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15" r:id="rId2"/>
    <p:sldMasterId id="2147483726" r:id="rId3"/>
  </p:sldMasterIdLst>
  <p:notesMasterIdLst>
    <p:notesMasterId r:id="rId76"/>
  </p:notesMasterIdLst>
  <p:sldIdLst>
    <p:sldId id="516" r:id="rId4"/>
    <p:sldId id="455" r:id="rId5"/>
    <p:sldId id="377" r:id="rId6"/>
    <p:sldId id="386" r:id="rId7"/>
    <p:sldId id="471" r:id="rId8"/>
    <p:sldId id="406" r:id="rId9"/>
    <p:sldId id="413" r:id="rId10"/>
    <p:sldId id="408" r:id="rId11"/>
    <p:sldId id="410" r:id="rId12"/>
    <p:sldId id="411" r:id="rId13"/>
    <p:sldId id="412" r:id="rId14"/>
    <p:sldId id="414" r:id="rId15"/>
    <p:sldId id="402" r:id="rId16"/>
    <p:sldId id="415" r:id="rId17"/>
    <p:sldId id="420" r:id="rId18"/>
    <p:sldId id="419" r:id="rId19"/>
    <p:sldId id="417" r:id="rId20"/>
    <p:sldId id="418" r:id="rId21"/>
    <p:sldId id="443" r:id="rId22"/>
    <p:sldId id="431" r:id="rId23"/>
    <p:sldId id="513" r:id="rId24"/>
    <p:sldId id="438" r:id="rId25"/>
    <p:sldId id="439" r:id="rId26"/>
    <p:sldId id="473" r:id="rId27"/>
    <p:sldId id="481" r:id="rId28"/>
    <p:sldId id="482" r:id="rId29"/>
    <p:sldId id="483" r:id="rId30"/>
    <p:sldId id="519" r:id="rId31"/>
    <p:sldId id="514" r:id="rId32"/>
    <p:sldId id="525" r:id="rId33"/>
    <p:sldId id="520" r:id="rId34"/>
    <p:sldId id="518" r:id="rId35"/>
    <p:sldId id="476" r:id="rId36"/>
    <p:sldId id="517" r:id="rId37"/>
    <p:sldId id="488" r:id="rId38"/>
    <p:sldId id="489" r:id="rId39"/>
    <p:sldId id="499" r:id="rId40"/>
    <p:sldId id="497" r:id="rId41"/>
    <p:sldId id="498" r:id="rId42"/>
    <p:sldId id="493" r:id="rId43"/>
    <p:sldId id="500" r:id="rId44"/>
    <p:sldId id="501" r:id="rId45"/>
    <p:sldId id="502" r:id="rId46"/>
    <p:sldId id="503" r:id="rId47"/>
    <p:sldId id="504" r:id="rId48"/>
    <p:sldId id="505" r:id="rId49"/>
    <p:sldId id="494" r:id="rId50"/>
    <p:sldId id="495" r:id="rId51"/>
    <p:sldId id="490" r:id="rId52"/>
    <p:sldId id="521" r:id="rId53"/>
    <p:sldId id="522" r:id="rId54"/>
    <p:sldId id="523" r:id="rId55"/>
    <p:sldId id="524" r:id="rId56"/>
    <p:sldId id="512" r:id="rId57"/>
    <p:sldId id="511" r:id="rId58"/>
    <p:sldId id="390" r:id="rId59"/>
    <p:sldId id="391" r:id="rId60"/>
    <p:sldId id="394" r:id="rId61"/>
    <p:sldId id="465" r:id="rId62"/>
    <p:sldId id="526" r:id="rId63"/>
    <p:sldId id="509" r:id="rId64"/>
    <p:sldId id="506" r:id="rId65"/>
    <p:sldId id="507" r:id="rId66"/>
    <p:sldId id="508" r:id="rId67"/>
    <p:sldId id="355" r:id="rId68"/>
    <p:sldId id="356" r:id="rId69"/>
    <p:sldId id="357" r:id="rId70"/>
    <p:sldId id="358" r:id="rId71"/>
    <p:sldId id="466" r:id="rId72"/>
    <p:sldId id="372" r:id="rId73"/>
    <p:sldId id="467" r:id="rId74"/>
    <p:sldId id="485" r:id="rId7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9336" autoAdjust="0"/>
  </p:normalViewPr>
  <p:slideViewPr>
    <p:cSldViewPr>
      <p:cViewPr varScale="1">
        <p:scale>
          <a:sx n="71" d="100"/>
          <a:sy n="71" d="100"/>
        </p:scale>
        <p:origin x="128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7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Power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10</c:v>
                </c:pt>
                <c:pt idx="1">
                  <c:v>60</c:v>
                </c:pt>
                <c:pt idx="2">
                  <c:v>110</c:v>
                </c:pt>
                <c:pt idx="3">
                  <c:v>160</c:v>
                </c:pt>
                <c:pt idx="4">
                  <c:v>210</c:v>
                </c:pt>
                <c:pt idx="5">
                  <c:v>260</c:v>
                </c:pt>
                <c:pt idx="6">
                  <c:v>310</c:v>
                </c:pt>
                <c:pt idx="7">
                  <c:v>360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</c:v>
                </c:pt>
                <c:pt idx="1">
                  <c:v>0.48</c:v>
                </c:pt>
                <c:pt idx="2">
                  <c:v>0.73</c:v>
                </c:pt>
                <c:pt idx="3">
                  <c:v>0.87</c:v>
                </c:pt>
                <c:pt idx="4">
                  <c:v>0.95</c:v>
                </c:pt>
                <c:pt idx="5">
                  <c:v>0.98</c:v>
                </c:pt>
                <c:pt idx="6">
                  <c:v>0.99</c:v>
                </c:pt>
                <c:pt idx="7">
                  <c:v>0.99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FA0-45A3-9F03-AFEE96423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260928"/>
        <c:axId val="189262464"/>
      </c:lineChart>
      <c:catAx>
        <c:axId val="18926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9262464"/>
        <c:crosses val="autoZero"/>
        <c:auto val="1"/>
        <c:lblAlgn val="ctr"/>
        <c:lblOffset val="100"/>
        <c:noMultiLvlLbl val="0"/>
      </c:catAx>
      <c:valAx>
        <c:axId val="189262464"/>
        <c:scaling>
          <c:orientation val="minMax"/>
          <c:max val="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926092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Power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10</c:v>
                </c:pt>
                <c:pt idx="1">
                  <c:v>60</c:v>
                </c:pt>
                <c:pt idx="2">
                  <c:v>110</c:v>
                </c:pt>
                <c:pt idx="3">
                  <c:v>160</c:v>
                </c:pt>
                <c:pt idx="4">
                  <c:v>210</c:v>
                </c:pt>
                <c:pt idx="5">
                  <c:v>260</c:v>
                </c:pt>
                <c:pt idx="6">
                  <c:v>310</c:v>
                </c:pt>
                <c:pt idx="7">
                  <c:v>360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</c:v>
                </c:pt>
                <c:pt idx="1">
                  <c:v>0.48</c:v>
                </c:pt>
                <c:pt idx="2">
                  <c:v>0.73</c:v>
                </c:pt>
                <c:pt idx="3">
                  <c:v>0.87</c:v>
                </c:pt>
                <c:pt idx="4">
                  <c:v>0.95</c:v>
                </c:pt>
                <c:pt idx="5">
                  <c:v>0.98</c:v>
                </c:pt>
                <c:pt idx="6">
                  <c:v>0.99</c:v>
                </c:pt>
                <c:pt idx="7">
                  <c:v>0.99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EC1-4F2A-8289-9FC327E6F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610496"/>
        <c:axId val="43612032"/>
      </c:lineChart>
      <c:catAx>
        <c:axId val="4361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3612032"/>
        <c:crosses val="autoZero"/>
        <c:auto val="1"/>
        <c:lblAlgn val="ctr"/>
        <c:lblOffset val="100"/>
        <c:noMultiLvlLbl val="0"/>
      </c:catAx>
      <c:valAx>
        <c:axId val="43612032"/>
        <c:scaling>
          <c:orientation val="minMax"/>
          <c:max val="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361049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Power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10</c:v>
                </c:pt>
                <c:pt idx="1">
                  <c:v>60</c:v>
                </c:pt>
                <c:pt idx="2">
                  <c:v>110</c:v>
                </c:pt>
                <c:pt idx="3">
                  <c:v>160</c:v>
                </c:pt>
                <c:pt idx="4">
                  <c:v>210</c:v>
                </c:pt>
                <c:pt idx="5">
                  <c:v>260</c:v>
                </c:pt>
                <c:pt idx="6">
                  <c:v>310</c:v>
                </c:pt>
                <c:pt idx="7">
                  <c:v>360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1.5</c:v>
                </c:pt>
                <c:pt idx="1">
                  <c:v>0.76</c:v>
                </c:pt>
                <c:pt idx="2">
                  <c:v>0.53</c:v>
                </c:pt>
                <c:pt idx="3">
                  <c:v>0.45</c:v>
                </c:pt>
                <c:pt idx="4">
                  <c:v>0.4</c:v>
                </c:pt>
                <c:pt idx="5">
                  <c:v>0.35</c:v>
                </c:pt>
                <c:pt idx="6">
                  <c:v>0.32</c:v>
                </c:pt>
                <c:pt idx="7">
                  <c:v>0.28999999999999998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94B-4ED4-B0F7-6E690205C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783616"/>
        <c:axId val="34785536"/>
      </c:lineChart>
      <c:catAx>
        <c:axId val="3478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4785536"/>
        <c:crosses val="autoZero"/>
        <c:auto val="1"/>
        <c:lblAlgn val="ctr"/>
        <c:lblOffset val="100"/>
        <c:noMultiLvlLbl val="0"/>
      </c:catAx>
      <c:valAx>
        <c:axId val="34785536"/>
        <c:scaling>
          <c:orientation val="minMax"/>
          <c:max val="1.4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4783616"/>
        <c:crossesAt val="1"/>
        <c:crossBetween val="midCat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Power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10</c:v>
                </c:pt>
                <c:pt idx="1">
                  <c:v>60</c:v>
                </c:pt>
                <c:pt idx="2">
                  <c:v>110</c:v>
                </c:pt>
                <c:pt idx="3">
                  <c:v>160</c:v>
                </c:pt>
                <c:pt idx="4">
                  <c:v>210</c:v>
                </c:pt>
                <c:pt idx="5">
                  <c:v>260</c:v>
                </c:pt>
                <c:pt idx="6">
                  <c:v>310</c:v>
                </c:pt>
                <c:pt idx="7">
                  <c:v>360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1.5</c:v>
                </c:pt>
                <c:pt idx="1">
                  <c:v>0.76</c:v>
                </c:pt>
                <c:pt idx="2">
                  <c:v>0.53</c:v>
                </c:pt>
                <c:pt idx="3">
                  <c:v>0.45</c:v>
                </c:pt>
                <c:pt idx="4">
                  <c:v>0.4</c:v>
                </c:pt>
                <c:pt idx="5">
                  <c:v>0.35</c:v>
                </c:pt>
                <c:pt idx="6">
                  <c:v>0.32</c:v>
                </c:pt>
                <c:pt idx="7">
                  <c:v>0.28999999999999998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678-4C21-9715-3B6A8FE88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098880"/>
        <c:axId val="43100800"/>
      </c:lineChart>
      <c:catAx>
        <c:axId val="4309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3100800"/>
        <c:crosses val="autoZero"/>
        <c:auto val="1"/>
        <c:lblAlgn val="ctr"/>
        <c:lblOffset val="100"/>
        <c:noMultiLvlLbl val="0"/>
      </c:catAx>
      <c:valAx>
        <c:axId val="43100800"/>
        <c:scaling>
          <c:orientation val="minMax"/>
          <c:max val="1.4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3098880"/>
        <c:crossesAt val="1"/>
        <c:crossBetween val="midCat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571254982016133E-2"/>
          <c:y val="8.2230897601239777E-2"/>
          <c:w val="0.93247922134733163"/>
          <c:h val="0.731943527278038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0.82</c:v>
                </c:pt>
                <c:pt idx="1">
                  <c:v>0.72</c:v>
                </c:pt>
                <c:pt idx="2">
                  <c:v>0.67</c:v>
                </c:pt>
                <c:pt idx="3">
                  <c:v>0.63</c:v>
                </c:pt>
                <c:pt idx="4">
                  <c:v>0.61</c:v>
                </c:pt>
                <c:pt idx="5">
                  <c:v>0.59</c:v>
                </c:pt>
                <c:pt idx="6">
                  <c:v>0.57999999999999996</c:v>
                </c:pt>
                <c:pt idx="7">
                  <c:v>0.56999999999999995</c:v>
                </c:pt>
                <c:pt idx="8">
                  <c:v>0.56000000000000005</c:v>
                </c:pt>
                <c:pt idx="9">
                  <c:v>0.55500000000000005</c:v>
                </c:pt>
                <c:pt idx="10">
                  <c:v>0.55000000000000004</c:v>
                </c:pt>
                <c:pt idx="11">
                  <c:v>0.54</c:v>
                </c:pt>
                <c:pt idx="12">
                  <c:v>0.53500000000000003</c:v>
                </c:pt>
                <c:pt idx="13">
                  <c:v>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49-4590-9537-93B3B0088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4610400"/>
        <c:axId val="1694609984"/>
      </c:lineChart>
      <c:catAx>
        <c:axId val="169461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09984"/>
        <c:crosses val="autoZero"/>
        <c:auto val="1"/>
        <c:lblAlgn val="ctr"/>
        <c:lblOffset val="100"/>
        <c:noMultiLvlLbl val="0"/>
      </c:catAx>
      <c:valAx>
        <c:axId val="1694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1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62989801763958E-2"/>
          <c:y val="4.8561146653543309E-2"/>
          <c:w val="0.88983352950319261"/>
          <c:h val="0.808136072834645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2.5</c:v>
                </c:pt>
                <c:pt idx="1">
                  <c:v>1.1000000000000001</c:v>
                </c:pt>
                <c:pt idx="2">
                  <c:v>0.7</c:v>
                </c:pt>
                <c:pt idx="3">
                  <c:v>0.56000000000000005</c:v>
                </c:pt>
                <c:pt idx="4">
                  <c:v>0.48</c:v>
                </c:pt>
                <c:pt idx="5">
                  <c:v>0.43</c:v>
                </c:pt>
                <c:pt idx="6">
                  <c:v>0.39</c:v>
                </c:pt>
                <c:pt idx="7">
                  <c:v>0.36</c:v>
                </c:pt>
                <c:pt idx="8">
                  <c:v>0.34</c:v>
                </c:pt>
                <c:pt idx="9">
                  <c:v>0.32</c:v>
                </c:pt>
                <c:pt idx="10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49-4590-9537-93B3B0088C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2.2999999999999998</c:v>
                </c:pt>
                <c:pt idx="1">
                  <c:v>1</c:v>
                </c:pt>
                <c:pt idx="2">
                  <c:v>0.65</c:v>
                </c:pt>
                <c:pt idx="3">
                  <c:v>0.52</c:v>
                </c:pt>
                <c:pt idx="4">
                  <c:v>0.45</c:v>
                </c:pt>
                <c:pt idx="5">
                  <c:v>0.39</c:v>
                </c:pt>
                <c:pt idx="6">
                  <c:v>0.36</c:v>
                </c:pt>
                <c:pt idx="7">
                  <c:v>0.33</c:v>
                </c:pt>
                <c:pt idx="8">
                  <c:v>0.31</c:v>
                </c:pt>
                <c:pt idx="9">
                  <c:v>0.28999999999999998</c:v>
                </c:pt>
                <c:pt idx="10">
                  <c:v>0.27700000000000002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49-4590-9537-93B3B0088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4610400"/>
        <c:axId val="1694609984"/>
      </c:lineChart>
      <c:catAx>
        <c:axId val="169461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09984"/>
        <c:crosses val="autoZero"/>
        <c:auto val="1"/>
        <c:lblAlgn val="ctr"/>
        <c:lblOffset val="100"/>
        <c:noMultiLvlLbl val="0"/>
      </c:catAx>
      <c:valAx>
        <c:axId val="1694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1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38108778069408E-2"/>
          <c:y val="2.9920294889609386E-2"/>
          <c:w val="0.88964360357733063"/>
          <c:h val="0.816619576964643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</c:v>
                </c:pt>
              </c:strCache>
            </c:strRef>
          </c:tx>
          <c:spPr>
            <a:ln w="571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0.7</c:v>
                </c:pt>
                <c:pt idx="1">
                  <c:v>0.56499999999999995</c:v>
                </c:pt>
                <c:pt idx="2">
                  <c:v>0.48</c:v>
                </c:pt>
                <c:pt idx="3">
                  <c:v>0.43</c:v>
                </c:pt>
                <c:pt idx="4">
                  <c:v>0.39</c:v>
                </c:pt>
                <c:pt idx="5">
                  <c:v>0.36</c:v>
                </c:pt>
                <c:pt idx="6">
                  <c:v>0.34</c:v>
                </c:pt>
                <c:pt idx="7">
                  <c:v>0.32</c:v>
                </c:pt>
                <c:pt idx="8">
                  <c:v>0.3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049-4590-9537-93B3B0088C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0.65</c:v>
                </c:pt>
                <c:pt idx="1">
                  <c:v>0.52</c:v>
                </c:pt>
                <c:pt idx="2">
                  <c:v>0.44500000000000001</c:v>
                </c:pt>
                <c:pt idx="3">
                  <c:v>0.39</c:v>
                </c:pt>
                <c:pt idx="4">
                  <c:v>0.35599999999999998</c:v>
                </c:pt>
                <c:pt idx="5">
                  <c:v>0.33</c:v>
                </c:pt>
                <c:pt idx="6">
                  <c:v>0.31</c:v>
                </c:pt>
                <c:pt idx="7">
                  <c:v>0.28999999999999998</c:v>
                </c:pt>
                <c:pt idx="8">
                  <c:v>0.27700000000000002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8049-4590-9537-93B3B0088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4610400"/>
        <c:axId val="1694609984"/>
      </c:lineChart>
      <c:catAx>
        <c:axId val="169461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09984"/>
        <c:crosses val="autoZero"/>
        <c:auto val="1"/>
        <c:lblAlgn val="ctr"/>
        <c:lblOffset val="100"/>
        <c:noMultiLvlLbl val="0"/>
      </c:catAx>
      <c:valAx>
        <c:axId val="1694609984"/>
        <c:scaling>
          <c:orientation val="minMax"/>
          <c:max val="0.70000000000000007"/>
          <c:min val="0.2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1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590803553401978"/>
          <c:y val="9.0267677937316687E-2"/>
          <c:w val="0.12470459822329899"/>
          <c:h val="0.147896016674386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892641732259612E-2"/>
          <c:y val="5.1165313320209974E-2"/>
          <c:w val="0.88983352950319261"/>
          <c:h val="0.808136072834645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0.31</c:v>
                </c:pt>
                <c:pt idx="1">
                  <c:v>0.35299999999999998</c:v>
                </c:pt>
                <c:pt idx="2">
                  <c:v>0.39200000000000002</c:v>
                </c:pt>
                <c:pt idx="3">
                  <c:v>0.42799999999999999</c:v>
                </c:pt>
                <c:pt idx="4">
                  <c:v>0.46100000000000002</c:v>
                </c:pt>
                <c:pt idx="5">
                  <c:v>0.49199999999999999</c:v>
                </c:pt>
                <c:pt idx="6">
                  <c:v>0.52</c:v>
                </c:pt>
                <c:pt idx="7">
                  <c:v>0.54900000000000004</c:v>
                </c:pt>
                <c:pt idx="8">
                  <c:v>0.57499999999999996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49-4590-9537-93B3B0088C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49-4590-9537-93B3B0088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4610400"/>
        <c:axId val="1694609984"/>
      </c:lineChart>
      <c:catAx>
        <c:axId val="169461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09984"/>
        <c:crosses val="autoZero"/>
        <c:auto val="1"/>
        <c:lblAlgn val="ctr"/>
        <c:lblOffset val="100"/>
        <c:noMultiLvlLbl val="0"/>
      </c:catAx>
      <c:valAx>
        <c:axId val="1694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1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E0E60-1AC2-48DD-8C99-B8E508A89B7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39587B9-8BBE-470B-BFB1-9B324BDACA6C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Research Question</a:t>
          </a:r>
          <a:endParaRPr lang="en-US" dirty="0"/>
        </a:p>
      </dgm:t>
    </dgm:pt>
    <dgm:pt modelId="{3DB98518-26ED-49B9-A354-921342DB9A1D}" type="parTrans" cxnId="{BE9040A0-57E6-4BD8-A902-68D20D7B1D61}">
      <dgm:prSet/>
      <dgm:spPr/>
      <dgm:t>
        <a:bodyPr/>
        <a:lstStyle/>
        <a:p>
          <a:endParaRPr lang="en-US"/>
        </a:p>
      </dgm:t>
    </dgm:pt>
    <dgm:pt modelId="{95F8CBEF-3206-4770-A840-B8E906B6FE87}" type="sibTrans" cxnId="{BE9040A0-57E6-4BD8-A902-68D20D7B1D61}">
      <dgm:prSet/>
      <dgm:spPr/>
      <dgm:t>
        <a:bodyPr/>
        <a:lstStyle/>
        <a:p>
          <a:endParaRPr lang="en-US"/>
        </a:p>
      </dgm:t>
    </dgm:pt>
    <dgm:pt modelId="{B259A31F-C93D-49D2-9B45-C77D5F8A1B8B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Power Analysis</a:t>
          </a:r>
          <a:endParaRPr lang="en-US" dirty="0"/>
        </a:p>
      </dgm:t>
    </dgm:pt>
    <dgm:pt modelId="{5232C0B0-97FD-4E5A-84A8-A51FCEAC83C2}" type="parTrans" cxnId="{326A0137-A5ED-4F38-806F-D9BBC593D247}">
      <dgm:prSet/>
      <dgm:spPr/>
      <dgm:t>
        <a:bodyPr/>
        <a:lstStyle/>
        <a:p>
          <a:endParaRPr lang="en-US"/>
        </a:p>
      </dgm:t>
    </dgm:pt>
    <dgm:pt modelId="{3C422301-1256-43BF-8BA2-2BA3404EB9B4}" type="sibTrans" cxnId="{326A0137-A5ED-4F38-806F-D9BBC593D247}">
      <dgm:prSet/>
      <dgm:spPr/>
      <dgm:t>
        <a:bodyPr/>
        <a:lstStyle/>
        <a:p>
          <a:endParaRPr lang="en-US"/>
        </a:p>
      </dgm:t>
    </dgm:pt>
    <dgm:pt modelId="{E9001C2A-002F-4AB1-816B-31691A4023C1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Number of participants</a:t>
          </a:r>
          <a:endParaRPr lang="en-US" dirty="0"/>
        </a:p>
      </dgm:t>
    </dgm:pt>
    <dgm:pt modelId="{C8C0F8C5-4DE7-4A2C-AF67-7798DB6FA4A5}" type="parTrans" cxnId="{86C45668-F043-4208-95D4-BD0EC420B67A}">
      <dgm:prSet/>
      <dgm:spPr/>
      <dgm:t>
        <a:bodyPr/>
        <a:lstStyle/>
        <a:p>
          <a:endParaRPr lang="en-US"/>
        </a:p>
      </dgm:t>
    </dgm:pt>
    <dgm:pt modelId="{E8482458-7114-418F-9167-2A34537573E7}" type="sibTrans" cxnId="{86C45668-F043-4208-95D4-BD0EC420B67A}">
      <dgm:prSet/>
      <dgm:spPr/>
      <dgm:t>
        <a:bodyPr/>
        <a:lstStyle/>
        <a:p>
          <a:endParaRPr lang="en-US"/>
        </a:p>
      </dgm:t>
    </dgm:pt>
    <dgm:pt modelId="{0A33832D-4304-40A5-870F-5313C921DE2E}" type="pres">
      <dgm:prSet presAssocID="{DD3E0E60-1AC2-48DD-8C99-B8E508A89B7E}" presName="Name0" presStyleCnt="0">
        <dgm:presLayoutVars>
          <dgm:dir/>
          <dgm:resizeHandles val="exact"/>
        </dgm:presLayoutVars>
      </dgm:prSet>
      <dgm:spPr/>
    </dgm:pt>
    <dgm:pt modelId="{C2C51635-EDEC-41D7-BF8F-CC46CF4184D2}" type="pres">
      <dgm:prSet presAssocID="{D39587B9-8BBE-470B-BFB1-9B324BDACA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D657F-7F99-4402-A334-2A561CBEC693}" type="pres">
      <dgm:prSet presAssocID="{95F8CBEF-3206-4770-A840-B8E906B6FE8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EB76ED6-D29D-47D0-B1AB-4A7BA6FA4953}" type="pres">
      <dgm:prSet presAssocID="{95F8CBEF-3206-4770-A840-B8E906B6FE8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D0092BE-B6E7-48C1-855D-9D216A42F37D}" type="pres">
      <dgm:prSet presAssocID="{B259A31F-C93D-49D2-9B45-C77D5F8A1B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D2B16-3270-480C-8A97-AAFC89BFD6C1}" type="pres">
      <dgm:prSet presAssocID="{3C422301-1256-43BF-8BA2-2BA3404EB9B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1E01F2A-DA2F-4679-BED9-7B35D627D48E}" type="pres">
      <dgm:prSet presAssocID="{3C422301-1256-43BF-8BA2-2BA3404EB9B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C750480-1DF3-4721-A4C9-CAF452E7B692}" type="pres">
      <dgm:prSet presAssocID="{E9001C2A-002F-4AB1-816B-31691A4023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A9540-D868-4CE4-91C8-342484990852}" type="presOf" srcId="{95F8CBEF-3206-4770-A840-B8E906B6FE87}" destId="{7EB76ED6-D29D-47D0-B1AB-4A7BA6FA4953}" srcOrd="1" destOrd="0" presId="urn:microsoft.com/office/officeart/2005/8/layout/process1"/>
    <dgm:cxn modelId="{4C963A33-A4B4-4462-A325-F80163E15CF5}" type="presOf" srcId="{3C422301-1256-43BF-8BA2-2BA3404EB9B4}" destId="{2E5D2B16-3270-480C-8A97-AAFC89BFD6C1}" srcOrd="0" destOrd="0" presId="urn:microsoft.com/office/officeart/2005/8/layout/process1"/>
    <dgm:cxn modelId="{54367468-A2DB-4A99-9B26-3B156F1822C6}" type="presOf" srcId="{3C422301-1256-43BF-8BA2-2BA3404EB9B4}" destId="{E1E01F2A-DA2F-4679-BED9-7B35D627D48E}" srcOrd="1" destOrd="0" presId="urn:microsoft.com/office/officeart/2005/8/layout/process1"/>
    <dgm:cxn modelId="{9A131DCE-30A8-4489-B1DB-8208028BE4F1}" type="presOf" srcId="{95F8CBEF-3206-4770-A840-B8E906B6FE87}" destId="{6FAD657F-7F99-4402-A334-2A561CBEC693}" srcOrd="0" destOrd="0" presId="urn:microsoft.com/office/officeart/2005/8/layout/process1"/>
    <dgm:cxn modelId="{43D4548B-5E3F-4BEB-8A37-C5DE52D60479}" type="presOf" srcId="{B259A31F-C93D-49D2-9B45-C77D5F8A1B8B}" destId="{CD0092BE-B6E7-48C1-855D-9D216A42F37D}" srcOrd="0" destOrd="0" presId="urn:microsoft.com/office/officeart/2005/8/layout/process1"/>
    <dgm:cxn modelId="{64A3F5C0-24B3-4263-81FC-EA0618E0C2E8}" type="presOf" srcId="{DD3E0E60-1AC2-48DD-8C99-B8E508A89B7E}" destId="{0A33832D-4304-40A5-870F-5313C921DE2E}" srcOrd="0" destOrd="0" presId="urn:microsoft.com/office/officeart/2005/8/layout/process1"/>
    <dgm:cxn modelId="{86C45668-F043-4208-95D4-BD0EC420B67A}" srcId="{DD3E0E60-1AC2-48DD-8C99-B8E508A89B7E}" destId="{E9001C2A-002F-4AB1-816B-31691A4023C1}" srcOrd="2" destOrd="0" parTransId="{C8C0F8C5-4DE7-4A2C-AF67-7798DB6FA4A5}" sibTransId="{E8482458-7114-418F-9167-2A34537573E7}"/>
    <dgm:cxn modelId="{326A0137-A5ED-4F38-806F-D9BBC593D247}" srcId="{DD3E0E60-1AC2-48DD-8C99-B8E508A89B7E}" destId="{B259A31F-C93D-49D2-9B45-C77D5F8A1B8B}" srcOrd="1" destOrd="0" parTransId="{5232C0B0-97FD-4E5A-84A8-A51FCEAC83C2}" sibTransId="{3C422301-1256-43BF-8BA2-2BA3404EB9B4}"/>
    <dgm:cxn modelId="{BE9040A0-57E6-4BD8-A902-68D20D7B1D61}" srcId="{DD3E0E60-1AC2-48DD-8C99-B8E508A89B7E}" destId="{D39587B9-8BBE-470B-BFB1-9B324BDACA6C}" srcOrd="0" destOrd="0" parTransId="{3DB98518-26ED-49B9-A354-921342DB9A1D}" sibTransId="{95F8CBEF-3206-4770-A840-B8E906B6FE87}"/>
    <dgm:cxn modelId="{2B67033C-B884-45E6-AF2A-745FBF06FBF7}" type="presOf" srcId="{E9001C2A-002F-4AB1-816B-31691A4023C1}" destId="{FC750480-1DF3-4721-A4C9-CAF452E7B692}" srcOrd="0" destOrd="0" presId="urn:microsoft.com/office/officeart/2005/8/layout/process1"/>
    <dgm:cxn modelId="{F922CFF4-4CEC-42DF-B8D5-33A9DA2371D3}" type="presOf" srcId="{D39587B9-8BBE-470B-BFB1-9B324BDACA6C}" destId="{C2C51635-EDEC-41D7-BF8F-CC46CF4184D2}" srcOrd="0" destOrd="0" presId="urn:microsoft.com/office/officeart/2005/8/layout/process1"/>
    <dgm:cxn modelId="{0A14E9D4-A961-46D0-8017-077524393816}" type="presParOf" srcId="{0A33832D-4304-40A5-870F-5313C921DE2E}" destId="{C2C51635-EDEC-41D7-BF8F-CC46CF4184D2}" srcOrd="0" destOrd="0" presId="urn:microsoft.com/office/officeart/2005/8/layout/process1"/>
    <dgm:cxn modelId="{D8EA2E49-942C-46C0-8C39-B2F98848F63C}" type="presParOf" srcId="{0A33832D-4304-40A5-870F-5313C921DE2E}" destId="{6FAD657F-7F99-4402-A334-2A561CBEC693}" srcOrd="1" destOrd="0" presId="urn:microsoft.com/office/officeart/2005/8/layout/process1"/>
    <dgm:cxn modelId="{AC15ADEB-F9C9-48A2-9CAD-A07E810F9458}" type="presParOf" srcId="{6FAD657F-7F99-4402-A334-2A561CBEC693}" destId="{7EB76ED6-D29D-47D0-B1AB-4A7BA6FA4953}" srcOrd="0" destOrd="0" presId="urn:microsoft.com/office/officeart/2005/8/layout/process1"/>
    <dgm:cxn modelId="{EFA9567A-C54F-4B3C-8911-476D4B709558}" type="presParOf" srcId="{0A33832D-4304-40A5-870F-5313C921DE2E}" destId="{CD0092BE-B6E7-48C1-855D-9D216A42F37D}" srcOrd="2" destOrd="0" presId="urn:microsoft.com/office/officeart/2005/8/layout/process1"/>
    <dgm:cxn modelId="{5EB93EB4-894E-4437-8FF1-277630BBCD4D}" type="presParOf" srcId="{0A33832D-4304-40A5-870F-5313C921DE2E}" destId="{2E5D2B16-3270-480C-8A97-AAFC89BFD6C1}" srcOrd="3" destOrd="0" presId="urn:microsoft.com/office/officeart/2005/8/layout/process1"/>
    <dgm:cxn modelId="{10718916-AB16-48FE-82D6-F50CB1678243}" type="presParOf" srcId="{2E5D2B16-3270-480C-8A97-AAFC89BFD6C1}" destId="{E1E01F2A-DA2F-4679-BED9-7B35D627D48E}" srcOrd="0" destOrd="0" presId="urn:microsoft.com/office/officeart/2005/8/layout/process1"/>
    <dgm:cxn modelId="{9D6F9A16-994C-432B-9E22-788153CD5878}" type="presParOf" srcId="{0A33832D-4304-40A5-870F-5313C921DE2E}" destId="{FC750480-1DF3-4721-A4C9-CAF452E7B69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A0A6B-EC26-46B0-80AC-9E838F9532A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DF000D-449E-4ABB-A9E0-2EE62CFCA7E8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Research Question</a:t>
          </a:r>
          <a:endParaRPr lang="en-US" dirty="0"/>
        </a:p>
      </dgm:t>
    </dgm:pt>
    <dgm:pt modelId="{75A371E4-1672-40B8-B213-4650ABED41AE}" type="parTrans" cxnId="{A7668C05-CA03-4115-9E61-ACE82496DB98}">
      <dgm:prSet/>
      <dgm:spPr/>
      <dgm:t>
        <a:bodyPr/>
        <a:lstStyle/>
        <a:p>
          <a:endParaRPr lang="en-US"/>
        </a:p>
      </dgm:t>
    </dgm:pt>
    <dgm:pt modelId="{0FE6A192-4B13-45B5-A3AE-145EAE900A1E}" type="sibTrans" cxnId="{A7668C05-CA03-4115-9E61-ACE82496DB98}">
      <dgm:prSet/>
      <dgm:spPr/>
      <dgm:t>
        <a:bodyPr/>
        <a:lstStyle/>
        <a:p>
          <a:endParaRPr lang="en-US"/>
        </a:p>
      </dgm:t>
    </dgm:pt>
    <dgm:pt modelId="{67887FF0-4502-43A8-B14E-1EFD1B6AA922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Analysis Plan</a:t>
          </a:r>
          <a:endParaRPr lang="en-US" dirty="0"/>
        </a:p>
      </dgm:t>
    </dgm:pt>
    <dgm:pt modelId="{B0A5B282-F0B6-4C9E-9270-50B7514E7349}" type="parTrans" cxnId="{65CC1EF7-DEEE-48B9-8E48-76597BF2E49F}">
      <dgm:prSet/>
      <dgm:spPr/>
      <dgm:t>
        <a:bodyPr/>
        <a:lstStyle/>
        <a:p>
          <a:endParaRPr lang="en-US"/>
        </a:p>
      </dgm:t>
    </dgm:pt>
    <dgm:pt modelId="{1CBB109B-BE00-4BEF-A431-77262FDA781C}" type="sibTrans" cxnId="{65CC1EF7-DEEE-48B9-8E48-76597BF2E49F}">
      <dgm:prSet/>
      <dgm:spPr/>
      <dgm:t>
        <a:bodyPr/>
        <a:lstStyle/>
        <a:p>
          <a:endParaRPr lang="en-US"/>
        </a:p>
      </dgm:t>
    </dgm:pt>
    <dgm:pt modelId="{D61012D3-B260-455E-ADE4-CD9F7945A103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Feasible  </a:t>
          </a:r>
          <a:r>
            <a:rPr lang="en-US" i="1" dirty="0" smtClean="0"/>
            <a:t>n</a:t>
          </a:r>
          <a:endParaRPr lang="en-US" i="1" dirty="0"/>
        </a:p>
      </dgm:t>
    </dgm:pt>
    <dgm:pt modelId="{52487B90-8681-497C-888D-E5C7507E71EB}" type="parTrans" cxnId="{A3F1F1EA-7A4D-4090-8135-AE59BB701375}">
      <dgm:prSet/>
      <dgm:spPr/>
      <dgm:t>
        <a:bodyPr/>
        <a:lstStyle/>
        <a:p>
          <a:endParaRPr lang="en-US"/>
        </a:p>
      </dgm:t>
    </dgm:pt>
    <dgm:pt modelId="{5FBBCA02-5893-4917-9836-2D7228E13510}" type="sibTrans" cxnId="{A3F1F1EA-7A4D-4090-8135-AE59BB701375}">
      <dgm:prSet/>
      <dgm:spPr/>
      <dgm:t>
        <a:bodyPr/>
        <a:lstStyle/>
        <a:p>
          <a:endParaRPr lang="en-US"/>
        </a:p>
      </dgm:t>
    </dgm:pt>
    <dgm:pt modelId="{2B196F22-5222-4F93-9BEB-7900AD121AFD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Data structure</a:t>
          </a:r>
          <a:endParaRPr lang="en-US" dirty="0"/>
        </a:p>
      </dgm:t>
    </dgm:pt>
    <dgm:pt modelId="{77DFA900-133E-4611-9AFF-8024D5E638BC}" type="parTrans" cxnId="{163818D6-43CA-48DA-9064-EEBFE9D05EBA}">
      <dgm:prSet/>
      <dgm:spPr/>
      <dgm:t>
        <a:bodyPr/>
        <a:lstStyle/>
        <a:p>
          <a:endParaRPr lang="en-US"/>
        </a:p>
      </dgm:t>
    </dgm:pt>
    <dgm:pt modelId="{B394BD95-7DF5-4488-A2F3-CB06CEE2E4CA}" type="sibTrans" cxnId="{163818D6-43CA-48DA-9064-EEBFE9D05EBA}">
      <dgm:prSet/>
      <dgm:spPr/>
      <dgm:t>
        <a:bodyPr/>
        <a:lstStyle/>
        <a:p>
          <a:endParaRPr lang="en-US"/>
        </a:p>
      </dgm:t>
    </dgm:pt>
    <dgm:pt modelId="{6E92A50C-2975-4071-8789-1DE1F17E7F0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Probable Effect</a:t>
          </a:r>
          <a:endParaRPr lang="en-US" dirty="0"/>
        </a:p>
      </dgm:t>
    </dgm:pt>
    <dgm:pt modelId="{75CCA7D4-B2AD-43ED-9BE3-DEB45084EFFB}" type="parTrans" cxnId="{6B7B8961-4A0F-4293-88DD-42F5A1208AD4}">
      <dgm:prSet/>
      <dgm:spPr/>
      <dgm:t>
        <a:bodyPr/>
        <a:lstStyle/>
        <a:p>
          <a:endParaRPr lang="en-US"/>
        </a:p>
      </dgm:t>
    </dgm:pt>
    <dgm:pt modelId="{CD053108-61C0-4EA8-84B0-1CCF08C421CD}" type="sibTrans" cxnId="{6B7B8961-4A0F-4293-88DD-42F5A1208AD4}">
      <dgm:prSet/>
      <dgm:spPr/>
      <dgm:t>
        <a:bodyPr/>
        <a:lstStyle/>
        <a:p>
          <a:endParaRPr lang="en-US"/>
        </a:p>
      </dgm:t>
    </dgm:pt>
    <dgm:pt modelId="{AD6FB568-028E-4ED2-B8FF-6325261B69C4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Power Analysis</a:t>
          </a:r>
          <a:endParaRPr lang="en-US" dirty="0"/>
        </a:p>
      </dgm:t>
    </dgm:pt>
    <dgm:pt modelId="{FA959E2E-D6D8-4810-BEFF-E88BBBCF5177}" type="parTrans" cxnId="{0E29BA13-A064-4BBE-BB0E-A5633395D87F}">
      <dgm:prSet/>
      <dgm:spPr/>
      <dgm:t>
        <a:bodyPr/>
        <a:lstStyle/>
        <a:p>
          <a:endParaRPr lang="en-US"/>
        </a:p>
      </dgm:t>
    </dgm:pt>
    <dgm:pt modelId="{60833A8A-E70F-4EC3-8970-AB9C2661D471}" type="sibTrans" cxnId="{0E29BA13-A064-4BBE-BB0E-A5633395D87F}">
      <dgm:prSet/>
      <dgm:spPr/>
      <dgm:t>
        <a:bodyPr/>
        <a:lstStyle/>
        <a:p>
          <a:endParaRPr lang="en-US"/>
        </a:p>
      </dgm:t>
    </dgm:pt>
    <dgm:pt modelId="{3246B0B2-CC03-4C1B-8183-F4414C89C369}" type="pres">
      <dgm:prSet presAssocID="{D13A0A6B-EC26-46B0-80AC-9E838F9532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1F10E4-DF37-4E28-82CB-C3078814F6E0}" type="pres">
      <dgm:prSet presAssocID="{B7DF000D-449E-4ABB-A9E0-2EE62CFCA7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437B9-E2D5-42B8-9EBD-65FEDA150A47}" type="pres">
      <dgm:prSet presAssocID="{0FE6A192-4B13-45B5-A3AE-145EAE900A1E}" presName="sibTrans" presStyleLbl="sibTrans2D1" presStyleIdx="0" presStyleCnt="6" custScaleX="121416" custScaleY="53121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248278B2-63AE-430F-A8A1-8C3815935BCB}" type="pres">
      <dgm:prSet presAssocID="{0FE6A192-4B13-45B5-A3AE-145EAE900A1E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CBF1B34-BD2F-4D88-BFA5-47181B61E952}" type="pres">
      <dgm:prSet presAssocID="{67887FF0-4502-43A8-B14E-1EFD1B6AA92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43B2F-A15D-4DAA-9718-AFE699319911}" type="pres">
      <dgm:prSet presAssocID="{1CBB109B-BE00-4BEF-A431-77262FDA781C}" presName="sibTrans" presStyleLbl="sibTrans2D1" presStyleIdx="1" presStyleCnt="6" custScaleX="140207" custScaleY="515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50552251-385F-4019-B01B-B71D766CD613}" type="pres">
      <dgm:prSet presAssocID="{1CBB109B-BE00-4BEF-A431-77262FDA781C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774576C-C957-49C8-9DD7-8FBF1DE9E35C}" type="pres">
      <dgm:prSet presAssocID="{D61012D3-B260-455E-ADE4-CD9F7945A10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E13A4-CFF5-4B37-97EB-7CDB49F12231}" type="pres">
      <dgm:prSet presAssocID="{5FBBCA02-5893-4917-9836-2D7228E13510}" presName="sibTrans" presStyleLbl="sibTrans2D1" presStyleIdx="2" presStyleCnt="6" custScaleX="140207" custScaleY="515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B23EA37B-5876-43AC-B373-347CFFB0F0B3}" type="pres">
      <dgm:prSet presAssocID="{5FBBCA02-5893-4917-9836-2D7228E13510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F21880B-06E0-4BCD-B6BD-4DDA0FFD3932}" type="pres">
      <dgm:prSet presAssocID="{2B196F22-5222-4F93-9BEB-7900AD121AF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94EB5-B190-4333-BF24-6D08CB9A69CC}" type="pres">
      <dgm:prSet presAssocID="{B394BD95-7DF5-4488-A2F3-CB06CEE2E4CA}" presName="sibTrans" presStyleLbl="sibTrans2D1" presStyleIdx="3" presStyleCnt="6" custScaleX="140207" custScaleY="515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EF2EB0CA-DDE7-44B6-8C55-49180F7A5123}" type="pres">
      <dgm:prSet presAssocID="{B394BD95-7DF5-4488-A2F3-CB06CEE2E4CA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936E328-2375-4091-96E1-32EE65674AE1}" type="pres">
      <dgm:prSet presAssocID="{6E92A50C-2975-4071-8789-1DE1F17E7F0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E588B-F4B1-4FE5-AA22-EA60BD95825A}" type="pres">
      <dgm:prSet presAssocID="{CD053108-61C0-4EA8-84B0-1CCF08C421CD}" presName="sibTrans" presStyleLbl="sibTrans2D1" presStyleIdx="4" presStyleCnt="6" custScaleX="140207" custScaleY="5155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2B61ABBA-114F-4CBF-9410-8D4512710840}" type="pres">
      <dgm:prSet presAssocID="{CD053108-61C0-4EA8-84B0-1CCF08C421CD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04C1356-3F91-4E76-A3CB-D323268C6778}" type="pres">
      <dgm:prSet presAssocID="{AD6FB568-028E-4ED2-B8FF-6325261B69C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3B8D3-619C-4879-B0F6-7DEA777CEC76}" type="pres">
      <dgm:prSet presAssocID="{60833A8A-E70F-4EC3-8970-AB9C2661D471}" presName="sibTrans" presStyleLbl="sibTrans2D1" presStyleIdx="5" presStyleCnt="6" custScaleX="121416" custScaleY="53121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7B92FC67-192D-4B0D-B9EF-7AA9A1158F49}" type="pres">
      <dgm:prSet presAssocID="{60833A8A-E70F-4EC3-8970-AB9C2661D471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15A1E8CB-45BA-44AB-B3E3-B48FBE96C705}" type="presOf" srcId="{5FBBCA02-5893-4917-9836-2D7228E13510}" destId="{B23EA37B-5876-43AC-B373-347CFFB0F0B3}" srcOrd="1" destOrd="0" presId="urn:microsoft.com/office/officeart/2005/8/layout/cycle2"/>
    <dgm:cxn modelId="{0E29BA13-A064-4BBE-BB0E-A5633395D87F}" srcId="{D13A0A6B-EC26-46B0-80AC-9E838F9532AD}" destId="{AD6FB568-028E-4ED2-B8FF-6325261B69C4}" srcOrd="5" destOrd="0" parTransId="{FA959E2E-D6D8-4810-BEFF-E88BBBCF5177}" sibTransId="{60833A8A-E70F-4EC3-8970-AB9C2661D471}"/>
    <dgm:cxn modelId="{A7668C05-CA03-4115-9E61-ACE82496DB98}" srcId="{D13A0A6B-EC26-46B0-80AC-9E838F9532AD}" destId="{B7DF000D-449E-4ABB-A9E0-2EE62CFCA7E8}" srcOrd="0" destOrd="0" parTransId="{75A371E4-1672-40B8-B213-4650ABED41AE}" sibTransId="{0FE6A192-4B13-45B5-A3AE-145EAE900A1E}"/>
    <dgm:cxn modelId="{2EBE5A86-3A8A-42C8-B0D7-B8AC9FDCFE38}" type="presOf" srcId="{0FE6A192-4B13-45B5-A3AE-145EAE900A1E}" destId="{248278B2-63AE-430F-A8A1-8C3815935BCB}" srcOrd="1" destOrd="0" presId="urn:microsoft.com/office/officeart/2005/8/layout/cycle2"/>
    <dgm:cxn modelId="{170043C8-986A-4799-B676-7CC97C616635}" type="presOf" srcId="{60833A8A-E70F-4EC3-8970-AB9C2661D471}" destId="{FC53B8D3-619C-4879-B0F6-7DEA777CEC76}" srcOrd="0" destOrd="0" presId="urn:microsoft.com/office/officeart/2005/8/layout/cycle2"/>
    <dgm:cxn modelId="{0A330A51-6E2A-41A9-BD79-16D9B185B023}" type="presOf" srcId="{AD6FB568-028E-4ED2-B8FF-6325261B69C4}" destId="{004C1356-3F91-4E76-A3CB-D323268C6778}" srcOrd="0" destOrd="0" presId="urn:microsoft.com/office/officeart/2005/8/layout/cycle2"/>
    <dgm:cxn modelId="{CD093584-7E2C-4A71-9CCA-73F58BCB1F68}" type="presOf" srcId="{67887FF0-4502-43A8-B14E-1EFD1B6AA922}" destId="{ACBF1B34-BD2F-4D88-BFA5-47181B61E952}" srcOrd="0" destOrd="0" presId="urn:microsoft.com/office/officeart/2005/8/layout/cycle2"/>
    <dgm:cxn modelId="{A3F1F1EA-7A4D-4090-8135-AE59BB701375}" srcId="{D13A0A6B-EC26-46B0-80AC-9E838F9532AD}" destId="{D61012D3-B260-455E-ADE4-CD9F7945A103}" srcOrd="2" destOrd="0" parTransId="{52487B90-8681-497C-888D-E5C7507E71EB}" sibTransId="{5FBBCA02-5893-4917-9836-2D7228E13510}"/>
    <dgm:cxn modelId="{FDC153E5-04DB-46BB-AB00-3AB357BD50A5}" type="presOf" srcId="{B7DF000D-449E-4ABB-A9E0-2EE62CFCA7E8}" destId="{6E1F10E4-DF37-4E28-82CB-C3078814F6E0}" srcOrd="0" destOrd="0" presId="urn:microsoft.com/office/officeart/2005/8/layout/cycle2"/>
    <dgm:cxn modelId="{AD4DBBDC-34BC-46A5-AE55-A1838124DCE4}" type="presOf" srcId="{CD053108-61C0-4EA8-84B0-1CCF08C421CD}" destId="{2B61ABBA-114F-4CBF-9410-8D4512710840}" srcOrd="1" destOrd="0" presId="urn:microsoft.com/office/officeart/2005/8/layout/cycle2"/>
    <dgm:cxn modelId="{6B7B8961-4A0F-4293-88DD-42F5A1208AD4}" srcId="{D13A0A6B-EC26-46B0-80AC-9E838F9532AD}" destId="{6E92A50C-2975-4071-8789-1DE1F17E7F06}" srcOrd="4" destOrd="0" parTransId="{75CCA7D4-B2AD-43ED-9BE3-DEB45084EFFB}" sibTransId="{CD053108-61C0-4EA8-84B0-1CCF08C421CD}"/>
    <dgm:cxn modelId="{4DF49D3F-673D-4094-8417-783DCB6312A3}" type="presOf" srcId="{5FBBCA02-5893-4917-9836-2D7228E13510}" destId="{A9DE13A4-CFF5-4B37-97EB-7CDB49F12231}" srcOrd="0" destOrd="0" presId="urn:microsoft.com/office/officeart/2005/8/layout/cycle2"/>
    <dgm:cxn modelId="{65CC1EF7-DEEE-48B9-8E48-76597BF2E49F}" srcId="{D13A0A6B-EC26-46B0-80AC-9E838F9532AD}" destId="{67887FF0-4502-43A8-B14E-1EFD1B6AA922}" srcOrd="1" destOrd="0" parTransId="{B0A5B282-F0B6-4C9E-9270-50B7514E7349}" sibTransId="{1CBB109B-BE00-4BEF-A431-77262FDA781C}"/>
    <dgm:cxn modelId="{8ADFF655-76D9-4F19-AE70-B8DA4992A505}" type="presOf" srcId="{B394BD95-7DF5-4488-A2F3-CB06CEE2E4CA}" destId="{B2594EB5-B190-4333-BF24-6D08CB9A69CC}" srcOrd="0" destOrd="0" presId="urn:microsoft.com/office/officeart/2005/8/layout/cycle2"/>
    <dgm:cxn modelId="{B29EDD0F-D408-4DC5-889B-E499560D1E5C}" type="presOf" srcId="{60833A8A-E70F-4EC3-8970-AB9C2661D471}" destId="{7B92FC67-192D-4B0D-B9EF-7AA9A1158F49}" srcOrd="1" destOrd="0" presId="urn:microsoft.com/office/officeart/2005/8/layout/cycle2"/>
    <dgm:cxn modelId="{40CF5C19-7314-4D44-A091-490AA1CC2A65}" type="presOf" srcId="{2B196F22-5222-4F93-9BEB-7900AD121AFD}" destId="{7F21880B-06E0-4BCD-B6BD-4DDA0FFD3932}" srcOrd="0" destOrd="0" presId="urn:microsoft.com/office/officeart/2005/8/layout/cycle2"/>
    <dgm:cxn modelId="{FDC9274F-536B-44E9-AC5A-943215FF019E}" type="presOf" srcId="{0FE6A192-4B13-45B5-A3AE-145EAE900A1E}" destId="{6BC437B9-E2D5-42B8-9EBD-65FEDA150A47}" srcOrd="0" destOrd="0" presId="urn:microsoft.com/office/officeart/2005/8/layout/cycle2"/>
    <dgm:cxn modelId="{08F29168-6A3B-47DA-8843-B80D547B383C}" type="presOf" srcId="{B394BD95-7DF5-4488-A2F3-CB06CEE2E4CA}" destId="{EF2EB0CA-DDE7-44B6-8C55-49180F7A5123}" srcOrd="1" destOrd="0" presId="urn:microsoft.com/office/officeart/2005/8/layout/cycle2"/>
    <dgm:cxn modelId="{EF21A378-13EB-431D-99CA-7C6693A3FEBC}" type="presOf" srcId="{CD053108-61C0-4EA8-84B0-1CCF08C421CD}" destId="{BEEE588B-F4B1-4FE5-AA22-EA60BD95825A}" srcOrd="0" destOrd="0" presId="urn:microsoft.com/office/officeart/2005/8/layout/cycle2"/>
    <dgm:cxn modelId="{ECFCD890-4FDF-40E1-9488-9A4251B6A12A}" type="presOf" srcId="{1CBB109B-BE00-4BEF-A431-77262FDA781C}" destId="{96F43B2F-A15D-4DAA-9718-AFE699319911}" srcOrd="0" destOrd="0" presId="urn:microsoft.com/office/officeart/2005/8/layout/cycle2"/>
    <dgm:cxn modelId="{6A21F5D3-E39F-4F7A-8A06-DDC68C3A3EFD}" type="presOf" srcId="{1CBB109B-BE00-4BEF-A431-77262FDA781C}" destId="{50552251-385F-4019-B01B-B71D766CD613}" srcOrd="1" destOrd="0" presId="urn:microsoft.com/office/officeart/2005/8/layout/cycle2"/>
    <dgm:cxn modelId="{61AD8684-A895-4EC5-8184-D69DA5F074E7}" type="presOf" srcId="{D13A0A6B-EC26-46B0-80AC-9E838F9532AD}" destId="{3246B0B2-CC03-4C1B-8183-F4414C89C369}" srcOrd="0" destOrd="0" presId="urn:microsoft.com/office/officeart/2005/8/layout/cycle2"/>
    <dgm:cxn modelId="{B8475D51-255A-49F4-8746-631C7102E68E}" type="presOf" srcId="{6E92A50C-2975-4071-8789-1DE1F17E7F06}" destId="{F936E328-2375-4091-96E1-32EE65674AE1}" srcOrd="0" destOrd="0" presId="urn:microsoft.com/office/officeart/2005/8/layout/cycle2"/>
    <dgm:cxn modelId="{59DD4C3F-8AC4-4263-9025-CE0692044E3E}" type="presOf" srcId="{D61012D3-B260-455E-ADE4-CD9F7945A103}" destId="{D774576C-C957-49C8-9DD7-8FBF1DE9E35C}" srcOrd="0" destOrd="0" presId="urn:microsoft.com/office/officeart/2005/8/layout/cycle2"/>
    <dgm:cxn modelId="{163818D6-43CA-48DA-9064-EEBFE9D05EBA}" srcId="{D13A0A6B-EC26-46B0-80AC-9E838F9532AD}" destId="{2B196F22-5222-4F93-9BEB-7900AD121AFD}" srcOrd="3" destOrd="0" parTransId="{77DFA900-133E-4611-9AFF-8024D5E638BC}" sibTransId="{B394BD95-7DF5-4488-A2F3-CB06CEE2E4CA}"/>
    <dgm:cxn modelId="{1F7393AB-B668-4586-85A6-B1933FEDDE24}" type="presParOf" srcId="{3246B0B2-CC03-4C1B-8183-F4414C89C369}" destId="{6E1F10E4-DF37-4E28-82CB-C3078814F6E0}" srcOrd="0" destOrd="0" presId="urn:microsoft.com/office/officeart/2005/8/layout/cycle2"/>
    <dgm:cxn modelId="{6FAB1FD3-795A-4ED7-B497-ED364135892F}" type="presParOf" srcId="{3246B0B2-CC03-4C1B-8183-F4414C89C369}" destId="{6BC437B9-E2D5-42B8-9EBD-65FEDA150A47}" srcOrd="1" destOrd="0" presId="urn:microsoft.com/office/officeart/2005/8/layout/cycle2"/>
    <dgm:cxn modelId="{254DEF08-057F-4E3D-B5C6-0F52E8BB30DD}" type="presParOf" srcId="{6BC437B9-E2D5-42B8-9EBD-65FEDA150A47}" destId="{248278B2-63AE-430F-A8A1-8C3815935BCB}" srcOrd="0" destOrd="0" presId="urn:microsoft.com/office/officeart/2005/8/layout/cycle2"/>
    <dgm:cxn modelId="{CB1AA997-8048-4896-86ED-CF6B8F857262}" type="presParOf" srcId="{3246B0B2-CC03-4C1B-8183-F4414C89C369}" destId="{ACBF1B34-BD2F-4D88-BFA5-47181B61E952}" srcOrd="2" destOrd="0" presId="urn:microsoft.com/office/officeart/2005/8/layout/cycle2"/>
    <dgm:cxn modelId="{9680CDA8-5490-46A6-A36F-468C1093A2F4}" type="presParOf" srcId="{3246B0B2-CC03-4C1B-8183-F4414C89C369}" destId="{96F43B2F-A15D-4DAA-9718-AFE699319911}" srcOrd="3" destOrd="0" presId="urn:microsoft.com/office/officeart/2005/8/layout/cycle2"/>
    <dgm:cxn modelId="{2284D513-5B0D-4398-857C-ED5930E5D555}" type="presParOf" srcId="{96F43B2F-A15D-4DAA-9718-AFE699319911}" destId="{50552251-385F-4019-B01B-B71D766CD613}" srcOrd="0" destOrd="0" presId="urn:microsoft.com/office/officeart/2005/8/layout/cycle2"/>
    <dgm:cxn modelId="{2A41927B-7C2C-4205-AF1D-B873080F86F8}" type="presParOf" srcId="{3246B0B2-CC03-4C1B-8183-F4414C89C369}" destId="{D774576C-C957-49C8-9DD7-8FBF1DE9E35C}" srcOrd="4" destOrd="0" presId="urn:microsoft.com/office/officeart/2005/8/layout/cycle2"/>
    <dgm:cxn modelId="{9CD9E4D1-3419-44B0-A52F-9EAEBAD96182}" type="presParOf" srcId="{3246B0B2-CC03-4C1B-8183-F4414C89C369}" destId="{A9DE13A4-CFF5-4B37-97EB-7CDB49F12231}" srcOrd="5" destOrd="0" presId="urn:microsoft.com/office/officeart/2005/8/layout/cycle2"/>
    <dgm:cxn modelId="{14EDA782-B250-488C-BC5C-F6AC56AC4E7D}" type="presParOf" srcId="{A9DE13A4-CFF5-4B37-97EB-7CDB49F12231}" destId="{B23EA37B-5876-43AC-B373-347CFFB0F0B3}" srcOrd="0" destOrd="0" presId="urn:microsoft.com/office/officeart/2005/8/layout/cycle2"/>
    <dgm:cxn modelId="{675C0A6F-D296-4040-A325-A224A9C38556}" type="presParOf" srcId="{3246B0B2-CC03-4C1B-8183-F4414C89C369}" destId="{7F21880B-06E0-4BCD-B6BD-4DDA0FFD3932}" srcOrd="6" destOrd="0" presId="urn:microsoft.com/office/officeart/2005/8/layout/cycle2"/>
    <dgm:cxn modelId="{FD9D50C5-5D69-4ED6-954F-039FD53B470D}" type="presParOf" srcId="{3246B0B2-CC03-4C1B-8183-F4414C89C369}" destId="{B2594EB5-B190-4333-BF24-6D08CB9A69CC}" srcOrd="7" destOrd="0" presId="urn:microsoft.com/office/officeart/2005/8/layout/cycle2"/>
    <dgm:cxn modelId="{8A517D64-1B23-4597-9098-3B0010937407}" type="presParOf" srcId="{B2594EB5-B190-4333-BF24-6D08CB9A69CC}" destId="{EF2EB0CA-DDE7-44B6-8C55-49180F7A5123}" srcOrd="0" destOrd="0" presId="urn:microsoft.com/office/officeart/2005/8/layout/cycle2"/>
    <dgm:cxn modelId="{EFAD5427-1A97-4B31-85A1-E9232C60861B}" type="presParOf" srcId="{3246B0B2-CC03-4C1B-8183-F4414C89C369}" destId="{F936E328-2375-4091-96E1-32EE65674AE1}" srcOrd="8" destOrd="0" presId="urn:microsoft.com/office/officeart/2005/8/layout/cycle2"/>
    <dgm:cxn modelId="{905E0BF6-0B40-4E93-84EC-23916371FF4A}" type="presParOf" srcId="{3246B0B2-CC03-4C1B-8183-F4414C89C369}" destId="{BEEE588B-F4B1-4FE5-AA22-EA60BD95825A}" srcOrd="9" destOrd="0" presId="urn:microsoft.com/office/officeart/2005/8/layout/cycle2"/>
    <dgm:cxn modelId="{F37019D1-EC96-4A2F-8699-6CC44687D91D}" type="presParOf" srcId="{BEEE588B-F4B1-4FE5-AA22-EA60BD95825A}" destId="{2B61ABBA-114F-4CBF-9410-8D4512710840}" srcOrd="0" destOrd="0" presId="urn:microsoft.com/office/officeart/2005/8/layout/cycle2"/>
    <dgm:cxn modelId="{3D6CC864-4303-4D5A-8792-813B88C42321}" type="presParOf" srcId="{3246B0B2-CC03-4C1B-8183-F4414C89C369}" destId="{004C1356-3F91-4E76-A3CB-D323268C6778}" srcOrd="10" destOrd="0" presId="urn:microsoft.com/office/officeart/2005/8/layout/cycle2"/>
    <dgm:cxn modelId="{59B56028-B5BE-41E2-B882-732D7BF3079E}" type="presParOf" srcId="{3246B0B2-CC03-4C1B-8183-F4414C89C369}" destId="{FC53B8D3-619C-4879-B0F6-7DEA777CEC76}" srcOrd="11" destOrd="0" presId="urn:microsoft.com/office/officeart/2005/8/layout/cycle2"/>
    <dgm:cxn modelId="{0BC70D47-43BA-4CE8-97AB-2BE4EE62313C}" type="presParOf" srcId="{FC53B8D3-619C-4879-B0F6-7DEA777CEC76}" destId="{7B92FC67-192D-4B0D-B9EF-7AA9A1158F4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51635-EDEC-41D7-BF8F-CC46CF4184D2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Research Question</a:t>
          </a:r>
          <a:endParaRPr lang="en-US" sz="3000" kern="1200" dirty="0"/>
        </a:p>
      </dsp:txBody>
      <dsp:txXfrm>
        <a:off x="45225" y="1652410"/>
        <a:ext cx="2085893" cy="1221142"/>
      </dsp:txXfrm>
    </dsp:sp>
    <dsp:sp modelId="{6FAD657F-7F99-4402-A334-2A561CBEC693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385298" y="2102137"/>
        <a:ext cx="320822" cy="321687"/>
      </dsp:txXfrm>
    </dsp:sp>
    <dsp:sp modelId="{CD0092BE-B6E7-48C1-855D-9D216A42F37D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Power Analysis</a:t>
          </a:r>
          <a:endParaRPr lang="en-US" sz="3000" kern="1200" dirty="0"/>
        </a:p>
      </dsp:txBody>
      <dsp:txXfrm>
        <a:off x="3071853" y="1652410"/>
        <a:ext cx="2085893" cy="1221142"/>
      </dsp:txXfrm>
    </dsp:sp>
    <dsp:sp modelId="{2E5D2B16-3270-480C-8A97-AAFC89BFD6C1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411926" y="2102137"/>
        <a:ext cx="320822" cy="321687"/>
      </dsp:txXfrm>
    </dsp:sp>
    <dsp:sp modelId="{FC750480-1DF3-4721-A4C9-CAF452E7B692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Number of participants</a:t>
          </a:r>
          <a:endParaRPr lang="en-US" sz="3000" kern="1200" dirty="0"/>
        </a:p>
      </dsp:txBody>
      <dsp:txXfrm>
        <a:off x="6098481" y="1652410"/>
        <a:ext cx="2085893" cy="1221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F10E4-DF37-4E28-82CB-C3078814F6E0}">
      <dsp:nvSpPr>
        <dsp:cNvPr id="0" name=""/>
        <dsp:cNvSpPr/>
      </dsp:nvSpPr>
      <dsp:spPr>
        <a:xfrm>
          <a:off x="3550220" y="1185"/>
          <a:ext cx="1129158" cy="112915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Research Question</a:t>
          </a:r>
          <a:endParaRPr lang="en-US" sz="1600" kern="1200" dirty="0"/>
        </a:p>
      </dsp:txBody>
      <dsp:txXfrm>
        <a:off x="3715581" y="166546"/>
        <a:ext cx="798436" cy="798436"/>
      </dsp:txXfrm>
    </dsp:sp>
    <dsp:sp modelId="{6BC437B9-E2D5-42B8-9EBD-65FEDA150A47}">
      <dsp:nvSpPr>
        <dsp:cNvPr id="0" name=""/>
        <dsp:cNvSpPr/>
      </dsp:nvSpPr>
      <dsp:spPr>
        <a:xfrm rot="1800000">
          <a:off x="4659563" y="884588"/>
          <a:ext cx="365547" cy="20243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663631" y="909893"/>
        <a:ext cx="304815" cy="121463"/>
      </dsp:txXfrm>
    </dsp:sp>
    <dsp:sp modelId="{ACBF1B34-BD2F-4D88-BFA5-47181B61E952}">
      <dsp:nvSpPr>
        <dsp:cNvPr id="0" name=""/>
        <dsp:cNvSpPr/>
      </dsp:nvSpPr>
      <dsp:spPr>
        <a:xfrm>
          <a:off x="5020053" y="849793"/>
          <a:ext cx="1129158" cy="112915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Analysis Plan</a:t>
          </a:r>
          <a:endParaRPr lang="en-US" sz="1600" kern="1200" dirty="0"/>
        </a:p>
      </dsp:txBody>
      <dsp:txXfrm>
        <a:off x="5185414" y="1015154"/>
        <a:ext cx="798436" cy="798436"/>
      </dsp:txXfrm>
    </dsp:sp>
    <dsp:sp modelId="{96F43B2F-A15D-4DAA-9718-AFE699319911}">
      <dsp:nvSpPr>
        <dsp:cNvPr id="0" name=""/>
        <dsp:cNvSpPr/>
      </dsp:nvSpPr>
      <dsp:spPr>
        <a:xfrm rot="5400000">
          <a:off x="5373571" y="2156224"/>
          <a:ext cx="422122" cy="19647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403042" y="2166048"/>
        <a:ext cx="363181" cy="117883"/>
      </dsp:txXfrm>
    </dsp:sp>
    <dsp:sp modelId="{D774576C-C957-49C8-9DD7-8FBF1DE9E35C}">
      <dsp:nvSpPr>
        <dsp:cNvPr id="0" name=""/>
        <dsp:cNvSpPr/>
      </dsp:nvSpPr>
      <dsp:spPr>
        <a:xfrm>
          <a:off x="5020053" y="2547010"/>
          <a:ext cx="1129158" cy="112915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Feasible  </a:t>
          </a:r>
          <a:r>
            <a:rPr lang="en-US" sz="1600" i="1" kern="1200" dirty="0" smtClean="0"/>
            <a:t>n</a:t>
          </a:r>
          <a:endParaRPr lang="en-US" sz="1600" i="1" kern="1200" dirty="0"/>
        </a:p>
      </dsp:txBody>
      <dsp:txXfrm>
        <a:off x="5185414" y="2712371"/>
        <a:ext cx="798436" cy="798436"/>
      </dsp:txXfrm>
    </dsp:sp>
    <dsp:sp modelId="{A9DE13A4-CFF5-4B37-97EB-7CDB49F12231}">
      <dsp:nvSpPr>
        <dsp:cNvPr id="0" name=""/>
        <dsp:cNvSpPr/>
      </dsp:nvSpPr>
      <dsp:spPr>
        <a:xfrm rot="9000000">
          <a:off x="4646034" y="3433397"/>
          <a:ext cx="422122" cy="19647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701027" y="3457956"/>
        <a:ext cx="363181" cy="117883"/>
      </dsp:txXfrm>
    </dsp:sp>
    <dsp:sp modelId="{7F21880B-06E0-4BCD-B6BD-4DDA0FFD3932}">
      <dsp:nvSpPr>
        <dsp:cNvPr id="0" name=""/>
        <dsp:cNvSpPr/>
      </dsp:nvSpPr>
      <dsp:spPr>
        <a:xfrm>
          <a:off x="3550220" y="3395618"/>
          <a:ext cx="1129158" cy="112915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structure</a:t>
          </a:r>
          <a:endParaRPr lang="en-US" sz="1600" kern="1200" dirty="0"/>
        </a:p>
      </dsp:txBody>
      <dsp:txXfrm>
        <a:off x="3715581" y="3560979"/>
        <a:ext cx="798436" cy="798436"/>
      </dsp:txXfrm>
    </dsp:sp>
    <dsp:sp modelId="{B2594EB5-B190-4333-BF24-6D08CB9A69CC}">
      <dsp:nvSpPr>
        <dsp:cNvPr id="0" name=""/>
        <dsp:cNvSpPr/>
      </dsp:nvSpPr>
      <dsp:spPr>
        <a:xfrm rot="12600000">
          <a:off x="3176201" y="3441918"/>
          <a:ext cx="422122" cy="19647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231194" y="3495947"/>
        <a:ext cx="363181" cy="117883"/>
      </dsp:txXfrm>
    </dsp:sp>
    <dsp:sp modelId="{F936E328-2375-4091-96E1-32EE65674AE1}">
      <dsp:nvSpPr>
        <dsp:cNvPr id="0" name=""/>
        <dsp:cNvSpPr/>
      </dsp:nvSpPr>
      <dsp:spPr>
        <a:xfrm>
          <a:off x="2080387" y="2547010"/>
          <a:ext cx="1129158" cy="112915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Probable Effect</a:t>
          </a:r>
          <a:endParaRPr lang="en-US" sz="1600" kern="1200" dirty="0"/>
        </a:p>
      </dsp:txBody>
      <dsp:txXfrm>
        <a:off x="2245748" y="2712371"/>
        <a:ext cx="798436" cy="798436"/>
      </dsp:txXfrm>
    </dsp:sp>
    <dsp:sp modelId="{BEEE588B-F4B1-4FE5-AA22-EA60BD95825A}">
      <dsp:nvSpPr>
        <dsp:cNvPr id="0" name=""/>
        <dsp:cNvSpPr/>
      </dsp:nvSpPr>
      <dsp:spPr>
        <a:xfrm rot="16200000">
          <a:off x="2433906" y="2173266"/>
          <a:ext cx="422122" cy="19647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463377" y="2242031"/>
        <a:ext cx="363181" cy="117883"/>
      </dsp:txXfrm>
    </dsp:sp>
    <dsp:sp modelId="{004C1356-3F91-4E76-A3CB-D323268C6778}">
      <dsp:nvSpPr>
        <dsp:cNvPr id="0" name=""/>
        <dsp:cNvSpPr/>
      </dsp:nvSpPr>
      <dsp:spPr>
        <a:xfrm>
          <a:off x="2080387" y="849793"/>
          <a:ext cx="1129158" cy="112915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Power Analysis</a:t>
          </a:r>
          <a:endParaRPr lang="en-US" sz="1600" kern="1200" dirty="0"/>
        </a:p>
      </dsp:txBody>
      <dsp:txXfrm>
        <a:off x="2245748" y="1015154"/>
        <a:ext cx="798436" cy="798436"/>
      </dsp:txXfrm>
    </dsp:sp>
    <dsp:sp modelId="{FC53B8D3-619C-4879-B0F6-7DEA777CEC76}">
      <dsp:nvSpPr>
        <dsp:cNvPr id="0" name=""/>
        <dsp:cNvSpPr/>
      </dsp:nvSpPr>
      <dsp:spPr>
        <a:xfrm rot="19800000">
          <a:off x="3189730" y="893109"/>
          <a:ext cx="365547" cy="20243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193798" y="948780"/>
        <a:ext cx="304815" cy="121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FB0C4C-FF4D-4B09-86C6-A9F18A2C63B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C6089-DB1A-492C-9E3A-D20C2FC7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0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C6089-DB1A-492C-9E3A-D20C2FC7682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9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C6089-DB1A-492C-9E3A-D20C2FC7682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542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 descr="add specific descripton" title="add specific title"/>
          <p:cNvSpPr>
            <a:spLocks noGrp="1"/>
          </p:cNvSpPr>
          <p:nvPr>
            <p:ph idx="15" hasCustomPrompt="1"/>
          </p:nvPr>
        </p:nvSpPr>
        <p:spPr>
          <a:xfrm>
            <a:off x="7431851" y="229810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7" hasCustomPrompt="1"/>
          </p:nvPr>
        </p:nvSpPr>
        <p:spPr>
          <a:xfrm>
            <a:off x="6508014" y="5372666"/>
            <a:ext cx="4522941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1259597" y="1734523"/>
            <a:ext cx="9600512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409223" y="1208107"/>
            <a:ext cx="5574581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8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 of photo" title="Add specific title of photo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12192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 descr="add specific description " title="add specific title"/>
          <p:cNvSpPr>
            <a:spLocks noGrp="1"/>
          </p:cNvSpPr>
          <p:nvPr>
            <p:ph idx="15" hasCustomPrompt="1"/>
          </p:nvPr>
        </p:nvSpPr>
        <p:spPr>
          <a:xfrm>
            <a:off x="7431851" y="229810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6491387" y="1436105"/>
            <a:ext cx="5331852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96519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" title="add specific titl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5178467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5516790" y="1830388"/>
            <a:ext cx="6268671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Content Placeholder 2" descr="add specific descripton&#10;" title="add specific title"/>
          <p:cNvSpPr>
            <a:spLocks noGrp="1"/>
          </p:cNvSpPr>
          <p:nvPr>
            <p:ph idx="15" hasCustomPrompt="1"/>
          </p:nvPr>
        </p:nvSpPr>
        <p:spPr>
          <a:xfrm>
            <a:off x="7431851" y="229810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 descr="add specific descripton" title="add specific title"/>
          <p:cNvSpPr>
            <a:spLocks noGrp="1"/>
          </p:cNvSpPr>
          <p:nvPr>
            <p:ph idx="16" hasCustomPrompt="1"/>
          </p:nvPr>
        </p:nvSpPr>
        <p:spPr>
          <a:xfrm>
            <a:off x="5753853" y="1052952"/>
            <a:ext cx="6190428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Title Placeholder 11"/>
          <p:cNvSpPr>
            <a:spLocks noGrp="1"/>
          </p:cNvSpPr>
          <p:nvPr>
            <p:ph type="title"/>
          </p:nvPr>
        </p:nvSpPr>
        <p:spPr>
          <a:xfrm>
            <a:off x="409223" y="1208107"/>
            <a:ext cx="5574581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8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7431851" y="229810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5753853" y="1052952"/>
            <a:ext cx="6190428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 descr="add specific description&#10;" title="add specific title"/>
          <p:cNvSpPr>
            <a:spLocks noGrp="1"/>
          </p:cNvSpPr>
          <p:nvPr>
            <p:ph idx="14"/>
          </p:nvPr>
        </p:nvSpPr>
        <p:spPr>
          <a:xfrm>
            <a:off x="1867204" y="1830388"/>
            <a:ext cx="870344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409223" y="1208107"/>
            <a:ext cx="5574581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11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386288F-9C02-4B1D-BC1F-FA92BFF581F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83913C3-7E87-4628-9183-BA1F4F323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1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88F-9C02-4B1D-BC1F-FA92BFF581F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13C3-7E87-4628-9183-BA1F4F323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2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288F-9C02-4B1D-BC1F-FA92BFF581F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13C3-7E87-4628-9183-BA1F4F323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40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6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1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25E-894B-4726-9201-6A5304B9266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680210C-042E-4474-B70A-460AA972D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1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2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88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92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94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C12-AD25-4F7F-88FD-CD27E9DA748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25E-894B-4726-9201-6A5304B9266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680210C-042E-4474-B70A-460AA972D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25E-894B-4726-9201-6A5304B9266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680210C-042E-4474-B70A-460AA972D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025E-894B-4726-9201-6A5304B9266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680210C-042E-4474-B70A-460AA972D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63857"/>
            <a:ext cx="12192000" cy="6094144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B0000"/>
              </a:solidFill>
            </a:endParaRP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7431851" y="242139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409223" y="1208107"/>
            <a:ext cx="5574581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2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 descr="add specific description" title="add specific title"/>
          <p:cNvSpPr>
            <a:spLocks noGrp="1"/>
          </p:cNvSpPr>
          <p:nvPr>
            <p:ph idx="13"/>
          </p:nvPr>
        </p:nvSpPr>
        <p:spPr>
          <a:xfrm>
            <a:off x="995907" y="1830388"/>
            <a:ext cx="109728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7431851" y="229810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5753853" y="1052952"/>
            <a:ext cx="6190428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11" name="Title Placeholder 11"/>
          <p:cNvSpPr>
            <a:spLocks noGrp="1"/>
          </p:cNvSpPr>
          <p:nvPr>
            <p:ph type="title"/>
          </p:nvPr>
        </p:nvSpPr>
        <p:spPr>
          <a:xfrm>
            <a:off x="409223" y="1208107"/>
            <a:ext cx="5574581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5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869009" y="1734522"/>
            <a:ext cx="9592027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7431851" y="229810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4" name="Title Placeholder 11"/>
          <p:cNvSpPr>
            <a:spLocks noGrp="1"/>
          </p:cNvSpPr>
          <p:nvPr>
            <p:ph type="title"/>
          </p:nvPr>
        </p:nvSpPr>
        <p:spPr>
          <a:xfrm>
            <a:off x="409223" y="1208107"/>
            <a:ext cx="5574581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63857"/>
            <a:ext cx="12192000" cy="6094144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BB0000"/>
              </a:solidFill>
            </a:endParaRP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7431851" y="242139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409223" y="1208107"/>
            <a:ext cx="5574581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3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947" y="6356351"/>
            <a:ext cx="284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025E-894B-4726-9201-6A5304B9266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12192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287" y="1428199"/>
            <a:ext cx="7160525" cy="97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4" r:id="rId5"/>
    <p:sldLayoutId id="2147483723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12192000" cy="910167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Rectangle 1"/>
          <p:cNvSpPr/>
          <p:nvPr/>
        </p:nvSpPr>
        <p:spPr>
          <a:xfrm>
            <a:off x="11357824" y="6351239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0381" y="303026"/>
            <a:ext cx="60980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bg1"/>
                </a:solidFill>
              </a:rPr>
              <a:t>Schoenbaum Family Center </a:t>
            </a:r>
            <a:r>
              <a:rPr lang="en-US" sz="1300" i="1" dirty="0" smtClean="0">
                <a:solidFill>
                  <a:schemeClr val="bg1"/>
                </a:solidFill>
              </a:rPr>
              <a:t>and</a:t>
            </a:r>
          </a:p>
          <a:p>
            <a:pPr algn="r"/>
            <a:r>
              <a:rPr lang="en-US" sz="1300" dirty="0" smtClean="0">
                <a:solidFill>
                  <a:schemeClr val="bg1"/>
                </a:solidFill>
              </a:rPr>
              <a:t>Crane Center for Early Childhood Research and Policy</a:t>
            </a:r>
            <a:endParaRPr lang="en-US" sz="13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23" y="187145"/>
            <a:ext cx="4194623" cy="566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16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5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025E-894B-4726-9201-6A5304B9266F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D919-C9C4-495B-9529-0B8DE285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27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es.ed.gov/ncser/pubs/20103006/pdf/20103006.pdf" TargetMode="Externa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rpsychologist.com/d3/cohend/" TargetMode="External"/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1470025"/>
          </a:xfrm>
        </p:spPr>
        <p:txBody>
          <a:bodyPr/>
          <a:lstStyle/>
          <a:p>
            <a:r>
              <a:rPr lang="en-US" dirty="0" smtClean="0"/>
              <a:t>Power Analysis and Sample Size Considerations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Gear Up for Your Grant Proposal Series</a:t>
            </a:r>
          </a:p>
          <a:p>
            <a:r>
              <a:rPr lang="en-US" dirty="0" smtClean="0"/>
              <a:t>1/16/19</a:t>
            </a:r>
          </a:p>
          <a:p>
            <a:r>
              <a:rPr lang="en-US" dirty="0" smtClean="0"/>
              <a:t>Jessica Logan – Logan.251 at OSU.edu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891024"/>
            <a:ext cx="10972800" cy="944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More information about Power Analysis in Education Research: </a:t>
            </a:r>
          </a:p>
          <a:p>
            <a:r>
              <a:rPr lang="en-US" sz="2400" smtClean="0">
                <a:hlinkClick r:id="rId2"/>
              </a:rPr>
              <a:t>https://ies.ed.gov/ncser/pubs/20103006/pdf/20103006.pdf</a:t>
            </a:r>
            <a:endParaRPr lang="en-US" sz="240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81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Basic Power Analysis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9296400" cy="5486400"/>
          </a:xfrm>
        </p:spPr>
        <p:txBody>
          <a:bodyPr>
            <a:norm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>
                <a:solidFill>
                  <a:schemeClr val="accent5"/>
                </a:solidFill>
              </a:rPr>
              <a:t>Sample </a:t>
            </a:r>
            <a:r>
              <a:rPr lang="en-US" sz="3200" b="1" dirty="0">
                <a:solidFill>
                  <a:schemeClr val="accent5"/>
                </a:solidFill>
              </a:rPr>
              <a:t>Size (n):  </a:t>
            </a:r>
            <a:r>
              <a:rPr lang="en-US" sz="3200" dirty="0">
                <a:solidFill>
                  <a:schemeClr val="accent5"/>
                </a:solidFill>
              </a:rPr>
              <a:t>Number of </a:t>
            </a:r>
            <a:r>
              <a:rPr lang="en-US" sz="3200" dirty="0">
                <a:solidFill>
                  <a:schemeClr val="accent5"/>
                </a:solidFill>
              </a:rPr>
              <a:t>participants</a:t>
            </a:r>
            <a:r>
              <a:rPr lang="en-US" sz="3200" dirty="0">
                <a:solidFill>
                  <a:schemeClr val="accent5"/>
                </a:solidFill>
              </a:rPr>
              <a:t>.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>
                <a:solidFill>
                  <a:schemeClr val="accent5"/>
                </a:solidFill>
              </a:rPr>
              <a:t>Effect Size (d): </a:t>
            </a:r>
            <a:r>
              <a:rPr lang="en-US" sz="3200" dirty="0">
                <a:solidFill>
                  <a:schemeClr val="accent5"/>
                </a:solidFill>
              </a:rPr>
              <a:t>Size of detectable effect.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>
                <a:solidFill>
                  <a:schemeClr val="accent5"/>
                </a:solidFill>
              </a:rPr>
              <a:t>Alpha</a:t>
            </a:r>
            <a:r>
              <a:rPr lang="en-US" sz="3200" dirty="0">
                <a:solidFill>
                  <a:schemeClr val="accent5"/>
                </a:solidFill>
              </a:rPr>
              <a:t>: </a:t>
            </a:r>
            <a:r>
              <a:rPr lang="en-US" sz="3200" dirty="0">
                <a:solidFill>
                  <a:schemeClr val="accent5"/>
                </a:solidFill>
              </a:rPr>
              <a:t>Type I error.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dirty="0"/>
              <a:t>Power: </a:t>
            </a:r>
            <a:r>
              <a:rPr lang="en-US" sz="3200" dirty="0"/>
              <a:t>The probability of rejecting the null when it’s actually true.</a:t>
            </a:r>
          </a:p>
          <a:p>
            <a:pPr marL="914400" lvl="1" indent="-344488"/>
            <a:r>
              <a:rPr lang="en-US" dirty="0" smtClean="0"/>
              <a:t>AKA </a:t>
            </a:r>
            <a:r>
              <a:rPr lang="en-US" dirty="0"/>
              <a:t>Type </a:t>
            </a:r>
            <a:r>
              <a:rPr lang="en-US" dirty="0" smtClean="0"/>
              <a:t>II error.</a:t>
            </a:r>
            <a:endParaRPr lang="en-US" dirty="0"/>
          </a:p>
          <a:p>
            <a:pPr marL="914400" lvl="1" indent="-344488"/>
            <a:r>
              <a:rPr lang="en-US" i="1" dirty="0" smtClean="0"/>
              <a:t>Most frequently: </a:t>
            </a:r>
            <a:r>
              <a:rPr lang="en-US" dirty="0" smtClean="0"/>
              <a:t>This is </a:t>
            </a:r>
            <a:r>
              <a:rPr lang="en-US" dirty="0"/>
              <a:t>set at </a:t>
            </a:r>
            <a:r>
              <a:rPr lang="en-US" dirty="0" smtClean="0"/>
              <a:t>.80</a:t>
            </a:r>
          </a:p>
          <a:p>
            <a:pPr marL="914400" lvl="1" indent="-344488"/>
            <a:r>
              <a:rPr lang="en-US" i="1" dirty="0" smtClean="0"/>
              <a:t>This means </a:t>
            </a:r>
            <a:r>
              <a:rPr lang="en-US" i="1" dirty="0"/>
              <a:t>that </a:t>
            </a:r>
            <a:r>
              <a:rPr lang="en-US" dirty="0"/>
              <a:t>80% of the time, you’ll detect the </a:t>
            </a:r>
            <a:r>
              <a:rPr lang="en-US" dirty="0" smtClean="0"/>
              <a:t>effect</a:t>
            </a:r>
          </a:p>
          <a:p>
            <a:pPr marL="914400" lvl="1" indent="-344488"/>
            <a:r>
              <a:rPr lang="en-US" dirty="0" smtClean="0"/>
              <a:t>And that 20% of the time, you won’t.</a:t>
            </a:r>
          </a:p>
        </p:txBody>
      </p:sp>
    </p:spTree>
    <p:extLst>
      <p:ext uri="{BB962C8B-B14F-4D97-AF65-F5344CB8AC3E}">
        <p14:creationId xmlns:p14="http://schemas.microsoft.com/office/powerpoint/2010/main" val="128807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Basic Power Analysis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486400"/>
          </a:xfrm>
        </p:spPr>
        <p:txBody>
          <a:bodyPr>
            <a:normAutofit lnSpcReduction="10000"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Sample </a:t>
            </a:r>
            <a:r>
              <a:rPr lang="en-US" sz="3200" b="1" dirty="0"/>
              <a:t>Size (</a:t>
            </a:r>
            <a:r>
              <a:rPr lang="en-US" sz="3200" b="1" i="1" dirty="0"/>
              <a:t>n</a:t>
            </a:r>
            <a:r>
              <a:rPr lang="en-US" sz="3200" b="1" dirty="0"/>
              <a:t>):  </a:t>
            </a:r>
            <a:r>
              <a:rPr lang="en-US" sz="3200" dirty="0"/>
              <a:t>Number of </a:t>
            </a:r>
            <a:r>
              <a:rPr lang="en-US" sz="3200" dirty="0"/>
              <a:t>participants</a:t>
            </a:r>
            <a:r>
              <a:rPr lang="en-US" sz="3200" dirty="0"/>
              <a:t>.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Effect Size (</a:t>
            </a:r>
            <a:r>
              <a:rPr lang="en-US" sz="3200" b="1" i="1" dirty="0"/>
              <a:t>d</a:t>
            </a:r>
            <a:r>
              <a:rPr lang="en-US" sz="3200" b="1" dirty="0"/>
              <a:t>): </a:t>
            </a:r>
            <a:r>
              <a:rPr lang="en-US" sz="3200" dirty="0"/>
              <a:t>Size of detectable effect.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Alpha</a:t>
            </a:r>
            <a:r>
              <a:rPr lang="en-US" sz="3200" dirty="0"/>
              <a:t>: </a:t>
            </a:r>
            <a:r>
              <a:rPr lang="en-US" sz="3200" dirty="0"/>
              <a:t>Type I error.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dirty="0"/>
              <a:t>Power: Type II error.</a:t>
            </a:r>
            <a:endParaRPr lang="en-US" sz="3200" dirty="0"/>
          </a:p>
          <a:p>
            <a:pPr marL="0" lvl="1" indent="0">
              <a:buNone/>
            </a:pPr>
            <a:endParaRPr lang="en-US" sz="3200" dirty="0"/>
          </a:p>
          <a:p>
            <a:pPr marL="0" lvl="1" indent="0">
              <a:buNone/>
            </a:pPr>
            <a:r>
              <a:rPr lang="en-US" sz="3200" dirty="0"/>
              <a:t>These are interrelated:</a:t>
            </a:r>
            <a:r>
              <a:rPr lang="en-US" sz="3200" dirty="0"/>
              <a:t> </a:t>
            </a:r>
            <a:endParaRPr lang="en-US" sz="3200" dirty="0"/>
          </a:p>
          <a:p>
            <a:pPr marL="855663" lvl="1" indent="-392113"/>
            <a:r>
              <a:rPr lang="en-US" sz="3200" dirty="0"/>
              <a:t>Each one is </a:t>
            </a:r>
            <a:r>
              <a:rPr lang="en-US" sz="3200" dirty="0"/>
              <a:t>a function of the </a:t>
            </a:r>
            <a:r>
              <a:rPr lang="en-US" sz="3200" dirty="0"/>
              <a:t>other three.</a:t>
            </a:r>
          </a:p>
          <a:p>
            <a:pPr marL="862013" lvl="1" indent="-398463"/>
            <a:r>
              <a:rPr lang="en-US" sz="3200" dirty="0"/>
              <a:t>If I know three, can calculate the fourth. </a:t>
            </a:r>
          </a:p>
          <a:p>
            <a:pPr marL="855663" lvl="1" indent="-392113"/>
            <a:r>
              <a:rPr lang="en-US" sz="3200" dirty="0"/>
              <a:t>If I know two, I can calculate the third across multiple values of the fourth</a:t>
            </a:r>
          </a:p>
        </p:txBody>
      </p:sp>
    </p:spTree>
    <p:extLst>
      <p:ext uri="{BB962C8B-B14F-4D97-AF65-F5344CB8AC3E}">
        <p14:creationId xmlns:p14="http://schemas.microsoft.com/office/powerpoint/2010/main" val="147513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486400"/>
          </a:xfrm>
        </p:spPr>
        <p:txBody>
          <a:bodyPr>
            <a:normAutofit lnSpcReduction="10000"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Sample </a:t>
            </a:r>
            <a:r>
              <a:rPr lang="en-US" sz="3200" b="1" dirty="0"/>
              <a:t>Size (</a:t>
            </a:r>
            <a:r>
              <a:rPr lang="en-US" sz="3200" b="1" i="1" dirty="0"/>
              <a:t>n</a:t>
            </a:r>
            <a:r>
              <a:rPr lang="en-US" sz="3200" b="1" dirty="0"/>
              <a:t>):  </a:t>
            </a:r>
            <a:r>
              <a:rPr lang="en-US" sz="3200" dirty="0">
                <a:solidFill>
                  <a:srgbClr val="FFC000"/>
                </a:solidFill>
              </a:rPr>
              <a:t>X</a:t>
            </a:r>
            <a:endParaRPr lang="en-US" sz="32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Effect Size (</a:t>
            </a:r>
            <a:r>
              <a:rPr lang="en-US" sz="3200" b="1" i="1" dirty="0"/>
              <a:t>d</a:t>
            </a:r>
            <a:r>
              <a:rPr lang="en-US" sz="3200" b="1" dirty="0"/>
              <a:t>): 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Set at Medium (.50)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Alpha</a:t>
            </a:r>
            <a:r>
              <a:rPr lang="en-US" sz="3200" dirty="0"/>
              <a:t>:  </a:t>
            </a:r>
            <a:r>
              <a:rPr lang="en-US" sz="3200" dirty="0">
                <a:solidFill>
                  <a:srgbClr val="FFC000"/>
                </a:solidFill>
              </a:rPr>
              <a:t>Set at .05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dirty="0"/>
              <a:t>Power: </a:t>
            </a:r>
            <a:r>
              <a:rPr lang="en-US" sz="3200" dirty="0">
                <a:solidFill>
                  <a:srgbClr val="FFC000"/>
                </a:solidFill>
              </a:rPr>
              <a:t>Y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32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32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32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3200" dirty="0">
              <a:solidFill>
                <a:srgbClr val="FFC000"/>
              </a:solidFill>
            </a:endParaRPr>
          </a:p>
          <a:p>
            <a:pPr marL="0" lvl="1" indent="0">
              <a:buNone/>
            </a:pPr>
            <a:r>
              <a:rPr lang="en-US" sz="2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– Power for this example was calculated in Optimal Design, and is for the difference between Treatment and Control in a single-level RCT. </a:t>
            </a:r>
            <a:endParaRPr lang="en-US" sz="24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6172201"/>
            <a:ext cx="8229600" cy="86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More people = more power – but only to a point.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882029"/>
              </p:ext>
            </p:extLst>
          </p:nvPr>
        </p:nvGraphicFramePr>
        <p:xfrm>
          <a:off x="1971261" y="1219201"/>
          <a:ext cx="80772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 rot="16200000">
            <a:off x="-445688" y="3135708"/>
            <a:ext cx="4572000" cy="58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Power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33603" y="5608638"/>
            <a:ext cx="8229600" cy="56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i="1" dirty="0"/>
              <a:t>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9802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6172201"/>
            <a:ext cx="82296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A few things to look for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72029"/>
              </p:ext>
            </p:extLst>
          </p:nvPr>
        </p:nvGraphicFramePr>
        <p:xfrm>
          <a:off x="1971261" y="1219201"/>
          <a:ext cx="80772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 rot="16200000">
            <a:off x="-445688" y="3135708"/>
            <a:ext cx="4572000" cy="58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Power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33603" y="5608638"/>
            <a:ext cx="8229600" cy="56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i="1" dirty="0"/>
              <a:t>n</a:t>
            </a:r>
            <a:endParaRPr lang="en-US" sz="2800" i="1" dirty="0"/>
          </a:p>
        </p:txBody>
      </p:sp>
      <p:sp>
        <p:nvSpPr>
          <p:cNvPr id="3" name="Rectangular Callout 2"/>
          <p:cNvSpPr/>
          <p:nvPr/>
        </p:nvSpPr>
        <p:spPr>
          <a:xfrm>
            <a:off x="2743200" y="1025387"/>
            <a:ext cx="1752600" cy="685800"/>
          </a:xfrm>
          <a:prstGeom prst="wedgeRectCallout">
            <a:avLst>
              <a:gd name="adj1" fmla="val -53347"/>
              <a:gd name="adj2" fmla="val 1127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At what </a:t>
            </a:r>
            <a:r>
              <a:rPr lang="en-US" i="1" dirty="0"/>
              <a:t>n</a:t>
            </a:r>
            <a:r>
              <a:rPr lang="en-US" dirty="0"/>
              <a:t> do I hit power of .80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2209800"/>
            <a:ext cx="2743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57800" y="2209800"/>
            <a:ext cx="0" cy="3124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ular Callout 13"/>
          <p:cNvSpPr/>
          <p:nvPr/>
        </p:nvSpPr>
        <p:spPr>
          <a:xfrm>
            <a:off x="7239000" y="1987826"/>
            <a:ext cx="1905000" cy="914400"/>
          </a:xfrm>
          <a:prstGeom prst="wedgeRectCallout">
            <a:avLst>
              <a:gd name="adj1" fmla="val -60999"/>
              <a:gd name="adj2" fmla="val -87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At what </a:t>
            </a:r>
            <a:r>
              <a:rPr lang="en-US" i="1" dirty="0"/>
              <a:t>n</a:t>
            </a:r>
            <a:r>
              <a:rPr lang="en-US" dirty="0"/>
              <a:t> does power not improve anymore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934200" y="1638300"/>
            <a:ext cx="0" cy="36957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1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Sample </a:t>
            </a:r>
            <a:r>
              <a:rPr lang="en-US" sz="3200" b="1" dirty="0"/>
              <a:t>Size (</a:t>
            </a:r>
            <a:r>
              <a:rPr lang="en-US" sz="3200" b="1" i="1" dirty="0"/>
              <a:t>n</a:t>
            </a:r>
            <a:r>
              <a:rPr lang="en-US" sz="3200" b="1" dirty="0"/>
              <a:t>):  </a:t>
            </a:r>
            <a:r>
              <a:rPr lang="en-US" sz="3200" dirty="0">
                <a:solidFill>
                  <a:srgbClr val="FFC000"/>
                </a:solidFill>
              </a:rPr>
              <a:t>X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Effect </a:t>
            </a:r>
            <a:r>
              <a:rPr lang="en-US" sz="3200" b="1" dirty="0"/>
              <a:t>Size (</a:t>
            </a:r>
            <a:r>
              <a:rPr lang="en-US" sz="3200" b="1" i="1" dirty="0"/>
              <a:t>d</a:t>
            </a:r>
            <a:r>
              <a:rPr lang="en-US" sz="3200" b="1" dirty="0"/>
              <a:t>): 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Set at Medium (.50)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Alpha</a:t>
            </a:r>
            <a:r>
              <a:rPr lang="en-US" sz="3200" dirty="0"/>
              <a:t>:  </a:t>
            </a:r>
            <a:r>
              <a:rPr lang="en-US" sz="3200" dirty="0">
                <a:solidFill>
                  <a:srgbClr val="FFC000"/>
                </a:solidFill>
              </a:rPr>
              <a:t>Set at .05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dirty="0"/>
              <a:t>Power: </a:t>
            </a:r>
            <a:r>
              <a:rPr lang="en-US" sz="3200" dirty="0">
                <a:solidFill>
                  <a:srgbClr val="FFC000"/>
                </a:solidFill>
              </a:rPr>
              <a:t>Y</a:t>
            </a:r>
          </a:p>
          <a:p>
            <a:pPr marL="0" lvl="1" indent="0">
              <a:buNone/>
            </a:pPr>
            <a:endParaRPr lang="en-US" sz="3200" dirty="0"/>
          </a:p>
          <a:p>
            <a:pPr marL="457200" lvl="1" indent="-457200"/>
            <a:r>
              <a:rPr lang="en-US" sz="3200" dirty="0"/>
              <a:t>We often know the power we want (min .80). </a:t>
            </a:r>
          </a:p>
          <a:p>
            <a:pPr marL="457200" lvl="1" indent="-457200"/>
            <a:r>
              <a:rPr lang="en-US" sz="3200" dirty="0"/>
              <a:t>What’s harder to know is the Effect Size. </a:t>
            </a:r>
          </a:p>
          <a:p>
            <a:pPr marL="457200" lvl="1" indent="-457200"/>
            <a:r>
              <a:rPr lang="en-US" sz="3200" dirty="0"/>
              <a:t>We can solve for that too!</a:t>
            </a:r>
          </a:p>
          <a:p>
            <a:pPr marL="457200" lvl="1" indent="-457200"/>
            <a:r>
              <a:rPr lang="en-US" sz="3200" dirty="0"/>
              <a:t>But the function looks different…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85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Sample </a:t>
            </a:r>
            <a:r>
              <a:rPr lang="en-US" sz="3200" b="1" dirty="0"/>
              <a:t>Size (</a:t>
            </a:r>
            <a:r>
              <a:rPr lang="en-US" sz="3200" b="1" i="1" dirty="0"/>
              <a:t>n</a:t>
            </a:r>
            <a:r>
              <a:rPr lang="en-US" sz="3200" b="1" dirty="0"/>
              <a:t>):  </a:t>
            </a:r>
            <a:r>
              <a:rPr lang="en-US" sz="3200" dirty="0">
                <a:solidFill>
                  <a:srgbClr val="FFC000"/>
                </a:solidFill>
              </a:rPr>
              <a:t>X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Effect </a:t>
            </a:r>
            <a:r>
              <a:rPr lang="en-US" sz="3200" b="1" dirty="0"/>
              <a:t>Size (</a:t>
            </a:r>
            <a:r>
              <a:rPr lang="en-US" sz="3200" b="1" i="1" dirty="0"/>
              <a:t>d</a:t>
            </a:r>
            <a:r>
              <a:rPr lang="en-US" sz="3200" b="1" dirty="0"/>
              <a:t>): </a:t>
            </a:r>
            <a:r>
              <a:rPr lang="en-US" sz="3200" dirty="0">
                <a:solidFill>
                  <a:srgbClr val="FFC000"/>
                </a:solidFill>
              </a:rPr>
              <a:t>Minimum Detectable Effect Size =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C000"/>
                </a:solidFill>
              </a:rPr>
              <a:t>Y </a:t>
            </a:r>
            <a:endParaRPr lang="en-US" sz="32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Alpha</a:t>
            </a:r>
            <a:r>
              <a:rPr lang="en-US" sz="3200" dirty="0"/>
              <a:t>:  </a:t>
            </a:r>
            <a:r>
              <a:rPr lang="en-US" sz="3200" dirty="0">
                <a:solidFill>
                  <a:srgbClr val="FFC000"/>
                </a:solidFill>
              </a:rPr>
              <a:t>Set at .05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dirty="0"/>
              <a:t>Power: </a:t>
            </a:r>
            <a:r>
              <a:rPr lang="en-US" sz="3200" dirty="0">
                <a:solidFill>
                  <a:srgbClr val="FFC000"/>
                </a:solidFill>
              </a:rPr>
              <a:t>Set at .80</a:t>
            </a:r>
          </a:p>
          <a:p>
            <a:pPr marL="0" lvl="1" indent="0">
              <a:buNone/>
            </a:pPr>
            <a:endParaRPr lang="en-US" sz="3200" dirty="0"/>
          </a:p>
          <a:p>
            <a:pPr marL="457200" lvl="1" indent="-457200"/>
            <a:r>
              <a:rPr lang="en-US" sz="3200" dirty="0"/>
              <a:t>We often know the power we want (min .80). </a:t>
            </a:r>
          </a:p>
          <a:p>
            <a:pPr marL="457200" lvl="1" indent="-457200"/>
            <a:r>
              <a:rPr lang="en-US" sz="3200" dirty="0"/>
              <a:t>What’s harder to know is the Effect Size. </a:t>
            </a:r>
          </a:p>
          <a:p>
            <a:pPr marL="457200" lvl="1" indent="-457200"/>
            <a:r>
              <a:rPr lang="en-US" sz="3200" dirty="0"/>
              <a:t>We can solve for that too!</a:t>
            </a:r>
          </a:p>
          <a:p>
            <a:pPr marL="457200" lvl="1" indent="-457200"/>
            <a:r>
              <a:rPr lang="en-US" sz="3200" dirty="0"/>
              <a:t>But the function looks different…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Simple Example: A Variation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6172201"/>
            <a:ext cx="82296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More people = Can detect a smaller effect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283440"/>
              </p:ext>
            </p:extLst>
          </p:nvPr>
        </p:nvGraphicFramePr>
        <p:xfrm>
          <a:off x="1971261" y="1219201"/>
          <a:ext cx="80772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 rot="16200000">
            <a:off x="-598088" y="3059506"/>
            <a:ext cx="4876801" cy="58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Minimum Detectable Effect Size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33603" y="5608638"/>
            <a:ext cx="8229600" cy="56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i="1" dirty="0"/>
              <a:t>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559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Simple Example: A Variation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559533"/>
              </p:ext>
            </p:extLst>
          </p:nvPr>
        </p:nvGraphicFramePr>
        <p:xfrm>
          <a:off x="1971261" y="1219201"/>
          <a:ext cx="80772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 rot="16200000">
            <a:off x="-598088" y="3059506"/>
            <a:ext cx="4876801" cy="58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Minimum Detectable Effect Size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33603" y="5608638"/>
            <a:ext cx="8229600" cy="56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i="1" dirty="0"/>
              <a:t>n</a:t>
            </a:r>
            <a:endParaRPr lang="en-US" sz="2800" i="1" dirty="0"/>
          </a:p>
        </p:txBody>
      </p:sp>
      <p:sp>
        <p:nvSpPr>
          <p:cNvPr id="9" name="Rectangular Callout 8"/>
          <p:cNvSpPr/>
          <p:nvPr/>
        </p:nvSpPr>
        <p:spPr>
          <a:xfrm>
            <a:off x="6210303" y="1219200"/>
            <a:ext cx="3200400" cy="1302026"/>
          </a:xfrm>
          <a:prstGeom prst="wedgeRectCallout">
            <a:avLst>
              <a:gd name="adj1" fmla="val -18999"/>
              <a:gd name="adj2" fmla="val -414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Remember – An effect size is the difference between the control and treatment groups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210303" y="2521227"/>
            <a:ext cx="3200400" cy="831573"/>
          </a:xfrm>
          <a:prstGeom prst="wedgeRectCallout">
            <a:avLst>
              <a:gd name="adj1" fmla="val -18999"/>
              <a:gd name="adj2" fmla="val -414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Bigger effects are harder to achieve.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a lot of work with kids in classrooms. </a:t>
            </a:r>
          </a:p>
          <a:p>
            <a:endParaRPr lang="en-US" dirty="0" smtClean="0"/>
          </a:p>
          <a:p>
            <a:r>
              <a:rPr lang="en-US" dirty="0" smtClean="0"/>
              <a:t>Notice we talked about the number of people, but </a:t>
            </a:r>
            <a:r>
              <a:rPr lang="en-US" b="1" i="1" dirty="0" smtClean="0"/>
              <a:t>not </a:t>
            </a:r>
            <a:r>
              <a:rPr lang="en-US" dirty="0" smtClean="0"/>
              <a:t>whether that was teachers or kids?</a:t>
            </a:r>
          </a:p>
          <a:p>
            <a:endParaRPr lang="en-US" dirty="0" smtClean="0"/>
          </a:p>
          <a:p>
            <a:r>
              <a:rPr lang="en-US" dirty="0" smtClean="0"/>
              <a:t>Multilevel power analysis is slightly different than single-level power!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Today, we’re focusing on power estimation in treatment effect studies. </a:t>
            </a:r>
          </a:p>
          <a:p>
            <a:pPr lvl="1"/>
            <a:r>
              <a:rPr lang="en-US" dirty="0" smtClean="0"/>
              <a:t>Power to detect the difference between a treatment group and a control group on some outcome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In both a Goal 2 (Development) and Goal 3 (Effectiveness) study, you’re ultimat</a:t>
            </a:r>
            <a:r>
              <a:rPr lang="en-US" dirty="0" smtClean="0"/>
              <a:t>e goal is to compare a treatment and control group</a:t>
            </a:r>
          </a:p>
          <a:p>
            <a:pPr lvl="1"/>
            <a:r>
              <a:rPr lang="en-US" dirty="0" smtClean="0"/>
              <a:t>The major difference: Goal 2 can be underpowered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37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slightly </a:t>
            </a:r>
            <a:r>
              <a:rPr lang="en-US" dirty="0" smtClean="0"/>
              <a:t>less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Multilevel data structure comes into play in two ways: </a:t>
            </a:r>
          </a:p>
          <a:p>
            <a:pPr lvl="1"/>
            <a:r>
              <a:rPr lang="en-US" dirty="0" smtClean="0"/>
              <a:t>How you Randomly Assign </a:t>
            </a:r>
          </a:p>
          <a:p>
            <a:pPr lvl="1"/>
            <a:r>
              <a:rPr lang="en-US" dirty="0" smtClean="0"/>
              <a:t>Who is delivering the intervention</a:t>
            </a:r>
          </a:p>
          <a:p>
            <a:r>
              <a:rPr lang="en-US" u="sng" dirty="0" smtClean="0"/>
              <a:t>Example 1</a:t>
            </a:r>
            <a:r>
              <a:rPr lang="en-US" dirty="0" smtClean="0"/>
              <a:t>: Asking recruited teachers to recruit their students. You do the intervention yourself, but randomly assign each classroom.</a:t>
            </a:r>
            <a:endParaRPr lang="en-US" dirty="0"/>
          </a:p>
          <a:p>
            <a:pPr lvl="1"/>
            <a:r>
              <a:rPr lang="en-US" dirty="0"/>
              <a:t>Students are nested in classrooms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slightly </a:t>
            </a:r>
            <a:r>
              <a:rPr lang="en-US" dirty="0" smtClean="0"/>
              <a:t>less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Multilevel data structure comes into play in two ways: </a:t>
            </a:r>
          </a:p>
          <a:p>
            <a:pPr lvl="1"/>
            <a:r>
              <a:rPr lang="en-US" dirty="0" smtClean="0"/>
              <a:t>How you Randomly Assign </a:t>
            </a:r>
          </a:p>
          <a:p>
            <a:pPr lvl="1"/>
            <a:r>
              <a:rPr lang="en-US" dirty="0" smtClean="0"/>
              <a:t>Who is delivering the intervention</a:t>
            </a:r>
          </a:p>
          <a:p>
            <a:r>
              <a:rPr lang="en-US" u="sng" dirty="0"/>
              <a:t>Example 2</a:t>
            </a:r>
            <a:r>
              <a:rPr lang="en-US" dirty="0"/>
              <a:t>: Recruiting teachers and asking them to deliver an intervention to their students.</a:t>
            </a:r>
          </a:p>
          <a:p>
            <a:pPr lvl="1"/>
            <a:r>
              <a:rPr lang="en-US" dirty="0"/>
              <a:t>Students are nested in classrooms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slightly </a:t>
            </a:r>
            <a:r>
              <a:rPr lang="en-US" dirty="0" smtClean="0"/>
              <a:t>less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287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When we introduce nesting, power becomes more complex to estimate. </a:t>
            </a:r>
          </a:p>
          <a:p>
            <a:r>
              <a:rPr lang="en-US" dirty="0" smtClean="0"/>
              <a:t>We introduce two new parameters. We still have: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/>
              <a:t>Sample Size:  </a:t>
            </a:r>
            <a:r>
              <a:rPr lang="en-US" dirty="0" smtClean="0">
                <a:solidFill>
                  <a:srgbClr val="FFC000"/>
                </a:solidFill>
              </a:rPr>
              <a:t>X</a:t>
            </a:r>
            <a:endParaRPr lang="en-US" dirty="0">
              <a:solidFill>
                <a:srgbClr val="FFC000"/>
              </a:solidFill>
            </a:endParaRP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/>
              <a:t>Effect Size: 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MDES =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/>
              <a:t>Alpha</a:t>
            </a:r>
            <a:r>
              <a:rPr lang="en-US" dirty="0"/>
              <a:t>: </a:t>
            </a:r>
            <a:r>
              <a:rPr lang="en-US" dirty="0">
                <a:solidFill>
                  <a:srgbClr val="FFC000"/>
                </a:solidFill>
              </a:rPr>
              <a:t>.05 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dirty="0"/>
              <a:t>Power: </a:t>
            </a:r>
            <a:r>
              <a:rPr lang="en-US" dirty="0">
                <a:solidFill>
                  <a:srgbClr val="FFC000"/>
                </a:solidFill>
              </a:rPr>
              <a:t>.</a:t>
            </a:r>
            <a:r>
              <a:rPr lang="en-US" dirty="0" smtClean="0">
                <a:solidFill>
                  <a:srgbClr val="FFC000"/>
                </a:solidFill>
              </a:rPr>
              <a:t>80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i="1" dirty="0" smtClean="0">
                <a:solidFill>
                  <a:srgbClr val="92D050"/>
                </a:solidFill>
              </a:rPr>
              <a:t>J:</a:t>
            </a:r>
            <a:r>
              <a:rPr lang="en-US" dirty="0" smtClean="0">
                <a:solidFill>
                  <a:srgbClr val="92D050"/>
                </a:solidFill>
              </a:rPr>
              <a:t> The number of level-2 units (Teachers)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i="1" dirty="0" smtClean="0">
                <a:solidFill>
                  <a:srgbClr val="92D050"/>
                </a:solidFill>
              </a:rPr>
              <a:t>Rho</a:t>
            </a:r>
            <a:r>
              <a:rPr lang="en-US" dirty="0" smtClean="0">
                <a:solidFill>
                  <a:srgbClr val="92D050"/>
                </a:solidFill>
              </a:rPr>
              <a:t>: The intra-class correlation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5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slightly </a:t>
            </a:r>
            <a:r>
              <a:rPr lang="en-US" dirty="0" smtClean="0"/>
              <a:t>less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9753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When we introduce nesting, power becomes more complex to estimate. </a:t>
            </a:r>
          </a:p>
          <a:p>
            <a:r>
              <a:rPr lang="en-US" dirty="0" smtClean="0"/>
              <a:t>We introduce two new parameters. We still have: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/>
              <a:t>Sample Size:  </a:t>
            </a:r>
            <a:r>
              <a:rPr lang="en-US" dirty="0" smtClean="0">
                <a:solidFill>
                  <a:srgbClr val="FFC000"/>
                </a:solidFill>
              </a:rPr>
              <a:t>X</a:t>
            </a:r>
            <a:endParaRPr lang="en-US" dirty="0">
              <a:solidFill>
                <a:srgbClr val="FFC000"/>
              </a:solidFill>
            </a:endParaRP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/>
              <a:t>Effect Size: 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MDES =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/>
              <a:t>Alpha</a:t>
            </a:r>
            <a:r>
              <a:rPr lang="en-US" dirty="0"/>
              <a:t>: </a:t>
            </a:r>
            <a:r>
              <a:rPr lang="en-US" dirty="0">
                <a:solidFill>
                  <a:srgbClr val="FFC000"/>
                </a:solidFill>
              </a:rPr>
              <a:t>.05 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dirty="0"/>
              <a:t>Power: </a:t>
            </a:r>
            <a:r>
              <a:rPr lang="en-US" dirty="0">
                <a:solidFill>
                  <a:srgbClr val="FFC000"/>
                </a:solidFill>
              </a:rPr>
              <a:t>.</a:t>
            </a:r>
            <a:r>
              <a:rPr lang="en-US" dirty="0" smtClean="0">
                <a:solidFill>
                  <a:srgbClr val="FFC000"/>
                </a:solidFill>
              </a:rPr>
              <a:t>80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dirty="0" smtClean="0"/>
              <a:t>J: </a:t>
            </a:r>
            <a:r>
              <a:rPr lang="en-US" dirty="0" smtClean="0">
                <a:solidFill>
                  <a:srgbClr val="FFC000"/>
                </a:solidFill>
              </a:rPr>
              <a:t>Let’s set at 30 as an example</a:t>
            </a: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dirty="0" smtClean="0"/>
              <a:t>Rho: </a:t>
            </a:r>
            <a:r>
              <a:rPr lang="en-US" dirty="0" smtClean="0">
                <a:solidFill>
                  <a:srgbClr val="FFC000"/>
                </a:solidFill>
              </a:rPr>
              <a:t>Let’s set at .20 as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65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Changing </a:t>
            </a:r>
            <a:r>
              <a:rPr lang="en-US" i="1" dirty="0" smtClean="0"/>
              <a:t>n </a:t>
            </a:r>
            <a:r>
              <a:rPr lang="en-US" dirty="0" smtClean="0"/>
              <a:t>(Number of kids per classroom)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where </a:t>
            </a:r>
            <a:r>
              <a:rPr lang="en-US" i="1" dirty="0"/>
              <a:t>J</a:t>
            </a:r>
            <a:r>
              <a:rPr lang="en-US" dirty="0"/>
              <a:t> = 30)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220487"/>
              </p:ext>
            </p:extLst>
          </p:nvPr>
        </p:nvGraphicFramePr>
        <p:xfrm>
          <a:off x="2286000" y="1524001"/>
          <a:ext cx="7924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1336828" y="3539974"/>
            <a:ext cx="1049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6248400"/>
            <a:ext cx="4866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– Number of kids / classroom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4353462"/>
            <a:ext cx="914400" cy="923330"/>
          </a:xfrm>
          <a:prstGeom prst="wedgeRectCallout">
            <a:avLst>
              <a:gd name="adj1" fmla="val -24266"/>
              <a:gd name="adj2" fmla="val 112432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sample = 60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344497"/>
            <a:ext cx="914400" cy="923330"/>
          </a:xfrm>
          <a:prstGeom prst="wedgeRectCallout">
            <a:avLst>
              <a:gd name="adj1" fmla="val -24266"/>
              <a:gd name="adj2" fmla="val 112432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sample = 150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4373119"/>
            <a:ext cx="914400" cy="923330"/>
          </a:xfrm>
          <a:prstGeom prst="wedgeRectCallout">
            <a:avLst>
              <a:gd name="adj1" fmla="val -24266"/>
              <a:gd name="adj2" fmla="val 112432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sample = 300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39300" y="4353462"/>
            <a:ext cx="914400" cy="923330"/>
          </a:xfrm>
          <a:prstGeom prst="wedgeRectCallout">
            <a:avLst>
              <a:gd name="adj1" fmla="val -24266"/>
              <a:gd name="adj2" fmla="val 112432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sample =450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7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J (Number of Classrooms)</a:t>
            </a:r>
            <a:br>
              <a:rPr lang="en-US" dirty="0" smtClean="0"/>
            </a:br>
            <a:r>
              <a:rPr lang="en-US" dirty="0" smtClean="0"/>
              <a:t>Keeping kids / classroom at 10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645809"/>
              </p:ext>
            </p:extLst>
          </p:nvPr>
        </p:nvGraphicFramePr>
        <p:xfrm>
          <a:off x="2123421" y="1600200"/>
          <a:ext cx="808737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336828" y="3539974"/>
            <a:ext cx="1049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77445" y="6334780"/>
            <a:ext cx="3955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 – Number of Classrooms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4495800"/>
            <a:ext cx="914400" cy="923330"/>
          </a:xfrm>
          <a:prstGeom prst="wedgeRectCallout">
            <a:avLst>
              <a:gd name="adj1" fmla="val -24266"/>
              <a:gd name="adj2" fmla="val 112432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sample = 50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77445" y="3572470"/>
            <a:ext cx="914400" cy="923330"/>
          </a:xfrm>
          <a:prstGeom prst="wedgeRectCallout">
            <a:avLst>
              <a:gd name="adj1" fmla="val -16423"/>
              <a:gd name="adj2" fmla="val 216319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sample = 200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4004" y="3576935"/>
            <a:ext cx="914400" cy="923330"/>
          </a:xfrm>
          <a:prstGeom prst="wedgeRectCallout">
            <a:avLst>
              <a:gd name="adj1" fmla="val -23286"/>
              <a:gd name="adj2" fmla="val 210494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sample = 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1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6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J (Number of Classrooms)</a:t>
            </a:r>
            <a:br>
              <a:rPr lang="en-US" dirty="0" smtClean="0"/>
            </a:br>
            <a:r>
              <a:rPr lang="en-US" dirty="0" smtClean="0"/>
              <a:t>Keeping kids / classroom at 10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623578"/>
              </p:ext>
            </p:extLst>
          </p:nvPr>
        </p:nvGraphicFramePr>
        <p:xfrm>
          <a:off x="2286000" y="1676400"/>
          <a:ext cx="792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336828" y="3539974"/>
            <a:ext cx="1049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77445" y="6334780"/>
            <a:ext cx="3955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 – Number of Classrooms</a:t>
            </a:r>
          </a:p>
        </p:txBody>
      </p:sp>
    </p:spTree>
    <p:extLst>
      <p:ext uri="{BB962C8B-B14F-4D97-AF65-F5344CB8AC3E}">
        <p14:creationId xmlns:p14="http://schemas.microsoft.com/office/powerpoint/2010/main" val="290032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rho (ICC)</a:t>
            </a:r>
            <a:br>
              <a:rPr lang="en-US" dirty="0" smtClean="0"/>
            </a:br>
            <a:r>
              <a:rPr lang="en-US" dirty="0" smtClean="0"/>
              <a:t>Keeping J = 50 / n = 10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577739"/>
              </p:ext>
            </p:extLst>
          </p:nvPr>
        </p:nvGraphicFramePr>
        <p:xfrm>
          <a:off x="2123421" y="1600201"/>
          <a:ext cx="8087379" cy="476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336828" y="3539974"/>
            <a:ext cx="1049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6248400"/>
            <a:ext cx="2458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ICC (rho) values</a:t>
            </a:r>
          </a:p>
        </p:txBody>
      </p:sp>
    </p:spTree>
    <p:extLst>
      <p:ext uri="{BB962C8B-B14F-4D97-AF65-F5344CB8AC3E}">
        <p14:creationId xmlns:p14="http://schemas.microsoft.com/office/powerpoint/2010/main" val="406256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9753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Always True: </a:t>
            </a:r>
            <a:endParaRPr lang="en-US" dirty="0" smtClean="0"/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>
                <a:solidFill>
                  <a:srgbClr val="6699FF"/>
                </a:solidFill>
              </a:rPr>
              <a:t>Sample Size:  </a:t>
            </a:r>
            <a:r>
              <a:rPr lang="en-US" dirty="0" smtClean="0">
                <a:solidFill>
                  <a:srgbClr val="6699FF"/>
                </a:solidFill>
              </a:rPr>
              <a:t>More is better for power</a:t>
            </a:r>
            <a:endParaRPr lang="en-US" dirty="0">
              <a:solidFill>
                <a:srgbClr val="6699FF"/>
              </a:solidFill>
            </a:endParaRP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>
                <a:solidFill>
                  <a:srgbClr val="FFC000"/>
                </a:solidFill>
              </a:rPr>
              <a:t>Effect Size: 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Smaller is better for power</a:t>
            </a:r>
            <a:endParaRPr lang="en-US" dirty="0">
              <a:solidFill>
                <a:srgbClr val="FFC000"/>
              </a:solidFill>
            </a:endParaRP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b="1" dirty="0">
                <a:solidFill>
                  <a:srgbClr val="FFC000"/>
                </a:solidFill>
              </a:rPr>
              <a:t>Alpha</a:t>
            </a:r>
            <a:r>
              <a:rPr lang="en-US" dirty="0">
                <a:solidFill>
                  <a:srgbClr val="FFC000"/>
                </a:solidFill>
              </a:rPr>
              <a:t>: .</a:t>
            </a:r>
            <a:r>
              <a:rPr lang="en-US" dirty="0" smtClean="0">
                <a:solidFill>
                  <a:srgbClr val="FFC000"/>
                </a:solidFill>
              </a:rPr>
              <a:t>05; Smaller is more rigorous</a:t>
            </a:r>
            <a:endParaRPr lang="en-US" dirty="0">
              <a:solidFill>
                <a:srgbClr val="FFC000"/>
              </a:solidFill>
            </a:endParaRP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dirty="0">
                <a:solidFill>
                  <a:srgbClr val="6699FF"/>
                </a:solidFill>
              </a:rPr>
              <a:t>Power: </a:t>
            </a:r>
            <a:r>
              <a:rPr lang="en-US" dirty="0" smtClean="0">
                <a:solidFill>
                  <a:srgbClr val="6699FF"/>
                </a:solidFill>
              </a:rPr>
              <a:t>.80 Larger is more rigorous</a:t>
            </a:r>
            <a:endParaRPr lang="en-US" dirty="0" smtClean="0">
              <a:solidFill>
                <a:srgbClr val="6699FF"/>
              </a:solidFill>
            </a:endParaRP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dirty="0" smtClean="0">
                <a:solidFill>
                  <a:srgbClr val="6699FF"/>
                </a:solidFill>
              </a:rPr>
              <a:t>J: </a:t>
            </a:r>
            <a:r>
              <a:rPr lang="en-US" dirty="0" smtClean="0">
                <a:solidFill>
                  <a:srgbClr val="6699FF"/>
                </a:solidFill>
              </a:rPr>
              <a:t>More is better for power</a:t>
            </a:r>
            <a:endParaRPr lang="en-US" dirty="0" smtClean="0">
              <a:solidFill>
                <a:srgbClr val="6699FF"/>
              </a:solidFill>
            </a:endParaRPr>
          </a:p>
          <a:p>
            <a:pPr marL="914400" lvl="2" indent="-514350">
              <a:buFont typeface="Arial" panose="020B0604020202020204" pitchFamily="34" charset="0"/>
              <a:buAutoNum type="arabicParenR"/>
            </a:pPr>
            <a:r>
              <a:rPr lang="en-US" dirty="0" smtClean="0">
                <a:solidFill>
                  <a:srgbClr val="FFC000"/>
                </a:solidFill>
              </a:rPr>
              <a:t>Rho: </a:t>
            </a:r>
            <a:r>
              <a:rPr lang="en-US" dirty="0" smtClean="0">
                <a:solidFill>
                  <a:srgbClr val="FFC000"/>
                </a:solidFill>
              </a:rPr>
              <a:t>Smaller is better for power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1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 /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Covariates?</a:t>
            </a:r>
          </a:p>
          <a:p>
            <a:endParaRPr lang="en-US" dirty="0" smtClean="0"/>
          </a:p>
          <a:p>
            <a:r>
              <a:rPr lang="en-US" dirty="0" smtClean="0"/>
              <a:t>Covariates can substantially increase your power </a:t>
            </a:r>
          </a:p>
          <a:p>
            <a:pPr lvl="1"/>
            <a:r>
              <a:rPr lang="en-US" dirty="0" smtClean="0"/>
              <a:t>They make your estimates more specific / less noisy</a:t>
            </a:r>
          </a:p>
          <a:p>
            <a:endParaRPr lang="en-US" dirty="0" smtClean="0"/>
          </a:p>
          <a:p>
            <a:r>
              <a:rPr lang="en-US" dirty="0" smtClean="0"/>
              <a:t>Problem: The effect of covariates on your outcome is rarely known. </a:t>
            </a:r>
          </a:p>
          <a:p>
            <a:pPr lvl="1"/>
            <a:r>
              <a:rPr lang="en-US" dirty="0" smtClean="0"/>
              <a:t>I typically estimate my power analyses WITHOUT covariates to be conservative, and then again WITH covariates to see the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Statistical Power is the probability of detecting the anticipated effects of a treatment. </a:t>
            </a:r>
          </a:p>
          <a:p>
            <a:r>
              <a:rPr lang="en-US" dirty="0" smtClean="0"/>
              <a:t>Most commonly discussed in terms of experimental and quasi-experimental designs.</a:t>
            </a:r>
          </a:p>
          <a:p>
            <a:r>
              <a:rPr lang="en-US" dirty="0" smtClean="0"/>
              <a:t>You’ve probably seen something like:</a:t>
            </a:r>
          </a:p>
          <a:p>
            <a:pPr lvl="1"/>
            <a:r>
              <a:rPr lang="en-US" dirty="0" smtClean="0"/>
              <a:t>With 200 participants, this study was powered at .80 to detect a small effect (d=.20). </a:t>
            </a:r>
          </a:p>
          <a:p>
            <a:pPr lvl="1"/>
            <a:r>
              <a:rPr lang="en-US" dirty="0" smtClean="0"/>
              <a:t>How did we arrive there? </a:t>
            </a:r>
          </a:p>
        </p:txBody>
      </p:sp>
    </p:spTree>
    <p:extLst>
      <p:ext uri="{BB962C8B-B14F-4D97-AF65-F5344CB8AC3E}">
        <p14:creationId xmlns:p14="http://schemas.microsoft.com/office/powerpoint/2010/main" val="4259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 /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Blocked Random Assignment: Randomization within a cluster. </a:t>
            </a:r>
          </a:p>
          <a:p>
            <a:pPr lvl="1"/>
            <a:r>
              <a:rPr lang="en-US" dirty="0" smtClean="0"/>
              <a:t>i.e., You want the same number of treatment and control classrooms within each school district</a:t>
            </a:r>
          </a:p>
          <a:p>
            <a:pPr lvl="1"/>
            <a:r>
              <a:rPr lang="en-US" dirty="0" smtClean="0"/>
              <a:t>i.e., Randomize students within a classroom</a:t>
            </a:r>
          </a:p>
          <a:p>
            <a:endParaRPr lang="en-US" dirty="0"/>
          </a:p>
          <a:p>
            <a:r>
              <a:rPr lang="en-US" dirty="0" smtClean="0"/>
              <a:t>Impacts how you estimate power.</a:t>
            </a:r>
          </a:p>
          <a:p>
            <a:pPr lvl="1"/>
            <a:r>
              <a:rPr lang="en-US" dirty="0" smtClean="0"/>
              <a:t>Introduces new parameter: Omega (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Omega Describes how your treatment effect may VARY by block.</a:t>
            </a:r>
          </a:p>
          <a:p>
            <a:endParaRPr lang="en-US" dirty="0" smtClean="0"/>
          </a:p>
          <a:p>
            <a:r>
              <a:rPr lang="en-US" dirty="0" smtClean="0"/>
              <a:t>Generally, blocking will INCREASE your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9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whom does your sample generalize?</a:t>
            </a:r>
          </a:p>
          <a:p>
            <a:endParaRPr lang="en-US" dirty="0"/>
          </a:p>
          <a:p>
            <a:r>
              <a:rPr lang="en-US" dirty="0" smtClean="0"/>
              <a:t>Tangential issue but one that IES is leaning into right now. I would expect to see some language around it on the next RFP.</a:t>
            </a:r>
          </a:p>
          <a:p>
            <a:endParaRPr lang="en-US" dirty="0"/>
          </a:p>
          <a:p>
            <a:r>
              <a:rPr lang="en-US" dirty="0" smtClean="0"/>
              <a:t>Think about to whom your sample might generalize</a:t>
            </a:r>
          </a:p>
          <a:p>
            <a:pPr lvl="1"/>
            <a:r>
              <a:rPr lang="en-US" dirty="0" smtClean="0"/>
              <a:t>TheGeneralizer.org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 /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Longitudinal Models</a:t>
            </a:r>
          </a:p>
          <a:p>
            <a:pPr lvl="1"/>
            <a:r>
              <a:rPr lang="en-US" dirty="0" smtClean="0"/>
              <a:t>Perhaps your primary research question involves effects on a longitudinal growth trajectory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Power estimates can be done in specific software packages to estimate these differences</a:t>
            </a:r>
          </a:p>
          <a:p>
            <a:endParaRPr lang="en-US" dirty="0"/>
          </a:p>
          <a:p>
            <a:r>
              <a:rPr lang="en-US" dirty="0" smtClean="0"/>
              <a:t>They are hard to detect because they are essentially an interaction between slope and the treatment.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10972800" cy="1143000"/>
          </a:xfrm>
        </p:spPr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how do you find these numbers?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4419600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Sample </a:t>
            </a:r>
            <a:r>
              <a:rPr lang="en-US" sz="2800" dirty="0"/>
              <a:t>Size (</a:t>
            </a:r>
            <a:r>
              <a:rPr lang="en-US" sz="2800" i="1" dirty="0"/>
              <a:t>n</a:t>
            </a:r>
            <a:r>
              <a:rPr lang="en-US" sz="2800" dirty="0"/>
              <a:t>):  </a:t>
            </a:r>
            <a:endParaRPr lang="en-US" sz="28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Effect </a:t>
            </a:r>
            <a:r>
              <a:rPr lang="en-US" sz="2800" dirty="0"/>
              <a:t>Size (</a:t>
            </a:r>
            <a:r>
              <a:rPr lang="en-US" sz="2800" i="1" dirty="0"/>
              <a:t>d</a:t>
            </a:r>
            <a:r>
              <a:rPr lang="en-US" sz="2800" dirty="0"/>
              <a:t>):  </a:t>
            </a:r>
            <a:endParaRPr lang="en-US" sz="28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Alpha: </a:t>
            </a:r>
            <a:endParaRPr lang="en-US" sz="28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Power: </a:t>
            </a:r>
            <a:endParaRPr lang="en-US" sz="28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Sample Size (J):</a:t>
            </a:r>
            <a:endParaRPr lang="en-US" sz="28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Rho: 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how do you find these numbers?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05918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Sample </a:t>
            </a:r>
            <a:r>
              <a:rPr lang="en-US" sz="2800" dirty="0"/>
              <a:t>Size (</a:t>
            </a:r>
            <a:r>
              <a:rPr lang="en-US" sz="2800" i="1" dirty="0"/>
              <a:t>n</a:t>
            </a:r>
            <a:r>
              <a:rPr lang="en-US" sz="2800" dirty="0"/>
              <a:t>): This is the most variable. Increase if you can </a:t>
            </a:r>
            <a:r>
              <a:rPr lang="en-US" sz="2800" dirty="0" smtClean="0"/>
              <a:t>				  afford </a:t>
            </a:r>
            <a:r>
              <a:rPr lang="en-US" sz="2800" dirty="0"/>
              <a:t>it. More people = more power</a:t>
            </a:r>
            <a:endParaRPr lang="en-US" sz="28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Effect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d</a:t>
            </a:r>
            <a:r>
              <a:rPr lang="en-US" sz="2800" dirty="0" smtClean="0">
                <a:solidFill>
                  <a:schemeClr val="accent4"/>
                </a:solidFill>
              </a:rPr>
              <a:t>):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Alpha: 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Power</a:t>
            </a:r>
            <a:r>
              <a:rPr lang="en-US" sz="2800" dirty="0">
                <a:solidFill>
                  <a:schemeClr val="accent4"/>
                </a:solidFill>
              </a:rPr>
              <a:t>: </a:t>
            </a:r>
            <a:endParaRPr lang="en-US" sz="2800" dirty="0" smtClean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Sample Size (J): 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Rho: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how do you find these numbers?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05918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Sample </a:t>
            </a:r>
            <a:r>
              <a:rPr lang="en-US" sz="2800" dirty="0"/>
              <a:t>Size (</a:t>
            </a:r>
            <a:r>
              <a:rPr lang="en-US" sz="2800" i="1" dirty="0"/>
              <a:t>n</a:t>
            </a:r>
            <a:r>
              <a:rPr lang="en-US" sz="2800" dirty="0"/>
              <a:t>): This is the most variable. Increase if you can </a:t>
            </a:r>
            <a:r>
              <a:rPr lang="en-US" sz="2800" dirty="0" smtClean="0"/>
              <a:t>				  afford </a:t>
            </a:r>
            <a:r>
              <a:rPr lang="en-US" sz="2800" dirty="0"/>
              <a:t>it. More people = more power</a:t>
            </a:r>
            <a:endParaRPr lang="en-US" sz="28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Effect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d</a:t>
            </a:r>
            <a:r>
              <a:rPr lang="en-US" sz="2800" dirty="0" smtClean="0">
                <a:solidFill>
                  <a:schemeClr val="accent4"/>
                </a:solidFill>
              </a:rPr>
              <a:t>):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endParaRPr lang="en-US" sz="2800" dirty="0" smtClean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Alpha</a:t>
            </a:r>
            <a:r>
              <a:rPr lang="en-US" sz="2800" dirty="0">
                <a:solidFill>
                  <a:schemeClr val="accent4"/>
                </a:solidFill>
              </a:rPr>
              <a:t>: 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Power</a:t>
            </a:r>
            <a:r>
              <a:rPr lang="en-US" sz="2800" dirty="0">
                <a:solidFill>
                  <a:schemeClr val="accent4"/>
                </a:solidFill>
              </a:rPr>
              <a:t>: </a:t>
            </a:r>
            <a:endParaRPr lang="en-US" sz="2800" dirty="0" smtClean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Sample Size (J):  Same as 1, but balance J / n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Rho: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</a:t>
            </a:r>
            <a:r>
              <a:rPr lang="en-US" dirty="0" smtClean="0"/>
              <a:t>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size here includes both </a:t>
            </a:r>
            <a:r>
              <a:rPr lang="en-US" i="1" dirty="0" smtClean="0"/>
              <a:t>n </a:t>
            </a:r>
            <a:r>
              <a:rPr lang="en-US" dirty="0" smtClean="0"/>
              <a:t>and </a:t>
            </a:r>
            <a:r>
              <a:rPr lang="en-US" i="1" dirty="0" smtClean="0"/>
              <a:t>J </a:t>
            </a:r>
            <a:endParaRPr lang="en-US" dirty="0" smtClean="0"/>
          </a:p>
          <a:p>
            <a:pPr lvl="1"/>
            <a:r>
              <a:rPr lang="en-US" dirty="0" smtClean="0"/>
              <a:t>Often we figure these out in an iterative process. 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it better to have more </a:t>
            </a:r>
            <a:r>
              <a:rPr lang="en-US" i="1" dirty="0"/>
              <a:t>n </a:t>
            </a:r>
            <a:r>
              <a:rPr lang="en-US" dirty="0" smtClean="0"/>
              <a:t>or more  </a:t>
            </a:r>
            <a:r>
              <a:rPr lang="en-US" i="1" dirty="0" smtClean="0"/>
              <a:t>J?</a:t>
            </a:r>
          </a:p>
          <a:p>
            <a:pPr lvl="1"/>
            <a:r>
              <a:rPr lang="en-US" dirty="0" smtClean="0"/>
              <a:t>If you can assess 200 kids, better to have them in 50 classrooms (n = 4) or in 10 classrooms (n = 20</a:t>
            </a:r>
            <a:r>
              <a:rPr lang="en-US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3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power comes from </a:t>
            </a:r>
            <a:r>
              <a:rPr lang="en-US" i="1" dirty="0" smtClean="0"/>
              <a:t>J</a:t>
            </a:r>
            <a:r>
              <a:rPr lang="en-US" dirty="0" smtClean="0"/>
              <a:t> not </a:t>
            </a:r>
            <a:r>
              <a:rPr lang="en-US" i="1" dirty="0" smtClean="0"/>
              <a:t>n.</a:t>
            </a:r>
          </a:p>
          <a:p>
            <a:pPr lvl="1"/>
            <a:r>
              <a:rPr lang="en-US" dirty="0" smtClean="0"/>
              <a:t>J = 50,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dirty="0" smtClean="0"/>
              <a:t>4</a:t>
            </a:r>
            <a:r>
              <a:rPr lang="en-US" dirty="0" smtClean="0"/>
              <a:t>: Total sample = 200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MDES = 0.54</a:t>
            </a:r>
          </a:p>
          <a:p>
            <a:pPr lvl="1"/>
            <a:r>
              <a:rPr lang="en-US" dirty="0" smtClean="0"/>
              <a:t>J = 10,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dirty="0" smtClean="0"/>
              <a:t>20: Total sample = 200</a:t>
            </a:r>
          </a:p>
          <a:p>
            <a:pPr lvl="2"/>
            <a:r>
              <a:rPr lang="en-US" dirty="0" smtClean="0"/>
              <a:t>MDES </a:t>
            </a:r>
            <a:r>
              <a:rPr lang="en-US" dirty="0" smtClean="0"/>
              <a:t>= 1.00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part of the knowledge you need to plan an efficient research design.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2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Analysis: </a:t>
            </a:r>
            <a:br>
              <a:rPr lang="en-US" dirty="0" smtClean="0"/>
            </a:br>
            <a:r>
              <a:rPr lang="en-US" dirty="0" smtClean="0"/>
              <a:t>What you probably think it 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56535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752600" y="594360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At the basic level, it does work this way.</a:t>
            </a:r>
          </a:p>
        </p:txBody>
      </p:sp>
    </p:spTree>
    <p:extLst>
      <p:ext uri="{BB962C8B-B14F-4D97-AF65-F5344CB8AC3E}">
        <p14:creationId xmlns:p14="http://schemas.microsoft.com/office/powerpoint/2010/main" val="25240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how do you find these numbers?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05918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Sample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n</a:t>
            </a:r>
            <a:r>
              <a:rPr lang="en-US" sz="2800" dirty="0">
                <a:solidFill>
                  <a:schemeClr val="accent4"/>
                </a:solidFill>
              </a:rPr>
              <a:t>): This is the most variable. Increase if you can </a:t>
            </a:r>
            <a:r>
              <a:rPr lang="en-US" sz="2800" dirty="0" smtClean="0">
                <a:solidFill>
                  <a:schemeClr val="accent4"/>
                </a:solidFill>
              </a:rPr>
              <a:t>				  afford </a:t>
            </a:r>
            <a:r>
              <a:rPr lang="en-US" sz="2800" dirty="0">
                <a:solidFill>
                  <a:schemeClr val="accent4"/>
                </a:solidFill>
              </a:rPr>
              <a:t>it. More people = more power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Effect </a:t>
            </a:r>
            <a:r>
              <a:rPr lang="en-US" sz="2800" dirty="0"/>
              <a:t>Size (</a:t>
            </a:r>
            <a:r>
              <a:rPr lang="en-US" sz="2800" i="1" dirty="0"/>
              <a:t>d</a:t>
            </a:r>
            <a:r>
              <a:rPr lang="en-US" sz="2800" dirty="0" smtClean="0"/>
              <a:t>):</a:t>
            </a:r>
            <a:r>
              <a:rPr lang="en-US" sz="2800" dirty="0"/>
              <a:t> Base this on previous </a:t>
            </a:r>
            <a:r>
              <a:rPr lang="en-US" sz="2800" dirty="0" smtClean="0"/>
              <a:t>literature or pilot studies</a:t>
            </a:r>
            <a:endParaRPr lang="en-US" sz="28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Alpha: </a:t>
            </a:r>
            <a:r>
              <a:rPr lang="en-US" sz="2800" dirty="0" smtClean="0"/>
              <a:t>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Power</a:t>
            </a:r>
            <a:r>
              <a:rPr lang="en-US" sz="2800" dirty="0"/>
              <a:t>: </a:t>
            </a:r>
            <a:endParaRPr lang="en-US" sz="2800" dirty="0" smtClean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Sample Size (J):  </a:t>
            </a:r>
            <a:r>
              <a:rPr lang="en-US" sz="2800" dirty="0">
                <a:solidFill>
                  <a:schemeClr val="accent4"/>
                </a:solidFill>
              </a:rPr>
              <a:t>Same as 1, but balance J / n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Rho: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</a:t>
            </a:r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125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Effect sizes are almost always my outcome in a power analysis. </a:t>
            </a:r>
          </a:p>
          <a:p>
            <a:pPr lvl="1"/>
            <a:r>
              <a:rPr lang="en-US" dirty="0" smtClean="0"/>
              <a:t>I find it simpler and more generalizable.</a:t>
            </a:r>
          </a:p>
          <a:p>
            <a:r>
              <a:rPr lang="en-US" dirty="0" smtClean="0"/>
              <a:t>But just reporting the MDES is not enough.</a:t>
            </a:r>
          </a:p>
          <a:p>
            <a:r>
              <a:rPr lang="en-US" dirty="0" smtClean="0"/>
              <a:t>From the IES </a:t>
            </a:r>
            <a:r>
              <a:rPr lang="en-US" dirty="0"/>
              <a:t>RFP:</a:t>
            </a:r>
          </a:p>
          <a:p>
            <a:pPr marL="457200" lvl="1" indent="0">
              <a:buNone/>
            </a:pPr>
            <a:r>
              <a:rPr lang="en-US" i="1" dirty="0"/>
              <a:t>Discuss the statistical power of the research design to detect a </a:t>
            </a:r>
            <a:r>
              <a:rPr lang="en-US" i="1" dirty="0">
                <a:solidFill>
                  <a:srgbClr val="FFC000"/>
                </a:solidFill>
              </a:rPr>
              <a:t>reasonably expected </a:t>
            </a:r>
            <a:r>
              <a:rPr lang="en-US" i="1" dirty="0"/>
              <a:t>and </a:t>
            </a:r>
            <a:r>
              <a:rPr lang="en-US" i="1" dirty="0">
                <a:solidFill>
                  <a:srgbClr val="FFC000"/>
                </a:solidFill>
              </a:rPr>
              <a:t>minimally important</a:t>
            </a:r>
            <a:r>
              <a:rPr lang="en-US" i="1" dirty="0"/>
              <a:t> effect of the intervention on the student education outcomes. </a:t>
            </a:r>
          </a:p>
          <a:p>
            <a:pPr lvl="1"/>
            <a:r>
              <a:rPr lang="en-US" dirty="0"/>
              <a:t>How do you </a:t>
            </a:r>
            <a:r>
              <a:rPr lang="en-US" dirty="0" smtClean="0"/>
              <a:t>determine?</a:t>
            </a:r>
          </a:p>
        </p:txBody>
      </p:sp>
    </p:spTree>
    <p:extLst>
      <p:ext uri="{BB962C8B-B14F-4D97-AF65-F5344CB8AC3E}">
        <p14:creationId xmlns:p14="http://schemas.microsoft.com/office/powerpoint/2010/main" val="36845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Reasonably 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For this, you should refer to the literature</a:t>
            </a:r>
          </a:p>
          <a:p>
            <a:pPr lvl="1"/>
            <a:r>
              <a:rPr lang="en-US" dirty="0" smtClean="0"/>
              <a:t>Has anyone done an intervention similar to this before? </a:t>
            </a:r>
          </a:p>
          <a:p>
            <a:pPr lvl="1"/>
            <a:r>
              <a:rPr lang="en-US" dirty="0" smtClean="0"/>
              <a:t>Do you have any pilot work in this area? </a:t>
            </a:r>
          </a:p>
          <a:p>
            <a:pPr lvl="1"/>
            <a:r>
              <a:rPr lang="en-US" dirty="0" smtClean="0"/>
              <a:t>Look for similar dose, duration, and content area.</a:t>
            </a:r>
          </a:p>
          <a:p>
            <a:endParaRPr lang="en-US" dirty="0" smtClean="0"/>
          </a:p>
          <a:p>
            <a:r>
              <a:rPr lang="en-US" dirty="0" smtClean="0"/>
              <a:t>Important </a:t>
            </a:r>
            <a:r>
              <a:rPr lang="en-US" dirty="0" smtClean="0"/>
              <a:t>to compare what the literature says to what you find in the power analysis</a:t>
            </a:r>
          </a:p>
          <a:p>
            <a:pPr lvl="1"/>
            <a:r>
              <a:rPr lang="en-US" dirty="0" smtClean="0"/>
              <a:t>If previous studies show an effect size </a:t>
            </a:r>
            <a:r>
              <a:rPr lang="en-US" i="1" dirty="0" smtClean="0"/>
              <a:t>d</a:t>
            </a:r>
            <a:r>
              <a:rPr lang="en-US" dirty="0" smtClean="0"/>
              <a:t>=.20 and you’re only powered to detect an MDES of .90 then it won’t fly. </a:t>
            </a:r>
          </a:p>
        </p:txBody>
      </p:sp>
    </p:spTree>
    <p:extLst>
      <p:ext uri="{BB962C8B-B14F-4D97-AF65-F5344CB8AC3E}">
        <p14:creationId xmlns:p14="http://schemas.microsoft.com/office/powerpoint/2010/main" val="23186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Minimally Important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like external validity that your proposed effect matters.</a:t>
            </a:r>
          </a:p>
          <a:p>
            <a:pPr lvl="1"/>
            <a:r>
              <a:rPr lang="en-US" dirty="0" smtClean="0"/>
              <a:t>In education, sometimes we use “months of schooling” as an anchor.</a:t>
            </a:r>
          </a:p>
          <a:p>
            <a:pPr lvl="1"/>
            <a:r>
              <a:rPr lang="en-US" dirty="0" smtClean="0"/>
              <a:t>For Math and Reading development, Hill et al., 2008 has a paper showing how much kids are expected to grow per year from k-12. 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added to the narrative explanation of the power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/>
              <a:t>What are effect sizes though?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371600"/>
                <a:ext cx="82296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Most </a:t>
                </a:r>
                <a:r>
                  <a:rPr lang="en-US" dirty="0"/>
                  <a:t>basic: Cohen’s </a:t>
                </a:r>
                <a:r>
                  <a:rPr lang="en-US" i="1" dirty="0"/>
                  <a:t>d =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dirty="0"/>
                            <m:t>Mean</m:t>
                          </m:r>
                          <m:r>
                            <m:rPr>
                              <m:nor/>
                            </m:rPr>
                            <a:rPr lang="en-US" i="1" baseline="-25000" dirty="0"/>
                            <m:t>TX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 − 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MeanC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 </m:t>
                          </m:r>
                        </m:num>
                        <m:den>
                          <m:r>
                            <a:rPr lang="en-US" i="1" dirty="0">
                              <a:latin typeface="Cambria Math"/>
                            </a:rPr>
                            <m:t>𝑆𝐷</m:t>
                          </m:r>
                          <m:r>
                            <a:rPr lang="en-US" i="1" dirty="0">
                              <a:latin typeface="Cambria Math"/>
                            </a:rPr>
                            <m:t>(</m:t>
                          </m:r>
                          <m:r>
                            <a:rPr lang="en-US" i="1" dirty="0">
                              <a:latin typeface="Cambria Math"/>
                            </a:rPr>
                            <m:t>𝐴𝑙𝑙</m:t>
                          </m:r>
                          <m:r>
                            <a:rPr lang="en-US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Benchmarks from Cohen: </a:t>
                </a:r>
              </a:p>
              <a:p>
                <a:pPr lvl="1"/>
                <a:r>
                  <a:rPr lang="en-US" dirty="0" smtClean="0"/>
                  <a:t>Small = .2</a:t>
                </a:r>
              </a:p>
              <a:p>
                <a:pPr lvl="1"/>
                <a:r>
                  <a:rPr lang="en-US" dirty="0" smtClean="0"/>
                  <a:t>Medium = .5</a:t>
                </a:r>
              </a:p>
              <a:p>
                <a:pPr lvl="1"/>
                <a:r>
                  <a:rPr lang="en-US" dirty="0" smtClean="0"/>
                  <a:t>Large = .8</a:t>
                </a:r>
              </a:p>
              <a:p>
                <a:r>
                  <a:rPr lang="en-US" dirty="0" smtClean="0"/>
                  <a:t>Used to or see another effect size estimate? </a:t>
                </a:r>
              </a:p>
              <a:p>
                <a:pPr lvl="1"/>
                <a:r>
                  <a:rPr lang="en-US" dirty="0" smtClean="0"/>
                  <a:t>Here’s a Converter: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371600"/>
                <a:ext cx="8229600" cy="4800600"/>
              </a:xfrm>
              <a:blipFill>
                <a:blip r:embed="rId2"/>
                <a:stretch>
                  <a:fillRect l="-1704" t="-1650" b="-3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4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Effect Size Converter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15436"/>
              </p:ext>
            </p:extLst>
          </p:nvPr>
        </p:nvGraphicFramePr>
        <p:xfrm>
          <a:off x="1447801" y="1295400"/>
          <a:ext cx="9067800" cy="387096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Effect Size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Use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Small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Large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Correlation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η2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One-way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Anova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(regression)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0.01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0.06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η2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Anova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omega-squared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Anova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; Field (2013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0.01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0.06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Multivariate eta-squared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one-way MANOVA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0.01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0.06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Cohen's f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one-way an(c)ova (regression)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η2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Multiple regression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κ2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Mediation analysis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0.01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0.09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Cohen's f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Multiple Regression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0.39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0.59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Cohen's d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t-tests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Cohen's </a:t>
                      </a: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ω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chi-square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Odds Ratios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by 2 tables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Average Spearman rho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Friedman test</a:t>
                      </a: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8575" marR="2857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31986" y="5433779"/>
            <a:ext cx="5867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By MRC </a:t>
            </a:r>
            <a:r>
              <a:rPr lang="en-US" sz="2000" dirty="0"/>
              <a:t>Cognition and Brain Sciences Unit: http://imaging.mrc-cbu.cam.ac.uk/statswiki/FAQ/effectSize </a:t>
            </a:r>
          </a:p>
        </p:txBody>
      </p:sp>
    </p:spTree>
    <p:extLst>
      <p:ext uri="{BB962C8B-B14F-4D97-AF65-F5344CB8AC3E}">
        <p14:creationId xmlns:p14="http://schemas.microsoft.com/office/powerpoint/2010/main" val="14121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Effect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sizes are not </a:t>
            </a:r>
            <a:r>
              <a:rPr lang="en-US" i="1" dirty="0" smtClean="0"/>
              <a:t>p</a:t>
            </a:r>
            <a:r>
              <a:rPr lang="en-US" dirty="0" smtClean="0"/>
              <a:t>-values</a:t>
            </a:r>
          </a:p>
          <a:p>
            <a:r>
              <a:rPr lang="en-US" dirty="0" smtClean="0"/>
              <a:t>As a visualization for how big effect sizes are: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://rpsychologist.com/d3/cohend/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05918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Sample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n</a:t>
            </a:r>
            <a:r>
              <a:rPr lang="en-US" sz="2800" dirty="0">
                <a:solidFill>
                  <a:schemeClr val="accent4"/>
                </a:solidFill>
              </a:rPr>
              <a:t>): This is the most variable. Increase if you can </a:t>
            </a:r>
            <a:r>
              <a:rPr lang="en-US" sz="2800" dirty="0" smtClean="0">
                <a:solidFill>
                  <a:schemeClr val="accent4"/>
                </a:solidFill>
              </a:rPr>
              <a:t>				  afford </a:t>
            </a:r>
            <a:r>
              <a:rPr lang="en-US" sz="2800" dirty="0">
                <a:solidFill>
                  <a:schemeClr val="accent4"/>
                </a:solidFill>
              </a:rPr>
              <a:t>it. More people = more power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Effect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d</a:t>
            </a:r>
            <a:r>
              <a:rPr lang="en-US" sz="2800" dirty="0" smtClean="0">
                <a:solidFill>
                  <a:schemeClr val="accent4"/>
                </a:solidFill>
              </a:rPr>
              <a:t>):</a:t>
            </a:r>
            <a:r>
              <a:rPr lang="en-US" sz="2800" dirty="0">
                <a:solidFill>
                  <a:schemeClr val="accent4"/>
                </a:solidFill>
              </a:rPr>
              <a:t> Base this on previous </a:t>
            </a:r>
            <a:r>
              <a:rPr lang="en-US" sz="2800" dirty="0" smtClean="0">
                <a:solidFill>
                  <a:schemeClr val="accent4"/>
                </a:solidFill>
              </a:rPr>
              <a:t>literature or pilot studies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Alpha: </a:t>
            </a:r>
            <a:r>
              <a:rPr lang="en-US" sz="2800" dirty="0" smtClean="0"/>
              <a:t> </a:t>
            </a:r>
            <a:r>
              <a:rPr lang="en-US" sz="2800" dirty="0"/>
              <a:t>Fixed at .</a:t>
            </a:r>
            <a:r>
              <a:rPr lang="en-US" sz="2800" dirty="0" smtClean="0"/>
              <a:t>05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Power</a:t>
            </a:r>
            <a:r>
              <a:rPr lang="en-US" sz="2800" dirty="0"/>
              <a:t>: </a:t>
            </a:r>
            <a:endParaRPr lang="en-US" sz="2800" dirty="0" smtClean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Sample Size (J):  </a:t>
            </a:r>
            <a:r>
              <a:rPr lang="en-US" sz="2800" dirty="0">
                <a:solidFill>
                  <a:schemeClr val="accent4"/>
                </a:solidFill>
              </a:rPr>
              <a:t>Same as 1, but balance J / </a:t>
            </a:r>
            <a:r>
              <a:rPr lang="en-US" sz="2800" dirty="0" smtClean="0">
                <a:solidFill>
                  <a:schemeClr val="accent4"/>
                </a:solidFill>
              </a:rPr>
              <a:t>n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Rho: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05918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Sample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n</a:t>
            </a:r>
            <a:r>
              <a:rPr lang="en-US" sz="2800" dirty="0">
                <a:solidFill>
                  <a:schemeClr val="accent4"/>
                </a:solidFill>
              </a:rPr>
              <a:t>): This is the most variable. Increase if you can </a:t>
            </a:r>
            <a:r>
              <a:rPr lang="en-US" sz="2800" dirty="0" smtClean="0">
                <a:solidFill>
                  <a:schemeClr val="accent4"/>
                </a:solidFill>
              </a:rPr>
              <a:t>				  afford </a:t>
            </a:r>
            <a:r>
              <a:rPr lang="en-US" sz="2800" dirty="0">
                <a:solidFill>
                  <a:schemeClr val="accent4"/>
                </a:solidFill>
              </a:rPr>
              <a:t>it. More people = more power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Effect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d</a:t>
            </a:r>
            <a:r>
              <a:rPr lang="en-US" sz="2800" dirty="0" smtClean="0">
                <a:solidFill>
                  <a:schemeClr val="accent4"/>
                </a:solidFill>
              </a:rPr>
              <a:t>):</a:t>
            </a:r>
            <a:r>
              <a:rPr lang="en-US" sz="2800" dirty="0">
                <a:solidFill>
                  <a:schemeClr val="accent4"/>
                </a:solidFill>
              </a:rPr>
              <a:t> Base this on previous </a:t>
            </a:r>
            <a:r>
              <a:rPr lang="en-US" sz="2800" dirty="0" smtClean="0">
                <a:solidFill>
                  <a:schemeClr val="accent4"/>
                </a:solidFill>
              </a:rPr>
              <a:t>literature or pilot studies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Alpha: 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dirty="0">
                <a:solidFill>
                  <a:schemeClr val="accent4"/>
                </a:solidFill>
              </a:rPr>
              <a:t>Fixed at .</a:t>
            </a:r>
            <a:r>
              <a:rPr lang="en-US" sz="2800" dirty="0" smtClean="0">
                <a:solidFill>
                  <a:schemeClr val="accent4"/>
                </a:solidFill>
              </a:rPr>
              <a:t>05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Power</a:t>
            </a:r>
            <a:r>
              <a:rPr lang="en-US" sz="2800" dirty="0"/>
              <a:t>: </a:t>
            </a:r>
            <a:r>
              <a:rPr lang="en-US" sz="2800" dirty="0"/>
              <a:t>Fixed at .80 or .90 for Goal 3, less for Goal </a:t>
            </a:r>
            <a:r>
              <a:rPr lang="en-US" sz="2800" dirty="0" smtClean="0"/>
              <a:t>2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>
                <a:solidFill>
                  <a:schemeClr val="accent4"/>
                </a:solidFill>
              </a:rPr>
              <a:t>Sample Size (J):  </a:t>
            </a:r>
            <a:r>
              <a:rPr lang="en-US" sz="2800" dirty="0">
                <a:solidFill>
                  <a:schemeClr val="accent4"/>
                </a:solidFill>
              </a:rPr>
              <a:t>Same as 1, but balance J / n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Rho: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05918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Sample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n</a:t>
            </a:r>
            <a:r>
              <a:rPr lang="en-US" sz="2800" dirty="0">
                <a:solidFill>
                  <a:schemeClr val="accent4"/>
                </a:solidFill>
              </a:rPr>
              <a:t>): This is the most variable. Increase if you can </a:t>
            </a:r>
            <a:r>
              <a:rPr lang="en-US" sz="2800" dirty="0" smtClean="0">
                <a:solidFill>
                  <a:schemeClr val="accent4"/>
                </a:solidFill>
              </a:rPr>
              <a:t>				  afford </a:t>
            </a:r>
            <a:r>
              <a:rPr lang="en-US" sz="2800" dirty="0">
                <a:solidFill>
                  <a:schemeClr val="accent4"/>
                </a:solidFill>
              </a:rPr>
              <a:t>it. More people = more power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Effect </a:t>
            </a:r>
            <a:r>
              <a:rPr lang="en-US" sz="2800" dirty="0">
                <a:solidFill>
                  <a:schemeClr val="accent4"/>
                </a:solidFill>
              </a:rPr>
              <a:t>Size (</a:t>
            </a:r>
            <a:r>
              <a:rPr lang="en-US" sz="2800" i="1" dirty="0">
                <a:solidFill>
                  <a:schemeClr val="accent4"/>
                </a:solidFill>
              </a:rPr>
              <a:t>d</a:t>
            </a:r>
            <a:r>
              <a:rPr lang="en-US" sz="2800" dirty="0">
                <a:solidFill>
                  <a:schemeClr val="accent4"/>
                </a:solidFill>
              </a:rPr>
              <a:t>): Base this on previous literature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Alpha: 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dirty="0">
                <a:solidFill>
                  <a:schemeClr val="accent4"/>
                </a:solidFill>
              </a:rPr>
              <a:t>Fixed at .</a:t>
            </a:r>
            <a:r>
              <a:rPr lang="en-US" sz="2800" dirty="0" smtClean="0">
                <a:solidFill>
                  <a:schemeClr val="accent4"/>
                </a:solidFill>
              </a:rPr>
              <a:t>05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Power: </a:t>
            </a:r>
            <a:r>
              <a:rPr lang="en-US" sz="2800" dirty="0">
                <a:solidFill>
                  <a:schemeClr val="accent4"/>
                </a:solidFill>
              </a:rPr>
              <a:t>Fixed at .80 or .</a:t>
            </a:r>
            <a:r>
              <a:rPr lang="en-US" sz="2800" dirty="0" smtClean="0">
                <a:solidFill>
                  <a:schemeClr val="accent4"/>
                </a:solidFill>
              </a:rPr>
              <a:t>90 for Goal 3, less for Goal 2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>
                <a:solidFill>
                  <a:schemeClr val="accent4"/>
                </a:solidFill>
              </a:rPr>
              <a:t>Sample Size (J</a:t>
            </a:r>
            <a:r>
              <a:rPr lang="en-US" sz="2800" dirty="0" smtClean="0">
                <a:solidFill>
                  <a:schemeClr val="accent4"/>
                </a:solidFill>
              </a:rPr>
              <a:t>):  Same as </a:t>
            </a:r>
            <a:r>
              <a:rPr lang="en-US" sz="2800" i="1" dirty="0" smtClean="0">
                <a:solidFill>
                  <a:schemeClr val="accent4"/>
                </a:solidFill>
              </a:rPr>
              <a:t>n, but! </a:t>
            </a:r>
            <a:r>
              <a:rPr lang="en-US" sz="2800" dirty="0" smtClean="0">
                <a:solidFill>
                  <a:schemeClr val="accent4"/>
                </a:solidFill>
              </a:rPr>
              <a:t>Balance J and n </a:t>
            </a:r>
            <a:endParaRPr lang="en-US" sz="2800" dirty="0">
              <a:solidFill>
                <a:schemeClr val="accent4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Rho: Look at what’s been published before, or the Variance Almanac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it actually is: </a:t>
            </a:r>
            <a:br>
              <a:rPr lang="en-US" dirty="0" smtClean="0"/>
            </a:br>
            <a:r>
              <a:rPr lang="en-US" dirty="0" smtClean="0"/>
              <a:t>Much more iterative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4"/>
          <p:cNvSpPr/>
          <p:nvPr/>
        </p:nvSpPr>
        <p:spPr>
          <a:xfrm rot="10771442">
            <a:off x="5833187" y="3448035"/>
            <a:ext cx="906780" cy="1917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57800" y="3352800"/>
            <a:ext cx="1676400" cy="10668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257800" y="3352800"/>
            <a:ext cx="1676400" cy="10668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96000" y="2819400"/>
            <a:ext cx="0" cy="2057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47192" y="5867401"/>
            <a:ext cx="2430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any step doesn’t work</a:t>
            </a:r>
          </a:p>
          <a:p>
            <a:r>
              <a:rPr lang="en-US" dirty="0"/>
              <a:t>You need to re-evaluate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410200" y="3124200"/>
            <a:ext cx="1330549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08620" y="4572000"/>
            <a:ext cx="1330549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5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495299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Set the stage: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All minimum detectable effect sizes (MDESs) were estimated </a:t>
            </a:r>
            <a:r>
              <a:rPr lang="en-US" dirty="0">
                <a:solidFill>
                  <a:srgbClr val="7030A0"/>
                </a:solidFill>
              </a:rPr>
              <a:t>with the </a:t>
            </a:r>
            <a:r>
              <a:rPr lang="en-US" i="1" dirty="0" err="1">
                <a:solidFill>
                  <a:srgbClr val="7030A0"/>
                </a:solidFill>
              </a:rPr>
              <a:t>PowerUp</a:t>
            </a:r>
            <a:r>
              <a:rPr lang="en-US" i="1" dirty="0">
                <a:solidFill>
                  <a:srgbClr val="7030A0"/>
                </a:solidFill>
              </a:rPr>
              <a:t>! </a:t>
            </a:r>
            <a:r>
              <a:rPr lang="en-US" dirty="0">
                <a:solidFill>
                  <a:srgbClr val="7030A0"/>
                </a:solidFill>
              </a:rPr>
              <a:t>Tool (Dong &amp; Maynard, 2013</a:t>
            </a:r>
            <a:r>
              <a:rPr lang="en-US" dirty="0"/>
              <a:t>), and all were conducted as </a:t>
            </a:r>
            <a:r>
              <a:rPr lang="en-US" dirty="0">
                <a:solidFill>
                  <a:srgbClr val="FFC000"/>
                </a:solidFill>
              </a:rPr>
              <a:t>two-tailed tests</a:t>
            </a:r>
            <a:r>
              <a:rPr lang="en-US" dirty="0"/>
              <a:t>, for a </a:t>
            </a:r>
            <a:r>
              <a:rPr lang="en-US" dirty="0">
                <a:solidFill>
                  <a:srgbClr val="92D050"/>
                </a:solidFill>
              </a:rPr>
              <a:t>power level of .80, and an alpha level of .05. </a:t>
            </a:r>
            <a:r>
              <a:rPr lang="en-US" dirty="0"/>
              <a:t>Questions focused on children’s outcomes were estimated with an </a:t>
            </a:r>
            <a:r>
              <a:rPr lang="en-US" dirty="0" err="1"/>
              <a:t>intraclass</a:t>
            </a:r>
            <a:r>
              <a:rPr lang="en-US" dirty="0"/>
              <a:t> correlation coefficient </a:t>
            </a:r>
            <a:r>
              <a:rPr lang="en-US" dirty="0">
                <a:solidFill>
                  <a:srgbClr val="6699FF"/>
                </a:solidFill>
              </a:rPr>
              <a:t>(ICC) of .15 (based on observed ICCs on similar outcomes in our previous work</a:t>
            </a:r>
            <a:r>
              <a:rPr lang="en-US" dirty="0" smtClean="0">
                <a:solidFill>
                  <a:srgbClr val="6699FF"/>
                </a:solidFill>
              </a:rPr>
              <a:t>). </a:t>
            </a:r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10600" y="1417638"/>
            <a:ext cx="3429000" cy="524192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 smtClean="0"/>
              <a:t>Critical Component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7030A0"/>
                </a:solidFill>
              </a:rPr>
              <a:t>Power analysis software used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</a:rPr>
              <a:t>Always.</a:t>
            </a:r>
            <a:endParaRPr lang="en-US" dirty="0" smtClean="0">
              <a:solidFill>
                <a:srgbClr val="6699FF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92D050"/>
                </a:solidFill>
              </a:rPr>
              <a:t>The easy bits</a:t>
            </a:r>
            <a:endParaRPr lang="en-US" dirty="0">
              <a:solidFill>
                <a:srgbClr val="92D05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solidFill>
                <a:srgbClr val="6699FF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6699FF"/>
                </a:solidFill>
              </a:rPr>
              <a:t>Reasonably expected ICC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2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2) Power by research question;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For </a:t>
            </a:r>
            <a:r>
              <a:rPr lang="en-US" b="1" dirty="0" smtClean="0"/>
              <a:t>RQ1 </a:t>
            </a:r>
            <a:r>
              <a:rPr lang="en-US" dirty="0" smtClean="0"/>
              <a:t>,…we </a:t>
            </a:r>
            <a:r>
              <a:rPr lang="en-US" dirty="0"/>
              <a:t>have a total of </a:t>
            </a:r>
            <a:r>
              <a:rPr lang="en-US" dirty="0">
                <a:solidFill>
                  <a:srgbClr val="FFC000"/>
                </a:solidFill>
              </a:rPr>
              <a:t>200 </a:t>
            </a:r>
            <a:r>
              <a:rPr lang="en-US" dirty="0" smtClean="0">
                <a:solidFill>
                  <a:srgbClr val="FFC000"/>
                </a:solidFill>
              </a:rPr>
              <a:t>teachers </a:t>
            </a:r>
            <a:r>
              <a:rPr lang="en-US" dirty="0" smtClean="0"/>
              <a:t>randomly assigned to each of </a:t>
            </a:r>
            <a:r>
              <a:rPr lang="en-US" dirty="0"/>
              <a:t>three groups. </a:t>
            </a:r>
            <a:r>
              <a:rPr lang="en-US" i="1" dirty="0">
                <a:solidFill>
                  <a:srgbClr val="6699FF"/>
                </a:solidFill>
              </a:rPr>
              <a:t>In previous work, we have observed effect sizes between .84 and 1.3 on teacher transfer outcomes compared to a control </a:t>
            </a:r>
            <a:r>
              <a:rPr lang="en-US" i="1" dirty="0" smtClean="0">
                <a:solidFill>
                  <a:srgbClr val="6699FF"/>
                </a:solidFill>
              </a:rPr>
              <a:t>(xxx). </a:t>
            </a:r>
            <a:r>
              <a:rPr lang="en-US" dirty="0"/>
              <a:t>In this study, we are powered to detect a contrast of </a:t>
            </a:r>
            <a:r>
              <a:rPr lang="en-US" i="1" dirty="0"/>
              <a:t>d</a:t>
            </a:r>
            <a:r>
              <a:rPr lang="en-US" dirty="0"/>
              <a:t>= .42 between any two groups.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10600" y="1417638"/>
            <a:ext cx="3429000" cy="524192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Restate Question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J / sample size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solidFill>
                <a:srgbClr val="6699FF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6699FF"/>
                </a:solidFill>
              </a:rPr>
              <a:t>Context – This effect is Reasonably Expected.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solidFill>
                <a:srgbClr val="6699FF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Power analysis Resulting MDES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b="1" dirty="0"/>
              <a:t>RQ2 </a:t>
            </a:r>
            <a:r>
              <a:rPr lang="en-US" dirty="0"/>
              <a:t>is focused </a:t>
            </a:r>
            <a:r>
              <a:rPr lang="en-US" dirty="0" smtClean="0"/>
              <a:t>children’s outcomes... We have an</a:t>
            </a:r>
            <a:r>
              <a:rPr lang="en-US" dirty="0" smtClean="0">
                <a:solidFill>
                  <a:srgbClr val="FFC000"/>
                </a:solidFill>
              </a:rPr>
              <a:t> estimated 3600 </a:t>
            </a:r>
            <a:r>
              <a:rPr lang="en-US" dirty="0" smtClean="0"/>
              <a:t>students. We </a:t>
            </a:r>
            <a:r>
              <a:rPr lang="en-US" dirty="0"/>
              <a:t>conservatively estimated </a:t>
            </a:r>
            <a:r>
              <a:rPr lang="en-US" dirty="0">
                <a:solidFill>
                  <a:srgbClr val="92D050"/>
                </a:solidFill>
              </a:rPr>
              <a:t>that no variance would be accounted for by covariates </a:t>
            </a:r>
            <a:r>
              <a:rPr lang="en-US" dirty="0"/>
              <a:t>at either level (the inclusion of covariates would increase power). </a:t>
            </a:r>
            <a:r>
              <a:rPr lang="en-US" dirty="0" smtClean="0"/>
              <a:t>The </a:t>
            </a:r>
            <a:r>
              <a:rPr lang="en-US" dirty="0"/>
              <a:t>MDES is .188</a:t>
            </a:r>
            <a:r>
              <a:rPr lang="en-US" dirty="0" smtClean="0"/>
              <a:t>,. Which is an </a:t>
            </a:r>
            <a:r>
              <a:rPr lang="en-US" dirty="0" smtClean="0">
                <a:solidFill>
                  <a:srgbClr val="FFFF00"/>
                </a:solidFill>
              </a:rPr>
              <a:t>educationally </a:t>
            </a:r>
            <a:r>
              <a:rPr lang="en-US" dirty="0">
                <a:solidFill>
                  <a:srgbClr val="FFFF00"/>
                </a:solidFill>
              </a:rPr>
              <a:t>relevant effect size in preschool (Hill et al., 2008). </a:t>
            </a:r>
            <a:r>
              <a:rPr lang="en-US" dirty="0"/>
              <a:t> 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10600" y="1417638"/>
            <a:ext cx="3429000" cy="524192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Sample Size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92D050"/>
                </a:solidFill>
              </a:rPr>
              <a:t>Covariates</a:t>
            </a:r>
            <a:endParaRPr lang="en-US" dirty="0">
              <a:solidFill>
                <a:srgbClr val="92D05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Power analysis Resulting MDES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FF00"/>
                </a:solidFill>
              </a:rPr>
              <a:t>Context: Educationally Relevant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 2: Math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9829800" cy="6096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Both"/>
            </a:pPr>
            <a:r>
              <a:rPr lang="en-US" dirty="0" smtClean="0">
                <a:solidFill>
                  <a:srgbClr val="92D050"/>
                </a:solidFill>
              </a:rPr>
              <a:t>Our </a:t>
            </a:r>
            <a:r>
              <a:rPr lang="en-US" dirty="0">
                <a:solidFill>
                  <a:srgbClr val="92D050"/>
                </a:solidFill>
              </a:rPr>
              <a:t>pilot study demonstrated that approximately 65% of variance was explained by covariates (pretest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>
                <a:solidFill>
                  <a:srgbClr val="92D050"/>
                </a:solidFill>
              </a:rPr>
              <a:t>and age). </a:t>
            </a:r>
            <a:r>
              <a:rPr lang="en-US" dirty="0"/>
              <a:t>We have estimated a conservative </a:t>
            </a:r>
            <a:r>
              <a:rPr lang="en-US" dirty="0">
                <a:solidFill>
                  <a:srgbClr val="92D050"/>
                </a:solidFill>
              </a:rPr>
              <a:t>50% of </a:t>
            </a:r>
            <a:r>
              <a:rPr lang="en-US" dirty="0" smtClean="0">
                <a:solidFill>
                  <a:srgbClr val="92D050"/>
                </a:solidFill>
              </a:rPr>
              <a:t>the variance </a:t>
            </a:r>
            <a:r>
              <a:rPr lang="en-US" dirty="0"/>
              <a:t>will be explained by pretest variables for this power analysis.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We </a:t>
            </a:r>
            <a:r>
              <a:rPr lang="en-US" dirty="0"/>
              <a:t>estimated the variance explained by teacher-level covariates at a conservative level of 20%.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We </a:t>
            </a:r>
            <a:r>
              <a:rPr lang="en-US" dirty="0"/>
              <a:t>estimated an </a:t>
            </a:r>
            <a:r>
              <a:rPr lang="en-US" dirty="0">
                <a:solidFill>
                  <a:srgbClr val="FFC000"/>
                </a:solidFill>
              </a:rPr>
              <a:t>ICC of 10% </a:t>
            </a:r>
            <a:r>
              <a:rPr lang="en-US" dirty="0"/>
              <a:t>because the Hedges and </a:t>
            </a:r>
            <a:r>
              <a:rPr lang="en-US" dirty="0" err="1"/>
              <a:t>Hedberg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Variance Almanac </a:t>
            </a:r>
            <a:r>
              <a:rPr lang="en-US" dirty="0"/>
              <a:t>of Academic Achievement suggests that 10% of at-risk, Midwestern, students’ math scores are attributable to differences between schools when controlling for child-level pretest covariates.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With a </a:t>
            </a:r>
            <a:r>
              <a:rPr lang="en-US" dirty="0"/>
              <a:t>power of .80, and an alpha of .05, the current design of 10 classrooms per condition (</a:t>
            </a:r>
            <a:r>
              <a:rPr lang="en-US" i="1" dirty="0"/>
              <a:t>J</a:t>
            </a:r>
            <a:r>
              <a:rPr lang="en-US" dirty="0"/>
              <a:t> = 20) and 10 children per classroom, the minimum detectable effect size (MDES) is medium (</a:t>
            </a:r>
            <a:r>
              <a:rPr lang="en-US" i="1" dirty="0"/>
              <a:t>d</a:t>
            </a:r>
            <a:r>
              <a:rPr lang="en-US" dirty="0"/>
              <a:t> = .47).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Note </a:t>
            </a:r>
            <a:r>
              <a:rPr lang="en-US" dirty="0"/>
              <a:t>that though we are </a:t>
            </a:r>
            <a:r>
              <a:rPr lang="en-US" dirty="0">
                <a:solidFill>
                  <a:srgbClr val="6699FF"/>
                </a:solidFill>
              </a:rPr>
              <a:t>slightly underpowered </a:t>
            </a:r>
            <a:r>
              <a:rPr lang="en-US" dirty="0"/>
              <a:t>for the transfer effect to numeracy (</a:t>
            </a:r>
            <a:r>
              <a:rPr lang="en-US" dirty="0">
                <a:solidFill>
                  <a:srgbClr val="FFFF00"/>
                </a:solidFill>
              </a:rPr>
              <a:t>Hedges’ </a:t>
            </a:r>
            <a:r>
              <a:rPr lang="en-US" i="1" dirty="0">
                <a:solidFill>
                  <a:srgbClr val="FFFF00"/>
                </a:solidFill>
              </a:rPr>
              <a:t>g</a:t>
            </a:r>
            <a:r>
              <a:rPr lang="en-US" dirty="0">
                <a:solidFill>
                  <a:srgbClr val="FFFF00"/>
                </a:solidFill>
              </a:rPr>
              <a:t> = .32; </a:t>
            </a:r>
            <a:r>
              <a:rPr lang="en-US" dirty="0" smtClean="0">
                <a:solidFill>
                  <a:srgbClr val="FFFF00"/>
                </a:solidFill>
              </a:rPr>
              <a:t>xxx), </a:t>
            </a:r>
            <a:r>
              <a:rPr lang="en-US" dirty="0">
                <a:solidFill>
                  <a:srgbClr val="FFFF00"/>
                </a:solidFill>
              </a:rPr>
              <a:t>this effect size is significantly below the effect size for </a:t>
            </a:r>
            <a:r>
              <a:rPr lang="en-US" i="1" dirty="0" smtClean="0">
                <a:solidFill>
                  <a:srgbClr val="FFFF00"/>
                </a:solidFill>
              </a:rPr>
              <a:t>Math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(Hedges’ </a:t>
            </a:r>
            <a:r>
              <a:rPr lang="en-US" i="1" dirty="0">
                <a:solidFill>
                  <a:srgbClr val="FFFF00"/>
                </a:solidFill>
              </a:rPr>
              <a:t>g </a:t>
            </a:r>
            <a:r>
              <a:rPr lang="en-US" dirty="0">
                <a:solidFill>
                  <a:srgbClr val="FFFF00"/>
                </a:solidFill>
              </a:rPr>
              <a:t> = .80) in the preliminary study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34600" y="914400"/>
            <a:ext cx="1905000" cy="586740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92D050"/>
                </a:solidFill>
              </a:rPr>
              <a:t>Covariates</a:t>
            </a:r>
            <a:endParaRPr lang="en-US" dirty="0">
              <a:solidFill>
                <a:srgbClr val="92D05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Context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Covariates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ICC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Context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Resulting MDES</a:t>
            </a: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6699FF"/>
                </a:solidFill>
              </a:rPr>
              <a:t>Goal 2 Study</a:t>
            </a:r>
            <a:endParaRPr lang="en-US" dirty="0">
              <a:solidFill>
                <a:srgbClr val="6699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6699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Context: Previous Work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Six basic components of a multilevel power 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by now you’ve figured out that it’s much more complex than just these 6 components: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05918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Sample </a:t>
            </a:r>
            <a:r>
              <a:rPr lang="en-US" sz="2800" dirty="0"/>
              <a:t>Size (</a:t>
            </a:r>
            <a:r>
              <a:rPr lang="en-US" sz="2800" i="1" dirty="0"/>
              <a:t>n</a:t>
            </a:r>
            <a:r>
              <a:rPr lang="en-US" sz="2800" dirty="0"/>
              <a:t>): This is the most variable. Increase if you can </a:t>
            </a:r>
            <a:r>
              <a:rPr lang="en-US" sz="2800" dirty="0" smtClean="0"/>
              <a:t>				  afford </a:t>
            </a:r>
            <a:r>
              <a:rPr lang="en-US" sz="2800" dirty="0"/>
              <a:t>it. More people = more power</a:t>
            </a:r>
            <a:endParaRPr lang="en-US" sz="28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Effect </a:t>
            </a:r>
            <a:r>
              <a:rPr lang="en-US" sz="2800" dirty="0"/>
              <a:t>Size (</a:t>
            </a:r>
            <a:r>
              <a:rPr lang="en-US" sz="2800" i="1" dirty="0"/>
              <a:t>d</a:t>
            </a:r>
            <a:r>
              <a:rPr lang="en-US" sz="2800" dirty="0"/>
              <a:t>): Base this on previous literature</a:t>
            </a:r>
            <a:endParaRPr lang="en-US" sz="28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Alpha: </a:t>
            </a:r>
            <a:r>
              <a:rPr lang="en-US" sz="2800" dirty="0" smtClean="0"/>
              <a:t> </a:t>
            </a:r>
            <a:r>
              <a:rPr lang="en-US" sz="2800" dirty="0"/>
              <a:t>Fixed at .</a:t>
            </a:r>
            <a:r>
              <a:rPr lang="en-US" sz="2800" dirty="0" smtClean="0"/>
              <a:t>05</a:t>
            </a:r>
            <a:endParaRPr lang="en-US" sz="28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Power: </a:t>
            </a:r>
            <a:r>
              <a:rPr lang="en-US" sz="2800" dirty="0"/>
              <a:t>Fixed at .80 or .</a:t>
            </a:r>
            <a:r>
              <a:rPr lang="en-US" sz="2800" dirty="0" smtClean="0"/>
              <a:t>90 for Goal 3, less for Goal 2</a:t>
            </a:r>
            <a:endParaRPr lang="en-US" sz="28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/>
              <a:t>Sample Size (J</a:t>
            </a:r>
            <a:r>
              <a:rPr lang="en-US" sz="2800" dirty="0" smtClean="0"/>
              <a:t>):  Same as </a:t>
            </a:r>
            <a:r>
              <a:rPr lang="en-US" sz="2800" i="1" dirty="0" smtClean="0"/>
              <a:t>n, but! </a:t>
            </a:r>
            <a:r>
              <a:rPr lang="en-US" sz="2800" dirty="0" smtClean="0"/>
              <a:t>Balance J and n </a:t>
            </a:r>
            <a:endParaRPr lang="en-US" sz="28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800" dirty="0" smtClean="0"/>
              <a:t>Rho: Look at what’s been published before, or the Variance Almanac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Less “Black Box”, more “balancing act”</a:t>
            </a:r>
          </a:p>
          <a:p>
            <a:r>
              <a:rPr lang="en-US" dirty="0" smtClean="0"/>
              <a:t>To conduct a power analysis you need to know: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What the research question is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What analysis you will use to answer (a)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Number of participants you can feasibly assess</a:t>
            </a:r>
          </a:p>
          <a:p>
            <a:pPr marL="1371600" lvl="2" indent="-338138"/>
            <a:r>
              <a:rPr lang="en-US" dirty="0" smtClean="0"/>
              <a:t>Feasibility includes </a:t>
            </a:r>
            <a:r>
              <a:rPr lang="en-US" i="1" dirty="0" smtClean="0"/>
              <a:t>timelines and budget</a:t>
            </a:r>
            <a:r>
              <a:rPr lang="en-US" dirty="0" smtClean="0"/>
              <a:t>!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What the structure of the data will be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Some idea of how big of an effect you might see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Your Contingency Plans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45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&lt;–&gt; 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statistical power is completely dependent on the </a:t>
            </a:r>
            <a:r>
              <a:rPr lang="en-US" dirty="0" smtClean="0"/>
              <a:t>research questions and research </a:t>
            </a:r>
            <a:r>
              <a:rPr lang="en-US" dirty="0" smtClean="0"/>
              <a:t>design. </a:t>
            </a:r>
          </a:p>
          <a:p>
            <a:pPr lvl="1"/>
            <a:r>
              <a:rPr lang="en-US" dirty="0" smtClean="0"/>
              <a:t>But, the research design has to consider the power analysis. </a:t>
            </a:r>
          </a:p>
          <a:p>
            <a:pPr lvl="1"/>
            <a:r>
              <a:rPr lang="en-US" dirty="0" smtClean="0"/>
              <a:t>If a power analysis suggests you need 1,000 kids, and you can’t feasibly assess 1,000 kids in your budget, you need a new question, timeline, method, or measure.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Research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you developed an intervention (x) that you think will improve kids math scores.</a:t>
            </a:r>
          </a:p>
          <a:p>
            <a:r>
              <a:rPr lang="en-US" dirty="0" smtClean="0"/>
              <a:t>Research Question might be: </a:t>
            </a:r>
          </a:p>
          <a:p>
            <a:pPr marL="0" indent="0">
              <a:buNone/>
            </a:pPr>
            <a:r>
              <a:rPr lang="en-US" i="1" dirty="0" smtClean="0"/>
              <a:t>To measure the extent to which intervention X improves kids’ math scores.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this raises several questions.</a:t>
            </a:r>
          </a:p>
        </p:txBody>
      </p:sp>
    </p:spTree>
    <p:extLst>
      <p:ext uri="{BB962C8B-B14F-4D97-AF65-F5344CB8AC3E}">
        <p14:creationId xmlns:p14="http://schemas.microsoft.com/office/powerpoint/2010/main" val="34056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Research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82000" cy="5257800"/>
          </a:xfrm>
        </p:spPr>
        <p:txBody>
          <a:bodyPr/>
          <a:lstStyle/>
          <a:p>
            <a:r>
              <a:rPr lang="en-US" dirty="0" smtClean="0"/>
              <a:t>RQ: Measure the extent to which Intervention X will improve 3</a:t>
            </a:r>
            <a:r>
              <a:rPr lang="en-US" baseline="30000" dirty="0" smtClean="0"/>
              <a:t>rd</a:t>
            </a:r>
            <a:r>
              <a:rPr lang="en-US" dirty="0" smtClean="0"/>
              <a:t> grade kids’ math scores.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6884" y="4049762"/>
            <a:ext cx="2674917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>
                <a:solidFill>
                  <a:srgbClr val="FFC000"/>
                </a:solidFill>
              </a:rPr>
              <a:t>Sample </a:t>
            </a:r>
            <a:r>
              <a:rPr lang="en-US" sz="2400" dirty="0">
                <a:solidFill>
                  <a:srgbClr val="FFC000"/>
                </a:solidFill>
              </a:rPr>
              <a:t>Size (</a:t>
            </a:r>
            <a:r>
              <a:rPr lang="en-US" sz="2400" i="1" dirty="0">
                <a:solidFill>
                  <a:srgbClr val="FFC000"/>
                </a:solidFill>
              </a:rPr>
              <a:t>n</a:t>
            </a:r>
            <a:r>
              <a:rPr lang="en-US" sz="2400" dirty="0">
                <a:solidFill>
                  <a:srgbClr val="FFC000"/>
                </a:solidFill>
              </a:rPr>
              <a:t>):  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>
                <a:solidFill>
                  <a:srgbClr val="FFC000"/>
                </a:solidFill>
              </a:rPr>
              <a:t>Effect </a:t>
            </a:r>
            <a:r>
              <a:rPr lang="en-US" sz="2400" dirty="0">
                <a:solidFill>
                  <a:srgbClr val="FFC000"/>
                </a:solidFill>
              </a:rPr>
              <a:t>Size (</a:t>
            </a:r>
            <a:r>
              <a:rPr lang="en-US" sz="2400" i="1" dirty="0">
                <a:solidFill>
                  <a:srgbClr val="FFC000"/>
                </a:solidFill>
              </a:rPr>
              <a:t>d</a:t>
            </a:r>
            <a:r>
              <a:rPr lang="en-US" sz="2400" dirty="0">
                <a:solidFill>
                  <a:srgbClr val="FFC000"/>
                </a:solidFill>
              </a:rPr>
              <a:t>):  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>
                <a:solidFill>
                  <a:srgbClr val="FFC000"/>
                </a:solidFill>
              </a:rPr>
              <a:t>Alpha: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>
                <a:solidFill>
                  <a:srgbClr val="FFC000"/>
                </a:solidFill>
              </a:rPr>
              <a:t>Power: 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>
                <a:solidFill>
                  <a:srgbClr val="FFC000"/>
                </a:solidFill>
              </a:rPr>
              <a:t>Sample Size (J):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>
                <a:solidFill>
                  <a:srgbClr val="FFC000"/>
                </a:solidFill>
              </a:rPr>
              <a:t>Rho: 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05000" y="2895600"/>
            <a:ext cx="8686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need to know more information to get the 6 components: </a:t>
            </a:r>
            <a:endParaRPr lang="en-US" sz="2400" dirty="0"/>
          </a:p>
          <a:p>
            <a:pPr lvl="1"/>
            <a:r>
              <a:rPr lang="en-US" sz="2400" dirty="0"/>
              <a:t>How will students be recruited? (5 / 6)</a:t>
            </a:r>
          </a:p>
          <a:p>
            <a:pPr lvl="1"/>
            <a:r>
              <a:rPr lang="en-US" sz="2400" dirty="0"/>
              <a:t>Who will deliver the treatment (5 / 6)</a:t>
            </a:r>
          </a:p>
          <a:p>
            <a:pPr lvl="1"/>
            <a:r>
              <a:rPr lang="en-US" sz="2400" dirty="0"/>
              <a:t>How many kids/teachers? (1/5)</a:t>
            </a:r>
          </a:p>
          <a:p>
            <a:pPr lvl="1"/>
            <a:r>
              <a:rPr lang="en-US" sz="2400" dirty="0"/>
              <a:t>How big of an effect can you expect? (2)</a:t>
            </a:r>
          </a:p>
          <a:p>
            <a:pPr lvl="1"/>
            <a:r>
              <a:rPr lang="en-US" sz="2400" dirty="0"/>
              <a:t>Is it exploratory (maybe can decrease 4)</a:t>
            </a:r>
          </a:p>
          <a:p>
            <a:pPr lvl="1"/>
            <a:r>
              <a:rPr lang="en-US" sz="2400" dirty="0"/>
              <a:t>What’s the expected ICC? (6)</a:t>
            </a:r>
          </a:p>
        </p:txBody>
      </p:sp>
    </p:spTree>
    <p:extLst>
      <p:ext uri="{BB962C8B-B14F-4D97-AF65-F5344CB8AC3E}">
        <p14:creationId xmlns:p14="http://schemas.microsoft.com/office/powerpoint/2010/main" val="30803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Research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82000" cy="5257800"/>
          </a:xfrm>
        </p:spPr>
        <p:txBody>
          <a:bodyPr/>
          <a:lstStyle/>
          <a:p>
            <a:r>
              <a:rPr lang="en-US" dirty="0" smtClean="0"/>
              <a:t>RQ: Measure the extent to which Intervention X will improve 3</a:t>
            </a:r>
            <a:r>
              <a:rPr lang="en-US" baseline="30000" dirty="0" smtClean="0"/>
              <a:t>rd</a:t>
            </a:r>
            <a:r>
              <a:rPr lang="en-US" dirty="0" smtClean="0"/>
              <a:t> grade kids’ math scores.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05000" y="2895600"/>
            <a:ext cx="8610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need to know more information to get the 6 components: </a:t>
            </a:r>
            <a:endParaRPr lang="en-US" sz="2400" dirty="0"/>
          </a:p>
          <a:p>
            <a:pPr lvl="1"/>
            <a:r>
              <a:rPr lang="en-US" sz="2400" dirty="0"/>
              <a:t>How will students be recruited? </a:t>
            </a:r>
            <a:r>
              <a:rPr lang="en-US" sz="2400" dirty="0">
                <a:solidFill>
                  <a:srgbClr val="FFC000"/>
                </a:solidFill>
              </a:rPr>
              <a:t>From Classrooms</a:t>
            </a:r>
          </a:p>
          <a:p>
            <a:pPr lvl="1"/>
            <a:r>
              <a:rPr lang="en-US" sz="2400" dirty="0"/>
              <a:t>Who will deliver the treatment? </a:t>
            </a:r>
            <a:r>
              <a:rPr lang="en-US" sz="2400" dirty="0">
                <a:solidFill>
                  <a:srgbClr val="FFC000"/>
                </a:solidFill>
              </a:rPr>
              <a:t>Their Classroom Teachers</a:t>
            </a:r>
          </a:p>
          <a:p>
            <a:pPr lvl="1"/>
            <a:r>
              <a:rPr lang="en-US" sz="2400" dirty="0"/>
              <a:t>How many kids/teachers? (1/5) : </a:t>
            </a:r>
            <a:r>
              <a:rPr lang="en-US" sz="2400" dirty="0">
                <a:solidFill>
                  <a:srgbClr val="FFC000"/>
                </a:solidFill>
              </a:rPr>
              <a:t>12 / 35</a:t>
            </a:r>
          </a:p>
          <a:p>
            <a:pPr lvl="1"/>
            <a:r>
              <a:rPr lang="en-US" sz="2400" dirty="0"/>
              <a:t>How big of an effect can you expect? (2): </a:t>
            </a:r>
            <a:r>
              <a:rPr lang="en-US" sz="2400" dirty="0">
                <a:solidFill>
                  <a:srgbClr val="FFC000"/>
                </a:solidFill>
              </a:rPr>
              <a:t>Previous pilot = .50</a:t>
            </a:r>
            <a:endParaRPr lang="en-US" sz="2400" dirty="0"/>
          </a:p>
          <a:p>
            <a:pPr lvl="1"/>
            <a:r>
              <a:rPr lang="en-US" sz="2400" dirty="0"/>
              <a:t>Is it exploratory (maybe can decrease 4): </a:t>
            </a:r>
            <a:r>
              <a:rPr lang="en-US" sz="2400" dirty="0">
                <a:solidFill>
                  <a:srgbClr val="FFC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5686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Basic Power Analysis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Sample </a:t>
            </a:r>
            <a:r>
              <a:rPr lang="en-US" sz="3200" b="1" dirty="0"/>
              <a:t>Size (</a:t>
            </a:r>
            <a:r>
              <a:rPr lang="en-US" sz="3200" b="1" i="1" dirty="0"/>
              <a:t>n</a:t>
            </a:r>
            <a:r>
              <a:rPr lang="en-US" sz="3200" b="1" dirty="0"/>
              <a:t>):  </a:t>
            </a:r>
            <a:r>
              <a:rPr lang="en-US" sz="3200" dirty="0"/>
              <a:t>Number of </a:t>
            </a:r>
            <a:r>
              <a:rPr lang="en-US" sz="3200" dirty="0"/>
              <a:t>participants</a:t>
            </a:r>
            <a:r>
              <a:rPr lang="en-US" sz="3200" dirty="0"/>
              <a:t>. </a:t>
            </a:r>
            <a:endParaRPr lang="en-US" sz="32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32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Effect Size (</a:t>
            </a:r>
            <a:r>
              <a:rPr lang="en-US" sz="3200" b="1" i="1" dirty="0"/>
              <a:t>d</a:t>
            </a:r>
            <a:r>
              <a:rPr lang="en-US" sz="3200" b="1" dirty="0"/>
              <a:t>): </a:t>
            </a:r>
            <a:r>
              <a:rPr lang="en-US" sz="3200" dirty="0"/>
              <a:t>How big of an effect you can detect. </a:t>
            </a:r>
            <a:endParaRPr lang="en-US" sz="32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3200" b="1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Alpha</a:t>
            </a:r>
            <a:r>
              <a:rPr lang="en-US" sz="3200" dirty="0"/>
              <a:t>: The probability of rejecting the null when it’s actually true</a:t>
            </a:r>
            <a:r>
              <a:rPr lang="en-US" sz="3200" dirty="0"/>
              <a:t>.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3200" b="1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Power: </a:t>
            </a:r>
            <a:r>
              <a:rPr lang="en-US" sz="3200" dirty="0"/>
              <a:t>The </a:t>
            </a:r>
            <a:r>
              <a:rPr lang="en-US" sz="3200" dirty="0"/>
              <a:t>probability of detecting </a:t>
            </a:r>
            <a:r>
              <a:rPr lang="en-US" sz="3200" dirty="0"/>
              <a:t>an effect </a:t>
            </a:r>
            <a:r>
              <a:rPr lang="en-US" sz="3200" dirty="0"/>
              <a:t>given that the effect </a:t>
            </a:r>
            <a:r>
              <a:rPr lang="en-US" sz="3200" dirty="0"/>
              <a:t>exists.</a:t>
            </a:r>
          </a:p>
        </p:txBody>
      </p:sp>
    </p:spTree>
    <p:extLst>
      <p:ext uri="{BB962C8B-B14F-4D97-AF65-F5344CB8AC3E}">
        <p14:creationId xmlns:p14="http://schemas.microsoft.com/office/powerpoint/2010/main" val="313360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Plans?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What happens if some of your sample drops out before post-test? Or the teachers decide to stop implementing? </a:t>
            </a:r>
          </a:p>
          <a:p>
            <a:endParaRPr lang="en-US" dirty="0" smtClean="0"/>
          </a:p>
          <a:p>
            <a:r>
              <a:rPr lang="en-US" dirty="0" smtClean="0"/>
              <a:t>IES requires you to estimate power with and without attrition</a:t>
            </a:r>
            <a:endParaRPr lang="en-US" dirty="0"/>
          </a:p>
          <a:p>
            <a:pPr lvl="1"/>
            <a:r>
              <a:rPr lang="en-US" dirty="0" smtClean="0"/>
              <a:t>This is sometimes a table in an appendix, and sometimes in text</a:t>
            </a:r>
          </a:p>
          <a:p>
            <a:endParaRPr lang="en-US" dirty="0"/>
          </a:p>
          <a:p>
            <a:r>
              <a:rPr lang="en-US" dirty="0" smtClean="0"/>
              <a:t>Your attrition rate must also be cited and defensible: something you’ve seen in previous research.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power analyses sections of these grants</a:t>
            </a:r>
          </a:p>
          <a:p>
            <a:endParaRPr lang="en-US" dirty="0" smtClean="0"/>
          </a:p>
          <a:p>
            <a:r>
              <a:rPr lang="en-US" dirty="0" smtClean="0"/>
              <a:t>They are not </a:t>
            </a:r>
            <a:r>
              <a:rPr lang="en-US" i="1" dirty="0" smtClean="0"/>
              <a:t>required </a:t>
            </a:r>
            <a:r>
              <a:rPr lang="en-US" dirty="0" smtClean="0"/>
              <a:t>in a Goal 2, but I have seen grants be dinged for not including them.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should see all of the elements I listed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WALKTHROUGH of POWERUP!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344488" lvl="1" indent="-344488">
              <a:buFont typeface="Arial" panose="020B0604020202020204" pitchFamily="34" charset="0"/>
              <a:buChar char="•"/>
            </a:pPr>
            <a:r>
              <a:rPr lang="en-US" sz="2600" dirty="0"/>
              <a:t>RQ: Measure the extent to which Intervention X will improve 3</a:t>
            </a:r>
            <a:r>
              <a:rPr lang="en-US" sz="2600" baseline="30000" dirty="0"/>
              <a:t>rd</a:t>
            </a:r>
            <a:r>
              <a:rPr lang="en-US" sz="2600" dirty="0"/>
              <a:t> grade kids’ math scores.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Sample </a:t>
            </a:r>
            <a:r>
              <a:rPr lang="en-US" sz="2400" dirty="0"/>
              <a:t>Size (</a:t>
            </a:r>
            <a:r>
              <a:rPr lang="en-US" sz="2400" i="1" dirty="0"/>
              <a:t>n</a:t>
            </a:r>
            <a:r>
              <a:rPr lang="en-US" sz="2400" dirty="0"/>
              <a:t>):  </a:t>
            </a:r>
            <a:r>
              <a:rPr lang="en-US" sz="2400" dirty="0">
                <a:solidFill>
                  <a:srgbClr val="FFC000"/>
                </a:solidFill>
              </a:rPr>
              <a:t>12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Effect Size (</a:t>
            </a:r>
            <a:r>
              <a:rPr lang="en-US" sz="2400" i="1" dirty="0"/>
              <a:t>d</a:t>
            </a:r>
            <a:r>
              <a:rPr lang="en-US" sz="2400" dirty="0"/>
              <a:t>):  </a:t>
            </a:r>
            <a:r>
              <a:rPr lang="en-US" sz="2400" dirty="0">
                <a:solidFill>
                  <a:srgbClr val="FFC000"/>
                </a:solidFill>
              </a:rPr>
              <a:t>Not sure – previous study was .50 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Alpha: </a:t>
            </a:r>
            <a:r>
              <a:rPr lang="en-US" sz="2400" dirty="0">
                <a:solidFill>
                  <a:srgbClr val="FFC000"/>
                </a:solidFill>
              </a:rPr>
              <a:t>.05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Power</a:t>
            </a:r>
            <a:r>
              <a:rPr lang="en-US" sz="2400" dirty="0"/>
              <a:t>: </a:t>
            </a:r>
            <a:r>
              <a:rPr lang="en-US" sz="2400" i="1" dirty="0">
                <a:solidFill>
                  <a:srgbClr val="FFC000"/>
                </a:solidFill>
              </a:rPr>
              <a:t>.80</a:t>
            </a:r>
            <a:endParaRPr lang="en-US" sz="2400" i="1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Sample Size (J</a:t>
            </a:r>
            <a:r>
              <a:rPr lang="en-US" sz="2400" dirty="0"/>
              <a:t>): </a:t>
            </a:r>
            <a:r>
              <a:rPr lang="en-US" sz="2400" dirty="0">
                <a:solidFill>
                  <a:srgbClr val="FFC000"/>
                </a:solidFill>
              </a:rPr>
              <a:t>35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Rho: </a:t>
            </a:r>
            <a:r>
              <a:rPr lang="en-US" sz="2400" dirty="0">
                <a:solidFill>
                  <a:srgbClr val="FFC000"/>
                </a:solidFill>
              </a:rPr>
              <a:t>.20 </a:t>
            </a:r>
            <a:endParaRPr lang="en-US" dirty="0" smtClean="0"/>
          </a:p>
          <a:p>
            <a:endParaRPr lang="en-US" sz="2800" dirty="0"/>
          </a:p>
          <a:p>
            <a:r>
              <a:rPr lang="en-US" sz="2800" dirty="0"/>
              <a:t>To investigate this one, let’s use </a:t>
            </a:r>
            <a:r>
              <a:rPr lang="en-US" sz="2800" i="1" dirty="0" err="1"/>
              <a:t>PowerUP</a:t>
            </a:r>
            <a:r>
              <a:rPr lang="en-US" sz="2800" i="1" dirty="0"/>
              <a:t>!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335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PowerUp</a:t>
            </a:r>
            <a:r>
              <a:rPr lang="en-US" i="1" dirty="0" smtClean="0"/>
              <a:t>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PowerUp</a:t>
            </a:r>
            <a:r>
              <a:rPr lang="en-US" dirty="0" smtClean="0"/>
              <a:t>! Is Excel-based:</a:t>
            </a:r>
          </a:p>
          <a:p>
            <a:endParaRPr lang="en-US" dirty="0"/>
          </a:p>
          <a:p>
            <a:r>
              <a:rPr lang="en-US" dirty="0" smtClean="0"/>
              <a:t>It focuses on calculating the MDES or Sample Size.</a:t>
            </a:r>
          </a:p>
          <a:p>
            <a:r>
              <a:rPr lang="en-US" dirty="0" smtClean="0"/>
              <a:t>It also allows you to explicitly include:</a:t>
            </a:r>
          </a:p>
          <a:p>
            <a:pPr lvl="1"/>
            <a:r>
              <a:rPr lang="en-US" dirty="0" smtClean="0"/>
              <a:t>Attrition rates</a:t>
            </a:r>
          </a:p>
          <a:p>
            <a:pPr lvl="1"/>
            <a:r>
              <a:rPr lang="en-US" dirty="0" smtClean="0"/>
              <a:t>Proportion of sample assigned to the treatment</a:t>
            </a:r>
          </a:p>
          <a:p>
            <a:r>
              <a:rPr lang="en-US" dirty="0" smtClean="0"/>
              <a:t>Once you open, click on “STEP THROUGH” – then you get 5 options:  </a:t>
            </a:r>
          </a:p>
          <a:p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4343400" cy="53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2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PowerUp</a:t>
            </a:r>
            <a:r>
              <a:rPr lang="en-US" i="1" dirty="0" smtClean="0"/>
              <a:t>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044" y="4876801"/>
            <a:ext cx="8229600" cy="1630363"/>
          </a:xfrm>
        </p:spPr>
        <p:txBody>
          <a:bodyPr/>
          <a:lstStyle/>
          <a:p>
            <a:r>
              <a:rPr lang="en-US" dirty="0" smtClean="0"/>
              <a:t>In this scenario, we have a simple cluster random assignment design.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344" y="1219201"/>
            <a:ext cx="87630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 rot="16200000">
            <a:off x="4077515" y="4427752"/>
            <a:ext cx="458317" cy="536145"/>
            <a:chOff x="2385298" y="1994908"/>
            <a:chExt cx="458317" cy="536145"/>
          </a:xfrm>
          <a:solidFill>
            <a:srgbClr val="FF0000"/>
          </a:solidFill>
        </p:grpSpPr>
        <p:sp>
          <p:nvSpPr>
            <p:cNvPr id="6" name="Right Arrow 5"/>
            <p:cNvSpPr/>
            <p:nvPr/>
          </p:nvSpPr>
          <p:spPr>
            <a:xfrm>
              <a:off x="2385298" y="1994908"/>
              <a:ext cx="458317" cy="53614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ight Arrow 4"/>
            <p:cNvSpPr/>
            <p:nvPr/>
          </p:nvSpPr>
          <p:spPr>
            <a:xfrm>
              <a:off x="2385298" y="2102137"/>
              <a:ext cx="320822" cy="3216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/>
            </a:p>
          </p:txBody>
        </p:sp>
      </p:grpSp>
    </p:spTree>
    <p:extLst>
      <p:ext uri="{BB962C8B-B14F-4D97-AF65-F5344CB8AC3E}">
        <p14:creationId xmlns:p14="http://schemas.microsoft.com/office/powerpoint/2010/main" val="16713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4724400"/>
            <a:ext cx="82296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Lets you choose 2, 3, or 4 levels. </a:t>
            </a:r>
          </a:p>
          <a:p>
            <a:r>
              <a:rPr lang="en-US" dirty="0" smtClean="0"/>
              <a:t>In this scenario, we have students nested in teachers (2 levels)</a:t>
            </a:r>
          </a:p>
          <a:p>
            <a:r>
              <a:rPr lang="en-US" dirty="0" smtClean="0"/>
              <a:t>We want to find the </a:t>
            </a:r>
            <a:r>
              <a:rPr lang="en-US" dirty="0" smtClean="0">
                <a:solidFill>
                  <a:srgbClr val="FF0000"/>
                </a:solidFill>
              </a:rPr>
              <a:t>MDES.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4" y="1600200"/>
            <a:ext cx="89439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4724400"/>
            <a:ext cx="82296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Lets you choose 2, 3, or 4 levels. </a:t>
            </a:r>
          </a:p>
          <a:p>
            <a:r>
              <a:rPr lang="en-US" dirty="0" smtClean="0"/>
              <a:t>In this scenario, we have students nested in teachers (2 levels)</a:t>
            </a:r>
          </a:p>
          <a:p>
            <a:r>
              <a:rPr lang="en-US" dirty="0" smtClean="0"/>
              <a:t>We want to find the </a:t>
            </a:r>
            <a:r>
              <a:rPr lang="en-US" dirty="0" smtClean="0">
                <a:solidFill>
                  <a:srgbClr val="FF0000"/>
                </a:solidFill>
              </a:rPr>
              <a:t>MDES.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4" y="1600200"/>
            <a:ext cx="89439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8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Basic Power Analysis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181600"/>
          </a:xfrm>
        </p:spPr>
        <p:txBody>
          <a:bodyPr>
            <a:norm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Sample </a:t>
            </a:r>
            <a:r>
              <a:rPr lang="en-US" sz="3200" b="1" dirty="0"/>
              <a:t>Size (</a:t>
            </a:r>
            <a:r>
              <a:rPr lang="en-US" sz="3200" b="1" i="1" dirty="0"/>
              <a:t>n</a:t>
            </a:r>
            <a:r>
              <a:rPr lang="en-US" sz="3200" b="1" dirty="0"/>
              <a:t>)</a:t>
            </a:r>
            <a:r>
              <a:rPr lang="en-US" sz="3200" b="1" i="1" dirty="0"/>
              <a:t>:</a:t>
            </a:r>
            <a:r>
              <a:rPr lang="en-US" sz="3200" b="1" dirty="0"/>
              <a:t>  </a:t>
            </a:r>
            <a:r>
              <a:rPr lang="en-US" sz="3200" dirty="0"/>
              <a:t>Number of </a:t>
            </a:r>
            <a:r>
              <a:rPr lang="en-US" sz="3200" dirty="0"/>
              <a:t>participants</a:t>
            </a:r>
            <a:r>
              <a:rPr lang="en-US" sz="3200" dirty="0"/>
              <a:t>.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>
                <a:solidFill>
                  <a:schemeClr val="bg1"/>
                </a:solidFill>
              </a:rPr>
              <a:t>Effect </a:t>
            </a:r>
            <a:r>
              <a:rPr lang="en-US" sz="3200" b="1" dirty="0">
                <a:solidFill>
                  <a:schemeClr val="bg1"/>
                </a:solidFill>
              </a:rPr>
              <a:t>Size: </a:t>
            </a:r>
            <a:r>
              <a:rPr lang="en-US" sz="3200" dirty="0">
                <a:solidFill>
                  <a:schemeClr val="bg1"/>
                </a:solidFill>
              </a:rPr>
              <a:t>Size </a:t>
            </a:r>
            <a:r>
              <a:rPr lang="en-US" sz="3200" dirty="0">
                <a:solidFill>
                  <a:schemeClr val="bg1"/>
                </a:solidFill>
              </a:rPr>
              <a:t>of </a:t>
            </a:r>
            <a:r>
              <a:rPr lang="en-US" sz="3200" dirty="0">
                <a:solidFill>
                  <a:schemeClr val="bg1"/>
                </a:solidFill>
              </a:rPr>
              <a:t>the effect you </a:t>
            </a:r>
            <a:r>
              <a:rPr lang="en-US" sz="3200" dirty="0">
                <a:solidFill>
                  <a:schemeClr val="bg1"/>
                </a:solidFill>
              </a:rPr>
              <a:t>can detect. </a:t>
            </a:r>
            <a:endParaRPr lang="en-US" sz="3200" dirty="0">
              <a:solidFill>
                <a:schemeClr val="bg1"/>
              </a:solidFill>
            </a:endParaRPr>
          </a:p>
          <a:p>
            <a:pPr marL="914400" lvl="1" indent="-344488"/>
            <a:r>
              <a:rPr lang="en-US" i="1" dirty="0" smtClean="0">
                <a:solidFill>
                  <a:schemeClr val="bg1"/>
                </a:solidFill>
              </a:rPr>
              <a:t>Most frequently: </a:t>
            </a:r>
            <a:r>
              <a:rPr lang="en-US" dirty="0" smtClean="0">
                <a:solidFill>
                  <a:schemeClr val="bg1"/>
                </a:solidFill>
              </a:rPr>
              <a:t>The difference between the mean of the treatment and control group, divided by the pooled (average) standard deviation.</a:t>
            </a:r>
          </a:p>
          <a:p>
            <a:pPr marL="914400" lvl="1" indent="-344488"/>
            <a:r>
              <a:rPr lang="en-US" dirty="0" smtClean="0">
                <a:solidFill>
                  <a:schemeClr val="bg1"/>
                </a:solidFill>
              </a:rPr>
              <a:t>Typically folks use Cohen’s benchmarks: </a:t>
            </a:r>
          </a:p>
          <a:p>
            <a:pPr marL="1314450" lvl="2" indent="-347663"/>
            <a:r>
              <a:rPr lang="en-US" dirty="0" smtClean="0">
                <a:solidFill>
                  <a:schemeClr val="bg1"/>
                </a:solidFill>
              </a:rPr>
              <a:t>Small = .2  </a:t>
            </a:r>
          </a:p>
          <a:p>
            <a:pPr marL="1314450" lvl="2" indent="-347663"/>
            <a:r>
              <a:rPr lang="en-US" dirty="0" smtClean="0">
                <a:solidFill>
                  <a:schemeClr val="bg1"/>
                </a:solidFill>
              </a:rPr>
              <a:t>Medium = .5</a:t>
            </a:r>
          </a:p>
          <a:p>
            <a:pPr marL="1314450" lvl="2" indent="-347663"/>
            <a:r>
              <a:rPr lang="en-US" dirty="0" smtClean="0">
                <a:solidFill>
                  <a:schemeClr val="bg1"/>
                </a:solidFill>
              </a:rPr>
              <a:t>Large = .8 </a:t>
            </a:r>
          </a:p>
          <a:p>
            <a:pPr marL="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7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PowerUp</a:t>
            </a:r>
            <a:r>
              <a:rPr lang="en-US" i="1" dirty="0" smtClean="0"/>
              <a:t>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096" y="5886451"/>
            <a:ext cx="8229600" cy="8493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071" y="1295400"/>
            <a:ext cx="78676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5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i="1" dirty="0" err="1" smtClean="0"/>
              <a:t>PowerUp</a:t>
            </a:r>
            <a:r>
              <a:rPr lang="en-US" i="1" dirty="0" smtClean="0"/>
              <a:t>!</a:t>
            </a:r>
            <a:r>
              <a:rPr lang="en-US" dirty="0" smtClean="0"/>
              <a:t> to answer: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dirty="0"/>
              <a:t>For the following: </a:t>
            </a:r>
            <a:endParaRPr lang="en-US" sz="2400" dirty="0"/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Sample Size (</a:t>
            </a:r>
            <a:r>
              <a:rPr lang="en-US" sz="2400" i="1" dirty="0"/>
              <a:t>n</a:t>
            </a:r>
            <a:r>
              <a:rPr lang="en-US" sz="2400" dirty="0"/>
              <a:t>):  </a:t>
            </a:r>
            <a:r>
              <a:rPr lang="en-US" sz="2400" dirty="0">
                <a:solidFill>
                  <a:srgbClr val="FFC000"/>
                </a:solidFill>
              </a:rPr>
              <a:t>25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Effect Size (</a:t>
            </a:r>
            <a:r>
              <a:rPr lang="en-US" sz="2400" i="1" dirty="0"/>
              <a:t>d</a:t>
            </a:r>
            <a:r>
              <a:rPr lang="en-US" sz="2400" dirty="0"/>
              <a:t>): </a:t>
            </a:r>
            <a:r>
              <a:rPr lang="en-US" sz="2400" dirty="0">
                <a:solidFill>
                  <a:srgbClr val="FFC000"/>
                </a:solidFill>
              </a:rPr>
              <a:t>.40 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Alpha: </a:t>
            </a:r>
            <a:r>
              <a:rPr lang="en-US" sz="2400" dirty="0">
                <a:solidFill>
                  <a:srgbClr val="FFC000"/>
                </a:solidFill>
              </a:rPr>
              <a:t>.05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Power: </a:t>
            </a:r>
            <a:r>
              <a:rPr lang="en-US" sz="2400" i="1" dirty="0">
                <a:solidFill>
                  <a:srgbClr val="FFC000"/>
                </a:solidFill>
              </a:rPr>
              <a:t>.80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Sample Size (J): </a:t>
            </a:r>
            <a:r>
              <a:rPr lang="en-US" sz="2400" dirty="0">
                <a:solidFill>
                  <a:srgbClr val="FFC000"/>
                </a:solidFill>
              </a:rPr>
              <a:t>???</a:t>
            </a:r>
            <a:endParaRPr lang="en-US" sz="2400" dirty="0">
              <a:solidFill>
                <a:srgbClr val="FFC000"/>
              </a:solidFill>
            </a:endParaRP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2400" dirty="0"/>
              <a:t>Rho: </a:t>
            </a:r>
            <a:r>
              <a:rPr lang="en-US" sz="2400" dirty="0">
                <a:solidFill>
                  <a:srgbClr val="FFC000"/>
                </a:solidFill>
              </a:rPr>
              <a:t>.20 </a:t>
            </a:r>
            <a:endParaRPr lang="en-US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Hint – you will have to go back and start the walk-through over.</a:t>
            </a:r>
          </a:p>
          <a:p>
            <a:pPr marL="0" indent="0">
              <a:buNone/>
            </a:pPr>
            <a:r>
              <a:rPr lang="en-US" sz="2400" i="1" dirty="0"/>
              <a:t>Assume all other parameters I didn’t mention are default. 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5913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Basic Power Analysis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>
                <a:solidFill>
                  <a:schemeClr val="accent5"/>
                </a:solidFill>
              </a:rPr>
              <a:t>Sample Size (</a:t>
            </a:r>
            <a:r>
              <a:rPr lang="en-US" sz="3200" b="1" i="1" dirty="0">
                <a:solidFill>
                  <a:schemeClr val="accent5"/>
                </a:solidFill>
              </a:rPr>
              <a:t>n</a:t>
            </a:r>
            <a:r>
              <a:rPr lang="en-US" sz="3200" b="1" dirty="0">
                <a:solidFill>
                  <a:schemeClr val="accent5"/>
                </a:solidFill>
              </a:rPr>
              <a:t>):  </a:t>
            </a:r>
            <a:r>
              <a:rPr lang="en-US" sz="3200" dirty="0">
                <a:solidFill>
                  <a:schemeClr val="accent5"/>
                </a:solidFill>
              </a:rPr>
              <a:t>Number of </a:t>
            </a:r>
            <a:r>
              <a:rPr lang="en-US" sz="3200" dirty="0">
                <a:solidFill>
                  <a:schemeClr val="accent5"/>
                </a:solidFill>
              </a:rPr>
              <a:t>participants</a:t>
            </a:r>
            <a:r>
              <a:rPr lang="en-US" sz="3200" dirty="0">
                <a:solidFill>
                  <a:schemeClr val="accent5"/>
                </a:solidFill>
              </a:rPr>
              <a:t>.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Effect Size </a:t>
            </a:r>
            <a:r>
              <a:rPr lang="en-US" sz="3200" dirty="0"/>
              <a:t>(</a:t>
            </a:r>
            <a:r>
              <a:rPr lang="en-US" sz="3200" i="1" dirty="0"/>
              <a:t>d</a:t>
            </a:r>
            <a:r>
              <a:rPr lang="en-US" sz="3200" dirty="0"/>
              <a:t>)</a:t>
            </a:r>
            <a:r>
              <a:rPr lang="en-US" sz="3200" b="1" dirty="0"/>
              <a:t>: </a:t>
            </a:r>
            <a:r>
              <a:rPr lang="en-US" sz="3200" dirty="0"/>
              <a:t>Size </a:t>
            </a:r>
            <a:r>
              <a:rPr lang="en-US" sz="3200" dirty="0"/>
              <a:t>of </a:t>
            </a:r>
            <a:r>
              <a:rPr lang="en-US" sz="3200" dirty="0"/>
              <a:t>the effect you </a:t>
            </a:r>
            <a:r>
              <a:rPr lang="en-US" sz="3200" dirty="0"/>
              <a:t>can detect. </a:t>
            </a:r>
            <a:endParaRPr lang="en-US" sz="3200" dirty="0"/>
          </a:p>
          <a:p>
            <a:pPr marL="914400" lvl="1" indent="-344488"/>
            <a:r>
              <a:rPr lang="en-US" i="1" dirty="0" smtClean="0"/>
              <a:t>Most frequently: </a:t>
            </a:r>
            <a:r>
              <a:rPr lang="en-US" dirty="0" smtClean="0"/>
              <a:t>The difference between the mean of the treatment and control group, divided by the pooled (average) standard deviation.</a:t>
            </a:r>
          </a:p>
          <a:p>
            <a:pPr marL="914400" lvl="1" indent="-344488"/>
            <a:r>
              <a:rPr lang="en-US" dirty="0" smtClean="0"/>
              <a:t>Typically folks use Cohen’s benchmarks: </a:t>
            </a:r>
          </a:p>
          <a:p>
            <a:pPr marL="1314450" lvl="2" indent="-347663"/>
            <a:r>
              <a:rPr lang="en-US" dirty="0" smtClean="0"/>
              <a:t>Small = .2  </a:t>
            </a:r>
          </a:p>
          <a:p>
            <a:pPr marL="1314450" lvl="2" indent="-347663"/>
            <a:r>
              <a:rPr lang="en-US" dirty="0" smtClean="0"/>
              <a:t>Medium = .5</a:t>
            </a:r>
          </a:p>
          <a:p>
            <a:pPr marL="1314450" lvl="2" indent="-347663"/>
            <a:r>
              <a:rPr lang="en-US" dirty="0" smtClean="0"/>
              <a:t>Large = .8 </a:t>
            </a:r>
          </a:p>
          <a:p>
            <a:pPr marL="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0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Basic Power Analysis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257800"/>
          </a:xfrm>
        </p:spPr>
        <p:txBody>
          <a:bodyPr>
            <a:normAutofit/>
          </a:bodyPr>
          <a:lstStyle/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>
                <a:solidFill>
                  <a:schemeClr val="accent5"/>
                </a:solidFill>
              </a:rPr>
              <a:t>Sample </a:t>
            </a:r>
            <a:r>
              <a:rPr lang="en-US" sz="3200" b="1" dirty="0">
                <a:solidFill>
                  <a:schemeClr val="accent5"/>
                </a:solidFill>
              </a:rPr>
              <a:t>Size (</a:t>
            </a:r>
            <a:r>
              <a:rPr lang="en-US" sz="3200" b="1" i="1" dirty="0">
                <a:solidFill>
                  <a:schemeClr val="accent5"/>
                </a:solidFill>
              </a:rPr>
              <a:t>n</a:t>
            </a:r>
            <a:r>
              <a:rPr lang="en-US" sz="3200" b="1" dirty="0">
                <a:solidFill>
                  <a:schemeClr val="accent5"/>
                </a:solidFill>
              </a:rPr>
              <a:t>)</a:t>
            </a:r>
            <a:r>
              <a:rPr lang="en-US" sz="3200" b="1" i="1" dirty="0">
                <a:solidFill>
                  <a:schemeClr val="accent5"/>
                </a:solidFill>
              </a:rPr>
              <a:t>:</a:t>
            </a:r>
            <a:r>
              <a:rPr lang="en-US" sz="3200" b="1" dirty="0">
                <a:solidFill>
                  <a:schemeClr val="accent5"/>
                </a:solidFill>
              </a:rPr>
              <a:t>  </a:t>
            </a:r>
            <a:r>
              <a:rPr lang="en-US" sz="3200" dirty="0">
                <a:solidFill>
                  <a:schemeClr val="accent5"/>
                </a:solidFill>
              </a:rPr>
              <a:t>Number of </a:t>
            </a:r>
            <a:r>
              <a:rPr lang="en-US" sz="3200" dirty="0">
                <a:solidFill>
                  <a:schemeClr val="accent5"/>
                </a:solidFill>
              </a:rPr>
              <a:t>participants</a:t>
            </a:r>
            <a:r>
              <a:rPr lang="en-US" sz="3200" dirty="0">
                <a:solidFill>
                  <a:schemeClr val="accent5"/>
                </a:solidFill>
              </a:rPr>
              <a:t>. 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>
                <a:solidFill>
                  <a:schemeClr val="accent5"/>
                </a:solidFill>
              </a:rPr>
              <a:t>Effect </a:t>
            </a:r>
            <a:r>
              <a:rPr lang="en-US" sz="3200" b="1" dirty="0">
                <a:solidFill>
                  <a:schemeClr val="accent5"/>
                </a:solidFill>
              </a:rPr>
              <a:t>Size </a:t>
            </a:r>
            <a:r>
              <a:rPr lang="en-US" sz="3200" b="1" dirty="0">
                <a:solidFill>
                  <a:schemeClr val="accent5"/>
                </a:solidFill>
              </a:rPr>
              <a:t>(</a:t>
            </a:r>
            <a:r>
              <a:rPr lang="en-US" sz="3200" b="1" i="1" dirty="0">
                <a:solidFill>
                  <a:schemeClr val="accent5"/>
                </a:solidFill>
              </a:rPr>
              <a:t>d</a:t>
            </a:r>
            <a:r>
              <a:rPr lang="en-US" sz="3200" b="1" dirty="0">
                <a:solidFill>
                  <a:schemeClr val="accent5"/>
                </a:solidFill>
              </a:rPr>
              <a:t>): </a:t>
            </a:r>
            <a:r>
              <a:rPr lang="en-US" sz="3200" dirty="0">
                <a:solidFill>
                  <a:schemeClr val="accent5"/>
                </a:solidFill>
              </a:rPr>
              <a:t>Size of detectable effect.</a:t>
            </a:r>
          </a:p>
          <a:p>
            <a:pPr marL="514350" lvl="1" indent="-514350">
              <a:buFont typeface="Arial" panose="020B0604020202020204" pitchFamily="34" charset="0"/>
              <a:buAutoNum type="arabicParenR"/>
            </a:pPr>
            <a:r>
              <a:rPr lang="en-US" sz="3200" b="1" dirty="0"/>
              <a:t>Alpha</a:t>
            </a:r>
            <a:r>
              <a:rPr lang="en-US" sz="3200" dirty="0"/>
              <a:t>: The probability of rejecting the null when it’s actually true</a:t>
            </a:r>
            <a:r>
              <a:rPr lang="en-US" sz="3200" dirty="0"/>
              <a:t>.</a:t>
            </a:r>
          </a:p>
          <a:p>
            <a:pPr marL="914400" lvl="1" indent="-344488"/>
            <a:r>
              <a:rPr lang="en-US" dirty="0"/>
              <a:t>AKA Type I </a:t>
            </a:r>
            <a:r>
              <a:rPr lang="en-US" dirty="0" smtClean="0"/>
              <a:t>error.</a:t>
            </a:r>
            <a:endParaRPr lang="en-US" dirty="0"/>
          </a:p>
          <a:p>
            <a:pPr marL="914400" lvl="1" indent="-344488"/>
            <a:r>
              <a:rPr lang="en-US" i="1" dirty="0" smtClean="0"/>
              <a:t>Most frequently: </a:t>
            </a:r>
            <a:r>
              <a:rPr lang="en-US" dirty="0" smtClean="0"/>
              <a:t>This is </a:t>
            </a:r>
            <a:r>
              <a:rPr lang="en-US" dirty="0"/>
              <a:t>set at .05 (like a 95% Confidence Interval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567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FCCCEC Power Point template [Read-Only]" id="{30AA7367-1A86-420C-99C7-2611C4590E8C}" vid="{C1BD0D0C-22E3-4E2F-A846-FCF65FE7CFF7}"/>
    </a:ext>
  </a:extLst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FCCCEC Power Point template [Read-Only]" id="{30AA7367-1A86-420C-99C7-2611C4590E8C}" vid="{CF45CEAA-B59B-487F-9B05-FEFCBAE00A34}"/>
    </a:ext>
  </a:extLst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SFCCCEC Power Point template</Template>
  <TotalTime>6520</TotalTime>
  <Words>3516</Words>
  <Application>Microsoft Office PowerPoint</Application>
  <PresentationFormat>Widescreen</PresentationFormat>
  <Paragraphs>611</Paragraphs>
  <Slides>72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Arial</vt:lpstr>
      <vt:lpstr>Calibri</vt:lpstr>
      <vt:lpstr>Cambria Math</vt:lpstr>
      <vt:lpstr>2_Title Slide</vt:lpstr>
      <vt:lpstr>Content Slide</vt:lpstr>
      <vt:lpstr>Office Theme</vt:lpstr>
      <vt:lpstr>Power Analysis and Sample Size Considerations</vt:lpstr>
      <vt:lpstr>Before we Begin</vt:lpstr>
      <vt:lpstr>Statistical Power</vt:lpstr>
      <vt:lpstr>Power Analysis:  What you probably think it is</vt:lpstr>
      <vt:lpstr>What it actually is:  Much more iterative</vt:lpstr>
      <vt:lpstr>Four Basic Power Analysis Components</vt:lpstr>
      <vt:lpstr>Four Basic Power Analysis Components</vt:lpstr>
      <vt:lpstr>Four Basic Power Analysis Components</vt:lpstr>
      <vt:lpstr>Four Basic Power Analysis Components</vt:lpstr>
      <vt:lpstr>Four Basic Power Analysis Components</vt:lpstr>
      <vt:lpstr>Four Basic Power Analysis Components</vt:lpstr>
      <vt:lpstr>Simple Example</vt:lpstr>
      <vt:lpstr>Simple Example</vt:lpstr>
      <vt:lpstr>Simple Example</vt:lpstr>
      <vt:lpstr>Simple Example</vt:lpstr>
      <vt:lpstr>Simple Example</vt:lpstr>
      <vt:lpstr>Simple Example: A Variation</vt:lpstr>
      <vt:lpstr>Simple Example: A Variation</vt:lpstr>
      <vt:lpstr>What’s missing?</vt:lpstr>
      <vt:lpstr>A slightly less simple example</vt:lpstr>
      <vt:lpstr>A slightly less simple example</vt:lpstr>
      <vt:lpstr>A slightly less simple example</vt:lpstr>
      <vt:lpstr>A slightly less simple example</vt:lpstr>
      <vt:lpstr>Changing n (Number of kids per classroom)  (where J = 30) </vt:lpstr>
      <vt:lpstr>Changing J (Number of Classrooms) Keeping kids / classroom at 10 </vt:lpstr>
      <vt:lpstr>Changing J (Number of Classrooms) Keeping kids / classroom at 10 </vt:lpstr>
      <vt:lpstr>Changing rho (ICC) Keeping J = 50 / n = 10</vt:lpstr>
      <vt:lpstr>Reviewing:</vt:lpstr>
      <vt:lpstr>Other Terms / Issues</vt:lpstr>
      <vt:lpstr>Other Terms / Issues</vt:lpstr>
      <vt:lpstr>Generalizability</vt:lpstr>
      <vt:lpstr>Other Terms / Issues</vt:lpstr>
      <vt:lpstr>Software</vt:lpstr>
      <vt:lpstr>PowerPoint Presentation</vt:lpstr>
      <vt:lpstr>What have we learned?</vt:lpstr>
      <vt:lpstr>What have we learned?</vt:lpstr>
      <vt:lpstr>What have we learned?</vt:lpstr>
      <vt:lpstr>Multilevel Sample Size</vt:lpstr>
      <vt:lpstr>Multilevel Sample Size</vt:lpstr>
      <vt:lpstr>What have we learned?</vt:lpstr>
      <vt:lpstr>Effect Size</vt:lpstr>
      <vt:lpstr>Reasonably Expected</vt:lpstr>
      <vt:lpstr>Minimally Important</vt:lpstr>
      <vt:lpstr>What are effect sizes though? </vt:lpstr>
      <vt:lpstr>Effect Size Converter</vt:lpstr>
      <vt:lpstr>More on Effect Sizes</vt:lpstr>
      <vt:lpstr>What have we learned?</vt:lpstr>
      <vt:lpstr>What have we learned?</vt:lpstr>
      <vt:lpstr>What have we learned?</vt:lpstr>
      <vt:lpstr>Putting it together</vt:lpstr>
      <vt:lpstr>Putting it together</vt:lpstr>
      <vt:lpstr>Putting it together</vt:lpstr>
      <vt:lpstr>Goal 2: Math outcomes</vt:lpstr>
      <vt:lpstr>What have we learned?</vt:lpstr>
      <vt:lpstr>Determining Statistical Power</vt:lpstr>
      <vt:lpstr>Power &lt;–&gt; Research Design</vt:lpstr>
      <vt:lpstr>Example: Research Questions</vt:lpstr>
      <vt:lpstr>Example: Research Questions</vt:lpstr>
      <vt:lpstr>Example: Research Questions</vt:lpstr>
      <vt:lpstr>Contingency Plans? </vt:lpstr>
      <vt:lpstr>Documents</vt:lpstr>
      <vt:lpstr>PowerPoint Presentation</vt:lpstr>
      <vt:lpstr>PowerPoint Presentation</vt:lpstr>
      <vt:lpstr>WALKTHROUGH of POWERUP!</vt:lpstr>
      <vt:lpstr>Example</vt:lpstr>
      <vt:lpstr>PowerUp!</vt:lpstr>
      <vt:lpstr>PowerUp!</vt:lpstr>
      <vt:lpstr>PowerPoint Presentation</vt:lpstr>
      <vt:lpstr>PowerPoint Presentation</vt:lpstr>
      <vt:lpstr>PowerUp!</vt:lpstr>
      <vt:lpstr>Use PowerUp! to answer: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Tanisha Tate</dc:creator>
  <cp:lastModifiedBy>Jessica Logan</cp:lastModifiedBy>
  <cp:revision>206</cp:revision>
  <cp:lastPrinted>2016-07-25T14:15:39Z</cp:lastPrinted>
  <dcterms:created xsi:type="dcterms:W3CDTF">2014-10-17T12:50:58Z</dcterms:created>
  <dcterms:modified xsi:type="dcterms:W3CDTF">2019-01-16T04:31:44Z</dcterms:modified>
</cp:coreProperties>
</file>