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6" r:id="rId5"/>
    <p:sldMasterId id="2147483648" r:id="rId6"/>
    <p:sldMasterId id="2147483652" r:id="rId7"/>
    <p:sldMasterId id="2147483662" r:id="rId8"/>
    <p:sldMasterId id="2147483693" r:id="rId9"/>
    <p:sldMasterId id="2147483698" r:id="rId10"/>
    <p:sldMasterId id="2147483665" r:id="rId11"/>
    <p:sldMasterId id="2147483703" r:id="rId12"/>
  </p:sldMasterIdLst>
  <p:notesMasterIdLst>
    <p:notesMasterId r:id="rId21"/>
  </p:notesMasterIdLst>
  <p:handoutMasterIdLst>
    <p:handoutMasterId r:id="rId22"/>
  </p:handoutMasterIdLst>
  <p:sldIdLst>
    <p:sldId id="256" r:id="rId13"/>
    <p:sldId id="258" r:id="rId14"/>
    <p:sldId id="259" r:id="rId15"/>
    <p:sldId id="260" r:id="rId16"/>
    <p:sldId id="497" r:id="rId17"/>
    <p:sldId id="261" r:id="rId18"/>
    <p:sldId id="496" r:id="rId19"/>
    <p:sldId id="498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523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898"/>
    <a:srgbClr val="003D50"/>
    <a:srgbClr val="0D224C"/>
    <a:srgbClr val="384973"/>
    <a:srgbClr val="007FB3"/>
    <a:srgbClr val="8E1558"/>
    <a:srgbClr val="A74977"/>
    <a:srgbClr val="F8A900"/>
    <a:srgbClr val="FED9A2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87234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-112" y="-288"/>
      </p:cViewPr>
      <p:guideLst>
        <p:guide orient="horz" pos="1620"/>
        <p:guide pos="52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2" d="100"/>
          <a:sy n="162" d="100"/>
        </p:scale>
        <p:origin x="5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5.xml"/><Relationship Id="rId20" Type="http://schemas.openxmlformats.org/officeDocument/2006/relationships/slide" Target="slides/slide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5/17/19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5/17/19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A02F00-C535-204F-B4B5-528FB2DC4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22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s@jisc.ac.uk" TargetMode="External"/><Relationship Id="rId4" Type="http://schemas.openxmlformats.org/officeDocument/2006/relationships/hyperlink" Target="jisc.ac.uk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3239D9C-EA5C-4DDB-ACFA-8E457CD8E0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background image (via slide master)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2995886"/>
            <a:ext cx="5373811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1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 (white or black text)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F543DD-043A-7743-A914-4BD35CA1C6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</p:spPr>
        <p:txBody>
          <a:bodyPr lIns="0" tIns="0" rIns="0" bIns="0"/>
          <a:lstStyle>
            <a:lvl1pPr marL="36910" indent="0" algn="r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139303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27027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402431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533400" indent="0" defTabSz="270000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US" dirty="0"/>
              <a:t>Date / publication (white/black)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774" y="4105351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 (white or black text)</a:t>
            </a:r>
          </a:p>
        </p:txBody>
      </p:sp>
    </p:spTree>
    <p:extLst>
      <p:ext uri="{BB962C8B-B14F-4D97-AF65-F5344CB8AC3E}">
        <p14:creationId xmlns:p14="http://schemas.microsoft.com/office/powerpoint/2010/main" val="18318064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1813095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4330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7370905-EA8F-408C-AF88-BA9535B1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2230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5CB3130-9E98-460A-9004-89B1D064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626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J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9303503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925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BBF1310-C6E8-4747-8F27-E8B3BAE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2001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368455E-248E-4A62-84CB-1504411D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29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024234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C3DB1F-2F5F-4A41-8446-2FC2ADB97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1" t="86" r="17143"/>
          <a:stretch/>
        </p:blipFill>
        <p:spPr>
          <a:xfrm>
            <a:off x="3606018" y="0"/>
            <a:ext cx="5537982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848E224-0843-40D6-A276-7E4F01A610D6}"/>
              </a:ext>
            </a:extLst>
          </p:cNvPr>
          <p:cNvSpPr/>
          <p:nvPr userDrawn="1"/>
        </p:nvSpPr>
        <p:spPr>
          <a:xfrm>
            <a:off x="877" y="0"/>
            <a:ext cx="3641970" cy="5143498"/>
          </a:xfrm>
          <a:prstGeom prst="rect">
            <a:avLst/>
          </a:prstGeom>
          <a:solidFill>
            <a:srgbClr val="F8A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83C6179-DD0A-490F-BDCC-39DCE0DD2E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34878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67789889-646E-4B2E-9D5C-573B0D05460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774" y="140097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2652D3B-FC2F-4D4C-BC2F-484950BD2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8774" y="176531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xmlns="" id="{87C38241-24AF-4CE0-980A-71A16D93C1C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955" y="2249488"/>
            <a:ext cx="29520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71A88A6C-BDD3-4D52-BD09-C40E6D3C83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65955" y="2468230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One </a:t>
            </a:r>
            <a:r>
              <a:rPr lang="en-GB" dirty="0" err="1"/>
              <a:t>Castlepark</a:t>
            </a:r>
            <a:r>
              <a:rPr lang="en-GB" dirty="0"/>
              <a:t> Tower Hill Bristol BS2 0JA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1AA825B-E050-4FEA-9752-6FAEE5EBA66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65955" y="2849077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T 020 3697 5800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582BB2-CAF7-4EC8-851F-180E70D5FB8B}"/>
              </a:ext>
            </a:extLst>
          </p:cNvPr>
          <p:cNvSpPr txBox="1"/>
          <p:nvPr userDrawn="1"/>
        </p:nvSpPr>
        <p:spPr>
          <a:xfrm>
            <a:off x="365955" y="3305908"/>
            <a:ext cx="24991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rgbClr val="2A4898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customerservices@jisc.ac.uk</a:t>
            </a:r>
            <a:endParaRPr lang="en-GB" sz="1200" dirty="0">
              <a:solidFill>
                <a:srgbClr val="2A4898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DF8DAE-180A-4A80-948F-DF49A8732151}"/>
              </a:ext>
            </a:extLst>
          </p:cNvPr>
          <p:cNvSpPr txBox="1"/>
          <p:nvPr userDrawn="1"/>
        </p:nvSpPr>
        <p:spPr>
          <a:xfrm>
            <a:off x="365955" y="3612192"/>
            <a:ext cx="24991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rgbClr val="2A4898"/>
                </a:solidFill>
                <a:latin typeface="Roboto Medium" panose="02000000000000000000" pitchFamily="2" charset="0"/>
                <a:ea typeface="Roboto Medium" panose="02000000000000000000" pitchFamily="2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jisc.ac.uk</a:t>
            </a:r>
            <a:endParaRPr lang="en-GB" sz="1200" dirty="0">
              <a:solidFill>
                <a:srgbClr val="2A4898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691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02810A4-96FB-42BF-AA7B-3057FF99A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051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235B841-1D1F-46DF-839D-40ADD4D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648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11423191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9555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DA157DE-7020-4FC1-84EC-74C89F24A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431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C013441-BF5B-4FB2-9553-87D53D6A7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1708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PA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0714538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83001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788732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3416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1DE75C-9D45-4CFA-BB77-7A8A519AF2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full bleed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058BCC-7A26-6A42-AA87-525F6042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5973A5-CA9C-1043-A3DA-4ED6E6C4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6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7B377CF-2490-426A-9D9B-C329528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3331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33DA8FA-7150-4DC1-8728-AA9FC6E6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9599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24433537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630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2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2AD00-41ED-1D4B-8053-AD09A51D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45B74-E028-E24B-BE9C-E0C09F0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4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5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theme" Target="../theme/theme6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7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B38EC2-F3F4-E14E-9022-4C2CF884E4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0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B38EC2-F3F4-E14E-9022-4C2CF884E4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50" r:id="rId3"/>
    <p:sldLayoutId id="2147483651" r:id="rId4"/>
    <p:sldLayoutId id="2147483675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B38EC2-F3F4-E14E-9022-4C2CF884E4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4" r:id="rId2"/>
    <p:sldLayoutId id="2147483676" r:id="rId3"/>
    <p:sldLayoutId id="2147483690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B38EC2-F3F4-E14E-9022-4C2CF884E4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2C3DE752-DA70-4A19-9AB8-AE44F462F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78059FF-A7D0-4A2E-A9BF-F03CA6FA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8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4" r:id="rId2"/>
    <p:sldLayoutId id="2147483677" r:id="rId3"/>
    <p:sldLayoutId id="2147483691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B38EC2-F3F4-E14E-9022-4C2CF884E4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2C3DE752-DA70-4A19-9AB8-AE44F462F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78059FF-A7D0-4A2E-A9BF-F03CA6FA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4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B38EC2-F3F4-E14E-9022-4C2CF884E4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2C3DE752-DA70-4A19-9AB8-AE44F462F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78059FF-A7D0-4A2E-A9BF-F03CA6FA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6B64CD-437F-144F-B319-1E6313FE97C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196694-0793-1D46-AAAF-030136BD6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GB"/>
              <a:t>UK ORCID consortium members' day, 15 May 2019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1F8D01-65AC-4142-B408-57E68E4C0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B38EC2-F3F4-E14E-9022-4C2CF884E4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7" r:id="rId2"/>
    <p:sldLayoutId id="2147483678" r:id="rId3"/>
    <p:sldLayoutId id="214748369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23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iff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6D5F780-AFB5-44C2-8D39-1865F585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UK ORCID Consortium Integrations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4D3C08-4F56-4F71-A7A2-EA3A994371B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May 2019, Atlanta, USA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D79905-28F5-0F49-88BA-7565585C0B98}"/>
              </a:ext>
            </a:extLst>
          </p:cNvPr>
          <p:cNvSpPr txBox="1"/>
          <p:nvPr/>
        </p:nvSpPr>
        <p:spPr>
          <a:xfrm>
            <a:off x="3321894" y="4222863"/>
            <a:ext cx="5758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Dr Adam Vials Moore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UK </a:t>
            </a:r>
            <a:r>
              <a:rPr lang="en-GB" sz="1600" dirty="0">
                <a:solidFill>
                  <a:schemeClr val="bg1"/>
                </a:solidFill>
              </a:rPr>
              <a:t>ORCID senior community engagement and technical lead</a:t>
            </a:r>
            <a:endParaRPr lang="en-US" sz="1600" dirty="0">
              <a:solidFill>
                <a:schemeClr val="bg1"/>
              </a:solidFill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@</a:t>
            </a:r>
            <a:r>
              <a:rPr lang="en-US" sz="1600" dirty="0" err="1">
                <a:solidFill>
                  <a:schemeClr val="bg1"/>
                </a:solidFill>
              </a:rPr>
              <a:t>adam</a:t>
            </a:r>
            <a:r>
              <a:rPr lang="en-US" sz="1600" dirty="0">
                <a:solidFill>
                  <a:schemeClr val="bg1"/>
                </a:solidFill>
              </a:rPr>
              <a:t>__</a:t>
            </a:r>
            <a:r>
              <a:rPr lang="en-US" sz="1600" dirty="0" err="1">
                <a:solidFill>
                  <a:schemeClr val="bg1"/>
                </a:solidFill>
              </a:rPr>
              <a:t>moore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7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84BFBA2-9C69-4F76-9EE4-EFB839F0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Consortium Overview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49637298-D6CB-49BC-B35F-27503D15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UK ORCID consortium integration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E82394FE-A915-4A7D-A234-B7CA9418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9611A8B-52F6-4D49-9373-EEBB09E1C3D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95 Members</a:t>
            </a:r>
          </a:p>
          <a:p>
            <a:r>
              <a:rPr lang="en-GB" dirty="0"/>
              <a:t>Mostly HE (Universities)</a:t>
            </a:r>
          </a:p>
          <a:p>
            <a:r>
              <a:rPr lang="en-GB" dirty="0"/>
              <a:t>Also funders, Research Institutes</a:t>
            </a:r>
          </a:p>
          <a:p>
            <a:endParaRPr lang="en-GB" dirty="0"/>
          </a:p>
          <a:p>
            <a:r>
              <a:rPr lang="en-GB" dirty="0"/>
              <a:t>Mainly access ORCID Registry via vendor infrastructure</a:t>
            </a:r>
          </a:p>
          <a:p>
            <a:endParaRPr lang="en-GB" dirty="0"/>
          </a:p>
          <a:p>
            <a:r>
              <a:rPr lang="en-GB" dirty="0"/>
              <a:t>Rely on vendors to implement / update</a:t>
            </a:r>
          </a:p>
          <a:p>
            <a:endParaRPr lang="en-GB" dirty="0"/>
          </a:p>
          <a:p>
            <a:r>
              <a:rPr lang="en-GB" dirty="0"/>
              <a:t>Community very important</a:t>
            </a:r>
          </a:p>
          <a:p>
            <a:endParaRPr lang="en-GB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BFBA039A-C0A0-4C5B-9D75-AC7CF10BF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634823" y="1170254"/>
            <a:ext cx="3664580" cy="25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1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C84BFBA2-9C69-4F76-9EE4-EFB839F0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Example Institutions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49637298-D6CB-49BC-B35F-27503D15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UK ORCID consortium integration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E82394FE-A915-4A7D-A234-B7CA9418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3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9611A8B-52F6-4D49-9373-EEBB09E1C3D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University of Leeds / Glasgow</a:t>
            </a:r>
          </a:p>
          <a:p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CBFEE16-2740-254F-9F92-49393C3F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Long standing members of consortium</a:t>
            </a:r>
          </a:p>
          <a:p>
            <a:r>
              <a:rPr lang="en-US" sz="1600" dirty="0"/>
              <a:t>Mature integrations well embedded</a:t>
            </a:r>
          </a:p>
          <a:p>
            <a:r>
              <a:rPr lang="en-US" sz="1600" dirty="0"/>
              <a:t>Advocacy and policy for ORCID within institutional space</a:t>
            </a:r>
          </a:p>
          <a:p>
            <a:r>
              <a:rPr lang="en-US" sz="1600" dirty="0"/>
              <a:t>Both with features worth highlighting to foster discussion</a:t>
            </a:r>
          </a:p>
          <a:p>
            <a:pPr lvl="1"/>
            <a:r>
              <a:rPr lang="en-US" sz="1600" dirty="0"/>
              <a:t>Technical</a:t>
            </a:r>
          </a:p>
          <a:p>
            <a:pPr lvl="1"/>
            <a:r>
              <a:rPr lang="en-US" sz="1600" dirty="0"/>
              <a:t>Policy</a:t>
            </a:r>
          </a:p>
          <a:p>
            <a:pPr lvl="1"/>
            <a:r>
              <a:rPr lang="en-US" sz="1600" dirty="0"/>
              <a:t>Infrastructure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4AA986-8415-E44B-95C3-DA96D0AE7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28" y="2265726"/>
            <a:ext cx="15941740" cy="235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D5745F-F71B-0F4A-8D5C-DAD6B5354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493" y="985296"/>
            <a:ext cx="3121607" cy="13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16DA1-9652-D941-A8FB-E361B682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Leeds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A727DB-B6A0-E146-AF89-818DA72B8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UK ORCID consortium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0D7489-32BC-B944-9650-CCC65B13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79F90F-CC3A-CD4E-B3CD-A79C0AB9F63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2 Integrations: SAP and </a:t>
            </a:r>
            <a:r>
              <a:rPr lang="en-US" dirty="0" err="1"/>
              <a:t>Symplectic</a:t>
            </a:r>
            <a:r>
              <a:rPr lang="en-US" dirty="0"/>
              <a:t> Elements *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DCDBDD-850B-C544-8664-13CBFEB31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2958583" cy="3013858"/>
          </a:xfrm>
        </p:spPr>
        <p:txBody>
          <a:bodyPr/>
          <a:lstStyle/>
          <a:p>
            <a:r>
              <a:rPr lang="en-US" dirty="0"/>
              <a:t>SAP </a:t>
            </a:r>
          </a:p>
          <a:p>
            <a:pPr lvl="1"/>
            <a:r>
              <a:rPr lang="en-US" dirty="0"/>
              <a:t>Direct integration into HR System</a:t>
            </a:r>
          </a:p>
          <a:p>
            <a:pPr lvl="1"/>
            <a:r>
              <a:rPr lang="en-US" dirty="0"/>
              <a:t>Writes out into HESA report</a:t>
            </a:r>
          </a:p>
          <a:p>
            <a:endParaRPr lang="en-US" dirty="0"/>
          </a:p>
          <a:p>
            <a:r>
              <a:rPr lang="en-US" dirty="0"/>
              <a:t>Elements</a:t>
            </a:r>
          </a:p>
          <a:p>
            <a:pPr lvl="1"/>
            <a:r>
              <a:rPr lang="en-US" dirty="0"/>
              <a:t>CRIS Integration</a:t>
            </a:r>
          </a:p>
          <a:p>
            <a:pPr lvl="1"/>
            <a:r>
              <a:rPr lang="en-US" dirty="0"/>
              <a:t>Skims for PID and adds directly to user record</a:t>
            </a:r>
          </a:p>
          <a:p>
            <a:pPr lvl="1"/>
            <a:r>
              <a:rPr lang="en-US" dirty="0"/>
              <a:t>Connected to </a:t>
            </a:r>
            <a:r>
              <a:rPr lang="en-US" dirty="0" err="1"/>
              <a:t>eprints</a:t>
            </a:r>
            <a:r>
              <a:rPr lang="en-US" dirty="0"/>
              <a:t> repository</a:t>
            </a:r>
          </a:p>
          <a:p>
            <a:pPr lvl="1"/>
            <a:endParaRPr lang="en-US" dirty="0"/>
          </a:p>
          <a:p>
            <a:r>
              <a:rPr lang="en-US" dirty="0"/>
              <a:t>Mandatory ORCID for PGR / Research active staff since Apr 15 2019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7A77A70C-934C-7C49-A351-5CBABC5CC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8" y="1355127"/>
            <a:ext cx="5826642" cy="260212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D22AD08-0539-6241-AAA1-51ADB0A37A8D}"/>
              </a:ext>
            </a:extLst>
          </p:cNvPr>
          <p:cNvSpPr txBox="1"/>
          <p:nvPr/>
        </p:nvSpPr>
        <p:spPr>
          <a:xfrm>
            <a:off x="4752748" y="4517445"/>
            <a:ext cx="37305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*Well actually a bit more complicated than that</a:t>
            </a:r>
          </a:p>
          <a:p>
            <a:r>
              <a:rPr lang="en-US" dirty="0">
                <a:solidFill>
                  <a:schemeClr val="bg1"/>
                </a:solidFill>
              </a:rPr>
              <a:t>e.g. Elements also linked to Data (RDL)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CDC50E3-5B17-D547-B277-3475A262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171" y="17713"/>
            <a:ext cx="956930" cy="4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2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B2A60-8427-7341-BB19-2B10414D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Leeds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D229B3-00B3-B843-8533-05682278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UK ORCID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3D6D94-FFB5-9742-8F99-FD2102C4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5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19C2FCA-333D-344C-98AD-4F824E4569EF}"/>
              </a:ext>
            </a:extLst>
          </p:cNvPr>
          <p:cNvSpPr txBox="1">
            <a:spLocks/>
          </p:cNvSpPr>
          <p:nvPr/>
        </p:nvSpPr>
        <p:spPr bwMode="auto">
          <a:xfrm>
            <a:off x="320547" y="940445"/>
            <a:ext cx="5668011" cy="191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05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49363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081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20653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5225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9797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4369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/>
              <a:t>Reporting from two systems </a:t>
            </a:r>
            <a:r>
              <a:rPr lang="en-GB" sz="2000" kern="0" dirty="0">
                <a:sym typeface="Wingdings" panose="05000000000000000000" pitchFamily="2" charset="2"/>
              </a:rPr>
              <a:t></a:t>
            </a:r>
          </a:p>
          <a:p>
            <a:endParaRPr lang="en-GB" sz="2000" kern="0" dirty="0">
              <a:sym typeface="Wingdings" panose="05000000000000000000" pitchFamily="2" charset="2"/>
            </a:endParaRPr>
          </a:p>
          <a:p>
            <a:endParaRPr lang="en-GB" sz="2000" kern="0" dirty="0">
              <a:sym typeface="Wingdings" panose="05000000000000000000" pitchFamily="2" charset="2"/>
            </a:endParaRPr>
          </a:p>
          <a:p>
            <a:endParaRPr lang="en-GB" sz="2000" kern="0" dirty="0">
              <a:sym typeface="Wingdings" panose="05000000000000000000" pitchFamily="2" charset="2"/>
            </a:endParaRPr>
          </a:p>
          <a:p>
            <a:r>
              <a:rPr lang="en-GB" sz="2000" kern="0" dirty="0">
                <a:sym typeface="Wingdings" panose="05000000000000000000" pitchFamily="2" charset="2"/>
              </a:rPr>
              <a:t>Registering an ORCID </a:t>
            </a:r>
            <a:r>
              <a:rPr lang="en-GB" sz="2000" dirty="0"/>
              <a:t>≠ using ORCID</a:t>
            </a:r>
          </a:p>
          <a:p>
            <a:endParaRPr lang="en-GB" sz="1600" kern="0" dirty="0"/>
          </a:p>
          <a:p>
            <a:pPr marL="0" indent="0">
              <a:buFont typeface="Arial" pitchFamily="34" charset="0"/>
              <a:buNone/>
            </a:pPr>
            <a:endParaRPr lang="en-GB" sz="2000" kern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F52626D9-4F2E-BD45-8A51-D0BE002C4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61172"/>
              </p:ext>
            </p:extLst>
          </p:nvPr>
        </p:nvGraphicFramePr>
        <p:xfrm>
          <a:off x="309915" y="1366953"/>
          <a:ext cx="5668010" cy="650849"/>
        </p:xfrm>
        <a:graphic>
          <a:graphicData uri="http://schemas.openxmlformats.org/drawingml/2006/table">
            <a:tbl>
              <a:tblPr firstRow="1" firstCol="1" bandRow="1"/>
              <a:tblGrid>
                <a:gridCol w="1617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staff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ORCID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(%)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Symplectic only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SAP only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Leeds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2CAA056-10B1-A441-BC97-9768079DBD33}"/>
              </a:ext>
            </a:extLst>
          </p:cNvPr>
          <p:cNvSpPr txBox="1">
            <a:spLocks/>
          </p:cNvSpPr>
          <p:nvPr/>
        </p:nvSpPr>
        <p:spPr bwMode="auto">
          <a:xfrm>
            <a:off x="309915" y="3119293"/>
            <a:ext cx="5668010" cy="136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3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05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49363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6081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20653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5225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9797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436938" indent="-17303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Enforcing a mandate?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Practicalities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infrastructure</a:t>
            </a:r>
          </a:p>
          <a:p>
            <a:pPr marL="531813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ID management? i.e. Oxford approach	</a:t>
            </a:r>
          </a:p>
        </p:txBody>
      </p:sp>
    </p:spTree>
    <p:extLst>
      <p:ext uri="{BB962C8B-B14F-4D97-AF65-F5344CB8AC3E}">
        <p14:creationId xmlns:p14="http://schemas.microsoft.com/office/powerpoint/2010/main" val="235849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23736-395E-B146-8BD4-C8BCF768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Glasgow - Enlighten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F1F508-6222-6B44-932A-A70AB870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UK ORCID consortium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E6B70D-96BE-8747-84CC-E2F63BFF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F60D0F-38E8-2C4C-9C79-C4D8038A27E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/>
              <a:t>Eprints</a:t>
            </a:r>
            <a:r>
              <a:rPr lang="en-US" dirty="0"/>
              <a:t> advance plugin feeding T4 (and other systems)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9C5B9B-8BCF-BE4E-9273-6E1D6BCDA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4298285" cy="3013858"/>
          </a:xfrm>
        </p:spPr>
        <p:txBody>
          <a:bodyPr/>
          <a:lstStyle/>
          <a:p>
            <a:r>
              <a:rPr lang="en-US" dirty="0" err="1"/>
              <a:t>Eprints</a:t>
            </a:r>
            <a:r>
              <a:rPr lang="en-US" dirty="0"/>
              <a:t> advance</a:t>
            </a:r>
          </a:p>
          <a:p>
            <a:r>
              <a:rPr lang="en-US" dirty="0"/>
              <a:t>Repository homepage via </a:t>
            </a:r>
            <a:r>
              <a:rPr lang="en-US" dirty="0" err="1"/>
              <a:t>Meprints</a:t>
            </a:r>
            <a:r>
              <a:rPr lang="en-US" dirty="0"/>
              <a:t> to give personalized user experience – REF / ESTEEM</a:t>
            </a:r>
          </a:p>
          <a:p>
            <a:r>
              <a:rPr lang="en-US" dirty="0" err="1"/>
              <a:t>Eprints</a:t>
            </a:r>
            <a:r>
              <a:rPr lang="en-US" dirty="0"/>
              <a:t> Advance development supported by Jisc in consultation with ORCID</a:t>
            </a:r>
          </a:p>
          <a:p>
            <a:r>
              <a:rPr lang="en-US" dirty="0"/>
              <a:t>Affiliation, read, write</a:t>
            </a:r>
          </a:p>
          <a:p>
            <a:r>
              <a:rPr lang="en-US" dirty="0"/>
              <a:t>Enlighten contains </a:t>
            </a:r>
            <a:r>
              <a:rPr lang="en-US" dirty="0" err="1"/>
              <a:t>CRedIT</a:t>
            </a:r>
            <a:r>
              <a:rPr lang="en-US" dirty="0"/>
              <a:t> metadata to allow contribution to works to be recorded (notified as Esteem)</a:t>
            </a:r>
          </a:p>
          <a:p>
            <a:r>
              <a:rPr lang="en-US" dirty="0"/>
              <a:t>External facing web profiles built out via T4 CMS containing ESTEEM information and ORCID Open profiles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DFF981-F26E-8143-BC67-AD8EC6A6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637" y="1429556"/>
            <a:ext cx="4066827" cy="2145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88CEF-0B79-0D46-BBF3-DF19C4E30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5" y="-99989"/>
            <a:ext cx="4828762" cy="71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1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542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Esteem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382D40-29FB-764D-9217-80E2C9D3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721" y="676275"/>
            <a:ext cx="3231960" cy="4156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966FE5-734A-4D4A-914F-6749AED67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278" y="644030"/>
            <a:ext cx="2704443" cy="4303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921348-D338-CE4E-99CC-44DC9BA46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19" y="1218207"/>
            <a:ext cx="2941803" cy="37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1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5E2C48-4839-7941-91D8-114F0E0C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49B03B4-1CF5-7E43-B3FB-DCB762EACB1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Would have been impossible without contributions of: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9B57ECE-5AB2-6545-A242-3B1279C46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Leeds</a:t>
            </a:r>
          </a:p>
          <a:p>
            <a:pPr marL="176212" lvl="2" indent="0">
              <a:buNone/>
            </a:pPr>
            <a:r>
              <a:rPr lang="en-US" dirty="0"/>
              <a:t>Nick Sheppard</a:t>
            </a:r>
          </a:p>
          <a:p>
            <a:pPr marL="176212" lvl="2" indent="0">
              <a:buNone/>
            </a:pPr>
            <a:r>
              <a:rPr lang="en-US" dirty="0"/>
              <a:t>Open Research Advisor, Leeds University Library </a:t>
            </a:r>
          </a:p>
          <a:p>
            <a:pPr marL="176212" lvl="2" indent="0">
              <a:buNone/>
            </a:pPr>
            <a:r>
              <a:rPr lang="en-US" dirty="0"/>
              <a:t>@</a:t>
            </a:r>
            <a:r>
              <a:rPr lang="en-US" dirty="0" err="1"/>
              <a:t>OpenResLeeds</a:t>
            </a:r>
            <a:endParaRPr lang="en-US" dirty="0"/>
          </a:p>
          <a:p>
            <a:pPr marL="176212" lvl="2" indent="0">
              <a:buNone/>
            </a:pPr>
            <a:r>
              <a:rPr lang="en-US" dirty="0" err="1"/>
              <a:t>research@library.leeds.ac.uk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University of Glasgow</a:t>
            </a:r>
          </a:p>
          <a:p>
            <a:pPr marL="180975" lvl="2" indent="0">
              <a:buNone/>
            </a:pPr>
            <a:r>
              <a:rPr lang="en-US" dirty="0"/>
              <a:t>William Nixon</a:t>
            </a:r>
          </a:p>
          <a:p>
            <a:pPr marL="180975" lvl="2" indent="0">
              <a:buNone/>
            </a:pPr>
            <a:r>
              <a:rPr lang="en-US" dirty="0"/>
              <a:t>Assistant Director, Digital Strategy</a:t>
            </a:r>
          </a:p>
          <a:p>
            <a:pPr marL="180975" lvl="2" indent="0">
              <a:buNone/>
            </a:pPr>
            <a:r>
              <a:rPr lang="en-US" dirty="0"/>
              <a:t>@</a:t>
            </a:r>
            <a:r>
              <a:rPr lang="en-US" dirty="0" err="1"/>
              <a:t>williamjnixon</a:t>
            </a:r>
            <a:endParaRPr lang="en-US" dirty="0"/>
          </a:p>
          <a:p>
            <a:pPr marL="180975" lvl="2" indent="0">
              <a:buNone/>
            </a:pPr>
            <a:r>
              <a:rPr lang="en-US" dirty="0" err="1"/>
              <a:t>william.nixon@glasgow.ac.uk</a:t>
            </a:r>
            <a:r>
              <a:rPr lang="en-US" dirty="0"/>
              <a:t> </a:t>
            </a:r>
          </a:p>
          <a:p>
            <a:pPr marL="180975" lvl="2" indent="0">
              <a:buNone/>
            </a:pPr>
            <a:r>
              <a:rPr lang="en-US" dirty="0" err="1"/>
              <a:t>www.glasgow.ac.uk</a:t>
            </a:r>
            <a:r>
              <a:rPr lang="en-US" dirty="0"/>
              <a:t>/enlighten</a:t>
            </a:r>
          </a:p>
        </p:txBody>
      </p:sp>
    </p:spTree>
    <p:extLst>
      <p:ext uri="{BB962C8B-B14F-4D97-AF65-F5344CB8AC3E}">
        <p14:creationId xmlns:p14="http://schemas.microsoft.com/office/powerpoint/2010/main" val="27646006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isc PPT (SAMPLE) Dec18_1.0.potx" id="{D5151A46-9555-4BA2-B467-A2A5CC974621}" vid="{5B31EDD9-8F40-495B-83DC-4C97A8D63F2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IN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isc PPT (SAMPLE) Dec18_1.0.potx" id="{D5151A46-9555-4BA2-B467-A2A5CC974621}" vid="{3DF0C307-4DE0-41F8-9527-3943FE12DCAC}"/>
    </a:ext>
  </a:extLst>
</a:theme>
</file>

<file path=ppt/theme/theme3.xml><?xml version="1.0" encoding="utf-8"?>
<a:theme xmlns:a="http://schemas.openxmlformats.org/drawingml/2006/main" name="NAVY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isc PPT (SAMPLE) Dec18_1.0.potx" id="{D5151A46-9555-4BA2-B467-A2A5CC974621}" vid="{C9A83031-9499-4AEF-81FC-225FFF08549D}"/>
    </a:ext>
  </a:extLst>
</a:theme>
</file>

<file path=ppt/theme/theme4.xml><?xml version="1.0" encoding="utf-8"?>
<a:theme xmlns:a="http://schemas.openxmlformats.org/drawingml/2006/main" name="JAD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isc PPT (SAMPLE) Dec18_1.0.potx" id="{D5151A46-9555-4BA2-B467-A2A5CC974621}" vid="{4822E6A3-2CD0-4913-8EF2-26C2A94D86BA}"/>
    </a:ext>
  </a:extLst>
</a:theme>
</file>

<file path=ppt/theme/theme5.xml><?xml version="1.0" encoding="utf-8"?>
<a:theme xmlns:a="http://schemas.openxmlformats.org/drawingml/2006/main" name="PURPL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isc PPT (SAMPLE) Dec18_1.0.potx" id="{D5151A46-9555-4BA2-B467-A2A5CC974621}" vid="{5B3B72A7-0E40-464A-A268-D2B3B0D88B5A}"/>
    </a:ext>
  </a:extLst>
</a:theme>
</file>

<file path=ppt/theme/theme6.xml><?xml version="1.0" encoding="utf-8"?>
<a:theme xmlns:a="http://schemas.openxmlformats.org/drawingml/2006/main" name="GRAPE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isc PPT (SAMPLE) Dec18_1.0.potx" id="{D5151A46-9555-4BA2-B467-A2A5CC974621}" vid="{7FD02C73-1BC0-43B3-988C-A9A62E36AA7D}"/>
    </a:ext>
  </a:extLst>
</a:theme>
</file>

<file path=ppt/theme/theme7.xml><?xml version="1.0" encoding="utf-8"?>
<a:theme xmlns:a="http://schemas.openxmlformats.org/drawingml/2006/main" name="PALE YELLOW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isc PPT (SAMPLE) Dec18_1.0.potx" id="{D5151A46-9555-4BA2-B467-A2A5CC974621}" vid="{F6B2D6D5-21BC-41AF-9DEC-0B8B6F0AAD12}"/>
    </a:ext>
  </a:extLst>
</a:theme>
</file>

<file path=ppt/theme/theme8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9c6cfb5-50bc-4fca-81ee-f60fcea9a646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F017EF1A091141ADCCA002174BB114" ma:contentTypeVersion="12" ma:contentTypeDescription="Create a new document." ma:contentTypeScope="" ma:versionID="84b332f91132f5f1d96eac658d0932dd">
  <xsd:schema xmlns:xsd="http://www.w3.org/2001/XMLSchema" xmlns:xs="http://www.w3.org/2001/XMLSchema" xmlns:p="http://schemas.microsoft.com/office/2006/metadata/properties" xmlns:ns2="709ed15b-c05a-430f-ae4d-cd1b5bddd5eb" xmlns:ns3="36cd28fa-cfa9-4c07-afaf-a99479ad6c6c" targetNamespace="http://schemas.microsoft.com/office/2006/metadata/properties" ma:root="true" ma:fieldsID="abddf7fca7c215fd725e9842db0986a9" ns2:_="" ns3:_="">
    <xsd:import namespace="709ed15b-c05a-430f-ae4d-cd1b5bddd5eb"/>
    <xsd:import namespace="36cd28fa-cfa9-4c07-afaf-a99479ad6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ed15b-c05a-430f-ae4d-cd1b5bddd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d28fa-cfa9-4c07-afaf-a99479ad6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D0EDE3-C413-4062-8786-A70E7097B52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F5BC0AB-8A4C-4495-A98F-26E6E2B61CE7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709ed15b-c05a-430f-ae4d-cd1b5bddd5eb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6cd28fa-cfa9-4c07-afaf-a99479ad6c6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277FF6F-9E87-4FC2-A4B7-CCCDF7A50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ed15b-c05a-430f-ae4d-cd1b5bddd5eb"/>
    <ds:schemaRef ds:uri="36cd28fa-cfa9-4c07-afaf-a99479ad6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43272C7-B569-4EA8-90DA-2BE9252187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Jisc PPT (BLANK) Dec18_1.0</Template>
  <TotalTime>4928</TotalTime>
  <Words>359</Words>
  <Application>Microsoft Macintosh PowerPoint</Application>
  <PresentationFormat>On-screen Show (16:9)</PresentationFormat>
  <Paragraphs>100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Roboto Black</vt:lpstr>
      <vt:lpstr>Roboto Light</vt:lpstr>
      <vt:lpstr>Roboto Medium</vt:lpstr>
      <vt:lpstr>COVERS</vt:lpstr>
      <vt:lpstr>PLAIN</vt:lpstr>
      <vt:lpstr>NAVY</vt:lpstr>
      <vt:lpstr>JADE</vt:lpstr>
      <vt:lpstr>PURPLE</vt:lpstr>
      <vt:lpstr>GRAPE</vt:lpstr>
      <vt:lpstr>PALE YELLOW</vt:lpstr>
      <vt:lpstr>UoG_PowerPoint_16.9</vt:lpstr>
      <vt:lpstr>UK ORCID Consortium Integrations</vt:lpstr>
      <vt:lpstr>Consortium Overview</vt:lpstr>
      <vt:lpstr>2 Example Institutions</vt:lpstr>
      <vt:lpstr>University of Leeds</vt:lpstr>
      <vt:lpstr>University of Leeds</vt:lpstr>
      <vt:lpstr>University of Glasgow - Enlighten</vt:lpstr>
      <vt:lpstr>Esteem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ORCID consortium members’ day</dc:title>
  <dc:creator>Helen Blanchett</dc:creator>
  <cp:lastModifiedBy>Paula Demain</cp:lastModifiedBy>
  <cp:revision>4</cp:revision>
  <cp:lastPrinted>2018-08-23T11:32:46Z</cp:lastPrinted>
  <dcterms:created xsi:type="dcterms:W3CDTF">2019-05-13T09:45:11Z</dcterms:created>
  <dcterms:modified xsi:type="dcterms:W3CDTF">2019-05-17T15:00:59Z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0x010100FE5F9A7BD11B29499F57C8945F70B622|1139509062</vt:lpwstr>
  </property>
  <property fmtid="{D5CDD505-2E9C-101B-9397-08002B2CF9AE}" pid="3" name="ContentTypeId">
    <vt:lpwstr>0x0101003CF017EF1A091141ADCCA002174BB114</vt:lpwstr>
  </property>
  <property fmtid="{D5CDD505-2E9C-101B-9397-08002B2CF9AE}" pid="4" name="ItemRetentionFormula">
    <vt:lpwstr>&lt;formula id="Microsoft.Office.RecordsManagement.PolicyFeatures.Expiration.Formula.BuiltIn"&gt;&lt;number&gt;6&lt;/number&gt;&lt;property&gt;Created&lt;/property&gt;&lt;propertyId&gt;8c06beca-0777-48f7-91c7-6da68bc07b69&lt;/propertyId&gt;&lt;period&gt;years&lt;/period&gt;&lt;/formula&gt;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DocIdItemGuid">
    <vt:lpwstr>94fcb413-5bd5-4895-8e9d-46f1f987da3e</vt:lpwstr>
  </property>
  <property fmtid="{D5CDD505-2E9C-101B-9397-08002B2CF9AE}" pid="6" name="Document Descriptor">
    <vt:lpwstr/>
  </property>
</Properties>
</file>