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276" r:id="rId4"/>
    <p:sldId id="289" r:id="rId5"/>
    <p:sldId id="284" r:id="rId6"/>
    <p:sldId id="288" r:id="rId7"/>
    <p:sldId id="286" r:id="rId8"/>
    <p:sldId id="281" r:id="rId9"/>
    <p:sldId id="282" r:id="rId10"/>
    <p:sldId id="280" r:id="rId11"/>
    <p:sldId id="279" r:id="rId12"/>
    <p:sldId id="278" r:id="rId13"/>
    <p:sldId id="283" r:id="rId14"/>
    <p:sldId id="291" r:id="rId15"/>
    <p:sldId id="293" r:id="rId16"/>
    <p:sldId id="292" r:id="rId17"/>
    <p:sldId id="296" r:id="rId18"/>
    <p:sldId id="268" r:id="rId19"/>
    <p:sldId id="269" r:id="rId20"/>
    <p:sldId id="270" r:id="rId21"/>
    <p:sldId id="294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48"/>
  </p:normalViewPr>
  <p:slideViewPr>
    <p:cSldViewPr snapToGrid="0" snapToObjects="1">
      <p:cViewPr varScale="1">
        <p:scale>
          <a:sx n="76" d="100"/>
          <a:sy n="76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B6138-EC31-4316-9F52-0EB1F7317769}" type="datetimeFigureOut">
              <a:rPr lang="da-DK" smtClean="0"/>
              <a:t>03-06-2019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65757-85AD-4AF9-913D-4993623ABB0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314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5757-85AD-4AF9-913D-4993623ABB0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424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3EBD-5D00-3749-973B-8374F56DE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54FE9B-85F2-FF41-ADFB-64B28838B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FE7D8-8117-6D4B-A981-493DAC97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18B0C-995C-B849-8CD8-BBD97011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9330E-4BEB-4A4E-9FAF-36D35668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5EDF-D60B-8B41-B202-3A90DFAD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30383-BE57-DD4E-8C60-1F85AC115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82B66-543F-A24D-AFF0-132F2830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E7E3-D3B3-0A4C-B40E-179FB4F6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0A79B-C06E-7F48-BD92-62602CEB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8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32D3B7-21CD-8A4C-B824-B2FB1B333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39F64-B6E3-A44A-BCA8-3FA8B64FC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D33AC-0491-4F4A-A7F8-B13D82C5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6CB4A-ADF3-4146-AD81-2F15868F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891A-46D4-E844-8912-2DA821E7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2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466B-0732-BB4C-B80F-455482DD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814EE-9EEF-EF4F-8F0B-6E2977DFB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808C5-53DB-0143-B194-87B37090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15250-F0AD-0D44-A204-A8E2DE40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BBC5-5A62-4B48-8D40-776DB948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3496-E6E5-D744-866C-4D2971F3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8EA89-EBB8-E844-96B1-7A417ECE4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781A8-A0D4-7246-A796-1DC38EB4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D78CA-17C3-7243-8C8E-6B0490FB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3BB25-D32D-F043-A11F-3032E7DE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1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5C1F-9CD6-BC4E-9C40-6ADA589B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96940-B73F-F04A-80F6-271BFC2445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946CB-2DBC-344A-A166-87A039957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227F3-2B8E-7B40-BF3B-5B645A181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1157D-C72F-5446-BFCA-91EF233C2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ECD7B-11C9-5040-8236-81C49C5D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E0C1-717B-EB42-BC51-0C0AF961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8610D-95FF-3040-9865-E2F7F027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1A18F-09AF-1C46-A81E-97C594B6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6387F-A458-B04B-8275-0B2BB7385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E41E7-9FCD-FA40-9C0B-D1487EA0A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D3940-0C63-4240-B12C-227D33E1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10664-6C75-E148-AE26-A1C35405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C816D-003B-9B48-9908-03043A6F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2DB0-0AF2-434A-BF2E-8BD3C9086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8AA96-0B17-4147-8E55-C3A4D72A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248CB-7A85-0842-9C88-CD38C3BD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D43A9-2F6B-9940-A205-3D30A536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883AC-0F53-7A43-84FE-F4C886B3E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99750-ACA3-FB4E-A6B8-5F2BDB20D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C60BD-6D5D-C340-9CBE-9CFCA546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2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4940-262F-C245-A54D-E7A1490A1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79954-141E-BA4F-96FA-66F59402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30ED1-4E24-3345-98FC-DEEC00A77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469E3-C56C-DD45-83FF-25BA2C5DE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97A70-24F9-4A4F-A100-302F4217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EC62F-13F7-F64D-B2B4-13858013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7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6FE15-1E66-D944-8DF2-720C055A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16CEE-7F6D-4649-891B-878BCB218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E2C6D-0968-1442-AC14-58C553486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26467-9CEE-3246-B6BF-81395840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8DE4B-A6DC-274C-B770-8CFA1A833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E33AA-961C-3740-9B2D-78B8E13F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9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86F41-6936-624A-A352-3C6329F1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4CD1B-0B83-ED4B-9C22-BC3782A84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92EB-E871-244B-B14F-9C628F95D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651-7A5B-AE40-9D4E-07D409C95A9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22349-8968-2546-AE7D-DBFAE0034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BBC70-0768-6447-B69B-AA672E449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8DDF-DE08-AB4F-9062-4BB5B835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9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Four Input Maps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4604" y="1445955"/>
            <a:ext cx="2334106" cy="3904522"/>
            <a:chOff x="968188" y="247422"/>
            <a:chExt cx="2334410" cy="3905030"/>
          </a:xfrm>
        </p:grpSpPr>
        <p:sp>
          <p:nvSpPr>
            <p:cNvPr id="6" name="Rectangle 5"/>
            <p:cNvSpPr/>
            <p:nvPr/>
          </p:nvSpPr>
          <p:spPr>
            <a:xfrm>
              <a:off x="968188" y="247422"/>
              <a:ext cx="2334410" cy="39050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5765" y="322729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Near</a:t>
              </a:r>
              <a:r>
                <a:rPr lang="da-DK" dirty="0"/>
                <a:t>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5764" y="3173494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Pore Volume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5764" y="2221447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Far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5765" y="1269400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Mid</a:t>
              </a:r>
              <a:r>
                <a:rPr lang="da-DK" dirty="0"/>
                <a:t>  </a:t>
              </a:r>
            </a:p>
          </p:txBody>
        </p:sp>
      </p:grpSp>
      <p:sp>
        <p:nvSpPr>
          <p:cNvPr id="18" name="Trapezoid 17"/>
          <p:cNvSpPr/>
          <p:nvPr/>
        </p:nvSpPr>
        <p:spPr>
          <a:xfrm rot="5400000">
            <a:off x="4160397" y="3020714"/>
            <a:ext cx="4300429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Encoder</a:t>
            </a:r>
          </a:p>
        </p:txBody>
      </p:sp>
      <p:sp>
        <p:nvSpPr>
          <p:cNvPr id="19" name="Trapezoid 18"/>
          <p:cNvSpPr/>
          <p:nvPr/>
        </p:nvSpPr>
        <p:spPr>
          <a:xfrm rot="16200000">
            <a:off x="6532149" y="3020712"/>
            <a:ext cx="4300431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26" name="Bent-Up Arrow 25"/>
          <p:cNvSpPr/>
          <p:nvPr/>
        </p:nvSpPr>
        <p:spPr>
          <a:xfrm rot="5400000">
            <a:off x="3277393" y="3473106"/>
            <a:ext cx="389914" cy="4231597"/>
          </a:xfrm>
          <a:prstGeom prst="bent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ctangle 32"/>
          <p:cNvSpPr/>
          <p:nvPr/>
        </p:nvSpPr>
        <p:spPr>
          <a:xfrm>
            <a:off x="214604" y="6110093"/>
            <a:ext cx="2504265" cy="4477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Input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48631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Gradient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82657" y="6110093"/>
            <a:ext cx="3633527" cy="447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Encoder-</a:t>
            </a:r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6" name="Rectangle 35"/>
          <p:cNvSpPr/>
          <p:nvPr/>
        </p:nvSpPr>
        <p:spPr>
          <a:xfrm>
            <a:off x="9545947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Output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2883" y="1739241"/>
            <a:ext cx="994953" cy="3724350"/>
            <a:chOff x="7879978" y="247422"/>
            <a:chExt cx="995083" cy="4340714"/>
          </a:xfrm>
        </p:grpSpPr>
        <p:sp>
          <p:nvSpPr>
            <p:cNvPr id="38" name="Rectangle 37"/>
            <p:cNvSpPr/>
            <p:nvPr/>
          </p:nvSpPr>
          <p:spPr>
            <a:xfrm>
              <a:off x="7879978" y="247422"/>
              <a:ext cx="995083" cy="43407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3376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μ</a:t>
              </a:r>
              <a:endParaRPr lang="da-DK" dirty="0">
                <a:solidFill>
                  <a:schemeClr val="accent4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3398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σ</a:t>
              </a:r>
              <a:endParaRPr lang="da-DK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6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PP AVO Gradients for Basic Physics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4604" y="1445955"/>
            <a:ext cx="2334106" cy="3904522"/>
            <a:chOff x="968188" y="247422"/>
            <a:chExt cx="2334410" cy="3905030"/>
          </a:xfrm>
        </p:grpSpPr>
        <p:sp>
          <p:nvSpPr>
            <p:cNvPr id="6" name="Rectangle 5"/>
            <p:cNvSpPr/>
            <p:nvPr/>
          </p:nvSpPr>
          <p:spPr>
            <a:xfrm>
              <a:off x="968188" y="247422"/>
              <a:ext cx="2334410" cy="39050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5765" y="322729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Near</a:t>
              </a:r>
              <a:r>
                <a:rPr lang="da-DK" dirty="0"/>
                <a:t>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5764" y="3173494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Pore Volume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5764" y="2221447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Far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5765" y="1269400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Mid</a:t>
              </a:r>
              <a:r>
                <a:rPr lang="da-DK" dirty="0"/>
                <a:t> 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4253" y="1445955"/>
            <a:ext cx="2398643" cy="2902396"/>
            <a:chOff x="5712310" y="1679984"/>
            <a:chExt cx="2398955" cy="2902774"/>
          </a:xfrm>
        </p:grpSpPr>
        <p:sp>
          <p:nvSpPr>
            <p:cNvPr id="14" name="Rectangle 13"/>
            <p:cNvSpPr/>
            <p:nvPr/>
          </p:nvSpPr>
          <p:spPr>
            <a:xfrm>
              <a:off x="5712310" y="1679984"/>
              <a:ext cx="2398955" cy="29027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9330" y="1776804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</a:t>
              </a:r>
              <a:r>
                <a:rPr lang="da-DK" dirty="0" err="1"/>
                <a:t>Mid-Near</a:t>
              </a:r>
              <a:endParaRPr lang="da-DK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68295" y="3642360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Far-</a:t>
              </a:r>
              <a:r>
                <a:rPr lang="da-DK" dirty="0" err="1"/>
                <a:t>Mid</a:t>
              </a:r>
              <a:endParaRPr lang="da-DK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59331" y="2701963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Far-</a:t>
              </a:r>
              <a:r>
                <a:rPr lang="da-DK" dirty="0" err="1"/>
                <a:t>Near</a:t>
              </a:r>
              <a:endParaRPr lang="da-DK" dirty="0"/>
            </a:p>
          </p:txBody>
        </p:sp>
      </p:grpSp>
      <p:sp>
        <p:nvSpPr>
          <p:cNvPr id="18" name="Trapezoid 17"/>
          <p:cNvSpPr/>
          <p:nvPr/>
        </p:nvSpPr>
        <p:spPr>
          <a:xfrm rot="5400000">
            <a:off x="4160397" y="3020714"/>
            <a:ext cx="4300429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Encoder</a:t>
            </a:r>
          </a:p>
        </p:txBody>
      </p:sp>
      <p:sp>
        <p:nvSpPr>
          <p:cNvPr id="19" name="Trapezoid 18"/>
          <p:cNvSpPr/>
          <p:nvPr/>
        </p:nvSpPr>
        <p:spPr>
          <a:xfrm rot="16200000">
            <a:off x="6532149" y="3020712"/>
            <a:ext cx="4300431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/>
              <a:t>Decoder</a:t>
            </a:r>
            <a:endParaRPr lang="da-DK" dirty="0"/>
          </a:p>
        </p:txBody>
      </p:sp>
      <p:cxnSp>
        <p:nvCxnSpPr>
          <p:cNvPr id="20" name="Straight Arrow Connector 19"/>
          <p:cNvCxnSpPr>
            <a:stCxn id="7" idx="3"/>
            <a:endCxn id="15" idx="1"/>
          </p:cNvCxnSpPr>
          <p:nvPr/>
        </p:nvCxnSpPr>
        <p:spPr>
          <a:xfrm>
            <a:off x="2408879" y="1935369"/>
            <a:ext cx="792375" cy="21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3"/>
          </p:cNvCxnSpPr>
          <p:nvPr/>
        </p:nvCxnSpPr>
        <p:spPr>
          <a:xfrm flipV="1">
            <a:off x="2408879" y="2104779"/>
            <a:ext cx="792375" cy="777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</p:cNvCxnSpPr>
          <p:nvPr/>
        </p:nvCxnSpPr>
        <p:spPr>
          <a:xfrm>
            <a:off x="2408879" y="2881918"/>
            <a:ext cx="801339" cy="828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  <a:endCxn id="17" idx="1"/>
          </p:cNvCxnSpPr>
          <p:nvPr/>
        </p:nvCxnSpPr>
        <p:spPr>
          <a:xfrm flipV="1">
            <a:off x="2408878" y="2881917"/>
            <a:ext cx="792377" cy="951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3"/>
            <a:endCxn id="16" idx="1"/>
          </p:cNvCxnSpPr>
          <p:nvPr/>
        </p:nvCxnSpPr>
        <p:spPr>
          <a:xfrm flipV="1">
            <a:off x="2408877" y="3822193"/>
            <a:ext cx="801340" cy="11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17" idx="1"/>
          </p:cNvCxnSpPr>
          <p:nvPr/>
        </p:nvCxnSpPr>
        <p:spPr>
          <a:xfrm>
            <a:off x="2408878" y="1935369"/>
            <a:ext cx="792376" cy="946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Bent-Up Arrow 25"/>
          <p:cNvSpPr/>
          <p:nvPr/>
        </p:nvSpPr>
        <p:spPr>
          <a:xfrm rot="5400000">
            <a:off x="3277393" y="3473106"/>
            <a:ext cx="389914" cy="4231597"/>
          </a:xfrm>
          <a:prstGeom prst="bent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Bent-Up Arrow 26"/>
          <p:cNvSpPr/>
          <p:nvPr/>
        </p:nvSpPr>
        <p:spPr>
          <a:xfrm rot="5400000">
            <a:off x="4731797" y="4014571"/>
            <a:ext cx="389914" cy="1322790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ctangle 32"/>
          <p:cNvSpPr/>
          <p:nvPr/>
        </p:nvSpPr>
        <p:spPr>
          <a:xfrm>
            <a:off x="214604" y="6110093"/>
            <a:ext cx="2504265" cy="4477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Input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48631" y="6110093"/>
            <a:ext cx="2504265" cy="4477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Gradient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82657" y="6110093"/>
            <a:ext cx="3633527" cy="447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Encoder-</a:t>
            </a:r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6" name="Rectangle 35"/>
          <p:cNvSpPr/>
          <p:nvPr/>
        </p:nvSpPr>
        <p:spPr>
          <a:xfrm>
            <a:off x="9545947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Output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2883" y="1739241"/>
            <a:ext cx="994953" cy="3724350"/>
            <a:chOff x="7879978" y="247422"/>
            <a:chExt cx="995083" cy="4340714"/>
          </a:xfrm>
        </p:grpSpPr>
        <p:sp>
          <p:nvSpPr>
            <p:cNvPr id="38" name="Rectangle 37"/>
            <p:cNvSpPr/>
            <p:nvPr/>
          </p:nvSpPr>
          <p:spPr>
            <a:xfrm>
              <a:off x="7879978" y="247422"/>
              <a:ext cx="995083" cy="43407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3376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μ</a:t>
              </a:r>
              <a:endParaRPr lang="da-DK" dirty="0">
                <a:solidFill>
                  <a:schemeClr val="accent4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3398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σ</a:t>
              </a:r>
              <a:endParaRPr lang="da-DK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Three Output Maps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4604" y="1445955"/>
            <a:ext cx="2334106" cy="3904522"/>
            <a:chOff x="968188" y="247422"/>
            <a:chExt cx="2334410" cy="3905030"/>
          </a:xfrm>
        </p:grpSpPr>
        <p:sp>
          <p:nvSpPr>
            <p:cNvPr id="6" name="Rectangle 5"/>
            <p:cNvSpPr/>
            <p:nvPr/>
          </p:nvSpPr>
          <p:spPr>
            <a:xfrm>
              <a:off x="968188" y="247422"/>
              <a:ext cx="2334410" cy="39050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5765" y="322729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Near</a:t>
              </a:r>
              <a:r>
                <a:rPr lang="da-DK" dirty="0"/>
                <a:t>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5764" y="3173494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Pore Volume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5764" y="2221447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Far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5765" y="1269400"/>
              <a:ext cx="2086983" cy="82833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Input </a:t>
              </a:r>
              <a:r>
                <a:rPr lang="da-DK" dirty="0" err="1"/>
                <a:t>Mid</a:t>
              </a:r>
              <a:r>
                <a:rPr lang="da-DK" dirty="0"/>
                <a:t> 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4253" y="1445955"/>
            <a:ext cx="2398643" cy="2902396"/>
            <a:chOff x="5712310" y="1679984"/>
            <a:chExt cx="2398955" cy="2902774"/>
          </a:xfrm>
        </p:grpSpPr>
        <p:sp>
          <p:nvSpPr>
            <p:cNvPr id="14" name="Rectangle 13"/>
            <p:cNvSpPr/>
            <p:nvPr/>
          </p:nvSpPr>
          <p:spPr>
            <a:xfrm>
              <a:off x="5712310" y="1679984"/>
              <a:ext cx="2398955" cy="29027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9330" y="1776804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</a:t>
              </a:r>
              <a:r>
                <a:rPr lang="da-DK" dirty="0" err="1"/>
                <a:t>Mid-Near</a:t>
              </a:r>
              <a:endParaRPr lang="da-DK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68295" y="3642360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Far-</a:t>
              </a:r>
              <a:r>
                <a:rPr lang="da-DK" dirty="0" err="1"/>
                <a:t>Mid</a:t>
              </a:r>
              <a:endParaRPr lang="da-DK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59331" y="2701963"/>
              <a:ext cx="2086983" cy="82833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/>
                <a:t>Gradient Far-</a:t>
              </a:r>
              <a:r>
                <a:rPr lang="da-DK" dirty="0" err="1"/>
                <a:t>Near</a:t>
              </a:r>
              <a:endParaRPr lang="da-DK" dirty="0"/>
            </a:p>
          </p:txBody>
        </p:sp>
      </p:grpSp>
      <p:sp>
        <p:nvSpPr>
          <p:cNvPr id="18" name="Trapezoid 17"/>
          <p:cNvSpPr/>
          <p:nvPr/>
        </p:nvSpPr>
        <p:spPr>
          <a:xfrm rot="5400000">
            <a:off x="4160397" y="3020714"/>
            <a:ext cx="4300429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Encoder</a:t>
            </a:r>
          </a:p>
        </p:txBody>
      </p:sp>
      <p:sp>
        <p:nvSpPr>
          <p:cNvPr id="19" name="Trapezoid 18"/>
          <p:cNvSpPr/>
          <p:nvPr/>
        </p:nvSpPr>
        <p:spPr>
          <a:xfrm rot="16200000">
            <a:off x="6532149" y="3020712"/>
            <a:ext cx="4300431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/>
              <a:t>Decoder</a:t>
            </a:r>
            <a:endParaRPr lang="da-DK" dirty="0"/>
          </a:p>
        </p:txBody>
      </p:sp>
      <p:cxnSp>
        <p:nvCxnSpPr>
          <p:cNvPr id="20" name="Straight Arrow Connector 19"/>
          <p:cNvCxnSpPr>
            <a:stCxn id="7" idx="3"/>
            <a:endCxn id="15" idx="1"/>
          </p:cNvCxnSpPr>
          <p:nvPr/>
        </p:nvCxnSpPr>
        <p:spPr>
          <a:xfrm>
            <a:off x="2408879" y="1935369"/>
            <a:ext cx="792375" cy="21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3"/>
          </p:cNvCxnSpPr>
          <p:nvPr/>
        </p:nvCxnSpPr>
        <p:spPr>
          <a:xfrm flipV="1">
            <a:off x="2408879" y="2104779"/>
            <a:ext cx="792375" cy="777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</p:cNvCxnSpPr>
          <p:nvPr/>
        </p:nvCxnSpPr>
        <p:spPr>
          <a:xfrm>
            <a:off x="2408879" y="2881918"/>
            <a:ext cx="801339" cy="828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3"/>
            <a:endCxn id="17" idx="1"/>
          </p:cNvCxnSpPr>
          <p:nvPr/>
        </p:nvCxnSpPr>
        <p:spPr>
          <a:xfrm flipV="1">
            <a:off x="2408878" y="2881917"/>
            <a:ext cx="792377" cy="951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3"/>
            <a:endCxn id="16" idx="1"/>
          </p:cNvCxnSpPr>
          <p:nvPr/>
        </p:nvCxnSpPr>
        <p:spPr>
          <a:xfrm flipV="1">
            <a:off x="2408877" y="3822193"/>
            <a:ext cx="801340" cy="11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3"/>
            <a:endCxn id="17" idx="1"/>
          </p:cNvCxnSpPr>
          <p:nvPr/>
        </p:nvCxnSpPr>
        <p:spPr>
          <a:xfrm>
            <a:off x="2408878" y="1935369"/>
            <a:ext cx="792376" cy="946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Bent-Up Arrow 25"/>
          <p:cNvSpPr/>
          <p:nvPr/>
        </p:nvSpPr>
        <p:spPr>
          <a:xfrm rot="5400000">
            <a:off x="3277393" y="3473106"/>
            <a:ext cx="389914" cy="4231597"/>
          </a:xfrm>
          <a:prstGeom prst="bent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Bent-Up Arrow 26"/>
          <p:cNvSpPr/>
          <p:nvPr/>
        </p:nvSpPr>
        <p:spPr>
          <a:xfrm rot="5400000">
            <a:off x="4731797" y="4014571"/>
            <a:ext cx="389914" cy="1322790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ctangle 27"/>
          <p:cNvSpPr/>
          <p:nvPr/>
        </p:nvSpPr>
        <p:spPr>
          <a:xfrm>
            <a:off x="9536626" y="2144972"/>
            <a:ext cx="2398643" cy="29023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ctangle 28"/>
          <p:cNvSpPr/>
          <p:nvPr/>
        </p:nvSpPr>
        <p:spPr>
          <a:xfrm>
            <a:off x="9683627" y="2241781"/>
            <a:ext cx="2086711" cy="82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∆P</a:t>
            </a:r>
            <a:endParaRPr lang="da-DK" dirty="0"/>
          </a:p>
        </p:txBody>
      </p:sp>
      <p:sp>
        <p:nvSpPr>
          <p:cNvPr id="30" name="Rectangle 29"/>
          <p:cNvSpPr/>
          <p:nvPr/>
        </p:nvSpPr>
        <p:spPr>
          <a:xfrm>
            <a:off x="9692591" y="4107094"/>
            <a:ext cx="2086711" cy="82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∆Sg</a:t>
            </a:r>
            <a:endParaRPr lang="da-DK" dirty="0"/>
          </a:p>
        </p:txBody>
      </p:sp>
      <p:sp>
        <p:nvSpPr>
          <p:cNvPr id="31" name="Rectangle 30"/>
          <p:cNvSpPr/>
          <p:nvPr/>
        </p:nvSpPr>
        <p:spPr>
          <a:xfrm>
            <a:off x="9683628" y="3166820"/>
            <a:ext cx="2086711" cy="828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∆</a:t>
            </a:r>
            <a:r>
              <a:rPr lang="en-US" dirty="0" err="1"/>
              <a:t>Sw</a:t>
            </a:r>
            <a:endParaRPr lang="da-DK" dirty="0"/>
          </a:p>
        </p:txBody>
      </p:sp>
      <p:sp>
        <p:nvSpPr>
          <p:cNvPr id="32" name="Right Arrow 31"/>
          <p:cNvSpPr/>
          <p:nvPr/>
        </p:nvSpPr>
        <p:spPr>
          <a:xfrm>
            <a:off x="9316184" y="3580934"/>
            <a:ext cx="162525" cy="12921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ctangle 32"/>
          <p:cNvSpPr/>
          <p:nvPr/>
        </p:nvSpPr>
        <p:spPr>
          <a:xfrm>
            <a:off x="214604" y="6110093"/>
            <a:ext cx="2504265" cy="4477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Input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48631" y="6110093"/>
            <a:ext cx="2504265" cy="4477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Gradient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82657" y="6110093"/>
            <a:ext cx="3633527" cy="447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Encoder-</a:t>
            </a:r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6" name="Rectangle 35"/>
          <p:cNvSpPr/>
          <p:nvPr/>
        </p:nvSpPr>
        <p:spPr>
          <a:xfrm>
            <a:off x="9545947" y="6110093"/>
            <a:ext cx="2504265" cy="447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Output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2883" y="1739241"/>
            <a:ext cx="994953" cy="3724350"/>
            <a:chOff x="7879978" y="247422"/>
            <a:chExt cx="995083" cy="4340714"/>
          </a:xfrm>
        </p:grpSpPr>
        <p:sp>
          <p:nvSpPr>
            <p:cNvPr id="38" name="Rectangle 37"/>
            <p:cNvSpPr/>
            <p:nvPr/>
          </p:nvSpPr>
          <p:spPr>
            <a:xfrm>
              <a:off x="7879978" y="247422"/>
              <a:ext cx="995083" cy="43407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3376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μ</a:t>
              </a:r>
              <a:endParaRPr lang="da-DK" dirty="0">
                <a:solidFill>
                  <a:schemeClr val="accent4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3398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σ</a:t>
              </a:r>
              <a:endParaRPr lang="da-DK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2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AAF5A6-400E-4D55-BF40-1349CEFE2CA8}"/>
              </a:ext>
            </a:extLst>
          </p:cNvPr>
          <p:cNvSpPr txBox="1"/>
          <p:nvPr/>
        </p:nvSpPr>
        <p:spPr>
          <a:xfrm>
            <a:off x="1981200" y="2828836"/>
            <a:ext cx="9840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00"/>
                </a:solidFill>
                <a:latin typeface="Lucida Grande"/>
              </a:rPr>
              <a:t>Let’s Look at the Data</a:t>
            </a:r>
            <a:endParaRPr lang="en-US" sz="7200" b="1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2302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Auto-Encoder (VAE)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401"/>
            <a:ext cx="12192000" cy="3251199"/>
          </a:xfrm>
        </p:spPr>
      </p:pic>
    </p:spTree>
    <p:extLst>
      <p:ext uri="{BB962C8B-B14F-4D97-AF65-F5344CB8AC3E}">
        <p14:creationId xmlns:p14="http://schemas.microsoft.com/office/powerpoint/2010/main" val="23319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Residual Physics VAE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03401"/>
            <a:ext cx="12191996" cy="3251199"/>
          </a:xfrm>
        </p:spPr>
      </p:pic>
    </p:spTree>
    <p:extLst>
      <p:ext uri="{BB962C8B-B14F-4D97-AF65-F5344CB8AC3E}">
        <p14:creationId xmlns:p14="http://schemas.microsoft.com/office/powerpoint/2010/main" val="42852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Noise-Injected Residual Physics VAE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03401"/>
            <a:ext cx="12191996" cy="3251199"/>
          </a:xfrm>
        </p:spPr>
      </p:pic>
    </p:spTree>
    <p:extLst>
      <p:ext uri="{BB962C8B-B14F-4D97-AF65-F5344CB8AC3E}">
        <p14:creationId xmlns:p14="http://schemas.microsoft.com/office/powerpoint/2010/main" val="25857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AAF5A6-400E-4D55-BF40-1349CEFE2CA8}"/>
              </a:ext>
            </a:extLst>
          </p:cNvPr>
          <p:cNvSpPr txBox="1"/>
          <p:nvPr/>
        </p:nvSpPr>
        <p:spPr>
          <a:xfrm>
            <a:off x="1981200" y="2274838"/>
            <a:ext cx="9840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00"/>
                </a:solidFill>
                <a:latin typeface="Lucida Grande"/>
              </a:rPr>
              <a:t>Compare to Standard Bayesian Inversion</a:t>
            </a:r>
            <a:endParaRPr lang="en-US" sz="7200" b="1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4582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1"/>
          <a:stretch/>
        </p:blipFill>
        <p:spPr>
          <a:xfrm>
            <a:off x="87339" y="3986329"/>
            <a:ext cx="11978192" cy="280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63200"/>
          <a:stretch/>
        </p:blipFill>
        <p:spPr>
          <a:xfrm>
            <a:off x="87339" y="1225773"/>
            <a:ext cx="11978192" cy="2739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302413" y="1178644"/>
            <a:ext cx="11759239" cy="2827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1" t="84354" r="36238"/>
          <a:stretch/>
        </p:blipFill>
        <p:spPr>
          <a:xfrm rot="16200000">
            <a:off x="-747977" y="2436686"/>
            <a:ext cx="1837987" cy="311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9"/>
          <a:stretch/>
        </p:blipFill>
        <p:spPr>
          <a:xfrm>
            <a:off x="76201" y="459"/>
            <a:ext cx="12064737" cy="52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cs typeface="Arial" panose="020B0604020202020204" pitchFamily="34" charset="0"/>
              </a:rPr>
              <a:t>Seismic and Neural Inversion Results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53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1"/>
          <a:stretch/>
        </p:blipFill>
        <p:spPr>
          <a:xfrm>
            <a:off x="87339" y="3986329"/>
            <a:ext cx="11978192" cy="280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63200"/>
          <a:stretch/>
        </p:blipFill>
        <p:spPr>
          <a:xfrm>
            <a:off x="87339" y="1225773"/>
            <a:ext cx="11978192" cy="273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9"/>
          <a:stretch/>
        </p:blipFill>
        <p:spPr>
          <a:xfrm>
            <a:off x="76201" y="459"/>
            <a:ext cx="12064737" cy="52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cs typeface="Arial" panose="020B0604020202020204" pitchFamily="34" charset="0"/>
              </a:rPr>
              <a:t>Simulation and Neural Inversion Results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55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AAF5A6-400E-4D55-BF40-1349CEFE2CA8}"/>
              </a:ext>
            </a:extLst>
          </p:cNvPr>
          <p:cNvSpPr txBox="1"/>
          <p:nvPr/>
        </p:nvSpPr>
        <p:spPr>
          <a:xfrm>
            <a:off x="1981200" y="1938410"/>
            <a:ext cx="984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Lucida Grande"/>
              </a:rPr>
              <a:t>Including Physics in Deep Learning –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Lucida Grande"/>
              </a:rPr>
              <a:t>An example from 4D seismic pressure saturation inversion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2504D-B0BB-4E0E-8CFC-167620FA5B93}"/>
              </a:ext>
            </a:extLst>
          </p:cNvPr>
          <p:cNvSpPr txBox="1"/>
          <p:nvPr/>
        </p:nvSpPr>
        <p:spPr>
          <a:xfrm>
            <a:off x="1981200" y="4211155"/>
            <a:ext cx="98095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Jesper S Dramsch*</a:t>
            </a:r>
            <a:r>
              <a:rPr 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	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	Gustavo Corte</a:t>
            </a:r>
            <a:r>
              <a:rPr 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Hamed Amini</a:t>
            </a:r>
            <a:r>
              <a:rPr 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	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Colin MacBeth</a:t>
            </a:r>
            <a:r>
              <a:rPr 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	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Mikael Lüthje</a:t>
            </a:r>
            <a:r>
              <a:rPr lang="nl-N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2504D-B0BB-4E0E-8CFC-167620FA5B93}"/>
              </a:ext>
            </a:extLst>
          </p:cNvPr>
          <p:cNvSpPr txBox="1"/>
          <p:nvPr/>
        </p:nvSpPr>
        <p:spPr>
          <a:xfrm>
            <a:off x="1981200" y="5596150"/>
            <a:ext cx="98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University of 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</a:p>
          <a:p>
            <a:pPr algn="ctr"/>
            <a:r>
              <a:rPr lang="nl-NL" sz="2400" baseline="30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Heriot-Watt </a:t>
            </a:r>
            <a:r>
              <a:rPr lang="nl-NL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41152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4" b="-1"/>
          <a:stretch/>
        </p:blipFill>
        <p:spPr>
          <a:xfrm>
            <a:off x="87339" y="1206921"/>
            <a:ext cx="11978192" cy="5582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9"/>
          <a:stretch/>
        </p:blipFill>
        <p:spPr>
          <a:xfrm>
            <a:off x="76201" y="459"/>
            <a:ext cx="12064737" cy="52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82" y="466116"/>
            <a:ext cx="11579225" cy="1143000"/>
          </a:xfrm>
        </p:spPr>
        <p:txBody>
          <a:bodyPr/>
          <a:lstStyle/>
          <a:p>
            <a:r>
              <a:rPr lang="en-US" altLang="en-US" sz="3200" dirty="0">
                <a:cs typeface="Arial" panose="020B0604020202020204" pitchFamily="34" charset="0"/>
              </a:rPr>
              <a:t>Bayesian Inversion and Neural Inversion Results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6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8200" y="1088240"/>
            <a:ext cx="8534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66" indent="-342866">
              <a:buFont typeface="+mj-lt"/>
              <a:buAutoNum type="arabicPeriod"/>
            </a:pPr>
            <a:r>
              <a:rPr lang="da-DK" dirty="0" smtClean="0"/>
              <a:t>Neural </a:t>
            </a:r>
            <a:r>
              <a:rPr lang="da-DK" dirty="0"/>
              <a:t>Networks with AVO </a:t>
            </a:r>
            <a:r>
              <a:rPr lang="da-DK" dirty="0" err="1" smtClean="0"/>
              <a:t>formulation</a:t>
            </a:r>
            <a:r>
              <a:rPr lang="da-DK" dirty="0" smtClean="0"/>
              <a:t> / </a:t>
            </a:r>
            <a:r>
              <a:rPr lang="da-DK" dirty="0" err="1" smtClean="0"/>
              <a:t>residual</a:t>
            </a:r>
            <a:r>
              <a:rPr lang="da-DK" dirty="0" smtClean="0"/>
              <a:t> </a:t>
            </a:r>
            <a:r>
              <a:rPr lang="da-DK" dirty="0" err="1" smtClean="0"/>
              <a:t>Physics</a:t>
            </a:r>
            <a:r>
              <a:rPr lang="da-DK" dirty="0" smtClean="0"/>
              <a:t> </a:t>
            </a:r>
            <a:r>
              <a:rPr lang="da-DK" dirty="0"/>
              <a:t>more stable</a:t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pPr marL="342866" indent="-342866">
              <a:buFont typeface="+mj-lt"/>
              <a:buAutoNum type="arabicPeriod"/>
            </a:pPr>
            <a:r>
              <a:rPr lang="da-DK" dirty="0"/>
              <a:t>Training on simulation data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transferred to </a:t>
            </a:r>
            <a:r>
              <a:rPr lang="da-DK" dirty="0" err="1"/>
              <a:t>observed</a:t>
            </a:r>
            <a:r>
              <a:rPr lang="da-DK" dirty="0"/>
              <a:t> data</a:t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pPr marL="342866" indent="-342866">
              <a:buFont typeface="+mj-lt"/>
              <a:buAutoNum type="arabicPeriod"/>
            </a:pPr>
            <a:r>
              <a:rPr lang="da-DK" dirty="0" err="1"/>
              <a:t>Meaningful</a:t>
            </a:r>
            <a:r>
              <a:rPr lang="da-DK" dirty="0"/>
              <a:t> </a:t>
            </a:r>
            <a:r>
              <a:rPr lang="da-DK" dirty="0" err="1"/>
              <a:t>relationships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learnt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pPr marL="342866" indent="-342866">
              <a:buFont typeface="+mj-lt"/>
              <a:buAutoNum type="arabicPeriod"/>
            </a:pPr>
            <a:r>
              <a:rPr lang="da-DK" dirty="0"/>
              <a:t>Gas </a:t>
            </a:r>
            <a:r>
              <a:rPr lang="da-DK" dirty="0" err="1"/>
              <a:t>Saturation</a:t>
            </a:r>
            <a:r>
              <a:rPr lang="da-DK" dirty="0"/>
              <a:t> is a Hard </a:t>
            </a:r>
            <a:r>
              <a:rPr lang="da-DK" dirty="0" smtClean="0"/>
              <a:t>Problem</a:t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  <a:p>
            <a:pPr marL="342866" indent="-342866">
              <a:buFont typeface="+mj-lt"/>
              <a:buAutoNum type="arabicPeriod"/>
            </a:pPr>
            <a:r>
              <a:rPr lang="da-DK" dirty="0" err="1" smtClean="0"/>
              <a:t>Bayesian</a:t>
            </a:r>
            <a:r>
              <a:rPr lang="da-DK" dirty="0" smtClean="0"/>
              <a:t> </a:t>
            </a:r>
            <a:r>
              <a:rPr lang="da-DK" dirty="0"/>
              <a:t>and Neural Inversion </a:t>
            </a:r>
            <a:r>
              <a:rPr lang="da-DK" dirty="0" err="1"/>
              <a:t>both</a:t>
            </a:r>
            <a:r>
              <a:rPr lang="da-DK" dirty="0"/>
              <a:t> give </a:t>
            </a:r>
            <a:r>
              <a:rPr lang="da-DK" dirty="0" err="1"/>
              <a:t>valuable</a:t>
            </a:r>
            <a:r>
              <a:rPr lang="da-DK" dirty="0"/>
              <a:t> </a:t>
            </a:r>
            <a:r>
              <a:rPr lang="da-DK" dirty="0" err="1" smtClean="0"/>
              <a:t>insights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pPr marL="342866" indent="-342866">
              <a:buFont typeface="+mj-lt"/>
              <a:buAutoNum type="arabicPeriod"/>
            </a:pPr>
            <a:r>
              <a:rPr lang="da-DK" dirty="0" err="1"/>
              <a:t>Convolutional</a:t>
            </a:r>
            <a:r>
              <a:rPr lang="da-DK" dirty="0"/>
              <a:t> Neural Networks </a:t>
            </a:r>
            <a:r>
              <a:rPr lang="da-DK" dirty="0" err="1"/>
              <a:t>are</a:t>
            </a:r>
            <a:r>
              <a:rPr lang="da-DK" dirty="0"/>
              <a:t> a </a:t>
            </a:r>
            <a:r>
              <a:rPr lang="da-DK" dirty="0" err="1" smtClean="0"/>
              <a:t>possible</a:t>
            </a:r>
            <a:r>
              <a:rPr lang="da-DK" dirty="0" smtClean="0"/>
              <a:t> </a:t>
            </a:r>
            <a:r>
              <a:rPr lang="da-DK" dirty="0" err="1" smtClean="0"/>
              <a:t>next</a:t>
            </a:r>
            <a:r>
              <a:rPr lang="da-DK" dirty="0" smtClean="0"/>
              <a:t> </a:t>
            </a:r>
            <a:r>
              <a:rPr lang="da-DK" dirty="0"/>
              <a:t>step</a:t>
            </a:r>
            <a:r>
              <a:rPr lang="da-DK" dirty="0" smtClean="0"/>
              <a:t>.</a:t>
            </a:r>
          </a:p>
          <a:p>
            <a:pPr marL="342866" indent="-342866">
              <a:buFont typeface="+mj-lt"/>
              <a:buAutoNum type="arabicPeriod"/>
            </a:pPr>
            <a:endParaRPr lang="da-DK" dirty="0"/>
          </a:p>
          <a:p>
            <a:pPr marL="342866" indent="-342866">
              <a:buFont typeface="+mj-lt"/>
              <a:buAutoNum type="arabicPeriod"/>
            </a:pPr>
            <a:endParaRPr lang="da-DK" dirty="0" smtClean="0"/>
          </a:p>
          <a:p>
            <a:pPr marL="342866" indent="-342866">
              <a:buFont typeface="+mj-lt"/>
              <a:buAutoNum type="arabicPeriod"/>
            </a:pPr>
            <a:r>
              <a:rPr lang="da-DK" dirty="0" smtClean="0"/>
              <a:t>(Pseudo-) </a:t>
            </a:r>
            <a:r>
              <a:rPr lang="da-DK" dirty="0" err="1" smtClean="0"/>
              <a:t>Bayesian</a:t>
            </a:r>
            <a:r>
              <a:rPr lang="da-DK" dirty="0" smtClean="0"/>
              <a:t> Network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another</a:t>
            </a:r>
            <a:r>
              <a:rPr lang="da-DK" dirty="0" smtClean="0"/>
              <a:t> </a:t>
            </a:r>
            <a:r>
              <a:rPr lang="da-DK" dirty="0" err="1" smtClean="0"/>
              <a:t>possible</a:t>
            </a:r>
            <a:r>
              <a:rPr lang="da-DK" dirty="0" smtClean="0"/>
              <a:t> </a:t>
            </a:r>
            <a:r>
              <a:rPr lang="da-DK" dirty="0" err="1" smtClean="0"/>
              <a:t>next</a:t>
            </a:r>
            <a:r>
              <a:rPr lang="da-DK" dirty="0" smtClean="0"/>
              <a:t> step</a:t>
            </a:r>
            <a:endParaRPr lang="da-DK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77" y="1441964"/>
            <a:ext cx="4893124" cy="4439448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D3770AE0-A2E1-4C4C-A965-764F953DE0D1}"/>
              </a:ext>
            </a:extLst>
          </p:cNvPr>
          <p:cNvSpPr txBox="1">
            <a:spLocks/>
          </p:cNvSpPr>
          <p:nvPr/>
        </p:nvSpPr>
        <p:spPr bwMode="auto">
          <a:xfrm>
            <a:off x="1917701" y="899109"/>
            <a:ext cx="5384800" cy="10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866" indent="-34286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BP for providing the seismic data and the reservoir </a:t>
            </a:r>
            <a:br>
              <a:rPr lang="en-GB" sz="2000" dirty="0">
                <a:solidFill>
                  <a:srgbClr val="000000"/>
                </a:solidFill>
              </a:rPr>
            </a:br>
            <a:r>
              <a:rPr lang="en-GB" sz="2000" dirty="0">
                <a:solidFill>
                  <a:srgbClr val="000000"/>
                </a:solidFill>
              </a:rPr>
              <a:t>model </a:t>
            </a:r>
            <a:br>
              <a:rPr lang="en-GB" sz="2000" dirty="0">
                <a:solidFill>
                  <a:srgbClr val="000000"/>
                </a:solidFill>
              </a:rPr>
            </a:br>
            <a:endParaRPr lang="en-GB" sz="2000" dirty="0">
              <a:solidFill>
                <a:srgbClr val="000000"/>
              </a:solidFill>
            </a:endParaRPr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Linda Hodgson and Ross </a:t>
            </a:r>
            <a:r>
              <a:rPr lang="en-GB" sz="2000" dirty="0" err="1">
                <a:solidFill>
                  <a:srgbClr val="000000"/>
                </a:solidFill>
              </a:rPr>
              <a:t>Walder</a:t>
            </a:r>
            <a:r>
              <a:rPr lang="en-GB" sz="2000" dirty="0">
                <a:solidFill>
                  <a:srgbClr val="000000"/>
                </a:solidFill>
              </a:rPr>
              <a:t> from BP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Google for the Tensorflow deep learning package.</a:t>
            </a:r>
          </a:p>
          <a:p>
            <a:pPr marL="342866" indent="-342866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The </a:t>
            </a:r>
            <a:r>
              <a:rPr lang="en-GB" sz="2000" dirty="0" err="1">
                <a:solidFill>
                  <a:srgbClr val="000000"/>
                </a:solidFill>
              </a:rPr>
              <a:t>NumFOCUS</a:t>
            </a:r>
            <a:r>
              <a:rPr lang="en-GB" sz="2000" dirty="0">
                <a:solidFill>
                  <a:srgbClr val="000000"/>
                </a:solidFill>
              </a:rPr>
              <a:t> group.</a:t>
            </a:r>
          </a:p>
          <a:p>
            <a:pPr marL="342866" indent="-342866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000" dirty="0"/>
              <a:t>The research leading to these results has received funding from the Danish Hydrocarbon Research and Technology Centre under the Advanced Water </a:t>
            </a:r>
            <a:br>
              <a:rPr lang="en-US" sz="2000" dirty="0"/>
            </a:br>
            <a:r>
              <a:rPr lang="en-US" sz="2000" dirty="0"/>
              <a:t>Flooding </a:t>
            </a:r>
            <a:r>
              <a:rPr lang="en-US" sz="2000" dirty="0" smtClean="0"/>
              <a:t>program</a:t>
            </a:r>
            <a:br>
              <a:rPr lang="en-US" sz="2000" dirty="0" smtClean="0"/>
            </a:br>
            <a:endParaRPr lang="en-US" sz="2000" dirty="0"/>
          </a:p>
          <a:p>
            <a:pPr marL="342866" indent="-342866">
              <a:buFont typeface="Arial" panose="020B0604020202020204" pitchFamily="34" charset="0"/>
              <a:buChar char="•"/>
            </a:pPr>
            <a:r>
              <a:rPr lang="en-US" sz="2000" dirty="0"/>
              <a:t>The sponsors of the ETLP Phase VII:</a:t>
            </a:r>
          </a:p>
          <a:p>
            <a:pPr marL="342866" indent="-342866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220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39800" y="1246188"/>
            <a:ext cx="10515600" cy="5434012"/>
          </a:xfrm>
        </p:spPr>
        <p:txBody>
          <a:bodyPr>
            <a:normAutofit/>
          </a:bodyPr>
          <a:lstStyle/>
          <a:p>
            <a:r>
              <a:rPr lang="da-DK" dirty="0" err="1" smtClean="0"/>
              <a:t>Why</a:t>
            </a:r>
            <a:r>
              <a:rPr lang="da-DK" dirty="0" smtClean="0"/>
              <a:t> </a:t>
            </a:r>
            <a:r>
              <a:rPr lang="da-DK" dirty="0" err="1" smtClean="0"/>
              <a:t>include</a:t>
            </a:r>
            <a:r>
              <a:rPr lang="da-DK" dirty="0" smtClean="0"/>
              <a:t> </a:t>
            </a:r>
            <a:r>
              <a:rPr lang="da-DK" dirty="0" err="1" smtClean="0"/>
              <a:t>physics</a:t>
            </a:r>
            <a:r>
              <a:rPr lang="da-DK" dirty="0" smtClean="0"/>
              <a:t> in Neural Networks?</a:t>
            </a:r>
          </a:p>
          <a:p>
            <a:endParaRPr lang="da-DK" dirty="0"/>
          </a:p>
          <a:p>
            <a:r>
              <a:rPr lang="da-DK" dirty="0" smtClean="0"/>
              <a:t>4D </a:t>
            </a:r>
            <a:r>
              <a:rPr lang="da-DK" dirty="0" err="1" smtClean="0"/>
              <a:t>Seismic</a:t>
            </a:r>
            <a:r>
              <a:rPr lang="da-DK" dirty="0" smtClean="0"/>
              <a:t> Application</a:t>
            </a:r>
          </a:p>
          <a:p>
            <a:endParaRPr lang="da-DK" dirty="0"/>
          </a:p>
          <a:p>
            <a:r>
              <a:rPr lang="da-DK" dirty="0" smtClean="0"/>
              <a:t>Neural Architecture</a:t>
            </a:r>
          </a:p>
          <a:p>
            <a:endParaRPr lang="da-DK" dirty="0"/>
          </a:p>
          <a:p>
            <a:r>
              <a:rPr lang="da-DK" dirty="0" err="1" smtClean="0"/>
              <a:t>Results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Conclusion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234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1201400" cy="1325563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Essence</a:t>
            </a:r>
            <a:r>
              <a:rPr lang="da-DK" dirty="0"/>
              <a:t> of </a:t>
            </a:r>
            <a:r>
              <a:rPr lang="da-DK" dirty="0" err="1"/>
              <a:t>Convolutional</a:t>
            </a:r>
            <a:r>
              <a:rPr lang="da-DK" dirty="0"/>
              <a:t> Neural Networks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39800" y="1246188"/>
            <a:ext cx="10515600" cy="4351338"/>
          </a:xfrm>
        </p:spPr>
        <p:txBody>
          <a:bodyPr/>
          <a:lstStyle/>
          <a:p>
            <a:r>
              <a:rPr lang="da-DK" dirty="0" smtClean="0"/>
              <a:t>Group </a:t>
            </a:r>
            <a:r>
              <a:rPr lang="da-DK" dirty="0" err="1" smtClean="0"/>
              <a:t>things</a:t>
            </a:r>
            <a:r>
              <a:rPr lang="da-DK" dirty="0" smtClean="0"/>
              <a:t>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spatially</a:t>
            </a:r>
            <a:r>
              <a:rPr lang="da-DK" dirty="0" smtClean="0"/>
              <a:t> </a:t>
            </a:r>
            <a:r>
              <a:rPr lang="da-DK" dirty="0" err="1" smtClean="0"/>
              <a:t>close</a:t>
            </a:r>
            <a:r>
              <a:rPr lang="da-DK" dirty="0" smtClean="0"/>
              <a:t> to </a:t>
            </a:r>
            <a:r>
              <a:rPr lang="da-DK" dirty="0" err="1" smtClean="0"/>
              <a:t>each</a:t>
            </a:r>
            <a:r>
              <a:rPr lang="da-DK" dirty="0" smtClean="0"/>
              <a:t> </a:t>
            </a:r>
            <a:r>
              <a:rPr lang="da-DK" dirty="0" err="1" smtClean="0"/>
              <a:t>other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Find </a:t>
            </a:r>
            <a:r>
              <a:rPr lang="da-DK" dirty="0" err="1" smtClean="0"/>
              <a:t>relationships</a:t>
            </a:r>
            <a:r>
              <a:rPr lang="da-DK" dirty="0" smtClean="0"/>
              <a:t> </a:t>
            </a:r>
            <a:r>
              <a:rPr lang="da-DK" dirty="0" err="1" smtClean="0"/>
              <a:t>within</a:t>
            </a:r>
            <a:r>
              <a:rPr lang="da-DK" dirty="0" smtClean="0"/>
              <a:t> </a:t>
            </a:r>
            <a:r>
              <a:rPr lang="da-DK" dirty="0" err="1" smtClean="0"/>
              <a:t>groups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Find </a:t>
            </a:r>
            <a:r>
              <a:rPr lang="da-DK" dirty="0" err="1" smtClean="0"/>
              <a:t>relationships</a:t>
            </a:r>
            <a:r>
              <a:rPr lang="da-DK" dirty="0" smtClean="0"/>
              <a:t> </a:t>
            </a:r>
            <a:r>
              <a:rPr lang="da-DK" dirty="0" err="1" smtClean="0"/>
              <a:t>among</a:t>
            </a:r>
            <a:r>
              <a:rPr lang="da-DK" dirty="0" smtClean="0"/>
              <a:t> </a:t>
            </a:r>
            <a:r>
              <a:rPr lang="da-DK" dirty="0" err="1" smtClean="0"/>
              <a:t>groups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8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5100" y="-88900"/>
            <a:ext cx="12598400" cy="7213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7" y="177800"/>
            <a:ext cx="12195572" cy="6537003"/>
          </a:xfrm>
        </p:spPr>
      </p:pic>
    </p:spTree>
    <p:extLst>
      <p:ext uri="{BB962C8B-B14F-4D97-AF65-F5344CB8AC3E}">
        <p14:creationId xmlns:p14="http://schemas.microsoft.com/office/powerpoint/2010/main" val="10372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1201400" cy="1325563"/>
          </a:xfrm>
        </p:spPr>
        <p:txBody>
          <a:bodyPr/>
          <a:lstStyle/>
          <a:p>
            <a:r>
              <a:rPr lang="da-DK" dirty="0" err="1" smtClean="0"/>
              <a:t>TossingBot</a:t>
            </a:r>
            <a:r>
              <a:rPr lang="da-DK" dirty="0" smtClean="0"/>
              <a:t> by the </a:t>
            </a:r>
            <a:r>
              <a:rPr lang="da-DK" dirty="0" err="1" smtClean="0"/>
              <a:t>Numbers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39800" y="1246188"/>
            <a:ext cx="10515600" cy="4351338"/>
          </a:xfrm>
        </p:spPr>
        <p:txBody>
          <a:bodyPr/>
          <a:lstStyle/>
          <a:p>
            <a:r>
              <a:rPr lang="da-DK" dirty="0" smtClean="0"/>
              <a:t>Direct Regression: 33%</a:t>
            </a:r>
          </a:p>
          <a:p>
            <a:endParaRPr lang="da-DK" dirty="0"/>
          </a:p>
          <a:p>
            <a:r>
              <a:rPr lang="da-DK" dirty="0" smtClean="0"/>
              <a:t>Pure </a:t>
            </a:r>
            <a:r>
              <a:rPr lang="da-DK" dirty="0" err="1" smtClean="0"/>
              <a:t>Physics</a:t>
            </a:r>
            <a:r>
              <a:rPr lang="da-DK" dirty="0" smtClean="0"/>
              <a:t>: 62%</a:t>
            </a:r>
          </a:p>
          <a:p>
            <a:endParaRPr lang="da-DK" dirty="0"/>
          </a:p>
          <a:p>
            <a:r>
              <a:rPr lang="da-DK" dirty="0" err="1" smtClean="0"/>
              <a:t>Residual</a:t>
            </a:r>
            <a:r>
              <a:rPr lang="da-DK" dirty="0" smtClean="0"/>
              <a:t> </a:t>
            </a:r>
            <a:r>
              <a:rPr lang="da-DK" dirty="0" err="1" smtClean="0"/>
              <a:t>Physics</a:t>
            </a:r>
            <a:r>
              <a:rPr lang="da-DK" dirty="0" smtClean="0"/>
              <a:t>: 84%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6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Seismic Amplitude Maps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4" y="894059"/>
            <a:ext cx="11060113" cy="3141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63200"/>
          <a:stretch/>
        </p:blipFill>
        <p:spPr>
          <a:xfrm>
            <a:off x="329647" y="4191000"/>
            <a:ext cx="11296410" cy="258313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2082800" y="3657600"/>
            <a:ext cx="381000" cy="377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8" name="Down Arrow 7"/>
          <p:cNvSpPr/>
          <p:nvPr/>
        </p:nvSpPr>
        <p:spPr>
          <a:xfrm>
            <a:off x="9766300" y="3670300"/>
            <a:ext cx="381000" cy="377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628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smtClean="0"/>
              <a:t>Encoder – Decoder for Compression</a:t>
            </a:r>
            <a:endParaRPr lang="en-US" dirty="0"/>
          </a:p>
        </p:txBody>
      </p:sp>
      <p:sp>
        <p:nvSpPr>
          <p:cNvPr id="18" name="Trapezoid 17"/>
          <p:cNvSpPr/>
          <p:nvPr/>
        </p:nvSpPr>
        <p:spPr>
          <a:xfrm rot="5400000">
            <a:off x="4160397" y="3020714"/>
            <a:ext cx="4300429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Encoder</a:t>
            </a:r>
          </a:p>
        </p:txBody>
      </p:sp>
      <p:sp>
        <p:nvSpPr>
          <p:cNvPr id="19" name="Trapezoid 18"/>
          <p:cNvSpPr/>
          <p:nvPr/>
        </p:nvSpPr>
        <p:spPr>
          <a:xfrm rot="16200000">
            <a:off x="6532149" y="3020712"/>
            <a:ext cx="4300431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3" name="Rectangle 32"/>
          <p:cNvSpPr/>
          <p:nvPr/>
        </p:nvSpPr>
        <p:spPr>
          <a:xfrm>
            <a:off x="214604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Input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48631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Gradient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82657" y="6110093"/>
            <a:ext cx="3633527" cy="447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Encoder-</a:t>
            </a:r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6" name="Rectangle 35"/>
          <p:cNvSpPr/>
          <p:nvPr/>
        </p:nvSpPr>
        <p:spPr>
          <a:xfrm>
            <a:off x="9545947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Output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82883" y="1739241"/>
            <a:ext cx="994953" cy="37243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9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C76B-C669-984E-95C1-8B3EFA6D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79375"/>
            <a:ext cx="10515600" cy="1325563"/>
          </a:xfrm>
        </p:spPr>
        <p:txBody>
          <a:bodyPr/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Bottleneck for Noise</a:t>
            </a:r>
            <a:endParaRPr lang="en-US" dirty="0"/>
          </a:p>
        </p:txBody>
      </p:sp>
      <p:sp>
        <p:nvSpPr>
          <p:cNvPr id="18" name="Trapezoid 17"/>
          <p:cNvSpPr/>
          <p:nvPr/>
        </p:nvSpPr>
        <p:spPr>
          <a:xfrm rot="5400000">
            <a:off x="4160397" y="3020714"/>
            <a:ext cx="4300429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Encoder</a:t>
            </a:r>
          </a:p>
        </p:txBody>
      </p:sp>
      <p:sp>
        <p:nvSpPr>
          <p:cNvPr id="19" name="Trapezoid 18"/>
          <p:cNvSpPr/>
          <p:nvPr/>
        </p:nvSpPr>
        <p:spPr>
          <a:xfrm rot="16200000">
            <a:off x="6532149" y="3020712"/>
            <a:ext cx="4300431" cy="1150921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3" name="Rectangle 32"/>
          <p:cNvSpPr/>
          <p:nvPr/>
        </p:nvSpPr>
        <p:spPr>
          <a:xfrm>
            <a:off x="214604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Input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48631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Gradient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82657" y="6110093"/>
            <a:ext cx="3633527" cy="4477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Encoder-</a:t>
            </a:r>
            <a:r>
              <a:rPr lang="da-DK" dirty="0" err="1"/>
              <a:t>Decoder</a:t>
            </a:r>
            <a:endParaRPr lang="da-DK" dirty="0"/>
          </a:p>
        </p:txBody>
      </p:sp>
      <p:sp>
        <p:nvSpPr>
          <p:cNvPr id="36" name="Rectangle 35"/>
          <p:cNvSpPr/>
          <p:nvPr/>
        </p:nvSpPr>
        <p:spPr>
          <a:xfrm>
            <a:off x="9545947" y="6110093"/>
            <a:ext cx="2504265" cy="4477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Output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982883" y="1739241"/>
            <a:ext cx="994953" cy="3724350"/>
            <a:chOff x="7879978" y="247422"/>
            <a:chExt cx="995083" cy="4340714"/>
          </a:xfrm>
        </p:grpSpPr>
        <p:sp>
          <p:nvSpPr>
            <p:cNvPr id="38" name="Rectangle 37"/>
            <p:cNvSpPr/>
            <p:nvPr/>
          </p:nvSpPr>
          <p:spPr>
            <a:xfrm>
              <a:off x="7879978" y="247422"/>
              <a:ext cx="995083" cy="43407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93376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μ</a:t>
              </a:r>
              <a:endParaRPr lang="da-DK" dirty="0">
                <a:solidFill>
                  <a:schemeClr val="accent4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433986" y="365504"/>
              <a:ext cx="389965" cy="409891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σ</a:t>
              </a:r>
              <a:endParaRPr lang="da-DK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1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249</Words>
  <Application>Microsoft Office PowerPoint</Application>
  <PresentationFormat>Widescreen</PresentationFormat>
  <Paragraphs>125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PGothic</vt:lpstr>
      <vt:lpstr>Arial</vt:lpstr>
      <vt:lpstr>Calibri</vt:lpstr>
      <vt:lpstr>Calibri Light</vt:lpstr>
      <vt:lpstr>Lucida Grande</vt:lpstr>
      <vt:lpstr>Office Theme</vt:lpstr>
      <vt:lpstr>PowerPoint Presentation</vt:lpstr>
      <vt:lpstr>PowerPoint Presentation</vt:lpstr>
      <vt:lpstr>Outline</vt:lpstr>
      <vt:lpstr>The Essence of Convolutional Neural Networks</vt:lpstr>
      <vt:lpstr>PowerPoint Presentation</vt:lpstr>
      <vt:lpstr>TossingBot by the Numbers</vt:lpstr>
      <vt:lpstr>Seismic Amplitude Maps</vt:lpstr>
      <vt:lpstr>Encoder – Decoder for Compression</vt:lpstr>
      <vt:lpstr>Variational Bottleneck for Noise</vt:lpstr>
      <vt:lpstr>Four Input Maps</vt:lpstr>
      <vt:lpstr>PP AVO Gradients for Basic Physics</vt:lpstr>
      <vt:lpstr>Three Output Maps</vt:lpstr>
      <vt:lpstr>PowerPoint Presentation</vt:lpstr>
      <vt:lpstr>Variational Auto-Encoder (VAE)</vt:lpstr>
      <vt:lpstr>Residual Physics VAE</vt:lpstr>
      <vt:lpstr>Noise-Injected Residual Physics VAE</vt:lpstr>
      <vt:lpstr>PowerPoint Presentation</vt:lpstr>
      <vt:lpstr>Seismic and Neural Inversion Results</vt:lpstr>
      <vt:lpstr>Simulation and Neural Inversion Results</vt:lpstr>
      <vt:lpstr>Bayesian Inversion and Neural Inversion Results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Ucenic</dc:creator>
  <cp:lastModifiedBy>Jesper Sören Dramsch</cp:lastModifiedBy>
  <cp:revision>12</cp:revision>
  <dcterms:created xsi:type="dcterms:W3CDTF">2019-01-17T07:54:10Z</dcterms:created>
  <dcterms:modified xsi:type="dcterms:W3CDTF">2019-06-03T09:16:54Z</dcterms:modified>
</cp:coreProperties>
</file>