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315" r:id="rId4"/>
    <p:sldId id="307" r:id="rId5"/>
    <p:sldId id="262" r:id="rId6"/>
    <p:sldId id="263" r:id="rId7"/>
    <p:sldId id="318" r:id="rId8"/>
    <p:sldId id="334" r:id="rId9"/>
    <p:sldId id="321" r:id="rId10"/>
    <p:sldId id="268" r:id="rId11"/>
    <p:sldId id="335" r:id="rId12"/>
    <p:sldId id="336" r:id="rId13"/>
    <p:sldId id="337" r:id="rId14"/>
    <p:sldId id="338" r:id="rId15"/>
    <p:sldId id="339" r:id="rId16"/>
    <p:sldId id="325" r:id="rId17"/>
    <p:sldId id="331" r:id="rId18"/>
    <p:sldId id="312" r:id="rId19"/>
    <p:sldId id="332" r:id="rId20"/>
    <p:sldId id="340" r:id="rId21"/>
    <p:sldId id="341" r:id="rId22"/>
    <p:sldId id="275" r:id="rId23"/>
    <p:sldId id="277" r:id="rId24"/>
    <p:sldId id="343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9" r:id="rId33"/>
    <p:sldId id="290" r:id="rId34"/>
    <p:sldId id="291" r:id="rId35"/>
    <p:sldId id="292" r:id="rId36"/>
    <p:sldId id="293" r:id="rId37"/>
    <p:sldId id="294" r:id="rId38"/>
    <p:sldId id="258" r:id="rId39"/>
    <p:sldId id="259" r:id="rId40"/>
    <p:sldId id="344" r:id="rId41"/>
    <p:sldId id="31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653"/>
    <a:srgbClr val="E6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1"/>
    <p:restoredTop sz="83878"/>
  </p:normalViewPr>
  <p:slideViewPr>
    <p:cSldViewPr snapToGrid="0" snapToObjects="1">
      <p:cViewPr varScale="1">
        <p:scale>
          <a:sx n="106" d="100"/>
          <a:sy n="106" d="100"/>
        </p:scale>
        <p:origin x="2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1DB10-C779-E548-B9F3-BBEEBBD9BDC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1AF12-6735-D14F-92D5-A5A305C4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4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/ when would use stochastic models (understand motivation)</a:t>
            </a:r>
          </a:p>
          <a:p>
            <a:r>
              <a:rPr lang="en-US" dirty="0"/>
              <a:t>Understand</a:t>
            </a:r>
            <a:r>
              <a:rPr lang="en-US" baseline="0" dirty="0"/>
              <a:t> two common approaches to stochastic simulation [? Driven and event driven], 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1AF12-6735-D14F-92D5-A5A305C45B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</a:t>
            </a:r>
            <a:r>
              <a:rPr lang="en-US" baseline="0" dirty="0"/>
              <a:t> (1-q) = (1-(1-p)) = p = probability of infection for a susceptible individual by 1 infectious individual</a:t>
            </a:r>
          </a:p>
          <a:p>
            <a:endParaRPr lang="en-US" baseline="0" dirty="0"/>
          </a:p>
          <a:p>
            <a:r>
              <a:rPr lang="en-US" baseline="0" dirty="0"/>
              <a:t>Also can see R0 expression by plugging in I_1=1 then S_1 = N-1 </a:t>
            </a:r>
            <a:r>
              <a:rPr lang="is-IS" baseline="0" dirty="0"/>
              <a:t>…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0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</a:t>
            </a:r>
            <a:r>
              <a:rPr lang="en-US" baseline="0" dirty="0"/>
              <a:t> (1-q) = (1-(1-p)) = p = probability of infection for a susceptible individual by 1 infectious individual</a:t>
            </a:r>
          </a:p>
          <a:p>
            <a:endParaRPr lang="en-US" baseline="0" dirty="0"/>
          </a:p>
          <a:p>
            <a:r>
              <a:rPr lang="en-US" baseline="0" dirty="0"/>
              <a:t>Also can see R0 expression by plugging in I_1=1 then S_1 = N-1 </a:t>
            </a:r>
            <a:r>
              <a:rPr lang="is-IS" baseline="0" dirty="0"/>
              <a:t>…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3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</a:t>
            </a:r>
            <a:r>
              <a:rPr lang="en-US" baseline="0" dirty="0"/>
              <a:t> (1-q) = (1-(1-p)) = p = probability of infection for a susceptible individual by 1 infectious individual</a:t>
            </a:r>
          </a:p>
          <a:p>
            <a:endParaRPr lang="en-US" baseline="0" dirty="0"/>
          </a:p>
          <a:p>
            <a:r>
              <a:rPr lang="en-US" baseline="0" dirty="0"/>
              <a:t>Also can see R0 expression by plugging in I_1=1 then S_1 = N-1 </a:t>
            </a:r>
            <a:r>
              <a:rPr lang="is-IS" baseline="0" dirty="0"/>
              <a:t>…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31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this may need to be fixed??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{P}(I_{t+1}=x)=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\choose x} (1-q^{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})^x (q^{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-x}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this may need to be fixed??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{P}(I_{t+1}=x)=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\choose x} (1-q^{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})^x (q^{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-x}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like the number of trials for who can get infected at that time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{P}(I_{t+1}=x)=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\choose x} (1-q^{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})^x (q^{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})^{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-x}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added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5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Stochastic on the left will get</a:t>
            </a:r>
            <a:r>
              <a:rPr lang="en-US" baseline="0" dirty="0"/>
              <a:t> different simulation each time. </a:t>
            </a:r>
          </a:p>
          <a:p>
            <a:r>
              <a:rPr lang="en-US" baseline="0" dirty="0"/>
              <a:t> Chain binomial tutorial. </a:t>
            </a:r>
            <a:r>
              <a:rPr lang="en-US" i="1" baseline="0" dirty="0"/>
              <a:t>Tutorial link isn’t in current slides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http://www.ici3d.org/MMED2017/tutorials/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1AF12-6735-D14F-92D5-A5A305C45B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8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HAVE WE SEEN A STOCHASTIC REED-FROST-TYPE MODEL PREVIOUSLY?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00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1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COMPARTMENTAL</a:t>
            </a:r>
            <a:r>
              <a:rPr lang="en-US" baseline="0" dirty="0"/>
              <a:t> MODELS</a:t>
            </a:r>
          </a:p>
          <a:p>
            <a:r>
              <a:rPr lang="en-US" b="1" baseline="0" dirty="0"/>
              <a:t>today: </a:t>
            </a:r>
            <a:r>
              <a:rPr lang="en-US" baseline="0" dirty="0"/>
              <a:t>Stochastic Reed-Frost model, chain binomial models (generations can overlap), </a:t>
            </a:r>
          </a:p>
          <a:p>
            <a:r>
              <a:rPr lang="en-US" baseline="0" dirty="0"/>
              <a:t>	- leading with deterministic Reed-Frost</a:t>
            </a:r>
          </a:p>
          <a:p>
            <a:endParaRPr lang="en-US" baseline="0" dirty="0"/>
          </a:p>
          <a:p>
            <a:r>
              <a:rPr lang="en-US" baseline="0" dirty="0"/>
              <a:t>And then introduce Gillespie algorithm)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BA63-F994-D644-AF01-E392F44568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7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Jim’s binomial tutorial: A random variable maps each outcome in the sample space to a numeric value.</a:t>
            </a:r>
          </a:p>
          <a:p>
            <a:r>
              <a:rPr lang="en-US" dirty="0"/>
              <a:t> The sample space of a random phenomenon is the set</a:t>
            </a:r>
          </a:p>
          <a:p>
            <a:r>
              <a:rPr lang="en-US" dirty="0"/>
              <a:t># of all possible outcomes that could occur.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4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natural extension</a:t>
            </a:r>
            <a:r>
              <a:rPr lang="en-US" baseline="0" dirty="0"/>
              <a:t> of reed-frost framework</a:t>
            </a:r>
          </a:p>
          <a:p>
            <a:r>
              <a:rPr lang="en-US" baseline="0" dirty="0"/>
              <a:t>Next: You can also do by tracking events, think about time until next event and the different events that can occur </a:t>
            </a:r>
          </a:p>
          <a:p>
            <a:r>
              <a:rPr lang="en-US" baseline="0" dirty="0"/>
              <a:t>Chain binomial is closer to deterministic analogue (geometric waiting time comes from q  q(1-q)  q(1-q)^2 </a:t>
            </a:r>
            <a:r>
              <a:rPr lang="is-IS" baseline="0" dirty="0"/>
              <a:t>… </a:t>
            </a:r>
          </a:p>
          <a:p>
            <a:r>
              <a:rPr lang="is-IS" baseline="0" dirty="0"/>
              <a:t>P{T=t}= (1-q)^{t-1} q for t=1,2,3... </a:t>
            </a:r>
            <a:r>
              <a:rPr lang="en-US" baseline="0" dirty="0"/>
              <a:t>E</a:t>
            </a:r>
            <a:r>
              <a:rPr lang="is-IS" baseline="0" dirty="0"/>
              <a:t>xponential waiting time is the continuous time analogue)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5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bullet</a:t>
            </a:r>
            <a:r>
              <a:rPr lang="en-US" baseline="0" dirty="0"/>
              <a:t>, point out:</a:t>
            </a:r>
          </a:p>
          <a:p>
            <a:r>
              <a:rPr lang="en-US" baseline="0" dirty="0"/>
              <a:t>D = duration of infection</a:t>
            </a:r>
          </a:p>
          <a:p>
            <a:r>
              <a:rPr lang="en-US" baseline="0" dirty="0"/>
              <a:t>(1-e^{-\beta D/N}}) = </a:t>
            </a:r>
            <a:r>
              <a:rPr lang="en-US" baseline="0" dirty="0" err="1"/>
              <a:t>prob</a:t>
            </a:r>
            <a:r>
              <a:rPr lang="en-US" baseline="0" dirty="0"/>
              <a:t> of infection during time of infectiousness</a:t>
            </a:r>
          </a:p>
          <a:p>
            <a:r>
              <a:rPr lang="en-US" baseline="0" dirty="0"/>
              <a:t>N-1 = number of </a:t>
            </a:r>
            <a:r>
              <a:rPr lang="en-US" baseline="0" dirty="0" err="1"/>
              <a:t>susceptibles</a:t>
            </a:r>
            <a:r>
              <a:rPr lang="en-US" baseline="0" dirty="0"/>
              <a:t> when one infectious individual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B64B-7814-E149-B328-E7782F1CA1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46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B64B-7814-E149-B328-E7782F1CA1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1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B64B-7814-E149-B328-E7782F1CA1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B64B-7814-E149-B328-E7782F1CA1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7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B64B-7814-E149-B328-E7782F1CA1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63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integral of the </a:t>
            </a:r>
            <a:r>
              <a:rPr lang="en-US" dirty="0" err="1"/>
              <a:t>pdf</a:t>
            </a:r>
            <a:r>
              <a:rPr lang="en-US" dirty="0"/>
              <a:t> from time = 0 to time = </a:t>
            </a:r>
            <a:r>
              <a:rPr lang="en-US" dirty="0" err="1"/>
              <a:t>Inf</a:t>
            </a:r>
            <a:r>
              <a:rPr lang="en-US" dirty="0"/>
              <a:t> is 1.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integral of the </a:t>
            </a:r>
            <a:r>
              <a:rPr lang="en-US" dirty="0" err="1"/>
              <a:t>pdf</a:t>
            </a:r>
            <a:r>
              <a:rPr lang="en-US" dirty="0"/>
              <a:t> from time = a to time = b is the probability that the waiting time is in between a and 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B64B-7814-E149-B328-E7782F1CA1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figure</a:t>
            </a:r>
          </a:p>
          <a:p>
            <a:r>
              <a:rPr lang="en-US" dirty="0"/>
              <a:t>why</a:t>
            </a:r>
            <a:r>
              <a:rPr lang="en-US" baseline="0" dirty="0"/>
              <a:t> might we want a stochastic model?</a:t>
            </a:r>
            <a:endParaRPr lang="en-US" dirty="0"/>
          </a:p>
          <a:p>
            <a:r>
              <a:rPr lang="en-US" dirty="0"/>
              <a:t>talk about different</a:t>
            </a:r>
            <a:r>
              <a:rPr lang="en-US" baseline="0" dirty="0"/>
              <a:t> potential sources of </a:t>
            </a:r>
            <a:r>
              <a:rPr lang="en-US" baseline="0" dirty="0" err="1"/>
              <a:t>stochasticity</a:t>
            </a:r>
            <a:r>
              <a:rPr lang="en-US" baseline="0" dirty="0"/>
              <a:t> in this dataset – ask for suggestions</a:t>
            </a:r>
          </a:p>
          <a:p>
            <a:r>
              <a:rPr lang="en-US" baseline="0" dirty="0"/>
              <a:t>e.g. observation process, noisy data, environmental could induce changes in birth and death rates.,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Hampson figure caption: Rabies cases in Serengeti (blue)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Ngorongoro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(red) districts from January 2002 until December 2006. LGCA 1⁄4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Loliondo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 Controlled Area, NCA 1⁄4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Ngorongoro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Conservation Area. Dark gray lines show village boundaries. Populations of humans and domestic dogs are denser in Serengeti district than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Ngorongoro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(Table 3).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Biweekly time series of rabies cases in each district.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36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Provides an analogue to a system of  differential equations that treats individuals as discrete entities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 (memory-less): I got</a:t>
            </a:r>
            <a:r>
              <a:rPr lang="en-US" baseline="0" dirty="0"/>
              <a:t> infected 5 days ago and ________ got infected 2 days ago, the chance that we recover by today is the same for both of us.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1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rates constantly updated</a:t>
            </a:r>
            <a:r>
              <a:rPr lang="en-US" baseline="0" dirty="0"/>
              <a:t> based on the changing state variables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3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1AF12-6735-D14F-92D5-A5A305C45B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52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rates constantly updated</a:t>
            </a:r>
            <a:r>
              <a:rPr lang="en-US" baseline="0" dirty="0"/>
              <a:t> based on the changing state variables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4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some sources of stochasticity</a:t>
            </a:r>
            <a:r>
              <a:rPr lang="en-US" baseline="0" dirty="0"/>
              <a:t> [as examples]</a:t>
            </a:r>
          </a:p>
          <a:p>
            <a:r>
              <a:rPr lang="en-US" baseline="0" dirty="0"/>
              <a:t>Give defining characteristics of RF model (discrete time, w </a:t>
            </a:r>
            <a:r>
              <a:rPr lang="en-US" baseline="0" dirty="0" err="1"/>
              <a:t>timestep</a:t>
            </a:r>
            <a:r>
              <a:rPr lang="en-US" baseline="0" dirty="0"/>
              <a:t> </a:t>
            </a:r>
            <a:r>
              <a:rPr lang="en-US" baseline="0" dirty="0" err="1"/>
              <a:t>eq</a:t>
            </a:r>
            <a:r>
              <a:rPr lang="en-US" baseline="0" dirty="0"/>
              <a:t> to generation time)</a:t>
            </a:r>
          </a:p>
          <a:p>
            <a:r>
              <a:rPr lang="en-US" baseline="0" dirty="0"/>
              <a:t>Chain binomials can be thought of as generalization of </a:t>
            </a:r>
            <a:r>
              <a:rPr lang="en-US" baseline="0" dirty="0" err="1"/>
              <a:t>stoch</a:t>
            </a:r>
            <a:r>
              <a:rPr lang="en-US" baseline="0" dirty="0"/>
              <a:t> RF with </a:t>
            </a:r>
            <a:r>
              <a:rPr lang="en-US" baseline="0" dirty="0" err="1"/>
              <a:t>arbitirary</a:t>
            </a:r>
            <a:r>
              <a:rPr lang="en-US" baseline="0" dirty="0"/>
              <a:t> </a:t>
            </a:r>
            <a:r>
              <a:rPr lang="en-US" baseline="0" dirty="0" err="1"/>
              <a:t>timestep</a:t>
            </a:r>
            <a:r>
              <a:rPr lang="en-US" baseline="0" dirty="0"/>
              <a:t> AND (above)</a:t>
            </a:r>
          </a:p>
          <a:p>
            <a:r>
              <a:rPr lang="en-US" baseline="0" dirty="0"/>
              <a:t>Add reminder of what event driven </a:t>
            </a:r>
            <a:r>
              <a:rPr lang="en-US" baseline="0" dirty="0" err="1"/>
              <a:t>simuatlion</a:t>
            </a:r>
            <a:r>
              <a:rPr lang="en-US" baseline="0" dirty="0"/>
              <a:t> means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Old: computationally efficient way to simulate stochastic dynamics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1AF12-6735-D14F-92D5-A5A305C45B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90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1AF12-6735-D14F-92D5-A5A305C45B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4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</a:t>
            </a:r>
            <a:r>
              <a:rPr lang="en-US" baseline="0"/>
              <a:t> </a:t>
            </a:r>
            <a:r>
              <a:rPr lang="en-US"/>
              <a:t>might </a:t>
            </a:r>
            <a:r>
              <a:rPr lang="en-US" dirty="0"/>
              <a:t>recognize prop</a:t>
            </a:r>
            <a:r>
              <a:rPr lang="en-US" baseline="0" dirty="0"/>
              <a:t> that have left as cumulative distribution function for exponential distribution</a:t>
            </a:r>
          </a:p>
          <a:p>
            <a:r>
              <a:rPr lang="en-US" baseline="0" dirty="0"/>
              <a:t>- where exponentially distributed waiting times come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6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Make distinction between small numbers and small samples </a:t>
            </a:r>
          </a:p>
          <a:p>
            <a:r>
              <a:rPr lang="en-US" baseline="0" dirty="0"/>
              <a:t>Large population – smooths out chance events – looks more deterministic</a:t>
            </a:r>
          </a:p>
          <a:p>
            <a:r>
              <a:rPr lang="en-US" baseline="0" dirty="0"/>
              <a:t>small sample can still see a lot of noise</a:t>
            </a:r>
          </a:p>
          <a:p>
            <a:r>
              <a:rPr lang="en-US" baseline="0" dirty="0"/>
              <a:t>Focus on process noise </a:t>
            </a:r>
          </a:p>
          <a:p>
            <a:endParaRPr lang="en-US" baseline="0" dirty="0"/>
          </a:p>
          <a:p>
            <a:r>
              <a:rPr lang="en-US" baseline="0" dirty="0"/>
              <a:t>Maybe mean contact rate changes in time, birth death rates in a way that we can’t predict </a:t>
            </a:r>
          </a:p>
          <a:p>
            <a:r>
              <a:rPr lang="en-US" baseline="0" dirty="0"/>
              <a:t>graph= precipitation in Key West, FL, Las Vegas, NV, New York, NY,…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N increases the stochastic paths</a:t>
            </a:r>
            <a:r>
              <a:rPr lang="en-US" baseline="0" dirty="0"/>
              <a:t> get closer to the ODE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Stochastic – can actually see extinction events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Continuous treatment of individuals; appropriate for:</a:t>
            </a:r>
          </a:p>
          <a:p>
            <a:pPr lvl="1"/>
            <a:r>
              <a:rPr lang="en-US" dirty="0"/>
              <a:t>average system behavior</a:t>
            </a:r>
          </a:p>
          <a:p>
            <a:pPr lvl="1"/>
            <a:r>
              <a:rPr lang="en-US" dirty="0"/>
              <a:t>population proportions</a:t>
            </a:r>
          </a:p>
          <a:p>
            <a:pPr lvl="1"/>
            <a:r>
              <a:rPr lang="en-US" dirty="0"/>
              <a:t>population densities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 unit (between t and t+1) is roughly time from infection to end of infectiousness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Ex: If I’m infectious and infect</a:t>
            </a:r>
            <a:r>
              <a:rPr lang="en-US" baseline="0" dirty="0"/>
              <a:t> _______ then when they are infectious I will be recovered.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Non overlapping generations is strong assumption but allows for simple model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models, e.g. Gillespie allows you to have changing durations of infectiousness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 unit is roughly time from infection to end of infectiousness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Ex: If I’m infectious and infect</a:t>
            </a:r>
            <a:r>
              <a:rPr lang="en-US" baseline="0" dirty="0"/>
              <a:t> _______ then when they are infectious I will be recovered.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Non overlapping generations is strong assumption but allows for simple model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Gillespie allows you to have changing durations of infectiousness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up the first piece </a:t>
            </a:r>
          </a:p>
          <a:p>
            <a:r>
              <a:rPr lang="en-US" dirty="0"/>
              <a:t>(first for deterministic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3FF7-7162-FE4C-8CF7-393129CD1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jpg"/><Relationship Id="rId7" Type="http://schemas.openxmlformats.org/officeDocument/2006/relationships/hyperlink" Target="mailto:figshare@ici3d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creativecommons.org/licenses/by/3.0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FC00-9E85-0348-BB7C-208D6072CFCA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23812"/>
            <a:ext cx="9144000" cy="902234"/>
            <a:chOff x="1120013" y="65888"/>
            <a:chExt cx="11071987" cy="1092467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120013" y="65888"/>
              <a:ext cx="1107198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8001807" y="70700"/>
              <a:ext cx="1087655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11017715" y="70305"/>
              <a:ext cx="1087655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8171849" y="65888"/>
              <a:ext cx="3792354" cy="1092467"/>
            </a:xfrm>
            <a:prstGeom prst="roundRect">
              <a:avLst>
                <a:gd name="adj" fmla="val 35027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22B-096B-3D4F-B90D-3072030D7A14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7591"/>
            <a:ext cx="9144000" cy="463427"/>
            <a:chOff x="-77090" y="65888"/>
            <a:chExt cx="21555807" cy="1092467"/>
          </a:xfrm>
        </p:grpSpPr>
        <p:sp>
          <p:nvSpPr>
            <p:cNvPr id="9" name="Rectangle 8"/>
            <p:cNvSpPr/>
            <p:nvPr userDrawn="1"/>
          </p:nvSpPr>
          <p:spPr>
            <a:xfrm>
              <a:off x="-77090" y="65888"/>
              <a:ext cx="2155580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FFF-0FA5-F641-84C1-290D9C3F08A8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5429251" y="3197287"/>
            <a:ext cx="6857998" cy="463427"/>
            <a:chOff x="5311866" y="65888"/>
            <a:chExt cx="16166851" cy="1092467"/>
          </a:xfrm>
        </p:grpSpPr>
        <p:sp>
          <p:nvSpPr>
            <p:cNvPr id="8" name="Rectangle 7"/>
            <p:cNvSpPr/>
            <p:nvPr userDrawn="1"/>
          </p:nvSpPr>
          <p:spPr>
            <a:xfrm>
              <a:off x="5311866" y="65888"/>
              <a:ext cx="16166851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3D83-0FBD-B447-9E1D-F1A5F76976A3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5429251" y="3197287"/>
            <a:ext cx="6857998" cy="463427"/>
            <a:chOff x="5311866" y="65888"/>
            <a:chExt cx="16166851" cy="1092467"/>
          </a:xfrm>
        </p:grpSpPr>
        <p:sp>
          <p:nvSpPr>
            <p:cNvPr id="8" name="Rectangle 7"/>
            <p:cNvSpPr/>
            <p:nvPr userDrawn="1"/>
          </p:nvSpPr>
          <p:spPr>
            <a:xfrm>
              <a:off x="5311866" y="65888"/>
              <a:ext cx="16166851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E3-0DF6-4644-81CB-F2B95DB0641A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-2376"/>
            <a:ext cx="9144000" cy="902234"/>
            <a:chOff x="1120013" y="65888"/>
            <a:chExt cx="11071987" cy="1092467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120013" y="65888"/>
              <a:ext cx="1107198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8001807" y="70700"/>
              <a:ext cx="1087655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11017715" y="70305"/>
              <a:ext cx="1087655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8171849" y="65888"/>
              <a:ext cx="3792354" cy="1092467"/>
            </a:xfrm>
            <a:prstGeom prst="roundRect">
              <a:avLst>
                <a:gd name="adj" fmla="val 35027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12" name="Rectangle 11"/>
          <p:cNvSpPr/>
          <p:nvPr userDrawn="1"/>
        </p:nvSpPr>
        <p:spPr>
          <a:xfrm>
            <a:off x="0" y="6280408"/>
            <a:ext cx="9144001" cy="593467"/>
          </a:xfrm>
          <a:prstGeom prst="rect">
            <a:avLst/>
          </a:prstGeom>
          <a:solidFill>
            <a:srgbClr val="14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3601315" y="6267077"/>
            <a:ext cx="2066060" cy="606798"/>
          </a:xfrm>
          <a:prstGeom prst="roundRect">
            <a:avLst>
              <a:gd name="adj" fmla="val 259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482" y="6260683"/>
            <a:ext cx="3025619" cy="612018"/>
            <a:chOff x="-118583" y="5812886"/>
            <a:chExt cx="4638951" cy="938361"/>
          </a:xfrm>
        </p:grpSpPr>
        <p:grpSp>
          <p:nvGrpSpPr>
            <p:cNvPr id="15" name="Group 14"/>
            <p:cNvGrpSpPr/>
            <p:nvPr/>
          </p:nvGrpSpPr>
          <p:grpSpPr>
            <a:xfrm>
              <a:off x="-118583" y="5812886"/>
              <a:ext cx="4638951" cy="938361"/>
              <a:chOff x="-1850797" y="5483979"/>
              <a:chExt cx="6352439" cy="12769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-1850797" y="5502843"/>
                <a:ext cx="1087655" cy="1237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000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-1541600" y="5483979"/>
                <a:ext cx="5767437" cy="1276987"/>
              </a:xfrm>
              <a:prstGeom prst="roundRect">
                <a:avLst>
                  <a:gd name="adj" fmla="val 259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413987" y="5492011"/>
                <a:ext cx="1087655" cy="1237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5" b="-1"/>
            <a:stretch/>
          </p:blipFill>
          <p:spPr>
            <a:xfrm>
              <a:off x="81543" y="5870360"/>
              <a:ext cx="4221374" cy="822029"/>
            </a:xfrm>
            <a:prstGeom prst="roundRect">
              <a:avLst>
                <a:gd name="adj" fmla="val 332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25" name="Group 24"/>
          <p:cNvGrpSpPr/>
          <p:nvPr userDrawn="1"/>
        </p:nvGrpSpPr>
        <p:grpSpPr>
          <a:xfrm>
            <a:off x="6071287" y="6260901"/>
            <a:ext cx="2951678" cy="597062"/>
            <a:chOff x="6215161" y="6918230"/>
            <a:chExt cx="4638951" cy="938361"/>
          </a:xfrm>
        </p:grpSpPr>
        <p:grpSp>
          <p:nvGrpSpPr>
            <p:cNvPr id="26" name="Group 25"/>
            <p:cNvGrpSpPr/>
            <p:nvPr/>
          </p:nvGrpSpPr>
          <p:grpSpPr>
            <a:xfrm>
              <a:off x="6215161" y="6918230"/>
              <a:ext cx="4638951" cy="938361"/>
              <a:chOff x="-1850797" y="5483979"/>
              <a:chExt cx="6352439" cy="1276987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-1850797" y="5502843"/>
                <a:ext cx="1087655" cy="1237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000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-1541600" y="5483979"/>
                <a:ext cx="5767437" cy="1276987"/>
              </a:xfrm>
              <a:prstGeom prst="roundRect">
                <a:avLst>
                  <a:gd name="adj" fmla="val 259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413987" y="5492011"/>
                <a:ext cx="1087655" cy="1237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266" y="7050024"/>
              <a:ext cx="4143701" cy="72849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1" name="Group 30"/>
          <p:cNvGrpSpPr/>
          <p:nvPr userDrawn="1"/>
        </p:nvGrpSpPr>
        <p:grpSpPr>
          <a:xfrm>
            <a:off x="3420800" y="6277076"/>
            <a:ext cx="2395791" cy="596799"/>
            <a:chOff x="8048423" y="5820754"/>
            <a:chExt cx="3845490" cy="957921"/>
          </a:xfrm>
        </p:grpSpPr>
        <p:sp>
          <p:nvSpPr>
            <p:cNvPr id="32" name="Oval 31"/>
            <p:cNvSpPr/>
            <p:nvPr userDrawn="1"/>
          </p:nvSpPr>
          <p:spPr>
            <a:xfrm>
              <a:off x="8048423" y="5821090"/>
              <a:ext cx="794274" cy="957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000</a:t>
              </a: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11099639" y="5820754"/>
              <a:ext cx="794274" cy="9579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4" name="Picture 33" descr="SACEMA_Horizontal_with_Tagline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99" y="6271335"/>
            <a:ext cx="2066176" cy="591424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 userDrawn="1"/>
        </p:nvSpPr>
        <p:spPr>
          <a:xfrm>
            <a:off x="88037" y="2014399"/>
            <a:ext cx="9014060" cy="8340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1600" dirty="0">
                <a:ea typeface="ＭＳ Ｐゴシック" charset="-128"/>
              </a:rPr>
              <a:t>This presentation is made available through a Creative Commons Attribution-Noncommercial license. Details of the license and permitted uses are available at</a:t>
            </a:r>
            <a:br>
              <a:rPr lang="en-US" altLang="x-none" sz="1600" dirty="0">
                <a:ea typeface="ＭＳ Ｐゴシック" charset="-128"/>
              </a:rPr>
            </a:br>
            <a:r>
              <a:rPr lang="en-US" altLang="x-none" sz="1600" dirty="0">
                <a:ea typeface="ＭＳ Ｐゴシック" charset="-128"/>
              </a:rPr>
              <a:t> </a:t>
            </a:r>
            <a:r>
              <a:rPr lang="en-US" altLang="x-none" sz="1600" dirty="0">
                <a:ea typeface="ＭＳ Ｐゴシック" charset="-128"/>
                <a:hlinkClick r:id="rId6"/>
              </a:rPr>
              <a:t>http://creativecommons.org/licenses/by/3.0/</a:t>
            </a:r>
            <a:endParaRPr lang="en-US" altLang="x-none" sz="1600" dirty="0">
              <a:ea typeface="ＭＳ Ｐゴシック" charset="-128"/>
            </a:endParaRPr>
          </a:p>
        </p:txBody>
      </p:sp>
      <p:sp>
        <p:nvSpPr>
          <p:cNvPr id="36" name="Subtitle 2"/>
          <p:cNvSpPr txBox="1">
            <a:spLocks/>
          </p:cNvSpPr>
          <p:nvPr userDrawn="1"/>
        </p:nvSpPr>
        <p:spPr>
          <a:xfrm>
            <a:off x="1361169" y="4264531"/>
            <a:ext cx="6424613" cy="1509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altLang="x-none" sz="1600" dirty="0"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x-none" sz="1600" dirty="0">
                <a:ea typeface="ＭＳ Ｐゴシック" charset="-128"/>
              </a:rPr>
              <a:t>Attribution: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n-US" altLang="x-none" sz="1600" dirty="0"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x-none" sz="1600" dirty="0">
                <a:ea typeface="ＭＳ Ｐゴシック" charset="-128"/>
              </a:rPr>
              <a:t>Clinic on the Meaningful Modeling of Epidemiological Data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x-none" sz="1600" dirty="0">
                <a:ea typeface="ＭＳ Ｐゴシック" charset="-128"/>
              </a:rPr>
              <a:t>Source URL:</a:t>
            </a:r>
            <a:endParaRPr lang="en-US" altLang="x-none" sz="1600" b="1" dirty="0"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x-none" sz="1600" dirty="0"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x-none" sz="1600" dirty="0">
                <a:ea typeface="ＭＳ Ｐゴシック" charset="-128"/>
              </a:rPr>
              <a:t>For further information please contact </a:t>
            </a:r>
            <a:r>
              <a:rPr lang="en-US" altLang="x-none" sz="1600" dirty="0">
                <a:ea typeface="ＭＳ Ｐゴシック" charset="-128"/>
                <a:hlinkClick r:id="rId7"/>
              </a:rPr>
              <a:t>figshare@ici3d.org</a:t>
            </a:r>
            <a:r>
              <a:rPr lang="en-US" altLang="x-none" sz="1600" dirty="0">
                <a:ea typeface="ＭＳ Ｐゴシック" charset="-128"/>
              </a:rPr>
              <a:t>.</a:t>
            </a:r>
          </a:p>
        </p:txBody>
      </p:sp>
      <p:pic>
        <p:nvPicPr>
          <p:cNvPr id="37" name="Picture 7" descr="cc.srr.primary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41" y="1190421"/>
            <a:ext cx="1892252" cy="63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by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07" y="2882567"/>
            <a:ext cx="681788" cy="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/>
          <p:cNvSpPr txBox="1">
            <a:spLocks/>
          </p:cNvSpPr>
          <p:nvPr userDrawn="1"/>
        </p:nvSpPr>
        <p:spPr>
          <a:xfrm>
            <a:off x="0" y="3604928"/>
            <a:ext cx="9144000" cy="32799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1600" b="1" dirty="0">
                <a:ea typeface="ＭＳ Ｐゴシック" charset="-128"/>
              </a:rPr>
              <a:t>© </a:t>
            </a:r>
            <a:r>
              <a:rPr lang="en-US" altLang="x-none" sz="1600" b="1" i="1" dirty="0">
                <a:ea typeface="ＭＳ Ｐゴシック" charset="-128"/>
              </a:rPr>
              <a:t>2014-2019</a:t>
            </a:r>
            <a:r>
              <a:rPr lang="en-US" altLang="x-none" sz="1600" b="1" dirty="0">
                <a:ea typeface="ＭＳ Ｐゴシック" charset="-128"/>
              </a:rPr>
              <a:t> International Clinics on Infectious Disease Dynamics and Data</a:t>
            </a:r>
            <a:endParaRPr lang="en-US" altLang="x-none" sz="1600" dirty="0">
              <a:ea typeface="ＭＳ Ｐゴシック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75667"/>
            <a:ext cx="9144000" cy="364271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x-none" sz="1600" dirty="0">
                <a:ea typeface="ＭＳ Ｐゴシック" charset="-128"/>
              </a:rPr>
              <a:t>{</a:t>
            </a:r>
            <a:r>
              <a:rPr lang="en-US" altLang="x-none" sz="1600" b="1" dirty="0">
                <a:ea typeface="ＭＳ Ｐゴシック" charset="-128"/>
              </a:rPr>
              <a:t>FIGSHARE URL}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98396"/>
            <a:ext cx="9144001" cy="36427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x-none" sz="1600" dirty="0">
                <a:ea typeface="ＭＳ Ｐゴシック" charset="-128"/>
              </a:rPr>
              <a:t>{</a:t>
            </a:r>
            <a:r>
              <a:rPr lang="en-US" altLang="x-none" sz="1600" b="1" dirty="0">
                <a:ea typeface="ＭＳ Ｐゴシック" charset="-128"/>
              </a:rPr>
              <a:t>Title. DOI: XXXX/XXXX.XXXX}</a:t>
            </a:r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3484" y="4648370"/>
            <a:ext cx="9144001" cy="36427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x-none" sz="1600" dirty="0">
                <a:ea typeface="ＭＳ Ｐゴシック" charset="-128"/>
              </a:rPr>
              <a:t>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6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8838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3851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955766"/>
            <a:ext cx="9144000" cy="902234"/>
            <a:chOff x="1120013" y="65888"/>
            <a:chExt cx="11071987" cy="1092467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120013" y="65888"/>
              <a:ext cx="1107198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8001807" y="70700"/>
              <a:ext cx="1087655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11017715" y="70305"/>
              <a:ext cx="1087655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8171849" y="65888"/>
              <a:ext cx="3792354" cy="1092467"/>
            </a:xfrm>
            <a:prstGeom prst="roundRect">
              <a:avLst>
                <a:gd name="adj" fmla="val 35027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009"/>
            <a:ext cx="7886700" cy="4648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946777"/>
            <a:ext cx="2057400" cy="365125"/>
          </a:xfrm>
        </p:spPr>
        <p:txBody>
          <a:bodyPr/>
          <a:lstStyle/>
          <a:p>
            <a:fld id="{67B9232D-C83D-5248-B63F-3BF32D849F7F}" type="datetime1">
              <a:rPr lang="en-US" smtClean="0"/>
              <a:t>5/30/19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55771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52040"/>
            <a:ext cx="9144000" cy="463427"/>
            <a:chOff x="-77090" y="65888"/>
            <a:chExt cx="21555807" cy="1092467"/>
          </a:xfrm>
        </p:grpSpPr>
        <p:sp>
          <p:nvSpPr>
            <p:cNvPr id="8" name="Rectangle 7"/>
            <p:cNvSpPr/>
            <p:nvPr userDrawn="1"/>
          </p:nvSpPr>
          <p:spPr>
            <a:xfrm>
              <a:off x="-77090" y="65888"/>
              <a:ext cx="2155580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2ECB-23CD-D14F-B446-0E60791DD87B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902234"/>
            <a:chOff x="1120013" y="65888"/>
            <a:chExt cx="11071987" cy="1092467"/>
          </a:xfrm>
        </p:grpSpPr>
        <p:sp>
          <p:nvSpPr>
            <p:cNvPr id="8" name="Rectangle 7"/>
            <p:cNvSpPr/>
            <p:nvPr userDrawn="1"/>
          </p:nvSpPr>
          <p:spPr>
            <a:xfrm>
              <a:off x="1120013" y="65888"/>
              <a:ext cx="1107198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001807" y="70700"/>
              <a:ext cx="1087655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1017715" y="70305"/>
              <a:ext cx="1087655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8171849" y="65888"/>
              <a:ext cx="3792354" cy="1092467"/>
            </a:xfrm>
            <a:prstGeom prst="roundRect">
              <a:avLst>
                <a:gd name="adj" fmla="val 35027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1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1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845986"/>
            <a:ext cx="2057400" cy="365125"/>
          </a:xfrm>
        </p:spPr>
        <p:txBody>
          <a:bodyPr/>
          <a:lstStyle/>
          <a:p>
            <a:fld id="{94B52689-0540-114F-8258-D094E57F90CC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845986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845986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352040"/>
            <a:ext cx="9144000" cy="463427"/>
            <a:chOff x="-77090" y="65888"/>
            <a:chExt cx="21555807" cy="1092467"/>
          </a:xfrm>
        </p:grpSpPr>
        <p:sp>
          <p:nvSpPr>
            <p:cNvPr id="9" name="Rectangle 8"/>
            <p:cNvSpPr/>
            <p:nvPr userDrawn="1"/>
          </p:nvSpPr>
          <p:spPr>
            <a:xfrm>
              <a:off x="-77090" y="65888"/>
              <a:ext cx="2155580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2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2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877884"/>
            <a:ext cx="2057400" cy="365125"/>
          </a:xfrm>
        </p:spPr>
        <p:txBody>
          <a:bodyPr/>
          <a:lstStyle/>
          <a:p>
            <a:fld id="{C9083D78-06C6-1E41-82E5-144B699935DE}" type="datetime1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877884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877884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352040"/>
            <a:ext cx="9144000" cy="463427"/>
            <a:chOff x="-77090" y="65888"/>
            <a:chExt cx="21555807" cy="109246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77090" y="65888"/>
              <a:ext cx="2155580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877884"/>
            <a:ext cx="2057400" cy="365125"/>
          </a:xfrm>
        </p:spPr>
        <p:txBody>
          <a:bodyPr/>
          <a:lstStyle/>
          <a:p>
            <a:fld id="{422ABF8A-E08D-FF48-BEB4-A2E2C8C6AD6A}" type="datetime1">
              <a:rPr lang="en-US" smtClean="0"/>
              <a:t>5/30/19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877884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877884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352040"/>
            <a:ext cx="9144000" cy="463427"/>
            <a:chOff x="-77090" y="65888"/>
            <a:chExt cx="21555807" cy="109246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77090" y="65888"/>
              <a:ext cx="2155580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44F8-CBE3-B04B-9B85-0EC763B6EF36}" type="datetime1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27591"/>
            <a:ext cx="9144000" cy="463427"/>
            <a:chOff x="-77090" y="65888"/>
            <a:chExt cx="21555807" cy="1092467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77090" y="65888"/>
              <a:ext cx="2155580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6610-A08A-E84C-8E01-AE39E4BC2BED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7591"/>
            <a:ext cx="9144000" cy="463427"/>
            <a:chOff x="-77090" y="65888"/>
            <a:chExt cx="21555807" cy="1092467"/>
          </a:xfrm>
        </p:grpSpPr>
        <p:sp>
          <p:nvSpPr>
            <p:cNvPr id="9" name="Rectangle 8"/>
            <p:cNvSpPr/>
            <p:nvPr userDrawn="1"/>
          </p:nvSpPr>
          <p:spPr>
            <a:xfrm>
              <a:off x="-77090" y="65888"/>
              <a:ext cx="21555807" cy="1080774"/>
            </a:xfrm>
            <a:prstGeom prst="rect">
              <a:avLst/>
            </a:prstGeom>
            <a:solidFill>
              <a:srgbClr val="143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7136531" y="70699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000</a:t>
              </a: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0123563" y="70305"/>
              <a:ext cx="1087654" cy="1062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r="4298"/>
            <a:stretch/>
          </p:blipFill>
          <p:spPr>
            <a:xfrm>
              <a:off x="17306572" y="65888"/>
              <a:ext cx="3792354" cy="1092467"/>
            </a:xfrm>
            <a:prstGeom prst="roundRect">
              <a:avLst>
                <a:gd name="adj" fmla="val 36789"/>
              </a:avLst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801A-BB15-DE41-9975-26CB3AD4CAC3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C326-D94C-9A46-89DA-DAB48734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6084/m9.figshare.5044624.v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6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9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1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6.emf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emf"/><Relationship Id="rId4" Type="http://schemas.openxmlformats.org/officeDocument/2006/relationships/image" Target="../media/image3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29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37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hyperlink" Target="https://raw.githubusercontent.com/ICI3D/RTutorials/master/ICI3D_Example_chainBinom.R" TargetMode="External"/><Relationship Id="rId4" Type="http://schemas.openxmlformats.org/officeDocument/2006/relationships/image" Target="../media/image41.emf"/><Relationship Id="rId9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39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0.emf"/><Relationship Id="rId9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39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emf"/><Relationship Id="rId5" Type="http://schemas.openxmlformats.org/officeDocument/2006/relationships/image" Target="../media/image45.emf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4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emf"/><Relationship Id="rId11" Type="http://schemas.openxmlformats.org/officeDocument/2006/relationships/image" Target="../media/image70.emf"/><Relationship Id="rId5" Type="http://schemas.openxmlformats.org/officeDocument/2006/relationships/image" Target="../media/image60.emf"/><Relationship Id="rId10" Type="http://schemas.openxmlformats.org/officeDocument/2006/relationships/image" Target="../media/image69.emf"/><Relationship Id="rId4" Type="http://schemas.openxmlformats.org/officeDocument/2006/relationships/image" Target="../media/image59.emf"/><Relationship Id="rId9" Type="http://schemas.openxmlformats.org/officeDocument/2006/relationships/image" Target="../media/image6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6084/m9.figshare.5044624.v5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igshare.com/articles/Basic_stochastic_simulation_models/504462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image" Target="../media/image81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12" Type="http://schemas.openxmlformats.org/officeDocument/2006/relationships/image" Target="../media/image80.emf"/><Relationship Id="rId17" Type="http://schemas.openxmlformats.org/officeDocument/2006/relationships/image" Target="../media/image85.emf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8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emf"/><Relationship Id="rId11" Type="http://schemas.openxmlformats.org/officeDocument/2006/relationships/image" Target="../media/image79.emf"/><Relationship Id="rId5" Type="http://schemas.openxmlformats.org/officeDocument/2006/relationships/image" Target="../media/image73.emf"/><Relationship Id="rId15" Type="http://schemas.openxmlformats.org/officeDocument/2006/relationships/image" Target="../media/image83.emf"/><Relationship Id="rId10" Type="http://schemas.openxmlformats.org/officeDocument/2006/relationships/image" Target="../media/image78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Relationship Id="rId14" Type="http://schemas.openxmlformats.org/officeDocument/2006/relationships/image" Target="../media/image8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1.emf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10" Type="http://schemas.openxmlformats.org/officeDocument/2006/relationships/image" Target="../media/image87.emf"/><Relationship Id="rId4" Type="http://schemas.openxmlformats.org/officeDocument/2006/relationships/image" Target="../media/image73.emf"/><Relationship Id="rId9" Type="http://schemas.openxmlformats.org/officeDocument/2006/relationships/image" Target="../media/image8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137/17M1155259" TargetMode="Externa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20.emf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0069"/>
            <a:ext cx="7772400" cy="2387600"/>
          </a:xfrm>
        </p:spPr>
        <p:txBody>
          <a:bodyPr/>
          <a:lstStyle/>
          <a:p>
            <a:r>
              <a:rPr lang="en-US" dirty="0"/>
              <a:t>Basic stochastic simulation models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81363"/>
            <a:ext cx="6858000" cy="34623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Clinic on Meaningful Modeling of Epidemiological Data, 2019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kern="0" dirty="0"/>
              <a:t>African Institute for the Mathematical Sciences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kern="0" dirty="0"/>
              <a:t>Muizenberg, South Africa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kern="0" dirty="0"/>
              <a:t>28 May 2019</a:t>
            </a:r>
          </a:p>
          <a:p>
            <a:endParaRPr lang="en-US" dirty="0"/>
          </a:p>
          <a:p>
            <a:r>
              <a:rPr lang="en-US" dirty="0"/>
              <a:t>Rebecca Borchering, PhD, MS</a:t>
            </a:r>
          </a:p>
          <a:p>
            <a:r>
              <a:rPr lang="en-US" dirty="0"/>
              <a:t>Postdoctoral Fellow</a:t>
            </a:r>
          </a:p>
          <a:p>
            <a:r>
              <a:rPr lang="en-US" dirty="0" err="1"/>
              <a:t>Odum</a:t>
            </a:r>
            <a:r>
              <a:rPr lang="en-US" dirty="0"/>
              <a:t> School of Ecology</a:t>
            </a:r>
          </a:p>
          <a:p>
            <a:r>
              <a:rPr lang="en-US" dirty="0"/>
              <a:t>University of Georgia</a:t>
            </a:r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Slide Set Citation: </a:t>
            </a:r>
            <a:r>
              <a:rPr lang="en-US" b="1" dirty="0">
                <a:hlinkClick r:id="rId2" tooltip="Press Ctrl/Cmd + C to copy"/>
              </a:rPr>
              <a:t>https://doi.org/10.6084/m9.figshare.5044624.v5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4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71617"/>
            <a:ext cx="7620000" cy="245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probability of getting infected by any infectious individual is </a:t>
            </a:r>
          </a:p>
          <a:p>
            <a:endParaRPr lang="en-US" sz="2400" dirty="0"/>
          </a:p>
          <a:p>
            <a:r>
              <a:rPr lang="en-US" sz="2400" dirty="0"/>
              <a:t>The expected number of cases in the next time unit is   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Reed-Frost model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195" y="8168468"/>
            <a:ext cx="8318500" cy="11049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783396"/>
            <a:ext cx="7620000" cy="245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Susceptible individuals in the next time unit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Recovered individuals in the next time unit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6" y="3333376"/>
            <a:ext cx="2565400" cy="218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907645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667" y="3193754"/>
            <a:ext cx="23495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667" y="4548782"/>
            <a:ext cx="21844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667" y="5686412"/>
            <a:ext cx="1968500" cy="292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167" y="2096374"/>
            <a:ext cx="825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71617"/>
            <a:ext cx="7620000" cy="468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full set of equations describing the deterministic population update is: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                                is the total population size, the basic reproductive number for this model is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Reed-Frost model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30" y="3182211"/>
            <a:ext cx="2349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30" y="2385762"/>
            <a:ext cx="21844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30" y="4097921"/>
            <a:ext cx="1968500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038" y="4810431"/>
            <a:ext cx="2006600" cy="25400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67144CF-850A-0449-9D50-D413FFFD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55771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49D02-13FF-9745-B6DA-3191CA354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361" b="-394"/>
          <a:stretch/>
        </p:blipFill>
        <p:spPr>
          <a:xfrm>
            <a:off x="1906955" y="5768529"/>
            <a:ext cx="3115620" cy="3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3CEA38-EDC4-6048-BFA7-B6EBF3F6C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54" y="5768530"/>
            <a:ext cx="4973981" cy="362278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71617"/>
            <a:ext cx="7620000" cy="468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full set of equations describing the deterministic population update is: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                                is the total population size, the basic reproductive number for this model is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Reed-Frost model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30" y="3182211"/>
            <a:ext cx="2349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30" y="2385762"/>
            <a:ext cx="21844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30" y="4097921"/>
            <a:ext cx="1968500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038" y="4810431"/>
            <a:ext cx="2006600" cy="25400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00D8678-8B90-AA4A-A8A8-B6C9E19D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55771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18E09A-2CDF-DB48-B1A1-56FC415D3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54" y="5768530"/>
            <a:ext cx="4973981" cy="362278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71617"/>
            <a:ext cx="7620000" cy="4306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full set of equations describing the deterministic population update is: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                                is the total population size, the basic reproductive number for this model is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Reed-Frost model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195" y="8168468"/>
            <a:ext cx="8318500" cy="1104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30" y="3182211"/>
            <a:ext cx="2349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30" y="2385762"/>
            <a:ext cx="21844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30" y="4097921"/>
            <a:ext cx="1968500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038" y="4810431"/>
            <a:ext cx="2006600" cy="25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0060A2-49AE-234F-915A-EA57164D0D6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206"/>
          <a:stretch/>
        </p:blipFill>
        <p:spPr>
          <a:xfrm>
            <a:off x="4816967" y="1903911"/>
            <a:ext cx="3426626" cy="283661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D7D003-543F-CB47-916A-74567CFE6A87}"/>
              </a:ext>
            </a:extLst>
          </p:cNvPr>
          <p:cNvCxnSpPr>
            <a:cxnSpLocks/>
          </p:cNvCxnSpPr>
          <p:nvPr/>
        </p:nvCxnSpPr>
        <p:spPr>
          <a:xfrm>
            <a:off x="4598066" y="3788746"/>
            <a:ext cx="43780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403104D-B629-5845-BFED-603610AB61FC}"/>
              </a:ext>
            </a:extLst>
          </p:cNvPr>
          <p:cNvSpPr/>
          <p:nvPr/>
        </p:nvSpPr>
        <p:spPr>
          <a:xfrm>
            <a:off x="3710385" y="2385762"/>
            <a:ext cx="653143" cy="2004259"/>
          </a:xfrm>
          <a:prstGeom prst="rightBrace">
            <a:avLst>
              <a:gd name="adj1" fmla="val 51190"/>
              <a:gd name="adj2" fmla="val 6862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CAB190A-1E32-E146-A673-716B7C38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55771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1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48093D-CC17-F24C-A674-5B2A4275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" y="2119680"/>
            <a:ext cx="5969000" cy="1104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/>
              <a:t>Recall the binomial distribution: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stochastic R-F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27376" y="3548132"/>
            <a:ext cx="635047" cy="71602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527067" y="3548132"/>
            <a:ext cx="1" cy="8368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5905158" y="3597123"/>
            <a:ext cx="826364" cy="70293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97600" y="4467764"/>
            <a:ext cx="185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prob. of k flips all landing tails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4482" y="4256378"/>
            <a:ext cx="267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ways to get </a:t>
            </a:r>
          </a:p>
          <a:p>
            <a:r>
              <a:rPr lang="en-US" dirty="0"/>
              <a:t>k tails with n trials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5158" y="4385516"/>
            <a:ext cx="194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prob. of n-k flips all landing heads </a:t>
            </a:r>
          </a:p>
        </p:txBody>
      </p:sp>
      <p:sp>
        <p:nvSpPr>
          <p:cNvPr id="20" name="Right Bracket 19"/>
          <p:cNvSpPr/>
          <p:nvPr/>
        </p:nvSpPr>
        <p:spPr>
          <a:xfrm rot="5400000">
            <a:off x="5874702" y="2406184"/>
            <a:ext cx="171176" cy="197326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ket 20"/>
          <p:cNvSpPr/>
          <p:nvPr/>
        </p:nvSpPr>
        <p:spPr>
          <a:xfrm rot="5400000">
            <a:off x="4492991" y="3157636"/>
            <a:ext cx="171179" cy="47036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/>
          <p:cNvSpPr/>
          <p:nvPr/>
        </p:nvSpPr>
        <p:spPr>
          <a:xfrm rot="5400000">
            <a:off x="3822309" y="3040918"/>
            <a:ext cx="165880" cy="69849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5060157"/>
            <a:ext cx="7620000" cy="110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Let p be the probability of getting tails on a given flip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766D0-F7E6-A24B-B5E8-39C3B357D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76" y="7019165"/>
            <a:ext cx="5994400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66279-D084-3641-80CE-D6334F347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85" y="-1193418"/>
            <a:ext cx="6096000" cy="1104900"/>
          </a:xfrm>
          <a:prstGeom prst="rect">
            <a:avLst/>
          </a:prstGeom>
        </p:spPr>
      </p:pic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914A03E-66B1-0444-BBD0-267EB244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55771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/>
              <a:t>Recall the binomial distribution: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stochastic R-F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27376" y="3548132"/>
            <a:ext cx="635047" cy="71602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527067" y="3548132"/>
            <a:ext cx="1" cy="8368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5905158" y="3597123"/>
            <a:ext cx="826364" cy="70293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97600" y="4467764"/>
            <a:ext cx="185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prob. of k flips all landing tails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4482" y="4256378"/>
            <a:ext cx="267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ways to get </a:t>
            </a:r>
          </a:p>
          <a:p>
            <a:r>
              <a:rPr lang="en-US" dirty="0"/>
              <a:t>k tails with n trials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5158" y="4385516"/>
            <a:ext cx="194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prob. of n-k flips all landing heads </a:t>
            </a:r>
          </a:p>
        </p:txBody>
      </p:sp>
      <p:sp>
        <p:nvSpPr>
          <p:cNvPr id="20" name="Right Bracket 19"/>
          <p:cNvSpPr/>
          <p:nvPr/>
        </p:nvSpPr>
        <p:spPr>
          <a:xfrm rot="5400000">
            <a:off x="5874702" y="2406184"/>
            <a:ext cx="171176" cy="197326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ket 20"/>
          <p:cNvSpPr/>
          <p:nvPr/>
        </p:nvSpPr>
        <p:spPr>
          <a:xfrm rot="5400000">
            <a:off x="4492991" y="3157636"/>
            <a:ext cx="171179" cy="47036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/>
          <p:cNvSpPr/>
          <p:nvPr/>
        </p:nvSpPr>
        <p:spPr>
          <a:xfrm rot="5400000">
            <a:off x="3822309" y="3040918"/>
            <a:ext cx="165880" cy="69849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5060157"/>
            <a:ext cx="7620000" cy="110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Let p be the probability of getting tails on a given flip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766D0-F7E6-A24B-B5E8-39C3B357D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76" y="7019165"/>
            <a:ext cx="5994400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66279-D084-3641-80CE-D6334F347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85" y="-1193418"/>
            <a:ext cx="6096000" cy="110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2EA9C-B2AE-1E48-A208-18A94D648238}"/>
              </a:ext>
            </a:extLst>
          </p:cNvPr>
          <p:cNvSpPr txBox="1"/>
          <p:nvPr/>
        </p:nvSpPr>
        <p:spPr>
          <a:xfrm>
            <a:off x="1867650" y="5920027"/>
            <a:ext cx="594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the probability of a susceptible individual getting infected…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E711BB3-FA38-9049-96DE-FCD26E86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55771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15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535C47-1F63-9948-961F-91D3D4B5C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23" y="2119680"/>
            <a:ext cx="5969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stochastic R-F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/>
              <a:t>Putting it all together: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34763" y="3061392"/>
            <a:ext cx="635047" cy="71602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6832" y="3009418"/>
            <a:ext cx="0" cy="83524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363222" y="3009418"/>
            <a:ext cx="488867" cy="76800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9217" y="3973294"/>
            <a:ext cx="2471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prob. of x individuals getting infected by any infectious individual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482" y="3844664"/>
            <a:ext cx="267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ways to choose </a:t>
            </a:r>
          </a:p>
          <a:p>
            <a:r>
              <a:rPr lang="en-US" dirty="0"/>
              <a:t>x individuals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0346" y="3844664"/>
            <a:ext cx="285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prob. of               individuals not getting infected by any infectious individual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4498" y="1704010"/>
            <a:ext cx="7721600" cy="11049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82" y="2092998"/>
            <a:ext cx="6395016" cy="910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82" y="5289846"/>
            <a:ext cx="21844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82" y="5769752"/>
            <a:ext cx="1968500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229" y="3909460"/>
            <a:ext cx="663687" cy="2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stochastic R-F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080"/>
            <a:ext cx="7620000" cy="3943350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define initial conditions</a:t>
            </a:r>
          </a:p>
          <a:p>
            <a:pPr marL="114300" indent="0">
              <a:buNone/>
            </a:pPr>
            <a:endParaRPr lang="en-US" sz="2400" dirty="0">
              <a:latin typeface="Monaco"/>
              <a:cs typeface="Monaco"/>
            </a:endParaRP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while (I &gt; 0 and time &lt; MAXTIME)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	Calculate the number of new 				infections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	Update state variables 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	Update time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end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19" y="7139841"/>
            <a:ext cx="271385" cy="48461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27" y="7230757"/>
            <a:ext cx="2019300" cy="393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8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7" y="2291168"/>
            <a:ext cx="4355173" cy="619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Reed-Frost model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176" y="5185752"/>
            <a:ext cx="1943100" cy="952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021179" y="1717707"/>
            <a:ext cx="11262" cy="46031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creen Shot 2015-12-12 at 4.47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10" y="3204334"/>
            <a:ext cx="2822290" cy="2297050"/>
          </a:xfrm>
          <a:prstGeom prst="rect">
            <a:avLst/>
          </a:prstGeom>
        </p:spPr>
      </p:pic>
      <p:pic>
        <p:nvPicPr>
          <p:cNvPr id="17" name="Picture 16" descr="Screen Shot 2015-12-12 at 4.47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8" y="3204334"/>
            <a:ext cx="3456478" cy="2297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648600"/>
            <a:ext cx="276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Stochastic: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5998" y="1648600"/>
            <a:ext cx="276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Deterministic: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855225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18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271" y="374680"/>
            <a:ext cx="1714533" cy="239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271" y="901076"/>
            <a:ext cx="1603079" cy="2378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784" y="2291168"/>
            <a:ext cx="2349500" cy="36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537" y="5505318"/>
            <a:ext cx="357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github.com</a:t>
            </a:r>
            <a:r>
              <a:rPr lang="en-US" dirty="0"/>
              <a:t>/ICI3D/</a:t>
            </a:r>
            <a:r>
              <a:rPr lang="en-US" dirty="0" err="1"/>
              <a:t>RTutorials</a:t>
            </a:r>
            <a:r>
              <a:rPr lang="en-US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537" y="5794682"/>
            <a:ext cx="3901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5378A"/>
                </a:solidFill>
                <a:hlinkClick r:id="rId10"/>
              </a:rPr>
              <a:t>Stochastic SIR Example - Chain Binomial</a:t>
            </a:r>
            <a:endParaRPr lang="en-US" b="0" i="0" dirty="0">
              <a:solidFill>
                <a:srgbClr val="7B7B7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50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Reed-Frost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4"/>
            <a:ext cx="7620000" cy="50350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2400" dirty="0"/>
              <a:t>Fixed infectious period duration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Generations of infectious individuals don’t overlap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Define</a:t>
            </a:r>
          </a:p>
          <a:p>
            <a:pPr>
              <a:buClr>
                <a:schemeClr val="accent1"/>
              </a:buClr>
            </a:pPr>
            <a:endParaRPr lang="en-US" sz="2400" dirty="0"/>
          </a:p>
          <a:p>
            <a:pPr>
              <a:buClr>
                <a:schemeClr val="accent1"/>
              </a:buClr>
            </a:pPr>
            <a:endParaRPr lang="en-US" sz="2400" dirty="0"/>
          </a:p>
          <a:p>
            <a:pPr marL="0" indent="0">
              <a:buClr>
                <a:schemeClr val="accent1"/>
              </a:buClr>
              <a:buNone/>
            </a:pPr>
            <a:endParaRPr lang="en-US" sz="2400" b="1" dirty="0"/>
          </a:p>
          <a:p>
            <a:pPr>
              <a:buClr>
                <a:schemeClr val="accent1"/>
              </a:buClr>
            </a:pPr>
            <a:r>
              <a:rPr lang="en-US" sz="2400" b="1" dirty="0"/>
              <a:t>Deterministic</a:t>
            </a:r>
            <a:r>
              <a:rPr lang="en-US" sz="2400" dirty="0"/>
              <a:t>: population update based on the </a:t>
            </a:r>
            <a:r>
              <a:rPr lang="en-US" sz="2400" i="1" dirty="0"/>
              <a:t>expectation</a:t>
            </a:r>
            <a:r>
              <a:rPr lang="en-US" sz="2400" dirty="0"/>
              <a:t> (average)</a:t>
            </a:r>
            <a:endParaRPr lang="en-US" sz="2400" b="1" dirty="0"/>
          </a:p>
          <a:p>
            <a:pPr>
              <a:buClr>
                <a:schemeClr val="accent1"/>
              </a:buClr>
            </a:pPr>
            <a:r>
              <a:rPr lang="en-US" sz="2400" b="1" dirty="0"/>
              <a:t>Stochastic</a:t>
            </a:r>
            <a:r>
              <a:rPr lang="en-US" sz="2400" dirty="0"/>
              <a:t>: population update based on a binomial draw</a:t>
            </a:r>
            <a:endParaRPr lang="en-US" sz="1200" i="1" dirty="0"/>
          </a:p>
          <a:p>
            <a:pPr marL="0" indent="0" algn="ctr">
              <a:buClr>
                <a:schemeClr val="accent1"/>
              </a:buClr>
              <a:buNone/>
            </a:pPr>
            <a:endParaRPr lang="en-US" sz="1200" i="1" dirty="0"/>
          </a:p>
          <a:p>
            <a:pPr marL="0" indent="0" algn="ctr">
              <a:buClr>
                <a:schemeClr val="accent1"/>
              </a:buClr>
              <a:buNone/>
            </a:pPr>
            <a:r>
              <a:rPr lang="en-US" sz="2400" i="1" dirty="0"/>
              <a:t>iterating this stochastic update procedure through time gives us a “chain” of binomials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10787" y="2274327"/>
          <a:ext cx="6037813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23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probability of infection, given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3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infectious individuals (cases) at time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susceptible individuals at time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89" y="2442159"/>
            <a:ext cx="177800" cy="215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55" y="3400979"/>
            <a:ext cx="2921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589" y="2896169"/>
            <a:ext cx="215900" cy="2667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34100C2-71A5-0A4F-A4E2-1DB89787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855225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Understand motivation for using stochastic models</a:t>
            </a:r>
          </a:p>
          <a:p>
            <a:pPr>
              <a:buClr>
                <a:schemeClr val="accent1"/>
              </a:buClr>
            </a:pPr>
            <a:r>
              <a:rPr lang="en-US" dirty="0"/>
              <a:t>Understand two common approaches to stochastic simulation: discrete time vs. event-driven </a:t>
            </a:r>
          </a:p>
          <a:p>
            <a:pPr>
              <a:buClr>
                <a:schemeClr val="accent1"/>
              </a:buClr>
            </a:pPr>
            <a:r>
              <a:rPr lang="en-US" dirty="0"/>
              <a:t>Be able to relate these models to the differential equation models we have studied</a:t>
            </a:r>
          </a:p>
          <a:p>
            <a:pPr>
              <a:buClr>
                <a:schemeClr val="accent1"/>
              </a:buClr>
            </a:pPr>
            <a:r>
              <a:rPr lang="en-US" dirty="0"/>
              <a:t>Recognize potential benefits and limitations of these stochastic models</a:t>
            </a:r>
          </a:p>
          <a:p>
            <a:pPr>
              <a:buClr>
                <a:schemeClr val="accent1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3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8538"/>
            <a:ext cx="2471011" cy="1143000"/>
          </a:xfrm>
        </p:spPr>
        <p:txBody>
          <a:bodyPr/>
          <a:lstStyle/>
          <a:p>
            <a:r>
              <a:rPr lang="en-US" sz="3600" dirty="0"/>
              <a:t>(general)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582"/>
            <a:ext cx="7429500" cy="39348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400" dirty="0"/>
              <a:t>Chain binomial models can also be formulated to allow overlapping generations of cases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400" dirty="0"/>
              <a:t>Say that, instead of requiring that all infections recover each time step, instead there is a probability of recovery on each time step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400" dirty="0"/>
              <a:t>That is, for an individual who is infectious at time t, the probability of recovery by time                 is   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77" y="5410564"/>
            <a:ext cx="813410" cy="254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58"/>
          <a:stretch/>
        </p:blipFill>
        <p:spPr>
          <a:xfrm>
            <a:off x="6400798" y="5317877"/>
            <a:ext cx="236739" cy="29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266092" y="5627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27" y="7230757"/>
            <a:ext cx="2019300" cy="3937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B5D3923-C005-EC41-AB1F-FD0CE41365E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Chain binomial models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A7DA303-6426-544F-B433-D9C71924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855225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3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binomial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387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400" dirty="0"/>
              <a:t>The stochastic population update can then be described as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19" y="7139841"/>
            <a:ext cx="271385" cy="48461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27" y="7230757"/>
            <a:ext cx="2019300" cy="393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1" y="4003859"/>
            <a:ext cx="2717800" cy="1219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68" y="3799806"/>
            <a:ext cx="3624578" cy="64412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68" y="4613133"/>
            <a:ext cx="3624578" cy="67248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3530073" y="3911197"/>
            <a:ext cx="0" cy="1756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2" y="2677361"/>
            <a:ext cx="419100" cy="215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2" y="3091350"/>
            <a:ext cx="393700" cy="21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272" y="2564473"/>
            <a:ext cx="2915782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new infectious individuals</a:t>
            </a:r>
          </a:p>
          <a:p>
            <a:endParaRPr lang="en-US" sz="900" dirty="0"/>
          </a:p>
          <a:p>
            <a:r>
              <a:rPr lang="en-US" sz="2000" dirty="0"/>
              <a:t>new recovered individuals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4719410" y="2564473"/>
            <a:ext cx="302551" cy="869469"/>
          </a:xfrm>
          <a:prstGeom prst="rightBrace">
            <a:avLst>
              <a:gd name="adj1" fmla="val 36859"/>
              <a:gd name="adj2" fmla="val 50405"/>
            </a:avLst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15685" y="2782300"/>
            <a:ext cx="19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random variables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B1B1FFC-0ABF-3246-A805-967F11D0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855225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2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binomial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009"/>
            <a:ext cx="7300325" cy="50768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/>
              <a:t>Chain binomial models can also be formulated based on the same parameters we used in the ODE models and with overlapping generations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en-US" sz="1400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/>
              <a:t>Instantaneous hazard of infection for an individual susceptible individual is 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en-US" sz="1400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/>
              <a:t>For a susceptible at time t, the probability of infection by time</a:t>
            </a:r>
          </a:p>
          <a:p>
            <a:pPr marL="114300" indent="0">
              <a:lnSpc>
                <a:spcPct val="120000"/>
              </a:lnSpc>
              <a:buClr>
                <a:schemeClr val="accent1"/>
              </a:buClr>
              <a:buNone/>
            </a:pPr>
            <a:r>
              <a:rPr lang="en-US" dirty="0"/>
              <a:t>	       is          </a:t>
            </a:r>
          </a:p>
          <a:p>
            <a:pPr marL="114300" indent="0">
              <a:lnSpc>
                <a:spcPct val="120000"/>
              </a:lnSpc>
              <a:buClr>
                <a:schemeClr val="accent1"/>
              </a:buClr>
              <a:buNone/>
            </a:pPr>
            <a:endParaRPr lang="en-US" sz="1400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/>
              <a:t>Similarly, for an infectious individual at time t, the probability of recovery by time                   is </a:t>
            </a:r>
          </a:p>
          <a:p>
            <a:pPr marL="114300" indent="0">
              <a:lnSpc>
                <a:spcPct val="120000"/>
              </a:lnSpc>
              <a:buClr>
                <a:schemeClr val="accent1"/>
              </a:buClr>
              <a:buNone/>
            </a:pPr>
            <a:r>
              <a:rPr lang="en-US" dirty="0"/>
              <a:t>  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19" y="7139841"/>
            <a:ext cx="271385" cy="48461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27" y="7230757"/>
            <a:ext cx="20193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2" y="4041995"/>
            <a:ext cx="850900" cy="254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76" y="2961349"/>
            <a:ext cx="7493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7" y="5088292"/>
            <a:ext cx="850900" cy="254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37" y="5539494"/>
            <a:ext cx="1828800" cy="292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37" y="4074227"/>
            <a:ext cx="2199201" cy="4435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266092" y="5627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9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binomial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/>
              <a:t>For this model, if D is the average duration of infection, the basic reproductive number is: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en-US" dirty="0"/>
          </a:p>
          <a:p>
            <a:pPr marL="114300" indent="0">
              <a:lnSpc>
                <a:spcPct val="120000"/>
              </a:lnSpc>
              <a:buClr>
                <a:schemeClr val="accent1"/>
              </a:buClr>
              <a:buNone/>
            </a:pPr>
            <a:endParaRPr lang="en-US" dirty="0"/>
          </a:p>
          <a:p>
            <a:pPr marL="114300" indent="0">
              <a:lnSpc>
                <a:spcPct val="120000"/>
              </a:lnSpc>
              <a:buClr>
                <a:schemeClr val="accent1"/>
              </a:buClr>
              <a:buNone/>
            </a:pPr>
            <a:endParaRPr lang="en-US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/>
              <a:t>Non-generation-based chain binomial models can be adapted to include many variations on the natural history of infection.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en-US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/>
              <a:t>Discrete-time simulation of chain binomials is far more computationally efficient than event-driven simulation in continuous time.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19" y="2406205"/>
            <a:ext cx="3505200" cy="55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1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binomial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200" dirty="0">
                <a:latin typeface="Monaco"/>
                <a:cs typeface="Monaco"/>
              </a:rPr>
              <a:t>define initial conditions</a:t>
            </a:r>
          </a:p>
          <a:p>
            <a:pPr marL="114300" indent="0">
              <a:buNone/>
            </a:pPr>
            <a:endParaRPr lang="en-US" sz="2200" dirty="0">
              <a:latin typeface="Monaco"/>
              <a:cs typeface="Monaco"/>
            </a:endParaRPr>
          </a:p>
          <a:p>
            <a:pPr marL="114300" indent="0">
              <a:buNone/>
            </a:pPr>
            <a:r>
              <a:rPr lang="en-US" sz="2200" dirty="0">
                <a:latin typeface="Monaco"/>
                <a:cs typeface="Monaco"/>
              </a:rPr>
              <a:t>while (I &gt; 0 and time &lt; MAXTIME)</a:t>
            </a:r>
          </a:p>
          <a:p>
            <a:pPr marL="114300" indent="0">
              <a:buNone/>
            </a:pPr>
            <a:r>
              <a:rPr lang="en-US" sz="2200" dirty="0">
                <a:latin typeface="Monaco"/>
                <a:cs typeface="Monaco"/>
              </a:rPr>
              <a:t>	Calculate transition probabilities</a:t>
            </a:r>
          </a:p>
          <a:p>
            <a:pPr marL="114300" indent="0">
              <a:buNone/>
            </a:pPr>
            <a:r>
              <a:rPr lang="en-US" sz="2200" dirty="0">
                <a:latin typeface="Monaco"/>
                <a:cs typeface="Monaco"/>
              </a:rPr>
              <a:t>	Determine number of transitions for 	 		each type</a:t>
            </a:r>
          </a:p>
          <a:p>
            <a:pPr marL="114300" indent="0">
              <a:buNone/>
            </a:pPr>
            <a:r>
              <a:rPr lang="en-US" sz="2200" dirty="0">
                <a:latin typeface="Monaco"/>
                <a:cs typeface="Monaco"/>
              </a:rPr>
              <a:t>	Update state variables </a:t>
            </a:r>
          </a:p>
          <a:p>
            <a:pPr marL="114300" indent="0">
              <a:buNone/>
            </a:pPr>
            <a:r>
              <a:rPr lang="en-US" sz="2200" dirty="0">
                <a:latin typeface="Monaco"/>
                <a:cs typeface="Monaco"/>
              </a:rPr>
              <a:t>	Update time</a:t>
            </a:r>
          </a:p>
          <a:p>
            <a:pPr marL="114300" indent="0">
              <a:buNone/>
            </a:pPr>
            <a:r>
              <a:rPr lang="en-US" sz="2200" dirty="0">
                <a:latin typeface="Monaco"/>
                <a:cs typeface="Monaco"/>
              </a:rPr>
              <a:t>end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19" y="7139841"/>
            <a:ext cx="271385" cy="48461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27" y="7230757"/>
            <a:ext cx="2019300" cy="3937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E572503-377F-874A-88C3-6B581016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55771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9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758"/>
            <a:ext cx="7620000" cy="3778354"/>
          </a:xfrm>
        </p:spPr>
        <p:txBody>
          <a:bodyPr/>
          <a:lstStyle/>
          <a:p>
            <a:r>
              <a:rPr lang="en-US" dirty="0"/>
              <a:t>Another way to simulate stochastic epidemics…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event-driven simulation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Stochastic SIR dynamics</a:t>
            </a:r>
          </a:p>
        </p:txBody>
      </p:sp>
      <p:sp>
        <p:nvSpPr>
          <p:cNvPr id="4" name="Oval 3"/>
          <p:cNvSpPr/>
          <p:nvPr/>
        </p:nvSpPr>
        <p:spPr>
          <a:xfrm>
            <a:off x="957224" y="2397126"/>
            <a:ext cx="4292000" cy="2438896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847" y="1661441"/>
            <a:ext cx="229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Small population</a:t>
            </a:r>
          </a:p>
        </p:txBody>
      </p:sp>
      <p:sp>
        <p:nvSpPr>
          <p:cNvPr id="11" name="Oval 10"/>
          <p:cNvSpPr/>
          <p:nvPr/>
        </p:nvSpPr>
        <p:spPr>
          <a:xfrm>
            <a:off x="2651764" y="311295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57117" y="3650678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5166" y="3671513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47928" y="313659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39113" y="384909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74359" y="285390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97649" y="2899012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48868" y="281022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4500" y="3752625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34599" y="4228874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06188" y="311295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Screen Shot 2014-09-23 at 1.4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2" y="7387598"/>
            <a:ext cx="1365317" cy="411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896" y="2540000"/>
            <a:ext cx="161008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Susceptible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Infectious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Recovered</a:t>
            </a:r>
          </a:p>
        </p:txBody>
      </p:sp>
      <p:sp>
        <p:nvSpPr>
          <p:cNvPr id="56" name="Oval 55"/>
          <p:cNvSpPr/>
          <p:nvPr/>
        </p:nvSpPr>
        <p:spPr>
          <a:xfrm>
            <a:off x="3000701" y="3986403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74359" y="3427344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74359" y="3986403"/>
            <a:ext cx="182369" cy="1775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34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Stochastic SIR dynamics</a:t>
            </a:r>
          </a:p>
        </p:txBody>
      </p:sp>
      <p:sp>
        <p:nvSpPr>
          <p:cNvPr id="4" name="Oval 3"/>
          <p:cNvSpPr/>
          <p:nvPr/>
        </p:nvSpPr>
        <p:spPr>
          <a:xfrm>
            <a:off x="957224" y="2397126"/>
            <a:ext cx="4292000" cy="2438896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847" y="1661441"/>
            <a:ext cx="229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Small population</a:t>
            </a:r>
          </a:p>
        </p:txBody>
      </p:sp>
      <p:sp>
        <p:nvSpPr>
          <p:cNvPr id="11" name="Oval 10"/>
          <p:cNvSpPr/>
          <p:nvPr/>
        </p:nvSpPr>
        <p:spPr>
          <a:xfrm>
            <a:off x="2651764" y="311295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57117" y="3650678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5166" y="3671513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47928" y="3136597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39113" y="384909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74359" y="285390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97649" y="2899012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48868" y="281022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4500" y="3752625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34599" y="4228874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06188" y="311295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94491" y="5798962"/>
            <a:ext cx="6915848" cy="0"/>
          </a:xfrm>
          <a:prstGeom prst="line">
            <a:avLst/>
          </a:prstGeom>
          <a:ln w="38100" cmpd="sng">
            <a:solidFill>
              <a:schemeClr val="tx1"/>
            </a:solidFill>
            <a:headEnd type="oval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creen Shot 2014-09-23 at 1.4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2" y="7387598"/>
            <a:ext cx="1365317" cy="411653"/>
          </a:xfrm>
          <a:prstGeom prst="rect">
            <a:avLst/>
          </a:prstGeom>
        </p:spPr>
      </p:pic>
      <p:pic>
        <p:nvPicPr>
          <p:cNvPr id="24" name="Picture 23" descr="Screen Shot 2014-09-23 at 2.10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0" y="5240571"/>
            <a:ext cx="281674" cy="362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896" y="2540000"/>
            <a:ext cx="161008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Susceptible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Infectious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Recovered</a:t>
            </a:r>
          </a:p>
        </p:txBody>
      </p:sp>
      <p:sp>
        <p:nvSpPr>
          <p:cNvPr id="56" name="Oval 55"/>
          <p:cNvSpPr/>
          <p:nvPr/>
        </p:nvSpPr>
        <p:spPr>
          <a:xfrm>
            <a:off x="3000701" y="3986403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74359" y="3427344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74359" y="3986403"/>
            <a:ext cx="182369" cy="1775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1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Stochastic SIR dynamics</a:t>
            </a:r>
          </a:p>
        </p:txBody>
      </p:sp>
      <p:sp>
        <p:nvSpPr>
          <p:cNvPr id="4" name="Oval 3"/>
          <p:cNvSpPr/>
          <p:nvPr/>
        </p:nvSpPr>
        <p:spPr>
          <a:xfrm>
            <a:off x="957224" y="2397126"/>
            <a:ext cx="4292000" cy="2438896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847" y="1661441"/>
            <a:ext cx="229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Small population</a:t>
            </a:r>
          </a:p>
        </p:txBody>
      </p:sp>
      <p:sp>
        <p:nvSpPr>
          <p:cNvPr id="11" name="Oval 10"/>
          <p:cNvSpPr/>
          <p:nvPr/>
        </p:nvSpPr>
        <p:spPr>
          <a:xfrm>
            <a:off x="2651764" y="3112957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57117" y="3650678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5166" y="3671513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39113" y="384909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74359" y="285390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97649" y="2899012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48868" y="281022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4500" y="3752625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34599" y="4228874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06188" y="311295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94491" y="5798962"/>
            <a:ext cx="6915848" cy="0"/>
          </a:xfrm>
          <a:prstGeom prst="line">
            <a:avLst/>
          </a:prstGeom>
          <a:ln w="38100" cmpd="sng">
            <a:solidFill>
              <a:schemeClr val="tx1"/>
            </a:solidFill>
            <a:headEnd type="oval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5830" y="5650335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8"/>
          <a:stretch/>
        </p:blipFill>
        <p:spPr>
          <a:xfrm>
            <a:off x="1503284" y="5892311"/>
            <a:ext cx="328936" cy="411653"/>
          </a:xfrm>
          <a:prstGeom prst="rect">
            <a:avLst/>
          </a:prstGeom>
        </p:spPr>
      </p:pic>
      <p:pic>
        <p:nvPicPr>
          <p:cNvPr id="51" name="Picture 50" descr="Screen Shot 2014-09-23 at 1.4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2" y="7387598"/>
            <a:ext cx="1365317" cy="411653"/>
          </a:xfrm>
          <a:prstGeom prst="rect">
            <a:avLst/>
          </a:prstGeom>
        </p:spPr>
      </p:pic>
      <p:pic>
        <p:nvPicPr>
          <p:cNvPr id="9" name="Picture 8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0"/>
          <a:stretch/>
        </p:blipFill>
        <p:spPr>
          <a:xfrm>
            <a:off x="2508817" y="5213989"/>
            <a:ext cx="234132" cy="383442"/>
          </a:xfrm>
          <a:prstGeom prst="rect">
            <a:avLst/>
          </a:prstGeom>
        </p:spPr>
      </p:pic>
      <p:pic>
        <p:nvPicPr>
          <p:cNvPr id="24" name="Picture 23" descr="Screen Shot 2014-09-23 at 2.10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0" y="5240571"/>
            <a:ext cx="281674" cy="362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896" y="2540000"/>
            <a:ext cx="161008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Susceptible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Infectious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Recovered</a:t>
            </a:r>
          </a:p>
        </p:txBody>
      </p:sp>
      <p:sp>
        <p:nvSpPr>
          <p:cNvPr id="56" name="Oval 55"/>
          <p:cNvSpPr/>
          <p:nvPr/>
        </p:nvSpPr>
        <p:spPr>
          <a:xfrm>
            <a:off x="3000701" y="3986403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74359" y="3427344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74359" y="3986403"/>
            <a:ext cx="182369" cy="1775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47928" y="3136597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8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Stochastic SIR dynamics</a:t>
            </a:r>
          </a:p>
        </p:txBody>
      </p:sp>
      <p:sp>
        <p:nvSpPr>
          <p:cNvPr id="4" name="Oval 3"/>
          <p:cNvSpPr/>
          <p:nvPr/>
        </p:nvSpPr>
        <p:spPr>
          <a:xfrm>
            <a:off x="957224" y="2397126"/>
            <a:ext cx="4292000" cy="2438896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847" y="1661441"/>
            <a:ext cx="229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Small population</a:t>
            </a:r>
          </a:p>
        </p:txBody>
      </p:sp>
      <p:sp>
        <p:nvSpPr>
          <p:cNvPr id="11" name="Oval 10"/>
          <p:cNvSpPr/>
          <p:nvPr/>
        </p:nvSpPr>
        <p:spPr>
          <a:xfrm>
            <a:off x="2651764" y="3112957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57117" y="3650678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5166" y="3671513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47928" y="3136597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39113" y="384909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74359" y="285390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97649" y="2899012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48868" y="281022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4500" y="3752625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34599" y="4228874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06188" y="311295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94491" y="5798962"/>
            <a:ext cx="6915848" cy="0"/>
          </a:xfrm>
          <a:prstGeom prst="line">
            <a:avLst/>
          </a:prstGeom>
          <a:ln w="38100" cmpd="sng">
            <a:solidFill>
              <a:schemeClr val="tx1"/>
            </a:solidFill>
            <a:headEnd type="oval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5830" y="5650335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97308" y="5657857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8"/>
          <a:stretch/>
        </p:blipFill>
        <p:spPr>
          <a:xfrm>
            <a:off x="1503284" y="5892311"/>
            <a:ext cx="328936" cy="411653"/>
          </a:xfrm>
          <a:prstGeom prst="rect">
            <a:avLst/>
          </a:prstGeom>
        </p:spPr>
      </p:pic>
      <p:pic>
        <p:nvPicPr>
          <p:cNvPr id="50" name="Picture 49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t="1" r="50257" b="6656"/>
          <a:stretch/>
        </p:blipFill>
        <p:spPr>
          <a:xfrm>
            <a:off x="3030103" y="5892311"/>
            <a:ext cx="326248" cy="384247"/>
          </a:xfrm>
          <a:prstGeom prst="rect">
            <a:avLst/>
          </a:prstGeom>
        </p:spPr>
      </p:pic>
      <p:pic>
        <p:nvPicPr>
          <p:cNvPr id="51" name="Picture 50" descr="Screen Shot 2014-09-23 at 1.4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2" y="7387598"/>
            <a:ext cx="1365317" cy="411653"/>
          </a:xfrm>
          <a:prstGeom prst="rect">
            <a:avLst/>
          </a:prstGeom>
        </p:spPr>
      </p:pic>
      <p:pic>
        <p:nvPicPr>
          <p:cNvPr id="9" name="Picture 8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0"/>
          <a:stretch/>
        </p:blipFill>
        <p:spPr>
          <a:xfrm>
            <a:off x="2508817" y="5213989"/>
            <a:ext cx="234132" cy="383442"/>
          </a:xfrm>
          <a:prstGeom prst="rect">
            <a:avLst/>
          </a:prstGeom>
        </p:spPr>
      </p:pic>
      <p:pic>
        <p:nvPicPr>
          <p:cNvPr id="54" name="Picture 53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r="33127"/>
          <a:stretch/>
        </p:blipFill>
        <p:spPr>
          <a:xfrm>
            <a:off x="3663957" y="5213989"/>
            <a:ext cx="266701" cy="383442"/>
          </a:xfrm>
          <a:prstGeom prst="rect">
            <a:avLst/>
          </a:prstGeom>
        </p:spPr>
      </p:pic>
      <p:pic>
        <p:nvPicPr>
          <p:cNvPr id="24" name="Picture 23" descr="Screen Shot 2014-09-23 at 2.10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0" y="5240571"/>
            <a:ext cx="281674" cy="362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896" y="2540000"/>
            <a:ext cx="161008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Susceptible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Infectious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Recovered</a:t>
            </a:r>
          </a:p>
        </p:txBody>
      </p:sp>
      <p:sp>
        <p:nvSpPr>
          <p:cNvPr id="56" name="Oval 55"/>
          <p:cNvSpPr/>
          <p:nvPr/>
        </p:nvSpPr>
        <p:spPr>
          <a:xfrm>
            <a:off x="3000701" y="3986403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74359" y="3427344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74359" y="3986403"/>
            <a:ext cx="182369" cy="1775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0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47360" y="4392162"/>
            <a:ext cx="3740126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cap="small" dirty="0">
                <a:solidFill>
                  <a:schemeClr val="accent1"/>
                </a:solidFill>
                <a:latin typeface="Century Gothic"/>
                <a:cs typeface="Century Gothic"/>
              </a:rPr>
              <a:t>continuous time</a:t>
            </a:r>
            <a:r>
              <a:rPr lang="en-US" b="1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Gillespie algorithm</a:t>
            </a:r>
            <a:endParaRPr lang="en-US" sz="1600" b="1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cap="small" dirty="0">
                <a:solidFill>
                  <a:srgbClr val="A64C3D"/>
                </a:solidFill>
                <a:latin typeface="Century Gothic"/>
                <a:cs typeface="Century Gothic"/>
              </a:rPr>
              <a:t>discrete time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Chain binomial type models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  (</a:t>
            </a:r>
            <a:r>
              <a:rPr lang="en-US" sz="1600" dirty="0" err="1">
                <a:solidFill>
                  <a:srgbClr val="404040"/>
                </a:solidFill>
                <a:latin typeface="Century Gothic"/>
                <a:cs typeface="Century Gothic"/>
              </a:rPr>
              <a:t>eg</a:t>
            </a: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, Stochastic Reed-Frost models)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buClr>
                <a:schemeClr val="accent1"/>
              </a:buClr>
              <a:buFont typeface="Arial"/>
              <a:buChar char="•"/>
            </a:pPr>
            <a:endParaRPr lang="en-US" b="1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4135" y="3715397"/>
            <a:ext cx="492443" cy="324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cap="small" dirty="0"/>
              <a:t>Stochastic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65612" y="4418911"/>
            <a:ext cx="3656770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cap="small" dirty="0">
                <a:solidFill>
                  <a:schemeClr val="accent1"/>
                </a:solidFill>
                <a:latin typeface="Century Gothic"/>
                <a:cs typeface="Century Gothic"/>
              </a:rPr>
              <a:t>continuous time</a:t>
            </a:r>
            <a:r>
              <a:rPr lang="en-US" b="1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Stochastic differential equations</a:t>
            </a:r>
            <a:endParaRPr lang="en-US" sz="1600" b="1" cap="small" dirty="0">
              <a:solidFill>
                <a:srgbClr val="A64C3D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cap="small" dirty="0">
                <a:solidFill>
                  <a:srgbClr val="A64C3D"/>
                </a:solidFill>
                <a:latin typeface="Century Gothic"/>
                <a:cs typeface="Century Gothic"/>
              </a:rPr>
              <a:t>discrete time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Stochastic difference equations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b="1" cap="small" dirty="0">
              <a:solidFill>
                <a:srgbClr val="A64C3D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endParaRPr lang="en-US" b="1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187537" y="1082094"/>
            <a:ext cx="35052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cap="small" dirty="0"/>
              <a:t>Discrete treatment of individuals</a:t>
            </a:r>
          </a:p>
          <a:p>
            <a:pPr algn="ctr">
              <a:spcBef>
                <a:spcPct val="50000"/>
              </a:spcBef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301"/>
            <a:ext cx="7886700" cy="730027"/>
          </a:xfrm>
        </p:spPr>
        <p:txBody>
          <a:bodyPr/>
          <a:lstStyle/>
          <a:p>
            <a:pPr algn="ctr"/>
            <a:r>
              <a:rPr lang="en-US" dirty="0"/>
              <a:t>Model Taxonomy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90600" y="2005847"/>
            <a:ext cx="7772400" cy="4189680"/>
            <a:chOff x="685800" y="2529192"/>
            <a:chExt cx="7772400" cy="418968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495800" y="2529192"/>
              <a:ext cx="0" cy="4189680"/>
            </a:xfrm>
            <a:prstGeom prst="line">
              <a:avLst/>
            </a:prstGeom>
            <a:noFill/>
            <a:ln w="28575">
              <a:solidFill>
                <a:srgbClr val="D34817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685800" y="4723332"/>
              <a:ext cx="7772400" cy="0"/>
            </a:xfrm>
            <a:prstGeom prst="line">
              <a:avLst/>
            </a:prstGeom>
            <a:noFill/>
            <a:ln w="28575">
              <a:solidFill>
                <a:srgbClr val="D34817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F7F7F"/>
                </a:solidFill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24135" y="1372020"/>
            <a:ext cx="492443" cy="324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cap="small" dirty="0"/>
              <a:t>Deterministic</a:t>
            </a:r>
            <a:endParaRPr lang="en-US" sz="2000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93965" y="1082094"/>
            <a:ext cx="3962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cap="small" dirty="0"/>
              <a:t>Continuous treatment of individuals</a:t>
            </a:r>
            <a:endParaRPr lang="en-US" sz="2000" dirty="0"/>
          </a:p>
          <a:p>
            <a:pPr algn="ctr">
              <a:spcBef>
                <a:spcPct val="50000"/>
              </a:spcBef>
              <a:defRPr/>
            </a:pPr>
            <a:r>
              <a:rPr lang="en-US" sz="1400" dirty="0"/>
              <a:t>(averages, proportions, or population densities)</a:t>
            </a:r>
          </a:p>
          <a:p>
            <a:pPr algn="ctr">
              <a:spcBef>
                <a:spcPct val="50000"/>
              </a:spcBef>
              <a:defRPr/>
            </a:pP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5612" y="2095793"/>
            <a:ext cx="332975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cap="small" dirty="0">
                <a:solidFill>
                  <a:schemeClr val="accent1"/>
                </a:solidFill>
                <a:latin typeface="Century Gothic"/>
                <a:cs typeface="Century Gothic"/>
              </a:rPr>
              <a:t>continuous time</a:t>
            </a:r>
            <a:r>
              <a:rPr lang="en-US" b="1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 Ordinary differential equations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 Partial differential equations</a:t>
            </a:r>
            <a:endParaRPr lang="en-US" sz="1600" b="1" cap="small" dirty="0">
              <a:solidFill>
                <a:srgbClr val="A64C3D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cap="small" dirty="0">
                <a:solidFill>
                  <a:srgbClr val="A64C3D"/>
                </a:solidFill>
                <a:latin typeface="Century Gothic"/>
                <a:cs typeface="Century Gothic"/>
              </a:rPr>
              <a:t>discrete time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 Difference equations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  (</a:t>
            </a:r>
            <a:r>
              <a:rPr lang="en-US" sz="1600" dirty="0" err="1">
                <a:solidFill>
                  <a:srgbClr val="404040"/>
                </a:solidFill>
                <a:latin typeface="Century Gothic"/>
                <a:cs typeface="Century Gothic"/>
              </a:rPr>
              <a:t>eg</a:t>
            </a:r>
            <a:r>
              <a:rPr lang="en-US" sz="1600" dirty="0">
                <a:solidFill>
                  <a:srgbClr val="404040"/>
                </a:solidFill>
                <a:latin typeface="Century Gothic"/>
                <a:cs typeface="Century Gothic"/>
              </a:rPr>
              <a:t>, Reed-Frost type models)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b="1" cap="small" dirty="0">
              <a:solidFill>
                <a:srgbClr val="A64C3D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endParaRPr lang="en-US" b="1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5" name="Left Arrow 14"/>
          <p:cNvSpPr/>
          <p:nvPr/>
        </p:nvSpPr>
        <p:spPr>
          <a:xfrm rot="18553522">
            <a:off x="3879464" y="3258795"/>
            <a:ext cx="575360" cy="336342"/>
          </a:xfrm>
          <a:prstGeom prst="leftArrow">
            <a:avLst>
              <a:gd name="adj1" fmla="val 24558"/>
              <a:gd name="adj2" fmla="val 69967"/>
            </a:avLst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8553522">
            <a:off x="7802127" y="4724989"/>
            <a:ext cx="575360" cy="336342"/>
          </a:xfrm>
          <a:prstGeom prst="leftArrow">
            <a:avLst>
              <a:gd name="adj1" fmla="val 24558"/>
              <a:gd name="adj2" fmla="val 699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90BB9A7-6562-7A41-A5B4-36F232C4BA36}"/>
              </a:ext>
            </a:extLst>
          </p:cNvPr>
          <p:cNvSpPr txBox="1">
            <a:spLocks/>
          </p:cNvSpPr>
          <p:nvPr/>
        </p:nvSpPr>
        <p:spPr>
          <a:xfrm>
            <a:off x="6457950" y="59557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11C326-D94C-9A46-89DA-DAB48734F1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Stochastic SIR dynamics</a:t>
            </a:r>
          </a:p>
        </p:txBody>
      </p:sp>
      <p:sp>
        <p:nvSpPr>
          <p:cNvPr id="4" name="Oval 3"/>
          <p:cNvSpPr/>
          <p:nvPr/>
        </p:nvSpPr>
        <p:spPr>
          <a:xfrm>
            <a:off x="957224" y="2397126"/>
            <a:ext cx="4292000" cy="2438896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848" y="1661441"/>
            <a:ext cx="229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Small population</a:t>
            </a:r>
          </a:p>
        </p:txBody>
      </p:sp>
      <p:sp>
        <p:nvSpPr>
          <p:cNvPr id="11" name="Oval 10"/>
          <p:cNvSpPr/>
          <p:nvPr/>
        </p:nvSpPr>
        <p:spPr>
          <a:xfrm>
            <a:off x="2651764" y="3112957"/>
            <a:ext cx="182369" cy="1775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57117" y="3650678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5166" y="3671513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47928" y="3136597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39113" y="384909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74359" y="285390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97649" y="2899012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48868" y="2810220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4500" y="3752625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34599" y="4228874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06188" y="3112957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94491" y="5798962"/>
            <a:ext cx="6915848" cy="0"/>
          </a:xfrm>
          <a:prstGeom prst="line">
            <a:avLst/>
          </a:prstGeom>
          <a:ln w="38100" cmpd="sng">
            <a:solidFill>
              <a:schemeClr val="tx1"/>
            </a:solidFill>
            <a:headEnd type="oval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5830" y="5650335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97308" y="5657857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8"/>
          <a:stretch/>
        </p:blipFill>
        <p:spPr>
          <a:xfrm>
            <a:off x="1503284" y="5892311"/>
            <a:ext cx="328936" cy="411653"/>
          </a:xfrm>
          <a:prstGeom prst="rect">
            <a:avLst/>
          </a:prstGeom>
        </p:spPr>
      </p:pic>
      <p:pic>
        <p:nvPicPr>
          <p:cNvPr id="50" name="Picture 49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t="1" r="50257" b="6656"/>
          <a:stretch/>
        </p:blipFill>
        <p:spPr>
          <a:xfrm>
            <a:off x="3030103" y="5892311"/>
            <a:ext cx="326248" cy="384247"/>
          </a:xfrm>
          <a:prstGeom prst="rect">
            <a:avLst/>
          </a:prstGeom>
        </p:spPr>
      </p:pic>
      <p:pic>
        <p:nvPicPr>
          <p:cNvPr id="51" name="Picture 50" descr="Screen Shot 2014-09-23 at 1.4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2" y="7387598"/>
            <a:ext cx="1365317" cy="411653"/>
          </a:xfrm>
          <a:prstGeom prst="rect">
            <a:avLst/>
          </a:prstGeom>
        </p:spPr>
      </p:pic>
      <p:pic>
        <p:nvPicPr>
          <p:cNvPr id="52" name="Picture 51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3" r="26461"/>
          <a:stretch/>
        </p:blipFill>
        <p:spPr>
          <a:xfrm>
            <a:off x="4727097" y="5892311"/>
            <a:ext cx="324339" cy="411653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6098492" y="5657857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0"/>
          <a:stretch/>
        </p:blipFill>
        <p:spPr>
          <a:xfrm>
            <a:off x="2508817" y="5213989"/>
            <a:ext cx="234132" cy="383442"/>
          </a:xfrm>
          <a:prstGeom prst="rect">
            <a:avLst/>
          </a:prstGeom>
        </p:spPr>
      </p:pic>
      <p:pic>
        <p:nvPicPr>
          <p:cNvPr id="54" name="Picture 53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r="33127"/>
          <a:stretch/>
        </p:blipFill>
        <p:spPr>
          <a:xfrm>
            <a:off x="3663957" y="5213989"/>
            <a:ext cx="266701" cy="383442"/>
          </a:xfrm>
          <a:prstGeom prst="rect">
            <a:avLst/>
          </a:prstGeom>
        </p:spPr>
      </p:pic>
      <p:pic>
        <p:nvPicPr>
          <p:cNvPr id="55" name="Picture 54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0"/>
          <a:stretch/>
        </p:blipFill>
        <p:spPr>
          <a:xfrm>
            <a:off x="5997896" y="5219281"/>
            <a:ext cx="250546" cy="383442"/>
          </a:xfrm>
          <a:prstGeom prst="rect">
            <a:avLst/>
          </a:prstGeom>
        </p:spPr>
      </p:pic>
      <p:pic>
        <p:nvPicPr>
          <p:cNvPr id="24" name="Picture 23" descr="Screen Shot 2014-09-23 at 2.10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0" y="5240571"/>
            <a:ext cx="281674" cy="362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896" y="2540000"/>
            <a:ext cx="161008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Susceptible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Infectious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Recovered</a:t>
            </a:r>
          </a:p>
        </p:txBody>
      </p:sp>
      <p:sp>
        <p:nvSpPr>
          <p:cNvPr id="56" name="Oval 55"/>
          <p:cNvSpPr/>
          <p:nvPr/>
        </p:nvSpPr>
        <p:spPr>
          <a:xfrm>
            <a:off x="3000701" y="3986403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74359" y="3427344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74359" y="3986403"/>
            <a:ext cx="182369" cy="1775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Exponential waiting times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4491" y="1986933"/>
            <a:ext cx="6915848" cy="0"/>
          </a:xfrm>
          <a:prstGeom prst="line">
            <a:avLst/>
          </a:prstGeom>
          <a:ln w="38100" cmpd="sng">
            <a:solidFill>
              <a:schemeClr val="tx1"/>
            </a:solidFill>
            <a:headEnd type="oval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5830" y="1838306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97308" y="1845828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8"/>
          <a:stretch/>
        </p:blipFill>
        <p:spPr>
          <a:xfrm>
            <a:off x="1503284" y="2080282"/>
            <a:ext cx="328936" cy="411653"/>
          </a:xfrm>
          <a:prstGeom prst="rect">
            <a:avLst/>
          </a:prstGeom>
        </p:spPr>
      </p:pic>
      <p:pic>
        <p:nvPicPr>
          <p:cNvPr id="50" name="Picture 49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t="1" r="50257" b="6656"/>
          <a:stretch/>
        </p:blipFill>
        <p:spPr>
          <a:xfrm>
            <a:off x="3030103" y="2080282"/>
            <a:ext cx="326248" cy="384247"/>
          </a:xfrm>
          <a:prstGeom prst="rect">
            <a:avLst/>
          </a:prstGeom>
        </p:spPr>
      </p:pic>
      <p:pic>
        <p:nvPicPr>
          <p:cNvPr id="51" name="Picture 50" descr="Screen Shot 2014-09-23 at 1.4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2" y="7387598"/>
            <a:ext cx="1365317" cy="411653"/>
          </a:xfrm>
          <a:prstGeom prst="rect">
            <a:avLst/>
          </a:prstGeom>
        </p:spPr>
      </p:pic>
      <p:pic>
        <p:nvPicPr>
          <p:cNvPr id="52" name="Picture 51" descr="Screen Shot 2014-09-23 at 1.46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3" r="26461"/>
          <a:stretch/>
        </p:blipFill>
        <p:spPr>
          <a:xfrm>
            <a:off x="4727097" y="2080282"/>
            <a:ext cx="324339" cy="411653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6098492" y="1845828"/>
            <a:ext cx="0" cy="269382"/>
          </a:xfrm>
          <a:prstGeom prst="line">
            <a:avLst/>
          </a:prstGeom>
          <a:ln w="381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0"/>
          <a:stretch/>
        </p:blipFill>
        <p:spPr>
          <a:xfrm>
            <a:off x="2508817" y="1401960"/>
            <a:ext cx="234132" cy="383442"/>
          </a:xfrm>
          <a:prstGeom prst="rect">
            <a:avLst/>
          </a:prstGeom>
        </p:spPr>
      </p:pic>
      <p:pic>
        <p:nvPicPr>
          <p:cNvPr id="54" name="Picture 53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r="33127"/>
          <a:stretch/>
        </p:blipFill>
        <p:spPr>
          <a:xfrm>
            <a:off x="3663957" y="1401960"/>
            <a:ext cx="266701" cy="383442"/>
          </a:xfrm>
          <a:prstGeom prst="rect">
            <a:avLst/>
          </a:prstGeom>
        </p:spPr>
      </p:pic>
      <p:pic>
        <p:nvPicPr>
          <p:cNvPr id="55" name="Picture 54" descr="Screen Shot 2014-09-23 at 2.01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0"/>
          <a:stretch/>
        </p:blipFill>
        <p:spPr>
          <a:xfrm>
            <a:off x="5997896" y="1407252"/>
            <a:ext cx="250546" cy="383442"/>
          </a:xfrm>
          <a:prstGeom prst="rect">
            <a:avLst/>
          </a:prstGeom>
        </p:spPr>
      </p:pic>
      <p:pic>
        <p:nvPicPr>
          <p:cNvPr id="24" name="Picture 23" descr="Screen Shot 2014-09-23 at 2.10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0" y="1428542"/>
            <a:ext cx="281674" cy="362152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1440780" y="1728594"/>
            <a:ext cx="478883" cy="1801342"/>
          </a:xfrm>
          <a:prstGeom prst="leftBrace">
            <a:avLst>
              <a:gd name="adj1" fmla="val 4378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2957129" y="2028527"/>
            <a:ext cx="478883" cy="1201478"/>
          </a:xfrm>
          <a:prstGeom prst="leftBrace">
            <a:avLst>
              <a:gd name="adj1" fmla="val 4378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4708459" y="1478673"/>
            <a:ext cx="478883" cy="2301185"/>
          </a:xfrm>
          <a:prstGeom prst="leftBrace">
            <a:avLst>
              <a:gd name="adj1" fmla="val 4378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87436" y="3923569"/>
            <a:ext cx="3747038" cy="1227005"/>
          </a:xfrm>
        </p:spPr>
        <p:txBody>
          <a:bodyPr>
            <a:normAutofit fontScale="92500"/>
          </a:bodyPr>
          <a:lstStyle/>
          <a:p>
            <a:pPr marL="411480" lvl="1" indent="0">
              <a:buNone/>
            </a:pPr>
            <a:r>
              <a:rPr lang="en-US" b="1" dirty="0"/>
              <a:t>waiting time distribution: </a:t>
            </a:r>
            <a:r>
              <a:rPr lang="en-US" dirty="0"/>
              <a:t>distribution of times until an event occurs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1167" y="3074580"/>
            <a:ext cx="2389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 between events</a:t>
            </a:r>
          </a:p>
        </p:txBody>
      </p:sp>
      <p:pic>
        <p:nvPicPr>
          <p:cNvPr id="26" name="Picture 25" descr="Rplo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76" y="3474690"/>
            <a:ext cx="4700432" cy="27891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Gillespie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9347"/>
            <a:ext cx="7620000" cy="1353635"/>
          </a:xfrm>
        </p:spPr>
        <p:txBody>
          <a:bodyPr/>
          <a:lstStyle/>
          <a:p>
            <a:pPr lvl="1">
              <a:buClr>
                <a:schemeClr val="accent1"/>
              </a:buClr>
            </a:pPr>
            <a:r>
              <a:rPr lang="en-US" dirty="0"/>
              <a:t>finite, countable populations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well-mixed contacts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exponential waiting times (memory-less)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51" y="1671154"/>
            <a:ext cx="22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Assumptions: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1651" y="4302663"/>
            <a:ext cx="6707446" cy="1891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>
              <a:buClr>
                <a:schemeClr val="accent1"/>
              </a:buClr>
            </a:pPr>
            <a:r>
              <a:rPr lang="en-US" sz="2400" dirty="0"/>
              <a:t>noise (</a:t>
            </a:r>
            <a:r>
              <a:rPr lang="en-US" sz="2400" dirty="0" err="1"/>
              <a:t>stochasticity</a:t>
            </a:r>
            <a:r>
              <a:rPr lang="en-US" sz="2400" dirty="0"/>
              <a:t>) is introduced by the discrete nature of individuals</a:t>
            </a:r>
          </a:p>
          <a:p>
            <a:r>
              <a:rPr lang="en-US" sz="2400" dirty="0"/>
              <a:t>event-driven simulation</a:t>
            </a:r>
          </a:p>
          <a:p>
            <a:r>
              <a:rPr lang="en-US" sz="2400" dirty="0"/>
              <a:t>computationally slow</a:t>
            </a:r>
          </a:p>
          <a:p>
            <a:pPr lvl="1"/>
            <a:r>
              <a:rPr lang="en-US" dirty="0"/>
              <a:t>especially for large populations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51" y="3654637"/>
            <a:ext cx="22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Notes: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What happened ?      </a:t>
            </a:r>
          </a:p>
          <a:p>
            <a:endParaRPr lang="en-US" sz="2400" dirty="0"/>
          </a:p>
          <a:p>
            <a:r>
              <a:rPr lang="en-US" sz="2400" dirty="0"/>
              <a:t>When did it happen?     </a:t>
            </a:r>
            <a:r>
              <a:rPr lang="en-US" dirty="0"/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72118" y="1417638"/>
            <a:ext cx="3579342" cy="2469150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know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12032"/>
            <a:ext cx="248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event types: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329" y="4169101"/>
            <a:ext cx="14136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Transmission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Recovery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5" y="4583214"/>
            <a:ext cx="5549900" cy="635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5" y="5823324"/>
            <a:ext cx="5270500" cy="3175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3052" y="4382270"/>
            <a:ext cx="59827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3052" y="5434686"/>
            <a:ext cx="59827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09136" y="2223294"/>
            <a:ext cx="182369" cy="1775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83314" y="1417638"/>
            <a:ext cx="322906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Susceptible to Infectious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Infectious to Recovered</a:t>
            </a:r>
          </a:p>
        </p:txBody>
      </p:sp>
      <p:sp>
        <p:nvSpPr>
          <p:cNvPr id="14" name="Oval 13"/>
          <p:cNvSpPr/>
          <p:nvPr/>
        </p:nvSpPr>
        <p:spPr>
          <a:xfrm>
            <a:off x="6466396" y="2223294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66396" y="3341156"/>
            <a:ext cx="182369" cy="1775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09136" y="3370766"/>
            <a:ext cx="182369" cy="17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61271" y="2317581"/>
            <a:ext cx="598277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61271" y="3454600"/>
            <a:ext cx="598277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10943" y="1179099"/>
            <a:ext cx="2437545" cy="2758999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happened ?      </a:t>
            </a:r>
          </a:p>
          <a:p>
            <a:endParaRPr lang="en-US" sz="2400" dirty="0"/>
          </a:p>
          <a:p>
            <a:r>
              <a:rPr lang="en-US" sz="2400" b="1" dirty="0"/>
              <a:t>When did it happen?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12032"/>
            <a:ext cx="248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event types: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329" y="4169101"/>
            <a:ext cx="14136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Transmission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Recovery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5" y="4583214"/>
            <a:ext cx="5549900" cy="635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5" y="5823324"/>
            <a:ext cx="5270500" cy="317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708995" y="5981240"/>
            <a:ext cx="750458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997017" y="4913071"/>
            <a:ext cx="750458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12" y="1784108"/>
            <a:ext cx="1324688" cy="51968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13" y="2536395"/>
            <a:ext cx="1686261" cy="521208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12" y="3232149"/>
            <a:ext cx="950438" cy="5212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7323" y="1217583"/>
            <a:ext cx="197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ODE analogue: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37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sz="2400" dirty="0"/>
              <a:t>What happened ?      </a:t>
            </a:r>
            <a:r>
              <a:rPr lang="en-US" sz="2400" dirty="0" err="1">
                <a:solidFill>
                  <a:schemeClr val="accent2"/>
                </a:solidFill>
              </a:rPr>
              <a:t>EventType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Clr>
                <a:schemeClr val="accent1"/>
              </a:buClr>
            </a:pP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/>
              <a:t>When did it happen?       </a:t>
            </a:r>
            <a:r>
              <a:rPr lang="en-US" sz="2400" dirty="0" err="1">
                <a:solidFill>
                  <a:schemeClr val="accent2"/>
                </a:solidFill>
              </a:rPr>
              <a:t>EventTime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612032"/>
            <a:ext cx="248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event types: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329" y="4169101"/>
            <a:ext cx="14136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Transmission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Recovery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5" y="4583214"/>
            <a:ext cx="5549900" cy="635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5" y="5823324"/>
            <a:ext cx="5270500" cy="317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4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50070" y="2079321"/>
            <a:ext cx="1653437" cy="1753644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Gillespie algorithm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668" y="1819835"/>
            <a:ext cx="21717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1196813"/>
            <a:ext cx="248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event types: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329" y="1753882"/>
            <a:ext cx="14136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Transmission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Recovery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5" y="2167995"/>
            <a:ext cx="5549900" cy="635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5" y="3408105"/>
            <a:ext cx="5270500" cy="3175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58" y="5683624"/>
            <a:ext cx="330200" cy="2794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258" y="4388970"/>
            <a:ext cx="558800" cy="63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2550" y="4491824"/>
            <a:ext cx="6099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Time to the next event: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Probability the event is type </a:t>
            </a:r>
            <a:r>
              <a:rPr lang="en-US" sz="2400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:  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95" y="4351332"/>
            <a:ext cx="2646839" cy="84008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62" y="5495583"/>
            <a:ext cx="1284233" cy="647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59" y="2323083"/>
            <a:ext cx="7366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45" y="3395405"/>
            <a:ext cx="749300" cy="330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0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the Gillespie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define initial conditions</a:t>
            </a:r>
          </a:p>
          <a:p>
            <a:pPr marL="114300" indent="0">
              <a:buNone/>
            </a:pPr>
            <a:endParaRPr lang="en-US" sz="2400" dirty="0">
              <a:latin typeface="Monaco"/>
              <a:cs typeface="Monaco"/>
            </a:endParaRP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while (I &gt; 0 and time &lt; MAXTIME)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	Calculate rates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	Determine time to next event 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	Determine event type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	Update state variables 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	Update time</a:t>
            </a:r>
          </a:p>
          <a:p>
            <a:pPr marL="114300" indent="0">
              <a:buNone/>
            </a:pPr>
            <a:r>
              <a:rPr lang="en-US" sz="2400" dirty="0">
                <a:latin typeface="Monaco"/>
                <a:cs typeface="Monaco"/>
              </a:rPr>
              <a:t>end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19" y="7139841"/>
            <a:ext cx="271385" cy="48461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27" y="7230757"/>
            <a:ext cx="2019300" cy="393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There are many sources of stochasticity including small population size, imperfect observation of cases, and environmental variability</a:t>
            </a:r>
          </a:p>
          <a:p>
            <a:pPr>
              <a:buClr>
                <a:schemeClr val="accent1"/>
              </a:buClr>
            </a:pPr>
            <a:r>
              <a:rPr lang="en-US" dirty="0"/>
              <a:t>The Reed-Frost model is a discrete time model, where the time step is based on the infectious period</a:t>
            </a:r>
          </a:p>
          <a:p>
            <a:pPr>
              <a:buClr>
                <a:schemeClr val="accent1"/>
              </a:buClr>
            </a:pPr>
            <a:r>
              <a:rPr lang="en-US" dirty="0"/>
              <a:t>Chain binomial models can be thought of as a generalization of the stochastic Reed-Frost model with an arbitrary time step and infectious period duration</a:t>
            </a:r>
          </a:p>
          <a:p>
            <a:pPr>
              <a:buClr>
                <a:schemeClr val="accent1"/>
              </a:buClr>
            </a:pPr>
            <a:r>
              <a:rPr lang="en-US" dirty="0"/>
              <a:t>Event-driven simulations where each event is modeled separately are intuitive, but can be computationally slow especially for large populations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9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0" y="5475667"/>
            <a:ext cx="9143999" cy="404376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3" tooltip="Press Ctrl/Cmd + C to copy"/>
              </a:rPr>
              <a:t>https://doi.org/10.6084/m9.figshare.5044624.v5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0" y="4030146"/>
            <a:ext cx="9144000" cy="40501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Borchering RK, Pulliam JRCP. “Basic Stochastic Simulation Models” </a:t>
            </a:r>
            <a:r>
              <a:rPr lang="en-US" altLang="x-none" dirty="0">
                <a:ea typeface="ＭＳ Ｐゴシック" charset="-128"/>
                <a:hlinkClick r:id="rId4"/>
              </a:rPr>
              <a:t>Clinic on the Meaningful Modeling of Epidemiological Data. </a:t>
            </a:r>
            <a:r>
              <a:rPr lang="it-IT" dirty="0">
                <a:hlinkClick r:id="rId4"/>
              </a:rPr>
              <a:t>DOI: 10.6084/m9.figshare.5044624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08A3E-ABFE-174D-8B36-75BA2B7E9290}"/>
              </a:ext>
            </a:extLst>
          </p:cNvPr>
          <p:cNvSpPr txBox="1"/>
          <p:nvPr/>
        </p:nvSpPr>
        <p:spPr>
          <a:xfrm>
            <a:off x="3461470" y="4647634"/>
            <a:ext cx="2221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Borchering</a:t>
            </a:r>
            <a:r>
              <a:rPr lang="en-US" sz="1400" dirty="0"/>
              <a:t> RK, Pulliam JRCP</a:t>
            </a:r>
          </a:p>
        </p:txBody>
      </p:sp>
    </p:spTree>
    <p:extLst>
      <p:ext uri="{BB962C8B-B14F-4D97-AF65-F5344CB8AC3E}">
        <p14:creationId xmlns:p14="http://schemas.microsoft.com/office/powerpoint/2010/main" val="32398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2008" y="276114"/>
            <a:ext cx="7892602" cy="1143000"/>
          </a:xfrm>
        </p:spPr>
        <p:txBody>
          <a:bodyPr/>
          <a:lstStyle/>
          <a:p>
            <a:r>
              <a:rPr lang="en-US" dirty="0"/>
              <a:t>Animal Rabies Cases in Tanzania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202" y="5851163"/>
            <a:ext cx="3631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 Credit: Hampson et al. 2009</a:t>
            </a:r>
          </a:p>
        </p:txBody>
      </p:sp>
      <p:pic>
        <p:nvPicPr>
          <p:cNvPr id="6" name="Picture 5" descr="Screen shot 2013-07-13 at 8.12.31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625" l="418" r="100000">
                        <a14:foregroundMark x1="9623" y1="74375" x2="9623" y2="74375"/>
                        <a14:foregroundMark x1="15900" y1="60000" x2="15900" y2="60000"/>
                        <a14:foregroundMark x1="20921" y1="54375" x2="20921" y2="54375"/>
                        <a14:foregroundMark x1="24686" y1="50625" x2="24686" y2="50625"/>
                        <a14:foregroundMark x1="28870" y1="47500" x2="28870" y2="47500"/>
                        <a14:foregroundMark x1="31381" y1="42500" x2="3138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8076" y="1212138"/>
            <a:ext cx="1234489" cy="826436"/>
          </a:xfrm>
          <a:prstGeom prst="rect">
            <a:avLst/>
          </a:prstGeom>
        </p:spPr>
      </p:pic>
      <p:pic>
        <p:nvPicPr>
          <p:cNvPr id="7" name="Picture 6" descr="Screen shot 2013-07-13 at 8.12.45 P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841" y1="23200" x2="24841" y2="23200"/>
                        <a14:foregroundMark x1="82166" y1="63200" x2="82166" y2="63200"/>
                        <a14:foregroundMark x1="75159" y1="48800" x2="75159" y2="48800"/>
                        <a14:foregroundMark x1="56051" y1="93600" x2="56051" y2="9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6194" y="2441545"/>
            <a:ext cx="1196371" cy="952525"/>
          </a:xfrm>
          <a:prstGeom prst="rect">
            <a:avLst/>
          </a:prstGeom>
        </p:spPr>
      </p:pic>
      <p:pic>
        <p:nvPicPr>
          <p:cNvPr id="8" name="Picture 7" descr="Screen Shot 2014-08-28 at 11.48.11 AM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3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76" y="4458624"/>
            <a:ext cx="1545140" cy="915248"/>
          </a:xfrm>
          <a:prstGeom prst="rect">
            <a:avLst/>
          </a:prstGeom>
        </p:spPr>
      </p:pic>
      <p:pic>
        <p:nvPicPr>
          <p:cNvPr id="9" name="Picture 8" descr="Reports14year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8512" y="919593"/>
            <a:ext cx="5416833" cy="4948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05"/>
          <a:stretch/>
        </p:blipFill>
        <p:spPr>
          <a:xfrm>
            <a:off x="366380" y="1851943"/>
            <a:ext cx="7458485" cy="3741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0"/>
          <a:stretch/>
        </p:blipFill>
        <p:spPr>
          <a:xfrm>
            <a:off x="10177713" y="-406999"/>
            <a:ext cx="1499625" cy="1482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930" y="2221300"/>
            <a:ext cx="965935" cy="116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381" y="1359526"/>
            <a:ext cx="60201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Serengeti</a:t>
            </a:r>
            <a:r>
              <a:rPr lang="en-US" sz="3200" dirty="0"/>
              <a:t> and </a:t>
            </a:r>
            <a:r>
              <a:rPr lang="en-US" sz="3200" dirty="0" err="1">
                <a:solidFill>
                  <a:srgbClr val="FF0000"/>
                </a:solidFill>
              </a:rPr>
              <a:t>Ngorongoro</a:t>
            </a:r>
            <a:r>
              <a:rPr lang="en-US" sz="3200" dirty="0"/>
              <a:t> Districts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7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death model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54" y="1582475"/>
            <a:ext cx="1536700" cy="647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78" y="5009453"/>
            <a:ext cx="2730500" cy="1295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0162" y="1505247"/>
            <a:ext cx="82296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37" y="1764285"/>
            <a:ext cx="393700" cy="3175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019538" y="1906325"/>
            <a:ext cx="87691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0467" y="4980744"/>
            <a:ext cx="2616200" cy="317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1723" y="2745591"/>
            <a:ext cx="9959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Solve:</a:t>
            </a: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076" y="5436272"/>
            <a:ext cx="2730500" cy="3175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9951" y="5987353"/>
            <a:ext cx="1574800" cy="317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32" y="3753005"/>
            <a:ext cx="2921000" cy="3175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7"/>
          <a:stretch/>
        </p:blipFill>
        <p:spPr>
          <a:xfrm>
            <a:off x="5246626" y="7126744"/>
            <a:ext cx="2273300" cy="454825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4594975" y="3215166"/>
            <a:ext cx="0" cy="3356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7114633"/>
            <a:ext cx="2032000" cy="3556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1" r="15705" b="21893"/>
          <a:stretch/>
        </p:blipFill>
        <p:spPr>
          <a:xfrm>
            <a:off x="2270998" y="1258392"/>
            <a:ext cx="194295" cy="50589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1" y="3376063"/>
            <a:ext cx="3060700" cy="723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8" y="5443103"/>
            <a:ext cx="3263900" cy="317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62" y="4330586"/>
            <a:ext cx="2400300" cy="774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9" y="3105587"/>
            <a:ext cx="2451100" cy="749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54" y="4330586"/>
            <a:ext cx="1701800" cy="736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54" y="5436272"/>
            <a:ext cx="2336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29388" y="3753005"/>
            <a:ext cx="6099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Proportion which remain (alive):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Proportion that have left (died): 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826" y="3060626"/>
            <a:ext cx="146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 time    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death model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54" y="1582475"/>
            <a:ext cx="1536700" cy="647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0162" y="1505247"/>
            <a:ext cx="82296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37" y="1764285"/>
            <a:ext cx="393700" cy="3175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019538" y="1906325"/>
            <a:ext cx="87691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0467" y="4980744"/>
            <a:ext cx="2616200" cy="3175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076" y="5436272"/>
            <a:ext cx="2730500" cy="3175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9951" y="5987353"/>
            <a:ext cx="1574800" cy="3175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1" r="15705" b="21893"/>
          <a:stretch/>
        </p:blipFill>
        <p:spPr>
          <a:xfrm>
            <a:off x="2270998" y="1258392"/>
            <a:ext cx="194295" cy="50589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33" y="3635179"/>
            <a:ext cx="1701800" cy="736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82" y="3221284"/>
            <a:ext cx="190500" cy="1778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33" y="4926197"/>
            <a:ext cx="1041400" cy="279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17833" y="5793237"/>
            <a:ext cx="2681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66951"/>
                </a:solidFill>
              </a:rPr>
              <a:t>Exponential distribution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708986" y="5314302"/>
            <a:ext cx="376316" cy="47893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5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stochastic?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7640" cy="43926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Small populations, extinction  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endParaRPr lang="en-US" dirty="0"/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Noisy data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imperfect observation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small samples</a:t>
            </a:r>
          </a:p>
          <a:p>
            <a:pPr marL="411480" lvl="1" indent="0">
              <a:lnSpc>
                <a:spcPct val="110000"/>
              </a:lnSpc>
              <a:buClr>
                <a:schemeClr val="accent1"/>
              </a:buClr>
              <a:buNone/>
            </a:pPr>
            <a:endParaRPr lang="en-US" dirty="0"/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Environmental  </a:t>
            </a:r>
            <a:r>
              <a:rPr lang="en-US" dirty="0" err="1"/>
              <a:t>stochasticity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long term variation in external drivers 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changes in rates, including birth and death rates 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endParaRPr lang="en-US" dirty="0"/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Demographic </a:t>
            </a:r>
            <a:r>
              <a:rPr lang="en-US" dirty="0" err="1"/>
              <a:t>stochasticity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dirty="0"/>
              <a:t>comes out of having discrete individuals</a:t>
            </a:r>
          </a:p>
        </p:txBody>
      </p:sp>
      <p:pic>
        <p:nvPicPr>
          <p:cNvPr id="4" name="Picture 3" descr="Screen Shot 2015-12-15 at 11.12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33" y="3666385"/>
            <a:ext cx="1965646" cy="1266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371" y="2547162"/>
            <a:ext cx="918702" cy="1090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1799" y="4884316"/>
            <a:ext cx="2490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www.imagepermanenceinstitute.org</a:t>
            </a:r>
            <a:endParaRPr lang="en-US" sz="1200" dirty="0"/>
          </a:p>
        </p:txBody>
      </p:sp>
      <p:pic>
        <p:nvPicPr>
          <p:cNvPr id="7" name="Picture 6" descr="Screen Shot 2014-08-28 at 11.48.11 A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13" y="1600199"/>
            <a:ext cx="968996" cy="573975"/>
          </a:xfrm>
          <a:prstGeom prst="rect">
            <a:avLst/>
          </a:prstGeom>
        </p:spPr>
      </p:pic>
      <p:pic>
        <p:nvPicPr>
          <p:cNvPr id="9" name="Picture 8" descr="Screen Shot 2014-08-28 at 11.48.11 A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55" y="1600200"/>
            <a:ext cx="968996" cy="573975"/>
          </a:xfrm>
          <a:prstGeom prst="rect">
            <a:avLst/>
          </a:prstGeom>
        </p:spPr>
      </p:pic>
      <p:pic>
        <p:nvPicPr>
          <p:cNvPr id="10" name="Picture 9" descr="Screen Shot 2014-08-28 at 11.48.11 A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33" y="1600200"/>
            <a:ext cx="968996" cy="573975"/>
          </a:xfrm>
          <a:prstGeom prst="rect">
            <a:avLst/>
          </a:prstGeom>
        </p:spPr>
      </p:pic>
      <p:pic>
        <p:nvPicPr>
          <p:cNvPr id="11" name="Picture 10" descr="Screen Shot 2014-08-28 at 11.48.11 A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31" y="5376656"/>
            <a:ext cx="968996" cy="573975"/>
          </a:xfrm>
          <a:prstGeom prst="rect">
            <a:avLst/>
          </a:prstGeom>
        </p:spPr>
      </p:pic>
      <p:pic>
        <p:nvPicPr>
          <p:cNvPr id="12" name="Picture 11" descr="Screen Shot 2014-08-28 at 11.48.11 A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72" y="5376656"/>
            <a:ext cx="1339027" cy="793159"/>
          </a:xfrm>
          <a:prstGeom prst="rect">
            <a:avLst/>
          </a:prstGeom>
        </p:spPr>
      </p:pic>
      <p:sp>
        <p:nvSpPr>
          <p:cNvPr id="14" name="Multiply 13"/>
          <p:cNvSpPr>
            <a:spLocks/>
          </p:cNvSpPr>
          <p:nvPr/>
        </p:nvSpPr>
        <p:spPr>
          <a:xfrm>
            <a:off x="4192993" y="1192973"/>
            <a:ext cx="1380744" cy="1378972"/>
          </a:xfrm>
          <a:prstGeom prst="mathMultiply">
            <a:avLst>
              <a:gd name="adj1" fmla="val 1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>
            <a:spLocks/>
          </p:cNvSpPr>
          <p:nvPr/>
        </p:nvSpPr>
        <p:spPr>
          <a:xfrm>
            <a:off x="5346381" y="1192973"/>
            <a:ext cx="1380744" cy="1378972"/>
          </a:xfrm>
          <a:prstGeom prst="mathMultiply">
            <a:avLst>
              <a:gd name="adj1" fmla="val 1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>
            <a:spLocks/>
          </p:cNvSpPr>
          <p:nvPr/>
        </p:nvSpPr>
        <p:spPr>
          <a:xfrm>
            <a:off x="6443105" y="1192973"/>
            <a:ext cx="1380744" cy="1378972"/>
          </a:xfrm>
          <a:prstGeom prst="mathMultiply">
            <a:avLst>
              <a:gd name="adj1" fmla="val 1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97958" y="2839472"/>
            <a:ext cx="404721" cy="679434"/>
          </a:xfrm>
          <a:custGeom>
            <a:avLst/>
            <a:gdLst>
              <a:gd name="connsiteX0" fmla="*/ 106358 w 632355"/>
              <a:gd name="connsiteY0" fmla="*/ 256554 h 820972"/>
              <a:gd name="connsiteX1" fmla="*/ 144846 w 632355"/>
              <a:gd name="connsiteY1" fmla="*/ 333520 h 820972"/>
              <a:gd name="connsiteX2" fmla="*/ 170504 w 632355"/>
              <a:gd name="connsiteY2" fmla="*/ 372003 h 820972"/>
              <a:gd name="connsiteX3" fmla="*/ 208992 w 632355"/>
              <a:gd name="connsiteY3" fmla="*/ 436142 h 820972"/>
              <a:gd name="connsiteX4" fmla="*/ 260309 w 632355"/>
              <a:gd name="connsiteY4" fmla="*/ 397659 h 820972"/>
              <a:gd name="connsiteX5" fmla="*/ 324454 w 632355"/>
              <a:gd name="connsiteY5" fmla="*/ 256554 h 820972"/>
              <a:gd name="connsiteX6" fmla="*/ 362942 w 632355"/>
              <a:gd name="connsiteY6" fmla="*/ 166760 h 820972"/>
              <a:gd name="connsiteX7" fmla="*/ 388600 w 632355"/>
              <a:gd name="connsiteY7" fmla="*/ 115450 h 820972"/>
              <a:gd name="connsiteX8" fmla="*/ 401430 w 632355"/>
              <a:gd name="connsiteY8" fmla="*/ 64139 h 820972"/>
              <a:gd name="connsiteX9" fmla="*/ 427088 w 632355"/>
              <a:gd name="connsiteY9" fmla="*/ 0 h 820972"/>
              <a:gd name="connsiteX10" fmla="*/ 465575 w 632355"/>
              <a:gd name="connsiteY10" fmla="*/ 12828 h 820972"/>
              <a:gd name="connsiteX11" fmla="*/ 388600 w 632355"/>
              <a:gd name="connsiteY11" fmla="*/ 128277 h 820972"/>
              <a:gd name="connsiteX12" fmla="*/ 311625 w 632355"/>
              <a:gd name="connsiteY12" fmla="*/ 205243 h 820972"/>
              <a:gd name="connsiteX13" fmla="*/ 234650 w 632355"/>
              <a:gd name="connsiteY13" fmla="*/ 269382 h 820972"/>
              <a:gd name="connsiteX14" fmla="*/ 196163 w 632355"/>
              <a:gd name="connsiteY14" fmla="*/ 282209 h 820972"/>
              <a:gd name="connsiteX15" fmla="*/ 221821 w 632355"/>
              <a:gd name="connsiteY15" fmla="*/ 320692 h 820972"/>
              <a:gd name="connsiteX16" fmla="*/ 247479 w 632355"/>
              <a:gd name="connsiteY16" fmla="*/ 397659 h 820972"/>
              <a:gd name="connsiteX17" fmla="*/ 221821 w 632355"/>
              <a:gd name="connsiteY17" fmla="*/ 333520 h 820972"/>
              <a:gd name="connsiteX18" fmla="*/ 285967 w 632355"/>
              <a:gd name="connsiteY18" fmla="*/ 538763 h 820972"/>
              <a:gd name="connsiteX19" fmla="*/ 324454 w 632355"/>
              <a:gd name="connsiteY19" fmla="*/ 654212 h 820972"/>
              <a:gd name="connsiteX20" fmla="*/ 337284 w 632355"/>
              <a:gd name="connsiteY20" fmla="*/ 692695 h 820972"/>
              <a:gd name="connsiteX21" fmla="*/ 234650 w 632355"/>
              <a:gd name="connsiteY21" fmla="*/ 615729 h 820972"/>
              <a:gd name="connsiteX22" fmla="*/ 106358 w 632355"/>
              <a:gd name="connsiteY22" fmla="*/ 538763 h 820972"/>
              <a:gd name="connsiteX23" fmla="*/ 80700 w 632355"/>
              <a:gd name="connsiteY23" fmla="*/ 500280 h 820972"/>
              <a:gd name="connsiteX24" fmla="*/ 67871 w 632355"/>
              <a:gd name="connsiteY24" fmla="*/ 461797 h 820972"/>
              <a:gd name="connsiteX25" fmla="*/ 132017 w 632355"/>
              <a:gd name="connsiteY25" fmla="*/ 500280 h 820972"/>
              <a:gd name="connsiteX26" fmla="*/ 208992 w 632355"/>
              <a:gd name="connsiteY26" fmla="*/ 551591 h 820972"/>
              <a:gd name="connsiteX27" fmla="*/ 350113 w 632355"/>
              <a:gd name="connsiteY27" fmla="*/ 615729 h 820972"/>
              <a:gd name="connsiteX28" fmla="*/ 401430 w 632355"/>
              <a:gd name="connsiteY28" fmla="*/ 602902 h 820972"/>
              <a:gd name="connsiteX29" fmla="*/ 350113 w 632355"/>
              <a:gd name="connsiteY29" fmla="*/ 320692 h 820972"/>
              <a:gd name="connsiteX30" fmla="*/ 324454 w 632355"/>
              <a:gd name="connsiteY30" fmla="*/ 282209 h 820972"/>
              <a:gd name="connsiteX31" fmla="*/ 632355 w 632355"/>
              <a:gd name="connsiteY31" fmla="*/ 205243 h 820972"/>
              <a:gd name="connsiteX32" fmla="*/ 606696 w 632355"/>
              <a:gd name="connsiteY32" fmla="*/ 179588 h 820972"/>
              <a:gd name="connsiteX33" fmla="*/ 555380 w 632355"/>
              <a:gd name="connsiteY33" fmla="*/ 243726 h 820972"/>
              <a:gd name="connsiteX34" fmla="*/ 529721 w 632355"/>
              <a:gd name="connsiteY34" fmla="*/ 295037 h 820972"/>
              <a:gd name="connsiteX35" fmla="*/ 427088 w 632355"/>
              <a:gd name="connsiteY35" fmla="*/ 346348 h 820972"/>
              <a:gd name="connsiteX36" fmla="*/ 285967 w 632355"/>
              <a:gd name="connsiteY36" fmla="*/ 333520 h 820972"/>
              <a:gd name="connsiteX37" fmla="*/ 208992 w 632355"/>
              <a:gd name="connsiteY37" fmla="*/ 243726 h 820972"/>
              <a:gd name="connsiteX38" fmla="*/ 157675 w 632355"/>
              <a:gd name="connsiteY38" fmla="*/ 141105 h 820972"/>
              <a:gd name="connsiteX39" fmla="*/ 55042 w 632355"/>
              <a:gd name="connsiteY39" fmla="*/ 282209 h 820972"/>
              <a:gd name="connsiteX40" fmla="*/ 29383 w 632355"/>
              <a:gd name="connsiteY40" fmla="*/ 372003 h 820972"/>
              <a:gd name="connsiteX41" fmla="*/ 16554 w 632355"/>
              <a:gd name="connsiteY41" fmla="*/ 410486 h 820972"/>
              <a:gd name="connsiteX42" fmla="*/ 3725 w 632355"/>
              <a:gd name="connsiteY42" fmla="*/ 487452 h 820972"/>
              <a:gd name="connsiteX43" fmla="*/ 42212 w 632355"/>
              <a:gd name="connsiteY43" fmla="*/ 461797 h 820972"/>
              <a:gd name="connsiteX44" fmla="*/ 106358 w 632355"/>
              <a:gd name="connsiteY44" fmla="*/ 436142 h 820972"/>
              <a:gd name="connsiteX45" fmla="*/ 170504 w 632355"/>
              <a:gd name="connsiteY45" fmla="*/ 384831 h 820972"/>
              <a:gd name="connsiteX46" fmla="*/ 247479 w 632355"/>
              <a:gd name="connsiteY46" fmla="*/ 307865 h 820972"/>
              <a:gd name="connsiteX47" fmla="*/ 324454 w 632355"/>
              <a:gd name="connsiteY47" fmla="*/ 256554 h 820972"/>
              <a:gd name="connsiteX48" fmla="*/ 414259 w 632355"/>
              <a:gd name="connsiteY48" fmla="*/ 192416 h 820972"/>
              <a:gd name="connsiteX49" fmla="*/ 414259 w 632355"/>
              <a:gd name="connsiteY49" fmla="*/ 269382 h 820972"/>
              <a:gd name="connsiteX50" fmla="*/ 427088 w 632355"/>
              <a:gd name="connsiteY50" fmla="*/ 307865 h 820972"/>
              <a:gd name="connsiteX51" fmla="*/ 439917 w 632355"/>
              <a:gd name="connsiteY51" fmla="*/ 384831 h 820972"/>
              <a:gd name="connsiteX52" fmla="*/ 452746 w 632355"/>
              <a:gd name="connsiteY52" fmla="*/ 590074 h 820972"/>
              <a:gd name="connsiteX53" fmla="*/ 478405 w 632355"/>
              <a:gd name="connsiteY53" fmla="*/ 525935 h 820972"/>
              <a:gd name="connsiteX54" fmla="*/ 504063 w 632355"/>
              <a:gd name="connsiteY54" fmla="*/ 487452 h 820972"/>
              <a:gd name="connsiteX55" fmla="*/ 568209 w 632355"/>
              <a:gd name="connsiteY55" fmla="*/ 397659 h 820972"/>
              <a:gd name="connsiteX56" fmla="*/ 581038 w 632355"/>
              <a:gd name="connsiteY56" fmla="*/ 359176 h 820972"/>
              <a:gd name="connsiteX57" fmla="*/ 452746 w 632355"/>
              <a:gd name="connsiteY57" fmla="*/ 718351 h 820972"/>
              <a:gd name="connsiteX58" fmla="*/ 388600 w 632355"/>
              <a:gd name="connsiteY58" fmla="*/ 820972 h 820972"/>
              <a:gd name="connsiteX59" fmla="*/ 375771 w 632355"/>
              <a:gd name="connsiteY59" fmla="*/ 744006 h 820972"/>
              <a:gd name="connsiteX60" fmla="*/ 362942 w 632355"/>
              <a:gd name="connsiteY60" fmla="*/ 654212 h 820972"/>
              <a:gd name="connsiteX61" fmla="*/ 311625 w 632355"/>
              <a:gd name="connsiteY61" fmla="*/ 628557 h 820972"/>
              <a:gd name="connsiteX62" fmla="*/ 273138 w 632355"/>
              <a:gd name="connsiteY62" fmla="*/ 577246 h 820972"/>
              <a:gd name="connsiteX63" fmla="*/ 221821 w 632355"/>
              <a:gd name="connsiteY63" fmla="*/ 525935 h 820972"/>
              <a:gd name="connsiteX64" fmla="*/ 183333 w 632355"/>
              <a:gd name="connsiteY64" fmla="*/ 461797 h 820972"/>
              <a:gd name="connsiteX65" fmla="*/ 144846 w 632355"/>
              <a:gd name="connsiteY65" fmla="*/ 436142 h 820972"/>
              <a:gd name="connsiteX66" fmla="*/ 80700 w 632355"/>
              <a:gd name="connsiteY66" fmla="*/ 372003 h 820972"/>
              <a:gd name="connsiteX67" fmla="*/ 67871 w 632355"/>
              <a:gd name="connsiteY67" fmla="*/ 333520 h 820972"/>
              <a:gd name="connsiteX68" fmla="*/ 170504 w 632355"/>
              <a:gd name="connsiteY68" fmla="*/ 320692 h 820972"/>
              <a:gd name="connsiteX69" fmla="*/ 221821 w 632355"/>
              <a:gd name="connsiteY69" fmla="*/ 333520 h 820972"/>
              <a:gd name="connsiteX70" fmla="*/ 260309 w 632355"/>
              <a:gd name="connsiteY70" fmla="*/ 359176 h 820972"/>
              <a:gd name="connsiteX71" fmla="*/ 311625 w 632355"/>
              <a:gd name="connsiteY71" fmla="*/ 269382 h 820972"/>
              <a:gd name="connsiteX72" fmla="*/ 401430 w 632355"/>
              <a:gd name="connsiteY72" fmla="*/ 166760 h 820972"/>
              <a:gd name="connsiteX73" fmla="*/ 414259 w 632355"/>
              <a:gd name="connsiteY73" fmla="*/ 128277 h 820972"/>
              <a:gd name="connsiteX74" fmla="*/ 478405 w 632355"/>
              <a:gd name="connsiteY74" fmla="*/ 256554 h 820972"/>
              <a:gd name="connsiteX75" fmla="*/ 542551 w 632355"/>
              <a:gd name="connsiteY75" fmla="*/ 230899 h 820972"/>
              <a:gd name="connsiteX76" fmla="*/ 581038 w 632355"/>
              <a:gd name="connsiteY76" fmla="*/ 218071 h 820972"/>
              <a:gd name="connsiteX77" fmla="*/ 555380 w 632355"/>
              <a:gd name="connsiteY77" fmla="*/ 410486 h 820972"/>
              <a:gd name="connsiteX78" fmla="*/ 542551 w 632355"/>
              <a:gd name="connsiteY78" fmla="*/ 461797 h 820972"/>
              <a:gd name="connsiteX79" fmla="*/ 581038 w 632355"/>
              <a:gd name="connsiteY79" fmla="*/ 423314 h 820972"/>
              <a:gd name="connsiteX80" fmla="*/ 516892 w 632355"/>
              <a:gd name="connsiteY80" fmla="*/ 384831 h 820972"/>
              <a:gd name="connsiteX81" fmla="*/ 427088 w 632355"/>
              <a:gd name="connsiteY81" fmla="*/ 397659 h 820972"/>
              <a:gd name="connsiteX82" fmla="*/ 350113 w 632355"/>
              <a:gd name="connsiteY82" fmla="*/ 397659 h 820972"/>
              <a:gd name="connsiteX83" fmla="*/ 324454 w 632355"/>
              <a:gd name="connsiteY83" fmla="*/ 372003 h 82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32355" h="820972">
                <a:moveTo>
                  <a:pt x="106358" y="256554"/>
                </a:moveTo>
                <a:cubicBezTo>
                  <a:pt x="119187" y="282209"/>
                  <a:pt x="130914" y="308446"/>
                  <a:pt x="144846" y="333520"/>
                </a:cubicBezTo>
                <a:cubicBezTo>
                  <a:pt x="152334" y="346997"/>
                  <a:pt x="163609" y="358214"/>
                  <a:pt x="170504" y="372003"/>
                </a:cubicBezTo>
                <a:cubicBezTo>
                  <a:pt x="203812" y="438612"/>
                  <a:pt x="158874" y="386030"/>
                  <a:pt x="208992" y="436142"/>
                </a:cubicBezTo>
                <a:cubicBezTo>
                  <a:pt x="226098" y="423314"/>
                  <a:pt x="246229" y="413749"/>
                  <a:pt x="260309" y="397659"/>
                </a:cubicBezTo>
                <a:cubicBezTo>
                  <a:pt x="302363" y="349603"/>
                  <a:pt x="302134" y="314579"/>
                  <a:pt x="324454" y="256554"/>
                </a:cubicBezTo>
                <a:cubicBezTo>
                  <a:pt x="336145" y="226160"/>
                  <a:pt x="349465" y="196405"/>
                  <a:pt x="362942" y="166760"/>
                </a:cubicBezTo>
                <a:cubicBezTo>
                  <a:pt x="370856" y="149352"/>
                  <a:pt x="381885" y="133355"/>
                  <a:pt x="388600" y="115450"/>
                </a:cubicBezTo>
                <a:cubicBezTo>
                  <a:pt x="394791" y="98943"/>
                  <a:pt x="395854" y="80864"/>
                  <a:pt x="401430" y="64139"/>
                </a:cubicBezTo>
                <a:cubicBezTo>
                  <a:pt x="408713" y="42294"/>
                  <a:pt x="418535" y="21380"/>
                  <a:pt x="427088" y="0"/>
                </a:cubicBezTo>
                <a:cubicBezTo>
                  <a:pt x="439917" y="4276"/>
                  <a:pt x="465575" y="-695"/>
                  <a:pt x="465575" y="12828"/>
                </a:cubicBezTo>
                <a:cubicBezTo>
                  <a:pt x="465575" y="26472"/>
                  <a:pt x="399614" y="116041"/>
                  <a:pt x="388600" y="128277"/>
                </a:cubicBezTo>
                <a:cubicBezTo>
                  <a:pt x="364325" y="155245"/>
                  <a:pt x="337283" y="179588"/>
                  <a:pt x="311625" y="205243"/>
                </a:cubicBezTo>
                <a:cubicBezTo>
                  <a:pt x="283251" y="233614"/>
                  <a:pt x="270372" y="251523"/>
                  <a:pt x="234650" y="269382"/>
                </a:cubicBezTo>
                <a:cubicBezTo>
                  <a:pt x="222555" y="275429"/>
                  <a:pt x="208992" y="277933"/>
                  <a:pt x="196163" y="282209"/>
                </a:cubicBezTo>
                <a:cubicBezTo>
                  <a:pt x="204716" y="295037"/>
                  <a:pt x="215559" y="306604"/>
                  <a:pt x="221821" y="320692"/>
                </a:cubicBezTo>
                <a:cubicBezTo>
                  <a:pt x="232805" y="345404"/>
                  <a:pt x="257524" y="422768"/>
                  <a:pt x="247479" y="397659"/>
                </a:cubicBezTo>
                <a:lnTo>
                  <a:pt x="221821" y="333520"/>
                </a:lnTo>
                <a:cubicBezTo>
                  <a:pt x="241422" y="470713"/>
                  <a:pt x="221233" y="387734"/>
                  <a:pt x="285967" y="538763"/>
                </a:cubicBezTo>
                <a:cubicBezTo>
                  <a:pt x="323882" y="627221"/>
                  <a:pt x="301669" y="574476"/>
                  <a:pt x="324454" y="654212"/>
                </a:cubicBezTo>
                <a:cubicBezTo>
                  <a:pt x="328169" y="667213"/>
                  <a:pt x="349713" y="698021"/>
                  <a:pt x="337284" y="692695"/>
                </a:cubicBezTo>
                <a:cubicBezTo>
                  <a:pt x="297979" y="675852"/>
                  <a:pt x="270232" y="639447"/>
                  <a:pt x="234650" y="615729"/>
                </a:cubicBezTo>
                <a:cubicBezTo>
                  <a:pt x="141762" y="553811"/>
                  <a:pt x="185257" y="578207"/>
                  <a:pt x="106358" y="538763"/>
                </a:cubicBezTo>
                <a:cubicBezTo>
                  <a:pt x="97805" y="525935"/>
                  <a:pt x="87595" y="514069"/>
                  <a:pt x="80700" y="500280"/>
                </a:cubicBezTo>
                <a:cubicBezTo>
                  <a:pt x="74652" y="488186"/>
                  <a:pt x="54349" y="461797"/>
                  <a:pt x="67871" y="461797"/>
                </a:cubicBezTo>
                <a:cubicBezTo>
                  <a:pt x="92806" y="461797"/>
                  <a:pt x="110980" y="486894"/>
                  <a:pt x="132017" y="500280"/>
                </a:cubicBezTo>
                <a:cubicBezTo>
                  <a:pt x="158033" y="516834"/>
                  <a:pt x="182218" y="536293"/>
                  <a:pt x="208992" y="551591"/>
                </a:cubicBezTo>
                <a:cubicBezTo>
                  <a:pt x="289306" y="597480"/>
                  <a:pt x="287507" y="594864"/>
                  <a:pt x="350113" y="615729"/>
                </a:cubicBezTo>
                <a:cubicBezTo>
                  <a:pt x="367219" y="611453"/>
                  <a:pt x="399047" y="620372"/>
                  <a:pt x="401430" y="602902"/>
                </a:cubicBezTo>
                <a:cubicBezTo>
                  <a:pt x="437747" y="336608"/>
                  <a:pt x="466393" y="359449"/>
                  <a:pt x="350113" y="320692"/>
                </a:cubicBezTo>
                <a:cubicBezTo>
                  <a:pt x="341560" y="307864"/>
                  <a:pt x="320714" y="297166"/>
                  <a:pt x="324454" y="282209"/>
                </a:cubicBezTo>
                <a:cubicBezTo>
                  <a:pt x="356296" y="154853"/>
                  <a:pt x="576661" y="208027"/>
                  <a:pt x="632355" y="205243"/>
                </a:cubicBezTo>
                <a:cubicBezTo>
                  <a:pt x="623802" y="196691"/>
                  <a:pt x="618556" y="181960"/>
                  <a:pt x="606696" y="179588"/>
                </a:cubicBezTo>
                <a:cubicBezTo>
                  <a:pt x="556009" y="169452"/>
                  <a:pt x="565590" y="216503"/>
                  <a:pt x="555380" y="243726"/>
                </a:cubicBezTo>
                <a:cubicBezTo>
                  <a:pt x="548665" y="261631"/>
                  <a:pt x="540837" y="279477"/>
                  <a:pt x="529721" y="295037"/>
                </a:cubicBezTo>
                <a:cubicBezTo>
                  <a:pt x="493783" y="345345"/>
                  <a:pt x="487427" y="334281"/>
                  <a:pt x="427088" y="346348"/>
                </a:cubicBezTo>
                <a:cubicBezTo>
                  <a:pt x="380048" y="342072"/>
                  <a:pt x="331607" y="345689"/>
                  <a:pt x="285967" y="333520"/>
                </a:cubicBezTo>
                <a:cubicBezTo>
                  <a:pt x="234419" y="319775"/>
                  <a:pt x="230736" y="281774"/>
                  <a:pt x="208992" y="243726"/>
                </a:cubicBezTo>
                <a:cubicBezTo>
                  <a:pt x="157747" y="154057"/>
                  <a:pt x="208195" y="267391"/>
                  <a:pt x="157675" y="141105"/>
                </a:cubicBezTo>
                <a:cubicBezTo>
                  <a:pt x="125059" y="271556"/>
                  <a:pt x="163555" y="227959"/>
                  <a:pt x="55042" y="282209"/>
                </a:cubicBezTo>
                <a:cubicBezTo>
                  <a:pt x="24287" y="374458"/>
                  <a:pt x="61593" y="259279"/>
                  <a:pt x="29383" y="372003"/>
                </a:cubicBezTo>
                <a:cubicBezTo>
                  <a:pt x="25668" y="385004"/>
                  <a:pt x="19488" y="397286"/>
                  <a:pt x="16554" y="410486"/>
                </a:cubicBezTo>
                <a:cubicBezTo>
                  <a:pt x="10911" y="435876"/>
                  <a:pt x="-7908" y="464189"/>
                  <a:pt x="3725" y="487452"/>
                </a:cubicBezTo>
                <a:cubicBezTo>
                  <a:pt x="10621" y="501242"/>
                  <a:pt x="28421" y="468691"/>
                  <a:pt x="42212" y="461797"/>
                </a:cubicBezTo>
                <a:cubicBezTo>
                  <a:pt x="62810" y="451499"/>
                  <a:pt x="84976" y="444694"/>
                  <a:pt x="106358" y="436142"/>
                </a:cubicBezTo>
                <a:cubicBezTo>
                  <a:pt x="127740" y="419038"/>
                  <a:pt x="150243" y="403248"/>
                  <a:pt x="170504" y="384831"/>
                </a:cubicBezTo>
                <a:cubicBezTo>
                  <a:pt x="197354" y="360425"/>
                  <a:pt x="219603" y="331092"/>
                  <a:pt x="247479" y="307865"/>
                </a:cubicBezTo>
                <a:cubicBezTo>
                  <a:pt x="271169" y="288125"/>
                  <a:pt x="299191" y="274236"/>
                  <a:pt x="324454" y="256554"/>
                </a:cubicBezTo>
                <a:cubicBezTo>
                  <a:pt x="483522" y="145219"/>
                  <a:pt x="289174" y="275794"/>
                  <a:pt x="414259" y="192416"/>
                </a:cubicBezTo>
                <a:cubicBezTo>
                  <a:pt x="448470" y="295037"/>
                  <a:pt x="414259" y="166761"/>
                  <a:pt x="414259" y="269382"/>
                </a:cubicBezTo>
                <a:cubicBezTo>
                  <a:pt x="414259" y="282904"/>
                  <a:pt x="424154" y="294665"/>
                  <a:pt x="427088" y="307865"/>
                </a:cubicBezTo>
                <a:cubicBezTo>
                  <a:pt x="432731" y="333255"/>
                  <a:pt x="435641" y="359176"/>
                  <a:pt x="439917" y="384831"/>
                </a:cubicBezTo>
                <a:cubicBezTo>
                  <a:pt x="444193" y="453245"/>
                  <a:pt x="434708" y="523942"/>
                  <a:pt x="452746" y="590074"/>
                </a:cubicBezTo>
                <a:cubicBezTo>
                  <a:pt x="458806" y="612289"/>
                  <a:pt x="468106" y="546531"/>
                  <a:pt x="478405" y="525935"/>
                </a:cubicBezTo>
                <a:cubicBezTo>
                  <a:pt x="485301" y="512146"/>
                  <a:pt x="497801" y="501540"/>
                  <a:pt x="504063" y="487452"/>
                </a:cubicBezTo>
                <a:cubicBezTo>
                  <a:pt x="545711" y="393753"/>
                  <a:pt x="498208" y="420989"/>
                  <a:pt x="568209" y="397659"/>
                </a:cubicBezTo>
                <a:cubicBezTo>
                  <a:pt x="572485" y="384831"/>
                  <a:pt x="582262" y="345710"/>
                  <a:pt x="581038" y="359176"/>
                </a:cubicBezTo>
                <a:cubicBezTo>
                  <a:pt x="545156" y="753832"/>
                  <a:pt x="585922" y="318864"/>
                  <a:pt x="452746" y="718351"/>
                </a:cubicBezTo>
                <a:cubicBezTo>
                  <a:pt x="422212" y="809944"/>
                  <a:pt x="449590" y="780318"/>
                  <a:pt x="388600" y="820972"/>
                </a:cubicBezTo>
                <a:cubicBezTo>
                  <a:pt x="384324" y="795317"/>
                  <a:pt x="379726" y="769713"/>
                  <a:pt x="375771" y="744006"/>
                </a:cubicBezTo>
                <a:cubicBezTo>
                  <a:pt x="371173" y="714122"/>
                  <a:pt x="377627" y="680642"/>
                  <a:pt x="362942" y="654212"/>
                </a:cubicBezTo>
                <a:cubicBezTo>
                  <a:pt x="353654" y="637495"/>
                  <a:pt x="328731" y="637109"/>
                  <a:pt x="311625" y="628557"/>
                </a:cubicBezTo>
                <a:cubicBezTo>
                  <a:pt x="298796" y="611453"/>
                  <a:pt x="287218" y="593336"/>
                  <a:pt x="273138" y="577246"/>
                </a:cubicBezTo>
                <a:cubicBezTo>
                  <a:pt x="257208" y="559042"/>
                  <a:pt x="234268" y="546677"/>
                  <a:pt x="221821" y="525935"/>
                </a:cubicBezTo>
                <a:cubicBezTo>
                  <a:pt x="208992" y="504556"/>
                  <a:pt x="199561" y="480727"/>
                  <a:pt x="183333" y="461797"/>
                </a:cubicBezTo>
                <a:cubicBezTo>
                  <a:pt x="173298" y="450091"/>
                  <a:pt x="156450" y="446294"/>
                  <a:pt x="144846" y="436142"/>
                </a:cubicBezTo>
                <a:cubicBezTo>
                  <a:pt x="122089" y="416232"/>
                  <a:pt x="80700" y="372003"/>
                  <a:pt x="80700" y="372003"/>
                </a:cubicBezTo>
                <a:cubicBezTo>
                  <a:pt x="76424" y="359175"/>
                  <a:pt x="67871" y="347042"/>
                  <a:pt x="67871" y="333520"/>
                </a:cubicBezTo>
                <a:cubicBezTo>
                  <a:pt x="67871" y="258740"/>
                  <a:pt x="119905" y="306894"/>
                  <a:pt x="170504" y="320692"/>
                </a:cubicBezTo>
                <a:cubicBezTo>
                  <a:pt x="187515" y="325331"/>
                  <a:pt x="204715" y="329244"/>
                  <a:pt x="221821" y="333520"/>
                </a:cubicBezTo>
                <a:cubicBezTo>
                  <a:pt x="234650" y="342072"/>
                  <a:pt x="245100" y="361711"/>
                  <a:pt x="260309" y="359176"/>
                </a:cubicBezTo>
                <a:cubicBezTo>
                  <a:pt x="310535" y="350806"/>
                  <a:pt x="295103" y="296916"/>
                  <a:pt x="311625" y="269382"/>
                </a:cubicBezTo>
                <a:cubicBezTo>
                  <a:pt x="333192" y="233442"/>
                  <a:pt x="370379" y="197808"/>
                  <a:pt x="401430" y="166760"/>
                </a:cubicBezTo>
                <a:cubicBezTo>
                  <a:pt x="405706" y="153932"/>
                  <a:pt x="401000" y="125625"/>
                  <a:pt x="414259" y="128277"/>
                </a:cubicBezTo>
                <a:cubicBezTo>
                  <a:pt x="474352" y="140295"/>
                  <a:pt x="471937" y="217752"/>
                  <a:pt x="478405" y="256554"/>
                </a:cubicBezTo>
                <a:cubicBezTo>
                  <a:pt x="499787" y="248002"/>
                  <a:pt x="520988" y="238984"/>
                  <a:pt x="542551" y="230899"/>
                </a:cubicBezTo>
                <a:cubicBezTo>
                  <a:pt x="555213" y="226151"/>
                  <a:pt x="580074" y="204583"/>
                  <a:pt x="581038" y="218071"/>
                </a:cubicBezTo>
                <a:cubicBezTo>
                  <a:pt x="585649" y="282613"/>
                  <a:pt x="565473" y="346572"/>
                  <a:pt x="555380" y="410486"/>
                </a:cubicBezTo>
                <a:cubicBezTo>
                  <a:pt x="552630" y="427900"/>
                  <a:pt x="526782" y="453913"/>
                  <a:pt x="542551" y="461797"/>
                </a:cubicBezTo>
                <a:cubicBezTo>
                  <a:pt x="558778" y="469910"/>
                  <a:pt x="568209" y="436142"/>
                  <a:pt x="581038" y="423314"/>
                </a:cubicBezTo>
                <a:cubicBezTo>
                  <a:pt x="523770" y="566469"/>
                  <a:pt x="592089" y="437462"/>
                  <a:pt x="516892" y="384831"/>
                </a:cubicBezTo>
                <a:cubicBezTo>
                  <a:pt x="492119" y="367492"/>
                  <a:pt x="457023" y="393383"/>
                  <a:pt x="427088" y="397659"/>
                </a:cubicBezTo>
                <a:cubicBezTo>
                  <a:pt x="390434" y="409875"/>
                  <a:pt x="386767" y="419648"/>
                  <a:pt x="350113" y="397659"/>
                </a:cubicBezTo>
                <a:cubicBezTo>
                  <a:pt x="339741" y="391437"/>
                  <a:pt x="324454" y="372003"/>
                  <a:pt x="324454" y="37200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size -  </a:t>
            </a:r>
          </a:p>
        </p:txBody>
      </p:sp>
      <p:pic>
        <p:nvPicPr>
          <p:cNvPr id="4" name="Picture 3" descr="CTMC_ODE_3pa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3" y="958014"/>
            <a:ext cx="8800820" cy="259173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63" y="526939"/>
            <a:ext cx="495300" cy="406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40118" y="3746209"/>
            <a:ext cx="1066620" cy="0"/>
          </a:xfrm>
          <a:prstGeom prst="line">
            <a:avLst/>
          </a:prstGeom>
          <a:ln w="28575" cmpd="sng">
            <a:solidFill>
              <a:srgbClr val="E666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306738" y="4652272"/>
            <a:ext cx="6403788" cy="100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2400" dirty="0"/>
              <a:t>Ordinary Differential Equation</a:t>
            </a:r>
          </a:p>
          <a:p>
            <a:pPr>
              <a:buFontTx/>
              <a:buChar char="-"/>
            </a:pPr>
            <a:r>
              <a:rPr lang="en-US" sz="2100" dirty="0"/>
              <a:t>large (</a:t>
            </a:r>
            <a:r>
              <a:rPr lang="en-US" sz="2100" b="1" dirty="0"/>
              <a:t>infinite</a:t>
            </a:r>
            <a:r>
              <a:rPr lang="en-US" sz="2100" dirty="0"/>
              <a:t>) population size</a:t>
            </a:r>
          </a:p>
          <a:p>
            <a:pPr>
              <a:buFontTx/>
              <a:buChar char="-"/>
            </a:pPr>
            <a:r>
              <a:rPr lang="en-US" sz="2100" dirty="0"/>
              <a:t>deterministic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40118" y="4836799"/>
            <a:ext cx="10666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C326-D94C-9A46-89DA-DAB48734F1B9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8650" y="5759188"/>
            <a:ext cx="704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Borchering</a:t>
            </a:r>
            <a:r>
              <a:rPr lang="en-US" sz="1400" dirty="0"/>
              <a:t> and McKinley. (2018) “Continuum Approximation of Invasion Probabilities.” </a:t>
            </a:r>
            <a:r>
              <a:rPr lang="en-US" sz="1400" i="1" dirty="0"/>
              <a:t>Multiscale Model. Simul.</a:t>
            </a:r>
            <a:r>
              <a:rPr lang="en-US" sz="1400" dirty="0"/>
              <a:t>, 16(2), 551–582. </a:t>
            </a:r>
            <a:r>
              <a:rPr lang="en-US" sz="1400" dirty="0">
                <a:hlinkClick r:id="rId5"/>
              </a:rPr>
              <a:t>https://doi.org/10.1137/17M1155259</a:t>
            </a:r>
            <a:r>
              <a:rPr lang="en-US" sz="1400" dirty="0"/>
              <a:t>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06738" y="3545356"/>
            <a:ext cx="6403788" cy="100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2400" dirty="0"/>
              <a:t>Continuous Time Markov Chain </a:t>
            </a:r>
          </a:p>
          <a:p>
            <a:pPr>
              <a:buFontTx/>
              <a:buChar char="-"/>
            </a:pPr>
            <a:r>
              <a:rPr lang="en-US" sz="2100" b="1" dirty="0"/>
              <a:t>finite</a:t>
            </a:r>
            <a:r>
              <a:rPr lang="en-US" sz="2100" dirty="0"/>
              <a:t> population size</a:t>
            </a:r>
          </a:p>
          <a:p>
            <a:pPr>
              <a:buFontTx/>
              <a:buChar char="-"/>
            </a:pPr>
            <a:r>
              <a:rPr lang="en-US" sz="2100" dirty="0"/>
              <a:t>stochastic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90409" y="2315661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deterministic</a:t>
            </a:r>
          </a:p>
          <a:p>
            <a:r>
              <a:rPr lang="en-US" sz="1200" dirty="0"/>
              <a:t>stochastic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6009" y="2323355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deterministic</a:t>
            </a:r>
          </a:p>
          <a:p>
            <a:r>
              <a:rPr lang="en-US" sz="1200" dirty="0"/>
              <a:t>stochastic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0" y="2323355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deterministic</a:t>
            </a:r>
          </a:p>
          <a:p>
            <a:r>
              <a:rPr lang="en-US" sz="1200" dirty="0"/>
              <a:t>stochastic</a:t>
            </a:r>
          </a:p>
        </p:txBody>
      </p:sp>
    </p:spTree>
    <p:extLst>
      <p:ext uri="{BB962C8B-B14F-4D97-AF65-F5344CB8AC3E}">
        <p14:creationId xmlns:p14="http://schemas.microsoft.com/office/powerpoint/2010/main" val="14882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Reed-Frost (Chain Binomial)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3789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Fixed infectious period duration</a:t>
            </a:r>
          </a:p>
          <a:p>
            <a:r>
              <a:rPr lang="en-US" sz="2800" dirty="0"/>
              <a:t>Generations of infectious individuals don’t overlap</a:t>
            </a:r>
          </a:p>
          <a:p>
            <a:r>
              <a:rPr lang="en-US" sz="2800" dirty="0"/>
              <a:t>Define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8976" y="2932142"/>
          <a:ext cx="5918191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probability of infection, given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9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infectious individuals (cases) at time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99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susceptible individuals at time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99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recovered individuals at time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269973"/>
                  </a:ext>
                </a:extLst>
              </a:tr>
            </a:tbl>
          </a:graphicData>
        </a:graphic>
      </p:graphicFrame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36" y="3147015"/>
            <a:ext cx="177800" cy="215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02" y="4105835"/>
            <a:ext cx="2921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5A870-2F0E-DD41-8C77-79CD211008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740" t="-4649" b="-1"/>
          <a:stretch/>
        </p:blipFill>
        <p:spPr>
          <a:xfrm>
            <a:off x="1544475" y="3583604"/>
            <a:ext cx="300399" cy="30568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9FDF2BD-4C4A-994B-8B0E-7914A429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07645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EEB8E5-BA21-4A4E-B84C-EE6E60162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433" y="4625830"/>
            <a:ext cx="340967" cy="2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2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CD356D-5BD5-C245-A88F-455616E1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433" y="4625830"/>
            <a:ext cx="340967" cy="28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Reed-Frost (Chain Binomial)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3789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Fixed infectious period duration</a:t>
            </a:r>
          </a:p>
          <a:p>
            <a:r>
              <a:rPr lang="en-US" sz="2800" dirty="0"/>
              <a:t>Generations of infectious individuals don’t overlap</a:t>
            </a:r>
          </a:p>
          <a:p>
            <a:r>
              <a:rPr lang="en-US" sz="2800" dirty="0"/>
              <a:t>Define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8976" y="2932142"/>
          <a:ext cx="5918191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probability of infection, given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9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infectious individuals (cases) at time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99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susceptible individuals at time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9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recovered individuals at time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269973"/>
                  </a:ext>
                </a:extLst>
              </a:tr>
            </a:tbl>
          </a:graphicData>
        </a:graphic>
      </p:graphicFrame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36" y="3147015"/>
            <a:ext cx="177800" cy="215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02" y="4105835"/>
            <a:ext cx="2921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5A870-2F0E-DD41-8C77-79CD211008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740" t="-4649" b="-1"/>
          <a:stretch/>
        </p:blipFill>
        <p:spPr>
          <a:xfrm>
            <a:off x="1544475" y="3583604"/>
            <a:ext cx="300399" cy="305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91C077-7036-F642-92F8-61C80070B5D6}"/>
              </a:ext>
            </a:extLst>
          </p:cNvPr>
          <p:cNvSpPr txBox="1">
            <a:spLocks/>
          </p:cNvSpPr>
          <p:nvPr/>
        </p:nvSpPr>
        <p:spPr>
          <a:xfrm>
            <a:off x="457200" y="5175274"/>
            <a:ext cx="7620000" cy="1084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How should we determine the number of individuals in each group at time          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2B1400-6D74-E24E-9B10-8E7DA5F65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767" y="5707827"/>
            <a:ext cx="629921" cy="244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9C5D68-F2D6-0B41-8D46-C7E4F56DE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000" y="7381151"/>
            <a:ext cx="64262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EB8E71-16E5-4A4C-A9A4-12BD76EE0A93}"/>
              </a:ext>
            </a:extLst>
          </p:cNvPr>
          <p:cNvSpPr txBox="1"/>
          <p:nvPr/>
        </p:nvSpPr>
        <p:spPr>
          <a:xfrm>
            <a:off x="3915750" y="694044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?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AFF38A34-F3A1-E84A-A74B-738DBF9D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07645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2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337126" y="4880550"/>
            <a:ext cx="7620000" cy="1432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Let</a:t>
            </a:r>
          </a:p>
          <a:p>
            <a:r>
              <a:rPr lang="en-US" sz="2400" dirty="0"/>
              <a:t>So the probability of getting infected by any infectious individual is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7126" y="1370856"/>
            <a:ext cx="7620000" cy="1432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 each susceptible individual, at time t: 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Reed-Frost model</a:t>
            </a:r>
          </a:p>
        </p:txBody>
      </p:sp>
      <p:sp>
        <p:nvSpPr>
          <p:cNvPr id="11" name="Right Bracket 10"/>
          <p:cNvSpPr/>
          <p:nvPr/>
        </p:nvSpPr>
        <p:spPr>
          <a:xfrm rot="5400000">
            <a:off x="3861916" y="2716417"/>
            <a:ext cx="179614" cy="114034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1548" y="3351578"/>
            <a:ext cx="373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prob. not getting infected by a particular infectious individual</a:t>
            </a:r>
          </a:p>
        </p:txBody>
      </p:sp>
      <p:sp>
        <p:nvSpPr>
          <p:cNvPr id="13" name="Right Bracket 12"/>
          <p:cNvSpPr/>
          <p:nvPr/>
        </p:nvSpPr>
        <p:spPr>
          <a:xfrm rot="16200000" flipV="1">
            <a:off x="4012925" y="1840962"/>
            <a:ext cx="175804" cy="14385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81549" y="1783801"/>
            <a:ext cx="287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prob. not getting infected by </a:t>
            </a:r>
          </a:p>
          <a:p>
            <a:r>
              <a:rPr lang="en-US" dirty="0"/>
              <a:t>any infectious individual</a:t>
            </a:r>
          </a:p>
        </p:txBody>
      </p:sp>
      <p:sp>
        <p:nvSpPr>
          <p:cNvPr id="15" name="Right Bracket 14"/>
          <p:cNvSpPr/>
          <p:nvPr/>
        </p:nvSpPr>
        <p:spPr>
          <a:xfrm rot="5400000">
            <a:off x="3726732" y="2830137"/>
            <a:ext cx="165880" cy="25019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58722" y="4228680"/>
            <a:ext cx="317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prob. of getting infected by any </a:t>
            </a:r>
          </a:p>
          <a:p>
            <a:r>
              <a:rPr lang="en-US" dirty="0"/>
              <a:t>infectious individual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22" y="4998841"/>
            <a:ext cx="1219200" cy="27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721" y="5763537"/>
            <a:ext cx="8255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504" y="2712794"/>
            <a:ext cx="2133600" cy="469900"/>
          </a:xfrm>
          <a:prstGeom prst="rect">
            <a:avLst/>
          </a:prstGeom>
        </p:spPr>
      </p:pic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C3E921D-CFD8-AB40-8FA2-DFCED450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07645"/>
            <a:ext cx="2057400" cy="365125"/>
          </a:xfrm>
        </p:spPr>
        <p:txBody>
          <a:bodyPr/>
          <a:lstStyle/>
          <a:p>
            <a:fld id="{7911C326-D94C-9A46-89DA-DAB48734F1B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7609</TotalTime>
  <Words>2521</Words>
  <Application>Microsoft Macintosh PowerPoint</Application>
  <PresentationFormat>On-screen Show (4:3)</PresentationFormat>
  <Paragraphs>569</Paragraphs>
  <Slides>41</Slides>
  <Notes>38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Monaco</vt:lpstr>
      <vt:lpstr>Office Theme</vt:lpstr>
      <vt:lpstr>Basic stochastic simulation models</vt:lpstr>
      <vt:lpstr>Goals</vt:lpstr>
      <vt:lpstr>Model Taxonomy</vt:lpstr>
      <vt:lpstr>Animal Rabies Cases in Tanzania</vt:lpstr>
      <vt:lpstr>Why stochastic?</vt:lpstr>
      <vt:lpstr>Population size -  </vt:lpstr>
      <vt:lpstr>Reed-Frost (Chain Binomial)</vt:lpstr>
      <vt:lpstr>Reed-Frost (Chain Binomial)</vt:lpstr>
      <vt:lpstr>The Reed-Frost model</vt:lpstr>
      <vt:lpstr>The Reed-Frost model</vt:lpstr>
      <vt:lpstr>The Reed-Frost model</vt:lpstr>
      <vt:lpstr>The Reed-Frost model</vt:lpstr>
      <vt:lpstr>The Reed-Frost model</vt:lpstr>
      <vt:lpstr>Building stochastic R-F model</vt:lpstr>
      <vt:lpstr>Building stochastic R-F model</vt:lpstr>
      <vt:lpstr>The stochastic R-F model</vt:lpstr>
      <vt:lpstr>The stochastic R-F model</vt:lpstr>
      <vt:lpstr>The Reed-Frost model</vt:lpstr>
      <vt:lpstr>Reed-Frost Models</vt:lpstr>
      <vt:lpstr>(general)</vt:lpstr>
      <vt:lpstr>Chain binomial models</vt:lpstr>
      <vt:lpstr>Chain binomial models</vt:lpstr>
      <vt:lpstr>Chain binomial models</vt:lpstr>
      <vt:lpstr>Chain binomial simulation</vt:lpstr>
      <vt:lpstr>Another way to simulate stochastic epidemics…   event-driven simulation</vt:lpstr>
      <vt:lpstr>Stochastic SIR dynamics</vt:lpstr>
      <vt:lpstr>Stochastic SIR dynamics</vt:lpstr>
      <vt:lpstr>Stochastic SIR dynamics</vt:lpstr>
      <vt:lpstr>Stochastic SIR dynamics</vt:lpstr>
      <vt:lpstr>Stochastic SIR dynamics</vt:lpstr>
      <vt:lpstr>Exponential waiting times</vt:lpstr>
      <vt:lpstr>Summary: Gillespie algorithm</vt:lpstr>
      <vt:lpstr>Need to know</vt:lpstr>
      <vt:lpstr>Need to know</vt:lpstr>
      <vt:lpstr>Need to know</vt:lpstr>
      <vt:lpstr>The Gillespie algorithm</vt:lpstr>
      <vt:lpstr>Simulating the Gillespie model</vt:lpstr>
      <vt:lpstr>Summary</vt:lpstr>
      <vt:lpstr>PowerPoint Presentation</vt:lpstr>
      <vt:lpstr>Simple death model</vt:lpstr>
      <vt:lpstr>Simple death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Bellan</dc:creator>
  <cp:lastModifiedBy>Mwangi, Thumbi</cp:lastModifiedBy>
  <cp:revision>79</cp:revision>
  <dcterms:created xsi:type="dcterms:W3CDTF">2017-05-21T15:35:26Z</dcterms:created>
  <dcterms:modified xsi:type="dcterms:W3CDTF">2019-05-30T07:59:59Z</dcterms:modified>
</cp:coreProperties>
</file>