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0" r:id="rId1"/>
  </p:sldMasterIdLst>
  <p:notesMasterIdLst>
    <p:notesMasterId r:id="rId27"/>
  </p:notesMasterIdLst>
  <p:handoutMasterIdLst>
    <p:handoutMasterId r:id="rId28"/>
  </p:handoutMasterIdLst>
  <p:sldIdLst>
    <p:sldId id="453" r:id="rId2"/>
    <p:sldId id="528" r:id="rId3"/>
    <p:sldId id="529" r:id="rId4"/>
    <p:sldId id="530" r:id="rId5"/>
    <p:sldId id="454" r:id="rId6"/>
    <p:sldId id="531" r:id="rId7"/>
    <p:sldId id="533" r:id="rId8"/>
    <p:sldId id="536" r:id="rId9"/>
    <p:sldId id="537" r:id="rId10"/>
    <p:sldId id="532" r:id="rId11"/>
    <p:sldId id="535" r:id="rId12"/>
    <p:sldId id="539" r:id="rId13"/>
    <p:sldId id="538" r:id="rId14"/>
    <p:sldId id="534" r:id="rId15"/>
    <p:sldId id="516" r:id="rId16"/>
    <p:sldId id="514" r:id="rId17"/>
    <p:sldId id="520" r:id="rId18"/>
    <p:sldId id="518" r:id="rId19"/>
    <p:sldId id="517" r:id="rId20"/>
    <p:sldId id="519" r:id="rId21"/>
    <p:sldId id="521" r:id="rId22"/>
    <p:sldId id="522" r:id="rId23"/>
    <p:sldId id="523" r:id="rId24"/>
    <p:sldId id="527" r:id="rId25"/>
    <p:sldId id="540" r:id="rId26"/>
  </p:sldIdLst>
  <p:sldSz cx="12192000" cy="6858000"/>
  <p:notesSz cx="6797675" cy="9926638"/>
  <p:embeddedFontLst>
    <p:embeddedFont>
      <p:font typeface="Lucida Sans" panose="020B0602030504020204" pitchFamily="34" charset="0"/>
      <p:regular r:id="rId29"/>
      <p:bold r:id="rId30"/>
      <p:italic r:id="rId31"/>
      <p:boldItalic r:id="rId32"/>
    </p:embeddedFont>
    <p:embeddedFont>
      <p:font typeface="Lucida Bright" panose="020406020505050203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65E"/>
    <a:srgbClr val="B5BD00"/>
    <a:srgbClr val="C8CED2"/>
    <a:srgbClr val="898989"/>
    <a:srgbClr val="00A9CE"/>
    <a:srgbClr val="5B6770"/>
    <a:srgbClr val="43B02A"/>
    <a:srgbClr val="78BE20"/>
    <a:srgbClr val="5EA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67" autoAdjust="0"/>
    <p:restoredTop sz="82417" autoAdjust="0"/>
  </p:normalViewPr>
  <p:slideViewPr>
    <p:cSldViewPr>
      <p:cViewPr>
        <p:scale>
          <a:sx n="54" d="100"/>
          <a:sy n="54" d="100"/>
        </p:scale>
        <p:origin x="1543" y="751"/>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75" cy="49565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956" y="0"/>
            <a:ext cx="2946175" cy="495653"/>
          </a:xfrm>
          <a:prstGeom prst="rect">
            <a:avLst/>
          </a:prstGeom>
        </p:spPr>
        <p:txBody>
          <a:bodyPr vert="horz" lIns="91440" tIns="45720" rIns="91440" bIns="45720" rtlCol="0"/>
          <a:lstStyle>
            <a:lvl1pPr algn="r">
              <a:defRPr sz="1200"/>
            </a:lvl1pPr>
          </a:lstStyle>
          <a:p>
            <a:fld id="{048D877E-765F-4885-B83A-BD4DE0077CA6}" type="datetimeFigureOut">
              <a:rPr lang="en-GB" smtClean="0"/>
              <a:t>25/05/2019</a:t>
            </a:fld>
            <a:endParaRPr lang="en-GB"/>
          </a:p>
        </p:txBody>
      </p:sp>
      <p:sp>
        <p:nvSpPr>
          <p:cNvPr id="4" name="Footer Placeholder 3"/>
          <p:cNvSpPr>
            <a:spLocks noGrp="1"/>
          </p:cNvSpPr>
          <p:nvPr>
            <p:ph type="ftr" sz="quarter" idx="2"/>
          </p:nvPr>
        </p:nvSpPr>
        <p:spPr>
          <a:xfrm>
            <a:off x="0" y="9429288"/>
            <a:ext cx="2946175" cy="49565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956" y="9429288"/>
            <a:ext cx="2946175" cy="495653"/>
          </a:xfrm>
          <a:prstGeom prst="rect">
            <a:avLst/>
          </a:prstGeom>
        </p:spPr>
        <p:txBody>
          <a:bodyPr vert="horz" lIns="91440" tIns="45720" rIns="91440" bIns="45720" rtlCol="0" anchor="b"/>
          <a:lstStyle>
            <a:lvl1pPr algn="r">
              <a:defRPr sz="1200"/>
            </a:lvl1pPr>
          </a:lstStyle>
          <a:p>
            <a:fld id="{D160465A-6E78-4AC9-8CC8-11868BA7E727}" type="slidenum">
              <a:rPr lang="en-GB" smtClean="0"/>
              <a:t>‹#›</a:t>
            </a:fld>
            <a:endParaRPr lang="en-GB"/>
          </a:p>
        </p:txBody>
      </p:sp>
    </p:spTree>
    <p:extLst>
      <p:ext uri="{BB962C8B-B14F-4D97-AF65-F5344CB8AC3E}">
        <p14:creationId xmlns:p14="http://schemas.microsoft.com/office/powerpoint/2010/main" val="243798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2958" tIns="46479" rIns="92958" bIns="46479" rtlCol="0"/>
          <a:lstStyle>
            <a:lvl1pPr algn="r">
              <a:defRPr sz="1200"/>
            </a:lvl1pPr>
          </a:lstStyle>
          <a:p>
            <a:fld id="{35ACF7D1-02EE-EF43-A191-0DC836674B2D}" type="datetimeFigureOut">
              <a:rPr lang="en-US" smtClean="0"/>
              <a:pPr/>
              <a:t>5/25/2019</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958" tIns="46479" rIns="92958" bIns="4647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2958" tIns="46479" rIns="92958" bIns="46479" rtlCol="0" anchor="b"/>
          <a:lstStyle>
            <a:lvl1pPr algn="r">
              <a:defRPr sz="1200"/>
            </a:lvl1pPr>
          </a:lstStyle>
          <a:p>
            <a:fld id="{17066BFF-8581-5845-8FFF-CA3EBAB8A368}" type="slidenum">
              <a:rPr lang="en-US" smtClean="0"/>
              <a:pPr/>
              <a:t>‹#›</a:t>
            </a:fld>
            <a:endParaRPr lang="en-US" dirty="0"/>
          </a:p>
        </p:txBody>
      </p:sp>
    </p:spTree>
    <p:extLst>
      <p:ext uri="{BB962C8B-B14F-4D97-AF65-F5344CB8AC3E}">
        <p14:creationId xmlns:p14="http://schemas.microsoft.com/office/powerpoint/2010/main" val="3603754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discuss the progress and preliminary findings of the Qualitative Data Repository’s (QDR) ongoing “Working with Sensitive Research Data” (WSRD) project. Collecting, analyzing, and sharing sensitive research data pose significant challenges. The societal benefit of creating new knowledge and the contribution that open data and materials make to rigorous science must be balanced with the potential risks that human populations can incur through participating in research, and that can arise when the sensitive data generated through research are shared. In order for human participants to be adequately protected and sensitive data to be responsibly handled, information about the risks associated with sharing those data and the steps taken to mitigate them must be accessible to Institutional Review Board (IRB) personnel, data repositories, funders, and journal editors and publishers. Due to recent</a:t>
            </a:r>
            <a:r>
              <a:rPr lang="en-US" baseline="0" dirty="0" smtClean="0"/>
              <a:t> </a:t>
            </a:r>
            <a:r>
              <a:rPr lang="en-US" dirty="0" smtClean="0"/>
              <a:t>changes to federal regulations, documentation of IRB determinations may no longer be the primary means to convey that information. QDR’s WSRD project, supported by the National Science Foundation, seeks to catalyze and coordinate conversations about this challenge among multiple stakeholders, and develop tools that researchers can use to describe their data and the steps they took to reduce the risk of using and sharing them.</a:t>
            </a:r>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1</a:t>
            </a:fld>
            <a:endParaRPr lang="en-US" dirty="0"/>
          </a:p>
        </p:txBody>
      </p:sp>
    </p:spTree>
    <p:extLst>
      <p:ext uri="{BB962C8B-B14F-4D97-AF65-F5344CB8AC3E}">
        <p14:creationId xmlns:p14="http://schemas.microsoft.com/office/powerpoint/2010/main" val="137456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906357" y="4715833"/>
            <a:ext cx="4984962" cy="4466649"/>
          </a:xfrm>
          <a:prstGeom prst="rect">
            <a:avLst/>
          </a:prstGeom>
        </p:spPr>
        <p:txBody>
          <a:bodyPr wrap="square" lIns="91425" tIns="91425" rIns="91425" bIns="91425" anchor="t" anchorCtr="0">
            <a:noAutofit/>
          </a:bodyPr>
          <a:lstStyle/>
          <a:p>
            <a:pPr lvl="0">
              <a:spcBef>
                <a:spcPts val="0"/>
              </a:spcBef>
              <a:buNone/>
            </a:pPr>
            <a:r>
              <a:rPr lang="en-US" dirty="0" smtClean="0"/>
              <a:t>List </a:t>
            </a:r>
            <a:r>
              <a:rPr lang="en-US" baseline="0" dirty="0" smtClean="0"/>
              <a:t>can be redrawn from </a:t>
            </a:r>
            <a:r>
              <a:rPr lang="en-US" dirty="0" smtClean="0"/>
              <a:t>https://dellweb.bfa.nsf.gov/Top50Inst2/default.asp (NSF’s awards</a:t>
            </a:r>
            <a:r>
              <a:rPr lang="en-US" baseline="0" dirty="0" smtClean="0"/>
              <a:t> database)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Future study could examine NSF SBE funding as percentage of budget or per faculty size in order to normalize and review medium and small places</a:t>
            </a:r>
          </a:p>
          <a:p>
            <a:pPr lvl="0">
              <a:spcBef>
                <a:spcPts val="0"/>
              </a:spcBef>
              <a:buNone/>
            </a:pPr>
            <a:endParaRPr dirty="0"/>
          </a:p>
        </p:txBody>
      </p:sp>
      <p:sp>
        <p:nvSpPr>
          <p:cNvPr id="85" name="Shape 85"/>
          <p:cNvSpPr>
            <a:spLocks noGrp="1" noRot="1" noChangeAspect="1"/>
          </p:cNvSpPr>
          <p:nvPr>
            <p:ph type="sldImg" idx="2"/>
          </p:nvPr>
        </p:nvSpPr>
        <p:spPr>
          <a:xfrm>
            <a:off x="90488" y="742950"/>
            <a:ext cx="6618287"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363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Q to participants:</a:t>
            </a:r>
            <a:r>
              <a:rPr lang="en-US" baseline="0" dirty="0" smtClean="0"/>
              <a:t> currently trying to identify best organization for our purposes that brings together computational social scientists that do empirical work with human beings; have several options, but are not closely familiar with that community so any insight appreciated</a:t>
            </a:r>
          </a:p>
          <a:p>
            <a:pPr marL="171450" indent="-171450">
              <a:buFontTx/>
              <a:buChar char="-"/>
            </a:pPr>
            <a:r>
              <a:rPr lang="en-US" sz="1200" b="0" i="0" u="none" strike="noStrike" kern="1200" baseline="0" dirty="0" smtClean="0">
                <a:solidFill>
                  <a:schemeClr val="tx1"/>
                </a:solidFill>
                <a:latin typeface="+mn-lt"/>
                <a:ea typeface="+mn-ea"/>
                <a:cs typeface="+mn-cs"/>
              </a:rPr>
              <a:t>Public Responsibility in Medicine and Research (PRIM&amp;R)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latin typeface="Lucida Sans (Body)"/>
                <a:cs typeface="Lucida Sans (Body)"/>
              </a:rPr>
              <a:t>Also gave a PRIM&amp;R webinar (co-presented with an IRB person)</a:t>
            </a:r>
            <a:r>
              <a:rPr lang="en-US" baseline="0" dirty="0" smtClean="0">
                <a:latin typeface="+mn-lt"/>
                <a:cs typeface="+mn-cs"/>
              </a:rPr>
              <a:t> in May 2019 with the same message and promulgating the consensus texts </a:t>
            </a:r>
            <a:r>
              <a:rPr lang="mr-IN" baseline="0" dirty="0" smtClean="0">
                <a:latin typeface="+mn-lt"/>
                <a:cs typeface="+mn-cs"/>
              </a:rPr>
              <a:t>–</a:t>
            </a:r>
            <a:r>
              <a:rPr lang="en-US" baseline="0" dirty="0" smtClean="0">
                <a:latin typeface="+mn-lt"/>
                <a:cs typeface="+mn-cs"/>
              </a:rPr>
              <a:t> IRB staff want such practical templates</a:t>
            </a:r>
            <a:endParaRPr lang="en-US" sz="1200" dirty="0" smtClean="0">
              <a:solidFill>
                <a:schemeClr val="tx1"/>
              </a:solidFill>
              <a:latin typeface="Lucida Sans (Body)"/>
              <a:cs typeface="Lucida Sans (Body)"/>
            </a:endParaRPr>
          </a:p>
        </p:txBody>
      </p:sp>
      <p:sp>
        <p:nvSpPr>
          <p:cNvPr id="4" name="Slide Number Placeholder 3"/>
          <p:cNvSpPr>
            <a:spLocks noGrp="1"/>
          </p:cNvSpPr>
          <p:nvPr>
            <p:ph type="sldNum" sz="quarter" idx="10"/>
          </p:nvPr>
        </p:nvSpPr>
        <p:spPr/>
        <p:txBody>
          <a:bodyPr/>
          <a:lstStyle/>
          <a:p>
            <a:fld id="{17066BFF-8581-5845-8FFF-CA3EBAB8A368}" type="slidenum">
              <a:rPr lang="en-US" smtClean="0"/>
              <a:pPr/>
              <a:t>11</a:t>
            </a:fld>
            <a:endParaRPr lang="en-US" dirty="0"/>
          </a:p>
        </p:txBody>
      </p:sp>
    </p:spTree>
    <p:extLst>
      <p:ext uri="{BB962C8B-B14F-4D97-AF65-F5344CB8AC3E}">
        <p14:creationId xmlns:p14="http://schemas.microsoft.com/office/powerpoint/2010/main" val="125132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Q to participants:</a:t>
            </a:r>
            <a:r>
              <a:rPr lang="en-US" baseline="0" dirty="0" smtClean="0"/>
              <a:t> currently trying to identify best organization for our purposes that brings together computational social scientists that do empirical work with human beings; have several options, but are not closely familiar with that community so any insight appreciated</a:t>
            </a:r>
          </a:p>
          <a:p>
            <a:pPr marL="171450" indent="-171450">
              <a:buFontTx/>
              <a:buChar char="-"/>
            </a:pPr>
            <a:r>
              <a:rPr lang="en-US" sz="1200" b="0" i="0" u="none" strike="noStrike" kern="1200" baseline="0" dirty="0" smtClean="0">
                <a:solidFill>
                  <a:schemeClr val="tx1"/>
                </a:solidFill>
                <a:latin typeface="+mn-lt"/>
                <a:ea typeface="+mn-ea"/>
                <a:cs typeface="+mn-cs"/>
              </a:rPr>
              <a:t>Public Responsibility in Medicine and Research (PRIM&amp;R)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latin typeface="Lucida Sans (Body)"/>
                <a:cs typeface="Lucida Sans (Body)"/>
              </a:rPr>
              <a:t>Also gave a PRIM&amp;R webinar (co-presented with an IRB person)</a:t>
            </a:r>
            <a:r>
              <a:rPr lang="en-US" baseline="0" dirty="0" smtClean="0">
                <a:latin typeface="+mn-lt"/>
                <a:cs typeface="+mn-cs"/>
              </a:rPr>
              <a:t> in May 2019 with the same message and promulgating the consensus texts </a:t>
            </a:r>
            <a:r>
              <a:rPr lang="mr-IN" baseline="0" dirty="0" smtClean="0">
                <a:latin typeface="+mn-lt"/>
                <a:cs typeface="+mn-cs"/>
              </a:rPr>
              <a:t>–</a:t>
            </a:r>
            <a:r>
              <a:rPr lang="en-US" baseline="0" dirty="0" smtClean="0">
                <a:latin typeface="+mn-lt"/>
                <a:cs typeface="+mn-cs"/>
              </a:rPr>
              <a:t> IRB staff want such practical templates</a:t>
            </a:r>
            <a:endParaRPr lang="en-US" sz="1200" dirty="0" smtClean="0">
              <a:solidFill>
                <a:schemeClr val="tx1"/>
              </a:solidFill>
              <a:latin typeface="Lucida Sans (Body)"/>
              <a:cs typeface="Lucida Sans (Body)"/>
            </a:endParaRPr>
          </a:p>
        </p:txBody>
      </p:sp>
      <p:sp>
        <p:nvSpPr>
          <p:cNvPr id="4" name="Slide Number Placeholder 3"/>
          <p:cNvSpPr>
            <a:spLocks noGrp="1"/>
          </p:cNvSpPr>
          <p:nvPr>
            <p:ph type="sldNum" sz="quarter" idx="10"/>
          </p:nvPr>
        </p:nvSpPr>
        <p:spPr/>
        <p:txBody>
          <a:bodyPr/>
          <a:lstStyle/>
          <a:p>
            <a:fld id="{17066BFF-8581-5845-8FFF-CA3EBAB8A368}" type="slidenum">
              <a:rPr lang="en-US" smtClean="0"/>
              <a:pPr/>
              <a:t>12</a:t>
            </a:fld>
            <a:endParaRPr lang="en-US" dirty="0"/>
          </a:p>
        </p:txBody>
      </p:sp>
    </p:spTree>
    <p:extLst>
      <p:ext uri="{BB962C8B-B14F-4D97-AF65-F5344CB8AC3E}">
        <p14:creationId xmlns:p14="http://schemas.microsoft.com/office/powerpoint/2010/main" val="125132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13</a:t>
            </a:fld>
            <a:endParaRPr lang="en-US" dirty="0"/>
          </a:p>
        </p:txBody>
      </p:sp>
    </p:spTree>
    <p:extLst>
      <p:ext uri="{BB962C8B-B14F-4D97-AF65-F5344CB8AC3E}">
        <p14:creationId xmlns:p14="http://schemas.microsoft.com/office/powerpoint/2010/main" val="374848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906357" y="4715833"/>
            <a:ext cx="4984962" cy="4466649"/>
          </a:xfrm>
          <a:prstGeom prst="rect">
            <a:avLst/>
          </a:prstGeom>
        </p:spPr>
        <p:txBody>
          <a:bodyPr wrap="square" lIns="91425" tIns="91425" rIns="91425" bIns="91425" anchor="t" anchorCtr="0">
            <a:noAutofit/>
          </a:bodyPr>
          <a:lstStyle/>
          <a:p>
            <a:pPr lvl="0">
              <a:spcBef>
                <a:spcPts val="0"/>
              </a:spcBef>
              <a:buNone/>
            </a:pPr>
            <a:r>
              <a:rPr lang="en-US" dirty="0" smtClean="0"/>
              <a:t>- We certainly hope so</a:t>
            </a:r>
            <a:endParaRPr dirty="0"/>
          </a:p>
        </p:txBody>
      </p:sp>
      <p:sp>
        <p:nvSpPr>
          <p:cNvPr id="85" name="Shape 85"/>
          <p:cNvSpPr>
            <a:spLocks noGrp="1" noRot="1" noChangeAspect="1"/>
          </p:cNvSpPr>
          <p:nvPr>
            <p:ph type="sldImg" idx="2"/>
          </p:nvPr>
        </p:nvSpPr>
        <p:spPr>
          <a:xfrm>
            <a:off x="90488" y="742950"/>
            <a:ext cx="6618287"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407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Biggest transition of the presentation:</a:t>
            </a:r>
            <a:r>
              <a:rPr lang="en-US" baseline="0" dirty="0" smtClean="0"/>
              <a:t> </a:t>
            </a:r>
          </a:p>
          <a:p>
            <a:pPr marL="628650" lvl="1" indent="-171450">
              <a:buFontTx/>
              <a:buChar char="-"/>
            </a:pPr>
            <a:r>
              <a:rPr lang="en-US" baseline="0" dirty="0" smtClean="0"/>
              <a:t>Q: Why should you as social science data librarians (data / information specialists) care about this IRB-focused work? </a:t>
            </a:r>
          </a:p>
          <a:p>
            <a:pPr marL="628650" lvl="1" indent="-171450">
              <a:buFontTx/>
              <a:buChar char="-"/>
            </a:pPr>
            <a:r>
              <a:rPr lang="en-US" baseline="0" dirty="0" smtClean="0"/>
              <a:t>A: Same reason why we as a social science data repository discovered we need to do it </a:t>
            </a:r>
            <a:r>
              <a:rPr lang="en-US" baseline="0" dirty="0" smtClean="0">
                <a:sym typeface="Wingdings"/>
              </a:rPr>
              <a:t> major impact on the possibility of data sharing and reuse from IRB activities.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56973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16</a:t>
            </a:fld>
            <a:endParaRPr lang="en-US" dirty="0"/>
          </a:p>
        </p:txBody>
      </p:sp>
    </p:spTree>
    <p:extLst>
      <p:ext uri="{BB962C8B-B14F-4D97-AF65-F5344CB8AC3E}">
        <p14:creationId xmlns:p14="http://schemas.microsoft.com/office/powerpoint/2010/main" val="227973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86097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to add to the consideration</a:t>
            </a:r>
            <a:r>
              <a:rPr lang="en-US" baseline="0" dirty="0" smtClean="0"/>
              <a:t> suggested for IRBs to cover when reviewing applications where data sharing is planned, I would highlight an additional one, which is whether the informed consent language used covers that option. I.e., </a:t>
            </a:r>
            <a:r>
              <a:rPr lang="en-US" dirty="0" smtClean="0">
                <a:solidFill>
                  <a:srgbClr val="FF0000"/>
                </a:solidFill>
              </a:rPr>
              <a:t>are the participants asked for their </a:t>
            </a:r>
            <a:r>
              <a:rPr lang="en-US" b="1" dirty="0" smtClean="0">
                <a:solidFill>
                  <a:srgbClr val="FF0000"/>
                </a:solidFill>
              </a:rPr>
              <a:t>permission</a:t>
            </a:r>
            <a:r>
              <a:rPr lang="en-US" dirty="0" smtClean="0">
                <a:solidFill>
                  <a:srgbClr val="FF0000"/>
                </a:solidFill>
              </a:rPr>
              <a:t> to share the data? Are they given</a:t>
            </a:r>
            <a:r>
              <a:rPr lang="en-US" baseline="0" dirty="0" smtClean="0">
                <a:solidFill>
                  <a:srgbClr val="FF0000"/>
                </a:solidFill>
              </a:rPr>
              <a:t> choices about </a:t>
            </a:r>
            <a:r>
              <a:rPr lang="en-US" b="0" dirty="0" smtClean="0">
                <a:solidFill>
                  <a:srgbClr val="FF0000"/>
                </a:solidFill>
              </a:rPr>
              <a:t>sharing</a:t>
            </a:r>
            <a:r>
              <a:rPr lang="en-US" b="0" baseline="0" dirty="0" smtClean="0">
                <a:solidFill>
                  <a:srgbClr val="FF0000"/>
                </a:solidFill>
              </a:rPr>
              <a:t> only some of the data collected from them or </a:t>
            </a:r>
            <a:r>
              <a:rPr lang="en-US" dirty="0" smtClean="0">
                <a:solidFill>
                  <a:srgbClr val="FF0000"/>
                </a:solidFill>
              </a:rPr>
              <a:t>under certain conditions only?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 Research</a:t>
            </a:r>
            <a:r>
              <a:rPr lang="en-US" baseline="0" dirty="0" smtClean="0">
                <a:solidFill>
                  <a:srgbClr val="FF0000"/>
                </a:solidFill>
              </a:rPr>
              <a:t> repercussions</a:t>
            </a:r>
            <a:endParaRPr lang="en-US" dirty="0" smtClean="0">
              <a:solidFill>
                <a:srgbClr val="FF0000"/>
              </a:solidFill>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7939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Workflow-based assistance</a:t>
            </a:r>
            <a:r>
              <a:rPr lang="en-US" baseline="0" dirty="0" smtClean="0"/>
              <a:t> should be helpful for any researcher and any project, regardless of level of sensitivity of data. Workflow-based assistance is critical since if researchers engage with a professional repository while still designing the research and the IRB protocols, they will be able to make the most appropriate choices on the other two aspects</a:t>
            </a:r>
          </a:p>
          <a:p>
            <a:pPr marL="171450" indent="-171450">
              <a:buFontTx/>
              <a:buChar char="-"/>
            </a:pPr>
            <a:r>
              <a:rPr lang="en-US" baseline="0" dirty="0" smtClean="0"/>
              <a:t>Tech- and policy-based solutions only need to come into play for more sensitive / higher risk of disclosure data types</a:t>
            </a:r>
          </a:p>
          <a:p>
            <a:pPr marL="171450" indent="-171450">
              <a:buFontTx/>
              <a:buChar char="-"/>
            </a:pPr>
            <a:r>
              <a:rPr lang="en-US" dirty="0" smtClean="0"/>
              <a:t>https://</a:t>
            </a:r>
            <a:r>
              <a:rPr lang="en-US" dirty="0" err="1" smtClean="0"/>
              <a:t>www.databrary.org</a:t>
            </a:r>
            <a:r>
              <a:rPr lang="en-US" dirty="0" smtClean="0"/>
              <a:t>/about/about-</a:t>
            </a:r>
            <a:r>
              <a:rPr lang="en-US" dirty="0" err="1" smtClean="0"/>
              <a:t>databrary.html</a:t>
            </a:r>
            <a:r>
              <a:rPr lang="en-US" dirty="0" smtClean="0"/>
              <a:t> example</a:t>
            </a:r>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19</a:t>
            </a:fld>
            <a:endParaRPr lang="en-US" dirty="0"/>
          </a:p>
        </p:txBody>
      </p:sp>
    </p:spTree>
    <p:extLst>
      <p:ext uri="{BB962C8B-B14F-4D97-AF65-F5344CB8AC3E}">
        <p14:creationId xmlns:p14="http://schemas.microsoft.com/office/powerpoint/2010/main" val="261020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906357" y="4715833"/>
            <a:ext cx="4984962" cy="4466649"/>
          </a:xfrm>
          <a:prstGeom prst="rect">
            <a:avLst/>
          </a:prstGeom>
        </p:spPr>
        <p:txBody>
          <a:bodyPr wrap="square" lIns="91425" tIns="91425" rIns="91425" bIns="91425" anchor="t" anchorCtr="0">
            <a:noAutofit/>
          </a:bodyPr>
          <a:lstStyle/>
          <a:p>
            <a:pPr lvl="0">
              <a:spcBef>
                <a:spcPts val="0"/>
              </a:spcBef>
              <a:buNone/>
            </a:pPr>
            <a:endParaRPr dirty="0"/>
          </a:p>
        </p:txBody>
      </p:sp>
      <p:sp>
        <p:nvSpPr>
          <p:cNvPr id="85" name="Shape 85"/>
          <p:cNvSpPr>
            <a:spLocks noGrp="1" noRot="1" noChangeAspect="1"/>
          </p:cNvSpPr>
          <p:nvPr>
            <p:ph type="sldImg" idx="2"/>
          </p:nvPr>
        </p:nvSpPr>
        <p:spPr>
          <a:xfrm>
            <a:off x="90488" y="742950"/>
            <a:ext cx="6618287"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148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Brings together in a concrete way the elements of how to share ethically and legally discussed above</a:t>
            </a:r>
          </a:p>
          <a:p>
            <a:pPr marL="171450" indent="-171450">
              <a:buFontTx/>
              <a:buChar char="-"/>
            </a:pPr>
            <a:r>
              <a:rPr lang="en-US" baseline="0" dirty="0" smtClean="0"/>
              <a:t>If any/all of this sounds reasonable, here is our suggestion for text to bring back to your campus and incorporate in your guidance to social scientists starting new projects</a:t>
            </a:r>
          </a:p>
          <a:p>
            <a:pPr marL="171450" indent="-171450">
              <a:buFontTx/>
              <a:buChar char="-"/>
            </a:pPr>
            <a:r>
              <a:rPr lang="en-US" baseline="0" dirty="0" smtClean="0"/>
              <a:t>Highlight that it was the progressive example of Cornell’s SBE IRB we heard about by chance (via a Pol </a:t>
            </a:r>
            <a:r>
              <a:rPr lang="en-US" baseline="0" dirty="0" err="1" smtClean="0"/>
              <a:t>Sci</a:t>
            </a:r>
            <a:r>
              <a:rPr lang="en-US" baseline="0" dirty="0" smtClean="0"/>
              <a:t> researcher there) that got us thinking in this direction. I.e., some IRBs have already taken these steps without any problems and with great positive impact for their researcher communities</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7998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If any/all of this sounds reasonable, here is our suggestion for text to bring back to your campus and incorporate in your guidance to social scientists starting new projects</a:t>
            </a:r>
          </a:p>
          <a:p>
            <a:r>
              <a:rPr lang="en-US" baseline="0" dirty="0" smtClean="0"/>
              <a:t> Highlight that it was the progressive example of Cornell’s SBE IRB we heard about by chance (via a Pol </a:t>
            </a:r>
            <a:r>
              <a:rPr lang="en-US" baseline="0" dirty="0" err="1" smtClean="0"/>
              <a:t>Sci</a:t>
            </a:r>
            <a:r>
              <a:rPr lang="en-US" baseline="0" dirty="0" smtClean="0"/>
              <a:t> researcher there) that got us thinking in this direction. I.e., some IRBs have already taken these steps without any problems and with great positive impact for their researcher communities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8216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If any/all of this sounds reasonable, here is our suggestion for text to bring back to your campus and incorporate in your guidance to social scientists starting new projects</a:t>
            </a:r>
          </a:p>
          <a:p>
            <a:r>
              <a:rPr lang="en-US" baseline="0" dirty="0" smtClean="0"/>
              <a:t> Highlight that it was the progressive example of Cornell’s SBE IRB we heard about by chance (via a Pol </a:t>
            </a:r>
            <a:r>
              <a:rPr lang="en-US" baseline="0" dirty="0" err="1" smtClean="0"/>
              <a:t>Sci</a:t>
            </a:r>
            <a:r>
              <a:rPr lang="en-US" baseline="0" dirty="0" smtClean="0"/>
              <a:t> researcher there) that got us thinking in this direction. I.e., some IRBs have already taken these steps without any problems and with great positive impact for their researcher communities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3955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If any/all of this sounds reasonable, here is our suggestion for text to bring back to your campus and incorporate in your guidance to social scientists starting new projects</a:t>
            </a:r>
          </a:p>
          <a:p>
            <a:r>
              <a:rPr lang="en-US" baseline="0" dirty="0" smtClean="0"/>
              <a:t> Highlight that it was the progressive example of Cornell’s SBE IRB we heard about by chance (via a Pol </a:t>
            </a:r>
            <a:r>
              <a:rPr lang="en-US" baseline="0" dirty="0" err="1" smtClean="0"/>
              <a:t>Sci</a:t>
            </a:r>
            <a:r>
              <a:rPr lang="en-US" baseline="0" dirty="0" smtClean="0"/>
              <a:t> researcher there) that got us thinking in this direction. I.e., some IRBs have already taken these steps without any problems and with great positive impact for their researcher communities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1754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24</a:t>
            </a:fld>
            <a:endParaRPr lang="en-US" dirty="0"/>
          </a:p>
        </p:txBody>
      </p:sp>
    </p:spTree>
    <p:extLst>
      <p:ext uri="{BB962C8B-B14F-4D97-AF65-F5344CB8AC3E}">
        <p14:creationId xmlns:p14="http://schemas.microsoft.com/office/powerpoint/2010/main" val="251502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906357" y="4715833"/>
            <a:ext cx="4984962" cy="4466649"/>
          </a:xfrm>
          <a:prstGeom prst="rect">
            <a:avLst/>
          </a:prstGeom>
        </p:spPr>
        <p:txBody>
          <a:bodyPr wrap="square" lIns="91425" tIns="91425" rIns="91425" bIns="91425" anchor="t" anchorCtr="0">
            <a:noAutofit/>
          </a:bodyPr>
          <a:lstStyle/>
          <a:p>
            <a:pPr lvl="0">
              <a:spcBef>
                <a:spcPts val="0"/>
              </a:spcBef>
              <a:buNone/>
            </a:pPr>
            <a:endParaRPr dirty="0"/>
          </a:p>
        </p:txBody>
      </p:sp>
      <p:sp>
        <p:nvSpPr>
          <p:cNvPr id="85" name="Shape 85"/>
          <p:cNvSpPr>
            <a:spLocks noGrp="1" noRot="1" noChangeAspect="1"/>
          </p:cNvSpPr>
          <p:nvPr>
            <p:ph type="sldImg" idx="2"/>
          </p:nvPr>
        </p:nvSpPr>
        <p:spPr>
          <a:xfrm>
            <a:off x="90488" y="742950"/>
            <a:ext cx="6618287"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318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906357" y="4715833"/>
            <a:ext cx="4984962" cy="4466649"/>
          </a:xfrm>
          <a:prstGeom prst="rect">
            <a:avLst/>
          </a:prstGeom>
        </p:spPr>
        <p:txBody>
          <a:bodyPr wrap="square" lIns="91425" tIns="91425" rIns="91425" bIns="91425" anchor="t" anchorCtr="0">
            <a:noAutofit/>
          </a:bodyPr>
          <a:lstStyle/>
          <a:p>
            <a:pPr lvl="0">
              <a:spcBef>
                <a:spcPts val="0"/>
              </a:spcBef>
              <a:buNone/>
            </a:pPr>
            <a:endParaRPr dirty="0"/>
          </a:p>
        </p:txBody>
      </p:sp>
      <p:sp>
        <p:nvSpPr>
          <p:cNvPr id="85" name="Shape 85"/>
          <p:cNvSpPr>
            <a:spLocks noGrp="1" noRot="1" noChangeAspect="1"/>
          </p:cNvSpPr>
          <p:nvPr>
            <p:ph type="sldImg" idx="2"/>
          </p:nvPr>
        </p:nvSpPr>
        <p:spPr>
          <a:xfrm>
            <a:off x="90488" y="742950"/>
            <a:ext cx="6618287"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17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Tx/>
              <a:buChar char="•"/>
            </a:pPr>
            <a:endParaRPr lang="en-US" altLang="en-US" sz="2400" dirty="0" smtClean="0">
              <a:solidFill>
                <a:srgbClr val="000000"/>
              </a:solidFill>
            </a:endParaRPr>
          </a:p>
          <a:p>
            <a:pPr lvl="1">
              <a:spcBef>
                <a:spcPct val="0"/>
              </a:spcBef>
              <a:buFontTx/>
              <a:buChar char="•"/>
            </a:pPr>
            <a:r>
              <a:rPr lang="en-US" dirty="0" smtClean="0">
                <a:solidFill>
                  <a:srgbClr val="000000"/>
                </a:solidFill>
              </a:rPr>
              <a:t>DMPs help scholars consider how the data will be managed and potentially shared</a:t>
            </a:r>
          </a:p>
          <a:p>
            <a:pPr lvl="1">
              <a:spcBef>
                <a:spcPct val="0"/>
              </a:spcBef>
              <a:buFontTx/>
              <a:buChar char="•"/>
            </a:pPr>
            <a:r>
              <a:rPr lang="en-US" dirty="0" smtClean="0">
                <a:solidFill>
                  <a:srgbClr val="000000"/>
                </a:solidFill>
              </a:rPr>
              <a:t>Decisions made when developing DMPs interact with those made when planning human participant interactions (reflected in IRB application)</a:t>
            </a:r>
          </a:p>
          <a:p>
            <a:pPr lvl="1">
              <a:spcBef>
                <a:spcPct val="0"/>
              </a:spcBef>
              <a:buFontTx/>
              <a:buChar char="•"/>
            </a:pPr>
            <a:r>
              <a:rPr lang="en-US" dirty="0" smtClean="0">
                <a:solidFill>
                  <a:srgbClr val="000000"/>
                </a:solidFill>
              </a:rPr>
              <a:t>https://</a:t>
            </a:r>
            <a:r>
              <a:rPr lang="en-US" dirty="0" err="1" smtClean="0">
                <a:solidFill>
                  <a:srgbClr val="000000"/>
                </a:solidFill>
              </a:rPr>
              <a:t>www.ecfr.gov</a:t>
            </a:r>
            <a:r>
              <a:rPr lang="en-US" dirty="0" smtClean="0">
                <a:solidFill>
                  <a:srgbClr val="000000"/>
                </a:solidFill>
              </a:rPr>
              <a:t>/</a:t>
            </a:r>
            <a:r>
              <a:rPr lang="en-US" dirty="0" err="1" smtClean="0">
                <a:solidFill>
                  <a:srgbClr val="000000"/>
                </a:solidFill>
              </a:rPr>
              <a:t>cgi</a:t>
            </a:r>
            <a:r>
              <a:rPr lang="en-US" dirty="0" smtClean="0">
                <a:solidFill>
                  <a:srgbClr val="000000"/>
                </a:solidFill>
              </a:rPr>
              <a:t>-bin/</a:t>
            </a:r>
            <a:r>
              <a:rPr lang="en-US" dirty="0" err="1" smtClean="0">
                <a:solidFill>
                  <a:srgbClr val="000000"/>
                </a:solidFill>
              </a:rPr>
              <a:t>retrieveECFR?gp</a:t>
            </a:r>
            <a:r>
              <a:rPr lang="en-US" dirty="0" smtClean="0">
                <a:solidFill>
                  <a:srgbClr val="000000"/>
                </a:solidFill>
              </a:rPr>
              <a:t>=&amp;SID=83cd09e1c0f5c6937cd9d7513160fc3f&amp;pitd=20180719&amp;n=pt45.1.46&amp;r=</a:t>
            </a:r>
            <a:r>
              <a:rPr lang="en-US" dirty="0" err="1" smtClean="0">
                <a:solidFill>
                  <a:srgbClr val="000000"/>
                </a:solidFill>
              </a:rPr>
              <a:t>PART&amp;ty</a:t>
            </a:r>
            <a:r>
              <a:rPr lang="en-US" dirty="0" smtClean="0">
                <a:solidFill>
                  <a:srgbClr val="000000"/>
                </a:solidFill>
              </a:rPr>
              <a:t>=HTML#se45.1.46_1111</a:t>
            </a:r>
          </a:p>
          <a:p>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5</a:t>
            </a:fld>
            <a:endParaRPr lang="en-US" dirty="0"/>
          </a:p>
        </p:txBody>
      </p:sp>
    </p:spTree>
    <p:extLst>
      <p:ext uri="{BB962C8B-B14F-4D97-AF65-F5344CB8AC3E}">
        <p14:creationId xmlns:p14="http://schemas.microsoft.com/office/powerpoint/2010/main" val="88787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906357" y="4715833"/>
            <a:ext cx="4984962" cy="4466649"/>
          </a:xfrm>
          <a:prstGeom prst="rect">
            <a:avLst/>
          </a:prstGeom>
        </p:spPr>
        <p:txBody>
          <a:bodyPr wrap="square" lIns="91425" tIns="91425" rIns="91425" bIns="91425" anchor="t" anchorCtr="0">
            <a:noAutofit/>
          </a:bodyPr>
          <a:lstStyle/>
          <a:p>
            <a:pPr marL="171450" lvl="0" indent="-171450">
              <a:spcBef>
                <a:spcPts val="0"/>
              </a:spcBef>
              <a:buFontTx/>
              <a:buChar char="-"/>
            </a:pPr>
            <a:r>
              <a:rPr lang="en-US" dirty="0" smtClean="0"/>
              <a:t>Relate</a:t>
            </a:r>
            <a:r>
              <a:rPr lang="en-US" baseline="0" dirty="0" smtClean="0"/>
              <a:t> several </a:t>
            </a:r>
            <a:r>
              <a:rPr lang="en-US" dirty="0" smtClean="0"/>
              <a:t>QDR</a:t>
            </a:r>
            <a:r>
              <a:rPr lang="en-US" baseline="0" dirty="0" smtClean="0"/>
              <a:t> cases in which researchers came to us with the full intention of sharing data (in some situations (</a:t>
            </a:r>
            <a:r>
              <a:rPr lang="en-US" baseline="0" dirty="0" err="1" smtClean="0"/>
              <a:t>Joarder</a:t>
            </a:r>
            <a:r>
              <a:rPr lang="en-US" baseline="0" dirty="0" smtClean="0"/>
              <a:t> </a:t>
            </a:r>
            <a:r>
              <a:rPr lang="mr-IN" baseline="0" dirty="0" smtClean="0"/>
              <a:t>–</a:t>
            </a:r>
            <a:r>
              <a:rPr lang="en-US" baseline="0" dirty="0" smtClean="0"/>
              <a:t> public health), to satisfy a mandate; in others, full of personal enthusiasm for sharing (Cyr </a:t>
            </a:r>
            <a:r>
              <a:rPr lang="mr-IN" baseline="0" dirty="0" smtClean="0"/>
              <a:t>–</a:t>
            </a:r>
            <a:r>
              <a:rPr lang="en-US" baseline="0" dirty="0" smtClean="0"/>
              <a:t> political science)) which are otherwise not particularly sensitive and even shared their approved IRB applications + consent scripts used, only for QDR staff to discover that the commitments they had made in those scripts made it impossible to do anything with the data</a:t>
            </a:r>
          </a:p>
          <a:p>
            <a:pPr marL="171450" lvl="0" indent="-171450">
              <a:spcBef>
                <a:spcPts val="0"/>
              </a:spcBef>
              <a:buFontTx/>
              <a:buChar char="-"/>
            </a:pPr>
            <a:r>
              <a:rPr lang="en-US" baseline="0" dirty="0" smtClean="0"/>
              <a:t>MORAL OF THESE STORIES: researchers use scripts without actually understanding their details</a:t>
            </a:r>
            <a:endParaRPr dirty="0"/>
          </a:p>
        </p:txBody>
      </p:sp>
      <p:sp>
        <p:nvSpPr>
          <p:cNvPr id="85" name="Shape 85"/>
          <p:cNvSpPr>
            <a:spLocks noGrp="1" noRot="1" noChangeAspect="1"/>
          </p:cNvSpPr>
          <p:nvPr>
            <p:ph type="sldImg" idx="2"/>
          </p:nvPr>
        </p:nvSpPr>
        <p:spPr>
          <a:xfrm>
            <a:off x="90488" y="742950"/>
            <a:ext cx="6618287"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97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aseline="0" dirty="0" smtClean="0"/>
              <a:t>Q to participants: we welcome any ideas for formats and venues to talk to more of your colleagues, whether on your individual campuses or other relevant professional groups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5233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www.nsf.gov</a:t>
            </a:r>
            <a:r>
              <a:rPr lang="en-US" dirty="0" smtClean="0"/>
              <a:t>/pubs/2018/nsf18060/nsf18060.jsp#.Ws1nd-QIY3Q.twitter</a:t>
            </a:r>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8</a:t>
            </a:fld>
            <a:endParaRPr lang="en-US" dirty="0"/>
          </a:p>
        </p:txBody>
      </p:sp>
    </p:spTree>
    <p:extLst>
      <p:ext uri="{BB962C8B-B14F-4D97-AF65-F5344CB8AC3E}">
        <p14:creationId xmlns:p14="http://schemas.microsoft.com/office/powerpoint/2010/main" val="237109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IASSIST 2018 presentation</a:t>
            </a:r>
            <a:r>
              <a:rPr lang="en-US" baseline="0" dirty="0" smtClean="0"/>
              <a:t> with </a:t>
            </a:r>
            <a:r>
              <a:rPr lang="en-US" baseline="0" dirty="0" err="1" smtClean="0"/>
              <a:t>detials</a:t>
            </a:r>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9</a:t>
            </a:fld>
            <a:endParaRPr lang="en-US" dirty="0"/>
          </a:p>
        </p:txBody>
      </p:sp>
    </p:spTree>
    <p:extLst>
      <p:ext uri="{BB962C8B-B14F-4D97-AF65-F5344CB8AC3E}">
        <p14:creationId xmlns:p14="http://schemas.microsoft.com/office/powerpoint/2010/main" val="187770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19000"/>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EE995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686358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209550"/>
            <a:ext cx="10515600" cy="7032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0353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58450" y="365125"/>
            <a:ext cx="234473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rot="5400000">
            <a:off x="8201818" y="2867819"/>
            <a:ext cx="6858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2227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1327"/>
            <a:ext cx="10515600" cy="759707"/>
          </a:xfrm>
        </p:spPr>
        <p:txBody>
          <a:bodyPr/>
          <a:lstStyle>
            <a:lvl1pPr>
              <a:defRPr>
                <a:solidFill>
                  <a:srgbClr val="EE995E"/>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82070"/>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132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19000"/>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995E"/>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431341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9550"/>
            <a:ext cx="10515600" cy="7032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788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6673"/>
            <a:ext cx="10515600" cy="72901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7840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9024"/>
            <a:ext cx="10515600" cy="784313"/>
          </a:xfrm>
        </p:spPr>
        <p:txBody>
          <a:bodyPr/>
          <a:lstStyle/>
          <a:p>
            <a:r>
              <a:rPr lang="en-US" smtClean="0"/>
              <a:t>Click to edit Master title style</a:t>
            </a:r>
            <a:endParaRPr lang="en-US" dirty="0"/>
          </a:p>
        </p:txBody>
      </p:sp>
      <p:sp>
        <p:nvSpPr>
          <p:cNvPr id="6" name="Rectangle 5"/>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6754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232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87325"/>
            <a:ext cx="3932237" cy="935037"/>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1122362"/>
            <a:ext cx="6172200" cy="4738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Rectangle 7"/>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041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3662"/>
            <a:ext cx="3932237" cy="935037"/>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1122362"/>
            <a:ext cx="6172200" cy="4738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Rectangle 7"/>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9231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84391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200" b="1" i="0" kern="1200" baseline="0">
          <a:solidFill>
            <a:srgbClr val="EE99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00" y="2348880"/>
            <a:ext cx="11305256" cy="1181689"/>
          </a:xfrm>
        </p:spPr>
        <p:txBody>
          <a:bodyPr>
            <a:noAutofit/>
          </a:bodyPr>
          <a:lstStyle/>
          <a:p>
            <a:r>
              <a:rPr lang="en-US" sz="4500" dirty="0">
                <a:solidFill>
                  <a:schemeClr val="accent6"/>
                </a:solidFill>
              </a:rPr>
              <a:t>Working with Sensitive Research Data</a:t>
            </a:r>
            <a:r>
              <a:rPr lang="en-US" sz="4500" dirty="0" smtClean="0">
                <a:solidFill>
                  <a:schemeClr val="accent6"/>
                </a:solidFill>
              </a:rPr>
              <a:t>:</a:t>
            </a:r>
            <a:br>
              <a:rPr lang="en-US" sz="4500" dirty="0" smtClean="0">
                <a:solidFill>
                  <a:schemeClr val="accent6"/>
                </a:solidFill>
              </a:rPr>
            </a:br>
            <a:r>
              <a:rPr lang="en-US" sz="4500" dirty="0" smtClean="0">
                <a:solidFill>
                  <a:schemeClr val="accent6"/>
                </a:solidFill>
              </a:rPr>
              <a:t> </a:t>
            </a:r>
            <a:br>
              <a:rPr lang="en-US" sz="4500" dirty="0" smtClean="0">
                <a:solidFill>
                  <a:schemeClr val="accent6"/>
                </a:solidFill>
              </a:rPr>
            </a:br>
            <a:r>
              <a:rPr lang="en-US" sz="4500" dirty="0" smtClean="0">
                <a:solidFill>
                  <a:schemeClr val="accent6"/>
                </a:solidFill>
              </a:rPr>
              <a:t>The </a:t>
            </a:r>
            <a:r>
              <a:rPr lang="en-US" sz="4500" dirty="0">
                <a:solidFill>
                  <a:schemeClr val="accent6"/>
                </a:solidFill>
              </a:rPr>
              <a:t>Qualitative Data Repository’s WSRD Project</a:t>
            </a:r>
          </a:p>
        </p:txBody>
      </p:sp>
      <p:sp>
        <p:nvSpPr>
          <p:cNvPr id="5" name="Rectangle 4"/>
          <p:cNvSpPr/>
          <p:nvPr/>
        </p:nvSpPr>
        <p:spPr>
          <a:xfrm>
            <a:off x="1847528" y="4221088"/>
            <a:ext cx="8280920" cy="1754326"/>
          </a:xfrm>
          <a:prstGeom prst="rect">
            <a:avLst/>
          </a:prstGeom>
        </p:spPr>
        <p:txBody>
          <a:bodyPr wrap="square">
            <a:spAutoFit/>
          </a:bodyPr>
          <a:lstStyle/>
          <a:p>
            <a:pPr algn="ctr">
              <a:lnSpc>
                <a:spcPct val="90000"/>
              </a:lnSpc>
              <a:buClr>
                <a:prstClr val="black"/>
              </a:buClr>
              <a:buSzPct val="36666"/>
            </a:pPr>
            <a:r>
              <a:rPr lang="en-US" sz="2400" dirty="0" smtClean="0">
                <a:solidFill>
                  <a:prstClr val="white">
                    <a:lumMod val="50000"/>
                  </a:prstClr>
                </a:solidFill>
                <a:cs typeface="Arial"/>
                <a:sym typeface="Arial"/>
                <a:rtl val="0"/>
              </a:rPr>
              <a:t>Diana Kapiszewski (QDR and Georgetown </a:t>
            </a:r>
            <a:r>
              <a:rPr lang="en-US" sz="2400" dirty="0" smtClean="0">
                <a:solidFill>
                  <a:prstClr val="white">
                    <a:lumMod val="50000"/>
                  </a:prstClr>
                </a:solidFill>
                <a:cs typeface="Arial"/>
                <a:sym typeface="Arial"/>
                <a:rtl val="0"/>
              </a:rPr>
              <a:t>University)</a:t>
            </a:r>
            <a:endParaRPr lang="en-US" sz="2400" dirty="0" smtClean="0">
              <a:solidFill>
                <a:prstClr val="white">
                  <a:lumMod val="50000"/>
                </a:prstClr>
              </a:solidFill>
              <a:cs typeface="Arial"/>
              <a:sym typeface="Arial"/>
              <a:rtl val="0"/>
            </a:endParaRPr>
          </a:p>
          <a:p>
            <a:pPr algn="ctr">
              <a:lnSpc>
                <a:spcPct val="90000"/>
              </a:lnSpc>
              <a:buClr>
                <a:prstClr val="black"/>
              </a:buClr>
              <a:buSzPct val="36666"/>
            </a:pPr>
            <a:r>
              <a:rPr lang="en-US" sz="2400" dirty="0" smtClean="0">
                <a:solidFill>
                  <a:prstClr val="white">
                    <a:lumMod val="50000"/>
                  </a:prstClr>
                </a:solidFill>
                <a:cs typeface="Arial"/>
                <a:sym typeface="Arial"/>
                <a:rtl val="0"/>
              </a:rPr>
              <a:t>Dessi Kirilova (QDR)</a:t>
            </a:r>
          </a:p>
          <a:p>
            <a:pPr algn="ctr">
              <a:lnSpc>
                <a:spcPct val="90000"/>
              </a:lnSpc>
              <a:buClr>
                <a:prstClr val="black"/>
              </a:buClr>
              <a:buSzPct val="36666"/>
            </a:pPr>
            <a:r>
              <a:rPr lang="en-US" sz="2400" dirty="0">
                <a:solidFill>
                  <a:prstClr val="white">
                    <a:lumMod val="50000"/>
                  </a:prstClr>
                </a:solidFill>
                <a:cs typeface="Arial"/>
                <a:sym typeface="Arial"/>
                <a:rtl val="0"/>
              </a:rPr>
              <a:t>Sebastian Karcher (QDR)</a:t>
            </a:r>
            <a:endParaRPr lang="en-US" sz="2400" dirty="0" smtClean="0">
              <a:solidFill>
                <a:prstClr val="white">
                  <a:lumMod val="50000"/>
                </a:prstClr>
              </a:solidFill>
              <a:cs typeface="Arial"/>
              <a:sym typeface="Arial"/>
              <a:rtl val="0"/>
            </a:endParaRPr>
          </a:p>
          <a:p>
            <a:pPr algn="ctr">
              <a:lnSpc>
                <a:spcPct val="90000"/>
              </a:lnSpc>
              <a:buClr>
                <a:prstClr val="black"/>
              </a:buClr>
              <a:buSzPct val="36666"/>
            </a:pPr>
            <a:r>
              <a:rPr lang="en-US" sz="2400" dirty="0" smtClean="0">
                <a:solidFill>
                  <a:prstClr val="white">
                    <a:lumMod val="50000"/>
                  </a:prstClr>
                </a:solidFill>
                <a:cs typeface="Arial"/>
                <a:sym typeface="Arial"/>
                <a:rtl val="0"/>
              </a:rPr>
              <a:t>IASSIST</a:t>
            </a:r>
            <a:endParaRPr lang="en-US" sz="2400" dirty="0">
              <a:solidFill>
                <a:prstClr val="white">
                  <a:lumMod val="50000"/>
                </a:prstClr>
              </a:solidFill>
              <a:cs typeface="Arial"/>
              <a:sym typeface="Arial"/>
              <a:rtl val="0"/>
            </a:endParaRPr>
          </a:p>
          <a:p>
            <a:pPr algn="ctr">
              <a:lnSpc>
                <a:spcPct val="90000"/>
              </a:lnSpc>
              <a:buClr>
                <a:prstClr val="black"/>
              </a:buClr>
              <a:buSzPct val="36666"/>
            </a:pPr>
            <a:r>
              <a:rPr lang="en-US" sz="2400" dirty="0" smtClean="0">
                <a:solidFill>
                  <a:prstClr val="white">
                    <a:lumMod val="50000"/>
                  </a:prstClr>
                </a:solidFill>
                <a:cs typeface="Arial"/>
                <a:sym typeface="Arial"/>
                <a:rtl val="0"/>
              </a:rPr>
              <a:t>May 31, 2019</a:t>
            </a:r>
            <a:endParaRPr lang="en-US" sz="2400" dirty="0">
              <a:solidFill>
                <a:prstClr val="white">
                  <a:lumMod val="50000"/>
                </a:prstClr>
              </a:solidFill>
              <a:cs typeface="Arial"/>
              <a:sym typeface="Arial"/>
              <a:rtl val="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5231" y="5379877"/>
            <a:ext cx="2484241" cy="1478123"/>
          </a:xfrm>
          <a:prstGeom prst="rect">
            <a:avLst/>
          </a:prstGeom>
        </p:spPr>
      </p:pic>
    </p:spTree>
    <p:extLst>
      <p:ext uri="{BB962C8B-B14F-4D97-AF65-F5344CB8AC3E}">
        <p14:creationId xmlns:p14="http://schemas.microsoft.com/office/powerpoint/2010/main" val="404461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86"/>
        <p:cNvGrpSpPr/>
        <p:nvPr/>
      </p:nvGrpSpPr>
      <p:grpSpPr>
        <a:xfrm>
          <a:off x="0" y="0"/>
          <a:ext cx="0" cy="0"/>
          <a:chOff x="0" y="0"/>
          <a:chExt cx="0" cy="0"/>
        </a:xfrm>
      </p:grpSpPr>
      <p:sp>
        <p:nvSpPr>
          <p:cNvPr id="88" name="Shape 88"/>
          <p:cNvSpPr txBox="1">
            <a:spLocks noGrp="1"/>
          </p:cNvSpPr>
          <p:nvPr>
            <p:ph type="title"/>
          </p:nvPr>
        </p:nvSpPr>
        <p:spPr>
          <a:xfrm>
            <a:off x="507999" y="152401"/>
            <a:ext cx="11454135" cy="1071563"/>
          </a:xfrm>
          <a:prstGeom prst="rect">
            <a:avLst/>
          </a:prstGeom>
          <a:noFill/>
          <a:ln>
            <a:noFill/>
          </a:ln>
        </p:spPr>
        <p:txBody>
          <a:bodyPr wrap="square" lIns="91425" tIns="45700" rIns="91425" bIns="45700" anchor="ctr" anchorCtr="0">
            <a:noAutofit/>
          </a:bodyPr>
          <a:lstStyle/>
          <a:p>
            <a:pPr marL="0" marR="0" lvl="0" indent="0" rtl="0">
              <a:spcBef>
                <a:spcPts val="0"/>
              </a:spcBef>
              <a:spcAft>
                <a:spcPts val="0"/>
              </a:spcAft>
              <a:buSzPct val="25000"/>
              <a:buNone/>
            </a:pPr>
            <a:r>
              <a:rPr lang="en-US" sz="4200" b="1" u="none" strike="noStrike" cap="none" dirty="0" smtClean="0">
                <a:solidFill>
                  <a:srgbClr val="00447C"/>
                </a:solidFill>
                <a:latin typeface="Arial"/>
                <a:ea typeface="Arial"/>
                <a:cs typeface="Arial"/>
                <a:sym typeface="Arial"/>
              </a:rPr>
              <a:t>Empirical Study of IRB Guidance</a:t>
            </a:r>
            <a:endParaRPr sz="4200" b="1" u="none" strike="noStrike" cap="none" dirty="0">
              <a:solidFill>
                <a:srgbClr val="00447C"/>
              </a:solidFill>
              <a:latin typeface="Arial"/>
              <a:ea typeface="Arial"/>
              <a:cs typeface="Arial"/>
              <a:sym typeface="Arial"/>
            </a:endParaRPr>
          </a:p>
        </p:txBody>
      </p:sp>
      <p:sp>
        <p:nvSpPr>
          <p:cNvPr id="87" name="Shape 87"/>
          <p:cNvSpPr txBox="1">
            <a:spLocks noGrp="1"/>
          </p:cNvSpPr>
          <p:nvPr>
            <p:ph idx="1"/>
          </p:nvPr>
        </p:nvSpPr>
        <p:spPr>
          <a:xfrm>
            <a:off x="263236" y="1332645"/>
            <a:ext cx="11582400" cy="5050399"/>
          </a:xfrm>
          <a:prstGeom prst="rect">
            <a:avLst/>
          </a:prstGeom>
          <a:noFill/>
          <a:ln>
            <a:noFill/>
          </a:ln>
        </p:spPr>
        <p:txBody>
          <a:bodyPr wrap="square" lIns="91425" tIns="45700" rIns="91425" bIns="45700" anchor="t" anchorCtr="0">
            <a:noAutofit/>
          </a:bodyPr>
          <a:lstStyle/>
          <a:p>
            <a:pPr marL="461963" indent="-461963">
              <a:spcBef>
                <a:spcPts val="0"/>
              </a:spcBef>
              <a:buClr>
                <a:srgbClr val="644C3A"/>
              </a:buClr>
              <a:buSzPct val="100000"/>
            </a:pPr>
            <a:r>
              <a:rPr lang="en-US" sz="2800" dirty="0" smtClean="0">
                <a:solidFill>
                  <a:schemeClr val="tx1"/>
                </a:solidFill>
              </a:rPr>
              <a:t>CASE SELECTION</a:t>
            </a:r>
          </a:p>
          <a:p>
            <a:pPr marL="914400" lvl="1" indent="-452438">
              <a:spcBef>
                <a:spcPts val="0"/>
              </a:spcBef>
              <a:buClr>
                <a:srgbClr val="644C3A"/>
              </a:buClr>
              <a:buSzPct val="100000"/>
              <a:buFont typeface="Courier New" panose="02070309020205020404" pitchFamily="49" charset="0"/>
              <a:buChar char="o"/>
            </a:pPr>
            <a:r>
              <a:rPr lang="en-US" sz="2800" dirty="0" smtClean="0">
                <a:solidFill>
                  <a:schemeClr val="tx1"/>
                </a:solidFill>
              </a:rPr>
              <a:t>50 institutions that received the most funding from the National Science Foundation’s Directorate for </a:t>
            </a:r>
            <a:r>
              <a:rPr lang="en-US" sz="2800" dirty="0">
                <a:solidFill>
                  <a:schemeClr val="tx1"/>
                </a:solidFill>
              </a:rPr>
              <a:t>Social, </a:t>
            </a:r>
            <a:r>
              <a:rPr lang="en-US" sz="2800" dirty="0" smtClean="0">
                <a:solidFill>
                  <a:schemeClr val="tx1"/>
                </a:solidFill>
              </a:rPr>
              <a:t>Behavioral </a:t>
            </a:r>
            <a:r>
              <a:rPr lang="en-US" sz="2800" dirty="0">
                <a:solidFill>
                  <a:schemeClr val="tx1"/>
                </a:solidFill>
              </a:rPr>
              <a:t>&amp; </a:t>
            </a:r>
            <a:r>
              <a:rPr lang="en-US" sz="2800" dirty="0" smtClean="0">
                <a:solidFill>
                  <a:schemeClr val="tx1"/>
                </a:solidFill>
              </a:rPr>
              <a:t>Economic Sciences (FY 2016)</a:t>
            </a:r>
          </a:p>
          <a:p>
            <a:pPr marL="1428750" lvl="2" indent="-566738">
              <a:spcBef>
                <a:spcPts val="0"/>
              </a:spcBef>
              <a:buClr>
                <a:srgbClr val="644C3A"/>
              </a:buClr>
              <a:buSzPct val="100000"/>
              <a:buFont typeface="Wingdings" panose="05000000000000000000" pitchFamily="2" charset="2"/>
              <a:buChar char="§"/>
            </a:pPr>
            <a:r>
              <a:rPr lang="en-US" sz="1400" i="1" dirty="0" smtClean="0">
                <a:solidFill>
                  <a:schemeClr val="tx1"/>
                </a:solidFill>
              </a:rPr>
              <a:t>Source:  </a:t>
            </a:r>
            <a:r>
              <a:rPr lang="en-US" sz="1400" dirty="0">
                <a:solidFill>
                  <a:schemeClr val="tx1"/>
                </a:solidFill>
              </a:rPr>
              <a:t>https://dellweb.bfa.nsf.gov/Top50Inst2/default.asp (NSF’s awards </a:t>
            </a:r>
            <a:r>
              <a:rPr lang="en-US" sz="1400" dirty="0" smtClean="0">
                <a:solidFill>
                  <a:schemeClr val="tx1"/>
                </a:solidFill>
              </a:rPr>
              <a:t>database</a:t>
            </a:r>
            <a:r>
              <a:rPr lang="en-US" sz="1100" dirty="0" smtClean="0">
                <a:solidFill>
                  <a:schemeClr val="tx1"/>
                </a:solidFill>
              </a:rPr>
              <a:t>)</a:t>
            </a:r>
            <a:endParaRPr lang="en-US" sz="1100" i="1" dirty="0" smtClean="0">
              <a:solidFill>
                <a:schemeClr val="tx1"/>
              </a:solidFill>
            </a:endParaRPr>
          </a:p>
          <a:p>
            <a:pPr marL="0" lvl="0" indent="0">
              <a:spcBef>
                <a:spcPts val="0"/>
              </a:spcBef>
              <a:buNone/>
            </a:pPr>
            <a:endParaRPr lang="en-US" sz="2800" dirty="0">
              <a:solidFill>
                <a:schemeClr val="tx1"/>
              </a:solidFill>
            </a:endParaRPr>
          </a:p>
          <a:p>
            <a:pPr marL="461963" indent="-461963">
              <a:spcBef>
                <a:spcPts val="0"/>
              </a:spcBef>
            </a:pPr>
            <a:r>
              <a:rPr lang="en-US" sz="2800" dirty="0" smtClean="0">
                <a:solidFill>
                  <a:schemeClr val="tx1"/>
                </a:solidFill>
              </a:rPr>
              <a:t>RATIONALE:</a:t>
            </a:r>
          </a:p>
          <a:p>
            <a:pPr marL="914400" lvl="1" indent="-452438">
              <a:spcBef>
                <a:spcPts val="0"/>
              </a:spcBef>
              <a:buFont typeface="Courier New" panose="02070309020205020404" pitchFamily="49" charset="0"/>
              <a:buChar char="o"/>
            </a:pPr>
            <a:r>
              <a:rPr lang="en-US" sz="2500" dirty="0" smtClean="0">
                <a:solidFill>
                  <a:schemeClr val="tx1"/>
                </a:solidFill>
              </a:rPr>
              <a:t>Scholars at these institutions clearly face both calls for data sharing (as per 2011 NSF data-management requirement) and IRB constraints (as per federal regulation that impacts all research in the U.S.)</a:t>
            </a:r>
            <a:endParaRPr lang="en-US" sz="2500" dirty="0">
              <a:solidFill>
                <a:schemeClr val="tx1"/>
              </a:solidFill>
            </a:endParaRPr>
          </a:p>
        </p:txBody>
      </p:sp>
    </p:spTree>
    <p:extLst>
      <p:ext uri="{BB962C8B-B14F-4D97-AF65-F5344CB8AC3E}">
        <p14:creationId xmlns:p14="http://schemas.microsoft.com/office/powerpoint/2010/main" val="3228854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work </a:t>
            </a:r>
            <a:r>
              <a:rPr lang="mr-IN" dirty="0" smtClean="0"/>
              <a:t>–</a:t>
            </a:r>
            <a:r>
              <a:rPr lang="en-US" dirty="0" smtClean="0"/>
              <a:t> Phases 1 &amp; 2 </a:t>
            </a:r>
            <a:endParaRPr lang="en-US" dirty="0"/>
          </a:p>
        </p:txBody>
      </p:sp>
      <p:sp>
        <p:nvSpPr>
          <p:cNvPr id="3" name="Content Placeholder 2"/>
          <p:cNvSpPr>
            <a:spLocks noGrp="1"/>
          </p:cNvSpPr>
          <p:nvPr>
            <p:ph idx="1"/>
          </p:nvPr>
        </p:nvSpPr>
        <p:spPr>
          <a:xfrm>
            <a:off x="335360" y="1268760"/>
            <a:ext cx="11449272" cy="5328592"/>
          </a:xfrm>
        </p:spPr>
        <p:txBody>
          <a:bodyPr>
            <a:normAutofit/>
          </a:bodyPr>
          <a:lstStyle/>
          <a:p>
            <a:r>
              <a:rPr lang="en-US" dirty="0" smtClean="0"/>
              <a:t>Conducted 15 individual interviews with senior IRB personnel at a variety of institutions across the country</a:t>
            </a:r>
          </a:p>
          <a:p>
            <a:r>
              <a:rPr lang="en-US" dirty="0" smtClean="0"/>
              <a:t>Holding 2 focus groups with same type participants </a:t>
            </a:r>
          </a:p>
          <a:p>
            <a:pPr lvl="1"/>
            <a:r>
              <a:rPr lang="en-US" dirty="0" smtClean="0"/>
              <a:t>DC on 4/26 and Chicago 5/31</a:t>
            </a:r>
          </a:p>
          <a:p>
            <a:r>
              <a:rPr lang="en-US" dirty="0" smtClean="0"/>
              <a:t>Facilitating 3 workshops for NSF-funded PIs at AERA (Education), APSA (Political Science), computational social science conference</a:t>
            </a:r>
          </a:p>
          <a:p>
            <a:pPr lvl="1"/>
            <a:r>
              <a:rPr lang="en-US" dirty="0" smtClean="0"/>
              <a:t>To hear out what researchers are facing when trying to satisfy the dual mandates (data sharing and human participant protection)</a:t>
            </a:r>
          </a:p>
          <a:p>
            <a:r>
              <a:rPr lang="en-US" dirty="0" smtClean="0"/>
              <a:t>Concluding workshop at PRIM&amp;R SBE “Advancing Ethical Research” conference </a:t>
            </a:r>
            <a:r>
              <a:rPr lang="mr-IN" dirty="0" smtClean="0"/>
              <a:t>–</a:t>
            </a:r>
            <a:r>
              <a:rPr lang="en-US" dirty="0" smtClean="0"/>
              <a:t> to bring findings back to broader IRB community</a:t>
            </a:r>
            <a:endParaRPr lang="en-US" dirty="0"/>
          </a:p>
        </p:txBody>
      </p:sp>
    </p:spTree>
    <p:extLst>
      <p:ext uri="{BB962C8B-B14F-4D97-AF65-F5344CB8AC3E}">
        <p14:creationId xmlns:p14="http://schemas.microsoft.com/office/powerpoint/2010/main" val="223658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stage </a:t>
            </a:r>
            <a:r>
              <a:rPr lang="mr-IN" dirty="0" smtClean="0"/>
              <a:t>–</a:t>
            </a:r>
            <a:r>
              <a:rPr lang="en-US" dirty="0" smtClean="0"/>
              <a:t> Phase 3</a:t>
            </a:r>
            <a:endParaRPr lang="en-US" dirty="0"/>
          </a:p>
        </p:txBody>
      </p:sp>
      <p:sp>
        <p:nvSpPr>
          <p:cNvPr id="3" name="Content Placeholder 2"/>
          <p:cNvSpPr>
            <a:spLocks noGrp="1"/>
          </p:cNvSpPr>
          <p:nvPr>
            <p:ph idx="1"/>
          </p:nvPr>
        </p:nvSpPr>
        <p:spPr>
          <a:xfrm>
            <a:off x="767408" y="1628800"/>
            <a:ext cx="11017224" cy="4752528"/>
          </a:xfrm>
        </p:spPr>
        <p:txBody>
          <a:bodyPr>
            <a:noAutofit/>
          </a:bodyPr>
          <a:lstStyle/>
          <a:p>
            <a:r>
              <a:rPr lang="en-US" dirty="0" smtClean="0"/>
              <a:t>Draw on feedback we are receiving on draft consensus texts </a:t>
            </a:r>
          </a:p>
          <a:p>
            <a:r>
              <a:rPr lang="en-US" dirty="0" smtClean="0"/>
              <a:t>Generate further model guidance, improve consent scripts</a:t>
            </a:r>
          </a:p>
          <a:p>
            <a:r>
              <a:rPr lang="en-US" dirty="0" smtClean="0"/>
              <a:t>Create glossary of terms relating to generation and sharing of sensitive human participant data</a:t>
            </a:r>
          </a:p>
          <a:p>
            <a:r>
              <a:rPr lang="en-US" dirty="0" smtClean="0"/>
              <a:t>Disseminate materials through network channels we’ve already developed with critical stakeholders</a:t>
            </a:r>
          </a:p>
          <a:p>
            <a:r>
              <a:rPr lang="en-US" dirty="0" smtClean="0"/>
              <a:t>Start designing a potential </a:t>
            </a:r>
            <a:r>
              <a:rPr lang="en-US" i="1" dirty="0" err="1" smtClean="0"/>
              <a:t>DataPro</a:t>
            </a:r>
            <a:r>
              <a:rPr lang="en-US" dirty="0" smtClean="0"/>
              <a:t> tool for IRB protocol recommendations on responsible sharing and reuse</a:t>
            </a:r>
            <a:endParaRPr lang="en-US" dirty="0"/>
          </a:p>
        </p:txBody>
      </p:sp>
    </p:spTree>
    <p:extLst>
      <p:ext uri="{BB962C8B-B14F-4D97-AF65-F5344CB8AC3E}">
        <p14:creationId xmlns:p14="http://schemas.microsoft.com/office/powerpoint/2010/main" val="3106062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Findings</a:t>
            </a:r>
            <a:endParaRPr lang="en-US" dirty="0"/>
          </a:p>
        </p:txBody>
      </p:sp>
      <p:sp>
        <p:nvSpPr>
          <p:cNvPr id="3" name="Content Placeholder 2"/>
          <p:cNvSpPr>
            <a:spLocks noGrp="1"/>
          </p:cNvSpPr>
          <p:nvPr>
            <p:ph idx="1"/>
          </p:nvPr>
        </p:nvSpPr>
        <p:spPr>
          <a:xfrm>
            <a:off x="838200" y="1340768"/>
            <a:ext cx="10515600" cy="5256584"/>
          </a:xfrm>
        </p:spPr>
        <p:txBody>
          <a:bodyPr>
            <a:normAutofit lnSpcReduction="10000"/>
          </a:bodyPr>
          <a:lstStyle/>
          <a:p>
            <a:r>
              <a:rPr lang="en-US" dirty="0" smtClean="0"/>
              <a:t>Dramatic change in IRB attitudes and some practices the past 2 years since documentary study</a:t>
            </a:r>
          </a:p>
          <a:p>
            <a:r>
              <a:rPr lang="en-US" dirty="0" smtClean="0"/>
              <a:t>IRBs at R1 universities in particular are clearly aware of the data-sharing imperative and do not intrinsically oppose such activities</a:t>
            </a:r>
          </a:p>
          <a:p>
            <a:r>
              <a:rPr lang="en-US" dirty="0" smtClean="0"/>
              <a:t>Often work with campus data security policies in mind (sometimes in close collaboration with other campus units such as library or data center)</a:t>
            </a:r>
          </a:p>
          <a:p>
            <a:r>
              <a:rPr lang="en-US" dirty="0" smtClean="0"/>
              <a:t>IRBs do not typically create </a:t>
            </a:r>
            <a:r>
              <a:rPr lang="en-US" dirty="0" smtClean="0"/>
              <a:t>their own clearer guidance on the topic for researchers however</a:t>
            </a:r>
          </a:p>
          <a:p>
            <a:r>
              <a:rPr lang="en-US" dirty="0" smtClean="0"/>
              <a:t>Rarely familiar with data repositories and virtually never interact with them on the front end of data collection (sometimes DUAs sent to IRBs for secondary work)</a:t>
            </a:r>
            <a:endParaRPr lang="en-US" dirty="0"/>
          </a:p>
        </p:txBody>
      </p:sp>
    </p:spTree>
    <p:extLst>
      <p:ext uri="{BB962C8B-B14F-4D97-AF65-F5344CB8AC3E}">
        <p14:creationId xmlns:p14="http://schemas.microsoft.com/office/powerpoint/2010/main" val="137412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Shape 88"/>
          <p:cNvSpPr txBox="1">
            <a:spLocks noGrp="1"/>
          </p:cNvSpPr>
          <p:nvPr>
            <p:ph type="title"/>
          </p:nvPr>
        </p:nvSpPr>
        <p:spPr>
          <a:xfrm>
            <a:off x="507999" y="84669"/>
            <a:ext cx="11454135" cy="1071563"/>
          </a:xfrm>
          <a:prstGeom prst="rect">
            <a:avLst/>
          </a:prstGeom>
          <a:noFill/>
          <a:ln>
            <a:noFill/>
          </a:ln>
        </p:spPr>
        <p:txBody>
          <a:bodyPr wrap="square" lIns="91425" tIns="45700" rIns="91425" bIns="45700" anchor="ctr" anchorCtr="0">
            <a:noAutofit/>
          </a:bodyPr>
          <a:lstStyle/>
          <a:p>
            <a:pPr marL="0" marR="0" lvl="0" indent="0" rtl="0">
              <a:spcBef>
                <a:spcPts val="0"/>
              </a:spcBef>
              <a:spcAft>
                <a:spcPts val="0"/>
              </a:spcAft>
              <a:buSzPct val="25000"/>
              <a:buNone/>
            </a:pPr>
            <a:r>
              <a:rPr lang="en-US" sz="4200" b="1" u="none" strike="noStrike" cap="none" dirty="0" smtClean="0">
                <a:solidFill>
                  <a:schemeClr val="accent6"/>
                </a:solidFill>
                <a:latin typeface="Lucida Bright"/>
                <a:ea typeface="Arial"/>
                <a:cs typeface="Lucida Bright"/>
                <a:sym typeface="Arial"/>
              </a:rPr>
              <a:t>Auspicious Moment for Change?</a:t>
            </a:r>
            <a:endParaRPr sz="4200" b="1" u="none" strike="noStrike" cap="none" dirty="0">
              <a:solidFill>
                <a:schemeClr val="accent6"/>
              </a:solidFill>
              <a:latin typeface="Lucida Bright"/>
              <a:ea typeface="Arial"/>
              <a:cs typeface="Lucida Bright"/>
              <a:sym typeface="Arial"/>
            </a:endParaRPr>
          </a:p>
        </p:txBody>
      </p:sp>
      <p:sp>
        <p:nvSpPr>
          <p:cNvPr id="87" name="Shape 87"/>
          <p:cNvSpPr txBox="1">
            <a:spLocks noGrp="1"/>
          </p:cNvSpPr>
          <p:nvPr>
            <p:ph idx="1"/>
          </p:nvPr>
        </p:nvSpPr>
        <p:spPr>
          <a:xfrm>
            <a:off x="407369" y="1484784"/>
            <a:ext cx="11784632" cy="5010610"/>
          </a:xfrm>
          <a:prstGeom prst="rect">
            <a:avLst/>
          </a:prstGeom>
          <a:noFill/>
          <a:ln>
            <a:noFill/>
          </a:ln>
        </p:spPr>
        <p:txBody>
          <a:bodyPr wrap="square" lIns="91425" tIns="45700" rIns="91425" bIns="45700" anchor="t" anchorCtr="0">
            <a:noAutofit/>
          </a:bodyPr>
          <a:lstStyle/>
          <a:p>
            <a:pPr marL="457200" marR="0" lvl="0" indent="-457200" rtl="0">
              <a:spcBef>
                <a:spcPts val="600"/>
              </a:spcBef>
              <a:spcAft>
                <a:spcPts val="0"/>
              </a:spcAft>
              <a:buClr>
                <a:srgbClr val="644C3A"/>
              </a:buClr>
              <a:buSzPct val="100000"/>
              <a:buFont typeface="Arial" panose="020B0604020202020204" pitchFamily="34" charset="0"/>
              <a:buChar char="•"/>
            </a:pPr>
            <a:r>
              <a:rPr lang="en-US" sz="2800" dirty="0" smtClean="0">
                <a:solidFill>
                  <a:schemeClr val="tx1"/>
                </a:solidFill>
                <a:latin typeface="Lucida Sans" panose="020B0602030504020204" pitchFamily="34" charset="0"/>
                <a:cs typeface="Lucida Sans (Body)"/>
              </a:rPr>
              <a:t>Ongoing focus on formal data sharing</a:t>
            </a:r>
          </a:p>
          <a:p>
            <a:pPr marL="457200" marR="0" lvl="0" indent="-457200" rtl="0">
              <a:spcBef>
                <a:spcPts val="1800"/>
              </a:spcBef>
              <a:spcAft>
                <a:spcPts val="0"/>
              </a:spcAft>
              <a:buClr>
                <a:srgbClr val="644C3A"/>
              </a:buClr>
              <a:buSzPct val="100000"/>
              <a:buFont typeface="Arial" panose="020B0604020202020204" pitchFamily="34" charset="0"/>
              <a:buChar char="•"/>
            </a:pPr>
            <a:r>
              <a:rPr lang="en-US" sz="2800" dirty="0" smtClean="0">
                <a:solidFill>
                  <a:schemeClr val="tx1"/>
                </a:solidFill>
                <a:latin typeface="Lucida Sans" panose="020B0602030504020204" pitchFamily="34" charset="0"/>
                <a:cs typeface="Lucida Sans (Body)"/>
              </a:rPr>
              <a:t>Revisions to Common Rule </a:t>
            </a:r>
            <a:r>
              <a:rPr lang="en-US" dirty="0" smtClean="0">
                <a:latin typeface="Lucida Sans" panose="020B0602030504020204" pitchFamily="34" charset="0"/>
                <a:cs typeface="Lucida Sans (Body)"/>
              </a:rPr>
              <a:t>came into force this year </a:t>
            </a:r>
            <a:r>
              <a:rPr lang="en-US" sz="2800" dirty="0" smtClean="0">
                <a:solidFill>
                  <a:schemeClr val="tx1"/>
                </a:solidFill>
                <a:latin typeface="Lucida Sans" panose="020B0602030504020204" pitchFamily="34" charset="0"/>
                <a:cs typeface="Lucida Sans (Body)"/>
              </a:rPr>
              <a:t>and are provoking conversations and encouraging change on many campuses</a:t>
            </a:r>
          </a:p>
          <a:p>
            <a:pPr marL="914400" lvl="1" indent="-452438">
              <a:spcBef>
                <a:spcPts val="600"/>
              </a:spcBef>
              <a:buFont typeface="Courier New" panose="02070309020205020404" pitchFamily="49" charset="0"/>
              <a:buChar char="o"/>
            </a:pPr>
            <a:r>
              <a:rPr lang="en-US" sz="2800" dirty="0" smtClean="0">
                <a:solidFill>
                  <a:schemeClr val="tx1"/>
                </a:solidFill>
                <a:latin typeface="Lucida Sans" panose="020B0602030504020204" pitchFamily="34" charset="0"/>
                <a:cs typeface="Lucida Sans (Body)"/>
              </a:rPr>
              <a:t>Ex: </a:t>
            </a:r>
            <a:r>
              <a:rPr lang="en-US" sz="2800" dirty="0" smtClean="0">
                <a:solidFill>
                  <a:schemeClr val="tx1"/>
                </a:solidFill>
                <a:latin typeface="Lucida Sans" panose="020B0602030504020204" pitchFamily="34" charset="0"/>
                <a:cs typeface="Lucida Sans (Body)"/>
              </a:rPr>
              <a:t>Cornell and Harvard’s IRBs </a:t>
            </a:r>
          </a:p>
          <a:p>
            <a:pPr marL="457200" indent="-457200">
              <a:spcBef>
                <a:spcPts val="1800"/>
              </a:spcBef>
              <a:buFont typeface="Arial" panose="020B0604020202020204" pitchFamily="34" charset="0"/>
              <a:buChar char="•"/>
            </a:pPr>
            <a:r>
              <a:rPr lang="en-US" sz="2800" dirty="0" smtClean="0">
                <a:solidFill>
                  <a:schemeClr val="tx1"/>
                </a:solidFill>
                <a:latin typeface="Lucida Sans" panose="020B0602030504020204" pitchFamily="34" charset="0"/>
                <a:cs typeface="Lucida Sans (Body)"/>
              </a:rPr>
              <a:t>Capitalize on moment to engage on broad coordination on processes for sharing human participants data</a:t>
            </a:r>
          </a:p>
        </p:txBody>
      </p:sp>
    </p:spTree>
    <p:extLst>
      <p:ext uri="{BB962C8B-B14F-4D97-AF65-F5344CB8AC3E}">
        <p14:creationId xmlns:p14="http://schemas.microsoft.com/office/powerpoint/2010/main" val="239295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700" dirty="0"/>
              <a:t>Different communities, intersecting objectives</a:t>
            </a:r>
          </a:p>
        </p:txBody>
      </p:sp>
      <p:sp>
        <p:nvSpPr>
          <p:cNvPr id="2" name="Text Placeholder 1"/>
          <p:cNvSpPr>
            <a:spLocks noGrp="1"/>
          </p:cNvSpPr>
          <p:nvPr>
            <p:ph idx="1"/>
          </p:nvPr>
        </p:nvSpPr>
        <p:spPr/>
        <p:txBody>
          <a:bodyPr/>
          <a:lstStyle/>
          <a:p>
            <a:r>
              <a:rPr lang="en-US" sz="3200" dirty="0"/>
              <a:t>Data management community</a:t>
            </a:r>
          </a:p>
          <a:p>
            <a:r>
              <a:rPr lang="en-US" sz="3200" dirty="0"/>
              <a:t>IRB </a:t>
            </a:r>
            <a:r>
              <a:rPr lang="en-US" sz="3200" dirty="0" smtClean="0"/>
              <a:t>community</a:t>
            </a:r>
          </a:p>
          <a:p>
            <a:pPr marL="0" indent="0">
              <a:buNone/>
            </a:pPr>
            <a:endParaRPr lang="en-US" sz="3200" dirty="0"/>
          </a:p>
          <a:p>
            <a:pPr marL="694261" lvl="1" indent="0">
              <a:buNone/>
            </a:pPr>
            <a:r>
              <a:rPr lang="en-US" sz="2800" dirty="0" smtClean="0"/>
              <a:t>“</a:t>
            </a:r>
            <a:r>
              <a:rPr lang="en-US" sz="2800" i="1" dirty="0"/>
              <a:t>In SBE research, it seems like the most important </a:t>
            </a:r>
            <a:r>
              <a:rPr lang="en-US" sz="2800" i="1" dirty="0" smtClean="0"/>
              <a:t>thing </a:t>
            </a:r>
            <a:r>
              <a:rPr lang="en-US" sz="2800" i="1" dirty="0"/>
              <a:t>an IRB can do is ensure that the informed </a:t>
            </a:r>
            <a:r>
              <a:rPr lang="en-US" sz="2800" i="1" dirty="0" smtClean="0"/>
              <a:t>consent </a:t>
            </a:r>
            <a:r>
              <a:rPr lang="en-US" sz="2800" i="1" dirty="0"/>
              <a:t>process and content affords for good </a:t>
            </a:r>
            <a:r>
              <a:rPr lang="en-US" sz="2800" i="1" dirty="0" smtClean="0"/>
              <a:t>decision </a:t>
            </a:r>
            <a:r>
              <a:rPr lang="en-US" sz="2800" i="1" dirty="0"/>
              <a:t>making by prospective participants.</a:t>
            </a:r>
            <a:r>
              <a:rPr lang="en-US" sz="2800" dirty="0"/>
              <a:t>” </a:t>
            </a:r>
          </a:p>
          <a:p>
            <a:pPr marL="237061" indent="0" algn="r">
              <a:buNone/>
            </a:pPr>
            <a:r>
              <a:rPr lang="en-US" sz="1900" dirty="0"/>
              <a:t>(From an August 2017 PRIM&amp;R IRB Forum discussion) </a:t>
            </a:r>
          </a:p>
        </p:txBody>
      </p:sp>
    </p:spTree>
    <p:custDataLst>
      <p:tags r:id="rId1"/>
    </p:custDataLst>
    <p:extLst>
      <p:ext uri="{BB962C8B-B14F-4D97-AF65-F5344CB8AC3E}">
        <p14:creationId xmlns:p14="http://schemas.microsoft.com/office/powerpoint/2010/main" val="315164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t>Bridgin</a:t>
            </a:r>
            <a:r>
              <a:rPr lang="en-US" sz="3700" dirty="0" smtClean="0"/>
              <a:t>g the Ethics-Data Sharing Divide5</a:t>
            </a:r>
            <a:endParaRPr lang="en-US" sz="3700" dirty="0"/>
          </a:p>
        </p:txBody>
      </p:sp>
      <p:sp>
        <p:nvSpPr>
          <p:cNvPr id="4" name="Content Placeholder 3"/>
          <p:cNvSpPr>
            <a:spLocks noGrp="1"/>
          </p:cNvSpPr>
          <p:nvPr>
            <p:ph idx="1"/>
          </p:nvPr>
        </p:nvSpPr>
        <p:spPr>
          <a:xfrm>
            <a:off x="623392" y="1412776"/>
            <a:ext cx="10730408" cy="4820632"/>
          </a:xfrm>
        </p:spPr>
        <p:txBody>
          <a:bodyPr>
            <a:normAutofit/>
          </a:bodyPr>
          <a:lstStyle/>
          <a:p>
            <a:r>
              <a:rPr lang="en-US" sz="2700" dirty="0"/>
              <a:t>The </a:t>
            </a:r>
            <a:r>
              <a:rPr lang="en-US" sz="2700" dirty="0" smtClean="0"/>
              <a:t>ethical and legal </a:t>
            </a:r>
            <a:r>
              <a:rPr lang="en-US" sz="2700" dirty="0"/>
              <a:t>component remains primary for all research involving human participants (via PI, IRB process)</a:t>
            </a:r>
          </a:p>
          <a:p>
            <a:r>
              <a:rPr lang="en-US" sz="2700" dirty="0" smtClean="0"/>
              <a:t>Funders</a:t>
            </a:r>
            <a:r>
              <a:rPr lang="en-US" sz="2700" dirty="0"/>
              <a:t>, but also individual institutions, might require formal DMPs</a:t>
            </a:r>
          </a:p>
          <a:p>
            <a:r>
              <a:rPr lang="en-US" sz="2700" dirty="0"/>
              <a:t>Effective research data management is vital to managing risk (e.g., data loss/corruption, inability to validate research, potential for privacy breaches) and the potential for ethical and legal data publication and sharing</a:t>
            </a:r>
          </a:p>
          <a:p>
            <a:r>
              <a:rPr lang="en-US" sz="2700" dirty="0"/>
              <a:t>Reuse reduces societal cost and participant fatigue (being over-studied)</a:t>
            </a:r>
          </a:p>
        </p:txBody>
      </p:sp>
    </p:spTree>
    <p:custDataLst>
      <p:tags r:id="rId1"/>
    </p:custDataLst>
    <p:extLst>
      <p:ext uri="{BB962C8B-B14F-4D97-AF65-F5344CB8AC3E}">
        <p14:creationId xmlns:p14="http://schemas.microsoft.com/office/powerpoint/2010/main" val="410153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24" y="85803"/>
            <a:ext cx="10890377" cy="1325563"/>
          </a:xfrm>
        </p:spPr>
        <p:txBody>
          <a:bodyPr>
            <a:normAutofit/>
          </a:bodyPr>
          <a:lstStyle/>
          <a:p>
            <a:r>
              <a:rPr lang="en-US" sz="4200" dirty="0" smtClean="0">
                <a:solidFill>
                  <a:schemeClr val="accent6"/>
                </a:solidFill>
                <a:latin typeface="Lucida Bright"/>
                <a:cs typeface="Lucida Bright"/>
              </a:rPr>
              <a:t>A First Step: Informed Consent</a:t>
            </a:r>
            <a:endParaRPr lang="en-US" sz="4200" dirty="0">
              <a:solidFill>
                <a:schemeClr val="accent6"/>
              </a:solidFill>
              <a:latin typeface="Lucida Bright"/>
              <a:cs typeface="Lucida Bright"/>
            </a:endParaRPr>
          </a:p>
        </p:txBody>
      </p:sp>
      <p:sp>
        <p:nvSpPr>
          <p:cNvPr id="3" name="Content Placeholder 2"/>
          <p:cNvSpPr>
            <a:spLocks noGrp="1"/>
          </p:cNvSpPr>
          <p:nvPr>
            <p:ph idx="1"/>
          </p:nvPr>
        </p:nvSpPr>
        <p:spPr>
          <a:xfrm>
            <a:off x="463424" y="1240221"/>
            <a:ext cx="11728577" cy="5617779"/>
          </a:xfrm>
        </p:spPr>
        <p:txBody>
          <a:bodyPr>
            <a:noAutofit/>
          </a:bodyPr>
          <a:lstStyle/>
          <a:p>
            <a:pPr marL="461963" indent="-461963"/>
            <a:r>
              <a:rPr lang="en-US" sz="2800" dirty="0" smtClean="0">
                <a:solidFill>
                  <a:schemeClr val="tx1"/>
                </a:solidFill>
              </a:rPr>
              <a:t>Elements </a:t>
            </a:r>
            <a:r>
              <a:rPr lang="en-US" sz="2800" dirty="0" smtClean="0">
                <a:solidFill>
                  <a:schemeClr val="tx1"/>
                </a:solidFill>
              </a:rPr>
              <a:t>of a consent script</a:t>
            </a:r>
          </a:p>
          <a:p>
            <a:pPr marL="1082675" lvl="1" indent="-473075"/>
            <a:r>
              <a:rPr lang="en-US" sz="2800" dirty="0" smtClean="0">
                <a:solidFill>
                  <a:schemeClr val="tx1"/>
                </a:solidFill>
              </a:rPr>
              <a:t>New for US: Starts with short, plain-language summary</a:t>
            </a:r>
          </a:p>
          <a:p>
            <a:pPr marL="1082675" lvl="1" indent="-473075"/>
            <a:r>
              <a:rPr lang="en-US" sz="2800" dirty="0" smtClean="0">
                <a:solidFill>
                  <a:schemeClr val="tx1"/>
                </a:solidFill>
              </a:rPr>
              <a:t>Outlines </a:t>
            </a:r>
            <a:r>
              <a:rPr lang="en-US" sz="2800" dirty="0" smtClean="0">
                <a:solidFill>
                  <a:schemeClr val="tx1"/>
                </a:solidFill>
              </a:rPr>
              <a:t>details of the proposed interaction </a:t>
            </a:r>
            <a:endParaRPr lang="en-US" sz="2800" dirty="0">
              <a:solidFill>
                <a:schemeClr val="tx1"/>
              </a:solidFill>
            </a:endParaRPr>
          </a:p>
          <a:p>
            <a:pPr marL="1082675" lvl="1" indent="-473075"/>
            <a:r>
              <a:rPr lang="en-US" sz="2800" dirty="0" smtClean="0">
                <a:solidFill>
                  <a:schemeClr val="tx1"/>
                </a:solidFill>
              </a:rPr>
              <a:t>Discusses </a:t>
            </a:r>
            <a:r>
              <a:rPr lang="en-US" sz="2800" dirty="0">
                <a:solidFill>
                  <a:schemeClr val="tx1"/>
                </a:solidFill>
              </a:rPr>
              <a:t>risk / benefits </a:t>
            </a:r>
            <a:r>
              <a:rPr lang="en-US" sz="2800" dirty="0" smtClean="0">
                <a:solidFill>
                  <a:schemeClr val="tx1"/>
                </a:solidFill>
              </a:rPr>
              <a:t>of </a:t>
            </a:r>
            <a:r>
              <a:rPr lang="en-US" sz="2800" dirty="0">
                <a:solidFill>
                  <a:schemeClr val="tx1"/>
                </a:solidFill>
              </a:rPr>
              <a:t>participation </a:t>
            </a:r>
            <a:endParaRPr lang="en-US" sz="2800" dirty="0" smtClean="0">
              <a:solidFill>
                <a:schemeClr val="tx1"/>
              </a:solidFill>
            </a:endParaRPr>
          </a:p>
          <a:p>
            <a:pPr marL="1082675" lvl="1" indent="-473075"/>
            <a:r>
              <a:rPr lang="en-US" sz="2800" dirty="0" smtClean="0">
                <a:solidFill>
                  <a:schemeClr val="tx1"/>
                </a:solidFill>
              </a:rPr>
              <a:t>Includes </a:t>
            </a:r>
            <a:r>
              <a:rPr lang="en-US" sz="2800" dirty="0">
                <a:solidFill>
                  <a:schemeClr val="tx1"/>
                </a:solidFill>
              </a:rPr>
              <a:t>mechanisms for </a:t>
            </a:r>
            <a:r>
              <a:rPr lang="en-US" sz="2800" dirty="0" smtClean="0">
                <a:solidFill>
                  <a:schemeClr val="tx1"/>
                </a:solidFill>
              </a:rPr>
              <a:t>withdrawal</a:t>
            </a:r>
          </a:p>
          <a:p>
            <a:pPr marL="1082675" lvl="1" indent="-473075"/>
            <a:r>
              <a:rPr lang="en-US" sz="2800" dirty="0" smtClean="0">
                <a:solidFill>
                  <a:schemeClr val="tx1"/>
                </a:solidFill>
              </a:rPr>
              <a:t>Discusses all </a:t>
            </a:r>
            <a:r>
              <a:rPr lang="en-US" sz="2800" dirty="0">
                <a:solidFill>
                  <a:schemeClr val="tx1"/>
                </a:solidFill>
              </a:rPr>
              <a:t>intended </a:t>
            </a:r>
            <a:r>
              <a:rPr lang="en-US" sz="2800" dirty="0" smtClean="0">
                <a:solidFill>
                  <a:schemeClr val="tx1"/>
                </a:solidFill>
              </a:rPr>
              <a:t>purposes for the data</a:t>
            </a:r>
            <a:endParaRPr lang="en-US" sz="2800" dirty="0">
              <a:solidFill>
                <a:schemeClr val="tx1"/>
              </a:solidFill>
            </a:endParaRPr>
          </a:p>
          <a:p>
            <a:pPr marL="1082675" lvl="1" indent="-473075"/>
            <a:r>
              <a:rPr lang="en-US" sz="2800" dirty="0" smtClean="0">
                <a:solidFill>
                  <a:schemeClr val="tx1"/>
                </a:solidFill>
              </a:rPr>
              <a:t>Discusses how data will be managed and the steps that will be taken to keep data safe</a:t>
            </a:r>
            <a:endParaRPr lang="en-US" sz="2800" dirty="0">
              <a:solidFill>
                <a:schemeClr val="tx1"/>
              </a:solidFill>
            </a:endParaRPr>
          </a:p>
          <a:p>
            <a:pPr marL="461963" indent="-461963"/>
            <a:r>
              <a:rPr lang="en-US" sz="3100" dirty="0" smtClean="0">
                <a:solidFill>
                  <a:schemeClr val="tx1"/>
                </a:solidFill>
              </a:rPr>
              <a:t>Ideally make research easily understood and avoid </a:t>
            </a:r>
            <a:r>
              <a:rPr lang="en-US" sz="3100" dirty="0">
                <a:solidFill>
                  <a:schemeClr val="tx1"/>
                </a:solidFill>
              </a:rPr>
              <a:t>excessive </a:t>
            </a:r>
            <a:r>
              <a:rPr lang="en-US" sz="3100" dirty="0" smtClean="0">
                <a:solidFill>
                  <a:schemeClr val="tx1"/>
                </a:solidFill>
              </a:rPr>
              <a:t>warnings</a:t>
            </a:r>
          </a:p>
        </p:txBody>
      </p:sp>
    </p:spTree>
    <p:extLst>
      <p:ext uri="{BB962C8B-B14F-4D97-AF65-F5344CB8AC3E}">
        <p14:creationId xmlns:p14="http://schemas.microsoft.com/office/powerpoint/2010/main" val="1727188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a:t>
            </a:r>
            <a:r>
              <a:rPr lang="en-US" dirty="0" smtClean="0"/>
              <a:t>for </a:t>
            </a:r>
            <a:r>
              <a:rPr lang="en-US" dirty="0" smtClean="0"/>
              <a:t>Sharing </a:t>
            </a:r>
            <a:r>
              <a:rPr lang="en-US" dirty="0" smtClean="0"/>
              <a:t>Data</a:t>
            </a:r>
            <a:endParaRPr lang="en-US" dirty="0"/>
          </a:p>
        </p:txBody>
      </p:sp>
      <p:sp>
        <p:nvSpPr>
          <p:cNvPr id="4" name="Content Placeholder 3"/>
          <p:cNvSpPr>
            <a:spLocks noGrp="1"/>
          </p:cNvSpPr>
          <p:nvPr>
            <p:ph idx="1"/>
          </p:nvPr>
        </p:nvSpPr>
        <p:spPr/>
        <p:txBody>
          <a:bodyPr>
            <a:noAutofit/>
          </a:bodyPr>
          <a:lstStyle/>
          <a:p>
            <a:pPr marL="0" indent="0">
              <a:buNone/>
            </a:pPr>
            <a:r>
              <a:rPr lang="en-US" sz="3200" dirty="0" smtClean="0"/>
              <a:t>Items </a:t>
            </a:r>
            <a:r>
              <a:rPr lang="en-US" sz="3200" dirty="0"/>
              <a:t>to look for in </a:t>
            </a:r>
            <a:r>
              <a:rPr lang="en-US" sz="3200" dirty="0" smtClean="0"/>
              <a:t>informed consent script </a:t>
            </a:r>
            <a:r>
              <a:rPr lang="en-US" sz="3200" dirty="0" smtClean="0"/>
              <a:t>(to </a:t>
            </a:r>
            <a:r>
              <a:rPr lang="en-US" sz="3200" dirty="0"/>
              <a:t>ensure </a:t>
            </a:r>
            <a:r>
              <a:rPr lang="en-US" sz="3200" b="1" dirty="0"/>
              <a:t>informed</a:t>
            </a:r>
            <a:r>
              <a:rPr lang="en-US" sz="3200" dirty="0"/>
              <a:t> consent)</a:t>
            </a:r>
          </a:p>
          <a:p>
            <a:pPr lvl="1"/>
            <a:r>
              <a:rPr lang="en-US" sz="2800" dirty="0"/>
              <a:t>What data human participants are willing to have shared </a:t>
            </a:r>
          </a:p>
          <a:p>
            <a:pPr lvl="1"/>
            <a:r>
              <a:rPr lang="en-US" sz="2800" dirty="0"/>
              <a:t>What the plans for sharing are—when, where, how, with whom</a:t>
            </a:r>
          </a:p>
          <a:p>
            <a:pPr lvl="1"/>
            <a:r>
              <a:rPr lang="en-US" sz="2800" dirty="0"/>
              <a:t>For what purposes might shared data be </a:t>
            </a:r>
            <a:r>
              <a:rPr lang="en-US" sz="2800" dirty="0" smtClean="0"/>
              <a:t>used</a:t>
            </a:r>
            <a:endParaRPr lang="en-US" sz="2800" dirty="0"/>
          </a:p>
          <a:p>
            <a:pPr lvl="1"/>
            <a:r>
              <a:rPr lang="en-US" sz="2800" dirty="0"/>
              <a:t>What steps will be taken to keep the data safe</a:t>
            </a:r>
          </a:p>
          <a:p>
            <a:pPr lvl="1"/>
            <a:r>
              <a:rPr lang="en-US" sz="2800" dirty="0"/>
              <a:t>Easy to understand </a:t>
            </a:r>
            <a:r>
              <a:rPr lang="en-US" sz="2800" dirty="0" smtClean="0"/>
              <a:t>(</a:t>
            </a:r>
            <a:r>
              <a:rPr lang="en-US" sz="2800" dirty="0" smtClean="0"/>
              <a:t>appropriate</a:t>
            </a:r>
            <a:r>
              <a:rPr lang="en-US" sz="2800" dirty="0" smtClean="0"/>
              <a:t> </a:t>
            </a:r>
            <a:r>
              <a:rPr lang="en-US" sz="2800" dirty="0"/>
              <a:t>language) and no excessive warnings</a:t>
            </a:r>
          </a:p>
        </p:txBody>
      </p:sp>
    </p:spTree>
    <p:custDataLst>
      <p:tags r:id="rId1"/>
    </p:custDataLst>
    <p:extLst>
      <p:ext uri="{BB962C8B-B14F-4D97-AF65-F5344CB8AC3E}">
        <p14:creationId xmlns:p14="http://schemas.microsoft.com/office/powerpoint/2010/main" val="372560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dirty="0"/>
              <a:t>Repository-specific roles and solutions</a:t>
            </a:r>
          </a:p>
        </p:txBody>
      </p:sp>
      <p:sp>
        <p:nvSpPr>
          <p:cNvPr id="4" name="Content Placeholder 3"/>
          <p:cNvSpPr>
            <a:spLocks noGrp="1"/>
          </p:cNvSpPr>
          <p:nvPr>
            <p:ph idx="1"/>
          </p:nvPr>
        </p:nvSpPr>
        <p:spPr>
          <a:xfrm>
            <a:off x="623392" y="1124744"/>
            <a:ext cx="10730408" cy="5472608"/>
          </a:xfrm>
        </p:spPr>
        <p:txBody>
          <a:bodyPr>
            <a:normAutofit lnSpcReduction="10000"/>
          </a:bodyPr>
          <a:lstStyle/>
          <a:p>
            <a:pPr marL="0" indent="0">
              <a:buNone/>
            </a:pPr>
            <a:endParaRPr lang="en-US" sz="2400" dirty="0" smtClean="0"/>
          </a:p>
          <a:p>
            <a:r>
              <a:rPr lang="en-US" sz="2400" dirty="0" smtClean="0"/>
              <a:t>Technology</a:t>
            </a:r>
            <a:r>
              <a:rPr lang="en-US" sz="2400" dirty="0"/>
              <a:t>-assisted </a:t>
            </a:r>
            <a:r>
              <a:rPr lang="en-US" sz="2400" dirty="0" smtClean="0"/>
              <a:t>(</a:t>
            </a:r>
            <a:r>
              <a:rPr lang="en-US" sz="2400" dirty="0" smtClean="0"/>
              <a:t>e.g. </a:t>
            </a:r>
            <a:r>
              <a:rPr lang="en-US" sz="2400" dirty="0" smtClean="0"/>
              <a:t>access </a:t>
            </a:r>
            <a:r>
              <a:rPr lang="en-US" sz="2400" dirty="0"/>
              <a:t>control)</a:t>
            </a:r>
          </a:p>
          <a:p>
            <a:pPr lvl="1"/>
            <a:r>
              <a:rPr lang="en-US" sz="2100" dirty="0"/>
              <a:t>Timed embargos</a:t>
            </a:r>
          </a:p>
          <a:p>
            <a:pPr lvl="1"/>
            <a:r>
              <a:rPr lang="en-US" sz="2100" dirty="0"/>
              <a:t>Virtual/physical enclaves</a:t>
            </a:r>
          </a:p>
          <a:p>
            <a:pPr lvl="1"/>
            <a:r>
              <a:rPr lang="en-US" sz="2100" dirty="0"/>
              <a:t>Secure/encrypted downloads</a:t>
            </a:r>
          </a:p>
          <a:p>
            <a:endParaRPr lang="en-US" sz="2400" dirty="0" smtClean="0"/>
          </a:p>
          <a:p>
            <a:r>
              <a:rPr lang="en-US" sz="2400" dirty="0" smtClean="0"/>
              <a:t>Policy-based</a:t>
            </a:r>
          </a:p>
          <a:p>
            <a:pPr lvl="1"/>
            <a:r>
              <a:rPr lang="en-US" sz="2000" dirty="0" smtClean="0"/>
              <a:t>User agreements for both depositor and </a:t>
            </a:r>
            <a:r>
              <a:rPr lang="en-US" sz="2000" dirty="0" smtClean="0"/>
              <a:t>end-user </a:t>
            </a:r>
            <a:r>
              <a:rPr lang="en-US" sz="2000" dirty="0" smtClean="0"/>
              <a:t>of the data</a:t>
            </a:r>
          </a:p>
          <a:p>
            <a:pPr lvl="1"/>
            <a:endParaRPr lang="en-US" sz="2000" dirty="0" smtClean="0"/>
          </a:p>
          <a:p>
            <a:r>
              <a:rPr lang="en-US" sz="2400" dirty="0" smtClean="0"/>
              <a:t>Workflow</a:t>
            </a:r>
            <a:r>
              <a:rPr lang="en-US" sz="2400" dirty="0"/>
              <a:t>-based</a:t>
            </a:r>
          </a:p>
          <a:p>
            <a:pPr lvl="1"/>
            <a:r>
              <a:rPr lang="en-US" sz="2100" dirty="0"/>
              <a:t>Assistance by repository staff in data collection methods decision-making and DM planning</a:t>
            </a:r>
          </a:p>
          <a:p>
            <a:pPr lvl="2"/>
            <a:r>
              <a:rPr lang="en-US" sz="1900" dirty="0"/>
              <a:t>Including de-identification strategies, although actual implementation done by PIs</a:t>
            </a:r>
          </a:p>
          <a:p>
            <a:pPr lvl="1"/>
            <a:r>
              <a:rPr lang="en-US" sz="2100" dirty="0"/>
              <a:t>Disclosure review before publication</a:t>
            </a:r>
          </a:p>
        </p:txBody>
      </p:sp>
    </p:spTree>
    <p:custDataLst>
      <p:tags r:id="rId1"/>
    </p:custDataLst>
    <p:extLst>
      <p:ext uri="{BB962C8B-B14F-4D97-AF65-F5344CB8AC3E}">
        <p14:creationId xmlns:p14="http://schemas.microsoft.com/office/powerpoint/2010/main" val="681629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Shape 88"/>
          <p:cNvSpPr txBox="1">
            <a:spLocks noGrp="1"/>
          </p:cNvSpPr>
          <p:nvPr>
            <p:ph type="title"/>
          </p:nvPr>
        </p:nvSpPr>
        <p:spPr>
          <a:xfrm>
            <a:off x="350346" y="1"/>
            <a:ext cx="11295117" cy="132556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4200" b="1" i="0" u="none" strike="noStrike" cap="none" dirty="0" smtClean="0">
                <a:solidFill>
                  <a:schemeClr val="accent6"/>
                </a:solidFill>
                <a:latin typeface="Lucida Bright" panose="02040602050505020304" pitchFamily="18" charset="0"/>
                <a:ea typeface="Arial"/>
                <a:cs typeface="Lucida Bright "/>
                <a:sym typeface="Arial"/>
              </a:rPr>
              <a:t>The Place of Data in Scholarship</a:t>
            </a:r>
            <a:endParaRPr sz="4200" b="1" i="0" u="none" strike="noStrike" cap="none" dirty="0">
              <a:solidFill>
                <a:schemeClr val="accent6"/>
              </a:solidFill>
              <a:latin typeface="Lucida Bright" panose="02040602050505020304" pitchFamily="18" charset="0"/>
              <a:ea typeface="Arial"/>
              <a:cs typeface="Lucida Bright "/>
              <a:sym typeface="Arial"/>
            </a:endParaRPr>
          </a:p>
        </p:txBody>
      </p:sp>
      <p:sp>
        <p:nvSpPr>
          <p:cNvPr id="87" name="Shape 87"/>
          <p:cNvSpPr txBox="1">
            <a:spLocks noGrp="1"/>
          </p:cNvSpPr>
          <p:nvPr>
            <p:ph idx="1"/>
          </p:nvPr>
        </p:nvSpPr>
        <p:spPr>
          <a:xfrm>
            <a:off x="434428" y="1449850"/>
            <a:ext cx="11126952" cy="4398966"/>
          </a:xfrm>
          <a:prstGeom prst="rect">
            <a:avLst/>
          </a:prstGeom>
          <a:noFill/>
          <a:ln>
            <a:noFill/>
          </a:ln>
        </p:spPr>
        <p:txBody>
          <a:bodyPr wrap="square" lIns="91425" tIns="45700" rIns="91425" bIns="45700" anchor="t" anchorCtr="0">
            <a:noAutofit/>
          </a:bodyPr>
          <a:lstStyle/>
          <a:p>
            <a:pPr marL="457200" marR="0" lvl="0" indent="-457200" algn="l" rtl="0">
              <a:spcBef>
                <a:spcPts val="1200"/>
              </a:spcBef>
              <a:spcAft>
                <a:spcPts val="0"/>
              </a:spcAft>
              <a:buClr>
                <a:srgbClr val="644C3A"/>
              </a:buClr>
              <a:buSzPct val="100000"/>
              <a:buFont typeface="Arial" panose="020B0604020202020204" pitchFamily="34" charset="0"/>
              <a:buChar char="•"/>
            </a:pPr>
            <a:r>
              <a:rPr lang="en-US" sz="2800" b="0" i="0" u="none" strike="noStrike" cap="none" dirty="0" smtClean="0">
                <a:solidFill>
                  <a:schemeClr val="tx1"/>
                </a:solidFill>
                <a:latin typeface="Lucida Sans"/>
                <a:ea typeface="Arial"/>
                <a:cs typeface="Lucida Sans"/>
                <a:sym typeface="Arial"/>
              </a:rPr>
              <a:t>Data </a:t>
            </a:r>
            <a:r>
              <a:rPr lang="en-US" sz="2800" dirty="0" smtClean="0">
                <a:solidFill>
                  <a:schemeClr val="tx1"/>
                </a:solidFill>
                <a:latin typeface="Lucida Sans"/>
                <a:cs typeface="Lucida Sans"/>
              </a:rPr>
              <a:t>underlie all empirical </a:t>
            </a:r>
            <a:r>
              <a:rPr lang="en-US" sz="2800" b="0" i="0" u="none" strike="noStrike" cap="none" dirty="0" smtClean="0">
                <a:solidFill>
                  <a:schemeClr val="tx1"/>
                </a:solidFill>
                <a:latin typeface="Lucida Sans"/>
                <a:ea typeface="Arial"/>
                <a:cs typeface="Lucida Sans"/>
                <a:sym typeface="Arial"/>
              </a:rPr>
              <a:t>knowledge claims made by scholars</a:t>
            </a:r>
          </a:p>
          <a:p>
            <a:pPr marL="457200" marR="0" lvl="0" indent="-457200" algn="l" rtl="0">
              <a:spcBef>
                <a:spcPts val="1800"/>
              </a:spcBef>
              <a:spcAft>
                <a:spcPts val="0"/>
              </a:spcAft>
              <a:buClr>
                <a:srgbClr val="644C3A"/>
              </a:buClr>
              <a:buSzPct val="100000"/>
              <a:buFont typeface="Arial" panose="020B0604020202020204" pitchFamily="34" charset="0"/>
              <a:buChar char="•"/>
            </a:pPr>
            <a:r>
              <a:rPr lang="en-US" sz="2800" b="0" i="0" u="none" strike="noStrike" cap="none" dirty="0" smtClean="0">
                <a:solidFill>
                  <a:schemeClr val="tx1"/>
                </a:solidFill>
                <a:latin typeface="Lucida Sans"/>
                <a:ea typeface="Arial"/>
                <a:cs typeface="Lucida Sans"/>
                <a:sym typeface="Arial"/>
              </a:rPr>
              <a:t>Not new, but newly recognized, that sharing data</a:t>
            </a:r>
          </a:p>
          <a:p>
            <a:pPr marL="1376363" lvl="1" indent="-461963">
              <a:spcBef>
                <a:spcPts val="1200"/>
              </a:spcBef>
              <a:buClr>
                <a:srgbClr val="644C3A"/>
              </a:buClr>
              <a:buSzPct val="100000"/>
              <a:buFont typeface="Courier New" panose="02070309020205020404" pitchFamily="49" charset="0"/>
              <a:buChar char="o"/>
            </a:pPr>
            <a:r>
              <a:rPr lang="en-US" sz="2800" b="0" i="0" u="none" strike="noStrike" cap="none" dirty="0" smtClean="0">
                <a:solidFill>
                  <a:schemeClr val="tx1"/>
                </a:solidFill>
                <a:latin typeface="Lucida Sans"/>
                <a:ea typeface="Arial"/>
                <a:cs typeface="Lucida Sans"/>
                <a:sym typeface="Arial"/>
              </a:rPr>
              <a:t>Allows them to be used for secondary analysis</a:t>
            </a:r>
          </a:p>
          <a:p>
            <a:pPr marL="1376363" lvl="1" indent="-461963">
              <a:spcBef>
                <a:spcPts val="1200"/>
              </a:spcBef>
              <a:buClr>
                <a:srgbClr val="644C3A"/>
              </a:buClr>
              <a:buSzPct val="100000"/>
              <a:buFont typeface="Courier New" panose="02070309020205020404" pitchFamily="49" charset="0"/>
              <a:buChar char="o"/>
            </a:pPr>
            <a:r>
              <a:rPr lang="en-US" sz="2800" dirty="0" smtClean="0">
                <a:solidFill>
                  <a:schemeClr val="tx1"/>
                </a:solidFill>
                <a:latin typeface="Lucida Sans"/>
                <a:ea typeface="Arial"/>
                <a:cs typeface="Lucida Sans"/>
                <a:sym typeface="Arial"/>
              </a:rPr>
              <a:t>Facilitates </a:t>
            </a:r>
            <a:r>
              <a:rPr lang="en-US" sz="2800" b="0" i="0" u="none" strike="noStrike" cap="none" dirty="0" smtClean="0">
                <a:solidFill>
                  <a:schemeClr val="tx1"/>
                </a:solidFill>
                <a:latin typeface="Lucida Sans"/>
                <a:ea typeface="Arial"/>
                <a:cs typeface="Lucida Sans"/>
                <a:sym typeface="Arial"/>
              </a:rPr>
              <a:t>research transparency and </a:t>
            </a:r>
            <a:r>
              <a:rPr lang="en-US" sz="2800" dirty="0" smtClean="0">
                <a:solidFill>
                  <a:schemeClr val="tx1"/>
                </a:solidFill>
                <a:latin typeface="Lucida Sans"/>
                <a:cs typeface="Lucida Sans"/>
              </a:rPr>
              <a:t>strengthens research both methodologically and substantively</a:t>
            </a:r>
          </a:p>
          <a:p>
            <a:pPr marL="1376363" lvl="1" indent="-461963">
              <a:spcBef>
                <a:spcPts val="1200"/>
              </a:spcBef>
              <a:buClr>
                <a:srgbClr val="644C3A"/>
              </a:buClr>
              <a:buSzPct val="100000"/>
              <a:buFont typeface="Courier New" panose="02070309020205020404" pitchFamily="49" charset="0"/>
              <a:buChar char="o"/>
            </a:pPr>
            <a:r>
              <a:rPr lang="en-US" sz="2800" dirty="0" smtClean="0">
                <a:solidFill>
                  <a:schemeClr val="tx1"/>
                </a:solidFill>
                <a:latin typeface="Lucida Sans"/>
                <a:cs typeface="Lucida Sans"/>
              </a:rPr>
              <a:t>Can supplement teaching</a:t>
            </a:r>
          </a:p>
        </p:txBody>
      </p:sp>
    </p:spTree>
    <p:extLst>
      <p:ext uri="{BB962C8B-B14F-4D97-AF65-F5344CB8AC3E}">
        <p14:creationId xmlns:p14="http://schemas.microsoft.com/office/powerpoint/2010/main" val="1585239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latin typeface="Lucida Bright"/>
                <a:cs typeface="Lucida Bright"/>
              </a:rPr>
              <a:t>Model </a:t>
            </a:r>
            <a:r>
              <a:rPr lang="en-US" sz="4000" dirty="0" smtClean="0">
                <a:latin typeface="Lucida Bright"/>
                <a:cs typeface="Lucida Bright"/>
              </a:rPr>
              <a:t>Consent </a:t>
            </a:r>
            <a:r>
              <a:rPr lang="en-US" sz="4000" dirty="0">
                <a:latin typeface="Lucida Bright"/>
                <a:cs typeface="Lucida Bright"/>
              </a:rPr>
              <a:t>Script Language</a:t>
            </a:r>
          </a:p>
        </p:txBody>
      </p:sp>
      <p:sp>
        <p:nvSpPr>
          <p:cNvPr id="2" name="Text Placeholder 1"/>
          <p:cNvSpPr>
            <a:spLocks noGrp="1"/>
          </p:cNvSpPr>
          <p:nvPr>
            <p:ph idx="1"/>
          </p:nvPr>
        </p:nvSpPr>
        <p:spPr>
          <a:xfrm>
            <a:off x="479376" y="1412776"/>
            <a:ext cx="10515600" cy="4351338"/>
          </a:xfrm>
        </p:spPr>
        <p:txBody>
          <a:bodyPr>
            <a:noAutofit/>
          </a:bodyPr>
          <a:lstStyle/>
          <a:p>
            <a:pPr marL="461951" indent="-461951"/>
            <a:r>
              <a:rPr lang="en-US" sz="2700" dirty="0"/>
              <a:t>Developed out of previous workshop with IRBs and domain repositories; endorsed by a number of individual IRB professionals</a:t>
            </a:r>
          </a:p>
          <a:p>
            <a:pPr marL="461951" indent="-461951"/>
            <a:r>
              <a:rPr lang="en-US" sz="2700" dirty="0" smtClean="0"/>
              <a:t>Commitment </a:t>
            </a:r>
            <a:r>
              <a:rPr lang="en-US" sz="2700" dirty="0"/>
              <a:t>to the principle of more nuanced arrangements for access</a:t>
            </a:r>
          </a:p>
          <a:p>
            <a:pPr marL="461951" indent="-461951"/>
            <a:r>
              <a:rPr lang="en-US" sz="2700" dirty="0"/>
              <a:t>Illustrative texts: guidance and template language for researchers </a:t>
            </a:r>
            <a:endParaRPr lang="en-US" sz="2700" dirty="0" smtClean="0"/>
          </a:p>
          <a:p>
            <a:pPr marL="461951" indent="-461951"/>
            <a:r>
              <a:rPr lang="en-US" sz="2700" dirty="0" smtClean="0"/>
              <a:t>Typically best to make data sharing opt-in</a:t>
            </a:r>
          </a:p>
          <a:p>
            <a:pPr marL="461951" indent="-461951"/>
            <a:r>
              <a:rPr lang="en-US" sz="2700" dirty="0" smtClean="0"/>
              <a:t>Three </a:t>
            </a:r>
            <a:r>
              <a:rPr lang="en-US" sz="2700" dirty="0"/>
              <a:t>possible scenarios </a:t>
            </a:r>
          </a:p>
          <a:p>
            <a:pPr marL="914377" lvl="1" indent="-452427"/>
            <a:r>
              <a:rPr lang="en-US" dirty="0"/>
              <a:t>(A) data will be de-identified </a:t>
            </a:r>
          </a:p>
          <a:p>
            <a:pPr marL="914377" lvl="1" indent="-452427"/>
            <a:r>
              <a:rPr lang="en-US" dirty="0"/>
              <a:t>(B) full de-ID may not be possible/desirable</a:t>
            </a:r>
          </a:p>
          <a:p>
            <a:pPr marL="914377" lvl="1" indent="-452427"/>
            <a:r>
              <a:rPr lang="en-US" dirty="0"/>
              <a:t>(C) de-identification is not necessary </a:t>
            </a:r>
            <a:endParaRPr lang="en-US" sz="2700" dirty="0"/>
          </a:p>
        </p:txBody>
      </p:sp>
    </p:spTree>
    <p:custDataLst>
      <p:tags r:id="rId1"/>
    </p:custDataLst>
    <p:extLst>
      <p:ext uri="{BB962C8B-B14F-4D97-AF65-F5344CB8AC3E}">
        <p14:creationId xmlns:p14="http://schemas.microsoft.com/office/powerpoint/2010/main" val="2354802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8096" y="13950"/>
            <a:ext cx="10515600" cy="1325563"/>
          </a:xfrm>
        </p:spPr>
        <p:txBody>
          <a:bodyPr>
            <a:normAutofit/>
          </a:bodyPr>
          <a:lstStyle/>
          <a:p>
            <a:r>
              <a:rPr lang="en-US" sz="4200" dirty="0" smtClean="0">
                <a:solidFill>
                  <a:schemeClr val="accent5">
                    <a:lumMod val="75000"/>
                  </a:schemeClr>
                </a:solidFill>
                <a:latin typeface="Arial" panose="020B0604020202020204" pitchFamily="34" charset="0"/>
                <a:cs typeface="Arial" panose="020B0604020202020204" pitchFamily="34" charset="0"/>
              </a:rPr>
              <a:t>Consent Script Language (A)</a:t>
            </a:r>
            <a:endParaRPr lang="en-US" sz="4200" dirty="0">
              <a:solidFill>
                <a:schemeClr val="accent5">
                  <a:lumMod val="75000"/>
                </a:schemeClr>
              </a:solidFill>
              <a:latin typeface="Arial" panose="020B0604020202020204" pitchFamily="34" charset="0"/>
              <a:cs typeface="Arial" panose="020B0604020202020204" pitchFamily="34" charset="0"/>
            </a:endParaRPr>
          </a:p>
        </p:txBody>
      </p:sp>
      <p:sp>
        <p:nvSpPr>
          <p:cNvPr id="2" name="Text Placeholder 1"/>
          <p:cNvSpPr>
            <a:spLocks noGrp="1"/>
          </p:cNvSpPr>
          <p:nvPr>
            <p:ph idx="1"/>
          </p:nvPr>
        </p:nvSpPr>
        <p:spPr>
          <a:xfrm>
            <a:off x="346365" y="1218835"/>
            <a:ext cx="11845635" cy="5043054"/>
          </a:xfrm>
        </p:spPr>
        <p:txBody>
          <a:bodyPr>
            <a:normAutofit/>
          </a:bodyPr>
          <a:lstStyle/>
          <a:p>
            <a:pPr marL="177800" indent="0">
              <a:buNone/>
            </a:pPr>
            <a:r>
              <a:rPr lang="en-US" sz="2800" b="1" dirty="0" smtClean="0">
                <a:solidFill>
                  <a:schemeClr val="tx1"/>
                </a:solidFill>
              </a:rPr>
              <a:t>For </a:t>
            </a:r>
            <a:r>
              <a:rPr lang="en-US" sz="2800" b="1" dirty="0">
                <a:solidFill>
                  <a:schemeClr val="tx1"/>
                </a:solidFill>
              </a:rPr>
              <a:t>use when data will be de-identified </a:t>
            </a:r>
            <a:endParaRPr lang="en-US" sz="2800" b="1" dirty="0" smtClean="0">
              <a:solidFill>
                <a:schemeClr val="tx1"/>
              </a:solidFill>
            </a:endParaRPr>
          </a:p>
          <a:p>
            <a:pPr marL="177800" indent="0">
              <a:spcBef>
                <a:spcPts val="1200"/>
              </a:spcBef>
              <a:buNone/>
            </a:pPr>
            <a:r>
              <a:rPr lang="en-US" sz="2800" i="1" dirty="0" smtClean="0">
                <a:solidFill>
                  <a:schemeClr val="tx1"/>
                </a:solidFill>
              </a:rPr>
              <a:t>De-identified </a:t>
            </a:r>
            <a:r>
              <a:rPr lang="en-US" sz="2800" i="1" dirty="0">
                <a:solidFill>
                  <a:schemeClr val="tx1"/>
                </a:solidFill>
              </a:rPr>
              <a:t>data generated from the information you provide in our interaction may be shared with the research community (most likely in digital form via the internet) to advance scholarly knowledge. I plan to deposit the data at REPOSITORY X, or at a similar social science domain repository. I will use my best efforts to remove or code (e.g</a:t>
            </a:r>
            <a:r>
              <a:rPr lang="en-US" sz="2800" i="1" dirty="0" smtClean="0">
                <a:solidFill>
                  <a:schemeClr val="tx1"/>
                </a:solidFill>
              </a:rPr>
              <a:t>.,</a:t>
            </a:r>
            <a:r>
              <a:rPr lang="en-US" sz="2800" i="1" dirty="0">
                <a:solidFill>
                  <a:schemeClr val="tx1"/>
                </a:solidFill>
              </a:rPr>
              <a:t> reference as “Participant #</a:t>
            </a:r>
            <a:r>
              <a:rPr lang="en-US" sz="2800" i="1" dirty="0" smtClean="0">
                <a:solidFill>
                  <a:schemeClr val="tx1"/>
                </a:solidFill>
              </a:rPr>
              <a:t>1”) </a:t>
            </a:r>
            <a:r>
              <a:rPr lang="en-US" sz="2800" i="1" dirty="0">
                <a:solidFill>
                  <a:schemeClr val="tx1"/>
                </a:solidFill>
              </a:rPr>
              <a:t>personal information that could identify you before the data are shared in an effort to ensure that, by current scientific standards and known methods, no one will be able to identify you from the shared data. Despite these measures, I cannot guarantee complete anonymity. </a:t>
            </a:r>
            <a:endParaRPr lang="en-US" sz="2800" dirty="0">
              <a:solidFill>
                <a:schemeClr val="tx1"/>
              </a:solidFill>
            </a:endParaRPr>
          </a:p>
        </p:txBody>
      </p:sp>
    </p:spTree>
    <p:extLst>
      <p:ext uri="{BB962C8B-B14F-4D97-AF65-F5344CB8AC3E}">
        <p14:creationId xmlns:p14="http://schemas.microsoft.com/office/powerpoint/2010/main" val="203710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17069" y="1"/>
            <a:ext cx="10515600" cy="1325563"/>
          </a:xfrm>
        </p:spPr>
        <p:txBody>
          <a:bodyPr>
            <a:normAutofit/>
          </a:bodyPr>
          <a:lstStyle/>
          <a:p>
            <a:r>
              <a:rPr lang="en-US" sz="4200" dirty="0">
                <a:solidFill>
                  <a:schemeClr val="accent5">
                    <a:lumMod val="75000"/>
                  </a:schemeClr>
                </a:solidFill>
                <a:latin typeface="Arial" panose="020B0604020202020204" pitchFamily="34" charset="0"/>
                <a:cs typeface="Arial" panose="020B0604020202020204" pitchFamily="34" charset="0"/>
              </a:rPr>
              <a:t>Consent script </a:t>
            </a:r>
            <a:r>
              <a:rPr lang="en-US" sz="4200" dirty="0" smtClean="0">
                <a:solidFill>
                  <a:schemeClr val="accent5">
                    <a:lumMod val="75000"/>
                  </a:schemeClr>
                </a:solidFill>
                <a:latin typeface="Arial" panose="020B0604020202020204" pitchFamily="34" charset="0"/>
                <a:cs typeface="Arial" panose="020B0604020202020204" pitchFamily="34" charset="0"/>
              </a:rPr>
              <a:t>language (B)</a:t>
            </a:r>
            <a:endParaRPr lang="en-US" sz="4200" dirty="0">
              <a:solidFill>
                <a:schemeClr val="accent5">
                  <a:lumMod val="75000"/>
                </a:schemeClr>
              </a:solidFill>
              <a:latin typeface="Arial" panose="020B0604020202020204" pitchFamily="34" charset="0"/>
              <a:cs typeface="Arial" panose="020B0604020202020204" pitchFamily="34" charset="0"/>
            </a:endParaRPr>
          </a:p>
        </p:txBody>
      </p:sp>
      <p:sp>
        <p:nvSpPr>
          <p:cNvPr id="2" name="Text Placeholder 1"/>
          <p:cNvSpPr>
            <a:spLocks noGrp="1"/>
          </p:cNvSpPr>
          <p:nvPr>
            <p:ph idx="1"/>
          </p:nvPr>
        </p:nvSpPr>
        <p:spPr>
          <a:xfrm>
            <a:off x="290946" y="1196751"/>
            <a:ext cx="11734799" cy="4798333"/>
          </a:xfrm>
        </p:spPr>
        <p:txBody>
          <a:bodyPr>
            <a:noAutofit/>
          </a:bodyPr>
          <a:lstStyle/>
          <a:p>
            <a:pPr marL="177800" indent="0">
              <a:buNone/>
            </a:pPr>
            <a:r>
              <a:rPr lang="en-US" sz="2800" b="1" dirty="0">
                <a:solidFill>
                  <a:schemeClr val="tx1"/>
                </a:solidFill>
              </a:rPr>
              <a:t>F</a:t>
            </a:r>
            <a:r>
              <a:rPr lang="en-US" sz="2800" b="1" dirty="0" smtClean="0">
                <a:solidFill>
                  <a:schemeClr val="tx1"/>
                </a:solidFill>
              </a:rPr>
              <a:t>or </a:t>
            </a:r>
            <a:r>
              <a:rPr lang="en-US" sz="2800" b="1" dirty="0">
                <a:solidFill>
                  <a:schemeClr val="tx1"/>
                </a:solidFill>
              </a:rPr>
              <a:t>use when full de-identification might not be </a:t>
            </a:r>
            <a:r>
              <a:rPr lang="en-US" sz="2800" b="1" dirty="0" smtClean="0">
                <a:solidFill>
                  <a:schemeClr val="tx1"/>
                </a:solidFill>
              </a:rPr>
              <a:t>possible or desirable</a:t>
            </a:r>
            <a:endParaRPr lang="en-US" sz="2800" b="1" dirty="0">
              <a:solidFill>
                <a:schemeClr val="tx1"/>
              </a:solidFill>
            </a:endParaRPr>
          </a:p>
          <a:p>
            <a:pPr marL="177800" indent="0">
              <a:spcBef>
                <a:spcPts val="1200"/>
              </a:spcBef>
              <a:buNone/>
            </a:pPr>
            <a:r>
              <a:rPr lang="en-US" sz="2700" i="1" dirty="0" smtClean="0">
                <a:solidFill>
                  <a:schemeClr val="tx1"/>
                </a:solidFill>
              </a:rPr>
              <a:t>Data </a:t>
            </a:r>
            <a:r>
              <a:rPr lang="en-US" sz="2700" i="1" dirty="0">
                <a:solidFill>
                  <a:schemeClr val="tx1"/>
                </a:solidFill>
              </a:rPr>
              <a:t>generated from the information you provide in our interaction may be shared with the research community (most likely in digital form via the internet) to advance scholarly knowledge. Due to the nature of the information, full de-identification of those data might not be possible</a:t>
            </a:r>
            <a:r>
              <a:rPr lang="en-US" sz="2700" i="1" dirty="0" smtClean="0">
                <a:solidFill>
                  <a:schemeClr val="tx1"/>
                </a:solidFill>
              </a:rPr>
              <a:t>. </a:t>
            </a:r>
            <a:r>
              <a:rPr lang="en-US" sz="2700" i="1" dirty="0">
                <a:solidFill>
                  <a:schemeClr val="tx1"/>
                </a:solidFill>
              </a:rPr>
              <a:t>I plan to deposit the data at REPOSITORY X, or at a similar social science domain repository. Your data will </a:t>
            </a:r>
            <a:r>
              <a:rPr lang="en-US" sz="2700" i="1" dirty="0" smtClean="0">
                <a:solidFill>
                  <a:schemeClr val="tx1"/>
                </a:solidFill>
              </a:rPr>
              <a:t>be made available under XXX access conditions. Despite </a:t>
            </a:r>
            <a:r>
              <a:rPr lang="en-US" sz="2700" i="1" dirty="0">
                <a:solidFill>
                  <a:schemeClr val="tx1"/>
                </a:solidFill>
              </a:rPr>
              <a:t>my taking these measures it is not possible to predict how those who access the data will use them. </a:t>
            </a:r>
            <a:endParaRPr lang="en-US" sz="2700" dirty="0">
              <a:solidFill>
                <a:schemeClr val="tx1"/>
              </a:solidFill>
            </a:endParaRPr>
          </a:p>
        </p:txBody>
      </p:sp>
    </p:spTree>
    <p:extLst>
      <p:ext uri="{BB962C8B-B14F-4D97-AF65-F5344CB8AC3E}">
        <p14:creationId xmlns:p14="http://schemas.microsoft.com/office/powerpoint/2010/main" val="1278851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73843" y="1"/>
            <a:ext cx="10515600" cy="1325563"/>
          </a:xfrm>
        </p:spPr>
        <p:txBody>
          <a:bodyPr>
            <a:normAutofit/>
          </a:bodyPr>
          <a:lstStyle/>
          <a:p>
            <a:r>
              <a:rPr lang="en-US" sz="4200" dirty="0">
                <a:solidFill>
                  <a:schemeClr val="accent5">
                    <a:lumMod val="75000"/>
                  </a:schemeClr>
                </a:solidFill>
                <a:latin typeface="Arial" panose="020B0604020202020204" pitchFamily="34" charset="0"/>
                <a:cs typeface="Arial" panose="020B0604020202020204" pitchFamily="34" charset="0"/>
              </a:rPr>
              <a:t>Consent </a:t>
            </a:r>
            <a:r>
              <a:rPr lang="en-US" sz="4200" dirty="0" smtClean="0">
                <a:solidFill>
                  <a:schemeClr val="accent5">
                    <a:lumMod val="75000"/>
                  </a:schemeClr>
                </a:solidFill>
                <a:latin typeface="Arial" panose="020B0604020202020204" pitchFamily="34" charset="0"/>
                <a:cs typeface="Arial" panose="020B0604020202020204" pitchFamily="34" charset="0"/>
              </a:rPr>
              <a:t>Script Language (C)</a:t>
            </a:r>
            <a:endParaRPr lang="en-US" sz="4200" dirty="0">
              <a:solidFill>
                <a:schemeClr val="accent5">
                  <a:lumMod val="75000"/>
                </a:schemeClr>
              </a:solidFill>
              <a:latin typeface="Arial" panose="020B0604020202020204" pitchFamily="34" charset="0"/>
              <a:cs typeface="Arial" panose="020B0604020202020204" pitchFamily="34" charset="0"/>
            </a:endParaRPr>
          </a:p>
        </p:txBody>
      </p:sp>
      <p:sp>
        <p:nvSpPr>
          <p:cNvPr id="2" name="Text Placeholder 1"/>
          <p:cNvSpPr>
            <a:spLocks noGrp="1"/>
          </p:cNvSpPr>
          <p:nvPr>
            <p:ph idx="1"/>
          </p:nvPr>
        </p:nvSpPr>
        <p:spPr>
          <a:xfrm>
            <a:off x="290946" y="1613682"/>
            <a:ext cx="11734799" cy="4962092"/>
          </a:xfrm>
        </p:spPr>
        <p:txBody>
          <a:bodyPr>
            <a:normAutofit/>
          </a:bodyPr>
          <a:lstStyle/>
          <a:p>
            <a:pPr marL="177800" indent="0">
              <a:buNone/>
            </a:pPr>
            <a:r>
              <a:rPr lang="en-US" sz="2800" b="1" dirty="0" smtClean="0">
                <a:solidFill>
                  <a:schemeClr val="tx1"/>
                </a:solidFill>
              </a:rPr>
              <a:t>For </a:t>
            </a:r>
            <a:r>
              <a:rPr lang="en-US" sz="2800" b="1" dirty="0">
                <a:solidFill>
                  <a:schemeClr val="tx1"/>
                </a:solidFill>
              </a:rPr>
              <a:t>use when de-identification is not necessary </a:t>
            </a:r>
          </a:p>
          <a:p>
            <a:pPr marL="177800" indent="0">
              <a:spcBef>
                <a:spcPts val="1200"/>
              </a:spcBef>
              <a:buNone/>
            </a:pPr>
            <a:r>
              <a:rPr lang="en-US" sz="2800" i="1" dirty="0" smtClean="0">
                <a:solidFill>
                  <a:schemeClr val="tx1"/>
                </a:solidFill>
              </a:rPr>
              <a:t>Data </a:t>
            </a:r>
            <a:r>
              <a:rPr lang="en-US" sz="2800" i="1" dirty="0">
                <a:solidFill>
                  <a:schemeClr val="tx1"/>
                </a:solidFill>
              </a:rPr>
              <a:t>generated from the information you provide in our interaction may be shared with the research community (most likely in digital form via the internet) to advance scholarly knowledge. We have discussed the benefits and risks of sharing the data and you agree that the data may be shared without de-identification or other protective measures. </a:t>
            </a:r>
            <a:endParaRPr lang="en-US" sz="2800" dirty="0">
              <a:solidFill>
                <a:schemeClr val="tx1"/>
              </a:solidFill>
            </a:endParaRPr>
          </a:p>
        </p:txBody>
      </p:sp>
    </p:spTree>
    <p:extLst>
      <p:ext uri="{BB962C8B-B14F-4D97-AF65-F5344CB8AC3E}">
        <p14:creationId xmlns:p14="http://schemas.microsoft.com/office/powerpoint/2010/main" val="2655401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 summary</a:t>
            </a:r>
            <a:r>
              <a:rPr lang="mr-IN" dirty="0" smtClean="0"/>
              <a:t>…</a:t>
            </a:r>
            <a:endParaRPr lang="en-US" dirty="0"/>
          </a:p>
        </p:txBody>
      </p:sp>
      <p:sp>
        <p:nvSpPr>
          <p:cNvPr id="4" name="Content Placeholder 3"/>
          <p:cNvSpPr>
            <a:spLocks noGrp="1"/>
          </p:cNvSpPr>
          <p:nvPr>
            <p:ph idx="1"/>
          </p:nvPr>
        </p:nvSpPr>
        <p:spPr>
          <a:xfrm>
            <a:off x="335360" y="1412776"/>
            <a:ext cx="11521280" cy="4820632"/>
          </a:xfrm>
        </p:spPr>
        <p:txBody>
          <a:bodyPr>
            <a:normAutofit/>
          </a:bodyPr>
          <a:lstStyle/>
          <a:p>
            <a:r>
              <a:rPr lang="en-US" sz="2400" dirty="0" smtClean="0">
                <a:latin typeface="Lucida Sans" panose="020B0602030504020204" pitchFamily="34" charset="0"/>
              </a:rPr>
              <a:t>Using</a:t>
            </a:r>
            <a:r>
              <a:rPr lang="en-US" sz="2400" dirty="0" smtClean="0">
                <a:latin typeface="Lucida Sans" panose="020B0602030504020204" pitchFamily="34" charset="0"/>
              </a:rPr>
              <a:t>: </a:t>
            </a:r>
            <a:endParaRPr lang="en-US" sz="2400" dirty="0">
              <a:latin typeface="Lucida Sans" panose="020B0602030504020204" pitchFamily="34" charset="0"/>
            </a:endParaRPr>
          </a:p>
          <a:p>
            <a:pPr lvl="1"/>
            <a:r>
              <a:rPr lang="en-US" sz="2100" dirty="0" smtClean="0">
                <a:latin typeface="Lucida Sans" panose="020B0602030504020204" pitchFamily="34" charset="0"/>
              </a:rPr>
              <a:t>informed </a:t>
            </a:r>
            <a:r>
              <a:rPr lang="en-US" sz="2100" dirty="0">
                <a:latin typeface="Lucida Sans" panose="020B0602030504020204" pitchFamily="34" charset="0"/>
              </a:rPr>
              <a:t>consent and </a:t>
            </a:r>
            <a:endParaRPr lang="en-US" sz="2100" dirty="0" smtClean="0">
              <a:latin typeface="Lucida Sans" panose="020B0602030504020204" pitchFamily="34" charset="0"/>
            </a:endParaRPr>
          </a:p>
          <a:p>
            <a:pPr lvl="1"/>
            <a:r>
              <a:rPr lang="en-US" sz="2100" dirty="0" smtClean="0">
                <a:latin typeface="Lucida Sans" panose="020B0602030504020204" pitchFamily="34" charset="0"/>
              </a:rPr>
              <a:t>data </a:t>
            </a:r>
            <a:r>
              <a:rPr lang="en-US" sz="2100" dirty="0" smtClean="0">
                <a:latin typeface="Lucida Sans" panose="020B0602030504020204" pitchFamily="34" charset="0"/>
              </a:rPr>
              <a:t>sharing mediated by </a:t>
            </a:r>
            <a:r>
              <a:rPr lang="en-US" sz="2100" dirty="0" smtClean="0">
                <a:latin typeface="Lucida Sans" panose="020B0602030504020204" pitchFamily="34" charset="0"/>
              </a:rPr>
              <a:t>repositories</a:t>
            </a:r>
            <a:endParaRPr lang="en-US" sz="2100" dirty="0">
              <a:latin typeface="Lucida Sans" panose="020B0602030504020204" pitchFamily="34" charset="0"/>
            </a:endParaRPr>
          </a:p>
          <a:p>
            <a:pPr marL="457200" lvl="1" indent="0">
              <a:buNone/>
            </a:pPr>
            <a:endParaRPr lang="en-US" sz="2100" dirty="0">
              <a:latin typeface="Lucida Sans" panose="020B0602030504020204" pitchFamily="34" charset="0"/>
            </a:endParaRPr>
          </a:p>
          <a:p>
            <a:r>
              <a:rPr lang="en-US" sz="2400" dirty="0">
                <a:latin typeface="Lucida Sans" panose="020B0602030504020204" pitchFamily="34" charset="0"/>
              </a:rPr>
              <a:t>Researchers </a:t>
            </a:r>
            <a:r>
              <a:rPr lang="en-US" sz="2400" dirty="0" smtClean="0">
                <a:latin typeface="Lucida Sans" panose="020B0602030504020204" pitchFamily="34" charset="0"/>
              </a:rPr>
              <a:t>can</a:t>
            </a:r>
            <a:endParaRPr lang="en-US" sz="2400" dirty="0">
              <a:latin typeface="Lucida Sans" panose="020B0602030504020204" pitchFamily="34" charset="0"/>
            </a:endParaRPr>
          </a:p>
          <a:p>
            <a:pPr lvl="1"/>
            <a:r>
              <a:rPr lang="en-US" sz="2100" dirty="0" smtClean="0">
                <a:latin typeface="Lucida Sans" panose="020B0602030504020204" pitchFamily="34" charset="0"/>
              </a:rPr>
              <a:t>reduce </a:t>
            </a:r>
            <a:r>
              <a:rPr lang="en-US" sz="2100" dirty="0">
                <a:latin typeface="Lucida Sans" panose="020B0602030504020204" pitchFamily="34" charset="0"/>
              </a:rPr>
              <a:t>the risks </a:t>
            </a:r>
            <a:r>
              <a:rPr lang="en-US" sz="2100" dirty="0" smtClean="0">
                <a:latin typeface="Lucida Sans" panose="020B0602030504020204" pitchFamily="34" charset="0"/>
              </a:rPr>
              <a:t>associated </a:t>
            </a:r>
            <a:r>
              <a:rPr lang="en-US" sz="2100" dirty="0">
                <a:latin typeface="Lucida Sans" panose="020B0602030504020204" pitchFamily="34" charset="0"/>
              </a:rPr>
              <a:t>with collecting and sharing sensitive data</a:t>
            </a:r>
          </a:p>
          <a:p>
            <a:pPr lvl="1"/>
            <a:r>
              <a:rPr lang="en-US" sz="2100" dirty="0" smtClean="0">
                <a:latin typeface="Lucida Sans" panose="020B0602030504020204" pitchFamily="34" charset="0"/>
              </a:rPr>
              <a:t>share</a:t>
            </a:r>
            <a:r>
              <a:rPr lang="en-US" sz="2100" dirty="0" smtClean="0">
                <a:latin typeface="Lucida Sans" panose="020B0602030504020204" pitchFamily="34" charset="0"/>
              </a:rPr>
              <a:t> </a:t>
            </a:r>
            <a:r>
              <a:rPr lang="en-US" sz="2100" dirty="0">
                <a:latin typeface="Lucida Sans" panose="020B0602030504020204" pitchFamily="34" charset="0"/>
              </a:rPr>
              <a:t>data that might not otherwise not have been shared. </a:t>
            </a:r>
          </a:p>
          <a:p>
            <a:r>
              <a:rPr lang="en-US" sz="2400" dirty="0">
                <a:latin typeface="Lucida Sans" panose="020B0602030504020204" pitchFamily="34" charset="0"/>
              </a:rPr>
              <a:t>IRBs and repositories can help them do it </a:t>
            </a:r>
            <a:r>
              <a:rPr lang="en-US" sz="2400" dirty="0" smtClean="0">
                <a:latin typeface="Lucida Sans" panose="020B0602030504020204" pitchFamily="34" charset="0"/>
              </a:rPr>
              <a:t>right </a:t>
            </a:r>
            <a:endParaRPr lang="en-US" sz="2400" dirty="0">
              <a:latin typeface="Lucida Sans" panose="020B0602030504020204" pitchFamily="34" charset="0"/>
            </a:endParaRPr>
          </a:p>
          <a:p>
            <a:r>
              <a:rPr lang="en-US" sz="2400" dirty="0">
                <a:latin typeface="Lucida Sans" panose="020B0602030504020204" pitchFamily="34" charset="0"/>
              </a:rPr>
              <a:t>These “more nuanced options” for keeping sensitive data safe are helping the scholarly world move toward optimizing the balance between sharing research data and protecting human participants</a:t>
            </a:r>
            <a:r>
              <a:rPr lang="en-US" sz="2400" dirty="0" smtClean="0">
                <a:latin typeface="Lucida Sans" panose="020B0602030504020204" pitchFamily="34" charset="0"/>
              </a:rPr>
              <a:t>.</a:t>
            </a:r>
          </a:p>
          <a:p>
            <a:pPr marL="0" indent="0">
              <a:buNone/>
            </a:pPr>
            <a:endParaRPr lang="en-US" sz="2400" dirty="0">
              <a:latin typeface="Lucida Sans" panose="020B0602030504020204" pitchFamily="34" charset="0"/>
            </a:endParaRPr>
          </a:p>
        </p:txBody>
      </p:sp>
    </p:spTree>
    <p:custDataLst>
      <p:tags r:id="rId1"/>
    </p:custDataLst>
    <p:extLst>
      <p:ext uri="{BB962C8B-B14F-4D97-AF65-F5344CB8AC3E}">
        <p14:creationId xmlns:p14="http://schemas.microsoft.com/office/powerpoint/2010/main" val="4046724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WSRD is mainly US focused. How is the link between RDM and ethics boards elsewhere?</a:t>
            </a:r>
          </a:p>
          <a:p>
            <a:r>
              <a:rPr lang="en-US" dirty="0" smtClean="0"/>
              <a:t>Are there best practices we could learn from?</a:t>
            </a:r>
            <a:endParaRPr lang="en-US" dirty="0"/>
          </a:p>
        </p:txBody>
      </p:sp>
    </p:spTree>
    <p:extLst>
      <p:ext uri="{BB962C8B-B14F-4D97-AF65-F5344CB8AC3E}">
        <p14:creationId xmlns:p14="http://schemas.microsoft.com/office/powerpoint/2010/main" val="244353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Shape 88"/>
          <p:cNvSpPr txBox="1">
            <a:spLocks noGrp="1"/>
          </p:cNvSpPr>
          <p:nvPr>
            <p:ph type="title"/>
          </p:nvPr>
        </p:nvSpPr>
        <p:spPr>
          <a:xfrm>
            <a:off x="507999" y="152401"/>
            <a:ext cx="11454135" cy="107156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4200" b="1" i="0" u="none" strike="noStrike" cap="none" dirty="0" smtClean="0">
                <a:solidFill>
                  <a:srgbClr val="F79646"/>
                </a:solidFill>
                <a:latin typeface="Lucida Bright"/>
                <a:ea typeface="Arial"/>
                <a:cs typeface="Lucida Bright"/>
                <a:sym typeface="Arial"/>
              </a:rPr>
              <a:t>Recent Drivers of Increased Data Sharing</a:t>
            </a:r>
            <a:endParaRPr sz="4200" b="1" i="0" u="none" strike="noStrike" cap="none" dirty="0">
              <a:solidFill>
                <a:srgbClr val="F79646"/>
              </a:solidFill>
              <a:latin typeface="Lucida Bright"/>
              <a:ea typeface="Arial"/>
              <a:cs typeface="Lucida Bright"/>
              <a:sym typeface="Arial"/>
            </a:endParaRPr>
          </a:p>
        </p:txBody>
      </p:sp>
      <p:sp>
        <p:nvSpPr>
          <p:cNvPr id="87" name="Shape 87"/>
          <p:cNvSpPr txBox="1">
            <a:spLocks noGrp="1"/>
          </p:cNvSpPr>
          <p:nvPr>
            <p:ph idx="1"/>
          </p:nvPr>
        </p:nvSpPr>
        <p:spPr>
          <a:xfrm>
            <a:off x="191344" y="1412776"/>
            <a:ext cx="11665296" cy="4896544"/>
          </a:xfrm>
          <a:prstGeom prst="rect">
            <a:avLst/>
          </a:prstGeom>
          <a:noFill/>
          <a:ln>
            <a:noFill/>
          </a:ln>
        </p:spPr>
        <p:txBody>
          <a:bodyPr wrap="square" lIns="91425" tIns="45700" rIns="91425" bIns="45700" anchor="t" anchorCtr="0">
            <a:noAutofit/>
          </a:bodyPr>
          <a:lstStyle/>
          <a:p>
            <a:pPr marL="457200" indent="-457200">
              <a:spcBef>
                <a:spcPts val="1200"/>
              </a:spcBef>
              <a:buClr>
                <a:srgbClr val="644C3A"/>
              </a:buClr>
              <a:buSzPct val="100000"/>
            </a:pPr>
            <a:r>
              <a:rPr lang="en-US" sz="2800" dirty="0">
                <a:solidFill>
                  <a:schemeClr val="tx1"/>
                </a:solidFill>
                <a:latin typeface="Lucida Sans"/>
                <a:cs typeface="Lucida Sans"/>
              </a:rPr>
              <a:t>Data sharing = increasingly an imperative for </a:t>
            </a:r>
            <a:r>
              <a:rPr lang="en-US" sz="2800" dirty="0" smtClean="0">
                <a:solidFill>
                  <a:schemeClr val="tx1"/>
                </a:solidFill>
                <a:latin typeface="Lucida Sans"/>
                <a:cs typeface="Lucida Sans"/>
              </a:rPr>
              <a:t>researchers</a:t>
            </a:r>
            <a:endParaRPr lang="en-US" sz="2800" b="0" i="0" u="none" strike="noStrike" cap="none" dirty="0" smtClean="0">
              <a:solidFill>
                <a:schemeClr val="dk1"/>
              </a:solidFill>
              <a:latin typeface="Lucida Sans"/>
              <a:ea typeface="Arial"/>
              <a:cs typeface="Lucida Sans"/>
              <a:sym typeface="Arial"/>
            </a:endParaRPr>
          </a:p>
          <a:p>
            <a:pPr marL="457200" marR="0" lvl="0" indent="-457200" algn="l" rtl="0">
              <a:spcBef>
                <a:spcPts val="1200"/>
              </a:spcBef>
              <a:spcAft>
                <a:spcPts val="0"/>
              </a:spcAft>
              <a:buClr>
                <a:srgbClr val="644C3A"/>
              </a:buClr>
              <a:buSzPct val="100000"/>
              <a:buFont typeface="Arial" panose="020B0604020202020204" pitchFamily="34" charset="0"/>
              <a:buChar char="•"/>
            </a:pPr>
            <a:r>
              <a:rPr lang="en-US" sz="2800" b="0" i="0" u="none" strike="noStrike" cap="none" dirty="0" smtClean="0">
                <a:solidFill>
                  <a:schemeClr val="dk1"/>
                </a:solidFill>
                <a:latin typeface="Lucida Sans"/>
                <a:ea typeface="Arial"/>
                <a:cs typeface="Lucida Sans"/>
                <a:sym typeface="Arial"/>
              </a:rPr>
              <a:t>Funder and publisher requirements </a:t>
            </a:r>
            <a:r>
              <a:rPr lang="mr-IN" sz="2800" b="0" i="0" u="none" strike="noStrike" cap="none" dirty="0" smtClean="0">
                <a:solidFill>
                  <a:schemeClr val="dk1"/>
                </a:solidFill>
                <a:latin typeface="Lucida Sans"/>
                <a:ea typeface="Arial"/>
                <a:cs typeface="Lucida Sans"/>
                <a:sym typeface="Arial"/>
              </a:rPr>
              <a:t>–</a:t>
            </a:r>
            <a:r>
              <a:rPr lang="en-US" sz="2800" b="0" i="0" u="none" strike="noStrike" cap="none" dirty="0" smtClean="0">
                <a:solidFill>
                  <a:schemeClr val="dk1"/>
                </a:solidFill>
                <a:latin typeface="Lucida Sans"/>
                <a:ea typeface="Arial"/>
                <a:cs typeface="Lucida Sans"/>
                <a:sym typeface="Arial"/>
              </a:rPr>
              <a:t> enforcers</a:t>
            </a:r>
          </a:p>
          <a:p>
            <a:pPr marL="457200" marR="0" lvl="0" indent="-457200" algn="l" rtl="0">
              <a:spcBef>
                <a:spcPts val="1200"/>
              </a:spcBef>
              <a:spcAft>
                <a:spcPts val="0"/>
              </a:spcAft>
              <a:buClr>
                <a:srgbClr val="644C3A"/>
              </a:buClr>
              <a:buSzPct val="100000"/>
              <a:buFont typeface="Arial" panose="020B0604020202020204" pitchFamily="34" charset="0"/>
              <a:buChar char="•"/>
            </a:pPr>
            <a:r>
              <a:rPr lang="en-US" sz="2800" b="0" i="0" u="none" strike="noStrike" cap="none" dirty="0" smtClean="0">
                <a:solidFill>
                  <a:schemeClr val="dk1"/>
                </a:solidFill>
                <a:latin typeface="Lucida Sans"/>
                <a:ea typeface="Arial"/>
                <a:cs typeface="Lucida Sans"/>
                <a:sym typeface="Arial"/>
              </a:rPr>
              <a:t>Technological and infrastructure advances </a:t>
            </a:r>
            <a:r>
              <a:rPr lang="mr-IN" sz="2800" b="0" i="0" u="none" strike="noStrike" cap="none" dirty="0" smtClean="0">
                <a:solidFill>
                  <a:schemeClr val="dk1"/>
                </a:solidFill>
                <a:latin typeface="Lucida Sans"/>
                <a:ea typeface="Arial"/>
                <a:cs typeface="Lucida Sans"/>
                <a:sym typeface="Arial"/>
              </a:rPr>
              <a:t>–</a:t>
            </a:r>
            <a:r>
              <a:rPr lang="en-US" sz="2800" b="0" i="0" u="none" strike="noStrike" cap="none" dirty="0" smtClean="0">
                <a:solidFill>
                  <a:schemeClr val="dk1"/>
                </a:solidFill>
                <a:latin typeface="Lucida Sans"/>
                <a:ea typeface="Arial"/>
                <a:cs typeface="Lucida Sans"/>
                <a:sym typeface="Arial"/>
              </a:rPr>
              <a:t> enablers </a:t>
            </a:r>
            <a:endParaRPr lang="en-US" sz="2800" dirty="0" smtClean="0">
              <a:latin typeface="Lucida Sans"/>
              <a:cs typeface="Lucida Sans"/>
            </a:endParaRPr>
          </a:p>
          <a:p>
            <a:pPr marL="457200" indent="-457200">
              <a:spcBef>
                <a:spcPts val="1200"/>
              </a:spcBef>
              <a:buClr>
                <a:srgbClr val="644C3A"/>
              </a:buClr>
              <a:buSzPct val="100000"/>
            </a:pPr>
            <a:r>
              <a:rPr lang="en-US" sz="2800" dirty="0">
                <a:solidFill>
                  <a:schemeClr val="tx1"/>
                </a:solidFill>
                <a:latin typeface="Lucida Sans"/>
                <a:cs typeface="Lucida Sans"/>
              </a:rPr>
              <a:t>Researchers </a:t>
            </a:r>
            <a:r>
              <a:rPr lang="mr-IN" sz="2800" dirty="0">
                <a:solidFill>
                  <a:schemeClr val="tx1"/>
                </a:solidFill>
                <a:latin typeface="Lucida Sans"/>
                <a:cs typeface="Lucida Sans"/>
              </a:rPr>
              <a:t>–</a:t>
            </a:r>
            <a:r>
              <a:rPr lang="en-US" sz="2800" dirty="0">
                <a:solidFill>
                  <a:schemeClr val="tx1"/>
                </a:solidFill>
                <a:latin typeface="Lucida Sans"/>
                <a:cs typeface="Lucida Sans"/>
              </a:rPr>
              <a:t> implementers</a:t>
            </a:r>
          </a:p>
          <a:p>
            <a:pPr marL="1376363" lvl="1" indent="-461963">
              <a:spcBef>
                <a:spcPts val="1200"/>
              </a:spcBef>
              <a:buClr>
                <a:srgbClr val="644C3A"/>
              </a:buClr>
              <a:buSzPct val="100000"/>
              <a:buFont typeface="Courier New" panose="02070309020205020404" pitchFamily="49" charset="0"/>
              <a:buChar char="o"/>
            </a:pPr>
            <a:r>
              <a:rPr lang="en-US" sz="2500" dirty="0">
                <a:solidFill>
                  <a:schemeClr val="tx1"/>
                </a:solidFill>
                <a:latin typeface="Lucida Sans"/>
                <a:cs typeface="Lucida Sans"/>
              </a:rPr>
              <a:t>Sometimes reluctant</a:t>
            </a:r>
          </a:p>
          <a:p>
            <a:pPr marL="1376363" lvl="1" indent="-461963">
              <a:spcBef>
                <a:spcPts val="1200"/>
              </a:spcBef>
              <a:buClr>
                <a:srgbClr val="644C3A"/>
              </a:buClr>
              <a:buSzPct val="100000"/>
              <a:buFont typeface="Courier New" panose="02070309020205020404" pitchFamily="49" charset="0"/>
              <a:buChar char="o"/>
            </a:pPr>
            <a:r>
              <a:rPr lang="en-US" sz="2500" dirty="0">
                <a:solidFill>
                  <a:schemeClr val="dk1"/>
                </a:solidFill>
                <a:latin typeface="Lucida Sans"/>
                <a:ea typeface="Arial"/>
                <a:cs typeface="Lucida Sans"/>
                <a:sym typeface="Arial"/>
              </a:rPr>
              <a:t>Increasingly recognizing how data sharing benefit them </a:t>
            </a:r>
            <a:endParaRPr lang="en-US" sz="2800" dirty="0" smtClean="0">
              <a:solidFill>
                <a:schemeClr val="tx1"/>
              </a:solidFill>
              <a:latin typeface="Lucida Sans"/>
              <a:cs typeface="Lucida Sans"/>
            </a:endParaRPr>
          </a:p>
          <a:p>
            <a:pPr marL="457200" indent="-457200">
              <a:spcBef>
                <a:spcPts val="1200"/>
              </a:spcBef>
              <a:buClr>
                <a:srgbClr val="644C3A"/>
              </a:buClr>
              <a:buSzPct val="100000"/>
            </a:pPr>
            <a:r>
              <a:rPr lang="en-US" sz="2800" dirty="0" smtClean="0">
                <a:solidFill>
                  <a:schemeClr val="tx1"/>
                </a:solidFill>
                <a:latin typeface="Lucida Sans"/>
                <a:cs typeface="Lucida Sans"/>
              </a:rPr>
              <a:t>Sometimes research participants themselves!</a:t>
            </a:r>
            <a:endParaRPr lang="en-US" sz="2800" dirty="0">
              <a:solidFill>
                <a:schemeClr val="dk1"/>
              </a:solidFill>
              <a:latin typeface="Lucida Sans"/>
              <a:ea typeface="Arial"/>
              <a:cs typeface="Lucida Sans"/>
              <a:sym typeface="Arial"/>
            </a:endParaRPr>
          </a:p>
          <a:p>
            <a:pPr marL="457200" marR="0" lvl="0" indent="-457200" algn="l" rtl="0">
              <a:spcBef>
                <a:spcPts val="0"/>
              </a:spcBef>
              <a:spcAft>
                <a:spcPts val="0"/>
              </a:spcAft>
              <a:buClr>
                <a:srgbClr val="644C3A"/>
              </a:buClr>
              <a:buSzPct val="100000"/>
              <a:buFont typeface="Arial" panose="020B0604020202020204" pitchFamily="34" charset="0"/>
              <a:buChar char="•"/>
            </a:pPr>
            <a:endParaRPr lang="en-US" sz="2800" dirty="0" smtClean="0">
              <a:solidFill>
                <a:schemeClr val="tx1"/>
              </a:solidFill>
              <a:latin typeface="Lucida Sans"/>
              <a:cs typeface="Lucida Sans"/>
            </a:endParaRPr>
          </a:p>
          <a:p>
            <a:pPr marL="457200" marR="0" lvl="0" indent="-457200" algn="l" rtl="0">
              <a:spcBef>
                <a:spcPts val="0"/>
              </a:spcBef>
              <a:spcAft>
                <a:spcPts val="0"/>
              </a:spcAft>
              <a:buClr>
                <a:srgbClr val="644C3A"/>
              </a:buClr>
              <a:buSzPct val="100000"/>
              <a:buFontTx/>
              <a:buChar char="-"/>
            </a:pPr>
            <a:endParaRPr sz="2800" b="0" i="0" u="none" strike="noStrike" cap="none" dirty="0">
              <a:solidFill>
                <a:schemeClr val="dk1"/>
              </a:solidFill>
              <a:latin typeface="Lucida Sans"/>
              <a:ea typeface="Arial"/>
              <a:cs typeface="Lucida Sans"/>
              <a:sym typeface="Arial"/>
            </a:endParaRPr>
          </a:p>
        </p:txBody>
      </p:sp>
    </p:spTree>
    <p:extLst>
      <p:ext uri="{BB962C8B-B14F-4D97-AF65-F5344CB8AC3E}">
        <p14:creationId xmlns:p14="http://schemas.microsoft.com/office/powerpoint/2010/main" val="32158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Shape 88"/>
          <p:cNvSpPr txBox="1">
            <a:spLocks noGrp="1"/>
          </p:cNvSpPr>
          <p:nvPr>
            <p:ph type="title"/>
          </p:nvPr>
        </p:nvSpPr>
        <p:spPr>
          <a:xfrm>
            <a:off x="507999" y="168167"/>
            <a:ext cx="11454135" cy="1055797"/>
          </a:xfrm>
          <a:prstGeom prst="rect">
            <a:avLst/>
          </a:prstGeom>
          <a:noFill/>
          <a:ln>
            <a:noFill/>
          </a:ln>
        </p:spPr>
        <p:txBody>
          <a:bodyPr wrap="square" lIns="91425" tIns="45700" rIns="91425" bIns="45700" anchor="ctr" anchorCtr="0">
            <a:noAutofit/>
          </a:bodyPr>
          <a:lstStyle/>
          <a:p>
            <a:pPr marL="0" marR="0" lvl="0" indent="0" rtl="0">
              <a:spcBef>
                <a:spcPts val="0"/>
              </a:spcBef>
              <a:spcAft>
                <a:spcPts val="0"/>
              </a:spcAft>
              <a:buSzPct val="25000"/>
              <a:buNone/>
            </a:pPr>
            <a:r>
              <a:rPr lang="en-US" sz="4200" b="1" i="0" u="none" strike="noStrike" cap="none" dirty="0" smtClean="0">
                <a:solidFill>
                  <a:schemeClr val="accent6"/>
                </a:solidFill>
                <a:latin typeface="Lucida Bright" panose="02040602050505020304" pitchFamily="18" charset="0"/>
                <a:ea typeface="Arial"/>
                <a:cs typeface="Lucida Sans"/>
                <a:sym typeface="Arial"/>
              </a:rPr>
              <a:t>However</a:t>
            </a:r>
            <a:r>
              <a:rPr lang="mr-IN" sz="4200" b="1" i="0" u="none" strike="noStrike" cap="none" dirty="0" smtClean="0">
                <a:solidFill>
                  <a:schemeClr val="accent6"/>
                </a:solidFill>
                <a:latin typeface="Lucida Sans"/>
                <a:ea typeface="Arial"/>
                <a:cs typeface="Lucida Sans"/>
                <a:sym typeface="Arial"/>
              </a:rPr>
              <a:t>…</a:t>
            </a:r>
            <a:endParaRPr sz="4200" b="1" i="0" u="none" strike="noStrike" cap="none" dirty="0">
              <a:solidFill>
                <a:schemeClr val="accent6"/>
              </a:solidFill>
              <a:latin typeface="Lucida Sans"/>
              <a:ea typeface="Arial"/>
              <a:cs typeface="Lucida Sans"/>
              <a:sym typeface="Arial"/>
            </a:endParaRPr>
          </a:p>
        </p:txBody>
      </p:sp>
      <p:sp>
        <p:nvSpPr>
          <p:cNvPr id="87" name="Shape 87"/>
          <p:cNvSpPr txBox="1">
            <a:spLocks noGrp="1"/>
          </p:cNvSpPr>
          <p:nvPr>
            <p:ph idx="1"/>
          </p:nvPr>
        </p:nvSpPr>
        <p:spPr>
          <a:xfrm>
            <a:off x="507999" y="1484784"/>
            <a:ext cx="10947400" cy="3774857"/>
          </a:xfrm>
          <a:prstGeom prst="rect">
            <a:avLst/>
          </a:prstGeom>
          <a:noFill/>
          <a:ln>
            <a:noFill/>
          </a:ln>
        </p:spPr>
        <p:txBody>
          <a:bodyPr wrap="square" lIns="91425" tIns="45700" rIns="91425" bIns="45700" anchor="t" anchorCtr="0">
            <a:noAutofit/>
          </a:bodyPr>
          <a:lstStyle/>
          <a:p>
            <a:pPr marL="461963" indent="-461963">
              <a:spcBef>
                <a:spcPts val="2400"/>
              </a:spcBef>
              <a:buClr>
                <a:srgbClr val="644C3A"/>
              </a:buClr>
              <a:buSzPct val="100000"/>
            </a:pPr>
            <a:r>
              <a:rPr lang="en-US" sz="2800" b="0" i="0" u="none" strike="noStrike" cap="none" dirty="0" smtClean="0">
                <a:solidFill>
                  <a:schemeClr val="dk1"/>
                </a:solidFill>
                <a:latin typeface="Lucida Sans"/>
                <a:ea typeface="Arial"/>
                <a:cs typeface="Lucida Sans"/>
                <a:sym typeface="Arial"/>
              </a:rPr>
              <a:t>With sensitive human participants data, sharing imperative can conflict with ethical and legal responsibilities to protect human participants</a:t>
            </a:r>
          </a:p>
          <a:p>
            <a:pPr marL="461963" indent="-461963">
              <a:spcBef>
                <a:spcPts val="2400"/>
              </a:spcBef>
              <a:buClr>
                <a:srgbClr val="644C3A"/>
              </a:buClr>
              <a:buSzPct val="100000"/>
            </a:pPr>
            <a:r>
              <a:rPr lang="en-US" sz="2800" dirty="0" smtClean="0">
                <a:solidFill>
                  <a:schemeClr val="tx1"/>
                </a:solidFill>
                <a:latin typeface="Lucida Sans"/>
                <a:cs typeface="Lucida Sans"/>
              </a:rPr>
              <a:t>Tension particularly relevant for social science</a:t>
            </a:r>
          </a:p>
          <a:p>
            <a:pPr marL="461963" indent="-461963">
              <a:spcBef>
                <a:spcPts val="2400"/>
              </a:spcBef>
              <a:buClr>
                <a:srgbClr val="644C3A"/>
              </a:buClr>
              <a:buSzPct val="100000"/>
            </a:pPr>
            <a:r>
              <a:rPr lang="en-US" sz="2800" dirty="0" smtClean="0">
                <a:solidFill>
                  <a:schemeClr val="tx1"/>
                </a:solidFill>
                <a:latin typeface="Lucida Sans"/>
                <a:cs typeface="Lucida Sans"/>
              </a:rPr>
              <a:t>Some believe more acute for qualitative data, given their closer relationship to the social world from which they are drawn</a:t>
            </a:r>
            <a:endParaRPr lang="en-US" dirty="0">
              <a:solidFill>
                <a:schemeClr val="dk1"/>
              </a:solidFill>
              <a:latin typeface="Lucida Sans"/>
              <a:ea typeface="Arial"/>
              <a:cs typeface="Lucida Sans"/>
              <a:sym typeface="Arial"/>
            </a:endParaRPr>
          </a:p>
          <a:p>
            <a:pPr marL="461963" indent="-461963">
              <a:spcBef>
                <a:spcPts val="2400"/>
              </a:spcBef>
              <a:buClr>
                <a:srgbClr val="644C3A"/>
              </a:buClr>
              <a:buSzPct val="100000"/>
            </a:pPr>
            <a:r>
              <a:rPr lang="en-US" sz="2800" dirty="0" smtClean="0">
                <a:solidFill>
                  <a:schemeClr val="dk1"/>
                </a:solidFill>
                <a:latin typeface="Lucida Sans"/>
                <a:ea typeface="Arial"/>
                <a:cs typeface="Lucida Sans"/>
                <a:sym typeface="Arial"/>
              </a:rPr>
              <a:t>Hence, </a:t>
            </a:r>
            <a:r>
              <a:rPr lang="en-US" sz="2800" dirty="0" smtClean="0">
                <a:solidFill>
                  <a:schemeClr val="dk1"/>
                </a:solidFill>
                <a:latin typeface="Lucida Sans"/>
                <a:ea typeface="Arial"/>
                <a:cs typeface="Lucida Sans"/>
                <a:sym typeface="Arial"/>
              </a:rPr>
              <a:t>IRBs* </a:t>
            </a:r>
            <a:r>
              <a:rPr lang="en-US" sz="2800" dirty="0" smtClean="0">
                <a:solidFill>
                  <a:schemeClr val="dk1"/>
                </a:solidFill>
                <a:latin typeface="Lucida Sans"/>
                <a:ea typeface="Arial"/>
                <a:cs typeface="Lucida Sans"/>
                <a:sym typeface="Arial"/>
              </a:rPr>
              <a:t>as an additional agent of great importance in the data sharing </a:t>
            </a:r>
            <a:r>
              <a:rPr lang="en-US" sz="2800" dirty="0" smtClean="0">
                <a:solidFill>
                  <a:schemeClr val="dk1"/>
                </a:solidFill>
                <a:latin typeface="Lucida Sans"/>
                <a:ea typeface="Arial"/>
                <a:cs typeface="Lucida Sans"/>
                <a:sym typeface="Arial"/>
              </a:rPr>
              <a:t>landscape</a:t>
            </a:r>
          </a:p>
          <a:p>
            <a:pPr marL="0" indent="0">
              <a:spcBef>
                <a:spcPts val="2400"/>
              </a:spcBef>
              <a:buClr>
                <a:srgbClr val="644C3A"/>
              </a:buClr>
              <a:buSzPct val="100000"/>
              <a:buNone/>
            </a:pPr>
            <a:r>
              <a:rPr lang="en-US" sz="2400" dirty="0" smtClean="0">
                <a:solidFill>
                  <a:schemeClr val="dk1"/>
                </a:solidFill>
                <a:latin typeface="Lucida Sans"/>
                <a:cs typeface="Lucida Sans"/>
                <a:sym typeface="Arial"/>
              </a:rPr>
              <a:t>* We use IRB here as a shorthand for ethics boards more broadly</a:t>
            </a:r>
            <a:endParaRPr lang="en-US" dirty="0">
              <a:solidFill>
                <a:schemeClr val="dk1"/>
              </a:solidFill>
              <a:latin typeface="Lucida Sans"/>
              <a:cs typeface="Lucida Sans"/>
              <a:sym typeface="Arial"/>
            </a:endParaRPr>
          </a:p>
        </p:txBody>
      </p:sp>
    </p:spTree>
    <p:extLst>
      <p:ext uri="{BB962C8B-B14F-4D97-AF65-F5344CB8AC3E}">
        <p14:creationId xmlns:p14="http://schemas.microsoft.com/office/powerpoint/2010/main" val="63922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normAutofit fontScale="90000"/>
          </a:bodyPr>
          <a:lstStyle/>
          <a:p>
            <a:r>
              <a:rPr lang="en-US" sz="4400" dirty="0"/>
              <a:t>The underappreciated </a:t>
            </a:r>
            <a:r>
              <a:rPr lang="en-US" sz="4400" dirty="0" smtClean="0"/>
              <a:t>DMP </a:t>
            </a:r>
            <a:r>
              <a:rPr lang="mr-IN" sz="4400" dirty="0"/>
              <a:t>–</a:t>
            </a:r>
            <a:r>
              <a:rPr lang="en-US" sz="4400" dirty="0"/>
              <a:t> IRB nexus</a:t>
            </a:r>
            <a:endParaRPr lang="en-GB" dirty="0">
              <a:solidFill>
                <a:schemeClr val="accent2"/>
              </a:solidFill>
            </a:endParaRPr>
          </a:p>
        </p:txBody>
      </p:sp>
      <p:sp>
        <p:nvSpPr>
          <p:cNvPr id="2" name="Content Placeholder 1"/>
          <p:cNvSpPr>
            <a:spLocks noGrp="1"/>
          </p:cNvSpPr>
          <p:nvPr>
            <p:ph idx="1"/>
          </p:nvPr>
        </p:nvSpPr>
        <p:spPr>
          <a:xfrm>
            <a:off x="407368" y="836712"/>
            <a:ext cx="10946432" cy="4892640"/>
          </a:xfrm>
        </p:spPr>
        <p:txBody>
          <a:bodyPr>
            <a:noAutofit/>
          </a:bodyPr>
          <a:lstStyle/>
          <a:p>
            <a:pPr marL="0" indent="0">
              <a:spcBef>
                <a:spcPct val="0"/>
              </a:spcBef>
              <a:buNone/>
            </a:pPr>
            <a:endParaRPr lang="en-US" altLang="en-US" dirty="0" smtClean="0">
              <a:solidFill>
                <a:srgbClr val="000000"/>
              </a:solidFill>
            </a:endParaRPr>
          </a:p>
          <a:p>
            <a:r>
              <a:rPr lang="en-US" dirty="0"/>
              <a:t>IRBs’ and data repositories’ goals overlap</a:t>
            </a:r>
          </a:p>
          <a:p>
            <a:pPr lvl="1"/>
            <a:r>
              <a:rPr lang="en-US" sz="2800" dirty="0"/>
              <a:t>IRBs keep human participants safe</a:t>
            </a:r>
          </a:p>
          <a:p>
            <a:pPr lvl="1"/>
            <a:r>
              <a:rPr lang="en-US" sz="2800" dirty="0"/>
              <a:t>Data repositories keep data derived from interactions with human participants safe (and thus also keep those participants safe)</a:t>
            </a:r>
          </a:p>
          <a:p>
            <a:r>
              <a:rPr lang="en-US" dirty="0"/>
              <a:t>Key point of interaction: </a:t>
            </a:r>
            <a:r>
              <a:rPr lang="en-US" b="1" dirty="0"/>
              <a:t>informed consent scripts </a:t>
            </a:r>
          </a:p>
          <a:p>
            <a:pPr lvl="1"/>
            <a:r>
              <a:rPr lang="en-US" sz="2800" dirty="0"/>
              <a:t>Guide interaction with human participants </a:t>
            </a:r>
            <a:r>
              <a:rPr lang="en-US" sz="2800" i="1" dirty="0"/>
              <a:t>and </a:t>
            </a:r>
            <a:r>
              <a:rPr lang="en-US" sz="2800" dirty="0"/>
              <a:t>whether/which data can be shared</a:t>
            </a:r>
          </a:p>
          <a:p>
            <a:r>
              <a:rPr lang="en-US" dirty="0" smtClean="0"/>
              <a:t>E.g</a:t>
            </a:r>
            <a:r>
              <a:rPr lang="en-US" dirty="0" smtClean="0"/>
              <a:t>. in US, </a:t>
            </a:r>
            <a:r>
              <a:rPr lang="en-US" dirty="0" smtClean="0"/>
              <a:t>45CFR46.111 </a:t>
            </a:r>
            <a:r>
              <a:rPr lang="en-US" dirty="0"/>
              <a:t>criteria for IRB approval of research already </a:t>
            </a:r>
            <a:r>
              <a:rPr lang="en-US" dirty="0" smtClean="0"/>
              <a:t>list </a:t>
            </a:r>
            <a:r>
              <a:rPr lang="en-US" dirty="0"/>
              <a:t>a lot of DM-related topics, but the exact plans by PIs are not always well-thought out/spelled out in their IRB </a:t>
            </a:r>
            <a:r>
              <a:rPr lang="en-US" dirty="0" smtClean="0"/>
              <a:t>protocols</a:t>
            </a:r>
            <a:endParaRPr lang="en-US" dirty="0"/>
          </a:p>
        </p:txBody>
      </p:sp>
    </p:spTree>
    <p:extLst>
      <p:ext uri="{BB962C8B-B14F-4D97-AF65-F5344CB8AC3E}">
        <p14:creationId xmlns:p14="http://schemas.microsoft.com/office/powerpoint/2010/main" val="4269493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Shape 88"/>
          <p:cNvSpPr txBox="1">
            <a:spLocks noGrp="1"/>
          </p:cNvSpPr>
          <p:nvPr>
            <p:ph type="title"/>
          </p:nvPr>
        </p:nvSpPr>
        <p:spPr>
          <a:xfrm>
            <a:off x="479376" y="152401"/>
            <a:ext cx="11712624" cy="1071563"/>
          </a:xfrm>
          <a:prstGeom prst="rect">
            <a:avLst/>
          </a:prstGeom>
          <a:noFill/>
          <a:ln>
            <a:noFill/>
          </a:ln>
        </p:spPr>
        <p:txBody>
          <a:bodyPr wrap="square" lIns="91425" tIns="45700" rIns="91425" bIns="45700" anchor="ctr" anchorCtr="0">
            <a:noAutofit/>
          </a:bodyPr>
          <a:lstStyle/>
          <a:p>
            <a:pPr marL="0" marR="0" lvl="0" indent="0" rtl="0">
              <a:spcBef>
                <a:spcPts val="0"/>
              </a:spcBef>
              <a:spcAft>
                <a:spcPts val="0"/>
              </a:spcAft>
              <a:buSzPct val="25000"/>
              <a:buNone/>
            </a:pPr>
            <a:r>
              <a:rPr lang="en-US" sz="4600" b="1" i="0" u="none" strike="noStrike" cap="none" dirty="0" smtClean="0">
                <a:solidFill>
                  <a:schemeClr val="accent6"/>
                </a:solidFill>
                <a:latin typeface="Lucida Bright"/>
                <a:ea typeface="Arial"/>
                <a:cs typeface="Lucida Bright"/>
                <a:sym typeface="Arial"/>
              </a:rPr>
              <a:t>The Data Repository-IRB Nexus</a:t>
            </a:r>
            <a:endParaRPr sz="4600" b="1" i="0" u="none" strike="noStrike" cap="none" dirty="0">
              <a:solidFill>
                <a:schemeClr val="accent6"/>
              </a:solidFill>
              <a:latin typeface="Lucida Bright"/>
              <a:ea typeface="Arial"/>
              <a:cs typeface="Lucida Bright"/>
              <a:sym typeface="Arial"/>
            </a:endParaRPr>
          </a:p>
        </p:txBody>
      </p:sp>
      <p:sp>
        <p:nvSpPr>
          <p:cNvPr id="87" name="Shape 87"/>
          <p:cNvSpPr txBox="1">
            <a:spLocks noGrp="1"/>
          </p:cNvSpPr>
          <p:nvPr>
            <p:ph idx="1"/>
          </p:nvPr>
        </p:nvSpPr>
        <p:spPr>
          <a:xfrm>
            <a:off x="263352" y="1754736"/>
            <a:ext cx="11582400" cy="4876800"/>
          </a:xfrm>
          <a:prstGeom prst="rect">
            <a:avLst/>
          </a:prstGeom>
          <a:noFill/>
          <a:ln>
            <a:noFill/>
          </a:ln>
        </p:spPr>
        <p:txBody>
          <a:bodyPr wrap="square" lIns="91425" tIns="45700" rIns="91425" bIns="45700" anchor="t" anchorCtr="0">
            <a:noAutofit/>
          </a:bodyPr>
          <a:lstStyle/>
          <a:p>
            <a:pPr marL="461963" indent="-293688">
              <a:spcBef>
                <a:spcPts val="0"/>
              </a:spcBef>
            </a:pPr>
            <a:r>
              <a:rPr lang="en-US" sz="2800" dirty="0" smtClean="0">
                <a:solidFill>
                  <a:schemeClr val="tx1"/>
                </a:solidFill>
                <a:latin typeface="Lucida Sans"/>
                <a:cs typeface="Lucida Sans"/>
              </a:rPr>
              <a:t>Observation from QDR’s experiences with consent scripts:</a:t>
            </a:r>
          </a:p>
          <a:p>
            <a:pPr marL="919163" lvl="1" indent="-293688">
              <a:spcBef>
                <a:spcPts val="0"/>
              </a:spcBef>
            </a:pPr>
            <a:r>
              <a:rPr lang="en-US" sz="2400" dirty="0" smtClean="0">
                <a:solidFill>
                  <a:schemeClr val="tx1"/>
                </a:solidFill>
                <a:latin typeface="Lucida Sans"/>
                <a:cs typeface="Lucida Sans"/>
              </a:rPr>
              <a:t>researchers do not always recall what they promised to human participants.</a:t>
            </a:r>
          </a:p>
          <a:p>
            <a:pPr marL="461963" indent="-293688">
              <a:spcBef>
                <a:spcPts val="0"/>
              </a:spcBef>
            </a:pPr>
            <a:endParaRPr lang="en-US" sz="2800" dirty="0" smtClean="0">
              <a:solidFill>
                <a:schemeClr val="tx1"/>
              </a:solidFill>
              <a:latin typeface="Lucida Sans"/>
              <a:cs typeface="Lucida Sans"/>
            </a:endParaRPr>
          </a:p>
          <a:p>
            <a:pPr marL="461963" indent="-293688">
              <a:spcBef>
                <a:spcPts val="0"/>
              </a:spcBef>
            </a:pPr>
            <a:endParaRPr lang="en-US" sz="2800" dirty="0" smtClean="0">
              <a:solidFill>
                <a:schemeClr val="tx1"/>
              </a:solidFill>
              <a:latin typeface="Lucida Sans"/>
              <a:cs typeface="Lucida Sans"/>
            </a:endParaRPr>
          </a:p>
          <a:p>
            <a:pPr marL="461963" indent="-293688">
              <a:spcBef>
                <a:spcPts val="0"/>
              </a:spcBef>
            </a:pPr>
            <a:r>
              <a:rPr lang="en-US" sz="2800" dirty="0" smtClean="0">
                <a:solidFill>
                  <a:schemeClr val="tx1"/>
                </a:solidFill>
                <a:latin typeface="Lucida Sans"/>
                <a:cs typeface="Lucida Sans"/>
              </a:rPr>
              <a:t>Original </a:t>
            </a:r>
            <a:r>
              <a:rPr lang="en-US" dirty="0" smtClean="0">
                <a:latin typeface="Lucida Sans"/>
                <a:cs typeface="Lucida Sans"/>
              </a:rPr>
              <a:t>Q </a:t>
            </a:r>
            <a:r>
              <a:rPr lang="en-US" sz="2800" dirty="0" smtClean="0">
                <a:solidFill>
                  <a:schemeClr val="tx1"/>
                </a:solidFill>
                <a:latin typeface="Lucida Sans"/>
                <a:cs typeface="Lucida Sans"/>
              </a:rPr>
              <a:t>from </a:t>
            </a:r>
            <a:r>
              <a:rPr lang="en-US" sz="2800" dirty="0">
                <a:solidFill>
                  <a:schemeClr val="tx1"/>
                </a:solidFill>
                <a:latin typeface="Lucida Sans"/>
                <a:cs typeface="Lucida Sans"/>
              </a:rPr>
              <a:t>QDR’s experiences with consent </a:t>
            </a:r>
            <a:r>
              <a:rPr lang="en-US" sz="2800" dirty="0" smtClean="0">
                <a:solidFill>
                  <a:schemeClr val="tx1"/>
                </a:solidFill>
                <a:latin typeface="Lucida Sans"/>
                <a:cs typeface="Lucida Sans"/>
              </a:rPr>
              <a:t>scripts: </a:t>
            </a:r>
          </a:p>
          <a:p>
            <a:pPr marL="919163" lvl="1" indent="-293688">
              <a:spcBef>
                <a:spcPts val="0"/>
              </a:spcBef>
            </a:pPr>
            <a:r>
              <a:rPr lang="en-US" dirty="0">
                <a:latin typeface="Lucida Sans"/>
                <a:cs typeface="Lucida Sans"/>
              </a:rPr>
              <a:t>W</a:t>
            </a:r>
            <a:r>
              <a:rPr lang="en-US" sz="2400" dirty="0" smtClean="0">
                <a:solidFill>
                  <a:schemeClr val="tx1"/>
                </a:solidFill>
                <a:latin typeface="Lucida Sans"/>
                <a:cs typeface="Lucida Sans"/>
              </a:rPr>
              <a:t>hat do IRBs suggest to researchers with regard to soliciting informed consent?   </a:t>
            </a:r>
            <a:endParaRPr lang="en-US" sz="2400" b="0" i="0" u="none" strike="noStrike" cap="none" dirty="0" smtClean="0">
              <a:solidFill>
                <a:schemeClr val="tx1"/>
              </a:solidFill>
              <a:latin typeface="Lucida Sans"/>
              <a:ea typeface="Arial"/>
              <a:cs typeface="Lucida Sans"/>
              <a:sym typeface="Arial"/>
            </a:endParaRPr>
          </a:p>
          <a:p>
            <a:pPr marL="0" lvl="0" indent="0" algn="ctr">
              <a:spcBef>
                <a:spcPts val="0"/>
              </a:spcBef>
              <a:buNone/>
            </a:pPr>
            <a:endParaRPr lang="en-US" dirty="0">
              <a:latin typeface="Lucida Sans"/>
              <a:cs typeface="Lucida Sans"/>
            </a:endParaRPr>
          </a:p>
          <a:p>
            <a:pPr marL="0" lvl="0" indent="0" algn="ctr">
              <a:spcBef>
                <a:spcPts val="0"/>
              </a:spcBef>
              <a:buNone/>
            </a:pPr>
            <a:endParaRPr lang="en-US" sz="2000" dirty="0">
              <a:latin typeface="Lucida Sans"/>
              <a:cs typeface="Lucida Sans"/>
            </a:endParaRPr>
          </a:p>
          <a:p>
            <a:pPr marL="457200" marR="0" lvl="0" indent="-457200" algn="l" rtl="0">
              <a:spcBef>
                <a:spcPts val="0"/>
              </a:spcBef>
              <a:spcAft>
                <a:spcPts val="0"/>
              </a:spcAft>
              <a:buClr>
                <a:srgbClr val="644C3A"/>
              </a:buClr>
              <a:buSzPct val="100000"/>
              <a:buFontTx/>
              <a:buChar char="-"/>
            </a:pPr>
            <a:endParaRPr lang="en-US" sz="2800" b="0" i="0" u="none" strike="noStrike" cap="none" dirty="0" smtClean="0">
              <a:solidFill>
                <a:schemeClr val="dk1"/>
              </a:solidFill>
              <a:latin typeface="Lucida Sans"/>
              <a:ea typeface="Arial"/>
              <a:cs typeface="Lucida Sans"/>
              <a:sym typeface="Arial"/>
            </a:endParaRPr>
          </a:p>
          <a:p>
            <a:pPr marL="0" marR="0" lvl="0" indent="0" algn="l" rtl="0">
              <a:spcBef>
                <a:spcPts val="0"/>
              </a:spcBef>
              <a:spcAft>
                <a:spcPts val="0"/>
              </a:spcAft>
              <a:buClr>
                <a:srgbClr val="644C3A"/>
              </a:buClr>
              <a:buSzPct val="100000"/>
              <a:buNone/>
            </a:pPr>
            <a:endParaRPr sz="2800" b="0" i="0" u="none" strike="noStrike" cap="none" dirty="0">
              <a:solidFill>
                <a:schemeClr val="dk1"/>
              </a:solidFill>
              <a:latin typeface="Lucida Sans"/>
              <a:ea typeface="Arial"/>
              <a:cs typeface="Lucida Sans"/>
              <a:sym typeface="Arial"/>
            </a:endParaRPr>
          </a:p>
        </p:txBody>
      </p:sp>
    </p:spTree>
    <p:extLst>
      <p:ext uri="{BB962C8B-B14F-4D97-AF65-F5344CB8AC3E}">
        <p14:creationId xmlns:p14="http://schemas.microsoft.com/office/powerpoint/2010/main" val="362700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768" y="217216"/>
            <a:ext cx="11778232" cy="1071563"/>
          </a:xfrm>
        </p:spPr>
        <p:txBody>
          <a:bodyPr>
            <a:noAutofit/>
          </a:bodyPr>
          <a:lstStyle/>
          <a:p>
            <a:r>
              <a:rPr lang="en-US" sz="3600" dirty="0" smtClean="0">
                <a:solidFill>
                  <a:schemeClr val="accent6"/>
                </a:solidFill>
                <a:latin typeface="Lucida Bright"/>
                <a:cs typeface="Lucida Bright"/>
              </a:rPr>
              <a:t>Working With Sensitive Research Data (WSRD)</a:t>
            </a:r>
            <a:endParaRPr lang="en-US" sz="3600" dirty="0">
              <a:solidFill>
                <a:schemeClr val="accent6"/>
              </a:solidFill>
              <a:latin typeface="Lucida Bright"/>
              <a:cs typeface="Lucida Bright"/>
            </a:endParaRPr>
          </a:p>
        </p:txBody>
      </p:sp>
      <p:sp>
        <p:nvSpPr>
          <p:cNvPr id="2" name="Text Placeholder 1"/>
          <p:cNvSpPr>
            <a:spLocks noGrp="1"/>
          </p:cNvSpPr>
          <p:nvPr>
            <p:ph idx="1"/>
          </p:nvPr>
        </p:nvSpPr>
        <p:spPr>
          <a:xfrm>
            <a:off x="335360" y="1268761"/>
            <a:ext cx="11702488" cy="5589240"/>
          </a:xfrm>
        </p:spPr>
        <p:txBody>
          <a:bodyPr>
            <a:normAutofit/>
          </a:bodyPr>
          <a:lstStyle/>
          <a:p>
            <a:pPr marL="461963" indent="-461963">
              <a:spcBef>
                <a:spcPts val="1800"/>
              </a:spcBef>
            </a:pPr>
            <a:r>
              <a:rPr lang="en-US" sz="3000" dirty="0" smtClean="0">
                <a:solidFill>
                  <a:schemeClr val="tx1"/>
                </a:solidFill>
                <a:latin typeface="Lucida Sans"/>
                <a:cs typeface="Lucida Sans"/>
              </a:rPr>
              <a:t>Broader project focused on facilitating the responsible sharing of sensitive research data</a:t>
            </a:r>
            <a:endParaRPr lang="en-US" sz="3000" dirty="0">
              <a:solidFill>
                <a:schemeClr val="tx1"/>
              </a:solidFill>
              <a:latin typeface="Lucida Sans"/>
              <a:cs typeface="Lucida Sans"/>
            </a:endParaRPr>
          </a:p>
          <a:p>
            <a:pPr marL="461963" indent="-461963">
              <a:spcBef>
                <a:spcPts val="1800"/>
              </a:spcBef>
            </a:pPr>
            <a:r>
              <a:rPr lang="en-US" sz="3000" dirty="0" smtClean="0">
                <a:solidFill>
                  <a:schemeClr val="tx1"/>
                </a:solidFill>
                <a:latin typeface="Lucida Sans"/>
                <a:cs typeface="Lucida Sans"/>
              </a:rPr>
              <a:t>What can be accomplished?</a:t>
            </a:r>
          </a:p>
          <a:p>
            <a:pPr marL="914400" lvl="1" indent="-452438">
              <a:spcBef>
                <a:spcPts val="1200"/>
              </a:spcBef>
              <a:buFont typeface="Courier New" panose="02070309020205020404" pitchFamily="49" charset="0"/>
              <a:buChar char="o"/>
            </a:pPr>
            <a:r>
              <a:rPr lang="en-US" sz="2600" dirty="0" smtClean="0">
                <a:solidFill>
                  <a:schemeClr val="tx1"/>
                </a:solidFill>
                <a:latin typeface="Lucida Sans"/>
                <a:cs typeface="Lucida Sans"/>
              </a:rPr>
              <a:t>Bring together parallel conversations</a:t>
            </a:r>
          </a:p>
          <a:p>
            <a:pPr marL="914400" lvl="1" indent="-452438">
              <a:spcBef>
                <a:spcPts val="1200"/>
              </a:spcBef>
              <a:buFont typeface="Courier New" panose="02070309020205020404" pitchFamily="49" charset="0"/>
              <a:buChar char="o"/>
            </a:pPr>
            <a:r>
              <a:rPr lang="en-US" sz="2600" dirty="0" smtClean="0">
                <a:solidFill>
                  <a:schemeClr val="tx1"/>
                </a:solidFill>
                <a:latin typeface="Lucida Sans"/>
                <a:cs typeface="Lucida Sans"/>
              </a:rPr>
              <a:t>Increase stakeholders’ awareness of and sensitivity to </a:t>
            </a:r>
            <a:r>
              <a:rPr lang="en-US" sz="2600" dirty="0">
                <a:solidFill>
                  <a:schemeClr val="tx1"/>
                </a:solidFill>
                <a:latin typeface="Lucida Sans"/>
                <a:cs typeface="Lucida Sans"/>
              </a:rPr>
              <a:t>each other’s </a:t>
            </a:r>
            <a:r>
              <a:rPr lang="en-US" sz="2600" dirty="0" smtClean="0">
                <a:solidFill>
                  <a:schemeClr val="tx1"/>
                </a:solidFill>
                <a:latin typeface="Lucida Sans"/>
                <a:cs typeface="Lucida Sans"/>
              </a:rPr>
              <a:t>perceptions and concerns.</a:t>
            </a:r>
          </a:p>
          <a:p>
            <a:pPr marL="914400" lvl="1" indent="-452438">
              <a:spcBef>
                <a:spcPts val="1200"/>
              </a:spcBef>
              <a:buFont typeface="Courier New" panose="02070309020205020404" pitchFamily="49" charset="0"/>
              <a:buChar char="o"/>
            </a:pPr>
            <a:r>
              <a:rPr lang="en-US" sz="2600" dirty="0" smtClean="0">
                <a:solidFill>
                  <a:schemeClr val="tx1"/>
                </a:solidFill>
                <a:latin typeface="Lucida Sans"/>
                <a:cs typeface="Lucida Sans"/>
              </a:rPr>
              <a:t>Facilitate development of systematic procedures for identifying/dealing with sensitive data</a:t>
            </a:r>
          </a:p>
          <a:p>
            <a:pPr marL="914400" lvl="1" indent="-452438">
              <a:spcBef>
                <a:spcPts val="1200"/>
              </a:spcBef>
              <a:buFont typeface="Courier New" panose="02070309020205020404" pitchFamily="49" charset="0"/>
              <a:buChar char="o"/>
            </a:pPr>
            <a:r>
              <a:rPr lang="en-US" sz="2600" dirty="0" smtClean="0">
                <a:solidFill>
                  <a:schemeClr val="tx1"/>
                </a:solidFill>
                <a:latin typeface="Lucida Sans"/>
                <a:cs typeface="Lucida Sans"/>
              </a:rPr>
              <a:t>Promote the introduction of more nuanced, harmonized guidance in stakeholders’ worldviews </a:t>
            </a:r>
            <a:r>
              <a:rPr lang="en-US" sz="2600" dirty="0">
                <a:solidFill>
                  <a:schemeClr val="tx1"/>
                </a:solidFill>
                <a:latin typeface="Lucida Sans"/>
                <a:cs typeface="Lucida Sans"/>
              </a:rPr>
              <a:t>and workflows</a:t>
            </a:r>
            <a:r>
              <a:rPr lang="en-US" sz="2600" dirty="0" smtClean="0">
                <a:solidFill>
                  <a:schemeClr val="tx1"/>
                </a:solidFill>
                <a:latin typeface="Lucida Sans"/>
                <a:cs typeface="Lucida Sans"/>
              </a:rPr>
              <a:t>.</a:t>
            </a:r>
          </a:p>
          <a:p>
            <a:pPr marL="0" indent="0">
              <a:spcBef>
                <a:spcPts val="1800"/>
              </a:spcBef>
              <a:buNone/>
            </a:pPr>
            <a:endParaRPr lang="en-US" sz="2600" dirty="0" smtClean="0">
              <a:solidFill>
                <a:schemeClr val="tx1"/>
              </a:solidFill>
              <a:latin typeface="Lucida Sans"/>
              <a:cs typeface="Lucida Sans"/>
            </a:endParaRPr>
          </a:p>
          <a:p>
            <a:endParaRPr lang="en-US" sz="2600" dirty="0">
              <a:latin typeface="Lucida Sans"/>
              <a:cs typeface="Lucida Sans"/>
            </a:endParaRPr>
          </a:p>
        </p:txBody>
      </p:sp>
    </p:spTree>
    <p:extLst>
      <p:ext uri="{BB962C8B-B14F-4D97-AF65-F5344CB8AC3E}">
        <p14:creationId xmlns:p14="http://schemas.microsoft.com/office/powerpoint/2010/main" val="265841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NSF Grant</a:t>
            </a:r>
            <a:endParaRPr lang="en-US" dirty="0"/>
          </a:p>
        </p:txBody>
      </p:sp>
      <p:sp>
        <p:nvSpPr>
          <p:cNvPr id="3" name="Content Placeholder 2"/>
          <p:cNvSpPr>
            <a:spLocks noGrp="1"/>
          </p:cNvSpPr>
          <p:nvPr>
            <p:ph idx="1"/>
          </p:nvPr>
        </p:nvSpPr>
        <p:spPr>
          <a:xfrm>
            <a:off x="407368" y="1412776"/>
            <a:ext cx="10946432" cy="4820632"/>
          </a:xfrm>
        </p:spPr>
        <p:txBody>
          <a:bodyPr>
            <a:normAutofit/>
          </a:bodyPr>
          <a:lstStyle/>
          <a:p>
            <a:pPr>
              <a:buFontTx/>
              <a:buChar char="-"/>
            </a:pPr>
            <a:r>
              <a:rPr lang="en-US" dirty="0" smtClean="0"/>
              <a:t>Proposal in response to 2018 DCL </a:t>
            </a:r>
            <a:r>
              <a:rPr lang="en-US" dirty="0"/>
              <a:t>on </a:t>
            </a:r>
            <a:r>
              <a:rPr lang="en-US" dirty="0" smtClean="0"/>
              <a:t>“Advancing </a:t>
            </a:r>
            <a:r>
              <a:rPr lang="en-US" dirty="0"/>
              <a:t>Long-term Reuse of Scientific </a:t>
            </a:r>
            <a:r>
              <a:rPr lang="en-US" dirty="0" smtClean="0"/>
              <a:t>Data”</a:t>
            </a:r>
            <a:endParaRPr lang="en-US" dirty="0" smtClean="0"/>
          </a:p>
          <a:p>
            <a:pPr>
              <a:buFontTx/>
              <a:buChar char="-"/>
            </a:pPr>
            <a:r>
              <a:rPr lang="en-US" dirty="0" smtClean="0"/>
              <a:t>Collaboration between ICPSR and QDR</a:t>
            </a:r>
          </a:p>
          <a:p>
            <a:pPr>
              <a:buFontTx/>
              <a:buChar char="-"/>
            </a:pPr>
            <a:r>
              <a:rPr lang="en-US" dirty="0" smtClean="0"/>
              <a:t>Two-year project (2018-2020) to:</a:t>
            </a:r>
          </a:p>
          <a:p>
            <a:pPr lvl="1">
              <a:buFontTx/>
              <a:buChar char="-"/>
            </a:pPr>
            <a:r>
              <a:rPr lang="en-US" sz="2800" dirty="0"/>
              <a:t>F</a:t>
            </a:r>
            <a:r>
              <a:rPr lang="en-US" sz="2800" dirty="0" smtClean="0"/>
              <a:t>oster enhanced coordination between data repositories and IRBs</a:t>
            </a:r>
          </a:p>
          <a:p>
            <a:pPr lvl="1">
              <a:buFontTx/>
              <a:buChar char="-"/>
            </a:pPr>
            <a:r>
              <a:rPr lang="en-US" sz="2800" dirty="0" smtClean="0"/>
              <a:t>Align better guidance offered for dealing with sensitive human participant data with practices and capabilities of repos</a:t>
            </a:r>
          </a:p>
          <a:p>
            <a:pPr lvl="1">
              <a:buFontTx/>
              <a:buChar char="-"/>
            </a:pPr>
            <a:r>
              <a:rPr lang="en-US" sz="2800" dirty="0" smtClean="0"/>
              <a:t>Reveal IRB-DMP connection when not clear</a:t>
            </a:r>
          </a:p>
          <a:p>
            <a:pPr lvl="1">
              <a:buFontTx/>
              <a:buChar char="-"/>
            </a:pPr>
            <a:endParaRPr lang="en-US" sz="2800" dirty="0"/>
          </a:p>
        </p:txBody>
      </p:sp>
    </p:spTree>
    <p:extLst>
      <p:ext uri="{BB962C8B-B14F-4D97-AF65-F5344CB8AC3E}">
        <p14:creationId xmlns:p14="http://schemas.microsoft.com/office/powerpoint/2010/main" val="1022472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on Progress to Date</a:t>
            </a:r>
            <a:endParaRPr lang="en-US" dirty="0"/>
          </a:p>
        </p:txBody>
      </p:sp>
      <p:sp>
        <p:nvSpPr>
          <p:cNvPr id="3" name="Content Placeholder 2"/>
          <p:cNvSpPr>
            <a:spLocks noGrp="1"/>
          </p:cNvSpPr>
          <p:nvPr>
            <p:ph idx="1"/>
          </p:nvPr>
        </p:nvSpPr>
        <p:spPr>
          <a:xfrm>
            <a:off x="838200" y="1556792"/>
            <a:ext cx="10515600" cy="5301208"/>
          </a:xfrm>
        </p:spPr>
        <p:txBody>
          <a:bodyPr>
            <a:normAutofit fontScale="92500" lnSpcReduction="20000"/>
          </a:bodyPr>
          <a:lstStyle/>
          <a:p>
            <a:r>
              <a:rPr lang="en-US" dirty="0" smtClean="0"/>
              <a:t>2016-2018 series of three workshops with IRB personnel and others (social scientists, journals, funders, repos)</a:t>
            </a:r>
          </a:p>
          <a:p>
            <a:pPr lvl="1"/>
            <a:r>
              <a:rPr lang="en-US" dirty="0" smtClean="0"/>
              <a:t>Incremental broaching of the conversation </a:t>
            </a:r>
          </a:p>
          <a:p>
            <a:pPr lvl="1"/>
            <a:r>
              <a:rPr lang="en-US" dirty="0" smtClean="0"/>
              <a:t>Acceptance of the idea that data sharing can be done ethically and in compliance with IRB regulations</a:t>
            </a:r>
          </a:p>
          <a:p>
            <a:endParaRPr lang="en-US" dirty="0" smtClean="0"/>
          </a:p>
          <a:p>
            <a:r>
              <a:rPr lang="en-US" dirty="0" smtClean="0"/>
              <a:t>2017 </a:t>
            </a:r>
            <a:r>
              <a:rPr lang="en-US" dirty="0"/>
              <a:t>empirical study of IRB guidance from 50 IRBs at leading universities with the most SBE NSF </a:t>
            </a:r>
            <a:r>
              <a:rPr lang="en-US" dirty="0" smtClean="0"/>
              <a:t>funding</a:t>
            </a:r>
            <a:endParaRPr lang="en-US" dirty="0"/>
          </a:p>
          <a:p>
            <a:pPr lvl="1"/>
            <a:r>
              <a:rPr lang="en-US" dirty="0" smtClean="0"/>
              <a:t>Finding: Little </a:t>
            </a:r>
            <a:r>
              <a:rPr lang="en-US" dirty="0"/>
              <a:t>consideration of data </a:t>
            </a:r>
            <a:r>
              <a:rPr lang="en-US" dirty="0" smtClean="0"/>
              <a:t>sharing</a:t>
            </a:r>
            <a:endParaRPr lang="en-US" dirty="0"/>
          </a:p>
          <a:p>
            <a:pPr marL="0" indent="0">
              <a:buNone/>
            </a:pPr>
            <a:endParaRPr lang="en-US" dirty="0" smtClean="0"/>
          </a:p>
          <a:p>
            <a:r>
              <a:rPr lang="en-US" dirty="0" smtClean="0"/>
              <a:t>Consensus texts for more nuanced options on informed consent as output of May 2018 workshop</a:t>
            </a:r>
          </a:p>
          <a:p>
            <a:pPr lvl="1"/>
            <a:r>
              <a:rPr lang="en-US" dirty="0" smtClean="0"/>
              <a:t>Being endorsed by IRB staff </a:t>
            </a:r>
          </a:p>
          <a:p>
            <a:pPr lvl="1"/>
            <a:r>
              <a:rPr lang="en-US" dirty="0" smtClean="0"/>
              <a:t>Hope to have it inform revised guidance materials used by IRBs to educate researchers</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3775619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QDR Text Heavy 2017">
  <a:themeElements>
    <a:clrScheme name="QDR">
      <a:dk1>
        <a:srgbClr val="3F3F3F"/>
      </a:dk1>
      <a:lt1>
        <a:sysClr val="window" lastClr="FFFFFF"/>
      </a:lt1>
      <a:dk2>
        <a:srgbClr val="1F497D"/>
      </a:dk2>
      <a:lt2>
        <a:srgbClr val="EEECE1"/>
      </a:lt2>
      <a:accent1>
        <a:srgbClr val="55B7D3"/>
      </a:accent1>
      <a:accent2>
        <a:srgbClr val="EB853F"/>
      </a:accent2>
      <a:accent3>
        <a:srgbClr val="9BBB59"/>
      </a:accent3>
      <a:accent4>
        <a:srgbClr val="8064A2"/>
      </a:accent4>
      <a:accent5>
        <a:srgbClr val="4BACC6"/>
      </a:accent5>
      <a:accent6>
        <a:srgbClr val="F79646"/>
      </a:accent6>
      <a:hlink>
        <a:srgbClr val="0000FF"/>
      </a:hlink>
      <a:folHlink>
        <a:srgbClr val="800080"/>
      </a:folHlink>
    </a:clrScheme>
    <a:fontScheme name="QDR Standard">
      <a:majorFont>
        <a:latin typeface="Lucida Bright"/>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DR Text Heavy 2017" id="{E33C3862-2702-4610-8DAE-2157B7AC98C0}" vid="{FB481934-CD41-4804-BFD9-AF46A43164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QDR Text Heavy 2017</Template>
  <TotalTime>4968</TotalTime>
  <Words>2948</Words>
  <Application>Microsoft Office PowerPoint</Application>
  <PresentationFormat>Widescreen</PresentationFormat>
  <Paragraphs>225</Paragraphs>
  <Slides>25</Slides>
  <Notes>24</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Lucida Sans</vt:lpstr>
      <vt:lpstr>Courier New</vt:lpstr>
      <vt:lpstr>Lucida Bright</vt:lpstr>
      <vt:lpstr>Arial</vt:lpstr>
      <vt:lpstr>Mangal</vt:lpstr>
      <vt:lpstr>Wingdings</vt:lpstr>
      <vt:lpstr>Lucida Bright </vt:lpstr>
      <vt:lpstr>Lucida Sans (Body)</vt:lpstr>
      <vt:lpstr>Calibri</vt:lpstr>
      <vt:lpstr>QDR Text Heavy 2017</vt:lpstr>
      <vt:lpstr>Working with Sensitive Research Data:   The Qualitative Data Repository’s WSRD Project</vt:lpstr>
      <vt:lpstr>The Place of Data in Scholarship</vt:lpstr>
      <vt:lpstr>Recent Drivers of Increased Data Sharing</vt:lpstr>
      <vt:lpstr>However…</vt:lpstr>
      <vt:lpstr>The underappreciated DMP – IRB nexus</vt:lpstr>
      <vt:lpstr>The Data Repository-IRB Nexus</vt:lpstr>
      <vt:lpstr>Working With Sensitive Research Data (WSRD)</vt:lpstr>
      <vt:lpstr>Current NSF Grant</vt:lpstr>
      <vt:lpstr>Building on Progress to Date</vt:lpstr>
      <vt:lpstr>Empirical Study of IRB Guidance</vt:lpstr>
      <vt:lpstr>Current work – Phases 1 &amp; 2 </vt:lpstr>
      <vt:lpstr>Next stage – Phase 3</vt:lpstr>
      <vt:lpstr>Early Findings</vt:lpstr>
      <vt:lpstr>Auspicious Moment for Change?</vt:lpstr>
      <vt:lpstr>Different communities, intersecting objectives</vt:lpstr>
      <vt:lpstr>Bridging the Ethics-Data Sharing Divide5</vt:lpstr>
      <vt:lpstr>A First Step: Informed Consent</vt:lpstr>
      <vt:lpstr>Informed Consent for Sharing Data</vt:lpstr>
      <vt:lpstr>Repository-specific roles and solutions</vt:lpstr>
      <vt:lpstr>Model Consent Script Language</vt:lpstr>
      <vt:lpstr>Consent Script Language (A)</vt:lpstr>
      <vt:lpstr>Consent script language (B)</vt:lpstr>
      <vt:lpstr>Consent Script Language (C)</vt:lpstr>
      <vt:lpstr>In summary…</vt:lpstr>
      <vt:lpstr>Question</vt:lpstr>
    </vt:vector>
  </TitlesOfParts>
  <Manager/>
  <Company>QDR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IQMR 2016 Data Management Module - Session 1</dc:title>
  <dc:subject/>
  <dc:creator>Dessi Kirilova</dc:creator>
  <cp:keywords/>
  <dc:description/>
  <cp:lastModifiedBy>Sebastian Karcher</cp:lastModifiedBy>
  <cp:revision>389</cp:revision>
  <cp:lastPrinted>2015-06-15T17:31:51Z</cp:lastPrinted>
  <dcterms:created xsi:type="dcterms:W3CDTF">2014-07-22T09:14:33Z</dcterms:created>
  <dcterms:modified xsi:type="dcterms:W3CDTF">2019-05-26T00:03:29Z</dcterms:modified>
  <cp:category/>
</cp:coreProperties>
</file>