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0" r:id="rId1"/>
  </p:sldMasterIdLst>
  <p:notesMasterIdLst>
    <p:notesMasterId r:id="rId20"/>
  </p:notesMasterIdLst>
  <p:handoutMasterIdLst>
    <p:handoutMasterId r:id="rId21"/>
  </p:handoutMasterIdLst>
  <p:sldIdLst>
    <p:sldId id="453" r:id="rId2"/>
    <p:sldId id="454" r:id="rId3"/>
    <p:sldId id="459" r:id="rId4"/>
    <p:sldId id="455" r:id="rId5"/>
    <p:sldId id="469" r:id="rId6"/>
    <p:sldId id="470" r:id="rId7"/>
    <p:sldId id="456" r:id="rId8"/>
    <p:sldId id="471" r:id="rId9"/>
    <p:sldId id="474" r:id="rId10"/>
    <p:sldId id="475" r:id="rId11"/>
    <p:sldId id="477" r:id="rId12"/>
    <p:sldId id="478" r:id="rId13"/>
    <p:sldId id="464" r:id="rId14"/>
    <p:sldId id="463" r:id="rId15"/>
    <p:sldId id="461" r:id="rId16"/>
    <p:sldId id="462" r:id="rId17"/>
    <p:sldId id="465" r:id="rId18"/>
    <p:sldId id="468" r:id="rId19"/>
  </p:sldIdLst>
  <p:sldSz cx="12192000" cy="6858000"/>
  <p:notesSz cx="6797675" cy="9926638"/>
  <p:embeddedFontLst>
    <p:embeddedFont>
      <p:font typeface="Calibri" panose="020F0502020204030204" pitchFamily="34" charset="0"/>
      <p:regular r:id="rId22"/>
      <p:bold r:id="rId23"/>
      <p:italic r:id="rId24"/>
      <p:boldItalic r:id="rId25"/>
    </p:embeddedFont>
    <p:embeddedFont>
      <p:font typeface="Lucida Sans" panose="020B0602030504020204" pitchFamily="34" charset="0"/>
      <p:regular r:id="rId26"/>
      <p:bold r:id="rId27"/>
      <p:italic r:id="rId28"/>
      <p:boldItalic r:id="rId29"/>
    </p:embeddedFont>
    <p:embeddedFont>
      <p:font typeface="Lucida Bright" panose="020406020505050203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65E"/>
    <a:srgbClr val="B5BD00"/>
    <a:srgbClr val="C8CED2"/>
    <a:srgbClr val="898989"/>
    <a:srgbClr val="00A9CE"/>
    <a:srgbClr val="5B6770"/>
    <a:srgbClr val="43B02A"/>
    <a:srgbClr val="78BE20"/>
    <a:srgbClr val="5EA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7" autoAdjust="0"/>
    <p:restoredTop sz="82417" autoAdjust="0"/>
  </p:normalViewPr>
  <p:slideViewPr>
    <p:cSldViewPr>
      <p:cViewPr>
        <p:scale>
          <a:sx n="77" d="100"/>
          <a:sy n="77" d="100"/>
        </p:scale>
        <p:origin x="69" y="247"/>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75" cy="4956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56" y="0"/>
            <a:ext cx="2946175" cy="495653"/>
          </a:xfrm>
          <a:prstGeom prst="rect">
            <a:avLst/>
          </a:prstGeom>
        </p:spPr>
        <p:txBody>
          <a:bodyPr vert="horz" lIns="91440" tIns="45720" rIns="91440" bIns="45720" rtlCol="0"/>
          <a:lstStyle>
            <a:lvl1pPr algn="r">
              <a:defRPr sz="1200"/>
            </a:lvl1pPr>
          </a:lstStyle>
          <a:p>
            <a:fld id="{048D877E-765F-4885-B83A-BD4DE0077CA6}" type="datetimeFigureOut">
              <a:rPr lang="en-GB" smtClean="0"/>
              <a:t>27/05/2019</a:t>
            </a:fld>
            <a:endParaRPr lang="en-GB"/>
          </a:p>
        </p:txBody>
      </p:sp>
      <p:sp>
        <p:nvSpPr>
          <p:cNvPr id="4" name="Footer Placeholder 3"/>
          <p:cNvSpPr>
            <a:spLocks noGrp="1"/>
          </p:cNvSpPr>
          <p:nvPr>
            <p:ph type="ftr" sz="quarter" idx="2"/>
          </p:nvPr>
        </p:nvSpPr>
        <p:spPr>
          <a:xfrm>
            <a:off x="0" y="9429288"/>
            <a:ext cx="2946175" cy="49565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56" y="9429288"/>
            <a:ext cx="2946175" cy="495653"/>
          </a:xfrm>
          <a:prstGeom prst="rect">
            <a:avLst/>
          </a:prstGeom>
        </p:spPr>
        <p:txBody>
          <a:bodyPr vert="horz" lIns="91440" tIns="45720" rIns="91440" bIns="45720" rtlCol="0" anchor="b"/>
          <a:lstStyle>
            <a:lvl1pPr algn="r">
              <a:defRPr sz="1200"/>
            </a:lvl1pPr>
          </a:lstStyle>
          <a:p>
            <a:fld id="{D160465A-6E78-4AC9-8CC8-11868BA7E727}" type="slidenum">
              <a:rPr lang="en-GB" smtClean="0"/>
              <a:t>‹#›</a:t>
            </a:fld>
            <a:endParaRPr lang="en-GB"/>
          </a:p>
        </p:txBody>
      </p:sp>
    </p:spTree>
    <p:extLst>
      <p:ext uri="{BB962C8B-B14F-4D97-AF65-F5344CB8AC3E}">
        <p14:creationId xmlns:p14="http://schemas.microsoft.com/office/powerpoint/2010/main" val="24379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2958" tIns="46479" rIns="92958" bIns="46479" rtlCol="0"/>
          <a:lstStyle>
            <a:lvl1pPr algn="r">
              <a:defRPr sz="1200"/>
            </a:lvl1pPr>
          </a:lstStyle>
          <a:p>
            <a:fld id="{35ACF7D1-02EE-EF43-A191-0DC836674B2D}" type="datetimeFigureOut">
              <a:rPr lang="en-US" smtClean="0"/>
              <a:pPr/>
              <a:t>5/27/2019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958" tIns="46479" rIns="92958" bIns="4647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2958" tIns="46479" rIns="92958" bIns="46479" rtlCol="0" anchor="b"/>
          <a:lstStyle>
            <a:lvl1pPr algn="r">
              <a:defRPr sz="1200"/>
            </a:lvl1pPr>
          </a:lstStyle>
          <a:p>
            <a:fld id="{17066BFF-8581-5845-8FFF-CA3EBAB8A368}" type="slidenum">
              <a:rPr lang="en-US" smtClean="0"/>
              <a:pPr/>
              <a:t>‹#›</a:t>
            </a:fld>
            <a:endParaRPr lang="en-US" dirty="0"/>
          </a:p>
        </p:txBody>
      </p:sp>
    </p:spTree>
    <p:extLst>
      <p:ext uri="{BB962C8B-B14F-4D97-AF65-F5344CB8AC3E}">
        <p14:creationId xmlns:p14="http://schemas.microsoft.com/office/powerpoint/2010/main" val="360375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a:t>
            </a:fld>
            <a:endParaRPr lang="en-US" dirty="0"/>
          </a:p>
        </p:txBody>
      </p:sp>
    </p:spTree>
    <p:extLst>
      <p:ext uri="{BB962C8B-B14F-4D97-AF65-F5344CB8AC3E}">
        <p14:creationId xmlns:p14="http://schemas.microsoft.com/office/powerpoint/2010/main" val="137456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12</a:t>
            </a:fld>
            <a:endParaRPr lang="en-US" dirty="0"/>
          </a:p>
        </p:txBody>
      </p:sp>
    </p:spTree>
    <p:extLst>
      <p:ext uri="{BB962C8B-B14F-4D97-AF65-F5344CB8AC3E}">
        <p14:creationId xmlns:p14="http://schemas.microsoft.com/office/powerpoint/2010/main" val="351926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EE99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68635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035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58450" y="365125"/>
            <a:ext cx="234473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rot="5400000">
            <a:off x="8201818" y="2867819"/>
            <a:ext cx="6858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222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1327"/>
            <a:ext cx="10515600" cy="759707"/>
          </a:xfrm>
        </p:spPr>
        <p:txBody>
          <a:bodyPr/>
          <a:lstStyle>
            <a:lvl1pPr>
              <a:defRPr>
                <a:solidFill>
                  <a:srgbClr val="EE995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8207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132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995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43134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788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6673"/>
            <a:ext cx="10515600" cy="72901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84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9024"/>
            <a:ext cx="10515600" cy="784313"/>
          </a:xfrm>
        </p:spPr>
        <p:txBody>
          <a:bodyPr/>
          <a:lstStyle/>
          <a:p>
            <a:r>
              <a:rPr lang="en-US" smtClean="0"/>
              <a:t>Click to edit Master title style</a:t>
            </a:r>
            <a:endParaRPr lang="en-US" dirty="0"/>
          </a:p>
        </p:txBody>
      </p:sp>
      <p:sp>
        <p:nvSpPr>
          <p:cNvPr id="6" name="Rectangle 5"/>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675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232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7325"/>
            <a:ext cx="3932237" cy="935037"/>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1122362"/>
            <a:ext cx="6172200" cy="4738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041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662"/>
            <a:ext cx="3932237" cy="935037"/>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1122362"/>
            <a:ext cx="6172200" cy="4738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9231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84391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200" b="1" i="0" kern="1200" baseline="0">
          <a:solidFill>
            <a:srgbClr val="EE99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2.unhcr.org/en/copyright/" TargetMode="External"/><Relationship Id="rId2" Type="http://schemas.openxmlformats.org/officeDocument/2006/relationships/hyperlink" Target="https://data2.unhcr.org/en/situation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doi.org/10.2218/ijdc.v12i2.518"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QualitativeDataRepository/archiv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docnow.i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karcher@syr.edu" TargetMode="External"/><Relationship Id="rId2" Type="http://schemas.openxmlformats.org/officeDocument/2006/relationships/hyperlink" Target="https://qdr.syr.edu/"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hyperlink" Target="mailto:qdr@syr.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7/S1049096516002353" TargetMode="External"/><Relationship Id="rId2" Type="http://schemas.openxmlformats.org/officeDocument/2006/relationships/hyperlink" Target="https://doi.org/10.1017/S1472669614000255"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2218/ijdc.v12i2.518" TargetMode="External"/><Relationship Id="rId2" Type="http://schemas.openxmlformats.org/officeDocument/2006/relationships/hyperlink" Target="https://doi.org/10.1002/nur.2044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lir.org/pubs/reports/pub112/bod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5064/F6CN723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700808"/>
            <a:ext cx="11305256" cy="1829761"/>
          </a:xfrm>
        </p:spPr>
        <p:txBody>
          <a:bodyPr anchor="ctr">
            <a:noAutofit/>
          </a:bodyPr>
          <a:lstStyle/>
          <a:p>
            <a:r>
              <a:rPr lang="en-US" sz="4500" dirty="0" smtClean="0">
                <a:solidFill>
                  <a:schemeClr val="accent6"/>
                </a:solidFill>
              </a:rPr>
              <a:t>Archiving Qualitative Online Sources</a:t>
            </a:r>
            <a:endParaRPr lang="en-US" sz="4500" dirty="0">
              <a:solidFill>
                <a:schemeClr val="accent6"/>
              </a:solidFill>
            </a:endParaRPr>
          </a:p>
        </p:txBody>
      </p:sp>
      <p:sp>
        <p:nvSpPr>
          <p:cNvPr id="5" name="Rectangle 4"/>
          <p:cNvSpPr/>
          <p:nvPr/>
        </p:nvSpPr>
        <p:spPr>
          <a:xfrm>
            <a:off x="1847528" y="4221088"/>
            <a:ext cx="8280920" cy="1089529"/>
          </a:xfrm>
          <a:prstGeom prst="rect">
            <a:avLst/>
          </a:prstGeom>
        </p:spPr>
        <p:txBody>
          <a:bodyPr wrap="square">
            <a:spAutoFit/>
          </a:bodyPr>
          <a:lstStyle/>
          <a:p>
            <a:pPr algn="ctr">
              <a:lnSpc>
                <a:spcPct val="90000"/>
              </a:lnSpc>
              <a:buClr>
                <a:prstClr val="black"/>
              </a:buClr>
              <a:buSzPct val="36666"/>
            </a:pPr>
            <a:r>
              <a:rPr lang="en-US" sz="2400" dirty="0" smtClean="0">
                <a:solidFill>
                  <a:prstClr val="white">
                    <a:lumMod val="50000"/>
                  </a:prstClr>
                </a:solidFill>
                <a:cs typeface="Arial"/>
                <a:sym typeface="Arial"/>
                <a:rtl val="0"/>
              </a:rPr>
              <a:t>Sebastian </a:t>
            </a:r>
            <a:r>
              <a:rPr lang="en-US" sz="2400" dirty="0">
                <a:solidFill>
                  <a:prstClr val="white">
                    <a:lumMod val="50000"/>
                  </a:prstClr>
                </a:solidFill>
                <a:cs typeface="Arial"/>
                <a:sym typeface="Arial"/>
                <a:rtl val="0"/>
              </a:rPr>
              <a:t>Karcher (</a:t>
            </a:r>
            <a:r>
              <a:rPr lang="en-US" sz="2400" dirty="0" smtClean="0">
                <a:solidFill>
                  <a:prstClr val="white">
                    <a:lumMod val="50000"/>
                  </a:prstClr>
                </a:solidFill>
                <a:cs typeface="Arial"/>
                <a:sym typeface="Arial"/>
                <a:rtl val="0"/>
              </a:rPr>
              <a:t>Qualitative Data Repository)</a:t>
            </a:r>
          </a:p>
          <a:p>
            <a:pPr algn="ctr">
              <a:lnSpc>
                <a:spcPct val="90000"/>
              </a:lnSpc>
              <a:buClr>
                <a:prstClr val="black"/>
              </a:buClr>
              <a:buSzPct val="36666"/>
            </a:pPr>
            <a:r>
              <a:rPr lang="en-US" sz="2400" dirty="0" smtClean="0">
                <a:solidFill>
                  <a:prstClr val="white">
                    <a:lumMod val="50000"/>
                  </a:prstClr>
                </a:solidFill>
                <a:cs typeface="Arial"/>
                <a:sym typeface="Arial"/>
                <a:rtl val="0"/>
              </a:rPr>
              <a:t>IASSIST</a:t>
            </a:r>
            <a:endParaRPr lang="en-US" sz="2400" dirty="0">
              <a:solidFill>
                <a:prstClr val="white">
                  <a:lumMod val="50000"/>
                </a:prstClr>
              </a:solidFill>
              <a:cs typeface="Arial"/>
              <a:sym typeface="Arial"/>
              <a:rtl val="0"/>
            </a:endParaRPr>
          </a:p>
          <a:p>
            <a:pPr algn="ctr">
              <a:lnSpc>
                <a:spcPct val="90000"/>
              </a:lnSpc>
              <a:buClr>
                <a:prstClr val="black"/>
              </a:buClr>
              <a:buSzPct val="36666"/>
            </a:pPr>
            <a:r>
              <a:rPr lang="en-US" sz="2400" dirty="0" smtClean="0">
                <a:solidFill>
                  <a:prstClr val="white">
                    <a:lumMod val="50000"/>
                  </a:prstClr>
                </a:solidFill>
                <a:cs typeface="Arial"/>
                <a:sym typeface="Arial"/>
                <a:rtl val="0"/>
              </a:rPr>
              <a:t>May 31, 2019</a:t>
            </a:r>
            <a:endParaRPr lang="en-US" sz="2400" dirty="0">
              <a:solidFill>
                <a:prstClr val="white">
                  <a:lumMod val="50000"/>
                </a:prstClr>
              </a:solidFill>
              <a:cs typeface="Arial"/>
              <a:sym typeface="Arial"/>
              <a:rtl val="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5231" y="5379877"/>
            <a:ext cx="2484241" cy="1478123"/>
          </a:xfrm>
          <a:prstGeom prst="rect">
            <a:avLst/>
          </a:prstGeom>
        </p:spPr>
      </p:pic>
    </p:spTree>
    <p:extLst>
      <p:ext uri="{BB962C8B-B14F-4D97-AF65-F5344CB8AC3E}">
        <p14:creationId xmlns:p14="http://schemas.microsoft.com/office/powerpoint/2010/main" val="404461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Clarke: Source Documents</a:t>
            </a:r>
            <a:br>
              <a:rPr lang="en-US" sz="3200" dirty="0" smtClean="0"/>
            </a:br>
            <a:r>
              <a:rPr lang="en-US" sz="3200" dirty="0" smtClean="0"/>
              <a:t>Copyright?</a:t>
            </a:r>
            <a:endParaRPr lang="en-US" sz="3200" dirty="0"/>
          </a:p>
        </p:txBody>
      </p:sp>
      <p:sp>
        <p:nvSpPr>
          <p:cNvPr id="3" name="Content Placeholder 2"/>
          <p:cNvSpPr>
            <a:spLocks noGrp="1"/>
          </p:cNvSpPr>
          <p:nvPr>
            <p:ph idx="1"/>
          </p:nvPr>
        </p:nvSpPr>
        <p:spPr>
          <a:xfrm>
            <a:off x="838200" y="1340768"/>
            <a:ext cx="10515600" cy="4892640"/>
          </a:xfrm>
        </p:spPr>
        <p:txBody>
          <a:bodyPr>
            <a:normAutofit/>
          </a:bodyPr>
          <a:lstStyle/>
          <a:p>
            <a:r>
              <a:rPr lang="en-US" sz="2400" dirty="0" smtClean="0"/>
              <a:t>UN and UNHCR documents are under copyright </a:t>
            </a:r>
          </a:p>
          <a:p>
            <a:r>
              <a:rPr lang="en-US" sz="2400" dirty="0" smtClean="0"/>
              <a:t>All documents retrieved from: </a:t>
            </a:r>
            <a:r>
              <a:rPr lang="en-US" sz="2400" dirty="0" smtClean="0">
                <a:hlinkClick r:id="rId2"/>
              </a:rPr>
              <a:t>https://data2.unhcr.org/en/situations</a:t>
            </a:r>
            <a:endParaRPr lang="en-US" sz="2400" dirty="0" smtClean="0"/>
          </a:p>
          <a:p>
            <a:r>
              <a:rPr lang="en-US" sz="2400" dirty="0" smtClean="0"/>
              <a:t>Separate </a:t>
            </a:r>
            <a:r>
              <a:rPr lang="en-US" sz="2400" dirty="0"/>
              <a:t>copyright statement (</a:t>
            </a:r>
            <a:r>
              <a:rPr lang="en-US" sz="2400" dirty="0">
                <a:hlinkClick r:id="rId3"/>
              </a:rPr>
              <a:t>https://data2.unhcr.org/en/copyright</a:t>
            </a:r>
            <a:r>
              <a:rPr lang="en-US" sz="2400" dirty="0" smtClean="0">
                <a:hlinkClick r:id="rId3"/>
              </a:rPr>
              <a:t>/</a:t>
            </a:r>
            <a:r>
              <a:rPr lang="en-US" sz="2400" dirty="0"/>
              <a:t>): </a:t>
            </a:r>
            <a:endParaRPr lang="en-US" sz="2400" dirty="0" smtClean="0"/>
          </a:p>
          <a:p>
            <a:pPr lvl="1"/>
            <a:r>
              <a:rPr lang="en-US" sz="2000" dirty="0" smtClean="0"/>
              <a:t>“</a:t>
            </a:r>
            <a:r>
              <a:rPr lang="en-US" sz="2000" dirty="0"/>
              <a:t>Extracts of the information in this website may be reviewed, reproduced or translated for research or private study but not for sale or for use in conjunction with commercial purposes</a:t>
            </a:r>
            <a:r>
              <a:rPr lang="en-US" sz="2000" dirty="0" smtClean="0"/>
              <a:t>.”</a:t>
            </a:r>
          </a:p>
          <a:p>
            <a:r>
              <a:rPr lang="en-US" sz="2400" dirty="0" smtClean="0"/>
              <a:t>Archiving critical as some documents (already) no longer available</a:t>
            </a:r>
          </a:p>
          <a:p>
            <a:r>
              <a:rPr lang="en-US" sz="2400" dirty="0" smtClean="0"/>
              <a:t>Usage conditions documented on QDR</a:t>
            </a:r>
            <a:endParaRPr lang="en-US" sz="2400" dirty="0"/>
          </a:p>
        </p:txBody>
      </p:sp>
      <p:pic>
        <p:nvPicPr>
          <p:cNvPr id="4" name="Picture 3"/>
          <p:cNvPicPr>
            <a:picLocks noChangeAspect="1"/>
          </p:cNvPicPr>
          <p:nvPr/>
        </p:nvPicPr>
        <p:blipFill>
          <a:blip r:embed="rId4"/>
          <a:stretch>
            <a:fillRect/>
          </a:stretch>
        </p:blipFill>
        <p:spPr>
          <a:xfrm>
            <a:off x="838200" y="5229200"/>
            <a:ext cx="11477625" cy="1304925"/>
          </a:xfrm>
          <a:prstGeom prst="rect">
            <a:avLst/>
          </a:prstGeom>
        </p:spPr>
      </p:pic>
    </p:spTree>
    <p:extLst>
      <p:ext uri="{BB962C8B-B14F-4D97-AF65-F5344CB8AC3E}">
        <p14:creationId xmlns:p14="http://schemas.microsoft.com/office/powerpoint/2010/main" val="254148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Clarke: Event data (social media)</a:t>
            </a:r>
            <a:endParaRPr lang="en-US" dirty="0"/>
          </a:p>
        </p:txBody>
      </p:sp>
      <p:sp>
        <p:nvSpPr>
          <p:cNvPr id="3" name="Content Placeholder 2"/>
          <p:cNvSpPr>
            <a:spLocks noGrp="1"/>
          </p:cNvSpPr>
          <p:nvPr>
            <p:ph idx="1"/>
          </p:nvPr>
        </p:nvSpPr>
        <p:spPr/>
        <p:txBody>
          <a:bodyPr/>
          <a:lstStyle/>
          <a:p>
            <a:r>
              <a:rPr lang="en-US" dirty="0" smtClean="0"/>
              <a:t>Relatively small number of mainly Twitter and Facebook posts reporting protest events, often with links to articles</a:t>
            </a:r>
          </a:p>
          <a:p>
            <a:endParaRPr lang="en-US" dirty="0"/>
          </a:p>
        </p:txBody>
      </p:sp>
      <p:pic>
        <p:nvPicPr>
          <p:cNvPr id="4" name="Picture 3"/>
          <p:cNvPicPr>
            <a:picLocks noChangeAspect="1"/>
          </p:cNvPicPr>
          <p:nvPr/>
        </p:nvPicPr>
        <p:blipFill>
          <a:blip r:embed="rId2"/>
          <a:stretch>
            <a:fillRect/>
          </a:stretch>
        </p:blipFill>
        <p:spPr>
          <a:xfrm>
            <a:off x="1127448" y="2996952"/>
            <a:ext cx="8229600" cy="1371600"/>
          </a:xfrm>
          <a:prstGeom prst="rect">
            <a:avLst/>
          </a:prstGeom>
        </p:spPr>
      </p:pic>
      <p:sp>
        <p:nvSpPr>
          <p:cNvPr id="5" name="TextBox 4"/>
          <p:cNvSpPr txBox="1"/>
          <p:nvPr/>
        </p:nvSpPr>
        <p:spPr>
          <a:xfrm>
            <a:off x="1127448" y="4372347"/>
            <a:ext cx="3960440" cy="369332"/>
          </a:xfrm>
          <a:prstGeom prst="rect">
            <a:avLst/>
          </a:prstGeom>
          <a:noFill/>
        </p:spPr>
        <p:txBody>
          <a:bodyPr wrap="square" rtlCol="0">
            <a:spAutoFit/>
          </a:bodyPr>
          <a:lstStyle/>
          <a:p>
            <a:r>
              <a:rPr lang="en-US" dirty="0" smtClean="0"/>
              <a:t>Initially deposited version</a:t>
            </a:r>
            <a:endParaRPr lang="en-US" dirty="0"/>
          </a:p>
        </p:txBody>
      </p:sp>
    </p:spTree>
    <p:extLst>
      <p:ext uri="{BB962C8B-B14F-4D97-AF65-F5344CB8AC3E}">
        <p14:creationId xmlns:p14="http://schemas.microsoft.com/office/powerpoint/2010/main" val="256147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Clarke: Event Data Challenges </a:t>
            </a:r>
            <a:br>
              <a:rPr lang="en-US" sz="3600" dirty="0" smtClean="0"/>
            </a:br>
            <a:r>
              <a:rPr lang="en-US" sz="3600" dirty="0" smtClean="0"/>
              <a:t>(Ethics, Copyright, Preservation)</a:t>
            </a:r>
            <a:endParaRPr lang="en-US" sz="3600" dirty="0"/>
          </a:p>
        </p:txBody>
      </p:sp>
      <p:sp>
        <p:nvSpPr>
          <p:cNvPr id="3" name="Content Placeholder 2"/>
          <p:cNvSpPr>
            <a:spLocks noGrp="1"/>
          </p:cNvSpPr>
          <p:nvPr>
            <p:ph idx="1"/>
          </p:nvPr>
        </p:nvSpPr>
        <p:spPr>
          <a:xfrm>
            <a:off x="838200" y="1757387"/>
            <a:ext cx="10515600" cy="4351338"/>
          </a:xfrm>
        </p:spPr>
        <p:txBody>
          <a:bodyPr/>
          <a:lstStyle/>
          <a:p>
            <a:pPr marL="0" indent="0">
              <a:buNone/>
            </a:pPr>
            <a:r>
              <a:rPr lang="en-US" dirty="0" smtClean="0"/>
              <a:t> </a:t>
            </a:r>
            <a:endParaRPr lang="en-US" dirty="0"/>
          </a:p>
        </p:txBody>
      </p:sp>
      <p:pic>
        <p:nvPicPr>
          <p:cNvPr id="4" name="Picture 3"/>
          <p:cNvPicPr>
            <a:picLocks noChangeAspect="1"/>
          </p:cNvPicPr>
          <p:nvPr/>
        </p:nvPicPr>
        <p:blipFill rotWithShape="1">
          <a:blip r:embed="rId3"/>
          <a:srcRect t="40311"/>
          <a:stretch/>
        </p:blipFill>
        <p:spPr>
          <a:xfrm>
            <a:off x="7464152" y="1154485"/>
            <a:ext cx="3528392" cy="948034"/>
          </a:xfrm>
          <a:prstGeom prst="rect">
            <a:avLst/>
          </a:prstGeom>
        </p:spPr>
      </p:pic>
      <p:pic>
        <p:nvPicPr>
          <p:cNvPr id="5" name="Picture 4"/>
          <p:cNvPicPr>
            <a:picLocks noChangeAspect="1"/>
          </p:cNvPicPr>
          <p:nvPr/>
        </p:nvPicPr>
        <p:blipFill>
          <a:blip r:embed="rId4"/>
          <a:stretch>
            <a:fillRect/>
          </a:stretch>
        </p:blipFill>
        <p:spPr>
          <a:xfrm>
            <a:off x="8242222" y="2126343"/>
            <a:ext cx="3528392" cy="1593906"/>
          </a:xfrm>
          <a:prstGeom prst="rect">
            <a:avLst/>
          </a:prstGeom>
        </p:spPr>
      </p:pic>
      <p:sp>
        <p:nvSpPr>
          <p:cNvPr id="6" name="Rectangle 5"/>
          <p:cNvSpPr/>
          <p:nvPr/>
        </p:nvSpPr>
        <p:spPr>
          <a:xfrm>
            <a:off x="7431701" y="2090930"/>
            <a:ext cx="4130506" cy="261610"/>
          </a:xfrm>
          <a:prstGeom prst="rect">
            <a:avLst/>
          </a:prstGeom>
        </p:spPr>
        <p:txBody>
          <a:bodyPr wrap="square">
            <a:spAutoFit/>
          </a:bodyPr>
          <a:lstStyle/>
          <a:p>
            <a:r>
              <a:rPr lang="en-US" sz="1100" dirty="0">
                <a:hlinkClick r:id="rId5"/>
              </a:rPr>
              <a:t>https://doi.org/10.2218/ijdc.v12i2.518 </a:t>
            </a:r>
            <a:endParaRPr lang="en-US" sz="1100" dirty="0"/>
          </a:p>
        </p:txBody>
      </p:sp>
      <p:pic>
        <p:nvPicPr>
          <p:cNvPr id="7" name="Picture 6"/>
          <p:cNvPicPr>
            <a:picLocks noChangeAspect="1"/>
          </p:cNvPicPr>
          <p:nvPr/>
        </p:nvPicPr>
        <p:blipFill>
          <a:blip r:embed="rId6"/>
          <a:stretch>
            <a:fillRect/>
          </a:stretch>
        </p:blipFill>
        <p:spPr>
          <a:xfrm>
            <a:off x="263352" y="1131554"/>
            <a:ext cx="4773940" cy="1718618"/>
          </a:xfrm>
          <a:prstGeom prst="rect">
            <a:avLst/>
          </a:prstGeom>
        </p:spPr>
      </p:pic>
      <p:pic>
        <p:nvPicPr>
          <p:cNvPr id="8" name="Picture 7"/>
          <p:cNvPicPr>
            <a:picLocks noChangeAspect="1"/>
          </p:cNvPicPr>
          <p:nvPr/>
        </p:nvPicPr>
        <p:blipFill>
          <a:blip r:embed="rId7"/>
          <a:stretch>
            <a:fillRect/>
          </a:stretch>
        </p:blipFill>
        <p:spPr>
          <a:xfrm>
            <a:off x="191344" y="3933056"/>
            <a:ext cx="12025336" cy="457237"/>
          </a:xfrm>
          <a:prstGeom prst="rect">
            <a:avLst/>
          </a:prstGeom>
        </p:spPr>
      </p:pic>
      <p:pic>
        <p:nvPicPr>
          <p:cNvPr id="9" name="Picture 8"/>
          <p:cNvPicPr>
            <a:picLocks noChangeAspect="1"/>
          </p:cNvPicPr>
          <p:nvPr/>
        </p:nvPicPr>
        <p:blipFill>
          <a:blip r:embed="rId8"/>
          <a:stretch>
            <a:fillRect/>
          </a:stretch>
        </p:blipFill>
        <p:spPr>
          <a:xfrm>
            <a:off x="392026" y="4839031"/>
            <a:ext cx="9353550" cy="714375"/>
          </a:xfrm>
          <a:prstGeom prst="rect">
            <a:avLst/>
          </a:prstGeom>
        </p:spPr>
      </p:pic>
      <p:sp>
        <p:nvSpPr>
          <p:cNvPr id="10" name="Oval 9"/>
          <p:cNvSpPr/>
          <p:nvPr/>
        </p:nvSpPr>
        <p:spPr>
          <a:xfrm>
            <a:off x="6561524" y="4744842"/>
            <a:ext cx="3361395" cy="11118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5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perma.cc &amp; Internet Archive</a:t>
            </a:r>
            <a:endParaRPr lang="en-US" dirty="0"/>
          </a:p>
        </p:txBody>
      </p:sp>
      <p:sp>
        <p:nvSpPr>
          <p:cNvPr id="3" name="Content Placeholder 2"/>
          <p:cNvSpPr>
            <a:spLocks noGrp="1"/>
          </p:cNvSpPr>
          <p:nvPr>
            <p:ph idx="1"/>
          </p:nvPr>
        </p:nvSpPr>
        <p:spPr/>
        <p:txBody>
          <a:bodyPr/>
          <a:lstStyle/>
          <a:p>
            <a:r>
              <a:rPr lang="en-US" dirty="0" smtClean="0"/>
              <a:t>Both provide archiving capabilities for web content</a:t>
            </a:r>
          </a:p>
          <a:p>
            <a:r>
              <a:rPr lang="en-US" dirty="0" smtClean="0"/>
              <a:t>IA</a:t>
            </a:r>
          </a:p>
          <a:p>
            <a:pPr lvl="1"/>
            <a:r>
              <a:rPr lang="en-US" dirty="0" smtClean="0"/>
              <a:t>Free to use</a:t>
            </a:r>
          </a:p>
          <a:p>
            <a:pPr lvl="1"/>
            <a:r>
              <a:rPr lang="en-US" dirty="0" smtClean="0"/>
              <a:t>Large existing archive (</a:t>
            </a:r>
            <a:r>
              <a:rPr lang="en-US" dirty="0" err="1" smtClean="0"/>
              <a:t>WayBackMachine</a:t>
            </a:r>
            <a:r>
              <a:rPr lang="en-US" dirty="0" smtClean="0"/>
              <a:t>)</a:t>
            </a:r>
          </a:p>
          <a:p>
            <a:pPr lvl="1"/>
            <a:r>
              <a:rPr lang="en-US" dirty="0" smtClean="0"/>
              <a:t>No proper API for archiving</a:t>
            </a:r>
          </a:p>
          <a:p>
            <a:r>
              <a:rPr lang="en-US" dirty="0" smtClean="0"/>
              <a:t>Perma.cc</a:t>
            </a:r>
          </a:p>
          <a:p>
            <a:pPr lvl="1"/>
            <a:r>
              <a:rPr lang="en-US" dirty="0" smtClean="0"/>
              <a:t>Archiving requires payment of membership through library</a:t>
            </a:r>
          </a:p>
          <a:p>
            <a:pPr lvl="1"/>
            <a:r>
              <a:rPr lang="en-US" dirty="0" smtClean="0"/>
              <a:t>Archiving via API</a:t>
            </a:r>
          </a:p>
          <a:p>
            <a:pPr lvl="1"/>
            <a:r>
              <a:rPr lang="en-US" dirty="0" smtClean="0"/>
              <a:t>Screenshots and </a:t>
            </a:r>
            <a:endParaRPr lang="en-US" dirty="0"/>
          </a:p>
        </p:txBody>
      </p:sp>
    </p:spTree>
    <p:extLst>
      <p:ext uri="{BB962C8B-B14F-4D97-AF65-F5344CB8AC3E}">
        <p14:creationId xmlns:p14="http://schemas.microsoft.com/office/powerpoint/2010/main" val="281880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Syrian Civil War</a:t>
            </a:r>
            <a:endParaRPr lang="en-US" dirty="0"/>
          </a:p>
        </p:txBody>
      </p:sp>
      <p:sp>
        <p:nvSpPr>
          <p:cNvPr id="3" name="Content Placeholder 2"/>
          <p:cNvSpPr>
            <a:spLocks noGrp="1"/>
          </p:cNvSpPr>
          <p:nvPr>
            <p:ph idx="1"/>
          </p:nvPr>
        </p:nvSpPr>
        <p:spPr/>
        <p:txBody>
          <a:bodyPr/>
          <a:lstStyle/>
          <a:p>
            <a:pPr marL="0" indent="0">
              <a:buNone/>
            </a:pPr>
            <a:r>
              <a:rPr lang="en-US" sz="2400" dirty="0" smtClean="0"/>
              <a:t>Wedeen</a:t>
            </a:r>
            <a:r>
              <a:rPr lang="en-US" sz="2400" dirty="0"/>
              <a:t>, Lisa. </a:t>
            </a:r>
            <a:r>
              <a:rPr lang="en-US" sz="2400" dirty="0" smtClean="0"/>
              <a:t>Forthcoming 2019</a:t>
            </a:r>
            <a:r>
              <a:rPr lang="en-US" sz="2400" dirty="0"/>
              <a:t>. </a:t>
            </a:r>
            <a:r>
              <a:rPr lang="en-US" sz="2400" dirty="0" smtClean="0"/>
              <a:t>“Data </a:t>
            </a:r>
            <a:r>
              <a:rPr lang="en-US" sz="2400" dirty="0"/>
              <a:t>for: Authoritarian apprehensions: Ideology, judgment, and mourning in </a:t>
            </a:r>
            <a:r>
              <a:rPr lang="en-US" sz="2400" dirty="0" smtClean="0"/>
              <a:t>Syria.” </a:t>
            </a:r>
            <a:r>
              <a:rPr lang="en-US" sz="2400" dirty="0"/>
              <a:t>Qualitative Data </a:t>
            </a:r>
            <a:r>
              <a:rPr lang="en-US" sz="2400" dirty="0" smtClean="0"/>
              <a:t>Repository</a:t>
            </a:r>
            <a:r>
              <a:rPr lang="en-US" sz="2400" dirty="0"/>
              <a:t>. </a:t>
            </a:r>
            <a:endParaRPr lang="en-US" sz="2400" dirty="0" smtClean="0"/>
          </a:p>
          <a:p>
            <a:pPr marL="457200" lvl="1" indent="0">
              <a:buNone/>
            </a:pPr>
            <a:r>
              <a:rPr lang="en-US" sz="2000" dirty="0" smtClean="0"/>
              <a:t>“</a:t>
            </a:r>
            <a:r>
              <a:rPr lang="en-US" sz="2000" dirty="0"/>
              <a:t>What led a sizable part of the citizenry to stick by the regime through one atrocity after another? What happens to political judgment in a context of pervasive misinformation? And what might the Syrian example suggest about how authoritarian leaders exploit digital media to create uncertainty, political impasses, and fractures among their citizenries</a:t>
            </a:r>
            <a:r>
              <a:rPr lang="en-US" sz="2000" dirty="0" smtClean="0"/>
              <a:t>?”</a:t>
            </a:r>
          </a:p>
          <a:p>
            <a:pPr marL="0" indent="0">
              <a:buNone/>
            </a:pPr>
            <a:endParaRPr lang="en-US" sz="2400" dirty="0"/>
          </a:p>
          <a:p>
            <a:r>
              <a:rPr lang="en-US" sz="2400" dirty="0" smtClean="0"/>
              <a:t>Hundreds of online sources used throughout text</a:t>
            </a:r>
          </a:p>
          <a:p>
            <a:r>
              <a:rPr lang="en-US" sz="2400" dirty="0" smtClean="0"/>
              <a:t>Many of them video (</a:t>
            </a:r>
            <a:r>
              <a:rPr lang="en-US" sz="2400" dirty="0" err="1" smtClean="0"/>
              <a:t>Youtube</a:t>
            </a:r>
            <a:r>
              <a:rPr lang="en-US" sz="2400" dirty="0" smtClean="0"/>
              <a:t>, Vimeo, etc.)</a:t>
            </a:r>
          </a:p>
          <a:p>
            <a:r>
              <a:rPr lang="en-US" sz="2400" dirty="0" smtClean="0"/>
              <a:t>Additionally, videos from Syrian TV licensed for copyright</a:t>
            </a:r>
          </a:p>
          <a:p>
            <a:pPr marL="457200" lvl="1" indent="0">
              <a:buNone/>
            </a:pPr>
            <a:endParaRPr lang="en-US" sz="2000" dirty="0" smtClean="0"/>
          </a:p>
        </p:txBody>
      </p:sp>
    </p:spTree>
    <p:extLst>
      <p:ext uri="{BB962C8B-B14F-4D97-AF65-F5344CB8AC3E}">
        <p14:creationId xmlns:p14="http://schemas.microsoft.com/office/powerpoint/2010/main" val="1919954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a:t>
            </a:r>
            <a:r>
              <a:rPr lang="en-US" dirty="0" err="1" smtClean="0"/>
              <a:t>archivr</a:t>
            </a:r>
            <a:endParaRPr lang="en-US" dirty="0"/>
          </a:p>
        </p:txBody>
      </p:sp>
      <p:sp>
        <p:nvSpPr>
          <p:cNvPr id="3" name="Content Placeholder 2"/>
          <p:cNvSpPr>
            <a:spLocks noGrp="1"/>
          </p:cNvSpPr>
          <p:nvPr>
            <p:ph idx="1"/>
          </p:nvPr>
        </p:nvSpPr>
        <p:spPr/>
        <p:txBody>
          <a:bodyPr/>
          <a:lstStyle/>
          <a:p>
            <a:r>
              <a:rPr lang="en-US" dirty="0" smtClean="0"/>
              <a:t>R-tool developed by QDR</a:t>
            </a:r>
          </a:p>
          <a:p>
            <a:r>
              <a:rPr lang="en-US" dirty="0" smtClean="0"/>
              <a:t>Scans text (or spreadsheet) extracts URLs</a:t>
            </a:r>
          </a:p>
          <a:p>
            <a:r>
              <a:rPr lang="en-US" dirty="0" smtClean="0"/>
              <a:t>Option to archive using IA or perma.cc</a:t>
            </a:r>
          </a:p>
          <a:p>
            <a:r>
              <a:rPr lang="en-US" dirty="0" smtClean="0"/>
              <a:t>Returns list with original URLs and archived URLs (or error)</a:t>
            </a:r>
          </a:p>
          <a:p>
            <a:r>
              <a:rPr lang="en-US" dirty="0">
                <a:hlinkClick r:id="rId2"/>
              </a:rPr>
              <a:t>https://github.com/QualitativeDataRepository/archivr/</a:t>
            </a:r>
            <a:endParaRPr lang="en-US" dirty="0"/>
          </a:p>
        </p:txBody>
      </p:sp>
    </p:spTree>
    <p:extLst>
      <p:ext uri="{BB962C8B-B14F-4D97-AF65-F5344CB8AC3E}">
        <p14:creationId xmlns:p14="http://schemas.microsoft.com/office/powerpoint/2010/main" val="102108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Webrecorder.io</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err="1" smtClean="0"/>
              <a:t>Webrecorder</a:t>
            </a:r>
            <a:r>
              <a:rPr lang="en-US" dirty="0" smtClean="0"/>
              <a:t> </a:t>
            </a:r>
            <a:r>
              <a:rPr lang="en-US" dirty="0"/>
              <a:t>is both a tool to create high-fidelity, interactive recordings of any web site you browse and a platform to make those recordings accessible</a:t>
            </a:r>
            <a:r>
              <a:rPr lang="en-US" dirty="0" smtClean="0"/>
              <a:t>.”</a:t>
            </a:r>
          </a:p>
          <a:p>
            <a:pPr marL="0" indent="0">
              <a:buNone/>
            </a:pPr>
            <a:endParaRPr lang="en-US" dirty="0"/>
          </a:p>
          <a:p>
            <a:r>
              <a:rPr lang="en-US" dirty="0" smtClean="0"/>
              <a:t>Used by QDR to make videos and other non-static formats available</a:t>
            </a:r>
          </a:p>
          <a:p>
            <a:r>
              <a:rPr lang="en-US" dirty="0" smtClean="0"/>
              <a:t>Allows for publish sharing of collections (similar to IA/perma.cc)</a:t>
            </a:r>
            <a:endParaRPr lang="en-US" dirty="0"/>
          </a:p>
          <a:p>
            <a:endParaRPr lang="en-US" dirty="0"/>
          </a:p>
        </p:txBody>
      </p:sp>
    </p:spTree>
    <p:extLst>
      <p:ext uri="{BB962C8B-B14F-4D97-AF65-F5344CB8AC3E}">
        <p14:creationId xmlns:p14="http://schemas.microsoft.com/office/powerpoint/2010/main" val="33949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Lessons</a:t>
            </a:r>
            <a:endParaRPr lang="en-US" dirty="0"/>
          </a:p>
        </p:txBody>
      </p:sp>
      <p:sp>
        <p:nvSpPr>
          <p:cNvPr id="3" name="Content Placeholder 2"/>
          <p:cNvSpPr>
            <a:spLocks noGrp="1"/>
          </p:cNvSpPr>
          <p:nvPr>
            <p:ph idx="1"/>
          </p:nvPr>
        </p:nvSpPr>
        <p:spPr/>
        <p:txBody>
          <a:bodyPr/>
          <a:lstStyle/>
          <a:p>
            <a:r>
              <a:rPr lang="en-US" dirty="0" smtClean="0"/>
              <a:t>Sharing qualitative online data faces the same challenges as sharing larger-scale web data</a:t>
            </a:r>
          </a:p>
          <a:p>
            <a:r>
              <a:rPr lang="en-US" dirty="0" smtClean="0"/>
              <a:t>However, given the smaller number of items, individual curation &amp; checks are feasible, allowing for more sharing</a:t>
            </a:r>
          </a:p>
          <a:p>
            <a:r>
              <a:rPr lang="en-US" dirty="0" smtClean="0"/>
              <a:t>There is a trade-off to “outsourcing” archiving to services such as perma.cc and webrecorder.io, but both the technical and legal benefits outweigh the risks</a:t>
            </a:r>
          </a:p>
          <a:p>
            <a:r>
              <a:rPr lang="en-US" dirty="0" smtClean="0"/>
              <a:t>Especially for larger scale efforts, further tools are available from Documenting the Now: </a:t>
            </a:r>
            <a:r>
              <a:rPr lang="en-US" dirty="0">
                <a:hlinkClick r:id="rId2"/>
              </a:rPr>
              <a:t>https://www.docnow.io</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49249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Please stay in touch:</a:t>
            </a:r>
          </a:p>
          <a:p>
            <a:pPr marL="0" indent="0">
              <a:buNone/>
            </a:pPr>
            <a:r>
              <a:rPr lang="en-US" dirty="0" smtClean="0">
                <a:hlinkClick r:id="rId2"/>
              </a:rPr>
              <a:t>https://qdr.syr.edu</a:t>
            </a:r>
            <a:endParaRPr lang="en-US" dirty="0" smtClean="0"/>
          </a:p>
          <a:p>
            <a:pPr marL="0" indent="0">
              <a:buNone/>
            </a:pPr>
            <a:endParaRPr lang="en-US" dirty="0" smtClean="0"/>
          </a:p>
          <a:p>
            <a:pPr marL="0" indent="0">
              <a:buNone/>
            </a:pPr>
            <a:r>
              <a:rPr lang="en-US" dirty="0" smtClean="0"/>
              <a:t>		@adam42smith  (Sebastian) </a:t>
            </a:r>
          </a:p>
          <a:p>
            <a:pPr marL="0" indent="0">
              <a:buNone/>
            </a:pPr>
            <a:r>
              <a:rPr lang="en-US" dirty="0" smtClean="0"/>
              <a:t>		@</a:t>
            </a:r>
            <a:r>
              <a:rPr lang="en-US" dirty="0" err="1" smtClean="0"/>
              <a:t>qdrepository</a:t>
            </a:r>
            <a:r>
              <a:rPr lang="en-US" dirty="0"/>
              <a:t>	</a:t>
            </a:r>
            <a:r>
              <a:rPr lang="en-US" dirty="0" smtClean="0"/>
              <a:t>  (QDR)</a:t>
            </a:r>
          </a:p>
          <a:p>
            <a:pPr marL="0" indent="0">
              <a:buNone/>
            </a:pPr>
            <a:endParaRPr lang="en-US" dirty="0" smtClean="0"/>
          </a:p>
          <a:p>
            <a:pPr marL="0" indent="0">
              <a:buNone/>
            </a:pPr>
            <a:r>
              <a:rPr lang="en-US" dirty="0" smtClean="0"/>
              <a:t>Email: 	</a:t>
            </a:r>
            <a:r>
              <a:rPr lang="en-US" dirty="0" smtClean="0">
                <a:hlinkClick r:id="rId3"/>
              </a:rPr>
              <a:t>skarcher@syr.edu</a:t>
            </a:r>
            <a:endParaRPr lang="en-US" dirty="0"/>
          </a:p>
          <a:p>
            <a:pPr marL="0" indent="1828800">
              <a:buNone/>
              <a:tabLst>
                <a:tab pos="1146175" algn="l"/>
              </a:tabLst>
            </a:pPr>
            <a:r>
              <a:rPr lang="en-US" dirty="0" smtClean="0">
                <a:hlinkClick r:id="rId4"/>
              </a:rPr>
              <a:t>qdr@syr.edu</a:t>
            </a:r>
            <a:r>
              <a:rPr lang="en-US" dirty="0" smtClean="0"/>
              <a:t> </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4232" y="1424684"/>
            <a:ext cx="4104456" cy="2442151"/>
          </a:xfrm>
          <a:prstGeom prst="rect">
            <a:avLst/>
          </a:prstGeom>
        </p:spPr>
      </p:pic>
      <p:pic>
        <p:nvPicPr>
          <p:cNvPr id="8"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24" y="3566895"/>
            <a:ext cx="971873" cy="59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22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Sources in Social Science Research</a:t>
            </a:r>
            <a:endParaRPr lang="en-US" dirty="0"/>
          </a:p>
        </p:txBody>
      </p:sp>
      <p:sp>
        <p:nvSpPr>
          <p:cNvPr id="3" name="Content Placeholder 2"/>
          <p:cNvSpPr>
            <a:spLocks noGrp="1"/>
          </p:cNvSpPr>
          <p:nvPr>
            <p:ph idx="1"/>
          </p:nvPr>
        </p:nvSpPr>
        <p:spPr/>
        <p:txBody>
          <a:bodyPr/>
          <a:lstStyle/>
          <a:p>
            <a:r>
              <a:rPr lang="en-US" dirty="0" smtClean="0"/>
              <a:t>Personal websites</a:t>
            </a:r>
          </a:p>
          <a:p>
            <a:r>
              <a:rPr lang="en-US" dirty="0" smtClean="0"/>
              <a:t>News sites</a:t>
            </a:r>
          </a:p>
          <a:p>
            <a:r>
              <a:rPr lang="en-US" dirty="0" smtClean="0"/>
              <a:t>Forums/Discussion groups</a:t>
            </a:r>
          </a:p>
          <a:p>
            <a:r>
              <a:rPr lang="en-US" dirty="0" smtClean="0"/>
              <a:t>Social Media</a:t>
            </a:r>
          </a:p>
          <a:p>
            <a:endParaRPr lang="en-US" dirty="0"/>
          </a:p>
        </p:txBody>
      </p:sp>
    </p:spTree>
    <p:extLst>
      <p:ext uri="{BB962C8B-B14F-4D97-AF65-F5344CB8AC3E}">
        <p14:creationId xmlns:p14="http://schemas.microsoft.com/office/powerpoint/2010/main" val="122161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Archive and Share Online Data</a:t>
            </a:r>
            <a:endParaRPr lang="en-US" dirty="0"/>
          </a:p>
        </p:txBody>
      </p:sp>
      <p:sp>
        <p:nvSpPr>
          <p:cNvPr id="3" name="Content Placeholder 2"/>
          <p:cNvSpPr>
            <a:spLocks noGrp="1"/>
          </p:cNvSpPr>
          <p:nvPr>
            <p:ph idx="1"/>
          </p:nvPr>
        </p:nvSpPr>
        <p:spPr/>
        <p:txBody>
          <a:bodyPr/>
          <a:lstStyle/>
          <a:p>
            <a:r>
              <a:rPr lang="en-US" dirty="0" smtClean="0"/>
              <a:t>Link </a:t>
            </a:r>
            <a:r>
              <a:rPr lang="en-US" dirty="0" smtClean="0"/>
              <a:t>rot</a:t>
            </a:r>
          </a:p>
          <a:p>
            <a:pPr lvl="1"/>
            <a:r>
              <a:rPr lang="en-US" dirty="0" smtClean="0"/>
              <a:t>E.g.</a:t>
            </a:r>
          </a:p>
          <a:p>
            <a:pPr lvl="2"/>
            <a:r>
              <a:rPr lang="en-US" dirty="0" smtClean="0"/>
              <a:t>&gt;70</a:t>
            </a:r>
            <a:r>
              <a:rPr lang="en-US" dirty="0"/>
              <a:t>% of the URLs </a:t>
            </a:r>
            <a:r>
              <a:rPr lang="en-US" dirty="0" smtClean="0"/>
              <a:t>in top law journals &gt;50</a:t>
            </a:r>
            <a:r>
              <a:rPr lang="en-US" dirty="0"/>
              <a:t>% of the URLs </a:t>
            </a:r>
            <a:r>
              <a:rPr lang="en-US" dirty="0" smtClean="0"/>
              <a:t>in SCOTUS decisions no longer accessible</a:t>
            </a:r>
            <a:br>
              <a:rPr lang="en-US" dirty="0" smtClean="0"/>
            </a:br>
            <a:r>
              <a:rPr lang="en-US" sz="1800" dirty="0" err="1" smtClean="0"/>
              <a:t>Zittrain</a:t>
            </a:r>
            <a:r>
              <a:rPr lang="en-US" sz="1800" dirty="0"/>
              <a:t>, </a:t>
            </a:r>
            <a:r>
              <a:rPr lang="en-US" sz="1800" dirty="0" smtClean="0"/>
              <a:t>Albert</a:t>
            </a:r>
            <a:r>
              <a:rPr lang="en-US" sz="1800" dirty="0"/>
              <a:t>, and </a:t>
            </a:r>
            <a:r>
              <a:rPr lang="en-US" sz="1800" dirty="0" err="1" smtClean="0"/>
              <a:t>Lessig</a:t>
            </a:r>
            <a:r>
              <a:rPr lang="en-US" sz="1800" dirty="0"/>
              <a:t>. 2014. </a:t>
            </a:r>
            <a:r>
              <a:rPr lang="en-US" sz="1800" dirty="0" smtClean="0">
                <a:hlinkClick r:id="rId2"/>
              </a:rPr>
              <a:t>https</a:t>
            </a:r>
            <a:r>
              <a:rPr lang="en-US" sz="1800" dirty="0">
                <a:hlinkClick r:id="rId2"/>
              </a:rPr>
              <a:t>://</a:t>
            </a:r>
            <a:r>
              <a:rPr lang="en-US" sz="1800" dirty="0" smtClean="0">
                <a:hlinkClick r:id="rId2"/>
              </a:rPr>
              <a:t>doi.org/10.1017/S1472669614000255</a:t>
            </a:r>
            <a:endParaRPr lang="en-US" sz="1800" dirty="0" smtClean="0"/>
          </a:p>
          <a:p>
            <a:pPr lvl="2"/>
            <a:r>
              <a:rPr lang="en-US" dirty="0" smtClean="0"/>
              <a:t>~80% of all URLs in 2008 </a:t>
            </a:r>
            <a:r>
              <a:rPr lang="en-US" i="1" dirty="0" smtClean="0"/>
              <a:t>American Political Science Review</a:t>
            </a:r>
            <a:r>
              <a:rPr lang="en-US" dirty="0" smtClean="0"/>
              <a:t> no longer accessible in 2016</a:t>
            </a:r>
            <a:br>
              <a:rPr lang="en-US" dirty="0" smtClean="0"/>
            </a:br>
            <a:r>
              <a:rPr lang="en-US" sz="1800" dirty="0" err="1" smtClean="0"/>
              <a:t>Gertler</a:t>
            </a:r>
            <a:r>
              <a:rPr lang="en-US" sz="1800" dirty="0" smtClean="0"/>
              <a:t> </a:t>
            </a:r>
            <a:r>
              <a:rPr lang="en-US" sz="1800" dirty="0"/>
              <a:t>and </a:t>
            </a:r>
            <a:r>
              <a:rPr lang="en-US" sz="1800" dirty="0" smtClean="0"/>
              <a:t>Bullock</a:t>
            </a:r>
            <a:r>
              <a:rPr lang="en-US" sz="1800" dirty="0"/>
              <a:t>. </a:t>
            </a:r>
            <a:r>
              <a:rPr lang="en-US" sz="1800" dirty="0" smtClean="0"/>
              <a:t>2017. </a:t>
            </a:r>
            <a:r>
              <a:rPr lang="en-US" sz="1800" dirty="0" smtClean="0">
                <a:hlinkClick r:id="rId3"/>
              </a:rPr>
              <a:t>https</a:t>
            </a:r>
            <a:r>
              <a:rPr lang="en-US" sz="1800" dirty="0">
                <a:hlinkClick r:id="rId3"/>
              </a:rPr>
              <a:t>://doi.org/10.1017/S1049096516002353</a:t>
            </a:r>
            <a:r>
              <a:rPr lang="en-US" sz="1800" dirty="0"/>
              <a:t>.</a:t>
            </a:r>
          </a:p>
          <a:p>
            <a:pPr lvl="2"/>
            <a:endParaRPr lang="en-US" dirty="0" smtClean="0"/>
          </a:p>
          <a:p>
            <a:r>
              <a:rPr lang="en-US" dirty="0" smtClean="0"/>
              <a:t>Integrated in data analysis, e.g</a:t>
            </a:r>
            <a:r>
              <a:rPr lang="en-US" dirty="0" smtClean="0"/>
              <a:t>. language processing or QDA analysis on corpus from web </a:t>
            </a:r>
            <a:r>
              <a:rPr lang="en-US" dirty="0" smtClean="0">
                <a:sym typeface="Wingdings" panose="05000000000000000000" pitchFamily="2" charset="2"/>
              </a:rPr>
              <a:t> reproducibility materials include online data</a:t>
            </a:r>
            <a:endParaRPr lang="en-US" dirty="0"/>
          </a:p>
        </p:txBody>
      </p:sp>
      <p:pic>
        <p:nvPicPr>
          <p:cNvPr id="4" name="Picture 3"/>
          <p:cNvPicPr>
            <a:picLocks noChangeAspect="1"/>
          </p:cNvPicPr>
          <p:nvPr/>
        </p:nvPicPr>
        <p:blipFill>
          <a:blip r:embed="rId4"/>
          <a:stretch>
            <a:fillRect/>
          </a:stretch>
        </p:blipFill>
        <p:spPr>
          <a:xfrm>
            <a:off x="7968208" y="836712"/>
            <a:ext cx="3897610" cy="1328074"/>
          </a:xfrm>
          <a:prstGeom prst="rect">
            <a:avLst/>
          </a:prstGeom>
        </p:spPr>
      </p:pic>
    </p:spTree>
    <p:extLst>
      <p:ext uri="{BB962C8B-B14F-4D97-AF65-F5344CB8AC3E}">
        <p14:creationId xmlns:p14="http://schemas.microsoft.com/office/powerpoint/2010/main" val="318014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of Sharing Online Sources: Technological</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514350" indent="-514350">
              <a:buAutoNum type="alphaLcParenBoth"/>
            </a:pPr>
            <a:r>
              <a:rPr lang="en-US" dirty="0" smtClean="0"/>
              <a:t>The </a:t>
            </a:r>
            <a:r>
              <a:rPr lang="en-US" dirty="0"/>
              <a:t>nature of Twitter has changed over time. </a:t>
            </a:r>
          </a:p>
          <a:p>
            <a:pPr marL="457200" lvl="1" indent="0">
              <a:buNone/>
            </a:pPr>
            <a:r>
              <a:rPr lang="en-US" dirty="0" smtClean="0"/>
              <a:t/>
            </a:r>
            <a:br>
              <a:rPr lang="en-US" dirty="0" smtClean="0"/>
            </a:br>
            <a:r>
              <a:rPr lang="en-US" dirty="0" err="1" smtClean="0"/>
              <a:t>i</a:t>
            </a:r>
            <a:r>
              <a:rPr lang="en-US" dirty="0"/>
              <a:t>. The volume of tweets and related transactions has evolved and increased dramatically since the initial agreement was signed. Update on the Twitter Archive at the Library of Congress, December, 2017 2 </a:t>
            </a:r>
            <a:endParaRPr lang="en-US" dirty="0" smtClean="0"/>
          </a:p>
          <a:p>
            <a:pPr marL="457200" lvl="1" indent="0">
              <a:buNone/>
            </a:pPr>
            <a:r>
              <a:rPr lang="en-US" dirty="0" smtClean="0"/>
              <a:t>ii</a:t>
            </a:r>
            <a:r>
              <a:rPr lang="en-US" dirty="0"/>
              <a:t>. The Library only receives text. It does not receive images, videos or linked content. Tweets now are often more visual than textual, limiting the value of text-only collecting.</a:t>
            </a:r>
          </a:p>
          <a:p>
            <a:pPr marL="0" indent="0">
              <a:buNone/>
            </a:pPr>
            <a:endParaRPr lang="en-US" dirty="0" smtClean="0"/>
          </a:p>
          <a:p>
            <a:pPr marL="0" indent="0">
              <a:buNone/>
            </a:pPr>
            <a:endParaRPr lang="en-US" dirty="0"/>
          </a:p>
        </p:txBody>
      </p:sp>
      <p:pic>
        <p:nvPicPr>
          <p:cNvPr id="4" name="Picture 3"/>
          <p:cNvPicPr>
            <a:picLocks noChangeAspect="1"/>
          </p:cNvPicPr>
          <p:nvPr/>
        </p:nvPicPr>
        <p:blipFill rotWithShape="1">
          <a:blip r:embed="rId2"/>
          <a:srcRect l="25000"/>
          <a:stretch/>
        </p:blipFill>
        <p:spPr>
          <a:xfrm>
            <a:off x="1127448" y="1343959"/>
            <a:ext cx="7214077" cy="1797009"/>
          </a:xfrm>
          <a:prstGeom prst="rect">
            <a:avLst/>
          </a:prstGeom>
        </p:spPr>
      </p:pic>
    </p:spTree>
    <p:extLst>
      <p:ext uri="{BB962C8B-B14F-4D97-AF65-F5344CB8AC3E}">
        <p14:creationId xmlns:p14="http://schemas.microsoft.com/office/powerpoint/2010/main" val="270383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of Sharing Online Sources: </a:t>
            </a:r>
            <a:r>
              <a:rPr lang="en-US" dirty="0" smtClean="0"/>
              <a:t>Ethical (as small sampling…)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“Researchers </a:t>
            </a:r>
            <a:r>
              <a:rPr lang="en-US" dirty="0"/>
              <a:t>should consider </a:t>
            </a:r>
            <a:r>
              <a:rPr lang="en-US" dirty="0" smtClean="0"/>
              <a:t>all attributes </a:t>
            </a:r>
            <a:r>
              <a:rPr lang="en-US" dirty="0"/>
              <a:t>of the blog to assess the </a:t>
            </a:r>
            <a:r>
              <a:rPr lang="en-US" dirty="0" smtClean="0"/>
              <a:t>blogger’s privacy intentions” (p. 360)</a:t>
            </a:r>
          </a:p>
          <a:p>
            <a:pPr marL="0" indent="0">
              <a:buNone/>
            </a:pPr>
            <a:r>
              <a:rPr lang="en-US" sz="1700" dirty="0"/>
              <a:t>Eastham, Linda A. 2011. “Research Using Blogs for Data: Public Documents or Private Musings?” </a:t>
            </a:r>
            <a:r>
              <a:rPr lang="en-US" sz="1700" i="1" dirty="0"/>
              <a:t>Research in Nursing &amp; Health</a:t>
            </a:r>
            <a:r>
              <a:rPr lang="en-US" sz="1700" dirty="0"/>
              <a:t> 34 (4): 353–61. </a:t>
            </a:r>
            <a:r>
              <a:rPr lang="en-US" sz="1700" dirty="0">
                <a:hlinkClick r:id="rId2"/>
              </a:rPr>
              <a:t>https://doi.org/10.1002/nur.20443</a:t>
            </a:r>
            <a:r>
              <a:rPr lang="en-US" sz="1700" dirty="0"/>
              <a:t>.</a:t>
            </a:r>
          </a:p>
          <a:p>
            <a:pPr marL="0" indent="0">
              <a:buNone/>
            </a:pPr>
            <a:endParaRPr lang="en-US" dirty="0"/>
          </a:p>
          <a:p>
            <a:pPr marL="0" indent="0">
              <a:buNone/>
            </a:pPr>
            <a:r>
              <a:rPr lang="en-US" dirty="0" smtClean="0"/>
              <a:t>“While </a:t>
            </a:r>
            <a:r>
              <a:rPr lang="en-US" dirty="0"/>
              <a:t>social media posts </a:t>
            </a:r>
            <a:r>
              <a:rPr lang="en-US" dirty="0" smtClean="0"/>
              <a:t>are available </a:t>
            </a:r>
            <a:r>
              <a:rPr lang="en-US" dirty="0"/>
              <a:t>in public forums, social media users may not expect that their posts are </a:t>
            </a:r>
            <a:r>
              <a:rPr lang="en-US" dirty="0" smtClean="0"/>
              <a:t>being</a:t>
            </a:r>
            <a:r>
              <a:rPr lang="en-US" dirty="0"/>
              <a:t> </a:t>
            </a:r>
            <a:r>
              <a:rPr lang="en-US" dirty="0" smtClean="0"/>
              <a:t>seen </a:t>
            </a:r>
            <a:r>
              <a:rPr lang="en-US" dirty="0"/>
              <a:t>beyond their perceived online community (</a:t>
            </a:r>
            <a:r>
              <a:rPr lang="en-US" dirty="0" err="1"/>
              <a:t>boyd</a:t>
            </a:r>
            <a:r>
              <a:rPr lang="en-US" dirty="0"/>
              <a:t>, 2014). As Zimmer writes, “</a:t>
            </a:r>
            <a:r>
              <a:rPr lang="en-US" dirty="0" smtClean="0"/>
              <a:t>just because </a:t>
            </a:r>
            <a:r>
              <a:rPr lang="en-US" dirty="0"/>
              <a:t>personal information is made available in some fashion on a social </a:t>
            </a:r>
            <a:r>
              <a:rPr lang="en-US" dirty="0" err="1" smtClean="0"/>
              <a:t>network,does</a:t>
            </a:r>
            <a:r>
              <a:rPr lang="en-US" dirty="0" smtClean="0"/>
              <a:t> </a:t>
            </a:r>
            <a:r>
              <a:rPr lang="en-US" dirty="0"/>
              <a:t>not mean it is fair game for capture and release to all” (2010</a:t>
            </a:r>
            <a:r>
              <a:rPr lang="en-US" dirty="0" smtClean="0"/>
              <a:t>).”</a:t>
            </a:r>
          </a:p>
          <a:p>
            <a:pPr marL="0" indent="0">
              <a:buNone/>
            </a:pPr>
            <a:r>
              <a:rPr lang="en-US" sz="1700" dirty="0" err="1"/>
              <a:t>Mannheimer</a:t>
            </a:r>
            <a:r>
              <a:rPr lang="en-US" sz="1700" dirty="0"/>
              <a:t>, Sara, and Elizabeth A. Hull. 2018. “Sharing Selves: Developing an Ethical Framework for Curating Social Media Data.” </a:t>
            </a:r>
            <a:r>
              <a:rPr lang="en-US" sz="1700" i="1" dirty="0"/>
              <a:t>International Journal of Digital Curation</a:t>
            </a:r>
            <a:r>
              <a:rPr lang="en-US" sz="1700" dirty="0"/>
              <a:t> 12 (2): 196–209. </a:t>
            </a:r>
            <a:r>
              <a:rPr lang="en-US" sz="1700" dirty="0">
                <a:hlinkClick r:id="rId3"/>
              </a:rPr>
              <a:t>https://doi.org/10.2218/ijdc.v12i2.518</a:t>
            </a:r>
            <a:r>
              <a:rPr lang="en-US" sz="1700" dirty="0"/>
              <a:t>.</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4428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of Sharing Online Sources: </a:t>
            </a:r>
            <a:r>
              <a:rPr lang="en-US" dirty="0" smtClean="0"/>
              <a:t>Legal</a:t>
            </a:r>
            <a:endParaRPr lang="en-US" dirty="0"/>
          </a:p>
        </p:txBody>
      </p:sp>
      <p:sp>
        <p:nvSpPr>
          <p:cNvPr id="3" name="Content Placeholder 2"/>
          <p:cNvSpPr>
            <a:spLocks noGrp="1"/>
          </p:cNvSpPr>
          <p:nvPr>
            <p:ph idx="1"/>
          </p:nvPr>
        </p:nvSpPr>
        <p:spPr>
          <a:xfrm>
            <a:off x="838200" y="1340768"/>
            <a:ext cx="10515600" cy="4892640"/>
          </a:xfrm>
        </p:spPr>
        <p:txBody>
          <a:bodyPr>
            <a:normAutofit fontScale="92500"/>
          </a:bodyPr>
          <a:lstStyle/>
          <a:p>
            <a:pPr marL="0" indent="0" fontAlgn="base">
              <a:buNone/>
            </a:pPr>
            <a:r>
              <a:rPr lang="en-US" sz="2600" dirty="0" smtClean="0"/>
              <a:t>“What </a:t>
            </a:r>
            <a:r>
              <a:rPr lang="en-US" sz="2600" dirty="0"/>
              <a:t>about copying, or “harvesting,” publicly available Web sites? The law contains no specific exceptions for this type of copying, and its permissibility would likely depend on whether it qualified as fair use. </a:t>
            </a:r>
            <a:r>
              <a:rPr lang="en-US" sz="2600" dirty="0" smtClean="0"/>
              <a:t>(…) [T]here </a:t>
            </a:r>
            <a:r>
              <a:rPr lang="en-US" sz="2600" dirty="0"/>
              <a:t>is no clear road under existing law for collecting the works proposed for a digital archive and placing them on a publicly accessible network</a:t>
            </a:r>
            <a:r>
              <a:rPr lang="en-US" sz="2600" dirty="0" smtClean="0"/>
              <a:t>.”</a:t>
            </a:r>
          </a:p>
          <a:p>
            <a:pPr marL="0" indent="0" fontAlgn="base">
              <a:buNone/>
            </a:pPr>
            <a:r>
              <a:rPr lang="en-US" sz="2100" dirty="0" err="1"/>
              <a:t>Besek</a:t>
            </a:r>
            <a:r>
              <a:rPr lang="en-US" sz="2100" dirty="0"/>
              <a:t>, June M. 2003. “Copyright Issues Relevant to the Creation of a Digital Archive: A Preliminary </a:t>
            </a:r>
            <a:r>
              <a:rPr lang="en-US" sz="2100" dirty="0" err="1"/>
              <a:t>Assessmentbody</a:t>
            </a:r>
            <a:r>
              <a:rPr lang="en-US" sz="2100" dirty="0"/>
              <a:t>.” CLIR Report. Arlington, VA: Council on Library and Information Resources. </a:t>
            </a:r>
            <a:r>
              <a:rPr lang="en-US" sz="2100" dirty="0">
                <a:hlinkClick r:id="rId2"/>
              </a:rPr>
              <a:t>https://www.clir.org/pubs/reports/pub112/body</a:t>
            </a:r>
            <a:r>
              <a:rPr lang="en-US" sz="2100" dirty="0" smtClean="0">
                <a:hlinkClick r:id="rId2"/>
              </a:rPr>
              <a:t>/</a:t>
            </a:r>
            <a:r>
              <a:rPr lang="en-US" sz="2100" dirty="0" smtClean="0"/>
              <a:t>.</a:t>
            </a:r>
          </a:p>
          <a:p>
            <a:pPr marL="0" indent="0">
              <a:buNone/>
            </a:pPr>
            <a:r>
              <a:rPr lang="en-US" dirty="0"/>
              <a:t>The Twitter Developer </a:t>
            </a:r>
            <a:r>
              <a:rPr lang="en-US" dirty="0" smtClean="0"/>
              <a:t>Agreement (Twitter</a:t>
            </a:r>
            <a:r>
              <a:rPr lang="en-US" dirty="0"/>
              <a:t>, 2014) states: ‘if you provide Content to </a:t>
            </a:r>
            <a:r>
              <a:rPr lang="en-US" dirty="0" smtClean="0"/>
              <a:t>third parties</a:t>
            </a:r>
            <a:r>
              <a:rPr lang="en-US" dirty="0"/>
              <a:t>, including downloadable datasets of Content </a:t>
            </a:r>
            <a:r>
              <a:rPr lang="en-US" dirty="0" smtClean="0"/>
              <a:t>or an </a:t>
            </a:r>
            <a:r>
              <a:rPr lang="en-US" dirty="0"/>
              <a:t>API that returns Content, you will only distribute </a:t>
            </a:r>
            <a:r>
              <a:rPr lang="en-US" dirty="0" smtClean="0"/>
              <a:t>or allow </a:t>
            </a:r>
            <a:r>
              <a:rPr lang="en-US" dirty="0"/>
              <a:t>download of Tweet IDs and/or User </a:t>
            </a:r>
            <a:r>
              <a:rPr lang="en-US" dirty="0" smtClean="0"/>
              <a:t>IDs’</a:t>
            </a:r>
          </a:p>
          <a:p>
            <a:pPr marL="0" indent="0">
              <a:buNone/>
            </a:pPr>
            <a:endParaRPr lang="en-US" sz="2100" dirty="0"/>
          </a:p>
          <a:p>
            <a:pPr marL="0" indent="0" fontAlgn="base">
              <a:buNone/>
            </a:pPr>
            <a:endParaRPr lang="en-US" dirty="0"/>
          </a:p>
        </p:txBody>
      </p:sp>
    </p:spTree>
    <p:extLst>
      <p:ext uri="{BB962C8B-B14F-4D97-AF65-F5344CB8AC3E}">
        <p14:creationId xmlns:p14="http://schemas.microsoft.com/office/powerpoint/2010/main" val="388917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Distinctive Characteristics of </a:t>
            </a:r>
            <a:r>
              <a:rPr lang="en-US" i="1" dirty="0" smtClean="0"/>
              <a:t>Qualitative </a:t>
            </a:r>
            <a:r>
              <a:rPr lang="en-US" dirty="0" smtClean="0"/>
              <a:t>Online Data</a:t>
            </a:r>
            <a:endParaRPr lang="en-US" dirty="0"/>
          </a:p>
        </p:txBody>
      </p:sp>
      <p:sp>
        <p:nvSpPr>
          <p:cNvPr id="3" name="Content Placeholder 2"/>
          <p:cNvSpPr>
            <a:spLocks noGrp="1"/>
          </p:cNvSpPr>
          <p:nvPr>
            <p:ph idx="1"/>
          </p:nvPr>
        </p:nvSpPr>
        <p:spPr>
          <a:xfrm>
            <a:off x="838200" y="1412776"/>
            <a:ext cx="10515600" cy="4820632"/>
          </a:xfrm>
        </p:spPr>
        <p:txBody>
          <a:bodyPr>
            <a:noAutofit/>
          </a:bodyPr>
          <a:lstStyle/>
          <a:p>
            <a:r>
              <a:rPr lang="en-US" sz="4000" dirty="0" smtClean="0"/>
              <a:t>Manually collected: </a:t>
            </a:r>
          </a:p>
          <a:p>
            <a:pPr lvl="1"/>
            <a:r>
              <a:rPr lang="en-US" sz="3600" dirty="0" smtClean="0"/>
              <a:t>Wide range of sources within single project</a:t>
            </a:r>
          </a:p>
          <a:p>
            <a:pPr lvl="1"/>
            <a:r>
              <a:rPr lang="en-US" sz="3600" dirty="0" smtClean="0"/>
              <a:t>Typically no use of API</a:t>
            </a:r>
          </a:p>
          <a:p>
            <a:r>
              <a:rPr lang="en-US" sz="4000" dirty="0" smtClean="0"/>
              <a:t>Small(-</a:t>
            </a:r>
            <a:r>
              <a:rPr lang="en-US" sz="4000" dirty="0" err="1" smtClean="0"/>
              <a:t>ish</a:t>
            </a:r>
            <a:r>
              <a:rPr lang="en-US" sz="4000" dirty="0" smtClean="0"/>
              <a:t>) n: Individual assessment possible, e.g. </a:t>
            </a:r>
          </a:p>
          <a:p>
            <a:pPr lvl="1"/>
            <a:r>
              <a:rPr lang="en-US" sz="3600" dirty="0" smtClean="0"/>
              <a:t>Creators’ intent</a:t>
            </a:r>
          </a:p>
          <a:p>
            <a:pPr lvl="1"/>
            <a:r>
              <a:rPr lang="en-US" sz="3600" dirty="0" smtClean="0"/>
              <a:t>Originality</a:t>
            </a:r>
          </a:p>
          <a:p>
            <a:pPr lvl="1"/>
            <a:r>
              <a:rPr lang="en-US" sz="3600" dirty="0" smtClean="0"/>
              <a:t>Copyright / Fair use </a:t>
            </a:r>
          </a:p>
          <a:p>
            <a:pPr lvl="1"/>
            <a:r>
              <a:rPr lang="en-US" sz="3600" dirty="0" smtClean="0"/>
              <a:t>Consent</a:t>
            </a:r>
            <a:endParaRPr lang="en-US" sz="3600" dirty="0"/>
          </a:p>
        </p:txBody>
      </p:sp>
    </p:spTree>
    <p:extLst>
      <p:ext uri="{BB962C8B-B14F-4D97-AF65-F5344CB8AC3E}">
        <p14:creationId xmlns:p14="http://schemas.microsoft.com/office/powerpoint/2010/main" val="4480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021"/>
            <a:ext cx="10515600" cy="759707"/>
          </a:xfrm>
        </p:spPr>
        <p:txBody>
          <a:bodyPr>
            <a:noAutofit/>
          </a:bodyPr>
          <a:lstStyle/>
          <a:p>
            <a:r>
              <a:rPr lang="en-US" sz="4000" dirty="0" smtClean="0"/>
              <a:t>Case  Study: </a:t>
            </a:r>
            <a:r>
              <a:rPr lang="en-US" dirty="0" smtClean="0"/>
              <a:t>Clarke</a:t>
            </a:r>
            <a:r>
              <a:rPr lang="en-US" sz="4000" dirty="0" smtClean="0"/>
              <a:t> (2018)</a:t>
            </a:r>
            <a:endParaRPr lang="en-US" sz="4000" dirty="0"/>
          </a:p>
        </p:txBody>
      </p:sp>
      <p:sp>
        <p:nvSpPr>
          <p:cNvPr id="3" name="Content Placeholder 2"/>
          <p:cNvSpPr>
            <a:spLocks noGrp="1"/>
          </p:cNvSpPr>
          <p:nvPr>
            <p:ph idx="1"/>
          </p:nvPr>
        </p:nvSpPr>
        <p:spPr>
          <a:xfrm>
            <a:off x="838200" y="2780928"/>
            <a:ext cx="10515600" cy="3452480"/>
          </a:xfrm>
        </p:spPr>
        <p:txBody>
          <a:bodyPr>
            <a:normAutofit/>
          </a:bodyPr>
          <a:lstStyle/>
          <a:p>
            <a:r>
              <a:rPr lang="en-US" dirty="0" smtClean="0"/>
              <a:t>Supplementary Data to article in </a:t>
            </a:r>
            <a:r>
              <a:rPr lang="en-US" i="1" dirty="0" smtClean="0"/>
              <a:t>Perspectives on Politics</a:t>
            </a:r>
            <a:r>
              <a:rPr lang="en-US" dirty="0" smtClean="0"/>
              <a:t>, </a:t>
            </a:r>
          </a:p>
          <a:p>
            <a:r>
              <a:rPr lang="en-US" dirty="0" smtClean="0"/>
              <a:t>Why and when do refugees in camps/settlements protest? Common in Jordan, but not in Turkey and Lebanon</a:t>
            </a:r>
          </a:p>
          <a:p>
            <a:r>
              <a:rPr lang="en-US" dirty="0" smtClean="0"/>
              <a:t>UNHCR Reports, </a:t>
            </a:r>
            <a:r>
              <a:rPr lang="en-US" dirty="0" err="1" smtClean="0"/>
              <a:t>Socia</a:t>
            </a:r>
            <a:r>
              <a:rPr lang="en-US" dirty="0" smtClean="0"/>
              <a:t> Media “Event Data”, Interviews (not shared)</a:t>
            </a:r>
          </a:p>
          <a:p>
            <a:pPr marL="0" indent="0">
              <a:buNone/>
            </a:pPr>
            <a:r>
              <a:rPr lang="en-US" sz="1900" dirty="0"/>
              <a:t>Clarke, Killian B. 2018. "Data for: When do the dispossessed protest? Informal leadership and mobilization in Syrian refugee camps". Qualitative Data Repository. </a:t>
            </a:r>
            <a:r>
              <a:rPr lang="en-US" sz="1900" dirty="0">
                <a:hlinkClick r:id="rId2"/>
              </a:rPr>
              <a:t>https://doi.org/10.5064/F6CN723S</a:t>
            </a:r>
            <a:endParaRPr lang="en-US" sz="1900" dirty="0" smtClean="0"/>
          </a:p>
          <a:p>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838200" y="1134919"/>
            <a:ext cx="8208912" cy="1622792"/>
          </a:xfrm>
          <a:prstGeom prst="rect">
            <a:avLst/>
          </a:prstGeom>
        </p:spPr>
      </p:pic>
    </p:spTree>
    <p:extLst>
      <p:ext uri="{BB962C8B-B14F-4D97-AF65-F5344CB8AC3E}">
        <p14:creationId xmlns:p14="http://schemas.microsoft.com/office/powerpoint/2010/main" val="201677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Clarke: </a:t>
            </a:r>
            <a:r>
              <a:rPr lang="en-US" sz="3200" dirty="0" smtClean="0"/>
              <a:t>Source Documents</a:t>
            </a:r>
            <a:br>
              <a:rPr lang="en-US" sz="3200" dirty="0" smtClean="0"/>
            </a:br>
            <a:r>
              <a:rPr lang="en-US" sz="3200" dirty="0" smtClean="0"/>
              <a:t>UNHCR Reports</a:t>
            </a:r>
            <a:endParaRPr lang="en-US" sz="3200" dirty="0"/>
          </a:p>
        </p:txBody>
      </p:sp>
      <p:pic>
        <p:nvPicPr>
          <p:cNvPr id="4" name="Picture 3"/>
          <p:cNvPicPr>
            <a:picLocks noChangeAspect="1"/>
          </p:cNvPicPr>
          <p:nvPr/>
        </p:nvPicPr>
        <p:blipFill>
          <a:blip r:embed="rId2"/>
          <a:stretch>
            <a:fillRect/>
          </a:stretch>
        </p:blipFill>
        <p:spPr>
          <a:xfrm>
            <a:off x="119336" y="1196752"/>
            <a:ext cx="10125075" cy="3924300"/>
          </a:xfrm>
          <a:prstGeom prst="rect">
            <a:avLst/>
          </a:prstGeom>
        </p:spPr>
      </p:pic>
      <p:pic>
        <p:nvPicPr>
          <p:cNvPr id="5" name="Picture 4"/>
          <p:cNvPicPr>
            <a:picLocks noChangeAspect="1"/>
          </p:cNvPicPr>
          <p:nvPr/>
        </p:nvPicPr>
        <p:blipFill>
          <a:blip r:embed="rId3"/>
          <a:stretch>
            <a:fillRect/>
          </a:stretch>
        </p:blipFill>
        <p:spPr>
          <a:xfrm>
            <a:off x="4007768" y="2852936"/>
            <a:ext cx="7920880" cy="3819399"/>
          </a:xfrm>
          <a:prstGeom prst="rect">
            <a:avLst/>
          </a:prstGeom>
        </p:spPr>
      </p:pic>
    </p:spTree>
    <p:extLst>
      <p:ext uri="{BB962C8B-B14F-4D97-AF65-F5344CB8AC3E}">
        <p14:creationId xmlns:p14="http://schemas.microsoft.com/office/powerpoint/2010/main" val="332204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DR Text Heavy 2017">
  <a:themeElements>
    <a:clrScheme name="QDR">
      <a:dk1>
        <a:srgbClr val="3F3F3F"/>
      </a:dk1>
      <a:lt1>
        <a:sysClr val="window" lastClr="FFFFFF"/>
      </a:lt1>
      <a:dk2>
        <a:srgbClr val="1F497D"/>
      </a:dk2>
      <a:lt2>
        <a:srgbClr val="EEECE1"/>
      </a:lt2>
      <a:accent1>
        <a:srgbClr val="55B7D3"/>
      </a:accent1>
      <a:accent2>
        <a:srgbClr val="EB853F"/>
      </a:accent2>
      <a:accent3>
        <a:srgbClr val="9BBB59"/>
      </a:accent3>
      <a:accent4>
        <a:srgbClr val="8064A2"/>
      </a:accent4>
      <a:accent5>
        <a:srgbClr val="4BACC6"/>
      </a:accent5>
      <a:accent6>
        <a:srgbClr val="F79646"/>
      </a:accent6>
      <a:hlink>
        <a:srgbClr val="0000FF"/>
      </a:hlink>
      <a:folHlink>
        <a:srgbClr val="800080"/>
      </a:folHlink>
    </a:clrScheme>
    <a:fontScheme name="QDR Standard">
      <a:majorFont>
        <a:latin typeface="Lucida Bright"/>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DR Text Heavy 2017" id="{E33C3862-2702-4610-8DAE-2157B7AC98C0}" vid="{FB481934-CD41-4804-BFD9-AF46A4316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QDR Text Heavy 2017</Template>
  <TotalTime>6850</TotalTime>
  <Words>914</Words>
  <Application>Microsoft Office PowerPoint</Application>
  <PresentationFormat>Widescreen</PresentationFormat>
  <Paragraphs>106</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Calibri</vt:lpstr>
      <vt:lpstr>Lucida Sans</vt:lpstr>
      <vt:lpstr>Lucida Bright</vt:lpstr>
      <vt:lpstr>Arial</vt:lpstr>
      <vt:lpstr>QDR Text Heavy 2017</vt:lpstr>
      <vt:lpstr>Archiving Qualitative Online Sources</vt:lpstr>
      <vt:lpstr>Online Sources in Social Science Research</vt:lpstr>
      <vt:lpstr>Why Archive and Share Online Data</vt:lpstr>
      <vt:lpstr>Challenges of Sharing Online Sources: Technological</vt:lpstr>
      <vt:lpstr>Challenges of Sharing Online Sources: Ethical (as small sampling…)</vt:lpstr>
      <vt:lpstr>Challenges of Sharing Online Sources: Legal</vt:lpstr>
      <vt:lpstr>Distinctive Characteristics of Qualitative Online Data</vt:lpstr>
      <vt:lpstr>Case  Study: Clarke (2018)</vt:lpstr>
      <vt:lpstr>Clarke: Source Documents UNHCR Reports</vt:lpstr>
      <vt:lpstr>Clarke: Source Documents Copyright?</vt:lpstr>
      <vt:lpstr>Clarke: Event data (social media)</vt:lpstr>
      <vt:lpstr>Clarke: Event Data Challenges  (Ethics, Copyright, Preservation)</vt:lpstr>
      <vt:lpstr>Tools: perma.cc &amp; Internet Archive</vt:lpstr>
      <vt:lpstr>Case: Syrian Civil War</vt:lpstr>
      <vt:lpstr>Tool: archivr</vt:lpstr>
      <vt:lpstr>Tool: Webrecorder.io</vt:lpstr>
      <vt:lpstr>General Lessons</vt:lpstr>
      <vt:lpstr>Questions? Comments?</vt:lpstr>
    </vt:vector>
  </TitlesOfParts>
  <Manager/>
  <Company>QDR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IQMR 2016 Data Management Module - Session 1</dc:title>
  <dc:subject/>
  <dc:creator>Dessi Kirilova</dc:creator>
  <cp:keywords/>
  <dc:description/>
  <cp:lastModifiedBy>Sebastian Karcher</cp:lastModifiedBy>
  <cp:revision>409</cp:revision>
  <cp:lastPrinted>2015-06-15T17:31:51Z</cp:lastPrinted>
  <dcterms:created xsi:type="dcterms:W3CDTF">2014-07-22T09:14:33Z</dcterms:created>
  <dcterms:modified xsi:type="dcterms:W3CDTF">2019-05-27T12:28:53Z</dcterms:modified>
  <cp:category/>
</cp:coreProperties>
</file>