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7" r:id="rId3"/>
    <p:sldId id="283" r:id="rId4"/>
    <p:sldId id="278" r:id="rId5"/>
    <p:sldId id="284" r:id="rId6"/>
    <p:sldId id="285" r:id="rId7"/>
    <p:sldId id="280" r:id="rId8"/>
    <p:sldId id="286" r:id="rId9"/>
    <p:sldId id="281" r:id="rId10"/>
    <p:sldId id="287" r:id="rId11"/>
    <p:sldId id="282" r:id="rId12"/>
    <p:sldId id="257" r:id="rId13"/>
    <p:sldId id="288" r:id="rId14"/>
    <p:sldId id="289" r:id="rId15"/>
    <p:sldId id="268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2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9"/>
  </p:normalViewPr>
  <p:slideViewPr>
    <p:cSldViewPr snapToGrid="0" snapToObjects="1">
      <p:cViewPr varScale="1">
        <p:scale>
          <a:sx n="103" d="100"/>
          <a:sy n="103" d="100"/>
        </p:scale>
        <p:origin x="18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E6887-2B8B-BC40-B3AF-C17F202CA7B9}" type="datetimeFigureOut">
              <a:rPr lang="en-US" smtClean="0"/>
              <a:t>5/21/19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35EB9-ABC2-B141-A506-2F68C48D0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74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B35EB9-ABC2-B141-A506-2F68C48D00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5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4225"/>
            </a:gs>
            <a:gs pos="100000">
              <a:srgbClr val="014225">
                <a:alpha val="1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Bliss Pro"/>
                <a:cs typeface="Bliss Pro"/>
              </a:rPr>
              <a:t>An update on MECA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Bliss Pro"/>
                <a:cs typeface="Bliss Pro"/>
              </a:rPr>
              <a:t>JATS-Con 2019</a:t>
            </a:r>
          </a:p>
        </p:txBody>
      </p:sp>
      <p:pic>
        <p:nvPicPr>
          <p:cNvPr id="4" name="Picture 3" descr="Green 15 PC logo 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34" y="5445252"/>
            <a:ext cx="2585466" cy="141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172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4225"/>
            </a:gs>
            <a:gs pos="100000">
              <a:srgbClr val="014225">
                <a:alpha val="1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en 15 PC logo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34" y="5445252"/>
            <a:ext cx="2585466" cy="14127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C47E0D5-5570-D248-99B8-38AEC7A4A021}"/>
              </a:ext>
            </a:extLst>
          </p:cNvPr>
          <p:cNvSpPr txBox="1">
            <a:spLocks/>
          </p:cNvSpPr>
          <p:nvPr/>
        </p:nvSpPr>
        <p:spPr>
          <a:xfrm>
            <a:off x="45287" y="42362"/>
            <a:ext cx="912114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latin typeface="Bliss Pro"/>
                <a:cs typeface="Bliss Pro"/>
              </a:rPr>
              <a:t>Historical timeline</a:t>
            </a:r>
            <a:endParaRPr lang="en-US" b="1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4769B0-CFF0-5340-B4EC-A57D77D48A53}"/>
              </a:ext>
            </a:extLst>
          </p:cNvPr>
          <p:cNvCxnSpPr>
            <a:cxnSpLocks/>
          </p:cNvCxnSpPr>
          <p:nvPr/>
        </p:nvCxnSpPr>
        <p:spPr>
          <a:xfrm>
            <a:off x="685800" y="3492023"/>
            <a:ext cx="7620000" cy="0"/>
          </a:xfrm>
          <a:prstGeom prst="line">
            <a:avLst/>
          </a:prstGeom>
          <a:ln w="19050">
            <a:headEnd type="oval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ular Callout 4">
            <a:extLst>
              <a:ext uri="{FF2B5EF4-FFF2-40B4-BE49-F238E27FC236}">
                <a16:creationId xmlns:a16="http://schemas.microsoft.com/office/drawing/2014/main" id="{B9466B11-3006-B644-8FC7-463719C5BE75}"/>
              </a:ext>
            </a:extLst>
          </p:cNvPr>
          <p:cNvSpPr/>
          <p:nvPr/>
        </p:nvSpPr>
        <p:spPr>
          <a:xfrm>
            <a:off x="589001" y="3886200"/>
            <a:ext cx="1683509" cy="1765313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John Sacks forms “Common Approach to Manuscript Transfer” 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Group</a:t>
            </a:r>
          </a:p>
        </p:txBody>
      </p:sp>
      <p:sp>
        <p:nvSpPr>
          <p:cNvPr id="9" name="Rectangular Callout 97">
            <a:extLst>
              <a:ext uri="{FF2B5EF4-FFF2-40B4-BE49-F238E27FC236}">
                <a16:creationId xmlns:a16="http://schemas.microsoft.com/office/drawing/2014/main" id="{7F5125D4-3FD9-4143-BFF1-AFB76CB8ED05}"/>
              </a:ext>
            </a:extLst>
          </p:cNvPr>
          <p:cNvSpPr/>
          <p:nvPr/>
        </p:nvSpPr>
        <p:spPr>
          <a:xfrm>
            <a:off x="1112103" y="1533818"/>
            <a:ext cx="2667000" cy="1699203"/>
          </a:xfrm>
          <a:prstGeom prst="wedgeRectCallout">
            <a:avLst>
              <a:gd name="adj1" fmla="val -3931"/>
              <a:gd name="adj2" fmla="val 76424"/>
            </a:avLst>
          </a:pr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group held monthly meetings designing initial specifications; rebrands as “Manuscript Exchange Common Approach” MECA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606AF5-F60C-3F47-81C4-1899774DA298}"/>
              </a:ext>
            </a:extLst>
          </p:cNvPr>
          <p:cNvSpPr/>
          <p:nvPr/>
        </p:nvSpPr>
        <p:spPr>
          <a:xfrm>
            <a:off x="589002" y="5651513"/>
            <a:ext cx="1683508" cy="900266"/>
          </a:xfrm>
          <a:prstGeom prst="rect">
            <a:avLst/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August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09DFA1-D321-934D-A1FA-482A37EB766C}"/>
              </a:ext>
            </a:extLst>
          </p:cNvPr>
          <p:cNvSpPr/>
          <p:nvPr/>
        </p:nvSpPr>
        <p:spPr>
          <a:xfrm>
            <a:off x="1112103" y="1066800"/>
            <a:ext cx="2667000" cy="467018"/>
          </a:xfrm>
          <a:prstGeom prst="rect">
            <a:avLst/>
          </a:pr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US" sz="135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2E5921-537D-6344-B814-6210FC390EB9}"/>
              </a:ext>
            </a:extLst>
          </p:cNvPr>
          <p:cNvSpPr/>
          <p:nvPr/>
        </p:nvSpPr>
        <p:spPr>
          <a:xfrm>
            <a:off x="2646402" y="5638800"/>
            <a:ext cx="1828800" cy="914400"/>
          </a:xfrm>
          <a:prstGeom prst="rect">
            <a:avLst/>
          </a:prstGeom>
          <a:solidFill>
            <a:srgbClr val="29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April</a:t>
            </a:r>
          </a:p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sz="135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5815E5-BD63-2D42-B033-F61D972B3999}"/>
              </a:ext>
            </a:extLst>
          </p:cNvPr>
          <p:cNvSpPr/>
          <p:nvPr/>
        </p:nvSpPr>
        <p:spPr>
          <a:xfrm>
            <a:off x="4103527" y="1066800"/>
            <a:ext cx="1637968" cy="854678"/>
          </a:xfrm>
          <a:prstGeom prst="rect">
            <a:avLst/>
          </a:prstGeom>
          <a:solidFill>
            <a:srgbClr val="27AE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June</a:t>
            </a:r>
          </a:p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sz="135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DC9478-10D0-7249-B13F-F7012D2EA2D1}"/>
              </a:ext>
            </a:extLst>
          </p:cNvPr>
          <p:cNvSpPr/>
          <p:nvPr/>
        </p:nvSpPr>
        <p:spPr>
          <a:xfrm>
            <a:off x="4780004" y="5638800"/>
            <a:ext cx="1752598" cy="912979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September</a:t>
            </a:r>
          </a:p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sz="1350" dirty="0"/>
          </a:p>
        </p:txBody>
      </p:sp>
      <p:sp>
        <p:nvSpPr>
          <p:cNvPr id="16" name="Rectangular Callout 108">
            <a:extLst>
              <a:ext uri="{FF2B5EF4-FFF2-40B4-BE49-F238E27FC236}">
                <a16:creationId xmlns:a16="http://schemas.microsoft.com/office/drawing/2014/main" id="{2E22A06D-F818-7446-AEC6-C495B5F2CB23}"/>
              </a:ext>
            </a:extLst>
          </p:cNvPr>
          <p:cNvSpPr/>
          <p:nvPr/>
        </p:nvSpPr>
        <p:spPr>
          <a:xfrm>
            <a:off x="2646402" y="3896198"/>
            <a:ext cx="1828800" cy="1840092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29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Group submits specifications to NISO for consideration as a standard</a:t>
            </a:r>
          </a:p>
        </p:txBody>
      </p:sp>
      <p:sp>
        <p:nvSpPr>
          <p:cNvPr id="17" name="Rectangular Callout 109">
            <a:extLst>
              <a:ext uri="{FF2B5EF4-FFF2-40B4-BE49-F238E27FC236}">
                <a16:creationId xmlns:a16="http://schemas.microsoft.com/office/drawing/2014/main" id="{73A9D973-F1AA-E34B-A4CB-A7D373E37107}"/>
              </a:ext>
            </a:extLst>
          </p:cNvPr>
          <p:cNvSpPr/>
          <p:nvPr/>
        </p:nvSpPr>
        <p:spPr>
          <a:xfrm>
            <a:off x="4103527" y="1848447"/>
            <a:ext cx="1637968" cy="1384574"/>
          </a:xfrm>
          <a:prstGeom prst="wedgeRectCallout">
            <a:avLst>
              <a:gd name="adj1" fmla="val -3931"/>
              <a:gd name="adj2" fmla="val 76424"/>
            </a:avLst>
          </a:prstGeom>
          <a:solidFill>
            <a:srgbClr val="27AE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Group presents MECA specifications at SSP 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18" name="Rectangular Callout 110">
            <a:extLst>
              <a:ext uri="{FF2B5EF4-FFF2-40B4-BE49-F238E27FC236}">
                <a16:creationId xmlns:a16="http://schemas.microsoft.com/office/drawing/2014/main" id="{55807494-DF00-6D43-B9E1-60E7A6B7FC8C}"/>
              </a:ext>
            </a:extLst>
          </p:cNvPr>
          <p:cNvSpPr/>
          <p:nvPr/>
        </p:nvSpPr>
        <p:spPr>
          <a:xfrm>
            <a:off x="4780002" y="3879682"/>
            <a:ext cx="1752600" cy="1856607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First NISO Working Group meeting; consider MECA a “recommended practice”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EF05D3-9F95-6A4D-ABEC-1AC0785B71CD}"/>
              </a:ext>
            </a:extLst>
          </p:cNvPr>
          <p:cNvSpPr txBox="1"/>
          <p:nvPr/>
        </p:nvSpPr>
        <p:spPr>
          <a:xfrm>
            <a:off x="6504056" y="967944"/>
            <a:ext cx="27511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Expanded team:</a:t>
            </a:r>
          </a:p>
          <a:p>
            <a:r>
              <a:rPr lang="en-US" dirty="0">
                <a:latin typeface="Calibri" panose="020F0502020204030204" pitchFamily="34" charset="0"/>
              </a:rPr>
              <a:t>American Chemical Society</a:t>
            </a:r>
          </a:p>
          <a:p>
            <a:r>
              <a:rPr lang="en-US" dirty="0">
                <a:latin typeface="Calibri" panose="020F0502020204030204" pitchFamily="34" charset="0"/>
              </a:rPr>
              <a:t>American Physical Society</a:t>
            </a:r>
          </a:p>
          <a:p>
            <a:r>
              <a:rPr lang="en-US" dirty="0">
                <a:latin typeface="Calibri" panose="020F0502020204030204" pitchFamily="34" charset="0"/>
              </a:rPr>
              <a:t>Cold Spring Harbor</a:t>
            </a:r>
          </a:p>
          <a:p>
            <a:r>
              <a:rPr lang="en-US" dirty="0" err="1">
                <a:latin typeface="Calibri" panose="020F0502020204030204" pitchFamily="34" charset="0"/>
              </a:rPr>
              <a:t>eLife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IEEE</a:t>
            </a:r>
          </a:p>
          <a:p>
            <a:r>
              <a:rPr lang="en-US" dirty="0">
                <a:latin typeface="Calibri" panose="020F0502020204030204" pitchFamily="34" charset="0"/>
              </a:rPr>
              <a:t>Green Fifteen Consultancy</a:t>
            </a:r>
          </a:p>
          <a:p>
            <a:r>
              <a:rPr lang="en-US" dirty="0" err="1">
                <a:latin typeface="Calibri" panose="020F0502020204030204" pitchFamily="34" charset="0"/>
              </a:rPr>
              <a:t>Jisc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Journal of Clinical Investigation</a:t>
            </a:r>
          </a:p>
          <a:p>
            <a:r>
              <a:rPr lang="en-US" dirty="0">
                <a:latin typeface="Calibri" panose="020F0502020204030204" pitchFamily="34" charset="0"/>
              </a:rPr>
              <a:t>NLM</a:t>
            </a:r>
          </a:p>
          <a:p>
            <a:r>
              <a:rPr lang="en-US" dirty="0">
                <a:latin typeface="Calibri" panose="020F0502020204030204" pitchFamily="34" charset="0"/>
              </a:rPr>
              <a:t>Springer Nature</a:t>
            </a:r>
          </a:p>
          <a:p>
            <a:r>
              <a:rPr lang="en-US" dirty="0">
                <a:latin typeface="Calibri" panose="020F0502020204030204" pitchFamily="34" charset="0"/>
              </a:rPr>
              <a:t>Taylor and Francis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99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4225"/>
            </a:gs>
            <a:gs pos="100000">
              <a:srgbClr val="014225">
                <a:alpha val="1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en 15 PC logo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34" y="5445252"/>
            <a:ext cx="2585466" cy="14127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C47E0D5-5570-D248-99B8-38AEC7A4A021}"/>
              </a:ext>
            </a:extLst>
          </p:cNvPr>
          <p:cNvSpPr txBox="1">
            <a:spLocks/>
          </p:cNvSpPr>
          <p:nvPr/>
        </p:nvSpPr>
        <p:spPr>
          <a:xfrm>
            <a:off x="45287" y="42362"/>
            <a:ext cx="912114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latin typeface="Bliss Pro"/>
                <a:cs typeface="Bliss Pro"/>
              </a:rPr>
              <a:t>Historical timeline</a:t>
            </a:r>
            <a:endParaRPr lang="en-US" b="1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4769B0-CFF0-5340-B4EC-A57D77D48A53}"/>
              </a:ext>
            </a:extLst>
          </p:cNvPr>
          <p:cNvCxnSpPr>
            <a:cxnSpLocks/>
          </p:cNvCxnSpPr>
          <p:nvPr/>
        </p:nvCxnSpPr>
        <p:spPr>
          <a:xfrm>
            <a:off x="685800" y="3492023"/>
            <a:ext cx="7620000" cy="0"/>
          </a:xfrm>
          <a:prstGeom prst="line">
            <a:avLst/>
          </a:prstGeom>
          <a:ln w="19050">
            <a:headEnd type="oval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ular Callout 4">
            <a:extLst>
              <a:ext uri="{FF2B5EF4-FFF2-40B4-BE49-F238E27FC236}">
                <a16:creationId xmlns:a16="http://schemas.microsoft.com/office/drawing/2014/main" id="{B9466B11-3006-B644-8FC7-463719C5BE75}"/>
              </a:ext>
            </a:extLst>
          </p:cNvPr>
          <p:cNvSpPr/>
          <p:nvPr/>
        </p:nvSpPr>
        <p:spPr>
          <a:xfrm>
            <a:off x="589001" y="3886200"/>
            <a:ext cx="1683509" cy="1765313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John Sacks forms “Common Approach to Manuscript Transfer” 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Group</a:t>
            </a:r>
          </a:p>
        </p:txBody>
      </p:sp>
      <p:sp>
        <p:nvSpPr>
          <p:cNvPr id="9" name="Rectangular Callout 97">
            <a:extLst>
              <a:ext uri="{FF2B5EF4-FFF2-40B4-BE49-F238E27FC236}">
                <a16:creationId xmlns:a16="http://schemas.microsoft.com/office/drawing/2014/main" id="{7F5125D4-3FD9-4143-BFF1-AFB76CB8ED05}"/>
              </a:ext>
            </a:extLst>
          </p:cNvPr>
          <p:cNvSpPr/>
          <p:nvPr/>
        </p:nvSpPr>
        <p:spPr>
          <a:xfrm>
            <a:off x="1112103" y="1533818"/>
            <a:ext cx="2667000" cy="1699203"/>
          </a:xfrm>
          <a:prstGeom prst="wedgeRectCallout">
            <a:avLst>
              <a:gd name="adj1" fmla="val -3931"/>
              <a:gd name="adj2" fmla="val 76424"/>
            </a:avLst>
          </a:pr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group held monthly meetings designing initial specifications; rebrands as “Manuscript Exchange Common Approach” MECA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606AF5-F60C-3F47-81C4-1899774DA298}"/>
              </a:ext>
            </a:extLst>
          </p:cNvPr>
          <p:cNvSpPr/>
          <p:nvPr/>
        </p:nvSpPr>
        <p:spPr>
          <a:xfrm>
            <a:off x="589002" y="5651513"/>
            <a:ext cx="1683508" cy="900266"/>
          </a:xfrm>
          <a:prstGeom prst="rect">
            <a:avLst/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August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09DFA1-D321-934D-A1FA-482A37EB766C}"/>
              </a:ext>
            </a:extLst>
          </p:cNvPr>
          <p:cNvSpPr/>
          <p:nvPr/>
        </p:nvSpPr>
        <p:spPr>
          <a:xfrm>
            <a:off x="1112103" y="1066800"/>
            <a:ext cx="2667000" cy="467018"/>
          </a:xfrm>
          <a:prstGeom prst="rect">
            <a:avLst/>
          </a:pr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US" sz="135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2E5921-537D-6344-B814-6210FC390EB9}"/>
              </a:ext>
            </a:extLst>
          </p:cNvPr>
          <p:cNvSpPr/>
          <p:nvPr/>
        </p:nvSpPr>
        <p:spPr>
          <a:xfrm>
            <a:off x="2646402" y="5638800"/>
            <a:ext cx="1828800" cy="914400"/>
          </a:xfrm>
          <a:prstGeom prst="rect">
            <a:avLst/>
          </a:prstGeom>
          <a:solidFill>
            <a:srgbClr val="29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April</a:t>
            </a:r>
          </a:p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sz="135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5815E5-BD63-2D42-B033-F61D972B3999}"/>
              </a:ext>
            </a:extLst>
          </p:cNvPr>
          <p:cNvSpPr/>
          <p:nvPr/>
        </p:nvSpPr>
        <p:spPr>
          <a:xfrm>
            <a:off x="4103527" y="1066800"/>
            <a:ext cx="1637968" cy="854678"/>
          </a:xfrm>
          <a:prstGeom prst="rect">
            <a:avLst/>
          </a:prstGeom>
          <a:solidFill>
            <a:srgbClr val="27AE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June</a:t>
            </a:r>
          </a:p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sz="135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DC9478-10D0-7249-B13F-F7012D2EA2D1}"/>
              </a:ext>
            </a:extLst>
          </p:cNvPr>
          <p:cNvSpPr/>
          <p:nvPr/>
        </p:nvSpPr>
        <p:spPr>
          <a:xfrm>
            <a:off x="4780004" y="5638800"/>
            <a:ext cx="1752598" cy="912979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September</a:t>
            </a:r>
          </a:p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sz="135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2E3963-310D-DB44-A42E-BCB98DAD597E}"/>
              </a:ext>
            </a:extLst>
          </p:cNvPr>
          <p:cNvSpPr/>
          <p:nvPr/>
        </p:nvSpPr>
        <p:spPr>
          <a:xfrm>
            <a:off x="6065920" y="1066800"/>
            <a:ext cx="1980383" cy="609600"/>
          </a:xfrm>
          <a:prstGeom prst="rect">
            <a:avLst/>
          </a:prstGeom>
          <a:solidFill>
            <a:srgbClr val="F39C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Late 2018-2019</a:t>
            </a:r>
            <a:endParaRPr lang="en-US" sz="1350" dirty="0"/>
          </a:p>
        </p:txBody>
      </p:sp>
      <p:sp>
        <p:nvSpPr>
          <p:cNvPr id="16" name="Rectangular Callout 108">
            <a:extLst>
              <a:ext uri="{FF2B5EF4-FFF2-40B4-BE49-F238E27FC236}">
                <a16:creationId xmlns:a16="http://schemas.microsoft.com/office/drawing/2014/main" id="{2E22A06D-F818-7446-AEC6-C495B5F2CB23}"/>
              </a:ext>
            </a:extLst>
          </p:cNvPr>
          <p:cNvSpPr/>
          <p:nvPr/>
        </p:nvSpPr>
        <p:spPr>
          <a:xfrm>
            <a:off x="2646402" y="3896198"/>
            <a:ext cx="1828800" cy="1840092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29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Group submits specifications to NISO for consideration as a standard</a:t>
            </a:r>
          </a:p>
        </p:txBody>
      </p:sp>
      <p:sp>
        <p:nvSpPr>
          <p:cNvPr id="17" name="Rectangular Callout 109">
            <a:extLst>
              <a:ext uri="{FF2B5EF4-FFF2-40B4-BE49-F238E27FC236}">
                <a16:creationId xmlns:a16="http://schemas.microsoft.com/office/drawing/2014/main" id="{73A9D973-F1AA-E34B-A4CB-A7D373E37107}"/>
              </a:ext>
            </a:extLst>
          </p:cNvPr>
          <p:cNvSpPr/>
          <p:nvPr/>
        </p:nvSpPr>
        <p:spPr>
          <a:xfrm>
            <a:off x="4103527" y="1848447"/>
            <a:ext cx="1637968" cy="1384574"/>
          </a:xfrm>
          <a:prstGeom prst="wedgeRectCallout">
            <a:avLst>
              <a:gd name="adj1" fmla="val -3931"/>
              <a:gd name="adj2" fmla="val 76424"/>
            </a:avLst>
          </a:prstGeom>
          <a:solidFill>
            <a:srgbClr val="27AE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Group presents MECA specifications at SSP 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18" name="Rectangular Callout 110">
            <a:extLst>
              <a:ext uri="{FF2B5EF4-FFF2-40B4-BE49-F238E27FC236}">
                <a16:creationId xmlns:a16="http://schemas.microsoft.com/office/drawing/2014/main" id="{55807494-DF00-6D43-B9E1-60E7A6B7FC8C}"/>
              </a:ext>
            </a:extLst>
          </p:cNvPr>
          <p:cNvSpPr/>
          <p:nvPr/>
        </p:nvSpPr>
        <p:spPr>
          <a:xfrm>
            <a:off x="4780002" y="3879682"/>
            <a:ext cx="1752600" cy="1856607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First NISO Working Group meeting; consider MECA a “recommended practice”</a:t>
            </a:r>
          </a:p>
        </p:txBody>
      </p:sp>
      <p:sp>
        <p:nvSpPr>
          <p:cNvPr id="19" name="Rectangular Callout 111">
            <a:extLst>
              <a:ext uri="{FF2B5EF4-FFF2-40B4-BE49-F238E27FC236}">
                <a16:creationId xmlns:a16="http://schemas.microsoft.com/office/drawing/2014/main" id="{413A813A-D57D-FF49-BBB1-9AB6D857B5A5}"/>
              </a:ext>
            </a:extLst>
          </p:cNvPr>
          <p:cNvSpPr/>
          <p:nvPr/>
        </p:nvSpPr>
        <p:spPr>
          <a:xfrm>
            <a:off x="6065920" y="1484934"/>
            <a:ext cx="1980383" cy="1748088"/>
          </a:xfrm>
          <a:prstGeom prst="wedgeRectCallout">
            <a:avLst>
              <a:gd name="adj1" fmla="val -3931"/>
              <a:gd name="adj2" fmla="val 76424"/>
            </a:avLst>
          </a:prstGeom>
          <a:solidFill>
            <a:srgbClr val="F39C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NISO Working group held meeting every 3 weeks to review and refine specifications</a:t>
            </a:r>
          </a:p>
          <a:p>
            <a:endParaRPr lang="en-US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725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4225"/>
            </a:gs>
            <a:gs pos="100000">
              <a:srgbClr val="014225">
                <a:alpha val="1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en 15 PC logo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34" y="5445252"/>
            <a:ext cx="2585466" cy="1412748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2D84F5F1-F05E-9342-B940-8D0D65958D33}"/>
              </a:ext>
            </a:extLst>
          </p:cNvPr>
          <p:cNvSpPr txBox="1">
            <a:spLocks/>
          </p:cNvSpPr>
          <p:nvPr/>
        </p:nvSpPr>
        <p:spPr>
          <a:xfrm>
            <a:off x="1" y="12357"/>
            <a:ext cx="9143999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Aries </a:t>
            </a:r>
          </a:p>
          <a:p>
            <a:r>
              <a:rPr lang="en-US" b="1" dirty="0"/>
              <a:t>Editorial Manager &amp; </a:t>
            </a:r>
            <a:r>
              <a:rPr lang="en-US" b="1" dirty="0" err="1"/>
              <a:t>ProduXion</a:t>
            </a:r>
            <a:r>
              <a:rPr lang="en-US" b="1" dirty="0"/>
              <a:t> Manager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9D00ADD-4CAD-854D-9AC8-A7F98B470FB1}"/>
              </a:ext>
            </a:extLst>
          </p:cNvPr>
          <p:cNvSpPr txBox="1">
            <a:spLocks/>
          </p:cNvSpPr>
          <p:nvPr/>
        </p:nvSpPr>
        <p:spPr>
          <a:xfrm>
            <a:off x="687499" y="1067649"/>
            <a:ext cx="7827061" cy="495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2763" indent="-400050" algn="l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3600" b="1" dirty="0">
                <a:solidFill>
                  <a:schemeClr val="tx1"/>
                </a:solidFill>
              </a:rPr>
              <a:t>Journal</a:t>
            </a:r>
          </a:p>
          <a:p>
            <a:pPr marL="1027113" lvl="1" indent="-457200" algn="l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8799513" algn="l"/>
              </a:tabLst>
            </a:pPr>
            <a:r>
              <a:rPr lang="en-US" sz="2900" dirty="0">
                <a:solidFill>
                  <a:schemeClr val="tx1"/>
                </a:solidFill>
              </a:rPr>
              <a:t>Editorial Manager journal transfers to a journal on another peer review system</a:t>
            </a:r>
          </a:p>
          <a:p>
            <a:pPr marL="1027113" lvl="1" indent="-457200" algn="l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8799513" algn="l"/>
              </a:tabLst>
            </a:pPr>
            <a:r>
              <a:rPr lang="en-US" sz="2900" dirty="0"/>
              <a:t>A journal on another peer review system transfers to an Editorial Manager journal</a:t>
            </a:r>
            <a:endParaRPr lang="en-US" sz="2900" dirty="0">
              <a:solidFill>
                <a:schemeClr val="bg1">
                  <a:lumMod val="50000"/>
                </a:schemeClr>
              </a:solidFill>
            </a:endParaRPr>
          </a:p>
          <a:p>
            <a:pPr marL="512763" indent="-400050" algn="l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3600" b="1" dirty="0">
                <a:solidFill>
                  <a:schemeClr val="tx1"/>
                </a:solidFill>
              </a:rPr>
              <a:t>Preprint</a:t>
            </a:r>
          </a:p>
          <a:p>
            <a:pPr marL="1027113" lvl="1" indent="-457200" algn="l" defTabSz="1052513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8970963" algn="l"/>
              </a:tabLst>
            </a:pPr>
            <a:r>
              <a:rPr lang="en-US" sz="2900" dirty="0"/>
              <a:t>Editorial Manager/</a:t>
            </a:r>
            <a:r>
              <a:rPr lang="en-US" sz="2900" dirty="0" err="1"/>
              <a:t>ProduXion</a:t>
            </a:r>
            <a:r>
              <a:rPr lang="en-US" sz="2900" dirty="0"/>
              <a:t> Manager to/from Preprint server (using Task Manager or </a:t>
            </a:r>
            <a:r>
              <a:rPr lang="en-US" sz="2900" dirty="0" err="1"/>
              <a:t>ProduXion</a:t>
            </a:r>
            <a:r>
              <a:rPr lang="en-US" sz="2900" dirty="0"/>
              <a:t> Manager SFTP)</a:t>
            </a:r>
            <a:endParaRPr lang="en-US" sz="2900" dirty="0">
              <a:solidFill>
                <a:schemeClr val="bg1">
                  <a:lumMod val="50000"/>
                </a:schemeClr>
              </a:solidFill>
            </a:endParaRPr>
          </a:p>
          <a:p>
            <a:pPr marL="512763" indent="-400050" algn="l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3600" b="1" dirty="0">
                <a:solidFill>
                  <a:schemeClr val="tx1"/>
                </a:solidFill>
              </a:rPr>
              <a:t>Syndication: Export to</a:t>
            </a:r>
            <a:r>
              <a:rPr lang="mr-IN" sz="3600" b="1" dirty="0">
                <a:solidFill>
                  <a:schemeClr val="tx1"/>
                </a:solidFill>
              </a:rPr>
              <a:t>…</a:t>
            </a:r>
            <a:endParaRPr lang="en-US" sz="3600" b="1" dirty="0">
              <a:solidFill>
                <a:schemeClr val="tx1"/>
              </a:solidFill>
            </a:endParaRPr>
          </a:p>
          <a:p>
            <a:pPr marL="1027113" lvl="1" indent="-457200" algn="l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8799513" algn="l"/>
              </a:tabLst>
            </a:pPr>
            <a:r>
              <a:rPr lang="en-US" sz="2900" dirty="0"/>
              <a:t>Editorial Manager/</a:t>
            </a:r>
            <a:r>
              <a:rPr lang="en-US" sz="2900" dirty="0" err="1">
                <a:solidFill>
                  <a:schemeClr val="tx1"/>
                </a:solidFill>
              </a:rPr>
              <a:t>ProduXion</a:t>
            </a:r>
            <a:r>
              <a:rPr lang="en-US" sz="2900" dirty="0"/>
              <a:t> Manager to Various Services  (using Task Manager or </a:t>
            </a:r>
            <a:r>
              <a:rPr lang="en-US" sz="2900" dirty="0" err="1"/>
              <a:t>ProduXion</a:t>
            </a:r>
            <a:r>
              <a:rPr lang="en-US" sz="2900" dirty="0"/>
              <a:t> Manager SFTP)</a:t>
            </a:r>
          </a:p>
        </p:txBody>
      </p:sp>
    </p:spTree>
    <p:extLst>
      <p:ext uri="{BB962C8B-B14F-4D97-AF65-F5344CB8AC3E}">
        <p14:creationId xmlns:p14="http://schemas.microsoft.com/office/powerpoint/2010/main" val="308547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4225"/>
            </a:gs>
            <a:gs pos="100000">
              <a:srgbClr val="014225">
                <a:alpha val="1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en 15 PC logo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34" y="5445252"/>
            <a:ext cx="2585466" cy="1412748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2D84F5F1-F05E-9342-B940-8D0D65958D33}"/>
              </a:ext>
            </a:extLst>
          </p:cNvPr>
          <p:cNvSpPr txBox="1">
            <a:spLocks/>
          </p:cNvSpPr>
          <p:nvPr/>
        </p:nvSpPr>
        <p:spPr>
          <a:xfrm>
            <a:off x="1" y="12357"/>
            <a:ext cx="9143999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err="1"/>
              <a:t>eJournalPress</a:t>
            </a:r>
            <a:endParaRPr lang="en-US" b="1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9D00ADD-4CAD-854D-9AC8-A7F98B470FB1}"/>
              </a:ext>
            </a:extLst>
          </p:cNvPr>
          <p:cNvSpPr txBox="1">
            <a:spLocks/>
          </p:cNvSpPr>
          <p:nvPr/>
        </p:nvSpPr>
        <p:spPr>
          <a:xfrm>
            <a:off x="687499" y="1067649"/>
            <a:ext cx="7827061" cy="495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2763" indent="-400050" algn="l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3600" b="1" dirty="0">
                <a:solidFill>
                  <a:schemeClr val="tx1"/>
                </a:solidFill>
              </a:rPr>
              <a:t>Journal to Journal</a:t>
            </a:r>
          </a:p>
          <a:p>
            <a:pPr marL="1027113" lvl="1" indent="-457200" algn="l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8799513" algn="l"/>
              </a:tabLst>
            </a:pPr>
            <a:r>
              <a:rPr lang="en-US" sz="2900" dirty="0">
                <a:solidFill>
                  <a:schemeClr val="tx1"/>
                </a:solidFill>
              </a:rPr>
              <a:t>EMBO Press / Rockefeller UP / CSHL Press to Life Science Alliance</a:t>
            </a:r>
            <a:endParaRPr lang="en-US" sz="2900" dirty="0">
              <a:solidFill>
                <a:schemeClr val="bg1">
                  <a:lumMod val="50000"/>
                </a:schemeClr>
              </a:solidFill>
            </a:endParaRPr>
          </a:p>
          <a:p>
            <a:pPr marL="512763" indent="-400050" algn="l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3600" b="1" dirty="0">
                <a:solidFill>
                  <a:schemeClr val="tx1"/>
                </a:solidFill>
              </a:rPr>
              <a:t>Journal to/from Preprint Server</a:t>
            </a:r>
          </a:p>
          <a:p>
            <a:pPr marL="1027113" lvl="1" indent="-457200" algn="l" defTabSz="1052513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8970963" algn="l"/>
              </a:tabLst>
            </a:pPr>
            <a:r>
              <a:rPr lang="en-US" sz="2900" dirty="0"/>
              <a:t>AGU to/from </a:t>
            </a:r>
            <a:r>
              <a:rPr lang="en-US" sz="2900" dirty="0" err="1"/>
              <a:t>ESSOAr</a:t>
            </a:r>
            <a:r>
              <a:rPr lang="en-US" sz="2900" dirty="0"/>
              <a:t> Preprint Server</a:t>
            </a:r>
            <a:endParaRPr lang="en-US" sz="2900" dirty="0">
              <a:solidFill>
                <a:schemeClr val="bg1">
                  <a:lumMod val="50000"/>
                </a:schemeClr>
              </a:solidFill>
            </a:endParaRPr>
          </a:p>
          <a:p>
            <a:pPr marL="512763" indent="-400050" algn="l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3600" b="1" dirty="0">
                <a:solidFill>
                  <a:schemeClr val="tx1"/>
                </a:solidFill>
              </a:rPr>
              <a:t>Within journal across sub-system</a:t>
            </a:r>
          </a:p>
          <a:p>
            <a:pPr marL="1027113" lvl="1" indent="-457200" algn="l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8799513" algn="l"/>
              </a:tabLst>
            </a:pPr>
            <a:r>
              <a:rPr lang="en-US" sz="2900" dirty="0" err="1"/>
              <a:t>eLife</a:t>
            </a:r>
            <a:r>
              <a:rPr lang="en-US" sz="2900" dirty="0"/>
              <a:t> Initial Submission Tool to </a:t>
            </a:r>
            <a:r>
              <a:rPr lang="en-US" sz="2900" dirty="0" err="1"/>
              <a:t>eLife</a:t>
            </a:r>
            <a:r>
              <a:rPr lang="en-US" sz="2900" dirty="0"/>
              <a:t>/</a:t>
            </a:r>
            <a:r>
              <a:rPr lang="en-US" sz="2900" dirty="0" err="1"/>
              <a:t>eJournalPress</a:t>
            </a:r>
            <a:r>
              <a:rPr lang="en-US" sz="2900" dirty="0"/>
              <a:t> peer review site</a:t>
            </a:r>
          </a:p>
          <a:p>
            <a:pPr marL="1027113" lvl="1" indent="-457200" algn="l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8799513" algn="l"/>
              </a:tabLst>
            </a:pP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731854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4225"/>
            </a:gs>
            <a:gs pos="100000">
              <a:srgbClr val="014225">
                <a:alpha val="1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en 15 PC logo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34" y="5445252"/>
            <a:ext cx="2585466" cy="1412748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2D84F5F1-F05E-9342-B940-8D0D65958D33}"/>
              </a:ext>
            </a:extLst>
          </p:cNvPr>
          <p:cNvSpPr txBox="1">
            <a:spLocks/>
          </p:cNvSpPr>
          <p:nvPr/>
        </p:nvSpPr>
        <p:spPr>
          <a:xfrm>
            <a:off x="1" y="12357"/>
            <a:ext cx="9143999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err="1"/>
              <a:t>Highwire</a:t>
            </a:r>
            <a:endParaRPr lang="en-US" b="1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9D00ADD-4CAD-854D-9AC8-A7F98B470FB1}"/>
              </a:ext>
            </a:extLst>
          </p:cNvPr>
          <p:cNvSpPr txBox="1">
            <a:spLocks/>
          </p:cNvSpPr>
          <p:nvPr/>
        </p:nvSpPr>
        <p:spPr>
          <a:xfrm>
            <a:off x="687499" y="1067649"/>
            <a:ext cx="7827061" cy="495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2763" indent="-400050" algn="l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3600" b="1" dirty="0">
                <a:solidFill>
                  <a:schemeClr val="tx1"/>
                </a:solidFill>
              </a:rPr>
              <a:t>Transfer </a:t>
            </a:r>
            <a:r>
              <a:rPr lang="en-US" sz="3600" b="1" dirty="0" err="1">
                <a:solidFill>
                  <a:schemeClr val="tx1"/>
                </a:solidFill>
              </a:rPr>
              <a:t>mss</a:t>
            </a:r>
            <a:r>
              <a:rPr lang="en-US" sz="3600" b="1" dirty="0">
                <a:solidFill>
                  <a:schemeClr val="tx1"/>
                </a:solidFill>
              </a:rPr>
              <a:t> and reviews among journals</a:t>
            </a:r>
          </a:p>
          <a:p>
            <a:pPr marL="569913" indent="-457200" algn="l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8799513" algn="l"/>
              </a:tabLst>
            </a:pPr>
            <a:r>
              <a:rPr lang="en-US" sz="2900" dirty="0">
                <a:solidFill>
                  <a:schemeClr val="tx1"/>
                </a:solidFill>
              </a:rPr>
              <a:t>Cell Biology Transfer Network – Journal of Cell Science, Journal of Cell Biology &amp; Molecular Biology of the Cell</a:t>
            </a:r>
            <a:endParaRPr lang="en-US" sz="2900" dirty="0">
              <a:solidFill>
                <a:schemeClr val="bg1">
                  <a:lumMod val="50000"/>
                </a:schemeClr>
              </a:solidFill>
            </a:endParaRPr>
          </a:p>
          <a:p>
            <a:pPr marL="512763" indent="-400050" algn="l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3600" b="1" dirty="0">
                <a:solidFill>
                  <a:schemeClr val="tx1"/>
                </a:solidFill>
              </a:rPr>
              <a:t>Transfer papers between preprint servers and journals</a:t>
            </a:r>
          </a:p>
          <a:p>
            <a:pPr marL="569913" indent="-457200" algn="l" defTabSz="1052513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8970963" algn="l"/>
              </a:tabLst>
            </a:pPr>
            <a:r>
              <a:rPr lang="en-US" sz="2900" dirty="0"/>
              <a:t>Journal-to-</a:t>
            </a:r>
            <a:r>
              <a:rPr lang="en-US" sz="2900" dirty="0" err="1"/>
              <a:t>bioRxiv</a:t>
            </a:r>
            <a:r>
              <a:rPr lang="en-US" sz="2900" dirty="0"/>
              <a:t> (J2B) </a:t>
            </a:r>
          </a:p>
          <a:p>
            <a:pPr marL="569913" indent="-457200" algn="l" defTabSz="1052513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8970963" algn="l"/>
              </a:tabLst>
            </a:pPr>
            <a:r>
              <a:rPr lang="en-US" sz="2900" dirty="0" err="1"/>
              <a:t>bioRxiv</a:t>
            </a:r>
            <a:r>
              <a:rPr lang="en-US" sz="2900" dirty="0"/>
              <a:t>-to-journal (B2J)</a:t>
            </a:r>
          </a:p>
          <a:p>
            <a:pPr marL="512763" indent="-400050" algn="l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3600" b="1" dirty="0">
                <a:solidFill>
                  <a:schemeClr val="tx1"/>
                </a:solidFill>
              </a:rPr>
              <a:t>Import papers from authoring systems/tools to submission systems</a:t>
            </a:r>
            <a:endParaRPr lang="en-US" sz="4000" b="1" dirty="0">
              <a:solidFill>
                <a:schemeClr val="tx1"/>
              </a:solidFill>
            </a:endParaRPr>
          </a:p>
          <a:p>
            <a:pPr marL="569913" indent="-457200" algn="l" defTabSz="1052513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8970963" algn="l"/>
              </a:tabLst>
            </a:pPr>
            <a:r>
              <a:rPr lang="en-US" sz="3600" dirty="0"/>
              <a:t>Genome Research &amp; Genes and Development to Life Science Alliance</a:t>
            </a:r>
            <a:endParaRPr lang="en-US" sz="3600" b="1" dirty="0">
              <a:solidFill>
                <a:schemeClr val="tx1"/>
              </a:solidFill>
            </a:endParaRPr>
          </a:p>
          <a:p>
            <a:pPr marL="512763" indent="-400050" algn="l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3600" b="1" dirty="0">
                <a:solidFill>
                  <a:schemeClr val="tx1"/>
                </a:solidFill>
              </a:rPr>
              <a:t>Export papers from submission/publishing systems to other services (e.g. repositories, compositors, etc.)</a:t>
            </a:r>
            <a:endParaRPr lang="en-US" sz="4000" b="1" dirty="0">
              <a:solidFill>
                <a:schemeClr val="tx1"/>
              </a:solidFill>
            </a:endParaRPr>
          </a:p>
          <a:p>
            <a:pPr marL="112713" algn="l" defTabSz="1052513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tabLst>
                <a:tab pos="8970963" algn="l"/>
              </a:tabLst>
            </a:pP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92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4225"/>
            </a:gs>
            <a:gs pos="100000">
              <a:srgbClr val="014225">
                <a:alpha val="1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en 15 PC logo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34" y="5445252"/>
            <a:ext cx="2585466" cy="14127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7599" y="2134979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Establish ongoing NISO group to evolve recommended practice as tech changes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3798E77-2B15-A245-8424-073A10F68D05}"/>
              </a:ext>
            </a:extLst>
          </p:cNvPr>
          <p:cNvSpPr txBox="1">
            <a:spLocks/>
          </p:cNvSpPr>
          <p:nvPr/>
        </p:nvSpPr>
        <p:spPr>
          <a:xfrm>
            <a:off x="45287" y="42362"/>
            <a:ext cx="912114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latin typeface="Bliss Pro"/>
                <a:cs typeface="Bliss Pro"/>
              </a:rPr>
              <a:t>The future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0893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4225"/>
            </a:gs>
            <a:gs pos="100000">
              <a:srgbClr val="014225">
                <a:alpha val="1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liss Pro"/>
                <a:cs typeface="Bliss Pro"/>
              </a:rPr>
              <a:t>Thank you</a:t>
            </a:r>
            <a:br>
              <a:rPr lang="en-US" dirty="0">
                <a:latin typeface="Bliss Pro"/>
                <a:cs typeface="Bliss Pro"/>
              </a:rPr>
            </a:br>
            <a:br>
              <a:rPr lang="en-US" dirty="0">
                <a:latin typeface="Bliss Pro"/>
                <a:cs typeface="Bliss Pro"/>
              </a:rPr>
            </a:br>
            <a:r>
              <a:rPr lang="en-US" dirty="0" err="1">
                <a:latin typeface="Bliss Pro"/>
                <a:cs typeface="Bliss Pro"/>
              </a:rPr>
              <a:t>manuscriptexchange.org</a:t>
            </a:r>
            <a:r>
              <a:rPr lang="en-US" dirty="0">
                <a:latin typeface="Bliss Pro"/>
                <a:cs typeface="Bliss Pro"/>
              </a:rPr>
              <a:t>	</a:t>
            </a:r>
          </a:p>
        </p:txBody>
      </p:sp>
      <p:pic>
        <p:nvPicPr>
          <p:cNvPr id="4" name="Picture 3" descr="Green 15 PC logo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34" y="5445252"/>
            <a:ext cx="2585466" cy="141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276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4225"/>
            </a:gs>
            <a:gs pos="100000">
              <a:srgbClr val="014225">
                <a:alpha val="1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en 15 PC logo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34" y="5445252"/>
            <a:ext cx="2585466" cy="14127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C47E0D5-5570-D248-99B8-38AEC7A4A021}"/>
              </a:ext>
            </a:extLst>
          </p:cNvPr>
          <p:cNvSpPr txBox="1">
            <a:spLocks/>
          </p:cNvSpPr>
          <p:nvPr/>
        </p:nvSpPr>
        <p:spPr>
          <a:xfrm>
            <a:off x="45287" y="42362"/>
            <a:ext cx="912114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latin typeface="Bliss Pro"/>
                <a:cs typeface="Bliss Pro"/>
              </a:rPr>
              <a:t>Historical timeline</a:t>
            </a:r>
            <a:endParaRPr lang="en-US" b="1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4769B0-CFF0-5340-B4EC-A57D77D48A53}"/>
              </a:ext>
            </a:extLst>
          </p:cNvPr>
          <p:cNvCxnSpPr>
            <a:cxnSpLocks/>
          </p:cNvCxnSpPr>
          <p:nvPr/>
        </p:nvCxnSpPr>
        <p:spPr>
          <a:xfrm>
            <a:off x="685800" y="3492023"/>
            <a:ext cx="7620000" cy="0"/>
          </a:xfrm>
          <a:prstGeom prst="line">
            <a:avLst/>
          </a:prstGeom>
          <a:ln w="19050">
            <a:headEnd type="oval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ular Callout 4">
            <a:extLst>
              <a:ext uri="{FF2B5EF4-FFF2-40B4-BE49-F238E27FC236}">
                <a16:creationId xmlns:a16="http://schemas.microsoft.com/office/drawing/2014/main" id="{B9466B11-3006-B644-8FC7-463719C5BE75}"/>
              </a:ext>
            </a:extLst>
          </p:cNvPr>
          <p:cNvSpPr/>
          <p:nvPr/>
        </p:nvSpPr>
        <p:spPr>
          <a:xfrm>
            <a:off x="589001" y="3886200"/>
            <a:ext cx="1683509" cy="1765313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John Sacks forms “Common Approach to Manuscript Transfer” 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Group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606AF5-F60C-3F47-81C4-1899774DA298}"/>
              </a:ext>
            </a:extLst>
          </p:cNvPr>
          <p:cNvSpPr/>
          <p:nvPr/>
        </p:nvSpPr>
        <p:spPr>
          <a:xfrm>
            <a:off x="589002" y="5651513"/>
            <a:ext cx="1683508" cy="900266"/>
          </a:xfrm>
          <a:prstGeom prst="rect">
            <a:avLst/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August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709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4225"/>
            </a:gs>
            <a:gs pos="100000">
              <a:srgbClr val="014225">
                <a:alpha val="1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en 15 PC logo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34" y="5445252"/>
            <a:ext cx="2585466" cy="14127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C47E0D5-5570-D248-99B8-38AEC7A4A021}"/>
              </a:ext>
            </a:extLst>
          </p:cNvPr>
          <p:cNvSpPr txBox="1">
            <a:spLocks/>
          </p:cNvSpPr>
          <p:nvPr/>
        </p:nvSpPr>
        <p:spPr>
          <a:xfrm>
            <a:off x="45287" y="42362"/>
            <a:ext cx="912114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latin typeface="Bliss Pro"/>
                <a:cs typeface="Bliss Pro"/>
              </a:rPr>
              <a:t>Historical timeline</a:t>
            </a:r>
            <a:endParaRPr lang="en-US" b="1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4769B0-CFF0-5340-B4EC-A57D77D48A53}"/>
              </a:ext>
            </a:extLst>
          </p:cNvPr>
          <p:cNvCxnSpPr>
            <a:cxnSpLocks/>
          </p:cNvCxnSpPr>
          <p:nvPr/>
        </p:nvCxnSpPr>
        <p:spPr>
          <a:xfrm>
            <a:off x="685800" y="3492023"/>
            <a:ext cx="7620000" cy="0"/>
          </a:xfrm>
          <a:prstGeom prst="line">
            <a:avLst/>
          </a:prstGeom>
          <a:ln w="19050">
            <a:headEnd type="oval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ular Callout 4">
            <a:extLst>
              <a:ext uri="{FF2B5EF4-FFF2-40B4-BE49-F238E27FC236}">
                <a16:creationId xmlns:a16="http://schemas.microsoft.com/office/drawing/2014/main" id="{B9466B11-3006-B644-8FC7-463719C5BE75}"/>
              </a:ext>
            </a:extLst>
          </p:cNvPr>
          <p:cNvSpPr/>
          <p:nvPr/>
        </p:nvSpPr>
        <p:spPr>
          <a:xfrm>
            <a:off x="589001" y="3886200"/>
            <a:ext cx="1683509" cy="1765313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John Sacks forms “Common Approach to Manuscript Transfer” 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Group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606AF5-F60C-3F47-81C4-1899774DA298}"/>
              </a:ext>
            </a:extLst>
          </p:cNvPr>
          <p:cNvSpPr/>
          <p:nvPr/>
        </p:nvSpPr>
        <p:spPr>
          <a:xfrm>
            <a:off x="589002" y="5651513"/>
            <a:ext cx="1683508" cy="900266"/>
          </a:xfrm>
          <a:prstGeom prst="rect">
            <a:avLst/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August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D3B387-FD87-BD42-A5AA-7DA1C24D33A5}"/>
              </a:ext>
            </a:extLst>
          </p:cNvPr>
          <p:cNvSpPr txBox="1"/>
          <p:nvPr/>
        </p:nvSpPr>
        <p:spPr>
          <a:xfrm>
            <a:off x="3361036" y="1223311"/>
            <a:ext cx="42012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Original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Aries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Clarivate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Calibri" panose="020F0502020204030204" pitchFamily="34" charset="0"/>
              </a:rPr>
              <a:t>eJournalPress</a:t>
            </a:r>
            <a:endParaRPr lang="en-US" sz="24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Calibri" panose="020F0502020204030204" pitchFamily="34" charset="0"/>
              </a:rPr>
              <a:t>Highwire</a:t>
            </a:r>
            <a:endParaRPr lang="en-US" sz="24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PLOS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17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4225"/>
            </a:gs>
            <a:gs pos="100000">
              <a:srgbClr val="014225">
                <a:alpha val="1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en 15 PC logo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34" y="5445252"/>
            <a:ext cx="2585466" cy="14127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C47E0D5-5570-D248-99B8-38AEC7A4A021}"/>
              </a:ext>
            </a:extLst>
          </p:cNvPr>
          <p:cNvSpPr txBox="1">
            <a:spLocks/>
          </p:cNvSpPr>
          <p:nvPr/>
        </p:nvSpPr>
        <p:spPr>
          <a:xfrm>
            <a:off x="45287" y="42362"/>
            <a:ext cx="912114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latin typeface="Bliss Pro"/>
                <a:cs typeface="Bliss Pro"/>
              </a:rPr>
              <a:t>Historical timeline</a:t>
            </a:r>
            <a:endParaRPr lang="en-US" b="1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4769B0-CFF0-5340-B4EC-A57D77D48A53}"/>
              </a:ext>
            </a:extLst>
          </p:cNvPr>
          <p:cNvCxnSpPr>
            <a:cxnSpLocks/>
          </p:cNvCxnSpPr>
          <p:nvPr/>
        </p:nvCxnSpPr>
        <p:spPr>
          <a:xfrm>
            <a:off x="685800" y="3492023"/>
            <a:ext cx="7620000" cy="0"/>
          </a:xfrm>
          <a:prstGeom prst="line">
            <a:avLst/>
          </a:prstGeom>
          <a:ln w="19050">
            <a:headEnd type="oval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ular Callout 4">
            <a:extLst>
              <a:ext uri="{FF2B5EF4-FFF2-40B4-BE49-F238E27FC236}">
                <a16:creationId xmlns:a16="http://schemas.microsoft.com/office/drawing/2014/main" id="{B9466B11-3006-B644-8FC7-463719C5BE75}"/>
              </a:ext>
            </a:extLst>
          </p:cNvPr>
          <p:cNvSpPr/>
          <p:nvPr/>
        </p:nvSpPr>
        <p:spPr>
          <a:xfrm>
            <a:off x="589001" y="3886200"/>
            <a:ext cx="1683509" cy="1765313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John Sacks forms “Common Approach to Manuscript Transfer” 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Group</a:t>
            </a:r>
          </a:p>
        </p:txBody>
      </p:sp>
      <p:sp>
        <p:nvSpPr>
          <p:cNvPr id="9" name="Rectangular Callout 97">
            <a:extLst>
              <a:ext uri="{FF2B5EF4-FFF2-40B4-BE49-F238E27FC236}">
                <a16:creationId xmlns:a16="http://schemas.microsoft.com/office/drawing/2014/main" id="{7F5125D4-3FD9-4143-BFF1-AFB76CB8ED05}"/>
              </a:ext>
            </a:extLst>
          </p:cNvPr>
          <p:cNvSpPr/>
          <p:nvPr/>
        </p:nvSpPr>
        <p:spPr>
          <a:xfrm>
            <a:off x="1112103" y="1533818"/>
            <a:ext cx="2667000" cy="1699203"/>
          </a:xfrm>
          <a:prstGeom prst="wedgeRectCallout">
            <a:avLst>
              <a:gd name="adj1" fmla="val -3931"/>
              <a:gd name="adj2" fmla="val 76424"/>
            </a:avLst>
          </a:pr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group held monthly meetings designing initial specifications; rebrands as “Manuscript Exchange Common Approach” MECA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606AF5-F60C-3F47-81C4-1899774DA298}"/>
              </a:ext>
            </a:extLst>
          </p:cNvPr>
          <p:cNvSpPr/>
          <p:nvPr/>
        </p:nvSpPr>
        <p:spPr>
          <a:xfrm>
            <a:off x="589002" y="5651513"/>
            <a:ext cx="1683508" cy="900266"/>
          </a:xfrm>
          <a:prstGeom prst="rect">
            <a:avLst/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August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09DFA1-D321-934D-A1FA-482A37EB766C}"/>
              </a:ext>
            </a:extLst>
          </p:cNvPr>
          <p:cNvSpPr/>
          <p:nvPr/>
        </p:nvSpPr>
        <p:spPr>
          <a:xfrm>
            <a:off x="1112103" y="1066800"/>
            <a:ext cx="2667000" cy="467018"/>
          </a:xfrm>
          <a:prstGeom prst="rect">
            <a:avLst/>
          </a:pr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566712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4225"/>
            </a:gs>
            <a:gs pos="100000">
              <a:srgbClr val="014225">
                <a:alpha val="1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en 15 PC logo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34" y="5445252"/>
            <a:ext cx="2585466" cy="14127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C47E0D5-5570-D248-99B8-38AEC7A4A021}"/>
              </a:ext>
            </a:extLst>
          </p:cNvPr>
          <p:cNvSpPr txBox="1">
            <a:spLocks/>
          </p:cNvSpPr>
          <p:nvPr/>
        </p:nvSpPr>
        <p:spPr>
          <a:xfrm>
            <a:off x="45287" y="42362"/>
            <a:ext cx="912114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latin typeface="Bliss Pro"/>
                <a:cs typeface="Bliss Pro"/>
              </a:rPr>
              <a:t>Historical timeline</a:t>
            </a:r>
            <a:endParaRPr lang="en-US" b="1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4769B0-CFF0-5340-B4EC-A57D77D48A53}"/>
              </a:ext>
            </a:extLst>
          </p:cNvPr>
          <p:cNvCxnSpPr>
            <a:cxnSpLocks/>
          </p:cNvCxnSpPr>
          <p:nvPr/>
        </p:nvCxnSpPr>
        <p:spPr>
          <a:xfrm>
            <a:off x="685800" y="3492023"/>
            <a:ext cx="7620000" cy="0"/>
          </a:xfrm>
          <a:prstGeom prst="line">
            <a:avLst/>
          </a:prstGeom>
          <a:ln w="19050">
            <a:headEnd type="oval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ular Callout 4">
            <a:extLst>
              <a:ext uri="{FF2B5EF4-FFF2-40B4-BE49-F238E27FC236}">
                <a16:creationId xmlns:a16="http://schemas.microsoft.com/office/drawing/2014/main" id="{B9466B11-3006-B644-8FC7-463719C5BE75}"/>
              </a:ext>
            </a:extLst>
          </p:cNvPr>
          <p:cNvSpPr/>
          <p:nvPr/>
        </p:nvSpPr>
        <p:spPr>
          <a:xfrm>
            <a:off x="589001" y="3886200"/>
            <a:ext cx="1683509" cy="1765313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John Sacks forms “Common Approach to Manuscript Transfer” 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Group</a:t>
            </a:r>
          </a:p>
        </p:txBody>
      </p:sp>
      <p:sp>
        <p:nvSpPr>
          <p:cNvPr id="9" name="Rectangular Callout 97">
            <a:extLst>
              <a:ext uri="{FF2B5EF4-FFF2-40B4-BE49-F238E27FC236}">
                <a16:creationId xmlns:a16="http://schemas.microsoft.com/office/drawing/2014/main" id="{7F5125D4-3FD9-4143-BFF1-AFB76CB8ED05}"/>
              </a:ext>
            </a:extLst>
          </p:cNvPr>
          <p:cNvSpPr/>
          <p:nvPr/>
        </p:nvSpPr>
        <p:spPr>
          <a:xfrm>
            <a:off x="1112103" y="1533818"/>
            <a:ext cx="2667000" cy="1699203"/>
          </a:xfrm>
          <a:prstGeom prst="wedgeRectCallout">
            <a:avLst>
              <a:gd name="adj1" fmla="val -3931"/>
              <a:gd name="adj2" fmla="val 76424"/>
            </a:avLst>
          </a:pr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group held monthly meetings designing initial specifications; rebrands as “Manuscript Exchange Common Approach” MECA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606AF5-F60C-3F47-81C4-1899774DA298}"/>
              </a:ext>
            </a:extLst>
          </p:cNvPr>
          <p:cNvSpPr/>
          <p:nvPr/>
        </p:nvSpPr>
        <p:spPr>
          <a:xfrm>
            <a:off x="589002" y="5651513"/>
            <a:ext cx="1683508" cy="900266"/>
          </a:xfrm>
          <a:prstGeom prst="rect">
            <a:avLst/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August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09DFA1-D321-934D-A1FA-482A37EB766C}"/>
              </a:ext>
            </a:extLst>
          </p:cNvPr>
          <p:cNvSpPr/>
          <p:nvPr/>
        </p:nvSpPr>
        <p:spPr>
          <a:xfrm>
            <a:off x="1112103" y="1066800"/>
            <a:ext cx="2667000" cy="467018"/>
          </a:xfrm>
          <a:prstGeom prst="rect">
            <a:avLst/>
          </a:pr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US" sz="135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B7E47C-01D9-764E-B580-A76AC388245A}"/>
              </a:ext>
            </a:extLst>
          </p:cNvPr>
          <p:cNvSpPr txBox="1"/>
          <p:nvPr/>
        </p:nvSpPr>
        <p:spPr>
          <a:xfrm>
            <a:off x="2585467" y="4053016"/>
            <a:ext cx="5969531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>
              <a:spcBef>
                <a:spcPct val="20000"/>
              </a:spcBef>
              <a:buClr>
                <a:srgbClr val="FF0000"/>
              </a:buClr>
            </a:pPr>
            <a:r>
              <a:rPr lang="en-US" sz="2400" dirty="0">
                <a:latin typeface="Calibri" panose="020F0502020204030204" pitchFamily="34" charset="0"/>
              </a:rPr>
              <a:t>Build pilot implementation</a:t>
            </a:r>
          </a:p>
          <a:p>
            <a:pPr defTabSz="685783">
              <a:spcBef>
                <a:spcPct val="20000"/>
              </a:spcBef>
              <a:buClr>
                <a:srgbClr val="FF0000"/>
              </a:buClr>
            </a:pPr>
            <a:r>
              <a:rPr lang="en-US" sz="2400" dirty="0">
                <a:latin typeface="Calibri" panose="020F0502020204030204" pitchFamily="34" charset="0"/>
              </a:rPr>
              <a:t>Refine approach and documentation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2410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4225"/>
            </a:gs>
            <a:gs pos="100000">
              <a:srgbClr val="014225">
                <a:alpha val="1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en 15 PC logo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34" y="5445252"/>
            <a:ext cx="2585466" cy="14127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C47E0D5-5570-D248-99B8-38AEC7A4A021}"/>
              </a:ext>
            </a:extLst>
          </p:cNvPr>
          <p:cNvSpPr txBox="1">
            <a:spLocks/>
          </p:cNvSpPr>
          <p:nvPr/>
        </p:nvSpPr>
        <p:spPr>
          <a:xfrm>
            <a:off x="45287" y="42362"/>
            <a:ext cx="912114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latin typeface="Bliss Pro"/>
                <a:cs typeface="Bliss Pro"/>
              </a:rPr>
              <a:t>Historical timeline</a:t>
            </a:r>
            <a:endParaRPr lang="en-US" b="1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4769B0-CFF0-5340-B4EC-A57D77D48A53}"/>
              </a:ext>
            </a:extLst>
          </p:cNvPr>
          <p:cNvCxnSpPr>
            <a:cxnSpLocks/>
          </p:cNvCxnSpPr>
          <p:nvPr/>
        </p:nvCxnSpPr>
        <p:spPr>
          <a:xfrm>
            <a:off x="685800" y="3492023"/>
            <a:ext cx="7620000" cy="0"/>
          </a:xfrm>
          <a:prstGeom prst="line">
            <a:avLst/>
          </a:prstGeom>
          <a:ln w="19050">
            <a:headEnd type="oval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ular Callout 4">
            <a:extLst>
              <a:ext uri="{FF2B5EF4-FFF2-40B4-BE49-F238E27FC236}">
                <a16:creationId xmlns:a16="http://schemas.microsoft.com/office/drawing/2014/main" id="{B9466B11-3006-B644-8FC7-463719C5BE75}"/>
              </a:ext>
            </a:extLst>
          </p:cNvPr>
          <p:cNvSpPr/>
          <p:nvPr/>
        </p:nvSpPr>
        <p:spPr>
          <a:xfrm>
            <a:off x="589001" y="3886200"/>
            <a:ext cx="1683509" cy="1765313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John Sacks forms “Common Approach to Manuscript Transfer” 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Group</a:t>
            </a:r>
          </a:p>
        </p:txBody>
      </p:sp>
      <p:sp>
        <p:nvSpPr>
          <p:cNvPr id="9" name="Rectangular Callout 97">
            <a:extLst>
              <a:ext uri="{FF2B5EF4-FFF2-40B4-BE49-F238E27FC236}">
                <a16:creationId xmlns:a16="http://schemas.microsoft.com/office/drawing/2014/main" id="{7F5125D4-3FD9-4143-BFF1-AFB76CB8ED05}"/>
              </a:ext>
            </a:extLst>
          </p:cNvPr>
          <p:cNvSpPr/>
          <p:nvPr/>
        </p:nvSpPr>
        <p:spPr>
          <a:xfrm>
            <a:off x="1112103" y="1533818"/>
            <a:ext cx="2667000" cy="1699203"/>
          </a:xfrm>
          <a:prstGeom prst="wedgeRectCallout">
            <a:avLst>
              <a:gd name="adj1" fmla="val -3931"/>
              <a:gd name="adj2" fmla="val 76424"/>
            </a:avLst>
          </a:pr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group held monthly meetings designing initial specifications; rebrands as “Manuscript Exchange Common Approach” MECA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606AF5-F60C-3F47-81C4-1899774DA298}"/>
              </a:ext>
            </a:extLst>
          </p:cNvPr>
          <p:cNvSpPr/>
          <p:nvPr/>
        </p:nvSpPr>
        <p:spPr>
          <a:xfrm>
            <a:off x="589002" y="5651513"/>
            <a:ext cx="1683508" cy="900266"/>
          </a:xfrm>
          <a:prstGeom prst="rect">
            <a:avLst/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August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09DFA1-D321-934D-A1FA-482A37EB766C}"/>
              </a:ext>
            </a:extLst>
          </p:cNvPr>
          <p:cNvSpPr/>
          <p:nvPr/>
        </p:nvSpPr>
        <p:spPr>
          <a:xfrm>
            <a:off x="1112103" y="1066800"/>
            <a:ext cx="2667000" cy="467018"/>
          </a:xfrm>
          <a:prstGeom prst="rect">
            <a:avLst/>
          </a:pr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US" sz="135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2E5921-537D-6344-B814-6210FC390EB9}"/>
              </a:ext>
            </a:extLst>
          </p:cNvPr>
          <p:cNvSpPr/>
          <p:nvPr/>
        </p:nvSpPr>
        <p:spPr>
          <a:xfrm>
            <a:off x="2646402" y="5638800"/>
            <a:ext cx="1828800" cy="914400"/>
          </a:xfrm>
          <a:prstGeom prst="rect">
            <a:avLst/>
          </a:prstGeom>
          <a:solidFill>
            <a:srgbClr val="29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April</a:t>
            </a:r>
          </a:p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sz="1350" dirty="0"/>
          </a:p>
        </p:txBody>
      </p:sp>
      <p:sp>
        <p:nvSpPr>
          <p:cNvPr id="16" name="Rectangular Callout 108">
            <a:extLst>
              <a:ext uri="{FF2B5EF4-FFF2-40B4-BE49-F238E27FC236}">
                <a16:creationId xmlns:a16="http://schemas.microsoft.com/office/drawing/2014/main" id="{2E22A06D-F818-7446-AEC6-C495B5F2CB23}"/>
              </a:ext>
            </a:extLst>
          </p:cNvPr>
          <p:cNvSpPr/>
          <p:nvPr/>
        </p:nvSpPr>
        <p:spPr>
          <a:xfrm>
            <a:off x="2646402" y="3896198"/>
            <a:ext cx="1828800" cy="1840092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29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Group submits specifications to NISO for consideration as a standard</a:t>
            </a:r>
          </a:p>
        </p:txBody>
      </p:sp>
    </p:spTree>
    <p:extLst>
      <p:ext uri="{BB962C8B-B14F-4D97-AF65-F5344CB8AC3E}">
        <p14:creationId xmlns:p14="http://schemas.microsoft.com/office/powerpoint/2010/main" val="4056652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4225"/>
            </a:gs>
            <a:gs pos="100000">
              <a:srgbClr val="014225">
                <a:alpha val="1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en 15 PC logo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34" y="5445252"/>
            <a:ext cx="2585466" cy="14127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C47E0D5-5570-D248-99B8-38AEC7A4A021}"/>
              </a:ext>
            </a:extLst>
          </p:cNvPr>
          <p:cNvSpPr txBox="1">
            <a:spLocks/>
          </p:cNvSpPr>
          <p:nvPr/>
        </p:nvSpPr>
        <p:spPr>
          <a:xfrm>
            <a:off x="45287" y="42362"/>
            <a:ext cx="912114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latin typeface="Bliss Pro"/>
                <a:cs typeface="Bliss Pro"/>
              </a:rPr>
              <a:t>Historical timeline</a:t>
            </a:r>
            <a:endParaRPr lang="en-US" b="1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4769B0-CFF0-5340-B4EC-A57D77D48A53}"/>
              </a:ext>
            </a:extLst>
          </p:cNvPr>
          <p:cNvCxnSpPr>
            <a:cxnSpLocks/>
          </p:cNvCxnSpPr>
          <p:nvPr/>
        </p:nvCxnSpPr>
        <p:spPr>
          <a:xfrm>
            <a:off x="685800" y="3492023"/>
            <a:ext cx="7620000" cy="0"/>
          </a:xfrm>
          <a:prstGeom prst="line">
            <a:avLst/>
          </a:prstGeom>
          <a:ln w="19050">
            <a:headEnd type="oval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ular Callout 4">
            <a:extLst>
              <a:ext uri="{FF2B5EF4-FFF2-40B4-BE49-F238E27FC236}">
                <a16:creationId xmlns:a16="http://schemas.microsoft.com/office/drawing/2014/main" id="{B9466B11-3006-B644-8FC7-463719C5BE75}"/>
              </a:ext>
            </a:extLst>
          </p:cNvPr>
          <p:cNvSpPr/>
          <p:nvPr/>
        </p:nvSpPr>
        <p:spPr>
          <a:xfrm>
            <a:off x="589001" y="3886200"/>
            <a:ext cx="1683509" cy="1765313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John Sacks forms “Common Approach to Manuscript Transfer” 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Group</a:t>
            </a:r>
          </a:p>
        </p:txBody>
      </p:sp>
      <p:sp>
        <p:nvSpPr>
          <p:cNvPr id="9" name="Rectangular Callout 97">
            <a:extLst>
              <a:ext uri="{FF2B5EF4-FFF2-40B4-BE49-F238E27FC236}">
                <a16:creationId xmlns:a16="http://schemas.microsoft.com/office/drawing/2014/main" id="{7F5125D4-3FD9-4143-BFF1-AFB76CB8ED05}"/>
              </a:ext>
            </a:extLst>
          </p:cNvPr>
          <p:cNvSpPr/>
          <p:nvPr/>
        </p:nvSpPr>
        <p:spPr>
          <a:xfrm>
            <a:off x="1112103" y="1533818"/>
            <a:ext cx="2667000" cy="1699203"/>
          </a:xfrm>
          <a:prstGeom prst="wedgeRectCallout">
            <a:avLst>
              <a:gd name="adj1" fmla="val -3931"/>
              <a:gd name="adj2" fmla="val 76424"/>
            </a:avLst>
          </a:pr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group held monthly meetings designing initial specifications; rebrands as “Manuscript Exchange Common Approach” MECA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606AF5-F60C-3F47-81C4-1899774DA298}"/>
              </a:ext>
            </a:extLst>
          </p:cNvPr>
          <p:cNvSpPr/>
          <p:nvPr/>
        </p:nvSpPr>
        <p:spPr>
          <a:xfrm>
            <a:off x="589002" y="5651513"/>
            <a:ext cx="1683508" cy="900266"/>
          </a:xfrm>
          <a:prstGeom prst="rect">
            <a:avLst/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August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09DFA1-D321-934D-A1FA-482A37EB766C}"/>
              </a:ext>
            </a:extLst>
          </p:cNvPr>
          <p:cNvSpPr/>
          <p:nvPr/>
        </p:nvSpPr>
        <p:spPr>
          <a:xfrm>
            <a:off x="1112103" y="1066800"/>
            <a:ext cx="2667000" cy="467018"/>
          </a:xfrm>
          <a:prstGeom prst="rect">
            <a:avLst/>
          </a:pr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US" sz="135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2E5921-537D-6344-B814-6210FC390EB9}"/>
              </a:ext>
            </a:extLst>
          </p:cNvPr>
          <p:cNvSpPr/>
          <p:nvPr/>
        </p:nvSpPr>
        <p:spPr>
          <a:xfrm>
            <a:off x="2646402" y="5638800"/>
            <a:ext cx="1828800" cy="914400"/>
          </a:xfrm>
          <a:prstGeom prst="rect">
            <a:avLst/>
          </a:prstGeom>
          <a:solidFill>
            <a:srgbClr val="29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April</a:t>
            </a:r>
          </a:p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sz="135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5815E5-BD63-2D42-B033-F61D972B3999}"/>
              </a:ext>
            </a:extLst>
          </p:cNvPr>
          <p:cNvSpPr/>
          <p:nvPr/>
        </p:nvSpPr>
        <p:spPr>
          <a:xfrm>
            <a:off x="4103527" y="1066800"/>
            <a:ext cx="1637968" cy="854678"/>
          </a:xfrm>
          <a:prstGeom prst="rect">
            <a:avLst/>
          </a:prstGeom>
          <a:solidFill>
            <a:srgbClr val="27AE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June</a:t>
            </a:r>
          </a:p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sz="1350" dirty="0"/>
          </a:p>
        </p:txBody>
      </p:sp>
      <p:sp>
        <p:nvSpPr>
          <p:cNvPr id="16" name="Rectangular Callout 108">
            <a:extLst>
              <a:ext uri="{FF2B5EF4-FFF2-40B4-BE49-F238E27FC236}">
                <a16:creationId xmlns:a16="http://schemas.microsoft.com/office/drawing/2014/main" id="{2E22A06D-F818-7446-AEC6-C495B5F2CB23}"/>
              </a:ext>
            </a:extLst>
          </p:cNvPr>
          <p:cNvSpPr/>
          <p:nvPr/>
        </p:nvSpPr>
        <p:spPr>
          <a:xfrm>
            <a:off x="2646402" y="3896198"/>
            <a:ext cx="1828800" cy="1840092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29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Group submits specifications to NISO for consideration as a standard</a:t>
            </a:r>
          </a:p>
        </p:txBody>
      </p:sp>
      <p:sp>
        <p:nvSpPr>
          <p:cNvPr id="17" name="Rectangular Callout 109">
            <a:extLst>
              <a:ext uri="{FF2B5EF4-FFF2-40B4-BE49-F238E27FC236}">
                <a16:creationId xmlns:a16="http://schemas.microsoft.com/office/drawing/2014/main" id="{73A9D973-F1AA-E34B-A4CB-A7D373E37107}"/>
              </a:ext>
            </a:extLst>
          </p:cNvPr>
          <p:cNvSpPr/>
          <p:nvPr/>
        </p:nvSpPr>
        <p:spPr>
          <a:xfrm>
            <a:off x="4103527" y="1848447"/>
            <a:ext cx="1637968" cy="1384574"/>
          </a:xfrm>
          <a:prstGeom prst="wedgeRectCallout">
            <a:avLst>
              <a:gd name="adj1" fmla="val -3931"/>
              <a:gd name="adj2" fmla="val 76424"/>
            </a:avLst>
          </a:prstGeom>
          <a:solidFill>
            <a:srgbClr val="27AE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Group presents MECA specifications at SSP 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2758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4225"/>
            </a:gs>
            <a:gs pos="100000">
              <a:srgbClr val="014225">
                <a:alpha val="1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en 15 PC logo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34" y="5445252"/>
            <a:ext cx="2585466" cy="14127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C47E0D5-5570-D248-99B8-38AEC7A4A021}"/>
              </a:ext>
            </a:extLst>
          </p:cNvPr>
          <p:cNvSpPr txBox="1">
            <a:spLocks/>
          </p:cNvSpPr>
          <p:nvPr/>
        </p:nvSpPr>
        <p:spPr>
          <a:xfrm>
            <a:off x="45287" y="42362"/>
            <a:ext cx="912114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latin typeface="Bliss Pro"/>
                <a:cs typeface="Bliss Pro"/>
              </a:rPr>
              <a:t>Historical timeline</a:t>
            </a:r>
            <a:endParaRPr lang="en-US" b="1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4769B0-CFF0-5340-B4EC-A57D77D48A53}"/>
              </a:ext>
            </a:extLst>
          </p:cNvPr>
          <p:cNvCxnSpPr>
            <a:cxnSpLocks/>
          </p:cNvCxnSpPr>
          <p:nvPr/>
        </p:nvCxnSpPr>
        <p:spPr>
          <a:xfrm>
            <a:off x="685800" y="3492023"/>
            <a:ext cx="7620000" cy="0"/>
          </a:xfrm>
          <a:prstGeom prst="line">
            <a:avLst/>
          </a:prstGeom>
          <a:ln w="19050">
            <a:headEnd type="oval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ular Callout 4">
            <a:extLst>
              <a:ext uri="{FF2B5EF4-FFF2-40B4-BE49-F238E27FC236}">
                <a16:creationId xmlns:a16="http://schemas.microsoft.com/office/drawing/2014/main" id="{B9466B11-3006-B644-8FC7-463719C5BE75}"/>
              </a:ext>
            </a:extLst>
          </p:cNvPr>
          <p:cNvSpPr/>
          <p:nvPr/>
        </p:nvSpPr>
        <p:spPr>
          <a:xfrm>
            <a:off x="589001" y="3886200"/>
            <a:ext cx="1683509" cy="1765313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John Sacks forms “Common Approach to Manuscript Transfer” 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Group</a:t>
            </a:r>
          </a:p>
        </p:txBody>
      </p:sp>
      <p:sp>
        <p:nvSpPr>
          <p:cNvPr id="9" name="Rectangular Callout 97">
            <a:extLst>
              <a:ext uri="{FF2B5EF4-FFF2-40B4-BE49-F238E27FC236}">
                <a16:creationId xmlns:a16="http://schemas.microsoft.com/office/drawing/2014/main" id="{7F5125D4-3FD9-4143-BFF1-AFB76CB8ED05}"/>
              </a:ext>
            </a:extLst>
          </p:cNvPr>
          <p:cNvSpPr/>
          <p:nvPr/>
        </p:nvSpPr>
        <p:spPr>
          <a:xfrm>
            <a:off x="1112103" y="1533818"/>
            <a:ext cx="2667000" cy="1699203"/>
          </a:xfrm>
          <a:prstGeom prst="wedgeRectCallout">
            <a:avLst>
              <a:gd name="adj1" fmla="val -3931"/>
              <a:gd name="adj2" fmla="val 76424"/>
            </a:avLst>
          </a:pr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group held monthly meetings designing initial specifications; rebrands as “Manuscript Exchange Common Approach” MECA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606AF5-F60C-3F47-81C4-1899774DA298}"/>
              </a:ext>
            </a:extLst>
          </p:cNvPr>
          <p:cNvSpPr/>
          <p:nvPr/>
        </p:nvSpPr>
        <p:spPr>
          <a:xfrm>
            <a:off x="589002" y="5651513"/>
            <a:ext cx="1683508" cy="900266"/>
          </a:xfrm>
          <a:prstGeom prst="rect">
            <a:avLst/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August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09DFA1-D321-934D-A1FA-482A37EB766C}"/>
              </a:ext>
            </a:extLst>
          </p:cNvPr>
          <p:cNvSpPr/>
          <p:nvPr/>
        </p:nvSpPr>
        <p:spPr>
          <a:xfrm>
            <a:off x="1112103" y="1066800"/>
            <a:ext cx="2667000" cy="467018"/>
          </a:xfrm>
          <a:prstGeom prst="rect">
            <a:avLst/>
          </a:pr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US" sz="135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2E5921-537D-6344-B814-6210FC390EB9}"/>
              </a:ext>
            </a:extLst>
          </p:cNvPr>
          <p:cNvSpPr/>
          <p:nvPr/>
        </p:nvSpPr>
        <p:spPr>
          <a:xfrm>
            <a:off x="2646402" y="5638800"/>
            <a:ext cx="1828800" cy="914400"/>
          </a:xfrm>
          <a:prstGeom prst="rect">
            <a:avLst/>
          </a:prstGeom>
          <a:solidFill>
            <a:srgbClr val="29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April</a:t>
            </a:r>
          </a:p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sz="135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5815E5-BD63-2D42-B033-F61D972B3999}"/>
              </a:ext>
            </a:extLst>
          </p:cNvPr>
          <p:cNvSpPr/>
          <p:nvPr/>
        </p:nvSpPr>
        <p:spPr>
          <a:xfrm>
            <a:off x="4103527" y="1066800"/>
            <a:ext cx="1637968" cy="854678"/>
          </a:xfrm>
          <a:prstGeom prst="rect">
            <a:avLst/>
          </a:prstGeom>
          <a:solidFill>
            <a:srgbClr val="27AE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June</a:t>
            </a:r>
          </a:p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sz="1350" dirty="0"/>
          </a:p>
        </p:txBody>
      </p:sp>
      <p:sp>
        <p:nvSpPr>
          <p:cNvPr id="16" name="Rectangular Callout 108">
            <a:extLst>
              <a:ext uri="{FF2B5EF4-FFF2-40B4-BE49-F238E27FC236}">
                <a16:creationId xmlns:a16="http://schemas.microsoft.com/office/drawing/2014/main" id="{2E22A06D-F818-7446-AEC6-C495B5F2CB23}"/>
              </a:ext>
            </a:extLst>
          </p:cNvPr>
          <p:cNvSpPr/>
          <p:nvPr/>
        </p:nvSpPr>
        <p:spPr>
          <a:xfrm>
            <a:off x="2646402" y="3896198"/>
            <a:ext cx="1828800" cy="1840092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29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Group submits specifications to NISO for consideration as a standard</a:t>
            </a:r>
          </a:p>
        </p:txBody>
      </p:sp>
      <p:sp>
        <p:nvSpPr>
          <p:cNvPr id="17" name="Rectangular Callout 109">
            <a:extLst>
              <a:ext uri="{FF2B5EF4-FFF2-40B4-BE49-F238E27FC236}">
                <a16:creationId xmlns:a16="http://schemas.microsoft.com/office/drawing/2014/main" id="{73A9D973-F1AA-E34B-A4CB-A7D373E37107}"/>
              </a:ext>
            </a:extLst>
          </p:cNvPr>
          <p:cNvSpPr/>
          <p:nvPr/>
        </p:nvSpPr>
        <p:spPr>
          <a:xfrm>
            <a:off x="4103527" y="1848447"/>
            <a:ext cx="1637968" cy="1384574"/>
          </a:xfrm>
          <a:prstGeom prst="wedgeRectCallout">
            <a:avLst>
              <a:gd name="adj1" fmla="val -3931"/>
              <a:gd name="adj2" fmla="val 76424"/>
            </a:avLst>
          </a:prstGeom>
          <a:solidFill>
            <a:srgbClr val="27AE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Group presents MECA specifications at SSP 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A7C501-E79D-BC4C-8212-2988F2D17AB8}"/>
              </a:ext>
            </a:extLst>
          </p:cNvPr>
          <p:cNvSpPr txBox="1"/>
          <p:nvPr/>
        </p:nvSpPr>
        <p:spPr>
          <a:xfrm>
            <a:off x="4668800" y="4065373"/>
            <a:ext cx="50168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685783">
              <a:spcBef>
                <a:spcPct val="20000"/>
              </a:spcBef>
              <a:buClr>
                <a:schemeClr val="tx1"/>
              </a:buClr>
            </a:pPr>
            <a:r>
              <a:rPr lang="en-US" sz="2800" dirty="0">
                <a:latin typeface="Calibri" panose="020F0502020204030204" pitchFamily="34" charset="0"/>
              </a:rPr>
              <a:t>Present to </a:t>
            </a:r>
            <a:r>
              <a:rPr lang="en-US" sz="2800" dirty="0" err="1">
                <a:latin typeface="Calibri" panose="020F0502020204030204" pitchFamily="34" charset="0"/>
              </a:rPr>
              <a:t>organisations</a:t>
            </a:r>
            <a:r>
              <a:rPr lang="en-US" sz="2800" dirty="0">
                <a:latin typeface="Calibri" panose="020F0502020204030204" pitchFamily="34" charset="0"/>
              </a:rPr>
              <a:t> and communities of interest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7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4225"/>
            </a:gs>
            <a:gs pos="100000">
              <a:srgbClr val="014225">
                <a:alpha val="1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en 15 PC logo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34" y="5445252"/>
            <a:ext cx="2585466" cy="14127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C47E0D5-5570-D248-99B8-38AEC7A4A021}"/>
              </a:ext>
            </a:extLst>
          </p:cNvPr>
          <p:cNvSpPr txBox="1">
            <a:spLocks/>
          </p:cNvSpPr>
          <p:nvPr/>
        </p:nvSpPr>
        <p:spPr>
          <a:xfrm>
            <a:off x="45287" y="42362"/>
            <a:ext cx="912114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latin typeface="Bliss Pro"/>
                <a:cs typeface="Bliss Pro"/>
              </a:rPr>
              <a:t>Historical timeline</a:t>
            </a:r>
            <a:endParaRPr lang="en-US" b="1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4769B0-CFF0-5340-B4EC-A57D77D48A53}"/>
              </a:ext>
            </a:extLst>
          </p:cNvPr>
          <p:cNvCxnSpPr>
            <a:cxnSpLocks/>
          </p:cNvCxnSpPr>
          <p:nvPr/>
        </p:nvCxnSpPr>
        <p:spPr>
          <a:xfrm>
            <a:off x="685800" y="3492023"/>
            <a:ext cx="7620000" cy="0"/>
          </a:xfrm>
          <a:prstGeom prst="line">
            <a:avLst/>
          </a:prstGeom>
          <a:ln w="19050">
            <a:headEnd type="oval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ular Callout 4">
            <a:extLst>
              <a:ext uri="{FF2B5EF4-FFF2-40B4-BE49-F238E27FC236}">
                <a16:creationId xmlns:a16="http://schemas.microsoft.com/office/drawing/2014/main" id="{B9466B11-3006-B644-8FC7-463719C5BE75}"/>
              </a:ext>
            </a:extLst>
          </p:cNvPr>
          <p:cNvSpPr/>
          <p:nvPr/>
        </p:nvSpPr>
        <p:spPr>
          <a:xfrm>
            <a:off x="589001" y="3886200"/>
            <a:ext cx="1683509" cy="1765313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John Sacks forms “Common Approach to Manuscript Transfer” 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Group</a:t>
            </a:r>
          </a:p>
        </p:txBody>
      </p:sp>
      <p:sp>
        <p:nvSpPr>
          <p:cNvPr id="9" name="Rectangular Callout 97">
            <a:extLst>
              <a:ext uri="{FF2B5EF4-FFF2-40B4-BE49-F238E27FC236}">
                <a16:creationId xmlns:a16="http://schemas.microsoft.com/office/drawing/2014/main" id="{7F5125D4-3FD9-4143-BFF1-AFB76CB8ED05}"/>
              </a:ext>
            </a:extLst>
          </p:cNvPr>
          <p:cNvSpPr/>
          <p:nvPr/>
        </p:nvSpPr>
        <p:spPr>
          <a:xfrm>
            <a:off x="1112103" y="1533818"/>
            <a:ext cx="2667000" cy="1699203"/>
          </a:xfrm>
          <a:prstGeom prst="wedgeRectCallout">
            <a:avLst>
              <a:gd name="adj1" fmla="val -3931"/>
              <a:gd name="adj2" fmla="val 76424"/>
            </a:avLst>
          </a:pr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group held monthly meetings designing initial specifications; rebrands as “Manuscript Exchange Common Approach” MECA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606AF5-F60C-3F47-81C4-1899774DA298}"/>
              </a:ext>
            </a:extLst>
          </p:cNvPr>
          <p:cNvSpPr/>
          <p:nvPr/>
        </p:nvSpPr>
        <p:spPr>
          <a:xfrm>
            <a:off x="589002" y="5651513"/>
            <a:ext cx="1683508" cy="900266"/>
          </a:xfrm>
          <a:prstGeom prst="rect">
            <a:avLst/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August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09DFA1-D321-934D-A1FA-482A37EB766C}"/>
              </a:ext>
            </a:extLst>
          </p:cNvPr>
          <p:cNvSpPr/>
          <p:nvPr/>
        </p:nvSpPr>
        <p:spPr>
          <a:xfrm>
            <a:off x="1112103" y="1066800"/>
            <a:ext cx="2667000" cy="467018"/>
          </a:xfrm>
          <a:prstGeom prst="rect">
            <a:avLst/>
          </a:prstGeom>
          <a:solidFill>
            <a:srgbClr val="8D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US" sz="135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2E5921-537D-6344-B814-6210FC390EB9}"/>
              </a:ext>
            </a:extLst>
          </p:cNvPr>
          <p:cNvSpPr/>
          <p:nvPr/>
        </p:nvSpPr>
        <p:spPr>
          <a:xfrm>
            <a:off x="2646402" y="5638800"/>
            <a:ext cx="1828800" cy="914400"/>
          </a:xfrm>
          <a:prstGeom prst="rect">
            <a:avLst/>
          </a:prstGeom>
          <a:solidFill>
            <a:srgbClr val="29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April</a:t>
            </a:r>
          </a:p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sz="135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5815E5-BD63-2D42-B033-F61D972B3999}"/>
              </a:ext>
            </a:extLst>
          </p:cNvPr>
          <p:cNvSpPr/>
          <p:nvPr/>
        </p:nvSpPr>
        <p:spPr>
          <a:xfrm>
            <a:off x="4103527" y="1066800"/>
            <a:ext cx="1637968" cy="854678"/>
          </a:xfrm>
          <a:prstGeom prst="rect">
            <a:avLst/>
          </a:prstGeom>
          <a:solidFill>
            <a:srgbClr val="27AE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June</a:t>
            </a:r>
          </a:p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sz="135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DC9478-10D0-7249-B13F-F7012D2EA2D1}"/>
              </a:ext>
            </a:extLst>
          </p:cNvPr>
          <p:cNvSpPr/>
          <p:nvPr/>
        </p:nvSpPr>
        <p:spPr>
          <a:xfrm>
            <a:off x="4780004" y="5638800"/>
            <a:ext cx="1752598" cy="912979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September</a:t>
            </a:r>
          </a:p>
          <a:p>
            <a:pPr algn="ctr"/>
            <a:r>
              <a:rPr lang="en-US" sz="21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en-US" sz="1350" dirty="0"/>
          </a:p>
        </p:txBody>
      </p:sp>
      <p:sp>
        <p:nvSpPr>
          <p:cNvPr id="16" name="Rectangular Callout 108">
            <a:extLst>
              <a:ext uri="{FF2B5EF4-FFF2-40B4-BE49-F238E27FC236}">
                <a16:creationId xmlns:a16="http://schemas.microsoft.com/office/drawing/2014/main" id="{2E22A06D-F818-7446-AEC6-C495B5F2CB23}"/>
              </a:ext>
            </a:extLst>
          </p:cNvPr>
          <p:cNvSpPr/>
          <p:nvPr/>
        </p:nvSpPr>
        <p:spPr>
          <a:xfrm>
            <a:off x="2646402" y="3896198"/>
            <a:ext cx="1828800" cy="1840092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29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Group submits specifications to NISO for consideration as a standard</a:t>
            </a:r>
          </a:p>
        </p:txBody>
      </p:sp>
      <p:sp>
        <p:nvSpPr>
          <p:cNvPr id="17" name="Rectangular Callout 109">
            <a:extLst>
              <a:ext uri="{FF2B5EF4-FFF2-40B4-BE49-F238E27FC236}">
                <a16:creationId xmlns:a16="http://schemas.microsoft.com/office/drawing/2014/main" id="{73A9D973-F1AA-E34B-A4CB-A7D373E37107}"/>
              </a:ext>
            </a:extLst>
          </p:cNvPr>
          <p:cNvSpPr/>
          <p:nvPr/>
        </p:nvSpPr>
        <p:spPr>
          <a:xfrm>
            <a:off x="4103527" y="1848447"/>
            <a:ext cx="1637968" cy="1384574"/>
          </a:xfrm>
          <a:prstGeom prst="wedgeRectCallout">
            <a:avLst>
              <a:gd name="adj1" fmla="val -3931"/>
              <a:gd name="adj2" fmla="val 76424"/>
            </a:avLst>
          </a:prstGeom>
          <a:solidFill>
            <a:srgbClr val="27AE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Group presents MECA specifications at SSP 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18" name="Rectangular Callout 110">
            <a:extLst>
              <a:ext uri="{FF2B5EF4-FFF2-40B4-BE49-F238E27FC236}">
                <a16:creationId xmlns:a16="http://schemas.microsoft.com/office/drawing/2014/main" id="{55807494-DF00-6D43-B9E1-60E7A6B7FC8C}"/>
              </a:ext>
            </a:extLst>
          </p:cNvPr>
          <p:cNvSpPr/>
          <p:nvPr/>
        </p:nvSpPr>
        <p:spPr>
          <a:xfrm>
            <a:off x="4780002" y="3879682"/>
            <a:ext cx="1752600" cy="1856607"/>
          </a:xfrm>
          <a:prstGeom prst="wedgeRectCallout">
            <a:avLst>
              <a:gd name="adj1" fmla="val -9810"/>
              <a:gd name="adj2" fmla="val -78595"/>
            </a:avLst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First NISO Working Group meeting; consider MECA a “recommended practice”</a:t>
            </a:r>
          </a:p>
        </p:txBody>
      </p:sp>
    </p:spTree>
    <p:extLst>
      <p:ext uri="{BB962C8B-B14F-4D97-AF65-F5344CB8AC3E}">
        <p14:creationId xmlns:p14="http://schemas.microsoft.com/office/powerpoint/2010/main" val="2074356850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473</TotalTime>
  <Words>762</Words>
  <Application>Microsoft Macintosh PowerPoint</Application>
  <PresentationFormat>On-screen Show (4:3)</PresentationFormat>
  <Paragraphs>167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Bliss Pro</vt:lpstr>
      <vt:lpstr>Calibri</vt:lpstr>
      <vt:lpstr>Corbel</vt:lpstr>
      <vt:lpstr>Open Sans</vt:lpstr>
      <vt:lpstr>Twilight</vt:lpstr>
      <vt:lpstr>An update on MECA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 manuscriptexchange.org </vt:lpstr>
    </vt:vector>
  </TitlesOfParts>
  <Company>Green Fifteen Consultancy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Stephen Laverick</dc:creator>
  <cp:lastModifiedBy>Stephen Laverick</cp:lastModifiedBy>
  <cp:revision>34</cp:revision>
  <dcterms:created xsi:type="dcterms:W3CDTF">2018-04-05T10:30:05Z</dcterms:created>
  <dcterms:modified xsi:type="dcterms:W3CDTF">2019-05-21T15:28:50Z</dcterms:modified>
</cp:coreProperties>
</file>