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14" r:id="rId2"/>
  </p:sldMasterIdLst>
  <p:notesMasterIdLst>
    <p:notesMasterId r:id="rId29"/>
  </p:notesMasterIdLst>
  <p:handoutMasterIdLst>
    <p:handoutMasterId r:id="rId30"/>
  </p:handoutMasterIdLst>
  <p:sldIdLst>
    <p:sldId id="256" r:id="rId3"/>
    <p:sldId id="764" r:id="rId4"/>
    <p:sldId id="752" r:id="rId5"/>
    <p:sldId id="753" r:id="rId6"/>
    <p:sldId id="754" r:id="rId7"/>
    <p:sldId id="733" r:id="rId8"/>
    <p:sldId id="734" r:id="rId9"/>
    <p:sldId id="735" r:id="rId10"/>
    <p:sldId id="736" r:id="rId11"/>
    <p:sldId id="743" r:id="rId12"/>
    <p:sldId id="745" r:id="rId13"/>
    <p:sldId id="744" r:id="rId14"/>
    <p:sldId id="683" r:id="rId15"/>
    <p:sldId id="746" r:id="rId16"/>
    <p:sldId id="766" r:id="rId17"/>
    <p:sldId id="760" r:id="rId18"/>
    <p:sldId id="761" r:id="rId19"/>
    <p:sldId id="762" r:id="rId20"/>
    <p:sldId id="759" r:id="rId21"/>
    <p:sldId id="763" r:id="rId22"/>
    <p:sldId id="767" r:id="rId23"/>
    <p:sldId id="765" r:id="rId24"/>
    <p:sldId id="750" r:id="rId25"/>
    <p:sldId id="751" r:id="rId26"/>
    <p:sldId id="639" r:id="rId27"/>
    <p:sldId id="487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186" autoAdjust="0"/>
  </p:normalViewPr>
  <p:slideViewPr>
    <p:cSldViewPr snapToGrid="0" snapToObjects="1">
      <p:cViewPr varScale="1">
        <p:scale>
          <a:sx n="75" d="100"/>
          <a:sy n="75" d="100"/>
        </p:scale>
        <p:origin x="66" y="34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133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LEOD Malcolm" userId="eb93b3f8-abdb-40c8-9e1c-7751c50b884f" providerId="ADAL" clId="{25EA906F-CDBD-40E2-9BA8-FA07B50E4CF9}"/>
    <pc:docChg chg="modSld">
      <pc:chgData name="MACLEOD Malcolm" userId="eb93b3f8-abdb-40c8-9e1c-7751c50b884f" providerId="ADAL" clId="{25EA906F-CDBD-40E2-9BA8-FA07B50E4CF9}" dt="2018-09-08T06:46:20.550" v="30" actId="20577"/>
      <pc:docMkLst>
        <pc:docMk/>
      </pc:docMkLst>
      <pc:sldChg chg="modSp">
        <pc:chgData name="MACLEOD Malcolm" userId="eb93b3f8-abdb-40c8-9e1c-7751c50b884f" providerId="ADAL" clId="{25EA906F-CDBD-40E2-9BA8-FA07B50E4CF9}" dt="2018-09-08T06:46:20.550" v="30" actId="20577"/>
        <pc:sldMkLst>
          <pc:docMk/>
          <pc:sldMk cId="0" sldId="256"/>
        </pc:sldMkLst>
        <pc:spChg chg="mod">
          <ac:chgData name="MACLEOD Malcolm" userId="eb93b3f8-abdb-40c8-9e1c-7751c50b884f" providerId="ADAL" clId="{25EA906F-CDBD-40E2-9BA8-FA07B50E4CF9}" dt="2018-09-08T06:46:20.550" v="30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mvm.datastore.ed.ac.uk\cmvm\scs\users\mmacleo2\cum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mvm.datastore.ed.ac.uk\cmvm\scs\users\mmacleo2\cum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mvm.datastore.ed.ac.uk\cmvm\scs\users\mmacleo2\cum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mvm.datastore.ed.ac.uk\cmvm\scs\users\mmacleo2\cum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baseline="0" dirty="0">
                <a:effectLst/>
              </a:rPr>
              <a:t>𝑠</a:t>
            </a:r>
            <a:r>
              <a:rPr lang="en-GB" sz="1800" b="0" i="0" u="none" strike="noStrike" baseline="30000" dirty="0">
                <a:effectLst/>
              </a:rPr>
              <a:t>2</a:t>
            </a:r>
            <a:endParaRPr lang="en-US" sz="1800" baseline="30000" dirty="0"/>
          </a:p>
        </c:rich>
      </c:tx>
      <c:layout>
        <c:manualLayout>
          <c:xMode val="edge"/>
          <c:yMode val="edge"/>
          <c:x val="0.7813510416666668"/>
          <c:y val="0.16666666666666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cum!$H$1</c:f>
              <c:strCache>
                <c:ptCount val="1"/>
                <c:pt idx="0">
                  <c:v>s squ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cum!$H$2:$H$306</c:f>
              <c:numCache>
                <c:formatCode>General</c:formatCode>
                <c:ptCount val="305"/>
                <c:pt idx="0">
                  <c:v>2310.381084423936</c:v>
                </c:pt>
                <c:pt idx="1">
                  <c:v>1173.7601653545926</c:v>
                </c:pt>
                <c:pt idx="2">
                  <c:v>487.58035762225302</c:v>
                </c:pt>
                <c:pt idx="3">
                  <c:v>423.64026023695965</c:v>
                </c:pt>
                <c:pt idx="4">
                  <c:v>598.76923972250631</c:v>
                </c:pt>
                <c:pt idx="5">
                  <c:v>595.18469516684809</c:v>
                </c:pt>
                <c:pt idx="6">
                  <c:v>461.62623579105502</c:v>
                </c:pt>
                <c:pt idx="7">
                  <c:v>400.66261809935719</c:v>
                </c:pt>
                <c:pt idx="8">
                  <c:v>410.24854590815426</c:v>
                </c:pt>
                <c:pt idx="9">
                  <c:v>430.16714203091311</c:v>
                </c:pt>
                <c:pt idx="10">
                  <c:v>319.71222391709381</c:v>
                </c:pt>
                <c:pt idx="11">
                  <c:v>246.27385951737338</c:v>
                </c:pt>
                <c:pt idx="12">
                  <c:v>229.37842190611582</c:v>
                </c:pt>
                <c:pt idx="13">
                  <c:v>177.9890501704167</c:v>
                </c:pt>
                <c:pt idx="14">
                  <c:v>136.91444954395755</c:v>
                </c:pt>
                <c:pt idx="15">
                  <c:v>117.17156114105977</c:v>
                </c:pt>
                <c:pt idx="16">
                  <c:v>84.966852979551277</c:v>
                </c:pt>
                <c:pt idx="17">
                  <c:v>72.47147511477921</c:v>
                </c:pt>
                <c:pt idx="18">
                  <c:v>57.913830763509381</c:v>
                </c:pt>
                <c:pt idx="19">
                  <c:v>81.734659831242112</c:v>
                </c:pt>
                <c:pt idx="20">
                  <c:v>70.137413075858078</c:v>
                </c:pt>
                <c:pt idx="21">
                  <c:v>58.924737411074013</c:v>
                </c:pt>
                <c:pt idx="22">
                  <c:v>57.585034722714319</c:v>
                </c:pt>
                <c:pt idx="23">
                  <c:v>54.981118889508721</c:v>
                </c:pt>
                <c:pt idx="24">
                  <c:v>50.364958943621282</c:v>
                </c:pt>
                <c:pt idx="25">
                  <c:v>50.001967567394892</c:v>
                </c:pt>
                <c:pt idx="26">
                  <c:v>47.405619551424557</c:v>
                </c:pt>
                <c:pt idx="27">
                  <c:v>43.678516965946748</c:v>
                </c:pt>
                <c:pt idx="28">
                  <c:v>43.796498886448923</c:v>
                </c:pt>
                <c:pt idx="29">
                  <c:v>43.778008276647817</c:v>
                </c:pt>
                <c:pt idx="30">
                  <c:v>43.860634368439079</c:v>
                </c:pt>
                <c:pt idx="31">
                  <c:v>44.039855152413239</c:v>
                </c:pt>
                <c:pt idx="32">
                  <c:v>43.614219625548806</c:v>
                </c:pt>
                <c:pt idx="33">
                  <c:v>43.180371350021915</c:v>
                </c:pt>
                <c:pt idx="34">
                  <c:v>44.778869741038775</c:v>
                </c:pt>
                <c:pt idx="35">
                  <c:v>46.314876692017762</c:v>
                </c:pt>
                <c:pt idx="36">
                  <c:v>42.760488506760652</c:v>
                </c:pt>
                <c:pt idx="37">
                  <c:v>39.762312978106088</c:v>
                </c:pt>
                <c:pt idx="38">
                  <c:v>35.801384211118659</c:v>
                </c:pt>
                <c:pt idx="39">
                  <c:v>32.723930452150768</c:v>
                </c:pt>
                <c:pt idx="40">
                  <c:v>29.912965320059165</c:v>
                </c:pt>
                <c:pt idx="41">
                  <c:v>28.862949038039243</c:v>
                </c:pt>
                <c:pt idx="42">
                  <c:v>28.20153795179797</c:v>
                </c:pt>
                <c:pt idx="43">
                  <c:v>26.784008044513509</c:v>
                </c:pt>
                <c:pt idx="44">
                  <c:v>25.804548656210901</c:v>
                </c:pt>
                <c:pt idx="45">
                  <c:v>24.020525443258833</c:v>
                </c:pt>
                <c:pt idx="46">
                  <c:v>23.069127449341593</c:v>
                </c:pt>
                <c:pt idx="47">
                  <c:v>22.180695135084203</c:v>
                </c:pt>
                <c:pt idx="48">
                  <c:v>20.934687754584189</c:v>
                </c:pt>
                <c:pt idx="49">
                  <c:v>20.600115518523584</c:v>
                </c:pt>
                <c:pt idx="50">
                  <c:v>20.068685785488242</c:v>
                </c:pt>
                <c:pt idx="51">
                  <c:v>19.112079765298979</c:v>
                </c:pt>
                <c:pt idx="52">
                  <c:v>17.918337700428022</c:v>
                </c:pt>
                <c:pt idx="53">
                  <c:v>18.076412724283539</c:v>
                </c:pt>
                <c:pt idx="54">
                  <c:v>19.200839859804059</c:v>
                </c:pt>
                <c:pt idx="55">
                  <c:v>19.628742041147309</c:v>
                </c:pt>
                <c:pt idx="56">
                  <c:v>19.749446678446823</c:v>
                </c:pt>
                <c:pt idx="57">
                  <c:v>18.690631863077176</c:v>
                </c:pt>
                <c:pt idx="58">
                  <c:v>17.761444136016017</c:v>
                </c:pt>
                <c:pt idx="59">
                  <c:v>16.95704957158355</c:v>
                </c:pt>
                <c:pt idx="60">
                  <c:v>16.299871876137903</c:v>
                </c:pt>
                <c:pt idx="61">
                  <c:v>15.661919359641525</c:v>
                </c:pt>
                <c:pt idx="62">
                  <c:v>14.824648997296917</c:v>
                </c:pt>
                <c:pt idx="63">
                  <c:v>14.648287306402374</c:v>
                </c:pt>
                <c:pt idx="64">
                  <c:v>14.640070382680687</c:v>
                </c:pt>
                <c:pt idx="65">
                  <c:v>15.335628987591768</c:v>
                </c:pt>
                <c:pt idx="66">
                  <c:v>14.739742213820298</c:v>
                </c:pt>
                <c:pt idx="67">
                  <c:v>14.144503056345672</c:v>
                </c:pt>
                <c:pt idx="68">
                  <c:v>14.302814728870384</c:v>
                </c:pt>
                <c:pt idx="69">
                  <c:v>14.255089319150359</c:v>
                </c:pt>
                <c:pt idx="70">
                  <c:v>13.720714225126788</c:v>
                </c:pt>
                <c:pt idx="71">
                  <c:v>13.279443637832335</c:v>
                </c:pt>
                <c:pt idx="72">
                  <c:v>13.205947607737309</c:v>
                </c:pt>
                <c:pt idx="73">
                  <c:v>12.976997397302652</c:v>
                </c:pt>
                <c:pt idx="74">
                  <c:v>12.655542726080149</c:v>
                </c:pt>
                <c:pt idx="75">
                  <c:v>12.389021774768368</c:v>
                </c:pt>
                <c:pt idx="76">
                  <c:v>12.505704772610722</c:v>
                </c:pt>
                <c:pt idx="77">
                  <c:v>12.247252629668743</c:v>
                </c:pt>
                <c:pt idx="78">
                  <c:v>12.832119207804446</c:v>
                </c:pt>
                <c:pt idx="79">
                  <c:v>12.456519055910769</c:v>
                </c:pt>
                <c:pt idx="80">
                  <c:v>12.142506049082231</c:v>
                </c:pt>
                <c:pt idx="81">
                  <c:v>12.351512480278625</c:v>
                </c:pt>
                <c:pt idx="82">
                  <c:v>12.255256305475795</c:v>
                </c:pt>
                <c:pt idx="83">
                  <c:v>12.168933871253175</c:v>
                </c:pt>
                <c:pt idx="84">
                  <c:v>11.890995095438683</c:v>
                </c:pt>
                <c:pt idx="85">
                  <c:v>11.44145191263215</c:v>
                </c:pt>
                <c:pt idx="86">
                  <c:v>11.597188086108007</c:v>
                </c:pt>
                <c:pt idx="87">
                  <c:v>12.635729290946632</c:v>
                </c:pt>
                <c:pt idx="88">
                  <c:v>12.247016749942542</c:v>
                </c:pt>
                <c:pt idx="89">
                  <c:v>13.391278784840715</c:v>
                </c:pt>
                <c:pt idx="90">
                  <c:v>14.099129166503275</c:v>
                </c:pt>
                <c:pt idx="91">
                  <c:v>15.494277557319128</c:v>
                </c:pt>
                <c:pt idx="92">
                  <c:v>15.530724963411782</c:v>
                </c:pt>
                <c:pt idx="93">
                  <c:v>16.712146655555202</c:v>
                </c:pt>
                <c:pt idx="94">
                  <c:v>16.524666605182141</c:v>
                </c:pt>
                <c:pt idx="95">
                  <c:v>16.343517177065564</c:v>
                </c:pt>
                <c:pt idx="96">
                  <c:v>16.005952835198546</c:v>
                </c:pt>
                <c:pt idx="97">
                  <c:v>15.813434164780277</c:v>
                </c:pt>
                <c:pt idx="98">
                  <c:v>15.516892469817265</c:v>
                </c:pt>
                <c:pt idx="99">
                  <c:v>15.335178861677431</c:v>
                </c:pt>
                <c:pt idx="100">
                  <c:v>15.240995286603551</c:v>
                </c:pt>
                <c:pt idx="101">
                  <c:v>15.797105006302582</c:v>
                </c:pt>
                <c:pt idx="102">
                  <c:v>15.828434131261773</c:v>
                </c:pt>
                <c:pt idx="103">
                  <c:v>16.048536770467635</c:v>
                </c:pt>
                <c:pt idx="104">
                  <c:v>15.680744915483729</c:v>
                </c:pt>
                <c:pt idx="105">
                  <c:v>15.612610501325102</c:v>
                </c:pt>
                <c:pt idx="106">
                  <c:v>15.648501040530691</c:v>
                </c:pt>
                <c:pt idx="107">
                  <c:v>15.415547576447045</c:v>
                </c:pt>
                <c:pt idx="108">
                  <c:v>15.172519703137961</c:v>
                </c:pt>
                <c:pt idx="109">
                  <c:v>14.796884970847325</c:v>
                </c:pt>
                <c:pt idx="110">
                  <c:v>15.183949841743832</c:v>
                </c:pt>
                <c:pt idx="111">
                  <c:v>19.518795672288746</c:v>
                </c:pt>
                <c:pt idx="112">
                  <c:v>19.693067764427941</c:v>
                </c:pt>
                <c:pt idx="113">
                  <c:v>19.845419327158172</c:v>
                </c:pt>
                <c:pt idx="114">
                  <c:v>19.860305802259006</c:v>
                </c:pt>
                <c:pt idx="115">
                  <c:v>19.576017168602142</c:v>
                </c:pt>
                <c:pt idx="116">
                  <c:v>19.404083960641088</c:v>
                </c:pt>
                <c:pt idx="117">
                  <c:v>19.090327121348</c:v>
                </c:pt>
                <c:pt idx="118">
                  <c:v>18.751034284185899</c:v>
                </c:pt>
                <c:pt idx="119">
                  <c:v>18.523546075938313</c:v>
                </c:pt>
                <c:pt idx="120">
                  <c:v>18.591707539595557</c:v>
                </c:pt>
                <c:pt idx="121">
                  <c:v>18.96032988958023</c:v>
                </c:pt>
                <c:pt idx="122">
                  <c:v>18.868195275165846</c:v>
                </c:pt>
                <c:pt idx="123">
                  <c:v>18.543557698917184</c:v>
                </c:pt>
                <c:pt idx="124">
                  <c:v>18.206982760223596</c:v>
                </c:pt>
                <c:pt idx="125">
                  <c:v>18.017637267064998</c:v>
                </c:pt>
                <c:pt idx="126">
                  <c:v>18.781404592355575</c:v>
                </c:pt>
                <c:pt idx="127">
                  <c:v>18.520402116249542</c:v>
                </c:pt>
                <c:pt idx="128">
                  <c:v>18.224540781420028</c:v>
                </c:pt>
                <c:pt idx="129">
                  <c:v>18.058875941339835</c:v>
                </c:pt>
                <c:pt idx="130">
                  <c:v>17.690959655508461</c:v>
                </c:pt>
                <c:pt idx="131">
                  <c:v>17.481739963832922</c:v>
                </c:pt>
                <c:pt idx="132">
                  <c:v>17.17994932399483</c:v>
                </c:pt>
                <c:pt idx="133">
                  <c:v>16.961538570062498</c:v>
                </c:pt>
                <c:pt idx="134">
                  <c:v>16.87049990651759</c:v>
                </c:pt>
                <c:pt idx="135">
                  <c:v>16.529189734321253</c:v>
                </c:pt>
                <c:pt idx="136">
                  <c:v>16.281459050037732</c:v>
                </c:pt>
                <c:pt idx="137">
                  <c:v>16.065182038112194</c:v>
                </c:pt>
                <c:pt idx="138">
                  <c:v>16.021143585416233</c:v>
                </c:pt>
                <c:pt idx="139">
                  <c:v>15.889645845371032</c:v>
                </c:pt>
                <c:pt idx="140">
                  <c:v>15.787997273713303</c:v>
                </c:pt>
                <c:pt idx="141">
                  <c:v>15.735086017229078</c:v>
                </c:pt>
                <c:pt idx="142">
                  <c:v>15.78402575165061</c:v>
                </c:pt>
                <c:pt idx="143">
                  <c:v>15.51767788417127</c:v>
                </c:pt>
                <c:pt idx="144">
                  <c:v>15.343957053171678</c:v>
                </c:pt>
                <c:pt idx="145">
                  <c:v>15.134400872779365</c:v>
                </c:pt>
                <c:pt idx="146">
                  <c:v>15.127791590954699</c:v>
                </c:pt>
                <c:pt idx="147">
                  <c:v>14.954301220525007</c:v>
                </c:pt>
                <c:pt idx="148">
                  <c:v>14.740143601985777</c:v>
                </c:pt>
                <c:pt idx="149">
                  <c:v>14.506607522908469</c:v>
                </c:pt>
                <c:pt idx="150">
                  <c:v>14.2538056406128</c:v>
                </c:pt>
                <c:pt idx="151">
                  <c:v>14.017880793350146</c:v>
                </c:pt>
                <c:pt idx="152">
                  <c:v>13.740030525396314</c:v>
                </c:pt>
                <c:pt idx="153">
                  <c:v>13.489052335043434</c:v>
                </c:pt>
                <c:pt idx="154">
                  <c:v>13.241501351771214</c:v>
                </c:pt>
                <c:pt idx="155">
                  <c:v>13.071739840122467</c:v>
                </c:pt>
                <c:pt idx="156">
                  <c:v>12.884821131861184</c:v>
                </c:pt>
                <c:pt idx="157">
                  <c:v>12.698126583253028</c:v>
                </c:pt>
                <c:pt idx="158">
                  <c:v>12.471597983360587</c:v>
                </c:pt>
                <c:pt idx="159">
                  <c:v>12.26067760677806</c:v>
                </c:pt>
                <c:pt idx="160">
                  <c:v>12.030149602929487</c:v>
                </c:pt>
                <c:pt idx="161">
                  <c:v>12.075547186357783</c:v>
                </c:pt>
                <c:pt idx="162">
                  <c:v>11.920285418556892</c:v>
                </c:pt>
                <c:pt idx="163">
                  <c:v>11.740545857851437</c:v>
                </c:pt>
                <c:pt idx="164">
                  <c:v>13.341139382171724</c:v>
                </c:pt>
                <c:pt idx="165">
                  <c:v>13.265300943547366</c:v>
                </c:pt>
                <c:pt idx="166">
                  <c:v>13.063630936006629</c:v>
                </c:pt>
                <c:pt idx="167">
                  <c:v>12.850347912982169</c:v>
                </c:pt>
                <c:pt idx="168">
                  <c:v>12.644613636978173</c:v>
                </c:pt>
                <c:pt idx="169">
                  <c:v>12.493516064370841</c:v>
                </c:pt>
                <c:pt idx="170">
                  <c:v>12.294219006767365</c:v>
                </c:pt>
                <c:pt idx="171">
                  <c:v>12.088706017812507</c:v>
                </c:pt>
                <c:pt idx="172">
                  <c:v>11.987328966095548</c:v>
                </c:pt>
                <c:pt idx="173">
                  <c:v>11.803786526168551</c:v>
                </c:pt>
                <c:pt idx="174">
                  <c:v>11.620874740447448</c:v>
                </c:pt>
                <c:pt idx="175">
                  <c:v>11.433144028044323</c:v>
                </c:pt>
                <c:pt idx="176">
                  <c:v>11.234584136549934</c:v>
                </c:pt>
                <c:pt idx="177">
                  <c:v>11.059669086155802</c:v>
                </c:pt>
                <c:pt idx="178">
                  <c:v>10.888077302127659</c:v>
                </c:pt>
                <c:pt idx="179">
                  <c:v>10.750966379611418</c:v>
                </c:pt>
                <c:pt idx="180">
                  <c:v>10.616350011140359</c:v>
                </c:pt>
                <c:pt idx="181">
                  <c:v>10.557598459395916</c:v>
                </c:pt>
                <c:pt idx="182">
                  <c:v>10.455926976871273</c:v>
                </c:pt>
                <c:pt idx="183">
                  <c:v>10.409749354487859</c:v>
                </c:pt>
                <c:pt idx="184">
                  <c:v>10.396529340214869</c:v>
                </c:pt>
                <c:pt idx="185">
                  <c:v>10.29793058941581</c:v>
                </c:pt>
                <c:pt idx="186">
                  <c:v>10.172409773711452</c:v>
                </c:pt>
                <c:pt idx="187">
                  <c:v>10.051412571460521</c:v>
                </c:pt>
                <c:pt idx="188">
                  <c:v>9.9469503344460559</c:v>
                </c:pt>
                <c:pt idx="189">
                  <c:v>9.791045589430647</c:v>
                </c:pt>
                <c:pt idx="190">
                  <c:v>9.7017544913618412</c:v>
                </c:pt>
                <c:pt idx="191">
                  <c:v>9.5802659983109226</c:v>
                </c:pt>
                <c:pt idx="192">
                  <c:v>9.4383809401318324</c:v>
                </c:pt>
                <c:pt idx="193">
                  <c:v>9.3000466291405104</c:v>
                </c:pt>
                <c:pt idx="194">
                  <c:v>9.1850295330120524</c:v>
                </c:pt>
                <c:pt idx="195">
                  <c:v>9.0765131762947409</c:v>
                </c:pt>
                <c:pt idx="196">
                  <c:v>8.9337761384496144</c:v>
                </c:pt>
                <c:pt idx="197">
                  <c:v>8.7947676633004974</c:v>
                </c:pt>
                <c:pt idx="198">
                  <c:v>8.6591877155946779</c:v>
                </c:pt>
                <c:pt idx="199">
                  <c:v>8.5391643858874158</c:v>
                </c:pt>
                <c:pt idx="200">
                  <c:v>8.4178160217840379</c:v>
                </c:pt>
                <c:pt idx="201">
                  <c:v>8.2965666274104457</c:v>
                </c:pt>
                <c:pt idx="202">
                  <c:v>8.1989533940206432</c:v>
                </c:pt>
                <c:pt idx="203">
                  <c:v>8.1310985131903504</c:v>
                </c:pt>
                <c:pt idx="204">
                  <c:v>8.0247645101508702</c:v>
                </c:pt>
                <c:pt idx="205">
                  <c:v>7.9377114823620092</c:v>
                </c:pt>
                <c:pt idx="206">
                  <c:v>7.813443873395598</c:v>
                </c:pt>
                <c:pt idx="207">
                  <c:v>7.7957864293662702</c:v>
                </c:pt>
                <c:pt idx="208">
                  <c:v>7.7638798498547743</c:v>
                </c:pt>
                <c:pt idx="209">
                  <c:v>7.734692550513893</c:v>
                </c:pt>
                <c:pt idx="210">
                  <c:v>7.7756319298614143</c:v>
                </c:pt>
                <c:pt idx="211">
                  <c:v>7.659804369935129</c:v>
                </c:pt>
                <c:pt idx="212">
                  <c:v>7.5794070882402416</c:v>
                </c:pt>
                <c:pt idx="213">
                  <c:v>7.5050493004587251</c:v>
                </c:pt>
                <c:pt idx="214">
                  <c:v>7.4544329899285096</c:v>
                </c:pt>
                <c:pt idx="215">
                  <c:v>7.4074609430228273</c:v>
                </c:pt>
                <c:pt idx="216">
                  <c:v>7.3119794483562695</c:v>
                </c:pt>
                <c:pt idx="217">
                  <c:v>7.2328908697855576</c:v>
                </c:pt>
                <c:pt idx="218">
                  <c:v>7.1602359043275836</c:v>
                </c:pt>
                <c:pt idx="219">
                  <c:v>7.1246734309920532</c:v>
                </c:pt>
                <c:pt idx="220">
                  <c:v>7.0933361954567795</c:v>
                </c:pt>
                <c:pt idx="221">
                  <c:v>7.0693823322166915</c:v>
                </c:pt>
                <c:pt idx="222">
                  <c:v>6.9929641295952427</c:v>
                </c:pt>
                <c:pt idx="223">
                  <c:v>6.9986847740479847</c:v>
                </c:pt>
                <c:pt idx="224">
                  <c:v>6.9326333448044757</c:v>
                </c:pt>
                <c:pt idx="225">
                  <c:v>6.9412523823818963</c:v>
                </c:pt>
                <c:pt idx="226">
                  <c:v>6.8571334122128222</c:v>
                </c:pt>
                <c:pt idx="227">
                  <c:v>6.771447848701551</c:v>
                </c:pt>
                <c:pt idx="228">
                  <c:v>6.7033716710030165</c:v>
                </c:pt>
                <c:pt idx="229">
                  <c:v>6.637768028547697</c:v>
                </c:pt>
                <c:pt idx="230">
                  <c:v>6.5791901759770504</c:v>
                </c:pt>
                <c:pt idx="231">
                  <c:v>6.5096081313317509</c:v>
                </c:pt>
                <c:pt idx="232">
                  <c:v>6.435271463311758</c:v>
                </c:pt>
                <c:pt idx="233">
                  <c:v>6.4101126854484294</c:v>
                </c:pt>
                <c:pt idx="234">
                  <c:v>6.381861563613545</c:v>
                </c:pt>
                <c:pt idx="235">
                  <c:v>6.3778904250873696</c:v>
                </c:pt>
                <c:pt idx="236">
                  <c:v>6.4198603729259531</c:v>
                </c:pt>
                <c:pt idx="237">
                  <c:v>6.3737900899567421</c:v>
                </c:pt>
                <c:pt idx="238">
                  <c:v>6.3279947383331905</c:v>
                </c:pt>
                <c:pt idx="239">
                  <c:v>6.2837884032129079</c:v>
                </c:pt>
                <c:pt idx="240">
                  <c:v>6.2510341856731122</c:v>
                </c:pt>
                <c:pt idx="241">
                  <c:v>6.2094046673118166</c:v>
                </c:pt>
                <c:pt idx="242">
                  <c:v>6.1779913157184945</c:v>
                </c:pt>
                <c:pt idx="243">
                  <c:v>6.1173093654546138</c:v>
                </c:pt>
                <c:pt idx="244">
                  <c:v>6.0647545482112166</c:v>
                </c:pt>
                <c:pt idx="245">
                  <c:v>6.0053066490353872</c:v>
                </c:pt>
                <c:pt idx="246">
                  <c:v>5.9477930259387826</c:v>
                </c:pt>
                <c:pt idx="247">
                  <c:v>5.8829942376411939</c:v>
                </c:pt>
                <c:pt idx="248">
                  <c:v>5.8092325086142891</c:v>
                </c:pt>
                <c:pt idx="249">
                  <c:v>5.7384459733262725</c:v>
                </c:pt>
                <c:pt idx="250">
                  <c:v>5.6842834042178767</c:v>
                </c:pt>
                <c:pt idx="251">
                  <c:v>5.6165196545466101</c:v>
                </c:pt>
                <c:pt idx="252">
                  <c:v>5.5710611593275177</c:v>
                </c:pt>
                <c:pt idx="253">
                  <c:v>5.503334722871112</c:v>
                </c:pt>
                <c:pt idx="254">
                  <c:v>5.4337774562716881</c:v>
                </c:pt>
                <c:pt idx="255">
                  <c:v>5.3708795244209577</c:v>
                </c:pt>
                <c:pt idx="256">
                  <c:v>5.3187819276885024</c:v>
                </c:pt>
                <c:pt idx="257">
                  <c:v>5.2709234934465989</c:v>
                </c:pt>
                <c:pt idx="258">
                  <c:v>5.2280718162473994</c:v>
                </c:pt>
                <c:pt idx="259">
                  <c:v>5.1738258550636891</c:v>
                </c:pt>
                <c:pt idx="260">
                  <c:v>5.1229201259895234</c:v>
                </c:pt>
                <c:pt idx="261">
                  <c:v>5.0621742162672607</c:v>
                </c:pt>
                <c:pt idx="262">
                  <c:v>5.0125943398828827</c:v>
                </c:pt>
                <c:pt idx="263">
                  <c:v>4.9532650107168967</c:v>
                </c:pt>
                <c:pt idx="264">
                  <c:v>4.9005976564980767</c:v>
                </c:pt>
                <c:pt idx="265">
                  <c:v>4.8543609777832755</c:v>
                </c:pt>
                <c:pt idx="266">
                  <c:v>4.8061718485136922</c:v>
                </c:pt>
                <c:pt idx="267">
                  <c:v>4.7659025577438827</c:v>
                </c:pt>
                <c:pt idx="268">
                  <c:v>4.7552979346778397</c:v>
                </c:pt>
                <c:pt idx="269">
                  <c:v>4.7312768473505171</c:v>
                </c:pt>
                <c:pt idx="270">
                  <c:v>4.6854205429229729</c:v>
                </c:pt>
                <c:pt idx="271">
                  <c:v>4.7039684235808252</c:v>
                </c:pt>
                <c:pt idx="272">
                  <c:v>4.6851605813436557</c:v>
                </c:pt>
                <c:pt idx="273">
                  <c:v>4.6682068021709391</c:v>
                </c:pt>
                <c:pt idx="274">
                  <c:v>4.6256917601022396</c:v>
                </c:pt>
                <c:pt idx="275">
                  <c:v>4.5967656071819851</c:v>
                </c:pt>
                <c:pt idx="276">
                  <c:v>4.5614917078545894</c:v>
                </c:pt>
                <c:pt idx="277">
                  <c:v>4.544970584445255</c:v>
                </c:pt>
                <c:pt idx="278">
                  <c:v>4.534445720796457</c:v>
                </c:pt>
                <c:pt idx="279">
                  <c:v>4.5161472873542277</c:v>
                </c:pt>
                <c:pt idx="280">
                  <c:v>4.5027965623601798</c:v>
                </c:pt>
                <c:pt idx="281">
                  <c:v>4.4521949515348442</c:v>
                </c:pt>
                <c:pt idx="282">
                  <c:v>4.4225186841328563</c:v>
                </c:pt>
                <c:pt idx="283">
                  <c:v>4.3801923542782397</c:v>
                </c:pt>
                <c:pt idx="284">
                  <c:v>4.357245923726289</c:v>
                </c:pt>
                <c:pt idx="285">
                  <c:v>4.3392159484101498</c:v>
                </c:pt>
                <c:pt idx="286">
                  <c:v>4.3265085883179157</c:v>
                </c:pt>
                <c:pt idx="287">
                  <c:v>4.3046721844826008</c:v>
                </c:pt>
                <c:pt idx="288">
                  <c:v>4.2869223157712559</c:v>
                </c:pt>
                <c:pt idx="289">
                  <c:v>4.2681667970769466</c:v>
                </c:pt>
                <c:pt idx="290">
                  <c:v>4.25151793805205</c:v>
                </c:pt>
                <c:pt idx="291">
                  <c:v>4.2298309589192193</c:v>
                </c:pt>
                <c:pt idx="292">
                  <c:v>4.2214867022388329</c:v>
                </c:pt>
                <c:pt idx="293">
                  <c:v>4.2009585875804278</c:v>
                </c:pt>
                <c:pt idx="294">
                  <c:v>4.183350969416499</c:v>
                </c:pt>
                <c:pt idx="295">
                  <c:v>4.1612033867198273</c:v>
                </c:pt>
                <c:pt idx="296">
                  <c:v>4.1491612790451065</c:v>
                </c:pt>
                <c:pt idx="297">
                  <c:v>4.1410745567257985</c:v>
                </c:pt>
                <c:pt idx="298">
                  <c:v>4.1328856139806414</c:v>
                </c:pt>
                <c:pt idx="299">
                  <c:v>4.1208416907256424</c:v>
                </c:pt>
                <c:pt idx="300">
                  <c:v>4.1171860652935823</c:v>
                </c:pt>
                <c:pt idx="301">
                  <c:v>4.1078757049349868</c:v>
                </c:pt>
                <c:pt idx="302">
                  <c:v>4.0803822275838035</c:v>
                </c:pt>
                <c:pt idx="303">
                  <c:v>4.0461886873671657</c:v>
                </c:pt>
                <c:pt idx="304">
                  <c:v>4.0188121653310214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97-4283-A9B4-8D7D7F02A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2692352"/>
        <c:axId val="872690712"/>
      </c:lineChart>
      <c:catAx>
        <c:axId val="8726923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690712"/>
        <c:crosses val="autoZero"/>
        <c:auto val="1"/>
        <c:lblAlgn val="ctr"/>
        <c:lblOffset val="100"/>
        <c:noMultiLvlLbl val="0"/>
      </c:catAx>
      <c:valAx>
        <c:axId val="872690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69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baseline="0" dirty="0">
                <a:effectLst/>
              </a:rPr>
              <a:t>𝜏</a:t>
            </a:r>
            <a:r>
              <a:rPr lang="en-GB" sz="1800" b="0" i="0" u="none" strike="noStrike" baseline="30000" dirty="0">
                <a:effectLst/>
              </a:rPr>
              <a:t>2</a:t>
            </a:r>
            <a:endParaRPr lang="en-US" sz="1800" baseline="30000" dirty="0"/>
          </a:p>
        </c:rich>
      </c:tx>
      <c:layout>
        <c:manualLayout>
          <c:xMode val="edge"/>
          <c:yMode val="edge"/>
          <c:x val="0.81235138888888869"/>
          <c:y val="0.18981481481481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cum!$E$1</c:f>
              <c:strCache>
                <c:ptCount val="1"/>
                <c:pt idx="0">
                  <c:v>tau2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cum!$E$2:$E$306</c:f>
              <c:numCache>
                <c:formatCode>General</c:formatCode>
                <c:ptCount val="30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992.37218533619398</c:v>
                </c:pt>
                <c:pt idx="5">
                  <c:v>1273.61037940591</c:v>
                </c:pt>
                <c:pt idx="6">
                  <c:v>1165.2147687371901</c:v>
                </c:pt>
                <c:pt idx="7">
                  <c:v>961.49725803807405</c:v>
                </c:pt>
                <c:pt idx="8">
                  <c:v>1073.66051430622</c:v>
                </c:pt>
                <c:pt idx="9">
                  <c:v>1324.90524130379</c:v>
                </c:pt>
                <c:pt idx="10">
                  <c:v>917.01291634544998</c:v>
                </c:pt>
                <c:pt idx="11">
                  <c:v>780.88904807321103</c:v>
                </c:pt>
                <c:pt idx="12">
                  <c:v>939.68408134160302</c:v>
                </c:pt>
                <c:pt idx="13">
                  <c:v>669.83462087258101</c:v>
                </c:pt>
                <c:pt idx="14">
                  <c:v>449.40299148094101</c:v>
                </c:pt>
                <c:pt idx="15">
                  <c:v>434.81588868797701</c:v>
                </c:pt>
                <c:pt idx="16">
                  <c:v>266.07337421291498</c:v>
                </c:pt>
                <c:pt idx="17">
                  <c:v>277.133403815066</c:v>
                </c:pt>
                <c:pt idx="18">
                  <c:v>186.038619872911</c:v>
                </c:pt>
                <c:pt idx="19">
                  <c:v>609.67454303741295</c:v>
                </c:pt>
                <c:pt idx="20">
                  <c:v>541.96533331481498</c:v>
                </c:pt>
                <c:pt idx="21">
                  <c:v>464.37634978229102</c:v>
                </c:pt>
                <c:pt idx="22">
                  <c:v>456.204781530996</c:v>
                </c:pt>
                <c:pt idx="23">
                  <c:v>436.97904626958803</c:v>
                </c:pt>
                <c:pt idx="24">
                  <c:v>406.80158521338899</c:v>
                </c:pt>
                <c:pt idx="25">
                  <c:v>456.34774414928899</c:v>
                </c:pt>
                <c:pt idx="26">
                  <c:v>446.74838040854399</c:v>
                </c:pt>
                <c:pt idx="27">
                  <c:v>413.35009242510802</c:v>
                </c:pt>
                <c:pt idx="28">
                  <c:v>416.716687701789</c:v>
                </c:pt>
                <c:pt idx="29">
                  <c:v>418.46173331633798</c:v>
                </c:pt>
                <c:pt idx="30">
                  <c:v>420.43871521897</c:v>
                </c:pt>
                <c:pt idx="31">
                  <c:v>426.30957950218101</c:v>
                </c:pt>
                <c:pt idx="32">
                  <c:v>421.84401255737203</c:v>
                </c:pt>
                <c:pt idx="33">
                  <c:v>417.40307052753701</c:v>
                </c:pt>
                <c:pt idx="34">
                  <c:v>519.471311642724</c:v>
                </c:pt>
                <c:pt idx="35">
                  <c:v>623.34917480355796</c:v>
                </c:pt>
                <c:pt idx="36">
                  <c:v>588.86718498190305</c:v>
                </c:pt>
                <c:pt idx="37">
                  <c:v>559.54378366412197</c:v>
                </c:pt>
                <c:pt idx="38">
                  <c:v>514.105102834984</c:v>
                </c:pt>
                <c:pt idx="39">
                  <c:v>477.52014369377702</c:v>
                </c:pt>
                <c:pt idx="40">
                  <c:v>444.21600874916402</c:v>
                </c:pt>
                <c:pt idx="41">
                  <c:v>453.11861564813898</c:v>
                </c:pt>
                <c:pt idx="42">
                  <c:v>459.87301580153598</c:v>
                </c:pt>
                <c:pt idx="43">
                  <c:v>440.83162716295197</c:v>
                </c:pt>
                <c:pt idx="44">
                  <c:v>433.88559452817799</c:v>
                </c:pt>
                <c:pt idx="45">
                  <c:v>410.01066360289099</c:v>
                </c:pt>
                <c:pt idx="46">
                  <c:v>401.19446804320501</c:v>
                </c:pt>
                <c:pt idx="47">
                  <c:v>400.50670344138501</c:v>
                </c:pt>
                <c:pt idx="48">
                  <c:v>381.094958659398</c:v>
                </c:pt>
                <c:pt idx="49">
                  <c:v>377.45721884846</c:v>
                </c:pt>
                <c:pt idx="50">
                  <c:v>369.23101768721398</c:v>
                </c:pt>
                <c:pt idx="51">
                  <c:v>355.84165287948201</c:v>
                </c:pt>
                <c:pt idx="52">
                  <c:v>336.62608261731401</c:v>
                </c:pt>
                <c:pt idx="53">
                  <c:v>346.14743272572002</c:v>
                </c:pt>
                <c:pt idx="54">
                  <c:v>399.22405443317501</c:v>
                </c:pt>
                <c:pt idx="55">
                  <c:v>428.91429634165399</c:v>
                </c:pt>
                <c:pt idx="56">
                  <c:v>451.94351886727702</c:v>
                </c:pt>
                <c:pt idx="57">
                  <c:v>430.42696108976497</c:v>
                </c:pt>
                <c:pt idx="58">
                  <c:v>410.68832363791398</c:v>
                </c:pt>
                <c:pt idx="59">
                  <c:v>394.87506150378601</c:v>
                </c:pt>
                <c:pt idx="60">
                  <c:v>381.77399528691399</c:v>
                </c:pt>
                <c:pt idx="61">
                  <c:v>367.39772753171701</c:v>
                </c:pt>
                <c:pt idx="62">
                  <c:v>348.94765184939399</c:v>
                </c:pt>
                <c:pt idx="63">
                  <c:v>346.81373049961798</c:v>
                </c:pt>
                <c:pt idx="64">
                  <c:v>347.29125619403101</c:v>
                </c:pt>
                <c:pt idx="65">
                  <c:v>396.51371888275901</c:v>
                </c:pt>
                <c:pt idx="66">
                  <c:v>384.72800724515997</c:v>
                </c:pt>
                <c:pt idx="67">
                  <c:v>376.02735707945499</c:v>
                </c:pt>
                <c:pt idx="68">
                  <c:v>404.07947764477501</c:v>
                </c:pt>
                <c:pt idx="69">
                  <c:v>402.99389716980897</c:v>
                </c:pt>
                <c:pt idx="70">
                  <c:v>389.316378971706</c:v>
                </c:pt>
                <c:pt idx="71">
                  <c:v>382.29351654359198</c:v>
                </c:pt>
                <c:pt idx="72">
                  <c:v>383.55168978487399</c:v>
                </c:pt>
                <c:pt idx="73">
                  <c:v>377.67017060821502</c:v>
                </c:pt>
                <c:pt idx="74">
                  <c:v>368.91710209988798</c:v>
                </c:pt>
                <c:pt idx="75">
                  <c:v>362.73373546072003</c:v>
                </c:pt>
                <c:pt idx="76">
                  <c:v>377.50624021286302</c:v>
                </c:pt>
                <c:pt idx="77">
                  <c:v>379.198385998059</c:v>
                </c:pt>
                <c:pt idx="78">
                  <c:v>427.84783641231297</c:v>
                </c:pt>
                <c:pt idx="79">
                  <c:v>416.92177538268498</c:v>
                </c:pt>
                <c:pt idx="80">
                  <c:v>409.86923969648501</c:v>
                </c:pt>
                <c:pt idx="81">
                  <c:v>431.117367690859</c:v>
                </c:pt>
                <c:pt idx="82">
                  <c:v>428.05034931144399</c:v>
                </c:pt>
                <c:pt idx="83">
                  <c:v>425.86031646776303</c:v>
                </c:pt>
                <c:pt idx="84">
                  <c:v>417.62846873055099</c:v>
                </c:pt>
                <c:pt idx="85">
                  <c:v>403.59410335508301</c:v>
                </c:pt>
                <c:pt idx="86">
                  <c:v>432.51485875178599</c:v>
                </c:pt>
                <c:pt idx="87">
                  <c:v>520.238409415653</c:v>
                </c:pt>
                <c:pt idx="88">
                  <c:v>508.21514288721897</c:v>
                </c:pt>
                <c:pt idx="89">
                  <c:v>605.252561159278</c:v>
                </c:pt>
                <c:pt idx="90">
                  <c:v>675.19290047055802</c:v>
                </c:pt>
                <c:pt idx="91">
                  <c:v>785.56131472879599</c:v>
                </c:pt>
                <c:pt idx="92">
                  <c:v>789.08006487638897</c:v>
                </c:pt>
                <c:pt idx="93">
                  <c:v>895.006683459844</c:v>
                </c:pt>
                <c:pt idx="94">
                  <c:v>892.60715205255099</c:v>
                </c:pt>
                <c:pt idx="95">
                  <c:v>885.532414382919</c:v>
                </c:pt>
                <c:pt idx="96">
                  <c:v>872.40338664904698</c:v>
                </c:pt>
                <c:pt idx="97">
                  <c:v>864.80358554185398</c:v>
                </c:pt>
                <c:pt idx="98">
                  <c:v>853.71150974931402</c:v>
                </c:pt>
                <c:pt idx="99">
                  <c:v>849.54847128134304</c:v>
                </c:pt>
                <c:pt idx="100">
                  <c:v>852.96107993908697</c:v>
                </c:pt>
                <c:pt idx="101">
                  <c:v>920.94067077239902</c:v>
                </c:pt>
                <c:pt idx="102">
                  <c:v>945.014375860467</c:v>
                </c:pt>
                <c:pt idx="103">
                  <c:v>985.57670816123004</c:v>
                </c:pt>
                <c:pt idx="104">
                  <c:v>973.174383124511</c:v>
                </c:pt>
                <c:pt idx="105">
                  <c:v>972.85692757806601</c:v>
                </c:pt>
                <c:pt idx="106">
                  <c:v>985.26702019202901</c:v>
                </c:pt>
                <c:pt idx="107">
                  <c:v>975.18734774732604</c:v>
                </c:pt>
                <c:pt idx="108">
                  <c:v>964.819201714212</c:v>
                </c:pt>
                <c:pt idx="109">
                  <c:v>948.77239438047002</c:v>
                </c:pt>
                <c:pt idx="110">
                  <c:v>994.92674431209105</c:v>
                </c:pt>
                <c:pt idx="111">
                  <c:v>1420.78933413662</c:v>
                </c:pt>
                <c:pt idx="112">
                  <c:v>1443.4538723892299</c:v>
                </c:pt>
                <c:pt idx="113">
                  <c:v>1461.4927363696299</c:v>
                </c:pt>
                <c:pt idx="114">
                  <c:v>1467.42428687392</c:v>
                </c:pt>
                <c:pt idx="115">
                  <c:v>1454.81744106221</c:v>
                </c:pt>
                <c:pt idx="116">
                  <c:v>1454.2032494212001</c:v>
                </c:pt>
                <c:pt idx="117">
                  <c:v>1441.4112073762899</c:v>
                </c:pt>
                <c:pt idx="118">
                  <c:v>1426.13803963694</c:v>
                </c:pt>
                <c:pt idx="119">
                  <c:v>1417.98311467536</c:v>
                </c:pt>
                <c:pt idx="120">
                  <c:v>1442.2676345862401</c:v>
                </c:pt>
                <c:pt idx="121">
                  <c:v>1495.64764551858</c:v>
                </c:pt>
                <c:pt idx="122">
                  <c:v>1501.07818660557</c:v>
                </c:pt>
                <c:pt idx="123">
                  <c:v>1483.26987300868</c:v>
                </c:pt>
                <c:pt idx="124">
                  <c:v>1464.6508821300099</c:v>
                </c:pt>
                <c:pt idx="125">
                  <c:v>1458.9956803334701</c:v>
                </c:pt>
                <c:pt idx="126">
                  <c:v>1560.7230443119299</c:v>
                </c:pt>
                <c:pt idx="127">
                  <c:v>1546.28321226105</c:v>
                </c:pt>
                <c:pt idx="128">
                  <c:v>1531.49348092684</c:v>
                </c:pt>
                <c:pt idx="129">
                  <c:v>1526.49891515116</c:v>
                </c:pt>
                <c:pt idx="130">
                  <c:v>1506.2503751259001</c:v>
                </c:pt>
                <c:pt idx="131">
                  <c:v>1502.44370454051</c:v>
                </c:pt>
                <c:pt idx="132">
                  <c:v>1486.71535469227</c:v>
                </c:pt>
                <c:pt idx="133">
                  <c:v>1475.8463904744101</c:v>
                </c:pt>
                <c:pt idx="134">
                  <c:v>1472.1648841318899</c:v>
                </c:pt>
                <c:pt idx="135">
                  <c:v>1451.9453520111599</c:v>
                </c:pt>
                <c:pt idx="136">
                  <c:v>1439.3077477986501</c:v>
                </c:pt>
                <c:pt idx="137">
                  <c:v>1429.94748309233</c:v>
                </c:pt>
                <c:pt idx="138">
                  <c:v>1427.6884993599599</c:v>
                </c:pt>
                <c:pt idx="139">
                  <c:v>1420.30779519309</c:v>
                </c:pt>
                <c:pt idx="140">
                  <c:v>1414.07186525979</c:v>
                </c:pt>
                <c:pt idx="141">
                  <c:v>1410.8078760902799</c:v>
                </c:pt>
                <c:pt idx="142">
                  <c:v>1418.17257520097</c:v>
                </c:pt>
                <c:pt idx="143">
                  <c:v>1401.56677967005</c:v>
                </c:pt>
                <c:pt idx="144">
                  <c:v>1390.68754699087</c:v>
                </c:pt>
                <c:pt idx="145">
                  <c:v>1380.6830399636499</c:v>
                </c:pt>
                <c:pt idx="146">
                  <c:v>1387.6528132533001</c:v>
                </c:pt>
                <c:pt idx="147">
                  <c:v>1376.5463981878099</c:v>
                </c:pt>
                <c:pt idx="148">
                  <c:v>1362.93106188964</c:v>
                </c:pt>
                <c:pt idx="149">
                  <c:v>1350.6447704028999</c:v>
                </c:pt>
                <c:pt idx="150">
                  <c:v>1335.4766696742399</c:v>
                </c:pt>
                <c:pt idx="151">
                  <c:v>1320.47016274731</c:v>
                </c:pt>
                <c:pt idx="152">
                  <c:v>1302.11755887199</c:v>
                </c:pt>
                <c:pt idx="153">
                  <c:v>1286.6355282244899</c:v>
                </c:pt>
                <c:pt idx="154">
                  <c:v>1270.2945719682</c:v>
                </c:pt>
                <c:pt idx="155">
                  <c:v>1264.50445453259</c:v>
                </c:pt>
                <c:pt idx="156">
                  <c:v>1256.71640185361</c:v>
                </c:pt>
                <c:pt idx="157">
                  <c:v>1246.67422636638</c:v>
                </c:pt>
                <c:pt idx="158">
                  <c:v>1231.3162248587</c:v>
                </c:pt>
                <c:pt idx="159">
                  <c:v>1218.88157415105</c:v>
                </c:pt>
                <c:pt idx="160">
                  <c:v>1202.7202347029599</c:v>
                </c:pt>
                <c:pt idx="161">
                  <c:v>1219.6601008872101</c:v>
                </c:pt>
                <c:pt idx="162">
                  <c:v>1209.84094030644</c:v>
                </c:pt>
                <c:pt idx="163">
                  <c:v>1197.65678180853</c:v>
                </c:pt>
                <c:pt idx="164">
                  <c:v>1434.8506757556299</c:v>
                </c:pt>
                <c:pt idx="165">
                  <c:v>1439.05153169443</c:v>
                </c:pt>
                <c:pt idx="166">
                  <c:v>1425.7268316265399</c:v>
                </c:pt>
                <c:pt idx="167">
                  <c:v>1410.0482845619599</c:v>
                </c:pt>
                <c:pt idx="168">
                  <c:v>1394.89750876318</c:v>
                </c:pt>
                <c:pt idx="169">
                  <c:v>1387.0010139584001</c:v>
                </c:pt>
                <c:pt idx="170">
                  <c:v>1372.97641459069</c:v>
                </c:pt>
                <c:pt idx="171">
                  <c:v>1357.7932171380901</c:v>
                </c:pt>
                <c:pt idx="172">
                  <c:v>1357.32464060538</c:v>
                </c:pt>
                <c:pt idx="173">
                  <c:v>1343.65917046717</c:v>
                </c:pt>
                <c:pt idx="174">
                  <c:v>1330.6418259423201</c:v>
                </c:pt>
                <c:pt idx="175">
                  <c:v>1316.5375884206201</c:v>
                </c:pt>
                <c:pt idx="176">
                  <c:v>1300.88654291598</c:v>
                </c:pt>
                <c:pt idx="177">
                  <c:v>1287.77992452331</c:v>
                </c:pt>
                <c:pt idx="178">
                  <c:v>1273.8156110319101</c:v>
                </c:pt>
                <c:pt idx="179">
                  <c:v>1265.22861828905</c:v>
                </c:pt>
                <c:pt idx="180">
                  <c:v>1256.2420751915299</c:v>
                </c:pt>
                <c:pt idx="181">
                  <c:v>1255.39306687509</c:v>
                </c:pt>
                <c:pt idx="182">
                  <c:v>1247.43784125915</c:v>
                </c:pt>
                <c:pt idx="183">
                  <c:v>1243.9147733598199</c:v>
                </c:pt>
                <c:pt idx="184">
                  <c:v>1248.91794024719</c:v>
                </c:pt>
                <c:pt idx="185">
                  <c:v>1240.8451629789799</c:v>
                </c:pt>
                <c:pt idx="186">
                  <c:v>1233.2147740775199</c:v>
                </c:pt>
                <c:pt idx="187">
                  <c:v>1225.84855868468</c:v>
                </c:pt>
                <c:pt idx="188">
                  <c:v>1220.3512378220701</c:v>
                </c:pt>
                <c:pt idx="189">
                  <c:v>1206.87747405761</c:v>
                </c:pt>
                <c:pt idx="190">
                  <c:v>1203.3756591778599</c:v>
                </c:pt>
                <c:pt idx="191">
                  <c:v>1194.3559239025501</c:v>
                </c:pt>
                <c:pt idx="192">
                  <c:v>1181.9409004884899</c:v>
                </c:pt>
                <c:pt idx="193">
                  <c:v>1169.7137405655999</c:v>
                </c:pt>
                <c:pt idx="194">
                  <c:v>1162.3676800138601</c:v>
                </c:pt>
                <c:pt idx="195">
                  <c:v>1155.7137238758201</c:v>
                </c:pt>
                <c:pt idx="196">
                  <c:v>1142.8845106803001</c:v>
                </c:pt>
                <c:pt idx="197">
                  <c:v>1130.33548961613</c:v>
                </c:pt>
                <c:pt idx="198">
                  <c:v>1118.0745716194999</c:v>
                </c:pt>
                <c:pt idx="199">
                  <c:v>1108.1886331691401</c:v>
                </c:pt>
                <c:pt idx="200">
                  <c:v>1097.4318289960299</c:v>
                </c:pt>
                <c:pt idx="201">
                  <c:v>1086.6262980228901</c:v>
                </c:pt>
                <c:pt idx="202">
                  <c:v>1079.4045008436799</c:v>
                </c:pt>
                <c:pt idx="203">
                  <c:v>1076.77993604934</c:v>
                </c:pt>
                <c:pt idx="204">
                  <c:v>1067.3555873984601</c:v>
                </c:pt>
                <c:pt idx="205">
                  <c:v>1061.87812644019</c:v>
                </c:pt>
                <c:pt idx="206">
                  <c:v>1050.0418406399201</c:v>
                </c:pt>
                <c:pt idx="207">
                  <c:v>1048.5374567820099</c:v>
                </c:pt>
                <c:pt idx="208">
                  <c:v>1045.4669640028401</c:v>
                </c:pt>
                <c:pt idx="209">
                  <c:v>1042.6740421991001</c:v>
                </c:pt>
                <c:pt idx="210">
                  <c:v>1051.66082526481</c:v>
                </c:pt>
                <c:pt idx="211">
                  <c:v>1040.68048166015</c:v>
                </c:pt>
                <c:pt idx="212">
                  <c:v>1034.40439428473</c:v>
                </c:pt>
                <c:pt idx="213">
                  <c:v>1027.2793181981899</c:v>
                </c:pt>
                <c:pt idx="214">
                  <c:v>1024.6760899222299</c:v>
                </c:pt>
                <c:pt idx="215">
                  <c:v>1020.84412345947</c:v>
                </c:pt>
                <c:pt idx="216">
                  <c:v>1011.91918012578</c:v>
                </c:pt>
                <c:pt idx="217">
                  <c:v>1005.45829157624</c:v>
                </c:pt>
                <c:pt idx="218">
                  <c:v>999.278161100121</c:v>
                </c:pt>
                <c:pt idx="219">
                  <c:v>995.73563787820399</c:v>
                </c:pt>
                <c:pt idx="220">
                  <c:v>992.92325829311505</c:v>
                </c:pt>
                <c:pt idx="221">
                  <c:v>991.54315904946202</c:v>
                </c:pt>
                <c:pt idx="222">
                  <c:v>985.57602453087304</c:v>
                </c:pt>
                <c:pt idx="223">
                  <c:v>992.33292618792802</c:v>
                </c:pt>
                <c:pt idx="224">
                  <c:v>988.15450772693305</c:v>
                </c:pt>
                <c:pt idx="225">
                  <c:v>995.76934093053001</c:v>
                </c:pt>
                <c:pt idx="226">
                  <c:v>988.21089778455905</c:v>
                </c:pt>
                <c:pt idx="227">
                  <c:v>979.34118763919298</c:v>
                </c:pt>
                <c:pt idx="228">
                  <c:v>973.54712205282601</c:v>
                </c:pt>
                <c:pt idx="229">
                  <c:v>968.25099463131801</c:v>
                </c:pt>
                <c:pt idx="230">
                  <c:v>963.70675325544096</c:v>
                </c:pt>
                <c:pt idx="231">
                  <c:v>956.84513766183397</c:v>
                </c:pt>
                <c:pt idx="232">
                  <c:v>949.12908573278003</c:v>
                </c:pt>
                <c:pt idx="233">
                  <c:v>950.26284577783895</c:v>
                </c:pt>
                <c:pt idx="234">
                  <c:v>950.30310897196398</c:v>
                </c:pt>
                <c:pt idx="235">
                  <c:v>957.56921984661801</c:v>
                </c:pt>
                <c:pt idx="236">
                  <c:v>973.53877638097003</c:v>
                </c:pt>
                <c:pt idx="237">
                  <c:v>971.25723549481802</c:v>
                </c:pt>
                <c:pt idx="238">
                  <c:v>968.93313809742995</c:v>
                </c:pt>
                <c:pt idx="239">
                  <c:v>965.68877083113398</c:v>
                </c:pt>
                <c:pt idx="240">
                  <c:v>962.30305539538199</c:v>
                </c:pt>
                <c:pt idx="241">
                  <c:v>959.15007942025704</c:v>
                </c:pt>
                <c:pt idx="242">
                  <c:v>955.89417719579797</c:v>
                </c:pt>
                <c:pt idx="243">
                  <c:v>949.81890287619296</c:v>
                </c:pt>
                <c:pt idx="244">
                  <c:v>946.17635202401902</c:v>
                </c:pt>
                <c:pt idx="245">
                  <c:v>939.93126831955794</c:v>
                </c:pt>
                <c:pt idx="246">
                  <c:v>935.50463635881999</c:v>
                </c:pt>
                <c:pt idx="247">
                  <c:v>929.00722728136896</c:v>
                </c:pt>
                <c:pt idx="248">
                  <c:v>920.68978083588195</c:v>
                </c:pt>
                <c:pt idx="249">
                  <c:v>912.65189718527699</c:v>
                </c:pt>
                <c:pt idx="250">
                  <c:v>907.54770171594805</c:v>
                </c:pt>
                <c:pt idx="251">
                  <c:v>900.03844966687802</c:v>
                </c:pt>
                <c:pt idx="252">
                  <c:v>897.33845086043698</c:v>
                </c:pt>
                <c:pt idx="253">
                  <c:v>889.53280114599499</c:v>
                </c:pt>
                <c:pt idx="254">
                  <c:v>881.43813486501097</c:v>
                </c:pt>
                <c:pt idx="255">
                  <c:v>874.42316007183103</c:v>
                </c:pt>
                <c:pt idx="256">
                  <c:v>868.40074425542605</c:v>
                </c:pt>
                <c:pt idx="257">
                  <c:v>863.270068815375</c:v>
                </c:pt>
                <c:pt idx="258">
                  <c:v>860.07759930574798</c:v>
                </c:pt>
                <c:pt idx="259">
                  <c:v>854.09607384068704</c:v>
                </c:pt>
                <c:pt idx="260">
                  <c:v>849.54816928955199</c:v>
                </c:pt>
                <c:pt idx="261">
                  <c:v>842.30758688390597</c:v>
                </c:pt>
                <c:pt idx="262">
                  <c:v>836.33890036844798</c:v>
                </c:pt>
                <c:pt idx="263">
                  <c:v>829.18066506325499</c:v>
                </c:pt>
                <c:pt idx="264">
                  <c:v>823.04935847644799</c:v>
                </c:pt>
                <c:pt idx="265">
                  <c:v>817.70406779076905</c:v>
                </c:pt>
                <c:pt idx="266">
                  <c:v>812.64429572064205</c:v>
                </c:pt>
                <c:pt idx="267">
                  <c:v>808.39793356693099</c:v>
                </c:pt>
                <c:pt idx="268">
                  <c:v>810.55477813383402</c:v>
                </c:pt>
                <c:pt idx="269">
                  <c:v>808.617929727415</c:v>
                </c:pt>
                <c:pt idx="270">
                  <c:v>803.35034202951203</c:v>
                </c:pt>
                <c:pt idx="271">
                  <c:v>812.39959760537101</c:v>
                </c:pt>
                <c:pt idx="272">
                  <c:v>810.11453056091796</c:v>
                </c:pt>
                <c:pt idx="273">
                  <c:v>808.12081122910502</c:v>
                </c:pt>
                <c:pt idx="274">
                  <c:v>802.786299530836</c:v>
                </c:pt>
                <c:pt idx="275">
                  <c:v>799.84992207158598</c:v>
                </c:pt>
                <c:pt idx="276">
                  <c:v>795.42277102483297</c:v>
                </c:pt>
                <c:pt idx="277">
                  <c:v>794.73959069266903</c:v>
                </c:pt>
                <c:pt idx="278">
                  <c:v>794.59575857193204</c:v>
                </c:pt>
                <c:pt idx="279">
                  <c:v>792.31082740291504</c:v>
                </c:pt>
                <c:pt idx="280">
                  <c:v>791.06520606977301</c:v>
                </c:pt>
                <c:pt idx="281">
                  <c:v>784.57394563555795</c:v>
                </c:pt>
                <c:pt idx="282">
                  <c:v>781.33241020966204</c:v>
                </c:pt>
                <c:pt idx="283">
                  <c:v>775.94277762656498</c:v>
                </c:pt>
                <c:pt idx="284">
                  <c:v>773.58762055041302</c:v>
                </c:pt>
                <c:pt idx="285">
                  <c:v>771.27248733808801</c:v>
                </c:pt>
                <c:pt idx="286">
                  <c:v>770.76100049394995</c:v>
                </c:pt>
                <c:pt idx="287">
                  <c:v>767.96985468301898</c:v>
                </c:pt>
                <c:pt idx="288">
                  <c:v>766.11937551463097</c:v>
                </c:pt>
                <c:pt idx="289">
                  <c:v>764.065113141344</c:v>
                </c:pt>
                <c:pt idx="290">
                  <c:v>762.58413548591204</c:v>
                </c:pt>
                <c:pt idx="291">
                  <c:v>759.82943672441399</c:v>
                </c:pt>
                <c:pt idx="292">
                  <c:v>760.51719800106105</c:v>
                </c:pt>
                <c:pt idx="293">
                  <c:v>759.12492843892596</c:v>
                </c:pt>
                <c:pt idx="294">
                  <c:v>757.75879793455397</c:v>
                </c:pt>
                <c:pt idx="295">
                  <c:v>755.05229253146297</c:v>
                </c:pt>
                <c:pt idx="296">
                  <c:v>753.59091724199902</c:v>
                </c:pt>
                <c:pt idx="297">
                  <c:v>753.17967786092402</c:v>
                </c:pt>
                <c:pt idx="298">
                  <c:v>752.16729473391399</c:v>
                </c:pt>
                <c:pt idx="299">
                  <c:v>750.70351937269697</c:v>
                </c:pt>
                <c:pt idx="300">
                  <c:v>751.37966495522801</c:v>
                </c:pt>
                <c:pt idx="301">
                  <c:v>750.16026019198296</c:v>
                </c:pt>
                <c:pt idx="302">
                  <c:v>748.00940590837399</c:v>
                </c:pt>
                <c:pt idx="303">
                  <c:v>743.70731852481003</c:v>
                </c:pt>
                <c:pt idx="304">
                  <c:v>741.38702758135901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09-44CA-96F1-FEB80E0CF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9021744"/>
        <c:axId val="469022072"/>
      </c:lineChart>
      <c:catAx>
        <c:axId val="469021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022072"/>
        <c:crosses val="autoZero"/>
        <c:auto val="1"/>
        <c:lblAlgn val="ctr"/>
        <c:lblOffset val="100"/>
        <c:noMultiLvlLbl val="0"/>
      </c:catAx>
      <c:valAx>
        <c:axId val="469022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02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Q</a:t>
            </a:r>
          </a:p>
        </c:rich>
      </c:tx>
      <c:layout>
        <c:manualLayout>
          <c:xMode val="edge"/>
          <c:yMode val="edge"/>
          <c:x val="0.17343784722222225"/>
          <c:y val="0.17592592592592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cum!$D$1</c:f>
              <c:strCache>
                <c:ptCount val="1"/>
                <c:pt idx="0">
                  <c:v>QE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cum!$D$2:$D$306</c:f>
              <c:numCache>
                <c:formatCode>General</c:formatCode>
                <c:ptCount val="305"/>
                <c:pt idx="0">
                  <c:v>0</c:v>
                </c:pt>
                <c:pt idx="1">
                  <c:v>0.18709823930376701</c:v>
                </c:pt>
                <c:pt idx="2">
                  <c:v>0.40838578894170902</c:v>
                </c:pt>
                <c:pt idx="3">
                  <c:v>0.70363806416320995</c:v>
                </c:pt>
                <c:pt idx="4">
                  <c:v>5.8709666513728997</c:v>
                </c:pt>
                <c:pt idx="5">
                  <c:v>7.7150723724554204</c:v>
                </c:pt>
                <c:pt idx="6">
                  <c:v>9.3719849361799792</c:v>
                </c:pt>
                <c:pt idx="7">
                  <c:v>9.5222371185803407</c:v>
                </c:pt>
                <c:pt idx="8">
                  <c:v>12.080739763195201</c:v>
                </c:pt>
                <c:pt idx="9">
                  <c:v>14.765662272539499</c:v>
                </c:pt>
                <c:pt idx="10">
                  <c:v>15.3331010756464</c:v>
                </c:pt>
                <c:pt idx="11">
                  <c:v>17.291098802827801</c:v>
                </c:pt>
                <c:pt idx="12">
                  <c:v>20.103997160482301</c:v>
                </c:pt>
                <c:pt idx="13">
                  <c:v>20.124068929432699</c:v>
                </c:pt>
                <c:pt idx="14">
                  <c:v>20.331742846668899</c:v>
                </c:pt>
                <c:pt idx="15">
                  <c:v>21.965416685488499</c:v>
                </c:pt>
                <c:pt idx="16">
                  <c:v>22.3544766867196</c:v>
                </c:pt>
                <c:pt idx="17">
                  <c:v>24.582651367135298</c:v>
                </c:pt>
                <c:pt idx="18">
                  <c:v>24.673041067877602</c:v>
                </c:pt>
                <c:pt idx="19">
                  <c:v>40.044131850705298</c:v>
                </c:pt>
                <c:pt idx="20">
                  <c:v>40.9001879790464</c:v>
                </c:pt>
                <c:pt idx="21">
                  <c:v>41.286227297636898</c:v>
                </c:pt>
                <c:pt idx="22">
                  <c:v>41.537632168269099</c:v>
                </c:pt>
                <c:pt idx="23">
                  <c:v>41.618842491812998</c:v>
                </c:pt>
                <c:pt idx="24">
                  <c:v>42.060529627248997</c:v>
                </c:pt>
                <c:pt idx="25">
                  <c:v>46.335529193433203</c:v>
                </c:pt>
                <c:pt idx="26">
                  <c:v>47.490902733289403</c:v>
                </c:pt>
                <c:pt idx="27">
                  <c:v>47.5669212837415</c:v>
                </c:pt>
                <c:pt idx="28">
                  <c:v>50.541563220722303</c:v>
                </c:pt>
                <c:pt idx="29">
                  <c:v>51.639696062285701</c:v>
                </c:pt>
                <c:pt idx="30">
                  <c:v>55.210283072997001</c:v>
                </c:pt>
                <c:pt idx="31">
                  <c:v>57.707372409092997</c:v>
                </c:pt>
                <c:pt idx="32">
                  <c:v>57.986385727796197</c:v>
                </c:pt>
                <c:pt idx="33">
                  <c:v>58.326279507759502</c:v>
                </c:pt>
                <c:pt idx="34">
                  <c:v>69.157726020342295</c:v>
                </c:pt>
                <c:pt idx="35">
                  <c:v>82.609625042732304</c:v>
                </c:pt>
                <c:pt idx="36">
                  <c:v>83.569266031739801</c:v>
                </c:pt>
                <c:pt idx="37">
                  <c:v>84.056051753516499</c:v>
                </c:pt>
                <c:pt idx="38">
                  <c:v>84.143007702488404</c:v>
                </c:pt>
                <c:pt idx="39">
                  <c:v>84.571717147631304</c:v>
                </c:pt>
                <c:pt idx="40">
                  <c:v>84.835675913056306</c:v>
                </c:pt>
                <c:pt idx="41">
                  <c:v>89.885737720094198</c:v>
                </c:pt>
                <c:pt idx="42">
                  <c:v>92.625704742948201</c:v>
                </c:pt>
                <c:pt idx="43">
                  <c:v>92.786178247168095</c:v>
                </c:pt>
                <c:pt idx="44">
                  <c:v>94.064835596354598</c:v>
                </c:pt>
                <c:pt idx="45">
                  <c:v>94.455070440780602</c:v>
                </c:pt>
                <c:pt idx="46">
                  <c:v>95.599592867532706</c:v>
                </c:pt>
                <c:pt idx="47">
                  <c:v>98.989645911670493</c:v>
                </c:pt>
                <c:pt idx="48">
                  <c:v>99.106683644461299</c:v>
                </c:pt>
                <c:pt idx="49">
                  <c:v>99.975631702558104</c:v>
                </c:pt>
                <c:pt idx="50">
                  <c:v>100.21595206493799</c:v>
                </c:pt>
                <c:pt idx="51">
                  <c:v>100.760059310446</c:v>
                </c:pt>
                <c:pt idx="52">
                  <c:v>100.98252008948501</c:v>
                </c:pt>
                <c:pt idx="53">
                  <c:v>104.594331313437</c:v>
                </c:pt>
                <c:pt idx="54">
                  <c:v>113.258628741924</c:v>
                </c:pt>
                <c:pt idx="55">
                  <c:v>118.257261540722</c:v>
                </c:pt>
                <c:pt idx="56">
                  <c:v>122.79962357863801</c:v>
                </c:pt>
                <c:pt idx="57">
                  <c:v>122.988481167778</c:v>
                </c:pt>
                <c:pt idx="58">
                  <c:v>123.113998959504</c:v>
                </c:pt>
                <c:pt idx="59">
                  <c:v>123.55709576892301</c:v>
                </c:pt>
                <c:pt idx="60">
                  <c:v>123.980777272648</c:v>
                </c:pt>
                <c:pt idx="61">
                  <c:v>124.015952339479</c:v>
                </c:pt>
                <c:pt idx="62">
                  <c:v>124.301287694922</c:v>
                </c:pt>
                <c:pt idx="63">
                  <c:v>124.948738631656</c:v>
                </c:pt>
                <c:pt idx="64">
                  <c:v>125.69544887349601</c:v>
                </c:pt>
                <c:pt idx="65">
                  <c:v>135.156574353449</c:v>
                </c:pt>
                <c:pt idx="66">
                  <c:v>136.06519631334899</c:v>
                </c:pt>
                <c:pt idx="67">
                  <c:v>138.18214049614801</c:v>
                </c:pt>
                <c:pt idx="68">
                  <c:v>147.638420406053</c:v>
                </c:pt>
                <c:pt idx="69">
                  <c:v>147.704708832313</c:v>
                </c:pt>
                <c:pt idx="70">
                  <c:v>147.74770779796401</c:v>
                </c:pt>
                <c:pt idx="71">
                  <c:v>149.59380971228401</c:v>
                </c:pt>
                <c:pt idx="72">
                  <c:v>150.932324470883</c:v>
                </c:pt>
                <c:pt idx="73">
                  <c:v>151.02046344470401</c:v>
                </c:pt>
                <c:pt idx="74">
                  <c:v>151.02047526885499</c:v>
                </c:pt>
                <c:pt idx="75">
                  <c:v>151.39375548691299</c:v>
                </c:pt>
                <c:pt idx="76">
                  <c:v>155.64016071447099</c:v>
                </c:pt>
                <c:pt idx="77">
                  <c:v>159.044705362923</c:v>
                </c:pt>
                <c:pt idx="78">
                  <c:v>171.80024237729199</c:v>
                </c:pt>
                <c:pt idx="79">
                  <c:v>171.88387353590201</c:v>
                </c:pt>
                <c:pt idx="80">
                  <c:v>172.83855313231399</c:v>
                </c:pt>
                <c:pt idx="81">
                  <c:v>178.650114600032</c:v>
                </c:pt>
                <c:pt idx="82">
                  <c:v>178.71399441004399</c:v>
                </c:pt>
                <c:pt idx="83">
                  <c:v>178.945318285875</c:v>
                </c:pt>
                <c:pt idx="84">
                  <c:v>179.13629431482499</c:v>
                </c:pt>
                <c:pt idx="85">
                  <c:v>179.270063927178</c:v>
                </c:pt>
                <c:pt idx="86">
                  <c:v>209.097751825747</c:v>
                </c:pt>
                <c:pt idx="87">
                  <c:v>262.99479732719999</c:v>
                </c:pt>
                <c:pt idx="88">
                  <c:v>263.05049388218299</c:v>
                </c:pt>
                <c:pt idx="89">
                  <c:v>304.67479146810803</c:v>
                </c:pt>
                <c:pt idx="90">
                  <c:v>353.626083053478</c:v>
                </c:pt>
                <c:pt idx="91">
                  <c:v>378.01210519434898</c:v>
                </c:pt>
                <c:pt idx="92">
                  <c:v>382.52792201889002</c:v>
                </c:pt>
                <c:pt idx="93">
                  <c:v>406.21505396505398</c:v>
                </c:pt>
                <c:pt idx="94">
                  <c:v>408.24774371014001</c:v>
                </c:pt>
                <c:pt idx="95">
                  <c:v>408.25395772948798</c:v>
                </c:pt>
                <c:pt idx="96">
                  <c:v>408.36347440773898</c:v>
                </c:pt>
                <c:pt idx="97">
                  <c:v>408.40211292371703</c:v>
                </c:pt>
                <c:pt idx="98">
                  <c:v>408.51382977032603</c:v>
                </c:pt>
                <c:pt idx="99">
                  <c:v>409.36055224578098</c:v>
                </c:pt>
                <c:pt idx="100">
                  <c:v>411.54855787160699</c:v>
                </c:pt>
                <c:pt idx="101">
                  <c:v>536.75289200334998</c:v>
                </c:pt>
                <c:pt idx="102">
                  <c:v>573.23585176976803</c:v>
                </c:pt>
                <c:pt idx="103">
                  <c:v>644.41862591404401</c:v>
                </c:pt>
                <c:pt idx="104">
                  <c:v>649.08476282908498</c:v>
                </c:pt>
                <c:pt idx="105">
                  <c:v>650.41235504544898</c:v>
                </c:pt>
                <c:pt idx="106">
                  <c:v>655.07071475465295</c:v>
                </c:pt>
                <c:pt idx="107">
                  <c:v>655.16065754330396</c:v>
                </c:pt>
                <c:pt idx="108">
                  <c:v>655.40205403567097</c:v>
                </c:pt>
                <c:pt idx="109">
                  <c:v>656.548706316378</c:v>
                </c:pt>
                <c:pt idx="110">
                  <c:v>668.85619992018201</c:v>
                </c:pt>
                <c:pt idx="111">
                  <c:v>762.15228577126095</c:v>
                </c:pt>
                <c:pt idx="112">
                  <c:v>768.33678243020699</c:v>
                </c:pt>
                <c:pt idx="113">
                  <c:v>775.03017219130902</c:v>
                </c:pt>
                <c:pt idx="114">
                  <c:v>777.58250405249305</c:v>
                </c:pt>
                <c:pt idx="115">
                  <c:v>777.86902180665902</c:v>
                </c:pt>
                <c:pt idx="116">
                  <c:v>781.49497394175899</c:v>
                </c:pt>
                <c:pt idx="117">
                  <c:v>783.79598738830498</c:v>
                </c:pt>
                <c:pt idx="118">
                  <c:v>784.165236099156</c:v>
                </c:pt>
                <c:pt idx="119">
                  <c:v>786.04482413610799</c:v>
                </c:pt>
                <c:pt idx="120">
                  <c:v>795.741442622617</c:v>
                </c:pt>
                <c:pt idx="121">
                  <c:v>808.40943479130397</c:v>
                </c:pt>
                <c:pt idx="122">
                  <c:v>812.86096125015501</c:v>
                </c:pt>
                <c:pt idx="123">
                  <c:v>812.91086444703501</c:v>
                </c:pt>
                <c:pt idx="124">
                  <c:v>813.04315785454196</c:v>
                </c:pt>
                <c:pt idx="125">
                  <c:v>815.51367348022404</c:v>
                </c:pt>
                <c:pt idx="126">
                  <c:v>844.27659893027896</c:v>
                </c:pt>
                <c:pt idx="127">
                  <c:v>844.28780681731905</c:v>
                </c:pt>
                <c:pt idx="128">
                  <c:v>846.21986162791995</c:v>
                </c:pt>
                <c:pt idx="129">
                  <c:v>848.43129498855205</c:v>
                </c:pt>
                <c:pt idx="130">
                  <c:v>848.45804401492205</c:v>
                </c:pt>
                <c:pt idx="131">
                  <c:v>857.76513581922404</c:v>
                </c:pt>
                <c:pt idx="132">
                  <c:v>858.038783922569</c:v>
                </c:pt>
                <c:pt idx="133">
                  <c:v>859.48775396985297</c:v>
                </c:pt>
                <c:pt idx="134">
                  <c:v>860.35791422812702</c:v>
                </c:pt>
                <c:pt idx="135">
                  <c:v>861.93054630116899</c:v>
                </c:pt>
                <c:pt idx="136">
                  <c:v>864.26562404605102</c:v>
                </c:pt>
                <c:pt idx="137">
                  <c:v>865.11409010755699</c:v>
                </c:pt>
                <c:pt idx="138">
                  <c:v>865.40311075494503</c:v>
                </c:pt>
                <c:pt idx="139">
                  <c:v>865.57246491014803</c:v>
                </c:pt>
                <c:pt idx="140">
                  <c:v>865.59604353511804</c:v>
                </c:pt>
                <c:pt idx="141">
                  <c:v>865.62103579992299</c:v>
                </c:pt>
                <c:pt idx="142">
                  <c:v>871.16871298145304</c:v>
                </c:pt>
                <c:pt idx="143">
                  <c:v>871.44818630517102</c:v>
                </c:pt>
                <c:pt idx="144">
                  <c:v>871.57025292405604</c:v>
                </c:pt>
                <c:pt idx="145">
                  <c:v>874.74745438599598</c:v>
                </c:pt>
                <c:pt idx="146">
                  <c:v>878.20221257774699</c:v>
                </c:pt>
                <c:pt idx="147">
                  <c:v>878.21758205031097</c:v>
                </c:pt>
                <c:pt idx="148">
                  <c:v>878.22249358102397</c:v>
                </c:pt>
                <c:pt idx="149">
                  <c:v>878.983416716286</c:v>
                </c:pt>
                <c:pt idx="150">
                  <c:v>879.13430440340301</c:v>
                </c:pt>
                <c:pt idx="151">
                  <c:v>879.13721199079498</c:v>
                </c:pt>
                <c:pt idx="152">
                  <c:v>880.45994310408901</c:v>
                </c:pt>
                <c:pt idx="153">
                  <c:v>885.74121821636697</c:v>
                </c:pt>
                <c:pt idx="154">
                  <c:v>887.23021214205505</c:v>
                </c:pt>
                <c:pt idx="155">
                  <c:v>891.53272721570499</c:v>
                </c:pt>
                <c:pt idx="156">
                  <c:v>897.94399119787295</c:v>
                </c:pt>
                <c:pt idx="157">
                  <c:v>902.83379558352203</c:v>
                </c:pt>
                <c:pt idx="158">
                  <c:v>902.84909701715799</c:v>
                </c:pt>
                <c:pt idx="159">
                  <c:v>916.25374973879195</c:v>
                </c:pt>
                <c:pt idx="160">
                  <c:v>916.95908523579499</c:v>
                </c:pt>
                <c:pt idx="161">
                  <c:v>925.67517307160404</c:v>
                </c:pt>
                <c:pt idx="162">
                  <c:v>925.94246865472803</c:v>
                </c:pt>
                <c:pt idx="163">
                  <c:v>927.30054415769303</c:v>
                </c:pt>
                <c:pt idx="164">
                  <c:v>990.89593096154499</c:v>
                </c:pt>
                <c:pt idx="165">
                  <c:v>1003.27398791648</c:v>
                </c:pt>
                <c:pt idx="166">
                  <c:v>1003.89387784568</c:v>
                </c:pt>
                <c:pt idx="167">
                  <c:v>1003.89899478222</c:v>
                </c:pt>
                <c:pt idx="168">
                  <c:v>1003.91758627199</c:v>
                </c:pt>
                <c:pt idx="169">
                  <c:v>1005.60050457402</c:v>
                </c:pt>
                <c:pt idx="170">
                  <c:v>1012.49393931963</c:v>
                </c:pt>
                <c:pt idx="171">
                  <c:v>1018.5384016447</c:v>
                </c:pt>
                <c:pt idx="172">
                  <c:v>1036.58785974497</c:v>
                </c:pt>
                <c:pt idx="173">
                  <c:v>1039.08535071662</c:v>
                </c:pt>
                <c:pt idx="174">
                  <c:v>1046.6699595300299</c:v>
                </c:pt>
                <c:pt idx="175">
                  <c:v>1052.1840708676</c:v>
                </c:pt>
                <c:pt idx="176">
                  <c:v>1052.1851789575501</c:v>
                </c:pt>
                <c:pt idx="177">
                  <c:v>1057.12742579819</c:v>
                </c:pt>
                <c:pt idx="178">
                  <c:v>1057.57356506935</c:v>
                </c:pt>
                <c:pt idx="179">
                  <c:v>1063.3710055499901</c:v>
                </c:pt>
                <c:pt idx="180">
                  <c:v>1064.5137797861</c:v>
                </c:pt>
                <c:pt idx="181">
                  <c:v>1066.2942548542701</c:v>
                </c:pt>
                <c:pt idx="182">
                  <c:v>1066.4503064959599</c:v>
                </c:pt>
                <c:pt idx="183">
                  <c:v>1066.7052628675001</c:v>
                </c:pt>
                <c:pt idx="184">
                  <c:v>1070.57330853138</c:v>
                </c:pt>
                <c:pt idx="185">
                  <c:v>1070.88841814287</c:v>
                </c:pt>
                <c:pt idx="186">
                  <c:v>1074.1391436515901</c:v>
                </c:pt>
                <c:pt idx="187">
                  <c:v>1082.15527524048</c:v>
                </c:pt>
                <c:pt idx="188">
                  <c:v>1088.50159876108</c:v>
                </c:pt>
                <c:pt idx="189">
                  <c:v>1088.71834820447</c:v>
                </c:pt>
                <c:pt idx="190">
                  <c:v>1096.2285355533099</c:v>
                </c:pt>
                <c:pt idx="191">
                  <c:v>1099.7189046696101</c:v>
                </c:pt>
                <c:pt idx="192">
                  <c:v>1099.75070749218</c:v>
                </c:pt>
                <c:pt idx="193">
                  <c:v>1099.85085646926</c:v>
                </c:pt>
                <c:pt idx="194">
                  <c:v>1126.52427005594</c:v>
                </c:pt>
                <c:pt idx="195">
                  <c:v>1144.8853937265601</c:v>
                </c:pt>
                <c:pt idx="196">
                  <c:v>1145.4439608099201</c:v>
                </c:pt>
                <c:pt idx="197">
                  <c:v>1145.5037898298001</c:v>
                </c:pt>
                <c:pt idx="198">
                  <c:v>1146.60276645157</c:v>
                </c:pt>
                <c:pt idx="199">
                  <c:v>1152.02315706531</c:v>
                </c:pt>
                <c:pt idx="200">
                  <c:v>1153.6779985713499</c:v>
                </c:pt>
                <c:pt idx="201">
                  <c:v>1155.68595186571</c:v>
                </c:pt>
                <c:pt idx="202">
                  <c:v>1157.9846548867299</c:v>
                </c:pt>
                <c:pt idx="203">
                  <c:v>1162.0608946841401</c:v>
                </c:pt>
                <c:pt idx="204">
                  <c:v>1162.52117156793</c:v>
                </c:pt>
                <c:pt idx="205">
                  <c:v>1173.6476291639001</c:v>
                </c:pt>
                <c:pt idx="206">
                  <c:v>1174.2590176803201</c:v>
                </c:pt>
                <c:pt idx="207">
                  <c:v>1174.4486231655101</c:v>
                </c:pt>
                <c:pt idx="208">
                  <c:v>1174.46262935257</c:v>
                </c:pt>
                <c:pt idx="209">
                  <c:v>1174.47669382614</c:v>
                </c:pt>
                <c:pt idx="210">
                  <c:v>1180.9159182148301</c:v>
                </c:pt>
                <c:pt idx="211">
                  <c:v>1183.8365025830999</c:v>
                </c:pt>
                <c:pt idx="212">
                  <c:v>1185.3006564915499</c:v>
                </c:pt>
                <c:pt idx="213">
                  <c:v>1185.5067236426</c:v>
                </c:pt>
                <c:pt idx="214">
                  <c:v>1187.26014206487</c:v>
                </c:pt>
                <c:pt idx="215">
                  <c:v>1187.92911424765</c:v>
                </c:pt>
                <c:pt idx="216">
                  <c:v>1189.5147579398299</c:v>
                </c:pt>
                <c:pt idx="217">
                  <c:v>1192.21499293024</c:v>
                </c:pt>
                <c:pt idx="218">
                  <c:v>1193.73266432685</c:v>
                </c:pt>
                <c:pt idx="219">
                  <c:v>1193.78484267453</c:v>
                </c:pt>
                <c:pt idx="220">
                  <c:v>1194.13257285642</c:v>
                </c:pt>
                <c:pt idx="221">
                  <c:v>1195.10525108656</c:v>
                </c:pt>
                <c:pt idx="222">
                  <c:v>1200.02739383787</c:v>
                </c:pt>
                <c:pt idx="223">
                  <c:v>1205.4913869536299</c:v>
                </c:pt>
                <c:pt idx="224">
                  <c:v>1212.7512419406</c:v>
                </c:pt>
                <c:pt idx="225">
                  <c:v>1219.0502829232701</c:v>
                </c:pt>
                <c:pt idx="226">
                  <c:v>1224.5801385572099</c:v>
                </c:pt>
                <c:pt idx="227">
                  <c:v>1224.5820147079301</c:v>
                </c:pt>
                <c:pt idx="228">
                  <c:v>1226.0084967560599</c:v>
                </c:pt>
                <c:pt idx="229">
                  <c:v>1227.9319897755499</c:v>
                </c:pt>
                <c:pt idx="230">
                  <c:v>1229.5806025489701</c:v>
                </c:pt>
                <c:pt idx="231">
                  <c:v>1230.0193321111201</c:v>
                </c:pt>
                <c:pt idx="232">
                  <c:v>1230.47858259284</c:v>
                </c:pt>
                <c:pt idx="233">
                  <c:v>1234.9281573947501</c:v>
                </c:pt>
                <c:pt idx="234">
                  <c:v>1238.2266571986199</c:v>
                </c:pt>
                <c:pt idx="235">
                  <c:v>1271.2288995850599</c:v>
                </c:pt>
                <c:pt idx="236">
                  <c:v>1295.2303132544</c:v>
                </c:pt>
                <c:pt idx="237">
                  <c:v>1298.8065347623799</c:v>
                </c:pt>
                <c:pt idx="238">
                  <c:v>1302.3521771118999</c:v>
                </c:pt>
                <c:pt idx="239">
                  <c:v>1303.8161125044701</c:v>
                </c:pt>
                <c:pt idx="240">
                  <c:v>1304.0249821668201</c:v>
                </c:pt>
                <c:pt idx="241">
                  <c:v>1305.30048107466</c:v>
                </c:pt>
                <c:pt idx="242">
                  <c:v>1305.5146285465</c:v>
                </c:pt>
                <c:pt idx="243">
                  <c:v>1306.2162264461101</c:v>
                </c:pt>
                <c:pt idx="244">
                  <c:v>1312.8222325095101</c:v>
                </c:pt>
                <c:pt idx="245">
                  <c:v>1313.21434073811</c:v>
                </c:pt>
                <c:pt idx="246">
                  <c:v>1327.9386675995499</c:v>
                </c:pt>
                <c:pt idx="247">
                  <c:v>1330.8678505528501</c:v>
                </c:pt>
                <c:pt idx="248">
                  <c:v>1331.26042018609</c:v>
                </c:pt>
                <c:pt idx="249">
                  <c:v>1331.26777800225</c:v>
                </c:pt>
                <c:pt idx="250">
                  <c:v>1333.67346811177</c:v>
                </c:pt>
                <c:pt idx="251">
                  <c:v>1334.3575244249</c:v>
                </c:pt>
                <c:pt idx="252">
                  <c:v>1348.5491468888799</c:v>
                </c:pt>
                <c:pt idx="253">
                  <c:v>1348.8482192568999</c:v>
                </c:pt>
                <c:pt idx="254">
                  <c:v>1348.94527855195</c:v>
                </c:pt>
                <c:pt idx="255">
                  <c:v>1350.59765397975</c:v>
                </c:pt>
                <c:pt idx="256">
                  <c:v>1350.77977237185</c:v>
                </c:pt>
                <c:pt idx="257">
                  <c:v>1351.616258198</c:v>
                </c:pt>
                <c:pt idx="258">
                  <c:v>1357.1514660171399</c:v>
                </c:pt>
                <c:pt idx="259">
                  <c:v>1358.0203385254399</c:v>
                </c:pt>
                <c:pt idx="260">
                  <c:v>1380.6677581235199</c:v>
                </c:pt>
                <c:pt idx="261">
                  <c:v>1380.7709072324701</c:v>
                </c:pt>
                <c:pt idx="262">
                  <c:v>1380.77160210025</c:v>
                </c:pt>
                <c:pt idx="263">
                  <c:v>1380.8395319630599</c:v>
                </c:pt>
                <c:pt idx="264">
                  <c:v>1381.42247192998</c:v>
                </c:pt>
                <c:pt idx="265">
                  <c:v>1381.88498407615</c:v>
                </c:pt>
                <c:pt idx="266">
                  <c:v>1384.8651782765101</c:v>
                </c:pt>
                <c:pt idx="267">
                  <c:v>1385.9801869354701</c:v>
                </c:pt>
                <c:pt idx="268">
                  <c:v>1390.92201197652</c:v>
                </c:pt>
                <c:pt idx="269">
                  <c:v>1392.2064143327</c:v>
                </c:pt>
                <c:pt idx="270">
                  <c:v>1393.1253645010099</c:v>
                </c:pt>
                <c:pt idx="271">
                  <c:v>1403.6539872144399</c:v>
                </c:pt>
                <c:pt idx="272">
                  <c:v>1403.7906074509399</c:v>
                </c:pt>
                <c:pt idx="273">
                  <c:v>1404.03155506847</c:v>
                </c:pt>
                <c:pt idx="274">
                  <c:v>1404.05336942029</c:v>
                </c:pt>
                <c:pt idx="275">
                  <c:v>1404.99175080843</c:v>
                </c:pt>
                <c:pt idx="276">
                  <c:v>1405.0526751674299</c:v>
                </c:pt>
                <c:pt idx="277">
                  <c:v>1406.7099145285099</c:v>
                </c:pt>
                <c:pt idx="278">
                  <c:v>1408.35704293343</c:v>
                </c:pt>
                <c:pt idx="279">
                  <c:v>1408.4643869684601</c:v>
                </c:pt>
                <c:pt idx="280">
                  <c:v>1409.0458285114601</c:v>
                </c:pt>
                <c:pt idx="281">
                  <c:v>1409.0550413471799</c:v>
                </c:pt>
                <c:pt idx="282">
                  <c:v>1409.82394775991</c:v>
                </c:pt>
                <c:pt idx="283">
                  <c:v>1409.9930274810599</c:v>
                </c:pt>
                <c:pt idx="284">
                  <c:v>1410.82085741266</c:v>
                </c:pt>
                <c:pt idx="285">
                  <c:v>1410.88942536077</c:v>
                </c:pt>
                <c:pt idx="286">
                  <c:v>1412.28558084935</c:v>
                </c:pt>
                <c:pt idx="287">
                  <c:v>1412.35241796163</c:v>
                </c:pt>
                <c:pt idx="288">
                  <c:v>1412.92202751939</c:v>
                </c:pt>
                <c:pt idx="289">
                  <c:v>1413.4097044472701</c:v>
                </c:pt>
                <c:pt idx="290">
                  <c:v>1414.2759544329799</c:v>
                </c:pt>
                <c:pt idx="291">
                  <c:v>1414.4421553401201</c:v>
                </c:pt>
                <c:pt idx="292">
                  <c:v>1416.8516420368301</c:v>
                </c:pt>
                <c:pt idx="293">
                  <c:v>1418.7006742266101</c:v>
                </c:pt>
                <c:pt idx="294">
                  <c:v>1420.02790956901</c:v>
                </c:pt>
                <c:pt idx="295">
                  <c:v>1420.3892870528</c:v>
                </c:pt>
                <c:pt idx="296">
                  <c:v>1420.5916768714201</c:v>
                </c:pt>
                <c:pt idx="297">
                  <c:v>1421.7988989140599</c:v>
                </c:pt>
                <c:pt idx="298">
                  <c:v>1422.0700048240001</c:v>
                </c:pt>
                <c:pt idx="299">
                  <c:v>1422.2811634842799</c:v>
                </c:pt>
                <c:pt idx="300">
                  <c:v>1424.34392119415</c:v>
                </c:pt>
                <c:pt idx="301">
                  <c:v>1424.4718354871</c:v>
                </c:pt>
                <c:pt idx="302">
                  <c:v>1428.6468916789499</c:v>
                </c:pt>
                <c:pt idx="303">
                  <c:v>1429.30791396426</c:v>
                </c:pt>
                <c:pt idx="304">
                  <c:v>1432.8283850603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AA-4D1A-8C29-D9A774CEB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6299984"/>
        <c:axId val="786299656"/>
      </c:lineChart>
      <c:catAx>
        <c:axId val="786299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299656"/>
        <c:crosses val="autoZero"/>
        <c:auto val="1"/>
        <c:lblAlgn val="ctr"/>
        <c:lblOffset val="100"/>
        <c:noMultiLvlLbl val="0"/>
      </c:catAx>
      <c:valAx>
        <c:axId val="786299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29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effectLst/>
              </a:rPr>
              <a:t>I</a:t>
            </a:r>
            <a:r>
              <a:rPr lang="en-US" sz="1800" baseline="30000" dirty="0">
                <a:effectLst/>
              </a:rPr>
              <a:t>2</a:t>
            </a:r>
            <a:endParaRPr lang="en-GB" dirty="0">
              <a:effectLst/>
            </a:endParaRPr>
          </a:p>
        </c:rich>
      </c:tx>
      <c:layout>
        <c:manualLayout>
          <c:xMode val="edge"/>
          <c:yMode val="edge"/>
          <c:x val="0.12381736111111113"/>
          <c:y val="0.18055555555555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49912510936126E-2"/>
          <c:y val="0.19486111111111112"/>
          <c:w val="0.90286351706036749"/>
          <c:h val="0.70841097987751533"/>
        </c:manualLayout>
      </c:layout>
      <c:lineChart>
        <c:grouping val="standard"/>
        <c:varyColors val="0"/>
        <c:ser>
          <c:idx val="0"/>
          <c:order val="0"/>
          <c:tx>
            <c:strRef>
              <c:f>cum!$F$1</c:f>
              <c:strCache>
                <c:ptCount val="1"/>
                <c:pt idx="0">
                  <c:v>I2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cum!$F$2:$F$306</c:f>
              <c:numCache>
                <c:formatCode>General</c:formatCode>
                <c:ptCount val="30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33.3488282474054</c:v>
                </c:pt>
                <c:pt idx="5">
                  <c:v>36.58483575612</c:v>
                </c:pt>
                <c:pt idx="6">
                  <c:v>37.4489015335175</c:v>
                </c:pt>
                <c:pt idx="7">
                  <c:v>31.214767379620401</c:v>
                </c:pt>
                <c:pt idx="8">
                  <c:v>31.024804333675799</c:v>
                </c:pt>
                <c:pt idx="9">
                  <c:v>33.6889995511332</c:v>
                </c:pt>
                <c:pt idx="10">
                  <c:v>28.0789395978065</c:v>
                </c:pt>
                <c:pt idx="11">
                  <c:v>29.243857555954399</c:v>
                </c:pt>
                <c:pt idx="12">
                  <c:v>35.572119573518698</c:v>
                </c:pt>
                <c:pt idx="13">
                  <c:v>29.663416767669599</c:v>
                </c:pt>
                <c:pt idx="14">
                  <c:v>23.634037784531898</c:v>
                </c:pt>
                <c:pt idx="15">
                  <c:v>25.424551613355501</c:v>
                </c:pt>
                <c:pt idx="16">
                  <c:v>20.202138726562001</c:v>
                </c:pt>
                <c:pt idx="17">
                  <c:v>24.4352276807913</c:v>
                </c:pt>
                <c:pt idx="18">
                  <c:v>18.7117432237443</c:v>
                </c:pt>
                <c:pt idx="19">
                  <c:v>46.734218417368702</c:v>
                </c:pt>
                <c:pt idx="20">
                  <c:v>45.919940288292104</c:v>
                </c:pt>
                <c:pt idx="21">
                  <c:v>44.833119769998902</c:v>
                </c:pt>
                <c:pt idx="22">
                  <c:v>43.444889292934299</c:v>
                </c:pt>
                <c:pt idx="23">
                  <c:v>41.6968883445616</c:v>
                </c:pt>
                <c:pt idx="24">
                  <c:v>40.101235510852902</c:v>
                </c:pt>
                <c:pt idx="25">
                  <c:v>43.548510542526003</c:v>
                </c:pt>
                <c:pt idx="26">
                  <c:v>42.935265918180598</c:v>
                </c:pt>
                <c:pt idx="27">
                  <c:v>41.083949290888697</c:v>
                </c:pt>
                <c:pt idx="28">
                  <c:v>40.416427007559797</c:v>
                </c:pt>
                <c:pt idx="29">
                  <c:v>39.705601118003102</c:v>
                </c:pt>
                <c:pt idx="30">
                  <c:v>39.013258957704103</c:v>
                </c:pt>
                <c:pt idx="31">
                  <c:v>38.595923576383598</c:v>
                </c:pt>
                <c:pt idx="32">
                  <c:v>37.661039502444801</c:v>
                </c:pt>
                <c:pt idx="33">
                  <c:v>36.761281691035499</c:v>
                </c:pt>
                <c:pt idx="34">
                  <c:v>44.449322323945097</c:v>
                </c:pt>
                <c:pt idx="35">
                  <c:v>51.673341594606399</c:v>
                </c:pt>
                <c:pt idx="36">
                  <c:v>50.803216255182498</c:v>
                </c:pt>
                <c:pt idx="37">
                  <c:v>49.932606299800099</c:v>
                </c:pt>
                <c:pt idx="38">
                  <c:v>49.999853154223302</c:v>
                </c:pt>
                <c:pt idx="39">
                  <c:v>49.088616205403603</c:v>
                </c:pt>
                <c:pt idx="40">
                  <c:v>48.453387201180398</c:v>
                </c:pt>
                <c:pt idx="41">
                  <c:v>49.913527138510702</c:v>
                </c:pt>
                <c:pt idx="42">
                  <c:v>50.307029275579602</c:v>
                </c:pt>
                <c:pt idx="43">
                  <c:v>49.1795798349618</c:v>
                </c:pt>
                <c:pt idx="44">
                  <c:v>48.762671803834202</c:v>
                </c:pt>
                <c:pt idx="45">
                  <c:v>48.1129824196409</c:v>
                </c:pt>
                <c:pt idx="46">
                  <c:v>47.616945812516001</c:v>
                </c:pt>
                <c:pt idx="47">
                  <c:v>48.266190862127601</c:v>
                </c:pt>
                <c:pt idx="48">
                  <c:v>47.249299811100101</c:v>
                </c:pt>
                <c:pt idx="49">
                  <c:v>46.647778101165699</c:v>
                </c:pt>
                <c:pt idx="50">
                  <c:v>45.8174075505001</c:v>
                </c:pt>
                <c:pt idx="51">
                  <c:v>45.135522672329202</c:v>
                </c:pt>
                <c:pt idx="52">
                  <c:v>44.488109407262499</c:v>
                </c:pt>
                <c:pt idx="53">
                  <c:v>44.777065517219597</c:v>
                </c:pt>
                <c:pt idx="54">
                  <c:v>48.0861436242267</c:v>
                </c:pt>
                <c:pt idx="55">
                  <c:v>49.6947253747635</c:v>
                </c:pt>
                <c:pt idx="56">
                  <c:v>51.016600528342003</c:v>
                </c:pt>
                <c:pt idx="57">
                  <c:v>50.147961004352901</c:v>
                </c:pt>
                <c:pt idx="58">
                  <c:v>49.1686879166175</c:v>
                </c:pt>
                <c:pt idx="59">
                  <c:v>48.396739483942497</c:v>
                </c:pt>
                <c:pt idx="60">
                  <c:v>47.602784542478503</c:v>
                </c:pt>
                <c:pt idx="61">
                  <c:v>46.640892384469304</c:v>
                </c:pt>
                <c:pt idx="62">
                  <c:v>45.881981382208799</c:v>
                </c:pt>
                <c:pt idx="63">
                  <c:v>45.460012780356102</c:v>
                </c:pt>
                <c:pt idx="64">
                  <c:v>45.118837355826898</c:v>
                </c:pt>
                <c:pt idx="65">
                  <c:v>48.609586835133101</c:v>
                </c:pt>
                <c:pt idx="66">
                  <c:v>48.115136359526602</c:v>
                </c:pt>
                <c:pt idx="67">
                  <c:v>48.442375777878603</c:v>
                </c:pt>
                <c:pt idx="68">
                  <c:v>51.086362940544099</c:v>
                </c:pt>
                <c:pt idx="69">
                  <c:v>50.674236188886802</c:v>
                </c:pt>
                <c:pt idx="70">
                  <c:v>49.880702333924198</c:v>
                </c:pt>
                <c:pt idx="71">
                  <c:v>49.735157007601302</c:v>
                </c:pt>
                <c:pt idx="72">
                  <c:v>49.565202519829803</c:v>
                </c:pt>
                <c:pt idx="73">
                  <c:v>48.965082938108203</c:v>
                </c:pt>
                <c:pt idx="74">
                  <c:v>48.249686521627801</c:v>
                </c:pt>
                <c:pt idx="75">
                  <c:v>47.701044432294402</c:v>
                </c:pt>
                <c:pt idx="76">
                  <c:v>48.561170001102198</c:v>
                </c:pt>
                <c:pt idx="77">
                  <c:v>49.181096067030801</c:v>
                </c:pt>
                <c:pt idx="78">
                  <c:v>52.407254664561002</c:v>
                </c:pt>
                <c:pt idx="79">
                  <c:v>51.751589676838499</c:v>
                </c:pt>
                <c:pt idx="80">
                  <c:v>51.361855840029001</c:v>
                </c:pt>
                <c:pt idx="81">
                  <c:v>52.4906571263299</c:v>
                </c:pt>
                <c:pt idx="82">
                  <c:v>52.050564185635402</c:v>
                </c:pt>
                <c:pt idx="83">
                  <c:v>51.669482197478501</c:v>
                </c:pt>
                <c:pt idx="84">
                  <c:v>51.101472349011502</c:v>
                </c:pt>
                <c:pt idx="85">
                  <c:v>50.609862881731701</c:v>
                </c:pt>
                <c:pt idx="86">
                  <c:v>54.387164031296699</c:v>
                </c:pt>
                <c:pt idx="87">
                  <c:v>60.172163869722603</c:v>
                </c:pt>
                <c:pt idx="88">
                  <c:v>59.782004038820901</c:v>
                </c:pt>
                <c:pt idx="89">
                  <c:v>64.4000677329783</c:v>
                </c:pt>
                <c:pt idx="90">
                  <c:v>67.751097241147605</c:v>
                </c:pt>
                <c:pt idx="91">
                  <c:v>70.793672954230999</c:v>
                </c:pt>
                <c:pt idx="92">
                  <c:v>70.663424351581</c:v>
                </c:pt>
                <c:pt idx="93">
                  <c:v>73.197072547358204</c:v>
                </c:pt>
                <c:pt idx="94">
                  <c:v>73.014907330015106</c:v>
                </c:pt>
                <c:pt idx="95">
                  <c:v>72.681933595840704</c:v>
                </c:pt>
                <c:pt idx="96">
                  <c:v>72.283438966989607</c:v>
                </c:pt>
                <c:pt idx="97">
                  <c:v>71.940004321453102</c:v>
                </c:pt>
                <c:pt idx="98">
                  <c:v>71.573823576393806</c:v>
                </c:pt>
                <c:pt idx="99">
                  <c:v>71.340794588451303</c:v>
                </c:pt>
                <c:pt idx="100">
                  <c:v>71.299851271563497</c:v>
                </c:pt>
                <c:pt idx="101">
                  <c:v>74.526752931817896</c:v>
                </c:pt>
                <c:pt idx="102">
                  <c:v>75.897382545340704</c:v>
                </c:pt>
                <c:pt idx="103">
                  <c:v>77.882401797602597</c:v>
                </c:pt>
                <c:pt idx="104">
                  <c:v>77.828642220431405</c:v>
                </c:pt>
                <c:pt idx="105">
                  <c:v>77.674260749515994</c:v>
                </c:pt>
                <c:pt idx="106">
                  <c:v>77.764814497594003</c:v>
                </c:pt>
                <c:pt idx="107">
                  <c:v>77.468693209531295</c:v>
                </c:pt>
                <c:pt idx="108">
                  <c:v>77.173205689966693</c:v>
                </c:pt>
                <c:pt idx="109">
                  <c:v>76.982759858037596</c:v>
                </c:pt>
                <c:pt idx="110">
                  <c:v>77.704028249827104</c:v>
                </c:pt>
                <c:pt idx="111">
                  <c:v>83.211090991682099</c:v>
                </c:pt>
                <c:pt idx="112">
                  <c:v>83.314089630919</c:v>
                </c:pt>
                <c:pt idx="113">
                  <c:v>83.366667123275803</c:v>
                </c:pt>
                <c:pt idx="114">
                  <c:v>83.305722956923304</c:v>
                </c:pt>
                <c:pt idx="115">
                  <c:v>83.098947631648997</c:v>
                </c:pt>
                <c:pt idx="116">
                  <c:v>83.015426891880296</c:v>
                </c:pt>
                <c:pt idx="117">
                  <c:v>82.837113926663406</c:v>
                </c:pt>
                <c:pt idx="118">
                  <c:v>82.642905744069495</c:v>
                </c:pt>
                <c:pt idx="119">
                  <c:v>82.478978823001</c:v>
                </c:pt>
                <c:pt idx="120">
                  <c:v>82.662324613468101</c:v>
                </c:pt>
                <c:pt idx="121">
                  <c:v>83.097120831605395</c:v>
                </c:pt>
                <c:pt idx="122">
                  <c:v>83.0688267549736</c:v>
                </c:pt>
                <c:pt idx="123">
                  <c:v>82.833999244789098</c:v>
                </c:pt>
                <c:pt idx="124">
                  <c:v>82.598611495564299</c:v>
                </c:pt>
                <c:pt idx="125">
                  <c:v>82.4664131816062</c:v>
                </c:pt>
                <c:pt idx="126">
                  <c:v>83.3753630482625</c:v>
                </c:pt>
                <c:pt idx="127">
                  <c:v>83.167420355516697</c:v>
                </c:pt>
                <c:pt idx="128">
                  <c:v>82.988865752722702</c:v>
                </c:pt>
                <c:pt idx="129">
                  <c:v>82.862390449459397</c:v>
                </c:pt>
                <c:pt idx="130">
                  <c:v>82.7660612095857</c:v>
                </c:pt>
                <c:pt idx="131">
                  <c:v>82.757675584088403</c:v>
                </c:pt>
                <c:pt idx="132">
                  <c:v>82.605325297322906</c:v>
                </c:pt>
                <c:pt idx="133">
                  <c:v>82.431456943061804</c:v>
                </c:pt>
                <c:pt idx="134">
                  <c:v>82.296918471989102</c:v>
                </c:pt>
                <c:pt idx="135">
                  <c:v>82.173698028850396</c:v>
                </c:pt>
                <c:pt idx="136">
                  <c:v>82.011992941167904</c:v>
                </c:pt>
                <c:pt idx="137">
                  <c:v>81.882466279886302</c:v>
                </c:pt>
                <c:pt idx="138">
                  <c:v>81.754762991892505</c:v>
                </c:pt>
                <c:pt idx="139">
                  <c:v>81.5851390098899</c:v>
                </c:pt>
                <c:pt idx="140">
                  <c:v>81.420657093350798</c:v>
                </c:pt>
                <c:pt idx="141">
                  <c:v>81.282027700664997</c:v>
                </c:pt>
                <c:pt idx="142">
                  <c:v>81.255481241045601</c:v>
                </c:pt>
                <c:pt idx="143">
                  <c:v>81.045130118828496</c:v>
                </c:pt>
                <c:pt idx="144">
                  <c:v>80.843415759613706</c:v>
                </c:pt>
                <c:pt idx="145">
                  <c:v>80.710736534289197</c:v>
                </c:pt>
                <c:pt idx="146">
                  <c:v>80.697950239912501</c:v>
                </c:pt>
                <c:pt idx="147">
                  <c:v>80.494033639978696</c:v>
                </c:pt>
                <c:pt idx="148">
                  <c:v>80.282713953845402</c:v>
                </c:pt>
                <c:pt idx="149">
                  <c:v>80.211215623166098</c:v>
                </c:pt>
                <c:pt idx="150">
                  <c:v>80.110826491481305</c:v>
                </c:pt>
                <c:pt idx="151">
                  <c:v>79.929139810990705</c:v>
                </c:pt>
                <c:pt idx="152">
                  <c:v>79.955346271144606</c:v>
                </c:pt>
                <c:pt idx="153">
                  <c:v>79.988606718605197</c:v>
                </c:pt>
                <c:pt idx="154">
                  <c:v>79.878703983470103</c:v>
                </c:pt>
                <c:pt idx="155">
                  <c:v>80.013453048097304</c:v>
                </c:pt>
                <c:pt idx="156">
                  <c:v>80.431348130200206</c:v>
                </c:pt>
                <c:pt idx="157">
                  <c:v>80.351076874697995</c:v>
                </c:pt>
                <c:pt idx="158">
                  <c:v>80.2400021752416</c:v>
                </c:pt>
                <c:pt idx="159">
                  <c:v>80.499861216199093</c:v>
                </c:pt>
                <c:pt idx="160">
                  <c:v>80.468497865312202</c:v>
                </c:pt>
                <c:pt idx="161">
                  <c:v>80.634257299792296</c:v>
                </c:pt>
                <c:pt idx="162">
                  <c:v>80.469379324127701</c:v>
                </c:pt>
                <c:pt idx="163">
                  <c:v>80.305213473574696</c:v>
                </c:pt>
                <c:pt idx="164">
                  <c:v>82.955609447036295</c:v>
                </c:pt>
                <c:pt idx="165">
                  <c:v>83.014617378487301</c:v>
                </c:pt>
                <c:pt idx="166">
                  <c:v>82.965039101844496</c:v>
                </c:pt>
                <c:pt idx="167">
                  <c:v>82.866618956954099</c:v>
                </c:pt>
                <c:pt idx="168">
                  <c:v>82.7596396543629</c:v>
                </c:pt>
                <c:pt idx="169">
                  <c:v>82.701347455733995</c:v>
                </c:pt>
                <c:pt idx="170">
                  <c:v>82.740723979069998</c:v>
                </c:pt>
                <c:pt idx="171">
                  <c:v>82.827032935956794</c:v>
                </c:pt>
                <c:pt idx="172">
                  <c:v>82.937454806131996</c:v>
                </c:pt>
                <c:pt idx="173">
                  <c:v>82.843237600052007</c:v>
                </c:pt>
                <c:pt idx="174">
                  <c:v>82.908770752801203</c:v>
                </c:pt>
                <c:pt idx="175">
                  <c:v>82.969975751786507</c:v>
                </c:pt>
                <c:pt idx="176">
                  <c:v>83.477241626169203</c:v>
                </c:pt>
                <c:pt idx="177">
                  <c:v>83.477040289451594</c:v>
                </c:pt>
                <c:pt idx="178">
                  <c:v>83.347346389528596</c:v>
                </c:pt>
                <c:pt idx="179">
                  <c:v>83.299355816070801</c:v>
                </c:pt>
                <c:pt idx="180">
                  <c:v>83.212809161891599</c:v>
                </c:pt>
                <c:pt idx="181">
                  <c:v>83.149467362794695</c:v>
                </c:pt>
                <c:pt idx="182">
                  <c:v>83.004920350622299</c:v>
                </c:pt>
                <c:pt idx="183">
                  <c:v>82.8935426751177</c:v>
                </c:pt>
                <c:pt idx="184">
                  <c:v>82.890268393081399</c:v>
                </c:pt>
                <c:pt idx="185">
                  <c:v>82.741625841704604</c:v>
                </c:pt>
                <c:pt idx="186">
                  <c:v>82.770670011772793</c:v>
                </c:pt>
                <c:pt idx="187">
                  <c:v>82.767839253738899</c:v>
                </c:pt>
                <c:pt idx="188">
                  <c:v>82.730435225844701</c:v>
                </c:pt>
                <c:pt idx="189">
                  <c:v>82.674337605875095</c:v>
                </c:pt>
                <c:pt idx="190">
                  <c:v>82.657886962906701</c:v>
                </c:pt>
                <c:pt idx="191">
                  <c:v>82.576560158894097</c:v>
                </c:pt>
                <c:pt idx="192">
                  <c:v>82.473386164688094</c:v>
                </c:pt>
                <c:pt idx="193">
                  <c:v>82.359594283186098</c:v>
                </c:pt>
                <c:pt idx="194">
                  <c:v>82.758542833258204</c:v>
                </c:pt>
                <c:pt idx="195">
                  <c:v>82.972730362526704</c:v>
                </c:pt>
                <c:pt idx="196">
                  <c:v>83.033321516531998</c:v>
                </c:pt>
                <c:pt idx="197">
                  <c:v>83.062508345641106</c:v>
                </c:pt>
                <c:pt idx="198">
                  <c:v>83.084663604942705</c:v>
                </c:pt>
                <c:pt idx="199">
                  <c:v>83.121617461213404</c:v>
                </c:pt>
                <c:pt idx="200">
                  <c:v>83.054497866953795</c:v>
                </c:pt>
                <c:pt idx="201">
                  <c:v>83.017037861221993</c:v>
                </c:pt>
                <c:pt idx="202">
                  <c:v>82.975993554149895</c:v>
                </c:pt>
                <c:pt idx="203">
                  <c:v>82.957130751575207</c:v>
                </c:pt>
                <c:pt idx="204">
                  <c:v>82.858488894251394</c:v>
                </c:pt>
                <c:pt idx="205">
                  <c:v>82.932542260225901</c:v>
                </c:pt>
                <c:pt idx="206">
                  <c:v>83.469999658814004</c:v>
                </c:pt>
                <c:pt idx="207">
                  <c:v>83.385774485970103</c:v>
                </c:pt>
                <c:pt idx="208">
                  <c:v>83.282761359898402</c:v>
                </c:pt>
                <c:pt idx="209">
                  <c:v>83.182737587384594</c:v>
                </c:pt>
                <c:pt idx="210">
                  <c:v>83.238489951934994</c:v>
                </c:pt>
                <c:pt idx="211">
                  <c:v>83.398640285068197</c:v>
                </c:pt>
                <c:pt idx="212">
                  <c:v>83.308697846787894</c:v>
                </c:pt>
                <c:pt idx="213">
                  <c:v>83.170297292512799</c:v>
                </c:pt>
                <c:pt idx="214">
                  <c:v>83.096129301486698</c:v>
                </c:pt>
                <c:pt idx="215">
                  <c:v>82.990478253390805</c:v>
                </c:pt>
                <c:pt idx="216">
                  <c:v>82.905633259388097</c:v>
                </c:pt>
                <c:pt idx="217">
                  <c:v>82.823476647771599</c:v>
                </c:pt>
                <c:pt idx="218">
                  <c:v>82.714870201547498</c:v>
                </c:pt>
                <c:pt idx="219">
                  <c:v>82.605098924122998</c:v>
                </c:pt>
                <c:pt idx="220">
                  <c:v>82.505429933957899</c:v>
                </c:pt>
                <c:pt idx="221">
                  <c:v>82.426674525780001</c:v>
                </c:pt>
                <c:pt idx="222">
                  <c:v>82.397017300212894</c:v>
                </c:pt>
                <c:pt idx="223">
                  <c:v>82.452147147893697</c:v>
                </c:pt>
                <c:pt idx="224">
                  <c:v>82.453988963639603</c:v>
                </c:pt>
                <c:pt idx="225">
                  <c:v>82.524979299306494</c:v>
                </c:pt>
                <c:pt idx="226">
                  <c:v>82.554877857006801</c:v>
                </c:pt>
                <c:pt idx="227">
                  <c:v>82.436270022203601</c:v>
                </c:pt>
                <c:pt idx="228">
                  <c:v>82.351101363820405</c:v>
                </c:pt>
                <c:pt idx="229">
                  <c:v>82.280983298742896</c:v>
                </c:pt>
                <c:pt idx="230">
                  <c:v>82.199132161397799</c:v>
                </c:pt>
                <c:pt idx="231">
                  <c:v>82.080525581721105</c:v>
                </c:pt>
                <c:pt idx="232">
                  <c:v>81.955986784789701</c:v>
                </c:pt>
                <c:pt idx="233">
                  <c:v>81.944725062926693</c:v>
                </c:pt>
                <c:pt idx="234">
                  <c:v>81.909504937473102</c:v>
                </c:pt>
                <c:pt idx="235">
                  <c:v>82.170260301148403</c:v>
                </c:pt>
                <c:pt idx="236">
                  <c:v>82.438852317090095</c:v>
                </c:pt>
                <c:pt idx="237">
                  <c:v>82.4072333769968</c:v>
                </c:pt>
                <c:pt idx="238">
                  <c:v>82.374827199286102</c:v>
                </c:pt>
                <c:pt idx="239">
                  <c:v>82.294661834477793</c:v>
                </c:pt>
                <c:pt idx="240">
                  <c:v>82.191313502186802</c:v>
                </c:pt>
                <c:pt idx="241">
                  <c:v>82.107477660009906</c:v>
                </c:pt>
                <c:pt idx="242">
                  <c:v>82.005184919251604</c:v>
                </c:pt>
                <c:pt idx="243">
                  <c:v>81.902800593546303</c:v>
                </c:pt>
                <c:pt idx="244">
                  <c:v>81.904994084344096</c:v>
                </c:pt>
                <c:pt idx="245">
                  <c:v>81.791631899813197</c:v>
                </c:pt>
                <c:pt idx="246">
                  <c:v>81.978883153539996</c:v>
                </c:pt>
                <c:pt idx="247">
                  <c:v>81.950368959811399</c:v>
                </c:pt>
                <c:pt idx="248">
                  <c:v>81.959712628414096</c:v>
                </c:pt>
                <c:pt idx="249">
                  <c:v>81.906991595999003</c:v>
                </c:pt>
                <c:pt idx="250">
                  <c:v>81.837806694655598</c:v>
                </c:pt>
                <c:pt idx="251">
                  <c:v>81.832671821848194</c:v>
                </c:pt>
                <c:pt idx="252">
                  <c:v>81.960220329260494</c:v>
                </c:pt>
                <c:pt idx="253">
                  <c:v>81.931864952092795</c:v>
                </c:pt>
                <c:pt idx="254">
                  <c:v>82.032184721523393</c:v>
                </c:pt>
                <c:pt idx="255">
                  <c:v>82.015420130698203</c:v>
                </c:pt>
                <c:pt idx="256">
                  <c:v>81.894148423107893</c:v>
                </c:pt>
                <c:pt idx="257">
                  <c:v>81.788777214564206</c:v>
                </c:pt>
                <c:pt idx="258">
                  <c:v>81.778517949223897</c:v>
                </c:pt>
                <c:pt idx="259">
                  <c:v>81.699337855155406</c:v>
                </c:pt>
                <c:pt idx="260">
                  <c:v>82.148576639385595</c:v>
                </c:pt>
                <c:pt idx="261">
                  <c:v>82.1166046241309</c:v>
                </c:pt>
                <c:pt idx="262">
                  <c:v>81.994799890526707</c:v>
                </c:pt>
                <c:pt idx="263">
                  <c:v>81.959943569959194</c:v>
                </c:pt>
                <c:pt idx="264">
                  <c:v>81.876073483257102</c:v>
                </c:pt>
                <c:pt idx="265">
                  <c:v>81.767873208391705</c:v>
                </c:pt>
                <c:pt idx="266">
                  <c:v>81.741058414618706</c:v>
                </c:pt>
                <c:pt idx="267">
                  <c:v>81.6482807394556</c:v>
                </c:pt>
                <c:pt idx="268">
                  <c:v>81.663985471880594</c:v>
                </c:pt>
                <c:pt idx="269">
                  <c:v>81.588514910551496</c:v>
                </c:pt>
                <c:pt idx="270">
                  <c:v>81.500407586783794</c:v>
                </c:pt>
                <c:pt idx="271">
                  <c:v>81.650901859285696</c:v>
                </c:pt>
                <c:pt idx="272">
                  <c:v>81.559573258037403</c:v>
                </c:pt>
                <c:pt idx="273">
                  <c:v>81.472887476639698</c:v>
                </c:pt>
                <c:pt idx="274">
                  <c:v>81.353056882570598</c:v>
                </c:pt>
                <c:pt idx="275">
                  <c:v>81.262943579811093</c:v>
                </c:pt>
                <c:pt idx="276">
                  <c:v>81.144749929331198</c:v>
                </c:pt>
                <c:pt idx="277">
                  <c:v>81.090470202734195</c:v>
                </c:pt>
                <c:pt idx="278">
                  <c:v>81.040461362024701</c:v>
                </c:pt>
                <c:pt idx="279">
                  <c:v>80.947545399394798</c:v>
                </c:pt>
                <c:pt idx="280">
                  <c:v>80.874097858241797</c:v>
                </c:pt>
                <c:pt idx="281">
                  <c:v>80.853369220092304</c:v>
                </c:pt>
                <c:pt idx="282">
                  <c:v>80.758009164169806</c:v>
                </c:pt>
                <c:pt idx="283">
                  <c:v>80.649755840503303</c:v>
                </c:pt>
                <c:pt idx="284">
                  <c:v>80.562632915270299</c:v>
                </c:pt>
                <c:pt idx="285">
                  <c:v>80.467651010584802</c:v>
                </c:pt>
                <c:pt idx="286">
                  <c:v>80.412550572256507</c:v>
                </c:pt>
                <c:pt idx="287">
                  <c:v>80.3105016543537</c:v>
                </c:pt>
                <c:pt idx="288">
                  <c:v>80.227285892239394</c:v>
                </c:pt>
                <c:pt idx="289">
                  <c:v>80.140143941606397</c:v>
                </c:pt>
                <c:pt idx="290">
                  <c:v>80.065377122284801</c:v>
                </c:pt>
                <c:pt idx="291">
                  <c:v>79.963699265374203</c:v>
                </c:pt>
                <c:pt idx="292">
                  <c:v>79.935702545868494</c:v>
                </c:pt>
                <c:pt idx="293">
                  <c:v>79.876192654470003</c:v>
                </c:pt>
                <c:pt idx="294">
                  <c:v>79.807776915165903</c:v>
                </c:pt>
                <c:pt idx="295">
                  <c:v>79.708921562266099</c:v>
                </c:pt>
                <c:pt idx="296">
                  <c:v>79.628023623264298</c:v>
                </c:pt>
                <c:pt idx="297">
                  <c:v>79.569989838772798</c:v>
                </c:pt>
                <c:pt idx="298">
                  <c:v>79.496591002629401</c:v>
                </c:pt>
                <c:pt idx="299">
                  <c:v>79.415570910632397</c:v>
                </c:pt>
                <c:pt idx="300">
                  <c:v>79.381233325998096</c:v>
                </c:pt>
                <c:pt idx="301">
                  <c:v>79.303672371656802</c:v>
                </c:pt>
                <c:pt idx="302">
                  <c:v>79.284581713711404</c:v>
                </c:pt>
                <c:pt idx="303">
                  <c:v>79.188114044795498</c:v>
                </c:pt>
                <c:pt idx="304">
                  <c:v>79.156632745306297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F3-44B4-9423-41B1F6EB6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1624104"/>
        <c:axId val="781624760"/>
      </c:lineChart>
      <c:catAx>
        <c:axId val="7816241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624760"/>
        <c:crosses val="autoZero"/>
        <c:auto val="1"/>
        <c:lblAlgn val="ctr"/>
        <c:lblOffset val="100"/>
        <c:noMultiLvlLbl val="0"/>
      </c:catAx>
      <c:valAx>
        <c:axId val="781624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1624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82B08AA-E583-4803-826F-29CEC8CCF86B}" type="datetime1">
              <a:rPr lang="en-US" altLang="en-US"/>
              <a:pPr>
                <a:defRPr/>
              </a:pPr>
              <a:t>5/13/2019</a:t>
            </a:fld>
            <a:endParaRPr lang="en-US" alt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EC4DB3C-CCA0-49E1-B11B-7F07F98DC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904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C11973A-3FEB-450A-9F0A-00506ED4C947}" type="datetime1">
              <a:rPr lang="en-CA" altLang="en-US"/>
              <a:pPr>
                <a:defRPr/>
              </a:pPr>
              <a:t>2019-05-13</a:t>
            </a:fld>
            <a:endParaRPr lang="en-CA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BB66F86-202B-4CAA-8F49-419DC7884AF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31284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dirty="0" smtClean="0">
                <a:latin typeface="Calibri" pitchFamily="34" charset="0"/>
                <a:ea typeface="ＭＳ Ｐゴシック" pitchFamily="34" charset="-128"/>
              </a:rPr>
              <a:t>35-40 </a:t>
            </a:r>
            <a:r>
              <a:rPr lang="en-CA" altLang="en-US" dirty="0">
                <a:latin typeface="Calibri" pitchFamily="34" charset="0"/>
                <a:ea typeface="ＭＳ Ｐゴシック" pitchFamily="34" charset="-128"/>
              </a:rPr>
              <a:t>minutes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t>Biomedical research: Is failed replication always a bad thing?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t>Failed replication in biomedical research may occur if the originator study was falsely positive (by chance, or because the experimental design placed the study at risk of bias); if our understanding of the literature is polluted by publication bias; or in the presence of some unknown (latent) independent variable which influences the phenomenon under study. By definition, this latter explanation promises the discovery of a previously unknown facet of the process being studied. Approaches to replication studies might focus on the parallel tasks of increasing the probability that published research is true; and then exploring the possible causes for unexplained conflicting results.</a:t>
            </a:r>
          </a:p>
          <a:p>
            <a:pPr eaLnBrk="1" hangingPunct="1"/>
            <a:endParaRPr lang="en-CA" alt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35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B085BA3-2B89-44C2-A0B5-AF69FE877276}" type="slidenum">
              <a:rPr lang="en-CA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3843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452B201-CEF8-49C6-BF76-E6EEB9E4638F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655EA0-70D1-405D-BF86-98A9C5B89F94}" type="slidenum">
              <a:rPr lang="en-GB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75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9CD01A-FD20-4797-ADFA-B7D2542C7E1D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Calibri" pitchFamily="34" charset="0"/>
                <a:ea typeface="ＭＳ Ｐゴシック" pitchFamily="34" charset="-128"/>
              </a:rPr>
              <a:t>Get screenshot of paper</a:t>
            </a:r>
          </a:p>
        </p:txBody>
      </p:sp>
    </p:spTree>
    <p:extLst>
      <p:ext uri="{BB962C8B-B14F-4D97-AF65-F5344CB8AC3E}">
        <p14:creationId xmlns:p14="http://schemas.microsoft.com/office/powerpoint/2010/main" val="223413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503" indent="-284292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1564" indent="-227141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8775" indent="-227141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5986" indent="-227141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8028" indent="-227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00069" indent="-227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2110" indent="-227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4152" indent="-227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59BF46-B578-E342-A9DF-79A62DE92C07}" type="slidenum">
              <a:rPr lang="en-GB" sz="1200"/>
              <a:pPr/>
              <a:t>10</a:t>
            </a:fld>
            <a:endParaRPr lang="en-GB" sz="120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50EE6E8-5547-9143-A558-84922A0F41B3}" type="slidenum">
              <a:rPr lang="en-GB"/>
              <a:pPr algn="r"/>
              <a:t>10</a:t>
            </a:fld>
            <a:endParaRPr lang="en-GB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BADDD4-C9F0-4134-AC1F-8440EAE87F31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B22C5C-2F2A-4FB3-8B08-2011B20041F1}" type="slidenum">
              <a:rPr lang="en-GB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868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869887-A81D-433E-B87F-FB69231E991A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95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We were told it was unselected institutions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FC6996-53ED-40FD-8A67-37F3984200BC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075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0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040814C-624E-477D-8621-100DA6EAEC43}" type="datetime1">
              <a:rPr lang="en-US" altLang="en-US"/>
              <a:pPr>
                <a:defRPr/>
              </a:pPr>
              <a:t>5/13/2019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E81169-1DE0-4885-9F38-CB5ADA6EA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49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4127916-2045-425C-B421-F337B102A2C2}" type="datetime1">
              <a:rPr lang="en-US" altLang="en-US"/>
              <a:pPr>
                <a:defRPr/>
              </a:pPr>
              <a:t>5/13/2019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46C6AE-2EDB-40F5-9838-D31E77C2E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44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91" y="274638"/>
            <a:ext cx="6934180" cy="11430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3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050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79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0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505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28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91" y="274638"/>
            <a:ext cx="6934180" cy="11430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40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34E932-AC62-4AB6-9C6C-2FD76A1D16F5}" type="datetime1">
              <a:rPr lang="en-US" altLang="en-US"/>
              <a:pPr>
                <a:defRPr/>
              </a:pPr>
              <a:t>5/13/2019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B87D0B2-17CA-4A60-9F19-5D4E577BE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70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688F66F-5358-44B1-B0D7-EFB3C798E2BE}" type="datetime1">
              <a:rPr lang="en-US" altLang="en-US"/>
              <a:pPr>
                <a:defRPr/>
              </a:pPr>
              <a:t>5/13/2019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28959EA-0F0E-4FBE-A908-EB4D33405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293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F65D137-D1C9-491B-92CB-C971C0EFD4C9}" type="datetime1">
              <a:rPr lang="en-US" altLang="en-US"/>
              <a:pPr>
                <a:defRPr/>
              </a:pPr>
              <a:t>5/13/2019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3CC7289-5A6A-4904-9B7E-8AF253F87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01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22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7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86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24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F433AC3-BB7E-46BD-AF25-54015312EB7D}" type="datetime1">
              <a:rPr lang="en-US" altLang="en-US"/>
              <a:pPr>
                <a:defRPr/>
              </a:pPr>
              <a:t>5/13/2019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C6D0085-3717-4998-AD6C-6EC73F468F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27" name="Rectangle 10"/>
          <p:cNvSpPr>
            <a:spLocks noChangeArrowheads="1"/>
          </p:cNvSpPr>
          <p:nvPr userDrawn="1"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pt-BR" altLang="en-US" sz="180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55875" y="6524625"/>
            <a:ext cx="6624638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dirty="0">
                <a:cs typeface="ＭＳ Ｐゴシック" charset="0"/>
              </a:rPr>
              <a:t>CAMARADES: Bringing evidence to translational medicine</a:t>
            </a:r>
          </a:p>
        </p:txBody>
      </p:sp>
      <p:pic>
        <p:nvPicPr>
          <p:cNvPr id="1029" name="Picture 8" descr="CAMARADES bulle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20650"/>
            <a:ext cx="9858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2700338" y="6524625"/>
            <a:ext cx="6443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1" name="Picture 11" descr="crest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33363"/>
            <a:ext cx="7588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05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76" r:id="rId9"/>
    <p:sldLayoutId id="2147483977" r:id="rId10"/>
    <p:sldLayoutId id="214748397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 Narrow"/>
          <a:ea typeface="ＭＳ Ｐゴシック" pitchFamily="-105" charset="-128"/>
          <a:cs typeface="Arial Narrow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charset="0"/>
          <a:ea typeface="ＭＳ Ｐゴシック" pitchFamily="-105" charset="-128"/>
          <a:cs typeface="Arial Narrow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charset="0"/>
          <a:ea typeface="ＭＳ Ｐゴシック" pitchFamily="-105" charset="-128"/>
          <a:cs typeface="Arial Narrow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charset="0"/>
          <a:ea typeface="ＭＳ Ｐゴシック" pitchFamily="-105" charset="-128"/>
          <a:cs typeface="Arial Narrow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charset="0"/>
          <a:ea typeface="ＭＳ Ｐゴシック" pitchFamily="-105" charset="-128"/>
          <a:cs typeface="Arial Narrow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-276225" y="-200025"/>
            <a:ext cx="9544050" cy="892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D9D9D9"/>
                </a:solidFill>
              </a:rPr>
              <a:t>Emily </a:t>
            </a:r>
            <a:r>
              <a:rPr lang="en-US" altLang="en-US" sz="1400" dirty="0" err="1">
                <a:solidFill>
                  <a:srgbClr val="D9D9D9"/>
                </a:solidFill>
              </a:rPr>
              <a:t>Sena</a:t>
            </a:r>
            <a:r>
              <a:rPr lang="en-US" altLang="en-US" sz="1400" dirty="0">
                <a:solidFill>
                  <a:srgbClr val="D9D9D9"/>
                </a:solidFill>
              </a:rPr>
              <a:t>, Gillian Currie, Hanna </a:t>
            </a:r>
            <a:r>
              <a:rPr lang="en-US" altLang="en-US" sz="1400" dirty="0" err="1">
                <a:solidFill>
                  <a:srgbClr val="D9D9D9"/>
                </a:solidFill>
              </a:rPr>
              <a:t>Vesterinen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Kieren</a:t>
            </a:r>
            <a:r>
              <a:rPr lang="en-US" altLang="en-US" sz="1400" dirty="0">
                <a:solidFill>
                  <a:srgbClr val="D9D9D9"/>
                </a:solidFill>
              </a:rPr>
              <a:t> Egan, Nicki </a:t>
            </a:r>
            <a:r>
              <a:rPr lang="en-US" altLang="en-US" sz="1400" dirty="0" err="1">
                <a:solidFill>
                  <a:srgbClr val="D9D9D9"/>
                </a:solidFill>
              </a:rPr>
              <a:t>Sherratt</a:t>
            </a:r>
            <a:r>
              <a:rPr lang="en-US" altLang="en-US" sz="1400" dirty="0">
                <a:solidFill>
                  <a:srgbClr val="D9D9D9"/>
                </a:solidFill>
              </a:rPr>
              <a:t>, Cristina Fonseca, </a:t>
            </a:r>
            <a:r>
              <a:rPr lang="en-US" altLang="en-US" sz="1400" dirty="0" err="1">
                <a:solidFill>
                  <a:srgbClr val="D9D9D9"/>
                </a:solidFill>
              </a:rPr>
              <a:t>Zsannet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Bahor</a:t>
            </a:r>
            <a:r>
              <a:rPr lang="en-US" altLang="en-US" sz="1400" dirty="0">
                <a:solidFill>
                  <a:srgbClr val="D9D9D9"/>
                </a:solidFill>
              </a:rPr>
              <a:t>, Theo </a:t>
            </a:r>
            <a:r>
              <a:rPr lang="en-US" altLang="en-US" sz="1400" dirty="0" err="1">
                <a:solidFill>
                  <a:srgbClr val="D9D9D9"/>
                </a:solidFill>
              </a:rPr>
              <a:t>Hirst</a:t>
            </a:r>
            <a:r>
              <a:rPr lang="en-US" altLang="en-US" sz="1400" dirty="0">
                <a:solidFill>
                  <a:srgbClr val="D9D9D9"/>
                </a:solidFill>
              </a:rPr>
              <a:t>, Kim </a:t>
            </a:r>
            <a:r>
              <a:rPr lang="en-US" altLang="en-US" sz="1400" dirty="0" err="1">
                <a:solidFill>
                  <a:srgbClr val="D9D9D9"/>
                </a:solidFill>
              </a:rPr>
              <a:t>Wever</a:t>
            </a:r>
            <a:r>
              <a:rPr lang="en-US" altLang="en-US" sz="1400" dirty="0">
                <a:solidFill>
                  <a:srgbClr val="D9D9D9"/>
                </a:solidFill>
              </a:rPr>
              <a:t>, Hugo </a:t>
            </a:r>
            <a:r>
              <a:rPr lang="en-US" altLang="en-US" sz="1400" dirty="0" err="1">
                <a:solidFill>
                  <a:srgbClr val="D9D9D9"/>
                </a:solidFill>
              </a:rPr>
              <a:t>Pedder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Katerina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Kyriacopoulou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Julija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Baginskaite</a:t>
            </a:r>
            <a:r>
              <a:rPr lang="en-US" altLang="en-US" sz="1400" dirty="0">
                <a:solidFill>
                  <a:srgbClr val="D9D9D9"/>
                </a:solidFill>
              </a:rPr>
              <a:t>, Ye </a:t>
            </a:r>
            <a:r>
              <a:rPr lang="en-US" altLang="en-US" sz="1400" dirty="0" err="1">
                <a:solidFill>
                  <a:srgbClr val="D9D9D9"/>
                </a:solidFill>
              </a:rPr>
              <a:t>Ru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Stelios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Serghiou</a:t>
            </a:r>
            <a:r>
              <a:rPr lang="en-US" altLang="en-US" sz="1400" dirty="0">
                <a:solidFill>
                  <a:srgbClr val="D9D9D9"/>
                </a:solidFill>
              </a:rPr>
              <a:t>, Aaron McLean, Catherine Dick, Tracey Woodruff, Patrice Sutton, Andrew Thomson, </a:t>
            </a:r>
            <a:r>
              <a:rPr lang="en-US" altLang="en-US" sz="1400" dirty="0" err="1">
                <a:solidFill>
                  <a:srgbClr val="D9D9D9"/>
                </a:solidFill>
              </a:rPr>
              <a:t>Aparna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Polturu</a:t>
            </a:r>
            <a:r>
              <a:rPr lang="en-US" altLang="en-US" sz="1400" dirty="0">
                <a:solidFill>
                  <a:srgbClr val="D9D9D9"/>
                </a:solidFill>
              </a:rPr>
              <a:t>, Sarah </a:t>
            </a:r>
            <a:r>
              <a:rPr lang="en-US" altLang="en-US" sz="1400" dirty="0" err="1">
                <a:solidFill>
                  <a:srgbClr val="D9D9D9"/>
                </a:solidFill>
              </a:rPr>
              <a:t>MaCann</a:t>
            </a:r>
            <a:r>
              <a:rPr lang="en-US" altLang="en-US" sz="1400" dirty="0">
                <a:solidFill>
                  <a:srgbClr val="D9D9D9"/>
                </a:solidFill>
              </a:rPr>
              <a:t>, Gillian Mead, Joanna </a:t>
            </a:r>
            <a:r>
              <a:rPr lang="en-US" altLang="en-US" sz="1400" dirty="0" err="1">
                <a:solidFill>
                  <a:srgbClr val="D9D9D9"/>
                </a:solidFill>
              </a:rPr>
              <a:t>Wardlaw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Rustam</a:t>
            </a:r>
            <a:r>
              <a:rPr lang="en-US" altLang="en-US" sz="1400" dirty="0">
                <a:solidFill>
                  <a:srgbClr val="D9D9D9"/>
                </a:solidFill>
              </a:rPr>
              <a:t> Salman, Joseph </a:t>
            </a:r>
            <a:r>
              <a:rPr lang="en-US" altLang="en-US" sz="1400" dirty="0" err="1">
                <a:solidFill>
                  <a:srgbClr val="D9D9D9"/>
                </a:solidFill>
              </a:rPr>
              <a:t>Frantzias</a:t>
            </a:r>
            <a:r>
              <a:rPr lang="en-US" altLang="en-US" sz="1400" dirty="0">
                <a:solidFill>
                  <a:srgbClr val="D9D9D9"/>
                </a:solidFill>
              </a:rPr>
              <a:t>, Robin Grant, Paul Brennan, Ian Whittle, Andrew Rice, Rosie Moreland, Nathalie </a:t>
            </a:r>
            <a:r>
              <a:rPr lang="en-US" altLang="en-US" sz="1400" dirty="0" err="1">
                <a:solidFill>
                  <a:srgbClr val="D9D9D9"/>
                </a:solidFill>
              </a:rPr>
              <a:t>Percie</a:t>
            </a:r>
            <a:r>
              <a:rPr lang="en-US" altLang="en-US" sz="1400" dirty="0">
                <a:solidFill>
                  <a:srgbClr val="D9D9D9"/>
                </a:solidFill>
              </a:rPr>
              <a:t> du </a:t>
            </a:r>
            <a:r>
              <a:rPr lang="en-US" altLang="en-US" sz="1400" dirty="0" err="1">
                <a:solidFill>
                  <a:srgbClr val="D9D9D9"/>
                </a:solidFill>
              </a:rPr>
              <a:t>Sert</a:t>
            </a:r>
            <a:r>
              <a:rPr lang="en-US" altLang="en-US" sz="1400" dirty="0">
                <a:solidFill>
                  <a:srgbClr val="D9D9D9"/>
                </a:solidFill>
              </a:rPr>
              <a:t>, Paul Garner, </a:t>
            </a:r>
            <a:r>
              <a:rPr lang="en-US" altLang="en-US" sz="1400" dirty="0" err="1">
                <a:solidFill>
                  <a:srgbClr val="D9D9D9"/>
                </a:solidFill>
              </a:rPr>
              <a:t>Lauralyn</a:t>
            </a:r>
            <a:r>
              <a:rPr lang="en-US" altLang="en-US" sz="1400" dirty="0">
                <a:solidFill>
                  <a:srgbClr val="D9D9D9"/>
                </a:solidFill>
              </a:rPr>
              <a:t> McIntyre, </a:t>
            </a:r>
            <a:r>
              <a:rPr lang="en-US" altLang="en-US" sz="1400" dirty="0" err="1">
                <a:solidFill>
                  <a:srgbClr val="D9D9D9"/>
                </a:solidFill>
              </a:rPr>
              <a:t>Gregers</a:t>
            </a:r>
            <a:r>
              <a:rPr lang="en-US" altLang="en-US" sz="1400" dirty="0">
                <a:solidFill>
                  <a:srgbClr val="D9D9D9"/>
                </a:solidFill>
              </a:rPr>
              <a:t> Wegener, Lindsay Thomson, David Howells, Ana </a:t>
            </a:r>
            <a:r>
              <a:rPr lang="en-US" altLang="en-US" sz="1400" dirty="0" err="1">
                <a:solidFill>
                  <a:srgbClr val="D9D9D9"/>
                </a:solidFill>
              </a:rPr>
              <a:t>Antonic</a:t>
            </a:r>
            <a:r>
              <a:rPr lang="en-US" altLang="en-US" sz="1400" dirty="0">
                <a:solidFill>
                  <a:srgbClr val="D9D9D9"/>
                </a:solidFill>
              </a:rPr>
              <a:t>, Tori </a:t>
            </a:r>
            <a:r>
              <a:rPr lang="en-US" altLang="en-US" sz="1400" dirty="0" err="1">
                <a:solidFill>
                  <a:srgbClr val="D9D9D9"/>
                </a:solidFill>
              </a:rPr>
              <a:t>O’Collins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Uli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Dirnagl</a:t>
            </a:r>
            <a:r>
              <a:rPr lang="en-US" altLang="en-US" sz="1400" dirty="0">
                <a:solidFill>
                  <a:srgbClr val="D9D9D9"/>
                </a:solidFill>
              </a:rPr>
              <a:t>, H Bart van der </a:t>
            </a:r>
            <a:r>
              <a:rPr lang="en-US" altLang="en-US" sz="1400" dirty="0" err="1">
                <a:solidFill>
                  <a:srgbClr val="D9D9D9"/>
                </a:solidFill>
              </a:rPr>
              <a:t>Worp</a:t>
            </a:r>
            <a:r>
              <a:rPr lang="en-US" altLang="en-US" sz="1400" dirty="0">
                <a:solidFill>
                  <a:srgbClr val="D9D9D9"/>
                </a:solidFill>
              </a:rPr>
              <a:t>, Philip Bath, </a:t>
            </a:r>
            <a:r>
              <a:rPr lang="en-US" altLang="en-US" sz="1400" dirty="0" err="1">
                <a:solidFill>
                  <a:srgbClr val="D9D9D9"/>
                </a:solidFill>
              </a:rPr>
              <a:t>Mharie</a:t>
            </a:r>
            <a:r>
              <a:rPr lang="en-US" altLang="en-US" sz="1400" dirty="0">
                <a:solidFill>
                  <a:srgbClr val="D9D9D9"/>
                </a:solidFill>
              </a:rPr>
              <a:t> McRae, Stuart Allan, Ian Marshall, </a:t>
            </a:r>
            <a:r>
              <a:rPr lang="en-US" altLang="en-US" sz="1400" dirty="0" err="1">
                <a:solidFill>
                  <a:srgbClr val="D9D9D9"/>
                </a:solidFill>
              </a:rPr>
              <a:t>Xenios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Mildonis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Konstantinos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Tsilidis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Orestis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Panagiotou</a:t>
            </a:r>
            <a:r>
              <a:rPr lang="en-US" altLang="en-US" sz="1400" dirty="0">
                <a:solidFill>
                  <a:srgbClr val="D9D9D9"/>
                </a:solidFill>
              </a:rPr>
              <a:t>, John Ioannidis, Peter </a:t>
            </a:r>
            <a:r>
              <a:rPr lang="en-US" altLang="en-US" sz="1400" dirty="0" err="1">
                <a:solidFill>
                  <a:srgbClr val="D9D9D9"/>
                </a:solidFill>
              </a:rPr>
              <a:t>Batchelor</a:t>
            </a:r>
            <a:r>
              <a:rPr lang="en-US" altLang="en-US" sz="1400" dirty="0">
                <a:solidFill>
                  <a:srgbClr val="D9D9D9"/>
                </a:solidFill>
              </a:rPr>
              <a:t>, David Howells, </a:t>
            </a:r>
            <a:r>
              <a:rPr lang="en-US" altLang="en-US" sz="1400" dirty="0" err="1">
                <a:solidFill>
                  <a:srgbClr val="D9D9D9"/>
                </a:solidFill>
              </a:rPr>
              <a:t>Sanne</a:t>
            </a:r>
            <a:r>
              <a:rPr lang="en-US" altLang="en-US" sz="1400" dirty="0">
                <a:solidFill>
                  <a:srgbClr val="D9D9D9"/>
                </a:solidFill>
              </a:rPr>
              <a:t> Jansen of </a:t>
            </a:r>
            <a:r>
              <a:rPr lang="en-US" altLang="en-US" sz="1400" dirty="0" err="1">
                <a:solidFill>
                  <a:srgbClr val="D9D9D9"/>
                </a:solidFill>
              </a:rPr>
              <a:t>Lorkeers</a:t>
            </a:r>
            <a:r>
              <a:rPr lang="en-US" altLang="en-US" sz="1400" dirty="0">
                <a:solidFill>
                  <a:srgbClr val="D9D9D9"/>
                </a:solidFill>
              </a:rPr>
              <a:t>, Geoff </a:t>
            </a:r>
            <a:r>
              <a:rPr lang="en-US" altLang="en-US" sz="1400" dirty="0" err="1">
                <a:solidFill>
                  <a:srgbClr val="D9D9D9"/>
                </a:solidFill>
              </a:rPr>
              <a:t>Donnan</a:t>
            </a:r>
            <a:r>
              <a:rPr lang="en-US" altLang="en-US" sz="1400" dirty="0">
                <a:solidFill>
                  <a:srgbClr val="D9D9D9"/>
                </a:solidFill>
              </a:rPr>
              <a:t>, Peter </a:t>
            </a:r>
            <a:r>
              <a:rPr lang="en-US" altLang="en-US" sz="1400" dirty="0" err="1">
                <a:solidFill>
                  <a:srgbClr val="D9D9D9"/>
                </a:solidFill>
              </a:rPr>
              <a:t>Sandercock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AU" sz="1400" dirty="0">
                <a:solidFill>
                  <a:srgbClr val="D9D9D9"/>
                </a:solidFill>
              </a:rPr>
              <a:t>A </a:t>
            </a:r>
            <a:r>
              <a:rPr lang="en-AU" sz="1400" dirty="0" err="1">
                <a:solidFill>
                  <a:srgbClr val="D9D9D9"/>
                </a:solidFill>
              </a:rPr>
              <a:t>Metin</a:t>
            </a:r>
            <a:r>
              <a:rPr lang="en-AU" sz="1400" dirty="0">
                <a:solidFill>
                  <a:srgbClr val="D9D9D9"/>
                </a:solidFill>
              </a:rPr>
              <a:t> </a:t>
            </a:r>
            <a:r>
              <a:rPr lang="en-AU" sz="1400" dirty="0" err="1">
                <a:solidFill>
                  <a:srgbClr val="D9D9D9"/>
                </a:solidFill>
              </a:rPr>
              <a:t>Gülmezoglu</a:t>
            </a:r>
            <a:r>
              <a:rPr lang="en-AU" sz="1400" dirty="0">
                <a:solidFill>
                  <a:srgbClr val="D9D9D9"/>
                </a:solidFill>
              </a:rPr>
              <a:t>, Andrew Vickers, An-Wen Chan, Ben </a:t>
            </a:r>
            <a:r>
              <a:rPr lang="en-AU" sz="1400" dirty="0" err="1">
                <a:solidFill>
                  <a:srgbClr val="D9D9D9"/>
                </a:solidFill>
              </a:rPr>
              <a:t>Djulbegovic</a:t>
            </a:r>
            <a:r>
              <a:rPr lang="en-AU" sz="1400" dirty="0">
                <a:solidFill>
                  <a:srgbClr val="D9D9D9"/>
                </a:solidFill>
              </a:rPr>
              <a:t>, David </a:t>
            </a:r>
            <a:r>
              <a:rPr lang="en-AU" sz="1400" dirty="0" err="1">
                <a:solidFill>
                  <a:srgbClr val="D9D9D9"/>
                </a:solidFill>
              </a:rPr>
              <a:t>Moher</a:t>
            </a:r>
            <a:r>
              <a:rPr lang="en-AU" sz="1400" dirty="0">
                <a:solidFill>
                  <a:srgbClr val="D9D9D9"/>
                </a:solidFill>
              </a:rPr>
              <a:t>,, </a:t>
            </a:r>
            <a:r>
              <a:rPr lang="en-AU" sz="1400" dirty="0" err="1">
                <a:solidFill>
                  <a:srgbClr val="D9D9D9"/>
                </a:solidFill>
              </a:rPr>
              <a:t>Davina</a:t>
            </a:r>
            <a:r>
              <a:rPr lang="en-AU" sz="1400" dirty="0">
                <a:solidFill>
                  <a:srgbClr val="D9D9D9"/>
                </a:solidFill>
              </a:rPr>
              <a:t> </a:t>
            </a:r>
            <a:r>
              <a:rPr lang="en-AU" sz="1400" dirty="0" err="1">
                <a:solidFill>
                  <a:srgbClr val="D9D9D9"/>
                </a:solidFill>
              </a:rPr>
              <a:t>Ghersi</a:t>
            </a:r>
            <a:r>
              <a:rPr lang="en-AU" sz="1400" dirty="0">
                <a:solidFill>
                  <a:srgbClr val="D9D9D9"/>
                </a:solidFill>
              </a:rPr>
              <a:t>, Douglas G Altman, Elaine </a:t>
            </a:r>
            <a:r>
              <a:rPr lang="en-AU" sz="1400" dirty="0" err="1">
                <a:solidFill>
                  <a:srgbClr val="D9D9D9"/>
                </a:solidFill>
              </a:rPr>
              <a:t>Beller</a:t>
            </a:r>
            <a:r>
              <a:rPr lang="en-AU" sz="1400" dirty="0">
                <a:solidFill>
                  <a:srgbClr val="D9D9D9"/>
                </a:solidFill>
              </a:rPr>
              <a:t>, </a:t>
            </a:r>
            <a:r>
              <a:rPr lang="en-AU" sz="1400" dirty="0" err="1">
                <a:solidFill>
                  <a:srgbClr val="D9D9D9"/>
                </a:solidFill>
              </a:rPr>
              <a:t>Elina</a:t>
            </a:r>
            <a:r>
              <a:rPr lang="en-AU" sz="1400" dirty="0">
                <a:solidFill>
                  <a:srgbClr val="D9D9D9"/>
                </a:solidFill>
              </a:rPr>
              <a:t> </a:t>
            </a:r>
            <a:r>
              <a:rPr lang="en-AU" sz="1400" dirty="0" err="1">
                <a:solidFill>
                  <a:srgbClr val="D9D9D9"/>
                </a:solidFill>
              </a:rPr>
              <a:t>Hemminki</a:t>
            </a:r>
            <a:r>
              <a:rPr lang="en-AU" sz="1400" dirty="0">
                <a:solidFill>
                  <a:srgbClr val="D9D9D9"/>
                </a:solidFill>
              </a:rPr>
              <a:t>, Elizabeth Wager, Fujian Song, Harlan M </a:t>
            </a:r>
            <a:r>
              <a:rPr lang="en-AU" sz="1400" dirty="0" err="1">
                <a:solidFill>
                  <a:srgbClr val="D9D9D9"/>
                </a:solidFill>
              </a:rPr>
              <a:t>Krumholz</a:t>
            </a:r>
            <a:r>
              <a:rPr lang="en-AU" sz="1400" dirty="0">
                <a:solidFill>
                  <a:srgbClr val="D9D9D9"/>
                </a:solidFill>
              </a:rPr>
              <a:t>, Iain Chalmers, Ian Roberts, Isabelle </a:t>
            </a:r>
            <a:r>
              <a:rPr lang="en-AU" sz="1400" dirty="0" err="1">
                <a:solidFill>
                  <a:srgbClr val="D9D9D9"/>
                </a:solidFill>
              </a:rPr>
              <a:t>Boutron</a:t>
            </a:r>
            <a:r>
              <a:rPr lang="en-AU" sz="1400" dirty="0">
                <a:solidFill>
                  <a:srgbClr val="D9D9D9"/>
                </a:solidFill>
              </a:rPr>
              <a:t>, Janet Wisely, Jonathan Grant, Jonathan </a:t>
            </a:r>
            <a:r>
              <a:rPr lang="en-AU" sz="1400" dirty="0" err="1">
                <a:solidFill>
                  <a:srgbClr val="D9D9D9"/>
                </a:solidFill>
              </a:rPr>
              <a:t>Kagan</a:t>
            </a:r>
            <a:r>
              <a:rPr lang="en-AU" sz="1400" dirty="0">
                <a:solidFill>
                  <a:srgbClr val="D9D9D9"/>
                </a:solidFill>
              </a:rPr>
              <a:t>, Julian </a:t>
            </a:r>
            <a:r>
              <a:rPr lang="en-AU" sz="1400" dirty="0" err="1">
                <a:solidFill>
                  <a:srgbClr val="D9D9D9"/>
                </a:solidFill>
              </a:rPr>
              <a:t>Savulescu</a:t>
            </a:r>
            <a:r>
              <a:rPr lang="en-AU" sz="1400" dirty="0">
                <a:solidFill>
                  <a:srgbClr val="D9D9D9"/>
                </a:solidFill>
              </a:rPr>
              <a:t>, Kay </a:t>
            </a:r>
            <a:r>
              <a:rPr lang="en-AU" sz="1400" dirty="0" err="1">
                <a:solidFill>
                  <a:srgbClr val="D9D9D9"/>
                </a:solidFill>
              </a:rPr>
              <a:t>Dickersin</a:t>
            </a:r>
            <a:r>
              <a:rPr lang="en-AU" sz="1400" dirty="0">
                <a:solidFill>
                  <a:srgbClr val="D9D9D9"/>
                </a:solidFill>
              </a:rPr>
              <a:t>, Kenneth F Schulz, Mark A </a:t>
            </a:r>
            <a:r>
              <a:rPr lang="en-AU" sz="1400" dirty="0" err="1">
                <a:solidFill>
                  <a:srgbClr val="D9D9D9"/>
                </a:solidFill>
              </a:rPr>
              <a:t>Hlatky</a:t>
            </a:r>
            <a:r>
              <a:rPr lang="en-AU" sz="1400" dirty="0">
                <a:solidFill>
                  <a:srgbClr val="D9D9D9"/>
                </a:solidFill>
              </a:rPr>
              <a:t>, Michael B Bracken, Mike Clarke, </a:t>
            </a:r>
            <a:r>
              <a:rPr lang="en-AU" sz="1400" dirty="0" err="1">
                <a:solidFill>
                  <a:srgbClr val="D9D9D9"/>
                </a:solidFill>
              </a:rPr>
              <a:t>Muin</a:t>
            </a:r>
            <a:r>
              <a:rPr lang="en-AU" sz="1400" dirty="0">
                <a:solidFill>
                  <a:srgbClr val="D9D9D9"/>
                </a:solidFill>
              </a:rPr>
              <a:t> J </a:t>
            </a:r>
            <a:r>
              <a:rPr lang="en-AU" sz="1400" dirty="0" err="1">
                <a:solidFill>
                  <a:srgbClr val="D9D9D9"/>
                </a:solidFill>
              </a:rPr>
              <a:t>Khoury</a:t>
            </a:r>
            <a:r>
              <a:rPr lang="en-AU" sz="1400" dirty="0">
                <a:solidFill>
                  <a:srgbClr val="D9D9D9"/>
                </a:solidFill>
              </a:rPr>
              <a:t>, Patrick </a:t>
            </a:r>
            <a:r>
              <a:rPr lang="en-AU" sz="1400" dirty="0" err="1">
                <a:solidFill>
                  <a:srgbClr val="D9D9D9"/>
                </a:solidFill>
              </a:rPr>
              <a:t>Bossuyt</a:t>
            </a:r>
            <a:r>
              <a:rPr lang="en-AU" sz="1400" dirty="0">
                <a:solidFill>
                  <a:srgbClr val="D9D9D9"/>
                </a:solidFill>
              </a:rPr>
              <a:t>, Paul </a:t>
            </a:r>
            <a:r>
              <a:rPr lang="en-AU" sz="1400" dirty="0" err="1">
                <a:solidFill>
                  <a:srgbClr val="D9D9D9"/>
                </a:solidFill>
              </a:rPr>
              <a:t>Glasziou</a:t>
            </a:r>
            <a:r>
              <a:rPr lang="en-AU" sz="1400" dirty="0">
                <a:solidFill>
                  <a:srgbClr val="D9D9D9"/>
                </a:solidFill>
              </a:rPr>
              <a:t>, Peter C </a:t>
            </a:r>
            <a:r>
              <a:rPr lang="en-AU" sz="1400" dirty="0" err="1">
                <a:solidFill>
                  <a:srgbClr val="D9D9D9"/>
                </a:solidFill>
              </a:rPr>
              <a:t>Gøtzsche</a:t>
            </a:r>
            <a:r>
              <a:rPr lang="en-AU" sz="1400" dirty="0">
                <a:solidFill>
                  <a:srgbClr val="D9D9D9"/>
                </a:solidFill>
              </a:rPr>
              <a:t>, Robert S Phillips, Robert </a:t>
            </a:r>
            <a:r>
              <a:rPr lang="en-AU" sz="1400" dirty="0" err="1">
                <a:solidFill>
                  <a:srgbClr val="D9D9D9"/>
                </a:solidFill>
              </a:rPr>
              <a:t>Tibshirani</a:t>
            </a:r>
            <a:r>
              <a:rPr lang="en-AU" sz="1400" dirty="0">
                <a:solidFill>
                  <a:srgbClr val="D9D9D9"/>
                </a:solidFill>
              </a:rPr>
              <a:t>, Sander Greenland, Sandy Oliver, Silvio </a:t>
            </a:r>
            <a:r>
              <a:rPr lang="en-AU" sz="1400" dirty="0" err="1">
                <a:solidFill>
                  <a:srgbClr val="D9D9D9"/>
                </a:solidFill>
              </a:rPr>
              <a:t>Garattini</a:t>
            </a:r>
            <a:r>
              <a:rPr lang="en-AU" sz="1400" dirty="0">
                <a:solidFill>
                  <a:srgbClr val="D9D9D9"/>
                </a:solidFill>
              </a:rPr>
              <a:t>, Steven </a:t>
            </a:r>
            <a:r>
              <a:rPr lang="en-AU" sz="1400" dirty="0" err="1">
                <a:solidFill>
                  <a:srgbClr val="D9D9D9"/>
                </a:solidFill>
              </a:rPr>
              <a:t>Julious</a:t>
            </a:r>
            <a:r>
              <a:rPr lang="en-AU" sz="1400" dirty="0">
                <a:solidFill>
                  <a:srgbClr val="D9D9D9"/>
                </a:solidFill>
              </a:rPr>
              <a:t>, Susan </a:t>
            </a:r>
            <a:r>
              <a:rPr lang="en-AU" sz="1400" dirty="0" err="1">
                <a:solidFill>
                  <a:srgbClr val="D9D9D9"/>
                </a:solidFill>
              </a:rPr>
              <a:t>Michie</a:t>
            </a:r>
            <a:r>
              <a:rPr lang="en-AU" sz="1400" dirty="0">
                <a:solidFill>
                  <a:srgbClr val="D9D9D9"/>
                </a:solidFill>
              </a:rPr>
              <a:t>, Tom Jefferson</a:t>
            </a:r>
            <a:r>
              <a:rPr lang="en-US" sz="1400" dirty="0">
                <a:solidFill>
                  <a:srgbClr val="D9D9D9"/>
                </a:solidFill>
              </a:rPr>
              <a:t>,</a:t>
            </a:r>
            <a:r>
              <a:rPr lang="en-US" sz="1400" baseline="0" dirty="0">
                <a:solidFill>
                  <a:srgbClr val="D9D9D9"/>
                </a:solidFill>
              </a:rPr>
              <a:t> </a:t>
            </a:r>
            <a:r>
              <a:rPr lang="en-US" altLang="en-US" sz="1400" dirty="0">
                <a:solidFill>
                  <a:srgbClr val="D9D9D9"/>
                </a:solidFill>
              </a:rPr>
              <a:t>Emily </a:t>
            </a:r>
            <a:r>
              <a:rPr lang="en-US" altLang="en-US" sz="1400" dirty="0" err="1">
                <a:solidFill>
                  <a:srgbClr val="D9D9D9"/>
                </a:solidFill>
              </a:rPr>
              <a:t>Sena</a:t>
            </a:r>
            <a:r>
              <a:rPr lang="en-US" altLang="en-US" sz="1400" dirty="0">
                <a:solidFill>
                  <a:srgbClr val="D9D9D9"/>
                </a:solidFill>
              </a:rPr>
              <a:t>, Gillian Currie, Hanna </a:t>
            </a:r>
            <a:r>
              <a:rPr lang="en-US" altLang="en-US" sz="1400" dirty="0" err="1">
                <a:solidFill>
                  <a:srgbClr val="D9D9D9"/>
                </a:solidFill>
              </a:rPr>
              <a:t>Vesterinen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Kieren</a:t>
            </a:r>
            <a:r>
              <a:rPr lang="en-US" altLang="en-US" sz="1400" dirty="0">
                <a:solidFill>
                  <a:srgbClr val="D9D9D9"/>
                </a:solidFill>
              </a:rPr>
              <a:t> Egan, Nicki </a:t>
            </a:r>
            <a:r>
              <a:rPr lang="en-US" altLang="en-US" sz="1400" dirty="0" err="1">
                <a:solidFill>
                  <a:srgbClr val="D9D9D9"/>
                </a:solidFill>
              </a:rPr>
              <a:t>Sherratt</a:t>
            </a:r>
            <a:r>
              <a:rPr lang="en-US" altLang="en-US" sz="1400" dirty="0">
                <a:solidFill>
                  <a:srgbClr val="D9D9D9"/>
                </a:solidFill>
              </a:rPr>
              <a:t>, Cristina Fonseca, </a:t>
            </a:r>
            <a:r>
              <a:rPr lang="en-US" altLang="en-US" sz="1400" dirty="0" err="1">
                <a:solidFill>
                  <a:srgbClr val="D9D9D9"/>
                </a:solidFill>
              </a:rPr>
              <a:t>Zsannet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Bahor</a:t>
            </a:r>
            <a:r>
              <a:rPr lang="en-US" altLang="en-US" sz="1400" dirty="0">
                <a:solidFill>
                  <a:srgbClr val="D9D9D9"/>
                </a:solidFill>
              </a:rPr>
              <a:t>, Theo </a:t>
            </a:r>
            <a:r>
              <a:rPr lang="en-US" altLang="en-US" sz="1400" dirty="0" err="1">
                <a:solidFill>
                  <a:srgbClr val="D9D9D9"/>
                </a:solidFill>
              </a:rPr>
              <a:t>Hirst</a:t>
            </a:r>
            <a:r>
              <a:rPr lang="en-US" altLang="en-US" sz="1400" dirty="0">
                <a:solidFill>
                  <a:srgbClr val="D9D9D9"/>
                </a:solidFill>
              </a:rPr>
              <a:t>, Kim </a:t>
            </a:r>
            <a:r>
              <a:rPr lang="en-US" altLang="en-US" sz="1400" dirty="0" err="1">
                <a:solidFill>
                  <a:srgbClr val="D9D9D9"/>
                </a:solidFill>
              </a:rPr>
              <a:t>Wever</a:t>
            </a:r>
            <a:r>
              <a:rPr lang="en-US" altLang="en-US" sz="1400" dirty="0">
                <a:solidFill>
                  <a:srgbClr val="D9D9D9"/>
                </a:solidFill>
              </a:rPr>
              <a:t>, Hugo </a:t>
            </a:r>
            <a:r>
              <a:rPr lang="en-US" altLang="en-US" sz="1400" dirty="0" err="1">
                <a:solidFill>
                  <a:srgbClr val="D9D9D9"/>
                </a:solidFill>
              </a:rPr>
              <a:t>Pedder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Katerina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Kyriacopoulou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Julija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Baginskaite</a:t>
            </a:r>
            <a:r>
              <a:rPr lang="en-US" altLang="en-US" sz="1400" dirty="0">
                <a:solidFill>
                  <a:srgbClr val="D9D9D9"/>
                </a:solidFill>
              </a:rPr>
              <a:t>, Ye </a:t>
            </a:r>
            <a:r>
              <a:rPr lang="en-US" altLang="en-US" sz="1400" dirty="0" err="1">
                <a:solidFill>
                  <a:srgbClr val="D9D9D9"/>
                </a:solidFill>
              </a:rPr>
              <a:t>Ru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Stelios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Serghiou</a:t>
            </a:r>
            <a:r>
              <a:rPr lang="en-US" altLang="en-US" sz="1400" dirty="0">
                <a:solidFill>
                  <a:srgbClr val="D9D9D9"/>
                </a:solidFill>
              </a:rPr>
              <a:t>, Aaron McLean, Catherine Dick, Tracey Woodruff, Patrice Sutton, Andrew Thomson, </a:t>
            </a:r>
            <a:r>
              <a:rPr lang="en-US" altLang="en-US" sz="1400" dirty="0" err="1">
                <a:solidFill>
                  <a:srgbClr val="D9D9D9"/>
                </a:solidFill>
              </a:rPr>
              <a:t>Aparna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Polturu</a:t>
            </a:r>
            <a:r>
              <a:rPr lang="en-US" altLang="en-US" sz="1400" dirty="0">
                <a:solidFill>
                  <a:srgbClr val="D9D9D9"/>
                </a:solidFill>
              </a:rPr>
              <a:t>, Sarah </a:t>
            </a:r>
            <a:r>
              <a:rPr lang="en-US" altLang="en-US" sz="1400" dirty="0" err="1">
                <a:solidFill>
                  <a:srgbClr val="D9D9D9"/>
                </a:solidFill>
              </a:rPr>
              <a:t>MaCann</a:t>
            </a:r>
            <a:r>
              <a:rPr lang="en-US" altLang="en-US" sz="1400" dirty="0">
                <a:solidFill>
                  <a:srgbClr val="D9D9D9"/>
                </a:solidFill>
              </a:rPr>
              <a:t>, Gillian Mead, Joanna </a:t>
            </a:r>
            <a:r>
              <a:rPr lang="en-US" altLang="en-US" sz="1400" dirty="0" err="1">
                <a:solidFill>
                  <a:srgbClr val="D9D9D9"/>
                </a:solidFill>
              </a:rPr>
              <a:t>Wardlaw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Rustam</a:t>
            </a:r>
            <a:r>
              <a:rPr lang="en-US" altLang="en-US" sz="1400" dirty="0">
                <a:solidFill>
                  <a:srgbClr val="D9D9D9"/>
                </a:solidFill>
              </a:rPr>
              <a:t> Salman, Joseph </a:t>
            </a:r>
            <a:r>
              <a:rPr lang="en-US" altLang="en-US" sz="1400" dirty="0" err="1">
                <a:solidFill>
                  <a:srgbClr val="D9D9D9"/>
                </a:solidFill>
              </a:rPr>
              <a:t>Frantzias</a:t>
            </a:r>
            <a:r>
              <a:rPr lang="en-US" altLang="en-US" sz="1400" dirty="0">
                <a:solidFill>
                  <a:srgbClr val="D9D9D9"/>
                </a:solidFill>
              </a:rPr>
              <a:t>, Robin Grant, Paul Brennan, Ian Whittle, Andrew Rice, Rosie Moreland, Nathalie </a:t>
            </a:r>
            <a:r>
              <a:rPr lang="en-US" altLang="en-US" sz="1400" dirty="0" err="1">
                <a:solidFill>
                  <a:srgbClr val="D9D9D9"/>
                </a:solidFill>
              </a:rPr>
              <a:t>Percie</a:t>
            </a:r>
            <a:r>
              <a:rPr lang="en-US" altLang="en-US" sz="1400" dirty="0">
                <a:solidFill>
                  <a:srgbClr val="D9D9D9"/>
                </a:solidFill>
              </a:rPr>
              <a:t> du </a:t>
            </a:r>
            <a:r>
              <a:rPr lang="en-US" altLang="en-US" sz="1400" dirty="0" err="1">
                <a:solidFill>
                  <a:srgbClr val="D9D9D9"/>
                </a:solidFill>
              </a:rPr>
              <a:t>Sert</a:t>
            </a:r>
            <a:r>
              <a:rPr lang="en-US" altLang="en-US" sz="1400" dirty="0">
                <a:solidFill>
                  <a:srgbClr val="D9D9D9"/>
                </a:solidFill>
              </a:rPr>
              <a:t>, Paul Garner, </a:t>
            </a:r>
            <a:r>
              <a:rPr lang="en-US" altLang="en-US" sz="1400" dirty="0" err="1">
                <a:solidFill>
                  <a:srgbClr val="D9D9D9"/>
                </a:solidFill>
              </a:rPr>
              <a:t>Lauralyn</a:t>
            </a:r>
            <a:r>
              <a:rPr lang="en-US" altLang="en-US" sz="1400" dirty="0">
                <a:solidFill>
                  <a:srgbClr val="D9D9D9"/>
                </a:solidFill>
              </a:rPr>
              <a:t> McIntyre, </a:t>
            </a:r>
            <a:r>
              <a:rPr lang="en-US" altLang="en-US" sz="1400" dirty="0" err="1">
                <a:solidFill>
                  <a:srgbClr val="D9D9D9"/>
                </a:solidFill>
              </a:rPr>
              <a:t>Gregers</a:t>
            </a:r>
            <a:r>
              <a:rPr lang="en-US" altLang="en-US" sz="1400" dirty="0">
                <a:solidFill>
                  <a:srgbClr val="D9D9D9"/>
                </a:solidFill>
              </a:rPr>
              <a:t> Wegener, Lindsay Thomson, David Howells, Ana </a:t>
            </a:r>
            <a:r>
              <a:rPr lang="en-US" altLang="en-US" sz="1400" dirty="0" err="1">
                <a:solidFill>
                  <a:srgbClr val="D9D9D9"/>
                </a:solidFill>
              </a:rPr>
              <a:t>Antonic</a:t>
            </a:r>
            <a:r>
              <a:rPr lang="en-US" altLang="en-US" sz="1400" dirty="0">
                <a:solidFill>
                  <a:srgbClr val="D9D9D9"/>
                </a:solidFill>
              </a:rPr>
              <a:t>, Tori </a:t>
            </a:r>
            <a:r>
              <a:rPr lang="en-US" altLang="en-US" sz="1400" dirty="0" err="1">
                <a:solidFill>
                  <a:srgbClr val="D9D9D9"/>
                </a:solidFill>
              </a:rPr>
              <a:t>O’Collins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Uli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Dirnagl</a:t>
            </a:r>
            <a:r>
              <a:rPr lang="en-US" altLang="en-US" sz="1400" dirty="0">
                <a:solidFill>
                  <a:srgbClr val="D9D9D9"/>
                </a:solidFill>
              </a:rPr>
              <a:t>, H Bart van der </a:t>
            </a:r>
            <a:r>
              <a:rPr lang="en-US" altLang="en-US" sz="1400" dirty="0" err="1">
                <a:solidFill>
                  <a:srgbClr val="D9D9D9"/>
                </a:solidFill>
              </a:rPr>
              <a:t>Worp</a:t>
            </a:r>
            <a:r>
              <a:rPr lang="en-US" altLang="en-US" sz="1400" dirty="0">
                <a:solidFill>
                  <a:srgbClr val="D9D9D9"/>
                </a:solidFill>
              </a:rPr>
              <a:t>, Philip Bath, </a:t>
            </a:r>
            <a:r>
              <a:rPr lang="en-US" altLang="en-US" sz="1400" dirty="0" err="1">
                <a:solidFill>
                  <a:srgbClr val="D9D9D9"/>
                </a:solidFill>
              </a:rPr>
              <a:t>Mharie</a:t>
            </a:r>
            <a:r>
              <a:rPr lang="en-US" altLang="en-US" sz="1400" dirty="0">
                <a:solidFill>
                  <a:srgbClr val="D9D9D9"/>
                </a:solidFill>
              </a:rPr>
              <a:t> McRae, Stuart Allan, Ian Marshall, </a:t>
            </a:r>
            <a:r>
              <a:rPr lang="en-US" altLang="en-US" sz="1400" dirty="0" err="1">
                <a:solidFill>
                  <a:srgbClr val="D9D9D9"/>
                </a:solidFill>
              </a:rPr>
              <a:t>Xenios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Mildonis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Konstantinos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Tsilidis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Orestis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Panagiotou</a:t>
            </a:r>
            <a:r>
              <a:rPr lang="en-US" altLang="en-US" sz="1400" dirty="0">
                <a:solidFill>
                  <a:srgbClr val="D9D9D9"/>
                </a:solidFill>
              </a:rPr>
              <a:t>, John Ioannidis, Peter </a:t>
            </a:r>
            <a:r>
              <a:rPr lang="en-US" altLang="en-US" sz="1400" dirty="0" err="1">
                <a:solidFill>
                  <a:srgbClr val="D9D9D9"/>
                </a:solidFill>
              </a:rPr>
              <a:t>Batchelor</a:t>
            </a:r>
            <a:r>
              <a:rPr lang="en-US" altLang="en-US" sz="1400" dirty="0">
                <a:solidFill>
                  <a:srgbClr val="D9D9D9"/>
                </a:solidFill>
              </a:rPr>
              <a:t>, David Howells, </a:t>
            </a:r>
            <a:r>
              <a:rPr lang="en-US" altLang="en-US" sz="1400" dirty="0" err="1">
                <a:solidFill>
                  <a:srgbClr val="D9D9D9"/>
                </a:solidFill>
              </a:rPr>
              <a:t>Sanne</a:t>
            </a:r>
            <a:r>
              <a:rPr lang="en-US" altLang="en-US" sz="1400" dirty="0">
                <a:solidFill>
                  <a:srgbClr val="D9D9D9"/>
                </a:solidFill>
              </a:rPr>
              <a:t> Jansen of </a:t>
            </a:r>
            <a:r>
              <a:rPr lang="en-US" altLang="en-US" sz="1400" dirty="0" err="1">
                <a:solidFill>
                  <a:srgbClr val="D9D9D9"/>
                </a:solidFill>
              </a:rPr>
              <a:t>Lorkeers</a:t>
            </a:r>
            <a:r>
              <a:rPr lang="en-US" altLang="en-US" sz="1400" dirty="0">
                <a:solidFill>
                  <a:srgbClr val="D9D9D9"/>
                </a:solidFill>
              </a:rPr>
              <a:t>, Geoff </a:t>
            </a:r>
            <a:r>
              <a:rPr lang="en-US" altLang="en-US" sz="1400" dirty="0" err="1">
                <a:solidFill>
                  <a:srgbClr val="D9D9D9"/>
                </a:solidFill>
              </a:rPr>
              <a:t>Donnan</a:t>
            </a:r>
            <a:r>
              <a:rPr lang="en-US" altLang="en-US" sz="1400" dirty="0">
                <a:solidFill>
                  <a:srgbClr val="D9D9D9"/>
                </a:solidFill>
              </a:rPr>
              <a:t>, Peter </a:t>
            </a:r>
            <a:r>
              <a:rPr lang="en-US" altLang="en-US" sz="1400" dirty="0" err="1">
                <a:solidFill>
                  <a:srgbClr val="D9D9D9"/>
                </a:solidFill>
              </a:rPr>
              <a:t>Sandercock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AU" sz="1400" dirty="0">
                <a:solidFill>
                  <a:srgbClr val="D9D9D9"/>
                </a:solidFill>
              </a:rPr>
              <a:t>A </a:t>
            </a:r>
            <a:r>
              <a:rPr lang="en-AU" sz="1400" dirty="0" err="1">
                <a:solidFill>
                  <a:srgbClr val="D9D9D9"/>
                </a:solidFill>
              </a:rPr>
              <a:t>Metin</a:t>
            </a:r>
            <a:r>
              <a:rPr lang="en-AU" sz="1400" dirty="0">
                <a:solidFill>
                  <a:srgbClr val="D9D9D9"/>
                </a:solidFill>
              </a:rPr>
              <a:t> </a:t>
            </a:r>
            <a:r>
              <a:rPr lang="en-AU" sz="1400" dirty="0" err="1">
                <a:solidFill>
                  <a:srgbClr val="D9D9D9"/>
                </a:solidFill>
              </a:rPr>
              <a:t>Gülmezoglu</a:t>
            </a:r>
            <a:r>
              <a:rPr lang="en-AU" sz="1400" dirty="0">
                <a:solidFill>
                  <a:srgbClr val="D9D9D9"/>
                </a:solidFill>
              </a:rPr>
              <a:t>, Andrew Vickers, An-Wen Chan, Ben </a:t>
            </a:r>
            <a:r>
              <a:rPr lang="en-AU" sz="1400" dirty="0" err="1">
                <a:solidFill>
                  <a:srgbClr val="D9D9D9"/>
                </a:solidFill>
              </a:rPr>
              <a:t>Djulbegovic</a:t>
            </a:r>
            <a:r>
              <a:rPr lang="en-AU" sz="1400" dirty="0">
                <a:solidFill>
                  <a:srgbClr val="D9D9D9"/>
                </a:solidFill>
              </a:rPr>
              <a:t>, David </a:t>
            </a:r>
            <a:r>
              <a:rPr lang="en-AU" sz="1400" dirty="0" err="1">
                <a:solidFill>
                  <a:srgbClr val="D9D9D9"/>
                </a:solidFill>
              </a:rPr>
              <a:t>Moher</a:t>
            </a:r>
            <a:r>
              <a:rPr lang="en-AU" sz="1400" dirty="0">
                <a:solidFill>
                  <a:srgbClr val="D9D9D9"/>
                </a:solidFill>
              </a:rPr>
              <a:t>,, </a:t>
            </a:r>
            <a:r>
              <a:rPr lang="en-AU" sz="1400" dirty="0" err="1">
                <a:solidFill>
                  <a:srgbClr val="D9D9D9"/>
                </a:solidFill>
              </a:rPr>
              <a:t>Davina</a:t>
            </a:r>
            <a:r>
              <a:rPr lang="en-AU" sz="1400" dirty="0">
                <a:solidFill>
                  <a:srgbClr val="D9D9D9"/>
                </a:solidFill>
              </a:rPr>
              <a:t> </a:t>
            </a:r>
            <a:r>
              <a:rPr lang="en-AU" sz="1400" dirty="0" err="1">
                <a:solidFill>
                  <a:srgbClr val="D9D9D9"/>
                </a:solidFill>
              </a:rPr>
              <a:t>Ghersi</a:t>
            </a:r>
            <a:r>
              <a:rPr lang="en-AU" sz="1400" dirty="0">
                <a:solidFill>
                  <a:srgbClr val="D9D9D9"/>
                </a:solidFill>
              </a:rPr>
              <a:t>, Douglas G Altman, Elaine </a:t>
            </a:r>
            <a:r>
              <a:rPr lang="en-AU" sz="1400" dirty="0" err="1">
                <a:solidFill>
                  <a:srgbClr val="D9D9D9"/>
                </a:solidFill>
              </a:rPr>
              <a:t>Beller</a:t>
            </a:r>
            <a:r>
              <a:rPr lang="en-AU" sz="1400" dirty="0">
                <a:solidFill>
                  <a:srgbClr val="D9D9D9"/>
                </a:solidFill>
              </a:rPr>
              <a:t>, </a:t>
            </a:r>
            <a:r>
              <a:rPr lang="en-AU" sz="1400" dirty="0" err="1">
                <a:solidFill>
                  <a:srgbClr val="D9D9D9"/>
                </a:solidFill>
              </a:rPr>
              <a:t>Elina</a:t>
            </a:r>
            <a:r>
              <a:rPr lang="en-AU" sz="1400" dirty="0">
                <a:solidFill>
                  <a:srgbClr val="D9D9D9"/>
                </a:solidFill>
              </a:rPr>
              <a:t> </a:t>
            </a:r>
            <a:r>
              <a:rPr lang="en-AU" sz="1400" dirty="0" err="1">
                <a:solidFill>
                  <a:srgbClr val="D9D9D9"/>
                </a:solidFill>
              </a:rPr>
              <a:t>Hemminki</a:t>
            </a:r>
            <a:r>
              <a:rPr lang="en-AU" sz="1400" dirty="0">
                <a:solidFill>
                  <a:srgbClr val="D9D9D9"/>
                </a:solidFill>
              </a:rPr>
              <a:t>, Elizabeth Wager, Fujian Song, Harlan M </a:t>
            </a:r>
            <a:r>
              <a:rPr lang="en-AU" sz="1400" dirty="0" err="1">
                <a:solidFill>
                  <a:srgbClr val="D9D9D9"/>
                </a:solidFill>
              </a:rPr>
              <a:t>Krumholz</a:t>
            </a:r>
            <a:r>
              <a:rPr lang="en-AU" sz="1400" dirty="0">
                <a:solidFill>
                  <a:srgbClr val="D9D9D9"/>
                </a:solidFill>
              </a:rPr>
              <a:t>, Iain Chalmers, Ian Roberts, Isabelle </a:t>
            </a:r>
            <a:r>
              <a:rPr lang="en-AU" sz="1400" dirty="0" err="1">
                <a:solidFill>
                  <a:srgbClr val="D9D9D9"/>
                </a:solidFill>
              </a:rPr>
              <a:t>Boutron</a:t>
            </a:r>
            <a:r>
              <a:rPr lang="en-AU" sz="1400" dirty="0">
                <a:solidFill>
                  <a:srgbClr val="D9D9D9"/>
                </a:solidFill>
              </a:rPr>
              <a:t>, Janet Wisely, Jonathan Grant, Jonathan </a:t>
            </a:r>
            <a:r>
              <a:rPr lang="en-AU" sz="1400" dirty="0" err="1">
                <a:solidFill>
                  <a:srgbClr val="D9D9D9"/>
                </a:solidFill>
              </a:rPr>
              <a:t>Kagan</a:t>
            </a:r>
            <a:r>
              <a:rPr lang="en-AU" sz="1400" dirty="0">
                <a:solidFill>
                  <a:srgbClr val="D9D9D9"/>
                </a:solidFill>
              </a:rPr>
              <a:t>, Julian </a:t>
            </a:r>
            <a:r>
              <a:rPr lang="en-AU" sz="1400" dirty="0" err="1">
                <a:solidFill>
                  <a:srgbClr val="D9D9D9"/>
                </a:solidFill>
              </a:rPr>
              <a:t>Savulescu</a:t>
            </a:r>
            <a:r>
              <a:rPr lang="en-AU" sz="1400" dirty="0">
                <a:solidFill>
                  <a:srgbClr val="D9D9D9"/>
                </a:solidFill>
              </a:rPr>
              <a:t>, Kay </a:t>
            </a:r>
            <a:r>
              <a:rPr lang="en-AU" sz="1400" dirty="0" err="1">
                <a:solidFill>
                  <a:srgbClr val="D9D9D9"/>
                </a:solidFill>
              </a:rPr>
              <a:t>Dickersin</a:t>
            </a:r>
            <a:r>
              <a:rPr lang="en-AU" sz="1400" dirty="0">
                <a:solidFill>
                  <a:srgbClr val="D9D9D9"/>
                </a:solidFill>
              </a:rPr>
              <a:t>, Kenneth F Schulz, Mark A </a:t>
            </a:r>
            <a:r>
              <a:rPr lang="en-AU" sz="1400" dirty="0" err="1">
                <a:solidFill>
                  <a:srgbClr val="D9D9D9"/>
                </a:solidFill>
              </a:rPr>
              <a:t>Hlatky</a:t>
            </a:r>
            <a:r>
              <a:rPr lang="en-AU" sz="1400" dirty="0">
                <a:solidFill>
                  <a:srgbClr val="D9D9D9"/>
                </a:solidFill>
              </a:rPr>
              <a:t>, Michael B Bracken, Mike Clarke, </a:t>
            </a:r>
            <a:r>
              <a:rPr lang="en-AU" sz="1400" dirty="0" err="1">
                <a:solidFill>
                  <a:srgbClr val="D9D9D9"/>
                </a:solidFill>
              </a:rPr>
              <a:t>Muin</a:t>
            </a:r>
            <a:r>
              <a:rPr lang="en-AU" sz="1400" dirty="0">
                <a:solidFill>
                  <a:srgbClr val="D9D9D9"/>
                </a:solidFill>
              </a:rPr>
              <a:t> J </a:t>
            </a:r>
            <a:r>
              <a:rPr lang="en-AU" sz="1400" dirty="0" err="1">
                <a:solidFill>
                  <a:srgbClr val="D9D9D9"/>
                </a:solidFill>
              </a:rPr>
              <a:t>Khoury</a:t>
            </a:r>
            <a:r>
              <a:rPr lang="en-AU" sz="1400" dirty="0">
                <a:solidFill>
                  <a:srgbClr val="D9D9D9"/>
                </a:solidFill>
              </a:rPr>
              <a:t>, Patrick </a:t>
            </a:r>
            <a:r>
              <a:rPr lang="en-AU" sz="1400" dirty="0" err="1">
                <a:solidFill>
                  <a:srgbClr val="D9D9D9"/>
                </a:solidFill>
              </a:rPr>
              <a:t>Bossuyt</a:t>
            </a:r>
            <a:r>
              <a:rPr lang="en-AU" sz="1400" dirty="0">
                <a:solidFill>
                  <a:srgbClr val="D9D9D9"/>
                </a:solidFill>
              </a:rPr>
              <a:t>, Paul </a:t>
            </a:r>
            <a:r>
              <a:rPr lang="en-AU" sz="1400" dirty="0" err="1">
                <a:solidFill>
                  <a:srgbClr val="D9D9D9"/>
                </a:solidFill>
              </a:rPr>
              <a:t>Glasziou</a:t>
            </a:r>
            <a:r>
              <a:rPr lang="en-AU" sz="1400" dirty="0">
                <a:solidFill>
                  <a:srgbClr val="D9D9D9"/>
                </a:solidFill>
              </a:rPr>
              <a:t>, Peter C </a:t>
            </a:r>
            <a:r>
              <a:rPr lang="en-AU" sz="1400" dirty="0" err="1">
                <a:solidFill>
                  <a:srgbClr val="D9D9D9"/>
                </a:solidFill>
              </a:rPr>
              <a:t>Gøtzsche</a:t>
            </a:r>
            <a:r>
              <a:rPr lang="en-AU" sz="1400" dirty="0">
                <a:solidFill>
                  <a:srgbClr val="D9D9D9"/>
                </a:solidFill>
              </a:rPr>
              <a:t>, Robert S Phillips, Robert </a:t>
            </a:r>
            <a:r>
              <a:rPr lang="en-AU" sz="1400" dirty="0" err="1">
                <a:solidFill>
                  <a:srgbClr val="D9D9D9"/>
                </a:solidFill>
              </a:rPr>
              <a:t>Tibshirani</a:t>
            </a:r>
            <a:r>
              <a:rPr lang="en-AU" sz="1400" dirty="0">
                <a:solidFill>
                  <a:srgbClr val="D9D9D9"/>
                </a:solidFill>
              </a:rPr>
              <a:t>, Sander Greenland, Sandy Oliver, Silvio </a:t>
            </a:r>
            <a:r>
              <a:rPr lang="en-AU" sz="1400" dirty="0" err="1">
                <a:solidFill>
                  <a:srgbClr val="D9D9D9"/>
                </a:solidFill>
              </a:rPr>
              <a:t>Garattini</a:t>
            </a:r>
            <a:r>
              <a:rPr lang="en-AU" sz="1400" dirty="0">
                <a:solidFill>
                  <a:srgbClr val="D9D9D9"/>
                </a:solidFill>
              </a:rPr>
              <a:t>, Steven </a:t>
            </a:r>
            <a:r>
              <a:rPr lang="en-AU" sz="1400" dirty="0" err="1">
                <a:solidFill>
                  <a:srgbClr val="D9D9D9"/>
                </a:solidFill>
              </a:rPr>
              <a:t>Julious</a:t>
            </a:r>
            <a:r>
              <a:rPr lang="en-AU" sz="1400" dirty="0">
                <a:solidFill>
                  <a:srgbClr val="D9D9D9"/>
                </a:solidFill>
              </a:rPr>
              <a:t>, Susan </a:t>
            </a:r>
            <a:r>
              <a:rPr lang="en-AU" sz="1400" dirty="0" err="1">
                <a:solidFill>
                  <a:srgbClr val="D9D9D9"/>
                </a:solidFill>
              </a:rPr>
              <a:t>Michie</a:t>
            </a:r>
            <a:r>
              <a:rPr lang="en-AU" sz="1400" dirty="0">
                <a:solidFill>
                  <a:srgbClr val="D9D9D9"/>
                </a:solidFill>
              </a:rPr>
              <a:t>, Tom Jefferson,</a:t>
            </a:r>
            <a:r>
              <a:rPr lang="en-AU" sz="1400" baseline="0" dirty="0">
                <a:solidFill>
                  <a:srgbClr val="D9D9D9"/>
                </a:solidFill>
              </a:rPr>
              <a:t> </a:t>
            </a:r>
            <a:r>
              <a:rPr lang="en-US" altLang="en-US" sz="1400" dirty="0">
                <a:solidFill>
                  <a:srgbClr val="D9D9D9"/>
                </a:solidFill>
              </a:rPr>
              <a:t>Emily </a:t>
            </a:r>
            <a:r>
              <a:rPr lang="en-US" altLang="en-US" sz="1400" dirty="0" err="1">
                <a:solidFill>
                  <a:srgbClr val="D9D9D9"/>
                </a:solidFill>
              </a:rPr>
              <a:t>Sena</a:t>
            </a:r>
            <a:r>
              <a:rPr lang="en-US" altLang="en-US" sz="1400" dirty="0">
                <a:solidFill>
                  <a:srgbClr val="D9D9D9"/>
                </a:solidFill>
              </a:rPr>
              <a:t>, Gillian Currie, Hanna </a:t>
            </a:r>
            <a:r>
              <a:rPr lang="en-US" altLang="en-US" sz="1400" dirty="0" err="1">
                <a:solidFill>
                  <a:srgbClr val="D9D9D9"/>
                </a:solidFill>
              </a:rPr>
              <a:t>Vesterinen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Kieren</a:t>
            </a:r>
            <a:r>
              <a:rPr lang="en-US" altLang="en-US" sz="1400" dirty="0">
                <a:solidFill>
                  <a:srgbClr val="D9D9D9"/>
                </a:solidFill>
              </a:rPr>
              <a:t> Egan, Nicki </a:t>
            </a:r>
            <a:r>
              <a:rPr lang="en-US" altLang="en-US" sz="1400" dirty="0" err="1">
                <a:solidFill>
                  <a:srgbClr val="D9D9D9"/>
                </a:solidFill>
              </a:rPr>
              <a:t>Sherratt</a:t>
            </a:r>
            <a:r>
              <a:rPr lang="en-US" altLang="en-US" sz="1400" dirty="0">
                <a:solidFill>
                  <a:srgbClr val="D9D9D9"/>
                </a:solidFill>
              </a:rPr>
              <a:t>, Cristina Fonseca, </a:t>
            </a:r>
            <a:r>
              <a:rPr lang="en-US" altLang="en-US" sz="1400" dirty="0" err="1">
                <a:solidFill>
                  <a:srgbClr val="D9D9D9"/>
                </a:solidFill>
              </a:rPr>
              <a:t>Zsannet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Bahor</a:t>
            </a:r>
            <a:r>
              <a:rPr lang="en-US" altLang="en-US" sz="1400" dirty="0">
                <a:solidFill>
                  <a:srgbClr val="D9D9D9"/>
                </a:solidFill>
              </a:rPr>
              <a:t>, Theo </a:t>
            </a:r>
            <a:r>
              <a:rPr lang="en-US" altLang="en-US" sz="1400" dirty="0" err="1">
                <a:solidFill>
                  <a:srgbClr val="D9D9D9"/>
                </a:solidFill>
              </a:rPr>
              <a:t>Hirst</a:t>
            </a:r>
            <a:r>
              <a:rPr lang="en-US" altLang="en-US" sz="1400" dirty="0">
                <a:solidFill>
                  <a:srgbClr val="D9D9D9"/>
                </a:solidFill>
              </a:rPr>
              <a:t>, Kim </a:t>
            </a:r>
            <a:r>
              <a:rPr lang="en-US" altLang="en-US" sz="1400" dirty="0" err="1">
                <a:solidFill>
                  <a:srgbClr val="D9D9D9"/>
                </a:solidFill>
              </a:rPr>
              <a:t>Wever</a:t>
            </a:r>
            <a:r>
              <a:rPr lang="en-US" altLang="en-US" sz="1400" dirty="0">
                <a:solidFill>
                  <a:srgbClr val="D9D9D9"/>
                </a:solidFill>
              </a:rPr>
              <a:t>, Hugo </a:t>
            </a:r>
            <a:r>
              <a:rPr lang="en-US" altLang="en-US" sz="1400" dirty="0" err="1">
                <a:solidFill>
                  <a:srgbClr val="D9D9D9"/>
                </a:solidFill>
              </a:rPr>
              <a:t>Pedder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Katerina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Kyriacopoulou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Julija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Baginskaite</a:t>
            </a:r>
            <a:r>
              <a:rPr lang="en-US" altLang="en-US" sz="1400" dirty="0">
                <a:solidFill>
                  <a:srgbClr val="D9D9D9"/>
                </a:solidFill>
              </a:rPr>
              <a:t>, Ye </a:t>
            </a:r>
            <a:r>
              <a:rPr lang="en-US" altLang="en-US" sz="1400" dirty="0" err="1">
                <a:solidFill>
                  <a:srgbClr val="D9D9D9"/>
                </a:solidFill>
              </a:rPr>
              <a:t>Ru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Stelios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Serghiou</a:t>
            </a:r>
            <a:r>
              <a:rPr lang="en-US" altLang="en-US" sz="1400" dirty="0">
                <a:solidFill>
                  <a:srgbClr val="D9D9D9"/>
                </a:solidFill>
              </a:rPr>
              <a:t>, Aaron McLean, Catherine Dick, Tracey Woodruff, Patrice Sutton, Andrew Thomson, </a:t>
            </a:r>
            <a:r>
              <a:rPr lang="en-US" altLang="en-US" sz="1400" dirty="0" err="1">
                <a:solidFill>
                  <a:srgbClr val="D9D9D9"/>
                </a:solidFill>
              </a:rPr>
              <a:t>Aparna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Polturu</a:t>
            </a:r>
            <a:r>
              <a:rPr lang="en-US" altLang="en-US" sz="1400" dirty="0">
                <a:solidFill>
                  <a:srgbClr val="D9D9D9"/>
                </a:solidFill>
              </a:rPr>
              <a:t>, Sarah </a:t>
            </a:r>
            <a:r>
              <a:rPr lang="en-US" altLang="en-US" sz="1400" dirty="0" err="1">
                <a:solidFill>
                  <a:srgbClr val="D9D9D9"/>
                </a:solidFill>
              </a:rPr>
              <a:t>MaCann</a:t>
            </a:r>
            <a:r>
              <a:rPr lang="en-US" altLang="en-US" sz="1400" dirty="0">
                <a:solidFill>
                  <a:srgbClr val="D9D9D9"/>
                </a:solidFill>
              </a:rPr>
              <a:t>, Gillian Mead, Joanna </a:t>
            </a:r>
            <a:r>
              <a:rPr lang="en-US" altLang="en-US" sz="1400" dirty="0" err="1">
                <a:solidFill>
                  <a:srgbClr val="D9D9D9"/>
                </a:solidFill>
              </a:rPr>
              <a:t>Wardlaw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Rustam</a:t>
            </a:r>
            <a:r>
              <a:rPr lang="en-US" altLang="en-US" sz="1400" dirty="0">
                <a:solidFill>
                  <a:srgbClr val="D9D9D9"/>
                </a:solidFill>
              </a:rPr>
              <a:t> Salman, Joseph </a:t>
            </a:r>
            <a:r>
              <a:rPr lang="en-US" altLang="en-US" sz="1400" dirty="0" err="1">
                <a:solidFill>
                  <a:srgbClr val="D9D9D9"/>
                </a:solidFill>
              </a:rPr>
              <a:t>Frantzias</a:t>
            </a:r>
            <a:r>
              <a:rPr lang="en-US" altLang="en-US" sz="1400" dirty="0">
                <a:solidFill>
                  <a:srgbClr val="D9D9D9"/>
                </a:solidFill>
              </a:rPr>
              <a:t>, Robin Grant, Paul Brennan, Ian Whittle, Andrew Rice, Rosie Moreland, Nathalie </a:t>
            </a:r>
            <a:r>
              <a:rPr lang="en-US" altLang="en-US" sz="1400" dirty="0" err="1">
                <a:solidFill>
                  <a:srgbClr val="D9D9D9"/>
                </a:solidFill>
              </a:rPr>
              <a:t>Percie</a:t>
            </a:r>
            <a:r>
              <a:rPr lang="en-US" altLang="en-US" sz="1400" dirty="0">
                <a:solidFill>
                  <a:srgbClr val="D9D9D9"/>
                </a:solidFill>
              </a:rPr>
              <a:t> du </a:t>
            </a:r>
            <a:r>
              <a:rPr lang="en-US" altLang="en-US" sz="1400" dirty="0" err="1">
                <a:solidFill>
                  <a:srgbClr val="D9D9D9"/>
                </a:solidFill>
              </a:rPr>
              <a:t>Sert</a:t>
            </a:r>
            <a:r>
              <a:rPr lang="en-US" altLang="en-US" sz="1400" dirty="0">
                <a:solidFill>
                  <a:srgbClr val="D9D9D9"/>
                </a:solidFill>
              </a:rPr>
              <a:t>, Paul Garner, </a:t>
            </a:r>
            <a:r>
              <a:rPr lang="en-US" altLang="en-US" sz="1400" dirty="0" err="1">
                <a:solidFill>
                  <a:srgbClr val="D9D9D9"/>
                </a:solidFill>
              </a:rPr>
              <a:t>Lauralyn</a:t>
            </a:r>
            <a:r>
              <a:rPr lang="en-US" altLang="en-US" sz="1400" dirty="0">
                <a:solidFill>
                  <a:srgbClr val="D9D9D9"/>
                </a:solidFill>
              </a:rPr>
              <a:t> McIntyre, </a:t>
            </a:r>
            <a:r>
              <a:rPr lang="en-US" altLang="en-US" sz="1400" dirty="0" err="1">
                <a:solidFill>
                  <a:srgbClr val="D9D9D9"/>
                </a:solidFill>
              </a:rPr>
              <a:t>Gregers</a:t>
            </a:r>
            <a:r>
              <a:rPr lang="en-US" altLang="en-US" sz="1400" dirty="0">
                <a:solidFill>
                  <a:srgbClr val="D9D9D9"/>
                </a:solidFill>
              </a:rPr>
              <a:t> Wegener, Lindsay Thomson, David Howells, Ana </a:t>
            </a:r>
            <a:r>
              <a:rPr lang="en-US" altLang="en-US" sz="1400" dirty="0" err="1">
                <a:solidFill>
                  <a:srgbClr val="D9D9D9"/>
                </a:solidFill>
              </a:rPr>
              <a:t>Antonic</a:t>
            </a:r>
            <a:r>
              <a:rPr lang="en-US" altLang="en-US" sz="1400" dirty="0">
                <a:solidFill>
                  <a:srgbClr val="D9D9D9"/>
                </a:solidFill>
              </a:rPr>
              <a:t>, Tori </a:t>
            </a:r>
            <a:r>
              <a:rPr lang="en-US" altLang="en-US" sz="1400" dirty="0" err="1">
                <a:solidFill>
                  <a:srgbClr val="D9D9D9"/>
                </a:solidFill>
              </a:rPr>
              <a:t>O’Collins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Uli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Dirnagl</a:t>
            </a:r>
            <a:r>
              <a:rPr lang="en-US" altLang="en-US" sz="1400" dirty="0">
                <a:solidFill>
                  <a:srgbClr val="D9D9D9"/>
                </a:solidFill>
              </a:rPr>
              <a:t>, H Bart van der </a:t>
            </a:r>
            <a:r>
              <a:rPr lang="en-US" altLang="en-US" sz="1400" dirty="0" err="1">
                <a:solidFill>
                  <a:srgbClr val="D9D9D9"/>
                </a:solidFill>
              </a:rPr>
              <a:t>Worp</a:t>
            </a:r>
            <a:r>
              <a:rPr lang="en-US" altLang="en-US" sz="1400" dirty="0">
                <a:solidFill>
                  <a:srgbClr val="D9D9D9"/>
                </a:solidFill>
              </a:rPr>
              <a:t>, Philip Bath, </a:t>
            </a:r>
            <a:r>
              <a:rPr lang="en-US" altLang="en-US" sz="1400" dirty="0" err="1">
                <a:solidFill>
                  <a:srgbClr val="D9D9D9"/>
                </a:solidFill>
              </a:rPr>
              <a:t>Mharie</a:t>
            </a:r>
            <a:r>
              <a:rPr lang="en-US" altLang="en-US" sz="1400" dirty="0">
                <a:solidFill>
                  <a:srgbClr val="D9D9D9"/>
                </a:solidFill>
              </a:rPr>
              <a:t> McRae, Stuart Allan, Ian Marshall, </a:t>
            </a:r>
            <a:r>
              <a:rPr lang="en-US" altLang="en-US" sz="1400" dirty="0" err="1">
                <a:solidFill>
                  <a:srgbClr val="D9D9D9"/>
                </a:solidFill>
              </a:rPr>
              <a:t>Xenios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Mildonis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Konstantinos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Tsilidis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US" altLang="en-US" sz="1400" dirty="0" err="1">
                <a:solidFill>
                  <a:srgbClr val="D9D9D9"/>
                </a:solidFill>
              </a:rPr>
              <a:t>Orestis</a:t>
            </a:r>
            <a:r>
              <a:rPr lang="en-US" altLang="en-US" sz="1400" dirty="0">
                <a:solidFill>
                  <a:srgbClr val="D9D9D9"/>
                </a:solidFill>
              </a:rPr>
              <a:t> </a:t>
            </a:r>
            <a:r>
              <a:rPr lang="en-US" altLang="en-US" sz="1400" dirty="0" err="1">
                <a:solidFill>
                  <a:srgbClr val="D9D9D9"/>
                </a:solidFill>
              </a:rPr>
              <a:t>Panagiotou</a:t>
            </a:r>
            <a:r>
              <a:rPr lang="en-US" altLang="en-US" sz="1400" dirty="0">
                <a:solidFill>
                  <a:srgbClr val="D9D9D9"/>
                </a:solidFill>
              </a:rPr>
              <a:t>, John Ioannidis, Peter </a:t>
            </a:r>
            <a:r>
              <a:rPr lang="en-US" altLang="en-US" sz="1400" dirty="0" err="1">
                <a:solidFill>
                  <a:srgbClr val="D9D9D9"/>
                </a:solidFill>
              </a:rPr>
              <a:t>Batchelor</a:t>
            </a:r>
            <a:r>
              <a:rPr lang="en-US" altLang="en-US" sz="1400" dirty="0">
                <a:solidFill>
                  <a:srgbClr val="D9D9D9"/>
                </a:solidFill>
              </a:rPr>
              <a:t>, David Howells, </a:t>
            </a:r>
            <a:r>
              <a:rPr lang="en-US" altLang="en-US" sz="1400" dirty="0" err="1">
                <a:solidFill>
                  <a:srgbClr val="D9D9D9"/>
                </a:solidFill>
              </a:rPr>
              <a:t>Sanne</a:t>
            </a:r>
            <a:r>
              <a:rPr lang="en-US" altLang="en-US" sz="1400" dirty="0">
                <a:solidFill>
                  <a:srgbClr val="D9D9D9"/>
                </a:solidFill>
              </a:rPr>
              <a:t> Jansen of </a:t>
            </a:r>
            <a:r>
              <a:rPr lang="en-US" altLang="en-US" sz="1400" dirty="0" err="1">
                <a:solidFill>
                  <a:srgbClr val="D9D9D9"/>
                </a:solidFill>
              </a:rPr>
              <a:t>Lorkeers</a:t>
            </a:r>
            <a:r>
              <a:rPr lang="en-US" altLang="en-US" sz="1400" dirty="0">
                <a:solidFill>
                  <a:srgbClr val="D9D9D9"/>
                </a:solidFill>
              </a:rPr>
              <a:t>, Geoff </a:t>
            </a:r>
            <a:r>
              <a:rPr lang="en-US" altLang="en-US" sz="1400" dirty="0" err="1">
                <a:solidFill>
                  <a:srgbClr val="D9D9D9"/>
                </a:solidFill>
              </a:rPr>
              <a:t>Donnan</a:t>
            </a:r>
            <a:r>
              <a:rPr lang="en-US" altLang="en-US" sz="1400" dirty="0">
                <a:solidFill>
                  <a:srgbClr val="D9D9D9"/>
                </a:solidFill>
              </a:rPr>
              <a:t>, Peter </a:t>
            </a:r>
            <a:r>
              <a:rPr lang="en-US" altLang="en-US" sz="1400" dirty="0" err="1">
                <a:solidFill>
                  <a:srgbClr val="D9D9D9"/>
                </a:solidFill>
              </a:rPr>
              <a:t>Sandercock</a:t>
            </a:r>
            <a:r>
              <a:rPr lang="en-US" altLang="en-US" sz="1400" dirty="0">
                <a:solidFill>
                  <a:srgbClr val="D9D9D9"/>
                </a:solidFill>
              </a:rPr>
              <a:t>, </a:t>
            </a:r>
            <a:r>
              <a:rPr lang="en-AU" sz="1400" dirty="0">
                <a:solidFill>
                  <a:srgbClr val="D9D9D9"/>
                </a:solidFill>
              </a:rPr>
              <a:t>A </a:t>
            </a:r>
            <a:r>
              <a:rPr lang="en-AU" sz="1400" dirty="0" err="1">
                <a:solidFill>
                  <a:srgbClr val="D9D9D9"/>
                </a:solidFill>
              </a:rPr>
              <a:t>Metin</a:t>
            </a:r>
            <a:r>
              <a:rPr lang="en-AU" sz="1400" dirty="0">
                <a:solidFill>
                  <a:srgbClr val="D9D9D9"/>
                </a:solidFill>
              </a:rPr>
              <a:t> </a:t>
            </a:r>
            <a:r>
              <a:rPr lang="en-AU" sz="1400" dirty="0" err="1">
                <a:solidFill>
                  <a:srgbClr val="D9D9D9"/>
                </a:solidFill>
              </a:rPr>
              <a:t>Gülmezoglu</a:t>
            </a:r>
            <a:r>
              <a:rPr lang="en-AU" sz="1400" dirty="0">
                <a:solidFill>
                  <a:srgbClr val="D9D9D9"/>
                </a:solidFill>
              </a:rPr>
              <a:t>, Andrew Vickers, An-Wen Chan, Ben </a:t>
            </a:r>
            <a:r>
              <a:rPr lang="en-AU" sz="1400" dirty="0" err="1">
                <a:solidFill>
                  <a:srgbClr val="D9D9D9"/>
                </a:solidFill>
              </a:rPr>
              <a:t>Djulbegovic</a:t>
            </a:r>
            <a:r>
              <a:rPr lang="en-AU" sz="1400" dirty="0">
                <a:solidFill>
                  <a:srgbClr val="D9D9D9"/>
                </a:solidFill>
              </a:rPr>
              <a:t>, David </a:t>
            </a:r>
            <a:r>
              <a:rPr lang="en-AU" sz="1400" dirty="0" err="1">
                <a:solidFill>
                  <a:srgbClr val="D9D9D9"/>
                </a:solidFill>
              </a:rPr>
              <a:t>Moher</a:t>
            </a:r>
            <a:r>
              <a:rPr lang="en-AU" sz="1400" dirty="0">
                <a:solidFill>
                  <a:srgbClr val="D9D9D9"/>
                </a:solidFill>
              </a:rPr>
              <a:t>,, </a:t>
            </a:r>
            <a:r>
              <a:rPr lang="en-AU" sz="1400" dirty="0" err="1">
                <a:solidFill>
                  <a:srgbClr val="D9D9D9"/>
                </a:solidFill>
              </a:rPr>
              <a:t>Davina</a:t>
            </a:r>
            <a:r>
              <a:rPr lang="en-AU" sz="1400" dirty="0">
                <a:solidFill>
                  <a:srgbClr val="D9D9D9"/>
                </a:solidFill>
              </a:rPr>
              <a:t> </a:t>
            </a:r>
            <a:r>
              <a:rPr lang="en-AU" sz="1400" dirty="0" err="1">
                <a:solidFill>
                  <a:srgbClr val="D9D9D9"/>
                </a:solidFill>
              </a:rPr>
              <a:t>Ghersi</a:t>
            </a:r>
            <a:r>
              <a:rPr lang="en-AU" sz="1400" dirty="0">
                <a:solidFill>
                  <a:srgbClr val="D9D9D9"/>
                </a:solidFill>
              </a:rPr>
              <a:t>, Douglas G Altman, Elaine </a:t>
            </a:r>
            <a:r>
              <a:rPr lang="en-AU" sz="1400" dirty="0" err="1">
                <a:solidFill>
                  <a:srgbClr val="D9D9D9"/>
                </a:solidFill>
              </a:rPr>
              <a:t>Beller</a:t>
            </a:r>
            <a:r>
              <a:rPr lang="en-AU" sz="1400" dirty="0">
                <a:solidFill>
                  <a:srgbClr val="D9D9D9"/>
                </a:solidFill>
              </a:rPr>
              <a:t>, </a:t>
            </a:r>
            <a:r>
              <a:rPr lang="en-AU" sz="1400" dirty="0" err="1">
                <a:solidFill>
                  <a:srgbClr val="D9D9D9"/>
                </a:solidFill>
              </a:rPr>
              <a:t>Elina</a:t>
            </a:r>
            <a:r>
              <a:rPr lang="en-AU" sz="1400" dirty="0">
                <a:solidFill>
                  <a:srgbClr val="D9D9D9"/>
                </a:solidFill>
              </a:rPr>
              <a:t> </a:t>
            </a:r>
            <a:r>
              <a:rPr lang="en-AU" sz="1400" dirty="0" err="1">
                <a:solidFill>
                  <a:srgbClr val="D9D9D9"/>
                </a:solidFill>
              </a:rPr>
              <a:t>Hemminki</a:t>
            </a:r>
            <a:r>
              <a:rPr lang="en-AU" sz="1400" dirty="0">
                <a:solidFill>
                  <a:srgbClr val="D9D9D9"/>
                </a:solidFill>
              </a:rPr>
              <a:t>, Elizabeth Wager, Fujian Song, Harlan M </a:t>
            </a:r>
            <a:r>
              <a:rPr lang="en-AU" sz="1400" dirty="0" err="1">
                <a:solidFill>
                  <a:srgbClr val="D9D9D9"/>
                </a:solidFill>
              </a:rPr>
              <a:t>Krumholz</a:t>
            </a:r>
            <a:r>
              <a:rPr lang="en-AU" sz="1400" dirty="0">
                <a:solidFill>
                  <a:srgbClr val="D9D9D9"/>
                </a:solidFill>
              </a:rPr>
              <a:t>, Iain Chalmers, Ian Roberts, Isabelle </a:t>
            </a:r>
            <a:r>
              <a:rPr lang="en-AU" sz="1400" dirty="0" err="1">
                <a:solidFill>
                  <a:srgbClr val="D9D9D9"/>
                </a:solidFill>
              </a:rPr>
              <a:t>Boutron</a:t>
            </a:r>
            <a:r>
              <a:rPr lang="en-AU" sz="1400" dirty="0">
                <a:solidFill>
                  <a:srgbClr val="D9D9D9"/>
                </a:solidFill>
              </a:rPr>
              <a:t>, Janet Wisely, Jonathan Grant, Jonathan </a:t>
            </a:r>
            <a:r>
              <a:rPr lang="en-AU" sz="1400" dirty="0" err="1">
                <a:solidFill>
                  <a:srgbClr val="D9D9D9"/>
                </a:solidFill>
              </a:rPr>
              <a:t>Kagan</a:t>
            </a:r>
            <a:r>
              <a:rPr lang="en-AU" sz="1400" dirty="0">
                <a:solidFill>
                  <a:srgbClr val="D9D9D9"/>
                </a:solidFill>
              </a:rPr>
              <a:t>, Julian </a:t>
            </a:r>
            <a:r>
              <a:rPr lang="en-AU" sz="1400" dirty="0" err="1">
                <a:solidFill>
                  <a:srgbClr val="D9D9D9"/>
                </a:solidFill>
              </a:rPr>
              <a:t>Savulescu</a:t>
            </a:r>
            <a:r>
              <a:rPr lang="en-AU" sz="1400" dirty="0">
                <a:solidFill>
                  <a:srgbClr val="D9D9D9"/>
                </a:solidFill>
              </a:rPr>
              <a:t>, Kay </a:t>
            </a:r>
            <a:r>
              <a:rPr lang="en-AU" sz="1400" dirty="0" err="1">
                <a:solidFill>
                  <a:srgbClr val="D9D9D9"/>
                </a:solidFill>
              </a:rPr>
              <a:t>Dickersin</a:t>
            </a:r>
            <a:r>
              <a:rPr lang="en-AU" sz="1400" dirty="0">
                <a:solidFill>
                  <a:srgbClr val="D9D9D9"/>
                </a:solidFill>
              </a:rPr>
              <a:t>, Kenneth F Schulz, Mark A </a:t>
            </a:r>
            <a:r>
              <a:rPr lang="en-AU" sz="1400" dirty="0" err="1">
                <a:solidFill>
                  <a:srgbClr val="D9D9D9"/>
                </a:solidFill>
              </a:rPr>
              <a:t>Hlatky</a:t>
            </a:r>
            <a:r>
              <a:rPr lang="en-AU" sz="1400" dirty="0">
                <a:solidFill>
                  <a:srgbClr val="D9D9D9"/>
                </a:solidFill>
              </a:rPr>
              <a:t>, Michael B Bracken, Mike Clarke, </a:t>
            </a:r>
            <a:r>
              <a:rPr lang="en-AU" sz="1400" dirty="0" err="1">
                <a:solidFill>
                  <a:srgbClr val="D9D9D9"/>
                </a:solidFill>
              </a:rPr>
              <a:t>Muin</a:t>
            </a:r>
            <a:r>
              <a:rPr lang="en-AU" sz="1400" dirty="0">
                <a:solidFill>
                  <a:srgbClr val="D9D9D9"/>
                </a:solidFill>
              </a:rPr>
              <a:t> J </a:t>
            </a:r>
            <a:r>
              <a:rPr lang="en-AU" sz="1400" dirty="0" err="1">
                <a:solidFill>
                  <a:srgbClr val="D9D9D9"/>
                </a:solidFill>
              </a:rPr>
              <a:t>Khoury</a:t>
            </a:r>
            <a:r>
              <a:rPr lang="en-AU" sz="1400" dirty="0">
                <a:solidFill>
                  <a:srgbClr val="D9D9D9"/>
                </a:solidFill>
              </a:rPr>
              <a:t>, Patrick </a:t>
            </a:r>
            <a:r>
              <a:rPr lang="en-AU" sz="1400" dirty="0" err="1">
                <a:solidFill>
                  <a:srgbClr val="D9D9D9"/>
                </a:solidFill>
              </a:rPr>
              <a:t>Bossuyt</a:t>
            </a:r>
            <a:r>
              <a:rPr lang="en-AU" sz="1400" dirty="0">
                <a:solidFill>
                  <a:srgbClr val="D9D9D9"/>
                </a:solidFill>
              </a:rPr>
              <a:t>, Paul </a:t>
            </a:r>
            <a:r>
              <a:rPr lang="en-AU" sz="1400" dirty="0" err="1">
                <a:solidFill>
                  <a:srgbClr val="D9D9D9"/>
                </a:solidFill>
              </a:rPr>
              <a:t>Glasziou</a:t>
            </a:r>
            <a:r>
              <a:rPr lang="en-AU" sz="1400" dirty="0">
                <a:solidFill>
                  <a:srgbClr val="D9D9D9"/>
                </a:solidFill>
              </a:rPr>
              <a:t>, Peter C </a:t>
            </a:r>
            <a:r>
              <a:rPr lang="en-AU" sz="1400" dirty="0" err="1">
                <a:solidFill>
                  <a:srgbClr val="D9D9D9"/>
                </a:solidFill>
              </a:rPr>
              <a:t>Gøtzsche</a:t>
            </a:r>
            <a:r>
              <a:rPr lang="en-AU" sz="1400" dirty="0">
                <a:solidFill>
                  <a:srgbClr val="D9D9D9"/>
                </a:solidFill>
              </a:rPr>
              <a:t>, Robert S Phillips, Robert </a:t>
            </a:r>
            <a:r>
              <a:rPr lang="en-AU" sz="1400" dirty="0" err="1">
                <a:solidFill>
                  <a:srgbClr val="D9D9D9"/>
                </a:solidFill>
              </a:rPr>
              <a:t>Tibshirani</a:t>
            </a:r>
            <a:r>
              <a:rPr lang="en-AU" sz="1400" dirty="0">
                <a:solidFill>
                  <a:srgbClr val="D9D9D9"/>
                </a:solidFill>
              </a:rPr>
              <a:t>, Sander Greenland, Sandy Oliver, Silvio </a:t>
            </a:r>
            <a:r>
              <a:rPr lang="en-AU" sz="1400" dirty="0" err="1">
                <a:solidFill>
                  <a:srgbClr val="D9D9D9"/>
                </a:solidFill>
              </a:rPr>
              <a:t>Garattini</a:t>
            </a:r>
            <a:r>
              <a:rPr lang="en-AU" sz="1400" dirty="0">
                <a:solidFill>
                  <a:srgbClr val="D9D9D9"/>
                </a:solidFill>
              </a:rPr>
              <a:t>, Steven </a:t>
            </a:r>
            <a:r>
              <a:rPr lang="en-AU" sz="1400" dirty="0" err="1">
                <a:solidFill>
                  <a:srgbClr val="D9D9D9"/>
                </a:solidFill>
              </a:rPr>
              <a:t>Julious</a:t>
            </a:r>
            <a:r>
              <a:rPr lang="en-AU" sz="1400" dirty="0">
                <a:solidFill>
                  <a:srgbClr val="D9D9D9"/>
                </a:solidFill>
              </a:rPr>
              <a:t>, Susan </a:t>
            </a:r>
            <a:r>
              <a:rPr lang="en-AU" sz="1400" dirty="0" err="1">
                <a:solidFill>
                  <a:srgbClr val="D9D9D9"/>
                </a:solidFill>
              </a:rPr>
              <a:t>Michie</a:t>
            </a:r>
            <a:r>
              <a:rPr lang="en-AU" sz="1400" dirty="0">
                <a:solidFill>
                  <a:srgbClr val="D9D9D9"/>
                </a:solidFill>
              </a:rPr>
              <a:t>, Tom Jefferson</a:t>
            </a:r>
            <a:endParaRPr lang="en-US" altLang="en-US" sz="1400" dirty="0">
              <a:solidFill>
                <a:srgbClr val="D9D9D9"/>
              </a:solidFill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400" dirty="0">
              <a:solidFill>
                <a:srgbClr val="D9D9D9"/>
              </a:solidFill>
            </a:endParaRPr>
          </a:p>
          <a:p>
            <a:pPr algn="just" eaLnBrk="1" hangingPunct="1">
              <a:defRPr/>
            </a:pPr>
            <a:endParaRPr lang="en-US" altLang="en-US" sz="1400" dirty="0">
              <a:solidFill>
                <a:srgbClr val="D9D9D9"/>
              </a:solidFill>
            </a:endParaRP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1027" name="Rectangle 10"/>
          <p:cNvSpPr>
            <a:spLocks noChangeArrowheads="1"/>
          </p:cNvSpPr>
          <p:nvPr userDrawn="1"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pt-BR" altLang="en-US" sz="180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55875" y="6524625"/>
            <a:ext cx="6624638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b="1" dirty="0">
                <a:cs typeface="ＭＳ Ｐゴシック" charset="0"/>
              </a:rPr>
              <a:t>CAMARADES: Bringing evidence to translational medicine</a:t>
            </a:r>
          </a:p>
        </p:txBody>
      </p:sp>
      <p:pic>
        <p:nvPicPr>
          <p:cNvPr id="2054" name="Picture 8" descr="CAMARADES bullet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20650"/>
            <a:ext cx="9858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9"/>
          <p:cNvSpPr>
            <a:spLocks noChangeShapeType="1"/>
          </p:cNvSpPr>
          <p:nvPr userDrawn="1"/>
        </p:nvSpPr>
        <p:spPr bwMode="auto">
          <a:xfrm>
            <a:off x="2700338" y="6524625"/>
            <a:ext cx="6443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6" name="Picture 11" descr="crest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33363"/>
            <a:ext cx="7588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itle Placeholder 1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05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9" r:id="rId9"/>
    <p:sldLayoutId id="2147483980" r:id="rId10"/>
    <p:sldLayoutId id="21474839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 Narrow"/>
          <a:ea typeface="ＭＳ Ｐゴシック" pitchFamily="-105" charset="-128"/>
          <a:cs typeface="Arial Narrow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charset="0"/>
          <a:ea typeface="ＭＳ Ｐゴシック" pitchFamily="-105" charset="-128"/>
          <a:cs typeface="Arial Narrow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charset="0"/>
          <a:ea typeface="ＭＳ Ｐゴシック" pitchFamily="-105" charset="-128"/>
          <a:cs typeface="Arial Narrow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charset="0"/>
          <a:ea typeface="ＭＳ Ｐゴシック" pitchFamily="-105" charset="-128"/>
          <a:cs typeface="Arial Narrow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charset="0"/>
          <a:ea typeface="ＭＳ Ｐゴシック" pitchFamily="-105" charset="-128"/>
          <a:cs typeface="Arial Narrow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khair.shinyapps.io/CIP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hyperlink" Target="https://camarades.shinyapps.io/SRMed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gif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347663" y="6038850"/>
            <a:ext cx="4562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Arial Rounded MT Bold" pitchFamily="1" charset="0"/>
              </a:rPr>
              <a:t>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0" y="1569063"/>
            <a:ext cx="5237019" cy="2042835"/>
          </a:xfrm>
        </p:spPr>
        <p:txBody>
          <a:bodyPr>
            <a:noAutofit/>
          </a:bodyPr>
          <a:lstStyle/>
          <a:p>
            <a:pPr algn="l"/>
            <a:r>
              <a:rPr lang="en-GB" dirty="0" smtClean="0"/>
              <a:t>Trans-</a:t>
            </a:r>
            <a:r>
              <a:rPr lang="en-GB" dirty="0" err="1" smtClean="0"/>
              <a:t>lation</a:t>
            </a:r>
            <a:r>
              <a:rPr lang="en-GB" dirty="0" smtClean="0"/>
              <a:t> </a:t>
            </a:r>
            <a:r>
              <a:rPr lang="en-GB" dirty="0"/>
              <a:t>or Cis-</a:t>
            </a:r>
            <a:r>
              <a:rPr lang="en-GB" dirty="0" err="1"/>
              <a:t>lation</a:t>
            </a:r>
            <a:r>
              <a:rPr lang="en-GB" dirty="0"/>
              <a:t>: How do we Know if we Know Enough?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4128"/>
            <a:ext cx="64008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Calibri" charset="0"/>
                <a:cs typeface="Calibri" charset="0"/>
              </a:rPr>
              <a:t>Malcolm Macleod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cs typeface="Calibri" charset="0"/>
              </a:rPr>
              <a:t>Collaborative Approach to Meta-Analysis and Review of Animal Data from Experimental Studies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cs typeface="Calibri" charset="0"/>
              </a:rPr>
              <a:t>and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cs typeface="Calibri" charset="0"/>
              </a:rPr>
              <a:t>University of Edinburgh</a:t>
            </a:r>
          </a:p>
          <a:p>
            <a:pPr>
              <a:buFont typeface="Arial" charset="0"/>
              <a:buNone/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64" y="1722546"/>
            <a:ext cx="2663410" cy="172988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308462" y="1722546"/>
            <a:ext cx="0" cy="17298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GB" sz="1800" dirty="0">
                <a:latin typeface="Arial" charset="0"/>
                <a:ea typeface="ＭＳ Ｐゴシック" charset="0"/>
              </a:rPr>
              <a:t>Infarct Volume</a:t>
            </a:r>
          </a:p>
          <a:p>
            <a:pPr lvl="1" eaLnBrk="1" hangingPunct="1"/>
            <a:r>
              <a:rPr lang="en-GB" sz="1800" dirty="0">
                <a:latin typeface="Arial" charset="0"/>
                <a:ea typeface="ＭＳ Ｐゴシック" charset="0"/>
              </a:rPr>
              <a:t>11 publications, 29 experiments, 408 animals</a:t>
            </a:r>
          </a:p>
          <a:p>
            <a:pPr lvl="1" eaLnBrk="1" hangingPunct="1"/>
            <a:r>
              <a:rPr lang="en-GB" sz="1800" dirty="0">
                <a:latin typeface="Arial" charset="0"/>
                <a:ea typeface="ＭＳ Ｐゴシック" charset="0"/>
              </a:rPr>
              <a:t>Improved outcome by 44% (35-53%)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6632575" y="6197600"/>
            <a:ext cx="2519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800"/>
              <a:t>Macleod et al, 2008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 rot="-5400000">
            <a:off x="-77787" y="3824288"/>
            <a:ext cx="1300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00"/>
                </a:solidFill>
                <a:latin typeface="Gill Sans MT" charset="0"/>
              </a:rPr>
              <a:t>Efficacy</a:t>
            </a:r>
            <a:r>
              <a:rPr lang="en-GB" b="1">
                <a:solidFill>
                  <a:srgbClr val="000000"/>
                </a:solidFill>
              </a:rPr>
              <a:t> </a:t>
            </a:r>
            <a:r>
              <a:rPr lang="en-GB" b="1">
                <a:solidFill>
                  <a:srgbClr val="000000"/>
                </a:solidFill>
                <a:latin typeface="Wingdings" charset="0"/>
              </a:rPr>
              <a:t>è</a:t>
            </a:r>
          </a:p>
        </p:txBody>
      </p:sp>
      <p:pic>
        <p:nvPicPr>
          <p:cNvPr id="9221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0"/>
          <a:stretch>
            <a:fillRect/>
          </a:stretch>
        </p:blipFill>
        <p:spPr bwMode="auto">
          <a:xfrm>
            <a:off x="971550" y="2852738"/>
            <a:ext cx="2554288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Untitle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3"/>
          <a:stretch>
            <a:fillRect/>
          </a:stretch>
        </p:blipFill>
        <p:spPr bwMode="auto">
          <a:xfrm>
            <a:off x="3614738" y="2852738"/>
            <a:ext cx="25971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Untitled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82"/>
          <a:stretch>
            <a:fillRect/>
          </a:stretch>
        </p:blipFill>
        <p:spPr bwMode="auto">
          <a:xfrm>
            <a:off x="6300788" y="2852738"/>
            <a:ext cx="26384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4"/>
          <p:cNvSpPr txBox="1">
            <a:spLocks noChangeArrowheads="1"/>
          </p:cNvSpPr>
          <p:nvPr/>
        </p:nvSpPr>
        <p:spPr bwMode="auto">
          <a:xfrm>
            <a:off x="1258888" y="5229225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Gill Sans MT" charset="0"/>
              </a:rPr>
              <a:t>Randomisation</a:t>
            </a:r>
          </a:p>
        </p:txBody>
      </p:sp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6659563" y="5229225"/>
            <a:ext cx="1944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Gill Sans MT" charset="0"/>
              </a:rPr>
              <a:t>Blinded assessment of outcome</a:t>
            </a:r>
          </a:p>
        </p:txBody>
      </p:sp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3959225" y="5229225"/>
            <a:ext cx="1944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Gill Sans MT" charset="0"/>
              </a:rPr>
              <a:t>Blinded conduct of experiment</a:t>
            </a:r>
          </a:p>
        </p:txBody>
      </p:sp>
      <p:sp>
        <p:nvSpPr>
          <p:cNvPr id="9227" name="Rectangle 3"/>
          <p:cNvSpPr txBox="1">
            <a:spLocks noChangeArrowheads="1"/>
          </p:cNvSpPr>
          <p:nvPr/>
        </p:nvSpPr>
        <p:spPr bwMode="auto">
          <a:xfrm>
            <a:off x="1100138" y="130175"/>
            <a:ext cx="6361112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4000" dirty="0">
                <a:latin typeface="Arial Narrow"/>
                <a:cs typeface="Arial Narrow"/>
              </a:rPr>
              <a:t>Risk of bias in animal studies</a:t>
            </a:r>
          </a:p>
        </p:txBody>
      </p:sp>
      <p:sp>
        <p:nvSpPr>
          <p:cNvPr id="12" name="Down Arrow 11"/>
          <p:cNvSpPr/>
          <p:nvPr/>
        </p:nvSpPr>
        <p:spPr>
          <a:xfrm rot="19334810" flipH="1">
            <a:off x="1198563" y="3398838"/>
            <a:ext cx="441325" cy="89376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Down Arrow 12"/>
          <p:cNvSpPr/>
          <p:nvPr/>
        </p:nvSpPr>
        <p:spPr>
          <a:xfrm rot="19334810" flipH="1">
            <a:off x="6413500" y="3203575"/>
            <a:ext cx="439738" cy="89376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Down Arrow 13"/>
          <p:cNvSpPr/>
          <p:nvPr/>
        </p:nvSpPr>
        <p:spPr>
          <a:xfrm rot="19334810" flipH="1">
            <a:off x="3738563" y="3300413"/>
            <a:ext cx="441325" cy="89376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0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0"/>
          <a:stretch>
            <a:fillRect/>
          </a:stretch>
        </p:blipFill>
        <p:spPr bwMode="auto">
          <a:xfrm>
            <a:off x="1035050" y="4448175"/>
            <a:ext cx="2457450" cy="1933575"/>
          </a:xfrm>
          <a:prstGeom prst="rect">
            <a:avLst/>
          </a:prstGeom>
          <a:gradFill rotWithShape="1">
            <a:gsLst>
              <a:gs pos="0">
                <a:srgbClr val="97FFB0"/>
              </a:gs>
              <a:gs pos="100000">
                <a:srgbClr val="46765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Evidence from various neuroscience domains …</a:t>
            </a:r>
          </a:p>
        </p:txBody>
      </p:sp>
      <p:graphicFrame>
        <p:nvGraphicFramePr>
          <p:cNvPr id="18436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4356100" y="1844675"/>
          <a:ext cx="2736850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SPW 11.0 Graph" r:id="rId5" imgW="5788152" imgH="4420210" progId="SigmaPlotGraphicObject.10">
                  <p:embed/>
                </p:oleObj>
              </mc:Choice>
              <mc:Fallback>
                <p:oleObj name="SPW 11.0 Graph" r:id="rId5" imgW="5788152" imgH="4420210" progId="SigmaPlotGraphicObject.10">
                  <p:embed/>
                  <p:pic>
                    <p:nvPicPr>
                      <p:cNvPr id="184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844675"/>
                        <a:ext cx="2736850" cy="2089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4437063"/>
            <a:ext cx="3889375" cy="1935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971550" y="4149725"/>
            <a:ext cx="198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Multiple Sclerosis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4260850" y="4149725"/>
            <a:ext cx="2716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Parkinson´s disease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4284663" y="1557338"/>
            <a:ext cx="2620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Alzheimer´s disease</a:t>
            </a:r>
          </a:p>
        </p:txBody>
      </p:sp>
      <p:sp>
        <p:nvSpPr>
          <p:cNvPr id="13" name="Down Arrow 12"/>
          <p:cNvSpPr/>
          <p:nvPr/>
        </p:nvSpPr>
        <p:spPr>
          <a:xfrm rot="2265190">
            <a:off x="3214688" y="4189413"/>
            <a:ext cx="439737" cy="89376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Down Arrow 13"/>
          <p:cNvSpPr/>
          <p:nvPr/>
        </p:nvSpPr>
        <p:spPr>
          <a:xfrm rot="2265190">
            <a:off x="6599238" y="2246313"/>
            <a:ext cx="439737" cy="89376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Down Arrow 16"/>
          <p:cNvSpPr/>
          <p:nvPr/>
        </p:nvSpPr>
        <p:spPr>
          <a:xfrm rot="19334810" flipH="1">
            <a:off x="7519988" y="4641850"/>
            <a:ext cx="153987" cy="36195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Down Arrow 18"/>
          <p:cNvSpPr/>
          <p:nvPr/>
        </p:nvSpPr>
        <p:spPr>
          <a:xfrm rot="19334810" flipH="1">
            <a:off x="6900863" y="4841875"/>
            <a:ext cx="153987" cy="36353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Down Arrow 19"/>
          <p:cNvSpPr/>
          <p:nvPr/>
        </p:nvSpPr>
        <p:spPr>
          <a:xfrm rot="19334810" flipH="1">
            <a:off x="6321425" y="4946650"/>
            <a:ext cx="155575" cy="36195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Down Arrow 20"/>
          <p:cNvSpPr/>
          <p:nvPr/>
        </p:nvSpPr>
        <p:spPr>
          <a:xfrm rot="19334810" flipH="1">
            <a:off x="5713413" y="5289550"/>
            <a:ext cx="155575" cy="36353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Down Arrow 21"/>
          <p:cNvSpPr/>
          <p:nvPr/>
        </p:nvSpPr>
        <p:spPr>
          <a:xfrm rot="19334810" flipH="1">
            <a:off x="5173663" y="5421313"/>
            <a:ext cx="153987" cy="36195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8448" name="Picture 3" descr="Untitled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b="26381"/>
          <a:stretch>
            <a:fillRect/>
          </a:stretch>
        </p:blipFill>
        <p:spPr bwMode="auto">
          <a:xfrm>
            <a:off x="1042988" y="1851025"/>
            <a:ext cx="2593975" cy="199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own Arrow 22"/>
          <p:cNvSpPr/>
          <p:nvPr/>
        </p:nvSpPr>
        <p:spPr>
          <a:xfrm rot="19334810" flipH="1">
            <a:off x="1271588" y="1957388"/>
            <a:ext cx="439737" cy="89376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450" name="Text Box 9"/>
          <p:cNvSpPr txBox="1">
            <a:spLocks noChangeArrowheads="1"/>
          </p:cNvSpPr>
          <p:nvPr/>
        </p:nvSpPr>
        <p:spPr bwMode="auto">
          <a:xfrm>
            <a:off x="971550" y="1557338"/>
            <a:ext cx="2620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/>
              <a:t>Stroke</a:t>
            </a:r>
          </a:p>
        </p:txBody>
      </p:sp>
    </p:spTree>
    <p:extLst>
      <p:ext uri="{BB962C8B-B14F-4D97-AF65-F5344CB8AC3E}">
        <p14:creationId xmlns:p14="http://schemas.microsoft.com/office/powerpoint/2010/main" val="14925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06488" y="274638"/>
            <a:ext cx="69342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  <a:cs typeface="Arial Narrow" panose="020B0606020202030204" pitchFamily="34" charset="0"/>
              </a:rPr>
              <a:t>You can usually find what you’re looking for 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24300" y="3144838"/>
          <a:ext cx="4832350" cy="2291320"/>
        </p:xfrm>
        <a:graphic>
          <a:graphicData uri="http://schemas.openxmlformats.org/drawingml/2006/table">
            <a:tbl>
              <a:tblPr/>
              <a:tblGrid>
                <a:gridCol w="126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98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Group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Day 1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Day 2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Day 3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Day 4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Day 5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“Maze bright”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1.33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1.60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2.60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2.83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3.26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8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“Maze dull”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0.72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1.10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2.23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1.83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1.83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Δ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+0.60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+0.50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+0.37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+1.00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+1.43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44" name="TextBox 4"/>
          <p:cNvSpPr txBox="1">
            <a:spLocks noChangeArrowheads="1"/>
          </p:cNvSpPr>
          <p:nvPr/>
        </p:nvSpPr>
        <p:spPr bwMode="auto">
          <a:xfrm>
            <a:off x="3492500" y="6154738"/>
            <a:ext cx="547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Rosenthal and Fode (1963), Behav Sci 8, 183-9</a:t>
            </a:r>
          </a:p>
        </p:txBody>
      </p:sp>
      <p:sp>
        <p:nvSpPr>
          <p:cNvPr id="21545" name="TextBox 5"/>
          <p:cNvSpPr txBox="1">
            <a:spLocks noChangeArrowheads="1"/>
          </p:cNvSpPr>
          <p:nvPr/>
        </p:nvSpPr>
        <p:spPr bwMode="auto">
          <a:xfrm>
            <a:off x="684213" y="1679575"/>
            <a:ext cx="7920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Calibri" panose="020F0502020204030204" pitchFamily="34" charset="0"/>
              </a:rPr>
              <a:t>12 graduate psychology students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Calibri" panose="020F0502020204030204" pitchFamily="34" charset="0"/>
              </a:rPr>
              <a:t>5 day experiment: rats in T maze with dark arm alternating at random, and the dark arm always reinforced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Calibri" panose="020F0502020204030204" pitchFamily="34" charset="0"/>
              </a:rPr>
              <a:t>2 groups – “Maze Bright” and “Maze dull”</a:t>
            </a:r>
          </a:p>
        </p:txBody>
      </p:sp>
      <p:pic>
        <p:nvPicPr>
          <p:cNvPr id="21546" name="Picture 1" descr="Tmaz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09900"/>
            <a:ext cx="2552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4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3200" y="3317760"/>
            <a:ext cx="8737600" cy="1513937"/>
            <a:chOff x="203200" y="2794000"/>
            <a:chExt cx="8737600" cy="1513937"/>
          </a:xfrm>
        </p:grpSpPr>
        <p:pic>
          <p:nvPicPr>
            <p:cNvPr id="4" name="Picture 3" descr="Screenshot 2018-05-06 16.46.09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99"/>
            <a:stretch/>
          </p:blipFill>
          <p:spPr>
            <a:xfrm>
              <a:off x="203200" y="2794000"/>
              <a:ext cx="8737600" cy="117349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72001" y="3731800"/>
              <a:ext cx="4674291" cy="576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shot 2018-05-06 16.46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85" y="690247"/>
            <a:ext cx="6350227" cy="20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88938" y="5253038"/>
            <a:ext cx="3046412" cy="1069975"/>
          </a:xfrm>
          <a:solidFill>
            <a:srgbClr val="FF857A"/>
          </a:solidFill>
        </p:spPr>
        <p:txBody>
          <a:bodyPr/>
          <a:lstStyle/>
          <a:p>
            <a:pPr marL="0" indent="0" algn="just">
              <a:buFontTx/>
              <a:buNone/>
            </a:pPr>
            <a:r>
              <a:rPr lang="en-GB" altLang="en-US" sz="1600">
                <a:latin typeface="Calibri" panose="020F0502020204030204" pitchFamily="34" charset="0"/>
              </a:rPr>
              <a:t>1173 publications using non human animals, published in 2009 or 2010, from 5 leading UK universities</a:t>
            </a: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" y="2168525"/>
            <a:ext cx="3073400" cy="132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GB" altLang="en-US" sz="1600"/>
              <a:t>“an outstanding contribution to the internationally excellent position of the UK in biomedical science and clinical/translational research.”</a:t>
            </a:r>
            <a:endParaRPr lang="en-US" altLang="en-US" sz="1600"/>
          </a:p>
        </p:txBody>
      </p:sp>
      <p:sp>
        <p:nvSpPr>
          <p:cNvPr id="28678" name="TextBox 11"/>
          <p:cNvSpPr txBox="1">
            <a:spLocks noChangeArrowheads="1"/>
          </p:cNvSpPr>
          <p:nvPr/>
        </p:nvSpPr>
        <p:spPr bwMode="auto">
          <a:xfrm>
            <a:off x="361950" y="3597275"/>
            <a:ext cx="3073400" cy="1568450"/>
          </a:xfrm>
          <a:prstGeom prst="rect">
            <a:avLst/>
          </a:prstGeom>
          <a:solidFill>
            <a:srgbClr val="C3D69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“impressed by the strength within the basic neurosciences that were returned …particular in the areas of behavioural, cellular and molecular neuroscience” </a:t>
            </a:r>
          </a:p>
        </p:txBody>
      </p:sp>
      <p:sp>
        <p:nvSpPr>
          <p:cNvPr id="29701" name="Title 1"/>
          <p:cNvSpPr>
            <a:spLocks noGrp="1"/>
          </p:cNvSpPr>
          <p:nvPr>
            <p:ph type="title"/>
          </p:nvPr>
        </p:nvSpPr>
        <p:spPr>
          <a:xfrm>
            <a:off x="901700" y="77788"/>
            <a:ext cx="7531100" cy="1570037"/>
          </a:xfrm>
        </p:spPr>
        <p:txBody>
          <a:bodyPr/>
          <a:lstStyle/>
          <a:p>
            <a:r>
              <a:rPr lang="en-GB" altLang="en-US">
                <a:latin typeface="Arial Narrow" panose="020B0606020202030204" pitchFamily="34" charset="0"/>
                <a:cs typeface="Arial Narrow" panose="020B0606020202030204" pitchFamily="34" charset="0"/>
              </a:rPr>
              <a:t>The scale of the problem</a:t>
            </a:r>
            <a:br>
              <a:rPr lang="en-GB" altLang="en-US">
                <a:latin typeface="Arial Narrow" panose="020B0606020202030204" pitchFamily="34" charset="0"/>
                <a:cs typeface="Arial Narrow" panose="020B0606020202030204" pitchFamily="34" charset="0"/>
              </a:rPr>
            </a:br>
            <a:r>
              <a:rPr lang="en-GB" altLang="en-US" sz="3200">
                <a:solidFill>
                  <a:srgbClr val="0000FF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RAE 1173</a:t>
            </a:r>
          </a:p>
        </p:txBody>
      </p:sp>
      <p:pic>
        <p:nvPicPr>
          <p:cNvPr id="29702" name="Picture 6" descr="RAEResults200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2"/>
          <a:stretch>
            <a:fillRect/>
          </a:stretch>
        </p:blipFill>
        <p:spPr bwMode="auto">
          <a:xfrm>
            <a:off x="241300" y="1357313"/>
            <a:ext cx="1625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000500" y="3197225"/>
            <a:ext cx="4432300" cy="3032125"/>
            <a:chOff x="4000500" y="3196778"/>
            <a:chExt cx="4432300" cy="3031830"/>
          </a:xfrm>
        </p:grpSpPr>
        <p:pic>
          <p:nvPicPr>
            <p:cNvPr id="29704" name="Picture 2" descr="Data 1.t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585" b="41359"/>
            <a:stretch>
              <a:fillRect/>
            </a:stretch>
          </p:blipFill>
          <p:spPr bwMode="auto">
            <a:xfrm>
              <a:off x="4000500" y="3196778"/>
              <a:ext cx="4432300" cy="276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Box 7"/>
            <p:cNvSpPr txBox="1">
              <a:spLocks noChangeArrowheads="1"/>
            </p:cNvSpPr>
            <p:nvPr/>
          </p:nvSpPr>
          <p:spPr bwMode="auto">
            <a:xfrm>
              <a:off x="4918075" y="5890054"/>
              <a:ext cx="711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Rand</a:t>
              </a:r>
            </a:p>
          </p:txBody>
        </p:sp>
        <p:sp>
          <p:nvSpPr>
            <p:cNvPr id="29706" name="TextBox 13"/>
            <p:cNvSpPr txBox="1">
              <a:spLocks noChangeArrowheads="1"/>
            </p:cNvSpPr>
            <p:nvPr/>
          </p:nvSpPr>
          <p:spPr bwMode="auto">
            <a:xfrm>
              <a:off x="5781675" y="5887308"/>
              <a:ext cx="711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Blind</a:t>
              </a:r>
            </a:p>
          </p:txBody>
        </p:sp>
        <p:sp>
          <p:nvSpPr>
            <p:cNvPr id="29707" name="TextBox 14"/>
            <p:cNvSpPr txBox="1">
              <a:spLocks noChangeArrowheads="1"/>
            </p:cNvSpPr>
            <p:nvPr/>
          </p:nvSpPr>
          <p:spPr bwMode="auto">
            <a:xfrm>
              <a:off x="6643902" y="5887308"/>
              <a:ext cx="711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I/E</a:t>
              </a:r>
            </a:p>
          </p:txBody>
        </p:sp>
        <p:sp>
          <p:nvSpPr>
            <p:cNvPr id="29708" name="TextBox 15"/>
            <p:cNvSpPr txBox="1">
              <a:spLocks noChangeArrowheads="1"/>
            </p:cNvSpPr>
            <p:nvPr/>
          </p:nvSpPr>
          <p:spPr bwMode="auto">
            <a:xfrm>
              <a:off x="7517113" y="5887308"/>
              <a:ext cx="711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SSC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2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key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Individual research claims are unreliable because they are at high risk of bias</a:t>
            </a:r>
          </a:p>
          <a:p>
            <a:r>
              <a:rPr lang="en-GB" dirty="0" smtClean="0"/>
              <a:t>Selection for publication – partial or non reporting of experimental findings – means even systematically collated research summaries overstate effects</a:t>
            </a:r>
          </a:p>
          <a:p>
            <a:r>
              <a:rPr lang="en-GB" dirty="0" smtClean="0"/>
              <a:t>We don’t really know the predictive value of animal research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0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Trans-</a:t>
            </a:r>
            <a:r>
              <a:rPr lang="en-GB" dirty="0" err="1"/>
              <a:t>lational</a:t>
            </a:r>
            <a:r>
              <a:rPr lang="en-GB" dirty="0"/>
              <a:t> research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9990" y="3172408"/>
            <a:ext cx="7738900" cy="0"/>
          </a:xfrm>
          <a:prstGeom prst="line">
            <a:avLst/>
          </a:prstGeom>
          <a:ln w="444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stCxn id="8" idx="3"/>
            <a:endCxn id="9" idx="1"/>
          </p:cNvCxnSpPr>
          <p:nvPr/>
        </p:nvCxnSpPr>
        <p:spPr>
          <a:xfrm>
            <a:off x="2203170" y="2372438"/>
            <a:ext cx="5194453" cy="2393061"/>
          </a:xfrm>
          <a:prstGeom prst="curvedConnector3">
            <a:avLst/>
          </a:prstGeom>
          <a:ln w="50800" cap="rnd" cmpd="sng"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9" y="1826295"/>
            <a:ext cx="1563181" cy="1092285"/>
          </a:xfrm>
          <a:prstGeom prst="rect">
            <a:avLst/>
          </a:prstGeom>
        </p:spPr>
      </p:pic>
      <p:pic>
        <p:nvPicPr>
          <p:cNvPr id="9" name="Picture 8" descr="IMG_03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23" y="3359264"/>
            <a:ext cx="898767" cy="28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Cis-</a:t>
            </a:r>
            <a:r>
              <a:rPr lang="en-GB" dirty="0" err="1"/>
              <a:t>lational</a:t>
            </a:r>
            <a:r>
              <a:rPr lang="en-GB" dirty="0"/>
              <a:t> research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9990" y="3172408"/>
            <a:ext cx="7738900" cy="0"/>
          </a:xfrm>
          <a:prstGeom prst="line">
            <a:avLst/>
          </a:prstGeom>
          <a:ln w="444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endCxn id="11" idx="1"/>
          </p:cNvCxnSpPr>
          <p:nvPr/>
        </p:nvCxnSpPr>
        <p:spPr>
          <a:xfrm>
            <a:off x="2214179" y="2372438"/>
            <a:ext cx="4708812" cy="12700"/>
          </a:xfrm>
          <a:prstGeom prst="curvedConnector3">
            <a:avLst/>
          </a:prstGeom>
          <a:ln w="50800" cap="rnd" cmpd="sng"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9" y="1826295"/>
            <a:ext cx="1563181" cy="1092285"/>
          </a:xfrm>
          <a:prstGeom prst="rect">
            <a:avLst/>
          </a:prstGeom>
        </p:spPr>
      </p:pic>
      <p:pic>
        <p:nvPicPr>
          <p:cNvPr id="11" name="Picture 10" descr="r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91" y="1826295"/>
            <a:ext cx="1563181" cy="10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9990" y="3172408"/>
            <a:ext cx="7738900" cy="0"/>
          </a:xfrm>
          <a:prstGeom prst="line">
            <a:avLst/>
          </a:prstGeom>
          <a:ln w="444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>
            <a:off x="2214179" y="2457839"/>
            <a:ext cx="5183444" cy="2314485"/>
          </a:xfrm>
          <a:prstGeom prst="curvedConnector3">
            <a:avLst>
              <a:gd name="adj1" fmla="val 49765"/>
            </a:avLst>
          </a:prstGeom>
          <a:ln w="50800" cap="rnd" cmpd="sng"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>
            <a:off x="2214179" y="2457839"/>
            <a:ext cx="4590522" cy="12700"/>
          </a:xfrm>
          <a:prstGeom prst="curvedConnector3">
            <a:avLst/>
          </a:prstGeom>
          <a:ln w="50800" cap="rnd" cmpd="sng"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r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" y="1911696"/>
            <a:ext cx="1563181" cy="1092285"/>
          </a:xfrm>
          <a:prstGeom prst="rect">
            <a:avLst/>
          </a:prstGeom>
        </p:spPr>
      </p:pic>
      <p:pic>
        <p:nvPicPr>
          <p:cNvPr id="11" name="Picture 10" descr="r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11" y="1911696"/>
            <a:ext cx="1563181" cy="1092285"/>
          </a:xfrm>
          <a:prstGeom prst="rect">
            <a:avLst/>
          </a:prstGeom>
        </p:spPr>
      </p:pic>
      <p:pic>
        <p:nvPicPr>
          <p:cNvPr id="12" name="Picture 11" descr="IMG_03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23" y="3359264"/>
            <a:ext cx="898767" cy="28124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B1A7B9-19D5-514E-985D-C596AEF24633}"/>
              </a:ext>
            </a:extLst>
          </p:cNvPr>
          <p:cNvSpPr txBox="1"/>
          <p:nvPr/>
        </p:nvSpPr>
        <p:spPr>
          <a:xfrm>
            <a:off x="1087239" y="1304263"/>
            <a:ext cx="743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</a:t>
            </a:r>
            <a:r>
              <a:rPr lang="en-US" sz="2800" dirty="0" err="1"/>
              <a:t>Σ</a:t>
            </a:r>
            <a:r>
              <a:rPr lang="en-US" sz="2800" dirty="0"/>
              <a:t>(knowledge) &lt; threshold 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err="1">
                <a:sym typeface="Wingdings"/>
              </a:rPr>
              <a:t>cis</a:t>
            </a:r>
            <a:r>
              <a:rPr lang="en-US" sz="2800" dirty="0">
                <a:sym typeface="Wingdings"/>
              </a:rPr>
              <a:t> </a:t>
            </a:r>
            <a:r>
              <a:rPr lang="mr-IN" sz="2800" dirty="0">
                <a:sym typeface="Wingdings"/>
              </a:rPr>
              <a:t>–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err="1">
                <a:sym typeface="Wingdings"/>
              </a:rPr>
              <a:t>lation</a:t>
            </a:r>
            <a:endParaRPr lang="en-US" sz="2800" dirty="0">
              <a:sym typeface="Wingding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F60CE-EE35-4C43-BC61-856C7094A123}"/>
              </a:ext>
            </a:extLst>
          </p:cNvPr>
          <p:cNvSpPr txBox="1"/>
          <p:nvPr/>
        </p:nvSpPr>
        <p:spPr>
          <a:xfrm>
            <a:off x="537983" y="5071919"/>
            <a:ext cx="74373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</a:t>
            </a:r>
            <a:r>
              <a:rPr lang="en-US" sz="2800" dirty="0" err="1"/>
              <a:t>Σ</a:t>
            </a:r>
            <a:r>
              <a:rPr lang="en-US" sz="2800" dirty="0"/>
              <a:t>(knowledge) &gt; threshold 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ym typeface="Wingdings"/>
              </a:rPr>
              <a:t> trans - </a:t>
            </a:r>
            <a:r>
              <a:rPr lang="en-US" sz="2800" dirty="0" err="1">
                <a:sym typeface="Wingdings"/>
              </a:rPr>
              <a:t>lation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F4A7D54-D977-4176-9AF6-ABA9A4F10B22}"/>
              </a:ext>
            </a:extLst>
          </p:cNvPr>
          <p:cNvSpPr txBox="1"/>
          <p:nvPr/>
        </p:nvSpPr>
        <p:spPr>
          <a:xfrm>
            <a:off x="1953905" y="5009670"/>
            <a:ext cx="517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Precision of estimation of effect of species, a known variable of interest</a:t>
            </a:r>
            <a:endParaRPr lang="en-GB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  <a:cs typeface="Times New Roman" panose="02020603050405020304" pitchFamily="18" charset="0"/>
              </a:rPr>
              <a:t>Cumulative random effects meta-analysis of </a:t>
            </a:r>
            <a:r>
              <a:rPr lang="en-GB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tPA</a:t>
            </a:r>
            <a:r>
              <a:rPr lang="en-GB" dirty="0">
                <a:latin typeface="Arial Narrow" panose="020B0606020202030204" pitchFamily="34" charset="0"/>
                <a:cs typeface="Times New Roman" panose="02020603050405020304" pitchFamily="18" charset="0"/>
              </a:rPr>
              <a:t> in stroke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96" y="1841872"/>
            <a:ext cx="5102169" cy="30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49" y="1713175"/>
            <a:ext cx="8229600" cy="101664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lvl="1"/>
            <a:r>
              <a:rPr lang="en-GB" sz="2400" dirty="0"/>
              <a:t>UK Commission for Human Medicines</a:t>
            </a:r>
          </a:p>
          <a:p>
            <a:pPr lvl="1"/>
            <a:r>
              <a:rPr lang="en-GB" sz="2400" dirty="0"/>
              <a:t>EMA Neurology SAG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8481" y="2763777"/>
            <a:ext cx="8229600" cy="523162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/>
              <a:t>UK </a:t>
            </a:r>
            <a:r>
              <a:rPr lang="en-GB" sz="2400" dirty="0" smtClean="0"/>
              <a:t>Reproducibility Network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6149" y="3320895"/>
            <a:ext cx="8229600" cy="12821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/>
              <a:t>Independent Statistical Standing Committee, CHDI Foundation</a:t>
            </a:r>
          </a:p>
          <a:p>
            <a:pPr lvl="1"/>
            <a:r>
              <a:rPr lang="en-GB" sz="2400" dirty="0"/>
              <a:t>Project co-ordinator, EQIPD IMI</a:t>
            </a:r>
          </a:p>
          <a:p>
            <a:pPr lvl="1"/>
            <a:endParaRPr lang="en-GB" sz="2400" dirty="0"/>
          </a:p>
          <a:p>
            <a:endParaRPr lang="en-GB" dirty="0"/>
          </a:p>
        </p:txBody>
      </p:sp>
      <p:pic>
        <p:nvPicPr>
          <p:cNvPr id="7" name="Content Placeholder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2534648-82E4-334C-97CB-2840E52C7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0" t="90909" r="9294" b="2181"/>
          <a:stretch/>
        </p:blipFill>
        <p:spPr bwMode="auto">
          <a:xfrm>
            <a:off x="466149" y="5662768"/>
            <a:ext cx="8229600" cy="4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6149" y="4636992"/>
            <a:ext cx="8229600" cy="523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/>
              <a:t>Minimum Standards Framework development group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93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4F717-550B-4E49-92B1-6D940C29775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67270" y="3886199"/>
          <a:ext cx="2160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A25F20E-D063-4695-B682-B141730A07A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03494" y="3882512"/>
          <a:ext cx="2160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C2DD8AA-8189-4F30-9B27-44BC07AC5F4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63582" y="2022603"/>
          <a:ext cx="2160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F942641-6827-4442-8785-5B1C3D7448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03494" y="2003707"/>
          <a:ext cx="2160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F4A7D54-D977-4176-9AF6-ABA9A4F10B22}"/>
              </a:ext>
            </a:extLst>
          </p:cNvPr>
          <p:cNvSpPr txBox="1"/>
          <p:nvPr/>
        </p:nvSpPr>
        <p:spPr>
          <a:xfrm>
            <a:off x="5219700" y="2214447"/>
            <a:ext cx="37147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Impact of known and latent variables: </a:t>
            </a:r>
            <a:r>
              <a:rPr lang="en-GB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As </a:t>
            </a:r>
            <a:r>
              <a:rPr lang="en-GB" dirty="0">
                <a:latin typeface="Arial Narrow" panose="020B0606020202030204" pitchFamily="34" charset="0"/>
                <a:cs typeface="Times New Roman" panose="02020603050405020304" pitchFamily="18" charset="0"/>
              </a:rPr>
              <a:t>new studies are published (x-axis) then heterogeneity, estimated by Q or I</a:t>
            </a:r>
            <a:r>
              <a:rPr lang="en-GB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Arial Narrow" panose="020B0606020202030204" pitchFamily="34" charset="0"/>
                <a:cs typeface="Times New Roman" panose="02020603050405020304" pitchFamily="18" charset="0"/>
              </a:rPr>
              <a:t> increases, and the variance of the overall effect s</a:t>
            </a:r>
            <a:r>
              <a:rPr lang="en-GB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Arial Narrow" panose="020B0606020202030204" pitchFamily="34" charset="0"/>
                <a:cs typeface="Times New Roman" panose="02020603050405020304" pitchFamily="18" charset="0"/>
              </a:rPr>
              <a:t> falls. However, 𝜏</a:t>
            </a:r>
            <a:r>
              <a:rPr lang="en-GB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Arial Narrow" panose="020B0606020202030204" pitchFamily="34" charset="0"/>
                <a:cs typeface="Times New Roman" panose="02020603050405020304" pitchFamily="18" charset="0"/>
              </a:rPr>
              <a:t> (the “between study variance”) shows a different pattern, with an initial peak, then a second rise, then falling again. We see this also in the IL-1 RA dataset. It may be that the second fall in 𝜏</a:t>
            </a:r>
            <a:r>
              <a:rPr lang="en-GB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Arial Narrow" panose="020B0606020202030204" pitchFamily="34" charset="0"/>
                <a:cs typeface="Times New Roman" panose="02020603050405020304" pitchFamily="18" charset="0"/>
              </a:rPr>
              <a:t> corresponds to a dataset where possible heterogeneity has been adequately sampled.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  <a:cs typeface="Times New Roman" panose="02020603050405020304" pitchFamily="18" charset="0"/>
              </a:rPr>
              <a:t>Cumulative random effects meta-analysis of </a:t>
            </a:r>
            <a:r>
              <a:rPr lang="en-GB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tPA</a:t>
            </a:r>
            <a:r>
              <a:rPr lang="en-GB" dirty="0">
                <a:latin typeface="Arial Narrow" panose="020B0606020202030204" pitchFamily="34" charset="0"/>
                <a:cs typeface="Times New Roman" panose="02020603050405020304" pitchFamily="18" charset="0"/>
              </a:rPr>
              <a:t> in stroke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445272" y="1180264"/>
            <a:ext cx="1284194" cy="1808630"/>
            <a:chOff x="1445272" y="1974355"/>
            <a:chExt cx="1284194" cy="1808630"/>
          </a:xfrm>
        </p:grpSpPr>
        <p:sp>
          <p:nvSpPr>
            <p:cNvPr id="4" name="Rectangle 3"/>
            <p:cNvSpPr/>
            <p:nvPr/>
          </p:nvSpPr>
          <p:spPr>
            <a:xfrm>
              <a:off x="1445272" y="1974355"/>
              <a:ext cx="1284194" cy="1808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350" dirty="0"/>
                <a:t>Living Search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59573" y="2424831"/>
              <a:ext cx="1055594" cy="3025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PUBMED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59573" y="2882031"/>
              <a:ext cx="1055594" cy="3025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EMBASE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59573" y="3339231"/>
              <a:ext cx="1055594" cy="3025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Other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92132" y="2982545"/>
            <a:ext cx="3743234" cy="678919"/>
            <a:chOff x="2092132" y="3776636"/>
            <a:chExt cx="3743234" cy="678919"/>
          </a:xfrm>
        </p:grpSpPr>
        <p:cxnSp>
          <p:nvCxnSpPr>
            <p:cNvPr id="18" name="Elbow Connector 17"/>
            <p:cNvCxnSpPr>
              <a:stCxn id="14" idx="2"/>
              <a:endCxn id="4" idx="2"/>
            </p:cNvCxnSpPr>
            <p:nvPr/>
          </p:nvCxnSpPr>
          <p:spPr>
            <a:xfrm rot="5400000">
              <a:off x="3958193" y="1912162"/>
              <a:ext cx="12700" cy="3741647"/>
            </a:xfrm>
            <a:prstGeom prst="bentConnector3">
              <a:avLst>
                <a:gd name="adj1" fmla="val 180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092132" y="4155473"/>
              <a:ext cx="374164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/>
                <a:t>Iterate new searches on knowledge claims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69258" y="2988893"/>
            <a:ext cx="2884392" cy="1459006"/>
            <a:chOff x="5069258" y="3782984"/>
            <a:chExt cx="2884392" cy="1459006"/>
          </a:xfrm>
        </p:grpSpPr>
        <p:sp>
          <p:nvSpPr>
            <p:cNvPr id="22" name="Rectangle 21"/>
            <p:cNvSpPr/>
            <p:nvPr/>
          </p:nvSpPr>
          <p:spPr>
            <a:xfrm>
              <a:off x="6709797" y="4683937"/>
              <a:ext cx="1243853" cy="5580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Download papers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69258" y="4683937"/>
              <a:ext cx="1243853" cy="5580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Systematic review</a:t>
              </a:r>
            </a:p>
          </p:txBody>
        </p:sp>
        <p:cxnSp>
          <p:nvCxnSpPr>
            <p:cNvPr id="25" name="Elbow Connector 24"/>
            <p:cNvCxnSpPr/>
            <p:nvPr/>
          </p:nvCxnSpPr>
          <p:spPr>
            <a:xfrm rot="16200000" flipH="1">
              <a:off x="6887971" y="4233459"/>
              <a:ext cx="900952" cy="1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6" idx="2"/>
              <a:endCxn id="23" idx="0"/>
            </p:cNvCxnSpPr>
            <p:nvPr/>
          </p:nvCxnSpPr>
          <p:spPr>
            <a:xfrm rot="5400000">
              <a:off x="6060978" y="3413192"/>
              <a:ext cx="900952" cy="1640538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816873" y="749958"/>
            <a:ext cx="2528048" cy="2238936"/>
            <a:chOff x="2816873" y="1544049"/>
            <a:chExt cx="2528048" cy="2238936"/>
          </a:xfrm>
        </p:grpSpPr>
        <p:sp>
          <p:nvSpPr>
            <p:cNvPr id="8" name="Rectangle 7"/>
            <p:cNvSpPr/>
            <p:nvPr/>
          </p:nvSpPr>
          <p:spPr>
            <a:xfrm>
              <a:off x="2816873" y="1974355"/>
              <a:ext cx="356348" cy="1808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350" dirty="0"/>
                <a:t>De-duplicate (R)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60628" y="1974355"/>
              <a:ext cx="463921" cy="1808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350" dirty="0"/>
                <a:t>Primary research relevant to </a:t>
              </a:r>
              <a:r>
                <a:rPr lang="en-GB" sz="1350" dirty="0" smtClean="0"/>
                <a:t>MND</a:t>
              </a:r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1955" y="1974355"/>
              <a:ext cx="463921" cy="1808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350" dirty="0"/>
                <a:t>Identify research domain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96902" y="1974355"/>
              <a:ext cx="948018" cy="5109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Human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96902" y="2623175"/>
              <a:ext cx="948018" cy="5109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In vivo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96902" y="3271996"/>
              <a:ext cx="948018" cy="51098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In vitro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16874" y="1544049"/>
              <a:ext cx="2528047" cy="30928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</a:rPr>
                <a:t>Title/ Abstract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65947" y="749958"/>
            <a:ext cx="2487702" cy="2238936"/>
            <a:chOff x="5465947" y="1544049"/>
            <a:chExt cx="2487702" cy="2238936"/>
          </a:xfrm>
        </p:grpSpPr>
        <p:sp>
          <p:nvSpPr>
            <p:cNvPr id="14" name="Rectangle 13"/>
            <p:cNvSpPr/>
            <p:nvPr/>
          </p:nvSpPr>
          <p:spPr>
            <a:xfrm>
              <a:off x="5465947" y="1974355"/>
              <a:ext cx="726137" cy="1808630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350" dirty="0"/>
                <a:t>(PICO) Population; intervention; outcome; knowledge claim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2512" y="1974355"/>
              <a:ext cx="400049" cy="180863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350" dirty="0"/>
                <a:t>Risk of bias annotation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9796" y="1974355"/>
              <a:ext cx="1243853" cy="180863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Shiny app summary: select by drug: pathway; outcome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72674" y="1544049"/>
              <a:ext cx="2480975" cy="3092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</a:rPr>
                <a:t>Full text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003200" y="1170567"/>
            <a:ext cx="356348" cy="18086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350" dirty="0" smtClean="0">
                <a:solidFill>
                  <a:schemeClr val="tx1"/>
                </a:solidFill>
              </a:rPr>
              <a:t>Primary research</a:t>
            </a:r>
            <a:endParaRPr lang="en-GB" sz="1350" dirty="0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181374" y="232192"/>
            <a:ext cx="6999588" cy="1840355"/>
            <a:chOff x="1181374" y="232192"/>
            <a:chExt cx="6999588" cy="1840355"/>
          </a:xfrm>
        </p:grpSpPr>
        <p:cxnSp>
          <p:nvCxnSpPr>
            <p:cNvPr id="24" name="Elbow Connector 23"/>
            <p:cNvCxnSpPr>
              <a:stCxn id="16" idx="3"/>
              <a:endCxn id="27" idx="0"/>
            </p:cNvCxnSpPr>
            <p:nvPr/>
          </p:nvCxnSpPr>
          <p:spPr>
            <a:xfrm flipH="1" flipV="1">
              <a:off x="1181374" y="1158535"/>
              <a:ext cx="6772275" cy="914012"/>
            </a:xfrm>
            <a:prstGeom prst="bentConnector4">
              <a:avLst>
                <a:gd name="adj1" fmla="val -3376"/>
                <a:gd name="adj2" fmla="val 164501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181374" y="232192"/>
              <a:ext cx="699958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 smtClean="0"/>
                <a:t>Provide feedback to improve quality of knowledge </a:t>
              </a:r>
              <a:r>
                <a:rPr lang="en-GB" sz="1350" dirty="0"/>
                <a:t>claims</a:t>
              </a:r>
            </a:p>
          </p:txBody>
        </p:sp>
      </p:grpSp>
      <p:pic>
        <p:nvPicPr>
          <p:cNvPr id="39" name="Picture 3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0" y="5156823"/>
            <a:ext cx="3587813" cy="12671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423" y="5156823"/>
            <a:ext cx="3580276" cy="12671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64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AE13-A4D8-6F44-AD89-A153D376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Researchers are different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E4699-717E-0B4F-8E69-AAC9BEC26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66" y="1417638"/>
            <a:ext cx="7174230" cy="43045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175972-21B7-4941-A9EB-FAB3E8C8C5BD}"/>
              </a:ext>
            </a:extLst>
          </p:cNvPr>
          <p:cNvCxnSpPr/>
          <p:nvPr/>
        </p:nvCxnSpPr>
        <p:spPr>
          <a:xfrm flipV="1">
            <a:off x="1188720" y="1908810"/>
            <a:ext cx="0" cy="337185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02748B-1743-994A-AAAF-D8462B9E5BC1}"/>
              </a:ext>
            </a:extLst>
          </p:cNvPr>
          <p:cNvSpPr txBox="1"/>
          <p:nvPr/>
        </p:nvSpPr>
        <p:spPr>
          <a:xfrm rot="16200000">
            <a:off x="-160213" y="3410069"/>
            <a:ext cx="212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7550F6-FEAF-C34C-8B70-5F197A333D6F}"/>
              </a:ext>
            </a:extLst>
          </p:cNvPr>
          <p:cNvCxnSpPr>
            <a:cxnSpLocks/>
          </p:cNvCxnSpPr>
          <p:nvPr/>
        </p:nvCxnSpPr>
        <p:spPr>
          <a:xfrm>
            <a:off x="2415540" y="5722176"/>
            <a:ext cx="4556760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DEB269-8AB2-1440-B217-17D4F3C02BF5}"/>
              </a:ext>
            </a:extLst>
          </p:cNvPr>
          <p:cNvSpPr txBox="1"/>
          <p:nvPr/>
        </p:nvSpPr>
        <p:spPr>
          <a:xfrm>
            <a:off x="3722370" y="584073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quality</a:t>
            </a:r>
          </a:p>
        </p:txBody>
      </p:sp>
      <p:sp>
        <p:nvSpPr>
          <p:cNvPr id="11" name="Down Arrow Callout 10">
            <a:extLst>
              <a:ext uri="{FF2B5EF4-FFF2-40B4-BE49-F238E27FC236}">
                <a16:creationId xmlns:a16="http://schemas.microsoft.com/office/drawing/2014/main" id="{1306DDAF-003B-9643-B718-F2A3A079ACC9}"/>
              </a:ext>
            </a:extLst>
          </p:cNvPr>
          <p:cNvSpPr/>
          <p:nvPr/>
        </p:nvSpPr>
        <p:spPr>
          <a:xfrm>
            <a:off x="1391275" y="3594735"/>
            <a:ext cx="1245870" cy="1525905"/>
          </a:xfrm>
          <a:prstGeom prst="downArrow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F.F.P.</a:t>
            </a:r>
          </a:p>
        </p:txBody>
      </p:sp>
      <p:sp>
        <p:nvSpPr>
          <p:cNvPr id="12" name="Down Arrow Callout 11">
            <a:extLst>
              <a:ext uri="{FF2B5EF4-FFF2-40B4-BE49-F238E27FC236}">
                <a16:creationId xmlns:a16="http://schemas.microsoft.com/office/drawing/2014/main" id="{E82E701A-5E7E-804A-BD64-BBF6DF235CAC}"/>
              </a:ext>
            </a:extLst>
          </p:cNvPr>
          <p:cNvSpPr/>
          <p:nvPr/>
        </p:nvSpPr>
        <p:spPr>
          <a:xfrm>
            <a:off x="2839699" y="2978404"/>
            <a:ext cx="1245870" cy="1525905"/>
          </a:xfrm>
          <a:prstGeom prst="downArrow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HARKing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Down Arrow Callout 12">
            <a:extLst>
              <a:ext uri="{FF2B5EF4-FFF2-40B4-BE49-F238E27FC236}">
                <a16:creationId xmlns:a16="http://schemas.microsoft.com/office/drawing/2014/main" id="{CA2E72B0-01CE-8847-B91B-656F8E63EB5F}"/>
              </a:ext>
            </a:extLst>
          </p:cNvPr>
          <p:cNvSpPr/>
          <p:nvPr/>
        </p:nvSpPr>
        <p:spPr>
          <a:xfrm>
            <a:off x="5726430" y="1417637"/>
            <a:ext cx="1245870" cy="1167323"/>
          </a:xfrm>
          <a:prstGeom prst="downArrowCallou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Science</a:t>
            </a:r>
          </a:p>
        </p:txBody>
      </p:sp>
      <p:sp>
        <p:nvSpPr>
          <p:cNvPr id="14" name="Down Arrow Callout 13">
            <a:extLst>
              <a:ext uri="{FF2B5EF4-FFF2-40B4-BE49-F238E27FC236}">
                <a16:creationId xmlns:a16="http://schemas.microsoft.com/office/drawing/2014/main" id="{6E3C6B71-D612-4B42-99FC-F1118CC658D6}"/>
              </a:ext>
            </a:extLst>
          </p:cNvPr>
          <p:cNvSpPr/>
          <p:nvPr/>
        </p:nvSpPr>
        <p:spPr>
          <a:xfrm>
            <a:off x="6817233" y="2419366"/>
            <a:ext cx="1744355" cy="1185069"/>
          </a:xfrm>
          <a:prstGeom prst="down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Preregistration</a:t>
            </a:r>
          </a:p>
        </p:txBody>
      </p:sp>
      <p:sp>
        <p:nvSpPr>
          <p:cNvPr id="15" name="Down Arrow Callout 14">
            <a:extLst>
              <a:ext uri="{FF2B5EF4-FFF2-40B4-BE49-F238E27FC236}">
                <a16:creationId xmlns:a16="http://schemas.microsoft.com/office/drawing/2014/main" id="{61FBF266-1762-D74F-976D-3B4E9C640FA8}"/>
              </a:ext>
            </a:extLst>
          </p:cNvPr>
          <p:cNvSpPr/>
          <p:nvPr/>
        </p:nvSpPr>
        <p:spPr>
          <a:xfrm>
            <a:off x="4254177" y="1867727"/>
            <a:ext cx="1245870" cy="1525905"/>
          </a:xfrm>
          <a:prstGeom prst="downArrowCallou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Risks of bias</a:t>
            </a:r>
          </a:p>
        </p:txBody>
      </p:sp>
    </p:spTree>
    <p:extLst>
      <p:ext uri="{BB962C8B-B14F-4D97-AF65-F5344CB8AC3E}">
        <p14:creationId xmlns:p14="http://schemas.microsoft.com/office/powerpoint/2010/main" val="38203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2C9E-4DDC-0246-889C-FA8B2238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do research integrity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E0FDF-0F48-004D-A61C-347CB155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250" y="0"/>
            <a:ext cx="9144000" cy="61215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C0CE22-CAA8-BB46-9477-06E382C541F9}"/>
              </a:ext>
            </a:extLst>
          </p:cNvPr>
          <p:cNvSpPr/>
          <p:nvPr/>
        </p:nvSpPr>
        <p:spPr>
          <a:xfrm>
            <a:off x="5840730" y="-285750"/>
            <a:ext cx="3829050" cy="7818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E8BEC-A4AB-B049-B35A-58779C868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66" y="1417638"/>
            <a:ext cx="7174230" cy="43045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985A44-8E58-8F46-BB39-F15D9DA431D0}"/>
              </a:ext>
            </a:extLst>
          </p:cNvPr>
          <p:cNvSpPr/>
          <p:nvPr/>
        </p:nvSpPr>
        <p:spPr>
          <a:xfrm>
            <a:off x="-914400" y="5932170"/>
            <a:ext cx="10736580" cy="175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D7570D-8EB4-5A4E-ABE5-2D274C42C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66" y="1634808"/>
            <a:ext cx="7174230" cy="4304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319730-2216-1749-82B7-B973EA9F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Improvement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A349C-A36D-6F4A-965E-5CE5A672C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81" y="1531620"/>
            <a:ext cx="7174800" cy="43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8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E6FB-A280-8446-8581-D7892271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 research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9626-A164-8A41-B33D-DA75E152E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$300bn globally, </a:t>
            </a:r>
            <a:r>
              <a:rPr lang="en-GB" dirty="0"/>
              <a:t>€</a:t>
            </a:r>
            <a:r>
              <a:rPr lang="en-US" dirty="0"/>
              <a:t>50bn in Europe</a:t>
            </a:r>
          </a:p>
          <a:p>
            <a:r>
              <a:rPr lang="en-US" dirty="0" err="1"/>
              <a:t>Glasziou</a:t>
            </a:r>
            <a:r>
              <a:rPr lang="en-US" dirty="0"/>
              <a:t> and Chalmers claim 85% wasted</a:t>
            </a:r>
          </a:p>
          <a:p>
            <a:r>
              <a:rPr lang="en-US" dirty="0"/>
              <a:t>Even if waste is only 50%, improvements which reduced that by 1% would free $3bn globally, </a:t>
            </a:r>
            <a:r>
              <a:rPr lang="en-GB" dirty="0"/>
              <a:t>€</a:t>
            </a:r>
            <a:r>
              <a:rPr lang="en-US" dirty="0"/>
              <a:t>500m in Europe, every year.</a:t>
            </a:r>
          </a:p>
          <a:p>
            <a:r>
              <a:rPr lang="en-US" dirty="0"/>
              <a:t>Investing ~1% of research expenditure in improvement activity would go a long way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5" y="1940531"/>
            <a:ext cx="6926330" cy="4355154"/>
          </a:xfrm>
          <a:prstGeom prst="rect">
            <a:avLst/>
          </a:prstGeom>
        </p:spPr>
      </p:pic>
      <p:sp>
        <p:nvSpPr>
          <p:cNvPr id="76801" name="TextBox 3"/>
          <p:cNvSpPr>
            <a:spLocks noGrp="1" noChangeArrowheads="1"/>
          </p:cNvSpPr>
          <p:nvPr>
            <p:ph type="title"/>
          </p:nvPr>
        </p:nvSpPr>
        <p:spPr>
          <a:xfrm>
            <a:off x="1106488" y="382588"/>
            <a:ext cx="6934200" cy="1384300"/>
          </a:xfrm>
        </p:spPr>
        <p:txBody>
          <a:bodyPr>
            <a:spAutoFit/>
          </a:bodyPr>
          <a:lstStyle/>
          <a:p>
            <a:pPr eaLnBrk="1" hangingPunct="1"/>
            <a:r>
              <a:rPr lang="en-US" sz="2800" b="0">
                <a:latin typeface="Arial Narrow" charset="0"/>
                <a:ea typeface="MS PGothic" charset="0"/>
              </a:rPr>
              <a:t>If you are planning a systematic review or meta-analysis of animal data, CAMARADES are here to help: malcolm.macleod@ed.ac.uk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6571" y="5120638"/>
            <a:ext cx="1714500" cy="704599"/>
            <a:chOff x="931863" y="5685089"/>
            <a:chExt cx="1714500" cy="7045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/>
            <p:cNvSpPr/>
            <p:nvPr/>
          </p:nvSpPr>
          <p:spPr>
            <a:xfrm>
              <a:off x="931863" y="5685089"/>
              <a:ext cx="1714500" cy="7045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74"/>
            <a:stretch/>
          </p:blipFill>
          <p:spPr>
            <a:xfrm>
              <a:off x="931863" y="5685089"/>
              <a:ext cx="1714500" cy="70459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205288"/>
            <a:ext cx="1714500" cy="854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5907088"/>
            <a:ext cx="1714500" cy="655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RC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5" y="3357232"/>
            <a:ext cx="1739936" cy="765572"/>
          </a:xfrm>
          <a:prstGeom prst="rect">
            <a:avLst/>
          </a:prstGeom>
        </p:spPr>
      </p:pic>
      <p:pic>
        <p:nvPicPr>
          <p:cNvPr id="9" name="Picture 8" descr="wellcome-logo-bla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5" y="2157595"/>
            <a:ext cx="1128712" cy="1128712"/>
          </a:xfrm>
          <a:prstGeom prst="rect">
            <a:avLst/>
          </a:prstGeom>
        </p:spPr>
      </p:pic>
      <p:pic>
        <p:nvPicPr>
          <p:cNvPr id="10" name="Picture 9" descr="Screenshot 2018-04-12 11.40.4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32" y="5837689"/>
            <a:ext cx="6464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2C39-4EC6-D148-9984-918BA7CE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Reproducibility and replication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133A9-A8D7-6A4D-A87E-38655E18BA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17" y="2313791"/>
            <a:ext cx="4562854" cy="30845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FDCC65-84CD-1F4C-8EC1-41C04ECDDA94}"/>
              </a:ext>
            </a:extLst>
          </p:cNvPr>
          <p:cNvSpPr txBox="1"/>
          <p:nvPr/>
        </p:nvSpPr>
        <p:spPr>
          <a:xfrm>
            <a:off x="789428" y="2313791"/>
            <a:ext cx="32624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“Reproducibility” related to the re-analysis of existing data following the same analytical procedures. </a:t>
            </a:r>
          </a:p>
          <a:p>
            <a:endParaRPr lang="en-GB" dirty="0"/>
          </a:p>
          <a:p>
            <a:r>
              <a:rPr lang="en-GB" dirty="0"/>
              <a:t>“Replication” was held to require the collection of new data, following the same methods. 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AC23CF-0405-3E4C-BF43-A6AB7CC1B84D}"/>
              </a:ext>
            </a:extLst>
          </p:cNvPr>
          <p:cNvGrpSpPr/>
          <p:nvPr/>
        </p:nvGrpSpPr>
        <p:grpSpPr>
          <a:xfrm>
            <a:off x="3905956" y="3623733"/>
            <a:ext cx="4780844" cy="372534"/>
            <a:chOff x="3905956" y="3623733"/>
            <a:chExt cx="4780844" cy="372534"/>
          </a:xfrm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F810B3E5-B61E-F140-AED6-BAE96F85C10E}"/>
                </a:ext>
              </a:extLst>
            </p:cNvPr>
            <p:cNvSpPr/>
            <p:nvPr/>
          </p:nvSpPr>
          <p:spPr>
            <a:xfrm>
              <a:off x="3905956" y="3623734"/>
              <a:ext cx="1083733" cy="37253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395C55C2-4D8D-3E4E-8E1B-9813C103C6A2}"/>
                </a:ext>
              </a:extLst>
            </p:cNvPr>
            <p:cNvSpPr/>
            <p:nvPr/>
          </p:nvSpPr>
          <p:spPr>
            <a:xfrm rot="10800000">
              <a:off x="7603067" y="3623733"/>
              <a:ext cx="1083733" cy="37253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59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089"/>
            <a:ext cx="8229600" cy="45099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Retrospective – </a:t>
            </a:r>
            <a:r>
              <a:rPr lang="en-US" sz="2400" dirty="0"/>
              <a:t>Pharmaceutical companies sharing their historical experience when they have attempted replication </a:t>
            </a:r>
          </a:p>
          <a:p>
            <a:pPr lvl="1"/>
            <a:r>
              <a:rPr lang="en-US" dirty="0"/>
              <a:t>Bayer						33% of 67</a:t>
            </a:r>
          </a:p>
          <a:p>
            <a:pPr lvl="1"/>
            <a:r>
              <a:rPr lang="en-US" dirty="0"/>
              <a:t>Amgen					11% of 53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Selection bias (2 companies out of ?)</a:t>
            </a:r>
          </a:p>
          <a:p>
            <a:pPr marL="457200" lvl="1" indent="0">
              <a:buNone/>
            </a:pPr>
            <a:r>
              <a:rPr lang="en-US" dirty="0"/>
              <a:t>? Recall Bias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020417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Prospective - </a:t>
            </a:r>
            <a:r>
              <a:rPr lang="en-US" sz="2400" dirty="0"/>
              <a:t>Academic led, great attention given to faithfulness to original study design, adequate statistical power, preregistration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400" dirty="0"/>
              <a:t>Psychology				36% of 97		ES</a:t>
            </a:r>
            <a:r>
              <a:rPr lang="en-US" sz="2400" baseline="-25000" dirty="0"/>
              <a:t>R</a:t>
            </a:r>
            <a:r>
              <a:rPr lang="en-US" sz="2400" dirty="0"/>
              <a:t>=49%</a:t>
            </a:r>
          </a:p>
          <a:p>
            <a:pPr lvl="1"/>
            <a:r>
              <a:rPr lang="en-US" sz="2400" dirty="0"/>
              <a:t>Cancer biology			40% of 10</a:t>
            </a:r>
          </a:p>
          <a:p>
            <a:pPr lvl="1"/>
            <a:r>
              <a:rPr lang="en-US" sz="2400" dirty="0"/>
              <a:t>Economics					61% of 18		ES</a:t>
            </a:r>
            <a:r>
              <a:rPr lang="en-US" sz="2400" baseline="-25000" dirty="0"/>
              <a:t>R</a:t>
            </a:r>
            <a:r>
              <a:rPr lang="en-US" sz="2400" dirty="0"/>
              <a:t>=66%</a:t>
            </a:r>
          </a:p>
          <a:p>
            <a:pPr lvl="1"/>
            <a:r>
              <a:rPr lang="en-US" sz="2400" dirty="0"/>
              <a:t>Social sciences 			62% of 21		ES</a:t>
            </a:r>
            <a:r>
              <a:rPr lang="en-US" sz="2400" baseline="-25000" dirty="0"/>
              <a:t>R</a:t>
            </a:r>
            <a:r>
              <a:rPr lang="en-US" sz="2400" dirty="0"/>
              <a:t>=54%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2800" dirty="0"/>
              <a:t>? Selection bias (how did they choose what to try to replicate?)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_45162744_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5400"/>
            <a:ext cx="53213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/>
          <p:cNvSpPr>
            <a:spLocks/>
          </p:cNvSpPr>
          <p:nvPr/>
        </p:nvSpPr>
        <p:spPr bwMode="auto">
          <a:xfrm>
            <a:off x="6311900" y="2476500"/>
            <a:ext cx="2603500" cy="2298700"/>
          </a:xfrm>
          <a:prstGeom prst="wedgeEllipseCallout">
            <a:avLst>
              <a:gd name="adj1" fmla="val -89338"/>
              <a:gd name="adj2" fmla="val 11634"/>
            </a:avLst>
          </a:prstGeom>
          <a:solidFill>
            <a:srgbClr val="C3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2000"/>
              <a:t>I am not in the office at the moment. Send any work to be translated.</a:t>
            </a:r>
          </a:p>
        </p:txBody>
      </p:sp>
    </p:spTree>
    <p:extLst>
      <p:ext uri="{BB962C8B-B14F-4D97-AF65-F5344CB8AC3E}">
        <p14:creationId xmlns:p14="http://schemas.microsoft.com/office/powerpoint/2010/main" val="35643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71525" y="5619750"/>
            <a:ext cx="7496175" cy="898525"/>
            <a:chOff x="771525" y="5400508"/>
            <a:chExt cx="7496175" cy="899319"/>
          </a:xfrm>
        </p:grpSpPr>
        <p:pic>
          <p:nvPicPr>
            <p:cNvPr id="1435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5" y="5400508"/>
              <a:ext cx="1096730" cy="89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TextBox 2"/>
            <p:cNvSpPr txBox="1">
              <a:spLocks noChangeArrowheads="1"/>
            </p:cNvSpPr>
            <p:nvPr/>
          </p:nvSpPr>
          <p:spPr bwMode="auto">
            <a:xfrm>
              <a:off x="1943100" y="5665501"/>
              <a:ext cx="6324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en-US" sz="1800"/>
                <a:t>Winner of the 2012 Ignoble Prize for Neuroscience</a:t>
              </a:r>
            </a:p>
          </p:txBody>
        </p:sp>
      </p:grp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03200"/>
            <a:ext cx="57531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5"/>
          <a:stretch>
            <a:fillRect/>
          </a:stretch>
        </p:blipFill>
        <p:spPr bwMode="auto">
          <a:xfrm>
            <a:off x="439738" y="2317750"/>
            <a:ext cx="37147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2317750"/>
            <a:ext cx="37020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552825"/>
            <a:ext cx="3611562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5"/>
          <p:cNvGrpSpPr>
            <a:grpSpLocks noChangeAspect="1"/>
          </p:cNvGrpSpPr>
          <p:nvPr/>
        </p:nvGrpSpPr>
        <p:grpSpPr bwMode="auto">
          <a:xfrm>
            <a:off x="4565650" y="4786313"/>
            <a:ext cx="3665538" cy="779462"/>
            <a:chOff x="3867150" y="4608514"/>
            <a:chExt cx="2819400" cy="600075"/>
          </a:xfrm>
        </p:grpSpPr>
        <p:pic>
          <p:nvPicPr>
            <p:cNvPr id="1434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0" y="4608514"/>
              <a:ext cx="28194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819606" y="5058265"/>
              <a:ext cx="866944" cy="128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4532313" y="3802063"/>
            <a:ext cx="3702050" cy="849312"/>
            <a:chOff x="2600325" y="4716065"/>
            <a:chExt cx="2847975" cy="653343"/>
          </a:xfrm>
        </p:grpSpPr>
        <p:pic>
          <p:nvPicPr>
            <p:cNvPr id="14345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5" y="4716065"/>
              <a:ext cx="2847975" cy="59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600325" y="4742931"/>
              <a:ext cx="1417881" cy="1477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14896" y="5183785"/>
              <a:ext cx="327297" cy="185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8569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3" t="5493" r="5150" b="8586"/>
          <a:stretch>
            <a:fillRect/>
          </a:stretch>
        </p:blipFill>
        <p:spPr bwMode="auto">
          <a:xfrm>
            <a:off x="2052638" y="836613"/>
            <a:ext cx="5040312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576513" y="3284538"/>
          <a:ext cx="39909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SPW 10.0 Graph" r:id="rId6" imgW="5821070" imgH="4223614" progId="SigmaPlotGraphicObject.9">
                  <p:embed/>
                </p:oleObj>
              </mc:Choice>
              <mc:Fallback>
                <p:oleObj name="SPW 10.0 Graph" r:id="rId6" imgW="5821070" imgH="4223614" progId="SigmaPlotGraphicObject.9">
                  <p:embed/>
                  <p:pic>
                    <p:nvPicPr>
                      <p:cNvPr id="1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284538"/>
                        <a:ext cx="39909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56100" y="5876925"/>
            <a:ext cx="1584325" cy="274638"/>
            <a:chOff x="2744" y="3702"/>
            <a:chExt cx="998" cy="173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2744" y="3702"/>
              <a:ext cx="45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>
                  <a:solidFill>
                    <a:srgbClr val="000000"/>
                  </a:solidFill>
                </a:rPr>
                <a:t>10</a:t>
              </a:r>
              <a:r>
                <a:rPr lang="en-GB" altLang="en-US" sz="1200" baseline="30000">
                  <a:solidFill>
                    <a:srgbClr val="000000"/>
                  </a:solidFill>
                </a:rPr>
                <a:t>-120 </a:t>
              </a:r>
              <a:r>
                <a:rPr lang="en-GB" altLang="en-US" sz="1200">
                  <a:solidFill>
                    <a:srgbClr val="000000"/>
                  </a:solidFill>
                </a:rPr>
                <a:t>M</a:t>
              </a: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3288" y="3702"/>
              <a:ext cx="45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>
                  <a:solidFill>
                    <a:srgbClr val="000000"/>
                  </a:solidFill>
                </a:rPr>
                <a:t>10</a:t>
              </a:r>
              <a:r>
                <a:rPr lang="en-GB" altLang="en-US" sz="1200" baseline="30000">
                  <a:solidFill>
                    <a:srgbClr val="000000"/>
                  </a:solidFill>
                </a:rPr>
                <a:t>-60 </a:t>
              </a:r>
              <a:r>
                <a:rPr lang="en-GB" altLang="en-US" sz="1200">
                  <a:solidFill>
                    <a:srgbClr val="000000"/>
                  </a:solidFill>
                </a:rPr>
                <a:t>M</a:t>
              </a: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912288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1185863" y="61913"/>
            <a:ext cx="6770687" cy="1566862"/>
          </a:xfrm>
        </p:spPr>
        <p:txBody>
          <a:bodyPr lIns="0" tIns="0" rIns="0" bIns="0"/>
          <a:lstStyle/>
          <a:p>
            <a:pPr marL="57150" defTabSz="1295400" eaLnBrk="1" hangingPunct="1"/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1026 interventions in experimental stroke</a:t>
            </a:r>
            <a:endParaRPr lang="en-GB" altLang="en-US" sz="36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3555" name="Rectangle 12"/>
          <p:cNvSpPr>
            <a:spLocks/>
          </p:cNvSpPr>
          <p:nvPr/>
        </p:nvSpPr>
        <p:spPr bwMode="auto">
          <a:xfrm>
            <a:off x="6592888" y="6230938"/>
            <a:ext cx="2527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9688" defTabSz="9112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12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12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12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12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spcBef>
                <a:spcPts val="988"/>
              </a:spcBef>
              <a:buFontTx/>
              <a:buNone/>
            </a:pPr>
            <a:r>
              <a:rPr lang="en-GB" altLang="en-US" sz="17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ja-JP" altLang="en-GB" sz="17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’</a:t>
            </a:r>
            <a:r>
              <a:rPr lang="en-GB" altLang="ja-JP" sz="17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Collins et al, 2006</a:t>
            </a:r>
            <a:endParaRPr lang="en-GB" altLang="en-US" sz="2500">
              <a:solidFill>
                <a:srgbClr val="000000"/>
              </a:solidFill>
              <a:latin typeface="Helvetica Light" charset="0"/>
              <a:cs typeface="Arial" panose="020B0604020202020204" pitchFamily="34" charset="0"/>
              <a:sym typeface="Helvetica Light" charset="0"/>
            </a:endParaRPr>
          </a:p>
        </p:txBody>
      </p:sp>
      <p:sp>
        <p:nvSpPr>
          <p:cNvPr id="2" name="Oval 1"/>
          <p:cNvSpPr>
            <a:spLocks/>
          </p:cNvSpPr>
          <p:nvPr/>
        </p:nvSpPr>
        <p:spPr bwMode="auto">
          <a:xfrm>
            <a:off x="1116013" y="1916113"/>
            <a:ext cx="3671887" cy="367347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1547813" y="2349500"/>
            <a:ext cx="2808287" cy="2806700"/>
          </a:xfrm>
          <a:prstGeom prst="ellipse">
            <a:avLst/>
          </a:prstGeom>
          <a:solidFill>
            <a:srgbClr val="254061"/>
          </a:solidFill>
          <a:ln w="9525">
            <a:solidFill>
              <a:srgbClr val="25406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1854200" y="2654300"/>
            <a:ext cx="2195513" cy="2197100"/>
          </a:xfrm>
          <a:prstGeom prst="ellipse">
            <a:avLst/>
          </a:prstGeom>
          <a:solidFill>
            <a:srgbClr val="A4A2E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393950" y="3194050"/>
            <a:ext cx="1116013" cy="1116013"/>
          </a:xfrm>
          <a:prstGeom prst="ellipse">
            <a:avLst/>
          </a:prstGeom>
          <a:solidFill>
            <a:srgbClr val="FEB6B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897188" y="3698875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2843213" y="5805488"/>
            <a:ext cx="215900" cy="2159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EC4F1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Line Callout 1 2"/>
          <p:cNvSpPr>
            <a:spLocks/>
          </p:cNvSpPr>
          <p:nvPr/>
        </p:nvSpPr>
        <p:spPr bwMode="auto">
          <a:xfrm>
            <a:off x="5364163" y="1557338"/>
            <a:ext cx="2808287" cy="576262"/>
          </a:xfrm>
          <a:prstGeom prst="borderCallout1">
            <a:avLst>
              <a:gd name="adj1" fmla="val 48144"/>
              <a:gd name="adj2" fmla="val -1134"/>
              <a:gd name="adj3" fmla="val 176190"/>
              <a:gd name="adj4" fmla="val -3396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857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n-ea"/>
              </a:rPr>
              <a:t>In vitro and in vivo - 1026</a:t>
            </a:r>
          </a:p>
        </p:txBody>
      </p:sp>
      <p:sp>
        <p:nvSpPr>
          <p:cNvPr id="15" name="Line Callout 1 14"/>
          <p:cNvSpPr>
            <a:spLocks/>
          </p:cNvSpPr>
          <p:nvPr/>
        </p:nvSpPr>
        <p:spPr bwMode="auto">
          <a:xfrm>
            <a:off x="5364163" y="2384425"/>
            <a:ext cx="2808287" cy="576263"/>
          </a:xfrm>
          <a:prstGeom prst="borderCallout1">
            <a:avLst>
              <a:gd name="adj1" fmla="val 48144"/>
              <a:gd name="adj2" fmla="val -1134"/>
              <a:gd name="adj3" fmla="val 139444"/>
              <a:gd name="adj4" fmla="val -4056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8575">
            <a:solidFill>
              <a:srgbClr val="3C8C93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n-ea"/>
              </a:rPr>
              <a:t>Tested in vivo - 603</a:t>
            </a:r>
          </a:p>
        </p:txBody>
      </p:sp>
      <p:sp>
        <p:nvSpPr>
          <p:cNvPr id="16" name="Line Callout 1 15"/>
          <p:cNvSpPr>
            <a:spLocks/>
          </p:cNvSpPr>
          <p:nvPr/>
        </p:nvSpPr>
        <p:spPr bwMode="auto">
          <a:xfrm>
            <a:off x="5364163" y="3213100"/>
            <a:ext cx="2808287" cy="576263"/>
          </a:xfrm>
          <a:prstGeom prst="borderCallout1">
            <a:avLst>
              <a:gd name="adj1" fmla="val 48144"/>
              <a:gd name="adj2" fmla="val -1134"/>
              <a:gd name="adj3" fmla="val 78204"/>
              <a:gd name="adj4" fmla="val -4617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8575">
            <a:solidFill>
              <a:srgbClr val="A4A2E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n-ea"/>
              </a:rPr>
              <a:t>Effective in vivo - 374</a:t>
            </a:r>
          </a:p>
        </p:txBody>
      </p:sp>
      <p:sp>
        <p:nvSpPr>
          <p:cNvPr id="17" name="Line Callout 1 16"/>
          <p:cNvSpPr>
            <a:spLocks/>
          </p:cNvSpPr>
          <p:nvPr/>
        </p:nvSpPr>
        <p:spPr bwMode="auto">
          <a:xfrm>
            <a:off x="5364163" y="4041775"/>
            <a:ext cx="2808287" cy="574675"/>
          </a:xfrm>
          <a:prstGeom prst="borderCallout1">
            <a:avLst>
              <a:gd name="adj1" fmla="val 48144"/>
              <a:gd name="adj2" fmla="val -1134"/>
              <a:gd name="adj3" fmla="val -32023"/>
              <a:gd name="adj4" fmla="val -652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8575">
            <a:solidFill>
              <a:srgbClr val="FEB6B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n-ea"/>
              </a:rPr>
              <a:t>Tested in clinical trial - 97</a:t>
            </a:r>
          </a:p>
        </p:txBody>
      </p:sp>
      <p:sp>
        <p:nvSpPr>
          <p:cNvPr id="18" name="Line Callout 1 17"/>
          <p:cNvSpPr>
            <a:spLocks/>
          </p:cNvSpPr>
          <p:nvPr/>
        </p:nvSpPr>
        <p:spPr bwMode="auto">
          <a:xfrm>
            <a:off x="5364163" y="4868863"/>
            <a:ext cx="2808287" cy="576262"/>
          </a:xfrm>
          <a:prstGeom prst="borderCallout1">
            <a:avLst>
              <a:gd name="adj1" fmla="val 48144"/>
              <a:gd name="adj2" fmla="val -1134"/>
              <a:gd name="adj3" fmla="val -181449"/>
              <a:gd name="adj4" fmla="val -8331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n-ea"/>
              </a:rPr>
              <a:t>Effective in clinical trial - 1</a:t>
            </a:r>
          </a:p>
        </p:txBody>
      </p:sp>
    </p:spTree>
    <p:extLst>
      <p:ext uri="{BB962C8B-B14F-4D97-AF65-F5344CB8AC3E}">
        <p14:creationId xmlns:p14="http://schemas.microsoft.com/office/powerpoint/2010/main" val="4285877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13358</TotalTime>
  <Words>952</Words>
  <Application>Microsoft Office PowerPoint</Application>
  <PresentationFormat>On-screen Show (4:3)</PresentationFormat>
  <Paragraphs>161</Paragraphs>
  <Slides>26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ＭＳ Ｐゴシック</vt:lpstr>
      <vt:lpstr>ＭＳ Ｐゴシック</vt:lpstr>
      <vt:lpstr>Arial</vt:lpstr>
      <vt:lpstr>Arial Narrow</vt:lpstr>
      <vt:lpstr>Arial Rounded MT Bold</vt:lpstr>
      <vt:lpstr>Calibri</vt:lpstr>
      <vt:lpstr>Gill Sans MT</vt:lpstr>
      <vt:lpstr>Helvetica Light</vt:lpstr>
      <vt:lpstr>Mangal</vt:lpstr>
      <vt:lpstr>Times New Roman</vt:lpstr>
      <vt:lpstr>Wingdings</vt:lpstr>
      <vt:lpstr>Office Theme</vt:lpstr>
      <vt:lpstr>1_Office Theme</vt:lpstr>
      <vt:lpstr>SPW 10.0 Graph</vt:lpstr>
      <vt:lpstr>SPW 11.0 Graph</vt:lpstr>
      <vt:lpstr>Trans-lation or Cis-lation: How do we Know if we Know Enough? </vt:lpstr>
      <vt:lpstr>Disclosures</vt:lpstr>
      <vt:lpstr>Reproducibility and replication</vt:lpstr>
      <vt:lpstr>Replication studies</vt:lpstr>
      <vt:lpstr>Replication studies</vt:lpstr>
      <vt:lpstr>PowerPoint Presentation</vt:lpstr>
      <vt:lpstr>PowerPoint Presentation</vt:lpstr>
      <vt:lpstr>PowerPoint Presentation</vt:lpstr>
      <vt:lpstr>1026 interventions in experimental stroke</vt:lpstr>
      <vt:lpstr>PowerPoint Presentation</vt:lpstr>
      <vt:lpstr>Evidence from various neuroscience domains …</vt:lpstr>
      <vt:lpstr>You can usually find what you’re looking for …</vt:lpstr>
      <vt:lpstr>PowerPoint Presentation</vt:lpstr>
      <vt:lpstr>The scale of the problem RAE 1173</vt:lpstr>
      <vt:lpstr>3 key challenges</vt:lpstr>
      <vt:lpstr>Trans-lational research</vt:lpstr>
      <vt:lpstr>Cis-lational research</vt:lpstr>
      <vt:lpstr>PowerPoint Presentation</vt:lpstr>
      <vt:lpstr>Cumulative random effects meta-analysis of tPA in stroke</vt:lpstr>
      <vt:lpstr>Cumulative random effects meta-analysis of tPA in stroke</vt:lpstr>
      <vt:lpstr>PowerPoint Presentation</vt:lpstr>
      <vt:lpstr>Researchers are different …</vt:lpstr>
      <vt:lpstr>How we do research integrity</vt:lpstr>
      <vt:lpstr>Research Improvement Strategy</vt:lpstr>
      <vt:lpstr>Biomedical research investment</vt:lpstr>
      <vt:lpstr>If you are planning a systematic review or meta-analysis of animal data, CAMARADES are here to help: malcolm.macleod@ed.ac.uk</vt:lpstr>
    </vt:vector>
  </TitlesOfParts>
  <Company>McMaster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 Rexworthy</dc:creator>
  <cp:lastModifiedBy>MACLEOD Malcolm</cp:lastModifiedBy>
  <cp:revision>386</cp:revision>
  <dcterms:created xsi:type="dcterms:W3CDTF">2009-11-26T14:18:14Z</dcterms:created>
  <dcterms:modified xsi:type="dcterms:W3CDTF">2019-05-13T08:33:18Z</dcterms:modified>
</cp:coreProperties>
</file>