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12" r:id="rId2"/>
  </p:sldMasterIdLst>
  <p:sldIdLst>
    <p:sldId id="283" r:id="rId3"/>
    <p:sldId id="329" r:id="rId4"/>
    <p:sldId id="331" r:id="rId5"/>
    <p:sldId id="330" r:id="rId6"/>
    <p:sldId id="267" r:id="rId7"/>
    <p:sldId id="266" r:id="rId8"/>
    <p:sldId id="265" r:id="rId9"/>
    <p:sldId id="264" r:id="rId10"/>
    <p:sldId id="263" r:id="rId11"/>
    <p:sldId id="262" r:id="rId12"/>
    <p:sldId id="261" r:id="rId13"/>
    <p:sldId id="260" r:id="rId14"/>
    <p:sldId id="332" r:id="rId15"/>
    <p:sldId id="320" r:id="rId16"/>
    <p:sldId id="333" r:id="rId17"/>
    <p:sldId id="335" r:id="rId18"/>
    <p:sldId id="324" r:id="rId19"/>
    <p:sldId id="323" r:id="rId20"/>
    <p:sldId id="334" r:id="rId21"/>
    <p:sldId id="322" r:id="rId22"/>
    <p:sldId id="321" r:id="rId23"/>
    <p:sldId id="259" r:id="rId24"/>
    <p:sldId id="257" r:id="rId25"/>
    <p:sldId id="258" r:id="rId26"/>
    <p:sldId id="336" r:id="rId27"/>
    <p:sldId id="327" r:id="rId28"/>
    <p:sldId id="337" r:id="rId29"/>
    <p:sldId id="326" r:id="rId30"/>
    <p:sldId id="319" r:id="rId31"/>
    <p:sldId id="339" r:id="rId32"/>
    <p:sldId id="340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3"/>
    <p:restoredTop sz="94689"/>
  </p:normalViewPr>
  <p:slideViewPr>
    <p:cSldViewPr snapToGrid="0" snapToObjects="1">
      <p:cViewPr varScale="1">
        <p:scale>
          <a:sx n="110" d="100"/>
          <a:sy n="110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B9715-1235-483D-A0F0-3D5F9E90126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034BD08A-335B-4990-9A6A-E158FADF49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/>
            <a:t>Ambra</a:t>
          </a:r>
          <a:r>
            <a:rPr lang="en-US" b="1" dirty="0"/>
            <a:t>:</a:t>
          </a:r>
          <a:r>
            <a:rPr lang="en-US" dirty="0"/>
            <a:t> open source publishing platform developed by PLOS</a:t>
          </a:r>
        </a:p>
      </dgm:t>
    </dgm:pt>
    <dgm:pt modelId="{E1C36A39-3DE2-4343-9396-04F86570BC6E}" type="parTrans" cxnId="{91F9755D-5C83-407E-8A73-16CEEE04413A}">
      <dgm:prSet/>
      <dgm:spPr/>
      <dgm:t>
        <a:bodyPr/>
        <a:lstStyle/>
        <a:p>
          <a:endParaRPr lang="en-US"/>
        </a:p>
      </dgm:t>
    </dgm:pt>
    <dgm:pt modelId="{F6C5EBC7-B527-4FA8-9D6A-7A1BB8092AC8}" type="sibTrans" cxnId="{91F9755D-5C83-407E-8A73-16CEEE04413A}">
      <dgm:prSet/>
      <dgm:spPr/>
      <dgm:t>
        <a:bodyPr/>
        <a:lstStyle/>
        <a:p>
          <a:endParaRPr lang="en-US"/>
        </a:p>
      </dgm:t>
    </dgm:pt>
    <dgm:pt modelId="{0036A500-8BC8-41BF-9F00-778D8A4A55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Editorial Manager</a:t>
          </a:r>
          <a:r>
            <a:rPr lang="en-US" dirty="0"/>
            <a:t>: manuscript submission and tracking system by Aries</a:t>
          </a:r>
        </a:p>
      </dgm:t>
    </dgm:pt>
    <dgm:pt modelId="{B9F68157-DACA-40F8-83BF-50F664F541A7}" type="sibTrans" cxnId="{3C7B68EE-D678-4729-AA89-F919320CC55F}">
      <dgm:prSet/>
      <dgm:spPr/>
      <dgm:t>
        <a:bodyPr/>
        <a:lstStyle/>
        <a:p>
          <a:endParaRPr lang="en-US"/>
        </a:p>
      </dgm:t>
    </dgm:pt>
    <dgm:pt modelId="{B4FCE056-367B-45AA-B24D-D82FAEF27488}" type="parTrans" cxnId="{3C7B68EE-D678-4729-AA89-F919320CC55F}">
      <dgm:prSet/>
      <dgm:spPr/>
      <dgm:t>
        <a:bodyPr/>
        <a:lstStyle/>
        <a:p>
          <a:endParaRPr lang="en-US"/>
        </a:p>
      </dgm:t>
    </dgm:pt>
    <dgm:pt modelId="{F2BF0F53-A2CA-4866-9CD9-57E19CCACF85}" type="pres">
      <dgm:prSet presAssocID="{C9AB9715-1235-483D-A0F0-3D5F9E901260}" presName="root" presStyleCnt="0">
        <dgm:presLayoutVars>
          <dgm:dir/>
          <dgm:resizeHandles val="exact"/>
        </dgm:presLayoutVars>
      </dgm:prSet>
      <dgm:spPr/>
    </dgm:pt>
    <dgm:pt modelId="{128EE205-80B4-4DE0-A594-32286E164933}" type="pres">
      <dgm:prSet presAssocID="{0036A500-8BC8-41BF-9F00-778D8A4A557C}" presName="compNode" presStyleCnt="0"/>
      <dgm:spPr/>
    </dgm:pt>
    <dgm:pt modelId="{3E47706D-D7C2-49C9-9294-743D384AEEEC}" type="pres">
      <dgm:prSet presAssocID="{0036A500-8BC8-41BF-9F00-778D8A4A557C}" presName="bgRect" presStyleLbl="bgShp" presStyleIdx="0" presStyleCnt="2"/>
      <dgm:spPr/>
    </dgm:pt>
    <dgm:pt modelId="{A61708F4-4381-49A3-9E3E-12BC087DA588}" type="pres">
      <dgm:prSet presAssocID="{0036A500-8BC8-41BF-9F00-778D8A4A55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8162AC1-85BE-4F78-80CC-E4D35FE7D034}" type="pres">
      <dgm:prSet presAssocID="{0036A500-8BC8-41BF-9F00-778D8A4A557C}" presName="spaceRect" presStyleCnt="0"/>
      <dgm:spPr/>
    </dgm:pt>
    <dgm:pt modelId="{FEC33CCC-7FCE-468F-A0E2-D2DF4B976F52}" type="pres">
      <dgm:prSet presAssocID="{0036A500-8BC8-41BF-9F00-778D8A4A557C}" presName="parTx" presStyleLbl="revTx" presStyleIdx="0" presStyleCnt="2">
        <dgm:presLayoutVars>
          <dgm:chMax val="0"/>
          <dgm:chPref val="0"/>
        </dgm:presLayoutVars>
      </dgm:prSet>
      <dgm:spPr/>
    </dgm:pt>
    <dgm:pt modelId="{0E4C44B0-EBD7-2D4F-95DE-977318424866}" type="pres">
      <dgm:prSet presAssocID="{B9F68157-DACA-40F8-83BF-50F664F541A7}" presName="sibTrans" presStyleCnt="0"/>
      <dgm:spPr/>
    </dgm:pt>
    <dgm:pt modelId="{B20DAFD0-2BA3-4975-8591-D5ADF38D27C5}" type="pres">
      <dgm:prSet presAssocID="{034BD08A-335B-4990-9A6A-E158FADF4996}" presName="compNode" presStyleCnt="0"/>
      <dgm:spPr/>
    </dgm:pt>
    <dgm:pt modelId="{338E60AC-EDE0-42BD-9B22-FC670629B93C}" type="pres">
      <dgm:prSet presAssocID="{034BD08A-335B-4990-9A6A-E158FADF4996}" presName="bgRect" presStyleLbl="bgShp" presStyleIdx="1" presStyleCnt="2"/>
      <dgm:spPr/>
    </dgm:pt>
    <dgm:pt modelId="{88E6A8FF-E38C-44F6-92D3-D3A08B9B42A8}" type="pres">
      <dgm:prSet presAssocID="{034BD08A-335B-4990-9A6A-E158FADF499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1C9CD19B-171E-4C87-B2B8-B48C4F65D7FF}" type="pres">
      <dgm:prSet presAssocID="{034BD08A-335B-4990-9A6A-E158FADF4996}" presName="spaceRect" presStyleCnt="0"/>
      <dgm:spPr/>
    </dgm:pt>
    <dgm:pt modelId="{BE3CED54-B795-4AF5-8AD9-CC58E022DBA4}" type="pres">
      <dgm:prSet presAssocID="{034BD08A-335B-4990-9A6A-E158FADF499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710AF33-B9A5-EF45-BBC8-BB3A424DA9D1}" type="presOf" srcId="{034BD08A-335B-4990-9A6A-E158FADF4996}" destId="{BE3CED54-B795-4AF5-8AD9-CC58E022DBA4}" srcOrd="0" destOrd="0" presId="urn:microsoft.com/office/officeart/2018/2/layout/IconVerticalSolidList"/>
    <dgm:cxn modelId="{2E1F4A43-2151-40A6-B348-E3C6BAA32875}" type="presOf" srcId="{C9AB9715-1235-483D-A0F0-3D5F9E901260}" destId="{F2BF0F53-A2CA-4866-9CD9-57E19CCACF85}" srcOrd="0" destOrd="0" presId="urn:microsoft.com/office/officeart/2018/2/layout/IconVerticalSolidList"/>
    <dgm:cxn modelId="{91F9755D-5C83-407E-8A73-16CEEE04413A}" srcId="{C9AB9715-1235-483D-A0F0-3D5F9E901260}" destId="{034BD08A-335B-4990-9A6A-E158FADF4996}" srcOrd="1" destOrd="0" parTransId="{E1C36A39-3DE2-4343-9396-04F86570BC6E}" sibTransId="{F6C5EBC7-B527-4FA8-9D6A-7A1BB8092AC8}"/>
    <dgm:cxn modelId="{D0A08EC4-2A62-0345-B266-EA2A28E66BD4}" type="presOf" srcId="{0036A500-8BC8-41BF-9F00-778D8A4A557C}" destId="{FEC33CCC-7FCE-468F-A0E2-D2DF4B976F52}" srcOrd="0" destOrd="0" presId="urn:microsoft.com/office/officeart/2018/2/layout/IconVerticalSolidList"/>
    <dgm:cxn modelId="{3C7B68EE-D678-4729-AA89-F919320CC55F}" srcId="{C9AB9715-1235-483D-A0F0-3D5F9E901260}" destId="{0036A500-8BC8-41BF-9F00-778D8A4A557C}" srcOrd="0" destOrd="0" parTransId="{B4FCE056-367B-45AA-B24D-D82FAEF27488}" sibTransId="{B9F68157-DACA-40F8-83BF-50F664F541A7}"/>
    <dgm:cxn modelId="{48697A79-5705-E64D-9E7D-61C835AFA638}" type="presParOf" srcId="{F2BF0F53-A2CA-4866-9CD9-57E19CCACF85}" destId="{128EE205-80B4-4DE0-A594-32286E164933}" srcOrd="0" destOrd="0" presId="urn:microsoft.com/office/officeart/2018/2/layout/IconVerticalSolidList"/>
    <dgm:cxn modelId="{90EBCE29-CF8E-0B41-AAE3-E78489BC4968}" type="presParOf" srcId="{128EE205-80B4-4DE0-A594-32286E164933}" destId="{3E47706D-D7C2-49C9-9294-743D384AEEEC}" srcOrd="0" destOrd="0" presId="urn:microsoft.com/office/officeart/2018/2/layout/IconVerticalSolidList"/>
    <dgm:cxn modelId="{ED176ABD-94BD-F747-9F78-5AD5C578A44E}" type="presParOf" srcId="{128EE205-80B4-4DE0-A594-32286E164933}" destId="{A61708F4-4381-49A3-9E3E-12BC087DA588}" srcOrd="1" destOrd="0" presId="urn:microsoft.com/office/officeart/2018/2/layout/IconVerticalSolidList"/>
    <dgm:cxn modelId="{8C3E7FDB-D491-1A42-9EEC-A4E1A48B975C}" type="presParOf" srcId="{128EE205-80B4-4DE0-A594-32286E164933}" destId="{88162AC1-85BE-4F78-80CC-E4D35FE7D034}" srcOrd="2" destOrd="0" presId="urn:microsoft.com/office/officeart/2018/2/layout/IconVerticalSolidList"/>
    <dgm:cxn modelId="{1C9F99C8-962A-9447-BB93-4A2272D42C3F}" type="presParOf" srcId="{128EE205-80B4-4DE0-A594-32286E164933}" destId="{FEC33CCC-7FCE-468F-A0E2-D2DF4B976F52}" srcOrd="3" destOrd="0" presId="urn:microsoft.com/office/officeart/2018/2/layout/IconVerticalSolidList"/>
    <dgm:cxn modelId="{D19CCEDB-7689-EF42-B285-DEDF03FA64A4}" type="presParOf" srcId="{F2BF0F53-A2CA-4866-9CD9-57E19CCACF85}" destId="{0E4C44B0-EBD7-2D4F-95DE-977318424866}" srcOrd="1" destOrd="0" presId="urn:microsoft.com/office/officeart/2018/2/layout/IconVerticalSolidList"/>
    <dgm:cxn modelId="{7613ACAC-5EFA-F34C-9BB7-040678EBCE43}" type="presParOf" srcId="{F2BF0F53-A2CA-4866-9CD9-57E19CCACF85}" destId="{B20DAFD0-2BA3-4975-8591-D5ADF38D27C5}" srcOrd="2" destOrd="0" presId="urn:microsoft.com/office/officeart/2018/2/layout/IconVerticalSolidList"/>
    <dgm:cxn modelId="{9069F425-79DA-4248-B7FD-F10A4A322F35}" type="presParOf" srcId="{B20DAFD0-2BA3-4975-8591-D5ADF38D27C5}" destId="{338E60AC-EDE0-42BD-9B22-FC670629B93C}" srcOrd="0" destOrd="0" presId="urn:microsoft.com/office/officeart/2018/2/layout/IconVerticalSolidList"/>
    <dgm:cxn modelId="{8680C740-18FD-9E41-B19E-F1B327C47D5A}" type="presParOf" srcId="{B20DAFD0-2BA3-4975-8591-D5ADF38D27C5}" destId="{88E6A8FF-E38C-44F6-92D3-D3A08B9B42A8}" srcOrd="1" destOrd="0" presId="urn:microsoft.com/office/officeart/2018/2/layout/IconVerticalSolidList"/>
    <dgm:cxn modelId="{DAFF5473-EBD7-0146-BD2D-98941E9CF128}" type="presParOf" srcId="{B20DAFD0-2BA3-4975-8591-D5ADF38D27C5}" destId="{1C9CD19B-171E-4C87-B2B8-B48C4F65D7FF}" srcOrd="2" destOrd="0" presId="urn:microsoft.com/office/officeart/2018/2/layout/IconVerticalSolidList"/>
    <dgm:cxn modelId="{4F194B9D-96E2-DB44-A577-4357DF8E2905}" type="presParOf" srcId="{B20DAFD0-2BA3-4975-8591-D5ADF38D27C5}" destId="{BE3CED54-B795-4AF5-8AD9-CC58E022DB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7706D-D7C2-49C9-9294-743D384AEEEC}">
      <dsp:nvSpPr>
        <dsp:cNvPr id="0" name=""/>
        <dsp:cNvSpPr/>
      </dsp:nvSpPr>
      <dsp:spPr>
        <a:xfrm>
          <a:off x="0" y="956381"/>
          <a:ext cx="48852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708F4-4381-49A3-9E3E-12BC087DA588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33CCC-7FCE-468F-A0E2-D2DF4B976F52}">
      <dsp:nvSpPr>
        <dsp:cNvPr id="0" name=""/>
        <dsp:cNvSpPr/>
      </dsp:nvSpPr>
      <dsp:spPr>
        <a:xfrm>
          <a:off x="2039300" y="956381"/>
          <a:ext cx="2845902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Editorial Manager</a:t>
          </a:r>
          <a:r>
            <a:rPr lang="en-US" sz="2000" kern="1200" dirty="0"/>
            <a:t>: manuscript submission and tracking system by Aries</a:t>
          </a:r>
        </a:p>
      </dsp:txBody>
      <dsp:txXfrm>
        <a:off x="2039300" y="956381"/>
        <a:ext cx="2845902" cy="1765627"/>
      </dsp:txXfrm>
    </dsp:sp>
    <dsp:sp modelId="{338E60AC-EDE0-42BD-9B22-FC670629B93C}">
      <dsp:nvSpPr>
        <dsp:cNvPr id="0" name=""/>
        <dsp:cNvSpPr/>
      </dsp:nvSpPr>
      <dsp:spPr>
        <a:xfrm>
          <a:off x="0" y="3163416"/>
          <a:ext cx="4885203" cy="17656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6A8FF-E38C-44F6-92D3-D3A08B9B42A8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CED54-B795-4AF5-8AD9-CC58E022DBA4}">
      <dsp:nvSpPr>
        <dsp:cNvPr id="0" name=""/>
        <dsp:cNvSpPr/>
      </dsp:nvSpPr>
      <dsp:spPr>
        <a:xfrm>
          <a:off x="2039300" y="3163416"/>
          <a:ext cx="2845902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Ambra</a:t>
          </a:r>
          <a:r>
            <a:rPr lang="en-US" sz="2000" b="1" kern="1200" dirty="0"/>
            <a:t>:</a:t>
          </a:r>
          <a:r>
            <a:rPr lang="en-US" sz="2000" kern="1200" dirty="0"/>
            <a:t> open source publishing platform developed by PLOS</a:t>
          </a:r>
        </a:p>
      </dsp:txBody>
      <dsp:txXfrm>
        <a:off x="2039300" y="3163416"/>
        <a:ext cx="2845902" cy="1765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9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3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87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762" y="2090825"/>
            <a:ext cx="7295776" cy="391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139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41762" y="2090825"/>
            <a:ext cx="7295776" cy="2874875"/>
          </a:xfrm>
        </p:spPr>
        <p:txBody>
          <a:bodyPr/>
          <a:lstStyle>
            <a:lvl1pPr marL="0" indent="0">
              <a:lnSpc>
                <a:spcPts val="3000"/>
              </a:lnSpc>
              <a:spcAft>
                <a:spcPts val="1500"/>
              </a:spcAft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941762" y="4965700"/>
            <a:ext cx="7295776" cy="711200"/>
          </a:xfrm>
        </p:spPr>
        <p:txBody>
          <a:bodyPr anchor="b" anchorCtr="0">
            <a:normAutofit/>
          </a:bodyPr>
          <a:lstStyle>
            <a:lvl1pPr marL="0" indent="0" algn="ctr">
              <a:lnSpc>
                <a:spcPts val="1800"/>
              </a:lnSpc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664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aption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941762" y="4699000"/>
            <a:ext cx="7295776" cy="977900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ts val="1800"/>
              </a:lnSpc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80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aption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1" y="5955464"/>
            <a:ext cx="1458469" cy="43889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941762" y="4699000"/>
            <a:ext cx="7295776" cy="977900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ts val="1800"/>
              </a:lnSpc>
              <a:spcAft>
                <a:spcPts val="0"/>
              </a:spcAft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58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50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41761" y="802784"/>
            <a:ext cx="7295776" cy="731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1" y="5955464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4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tex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41900" y="802784"/>
            <a:ext cx="3195636" cy="1026016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041900" y="2090825"/>
            <a:ext cx="3195638" cy="3738475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spcAft>
                <a:spcPts val="0"/>
              </a:spcAft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83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98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ead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OS_imagebkgd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13" y="3721364"/>
            <a:ext cx="7285123" cy="1897061"/>
          </a:xfrm>
        </p:spPr>
        <p:txBody>
          <a:bodyPr>
            <a:normAutofit/>
          </a:bodyPr>
          <a:lstStyle>
            <a:lvl1pPr algn="r">
              <a:lnSpc>
                <a:spcPts val="52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1" y="5955464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7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ead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S_imagebkgd2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52413" y="666701"/>
            <a:ext cx="7285123" cy="1897061"/>
          </a:xfrm>
        </p:spPr>
        <p:txBody>
          <a:bodyPr>
            <a:normAutofit/>
          </a:bodyPr>
          <a:lstStyle>
            <a:lvl1pPr algn="r">
              <a:lnSpc>
                <a:spcPts val="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1" y="5955464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17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8995" y="4996753"/>
            <a:ext cx="7318542" cy="568192"/>
          </a:xfrm>
        </p:spPr>
        <p:txBody>
          <a:bodyPr anchor="b" anchorCtr="0">
            <a:normAutofit/>
          </a:bodyPr>
          <a:lstStyle>
            <a:lvl1pPr algn="r">
              <a:defRPr sz="1400" b="0" cap="none"/>
            </a:lvl1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995" y="2464464"/>
            <a:ext cx="7318543" cy="2532287"/>
          </a:xfrm>
        </p:spPr>
        <p:txBody>
          <a:bodyPr anchor="t" anchorCtr="0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912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995" y="2464464"/>
            <a:ext cx="7318543" cy="2532287"/>
          </a:xfrm>
        </p:spPr>
        <p:txBody>
          <a:bodyPr anchor="t" anchorCtr="0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680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text 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995" y="2464464"/>
            <a:ext cx="7318543" cy="2532287"/>
          </a:xfrm>
        </p:spPr>
        <p:txBody>
          <a:bodyPr anchor="t" anchorCtr="0">
            <a:normAutofit/>
          </a:bodyPr>
          <a:lstStyle>
            <a:lvl1pPr marL="0" indent="0" algn="ctr">
              <a:spcAft>
                <a:spcPts val="0"/>
              </a:spcAft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1" y="5955464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3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8995" y="2553364"/>
            <a:ext cx="7318543" cy="2532287"/>
          </a:xfrm>
        </p:spPr>
        <p:txBody>
          <a:bodyPr anchor="t" anchorCtr="0">
            <a:normAutofit/>
          </a:bodyPr>
          <a:lstStyle>
            <a:lvl1pPr marL="0" indent="0" algn="r">
              <a:spcAft>
                <a:spcPts val="0"/>
              </a:spcAft>
              <a:buNone/>
              <a:defRPr sz="3200" b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3" name="Picture 12" descr="logo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1" y="5955464"/>
            <a:ext cx="1458469" cy="4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47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a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74801"/>
            <a:ext cx="9144000" cy="1625600"/>
          </a:xfrm>
          <a:prstGeom prst="rect">
            <a:avLst/>
          </a:prstGeom>
          <a:solidFill>
            <a:srgbClr val="42B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41762" y="1663701"/>
            <a:ext cx="7295776" cy="1397000"/>
          </a:xfrm>
        </p:spPr>
        <p:txBody>
          <a:bodyPr anchor="ctr"/>
          <a:lstStyle>
            <a:lvl1pPr marL="0" indent="0">
              <a:lnSpc>
                <a:spcPts val="2500"/>
              </a:lnSpc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941762" y="3361265"/>
            <a:ext cx="3427038" cy="264751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810500" y="3361265"/>
            <a:ext cx="3427038" cy="264751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645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a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1574801"/>
            <a:ext cx="9144000" cy="1625600"/>
          </a:xfrm>
          <a:prstGeom prst="rect">
            <a:avLst/>
          </a:prstGeom>
          <a:solidFill>
            <a:srgbClr val="42B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41762" y="1663701"/>
            <a:ext cx="7295776" cy="13970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000"/>
              </a:lnSpc>
              <a:spcAft>
                <a:spcPts val="0"/>
              </a:spcAft>
              <a:buFontTx/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810500" y="3361265"/>
            <a:ext cx="3427038" cy="264751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500"/>
              </a:spcAft>
              <a:buFontTx/>
              <a:buNone/>
              <a:defRPr sz="1200" b="1">
                <a:solidFill>
                  <a:srgbClr val="369890"/>
                </a:solidFill>
              </a:defRPr>
            </a:lvl1pPr>
            <a:lvl2pPr marL="137160" indent="-137160">
              <a:lnSpc>
                <a:spcPts val="1500"/>
              </a:lnSpc>
              <a:spcAft>
                <a:spcPts val="500"/>
              </a:spcAft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2pPr>
            <a:lvl3pPr marL="137160" indent="0">
              <a:lnSpc>
                <a:spcPts val="1500"/>
              </a:lnSpc>
              <a:spcAft>
                <a:spcPts val="50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941761" y="3361265"/>
            <a:ext cx="3427038" cy="2647510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500"/>
              </a:spcAft>
              <a:buFontTx/>
              <a:buNone/>
              <a:defRPr sz="1200" b="1">
                <a:solidFill>
                  <a:srgbClr val="369890"/>
                </a:solidFill>
              </a:defRPr>
            </a:lvl1pPr>
            <a:lvl2pPr marL="137160" indent="-137160">
              <a:lnSpc>
                <a:spcPts val="1500"/>
              </a:lnSpc>
              <a:spcAft>
                <a:spcPts val="500"/>
              </a:spcAft>
              <a:buClr>
                <a:schemeClr val="accent1"/>
              </a:buClr>
              <a:defRPr sz="1200">
                <a:solidFill>
                  <a:schemeClr val="tx1"/>
                </a:solidFill>
              </a:defRPr>
            </a:lvl2pPr>
            <a:lvl3pPr marL="137160" indent="0">
              <a:lnSpc>
                <a:spcPts val="1500"/>
              </a:lnSpc>
              <a:spcAft>
                <a:spcPts val="500"/>
              </a:spcAft>
              <a:buFontTx/>
              <a:buNone/>
              <a:defRPr sz="12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33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4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2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6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0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3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7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20CB-BEDC-C246-ACA2-C0A011CECA7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9D4CE-45E2-A14C-A1A8-9DC2C9993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0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-gray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72" y="5954948"/>
            <a:ext cx="1460499" cy="4395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1761" y="802784"/>
            <a:ext cx="7295776" cy="7318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761" y="2090825"/>
            <a:ext cx="7412739" cy="391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379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rgbClr val="000000"/>
          </a:solidFill>
          <a:latin typeface="Century Gothic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ts val="3200"/>
        </a:lnSpc>
        <a:spcBef>
          <a:spcPts val="0"/>
        </a:spcBef>
        <a:spcAft>
          <a:spcPts val="1200"/>
        </a:spcAft>
        <a:buFont typeface="Arial"/>
        <a:buChar char="•"/>
        <a:defRPr sz="2000" kern="1200">
          <a:solidFill>
            <a:schemeClr val="tx2"/>
          </a:solidFill>
          <a:latin typeface="Century Gothic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3000"/>
        </a:lnSpc>
        <a:spcBef>
          <a:spcPts val="0"/>
        </a:spcBef>
        <a:spcAft>
          <a:spcPts val="1000"/>
        </a:spcAft>
        <a:buFont typeface="Arial"/>
        <a:buChar char="•"/>
        <a:defRPr sz="1800" kern="1200">
          <a:solidFill>
            <a:schemeClr val="tx2"/>
          </a:solidFill>
          <a:latin typeface="Century Gothic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800"/>
        </a:lnSpc>
        <a:spcBef>
          <a:spcPts val="0"/>
        </a:spcBef>
        <a:spcAft>
          <a:spcPts val="800"/>
        </a:spcAft>
        <a:buFont typeface="Arial"/>
        <a:buChar char="•"/>
        <a:defRPr sz="1600" kern="1200">
          <a:solidFill>
            <a:schemeClr val="tx2"/>
          </a:solidFill>
          <a:latin typeface="Century Gothic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S_icon_title_no_bkgd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6360" y="1308834"/>
            <a:ext cx="4335169" cy="22493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Gothic"/>
                <a:cs typeface="Century Gothic"/>
              </a:rPr>
              <a:t>ORCID in publishing workflows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42B3AA"/>
                </a:solidFill>
                <a:latin typeface="Century Gothic" charset="0"/>
                <a:ea typeface="Century Gothic" charset="0"/>
                <a:cs typeface="Century Gothic" charset="0"/>
              </a:rPr>
              <a:t>A publisher’s and an author’s perspective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2B3AA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5795" y="4348911"/>
            <a:ext cx="5005734" cy="1879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charset="0"/>
                <a:cs typeface="Century Gothic" charset="0"/>
              </a:rPr>
              <a:t>Véronique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charset="0"/>
                <a:cs typeface="Century Gothic" charset="0"/>
              </a:rPr>
              <a:t> Kiermer, PhD</a:t>
            </a:r>
          </a:p>
          <a:p>
            <a:pPr marL="0" marR="0" lvl="0" indent="0" algn="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charset="0"/>
                <a:cs typeface="Century Gothic" charset="0"/>
              </a:rPr>
              <a:t>Publisher &amp; Executive Editor, PLOS</a:t>
            </a:r>
          </a:p>
          <a:p>
            <a:pPr marL="0" marR="0" lvl="1" indent="0" algn="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 charset="0"/>
                <a:cs typeface="Century Gothic" charset="0"/>
              </a:rPr>
              <a:t>Public Library of Science</a:t>
            </a:r>
          </a:p>
          <a:p>
            <a:pPr marL="0" marR="0" lvl="1" indent="0" algn="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2B3AA"/>
                </a:solidFill>
                <a:latin typeface="Century Gothic"/>
                <a:ea typeface="Century Gothic" charset="0"/>
                <a:cs typeface="Century Gothic" charset="0"/>
              </a:rPr>
              <a:t>Chair, ORCID Board of Directors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2B3AA"/>
              </a:solidFill>
              <a:effectLst/>
              <a:uLnTx/>
              <a:uFillTx/>
              <a:latin typeface="Century Gothic"/>
              <a:ea typeface="Century Gothic" charset="0"/>
              <a:cs typeface="Century Gothic" charset="0"/>
            </a:endParaRPr>
          </a:p>
          <a:p>
            <a:pPr marL="0" marR="0" lvl="2" indent="0" algn="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entury Gothic"/>
                <a:ea typeface="Century Gothic" charset="0"/>
                <a:cs typeface="Century Gothic" charset="0"/>
              </a:rPr>
              <a:t> ORCID consortia </a:t>
            </a:r>
            <a:r>
              <a:rPr lang="en-US" sz="1600" dirty="0" err="1">
                <a:solidFill>
                  <a:prstClr val="white"/>
                </a:solidFill>
                <a:latin typeface="Century Gothic"/>
                <a:ea typeface="Century Gothic" charset="0"/>
                <a:cs typeface="Century Gothic" charset="0"/>
              </a:rPr>
              <a:t>workshop|Atlanta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 charset="0"/>
                <a:cs typeface="Century Gothic" charset="0"/>
              </a:rPr>
              <a:t>| May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2B6A0-76BB-2845-93C2-B7B607D33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99" y="5817839"/>
            <a:ext cx="825500" cy="825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E14F7-9244-FC4D-A72B-BB7479D69983}"/>
              </a:ext>
            </a:extLst>
          </p:cNvPr>
          <p:cNvSpPr txBox="1"/>
          <p:nvPr/>
        </p:nvSpPr>
        <p:spPr>
          <a:xfrm>
            <a:off x="1139490" y="6045923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dirty="0" err="1">
                <a:solidFill>
                  <a:schemeClr val="bg1"/>
                </a:solidFill>
              </a:rPr>
              <a:t>verokiermer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3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A27689-FEB2-B548-A278-08502945A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3"/>
            <a:ext cx="9144000" cy="55390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D64D7C-5BB1-C241-8284-524ED71F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I can now start my submission…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A51B31-8B90-8B47-B672-8DC914C77638}"/>
              </a:ext>
            </a:extLst>
          </p:cNvPr>
          <p:cNvSpPr/>
          <p:nvPr/>
        </p:nvSpPr>
        <p:spPr>
          <a:xfrm>
            <a:off x="2765503" y="5810366"/>
            <a:ext cx="2107580" cy="57986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E6B5E34-BD52-D14E-A54B-F4F480A220EC}"/>
              </a:ext>
            </a:extLst>
          </p:cNvPr>
          <p:cNvSpPr/>
          <p:nvPr/>
        </p:nvSpPr>
        <p:spPr>
          <a:xfrm>
            <a:off x="751159" y="5532437"/>
            <a:ext cx="931111" cy="43489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E4344-9F8B-FF4B-9661-58E5621B715D}"/>
              </a:ext>
            </a:extLst>
          </p:cNvPr>
          <p:cNvSpPr txBox="1"/>
          <p:nvPr/>
        </p:nvSpPr>
        <p:spPr>
          <a:xfrm>
            <a:off x="362485" y="4947662"/>
            <a:ext cx="1319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…wait!</a:t>
            </a:r>
          </a:p>
        </p:txBody>
      </p:sp>
    </p:spTree>
    <p:extLst>
      <p:ext uri="{BB962C8B-B14F-4D97-AF65-F5344CB8AC3E}">
        <p14:creationId xmlns:p14="http://schemas.microsoft.com/office/powerpoint/2010/main" val="27232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35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B10C4-640B-C146-8235-00C70FBB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96" y="643467"/>
            <a:ext cx="5758207" cy="5571066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834CA9E-8034-C546-8F39-56FDE341D184}"/>
              </a:ext>
            </a:extLst>
          </p:cNvPr>
          <p:cNvSpPr/>
          <p:nvPr/>
        </p:nvSpPr>
        <p:spPr>
          <a:xfrm>
            <a:off x="761785" y="2382837"/>
            <a:ext cx="931111" cy="43489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7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4BFDE-6BD3-4149-976B-D0E163923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4" y="624468"/>
            <a:ext cx="9125426" cy="56205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ADD4410-CB66-4745-B04D-3E2BF2966DE5}"/>
              </a:ext>
            </a:extLst>
          </p:cNvPr>
          <p:cNvSpPr/>
          <p:nvPr/>
        </p:nvSpPr>
        <p:spPr>
          <a:xfrm>
            <a:off x="2879802" y="5099166"/>
            <a:ext cx="3089197" cy="69203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91996-1074-7249-8FC1-AF1A2DB6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about my co-authors?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8A198-D2B8-7645-870D-2415BED5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256436"/>
            <a:ext cx="6858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They need credit too!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4109417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917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A5D01-D6DB-8F47-8466-B782FCCC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71" y="-752362"/>
            <a:ext cx="7624708" cy="81113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FBB36-4179-C04B-AC41-632C5DFB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PLOS writes to them: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2C6ACD5-2BED-BB4C-A005-9C6F818DE7DB}"/>
              </a:ext>
            </a:extLst>
          </p:cNvPr>
          <p:cNvSpPr/>
          <p:nvPr/>
        </p:nvSpPr>
        <p:spPr>
          <a:xfrm>
            <a:off x="3889558" y="3801979"/>
            <a:ext cx="3997142" cy="69203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6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91996-1074-7249-8FC1-AF1A2DB6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After peer review, my manuscript has been accepted!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8A198-D2B8-7645-870D-2415BED5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256436"/>
            <a:ext cx="6858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Let’s skip the blood, sweat and tears...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4109417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113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EF02C-ADB6-9B4D-8136-F34170AB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will it look in the published paper?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2D4E0-B264-F84F-A505-C4DFE4552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2" y="965198"/>
            <a:ext cx="203095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1700" kern="120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0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037C95-897C-C746-AE7B-ECA24C04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18"/>
            <a:ext cx="9132144" cy="54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89860-044E-1B40-BD6D-00EE873E6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" y="657523"/>
            <a:ext cx="9142686" cy="55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3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037C95-897C-C746-AE7B-ECA24C04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18"/>
            <a:ext cx="9132144" cy="54377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E7B96E-D868-3D4F-BCD9-A8DF4CA2718E}"/>
              </a:ext>
            </a:extLst>
          </p:cNvPr>
          <p:cNvSpPr/>
          <p:nvPr/>
        </p:nvSpPr>
        <p:spPr>
          <a:xfrm>
            <a:off x="1358900" y="4005178"/>
            <a:ext cx="1587500" cy="71922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7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32B47-6F96-D84F-8342-644DD3CB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ORCID integration in publishing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5B93-CE5B-5846-A2AA-AA8E7B531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As a scientist, I’m interested in </a:t>
            </a:r>
            <a:r>
              <a:rPr lang="en-US" sz="2100" b="1" dirty="0">
                <a:solidFill>
                  <a:srgbClr val="000000"/>
                </a:solidFill>
              </a:rPr>
              <a:t>credit</a:t>
            </a:r>
            <a:r>
              <a:rPr lang="en-US" sz="2100" dirty="0">
                <a:solidFill>
                  <a:srgbClr val="000000"/>
                </a:solidFill>
              </a:rPr>
              <a:t> where credit is due. </a:t>
            </a:r>
          </a:p>
          <a:p>
            <a:r>
              <a:rPr lang="en-US" sz="2100" dirty="0">
                <a:solidFill>
                  <a:srgbClr val="000000"/>
                </a:solidFill>
              </a:rPr>
              <a:t>As an editor, I’m interested in </a:t>
            </a:r>
            <a:r>
              <a:rPr lang="en-US" sz="2100" b="1" dirty="0">
                <a:solidFill>
                  <a:srgbClr val="000000"/>
                </a:solidFill>
              </a:rPr>
              <a:t>credit</a:t>
            </a:r>
            <a:r>
              <a:rPr lang="en-US" sz="2100" dirty="0">
                <a:solidFill>
                  <a:srgbClr val="000000"/>
                </a:solidFill>
              </a:rPr>
              <a:t>, </a:t>
            </a:r>
            <a:r>
              <a:rPr lang="en-US" sz="2100" b="1" dirty="0">
                <a:solidFill>
                  <a:srgbClr val="000000"/>
                </a:solidFill>
              </a:rPr>
              <a:t>incentives</a:t>
            </a:r>
            <a:r>
              <a:rPr lang="en-US" sz="2100" dirty="0">
                <a:solidFill>
                  <a:srgbClr val="000000"/>
                </a:solidFill>
              </a:rPr>
              <a:t> and </a:t>
            </a:r>
            <a:r>
              <a:rPr lang="en-US" sz="2100" b="1" dirty="0">
                <a:solidFill>
                  <a:srgbClr val="000000"/>
                </a:solidFill>
              </a:rPr>
              <a:t>accountability</a:t>
            </a:r>
            <a:r>
              <a:rPr lang="en-US" sz="2100" dirty="0">
                <a:solidFill>
                  <a:srgbClr val="000000"/>
                </a:solidFill>
              </a:rPr>
              <a:t> for our contributors. </a:t>
            </a:r>
          </a:p>
          <a:p>
            <a:r>
              <a:rPr lang="en-US" sz="2100" dirty="0">
                <a:solidFill>
                  <a:srgbClr val="000000"/>
                </a:solidFill>
              </a:rPr>
              <a:t>As a publisher, I’m interested in the </a:t>
            </a:r>
            <a:r>
              <a:rPr lang="en-US" sz="2100" b="1" dirty="0">
                <a:solidFill>
                  <a:srgbClr val="000000"/>
                </a:solidFill>
              </a:rPr>
              <a:t>accuracy and management </a:t>
            </a:r>
            <a:r>
              <a:rPr lang="en-US" sz="2100" dirty="0">
                <a:solidFill>
                  <a:srgbClr val="000000"/>
                </a:solidFill>
              </a:rPr>
              <a:t>of our </a:t>
            </a:r>
            <a:r>
              <a:rPr lang="en-US" sz="2100" b="1" dirty="0">
                <a:solidFill>
                  <a:srgbClr val="000000"/>
                </a:solidFill>
              </a:rPr>
              <a:t>data</a:t>
            </a:r>
            <a:r>
              <a:rPr lang="en-US" sz="2100" dirty="0">
                <a:solidFill>
                  <a:srgbClr val="000000"/>
                </a:solidFill>
              </a:rPr>
              <a:t>. </a:t>
            </a:r>
          </a:p>
          <a:p>
            <a:r>
              <a:rPr lang="en-US" sz="2100" dirty="0">
                <a:solidFill>
                  <a:srgbClr val="000000"/>
                </a:solidFill>
              </a:rPr>
              <a:t>As an author, I’m interested in </a:t>
            </a:r>
            <a:r>
              <a:rPr lang="en-US" sz="2100" b="1" dirty="0">
                <a:solidFill>
                  <a:srgbClr val="000000"/>
                </a:solidFill>
              </a:rPr>
              <a:t>credit..</a:t>
            </a:r>
            <a:r>
              <a:rPr lang="en-US" sz="2100" dirty="0">
                <a:solidFill>
                  <a:srgbClr val="000000"/>
                </a:solidFill>
              </a:rPr>
              <a:t>.</a:t>
            </a:r>
          </a:p>
          <a:p>
            <a:r>
              <a:rPr lang="en-US" sz="2100" dirty="0">
                <a:solidFill>
                  <a:srgbClr val="000000"/>
                </a:solidFill>
              </a:rPr>
              <a:t>and please make my life </a:t>
            </a:r>
            <a:r>
              <a:rPr lang="en-US" sz="2100" b="1" dirty="0">
                <a:solidFill>
                  <a:srgbClr val="000000"/>
                </a:solidFill>
              </a:rPr>
              <a:t>easier</a:t>
            </a:r>
            <a:r>
              <a:rPr lang="en-US" sz="21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6607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A03875-28D5-6F40-96EF-CB6D9770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425"/>
            <a:ext cx="9144000" cy="57513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87E443-603B-814D-9D67-BB05DCBE075E}"/>
              </a:ext>
            </a:extLst>
          </p:cNvPr>
          <p:cNvSpPr/>
          <p:nvPr/>
        </p:nvSpPr>
        <p:spPr>
          <a:xfrm>
            <a:off x="7289800" y="1922378"/>
            <a:ext cx="1587500" cy="71922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F4A0E-860A-B64A-91BB-E505D478C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93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5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0271B1-CD59-A64E-8644-30FF8F93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ORCID writes to me!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56FE007-9D32-6B4F-B0E6-A99C6FC47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488" y="1704455"/>
            <a:ext cx="5439038" cy="34129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D82A949-A4DC-E741-B78C-E124DC925FE4}"/>
              </a:ext>
            </a:extLst>
          </p:cNvPr>
          <p:cNvSpPr/>
          <p:nvPr/>
        </p:nvSpPr>
        <p:spPr>
          <a:xfrm>
            <a:off x="3595488" y="3119525"/>
            <a:ext cx="4215012" cy="71922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C204837-E06C-0345-BCBF-83DF01DE5B54}"/>
              </a:ext>
            </a:extLst>
          </p:cNvPr>
          <p:cNvSpPr txBox="1">
            <a:spLocks/>
          </p:cNvSpPr>
          <p:nvPr/>
        </p:nvSpPr>
        <p:spPr>
          <a:xfrm>
            <a:off x="552475" y="2263775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accent1"/>
                </a:solidFill>
              </a:rPr>
              <a:t>Automagic</a:t>
            </a:r>
            <a:r>
              <a:rPr lang="en-US" sz="3200" b="1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38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8448B-EEAB-5C4D-9D05-B96CACB1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My personal view of my ORCID record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3DD60-EB48-E745-867F-1F8B96640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51" y="1764127"/>
            <a:ext cx="7430498" cy="5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1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EA066-88CF-C649-BE92-65F066BB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Public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B713B-E2BF-2346-93A5-FC78BFD5B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59" y="1562100"/>
            <a:ext cx="7180881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2E374F-029C-8C48-BABD-D130CC28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about the reviewers?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EFDBE-AC19-6448-8790-584583B16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256436"/>
            <a:ext cx="6858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They did help improve the paper after all…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4109417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224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28430-E8B7-2746-A32F-1BB65F33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Launching at PLOS in June: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559746F-E60B-F24B-B912-2DF727E9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2582"/>
            <a:ext cx="9144000" cy="16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D4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78A95CE9-572A-804D-AECB-063C3CD57C5A}"/>
              </a:ext>
            </a:extLst>
          </p:cNvPr>
          <p:cNvSpPr/>
          <p:nvPr/>
        </p:nvSpPr>
        <p:spPr>
          <a:xfrm>
            <a:off x="677530" y="2481766"/>
            <a:ext cx="931111" cy="43489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D0899-9FE6-BC43-9CD8-B22D8277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045" y="647700"/>
            <a:ext cx="5873314" cy="53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53670D-970D-DA4C-9DF4-6502DD03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Reviewer’s ORCID record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B5B37-3C49-C741-B114-86EA38543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3438"/>
            <a:ext cx="9113707" cy="3964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664D32-20F2-0846-960E-25685FD7E408}"/>
              </a:ext>
            </a:extLst>
          </p:cNvPr>
          <p:cNvSpPr/>
          <p:nvPr/>
        </p:nvSpPr>
        <p:spPr>
          <a:xfrm>
            <a:off x="1919088" y="5049925"/>
            <a:ext cx="5827912" cy="71922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7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9169-721D-2D4E-AA13-665DAC14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42155-5819-4D4B-9E54-EFEFC627B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6" y="0"/>
            <a:ext cx="89408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ED5F53-273C-0C42-913C-633FB9CFE5FC}"/>
              </a:ext>
            </a:extLst>
          </p:cNvPr>
          <p:cNvSpPr/>
          <p:nvPr/>
        </p:nvSpPr>
        <p:spPr>
          <a:xfrm>
            <a:off x="2396835" y="5029201"/>
            <a:ext cx="6645597" cy="16486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6D1CD-B4CD-6E4E-98AE-DBD4D484A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systems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42D4A4-3524-4331-809A-F1777E690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030231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642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7755FC-CEDF-A54C-8BDB-6FFBB07C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074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do I like?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9C192A-BC1B-7E4F-B69D-A3981D025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66345"/>
            <a:ext cx="3823335" cy="3910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i="1">
                <a:solidFill>
                  <a:srgbClr val="FFFFFF"/>
                </a:solidFill>
              </a:rPr>
              <a:t>As an author and reviewer</a:t>
            </a:r>
            <a:r>
              <a:rPr lang="en-US" sz="2100">
                <a:solidFill>
                  <a:srgbClr val="FFFFFF"/>
                </a:solidFill>
              </a:rPr>
              <a:t>: </a:t>
            </a:r>
          </a:p>
          <a:p>
            <a:r>
              <a:rPr lang="en-US" sz="2100">
                <a:solidFill>
                  <a:srgbClr val="FFFFFF"/>
                </a:solidFill>
              </a:rPr>
              <a:t>I only have to do the hard work once</a:t>
            </a:r>
          </a:p>
          <a:p>
            <a:r>
              <a:rPr lang="en-US" sz="2100">
                <a:solidFill>
                  <a:srgbClr val="FFFFFF"/>
                </a:solidFill>
              </a:rPr>
              <a:t>My ORCID record updates automatically</a:t>
            </a:r>
          </a:p>
          <a:p>
            <a:r>
              <a:rPr lang="en-US" sz="2100">
                <a:solidFill>
                  <a:srgbClr val="FFFFFF"/>
                </a:solidFill>
              </a:rPr>
              <a:t>Soon, I will be able to use my ORCID record to help fill out my grant reports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C0D0BD-F5F7-8B46-B282-BD0AF4547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015" y="2266345"/>
            <a:ext cx="3823335" cy="3910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i="1" dirty="0">
                <a:solidFill>
                  <a:srgbClr val="FFFFFF"/>
                </a:solidFill>
              </a:rPr>
              <a:t>As a publisher</a:t>
            </a:r>
            <a:r>
              <a:rPr lang="en-US" sz="1900" dirty="0">
                <a:solidFill>
                  <a:srgbClr val="FFFFFF"/>
                </a:solidFill>
              </a:rPr>
              <a:t>: </a:t>
            </a:r>
          </a:p>
          <a:p>
            <a:r>
              <a:rPr lang="en-US" sz="1900" dirty="0">
                <a:solidFill>
                  <a:srgbClr val="FFFFFF"/>
                </a:solidFill>
              </a:rPr>
              <a:t>Validated ORCID </a:t>
            </a:r>
            <a:r>
              <a:rPr lang="en-US" sz="1900" dirty="0" err="1">
                <a:solidFill>
                  <a:srgbClr val="FFFFFF"/>
                </a:solidFill>
              </a:rPr>
              <a:t>iDs</a:t>
            </a:r>
            <a:r>
              <a:rPr lang="en-US" sz="1900" dirty="0">
                <a:solidFill>
                  <a:srgbClr val="FFFFFF"/>
                </a:solidFill>
              </a:rPr>
              <a:t> in our system</a:t>
            </a:r>
          </a:p>
          <a:p>
            <a:r>
              <a:rPr lang="en-US" sz="1900" dirty="0">
                <a:solidFill>
                  <a:srgbClr val="FFFFFF"/>
                </a:solidFill>
              </a:rPr>
              <a:t>We provide better credit to corresponding authors and reviewers</a:t>
            </a:r>
          </a:p>
          <a:p>
            <a:r>
              <a:rPr lang="en-US" sz="1900" dirty="0">
                <a:solidFill>
                  <a:srgbClr val="FFFFFF"/>
                </a:solidFill>
              </a:rPr>
              <a:t>Our editorial board members can record their journal affiliation on ORCID too. </a:t>
            </a:r>
          </a:p>
        </p:txBody>
      </p:sp>
    </p:spTree>
    <p:extLst>
      <p:ext uri="{BB962C8B-B14F-4D97-AF65-F5344CB8AC3E}">
        <p14:creationId xmlns:p14="http://schemas.microsoft.com/office/powerpoint/2010/main" val="551262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2995A-4162-5F49-8B02-54667CA4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I don’t like so much..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23508-8022-994D-A2FA-FC48ED077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How about my previous publication record, before this </a:t>
            </a:r>
            <a:r>
              <a:rPr lang="en-US" sz="2100" dirty="0" err="1">
                <a:solidFill>
                  <a:srgbClr val="000000"/>
                </a:solidFill>
              </a:rPr>
              <a:t>automagic</a:t>
            </a:r>
            <a:r>
              <a:rPr lang="en-US" sz="2100" dirty="0">
                <a:solidFill>
                  <a:srgbClr val="000000"/>
                </a:solidFill>
              </a:rPr>
              <a:t> thing?</a:t>
            </a:r>
          </a:p>
          <a:p>
            <a:r>
              <a:rPr lang="en-US" sz="2100" dirty="0">
                <a:solidFill>
                  <a:srgbClr val="000000"/>
                </a:solidFill>
              </a:rPr>
              <a:t>What is </a:t>
            </a:r>
            <a:r>
              <a:rPr lang="en-US" sz="2100" dirty="0" err="1">
                <a:solidFill>
                  <a:srgbClr val="000000"/>
                </a:solidFill>
              </a:rPr>
              <a:t>CrossRef</a:t>
            </a:r>
            <a:r>
              <a:rPr lang="en-US" sz="2100" dirty="0">
                <a:solidFill>
                  <a:srgbClr val="000000"/>
                </a:solidFill>
              </a:rPr>
              <a:t> ?</a:t>
            </a:r>
          </a:p>
          <a:p>
            <a:r>
              <a:rPr lang="en-US" sz="2100" dirty="0">
                <a:solidFill>
                  <a:srgbClr val="000000"/>
                </a:solidFill>
              </a:rPr>
              <a:t>Can’t the publisher just take all this metadata about my affiliation and competing interests from my ORCID record?</a:t>
            </a:r>
          </a:p>
          <a:p>
            <a:r>
              <a:rPr lang="en-US" sz="2100" dirty="0">
                <a:solidFill>
                  <a:srgbClr val="000000"/>
                </a:solidFill>
              </a:rPr>
              <a:t>I’ve moved institution, and my old email doesn’t work anymore, can’t people be redirected to my current email through my ORCID record?</a:t>
            </a:r>
          </a:p>
          <a:p>
            <a:endParaRPr lang="en-US" sz="2100" dirty="0">
              <a:solidFill>
                <a:srgbClr val="000000"/>
              </a:solidFill>
            </a:endParaRPr>
          </a:p>
          <a:p>
            <a:endParaRPr lang="en-US" sz="2100" dirty="0">
              <a:solidFill>
                <a:srgbClr val="000000"/>
              </a:solidFill>
            </a:endParaRPr>
          </a:p>
          <a:p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17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2315" y="1058329"/>
            <a:ext cx="5219704" cy="692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2B3A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Thanks for listening!</a:t>
            </a:r>
          </a:p>
        </p:txBody>
      </p:sp>
      <p:pic>
        <p:nvPicPr>
          <p:cNvPr id="8" name="Picture 7" descr="PLOS_icon_title_no_bkgd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0129" y="2062683"/>
            <a:ext cx="4698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vkiermer@plos.org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orcid.org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/0000-0001-8771-7239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5" y="6026150"/>
            <a:ext cx="1117600" cy="393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8914" y="6423348"/>
            <a:ext cx="2584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Some images may carry restrictions</a:t>
            </a:r>
          </a:p>
        </p:txBody>
      </p:sp>
    </p:spTree>
    <p:extLst>
      <p:ext uri="{BB962C8B-B14F-4D97-AF65-F5344CB8AC3E}">
        <p14:creationId xmlns:p14="http://schemas.microsoft.com/office/powerpoint/2010/main" val="171303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300" y="321733"/>
            <a:ext cx="8680116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91996-1074-7249-8FC1-AF1A2DB6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 an author, I want to submit a manuscript…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8A198-D2B8-7645-870D-2415BED5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256436"/>
            <a:ext cx="6858000" cy="160081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Wish me luck!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4109417"/>
            <a:ext cx="20574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16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96B062-B3EA-CF49-A064-0AAF7C2C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Logging into Editorial Manager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D89AC-B589-3940-977C-3E8F3645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571"/>
            <a:ext cx="9150300" cy="46209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A14072-E99D-F44F-929C-48A0C7677249}"/>
              </a:ext>
            </a:extLst>
          </p:cNvPr>
          <p:cNvSpPr/>
          <p:nvPr/>
        </p:nvSpPr>
        <p:spPr>
          <a:xfrm>
            <a:off x="4137103" y="4743566"/>
            <a:ext cx="2107580" cy="57986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C6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79928-C86B-144B-829A-EE1BA6954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669" y="643466"/>
            <a:ext cx="410866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39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D4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AA827-9C47-FB4C-9249-B070C879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74" y="643467"/>
            <a:ext cx="6122050" cy="5571066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78A95CE9-572A-804D-AECB-063C3CD57C5A}"/>
              </a:ext>
            </a:extLst>
          </p:cNvPr>
          <p:cNvSpPr/>
          <p:nvPr/>
        </p:nvSpPr>
        <p:spPr>
          <a:xfrm>
            <a:off x="579863" y="2621466"/>
            <a:ext cx="931111" cy="43489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B8ED2-D7EB-634C-8DE5-755F2C8E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097"/>
            <a:ext cx="9104029" cy="576820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9D3D824-AEAE-394C-BFE5-6C31A6B83025}"/>
              </a:ext>
            </a:extLst>
          </p:cNvPr>
          <p:cNvSpPr/>
          <p:nvPr/>
        </p:nvSpPr>
        <p:spPr>
          <a:xfrm>
            <a:off x="4025590" y="2535624"/>
            <a:ext cx="3233854" cy="57986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842CB4-B68D-904B-87CA-82BFEA556D02}"/>
              </a:ext>
            </a:extLst>
          </p:cNvPr>
          <p:cNvSpPr/>
          <p:nvPr/>
        </p:nvSpPr>
        <p:spPr>
          <a:xfrm>
            <a:off x="4025590" y="3115487"/>
            <a:ext cx="3233854" cy="57986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C598B4-2C71-CE42-B303-BFABF4F878A1}"/>
              </a:ext>
            </a:extLst>
          </p:cNvPr>
          <p:cNvSpPr/>
          <p:nvPr/>
        </p:nvSpPr>
        <p:spPr>
          <a:xfrm>
            <a:off x="2196791" y="4236736"/>
            <a:ext cx="5876692" cy="104455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0FE6B9-F965-CA4B-833A-EFC203D2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146"/>
            <a:ext cx="9201400" cy="67691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6735F7-EECD-5A4E-A020-CC2F1BD1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I’m in!</a:t>
            </a:r>
          </a:p>
        </p:txBody>
      </p:sp>
    </p:spTree>
    <p:extLst>
      <p:ext uri="{BB962C8B-B14F-4D97-AF65-F5344CB8AC3E}">
        <p14:creationId xmlns:p14="http://schemas.microsoft.com/office/powerpoint/2010/main" val="1298674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45">
      <a:dk1>
        <a:srgbClr val="000000"/>
      </a:dk1>
      <a:lt1>
        <a:sysClr val="window" lastClr="FFFFFF"/>
      </a:lt1>
      <a:dk2>
        <a:srgbClr val="666666"/>
      </a:dk2>
      <a:lt2>
        <a:srgbClr val="CCCCCC"/>
      </a:lt2>
      <a:accent1>
        <a:srgbClr val="369890"/>
      </a:accent1>
      <a:accent2>
        <a:srgbClr val="42B3AA"/>
      </a:accent2>
      <a:accent3>
        <a:srgbClr val="AFAFAF"/>
      </a:accent3>
      <a:accent4>
        <a:srgbClr val="97CCCC"/>
      </a:accent4>
      <a:accent5>
        <a:srgbClr val="333333"/>
      </a:accent5>
      <a:accent6>
        <a:srgbClr val="999999"/>
      </a:accent6>
      <a:hlink>
        <a:srgbClr val="369890"/>
      </a:hlink>
      <a:folHlink>
        <a:srgbClr val="6666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402</Words>
  <Application>Microsoft Macintosh PowerPoint</Application>
  <PresentationFormat>On-screen Show (4:3)</PresentationFormat>
  <Paragraphs>57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Impact</vt:lpstr>
      <vt:lpstr>Office Theme</vt:lpstr>
      <vt:lpstr>1_Office Theme</vt:lpstr>
      <vt:lpstr>PowerPoint Presentation</vt:lpstr>
      <vt:lpstr>ORCID integration in publishing workflows</vt:lpstr>
      <vt:lpstr>The systems </vt:lpstr>
      <vt:lpstr>As an author, I want to submit a manuscript… </vt:lpstr>
      <vt:lpstr>Logging into Editorial Manager</vt:lpstr>
      <vt:lpstr>PowerPoint Presentation</vt:lpstr>
      <vt:lpstr>PowerPoint Presentation</vt:lpstr>
      <vt:lpstr>PowerPoint Presentation</vt:lpstr>
      <vt:lpstr>I’m in!</vt:lpstr>
      <vt:lpstr>I can now start my submission… </vt:lpstr>
      <vt:lpstr>PowerPoint Presentation</vt:lpstr>
      <vt:lpstr>PowerPoint Presentation</vt:lpstr>
      <vt:lpstr>What about my co-authors?</vt:lpstr>
      <vt:lpstr>PLOS writes to them:</vt:lpstr>
      <vt:lpstr>After peer review, my manuscript has been accepted!</vt:lpstr>
      <vt:lpstr>How will it look in the published paper?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ORCID writes to me!</vt:lpstr>
      <vt:lpstr>My personal view of my ORCID record</vt:lpstr>
      <vt:lpstr>Public view</vt:lpstr>
      <vt:lpstr>What about the reviewers?</vt:lpstr>
      <vt:lpstr>Launching at PLOS in June:</vt:lpstr>
      <vt:lpstr>PowerPoint Presentation</vt:lpstr>
      <vt:lpstr>Reviewer’s ORCID record</vt:lpstr>
      <vt:lpstr>PowerPoint Presentation</vt:lpstr>
      <vt:lpstr>What do I like? </vt:lpstr>
      <vt:lpstr>What I don’t like so much..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Veronique Kiermer</dc:creator>
  <cp:lastModifiedBy>Veronique Kiermer</cp:lastModifiedBy>
  <cp:revision>5</cp:revision>
  <dcterms:created xsi:type="dcterms:W3CDTF">2019-05-21T03:28:52Z</dcterms:created>
  <dcterms:modified xsi:type="dcterms:W3CDTF">2019-05-21T11:45:29Z</dcterms:modified>
</cp:coreProperties>
</file>