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0" r:id="rId2"/>
    <p:sldId id="374" r:id="rId3"/>
    <p:sldId id="259" r:id="rId4"/>
    <p:sldId id="274" r:id="rId5"/>
    <p:sldId id="261" r:id="rId6"/>
    <p:sldId id="262" r:id="rId7"/>
    <p:sldId id="263" r:id="rId8"/>
    <p:sldId id="283" r:id="rId9"/>
    <p:sldId id="455" r:id="rId10"/>
    <p:sldId id="265" r:id="rId11"/>
    <p:sldId id="260" r:id="rId12"/>
    <p:sldId id="481" r:id="rId13"/>
    <p:sldId id="402" r:id="rId14"/>
    <p:sldId id="423" r:id="rId15"/>
    <p:sldId id="441" r:id="rId16"/>
    <p:sldId id="456" r:id="rId17"/>
    <p:sldId id="482" r:id="rId18"/>
    <p:sldId id="457" r:id="rId19"/>
    <p:sldId id="300" r:id="rId20"/>
    <p:sldId id="469" r:id="rId21"/>
    <p:sldId id="477" r:id="rId22"/>
    <p:sldId id="266" r:id="rId23"/>
    <p:sldId id="267" r:id="rId24"/>
    <p:sldId id="479" r:id="rId25"/>
    <p:sldId id="268" r:id="rId26"/>
    <p:sldId id="4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75" autoAdjust="0"/>
    <p:restoredTop sz="94660"/>
  </p:normalViewPr>
  <p:slideViewPr>
    <p:cSldViewPr snapToGrid="0">
      <p:cViewPr varScale="1">
        <p:scale>
          <a:sx n="90" d="100"/>
          <a:sy n="90" d="100"/>
        </p:scale>
        <p:origin x="54" y="3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E734C-2B03-4E0A-AAF1-76AE311AA226}" type="datetimeFigureOut">
              <a:rPr lang="en-GB" smtClean="0"/>
              <a:t>24/05/2019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60E38-83A7-478B-9789-7542F15D60E3}" type="slidenum">
              <a:rPr lang="en-GB" smtClean="0"/>
              <a:t>‹#›</a:t>
            </a:fld>
            <a:endParaRPr lang="en-GB"/>
          </a:p>
        </p:txBody>
      </p:sp>
    </p:spTree>
    <p:extLst>
      <p:ext uri="{BB962C8B-B14F-4D97-AF65-F5344CB8AC3E}">
        <p14:creationId xmlns:p14="http://schemas.microsoft.com/office/powerpoint/2010/main" val="1319508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BDEEB7-238C-4169-A262-8A9E2854BCA1}"/>
              </a:ext>
            </a:extLst>
          </p:cNvPr>
          <p:cNvSpPr txBox="1">
            <a:spLocks noGrp="1"/>
          </p:cNvSpPr>
          <p:nvPr>
            <p:ph type="sldNum" sz="quarter" idx="5"/>
          </p:nvPr>
        </p:nvSpPr>
        <p:spPr>
          <a:ln/>
        </p:spPr>
        <p:txBody>
          <a:bodyPr lIns="0" tIns="0" rIns="0" bIns="0" anchor="b" anchorCtr="0">
            <a:noAutofit/>
          </a:bodyPr>
          <a:lstStyle/>
          <a:p>
            <a:pPr lvl="0"/>
            <a:fld id="{87476AE9-8989-40CC-8961-B7240E699A89}" type="slidenum">
              <a:t>8</a:t>
            </a:fld>
            <a:endParaRPr lang="en-GB"/>
          </a:p>
        </p:txBody>
      </p:sp>
      <p:sp>
        <p:nvSpPr>
          <p:cNvPr id="2" name="Slide Image Placeholder 1">
            <a:extLst>
              <a:ext uri="{FF2B5EF4-FFF2-40B4-BE49-F238E27FC236}">
                <a16:creationId xmlns:a16="http://schemas.microsoft.com/office/drawing/2014/main" id="{E4BA735C-354C-41FA-B415-90552FBB31D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3A53107-1C36-4378-8FF7-5E7D14A5F977}"/>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788258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extShape 1"/>
          <p:cNvSpPr txBox="1"/>
          <p:nvPr/>
        </p:nvSpPr>
        <p:spPr>
          <a:xfrm>
            <a:off x="3884760" y="8685360"/>
            <a:ext cx="2971440" cy="458280"/>
          </a:xfrm>
          <a:prstGeom prst="rect">
            <a:avLst/>
          </a:prstGeom>
          <a:noFill/>
          <a:ln>
            <a:noFill/>
          </a:ln>
        </p:spPr>
        <p:txBody>
          <a:bodyPr lIns="0" tIns="0" rIns="0" bIns="0" anchor="b">
            <a:noAutofit/>
          </a:bodyPr>
          <a:lstStyle/>
          <a:p>
            <a:pPr algn="r">
              <a:lnSpc>
                <a:spcPct val="100000"/>
              </a:lnSpc>
            </a:pPr>
            <a:fld id="{5CB9731E-1B2A-4628-8A94-48FA1B05A6A5}" type="slidenum">
              <a:rPr lang="en-GB" sz="1200" b="0" strike="noStrike" spc="-1">
                <a:latin typeface="Times New Roman"/>
              </a:rPr>
              <a:t>10</a:t>
            </a:fld>
            <a:endParaRPr lang="en-GB" sz="1200" b="0" strike="noStrike" spc="-1">
              <a:latin typeface="Times New Roman"/>
            </a:endParaRPr>
          </a:p>
        </p:txBody>
      </p:sp>
      <p:sp>
        <p:nvSpPr>
          <p:cNvPr id="258" name="PlaceHolder 2"/>
          <p:cNvSpPr>
            <a:spLocks noGrp="1" noRot="1" noChangeAspect="1"/>
          </p:cNvSpPr>
          <p:nvPr>
            <p:ph type="sldImg"/>
          </p:nvPr>
        </p:nvSpPr>
        <p:spPr>
          <a:xfrm>
            <a:off x="217488" y="812800"/>
            <a:ext cx="7124700" cy="4008438"/>
          </a:xfrm>
          <a:prstGeom prst="rect">
            <a:avLst/>
          </a:prstGeom>
        </p:spPr>
      </p:sp>
      <p:sp>
        <p:nvSpPr>
          <p:cNvPr id="259" name="PlaceHolder 3"/>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Tree>
    <p:extLst>
      <p:ext uri="{BB962C8B-B14F-4D97-AF65-F5344CB8AC3E}">
        <p14:creationId xmlns:p14="http://schemas.microsoft.com/office/powerpoint/2010/main" val="221078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xtShape 1"/>
          <p:cNvSpPr txBox="1"/>
          <p:nvPr/>
        </p:nvSpPr>
        <p:spPr>
          <a:xfrm>
            <a:off x="3884760" y="8685360"/>
            <a:ext cx="2971440" cy="458280"/>
          </a:xfrm>
          <a:prstGeom prst="rect">
            <a:avLst/>
          </a:prstGeom>
          <a:noFill/>
          <a:ln>
            <a:noFill/>
          </a:ln>
        </p:spPr>
        <p:txBody>
          <a:bodyPr lIns="0" tIns="0" rIns="0" bIns="0" anchor="b">
            <a:noAutofit/>
          </a:bodyPr>
          <a:lstStyle/>
          <a:p>
            <a:pPr algn="r">
              <a:lnSpc>
                <a:spcPct val="100000"/>
              </a:lnSpc>
            </a:pPr>
            <a:fld id="{7252E76F-8645-4EDF-9030-6744A5D89DE8}" type="slidenum">
              <a:rPr lang="en-GB" sz="1200" b="0" strike="noStrike" spc="-1">
                <a:latin typeface="Times New Roman"/>
              </a:rPr>
              <a:t>20</a:t>
            </a:fld>
            <a:endParaRPr lang="en-GB" sz="1200" b="0" strike="noStrike" spc="-1">
              <a:latin typeface="Times New Roman"/>
            </a:endParaRPr>
          </a:p>
        </p:txBody>
      </p:sp>
      <p:sp>
        <p:nvSpPr>
          <p:cNvPr id="519" name="PlaceHolder 2"/>
          <p:cNvSpPr>
            <a:spLocks noGrp="1" noRot="1" noChangeAspect="1"/>
          </p:cNvSpPr>
          <p:nvPr>
            <p:ph type="sldImg"/>
          </p:nvPr>
        </p:nvSpPr>
        <p:spPr>
          <a:xfrm>
            <a:off x="217488" y="812800"/>
            <a:ext cx="7124700" cy="4008438"/>
          </a:xfrm>
          <a:prstGeom prst="rect">
            <a:avLst/>
          </a:prstGeom>
        </p:spPr>
      </p:sp>
      <p:sp>
        <p:nvSpPr>
          <p:cNvPr id="520" name="PlaceHolder 3"/>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Tree>
    <p:extLst>
      <p:ext uri="{BB962C8B-B14F-4D97-AF65-F5344CB8AC3E}">
        <p14:creationId xmlns:p14="http://schemas.microsoft.com/office/powerpoint/2010/main" val="97149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0823-41C4-4F07-B0EC-62FF77028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E06657-E175-41D5-8071-CAC5D79FAC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8700B70-23B8-4CAC-B08D-7A4DB13D731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F514F71-7939-4219-BFC0-F0DE537C30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A2E8EF-6C95-424B-AA47-AD8E24378FE9}"/>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2510142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A453E-B4C8-4B08-9157-BBBA09CEA48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87C5E9-F2FC-4119-9B3B-32235989C9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FDC133-4303-4532-BDF3-119D0067C49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9822B5FE-FDA1-4E21-A6CF-B1CCA00831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1496A-ACE6-4FFE-9FD1-135A16E3F4D7}"/>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3599211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DF37DE-FB73-42CE-8074-AFD230D18F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6DEA49-2A91-4CA4-88CA-3BFC15B44E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F1136-978A-4CEE-A036-2A0B5310B96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FF33FE9-FA7F-4806-B214-4BA5ADFAE6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22C43B-44A0-4514-85E8-F8CB4914A186}"/>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4188874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spAutoFit/>
          </a:bodyPr>
          <a:lstStyle/>
          <a:p>
            <a:pPr algn="ctr"/>
            <a:endParaRPr lang="en-GB" sz="3200" b="0" strike="noStrike" spc="-1">
              <a:latin typeface="Arial"/>
            </a:endParaRPr>
          </a:p>
        </p:txBody>
      </p:sp>
    </p:spTree>
    <p:extLst>
      <p:ext uri="{BB962C8B-B14F-4D97-AF65-F5344CB8AC3E}">
        <p14:creationId xmlns:p14="http://schemas.microsoft.com/office/powerpoint/2010/main" val="127504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DF60-85CB-49A1-A3A8-A30C8C5F91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430291-E546-47B3-8641-3B37BAC4C1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CCC333-0BBF-485E-9268-F2168F5F1B9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6DA165D-48FF-4CE2-95F3-747B49E914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E031CE-5FAB-4B36-B766-101EC08EFD06}"/>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3582513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FDB7-4B76-4825-BBB5-B6504CDF69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705759-3BB1-4F85-8A59-E408EF08DD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DFBE42-1921-497A-B02F-C926B44D0F0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F9F5AD5-338A-48CD-A207-5468915A9A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236444-D35B-4AE7-9964-7A8B6C8F5350}"/>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343554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3EEC-9493-4916-AEFB-8E77C91E98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3EC425-638E-4B3E-8039-6EABE20A79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CBD9B6-1979-44F6-BE82-F1B30403C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51CECE-5F67-4AE7-9DD6-783314F10E60}"/>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74C5B34-D7F3-4B28-B392-73D1FA8108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1CD1D9-5E9D-4420-9ABE-84CA64A73775}"/>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4199818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7FBF-8801-49AD-B0AA-651393D9FA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9B2AEE-E107-49B8-A1A9-45A63D08D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250543-9D16-4E71-BC19-8913D4EC1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090633-8748-43E1-9E0F-A649DC0099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7E44F-3156-4E7F-8514-F162EEC19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BA6DCA-9092-4222-8302-E59E29AF228F}"/>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1F0CBAEC-CA51-482F-A4C1-D698593FFF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FF81D1-2D22-4984-BD8A-10502CBF7B5C}"/>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2898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5D2A-B8D4-4084-9225-01E472B922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AEC5DF-2C01-47EA-94E1-CC4213E6DC9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DD3723F-FD36-4A02-BA74-C6BBCBCFE5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6783BB-A287-4219-B88E-DA8C494EFF45}"/>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4005841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0E752-FDFF-4DB9-AE18-2F1870FDD22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F6BF49F4-3ABE-4A7D-80DC-D3CECDE8D3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87FBA4-418B-4A2F-9CC0-9C0DDD867610}"/>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218815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0687-6750-4B2E-99A2-4F38DB1E4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E42717-7010-4650-9932-3375A1307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B3949F-A01D-46B1-B03F-DCB54833C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5ED219-6CBA-4B09-8BF7-65F69984FF0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5B511F3-264B-4B25-9745-2BC5366A9D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E75B0B-BDCC-4C22-99DB-9BA976209D36}"/>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51051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CF00-876A-46DA-8976-178940B44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6EAD84-1C1A-4963-9FE7-E017D0396F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A178B1-0842-4108-B23C-09012D203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FF382-75FD-41D5-A0FB-E4FB3C3D920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92EC1B7-78CA-4793-9371-CF7D7334CF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EDF5E-DD67-4BF3-BF56-51408761B4AE}"/>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882285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F6FA1-6744-4181-A2E9-359891957B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6105A7-D016-42C2-91AA-3678AA580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9733F5-E253-48BB-A2E4-B570675803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B71B64CB-9A2B-4F3C-B692-347B226DA1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C942C0-883E-4D3B-B23F-67297780A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284A9-A5AB-4EF8-9C9A-FE0DB837C157}" type="slidenum">
              <a:rPr lang="en-GB" smtClean="0"/>
              <a:t>‹#›</a:t>
            </a:fld>
            <a:endParaRPr lang="en-GB"/>
          </a:p>
        </p:txBody>
      </p:sp>
    </p:spTree>
    <p:extLst>
      <p:ext uri="{BB962C8B-B14F-4D97-AF65-F5344CB8AC3E}">
        <p14:creationId xmlns:p14="http://schemas.microsoft.com/office/powerpoint/2010/main" val="2627896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orcid.org/0000-0001-7794-0218" TargetMode="Externa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hyperlink" Target="http://twitter.com/protohedgeho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www.timeshighereducation.com/blog/linking-impact-factor-open-access-charges-creates-more-inequality-academic-publishing" TargetMode="External"/><Relationship Id="rId1" Type="http://schemas.openxmlformats.org/officeDocument/2006/relationships/slideLayout" Target="../slideLayouts/slideLayout3.xml"/><Relationship Id="rId6" Type="http://schemas.openxmlformats.org/officeDocument/2006/relationships/image" Target="../media/image21.gif"/><Relationship Id="rId5" Type="http://schemas.openxmlformats.org/officeDocument/2006/relationships/hyperlink" Target="https://www.timeshighereducation.com/blog/springer-nature-committed-being-part-open-access-movement"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hyperlink" Target="http://twitter.com/protohedgehog" TargetMode="External"/><Relationship Id="rId5" Type="http://schemas.openxmlformats.org/officeDocument/2006/relationships/hyperlink" Target="https://www.timeshighereducation.com/news/springer-nature-proposes-model-open-access-transition"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hyperlink" Target="http://fossilsandshit.com/response-to-president-paul-hofheinz-of-the-lisbon-council-regarding-elsevier-and-the-open-science-monitor/"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zenodo.org/record/1405079#.W5dYdej7RPY"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zenodo.org/record/1443395?#.W724P2j7RPY" TargetMode="External"/><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ua.eu/news/188:scholarly-publishing-eua-asks-european-commission-to-investigate-lack-of-competition.html" TargetMode="Externa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hyperlink" Target="https://zenodo.org/record/1472045#.W98HkZP0lPY" TargetMode="External"/><Relationship Id="rId5" Type="http://schemas.openxmlformats.org/officeDocument/2006/relationships/image" Target="../media/image31.png"/><Relationship Id="rId4" Type="http://schemas.openxmlformats.org/officeDocument/2006/relationships/hyperlink" Target="http://twitter.com/protohedgeho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ei-ie.org/en/detail/16061/elsevier-putting-a-price-on-knowledge" TargetMode="External"/><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hyperlink" Target="https://eliademy.com/catalog/oer/module-1-open-principle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4" Type="http://schemas.openxmlformats.org/officeDocument/2006/relationships/hyperlink" Target="https://letsallstandtogether.wordpress.co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osmooc.herokuapp.com/" TargetMode="External"/><Relationship Id="rId3" Type="http://schemas.openxmlformats.org/officeDocument/2006/relationships/hyperlink" Target="http://twitter.com/protohedgehog" TargetMode="External"/><Relationship Id="rId7" Type="http://schemas.openxmlformats.org/officeDocument/2006/relationships/hyperlink" Target="mailto:info@opensciencemooc.eu" TargetMode="External"/><Relationship Id="rId2" Type="http://schemas.openxmlformats.org/officeDocument/2006/relationships/image" Target="../media/image38.gif"/><Relationship Id="rId1" Type="http://schemas.openxmlformats.org/officeDocument/2006/relationships/slideLayout" Target="../slideLayouts/slideLayout7.xml"/><Relationship Id="rId6" Type="http://schemas.openxmlformats.org/officeDocument/2006/relationships/hyperlink" Target="https://twitter.com/OpenScienceMOOC" TargetMode="External"/><Relationship Id="rId5" Type="http://schemas.openxmlformats.org/officeDocument/2006/relationships/hyperlink" Target="https://opensciencemooc.eu/" TargetMode="External"/><Relationship Id="rId4" Type="http://schemas.openxmlformats.org/officeDocument/2006/relationships/hyperlink" Target="https://github.com/OpenScienceMOO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elephantinthelab.org/do-we-need-an-open-science-coalition/"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who.int/mediacentre/events/meetings/2015/un-sustainable-development-summit/en"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ciencedirect.com/science/article/abs/pii/S0148296317305441" TargetMode="External"/><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s://genomebiology.biomedcentral.com/articles/10.1186/s13059-015-0669-2" TargetMode="External"/><Relationship Id="rId5" Type="http://schemas.openxmlformats.org/officeDocument/2006/relationships/image" Target="../media/image11.png"/><Relationship Id="rId4" Type="http://schemas.openxmlformats.org/officeDocument/2006/relationships/hyperlink" Target="http://twitter.com/protohedgeho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hyperlink" Target="https://cos.io/our-services/top-guidelin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twitter.com/protohedgehog" TargetMode="External"/><Relationship Id="rId4" Type="http://schemas.openxmlformats.org/officeDocument/2006/relationships/hyperlink" Target="http://doi.org/10.5281/zenodo.128557"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122816" y="5510112"/>
            <a:ext cx="6322142" cy="1655280"/>
          </a:xfrm>
          <a:prstGeom prst="rect">
            <a:avLst/>
          </a:prstGeom>
          <a:noFill/>
          <a:ln>
            <a:noFill/>
          </a:ln>
        </p:spPr>
        <p:txBody>
          <a:bodyPr>
            <a:normAutofit/>
          </a:bodyPr>
          <a:lstStyle/>
          <a:p>
            <a:pPr>
              <a:lnSpc>
                <a:spcPct val="90000"/>
              </a:lnSpc>
              <a:spcBef>
                <a:spcPts val="1001"/>
              </a:spcBef>
            </a:pPr>
            <a:r>
              <a:rPr lang="en-GB" sz="2000" b="0" strike="noStrike" spc="-1" dirty="0">
                <a:solidFill>
                  <a:srgbClr val="000000"/>
                </a:solidFill>
              </a:rPr>
              <a:t>Dr. Jon Tennant</a:t>
            </a:r>
            <a:endParaRPr lang="en-GB" sz="2000" b="0" strike="noStrike" spc="-1" dirty="0"/>
          </a:p>
          <a:p>
            <a:pPr>
              <a:lnSpc>
                <a:spcPct val="90000"/>
              </a:lnSpc>
              <a:spcBef>
                <a:spcPts val="1001"/>
              </a:spcBef>
            </a:pPr>
            <a:r>
              <a:rPr lang="en-GB" sz="2000" b="0" strike="noStrike" spc="-1" dirty="0">
                <a:solidFill>
                  <a:srgbClr val="000000"/>
                </a:solidFill>
              </a:rPr>
              <a:t>@protohedgehog</a:t>
            </a:r>
          </a:p>
          <a:p>
            <a:pPr>
              <a:lnSpc>
                <a:spcPct val="90000"/>
              </a:lnSpc>
              <a:spcBef>
                <a:spcPts val="1001"/>
              </a:spcBef>
            </a:pPr>
            <a:r>
              <a:rPr lang="en-GB" sz="2000" b="0" u="sng" strike="noStrike" spc="-1" dirty="0">
                <a:solidFill>
                  <a:srgbClr val="0563C1"/>
                </a:solidFill>
                <a:uFillTx/>
                <a:hlinkClick r:id="rId2"/>
              </a:rPr>
              <a:t>https://orcid.org/0000-0001-7794-0218</a:t>
            </a:r>
            <a:endParaRPr lang="en-GB" sz="2000" b="0" strike="noStrike" spc="-1" dirty="0"/>
          </a:p>
        </p:txBody>
      </p:sp>
      <p:graphicFrame>
        <p:nvGraphicFramePr>
          <p:cNvPr id="171" name="Table 2"/>
          <p:cNvGraphicFramePr/>
          <p:nvPr>
            <p:extLst>
              <p:ext uri="{D42A27DB-BD31-4B8C-83A1-F6EECF244321}">
                <p14:modId xmlns:p14="http://schemas.microsoft.com/office/powerpoint/2010/main" val="2712247733"/>
              </p:ext>
            </p:extLst>
          </p:nvPr>
        </p:nvGraphicFramePr>
        <p:xfrm>
          <a:off x="8829334" y="6341761"/>
          <a:ext cx="3239850" cy="365760"/>
        </p:xfrm>
        <a:graphic>
          <a:graphicData uri="http://schemas.openxmlformats.org/drawingml/2006/table">
            <a:tbl>
              <a:tblPr/>
              <a:tblGrid>
                <a:gridCol w="3239850">
                  <a:extLst>
                    <a:ext uri="{9D8B030D-6E8A-4147-A177-3AD203B41FA5}">
                      <a16:colId xmlns:a16="http://schemas.microsoft.com/office/drawing/2014/main" val="20000"/>
                    </a:ext>
                  </a:extLst>
                </a:gridCol>
              </a:tblGrid>
              <a:tr h="0">
                <a:tc>
                  <a:txBody>
                    <a:bodyPr/>
                    <a:lstStyle/>
                    <a:p>
                      <a:pPr>
                        <a:lnSpc>
                          <a:spcPct val="100000"/>
                        </a:lnSpc>
                      </a:pPr>
                      <a:r>
                        <a:rPr lang="en-GB" sz="1800" b="0" strike="noStrike" spc="-1" dirty="0">
                          <a:solidFill>
                            <a:srgbClr val="000000"/>
                          </a:solidFill>
                          <a:latin typeface="Calibri"/>
                        </a:rPr>
                        <a:t>Wikimedia, Berlin, 24 May, 2019</a:t>
                      </a:r>
                      <a:endParaRPr lang="en-GB" sz="1800" b="0" strike="noStrike" spc="-1" dirty="0">
                        <a:latin typeface="Arial"/>
                      </a:endParaRPr>
                    </a:p>
                  </a:txBody>
                  <a:tcPr>
                    <a:noFill/>
                  </a:tcPr>
                </a:tc>
                <a:extLst>
                  <a:ext uri="{0D108BD9-81ED-4DB2-BD59-A6C34878D82A}">
                    <a16:rowId xmlns:a16="http://schemas.microsoft.com/office/drawing/2014/main" val="10000"/>
                  </a:ext>
                </a:extLst>
              </a:tr>
            </a:tbl>
          </a:graphicData>
        </a:graphic>
      </p:graphicFrame>
      <p:pic>
        <p:nvPicPr>
          <p:cNvPr id="173" name="Picture 12"/>
          <p:cNvPicPr/>
          <p:nvPr/>
        </p:nvPicPr>
        <p:blipFill>
          <a:blip r:embed="rId3"/>
          <a:stretch/>
        </p:blipFill>
        <p:spPr>
          <a:xfrm>
            <a:off x="312840" y="318240"/>
            <a:ext cx="2218428" cy="1381684"/>
          </a:xfrm>
          <a:prstGeom prst="rect">
            <a:avLst/>
          </a:prstGeom>
          <a:ln>
            <a:noFill/>
          </a:ln>
        </p:spPr>
      </p:pic>
      <p:pic>
        <p:nvPicPr>
          <p:cNvPr id="174" name="Picture 13"/>
          <p:cNvPicPr/>
          <p:nvPr/>
        </p:nvPicPr>
        <p:blipFill>
          <a:blip r:embed="rId4"/>
          <a:srcRect l="7615" t="28844" r="6259" b="26064"/>
          <a:stretch/>
        </p:blipFill>
        <p:spPr>
          <a:xfrm>
            <a:off x="7333199" y="150479"/>
            <a:ext cx="4735985" cy="1549445"/>
          </a:xfrm>
          <a:prstGeom prst="rect">
            <a:avLst/>
          </a:prstGeom>
          <a:ln>
            <a:noFill/>
          </a:ln>
        </p:spPr>
      </p:pic>
      <p:sp>
        <p:nvSpPr>
          <p:cNvPr id="175" name="CustomShape 4"/>
          <p:cNvSpPr/>
          <p:nvPr/>
        </p:nvSpPr>
        <p:spPr>
          <a:xfrm>
            <a:off x="1422054" y="2867081"/>
            <a:ext cx="8850960" cy="14758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GB" sz="1800" b="0" strike="noStrike" spc="-1" dirty="0">
              <a:latin typeface="Arial"/>
            </a:endParaRPr>
          </a:p>
          <a:p>
            <a:pPr algn="ctr"/>
            <a:r>
              <a:rPr lang="en-GB" sz="7200" b="0" strike="noStrike" spc="-1" dirty="0">
                <a:solidFill>
                  <a:srgbClr val="000000"/>
                </a:solidFill>
                <a:latin typeface="Calibri"/>
              </a:rPr>
              <a:t>Have we started a fire?</a:t>
            </a:r>
            <a:endParaRPr lang="en-GB" sz="7200" spc="-1" dirty="0"/>
          </a:p>
        </p:txBody>
      </p:sp>
      <p:pic>
        <p:nvPicPr>
          <p:cNvPr id="3" name="Picture 2">
            <a:extLst>
              <a:ext uri="{FF2B5EF4-FFF2-40B4-BE49-F238E27FC236}">
                <a16:creationId xmlns:a16="http://schemas.microsoft.com/office/drawing/2014/main" id="{D7F555B6-B2AF-4228-81A0-3ED35B8B7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079" y="123840"/>
            <a:ext cx="1958023" cy="1845205"/>
          </a:xfrm>
          <a:prstGeom prst="rect">
            <a:avLst/>
          </a:prstGeom>
        </p:spPr>
      </p:pic>
      <p:pic>
        <p:nvPicPr>
          <p:cNvPr id="1026" name="Picture 2" descr="Image result for southern denmark university logo">
            <a:extLst>
              <a:ext uri="{FF2B5EF4-FFF2-40B4-BE49-F238E27FC236}">
                <a16:creationId xmlns:a16="http://schemas.microsoft.com/office/drawing/2014/main" id="{EF402D10-292A-4AFA-977C-648AE1578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2383" y="169355"/>
            <a:ext cx="1588465" cy="1567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25C78E-6C6A-442B-9326-BA8908F209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773" y="5789810"/>
            <a:ext cx="1227411" cy="429442"/>
          </a:xfrm>
          <a:prstGeom prst="rect">
            <a:avLst/>
          </a:prstGeom>
        </p:spPr>
      </p:pic>
    </p:spTree>
    <p:extLst>
      <p:ext uri="{BB962C8B-B14F-4D97-AF65-F5344CB8AC3E}">
        <p14:creationId xmlns:p14="http://schemas.microsoft.com/office/powerpoint/2010/main" val="6659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3"/>
          <p:cNvPicPr/>
          <p:nvPr/>
        </p:nvPicPr>
        <p:blipFill>
          <a:blip r:embed="rId3"/>
          <a:stretch/>
        </p:blipFill>
        <p:spPr>
          <a:xfrm>
            <a:off x="917132" y="1274217"/>
            <a:ext cx="4905360" cy="3092400"/>
          </a:xfrm>
          <a:prstGeom prst="rect">
            <a:avLst/>
          </a:prstGeom>
          <a:ln>
            <a:noFill/>
          </a:ln>
        </p:spPr>
      </p:pic>
      <p:sp>
        <p:nvSpPr>
          <p:cNvPr id="228" name="TextShape 1"/>
          <p:cNvSpPr txBox="1"/>
          <p:nvPr/>
        </p:nvSpPr>
        <p:spPr>
          <a:xfrm>
            <a:off x="838800" y="0"/>
            <a:ext cx="10971000" cy="15123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Mega-publishers are corrupting Open Science</a:t>
            </a:r>
            <a:endParaRPr lang="en-US" sz="4400" b="0" strike="noStrike" spc="-1">
              <a:solidFill>
                <a:srgbClr val="000000"/>
              </a:solidFill>
              <a:latin typeface="Calibri"/>
            </a:endParaRPr>
          </a:p>
        </p:txBody>
      </p:sp>
      <p:sp>
        <p:nvSpPr>
          <p:cNvPr id="229" name="CustomShape 2"/>
          <p:cNvSpPr/>
          <p:nvPr/>
        </p:nvSpPr>
        <p:spPr>
          <a:xfrm>
            <a:off x="5636943" y="1594620"/>
            <a:ext cx="6492304" cy="4806452"/>
          </a:xfrm>
          <a:prstGeom prst="rect">
            <a:avLst/>
          </a:prstGeom>
          <a:noFill/>
          <a:ln>
            <a:noFill/>
          </a:ln>
        </p:spPr>
        <p:style>
          <a:lnRef idx="0">
            <a:scrgbClr r="0" g="0" b="0"/>
          </a:lnRef>
          <a:fillRef idx="0">
            <a:scrgbClr r="0" g="0" b="0"/>
          </a:fillRef>
          <a:effectRef idx="0">
            <a:scrgbClr r="0" g="0" b="0"/>
          </a:effectRef>
          <a:fontRef idx="minor"/>
        </p:style>
        <p:txBody>
          <a:bodyPr wrap="square" lIns="108720" tIns="54360" rIns="108720" bIns="54360">
            <a:spAutoFit/>
          </a:bodyPr>
          <a:lstStyle/>
          <a:p>
            <a:pPr algn="ctr">
              <a:lnSpc>
                <a:spcPct val="100000"/>
              </a:lnSpc>
            </a:pPr>
            <a:r>
              <a:rPr lang="en-GB" sz="2180" b="0" strike="noStrike" spc="-1" dirty="0">
                <a:solidFill>
                  <a:srgbClr val="000000"/>
                </a:solidFill>
                <a:latin typeface="Arial"/>
                <a:ea typeface="Microsoft YaHei"/>
              </a:rPr>
              <a:t>Organisations stuck in a pre-digital mindset with a key product developed in the 17</a:t>
            </a:r>
            <a:r>
              <a:rPr lang="en-GB" sz="2179" b="0" strike="noStrike" spc="-1" baseline="30000" dirty="0">
                <a:solidFill>
                  <a:srgbClr val="000000"/>
                </a:solidFill>
                <a:latin typeface="Arial"/>
                <a:ea typeface="Microsoft YaHei"/>
              </a:rPr>
              <a:t>th</a:t>
            </a:r>
            <a:r>
              <a:rPr lang="en-GB" sz="2180" b="0" strike="noStrike" spc="-1" dirty="0">
                <a:solidFill>
                  <a:srgbClr val="000000"/>
                </a:solidFill>
                <a:latin typeface="Arial"/>
                <a:ea typeface="Microsoft YaHei"/>
              </a:rPr>
              <a:t> Century.</a:t>
            </a:r>
            <a:endParaRPr lang="en-GB" sz="2180" b="0" strike="noStrike" spc="-1" dirty="0">
              <a:latin typeface="Arial"/>
            </a:endParaRPr>
          </a:p>
          <a:p>
            <a:pPr algn="ctr">
              <a:lnSpc>
                <a:spcPct val="100000"/>
              </a:lnSpc>
            </a:pPr>
            <a:endParaRPr lang="en-GB" sz="2180" b="0" strike="noStrike" spc="-1" dirty="0">
              <a:latin typeface="Arial"/>
            </a:endParaRPr>
          </a:p>
          <a:p>
            <a:pPr algn="ctr">
              <a:lnSpc>
                <a:spcPct val="100000"/>
              </a:lnSpc>
            </a:pPr>
            <a:r>
              <a:rPr lang="en-GB" sz="2180" b="0" strike="noStrike" spc="-1" dirty="0">
                <a:solidFill>
                  <a:srgbClr val="000000"/>
                </a:solidFill>
                <a:latin typeface="Arial"/>
                <a:ea typeface="Microsoft YaHei"/>
              </a:rPr>
              <a:t>Basically the reason why the Open Science ‘movement’ began.</a:t>
            </a:r>
            <a:endParaRPr lang="en-GB" sz="2180" b="0" strike="noStrike" spc="-1" dirty="0">
              <a:latin typeface="Arial"/>
            </a:endParaRPr>
          </a:p>
          <a:p>
            <a:pPr algn="ctr">
              <a:lnSpc>
                <a:spcPct val="100000"/>
              </a:lnSpc>
            </a:pPr>
            <a:endParaRPr lang="en-GB" sz="2180" b="0" strike="noStrike" spc="-1" dirty="0">
              <a:latin typeface="Arial"/>
            </a:endParaRPr>
          </a:p>
          <a:p>
            <a:pPr algn="ctr">
              <a:lnSpc>
                <a:spcPct val="100000"/>
              </a:lnSpc>
            </a:pPr>
            <a:r>
              <a:rPr lang="en-GB" sz="2180" b="0" strike="noStrike" spc="-1" dirty="0">
                <a:solidFill>
                  <a:srgbClr val="000000"/>
                </a:solidFill>
                <a:latin typeface="Arial"/>
                <a:ea typeface="Microsoft YaHei"/>
              </a:rPr>
              <a:t>Business models based on exclusion, exploitation of privilege, discrimination, extortion..</a:t>
            </a:r>
            <a:endParaRPr lang="en-GB" sz="2180" b="0" strike="noStrike" spc="-1" dirty="0">
              <a:latin typeface="Arial"/>
            </a:endParaRPr>
          </a:p>
          <a:p>
            <a:pPr algn="ctr">
              <a:lnSpc>
                <a:spcPct val="100000"/>
              </a:lnSpc>
            </a:pPr>
            <a:endParaRPr lang="en-GB" sz="2180" b="0" strike="noStrike" spc="-1" dirty="0">
              <a:latin typeface="Arial"/>
            </a:endParaRPr>
          </a:p>
          <a:p>
            <a:pPr algn="ctr">
              <a:lnSpc>
                <a:spcPct val="100000"/>
              </a:lnSpc>
            </a:pPr>
            <a:r>
              <a:rPr lang="en-GB" sz="2180" b="0" strike="noStrike" spc="-1" dirty="0">
                <a:solidFill>
                  <a:srgbClr val="000000"/>
                </a:solidFill>
                <a:latin typeface="Arial"/>
                <a:ea typeface="Microsoft YaHei"/>
              </a:rPr>
              <a:t>Who pay lip service to Open Science, while simultaneously subverting it to meet their own intentions.</a:t>
            </a:r>
            <a:endParaRPr lang="en-GB" sz="2180" b="0" strike="noStrike" spc="-1" dirty="0">
              <a:latin typeface="Arial"/>
            </a:endParaRPr>
          </a:p>
          <a:p>
            <a:pPr algn="ctr">
              <a:lnSpc>
                <a:spcPct val="100000"/>
              </a:lnSpc>
            </a:pPr>
            <a:endParaRPr lang="en-GB" sz="2180" b="0" strike="noStrike" spc="-1" dirty="0">
              <a:latin typeface="Arial"/>
            </a:endParaRPr>
          </a:p>
          <a:p>
            <a:pPr algn="ctr">
              <a:lnSpc>
                <a:spcPct val="100000"/>
              </a:lnSpc>
            </a:pPr>
            <a:r>
              <a:rPr lang="en-GB" sz="2180" b="0" strike="noStrike" spc="-1" dirty="0">
                <a:solidFill>
                  <a:srgbClr val="000000"/>
                </a:solidFill>
                <a:latin typeface="Arial"/>
                <a:ea typeface="Microsoft YaHei"/>
              </a:rPr>
              <a:t>We DO NOT share the same values and principles.</a:t>
            </a:r>
            <a:endParaRPr lang="en-GB" sz="2180" b="0" strike="noStrike" spc="-1" dirty="0">
              <a:latin typeface="Arial"/>
            </a:endParaRPr>
          </a:p>
        </p:txBody>
      </p:sp>
      <p:sp>
        <p:nvSpPr>
          <p:cNvPr id="230" name="CustomShape 3"/>
          <p:cNvSpPr/>
          <p:nvPr/>
        </p:nvSpPr>
        <p:spPr>
          <a:xfrm>
            <a:off x="8954491" y="6358129"/>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4"/>
              </a:rPr>
              <a:t>@protohedgehog</a:t>
            </a:r>
            <a:endParaRPr lang="en-GB" sz="1800" b="0" strike="noStrike" spc="-1" dirty="0">
              <a:latin typeface="Arial"/>
            </a:endParaRPr>
          </a:p>
        </p:txBody>
      </p:sp>
      <p:pic>
        <p:nvPicPr>
          <p:cNvPr id="231" name="Picture 2"/>
          <p:cNvPicPr/>
          <p:nvPr/>
        </p:nvPicPr>
        <p:blipFill>
          <a:blip r:embed="rId5"/>
          <a:stretch/>
        </p:blipFill>
        <p:spPr>
          <a:xfrm>
            <a:off x="151412" y="3812675"/>
            <a:ext cx="4362840" cy="2442960"/>
          </a:xfrm>
          <a:prstGeom prst="rect">
            <a:avLst/>
          </a:prstGeom>
          <a:ln>
            <a:noFill/>
          </a:ln>
        </p:spPr>
      </p:pic>
      <p:sp>
        <p:nvSpPr>
          <p:cNvPr id="2" name="Slide Number Placeholder 1">
            <a:extLst>
              <a:ext uri="{FF2B5EF4-FFF2-40B4-BE49-F238E27FC236}">
                <a16:creationId xmlns:a16="http://schemas.microsoft.com/office/drawing/2014/main" id="{43FA3ABA-0E9C-42B8-A456-9CD77001AA18}"/>
              </a:ext>
            </a:extLst>
          </p:cNvPr>
          <p:cNvSpPr>
            <a:spLocks noGrp="1"/>
          </p:cNvSpPr>
          <p:nvPr>
            <p:ph type="sldNum" sz="quarter" idx="12"/>
          </p:nvPr>
        </p:nvSpPr>
        <p:spPr/>
        <p:txBody>
          <a:bodyPr/>
          <a:lstStyle/>
          <a:p>
            <a:fld id="{5C2284A9-A5AB-4EF8-9C9A-FE0DB837C157}" type="slidenum">
              <a:rPr lang="en-GB" smtClean="0"/>
              <a:t>10</a:t>
            </a:fld>
            <a:endParaRPr lang="en-GB"/>
          </a:p>
        </p:txBody>
      </p:sp>
    </p:spTree>
    <p:extLst>
      <p:ext uri="{BB962C8B-B14F-4D97-AF65-F5344CB8AC3E}">
        <p14:creationId xmlns:p14="http://schemas.microsoft.com/office/powerpoint/2010/main" val="31234098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E1272C-9AD5-4252-A226-B02C25F4414F}"/>
              </a:ext>
            </a:extLst>
          </p:cNvPr>
          <p:cNvSpPr/>
          <p:nvPr/>
        </p:nvSpPr>
        <p:spPr>
          <a:xfrm>
            <a:off x="0" y="6151037"/>
            <a:ext cx="7379208" cy="646331"/>
          </a:xfrm>
          <a:prstGeom prst="rect">
            <a:avLst/>
          </a:prstGeom>
        </p:spPr>
        <p:txBody>
          <a:bodyPr wrap="square">
            <a:spAutoFit/>
          </a:bodyPr>
          <a:lstStyle/>
          <a:p>
            <a:r>
              <a:rPr lang="en-GB" dirty="0">
                <a:hlinkClick r:id="rId2"/>
              </a:rPr>
              <a:t>https://www.timeshighereducation.com/blog/linking-impact-factor-open-access-charges-creates-more-inequality-academic-publishing</a:t>
            </a:r>
            <a:r>
              <a:rPr lang="en-GB" dirty="0"/>
              <a:t> </a:t>
            </a:r>
          </a:p>
        </p:txBody>
      </p:sp>
      <p:sp>
        <p:nvSpPr>
          <p:cNvPr id="6" name="Title 1">
            <a:extLst>
              <a:ext uri="{FF2B5EF4-FFF2-40B4-BE49-F238E27FC236}">
                <a16:creationId xmlns:a16="http://schemas.microsoft.com/office/drawing/2014/main" id="{8B0AE98B-529B-499F-B79D-7D4027B2FF8D}"/>
              </a:ext>
            </a:extLst>
          </p:cNvPr>
          <p:cNvSpPr txBox="1">
            <a:spLocks/>
          </p:cNvSpPr>
          <p:nvPr/>
        </p:nvSpPr>
        <p:spPr>
          <a:xfrm>
            <a:off x="1980242" y="60632"/>
            <a:ext cx="10971213" cy="1512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Rectangle 6">
            <a:extLst>
              <a:ext uri="{FF2B5EF4-FFF2-40B4-BE49-F238E27FC236}">
                <a16:creationId xmlns:a16="http://schemas.microsoft.com/office/drawing/2014/main" id="{0BFE273A-7D6E-494E-A4A0-7B3E67FDE426}"/>
              </a:ext>
            </a:extLst>
          </p:cNvPr>
          <p:cNvSpPr/>
          <p:nvPr/>
        </p:nvSpPr>
        <p:spPr>
          <a:xfrm>
            <a:off x="8852455" y="6352143"/>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2" name="Rectangle 1">
            <a:extLst>
              <a:ext uri="{FF2B5EF4-FFF2-40B4-BE49-F238E27FC236}">
                <a16:creationId xmlns:a16="http://schemas.microsoft.com/office/drawing/2014/main" id="{6340421C-761F-413C-8A21-BBD7FC64E390}"/>
              </a:ext>
            </a:extLst>
          </p:cNvPr>
          <p:cNvSpPr/>
          <p:nvPr/>
        </p:nvSpPr>
        <p:spPr>
          <a:xfrm>
            <a:off x="7542684" y="6484943"/>
            <a:ext cx="1008609" cy="369332"/>
          </a:xfrm>
          <a:prstGeom prst="rect">
            <a:avLst/>
          </a:prstGeom>
        </p:spPr>
        <p:txBody>
          <a:bodyPr wrap="none">
            <a:spAutoFit/>
          </a:bodyPr>
          <a:lstStyle/>
          <a:p>
            <a:r>
              <a:rPr lang="en-GB" dirty="0">
                <a:latin typeface="Open Sans"/>
              </a:rPr>
              <a:t>*failed…</a:t>
            </a:r>
            <a:endParaRPr lang="en-GB" dirty="0"/>
          </a:p>
        </p:txBody>
      </p:sp>
      <p:sp>
        <p:nvSpPr>
          <p:cNvPr id="5" name="Title 4">
            <a:extLst>
              <a:ext uri="{FF2B5EF4-FFF2-40B4-BE49-F238E27FC236}">
                <a16:creationId xmlns:a16="http://schemas.microsoft.com/office/drawing/2014/main" id="{C94C5942-4109-4713-876A-5B6BE3911DF7}"/>
              </a:ext>
            </a:extLst>
          </p:cNvPr>
          <p:cNvSpPr>
            <a:spLocks noGrp="1"/>
          </p:cNvSpPr>
          <p:nvPr>
            <p:ph type="title"/>
          </p:nvPr>
        </p:nvSpPr>
        <p:spPr>
          <a:xfrm>
            <a:off x="447802" y="204327"/>
            <a:ext cx="11744198" cy="1044559"/>
          </a:xfrm>
        </p:spPr>
        <p:txBody>
          <a:bodyPr>
            <a:normAutofit fontScale="90000"/>
          </a:bodyPr>
          <a:lstStyle/>
          <a:p>
            <a:r>
              <a:rPr lang="en-GB" dirty="0"/>
              <a:t>Springer Nature abusing power for profits</a:t>
            </a:r>
          </a:p>
        </p:txBody>
      </p:sp>
      <p:sp>
        <p:nvSpPr>
          <p:cNvPr id="8" name="Text Placeholder 7">
            <a:extLst>
              <a:ext uri="{FF2B5EF4-FFF2-40B4-BE49-F238E27FC236}">
                <a16:creationId xmlns:a16="http://schemas.microsoft.com/office/drawing/2014/main" id="{699C398D-B208-433F-BC96-715AF7844439}"/>
              </a:ext>
            </a:extLst>
          </p:cNvPr>
          <p:cNvSpPr>
            <a:spLocks noGrp="1"/>
          </p:cNvSpPr>
          <p:nvPr>
            <p:ph type="body" idx="1"/>
          </p:nvPr>
        </p:nvSpPr>
        <p:spPr>
          <a:xfrm>
            <a:off x="447802" y="1392581"/>
            <a:ext cx="11377038" cy="1500187"/>
          </a:xfrm>
        </p:spPr>
        <p:txBody>
          <a:bodyPr>
            <a:normAutofit/>
          </a:bodyPr>
          <a:lstStyle/>
          <a:p>
            <a:r>
              <a:rPr lang="en-GB" dirty="0">
                <a:solidFill>
                  <a:schemeClr val="tx1"/>
                </a:solidFill>
                <a:latin typeface="Open Sans"/>
              </a:rPr>
              <a:t>Page 99 of the Springer Nature IPO* prospectus: </a:t>
            </a:r>
          </a:p>
          <a:p>
            <a:r>
              <a:rPr lang="en-GB" dirty="0">
                <a:solidFill>
                  <a:schemeClr val="tx1"/>
                </a:solidFill>
                <a:latin typeface="Open Sans"/>
              </a:rPr>
              <a:t>“</a:t>
            </a:r>
            <a:r>
              <a:rPr lang="en-GB" i="1" dirty="0">
                <a:solidFill>
                  <a:schemeClr val="tx1"/>
                </a:solidFill>
                <a:latin typeface="Open Sans"/>
              </a:rPr>
              <a:t>We also aim at increasing APCs by increasing the value we offer to authors through improving the impact factor and reputation of our existing journals</a:t>
            </a:r>
            <a:r>
              <a:rPr lang="en-GB" dirty="0">
                <a:solidFill>
                  <a:schemeClr val="tx1"/>
                </a:solidFill>
                <a:latin typeface="Open Sans"/>
              </a:rPr>
              <a:t>.”</a:t>
            </a:r>
            <a:endParaRPr lang="en-GB" dirty="0">
              <a:solidFill>
                <a:schemeClr val="tx1"/>
              </a:solidFill>
            </a:endParaRPr>
          </a:p>
          <a:p>
            <a:endParaRPr lang="en-GB" dirty="0">
              <a:solidFill>
                <a:schemeClr val="tx1"/>
              </a:solidFill>
            </a:endParaRPr>
          </a:p>
        </p:txBody>
      </p:sp>
      <p:pic>
        <p:nvPicPr>
          <p:cNvPr id="9" name="Picture 8">
            <a:extLst>
              <a:ext uri="{FF2B5EF4-FFF2-40B4-BE49-F238E27FC236}">
                <a16:creationId xmlns:a16="http://schemas.microsoft.com/office/drawing/2014/main" id="{D9C4CDC7-C5B7-4C3A-B177-3E3CCCEE3361}"/>
              </a:ext>
            </a:extLst>
          </p:cNvPr>
          <p:cNvPicPr>
            <a:picLocks noChangeAspect="1"/>
          </p:cNvPicPr>
          <p:nvPr/>
        </p:nvPicPr>
        <p:blipFill rotWithShape="1">
          <a:blip r:embed="rId4"/>
          <a:srcRect l="10985" t="56310" r="37816" b="20259"/>
          <a:stretch/>
        </p:blipFill>
        <p:spPr>
          <a:xfrm>
            <a:off x="447802" y="3226674"/>
            <a:ext cx="7287180" cy="1875849"/>
          </a:xfrm>
          <a:prstGeom prst="rect">
            <a:avLst/>
          </a:prstGeom>
        </p:spPr>
      </p:pic>
      <p:sp>
        <p:nvSpPr>
          <p:cNvPr id="10" name="Rectangle 9">
            <a:extLst>
              <a:ext uri="{FF2B5EF4-FFF2-40B4-BE49-F238E27FC236}">
                <a16:creationId xmlns:a16="http://schemas.microsoft.com/office/drawing/2014/main" id="{34A462E0-73BF-416C-8485-7B896A20D57D}"/>
              </a:ext>
            </a:extLst>
          </p:cNvPr>
          <p:cNvSpPr/>
          <p:nvPr/>
        </p:nvSpPr>
        <p:spPr>
          <a:xfrm>
            <a:off x="0" y="5504706"/>
            <a:ext cx="7542684" cy="646331"/>
          </a:xfrm>
          <a:prstGeom prst="rect">
            <a:avLst/>
          </a:prstGeom>
        </p:spPr>
        <p:txBody>
          <a:bodyPr wrap="square">
            <a:spAutoFit/>
          </a:bodyPr>
          <a:lstStyle/>
          <a:p>
            <a:r>
              <a:rPr lang="en-GB" dirty="0">
                <a:hlinkClick r:id="rId5"/>
              </a:rPr>
              <a:t>https://www.timeshighereducation.com/blog/springer-nature-committed-being-part-open-access-movement</a:t>
            </a:r>
            <a:r>
              <a:rPr lang="en-GB" dirty="0"/>
              <a:t> </a:t>
            </a:r>
          </a:p>
        </p:txBody>
      </p:sp>
      <p:pic>
        <p:nvPicPr>
          <p:cNvPr id="12" name="Picture 11" descr="A close up of a monkey&#10;&#10;Description automatically generated">
            <a:extLst>
              <a:ext uri="{FF2B5EF4-FFF2-40B4-BE49-F238E27FC236}">
                <a16:creationId xmlns:a16="http://schemas.microsoft.com/office/drawing/2014/main" id="{5E0306F6-1FFE-4500-AA56-11AADED44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6013" y="3226674"/>
            <a:ext cx="3446238" cy="2829226"/>
          </a:xfrm>
          <a:prstGeom prst="rect">
            <a:avLst/>
          </a:prstGeom>
        </p:spPr>
      </p:pic>
      <p:sp>
        <p:nvSpPr>
          <p:cNvPr id="3" name="Slide Number Placeholder 2">
            <a:extLst>
              <a:ext uri="{FF2B5EF4-FFF2-40B4-BE49-F238E27FC236}">
                <a16:creationId xmlns:a16="http://schemas.microsoft.com/office/drawing/2014/main" id="{C092597A-9ABB-4A4D-B15D-880DAB8C3EB9}"/>
              </a:ext>
            </a:extLst>
          </p:cNvPr>
          <p:cNvSpPr>
            <a:spLocks noGrp="1"/>
          </p:cNvSpPr>
          <p:nvPr>
            <p:ph type="sldNum" sz="quarter" idx="12"/>
          </p:nvPr>
        </p:nvSpPr>
        <p:spPr/>
        <p:txBody>
          <a:bodyPr/>
          <a:lstStyle/>
          <a:p>
            <a:fld id="{5C2284A9-A5AB-4EF8-9C9A-FE0DB837C157}" type="slidenum">
              <a:rPr lang="en-GB" smtClean="0"/>
              <a:t>11</a:t>
            </a:fld>
            <a:endParaRPr lang="en-GB"/>
          </a:p>
        </p:txBody>
      </p:sp>
    </p:spTree>
    <p:extLst>
      <p:ext uri="{BB962C8B-B14F-4D97-AF65-F5344CB8AC3E}">
        <p14:creationId xmlns:p14="http://schemas.microsoft.com/office/powerpoint/2010/main" val="3153017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96AFC3-BBED-41D1-9017-72A14FD0EF46}"/>
              </a:ext>
            </a:extLst>
          </p:cNvPr>
          <p:cNvSpPr>
            <a:spLocks noGrp="1"/>
          </p:cNvSpPr>
          <p:nvPr>
            <p:ph type="title"/>
          </p:nvPr>
        </p:nvSpPr>
        <p:spPr>
          <a:xfrm>
            <a:off x="1245704" y="234726"/>
            <a:ext cx="10515600" cy="1325563"/>
          </a:xfrm>
        </p:spPr>
        <p:txBody>
          <a:bodyPr/>
          <a:lstStyle/>
          <a:p>
            <a:r>
              <a:rPr lang="de-DE" dirty="0"/>
              <a:t>We have to combat their propoganda</a:t>
            </a:r>
            <a:endParaRPr lang="en-GB" dirty="0"/>
          </a:p>
        </p:txBody>
      </p:sp>
      <p:sp>
        <p:nvSpPr>
          <p:cNvPr id="2" name="Slide Number Placeholder 1">
            <a:extLst>
              <a:ext uri="{FF2B5EF4-FFF2-40B4-BE49-F238E27FC236}">
                <a16:creationId xmlns:a16="http://schemas.microsoft.com/office/drawing/2014/main" id="{50BD126C-F506-4248-A9B1-CF616C6426B1}"/>
              </a:ext>
            </a:extLst>
          </p:cNvPr>
          <p:cNvSpPr>
            <a:spLocks noGrp="1"/>
          </p:cNvSpPr>
          <p:nvPr>
            <p:ph type="sldNum" sz="quarter" idx="12"/>
          </p:nvPr>
        </p:nvSpPr>
        <p:spPr/>
        <p:txBody>
          <a:bodyPr/>
          <a:lstStyle/>
          <a:p>
            <a:fld id="{5C2284A9-A5AB-4EF8-9C9A-FE0DB837C157}" type="slidenum">
              <a:rPr lang="en-GB" smtClean="0"/>
              <a:pPr/>
              <a:t>12</a:t>
            </a:fld>
            <a:endParaRPr lang="en-GB"/>
          </a:p>
        </p:txBody>
      </p:sp>
      <p:pic>
        <p:nvPicPr>
          <p:cNvPr id="6" name="Picture 5">
            <a:extLst>
              <a:ext uri="{FF2B5EF4-FFF2-40B4-BE49-F238E27FC236}">
                <a16:creationId xmlns:a16="http://schemas.microsoft.com/office/drawing/2014/main" id="{2D700902-5956-495C-A0D7-F052C6621AC5}"/>
              </a:ext>
            </a:extLst>
          </p:cNvPr>
          <p:cNvPicPr>
            <a:picLocks noChangeAspect="1"/>
          </p:cNvPicPr>
          <p:nvPr/>
        </p:nvPicPr>
        <p:blipFill rotWithShape="1">
          <a:blip r:embed="rId2"/>
          <a:srcRect l="10580" t="32464" r="37504" b="51401"/>
          <a:stretch/>
        </p:blipFill>
        <p:spPr>
          <a:xfrm>
            <a:off x="2231333" y="4397919"/>
            <a:ext cx="9529971" cy="1974573"/>
          </a:xfrm>
          <a:prstGeom prst="rect">
            <a:avLst/>
          </a:prstGeom>
        </p:spPr>
      </p:pic>
      <p:pic>
        <p:nvPicPr>
          <p:cNvPr id="7" name="Picture 6">
            <a:extLst>
              <a:ext uri="{FF2B5EF4-FFF2-40B4-BE49-F238E27FC236}">
                <a16:creationId xmlns:a16="http://schemas.microsoft.com/office/drawing/2014/main" id="{CED4B0FA-01E0-476E-B51A-FAB13D9F1048}"/>
              </a:ext>
            </a:extLst>
          </p:cNvPr>
          <p:cNvPicPr>
            <a:picLocks noChangeAspect="1"/>
          </p:cNvPicPr>
          <p:nvPr/>
        </p:nvPicPr>
        <p:blipFill rotWithShape="1">
          <a:blip r:embed="rId3"/>
          <a:srcRect l="9162" t="32464" r="39372" b="46859"/>
          <a:stretch/>
        </p:blipFill>
        <p:spPr>
          <a:xfrm>
            <a:off x="88222" y="1351832"/>
            <a:ext cx="6727137" cy="1801763"/>
          </a:xfrm>
          <a:prstGeom prst="rect">
            <a:avLst/>
          </a:prstGeom>
        </p:spPr>
      </p:pic>
      <p:pic>
        <p:nvPicPr>
          <p:cNvPr id="8" name="Picture 7">
            <a:extLst>
              <a:ext uri="{FF2B5EF4-FFF2-40B4-BE49-F238E27FC236}">
                <a16:creationId xmlns:a16="http://schemas.microsoft.com/office/drawing/2014/main" id="{036E8345-86AF-42F1-A5C9-C9AC239F237B}"/>
              </a:ext>
            </a:extLst>
          </p:cNvPr>
          <p:cNvPicPr>
            <a:picLocks noChangeAspect="1"/>
          </p:cNvPicPr>
          <p:nvPr/>
        </p:nvPicPr>
        <p:blipFill rotWithShape="1">
          <a:blip r:embed="rId4"/>
          <a:srcRect l="10193" t="44058" r="36924" b="46280"/>
          <a:stretch/>
        </p:blipFill>
        <p:spPr>
          <a:xfrm>
            <a:off x="790512" y="3169737"/>
            <a:ext cx="9950860" cy="1212040"/>
          </a:xfrm>
          <a:prstGeom prst="rect">
            <a:avLst/>
          </a:prstGeom>
        </p:spPr>
      </p:pic>
      <p:sp>
        <p:nvSpPr>
          <p:cNvPr id="9" name="Rectangle 8">
            <a:extLst>
              <a:ext uri="{FF2B5EF4-FFF2-40B4-BE49-F238E27FC236}">
                <a16:creationId xmlns:a16="http://schemas.microsoft.com/office/drawing/2014/main" id="{4D6D9139-0054-439B-B708-BFEBAB31ACE1}"/>
              </a:ext>
            </a:extLst>
          </p:cNvPr>
          <p:cNvSpPr/>
          <p:nvPr/>
        </p:nvSpPr>
        <p:spPr>
          <a:xfrm>
            <a:off x="0" y="6209005"/>
            <a:ext cx="6096000" cy="646331"/>
          </a:xfrm>
          <a:prstGeom prst="rect">
            <a:avLst/>
          </a:prstGeom>
        </p:spPr>
        <p:txBody>
          <a:bodyPr>
            <a:spAutoFit/>
          </a:bodyPr>
          <a:lstStyle/>
          <a:p>
            <a:r>
              <a:rPr lang="en-GB" dirty="0">
                <a:hlinkClick r:id="rId5"/>
              </a:rPr>
              <a:t>https://www.timeshighereducation.com/news/springer-nature-proposes-model-open-access-transition</a:t>
            </a:r>
            <a:r>
              <a:rPr lang="en-GB" dirty="0"/>
              <a:t> </a:t>
            </a:r>
          </a:p>
        </p:txBody>
      </p:sp>
      <p:sp>
        <p:nvSpPr>
          <p:cNvPr id="10" name="Rectangle 9">
            <a:extLst>
              <a:ext uri="{FF2B5EF4-FFF2-40B4-BE49-F238E27FC236}">
                <a16:creationId xmlns:a16="http://schemas.microsoft.com/office/drawing/2014/main" id="{52BC0FA8-8EE5-4732-A59C-04D5C95930F1}"/>
              </a:ext>
            </a:extLst>
          </p:cNvPr>
          <p:cNvSpPr/>
          <p:nvPr/>
        </p:nvSpPr>
        <p:spPr>
          <a:xfrm>
            <a:off x="8906244" y="6336527"/>
            <a:ext cx="2008883" cy="369332"/>
          </a:xfrm>
          <a:prstGeom prst="rect">
            <a:avLst/>
          </a:prstGeom>
        </p:spPr>
        <p:txBody>
          <a:bodyPr wrap="none">
            <a:spAutoFit/>
          </a:bodyPr>
          <a:lstStyle/>
          <a:p>
            <a:r>
              <a:rPr lang="de-DE" dirty="0">
                <a:latin typeface="Open Sans"/>
                <a:hlinkClick r:id="rId6"/>
              </a:rPr>
              <a:t>@protohedgehog</a:t>
            </a:r>
            <a:endParaRPr lang="en-GB" dirty="0">
              <a:latin typeface="Open Sans"/>
            </a:endParaRPr>
          </a:p>
        </p:txBody>
      </p:sp>
    </p:spTree>
    <p:extLst>
      <p:ext uri="{BB962C8B-B14F-4D97-AF65-F5344CB8AC3E}">
        <p14:creationId xmlns:p14="http://schemas.microsoft.com/office/powerpoint/2010/main" val="2018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053" y="153974"/>
            <a:ext cx="3562574" cy="1325563"/>
          </a:xfrm>
        </p:spPr>
        <p:txBody>
          <a:bodyPr/>
          <a:lstStyle/>
          <a:p>
            <a:r>
              <a:rPr lang="en-GB" dirty="0"/>
              <a:t>Fighting back</a:t>
            </a:r>
          </a:p>
        </p:txBody>
      </p:sp>
      <p:sp>
        <p:nvSpPr>
          <p:cNvPr id="12" name="Rectangle 11">
            <a:extLst>
              <a:ext uri="{FF2B5EF4-FFF2-40B4-BE49-F238E27FC236}">
                <a16:creationId xmlns:a16="http://schemas.microsoft.com/office/drawing/2014/main" id="{99BD41C9-1ED5-402C-A91C-75FC9A8BEBD0}"/>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3" name="Picture 2">
            <a:extLst>
              <a:ext uri="{FF2B5EF4-FFF2-40B4-BE49-F238E27FC236}">
                <a16:creationId xmlns:a16="http://schemas.microsoft.com/office/drawing/2014/main" id="{EC3E10B5-6233-43AC-9810-36F6018DF104}"/>
              </a:ext>
            </a:extLst>
          </p:cNvPr>
          <p:cNvPicPr>
            <a:picLocks noChangeAspect="1"/>
          </p:cNvPicPr>
          <p:nvPr/>
        </p:nvPicPr>
        <p:blipFill rotWithShape="1">
          <a:blip r:embed="rId3"/>
          <a:srcRect l="23617" t="30071" r="33138" b="43262"/>
          <a:stretch/>
        </p:blipFill>
        <p:spPr>
          <a:xfrm>
            <a:off x="715053" y="1641907"/>
            <a:ext cx="6419555" cy="2226709"/>
          </a:xfrm>
          <a:prstGeom prst="rect">
            <a:avLst/>
          </a:prstGeom>
        </p:spPr>
      </p:pic>
      <p:pic>
        <p:nvPicPr>
          <p:cNvPr id="4" name="Picture 3">
            <a:extLst>
              <a:ext uri="{FF2B5EF4-FFF2-40B4-BE49-F238E27FC236}">
                <a16:creationId xmlns:a16="http://schemas.microsoft.com/office/drawing/2014/main" id="{01D3CB38-B608-43E9-BCBF-6509C36E596A}"/>
              </a:ext>
            </a:extLst>
          </p:cNvPr>
          <p:cNvPicPr>
            <a:picLocks noChangeAspect="1"/>
          </p:cNvPicPr>
          <p:nvPr/>
        </p:nvPicPr>
        <p:blipFill rotWithShape="1">
          <a:blip r:embed="rId4"/>
          <a:srcRect l="13085" t="45106" r="36374" b="40993"/>
          <a:stretch/>
        </p:blipFill>
        <p:spPr>
          <a:xfrm>
            <a:off x="550461" y="4655478"/>
            <a:ext cx="9750239" cy="1508450"/>
          </a:xfrm>
          <a:prstGeom prst="rect">
            <a:avLst/>
          </a:prstGeom>
        </p:spPr>
      </p:pic>
      <p:sp>
        <p:nvSpPr>
          <p:cNvPr id="11" name="Rectangle 10">
            <a:extLst>
              <a:ext uri="{FF2B5EF4-FFF2-40B4-BE49-F238E27FC236}">
                <a16:creationId xmlns:a16="http://schemas.microsoft.com/office/drawing/2014/main" id="{AA6A1B22-1168-4D26-ABB6-413345A2C385}"/>
              </a:ext>
            </a:extLst>
          </p:cNvPr>
          <p:cNvSpPr/>
          <p:nvPr/>
        </p:nvSpPr>
        <p:spPr>
          <a:xfrm>
            <a:off x="25102" y="6542529"/>
            <a:ext cx="8621486" cy="261610"/>
          </a:xfrm>
          <a:prstGeom prst="rect">
            <a:avLst/>
          </a:prstGeom>
        </p:spPr>
        <p:txBody>
          <a:bodyPr wrap="square">
            <a:spAutoFit/>
          </a:bodyPr>
          <a:lstStyle/>
          <a:p>
            <a:r>
              <a:rPr lang="en-GB" sz="1100" dirty="0">
                <a:hlinkClick r:id="rId5"/>
              </a:rPr>
              <a:t>http://fossilsandshit.com/response-to-president-paul-hofheinz-of-the-lisbon-council-regarding-elsevier-and-the-open-science-monitor/</a:t>
            </a:r>
            <a:r>
              <a:rPr lang="en-GB" sz="1100" dirty="0"/>
              <a:t> </a:t>
            </a:r>
          </a:p>
        </p:txBody>
      </p:sp>
      <p:sp>
        <p:nvSpPr>
          <p:cNvPr id="14" name="TextBox 13">
            <a:extLst>
              <a:ext uri="{FF2B5EF4-FFF2-40B4-BE49-F238E27FC236}">
                <a16:creationId xmlns:a16="http://schemas.microsoft.com/office/drawing/2014/main" id="{D976A8C4-FAC9-4AD4-8BF8-84C525987FAF}"/>
              </a:ext>
            </a:extLst>
          </p:cNvPr>
          <p:cNvSpPr txBox="1"/>
          <p:nvPr/>
        </p:nvSpPr>
        <p:spPr>
          <a:xfrm>
            <a:off x="715053" y="4102738"/>
            <a:ext cx="5441618" cy="369332"/>
          </a:xfrm>
          <a:prstGeom prst="rect">
            <a:avLst/>
          </a:prstGeom>
          <a:noFill/>
        </p:spPr>
        <p:txBody>
          <a:bodyPr wrap="none" rtlCol="0">
            <a:spAutoFit/>
          </a:bodyPr>
          <a:lstStyle/>
          <a:p>
            <a:r>
              <a:rPr lang="en-GB" dirty="0"/>
              <a:t>Elsevier and the Lisbon Council get miffed and respond..</a:t>
            </a:r>
          </a:p>
        </p:txBody>
      </p:sp>
      <p:pic>
        <p:nvPicPr>
          <p:cNvPr id="9" name="Picture 2" descr="Image result for butthole rick and morty gif">
            <a:extLst>
              <a:ext uri="{FF2B5EF4-FFF2-40B4-BE49-F238E27FC236}">
                <a16:creationId xmlns:a16="http://schemas.microsoft.com/office/drawing/2014/main" id="{27C08A5A-4DF6-4175-B886-358E3FFC1E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18805" y="2138627"/>
            <a:ext cx="3823446" cy="214877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E9560F4-3BEB-439C-9440-6275A109B0A6}"/>
              </a:ext>
            </a:extLst>
          </p:cNvPr>
          <p:cNvSpPr>
            <a:spLocks noGrp="1"/>
          </p:cNvSpPr>
          <p:nvPr>
            <p:ph type="sldNum" sz="quarter" idx="12"/>
          </p:nvPr>
        </p:nvSpPr>
        <p:spPr/>
        <p:txBody>
          <a:bodyPr/>
          <a:lstStyle/>
          <a:p>
            <a:fld id="{5C2284A9-A5AB-4EF8-9C9A-FE0DB837C157}" type="slidenum">
              <a:rPr lang="en-GB" smtClean="0"/>
              <a:t>13</a:t>
            </a:fld>
            <a:endParaRPr lang="en-GB"/>
          </a:p>
        </p:txBody>
      </p:sp>
    </p:spTree>
    <p:extLst>
      <p:ext uri="{BB962C8B-B14F-4D97-AF65-F5344CB8AC3E}">
        <p14:creationId xmlns:p14="http://schemas.microsoft.com/office/powerpoint/2010/main" val="62331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CEFCC-2B4A-473B-828B-EFF0DDBCBCCE}"/>
              </a:ext>
            </a:extLst>
          </p:cNvPr>
          <p:cNvPicPr>
            <a:picLocks noChangeAspect="1"/>
          </p:cNvPicPr>
          <p:nvPr/>
        </p:nvPicPr>
        <p:blipFill rotWithShape="1">
          <a:blip r:embed="rId2"/>
          <a:srcRect l="28764" t="27106" r="28461" b="18242"/>
          <a:stretch/>
        </p:blipFill>
        <p:spPr>
          <a:xfrm>
            <a:off x="2607965" y="922184"/>
            <a:ext cx="6976069" cy="5013631"/>
          </a:xfrm>
          <a:prstGeom prst="rect">
            <a:avLst/>
          </a:prstGeom>
        </p:spPr>
      </p:pic>
      <p:sp>
        <p:nvSpPr>
          <p:cNvPr id="3" name="Rectangle 2">
            <a:extLst>
              <a:ext uri="{FF2B5EF4-FFF2-40B4-BE49-F238E27FC236}">
                <a16:creationId xmlns:a16="http://schemas.microsoft.com/office/drawing/2014/main" id="{04E908C8-3DA2-4582-8ACF-6ADF9B3C26EA}"/>
              </a:ext>
            </a:extLst>
          </p:cNvPr>
          <p:cNvSpPr/>
          <p:nvPr/>
        </p:nvSpPr>
        <p:spPr>
          <a:xfrm>
            <a:off x="209945" y="6377885"/>
            <a:ext cx="5092613" cy="369332"/>
          </a:xfrm>
          <a:prstGeom prst="rect">
            <a:avLst/>
          </a:prstGeom>
        </p:spPr>
        <p:txBody>
          <a:bodyPr wrap="none">
            <a:spAutoFit/>
          </a:bodyPr>
          <a:lstStyle/>
          <a:p>
            <a:r>
              <a:rPr lang="en-GB" dirty="0">
                <a:hlinkClick r:id="rId3"/>
              </a:rPr>
              <a:t>https://zenodo.org/record/1405079#.W5dYdej7RPY</a:t>
            </a:r>
            <a:r>
              <a:rPr lang="en-GB" dirty="0"/>
              <a:t> </a:t>
            </a:r>
          </a:p>
        </p:txBody>
      </p:sp>
      <p:sp>
        <p:nvSpPr>
          <p:cNvPr id="4" name="TextBox 3">
            <a:extLst>
              <a:ext uri="{FF2B5EF4-FFF2-40B4-BE49-F238E27FC236}">
                <a16:creationId xmlns:a16="http://schemas.microsoft.com/office/drawing/2014/main" id="{F9E13153-58F1-4EFF-8178-62FFC4F1F37D}"/>
              </a:ext>
            </a:extLst>
          </p:cNvPr>
          <p:cNvSpPr txBox="1"/>
          <p:nvPr/>
        </p:nvSpPr>
        <p:spPr>
          <a:xfrm>
            <a:off x="462224" y="2039815"/>
            <a:ext cx="1868653" cy="369332"/>
          </a:xfrm>
          <a:prstGeom prst="rect">
            <a:avLst/>
          </a:prstGeom>
          <a:noFill/>
        </p:spPr>
        <p:txBody>
          <a:bodyPr wrap="none" rtlCol="0">
            <a:spAutoFit/>
          </a:bodyPr>
          <a:lstStyle/>
          <a:p>
            <a:r>
              <a:rPr lang="en-GB" dirty="0"/>
              <a:t>Dated 28</a:t>
            </a:r>
            <a:r>
              <a:rPr lang="en-GB" baseline="30000" dirty="0"/>
              <a:t>th</a:t>
            </a:r>
            <a:r>
              <a:rPr lang="en-GB" dirty="0"/>
              <a:t> August</a:t>
            </a:r>
          </a:p>
        </p:txBody>
      </p:sp>
      <p:sp>
        <p:nvSpPr>
          <p:cNvPr id="5" name="Rectangle 4">
            <a:extLst>
              <a:ext uri="{FF2B5EF4-FFF2-40B4-BE49-F238E27FC236}">
                <a16:creationId xmlns:a16="http://schemas.microsoft.com/office/drawing/2014/main" id="{52393DE1-1014-42C4-8F03-B4F5942370CD}"/>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Arrow: Right 5">
            <a:extLst>
              <a:ext uri="{FF2B5EF4-FFF2-40B4-BE49-F238E27FC236}">
                <a16:creationId xmlns:a16="http://schemas.microsoft.com/office/drawing/2014/main" id="{2B5A2001-A700-484A-BCEB-53CCACFC4B5C}"/>
              </a:ext>
            </a:extLst>
          </p:cNvPr>
          <p:cNvSpPr/>
          <p:nvPr/>
        </p:nvSpPr>
        <p:spPr>
          <a:xfrm rot="6612458">
            <a:off x="3275860" y="749615"/>
            <a:ext cx="461639" cy="291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55D0366-F547-4E2D-9E2B-0C6F71A5E17D}"/>
              </a:ext>
            </a:extLst>
          </p:cNvPr>
          <p:cNvSpPr txBox="1"/>
          <p:nvPr/>
        </p:nvSpPr>
        <p:spPr>
          <a:xfrm>
            <a:off x="3289997" y="295448"/>
            <a:ext cx="782587" cy="369332"/>
          </a:xfrm>
          <a:prstGeom prst="rect">
            <a:avLst/>
          </a:prstGeom>
          <a:noFill/>
        </p:spPr>
        <p:txBody>
          <a:bodyPr wrap="none" rtlCol="0">
            <a:spAutoFit/>
          </a:bodyPr>
          <a:lstStyle/>
          <a:p>
            <a:r>
              <a:rPr lang="en-GB" dirty="0"/>
              <a:t>Cough</a:t>
            </a:r>
          </a:p>
        </p:txBody>
      </p:sp>
      <p:sp>
        <p:nvSpPr>
          <p:cNvPr id="8" name="Slide Number Placeholder 7">
            <a:extLst>
              <a:ext uri="{FF2B5EF4-FFF2-40B4-BE49-F238E27FC236}">
                <a16:creationId xmlns:a16="http://schemas.microsoft.com/office/drawing/2014/main" id="{3C0F2F9E-BCBE-4657-89BA-7DF500C17AC3}"/>
              </a:ext>
            </a:extLst>
          </p:cNvPr>
          <p:cNvSpPr>
            <a:spLocks noGrp="1"/>
          </p:cNvSpPr>
          <p:nvPr>
            <p:ph type="sldNum" sz="quarter" idx="12"/>
          </p:nvPr>
        </p:nvSpPr>
        <p:spPr/>
        <p:txBody>
          <a:bodyPr/>
          <a:lstStyle/>
          <a:p>
            <a:fld id="{5C2284A9-A5AB-4EF8-9C9A-FE0DB837C157}" type="slidenum">
              <a:rPr lang="en-GB" smtClean="0"/>
              <a:t>14</a:t>
            </a:fld>
            <a:endParaRPr lang="en-GB"/>
          </a:p>
        </p:txBody>
      </p:sp>
    </p:spTree>
    <p:extLst>
      <p:ext uri="{BB962C8B-B14F-4D97-AF65-F5344CB8AC3E}">
        <p14:creationId xmlns:p14="http://schemas.microsoft.com/office/powerpoint/2010/main" val="181875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2086-DD4B-476A-8F74-C38CDFFB8313}"/>
              </a:ext>
            </a:extLst>
          </p:cNvPr>
          <p:cNvSpPr>
            <a:spLocks noGrp="1"/>
          </p:cNvSpPr>
          <p:nvPr>
            <p:ph type="title"/>
          </p:nvPr>
        </p:nvSpPr>
        <p:spPr/>
        <p:txBody>
          <a:bodyPr/>
          <a:lstStyle/>
          <a:p>
            <a:r>
              <a:rPr lang="en-GB" dirty="0"/>
              <a:t>They responded! And exactly as we expected.</a:t>
            </a:r>
          </a:p>
        </p:txBody>
      </p:sp>
      <p:pic>
        <p:nvPicPr>
          <p:cNvPr id="3" name="Picture 2">
            <a:extLst>
              <a:ext uri="{FF2B5EF4-FFF2-40B4-BE49-F238E27FC236}">
                <a16:creationId xmlns:a16="http://schemas.microsoft.com/office/drawing/2014/main" id="{96949800-08CC-4E10-857E-5024693E2EE8}"/>
              </a:ext>
            </a:extLst>
          </p:cNvPr>
          <p:cNvPicPr>
            <a:picLocks noChangeAspect="1"/>
          </p:cNvPicPr>
          <p:nvPr/>
        </p:nvPicPr>
        <p:blipFill rotWithShape="1">
          <a:blip r:embed="rId2"/>
          <a:srcRect l="30450" t="26134" r="30400" b="8800"/>
          <a:stretch/>
        </p:blipFill>
        <p:spPr>
          <a:xfrm>
            <a:off x="838200" y="1690688"/>
            <a:ext cx="4773168" cy="4462272"/>
          </a:xfrm>
          <a:prstGeom prst="rect">
            <a:avLst/>
          </a:prstGeom>
        </p:spPr>
      </p:pic>
      <p:sp>
        <p:nvSpPr>
          <p:cNvPr id="4" name="TextBox 3">
            <a:extLst>
              <a:ext uri="{FF2B5EF4-FFF2-40B4-BE49-F238E27FC236}">
                <a16:creationId xmlns:a16="http://schemas.microsoft.com/office/drawing/2014/main" id="{A6AC60A0-0F56-4042-8F85-7679C2B0694D}"/>
              </a:ext>
            </a:extLst>
          </p:cNvPr>
          <p:cNvSpPr txBox="1"/>
          <p:nvPr/>
        </p:nvSpPr>
        <p:spPr>
          <a:xfrm>
            <a:off x="5969000" y="1804661"/>
            <a:ext cx="5283200" cy="2677656"/>
          </a:xfrm>
          <a:prstGeom prst="rect">
            <a:avLst/>
          </a:prstGeom>
          <a:noFill/>
        </p:spPr>
        <p:txBody>
          <a:bodyPr wrap="square" rtlCol="0">
            <a:spAutoFit/>
          </a:bodyPr>
          <a:lstStyle/>
          <a:p>
            <a:pPr algn="ctr"/>
            <a:r>
              <a:rPr lang="en-GB" sz="2400" b="1" dirty="0"/>
              <a:t>But</a:t>
            </a:r>
            <a:r>
              <a:rPr lang="en-GB" sz="2400" dirty="0"/>
              <a:t> they failed to adequately address the explicit role of </a:t>
            </a:r>
            <a:r>
              <a:rPr lang="de-DE" sz="2400" dirty="0"/>
              <a:t>Elsevier,</a:t>
            </a:r>
            <a:r>
              <a:rPr lang="en-GB" sz="2400" dirty="0"/>
              <a:t> the inherent COIs, the incredible data biases</a:t>
            </a:r>
          </a:p>
          <a:p>
            <a:pPr algn="ctr"/>
            <a:endParaRPr lang="en-GB" sz="2400" dirty="0"/>
          </a:p>
          <a:p>
            <a:pPr algn="ctr"/>
            <a:r>
              <a:rPr lang="en-GB" sz="2400" dirty="0"/>
              <a:t>But now at least there is an ‘advisory group’ overseeing the whole process</a:t>
            </a:r>
          </a:p>
          <a:p>
            <a:pPr algn="ctr"/>
            <a:r>
              <a:rPr lang="en-GB" sz="2400" b="1" dirty="0"/>
              <a:t>#WIN</a:t>
            </a:r>
            <a:endParaRPr lang="de-DE" sz="2400" b="1" dirty="0"/>
          </a:p>
        </p:txBody>
      </p:sp>
      <p:sp>
        <p:nvSpPr>
          <p:cNvPr id="5" name="Rectangle 4">
            <a:extLst>
              <a:ext uri="{FF2B5EF4-FFF2-40B4-BE49-F238E27FC236}">
                <a16:creationId xmlns:a16="http://schemas.microsoft.com/office/drawing/2014/main" id="{C4E2D789-2630-4F65-B3F7-359F27DEB9E0}"/>
              </a:ext>
            </a:extLst>
          </p:cNvPr>
          <p:cNvSpPr/>
          <p:nvPr/>
        </p:nvSpPr>
        <p:spPr>
          <a:xfrm>
            <a:off x="398210" y="6308209"/>
            <a:ext cx="5213158" cy="369332"/>
          </a:xfrm>
          <a:prstGeom prst="rect">
            <a:avLst/>
          </a:prstGeom>
        </p:spPr>
        <p:txBody>
          <a:bodyPr wrap="none">
            <a:spAutoFit/>
          </a:bodyPr>
          <a:lstStyle/>
          <a:p>
            <a:r>
              <a:rPr lang="en-GB" dirty="0">
                <a:hlinkClick r:id="rId3"/>
              </a:rPr>
              <a:t>https://zenodo.org/record/1443395?#.W724P2j7RPY</a:t>
            </a:r>
            <a:r>
              <a:rPr lang="en-GB" dirty="0"/>
              <a:t> </a:t>
            </a:r>
          </a:p>
        </p:txBody>
      </p:sp>
      <p:sp>
        <p:nvSpPr>
          <p:cNvPr id="8" name="Rectangle 7">
            <a:extLst>
              <a:ext uri="{FF2B5EF4-FFF2-40B4-BE49-F238E27FC236}">
                <a16:creationId xmlns:a16="http://schemas.microsoft.com/office/drawing/2014/main" id="{BD2C8AF6-AA27-41B2-99F7-B96D2AD7F221}"/>
              </a:ext>
            </a:extLst>
          </p:cNvPr>
          <p:cNvSpPr/>
          <p:nvPr/>
        </p:nvSpPr>
        <p:spPr>
          <a:xfrm>
            <a:off x="8782530" y="6356350"/>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9" name="Slide Number Placeholder 8">
            <a:extLst>
              <a:ext uri="{FF2B5EF4-FFF2-40B4-BE49-F238E27FC236}">
                <a16:creationId xmlns:a16="http://schemas.microsoft.com/office/drawing/2014/main" id="{6E79F9A4-3AF2-4FF0-BCA8-BCD5E4DDE268}"/>
              </a:ext>
            </a:extLst>
          </p:cNvPr>
          <p:cNvSpPr>
            <a:spLocks noGrp="1"/>
          </p:cNvSpPr>
          <p:nvPr>
            <p:ph type="sldNum" sz="quarter" idx="12"/>
          </p:nvPr>
        </p:nvSpPr>
        <p:spPr>
          <a:xfrm>
            <a:off x="8610600" y="6356350"/>
            <a:ext cx="2743200" cy="365125"/>
          </a:xfrm>
        </p:spPr>
        <p:txBody>
          <a:bodyPr/>
          <a:lstStyle/>
          <a:p>
            <a:fld id="{5C2284A9-A5AB-4EF8-9C9A-FE0DB837C157}" type="slidenum">
              <a:rPr lang="en-GB" smtClean="0"/>
              <a:t>15</a:t>
            </a:fld>
            <a:endParaRPr lang="en-GB"/>
          </a:p>
        </p:txBody>
      </p:sp>
    </p:spTree>
    <p:extLst>
      <p:ext uri="{BB962C8B-B14F-4D97-AF65-F5344CB8AC3E}">
        <p14:creationId xmlns:p14="http://schemas.microsoft.com/office/powerpoint/2010/main" val="102335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1386-D2D5-47FD-A6F7-4DF127936C52}"/>
              </a:ext>
            </a:extLst>
          </p:cNvPr>
          <p:cNvSpPr>
            <a:spLocks noGrp="1"/>
          </p:cNvSpPr>
          <p:nvPr>
            <p:ph type="title"/>
          </p:nvPr>
        </p:nvSpPr>
        <p:spPr>
          <a:xfrm>
            <a:off x="546806" y="338231"/>
            <a:ext cx="10515600" cy="1325563"/>
          </a:xfrm>
        </p:spPr>
        <p:txBody>
          <a:bodyPr/>
          <a:lstStyle/>
          <a:p>
            <a:r>
              <a:rPr lang="en-GB" dirty="0"/>
              <a:t>Double-team: Getting the EUA involved</a:t>
            </a:r>
          </a:p>
        </p:txBody>
      </p:sp>
      <p:pic>
        <p:nvPicPr>
          <p:cNvPr id="3" name="Picture 2">
            <a:extLst>
              <a:ext uri="{FF2B5EF4-FFF2-40B4-BE49-F238E27FC236}">
                <a16:creationId xmlns:a16="http://schemas.microsoft.com/office/drawing/2014/main" id="{557190D9-46FB-428F-BFB5-B1B3D0DE5E1E}"/>
              </a:ext>
            </a:extLst>
          </p:cNvPr>
          <p:cNvPicPr>
            <a:picLocks noChangeAspect="1"/>
          </p:cNvPicPr>
          <p:nvPr/>
        </p:nvPicPr>
        <p:blipFill rotWithShape="1">
          <a:blip r:embed="rId2"/>
          <a:srcRect l="3235" t="36340" r="36029" b="5324"/>
          <a:stretch/>
        </p:blipFill>
        <p:spPr>
          <a:xfrm>
            <a:off x="457201" y="1428657"/>
            <a:ext cx="5549194" cy="2998116"/>
          </a:xfrm>
          <a:prstGeom prst="rect">
            <a:avLst/>
          </a:prstGeom>
        </p:spPr>
      </p:pic>
      <p:sp>
        <p:nvSpPr>
          <p:cNvPr id="4" name="Rectangle 3">
            <a:extLst>
              <a:ext uri="{FF2B5EF4-FFF2-40B4-BE49-F238E27FC236}">
                <a16:creationId xmlns:a16="http://schemas.microsoft.com/office/drawing/2014/main" id="{738BF488-1A0B-457A-BB5D-1478B1F82CF4}"/>
              </a:ext>
            </a:extLst>
          </p:cNvPr>
          <p:cNvSpPr/>
          <p:nvPr/>
        </p:nvSpPr>
        <p:spPr>
          <a:xfrm>
            <a:off x="183798" y="6165502"/>
            <a:ext cx="6096000" cy="646331"/>
          </a:xfrm>
          <a:prstGeom prst="rect">
            <a:avLst/>
          </a:prstGeom>
        </p:spPr>
        <p:txBody>
          <a:bodyPr>
            <a:spAutoFit/>
          </a:bodyPr>
          <a:lstStyle/>
          <a:p>
            <a:r>
              <a:rPr lang="en-GB" dirty="0">
                <a:hlinkClick r:id="rId3"/>
              </a:rPr>
              <a:t>https://www.eua.eu/news/188:scholarly-publishing-eua-asks-european-commission-to-investigate-lack-of-competition.html</a:t>
            </a:r>
            <a:r>
              <a:rPr lang="en-GB" dirty="0"/>
              <a:t> </a:t>
            </a:r>
          </a:p>
        </p:txBody>
      </p:sp>
      <p:sp>
        <p:nvSpPr>
          <p:cNvPr id="7" name="Rectangle 6">
            <a:extLst>
              <a:ext uri="{FF2B5EF4-FFF2-40B4-BE49-F238E27FC236}">
                <a16:creationId xmlns:a16="http://schemas.microsoft.com/office/drawing/2014/main" id="{1B888797-7C10-4351-96C3-9E258193AA8E}"/>
              </a:ext>
            </a:extLst>
          </p:cNvPr>
          <p:cNvSpPr/>
          <p:nvPr/>
        </p:nvSpPr>
        <p:spPr>
          <a:xfrm>
            <a:off x="8793288" y="6363536"/>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6" name="Picture 5">
            <a:extLst>
              <a:ext uri="{FF2B5EF4-FFF2-40B4-BE49-F238E27FC236}">
                <a16:creationId xmlns:a16="http://schemas.microsoft.com/office/drawing/2014/main" id="{54A46175-F62A-46AE-AC83-3091BCDD67CB}"/>
              </a:ext>
            </a:extLst>
          </p:cNvPr>
          <p:cNvPicPr>
            <a:picLocks noChangeAspect="1"/>
          </p:cNvPicPr>
          <p:nvPr/>
        </p:nvPicPr>
        <p:blipFill rotWithShape="1">
          <a:blip r:embed="rId5"/>
          <a:srcRect l="6875" t="28758" r="8677" b="6868"/>
          <a:stretch/>
        </p:blipFill>
        <p:spPr>
          <a:xfrm>
            <a:off x="4814460" y="2646636"/>
            <a:ext cx="6992058" cy="2998116"/>
          </a:xfrm>
          <a:prstGeom prst="rect">
            <a:avLst/>
          </a:prstGeom>
        </p:spPr>
      </p:pic>
      <p:sp>
        <p:nvSpPr>
          <p:cNvPr id="8" name="Rectangle 7">
            <a:extLst>
              <a:ext uri="{FF2B5EF4-FFF2-40B4-BE49-F238E27FC236}">
                <a16:creationId xmlns:a16="http://schemas.microsoft.com/office/drawing/2014/main" id="{CAD90B87-F1B4-403B-9DFD-4D0C34EECBA1}"/>
              </a:ext>
            </a:extLst>
          </p:cNvPr>
          <p:cNvSpPr/>
          <p:nvPr/>
        </p:nvSpPr>
        <p:spPr>
          <a:xfrm>
            <a:off x="204101" y="5849144"/>
            <a:ext cx="5100948" cy="369332"/>
          </a:xfrm>
          <a:prstGeom prst="rect">
            <a:avLst/>
          </a:prstGeom>
        </p:spPr>
        <p:txBody>
          <a:bodyPr wrap="none">
            <a:spAutoFit/>
          </a:bodyPr>
          <a:lstStyle/>
          <a:p>
            <a:r>
              <a:rPr lang="en-GB" dirty="0">
                <a:hlinkClick r:id="rId6"/>
              </a:rPr>
              <a:t>https://zenodo.org/record/1472045#.W98HkZP0lPY</a:t>
            </a:r>
            <a:r>
              <a:rPr lang="en-GB" dirty="0"/>
              <a:t> </a:t>
            </a:r>
          </a:p>
        </p:txBody>
      </p:sp>
      <p:sp>
        <p:nvSpPr>
          <p:cNvPr id="5" name="Slide Number Placeholder 4">
            <a:extLst>
              <a:ext uri="{FF2B5EF4-FFF2-40B4-BE49-F238E27FC236}">
                <a16:creationId xmlns:a16="http://schemas.microsoft.com/office/drawing/2014/main" id="{02FB162F-625A-4CDD-8ABD-C369FE97A908}"/>
              </a:ext>
            </a:extLst>
          </p:cNvPr>
          <p:cNvSpPr>
            <a:spLocks noGrp="1"/>
          </p:cNvSpPr>
          <p:nvPr>
            <p:ph type="sldNum" sz="quarter" idx="12"/>
          </p:nvPr>
        </p:nvSpPr>
        <p:spPr/>
        <p:txBody>
          <a:bodyPr/>
          <a:lstStyle/>
          <a:p>
            <a:fld id="{5C2284A9-A5AB-4EF8-9C9A-FE0DB837C157}" type="slidenum">
              <a:rPr lang="en-GB" smtClean="0"/>
              <a:t>16</a:t>
            </a:fld>
            <a:endParaRPr lang="en-GB"/>
          </a:p>
        </p:txBody>
      </p:sp>
    </p:spTree>
    <p:extLst>
      <p:ext uri="{BB962C8B-B14F-4D97-AF65-F5344CB8AC3E}">
        <p14:creationId xmlns:p14="http://schemas.microsoft.com/office/powerpoint/2010/main" val="299474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5C62-8B58-4708-B56D-D5EF7AD865B1}"/>
              </a:ext>
            </a:extLst>
          </p:cNvPr>
          <p:cNvSpPr>
            <a:spLocks noGrp="1"/>
          </p:cNvSpPr>
          <p:nvPr>
            <p:ph type="title"/>
          </p:nvPr>
        </p:nvSpPr>
        <p:spPr/>
        <p:txBody>
          <a:bodyPr/>
          <a:lstStyle/>
          <a:p>
            <a:r>
              <a:rPr lang="de-DE" dirty="0"/>
              <a:t>What was the result of this?</a:t>
            </a:r>
            <a:endParaRPr lang="en-GB" dirty="0"/>
          </a:p>
        </p:txBody>
      </p:sp>
      <p:sp>
        <p:nvSpPr>
          <p:cNvPr id="3" name="Content Placeholder 2">
            <a:extLst>
              <a:ext uri="{FF2B5EF4-FFF2-40B4-BE49-F238E27FC236}">
                <a16:creationId xmlns:a16="http://schemas.microsoft.com/office/drawing/2014/main" id="{14824E6E-A22A-4A72-89EA-9718ADDBED1B}"/>
              </a:ext>
            </a:extLst>
          </p:cNvPr>
          <p:cNvSpPr>
            <a:spLocks noGrp="1"/>
          </p:cNvSpPr>
          <p:nvPr>
            <p:ph idx="1"/>
          </p:nvPr>
        </p:nvSpPr>
        <p:spPr/>
        <p:txBody>
          <a:bodyPr/>
          <a:lstStyle/>
          <a:p>
            <a:r>
              <a:rPr lang="de-DE" dirty="0"/>
              <a:t>We cannot rely on politicians and policymakers to get us out of this mess.</a:t>
            </a:r>
          </a:p>
          <a:p>
            <a:r>
              <a:rPr lang="de-DE" dirty="0"/>
              <a:t>It‘s actually up to each of us.</a:t>
            </a:r>
          </a:p>
          <a:p>
            <a:r>
              <a:rPr lang="de-DE" dirty="0"/>
              <a:t>BUT..</a:t>
            </a:r>
            <a:endParaRPr lang="en-GB" dirty="0"/>
          </a:p>
        </p:txBody>
      </p:sp>
      <p:sp>
        <p:nvSpPr>
          <p:cNvPr id="4" name="Slide Number Placeholder 3">
            <a:extLst>
              <a:ext uri="{FF2B5EF4-FFF2-40B4-BE49-F238E27FC236}">
                <a16:creationId xmlns:a16="http://schemas.microsoft.com/office/drawing/2014/main" id="{5A944936-AFC8-4FD3-B50A-00CB0BA5F9AF}"/>
              </a:ext>
            </a:extLst>
          </p:cNvPr>
          <p:cNvSpPr>
            <a:spLocks noGrp="1"/>
          </p:cNvSpPr>
          <p:nvPr>
            <p:ph type="sldNum" sz="quarter" idx="12"/>
          </p:nvPr>
        </p:nvSpPr>
        <p:spPr/>
        <p:txBody>
          <a:bodyPr/>
          <a:lstStyle/>
          <a:p>
            <a:fld id="{5C2284A9-A5AB-4EF8-9C9A-FE0DB837C157}" type="slidenum">
              <a:rPr lang="en-GB" smtClean="0"/>
              <a:t>17</a:t>
            </a:fld>
            <a:endParaRPr lang="en-GB"/>
          </a:p>
        </p:txBody>
      </p:sp>
      <p:pic>
        <p:nvPicPr>
          <p:cNvPr id="6" name="Picture 5">
            <a:extLst>
              <a:ext uri="{FF2B5EF4-FFF2-40B4-BE49-F238E27FC236}">
                <a16:creationId xmlns:a16="http://schemas.microsoft.com/office/drawing/2014/main" id="{5C10F2D7-B543-4E05-94BB-533873037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875" y="3776663"/>
            <a:ext cx="4286250" cy="2400300"/>
          </a:xfrm>
          <a:prstGeom prst="rect">
            <a:avLst/>
          </a:prstGeom>
        </p:spPr>
      </p:pic>
      <p:sp>
        <p:nvSpPr>
          <p:cNvPr id="8" name="Rectangle 7">
            <a:extLst>
              <a:ext uri="{FF2B5EF4-FFF2-40B4-BE49-F238E27FC236}">
                <a16:creationId xmlns:a16="http://schemas.microsoft.com/office/drawing/2014/main" id="{6245B803-C406-454D-8889-A3EA859B4486}"/>
              </a:ext>
            </a:extLst>
          </p:cNvPr>
          <p:cNvSpPr/>
          <p:nvPr/>
        </p:nvSpPr>
        <p:spPr>
          <a:xfrm>
            <a:off x="8793288" y="6363536"/>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9137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unite4education.org/wp-content/uploads/2018/11/rsz_eslevier_fakelogo_propecunia_small.jpg">
            <a:extLst>
              <a:ext uri="{FF2B5EF4-FFF2-40B4-BE49-F238E27FC236}">
                <a16:creationId xmlns:a16="http://schemas.microsoft.com/office/drawing/2014/main" id="{B2F4CBB3-F4F9-40A2-85BF-01997265CD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0"/>
          <a:stretch/>
        </p:blipFill>
        <p:spPr bwMode="auto">
          <a:xfrm>
            <a:off x="76200" y="1110744"/>
            <a:ext cx="6858000" cy="4352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56F1A8-522B-46D0-B2F5-583839DAE444}"/>
              </a:ext>
            </a:extLst>
          </p:cNvPr>
          <p:cNvSpPr>
            <a:spLocks noGrp="1"/>
          </p:cNvSpPr>
          <p:nvPr>
            <p:ph type="title"/>
          </p:nvPr>
        </p:nvSpPr>
        <p:spPr>
          <a:xfrm>
            <a:off x="287784" y="187572"/>
            <a:ext cx="10515600" cy="1325563"/>
          </a:xfrm>
        </p:spPr>
        <p:txBody>
          <a:bodyPr/>
          <a:lstStyle/>
          <a:p>
            <a:r>
              <a:rPr lang="en-GB" dirty="0"/>
              <a:t>Activating unions to challenge this </a:t>
            </a:r>
          </a:p>
        </p:txBody>
      </p:sp>
      <p:sp>
        <p:nvSpPr>
          <p:cNvPr id="3" name="Rectangle 2">
            <a:extLst>
              <a:ext uri="{FF2B5EF4-FFF2-40B4-BE49-F238E27FC236}">
                <a16:creationId xmlns:a16="http://schemas.microsoft.com/office/drawing/2014/main" id="{0C3710F0-7188-4E32-88DE-DF7B9DE0D81B}"/>
              </a:ext>
            </a:extLst>
          </p:cNvPr>
          <p:cNvSpPr/>
          <p:nvPr/>
        </p:nvSpPr>
        <p:spPr>
          <a:xfrm>
            <a:off x="76200" y="5226199"/>
            <a:ext cx="6096000" cy="646331"/>
          </a:xfrm>
          <a:prstGeom prst="rect">
            <a:avLst/>
          </a:prstGeom>
        </p:spPr>
        <p:txBody>
          <a:bodyPr>
            <a:spAutoFit/>
          </a:bodyPr>
          <a:lstStyle/>
          <a:p>
            <a:r>
              <a:rPr lang="en-GB" dirty="0">
                <a:hlinkClick r:id="rId3"/>
              </a:rPr>
              <a:t>https://www.ei-ie.org/en/detail/16061/elsevier-putting-a-price-on-knowledge</a:t>
            </a:r>
            <a:r>
              <a:rPr lang="en-GB" dirty="0"/>
              <a:t> </a:t>
            </a:r>
          </a:p>
        </p:txBody>
      </p:sp>
      <p:sp>
        <p:nvSpPr>
          <p:cNvPr id="5" name="Rectangle 4">
            <a:extLst>
              <a:ext uri="{FF2B5EF4-FFF2-40B4-BE49-F238E27FC236}">
                <a16:creationId xmlns:a16="http://schemas.microsoft.com/office/drawing/2014/main" id="{2B14284A-88B9-45CD-818B-FFB5A84929D1}"/>
              </a:ext>
            </a:extLst>
          </p:cNvPr>
          <p:cNvSpPr/>
          <p:nvPr/>
        </p:nvSpPr>
        <p:spPr>
          <a:xfrm>
            <a:off x="6934200" y="1368038"/>
            <a:ext cx="5257800" cy="4524315"/>
          </a:xfrm>
          <a:prstGeom prst="rect">
            <a:avLst/>
          </a:prstGeom>
        </p:spPr>
        <p:txBody>
          <a:bodyPr wrap="square">
            <a:spAutoFit/>
          </a:bodyPr>
          <a:lstStyle/>
          <a:p>
            <a:r>
              <a:rPr lang="en-GB" sz="2400" dirty="0">
                <a:solidFill>
                  <a:srgbClr val="000000"/>
                </a:solidFill>
                <a:latin typeface="open_sansregular"/>
              </a:rPr>
              <a:t>David Edwards, General Secretary of EI: “</a:t>
            </a:r>
            <a:r>
              <a:rPr lang="en-GB" sz="2400" i="1" dirty="0">
                <a:solidFill>
                  <a:srgbClr val="000000"/>
                </a:solidFill>
                <a:latin typeface="open_sansregular"/>
              </a:rPr>
              <a:t>Higher education and research are fundamental social rights, and as such must be exempt from commercialization by third parties which are interested only in making profit, not in promoting access to knowledge. We have to democratize knowledge if we want to achieve social justice through quality education for all. EI and its more than 32 million members are fighting to that end day in and day out.”</a:t>
            </a:r>
            <a:endParaRPr lang="en-GB" sz="2400" i="1" dirty="0"/>
          </a:p>
        </p:txBody>
      </p:sp>
      <p:sp>
        <p:nvSpPr>
          <p:cNvPr id="7" name="Rectangle 6">
            <a:extLst>
              <a:ext uri="{FF2B5EF4-FFF2-40B4-BE49-F238E27FC236}">
                <a16:creationId xmlns:a16="http://schemas.microsoft.com/office/drawing/2014/main" id="{484C1C60-62D0-4AE0-9F92-622558AE05C2}"/>
              </a:ext>
            </a:extLst>
          </p:cNvPr>
          <p:cNvSpPr/>
          <p:nvPr/>
        </p:nvSpPr>
        <p:spPr>
          <a:xfrm>
            <a:off x="8906244" y="6336527"/>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extBox 5">
            <a:extLst>
              <a:ext uri="{FF2B5EF4-FFF2-40B4-BE49-F238E27FC236}">
                <a16:creationId xmlns:a16="http://schemas.microsoft.com/office/drawing/2014/main" id="{D067D315-BE56-49E6-AE95-D169118DC4CC}"/>
              </a:ext>
            </a:extLst>
          </p:cNvPr>
          <p:cNvSpPr txBox="1"/>
          <p:nvPr/>
        </p:nvSpPr>
        <p:spPr>
          <a:xfrm>
            <a:off x="8190912" y="5872530"/>
            <a:ext cx="2484911" cy="369332"/>
          </a:xfrm>
          <a:prstGeom prst="rect">
            <a:avLst/>
          </a:prstGeom>
          <a:noFill/>
        </p:spPr>
        <p:txBody>
          <a:bodyPr wrap="none" rtlCol="0">
            <a:spAutoFit/>
          </a:bodyPr>
          <a:lstStyle/>
          <a:p>
            <a:r>
              <a:rPr lang="en-GB" dirty="0"/>
              <a:t>#</a:t>
            </a:r>
            <a:r>
              <a:rPr lang="en-GB" dirty="0" err="1"/>
              <a:t>democratiseknowledge</a:t>
            </a:r>
            <a:endParaRPr lang="en-GB" dirty="0"/>
          </a:p>
        </p:txBody>
      </p:sp>
      <p:sp>
        <p:nvSpPr>
          <p:cNvPr id="4" name="Slide Number Placeholder 3">
            <a:extLst>
              <a:ext uri="{FF2B5EF4-FFF2-40B4-BE49-F238E27FC236}">
                <a16:creationId xmlns:a16="http://schemas.microsoft.com/office/drawing/2014/main" id="{E60271F3-43D5-4E6D-86F0-719B8458C1EF}"/>
              </a:ext>
            </a:extLst>
          </p:cNvPr>
          <p:cNvSpPr>
            <a:spLocks noGrp="1"/>
          </p:cNvSpPr>
          <p:nvPr>
            <p:ph type="sldNum" sz="quarter" idx="12"/>
          </p:nvPr>
        </p:nvSpPr>
        <p:spPr/>
        <p:txBody>
          <a:bodyPr/>
          <a:lstStyle/>
          <a:p>
            <a:fld id="{5C2284A9-A5AB-4EF8-9C9A-FE0DB837C157}" type="slidenum">
              <a:rPr lang="en-GB" smtClean="0"/>
              <a:t>18</a:t>
            </a:fld>
            <a:endParaRPr lang="en-GB"/>
          </a:p>
        </p:txBody>
      </p:sp>
    </p:spTree>
    <p:extLst>
      <p:ext uri="{BB962C8B-B14F-4D97-AF65-F5344CB8AC3E}">
        <p14:creationId xmlns:p14="http://schemas.microsoft.com/office/powerpoint/2010/main" val="3940861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223CAA-E2B7-48C1-AAB2-1A24E8ADC217}"/>
              </a:ext>
            </a:extLst>
          </p:cNvPr>
          <p:cNvSpPr>
            <a:spLocks noGrp="1"/>
          </p:cNvSpPr>
          <p:nvPr>
            <p:ph type="body" idx="1"/>
          </p:nvPr>
        </p:nvSpPr>
        <p:spPr>
          <a:xfrm>
            <a:off x="838200" y="4953440"/>
            <a:ext cx="10515600" cy="1500187"/>
          </a:xfrm>
        </p:spPr>
        <p:txBody>
          <a:bodyPr/>
          <a:lstStyle/>
          <a:p>
            <a:pPr algn="ctr"/>
            <a:r>
              <a:rPr lang="en-GB" b="1" dirty="0">
                <a:solidFill>
                  <a:schemeClr val="tx1"/>
                </a:solidFill>
              </a:rPr>
              <a:t>What can we achieve through training, support, and communication?</a:t>
            </a:r>
          </a:p>
        </p:txBody>
      </p:sp>
      <p:sp>
        <p:nvSpPr>
          <p:cNvPr id="5" name="Rectangle 4">
            <a:extLst>
              <a:ext uri="{FF2B5EF4-FFF2-40B4-BE49-F238E27FC236}">
                <a16:creationId xmlns:a16="http://schemas.microsoft.com/office/drawing/2014/main" id="{85B3ED15-880C-4D5A-B06F-E8B063F3E711}"/>
              </a:ext>
            </a:extLst>
          </p:cNvPr>
          <p:cNvSpPr/>
          <p:nvPr/>
        </p:nvSpPr>
        <p:spPr>
          <a:xfrm>
            <a:off x="8890106" y="6328495"/>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7" name="Picture 2" descr="Image result for change the conversation">
            <a:extLst>
              <a:ext uri="{FF2B5EF4-FFF2-40B4-BE49-F238E27FC236}">
                <a16:creationId xmlns:a16="http://schemas.microsoft.com/office/drawing/2014/main" id="{D736BBBA-ADFD-4FCE-9EE9-FC78A3880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223" y="794213"/>
            <a:ext cx="5471159" cy="345777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9BDC5A3-F317-49ED-830B-FF912A869A05}"/>
              </a:ext>
            </a:extLst>
          </p:cNvPr>
          <p:cNvSpPr>
            <a:spLocks noGrp="1"/>
          </p:cNvSpPr>
          <p:nvPr>
            <p:ph type="sldNum" sz="quarter" idx="12"/>
          </p:nvPr>
        </p:nvSpPr>
        <p:spPr/>
        <p:txBody>
          <a:bodyPr/>
          <a:lstStyle/>
          <a:p>
            <a:fld id="{5C2284A9-A5AB-4EF8-9C9A-FE0DB837C157}" type="slidenum">
              <a:rPr lang="en-GB" smtClean="0"/>
              <a:t>19</a:t>
            </a:fld>
            <a:endParaRPr lang="en-GB"/>
          </a:p>
        </p:txBody>
      </p:sp>
    </p:spTree>
    <p:extLst>
      <p:ext uri="{BB962C8B-B14F-4D97-AF65-F5344CB8AC3E}">
        <p14:creationId xmlns:p14="http://schemas.microsoft.com/office/powerpoint/2010/main" val="160638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images-1.medium.com/max/800/1*R3qE2nYXRduaWgUEXEQbQ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841" y="327289"/>
            <a:ext cx="2423160" cy="37235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56EA5C-BA4D-40C4-A843-4AEE575E402C}"/>
              </a:ext>
            </a:extLst>
          </p:cNvPr>
          <p:cNvSpPr>
            <a:spLocks noGrp="1"/>
          </p:cNvSpPr>
          <p:nvPr>
            <p:ph type="title"/>
          </p:nvPr>
        </p:nvSpPr>
        <p:spPr>
          <a:xfrm>
            <a:off x="596153" y="170754"/>
            <a:ext cx="10515600" cy="1325563"/>
          </a:xfrm>
        </p:spPr>
        <p:txBody>
          <a:bodyPr/>
          <a:lstStyle/>
          <a:p>
            <a:r>
              <a:rPr lang="en-GB" b="1" dirty="0"/>
              <a:t>What gets me out of bed in the morning</a:t>
            </a:r>
          </a:p>
        </p:txBody>
      </p:sp>
      <p:sp>
        <p:nvSpPr>
          <p:cNvPr id="3" name="Content Placeholder 2">
            <a:extLst>
              <a:ext uri="{FF2B5EF4-FFF2-40B4-BE49-F238E27FC236}">
                <a16:creationId xmlns:a16="http://schemas.microsoft.com/office/drawing/2014/main" id="{A5B730FE-8DAB-42C4-84D7-42288C4CB650}"/>
              </a:ext>
            </a:extLst>
          </p:cNvPr>
          <p:cNvSpPr>
            <a:spLocks noGrp="1"/>
          </p:cNvSpPr>
          <p:nvPr>
            <p:ph idx="1"/>
          </p:nvPr>
        </p:nvSpPr>
        <p:spPr>
          <a:xfrm>
            <a:off x="666974" y="1690688"/>
            <a:ext cx="9101866" cy="1866900"/>
          </a:xfrm>
        </p:spPr>
        <p:txBody>
          <a:bodyPr>
            <a:normAutofit/>
          </a:bodyPr>
          <a:lstStyle/>
          <a:p>
            <a:pPr>
              <a:buFont typeface="Wingdings" panose="05000000000000000000" pitchFamily="2" charset="2"/>
              <a:buChar char="Ø"/>
            </a:pPr>
            <a:r>
              <a:rPr lang="en-GB" dirty="0">
                <a:latin typeface="Open Sans"/>
              </a:rPr>
              <a:t> The </a:t>
            </a:r>
            <a:r>
              <a:rPr lang="en-GB" u="sng" dirty="0">
                <a:latin typeface="Open Sans"/>
              </a:rPr>
              <a:t>vast majority </a:t>
            </a:r>
            <a:r>
              <a:rPr lang="en-GB" dirty="0">
                <a:latin typeface="Open Sans"/>
              </a:rPr>
              <a:t>of scholarly research and knowledge is held hostage by private corporations.</a:t>
            </a:r>
          </a:p>
          <a:p>
            <a:pPr>
              <a:buFont typeface="Wingdings" panose="05000000000000000000" pitchFamily="2" charset="2"/>
              <a:buChar char="Ø"/>
            </a:pPr>
            <a:r>
              <a:rPr lang="en-GB" dirty="0">
                <a:latin typeface="Open Sans"/>
              </a:rPr>
              <a:t> This disadvantages </a:t>
            </a:r>
            <a:r>
              <a:rPr lang="en-GB" b="1" dirty="0">
                <a:latin typeface="Open Sans"/>
              </a:rPr>
              <a:t>everyone</a:t>
            </a:r>
            <a:r>
              <a:rPr lang="en-GB" dirty="0">
                <a:latin typeface="Open Sans"/>
              </a:rPr>
              <a:t> on this planet, except for those in the wealthiest, elite research institutes.</a:t>
            </a:r>
          </a:p>
        </p:txBody>
      </p:sp>
      <p:sp>
        <p:nvSpPr>
          <p:cNvPr id="6" name="Rectangle 5">
            <a:extLst>
              <a:ext uri="{FF2B5EF4-FFF2-40B4-BE49-F238E27FC236}">
                <a16:creationId xmlns:a16="http://schemas.microsoft.com/office/drawing/2014/main" id="{11183B7A-BDB9-4E1C-9BC8-CB2558A6F576}"/>
              </a:ext>
            </a:extLst>
          </p:cNvPr>
          <p:cNvSpPr/>
          <p:nvPr/>
        </p:nvSpPr>
        <p:spPr>
          <a:xfrm>
            <a:off x="8977758" y="6356350"/>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12290" name="Picture 2" descr="Image result for sips tea angrily gif">
            <a:extLst>
              <a:ext uri="{FF2B5EF4-FFF2-40B4-BE49-F238E27FC236}">
                <a16:creationId xmlns:a16="http://schemas.microsoft.com/office/drawing/2014/main" id="{9DCAFB7B-8774-4956-ACCE-27E48E8E85C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28820" y="4217536"/>
            <a:ext cx="3943350" cy="1866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3F94F1-D418-4B33-9AEF-B0612F1E19AD}"/>
              </a:ext>
            </a:extLst>
          </p:cNvPr>
          <p:cNvSpPr/>
          <p:nvPr/>
        </p:nvSpPr>
        <p:spPr>
          <a:xfrm>
            <a:off x="666973" y="3553506"/>
            <a:ext cx="7130191" cy="2547364"/>
          </a:xfrm>
          <a:prstGeom prst="rect">
            <a:avLst/>
          </a:prstGeom>
        </p:spPr>
        <p:txBody>
          <a:bodyPr wrap="square">
            <a:spAutoFit/>
          </a:bodyPr>
          <a:lstStyle/>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These commercial giants are ruthless racketeers that have profit margins that exceed Apple and even ‘big oil’ (&gt;35%).</a:t>
            </a:r>
          </a:p>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a:t>
            </a:r>
            <a:r>
              <a:rPr lang="en-GB" sz="2800" b="1" dirty="0">
                <a:solidFill>
                  <a:prstClr val="black"/>
                </a:solidFill>
                <a:latin typeface="Open Sans"/>
              </a:rPr>
              <a:t>We are not communicating research effectively, and our world is suffering as a result.</a:t>
            </a:r>
          </a:p>
        </p:txBody>
      </p:sp>
      <p:sp>
        <p:nvSpPr>
          <p:cNvPr id="5" name="Slide Number Placeholder 4">
            <a:extLst>
              <a:ext uri="{FF2B5EF4-FFF2-40B4-BE49-F238E27FC236}">
                <a16:creationId xmlns:a16="http://schemas.microsoft.com/office/drawing/2014/main" id="{571A1BD1-6506-4B64-9914-72DEBCE86A32}"/>
              </a:ext>
            </a:extLst>
          </p:cNvPr>
          <p:cNvSpPr>
            <a:spLocks noGrp="1"/>
          </p:cNvSpPr>
          <p:nvPr>
            <p:ph type="sldNum" sz="quarter" idx="12"/>
          </p:nvPr>
        </p:nvSpPr>
        <p:spPr/>
        <p:txBody>
          <a:bodyPr/>
          <a:lstStyle/>
          <a:p>
            <a:fld id="{5C2284A9-A5AB-4EF8-9C9A-FE0DB837C157}" type="slidenum">
              <a:rPr lang="en-GB" smtClean="0"/>
              <a:t>2</a:t>
            </a:fld>
            <a:endParaRPr lang="en-GB"/>
          </a:p>
        </p:txBody>
      </p:sp>
    </p:spTree>
    <p:extLst>
      <p:ext uri="{BB962C8B-B14F-4D97-AF65-F5344CB8AC3E}">
        <p14:creationId xmlns:p14="http://schemas.microsoft.com/office/powerpoint/2010/main" val="407846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TextShape 1"/>
          <p:cNvSpPr txBox="1"/>
          <p:nvPr/>
        </p:nvSpPr>
        <p:spPr>
          <a:xfrm>
            <a:off x="437760" y="240120"/>
            <a:ext cx="9905760" cy="147744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Welcome to the Open Science MOOC!</a:t>
            </a:r>
            <a:endParaRPr lang="en-US" sz="4400" b="0" strike="noStrike" spc="-1">
              <a:solidFill>
                <a:srgbClr val="000000"/>
              </a:solidFill>
              <a:latin typeface="Calibri"/>
            </a:endParaRPr>
          </a:p>
        </p:txBody>
      </p:sp>
      <p:sp>
        <p:nvSpPr>
          <p:cNvPr id="488" name="TextShape 2"/>
          <p:cNvSpPr txBox="1"/>
          <p:nvPr/>
        </p:nvSpPr>
        <p:spPr>
          <a:xfrm>
            <a:off x="437760" y="1813320"/>
            <a:ext cx="10971000" cy="4579560"/>
          </a:xfrm>
          <a:prstGeom prst="rect">
            <a:avLst/>
          </a:prstGeom>
          <a:noFill/>
          <a:ln>
            <a:noFill/>
          </a:ln>
        </p:spPr>
        <p:txBody>
          <a:bodyPr>
            <a:normAutofit/>
          </a:bodyPr>
          <a:lstStyle/>
          <a:p>
            <a:pPr algn="ctr">
              <a:lnSpc>
                <a:spcPct val="90000"/>
              </a:lnSpc>
              <a:spcBef>
                <a:spcPts val="1001"/>
              </a:spcBef>
            </a:pPr>
            <a:r>
              <a:rPr lang="en-US" sz="5080" b="1" strike="noStrike" spc="-1">
                <a:solidFill>
                  <a:srgbClr val="000000"/>
                </a:solidFill>
                <a:latin typeface="Calibri"/>
              </a:rPr>
              <a:t>To help make ‘Open’ the default setting for all global research.</a:t>
            </a:r>
            <a:endParaRPr lang="en-US" sz="5080" b="0" strike="noStrike" spc="-1">
              <a:solidFill>
                <a:srgbClr val="000000"/>
              </a:solidFill>
              <a:latin typeface="Calibri"/>
            </a:endParaRPr>
          </a:p>
          <a:p>
            <a:pPr marL="228600" indent="-228240" algn="ctr">
              <a:lnSpc>
                <a:spcPct val="90000"/>
              </a:lnSpc>
              <a:spcBef>
                <a:spcPts val="1001"/>
              </a:spcBef>
              <a:buClr>
                <a:srgbClr val="000000"/>
              </a:buClr>
              <a:buFont typeface="Arial"/>
              <a:buChar char="•"/>
            </a:pPr>
            <a:r>
              <a:rPr lang="en-US" sz="240" b="1" strike="noStrike" spc="-1">
                <a:solidFill>
                  <a:srgbClr val="000000"/>
                </a:solidFill>
                <a:latin typeface="Calibri"/>
              </a:rPr>
              <a:t> </a:t>
            </a:r>
            <a:endParaRPr lang="en-US" sz="240" b="0" strike="noStrike" spc="-1">
              <a:solidFill>
                <a:srgbClr val="000000"/>
              </a:solidFill>
              <a:latin typeface="Calibri"/>
            </a:endParaRPr>
          </a:p>
          <a:p>
            <a:pPr algn="ctr">
              <a:lnSpc>
                <a:spcPct val="90000"/>
              </a:lnSpc>
              <a:spcBef>
                <a:spcPts val="1001"/>
              </a:spcBef>
            </a:pPr>
            <a:r>
              <a:rPr lang="en-US" sz="2660" b="0" strike="noStrike" spc="-1">
                <a:solidFill>
                  <a:srgbClr val="000000"/>
                </a:solidFill>
                <a:latin typeface="Calibri"/>
              </a:rPr>
              <a:t>We want to help create a welcoming and supporting community, with good tools, teachers, and role-models, and built upon a solid values-based foundation of freedom and equitable access to research.</a:t>
            </a:r>
          </a:p>
        </p:txBody>
      </p:sp>
      <p:pic>
        <p:nvPicPr>
          <p:cNvPr id="489" name="Picture 7"/>
          <p:cNvPicPr/>
          <p:nvPr/>
        </p:nvPicPr>
        <p:blipFill>
          <a:blip r:embed="rId3"/>
          <a:stretch/>
        </p:blipFill>
        <p:spPr>
          <a:xfrm>
            <a:off x="219600" y="5276520"/>
            <a:ext cx="2241720" cy="1396440"/>
          </a:xfrm>
          <a:prstGeom prst="rect">
            <a:avLst/>
          </a:prstGeom>
          <a:ln>
            <a:noFill/>
          </a:ln>
        </p:spPr>
      </p:pic>
      <p:sp>
        <p:nvSpPr>
          <p:cNvPr id="490" name="CustomShape 3"/>
          <p:cNvSpPr/>
          <p:nvPr/>
        </p:nvSpPr>
        <p:spPr>
          <a:xfrm>
            <a:off x="8943925" y="630828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4"/>
              </a:rPr>
              <a:t>@protohedgehog</a:t>
            </a:r>
            <a:endParaRPr lang="en-GB" sz="1800" b="0" strike="noStrike" spc="-1" dirty="0">
              <a:latin typeface="Arial"/>
            </a:endParaRPr>
          </a:p>
        </p:txBody>
      </p:sp>
      <p:sp>
        <p:nvSpPr>
          <p:cNvPr id="2" name="Slide Number Placeholder 1">
            <a:extLst>
              <a:ext uri="{FF2B5EF4-FFF2-40B4-BE49-F238E27FC236}">
                <a16:creationId xmlns:a16="http://schemas.microsoft.com/office/drawing/2014/main" id="{1E88A29A-6A94-41B1-9150-30B09836D99C}"/>
              </a:ext>
            </a:extLst>
          </p:cNvPr>
          <p:cNvSpPr>
            <a:spLocks noGrp="1"/>
          </p:cNvSpPr>
          <p:nvPr>
            <p:ph type="sldNum" sz="quarter" idx="12"/>
          </p:nvPr>
        </p:nvSpPr>
        <p:spPr/>
        <p:txBody>
          <a:bodyPr/>
          <a:lstStyle/>
          <a:p>
            <a:fld id="{5C2284A9-A5AB-4EF8-9C9A-FE0DB837C157}" type="slidenum">
              <a:rPr lang="en-GB" smtClean="0"/>
              <a:t>20</a:t>
            </a:fld>
            <a:endParaRPr lang="en-GB"/>
          </a:p>
        </p:txBody>
      </p:sp>
    </p:spTree>
    <p:extLst>
      <p:ext uri="{BB962C8B-B14F-4D97-AF65-F5344CB8AC3E}">
        <p14:creationId xmlns:p14="http://schemas.microsoft.com/office/powerpoint/2010/main" val="2499320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9020-04B5-4969-9A26-C3F3995F3F63}"/>
              </a:ext>
            </a:extLst>
          </p:cNvPr>
          <p:cNvSpPr>
            <a:spLocks noGrp="1"/>
          </p:cNvSpPr>
          <p:nvPr>
            <p:ph type="title"/>
          </p:nvPr>
        </p:nvSpPr>
        <p:spPr>
          <a:xfrm>
            <a:off x="3966638" y="0"/>
            <a:ext cx="4643962" cy="1218795"/>
          </a:xfrm>
        </p:spPr>
        <p:txBody>
          <a:bodyPr/>
          <a:lstStyle/>
          <a:p>
            <a:r>
              <a:rPr lang="de-DE" dirty="0"/>
              <a:t>Recently launched!</a:t>
            </a:r>
            <a:endParaRPr lang="en-GB" dirty="0"/>
          </a:p>
        </p:txBody>
      </p:sp>
      <p:pic>
        <p:nvPicPr>
          <p:cNvPr id="5" name="Picture 4">
            <a:extLst>
              <a:ext uri="{FF2B5EF4-FFF2-40B4-BE49-F238E27FC236}">
                <a16:creationId xmlns:a16="http://schemas.microsoft.com/office/drawing/2014/main" id="{FB4DEB88-D5A9-499C-BC78-147F56684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900" y="2057149"/>
            <a:ext cx="3343723" cy="3281681"/>
          </a:xfrm>
          <a:prstGeom prst="rect">
            <a:avLst/>
          </a:prstGeom>
        </p:spPr>
      </p:pic>
      <p:sp>
        <p:nvSpPr>
          <p:cNvPr id="7" name="Rectangle 6">
            <a:extLst>
              <a:ext uri="{FF2B5EF4-FFF2-40B4-BE49-F238E27FC236}">
                <a16:creationId xmlns:a16="http://schemas.microsoft.com/office/drawing/2014/main" id="{DD3E5311-040D-4574-8CB5-19FCF5645657}"/>
              </a:ext>
            </a:extLst>
          </p:cNvPr>
          <p:cNvSpPr/>
          <p:nvPr/>
        </p:nvSpPr>
        <p:spPr>
          <a:xfrm>
            <a:off x="8108831" y="6465404"/>
            <a:ext cx="4083169" cy="276999"/>
          </a:xfrm>
          <a:prstGeom prst="rect">
            <a:avLst/>
          </a:prstGeom>
        </p:spPr>
        <p:txBody>
          <a:bodyPr wrap="none">
            <a:spAutoFit/>
          </a:bodyPr>
          <a:lstStyle/>
          <a:p>
            <a:pPr algn="ctr"/>
            <a:r>
              <a:rPr lang="de-DE" sz="1200" dirty="0"/>
              <a:t>Image </a:t>
            </a:r>
            <a:r>
              <a:rPr lang="de-DE" sz="1200" dirty="0" err="1"/>
              <a:t>license</a:t>
            </a:r>
            <a:r>
              <a:rPr lang="de-DE" sz="1200" dirty="0"/>
              <a:t>: CC0 1.0 Universal; Patrick </a:t>
            </a:r>
            <a:r>
              <a:rPr lang="de-DE" sz="1200" dirty="0" err="1"/>
              <a:t>Hochstenbach</a:t>
            </a:r>
            <a:r>
              <a:rPr lang="de-DE" sz="1200" dirty="0"/>
              <a:t> </a:t>
            </a:r>
            <a:endParaRPr lang="de-DE" sz="1200" dirty="0">
              <a:effectLst/>
            </a:endParaRPr>
          </a:p>
        </p:txBody>
      </p:sp>
      <p:pic>
        <p:nvPicPr>
          <p:cNvPr id="3" name="Picture 2">
            <a:extLst>
              <a:ext uri="{FF2B5EF4-FFF2-40B4-BE49-F238E27FC236}">
                <a16:creationId xmlns:a16="http://schemas.microsoft.com/office/drawing/2014/main" id="{08F899CE-4F4B-4B09-8E95-16CEC527C54B}"/>
              </a:ext>
            </a:extLst>
          </p:cNvPr>
          <p:cNvPicPr>
            <a:picLocks noChangeAspect="1"/>
          </p:cNvPicPr>
          <p:nvPr/>
        </p:nvPicPr>
        <p:blipFill rotWithShape="1">
          <a:blip r:embed="rId3"/>
          <a:srcRect l="10062" t="15370" r="11728" b="5725"/>
          <a:stretch/>
        </p:blipFill>
        <p:spPr>
          <a:xfrm>
            <a:off x="234950" y="992337"/>
            <a:ext cx="8045450" cy="5411304"/>
          </a:xfrm>
          <a:prstGeom prst="rect">
            <a:avLst/>
          </a:prstGeom>
        </p:spPr>
      </p:pic>
      <p:sp>
        <p:nvSpPr>
          <p:cNvPr id="4" name="Rectangle 3">
            <a:extLst>
              <a:ext uri="{FF2B5EF4-FFF2-40B4-BE49-F238E27FC236}">
                <a16:creationId xmlns:a16="http://schemas.microsoft.com/office/drawing/2014/main" id="{3252AB82-D7DA-4797-8A27-80B2A91120F2}"/>
              </a:ext>
            </a:extLst>
          </p:cNvPr>
          <p:cNvSpPr/>
          <p:nvPr/>
        </p:nvSpPr>
        <p:spPr>
          <a:xfrm>
            <a:off x="234950" y="6419237"/>
            <a:ext cx="7817224" cy="369332"/>
          </a:xfrm>
          <a:prstGeom prst="rect">
            <a:avLst/>
          </a:prstGeom>
        </p:spPr>
        <p:txBody>
          <a:bodyPr wrap="square">
            <a:spAutoFit/>
          </a:bodyPr>
          <a:lstStyle/>
          <a:p>
            <a:r>
              <a:rPr lang="en-GB" dirty="0">
                <a:hlinkClick r:id="rId4"/>
              </a:rPr>
              <a:t>https://eliademy.com/catalog/oer/module-1-open-principles.html</a:t>
            </a:r>
            <a:r>
              <a:rPr lang="en-GB" dirty="0"/>
              <a:t> </a:t>
            </a:r>
          </a:p>
        </p:txBody>
      </p:sp>
    </p:spTree>
    <p:extLst>
      <p:ext uri="{BB962C8B-B14F-4D97-AF65-F5344CB8AC3E}">
        <p14:creationId xmlns:p14="http://schemas.microsoft.com/office/powerpoint/2010/main" val="1864741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b="0" strike="noStrike" spc="-1">
                <a:solidFill>
                  <a:srgbClr val="000000"/>
                </a:solidFill>
                <a:latin typeface="Calibri Light"/>
              </a:rPr>
              <a:t>What can we all achieve if we stand together?</a:t>
            </a:r>
            <a:endParaRPr lang="en-US" sz="6000" b="0" strike="noStrike" spc="-1">
              <a:solidFill>
                <a:srgbClr val="000000"/>
              </a:solidFill>
              <a:latin typeface="Calibri"/>
            </a:endParaRPr>
          </a:p>
        </p:txBody>
      </p:sp>
      <p:sp>
        <p:nvSpPr>
          <p:cNvPr id="233" name="TextShape 2"/>
          <p:cNvSpPr txBox="1"/>
          <p:nvPr/>
        </p:nvSpPr>
        <p:spPr>
          <a:xfrm>
            <a:off x="831960" y="4589640"/>
            <a:ext cx="10515240" cy="1499760"/>
          </a:xfrm>
          <a:prstGeom prst="rect">
            <a:avLst/>
          </a:prstGeom>
          <a:noFill/>
          <a:ln>
            <a:noFill/>
          </a:ln>
        </p:spPr>
        <p:txBody>
          <a:bodyPr>
            <a:noAutofit/>
          </a:bodyPr>
          <a:lstStyle/>
          <a:p>
            <a:pPr>
              <a:lnSpc>
                <a:spcPct val="90000"/>
              </a:lnSpc>
              <a:spcBef>
                <a:spcPts val="1001"/>
              </a:spcBef>
            </a:pPr>
            <a:r>
              <a:rPr lang="en-US" sz="2400" b="0" strike="noStrike" spc="-1" dirty="0">
                <a:solidFill>
                  <a:srgbClr val="000000"/>
                </a:solidFill>
                <a:latin typeface="Calibri"/>
              </a:rPr>
              <a:t>We need to stand together as a unified global community to make sure that we are acting in the best interests of the public, </a:t>
            </a:r>
            <a:r>
              <a:rPr lang="en-US" sz="2400" b="0" i="1" strike="noStrike" spc="-1" dirty="0">
                <a:solidFill>
                  <a:srgbClr val="000000"/>
                </a:solidFill>
                <a:latin typeface="Calibri"/>
              </a:rPr>
              <a:t>not</a:t>
            </a:r>
            <a:r>
              <a:rPr lang="en-US" sz="2400" b="0" strike="noStrike" spc="-1" dirty="0">
                <a:solidFill>
                  <a:srgbClr val="000000"/>
                </a:solidFill>
                <a:latin typeface="Calibri"/>
              </a:rPr>
              <a:t> corporate gains. This is bigger than each of us.</a:t>
            </a:r>
          </a:p>
        </p:txBody>
      </p:sp>
      <p:sp>
        <p:nvSpPr>
          <p:cNvPr id="234" name="CustomShape 3"/>
          <p:cNvSpPr/>
          <p:nvPr/>
        </p:nvSpPr>
        <p:spPr>
          <a:xfrm>
            <a:off x="9010020" y="6353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pic>
        <p:nvPicPr>
          <p:cNvPr id="235" name="Picture 2"/>
          <p:cNvPicPr/>
          <p:nvPr/>
        </p:nvPicPr>
        <p:blipFill>
          <a:blip r:embed="rId3"/>
          <a:stretch/>
        </p:blipFill>
        <p:spPr>
          <a:xfrm>
            <a:off x="1443960" y="319680"/>
            <a:ext cx="9143640" cy="2381040"/>
          </a:xfrm>
          <a:prstGeom prst="rect">
            <a:avLst/>
          </a:prstGeom>
          <a:ln>
            <a:noFill/>
          </a:ln>
        </p:spPr>
      </p:pic>
      <p:sp>
        <p:nvSpPr>
          <p:cNvPr id="236" name="CustomShape 4"/>
          <p:cNvSpPr/>
          <p:nvPr/>
        </p:nvSpPr>
        <p:spPr>
          <a:xfrm>
            <a:off x="170280" y="6353640"/>
            <a:ext cx="4340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Calibri"/>
                <a:hlinkClick r:id="rId4"/>
              </a:rPr>
              <a:t>https://letsallstandtogether.wordpress.com/</a:t>
            </a:r>
            <a:r>
              <a:rPr lang="en-GB" sz="1800" b="0" strike="noStrike" spc="-1">
                <a:solidFill>
                  <a:srgbClr val="000000"/>
                </a:solidFill>
                <a:latin typeface="Calibri"/>
              </a:rPr>
              <a:t> </a:t>
            </a:r>
            <a:endParaRPr lang="en-GB" sz="1800" b="0" strike="noStrike" spc="-1">
              <a:latin typeface="Arial"/>
            </a:endParaRPr>
          </a:p>
        </p:txBody>
      </p:sp>
      <p:sp>
        <p:nvSpPr>
          <p:cNvPr id="237" name="CustomShape 5"/>
          <p:cNvSpPr/>
          <p:nvPr/>
        </p:nvSpPr>
        <p:spPr>
          <a:xfrm>
            <a:off x="4108680" y="5470200"/>
            <a:ext cx="36543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3600" b="1" strike="noStrike" spc="-1" dirty="0">
                <a:solidFill>
                  <a:srgbClr val="000000"/>
                </a:solidFill>
                <a:latin typeface="Calibri"/>
              </a:rPr>
              <a:t>#</a:t>
            </a:r>
            <a:r>
              <a:rPr lang="en-GB" sz="3600" b="1" strike="noStrike" spc="-1" dirty="0" err="1">
                <a:solidFill>
                  <a:srgbClr val="000000"/>
                </a:solidFill>
                <a:latin typeface="Calibri"/>
              </a:rPr>
              <a:t>PeopleNotProfits</a:t>
            </a:r>
            <a:endParaRPr lang="en-GB" sz="3600" b="0" strike="noStrike" spc="-1" dirty="0">
              <a:latin typeface="Arial"/>
            </a:endParaRPr>
          </a:p>
        </p:txBody>
      </p:sp>
      <p:sp>
        <p:nvSpPr>
          <p:cNvPr id="2" name="Slide Number Placeholder 1">
            <a:extLst>
              <a:ext uri="{FF2B5EF4-FFF2-40B4-BE49-F238E27FC236}">
                <a16:creationId xmlns:a16="http://schemas.microsoft.com/office/drawing/2014/main" id="{D06CFD25-2C0A-4A2E-A602-F95E4E9E59B4}"/>
              </a:ext>
            </a:extLst>
          </p:cNvPr>
          <p:cNvSpPr>
            <a:spLocks noGrp="1"/>
          </p:cNvSpPr>
          <p:nvPr>
            <p:ph type="sldNum" sz="quarter" idx="12"/>
          </p:nvPr>
        </p:nvSpPr>
        <p:spPr/>
        <p:txBody>
          <a:bodyPr/>
          <a:lstStyle/>
          <a:p>
            <a:fld id="{5C2284A9-A5AB-4EF8-9C9A-FE0DB837C157}" type="slidenum">
              <a:rPr lang="en-GB" smtClean="0"/>
              <a:t>22</a:t>
            </a:fld>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838080" y="365040"/>
            <a:ext cx="10515240" cy="1325160"/>
          </a:xfrm>
          <a:prstGeom prst="rect">
            <a:avLst/>
          </a:prstGeom>
          <a:noFill/>
          <a:ln>
            <a:noFill/>
          </a:ln>
        </p:spPr>
        <p:txBody>
          <a:bodyPr anchor="ctr">
            <a:normAutofit/>
          </a:bodyPr>
          <a:lstStyle/>
          <a:p>
            <a:pPr>
              <a:lnSpc>
                <a:spcPct val="90000"/>
              </a:lnSpc>
            </a:pPr>
            <a:r>
              <a:rPr lang="en-US" sz="4400" b="0" strike="noStrike" spc="-1" dirty="0">
                <a:solidFill>
                  <a:srgbClr val="000000"/>
                </a:solidFill>
                <a:latin typeface="Calibri Light"/>
              </a:rPr>
              <a:t>What do we need to improve our culture?</a:t>
            </a:r>
            <a:endParaRPr lang="en-US" sz="4400" b="0" strike="noStrike" spc="-1" dirty="0">
              <a:solidFill>
                <a:srgbClr val="000000"/>
              </a:solidFill>
              <a:latin typeface="Calibri"/>
            </a:endParaRPr>
          </a:p>
        </p:txBody>
      </p:sp>
      <p:sp>
        <p:nvSpPr>
          <p:cNvPr id="239" name="TextShape 2"/>
          <p:cNvSpPr txBox="1"/>
          <p:nvPr/>
        </p:nvSpPr>
        <p:spPr>
          <a:xfrm>
            <a:off x="336261" y="1942200"/>
            <a:ext cx="6744579" cy="2241720"/>
          </a:xfrm>
          <a:prstGeom prst="rect">
            <a:avLst/>
          </a:prstGeom>
          <a:noFill/>
          <a:ln>
            <a:noFill/>
          </a:ln>
        </p:spPr>
        <p:txBody>
          <a:bodyPr>
            <a:normAutofit/>
          </a:bodyPr>
          <a:lstStyle/>
          <a:p>
            <a:pPr marL="228600" indent="-228240">
              <a:lnSpc>
                <a:spcPct val="90000"/>
              </a:lnSpc>
              <a:spcBef>
                <a:spcPts val="1001"/>
              </a:spcBef>
              <a:buClr>
                <a:srgbClr val="000000"/>
              </a:buClr>
              <a:buFont typeface="Wingdings" charset="2"/>
              <a:buChar char=""/>
            </a:pPr>
            <a:r>
              <a:rPr lang="en-US" sz="2000" b="1" strike="noStrike" spc="-1" dirty="0">
                <a:solidFill>
                  <a:srgbClr val="000000"/>
                </a:solidFill>
                <a:latin typeface="Open Sans"/>
              </a:rPr>
              <a:t>Education</a:t>
            </a:r>
            <a:r>
              <a:rPr lang="en-US" sz="2000" b="0" strike="noStrike" spc="-1" dirty="0">
                <a:solidFill>
                  <a:srgbClr val="000000"/>
                </a:solidFill>
                <a:latin typeface="Open Sans"/>
              </a:rPr>
              <a:t>, </a:t>
            </a:r>
            <a:r>
              <a:rPr lang="en-US" sz="2000" b="1" strike="noStrike" spc="-1" dirty="0">
                <a:solidFill>
                  <a:srgbClr val="000000"/>
                </a:solidFill>
                <a:latin typeface="Open Sans"/>
              </a:rPr>
              <a:t>training</a:t>
            </a:r>
            <a:r>
              <a:rPr lang="en-US" sz="2000" b="0" strike="noStrike" spc="-1" dirty="0">
                <a:solidFill>
                  <a:srgbClr val="000000"/>
                </a:solidFill>
                <a:latin typeface="Open Sans"/>
              </a:rPr>
              <a:t>, </a:t>
            </a:r>
            <a:r>
              <a:rPr lang="en-US" sz="2000" b="1" strike="noStrike" spc="-1" dirty="0">
                <a:solidFill>
                  <a:srgbClr val="000000"/>
                </a:solidFill>
                <a:latin typeface="Open Sans"/>
              </a:rPr>
              <a:t>support</a:t>
            </a:r>
            <a:r>
              <a:rPr lang="en-US" sz="2000" b="0" strike="noStrike" spc="-1" dirty="0">
                <a:solidFill>
                  <a:srgbClr val="000000"/>
                </a:solidFill>
                <a:latin typeface="Open Sans"/>
              </a:rPr>
              <a:t>.</a:t>
            </a:r>
            <a:endParaRPr lang="en-US" sz="2000" b="0" strike="noStrike" spc="-1" dirty="0">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dirty="0">
                <a:solidFill>
                  <a:srgbClr val="000000"/>
                </a:solidFill>
                <a:latin typeface="Open Sans"/>
              </a:rPr>
              <a:t>Empowerment and leadership for the next generation.</a:t>
            </a:r>
            <a:endParaRPr lang="en-US" sz="1800" b="0" strike="noStrike" spc="-1" dirty="0">
              <a:solidFill>
                <a:srgbClr val="000000"/>
              </a:solidFill>
              <a:latin typeface="Calibri"/>
            </a:endParaRPr>
          </a:p>
          <a:p>
            <a:pPr marL="1143000" lvl="2" indent="-228240">
              <a:lnSpc>
                <a:spcPct val="90000"/>
              </a:lnSpc>
              <a:spcBef>
                <a:spcPts val="499"/>
              </a:spcBef>
              <a:buClr>
                <a:srgbClr val="000000"/>
              </a:buClr>
              <a:buFont typeface="Wingdings" charset="2"/>
              <a:buChar char=""/>
            </a:pPr>
            <a:r>
              <a:rPr lang="en-US" b="0" strike="noStrike" spc="-1" dirty="0">
                <a:solidFill>
                  <a:srgbClr val="000000"/>
                </a:solidFill>
                <a:latin typeface="Open Sans"/>
              </a:rPr>
              <a:t>Shifting power dynamics to reduce bias and abuse.</a:t>
            </a:r>
            <a:endParaRPr lang="en-US" b="0" strike="noStrike" spc="-1" dirty="0">
              <a:solidFill>
                <a:srgbClr val="000000"/>
              </a:solidFill>
              <a:latin typeface="Calibri"/>
            </a:endParaRPr>
          </a:p>
          <a:p>
            <a:pPr marL="1600200" lvl="3" indent="-228240">
              <a:lnSpc>
                <a:spcPct val="90000"/>
              </a:lnSpc>
              <a:spcBef>
                <a:spcPts val="499"/>
              </a:spcBef>
              <a:buClr>
                <a:srgbClr val="000000"/>
              </a:buClr>
              <a:buFont typeface="Wingdings" charset="2"/>
              <a:buChar char=""/>
            </a:pPr>
            <a:r>
              <a:rPr lang="en-US" b="0" strike="noStrike" spc="-1" dirty="0">
                <a:solidFill>
                  <a:srgbClr val="000000"/>
                </a:solidFill>
                <a:latin typeface="Open Sans"/>
              </a:rPr>
              <a:t>Building a global community based on strong values, sharing and collaboration.</a:t>
            </a:r>
            <a:endParaRPr lang="en-US" b="0" strike="noStrike" spc="-1" dirty="0">
              <a:solidFill>
                <a:srgbClr val="000000"/>
              </a:solidFill>
              <a:latin typeface="Calibri"/>
            </a:endParaRPr>
          </a:p>
          <a:p>
            <a:pPr marL="2057400" lvl="4" indent="-228240">
              <a:lnSpc>
                <a:spcPct val="90000"/>
              </a:lnSpc>
              <a:spcBef>
                <a:spcPts val="499"/>
              </a:spcBef>
              <a:buClr>
                <a:srgbClr val="000000"/>
              </a:buClr>
              <a:buFont typeface="Wingdings" charset="2"/>
              <a:buChar char=""/>
            </a:pPr>
            <a:r>
              <a:rPr lang="en-US" b="0" strike="noStrike" spc="-1" dirty="0">
                <a:solidFill>
                  <a:srgbClr val="000000"/>
                </a:solidFill>
                <a:latin typeface="Open Sans"/>
              </a:rPr>
              <a:t>Massive-scale engagement to re-align Open Science with current incentive structures.</a:t>
            </a:r>
            <a:endParaRPr lang="en-US" b="0" strike="noStrike" spc="-1" dirty="0">
              <a:solidFill>
                <a:srgbClr val="000000"/>
              </a:solidFill>
              <a:latin typeface="Calibri"/>
            </a:endParaRPr>
          </a:p>
        </p:txBody>
      </p:sp>
      <p:pic>
        <p:nvPicPr>
          <p:cNvPr id="240" name="Picture 6"/>
          <p:cNvPicPr/>
          <p:nvPr/>
        </p:nvPicPr>
        <p:blipFill>
          <a:blip r:embed="rId2"/>
          <a:stretch/>
        </p:blipFill>
        <p:spPr>
          <a:xfrm>
            <a:off x="7080840" y="2097000"/>
            <a:ext cx="4223520" cy="3768480"/>
          </a:xfrm>
          <a:prstGeom prst="rect">
            <a:avLst/>
          </a:prstGeom>
          <a:ln>
            <a:noFill/>
          </a:ln>
        </p:spPr>
      </p:pic>
      <p:sp>
        <p:nvSpPr>
          <p:cNvPr id="241" name="CustomShape 3"/>
          <p:cNvSpPr/>
          <p:nvPr/>
        </p:nvSpPr>
        <p:spPr>
          <a:xfrm>
            <a:off x="9010020" y="6356795"/>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3"/>
              </a:rPr>
              <a:t>@protohedgehog</a:t>
            </a:r>
            <a:endParaRPr lang="en-GB" sz="1800" b="0" strike="noStrike" spc="-1">
              <a:latin typeface="Arial"/>
            </a:endParaRPr>
          </a:p>
        </p:txBody>
      </p:sp>
      <p:sp>
        <p:nvSpPr>
          <p:cNvPr id="242" name="CustomShape 4"/>
          <p:cNvSpPr/>
          <p:nvPr/>
        </p:nvSpPr>
        <p:spPr>
          <a:xfrm>
            <a:off x="532080" y="4915800"/>
            <a:ext cx="6095520" cy="14758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5600" indent="-345240" algn="ctr">
              <a:lnSpc>
                <a:spcPct val="100000"/>
              </a:lnSpc>
              <a:buClr>
                <a:srgbClr val="000000"/>
              </a:buClr>
              <a:buFont typeface="Wingdings" charset="2"/>
              <a:buChar char=""/>
            </a:pPr>
            <a:r>
              <a:rPr lang="en-GB" sz="1800" b="1" strike="noStrike" spc="-1" dirty="0">
                <a:solidFill>
                  <a:srgbClr val="000000"/>
                </a:solidFill>
                <a:latin typeface="Arial"/>
                <a:ea typeface="Microsoft YaHei"/>
              </a:rPr>
              <a:t>GitHub</a:t>
            </a:r>
            <a:r>
              <a:rPr lang="en-GB" sz="1800" b="0" strike="noStrike" spc="-1" dirty="0">
                <a:solidFill>
                  <a:srgbClr val="000000"/>
                </a:solidFill>
                <a:latin typeface="Arial"/>
                <a:ea typeface="Microsoft YaHei"/>
              </a:rPr>
              <a:t>: </a:t>
            </a:r>
            <a:r>
              <a:rPr lang="en-GB" sz="1800" b="0" u="sng" strike="noStrike" spc="-1" dirty="0">
                <a:solidFill>
                  <a:srgbClr val="0563C1"/>
                </a:solidFill>
                <a:uFillTx/>
                <a:latin typeface="Arial"/>
                <a:ea typeface="Microsoft YaHei"/>
                <a:hlinkClick r:id="rId4"/>
              </a:rPr>
              <a:t>https://github.com/OpenScienceMOOC</a:t>
            </a:r>
            <a:r>
              <a:rPr lang="en-GB" sz="1800" b="0" strike="noStrike" spc="-1" dirty="0">
                <a:solidFill>
                  <a:srgbClr val="000000"/>
                </a:solidFill>
                <a:latin typeface="Arial"/>
                <a:ea typeface="Microsoft YaHei"/>
              </a:rPr>
              <a:t> </a:t>
            </a:r>
            <a:endParaRPr lang="en-GB" sz="1800" b="0" strike="noStrike" spc="-1" dirty="0">
              <a:latin typeface="Arial"/>
            </a:endParaRPr>
          </a:p>
          <a:p>
            <a:pPr marL="345600" indent="-345240" algn="ctr">
              <a:lnSpc>
                <a:spcPct val="100000"/>
              </a:lnSpc>
              <a:buClr>
                <a:srgbClr val="000000"/>
              </a:buClr>
              <a:buFont typeface="Wingdings" charset="2"/>
              <a:buChar char=""/>
            </a:pPr>
            <a:r>
              <a:rPr lang="en-GB" sz="1800" b="1" strike="noStrike" spc="-1" dirty="0">
                <a:solidFill>
                  <a:srgbClr val="000000"/>
                </a:solidFill>
                <a:latin typeface="Arial"/>
                <a:ea typeface="Microsoft YaHei"/>
              </a:rPr>
              <a:t>Website</a:t>
            </a:r>
            <a:r>
              <a:rPr lang="en-GB" sz="1800" b="0" strike="noStrike" spc="-1" dirty="0">
                <a:solidFill>
                  <a:srgbClr val="000000"/>
                </a:solidFill>
                <a:latin typeface="Arial"/>
                <a:ea typeface="Microsoft YaHei"/>
              </a:rPr>
              <a:t>: </a:t>
            </a:r>
            <a:r>
              <a:rPr lang="en-GB" sz="1800" b="0" u="sng" strike="noStrike" spc="-1" dirty="0">
                <a:solidFill>
                  <a:srgbClr val="0563C1"/>
                </a:solidFill>
                <a:uFillTx/>
                <a:latin typeface="Arial"/>
                <a:ea typeface="Microsoft YaHei"/>
                <a:hlinkClick r:id="rId5"/>
              </a:rPr>
              <a:t>https://opensciencemooc.eu</a:t>
            </a:r>
            <a:r>
              <a:rPr lang="en-GB" sz="1800" b="0" strike="noStrike" spc="-1" dirty="0">
                <a:solidFill>
                  <a:srgbClr val="000000"/>
                </a:solidFill>
                <a:latin typeface="Arial"/>
                <a:ea typeface="Microsoft YaHei"/>
              </a:rPr>
              <a:t>  </a:t>
            </a:r>
            <a:endParaRPr lang="en-GB" sz="1800" b="0" strike="noStrike" spc="-1" dirty="0">
              <a:latin typeface="Arial"/>
            </a:endParaRPr>
          </a:p>
          <a:p>
            <a:pPr marL="345600" indent="-345240" algn="ctr">
              <a:lnSpc>
                <a:spcPct val="100000"/>
              </a:lnSpc>
              <a:buClr>
                <a:srgbClr val="000000"/>
              </a:buClr>
              <a:buFont typeface="Wingdings" charset="2"/>
              <a:buChar char=""/>
            </a:pPr>
            <a:r>
              <a:rPr lang="en-GB" sz="1800" b="1" strike="noStrike" spc="-1" dirty="0">
                <a:solidFill>
                  <a:srgbClr val="000000"/>
                </a:solidFill>
                <a:latin typeface="Arial"/>
                <a:ea typeface="Microsoft YaHei"/>
              </a:rPr>
              <a:t>Twitter</a:t>
            </a:r>
            <a:r>
              <a:rPr lang="en-GB" sz="1800" b="0" strike="noStrike" spc="-1" dirty="0">
                <a:solidFill>
                  <a:srgbClr val="000000"/>
                </a:solidFill>
                <a:latin typeface="Arial"/>
                <a:ea typeface="Microsoft YaHei"/>
              </a:rPr>
              <a:t>: </a:t>
            </a:r>
            <a:r>
              <a:rPr lang="en-GB" sz="1800" b="0" u="sng" strike="noStrike" spc="-1" dirty="0">
                <a:solidFill>
                  <a:srgbClr val="0563C1"/>
                </a:solidFill>
                <a:uFillTx/>
                <a:latin typeface="Arial"/>
                <a:ea typeface="Microsoft YaHei"/>
                <a:hlinkClick r:id="rId6"/>
              </a:rPr>
              <a:t>@OpenScienceMOOC</a:t>
            </a:r>
            <a:endParaRPr lang="en-GB" sz="1800" b="0" strike="noStrike" spc="-1" dirty="0">
              <a:latin typeface="Arial"/>
            </a:endParaRPr>
          </a:p>
          <a:p>
            <a:pPr marL="345600" indent="-345240" algn="ctr">
              <a:lnSpc>
                <a:spcPct val="100000"/>
              </a:lnSpc>
              <a:buClr>
                <a:srgbClr val="000000"/>
              </a:buClr>
              <a:buFont typeface="Wingdings" charset="2"/>
              <a:buChar char=""/>
            </a:pPr>
            <a:r>
              <a:rPr lang="en-GB" sz="1800" b="1" strike="noStrike" spc="-1" dirty="0">
                <a:solidFill>
                  <a:srgbClr val="000000"/>
                </a:solidFill>
                <a:latin typeface="Arial"/>
                <a:ea typeface="Microsoft YaHei"/>
              </a:rPr>
              <a:t>Email</a:t>
            </a:r>
            <a:r>
              <a:rPr lang="en-GB" sz="1800" b="0" strike="noStrike" spc="-1" dirty="0">
                <a:solidFill>
                  <a:srgbClr val="000000"/>
                </a:solidFill>
                <a:latin typeface="Arial"/>
                <a:ea typeface="Microsoft YaHei"/>
              </a:rPr>
              <a:t>: </a:t>
            </a:r>
            <a:r>
              <a:rPr lang="en-GB" sz="1800" b="0" u="sng" strike="noStrike" spc="-1" dirty="0">
                <a:solidFill>
                  <a:srgbClr val="0563C1"/>
                </a:solidFill>
                <a:uFillTx/>
                <a:latin typeface="Arial"/>
                <a:ea typeface="Microsoft YaHei"/>
                <a:hlinkClick r:id="rId7"/>
              </a:rPr>
              <a:t>info@opensciencemooc.eu</a:t>
            </a:r>
            <a:r>
              <a:rPr lang="en-GB" sz="1800" b="0" strike="noStrike" spc="-1" dirty="0">
                <a:solidFill>
                  <a:srgbClr val="000000"/>
                </a:solidFill>
                <a:latin typeface="Arial"/>
                <a:ea typeface="Microsoft YaHei"/>
              </a:rPr>
              <a:t>  </a:t>
            </a:r>
          </a:p>
          <a:p>
            <a:pPr marL="345600" indent="-345240" algn="ctr">
              <a:lnSpc>
                <a:spcPct val="100000"/>
              </a:lnSpc>
              <a:buClr>
                <a:srgbClr val="000000"/>
              </a:buClr>
              <a:buFont typeface="Wingdings" charset="2"/>
              <a:buChar char=""/>
            </a:pPr>
            <a:r>
              <a:rPr lang="en-GB" b="1" spc="-1" dirty="0">
                <a:solidFill>
                  <a:srgbClr val="000000"/>
                </a:solidFill>
                <a:latin typeface="Arial"/>
                <a:ea typeface="Microsoft YaHei"/>
              </a:rPr>
              <a:t>Slack</a:t>
            </a:r>
            <a:r>
              <a:rPr lang="en-GB" spc="-1" dirty="0">
                <a:solidFill>
                  <a:srgbClr val="000000"/>
                </a:solidFill>
                <a:latin typeface="Arial"/>
                <a:ea typeface="Microsoft YaHei"/>
              </a:rPr>
              <a:t>: </a:t>
            </a:r>
            <a:r>
              <a:rPr lang="en-GB" spc="-1" dirty="0">
                <a:solidFill>
                  <a:srgbClr val="000000"/>
                </a:solidFill>
                <a:latin typeface="Arial"/>
                <a:ea typeface="Microsoft YaHei"/>
                <a:hlinkClick r:id="rId8"/>
              </a:rPr>
              <a:t>https://osmooc.herokuapp.com/</a:t>
            </a:r>
            <a:r>
              <a:rPr lang="en-GB" spc="-1" dirty="0">
                <a:solidFill>
                  <a:srgbClr val="000000"/>
                </a:solidFill>
                <a:latin typeface="Arial"/>
                <a:ea typeface="Microsoft YaHei"/>
              </a:rPr>
              <a:t> </a:t>
            </a:r>
            <a:endParaRPr lang="en-GB" sz="1800" b="1" strike="noStrike" spc="-1" dirty="0">
              <a:latin typeface="Arial"/>
            </a:endParaRPr>
          </a:p>
        </p:txBody>
      </p:sp>
      <p:sp>
        <p:nvSpPr>
          <p:cNvPr id="2" name="Slide Number Placeholder 1">
            <a:extLst>
              <a:ext uri="{FF2B5EF4-FFF2-40B4-BE49-F238E27FC236}">
                <a16:creationId xmlns:a16="http://schemas.microsoft.com/office/drawing/2014/main" id="{A19F8840-7862-4D09-8300-EB6E69A4E294}"/>
              </a:ext>
            </a:extLst>
          </p:cNvPr>
          <p:cNvSpPr>
            <a:spLocks noGrp="1"/>
          </p:cNvSpPr>
          <p:nvPr>
            <p:ph type="sldNum" sz="quarter" idx="12"/>
          </p:nvPr>
        </p:nvSpPr>
        <p:spPr/>
        <p:txBody>
          <a:bodyPr/>
          <a:lstStyle/>
          <a:p>
            <a:fld id="{5C2284A9-A5AB-4EF8-9C9A-FE0DB837C157}" type="slidenum">
              <a:rPr lang="en-GB" smtClean="0"/>
              <a:t>23</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838080" y="365040"/>
            <a:ext cx="10515240" cy="1325160"/>
          </a:xfrm>
          <a:prstGeom prst="rect">
            <a:avLst/>
          </a:prstGeom>
          <a:noFill/>
          <a:ln>
            <a:noFill/>
          </a:ln>
        </p:spPr>
        <p:txBody>
          <a:bodyPr anchor="ctr">
            <a:normAutofit/>
          </a:bodyPr>
          <a:lstStyle/>
          <a:p>
            <a:pPr>
              <a:lnSpc>
                <a:spcPct val="90000"/>
              </a:lnSpc>
            </a:pPr>
            <a:r>
              <a:rPr lang="en-US" sz="4400" b="0" strike="noStrike" spc="-1">
                <a:solidFill>
                  <a:srgbClr val="000000"/>
                </a:solidFill>
                <a:latin typeface="Calibri Light"/>
              </a:rPr>
              <a:t>What do we need to change cultures?</a:t>
            </a:r>
            <a:endParaRPr lang="en-US" sz="4400" b="0" strike="noStrike" spc="-1">
              <a:solidFill>
                <a:srgbClr val="000000"/>
              </a:solidFill>
              <a:latin typeface="Calibri"/>
            </a:endParaRPr>
          </a:p>
        </p:txBody>
      </p:sp>
      <p:sp>
        <p:nvSpPr>
          <p:cNvPr id="239" name="TextShape 2"/>
          <p:cNvSpPr txBox="1"/>
          <p:nvPr/>
        </p:nvSpPr>
        <p:spPr>
          <a:xfrm>
            <a:off x="484560" y="1958040"/>
            <a:ext cx="6406560" cy="4493520"/>
          </a:xfrm>
          <a:prstGeom prst="rect">
            <a:avLst/>
          </a:prstGeom>
          <a:noFill/>
          <a:ln>
            <a:noFill/>
          </a:ln>
        </p:spPr>
        <p:txBody>
          <a:bodyPr>
            <a:normAutofit/>
          </a:bodyPr>
          <a:lstStyle/>
          <a:p>
            <a:pPr marL="228600" indent="-228240">
              <a:lnSpc>
                <a:spcPct val="90000"/>
              </a:lnSpc>
              <a:spcBef>
                <a:spcPts val="1001"/>
              </a:spcBef>
              <a:buClr>
                <a:srgbClr val="000000"/>
              </a:buClr>
              <a:buFont typeface="Wingdings" charset="2"/>
              <a:buChar char=""/>
            </a:pPr>
            <a:r>
              <a:rPr lang="en-US" sz="2000" b="1" spc="-1" dirty="0">
                <a:solidFill>
                  <a:srgbClr val="000000"/>
                </a:solidFill>
                <a:latin typeface="Open Sans"/>
              </a:rPr>
              <a:t>Leadership from those who are less at risk</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They need to invest in our future</a:t>
            </a: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Make sure that the system we are creating is in the best interests of future generations</a:t>
            </a:r>
          </a:p>
          <a:p>
            <a:pPr marL="228600" indent="-228240">
              <a:lnSpc>
                <a:spcPct val="90000"/>
              </a:lnSpc>
              <a:spcBef>
                <a:spcPts val="1001"/>
              </a:spcBef>
              <a:buClr>
                <a:srgbClr val="000000"/>
              </a:buClr>
              <a:buFont typeface="Wingdings" charset="2"/>
              <a:buChar char=""/>
            </a:pPr>
            <a:r>
              <a:rPr lang="en-US" b="1" strike="noStrike" spc="-1" dirty="0">
                <a:solidFill>
                  <a:srgbClr val="000000"/>
                </a:solidFill>
                <a:latin typeface="Open Sans"/>
              </a:rPr>
              <a:t>For each of us to take small steps where we can</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Without putting ourselves at risk</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Be aware of the options available to us</a:t>
            </a:r>
          </a:p>
          <a:p>
            <a:pPr marL="228600" indent="-228240">
              <a:lnSpc>
                <a:spcPct val="90000"/>
              </a:lnSpc>
              <a:spcBef>
                <a:spcPts val="1001"/>
              </a:spcBef>
              <a:buClr>
                <a:srgbClr val="000000"/>
              </a:buClr>
              <a:buFont typeface="Wingdings" charset="2"/>
              <a:buChar char=""/>
            </a:pPr>
            <a:r>
              <a:rPr lang="en-US" b="1" strike="noStrike" spc="-1" dirty="0">
                <a:solidFill>
                  <a:srgbClr val="000000"/>
                </a:solidFill>
                <a:latin typeface="Open Sans"/>
              </a:rPr>
              <a:t>And some times to be brave</a:t>
            </a:r>
            <a:endParaRPr lang="en-US" strike="noStrike" spc="-1" dirty="0">
              <a:solidFill>
                <a:srgbClr val="000000"/>
              </a:solidFill>
              <a:latin typeface="Open Sans"/>
            </a:endParaRP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To stand up for what we believe in</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To ask the challenging questions</a:t>
            </a: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To be deeply introspective of what we are doing and why</a:t>
            </a:r>
          </a:p>
        </p:txBody>
      </p:sp>
      <p:sp>
        <p:nvSpPr>
          <p:cNvPr id="241" name="CustomShape 3"/>
          <p:cNvSpPr/>
          <p:nvPr/>
        </p:nvSpPr>
        <p:spPr>
          <a:xfrm>
            <a:off x="9010020" y="631062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pic>
        <p:nvPicPr>
          <p:cNvPr id="3" name="Picture 2" descr="A close up of a logo&#10;&#10;Description automatically generated">
            <a:extLst>
              <a:ext uri="{FF2B5EF4-FFF2-40B4-BE49-F238E27FC236}">
                <a16:creationId xmlns:a16="http://schemas.microsoft.com/office/drawing/2014/main" id="{4DC4ADB3-286E-43AF-9EA2-D8DAE6DAD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771" y="1871979"/>
            <a:ext cx="3737983" cy="3992166"/>
          </a:xfrm>
          <a:prstGeom prst="rect">
            <a:avLst/>
          </a:prstGeom>
        </p:spPr>
      </p:pic>
      <p:sp>
        <p:nvSpPr>
          <p:cNvPr id="2" name="Slide Number Placeholder 1">
            <a:extLst>
              <a:ext uri="{FF2B5EF4-FFF2-40B4-BE49-F238E27FC236}">
                <a16:creationId xmlns:a16="http://schemas.microsoft.com/office/drawing/2014/main" id="{CC8A1B6C-F00C-41CD-97F0-F2DB2C6AE9EE}"/>
              </a:ext>
            </a:extLst>
          </p:cNvPr>
          <p:cNvSpPr>
            <a:spLocks noGrp="1"/>
          </p:cNvSpPr>
          <p:nvPr>
            <p:ph type="sldNum" sz="quarter" idx="12"/>
          </p:nvPr>
        </p:nvSpPr>
        <p:spPr/>
        <p:txBody>
          <a:bodyPr/>
          <a:lstStyle/>
          <a:p>
            <a:fld id="{5C2284A9-A5AB-4EF8-9C9A-FE0DB837C157}" type="slidenum">
              <a:rPr lang="en-GB" smtClean="0"/>
              <a:t>24</a:t>
            </a:fld>
            <a:endParaRPr lang="en-GB"/>
          </a:p>
        </p:txBody>
      </p:sp>
    </p:spTree>
    <p:extLst>
      <p:ext uri="{BB962C8B-B14F-4D97-AF65-F5344CB8AC3E}">
        <p14:creationId xmlns:p14="http://schemas.microsoft.com/office/powerpoint/2010/main" val="280262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CustomShape 1"/>
          <p:cNvSpPr/>
          <p:nvPr/>
        </p:nvSpPr>
        <p:spPr>
          <a:xfrm>
            <a:off x="1828800" y="1344600"/>
            <a:ext cx="8601120" cy="11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2300" b="1" strike="noStrike" spc="-1">
                <a:solidFill>
                  <a:srgbClr val="000000"/>
                </a:solidFill>
                <a:latin typeface="Open Sans"/>
              </a:rPr>
              <a:t>Pooling knowledge and resources to create a decentralised scholarly infrastructure, with communities as the focus.</a:t>
            </a:r>
            <a:endParaRPr lang="en-GB" sz="2300" b="0" strike="noStrike" spc="-1">
              <a:latin typeface="Arial"/>
            </a:endParaRPr>
          </a:p>
        </p:txBody>
      </p:sp>
      <p:sp>
        <p:nvSpPr>
          <p:cNvPr id="244" name="TextShape 2"/>
          <p:cNvSpPr txBox="1"/>
          <p:nvPr/>
        </p:nvSpPr>
        <p:spPr>
          <a:xfrm>
            <a:off x="3795120" y="121680"/>
            <a:ext cx="9905760" cy="1478160"/>
          </a:xfrm>
          <a:prstGeom prst="rect">
            <a:avLst/>
          </a:prstGeom>
          <a:noFill/>
          <a:ln>
            <a:noFill/>
          </a:ln>
        </p:spPr>
        <p:txBody>
          <a:bodyPr anchor="ctr">
            <a:noAutofit/>
          </a:bodyPr>
          <a:lstStyle/>
          <a:p>
            <a:pPr>
              <a:lnSpc>
                <a:spcPct val="90000"/>
              </a:lnSpc>
            </a:pPr>
            <a:r>
              <a:rPr lang="en-US" sz="4400" b="1" u="sng" strike="noStrike" spc="-1" dirty="0">
                <a:solidFill>
                  <a:srgbClr val="000000"/>
                </a:solidFill>
                <a:latin typeface="Calibri Light"/>
              </a:rPr>
              <a:t>The ultimate goal</a:t>
            </a:r>
            <a:endParaRPr lang="en-US" sz="4400" b="0" u="sng" strike="noStrike" spc="-1" dirty="0">
              <a:solidFill>
                <a:srgbClr val="000000"/>
              </a:solidFill>
              <a:latin typeface="Calibri"/>
            </a:endParaRPr>
          </a:p>
        </p:txBody>
      </p:sp>
      <p:sp>
        <p:nvSpPr>
          <p:cNvPr id="246" name="CustomShape 4"/>
          <p:cNvSpPr/>
          <p:nvPr/>
        </p:nvSpPr>
        <p:spPr>
          <a:xfrm>
            <a:off x="5303029" y="2620777"/>
            <a:ext cx="1577160" cy="2358000"/>
          </a:xfrm>
          <a:prstGeom prst="down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47" name="CustomShape 5"/>
          <p:cNvSpPr/>
          <p:nvPr/>
        </p:nvSpPr>
        <p:spPr>
          <a:xfrm>
            <a:off x="8967515" y="6356795"/>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2"/>
              </a:rPr>
              <a:t>@protohedgehog</a:t>
            </a:r>
            <a:endParaRPr lang="en-GB" sz="1800" b="0" strike="noStrike" spc="-1" dirty="0">
              <a:latin typeface="Arial"/>
            </a:endParaRPr>
          </a:p>
        </p:txBody>
      </p:sp>
      <p:sp>
        <p:nvSpPr>
          <p:cNvPr id="248" name="CustomShape 6"/>
          <p:cNvSpPr/>
          <p:nvPr/>
        </p:nvSpPr>
        <p:spPr>
          <a:xfrm>
            <a:off x="817560" y="5394600"/>
            <a:ext cx="10848960" cy="577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3200" b="1" u="sng" strike="noStrike" spc="-1">
                <a:solidFill>
                  <a:srgbClr val="000000"/>
                </a:solidFill>
                <a:uFillTx/>
                <a:latin typeface="Calibri"/>
              </a:rPr>
              <a:t>SCIENCE AS A PUBLIC GOOD FOR THE BETTERMENT OF SOCIETY</a:t>
            </a:r>
            <a:endParaRPr lang="en-GB" sz="3200" b="0" strike="noStrike" spc="-1">
              <a:latin typeface="Arial"/>
            </a:endParaRPr>
          </a:p>
        </p:txBody>
      </p:sp>
      <p:sp>
        <p:nvSpPr>
          <p:cNvPr id="249" name="CustomShape 7"/>
          <p:cNvSpPr/>
          <p:nvPr/>
        </p:nvSpPr>
        <p:spPr>
          <a:xfrm>
            <a:off x="97920" y="6366960"/>
            <a:ext cx="78008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u="sng" strike="noStrike" spc="-1">
                <a:solidFill>
                  <a:srgbClr val="0563C1"/>
                </a:solidFill>
                <a:uFillTx/>
                <a:latin typeface="Calibri"/>
                <a:hlinkClick r:id="rId3"/>
              </a:rPr>
              <a:t>http://elephantinthelab.org/do-we-need-an-open-science-coalition/</a:t>
            </a:r>
            <a:r>
              <a:rPr lang="en-GB" sz="1800" b="0" strike="noStrike" spc="-1">
                <a:solidFill>
                  <a:srgbClr val="000000"/>
                </a:solidFill>
                <a:latin typeface="Calibri"/>
              </a:rPr>
              <a:t> </a:t>
            </a:r>
            <a:endParaRPr lang="en-GB" sz="1800" b="0" strike="noStrike" spc="-1">
              <a:latin typeface="Arial"/>
            </a:endParaRPr>
          </a:p>
        </p:txBody>
      </p:sp>
      <p:sp>
        <p:nvSpPr>
          <p:cNvPr id="2" name="Rectangle 1"/>
          <p:cNvSpPr/>
          <p:nvPr/>
        </p:nvSpPr>
        <p:spPr>
          <a:xfrm>
            <a:off x="3096344" y="2636912"/>
            <a:ext cx="6096000" cy="1990288"/>
          </a:xfrm>
          <a:prstGeom prst="rect">
            <a:avLst/>
          </a:prstGeom>
        </p:spPr>
        <p:txBody>
          <a:bodyPr>
            <a:spAutoFit/>
          </a:bodyPr>
          <a:lstStyle/>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Inclusivity</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Equality</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Accountability</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Freedom</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Fairness</a:t>
            </a:r>
            <a:endParaRPr lang="en-GB" spc="-1" dirty="0"/>
          </a:p>
        </p:txBody>
      </p:sp>
      <p:sp>
        <p:nvSpPr>
          <p:cNvPr id="3" name="Rectangle 2"/>
          <p:cNvSpPr/>
          <p:nvPr/>
        </p:nvSpPr>
        <p:spPr>
          <a:xfrm>
            <a:off x="7464152" y="2620777"/>
            <a:ext cx="6096000" cy="1990288"/>
          </a:xfrm>
          <a:prstGeom prst="rect">
            <a:avLst/>
          </a:prstGeom>
        </p:spPr>
        <p:txBody>
          <a:bodyPr>
            <a:spAutoFit/>
          </a:bodyPr>
          <a:lstStyle/>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Justice</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Truth</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Rigour</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Transparency</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Reproducibility</a:t>
            </a:r>
            <a:endParaRPr lang="en-GB" spc="-1" dirty="0"/>
          </a:p>
        </p:txBody>
      </p:sp>
      <p:sp>
        <p:nvSpPr>
          <p:cNvPr id="4" name="Slide Number Placeholder 3">
            <a:extLst>
              <a:ext uri="{FF2B5EF4-FFF2-40B4-BE49-F238E27FC236}">
                <a16:creationId xmlns:a16="http://schemas.microsoft.com/office/drawing/2014/main" id="{BFFC84DF-39F5-42C8-8692-DE5AA9108E24}"/>
              </a:ext>
            </a:extLst>
          </p:cNvPr>
          <p:cNvSpPr>
            <a:spLocks noGrp="1"/>
          </p:cNvSpPr>
          <p:nvPr>
            <p:ph type="sldNum" sz="quarter" idx="12"/>
          </p:nvPr>
        </p:nvSpPr>
        <p:spPr/>
        <p:txBody>
          <a:bodyPr/>
          <a:lstStyle/>
          <a:p>
            <a:fld id="{5C2284A9-A5AB-4EF8-9C9A-FE0DB837C157}" type="slidenum">
              <a:rPr lang="en-GB" smtClean="0"/>
              <a:t>25</a:t>
            </a:fld>
            <a:endParaRPr lang="en-GB"/>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36C57-3704-4156-8E37-41296BAA8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6634FB7-0F96-478E-9A3D-959BC41A0194}"/>
              </a:ext>
            </a:extLst>
          </p:cNvPr>
          <p:cNvSpPr>
            <a:spLocks noGrp="1"/>
          </p:cNvSpPr>
          <p:nvPr>
            <p:ph type="title"/>
          </p:nvPr>
        </p:nvSpPr>
        <p:spPr>
          <a:xfrm>
            <a:off x="526773" y="206099"/>
            <a:ext cx="10515600" cy="1325563"/>
          </a:xfrm>
        </p:spPr>
        <p:txBody>
          <a:bodyPr/>
          <a:lstStyle/>
          <a:p>
            <a:r>
              <a:rPr lang="de-DE" b="1"/>
              <a:t>Yes. The </a:t>
            </a:r>
            <a:r>
              <a:rPr lang="de-DE" b="1" dirty="0"/>
              <a:t>fire rises</a:t>
            </a:r>
            <a:endParaRPr lang="en-GB" b="1" dirty="0"/>
          </a:p>
        </p:txBody>
      </p:sp>
      <p:sp>
        <p:nvSpPr>
          <p:cNvPr id="2" name="Slide Number Placeholder 1">
            <a:extLst>
              <a:ext uri="{FF2B5EF4-FFF2-40B4-BE49-F238E27FC236}">
                <a16:creationId xmlns:a16="http://schemas.microsoft.com/office/drawing/2014/main" id="{F3DDC538-1ED4-4FFB-B251-60AD29BA7EBA}"/>
              </a:ext>
            </a:extLst>
          </p:cNvPr>
          <p:cNvSpPr>
            <a:spLocks noGrp="1"/>
          </p:cNvSpPr>
          <p:nvPr>
            <p:ph type="sldNum" sz="quarter" idx="12"/>
          </p:nvPr>
        </p:nvSpPr>
        <p:spPr/>
        <p:txBody>
          <a:bodyPr/>
          <a:lstStyle/>
          <a:p>
            <a:fld id="{5C2284A9-A5AB-4EF8-9C9A-FE0DB837C157}" type="slidenum">
              <a:rPr lang="en-GB" smtClean="0"/>
              <a:t>26</a:t>
            </a:fld>
            <a:endParaRPr lang="en-GB"/>
          </a:p>
        </p:txBody>
      </p:sp>
    </p:spTree>
    <p:extLst>
      <p:ext uri="{BB962C8B-B14F-4D97-AF65-F5344CB8AC3E}">
        <p14:creationId xmlns:p14="http://schemas.microsoft.com/office/powerpoint/2010/main" val="3657839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2"/>
          <p:cNvPicPr/>
          <p:nvPr/>
        </p:nvPicPr>
        <p:blipFill>
          <a:blip r:embed="rId2"/>
          <a:stretch/>
        </p:blipFill>
        <p:spPr>
          <a:xfrm>
            <a:off x="1556640" y="97920"/>
            <a:ext cx="9078480" cy="5561640"/>
          </a:xfrm>
          <a:prstGeom prst="rect">
            <a:avLst/>
          </a:prstGeom>
          <a:ln>
            <a:noFill/>
          </a:ln>
        </p:spPr>
      </p:pic>
      <p:sp>
        <p:nvSpPr>
          <p:cNvPr id="188" name="CustomShape 1"/>
          <p:cNvSpPr/>
          <p:nvPr/>
        </p:nvSpPr>
        <p:spPr>
          <a:xfrm>
            <a:off x="1003320" y="5830560"/>
            <a:ext cx="10611360" cy="668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2400" b="1" strike="noStrike" spc="-52" dirty="0">
                <a:solidFill>
                  <a:srgbClr val="000000"/>
                </a:solidFill>
                <a:latin typeface="Arial"/>
                <a:ea typeface="Microsoft YaHei"/>
              </a:rPr>
              <a:t>Do you believe that scientific research can help us solve these problems?</a:t>
            </a:r>
            <a:endParaRPr lang="en-GB" sz="2400" b="0" strike="noStrike" spc="-1" dirty="0">
              <a:latin typeface="Arial"/>
            </a:endParaRPr>
          </a:p>
        </p:txBody>
      </p:sp>
      <p:sp>
        <p:nvSpPr>
          <p:cNvPr id="189" name="CustomShape 2"/>
          <p:cNvSpPr/>
          <p:nvPr/>
        </p:nvSpPr>
        <p:spPr>
          <a:xfrm>
            <a:off x="156240" y="6462360"/>
            <a:ext cx="7343640" cy="48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Open Sans"/>
                <a:hlinkClick r:id="rId3"/>
              </a:rPr>
              <a:t>http://www.who.int/mediacentre/events/meetings/2015/un-sustainable-development-summit/en</a:t>
            </a:r>
            <a:endParaRPr lang="en-GB" sz="1300" b="0" strike="noStrike" spc="-1">
              <a:latin typeface="Arial"/>
            </a:endParaRPr>
          </a:p>
          <a:p>
            <a:pPr>
              <a:lnSpc>
                <a:spcPct val="100000"/>
              </a:lnSpc>
            </a:pPr>
            <a:endParaRPr lang="en-GB" sz="1300" b="0" strike="noStrike" spc="-1">
              <a:latin typeface="Arial"/>
            </a:endParaRPr>
          </a:p>
        </p:txBody>
      </p:sp>
      <p:sp>
        <p:nvSpPr>
          <p:cNvPr id="190" name="CustomShape 3"/>
          <p:cNvSpPr/>
          <p:nvPr/>
        </p:nvSpPr>
        <p:spPr>
          <a:xfrm>
            <a:off x="8828580" y="635635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sp>
        <p:nvSpPr>
          <p:cNvPr id="191" name="CustomShape 4"/>
          <p:cNvSpPr/>
          <p:nvPr/>
        </p:nvSpPr>
        <p:spPr>
          <a:xfrm>
            <a:off x="1565640" y="2654280"/>
            <a:ext cx="1594440" cy="1526760"/>
          </a:xfrm>
          <a:prstGeom prst="rect">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sp>
        <p:nvSpPr>
          <p:cNvPr id="192" name="CustomShape 5"/>
          <p:cNvSpPr/>
          <p:nvPr/>
        </p:nvSpPr>
        <p:spPr>
          <a:xfrm>
            <a:off x="6023520" y="1173240"/>
            <a:ext cx="1594440" cy="1526760"/>
          </a:xfrm>
          <a:prstGeom prst="rect">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sp>
        <p:nvSpPr>
          <p:cNvPr id="193" name="CustomShape 6"/>
          <p:cNvSpPr/>
          <p:nvPr/>
        </p:nvSpPr>
        <p:spPr>
          <a:xfrm>
            <a:off x="4532040" y="4142880"/>
            <a:ext cx="1594440" cy="1526760"/>
          </a:xfrm>
          <a:prstGeom prst="rect">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sp>
        <p:nvSpPr>
          <p:cNvPr id="2" name="Slide Number Placeholder 1">
            <a:extLst>
              <a:ext uri="{FF2B5EF4-FFF2-40B4-BE49-F238E27FC236}">
                <a16:creationId xmlns:a16="http://schemas.microsoft.com/office/drawing/2014/main" id="{253FB7E1-0EBE-4356-9C45-64B6FEFD18E4}"/>
              </a:ext>
            </a:extLst>
          </p:cNvPr>
          <p:cNvSpPr>
            <a:spLocks noGrp="1"/>
          </p:cNvSpPr>
          <p:nvPr>
            <p:ph type="sldNum" sz="quarter" idx="12"/>
          </p:nvPr>
        </p:nvSpPr>
        <p:spPr/>
        <p:txBody>
          <a:bodyPr/>
          <a:lstStyle/>
          <a:p>
            <a:fld id="{5C2284A9-A5AB-4EF8-9C9A-FE0DB837C157}" type="slidenum">
              <a:rPr lang="en-GB" smtClean="0"/>
              <a:t>3</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657" y="265313"/>
            <a:ext cx="1319753" cy="1325563"/>
          </a:xfrm>
        </p:spPr>
        <p:txBody>
          <a:bodyPr/>
          <a:lstStyle/>
          <a:p>
            <a:r>
              <a:rPr lang="en-GB" b="1" dirty="0"/>
              <a:t>YES!</a:t>
            </a:r>
          </a:p>
        </p:txBody>
      </p:sp>
      <p:sp>
        <p:nvSpPr>
          <p:cNvPr id="3" name="Content Placeholder 2"/>
          <p:cNvSpPr>
            <a:spLocks noGrp="1"/>
          </p:cNvSpPr>
          <p:nvPr>
            <p:ph idx="1"/>
          </p:nvPr>
        </p:nvSpPr>
        <p:spPr>
          <a:xfrm>
            <a:off x="284026" y="1696702"/>
            <a:ext cx="5711390" cy="4023360"/>
          </a:xfrm>
        </p:spPr>
        <p:txBody>
          <a:bodyPr>
            <a:normAutofit/>
          </a:bodyPr>
          <a:lstStyle/>
          <a:p>
            <a:pPr marL="0" indent="0" algn="ctr">
              <a:buNone/>
            </a:pPr>
            <a:r>
              <a:rPr lang="en-GB" sz="2400" dirty="0">
                <a:latin typeface="Open Sans"/>
              </a:rPr>
              <a:t>But then you also </a:t>
            </a:r>
            <a:r>
              <a:rPr lang="en-GB" sz="2400" i="1" dirty="0">
                <a:latin typeface="Open Sans"/>
              </a:rPr>
              <a:t>must</a:t>
            </a:r>
            <a:r>
              <a:rPr lang="en-GB" sz="2400" dirty="0">
                <a:latin typeface="Open Sans"/>
              </a:rPr>
              <a:t> acknowledge that by preventing access to research, we are acting against meeting these goals.</a:t>
            </a:r>
            <a:br>
              <a:rPr lang="en-GB" sz="2400" dirty="0">
                <a:latin typeface="Open Sans"/>
              </a:rPr>
            </a:br>
            <a:endParaRPr lang="en-GB" sz="2400" dirty="0">
              <a:latin typeface="Open Sans"/>
            </a:endParaRPr>
          </a:p>
          <a:p>
            <a:pPr marL="0" indent="0" algn="ctr">
              <a:buNone/>
            </a:pPr>
            <a:r>
              <a:rPr lang="en-GB" sz="2400" dirty="0">
                <a:latin typeface="Open Sans"/>
              </a:rPr>
              <a:t>And this is what many in the present scholarly publishing industry are doing. In exchange for our money. </a:t>
            </a:r>
          </a:p>
          <a:p>
            <a:pPr algn="ctr"/>
            <a:endParaRPr lang="en-GB" sz="2400" dirty="0">
              <a:latin typeface="Open Sans"/>
            </a:endParaRPr>
          </a:p>
          <a:p>
            <a:pPr marL="0" indent="0" algn="ctr">
              <a:buNone/>
            </a:pPr>
            <a:r>
              <a:rPr lang="en-GB" sz="2400" b="1" dirty="0">
                <a:latin typeface="Open Sans"/>
              </a:rPr>
              <a:t>It’s not a bug. </a:t>
            </a:r>
            <a:r>
              <a:rPr lang="de-DE" sz="2400" b="1" dirty="0">
                <a:latin typeface="Open Sans"/>
              </a:rPr>
              <a:t>It‘s a feature.</a:t>
            </a:r>
            <a:endParaRPr lang="en-GB" sz="2400" b="1" dirty="0">
              <a:latin typeface="Open Sans"/>
            </a:endParaRPr>
          </a:p>
        </p:txBody>
      </p:sp>
      <p:sp>
        <p:nvSpPr>
          <p:cNvPr id="5" name="Rectangle 4">
            <a:extLst>
              <a:ext uri="{FF2B5EF4-FFF2-40B4-BE49-F238E27FC236}">
                <a16:creationId xmlns:a16="http://schemas.microsoft.com/office/drawing/2014/main" id="{F9394119-1985-4F79-9192-760DACF5F055}"/>
              </a:ext>
            </a:extLst>
          </p:cNvPr>
          <p:cNvSpPr/>
          <p:nvPr/>
        </p:nvSpPr>
        <p:spPr>
          <a:xfrm>
            <a:off x="9105259" y="6356350"/>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8" name="Picture 2" descr="Image result for what if its all a hoax">
            <a:extLst>
              <a:ext uri="{FF2B5EF4-FFF2-40B4-BE49-F238E27FC236}">
                <a16:creationId xmlns:a16="http://schemas.microsoft.com/office/drawing/2014/main" id="{073014D5-3EB3-4D7F-92C2-5D07AD031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6702"/>
            <a:ext cx="5897432" cy="402335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F5B1AF8-737A-451E-9E4F-786EB03052AD}"/>
              </a:ext>
            </a:extLst>
          </p:cNvPr>
          <p:cNvSpPr>
            <a:spLocks noGrp="1"/>
          </p:cNvSpPr>
          <p:nvPr>
            <p:ph type="sldNum" sz="quarter" idx="12"/>
          </p:nvPr>
        </p:nvSpPr>
        <p:spPr/>
        <p:txBody>
          <a:bodyPr/>
          <a:lstStyle/>
          <a:p>
            <a:fld id="{5C2284A9-A5AB-4EF8-9C9A-FE0DB837C157}" type="slidenum">
              <a:rPr lang="en-GB" smtClean="0"/>
              <a:t>4</a:t>
            </a:fld>
            <a:endParaRPr lang="en-GB"/>
          </a:p>
        </p:txBody>
      </p:sp>
    </p:spTree>
    <p:extLst>
      <p:ext uri="{BB962C8B-B14F-4D97-AF65-F5344CB8AC3E}">
        <p14:creationId xmlns:p14="http://schemas.microsoft.com/office/powerpoint/2010/main" val="175220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1"/>
          <p:cNvPicPr/>
          <p:nvPr/>
        </p:nvPicPr>
        <p:blipFill>
          <a:blip r:embed="rId2"/>
          <a:stretch/>
        </p:blipFill>
        <p:spPr>
          <a:xfrm>
            <a:off x="468000" y="1750320"/>
            <a:ext cx="5123520" cy="2218680"/>
          </a:xfrm>
          <a:prstGeom prst="rect">
            <a:avLst/>
          </a:prstGeom>
          <a:ln>
            <a:noFill/>
          </a:ln>
        </p:spPr>
      </p:pic>
      <p:sp>
        <p:nvSpPr>
          <p:cNvPr id="199" name="CustomShape 1"/>
          <p:cNvSpPr/>
          <p:nvPr/>
        </p:nvSpPr>
        <p:spPr>
          <a:xfrm>
            <a:off x="738000" y="4406040"/>
            <a:ext cx="46249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Open Sans"/>
              </a:rPr>
              <a:t>“Open Science is </a:t>
            </a:r>
            <a:r>
              <a:rPr lang="en-GB" sz="1800" b="0" i="1" strike="noStrike" spc="-1" dirty="0">
                <a:solidFill>
                  <a:srgbClr val="000000"/>
                </a:solidFill>
                <a:latin typeface="Open Sans"/>
              </a:rPr>
              <a:t>transparent</a:t>
            </a:r>
            <a:r>
              <a:rPr lang="en-GB" sz="1800" b="0" strike="noStrike" spc="-1" dirty="0">
                <a:solidFill>
                  <a:srgbClr val="000000"/>
                </a:solidFill>
                <a:latin typeface="Open Sans"/>
              </a:rPr>
              <a:t> and </a:t>
            </a:r>
            <a:r>
              <a:rPr lang="en-GB" sz="1800" b="0" i="1" strike="noStrike" spc="-1" dirty="0">
                <a:solidFill>
                  <a:srgbClr val="000000"/>
                </a:solidFill>
                <a:latin typeface="Open Sans"/>
              </a:rPr>
              <a:t>accessible</a:t>
            </a:r>
            <a:r>
              <a:rPr lang="en-GB" sz="1800" b="0" strike="noStrike" spc="-1" dirty="0">
                <a:solidFill>
                  <a:srgbClr val="000000"/>
                </a:solidFill>
                <a:latin typeface="Open Sans"/>
              </a:rPr>
              <a:t> knowledge that is shared and developed through </a:t>
            </a:r>
            <a:r>
              <a:rPr lang="en-GB" sz="1800" b="0" i="1" strike="noStrike" spc="-1" dirty="0">
                <a:solidFill>
                  <a:srgbClr val="000000"/>
                </a:solidFill>
                <a:latin typeface="Open Sans"/>
              </a:rPr>
              <a:t>collaborative</a:t>
            </a:r>
            <a:r>
              <a:rPr lang="en-GB" sz="1800" b="0" strike="noStrike" spc="-1" dirty="0">
                <a:solidFill>
                  <a:srgbClr val="000000"/>
                </a:solidFill>
                <a:latin typeface="Open Sans"/>
              </a:rPr>
              <a:t> networks.”</a:t>
            </a:r>
            <a:endParaRPr lang="en-GB" sz="1800" b="0" strike="noStrike" spc="-1" dirty="0">
              <a:latin typeface="Arial"/>
            </a:endParaRPr>
          </a:p>
        </p:txBody>
      </p:sp>
      <p:sp>
        <p:nvSpPr>
          <p:cNvPr id="200" name="CustomShape 2"/>
          <p:cNvSpPr/>
          <p:nvPr/>
        </p:nvSpPr>
        <p:spPr>
          <a:xfrm>
            <a:off x="309960" y="6488640"/>
            <a:ext cx="818172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Open Sans"/>
                <a:hlinkClick r:id="rId3"/>
              </a:rPr>
              <a:t>https://www.sciencedirect.com/science/article/abs/pii/S0148296317305441</a:t>
            </a:r>
            <a:r>
              <a:rPr lang="en-GB" sz="1300" b="0" strike="noStrike" spc="-1">
                <a:solidFill>
                  <a:srgbClr val="000000"/>
                </a:solidFill>
                <a:latin typeface="Open Sans"/>
              </a:rPr>
              <a:t> </a:t>
            </a:r>
            <a:endParaRPr lang="en-GB" sz="1300" b="0" strike="noStrike" spc="-1">
              <a:latin typeface="Arial"/>
            </a:endParaRPr>
          </a:p>
        </p:txBody>
      </p:sp>
      <p:sp>
        <p:nvSpPr>
          <p:cNvPr id="201" name="CustomShape 3"/>
          <p:cNvSpPr/>
          <p:nvPr/>
        </p:nvSpPr>
        <p:spPr>
          <a:xfrm>
            <a:off x="9010020" y="635635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pic>
        <p:nvPicPr>
          <p:cNvPr id="202" name="Picture 6"/>
          <p:cNvPicPr/>
          <p:nvPr/>
        </p:nvPicPr>
        <p:blipFill>
          <a:blip r:embed="rId5"/>
          <a:stretch/>
        </p:blipFill>
        <p:spPr>
          <a:xfrm>
            <a:off x="5669880" y="1852020"/>
            <a:ext cx="6054120" cy="2015280"/>
          </a:xfrm>
          <a:prstGeom prst="rect">
            <a:avLst/>
          </a:prstGeom>
          <a:ln>
            <a:noFill/>
          </a:ln>
        </p:spPr>
      </p:pic>
      <p:sp>
        <p:nvSpPr>
          <p:cNvPr id="203" name="CustomShape 4"/>
          <p:cNvSpPr/>
          <p:nvPr/>
        </p:nvSpPr>
        <p:spPr>
          <a:xfrm>
            <a:off x="5862600" y="4353840"/>
            <a:ext cx="557928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Open Sans"/>
              </a:rPr>
              <a:t>“Open science describes the practice of carrying out scientific research in a completely </a:t>
            </a:r>
            <a:r>
              <a:rPr lang="en-GB" sz="1800" b="0" i="1" strike="noStrike" spc="-1" dirty="0">
                <a:solidFill>
                  <a:srgbClr val="000000"/>
                </a:solidFill>
                <a:latin typeface="Open Sans"/>
              </a:rPr>
              <a:t>transparent</a:t>
            </a:r>
            <a:r>
              <a:rPr lang="en-GB" sz="1800" b="0" strike="noStrike" spc="-1" dirty="0">
                <a:solidFill>
                  <a:srgbClr val="000000"/>
                </a:solidFill>
                <a:latin typeface="Open Sans"/>
              </a:rPr>
              <a:t> manner, and making the results of that research </a:t>
            </a:r>
            <a:r>
              <a:rPr lang="en-GB" sz="1800" b="0" i="1" strike="noStrike" spc="-1" dirty="0">
                <a:solidFill>
                  <a:srgbClr val="000000"/>
                </a:solidFill>
                <a:latin typeface="Open Sans"/>
              </a:rPr>
              <a:t>available</a:t>
            </a:r>
            <a:r>
              <a:rPr lang="en-GB" sz="1800" b="0" strike="noStrike" spc="-1" dirty="0">
                <a:solidFill>
                  <a:srgbClr val="000000"/>
                </a:solidFill>
                <a:latin typeface="Open Sans"/>
              </a:rPr>
              <a:t> to everyone. </a:t>
            </a:r>
            <a:r>
              <a:rPr lang="en-GB" sz="1800" b="1" strike="noStrike" spc="-1" dirty="0">
                <a:solidFill>
                  <a:srgbClr val="000000"/>
                </a:solidFill>
                <a:latin typeface="Open Sans"/>
              </a:rPr>
              <a:t>Isn’t that just ‘science’?”</a:t>
            </a:r>
            <a:endParaRPr lang="en-GB" sz="1800" b="0" strike="noStrike" spc="-1" dirty="0">
              <a:latin typeface="Arial"/>
            </a:endParaRPr>
          </a:p>
        </p:txBody>
      </p:sp>
      <p:sp>
        <p:nvSpPr>
          <p:cNvPr id="204" name="CustomShape 5"/>
          <p:cNvSpPr/>
          <p:nvPr/>
        </p:nvSpPr>
        <p:spPr>
          <a:xfrm>
            <a:off x="1979280" y="363960"/>
            <a:ext cx="8233200" cy="9526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2800" b="0" strike="noStrike" spc="-1" dirty="0">
                <a:solidFill>
                  <a:srgbClr val="000000"/>
                </a:solidFill>
                <a:latin typeface="Open Sans"/>
              </a:rPr>
              <a:t>Welcome to Open Science! The solution to all our problems?</a:t>
            </a:r>
            <a:endParaRPr lang="en-GB" sz="2800" b="0" strike="noStrike" spc="-1" dirty="0">
              <a:latin typeface="Arial"/>
            </a:endParaRPr>
          </a:p>
        </p:txBody>
      </p:sp>
      <p:sp>
        <p:nvSpPr>
          <p:cNvPr id="205" name="CustomShape 6"/>
          <p:cNvSpPr/>
          <p:nvPr/>
        </p:nvSpPr>
        <p:spPr>
          <a:xfrm>
            <a:off x="309960" y="6190200"/>
            <a:ext cx="6213240" cy="48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Open Sans"/>
                <a:hlinkClick r:id="rId6"/>
              </a:rPr>
              <a:t>https://genomebiology.biomedcentral.com/articles/10.1186/s13059-015-0669-2</a:t>
            </a:r>
            <a:endParaRPr lang="en-GB" sz="1300" b="0" strike="noStrike" spc="-1">
              <a:latin typeface="Arial"/>
            </a:endParaRPr>
          </a:p>
          <a:p>
            <a:pPr>
              <a:lnSpc>
                <a:spcPct val="100000"/>
              </a:lnSpc>
            </a:pPr>
            <a:endParaRPr lang="en-GB" sz="1300" b="0" strike="noStrike" spc="-1">
              <a:latin typeface="Arial"/>
            </a:endParaRPr>
          </a:p>
        </p:txBody>
      </p:sp>
      <p:pic>
        <p:nvPicPr>
          <p:cNvPr id="206" name="Picture 2"/>
          <p:cNvPicPr/>
          <p:nvPr/>
        </p:nvPicPr>
        <p:blipFill>
          <a:blip r:embed="rId7"/>
          <a:stretch/>
        </p:blipFill>
        <p:spPr>
          <a:xfrm>
            <a:off x="88920" y="1074600"/>
            <a:ext cx="1297800" cy="730080"/>
          </a:xfrm>
          <a:prstGeom prst="rect">
            <a:avLst/>
          </a:prstGeom>
          <a:ln>
            <a:noFill/>
          </a:ln>
        </p:spPr>
      </p:pic>
      <p:sp>
        <p:nvSpPr>
          <p:cNvPr id="2" name="Slide Number Placeholder 1">
            <a:extLst>
              <a:ext uri="{FF2B5EF4-FFF2-40B4-BE49-F238E27FC236}">
                <a16:creationId xmlns:a16="http://schemas.microsoft.com/office/drawing/2014/main" id="{A141EFEF-A813-4464-9A2A-BA9896628141}"/>
              </a:ext>
            </a:extLst>
          </p:cNvPr>
          <p:cNvSpPr>
            <a:spLocks noGrp="1"/>
          </p:cNvSpPr>
          <p:nvPr>
            <p:ph type="sldNum" sz="quarter" idx="12"/>
          </p:nvPr>
        </p:nvSpPr>
        <p:spPr>
          <a:xfrm>
            <a:off x="8610600" y="6356350"/>
            <a:ext cx="2743200" cy="365125"/>
          </a:xfrm>
        </p:spPr>
        <p:txBody>
          <a:bodyPr/>
          <a:lstStyle/>
          <a:p>
            <a:fld id="{5C2284A9-A5AB-4EF8-9C9A-FE0DB837C157}" type="slidenum">
              <a:rPr lang="en-GB" smtClean="0"/>
              <a:t>5</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p:cNvPicPr/>
          <p:nvPr/>
        </p:nvPicPr>
        <p:blipFill>
          <a:blip r:embed="rId2"/>
          <a:stretch/>
        </p:blipFill>
        <p:spPr>
          <a:xfrm>
            <a:off x="0" y="-116280"/>
            <a:ext cx="12191760" cy="6973920"/>
          </a:xfrm>
          <a:prstGeom prst="rect">
            <a:avLst/>
          </a:prstGeom>
          <a:ln>
            <a:noFill/>
          </a:ln>
        </p:spPr>
      </p:pic>
      <p:sp>
        <p:nvSpPr>
          <p:cNvPr id="208" name="CustomShape 1"/>
          <p:cNvSpPr/>
          <p:nvPr/>
        </p:nvSpPr>
        <p:spPr>
          <a:xfrm>
            <a:off x="8802360" y="5284800"/>
            <a:ext cx="3037680" cy="106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3200" b="1" u="sng" strike="noStrike" spc="-1">
                <a:solidFill>
                  <a:srgbClr val="0563C1"/>
                </a:solidFill>
                <a:uFillTx/>
                <a:latin typeface="Calibri"/>
                <a:hlinkClick r:id="rId3"/>
              </a:rPr>
              <a:t>FAIR principles</a:t>
            </a:r>
            <a:endParaRPr lang="en-GB" sz="3200" b="0" strike="noStrike" spc="-1">
              <a:latin typeface="Arial"/>
            </a:endParaRPr>
          </a:p>
          <a:p>
            <a:pPr>
              <a:lnSpc>
                <a:spcPct val="100000"/>
              </a:lnSpc>
            </a:pPr>
            <a:r>
              <a:rPr lang="en-GB" sz="3200" b="1" u="sng" strike="noStrike" spc="-1">
                <a:solidFill>
                  <a:srgbClr val="0563C1"/>
                </a:solidFill>
                <a:uFillTx/>
                <a:latin typeface="Calibri"/>
                <a:hlinkClick r:id="rId4"/>
              </a:rPr>
              <a:t>TOP guidelines</a:t>
            </a:r>
            <a:endParaRPr lang="en-GB" sz="3200" b="0" strike="noStrike" spc="-1">
              <a:latin typeface="Arial"/>
            </a:endParaRPr>
          </a:p>
        </p:txBody>
      </p:sp>
      <p:sp>
        <p:nvSpPr>
          <p:cNvPr id="209" name="CustomShape 2"/>
          <p:cNvSpPr/>
          <p:nvPr/>
        </p:nvSpPr>
        <p:spPr>
          <a:xfrm>
            <a:off x="123840" y="6508080"/>
            <a:ext cx="83170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pple-system"/>
              </a:rPr>
              <a:t>Principles of Open Scholarship, by Tony Ross-Hellauer (CC BY).</a:t>
            </a:r>
            <a:endParaRPr lang="en-GB" sz="1800" b="0" strike="noStrike" spc="-1">
              <a:latin typeface="Arial"/>
            </a:endParaRPr>
          </a:p>
          <a:p>
            <a:pPr>
              <a:lnSpc>
                <a:spcPct val="100000"/>
              </a:lnSpc>
            </a:pPr>
            <a:br/>
            <a:endParaRPr lang="en-GB" sz="1800" b="0" strike="noStrike" spc="-1">
              <a:latin typeface="Arial"/>
            </a:endParaRPr>
          </a:p>
        </p:txBody>
      </p:sp>
      <p:sp>
        <p:nvSpPr>
          <p:cNvPr id="210" name="CustomShape 3"/>
          <p:cNvSpPr/>
          <p:nvPr/>
        </p:nvSpPr>
        <p:spPr>
          <a:xfrm>
            <a:off x="8802360" y="2396880"/>
            <a:ext cx="2247480" cy="222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gn="ctr">
              <a:lnSpc>
                <a:spcPct val="100000"/>
              </a:lnSpc>
              <a:buClr>
                <a:srgbClr val="000000"/>
              </a:buClr>
              <a:buFont typeface="Wingdings" charset="2"/>
              <a:buChar char=""/>
            </a:pPr>
            <a:r>
              <a:rPr lang="en-GB" sz="2800" b="1" strike="noStrike" spc="-1">
                <a:solidFill>
                  <a:srgbClr val="000000"/>
                </a:solidFill>
                <a:latin typeface="Calibri"/>
              </a:rPr>
              <a:t>Freedom</a:t>
            </a:r>
            <a:endParaRPr lang="en-GB" sz="2800" b="0" strike="noStrike" spc="-1">
              <a:latin typeface="Arial"/>
            </a:endParaRPr>
          </a:p>
          <a:p>
            <a:pPr marL="285840" indent="-285480" algn="ctr">
              <a:lnSpc>
                <a:spcPct val="100000"/>
              </a:lnSpc>
              <a:buClr>
                <a:srgbClr val="000000"/>
              </a:buClr>
              <a:buFont typeface="Wingdings" charset="2"/>
              <a:buChar char=""/>
            </a:pPr>
            <a:r>
              <a:rPr lang="en-GB" sz="2800" b="1" strike="noStrike" spc="-1">
                <a:solidFill>
                  <a:srgbClr val="000000"/>
                </a:solidFill>
                <a:latin typeface="Calibri"/>
              </a:rPr>
              <a:t>Fairness</a:t>
            </a:r>
            <a:endParaRPr lang="en-GB" sz="2800" b="0" strike="noStrike" spc="-1">
              <a:latin typeface="Arial"/>
            </a:endParaRPr>
          </a:p>
          <a:p>
            <a:pPr marL="285840" indent="-285480" algn="ctr">
              <a:lnSpc>
                <a:spcPct val="100000"/>
              </a:lnSpc>
              <a:buClr>
                <a:srgbClr val="000000"/>
              </a:buClr>
              <a:buFont typeface="Wingdings" charset="2"/>
              <a:buChar char=""/>
            </a:pPr>
            <a:r>
              <a:rPr lang="en-GB" sz="2800" b="1" strike="noStrike" spc="-1">
                <a:solidFill>
                  <a:srgbClr val="000000"/>
                </a:solidFill>
                <a:latin typeface="Calibri"/>
              </a:rPr>
              <a:t>Justice</a:t>
            </a:r>
            <a:endParaRPr lang="en-GB" sz="2800" b="0" strike="noStrike" spc="-1">
              <a:latin typeface="Arial"/>
            </a:endParaRPr>
          </a:p>
          <a:p>
            <a:pPr marL="285840" indent="-285480" algn="ctr">
              <a:lnSpc>
                <a:spcPct val="100000"/>
              </a:lnSpc>
              <a:buClr>
                <a:srgbClr val="000000"/>
              </a:buClr>
              <a:buFont typeface="Wingdings" charset="2"/>
              <a:buChar char=""/>
            </a:pPr>
            <a:r>
              <a:rPr lang="en-GB" sz="2800" b="1" strike="noStrike" spc="-1">
                <a:solidFill>
                  <a:srgbClr val="000000"/>
                </a:solidFill>
                <a:latin typeface="Calibri"/>
              </a:rPr>
              <a:t>Truth</a:t>
            </a:r>
            <a:endParaRPr lang="en-GB" sz="2800" b="0" strike="noStrike" spc="-1">
              <a:latin typeface="Arial"/>
            </a:endParaRPr>
          </a:p>
          <a:p>
            <a:pPr marL="285840" indent="-285480" algn="ctr">
              <a:lnSpc>
                <a:spcPct val="100000"/>
              </a:lnSpc>
              <a:buClr>
                <a:srgbClr val="000000"/>
              </a:buClr>
              <a:buFont typeface="Wingdings" charset="2"/>
              <a:buChar char=""/>
            </a:pPr>
            <a:r>
              <a:rPr lang="en-GB" sz="2800" b="1" strike="noStrike" spc="-1">
                <a:solidFill>
                  <a:srgbClr val="000000"/>
                </a:solidFill>
                <a:latin typeface="Calibri"/>
              </a:rPr>
              <a:t>Liberty</a:t>
            </a:r>
            <a:endParaRPr lang="en-GB" sz="2800" b="0" strike="noStrike" spc="-1">
              <a:latin typeface="Arial"/>
            </a:endParaRPr>
          </a:p>
        </p:txBody>
      </p:sp>
      <p:pic>
        <p:nvPicPr>
          <p:cNvPr id="211" name="Picture 5"/>
          <p:cNvPicPr/>
          <p:nvPr/>
        </p:nvPicPr>
        <p:blipFill>
          <a:blip r:embed="rId5"/>
          <a:stretch/>
        </p:blipFill>
        <p:spPr>
          <a:xfrm>
            <a:off x="351360" y="4048920"/>
            <a:ext cx="3083760" cy="2312640"/>
          </a:xfrm>
          <a:prstGeom prst="rect">
            <a:avLst/>
          </a:prstGeom>
          <a:ln>
            <a:noFill/>
          </a:ln>
        </p:spPr>
      </p:pic>
      <p:sp>
        <p:nvSpPr>
          <p:cNvPr id="212" name="CustomShape 4"/>
          <p:cNvSpPr/>
          <p:nvPr/>
        </p:nvSpPr>
        <p:spPr>
          <a:xfrm>
            <a:off x="6897960" y="305388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13" name="CustomShape 5"/>
          <p:cNvSpPr/>
          <p:nvPr/>
        </p:nvSpPr>
        <p:spPr>
          <a:xfrm>
            <a:off x="6899400" y="84132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14" name="CustomShape 6"/>
          <p:cNvSpPr/>
          <p:nvPr/>
        </p:nvSpPr>
        <p:spPr>
          <a:xfrm>
            <a:off x="5166720" y="305388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15" name="CustomShape 7"/>
          <p:cNvSpPr/>
          <p:nvPr/>
        </p:nvSpPr>
        <p:spPr>
          <a:xfrm>
            <a:off x="3501720" y="194760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 name="Slide Number Placeholder 1">
            <a:extLst>
              <a:ext uri="{FF2B5EF4-FFF2-40B4-BE49-F238E27FC236}">
                <a16:creationId xmlns:a16="http://schemas.microsoft.com/office/drawing/2014/main" id="{3272F9D4-5628-4B4F-A512-6E44AFD42436}"/>
              </a:ext>
            </a:extLst>
          </p:cNvPr>
          <p:cNvSpPr>
            <a:spLocks noGrp="1"/>
          </p:cNvSpPr>
          <p:nvPr>
            <p:ph type="sldNum" sz="quarter" idx="12"/>
          </p:nvPr>
        </p:nvSpPr>
        <p:spPr/>
        <p:txBody>
          <a:bodyPr/>
          <a:lstStyle/>
          <a:p>
            <a:fld id="{5C2284A9-A5AB-4EF8-9C9A-FE0DB837C157}" type="slidenum">
              <a:rPr lang="en-GB" smtClean="0"/>
              <a:t>6</a:t>
            </a:fld>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1"/>
          <p:cNvPicPr/>
          <p:nvPr/>
        </p:nvPicPr>
        <p:blipFill>
          <a:blip r:embed="rId2"/>
          <a:stretch/>
        </p:blipFill>
        <p:spPr>
          <a:xfrm>
            <a:off x="0" y="0"/>
            <a:ext cx="12191760" cy="6857640"/>
          </a:xfrm>
          <a:prstGeom prst="rect">
            <a:avLst/>
          </a:prstGeom>
          <a:ln>
            <a:noFill/>
          </a:ln>
        </p:spPr>
      </p:pic>
      <p:sp>
        <p:nvSpPr>
          <p:cNvPr id="217" name="CustomShape 1"/>
          <p:cNvSpPr/>
          <p:nvPr/>
        </p:nvSpPr>
        <p:spPr>
          <a:xfrm>
            <a:off x="9010020" y="635635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3"/>
              </a:rPr>
              <a:t>@protohedgehog</a:t>
            </a:r>
            <a:endParaRPr lang="en-GB" sz="1800" b="0" strike="noStrike" spc="-1" dirty="0">
              <a:latin typeface="Arial"/>
            </a:endParaRPr>
          </a:p>
        </p:txBody>
      </p:sp>
      <p:sp>
        <p:nvSpPr>
          <p:cNvPr id="218" name="CustomShape 2"/>
          <p:cNvSpPr/>
          <p:nvPr/>
        </p:nvSpPr>
        <p:spPr>
          <a:xfrm>
            <a:off x="9726840" y="1828800"/>
            <a:ext cx="1365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Calibri"/>
              </a:rPr>
              <a:t>In progress…</a:t>
            </a:r>
            <a:endParaRPr lang="en-GB" sz="1800" b="0" strike="noStrike" spc="-1">
              <a:latin typeface="Arial"/>
            </a:endParaRPr>
          </a:p>
        </p:txBody>
      </p:sp>
      <p:sp>
        <p:nvSpPr>
          <p:cNvPr id="219" name="CustomShape 3"/>
          <p:cNvSpPr/>
          <p:nvPr/>
        </p:nvSpPr>
        <p:spPr>
          <a:xfrm>
            <a:off x="1451160" y="1153080"/>
            <a:ext cx="899280" cy="655560"/>
          </a:xfrm>
          <a:prstGeom prst="rightArrow">
            <a:avLst>
              <a:gd name="adj1" fmla="val 50000"/>
              <a:gd name="adj2"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p:style>
      </p:sp>
      <p:sp>
        <p:nvSpPr>
          <p:cNvPr id="220" name="CustomShape 4"/>
          <p:cNvSpPr/>
          <p:nvPr/>
        </p:nvSpPr>
        <p:spPr>
          <a:xfrm>
            <a:off x="363240" y="1153080"/>
            <a:ext cx="96444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1800" b="1" strike="noStrike" spc="-1">
                <a:solidFill>
                  <a:srgbClr val="000000"/>
                </a:solidFill>
                <a:latin typeface="Calibri"/>
              </a:rPr>
              <a:t>GOOD</a:t>
            </a:r>
            <a:endParaRPr lang="en-GB" sz="1800" b="0" strike="noStrike" spc="-1">
              <a:latin typeface="Arial"/>
            </a:endParaRPr>
          </a:p>
          <a:p>
            <a:pPr algn="ctr">
              <a:lnSpc>
                <a:spcPct val="100000"/>
              </a:lnSpc>
            </a:pPr>
            <a:r>
              <a:rPr lang="en-GB" sz="1800" b="1" strike="noStrike" spc="-1">
                <a:solidFill>
                  <a:srgbClr val="000000"/>
                </a:solidFill>
                <a:latin typeface="Calibri"/>
              </a:rPr>
              <a:t>SCIENCE</a:t>
            </a:r>
            <a:endParaRPr lang="en-GB" sz="1800" b="0" strike="noStrike" spc="-1">
              <a:latin typeface="Arial"/>
            </a:endParaRPr>
          </a:p>
        </p:txBody>
      </p:sp>
      <p:sp>
        <p:nvSpPr>
          <p:cNvPr id="221" name="CustomShape 5"/>
          <p:cNvSpPr/>
          <p:nvPr/>
        </p:nvSpPr>
        <p:spPr>
          <a:xfrm rot="5400000">
            <a:off x="10131480" y="3989520"/>
            <a:ext cx="899280" cy="655560"/>
          </a:xfrm>
          <a:prstGeom prst="rightArrow">
            <a:avLst>
              <a:gd name="adj1" fmla="val 50000"/>
              <a:gd name="adj2"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p:style>
      </p:sp>
      <p:sp>
        <p:nvSpPr>
          <p:cNvPr id="222" name="CustomShape 6"/>
          <p:cNvSpPr/>
          <p:nvPr/>
        </p:nvSpPr>
        <p:spPr>
          <a:xfrm>
            <a:off x="10133640" y="3105720"/>
            <a:ext cx="89424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1800" b="1" strike="noStrike" spc="-1">
                <a:solidFill>
                  <a:srgbClr val="000000"/>
                </a:solidFill>
                <a:latin typeface="Calibri"/>
              </a:rPr>
              <a:t>GOOD</a:t>
            </a:r>
            <a:endParaRPr lang="en-GB" sz="1800" b="0" strike="noStrike" spc="-1">
              <a:latin typeface="Arial"/>
            </a:endParaRPr>
          </a:p>
          <a:p>
            <a:pPr algn="ctr">
              <a:lnSpc>
                <a:spcPct val="100000"/>
              </a:lnSpc>
            </a:pPr>
            <a:r>
              <a:rPr lang="en-GB" sz="1800" b="1" strike="noStrike" spc="-1">
                <a:solidFill>
                  <a:srgbClr val="000000"/>
                </a:solidFill>
                <a:latin typeface="Calibri"/>
              </a:rPr>
              <a:t>PEOPLE</a:t>
            </a:r>
            <a:endParaRPr lang="en-GB" sz="1800" b="0" strike="noStrike" spc="-1">
              <a:latin typeface="Arial"/>
            </a:endParaRPr>
          </a:p>
        </p:txBody>
      </p:sp>
      <p:sp>
        <p:nvSpPr>
          <p:cNvPr id="2" name="Slide Number Placeholder 1">
            <a:extLst>
              <a:ext uri="{FF2B5EF4-FFF2-40B4-BE49-F238E27FC236}">
                <a16:creationId xmlns:a16="http://schemas.microsoft.com/office/drawing/2014/main" id="{343162F9-297D-4CA2-85BB-188687B227D5}"/>
              </a:ext>
            </a:extLst>
          </p:cNvPr>
          <p:cNvSpPr>
            <a:spLocks noGrp="1"/>
          </p:cNvSpPr>
          <p:nvPr>
            <p:ph type="sldNum" sz="quarter" idx="12"/>
          </p:nvPr>
        </p:nvSpPr>
        <p:spPr/>
        <p:txBody>
          <a:bodyPr/>
          <a:lstStyle/>
          <a:p>
            <a:fld id="{5C2284A9-A5AB-4EF8-9C9A-FE0DB837C157}" type="slidenum">
              <a:rPr lang="en-GB" smtClean="0"/>
              <a:t>7</a:t>
            </a:fld>
            <a:endParaRPr lang="en-GB"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22"/>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9E38D3-AFEA-4004-8EE9-5BF59DCCEE0B}"/>
              </a:ext>
            </a:extLst>
          </p:cNvPr>
          <p:cNvPicPr>
            <a:picLocks noChangeAspect="1"/>
          </p:cNvPicPr>
          <p:nvPr/>
        </p:nvPicPr>
        <p:blipFill>
          <a:blip r:embed="rId3">
            <a:lum/>
            <a:alphaModFix/>
          </a:blip>
          <a:srcRect/>
          <a:stretch>
            <a:fillRect/>
          </a:stretch>
        </p:blipFill>
        <p:spPr>
          <a:xfrm>
            <a:off x="1508296" y="376076"/>
            <a:ext cx="8957203" cy="5049610"/>
          </a:xfrm>
          <a:prstGeom prst="rect">
            <a:avLst/>
          </a:prstGeom>
          <a:noFill/>
          <a:ln>
            <a:noFill/>
          </a:ln>
        </p:spPr>
      </p:pic>
      <p:sp>
        <p:nvSpPr>
          <p:cNvPr id="6" name="TextBox 5">
            <a:extLst>
              <a:ext uri="{FF2B5EF4-FFF2-40B4-BE49-F238E27FC236}">
                <a16:creationId xmlns:a16="http://schemas.microsoft.com/office/drawing/2014/main" id="{E6EA779D-E168-4109-B13F-361F8ECC4D2C}"/>
              </a:ext>
            </a:extLst>
          </p:cNvPr>
          <p:cNvSpPr txBox="1"/>
          <p:nvPr/>
        </p:nvSpPr>
        <p:spPr>
          <a:xfrm>
            <a:off x="142706" y="6248395"/>
            <a:ext cx="11688382" cy="728837"/>
          </a:xfrm>
          <a:prstGeom prst="rect">
            <a:avLst/>
          </a:prstGeom>
          <a:noFill/>
          <a:ln>
            <a:noFill/>
          </a:ln>
        </p:spPr>
        <p:txBody>
          <a:bodyPr wrap="none" lIns="108847" tIns="54423" rIns="108847" bIns="54423" anchorCtr="0" compatLnSpc="0"/>
          <a:lstStyle/>
          <a:p>
            <a:pPr hangingPunct="0"/>
            <a:r>
              <a:rPr lang="en-GB" sz="1200" dirty="0">
                <a:latin typeface="Liberation Sans" pitchFamily="18"/>
                <a:ea typeface="Microsoft YaHei" pitchFamily="2"/>
                <a:cs typeface="Lucida Sans" pitchFamily="2"/>
              </a:rPr>
              <a:t>Melanie </a:t>
            </a:r>
            <a:r>
              <a:rPr lang="en-GB" sz="1200" dirty="0" err="1">
                <a:latin typeface="Liberation Sans" pitchFamily="18"/>
                <a:ea typeface="Microsoft YaHei" pitchFamily="2"/>
                <a:cs typeface="Lucida Sans" pitchFamily="2"/>
              </a:rPr>
              <a:t>Imming</a:t>
            </a:r>
            <a:r>
              <a:rPr lang="en-GB" sz="1200" dirty="0">
                <a:latin typeface="Liberation Sans" pitchFamily="18"/>
                <a:ea typeface="Microsoft YaHei" pitchFamily="2"/>
                <a:cs typeface="Lucida Sans" pitchFamily="2"/>
              </a:rPr>
              <a:t>, &amp; Jon Tennant. (2018, June 8). Sticker open science: just science done right. </a:t>
            </a:r>
          </a:p>
          <a:p>
            <a:pPr hangingPunct="0"/>
            <a:r>
              <a:rPr lang="en-GB" sz="1200" dirty="0" err="1">
                <a:latin typeface="Liberation Sans" pitchFamily="18"/>
                <a:ea typeface="Microsoft YaHei" pitchFamily="2"/>
                <a:cs typeface="Lucida Sans" pitchFamily="2"/>
              </a:rPr>
              <a:t>Zenodo</a:t>
            </a:r>
            <a:r>
              <a:rPr lang="en-GB" sz="1200" dirty="0">
                <a:latin typeface="Liberation Sans" pitchFamily="18"/>
                <a:ea typeface="Microsoft YaHei" pitchFamily="2"/>
                <a:cs typeface="Lucida Sans" pitchFamily="2"/>
              </a:rPr>
              <a:t>. </a:t>
            </a:r>
            <a:r>
              <a:rPr lang="en-GB" sz="1200" dirty="0">
                <a:latin typeface="Liberation Sans" pitchFamily="18"/>
                <a:ea typeface="Microsoft YaHei" pitchFamily="2"/>
                <a:cs typeface="Lucida Sans" pitchFamily="2"/>
                <a:hlinkClick r:id="rId4"/>
              </a:rPr>
              <a:t>http://doi.org/10.5281/zenodo.128557</a:t>
            </a:r>
            <a:r>
              <a:rPr lang="en-GB" sz="1200" dirty="0">
                <a:latin typeface="Liberation Sans" pitchFamily="18"/>
                <a:ea typeface="Microsoft YaHei" pitchFamily="2"/>
                <a:cs typeface="Lucida Sans" pitchFamily="2"/>
              </a:rPr>
              <a:t> </a:t>
            </a:r>
          </a:p>
        </p:txBody>
      </p:sp>
      <p:sp>
        <p:nvSpPr>
          <p:cNvPr id="2" name="Slide Number Placeholder 1">
            <a:extLst>
              <a:ext uri="{FF2B5EF4-FFF2-40B4-BE49-F238E27FC236}">
                <a16:creationId xmlns:a16="http://schemas.microsoft.com/office/drawing/2014/main" id="{E20EF1EA-42DF-450A-8922-52C7BEBB7DBF}"/>
              </a:ext>
            </a:extLst>
          </p:cNvPr>
          <p:cNvSpPr>
            <a:spLocks noGrp="1"/>
          </p:cNvSpPr>
          <p:nvPr>
            <p:ph type="sldNum" sz="quarter" idx="12"/>
          </p:nvPr>
        </p:nvSpPr>
        <p:spPr/>
        <p:txBody>
          <a:bodyPr/>
          <a:lstStyle/>
          <a:p>
            <a:fld id="{5C2284A9-A5AB-4EF8-9C9A-FE0DB837C157}" type="slidenum">
              <a:rPr lang="en-GB" smtClean="0"/>
              <a:t>8</a:t>
            </a:fld>
            <a:endParaRPr lang="en-GB"/>
          </a:p>
        </p:txBody>
      </p:sp>
      <p:sp>
        <p:nvSpPr>
          <p:cNvPr id="7" name="CustomShape 1">
            <a:extLst>
              <a:ext uri="{FF2B5EF4-FFF2-40B4-BE49-F238E27FC236}">
                <a16:creationId xmlns:a16="http://schemas.microsoft.com/office/drawing/2014/main" id="{B62246CA-A92D-4C33-953A-F9DA7D06795D}"/>
              </a:ext>
            </a:extLst>
          </p:cNvPr>
          <p:cNvSpPr/>
          <p:nvPr/>
        </p:nvSpPr>
        <p:spPr>
          <a:xfrm>
            <a:off x="9010020" y="635635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5"/>
              </a:rPr>
              <a:t>@protohedgehog</a:t>
            </a:r>
            <a:endParaRPr lang="en-GB" sz="1800" b="0" strike="noStrike" spc="-1" dirty="0">
              <a:latin typeface="Arial"/>
            </a:endParaRPr>
          </a:p>
        </p:txBody>
      </p:sp>
    </p:spTree>
    <p:extLst>
      <p:ext uri="{BB962C8B-B14F-4D97-AF65-F5344CB8AC3E}">
        <p14:creationId xmlns:p14="http://schemas.microsoft.com/office/powerpoint/2010/main" val="280702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0B78-2F88-4452-9002-DB34D850EDF9}"/>
              </a:ext>
            </a:extLst>
          </p:cNvPr>
          <p:cNvSpPr>
            <a:spLocks noGrp="1"/>
          </p:cNvSpPr>
          <p:nvPr>
            <p:ph type="title"/>
          </p:nvPr>
        </p:nvSpPr>
        <p:spPr>
          <a:xfrm>
            <a:off x="2117912" y="462578"/>
            <a:ext cx="7956176" cy="1103638"/>
          </a:xfrm>
        </p:spPr>
        <p:txBody>
          <a:bodyPr>
            <a:normAutofit/>
          </a:bodyPr>
          <a:lstStyle/>
          <a:p>
            <a:r>
              <a:rPr lang="en-GB" sz="5400" dirty="0"/>
              <a:t>So, what is holding us back?</a:t>
            </a:r>
          </a:p>
        </p:txBody>
      </p:sp>
      <p:pic>
        <p:nvPicPr>
          <p:cNvPr id="3074" name="Picture 2" descr="https://external-preview.redd.it/hC5W2CnylILUrNDi0q-PLdbdhNkdbJaiZzOX5EyRhPY.jpg?auto=webp&amp;s=96132036ad482d783fc61e78952adade27fecd3a">
            <a:extLst>
              <a:ext uri="{FF2B5EF4-FFF2-40B4-BE49-F238E27FC236}">
                <a16:creationId xmlns:a16="http://schemas.microsoft.com/office/drawing/2014/main" id="{C5815926-64C2-4638-9159-2B51A0EB6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5037"/>
            <a:ext cx="12192000" cy="4652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6B226ED-7F30-4DA1-97C4-1E89AC968676}"/>
              </a:ext>
            </a:extLst>
          </p:cNvPr>
          <p:cNvSpPr>
            <a:spLocks noGrp="1"/>
          </p:cNvSpPr>
          <p:nvPr>
            <p:ph type="sldNum" sz="quarter" idx="12"/>
          </p:nvPr>
        </p:nvSpPr>
        <p:spPr/>
        <p:txBody>
          <a:bodyPr/>
          <a:lstStyle/>
          <a:p>
            <a:fld id="{5C2284A9-A5AB-4EF8-9C9A-FE0DB837C157}" type="slidenum">
              <a:rPr lang="en-GB" smtClean="0"/>
              <a:t>9</a:t>
            </a:fld>
            <a:endParaRPr lang="en-GB"/>
          </a:p>
        </p:txBody>
      </p:sp>
    </p:spTree>
    <p:extLst>
      <p:ext uri="{BB962C8B-B14F-4D97-AF65-F5344CB8AC3E}">
        <p14:creationId xmlns:p14="http://schemas.microsoft.com/office/powerpoint/2010/main" val="1382957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2961</TotalTime>
  <Words>1210</Words>
  <Application>Microsoft Office PowerPoint</Application>
  <PresentationFormat>Widescreen</PresentationFormat>
  <Paragraphs>178</Paragraphs>
  <Slides>26</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-apple-system</vt:lpstr>
      <vt:lpstr>Arial</vt:lpstr>
      <vt:lpstr>Calibri</vt:lpstr>
      <vt:lpstr>Calibri Light</vt:lpstr>
      <vt:lpstr>Liberation Sans</vt:lpstr>
      <vt:lpstr>Open Sans</vt:lpstr>
      <vt:lpstr>open_sansregular</vt:lpstr>
      <vt:lpstr>Times New Roman</vt:lpstr>
      <vt:lpstr>Wingdings</vt:lpstr>
      <vt:lpstr>Office Theme</vt:lpstr>
      <vt:lpstr>PowerPoint Presentation</vt:lpstr>
      <vt:lpstr>What gets me out of bed in the morning</vt:lpstr>
      <vt:lpstr>PowerPoint Presentation</vt:lpstr>
      <vt:lpstr>YES!</vt:lpstr>
      <vt:lpstr>PowerPoint Presentation</vt:lpstr>
      <vt:lpstr>PowerPoint Presentation</vt:lpstr>
      <vt:lpstr>PowerPoint Presentation</vt:lpstr>
      <vt:lpstr>PowerPoint Presentation</vt:lpstr>
      <vt:lpstr>So, what is holding us back?</vt:lpstr>
      <vt:lpstr>PowerPoint Presentation</vt:lpstr>
      <vt:lpstr>Springer Nature abusing power for profits</vt:lpstr>
      <vt:lpstr>We have to combat their propoganda</vt:lpstr>
      <vt:lpstr>Fighting back</vt:lpstr>
      <vt:lpstr>PowerPoint Presentation</vt:lpstr>
      <vt:lpstr>They responded! And exactly as we expected.</vt:lpstr>
      <vt:lpstr>Double-team: Getting the EUA involved</vt:lpstr>
      <vt:lpstr>What was the result of this?</vt:lpstr>
      <vt:lpstr>Activating unions to challenge this </vt:lpstr>
      <vt:lpstr>PowerPoint Presentation</vt:lpstr>
      <vt:lpstr>PowerPoint Presentation</vt:lpstr>
      <vt:lpstr>Recently launched!</vt:lpstr>
      <vt:lpstr>PowerPoint Presentation</vt:lpstr>
      <vt:lpstr>PowerPoint Presentation</vt:lpstr>
      <vt:lpstr>PowerPoint Presentation</vt:lpstr>
      <vt:lpstr>PowerPoint Presentation</vt:lpstr>
      <vt:lpstr>Yes. The fire rises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tennant</dc:creator>
  <cp:lastModifiedBy>jon tennant</cp:lastModifiedBy>
  <cp:revision>72</cp:revision>
  <dcterms:created xsi:type="dcterms:W3CDTF">2019-04-22T11:03:36Z</dcterms:created>
  <dcterms:modified xsi:type="dcterms:W3CDTF">2019-05-24T13:50:35Z</dcterms:modified>
</cp:coreProperties>
</file>