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Condense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Condensed-bold.fntdata"/><Relationship Id="rId10" Type="http://schemas.openxmlformats.org/officeDocument/2006/relationships/slide" Target="slides/slide5.xml"/><Relationship Id="rId21" Type="http://schemas.openxmlformats.org/officeDocument/2006/relationships/font" Target="fonts/RobotoCondensed-regular.fntdata"/><Relationship Id="rId13" Type="http://schemas.openxmlformats.org/officeDocument/2006/relationships/slide" Target="slides/slide8.xml"/><Relationship Id="rId24" Type="http://schemas.openxmlformats.org/officeDocument/2006/relationships/font" Target="fonts/RobotoCondensed-boldItalic.fntdata"/><Relationship Id="rId12" Type="http://schemas.openxmlformats.org/officeDocument/2006/relationships/slide" Target="slides/slide7.xml"/><Relationship Id="rId23" Type="http://schemas.openxmlformats.org/officeDocument/2006/relationships/font" Target="fonts/Roboto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587d971f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587d971f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2000"/>
              </a:spcBef>
              <a:spcAft>
                <a:spcPts val="0"/>
              </a:spcAft>
              <a:buClr>
                <a:schemeClr val="dk1"/>
              </a:buClr>
              <a:buSzPts val="1100"/>
              <a:buFont typeface="Arial"/>
              <a:buNone/>
            </a:pPr>
            <a:r>
              <a:rPr lang="en" sz="1000">
                <a:solidFill>
                  <a:schemeClr val="dk2"/>
                </a:solidFill>
              </a:rPr>
              <a:t>. Publishing is a global industry, and with our aim to be as inclusive as possible, we sometimes struggle to hold calls that are at a time that is accessible for all those who would like to join. Having recordings will enable more people to be involved, and also speaks to our values of transparency and inclusivity.</a:t>
            </a:r>
            <a:endParaRPr sz="1000">
              <a:solidFill>
                <a:schemeClr val="dk2"/>
              </a:solidFill>
            </a:endParaRPr>
          </a:p>
          <a:p>
            <a:pPr indent="0" lvl="0" marL="0" rtl="0" algn="l">
              <a:spcBef>
                <a:spcPts val="2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587d971f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587d971f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15ecda91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15ecda91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15ecda91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15ecda91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577086df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577086df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a:t>
            </a:r>
            <a:r>
              <a:rPr lang="en"/>
              <a:t> </a:t>
            </a:r>
            <a:r>
              <a:rPr lang="en"/>
              <a:t>reluctant</a:t>
            </a:r>
            <a:r>
              <a:rPr lang="en"/>
              <a:t> to send photos! 2-4 - can always be relied upon to comment on </a:t>
            </a:r>
            <a:r>
              <a:rPr lang="en"/>
              <a:t>recommendations</a:t>
            </a:r>
            <a:r>
              <a:rPr lang="en"/>
              <a:t> when sent out for public review</a:t>
            </a:r>
            <a:endParaRPr/>
          </a:p>
          <a:p>
            <a:pPr indent="0" lvl="0" marL="0" rtl="0" algn="l">
              <a:spcBef>
                <a:spcPts val="0"/>
              </a:spcBef>
              <a:spcAft>
                <a:spcPts val="0"/>
              </a:spcAft>
              <a:buNone/>
            </a:pPr>
            <a:r>
              <a:rPr lang="en"/>
              <a:t>5-8 some of the many sub group members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15ecda91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15ecda91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rPr>
              <a:t>Running sub-groups - opening to other people - we’ll help (and still goes through the steering committee)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15ecda9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15ecda9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3C4043"/>
                </a:solidFill>
                <a:highlight>
                  <a:srgbClr val="FFFFFF"/>
                </a:highlight>
                <a:latin typeface="Roboto Condensed"/>
                <a:ea typeface="Roboto Condensed"/>
                <a:cs typeface="Roboto Condensed"/>
                <a:sym typeface="Roboto Condensed"/>
              </a:rPr>
              <a:t> </a:t>
            </a:r>
            <a:r>
              <a:rPr lang="en" sz="1200">
                <a:solidFill>
                  <a:schemeClr val="dk1"/>
                </a:solidFill>
                <a:highlight>
                  <a:srgbClr val="FFFFFF"/>
                </a:highlight>
                <a:latin typeface="Times New Roman"/>
                <a:ea typeface="Times New Roman"/>
                <a:cs typeface="Times New Roman"/>
                <a:sym typeface="Times New Roman"/>
              </a:rPr>
              <a:t>The JATS Standing Committee develops and maintains the NISO JATS XML standard, and does so in a purposefully “loose” way to encourage its wide adoption. JATS4R’s job is to take this goal one step further, by developing prescriptive tagging practices - for specific reason- corpus of the future is more reusable and mineable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15ecda91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15ecda91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Since its launch in 2013, JATS4R has gone through many iterations and procedural experiments to become as efficient as possible while remaining flexible enough to include diverse participation from the scholarly publishing community.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577086d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577086d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Weekly call</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Chair sub groups</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Manage roadmap, website, twitter account and do talks like this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Condensed"/>
              <a:ea typeface="Roboto Condensed"/>
              <a:cs typeface="Roboto Condensed"/>
              <a:sym typeface="Roboto Condense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15ecda9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15ecda9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Voluntary contribution</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Rewarding</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a:solidFill>
                  <a:schemeClr val="dk1"/>
                </a:solidFill>
                <a:latin typeface="Roboto Condensed"/>
                <a:ea typeface="Roboto Condensed"/>
                <a:cs typeface="Roboto Condensed"/>
                <a:sym typeface="Roboto Condensed"/>
              </a:rPr>
              <a:t>Make great friends too!</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Condensed"/>
              <a:ea typeface="Roboto Condensed"/>
              <a:cs typeface="Roboto Condensed"/>
              <a:sym typeface="Roboto Condense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15ecda91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15ecda91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sub groups X</a:t>
            </a:r>
            <a:endParaRPr/>
          </a:p>
          <a:p>
            <a:pPr indent="0" lvl="0" marL="0" rtl="0" algn="l">
              <a:spcBef>
                <a:spcPts val="0"/>
              </a:spcBef>
              <a:spcAft>
                <a:spcPts val="0"/>
              </a:spcAft>
              <a:buNone/>
            </a:pPr>
            <a:r>
              <a:rPr lang="en"/>
              <a:t>Go on the website when posted for public comment</a:t>
            </a:r>
            <a:endParaRPr/>
          </a:p>
          <a:p>
            <a:pPr indent="0" lvl="0" marL="0" rtl="0" algn="l">
              <a:spcBef>
                <a:spcPts val="0"/>
              </a:spcBef>
              <a:spcAft>
                <a:spcPts val="0"/>
              </a:spcAft>
              <a:buNone/>
            </a:pPr>
            <a:r>
              <a:rPr lang="en"/>
              <a:t>Can see proress before then via google folder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577086df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577086df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subgroups, which are short-term open-invitation working groups, deal with specific article objects from the JATS4R recommendations roadmap</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Occasionally, independent groups outside of JATS4R form to address recommendations for certain article objects; in these cases, JATS4R may decide to adopt the resulting outputs to align with these external consensus groups.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15ecda91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15ecda91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5ecda91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5ecda91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subgroups, which are short-term open-invitation working groups, deal with specific article objects from the JATS4R recommendations roadmap</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Occasionally, independent groups outside of JATS4R form to address recommendations for certain article objects; in these cases, JATS4R may decide to adopt the resulting outputs to align with these external consensus groups.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validator.jats4r.org/" TargetMode="External"/><Relationship Id="rId4" Type="http://schemas.openxmlformats.org/officeDocument/2006/relationships/hyperlink" Target="https://github.com/JATS4R/jats-schematrons/issues" TargetMode="External"/><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21.jpg"/><Relationship Id="rId13" Type="http://schemas.openxmlformats.org/officeDocument/2006/relationships/image" Target="../media/image11.jpg"/><Relationship Id="rId12"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s://en.wikipedia.org/wiki/File:World_map_green.png" TargetMode="External"/><Relationship Id="rId9" Type="http://schemas.openxmlformats.org/officeDocument/2006/relationships/image" Target="../media/image8.jpg"/><Relationship Id="rId14" Type="http://schemas.openxmlformats.org/officeDocument/2006/relationships/image" Target="../media/image14.jpg"/><Relationship Id="rId5" Type="http://schemas.openxmlformats.org/officeDocument/2006/relationships/image" Target="../media/image2.png"/><Relationship Id="rId6" Type="http://schemas.openxmlformats.org/officeDocument/2006/relationships/image" Target="../media/image13.jpg"/><Relationship Id="rId7" Type="http://schemas.openxmlformats.org/officeDocument/2006/relationships/image" Target="../media/image5.jpg"/><Relationship Id="rId8"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github.com/jats4r" TargetMode="External"/><Relationship Id="rId5" Type="http://schemas.openxmlformats.org/officeDocument/2006/relationships/hyperlink" Target="https://jats4r.org/" TargetMode="External"/><Relationship Id="rId6" Type="http://schemas.openxmlformats.org/officeDocument/2006/relationships/hyperlink" Target="https://drive.google.com/drive/u/0/folders/0B8n-nWqCI5WmdExlY1Zmd2N0QW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jpg"/><Relationship Id="rId11" Type="http://schemas.openxmlformats.org/officeDocument/2006/relationships/image" Target="../media/image2.png"/><Relationship Id="rId10" Type="http://schemas.openxmlformats.org/officeDocument/2006/relationships/hyperlink" Target="https://en.wikipedia.org/wiki/File:World_map_green.png" TargetMode="External"/><Relationship Id="rId9"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10.jp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github.com/orgs/JATS4R/projects/1" TargetMode="External"/><Relationship Id="rId5" Type="http://schemas.openxmlformats.org/officeDocument/2006/relationships/image" Target="../media/image22.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jats4r.org/recommendation-process" TargetMode="External"/><Relationship Id="rId5" Type="http://schemas.openxmlformats.org/officeDocument/2006/relationships/hyperlink" Target="https://docs.google.com/document/d/17bn73PWiLi00Pvw4Nwza8B94wX88a6G8RdQKotOpVd8/edit?usp=drive_web&amp;ouid=117189448253308403394" TargetMode="External"/><Relationship Id="rId6" Type="http://schemas.openxmlformats.org/officeDocument/2006/relationships/hyperlink" Target="https://jats4r.org/recommendation-process" TargetMode="External"/><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6748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we can do with a little help from our friends</a:t>
            </a:r>
            <a:endParaRPr/>
          </a:p>
        </p:txBody>
      </p:sp>
      <p:sp>
        <p:nvSpPr>
          <p:cNvPr id="55" name="Google Shape;55;p13"/>
          <p:cNvSpPr txBox="1"/>
          <p:nvPr>
            <p:ph idx="1" type="subTitle"/>
          </p:nvPr>
        </p:nvSpPr>
        <p:spPr>
          <a:xfrm>
            <a:off x="311700" y="39996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Melissa Harrison </a:t>
            </a:r>
            <a:endParaRPr sz="2700"/>
          </a:p>
        </p:txBody>
      </p:sp>
      <p:pic>
        <p:nvPicPr>
          <p:cNvPr id="56" name="Google Shape;56;p13"/>
          <p:cNvPicPr preferRelativeResize="0"/>
          <p:nvPr/>
        </p:nvPicPr>
        <p:blipFill>
          <a:blip r:embed="rId3">
            <a:alphaModFix/>
          </a:blip>
          <a:stretch>
            <a:fillRect/>
          </a:stretch>
        </p:blipFill>
        <p:spPr>
          <a:xfrm>
            <a:off x="3119425" y="152400"/>
            <a:ext cx="2905125" cy="179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2"/>
          <p:cNvPicPr preferRelativeResize="0"/>
          <p:nvPr/>
        </p:nvPicPr>
        <p:blipFill>
          <a:blip r:embed="rId3">
            <a:alphaModFix/>
          </a:blip>
          <a:stretch>
            <a:fillRect/>
          </a:stretch>
        </p:blipFill>
        <p:spPr>
          <a:xfrm>
            <a:off x="0" y="0"/>
            <a:ext cx="1622462" cy="1000075"/>
          </a:xfrm>
          <a:prstGeom prst="rect">
            <a:avLst/>
          </a:prstGeom>
          <a:noFill/>
          <a:ln>
            <a:noFill/>
          </a:ln>
        </p:spPr>
      </p:pic>
      <p:sp>
        <p:nvSpPr>
          <p:cNvPr id="149" name="Google Shape;149;p22"/>
          <p:cNvSpPr txBox="1"/>
          <p:nvPr>
            <p:ph idx="1" type="body"/>
          </p:nvPr>
        </p:nvSpPr>
        <p:spPr>
          <a:xfrm>
            <a:off x="1497700" y="1119600"/>
            <a:ext cx="7478100" cy="3915900"/>
          </a:xfrm>
          <a:prstGeom prst="rect">
            <a:avLst/>
          </a:prstGeom>
        </p:spPr>
        <p:txBody>
          <a:bodyPr anchorCtr="0" anchor="t" bIns="91425" lIns="91425" spcFirstLastPara="1" rIns="91425" wrap="square" tIns="91425">
            <a:noAutofit/>
          </a:bodyPr>
          <a:lstStyle/>
          <a:p>
            <a:pPr indent="0" lvl="0" marL="457200" rtl="0" algn="l">
              <a:spcBef>
                <a:spcPts val="2000"/>
              </a:spcBef>
              <a:spcAft>
                <a:spcPts val="0"/>
              </a:spcAft>
              <a:buNone/>
            </a:pPr>
            <a:r>
              <a:rPr lang="en" sz="2400"/>
              <a:t>2019 – publishing as Recommended Practices</a:t>
            </a:r>
            <a:endParaRPr sz="2400"/>
          </a:p>
          <a:p>
            <a:pPr indent="0" lvl="0" marL="457200" rtl="0" algn="l">
              <a:spcBef>
                <a:spcPts val="2000"/>
              </a:spcBef>
              <a:spcAft>
                <a:spcPts val="0"/>
              </a:spcAft>
              <a:buNone/>
            </a:pPr>
            <a:r>
              <a:rPr lang="en"/>
              <a:t>A</a:t>
            </a:r>
            <a:r>
              <a:rPr lang="en"/>
              <a:t>nother vetting stage in the process</a:t>
            </a:r>
            <a:endParaRPr/>
          </a:p>
          <a:p>
            <a:pPr indent="0" lvl="0" marL="457200" rtl="0" algn="l">
              <a:spcBef>
                <a:spcPts val="2000"/>
              </a:spcBef>
              <a:spcAft>
                <a:spcPts val="0"/>
              </a:spcAft>
              <a:buNone/>
            </a:pPr>
            <a:r>
              <a:rPr lang="en"/>
              <a:t>Zoom meeting account - recordings and transcripts available on the JATS4R Google drive</a:t>
            </a:r>
            <a:endParaRPr/>
          </a:p>
          <a:p>
            <a:pPr indent="0" lvl="0" marL="457200" rtl="0" algn="l">
              <a:spcBef>
                <a:spcPts val="2000"/>
              </a:spcBef>
              <a:spcAft>
                <a:spcPts val="0"/>
              </a:spcAft>
              <a:buNone/>
            </a:pPr>
            <a:r>
              <a:rPr lang="en"/>
              <a:t>New recommendations will be co-published on the JATS4R and NISO websites. The version on the NISO site will have a persistent identifier in the form of a DOI associated with it.</a:t>
            </a:r>
            <a:endParaRPr/>
          </a:p>
          <a:p>
            <a:pPr indent="0" lvl="0" marL="457200" rtl="0" algn="l">
              <a:spcBef>
                <a:spcPts val="2000"/>
              </a:spcBef>
              <a:spcAft>
                <a:spcPts val="0"/>
              </a:spcAft>
              <a:buNone/>
            </a:pPr>
            <a:r>
              <a:rPr lang="en"/>
              <a:t>Visibility through NISO’s marketing and outreach efforts </a:t>
            </a:r>
            <a:endParaRPr b="1" sz="1400"/>
          </a:p>
          <a:p>
            <a:pPr indent="0" lvl="0" marL="0" rtl="0" algn="l">
              <a:lnSpc>
                <a:spcPct val="100000"/>
              </a:lnSpc>
              <a:spcBef>
                <a:spcPts val="200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spcBef>
                <a:spcPts val="0"/>
              </a:spcBef>
              <a:spcAft>
                <a:spcPts val="1600"/>
              </a:spcAft>
              <a:buNone/>
            </a:pPr>
            <a:r>
              <a:t/>
            </a:r>
            <a:endParaRPr/>
          </a:p>
        </p:txBody>
      </p:sp>
      <p:pic>
        <p:nvPicPr>
          <p:cNvPr id="150" name="Google Shape;150;p22"/>
          <p:cNvPicPr preferRelativeResize="0"/>
          <p:nvPr/>
        </p:nvPicPr>
        <p:blipFill>
          <a:blip r:embed="rId4">
            <a:alphaModFix/>
          </a:blip>
          <a:stretch>
            <a:fillRect/>
          </a:stretch>
        </p:blipFill>
        <p:spPr>
          <a:xfrm>
            <a:off x="3474840" y="180963"/>
            <a:ext cx="2540285" cy="110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Tests are written in Schematron - p</a:t>
            </a:r>
            <a:r>
              <a:rPr lang="en"/>
              <a:t>rovides error and warning messages (based on the recommendations). </a:t>
            </a:r>
            <a:endParaRPr/>
          </a:p>
          <a:p>
            <a:pPr indent="0" lvl="0" marL="0" rtl="0" algn="l">
              <a:spcBef>
                <a:spcPts val="800"/>
              </a:spcBef>
              <a:spcAft>
                <a:spcPts val="0"/>
              </a:spcAft>
              <a:buNone/>
            </a:pPr>
            <a:r>
              <a:rPr lang="en"/>
              <a:t>The validator will be distributed three ways:</a:t>
            </a:r>
            <a:endParaRPr/>
          </a:p>
          <a:p>
            <a:pPr indent="-304800" lvl="0" marL="457200" rtl="0" algn="l">
              <a:spcBef>
                <a:spcPts val="2000"/>
              </a:spcBef>
              <a:spcAft>
                <a:spcPts val="0"/>
              </a:spcAft>
              <a:buClr>
                <a:schemeClr val="dk1"/>
              </a:buClr>
              <a:buSzPts val="1200"/>
              <a:buFont typeface="Times New Roman"/>
              <a:buAutoNum type="arabicPeriod"/>
            </a:pPr>
            <a:r>
              <a:rPr lang="en"/>
              <a:t>As an API that can be run against an article with a report returned in .json. This report will include all error and warning messages.</a:t>
            </a:r>
            <a:endParaRPr/>
          </a:p>
          <a:p>
            <a:pPr indent="-304800" lvl="0" marL="457200" rtl="0" algn="l">
              <a:spcBef>
                <a:spcPts val="0"/>
              </a:spcBef>
              <a:spcAft>
                <a:spcPts val="0"/>
              </a:spcAft>
              <a:buClr>
                <a:schemeClr val="dk1"/>
              </a:buClr>
              <a:buSzPts val="1200"/>
              <a:buFont typeface="Times New Roman"/>
              <a:buAutoNum type="arabicPeriod"/>
            </a:pPr>
            <a:r>
              <a:rPr lang="en"/>
              <a:t>As an online web tool that will take an article XML upload and report errors and warnings.</a:t>
            </a:r>
            <a:endParaRPr/>
          </a:p>
          <a:p>
            <a:pPr indent="-304800" lvl="0" marL="457200" rtl="0" algn="l">
              <a:spcBef>
                <a:spcPts val="0"/>
              </a:spcBef>
              <a:spcAft>
                <a:spcPts val="0"/>
              </a:spcAft>
              <a:buClr>
                <a:schemeClr val="dk1"/>
              </a:buClr>
              <a:buSzPts val="1200"/>
              <a:buFont typeface="Times New Roman"/>
              <a:buAutoNum type="arabicPeriod"/>
            </a:pPr>
            <a:r>
              <a:rPr lang="en"/>
              <a:t>As a set of downloadable Schematron files (GitHub) that can be built into a production workflow.</a:t>
            </a:r>
            <a:endParaRPr/>
          </a:p>
          <a:p>
            <a:pPr indent="0" lvl="0" marL="0" rtl="0" algn="l">
              <a:spcBef>
                <a:spcPts val="2000"/>
              </a:spcBef>
              <a:spcAft>
                <a:spcPts val="0"/>
              </a:spcAft>
              <a:buNone/>
            </a:pPr>
            <a:r>
              <a:t/>
            </a:r>
            <a:endParaRPr/>
          </a:p>
          <a:p>
            <a:pPr indent="0" lvl="0" marL="0" rtl="0" algn="l">
              <a:spcBef>
                <a:spcPts val="1600"/>
              </a:spcBef>
              <a:spcAft>
                <a:spcPts val="1600"/>
              </a:spcAft>
              <a:buNone/>
            </a:pPr>
            <a:r>
              <a:t/>
            </a:r>
            <a:endParaRPr/>
          </a:p>
        </p:txBody>
      </p:sp>
      <p:pic>
        <p:nvPicPr>
          <p:cNvPr id="156" name="Google Shape;156;p23"/>
          <p:cNvPicPr preferRelativeResize="0"/>
          <p:nvPr/>
        </p:nvPicPr>
        <p:blipFill>
          <a:blip r:embed="rId3">
            <a:alphaModFix/>
          </a:blip>
          <a:stretch>
            <a:fillRect/>
          </a:stretch>
        </p:blipFill>
        <p:spPr>
          <a:xfrm>
            <a:off x="0" y="0"/>
            <a:ext cx="1622462" cy="1000075"/>
          </a:xfrm>
          <a:prstGeom prst="rect">
            <a:avLst/>
          </a:prstGeom>
          <a:noFill/>
          <a:ln>
            <a:noFill/>
          </a:ln>
        </p:spPr>
      </p:pic>
      <p:sp>
        <p:nvSpPr>
          <p:cNvPr id="157" name="Google Shape;157;p23"/>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Validator</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uFill>
                  <a:noFill/>
                </a:uFill>
                <a:hlinkClick r:id="rId3"/>
              </a:rPr>
              <a:t>https://validator.jats4r.org/</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Feedback: github schematron repo: </a:t>
            </a:r>
            <a:r>
              <a:rPr lang="en">
                <a:uFill>
                  <a:noFill/>
                </a:uFill>
                <a:hlinkClick r:id="rId4"/>
              </a:rPr>
              <a:t>https://github.com/JATS4R/jats-schematrons/issues</a:t>
            </a:r>
            <a:endParaRPr/>
          </a:p>
        </p:txBody>
      </p:sp>
      <p:pic>
        <p:nvPicPr>
          <p:cNvPr id="163" name="Google Shape;163;p24"/>
          <p:cNvPicPr preferRelativeResize="0"/>
          <p:nvPr/>
        </p:nvPicPr>
        <p:blipFill>
          <a:blip r:embed="rId5">
            <a:alphaModFix/>
          </a:blip>
          <a:stretch>
            <a:fillRect/>
          </a:stretch>
        </p:blipFill>
        <p:spPr>
          <a:xfrm>
            <a:off x="0" y="0"/>
            <a:ext cx="1622462" cy="1000075"/>
          </a:xfrm>
          <a:prstGeom prst="rect">
            <a:avLst/>
          </a:prstGeom>
          <a:noFill/>
          <a:ln>
            <a:noFill/>
          </a:ln>
        </p:spPr>
      </p:pic>
      <p:sp>
        <p:nvSpPr>
          <p:cNvPr id="164" name="Google Shape;164;p24"/>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Validator</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Recommendations updated/adapted:</a:t>
            </a:r>
            <a:endParaRPr/>
          </a:p>
          <a:p>
            <a:pPr indent="-342900" lvl="0" marL="457200" marR="0" rtl="0" algn="l">
              <a:lnSpc>
                <a:spcPct val="100000"/>
              </a:lnSpc>
              <a:spcBef>
                <a:spcPts val="0"/>
              </a:spcBef>
              <a:spcAft>
                <a:spcPts val="0"/>
              </a:spcAft>
              <a:buSzPts val="1800"/>
              <a:buChar char="●"/>
            </a:pPr>
            <a:r>
              <a:rPr lang="en"/>
              <a:t>as new article objects come to light</a:t>
            </a:r>
            <a:endParaRPr/>
          </a:p>
          <a:p>
            <a:pPr indent="-342900" lvl="0" marL="457200" marR="0" rtl="0" algn="l">
              <a:lnSpc>
                <a:spcPct val="100000"/>
              </a:lnSpc>
              <a:spcBef>
                <a:spcPts val="0"/>
              </a:spcBef>
              <a:spcAft>
                <a:spcPts val="0"/>
              </a:spcAft>
              <a:buSzPts val="1800"/>
              <a:buChar char="●"/>
            </a:pPr>
            <a:r>
              <a:rPr lang="en"/>
              <a:t>the JATS standard is revised</a:t>
            </a:r>
            <a:endParaRPr/>
          </a:p>
          <a:p>
            <a:pPr indent="-342900" lvl="0" marL="457200" marR="0" rtl="0" algn="l">
              <a:lnSpc>
                <a:spcPct val="100000"/>
              </a:lnSpc>
              <a:spcBef>
                <a:spcPts val="0"/>
              </a:spcBef>
              <a:spcAft>
                <a:spcPts val="0"/>
              </a:spcAft>
              <a:buSzPts val="1800"/>
              <a:buChar char="●"/>
            </a:pPr>
            <a:r>
              <a:rPr lang="en"/>
              <a:t>or new standards emerge. </a:t>
            </a:r>
            <a:endParaRPr/>
          </a:p>
          <a:p>
            <a:pPr indent="-342900" lvl="0" marL="457200" marR="0" rtl="0" algn="l">
              <a:lnSpc>
                <a:spcPct val="100000"/>
              </a:lnSpc>
              <a:spcBef>
                <a:spcPts val="0"/>
              </a:spcBef>
              <a:spcAft>
                <a:spcPts val="0"/>
              </a:spcAft>
              <a:buSzPts val="1800"/>
              <a:buChar char="●"/>
            </a:pPr>
            <a:r>
              <a:rPr lang="en"/>
              <a:t>All recommendations are automatically reviewed by the Steering Committee after a 2-year period to assess whether any updates are necessary.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
              <a:t>However - Voluntary work: Versioning and History back in the backlog because no capacity to start a new sub-group</a:t>
            </a:r>
            <a:endParaRPr/>
          </a:p>
        </p:txBody>
      </p:sp>
      <p:pic>
        <p:nvPicPr>
          <p:cNvPr id="170" name="Google Shape;170;p25"/>
          <p:cNvPicPr preferRelativeResize="0"/>
          <p:nvPr/>
        </p:nvPicPr>
        <p:blipFill>
          <a:blip r:embed="rId3">
            <a:alphaModFix/>
          </a:blip>
          <a:stretch>
            <a:fillRect/>
          </a:stretch>
        </p:blipFill>
        <p:spPr>
          <a:xfrm>
            <a:off x="0" y="0"/>
            <a:ext cx="1622462" cy="1000075"/>
          </a:xfrm>
          <a:prstGeom prst="rect">
            <a:avLst/>
          </a:prstGeom>
          <a:noFill/>
          <a:ln>
            <a:noFill/>
          </a:ln>
        </p:spPr>
      </p:pic>
      <p:sp>
        <p:nvSpPr>
          <p:cNvPr id="171" name="Google Shape;171;p25"/>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Updating</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6"/>
          <p:cNvPicPr preferRelativeResize="0"/>
          <p:nvPr/>
        </p:nvPicPr>
        <p:blipFill>
          <a:blip r:embed="rId3">
            <a:alphaModFix/>
          </a:blip>
          <a:stretch>
            <a:fillRect/>
          </a:stretch>
        </p:blipFill>
        <p:spPr>
          <a:xfrm>
            <a:off x="974450" y="1017725"/>
            <a:ext cx="7526176" cy="3714201"/>
          </a:xfrm>
          <a:prstGeom prst="rect">
            <a:avLst/>
          </a:prstGeom>
          <a:noFill/>
          <a:ln>
            <a:noFill/>
          </a:ln>
        </p:spPr>
      </p:pic>
      <p:sp>
        <p:nvSpPr>
          <p:cNvPr id="177" name="Google Shape;177;p26"/>
          <p:cNvSpPr txBox="1"/>
          <p:nvPr/>
        </p:nvSpPr>
        <p:spPr>
          <a:xfrm>
            <a:off x="2622300" y="4755025"/>
            <a:ext cx="58782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uFill>
                  <a:noFill/>
                </a:uFill>
                <a:hlinkClick r:id="rId4"/>
              </a:rPr>
              <a:t>https://en.wikipedia.org/wiki/File:World_map_green.png</a:t>
            </a:r>
            <a:endParaRPr/>
          </a:p>
        </p:txBody>
      </p:sp>
      <p:pic>
        <p:nvPicPr>
          <p:cNvPr id="178" name="Google Shape;178;p26"/>
          <p:cNvPicPr preferRelativeResize="0"/>
          <p:nvPr/>
        </p:nvPicPr>
        <p:blipFill>
          <a:blip r:embed="rId5">
            <a:alphaModFix/>
          </a:blip>
          <a:stretch>
            <a:fillRect/>
          </a:stretch>
        </p:blipFill>
        <p:spPr>
          <a:xfrm>
            <a:off x="0" y="0"/>
            <a:ext cx="1622462" cy="1000075"/>
          </a:xfrm>
          <a:prstGeom prst="rect">
            <a:avLst/>
          </a:prstGeom>
          <a:noFill/>
          <a:ln>
            <a:noFill/>
          </a:ln>
        </p:spPr>
      </p:pic>
      <p:sp>
        <p:nvSpPr>
          <p:cNvPr id="179" name="Google Shape;179;p26"/>
          <p:cNvSpPr txBox="1"/>
          <p:nvPr>
            <p:ph idx="4294967295" type="subTitle"/>
          </p:nvPr>
        </p:nvSpPr>
        <p:spPr>
          <a:xfrm>
            <a:off x="1774850" y="785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Other contributors</a:t>
            </a:r>
            <a:endParaRPr sz="4800"/>
          </a:p>
        </p:txBody>
      </p:sp>
      <p:sp>
        <p:nvSpPr>
          <p:cNvPr id="180" name="Google Shape;180;p26"/>
          <p:cNvSpPr txBox="1"/>
          <p:nvPr/>
        </p:nvSpPr>
        <p:spPr>
          <a:xfrm>
            <a:off x="5188900" y="3308725"/>
            <a:ext cx="2652000" cy="1719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2"/>
              </a:buClr>
              <a:buSzPts val="1000"/>
              <a:buAutoNum type="arabicPeriod"/>
            </a:pPr>
            <a:r>
              <a:rPr lang="en" sz="1000">
                <a:solidFill>
                  <a:schemeClr val="dk2"/>
                </a:solidFill>
              </a:rPr>
              <a:t>Alf Eaton - Validator</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Luciano Panepucci</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Debbie Lapeyre</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Vincent Lizzi</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Rachel Carriere</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Evan Owens</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Sasha Schwarzman</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Amber Gunn</a:t>
            </a:r>
            <a:endParaRPr sz="1000">
              <a:solidFill>
                <a:schemeClr val="dk2"/>
              </a:solidFill>
            </a:endParaRPr>
          </a:p>
          <a:p>
            <a:pPr indent="-292100" lvl="0" marL="457200" rtl="0" algn="l">
              <a:spcBef>
                <a:spcPts val="0"/>
              </a:spcBef>
              <a:spcAft>
                <a:spcPts val="0"/>
              </a:spcAft>
              <a:buClr>
                <a:schemeClr val="dk2"/>
              </a:buClr>
              <a:buSzPts val="1000"/>
              <a:buAutoNum type="arabicPeriod"/>
            </a:pPr>
            <a:r>
              <a:rPr lang="en" sz="1000">
                <a:solidFill>
                  <a:schemeClr val="dk2"/>
                </a:solidFill>
              </a:rPr>
              <a:t>Aradhana Mistry</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grpSp>
        <p:nvGrpSpPr>
          <p:cNvPr id="181" name="Google Shape;181;p26"/>
          <p:cNvGrpSpPr/>
          <p:nvPr/>
        </p:nvGrpSpPr>
        <p:grpSpPr>
          <a:xfrm>
            <a:off x="4192525" y="1209000"/>
            <a:ext cx="682762" cy="682762"/>
            <a:chOff x="4192525" y="1209000"/>
            <a:chExt cx="682762" cy="682762"/>
          </a:xfrm>
        </p:grpSpPr>
        <p:pic>
          <p:nvPicPr>
            <p:cNvPr id="182" name="Google Shape;182;p26"/>
            <p:cNvPicPr preferRelativeResize="0"/>
            <p:nvPr/>
          </p:nvPicPr>
          <p:blipFill>
            <a:blip r:embed="rId6">
              <a:alphaModFix/>
            </a:blip>
            <a:stretch>
              <a:fillRect/>
            </a:stretch>
          </p:blipFill>
          <p:spPr>
            <a:xfrm>
              <a:off x="4268713" y="1285188"/>
              <a:ext cx="606574" cy="606574"/>
            </a:xfrm>
            <a:prstGeom prst="rect">
              <a:avLst/>
            </a:prstGeom>
            <a:noFill/>
            <a:ln>
              <a:noFill/>
            </a:ln>
          </p:spPr>
        </p:pic>
        <p:sp>
          <p:nvSpPr>
            <p:cNvPr id="183" name="Google Shape;183;p26"/>
            <p:cNvSpPr txBox="1"/>
            <p:nvPr/>
          </p:nvSpPr>
          <p:spPr>
            <a:xfrm>
              <a:off x="4192525" y="1209000"/>
              <a:ext cx="2571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grpSp>
      <p:grpSp>
        <p:nvGrpSpPr>
          <p:cNvPr id="184" name="Google Shape;184;p26"/>
          <p:cNvGrpSpPr/>
          <p:nvPr/>
        </p:nvGrpSpPr>
        <p:grpSpPr>
          <a:xfrm>
            <a:off x="1045300" y="1064450"/>
            <a:ext cx="749900" cy="971857"/>
            <a:chOff x="1045300" y="1064450"/>
            <a:chExt cx="749900" cy="971857"/>
          </a:xfrm>
        </p:grpSpPr>
        <p:pic>
          <p:nvPicPr>
            <p:cNvPr id="185" name="Google Shape;185;p26"/>
            <p:cNvPicPr preferRelativeResize="0"/>
            <p:nvPr/>
          </p:nvPicPr>
          <p:blipFill>
            <a:blip r:embed="rId7">
              <a:alphaModFix/>
            </a:blip>
            <a:stretch>
              <a:fillRect/>
            </a:stretch>
          </p:blipFill>
          <p:spPr>
            <a:xfrm>
              <a:off x="1125550" y="1140650"/>
              <a:ext cx="669650" cy="895657"/>
            </a:xfrm>
            <a:prstGeom prst="rect">
              <a:avLst/>
            </a:prstGeom>
            <a:noFill/>
            <a:ln>
              <a:noFill/>
            </a:ln>
          </p:spPr>
        </p:pic>
        <p:sp>
          <p:nvSpPr>
            <p:cNvPr id="186" name="Google Shape;186;p26"/>
            <p:cNvSpPr txBox="1"/>
            <p:nvPr/>
          </p:nvSpPr>
          <p:spPr>
            <a:xfrm>
              <a:off x="1045300" y="1064450"/>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3</a:t>
              </a:r>
              <a:endParaRPr>
                <a:solidFill>
                  <a:srgbClr val="FFFFFF"/>
                </a:solidFill>
              </a:endParaRPr>
            </a:p>
          </p:txBody>
        </p:sp>
      </p:grpSp>
      <p:grpSp>
        <p:nvGrpSpPr>
          <p:cNvPr id="187" name="Google Shape;187;p26"/>
          <p:cNvGrpSpPr/>
          <p:nvPr/>
        </p:nvGrpSpPr>
        <p:grpSpPr>
          <a:xfrm>
            <a:off x="147800" y="1152900"/>
            <a:ext cx="634029" cy="912275"/>
            <a:chOff x="147800" y="1152900"/>
            <a:chExt cx="634029" cy="912275"/>
          </a:xfrm>
        </p:grpSpPr>
        <p:pic>
          <p:nvPicPr>
            <p:cNvPr id="188" name="Google Shape;188;p26"/>
            <p:cNvPicPr preferRelativeResize="0"/>
            <p:nvPr/>
          </p:nvPicPr>
          <p:blipFill>
            <a:blip r:embed="rId8">
              <a:alphaModFix/>
            </a:blip>
            <a:stretch>
              <a:fillRect/>
            </a:stretch>
          </p:blipFill>
          <p:spPr>
            <a:xfrm>
              <a:off x="224004" y="1229100"/>
              <a:ext cx="557825" cy="836075"/>
            </a:xfrm>
            <a:prstGeom prst="rect">
              <a:avLst/>
            </a:prstGeom>
            <a:noFill/>
            <a:ln>
              <a:noFill/>
            </a:ln>
          </p:spPr>
        </p:pic>
        <p:sp>
          <p:nvSpPr>
            <p:cNvPr id="189" name="Google Shape;189;p26"/>
            <p:cNvSpPr txBox="1"/>
            <p:nvPr/>
          </p:nvSpPr>
          <p:spPr>
            <a:xfrm>
              <a:off x="147800" y="1152900"/>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4</a:t>
              </a:r>
              <a:endParaRPr>
                <a:solidFill>
                  <a:srgbClr val="FFFFFF"/>
                </a:solidFill>
              </a:endParaRPr>
            </a:p>
            <a:p>
              <a:pPr indent="0" lvl="0" marL="0" rtl="0" algn="l">
                <a:spcBef>
                  <a:spcPts val="0"/>
                </a:spcBef>
                <a:spcAft>
                  <a:spcPts val="0"/>
                </a:spcAft>
                <a:buNone/>
              </a:pPr>
              <a:r>
                <a:t/>
              </a:r>
              <a:endParaRPr>
                <a:solidFill>
                  <a:srgbClr val="FFFFFF"/>
                </a:solidFill>
              </a:endParaRPr>
            </a:p>
          </p:txBody>
        </p:sp>
      </p:grpSp>
      <p:grpSp>
        <p:nvGrpSpPr>
          <p:cNvPr id="190" name="Google Shape;190;p26"/>
          <p:cNvGrpSpPr/>
          <p:nvPr/>
        </p:nvGrpSpPr>
        <p:grpSpPr>
          <a:xfrm>
            <a:off x="2910825" y="3036438"/>
            <a:ext cx="682775" cy="682775"/>
            <a:chOff x="3209000" y="3935075"/>
            <a:chExt cx="682775" cy="682775"/>
          </a:xfrm>
        </p:grpSpPr>
        <p:pic>
          <p:nvPicPr>
            <p:cNvPr id="191" name="Google Shape;191;p26"/>
            <p:cNvPicPr preferRelativeResize="0"/>
            <p:nvPr/>
          </p:nvPicPr>
          <p:blipFill>
            <a:blip r:embed="rId9">
              <a:alphaModFix/>
            </a:blip>
            <a:stretch>
              <a:fillRect/>
            </a:stretch>
          </p:blipFill>
          <p:spPr>
            <a:xfrm>
              <a:off x="3285200" y="4011275"/>
              <a:ext cx="606575" cy="606575"/>
            </a:xfrm>
            <a:prstGeom prst="rect">
              <a:avLst/>
            </a:prstGeom>
            <a:noFill/>
            <a:ln>
              <a:noFill/>
            </a:ln>
          </p:spPr>
        </p:pic>
        <p:sp>
          <p:nvSpPr>
            <p:cNvPr id="192" name="Google Shape;192;p26"/>
            <p:cNvSpPr txBox="1"/>
            <p:nvPr/>
          </p:nvSpPr>
          <p:spPr>
            <a:xfrm>
              <a:off x="3209000" y="3935075"/>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2</a:t>
              </a:r>
              <a:endParaRPr>
                <a:solidFill>
                  <a:srgbClr val="FFFFFF"/>
                </a:solidFill>
              </a:endParaRPr>
            </a:p>
            <a:p>
              <a:pPr indent="0" lvl="0" marL="0" rtl="0" algn="l">
                <a:spcBef>
                  <a:spcPts val="0"/>
                </a:spcBef>
                <a:spcAft>
                  <a:spcPts val="0"/>
                </a:spcAft>
                <a:buNone/>
              </a:pPr>
              <a:r>
                <a:t/>
              </a:r>
              <a:endParaRPr>
                <a:solidFill>
                  <a:srgbClr val="FFFFFF"/>
                </a:solidFill>
              </a:endParaRPr>
            </a:p>
          </p:txBody>
        </p:sp>
      </p:grpSp>
      <p:grpSp>
        <p:nvGrpSpPr>
          <p:cNvPr id="193" name="Google Shape;193;p26"/>
          <p:cNvGrpSpPr/>
          <p:nvPr/>
        </p:nvGrpSpPr>
        <p:grpSpPr>
          <a:xfrm>
            <a:off x="1224775" y="2648225"/>
            <a:ext cx="704827" cy="1019990"/>
            <a:chOff x="2924400" y="2023650"/>
            <a:chExt cx="704827" cy="1019990"/>
          </a:xfrm>
        </p:grpSpPr>
        <p:pic>
          <p:nvPicPr>
            <p:cNvPr id="194" name="Google Shape;194;p26"/>
            <p:cNvPicPr preferRelativeResize="0"/>
            <p:nvPr/>
          </p:nvPicPr>
          <p:blipFill>
            <a:blip r:embed="rId10">
              <a:alphaModFix/>
            </a:blip>
            <a:stretch>
              <a:fillRect/>
            </a:stretch>
          </p:blipFill>
          <p:spPr>
            <a:xfrm>
              <a:off x="3000602" y="2099858"/>
              <a:ext cx="628625" cy="943782"/>
            </a:xfrm>
            <a:prstGeom prst="rect">
              <a:avLst/>
            </a:prstGeom>
            <a:noFill/>
            <a:ln>
              <a:noFill/>
            </a:ln>
          </p:spPr>
        </p:pic>
        <p:sp>
          <p:nvSpPr>
            <p:cNvPr id="195" name="Google Shape;195;p26"/>
            <p:cNvSpPr txBox="1"/>
            <p:nvPr/>
          </p:nvSpPr>
          <p:spPr>
            <a:xfrm>
              <a:off x="2924400" y="2023650"/>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7</a:t>
              </a:r>
              <a:endParaRPr>
                <a:solidFill>
                  <a:srgbClr val="FFFFFF"/>
                </a:solidFill>
              </a:endParaRPr>
            </a:p>
          </p:txBody>
        </p:sp>
      </p:grpSp>
      <p:grpSp>
        <p:nvGrpSpPr>
          <p:cNvPr id="196" name="Google Shape;196;p26"/>
          <p:cNvGrpSpPr/>
          <p:nvPr/>
        </p:nvGrpSpPr>
        <p:grpSpPr>
          <a:xfrm>
            <a:off x="3285200" y="1000075"/>
            <a:ext cx="769448" cy="1000546"/>
            <a:chOff x="1322125" y="2540375"/>
            <a:chExt cx="769448" cy="1000546"/>
          </a:xfrm>
        </p:grpSpPr>
        <p:pic>
          <p:nvPicPr>
            <p:cNvPr id="197" name="Google Shape;197;p26"/>
            <p:cNvPicPr preferRelativeResize="0"/>
            <p:nvPr/>
          </p:nvPicPr>
          <p:blipFill>
            <a:blip r:embed="rId11">
              <a:alphaModFix/>
            </a:blip>
            <a:stretch>
              <a:fillRect/>
            </a:stretch>
          </p:blipFill>
          <p:spPr>
            <a:xfrm>
              <a:off x="1398321" y="2616575"/>
              <a:ext cx="693252" cy="924346"/>
            </a:xfrm>
            <a:prstGeom prst="rect">
              <a:avLst/>
            </a:prstGeom>
            <a:noFill/>
            <a:ln>
              <a:noFill/>
            </a:ln>
          </p:spPr>
        </p:pic>
        <p:sp>
          <p:nvSpPr>
            <p:cNvPr id="198" name="Google Shape;198;p26"/>
            <p:cNvSpPr txBox="1"/>
            <p:nvPr/>
          </p:nvSpPr>
          <p:spPr>
            <a:xfrm>
              <a:off x="1322125" y="2540375"/>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8</a:t>
              </a:r>
              <a:endParaRPr>
                <a:solidFill>
                  <a:srgbClr val="FFFFFF"/>
                </a:solidFill>
              </a:endParaRPr>
            </a:p>
          </p:txBody>
        </p:sp>
      </p:grpSp>
      <p:grpSp>
        <p:nvGrpSpPr>
          <p:cNvPr id="199" name="Google Shape;199;p26"/>
          <p:cNvGrpSpPr/>
          <p:nvPr/>
        </p:nvGrpSpPr>
        <p:grpSpPr>
          <a:xfrm>
            <a:off x="420725" y="2053425"/>
            <a:ext cx="704814" cy="704814"/>
            <a:chOff x="420725" y="2053425"/>
            <a:chExt cx="704814" cy="704814"/>
          </a:xfrm>
        </p:grpSpPr>
        <p:pic>
          <p:nvPicPr>
            <p:cNvPr id="200" name="Google Shape;200;p26"/>
            <p:cNvPicPr preferRelativeResize="0"/>
            <p:nvPr/>
          </p:nvPicPr>
          <p:blipFill>
            <a:blip r:embed="rId12">
              <a:alphaModFix/>
            </a:blip>
            <a:stretch>
              <a:fillRect/>
            </a:stretch>
          </p:blipFill>
          <p:spPr>
            <a:xfrm>
              <a:off x="496913" y="2129613"/>
              <a:ext cx="628626" cy="628626"/>
            </a:xfrm>
            <a:prstGeom prst="rect">
              <a:avLst/>
            </a:prstGeom>
            <a:noFill/>
            <a:ln>
              <a:noFill/>
            </a:ln>
          </p:spPr>
        </p:pic>
        <p:sp>
          <p:nvSpPr>
            <p:cNvPr id="201" name="Google Shape;201;p26"/>
            <p:cNvSpPr txBox="1"/>
            <p:nvPr/>
          </p:nvSpPr>
          <p:spPr>
            <a:xfrm>
              <a:off x="420725" y="2053425"/>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5</a:t>
              </a:r>
              <a:endParaRPr>
                <a:solidFill>
                  <a:srgbClr val="FFFFFF"/>
                </a:solidFill>
              </a:endParaRPr>
            </a:p>
          </p:txBody>
        </p:sp>
      </p:grpSp>
      <p:grpSp>
        <p:nvGrpSpPr>
          <p:cNvPr id="202" name="Google Shape;202;p26"/>
          <p:cNvGrpSpPr/>
          <p:nvPr/>
        </p:nvGrpSpPr>
        <p:grpSpPr>
          <a:xfrm>
            <a:off x="203350" y="2775350"/>
            <a:ext cx="918150" cy="918150"/>
            <a:chOff x="203350" y="2775350"/>
            <a:chExt cx="918150" cy="918150"/>
          </a:xfrm>
        </p:grpSpPr>
        <p:pic>
          <p:nvPicPr>
            <p:cNvPr id="203" name="Google Shape;203;p26"/>
            <p:cNvPicPr preferRelativeResize="0"/>
            <p:nvPr/>
          </p:nvPicPr>
          <p:blipFill>
            <a:blip r:embed="rId13">
              <a:alphaModFix/>
            </a:blip>
            <a:stretch>
              <a:fillRect/>
            </a:stretch>
          </p:blipFill>
          <p:spPr>
            <a:xfrm>
              <a:off x="279550" y="2851550"/>
              <a:ext cx="841950" cy="841950"/>
            </a:xfrm>
            <a:prstGeom prst="rect">
              <a:avLst/>
            </a:prstGeom>
            <a:noFill/>
            <a:ln>
              <a:noFill/>
            </a:ln>
          </p:spPr>
        </p:pic>
        <p:sp>
          <p:nvSpPr>
            <p:cNvPr id="204" name="Google Shape;204;p26"/>
            <p:cNvSpPr txBox="1"/>
            <p:nvPr/>
          </p:nvSpPr>
          <p:spPr>
            <a:xfrm>
              <a:off x="203350" y="2775350"/>
              <a:ext cx="257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6</a:t>
              </a:r>
              <a:endParaRPr>
                <a:solidFill>
                  <a:srgbClr val="FFFFFF"/>
                </a:solidFill>
              </a:endParaRPr>
            </a:p>
          </p:txBody>
        </p:sp>
      </p:grpSp>
      <p:grpSp>
        <p:nvGrpSpPr>
          <p:cNvPr id="205" name="Google Shape;205;p26"/>
          <p:cNvGrpSpPr/>
          <p:nvPr/>
        </p:nvGrpSpPr>
        <p:grpSpPr>
          <a:xfrm>
            <a:off x="3517400" y="2114900"/>
            <a:ext cx="710224" cy="921558"/>
            <a:chOff x="3517400" y="2114900"/>
            <a:chExt cx="710224" cy="921558"/>
          </a:xfrm>
        </p:grpSpPr>
        <p:pic>
          <p:nvPicPr>
            <p:cNvPr id="206" name="Google Shape;206;p26"/>
            <p:cNvPicPr preferRelativeResize="0"/>
            <p:nvPr/>
          </p:nvPicPr>
          <p:blipFill>
            <a:blip r:embed="rId14">
              <a:alphaModFix/>
            </a:blip>
            <a:stretch>
              <a:fillRect/>
            </a:stretch>
          </p:blipFill>
          <p:spPr>
            <a:xfrm>
              <a:off x="3593600" y="2191100"/>
              <a:ext cx="634024" cy="845358"/>
            </a:xfrm>
            <a:prstGeom prst="rect">
              <a:avLst/>
            </a:prstGeom>
            <a:noFill/>
            <a:ln>
              <a:noFill/>
            </a:ln>
          </p:spPr>
        </p:pic>
        <p:sp>
          <p:nvSpPr>
            <p:cNvPr id="207" name="Google Shape;207;p26"/>
            <p:cNvSpPr txBox="1"/>
            <p:nvPr/>
          </p:nvSpPr>
          <p:spPr>
            <a:xfrm>
              <a:off x="3517400" y="2114900"/>
              <a:ext cx="2682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9</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Steering Committee</a:t>
            </a:r>
            <a:endParaRPr/>
          </a:p>
          <a:p>
            <a:pPr indent="-342900" lvl="0" marL="457200" rtl="0" algn="l">
              <a:spcBef>
                <a:spcPts val="0"/>
              </a:spcBef>
              <a:spcAft>
                <a:spcPts val="0"/>
              </a:spcAft>
              <a:buSzPts val="1800"/>
              <a:buChar char="●"/>
            </a:pPr>
            <a:r>
              <a:rPr lang="en"/>
              <a:t>Running sub-groups</a:t>
            </a:r>
            <a:endParaRPr/>
          </a:p>
          <a:p>
            <a:pPr indent="-342900" lvl="0" marL="457200" rtl="0" algn="l">
              <a:spcBef>
                <a:spcPts val="0"/>
              </a:spcBef>
              <a:spcAft>
                <a:spcPts val="0"/>
              </a:spcAft>
              <a:buSzPts val="1800"/>
              <a:buChar char="●"/>
            </a:pPr>
            <a:r>
              <a:rPr lang="en"/>
              <a:t>Contributing to sub-groups</a:t>
            </a:r>
            <a:endParaRPr/>
          </a:p>
          <a:p>
            <a:pPr indent="-342900" lvl="0" marL="457200" rtl="0" algn="l">
              <a:spcBef>
                <a:spcPts val="0"/>
              </a:spcBef>
              <a:spcAft>
                <a:spcPts val="0"/>
              </a:spcAft>
              <a:buSzPts val="1800"/>
              <a:buChar char="●"/>
            </a:pPr>
            <a:r>
              <a:rPr lang="en"/>
              <a:t>Reviewing recommendations when in public review period</a:t>
            </a:r>
            <a:endParaRPr/>
          </a:p>
          <a:p>
            <a:pPr indent="-342900" lvl="0" marL="457200" rtl="0" algn="l">
              <a:spcBef>
                <a:spcPts val="0"/>
              </a:spcBef>
              <a:spcAft>
                <a:spcPts val="0"/>
              </a:spcAft>
              <a:buSzPts val="1800"/>
              <a:buChar char="●"/>
            </a:pPr>
            <a:r>
              <a:rPr lang="en"/>
              <a:t>Contributing tickets to the roadmap</a:t>
            </a:r>
            <a:endParaRPr/>
          </a:p>
          <a:p>
            <a:pPr indent="-342900" lvl="0" marL="457200" rtl="0" algn="l">
              <a:spcBef>
                <a:spcPts val="0"/>
              </a:spcBef>
              <a:spcAft>
                <a:spcPts val="0"/>
              </a:spcAft>
              <a:buSzPts val="1800"/>
              <a:buChar char="●"/>
            </a:pPr>
            <a:r>
              <a:rPr lang="en"/>
              <a:t>Commenting on Roadmap tickets</a:t>
            </a:r>
            <a:endParaRPr/>
          </a:p>
          <a:p>
            <a:pPr indent="-342900" lvl="0" marL="457200" rtl="0" algn="l">
              <a:spcBef>
                <a:spcPts val="0"/>
              </a:spcBef>
              <a:spcAft>
                <a:spcPts val="0"/>
              </a:spcAft>
              <a:buSzPts val="1800"/>
              <a:buChar char="●"/>
            </a:pPr>
            <a:r>
              <a:rPr lang="en"/>
              <a:t>Committing code – schematron/validator tool</a:t>
            </a:r>
            <a:endParaRPr/>
          </a:p>
        </p:txBody>
      </p:sp>
      <p:pic>
        <p:nvPicPr>
          <p:cNvPr id="213" name="Google Shape;213;p27"/>
          <p:cNvPicPr preferRelativeResize="0"/>
          <p:nvPr/>
        </p:nvPicPr>
        <p:blipFill>
          <a:blip r:embed="rId3">
            <a:alphaModFix/>
          </a:blip>
          <a:stretch>
            <a:fillRect/>
          </a:stretch>
        </p:blipFill>
        <p:spPr>
          <a:xfrm>
            <a:off x="0" y="0"/>
            <a:ext cx="1622462" cy="1000075"/>
          </a:xfrm>
          <a:prstGeom prst="rect">
            <a:avLst/>
          </a:prstGeom>
          <a:noFill/>
          <a:ln>
            <a:noFill/>
          </a:ln>
        </p:spPr>
      </p:pic>
      <p:sp>
        <p:nvSpPr>
          <p:cNvPr id="214" name="Google Shape;214;p27"/>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Help us and get involved</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p:nvPr/>
        </p:nvSpPr>
        <p:spPr>
          <a:xfrm>
            <a:off x="236050" y="3602925"/>
            <a:ext cx="2820300" cy="135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What is JATS4R? </a:t>
            </a:r>
            <a:endParaRPr sz="4800"/>
          </a:p>
        </p:txBody>
      </p:sp>
      <p:pic>
        <p:nvPicPr>
          <p:cNvPr id="63" name="Google Shape;63;p14"/>
          <p:cNvPicPr preferRelativeResize="0"/>
          <p:nvPr/>
        </p:nvPicPr>
        <p:blipFill>
          <a:blip r:embed="rId3">
            <a:alphaModFix/>
          </a:blip>
          <a:stretch>
            <a:fillRect/>
          </a:stretch>
        </p:blipFill>
        <p:spPr>
          <a:xfrm>
            <a:off x="0" y="0"/>
            <a:ext cx="1622462" cy="1000075"/>
          </a:xfrm>
          <a:prstGeom prst="rect">
            <a:avLst/>
          </a:prstGeom>
          <a:noFill/>
          <a:ln>
            <a:noFill/>
          </a:ln>
        </p:spPr>
      </p:pic>
      <p:sp>
        <p:nvSpPr>
          <p:cNvPr id="64" name="Google Shape;64;p14"/>
          <p:cNvSpPr txBox="1"/>
          <p:nvPr>
            <p:ph idx="4294967295" type="body"/>
          </p:nvPr>
        </p:nvSpPr>
        <p:spPr>
          <a:xfrm>
            <a:off x="3839675" y="1762075"/>
            <a:ext cx="4992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JATS for Reuse</a:t>
            </a:r>
            <a:endParaRPr sz="2400"/>
          </a:p>
          <a:p>
            <a:pPr indent="-381000" lvl="0" marL="457200" rtl="0" algn="l">
              <a:spcBef>
                <a:spcPts val="0"/>
              </a:spcBef>
              <a:spcAft>
                <a:spcPts val="0"/>
              </a:spcAft>
              <a:buSzPts val="2400"/>
              <a:buChar char="●"/>
            </a:pPr>
            <a:r>
              <a:rPr lang="en" sz="2400"/>
              <a:t>Optimise reuse and exchange </a:t>
            </a:r>
            <a:endParaRPr sz="2400"/>
          </a:p>
          <a:p>
            <a:pPr indent="-381000" lvl="0" marL="457200" rtl="0" algn="l">
              <a:spcBef>
                <a:spcPts val="0"/>
              </a:spcBef>
              <a:spcAft>
                <a:spcPts val="0"/>
              </a:spcAft>
              <a:buSzPts val="2400"/>
              <a:buChar char="●"/>
            </a:pPr>
            <a:r>
              <a:rPr lang="en" sz="2400"/>
              <a:t>Publishes recommendations</a:t>
            </a:r>
            <a:endParaRPr sz="2400"/>
          </a:p>
          <a:p>
            <a:pPr indent="-381000" lvl="0" marL="457200" rtl="0" algn="l">
              <a:spcBef>
                <a:spcPts val="0"/>
              </a:spcBef>
              <a:spcAft>
                <a:spcPts val="0"/>
              </a:spcAft>
              <a:buSzPts val="2400"/>
              <a:buChar char="●"/>
            </a:pPr>
            <a:r>
              <a:rPr lang="en" sz="2400"/>
              <a:t>Voluntary</a:t>
            </a:r>
            <a:endParaRPr sz="2400"/>
          </a:p>
          <a:p>
            <a:pPr indent="-381000" lvl="0" marL="457200" rtl="0" algn="l">
              <a:spcBef>
                <a:spcPts val="0"/>
              </a:spcBef>
              <a:spcAft>
                <a:spcPts val="0"/>
              </a:spcAft>
              <a:buSzPts val="2400"/>
              <a:buChar char="●"/>
            </a:pPr>
            <a:r>
              <a:rPr lang="en" sz="2400"/>
              <a:t>Inclusive</a:t>
            </a:r>
            <a:endParaRPr sz="2400"/>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65" name="Google Shape;65;p14"/>
          <p:cNvSpPr txBox="1"/>
          <p:nvPr>
            <p:ph idx="4294967295" type="body"/>
          </p:nvPr>
        </p:nvSpPr>
        <p:spPr>
          <a:xfrm>
            <a:off x="313450" y="3581000"/>
            <a:ext cx="3319200" cy="12999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u="sng">
                <a:solidFill>
                  <a:schemeClr val="hlink"/>
                </a:solidFill>
                <a:hlinkClick r:id="rId4"/>
              </a:rPr>
              <a:t>GitHub repo</a:t>
            </a:r>
            <a:endParaRPr sz="2400"/>
          </a:p>
          <a:p>
            <a:pPr indent="-381000" lvl="0" marL="457200" rtl="0" algn="l">
              <a:spcBef>
                <a:spcPts val="0"/>
              </a:spcBef>
              <a:spcAft>
                <a:spcPts val="0"/>
              </a:spcAft>
              <a:buSzPts val="2400"/>
              <a:buChar char="●"/>
            </a:pPr>
            <a:r>
              <a:rPr lang="en" sz="2400" u="sng">
                <a:solidFill>
                  <a:schemeClr val="hlink"/>
                </a:solidFill>
                <a:hlinkClick r:id="rId5"/>
              </a:rPr>
              <a:t>Website</a:t>
            </a:r>
            <a:endParaRPr sz="2400"/>
          </a:p>
          <a:p>
            <a:pPr indent="-381000" lvl="0" marL="457200" rtl="0" algn="l">
              <a:spcBef>
                <a:spcPts val="0"/>
              </a:spcBef>
              <a:spcAft>
                <a:spcPts val="0"/>
              </a:spcAft>
              <a:buSzPts val="2400"/>
              <a:buChar char="●"/>
            </a:pPr>
            <a:r>
              <a:rPr lang="en" sz="2400" u="sng">
                <a:solidFill>
                  <a:schemeClr val="hlink"/>
                </a:solidFill>
                <a:hlinkClick r:id="rId6"/>
              </a:rPr>
              <a:t>Google folder</a:t>
            </a:r>
            <a:endParaRPr sz="2400"/>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1622462" cy="1000075"/>
          </a:xfrm>
          <a:prstGeom prst="rect">
            <a:avLst/>
          </a:prstGeom>
          <a:noFill/>
          <a:ln>
            <a:noFill/>
          </a:ln>
        </p:spPr>
      </p:pic>
      <p:sp>
        <p:nvSpPr>
          <p:cNvPr id="71" name="Google Shape;71;p15"/>
          <p:cNvSpPr txBox="1"/>
          <p:nvPr>
            <p:ph idx="4294967295" type="body"/>
          </p:nvPr>
        </p:nvSpPr>
        <p:spPr>
          <a:xfrm>
            <a:off x="1622450" y="1152475"/>
            <a:ext cx="72099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Launch in 2013</a:t>
            </a:r>
            <a:endParaRPr sz="2400"/>
          </a:p>
          <a:p>
            <a:pPr indent="-381000" lvl="0" marL="457200" rtl="0" algn="l">
              <a:spcBef>
                <a:spcPts val="0"/>
              </a:spcBef>
              <a:spcAft>
                <a:spcPts val="0"/>
              </a:spcAft>
              <a:buSzPts val="2400"/>
              <a:buChar char="●"/>
            </a:pPr>
            <a:r>
              <a:rPr lang="en" sz="2400"/>
              <a:t>Bi-weekly calls with varying attendees</a:t>
            </a:r>
            <a:endParaRPr sz="2400"/>
          </a:p>
          <a:p>
            <a:pPr indent="-381000" lvl="0" marL="457200" rtl="0" algn="l">
              <a:spcBef>
                <a:spcPts val="0"/>
              </a:spcBef>
              <a:spcAft>
                <a:spcPts val="0"/>
              </a:spcAft>
              <a:buSzPts val="2400"/>
              <a:buChar char="●"/>
            </a:pPr>
            <a:r>
              <a:rPr lang="en" sz="2400"/>
              <a:t>2017 – went through a process review:</a:t>
            </a:r>
            <a:endParaRPr sz="2400"/>
          </a:p>
          <a:p>
            <a:pPr indent="-381000" lvl="1" marL="1371600" rtl="0" algn="l">
              <a:spcBef>
                <a:spcPts val="0"/>
              </a:spcBef>
              <a:spcAft>
                <a:spcPts val="0"/>
              </a:spcAft>
              <a:buSzPts val="2400"/>
              <a:buChar char="○"/>
            </a:pPr>
            <a:r>
              <a:rPr lang="en" sz="2400"/>
              <a:t>Steering </a:t>
            </a:r>
            <a:r>
              <a:rPr lang="en" sz="2400"/>
              <a:t>Committee</a:t>
            </a:r>
            <a:endParaRPr sz="2400"/>
          </a:p>
          <a:p>
            <a:pPr indent="-381000" lvl="1" marL="1371600" rtl="0" algn="l">
              <a:spcBef>
                <a:spcPts val="0"/>
              </a:spcBef>
              <a:spcAft>
                <a:spcPts val="0"/>
              </a:spcAft>
              <a:buSzPts val="2400"/>
              <a:buChar char="○"/>
            </a:pPr>
            <a:r>
              <a:rPr lang="en" sz="2400"/>
              <a:t>Sub-groups</a:t>
            </a:r>
            <a:endParaRPr sz="2400"/>
          </a:p>
          <a:p>
            <a:pPr indent="-381000" lvl="0" marL="457200" rtl="0" algn="l">
              <a:spcBef>
                <a:spcPts val="0"/>
              </a:spcBef>
              <a:spcAft>
                <a:spcPts val="0"/>
              </a:spcAft>
              <a:buSzPts val="2400"/>
              <a:buChar char="●"/>
            </a:pPr>
            <a:r>
              <a:rPr lang="en" sz="2400"/>
              <a:t>2018 – became NISO </a:t>
            </a:r>
            <a:br>
              <a:rPr lang="en" sz="2400"/>
            </a:br>
            <a:r>
              <a:rPr lang="en" sz="2400"/>
              <a:t>Working Group</a:t>
            </a:r>
            <a:endParaRPr sz="2400"/>
          </a:p>
          <a:p>
            <a:pPr indent="0" lvl="0" marL="914400" rtl="0" algn="l">
              <a:spcBef>
                <a:spcPts val="1600"/>
              </a:spcBef>
              <a:spcAft>
                <a:spcPts val="0"/>
              </a:spcAft>
              <a:buNone/>
            </a:pPr>
            <a:r>
              <a:t/>
            </a:r>
            <a:endParaRPr sz="2400"/>
          </a:p>
          <a:p>
            <a:pPr indent="0" lvl="0" marL="914400" rtl="0" algn="l">
              <a:spcBef>
                <a:spcPts val="1600"/>
              </a:spcBef>
              <a:spcAft>
                <a:spcPts val="1600"/>
              </a:spcAft>
              <a:buNone/>
            </a:pPr>
            <a:r>
              <a:t/>
            </a:r>
            <a:endParaRPr sz="2400"/>
          </a:p>
        </p:txBody>
      </p:sp>
      <p:sp>
        <p:nvSpPr>
          <p:cNvPr id="72" name="Google Shape;72;p15"/>
          <p:cNvSpPr txBox="1"/>
          <p:nvPr>
            <p:ph idx="1"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History</a:t>
            </a:r>
            <a:endParaRPr sz="4800"/>
          </a:p>
        </p:txBody>
      </p:sp>
      <p:pic>
        <p:nvPicPr>
          <p:cNvPr id="73" name="Google Shape;73;p15"/>
          <p:cNvPicPr preferRelativeResize="0"/>
          <p:nvPr/>
        </p:nvPicPr>
        <p:blipFill>
          <a:blip r:embed="rId4">
            <a:alphaModFix/>
          </a:blip>
          <a:stretch>
            <a:fillRect/>
          </a:stretch>
        </p:blipFill>
        <p:spPr>
          <a:xfrm>
            <a:off x="6485226" y="3149426"/>
            <a:ext cx="2658773" cy="1994073"/>
          </a:xfrm>
          <a:prstGeom prst="rect">
            <a:avLst/>
          </a:prstGeom>
          <a:noFill/>
          <a:ln>
            <a:noFill/>
          </a:ln>
        </p:spPr>
      </p:pic>
      <p:sp>
        <p:nvSpPr>
          <p:cNvPr id="74" name="Google Shape;74;p15"/>
          <p:cNvSpPr txBox="1"/>
          <p:nvPr/>
        </p:nvSpPr>
        <p:spPr>
          <a:xfrm>
            <a:off x="6485200" y="2884125"/>
            <a:ext cx="2658900" cy="26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chemeClr val="dk2"/>
                </a:solidFill>
              </a:rPr>
              <a:t>Photo from first meeting - lunch in the pub</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974450" y="1017725"/>
            <a:ext cx="7526176" cy="3714201"/>
          </a:xfrm>
          <a:prstGeom prst="rect">
            <a:avLst/>
          </a:prstGeom>
          <a:noFill/>
          <a:ln>
            <a:noFill/>
          </a:ln>
        </p:spPr>
      </p:pic>
      <p:pic>
        <p:nvPicPr>
          <p:cNvPr id="80" name="Google Shape;80;p16"/>
          <p:cNvPicPr preferRelativeResize="0"/>
          <p:nvPr/>
        </p:nvPicPr>
        <p:blipFill>
          <a:blip r:embed="rId4">
            <a:alphaModFix/>
          </a:blip>
          <a:stretch>
            <a:fillRect/>
          </a:stretch>
        </p:blipFill>
        <p:spPr>
          <a:xfrm>
            <a:off x="7992025" y="1418475"/>
            <a:ext cx="669650" cy="818461"/>
          </a:xfrm>
          <a:prstGeom prst="rect">
            <a:avLst/>
          </a:prstGeom>
          <a:noFill/>
          <a:ln>
            <a:noFill/>
          </a:ln>
        </p:spPr>
      </p:pic>
      <p:pic>
        <p:nvPicPr>
          <p:cNvPr id="81" name="Google Shape;81;p16"/>
          <p:cNvPicPr preferRelativeResize="0"/>
          <p:nvPr/>
        </p:nvPicPr>
        <p:blipFill>
          <a:blip r:embed="rId5">
            <a:alphaModFix/>
          </a:blip>
          <a:stretch>
            <a:fillRect/>
          </a:stretch>
        </p:blipFill>
        <p:spPr>
          <a:xfrm>
            <a:off x="174325" y="1649398"/>
            <a:ext cx="669650" cy="818134"/>
          </a:xfrm>
          <a:prstGeom prst="rect">
            <a:avLst/>
          </a:prstGeom>
          <a:noFill/>
          <a:ln>
            <a:noFill/>
          </a:ln>
        </p:spPr>
      </p:pic>
      <p:pic>
        <p:nvPicPr>
          <p:cNvPr id="82" name="Google Shape;82;p16"/>
          <p:cNvPicPr preferRelativeResize="0"/>
          <p:nvPr/>
        </p:nvPicPr>
        <p:blipFill>
          <a:blip r:embed="rId6">
            <a:alphaModFix/>
          </a:blip>
          <a:stretch>
            <a:fillRect/>
          </a:stretch>
        </p:blipFill>
        <p:spPr>
          <a:xfrm>
            <a:off x="152400" y="2619931"/>
            <a:ext cx="669650" cy="818461"/>
          </a:xfrm>
          <a:prstGeom prst="rect">
            <a:avLst/>
          </a:prstGeom>
          <a:noFill/>
          <a:ln>
            <a:noFill/>
          </a:ln>
        </p:spPr>
      </p:pic>
      <p:pic>
        <p:nvPicPr>
          <p:cNvPr id="83" name="Google Shape;83;p16"/>
          <p:cNvPicPr preferRelativeResize="0"/>
          <p:nvPr/>
        </p:nvPicPr>
        <p:blipFill>
          <a:blip r:embed="rId7">
            <a:alphaModFix/>
          </a:blip>
          <a:stretch>
            <a:fillRect/>
          </a:stretch>
        </p:blipFill>
        <p:spPr>
          <a:xfrm>
            <a:off x="1084675" y="3079543"/>
            <a:ext cx="669650" cy="803580"/>
          </a:xfrm>
          <a:prstGeom prst="rect">
            <a:avLst/>
          </a:prstGeom>
          <a:noFill/>
          <a:ln>
            <a:noFill/>
          </a:ln>
        </p:spPr>
      </p:pic>
      <p:pic>
        <p:nvPicPr>
          <p:cNvPr id="84" name="Google Shape;84;p16"/>
          <p:cNvPicPr preferRelativeResize="0"/>
          <p:nvPr/>
        </p:nvPicPr>
        <p:blipFill>
          <a:blip r:embed="rId8">
            <a:alphaModFix/>
          </a:blip>
          <a:stretch>
            <a:fillRect/>
          </a:stretch>
        </p:blipFill>
        <p:spPr>
          <a:xfrm>
            <a:off x="3113250" y="3115062"/>
            <a:ext cx="669650" cy="818461"/>
          </a:xfrm>
          <a:prstGeom prst="rect">
            <a:avLst/>
          </a:prstGeom>
          <a:noFill/>
          <a:ln>
            <a:noFill/>
          </a:ln>
        </p:spPr>
      </p:pic>
      <p:pic>
        <p:nvPicPr>
          <p:cNvPr id="85" name="Google Shape;85;p16"/>
          <p:cNvPicPr preferRelativeResize="0"/>
          <p:nvPr/>
        </p:nvPicPr>
        <p:blipFill>
          <a:blip r:embed="rId9">
            <a:alphaModFix/>
          </a:blip>
          <a:stretch>
            <a:fillRect/>
          </a:stretch>
        </p:blipFill>
        <p:spPr>
          <a:xfrm>
            <a:off x="5503550" y="3739450"/>
            <a:ext cx="669650" cy="818461"/>
          </a:xfrm>
          <a:prstGeom prst="rect">
            <a:avLst/>
          </a:prstGeom>
          <a:noFill/>
          <a:ln>
            <a:noFill/>
          </a:ln>
        </p:spPr>
      </p:pic>
      <p:sp>
        <p:nvSpPr>
          <p:cNvPr id="86" name="Google Shape;86;p16"/>
          <p:cNvSpPr txBox="1"/>
          <p:nvPr/>
        </p:nvSpPr>
        <p:spPr>
          <a:xfrm>
            <a:off x="3305425" y="4726125"/>
            <a:ext cx="58782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uFill>
                  <a:noFill/>
                </a:uFill>
                <a:hlinkClick r:id="rId10"/>
              </a:rPr>
              <a:t>https://en.wikipedia.org/wiki/File:World_map_green.png</a:t>
            </a:r>
            <a:endParaRPr/>
          </a:p>
        </p:txBody>
      </p:sp>
      <p:cxnSp>
        <p:nvCxnSpPr>
          <p:cNvPr id="87" name="Google Shape;87;p16"/>
          <p:cNvCxnSpPr/>
          <p:nvPr/>
        </p:nvCxnSpPr>
        <p:spPr>
          <a:xfrm flipH="1" rot="10800000">
            <a:off x="3385100" y="1698474"/>
            <a:ext cx="810300" cy="1416600"/>
          </a:xfrm>
          <a:prstGeom prst="straightConnector1">
            <a:avLst/>
          </a:prstGeom>
          <a:noFill/>
          <a:ln cap="flat" cmpd="sng" w="28575">
            <a:solidFill>
              <a:srgbClr val="C27BA0"/>
            </a:solidFill>
            <a:prstDash val="solid"/>
            <a:round/>
            <a:headEnd len="med" w="med" type="none"/>
            <a:tailEnd len="med" w="med" type="none"/>
          </a:ln>
        </p:spPr>
      </p:cxnSp>
      <p:cxnSp>
        <p:nvCxnSpPr>
          <p:cNvPr id="88" name="Google Shape;88;p16"/>
          <p:cNvCxnSpPr/>
          <p:nvPr/>
        </p:nvCxnSpPr>
        <p:spPr>
          <a:xfrm rot="10800000">
            <a:off x="4195425" y="1793575"/>
            <a:ext cx="1301700" cy="1940100"/>
          </a:xfrm>
          <a:prstGeom prst="straightConnector1">
            <a:avLst/>
          </a:prstGeom>
          <a:noFill/>
          <a:ln cap="flat" cmpd="sng" w="28575">
            <a:solidFill>
              <a:srgbClr val="A64D79"/>
            </a:solidFill>
            <a:prstDash val="solid"/>
            <a:round/>
            <a:headEnd len="med" w="med" type="none"/>
            <a:tailEnd len="med" w="med" type="none"/>
          </a:ln>
        </p:spPr>
      </p:cxnSp>
      <p:cxnSp>
        <p:nvCxnSpPr>
          <p:cNvPr id="89" name="Google Shape;89;p16"/>
          <p:cNvCxnSpPr/>
          <p:nvPr/>
        </p:nvCxnSpPr>
        <p:spPr>
          <a:xfrm flipH="1">
            <a:off x="1703750" y="2006700"/>
            <a:ext cx="853500" cy="1076100"/>
          </a:xfrm>
          <a:prstGeom prst="straightConnector1">
            <a:avLst/>
          </a:prstGeom>
          <a:noFill/>
          <a:ln cap="flat" cmpd="sng" w="19050">
            <a:solidFill>
              <a:srgbClr val="FF0000"/>
            </a:solidFill>
            <a:prstDash val="solid"/>
            <a:round/>
            <a:headEnd len="med" w="med" type="none"/>
            <a:tailEnd len="med" w="med" type="none"/>
          </a:ln>
        </p:spPr>
      </p:cxnSp>
      <p:cxnSp>
        <p:nvCxnSpPr>
          <p:cNvPr id="90" name="Google Shape;90;p16"/>
          <p:cNvCxnSpPr>
            <a:stCxn id="80" idx="1"/>
          </p:cNvCxnSpPr>
          <p:nvPr/>
        </p:nvCxnSpPr>
        <p:spPr>
          <a:xfrm flipH="1">
            <a:off x="4358725" y="1827706"/>
            <a:ext cx="3633300" cy="90300"/>
          </a:xfrm>
          <a:prstGeom prst="straightConnector1">
            <a:avLst/>
          </a:prstGeom>
          <a:noFill/>
          <a:ln cap="flat" cmpd="sng" w="28575">
            <a:solidFill>
              <a:srgbClr val="9900FF"/>
            </a:solidFill>
            <a:prstDash val="solid"/>
            <a:round/>
            <a:headEnd len="med" w="med" type="none"/>
            <a:tailEnd len="med" w="med" type="none"/>
          </a:ln>
        </p:spPr>
      </p:cxnSp>
      <p:cxnSp>
        <p:nvCxnSpPr>
          <p:cNvPr id="91" name="Google Shape;91;p16"/>
          <p:cNvCxnSpPr>
            <a:stCxn id="82" idx="3"/>
          </p:cNvCxnSpPr>
          <p:nvPr/>
        </p:nvCxnSpPr>
        <p:spPr>
          <a:xfrm flipH="1" rot="10800000">
            <a:off x="822050" y="2053262"/>
            <a:ext cx="1623900" cy="975900"/>
          </a:xfrm>
          <a:prstGeom prst="straightConnector1">
            <a:avLst/>
          </a:prstGeom>
          <a:noFill/>
          <a:ln cap="flat" cmpd="sng" w="28575">
            <a:solidFill>
              <a:srgbClr val="C27BA0"/>
            </a:solidFill>
            <a:prstDash val="solid"/>
            <a:round/>
            <a:headEnd len="med" w="med" type="none"/>
            <a:tailEnd len="med" w="med" type="none"/>
          </a:ln>
        </p:spPr>
      </p:cxnSp>
      <p:cxnSp>
        <p:nvCxnSpPr>
          <p:cNvPr id="92" name="Google Shape;92;p16"/>
          <p:cNvCxnSpPr>
            <a:stCxn id="81" idx="3"/>
          </p:cNvCxnSpPr>
          <p:nvPr/>
        </p:nvCxnSpPr>
        <p:spPr>
          <a:xfrm>
            <a:off x="843975" y="2058465"/>
            <a:ext cx="1579800" cy="122700"/>
          </a:xfrm>
          <a:prstGeom prst="straightConnector1">
            <a:avLst/>
          </a:prstGeom>
          <a:noFill/>
          <a:ln cap="flat" cmpd="sng" w="28575">
            <a:solidFill>
              <a:srgbClr val="FF00FF"/>
            </a:solidFill>
            <a:prstDash val="solid"/>
            <a:round/>
            <a:headEnd len="med" w="med" type="none"/>
            <a:tailEnd len="med" w="med" type="none"/>
          </a:ln>
        </p:spPr>
      </p:cxnSp>
      <p:pic>
        <p:nvPicPr>
          <p:cNvPr id="93" name="Google Shape;93;p16"/>
          <p:cNvPicPr preferRelativeResize="0"/>
          <p:nvPr/>
        </p:nvPicPr>
        <p:blipFill>
          <a:blip r:embed="rId11">
            <a:alphaModFix/>
          </a:blip>
          <a:stretch>
            <a:fillRect/>
          </a:stretch>
        </p:blipFill>
        <p:spPr>
          <a:xfrm>
            <a:off x="0" y="0"/>
            <a:ext cx="1622462" cy="1000075"/>
          </a:xfrm>
          <a:prstGeom prst="rect">
            <a:avLst/>
          </a:prstGeom>
          <a:noFill/>
          <a:ln>
            <a:noFill/>
          </a:ln>
        </p:spPr>
      </p:pic>
      <p:sp>
        <p:nvSpPr>
          <p:cNvPr id="94" name="Google Shape;94;p16"/>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Steering Committee</a:t>
            </a:r>
            <a:endParaRPr sz="4800"/>
          </a:p>
        </p:txBody>
      </p:sp>
      <p:sp>
        <p:nvSpPr>
          <p:cNvPr id="95" name="Google Shape;95;p16"/>
          <p:cNvSpPr txBox="1"/>
          <p:nvPr/>
        </p:nvSpPr>
        <p:spPr>
          <a:xfrm>
            <a:off x="0" y="3883125"/>
            <a:ext cx="2652000" cy="1719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2"/>
              </a:buClr>
              <a:buSzPts val="1000"/>
              <a:buChar char="●"/>
            </a:pPr>
            <a:r>
              <a:rPr lang="en" sz="1000">
                <a:solidFill>
                  <a:schemeClr val="dk2"/>
                </a:solidFill>
              </a:rPr>
              <a:t>Melissa Harrison, eLife (Chair)</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Lucie Senn, </a:t>
            </a:r>
            <a:r>
              <a:rPr lang="en" sz="1000">
                <a:solidFill>
                  <a:schemeClr val="dk2"/>
                </a:solidFill>
              </a:rPr>
              <a:t>Frontiers</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Stephen Laverick, Green 15 Publishing Consultancy</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Kevin Lawson, Sheridan</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Kelly McDougall, MIT Press</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Jeff Beck, NCBI</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3839675" y="1762075"/>
            <a:ext cx="4992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a:t>
            </a:r>
            <a:r>
              <a:rPr lang="en"/>
              <a:t>ry Seligy</a:t>
            </a:r>
            <a:endParaRPr/>
          </a:p>
          <a:p>
            <a:pPr indent="-342900" lvl="0" marL="457200" rtl="0" algn="l">
              <a:spcBef>
                <a:spcPts val="1600"/>
              </a:spcBef>
              <a:spcAft>
                <a:spcPts val="0"/>
              </a:spcAft>
              <a:buSzPts val="1800"/>
              <a:buChar char="●"/>
            </a:pPr>
            <a:r>
              <a:rPr lang="en"/>
              <a:t>Instrumental in 2017 process review </a:t>
            </a:r>
            <a:endParaRPr/>
          </a:p>
          <a:p>
            <a:pPr indent="-342900" lvl="0" marL="457200" rtl="0" algn="l">
              <a:spcBef>
                <a:spcPts val="0"/>
              </a:spcBef>
              <a:spcAft>
                <a:spcPts val="0"/>
              </a:spcAft>
              <a:buSzPts val="1800"/>
              <a:buChar char="●"/>
            </a:pPr>
            <a:r>
              <a:rPr lang="en"/>
              <a:t>Re-did the website</a:t>
            </a:r>
            <a:endParaRPr/>
          </a:p>
          <a:p>
            <a:pPr indent="-342900" lvl="0" marL="457200" rtl="0" algn="l">
              <a:spcBef>
                <a:spcPts val="0"/>
              </a:spcBef>
              <a:spcAft>
                <a:spcPts val="0"/>
              </a:spcAft>
              <a:buSzPts val="1800"/>
              <a:buChar char="●"/>
            </a:pPr>
            <a:r>
              <a:rPr lang="en"/>
              <a:t>Ran a challenging sub-group - authors and affiliations</a:t>
            </a:r>
            <a:endParaRPr/>
          </a:p>
          <a:p>
            <a:pPr indent="-342900" lvl="0" marL="457200" rtl="0" algn="l">
              <a:spcBef>
                <a:spcPts val="0"/>
              </a:spcBef>
              <a:spcAft>
                <a:spcPts val="0"/>
              </a:spcAft>
              <a:buSzPts val="1800"/>
              <a:buChar char="●"/>
            </a:pPr>
            <a:r>
              <a:rPr lang="en"/>
              <a:t>Was our copy editor, copywriter, and general on-point </a:t>
            </a:r>
            <a:r>
              <a:rPr lang="en"/>
              <a:t>messenger</a:t>
            </a:r>
            <a:endParaRPr/>
          </a:p>
          <a:p>
            <a:pPr indent="-342900" lvl="0" marL="457200" rtl="0" algn="l">
              <a:spcBef>
                <a:spcPts val="0"/>
              </a:spcBef>
              <a:spcAft>
                <a:spcPts val="0"/>
              </a:spcAft>
              <a:buSzPts val="1800"/>
              <a:buChar char="●"/>
            </a:pPr>
            <a:r>
              <a:rPr lang="en"/>
              <a:t>Talk </a:t>
            </a:r>
            <a:r>
              <a:rPr lang="en"/>
              <a:t>on attributes at </a:t>
            </a:r>
            <a:r>
              <a:rPr lang="en"/>
              <a:t>last year’s JATS-Con </a:t>
            </a:r>
            <a:endParaRPr/>
          </a:p>
          <a:p>
            <a:pPr indent="0" lvl="0" marL="457200" rtl="0" algn="l">
              <a:spcBef>
                <a:spcPts val="1600"/>
              </a:spcBef>
              <a:spcAft>
                <a:spcPts val="1600"/>
              </a:spcAft>
              <a:buNone/>
            </a:pPr>
            <a:r>
              <a:t/>
            </a:r>
            <a:endParaRPr/>
          </a:p>
        </p:txBody>
      </p:sp>
      <p:pic>
        <p:nvPicPr>
          <p:cNvPr id="101" name="Google Shape;101;p17"/>
          <p:cNvPicPr preferRelativeResize="0"/>
          <p:nvPr/>
        </p:nvPicPr>
        <p:blipFill>
          <a:blip r:embed="rId3">
            <a:alphaModFix/>
          </a:blip>
          <a:stretch>
            <a:fillRect/>
          </a:stretch>
        </p:blipFill>
        <p:spPr>
          <a:xfrm>
            <a:off x="240925" y="1322700"/>
            <a:ext cx="3144225" cy="3697425"/>
          </a:xfrm>
          <a:prstGeom prst="rect">
            <a:avLst/>
          </a:prstGeom>
          <a:noFill/>
          <a:ln>
            <a:noFill/>
          </a:ln>
        </p:spPr>
      </p:pic>
      <p:pic>
        <p:nvPicPr>
          <p:cNvPr id="102" name="Google Shape;102;p17"/>
          <p:cNvPicPr preferRelativeResize="0"/>
          <p:nvPr/>
        </p:nvPicPr>
        <p:blipFill>
          <a:blip r:embed="rId4">
            <a:alphaModFix/>
          </a:blip>
          <a:stretch>
            <a:fillRect/>
          </a:stretch>
        </p:blipFill>
        <p:spPr>
          <a:xfrm>
            <a:off x="0" y="0"/>
            <a:ext cx="1622462" cy="1000075"/>
          </a:xfrm>
          <a:prstGeom prst="rect">
            <a:avLst/>
          </a:prstGeom>
          <a:noFill/>
          <a:ln>
            <a:noFill/>
          </a:ln>
        </p:spPr>
      </p:pic>
      <p:sp>
        <p:nvSpPr>
          <p:cNvPr id="103" name="Google Shape;103;p17"/>
          <p:cNvSpPr txBox="1"/>
          <p:nvPr>
            <p:ph idx="4294967295" type="subTitle"/>
          </p:nvPr>
        </p:nvSpPr>
        <p:spPr>
          <a:xfrm>
            <a:off x="1774850" y="3071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Many thanks</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idx="1" type="body"/>
          </p:nvPr>
        </p:nvSpPr>
        <p:spPr>
          <a:xfrm>
            <a:off x="311700" y="1685825"/>
            <a:ext cx="3728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13 </a:t>
            </a:r>
            <a:r>
              <a:rPr lang="en"/>
              <a:t>recommendations</a:t>
            </a:r>
            <a:r>
              <a:rPr lang="en"/>
              <a:t> listed on our website:</a:t>
            </a:r>
            <a:endParaRPr/>
          </a:p>
          <a:p>
            <a:pPr indent="-342900" lvl="0" marL="457200" rtl="0" algn="l">
              <a:spcBef>
                <a:spcPts val="1600"/>
              </a:spcBef>
              <a:spcAft>
                <a:spcPts val="0"/>
              </a:spcAft>
              <a:buSzPts val="1800"/>
              <a:buChar char="●"/>
            </a:pPr>
            <a:r>
              <a:rPr lang="en"/>
              <a:t>8 published, but of these 2 require review</a:t>
            </a:r>
            <a:endParaRPr/>
          </a:p>
          <a:p>
            <a:pPr indent="-342900" lvl="0" marL="457200" rtl="0" algn="l">
              <a:spcBef>
                <a:spcPts val="0"/>
              </a:spcBef>
              <a:spcAft>
                <a:spcPts val="0"/>
              </a:spcAft>
              <a:buSzPts val="1800"/>
              <a:buChar char="●"/>
            </a:pPr>
            <a:r>
              <a:rPr lang="en"/>
              <a:t>1 post public-review</a:t>
            </a:r>
            <a:endParaRPr/>
          </a:p>
          <a:p>
            <a:pPr indent="-342900" lvl="0" marL="457200" rtl="0" algn="l">
              <a:spcBef>
                <a:spcPts val="0"/>
              </a:spcBef>
              <a:spcAft>
                <a:spcPts val="0"/>
              </a:spcAft>
              <a:buSzPts val="1800"/>
              <a:buChar char="●"/>
            </a:pPr>
            <a:r>
              <a:rPr lang="en"/>
              <a:t>1 public review</a:t>
            </a:r>
            <a:endParaRPr/>
          </a:p>
          <a:p>
            <a:pPr indent="-342900" lvl="0" marL="457200" rtl="0" algn="l">
              <a:spcBef>
                <a:spcPts val="0"/>
              </a:spcBef>
              <a:spcAft>
                <a:spcPts val="0"/>
              </a:spcAft>
              <a:buSzPts val="1800"/>
              <a:buChar char="●"/>
            </a:pPr>
            <a:r>
              <a:rPr lang="en"/>
              <a:t>1 moved back to “Open”</a:t>
            </a:r>
            <a:endParaRPr/>
          </a:p>
        </p:txBody>
      </p:sp>
      <p:pic>
        <p:nvPicPr>
          <p:cNvPr id="109" name="Google Shape;109;p18"/>
          <p:cNvPicPr preferRelativeResize="0"/>
          <p:nvPr/>
        </p:nvPicPr>
        <p:blipFill>
          <a:blip r:embed="rId3">
            <a:alphaModFix/>
          </a:blip>
          <a:stretch>
            <a:fillRect/>
          </a:stretch>
        </p:blipFill>
        <p:spPr>
          <a:xfrm>
            <a:off x="0" y="0"/>
            <a:ext cx="1622462" cy="1000075"/>
          </a:xfrm>
          <a:prstGeom prst="rect">
            <a:avLst/>
          </a:prstGeom>
          <a:noFill/>
          <a:ln>
            <a:noFill/>
          </a:ln>
        </p:spPr>
      </p:pic>
      <p:sp>
        <p:nvSpPr>
          <p:cNvPr id="110" name="Google Shape;110;p18"/>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Process</a:t>
            </a:r>
            <a:r>
              <a:rPr lang="en" sz="4800"/>
              <a:t> – roadma</a:t>
            </a:r>
            <a:r>
              <a:rPr lang="en" sz="4800"/>
              <a:t>p</a:t>
            </a:r>
            <a:endParaRPr sz="4800"/>
          </a:p>
        </p:txBody>
      </p:sp>
      <p:sp>
        <p:nvSpPr>
          <p:cNvPr id="111" name="Google Shape;111;p18"/>
          <p:cNvSpPr txBox="1"/>
          <p:nvPr>
            <p:ph idx="1" type="body"/>
          </p:nvPr>
        </p:nvSpPr>
        <p:spPr>
          <a:xfrm>
            <a:off x="4039825" y="1000075"/>
            <a:ext cx="3129000" cy="23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uFill>
                  <a:noFill/>
                </a:uFill>
                <a:hlinkClick r:id="rId4"/>
              </a:rPr>
              <a:t>https://github.com/orgs/JATS4R/projects/1</a:t>
            </a:r>
            <a:endParaRPr sz="1000">
              <a:solidFill>
                <a:srgbClr val="000000"/>
              </a:solidFill>
            </a:endParaRPr>
          </a:p>
        </p:txBody>
      </p:sp>
      <p:pic>
        <p:nvPicPr>
          <p:cNvPr id="112" name="Google Shape;112;p18"/>
          <p:cNvPicPr preferRelativeResize="0"/>
          <p:nvPr/>
        </p:nvPicPr>
        <p:blipFill>
          <a:blip r:embed="rId5">
            <a:alphaModFix/>
          </a:blip>
          <a:stretch>
            <a:fillRect/>
          </a:stretch>
        </p:blipFill>
        <p:spPr>
          <a:xfrm>
            <a:off x="4039825" y="1228600"/>
            <a:ext cx="3339976" cy="1541526"/>
          </a:xfrm>
          <a:prstGeom prst="rect">
            <a:avLst/>
          </a:prstGeom>
          <a:noFill/>
          <a:ln>
            <a:noFill/>
          </a:ln>
        </p:spPr>
      </p:pic>
      <p:pic>
        <p:nvPicPr>
          <p:cNvPr id="113" name="Google Shape;113;p18"/>
          <p:cNvPicPr preferRelativeResize="0"/>
          <p:nvPr/>
        </p:nvPicPr>
        <p:blipFill>
          <a:blip r:embed="rId6">
            <a:alphaModFix/>
          </a:blip>
          <a:stretch>
            <a:fillRect/>
          </a:stretch>
        </p:blipFill>
        <p:spPr>
          <a:xfrm>
            <a:off x="5292022" y="2089000"/>
            <a:ext cx="3851975" cy="305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0" y="0"/>
            <a:ext cx="1622462" cy="1000075"/>
          </a:xfrm>
          <a:prstGeom prst="rect">
            <a:avLst/>
          </a:prstGeom>
          <a:noFill/>
          <a:ln>
            <a:noFill/>
          </a:ln>
        </p:spPr>
      </p:pic>
      <p:sp>
        <p:nvSpPr>
          <p:cNvPr id="119" name="Google Shape;119;p19"/>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4800"/>
              <a:t>Process – sub-group</a:t>
            </a:r>
            <a:endParaRPr sz="4800"/>
          </a:p>
        </p:txBody>
      </p:sp>
      <p:sp>
        <p:nvSpPr>
          <p:cNvPr id="120" name="Google Shape;120;p19"/>
          <p:cNvSpPr txBox="1"/>
          <p:nvPr>
            <p:ph idx="1" type="body"/>
          </p:nvPr>
        </p:nvSpPr>
        <p:spPr>
          <a:xfrm>
            <a:off x="303675" y="1694950"/>
            <a:ext cx="40281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W</a:t>
            </a:r>
            <a:r>
              <a:rPr lang="en"/>
              <a:t>orking group</a:t>
            </a:r>
            <a:endParaRPr/>
          </a:p>
          <a:p>
            <a:pPr indent="-342900" lvl="0" marL="457200" rtl="0" algn="l">
              <a:lnSpc>
                <a:spcPct val="100000"/>
              </a:lnSpc>
              <a:spcBef>
                <a:spcPts val="0"/>
              </a:spcBef>
              <a:spcAft>
                <a:spcPts val="0"/>
              </a:spcAft>
              <a:buSzPts val="1800"/>
              <a:buChar char="●"/>
            </a:pPr>
            <a:r>
              <a:rPr lang="en"/>
              <a:t>S</a:t>
            </a:r>
            <a:r>
              <a:rPr lang="en"/>
              <a:t>hort-term </a:t>
            </a:r>
            <a:endParaRPr/>
          </a:p>
          <a:p>
            <a:pPr indent="-342900" lvl="0" marL="457200" rtl="0" algn="l">
              <a:lnSpc>
                <a:spcPct val="100000"/>
              </a:lnSpc>
              <a:spcBef>
                <a:spcPts val="0"/>
              </a:spcBef>
              <a:spcAft>
                <a:spcPts val="0"/>
              </a:spcAft>
              <a:buSzPts val="1800"/>
              <a:buChar char="●"/>
            </a:pPr>
            <a:r>
              <a:rPr lang="en"/>
              <a:t>Open-invitation </a:t>
            </a:r>
            <a:endParaRPr/>
          </a:p>
          <a:p>
            <a:pPr indent="-342900" lvl="0" marL="457200" rtl="0" algn="l">
              <a:lnSpc>
                <a:spcPct val="100000"/>
              </a:lnSpc>
              <a:spcBef>
                <a:spcPts val="0"/>
              </a:spcBef>
              <a:spcAft>
                <a:spcPts val="0"/>
              </a:spcAft>
              <a:buSzPts val="1800"/>
              <a:buChar char="●"/>
            </a:pPr>
            <a:r>
              <a:rPr lang="en"/>
              <a:t>Specific item from the roadmap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Documentation: </a:t>
            </a:r>
            <a:endParaRPr/>
          </a:p>
          <a:p>
            <a:pPr indent="-342900" lvl="0" marL="457200" rtl="0" algn="l">
              <a:lnSpc>
                <a:spcPct val="100000"/>
              </a:lnSpc>
              <a:spcBef>
                <a:spcPts val="0"/>
              </a:spcBef>
              <a:spcAft>
                <a:spcPts val="0"/>
              </a:spcAft>
              <a:buSzPts val="1800"/>
              <a:buChar char="●"/>
            </a:pPr>
            <a:r>
              <a:rPr lang="en" u="sng">
                <a:solidFill>
                  <a:schemeClr val="hlink"/>
                </a:solidFill>
                <a:hlinkClick r:id="rId4"/>
              </a:rPr>
              <a:t>Workflow</a:t>
            </a:r>
            <a:r>
              <a:rPr lang="en"/>
              <a:t> diagram</a:t>
            </a:r>
            <a:endParaRPr/>
          </a:p>
          <a:p>
            <a:pPr indent="-342900" lvl="0" marL="457200" rtl="0" algn="l">
              <a:lnSpc>
                <a:spcPct val="100000"/>
              </a:lnSpc>
              <a:spcBef>
                <a:spcPts val="0"/>
              </a:spcBef>
              <a:spcAft>
                <a:spcPts val="0"/>
              </a:spcAft>
              <a:buSzPts val="1800"/>
              <a:buChar char="●"/>
            </a:pPr>
            <a:r>
              <a:rPr lang="en"/>
              <a:t>Status for recommendations</a:t>
            </a:r>
            <a:endParaRPr/>
          </a:p>
          <a:p>
            <a:pPr indent="-342900" lvl="0" marL="457200" rtl="0" algn="l">
              <a:lnSpc>
                <a:spcPct val="100000"/>
              </a:lnSpc>
              <a:spcBef>
                <a:spcPts val="0"/>
              </a:spcBef>
              <a:spcAft>
                <a:spcPts val="0"/>
              </a:spcAft>
              <a:buSzPts val="1800"/>
              <a:buChar char="●"/>
            </a:pPr>
            <a:r>
              <a:rPr lang="en"/>
              <a:t>Recommendation </a:t>
            </a:r>
            <a:r>
              <a:rPr lang="en" u="sng">
                <a:solidFill>
                  <a:schemeClr val="hlink"/>
                </a:solidFill>
                <a:hlinkClick r:id="rId5"/>
              </a:rPr>
              <a:t>template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100" u="sng">
                <a:solidFill>
                  <a:schemeClr val="hlink"/>
                </a:solidFill>
                <a:hlinkClick r:id="rId6"/>
              </a:rPr>
              <a:t>https://jats4r.org/recommendation-process</a:t>
            </a:r>
            <a:endParaRPr/>
          </a:p>
          <a:p>
            <a:pPr indent="0" lvl="0" marL="457200" rtl="0" algn="l">
              <a:spcBef>
                <a:spcPts val="0"/>
              </a:spcBef>
              <a:spcAft>
                <a:spcPts val="1600"/>
              </a:spcAft>
              <a:buNone/>
            </a:pPr>
            <a:r>
              <a:t/>
            </a:r>
            <a:endParaRPr/>
          </a:p>
        </p:txBody>
      </p:sp>
      <p:pic>
        <p:nvPicPr>
          <p:cNvPr id="121" name="Google Shape;121;p19"/>
          <p:cNvPicPr preferRelativeResize="0"/>
          <p:nvPr/>
        </p:nvPicPr>
        <p:blipFill>
          <a:blip r:embed="rId7">
            <a:alphaModFix/>
          </a:blip>
          <a:stretch>
            <a:fillRect/>
          </a:stretch>
        </p:blipFill>
        <p:spPr>
          <a:xfrm>
            <a:off x="4484175" y="1099725"/>
            <a:ext cx="4316698" cy="3891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0" y="0"/>
            <a:ext cx="1622462" cy="1000075"/>
          </a:xfrm>
          <a:prstGeom prst="rect">
            <a:avLst/>
          </a:prstGeom>
          <a:noFill/>
          <a:ln>
            <a:noFill/>
          </a:ln>
        </p:spPr>
      </p:pic>
      <p:sp>
        <p:nvSpPr>
          <p:cNvPr id="127" name="Google Shape;127;p20"/>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Process</a:t>
            </a:r>
            <a:r>
              <a:rPr lang="en" sz="4800"/>
              <a:t> – </a:t>
            </a:r>
            <a:r>
              <a:rPr lang="en" sz="4800"/>
              <a:t>sub-group</a:t>
            </a:r>
            <a:endParaRPr sz="4800"/>
          </a:p>
        </p:txBody>
      </p:sp>
      <p:sp>
        <p:nvSpPr>
          <p:cNvPr id="128" name="Google Shape;128;p20"/>
          <p:cNvSpPr/>
          <p:nvPr/>
        </p:nvSpPr>
        <p:spPr>
          <a:xfrm>
            <a:off x="81250" y="1718375"/>
            <a:ext cx="777900" cy="2537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ph idx="1" type="body"/>
          </p:nvPr>
        </p:nvSpPr>
        <p:spPr>
          <a:xfrm>
            <a:off x="276050" y="1159400"/>
            <a:ext cx="4031400" cy="391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Steps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Call for participation</a:t>
            </a:r>
            <a:endParaRPr/>
          </a:p>
          <a:p>
            <a:pPr indent="-317500" lvl="1" marL="914400" rtl="0" algn="l">
              <a:lnSpc>
                <a:spcPct val="100000"/>
              </a:lnSpc>
              <a:spcBef>
                <a:spcPts val="0"/>
              </a:spcBef>
              <a:spcAft>
                <a:spcPts val="0"/>
              </a:spcAft>
              <a:buSzPts val="1400"/>
              <a:buAutoNum type="alphaLcPeriod"/>
            </a:pPr>
            <a:r>
              <a:rPr lang="en"/>
              <a:t>JATS listserv</a:t>
            </a:r>
            <a:endParaRPr/>
          </a:p>
          <a:p>
            <a:pPr indent="-317500" lvl="1" marL="914400" rtl="0" algn="l">
              <a:lnSpc>
                <a:spcPct val="100000"/>
              </a:lnSpc>
              <a:spcBef>
                <a:spcPts val="0"/>
              </a:spcBef>
              <a:spcAft>
                <a:spcPts val="0"/>
              </a:spcAft>
              <a:buSzPts val="1400"/>
              <a:buAutoNum type="alphaLcPeriod"/>
            </a:pPr>
            <a:r>
              <a:rPr lang="en"/>
              <a:t>Google group</a:t>
            </a:r>
            <a:endParaRPr/>
          </a:p>
          <a:p>
            <a:pPr indent="-317500" lvl="1" marL="914400" rtl="0" algn="l">
              <a:lnSpc>
                <a:spcPct val="100000"/>
              </a:lnSpc>
              <a:spcBef>
                <a:spcPts val="0"/>
              </a:spcBef>
              <a:spcAft>
                <a:spcPts val="0"/>
              </a:spcAft>
              <a:buSzPts val="1400"/>
              <a:buAutoNum type="alphaLcPeriod"/>
            </a:pPr>
            <a:r>
              <a:rPr lang="en"/>
              <a:t>Twitter</a:t>
            </a:r>
            <a:endParaRPr/>
          </a:p>
          <a:p>
            <a:pPr indent="-342900" lvl="0" marL="457200" rtl="0" algn="l">
              <a:lnSpc>
                <a:spcPct val="100000"/>
              </a:lnSpc>
              <a:spcBef>
                <a:spcPts val="0"/>
              </a:spcBef>
              <a:spcAft>
                <a:spcPts val="0"/>
              </a:spcAft>
              <a:buSzPts val="1800"/>
              <a:buAutoNum type="arabicPeriod"/>
            </a:pPr>
            <a:r>
              <a:rPr lang="en"/>
              <a:t>Group formed</a:t>
            </a:r>
            <a:endParaRPr/>
          </a:p>
          <a:p>
            <a:pPr indent="-317500" lvl="1" marL="914400" rtl="0" algn="l">
              <a:lnSpc>
                <a:spcPct val="100000"/>
              </a:lnSpc>
              <a:spcBef>
                <a:spcPts val="0"/>
              </a:spcBef>
              <a:spcAft>
                <a:spcPts val="0"/>
              </a:spcAft>
              <a:buSzPts val="1400"/>
              <a:buAutoNum type="alphaLcPeriod"/>
            </a:pPr>
            <a:r>
              <a:rPr lang="en"/>
              <a:t>Call frequency</a:t>
            </a:r>
            <a:endParaRPr/>
          </a:p>
          <a:p>
            <a:pPr indent="-317500" lvl="1" marL="914400" rtl="0" algn="l">
              <a:lnSpc>
                <a:spcPct val="100000"/>
              </a:lnSpc>
              <a:spcBef>
                <a:spcPts val="0"/>
              </a:spcBef>
              <a:spcAft>
                <a:spcPts val="0"/>
              </a:spcAft>
              <a:buSzPts val="1400"/>
              <a:buAutoNum type="alphaLcPeriod"/>
            </a:pPr>
            <a:r>
              <a:rPr lang="en"/>
              <a:t>Sample gathering</a:t>
            </a:r>
            <a:endParaRPr/>
          </a:p>
          <a:p>
            <a:pPr indent="-317500" lvl="1" marL="914400" rtl="0" algn="l">
              <a:lnSpc>
                <a:spcPct val="100000"/>
              </a:lnSpc>
              <a:spcBef>
                <a:spcPts val="0"/>
              </a:spcBef>
              <a:spcAft>
                <a:spcPts val="0"/>
              </a:spcAft>
              <a:buSzPts val="1400"/>
              <a:buAutoNum type="alphaLcPeriod"/>
            </a:pPr>
            <a:r>
              <a:rPr lang="en"/>
              <a:t>Plan of attack</a:t>
            </a:r>
            <a:endParaRPr/>
          </a:p>
          <a:p>
            <a:pPr indent="-317500" lvl="1" marL="914400" rtl="0" algn="l">
              <a:lnSpc>
                <a:spcPct val="100000"/>
              </a:lnSpc>
              <a:spcBef>
                <a:spcPts val="0"/>
              </a:spcBef>
              <a:spcAft>
                <a:spcPts val="0"/>
              </a:spcAft>
              <a:buSzPts val="1400"/>
              <a:buAutoNum type="alphaLcPeriod"/>
            </a:pPr>
            <a:r>
              <a:rPr lang="en"/>
              <a:t>Work!</a:t>
            </a:r>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spcBef>
                <a:spcPts val="0"/>
              </a:spcBef>
              <a:spcAft>
                <a:spcPts val="1600"/>
              </a:spcAft>
              <a:buNone/>
            </a:pPr>
            <a:r>
              <a:t/>
            </a:r>
            <a:endParaRPr/>
          </a:p>
        </p:txBody>
      </p:sp>
      <p:sp>
        <p:nvSpPr>
          <p:cNvPr id="130" name="Google Shape;130;p20"/>
          <p:cNvSpPr/>
          <p:nvPr/>
        </p:nvSpPr>
        <p:spPr>
          <a:xfrm rot="5400000">
            <a:off x="4549100" y="1928775"/>
            <a:ext cx="1371600" cy="792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3303950" y="1563075"/>
            <a:ext cx="1371600" cy="792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10800000">
            <a:off x="4179825" y="3185475"/>
            <a:ext cx="1371600" cy="792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rot="-5399248">
            <a:off x="2925166" y="2793409"/>
            <a:ext cx="1371600" cy="792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6832125" y="1292575"/>
            <a:ext cx="1486200" cy="1371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ph idx="1" type="body"/>
          </p:nvPr>
        </p:nvSpPr>
        <p:spPr>
          <a:xfrm>
            <a:off x="6641575" y="1159400"/>
            <a:ext cx="4031400" cy="391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7.	Publish</a:t>
            </a:r>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spcBef>
                <a:spcPts val="0"/>
              </a:spcBef>
              <a:spcAft>
                <a:spcPts val="1600"/>
              </a:spcAft>
              <a:buNone/>
            </a:pPr>
            <a:r>
              <a:t/>
            </a:r>
            <a:endParaRPr/>
          </a:p>
        </p:txBody>
      </p:sp>
      <p:sp>
        <p:nvSpPr>
          <p:cNvPr id="136" name="Google Shape;136;p20"/>
          <p:cNvSpPr txBox="1"/>
          <p:nvPr>
            <p:ph idx="1" type="body"/>
          </p:nvPr>
        </p:nvSpPr>
        <p:spPr>
          <a:xfrm>
            <a:off x="3029200" y="1159400"/>
            <a:ext cx="4031400" cy="391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3.	Recommendation formed</a:t>
            </a:r>
            <a:endParaRPr/>
          </a:p>
          <a:p>
            <a:pPr indent="0" lvl="0" marL="0" rtl="0" algn="l">
              <a:lnSpc>
                <a:spcPct val="100000"/>
              </a:lnSpc>
              <a:spcBef>
                <a:spcPts val="0"/>
              </a:spcBef>
              <a:spcAft>
                <a:spcPts val="0"/>
              </a:spcAft>
              <a:buNone/>
            </a:pPr>
            <a:r>
              <a:rPr lang="en"/>
              <a:t>4.	Steering Committee review</a:t>
            </a:r>
            <a:endParaRPr/>
          </a:p>
          <a:p>
            <a:pPr indent="0" lvl="0" marL="0" rtl="0" algn="l">
              <a:lnSpc>
                <a:spcPct val="100000"/>
              </a:lnSpc>
              <a:spcBef>
                <a:spcPts val="0"/>
              </a:spcBef>
              <a:spcAft>
                <a:spcPts val="0"/>
              </a:spcAft>
              <a:buNone/>
            </a:pPr>
            <a:r>
              <a:rPr lang="en"/>
              <a:t>5.	Release for public comment</a:t>
            </a:r>
            <a:endParaRPr/>
          </a:p>
          <a:p>
            <a:pPr indent="0" lvl="0" marL="0" rtl="0" algn="l">
              <a:lnSpc>
                <a:spcPct val="100000"/>
              </a:lnSpc>
              <a:spcBef>
                <a:spcPts val="0"/>
              </a:spcBef>
              <a:spcAft>
                <a:spcPts val="0"/>
              </a:spcAft>
              <a:buNone/>
            </a:pPr>
            <a:r>
              <a:rPr lang="en"/>
              <a:t>6.	Response/re-work</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0" y="0"/>
            <a:ext cx="1622462" cy="1000075"/>
          </a:xfrm>
          <a:prstGeom prst="rect">
            <a:avLst/>
          </a:prstGeom>
          <a:noFill/>
          <a:ln>
            <a:noFill/>
          </a:ln>
        </p:spPr>
      </p:pic>
      <p:sp>
        <p:nvSpPr>
          <p:cNvPr id="142" name="Google Shape;142;p21"/>
          <p:cNvSpPr txBox="1"/>
          <p:nvPr>
            <p:ph idx="4294967295" type="subTitle"/>
          </p:nvPr>
        </p:nvSpPr>
        <p:spPr>
          <a:xfrm>
            <a:off x="1622450" y="154725"/>
            <a:ext cx="735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O</a:t>
            </a:r>
            <a:r>
              <a:rPr lang="en" sz="4800"/>
              <a:t>ther groups</a:t>
            </a:r>
            <a:endParaRPr sz="4800"/>
          </a:p>
        </p:txBody>
      </p:sp>
      <p:sp>
        <p:nvSpPr>
          <p:cNvPr id="143" name="Google Shape;143;p21"/>
          <p:cNvSpPr txBox="1"/>
          <p:nvPr>
            <p:ph idx="1" type="body"/>
          </p:nvPr>
        </p:nvSpPr>
        <p:spPr>
          <a:xfrm>
            <a:off x="1781200" y="1119600"/>
            <a:ext cx="4028100" cy="391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Examples of recommendations that started life elsewhere:</a:t>
            </a:r>
            <a:endParaRPr/>
          </a:p>
          <a:p>
            <a:pPr indent="-342900" lvl="0" marL="457200" rtl="0" algn="l">
              <a:lnSpc>
                <a:spcPct val="100000"/>
              </a:lnSpc>
              <a:spcBef>
                <a:spcPts val="0"/>
              </a:spcBef>
              <a:spcAft>
                <a:spcPts val="0"/>
              </a:spcAft>
              <a:buSzPts val="1800"/>
              <a:buChar char="●"/>
            </a:pPr>
            <a:r>
              <a:rPr lang="en"/>
              <a:t>Peer review materials</a:t>
            </a:r>
            <a:endParaRPr/>
          </a:p>
          <a:p>
            <a:pPr indent="-342900" lvl="0" marL="457200" rtl="0" algn="l">
              <a:lnSpc>
                <a:spcPct val="100000"/>
              </a:lnSpc>
              <a:spcBef>
                <a:spcPts val="0"/>
              </a:spcBef>
              <a:spcAft>
                <a:spcPts val="0"/>
              </a:spcAft>
              <a:buSzPts val="1800"/>
              <a:buChar char="●"/>
            </a:pPr>
            <a:r>
              <a:rPr lang="en"/>
              <a:t>Funding</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Examples of recommendations that benefitted from outside people/groups:</a:t>
            </a:r>
            <a:endParaRPr/>
          </a:p>
          <a:p>
            <a:pPr indent="-342900" lvl="0" marL="457200" rtl="0" algn="l">
              <a:lnSpc>
                <a:spcPct val="100000"/>
              </a:lnSpc>
              <a:spcBef>
                <a:spcPts val="0"/>
              </a:spcBef>
              <a:spcAft>
                <a:spcPts val="0"/>
              </a:spcAft>
              <a:buSzPts val="1800"/>
              <a:buChar char="●"/>
            </a:pPr>
            <a:r>
              <a:rPr lang="en"/>
              <a:t>Versioning - JAV guidelines</a:t>
            </a:r>
            <a:endParaRPr/>
          </a:p>
          <a:p>
            <a:pPr indent="-342900" lvl="0" marL="457200" rtl="0" algn="l">
              <a:lnSpc>
                <a:spcPct val="100000"/>
              </a:lnSpc>
              <a:spcBef>
                <a:spcPts val="0"/>
              </a:spcBef>
              <a:spcAft>
                <a:spcPts val="0"/>
              </a:spcAft>
              <a:buSzPts val="1800"/>
              <a:buChar char="●"/>
            </a:pPr>
            <a:r>
              <a:rPr lang="en"/>
              <a:t>Credit taxonomy</a:t>
            </a:r>
            <a:endParaRPr/>
          </a:p>
          <a:p>
            <a:pPr indent="-342900" lvl="0" marL="457200" rtl="0" algn="l">
              <a:lnSpc>
                <a:spcPct val="100000"/>
              </a:lnSpc>
              <a:spcBef>
                <a:spcPts val="0"/>
              </a:spcBef>
              <a:spcAft>
                <a:spcPts val="0"/>
              </a:spcAft>
              <a:buSzPts val="1800"/>
              <a:buChar char="●"/>
            </a:pPr>
            <a:r>
              <a:rPr lang="en"/>
              <a:t>Clinical trial </a:t>
            </a:r>
            <a:endParaRPr/>
          </a:p>
          <a:p>
            <a:pPr indent="0" lvl="0" marL="457200" rtl="0" algn="l">
              <a:lnSpc>
                <a:spcPct val="100000"/>
              </a:lnSpc>
              <a:spcBef>
                <a:spcPts val="0"/>
              </a:spcBef>
              <a:spcAft>
                <a:spcPts val="0"/>
              </a:spcAft>
              <a:buNone/>
            </a:pPr>
            <a:r>
              <a:t/>
            </a:r>
            <a:endParaRPr/>
          </a:p>
          <a:p>
            <a:pPr indent="0" lvl="0" marL="457200" marR="0" rtl="0" algn="l">
              <a:lnSpc>
                <a:spcPct val="100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