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Corbel"/>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D1AC3EA-FB23-492C-9852-BBF6916B9D54}">
  <a:tblStyle styleId="{7D1AC3EA-FB23-492C-9852-BBF6916B9D5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schemas.openxmlformats.org/officeDocument/2006/relationships/font" Target="fonts/OpenSans-regular.fnt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1843ccad0_0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1843ccad0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few studies have looked at categorising data availability statements into various categories, usually using a small team who manually curate the statements. Generally the authors are interested in whether data policies, such as enforcing inclusion of a data availability statement, actually lead to better data practice. While I can’t do this at the scale of PMC XMLs, we can look at some broad trends.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word cloud on the left shows the top 50 most common words in data availability statements. “Study” and “materials” aren’t particularly interesting, but the next three words in the dark green are “author”, “request”, and “corresponding”, which suggests a lot of statements ask the reader to contact the corresponding author for data requests.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the right I’ve used regular expressions to categorise data availability statements en masse. While this certainly isn’t as accurate as the manual curation, it gives a reasonable indication of the nature of a statement. The categories are split where data isn’t available, subject to restriction, contained within the article, or available from an author. These aren’t mutually exclusive, and ~77% of statements fit at least one of these categories. So clearly a lot of statements don’t point to datasets in repositories, and it’s very debatable whether enforcing a data availability statement actually leads to good data practice.</a:t>
            </a:r>
            <a:endParaRPr/>
          </a:p>
        </p:txBody>
      </p:sp>
      <p:sp>
        <p:nvSpPr>
          <p:cNvPr id="113" name="Google Shape;113;g51843ccad0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1843ccad0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1843ccad0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Finally I did come across some less-than-helpful data availability statements, including “Available”, “We agree with this statement”, and my personal favourite “Yes”. Clearly these statements are of no use to the reader. I should say these statements are by far the exception, but there is clearly some room for editorial improvement and author guidance.</a:t>
            </a:r>
            <a:endParaRPr/>
          </a:p>
        </p:txBody>
      </p:sp>
      <p:sp>
        <p:nvSpPr>
          <p:cNvPr id="123" name="Google Shape;123;g51843ccad0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1843ccad0_0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1843ccad0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Funding agencies have a need to identify and track research outcomes in order to assess the impact of their funding, potentially among different disciplines and geographical areas. The core currency of research assessment, at least in the life sciences, is research publications. To link articles to specific grants, we ingest associations from PubMed, a platform called Researchfish, which is used by a lot of UK funders and charities, from our own submission system, and in files provided directly by our funders.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in a lot of cases, the only attribution of a grant for an article is in the form of free text in funding and </a:t>
            </a:r>
            <a:r>
              <a:rPr lang="en-US"/>
              <a:t>acknowledgement</a:t>
            </a:r>
            <a:r>
              <a:rPr lang="en-US"/>
              <a:t> sections of the XML.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in late 2017 we started a project to text-mine funding attributions for our 29 funding organisations.</a:t>
            </a:r>
            <a:endParaRPr/>
          </a:p>
        </p:txBody>
      </p:sp>
      <p:sp>
        <p:nvSpPr>
          <p:cNvPr id="132" name="Google Shape;132;g51843ccad0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843ccad0_0_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843ccad0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Europe PMC hosts a public grants database known as GRIST, which contains grant awards from the funders group. We started the work by looking at the grant formats, or patterns, that exist in the database for each of our funders. We collated the results in a report which was discussed with the funders. We assumed that patterns that represented a higher number of grants were the most significant, and asked funders to confirm we’d identified the most important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also asked for name abbreviations, variations, and names to be excluded.</a:t>
            </a:r>
            <a:endParaRPr/>
          </a:p>
        </p:txBody>
      </p:sp>
      <p:sp>
        <p:nvSpPr>
          <p:cNvPr id="140" name="Google Shape;140;g51843ccad0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1843ccad0_0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1843ccad0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Here’s an example dictionary entry for the funder “British Heart Foundation” for a grant pattern starting with two letters, then a forward slash, then 7 digits, another forward slash, and finally 5 digits. There’s a significant diversity among funders for the complexity of the grant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Multiple rounds of testing and refinement were carried out to reduce false positives.</a:t>
            </a:r>
            <a:endParaRPr/>
          </a:p>
        </p:txBody>
      </p:sp>
      <p:sp>
        <p:nvSpPr>
          <p:cNvPr id="147" name="Google Shape;147;g51843ccad0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1843ccad0_0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1843ccad0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collated the results of the text-mining approach, and tallied when the text-mining identified a grant ID already linked (blue), when a grant ID was added where previously we only had a funder link, or a new grant ID from the same funder was added (red), and papers that were previously unlinked to a funder (yellow). Overall we saw a 13% increase in articles linked to one of the Europe PMC funders after text-mining, with one funder who recently joined gaining a 20-fold increase in linked articles.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Grant-article links in Europe PMC are presented on our abstract pages, like in this example. If the grant happens to exist in the GRIST database, as this one is, we link to the GRIST page which details the PI, funding amount, dates, and provides an abstract for the grant.</a:t>
            </a:r>
            <a:endParaRPr/>
          </a:p>
        </p:txBody>
      </p:sp>
      <p:sp>
        <p:nvSpPr>
          <p:cNvPr id="155" name="Google Shape;155;g51843ccad0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a581a2d53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a581a2d5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upcoming project we’re working on that would circumvent all of these text-mining efforts is one on developing a global PID in the form of a DOI for grant IDs. We’re working with Crossref and Wellcome to mint DOIs for the Wellcome grants we have in our GRIST database. The idea here is that the DOI uniquely encapsulates the pairing of a funder (the DOI prefix) and a grant (the DOI suffix). While this is still very early days, one inevitable question (which I don’t have an answer for) is how will these be cited in the paper?</a:t>
            </a:r>
            <a:endParaRPr/>
          </a:p>
        </p:txBody>
      </p:sp>
      <p:sp>
        <p:nvSpPr>
          <p:cNvPr id="163" name="Google Shape;163;g5a581a2d5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1843ccad0_0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1843ccad0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We’re very fortunate at Europe PMC to have the vast majority of our full-text content tagged in JATS XML, particularly for our section tagging efforts that underpin both pieces of work I’ve discussed today. It’s also key for developing and sharing full-text tools, and </a:t>
            </a:r>
            <a:r>
              <a:rPr lang="en-US"/>
              <a:t>performing</a:t>
            </a:r>
            <a:r>
              <a:rPr lang="en-US"/>
              <a:t> analysis on the full-text.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this note, given that I’ve discussed data availability at length, it would be remiss of me not to make the data </a:t>
            </a:r>
            <a:r>
              <a:rPr lang="en-US"/>
              <a:t>available</a:t>
            </a:r>
            <a:r>
              <a:rPr lang="en-US"/>
              <a:t>. So if anyone is interested in the datasets and the analysis scripts you can download them as a supplementary file from the JATS-Con 2019 Bookshelf entry.</a:t>
            </a:r>
            <a:endParaRPr/>
          </a:p>
        </p:txBody>
      </p:sp>
      <p:sp>
        <p:nvSpPr>
          <p:cNvPr id="171" name="Google Shape;171;g51843ccad0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I’d like to conclude by thanking all my colleagues at Europe PMC for their input into this work, to acknowledge our 29 funding organisations, and to thank you all for your time.</a:t>
            </a:r>
            <a:endParaRPr/>
          </a:p>
        </p:txBody>
      </p:sp>
      <p:sp>
        <p:nvSpPr>
          <p:cNvPr id="178" name="Google Shape;178;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Europe PMC is an archive of biomedical and life sciences research publications that offers tools for search, retrieval, and interaction with the scientific literature.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maintain an open citation network, integrate with ORCID, link to public life sciences data resources, integrate text-mining tools, host a grants database </a:t>
            </a:r>
            <a:r>
              <a:rPr lang="en-US"/>
              <a:t>among other things</a:t>
            </a:r>
            <a:r>
              <a:rPr lang="en-US"/>
              <a:t>.</a:t>
            </a:r>
            <a:endParaRPr/>
          </a:p>
        </p:txBody>
      </p:sp>
      <p:sp>
        <p:nvSpPr>
          <p:cNvPr id="45" name="Google Shape;4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terms of content, Europe PMC is a partner in PubMed Central International and grants access to content from PubMed and PMC, as well as patents, preprints (including bioRxiv) and other sources. It contains 3.0 million JATS XML articles, in addition to 2.3 million articles tagged using pre-NISO NLM DTDs.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XMLs are supplied by publishers, as well as a smaller set of author manuscripts deposited </a:t>
            </a:r>
            <a:r>
              <a:rPr i="1" lang="en-US"/>
              <a:t>via </a:t>
            </a:r>
            <a:r>
              <a:rPr lang="en-US"/>
              <a:t>the NIH manuscript submission system and Europe PMC’s plus submission system. One of the key aspects of Europe PMC is the aggregation of all this content into a single search interface.</a:t>
            </a:r>
            <a:endParaRPr/>
          </a:p>
        </p:txBody>
      </p:sp>
      <p:sp>
        <p:nvSpPr>
          <p:cNvPr id="52" name="Google Shape;5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core mission revolves around supporting innovation and integrating related research data. Along these lines, I’d like to discuss two recent developments at Europe PMC involving our full-text XML content. First our work on making data availability statements searchable within Europe PMC, and some initial analysis, and then I’ll talk about a project to text-mine grant attributions from acknowledgement and funding sections.</a:t>
            </a:r>
            <a:endParaRPr/>
          </a:p>
        </p:txBody>
      </p:sp>
      <p:sp>
        <p:nvSpPr>
          <p:cNvPr id="63" name="Google Shape;6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1843ccad0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51843ccad0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Data availability statements are distinct sections of a full-text article which provide the reader with data access guidelines. They ideally describe both how to access the data, whether by URL, DOI or commonly in the life sciences domain as an accession number, and under what conditions the data can be accessed.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aim being to promote reproducibility and re-use of research datasets.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Europe PMC has allowed users to search within distinct sections of full-text content since 2014. We do this by employing a rule-based section tagger which categorises sections into one of 16 categories. In this work we added a 17th for data availability statements.</a:t>
            </a:r>
            <a:endParaRPr/>
          </a:p>
        </p:txBody>
      </p:sp>
      <p:sp>
        <p:nvSpPr>
          <p:cNvPr id="70" name="Google Shape;70;g51843ccad0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1843ccad0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51843ccad0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started very simply by looking at &lt;title&gt; contents and corresponding XML paths where the word “data” appeared, and then refined from there. The table shows the most frequently occurring combinations of &lt;title&gt; content and XML path.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far the most popular is “Data Availability” in the front-matter &lt;notes&gt; element, but we also see standalone &lt;sec&gt;tions and even further down the table &lt;sec&gt;tions within &lt;sec&gt;tions. Obviously we’re not interested in &lt;title&gt;s such as “Extended Data Figure 1”.</a:t>
            </a:r>
            <a:endParaRPr/>
          </a:p>
        </p:txBody>
      </p:sp>
      <p:sp>
        <p:nvSpPr>
          <p:cNvPr id="77" name="Google Shape;77;g51843ccad0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1843ccad0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51843ccad0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we’d manually checked the most popular and sensible-looking &lt;title&gt; variations we developed a regular expression to encompass all the titles shown on the slide. Within the Europe PMC advanced search you can now search within the sections we’ve identified, which generates the syntax shown on the left.</a:t>
            </a:r>
            <a:endParaRPr/>
          </a:p>
        </p:txBody>
      </p:sp>
      <p:sp>
        <p:nvSpPr>
          <p:cNvPr id="85" name="Google Shape;85;g51843ccad0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1843ccad0_0_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51843ccad0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more straightforward alternative to this quite manual approach would be to make use of the JATS4R recommendation, which is: &lt;sec&gt; element in the &lt;back&gt; with attribute sec-type=”data-availability” with &lt;title&gt; element containing the text “Data Availability”.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graph below shows by publication year the number of articles where we’ve found a matching &lt;sec&gt;&lt;title&gt; in the blue bars, or a &lt;sec&gt; containing the sec-type=</a:t>
            </a:r>
            <a:r>
              <a:rPr lang="en-US"/>
              <a:t>”data-availability” attribute. The recommendation went live at the end of 2018, and I think the uptake in 2019 is really quite impressive. If all publishers followed this approach we’d have no need to do our regular expression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N.B. I did find some XMLs from SAGE which had the attribute, but we missed them with the section tagger. The title variation from SAGE wasn’t being picked up due to a typo on our side which was then fixed. Arguably we should use the attribute in our tagger to future-proof against “creative” future &lt;title&gt;s from publishers.</a:t>
            </a:r>
            <a:endParaRPr/>
          </a:p>
        </p:txBody>
      </p:sp>
      <p:sp>
        <p:nvSpPr>
          <p:cNvPr id="95" name="Google Shape;95;g51843ccad0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1843ccad0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1843ccad0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we know which sections correspond to data availability statements, we can extract information from them. As an example, I looked at DOI citations to see where data is deposited. It’s interesting that the top repositories are all generalist repositories. We don’t really see any domain-specific repositories among the most popular. The first we find is MorphoSource, which is a repository for CT scans. Possibly this just reflects the use of databases that provide accessions in the life sciences domain, rather than ones that mint DOIs. There’s also a significant number of less cited repositories (120 in the category “Other”), about a third of which look to be university repositories.</a:t>
            </a:r>
            <a:endParaRPr/>
          </a:p>
        </p:txBody>
      </p:sp>
      <p:sp>
        <p:nvSpPr>
          <p:cNvPr id="104" name="Google Shape;104;g51843ccad0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687600" y="1620000"/>
            <a:ext cx="7772400" cy="11340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144800" y="3027600"/>
            <a:ext cx="6858000" cy="1656000"/>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628650" y="306000"/>
            <a:ext cx="7887600" cy="7740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628650" y="1220400"/>
            <a:ext cx="7887600" cy="43740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628650" y="306000"/>
            <a:ext cx="7887600" cy="7740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body"/>
          </p:nvPr>
        </p:nvSpPr>
        <p:spPr>
          <a:xfrm>
            <a:off x="628650" y="1220400"/>
            <a:ext cx="3886200" cy="43740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
          <p:cNvSpPr txBox="1"/>
          <p:nvPr>
            <p:ph idx="2" type="body"/>
          </p:nvPr>
        </p:nvSpPr>
        <p:spPr>
          <a:xfrm>
            <a:off x="4629150" y="1220400"/>
            <a:ext cx="3886200" cy="43740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2" name="Shape 22"/>
        <p:cNvGrpSpPr/>
        <p:nvPr/>
      </p:nvGrpSpPr>
      <p:grpSpPr>
        <a:xfrm>
          <a:off x="0" y="0"/>
          <a:ext cx="0" cy="0"/>
          <a:chOff x="0" y="0"/>
          <a:chExt cx="0" cy="0"/>
        </a:xfrm>
      </p:grpSpPr>
      <p:sp>
        <p:nvSpPr>
          <p:cNvPr id="23" name="Google Shape;23;p5"/>
          <p:cNvSpPr txBox="1"/>
          <p:nvPr>
            <p:ph type="title"/>
          </p:nvPr>
        </p:nvSpPr>
        <p:spPr>
          <a:xfrm>
            <a:off x="628650" y="306000"/>
            <a:ext cx="7887600" cy="7740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6"/>
          <p:cNvSpPr txBox="1"/>
          <p:nvPr>
            <p:ph type="title"/>
          </p:nvPr>
        </p:nvSpPr>
        <p:spPr>
          <a:xfrm>
            <a:off x="622800" y="1620000"/>
            <a:ext cx="7887600" cy="11340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
          <p:cNvSpPr txBox="1"/>
          <p:nvPr>
            <p:ph idx="1" type="body"/>
          </p:nvPr>
        </p:nvSpPr>
        <p:spPr>
          <a:xfrm>
            <a:off x="623888" y="3027600"/>
            <a:ext cx="7886700" cy="16560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99999B"/>
              </a:buClr>
              <a:buSzPts val="2000"/>
              <a:buNone/>
              <a:defRPr sz="2000">
                <a:solidFill>
                  <a:srgbClr val="99999B"/>
                </a:solidFill>
              </a:defRPr>
            </a:lvl2pPr>
            <a:lvl3pPr indent="-228600" lvl="2" marL="1371600" algn="l">
              <a:lnSpc>
                <a:spcPct val="90000"/>
              </a:lnSpc>
              <a:spcBef>
                <a:spcPts val="500"/>
              </a:spcBef>
              <a:spcAft>
                <a:spcPts val="0"/>
              </a:spcAft>
              <a:buClr>
                <a:srgbClr val="99999B"/>
              </a:buClr>
              <a:buSzPts val="1800"/>
              <a:buNone/>
              <a:defRPr sz="1800">
                <a:solidFill>
                  <a:srgbClr val="99999B"/>
                </a:solidFill>
              </a:defRPr>
            </a:lvl3pPr>
            <a:lvl4pPr indent="-228600" lvl="3" marL="1828800" algn="l">
              <a:lnSpc>
                <a:spcPct val="90000"/>
              </a:lnSpc>
              <a:spcBef>
                <a:spcPts val="500"/>
              </a:spcBef>
              <a:spcAft>
                <a:spcPts val="0"/>
              </a:spcAft>
              <a:buClr>
                <a:srgbClr val="99999B"/>
              </a:buClr>
              <a:buSzPts val="1600"/>
              <a:buNone/>
              <a:defRPr sz="1600">
                <a:solidFill>
                  <a:srgbClr val="99999B"/>
                </a:solidFill>
              </a:defRPr>
            </a:lvl4pPr>
            <a:lvl5pPr indent="-228600" lvl="4" marL="2286000" algn="l">
              <a:lnSpc>
                <a:spcPct val="90000"/>
              </a:lnSpc>
              <a:spcBef>
                <a:spcPts val="500"/>
              </a:spcBef>
              <a:spcAft>
                <a:spcPts val="0"/>
              </a:spcAft>
              <a:buClr>
                <a:srgbClr val="99999B"/>
              </a:buClr>
              <a:buSzPts val="1600"/>
              <a:buNone/>
              <a:defRPr sz="1600">
                <a:solidFill>
                  <a:srgbClr val="99999B"/>
                </a:solidFill>
              </a:defRPr>
            </a:lvl5pPr>
            <a:lvl6pPr indent="-228600" lvl="5" marL="2743200" algn="l">
              <a:lnSpc>
                <a:spcPct val="90000"/>
              </a:lnSpc>
              <a:spcBef>
                <a:spcPts val="500"/>
              </a:spcBef>
              <a:spcAft>
                <a:spcPts val="0"/>
              </a:spcAft>
              <a:buClr>
                <a:srgbClr val="99999B"/>
              </a:buClr>
              <a:buSzPts val="1600"/>
              <a:buNone/>
              <a:defRPr sz="1600">
                <a:solidFill>
                  <a:srgbClr val="99999B"/>
                </a:solidFill>
              </a:defRPr>
            </a:lvl6pPr>
            <a:lvl7pPr indent="-228600" lvl="6" marL="3200400" algn="l">
              <a:lnSpc>
                <a:spcPct val="90000"/>
              </a:lnSpc>
              <a:spcBef>
                <a:spcPts val="500"/>
              </a:spcBef>
              <a:spcAft>
                <a:spcPts val="0"/>
              </a:spcAft>
              <a:buClr>
                <a:srgbClr val="99999B"/>
              </a:buClr>
              <a:buSzPts val="1600"/>
              <a:buNone/>
              <a:defRPr sz="1600">
                <a:solidFill>
                  <a:srgbClr val="99999B"/>
                </a:solidFill>
              </a:defRPr>
            </a:lvl7pPr>
            <a:lvl8pPr indent="-228600" lvl="7" marL="3657600" algn="l">
              <a:lnSpc>
                <a:spcPct val="90000"/>
              </a:lnSpc>
              <a:spcBef>
                <a:spcPts val="500"/>
              </a:spcBef>
              <a:spcAft>
                <a:spcPts val="0"/>
              </a:spcAft>
              <a:buClr>
                <a:srgbClr val="99999B"/>
              </a:buClr>
              <a:buSzPts val="1600"/>
              <a:buNone/>
              <a:defRPr sz="1600">
                <a:solidFill>
                  <a:srgbClr val="99999B"/>
                </a:solidFill>
              </a:defRPr>
            </a:lvl8pPr>
            <a:lvl9pPr indent="-228600" lvl="8" marL="4114800" algn="l">
              <a:lnSpc>
                <a:spcPct val="90000"/>
              </a:lnSpc>
              <a:spcBef>
                <a:spcPts val="500"/>
              </a:spcBef>
              <a:spcAft>
                <a:spcPts val="0"/>
              </a:spcAft>
              <a:buClr>
                <a:srgbClr val="99999B"/>
              </a:buClr>
              <a:buSzPts val="1600"/>
              <a:buNone/>
              <a:defRPr sz="1600">
                <a:solidFill>
                  <a:srgbClr val="99999B"/>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 name="Shape 27"/>
        <p:cNvGrpSpPr/>
        <p:nvPr/>
      </p:nvGrpSpPr>
      <p:grpSpPr>
        <a:xfrm>
          <a:off x="0" y="0"/>
          <a:ext cx="0" cy="0"/>
          <a:chOff x="0" y="0"/>
          <a:chExt cx="0" cy="0"/>
        </a:xfrm>
      </p:grpSpPr>
      <p:sp>
        <p:nvSpPr>
          <p:cNvPr id="28" name="Google Shape;28;p7"/>
          <p:cNvSpPr txBox="1"/>
          <p:nvPr>
            <p:ph type="title"/>
          </p:nvPr>
        </p:nvSpPr>
        <p:spPr>
          <a:xfrm>
            <a:off x="629841" y="306000"/>
            <a:ext cx="7886700" cy="7740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629842" y="1220400"/>
            <a:ext cx="3868200" cy="823800"/>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7"/>
          <p:cNvSpPr txBox="1"/>
          <p:nvPr>
            <p:ph idx="2" type="body"/>
          </p:nvPr>
        </p:nvSpPr>
        <p:spPr>
          <a:xfrm>
            <a:off x="629842" y="2044800"/>
            <a:ext cx="3868200" cy="3684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7"/>
          <p:cNvSpPr txBox="1"/>
          <p:nvPr>
            <p:ph idx="3" type="body"/>
          </p:nvPr>
        </p:nvSpPr>
        <p:spPr>
          <a:xfrm>
            <a:off x="4629150" y="1220400"/>
            <a:ext cx="3887400" cy="823800"/>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7"/>
          <p:cNvSpPr txBox="1"/>
          <p:nvPr>
            <p:ph idx="4" type="body"/>
          </p:nvPr>
        </p:nvSpPr>
        <p:spPr>
          <a:xfrm>
            <a:off x="4629150" y="2044800"/>
            <a:ext cx="3887400" cy="3684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628650" y="306000"/>
            <a:ext cx="7887600" cy="7740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 name="Shape 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06000"/>
            <a:ext cx="7887600" cy="7740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220400"/>
            <a:ext cx="7887600" cy="43740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ncbi.nlm.nih.gov/books/NBK54115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10"/>
          <p:cNvSpPr txBox="1"/>
          <p:nvPr>
            <p:ph type="ctrTitle"/>
          </p:nvPr>
        </p:nvSpPr>
        <p:spPr>
          <a:xfrm>
            <a:off x="685801" y="2341563"/>
            <a:ext cx="7779600" cy="972000"/>
          </a:xfrm>
          <a:prstGeom prst="rect">
            <a:avLst/>
          </a:prstGeom>
          <a:noFill/>
          <a:ln>
            <a:noFill/>
          </a:ln>
        </p:spPr>
        <p:txBody>
          <a:bodyPr anchorCtr="0" anchor="b" bIns="45700" lIns="91425" spcFirstLastPara="1" rIns="91425" wrap="square" tIns="45700">
            <a:noAutofit/>
          </a:bodyPr>
          <a:lstStyle/>
          <a:p>
            <a:pPr indent="0" lvl="0" marL="0" rtl="0" algn="l">
              <a:lnSpc>
                <a:spcPct val="135000"/>
              </a:lnSpc>
              <a:spcBef>
                <a:spcPts val="3600"/>
              </a:spcBef>
              <a:spcAft>
                <a:spcPts val="0"/>
              </a:spcAft>
              <a:buNone/>
            </a:pPr>
            <a:r>
              <a:t/>
            </a:r>
            <a:endParaRPr b="1" sz="3550">
              <a:solidFill>
                <a:srgbClr val="000000"/>
              </a:solidFill>
              <a:latin typeface="Open Sans"/>
              <a:ea typeface="Open Sans"/>
              <a:cs typeface="Open Sans"/>
              <a:sym typeface="Open Sans"/>
            </a:endParaRPr>
          </a:p>
          <a:p>
            <a:pPr indent="0" lvl="0" marL="0" rtl="0" algn="l">
              <a:lnSpc>
                <a:spcPct val="135000"/>
              </a:lnSpc>
              <a:spcBef>
                <a:spcPts val="3600"/>
              </a:spcBef>
              <a:spcAft>
                <a:spcPts val="1800"/>
              </a:spcAft>
              <a:buNone/>
            </a:pPr>
            <a:r>
              <a:rPr b="1" lang="en-US" sz="3600">
                <a:solidFill>
                  <a:srgbClr val="000000"/>
                </a:solidFill>
                <a:latin typeface="Open Sans"/>
                <a:ea typeface="Open Sans"/>
                <a:cs typeface="Open Sans"/>
                <a:sym typeface="Open Sans"/>
              </a:rPr>
              <a:t>How JATS supports data integration in Europe PMC</a:t>
            </a:r>
            <a:endParaRPr b="1" sz="3600">
              <a:solidFill>
                <a:srgbClr val="000000"/>
              </a:solidFill>
              <a:latin typeface="Open Sans"/>
              <a:ea typeface="Open Sans"/>
              <a:cs typeface="Open Sans"/>
              <a:sym typeface="Open Sans"/>
            </a:endParaRPr>
          </a:p>
        </p:txBody>
      </p:sp>
      <p:sp>
        <p:nvSpPr>
          <p:cNvPr id="42" name="Google Shape;42;p10"/>
          <p:cNvSpPr txBox="1"/>
          <p:nvPr>
            <p:ph idx="1" type="subTitle"/>
          </p:nvPr>
        </p:nvSpPr>
        <p:spPr>
          <a:xfrm>
            <a:off x="685800" y="3707028"/>
            <a:ext cx="7779600" cy="523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000"/>
              <a:buNone/>
            </a:pPr>
            <a:r>
              <a:rPr lang="en-US" sz="3000"/>
              <a:t>JATS-Con 2019</a:t>
            </a:r>
            <a:endParaRPr sz="3000"/>
          </a:p>
          <a:p>
            <a:pPr indent="0" lvl="0" marL="0" rtl="0" algn="r">
              <a:lnSpc>
                <a:spcPct val="90000"/>
              </a:lnSpc>
              <a:spcBef>
                <a:spcPts val="0"/>
              </a:spcBef>
              <a:spcAft>
                <a:spcPts val="0"/>
              </a:spcAft>
              <a:buClr>
                <a:schemeClr val="dk1"/>
              </a:buClr>
              <a:buSzPts val="3000"/>
              <a:buNone/>
            </a:pPr>
            <a:r>
              <a:rPr lang="en-US" sz="3000"/>
              <a:t>Michael Parkin, Europe PMC</a:t>
            </a:r>
            <a:endParaRPr sz="30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DAS categorisation</a:t>
            </a:r>
            <a:endParaRPr sz="3600">
              <a:latin typeface="Open Sans"/>
              <a:ea typeface="Open Sans"/>
              <a:cs typeface="Open Sans"/>
              <a:sym typeface="Open Sans"/>
            </a:endParaRPr>
          </a:p>
        </p:txBody>
      </p:sp>
      <p:pic>
        <p:nvPicPr>
          <p:cNvPr id="116" name="Google Shape;116;p19"/>
          <p:cNvPicPr preferRelativeResize="0"/>
          <p:nvPr/>
        </p:nvPicPr>
        <p:blipFill>
          <a:blip r:embed="rId3">
            <a:alphaModFix/>
          </a:blip>
          <a:stretch>
            <a:fillRect/>
          </a:stretch>
        </p:blipFill>
        <p:spPr>
          <a:xfrm>
            <a:off x="169825" y="1721825"/>
            <a:ext cx="3543300" cy="3257550"/>
          </a:xfrm>
          <a:prstGeom prst="rect">
            <a:avLst/>
          </a:prstGeom>
          <a:noFill/>
          <a:ln>
            <a:noFill/>
          </a:ln>
        </p:spPr>
      </p:pic>
      <p:pic>
        <p:nvPicPr>
          <p:cNvPr id="117" name="Google Shape;117;p19"/>
          <p:cNvPicPr preferRelativeResize="0"/>
          <p:nvPr/>
        </p:nvPicPr>
        <p:blipFill>
          <a:blip r:embed="rId4">
            <a:alphaModFix/>
          </a:blip>
          <a:stretch>
            <a:fillRect/>
          </a:stretch>
        </p:blipFill>
        <p:spPr>
          <a:xfrm>
            <a:off x="3713125" y="1993250"/>
            <a:ext cx="5330326" cy="2913175"/>
          </a:xfrm>
          <a:prstGeom prst="rect">
            <a:avLst/>
          </a:prstGeom>
          <a:noFill/>
          <a:ln>
            <a:noFill/>
          </a:ln>
        </p:spPr>
      </p:pic>
      <p:sp>
        <p:nvSpPr>
          <p:cNvPr id="118" name="Google Shape;118;p19"/>
          <p:cNvSpPr txBox="1"/>
          <p:nvPr/>
        </p:nvSpPr>
        <p:spPr>
          <a:xfrm>
            <a:off x="875275" y="5423025"/>
            <a:ext cx="21324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2D2C30"/>
                </a:solidFill>
                <a:highlight>
                  <a:srgbClr val="FFFFFF"/>
                </a:highlight>
                <a:latin typeface="Open Sans"/>
                <a:ea typeface="Open Sans"/>
                <a:cs typeface="Open Sans"/>
                <a:sym typeface="Open Sans"/>
              </a:rPr>
              <a:t>Top 50 words in DASs</a:t>
            </a:r>
            <a:endParaRPr b="1">
              <a:latin typeface="Open Sans"/>
              <a:ea typeface="Open Sans"/>
              <a:cs typeface="Open Sans"/>
              <a:sym typeface="Open Sans"/>
            </a:endParaRPr>
          </a:p>
        </p:txBody>
      </p:sp>
      <p:sp>
        <p:nvSpPr>
          <p:cNvPr id="119" name="Google Shape;119;p19"/>
          <p:cNvSpPr txBox="1"/>
          <p:nvPr/>
        </p:nvSpPr>
        <p:spPr>
          <a:xfrm>
            <a:off x="4065450" y="5423025"/>
            <a:ext cx="49782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2D2C30"/>
                </a:solidFill>
                <a:highlight>
                  <a:srgbClr val="FFFFFF"/>
                </a:highlight>
                <a:latin typeface="Open Sans"/>
                <a:ea typeface="Open Sans"/>
                <a:cs typeface="Open Sans"/>
                <a:sym typeface="Open Sans"/>
              </a:rPr>
              <a:t>DAS categorisation by regular expressions</a:t>
            </a:r>
            <a:endParaRPr b="1">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Some unhelpful statements</a:t>
            </a:r>
            <a:endParaRPr b="1" sz="3600">
              <a:latin typeface="Open Sans"/>
              <a:ea typeface="Open Sans"/>
              <a:cs typeface="Open Sans"/>
              <a:sym typeface="Open Sans"/>
            </a:endParaRPr>
          </a:p>
        </p:txBody>
      </p:sp>
      <p:pic>
        <p:nvPicPr>
          <p:cNvPr id="126" name="Google Shape;126;p20"/>
          <p:cNvPicPr preferRelativeResize="0"/>
          <p:nvPr/>
        </p:nvPicPr>
        <p:blipFill rotWithShape="1">
          <a:blip r:embed="rId3">
            <a:alphaModFix/>
          </a:blip>
          <a:srcRect b="0" l="0" r="8130" t="0"/>
          <a:stretch/>
        </p:blipFill>
        <p:spPr>
          <a:xfrm>
            <a:off x="521750" y="1939000"/>
            <a:ext cx="6562725" cy="704850"/>
          </a:xfrm>
          <a:prstGeom prst="rect">
            <a:avLst/>
          </a:prstGeom>
          <a:noFill/>
          <a:ln cap="flat" cmpd="sng" w="9525">
            <a:solidFill>
              <a:schemeClr val="dk2"/>
            </a:solidFill>
            <a:prstDash val="solid"/>
            <a:round/>
            <a:headEnd len="sm" w="sm" type="none"/>
            <a:tailEnd len="sm" w="sm" type="none"/>
          </a:ln>
        </p:spPr>
      </p:pic>
      <p:pic>
        <p:nvPicPr>
          <p:cNvPr id="127" name="Google Shape;127;p20"/>
          <p:cNvPicPr preferRelativeResize="0"/>
          <p:nvPr/>
        </p:nvPicPr>
        <p:blipFill>
          <a:blip r:embed="rId4">
            <a:alphaModFix/>
          </a:blip>
          <a:stretch>
            <a:fillRect/>
          </a:stretch>
        </p:blipFill>
        <p:spPr>
          <a:xfrm>
            <a:off x="1283750" y="2959725"/>
            <a:ext cx="6562725" cy="742950"/>
          </a:xfrm>
          <a:prstGeom prst="rect">
            <a:avLst/>
          </a:prstGeom>
          <a:noFill/>
          <a:ln cap="flat" cmpd="sng" w="9525">
            <a:solidFill>
              <a:schemeClr val="dk2"/>
            </a:solidFill>
            <a:prstDash val="solid"/>
            <a:round/>
            <a:headEnd len="sm" w="sm" type="none"/>
            <a:tailEnd len="sm" w="sm" type="none"/>
          </a:ln>
        </p:spPr>
      </p:pic>
      <p:pic>
        <p:nvPicPr>
          <p:cNvPr id="128" name="Google Shape;128;p20"/>
          <p:cNvPicPr preferRelativeResize="0"/>
          <p:nvPr/>
        </p:nvPicPr>
        <p:blipFill rotWithShape="1">
          <a:blip r:embed="rId5">
            <a:alphaModFix/>
          </a:blip>
          <a:srcRect b="0" l="0" r="2410" t="0"/>
          <a:stretch/>
        </p:blipFill>
        <p:spPr>
          <a:xfrm>
            <a:off x="2045750" y="4018550"/>
            <a:ext cx="6562725" cy="68580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Text-mining grant attributions</a:t>
            </a:r>
            <a:endParaRPr b="1" sz="3600">
              <a:latin typeface="Open Sans"/>
              <a:ea typeface="Open Sans"/>
              <a:cs typeface="Open Sans"/>
              <a:sym typeface="Open Sans"/>
            </a:endParaRPr>
          </a:p>
        </p:txBody>
      </p:sp>
      <p:sp>
        <p:nvSpPr>
          <p:cNvPr id="135" name="Google Shape;135;p21"/>
          <p:cNvSpPr txBox="1"/>
          <p:nvPr>
            <p:ph idx="1" type="body"/>
          </p:nvPr>
        </p:nvSpPr>
        <p:spPr>
          <a:xfrm>
            <a:off x="628650" y="1220400"/>
            <a:ext cx="7887600" cy="43740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US" sz="2200"/>
              <a:t>Funding organisations need to track research outcomes (published articles)</a:t>
            </a:r>
            <a:endParaRPr sz="2200"/>
          </a:p>
          <a:p>
            <a:pPr indent="-368300" lvl="0" marL="457200" rtl="0" algn="l">
              <a:spcBef>
                <a:spcPts val="0"/>
              </a:spcBef>
              <a:spcAft>
                <a:spcPts val="0"/>
              </a:spcAft>
              <a:buSzPts val="2200"/>
              <a:buChar char="•"/>
            </a:pPr>
            <a:r>
              <a:rPr lang="en-US" sz="2200"/>
              <a:t>Grant-article associations in Europe PMC come from:</a:t>
            </a:r>
            <a:endParaRPr sz="2200"/>
          </a:p>
          <a:p>
            <a:pPr indent="-342900" lvl="1" marL="914400" rtl="0" algn="l">
              <a:spcBef>
                <a:spcPts val="0"/>
              </a:spcBef>
              <a:spcAft>
                <a:spcPts val="0"/>
              </a:spcAft>
              <a:buSzPts val="1800"/>
              <a:buChar char="•"/>
            </a:pPr>
            <a:r>
              <a:rPr lang="en-US" sz="1800"/>
              <a:t>PubMed</a:t>
            </a:r>
            <a:endParaRPr sz="1800"/>
          </a:p>
          <a:p>
            <a:pPr indent="-342900" lvl="1" marL="914400" rtl="0" algn="l">
              <a:spcBef>
                <a:spcPts val="0"/>
              </a:spcBef>
              <a:spcAft>
                <a:spcPts val="0"/>
              </a:spcAft>
              <a:buSzPts val="1800"/>
              <a:buChar char="•"/>
            </a:pPr>
            <a:r>
              <a:rPr lang="en-US" sz="1800"/>
              <a:t>ResearchFish</a:t>
            </a:r>
            <a:endParaRPr sz="1800"/>
          </a:p>
          <a:p>
            <a:pPr indent="-342900" lvl="1" marL="914400" rtl="0" algn="l">
              <a:spcBef>
                <a:spcPts val="0"/>
              </a:spcBef>
              <a:spcAft>
                <a:spcPts val="0"/>
              </a:spcAft>
              <a:buSzPts val="1800"/>
              <a:buChar char="•"/>
            </a:pPr>
            <a:r>
              <a:rPr lang="en-US" sz="1800"/>
              <a:t>Plus submission system</a:t>
            </a:r>
            <a:endParaRPr sz="1800"/>
          </a:p>
          <a:p>
            <a:pPr indent="-342900" lvl="1" marL="914400" rtl="0" algn="l">
              <a:spcBef>
                <a:spcPts val="0"/>
              </a:spcBef>
              <a:spcAft>
                <a:spcPts val="0"/>
              </a:spcAft>
              <a:buSzPts val="1800"/>
              <a:buChar char="•"/>
            </a:pPr>
            <a:r>
              <a:rPr lang="en-US" sz="1800"/>
              <a:t>Directly from the funders</a:t>
            </a:r>
            <a:endParaRPr sz="1800"/>
          </a:p>
          <a:p>
            <a:pPr indent="-368300" lvl="0" marL="457200" rtl="0" algn="l">
              <a:spcBef>
                <a:spcPts val="0"/>
              </a:spcBef>
              <a:spcAft>
                <a:spcPts val="0"/>
              </a:spcAft>
              <a:buSzPts val="2200"/>
              <a:buChar char="•"/>
            </a:pPr>
            <a:r>
              <a:rPr lang="en-US" sz="2200"/>
              <a:t>However, often only source is within acknowledgement and funding sections of full-text XML</a:t>
            </a:r>
            <a:endParaRPr sz="2200"/>
          </a:p>
          <a:p>
            <a:pPr indent="0" lvl="0" marL="457200" rtl="0" algn="l">
              <a:spcBef>
                <a:spcPts val="1000"/>
              </a:spcBef>
              <a:spcAft>
                <a:spcPts val="0"/>
              </a:spcAft>
              <a:buNone/>
            </a:pPr>
            <a:r>
              <a:t/>
            </a:r>
            <a:endParaRPr sz="2400"/>
          </a:p>
          <a:p>
            <a:pPr indent="0" lvl="0" marL="0" rtl="0" algn="l">
              <a:spcBef>
                <a:spcPts val="1000"/>
              </a:spcBef>
              <a:spcAft>
                <a:spcPts val="0"/>
              </a:spcAft>
              <a:buNone/>
            </a:pPr>
            <a:r>
              <a:t/>
            </a:r>
            <a:endParaRPr/>
          </a:p>
        </p:txBody>
      </p:sp>
      <p:pic>
        <p:nvPicPr>
          <p:cNvPr id="136" name="Google Shape;136;p21"/>
          <p:cNvPicPr preferRelativeResize="0"/>
          <p:nvPr/>
        </p:nvPicPr>
        <p:blipFill>
          <a:blip r:embed="rId3">
            <a:alphaModFix/>
          </a:blip>
          <a:stretch>
            <a:fillRect/>
          </a:stretch>
        </p:blipFill>
        <p:spPr>
          <a:xfrm>
            <a:off x="257625" y="4705825"/>
            <a:ext cx="8629650" cy="100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Patterns in the GRIST database</a:t>
            </a:r>
            <a:endParaRPr b="1" sz="3600">
              <a:latin typeface="Open Sans"/>
              <a:ea typeface="Open Sans"/>
              <a:cs typeface="Open Sans"/>
              <a:sym typeface="Open Sans"/>
            </a:endParaRPr>
          </a:p>
        </p:txBody>
      </p:sp>
      <p:pic>
        <p:nvPicPr>
          <p:cNvPr id="143" name="Google Shape;143;p22"/>
          <p:cNvPicPr preferRelativeResize="0"/>
          <p:nvPr/>
        </p:nvPicPr>
        <p:blipFill>
          <a:blip r:embed="rId3">
            <a:alphaModFix/>
          </a:blip>
          <a:stretch>
            <a:fillRect/>
          </a:stretch>
        </p:blipFill>
        <p:spPr>
          <a:xfrm>
            <a:off x="628650" y="1450550"/>
            <a:ext cx="7887601" cy="44679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Dictionaries and algorithm</a:t>
            </a:r>
            <a:endParaRPr b="1" sz="3600">
              <a:latin typeface="Open Sans"/>
              <a:ea typeface="Open Sans"/>
              <a:cs typeface="Open Sans"/>
              <a:sym typeface="Open Sans"/>
            </a:endParaRPr>
          </a:p>
        </p:txBody>
      </p:sp>
      <p:sp>
        <p:nvSpPr>
          <p:cNvPr id="150" name="Google Shape;150;p23"/>
          <p:cNvSpPr txBox="1"/>
          <p:nvPr>
            <p:ph idx="1" type="body"/>
          </p:nvPr>
        </p:nvSpPr>
        <p:spPr>
          <a:xfrm>
            <a:off x="628650" y="4095075"/>
            <a:ext cx="7887600" cy="1499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AutoNum type="arabicPeriod"/>
            </a:pPr>
            <a:r>
              <a:rPr lang="en-US" sz="1800"/>
              <a:t>Identify the Acknowledgements and Funding sections</a:t>
            </a:r>
            <a:endParaRPr sz="1800"/>
          </a:p>
          <a:p>
            <a:pPr indent="-342900" lvl="0" marL="457200" rtl="0" algn="l">
              <a:spcBef>
                <a:spcPts val="0"/>
              </a:spcBef>
              <a:spcAft>
                <a:spcPts val="0"/>
              </a:spcAft>
              <a:buSzPts val="1800"/>
              <a:buAutoNum type="arabicPeriod"/>
            </a:pPr>
            <a:r>
              <a:rPr lang="en-US" sz="1800"/>
              <a:t>Find matches of grant patterns within sentences</a:t>
            </a:r>
            <a:endParaRPr sz="1800"/>
          </a:p>
          <a:p>
            <a:pPr indent="-342900" lvl="0" marL="457200" rtl="0" algn="l">
              <a:spcBef>
                <a:spcPts val="0"/>
              </a:spcBef>
              <a:spcAft>
                <a:spcPts val="0"/>
              </a:spcAft>
              <a:buSzPts val="1800"/>
              <a:buAutoNum type="arabicPeriod"/>
            </a:pPr>
            <a:r>
              <a:rPr lang="en-US" sz="1800"/>
              <a:t>Search sentence text preceding matched pattern for name or abbreviation of funder (avoiding excluded names)</a:t>
            </a:r>
            <a:endParaRPr sz="1800"/>
          </a:p>
          <a:p>
            <a:pPr indent="-342900" lvl="0" marL="457200" rtl="0" algn="l">
              <a:spcBef>
                <a:spcPts val="0"/>
              </a:spcBef>
              <a:spcAft>
                <a:spcPts val="0"/>
              </a:spcAft>
              <a:buSzPts val="1800"/>
              <a:buAutoNum type="arabicPeriod"/>
            </a:pPr>
            <a:r>
              <a:rPr lang="en-US" sz="1800"/>
              <a:t>Apply boundary checks and resolve conflicts for patterns matching multiple funders</a:t>
            </a:r>
            <a:endParaRPr sz="1800"/>
          </a:p>
        </p:txBody>
      </p:sp>
      <p:pic>
        <p:nvPicPr>
          <p:cNvPr id="151" name="Google Shape;151;p23"/>
          <p:cNvPicPr preferRelativeResize="0"/>
          <p:nvPr/>
        </p:nvPicPr>
        <p:blipFill>
          <a:blip r:embed="rId3">
            <a:alphaModFix/>
          </a:blip>
          <a:stretch>
            <a:fillRect/>
          </a:stretch>
        </p:blipFill>
        <p:spPr>
          <a:xfrm>
            <a:off x="781054" y="1296600"/>
            <a:ext cx="6122274" cy="267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Text-mining results</a:t>
            </a:r>
            <a:endParaRPr b="1" sz="3600">
              <a:latin typeface="Open Sans"/>
              <a:ea typeface="Open Sans"/>
              <a:cs typeface="Open Sans"/>
              <a:sym typeface="Open Sans"/>
            </a:endParaRPr>
          </a:p>
        </p:txBody>
      </p:sp>
      <p:pic>
        <p:nvPicPr>
          <p:cNvPr id="158" name="Google Shape;158;p24"/>
          <p:cNvPicPr preferRelativeResize="0"/>
          <p:nvPr/>
        </p:nvPicPr>
        <p:blipFill>
          <a:blip r:embed="rId3">
            <a:alphaModFix/>
          </a:blip>
          <a:stretch>
            <a:fillRect/>
          </a:stretch>
        </p:blipFill>
        <p:spPr>
          <a:xfrm>
            <a:off x="665875" y="1369675"/>
            <a:ext cx="7813149" cy="4327824"/>
          </a:xfrm>
          <a:prstGeom prst="rect">
            <a:avLst/>
          </a:prstGeom>
          <a:noFill/>
          <a:ln>
            <a:noFill/>
          </a:ln>
        </p:spPr>
      </p:pic>
      <p:pic>
        <p:nvPicPr>
          <p:cNvPr id="159" name="Google Shape;159;p24"/>
          <p:cNvPicPr preferRelativeResize="0"/>
          <p:nvPr/>
        </p:nvPicPr>
        <p:blipFill>
          <a:blip r:embed="rId4">
            <a:alphaModFix/>
          </a:blip>
          <a:stretch>
            <a:fillRect/>
          </a:stretch>
        </p:blipFill>
        <p:spPr>
          <a:xfrm>
            <a:off x="3717275" y="2730276"/>
            <a:ext cx="5203525" cy="327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DOIs for grants</a:t>
            </a:r>
            <a:endParaRPr b="1" sz="3600">
              <a:latin typeface="Open Sans"/>
              <a:ea typeface="Open Sans"/>
              <a:cs typeface="Open Sans"/>
              <a:sym typeface="Open Sans"/>
            </a:endParaRPr>
          </a:p>
        </p:txBody>
      </p:sp>
      <p:sp>
        <p:nvSpPr>
          <p:cNvPr id="166" name="Google Shape;166;p25"/>
          <p:cNvSpPr txBox="1"/>
          <p:nvPr>
            <p:ph idx="1" type="body"/>
          </p:nvPr>
        </p:nvSpPr>
        <p:spPr>
          <a:xfrm>
            <a:off x="628650" y="3623875"/>
            <a:ext cx="7887600" cy="1970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US" sz="2400"/>
              <a:t>Working with Crossref and Wellcome on a global PID (DOI) for grants</a:t>
            </a:r>
            <a:endParaRPr sz="1200"/>
          </a:p>
          <a:p>
            <a:pPr indent="0" lvl="0" marL="0" rtl="0" algn="ctr">
              <a:lnSpc>
                <a:spcPct val="115000"/>
              </a:lnSpc>
              <a:spcBef>
                <a:spcPts val="1000"/>
              </a:spcBef>
              <a:spcAft>
                <a:spcPts val="0"/>
              </a:spcAft>
              <a:buNone/>
            </a:pPr>
            <a:r>
              <a:rPr lang="en-US" sz="2400">
                <a:solidFill>
                  <a:srgbClr val="E69138"/>
                </a:solidFill>
              </a:rPr>
              <a:t>10.1234</a:t>
            </a:r>
            <a:r>
              <a:rPr lang="en-US" sz="2400"/>
              <a:t>/</a:t>
            </a:r>
            <a:r>
              <a:rPr lang="en-US" sz="2400">
                <a:solidFill>
                  <a:srgbClr val="3D85C6"/>
                </a:solidFill>
              </a:rPr>
              <a:t>106243</a:t>
            </a:r>
            <a:endParaRPr sz="2400">
              <a:solidFill>
                <a:srgbClr val="3D85C6"/>
              </a:solidFill>
            </a:endParaRPr>
          </a:p>
          <a:p>
            <a:pPr indent="0" lvl="0" marL="0" rtl="0" algn="ctr">
              <a:lnSpc>
                <a:spcPct val="115000"/>
              </a:lnSpc>
              <a:spcBef>
                <a:spcPts val="1000"/>
              </a:spcBef>
              <a:spcAft>
                <a:spcPts val="0"/>
              </a:spcAft>
              <a:buNone/>
            </a:pPr>
            <a:r>
              <a:rPr lang="en-US" sz="2400">
                <a:solidFill>
                  <a:srgbClr val="E69138"/>
                </a:solidFill>
              </a:rPr>
              <a:t>prefix (funder)</a:t>
            </a:r>
            <a:r>
              <a:rPr lang="en-US" sz="2400">
                <a:solidFill>
                  <a:srgbClr val="000000"/>
                </a:solidFill>
              </a:rPr>
              <a:t>/</a:t>
            </a:r>
            <a:r>
              <a:rPr lang="en-US" sz="2400">
                <a:solidFill>
                  <a:srgbClr val="3D85C6"/>
                </a:solidFill>
              </a:rPr>
              <a:t>suffix (grant)</a:t>
            </a:r>
            <a:endParaRPr sz="2400">
              <a:solidFill>
                <a:srgbClr val="3D85C6"/>
              </a:solidFill>
            </a:endParaRPr>
          </a:p>
          <a:p>
            <a:pPr indent="0" lvl="0" marL="457200" rtl="0" algn="l">
              <a:spcBef>
                <a:spcPts val="1000"/>
              </a:spcBef>
              <a:spcAft>
                <a:spcPts val="0"/>
              </a:spcAft>
              <a:buNone/>
            </a:pPr>
            <a:r>
              <a:t/>
            </a:r>
            <a:endParaRPr sz="2400"/>
          </a:p>
          <a:p>
            <a:pPr indent="0" lvl="0" marL="0" rtl="0" algn="l">
              <a:spcBef>
                <a:spcPts val="1000"/>
              </a:spcBef>
              <a:spcAft>
                <a:spcPts val="0"/>
              </a:spcAft>
              <a:buNone/>
            </a:pPr>
            <a:r>
              <a:t/>
            </a:r>
            <a:endParaRPr/>
          </a:p>
        </p:txBody>
      </p:sp>
      <p:pic>
        <p:nvPicPr>
          <p:cNvPr id="167" name="Google Shape;167;p25"/>
          <p:cNvPicPr preferRelativeResize="0"/>
          <p:nvPr/>
        </p:nvPicPr>
        <p:blipFill>
          <a:blip r:embed="rId3">
            <a:alphaModFix/>
          </a:blip>
          <a:stretch>
            <a:fillRect/>
          </a:stretch>
        </p:blipFill>
        <p:spPr>
          <a:xfrm>
            <a:off x="598825" y="1056000"/>
            <a:ext cx="7947249" cy="243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JATS and Europe PMC</a:t>
            </a:r>
            <a:endParaRPr b="1" sz="3600">
              <a:latin typeface="Open Sans"/>
              <a:ea typeface="Open Sans"/>
              <a:cs typeface="Open Sans"/>
              <a:sym typeface="Open Sans"/>
            </a:endParaRPr>
          </a:p>
        </p:txBody>
      </p:sp>
      <p:sp>
        <p:nvSpPr>
          <p:cNvPr id="174" name="Google Shape;174;p26"/>
          <p:cNvSpPr txBox="1"/>
          <p:nvPr>
            <p:ph idx="1" type="body"/>
          </p:nvPr>
        </p:nvSpPr>
        <p:spPr>
          <a:xfrm>
            <a:off x="628650" y="1220400"/>
            <a:ext cx="7887600" cy="4374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sz="2400"/>
              <a:t>Fortunate that our full-text XML content is tagged in JATS</a:t>
            </a:r>
            <a:endParaRPr sz="2400"/>
          </a:p>
          <a:p>
            <a:pPr indent="-381000" lvl="0" marL="457200" rtl="0" algn="l">
              <a:spcBef>
                <a:spcPts val="0"/>
              </a:spcBef>
              <a:spcAft>
                <a:spcPts val="0"/>
              </a:spcAft>
              <a:buSzPts val="2400"/>
              <a:buChar char="•"/>
            </a:pPr>
            <a:r>
              <a:rPr lang="en-US" sz="2400"/>
              <a:t>Straightforward implementation for section tagging</a:t>
            </a:r>
            <a:endParaRPr sz="2400"/>
          </a:p>
          <a:p>
            <a:pPr indent="-381000" lvl="0" marL="457200" rtl="0" algn="l">
              <a:spcBef>
                <a:spcPts val="0"/>
              </a:spcBef>
              <a:spcAft>
                <a:spcPts val="0"/>
              </a:spcAft>
              <a:buSzPts val="2400"/>
              <a:buChar char="•"/>
            </a:pPr>
            <a:r>
              <a:rPr lang="en-US" sz="2400"/>
              <a:t>Key for developing and sharing tools, and further analysis</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Data available at: </a:t>
            </a:r>
            <a:r>
              <a:rPr lang="en-US" sz="2400" u="sng">
                <a:solidFill>
                  <a:schemeClr val="hlink"/>
                </a:solidFill>
                <a:hlinkClick r:id="rId3"/>
              </a:rPr>
              <a:t>https://www.ncbi.nlm.nih.gov/books/NBK541158/</a:t>
            </a:r>
            <a:endParaRPr sz="2400"/>
          </a:p>
          <a:p>
            <a:pPr indent="0" lvl="0" marL="457200" rtl="0" algn="l">
              <a:spcBef>
                <a:spcPts val="1000"/>
              </a:spcBef>
              <a:spcAft>
                <a:spcPts val="0"/>
              </a:spcAft>
              <a:buNone/>
            </a:pPr>
            <a:r>
              <a:t/>
            </a:r>
            <a:endParaRPr sz="2400"/>
          </a:p>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nvSpPr>
        <p:spPr>
          <a:xfrm>
            <a:off x="3368100" y="650125"/>
            <a:ext cx="24078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Supported by:</a:t>
            </a:r>
            <a:endParaRPr b="1" sz="2000">
              <a:solidFill>
                <a:schemeClr val="dk1"/>
              </a:solidFill>
              <a:latin typeface="Open Sans"/>
              <a:ea typeface="Open Sans"/>
              <a:cs typeface="Open Sans"/>
              <a:sym typeface="Open Sans"/>
            </a:endParaRPr>
          </a:p>
        </p:txBody>
      </p:sp>
      <p:grpSp>
        <p:nvGrpSpPr>
          <p:cNvPr id="181" name="Google Shape;181;p27"/>
          <p:cNvGrpSpPr/>
          <p:nvPr/>
        </p:nvGrpSpPr>
        <p:grpSpPr>
          <a:xfrm>
            <a:off x="894225" y="1050314"/>
            <a:ext cx="7361174" cy="4858336"/>
            <a:chOff x="894225" y="1050314"/>
            <a:chExt cx="7361174" cy="4858336"/>
          </a:xfrm>
        </p:grpSpPr>
        <p:pic>
          <p:nvPicPr>
            <p:cNvPr id="182" name="Google Shape;182;p27"/>
            <p:cNvPicPr preferRelativeResize="0"/>
            <p:nvPr/>
          </p:nvPicPr>
          <p:blipFill rotWithShape="1">
            <a:blip r:embed="rId3">
              <a:alphaModFix/>
            </a:blip>
            <a:srcRect b="0" l="0" r="0" t="0"/>
            <a:stretch/>
          </p:blipFill>
          <p:spPr>
            <a:xfrm>
              <a:off x="894225" y="1050314"/>
              <a:ext cx="7361174" cy="4753742"/>
            </a:xfrm>
            <a:prstGeom prst="rect">
              <a:avLst/>
            </a:prstGeom>
            <a:noFill/>
            <a:ln>
              <a:noFill/>
            </a:ln>
          </p:spPr>
        </p:pic>
        <p:pic>
          <p:nvPicPr>
            <p:cNvPr id="183" name="Google Shape;183;p27"/>
            <p:cNvPicPr preferRelativeResize="0"/>
            <p:nvPr/>
          </p:nvPicPr>
          <p:blipFill>
            <a:blip r:embed="rId4">
              <a:alphaModFix/>
            </a:blip>
            <a:stretch>
              <a:fillRect/>
            </a:stretch>
          </p:blipFill>
          <p:spPr>
            <a:xfrm>
              <a:off x="3919503" y="5554325"/>
              <a:ext cx="1310601" cy="3543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11"/>
          <p:cNvSpPr txBox="1"/>
          <p:nvPr/>
        </p:nvSpPr>
        <p:spPr>
          <a:xfrm>
            <a:off x="457200" y="274638"/>
            <a:ext cx="8229600" cy="994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b="1" i="0" lang="en-US" sz="3600" u="none" cap="none" strike="noStrike">
                <a:solidFill>
                  <a:schemeClr val="dk1"/>
                </a:solidFill>
                <a:latin typeface="Open Sans"/>
                <a:ea typeface="Open Sans"/>
                <a:cs typeface="Open Sans"/>
                <a:sym typeface="Open Sans"/>
              </a:rPr>
              <a:t>What is Europe PMC?</a:t>
            </a:r>
            <a:endParaRPr b="1" i="0" sz="3600" u="none" cap="none" strike="noStrike">
              <a:solidFill>
                <a:schemeClr val="dk1"/>
              </a:solidFill>
              <a:latin typeface="Open Sans"/>
              <a:ea typeface="Open Sans"/>
              <a:cs typeface="Open Sans"/>
              <a:sym typeface="Open Sans"/>
            </a:endParaRPr>
          </a:p>
        </p:txBody>
      </p:sp>
      <p:sp>
        <p:nvSpPr>
          <p:cNvPr id="48" name="Google Shape;48;p11"/>
          <p:cNvSpPr txBox="1"/>
          <p:nvPr>
            <p:ph idx="1" type="body"/>
          </p:nvPr>
        </p:nvSpPr>
        <p:spPr>
          <a:xfrm>
            <a:off x="457200" y="1268758"/>
            <a:ext cx="8229600" cy="8865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2"/>
              </a:buClr>
              <a:buSzPts val="2400"/>
              <a:buNone/>
            </a:pPr>
            <a:r>
              <a:rPr b="1" lang="en-US" sz="2400">
                <a:solidFill>
                  <a:schemeClr val="dk2"/>
                </a:solidFill>
                <a:latin typeface="Open Sans"/>
                <a:ea typeface="Open Sans"/>
                <a:cs typeface="Open Sans"/>
                <a:sym typeface="Open Sans"/>
              </a:rPr>
              <a:t>Europe PMC</a:t>
            </a:r>
            <a:r>
              <a:rPr lang="en-US" sz="2400">
                <a:solidFill>
                  <a:schemeClr val="dk2"/>
                </a:solidFill>
                <a:latin typeface="Open Sans"/>
                <a:ea typeface="Open Sans"/>
                <a:cs typeface="Open Sans"/>
                <a:sym typeface="Open Sans"/>
              </a:rPr>
              <a:t>– free digital archive of </a:t>
            </a:r>
            <a:endParaRPr sz="2400">
              <a:solidFill>
                <a:schemeClr val="dk2"/>
              </a:solidFill>
              <a:latin typeface="Open Sans"/>
              <a:ea typeface="Open Sans"/>
              <a:cs typeface="Open Sans"/>
              <a:sym typeface="Open Sans"/>
            </a:endParaRPr>
          </a:p>
          <a:p>
            <a:pPr indent="0" lvl="0" marL="0" rtl="0" algn="ctr">
              <a:lnSpc>
                <a:spcPct val="110000"/>
              </a:lnSpc>
              <a:spcBef>
                <a:spcPts val="0"/>
              </a:spcBef>
              <a:spcAft>
                <a:spcPts val="0"/>
              </a:spcAft>
              <a:buClr>
                <a:schemeClr val="dk2"/>
              </a:buClr>
              <a:buSzPts val="2400"/>
              <a:buNone/>
            </a:pPr>
            <a:r>
              <a:rPr lang="en-US" sz="2400">
                <a:solidFill>
                  <a:schemeClr val="dk2"/>
                </a:solidFill>
                <a:latin typeface="Open Sans"/>
                <a:ea typeface="Open Sans"/>
                <a:cs typeface="Open Sans"/>
                <a:sym typeface="Open Sans"/>
              </a:rPr>
              <a:t>biomedical and life sciences research publications</a:t>
            </a:r>
            <a:endParaRPr sz="2400">
              <a:solidFill>
                <a:schemeClr val="dk2"/>
              </a:solidFill>
              <a:latin typeface="Open Sans"/>
              <a:ea typeface="Open Sans"/>
              <a:cs typeface="Open Sans"/>
              <a:sym typeface="Open Sans"/>
            </a:endParaRPr>
          </a:p>
        </p:txBody>
      </p:sp>
      <p:pic>
        <p:nvPicPr>
          <p:cNvPr id="49" name="Google Shape;49;p11"/>
          <p:cNvPicPr preferRelativeResize="0"/>
          <p:nvPr/>
        </p:nvPicPr>
        <p:blipFill rotWithShape="1">
          <a:blip r:embed="rId3">
            <a:alphaModFix/>
          </a:blip>
          <a:srcRect b="0" l="0" r="0" t="1429"/>
          <a:stretch/>
        </p:blipFill>
        <p:spPr>
          <a:xfrm>
            <a:off x="858650" y="2210350"/>
            <a:ext cx="7426699" cy="3805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2"/>
          <p:cNvSpPr txBox="1"/>
          <p:nvPr/>
        </p:nvSpPr>
        <p:spPr>
          <a:xfrm>
            <a:off x="457200" y="274638"/>
            <a:ext cx="8229600" cy="994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b="1" lang="en-US" sz="3600">
                <a:solidFill>
                  <a:schemeClr val="dk1"/>
                </a:solidFill>
                <a:latin typeface="Open Sans"/>
                <a:ea typeface="Open Sans"/>
                <a:cs typeface="Open Sans"/>
                <a:sym typeface="Open Sans"/>
              </a:rPr>
              <a:t>Content in Europe PMC</a:t>
            </a:r>
            <a:endParaRPr b="1" sz="3600">
              <a:solidFill>
                <a:schemeClr val="dk1"/>
              </a:solidFill>
              <a:latin typeface="Open Sans"/>
              <a:ea typeface="Open Sans"/>
              <a:cs typeface="Open Sans"/>
              <a:sym typeface="Open Sans"/>
            </a:endParaRPr>
          </a:p>
        </p:txBody>
      </p:sp>
      <p:sp>
        <p:nvSpPr>
          <p:cNvPr id="55" name="Google Shape;55;p12"/>
          <p:cNvSpPr txBox="1"/>
          <p:nvPr>
            <p:ph idx="1" type="body"/>
          </p:nvPr>
        </p:nvSpPr>
        <p:spPr>
          <a:xfrm>
            <a:off x="457200" y="1268758"/>
            <a:ext cx="8229600" cy="73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5777B"/>
              </a:buClr>
              <a:buSzPts val="2400"/>
              <a:buNone/>
            </a:pPr>
            <a:r>
              <a:rPr lang="en-US" sz="2400">
                <a:solidFill>
                  <a:srgbClr val="75777B"/>
                </a:solidFill>
              </a:rPr>
              <a:t>Europe PMC is a partner in PubMed Central International</a:t>
            </a:r>
            <a:endParaRPr sz="2000">
              <a:solidFill>
                <a:srgbClr val="75777B"/>
              </a:solidFill>
            </a:endParaRPr>
          </a:p>
        </p:txBody>
      </p:sp>
      <p:grpSp>
        <p:nvGrpSpPr>
          <p:cNvPr id="56" name="Google Shape;56;p12"/>
          <p:cNvGrpSpPr/>
          <p:nvPr/>
        </p:nvGrpSpPr>
        <p:grpSpPr>
          <a:xfrm>
            <a:off x="297850" y="2334475"/>
            <a:ext cx="8277224" cy="3644525"/>
            <a:chOff x="297850" y="2258275"/>
            <a:chExt cx="8277224" cy="3644525"/>
          </a:xfrm>
        </p:grpSpPr>
        <p:pic>
          <p:nvPicPr>
            <p:cNvPr id="57" name="Google Shape;57;p12"/>
            <p:cNvPicPr preferRelativeResize="0"/>
            <p:nvPr/>
          </p:nvPicPr>
          <p:blipFill rotWithShape="1">
            <a:blip r:embed="rId3">
              <a:alphaModFix/>
            </a:blip>
            <a:srcRect b="0" l="51742" r="0" t="0"/>
            <a:stretch/>
          </p:blipFill>
          <p:spPr>
            <a:xfrm>
              <a:off x="4657525" y="2314650"/>
              <a:ext cx="3917549" cy="3588150"/>
            </a:xfrm>
            <a:prstGeom prst="rect">
              <a:avLst/>
            </a:prstGeom>
            <a:noFill/>
            <a:ln>
              <a:noFill/>
            </a:ln>
          </p:spPr>
        </p:pic>
        <p:pic>
          <p:nvPicPr>
            <p:cNvPr id="58" name="Google Shape;58;p12"/>
            <p:cNvPicPr preferRelativeResize="0"/>
            <p:nvPr/>
          </p:nvPicPr>
          <p:blipFill>
            <a:blip r:embed="rId4">
              <a:alphaModFix/>
            </a:blip>
            <a:stretch>
              <a:fillRect/>
            </a:stretch>
          </p:blipFill>
          <p:spPr>
            <a:xfrm>
              <a:off x="297850" y="2258275"/>
              <a:ext cx="4277425" cy="3002575"/>
            </a:xfrm>
            <a:prstGeom prst="rect">
              <a:avLst/>
            </a:prstGeom>
            <a:noFill/>
            <a:ln>
              <a:noFill/>
            </a:ln>
          </p:spPr>
        </p:pic>
      </p:grpSp>
      <p:sp>
        <p:nvSpPr>
          <p:cNvPr id="59" name="Google Shape;59;p12"/>
          <p:cNvSpPr txBox="1"/>
          <p:nvPr/>
        </p:nvSpPr>
        <p:spPr>
          <a:xfrm>
            <a:off x="4666300" y="5499225"/>
            <a:ext cx="4201500" cy="43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2D2C30"/>
                </a:solidFill>
                <a:highlight>
                  <a:srgbClr val="FFFFFF"/>
                </a:highlight>
                <a:latin typeface="Open Sans"/>
                <a:ea typeface="Open Sans"/>
                <a:cs typeface="Open Sans"/>
                <a:sym typeface="Open Sans"/>
              </a:rPr>
              <a:t>3.0 </a:t>
            </a:r>
            <a:r>
              <a:rPr b="1" lang="en-US" sz="1200">
                <a:solidFill>
                  <a:srgbClr val="2D2C30"/>
                </a:solidFill>
                <a:highlight>
                  <a:srgbClr val="FFFFFF"/>
                </a:highlight>
                <a:latin typeface="Open Sans"/>
                <a:ea typeface="Open Sans"/>
                <a:cs typeface="Open Sans"/>
                <a:sym typeface="Open Sans"/>
              </a:rPr>
              <a:t>million </a:t>
            </a:r>
            <a:r>
              <a:rPr b="1" lang="en-US" sz="1200">
                <a:solidFill>
                  <a:srgbClr val="2D2C30"/>
                </a:solidFill>
                <a:highlight>
                  <a:srgbClr val="FFFFFF"/>
                </a:highlight>
                <a:latin typeface="Open Sans"/>
                <a:ea typeface="Open Sans"/>
                <a:cs typeface="Open Sans"/>
                <a:sym typeface="Open Sans"/>
              </a:rPr>
              <a:t>JATS XMLs</a:t>
            </a:r>
            <a:endParaRPr b="1" sz="1200">
              <a:solidFill>
                <a:srgbClr val="2D2C30"/>
              </a:solidFill>
              <a:highlight>
                <a:srgbClr val="FFFFFF"/>
              </a:highlight>
              <a:latin typeface="Open Sans"/>
              <a:ea typeface="Open Sans"/>
              <a:cs typeface="Open Sans"/>
              <a:sym typeface="Open Sans"/>
            </a:endParaRPr>
          </a:p>
          <a:p>
            <a:pPr indent="0" lvl="0" marL="0" rtl="0" algn="l">
              <a:spcBef>
                <a:spcPts val="0"/>
              </a:spcBef>
              <a:spcAft>
                <a:spcPts val="0"/>
              </a:spcAft>
              <a:buNone/>
            </a:pPr>
            <a:r>
              <a:rPr b="1" lang="en-US" sz="1200">
                <a:solidFill>
                  <a:srgbClr val="2D2C30"/>
                </a:solidFill>
                <a:highlight>
                  <a:srgbClr val="FFFFFF"/>
                </a:highlight>
                <a:latin typeface="Open Sans"/>
                <a:ea typeface="Open Sans"/>
                <a:cs typeface="Open Sans"/>
                <a:sym typeface="Open Sans"/>
              </a:rPr>
              <a:t>2.3 million pre-NISO NLM DTD XMLs</a:t>
            </a:r>
            <a:endParaRPr b="1" sz="1200">
              <a:solidFill>
                <a:srgbClr val="2D2C30"/>
              </a:solidFill>
              <a:highlight>
                <a:srgbClr val="FFFFFF"/>
              </a:highlight>
              <a:latin typeface="Open Sans"/>
              <a:ea typeface="Open Sans"/>
              <a:cs typeface="Open Sans"/>
              <a:sym typeface="Open Sans"/>
            </a:endParaRPr>
          </a:p>
        </p:txBody>
      </p:sp>
      <p:cxnSp>
        <p:nvCxnSpPr>
          <p:cNvPr id="60" name="Google Shape;60;p12"/>
          <p:cNvCxnSpPr/>
          <p:nvPr/>
        </p:nvCxnSpPr>
        <p:spPr>
          <a:xfrm>
            <a:off x="4118700" y="4990425"/>
            <a:ext cx="601800" cy="5088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3"/>
          <p:cNvSpPr txBox="1"/>
          <p:nvPr>
            <p:ph idx="1" type="body"/>
          </p:nvPr>
        </p:nvSpPr>
        <p:spPr>
          <a:xfrm>
            <a:off x="457200" y="1962639"/>
            <a:ext cx="8229600" cy="29328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To build open access, full</a:t>
            </a:r>
            <a:r>
              <a:rPr lang="en-US">
                <a:solidFill>
                  <a:schemeClr val="dk2"/>
                </a:solidFill>
              </a:rPr>
              <a:t>-</a:t>
            </a:r>
            <a:r>
              <a:rPr lang="en-US">
                <a:solidFill>
                  <a:schemeClr val="dk2"/>
                </a:solidFill>
                <a:latin typeface="Open Sans"/>
                <a:ea typeface="Open Sans"/>
                <a:cs typeface="Open Sans"/>
                <a:sym typeface="Open Sans"/>
              </a:rPr>
              <a:t>text </a:t>
            </a:r>
            <a:endParaRPr>
              <a:solidFill>
                <a:schemeClr val="dk2"/>
              </a:solidFill>
              <a:latin typeface="Open Sans"/>
              <a:ea typeface="Open Sans"/>
              <a:cs typeface="Open Sans"/>
              <a:sym typeface="Open Sans"/>
            </a:endParaRPr>
          </a:p>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scientific literature resources </a:t>
            </a:r>
            <a:endParaRPr>
              <a:solidFill>
                <a:schemeClr val="dk2"/>
              </a:solidFill>
              <a:latin typeface="Open Sans"/>
              <a:ea typeface="Open Sans"/>
              <a:cs typeface="Open Sans"/>
              <a:sym typeface="Open Sans"/>
            </a:endParaRPr>
          </a:p>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and support innovation </a:t>
            </a:r>
            <a:endParaRPr>
              <a:solidFill>
                <a:schemeClr val="dk2"/>
              </a:solidFill>
              <a:latin typeface="Open Sans"/>
              <a:ea typeface="Open Sans"/>
              <a:cs typeface="Open Sans"/>
              <a:sym typeface="Open Sans"/>
            </a:endParaRPr>
          </a:p>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by engaging users, enabling contributors, </a:t>
            </a:r>
            <a:endParaRPr/>
          </a:p>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and integrating related </a:t>
            </a:r>
            <a:endParaRPr/>
          </a:p>
          <a:p>
            <a:pPr indent="0" lvl="0" marL="0" rtl="0" algn="ctr">
              <a:lnSpc>
                <a:spcPct val="110000"/>
              </a:lnSpc>
              <a:spcBef>
                <a:spcPts val="0"/>
              </a:spcBef>
              <a:spcAft>
                <a:spcPts val="0"/>
              </a:spcAft>
              <a:buClr>
                <a:schemeClr val="dk2"/>
              </a:buClr>
              <a:buSzPts val="2800"/>
              <a:buNone/>
            </a:pPr>
            <a:r>
              <a:rPr lang="en-US">
                <a:solidFill>
                  <a:schemeClr val="dk2"/>
                </a:solidFill>
                <a:latin typeface="Open Sans"/>
                <a:ea typeface="Open Sans"/>
                <a:cs typeface="Open Sans"/>
                <a:sym typeface="Open Sans"/>
              </a:rPr>
              <a:t>research data.</a:t>
            </a:r>
            <a:endParaRPr>
              <a:solidFill>
                <a:schemeClr val="dk2"/>
              </a:solidFill>
              <a:latin typeface="Open Sans"/>
              <a:ea typeface="Open Sans"/>
              <a:cs typeface="Open Sans"/>
              <a:sym typeface="Open Sans"/>
            </a:endParaRPr>
          </a:p>
        </p:txBody>
      </p:sp>
      <p:sp>
        <p:nvSpPr>
          <p:cNvPr id="66" name="Google Shape;66;p13"/>
          <p:cNvSpPr txBox="1"/>
          <p:nvPr/>
        </p:nvSpPr>
        <p:spPr>
          <a:xfrm>
            <a:off x="457200" y="274638"/>
            <a:ext cx="8229600" cy="994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b="1" i="0" lang="en-US" sz="3600" u="none" cap="none" strike="noStrike">
                <a:solidFill>
                  <a:schemeClr val="dk1"/>
                </a:solidFill>
                <a:latin typeface="Open Sans"/>
                <a:ea typeface="Open Sans"/>
                <a:cs typeface="Open Sans"/>
                <a:sym typeface="Open Sans"/>
              </a:rPr>
              <a:t>Europe PMC Mission</a:t>
            </a:r>
            <a:endParaRPr b="1" i="0" sz="3600" u="none" cap="none" strike="noStrik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Data availability statements</a:t>
            </a:r>
            <a:endParaRPr b="1" sz="3600">
              <a:latin typeface="Open Sans"/>
              <a:ea typeface="Open Sans"/>
              <a:cs typeface="Open Sans"/>
              <a:sym typeface="Open Sans"/>
            </a:endParaRPr>
          </a:p>
        </p:txBody>
      </p:sp>
      <p:sp>
        <p:nvSpPr>
          <p:cNvPr id="73" name="Google Shape;73;p14"/>
          <p:cNvSpPr txBox="1"/>
          <p:nvPr>
            <p:ph idx="1" type="body"/>
          </p:nvPr>
        </p:nvSpPr>
        <p:spPr>
          <a:xfrm>
            <a:off x="628650" y="1220400"/>
            <a:ext cx="7887600" cy="43740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US" sz="2400"/>
              <a:t>Distinct section with data access guidelines</a:t>
            </a:r>
            <a:endParaRPr sz="2400"/>
          </a:p>
          <a:p>
            <a:pPr indent="-342900" lvl="1" marL="914400" rtl="0" algn="l">
              <a:lnSpc>
                <a:spcPct val="115000"/>
              </a:lnSpc>
              <a:spcBef>
                <a:spcPts val="0"/>
              </a:spcBef>
              <a:spcAft>
                <a:spcPts val="0"/>
              </a:spcAft>
              <a:buSzPts val="1800"/>
              <a:buChar char="•"/>
            </a:pPr>
            <a:r>
              <a:rPr lang="en-US" sz="1800"/>
              <a:t>How to access (URL, DOI, accession…)</a:t>
            </a:r>
            <a:endParaRPr sz="1800"/>
          </a:p>
          <a:p>
            <a:pPr indent="-342900" lvl="1" marL="914400" rtl="0" algn="l">
              <a:lnSpc>
                <a:spcPct val="115000"/>
              </a:lnSpc>
              <a:spcBef>
                <a:spcPts val="0"/>
              </a:spcBef>
              <a:spcAft>
                <a:spcPts val="0"/>
              </a:spcAft>
              <a:buSzPts val="1800"/>
              <a:buChar char="•"/>
            </a:pPr>
            <a:r>
              <a:rPr lang="en-US" sz="1800"/>
              <a:t>Licensing (Creative Commons, data sharing, third party…)</a:t>
            </a:r>
            <a:endParaRPr sz="1800"/>
          </a:p>
          <a:p>
            <a:pPr indent="-381000" lvl="0" marL="457200" rtl="0" algn="l">
              <a:lnSpc>
                <a:spcPct val="115000"/>
              </a:lnSpc>
              <a:spcBef>
                <a:spcPts val="0"/>
              </a:spcBef>
              <a:spcAft>
                <a:spcPts val="0"/>
              </a:spcAft>
              <a:buSzPts val="2400"/>
              <a:buChar char="•"/>
            </a:pPr>
            <a:r>
              <a:rPr lang="en-US" sz="2400"/>
              <a:t>Promote reproducibility and re-use of research datasets</a:t>
            </a:r>
            <a:endParaRPr sz="2400"/>
          </a:p>
          <a:p>
            <a:pPr indent="-381000" lvl="0" marL="457200" rtl="0" algn="l">
              <a:lnSpc>
                <a:spcPct val="115000"/>
              </a:lnSpc>
              <a:spcBef>
                <a:spcPts val="0"/>
              </a:spcBef>
              <a:spcAft>
                <a:spcPts val="0"/>
              </a:spcAft>
              <a:buSzPts val="2400"/>
              <a:buChar char="•"/>
            </a:pPr>
            <a:r>
              <a:rPr lang="en-US" sz="2400"/>
              <a:t>Granular</a:t>
            </a:r>
            <a:r>
              <a:rPr lang="en-US" sz="2400"/>
              <a:t> searching within sections has been available in Europe PMC since 2014</a:t>
            </a:r>
            <a:endParaRPr sz="2400"/>
          </a:p>
          <a:p>
            <a:pPr indent="-381000" lvl="0" marL="457200" rtl="0" algn="l">
              <a:lnSpc>
                <a:spcPct val="115000"/>
              </a:lnSpc>
              <a:spcBef>
                <a:spcPts val="0"/>
              </a:spcBef>
              <a:spcAft>
                <a:spcPts val="0"/>
              </a:spcAft>
              <a:buSzPts val="2400"/>
              <a:buChar char="•"/>
            </a:pPr>
            <a:r>
              <a:rPr lang="en-US" sz="2400"/>
              <a:t>Europe PMC employs a rule-based section tagger, matching on &lt;title&gt; content</a:t>
            </a:r>
            <a:endParaRPr sz="2400"/>
          </a:p>
          <a:p>
            <a:pPr indent="0" lvl="0" marL="457200" rtl="0" algn="l">
              <a:spcBef>
                <a:spcPts val="1000"/>
              </a:spcBef>
              <a:spcAft>
                <a:spcPts val="0"/>
              </a:spcAft>
              <a:buNone/>
            </a:pPr>
            <a:r>
              <a:t/>
            </a:r>
            <a:endParaRPr sz="2400"/>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&lt;title&gt; and XML path</a:t>
            </a:r>
            <a:endParaRPr/>
          </a:p>
        </p:txBody>
      </p:sp>
      <p:graphicFrame>
        <p:nvGraphicFramePr>
          <p:cNvPr id="80" name="Google Shape;80;p15"/>
          <p:cNvGraphicFramePr/>
          <p:nvPr/>
        </p:nvGraphicFramePr>
        <p:xfrm>
          <a:off x="1279238" y="1317300"/>
          <a:ext cx="3000000" cy="3000000"/>
        </p:xfrm>
        <a:graphic>
          <a:graphicData uri="http://schemas.openxmlformats.org/drawingml/2006/table">
            <a:tbl>
              <a:tblPr>
                <a:noFill/>
                <a:tableStyleId>{7D1AC3EA-FB23-492C-9852-BBF6916B9D54}</a:tableStyleId>
              </a:tblPr>
              <a:tblGrid>
                <a:gridCol w="2195175"/>
                <a:gridCol w="3339825"/>
                <a:gridCol w="1050525"/>
              </a:tblGrid>
              <a:tr h="351675">
                <a:tc>
                  <a:txBody>
                    <a:bodyPr>
                      <a:noAutofit/>
                    </a:bodyPr>
                    <a:lstStyle/>
                    <a:p>
                      <a:pPr indent="0" lvl="0" marL="0" rtl="0" algn="l">
                        <a:lnSpc>
                          <a:spcPct val="115000"/>
                        </a:lnSpc>
                        <a:spcBef>
                          <a:spcPts val="0"/>
                        </a:spcBef>
                        <a:spcAft>
                          <a:spcPts val="0"/>
                        </a:spcAft>
                        <a:buNone/>
                      </a:pPr>
                      <a:r>
                        <a:rPr b="1" lang="en-US">
                          <a:latin typeface="Open Sans"/>
                          <a:ea typeface="Open Sans"/>
                          <a:cs typeface="Open Sans"/>
                          <a:sym typeface="Open Sans"/>
                        </a:rPr>
                        <a:t>Title</a:t>
                      </a:r>
                      <a:endParaRPr b="1">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US">
                          <a:latin typeface="Open Sans"/>
                          <a:ea typeface="Open Sans"/>
                          <a:cs typeface="Open Sans"/>
                          <a:sym typeface="Open Sans"/>
                        </a:rPr>
                        <a:t>XML path</a:t>
                      </a:r>
                      <a:endParaRPr b="1">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US">
                          <a:latin typeface="Open Sans"/>
                          <a:ea typeface="Open Sans"/>
                          <a:cs typeface="Open Sans"/>
                          <a:sym typeface="Open Sans"/>
                        </a:rPr>
                        <a:t>Frequency</a:t>
                      </a:r>
                      <a:endParaRPr b="1">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 Availability</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article:front:notes</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90,928</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 accessibility</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article:back:sec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2,694</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 Availability</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article:back:sec:fn-group</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2,580</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2,265</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Availability of supporting data</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1,593</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Major datasets</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article:back:sec:sec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1,074</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Database survey</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986</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Extended Data</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851</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Data availability</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795</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51675">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Extended Data Figure 1</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article:body:sec:SecTag:fig</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689</a:t>
                      </a:r>
                      <a:endParaRPr sz="1200">
                        <a:latin typeface="Open Sans"/>
                        <a:ea typeface="Open Sans"/>
                        <a:cs typeface="Open Sans"/>
                        <a:sym typeface="Open Sans"/>
                      </a:endParaRPr>
                    </a:p>
                  </a:txBody>
                  <a:tcPr marT="25400" marB="25400" marR="25400" marL="25400"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81" name="Google Shape;81;p15"/>
          <p:cNvSpPr txBox="1"/>
          <p:nvPr/>
        </p:nvSpPr>
        <p:spPr>
          <a:xfrm>
            <a:off x="581100" y="5423025"/>
            <a:ext cx="79818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2D2C30"/>
                </a:solidFill>
                <a:highlight>
                  <a:srgbClr val="FFFFFF"/>
                </a:highlight>
                <a:latin typeface="Open Sans"/>
                <a:ea typeface="Open Sans"/>
                <a:cs typeface="Open Sans"/>
                <a:sym typeface="Open Sans"/>
              </a:rPr>
              <a:t>Top 10 combinations of &lt;title&gt; content containing “data” and XML path</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Final title variations</a:t>
            </a:r>
            <a:endParaRPr sz="3600">
              <a:latin typeface="Open Sans"/>
              <a:ea typeface="Open Sans"/>
              <a:cs typeface="Open Sans"/>
              <a:sym typeface="Open Sans"/>
            </a:endParaRPr>
          </a:p>
        </p:txBody>
      </p:sp>
      <p:pic>
        <p:nvPicPr>
          <p:cNvPr id="88" name="Google Shape;88;p16"/>
          <p:cNvPicPr preferRelativeResize="0"/>
          <p:nvPr/>
        </p:nvPicPr>
        <p:blipFill>
          <a:blip r:embed="rId3">
            <a:alphaModFix/>
          </a:blip>
          <a:stretch>
            <a:fillRect/>
          </a:stretch>
        </p:blipFill>
        <p:spPr>
          <a:xfrm>
            <a:off x="460900" y="1232375"/>
            <a:ext cx="5114300" cy="2348650"/>
          </a:xfrm>
          <a:prstGeom prst="rect">
            <a:avLst/>
          </a:prstGeom>
          <a:noFill/>
          <a:ln>
            <a:noFill/>
          </a:ln>
        </p:spPr>
      </p:pic>
      <p:grpSp>
        <p:nvGrpSpPr>
          <p:cNvPr id="89" name="Google Shape;89;p16"/>
          <p:cNvGrpSpPr/>
          <p:nvPr/>
        </p:nvGrpSpPr>
        <p:grpSpPr>
          <a:xfrm>
            <a:off x="225050" y="3297000"/>
            <a:ext cx="8664585" cy="2658674"/>
            <a:chOff x="225050" y="3297000"/>
            <a:chExt cx="8664585" cy="2658674"/>
          </a:xfrm>
        </p:grpSpPr>
        <p:pic>
          <p:nvPicPr>
            <p:cNvPr id="90" name="Google Shape;90;p16"/>
            <p:cNvPicPr preferRelativeResize="0"/>
            <p:nvPr/>
          </p:nvPicPr>
          <p:blipFill>
            <a:blip r:embed="rId4">
              <a:alphaModFix/>
            </a:blip>
            <a:stretch>
              <a:fillRect/>
            </a:stretch>
          </p:blipFill>
          <p:spPr>
            <a:xfrm>
              <a:off x="4513900" y="3297000"/>
              <a:ext cx="4375735" cy="2658674"/>
            </a:xfrm>
            <a:prstGeom prst="rect">
              <a:avLst/>
            </a:prstGeom>
            <a:noFill/>
            <a:ln>
              <a:noFill/>
            </a:ln>
          </p:spPr>
        </p:pic>
        <p:pic>
          <p:nvPicPr>
            <p:cNvPr id="91" name="Google Shape;91;p16"/>
            <p:cNvPicPr preferRelativeResize="0"/>
            <p:nvPr/>
          </p:nvPicPr>
          <p:blipFill>
            <a:blip r:embed="rId5">
              <a:alphaModFix/>
            </a:blip>
            <a:stretch>
              <a:fillRect/>
            </a:stretch>
          </p:blipFill>
          <p:spPr>
            <a:xfrm>
              <a:off x="225050" y="4159700"/>
              <a:ext cx="4207175" cy="9333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JATS4R recommendation</a:t>
            </a:r>
            <a:endParaRPr sz="3600">
              <a:latin typeface="Open Sans"/>
              <a:ea typeface="Open Sans"/>
              <a:cs typeface="Open Sans"/>
              <a:sym typeface="Open Sans"/>
            </a:endParaRPr>
          </a:p>
        </p:txBody>
      </p:sp>
      <p:pic>
        <p:nvPicPr>
          <p:cNvPr id="98" name="Google Shape;98;p17"/>
          <p:cNvPicPr preferRelativeResize="0"/>
          <p:nvPr/>
        </p:nvPicPr>
        <p:blipFill>
          <a:blip r:embed="rId3">
            <a:alphaModFix/>
          </a:blip>
          <a:stretch>
            <a:fillRect/>
          </a:stretch>
        </p:blipFill>
        <p:spPr>
          <a:xfrm>
            <a:off x="954075" y="1975699"/>
            <a:ext cx="7235850" cy="3427500"/>
          </a:xfrm>
          <a:prstGeom prst="rect">
            <a:avLst/>
          </a:prstGeom>
          <a:noFill/>
          <a:ln>
            <a:noFill/>
          </a:ln>
        </p:spPr>
      </p:pic>
      <p:pic>
        <p:nvPicPr>
          <p:cNvPr id="99" name="Google Shape;99;p17"/>
          <p:cNvPicPr preferRelativeResize="0"/>
          <p:nvPr/>
        </p:nvPicPr>
        <p:blipFill>
          <a:blip r:embed="rId4">
            <a:alphaModFix/>
          </a:blip>
          <a:stretch>
            <a:fillRect/>
          </a:stretch>
        </p:blipFill>
        <p:spPr>
          <a:xfrm>
            <a:off x="1057725" y="1181400"/>
            <a:ext cx="7029450" cy="647700"/>
          </a:xfrm>
          <a:prstGeom prst="rect">
            <a:avLst/>
          </a:prstGeom>
          <a:noFill/>
          <a:ln>
            <a:noFill/>
          </a:ln>
        </p:spPr>
      </p:pic>
      <p:sp>
        <p:nvSpPr>
          <p:cNvPr id="100" name="Google Shape;100;p17"/>
          <p:cNvSpPr txBox="1"/>
          <p:nvPr/>
        </p:nvSpPr>
        <p:spPr>
          <a:xfrm>
            <a:off x="581100" y="5423025"/>
            <a:ext cx="79818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2D2C30"/>
                </a:solidFill>
                <a:highlight>
                  <a:srgbClr val="FFFFFF"/>
                </a:highlight>
                <a:latin typeface="Open Sans"/>
                <a:ea typeface="Open Sans"/>
                <a:cs typeface="Open Sans"/>
                <a:sym typeface="Open Sans"/>
              </a:rPr>
              <a:t>XMLs section matched as a DAS (</a:t>
            </a:r>
            <a:r>
              <a:rPr b="1" lang="en-US" sz="1100">
                <a:solidFill>
                  <a:srgbClr val="006699"/>
                </a:solidFill>
                <a:highlight>
                  <a:srgbClr val="FFFFFF"/>
                </a:highlight>
                <a:latin typeface="Open Sans"/>
                <a:ea typeface="Open Sans"/>
                <a:cs typeface="Open Sans"/>
                <a:sym typeface="Open Sans"/>
              </a:rPr>
              <a:t>blue</a:t>
            </a:r>
            <a:r>
              <a:rPr b="1" lang="en-US" sz="1100">
                <a:solidFill>
                  <a:srgbClr val="2D2C30"/>
                </a:solidFill>
                <a:highlight>
                  <a:srgbClr val="FFFFFF"/>
                </a:highlight>
                <a:latin typeface="Open Sans"/>
                <a:ea typeface="Open Sans"/>
                <a:cs typeface="Open Sans"/>
                <a:sym typeface="Open Sans"/>
              </a:rPr>
              <a:t>) or having sec-type=”data-availability” (</a:t>
            </a:r>
            <a:r>
              <a:rPr b="1" lang="en-US" sz="1100">
                <a:solidFill>
                  <a:srgbClr val="009E73"/>
                </a:solidFill>
                <a:highlight>
                  <a:srgbClr val="FFFFFF"/>
                </a:highlight>
                <a:latin typeface="Open Sans"/>
                <a:ea typeface="Open Sans"/>
                <a:cs typeface="Open Sans"/>
                <a:sym typeface="Open Sans"/>
              </a:rPr>
              <a:t>green</a:t>
            </a:r>
            <a:r>
              <a:rPr b="1" lang="en-US" sz="1100">
                <a:solidFill>
                  <a:srgbClr val="2D2C30"/>
                </a:solidFill>
                <a:highlight>
                  <a:srgbClr val="FFFFFF"/>
                </a:highlight>
                <a:latin typeface="Open Sans"/>
                <a:ea typeface="Open Sans"/>
                <a:cs typeface="Open Sans"/>
                <a:sym typeface="Open Sans"/>
              </a:rPr>
              <a:t>)</a:t>
            </a:r>
            <a:endParaRPr b="1">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628650" y="306000"/>
            <a:ext cx="7887600" cy="77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latin typeface="Open Sans"/>
                <a:ea typeface="Open Sans"/>
                <a:cs typeface="Open Sans"/>
                <a:sym typeface="Open Sans"/>
              </a:rPr>
              <a:t>DOI citations within DASs</a:t>
            </a:r>
            <a:endParaRPr sz="3600">
              <a:latin typeface="Open Sans"/>
              <a:ea typeface="Open Sans"/>
              <a:cs typeface="Open Sans"/>
              <a:sym typeface="Open Sans"/>
            </a:endParaRPr>
          </a:p>
        </p:txBody>
      </p:sp>
      <p:pic>
        <p:nvPicPr>
          <p:cNvPr id="107" name="Google Shape;107;p18"/>
          <p:cNvPicPr preferRelativeResize="0"/>
          <p:nvPr/>
        </p:nvPicPr>
        <p:blipFill rotWithShape="1">
          <a:blip r:embed="rId3">
            <a:alphaModFix/>
          </a:blip>
          <a:srcRect b="0" l="2940" r="0" t="0"/>
          <a:stretch/>
        </p:blipFill>
        <p:spPr>
          <a:xfrm>
            <a:off x="1608425" y="1673725"/>
            <a:ext cx="6113425" cy="3684400"/>
          </a:xfrm>
          <a:prstGeom prst="rect">
            <a:avLst/>
          </a:prstGeom>
          <a:noFill/>
          <a:ln>
            <a:noFill/>
          </a:ln>
        </p:spPr>
      </p:pic>
      <p:sp>
        <p:nvSpPr>
          <p:cNvPr id="108" name="Google Shape;108;p18"/>
          <p:cNvSpPr txBox="1"/>
          <p:nvPr/>
        </p:nvSpPr>
        <p:spPr>
          <a:xfrm>
            <a:off x="581100" y="5423025"/>
            <a:ext cx="79818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2D2C30"/>
                </a:solidFill>
                <a:highlight>
                  <a:srgbClr val="FFFFFF"/>
                </a:highlight>
                <a:latin typeface="Open Sans"/>
                <a:ea typeface="Open Sans"/>
                <a:cs typeface="Open Sans"/>
                <a:sym typeface="Open Sans"/>
              </a:rPr>
              <a:t>Most popular data repositories based on DOI citations in DASs (Jan-Mar 2019)</a:t>
            </a:r>
            <a:endParaRPr b="1">
              <a:latin typeface="Open Sans"/>
              <a:ea typeface="Open Sans"/>
              <a:cs typeface="Open Sans"/>
              <a:sym typeface="Open Sans"/>
            </a:endParaRPr>
          </a:p>
        </p:txBody>
      </p:sp>
      <p:sp>
        <p:nvSpPr>
          <p:cNvPr id="109" name="Google Shape;109;p18"/>
          <p:cNvSpPr txBox="1"/>
          <p:nvPr/>
        </p:nvSpPr>
        <p:spPr>
          <a:xfrm>
            <a:off x="4578575" y="1070300"/>
            <a:ext cx="3641100" cy="4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50">
                <a:highlight>
                  <a:srgbClr val="FFFFFF"/>
                </a:highlight>
                <a:latin typeface="Courier New"/>
                <a:ea typeface="Courier New"/>
                <a:cs typeface="Courier New"/>
                <a:sym typeface="Courier New"/>
              </a:rPr>
              <a:t>(?i)(10[.]\\d{4,9})(?=/)(?=[-._;()/:A-Z0-9]+)</a:t>
            </a:r>
            <a:endParaRPr b="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urope PMC 1">
      <a:dk1>
        <a:srgbClr val="5A595E"/>
      </a:dk1>
      <a:lt1>
        <a:srgbClr val="FFFFFF"/>
      </a:lt1>
      <a:dk2>
        <a:srgbClr val="83838B"/>
      </a:dk2>
      <a:lt2>
        <a:srgbClr val="E7E6E6"/>
      </a:lt2>
      <a:accent1>
        <a:srgbClr val="8DC970"/>
      </a:accent1>
      <a:accent2>
        <a:srgbClr val="AAD7A2"/>
      </a:accent2>
      <a:accent3>
        <a:srgbClr val="D4EACB"/>
      </a:accent3>
      <a:accent4>
        <a:srgbClr val="B6D5ED"/>
      </a:accent4>
      <a:accent5>
        <a:srgbClr val="DEEBF4"/>
      </a:accent5>
      <a:accent6>
        <a:srgbClr val="E82627"/>
      </a:accent6>
      <a:hlink>
        <a:srgbClr val="21699C"/>
      </a:hlink>
      <a:folHlink>
        <a:srgbClr val="C844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