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64" r:id="rId3"/>
    <p:sldId id="271" r:id="rId4"/>
    <p:sldId id="272" r:id="rId5"/>
    <p:sldId id="265" r:id="rId6"/>
    <p:sldId id="273" r:id="rId7"/>
    <p:sldId id="266" r:id="rId8"/>
    <p:sldId id="274" r:id="rId9"/>
    <p:sldId id="277" r:id="rId10"/>
    <p:sldId id="27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p:restoredTop sz="94611"/>
  </p:normalViewPr>
  <p:slideViewPr>
    <p:cSldViewPr snapToGrid="0">
      <p:cViewPr varScale="1">
        <p:scale>
          <a:sx n="120" d="100"/>
          <a:sy n="120" d="100"/>
        </p:scale>
        <p:origin x="200" y="7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100" dirty="0"/>
              <a:t>Started with data citation principles, updated based on software use cases and related work, updated based working group discussions, community feedback and review of draft, workshop at FORCE2016</a:t>
            </a:r>
          </a:p>
          <a:p>
            <a:pPr marL="0" lvl="0" indent="0" algn="l" rtl="0">
              <a:spcBef>
                <a:spcPts val="1600"/>
              </a:spcBef>
              <a:spcAft>
                <a:spcPts val="0"/>
              </a:spcAft>
              <a:buNone/>
            </a:pPr>
            <a:endParaRPr lang="en-GB" sz="800" dirty="0"/>
          </a:p>
          <a:p>
            <a:pPr marL="0" lvl="0" indent="0" algn="l" rtl="0">
              <a:spcBef>
                <a:spcPts val="1600"/>
              </a:spcBef>
              <a:spcAft>
                <a:spcPts val="0"/>
              </a:spcAft>
              <a:buNone/>
            </a:pPr>
            <a:endParaRPr lang="en-GB" sz="1100" dirty="0"/>
          </a:p>
          <a:p>
            <a:pPr marL="0" lvl="0" indent="0" algn="l" rtl="0">
              <a:spcBef>
                <a:spcPts val="1600"/>
              </a:spcBef>
              <a:spcAft>
                <a:spcPts val="0"/>
              </a:spcAft>
              <a:buNone/>
            </a:pPr>
            <a:endParaRPr lang="en-GB" sz="1100" dirty="0"/>
          </a:p>
          <a:p>
            <a:pPr marL="0" lvl="0" indent="0" algn="l" rtl="0">
              <a:spcBef>
                <a:spcPts val="1600"/>
              </a:spcBef>
              <a:spcAft>
                <a:spcPts val="1600"/>
              </a:spcAft>
              <a:buNone/>
            </a:pPr>
            <a:r>
              <a:rPr lang="en-GB" sz="1100" dirty="0"/>
              <a:t>Paper also included lots of discussion to help use principles</a:t>
            </a:r>
          </a:p>
          <a:p>
            <a:endParaRPr lang="en-US" dirty="0"/>
          </a:p>
        </p:txBody>
      </p:sp>
    </p:spTree>
    <p:extLst>
      <p:ext uri="{BB962C8B-B14F-4D97-AF65-F5344CB8AC3E}">
        <p14:creationId xmlns:p14="http://schemas.microsoft.com/office/powerpoint/2010/main" val="230839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368300" algn="l" rtl="0">
              <a:spcBef>
                <a:spcPts val="0"/>
              </a:spcBef>
              <a:spcAft>
                <a:spcPts val="0"/>
              </a:spcAft>
              <a:buSzPts val="2200"/>
              <a:buChar char="●"/>
            </a:pPr>
            <a:r>
              <a:rPr lang="en-GB" sz="2200" dirty="0"/>
              <a:t>Lots of good work done, and good coordination of ongoing activities</a:t>
            </a:r>
          </a:p>
          <a:p>
            <a:pPr marL="914400" lvl="1" indent="-368300" algn="l" rtl="0">
              <a:spcBef>
                <a:spcPts val="0"/>
              </a:spcBef>
              <a:spcAft>
                <a:spcPts val="0"/>
              </a:spcAft>
              <a:buSzPts val="2200"/>
              <a:buChar char="○"/>
            </a:pPr>
            <a:r>
              <a:rPr lang="en-GB" sz="2200" dirty="0"/>
              <a:t>Metadata standards and translation (</a:t>
            </a:r>
            <a:r>
              <a:rPr lang="en-GB" sz="2200" dirty="0" err="1"/>
              <a:t>DataCite</a:t>
            </a:r>
            <a:r>
              <a:rPr lang="en-GB" sz="2200" dirty="0"/>
              <a:t> Schema 4.1, </a:t>
            </a:r>
            <a:r>
              <a:rPr lang="en-GB" sz="2200" dirty="0" err="1"/>
              <a:t>CodeMeta</a:t>
            </a:r>
            <a:r>
              <a:rPr lang="en-GB" sz="2200" dirty="0"/>
              <a:t>, </a:t>
            </a:r>
            <a:r>
              <a:rPr lang="en-GB" sz="2200" dirty="0" err="1"/>
              <a:t>citation.cff</a:t>
            </a:r>
            <a:r>
              <a:rPr lang="en-GB" sz="2200" dirty="0"/>
              <a:t>)</a:t>
            </a:r>
          </a:p>
          <a:p>
            <a:pPr marL="914400" lvl="1" indent="-368300" algn="l" rtl="0">
              <a:spcBef>
                <a:spcPts val="0"/>
              </a:spcBef>
              <a:spcAft>
                <a:spcPts val="0"/>
              </a:spcAft>
              <a:buSzPts val="2200"/>
              <a:buChar char="○"/>
            </a:pPr>
            <a:r>
              <a:rPr lang="en-GB" sz="2200" dirty="0"/>
              <a:t>Open source archiving and identification (Software Heritage)</a:t>
            </a:r>
          </a:p>
          <a:p>
            <a:pPr marL="914400" lvl="1" indent="-368300" algn="l" rtl="0">
              <a:spcBef>
                <a:spcPts val="0"/>
              </a:spcBef>
              <a:spcAft>
                <a:spcPts val="0"/>
              </a:spcAft>
              <a:buSzPts val="2200"/>
              <a:buChar char="○"/>
            </a:pPr>
            <a:r>
              <a:rPr lang="en-GB" sz="2200" dirty="0"/>
              <a:t>Good work and initial acceptance in communities (astronomy, Earth science, math, HEP, …)</a:t>
            </a:r>
          </a:p>
          <a:p>
            <a:endParaRPr lang="en-US" dirty="0"/>
          </a:p>
        </p:txBody>
      </p:sp>
    </p:spTree>
    <p:extLst>
      <p:ext uri="{BB962C8B-B14F-4D97-AF65-F5344CB8AC3E}">
        <p14:creationId xmlns:p14="http://schemas.microsoft.com/office/powerpoint/2010/main" val="186543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ChueHong@software.ac.uk" TargetMode="External"/><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force11/force11-sciw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doi.org/10.7717/peerj-cs.86" TargetMode="Externa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d1eaoAabeXs?utm_source=unsplash&amp;utm_medium=referral&amp;utm_content=creditCopyText" TargetMode="Externa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hyperlink" Target="https://unsplash.com/search/photos/journey?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ournals.aas.org/policy-statement-on-software/" TargetMode="External"/><Relationship Id="rId2" Type="http://schemas.openxmlformats.org/officeDocument/2006/relationships/hyperlink" Target="https://github.com/eblur/du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6084/m9.figshare.7640426" TargetMode="External"/><Relationship Id="rId2" Type="http://schemas.openxmlformats.org/officeDocument/2006/relationships/hyperlink" Target="https://doi.org/10.11578/dc.20171025.196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How to cite software: current best practice</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Neil </a:t>
            </a:r>
            <a:r>
              <a:rPr lang="en-GB" dirty="0" err="1"/>
              <a:t>Chue</a:t>
            </a:r>
            <a:r>
              <a:rPr lang="en-GB" dirty="0"/>
              <a:t> Hong, Software Sustainability Institute</a:t>
            </a:r>
          </a:p>
          <a:p>
            <a:pPr marL="0" lvl="0" indent="0" algn="l" rtl="0">
              <a:spcBef>
                <a:spcPts val="0"/>
              </a:spcBef>
              <a:spcAft>
                <a:spcPts val="0"/>
              </a:spcAft>
              <a:buNone/>
            </a:pPr>
            <a:r>
              <a:rPr lang="en-GB" dirty="0">
                <a:hlinkClick r:id="rId3"/>
              </a:rPr>
              <a:t>N.ChueHong@software.ac.uk</a:t>
            </a:r>
            <a:r>
              <a:rPr lang="en-GB" dirty="0"/>
              <a:t> (@</a:t>
            </a:r>
            <a:r>
              <a:rPr lang="en-GB" dirty="0" err="1"/>
              <a:t>npch</a:t>
            </a:r>
            <a:r>
              <a:rPr lang="en-GB" dirty="0"/>
              <a:t>)</a:t>
            </a:r>
            <a:endParaRPr dirty="0"/>
          </a:p>
        </p:txBody>
      </p:sp>
      <p:pic>
        <p:nvPicPr>
          <p:cNvPr id="56" name="Google Shape;56;p13"/>
          <p:cNvPicPr preferRelativeResize="0"/>
          <p:nvPr/>
        </p:nvPicPr>
        <p:blipFill>
          <a:blip r:embed="rId4">
            <a:alphaModFix/>
          </a:blip>
          <a:stretch>
            <a:fillRect/>
          </a:stretch>
        </p:blipFill>
        <p:spPr>
          <a:xfrm>
            <a:off x="7162800" y="4186485"/>
            <a:ext cx="1101225" cy="631365"/>
          </a:xfrm>
          <a:prstGeom prst="rect">
            <a:avLst/>
          </a:prstGeom>
          <a:noFill/>
          <a:ln>
            <a:noFill/>
          </a:ln>
        </p:spPr>
      </p:pic>
      <p:pic>
        <p:nvPicPr>
          <p:cNvPr id="57" name="Google Shape;57;p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06478" y="4181400"/>
            <a:ext cx="300675" cy="636449"/>
          </a:xfrm>
          <a:prstGeom prst="rect">
            <a:avLst/>
          </a:prstGeom>
          <a:noFill/>
          <a:ln>
            <a:noFill/>
          </a:ln>
        </p:spPr>
      </p:pic>
      <p:pic>
        <p:nvPicPr>
          <p:cNvPr id="58" name="Google Shape;58;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1700" y="4192923"/>
            <a:ext cx="2213270" cy="636450"/>
          </a:xfrm>
          <a:prstGeom prst="rect">
            <a:avLst/>
          </a:prstGeom>
          <a:noFill/>
          <a:ln>
            <a:noFill/>
          </a:ln>
        </p:spPr>
      </p:pic>
      <p:pic>
        <p:nvPicPr>
          <p:cNvPr id="2" name="Picture 1">
            <a:extLst>
              <a:ext uri="{FF2B5EF4-FFF2-40B4-BE49-F238E27FC236}">
                <a16:creationId xmlns:a16="http://schemas.microsoft.com/office/drawing/2014/main" id="{9B6F1DD5-A132-BB41-8211-77D5E63E10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80618" y="4192923"/>
            <a:ext cx="1470212" cy="644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43E8-7AB3-0046-8357-FB2C9B70386D}"/>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339BBF6A-417E-044A-B534-3626FB6FCD0C}"/>
              </a:ext>
            </a:extLst>
          </p:cNvPr>
          <p:cNvSpPr>
            <a:spLocks noGrp="1"/>
          </p:cNvSpPr>
          <p:nvPr>
            <p:ph type="body" idx="1"/>
          </p:nvPr>
        </p:nvSpPr>
        <p:spPr/>
        <p:txBody>
          <a:bodyPr>
            <a:normAutofit/>
          </a:bodyPr>
          <a:lstStyle/>
          <a:p>
            <a:r>
              <a:rPr lang="en-US" sz="2400" dirty="0"/>
              <a:t>Software citation isn’t impossible, but it isn’t commonplace</a:t>
            </a:r>
          </a:p>
          <a:p>
            <a:r>
              <a:rPr lang="en-US" sz="2400" dirty="0"/>
              <a:t>It’s easy to get started, but the tooling isn’t always there</a:t>
            </a:r>
          </a:p>
          <a:p>
            <a:r>
              <a:rPr lang="en-US" sz="2400" dirty="0"/>
              <a:t>Still a lot of </a:t>
            </a:r>
            <a:r>
              <a:rPr lang="en-GB" sz="2400" u="sng" dirty="0">
                <a:solidFill>
                  <a:schemeClr val="hlink"/>
                </a:solidFill>
              </a:rPr>
              <a:t>challenges</a:t>
            </a:r>
            <a:endParaRPr lang="en-GB" sz="2400" dirty="0"/>
          </a:p>
          <a:p>
            <a:r>
              <a:rPr lang="en-US" sz="2400" dirty="0"/>
              <a:t>But we’re on the way…</a:t>
            </a:r>
          </a:p>
          <a:p>
            <a:endParaRPr lang="en-US" sz="2400" dirty="0"/>
          </a:p>
          <a:p>
            <a:pPr marL="114300" indent="0">
              <a:buNone/>
            </a:pPr>
            <a:r>
              <a:rPr lang="en-US" sz="2400" dirty="0"/>
              <a:t>Join us: </a:t>
            </a:r>
          </a:p>
          <a:p>
            <a:r>
              <a:rPr lang="en-GB" sz="1500" dirty="0">
                <a:hlinkClick r:id="rId2"/>
              </a:rPr>
              <a:t>https://www.force11.org/group/software-citation-implementation-working-group</a:t>
            </a:r>
          </a:p>
          <a:p>
            <a:r>
              <a:rPr lang="en-GB" sz="1500" dirty="0">
                <a:hlinkClick r:id="rId2"/>
              </a:rPr>
              <a:t>https://github.com/force11/force11-sciwg</a:t>
            </a:r>
            <a:endParaRPr lang="en-US" sz="1500" dirty="0"/>
          </a:p>
        </p:txBody>
      </p:sp>
    </p:spTree>
    <p:extLst>
      <p:ext uri="{BB962C8B-B14F-4D97-AF65-F5344CB8AC3E}">
        <p14:creationId xmlns:p14="http://schemas.microsoft.com/office/powerpoint/2010/main" val="256151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9DD0E343-3572-8A42-BC33-8FDB4605F6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132289" cy="5143500"/>
          </a:xfrm>
          <a:prstGeom prst="rect">
            <a:avLst/>
          </a:prstGeom>
        </p:spPr>
      </p:pic>
      <p:pic>
        <p:nvPicPr>
          <p:cNvPr id="4" name="Picture 3">
            <a:extLst>
              <a:ext uri="{FF2B5EF4-FFF2-40B4-BE49-F238E27FC236}">
                <a16:creationId xmlns:a16="http://schemas.microsoft.com/office/drawing/2014/main" id="{FA4D459D-146E-684A-99B1-BDDF969CE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2738" y="0"/>
            <a:ext cx="2571262" cy="1285631"/>
          </a:xfrm>
          <a:prstGeom prst="rect">
            <a:avLst/>
          </a:prstGeom>
        </p:spPr>
      </p:pic>
      <p:sp>
        <p:nvSpPr>
          <p:cNvPr id="5" name="TextBox 4">
            <a:extLst>
              <a:ext uri="{FF2B5EF4-FFF2-40B4-BE49-F238E27FC236}">
                <a16:creationId xmlns:a16="http://schemas.microsoft.com/office/drawing/2014/main" id="{8B1C74E9-8265-7E48-B316-1EA2C063B99A}"/>
              </a:ext>
            </a:extLst>
          </p:cNvPr>
          <p:cNvSpPr txBox="1"/>
          <p:nvPr/>
        </p:nvSpPr>
        <p:spPr>
          <a:xfrm>
            <a:off x="0" y="4832698"/>
            <a:ext cx="2687274" cy="369332"/>
          </a:xfrm>
          <a:prstGeom prst="rect">
            <a:avLst/>
          </a:prstGeom>
          <a:noFill/>
        </p:spPr>
        <p:txBody>
          <a:bodyPr wrap="none" rtlCol="0">
            <a:spAutoFit/>
          </a:bodyPr>
          <a:lstStyle/>
          <a:p>
            <a:r>
              <a:rPr lang="en-US" dirty="0"/>
              <a:t>Image courtesy of </a:t>
            </a:r>
            <a:r>
              <a:rPr lang="en-US" dirty="0" err="1"/>
              <a:t>Datacite</a:t>
            </a:r>
            <a:endParaRPr lang="en-US" dirty="0"/>
          </a:p>
        </p:txBody>
      </p:sp>
      <p:sp>
        <p:nvSpPr>
          <p:cNvPr id="9" name="TextBox 8">
            <a:extLst>
              <a:ext uri="{FF2B5EF4-FFF2-40B4-BE49-F238E27FC236}">
                <a16:creationId xmlns:a16="http://schemas.microsoft.com/office/drawing/2014/main" id="{4AF21089-5C08-6D4B-A75E-51A88FF9C5A0}"/>
              </a:ext>
            </a:extLst>
          </p:cNvPr>
          <p:cNvSpPr txBox="1"/>
          <p:nvPr/>
        </p:nvSpPr>
        <p:spPr>
          <a:xfrm>
            <a:off x="6923520" y="4281726"/>
            <a:ext cx="2220480" cy="861774"/>
          </a:xfrm>
          <a:prstGeom prst="rect">
            <a:avLst/>
          </a:prstGeom>
          <a:noFill/>
        </p:spPr>
        <p:txBody>
          <a:bodyPr wrap="none" rtlCol="0">
            <a:spAutoFit/>
          </a:bodyPr>
          <a:lstStyle/>
          <a:p>
            <a:r>
              <a:rPr lang="en-GB" sz="1000" dirty="0"/>
              <a:t>Smith AM, Katz DS, Niemeyer KE, </a:t>
            </a:r>
            <a:br>
              <a:rPr lang="en-GB" sz="1000" dirty="0"/>
            </a:br>
            <a:r>
              <a:rPr lang="en-GB" sz="1000" dirty="0"/>
              <a:t>FORCE11 Software Citation WG.</a:t>
            </a:r>
            <a:br>
              <a:rPr lang="en-GB" sz="1000" dirty="0"/>
            </a:br>
            <a:r>
              <a:rPr lang="en-GB" sz="1000" dirty="0"/>
              <a:t>(2016) Software Citation Principles. </a:t>
            </a:r>
            <a:br>
              <a:rPr lang="en-GB" sz="1000" dirty="0"/>
            </a:br>
            <a:r>
              <a:rPr lang="en-GB" sz="1000" i="1" dirty="0" err="1"/>
              <a:t>PeerJ</a:t>
            </a:r>
            <a:r>
              <a:rPr lang="en-GB" sz="1000" i="1" dirty="0"/>
              <a:t> Computer Science</a:t>
            </a:r>
            <a:r>
              <a:rPr lang="en-GB" sz="1000" dirty="0"/>
              <a:t> 2:e86.</a:t>
            </a:r>
            <a:br>
              <a:rPr lang="en-GB" sz="1000" dirty="0"/>
            </a:br>
            <a:r>
              <a:rPr lang="en-GB" sz="1000" dirty="0"/>
              <a:t>DOI: </a:t>
            </a:r>
            <a:r>
              <a:rPr lang="en-GB" sz="1000" dirty="0">
                <a:hlinkClick r:id="rId5"/>
              </a:rPr>
              <a:t>10.7717/peerj-cs.86</a:t>
            </a:r>
            <a:endParaRPr lang="en-US" sz="1000" dirty="0"/>
          </a:p>
        </p:txBody>
      </p:sp>
    </p:spTree>
    <p:extLst>
      <p:ext uri="{BB962C8B-B14F-4D97-AF65-F5344CB8AC3E}">
        <p14:creationId xmlns:p14="http://schemas.microsoft.com/office/powerpoint/2010/main" val="115054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mountain&#10;&#10;Description automatically generated">
            <a:extLst>
              <a:ext uri="{FF2B5EF4-FFF2-40B4-BE49-F238E27FC236}">
                <a16:creationId xmlns:a16="http://schemas.microsoft.com/office/drawing/2014/main" id="{898EDA9B-E2E3-7640-9745-CF3312FACA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ext Placeholder 1">
            <a:extLst>
              <a:ext uri="{FF2B5EF4-FFF2-40B4-BE49-F238E27FC236}">
                <a16:creationId xmlns:a16="http://schemas.microsoft.com/office/drawing/2014/main" id="{8A872910-438E-F640-9264-F843A70692FB}"/>
              </a:ext>
            </a:extLst>
          </p:cNvPr>
          <p:cNvSpPr>
            <a:spLocks noGrp="1"/>
          </p:cNvSpPr>
          <p:nvPr>
            <p:ph type="body" idx="1"/>
          </p:nvPr>
        </p:nvSpPr>
        <p:spPr>
          <a:xfrm>
            <a:off x="202284" y="205652"/>
            <a:ext cx="5034024" cy="605100"/>
          </a:xfrm>
          <a:solidFill>
            <a:schemeClr val="bg1">
              <a:lumMod val="85000"/>
              <a:alpha val="50000"/>
            </a:schemeClr>
          </a:solidFill>
        </p:spPr>
        <p:txBody>
          <a:bodyPr/>
          <a:lstStyle/>
          <a:p>
            <a:r>
              <a:rPr lang="en-US" dirty="0"/>
              <a:t>From principles to adoption is a long journey</a:t>
            </a:r>
          </a:p>
        </p:txBody>
      </p:sp>
      <p:sp>
        <p:nvSpPr>
          <p:cNvPr id="5" name="TextBox 4">
            <a:extLst>
              <a:ext uri="{FF2B5EF4-FFF2-40B4-BE49-F238E27FC236}">
                <a16:creationId xmlns:a16="http://schemas.microsoft.com/office/drawing/2014/main" id="{9875CDA8-C1F9-8F44-B6B0-6923D75776C7}"/>
              </a:ext>
            </a:extLst>
          </p:cNvPr>
          <p:cNvSpPr txBox="1"/>
          <p:nvPr/>
        </p:nvSpPr>
        <p:spPr>
          <a:xfrm>
            <a:off x="0" y="4783959"/>
            <a:ext cx="3142207" cy="307777"/>
          </a:xfrm>
          <a:prstGeom prst="rect">
            <a:avLst/>
          </a:prstGeom>
          <a:noFill/>
        </p:spPr>
        <p:txBody>
          <a:bodyPr wrap="none" rtlCol="0">
            <a:spAutoFit/>
          </a:bodyPr>
          <a:lstStyle/>
          <a:p>
            <a:r>
              <a:rPr lang="en-GB" dirty="0"/>
              <a:t>Photo by </a:t>
            </a:r>
            <a:r>
              <a:rPr lang="en-GB" dirty="0">
                <a:hlinkClick r:id="rId3"/>
              </a:rPr>
              <a:t>Vlad Bagacian</a:t>
            </a:r>
            <a:r>
              <a:rPr lang="en-GB" dirty="0"/>
              <a:t> on </a:t>
            </a:r>
            <a:r>
              <a:rPr lang="en-GB" dirty="0">
                <a:hlinkClick r:id="rId4"/>
              </a:rPr>
              <a:t>Unsplash</a:t>
            </a:r>
            <a:endParaRPr lang="en-US" dirty="0"/>
          </a:p>
        </p:txBody>
      </p:sp>
    </p:spTree>
    <p:extLst>
      <p:ext uri="{BB962C8B-B14F-4D97-AF65-F5344CB8AC3E}">
        <p14:creationId xmlns:p14="http://schemas.microsoft.com/office/powerpoint/2010/main" val="363860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52517-BE9D-8C4B-BB47-9BE6939CA6D2}"/>
              </a:ext>
            </a:extLst>
          </p:cNvPr>
          <p:cNvSpPr>
            <a:spLocks noGrp="1"/>
          </p:cNvSpPr>
          <p:nvPr>
            <p:ph type="title"/>
          </p:nvPr>
        </p:nvSpPr>
        <p:spPr/>
        <p:txBody>
          <a:bodyPr/>
          <a:lstStyle/>
          <a:p>
            <a:r>
              <a:rPr lang="en-US" dirty="0"/>
              <a:t>From principles to implementation</a:t>
            </a:r>
          </a:p>
        </p:txBody>
      </p:sp>
      <p:sp>
        <p:nvSpPr>
          <p:cNvPr id="4" name="Text Placeholder 3">
            <a:extLst>
              <a:ext uri="{FF2B5EF4-FFF2-40B4-BE49-F238E27FC236}">
                <a16:creationId xmlns:a16="http://schemas.microsoft.com/office/drawing/2014/main" id="{13ABDF04-1363-3340-A640-A05A7B4A3AEF}"/>
              </a:ext>
            </a:extLst>
          </p:cNvPr>
          <p:cNvSpPr>
            <a:spLocks noGrp="1"/>
          </p:cNvSpPr>
          <p:nvPr>
            <p:ph type="body" idx="1"/>
          </p:nvPr>
        </p:nvSpPr>
        <p:spPr/>
        <p:txBody>
          <a:bodyPr/>
          <a:lstStyle/>
          <a:p>
            <a:pPr marL="0" lvl="0" indent="0">
              <a:spcBef>
                <a:spcPts val="1600"/>
              </a:spcBef>
              <a:buNone/>
            </a:pPr>
            <a:r>
              <a:rPr lang="en-GB" sz="2400" dirty="0"/>
              <a:t>Started Software Citation Implementation Working Group to:</a:t>
            </a:r>
          </a:p>
          <a:p>
            <a:pPr lvl="0" indent="-381000">
              <a:spcBef>
                <a:spcPts val="1600"/>
              </a:spcBef>
              <a:buSzPts val="2400"/>
            </a:pPr>
            <a:r>
              <a:rPr lang="en-GB" sz="2400" dirty="0"/>
              <a:t>Write out the “small amount” of detail needed to implement the principles</a:t>
            </a:r>
          </a:p>
          <a:p>
            <a:pPr lvl="0" indent="-381000">
              <a:buSzPts val="2400"/>
            </a:pPr>
            <a:r>
              <a:rPr lang="en-GB" sz="2400" dirty="0"/>
              <a:t>Work with communities to actually implement them</a:t>
            </a:r>
          </a:p>
          <a:p>
            <a:pPr lvl="1" indent="-381000">
              <a:spcBef>
                <a:spcPts val="0"/>
              </a:spcBef>
              <a:buSzPts val="2400"/>
            </a:pPr>
            <a:r>
              <a:rPr lang="en-GB" sz="2400" dirty="0"/>
              <a:t>Publishers, conferences, repositories, indexers, funders, etc.</a:t>
            </a:r>
          </a:p>
          <a:p>
            <a:endParaRPr lang="en-US" dirty="0"/>
          </a:p>
        </p:txBody>
      </p:sp>
    </p:spTree>
    <p:extLst>
      <p:ext uri="{BB962C8B-B14F-4D97-AF65-F5344CB8AC3E}">
        <p14:creationId xmlns:p14="http://schemas.microsoft.com/office/powerpoint/2010/main" val="274235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329D5-75D6-194B-B316-B57E235B4FDB}"/>
              </a:ext>
            </a:extLst>
          </p:cNvPr>
          <p:cNvSpPr>
            <a:spLocks noGrp="1"/>
          </p:cNvSpPr>
          <p:nvPr>
            <p:ph type="title"/>
          </p:nvPr>
        </p:nvSpPr>
        <p:spPr/>
        <p:txBody>
          <a:bodyPr/>
          <a:lstStyle/>
          <a:p>
            <a:r>
              <a:rPr lang="en-US" dirty="0"/>
              <a:t>Checklist for citing software as an author</a:t>
            </a:r>
          </a:p>
        </p:txBody>
      </p:sp>
      <p:sp>
        <p:nvSpPr>
          <p:cNvPr id="4" name="Text Placeholder 3">
            <a:extLst>
              <a:ext uri="{FF2B5EF4-FFF2-40B4-BE49-F238E27FC236}">
                <a16:creationId xmlns:a16="http://schemas.microsoft.com/office/drawing/2014/main" id="{B61E2381-3D7F-524E-B9E7-6D479385BAE0}"/>
              </a:ext>
            </a:extLst>
          </p:cNvPr>
          <p:cNvSpPr>
            <a:spLocks noGrp="1"/>
          </p:cNvSpPr>
          <p:nvPr>
            <p:ph type="body" idx="1"/>
          </p:nvPr>
        </p:nvSpPr>
        <p:spPr/>
        <p:txBody>
          <a:bodyPr>
            <a:normAutofit fontScale="92500" lnSpcReduction="20000"/>
          </a:bodyPr>
          <a:lstStyle/>
          <a:p>
            <a:pPr fontAlgn="base">
              <a:spcBef>
                <a:spcPts val="400"/>
              </a:spcBef>
            </a:pPr>
            <a:r>
              <a:rPr lang="en-GB" dirty="0"/>
              <a:t>Have you </a:t>
            </a:r>
            <a:r>
              <a:rPr lang="en-GB" i="1" dirty="0"/>
              <a:t>identified the software</a:t>
            </a:r>
            <a:r>
              <a:rPr lang="en-GB" dirty="0"/>
              <a:t>, including your own, which makes a significant and specialised contribution to your academic work, and therefore should be cited?</a:t>
            </a:r>
          </a:p>
          <a:p>
            <a:pPr fontAlgn="base">
              <a:spcBef>
                <a:spcPts val="400"/>
              </a:spcBef>
            </a:pPr>
            <a:r>
              <a:rPr lang="en-GB" dirty="0"/>
              <a:t>Have you checked if the software has a </a:t>
            </a:r>
            <a:r>
              <a:rPr lang="en-GB" i="1" dirty="0"/>
              <a:t>recommended citation </a:t>
            </a:r>
            <a:r>
              <a:rPr lang="en-GB" dirty="0"/>
              <a:t>from the creators and used it if available? If this is to a paper, have you also cited the software directly? </a:t>
            </a:r>
          </a:p>
          <a:p>
            <a:pPr fontAlgn="base">
              <a:spcBef>
                <a:spcPts val="400"/>
              </a:spcBef>
            </a:pPr>
            <a:r>
              <a:rPr lang="en-GB" dirty="0"/>
              <a:t>Have you </a:t>
            </a:r>
            <a:r>
              <a:rPr lang="en-GB" i="1" dirty="0"/>
              <a:t>created as complete a citation</a:t>
            </a:r>
            <a:r>
              <a:rPr lang="en-GB" dirty="0"/>
              <a:t> as possible if no recommended citation is given? Does it include who created the software, when it was created, the title of the software (and version if available) and where the software can be accessed (preferably via a persistent identifier to an archival repository)?</a:t>
            </a:r>
          </a:p>
          <a:p>
            <a:pPr fontAlgn="base">
              <a:spcBef>
                <a:spcPts val="400"/>
              </a:spcBef>
            </a:pPr>
            <a:r>
              <a:rPr lang="en-GB" dirty="0"/>
              <a:t>Have you </a:t>
            </a:r>
            <a:r>
              <a:rPr lang="en-GB" i="1" dirty="0"/>
              <a:t>referenced the software appropriately </a:t>
            </a:r>
            <a:r>
              <a:rPr lang="en-GB" dirty="0"/>
              <a:t>in your academic work, in compliance with any citation formatting guidelines? </a:t>
            </a:r>
          </a:p>
          <a:p>
            <a:pPr marL="114300" indent="0">
              <a:buNone/>
            </a:pPr>
            <a:endParaRPr lang="en-US" dirty="0"/>
          </a:p>
        </p:txBody>
      </p:sp>
    </p:spTree>
    <p:extLst>
      <p:ext uri="{BB962C8B-B14F-4D97-AF65-F5344CB8AC3E}">
        <p14:creationId xmlns:p14="http://schemas.microsoft.com/office/powerpoint/2010/main" val="330077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395B-D864-904C-AE77-B9FDEC4983B7}"/>
              </a:ext>
            </a:extLst>
          </p:cNvPr>
          <p:cNvSpPr>
            <a:spLocks noGrp="1"/>
          </p:cNvSpPr>
          <p:nvPr>
            <p:ph type="title"/>
          </p:nvPr>
        </p:nvSpPr>
        <p:spPr/>
        <p:txBody>
          <a:bodyPr/>
          <a:lstStyle/>
          <a:p>
            <a:r>
              <a:rPr lang="en-US" dirty="0"/>
              <a:t>Checklist for making software citable as a developer</a:t>
            </a:r>
          </a:p>
        </p:txBody>
      </p:sp>
      <p:sp>
        <p:nvSpPr>
          <p:cNvPr id="3" name="Text Placeholder 2">
            <a:extLst>
              <a:ext uri="{FF2B5EF4-FFF2-40B4-BE49-F238E27FC236}">
                <a16:creationId xmlns:a16="http://schemas.microsoft.com/office/drawing/2014/main" id="{526C771F-540D-934D-80E4-6C90F0E7BE3C}"/>
              </a:ext>
            </a:extLst>
          </p:cNvPr>
          <p:cNvSpPr>
            <a:spLocks noGrp="1"/>
          </p:cNvSpPr>
          <p:nvPr>
            <p:ph type="body" idx="1"/>
          </p:nvPr>
        </p:nvSpPr>
        <p:spPr/>
        <p:txBody>
          <a:bodyPr/>
          <a:lstStyle/>
          <a:p>
            <a:r>
              <a:rPr lang="en-GB" dirty="0"/>
              <a:t>Publish your software using a clear version number and license</a:t>
            </a:r>
          </a:p>
          <a:p>
            <a:r>
              <a:rPr lang="en-GB" dirty="0"/>
              <a:t>Decide how you determine the authors of each version</a:t>
            </a:r>
          </a:p>
          <a:p>
            <a:r>
              <a:rPr lang="en-GB" dirty="0"/>
              <a:t>Provide metadata for your software</a:t>
            </a:r>
          </a:p>
          <a:p>
            <a:pPr lvl="1">
              <a:spcBef>
                <a:spcPts val="400"/>
              </a:spcBef>
            </a:pPr>
            <a:r>
              <a:rPr lang="en-GB" dirty="0" err="1"/>
              <a:t>CodeMeta.json</a:t>
            </a:r>
            <a:r>
              <a:rPr lang="en-GB" dirty="0"/>
              <a:t> format</a:t>
            </a:r>
          </a:p>
          <a:p>
            <a:r>
              <a:rPr lang="en-GB" dirty="0"/>
              <a:t>Get a persistent identifier for your software</a:t>
            </a:r>
          </a:p>
          <a:p>
            <a:pPr lvl="1">
              <a:spcBef>
                <a:spcPts val="400"/>
              </a:spcBef>
            </a:pPr>
            <a:r>
              <a:rPr lang="en-GB" dirty="0"/>
              <a:t>GitHub’s integration with </a:t>
            </a:r>
            <a:r>
              <a:rPr lang="en-GB" dirty="0" err="1"/>
              <a:t>Zenodo</a:t>
            </a:r>
            <a:r>
              <a:rPr lang="en-GB" dirty="0"/>
              <a:t> makes this easy</a:t>
            </a:r>
          </a:p>
          <a:p>
            <a:pPr lvl="1">
              <a:spcBef>
                <a:spcPts val="400"/>
              </a:spcBef>
            </a:pPr>
            <a:r>
              <a:rPr lang="en-GB" dirty="0"/>
              <a:t>Can also manually deposit it in a repository</a:t>
            </a:r>
          </a:p>
          <a:p>
            <a:r>
              <a:rPr lang="en-GB" dirty="0"/>
              <a:t>Publish your recommended citation in the documentation for your software</a:t>
            </a:r>
          </a:p>
          <a:p>
            <a:pPr lvl="1">
              <a:spcBef>
                <a:spcPts val="400"/>
              </a:spcBef>
            </a:pPr>
            <a:r>
              <a:rPr lang="en-GB" dirty="0"/>
              <a:t>README, CITATION</a:t>
            </a:r>
          </a:p>
        </p:txBody>
      </p:sp>
    </p:spTree>
    <p:extLst>
      <p:ext uri="{BB962C8B-B14F-4D97-AF65-F5344CB8AC3E}">
        <p14:creationId xmlns:p14="http://schemas.microsoft.com/office/powerpoint/2010/main" val="277911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7DAF-84B8-B549-95B5-E42C8D7C463D}"/>
              </a:ext>
            </a:extLst>
          </p:cNvPr>
          <p:cNvSpPr>
            <a:spLocks noGrp="1"/>
          </p:cNvSpPr>
          <p:nvPr>
            <p:ph type="title"/>
          </p:nvPr>
        </p:nvSpPr>
        <p:spPr/>
        <p:txBody>
          <a:bodyPr/>
          <a:lstStyle/>
          <a:p>
            <a:r>
              <a:rPr lang="en-US" dirty="0"/>
              <a:t>Example (Astronomy)</a:t>
            </a:r>
          </a:p>
        </p:txBody>
      </p:sp>
      <p:sp>
        <p:nvSpPr>
          <p:cNvPr id="3" name="Text Placeholder 2">
            <a:extLst>
              <a:ext uri="{FF2B5EF4-FFF2-40B4-BE49-F238E27FC236}">
                <a16:creationId xmlns:a16="http://schemas.microsoft.com/office/drawing/2014/main" id="{B1614B4B-D08A-BC4E-9AAB-C5EDC487280A}"/>
              </a:ext>
            </a:extLst>
          </p:cNvPr>
          <p:cNvSpPr>
            <a:spLocks noGrp="1"/>
          </p:cNvSpPr>
          <p:nvPr>
            <p:ph type="body" idx="1"/>
          </p:nvPr>
        </p:nvSpPr>
        <p:spPr/>
        <p:txBody>
          <a:bodyPr>
            <a:normAutofit/>
          </a:bodyPr>
          <a:lstStyle/>
          <a:p>
            <a:pPr marL="114300" indent="0">
              <a:buNone/>
            </a:pPr>
            <a:r>
              <a:rPr lang="en-GB" i="1" dirty="0"/>
              <a:t>“The scripts and data used to perform the analysis and generate this manuscript are available on GitHub</a:t>
            </a:r>
            <a:r>
              <a:rPr lang="en-GB" i="1" baseline="30000" dirty="0"/>
              <a:t>1</a:t>
            </a:r>
            <a:r>
              <a:rPr lang="en-GB" i="1" dirty="0"/>
              <a:t> and archived in </a:t>
            </a:r>
            <a:r>
              <a:rPr lang="en-GB" i="1" dirty="0" err="1"/>
              <a:t>Zenodo</a:t>
            </a:r>
            <a:r>
              <a:rPr lang="en-GB" i="1" dirty="0"/>
              <a:t> (Corrales 2015).”</a:t>
            </a:r>
          </a:p>
          <a:p>
            <a:pPr marL="114300" indent="0">
              <a:buNone/>
            </a:pPr>
            <a:endParaRPr lang="en-GB" dirty="0"/>
          </a:p>
          <a:p>
            <a:pPr marL="114300" indent="0">
              <a:buNone/>
            </a:pPr>
            <a:r>
              <a:rPr lang="en-GB" dirty="0"/>
              <a:t>1. Supplementary materials: </a:t>
            </a:r>
            <a:r>
              <a:rPr lang="en-GB" dirty="0">
                <a:hlinkClick r:id="rId2"/>
              </a:rPr>
              <a:t>https://github.com/eblur/dust/</a:t>
            </a:r>
            <a:endParaRPr lang="en-GB" dirty="0"/>
          </a:p>
          <a:p>
            <a:pPr marL="114300" indent="0">
              <a:buNone/>
            </a:pPr>
            <a:endParaRPr lang="en-GB" dirty="0"/>
          </a:p>
          <a:p>
            <a:pPr marL="114300" indent="0">
              <a:buNone/>
            </a:pPr>
            <a:endParaRPr lang="en-GB" dirty="0"/>
          </a:p>
          <a:p>
            <a:pPr marL="114300" indent="0">
              <a:buNone/>
            </a:pPr>
            <a:r>
              <a:rPr lang="en-GB" b="1" dirty="0"/>
              <a:t>References</a:t>
            </a:r>
          </a:p>
          <a:p>
            <a:pPr marL="114300" indent="0">
              <a:buNone/>
            </a:pPr>
            <a:endParaRPr lang="en-GB" dirty="0"/>
          </a:p>
          <a:p>
            <a:pPr marL="114300" indent="0">
              <a:buNone/>
            </a:pPr>
            <a:r>
              <a:rPr lang="en-GB" dirty="0"/>
              <a:t>Corrales, L. 2015, dust: Calculate the intensity of dust scattering halos in the X-ray, v1.0, </a:t>
            </a:r>
            <a:r>
              <a:rPr lang="en-GB" dirty="0" err="1"/>
              <a:t>Zenodo</a:t>
            </a:r>
            <a:r>
              <a:rPr lang="en-GB" dirty="0"/>
              <a:t>, doi:10.5281/zenodo.15991</a:t>
            </a:r>
          </a:p>
          <a:p>
            <a:pPr marL="114300" indent="0">
              <a:buNone/>
            </a:pPr>
            <a:endParaRPr lang="en-GB" dirty="0"/>
          </a:p>
        </p:txBody>
      </p:sp>
      <p:sp>
        <p:nvSpPr>
          <p:cNvPr id="4" name="TextBox 3">
            <a:extLst>
              <a:ext uri="{FF2B5EF4-FFF2-40B4-BE49-F238E27FC236}">
                <a16:creationId xmlns:a16="http://schemas.microsoft.com/office/drawing/2014/main" id="{F09F260F-7B63-884D-9793-44E8749FA0CB}"/>
              </a:ext>
            </a:extLst>
          </p:cNvPr>
          <p:cNvSpPr txBox="1"/>
          <p:nvPr/>
        </p:nvSpPr>
        <p:spPr>
          <a:xfrm>
            <a:off x="0" y="4620280"/>
            <a:ext cx="6136616" cy="523220"/>
          </a:xfrm>
          <a:prstGeom prst="rect">
            <a:avLst/>
          </a:prstGeom>
          <a:noFill/>
        </p:spPr>
        <p:txBody>
          <a:bodyPr wrap="none" rtlCol="0">
            <a:spAutoFit/>
          </a:bodyPr>
          <a:lstStyle/>
          <a:p>
            <a:r>
              <a:rPr lang="en-US" dirty="0"/>
              <a:t>AAS Software Policy: </a:t>
            </a:r>
            <a:r>
              <a:rPr lang="en-GB" dirty="0">
                <a:hlinkClick r:id="rId3"/>
              </a:rPr>
              <a:t>https://journals.aas.org/policy-statement-on-software/</a:t>
            </a:r>
            <a:endParaRPr lang="en-GB" dirty="0"/>
          </a:p>
          <a:p>
            <a:endParaRPr lang="en-US" dirty="0"/>
          </a:p>
        </p:txBody>
      </p:sp>
    </p:spTree>
    <p:extLst>
      <p:ext uri="{BB962C8B-B14F-4D97-AF65-F5344CB8AC3E}">
        <p14:creationId xmlns:p14="http://schemas.microsoft.com/office/powerpoint/2010/main" val="9771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7DAF-84B8-B549-95B5-E42C8D7C463D}"/>
              </a:ext>
            </a:extLst>
          </p:cNvPr>
          <p:cNvSpPr>
            <a:spLocks noGrp="1"/>
          </p:cNvSpPr>
          <p:nvPr>
            <p:ph type="title"/>
          </p:nvPr>
        </p:nvSpPr>
        <p:spPr/>
        <p:txBody>
          <a:bodyPr/>
          <a:lstStyle/>
          <a:p>
            <a:r>
              <a:rPr lang="en-US" dirty="0"/>
              <a:t>Example (Earth Sciences)</a:t>
            </a:r>
          </a:p>
        </p:txBody>
      </p:sp>
      <p:sp>
        <p:nvSpPr>
          <p:cNvPr id="3" name="Text Placeholder 2">
            <a:extLst>
              <a:ext uri="{FF2B5EF4-FFF2-40B4-BE49-F238E27FC236}">
                <a16:creationId xmlns:a16="http://schemas.microsoft.com/office/drawing/2014/main" id="{B1614B4B-D08A-BC4E-9AAB-C5EDC487280A}"/>
              </a:ext>
            </a:extLst>
          </p:cNvPr>
          <p:cNvSpPr>
            <a:spLocks noGrp="1"/>
          </p:cNvSpPr>
          <p:nvPr>
            <p:ph type="body" idx="1"/>
          </p:nvPr>
        </p:nvSpPr>
        <p:spPr/>
        <p:txBody>
          <a:bodyPr>
            <a:normAutofit/>
          </a:bodyPr>
          <a:lstStyle/>
          <a:p>
            <a:pPr marL="114300" indent="0">
              <a:buNone/>
            </a:pPr>
            <a:r>
              <a:rPr lang="en-GB" i="1" dirty="0"/>
              <a:t>“We used the The Functionally-Assembled Terrestrial Ecosystem Simulator (Version 1; Xu &amp; </a:t>
            </a:r>
            <a:r>
              <a:rPr lang="en-GB" i="1" dirty="0" err="1"/>
              <a:t>Christoffersen</a:t>
            </a:r>
            <a:r>
              <a:rPr lang="en-GB" i="1" dirty="0"/>
              <a:t>, 2017) to complete our work.”</a:t>
            </a:r>
          </a:p>
          <a:p>
            <a:pPr marL="114300" indent="0">
              <a:buNone/>
            </a:pPr>
            <a:endParaRPr lang="en-GB" dirty="0"/>
          </a:p>
          <a:p>
            <a:pPr marL="114300" indent="0">
              <a:buNone/>
            </a:pPr>
            <a:endParaRPr lang="en-GB" dirty="0"/>
          </a:p>
          <a:p>
            <a:pPr marL="114300" indent="0">
              <a:buNone/>
            </a:pPr>
            <a:r>
              <a:rPr lang="en-GB" b="1" dirty="0"/>
              <a:t>References</a:t>
            </a:r>
          </a:p>
          <a:p>
            <a:pPr marL="114300" indent="0">
              <a:buNone/>
            </a:pPr>
            <a:endParaRPr lang="en-GB" dirty="0"/>
          </a:p>
          <a:p>
            <a:pPr marL="114300" indent="0">
              <a:buNone/>
            </a:pPr>
            <a:r>
              <a:rPr lang="en-GB" dirty="0"/>
              <a:t>Xu, C., &amp; </a:t>
            </a:r>
            <a:r>
              <a:rPr lang="en-GB" dirty="0" err="1"/>
              <a:t>Christoffersen</a:t>
            </a:r>
            <a:r>
              <a:rPr lang="en-GB" dirty="0"/>
              <a:t>, B. (2017). The Functionally-Assembled Terrestrial Ecosystem Simulator. Version 1. Los Alamos National Laboratory (LANL), Los Alamos, NM (United States). </a:t>
            </a:r>
            <a:r>
              <a:rPr lang="en-GB" dirty="0">
                <a:hlinkClick r:id="rId2"/>
              </a:rPr>
              <a:t>https://doi.org/10.11578/dc.20171025.1962</a:t>
            </a:r>
            <a:r>
              <a:rPr lang="en-GB" dirty="0"/>
              <a:t>. Accessed 2018-07-01.</a:t>
            </a:r>
          </a:p>
          <a:p>
            <a:pPr marL="114300" indent="0">
              <a:buNone/>
            </a:pPr>
            <a:endParaRPr lang="en-GB" dirty="0"/>
          </a:p>
        </p:txBody>
      </p:sp>
      <p:sp>
        <p:nvSpPr>
          <p:cNvPr id="4" name="TextBox 3">
            <a:extLst>
              <a:ext uri="{FF2B5EF4-FFF2-40B4-BE49-F238E27FC236}">
                <a16:creationId xmlns:a16="http://schemas.microsoft.com/office/drawing/2014/main" id="{F09F260F-7B63-884D-9793-44E8749FA0CB}"/>
              </a:ext>
            </a:extLst>
          </p:cNvPr>
          <p:cNvSpPr txBox="1"/>
          <p:nvPr/>
        </p:nvSpPr>
        <p:spPr>
          <a:xfrm>
            <a:off x="0" y="4620280"/>
            <a:ext cx="8987692" cy="738664"/>
          </a:xfrm>
          <a:prstGeom prst="rect">
            <a:avLst/>
          </a:prstGeom>
          <a:noFill/>
        </p:spPr>
        <p:txBody>
          <a:bodyPr wrap="square" rtlCol="0">
            <a:spAutoFit/>
          </a:bodyPr>
          <a:lstStyle/>
          <a:p>
            <a:r>
              <a:rPr lang="en-GB" dirty="0"/>
              <a:t>ESIP Software and Services Citation Guidelines and Examples: </a:t>
            </a:r>
            <a:r>
              <a:rPr lang="en-GB" dirty="0">
                <a:hlinkClick r:id="rId3" tooltip="Press Ctrl/Cmd + C to copy"/>
              </a:rPr>
              <a:t>https://doi.org/10.6084/m9.figshare.7640426</a:t>
            </a:r>
            <a:endParaRPr lang="en-US" dirty="0"/>
          </a:p>
          <a:p>
            <a:endParaRPr lang="en-GB" dirty="0"/>
          </a:p>
          <a:p>
            <a:endParaRPr lang="en-US" dirty="0"/>
          </a:p>
        </p:txBody>
      </p:sp>
    </p:spTree>
    <p:extLst>
      <p:ext uri="{BB962C8B-B14F-4D97-AF65-F5344CB8AC3E}">
        <p14:creationId xmlns:p14="http://schemas.microsoft.com/office/powerpoint/2010/main" val="141176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AF07-7186-0F44-8B05-F4BDEFF00CA7}"/>
              </a:ext>
            </a:extLst>
          </p:cNvPr>
          <p:cNvSpPr>
            <a:spLocks noGrp="1"/>
          </p:cNvSpPr>
          <p:nvPr>
            <p:ph type="title"/>
          </p:nvPr>
        </p:nvSpPr>
        <p:spPr/>
        <p:txBody>
          <a:bodyPr anchor="t"/>
          <a:lstStyle/>
          <a:p>
            <a:r>
              <a:rPr lang="en-US" dirty="0"/>
              <a:t>What I didn’t talk about:</a:t>
            </a:r>
            <a:br>
              <a:rPr lang="en-US" dirty="0"/>
            </a:br>
            <a:r>
              <a:rPr lang="en-US" sz="2400" dirty="0"/>
              <a:t> </a:t>
            </a:r>
            <a:br>
              <a:rPr lang="en-US" dirty="0"/>
            </a:br>
            <a:r>
              <a:rPr lang="en-US" sz="3600" dirty="0"/>
              <a:t>- Identifiers</a:t>
            </a:r>
            <a:br>
              <a:rPr lang="en-US" sz="3600" dirty="0"/>
            </a:br>
            <a:r>
              <a:rPr lang="en-US" sz="3600" dirty="0"/>
              <a:t>- Metadata</a:t>
            </a:r>
            <a:br>
              <a:rPr lang="en-US" sz="3600" dirty="0"/>
            </a:br>
            <a:r>
              <a:rPr lang="en-US" sz="3600" dirty="0"/>
              <a:t>- Tooling</a:t>
            </a:r>
            <a:br>
              <a:rPr lang="en-US" sz="3600" dirty="0"/>
            </a:br>
            <a:r>
              <a:rPr lang="en-US" sz="3600" dirty="0"/>
              <a:t>- Unpublished software</a:t>
            </a:r>
            <a:br>
              <a:rPr lang="en-US" sz="3600" dirty="0"/>
            </a:br>
            <a:endParaRPr lang="en-US" sz="3600" dirty="0"/>
          </a:p>
        </p:txBody>
      </p:sp>
    </p:spTree>
    <p:extLst>
      <p:ext uri="{BB962C8B-B14F-4D97-AF65-F5344CB8AC3E}">
        <p14:creationId xmlns:p14="http://schemas.microsoft.com/office/powerpoint/2010/main" val="1687381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5695</TotalTime>
  <Words>663</Words>
  <Application>Microsoft Macintosh PowerPoint</Application>
  <PresentationFormat>On-screen Show (16:9)</PresentationFormat>
  <Paragraphs>64</Paragraphs>
  <Slides>10</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How to cite software: current best practice</vt:lpstr>
      <vt:lpstr>PowerPoint Presentation</vt:lpstr>
      <vt:lpstr>PowerPoint Presentation</vt:lpstr>
      <vt:lpstr>From principles to implementation</vt:lpstr>
      <vt:lpstr>Checklist for citing software as an author</vt:lpstr>
      <vt:lpstr>Checklist for making software citable as a developer</vt:lpstr>
      <vt:lpstr>Example (Astronomy)</vt:lpstr>
      <vt:lpstr>Example (Earth Sciences)</vt:lpstr>
      <vt:lpstr>What I didn’t talk about:   - Identifiers - Metadata - Tooling - Unpublished software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cite software: current best practice</dc:title>
  <cp:lastModifiedBy>CHUE HONG Neil</cp:lastModifiedBy>
  <cp:revision>13</cp:revision>
  <dcterms:modified xsi:type="dcterms:W3CDTF">2019-05-14T12:33:19Z</dcterms:modified>
</cp:coreProperties>
</file>