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61" r:id="rId3"/>
    <p:sldId id="258" r:id="rId4"/>
    <p:sldId id="259" r:id="rId5"/>
    <p:sldId id="263" r:id="rId6"/>
    <p:sldId id="264" r:id="rId7"/>
    <p:sldId id="262" r:id="rId8"/>
    <p:sldId id="269" r:id="rId9"/>
    <p:sldId id="270" r:id="rId10"/>
    <p:sldId id="271" r:id="rId11"/>
    <p:sldId id="272" r:id="rId12"/>
    <p:sldId id="266" r:id="rId13"/>
    <p:sldId id="267" r:id="rId14"/>
    <p:sldId id="274" r:id="rId15"/>
    <p:sldId id="268" r:id="rId16"/>
    <p:sldId id="275" r:id="rId17"/>
    <p:sldId id="276" r:id="rId18"/>
    <p:sldId id="277" r:id="rId19"/>
    <p:sldId id="280" r:id="rId20"/>
    <p:sldId id="281" r:id="rId21"/>
    <p:sldId id="282" r:id="rId22"/>
    <p:sldId id="283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0" d="100"/>
          <a:sy n="140" d="100"/>
        </p:scale>
        <p:origin x="-608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C68FF9-56B8-BC44-BB29-7D3BE056C628}" type="datetimeFigureOut">
              <a:rPr lang="en-US" smtClean="0"/>
              <a:t>4/24/19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9EA260-BAF7-4F43-80B2-BBABD758B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77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</a:t>
            </a:r>
            <a:r>
              <a:rPr lang="en-US" baseline="0" dirty="0" smtClean="0"/>
              <a:t> at the Grand Canyon, large blocks of rock routinely come tumbling down from the cliffs due to pre-existing fractures in the rock, especially in the cliff-forming sandstone units.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D713-6651-B447-9215-8AE8301B39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02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000" baseline="0" dirty="0"/>
              <a:t>River canyons are part hillslope, part river. They often contain blocks. Models shown so far assume constant channel incision. But how do blocks affect rivers and channel-hillslope coupling?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1BACE-67C9-9049-9937-0C6E47527A5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74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000" baseline="0" dirty="0"/>
              <a:t>Point out </a:t>
            </a:r>
            <a:r>
              <a:rPr lang="en-US" sz="3000" baseline="0" dirty="0" err="1"/>
              <a:t>baselevel</a:t>
            </a:r>
            <a:r>
              <a:rPr lang="en-US" sz="3000" baseline="0" dirty="0"/>
              <a:t> signal, wild oscillations, time until it becomes steady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04427-030F-7B43-87DA-23277183AE3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97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000" baseline="0" dirty="0"/>
              <a:t>Erosion rates get even crazier upstream. Unexpectedly higher erosion rates due to </a:t>
            </a:r>
            <a:r>
              <a:rPr lang="en-US" sz="3000" baseline="0" dirty="0" err="1"/>
              <a:t>oversteepening</a:t>
            </a:r>
            <a:r>
              <a:rPr lang="en-US" sz="3000" baseline="0" dirty="0"/>
              <a:t>. Unexpected things after almost steady indicate chaos. Overall, internal feedbacks heavily modify forcing signal.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04427-030F-7B43-87DA-23277183AE3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20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6E31-9CFB-B248-8359-A85D52CA083B}" type="datetimeFigureOut">
              <a:rPr lang="en-US" smtClean="0"/>
              <a:t>4/24/19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5C4EA-896A-2E45-8308-D95AAF02C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18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6E31-9CFB-B248-8359-A85D52CA083B}" type="datetimeFigureOut">
              <a:rPr lang="en-US" smtClean="0"/>
              <a:t>4/24/19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5C4EA-896A-2E45-8308-D95AAF02C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45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6E31-9CFB-B248-8359-A85D52CA083B}" type="datetimeFigureOut">
              <a:rPr lang="en-US" smtClean="0"/>
              <a:t>4/24/19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5C4EA-896A-2E45-8308-D95AAF02C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20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6E31-9CFB-B248-8359-A85D52CA083B}" type="datetimeFigureOut">
              <a:rPr lang="en-US" smtClean="0"/>
              <a:t>4/24/19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5C4EA-896A-2E45-8308-D95AAF02C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98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6E31-9CFB-B248-8359-A85D52CA083B}" type="datetimeFigureOut">
              <a:rPr lang="en-US" smtClean="0"/>
              <a:t>4/24/19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5C4EA-896A-2E45-8308-D95AAF02C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97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6E31-9CFB-B248-8359-A85D52CA083B}" type="datetimeFigureOut">
              <a:rPr lang="en-US" smtClean="0"/>
              <a:t>4/24/19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5C4EA-896A-2E45-8308-D95AAF02C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37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6E31-9CFB-B248-8359-A85D52CA083B}" type="datetimeFigureOut">
              <a:rPr lang="en-US" smtClean="0"/>
              <a:t>4/24/19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5C4EA-896A-2E45-8308-D95AAF02C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13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6E31-9CFB-B248-8359-A85D52CA083B}" type="datetimeFigureOut">
              <a:rPr lang="en-US" smtClean="0"/>
              <a:t>4/24/19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5C4EA-896A-2E45-8308-D95AAF02C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5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6E31-9CFB-B248-8359-A85D52CA083B}" type="datetimeFigureOut">
              <a:rPr lang="en-US" smtClean="0"/>
              <a:t>4/24/19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5C4EA-896A-2E45-8308-D95AAF02C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50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6E31-9CFB-B248-8359-A85D52CA083B}" type="datetimeFigureOut">
              <a:rPr lang="en-US" smtClean="0"/>
              <a:t>4/24/19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5C4EA-896A-2E45-8308-D95AAF02C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40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6E31-9CFB-B248-8359-A85D52CA083B}" type="datetimeFigureOut">
              <a:rPr lang="en-US" smtClean="0"/>
              <a:t>4/24/19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5C4EA-896A-2E45-8308-D95AAF02C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5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16E31-9CFB-B248-8359-A85D52CA083B}" type="datetimeFigureOut">
              <a:rPr lang="en-US" smtClean="0"/>
              <a:t>4/24/19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5C4EA-896A-2E45-8308-D95AAF02C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32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1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9921" cy="51453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02519"/>
          </a:xfrm>
        </p:spPr>
        <p:txBody>
          <a:bodyPr>
            <a:noAutofit/>
          </a:bodyPr>
          <a:lstStyle/>
          <a:p>
            <a:r>
              <a:rPr lang="en-US" sz="3500" b="1" i="1" dirty="0" smtClean="0">
                <a:latin typeface="News Gothic MT"/>
                <a:cs typeface="News Gothic MT"/>
              </a:rPr>
              <a:t>Chaotic chasms: River canyon evolution governed by channel-hillslope feedbacks</a:t>
            </a:r>
            <a:endParaRPr lang="en-US" sz="3500" b="1" i="1" dirty="0">
              <a:latin typeface="News Gothic MT"/>
              <a:cs typeface="News Gothic M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653365"/>
            <a:ext cx="9144000" cy="928145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tx1"/>
                </a:solidFill>
                <a:latin typeface="News Gothic MT"/>
                <a:cs typeface="News Gothic MT"/>
              </a:rPr>
              <a:t>Charlie Shobe, Rachel Glade, </a:t>
            </a:r>
          </a:p>
          <a:p>
            <a:r>
              <a:rPr lang="en-US" sz="2200" dirty="0" smtClean="0">
                <a:solidFill>
                  <a:schemeClr val="tx1"/>
                </a:solidFill>
                <a:latin typeface="News Gothic MT"/>
                <a:cs typeface="News Gothic MT"/>
              </a:rPr>
              <a:t>Greg Tucker, and Bob Anderson</a:t>
            </a:r>
          </a:p>
        </p:txBody>
      </p:sp>
    </p:spTree>
    <p:extLst>
      <p:ext uri="{BB962C8B-B14F-4D97-AF65-F5344CB8AC3E}">
        <p14:creationId xmlns:p14="http://schemas.microsoft.com/office/powerpoint/2010/main" val="3427532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SCF04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-1" y="4741108"/>
            <a:ext cx="4827902" cy="402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>
                <a:solidFill>
                  <a:schemeClr val="bg1"/>
                </a:solidFill>
                <a:latin typeface="News Gothic MT"/>
                <a:cs typeface="News Gothic MT"/>
              </a:rPr>
              <a:t>Shobe et al (2016 </a:t>
            </a:r>
            <a:r>
              <a:rPr lang="en-US" sz="2200" i="1" dirty="0" smtClean="0">
                <a:solidFill>
                  <a:schemeClr val="bg1"/>
                </a:solidFill>
                <a:latin typeface="News Gothic MT"/>
                <a:cs typeface="News Gothic MT"/>
              </a:rPr>
              <a:t>GRL</a:t>
            </a:r>
            <a:r>
              <a:rPr lang="en-US" sz="2200" dirty="0" smtClean="0">
                <a:solidFill>
                  <a:schemeClr val="bg1"/>
                </a:solidFill>
                <a:latin typeface="News Gothic MT"/>
                <a:cs typeface="News Gothic MT"/>
              </a:rPr>
              <a:t>; 2018 </a:t>
            </a:r>
            <a:r>
              <a:rPr lang="en-US" sz="2200" i="1" dirty="0" smtClean="0">
                <a:solidFill>
                  <a:schemeClr val="bg1"/>
                </a:solidFill>
                <a:latin typeface="News Gothic MT"/>
                <a:cs typeface="News Gothic MT"/>
              </a:rPr>
              <a:t>JGR</a:t>
            </a:r>
            <a:r>
              <a:rPr lang="en-US" sz="2200" dirty="0" smtClean="0">
                <a:solidFill>
                  <a:schemeClr val="bg1"/>
                </a:solidFill>
                <a:latin typeface="News Gothic MT"/>
                <a:cs typeface="News Gothic MT"/>
              </a:rPr>
              <a:t>)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858000" y="0"/>
            <a:ext cx="4491260" cy="3679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>
                <a:latin typeface="News Gothic MT"/>
                <a:cs typeface="News Gothic MT"/>
              </a:rPr>
              <a:t>Blocks in </a:t>
            </a:r>
          </a:p>
          <a:p>
            <a:pPr marL="0" indent="0">
              <a:buNone/>
            </a:pPr>
            <a:r>
              <a:rPr lang="en-US" sz="2200" b="1" dirty="0" smtClean="0">
                <a:solidFill>
                  <a:srgbClr val="FF6600"/>
                </a:solidFill>
                <a:latin typeface="News Gothic MT"/>
                <a:cs typeface="News Gothic MT"/>
              </a:rPr>
              <a:t>river</a:t>
            </a:r>
            <a:r>
              <a:rPr lang="en-US" sz="2200" b="1" dirty="0" smtClean="0">
                <a:latin typeface="News Gothic MT"/>
                <a:cs typeface="News Gothic MT"/>
              </a:rPr>
              <a:t> </a:t>
            </a:r>
            <a:r>
              <a:rPr lang="en-US" sz="2200" b="1" dirty="0" smtClean="0">
                <a:solidFill>
                  <a:srgbClr val="FF6600"/>
                </a:solidFill>
                <a:latin typeface="News Gothic MT"/>
                <a:cs typeface="News Gothic MT"/>
              </a:rPr>
              <a:t>channels</a:t>
            </a:r>
            <a:r>
              <a:rPr lang="en-US" sz="2200" dirty="0" smtClean="0">
                <a:latin typeface="News Gothic MT"/>
                <a:cs typeface="News Gothic MT"/>
              </a:rPr>
              <a:t>:</a:t>
            </a:r>
          </a:p>
          <a:p>
            <a:pPr marL="0" indent="0">
              <a:buNone/>
            </a:pPr>
            <a:endParaRPr lang="en-US" sz="2200" dirty="0">
              <a:latin typeface="News Gothic MT"/>
              <a:cs typeface="News Gothic MT"/>
            </a:endParaRPr>
          </a:p>
          <a:p>
            <a:pPr marL="0" indent="0">
              <a:buNone/>
            </a:pPr>
            <a:r>
              <a:rPr lang="en-US" sz="2200" dirty="0" smtClean="0">
                <a:latin typeface="News Gothic MT"/>
                <a:cs typeface="News Gothic MT"/>
              </a:rPr>
              <a:t>Protect the bed</a:t>
            </a:r>
          </a:p>
          <a:p>
            <a:pPr marL="0" indent="0">
              <a:buNone/>
            </a:pPr>
            <a:r>
              <a:rPr lang="en-US" sz="2200" dirty="0" smtClean="0">
                <a:latin typeface="News Gothic MT"/>
                <a:cs typeface="News Gothic MT"/>
              </a:rPr>
              <a:t>(armoring)</a:t>
            </a:r>
          </a:p>
          <a:p>
            <a:pPr marL="0" indent="0">
              <a:buNone/>
            </a:pPr>
            <a:endParaRPr lang="en-US" sz="2200" dirty="0">
              <a:latin typeface="News Gothic MT"/>
              <a:cs typeface="News Gothic MT"/>
            </a:endParaRPr>
          </a:p>
          <a:p>
            <a:pPr marL="0" indent="0">
              <a:buNone/>
            </a:pPr>
            <a:r>
              <a:rPr lang="en-US" sz="2200" dirty="0" smtClean="0">
                <a:latin typeface="News Gothic MT"/>
                <a:cs typeface="News Gothic MT"/>
              </a:rPr>
              <a:t>Extract flow</a:t>
            </a:r>
          </a:p>
          <a:p>
            <a:pPr marL="0" indent="0">
              <a:buNone/>
            </a:pPr>
            <a:r>
              <a:rPr lang="en-US" sz="2200" dirty="0" smtClean="0">
                <a:latin typeface="News Gothic MT"/>
                <a:cs typeface="News Gothic MT"/>
              </a:rPr>
              <a:t>momentum</a:t>
            </a:r>
          </a:p>
          <a:p>
            <a:pPr marL="0" indent="0">
              <a:buNone/>
            </a:pPr>
            <a:r>
              <a:rPr lang="en-US" sz="2200" dirty="0" smtClean="0">
                <a:latin typeface="News Gothic MT"/>
                <a:cs typeface="News Gothic MT"/>
              </a:rPr>
              <a:t>(roughness)</a:t>
            </a:r>
          </a:p>
        </p:txBody>
      </p:sp>
    </p:spTree>
    <p:extLst>
      <p:ext uri="{BB962C8B-B14F-4D97-AF65-F5344CB8AC3E}">
        <p14:creationId xmlns:p14="http://schemas.microsoft.com/office/powerpoint/2010/main" val="1248329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B7DBFC34-B84A-674D-9BE2-4C486FEAFF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31" y="0"/>
            <a:ext cx="4828493" cy="5143500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EA8EDAC-C7D5-A842-A4D2-434A86D00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6931" y="6300"/>
            <a:ext cx="4217069" cy="5137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123B649-0EAC-814F-9782-EF1D38DEA761}"/>
              </a:ext>
            </a:extLst>
          </p:cNvPr>
          <p:cNvSpPr txBox="1"/>
          <p:nvPr/>
        </p:nvSpPr>
        <p:spPr>
          <a:xfrm>
            <a:off x="0" y="4203442"/>
            <a:ext cx="3176337" cy="74635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200" dirty="0">
                <a:latin typeface="News Gothic MT"/>
                <a:cs typeface="News Gothic MT"/>
              </a:rPr>
              <a:t>Canyonlands National Park, Utah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B7BA820-FBC3-1643-8B10-A23DB049D7AB}"/>
              </a:ext>
            </a:extLst>
          </p:cNvPr>
          <p:cNvSpPr txBox="1"/>
          <p:nvPr/>
        </p:nvSpPr>
        <p:spPr>
          <a:xfrm>
            <a:off x="4926932" y="4203442"/>
            <a:ext cx="2342288" cy="74635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200" dirty="0">
                <a:latin typeface="News Gothic MT"/>
                <a:cs typeface="News Gothic MT"/>
              </a:rPr>
              <a:t>Columbia River Basalt, Oregon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1A2CB82B-21F9-1543-81E3-1739E1047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9144000" cy="54747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2200" dirty="0" smtClean="0">
                <a:latin typeface="News Gothic MT"/>
                <a:cs typeface="News Gothic MT"/>
              </a:rPr>
              <a:t>So what is the role of </a:t>
            </a:r>
            <a:r>
              <a:rPr lang="en-US" sz="2200" b="1" dirty="0" smtClean="0">
                <a:solidFill>
                  <a:srgbClr val="FF6600"/>
                </a:solidFill>
                <a:latin typeface="News Gothic MT"/>
                <a:cs typeface="News Gothic MT"/>
              </a:rPr>
              <a:t>blocks</a:t>
            </a:r>
            <a:r>
              <a:rPr lang="en-US" sz="2200" dirty="0" smtClean="0">
                <a:solidFill>
                  <a:srgbClr val="FF6600"/>
                </a:solidFill>
                <a:latin typeface="News Gothic MT"/>
                <a:cs typeface="News Gothic MT"/>
              </a:rPr>
              <a:t> </a:t>
            </a:r>
            <a:r>
              <a:rPr lang="en-US" sz="2200" dirty="0" smtClean="0">
                <a:latin typeface="News Gothic MT"/>
                <a:cs typeface="News Gothic MT"/>
              </a:rPr>
              <a:t>in river canyon evolution?</a:t>
            </a:r>
            <a:endParaRPr lang="en-US" sz="2200" dirty="0">
              <a:latin typeface="News Gothic MT"/>
              <a:cs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4209851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1_Revis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411"/>
            <a:ext cx="6502887" cy="516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22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8A7808D-EB62-4046-8884-BFE554505F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501"/>
          <a:stretch/>
        </p:blipFill>
        <p:spPr>
          <a:xfrm>
            <a:off x="0" y="0"/>
            <a:ext cx="4639991" cy="2792108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6256132" y="300244"/>
            <a:ext cx="2688073" cy="481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>
                <a:solidFill>
                  <a:srgbClr val="000000"/>
                </a:solidFill>
                <a:latin typeface="News Gothic MT"/>
                <a:cs typeface="News Gothic MT"/>
              </a:rPr>
              <a:t>Conceptual model</a:t>
            </a:r>
          </a:p>
        </p:txBody>
      </p:sp>
    </p:spTree>
    <p:extLst>
      <p:ext uri="{BB962C8B-B14F-4D97-AF65-F5344CB8AC3E}">
        <p14:creationId xmlns:p14="http://schemas.microsoft.com/office/powerpoint/2010/main" val="761164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8A7808D-EB62-4046-8884-BFE554505F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501"/>
          <a:stretch/>
        </p:blipFill>
        <p:spPr>
          <a:xfrm>
            <a:off x="0" y="0"/>
            <a:ext cx="4639991" cy="27921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8A7808D-EB62-4046-8884-BFE554505F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813"/>
          <a:stretch/>
        </p:blipFill>
        <p:spPr>
          <a:xfrm>
            <a:off x="4524779" y="1423427"/>
            <a:ext cx="4684910" cy="3224629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6256132" y="300244"/>
            <a:ext cx="2688073" cy="481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>
                <a:solidFill>
                  <a:srgbClr val="000000"/>
                </a:solidFill>
                <a:latin typeface="News Gothic MT"/>
                <a:cs typeface="News Gothic MT"/>
              </a:rPr>
              <a:t>Conceptual model</a:t>
            </a:r>
          </a:p>
        </p:txBody>
      </p:sp>
    </p:spTree>
    <p:extLst>
      <p:ext uri="{BB962C8B-B14F-4D97-AF65-F5344CB8AC3E}">
        <p14:creationId xmlns:p14="http://schemas.microsoft.com/office/powerpoint/2010/main" val="1472836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3D027E4-23A1-BC44-A4E9-F4EC8C2A2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6291"/>
            <a:ext cx="9144000" cy="28736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1B37150-EDBF-A241-9811-61367F112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042" y="80591"/>
            <a:ext cx="1410324" cy="1500187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3365961" y="541123"/>
            <a:ext cx="2464082" cy="481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>
                <a:solidFill>
                  <a:srgbClr val="000000"/>
                </a:solidFill>
                <a:latin typeface="News Gothic MT"/>
                <a:cs typeface="News Gothic MT"/>
              </a:rPr>
              <a:t>Numerical model</a:t>
            </a:r>
          </a:p>
        </p:txBody>
      </p:sp>
    </p:spTree>
    <p:extLst>
      <p:ext uri="{BB962C8B-B14F-4D97-AF65-F5344CB8AC3E}">
        <p14:creationId xmlns:p14="http://schemas.microsoft.com/office/powerpoint/2010/main" val="4103026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locklab_far_movi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62" y="-264731"/>
            <a:ext cx="7926077" cy="540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36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E030A12-4EA0-B84A-B15A-C00965402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81" y="1379653"/>
            <a:ext cx="9023929" cy="3032693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558329" y="595879"/>
            <a:ext cx="8079344" cy="481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 smtClean="0">
                <a:solidFill>
                  <a:srgbClr val="FF6600"/>
                </a:solidFill>
                <a:latin typeface="News Gothic MT"/>
                <a:cs typeface="News Gothic MT"/>
              </a:rPr>
              <a:t>Time series</a:t>
            </a:r>
            <a:r>
              <a:rPr lang="en-US" sz="2200" dirty="0" smtClean="0">
                <a:solidFill>
                  <a:srgbClr val="000000"/>
                </a:solidFill>
                <a:latin typeface="News Gothic MT"/>
                <a:cs typeface="News Gothic MT"/>
              </a:rPr>
              <a:t> of canyon evolution support conceptual model</a:t>
            </a:r>
          </a:p>
        </p:txBody>
      </p:sp>
    </p:spTree>
    <p:extLst>
      <p:ext uri="{BB962C8B-B14F-4D97-AF65-F5344CB8AC3E}">
        <p14:creationId xmlns:p14="http://schemas.microsoft.com/office/powerpoint/2010/main" val="431891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5AAC0DC-4CCE-B749-843B-F1AB70BAD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8851"/>
            <a:ext cx="3048241" cy="3893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860678F-789F-704B-80A1-27E49483A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242" y="813416"/>
            <a:ext cx="3224744" cy="38373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CF678E4-5E20-A746-A80F-9118B295D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485" y="0"/>
            <a:ext cx="2416515" cy="2448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D5D806C-C87E-344C-BF4C-EE5F7CDDF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485" y="2328346"/>
            <a:ext cx="2416515" cy="279325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777281" y="246387"/>
            <a:ext cx="5254858" cy="4817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 err="1" smtClean="0">
                <a:solidFill>
                  <a:srgbClr val="FF6600"/>
                </a:solidFill>
                <a:latin typeface="News Gothic MT"/>
                <a:cs typeface="News Gothic MT"/>
              </a:rPr>
              <a:t>Planview</a:t>
            </a:r>
            <a:r>
              <a:rPr lang="en-US" sz="2200" b="1" dirty="0" smtClean="0">
                <a:solidFill>
                  <a:srgbClr val="FF6600"/>
                </a:solidFill>
                <a:latin typeface="News Gothic MT"/>
                <a:cs typeface="News Gothic MT"/>
              </a:rPr>
              <a:t> shape </a:t>
            </a:r>
            <a:r>
              <a:rPr lang="en-US" sz="2200" dirty="0" smtClean="0">
                <a:solidFill>
                  <a:srgbClr val="000000"/>
                </a:solidFill>
                <a:latin typeface="News Gothic MT"/>
                <a:cs typeface="News Gothic MT"/>
              </a:rPr>
              <a:t>matches observations </a:t>
            </a:r>
          </a:p>
        </p:txBody>
      </p:sp>
    </p:spTree>
    <p:extLst>
      <p:ext uri="{BB962C8B-B14F-4D97-AF65-F5344CB8AC3E}">
        <p14:creationId xmlns:p14="http://schemas.microsoft.com/office/powerpoint/2010/main" val="2744934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2A5E6-DF3D-0C45-8A44-C247D7EB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6489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sz="2200" dirty="0">
                <a:latin typeface="News Gothic MT"/>
                <a:cs typeface="News Gothic MT"/>
              </a:rPr>
              <a:t>Erosion </a:t>
            </a:r>
            <a:r>
              <a:rPr lang="en-US" sz="2200" dirty="0" smtClean="0">
                <a:latin typeface="News Gothic MT"/>
                <a:cs typeface="News Gothic MT"/>
              </a:rPr>
              <a:t>rates in </a:t>
            </a:r>
            <a:r>
              <a:rPr lang="en-US" sz="2200" b="1" dirty="0" smtClean="0">
                <a:solidFill>
                  <a:srgbClr val="FF6600"/>
                </a:solidFill>
                <a:latin typeface="News Gothic MT"/>
                <a:cs typeface="News Gothic MT"/>
              </a:rPr>
              <a:t>channel</a:t>
            </a:r>
            <a:r>
              <a:rPr lang="en-US" sz="2200" dirty="0" smtClean="0">
                <a:solidFill>
                  <a:srgbClr val="FF6600"/>
                </a:solidFill>
                <a:latin typeface="News Gothic MT"/>
                <a:cs typeface="News Gothic MT"/>
              </a:rPr>
              <a:t> </a:t>
            </a:r>
            <a:r>
              <a:rPr lang="en-US" sz="2200" dirty="0" smtClean="0">
                <a:latin typeface="News Gothic MT"/>
                <a:cs typeface="News Gothic MT"/>
              </a:rPr>
              <a:t>(red) and on </a:t>
            </a:r>
            <a:r>
              <a:rPr lang="en-US" sz="2200" b="1" dirty="0" smtClean="0">
                <a:solidFill>
                  <a:srgbClr val="FF6600"/>
                </a:solidFill>
                <a:latin typeface="News Gothic MT"/>
                <a:cs typeface="News Gothic MT"/>
              </a:rPr>
              <a:t>hillslope</a:t>
            </a:r>
            <a:r>
              <a:rPr lang="en-US" sz="2200" dirty="0" smtClean="0">
                <a:solidFill>
                  <a:srgbClr val="FF6600"/>
                </a:solidFill>
                <a:latin typeface="News Gothic MT"/>
                <a:cs typeface="News Gothic MT"/>
              </a:rPr>
              <a:t> </a:t>
            </a:r>
            <a:r>
              <a:rPr lang="en-US" sz="2200" dirty="0" smtClean="0">
                <a:latin typeface="News Gothic MT"/>
                <a:cs typeface="News Gothic MT"/>
              </a:rPr>
              <a:t>(black)</a:t>
            </a:r>
            <a:endParaRPr lang="en-US" sz="2200" dirty="0">
              <a:latin typeface="News Gothic MT"/>
              <a:cs typeface="News Gothic M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547134A7-022D-C947-9873-0E12758AB6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5382" y="1391505"/>
            <a:ext cx="8253236" cy="2996038"/>
          </a:xfrm>
        </p:spPr>
      </p:pic>
    </p:spTree>
    <p:extLst>
      <p:ext uri="{BB962C8B-B14F-4D97-AF65-F5344CB8AC3E}">
        <p14:creationId xmlns:p14="http://schemas.microsoft.com/office/powerpoint/2010/main" val="1086319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1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9921" cy="5145387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5920" y="641729"/>
            <a:ext cx="5227990" cy="558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>
                <a:latin typeface="News Gothic MT"/>
                <a:cs typeface="News Gothic MT"/>
              </a:rPr>
              <a:t>What sets the </a:t>
            </a:r>
            <a:r>
              <a:rPr lang="en-US" sz="2200" b="1" dirty="0" smtClean="0">
                <a:solidFill>
                  <a:srgbClr val="FF6600"/>
                </a:solidFill>
                <a:latin typeface="News Gothic MT"/>
                <a:cs typeface="News Gothic MT"/>
              </a:rPr>
              <a:t>shape</a:t>
            </a:r>
            <a:r>
              <a:rPr lang="en-US" sz="2200" dirty="0" smtClean="0">
                <a:solidFill>
                  <a:srgbClr val="FF6600"/>
                </a:solidFill>
                <a:latin typeface="News Gothic MT"/>
                <a:cs typeface="News Gothic MT"/>
              </a:rPr>
              <a:t> </a:t>
            </a:r>
            <a:r>
              <a:rPr lang="en-US" sz="2200" dirty="0" smtClean="0">
                <a:latin typeface="News Gothic MT"/>
                <a:cs typeface="News Gothic MT"/>
              </a:rPr>
              <a:t>of river canyons?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667453" y="1473833"/>
            <a:ext cx="5341571" cy="558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>
                <a:latin typeface="News Gothic MT"/>
                <a:cs typeface="News Gothic MT"/>
              </a:rPr>
              <a:t>What controls </a:t>
            </a:r>
            <a:r>
              <a:rPr lang="en-US" sz="2200" b="1" dirty="0" smtClean="0">
                <a:solidFill>
                  <a:srgbClr val="FF6600"/>
                </a:solidFill>
                <a:latin typeface="News Gothic MT"/>
                <a:cs typeface="News Gothic MT"/>
              </a:rPr>
              <a:t>how quickly </a:t>
            </a:r>
            <a:r>
              <a:rPr lang="en-US" sz="2200" dirty="0" smtClean="0">
                <a:latin typeface="News Gothic MT"/>
                <a:cs typeface="News Gothic MT"/>
              </a:rPr>
              <a:t>they erode?</a:t>
            </a:r>
          </a:p>
        </p:txBody>
      </p:sp>
    </p:spTree>
    <p:extLst>
      <p:ext uri="{BB962C8B-B14F-4D97-AF65-F5344CB8AC3E}">
        <p14:creationId xmlns:p14="http://schemas.microsoft.com/office/powerpoint/2010/main" val="2250598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F05295B-9CDF-2C4D-A498-08E0A8F91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730" y="853021"/>
            <a:ext cx="6335282" cy="391316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3212A5E6-DF3D-0C45-8A44-C247D7EB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6489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sz="2200" dirty="0">
                <a:latin typeface="News Gothic MT"/>
                <a:cs typeface="News Gothic MT"/>
              </a:rPr>
              <a:t>Erosion </a:t>
            </a:r>
            <a:r>
              <a:rPr lang="en-US" sz="2200" dirty="0" smtClean="0">
                <a:latin typeface="News Gothic MT"/>
                <a:cs typeface="News Gothic MT"/>
              </a:rPr>
              <a:t>rates in </a:t>
            </a:r>
            <a:r>
              <a:rPr lang="en-US" sz="2200" b="1" dirty="0" smtClean="0">
                <a:solidFill>
                  <a:srgbClr val="FF6600"/>
                </a:solidFill>
                <a:latin typeface="News Gothic MT"/>
                <a:cs typeface="News Gothic MT"/>
              </a:rPr>
              <a:t>channel</a:t>
            </a:r>
            <a:r>
              <a:rPr lang="en-US" sz="2200" dirty="0" smtClean="0">
                <a:solidFill>
                  <a:srgbClr val="FF6600"/>
                </a:solidFill>
                <a:latin typeface="News Gothic MT"/>
                <a:cs typeface="News Gothic MT"/>
              </a:rPr>
              <a:t> </a:t>
            </a:r>
            <a:r>
              <a:rPr lang="en-US" sz="2200" dirty="0" smtClean="0">
                <a:latin typeface="News Gothic MT"/>
                <a:cs typeface="News Gothic MT"/>
              </a:rPr>
              <a:t>(red) and on </a:t>
            </a:r>
            <a:r>
              <a:rPr lang="en-US" sz="2200" b="1" dirty="0" smtClean="0">
                <a:solidFill>
                  <a:srgbClr val="FF6600"/>
                </a:solidFill>
                <a:latin typeface="News Gothic MT"/>
                <a:cs typeface="News Gothic MT"/>
              </a:rPr>
              <a:t>hillslope</a:t>
            </a:r>
            <a:r>
              <a:rPr lang="en-US" sz="2200" dirty="0" smtClean="0">
                <a:solidFill>
                  <a:srgbClr val="FF6600"/>
                </a:solidFill>
                <a:latin typeface="News Gothic MT"/>
                <a:cs typeface="News Gothic MT"/>
              </a:rPr>
              <a:t> </a:t>
            </a:r>
            <a:r>
              <a:rPr lang="en-US" sz="2200" dirty="0" smtClean="0">
                <a:latin typeface="News Gothic MT"/>
                <a:cs typeface="News Gothic MT"/>
              </a:rPr>
              <a:t>(black)</a:t>
            </a:r>
            <a:endParaRPr lang="en-US" sz="2200" dirty="0">
              <a:latin typeface="News Gothic MT"/>
              <a:cs typeface="News Gothic MT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439258" y="4669974"/>
            <a:ext cx="1085875" cy="331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smtClean="0">
                <a:solidFill>
                  <a:srgbClr val="000000"/>
                </a:solidFill>
                <a:latin typeface="News Gothic MT"/>
                <a:cs typeface="News Gothic MT"/>
              </a:rPr>
              <a:t>Time [</a:t>
            </a:r>
            <a:r>
              <a:rPr lang="en-US" sz="1200" dirty="0" err="1" smtClean="0">
                <a:solidFill>
                  <a:srgbClr val="000000"/>
                </a:solidFill>
                <a:latin typeface="News Gothic MT"/>
                <a:cs typeface="News Gothic MT"/>
              </a:rPr>
              <a:t>kyr</a:t>
            </a:r>
            <a:r>
              <a:rPr lang="en-US" sz="1200" dirty="0" smtClean="0">
                <a:solidFill>
                  <a:srgbClr val="000000"/>
                </a:solidFill>
                <a:latin typeface="News Gothic MT"/>
                <a:cs typeface="News Gothic MT"/>
              </a:rPr>
              <a:t>]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339024" y="4820926"/>
            <a:ext cx="41601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564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A8FBF8-1183-B543-B5EA-AF67B50BE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200" b="1" dirty="0" smtClean="0">
                <a:solidFill>
                  <a:srgbClr val="FF6600"/>
                </a:solidFill>
                <a:latin typeface="News Gothic MT"/>
                <a:cs typeface="News Gothic MT"/>
              </a:rPr>
              <a:t>Implications</a:t>
            </a:r>
            <a:r>
              <a:rPr lang="en-US" sz="2200" dirty="0" smtClean="0">
                <a:solidFill>
                  <a:srgbClr val="FF6600"/>
                </a:solidFill>
                <a:latin typeface="News Gothic MT"/>
                <a:cs typeface="News Gothic MT"/>
              </a:rPr>
              <a:t> </a:t>
            </a:r>
            <a:r>
              <a:rPr lang="en-US" sz="2200" dirty="0" smtClean="0">
                <a:latin typeface="News Gothic MT"/>
                <a:cs typeface="News Gothic MT"/>
              </a:rPr>
              <a:t>for landscape evolution</a:t>
            </a:r>
            <a:endParaRPr lang="en-US" sz="2200" dirty="0">
              <a:latin typeface="News Gothic MT"/>
              <a:cs typeface="News Gothic M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E000A6C-3805-D94C-9B2A-74C339FD1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86284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News Gothic MT"/>
                <a:cs typeface="News Gothic MT"/>
              </a:rPr>
              <a:t>Blocks </a:t>
            </a:r>
            <a:r>
              <a:rPr lang="en-US" sz="2200" dirty="0">
                <a:latin typeface="News Gothic MT"/>
                <a:cs typeface="News Gothic MT"/>
              </a:rPr>
              <a:t>are necessary to produce </a:t>
            </a:r>
            <a:r>
              <a:rPr lang="en-US" sz="2200" dirty="0" smtClean="0">
                <a:latin typeface="News Gothic MT"/>
                <a:cs typeface="News Gothic MT"/>
              </a:rPr>
              <a:t>observed </a:t>
            </a:r>
            <a:r>
              <a:rPr lang="en-US" sz="2200" dirty="0" err="1" smtClean="0">
                <a:latin typeface="News Gothic MT"/>
                <a:cs typeface="News Gothic MT"/>
              </a:rPr>
              <a:t>planview</a:t>
            </a:r>
            <a:r>
              <a:rPr lang="en-US" sz="2200" dirty="0">
                <a:latin typeface="News Gothic MT"/>
                <a:cs typeface="News Gothic MT"/>
              </a:rPr>
              <a:t>, cross-sectional </a:t>
            </a:r>
            <a:r>
              <a:rPr lang="en-US" sz="2200" dirty="0" smtClean="0">
                <a:latin typeface="News Gothic MT"/>
                <a:cs typeface="News Gothic MT"/>
              </a:rPr>
              <a:t>canyon forms</a:t>
            </a:r>
            <a:endParaRPr lang="en-US" sz="2200" dirty="0">
              <a:latin typeface="News Gothic MT"/>
              <a:cs typeface="News Gothic MT"/>
            </a:endParaRPr>
          </a:p>
          <a:p>
            <a:pPr marL="0" indent="0">
              <a:buNone/>
            </a:pPr>
            <a:endParaRPr lang="en-US" sz="2200" dirty="0">
              <a:latin typeface="News Gothic MT"/>
              <a:cs typeface="News Gothic MT"/>
            </a:endParaRPr>
          </a:p>
          <a:p>
            <a:pPr marL="0" indent="0">
              <a:buNone/>
            </a:pPr>
            <a:r>
              <a:rPr lang="en-US" sz="2200" dirty="0">
                <a:latin typeface="News Gothic MT"/>
                <a:cs typeface="News Gothic MT"/>
              </a:rPr>
              <a:t>Channel-hillslope feedbacks control river canyon </a:t>
            </a:r>
            <a:r>
              <a:rPr lang="en-US" sz="2200" dirty="0" smtClean="0">
                <a:latin typeface="News Gothic MT"/>
                <a:cs typeface="News Gothic MT"/>
              </a:rPr>
              <a:t>evolution</a:t>
            </a:r>
          </a:p>
          <a:p>
            <a:pPr marL="0" indent="0">
              <a:buNone/>
            </a:pPr>
            <a:endParaRPr lang="en-US" sz="2200" dirty="0">
              <a:latin typeface="News Gothic MT"/>
              <a:cs typeface="News Gothic MT"/>
            </a:endParaRPr>
          </a:p>
          <a:p>
            <a:pPr marL="0" indent="0">
              <a:buNone/>
            </a:pPr>
            <a:r>
              <a:rPr lang="en-US" sz="2200" dirty="0" smtClean="0">
                <a:latin typeface="News Gothic MT"/>
                <a:cs typeface="News Gothic MT"/>
              </a:rPr>
              <a:t>Autogenic control of landscape response to perturbations</a:t>
            </a:r>
            <a:endParaRPr lang="en-US" sz="2200" dirty="0">
              <a:latin typeface="News Gothic MT"/>
              <a:cs typeface="News Gothic MT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390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SCF04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85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SCF04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0" y="0"/>
            <a:ext cx="9144000" cy="928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>
                <a:latin typeface="News Gothic MT"/>
                <a:cs typeface="News Gothic MT"/>
              </a:rPr>
              <a:t>Rio Grande del Norte, NM</a:t>
            </a:r>
          </a:p>
        </p:txBody>
      </p:sp>
      <p:pic>
        <p:nvPicPr>
          <p:cNvPr id="11" name="Picture 10" descr="DSCF047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09" y="2201988"/>
            <a:ext cx="3746823" cy="28101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3008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po_agie_300dpi (2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4652740" y="0"/>
            <a:ext cx="4491260" cy="928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>
                <a:latin typeface="News Gothic MT"/>
                <a:cs typeface="News Gothic MT"/>
              </a:rPr>
              <a:t>Middle Fork Popo </a:t>
            </a:r>
            <a:r>
              <a:rPr lang="en-US" sz="2200" dirty="0" err="1" smtClean="0">
                <a:latin typeface="News Gothic MT"/>
                <a:cs typeface="News Gothic MT"/>
              </a:rPr>
              <a:t>Agie</a:t>
            </a:r>
            <a:r>
              <a:rPr lang="en-US" sz="2200" dirty="0" smtClean="0">
                <a:latin typeface="News Gothic MT"/>
                <a:cs typeface="News Gothic MT"/>
              </a:rPr>
              <a:t> River, WY</a:t>
            </a:r>
          </a:p>
        </p:txBody>
      </p:sp>
    </p:spTree>
    <p:extLst>
      <p:ext uri="{BB962C8B-B14F-4D97-AF65-F5344CB8AC3E}">
        <p14:creationId xmlns:p14="http://schemas.microsoft.com/office/powerpoint/2010/main" val="4131487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05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5591"/>
            <a:ext cx="9144000" cy="685800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0" y="4661743"/>
            <a:ext cx="4491260" cy="481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>
                <a:solidFill>
                  <a:schemeClr val="bg1"/>
                </a:solidFill>
                <a:latin typeface="News Gothic MT"/>
                <a:cs typeface="News Gothic MT"/>
              </a:rPr>
              <a:t>Difficult Run, VA</a:t>
            </a:r>
          </a:p>
        </p:txBody>
      </p:sp>
    </p:spTree>
    <p:extLst>
      <p:ext uri="{BB962C8B-B14F-4D97-AF65-F5344CB8AC3E}">
        <p14:creationId xmlns:p14="http://schemas.microsoft.com/office/powerpoint/2010/main" val="4231612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MG_09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1331"/>
            <a:ext cx="9144000" cy="6858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0" y="4661743"/>
            <a:ext cx="4491260" cy="481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>
                <a:latin typeface="News Gothic MT"/>
                <a:cs typeface="News Gothic MT"/>
              </a:rPr>
              <a:t>Boulder Creek, CO</a:t>
            </a:r>
          </a:p>
        </p:txBody>
      </p:sp>
    </p:spTree>
    <p:extLst>
      <p:ext uri="{BB962C8B-B14F-4D97-AF65-F5344CB8AC3E}">
        <p14:creationId xmlns:p14="http://schemas.microsoft.com/office/powerpoint/2010/main" val="1109425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SCF04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633"/>
            <a:ext cx="9144000" cy="685800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853914" y="189545"/>
            <a:ext cx="3284286" cy="1114792"/>
          </a:xfrm>
          <a:prstGeom prst="wedgeEllipseCallout">
            <a:avLst>
              <a:gd name="adj1" fmla="val 58213"/>
              <a:gd name="adj2" fmla="val 1438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125013" y="313625"/>
            <a:ext cx="2925615" cy="972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>
                <a:latin typeface="News Gothic MT"/>
                <a:cs typeface="News Gothic MT"/>
              </a:rPr>
              <a:t>What role do large </a:t>
            </a:r>
          </a:p>
          <a:p>
            <a:pPr marL="0" indent="0">
              <a:buNone/>
            </a:pPr>
            <a:r>
              <a:rPr lang="en-US" sz="2200" b="1" dirty="0" smtClean="0">
                <a:solidFill>
                  <a:srgbClr val="FF6600"/>
                </a:solidFill>
                <a:latin typeface="News Gothic MT"/>
                <a:cs typeface="News Gothic MT"/>
              </a:rPr>
              <a:t>blocks </a:t>
            </a:r>
            <a:r>
              <a:rPr lang="en-US" sz="2200" dirty="0" smtClean="0">
                <a:latin typeface="News Gothic MT"/>
                <a:cs typeface="News Gothic MT"/>
              </a:rPr>
              <a:t>of rock play?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017426" y="4648056"/>
            <a:ext cx="2126574" cy="481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>
                <a:solidFill>
                  <a:schemeClr val="bg1"/>
                </a:solidFill>
                <a:latin typeface="News Gothic MT"/>
                <a:cs typeface="News Gothic MT"/>
              </a:rPr>
              <a:t>Red River, NM</a:t>
            </a:r>
          </a:p>
        </p:txBody>
      </p:sp>
    </p:spTree>
    <p:extLst>
      <p:ext uri="{BB962C8B-B14F-4D97-AF65-F5344CB8AC3E}">
        <p14:creationId xmlns:p14="http://schemas.microsoft.com/office/powerpoint/2010/main" val="2114671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F04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2938" y="642937"/>
            <a:ext cx="5143500" cy="3857625"/>
          </a:xfrm>
          <a:prstGeom prst="rect">
            <a:avLst/>
          </a:prstGeom>
        </p:spPr>
      </p:pic>
      <p:pic>
        <p:nvPicPr>
          <p:cNvPr id="7" name="Picture 6" descr="Screen Shot 2019-04-10 at 4.17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594" y="722661"/>
            <a:ext cx="5286375" cy="1692437"/>
          </a:xfrm>
          <a:prstGeom prst="rect">
            <a:avLst/>
          </a:prstGeom>
        </p:spPr>
      </p:pic>
      <p:pic>
        <p:nvPicPr>
          <p:cNvPr id="8" name="Picture 7" descr="Screen Shot 2019-04-10 at 4.19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594" y="2551219"/>
            <a:ext cx="5286344" cy="1701613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313333" y="95825"/>
            <a:ext cx="4491260" cy="481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>
                <a:latin typeface="News Gothic MT"/>
                <a:cs typeface="News Gothic MT"/>
              </a:rPr>
              <a:t>Blocks on canyon </a:t>
            </a:r>
            <a:r>
              <a:rPr lang="en-US" sz="2200" b="1" dirty="0" smtClean="0">
                <a:solidFill>
                  <a:srgbClr val="FF6600"/>
                </a:solidFill>
                <a:latin typeface="News Gothic MT"/>
                <a:cs typeface="News Gothic MT"/>
              </a:rPr>
              <a:t>side slopes</a:t>
            </a:r>
          </a:p>
        </p:txBody>
      </p:sp>
    </p:spTree>
    <p:extLst>
      <p:ext uri="{BB962C8B-B14F-4D97-AF65-F5344CB8AC3E}">
        <p14:creationId xmlns:p14="http://schemas.microsoft.com/office/powerpoint/2010/main" val="4249501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SCF044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"/>
          <a:stretch/>
        </p:blipFill>
        <p:spPr>
          <a:xfrm>
            <a:off x="0" y="-1429826"/>
            <a:ext cx="9144000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052203">
            <a:off x="656857" y="2157040"/>
            <a:ext cx="4477577" cy="268261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123B649-0EAC-814F-9782-EF1D38DEA761}"/>
              </a:ext>
            </a:extLst>
          </p:cNvPr>
          <p:cNvSpPr txBox="1"/>
          <p:nvPr/>
        </p:nvSpPr>
        <p:spPr>
          <a:xfrm>
            <a:off x="5835082" y="108577"/>
            <a:ext cx="3176337" cy="176202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200" dirty="0" smtClean="0">
                <a:latin typeface="News Gothic MT"/>
                <a:cs typeface="News Gothic MT"/>
              </a:rPr>
              <a:t>Blocks on </a:t>
            </a:r>
            <a:r>
              <a:rPr lang="en-US" sz="2200" b="1" dirty="0" err="1" smtClean="0">
                <a:solidFill>
                  <a:srgbClr val="FF6600"/>
                </a:solidFill>
                <a:latin typeface="News Gothic MT"/>
                <a:cs typeface="News Gothic MT"/>
              </a:rPr>
              <a:t>hillslopes</a:t>
            </a:r>
            <a:r>
              <a:rPr lang="en-US" sz="2200" dirty="0" smtClean="0">
                <a:latin typeface="News Gothic MT"/>
                <a:cs typeface="News Gothic MT"/>
              </a:rPr>
              <a:t>:</a:t>
            </a:r>
          </a:p>
          <a:p>
            <a:endParaRPr lang="en-US" sz="2200" dirty="0">
              <a:latin typeface="News Gothic MT"/>
              <a:cs typeface="News Gothic MT"/>
            </a:endParaRPr>
          </a:p>
          <a:p>
            <a:r>
              <a:rPr lang="en-US" sz="2200" dirty="0" smtClean="0">
                <a:latin typeface="News Gothic MT"/>
                <a:cs typeface="News Gothic MT"/>
              </a:rPr>
              <a:t>stall soil production</a:t>
            </a:r>
          </a:p>
          <a:p>
            <a:endParaRPr lang="en-US" sz="2200" dirty="0">
              <a:latin typeface="News Gothic MT"/>
              <a:cs typeface="News Gothic MT"/>
            </a:endParaRPr>
          </a:p>
          <a:p>
            <a:r>
              <a:rPr lang="en-US" sz="2200" dirty="0" smtClean="0">
                <a:latin typeface="News Gothic MT"/>
                <a:cs typeface="News Gothic MT"/>
              </a:rPr>
              <a:t>slow soil transport</a:t>
            </a:r>
            <a:endParaRPr lang="en-US" sz="2200" dirty="0">
              <a:latin typeface="News Gothic MT"/>
              <a:cs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059816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1206</TotalTime>
  <Words>337</Words>
  <Application>Microsoft Macintosh PowerPoint</Application>
  <PresentationFormat>On-screen Show (16:9)</PresentationFormat>
  <Paragraphs>53</Paragraphs>
  <Slides>22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Chaotic chasms: River canyon evolution governed by channel-hillslope feedbacks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what is the role of blocks in river canyon evolution?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Erosion rates in channel (red) and on hillslope (black)</vt:lpstr>
      <vt:lpstr>Erosion rates in channel (red) and on hillslope (black)</vt:lpstr>
      <vt:lpstr>Implications for landscape evolution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Charlie Shobe</dc:creator>
  <cp:lastModifiedBy>Charlie Shobe</cp:lastModifiedBy>
  <cp:revision>38</cp:revision>
  <dcterms:created xsi:type="dcterms:W3CDTF">2019-04-10T19:23:09Z</dcterms:created>
  <dcterms:modified xsi:type="dcterms:W3CDTF">2019-04-24T17:30:01Z</dcterms:modified>
</cp:coreProperties>
</file>