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29" r:id="rId5"/>
  </p:sldMasterIdLst>
  <p:notesMasterIdLst>
    <p:notesMasterId r:id="rId21"/>
  </p:notesMasterIdLst>
  <p:sldIdLst>
    <p:sldId id="602" r:id="rId6"/>
    <p:sldId id="841" r:id="rId7"/>
    <p:sldId id="843" r:id="rId8"/>
    <p:sldId id="620" r:id="rId9"/>
    <p:sldId id="681" r:id="rId10"/>
    <p:sldId id="259" r:id="rId11"/>
    <p:sldId id="835" r:id="rId12"/>
    <p:sldId id="836" r:id="rId13"/>
    <p:sldId id="838" r:id="rId14"/>
    <p:sldId id="846" r:id="rId15"/>
    <p:sldId id="845" r:id="rId16"/>
    <p:sldId id="839" r:id="rId17"/>
    <p:sldId id="840" r:id="rId18"/>
    <p:sldId id="844" r:id="rId19"/>
    <p:sldId id="762"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821" autoAdjust="0"/>
    <p:restoredTop sz="88069" autoAdjust="0"/>
  </p:normalViewPr>
  <p:slideViewPr>
    <p:cSldViewPr showGuides="1">
      <p:cViewPr>
        <p:scale>
          <a:sx n="100" d="100"/>
          <a:sy n="100" d="100"/>
        </p:scale>
        <p:origin x="-416" y="62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F1A9FA-CDF6-44E9-A8CA-5006B12FE9F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0956179-42AE-454D-806B-E664AFBF6F03}">
      <dgm:prSet/>
      <dgm:spPr/>
      <dgm:t>
        <a:bodyPr/>
        <a:lstStyle/>
        <a:p>
          <a:r>
            <a:rPr lang="en-US" dirty="0"/>
            <a:t>Diversity &amp; inclusion isn’t just about speakers, it’s also about the audience and </a:t>
          </a:r>
          <a:r>
            <a:rPr lang="en-US" dirty="0" err="1"/>
            <a:t>organisers</a:t>
          </a:r>
          <a:endParaRPr lang="en-US" dirty="0"/>
        </a:p>
      </dgm:t>
    </dgm:pt>
    <dgm:pt modelId="{84A8827C-A7F9-4CC4-8DA7-EF53B912B939}" type="parTrans" cxnId="{56EEEE02-3C91-400F-9C38-8A7DD95FECB3}">
      <dgm:prSet/>
      <dgm:spPr/>
      <dgm:t>
        <a:bodyPr/>
        <a:lstStyle/>
        <a:p>
          <a:endParaRPr lang="en-US"/>
        </a:p>
      </dgm:t>
    </dgm:pt>
    <dgm:pt modelId="{9AC926DA-1333-46F2-A785-FA9239930434}" type="sibTrans" cxnId="{56EEEE02-3C91-400F-9C38-8A7DD95FECB3}">
      <dgm:prSet/>
      <dgm:spPr/>
      <dgm:t>
        <a:bodyPr/>
        <a:lstStyle/>
        <a:p>
          <a:endParaRPr lang="en-US"/>
        </a:p>
      </dgm:t>
    </dgm:pt>
    <dgm:pt modelId="{DCCBDBCA-E085-4BC3-AE61-3CC9ADA7FD75}">
      <dgm:prSet/>
      <dgm:spPr/>
      <dgm:t>
        <a:bodyPr/>
        <a:lstStyle/>
        <a:p>
          <a:r>
            <a:rPr lang="en-US" dirty="0"/>
            <a:t>Value people’s time – budget to compensate them</a:t>
          </a:r>
        </a:p>
      </dgm:t>
    </dgm:pt>
    <dgm:pt modelId="{845ABFA1-B611-4285-8178-28B023CB0D61}" type="parTrans" cxnId="{C37EDE21-4EF3-4260-ABE2-739883D21F77}">
      <dgm:prSet/>
      <dgm:spPr/>
      <dgm:t>
        <a:bodyPr/>
        <a:lstStyle/>
        <a:p>
          <a:endParaRPr lang="en-US"/>
        </a:p>
      </dgm:t>
    </dgm:pt>
    <dgm:pt modelId="{A5C24747-9E6B-401D-A165-03813CE99EC6}" type="sibTrans" cxnId="{C37EDE21-4EF3-4260-ABE2-739883D21F77}">
      <dgm:prSet/>
      <dgm:spPr/>
      <dgm:t>
        <a:bodyPr/>
        <a:lstStyle/>
        <a:p>
          <a:endParaRPr lang="en-US"/>
        </a:p>
      </dgm:t>
    </dgm:pt>
    <dgm:pt modelId="{CD11EB5E-16FC-488C-8812-CEB625048AD7}">
      <dgm:prSet/>
      <dgm:spPr/>
      <dgm:t>
        <a:bodyPr/>
        <a:lstStyle/>
        <a:p>
          <a:r>
            <a:rPr lang="en-US"/>
            <a:t>Think</a:t>
          </a:r>
          <a:r>
            <a:rPr lang="en-US" baseline="0"/>
            <a:t> about the format, shine a spotlight and provide opportunities for new speakers</a:t>
          </a:r>
          <a:endParaRPr lang="en-US" dirty="0"/>
        </a:p>
      </dgm:t>
    </dgm:pt>
    <dgm:pt modelId="{D6A4954B-FD86-46A7-8B15-5E1972A1BD81}" type="parTrans" cxnId="{16030970-67E1-49A1-B066-401A45F080E2}">
      <dgm:prSet/>
      <dgm:spPr/>
      <dgm:t>
        <a:bodyPr/>
        <a:lstStyle/>
        <a:p>
          <a:endParaRPr lang="en-US"/>
        </a:p>
      </dgm:t>
    </dgm:pt>
    <dgm:pt modelId="{75AC065F-712E-4D3E-AFFA-02C1C0710D0E}" type="sibTrans" cxnId="{16030970-67E1-49A1-B066-401A45F080E2}">
      <dgm:prSet/>
      <dgm:spPr/>
      <dgm:t>
        <a:bodyPr/>
        <a:lstStyle/>
        <a:p>
          <a:endParaRPr lang="en-US"/>
        </a:p>
      </dgm:t>
    </dgm:pt>
    <dgm:pt modelId="{D4A3EF76-B970-4823-B109-7219BF7032CE}">
      <dgm:prSet/>
      <dgm:spPr/>
      <dgm:t>
        <a:bodyPr/>
        <a:lstStyle/>
        <a:p>
          <a:r>
            <a:rPr lang="en-US" dirty="0"/>
            <a:t>Put in place a Code of Conduct which you advertise and enforce</a:t>
          </a:r>
        </a:p>
      </dgm:t>
    </dgm:pt>
    <dgm:pt modelId="{EA698E1E-02EC-4FF8-B729-E778510539DE}" type="parTrans" cxnId="{560D47FE-AA18-4086-A1E0-F976CCD96BCF}">
      <dgm:prSet/>
      <dgm:spPr/>
      <dgm:t>
        <a:bodyPr/>
        <a:lstStyle/>
        <a:p>
          <a:endParaRPr lang="en-US"/>
        </a:p>
      </dgm:t>
    </dgm:pt>
    <dgm:pt modelId="{E7783511-8065-423E-BB9B-EDE707FA82B1}" type="sibTrans" cxnId="{560D47FE-AA18-4086-A1E0-F976CCD96BCF}">
      <dgm:prSet/>
      <dgm:spPr/>
      <dgm:t>
        <a:bodyPr/>
        <a:lstStyle/>
        <a:p>
          <a:endParaRPr lang="en-US"/>
        </a:p>
      </dgm:t>
    </dgm:pt>
    <dgm:pt modelId="{EC58E552-4DCB-4061-9ADC-37ADC452F666}">
      <dgm:prSet/>
      <dgm:spPr/>
      <dgm:t>
        <a:bodyPr/>
        <a:lstStyle/>
        <a:p>
          <a:r>
            <a:rPr lang="en-US" dirty="0"/>
            <a:t>Partner with other </a:t>
          </a:r>
          <a:r>
            <a:rPr lang="en-US" dirty="0" err="1"/>
            <a:t>organisations</a:t>
          </a:r>
          <a:r>
            <a:rPr lang="en-US" dirty="0"/>
            <a:t> to </a:t>
          </a:r>
          <a:r>
            <a:rPr lang="en-US" dirty="0" err="1"/>
            <a:t>publicise</a:t>
          </a:r>
          <a:r>
            <a:rPr lang="en-US" dirty="0"/>
            <a:t> but consider how they benefit from doing so</a:t>
          </a:r>
        </a:p>
      </dgm:t>
    </dgm:pt>
    <dgm:pt modelId="{9A11F7F8-D9DF-4121-8A12-AC966D07C9B8}" type="parTrans" cxnId="{BFFD7211-F012-4F8D-9DFC-080DD7DA527E}">
      <dgm:prSet/>
      <dgm:spPr/>
      <dgm:t>
        <a:bodyPr/>
        <a:lstStyle/>
        <a:p>
          <a:endParaRPr lang="en-US"/>
        </a:p>
      </dgm:t>
    </dgm:pt>
    <dgm:pt modelId="{52B6270F-91D4-4031-AF4D-88AE6BD49169}" type="sibTrans" cxnId="{BFFD7211-F012-4F8D-9DFC-080DD7DA527E}">
      <dgm:prSet/>
      <dgm:spPr/>
      <dgm:t>
        <a:bodyPr/>
        <a:lstStyle/>
        <a:p>
          <a:endParaRPr lang="en-US"/>
        </a:p>
      </dgm:t>
    </dgm:pt>
    <dgm:pt modelId="{CB473832-867D-4304-B30C-168C7D11CFAF}">
      <dgm:prSet/>
      <dgm:spPr/>
      <dgm:t>
        <a:bodyPr/>
        <a:lstStyle/>
        <a:p>
          <a:r>
            <a:rPr lang="en-US" dirty="0"/>
            <a:t>Learn from feedback, make people feel welcome, review all aspects of an event</a:t>
          </a:r>
        </a:p>
      </dgm:t>
    </dgm:pt>
    <dgm:pt modelId="{09B9D62A-E2BA-460F-BDC1-F7D77645AD8F}" type="parTrans" cxnId="{983B1C8F-D80B-44C1-B7FA-3E51D881B377}">
      <dgm:prSet/>
      <dgm:spPr/>
      <dgm:t>
        <a:bodyPr/>
        <a:lstStyle/>
        <a:p>
          <a:endParaRPr lang="en-US"/>
        </a:p>
      </dgm:t>
    </dgm:pt>
    <dgm:pt modelId="{0F0329EC-CF29-4D6F-B4EB-221CAD776277}" type="sibTrans" cxnId="{983B1C8F-D80B-44C1-B7FA-3E51D881B377}">
      <dgm:prSet/>
      <dgm:spPr/>
      <dgm:t>
        <a:bodyPr/>
        <a:lstStyle/>
        <a:p>
          <a:endParaRPr lang="en-US"/>
        </a:p>
      </dgm:t>
    </dgm:pt>
    <dgm:pt modelId="{81043AD0-2908-4019-91B6-92A24CACE07C}" type="pres">
      <dgm:prSet presAssocID="{85F1A9FA-CDF6-44E9-A8CA-5006B12FE9F7}" presName="root" presStyleCnt="0">
        <dgm:presLayoutVars>
          <dgm:dir/>
          <dgm:resizeHandles val="exact"/>
        </dgm:presLayoutVars>
      </dgm:prSet>
      <dgm:spPr/>
    </dgm:pt>
    <dgm:pt modelId="{37855FE0-B79E-4D09-BCBD-B4B74CFD3870}" type="pres">
      <dgm:prSet presAssocID="{70956179-42AE-454D-806B-E664AFBF6F03}" presName="compNode" presStyleCnt="0"/>
      <dgm:spPr/>
    </dgm:pt>
    <dgm:pt modelId="{F1905D7E-11C2-4943-A99E-22BFEA837D64}" type="pres">
      <dgm:prSet presAssocID="{70956179-42AE-454D-806B-E664AFBF6F03}" presName="bgRect" presStyleLbl="bgShp" presStyleIdx="0" presStyleCnt="6"/>
      <dgm:spPr>
        <a:solidFill>
          <a:schemeClr val="bg1">
            <a:lumMod val="95000"/>
            <a:hueOff val="0"/>
            <a:satOff val="0"/>
            <a:lumOff val="0"/>
            <a:alpha val="80000"/>
          </a:schemeClr>
        </a:solidFill>
      </dgm:spPr>
    </dgm:pt>
    <dgm:pt modelId="{C7435C9F-A4E9-4EDF-B920-E908C20E1190}" type="pres">
      <dgm:prSet presAssocID="{70956179-42AE-454D-806B-E664AFBF6F03}"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988252CF-8CDB-47ED-85D3-C522E7BF6B75}" type="pres">
      <dgm:prSet presAssocID="{70956179-42AE-454D-806B-E664AFBF6F03}" presName="spaceRect" presStyleCnt="0"/>
      <dgm:spPr/>
    </dgm:pt>
    <dgm:pt modelId="{77084C1E-8A48-424B-8054-7023BF4D6DC5}" type="pres">
      <dgm:prSet presAssocID="{70956179-42AE-454D-806B-E664AFBF6F03}" presName="parTx" presStyleLbl="revTx" presStyleIdx="0" presStyleCnt="6">
        <dgm:presLayoutVars>
          <dgm:chMax val="0"/>
          <dgm:chPref val="0"/>
        </dgm:presLayoutVars>
      </dgm:prSet>
      <dgm:spPr/>
    </dgm:pt>
    <dgm:pt modelId="{CA2025CD-69B1-41F2-AC85-2F155A061AB1}" type="pres">
      <dgm:prSet presAssocID="{9AC926DA-1333-46F2-A785-FA9239930434}" presName="sibTrans" presStyleCnt="0"/>
      <dgm:spPr/>
    </dgm:pt>
    <dgm:pt modelId="{5E94EFB1-BA1B-4643-A6CB-BE7B1719A36A}" type="pres">
      <dgm:prSet presAssocID="{DCCBDBCA-E085-4BC3-AE61-3CC9ADA7FD75}" presName="compNode" presStyleCnt="0"/>
      <dgm:spPr/>
    </dgm:pt>
    <dgm:pt modelId="{166CA8D6-C9CB-49A0-ADAC-0B68357FD184}" type="pres">
      <dgm:prSet presAssocID="{DCCBDBCA-E085-4BC3-AE61-3CC9ADA7FD75}" presName="bgRect" presStyleLbl="bgShp" presStyleIdx="1" presStyleCnt="6"/>
      <dgm:spPr>
        <a:solidFill>
          <a:schemeClr val="bg1">
            <a:lumMod val="95000"/>
            <a:hueOff val="0"/>
            <a:satOff val="0"/>
            <a:lumOff val="0"/>
            <a:alpha val="80000"/>
          </a:schemeClr>
        </a:solidFill>
      </dgm:spPr>
    </dgm:pt>
    <dgm:pt modelId="{554ED663-BE6B-4189-8F55-7297F7EBF06A}" type="pres">
      <dgm:prSet presAssocID="{DCCBDBCA-E085-4BC3-AE61-3CC9ADA7FD75}"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F6F09B6D-327F-4639-8AB6-6735257EC7CC}" type="pres">
      <dgm:prSet presAssocID="{DCCBDBCA-E085-4BC3-AE61-3CC9ADA7FD75}" presName="spaceRect" presStyleCnt="0"/>
      <dgm:spPr/>
    </dgm:pt>
    <dgm:pt modelId="{8178B67C-731C-4A3F-A295-A1E7DD3C747A}" type="pres">
      <dgm:prSet presAssocID="{DCCBDBCA-E085-4BC3-AE61-3CC9ADA7FD75}" presName="parTx" presStyleLbl="revTx" presStyleIdx="1" presStyleCnt="6">
        <dgm:presLayoutVars>
          <dgm:chMax val="0"/>
          <dgm:chPref val="0"/>
        </dgm:presLayoutVars>
      </dgm:prSet>
      <dgm:spPr/>
    </dgm:pt>
    <dgm:pt modelId="{C267BE5D-8E4B-43D4-9005-80BE2D8ED2F7}" type="pres">
      <dgm:prSet presAssocID="{A5C24747-9E6B-401D-A165-03813CE99EC6}" presName="sibTrans" presStyleCnt="0"/>
      <dgm:spPr/>
    </dgm:pt>
    <dgm:pt modelId="{E8E8B157-8C06-4E8B-B4BC-ED125BD22CC5}" type="pres">
      <dgm:prSet presAssocID="{CD11EB5E-16FC-488C-8812-CEB625048AD7}" presName="compNode" presStyleCnt="0"/>
      <dgm:spPr/>
    </dgm:pt>
    <dgm:pt modelId="{BE8E423B-EEA3-4175-9F7A-A7FF8C5647F6}" type="pres">
      <dgm:prSet presAssocID="{CD11EB5E-16FC-488C-8812-CEB625048AD7}" presName="bgRect" presStyleLbl="bgShp" presStyleIdx="2" presStyleCnt="6"/>
      <dgm:spPr>
        <a:solidFill>
          <a:schemeClr val="bg1">
            <a:lumMod val="95000"/>
            <a:hueOff val="0"/>
            <a:satOff val="0"/>
            <a:lumOff val="0"/>
            <a:alpha val="80000"/>
          </a:schemeClr>
        </a:solidFill>
      </dgm:spPr>
    </dgm:pt>
    <dgm:pt modelId="{ED6CE1DB-D3AA-477D-BA73-033C9C8C600C}" type="pres">
      <dgm:prSet presAssocID="{CD11EB5E-16FC-488C-8812-CEB625048AD7}"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1F4D9223-3751-4D7E-B9F8-D32CD7D979D4}" type="pres">
      <dgm:prSet presAssocID="{CD11EB5E-16FC-488C-8812-CEB625048AD7}" presName="spaceRect" presStyleCnt="0"/>
      <dgm:spPr/>
    </dgm:pt>
    <dgm:pt modelId="{8137A1F4-000F-49D0-A803-6DE9A51D5433}" type="pres">
      <dgm:prSet presAssocID="{CD11EB5E-16FC-488C-8812-CEB625048AD7}" presName="parTx" presStyleLbl="revTx" presStyleIdx="2" presStyleCnt="6">
        <dgm:presLayoutVars>
          <dgm:chMax val="0"/>
          <dgm:chPref val="0"/>
        </dgm:presLayoutVars>
      </dgm:prSet>
      <dgm:spPr/>
    </dgm:pt>
    <dgm:pt modelId="{FD451E5B-E204-4D2E-B711-7A43C9F06CB4}" type="pres">
      <dgm:prSet presAssocID="{75AC065F-712E-4D3E-AFFA-02C1C0710D0E}" presName="sibTrans" presStyleCnt="0"/>
      <dgm:spPr/>
    </dgm:pt>
    <dgm:pt modelId="{9E57B323-128F-4300-8CDD-2F1B2CAF9128}" type="pres">
      <dgm:prSet presAssocID="{D4A3EF76-B970-4823-B109-7219BF7032CE}" presName="compNode" presStyleCnt="0"/>
      <dgm:spPr/>
    </dgm:pt>
    <dgm:pt modelId="{20EBF13B-9A7B-4B74-A9B9-FDEE5B19BFA2}" type="pres">
      <dgm:prSet presAssocID="{D4A3EF76-B970-4823-B109-7219BF7032CE}" presName="bgRect" presStyleLbl="bgShp" presStyleIdx="3" presStyleCnt="6"/>
      <dgm:spPr>
        <a:solidFill>
          <a:schemeClr val="bg1">
            <a:lumMod val="95000"/>
            <a:hueOff val="0"/>
            <a:satOff val="0"/>
            <a:lumOff val="0"/>
            <a:alpha val="80000"/>
          </a:schemeClr>
        </a:solidFill>
      </dgm:spPr>
    </dgm:pt>
    <dgm:pt modelId="{B369DF68-A213-4544-AAA6-126BC7A6630D}" type="pres">
      <dgm:prSet presAssocID="{D4A3EF76-B970-4823-B109-7219BF7032CE}"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lle"/>
        </a:ext>
      </dgm:extLst>
    </dgm:pt>
    <dgm:pt modelId="{2FD81EBC-8302-4A90-96A4-20A3EF64654A}" type="pres">
      <dgm:prSet presAssocID="{D4A3EF76-B970-4823-B109-7219BF7032CE}" presName="spaceRect" presStyleCnt="0"/>
      <dgm:spPr/>
    </dgm:pt>
    <dgm:pt modelId="{33D98F27-8954-43EE-A2ED-EB1DD073EA79}" type="pres">
      <dgm:prSet presAssocID="{D4A3EF76-B970-4823-B109-7219BF7032CE}" presName="parTx" presStyleLbl="revTx" presStyleIdx="3" presStyleCnt="6">
        <dgm:presLayoutVars>
          <dgm:chMax val="0"/>
          <dgm:chPref val="0"/>
        </dgm:presLayoutVars>
      </dgm:prSet>
      <dgm:spPr/>
    </dgm:pt>
    <dgm:pt modelId="{BEE19C08-414E-41F2-9BBE-CA44CFAF991C}" type="pres">
      <dgm:prSet presAssocID="{E7783511-8065-423E-BB9B-EDE707FA82B1}" presName="sibTrans" presStyleCnt="0"/>
      <dgm:spPr/>
    </dgm:pt>
    <dgm:pt modelId="{0ED9F730-01CB-42F5-976A-3F5093FB479B}" type="pres">
      <dgm:prSet presAssocID="{EC58E552-4DCB-4061-9ADC-37ADC452F666}" presName="compNode" presStyleCnt="0"/>
      <dgm:spPr/>
    </dgm:pt>
    <dgm:pt modelId="{447CD176-C3D5-49E0-A587-6D747C828DE6}" type="pres">
      <dgm:prSet presAssocID="{EC58E552-4DCB-4061-9ADC-37ADC452F666}" presName="bgRect" presStyleLbl="bgShp" presStyleIdx="4" presStyleCnt="6"/>
      <dgm:spPr>
        <a:solidFill>
          <a:schemeClr val="bg1">
            <a:lumMod val="95000"/>
            <a:hueOff val="0"/>
            <a:satOff val="0"/>
            <a:lumOff val="0"/>
            <a:alpha val="80000"/>
          </a:schemeClr>
        </a:solidFill>
      </dgm:spPr>
    </dgm:pt>
    <dgm:pt modelId="{3131DE09-FE71-41B1-A4CF-8C0309EB43F9}" type="pres">
      <dgm:prSet presAssocID="{EC58E552-4DCB-4061-9ADC-37ADC452F666}"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AD7F8D86-8FD9-437A-A852-664A62B78F27}" type="pres">
      <dgm:prSet presAssocID="{EC58E552-4DCB-4061-9ADC-37ADC452F666}" presName="spaceRect" presStyleCnt="0"/>
      <dgm:spPr/>
    </dgm:pt>
    <dgm:pt modelId="{C2AA7B79-9AA8-4376-8827-72FF407E9E35}" type="pres">
      <dgm:prSet presAssocID="{EC58E552-4DCB-4061-9ADC-37ADC452F666}" presName="parTx" presStyleLbl="revTx" presStyleIdx="4" presStyleCnt="6">
        <dgm:presLayoutVars>
          <dgm:chMax val="0"/>
          <dgm:chPref val="0"/>
        </dgm:presLayoutVars>
      </dgm:prSet>
      <dgm:spPr/>
    </dgm:pt>
    <dgm:pt modelId="{D4036715-D121-4282-A18C-513E722C0E00}" type="pres">
      <dgm:prSet presAssocID="{52B6270F-91D4-4031-AF4D-88AE6BD49169}" presName="sibTrans" presStyleCnt="0"/>
      <dgm:spPr/>
    </dgm:pt>
    <dgm:pt modelId="{03F067F4-5F91-466F-AFC0-CE1E5BC4A3C9}" type="pres">
      <dgm:prSet presAssocID="{CB473832-867D-4304-B30C-168C7D11CFAF}" presName="compNode" presStyleCnt="0"/>
      <dgm:spPr/>
    </dgm:pt>
    <dgm:pt modelId="{E24C3CB7-6481-48D4-9495-DA11D44A3B0E}" type="pres">
      <dgm:prSet presAssocID="{CB473832-867D-4304-B30C-168C7D11CFAF}" presName="bgRect" presStyleLbl="bgShp" presStyleIdx="5" presStyleCnt="6"/>
      <dgm:spPr>
        <a:solidFill>
          <a:schemeClr val="bg1">
            <a:lumMod val="95000"/>
            <a:hueOff val="0"/>
            <a:satOff val="0"/>
            <a:lumOff val="0"/>
            <a:alpha val="80000"/>
          </a:schemeClr>
        </a:solidFill>
      </dgm:spPr>
    </dgm:pt>
    <dgm:pt modelId="{787B0962-E52D-482C-95A4-C9A263B187FA}" type="pres">
      <dgm:prSet presAssocID="{CB473832-867D-4304-B30C-168C7D11CFAF}"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t"/>
        </a:ext>
      </dgm:extLst>
    </dgm:pt>
    <dgm:pt modelId="{D206D70B-7489-4093-B633-10BDC37D94A7}" type="pres">
      <dgm:prSet presAssocID="{CB473832-867D-4304-B30C-168C7D11CFAF}" presName="spaceRect" presStyleCnt="0"/>
      <dgm:spPr/>
    </dgm:pt>
    <dgm:pt modelId="{8DAC3E2A-0267-4D94-8C97-4A53E108F2FC}" type="pres">
      <dgm:prSet presAssocID="{CB473832-867D-4304-B30C-168C7D11CFAF}" presName="parTx" presStyleLbl="revTx" presStyleIdx="5" presStyleCnt="6">
        <dgm:presLayoutVars>
          <dgm:chMax val="0"/>
          <dgm:chPref val="0"/>
        </dgm:presLayoutVars>
      </dgm:prSet>
      <dgm:spPr/>
    </dgm:pt>
  </dgm:ptLst>
  <dgm:cxnLst>
    <dgm:cxn modelId="{21549F00-1B97-45BA-9B88-7D2A20F3A938}" type="presOf" srcId="{D4A3EF76-B970-4823-B109-7219BF7032CE}" destId="{33D98F27-8954-43EE-A2ED-EB1DD073EA79}" srcOrd="0" destOrd="0" presId="urn:microsoft.com/office/officeart/2018/2/layout/IconVerticalSolidList"/>
    <dgm:cxn modelId="{56EEEE02-3C91-400F-9C38-8A7DD95FECB3}" srcId="{85F1A9FA-CDF6-44E9-A8CA-5006B12FE9F7}" destId="{70956179-42AE-454D-806B-E664AFBF6F03}" srcOrd="0" destOrd="0" parTransId="{84A8827C-A7F9-4CC4-8DA7-EF53B912B939}" sibTransId="{9AC926DA-1333-46F2-A785-FA9239930434}"/>
    <dgm:cxn modelId="{8B806403-D235-4FE1-8014-95092B16E5A0}" type="presOf" srcId="{CD11EB5E-16FC-488C-8812-CEB625048AD7}" destId="{8137A1F4-000F-49D0-A803-6DE9A51D5433}" srcOrd="0" destOrd="0" presId="urn:microsoft.com/office/officeart/2018/2/layout/IconVerticalSolidList"/>
    <dgm:cxn modelId="{BFFD7211-F012-4F8D-9DFC-080DD7DA527E}" srcId="{85F1A9FA-CDF6-44E9-A8CA-5006B12FE9F7}" destId="{EC58E552-4DCB-4061-9ADC-37ADC452F666}" srcOrd="4" destOrd="0" parTransId="{9A11F7F8-D9DF-4121-8A12-AC966D07C9B8}" sibTransId="{52B6270F-91D4-4031-AF4D-88AE6BD49169}"/>
    <dgm:cxn modelId="{C37EDE21-4EF3-4260-ABE2-739883D21F77}" srcId="{85F1A9FA-CDF6-44E9-A8CA-5006B12FE9F7}" destId="{DCCBDBCA-E085-4BC3-AE61-3CC9ADA7FD75}" srcOrd="1" destOrd="0" parTransId="{845ABFA1-B611-4285-8178-28B023CB0D61}" sibTransId="{A5C24747-9E6B-401D-A165-03813CE99EC6}"/>
    <dgm:cxn modelId="{7213EE6E-4E8F-4ED6-864E-87896556877A}" type="presOf" srcId="{85F1A9FA-CDF6-44E9-A8CA-5006B12FE9F7}" destId="{81043AD0-2908-4019-91B6-92A24CACE07C}" srcOrd="0" destOrd="0" presId="urn:microsoft.com/office/officeart/2018/2/layout/IconVerticalSolidList"/>
    <dgm:cxn modelId="{16030970-67E1-49A1-B066-401A45F080E2}" srcId="{85F1A9FA-CDF6-44E9-A8CA-5006B12FE9F7}" destId="{CD11EB5E-16FC-488C-8812-CEB625048AD7}" srcOrd="2" destOrd="0" parTransId="{D6A4954B-FD86-46A7-8B15-5E1972A1BD81}" sibTransId="{75AC065F-712E-4D3E-AFFA-02C1C0710D0E}"/>
    <dgm:cxn modelId="{983B1C8F-D80B-44C1-B7FA-3E51D881B377}" srcId="{85F1A9FA-CDF6-44E9-A8CA-5006B12FE9F7}" destId="{CB473832-867D-4304-B30C-168C7D11CFAF}" srcOrd="5" destOrd="0" parTransId="{09B9D62A-E2BA-460F-BDC1-F7D77645AD8F}" sibTransId="{0F0329EC-CF29-4D6F-B4EB-221CAD776277}"/>
    <dgm:cxn modelId="{7E705693-4F93-4C80-9241-E8E89120C9F7}" type="presOf" srcId="{EC58E552-4DCB-4061-9ADC-37ADC452F666}" destId="{C2AA7B79-9AA8-4376-8827-72FF407E9E35}" srcOrd="0" destOrd="0" presId="urn:microsoft.com/office/officeart/2018/2/layout/IconVerticalSolidList"/>
    <dgm:cxn modelId="{8FF358A7-3BD7-4124-9D43-552DFCB3F53D}" type="presOf" srcId="{DCCBDBCA-E085-4BC3-AE61-3CC9ADA7FD75}" destId="{8178B67C-731C-4A3F-A295-A1E7DD3C747A}" srcOrd="0" destOrd="0" presId="urn:microsoft.com/office/officeart/2018/2/layout/IconVerticalSolidList"/>
    <dgm:cxn modelId="{3821C6BE-9AED-40DA-A5B6-7CDB2E05F77D}" type="presOf" srcId="{CB473832-867D-4304-B30C-168C7D11CFAF}" destId="{8DAC3E2A-0267-4D94-8C97-4A53E108F2FC}" srcOrd="0" destOrd="0" presId="urn:microsoft.com/office/officeart/2018/2/layout/IconVerticalSolidList"/>
    <dgm:cxn modelId="{E4ABFEC6-31DA-4047-AD17-A70AC11DB059}" type="presOf" srcId="{70956179-42AE-454D-806B-E664AFBF6F03}" destId="{77084C1E-8A48-424B-8054-7023BF4D6DC5}" srcOrd="0" destOrd="0" presId="urn:microsoft.com/office/officeart/2018/2/layout/IconVerticalSolidList"/>
    <dgm:cxn modelId="{560D47FE-AA18-4086-A1E0-F976CCD96BCF}" srcId="{85F1A9FA-CDF6-44E9-A8CA-5006B12FE9F7}" destId="{D4A3EF76-B970-4823-B109-7219BF7032CE}" srcOrd="3" destOrd="0" parTransId="{EA698E1E-02EC-4FF8-B729-E778510539DE}" sibTransId="{E7783511-8065-423E-BB9B-EDE707FA82B1}"/>
    <dgm:cxn modelId="{8C59DA58-47C8-4AFB-B1F8-3ED40B0A9D48}" type="presParOf" srcId="{81043AD0-2908-4019-91B6-92A24CACE07C}" destId="{37855FE0-B79E-4D09-BCBD-B4B74CFD3870}" srcOrd="0" destOrd="0" presId="urn:microsoft.com/office/officeart/2018/2/layout/IconVerticalSolidList"/>
    <dgm:cxn modelId="{C8AA9A6B-67A7-4EA3-A782-E617CF0DD88B}" type="presParOf" srcId="{37855FE0-B79E-4D09-BCBD-B4B74CFD3870}" destId="{F1905D7E-11C2-4943-A99E-22BFEA837D64}" srcOrd="0" destOrd="0" presId="urn:microsoft.com/office/officeart/2018/2/layout/IconVerticalSolidList"/>
    <dgm:cxn modelId="{FDDFD3F9-8994-42FD-B329-5FB9C0BF0F5A}" type="presParOf" srcId="{37855FE0-B79E-4D09-BCBD-B4B74CFD3870}" destId="{C7435C9F-A4E9-4EDF-B920-E908C20E1190}" srcOrd="1" destOrd="0" presId="urn:microsoft.com/office/officeart/2018/2/layout/IconVerticalSolidList"/>
    <dgm:cxn modelId="{52EFD554-F716-461D-A0C4-FCC1673C2A6A}" type="presParOf" srcId="{37855FE0-B79E-4D09-BCBD-B4B74CFD3870}" destId="{988252CF-8CDB-47ED-85D3-C522E7BF6B75}" srcOrd="2" destOrd="0" presId="urn:microsoft.com/office/officeart/2018/2/layout/IconVerticalSolidList"/>
    <dgm:cxn modelId="{8358E223-5DDE-4042-9DB7-53689F6CB264}" type="presParOf" srcId="{37855FE0-B79E-4D09-BCBD-B4B74CFD3870}" destId="{77084C1E-8A48-424B-8054-7023BF4D6DC5}" srcOrd="3" destOrd="0" presId="urn:microsoft.com/office/officeart/2018/2/layout/IconVerticalSolidList"/>
    <dgm:cxn modelId="{65F54826-8D9B-4613-82CB-2DA6B051FBDB}" type="presParOf" srcId="{81043AD0-2908-4019-91B6-92A24CACE07C}" destId="{CA2025CD-69B1-41F2-AC85-2F155A061AB1}" srcOrd="1" destOrd="0" presId="urn:microsoft.com/office/officeart/2018/2/layout/IconVerticalSolidList"/>
    <dgm:cxn modelId="{D46AA3D2-782E-410B-81E1-D05A29729702}" type="presParOf" srcId="{81043AD0-2908-4019-91B6-92A24CACE07C}" destId="{5E94EFB1-BA1B-4643-A6CB-BE7B1719A36A}" srcOrd="2" destOrd="0" presId="urn:microsoft.com/office/officeart/2018/2/layout/IconVerticalSolidList"/>
    <dgm:cxn modelId="{967802C3-923A-43C2-8BE3-2C2A040078DB}" type="presParOf" srcId="{5E94EFB1-BA1B-4643-A6CB-BE7B1719A36A}" destId="{166CA8D6-C9CB-49A0-ADAC-0B68357FD184}" srcOrd="0" destOrd="0" presId="urn:microsoft.com/office/officeart/2018/2/layout/IconVerticalSolidList"/>
    <dgm:cxn modelId="{11D7CAC7-9C91-4ECB-86AB-386599984BFC}" type="presParOf" srcId="{5E94EFB1-BA1B-4643-A6CB-BE7B1719A36A}" destId="{554ED663-BE6B-4189-8F55-7297F7EBF06A}" srcOrd="1" destOrd="0" presId="urn:microsoft.com/office/officeart/2018/2/layout/IconVerticalSolidList"/>
    <dgm:cxn modelId="{2EFC1B65-D897-4524-9C49-2E82B7EC2A3B}" type="presParOf" srcId="{5E94EFB1-BA1B-4643-A6CB-BE7B1719A36A}" destId="{F6F09B6D-327F-4639-8AB6-6735257EC7CC}" srcOrd="2" destOrd="0" presId="urn:microsoft.com/office/officeart/2018/2/layout/IconVerticalSolidList"/>
    <dgm:cxn modelId="{394E6D65-128D-4589-B42F-07F1F5EC01F1}" type="presParOf" srcId="{5E94EFB1-BA1B-4643-A6CB-BE7B1719A36A}" destId="{8178B67C-731C-4A3F-A295-A1E7DD3C747A}" srcOrd="3" destOrd="0" presId="urn:microsoft.com/office/officeart/2018/2/layout/IconVerticalSolidList"/>
    <dgm:cxn modelId="{BA651DEA-279E-4F57-9E36-AD29B89E3487}" type="presParOf" srcId="{81043AD0-2908-4019-91B6-92A24CACE07C}" destId="{C267BE5D-8E4B-43D4-9005-80BE2D8ED2F7}" srcOrd="3" destOrd="0" presId="urn:microsoft.com/office/officeart/2018/2/layout/IconVerticalSolidList"/>
    <dgm:cxn modelId="{0BE6A718-B117-4821-B073-B9E7D21A52F2}" type="presParOf" srcId="{81043AD0-2908-4019-91B6-92A24CACE07C}" destId="{E8E8B157-8C06-4E8B-B4BC-ED125BD22CC5}" srcOrd="4" destOrd="0" presId="urn:microsoft.com/office/officeart/2018/2/layout/IconVerticalSolidList"/>
    <dgm:cxn modelId="{51401C13-EAD5-4A90-8B4A-B037A0D4A626}" type="presParOf" srcId="{E8E8B157-8C06-4E8B-B4BC-ED125BD22CC5}" destId="{BE8E423B-EEA3-4175-9F7A-A7FF8C5647F6}" srcOrd="0" destOrd="0" presId="urn:microsoft.com/office/officeart/2018/2/layout/IconVerticalSolidList"/>
    <dgm:cxn modelId="{26EE73DC-C4D7-4F00-9B24-4BCC17933DC8}" type="presParOf" srcId="{E8E8B157-8C06-4E8B-B4BC-ED125BD22CC5}" destId="{ED6CE1DB-D3AA-477D-BA73-033C9C8C600C}" srcOrd="1" destOrd="0" presId="urn:microsoft.com/office/officeart/2018/2/layout/IconVerticalSolidList"/>
    <dgm:cxn modelId="{FCEAC502-0423-4255-8B08-F083E5B5B78F}" type="presParOf" srcId="{E8E8B157-8C06-4E8B-B4BC-ED125BD22CC5}" destId="{1F4D9223-3751-4D7E-B9F8-D32CD7D979D4}" srcOrd="2" destOrd="0" presId="urn:microsoft.com/office/officeart/2018/2/layout/IconVerticalSolidList"/>
    <dgm:cxn modelId="{A664B73D-574C-4907-8519-D01FA586D0BA}" type="presParOf" srcId="{E8E8B157-8C06-4E8B-B4BC-ED125BD22CC5}" destId="{8137A1F4-000F-49D0-A803-6DE9A51D5433}" srcOrd="3" destOrd="0" presId="urn:microsoft.com/office/officeart/2018/2/layout/IconVerticalSolidList"/>
    <dgm:cxn modelId="{D5D3030E-4552-42EE-98E5-44C5567DD553}" type="presParOf" srcId="{81043AD0-2908-4019-91B6-92A24CACE07C}" destId="{FD451E5B-E204-4D2E-B711-7A43C9F06CB4}" srcOrd="5" destOrd="0" presId="urn:microsoft.com/office/officeart/2018/2/layout/IconVerticalSolidList"/>
    <dgm:cxn modelId="{DF807EAA-7DB6-4B75-9664-2F7B56A21D52}" type="presParOf" srcId="{81043AD0-2908-4019-91B6-92A24CACE07C}" destId="{9E57B323-128F-4300-8CDD-2F1B2CAF9128}" srcOrd="6" destOrd="0" presId="urn:microsoft.com/office/officeart/2018/2/layout/IconVerticalSolidList"/>
    <dgm:cxn modelId="{8FB680CA-71AF-44EB-92CE-0D19A0CEA69A}" type="presParOf" srcId="{9E57B323-128F-4300-8CDD-2F1B2CAF9128}" destId="{20EBF13B-9A7B-4B74-A9B9-FDEE5B19BFA2}" srcOrd="0" destOrd="0" presId="urn:microsoft.com/office/officeart/2018/2/layout/IconVerticalSolidList"/>
    <dgm:cxn modelId="{D0D40D3D-4137-45DD-B302-D6483440F7FE}" type="presParOf" srcId="{9E57B323-128F-4300-8CDD-2F1B2CAF9128}" destId="{B369DF68-A213-4544-AAA6-126BC7A6630D}" srcOrd="1" destOrd="0" presId="urn:microsoft.com/office/officeart/2018/2/layout/IconVerticalSolidList"/>
    <dgm:cxn modelId="{5F990F89-7071-4E58-A6E7-4464BDA6B79D}" type="presParOf" srcId="{9E57B323-128F-4300-8CDD-2F1B2CAF9128}" destId="{2FD81EBC-8302-4A90-96A4-20A3EF64654A}" srcOrd="2" destOrd="0" presId="urn:microsoft.com/office/officeart/2018/2/layout/IconVerticalSolidList"/>
    <dgm:cxn modelId="{3ADC146C-F36D-4D6F-88B1-F218763D62FE}" type="presParOf" srcId="{9E57B323-128F-4300-8CDD-2F1B2CAF9128}" destId="{33D98F27-8954-43EE-A2ED-EB1DD073EA79}" srcOrd="3" destOrd="0" presId="urn:microsoft.com/office/officeart/2018/2/layout/IconVerticalSolidList"/>
    <dgm:cxn modelId="{BDB2D340-D212-436A-8A47-C4DBDDA23CA7}" type="presParOf" srcId="{81043AD0-2908-4019-91B6-92A24CACE07C}" destId="{BEE19C08-414E-41F2-9BBE-CA44CFAF991C}" srcOrd="7" destOrd="0" presId="urn:microsoft.com/office/officeart/2018/2/layout/IconVerticalSolidList"/>
    <dgm:cxn modelId="{1194D9AF-6959-4ABC-8F0E-A84394626416}" type="presParOf" srcId="{81043AD0-2908-4019-91B6-92A24CACE07C}" destId="{0ED9F730-01CB-42F5-976A-3F5093FB479B}" srcOrd="8" destOrd="0" presId="urn:microsoft.com/office/officeart/2018/2/layout/IconVerticalSolidList"/>
    <dgm:cxn modelId="{A1B48314-2E5A-462B-9BCB-6E2D45FC30E6}" type="presParOf" srcId="{0ED9F730-01CB-42F5-976A-3F5093FB479B}" destId="{447CD176-C3D5-49E0-A587-6D747C828DE6}" srcOrd="0" destOrd="0" presId="urn:microsoft.com/office/officeart/2018/2/layout/IconVerticalSolidList"/>
    <dgm:cxn modelId="{F1B34E8D-A917-437C-ADE9-76B6D5600C07}" type="presParOf" srcId="{0ED9F730-01CB-42F5-976A-3F5093FB479B}" destId="{3131DE09-FE71-41B1-A4CF-8C0309EB43F9}" srcOrd="1" destOrd="0" presId="urn:microsoft.com/office/officeart/2018/2/layout/IconVerticalSolidList"/>
    <dgm:cxn modelId="{E66092A4-0FEE-4FAC-A7C0-13A06B3AE847}" type="presParOf" srcId="{0ED9F730-01CB-42F5-976A-3F5093FB479B}" destId="{AD7F8D86-8FD9-437A-A852-664A62B78F27}" srcOrd="2" destOrd="0" presId="urn:microsoft.com/office/officeart/2018/2/layout/IconVerticalSolidList"/>
    <dgm:cxn modelId="{596602D2-387E-457C-9E33-07F1C77EDDD3}" type="presParOf" srcId="{0ED9F730-01CB-42F5-976A-3F5093FB479B}" destId="{C2AA7B79-9AA8-4376-8827-72FF407E9E35}" srcOrd="3" destOrd="0" presId="urn:microsoft.com/office/officeart/2018/2/layout/IconVerticalSolidList"/>
    <dgm:cxn modelId="{4AF42D45-7E81-46D1-BA06-A6220306FB30}" type="presParOf" srcId="{81043AD0-2908-4019-91B6-92A24CACE07C}" destId="{D4036715-D121-4282-A18C-513E722C0E00}" srcOrd="9" destOrd="0" presId="urn:microsoft.com/office/officeart/2018/2/layout/IconVerticalSolidList"/>
    <dgm:cxn modelId="{A36CDE79-857D-4648-9282-152D6358B5D1}" type="presParOf" srcId="{81043AD0-2908-4019-91B6-92A24CACE07C}" destId="{03F067F4-5F91-466F-AFC0-CE1E5BC4A3C9}" srcOrd="10" destOrd="0" presId="urn:microsoft.com/office/officeart/2018/2/layout/IconVerticalSolidList"/>
    <dgm:cxn modelId="{90475975-F45F-4784-A34B-AEDDABA91776}" type="presParOf" srcId="{03F067F4-5F91-466F-AFC0-CE1E5BC4A3C9}" destId="{E24C3CB7-6481-48D4-9495-DA11D44A3B0E}" srcOrd="0" destOrd="0" presId="urn:microsoft.com/office/officeart/2018/2/layout/IconVerticalSolidList"/>
    <dgm:cxn modelId="{C3ED9FA5-FEAF-4E5F-9F80-5E8B71DB82E6}" type="presParOf" srcId="{03F067F4-5F91-466F-AFC0-CE1E5BC4A3C9}" destId="{787B0962-E52D-482C-95A4-C9A263B187FA}" srcOrd="1" destOrd="0" presId="urn:microsoft.com/office/officeart/2018/2/layout/IconVerticalSolidList"/>
    <dgm:cxn modelId="{9DE55383-08B3-4816-B354-7B22A07D1023}" type="presParOf" srcId="{03F067F4-5F91-466F-AFC0-CE1E5BC4A3C9}" destId="{D206D70B-7489-4093-B633-10BDC37D94A7}" srcOrd="2" destOrd="0" presId="urn:microsoft.com/office/officeart/2018/2/layout/IconVerticalSolidList"/>
    <dgm:cxn modelId="{823A65E4-C1CC-4CAD-8D6C-AED96EDA8D29}" type="presParOf" srcId="{03F067F4-5F91-466F-AFC0-CE1E5BC4A3C9}" destId="{8DAC3E2A-0267-4D94-8C97-4A53E108F2F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05D7E-11C2-4943-A99E-22BFEA837D64}">
      <dsp:nvSpPr>
        <dsp:cNvPr id="0" name=""/>
        <dsp:cNvSpPr/>
      </dsp:nvSpPr>
      <dsp:spPr>
        <a:xfrm>
          <a:off x="0" y="1427"/>
          <a:ext cx="4885203" cy="608443"/>
        </a:xfrm>
        <a:prstGeom prst="roundRect">
          <a:avLst>
            <a:gd name="adj" fmla="val 10000"/>
          </a:avLst>
        </a:prstGeom>
        <a:solidFill>
          <a:schemeClr val="bg1">
            <a:lumMod val="95000"/>
            <a:hueOff val="0"/>
            <a:satOff val="0"/>
            <a:lumOff val="0"/>
            <a:alpha val="80000"/>
          </a:schemeClr>
        </a:solidFill>
        <a:ln>
          <a:noFill/>
        </a:ln>
        <a:effectLst/>
      </dsp:spPr>
      <dsp:style>
        <a:lnRef idx="0">
          <a:scrgbClr r="0" g="0" b="0"/>
        </a:lnRef>
        <a:fillRef idx="1">
          <a:scrgbClr r="0" g="0" b="0"/>
        </a:fillRef>
        <a:effectRef idx="0">
          <a:scrgbClr r="0" g="0" b="0"/>
        </a:effectRef>
        <a:fontRef idx="minor"/>
      </dsp:style>
    </dsp:sp>
    <dsp:sp modelId="{C7435C9F-A4E9-4EDF-B920-E908C20E1190}">
      <dsp:nvSpPr>
        <dsp:cNvPr id="0" name=""/>
        <dsp:cNvSpPr/>
      </dsp:nvSpPr>
      <dsp:spPr>
        <a:xfrm>
          <a:off x="184054" y="138327"/>
          <a:ext cx="334643" cy="33464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084C1E-8A48-424B-8054-7023BF4D6DC5}">
      <dsp:nvSpPr>
        <dsp:cNvPr id="0" name=""/>
        <dsp:cNvSpPr/>
      </dsp:nvSpPr>
      <dsp:spPr>
        <a:xfrm>
          <a:off x="702751" y="1427"/>
          <a:ext cx="4182451"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dirty="0"/>
            <a:t>Diversity &amp; inclusion isn’t just about speakers, it’s also about the audience and </a:t>
          </a:r>
          <a:r>
            <a:rPr lang="en-US" sz="1700" kern="1200" dirty="0" err="1"/>
            <a:t>organisers</a:t>
          </a:r>
          <a:endParaRPr lang="en-US" sz="1700" kern="1200" dirty="0"/>
        </a:p>
      </dsp:txBody>
      <dsp:txXfrm>
        <a:off x="702751" y="1427"/>
        <a:ext cx="4182451" cy="608443"/>
      </dsp:txXfrm>
    </dsp:sp>
    <dsp:sp modelId="{166CA8D6-C9CB-49A0-ADAC-0B68357FD184}">
      <dsp:nvSpPr>
        <dsp:cNvPr id="0" name=""/>
        <dsp:cNvSpPr/>
      </dsp:nvSpPr>
      <dsp:spPr>
        <a:xfrm>
          <a:off x="0" y="761981"/>
          <a:ext cx="4885203" cy="608443"/>
        </a:xfrm>
        <a:prstGeom prst="roundRect">
          <a:avLst>
            <a:gd name="adj" fmla="val 10000"/>
          </a:avLst>
        </a:prstGeom>
        <a:solidFill>
          <a:schemeClr val="bg1">
            <a:lumMod val="95000"/>
            <a:hueOff val="0"/>
            <a:satOff val="0"/>
            <a:lumOff val="0"/>
            <a:alpha val="80000"/>
          </a:schemeClr>
        </a:solidFill>
        <a:ln>
          <a:noFill/>
        </a:ln>
        <a:effectLst/>
      </dsp:spPr>
      <dsp:style>
        <a:lnRef idx="0">
          <a:scrgbClr r="0" g="0" b="0"/>
        </a:lnRef>
        <a:fillRef idx="1">
          <a:scrgbClr r="0" g="0" b="0"/>
        </a:fillRef>
        <a:effectRef idx="0">
          <a:scrgbClr r="0" g="0" b="0"/>
        </a:effectRef>
        <a:fontRef idx="minor"/>
      </dsp:style>
    </dsp:sp>
    <dsp:sp modelId="{554ED663-BE6B-4189-8F55-7297F7EBF06A}">
      <dsp:nvSpPr>
        <dsp:cNvPr id="0" name=""/>
        <dsp:cNvSpPr/>
      </dsp:nvSpPr>
      <dsp:spPr>
        <a:xfrm>
          <a:off x="184054" y="898881"/>
          <a:ext cx="334643" cy="33464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78B67C-731C-4A3F-A295-A1E7DD3C747A}">
      <dsp:nvSpPr>
        <dsp:cNvPr id="0" name=""/>
        <dsp:cNvSpPr/>
      </dsp:nvSpPr>
      <dsp:spPr>
        <a:xfrm>
          <a:off x="702751" y="761981"/>
          <a:ext cx="4182451"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dirty="0"/>
            <a:t>Value people’s time – budget to compensate them</a:t>
          </a:r>
        </a:p>
      </dsp:txBody>
      <dsp:txXfrm>
        <a:off x="702751" y="761981"/>
        <a:ext cx="4182451" cy="608443"/>
      </dsp:txXfrm>
    </dsp:sp>
    <dsp:sp modelId="{BE8E423B-EEA3-4175-9F7A-A7FF8C5647F6}">
      <dsp:nvSpPr>
        <dsp:cNvPr id="0" name=""/>
        <dsp:cNvSpPr/>
      </dsp:nvSpPr>
      <dsp:spPr>
        <a:xfrm>
          <a:off x="0" y="1522535"/>
          <a:ext cx="4885203" cy="608443"/>
        </a:xfrm>
        <a:prstGeom prst="roundRect">
          <a:avLst>
            <a:gd name="adj" fmla="val 10000"/>
          </a:avLst>
        </a:prstGeom>
        <a:solidFill>
          <a:schemeClr val="bg1">
            <a:lumMod val="95000"/>
            <a:hueOff val="0"/>
            <a:satOff val="0"/>
            <a:lumOff val="0"/>
            <a:alpha val="80000"/>
          </a:schemeClr>
        </a:solidFill>
        <a:ln>
          <a:noFill/>
        </a:ln>
        <a:effectLst/>
      </dsp:spPr>
      <dsp:style>
        <a:lnRef idx="0">
          <a:scrgbClr r="0" g="0" b="0"/>
        </a:lnRef>
        <a:fillRef idx="1">
          <a:scrgbClr r="0" g="0" b="0"/>
        </a:fillRef>
        <a:effectRef idx="0">
          <a:scrgbClr r="0" g="0" b="0"/>
        </a:effectRef>
        <a:fontRef idx="minor"/>
      </dsp:style>
    </dsp:sp>
    <dsp:sp modelId="{ED6CE1DB-D3AA-477D-BA73-033C9C8C600C}">
      <dsp:nvSpPr>
        <dsp:cNvPr id="0" name=""/>
        <dsp:cNvSpPr/>
      </dsp:nvSpPr>
      <dsp:spPr>
        <a:xfrm>
          <a:off x="184054" y="1659435"/>
          <a:ext cx="334643" cy="33464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37A1F4-000F-49D0-A803-6DE9A51D5433}">
      <dsp:nvSpPr>
        <dsp:cNvPr id="0" name=""/>
        <dsp:cNvSpPr/>
      </dsp:nvSpPr>
      <dsp:spPr>
        <a:xfrm>
          <a:off x="702751" y="1522535"/>
          <a:ext cx="4182451"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a:t>Think</a:t>
          </a:r>
          <a:r>
            <a:rPr lang="en-US" sz="1700" kern="1200" baseline="0"/>
            <a:t> about the format, shine a spotlight and provide opportunities for new speakers</a:t>
          </a:r>
          <a:endParaRPr lang="en-US" sz="1700" kern="1200" dirty="0"/>
        </a:p>
      </dsp:txBody>
      <dsp:txXfrm>
        <a:off x="702751" y="1522535"/>
        <a:ext cx="4182451" cy="608443"/>
      </dsp:txXfrm>
    </dsp:sp>
    <dsp:sp modelId="{20EBF13B-9A7B-4B74-A9B9-FDEE5B19BFA2}">
      <dsp:nvSpPr>
        <dsp:cNvPr id="0" name=""/>
        <dsp:cNvSpPr/>
      </dsp:nvSpPr>
      <dsp:spPr>
        <a:xfrm>
          <a:off x="0" y="2283089"/>
          <a:ext cx="4885203" cy="608443"/>
        </a:xfrm>
        <a:prstGeom prst="roundRect">
          <a:avLst>
            <a:gd name="adj" fmla="val 10000"/>
          </a:avLst>
        </a:prstGeom>
        <a:solidFill>
          <a:schemeClr val="bg1">
            <a:lumMod val="95000"/>
            <a:hueOff val="0"/>
            <a:satOff val="0"/>
            <a:lumOff val="0"/>
            <a:alpha val="80000"/>
          </a:schemeClr>
        </a:solidFill>
        <a:ln>
          <a:noFill/>
        </a:ln>
        <a:effectLst/>
      </dsp:spPr>
      <dsp:style>
        <a:lnRef idx="0">
          <a:scrgbClr r="0" g="0" b="0"/>
        </a:lnRef>
        <a:fillRef idx="1">
          <a:scrgbClr r="0" g="0" b="0"/>
        </a:fillRef>
        <a:effectRef idx="0">
          <a:scrgbClr r="0" g="0" b="0"/>
        </a:effectRef>
        <a:fontRef idx="minor"/>
      </dsp:style>
    </dsp:sp>
    <dsp:sp modelId="{B369DF68-A213-4544-AAA6-126BC7A6630D}">
      <dsp:nvSpPr>
        <dsp:cNvPr id="0" name=""/>
        <dsp:cNvSpPr/>
      </dsp:nvSpPr>
      <dsp:spPr>
        <a:xfrm>
          <a:off x="184054" y="2419989"/>
          <a:ext cx="334643" cy="33464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D98F27-8954-43EE-A2ED-EB1DD073EA79}">
      <dsp:nvSpPr>
        <dsp:cNvPr id="0" name=""/>
        <dsp:cNvSpPr/>
      </dsp:nvSpPr>
      <dsp:spPr>
        <a:xfrm>
          <a:off x="702751" y="2283089"/>
          <a:ext cx="4182451"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dirty="0"/>
            <a:t>Put in place a Code of Conduct which you advertise and enforce</a:t>
          </a:r>
        </a:p>
      </dsp:txBody>
      <dsp:txXfrm>
        <a:off x="702751" y="2283089"/>
        <a:ext cx="4182451" cy="608443"/>
      </dsp:txXfrm>
    </dsp:sp>
    <dsp:sp modelId="{447CD176-C3D5-49E0-A587-6D747C828DE6}">
      <dsp:nvSpPr>
        <dsp:cNvPr id="0" name=""/>
        <dsp:cNvSpPr/>
      </dsp:nvSpPr>
      <dsp:spPr>
        <a:xfrm>
          <a:off x="0" y="3043643"/>
          <a:ext cx="4885203" cy="608443"/>
        </a:xfrm>
        <a:prstGeom prst="roundRect">
          <a:avLst>
            <a:gd name="adj" fmla="val 10000"/>
          </a:avLst>
        </a:prstGeom>
        <a:solidFill>
          <a:schemeClr val="bg1">
            <a:lumMod val="95000"/>
            <a:hueOff val="0"/>
            <a:satOff val="0"/>
            <a:lumOff val="0"/>
            <a:alpha val="80000"/>
          </a:schemeClr>
        </a:solidFill>
        <a:ln>
          <a:noFill/>
        </a:ln>
        <a:effectLst/>
      </dsp:spPr>
      <dsp:style>
        <a:lnRef idx="0">
          <a:scrgbClr r="0" g="0" b="0"/>
        </a:lnRef>
        <a:fillRef idx="1">
          <a:scrgbClr r="0" g="0" b="0"/>
        </a:fillRef>
        <a:effectRef idx="0">
          <a:scrgbClr r="0" g="0" b="0"/>
        </a:effectRef>
        <a:fontRef idx="minor"/>
      </dsp:style>
    </dsp:sp>
    <dsp:sp modelId="{3131DE09-FE71-41B1-A4CF-8C0309EB43F9}">
      <dsp:nvSpPr>
        <dsp:cNvPr id="0" name=""/>
        <dsp:cNvSpPr/>
      </dsp:nvSpPr>
      <dsp:spPr>
        <a:xfrm>
          <a:off x="184054" y="3180543"/>
          <a:ext cx="334643" cy="334643"/>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AA7B79-9AA8-4376-8827-72FF407E9E35}">
      <dsp:nvSpPr>
        <dsp:cNvPr id="0" name=""/>
        <dsp:cNvSpPr/>
      </dsp:nvSpPr>
      <dsp:spPr>
        <a:xfrm>
          <a:off x="702751" y="3043643"/>
          <a:ext cx="4182451"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dirty="0"/>
            <a:t>Partner with other </a:t>
          </a:r>
          <a:r>
            <a:rPr lang="en-US" sz="1700" kern="1200" dirty="0" err="1"/>
            <a:t>organisations</a:t>
          </a:r>
          <a:r>
            <a:rPr lang="en-US" sz="1700" kern="1200" dirty="0"/>
            <a:t> to </a:t>
          </a:r>
          <a:r>
            <a:rPr lang="en-US" sz="1700" kern="1200" dirty="0" err="1"/>
            <a:t>publicise</a:t>
          </a:r>
          <a:r>
            <a:rPr lang="en-US" sz="1700" kern="1200" dirty="0"/>
            <a:t> but consider how they benefit from doing so</a:t>
          </a:r>
        </a:p>
      </dsp:txBody>
      <dsp:txXfrm>
        <a:off x="702751" y="3043643"/>
        <a:ext cx="4182451" cy="608443"/>
      </dsp:txXfrm>
    </dsp:sp>
    <dsp:sp modelId="{E24C3CB7-6481-48D4-9495-DA11D44A3B0E}">
      <dsp:nvSpPr>
        <dsp:cNvPr id="0" name=""/>
        <dsp:cNvSpPr/>
      </dsp:nvSpPr>
      <dsp:spPr>
        <a:xfrm>
          <a:off x="0" y="3804197"/>
          <a:ext cx="4885203" cy="608443"/>
        </a:xfrm>
        <a:prstGeom prst="roundRect">
          <a:avLst>
            <a:gd name="adj" fmla="val 10000"/>
          </a:avLst>
        </a:prstGeom>
        <a:solidFill>
          <a:schemeClr val="bg1">
            <a:lumMod val="95000"/>
            <a:hueOff val="0"/>
            <a:satOff val="0"/>
            <a:lumOff val="0"/>
            <a:alpha val="80000"/>
          </a:schemeClr>
        </a:solidFill>
        <a:ln>
          <a:noFill/>
        </a:ln>
        <a:effectLst/>
      </dsp:spPr>
      <dsp:style>
        <a:lnRef idx="0">
          <a:scrgbClr r="0" g="0" b="0"/>
        </a:lnRef>
        <a:fillRef idx="1">
          <a:scrgbClr r="0" g="0" b="0"/>
        </a:fillRef>
        <a:effectRef idx="0">
          <a:scrgbClr r="0" g="0" b="0"/>
        </a:effectRef>
        <a:fontRef idx="minor"/>
      </dsp:style>
    </dsp:sp>
    <dsp:sp modelId="{787B0962-E52D-482C-95A4-C9A263B187FA}">
      <dsp:nvSpPr>
        <dsp:cNvPr id="0" name=""/>
        <dsp:cNvSpPr/>
      </dsp:nvSpPr>
      <dsp:spPr>
        <a:xfrm>
          <a:off x="184054" y="3941097"/>
          <a:ext cx="334643" cy="334643"/>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AC3E2A-0267-4D94-8C97-4A53E108F2FC}">
      <dsp:nvSpPr>
        <dsp:cNvPr id="0" name=""/>
        <dsp:cNvSpPr/>
      </dsp:nvSpPr>
      <dsp:spPr>
        <a:xfrm>
          <a:off x="702751" y="3804197"/>
          <a:ext cx="4182451"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dirty="0"/>
            <a:t>Learn from feedback, make people feel welcome, review all aspects of an event</a:t>
          </a:r>
        </a:p>
      </dsp:txBody>
      <dsp:txXfrm>
        <a:off x="702751" y="3804197"/>
        <a:ext cx="4182451" cy="6084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5/1/19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rameshiftconsulting.com/ally-skills-workshop/"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curse.com/manua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inkedin.com/pulse/inclusion-isnt-being-asked-dance-daniel-juda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ozillapulse.org/entry/115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samsung-internet-dev/help-someone-has-pointed-out-my-conference-has-diversity-issues-c1162a1e8d4c"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geekfeminism.wikia.org/wiki/Conference_anti-harassment/Polic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Tx/>
              <a:buNone/>
            </a:pPr>
            <a:r>
              <a:rPr lang="en-US" dirty="0"/>
              <a:t>These slides are licensed under CC-BY which means you may use them as you wish, however:</a:t>
            </a:r>
          </a:p>
          <a:p>
            <a:pPr marL="171450" indent="-171450">
              <a:buFontTx/>
              <a:buChar char="-"/>
            </a:pPr>
            <a:endParaRPr lang="en-US" dirty="0"/>
          </a:p>
          <a:p>
            <a:pPr marL="171450" indent="-171450">
              <a:buFontTx/>
              <a:buChar char="-"/>
            </a:pPr>
            <a:r>
              <a:rPr lang="en-US" dirty="0"/>
              <a:t>We ask that you do not alter any information, data or figures and pass them off as from the Software Sustainability Institute</a:t>
            </a:r>
          </a:p>
          <a:p>
            <a:pPr marL="171450" indent="-171450">
              <a:buFontTx/>
              <a:buChar char="-"/>
            </a:pPr>
            <a:r>
              <a:rPr lang="en-US" dirty="0"/>
              <a:t>All logos of institutions and funders must not be removed or modified</a:t>
            </a:r>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00953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always about “diversity”, particularly if your audience or organization is mostly middle class, educated white people.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also: </a:t>
            </a:r>
            <a:r>
              <a:rPr lang="en-GB" sz="1200" dirty="0">
                <a:hlinkClick r:id="rId3"/>
              </a:rPr>
              <a:t>https://frameshiftconsulting.com/ally-skills-workshop/</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4"/>
              </a:rPr>
              <a:t>https://www.recurse.com/manual</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12</a:t>
            </a:fld>
            <a:endParaRPr lang="en-US"/>
          </a:p>
        </p:txBody>
      </p:sp>
    </p:spTree>
    <p:extLst>
      <p:ext uri="{BB962C8B-B14F-4D97-AF65-F5344CB8AC3E}">
        <p14:creationId xmlns:p14="http://schemas.microsoft.com/office/powerpoint/2010/main" val="1857632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14</a:t>
            </a:fld>
            <a:endParaRPr lang="en-US"/>
          </a:p>
        </p:txBody>
      </p:sp>
    </p:spTree>
    <p:extLst>
      <p:ext uri="{BB962C8B-B14F-4D97-AF65-F5344CB8AC3E}">
        <p14:creationId xmlns:p14="http://schemas.microsoft.com/office/powerpoint/2010/main" val="34030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partially works because is distinguishes between representation (diversity) and involvement (inclusion), but it fails because there’s an implicit power relationship present, with someone else doing the “inviting” and the “asking”. However, it’s not because we don’t want to dance. It’s because we’re not being allowed to dance how we want, by the people running the party.</a:t>
            </a:r>
          </a:p>
          <a:p>
            <a:endParaRPr lang="en-US" dirty="0"/>
          </a:p>
          <a:p>
            <a:r>
              <a:rPr lang="en-GB" dirty="0">
                <a:hlinkClick r:id="rId3"/>
              </a:rPr>
              <a:t>https://www.linkedin.com/pulse/inclusion-isnt-being-asked-dance-daniel-juday/</a:t>
            </a:r>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a:t>
            </a:fld>
            <a:endParaRPr lang="en-US"/>
          </a:p>
        </p:txBody>
      </p:sp>
    </p:spTree>
    <p:extLst>
      <p:ext uri="{BB962C8B-B14F-4D97-AF65-F5344CB8AC3E}">
        <p14:creationId xmlns:p14="http://schemas.microsoft.com/office/powerpoint/2010/main" val="1855815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not as catchy.</a:t>
            </a:r>
          </a:p>
        </p:txBody>
      </p:sp>
      <p:sp>
        <p:nvSpPr>
          <p:cNvPr id="4" name="Slide Number Placeholder 3"/>
          <p:cNvSpPr>
            <a:spLocks noGrp="1"/>
          </p:cNvSpPr>
          <p:nvPr>
            <p:ph type="sldNum" sz="quarter" idx="5"/>
          </p:nvPr>
        </p:nvSpPr>
        <p:spPr/>
        <p:txBody>
          <a:bodyPr/>
          <a:lstStyle/>
          <a:p>
            <a:fld id="{D7F40DFA-B482-4AD0-A536-856EB395CEAD}" type="slidenum">
              <a:rPr lang="en-US" smtClean="0"/>
              <a:pPr/>
              <a:t>3</a:t>
            </a:fld>
            <a:endParaRPr lang="en-US"/>
          </a:p>
        </p:txBody>
      </p:sp>
    </p:spTree>
    <p:extLst>
      <p:ext uri="{BB962C8B-B14F-4D97-AF65-F5344CB8AC3E}">
        <p14:creationId xmlns:p14="http://schemas.microsoft.com/office/powerpoint/2010/main" val="231224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00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3933-7615-034E-8430-4762F36AEC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52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acd926d0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acd926d0_0_7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11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Fellows represent the diverse nature of the research software community, in terms of gender, age, nationality, ethnicity, and institution.</a:t>
            </a:r>
          </a:p>
          <a:p>
            <a:endParaRPr lang="en-US" dirty="0"/>
          </a:p>
          <a:p>
            <a:r>
              <a:rPr lang="en-US" dirty="0"/>
              <a:t>We’re now working to support Fellows with training and resources that empower them to make a difference, including materials that have been developed by other Fellows.</a:t>
            </a:r>
          </a:p>
          <a:p>
            <a:endParaRPr lang="en-US" dirty="0"/>
          </a:p>
          <a:p>
            <a:r>
              <a:rPr lang="en-US" dirty="0" err="1"/>
              <a:t>Malvika</a:t>
            </a:r>
            <a:r>
              <a:rPr lang="en-US" dirty="0"/>
              <a:t> Sharan (</a:t>
            </a:r>
            <a:r>
              <a:rPr lang="en-GB" dirty="0">
                <a:hlinkClick r:id="rId3"/>
              </a:rPr>
              <a:t>https://www.mozillapulse.org/entry/1157</a:t>
            </a:r>
            <a:r>
              <a:rPr lang="en-GB" dirty="0"/>
              <a:t>)</a:t>
            </a:r>
            <a:r>
              <a:rPr lang="en-US" dirty="0"/>
              <a:t>:</a:t>
            </a:r>
          </a:p>
          <a:p>
            <a:endParaRPr lang="en-US" dirty="0"/>
          </a:p>
          <a:p>
            <a:r>
              <a:rPr lang="en-GB" sz="1200" b="0" i="0" kern="1200" dirty="0">
                <a:solidFill>
                  <a:schemeClr val="tx1"/>
                </a:solidFill>
                <a:effectLst/>
                <a:latin typeface="+mn-lt"/>
                <a:ea typeface="+mn-ea"/>
                <a:cs typeface="+mn-cs"/>
              </a:rPr>
              <a:t>There is a clear divide between learners and active contributors in informatics communities. A large proportion of members who are currently missing or not actively participating in the community are women and members of other historically underrepresented groups. With this project, I wanted to actively and consciously involve as many diverse members as possible to gain their perspectives and share their stories. I chose digital storytelling as a tool to enhance the visibility of our members and improve their engagement within the community by creating opportunities for their participation.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project aims to highlight your personal stories, scientific work, and insights, in the form of blog posts, interviews, and open dialogues.</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8</a:t>
            </a:fld>
            <a:endParaRPr lang="en-US"/>
          </a:p>
        </p:txBody>
      </p:sp>
    </p:spTree>
    <p:extLst>
      <p:ext uri="{BB962C8B-B14F-4D97-AF65-F5344CB8AC3E}">
        <p14:creationId xmlns:p14="http://schemas.microsoft.com/office/powerpoint/2010/main" val="169465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SSI aims to get a diverse set of members on event organisation committees, including those that we co-organise with others.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Examples:</a:t>
            </a:r>
          </a:p>
          <a:p>
            <a:pPr marL="171450" indent="-171450">
              <a:buFontTx/>
              <a:buChar char="-"/>
            </a:pPr>
            <a:r>
              <a:rPr lang="en-GB" sz="1200" b="0" i="0" kern="1200" dirty="0">
                <a:solidFill>
                  <a:schemeClr val="tx1"/>
                </a:solidFill>
                <a:effectLst/>
                <a:latin typeface="+mn-lt"/>
                <a:ea typeface="+mn-ea"/>
                <a:cs typeface="+mn-cs"/>
              </a:rPr>
              <a:t>Participants with religious beliefs (e.g. food around Passover)</a:t>
            </a:r>
          </a:p>
          <a:p>
            <a:pPr marL="171450" indent="-171450">
              <a:buFontTx/>
              <a:buChar char="-"/>
            </a:pPr>
            <a:r>
              <a:rPr lang="en-GB" sz="1200" b="0" i="0" kern="1200" dirty="0">
                <a:solidFill>
                  <a:schemeClr val="tx1"/>
                </a:solidFill>
                <a:effectLst/>
                <a:latin typeface="+mn-lt"/>
                <a:ea typeface="+mn-ea"/>
                <a:cs typeface="+mn-cs"/>
              </a:rPr>
              <a:t>Off-hand </a:t>
            </a:r>
            <a:r>
              <a:rPr lang="en-GB" sz="1200" b="0" i="0" kern="1200" dirty="0" err="1">
                <a:solidFill>
                  <a:schemeClr val="tx1"/>
                </a:solidFill>
                <a:effectLst/>
                <a:latin typeface="+mn-lt"/>
                <a:ea typeface="+mn-ea"/>
                <a:cs typeface="+mn-cs"/>
              </a:rPr>
              <a:t>agism</a:t>
            </a: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Different cultural norms and avoiding unintended offense</a:t>
            </a:r>
          </a:p>
          <a:p>
            <a:pPr marL="171450" indent="-171450">
              <a:buFontTx/>
              <a:buChar char="-"/>
            </a:pP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kern="1200" dirty="0">
                <a:solidFill>
                  <a:schemeClr val="tx1"/>
                </a:solidFill>
                <a:effectLst/>
                <a:latin typeface="+mn-lt"/>
                <a:ea typeface="+mn-ea"/>
                <a:cs typeface="+mn-cs"/>
              </a:rPr>
              <a:t>See also: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hlinkClick r:id="rId3"/>
              </a:rPr>
              <a:t>https://medium.com/samsung-internet-dev/help-someone-has-pointed-out-my-conference-has-diversity-issues-c1162a1e8d4c</a:t>
            </a:r>
            <a:endParaRPr lang="en-GB"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hlinkClick r:id="rId4"/>
              </a:rPr>
              <a:t>https://geekfeminism.wikia.org/wiki/Conference_anti-harassment/Policy</a:t>
            </a:r>
            <a:endParaRPr lang="en-GB"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indent="-171450">
              <a:buFontTx/>
              <a:buChar cha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9</a:t>
            </a:fld>
            <a:endParaRPr lang="en-US"/>
          </a:p>
        </p:txBody>
      </p:sp>
    </p:spTree>
    <p:extLst>
      <p:ext uri="{BB962C8B-B14F-4D97-AF65-F5344CB8AC3E}">
        <p14:creationId xmlns:p14="http://schemas.microsoft.com/office/powerpoint/2010/main" val="87347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10</a:t>
            </a:fld>
            <a:endParaRPr lang="en-US"/>
          </a:p>
        </p:txBody>
      </p:sp>
    </p:spTree>
    <p:extLst>
      <p:ext uri="{BB962C8B-B14F-4D97-AF65-F5344CB8AC3E}">
        <p14:creationId xmlns:p14="http://schemas.microsoft.com/office/powerpoint/2010/main" val="192242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987574"/>
            <a:ext cx="9144000" cy="41154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4328" y="221787"/>
            <a:ext cx="6886575" cy="4409646"/>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9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690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3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5576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737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47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1"/>
        <p:cNvGrpSpPr/>
        <p:nvPr/>
      </p:nvGrpSpPr>
      <p:grpSpPr>
        <a:xfrm>
          <a:off x="0" y="0"/>
          <a:ext cx="0" cy="0"/>
          <a:chOff x="0" y="0"/>
          <a:chExt cx="0" cy="0"/>
        </a:xfrm>
      </p:grpSpPr>
      <p:sp>
        <p:nvSpPr>
          <p:cNvPr id="72" name="Google Shape;72;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218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62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264891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1"/>
        <p:cNvGrpSpPr/>
        <p:nvPr/>
      </p:nvGrpSpPr>
      <p:grpSpPr>
        <a:xfrm>
          <a:off x="0" y="0"/>
          <a:ext cx="0" cy="0"/>
          <a:chOff x="0" y="0"/>
          <a:chExt cx="0" cy="0"/>
        </a:xfrm>
      </p:grpSpPr>
      <p:sp>
        <p:nvSpPr>
          <p:cNvPr id="72" name="Google Shape;72;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73;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464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854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868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683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186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0372C55-F32C-714E-85D4-4C85D67E2D89}" type="datetimeFigureOut">
              <a:rPr lang="en-US" smtClean="0">
                <a:solidFill>
                  <a:prstClr val="black">
                    <a:tint val="75000"/>
                  </a:prstClr>
                </a:solidFill>
                <a:latin typeface="Calibri"/>
              </a:rPr>
              <a:pPr/>
              <a:t>5/1/19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6318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Placeholder 1"/>
          <p:cNvSpPr>
            <a:spLocks noGrp="1"/>
          </p:cNvSpPr>
          <p:nvPr>
            <p:ph type="title"/>
          </p:nvPr>
        </p:nvSpPr>
        <p:spPr>
          <a:xfrm>
            <a:off x="314328"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8"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4840699"/>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grpSp>
        <p:nvGrpSpPr>
          <p:cNvPr id="4" name="Group 3"/>
          <p:cNvGrpSpPr/>
          <p:nvPr userDrawn="1"/>
        </p:nvGrpSpPr>
        <p:grpSpPr>
          <a:xfrm>
            <a:off x="7740352" y="108771"/>
            <a:ext cx="1321098" cy="878803"/>
            <a:chOff x="7381875" y="144884"/>
            <a:chExt cx="1679575" cy="1117264"/>
          </a:xfrm>
        </p:grpSpPr>
        <p:pic>
          <p:nvPicPr>
            <p:cNvPr id="11" name="Picture 10" descr="WhiteLogo.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3" name="TextBox 12"/>
            <p:cNvSpPr txBox="1"/>
            <p:nvPr userDrawn="1"/>
          </p:nvSpPr>
          <p:spPr>
            <a:xfrm>
              <a:off x="7381875" y="1066503"/>
              <a:ext cx="1679575" cy="195645"/>
            </a:xfrm>
            <a:prstGeom prst="rect">
              <a:avLst/>
            </a:prstGeom>
            <a:noFill/>
          </p:spPr>
          <p:txBody>
            <a:bodyPr wrap="square" lIns="0" tIns="0" rIns="0" bIns="0" rtlCol="0">
              <a:spAutoFit/>
            </a:bodyPr>
            <a:lstStyle/>
            <a:p>
              <a:r>
                <a:rPr lang="en-GB" sz="1000" b="1" dirty="0" err="1">
                  <a:solidFill>
                    <a:prstClr val="white"/>
                  </a:solidFill>
                  <a:latin typeface="Consolas" pitchFamily="49" charset="0"/>
                  <a:cs typeface="Consolas" pitchFamily="49" charset="0"/>
                </a:rPr>
                <a:t>www.software.ac.uk</a:t>
              </a:r>
              <a:endParaRPr lang="en-GB" sz="1000" b="1" dirty="0">
                <a:solidFill>
                  <a:prstClr val="white"/>
                </a:solidFill>
                <a:latin typeface="Consolas" pitchFamily="49" charset="0"/>
                <a:cs typeface="Consolas" pitchFamily="49" charset="0"/>
              </a:endParaRPr>
            </a:p>
          </p:txBody>
        </p:sp>
      </p:grpSp>
    </p:spTree>
  </p:cSld>
  <p:clrMap bg1="lt1" tx1="dk1" bg2="lt2" tx2="dk2" accent1="accent1" accent2="accent2" accent3="accent3" accent4="accent4" accent5="accent5" accent6="accent6" hlink="hlink" folHlink="folHlink"/>
  <p:sldLayoutIdLst>
    <p:sldLayoutId id="2147483698" r:id="rId1"/>
    <p:sldLayoutId id="2147483701" r:id="rId2"/>
    <p:sldLayoutId id="2147483728" r:id="rId3"/>
    <p:sldLayoutId id="2147483742" r:id="rId4"/>
  </p:sldLayoutIdLst>
  <p:txStyles>
    <p:titleStyle>
      <a:lvl1pPr algn="ctr" defTabSz="914377" rtl="0" eaLnBrk="1" latinLnBrk="0" hangingPunct="1">
        <a:spcBef>
          <a:spcPct val="0"/>
        </a:spcBef>
        <a:buNone/>
        <a:defRPr sz="4400" kern="1200">
          <a:solidFill>
            <a:schemeClr val="bg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90372C55-F32C-714E-85D4-4C85D67E2D89}" type="datetimeFigureOut">
              <a:rPr lang="en-US" smtClean="0">
                <a:solidFill>
                  <a:prstClr val="black">
                    <a:tint val="75000"/>
                  </a:prstClr>
                </a:solidFill>
              </a:rPr>
              <a:pPr defTabSz="342900"/>
              <a:t>5/1/19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0F3FC98C-2777-2A49-93CE-F68CEAF03181}"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7020302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0.tiff"/><Relationship Id="rId13" Type="http://schemas.openxmlformats.org/officeDocument/2006/relationships/image" Target="../media/image55.tiff"/><Relationship Id="rId3" Type="http://schemas.openxmlformats.org/officeDocument/2006/relationships/image" Target="../media/image45.png"/><Relationship Id="rId7" Type="http://schemas.openxmlformats.org/officeDocument/2006/relationships/image" Target="../media/image49.tiff"/><Relationship Id="rId12" Type="http://schemas.openxmlformats.org/officeDocument/2006/relationships/image" Target="../media/image54.tiff"/><Relationship Id="rId2" Type="http://schemas.openxmlformats.org/officeDocument/2006/relationships/notesSlide" Target="../notesSlides/notesSlide9.xml"/><Relationship Id="rId16" Type="http://schemas.openxmlformats.org/officeDocument/2006/relationships/image" Target="../media/image57.tiff"/><Relationship Id="rId1" Type="http://schemas.openxmlformats.org/officeDocument/2006/relationships/slideLayout" Target="../slideLayouts/slideLayout3.xml"/><Relationship Id="rId6" Type="http://schemas.openxmlformats.org/officeDocument/2006/relationships/image" Target="../media/image48.tiff"/><Relationship Id="rId11" Type="http://schemas.openxmlformats.org/officeDocument/2006/relationships/image" Target="../media/image53.tiff"/><Relationship Id="rId5" Type="http://schemas.openxmlformats.org/officeDocument/2006/relationships/image" Target="../media/image47.tiff"/><Relationship Id="rId15" Type="http://schemas.openxmlformats.org/officeDocument/2006/relationships/image" Target="../media/image13.png"/><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 Id="rId14" Type="http://schemas.openxmlformats.org/officeDocument/2006/relationships/image" Target="../media/image56.tiff"/></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4.sv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hyperlink" Target="https://medium.com/samsung-internet-dev/help-someone-has-pointed-out-my-conference-has-diversity-issues-c1162a1e8d4c" TargetMode="External"/><Relationship Id="rId3" Type="http://schemas.openxmlformats.org/officeDocument/2006/relationships/image" Target="../media/image66.svg"/><Relationship Id="rId7" Type="http://schemas.openxmlformats.org/officeDocument/2006/relationships/hyperlink" Target="https://frameshiftconsulting.com/ally-skills-workshop/" TargetMode="External"/><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hyperlink" Target="https://www.recurse.com/manual" TargetMode="External"/><Relationship Id="rId5" Type="http://schemas.openxmlformats.org/officeDocument/2006/relationships/hyperlink" Target="https://geekfeminism.wikia.org/wiki/Conference_anti-harassment/Policy" TargetMode="External"/><Relationship Id="rId4" Type="http://schemas.openxmlformats.org/officeDocument/2006/relationships/hyperlink" Target="https://discover-cookbook.numfocus.org/" TargetMode="Externa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github.com/softwaresaved/eventure" TargetMode="Externa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13.png"/><Relationship Id="rId7" Type="http://schemas.openxmlformats.org/officeDocument/2006/relationships/image" Target="../media/image70.tiff"/><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8.tiff"/><Relationship Id="rId5" Type="http://schemas.openxmlformats.org/officeDocument/2006/relationships/image" Target="../media/image3.png"/><Relationship Id="rId10" Type="http://schemas.openxmlformats.org/officeDocument/2006/relationships/image" Target="../media/image12.tiff"/><Relationship Id="rId4" Type="http://schemas.openxmlformats.org/officeDocument/2006/relationships/image" Target="../media/image2.png"/><Relationship Id="rId9" Type="http://schemas.openxmlformats.org/officeDocument/2006/relationships/image" Target="../media/image72.tif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tiff"/><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tiff"/><Relationship Id="rId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tiff"/></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1.tiff"/></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4326" y="1375825"/>
            <a:ext cx="8220075" cy="2865925"/>
          </a:xfrm>
        </p:spPr>
        <p:txBody>
          <a:bodyPr anchor="b"/>
          <a:lstStyle/>
          <a:p>
            <a:br>
              <a:rPr lang="en-US" sz="3600" dirty="0"/>
            </a:br>
            <a:r>
              <a:rPr lang="en-US" sz="4800" dirty="0"/>
              <a:t>The SSI’s Guide for Awesome Parties (aka how do we do D&amp;I)</a:t>
            </a:r>
            <a:br>
              <a:rPr lang="en-US" sz="3600" dirty="0"/>
            </a:br>
            <a:br>
              <a:rPr lang="en-US" sz="1800" dirty="0"/>
            </a:br>
            <a:r>
              <a:rPr lang="en-GB" sz="1800" dirty="0"/>
              <a:t>8 May 2019, EPCC's Women in HPC Chapter Launch, Edinburgh</a:t>
            </a:r>
            <a:br>
              <a:rPr lang="en-GB" sz="1800" dirty="0"/>
            </a:br>
            <a:r>
              <a:rPr lang="en-GB" sz="1800" i="1" dirty="0"/>
              <a:t>Slides: https://</a:t>
            </a:r>
            <a:r>
              <a:rPr lang="en-GB" sz="1800" i="1" dirty="0" err="1"/>
              <a:t>doi.org</a:t>
            </a:r>
            <a:r>
              <a:rPr lang="en-GB" sz="1800" i="1" dirty="0"/>
              <a:t>/10.6084/m9.figshare.8094428</a:t>
            </a:r>
            <a:br>
              <a:rPr lang="en-GB" sz="2000" dirty="0"/>
            </a:br>
            <a:r>
              <a:rPr lang="en-US" sz="2000" dirty="0"/>
              <a:t>Neil </a:t>
            </a:r>
            <a:r>
              <a:rPr lang="en-US" sz="2000" dirty="0" err="1"/>
              <a:t>Chue</a:t>
            </a:r>
            <a:r>
              <a:rPr lang="en-US" sz="2000" dirty="0"/>
              <a:t> Hong (@</a:t>
            </a:r>
            <a:r>
              <a:rPr lang="en-US" sz="2000" dirty="0" err="1"/>
              <a:t>npch</a:t>
            </a:r>
            <a:r>
              <a:rPr lang="en-US" sz="2000" dirty="0"/>
              <a:t>), Software Sustainability Institute</a:t>
            </a:r>
            <a:br>
              <a:rPr lang="en-US" sz="2000" dirty="0"/>
            </a:br>
            <a:r>
              <a:rPr lang="en-US" sz="2000" dirty="0"/>
              <a:t>ORCID: 0000-0002-8876-7606 | </a:t>
            </a:r>
            <a:r>
              <a:rPr lang="en-US" sz="2000" dirty="0" err="1"/>
              <a:t>N.ChueHong@software.ac.uk</a:t>
            </a:r>
            <a:endParaRPr lang="en-US" sz="2000" dirty="0"/>
          </a:p>
        </p:txBody>
      </p:sp>
      <p:sp>
        <p:nvSpPr>
          <p:cNvPr id="18" name="Rectangle 17"/>
          <p:cNvSpPr/>
          <p:nvPr/>
        </p:nvSpPr>
        <p:spPr>
          <a:xfrm>
            <a:off x="395536" y="4309234"/>
            <a:ext cx="7465912"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671" y="4294071"/>
            <a:ext cx="747320" cy="400110"/>
          </a:xfrm>
          <a:prstGeom prst="rect">
            <a:avLst/>
          </a:prstGeom>
          <a:noFill/>
        </p:spPr>
        <p:txBody>
          <a:bodyPr wrap="none" rtlCol="0" anchor="t">
            <a:spAutoFit/>
          </a:bodyPr>
          <a:lstStyle/>
          <a:p>
            <a:r>
              <a:rPr lang="en-US" sz="1000" i="1" dirty="0"/>
              <a:t>Supported </a:t>
            </a:r>
            <a:br>
              <a:rPr lang="en-US" sz="1000" i="1" dirty="0"/>
            </a:br>
            <a:r>
              <a:rPr lang="en-US" sz="1000" i="1" dirty="0"/>
              <a:t>by:</a:t>
            </a:r>
          </a:p>
        </p:txBody>
      </p:sp>
      <p:pic>
        <p:nvPicPr>
          <p:cNvPr id="10" name="Picture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5345" y="4342994"/>
            <a:ext cx="1219200" cy="338667"/>
          </a:xfrm>
          <a:prstGeom prst="rect">
            <a:avLst/>
          </a:prstGeom>
        </p:spPr>
      </p:pic>
      <p:pic>
        <p:nvPicPr>
          <p:cNvPr id="2" name="Picture 1"/>
          <p:cNvPicPr>
            <a:picLocks noChangeAspect="1"/>
          </p:cNvPicPr>
          <p:nvPr/>
        </p:nvPicPr>
        <p:blipFill>
          <a:blip r:embed="rId4"/>
          <a:stretch>
            <a:fillRect/>
          </a:stretch>
        </p:blipFill>
        <p:spPr>
          <a:xfrm>
            <a:off x="3595270" y="4381242"/>
            <a:ext cx="686144" cy="583952"/>
          </a:xfrm>
          <a:prstGeom prst="rect">
            <a:avLst/>
          </a:prstGeom>
        </p:spPr>
      </p:pic>
      <p:grpSp>
        <p:nvGrpSpPr>
          <p:cNvPr id="13" name="Group 12"/>
          <p:cNvGrpSpPr/>
          <p:nvPr/>
        </p:nvGrpSpPr>
        <p:grpSpPr>
          <a:xfrm>
            <a:off x="395536" y="123478"/>
            <a:ext cx="7056784" cy="1080120"/>
            <a:chOff x="107504" y="116632"/>
            <a:chExt cx="7056784" cy="1080120"/>
          </a:xfrm>
        </p:grpSpPr>
        <p:sp>
          <p:nvSpPr>
            <p:cNvPr id="14" name="Rectangle 13"/>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manchester"/>
            <p:cNvPicPr>
              <a:picLocks noChangeAspect="1" noChangeArrowheads="1"/>
            </p:cNvPicPr>
            <p:nvPr/>
          </p:nvPicPr>
          <p:blipFill>
            <a:blip r:embed="rId5"/>
            <a:srcRect/>
            <a:stretch>
              <a:fillRect/>
            </a:stretch>
          </p:blipFill>
          <p:spPr bwMode="auto">
            <a:xfrm>
              <a:off x="1210657" y="360098"/>
              <a:ext cx="1659890" cy="566945"/>
            </a:xfrm>
            <a:prstGeom prst="rect">
              <a:avLst/>
            </a:prstGeom>
            <a:noFill/>
            <a:ln w="9525">
              <a:noFill/>
              <a:miter lim="800000"/>
              <a:headEnd/>
              <a:tailEnd/>
            </a:ln>
          </p:spPr>
        </p:pic>
        <p:pic>
          <p:nvPicPr>
            <p:cNvPr id="16" name="Picture 15" descr="EUcrest-official-noborder"/>
            <p:cNvPicPr>
              <a:picLocks noChangeAspect="1" noChangeArrowheads="1"/>
            </p:cNvPicPr>
            <p:nvPr/>
          </p:nvPicPr>
          <p:blipFill>
            <a:blip r:embed="rId6"/>
            <a:srcRect/>
            <a:stretch>
              <a:fillRect/>
            </a:stretch>
          </p:blipFill>
          <p:spPr bwMode="auto">
            <a:xfrm>
              <a:off x="160931" y="174188"/>
              <a:ext cx="960348" cy="938765"/>
            </a:xfrm>
            <a:prstGeom prst="rect">
              <a:avLst/>
            </a:prstGeom>
            <a:noFill/>
            <a:ln w="9525">
              <a:noFill/>
              <a:miter lim="800000"/>
              <a:headEnd/>
              <a:tailEnd/>
            </a:ln>
          </p:spPr>
        </p:pic>
        <p:pic>
          <p:nvPicPr>
            <p:cNvPr id="17"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9" name="Picture 18"/>
            <p:cNvPicPr>
              <a:picLocks noChangeAspect="1"/>
            </p:cNvPicPr>
            <p:nvPr/>
          </p:nvPicPr>
          <p:blipFill>
            <a:blip r:embed="rId8"/>
            <a:stretch>
              <a:fillRect/>
            </a:stretch>
          </p:blipFill>
          <p:spPr>
            <a:xfrm>
              <a:off x="2959925" y="354763"/>
              <a:ext cx="1858731" cy="577614"/>
            </a:xfrm>
            <a:prstGeom prst="rect">
              <a:avLst/>
            </a:prstGeom>
          </p:spPr>
        </p:pic>
      </p:grpSp>
      <p:pic>
        <p:nvPicPr>
          <p:cNvPr id="21" name="Picture 20">
            <a:extLst>
              <a:ext uri="{FF2B5EF4-FFF2-40B4-BE49-F238E27FC236}">
                <a16:creationId xmlns:a16="http://schemas.microsoft.com/office/drawing/2014/main" id="{7E429C61-7FB3-6348-9490-A01618ACE8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9704" y="4636562"/>
            <a:ext cx="1219200" cy="332509"/>
          </a:xfrm>
          <a:prstGeom prst="rect">
            <a:avLst/>
          </a:prstGeom>
        </p:spPr>
      </p:pic>
      <p:pic>
        <p:nvPicPr>
          <p:cNvPr id="22" name="Picture 21">
            <a:extLst>
              <a:ext uri="{FF2B5EF4-FFF2-40B4-BE49-F238E27FC236}">
                <a16:creationId xmlns:a16="http://schemas.microsoft.com/office/drawing/2014/main" id="{91E26EE5-F654-A649-B3A9-232100D21D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50264" y="4362767"/>
            <a:ext cx="1332742" cy="585778"/>
          </a:xfrm>
          <a:prstGeom prst="rect">
            <a:avLst/>
          </a:prstGeom>
        </p:spPr>
      </p:pic>
      <p:pic>
        <p:nvPicPr>
          <p:cNvPr id="23" name="Picture 22">
            <a:extLst>
              <a:ext uri="{FF2B5EF4-FFF2-40B4-BE49-F238E27FC236}">
                <a16:creationId xmlns:a16="http://schemas.microsoft.com/office/drawing/2014/main" id="{3089C517-E29E-A64B-B81B-DACA7EA6A38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683007" y="4615791"/>
            <a:ext cx="1399742" cy="378369"/>
          </a:xfrm>
          <a:prstGeom prst="rect">
            <a:avLst/>
          </a:prstGeom>
        </p:spPr>
      </p:pic>
      <p:pic>
        <p:nvPicPr>
          <p:cNvPr id="24" name="Picture 23">
            <a:extLst>
              <a:ext uri="{FF2B5EF4-FFF2-40B4-BE49-F238E27FC236}">
                <a16:creationId xmlns:a16="http://schemas.microsoft.com/office/drawing/2014/main" id="{9B768C1A-8280-284A-98C2-2CD6AAE1E55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195736" y="4376410"/>
            <a:ext cx="1337598" cy="573986"/>
          </a:xfrm>
          <a:prstGeom prst="rect">
            <a:avLst/>
          </a:prstGeom>
        </p:spPr>
      </p:pic>
      <p:pic>
        <p:nvPicPr>
          <p:cNvPr id="25" name="Picture 24">
            <a:extLst>
              <a:ext uri="{FF2B5EF4-FFF2-40B4-BE49-F238E27FC236}">
                <a16:creationId xmlns:a16="http://schemas.microsoft.com/office/drawing/2014/main" id="{7394AEC6-333D-524B-8EAF-260210514FA0}"/>
              </a:ext>
            </a:extLst>
          </p:cNvPr>
          <p:cNvPicPr>
            <a:picLocks noChangeAspect="1"/>
          </p:cNvPicPr>
          <p:nvPr/>
        </p:nvPicPr>
        <p:blipFill>
          <a:blip r:embed="rId13"/>
          <a:stretch>
            <a:fillRect/>
          </a:stretch>
        </p:blipFill>
        <p:spPr>
          <a:xfrm>
            <a:off x="6340610" y="4373035"/>
            <a:ext cx="1399742" cy="286947"/>
          </a:xfrm>
          <a:prstGeom prst="rect">
            <a:avLst/>
          </a:prstGeom>
        </p:spPr>
      </p:pic>
      <p:pic>
        <p:nvPicPr>
          <p:cNvPr id="20" name="Picture 19">
            <a:extLst>
              <a:ext uri="{FF2B5EF4-FFF2-40B4-BE49-F238E27FC236}">
                <a16:creationId xmlns:a16="http://schemas.microsoft.com/office/drawing/2014/main" id="{4C47E212-E7EE-1D40-81D2-BF34DD96CB86}"/>
              </a:ext>
            </a:extLst>
          </p:cNvPr>
          <p:cNvPicPr>
            <a:picLocks noChangeAspect="1"/>
          </p:cNvPicPr>
          <p:nvPr/>
        </p:nvPicPr>
        <p:blipFill>
          <a:blip r:embed="rId14"/>
          <a:stretch>
            <a:fillRect/>
          </a:stretch>
        </p:blipFill>
        <p:spPr>
          <a:xfrm>
            <a:off x="8305800" y="4796755"/>
            <a:ext cx="838200" cy="295275"/>
          </a:xfrm>
          <a:prstGeom prst="rect">
            <a:avLst/>
          </a:prstGeom>
        </p:spPr>
      </p:pic>
    </p:spTree>
    <p:extLst>
      <p:ext uri="{BB962C8B-B14F-4D97-AF65-F5344CB8AC3E}">
        <p14:creationId xmlns:p14="http://schemas.microsoft.com/office/powerpoint/2010/main" val="21721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D461C-A290-A649-8B06-93B78DA4BA4B}"/>
              </a:ext>
            </a:extLst>
          </p:cNvPr>
          <p:cNvSpPr>
            <a:spLocks noGrp="1"/>
          </p:cNvSpPr>
          <p:nvPr>
            <p:ph type="title"/>
          </p:nvPr>
        </p:nvSpPr>
        <p:spPr/>
        <p:txBody>
          <a:bodyPr/>
          <a:lstStyle/>
          <a:p>
            <a:r>
              <a:rPr lang="en-US" dirty="0"/>
              <a:t>CW19</a:t>
            </a:r>
          </a:p>
        </p:txBody>
      </p:sp>
      <p:sp>
        <p:nvSpPr>
          <p:cNvPr id="3" name="Rectangle 2">
            <a:extLst>
              <a:ext uri="{FF2B5EF4-FFF2-40B4-BE49-F238E27FC236}">
                <a16:creationId xmlns:a16="http://schemas.microsoft.com/office/drawing/2014/main" id="{26E102BB-7A1A-5747-8006-819E5F1E7C04}"/>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front of a crowd&#10;&#10;Description automatically generated">
            <a:extLst>
              <a:ext uri="{FF2B5EF4-FFF2-40B4-BE49-F238E27FC236}">
                <a16:creationId xmlns:a16="http://schemas.microsoft.com/office/drawing/2014/main" id="{02911501-B559-A743-B218-BDA26FCD57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85841" cy="3219822"/>
          </a:xfrm>
          <a:prstGeom prst="rect">
            <a:avLst/>
          </a:prstGeom>
        </p:spPr>
      </p:pic>
      <p:pic>
        <p:nvPicPr>
          <p:cNvPr id="5" name="Picture 4">
            <a:extLst>
              <a:ext uri="{FF2B5EF4-FFF2-40B4-BE49-F238E27FC236}">
                <a16:creationId xmlns:a16="http://schemas.microsoft.com/office/drawing/2014/main" id="{A672016F-1F66-004F-8E72-540FAACA1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3316486"/>
            <a:ext cx="1296144" cy="1728192"/>
          </a:xfrm>
          <a:prstGeom prst="rect">
            <a:avLst/>
          </a:prstGeom>
        </p:spPr>
      </p:pic>
      <p:pic>
        <p:nvPicPr>
          <p:cNvPr id="6" name="Picture 5">
            <a:extLst>
              <a:ext uri="{FF2B5EF4-FFF2-40B4-BE49-F238E27FC236}">
                <a16:creationId xmlns:a16="http://schemas.microsoft.com/office/drawing/2014/main" id="{5D100E7D-A619-3B42-B340-69E903BD1B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1152" y="3316486"/>
            <a:ext cx="1296144" cy="1728192"/>
          </a:xfrm>
          <a:prstGeom prst="rect">
            <a:avLst/>
          </a:prstGeom>
        </p:spPr>
      </p:pic>
      <p:pic>
        <p:nvPicPr>
          <p:cNvPr id="7" name="Picture 6">
            <a:extLst>
              <a:ext uri="{FF2B5EF4-FFF2-40B4-BE49-F238E27FC236}">
                <a16:creationId xmlns:a16="http://schemas.microsoft.com/office/drawing/2014/main" id="{5CEC09BA-E952-1B43-A1B3-A0413CE623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4800" y="3315470"/>
            <a:ext cx="1296144" cy="1729208"/>
          </a:xfrm>
          <a:prstGeom prst="rect">
            <a:avLst/>
          </a:prstGeom>
        </p:spPr>
      </p:pic>
      <p:pic>
        <p:nvPicPr>
          <p:cNvPr id="8" name="Picture 7">
            <a:extLst>
              <a:ext uri="{FF2B5EF4-FFF2-40B4-BE49-F238E27FC236}">
                <a16:creationId xmlns:a16="http://schemas.microsoft.com/office/drawing/2014/main" id="{CB82A163-56D3-8244-A591-7B15262371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8448" y="3315470"/>
            <a:ext cx="1398227" cy="1729208"/>
          </a:xfrm>
          <a:prstGeom prst="rect">
            <a:avLst/>
          </a:prstGeom>
        </p:spPr>
      </p:pic>
      <p:pic>
        <p:nvPicPr>
          <p:cNvPr id="9" name="Picture 8">
            <a:extLst>
              <a:ext uri="{FF2B5EF4-FFF2-40B4-BE49-F238E27FC236}">
                <a16:creationId xmlns:a16="http://schemas.microsoft.com/office/drawing/2014/main" id="{91C0F1AE-7F9A-3C4A-816E-DF81253703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24179" y="3315471"/>
            <a:ext cx="675223" cy="912464"/>
          </a:xfrm>
          <a:prstGeom prst="rect">
            <a:avLst/>
          </a:prstGeom>
        </p:spPr>
      </p:pic>
      <p:pic>
        <p:nvPicPr>
          <p:cNvPr id="10" name="Picture 9">
            <a:extLst>
              <a:ext uri="{FF2B5EF4-FFF2-40B4-BE49-F238E27FC236}">
                <a16:creationId xmlns:a16="http://schemas.microsoft.com/office/drawing/2014/main" id="{0A84602F-DA44-2143-97E1-9D9B95A4BD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24178" y="4217669"/>
            <a:ext cx="675223" cy="813861"/>
          </a:xfrm>
          <a:prstGeom prst="rect">
            <a:avLst/>
          </a:prstGeom>
        </p:spPr>
      </p:pic>
      <p:pic>
        <p:nvPicPr>
          <p:cNvPr id="11" name="Picture 10">
            <a:extLst>
              <a:ext uri="{FF2B5EF4-FFF2-40B4-BE49-F238E27FC236}">
                <a16:creationId xmlns:a16="http://schemas.microsoft.com/office/drawing/2014/main" id="{015F0BE3-0615-D744-82DC-50FBDAAC688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99401" y="3315470"/>
            <a:ext cx="649143" cy="902199"/>
          </a:xfrm>
          <a:prstGeom prst="rect">
            <a:avLst/>
          </a:prstGeom>
        </p:spPr>
      </p:pic>
      <p:pic>
        <p:nvPicPr>
          <p:cNvPr id="12" name="Picture 11">
            <a:extLst>
              <a:ext uri="{FF2B5EF4-FFF2-40B4-BE49-F238E27FC236}">
                <a16:creationId xmlns:a16="http://schemas.microsoft.com/office/drawing/2014/main" id="{81DEB06A-8732-D147-A4A9-B989B24E584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15547" y="4227935"/>
            <a:ext cx="649144" cy="803595"/>
          </a:xfrm>
          <a:prstGeom prst="rect">
            <a:avLst/>
          </a:prstGeom>
        </p:spPr>
      </p:pic>
      <p:pic>
        <p:nvPicPr>
          <p:cNvPr id="13" name="Picture 12">
            <a:extLst>
              <a:ext uri="{FF2B5EF4-FFF2-40B4-BE49-F238E27FC236}">
                <a16:creationId xmlns:a16="http://schemas.microsoft.com/office/drawing/2014/main" id="{5CD70685-92CA-EA43-98BF-32F5EC6F23D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387"/>
          <a:stretch/>
        </p:blipFill>
        <p:spPr>
          <a:xfrm>
            <a:off x="7142515" y="4217666"/>
            <a:ext cx="813861" cy="813863"/>
          </a:xfrm>
          <a:prstGeom prst="rect">
            <a:avLst/>
          </a:prstGeom>
        </p:spPr>
      </p:pic>
      <p:pic>
        <p:nvPicPr>
          <p:cNvPr id="14" name="Picture 13">
            <a:extLst>
              <a:ext uri="{FF2B5EF4-FFF2-40B4-BE49-F238E27FC236}">
                <a16:creationId xmlns:a16="http://schemas.microsoft.com/office/drawing/2014/main" id="{B272A840-36A7-124C-9E5C-34B632C7E4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62009" y="3322508"/>
            <a:ext cx="902199" cy="902199"/>
          </a:xfrm>
          <a:prstGeom prst="rect">
            <a:avLst/>
          </a:prstGeom>
        </p:spPr>
      </p:pic>
      <p:pic>
        <p:nvPicPr>
          <p:cNvPr id="15" name="Picture 14">
            <a:extLst>
              <a:ext uri="{FF2B5EF4-FFF2-40B4-BE49-F238E27FC236}">
                <a16:creationId xmlns:a16="http://schemas.microsoft.com/office/drawing/2014/main" id="{74D7B355-745E-E747-8EF4-61FF1A222E3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6376" y="4217668"/>
            <a:ext cx="813862" cy="813862"/>
          </a:xfrm>
          <a:prstGeom prst="rect">
            <a:avLst/>
          </a:prstGeom>
        </p:spPr>
      </p:pic>
      <p:pic>
        <p:nvPicPr>
          <p:cNvPr id="17" name="Picture 16">
            <a:extLst>
              <a:ext uri="{FF2B5EF4-FFF2-40B4-BE49-F238E27FC236}">
                <a16:creationId xmlns:a16="http://schemas.microsoft.com/office/drawing/2014/main" id="{63FCF13F-7B20-FE40-9114-11B2275E1D38}"/>
              </a:ext>
            </a:extLst>
          </p:cNvPr>
          <p:cNvPicPr>
            <a:picLocks noChangeAspect="1"/>
          </p:cNvPicPr>
          <p:nvPr/>
        </p:nvPicPr>
        <p:blipFill>
          <a:blip r:embed="rId15"/>
          <a:stretch>
            <a:fillRect/>
          </a:stretch>
        </p:blipFill>
        <p:spPr>
          <a:xfrm rot="16200000">
            <a:off x="8577263" y="4576762"/>
            <a:ext cx="838200" cy="295275"/>
          </a:xfrm>
          <a:prstGeom prst="rect">
            <a:avLst/>
          </a:prstGeom>
        </p:spPr>
      </p:pic>
      <p:pic>
        <p:nvPicPr>
          <p:cNvPr id="18" name="Picture 17">
            <a:extLst>
              <a:ext uri="{FF2B5EF4-FFF2-40B4-BE49-F238E27FC236}">
                <a16:creationId xmlns:a16="http://schemas.microsoft.com/office/drawing/2014/main" id="{9C4C7BDE-85A6-AD41-9E48-AB6E1FFC602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164288" y="3305200"/>
            <a:ext cx="719495" cy="912465"/>
          </a:xfrm>
          <a:prstGeom prst="rect">
            <a:avLst/>
          </a:prstGeom>
        </p:spPr>
      </p:pic>
    </p:spTree>
    <p:extLst>
      <p:ext uri="{BB962C8B-B14F-4D97-AF65-F5344CB8AC3E}">
        <p14:creationId xmlns:p14="http://schemas.microsoft.com/office/powerpoint/2010/main" val="31119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3BA7D6-8761-FA44-A527-C4061BBC8FB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4ED6772-95F5-A248-BC07-2C64C2BF7789}"/>
              </a:ext>
            </a:extLst>
          </p:cNvPr>
          <p:cNvPicPr>
            <a:picLocks noChangeAspect="1"/>
          </p:cNvPicPr>
          <p:nvPr/>
        </p:nvPicPr>
        <p:blipFill>
          <a:blip r:embed="rId2"/>
          <a:stretch>
            <a:fillRect/>
          </a:stretch>
        </p:blipFill>
        <p:spPr>
          <a:xfrm>
            <a:off x="8305800" y="4796755"/>
            <a:ext cx="838200" cy="29527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223369E-E45E-AC44-8BE8-58B550E39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4571998" cy="258795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6093F6E-EC7B-6A44-AEA7-AD9CD3D6F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587955"/>
            <a:ext cx="4571999" cy="2555544"/>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A50BDE9-3033-5049-A4DC-C855AB423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20539"/>
            <a:ext cx="4572000" cy="2608493"/>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7B1A8123-FCDD-8142-BBCB-66D564BE54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0" y="2587955"/>
            <a:ext cx="4572000" cy="2555545"/>
          </a:xfrm>
          <a:prstGeom prst="rect">
            <a:avLst/>
          </a:prstGeom>
        </p:spPr>
      </p:pic>
      <p:sp>
        <p:nvSpPr>
          <p:cNvPr id="13" name="TextBox 12">
            <a:extLst>
              <a:ext uri="{FF2B5EF4-FFF2-40B4-BE49-F238E27FC236}">
                <a16:creationId xmlns:a16="http://schemas.microsoft.com/office/drawing/2014/main" id="{5BBD8F49-100A-B940-ABC1-DC3FD26F260E}"/>
              </a:ext>
            </a:extLst>
          </p:cNvPr>
          <p:cNvSpPr txBox="1"/>
          <p:nvPr/>
        </p:nvSpPr>
        <p:spPr>
          <a:xfrm>
            <a:off x="179512" y="-1"/>
            <a:ext cx="1117614" cy="461665"/>
          </a:xfrm>
          <a:prstGeom prst="rect">
            <a:avLst/>
          </a:prstGeom>
          <a:solidFill>
            <a:schemeClr val="bg1"/>
          </a:solidFill>
        </p:spPr>
        <p:txBody>
          <a:bodyPr wrap="none" rtlCol="0">
            <a:spAutoFit/>
          </a:bodyPr>
          <a:lstStyle/>
          <a:p>
            <a:r>
              <a:rPr lang="en-US" sz="2400" dirty="0">
                <a:solidFill>
                  <a:schemeClr val="accent6"/>
                </a:solidFill>
              </a:rPr>
              <a:t>Gender</a:t>
            </a:r>
          </a:p>
        </p:txBody>
      </p:sp>
      <p:sp>
        <p:nvSpPr>
          <p:cNvPr id="15" name="TextBox 14">
            <a:extLst>
              <a:ext uri="{FF2B5EF4-FFF2-40B4-BE49-F238E27FC236}">
                <a16:creationId xmlns:a16="http://schemas.microsoft.com/office/drawing/2014/main" id="{F260D3BF-A296-8E4B-A870-AF454DBD9737}"/>
              </a:ext>
            </a:extLst>
          </p:cNvPr>
          <p:cNvSpPr txBox="1"/>
          <p:nvPr/>
        </p:nvSpPr>
        <p:spPr>
          <a:xfrm>
            <a:off x="164828" y="2644641"/>
            <a:ext cx="1271117" cy="461665"/>
          </a:xfrm>
          <a:prstGeom prst="rect">
            <a:avLst/>
          </a:prstGeom>
          <a:solidFill>
            <a:schemeClr val="bg1"/>
          </a:solidFill>
        </p:spPr>
        <p:txBody>
          <a:bodyPr wrap="none" rtlCol="0">
            <a:spAutoFit/>
          </a:bodyPr>
          <a:lstStyle/>
          <a:p>
            <a:r>
              <a:rPr lang="en-US" sz="2400" dirty="0">
                <a:solidFill>
                  <a:schemeClr val="accent6"/>
                </a:solidFill>
              </a:rPr>
              <a:t>Ethnicity</a:t>
            </a:r>
          </a:p>
        </p:txBody>
      </p:sp>
      <p:sp>
        <p:nvSpPr>
          <p:cNvPr id="16" name="TextBox 15">
            <a:extLst>
              <a:ext uri="{FF2B5EF4-FFF2-40B4-BE49-F238E27FC236}">
                <a16:creationId xmlns:a16="http://schemas.microsoft.com/office/drawing/2014/main" id="{DCDFC386-E3CB-6A41-97CE-0E2DDBDED478}"/>
              </a:ext>
            </a:extLst>
          </p:cNvPr>
          <p:cNvSpPr txBox="1"/>
          <p:nvPr/>
        </p:nvSpPr>
        <p:spPr>
          <a:xfrm>
            <a:off x="7382875" y="0"/>
            <a:ext cx="1766061" cy="461665"/>
          </a:xfrm>
          <a:prstGeom prst="rect">
            <a:avLst/>
          </a:prstGeom>
          <a:solidFill>
            <a:schemeClr val="bg1"/>
          </a:solidFill>
        </p:spPr>
        <p:txBody>
          <a:bodyPr wrap="none" rtlCol="0">
            <a:spAutoFit/>
          </a:bodyPr>
          <a:lstStyle/>
          <a:p>
            <a:r>
              <a:rPr lang="en-US" sz="2400" dirty="0">
                <a:solidFill>
                  <a:schemeClr val="accent6"/>
                </a:solidFill>
              </a:rPr>
              <a:t>Career Stage</a:t>
            </a:r>
          </a:p>
        </p:txBody>
      </p:sp>
      <p:sp>
        <p:nvSpPr>
          <p:cNvPr id="17" name="TextBox 16">
            <a:extLst>
              <a:ext uri="{FF2B5EF4-FFF2-40B4-BE49-F238E27FC236}">
                <a16:creationId xmlns:a16="http://schemas.microsoft.com/office/drawing/2014/main" id="{D4E43051-5C11-564B-9CFD-34A0763C1F82}"/>
              </a:ext>
            </a:extLst>
          </p:cNvPr>
          <p:cNvSpPr txBox="1"/>
          <p:nvPr/>
        </p:nvSpPr>
        <p:spPr>
          <a:xfrm>
            <a:off x="7335719" y="2608493"/>
            <a:ext cx="1761188" cy="461665"/>
          </a:xfrm>
          <a:prstGeom prst="rect">
            <a:avLst/>
          </a:prstGeom>
          <a:solidFill>
            <a:schemeClr val="bg1"/>
          </a:solidFill>
        </p:spPr>
        <p:txBody>
          <a:bodyPr wrap="none" rtlCol="0">
            <a:spAutoFit/>
          </a:bodyPr>
          <a:lstStyle/>
          <a:p>
            <a:r>
              <a:rPr lang="en-US" sz="2400" dirty="0">
                <a:solidFill>
                  <a:schemeClr val="accent6"/>
                </a:solidFill>
              </a:rPr>
              <a:t>Subject Area</a:t>
            </a:r>
          </a:p>
        </p:txBody>
      </p:sp>
    </p:spTree>
    <p:extLst>
      <p:ext uri="{BB962C8B-B14F-4D97-AF65-F5344CB8AC3E}">
        <p14:creationId xmlns:p14="http://schemas.microsoft.com/office/powerpoint/2010/main" val="59831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94"/>
            <a:ext cx="4211157"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9BF1892-133A-A44E-AC0B-794BAC02040E}"/>
              </a:ext>
            </a:extLst>
          </p:cNvPr>
          <p:cNvSpPr>
            <a:spLocks noGrp="1"/>
          </p:cNvSpPr>
          <p:nvPr>
            <p:ph type="title"/>
          </p:nvPr>
        </p:nvSpPr>
        <p:spPr>
          <a:xfrm>
            <a:off x="4286616" y="242176"/>
            <a:ext cx="3733482" cy="1090538"/>
          </a:xfrm>
        </p:spPr>
        <p:txBody>
          <a:bodyPr vert="horz" lIns="91440" tIns="45720" rIns="91440" bIns="45720" rtlCol="0" anchor="ctr">
            <a:normAutofit/>
          </a:bodyPr>
          <a:lstStyle/>
          <a:p>
            <a:pPr algn="l" defTabSz="914400">
              <a:lnSpc>
                <a:spcPct val="90000"/>
              </a:lnSpc>
            </a:pPr>
            <a:r>
              <a:rPr lang="en-US" sz="2400" b="1" kern="1200" dirty="0">
                <a:solidFill>
                  <a:srgbClr val="000000"/>
                </a:solidFill>
                <a:latin typeface="+mj-lt"/>
                <a:ea typeface="+mj-ea"/>
                <a:cs typeface="+mj-cs"/>
              </a:rPr>
              <a:t>Think about your (or your </a:t>
            </a:r>
            <a:r>
              <a:rPr lang="en-US" sz="2400" b="1" kern="1200" dirty="0" err="1">
                <a:solidFill>
                  <a:srgbClr val="000000"/>
                </a:solidFill>
                <a:latin typeface="+mj-lt"/>
                <a:ea typeface="+mj-ea"/>
                <a:cs typeface="+mj-cs"/>
              </a:rPr>
              <a:t>organisation’s</a:t>
            </a:r>
            <a:r>
              <a:rPr lang="en-US" sz="2400" b="1" kern="1200" dirty="0">
                <a:solidFill>
                  <a:srgbClr val="000000"/>
                </a:solidFill>
                <a:latin typeface="+mj-lt"/>
                <a:ea typeface="+mj-ea"/>
                <a:cs typeface="+mj-cs"/>
              </a:rPr>
              <a:t>) participation</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3964"/>
            <a:ext cx="3750328" cy="4050721"/>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hought bubble">
            <a:extLst>
              <a:ext uri="{FF2B5EF4-FFF2-40B4-BE49-F238E27FC236}">
                <a16:creationId xmlns:a16="http://schemas.microsoft.com/office/drawing/2014/main" id="{2BB66CD7-B69F-4B20-ADA0-48888E1E8DF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7690" y="1221816"/>
            <a:ext cx="2715016" cy="2715016"/>
          </a:xfrm>
          <a:prstGeom prst="rect">
            <a:avLst/>
          </a:prstGeom>
        </p:spPr>
      </p:pic>
      <p:sp>
        <p:nvSpPr>
          <p:cNvPr id="3" name="TextBox 2">
            <a:extLst>
              <a:ext uri="{FF2B5EF4-FFF2-40B4-BE49-F238E27FC236}">
                <a16:creationId xmlns:a16="http://schemas.microsoft.com/office/drawing/2014/main" id="{7E606F23-8138-8C4A-8619-488EC6ED6DBE}"/>
              </a:ext>
            </a:extLst>
          </p:cNvPr>
          <p:cNvSpPr txBox="1"/>
          <p:nvPr/>
        </p:nvSpPr>
        <p:spPr>
          <a:xfrm>
            <a:off x="4283968" y="1456221"/>
            <a:ext cx="3733184" cy="2987737"/>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z="2400" dirty="0">
                <a:solidFill>
                  <a:srgbClr val="000000"/>
                </a:solidFill>
              </a:rPr>
              <a:t>Check you’re not making it hard for some to participate effectively</a:t>
            </a:r>
          </a:p>
          <a:p>
            <a:pPr marL="285750" indent="-228600">
              <a:lnSpc>
                <a:spcPct val="90000"/>
              </a:lnSpc>
              <a:spcAft>
                <a:spcPts val="600"/>
              </a:spcAft>
              <a:buFont typeface="Arial" panose="020B0604020202020204" pitchFamily="34" charset="0"/>
              <a:buChar char="•"/>
            </a:pPr>
            <a:r>
              <a:rPr lang="en-US" sz="2400" dirty="0">
                <a:solidFill>
                  <a:srgbClr val="000000"/>
                </a:solidFill>
              </a:rPr>
              <a:t>Encourage others to follow diversity &amp; inclusion best practice</a:t>
            </a:r>
          </a:p>
          <a:p>
            <a:pPr marL="285750" indent="-228600">
              <a:lnSpc>
                <a:spcPct val="90000"/>
              </a:lnSpc>
              <a:spcAft>
                <a:spcPts val="600"/>
              </a:spcAft>
              <a:buFont typeface="Arial" panose="020B0604020202020204" pitchFamily="34" charset="0"/>
              <a:buChar char="•"/>
            </a:pPr>
            <a:r>
              <a:rPr lang="en-US" sz="2400" dirty="0">
                <a:solidFill>
                  <a:srgbClr val="000000"/>
                </a:solidFill>
              </a:rPr>
              <a:t>Use your ally skills to benefit others, if you are in a position of privilege</a:t>
            </a:r>
          </a:p>
        </p:txBody>
      </p:sp>
      <p:pic>
        <p:nvPicPr>
          <p:cNvPr id="8" name="Picture 7">
            <a:extLst>
              <a:ext uri="{FF2B5EF4-FFF2-40B4-BE49-F238E27FC236}">
                <a16:creationId xmlns:a16="http://schemas.microsoft.com/office/drawing/2014/main" id="{B3DEB371-5A39-EF44-BC46-C26CE563AFDA}"/>
              </a:ext>
            </a:extLst>
          </p:cNvPr>
          <p:cNvPicPr>
            <a:picLocks noChangeAspect="1"/>
          </p:cNvPicPr>
          <p:nvPr/>
        </p:nvPicPr>
        <p:blipFill>
          <a:blip r:embed="rId6"/>
          <a:stretch>
            <a:fillRect/>
          </a:stretch>
        </p:blipFill>
        <p:spPr>
          <a:xfrm>
            <a:off x="8305800" y="4796755"/>
            <a:ext cx="838200" cy="295275"/>
          </a:xfrm>
          <a:prstGeom prst="rect">
            <a:avLst/>
          </a:prstGeom>
        </p:spPr>
      </p:pic>
    </p:spTree>
    <p:extLst>
      <p:ext uri="{BB962C8B-B14F-4D97-AF65-F5344CB8AC3E}">
        <p14:creationId xmlns:p14="http://schemas.microsoft.com/office/powerpoint/2010/main" val="373401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353193"/>
            <a:ext cx="3285756"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F4FF24-2665-1745-A656-7FC10969BDF2}"/>
              </a:ext>
            </a:extLst>
          </p:cNvPr>
          <p:cNvSpPr>
            <a:spLocks noGrp="1"/>
          </p:cNvSpPr>
          <p:nvPr>
            <p:ph type="title"/>
          </p:nvPr>
        </p:nvSpPr>
        <p:spPr>
          <a:xfrm>
            <a:off x="647271" y="759003"/>
            <a:ext cx="2562119" cy="3596556"/>
          </a:xfrm>
        </p:spPr>
        <p:txBody>
          <a:bodyPr vert="horz" lIns="91440" tIns="45720" rIns="91440" bIns="45720" rtlCol="0" anchor="ctr">
            <a:noAutofit/>
          </a:bodyPr>
          <a:lstStyle/>
          <a:p>
            <a:pPr algn="l" defTabSz="914400">
              <a:lnSpc>
                <a:spcPct val="90000"/>
              </a:lnSpc>
            </a:pPr>
            <a:r>
              <a:rPr lang="en-US" sz="3600" dirty="0">
                <a:solidFill>
                  <a:srgbClr val="FFFFFF"/>
                </a:solidFill>
              </a:rPr>
              <a:t>Diversity &amp; inclusion should permeate your decision making</a:t>
            </a:r>
          </a:p>
        </p:txBody>
      </p:sp>
      <p:sp>
        <p:nvSpPr>
          <p:cNvPr id="6" name="Rectangle 5" descr="Books">
            <a:extLst>
              <a:ext uri="{FF2B5EF4-FFF2-40B4-BE49-F238E27FC236}">
                <a16:creationId xmlns:a16="http://schemas.microsoft.com/office/drawing/2014/main" id="{4492A7EA-B501-D746-87C0-13D721ECC80A}"/>
              </a:ext>
            </a:extLst>
          </p:cNvPr>
          <p:cNvSpPr/>
          <p:nvPr/>
        </p:nvSpPr>
        <p:spPr>
          <a:xfrm>
            <a:off x="3661016" y="1060876"/>
            <a:ext cx="863193" cy="861508"/>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4C68AA1A-53A2-0946-B851-BF5332EF8076}"/>
              </a:ext>
            </a:extLst>
          </p:cNvPr>
          <p:cNvSpPr txBox="1"/>
          <p:nvPr/>
        </p:nvSpPr>
        <p:spPr>
          <a:xfrm>
            <a:off x="4524208" y="1182687"/>
            <a:ext cx="4440279" cy="3970318"/>
          </a:xfrm>
          <a:prstGeom prst="rect">
            <a:avLst/>
          </a:prstGeom>
          <a:noFill/>
        </p:spPr>
        <p:txBody>
          <a:bodyPr wrap="square" rtlCol="0">
            <a:spAutoFit/>
          </a:bodyPr>
          <a:lstStyle/>
          <a:p>
            <a:pPr lvl="0">
              <a:lnSpc>
                <a:spcPct val="100000"/>
              </a:lnSpc>
            </a:pPr>
            <a:r>
              <a:rPr lang="en-GB" sz="1400" dirty="0" err="1"/>
              <a:t>NumFOCUS</a:t>
            </a:r>
            <a:r>
              <a:rPr lang="en-GB" sz="1400" dirty="0"/>
              <a:t> Cookbook:</a:t>
            </a:r>
            <a:endParaRPr lang="en-GB" sz="1400" dirty="0">
              <a:hlinkClick r:id="rId4"/>
            </a:endParaRPr>
          </a:p>
          <a:p>
            <a:pPr lvl="0">
              <a:lnSpc>
                <a:spcPct val="100000"/>
              </a:lnSpc>
            </a:pPr>
            <a:r>
              <a:rPr lang="en-GB" sz="1400" dirty="0">
                <a:hlinkClick r:id="rId4"/>
              </a:rPr>
              <a:t>https://discover-cookbook.numfocus.org/</a:t>
            </a:r>
            <a:endParaRPr lang="en-GB" sz="1400" dirty="0"/>
          </a:p>
          <a:p>
            <a:pPr lvl="0">
              <a:lnSpc>
                <a:spcPct val="100000"/>
              </a:lnSpc>
            </a:pPr>
            <a:endParaRPr lang="en-GB" sz="1400" dirty="0"/>
          </a:p>
          <a:p>
            <a:pPr lvl="0">
              <a:lnSpc>
                <a:spcPct val="100000"/>
              </a:lnSpc>
            </a:pPr>
            <a:r>
              <a:rPr lang="en-GB" sz="1400" dirty="0"/>
              <a:t>Geek Feminism Code of Conduct:</a:t>
            </a:r>
          </a:p>
          <a:p>
            <a:pPr lvl="0">
              <a:lnSpc>
                <a:spcPct val="100000"/>
              </a:lnSpc>
            </a:pPr>
            <a:r>
              <a:rPr lang="en-GB" sz="1400" dirty="0">
                <a:hlinkClick r:id="rId5"/>
              </a:rPr>
              <a:t>https://geekfeminism.wikia.org/wiki/Conference_anti-harassment/Policy</a:t>
            </a:r>
            <a:endParaRPr lang="en-GB" sz="1400" dirty="0"/>
          </a:p>
          <a:p>
            <a:pPr lvl="0">
              <a:lnSpc>
                <a:spcPct val="100000"/>
              </a:lnSpc>
            </a:pPr>
            <a:endParaRPr lang="en-GB" sz="1400" dirty="0"/>
          </a:p>
          <a:p>
            <a:pPr lvl="0">
              <a:lnSpc>
                <a:spcPct val="100000"/>
              </a:lnSpc>
            </a:pPr>
            <a:r>
              <a:rPr lang="en-GB" sz="1400" dirty="0"/>
              <a:t>Creating an inclusive environment (</a:t>
            </a:r>
            <a:r>
              <a:rPr lang="en-GB" sz="1400" dirty="0" err="1"/>
              <a:t>Recurse</a:t>
            </a:r>
            <a:r>
              <a:rPr lang="en-GB" sz="1400" dirty="0"/>
              <a:t> </a:t>
            </a:r>
            <a:r>
              <a:rPr lang="en-GB" sz="1400" dirty="0" err="1"/>
              <a:t>Center</a:t>
            </a:r>
            <a:r>
              <a:rPr lang="en-GB" sz="1400" dirty="0"/>
              <a:t>):</a:t>
            </a:r>
          </a:p>
          <a:p>
            <a:pPr lvl="0">
              <a:lnSpc>
                <a:spcPct val="100000"/>
              </a:lnSpc>
            </a:pPr>
            <a:r>
              <a:rPr lang="en-GB" sz="1400" dirty="0">
                <a:hlinkClick r:id="rId6"/>
              </a:rPr>
              <a:t>https://www.recurse.com/manual</a:t>
            </a:r>
            <a:endParaRPr lang="en-GB" sz="1400" dirty="0"/>
          </a:p>
          <a:p>
            <a:pPr lvl="0">
              <a:lnSpc>
                <a:spcPct val="100000"/>
              </a:lnSpc>
            </a:pPr>
            <a:endParaRPr lang="en-GB" sz="1400" dirty="0"/>
          </a:p>
          <a:p>
            <a:pPr lvl="0">
              <a:lnSpc>
                <a:spcPct val="100000"/>
              </a:lnSpc>
            </a:pPr>
            <a:r>
              <a:rPr lang="en-GB" sz="1400" dirty="0"/>
              <a:t>Ally Skills Workshop (Frameshift Consulting):</a:t>
            </a:r>
          </a:p>
          <a:p>
            <a:pPr lvl="0">
              <a:lnSpc>
                <a:spcPct val="100000"/>
              </a:lnSpc>
            </a:pPr>
            <a:r>
              <a:rPr lang="en-GB" sz="1400" dirty="0">
                <a:hlinkClick r:id="rId7"/>
              </a:rPr>
              <a:t>https://frameshiftconsulting.com/ally-skills-workshop/</a:t>
            </a:r>
            <a:endParaRPr lang="en-GB" sz="1400" dirty="0"/>
          </a:p>
          <a:p>
            <a:pPr lvl="0">
              <a:lnSpc>
                <a:spcPct val="100000"/>
              </a:lnSpc>
            </a:pPr>
            <a:endParaRPr lang="en-GB" sz="1400" dirty="0"/>
          </a:p>
          <a:p>
            <a:pPr lvl="0">
              <a:lnSpc>
                <a:spcPct val="100000"/>
              </a:lnSpc>
            </a:pPr>
            <a:r>
              <a:rPr lang="en-GB" sz="1400" dirty="0"/>
              <a:t>EDI tips from Ada Rose Cannon (Samsung):</a:t>
            </a:r>
          </a:p>
          <a:p>
            <a:pPr lvl="0">
              <a:lnSpc>
                <a:spcPct val="100000"/>
              </a:lnSpc>
            </a:pPr>
            <a:r>
              <a:rPr lang="en-GB" sz="1400" dirty="0">
                <a:hlinkClick r:id="rId8"/>
              </a:rPr>
              <a:t>https://medium.com/samsung-internet-dev/help-someone-has-pointed-out-my-conference-has-diversity-issues-c1162a1e8d4c</a:t>
            </a:r>
            <a:endParaRPr lang="en-US" sz="1400" dirty="0"/>
          </a:p>
          <a:p>
            <a:endParaRPr lang="en-US" sz="1400" dirty="0"/>
          </a:p>
        </p:txBody>
      </p:sp>
      <p:pic>
        <p:nvPicPr>
          <p:cNvPr id="8" name="Picture 7">
            <a:extLst>
              <a:ext uri="{FF2B5EF4-FFF2-40B4-BE49-F238E27FC236}">
                <a16:creationId xmlns:a16="http://schemas.microsoft.com/office/drawing/2014/main" id="{C89633C2-C7ED-8F45-9C82-361F9E33A27F}"/>
              </a:ext>
            </a:extLst>
          </p:cNvPr>
          <p:cNvPicPr>
            <a:picLocks noChangeAspect="1"/>
          </p:cNvPicPr>
          <p:nvPr/>
        </p:nvPicPr>
        <p:blipFill>
          <a:blip r:embed="rId9"/>
          <a:stretch>
            <a:fillRect/>
          </a:stretch>
        </p:blipFill>
        <p:spPr>
          <a:xfrm>
            <a:off x="8305800" y="4796755"/>
            <a:ext cx="838200" cy="295275"/>
          </a:xfrm>
          <a:prstGeom prst="rect">
            <a:avLst/>
          </a:prstGeom>
        </p:spPr>
      </p:pic>
      <p:sp>
        <p:nvSpPr>
          <p:cNvPr id="7" name="Rectangle 6">
            <a:extLst>
              <a:ext uri="{FF2B5EF4-FFF2-40B4-BE49-F238E27FC236}">
                <a16:creationId xmlns:a16="http://schemas.microsoft.com/office/drawing/2014/main" id="{88C876F2-F98D-E94A-8F8D-801946D3A3E4}"/>
              </a:ext>
            </a:extLst>
          </p:cNvPr>
          <p:cNvSpPr/>
          <p:nvPr/>
        </p:nvSpPr>
        <p:spPr>
          <a:xfrm>
            <a:off x="3661016" y="466657"/>
            <a:ext cx="4572000" cy="369332"/>
          </a:xfrm>
          <a:prstGeom prst="rect">
            <a:avLst/>
          </a:prstGeom>
        </p:spPr>
        <p:txBody>
          <a:bodyPr>
            <a:spAutoFit/>
          </a:bodyPr>
          <a:lstStyle/>
          <a:p>
            <a:r>
              <a:rPr lang="en-GB" i="1" dirty="0">
                <a:solidFill>
                  <a:schemeClr val="bg1"/>
                </a:solidFill>
              </a:rPr>
              <a:t>Slides: 10.6084/m9.figshare.8094428</a:t>
            </a:r>
            <a:endParaRPr lang="en-US" dirty="0">
              <a:solidFill>
                <a:schemeClr val="bg1"/>
              </a:solidFill>
            </a:endParaRPr>
          </a:p>
        </p:txBody>
      </p:sp>
    </p:spTree>
    <p:extLst>
      <p:ext uri="{BB962C8B-B14F-4D97-AF65-F5344CB8AC3E}">
        <p14:creationId xmlns:p14="http://schemas.microsoft.com/office/powerpoint/2010/main" val="2203621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332F-8204-7A4B-8ED0-0A819AE36D91}"/>
              </a:ext>
            </a:extLst>
          </p:cNvPr>
          <p:cNvSpPr>
            <a:spLocks noGrp="1"/>
          </p:cNvSpPr>
          <p:nvPr>
            <p:ph type="title"/>
          </p:nvPr>
        </p:nvSpPr>
        <p:spPr>
          <a:solidFill>
            <a:schemeClr val="tx1"/>
          </a:solidFill>
        </p:spPr>
        <p:txBody>
          <a:bodyPr/>
          <a:lstStyle/>
          <a:p>
            <a:endParaRPr lang="en-US" dirty="0"/>
          </a:p>
        </p:txBody>
      </p:sp>
      <p:pic>
        <p:nvPicPr>
          <p:cNvPr id="3" name="Picture 2">
            <a:extLst>
              <a:ext uri="{FF2B5EF4-FFF2-40B4-BE49-F238E27FC236}">
                <a16:creationId xmlns:a16="http://schemas.microsoft.com/office/drawing/2014/main" id="{7BE6DF87-D1D8-F045-BD0C-1FC03ACE27EC}"/>
              </a:ext>
            </a:extLst>
          </p:cNvPr>
          <p:cNvPicPr>
            <a:picLocks noChangeAspect="1"/>
          </p:cNvPicPr>
          <p:nvPr/>
        </p:nvPicPr>
        <p:blipFill>
          <a:blip r:embed="rId3"/>
          <a:stretch>
            <a:fillRect/>
          </a:stretch>
        </p:blipFill>
        <p:spPr>
          <a:xfrm>
            <a:off x="683567" y="267494"/>
            <a:ext cx="6192689" cy="280476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59B73BC2-8E5D-4542-AA07-A193712C5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28" y="2743804"/>
            <a:ext cx="6886575" cy="1911775"/>
          </a:xfrm>
          <a:prstGeom prst="rect">
            <a:avLst/>
          </a:prstGeom>
        </p:spPr>
      </p:pic>
      <p:sp>
        <p:nvSpPr>
          <p:cNvPr id="7" name="TextBox 6">
            <a:extLst>
              <a:ext uri="{FF2B5EF4-FFF2-40B4-BE49-F238E27FC236}">
                <a16:creationId xmlns:a16="http://schemas.microsoft.com/office/drawing/2014/main" id="{BE60E51E-D937-8A42-A9E5-7BB454A5ACD3}"/>
              </a:ext>
            </a:extLst>
          </p:cNvPr>
          <p:cNvSpPr txBox="1"/>
          <p:nvPr/>
        </p:nvSpPr>
        <p:spPr>
          <a:xfrm>
            <a:off x="307457" y="4698240"/>
            <a:ext cx="4752528" cy="369332"/>
          </a:xfrm>
          <a:prstGeom prst="rect">
            <a:avLst/>
          </a:prstGeom>
          <a:noFill/>
        </p:spPr>
        <p:txBody>
          <a:bodyPr wrap="square" rtlCol="0">
            <a:spAutoFit/>
          </a:bodyPr>
          <a:lstStyle/>
          <a:p>
            <a:r>
              <a:rPr lang="en-GB" dirty="0">
                <a:hlinkClick r:id="rId5"/>
              </a:rPr>
              <a:t>https://github.com/softwaresaved/eventure</a:t>
            </a:r>
            <a:endParaRPr lang="en-US" dirty="0"/>
          </a:p>
        </p:txBody>
      </p:sp>
      <p:pic>
        <p:nvPicPr>
          <p:cNvPr id="8" name="Picture 7">
            <a:extLst>
              <a:ext uri="{FF2B5EF4-FFF2-40B4-BE49-F238E27FC236}">
                <a16:creationId xmlns:a16="http://schemas.microsoft.com/office/drawing/2014/main" id="{EA8A670B-5631-CC46-96AF-7B6468A41284}"/>
              </a:ext>
            </a:extLst>
          </p:cNvPr>
          <p:cNvPicPr>
            <a:picLocks noChangeAspect="1"/>
          </p:cNvPicPr>
          <p:nvPr/>
        </p:nvPicPr>
        <p:blipFill>
          <a:blip r:embed="rId6"/>
          <a:stretch>
            <a:fillRect/>
          </a:stretch>
        </p:blipFill>
        <p:spPr>
          <a:xfrm>
            <a:off x="8305800" y="4796755"/>
            <a:ext cx="838200" cy="295275"/>
          </a:xfrm>
          <a:prstGeom prst="rect">
            <a:avLst/>
          </a:prstGeom>
        </p:spPr>
      </p:pic>
    </p:spTree>
    <p:extLst>
      <p:ext uri="{BB962C8B-B14F-4D97-AF65-F5344CB8AC3E}">
        <p14:creationId xmlns:p14="http://schemas.microsoft.com/office/powerpoint/2010/main" val="174024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Box 2"/>
          <p:cNvSpPr txBox="1"/>
          <p:nvPr/>
        </p:nvSpPr>
        <p:spPr>
          <a:xfrm>
            <a:off x="171527" y="1047817"/>
            <a:ext cx="1813830" cy="4247317"/>
          </a:xfrm>
          <a:prstGeom prst="rect">
            <a:avLst/>
          </a:prstGeom>
          <a:noFill/>
        </p:spPr>
        <p:txBody>
          <a:bodyPr wrap="none" rtlCol="0">
            <a:spAutoFit/>
          </a:bodyPr>
          <a:lstStyle/>
          <a:p>
            <a:r>
              <a:rPr lang="en-US" sz="1350" dirty="0"/>
              <a:t>The SSI team/</a:t>
            </a:r>
            <a:r>
              <a:rPr lang="en-US" sz="1350" i="1" dirty="0"/>
              <a:t>alumni</a:t>
            </a:r>
            <a:r>
              <a:rPr lang="en-US" sz="1350" dirty="0"/>
              <a:t>:</a:t>
            </a:r>
          </a:p>
          <a:p>
            <a:pPr marL="214313" indent="-214313">
              <a:buFontTx/>
              <a:buChar char="-"/>
            </a:pPr>
            <a:r>
              <a:rPr lang="en-US" sz="1350" dirty="0"/>
              <a:t>Aleksandra </a:t>
            </a:r>
            <a:r>
              <a:rPr lang="en-US" sz="1350" dirty="0" err="1"/>
              <a:t>Nenadic</a:t>
            </a:r>
            <a:endParaRPr lang="en-US" sz="1350" dirty="0"/>
          </a:p>
          <a:p>
            <a:pPr marL="214313" indent="-214313">
              <a:buFontTx/>
              <a:buChar char="-"/>
            </a:pPr>
            <a:r>
              <a:rPr lang="en-US" sz="1350" i="1" dirty="0"/>
              <a:t>Aleksandra </a:t>
            </a:r>
            <a:r>
              <a:rPr lang="en-US" sz="1350" i="1" dirty="0" err="1"/>
              <a:t>Pawlik</a:t>
            </a:r>
            <a:endParaRPr lang="en-US" sz="1350" i="1" dirty="0"/>
          </a:p>
          <a:p>
            <a:pPr marL="214313" indent="-214313">
              <a:buFontTx/>
              <a:buChar char="-"/>
            </a:pPr>
            <a:r>
              <a:rPr lang="en-US" sz="1350" i="1" dirty="0"/>
              <a:t>Alexander Hay</a:t>
            </a:r>
          </a:p>
          <a:p>
            <a:pPr marL="214313" indent="-214313">
              <a:buFontTx/>
              <a:buChar char="-"/>
            </a:pPr>
            <a:r>
              <a:rPr lang="en-US" sz="1350" i="1" dirty="0"/>
              <a:t>Arno </a:t>
            </a:r>
            <a:r>
              <a:rPr lang="en-US" sz="1350" i="1" dirty="0" err="1"/>
              <a:t>Proeme</a:t>
            </a:r>
            <a:endParaRPr lang="en-US" sz="1350" i="1" dirty="0"/>
          </a:p>
          <a:p>
            <a:pPr marL="214313" indent="-214313">
              <a:buFontTx/>
              <a:buChar char="-"/>
            </a:pPr>
            <a:r>
              <a:rPr lang="en-US" sz="1350" dirty="0"/>
              <a:t>Carole Goble</a:t>
            </a:r>
          </a:p>
          <a:p>
            <a:pPr marL="214313" indent="-214313">
              <a:buFontTx/>
              <a:buChar char="-"/>
            </a:pPr>
            <a:r>
              <a:rPr lang="en-US" sz="1350" dirty="0"/>
              <a:t>Claire Wyatt</a:t>
            </a:r>
          </a:p>
          <a:p>
            <a:pPr marL="214313" indent="-214313">
              <a:buFontTx/>
              <a:buChar char="-"/>
            </a:pPr>
            <a:r>
              <a:rPr lang="en-US" sz="1350" dirty="0"/>
              <a:t>Clem Hadfield</a:t>
            </a:r>
          </a:p>
          <a:p>
            <a:pPr marL="214313" indent="-214313">
              <a:buFontTx/>
              <a:buChar char="-"/>
            </a:pPr>
            <a:r>
              <a:rPr lang="en-US" sz="1350" dirty="0"/>
              <a:t>Dave De </a:t>
            </a:r>
            <a:r>
              <a:rPr lang="en-US" sz="1350" dirty="0" err="1"/>
              <a:t>Roure</a:t>
            </a:r>
            <a:endParaRPr lang="en-US" sz="1350" dirty="0"/>
          </a:p>
          <a:p>
            <a:pPr marL="214313" indent="-214313">
              <a:buFontTx/>
              <a:buChar char="-"/>
            </a:pPr>
            <a:r>
              <a:rPr lang="en-US" sz="1350" i="1" dirty="0" err="1"/>
              <a:t>Devasena</a:t>
            </a:r>
            <a:r>
              <a:rPr lang="en-US" sz="1350" i="1" dirty="0"/>
              <a:t> Prasad</a:t>
            </a:r>
          </a:p>
          <a:p>
            <a:pPr marL="214313" indent="-214313">
              <a:buFontTx/>
              <a:buChar char="-"/>
            </a:pPr>
            <a:r>
              <a:rPr lang="en-US" sz="1350" dirty="0" err="1"/>
              <a:t>Giacomo</a:t>
            </a:r>
            <a:r>
              <a:rPr lang="en-US" sz="1350" dirty="0"/>
              <a:t> Peru</a:t>
            </a:r>
          </a:p>
          <a:p>
            <a:pPr marL="214313" indent="-214313">
              <a:buFontTx/>
              <a:buChar char="-"/>
            </a:pPr>
            <a:r>
              <a:rPr lang="en-US" sz="1350" dirty="0"/>
              <a:t>Graeme Smith</a:t>
            </a:r>
          </a:p>
          <a:p>
            <a:pPr marL="214313" indent="-214313">
              <a:buFontTx/>
              <a:buChar char="-"/>
            </a:pPr>
            <a:r>
              <a:rPr lang="en-US" sz="1350" i="1" dirty="0"/>
              <a:t>Iain Emsley</a:t>
            </a:r>
          </a:p>
          <a:p>
            <a:pPr marL="214313" indent="-214313">
              <a:buFontTx/>
              <a:buChar char="-"/>
            </a:pPr>
            <a:r>
              <a:rPr lang="en-US" sz="1350" dirty="0"/>
              <a:t>James Graham</a:t>
            </a:r>
          </a:p>
          <a:p>
            <a:pPr marL="214313" indent="-214313">
              <a:buFontTx/>
              <a:buChar char="-"/>
            </a:pPr>
            <a:r>
              <a:rPr lang="en-US" sz="1350" dirty="0"/>
              <a:t>John Robinson</a:t>
            </a:r>
          </a:p>
          <a:p>
            <a:pPr marL="214313" indent="-214313">
              <a:buFontTx/>
              <a:buChar char="-"/>
            </a:pPr>
            <a:r>
              <a:rPr lang="en-US" sz="1350" dirty="0"/>
              <a:t>Les </a:t>
            </a:r>
            <a:r>
              <a:rPr lang="en-US" sz="1350" dirty="0" err="1"/>
              <a:t>Carr</a:t>
            </a:r>
            <a:endParaRPr lang="en-US" sz="1350" dirty="0"/>
          </a:p>
          <a:p>
            <a:pPr marL="214313" indent="-214313">
              <a:buFontTx/>
              <a:buChar char="-"/>
            </a:pPr>
            <a:r>
              <a:rPr lang="en-US" sz="1350" dirty="0"/>
              <a:t>Lucia </a:t>
            </a:r>
            <a:r>
              <a:rPr lang="en-US" sz="1350" dirty="0" err="1"/>
              <a:t>Michielin</a:t>
            </a:r>
            <a:endParaRPr lang="en-US" sz="1350" dirty="0"/>
          </a:p>
          <a:p>
            <a:pPr marL="214313" indent="-214313">
              <a:buFontTx/>
              <a:buChar char="-"/>
            </a:pPr>
            <a:r>
              <a:rPr lang="en-US" sz="1350" i="1" dirty="0"/>
              <a:t>Malcolm Atkinson</a:t>
            </a:r>
          </a:p>
          <a:p>
            <a:pPr marL="214313" indent="-214313">
              <a:buFontTx/>
              <a:buChar char="-"/>
            </a:pPr>
            <a:r>
              <a:rPr lang="en-US" sz="1350" i="1" dirty="0"/>
              <a:t>Malcolm Illingworth</a:t>
            </a:r>
          </a:p>
          <a:p>
            <a:pPr marL="214313" indent="-214313">
              <a:buFontTx/>
              <a:buChar char="-"/>
            </a:pPr>
            <a:endParaRPr lang="en-US" sz="1350" dirty="0"/>
          </a:p>
        </p:txBody>
      </p:sp>
      <p:sp>
        <p:nvSpPr>
          <p:cNvPr id="4" name="TextBox 3"/>
          <p:cNvSpPr txBox="1"/>
          <p:nvPr/>
        </p:nvSpPr>
        <p:spPr>
          <a:xfrm>
            <a:off x="1899719" y="1047817"/>
            <a:ext cx="1789144" cy="3208571"/>
          </a:xfrm>
          <a:prstGeom prst="rect">
            <a:avLst/>
          </a:prstGeom>
          <a:noFill/>
        </p:spPr>
        <p:txBody>
          <a:bodyPr wrap="none" rtlCol="0">
            <a:spAutoFit/>
          </a:bodyPr>
          <a:lstStyle/>
          <a:p>
            <a:pPr marL="214313" indent="-214313">
              <a:buFontTx/>
              <a:buChar char="-"/>
            </a:pPr>
            <a:r>
              <a:rPr lang="en-US" sz="1350" dirty="0"/>
              <a:t>Mario </a:t>
            </a:r>
            <a:r>
              <a:rPr lang="en-US" sz="1350" dirty="0" err="1"/>
              <a:t>Antonioletti</a:t>
            </a:r>
            <a:endParaRPr lang="en-US" sz="1350" dirty="0"/>
          </a:p>
          <a:p>
            <a:pPr marL="214313" indent="-214313">
              <a:buFontTx/>
              <a:buChar char="-"/>
            </a:pPr>
            <a:r>
              <a:rPr lang="en-US" sz="1350" dirty="0"/>
              <a:t>Mark Parsons</a:t>
            </a:r>
          </a:p>
          <a:p>
            <a:pPr marL="214313" indent="-214313">
              <a:buFontTx/>
              <a:buChar char="-"/>
            </a:pPr>
            <a:r>
              <a:rPr lang="en-US" sz="1350" i="1" dirty="0"/>
              <a:t>Mike Jackson</a:t>
            </a:r>
          </a:p>
          <a:p>
            <a:pPr marL="214313" indent="-214313">
              <a:buFontTx/>
              <a:buChar char="-"/>
            </a:pPr>
            <a:r>
              <a:rPr lang="en-US" sz="1350" dirty="0"/>
              <a:t>Olivier Philippe</a:t>
            </a:r>
          </a:p>
          <a:p>
            <a:pPr marL="214313" indent="-214313">
              <a:buFontTx/>
              <a:buChar char="-"/>
            </a:pPr>
            <a:r>
              <a:rPr lang="en-US" sz="1350" i="1" dirty="0"/>
              <a:t>Priyanka Singh</a:t>
            </a:r>
          </a:p>
          <a:p>
            <a:pPr marL="214313" indent="-214313">
              <a:buFontTx/>
              <a:buChar char="-"/>
            </a:pPr>
            <a:r>
              <a:rPr lang="en-US" sz="1350" dirty="0" err="1"/>
              <a:t>Raniere</a:t>
            </a:r>
            <a:r>
              <a:rPr lang="en-US" sz="1350" dirty="0"/>
              <a:t> Silva</a:t>
            </a:r>
          </a:p>
          <a:p>
            <a:pPr marL="214313" indent="-214313">
              <a:buFontTx/>
              <a:buChar char="-"/>
            </a:pPr>
            <a:r>
              <a:rPr lang="en-US" sz="1350" i="1" dirty="0"/>
              <a:t>Rob Baxter</a:t>
            </a:r>
          </a:p>
          <a:p>
            <a:pPr marL="214313" indent="-214313">
              <a:buFontTx/>
              <a:buChar char="-"/>
            </a:pPr>
            <a:r>
              <a:rPr lang="en-US" sz="1350" i="1" dirty="0"/>
              <a:t>Robin Wilson</a:t>
            </a:r>
          </a:p>
          <a:p>
            <a:pPr marL="214313" indent="-214313">
              <a:buFontTx/>
              <a:buChar char="-"/>
            </a:pPr>
            <a:r>
              <a:rPr lang="en-US" sz="1350" dirty="0" err="1"/>
              <a:t>Shoaib</a:t>
            </a:r>
            <a:r>
              <a:rPr lang="en-US" sz="1350" dirty="0"/>
              <a:t> Sufi</a:t>
            </a:r>
          </a:p>
          <a:p>
            <a:pPr marL="214313" indent="-214313">
              <a:buFontTx/>
              <a:buChar char="-"/>
            </a:pPr>
            <a:r>
              <a:rPr lang="en-US" sz="1350" dirty="0"/>
              <a:t>Simon </a:t>
            </a:r>
            <a:r>
              <a:rPr lang="en-US" sz="1350" dirty="0" err="1"/>
              <a:t>Hettrick</a:t>
            </a:r>
            <a:endParaRPr lang="en-US" sz="1350" dirty="0"/>
          </a:p>
          <a:p>
            <a:pPr marL="214313" indent="-214313">
              <a:buFontTx/>
              <a:buChar char="-"/>
            </a:pPr>
            <a:r>
              <a:rPr lang="en-US" sz="1350" dirty="0"/>
              <a:t>Stephen Crouch</a:t>
            </a:r>
          </a:p>
          <a:p>
            <a:pPr marL="214313" indent="-214313">
              <a:buFontTx/>
              <a:buChar char="-"/>
            </a:pPr>
            <a:r>
              <a:rPr lang="en-US" sz="1350" i="1" dirty="0"/>
              <a:t>Tim Parkinson</a:t>
            </a:r>
          </a:p>
          <a:p>
            <a:pPr marL="214313" indent="-214313">
              <a:buFontTx/>
              <a:buChar char="-"/>
            </a:pPr>
            <a:r>
              <a:rPr lang="en-US" sz="1350" i="1" dirty="0"/>
              <a:t>Toni Collis</a:t>
            </a:r>
          </a:p>
          <a:p>
            <a:pPr marL="214313" indent="-214313">
              <a:buFontTx/>
              <a:buChar char="-"/>
            </a:pPr>
            <a:r>
              <a:rPr lang="en-US" sz="1350" i="1" dirty="0"/>
              <a:t>Plus the SSI Fellows</a:t>
            </a:r>
            <a:br>
              <a:rPr lang="en-US" sz="1350" i="1" dirty="0"/>
            </a:br>
            <a:r>
              <a:rPr lang="en-US" sz="1350" i="1" dirty="0"/>
              <a:t>and RSE community</a:t>
            </a:r>
          </a:p>
        </p:txBody>
      </p:sp>
      <p:sp>
        <p:nvSpPr>
          <p:cNvPr id="5" name="TextBox 4"/>
          <p:cNvSpPr txBox="1"/>
          <p:nvPr/>
        </p:nvSpPr>
        <p:spPr>
          <a:xfrm>
            <a:off x="4059959" y="1047817"/>
            <a:ext cx="1875513" cy="4247317"/>
          </a:xfrm>
          <a:prstGeom prst="rect">
            <a:avLst/>
          </a:prstGeom>
          <a:noFill/>
        </p:spPr>
        <p:txBody>
          <a:bodyPr wrap="none" rtlCol="0">
            <a:spAutoFit/>
          </a:bodyPr>
          <a:lstStyle/>
          <a:p>
            <a:r>
              <a:rPr lang="en-US" sz="1350" dirty="0"/>
              <a:t>Scientific software:</a:t>
            </a:r>
          </a:p>
          <a:p>
            <a:pPr marL="214313" indent="-214313">
              <a:buFontTx/>
              <a:buChar char="-"/>
            </a:pPr>
            <a:r>
              <a:rPr lang="en-US" sz="1350" dirty="0"/>
              <a:t>Abby </a:t>
            </a:r>
            <a:r>
              <a:rPr lang="en-US" sz="1350" dirty="0" err="1"/>
              <a:t>Cabunoc</a:t>
            </a:r>
            <a:r>
              <a:rPr lang="en-US" sz="1350" dirty="0"/>
              <a:t>-Reyes</a:t>
            </a:r>
          </a:p>
          <a:p>
            <a:pPr marL="214313" indent="-214313">
              <a:buFontTx/>
              <a:buChar char="-"/>
            </a:pPr>
            <a:r>
              <a:rPr lang="en-US" sz="1350" dirty="0" err="1"/>
              <a:t>Arfon</a:t>
            </a:r>
            <a:r>
              <a:rPr lang="en-US" sz="1350" dirty="0"/>
              <a:t> Smith</a:t>
            </a:r>
          </a:p>
          <a:p>
            <a:pPr marL="214313" indent="-214313">
              <a:buFontTx/>
              <a:buChar char="-"/>
            </a:pPr>
            <a:r>
              <a:rPr lang="en-US" sz="1350" dirty="0"/>
              <a:t>Dan Katz</a:t>
            </a:r>
          </a:p>
          <a:p>
            <a:pPr marL="214313" indent="-214313">
              <a:buFontTx/>
              <a:buChar char="-"/>
            </a:pPr>
            <a:r>
              <a:rPr lang="en-US" sz="1350" dirty="0"/>
              <a:t>Heather </a:t>
            </a:r>
            <a:r>
              <a:rPr lang="en-US" sz="1350" dirty="0" err="1"/>
              <a:t>Piowowar</a:t>
            </a:r>
            <a:endParaRPr lang="en-US" sz="1350" dirty="0"/>
          </a:p>
          <a:p>
            <a:pPr marL="214313" indent="-214313">
              <a:buFontTx/>
              <a:buChar char="-"/>
            </a:pPr>
            <a:r>
              <a:rPr lang="en-US" sz="1350" dirty="0"/>
              <a:t>James </a:t>
            </a:r>
            <a:r>
              <a:rPr lang="en-US" sz="1350" dirty="0" err="1"/>
              <a:t>Howison</a:t>
            </a:r>
            <a:endParaRPr lang="en-US" sz="1350" dirty="0"/>
          </a:p>
          <a:p>
            <a:pPr marL="214313" indent="-214313">
              <a:buFontTx/>
              <a:buChar char="-"/>
            </a:pPr>
            <a:r>
              <a:rPr lang="en-US" sz="1350" dirty="0"/>
              <a:t>Jeff Carver</a:t>
            </a:r>
          </a:p>
          <a:p>
            <a:pPr marL="214313" indent="-214313">
              <a:buFontTx/>
              <a:buChar char="-"/>
            </a:pPr>
            <a:r>
              <a:rPr lang="en-US" sz="1350" dirty="0"/>
              <a:t>Jennifer </a:t>
            </a:r>
            <a:r>
              <a:rPr lang="en-US" sz="1350" dirty="0" err="1"/>
              <a:t>Schopf</a:t>
            </a:r>
            <a:endParaRPr lang="en-US" sz="1350" dirty="0"/>
          </a:p>
          <a:p>
            <a:pPr marL="214313" indent="-214313">
              <a:buFontTx/>
              <a:buChar char="-"/>
            </a:pPr>
            <a:r>
              <a:rPr lang="en-US" sz="1350" dirty="0"/>
              <a:t>Kaitlin </a:t>
            </a:r>
            <a:r>
              <a:rPr lang="en-US" sz="1350" dirty="0" err="1"/>
              <a:t>Thaney</a:t>
            </a:r>
            <a:endParaRPr lang="en-US" sz="1350" dirty="0"/>
          </a:p>
          <a:p>
            <a:pPr marL="214313" indent="-214313">
              <a:buFontTx/>
              <a:buChar char="-"/>
            </a:pPr>
            <a:r>
              <a:rPr lang="en-US" sz="1350" dirty="0"/>
              <a:t>Karthik Ram</a:t>
            </a:r>
          </a:p>
          <a:p>
            <a:pPr marL="214313" indent="-214313">
              <a:buFontTx/>
              <a:buChar char="-"/>
            </a:pPr>
            <a:r>
              <a:rPr lang="en-US" sz="1350" dirty="0"/>
              <a:t>Kirstie Whittaker</a:t>
            </a:r>
          </a:p>
          <a:p>
            <a:pPr marL="214313" indent="-214313">
              <a:buFontTx/>
              <a:buChar char="-"/>
            </a:pPr>
            <a:r>
              <a:rPr lang="en-US" sz="1350" dirty="0"/>
              <a:t>Martin </a:t>
            </a:r>
            <a:r>
              <a:rPr lang="en-US" sz="1350" dirty="0" err="1"/>
              <a:t>Fenner</a:t>
            </a:r>
            <a:endParaRPr lang="en-US" sz="1350" dirty="0"/>
          </a:p>
          <a:p>
            <a:pPr marL="214313" indent="-214313">
              <a:buFontTx/>
              <a:buChar char="-"/>
            </a:pPr>
            <a:r>
              <a:rPr lang="en-US" sz="1350" dirty="0"/>
              <a:t>Stephan </a:t>
            </a:r>
            <a:r>
              <a:rPr lang="en-US" sz="1350" dirty="0" err="1"/>
              <a:t>Druskat</a:t>
            </a:r>
            <a:endParaRPr lang="en-US" sz="1350" dirty="0"/>
          </a:p>
          <a:p>
            <a:pPr marL="214313" indent="-214313">
              <a:buFontTx/>
              <a:buChar char="-"/>
            </a:pPr>
            <a:r>
              <a:rPr lang="en-US" sz="1350" dirty="0"/>
              <a:t>Victoria </a:t>
            </a:r>
            <a:r>
              <a:rPr lang="en-US" sz="1350" dirty="0" err="1"/>
              <a:t>Stodden</a:t>
            </a:r>
            <a:endParaRPr lang="en-US" sz="1350" dirty="0"/>
          </a:p>
          <a:p>
            <a:pPr marL="214313" indent="-214313">
              <a:buFontTx/>
              <a:buChar char="-"/>
            </a:pPr>
            <a:r>
              <a:rPr lang="en-US" sz="1350" dirty="0"/>
              <a:t>Von Welch</a:t>
            </a:r>
          </a:p>
          <a:p>
            <a:pPr marL="214313" indent="-214313">
              <a:buFontTx/>
              <a:buChar char="-"/>
            </a:pPr>
            <a:r>
              <a:rPr lang="en-US" sz="1350" i="1" dirty="0"/>
              <a:t>WSSSPE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pic>
        <p:nvPicPr>
          <p:cNvPr id="8" name="Picture 7"/>
          <p:cNvPicPr>
            <a:picLocks noChangeAspect="1"/>
          </p:cNvPicPr>
          <p:nvPr/>
        </p:nvPicPr>
        <p:blipFill>
          <a:blip r:embed="rId2"/>
          <a:stretch>
            <a:fillRect/>
          </a:stretch>
        </p:blipFill>
        <p:spPr>
          <a:xfrm>
            <a:off x="8638345" y="4567199"/>
            <a:ext cx="484466" cy="270030"/>
          </a:xfrm>
          <a:prstGeom prst="rect">
            <a:avLst/>
          </a:prstGeom>
        </p:spPr>
      </p:pic>
      <p:pic>
        <p:nvPicPr>
          <p:cNvPr id="11" name="Picture 10"/>
          <p:cNvPicPr>
            <a:picLocks noChangeAspect="1"/>
          </p:cNvPicPr>
          <p:nvPr/>
        </p:nvPicPr>
        <p:blipFill>
          <a:blip r:embed="rId3"/>
          <a:stretch>
            <a:fillRect/>
          </a:stretch>
        </p:blipFill>
        <p:spPr>
          <a:xfrm>
            <a:off x="8316416" y="4868763"/>
            <a:ext cx="838200" cy="295275"/>
          </a:xfrm>
          <a:prstGeom prst="rect">
            <a:avLst/>
          </a:prstGeom>
        </p:spPr>
      </p:pic>
      <p:pic>
        <p:nvPicPr>
          <p:cNvPr id="14" name="Picture 13">
            <a:extLst>
              <a:ext uri="{FF2B5EF4-FFF2-40B4-BE49-F238E27FC236}">
                <a16:creationId xmlns:a16="http://schemas.microsoft.com/office/drawing/2014/main" id="{0561B54E-84AC-104A-965D-47F55B3BB84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03644" y="1586396"/>
            <a:ext cx="1219200" cy="338667"/>
          </a:xfrm>
          <a:prstGeom prst="rect">
            <a:avLst/>
          </a:prstGeom>
        </p:spPr>
      </p:pic>
      <p:pic>
        <p:nvPicPr>
          <p:cNvPr id="15" name="Picture 14">
            <a:extLst>
              <a:ext uri="{FF2B5EF4-FFF2-40B4-BE49-F238E27FC236}">
                <a16:creationId xmlns:a16="http://schemas.microsoft.com/office/drawing/2014/main" id="{92B87AC1-D9D8-9549-958C-55F8E1DF22BE}"/>
              </a:ext>
            </a:extLst>
          </p:cNvPr>
          <p:cNvPicPr>
            <a:picLocks noChangeAspect="1"/>
          </p:cNvPicPr>
          <p:nvPr/>
        </p:nvPicPr>
        <p:blipFill>
          <a:blip r:embed="rId5"/>
          <a:stretch>
            <a:fillRect/>
          </a:stretch>
        </p:blipFill>
        <p:spPr>
          <a:xfrm>
            <a:off x="8211092" y="2605042"/>
            <a:ext cx="686144" cy="583952"/>
          </a:xfrm>
          <a:prstGeom prst="rect">
            <a:avLst/>
          </a:prstGeom>
        </p:spPr>
      </p:pic>
      <p:pic>
        <p:nvPicPr>
          <p:cNvPr id="16" name="Picture 15">
            <a:extLst>
              <a:ext uri="{FF2B5EF4-FFF2-40B4-BE49-F238E27FC236}">
                <a16:creationId xmlns:a16="http://schemas.microsoft.com/office/drawing/2014/main" id="{B162A910-4192-4743-BF20-F2AA4110C8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03644" y="1133164"/>
            <a:ext cx="1219200" cy="332509"/>
          </a:xfrm>
          <a:prstGeom prst="rect">
            <a:avLst/>
          </a:prstGeom>
        </p:spPr>
      </p:pic>
      <p:pic>
        <p:nvPicPr>
          <p:cNvPr id="17" name="Picture 16">
            <a:extLst>
              <a:ext uri="{FF2B5EF4-FFF2-40B4-BE49-F238E27FC236}">
                <a16:creationId xmlns:a16="http://schemas.microsoft.com/office/drawing/2014/main" id="{A01F482C-34FE-8D4D-AB9B-E300194552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9988" y="3234117"/>
            <a:ext cx="1201915" cy="528276"/>
          </a:xfrm>
          <a:prstGeom prst="rect">
            <a:avLst/>
          </a:prstGeom>
        </p:spPr>
      </p:pic>
      <p:pic>
        <p:nvPicPr>
          <p:cNvPr id="18" name="Picture 17">
            <a:extLst>
              <a:ext uri="{FF2B5EF4-FFF2-40B4-BE49-F238E27FC236}">
                <a16:creationId xmlns:a16="http://schemas.microsoft.com/office/drawing/2014/main" id="{2737E77B-66B2-C540-96AD-578EB0AE44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49988" y="4210465"/>
            <a:ext cx="1219200" cy="329566"/>
          </a:xfrm>
          <a:prstGeom prst="rect">
            <a:avLst/>
          </a:prstGeom>
        </p:spPr>
      </p:pic>
      <p:pic>
        <p:nvPicPr>
          <p:cNvPr id="19" name="Picture 18">
            <a:extLst>
              <a:ext uri="{FF2B5EF4-FFF2-40B4-BE49-F238E27FC236}">
                <a16:creationId xmlns:a16="http://schemas.microsoft.com/office/drawing/2014/main" id="{8AFD7B34-85E8-DA4F-B07A-449EA39C05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49989" y="2019428"/>
            <a:ext cx="1208351" cy="518524"/>
          </a:xfrm>
          <a:prstGeom prst="rect">
            <a:avLst/>
          </a:prstGeom>
        </p:spPr>
      </p:pic>
      <p:pic>
        <p:nvPicPr>
          <p:cNvPr id="20" name="Picture 19">
            <a:extLst>
              <a:ext uri="{FF2B5EF4-FFF2-40B4-BE49-F238E27FC236}">
                <a16:creationId xmlns:a16="http://schemas.microsoft.com/office/drawing/2014/main" id="{86DF4EEA-E741-C140-A844-C42D861248B3}"/>
              </a:ext>
            </a:extLst>
          </p:cNvPr>
          <p:cNvPicPr>
            <a:picLocks noChangeAspect="1"/>
          </p:cNvPicPr>
          <p:nvPr/>
        </p:nvPicPr>
        <p:blipFill>
          <a:blip r:embed="rId10"/>
          <a:stretch>
            <a:fillRect/>
          </a:stretch>
        </p:blipFill>
        <p:spPr>
          <a:xfrm>
            <a:off x="7949988" y="3873497"/>
            <a:ext cx="1219200" cy="249936"/>
          </a:xfrm>
          <a:prstGeom prst="rect">
            <a:avLst/>
          </a:prstGeom>
        </p:spPr>
      </p:pic>
      <p:sp>
        <p:nvSpPr>
          <p:cNvPr id="21" name="TextBox 20">
            <a:extLst>
              <a:ext uri="{FF2B5EF4-FFF2-40B4-BE49-F238E27FC236}">
                <a16:creationId xmlns:a16="http://schemas.microsoft.com/office/drawing/2014/main" id="{0589AE5D-8921-124E-A856-8F9770BA6857}"/>
              </a:ext>
            </a:extLst>
          </p:cNvPr>
          <p:cNvSpPr txBox="1"/>
          <p:nvPr/>
        </p:nvSpPr>
        <p:spPr>
          <a:xfrm>
            <a:off x="4059959" y="4371950"/>
            <a:ext cx="3209533" cy="577081"/>
          </a:xfrm>
          <a:prstGeom prst="rect">
            <a:avLst/>
          </a:prstGeom>
          <a:noFill/>
        </p:spPr>
        <p:txBody>
          <a:bodyPr wrap="none" rtlCol="0">
            <a:spAutoFit/>
          </a:bodyPr>
          <a:lstStyle/>
          <a:p>
            <a:r>
              <a:rPr lang="en-US" sz="1050" dirty="0">
                <a:solidFill>
                  <a:prstClr val="black"/>
                </a:solidFill>
                <a:latin typeface="Calibri"/>
              </a:rPr>
              <a:t>Supported by the UK Research Councils through grants </a:t>
            </a:r>
            <a:br>
              <a:rPr lang="en-US" sz="1050" dirty="0">
                <a:solidFill>
                  <a:prstClr val="black"/>
                </a:solidFill>
                <a:latin typeface="Calibri"/>
              </a:rPr>
            </a:br>
            <a:r>
              <a:rPr lang="en-US" sz="1050" dirty="0">
                <a:solidFill>
                  <a:prstClr val="black"/>
                </a:solidFill>
                <a:latin typeface="Calibri"/>
              </a:rPr>
              <a:t>EP/H043160/1, EP/N006410/1 and  EP/S021779/1 . </a:t>
            </a:r>
            <a:br>
              <a:rPr lang="en-US" sz="1050" dirty="0">
                <a:solidFill>
                  <a:prstClr val="black"/>
                </a:solidFill>
                <a:latin typeface="Calibri"/>
              </a:rPr>
            </a:br>
            <a:r>
              <a:rPr lang="en-US" sz="1050" dirty="0">
                <a:solidFill>
                  <a:prstClr val="black"/>
                </a:solidFill>
                <a:latin typeface="Calibri"/>
              </a:rPr>
              <a:t>Additional project funding received from </a:t>
            </a:r>
            <a:r>
              <a:rPr lang="en-US" sz="1050" dirty="0" err="1">
                <a:solidFill>
                  <a:prstClr val="black"/>
                </a:solidFill>
                <a:latin typeface="Calibri"/>
              </a:rPr>
              <a:t>Jisc</a:t>
            </a:r>
            <a:r>
              <a:rPr lang="en-US" sz="1050" dirty="0">
                <a:solidFill>
                  <a:prstClr val="black"/>
                </a:solidFill>
                <a:latin typeface="Calibri"/>
              </a:rPr>
              <a:t>.</a:t>
            </a:r>
          </a:p>
        </p:txBody>
      </p:sp>
      <p:sp>
        <p:nvSpPr>
          <p:cNvPr id="22" name="TextBox 21">
            <a:extLst>
              <a:ext uri="{FF2B5EF4-FFF2-40B4-BE49-F238E27FC236}">
                <a16:creationId xmlns:a16="http://schemas.microsoft.com/office/drawing/2014/main" id="{8712232C-0FC3-6C46-848C-DBF7315B5564}"/>
              </a:ext>
            </a:extLst>
          </p:cNvPr>
          <p:cNvSpPr txBox="1"/>
          <p:nvPr/>
        </p:nvSpPr>
        <p:spPr>
          <a:xfrm>
            <a:off x="5951443" y="1047817"/>
            <a:ext cx="2033442" cy="3208571"/>
          </a:xfrm>
          <a:prstGeom prst="rect">
            <a:avLst/>
          </a:prstGeom>
          <a:noFill/>
        </p:spPr>
        <p:txBody>
          <a:bodyPr wrap="none" rtlCol="0">
            <a:spAutoFit/>
          </a:bodyPr>
          <a:lstStyle/>
          <a:p>
            <a:r>
              <a:rPr lang="en-US" sz="1350" dirty="0"/>
              <a:t>Software/Data Carpentry</a:t>
            </a:r>
          </a:p>
          <a:p>
            <a:pPr marL="214313" indent="-214313">
              <a:buFontTx/>
              <a:buChar char="-"/>
            </a:pPr>
            <a:r>
              <a:rPr lang="en-US" sz="1350" dirty="0"/>
              <a:t>Greg Wilson</a:t>
            </a:r>
          </a:p>
          <a:p>
            <a:pPr marL="214313" indent="-214313">
              <a:buFontTx/>
              <a:buChar char="-"/>
            </a:pPr>
            <a:r>
              <a:rPr lang="en-US" sz="1350" dirty="0"/>
              <a:t>Jonah </a:t>
            </a:r>
            <a:r>
              <a:rPr lang="en-US" sz="1350" dirty="0" err="1"/>
              <a:t>Duckles</a:t>
            </a:r>
            <a:endParaRPr lang="en-US" sz="1350" dirty="0"/>
          </a:p>
          <a:p>
            <a:pPr marL="214313" indent="-214313">
              <a:buFontTx/>
              <a:buChar char="-"/>
            </a:pPr>
            <a:r>
              <a:rPr lang="en-US" sz="1350" dirty="0"/>
              <a:t>Tracy Teal</a:t>
            </a:r>
          </a:p>
          <a:p>
            <a:pPr marL="214313" indent="-214313">
              <a:buFontTx/>
              <a:buChar char="-"/>
            </a:pPr>
            <a:r>
              <a:rPr lang="en-US" sz="1350" i="1" dirty="0"/>
              <a:t>Instructor Community</a:t>
            </a:r>
          </a:p>
          <a:p>
            <a:endParaRPr lang="en-US" sz="1350" i="1" dirty="0"/>
          </a:p>
          <a:p>
            <a:r>
              <a:rPr lang="en-US" sz="1350" dirty="0"/>
              <a:t>Software Preservation</a:t>
            </a:r>
          </a:p>
          <a:p>
            <a:pPr marL="285750" indent="-285750">
              <a:buFontTx/>
              <a:buChar char="-"/>
            </a:pPr>
            <a:r>
              <a:rPr lang="en-US" sz="1350" dirty="0" err="1"/>
              <a:t>Daina</a:t>
            </a:r>
            <a:r>
              <a:rPr lang="en-US" sz="1350" dirty="0"/>
              <a:t> </a:t>
            </a:r>
            <a:r>
              <a:rPr lang="en-US" sz="1350" dirty="0" err="1"/>
              <a:t>Bouquin</a:t>
            </a:r>
            <a:endParaRPr lang="en-US" sz="1350" dirty="0"/>
          </a:p>
          <a:p>
            <a:pPr marL="285750" indent="-285750">
              <a:buFontTx/>
              <a:buChar char="-"/>
            </a:pPr>
            <a:r>
              <a:rPr lang="en-US" sz="1350" dirty="0"/>
              <a:t>Digital Preservation</a:t>
            </a:r>
            <a:br>
              <a:rPr lang="en-US" sz="1350" dirty="0"/>
            </a:br>
            <a:r>
              <a:rPr lang="en-US" sz="1350" dirty="0"/>
              <a:t>Coalition</a:t>
            </a:r>
          </a:p>
          <a:p>
            <a:pPr marL="285750" indent="-285750">
              <a:buFontTx/>
              <a:buChar char="-"/>
            </a:pPr>
            <a:r>
              <a:rPr lang="en-US" sz="1350" dirty="0"/>
              <a:t>Software Preservation</a:t>
            </a:r>
            <a:br>
              <a:rPr lang="en-US" sz="1350" dirty="0"/>
            </a:br>
            <a:r>
              <a:rPr lang="en-US" sz="1350" dirty="0"/>
              <a:t>Network</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spTree>
    <p:extLst>
      <p:ext uri="{BB962C8B-B14F-4D97-AF65-F5344CB8AC3E}">
        <p14:creationId xmlns:p14="http://schemas.microsoft.com/office/powerpoint/2010/main" val="8760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994D-7620-4549-9959-3674BAA425CA}"/>
              </a:ext>
            </a:extLst>
          </p:cNvPr>
          <p:cNvSpPr>
            <a:spLocks noGrp="1"/>
          </p:cNvSpPr>
          <p:nvPr>
            <p:ph type="title"/>
          </p:nvPr>
        </p:nvSpPr>
        <p:spPr>
          <a:xfrm>
            <a:off x="1778000" y="1640807"/>
            <a:ext cx="3970087" cy="1861886"/>
          </a:xfrm>
        </p:spPr>
        <p:txBody>
          <a:bodyPr vert="horz" lIns="91440" tIns="45720" rIns="91440" bIns="45720" rtlCol="0" anchor="ctr">
            <a:normAutofit/>
          </a:bodyPr>
          <a:lstStyle/>
          <a:p>
            <a:pPr defTabSz="914400">
              <a:lnSpc>
                <a:spcPct val="90000"/>
              </a:lnSpc>
            </a:pPr>
            <a:r>
              <a:rPr lang="en-US" sz="2900" kern="1200" dirty="0">
                <a:latin typeface="+mj-lt"/>
                <a:ea typeface="+mj-ea"/>
                <a:cs typeface="+mj-cs"/>
              </a:rPr>
              <a:t>“Diversity is being invited to the party; inclusion is being asked to dance"</a:t>
            </a:r>
          </a:p>
        </p:txBody>
      </p:sp>
      <p:pic>
        <p:nvPicPr>
          <p:cNvPr id="6" name="Graphic 5" descr="Dance">
            <a:extLst>
              <a:ext uri="{FF2B5EF4-FFF2-40B4-BE49-F238E27FC236}">
                <a16:creationId xmlns:a16="http://schemas.microsoft.com/office/drawing/2014/main" id="{8AD73C88-E153-4340-9A5F-F306F166342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8650" y="2057400"/>
            <a:ext cx="1028700" cy="1028700"/>
          </a:xfrm>
          <a:prstGeom prst="rect">
            <a:avLst/>
          </a:prstGeom>
        </p:spPr>
      </p:pic>
      <p:pic>
        <p:nvPicPr>
          <p:cNvPr id="8" name="Graphic 7">
            <a:extLst>
              <a:ext uri="{FF2B5EF4-FFF2-40B4-BE49-F238E27FC236}">
                <a16:creationId xmlns:a16="http://schemas.microsoft.com/office/drawing/2014/main" id="{D3A6B597-6851-43E8-BA59-98DBFF105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1073" y="612252"/>
            <a:ext cx="3918995" cy="3918995"/>
          </a:xfrm>
          <a:prstGeom prst="rect">
            <a:avLst/>
          </a:prstGeom>
        </p:spPr>
      </p:pic>
      <p:pic>
        <p:nvPicPr>
          <p:cNvPr id="5" name="Picture 4">
            <a:extLst>
              <a:ext uri="{FF2B5EF4-FFF2-40B4-BE49-F238E27FC236}">
                <a16:creationId xmlns:a16="http://schemas.microsoft.com/office/drawing/2014/main" id="{DF6D6EB0-7956-BB4E-B013-0FF405DD0F16}"/>
              </a:ext>
            </a:extLst>
          </p:cNvPr>
          <p:cNvPicPr>
            <a:picLocks noChangeAspect="1"/>
          </p:cNvPicPr>
          <p:nvPr/>
        </p:nvPicPr>
        <p:blipFill>
          <a:blip r:embed="rId5"/>
          <a:stretch>
            <a:fillRect/>
          </a:stretch>
        </p:blipFill>
        <p:spPr>
          <a:xfrm>
            <a:off x="8305800" y="4796755"/>
            <a:ext cx="838200" cy="295275"/>
          </a:xfrm>
          <a:prstGeom prst="rect">
            <a:avLst/>
          </a:prstGeom>
        </p:spPr>
      </p:pic>
    </p:spTree>
    <p:extLst>
      <p:ext uri="{BB962C8B-B14F-4D97-AF65-F5344CB8AC3E}">
        <p14:creationId xmlns:p14="http://schemas.microsoft.com/office/powerpoint/2010/main" val="2294263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994D-7620-4549-9959-3674BAA425CA}"/>
              </a:ext>
            </a:extLst>
          </p:cNvPr>
          <p:cNvSpPr>
            <a:spLocks noGrp="1"/>
          </p:cNvSpPr>
          <p:nvPr>
            <p:ph type="title"/>
          </p:nvPr>
        </p:nvSpPr>
        <p:spPr>
          <a:xfrm>
            <a:off x="1778000" y="1707654"/>
            <a:ext cx="4522192" cy="3235200"/>
          </a:xfrm>
        </p:spPr>
        <p:txBody>
          <a:bodyPr vert="horz" lIns="91440" tIns="45720" rIns="91440" bIns="45720" rtlCol="0" anchor="ctr">
            <a:noAutofit/>
          </a:bodyPr>
          <a:lstStyle/>
          <a:p>
            <a:pPr defTabSz="914400">
              <a:lnSpc>
                <a:spcPct val="90000"/>
              </a:lnSpc>
            </a:pPr>
            <a:r>
              <a:rPr lang="en-US" sz="2900" kern="1200" dirty="0">
                <a:latin typeface="+mj-lt"/>
                <a:ea typeface="+mj-ea"/>
                <a:cs typeface="+mj-cs"/>
              </a:rPr>
              <a:t>“Diversity is going to an amazing party full of friends </a:t>
            </a:r>
            <a:r>
              <a:rPr lang="en-US" sz="2900" i="1" kern="1200" dirty="0">
                <a:latin typeface="+mj-lt"/>
                <a:ea typeface="+mj-ea"/>
                <a:cs typeface="+mj-cs"/>
              </a:rPr>
              <a:t>and</a:t>
            </a:r>
            <a:r>
              <a:rPr lang="en-US" sz="2900" kern="1200" dirty="0">
                <a:latin typeface="+mj-lt"/>
                <a:ea typeface="+mj-ea"/>
                <a:cs typeface="+mj-cs"/>
              </a:rPr>
              <a:t> new people you’ve never met; inclusion is being part of the party-planning committee and helping choose the music and food"</a:t>
            </a:r>
          </a:p>
        </p:txBody>
      </p:sp>
      <p:pic>
        <p:nvPicPr>
          <p:cNvPr id="6" name="Graphic 5" descr="Dance">
            <a:extLst>
              <a:ext uri="{FF2B5EF4-FFF2-40B4-BE49-F238E27FC236}">
                <a16:creationId xmlns:a16="http://schemas.microsoft.com/office/drawing/2014/main" id="{8AD73C88-E153-4340-9A5F-F306F166342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8650" y="2057400"/>
            <a:ext cx="1028700" cy="1028700"/>
          </a:xfrm>
          <a:prstGeom prst="rect">
            <a:avLst/>
          </a:prstGeom>
        </p:spPr>
      </p:pic>
      <p:pic>
        <p:nvPicPr>
          <p:cNvPr id="8" name="Graphic 7">
            <a:extLst>
              <a:ext uri="{FF2B5EF4-FFF2-40B4-BE49-F238E27FC236}">
                <a16:creationId xmlns:a16="http://schemas.microsoft.com/office/drawing/2014/main" id="{D3A6B597-6851-43E8-BA59-98DBFF105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1073" y="612252"/>
            <a:ext cx="3918995" cy="3918995"/>
          </a:xfrm>
          <a:prstGeom prst="rect">
            <a:avLst/>
          </a:prstGeom>
        </p:spPr>
      </p:pic>
      <p:pic>
        <p:nvPicPr>
          <p:cNvPr id="5" name="Picture 4">
            <a:extLst>
              <a:ext uri="{FF2B5EF4-FFF2-40B4-BE49-F238E27FC236}">
                <a16:creationId xmlns:a16="http://schemas.microsoft.com/office/drawing/2014/main" id="{CFC26990-2591-9C4A-927B-526029DAD3B1}"/>
              </a:ext>
            </a:extLst>
          </p:cNvPr>
          <p:cNvPicPr>
            <a:picLocks noChangeAspect="1"/>
          </p:cNvPicPr>
          <p:nvPr/>
        </p:nvPicPr>
        <p:blipFill>
          <a:blip r:embed="rId5"/>
          <a:stretch>
            <a:fillRect/>
          </a:stretch>
        </p:blipFill>
        <p:spPr>
          <a:xfrm>
            <a:off x="8305800" y="4796755"/>
            <a:ext cx="838200" cy="295275"/>
          </a:xfrm>
          <a:prstGeom prst="rect">
            <a:avLst/>
          </a:prstGeom>
        </p:spPr>
      </p:pic>
    </p:spTree>
    <p:extLst>
      <p:ext uri="{BB962C8B-B14F-4D97-AF65-F5344CB8AC3E}">
        <p14:creationId xmlns:p14="http://schemas.microsoft.com/office/powerpoint/2010/main" val="322057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7055" y="151772"/>
            <a:ext cx="6451715" cy="6001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Helvetica"/>
                <a:ea typeface="+mn-ea"/>
                <a:cs typeface="Helvetica"/>
              </a:rPr>
              <a:t>Software Sustainability Institute</a:t>
            </a:r>
          </a:p>
        </p:txBody>
      </p:sp>
      <p:sp>
        <p:nvSpPr>
          <p:cNvPr id="6" name="TextBox 5"/>
          <p:cNvSpPr txBox="1"/>
          <p:nvPr/>
        </p:nvSpPr>
        <p:spPr>
          <a:xfrm>
            <a:off x="1043608" y="4623978"/>
            <a:ext cx="7128792"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a:ea typeface="+mn-ea"/>
                <a:cs typeface="+mn-cs"/>
              </a:rPr>
              <a:t>Supported by the UK Research Councils through grants EP/H043160/1, EP/N006410/1 and EP/S021779/1, with additional project funding from </a:t>
            </a:r>
            <a:r>
              <a:rPr kumimoji="0" lang="en-GB" sz="1050" b="0" i="0" u="none" strike="noStrike" kern="1200" cap="none" spc="0" normalizeH="0" baseline="0" noProof="0" dirty="0" err="1">
                <a:ln>
                  <a:noFill/>
                </a:ln>
                <a:solidFill>
                  <a:prstClr val="white"/>
                </a:solidFill>
                <a:effectLst/>
                <a:uLnTx/>
                <a:uFillTx/>
                <a:latin typeface="Calibri"/>
                <a:ea typeface="+mn-ea"/>
                <a:cs typeface="+mn-cs"/>
              </a:rPr>
              <a:t>Jisc</a:t>
            </a:r>
            <a:r>
              <a:rPr kumimoji="0" lang="en-GB" sz="1050" b="0" i="0" u="none" strike="noStrike" kern="1200" cap="none" spc="0" normalizeH="0" baseline="0" noProof="0" dirty="0">
                <a:ln>
                  <a:noFill/>
                </a:ln>
                <a:solidFill>
                  <a:prstClr val="white"/>
                </a:solidFill>
                <a:effectLst/>
                <a:uLnTx/>
                <a:uFillTx/>
                <a:latin typeface="Calibri"/>
                <a:ea typeface="+mn-ea"/>
                <a:cs typeface="+mn-cs"/>
              </a:rPr>
              <a:t>  </a:t>
            </a:r>
            <a:r>
              <a:rPr kumimoji="0" lang="en-US" sz="1050" b="0" i="0" u="none" strike="noStrike" kern="1200" cap="none" spc="0" normalizeH="0" baseline="0" noProof="0" dirty="0">
                <a:ln>
                  <a:noFill/>
                </a:ln>
                <a:solidFill>
                  <a:prstClr val="white"/>
                </a:solidFill>
                <a:effectLst/>
                <a:uLnTx/>
                <a:uFillTx/>
                <a:latin typeface="Calibri"/>
                <a:ea typeface="+mn-ea"/>
                <a:cs typeface="+mn-cs"/>
              </a:rPr>
              <a:t>A collaboration between the universities of Edinburgh, Manchester, Oxford and Southampton. </a:t>
            </a:r>
          </a:p>
        </p:txBody>
      </p:sp>
      <p:pic>
        <p:nvPicPr>
          <p:cNvPr id="7" name="Picture 6"/>
          <p:cNvPicPr>
            <a:picLocks noChangeAspect="1"/>
          </p:cNvPicPr>
          <p:nvPr/>
        </p:nvPicPr>
        <p:blipFill>
          <a:blip r:embed="rId3"/>
          <a:stretch>
            <a:fillRect/>
          </a:stretch>
        </p:blipFill>
        <p:spPr>
          <a:xfrm>
            <a:off x="5570730" y="951570"/>
            <a:ext cx="2430270" cy="2430270"/>
          </a:xfrm>
          <a:prstGeom prst="rect">
            <a:avLst/>
          </a:prstGeom>
          <a:gradFill flip="none" rotWithShape="1">
            <a:gsLst>
              <a:gs pos="78000">
                <a:schemeClr val="tx1"/>
              </a:gs>
              <a:gs pos="0">
                <a:prstClr val="white"/>
              </a:gs>
            </a:gsLst>
            <a:path path="circle">
              <a:fillToRect l="50000" t="50000" r="50000" b="50000"/>
            </a:path>
            <a:tileRect/>
          </a:gradFill>
        </p:spPr>
      </p:pic>
      <p:pic>
        <p:nvPicPr>
          <p:cNvPr id="5" name="Picture 4"/>
          <p:cNvPicPr>
            <a:picLocks noChangeAspect="1"/>
          </p:cNvPicPr>
          <p:nvPr/>
        </p:nvPicPr>
        <p:blipFill>
          <a:blip r:embed="rId4"/>
          <a:stretch>
            <a:fillRect/>
          </a:stretch>
        </p:blipFill>
        <p:spPr>
          <a:xfrm>
            <a:off x="8305800" y="4826164"/>
            <a:ext cx="838200" cy="295275"/>
          </a:xfrm>
          <a:prstGeom prst="rect">
            <a:avLst/>
          </a:prstGeom>
        </p:spPr>
      </p:pic>
      <p:sp>
        <p:nvSpPr>
          <p:cNvPr id="2" name="TextBox 1"/>
          <p:cNvSpPr txBox="1"/>
          <p:nvPr/>
        </p:nvSpPr>
        <p:spPr>
          <a:xfrm>
            <a:off x="1143000" y="1051304"/>
            <a:ext cx="6291318" cy="34163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t>“A national facility for cultivating </a:t>
            </a:r>
            <a:b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br>
            <a: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t>better, more sustainable, </a:t>
            </a:r>
            <a:b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br>
            <a: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t>research software to enable </a:t>
            </a:r>
            <a:b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br>
            <a:r>
              <a:rPr kumimoji="0" lang="en-US" sz="2400" b="0" i="1" u="none" strike="noStrike" kern="1200" cap="none" spc="0" normalizeH="0" baseline="0" noProof="0" dirty="0">
                <a:ln>
                  <a:noFill/>
                </a:ln>
                <a:solidFill>
                  <a:srgbClr val="FFFFFF"/>
                </a:solidFill>
                <a:effectLst/>
                <a:uLnTx/>
                <a:uFillTx/>
                <a:latin typeface="Helvetica Light"/>
                <a:ea typeface="+mn-ea"/>
                <a:cs typeface="Helvetica Light"/>
              </a:rPr>
              <a:t>world-class research” </a:t>
            </a:r>
            <a:endParaRPr kumimoji="0" lang="en-US" sz="2400" b="0" i="0" u="none" strike="noStrike" kern="1200" cap="none" spc="0" normalizeH="0" baseline="0" noProof="0" dirty="0">
              <a:ln>
                <a:noFill/>
              </a:ln>
              <a:solidFill>
                <a:srgbClr val="FFFFFF"/>
              </a:solidFill>
              <a:effectLst/>
              <a:uLnTx/>
              <a:uFillTx/>
              <a:latin typeface="Helvetica Light"/>
              <a:ea typeface="+mn-ea"/>
              <a:cs typeface="Helvetica Ligh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Light"/>
              <a:ea typeface="+mn-ea"/>
              <a:cs typeface="Helvetica Ligh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Light"/>
              <a:ea typeface="+mn-ea"/>
              <a:cs typeface="Helvetica Light"/>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Light"/>
                <a:ea typeface="+mn-ea"/>
                <a:cs typeface="Helvetica Light"/>
              </a:rPr>
              <a:t>Providing to the wider community: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 Light"/>
                <a:ea typeface="+mn-ea"/>
                <a:cs typeface="Helvetica Light"/>
              </a:rPr>
              <a:t>expertise, services, tools, events, policy, guidance, data, opportunities, </a:t>
            </a:r>
            <a:r>
              <a:rPr kumimoji="0" lang="mr-IN" sz="2400" b="0" i="0" u="none" strike="noStrike" kern="1200" cap="none" spc="0" normalizeH="0" baseline="0" noProof="0" dirty="0">
                <a:ln>
                  <a:noFill/>
                </a:ln>
                <a:solidFill>
                  <a:srgbClr val="FFFFFF"/>
                </a:solidFill>
                <a:effectLst/>
                <a:uLnTx/>
                <a:uFillTx/>
                <a:latin typeface="Helvetica Light"/>
                <a:ea typeface="+mn-ea"/>
                <a:cs typeface="Helvetica Light"/>
              </a:rPr>
              <a:t>…</a:t>
            </a:r>
            <a:endParaRPr kumimoji="0" lang="en-US" sz="2400" b="0" i="0" u="none" strike="noStrike" kern="1200" cap="none" spc="0" normalizeH="0" baseline="0" noProof="0" dirty="0">
              <a:ln>
                <a:noFill/>
              </a:ln>
              <a:solidFill>
                <a:srgbClr val="FFFFFF"/>
              </a:solidFill>
              <a:effectLst/>
              <a:uLnTx/>
              <a:uFillTx/>
              <a:latin typeface="Helvetica Light"/>
              <a:ea typeface="+mn-ea"/>
              <a:cs typeface="Helvetica Light"/>
            </a:endParaRPr>
          </a:p>
        </p:txBody>
      </p:sp>
    </p:spTree>
    <p:extLst>
      <p:ext uri="{BB962C8B-B14F-4D97-AF65-F5344CB8AC3E}">
        <p14:creationId xmlns:p14="http://schemas.microsoft.com/office/powerpoint/2010/main" val="157287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a:ea typeface="+mn-ea"/>
                <a:cs typeface="Helvetica"/>
              </a:rPr>
              <a:t>Software</a:t>
            </a:r>
            <a:endParaRPr kumimoji="0" lang="en-US" sz="1800" b="0" i="0" u="none" strike="noStrike" kern="1200" cap="none" spc="0" normalizeH="0" baseline="0" noProof="0" dirty="0">
              <a:ln>
                <a:noFill/>
              </a:ln>
              <a:solidFill>
                <a:srgbClr val="FFFFFF"/>
              </a:solidFill>
              <a:effectLst/>
              <a:uLnTx/>
              <a:uFillTx/>
              <a:latin typeface="Helvetica"/>
              <a:ea typeface="+mn-e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a:ea typeface="+mn-ea"/>
                <a:cs typeface="Helvetica"/>
              </a:rPr>
              <a:t>Policy</a:t>
            </a:r>
            <a:r>
              <a:rPr kumimoji="0" lang="en-US" sz="1800" b="0" i="0" u="none" strike="noStrike" kern="1200" cap="none" spc="0" normalizeH="0" baseline="0" noProof="0" dirty="0">
                <a:ln>
                  <a:noFill/>
                </a:ln>
                <a:solidFill>
                  <a:srgbClr val="FFFFFF"/>
                </a:solidFill>
                <a:effectLst/>
                <a:uLnTx/>
                <a:uFillTx/>
                <a:latin typeface="Helvetica"/>
                <a:ea typeface="+mn-e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a:ea typeface="+mn-ea"/>
                <a:cs typeface="Helvetica"/>
              </a:rPr>
              <a:t>Training</a:t>
            </a:r>
            <a:endParaRPr kumimoji="0" lang="en-US" sz="2100" b="0" i="0" u="none" strike="noStrike" kern="1200" cap="none" spc="0" normalizeH="0" baseline="0" noProof="0" dirty="0">
              <a:ln>
                <a:noFill/>
              </a:ln>
              <a:solidFill>
                <a:srgbClr val="FFFFFF"/>
              </a:solidFill>
              <a:effectLst/>
              <a:uLnTx/>
              <a:uFillTx/>
              <a:latin typeface="Helvetica"/>
              <a:ea typeface="+mn-e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a:ea typeface="+mn-ea"/>
                <a:cs typeface="Helvetica"/>
              </a:rPr>
              <a:t>Community</a:t>
            </a:r>
            <a:endParaRPr kumimoji="0" lang="en-US" sz="2400" b="0" i="0" u="none" strike="noStrike" kern="1200" cap="none" spc="0" normalizeH="0" baseline="0" noProof="0" dirty="0">
              <a:ln>
                <a:noFill/>
              </a:ln>
              <a:solidFill>
                <a:srgbClr val="FFFFFF"/>
              </a:solidFill>
              <a:effectLst/>
              <a:uLnTx/>
              <a:uFillTx/>
              <a:latin typeface="Helvetica"/>
              <a:ea typeface="+mn-e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Helvetica"/>
                <a:ea typeface="+mn-e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Collecting evidence </a:t>
            </a:r>
            <a:b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b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Bringing together </a:t>
            </a:r>
            <a:b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b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Helvetica Light"/>
                <a:ea typeface="+mn-ea"/>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pic>
        <p:nvPicPr>
          <p:cNvPr id="87" name="Picture 86" descr="Percentage_software_analysis_back bg _clear.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pic>
        <p:nvPicPr>
          <p:cNvPr id="28" name="Picture 27">
            <a:extLst>
              <a:ext uri="{FF2B5EF4-FFF2-40B4-BE49-F238E27FC236}">
                <a16:creationId xmlns:a16="http://schemas.microsoft.com/office/drawing/2014/main" id="{5363DA2D-256E-804C-B4AB-9C165D046723}"/>
              </a:ext>
            </a:extLst>
          </p:cNvPr>
          <p:cNvPicPr>
            <a:picLocks noChangeAspect="1"/>
          </p:cNvPicPr>
          <p:nvPr/>
        </p:nvPicPr>
        <p:blipFill>
          <a:blip r:embed="rId10"/>
          <a:stretch>
            <a:fillRect/>
          </a:stretch>
        </p:blipFill>
        <p:spPr>
          <a:xfrm>
            <a:off x="8361746" y="4849314"/>
            <a:ext cx="790632" cy="278518"/>
          </a:xfrm>
          <a:prstGeom prst="rect">
            <a:avLst/>
          </a:prstGeom>
        </p:spPr>
      </p:pic>
      <p:pic>
        <p:nvPicPr>
          <p:cNvPr id="3" name="Picture 2">
            <a:extLst>
              <a:ext uri="{FF2B5EF4-FFF2-40B4-BE49-F238E27FC236}">
                <a16:creationId xmlns:a16="http://schemas.microsoft.com/office/drawing/2014/main" id="{54FD1EE5-E26C-0E43-8632-35520B9961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73576" y="4483174"/>
            <a:ext cx="579287" cy="579287"/>
          </a:xfrm>
          <a:prstGeom prst="rect">
            <a:avLst/>
          </a:prstGeom>
        </p:spPr>
      </p:pic>
      <p:pic>
        <p:nvPicPr>
          <p:cNvPr id="4" name="Picture 3">
            <a:extLst>
              <a:ext uri="{FF2B5EF4-FFF2-40B4-BE49-F238E27FC236}">
                <a16:creationId xmlns:a16="http://schemas.microsoft.com/office/drawing/2014/main" id="{182C0292-410F-834A-9E19-5BF8811FB5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41940" y="3879896"/>
            <a:ext cx="603277" cy="603277"/>
          </a:xfrm>
          <a:prstGeom prst="rect">
            <a:avLst/>
          </a:prstGeom>
        </p:spPr>
      </p:pic>
      <p:pic>
        <p:nvPicPr>
          <p:cNvPr id="5" name="Picture 4">
            <a:extLst>
              <a:ext uri="{FF2B5EF4-FFF2-40B4-BE49-F238E27FC236}">
                <a16:creationId xmlns:a16="http://schemas.microsoft.com/office/drawing/2014/main" id="{C2B93914-FF11-E44E-9040-1E8DF7B35A4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68450" y="3879662"/>
            <a:ext cx="603076" cy="603076"/>
          </a:xfrm>
          <a:prstGeom prst="rect">
            <a:avLst/>
          </a:prstGeom>
        </p:spPr>
      </p:pic>
      <p:pic>
        <p:nvPicPr>
          <p:cNvPr id="6" name="Picture 5">
            <a:extLst>
              <a:ext uri="{FF2B5EF4-FFF2-40B4-BE49-F238E27FC236}">
                <a16:creationId xmlns:a16="http://schemas.microsoft.com/office/drawing/2014/main" id="{C0379F88-6F07-E541-B0BA-CCF07F526E6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53111" y="4488122"/>
            <a:ext cx="603075" cy="603075"/>
          </a:xfrm>
          <a:prstGeom prst="rect">
            <a:avLst/>
          </a:prstGeom>
        </p:spPr>
      </p:pic>
    </p:spTree>
    <p:extLst>
      <p:ext uri="{BB962C8B-B14F-4D97-AF65-F5344CB8AC3E}">
        <p14:creationId xmlns:p14="http://schemas.microsoft.com/office/powerpoint/2010/main" val="935313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body" idx="2"/>
          </p:nvPr>
        </p:nvSpPr>
        <p:spPr>
          <a:xfrm>
            <a:off x="4939500" y="267494"/>
            <a:ext cx="3837000" cy="4151681"/>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sz="2000" b="1" dirty="0"/>
              <a:t>SSI in numbers:</a:t>
            </a:r>
          </a:p>
          <a:p>
            <a:pPr marL="114300" lvl="0" indent="0" algn="l" rtl="0">
              <a:spcBef>
                <a:spcPts val="0"/>
              </a:spcBef>
              <a:spcAft>
                <a:spcPts val="0"/>
              </a:spcAft>
              <a:buSzPts val="1800"/>
              <a:buNone/>
            </a:pPr>
            <a:endParaRPr lang="en-US" sz="2000" dirty="0"/>
          </a:p>
          <a:p>
            <a:pPr marL="457200" lvl="0" indent="-342900" algn="l" rtl="0">
              <a:spcBef>
                <a:spcPts val="0"/>
              </a:spcBef>
              <a:spcAft>
                <a:spcPts val="0"/>
              </a:spcAft>
              <a:buSzPts val="1800"/>
              <a:buChar char="●"/>
            </a:pPr>
            <a:r>
              <a:rPr lang="en-US" sz="2000" dirty="0"/>
              <a:t>4 founding universities</a:t>
            </a:r>
            <a:endParaRPr sz="2000" dirty="0"/>
          </a:p>
          <a:p>
            <a:pPr marL="457200" lvl="0" indent="-342900" algn="l" rtl="0">
              <a:spcBef>
                <a:spcPts val="0"/>
              </a:spcBef>
              <a:spcAft>
                <a:spcPts val="0"/>
              </a:spcAft>
              <a:buSzPts val="1800"/>
              <a:buChar char="●"/>
            </a:pPr>
            <a:r>
              <a:rPr lang="en-US" sz="2000" dirty="0"/>
              <a:t>70 software consultancy projects across all UKRI domains</a:t>
            </a:r>
            <a:endParaRPr sz="2000" dirty="0"/>
          </a:p>
          <a:p>
            <a:pPr marL="457200" lvl="0" indent="-342900" algn="l" rtl="0">
              <a:spcBef>
                <a:spcPts val="0"/>
              </a:spcBef>
              <a:spcAft>
                <a:spcPts val="0"/>
              </a:spcAft>
              <a:buSzPts val="1800"/>
              <a:buChar char="●"/>
            </a:pPr>
            <a:r>
              <a:rPr lang="en-US" sz="2000" dirty="0"/>
              <a:t>112 Fellows from 70 domains</a:t>
            </a:r>
            <a:endParaRPr sz="2000" dirty="0"/>
          </a:p>
          <a:p>
            <a:pPr marL="457200" lvl="0" indent="-342900" algn="l" rtl="0">
              <a:spcBef>
                <a:spcPts val="0"/>
              </a:spcBef>
              <a:spcAft>
                <a:spcPts val="0"/>
              </a:spcAft>
              <a:buSzPts val="1800"/>
              <a:buChar char="●"/>
            </a:pPr>
            <a:r>
              <a:rPr lang="en-US" sz="2000" dirty="0"/>
              <a:t>180 workshops and events</a:t>
            </a:r>
            <a:endParaRPr sz="2000" dirty="0"/>
          </a:p>
          <a:p>
            <a:pPr marL="457200" lvl="0" indent="-342900" algn="l" rtl="0">
              <a:spcBef>
                <a:spcPts val="0"/>
              </a:spcBef>
              <a:spcAft>
                <a:spcPts val="0"/>
              </a:spcAft>
              <a:buSzPts val="1800"/>
              <a:buChar char="●"/>
            </a:pPr>
            <a:r>
              <a:rPr lang="en-US" sz="2000" dirty="0"/>
              <a:t>1300 Research Software Engineers engaged</a:t>
            </a:r>
            <a:endParaRPr sz="2000" dirty="0"/>
          </a:p>
          <a:p>
            <a:pPr marL="457200" lvl="0" indent="-342900" algn="l" rtl="0">
              <a:spcBef>
                <a:spcPts val="0"/>
              </a:spcBef>
              <a:spcAft>
                <a:spcPts val="0"/>
              </a:spcAft>
              <a:buSzPts val="1800"/>
              <a:buChar char="●"/>
            </a:pPr>
            <a:r>
              <a:rPr lang="en-US" sz="2000" dirty="0"/>
              <a:t>5000 researchers trained and 190 new trainers created</a:t>
            </a:r>
            <a:endParaRPr sz="2000" dirty="0"/>
          </a:p>
          <a:p>
            <a:pPr marL="457200" lvl="0" indent="-342900" algn="l" rtl="0">
              <a:spcBef>
                <a:spcPts val="0"/>
              </a:spcBef>
              <a:spcAft>
                <a:spcPts val="0"/>
              </a:spcAft>
              <a:buSzPts val="1800"/>
              <a:buChar char="●"/>
            </a:pPr>
            <a:r>
              <a:rPr lang="en-US" sz="2000" dirty="0"/>
              <a:t>25,000 web visitors each month</a:t>
            </a:r>
            <a:endParaRPr sz="2000" dirty="0"/>
          </a:p>
        </p:txBody>
      </p:sp>
      <p:pic>
        <p:nvPicPr>
          <p:cNvPr id="177" name="Google Shape;177;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512" y="-1"/>
            <a:ext cx="4608512" cy="5332898"/>
          </a:xfrm>
          <a:prstGeom prst="rect">
            <a:avLst/>
          </a:prstGeom>
          <a:noFill/>
          <a:ln>
            <a:noFill/>
          </a:ln>
        </p:spPr>
      </p:pic>
      <p:pic>
        <p:nvPicPr>
          <p:cNvPr id="178" name="Google Shape;178;p35"/>
          <p:cNvPicPr preferRelativeResize="0"/>
          <p:nvPr/>
        </p:nvPicPr>
        <p:blipFill rotWithShape="1">
          <a:blip r:embed="rId4">
            <a:alphaModFix/>
          </a:blip>
          <a:srcRect/>
          <a:stretch/>
        </p:blipFill>
        <p:spPr>
          <a:xfrm>
            <a:off x="8336800" y="4807676"/>
            <a:ext cx="807200" cy="284350"/>
          </a:xfrm>
          <a:prstGeom prst="rect">
            <a:avLst/>
          </a:prstGeom>
          <a:noFill/>
          <a:ln>
            <a:noFill/>
          </a:ln>
        </p:spPr>
      </p:pic>
    </p:spTree>
    <p:extLst>
      <p:ext uri="{BB962C8B-B14F-4D97-AF65-F5344CB8AC3E}">
        <p14:creationId xmlns:p14="http://schemas.microsoft.com/office/powerpoint/2010/main" val="100986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92C5E4F-F2CC-AC4E-9ACC-0AB1BEC56F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20" y="10"/>
            <a:ext cx="5650972" cy="5143490"/>
          </a:xfrm>
          <a:prstGeom prst="rect">
            <a:avLst/>
          </a:prstGeom>
        </p:spPr>
      </p:pic>
      <p:sp>
        <p:nvSpPr>
          <p:cNvPr id="9" name="Rectangle 8">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5143500"/>
          </a:xfrm>
          <a:prstGeom prst="rect">
            <a:avLst/>
          </a:prstGeom>
          <a:solidFill>
            <a:srgbClr val="533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ED8466-075F-454B-9B59-9587FAFED31A}"/>
              </a:ext>
            </a:extLst>
          </p:cNvPr>
          <p:cNvSpPr>
            <a:spLocks noGrp="1"/>
          </p:cNvSpPr>
          <p:nvPr>
            <p:ph type="title"/>
          </p:nvPr>
        </p:nvSpPr>
        <p:spPr>
          <a:xfrm>
            <a:off x="5868144" y="480060"/>
            <a:ext cx="3024336" cy="3941523"/>
          </a:xfrm>
        </p:spPr>
        <p:txBody>
          <a:bodyPr vert="horz" lIns="91440" tIns="45720" rIns="91440" bIns="45720" rtlCol="0" anchor="ctr">
            <a:normAutofit/>
          </a:bodyPr>
          <a:lstStyle/>
          <a:p>
            <a:pPr algn="ctr" defTabSz="914400">
              <a:lnSpc>
                <a:spcPct val="90000"/>
              </a:lnSpc>
            </a:pPr>
            <a:r>
              <a:rPr lang="en-US" sz="3600" dirty="0">
                <a:solidFill>
                  <a:srgbClr val="FFFFFF"/>
                </a:solidFill>
              </a:rPr>
              <a:t>Campaigning for change</a:t>
            </a:r>
          </a:p>
        </p:txBody>
      </p:sp>
      <p:pic>
        <p:nvPicPr>
          <p:cNvPr id="7" name="Picture 6">
            <a:extLst>
              <a:ext uri="{FF2B5EF4-FFF2-40B4-BE49-F238E27FC236}">
                <a16:creationId xmlns:a16="http://schemas.microsoft.com/office/drawing/2014/main" id="{E047A6EA-264F-9844-9006-7D06641C95F4}"/>
              </a:ext>
            </a:extLst>
          </p:cNvPr>
          <p:cNvPicPr>
            <a:picLocks noChangeAspect="1"/>
          </p:cNvPicPr>
          <p:nvPr/>
        </p:nvPicPr>
        <p:blipFill>
          <a:blip r:embed="rId3"/>
          <a:stretch>
            <a:fillRect/>
          </a:stretch>
        </p:blipFill>
        <p:spPr>
          <a:xfrm>
            <a:off x="8305800" y="4796755"/>
            <a:ext cx="838200" cy="295275"/>
          </a:xfrm>
          <a:prstGeom prst="rect">
            <a:avLst/>
          </a:prstGeom>
        </p:spPr>
      </p:pic>
    </p:spTree>
    <p:extLst>
      <p:ext uri="{BB962C8B-B14F-4D97-AF65-F5344CB8AC3E}">
        <p14:creationId xmlns:p14="http://schemas.microsoft.com/office/powerpoint/2010/main" val="362727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B09D-DF05-D94D-850F-20F2BDCC7653}"/>
              </a:ext>
            </a:extLst>
          </p:cNvPr>
          <p:cNvSpPr>
            <a:spLocks noGrp="1"/>
          </p:cNvSpPr>
          <p:nvPr>
            <p:ph type="title"/>
          </p:nvPr>
        </p:nvSpPr>
        <p:spPr>
          <a:xfrm>
            <a:off x="3275856" y="3075806"/>
            <a:ext cx="5772109" cy="1593821"/>
          </a:xfrm>
        </p:spPr>
        <p:txBody>
          <a:bodyPr vert="horz" lIns="91440" tIns="45720" rIns="91440" bIns="45720" rtlCol="0" anchor="b">
            <a:normAutofit/>
          </a:bodyPr>
          <a:lstStyle/>
          <a:p>
            <a:pPr algn="r" defTabSz="914400">
              <a:lnSpc>
                <a:spcPct val="90000"/>
              </a:lnSpc>
            </a:pPr>
            <a:r>
              <a:rPr lang="en-US" sz="4800" dirty="0">
                <a:solidFill>
                  <a:schemeClr val="tx1"/>
                </a:solidFill>
              </a:rPr>
              <a:t>Empower people </a:t>
            </a:r>
            <a:br>
              <a:rPr lang="en-US" sz="4800" dirty="0">
                <a:solidFill>
                  <a:schemeClr val="tx1"/>
                </a:solidFill>
              </a:rPr>
            </a:br>
            <a:r>
              <a:rPr lang="en-US" sz="4800" dirty="0">
                <a:solidFill>
                  <a:schemeClr val="tx1"/>
                </a:solidFill>
              </a:rPr>
              <a:t>already driving change</a:t>
            </a: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CC99FF-A6E7-6E48-812F-51DB25E7A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518095" cy="51434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grpSp>
        <p:nvGrpSpPr>
          <p:cNvPr id="4" name="Group 3">
            <a:extLst>
              <a:ext uri="{FF2B5EF4-FFF2-40B4-BE49-F238E27FC236}">
                <a16:creationId xmlns:a16="http://schemas.microsoft.com/office/drawing/2014/main" id="{4A360042-505A-9A40-A2D1-64DBE37DA2F3}"/>
              </a:ext>
            </a:extLst>
          </p:cNvPr>
          <p:cNvGrpSpPr/>
          <p:nvPr/>
        </p:nvGrpSpPr>
        <p:grpSpPr>
          <a:xfrm>
            <a:off x="4716016" y="1389987"/>
            <a:ext cx="4327221" cy="1661993"/>
            <a:chOff x="4716016" y="1389987"/>
            <a:chExt cx="4327221" cy="1661993"/>
          </a:xfrm>
        </p:grpSpPr>
        <p:pic>
          <p:nvPicPr>
            <p:cNvPr id="5" name="Picture 4">
              <a:extLst>
                <a:ext uri="{FF2B5EF4-FFF2-40B4-BE49-F238E27FC236}">
                  <a16:creationId xmlns:a16="http://schemas.microsoft.com/office/drawing/2014/main" id="{98BA802D-2A5E-0948-9A5C-AF2A45B7C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016" y="1419622"/>
              <a:ext cx="1168524" cy="1558032"/>
            </a:xfrm>
            <a:prstGeom prst="rect">
              <a:avLst/>
            </a:prstGeom>
          </p:spPr>
        </p:pic>
        <p:sp>
          <p:nvSpPr>
            <p:cNvPr id="6" name="TextBox 5">
              <a:extLst>
                <a:ext uri="{FF2B5EF4-FFF2-40B4-BE49-F238E27FC236}">
                  <a16:creationId xmlns:a16="http://schemas.microsoft.com/office/drawing/2014/main" id="{193E1FDB-F484-5443-9255-71EF7FFFC6C6}"/>
                </a:ext>
              </a:extLst>
            </p:cNvPr>
            <p:cNvSpPr txBox="1"/>
            <p:nvPr/>
          </p:nvSpPr>
          <p:spPr>
            <a:xfrm>
              <a:off x="5899107" y="1389987"/>
              <a:ext cx="3144130" cy="1661993"/>
            </a:xfrm>
            <a:prstGeom prst="rect">
              <a:avLst/>
            </a:prstGeom>
            <a:noFill/>
          </p:spPr>
          <p:txBody>
            <a:bodyPr wrap="none" rtlCol="0">
              <a:spAutoFit/>
            </a:bodyPr>
            <a:lstStyle/>
            <a:p>
              <a:r>
                <a:rPr lang="en-US" dirty="0" err="1"/>
                <a:t>Malvika</a:t>
              </a:r>
              <a:r>
                <a:rPr lang="en-US" dirty="0"/>
                <a:t> Sharan, EMBL</a:t>
              </a:r>
            </a:p>
            <a:p>
              <a:endParaRPr lang="en-US" dirty="0"/>
            </a:p>
            <a:p>
              <a:r>
                <a:rPr lang="en-GB" sz="1600" dirty="0"/>
                <a:t>Training strategies in the </a:t>
              </a:r>
              <a:br>
                <a:rPr lang="en-GB" sz="1600" dirty="0"/>
              </a:br>
              <a:r>
                <a:rPr lang="en-GB" sz="1600" dirty="0"/>
                <a:t>low-income research environment</a:t>
              </a:r>
              <a:endParaRPr lang="en-US" sz="1600" dirty="0"/>
            </a:p>
            <a:p>
              <a:r>
                <a:rPr lang="en-US" sz="1600" dirty="0"/>
                <a:t>Digital Storytelling to Shape Culture</a:t>
              </a:r>
            </a:p>
            <a:p>
              <a:endParaRPr lang="en-US" dirty="0"/>
            </a:p>
          </p:txBody>
        </p:sp>
      </p:grpSp>
      <p:pic>
        <p:nvPicPr>
          <p:cNvPr id="9" name="Picture 8">
            <a:extLst>
              <a:ext uri="{FF2B5EF4-FFF2-40B4-BE49-F238E27FC236}">
                <a16:creationId xmlns:a16="http://schemas.microsoft.com/office/drawing/2014/main" id="{B754B1CD-C188-0E43-AB16-8F074E10AA03}"/>
              </a:ext>
            </a:extLst>
          </p:cNvPr>
          <p:cNvPicPr>
            <a:picLocks noChangeAspect="1"/>
          </p:cNvPicPr>
          <p:nvPr/>
        </p:nvPicPr>
        <p:blipFill>
          <a:blip r:embed="rId5"/>
          <a:stretch>
            <a:fillRect/>
          </a:stretch>
        </p:blipFill>
        <p:spPr>
          <a:xfrm>
            <a:off x="8305800" y="4826164"/>
            <a:ext cx="838200" cy="295275"/>
          </a:xfrm>
          <a:prstGeom prst="rect">
            <a:avLst/>
          </a:prstGeom>
        </p:spPr>
      </p:pic>
    </p:spTree>
    <p:extLst>
      <p:ext uri="{BB962C8B-B14F-4D97-AF65-F5344CB8AC3E}">
        <p14:creationId xmlns:p14="http://schemas.microsoft.com/office/powerpoint/2010/main" val="17191951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BCA562-09AA-1945-AE2B-D22027D549DC}"/>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in front of a crowd&#10;&#10;Description automatically generated">
            <a:extLst>
              <a:ext uri="{FF2B5EF4-FFF2-40B4-BE49-F238E27FC236}">
                <a16:creationId xmlns:a16="http://schemas.microsoft.com/office/drawing/2014/main" id="{83024BAA-CF6F-1649-B160-841A1FF7BC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2016" y="22061"/>
            <a:ext cx="14548032" cy="5099378"/>
          </a:xfrm>
          <a:prstGeom prst="rect">
            <a:avLst/>
          </a:prstGeom>
        </p:spPr>
      </p:pic>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353193"/>
            <a:ext cx="3285756"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F16DAA-CB25-2349-9513-B56593E875AD}"/>
              </a:ext>
            </a:extLst>
          </p:cNvPr>
          <p:cNvSpPr>
            <a:spLocks noGrp="1"/>
          </p:cNvSpPr>
          <p:nvPr>
            <p:ph type="title"/>
          </p:nvPr>
        </p:nvSpPr>
        <p:spPr>
          <a:xfrm>
            <a:off x="647271" y="759003"/>
            <a:ext cx="2562119" cy="3596556"/>
          </a:xfrm>
        </p:spPr>
        <p:txBody>
          <a:bodyPr vert="horz" lIns="91440" tIns="45720" rIns="91440" bIns="45720" rtlCol="0" anchor="ctr">
            <a:normAutofit/>
          </a:bodyPr>
          <a:lstStyle/>
          <a:p>
            <a:pPr algn="l" defTabSz="914400">
              <a:lnSpc>
                <a:spcPct val="90000"/>
              </a:lnSpc>
            </a:pPr>
            <a:r>
              <a:rPr lang="en-US" dirty="0">
                <a:solidFill>
                  <a:srgbClr val="FFFFFF"/>
                </a:solidFill>
              </a:rPr>
              <a:t>How the SSI runs diverse &amp; inclusive events</a:t>
            </a:r>
          </a:p>
        </p:txBody>
      </p:sp>
      <p:graphicFrame>
        <p:nvGraphicFramePr>
          <p:cNvPr id="5" name="TextBox 2">
            <a:extLst>
              <a:ext uri="{FF2B5EF4-FFF2-40B4-BE49-F238E27FC236}">
                <a16:creationId xmlns:a16="http://schemas.microsoft.com/office/drawing/2014/main" id="{5285666E-AD55-4EA9-B0D0-7BF2A01927E9}"/>
              </a:ext>
            </a:extLst>
          </p:cNvPr>
          <p:cNvGraphicFramePr/>
          <p:nvPr>
            <p:extLst>
              <p:ext uri="{D42A27DB-BD31-4B8C-83A1-F6EECF244321}">
                <p14:modId xmlns:p14="http://schemas.microsoft.com/office/powerpoint/2010/main" val="1287154136"/>
              </p:ext>
            </p:extLst>
          </p:nvPr>
        </p:nvGraphicFramePr>
        <p:xfrm>
          <a:off x="3895725" y="353193"/>
          <a:ext cx="4885203" cy="44140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72525C78-B281-1846-9C4C-9C3EE7AF2525}"/>
              </a:ext>
            </a:extLst>
          </p:cNvPr>
          <p:cNvPicPr>
            <a:picLocks noChangeAspect="1"/>
          </p:cNvPicPr>
          <p:nvPr/>
        </p:nvPicPr>
        <p:blipFill>
          <a:blip r:embed="rId9"/>
          <a:stretch>
            <a:fillRect/>
          </a:stretch>
        </p:blipFill>
        <p:spPr>
          <a:xfrm>
            <a:off x="8305800" y="4826164"/>
            <a:ext cx="838200" cy="295275"/>
          </a:xfrm>
          <a:prstGeom prst="rect">
            <a:avLst/>
          </a:prstGeom>
        </p:spPr>
      </p:pic>
    </p:spTree>
    <p:extLst>
      <p:ext uri="{BB962C8B-B14F-4D97-AF65-F5344CB8AC3E}">
        <p14:creationId xmlns:p14="http://schemas.microsoft.com/office/powerpoint/2010/main" val="42052797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raft 16x9 SSI template" id="{B8463C5A-2878-B644-B068-B65B2842EF73}" vid="{E8C2FA56-59AD-8C40-82FF-CB570CF07803}"/>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49F67720-B1E7-4666-BB67-DC10D4B7611F}">
  <ds:schemaRefs>
    <ds:schemaRef ds:uri="http://schemas.microsoft.com/sharepoint/v3/contenttype/forms"/>
  </ds:schemaRefs>
</ds:datastoreItem>
</file>

<file path=customXml/itemProps3.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198</TotalTime>
  <Words>1043</Words>
  <Application>Microsoft Macintosh PowerPoint</Application>
  <PresentationFormat>On-screen Show (16:9)</PresentationFormat>
  <Paragraphs>176</Paragraphs>
  <Slides>15</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Consolas</vt:lpstr>
      <vt:lpstr>Helvetica</vt:lpstr>
      <vt:lpstr>Helvetica Light</vt:lpstr>
      <vt:lpstr>Wingdings</vt:lpstr>
      <vt:lpstr>1_Office Theme</vt:lpstr>
      <vt:lpstr>3_Office Theme</vt:lpstr>
      <vt:lpstr> The SSI’s Guide for Awesome Parties (aka how do we do D&amp;I)  8 May 2019, EPCC's Women in HPC Chapter Launch, Edinburgh Slides: https://doi.org/10.6084/m9.figshare.8094428 Neil Chue Hong (@npch), Software Sustainability Institute ORCID: 0000-0002-8876-7606 | N.ChueHong@software.ac.uk</vt:lpstr>
      <vt:lpstr>“Diversity is being invited to the party; inclusion is being asked to dance"</vt:lpstr>
      <vt:lpstr>“Diversity is going to an amazing party full of friends and new people you’ve never met; inclusion is being part of the party-planning committee and helping choose the music and food"</vt:lpstr>
      <vt:lpstr>PowerPoint Presentation</vt:lpstr>
      <vt:lpstr>PowerPoint Presentation</vt:lpstr>
      <vt:lpstr>PowerPoint Presentation</vt:lpstr>
      <vt:lpstr>Campaigning for change</vt:lpstr>
      <vt:lpstr>Empower people  already driving change</vt:lpstr>
      <vt:lpstr>How the SSI runs diverse &amp; inclusive events</vt:lpstr>
      <vt:lpstr>CW19</vt:lpstr>
      <vt:lpstr>PowerPoint Presentation</vt:lpstr>
      <vt:lpstr>Think about your (or your organisation’s) participation</vt:lpstr>
      <vt:lpstr>Diversity &amp; inclusion should permeate your decision making</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Draft title  8 May 2019, EPCC's Women in HPC Chapter Launch, Edinburgh Neil Chue Hong (@npch), Software Sustainability Institute ORCID: 0000-0002-8876-7606 | N.ChueHong@software.ac.uk</dc:title>
  <dc:creator>CHUE HONG Neil</dc:creator>
  <cp:lastModifiedBy>CHUE HONG Neil</cp:lastModifiedBy>
  <cp:revision>17</cp:revision>
  <dcterms:created xsi:type="dcterms:W3CDTF">2019-05-08T09:13:09Z</dcterms:created>
  <dcterms:modified xsi:type="dcterms:W3CDTF">2019-05-08T12:31:47Z</dcterms:modified>
</cp:coreProperties>
</file>