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Lst>
  <p:notesMasterIdLst>
    <p:notesMasterId r:id="rId44"/>
  </p:notesMasterIdLst>
  <p:sldIdLst>
    <p:sldId id="602" r:id="rId5"/>
    <p:sldId id="822" r:id="rId6"/>
    <p:sldId id="828" r:id="rId7"/>
    <p:sldId id="827" r:id="rId8"/>
    <p:sldId id="833" r:id="rId9"/>
    <p:sldId id="826" r:id="rId10"/>
    <p:sldId id="824" r:id="rId11"/>
    <p:sldId id="831" r:id="rId12"/>
    <p:sldId id="832" r:id="rId13"/>
    <p:sldId id="830" r:id="rId14"/>
    <p:sldId id="753" r:id="rId15"/>
    <p:sldId id="754" r:id="rId16"/>
    <p:sldId id="729" r:id="rId17"/>
    <p:sldId id="728" r:id="rId18"/>
    <p:sldId id="763" r:id="rId19"/>
    <p:sldId id="747" r:id="rId20"/>
    <p:sldId id="745" r:id="rId21"/>
    <p:sldId id="746" r:id="rId22"/>
    <p:sldId id="305" r:id="rId23"/>
    <p:sldId id="748" r:id="rId24"/>
    <p:sldId id="755" r:id="rId25"/>
    <p:sldId id="761" r:id="rId26"/>
    <p:sldId id="756" r:id="rId27"/>
    <p:sldId id="749" r:id="rId28"/>
    <p:sldId id="750" r:id="rId29"/>
    <p:sldId id="757" r:id="rId30"/>
    <p:sldId id="758" r:id="rId31"/>
    <p:sldId id="760" r:id="rId32"/>
    <p:sldId id="759" r:id="rId33"/>
    <p:sldId id="764" r:id="rId34"/>
    <p:sldId id="829" r:id="rId35"/>
    <p:sldId id="751" r:id="rId36"/>
    <p:sldId id="752" r:id="rId37"/>
    <p:sldId id="825" r:id="rId38"/>
    <p:sldId id="762" r:id="rId39"/>
    <p:sldId id="707" r:id="rId40"/>
    <p:sldId id="680" r:id="rId41"/>
    <p:sldId id="681" r:id="rId42"/>
    <p:sldId id="682"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88144" autoAdjust="0"/>
  </p:normalViewPr>
  <p:slideViewPr>
    <p:cSldViewPr showGuides="1">
      <p:cViewPr varScale="1">
        <p:scale>
          <a:sx n="82" d="100"/>
          <a:sy n="82" d="100"/>
        </p:scale>
        <p:origin x="176" y="92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0C636-5C0C-4847-A275-445FAFDEDD58}" type="doc">
      <dgm:prSet loTypeId="urn:microsoft.com/office/officeart/2008/layout/HorizontalMultiLevelHierarchy" loCatId="" qsTypeId="urn:microsoft.com/office/officeart/2005/8/quickstyle/simple2" qsCatId="simple" csTypeId="urn:microsoft.com/office/officeart/2005/8/colors/accent1_1" csCatId="accent1" phldr="1"/>
      <dgm:spPr/>
      <dgm:t>
        <a:bodyPr/>
        <a:lstStyle/>
        <a:p>
          <a:endParaRPr lang="en-US"/>
        </a:p>
      </dgm:t>
    </dgm:pt>
    <dgm:pt modelId="{98921613-E09E-124B-98D9-A00487746B88}">
      <dgm:prSet phldrT="[Text]"/>
      <dgm:spPr/>
      <dgm:t>
        <a:bodyPr/>
        <a:lstStyle/>
        <a:p>
          <a:r>
            <a:rPr lang="en-US" dirty="0"/>
            <a:t>Purpose</a:t>
          </a:r>
        </a:p>
      </dgm:t>
    </dgm:pt>
    <dgm:pt modelId="{7E367A49-B63E-A641-AE18-07744CC25D60}" type="parTrans" cxnId="{112061A1-E28D-4D4B-BA82-B242843D8AF9}">
      <dgm:prSet/>
      <dgm:spPr/>
      <dgm:t>
        <a:bodyPr/>
        <a:lstStyle/>
        <a:p>
          <a:endParaRPr lang="en-US"/>
        </a:p>
      </dgm:t>
    </dgm:pt>
    <dgm:pt modelId="{B2BEC252-06B0-E741-B219-33B04BA66049}" type="sibTrans" cxnId="{112061A1-E28D-4D4B-BA82-B242843D8AF9}">
      <dgm:prSet/>
      <dgm:spPr/>
      <dgm:t>
        <a:bodyPr/>
        <a:lstStyle/>
        <a:p>
          <a:endParaRPr lang="en-US"/>
        </a:p>
      </dgm:t>
    </dgm:pt>
    <dgm:pt modelId="{AADBBD1B-31D8-CC42-85A9-BF8DFD5EBA9E}">
      <dgm:prSet phldrT="[Text]"/>
      <dgm:spPr/>
      <dgm:t>
        <a:bodyPr/>
        <a:lstStyle/>
        <a:p>
          <a:r>
            <a:rPr lang="en-US" dirty="0"/>
            <a:t>Achieve legal compliance</a:t>
          </a:r>
        </a:p>
      </dgm:t>
    </dgm:pt>
    <dgm:pt modelId="{9AFFCB99-70E1-4C48-9B5D-A6F23BBEF5B4}" type="parTrans" cxnId="{28E9CE59-D28A-8E4D-B529-39D2E9F79A9E}">
      <dgm:prSet/>
      <dgm:spPr/>
      <dgm:t>
        <a:bodyPr/>
        <a:lstStyle/>
        <a:p>
          <a:endParaRPr lang="en-US"/>
        </a:p>
      </dgm:t>
    </dgm:pt>
    <dgm:pt modelId="{7E729189-305C-8546-9F0E-72A2DDE48372}" type="sibTrans" cxnId="{28E9CE59-D28A-8E4D-B529-39D2E9F79A9E}">
      <dgm:prSet/>
      <dgm:spPr/>
      <dgm:t>
        <a:bodyPr/>
        <a:lstStyle/>
        <a:p>
          <a:endParaRPr lang="en-US"/>
        </a:p>
      </dgm:t>
    </dgm:pt>
    <dgm:pt modelId="{3F2962B5-F63A-394D-8B97-B8C4A65F6F18}">
      <dgm:prSet phldrT="[Text]"/>
      <dgm:spPr/>
      <dgm:t>
        <a:bodyPr/>
        <a:lstStyle/>
        <a:p>
          <a:r>
            <a:rPr lang="en-US" dirty="0"/>
            <a:t>Enable continued access to </a:t>
          </a:r>
          <a:br>
            <a:rPr lang="en-US" dirty="0"/>
          </a:br>
          <a:r>
            <a:rPr lang="en-US" dirty="0"/>
            <a:t>data and services</a:t>
          </a:r>
        </a:p>
      </dgm:t>
    </dgm:pt>
    <dgm:pt modelId="{6045FE53-879F-434F-9275-3B93737BA31C}" type="parTrans" cxnId="{AA5F05D6-D696-414E-BF3A-A5866B6067F9}">
      <dgm:prSet/>
      <dgm:spPr/>
      <dgm:t>
        <a:bodyPr/>
        <a:lstStyle/>
        <a:p>
          <a:endParaRPr lang="en-US"/>
        </a:p>
      </dgm:t>
    </dgm:pt>
    <dgm:pt modelId="{F27D487F-F2B1-5D44-A9F2-1A51220B95D6}" type="sibTrans" cxnId="{AA5F05D6-D696-414E-BF3A-A5866B6067F9}">
      <dgm:prSet/>
      <dgm:spPr/>
      <dgm:t>
        <a:bodyPr/>
        <a:lstStyle/>
        <a:p>
          <a:endParaRPr lang="en-US"/>
        </a:p>
      </dgm:t>
    </dgm:pt>
    <dgm:pt modelId="{601B9C5E-DFA9-9346-81C9-62E38D925F91}">
      <dgm:prSet phldrT="[Text]"/>
      <dgm:spPr/>
      <dgm:t>
        <a:bodyPr/>
        <a:lstStyle/>
        <a:p>
          <a:r>
            <a:rPr lang="en-US" dirty="0"/>
            <a:t>Encourage software reuse</a:t>
          </a:r>
        </a:p>
      </dgm:t>
    </dgm:pt>
    <dgm:pt modelId="{0B759031-A11C-D640-A27E-9F5A2E7461FE}" type="parTrans" cxnId="{84E85798-F8C8-534F-A730-9903964B6F5A}">
      <dgm:prSet/>
      <dgm:spPr/>
      <dgm:t>
        <a:bodyPr/>
        <a:lstStyle/>
        <a:p>
          <a:endParaRPr lang="en-US"/>
        </a:p>
      </dgm:t>
    </dgm:pt>
    <dgm:pt modelId="{17B68913-C254-C943-9CA7-83D560C56716}" type="sibTrans" cxnId="{84E85798-F8C8-534F-A730-9903964B6F5A}">
      <dgm:prSet/>
      <dgm:spPr/>
      <dgm:t>
        <a:bodyPr/>
        <a:lstStyle/>
        <a:p>
          <a:endParaRPr lang="en-US"/>
        </a:p>
      </dgm:t>
    </dgm:pt>
    <dgm:pt modelId="{6BDB6FF0-E7E0-A447-AFF2-7E8995EFF4C9}">
      <dgm:prSet/>
      <dgm:spPr/>
      <dgm:t>
        <a:bodyPr/>
        <a:lstStyle/>
        <a:p>
          <a:r>
            <a:rPr lang="en-US" dirty="0"/>
            <a:t>Create heritage value</a:t>
          </a:r>
        </a:p>
      </dgm:t>
    </dgm:pt>
    <dgm:pt modelId="{C81EBBC2-574A-DD40-B823-D8BF2194D030}" type="parTrans" cxnId="{0486AAD5-AAEA-594E-82BA-F69245C1C34B}">
      <dgm:prSet/>
      <dgm:spPr/>
      <dgm:t>
        <a:bodyPr/>
        <a:lstStyle/>
        <a:p>
          <a:endParaRPr lang="en-US"/>
        </a:p>
      </dgm:t>
    </dgm:pt>
    <dgm:pt modelId="{E46C76F6-3F77-8846-A08D-B129C6F71F50}" type="sibTrans" cxnId="{0486AAD5-AAEA-594E-82BA-F69245C1C34B}">
      <dgm:prSet/>
      <dgm:spPr/>
      <dgm:t>
        <a:bodyPr/>
        <a:lstStyle/>
        <a:p>
          <a:endParaRPr lang="en-US"/>
        </a:p>
      </dgm:t>
    </dgm:pt>
    <dgm:pt modelId="{31890E98-61D8-C647-8F24-31A58EF4EEAF}">
      <dgm:prSet phldrT="[Text]" custT="1"/>
      <dgm:spPr/>
      <dgm:t>
        <a:bodyPr/>
        <a:lstStyle/>
        <a:p>
          <a:r>
            <a:rPr lang="en-US" sz="1600" dirty="0" err="1"/>
            <a:t>e.g</a:t>
          </a:r>
          <a:r>
            <a:rPr lang="en-US" sz="1600" dirty="0"/>
            <a:t> LOTAR (aerospace)</a:t>
          </a:r>
        </a:p>
      </dgm:t>
    </dgm:pt>
    <dgm:pt modelId="{A8F38D39-3B45-154F-A97E-4B4C0F52F993}" type="parTrans" cxnId="{7998A079-F0C6-E340-8B91-A180543AF1C2}">
      <dgm:prSet/>
      <dgm:spPr/>
      <dgm:t>
        <a:bodyPr/>
        <a:lstStyle/>
        <a:p>
          <a:endParaRPr lang="en-US"/>
        </a:p>
      </dgm:t>
    </dgm:pt>
    <dgm:pt modelId="{08F3567D-4637-994D-BC98-A415732994E2}" type="sibTrans" cxnId="{7998A079-F0C6-E340-8B91-A180543AF1C2}">
      <dgm:prSet/>
      <dgm:spPr/>
      <dgm:t>
        <a:bodyPr/>
        <a:lstStyle/>
        <a:p>
          <a:endParaRPr lang="en-US"/>
        </a:p>
      </dgm:t>
    </dgm:pt>
    <dgm:pt modelId="{CC2D1A86-DDD5-FD4C-897B-0D0C05206C6A}">
      <dgm:prSet custT="1"/>
      <dgm:spPr/>
      <dgm:t>
        <a:bodyPr/>
        <a:lstStyle/>
        <a:p>
          <a:r>
            <a:rPr lang="en-US" sz="1600" dirty="0"/>
            <a:t>e.g. Salman Rushdie archive (literature)</a:t>
          </a:r>
        </a:p>
      </dgm:t>
    </dgm:pt>
    <dgm:pt modelId="{F9D7C549-C586-8643-BC6D-FC56E03D75DC}" type="parTrans" cxnId="{0B4A9DD2-3F2E-1249-A481-01D91F54C8E2}">
      <dgm:prSet/>
      <dgm:spPr/>
      <dgm:t>
        <a:bodyPr/>
        <a:lstStyle/>
        <a:p>
          <a:endParaRPr lang="en-US"/>
        </a:p>
      </dgm:t>
    </dgm:pt>
    <dgm:pt modelId="{D6773C00-CF1D-1A49-A9E0-D82A5B3A4416}" type="sibTrans" cxnId="{0B4A9DD2-3F2E-1249-A481-01D91F54C8E2}">
      <dgm:prSet/>
      <dgm:spPr/>
      <dgm:t>
        <a:bodyPr/>
        <a:lstStyle/>
        <a:p>
          <a:endParaRPr lang="en-US"/>
        </a:p>
      </dgm:t>
    </dgm:pt>
    <dgm:pt modelId="{CFCECE01-2EF4-B14F-A7A7-7454D1BE2742}">
      <dgm:prSet phldrT="[Text]" custT="1"/>
      <dgm:spPr/>
      <dgm:t>
        <a:bodyPr/>
        <a:lstStyle/>
        <a:p>
          <a:r>
            <a:rPr lang="en-US" sz="1600" dirty="0"/>
            <a:t>e.g. aphid database (biosciences)</a:t>
          </a:r>
        </a:p>
      </dgm:t>
    </dgm:pt>
    <dgm:pt modelId="{50415141-C986-334C-B0B8-A478B93E16E5}" type="parTrans" cxnId="{7D4AF50D-C15F-1343-B09C-CED161799F9A}">
      <dgm:prSet/>
      <dgm:spPr/>
      <dgm:t>
        <a:bodyPr/>
        <a:lstStyle/>
        <a:p>
          <a:endParaRPr lang="en-US"/>
        </a:p>
      </dgm:t>
    </dgm:pt>
    <dgm:pt modelId="{F40CE4DA-FE65-DE4C-A2EE-2B035067226A}" type="sibTrans" cxnId="{7D4AF50D-C15F-1343-B09C-CED161799F9A}">
      <dgm:prSet/>
      <dgm:spPr/>
      <dgm:t>
        <a:bodyPr/>
        <a:lstStyle/>
        <a:p>
          <a:endParaRPr lang="en-US"/>
        </a:p>
      </dgm:t>
    </dgm:pt>
    <dgm:pt modelId="{3A37B5B8-8F21-1845-934D-44EB98AC349C}">
      <dgm:prSet phldrT="[Text]" custT="1"/>
      <dgm:spPr/>
      <dgm:t>
        <a:bodyPr/>
        <a:lstStyle/>
        <a:p>
          <a:r>
            <a:rPr lang="en-US" sz="1600" dirty="0"/>
            <a:t>e.g. DOE Code (general)</a:t>
          </a:r>
        </a:p>
      </dgm:t>
    </dgm:pt>
    <dgm:pt modelId="{CE5B8F88-73F6-3047-8432-26EEAA8EAEAC}" type="parTrans" cxnId="{36DA6524-8550-BC48-9C94-68CF5E444F26}">
      <dgm:prSet/>
      <dgm:spPr/>
      <dgm:t>
        <a:bodyPr/>
        <a:lstStyle/>
        <a:p>
          <a:endParaRPr lang="en-US"/>
        </a:p>
      </dgm:t>
    </dgm:pt>
    <dgm:pt modelId="{B332E789-88FD-9045-9F64-A19FAB386866}" type="sibTrans" cxnId="{36DA6524-8550-BC48-9C94-68CF5E444F26}">
      <dgm:prSet/>
      <dgm:spPr/>
      <dgm:t>
        <a:bodyPr/>
        <a:lstStyle/>
        <a:p>
          <a:endParaRPr lang="en-US"/>
        </a:p>
      </dgm:t>
    </dgm:pt>
    <dgm:pt modelId="{3BF78942-F07E-2C4E-BB07-2BA304FE4B2F}" type="pres">
      <dgm:prSet presAssocID="{1A40C636-5C0C-4847-A275-445FAFDEDD58}" presName="Name0" presStyleCnt="0">
        <dgm:presLayoutVars>
          <dgm:chPref val="1"/>
          <dgm:dir/>
          <dgm:animOne val="branch"/>
          <dgm:animLvl val="lvl"/>
          <dgm:resizeHandles val="exact"/>
        </dgm:presLayoutVars>
      </dgm:prSet>
      <dgm:spPr/>
    </dgm:pt>
    <dgm:pt modelId="{3BA37B37-F130-DC4F-87C5-852D341F341A}" type="pres">
      <dgm:prSet presAssocID="{98921613-E09E-124B-98D9-A00487746B88}" presName="root1" presStyleCnt="0"/>
      <dgm:spPr/>
    </dgm:pt>
    <dgm:pt modelId="{16E800DD-8323-DD44-82F1-027447AAEA61}" type="pres">
      <dgm:prSet presAssocID="{98921613-E09E-124B-98D9-A00487746B88}" presName="LevelOneTextNode" presStyleLbl="node0" presStyleIdx="0" presStyleCnt="1" custScaleY="63787" custLinFactNeighborX="5699">
        <dgm:presLayoutVars>
          <dgm:chPref val="3"/>
        </dgm:presLayoutVars>
      </dgm:prSet>
      <dgm:spPr/>
    </dgm:pt>
    <dgm:pt modelId="{5119BFBF-56AD-ED46-B186-AD924D45117E}" type="pres">
      <dgm:prSet presAssocID="{98921613-E09E-124B-98D9-A00487746B88}" presName="level2hierChild" presStyleCnt="0"/>
      <dgm:spPr/>
    </dgm:pt>
    <dgm:pt modelId="{0EE555C4-F339-7E4E-B72D-B0DC4815ABDE}" type="pres">
      <dgm:prSet presAssocID="{9AFFCB99-70E1-4C48-9B5D-A6F23BBEF5B4}" presName="conn2-1" presStyleLbl="parChTrans1D2" presStyleIdx="0" presStyleCnt="4"/>
      <dgm:spPr/>
    </dgm:pt>
    <dgm:pt modelId="{A1389EE5-2959-E74D-8ECD-DA858AF5DCF8}" type="pres">
      <dgm:prSet presAssocID="{9AFFCB99-70E1-4C48-9B5D-A6F23BBEF5B4}" presName="connTx" presStyleLbl="parChTrans1D2" presStyleIdx="0" presStyleCnt="4"/>
      <dgm:spPr/>
    </dgm:pt>
    <dgm:pt modelId="{810B6F2D-BA38-1E4E-9940-96563CF110FE}" type="pres">
      <dgm:prSet presAssocID="{AADBBD1B-31D8-CC42-85A9-BF8DFD5EBA9E}" presName="root2" presStyleCnt="0"/>
      <dgm:spPr/>
    </dgm:pt>
    <dgm:pt modelId="{16A328BA-C135-D947-85EB-BD0160007A10}" type="pres">
      <dgm:prSet presAssocID="{AADBBD1B-31D8-CC42-85A9-BF8DFD5EBA9E}" presName="LevelTwoTextNode" presStyleLbl="node2" presStyleIdx="0" presStyleCnt="4" custScaleX="194686" custLinFactNeighborX="13340" custLinFactNeighborY="2154">
        <dgm:presLayoutVars>
          <dgm:chPref val="3"/>
        </dgm:presLayoutVars>
      </dgm:prSet>
      <dgm:spPr/>
    </dgm:pt>
    <dgm:pt modelId="{12318BE2-6098-5748-A553-43802BF91FFE}" type="pres">
      <dgm:prSet presAssocID="{AADBBD1B-31D8-CC42-85A9-BF8DFD5EBA9E}" presName="level3hierChild" presStyleCnt="0"/>
      <dgm:spPr/>
    </dgm:pt>
    <dgm:pt modelId="{2E90709E-DE8D-1D4D-8369-D391367B9741}" type="pres">
      <dgm:prSet presAssocID="{A8F38D39-3B45-154F-A97E-4B4C0F52F993}" presName="conn2-1" presStyleLbl="parChTrans1D3" presStyleIdx="0" presStyleCnt="4"/>
      <dgm:spPr/>
    </dgm:pt>
    <dgm:pt modelId="{63E7D501-055E-3649-AC1E-56D3CB6AE9F0}" type="pres">
      <dgm:prSet presAssocID="{A8F38D39-3B45-154F-A97E-4B4C0F52F993}" presName="connTx" presStyleLbl="parChTrans1D3" presStyleIdx="0" presStyleCnt="4"/>
      <dgm:spPr/>
    </dgm:pt>
    <dgm:pt modelId="{66A88752-3F31-914D-ACF3-A7FC2102B11E}" type="pres">
      <dgm:prSet presAssocID="{31890E98-61D8-C647-8F24-31A58EF4EEAF}" presName="root2" presStyleCnt="0"/>
      <dgm:spPr/>
    </dgm:pt>
    <dgm:pt modelId="{BE25F8AB-DAC5-6A4F-921A-5E4A58BCDC70}" type="pres">
      <dgm:prSet presAssocID="{31890E98-61D8-C647-8F24-31A58EF4EEAF}" presName="LevelTwoTextNode" presStyleLbl="node3" presStyleIdx="0" presStyleCnt="4">
        <dgm:presLayoutVars>
          <dgm:chPref val="3"/>
        </dgm:presLayoutVars>
      </dgm:prSet>
      <dgm:spPr/>
    </dgm:pt>
    <dgm:pt modelId="{352521E2-B32F-A248-B825-7669E9678B65}" type="pres">
      <dgm:prSet presAssocID="{31890E98-61D8-C647-8F24-31A58EF4EEAF}" presName="level3hierChild" presStyleCnt="0"/>
      <dgm:spPr/>
    </dgm:pt>
    <dgm:pt modelId="{491C833E-1F93-6A4A-AD3E-6F4DD4A755FD}" type="pres">
      <dgm:prSet presAssocID="{C81EBBC2-574A-DD40-B823-D8BF2194D030}" presName="conn2-1" presStyleLbl="parChTrans1D2" presStyleIdx="1" presStyleCnt="4"/>
      <dgm:spPr/>
    </dgm:pt>
    <dgm:pt modelId="{574F3938-DFA4-6D49-AF40-7E45690935B8}" type="pres">
      <dgm:prSet presAssocID="{C81EBBC2-574A-DD40-B823-D8BF2194D030}" presName="connTx" presStyleLbl="parChTrans1D2" presStyleIdx="1" presStyleCnt="4"/>
      <dgm:spPr/>
    </dgm:pt>
    <dgm:pt modelId="{349240BA-7958-484B-B575-93A42E114F3A}" type="pres">
      <dgm:prSet presAssocID="{6BDB6FF0-E7E0-A447-AFF2-7E8995EFF4C9}" presName="root2" presStyleCnt="0"/>
      <dgm:spPr/>
    </dgm:pt>
    <dgm:pt modelId="{AA26095D-D000-044A-94E5-74E162CF2192}" type="pres">
      <dgm:prSet presAssocID="{6BDB6FF0-E7E0-A447-AFF2-7E8995EFF4C9}" presName="LevelTwoTextNode" presStyleLbl="node2" presStyleIdx="1" presStyleCnt="4" custScaleX="194686" custLinFactNeighborX="13340" custLinFactNeighborY="2154">
        <dgm:presLayoutVars>
          <dgm:chPref val="3"/>
        </dgm:presLayoutVars>
      </dgm:prSet>
      <dgm:spPr/>
    </dgm:pt>
    <dgm:pt modelId="{79C2B482-95AA-C448-A3C0-AB1A539F611C}" type="pres">
      <dgm:prSet presAssocID="{6BDB6FF0-E7E0-A447-AFF2-7E8995EFF4C9}" presName="level3hierChild" presStyleCnt="0"/>
      <dgm:spPr/>
    </dgm:pt>
    <dgm:pt modelId="{AA07D7DC-82F1-A44E-B5ED-204855EA2BB0}" type="pres">
      <dgm:prSet presAssocID="{F9D7C549-C586-8643-BC6D-FC56E03D75DC}" presName="conn2-1" presStyleLbl="parChTrans1D3" presStyleIdx="1" presStyleCnt="4"/>
      <dgm:spPr/>
    </dgm:pt>
    <dgm:pt modelId="{36F9BFF9-5952-214E-BA0C-44936A5CFA04}" type="pres">
      <dgm:prSet presAssocID="{F9D7C549-C586-8643-BC6D-FC56E03D75DC}" presName="connTx" presStyleLbl="parChTrans1D3" presStyleIdx="1" presStyleCnt="4"/>
      <dgm:spPr/>
    </dgm:pt>
    <dgm:pt modelId="{2AE3462B-98F1-0143-B2B7-5AFB8037268D}" type="pres">
      <dgm:prSet presAssocID="{CC2D1A86-DDD5-FD4C-897B-0D0C05206C6A}" presName="root2" presStyleCnt="0"/>
      <dgm:spPr/>
    </dgm:pt>
    <dgm:pt modelId="{98E72F25-48AE-2248-8EE3-41EFCE6B3803}" type="pres">
      <dgm:prSet presAssocID="{CC2D1A86-DDD5-FD4C-897B-0D0C05206C6A}" presName="LevelTwoTextNode" presStyleLbl="node3" presStyleIdx="1" presStyleCnt="4">
        <dgm:presLayoutVars>
          <dgm:chPref val="3"/>
        </dgm:presLayoutVars>
      </dgm:prSet>
      <dgm:spPr/>
    </dgm:pt>
    <dgm:pt modelId="{E94257DE-FCBE-934C-A3C9-383B5465D0EB}" type="pres">
      <dgm:prSet presAssocID="{CC2D1A86-DDD5-FD4C-897B-0D0C05206C6A}" presName="level3hierChild" presStyleCnt="0"/>
      <dgm:spPr/>
    </dgm:pt>
    <dgm:pt modelId="{A18A3DD3-4062-4240-B905-0F777EB48C8B}" type="pres">
      <dgm:prSet presAssocID="{6045FE53-879F-434F-9275-3B93737BA31C}" presName="conn2-1" presStyleLbl="parChTrans1D2" presStyleIdx="2" presStyleCnt="4"/>
      <dgm:spPr/>
    </dgm:pt>
    <dgm:pt modelId="{E373E854-CE82-D741-B92A-79446E99A946}" type="pres">
      <dgm:prSet presAssocID="{6045FE53-879F-434F-9275-3B93737BA31C}" presName="connTx" presStyleLbl="parChTrans1D2" presStyleIdx="2" presStyleCnt="4"/>
      <dgm:spPr/>
    </dgm:pt>
    <dgm:pt modelId="{F5507611-9306-2F48-BC8F-A37B270B0E34}" type="pres">
      <dgm:prSet presAssocID="{3F2962B5-F63A-394D-8B97-B8C4A65F6F18}" presName="root2" presStyleCnt="0"/>
      <dgm:spPr/>
    </dgm:pt>
    <dgm:pt modelId="{630C4278-EC10-F04B-83BE-45D1E944E2FA}" type="pres">
      <dgm:prSet presAssocID="{3F2962B5-F63A-394D-8B97-B8C4A65F6F18}" presName="LevelTwoTextNode" presStyleLbl="node2" presStyleIdx="2" presStyleCnt="4" custScaleX="194686" custLinFactNeighborX="13340" custLinFactNeighborY="2154">
        <dgm:presLayoutVars>
          <dgm:chPref val="3"/>
        </dgm:presLayoutVars>
      </dgm:prSet>
      <dgm:spPr/>
    </dgm:pt>
    <dgm:pt modelId="{4F5D7F46-A4E6-B642-ACC2-E6C0C846F1F5}" type="pres">
      <dgm:prSet presAssocID="{3F2962B5-F63A-394D-8B97-B8C4A65F6F18}" presName="level3hierChild" presStyleCnt="0"/>
      <dgm:spPr/>
    </dgm:pt>
    <dgm:pt modelId="{BB3ACDE5-9428-964A-BC3C-E319A05D8A88}" type="pres">
      <dgm:prSet presAssocID="{50415141-C986-334C-B0B8-A478B93E16E5}" presName="conn2-1" presStyleLbl="parChTrans1D3" presStyleIdx="2" presStyleCnt="4"/>
      <dgm:spPr/>
    </dgm:pt>
    <dgm:pt modelId="{4BFF9D48-2C23-6F4E-83CF-EA7ABA30B7A7}" type="pres">
      <dgm:prSet presAssocID="{50415141-C986-334C-B0B8-A478B93E16E5}" presName="connTx" presStyleLbl="parChTrans1D3" presStyleIdx="2" presStyleCnt="4"/>
      <dgm:spPr/>
    </dgm:pt>
    <dgm:pt modelId="{FC1E4410-51CC-A94A-813E-2297EFC41342}" type="pres">
      <dgm:prSet presAssocID="{CFCECE01-2EF4-B14F-A7A7-7454D1BE2742}" presName="root2" presStyleCnt="0"/>
      <dgm:spPr/>
    </dgm:pt>
    <dgm:pt modelId="{AE5262AE-29E3-1442-B683-DDB2543EEE64}" type="pres">
      <dgm:prSet presAssocID="{CFCECE01-2EF4-B14F-A7A7-7454D1BE2742}" presName="LevelTwoTextNode" presStyleLbl="node3" presStyleIdx="2" presStyleCnt="4">
        <dgm:presLayoutVars>
          <dgm:chPref val="3"/>
        </dgm:presLayoutVars>
      </dgm:prSet>
      <dgm:spPr/>
    </dgm:pt>
    <dgm:pt modelId="{3C867AFE-2442-ED4A-8AEE-5EF6132A0F6D}" type="pres">
      <dgm:prSet presAssocID="{CFCECE01-2EF4-B14F-A7A7-7454D1BE2742}" presName="level3hierChild" presStyleCnt="0"/>
      <dgm:spPr/>
    </dgm:pt>
    <dgm:pt modelId="{F3AA4FE7-F02A-754F-AF7F-B173F72C711D}" type="pres">
      <dgm:prSet presAssocID="{0B759031-A11C-D640-A27E-9F5A2E7461FE}" presName="conn2-1" presStyleLbl="parChTrans1D2" presStyleIdx="3" presStyleCnt="4"/>
      <dgm:spPr/>
    </dgm:pt>
    <dgm:pt modelId="{636815DE-DB01-3E46-9FC4-72F0391B9C4D}" type="pres">
      <dgm:prSet presAssocID="{0B759031-A11C-D640-A27E-9F5A2E7461FE}" presName="connTx" presStyleLbl="parChTrans1D2" presStyleIdx="3" presStyleCnt="4"/>
      <dgm:spPr/>
    </dgm:pt>
    <dgm:pt modelId="{E7B44CA3-D83F-924D-AB90-7636F8B7B9C8}" type="pres">
      <dgm:prSet presAssocID="{601B9C5E-DFA9-9346-81C9-62E38D925F91}" presName="root2" presStyleCnt="0"/>
      <dgm:spPr/>
    </dgm:pt>
    <dgm:pt modelId="{519B496A-F1C0-0744-98E4-2D0B4684FBCA}" type="pres">
      <dgm:prSet presAssocID="{601B9C5E-DFA9-9346-81C9-62E38D925F91}" presName="LevelTwoTextNode" presStyleLbl="node2" presStyleIdx="3" presStyleCnt="4" custScaleX="194686" custLinFactNeighborX="13340" custLinFactNeighborY="2154">
        <dgm:presLayoutVars>
          <dgm:chPref val="3"/>
        </dgm:presLayoutVars>
      </dgm:prSet>
      <dgm:spPr/>
    </dgm:pt>
    <dgm:pt modelId="{CDA91E15-7F76-EB46-BB67-37E3D6A6140E}" type="pres">
      <dgm:prSet presAssocID="{601B9C5E-DFA9-9346-81C9-62E38D925F91}" presName="level3hierChild" presStyleCnt="0"/>
      <dgm:spPr/>
    </dgm:pt>
    <dgm:pt modelId="{76BA48B2-2B02-9B4F-B9F3-62287C0FF782}" type="pres">
      <dgm:prSet presAssocID="{CE5B8F88-73F6-3047-8432-26EEAA8EAEAC}" presName="conn2-1" presStyleLbl="parChTrans1D3" presStyleIdx="3" presStyleCnt="4"/>
      <dgm:spPr/>
    </dgm:pt>
    <dgm:pt modelId="{0808F0E3-46E4-0943-9D2F-9419A19E984D}" type="pres">
      <dgm:prSet presAssocID="{CE5B8F88-73F6-3047-8432-26EEAA8EAEAC}" presName="connTx" presStyleLbl="parChTrans1D3" presStyleIdx="3" presStyleCnt="4"/>
      <dgm:spPr/>
    </dgm:pt>
    <dgm:pt modelId="{3D9D355D-86E7-F24E-8EEF-24F38069DCD5}" type="pres">
      <dgm:prSet presAssocID="{3A37B5B8-8F21-1845-934D-44EB98AC349C}" presName="root2" presStyleCnt="0"/>
      <dgm:spPr/>
    </dgm:pt>
    <dgm:pt modelId="{A6B91062-3997-0C40-B326-D4A5CFBD4896}" type="pres">
      <dgm:prSet presAssocID="{3A37B5B8-8F21-1845-934D-44EB98AC349C}" presName="LevelTwoTextNode" presStyleLbl="node3" presStyleIdx="3" presStyleCnt="4">
        <dgm:presLayoutVars>
          <dgm:chPref val="3"/>
        </dgm:presLayoutVars>
      </dgm:prSet>
      <dgm:spPr/>
    </dgm:pt>
    <dgm:pt modelId="{AEC77A2C-26A5-A241-8EC6-912D094CD0ED}" type="pres">
      <dgm:prSet presAssocID="{3A37B5B8-8F21-1845-934D-44EB98AC349C}" presName="level3hierChild" presStyleCnt="0"/>
      <dgm:spPr/>
    </dgm:pt>
  </dgm:ptLst>
  <dgm:cxnLst>
    <dgm:cxn modelId="{A94A4B00-EB49-C146-91EB-541F8C88EC05}" type="presOf" srcId="{CE5B8F88-73F6-3047-8432-26EEAA8EAEAC}" destId="{0808F0E3-46E4-0943-9D2F-9419A19E984D}" srcOrd="1" destOrd="0" presId="urn:microsoft.com/office/officeart/2008/layout/HorizontalMultiLevelHierarchy"/>
    <dgm:cxn modelId="{FD456E01-CF46-C94F-BE09-C4BC17E387A9}" type="presOf" srcId="{CC2D1A86-DDD5-FD4C-897B-0D0C05206C6A}" destId="{98E72F25-48AE-2248-8EE3-41EFCE6B3803}" srcOrd="0" destOrd="0" presId="urn:microsoft.com/office/officeart/2008/layout/HorizontalMultiLevelHierarchy"/>
    <dgm:cxn modelId="{A038FA07-C807-9447-8187-FAF47C928A65}" type="presOf" srcId="{AADBBD1B-31D8-CC42-85A9-BF8DFD5EBA9E}" destId="{16A328BA-C135-D947-85EB-BD0160007A10}" srcOrd="0" destOrd="0" presId="urn:microsoft.com/office/officeart/2008/layout/HorizontalMultiLevelHierarchy"/>
    <dgm:cxn modelId="{3141D709-8083-304A-B8AC-DF97D51FA081}" type="presOf" srcId="{50415141-C986-334C-B0B8-A478B93E16E5}" destId="{4BFF9D48-2C23-6F4E-83CF-EA7ABA30B7A7}" srcOrd="1" destOrd="0" presId="urn:microsoft.com/office/officeart/2008/layout/HorizontalMultiLevelHierarchy"/>
    <dgm:cxn modelId="{EBFC8E0B-507C-6F42-A4EE-1FBB0AEC6CAD}" type="presOf" srcId="{98921613-E09E-124B-98D9-A00487746B88}" destId="{16E800DD-8323-DD44-82F1-027447AAEA61}" srcOrd="0" destOrd="0" presId="urn:microsoft.com/office/officeart/2008/layout/HorizontalMultiLevelHierarchy"/>
    <dgm:cxn modelId="{7D4AF50D-C15F-1343-B09C-CED161799F9A}" srcId="{3F2962B5-F63A-394D-8B97-B8C4A65F6F18}" destId="{CFCECE01-2EF4-B14F-A7A7-7454D1BE2742}" srcOrd="0" destOrd="0" parTransId="{50415141-C986-334C-B0B8-A478B93E16E5}" sibTransId="{F40CE4DA-FE65-DE4C-A2EE-2B035067226A}"/>
    <dgm:cxn modelId="{36DA6524-8550-BC48-9C94-68CF5E444F26}" srcId="{601B9C5E-DFA9-9346-81C9-62E38D925F91}" destId="{3A37B5B8-8F21-1845-934D-44EB98AC349C}" srcOrd="0" destOrd="0" parTransId="{CE5B8F88-73F6-3047-8432-26EEAA8EAEAC}" sibTransId="{B332E789-88FD-9045-9F64-A19FAB386866}"/>
    <dgm:cxn modelId="{7E45F624-9905-8B4C-B46A-4DE3B4F19C52}" type="presOf" srcId="{A8F38D39-3B45-154F-A97E-4B4C0F52F993}" destId="{63E7D501-055E-3649-AC1E-56D3CB6AE9F0}" srcOrd="1" destOrd="0" presId="urn:microsoft.com/office/officeart/2008/layout/HorizontalMultiLevelHierarchy"/>
    <dgm:cxn modelId="{93ADC135-8E80-694A-AFC7-28753956B272}" type="presOf" srcId="{50415141-C986-334C-B0B8-A478B93E16E5}" destId="{BB3ACDE5-9428-964A-BC3C-E319A05D8A88}" srcOrd="0" destOrd="0" presId="urn:microsoft.com/office/officeart/2008/layout/HorizontalMultiLevelHierarchy"/>
    <dgm:cxn modelId="{41DCD443-53B8-1447-B613-848FFF494DBE}" type="presOf" srcId="{31890E98-61D8-C647-8F24-31A58EF4EEAF}" destId="{BE25F8AB-DAC5-6A4F-921A-5E4A58BCDC70}" srcOrd="0" destOrd="0" presId="urn:microsoft.com/office/officeart/2008/layout/HorizontalMultiLevelHierarchy"/>
    <dgm:cxn modelId="{01D3DB44-68DE-5248-9B2C-544CF3EEF426}" type="presOf" srcId="{A8F38D39-3B45-154F-A97E-4B4C0F52F993}" destId="{2E90709E-DE8D-1D4D-8369-D391367B9741}" srcOrd="0" destOrd="0" presId="urn:microsoft.com/office/officeart/2008/layout/HorizontalMultiLevelHierarchy"/>
    <dgm:cxn modelId="{8F5D5A48-CBC4-BF43-8526-92A978D1EEEA}" type="presOf" srcId="{C81EBBC2-574A-DD40-B823-D8BF2194D030}" destId="{491C833E-1F93-6A4A-AD3E-6F4DD4A755FD}" srcOrd="0" destOrd="0" presId="urn:microsoft.com/office/officeart/2008/layout/HorizontalMultiLevelHierarchy"/>
    <dgm:cxn modelId="{28E9CE59-D28A-8E4D-B529-39D2E9F79A9E}" srcId="{98921613-E09E-124B-98D9-A00487746B88}" destId="{AADBBD1B-31D8-CC42-85A9-BF8DFD5EBA9E}" srcOrd="0" destOrd="0" parTransId="{9AFFCB99-70E1-4C48-9B5D-A6F23BBEF5B4}" sibTransId="{7E729189-305C-8546-9F0E-72A2DDE48372}"/>
    <dgm:cxn modelId="{13CE0C6A-84F6-A54C-B211-528D0CB7536A}" type="presOf" srcId="{9AFFCB99-70E1-4C48-9B5D-A6F23BBEF5B4}" destId="{0EE555C4-F339-7E4E-B72D-B0DC4815ABDE}" srcOrd="0" destOrd="0" presId="urn:microsoft.com/office/officeart/2008/layout/HorizontalMultiLevelHierarchy"/>
    <dgm:cxn modelId="{4D012E6A-3CDF-3047-8304-B22743294D80}" type="presOf" srcId="{CE5B8F88-73F6-3047-8432-26EEAA8EAEAC}" destId="{76BA48B2-2B02-9B4F-B9F3-62287C0FF782}" srcOrd="0" destOrd="0" presId="urn:microsoft.com/office/officeart/2008/layout/HorizontalMultiLevelHierarchy"/>
    <dgm:cxn modelId="{2DC12C6C-6DAA-5C43-9CE0-45F44B1A3C20}" type="presOf" srcId="{3F2962B5-F63A-394D-8B97-B8C4A65F6F18}" destId="{630C4278-EC10-F04B-83BE-45D1E944E2FA}" srcOrd="0" destOrd="0" presId="urn:microsoft.com/office/officeart/2008/layout/HorizontalMultiLevelHierarchy"/>
    <dgm:cxn modelId="{7998A079-F0C6-E340-8B91-A180543AF1C2}" srcId="{AADBBD1B-31D8-CC42-85A9-BF8DFD5EBA9E}" destId="{31890E98-61D8-C647-8F24-31A58EF4EEAF}" srcOrd="0" destOrd="0" parTransId="{A8F38D39-3B45-154F-A97E-4B4C0F52F993}" sibTransId="{08F3567D-4637-994D-BC98-A415732994E2}"/>
    <dgm:cxn modelId="{1D90927B-FAC4-B848-83D1-124E2EBDD6F1}" type="presOf" srcId="{0B759031-A11C-D640-A27E-9F5A2E7461FE}" destId="{F3AA4FE7-F02A-754F-AF7F-B173F72C711D}" srcOrd="0" destOrd="0" presId="urn:microsoft.com/office/officeart/2008/layout/HorizontalMultiLevelHierarchy"/>
    <dgm:cxn modelId="{06117082-8A8E-4049-A1FC-A34361A76CC4}" type="presOf" srcId="{6045FE53-879F-434F-9275-3B93737BA31C}" destId="{A18A3DD3-4062-4240-B905-0F777EB48C8B}" srcOrd="0" destOrd="0" presId="urn:microsoft.com/office/officeart/2008/layout/HorizontalMultiLevelHierarchy"/>
    <dgm:cxn modelId="{C225F387-1E60-EA45-AD76-14707D0D87FB}" type="presOf" srcId="{F9D7C549-C586-8643-BC6D-FC56E03D75DC}" destId="{36F9BFF9-5952-214E-BA0C-44936A5CFA04}" srcOrd="1" destOrd="0" presId="urn:microsoft.com/office/officeart/2008/layout/HorizontalMultiLevelHierarchy"/>
    <dgm:cxn modelId="{AB5F0F8C-24A7-824E-B9D1-223632A0894C}" type="presOf" srcId="{3A37B5B8-8F21-1845-934D-44EB98AC349C}" destId="{A6B91062-3997-0C40-B326-D4A5CFBD4896}" srcOrd="0" destOrd="0" presId="urn:microsoft.com/office/officeart/2008/layout/HorizontalMultiLevelHierarchy"/>
    <dgm:cxn modelId="{84E85798-F8C8-534F-A730-9903964B6F5A}" srcId="{98921613-E09E-124B-98D9-A00487746B88}" destId="{601B9C5E-DFA9-9346-81C9-62E38D925F91}" srcOrd="3" destOrd="0" parTransId="{0B759031-A11C-D640-A27E-9F5A2E7461FE}" sibTransId="{17B68913-C254-C943-9CA7-83D560C56716}"/>
    <dgm:cxn modelId="{1B60C099-7DBE-0940-82A3-9EF201CF4486}" type="presOf" srcId="{601B9C5E-DFA9-9346-81C9-62E38D925F91}" destId="{519B496A-F1C0-0744-98E4-2D0B4684FBCA}" srcOrd="0" destOrd="0" presId="urn:microsoft.com/office/officeart/2008/layout/HorizontalMultiLevelHierarchy"/>
    <dgm:cxn modelId="{112061A1-E28D-4D4B-BA82-B242843D8AF9}" srcId="{1A40C636-5C0C-4847-A275-445FAFDEDD58}" destId="{98921613-E09E-124B-98D9-A00487746B88}" srcOrd="0" destOrd="0" parTransId="{7E367A49-B63E-A641-AE18-07744CC25D60}" sibTransId="{B2BEC252-06B0-E741-B219-33B04BA66049}"/>
    <dgm:cxn modelId="{3DCD98BB-4C5C-A945-AE99-2EEE8F2EBAC4}" type="presOf" srcId="{C81EBBC2-574A-DD40-B823-D8BF2194D030}" destId="{574F3938-DFA4-6D49-AF40-7E45690935B8}" srcOrd="1" destOrd="0" presId="urn:microsoft.com/office/officeart/2008/layout/HorizontalMultiLevelHierarchy"/>
    <dgm:cxn modelId="{A8A777C8-2753-364F-853B-83327AFE89D1}" type="presOf" srcId="{6045FE53-879F-434F-9275-3B93737BA31C}" destId="{E373E854-CE82-D741-B92A-79446E99A946}" srcOrd="1" destOrd="0" presId="urn:microsoft.com/office/officeart/2008/layout/HorizontalMultiLevelHierarchy"/>
    <dgm:cxn modelId="{727510CF-5F50-9E40-9600-18F8417D0891}" type="presOf" srcId="{F9D7C549-C586-8643-BC6D-FC56E03D75DC}" destId="{AA07D7DC-82F1-A44E-B5ED-204855EA2BB0}" srcOrd="0" destOrd="0" presId="urn:microsoft.com/office/officeart/2008/layout/HorizontalMultiLevelHierarchy"/>
    <dgm:cxn modelId="{0B4A9DD2-3F2E-1249-A481-01D91F54C8E2}" srcId="{6BDB6FF0-E7E0-A447-AFF2-7E8995EFF4C9}" destId="{CC2D1A86-DDD5-FD4C-897B-0D0C05206C6A}" srcOrd="0" destOrd="0" parTransId="{F9D7C549-C586-8643-BC6D-FC56E03D75DC}" sibTransId="{D6773C00-CF1D-1A49-A9E0-D82A5B3A4416}"/>
    <dgm:cxn modelId="{0486AAD5-AAEA-594E-82BA-F69245C1C34B}" srcId="{98921613-E09E-124B-98D9-A00487746B88}" destId="{6BDB6FF0-E7E0-A447-AFF2-7E8995EFF4C9}" srcOrd="1" destOrd="0" parTransId="{C81EBBC2-574A-DD40-B823-D8BF2194D030}" sibTransId="{E46C76F6-3F77-8846-A08D-B129C6F71F50}"/>
    <dgm:cxn modelId="{AA5F05D6-D696-414E-BF3A-A5866B6067F9}" srcId="{98921613-E09E-124B-98D9-A00487746B88}" destId="{3F2962B5-F63A-394D-8B97-B8C4A65F6F18}" srcOrd="2" destOrd="0" parTransId="{6045FE53-879F-434F-9275-3B93737BA31C}" sibTransId="{F27D487F-F2B1-5D44-A9F2-1A51220B95D6}"/>
    <dgm:cxn modelId="{03B01BE1-4050-1442-8B5F-AF6379C9DEFF}" type="presOf" srcId="{6BDB6FF0-E7E0-A447-AFF2-7E8995EFF4C9}" destId="{AA26095D-D000-044A-94E5-74E162CF2192}" srcOrd="0" destOrd="0" presId="urn:microsoft.com/office/officeart/2008/layout/HorizontalMultiLevelHierarchy"/>
    <dgm:cxn modelId="{F3BB72E1-F314-6E49-9974-00F6E17FB64C}" type="presOf" srcId="{1A40C636-5C0C-4847-A275-445FAFDEDD58}" destId="{3BF78942-F07E-2C4E-BB07-2BA304FE4B2F}" srcOrd="0" destOrd="0" presId="urn:microsoft.com/office/officeart/2008/layout/HorizontalMultiLevelHierarchy"/>
    <dgm:cxn modelId="{D464C0E3-1FD4-4140-AE78-0F5661C45CC3}" type="presOf" srcId="{9AFFCB99-70E1-4C48-9B5D-A6F23BBEF5B4}" destId="{A1389EE5-2959-E74D-8ECD-DA858AF5DCF8}" srcOrd="1" destOrd="0" presId="urn:microsoft.com/office/officeart/2008/layout/HorizontalMultiLevelHierarchy"/>
    <dgm:cxn modelId="{4F3F07E7-568D-BD47-827B-B646000B3E01}" type="presOf" srcId="{CFCECE01-2EF4-B14F-A7A7-7454D1BE2742}" destId="{AE5262AE-29E3-1442-B683-DDB2543EEE64}" srcOrd="0" destOrd="0" presId="urn:microsoft.com/office/officeart/2008/layout/HorizontalMultiLevelHierarchy"/>
    <dgm:cxn modelId="{E94066FC-AE18-9C47-B71B-BCE5E23E3CE7}" type="presOf" srcId="{0B759031-A11C-D640-A27E-9F5A2E7461FE}" destId="{636815DE-DB01-3E46-9FC4-72F0391B9C4D}" srcOrd="1" destOrd="0" presId="urn:microsoft.com/office/officeart/2008/layout/HorizontalMultiLevelHierarchy"/>
    <dgm:cxn modelId="{4C4388A7-C869-B346-A759-14136114FA84}" type="presParOf" srcId="{3BF78942-F07E-2C4E-BB07-2BA304FE4B2F}" destId="{3BA37B37-F130-DC4F-87C5-852D341F341A}" srcOrd="0" destOrd="0" presId="urn:microsoft.com/office/officeart/2008/layout/HorizontalMultiLevelHierarchy"/>
    <dgm:cxn modelId="{AC8A4BD4-8302-8349-A0C8-651C799102BE}" type="presParOf" srcId="{3BA37B37-F130-DC4F-87C5-852D341F341A}" destId="{16E800DD-8323-DD44-82F1-027447AAEA61}" srcOrd="0" destOrd="0" presId="urn:microsoft.com/office/officeart/2008/layout/HorizontalMultiLevelHierarchy"/>
    <dgm:cxn modelId="{31FB47B5-9D4C-604E-B83B-3E5B8278B25E}" type="presParOf" srcId="{3BA37B37-F130-DC4F-87C5-852D341F341A}" destId="{5119BFBF-56AD-ED46-B186-AD924D45117E}" srcOrd="1" destOrd="0" presId="urn:microsoft.com/office/officeart/2008/layout/HorizontalMultiLevelHierarchy"/>
    <dgm:cxn modelId="{1F694A30-928E-684C-A65A-2FA9A4A6E7EE}" type="presParOf" srcId="{5119BFBF-56AD-ED46-B186-AD924D45117E}" destId="{0EE555C4-F339-7E4E-B72D-B0DC4815ABDE}" srcOrd="0" destOrd="0" presId="urn:microsoft.com/office/officeart/2008/layout/HorizontalMultiLevelHierarchy"/>
    <dgm:cxn modelId="{33705D23-19F3-2746-88B3-6AD12A00EDC2}" type="presParOf" srcId="{0EE555C4-F339-7E4E-B72D-B0DC4815ABDE}" destId="{A1389EE5-2959-E74D-8ECD-DA858AF5DCF8}" srcOrd="0" destOrd="0" presId="urn:microsoft.com/office/officeart/2008/layout/HorizontalMultiLevelHierarchy"/>
    <dgm:cxn modelId="{8735EB80-FFE1-FE43-9A4A-0E908040C6F9}" type="presParOf" srcId="{5119BFBF-56AD-ED46-B186-AD924D45117E}" destId="{810B6F2D-BA38-1E4E-9940-96563CF110FE}" srcOrd="1" destOrd="0" presId="urn:microsoft.com/office/officeart/2008/layout/HorizontalMultiLevelHierarchy"/>
    <dgm:cxn modelId="{93441FB9-9D5E-BD49-9D46-3EC63507FE3D}" type="presParOf" srcId="{810B6F2D-BA38-1E4E-9940-96563CF110FE}" destId="{16A328BA-C135-D947-85EB-BD0160007A10}" srcOrd="0" destOrd="0" presId="urn:microsoft.com/office/officeart/2008/layout/HorizontalMultiLevelHierarchy"/>
    <dgm:cxn modelId="{19045C16-E940-D044-896A-6F2669D4E00D}" type="presParOf" srcId="{810B6F2D-BA38-1E4E-9940-96563CF110FE}" destId="{12318BE2-6098-5748-A553-43802BF91FFE}" srcOrd="1" destOrd="0" presId="urn:microsoft.com/office/officeart/2008/layout/HorizontalMultiLevelHierarchy"/>
    <dgm:cxn modelId="{9C772962-1638-5B40-8213-6016F1E7103F}" type="presParOf" srcId="{12318BE2-6098-5748-A553-43802BF91FFE}" destId="{2E90709E-DE8D-1D4D-8369-D391367B9741}" srcOrd="0" destOrd="0" presId="urn:microsoft.com/office/officeart/2008/layout/HorizontalMultiLevelHierarchy"/>
    <dgm:cxn modelId="{103CF76A-534B-C245-AE91-D086DC4A4870}" type="presParOf" srcId="{2E90709E-DE8D-1D4D-8369-D391367B9741}" destId="{63E7D501-055E-3649-AC1E-56D3CB6AE9F0}" srcOrd="0" destOrd="0" presId="urn:microsoft.com/office/officeart/2008/layout/HorizontalMultiLevelHierarchy"/>
    <dgm:cxn modelId="{0B7CA945-A2FB-2247-AFB6-968CA62EB79A}" type="presParOf" srcId="{12318BE2-6098-5748-A553-43802BF91FFE}" destId="{66A88752-3F31-914D-ACF3-A7FC2102B11E}" srcOrd="1" destOrd="0" presId="urn:microsoft.com/office/officeart/2008/layout/HorizontalMultiLevelHierarchy"/>
    <dgm:cxn modelId="{83FAA936-3A91-DD40-ADA5-317BB84B2C4F}" type="presParOf" srcId="{66A88752-3F31-914D-ACF3-A7FC2102B11E}" destId="{BE25F8AB-DAC5-6A4F-921A-5E4A58BCDC70}" srcOrd="0" destOrd="0" presId="urn:microsoft.com/office/officeart/2008/layout/HorizontalMultiLevelHierarchy"/>
    <dgm:cxn modelId="{11FC8F3B-5362-0D4D-8050-01566CE0D7A2}" type="presParOf" srcId="{66A88752-3F31-914D-ACF3-A7FC2102B11E}" destId="{352521E2-B32F-A248-B825-7669E9678B65}" srcOrd="1" destOrd="0" presId="urn:microsoft.com/office/officeart/2008/layout/HorizontalMultiLevelHierarchy"/>
    <dgm:cxn modelId="{FD1D9710-1920-364A-9420-8263322FCF20}" type="presParOf" srcId="{5119BFBF-56AD-ED46-B186-AD924D45117E}" destId="{491C833E-1F93-6A4A-AD3E-6F4DD4A755FD}" srcOrd="2" destOrd="0" presId="urn:microsoft.com/office/officeart/2008/layout/HorizontalMultiLevelHierarchy"/>
    <dgm:cxn modelId="{BC05B7B4-5141-E54A-963B-18FCAD08A517}" type="presParOf" srcId="{491C833E-1F93-6A4A-AD3E-6F4DD4A755FD}" destId="{574F3938-DFA4-6D49-AF40-7E45690935B8}" srcOrd="0" destOrd="0" presId="urn:microsoft.com/office/officeart/2008/layout/HorizontalMultiLevelHierarchy"/>
    <dgm:cxn modelId="{5110F0DC-A773-DD49-BFAA-B8A6CBC26E8E}" type="presParOf" srcId="{5119BFBF-56AD-ED46-B186-AD924D45117E}" destId="{349240BA-7958-484B-B575-93A42E114F3A}" srcOrd="3" destOrd="0" presId="urn:microsoft.com/office/officeart/2008/layout/HorizontalMultiLevelHierarchy"/>
    <dgm:cxn modelId="{70B0FF5F-E169-A64C-92DD-0497AFB9810B}" type="presParOf" srcId="{349240BA-7958-484B-B575-93A42E114F3A}" destId="{AA26095D-D000-044A-94E5-74E162CF2192}" srcOrd="0" destOrd="0" presId="urn:microsoft.com/office/officeart/2008/layout/HorizontalMultiLevelHierarchy"/>
    <dgm:cxn modelId="{8B85DC06-B008-5F45-8F17-C3DF8CFF6C7A}" type="presParOf" srcId="{349240BA-7958-484B-B575-93A42E114F3A}" destId="{79C2B482-95AA-C448-A3C0-AB1A539F611C}" srcOrd="1" destOrd="0" presId="urn:microsoft.com/office/officeart/2008/layout/HorizontalMultiLevelHierarchy"/>
    <dgm:cxn modelId="{C8AF165E-1BC0-1F45-9385-1305E55771D2}" type="presParOf" srcId="{79C2B482-95AA-C448-A3C0-AB1A539F611C}" destId="{AA07D7DC-82F1-A44E-B5ED-204855EA2BB0}" srcOrd="0" destOrd="0" presId="urn:microsoft.com/office/officeart/2008/layout/HorizontalMultiLevelHierarchy"/>
    <dgm:cxn modelId="{E9DDE7A6-9A85-744F-B5B9-C8EF68BC4E08}" type="presParOf" srcId="{AA07D7DC-82F1-A44E-B5ED-204855EA2BB0}" destId="{36F9BFF9-5952-214E-BA0C-44936A5CFA04}" srcOrd="0" destOrd="0" presId="urn:microsoft.com/office/officeart/2008/layout/HorizontalMultiLevelHierarchy"/>
    <dgm:cxn modelId="{3AA24130-9665-8A46-AAB7-2FB401B08720}" type="presParOf" srcId="{79C2B482-95AA-C448-A3C0-AB1A539F611C}" destId="{2AE3462B-98F1-0143-B2B7-5AFB8037268D}" srcOrd="1" destOrd="0" presId="urn:microsoft.com/office/officeart/2008/layout/HorizontalMultiLevelHierarchy"/>
    <dgm:cxn modelId="{89ACFD1B-B6CB-C046-8C21-04DA579D661D}" type="presParOf" srcId="{2AE3462B-98F1-0143-B2B7-5AFB8037268D}" destId="{98E72F25-48AE-2248-8EE3-41EFCE6B3803}" srcOrd="0" destOrd="0" presId="urn:microsoft.com/office/officeart/2008/layout/HorizontalMultiLevelHierarchy"/>
    <dgm:cxn modelId="{C29997EC-4465-0E4E-BACA-427149A165DD}" type="presParOf" srcId="{2AE3462B-98F1-0143-B2B7-5AFB8037268D}" destId="{E94257DE-FCBE-934C-A3C9-383B5465D0EB}" srcOrd="1" destOrd="0" presId="urn:microsoft.com/office/officeart/2008/layout/HorizontalMultiLevelHierarchy"/>
    <dgm:cxn modelId="{24C4036B-A8B4-5546-960A-27266B9B980A}" type="presParOf" srcId="{5119BFBF-56AD-ED46-B186-AD924D45117E}" destId="{A18A3DD3-4062-4240-B905-0F777EB48C8B}" srcOrd="4" destOrd="0" presId="urn:microsoft.com/office/officeart/2008/layout/HorizontalMultiLevelHierarchy"/>
    <dgm:cxn modelId="{3C08626A-E8F7-7A49-89FE-DEAD8A45CAB3}" type="presParOf" srcId="{A18A3DD3-4062-4240-B905-0F777EB48C8B}" destId="{E373E854-CE82-D741-B92A-79446E99A946}" srcOrd="0" destOrd="0" presId="urn:microsoft.com/office/officeart/2008/layout/HorizontalMultiLevelHierarchy"/>
    <dgm:cxn modelId="{66E1FA81-FFFC-6948-9F40-3684CFE2DBEE}" type="presParOf" srcId="{5119BFBF-56AD-ED46-B186-AD924D45117E}" destId="{F5507611-9306-2F48-BC8F-A37B270B0E34}" srcOrd="5" destOrd="0" presId="urn:microsoft.com/office/officeart/2008/layout/HorizontalMultiLevelHierarchy"/>
    <dgm:cxn modelId="{DE32B66B-6983-B54A-B925-5FAC764F6CC9}" type="presParOf" srcId="{F5507611-9306-2F48-BC8F-A37B270B0E34}" destId="{630C4278-EC10-F04B-83BE-45D1E944E2FA}" srcOrd="0" destOrd="0" presId="urn:microsoft.com/office/officeart/2008/layout/HorizontalMultiLevelHierarchy"/>
    <dgm:cxn modelId="{C4C1C45E-E35B-DA4D-85E6-4C603B3DA2AC}" type="presParOf" srcId="{F5507611-9306-2F48-BC8F-A37B270B0E34}" destId="{4F5D7F46-A4E6-B642-ACC2-E6C0C846F1F5}" srcOrd="1" destOrd="0" presId="urn:microsoft.com/office/officeart/2008/layout/HorizontalMultiLevelHierarchy"/>
    <dgm:cxn modelId="{86333191-5965-C045-9D45-4CABF74B9577}" type="presParOf" srcId="{4F5D7F46-A4E6-B642-ACC2-E6C0C846F1F5}" destId="{BB3ACDE5-9428-964A-BC3C-E319A05D8A88}" srcOrd="0" destOrd="0" presId="urn:microsoft.com/office/officeart/2008/layout/HorizontalMultiLevelHierarchy"/>
    <dgm:cxn modelId="{5FAC59BC-D078-9845-B97A-7CBBF58BF2B1}" type="presParOf" srcId="{BB3ACDE5-9428-964A-BC3C-E319A05D8A88}" destId="{4BFF9D48-2C23-6F4E-83CF-EA7ABA30B7A7}" srcOrd="0" destOrd="0" presId="urn:microsoft.com/office/officeart/2008/layout/HorizontalMultiLevelHierarchy"/>
    <dgm:cxn modelId="{0EBF9555-E811-CA43-AD8B-F8E0F609EDBE}" type="presParOf" srcId="{4F5D7F46-A4E6-B642-ACC2-E6C0C846F1F5}" destId="{FC1E4410-51CC-A94A-813E-2297EFC41342}" srcOrd="1" destOrd="0" presId="urn:microsoft.com/office/officeart/2008/layout/HorizontalMultiLevelHierarchy"/>
    <dgm:cxn modelId="{93482873-A33F-E642-A912-B2F95C9FB3FF}" type="presParOf" srcId="{FC1E4410-51CC-A94A-813E-2297EFC41342}" destId="{AE5262AE-29E3-1442-B683-DDB2543EEE64}" srcOrd="0" destOrd="0" presId="urn:microsoft.com/office/officeart/2008/layout/HorizontalMultiLevelHierarchy"/>
    <dgm:cxn modelId="{4F175140-A715-C74A-9D17-AAF1D8F13C6A}" type="presParOf" srcId="{FC1E4410-51CC-A94A-813E-2297EFC41342}" destId="{3C867AFE-2442-ED4A-8AEE-5EF6132A0F6D}" srcOrd="1" destOrd="0" presId="urn:microsoft.com/office/officeart/2008/layout/HorizontalMultiLevelHierarchy"/>
    <dgm:cxn modelId="{77BCF0ED-8C76-2E44-93C0-8E35179D9137}" type="presParOf" srcId="{5119BFBF-56AD-ED46-B186-AD924D45117E}" destId="{F3AA4FE7-F02A-754F-AF7F-B173F72C711D}" srcOrd="6" destOrd="0" presId="urn:microsoft.com/office/officeart/2008/layout/HorizontalMultiLevelHierarchy"/>
    <dgm:cxn modelId="{B89E9721-8399-7249-B61E-16CD579EA81B}" type="presParOf" srcId="{F3AA4FE7-F02A-754F-AF7F-B173F72C711D}" destId="{636815DE-DB01-3E46-9FC4-72F0391B9C4D}" srcOrd="0" destOrd="0" presId="urn:microsoft.com/office/officeart/2008/layout/HorizontalMultiLevelHierarchy"/>
    <dgm:cxn modelId="{DE703C40-2E86-AE47-80F1-55D382ECE2EC}" type="presParOf" srcId="{5119BFBF-56AD-ED46-B186-AD924D45117E}" destId="{E7B44CA3-D83F-924D-AB90-7636F8B7B9C8}" srcOrd="7" destOrd="0" presId="urn:microsoft.com/office/officeart/2008/layout/HorizontalMultiLevelHierarchy"/>
    <dgm:cxn modelId="{151CA8AF-EE5F-2842-8B44-1D61375339C7}" type="presParOf" srcId="{E7B44CA3-D83F-924D-AB90-7636F8B7B9C8}" destId="{519B496A-F1C0-0744-98E4-2D0B4684FBCA}" srcOrd="0" destOrd="0" presId="urn:microsoft.com/office/officeart/2008/layout/HorizontalMultiLevelHierarchy"/>
    <dgm:cxn modelId="{CD8FFE20-3D83-1A48-9251-0992B9B6BCAF}" type="presParOf" srcId="{E7B44CA3-D83F-924D-AB90-7636F8B7B9C8}" destId="{CDA91E15-7F76-EB46-BB67-37E3D6A6140E}" srcOrd="1" destOrd="0" presId="urn:microsoft.com/office/officeart/2008/layout/HorizontalMultiLevelHierarchy"/>
    <dgm:cxn modelId="{4FBAA8BC-5F1C-B147-97B6-3015362777A1}" type="presParOf" srcId="{CDA91E15-7F76-EB46-BB67-37E3D6A6140E}" destId="{76BA48B2-2B02-9B4F-B9F3-62287C0FF782}" srcOrd="0" destOrd="0" presId="urn:microsoft.com/office/officeart/2008/layout/HorizontalMultiLevelHierarchy"/>
    <dgm:cxn modelId="{85EFC8FA-54DA-7B45-A9C4-A480B59EFAE3}" type="presParOf" srcId="{76BA48B2-2B02-9B4F-B9F3-62287C0FF782}" destId="{0808F0E3-46E4-0943-9D2F-9419A19E984D}" srcOrd="0" destOrd="0" presId="urn:microsoft.com/office/officeart/2008/layout/HorizontalMultiLevelHierarchy"/>
    <dgm:cxn modelId="{597922BE-4B81-9848-8F7B-94C2CF7F0934}" type="presParOf" srcId="{CDA91E15-7F76-EB46-BB67-37E3D6A6140E}" destId="{3D9D355D-86E7-F24E-8EEF-24F38069DCD5}" srcOrd="1" destOrd="0" presId="urn:microsoft.com/office/officeart/2008/layout/HorizontalMultiLevelHierarchy"/>
    <dgm:cxn modelId="{27ED2E57-4223-EE49-98EA-A3BF6E562486}" type="presParOf" srcId="{3D9D355D-86E7-F24E-8EEF-24F38069DCD5}" destId="{A6B91062-3997-0C40-B326-D4A5CFBD4896}" srcOrd="0" destOrd="0" presId="urn:microsoft.com/office/officeart/2008/layout/HorizontalMultiLevelHierarchy"/>
    <dgm:cxn modelId="{53025B94-B397-D642-AB51-56489E31CC4F}" type="presParOf" srcId="{3D9D355D-86E7-F24E-8EEF-24F38069DCD5}" destId="{AEC77A2C-26A5-A241-8EC6-912D094CD0E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202B5B-0955-934E-B9B8-3A75674A56B2}" type="doc">
      <dgm:prSet loTypeId="urn:microsoft.com/office/officeart/2005/8/layout/process3" loCatId="" qsTypeId="urn:microsoft.com/office/officeart/2005/8/quickstyle/simple1" qsCatId="simple" csTypeId="urn:microsoft.com/office/officeart/2005/8/colors/colorful5" csCatId="colorful" phldr="1"/>
      <dgm:spPr/>
      <dgm:t>
        <a:bodyPr/>
        <a:lstStyle/>
        <a:p>
          <a:endParaRPr lang="en-US"/>
        </a:p>
      </dgm:t>
    </dgm:pt>
    <dgm:pt modelId="{18C8B41C-552C-3843-B074-22050267F658}">
      <dgm:prSet phldrT="[Text]" custT="1"/>
      <dgm:spPr/>
      <dgm:t>
        <a:bodyPr/>
        <a:lstStyle/>
        <a:p>
          <a:r>
            <a:rPr lang="en-US" sz="1600" b="1" dirty="0"/>
            <a:t>Code repository</a:t>
          </a:r>
        </a:p>
      </dgm:t>
    </dgm:pt>
    <dgm:pt modelId="{6C832C2A-5668-E146-9B13-49C423E95A52}" type="parTrans" cxnId="{8A892EE3-ADCC-E147-BD87-232737EAA5B0}">
      <dgm:prSet/>
      <dgm:spPr/>
      <dgm:t>
        <a:bodyPr/>
        <a:lstStyle/>
        <a:p>
          <a:endParaRPr lang="en-US"/>
        </a:p>
      </dgm:t>
    </dgm:pt>
    <dgm:pt modelId="{FFB66E48-EB0C-7C40-8ACF-2F7035FFE3AA}" type="sibTrans" cxnId="{8A892EE3-ADCC-E147-BD87-232737EAA5B0}">
      <dgm:prSet/>
      <dgm:spPr/>
      <dgm:t>
        <a:bodyPr/>
        <a:lstStyle/>
        <a:p>
          <a:endParaRPr lang="en-US"/>
        </a:p>
      </dgm:t>
    </dgm:pt>
    <dgm:pt modelId="{063311C3-877F-B643-904C-708C71D29956}">
      <dgm:prSet phldrT="[Text]"/>
      <dgm:spPr/>
      <dgm:t>
        <a:bodyPr/>
        <a:lstStyle/>
        <a:p>
          <a:r>
            <a:rPr lang="en-US" dirty="0"/>
            <a:t>GitHub</a:t>
          </a:r>
        </a:p>
      </dgm:t>
    </dgm:pt>
    <dgm:pt modelId="{087ED084-0502-0F40-BD44-9FE665DE2B24}" type="parTrans" cxnId="{6FABCA09-7CD0-A143-BB8A-FC9380F716A1}">
      <dgm:prSet/>
      <dgm:spPr/>
      <dgm:t>
        <a:bodyPr/>
        <a:lstStyle/>
        <a:p>
          <a:endParaRPr lang="en-US"/>
        </a:p>
      </dgm:t>
    </dgm:pt>
    <dgm:pt modelId="{DC5E3D48-D3F0-8C4F-9049-DB0D9B353178}" type="sibTrans" cxnId="{6FABCA09-7CD0-A143-BB8A-FC9380F716A1}">
      <dgm:prSet/>
      <dgm:spPr/>
      <dgm:t>
        <a:bodyPr/>
        <a:lstStyle/>
        <a:p>
          <a:endParaRPr lang="en-US"/>
        </a:p>
      </dgm:t>
    </dgm:pt>
    <dgm:pt modelId="{8181AD80-410B-1740-B2C5-98F1D725DB70}">
      <dgm:prSet phldrT="[Text]" custT="1"/>
      <dgm:spPr/>
      <dgm:t>
        <a:bodyPr/>
        <a:lstStyle/>
        <a:p>
          <a:r>
            <a:rPr lang="en-US" sz="1600" b="1" dirty="0"/>
            <a:t>Digital repository</a:t>
          </a:r>
        </a:p>
      </dgm:t>
    </dgm:pt>
    <dgm:pt modelId="{04424E78-22A6-1F4A-891F-B1542969054E}" type="parTrans" cxnId="{050EE0BF-1A57-604F-9C00-116E554329F5}">
      <dgm:prSet/>
      <dgm:spPr/>
      <dgm:t>
        <a:bodyPr/>
        <a:lstStyle/>
        <a:p>
          <a:endParaRPr lang="en-US"/>
        </a:p>
      </dgm:t>
    </dgm:pt>
    <dgm:pt modelId="{3316F909-B6B0-BD43-9BE1-41029E60862E}" type="sibTrans" cxnId="{050EE0BF-1A57-604F-9C00-116E554329F5}">
      <dgm:prSet/>
      <dgm:spPr/>
      <dgm:t>
        <a:bodyPr/>
        <a:lstStyle/>
        <a:p>
          <a:endParaRPr lang="en-US"/>
        </a:p>
      </dgm:t>
    </dgm:pt>
    <dgm:pt modelId="{4B191CFB-53B4-3C44-BDDD-0BDAF25DC7F8}">
      <dgm:prSet phldrT="[Text]"/>
      <dgm:spPr/>
      <dgm:t>
        <a:bodyPr/>
        <a:lstStyle/>
        <a:p>
          <a:r>
            <a:rPr lang="en-US" dirty="0" err="1"/>
            <a:t>Zenodo</a:t>
          </a:r>
          <a:endParaRPr lang="en-US" dirty="0"/>
        </a:p>
      </dgm:t>
    </dgm:pt>
    <dgm:pt modelId="{E4699B9E-ADB3-E64B-B51D-A20462DC17A7}" type="parTrans" cxnId="{6AA12E84-AB06-BC4A-92B6-3956E690CA46}">
      <dgm:prSet/>
      <dgm:spPr/>
      <dgm:t>
        <a:bodyPr/>
        <a:lstStyle/>
        <a:p>
          <a:endParaRPr lang="en-US"/>
        </a:p>
      </dgm:t>
    </dgm:pt>
    <dgm:pt modelId="{CD58540F-3DFC-8243-B218-C2DDC31AB12B}" type="sibTrans" cxnId="{6AA12E84-AB06-BC4A-92B6-3956E690CA46}">
      <dgm:prSet/>
      <dgm:spPr/>
      <dgm:t>
        <a:bodyPr/>
        <a:lstStyle/>
        <a:p>
          <a:endParaRPr lang="en-US"/>
        </a:p>
      </dgm:t>
    </dgm:pt>
    <dgm:pt modelId="{DD11A4BE-E1D0-F741-9AFD-A63894CB6585}">
      <dgm:prSet phldrT="[Text]" custT="1"/>
      <dgm:spPr/>
      <dgm:t>
        <a:bodyPr/>
        <a:lstStyle/>
        <a:p>
          <a:r>
            <a:rPr lang="en-US" sz="1600" b="1" dirty="0"/>
            <a:t>Archival repository</a:t>
          </a:r>
        </a:p>
      </dgm:t>
    </dgm:pt>
    <dgm:pt modelId="{19D530A7-EA65-3344-8780-E107C8D03214}" type="parTrans" cxnId="{3A0EEFFA-04A4-324B-A9A6-2CFCA05F8DDB}">
      <dgm:prSet/>
      <dgm:spPr/>
      <dgm:t>
        <a:bodyPr/>
        <a:lstStyle/>
        <a:p>
          <a:endParaRPr lang="en-US"/>
        </a:p>
      </dgm:t>
    </dgm:pt>
    <dgm:pt modelId="{87C74B42-B884-4841-8C73-06DAF3681046}" type="sibTrans" cxnId="{3A0EEFFA-04A4-324B-A9A6-2CFCA05F8DDB}">
      <dgm:prSet/>
      <dgm:spPr/>
      <dgm:t>
        <a:bodyPr/>
        <a:lstStyle/>
        <a:p>
          <a:endParaRPr lang="en-US"/>
        </a:p>
      </dgm:t>
    </dgm:pt>
    <dgm:pt modelId="{CF05C8D1-E4E2-584D-87BA-DEFAD376B030}">
      <dgm:prSet phldrT="[Text]"/>
      <dgm:spPr/>
      <dgm:t>
        <a:bodyPr/>
        <a:lstStyle/>
        <a:p>
          <a:r>
            <a:rPr lang="en-US" dirty="0" err="1"/>
            <a:t>Archivematica</a:t>
          </a:r>
          <a:endParaRPr lang="en-US" dirty="0"/>
        </a:p>
      </dgm:t>
    </dgm:pt>
    <dgm:pt modelId="{CE17B9DA-9119-4949-A7F9-39FDB0BE1264}" type="parTrans" cxnId="{6F3F5B6D-4EF8-614F-9916-C457CCB38D9D}">
      <dgm:prSet/>
      <dgm:spPr/>
      <dgm:t>
        <a:bodyPr/>
        <a:lstStyle/>
        <a:p>
          <a:endParaRPr lang="en-US"/>
        </a:p>
      </dgm:t>
    </dgm:pt>
    <dgm:pt modelId="{577F1ACF-1D9F-7E40-93DD-631D0C581899}" type="sibTrans" cxnId="{6F3F5B6D-4EF8-614F-9916-C457CCB38D9D}">
      <dgm:prSet/>
      <dgm:spPr/>
      <dgm:t>
        <a:bodyPr/>
        <a:lstStyle/>
        <a:p>
          <a:endParaRPr lang="en-US"/>
        </a:p>
      </dgm:t>
    </dgm:pt>
    <dgm:pt modelId="{4B5A6E9F-A800-6446-A922-9F8573D94712}">
      <dgm:prSet phldrT="[Text]"/>
      <dgm:spPr/>
      <dgm:t>
        <a:bodyPr/>
        <a:lstStyle/>
        <a:p>
          <a:r>
            <a:rPr lang="en-US" dirty="0"/>
            <a:t>Bitbucket</a:t>
          </a:r>
        </a:p>
      </dgm:t>
    </dgm:pt>
    <dgm:pt modelId="{242B6CD4-43B2-9F4A-B042-6798F9218F62}" type="parTrans" cxnId="{5AA44554-1DE1-4640-BA71-C070D5B34F1F}">
      <dgm:prSet/>
      <dgm:spPr/>
      <dgm:t>
        <a:bodyPr/>
        <a:lstStyle/>
        <a:p>
          <a:endParaRPr lang="en-US"/>
        </a:p>
      </dgm:t>
    </dgm:pt>
    <dgm:pt modelId="{29E6129E-7E23-FE4A-92D8-5C056B60F63A}" type="sibTrans" cxnId="{5AA44554-1DE1-4640-BA71-C070D5B34F1F}">
      <dgm:prSet/>
      <dgm:spPr/>
      <dgm:t>
        <a:bodyPr/>
        <a:lstStyle/>
        <a:p>
          <a:endParaRPr lang="en-US"/>
        </a:p>
      </dgm:t>
    </dgm:pt>
    <dgm:pt modelId="{BADE8B49-0A85-E241-A792-F6A35F145856}">
      <dgm:prSet phldrT="[Text]"/>
      <dgm:spPr/>
      <dgm:t>
        <a:bodyPr/>
        <a:lstStyle/>
        <a:p>
          <a:r>
            <a:rPr lang="en-US" dirty="0"/>
            <a:t>GitLab</a:t>
          </a:r>
        </a:p>
      </dgm:t>
    </dgm:pt>
    <dgm:pt modelId="{338220A8-3263-B840-B816-3FA7DAF1DC30}" type="parTrans" cxnId="{0B8E0B36-AB30-F54E-8909-C2581D0A3B93}">
      <dgm:prSet/>
      <dgm:spPr/>
      <dgm:t>
        <a:bodyPr/>
        <a:lstStyle/>
        <a:p>
          <a:endParaRPr lang="en-US"/>
        </a:p>
      </dgm:t>
    </dgm:pt>
    <dgm:pt modelId="{9C8A5F1B-89C5-A147-BB3F-BAB07FBFA245}" type="sibTrans" cxnId="{0B8E0B36-AB30-F54E-8909-C2581D0A3B93}">
      <dgm:prSet/>
      <dgm:spPr/>
      <dgm:t>
        <a:bodyPr/>
        <a:lstStyle/>
        <a:p>
          <a:endParaRPr lang="en-US"/>
        </a:p>
      </dgm:t>
    </dgm:pt>
    <dgm:pt modelId="{38CBABCC-B0D9-C749-9A9E-B7DD6DA4D73C}">
      <dgm:prSet phldrT="[Text]"/>
      <dgm:spPr/>
      <dgm:t>
        <a:bodyPr/>
        <a:lstStyle/>
        <a:p>
          <a:r>
            <a:rPr lang="en-US" dirty="0"/>
            <a:t>Mercurial</a:t>
          </a:r>
        </a:p>
      </dgm:t>
    </dgm:pt>
    <dgm:pt modelId="{4715BC85-90AC-894D-BA84-8CF57300CFCB}" type="parTrans" cxnId="{FFE3A1EA-9855-0D48-84E2-CE686DFC4EEB}">
      <dgm:prSet/>
      <dgm:spPr/>
      <dgm:t>
        <a:bodyPr/>
        <a:lstStyle/>
        <a:p>
          <a:endParaRPr lang="en-US"/>
        </a:p>
      </dgm:t>
    </dgm:pt>
    <dgm:pt modelId="{1844255C-5633-1440-BCF8-64D8706E5453}" type="sibTrans" cxnId="{FFE3A1EA-9855-0D48-84E2-CE686DFC4EEB}">
      <dgm:prSet/>
      <dgm:spPr/>
      <dgm:t>
        <a:bodyPr/>
        <a:lstStyle/>
        <a:p>
          <a:endParaRPr lang="en-US"/>
        </a:p>
      </dgm:t>
    </dgm:pt>
    <dgm:pt modelId="{8CD85BE3-7D08-A94D-8638-2C1381CDAA5B}">
      <dgm:prSet phldrT="[Text]"/>
      <dgm:spPr/>
      <dgm:t>
        <a:bodyPr/>
        <a:lstStyle/>
        <a:p>
          <a:r>
            <a:rPr lang="en-US" dirty="0"/>
            <a:t>Subversion</a:t>
          </a:r>
        </a:p>
      </dgm:t>
    </dgm:pt>
    <dgm:pt modelId="{C80658AB-3B31-0F46-A62F-FCECC1C86402}" type="parTrans" cxnId="{30035930-6057-B843-A77B-2C29761B460D}">
      <dgm:prSet/>
      <dgm:spPr/>
      <dgm:t>
        <a:bodyPr/>
        <a:lstStyle/>
        <a:p>
          <a:endParaRPr lang="en-US"/>
        </a:p>
      </dgm:t>
    </dgm:pt>
    <dgm:pt modelId="{B486BAD3-4FC9-5C4C-B8EA-E2E9F012BCC6}" type="sibTrans" cxnId="{30035930-6057-B843-A77B-2C29761B460D}">
      <dgm:prSet/>
      <dgm:spPr/>
      <dgm:t>
        <a:bodyPr/>
        <a:lstStyle/>
        <a:p>
          <a:endParaRPr lang="en-US"/>
        </a:p>
      </dgm:t>
    </dgm:pt>
    <dgm:pt modelId="{3FE0D35D-4BDD-1F4D-B951-FBF26652EE47}">
      <dgm:prSet phldrT="[Text]"/>
      <dgm:spPr/>
      <dgm:t>
        <a:bodyPr/>
        <a:lstStyle/>
        <a:p>
          <a:r>
            <a:rPr lang="en-US" dirty="0" err="1"/>
            <a:t>Figshare</a:t>
          </a:r>
          <a:endParaRPr lang="en-US" dirty="0"/>
        </a:p>
      </dgm:t>
    </dgm:pt>
    <dgm:pt modelId="{A7978212-5FD5-304E-90A7-B1C2D71E6712}" type="parTrans" cxnId="{AF655CB5-9F36-CC48-9331-70017E608588}">
      <dgm:prSet/>
      <dgm:spPr/>
      <dgm:t>
        <a:bodyPr/>
        <a:lstStyle/>
        <a:p>
          <a:endParaRPr lang="en-US"/>
        </a:p>
      </dgm:t>
    </dgm:pt>
    <dgm:pt modelId="{84383AA3-7BBB-F549-A6AE-E144D9EE2BA8}" type="sibTrans" cxnId="{AF655CB5-9F36-CC48-9331-70017E608588}">
      <dgm:prSet/>
      <dgm:spPr/>
      <dgm:t>
        <a:bodyPr/>
        <a:lstStyle/>
        <a:p>
          <a:endParaRPr lang="en-US"/>
        </a:p>
      </dgm:t>
    </dgm:pt>
    <dgm:pt modelId="{118293F0-5886-3B48-9147-5D867C00B6CC}">
      <dgm:prSet phldrT="[Text]"/>
      <dgm:spPr/>
      <dgm:t>
        <a:bodyPr/>
        <a:lstStyle/>
        <a:p>
          <a:r>
            <a:rPr lang="en-US" dirty="0"/>
            <a:t>Dryad</a:t>
          </a:r>
        </a:p>
      </dgm:t>
    </dgm:pt>
    <dgm:pt modelId="{1F51DAD2-5A38-7740-A8AD-9C895FD06F50}" type="parTrans" cxnId="{B28AECCB-F5F8-1548-9692-AACA138C162D}">
      <dgm:prSet/>
      <dgm:spPr/>
      <dgm:t>
        <a:bodyPr/>
        <a:lstStyle/>
        <a:p>
          <a:endParaRPr lang="en-US"/>
        </a:p>
      </dgm:t>
    </dgm:pt>
    <dgm:pt modelId="{A3DB7DAA-5CB5-4B47-A185-8D0493F5D3D7}" type="sibTrans" cxnId="{B28AECCB-F5F8-1548-9692-AACA138C162D}">
      <dgm:prSet/>
      <dgm:spPr/>
      <dgm:t>
        <a:bodyPr/>
        <a:lstStyle/>
        <a:p>
          <a:endParaRPr lang="en-US"/>
        </a:p>
      </dgm:t>
    </dgm:pt>
    <dgm:pt modelId="{951E2A39-9F53-574D-8A3B-8381C802A1A8}">
      <dgm:prSet phldrT="[Text]"/>
      <dgm:spPr/>
      <dgm:t>
        <a:bodyPr/>
        <a:lstStyle/>
        <a:p>
          <a:r>
            <a:rPr lang="en-US" dirty="0" err="1"/>
            <a:t>DSpace</a:t>
          </a:r>
          <a:endParaRPr lang="en-US" dirty="0"/>
        </a:p>
      </dgm:t>
    </dgm:pt>
    <dgm:pt modelId="{C5FA8AAF-0F94-544A-B9E1-3FBA4BC64B53}" type="parTrans" cxnId="{2E7CFFFA-CC64-AE40-B2BA-6123EA419938}">
      <dgm:prSet/>
      <dgm:spPr/>
      <dgm:t>
        <a:bodyPr/>
        <a:lstStyle/>
        <a:p>
          <a:endParaRPr lang="en-US"/>
        </a:p>
      </dgm:t>
    </dgm:pt>
    <dgm:pt modelId="{D834A4CB-72C8-BA4B-B970-8BDCF939E13D}" type="sibTrans" cxnId="{2E7CFFFA-CC64-AE40-B2BA-6123EA419938}">
      <dgm:prSet/>
      <dgm:spPr/>
      <dgm:t>
        <a:bodyPr/>
        <a:lstStyle/>
        <a:p>
          <a:endParaRPr lang="en-US"/>
        </a:p>
      </dgm:t>
    </dgm:pt>
    <dgm:pt modelId="{8476E523-3DE7-0448-B99D-486EBDEAEB32}">
      <dgm:prSet phldrT="[Text]"/>
      <dgm:spPr/>
      <dgm:t>
        <a:bodyPr/>
        <a:lstStyle/>
        <a:p>
          <a:r>
            <a:rPr lang="en-US" dirty="0" err="1"/>
            <a:t>EPrints</a:t>
          </a:r>
          <a:endParaRPr lang="en-US" dirty="0"/>
        </a:p>
      </dgm:t>
    </dgm:pt>
    <dgm:pt modelId="{0810BD80-820C-A74D-B74F-3957C29A32E8}" type="parTrans" cxnId="{F3C1B053-698C-204B-85AC-4686B095B028}">
      <dgm:prSet/>
      <dgm:spPr/>
      <dgm:t>
        <a:bodyPr/>
        <a:lstStyle/>
        <a:p>
          <a:endParaRPr lang="en-US"/>
        </a:p>
      </dgm:t>
    </dgm:pt>
    <dgm:pt modelId="{54CF1336-379A-D444-AE26-EB65BF3314BD}" type="sibTrans" cxnId="{F3C1B053-698C-204B-85AC-4686B095B028}">
      <dgm:prSet/>
      <dgm:spPr/>
      <dgm:t>
        <a:bodyPr/>
        <a:lstStyle/>
        <a:p>
          <a:endParaRPr lang="en-US"/>
        </a:p>
      </dgm:t>
    </dgm:pt>
    <dgm:pt modelId="{D2A564C8-C485-1D4B-8D01-79603859A013}">
      <dgm:prSet phldrT="[Text]"/>
      <dgm:spPr/>
      <dgm:t>
        <a:bodyPr/>
        <a:lstStyle/>
        <a:p>
          <a:r>
            <a:rPr lang="en-US" dirty="0"/>
            <a:t>Fedora</a:t>
          </a:r>
        </a:p>
      </dgm:t>
    </dgm:pt>
    <dgm:pt modelId="{10260A90-9D5C-9048-A33C-5E5930138B99}" type="parTrans" cxnId="{6F8640CC-B7BF-7A49-809D-A10C589246D1}">
      <dgm:prSet/>
      <dgm:spPr/>
      <dgm:t>
        <a:bodyPr/>
        <a:lstStyle/>
        <a:p>
          <a:endParaRPr lang="en-US"/>
        </a:p>
      </dgm:t>
    </dgm:pt>
    <dgm:pt modelId="{DDA2F8A6-130A-CB42-B817-6D66B6F968BF}" type="sibTrans" cxnId="{6F8640CC-B7BF-7A49-809D-A10C589246D1}">
      <dgm:prSet/>
      <dgm:spPr/>
      <dgm:t>
        <a:bodyPr/>
        <a:lstStyle/>
        <a:p>
          <a:endParaRPr lang="en-US"/>
        </a:p>
      </dgm:t>
    </dgm:pt>
    <dgm:pt modelId="{ED63CA4D-5C66-E240-BFEA-A21EFF40A2A8}">
      <dgm:prSet phldrT="[Text]"/>
      <dgm:spPr/>
      <dgm:t>
        <a:bodyPr/>
        <a:lstStyle/>
        <a:p>
          <a:r>
            <a:rPr lang="en-US" dirty="0" err="1"/>
            <a:t>Preservica</a:t>
          </a:r>
          <a:endParaRPr lang="en-US" dirty="0"/>
        </a:p>
      </dgm:t>
    </dgm:pt>
    <dgm:pt modelId="{7375C1B0-849A-2A46-9644-394A161D35D6}" type="parTrans" cxnId="{AD7C8388-E6E7-7F40-8C27-6142E4A8C747}">
      <dgm:prSet/>
      <dgm:spPr/>
      <dgm:t>
        <a:bodyPr/>
        <a:lstStyle/>
        <a:p>
          <a:endParaRPr lang="en-US"/>
        </a:p>
      </dgm:t>
    </dgm:pt>
    <dgm:pt modelId="{587339C0-8E2F-D543-A7FD-9F50CD84276D}" type="sibTrans" cxnId="{AD7C8388-E6E7-7F40-8C27-6142E4A8C747}">
      <dgm:prSet/>
      <dgm:spPr/>
      <dgm:t>
        <a:bodyPr/>
        <a:lstStyle/>
        <a:p>
          <a:endParaRPr lang="en-US"/>
        </a:p>
      </dgm:t>
    </dgm:pt>
    <dgm:pt modelId="{BDF26B0F-4702-1A40-A06C-3349EF272B01}">
      <dgm:prSet phldrT="[Text]"/>
      <dgm:spPr/>
      <dgm:t>
        <a:bodyPr/>
        <a:lstStyle/>
        <a:p>
          <a:endParaRPr lang="en-US" dirty="0"/>
        </a:p>
      </dgm:t>
    </dgm:pt>
    <dgm:pt modelId="{C4BD4EE1-476E-6142-B09B-39556FC67B15}" type="parTrans" cxnId="{6C711238-E134-F844-B957-F1A24AFE2C61}">
      <dgm:prSet/>
      <dgm:spPr/>
      <dgm:t>
        <a:bodyPr/>
        <a:lstStyle/>
        <a:p>
          <a:endParaRPr lang="en-US"/>
        </a:p>
      </dgm:t>
    </dgm:pt>
    <dgm:pt modelId="{3212804E-5836-6348-A7CF-A3BAE1DC6F7F}" type="sibTrans" cxnId="{6C711238-E134-F844-B957-F1A24AFE2C61}">
      <dgm:prSet/>
      <dgm:spPr/>
      <dgm:t>
        <a:bodyPr/>
        <a:lstStyle/>
        <a:p>
          <a:endParaRPr lang="en-US"/>
        </a:p>
      </dgm:t>
    </dgm:pt>
    <dgm:pt modelId="{FB2611C7-C338-5444-B4BC-3C47A71043CB}">
      <dgm:prSet phldrT="[Text]"/>
      <dgm:spPr/>
      <dgm:t>
        <a:bodyPr/>
        <a:lstStyle/>
        <a:p>
          <a:r>
            <a:rPr lang="en-US" i="1" dirty="0"/>
            <a:t>Software Heritage</a:t>
          </a:r>
        </a:p>
      </dgm:t>
    </dgm:pt>
    <dgm:pt modelId="{04D76EF9-80C7-084C-9F18-9F0DF7C90612}" type="parTrans" cxnId="{5943E359-2FAA-7A4B-B293-F0C738CD9672}">
      <dgm:prSet/>
      <dgm:spPr/>
      <dgm:t>
        <a:bodyPr/>
        <a:lstStyle/>
        <a:p>
          <a:endParaRPr lang="en-US"/>
        </a:p>
      </dgm:t>
    </dgm:pt>
    <dgm:pt modelId="{06B4B107-B1C2-5841-B698-F354FB8EBF6C}" type="sibTrans" cxnId="{5943E359-2FAA-7A4B-B293-F0C738CD9672}">
      <dgm:prSet/>
      <dgm:spPr/>
      <dgm:t>
        <a:bodyPr/>
        <a:lstStyle/>
        <a:p>
          <a:endParaRPr lang="en-US"/>
        </a:p>
      </dgm:t>
    </dgm:pt>
    <dgm:pt modelId="{1FB35B9E-685C-C64E-BC99-CE548515E0CB}">
      <dgm:prSet phldrT="[Text]"/>
      <dgm:spPr/>
      <dgm:t>
        <a:bodyPr/>
        <a:lstStyle/>
        <a:p>
          <a:r>
            <a:rPr lang="en-US" i="1" dirty="0"/>
            <a:t>Internet Archive</a:t>
          </a:r>
        </a:p>
      </dgm:t>
    </dgm:pt>
    <dgm:pt modelId="{D8B6AA64-E4DB-754D-AAD7-B0B1C9712066}" type="parTrans" cxnId="{118FC8B3-F4EE-F341-8A7A-BAD9087C249D}">
      <dgm:prSet/>
      <dgm:spPr/>
      <dgm:t>
        <a:bodyPr/>
        <a:lstStyle/>
        <a:p>
          <a:endParaRPr lang="en-US"/>
        </a:p>
      </dgm:t>
    </dgm:pt>
    <dgm:pt modelId="{261B459A-833E-DF48-B977-D636DF878C41}" type="sibTrans" cxnId="{118FC8B3-F4EE-F341-8A7A-BAD9087C249D}">
      <dgm:prSet/>
      <dgm:spPr/>
      <dgm:t>
        <a:bodyPr/>
        <a:lstStyle/>
        <a:p>
          <a:endParaRPr lang="en-US"/>
        </a:p>
      </dgm:t>
    </dgm:pt>
    <dgm:pt modelId="{C6E8F756-2728-E148-A80A-76BF86B61857}" type="pres">
      <dgm:prSet presAssocID="{59202B5B-0955-934E-B9B8-3A75674A56B2}" presName="linearFlow" presStyleCnt="0">
        <dgm:presLayoutVars>
          <dgm:dir/>
          <dgm:animLvl val="lvl"/>
          <dgm:resizeHandles val="exact"/>
        </dgm:presLayoutVars>
      </dgm:prSet>
      <dgm:spPr/>
    </dgm:pt>
    <dgm:pt modelId="{2DCF3E18-8BA0-214B-82A5-3B1A45CD695C}" type="pres">
      <dgm:prSet presAssocID="{18C8B41C-552C-3843-B074-22050267F658}" presName="composite" presStyleCnt="0"/>
      <dgm:spPr/>
    </dgm:pt>
    <dgm:pt modelId="{F2D031C7-FDCC-A849-9A60-9AA56E7D07D3}" type="pres">
      <dgm:prSet presAssocID="{18C8B41C-552C-3843-B074-22050267F658}" presName="parTx" presStyleLbl="node1" presStyleIdx="0" presStyleCnt="3">
        <dgm:presLayoutVars>
          <dgm:chMax val="0"/>
          <dgm:chPref val="0"/>
          <dgm:bulletEnabled val="1"/>
        </dgm:presLayoutVars>
      </dgm:prSet>
      <dgm:spPr/>
    </dgm:pt>
    <dgm:pt modelId="{7B10EE9D-144C-CB46-B689-A8C6F3F8B497}" type="pres">
      <dgm:prSet presAssocID="{18C8B41C-552C-3843-B074-22050267F658}" presName="parSh" presStyleLbl="node1" presStyleIdx="0" presStyleCnt="3" custScaleX="124717" custLinFactNeighborX="-36880" custLinFactNeighborY="-57697"/>
      <dgm:spPr/>
    </dgm:pt>
    <dgm:pt modelId="{853C704D-2FF2-9741-96FF-9CE47AA53E78}" type="pres">
      <dgm:prSet presAssocID="{18C8B41C-552C-3843-B074-22050267F658}" presName="desTx" presStyleLbl="fgAcc1" presStyleIdx="0" presStyleCnt="3" custScaleY="81885" custLinFactNeighborY="-34190">
        <dgm:presLayoutVars>
          <dgm:bulletEnabled val="1"/>
        </dgm:presLayoutVars>
      </dgm:prSet>
      <dgm:spPr/>
    </dgm:pt>
    <dgm:pt modelId="{B3A268A7-F55F-AB4B-B112-239F171F7E8A}" type="pres">
      <dgm:prSet presAssocID="{FFB66E48-EB0C-7C40-8ACF-2F7035FFE3AA}" presName="sibTrans" presStyleLbl="sibTrans2D1" presStyleIdx="0" presStyleCnt="2"/>
      <dgm:spPr/>
    </dgm:pt>
    <dgm:pt modelId="{FC16192D-3D19-BB46-A739-FD34373C6FE7}" type="pres">
      <dgm:prSet presAssocID="{FFB66E48-EB0C-7C40-8ACF-2F7035FFE3AA}" presName="connTx" presStyleLbl="sibTrans2D1" presStyleIdx="0" presStyleCnt="2"/>
      <dgm:spPr/>
    </dgm:pt>
    <dgm:pt modelId="{6A90AA76-09FB-FD4A-B58B-9A259EE21235}" type="pres">
      <dgm:prSet presAssocID="{8181AD80-410B-1740-B2C5-98F1D725DB70}" presName="composite" presStyleCnt="0"/>
      <dgm:spPr/>
    </dgm:pt>
    <dgm:pt modelId="{2A06F954-C75F-C94D-83AD-EF2F4208735F}" type="pres">
      <dgm:prSet presAssocID="{8181AD80-410B-1740-B2C5-98F1D725DB70}" presName="parTx" presStyleLbl="node1" presStyleIdx="0" presStyleCnt="3">
        <dgm:presLayoutVars>
          <dgm:chMax val="0"/>
          <dgm:chPref val="0"/>
          <dgm:bulletEnabled val="1"/>
        </dgm:presLayoutVars>
      </dgm:prSet>
      <dgm:spPr/>
    </dgm:pt>
    <dgm:pt modelId="{C41D8CBA-6C08-DE43-A3EC-EAD00B92B4DA}" type="pres">
      <dgm:prSet presAssocID="{8181AD80-410B-1740-B2C5-98F1D725DB70}" presName="parSh" presStyleLbl="node1" presStyleIdx="1" presStyleCnt="3" custScaleX="124717" custLinFactNeighborY="-57697"/>
      <dgm:spPr/>
    </dgm:pt>
    <dgm:pt modelId="{1C89DAC2-D582-E743-B9C9-2B27AC3478D0}" type="pres">
      <dgm:prSet presAssocID="{8181AD80-410B-1740-B2C5-98F1D725DB70}" presName="desTx" presStyleLbl="fgAcc1" presStyleIdx="1" presStyleCnt="3" custScaleY="81885" custLinFactNeighborY="-34190">
        <dgm:presLayoutVars>
          <dgm:bulletEnabled val="1"/>
        </dgm:presLayoutVars>
      </dgm:prSet>
      <dgm:spPr/>
    </dgm:pt>
    <dgm:pt modelId="{0B2F1932-F58C-3546-A22C-9941B3A865B6}" type="pres">
      <dgm:prSet presAssocID="{3316F909-B6B0-BD43-9BE1-41029E60862E}" presName="sibTrans" presStyleLbl="sibTrans2D1" presStyleIdx="1" presStyleCnt="2"/>
      <dgm:spPr/>
    </dgm:pt>
    <dgm:pt modelId="{EAD5258A-D5C2-F848-9F52-53A039560AC7}" type="pres">
      <dgm:prSet presAssocID="{3316F909-B6B0-BD43-9BE1-41029E60862E}" presName="connTx" presStyleLbl="sibTrans2D1" presStyleIdx="1" presStyleCnt="2"/>
      <dgm:spPr/>
    </dgm:pt>
    <dgm:pt modelId="{206A230F-0B6A-3241-A93E-2945BE8D1961}" type="pres">
      <dgm:prSet presAssocID="{DD11A4BE-E1D0-F741-9AFD-A63894CB6585}" presName="composite" presStyleCnt="0"/>
      <dgm:spPr/>
    </dgm:pt>
    <dgm:pt modelId="{277013B6-E1E6-F34C-80A4-349F37EEC160}" type="pres">
      <dgm:prSet presAssocID="{DD11A4BE-E1D0-F741-9AFD-A63894CB6585}" presName="parTx" presStyleLbl="node1" presStyleIdx="1" presStyleCnt="3">
        <dgm:presLayoutVars>
          <dgm:chMax val="0"/>
          <dgm:chPref val="0"/>
          <dgm:bulletEnabled val="1"/>
        </dgm:presLayoutVars>
      </dgm:prSet>
      <dgm:spPr/>
    </dgm:pt>
    <dgm:pt modelId="{B9C55224-A8A6-DE4F-8AE7-3002B37F12B8}" type="pres">
      <dgm:prSet presAssocID="{DD11A4BE-E1D0-F741-9AFD-A63894CB6585}" presName="parSh" presStyleLbl="node1" presStyleIdx="2" presStyleCnt="3" custScaleX="124717" custLinFactNeighborY="-57697"/>
      <dgm:spPr/>
    </dgm:pt>
    <dgm:pt modelId="{76DA9D7F-7A04-BB41-8408-04FE0E8593AF}" type="pres">
      <dgm:prSet presAssocID="{DD11A4BE-E1D0-F741-9AFD-A63894CB6585}" presName="desTx" presStyleLbl="fgAcc1" presStyleIdx="2" presStyleCnt="3" custScaleY="81885" custLinFactNeighborY="-34190">
        <dgm:presLayoutVars>
          <dgm:bulletEnabled val="1"/>
        </dgm:presLayoutVars>
      </dgm:prSet>
      <dgm:spPr/>
    </dgm:pt>
  </dgm:ptLst>
  <dgm:cxnLst>
    <dgm:cxn modelId="{7C3F0F03-54AD-EC46-BA97-D8E72AC091D9}" type="presOf" srcId="{8CD85BE3-7D08-A94D-8638-2C1381CDAA5B}" destId="{853C704D-2FF2-9741-96FF-9CE47AA53E78}" srcOrd="0" destOrd="4" presId="urn:microsoft.com/office/officeart/2005/8/layout/process3"/>
    <dgm:cxn modelId="{6FABCA09-7CD0-A143-BB8A-FC9380F716A1}" srcId="{18C8B41C-552C-3843-B074-22050267F658}" destId="{063311C3-877F-B643-904C-708C71D29956}" srcOrd="0" destOrd="0" parTransId="{087ED084-0502-0F40-BD44-9FE665DE2B24}" sibTransId="{DC5E3D48-D3F0-8C4F-9049-DB0D9B353178}"/>
    <dgm:cxn modelId="{32A54212-F607-7844-B3BF-7B5C06590FAA}" type="presOf" srcId="{951E2A39-9F53-574D-8A3B-8381C802A1A8}" destId="{1C89DAC2-D582-E743-B9C9-2B27AC3478D0}" srcOrd="0" destOrd="3" presId="urn:microsoft.com/office/officeart/2005/8/layout/process3"/>
    <dgm:cxn modelId="{E31E092E-BB03-9D49-9B2E-6A5D271E862F}" type="presOf" srcId="{118293F0-5886-3B48-9147-5D867C00B6CC}" destId="{1C89DAC2-D582-E743-B9C9-2B27AC3478D0}" srcOrd="0" destOrd="2" presId="urn:microsoft.com/office/officeart/2005/8/layout/process3"/>
    <dgm:cxn modelId="{30035930-6057-B843-A77B-2C29761B460D}" srcId="{18C8B41C-552C-3843-B074-22050267F658}" destId="{8CD85BE3-7D08-A94D-8638-2C1381CDAA5B}" srcOrd="4" destOrd="0" parTransId="{C80658AB-3B31-0F46-A62F-FCECC1C86402}" sibTransId="{B486BAD3-4FC9-5C4C-B8EA-E2E9F012BCC6}"/>
    <dgm:cxn modelId="{0B8E0B36-AB30-F54E-8909-C2581D0A3B93}" srcId="{18C8B41C-552C-3843-B074-22050267F658}" destId="{BADE8B49-0A85-E241-A792-F6A35F145856}" srcOrd="2" destOrd="0" parTransId="{338220A8-3263-B840-B816-3FA7DAF1DC30}" sibTransId="{9C8A5F1B-89C5-A147-BB3F-BAB07FBFA245}"/>
    <dgm:cxn modelId="{6C711238-E134-F844-B957-F1A24AFE2C61}" srcId="{DD11A4BE-E1D0-F741-9AFD-A63894CB6585}" destId="{BDF26B0F-4702-1A40-A06C-3349EF272B01}" srcOrd="5" destOrd="0" parTransId="{C4BD4EE1-476E-6142-B09B-39556FC67B15}" sibTransId="{3212804E-5836-6348-A7CF-A3BAE1DC6F7F}"/>
    <dgm:cxn modelId="{F456514E-19E5-8D47-B874-A89F00EE56A4}" type="presOf" srcId="{18C8B41C-552C-3843-B074-22050267F658}" destId="{7B10EE9D-144C-CB46-B689-A8C6F3F8B497}" srcOrd="1" destOrd="0" presId="urn:microsoft.com/office/officeart/2005/8/layout/process3"/>
    <dgm:cxn modelId="{AE271953-AE29-2A47-933E-653CDC728462}" type="presOf" srcId="{4B5A6E9F-A800-6446-A922-9F8573D94712}" destId="{853C704D-2FF2-9741-96FF-9CE47AA53E78}" srcOrd="0" destOrd="1" presId="urn:microsoft.com/office/officeart/2005/8/layout/process3"/>
    <dgm:cxn modelId="{F3C1B053-698C-204B-85AC-4686B095B028}" srcId="{8181AD80-410B-1740-B2C5-98F1D725DB70}" destId="{8476E523-3DE7-0448-B99D-486EBDEAEB32}" srcOrd="4" destOrd="0" parTransId="{0810BD80-820C-A74D-B74F-3957C29A32E8}" sibTransId="{54CF1336-379A-D444-AE26-EB65BF3314BD}"/>
    <dgm:cxn modelId="{5AA44554-1DE1-4640-BA71-C070D5B34F1F}" srcId="{18C8B41C-552C-3843-B074-22050267F658}" destId="{4B5A6E9F-A800-6446-A922-9F8573D94712}" srcOrd="1" destOrd="0" parTransId="{242B6CD4-43B2-9F4A-B042-6798F9218F62}" sibTransId="{29E6129E-7E23-FE4A-92D8-5C056B60F63A}"/>
    <dgm:cxn modelId="{5943E359-2FAA-7A4B-B293-F0C738CD9672}" srcId="{DD11A4BE-E1D0-F741-9AFD-A63894CB6585}" destId="{FB2611C7-C338-5444-B4BC-3C47A71043CB}" srcOrd="3" destOrd="0" parTransId="{04D76EF9-80C7-084C-9F18-9F0DF7C90612}" sibTransId="{06B4B107-B1C2-5841-B698-F354FB8EBF6C}"/>
    <dgm:cxn modelId="{049B625C-4329-5B43-86F3-3A1C000AB0E0}" type="presOf" srcId="{DD11A4BE-E1D0-F741-9AFD-A63894CB6585}" destId="{B9C55224-A8A6-DE4F-8AE7-3002B37F12B8}" srcOrd="1" destOrd="0" presId="urn:microsoft.com/office/officeart/2005/8/layout/process3"/>
    <dgm:cxn modelId="{F87CBB5D-2FA8-D749-86BE-261901A3CAB4}" type="presOf" srcId="{FB2611C7-C338-5444-B4BC-3C47A71043CB}" destId="{76DA9D7F-7A04-BB41-8408-04FE0E8593AF}" srcOrd="0" destOrd="3" presId="urn:microsoft.com/office/officeart/2005/8/layout/process3"/>
    <dgm:cxn modelId="{2CDA6B67-46EA-D040-BE70-990112801CA9}" type="presOf" srcId="{4B191CFB-53B4-3C44-BDDD-0BDAF25DC7F8}" destId="{1C89DAC2-D582-E743-B9C9-2B27AC3478D0}" srcOrd="0" destOrd="0" presId="urn:microsoft.com/office/officeart/2005/8/layout/process3"/>
    <dgm:cxn modelId="{6F3F5B6D-4EF8-614F-9916-C457CCB38D9D}" srcId="{DD11A4BE-E1D0-F741-9AFD-A63894CB6585}" destId="{CF05C8D1-E4E2-584D-87BA-DEFAD376B030}" srcOrd="0" destOrd="0" parTransId="{CE17B9DA-9119-4949-A7F9-39FDB0BE1264}" sibTransId="{577F1ACF-1D9F-7E40-93DD-631D0C581899}"/>
    <dgm:cxn modelId="{9DED407B-C604-304F-98A2-DCDC88489315}" type="presOf" srcId="{59202B5B-0955-934E-B9B8-3A75674A56B2}" destId="{C6E8F756-2728-E148-A80A-76BF86B61857}" srcOrd="0" destOrd="0" presId="urn:microsoft.com/office/officeart/2005/8/layout/process3"/>
    <dgm:cxn modelId="{44DF037F-64DE-294C-B173-2AB461B35BF1}" type="presOf" srcId="{FFB66E48-EB0C-7C40-8ACF-2F7035FFE3AA}" destId="{FC16192D-3D19-BB46-A739-FD34373C6FE7}" srcOrd="1" destOrd="0" presId="urn:microsoft.com/office/officeart/2005/8/layout/process3"/>
    <dgm:cxn modelId="{99734D80-961A-FB4A-8227-75D975AA308C}" type="presOf" srcId="{063311C3-877F-B643-904C-708C71D29956}" destId="{853C704D-2FF2-9741-96FF-9CE47AA53E78}" srcOrd="0" destOrd="0" presId="urn:microsoft.com/office/officeart/2005/8/layout/process3"/>
    <dgm:cxn modelId="{6AA12E84-AB06-BC4A-92B6-3956E690CA46}" srcId="{8181AD80-410B-1740-B2C5-98F1D725DB70}" destId="{4B191CFB-53B4-3C44-BDDD-0BDAF25DC7F8}" srcOrd="0" destOrd="0" parTransId="{E4699B9E-ADB3-E64B-B51D-A20462DC17A7}" sibTransId="{CD58540F-3DFC-8243-B218-C2DDC31AB12B}"/>
    <dgm:cxn modelId="{AD7C8388-E6E7-7F40-8C27-6142E4A8C747}" srcId="{DD11A4BE-E1D0-F741-9AFD-A63894CB6585}" destId="{ED63CA4D-5C66-E240-BFEA-A21EFF40A2A8}" srcOrd="2" destOrd="0" parTransId="{7375C1B0-849A-2A46-9644-394A161D35D6}" sibTransId="{587339C0-8E2F-D543-A7FD-9F50CD84276D}"/>
    <dgm:cxn modelId="{18AE139A-721D-9943-89EB-B2EC83C9D13A}" type="presOf" srcId="{CF05C8D1-E4E2-584D-87BA-DEFAD376B030}" destId="{76DA9D7F-7A04-BB41-8408-04FE0E8593AF}" srcOrd="0" destOrd="0" presId="urn:microsoft.com/office/officeart/2005/8/layout/process3"/>
    <dgm:cxn modelId="{9417F9A4-FFA1-4E47-A631-3606D0615BC2}" type="presOf" srcId="{DD11A4BE-E1D0-F741-9AFD-A63894CB6585}" destId="{277013B6-E1E6-F34C-80A4-349F37EEC160}" srcOrd="0" destOrd="0" presId="urn:microsoft.com/office/officeart/2005/8/layout/process3"/>
    <dgm:cxn modelId="{DF2115A6-9166-EB4F-A215-32D73A3F79C8}" type="presOf" srcId="{18C8B41C-552C-3843-B074-22050267F658}" destId="{F2D031C7-FDCC-A849-9A60-9AA56E7D07D3}" srcOrd="0" destOrd="0" presId="urn:microsoft.com/office/officeart/2005/8/layout/process3"/>
    <dgm:cxn modelId="{09A681A6-E8FB-E248-ACA8-68913A309A4D}" type="presOf" srcId="{3316F909-B6B0-BD43-9BE1-41029E60862E}" destId="{0B2F1932-F58C-3546-A22C-9941B3A865B6}" srcOrd="0" destOrd="0" presId="urn:microsoft.com/office/officeart/2005/8/layout/process3"/>
    <dgm:cxn modelId="{AC70C2A9-4133-6240-89C0-5DC788D14DF7}" type="presOf" srcId="{8476E523-3DE7-0448-B99D-486EBDEAEB32}" destId="{1C89DAC2-D582-E743-B9C9-2B27AC3478D0}" srcOrd="0" destOrd="4" presId="urn:microsoft.com/office/officeart/2005/8/layout/process3"/>
    <dgm:cxn modelId="{67066CB1-A0CA-EF46-96E8-BEB146F327B1}" type="presOf" srcId="{FFB66E48-EB0C-7C40-8ACF-2F7035FFE3AA}" destId="{B3A268A7-F55F-AB4B-B112-239F171F7E8A}" srcOrd="0" destOrd="0" presId="urn:microsoft.com/office/officeart/2005/8/layout/process3"/>
    <dgm:cxn modelId="{632C2AB2-D1B3-C84B-8C4B-EA9902FEBB10}" type="presOf" srcId="{D2A564C8-C485-1D4B-8D01-79603859A013}" destId="{76DA9D7F-7A04-BB41-8408-04FE0E8593AF}" srcOrd="0" destOrd="1" presId="urn:microsoft.com/office/officeart/2005/8/layout/process3"/>
    <dgm:cxn modelId="{4B2C28B3-F6D8-F84C-BA70-5C3AACBA746B}" type="presOf" srcId="{BADE8B49-0A85-E241-A792-F6A35F145856}" destId="{853C704D-2FF2-9741-96FF-9CE47AA53E78}" srcOrd="0" destOrd="2" presId="urn:microsoft.com/office/officeart/2005/8/layout/process3"/>
    <dgm:cxn modelId="{7C82C2B3-C40B-6345-891E-B48BCD705503}" type="presOf" srcId="{8181AD80-410B-1740-B2C5-98F1D725DB70}" destId="{C41D8CBA-6C08-DE43-A3EC-EAD00B92B4DA}" srcOrd="1" destOrd="0" presId="urn:microsoft.com/office/officeart/2005/8/layout/process3"/>
    <dgm:cxn modelId="{118FC8B3-F4EE-F341-8A7A-BAD9087C249D}" srcId="{DD11A4BE-E1D0-F741-9AFD-A63894CB6585}" destId="{1FB35B9E-685C-C64E-BC99-CE548515E0CB}" srcOrd="4" destOrd="0" parTransId="{D8B6AA64-E4DB-754D-AAD7-B0B1C9712066}" sibTransId="{261B459A-833E-DF48-B977-D636DF878C41}"/>
    <dgm:cxn modelId="{AF655CB5-9F36-CC48-9331-70017E608588}" srcId="{8181AD80-410B-1740-B2C5-98F1D725DB70}" destId="{3FE0D35D-4BDD-1F4D-B951-FBF26652EE47}" srcOrd="1" destOrd="0" parTransId="{A7978212-5FD5-304E-90A7-B1C2D71E6712}" sibTransId="{84383AA3-7BBB-F549-A6AE-E144D9EE2BA8}"/>
    <dgm:cxn modelId="{8AD629B6-34E1-7547-B0B4-DEBD445E374F}" type="presOf" srcId="{38CBABCC-B0D9-C749-9A9E-B7DD6DA4D73C}" destId="{853C704D-2FF2-9741-96FF-9CE47AA53E78}" srcOrd="0" destOrd="3" presId="urn:microsoft.com/office/officeart/2005/8/layout/process3"/>
    <dgm:cxn modelId="{DE1370BC-4455-3945-8A28-6D9F4B849F97}" type="presOf" srcId="{3FE0D35D-4BDD-1F4D-B951-FBF26652EE47}" destId="{1C89DAC2-D582-E743-B9C9-2B27AC3478D0}" srcOrd="0" destOrd="1" presId="urn:microsoft.com/office/officeart/2005/8/layout/process3"/>
    <dgm:cxn modelId="{48339CBC-CF65-6543-B074-262768989FCD}" type="presOf" srcId="{1FB35B9E-685C-C64E-BC99-CE548515E0CB}" destId="{76DA9D7F-7A04-BB41-8408-04FE0E8593AF}" srcOrd="0" destOrd="4" presId="urn:microsoft.com/office/officeart/2005/8/layout/process3"/>
    <dgm:cxn modelId="{050EE0BF-1A57-604F-9C00-116E554329F5}" srcId="{59202B5B-0955-934E-B9B8-3A75674A56B2}" destId="{8181AD80-410B-1740-B2C5-98F1D725DB70}" srcOrd="1" destOrd="0" parTransId="{04424E78-22A6-1F4A-891F-B1542969054E}" sibTransId="{3316F909-B6B0-BD43-9BE1-41029E60862E}"/>
    <dgm:cxn modelId="{03EE5AC1-3A7A-C047-B7F5-C731C4EAB596}" type="presOf" srcId="{BDF26B0F-4702-1A40-A06C-3349EF272B01}" destId="{76DA9D7F-7A04-BB41-8408-04FE0E8593AF}" srcOrd="0" destOrd="5" presId="urn:microsoft.com/office/officeart/2005/8/layout/process3"/>
    <dgm:cxn modelId="{2F25DBC7-7B0D-7E43-968E-C4D08A30AA4B}" type="presOf" srcId="{ED63CA4D-5C66-E240-BFEA-A21EFF40A2A8}" destId="{76DA9D7F-7A04-BB41-8408-04FE0E8593AF}" srcOrd="0" destOrd="2" presId="urn:microsoft.com/office/officeart/2005/8/layout/process3"/>
    <dgm:cxn modelId="{295254C9-BAFA-1D45-9C0B-6A78CDE9B322}" type="presOf" srcId="{3316F909-B6B0-BD43-9BE1-41029E60862E}" destId="{EAD5258A-D5C2-F848-9F52-53A039560AC7}" srcOrd="1" destOrd="0" presId="urn:microsoft.com/office/officeart/2005/8/layout/process3"/>
    <dgm:cxn modelId="{B28AECCB-F5F8-1548-9692-AACA138C162D}" srcId="{8181AD80-410B-1740-B2C5-98F1D725DB70}" destId="{118293F0-5886-3B48-9147-5D867C00B6CC}" srcOrd="2" destOrd="0" parTransId="{1F51DAD2-5A38-7740-A8AD-9C895FD06F50}" sibTransId="{A3DB7DAA-5CB5-4B47-A185-8D0493F5D3D7}"/>
    <dgm:cxn modelId="{6F8640CC-B7BF-7A49-809D-A10C589246D1}" srcId="{DD11A4BE-E1D0-F741-9AFD-A63894CB6585}" destId="{D2A564C8-C485-1D4B-8D01-79603859A013}" srcOrd="1" destOrd="0" parTransId="{10260A90-9D5C-9048-A33C-5E5930138B99}" sibTransId="{DDA2F8A6-130A-CB42-B817-6D66B6F968BF}"/>
    <dgm:cxn modelId="{F8E12ED6-EA53-6243-A052-525225648D16}" type="presOf" srcId="{8181AD80-410B-1740-B2C5-98F1D725DB70}" destId="{2A06F954-C75F-C94D-83AD-EF2F4208735F}" srcOrd="0" destOrd="0" presId="urn:microsoft.com/office/officeart/2005/8/layout/process3"/>
    <dgm:cxn modelId="{8A892EE3-ADCC-E147-BD87-232737EAA5B0}" srcId="{59202B5B-0955-934E-B9B8-3A75674A56B2}" destId="{18C8B41C-552C-3843-B074-22050267F658}" srcOrd="0" destOrd="0" parTransId="{6C832C2A-5668-E146-9B13-49C423E95A52}" sibTransId="{FFB66E48-EB0C-7C40-8ACF-2F7035FFE3AA}"/>
    <dgm:cxn modelId="{FFE3A1EA-9855-0D48-84E2-CE686DFC4EEB}" srcId="{18C8B41C-552C-3843-B074-22050267F658}" destId="{38CBABCC-B0D9-C749-9A9E-B7DD6DA4D73C}" srcOrd="3" destOrd="0" parTransId="{4715BC85-90AC-894D-BA84-8CF57300CFCB}" sibTransId="{1844255C-5633-1440-BCF8-64D8706E5453}"/>
    <dgm:cxn modelId="{3A0EEFFA-04A4-324B-A9A6-2CFCA05F8DDB}" srcId="{59202B5B-0955-934E-B9B8-3A75674A56B2}" destId="{DD11A4BE-E1D0-F741-9AFD-A63894CB6585}" srcOrd="2" destOrd="0" parTransId="{19D530A7-EA65-3344-8780-E107C8D03214}" sibTransId="{87C74B42-B884-4841-8C73-06DAF3681046}"/>
    <dgm:cxn modelId="{2E7CFFFA-CC64-AE40-B2BA-6123EA419938}" srcId="{8181AD80-410B-1740-B2C5-98F1D725DB70}" destId="{951E2A39-9F53-574D-8A3B-8381C802A1A8}" srcOrd="3" destOrd="0" parTransId="{C5FA8AAF-0F94-544A-B9E1-3FBA4BC64B53}" sibTransId="{D834A4CB-72C8-BA4B-B970-8BDCF939E13D}"/>
    <dgm:cxn modelId="{E4FB586B-A8D6-184E-B514-9322230D1D1C}" type="presParOf" srcId="{C6E8F756-2728-E148-A80A-76BF86B61857}" destId="{2DCF3E18-8BA0-214B-82A5-3B1A45CD695C}" srcOrd="0" destOrd="0" presId="urn:microsoft.com/office/officeart/2005/8/layout/process3"/>
    <dgm:cxn modelId="{EB238EEC-A2B1-2A47-9197-E17516961DBE}" type="presParOf" srcId="{2DCF3E18-8BA0-214B-82A5-3B1A45CD695C}" destId="{F2D031C7-FDCC-A849-9A60-9AA56E7D07D3}" srcOrd="0" destOrd="0" presId="urn:microsoft.com/office/officeart/2005/8/layout/process3"/>
    <dgm:cxn modelId="{CDCD50F4-8E44-B04D-9EBF-DF848A69F2E7}" type="presParOf" srcId="{2DCF3E18-8BA0-214B-82A5-3B1A45CD695C}" destId="{7B10EE9D-144C-CB46-B689-A8C6F3F8B497}" srcOrd="1" destOrd="0" presId="urn:microsoft.com/office/officeart/2005/8/layout/process3"/>
    <dgm:cxn modelId="{1ACAF37C-26A8-FE47-8B9A-CFD6AA52CA23}" type="presParOf" srcId="{2DCF3E18-8BA0-214B-82A5-3B1A45CD695C}" destId="{853C704D-2FF2-9741-96FF-9CE47AA53E78}" srcOrd="2" destOrd="0" presId="urn:microsoft.com/office/officeart/2005/8/layout/process3"/>
    <dgm:cxn modelId="{F1A5F3AC-712C-4C43-B663-5D406EF2C553}" type="presParOf" srcId="{C6E8F756-2728-E148-A80A-76BF86B61857}" destId="{B3A268A7-F55F-AB4B-B112-239F171F7E8A}" srcOrd="1" destOrd="0" presId="urn:microsoft.com/office/officeart/2005/8/layout/process3"/>
    <dgm:cxn modelId="{AB927139-EA2D-A54D-875F-5A8CDDF6A9E2}" type="presParOf" srcId="{B3A268A7-F55F-AB4B-B112-239F171F7E8A}" destId="{FC16192D-3D19-BB46-A739-FD34373C6FE7}" srcOrd="0" destOrd="0" presId="urn:microsoft.com/office/officeart/2005/8/layout/process3"/>
    <dgm:cxn modelId="{8F6E8124-53B8-9143-BA36-E12C1178141D}" type="presParOf" srcId="{C6E8F756-2728-E148-A80A-76BF86B61857}" destId="{6A90AA76-09FB-FD4A-B58B-9A259EE21235}" srcOrd="2" destOrd="0" presId="urn:microsoft.com/office/officeart/2005/8/layout/process3"/>
    <dgm:cxn modelId="{AC870BA5-9E7A-EB41-B107-7E466ED27F3F}" type="presParOf" srcId="{6A90AA76-09FB-FD4A-B58B-9A259EE21235}" destId="{2A06F954-C75F-C94D-83AD-EF2F4208735F}" srcOrd="0" destOrd="0" presId="urn:microsoft.com/office/officeart/2005/8/layout/process3"/>
    <dgm:cxn modelId="{A30E3359-5FEA-6147-8688-6F208C0DCA7E}" type="presParOf" srcId="{6A90AA76-09FB-FD4A-B58B-9A259EE21235}" destId="{C41D8CBA-6C08-DE43-A3EC-EAD00B92B4DA}" srcOrd="1" destOrd="0" presId="urn:microsoft.com/office/officeart/2005/8/layout/process3"/>
    <dgm:cxn modelId="{923197FB-E0E8-F648-8D9F-0506BF653D3F}" type="presParOf" srcId="{6A90AA76-09FB-FD4A-B58B-9A259EE21235}" destId="{1C89DAC2-D582-E743-B9C9-2B27AC3478D0}" srcOrd="2" destOrd="0" presId="urn:microsoft.com/office/officeart/2005/8/layout/process3"/>
    <dgm:cxn modelId="{999741CE-79BA-844E-A25B-267C6993043E}" type="presParOf" srcId="{C6E8F756-2728-E148-A80A-76BF86B61857}" destId="{0B2F1932-F58C-3546-A22C-9941B3A865B6}" srcOrd="3" destOrd="0" presId="urn:microsoft.com/office/officeart/2005/8/layout/process3"/>
    <dgm:cxn modelId="{1D883FE4-3EB8-EB4F-BD90-B2E993E95145}" type="presParOf" srcId="{0B2F1932-F58C-3546-A22C-9941B3A865B6}" destId="{EAD5258A-D5C2-F848-9F52-53A039560AC7}" srcOrd="0" destOrd="0" presId="urn:microsoft.com/office/officeart/2005/8/layout/process3"/>
    <dgm:cxn modelId="{992E9C60-2D03-2B45-9A47-678E26D90819}" type="presParOf" srcId="{C6E8F756-2728-E148-A80A-76BF86B61857}" destId="{206A230F-0B6A-3241-A93E-2945BE8D1961}" srcOrd="4" destOrd="0" presId="urn:microsoft.com/office/officeart/2005/8/layout/process3"/>
    <dgm:cxn modelId="{DD0DD03C-406C-354E-BCE1-1C647BC9A057}" type="presParOf" srcId="{206A230F-0B6A-3241-A93E-2945BE8D1961}" destId="{277013B6-E1E6-F34C-80A4-349F37EEC160}" srcOrd="0" destOrd="0" presId="urn:microsoft.com/office/officeart/2005/8/layout/process3"/>
    <dgm:cxn modelId="{06C23AAF-2456-364C-A341-801AC78ACC5C}" type="presParOf" srcId="{206A230F-0B6A-3241-A93E-2945BE8D1961}" destId="{B9C55224-A8A6-DE4F-8AE7-3002B37F12B8}" srcOrd="1" destOrd="0" presId="urn:microsoft.com/office/officeart/2005/8/layout/process3"/>
    <dgm:cxn modelId="{A5862E48-6C05-6D4C-8EEF-8F32991436C9}" type="presParOf" srcId="{206A230F-0B6A-3241-A93E-2945BE8D1961}" destId="{76DA9D7F-7A04-BB41-8408-04FE0E8593A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A48B2-2B02-9B4F-B9F3-62287C0FF782}">
      <dsp:nvSpPr>
        <dsp:cNvPr id="0" name=""/>
        <dsp:cNvSpPr/>
      </dsp:nvSpPr>
      <dsp:spPr>
        <a:xfrm>
          <a:off x="5519989" y="2910405"/>
          <a:ext cx="142142" cy="91440"/>
        </a:xfrm>
        <a:custGeom>
          <a:avLst/>
          <a:gdLst/>
          <a:ahLst/>
          <a:cxnLst/>
          <a:rect l="0" t="0" r="0" b="0"/>
          <a:pathLst>
            <a:path>
              <a:moveTo>
                <a:pt x="0" y="59735"/>
              </a:moveTo>
              <a:lnTo>
                <a:pt x="71071" y="59735"/>
              </a:lnTo>
              <a:lnTo>
                <a:pt x="71071" y="45720"/>
              </a:lnTo>
              <a:lnTo>
                <a:pt x="142142"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7489" y="2952554"/>
        <a:ext cx="7141" cy="7141"/>
      </dsp:txXfrm>
    </dsp:sp>
    <dsp:sp modelId="{F3AA4FE7-F02A-754F-AF7F-B173F72C711D}">
      <dsp:nvSpPr>
        <dsp:cNvPr id="0" name=""/>
        <dsp:cNvSpPr/>
      </dsp:nvSpPr>
      <dsp:spPr>
        <a:xfrm>
          <a:off x="690390" y="1736080"/>
          <a:ext cx="674481" cy="1234061"/>
        </a:xfrm>
        <a:custGeom>
          <a:avLst/>
          <a:gdLst/>
          <a:ahLst/>
          <a:cxnLst/>
          <a:rect l="0" t="0" r="0" b="0"/>
          <a:pathLst>
            <a:path>
              <a:moveTo>
                <a:pt x="0" y="0"/>
              </a:moveTo>
              <a:lnTo>
                <a:pt x="337240" y="0"/>
              </a:lnTo>
              <a:lnTo>
                <a:pt x="337240" y="1234061"/>
              </a:lnTo>
              <a:lnTo>
                <a:pt x="674481" y="12340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92472" y="2317951"/>
        <a:ext cx="70317" cy="70317"/>
      </dsp:txXfrm>
    </dsp:sp>
    <dsp:sp modelId="{BB3ACDE5-9428-964A-BC3C-E319A05D8A88}">
      <dsp:nvSpPr>
        <dsp:cNvPr id="0" name=""/>
        <dsp:cNvSpPr/>
      </dsp:nvSpPr>
      <dsp:spPr>
        <a:xfrm>
          <a:off x="5519989" y="2097041"/>
          <a:ext cx="142142" cy="91440"/>
        </a:xfrm>
        <a:custGeom>
          <a:avLst/>
          <a:gdLst/>
          <a:ahLst/>
          <a:cxnLst/>
          <a:rect l="0" t="0" r="0" b="0"/>
          <a:pathLst>
            <a:path>
              <a:moveTo>
                <a:pt x="0" y="59735"/>
              </a:moveTo>
              <a:lnTo>
                <a:pt x="71071" y="59735"/>
              </a:lnTo>
              <a:lnTo>
                <a:pt x="71071" y="45720"/>
              </a:lnTo>
              <a:lnTo>
                <a:pt x="142142"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7489" y="2139191"/>
        <a:ext cx="7141" cy="7141"/>
      </dsp:txXfrm>
    </dsp:sp>
    <dsp:sp modelId="{A18A3DD3-4062-4240-B905-0F777EB48C8B}">
      <dsp:nvSpPr>
        <dsp:cNvPr id="0" name=""/>
        <dsp:cNvSpPr/>
      </dsp:nvSpPr>
      <dsp:spPr>
        <a:xfrm>
          <a:off x="690390" y="1736080"/>
          <a:ext cx="674481" cy="420697"/>
        </a:xfrm>
        <a:custGeom>
          <a:avLst/>
          <a:gdLst/>
          <a:ahLst/>
          <a:cxnLst/>
          <a:rect l="0" t="0" r="0" b="0"/>
          <a:pathLst>
            <a:path>
              <a:moveTo>
                <a:pt x="0" y="0"/>
              </a:moveTo>
              <a:lnTo>
                <a:pt x="337240" y="0"/>
              </a:lnTo>
              <a:lnTo>
                <a:pt x="337240" y="420697"/>
              </a:lnTo>
              <a:lnTo>
                <a:pt x="674481" y="4206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07757" y="1926555"/>
        <a:ext cx="39746" cy="39746"/>
      </dsp:txXfrm>
    </dsp:sp>
    <dsp:sp modelId="{AA07D7DC-82F1-A44E-B5ED-204855EA2BB0}">
      <dsp:nvSpPr>
        <dsp:cNvPr id="0" name=""/>
        <dsp:cNvSpPr/>
      </dsp:nvSpPr>
      <dsp:spPr>
        <a:xfrm>
          <a:off x="5519989" y="1283678"/>
          <a:ext cx="142142" cy="91440"/>
        </a:xfrm>
        <a:custGeom>
          <a:avLst/>
          <a:gdLst/>
          <a:ahLst/>
          <a:cxnLst/>
          <a:rect l="0" t="0" r="0" b="0"/>
          <a:pathLst>
            <a:path>
              <a:moveTo>
                <a:pt x="0" y="59735"/>
              </a:moveTo>
              <a:lnTo>
                <a:pt x="71071" y="59735"/>
              </a:lnTo>
              <a:lnTo>
                <a:pt x="71071" y="45720"/>
              </a:lnTo>
              <a:lnTo>
                <a:pt x="142142"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7489" y="1325827"/>
        <a:ext cx="7141" cy="7141"/>
      </dsp:txXfrm>
    </dsp:sp>
    <dsp:sp modelId="{491C833E-1F93-6A4A-AD3E-6F4DD4A755FD}">
      <dsp:nvSpPr>
        <dsp:cNvPr id="0" name=""/>
        <dsp:cNvSpPr/>
      </dsp:nvSpPr>
      <dsp:spPr>
        <a:xfrm>
          <a:off x="690390" y="1343414"/>
          <a:ext cx="674481" cy="392665"/>
        </a:xfrm>
        <a:custGeom>
          <a:avLst/>
          <a:gdLst/>
          <a:ahLst/>
          <a:cxnLst/>
          <a:rect l="0" t="0" r="0" b="0"/>
          <a:pathLst>
            <a:path>
              <a:moveTo>
                <a:pt x="0" y="392665"/>
              </a:moveTo>
              <a:lnTo>
                <a:pt x="337240" y="392665"/>
              </a:lnTo>
              <a:lnTo>
                <a:pt x="337240" y="0"/>
              </a:lnTo>
              <a:lnTo>
                <a:pt x="6744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08119" y="1520235"/>
        <a:ext cx="39022" cy="39022"/>
      </dsp:txXfrm>
    </dsp:sp>
    <dsp:sp modelId="{2E90709E-DE8D-1D4D-8369-D391367B9741}">
      <dsp:nvSpPr>
        <dsp:cNvPr id="0" name=""/>
        <dsp:cNvSpPr/>
      </dsp:nvSpPr>
      <dsp:spPr>
        <a:xfrm>
          <a:off x="5519989" y="470314"/>
          <a:ext cx="142142" cy="91440"/>
        </a:xfrm>
        <a:custGeom>
          <a:avLst/>
          <a:gdLst/>
          <a:ahLst/>
          <a:cxnLst/>
          <a:rect l="0" t="0" r="0" b="0"/>
          <a:pathLst>
            <a:path>
              <a:moveTo>
                <a:pt x="0" y="59735"/>
              </a:moveTo>
              <a:lnTo>
                <a:pt x="71071" y="59735"/>
              </a:lnTo>
              <a:lnTo>
                <a:pt x="71071" y="45720"/>
              </a:lnTo>
              <a:lnTo>
                <a:pt x="142142"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87489" y="512463"/>
        <a:ext cx="7141" cy="7141"/>
      </dsp:txXfrm>
    </dsp:sp>
    <dsp:sp modelId="{0EE555C4-F339-7E4E-B72D-B0DC4815ABDE}">
      <dsp:nvSpPr>
        <dsp:cNvPr id="0" name=""/>
        <dsp:cNvSpPr/>
      </dsp:nvSpPr>
      <dsp:spPr>
        <a:xfrm>
          <a:off x="690390" y="530050"/>
          <a:ext cx="674481" cy="1206029"/>
        </a:xfrm>
        <a:custGeom>
          <a:avLst/>
          <a:gdLst/>
          <a:ahLst/>
          <a:cxnLst/>
          <a:rect l="0" t="0" r="0" b="0"/>
          <a:pathLst>
            <a:path>
              <a:moveTo>
                <a:pt x="0" y="1206029"/>
              </a:moveTo>
              <a:lnTo>
                <a:pt x="337240" y="1206029"/>
              </a:lnTo>
              <a:lnTo>
                <a:pt x="337240" y="0"/>
              </a:lnTo>
              <a:lnTo>
                <a:pt x="6744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93085" y="1098519"/>
        <a:ext cx="69091" cy="69091"/>
      </dsp:txXfrm>
    </dsp:sp>
    <dsp:sp modelId="{16E800DD-8323-DD44-82F1-027447AAEA61}">
      <dsp:nvSpPr>
        <dsp:cNvPr id="0" name=""/>
        <dsp:cNvSpPr/>
      </dsp:nvSpPr>
      <dsp:spPr>
        <a:xfrm rot="16200000">
          <a:off x="-727208" y="1410734"/>
          <a:ext cx="2184506"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Purpose</a:t>
          </a:r>
        </a:p>
      </dsp:txBody>
      <dsp:txXfrm>
        <a:off x="-727208" y="1410734"/>
        <a:ext cx="2184506" cy="650690"/>
      </dsp:txXfrm>
    </dsp:sp>
    <dsp:sp modelId="{16A328BA-C135-D947-85EB-BD0160007A10}">
      <dsp:nvSpPr>
        <dsp:cNvPr id="0" name=""/>
        <dsp:cNvSpPr/>
      </dsp:nvSpPr>
      <dsp:spPr>
        <a:xfrm>
          <a:off x="1364871" y="204704"/>
          <a:ext cx="4155117"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Achieve legal compliance</a:t>
          </a:r>
        </a:p>
      </dsp:txBody>
      <dsp:txXfrm>
        <a:off x="1364871" y="204704"/>
        <a:ext cx="4155117" cy="650690"/>
      </dsp:txXfrm>
    </dsp:sp>
    <dsp:sp modelId="{BE25F8AB-DAC5-6A4F-921A-5E4A58BCDC70}">
      <dsp:nvSpPr>
        <dsp:cNvPr id="0" name=""/>
        <dsp:cNvSpPr/>
      </dsp:nvSpPr>
      <dsp:spPr>
        <a:xfrm>
          <a:off x="5662131" y="190689"/>
          <a:ext cx="2134266"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t>e.g</a:t>
          </a:r>
          <a:r>
            <a:rPr lang="en-US" sz="1600" kern="1200" dirty="0"/>
            <a:t> LOTAR (aerospace)</a:t>
          </a:r>
        </a:p>
      </dsp:txBody>
      <dsp:txXfrm>
        <a:off x="5662131" y="190689"/>
        <a:ext cx="2134266" cy="650690"/>
      </dsp:txXfrm>
    </dsp:sp>
    <dsp:sp modelId="{AA26095D-D000-044A-94E5-74E162CF2192}">
      <dsp:nvSpPr>
        <dsp:cNvPr id="0" name=""/>
        <dsp:cNvSpPr/>
      </dsp:nvSpPr>
      <dsp:spPr>
        <a:xfrm>
          <a:off x="1364871" y="1018068"/>
          <a:ext cx="4155117"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Create heritage value</a:t>
          </a:r>
        </a:p>
      </dsp:txBody>
      <dsp:txXfrm>
        <a:off x="1364871" y="1018068"/>
        <a:ext cx="4155117" cy="650690"/>
      </dsp:txXfrm>
    </dsp:sp>
    <dsp:sp modelId="{98E72F25-48AE-2248-8EE3-41EFCE6B3803}">
      <dsp:nvSpPr>
        <dsp:cNvPr id="0" name=""/>
        <dsp:cNvSpPr/>
      </dsp:nvSpPr>
      <dsp:spPr>
        <a:xfrm>
          <a:off x="5662131" y="1004052"/>
          <a:ext cx="2134266"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e.g. Salman Rushdie archive (literature)</a:t>
          </a:r>
        </a:p>
      </dsp:txBody>
      <dsp:txXfrm>
        <a:off x="5662131" y="1004052"/>
        <a:ext cx="2134266" cy="650690"/>
      </dsp:txXfrm>
    </dsp:sp>
    <dsp:sp modelId="{630C4278-EC10-F04B-83BE-45D1E944E2FA}">
      <dsp:nvSpPr>
        <dsp:cNvPr id="0" name=""/>
        <dsp:cNvSpPr/>
      </dsp:nvSpPr>
      <dsp:spPr>
        <a:xfrm>
          <a:off x="1364871" y="1831432"/>
          <a:ext cx="4155117"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Enable continued access to </a:t>
          </a:r>
          <a:br>
            <a:rPr lang="en-US" sz="2100" kern="1200" dirty="0"/>
          </a:br>
          <a:r>
            <a:rPr lang="en-US" sz="2100" kern="1200" dirty="0"/>
            <a:t>data and services</a:t>
          </a:r>
        </a:p>
      </dsp:txBody>
      <dsp:txXfrm>
        <a:off x="1364871" y="1831432"/>
        <a:ext cx="4155117" cy="650690"/>
      </dsp:txXfrm>
    </dsp:sp>
    <dsp:sp modelId="{AE5262AE-29E3-1442-B683-DDB2543EEE64}">
      <dsp:nvSpPr>
        <dsp:cNvPr id="0" name=""/>
        <dsp:cNvSpPr/>
      </dsp:nvSpPr>
      <dsp:spPr>
        <a:xfrm>
          <a:off x="5662131" y="1817416"/>
          <a:ext cx="2134266"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e.g. aphid database (biosciences)</a:t>
          </a:r>
        </a:p>
      </dsp:txBody>
      <dsp:txXfrm>
        <a:off x="5662131" y="1817416"/>
        <a:ext cx="2134266" cy="650690"/>
      </dsp:txXfrm>
    </dsp:sp>
    <dsp:sp modelId="{519B496A-F1C0-0744-98E4-2D0B4684FBCA}">
      <dsp:nvSpPr>
        <dsp:cNvPr id="0" name=""/>
        <dsp:cNvSpPr/>
      </dsp:nvSpPr>
      <dsp:spPr>
        <a:xfrm>
          <a:off x="1364871" y="2644795"/>
          <a:ext cx="4155117"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Encourage software reuse</a:t>
          </a:r>
        </a:p>
      </dsp:txBody>
      <dsp:txXfrm>
        <a:off x="1364871" y="2644795"/>
        <a:ext cx="4155117" cy="650690"/>
      </dsp:txXfrm>
    </dsp:sp>
    <dsp:sp modelId="{A6B91062-3997-0C40-B326-D4A5CFBD4896}">
      <dsp:nvSpPr>
        <dsp:cNvPr id="0" name=""/>
        <dsp:cNvSpPr/>
      </dsp:nvSpPr>
      <dsp:spPr>
        <a:xfrm>
          <a:off x="5662131" y="2630780"/>
          <a:ext cx="2134266" cy="65069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e.g. DOE Code (general)</a:t>
          </a:r>
        </a:p>
      </dsp:txBody>
      <dsp:txXfrm>
        <a:off x="5662131" y="2630780"/>
        <a:ext cx="2134266" cy="650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0EE9D-144C-CB46-B689-A8C6F3F8B497}">
      <dsp:nvSpPr>
        <dsp:cNvPr id="0" name=""/>
        <dsp:cNvSpPr/>
      </dsp:nvSpPr>
      <dsp:spPr>
        <a:xfrm>
          <a:off x="0" y="0"/>
          <a:ext cx="1986861" cy="93661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t>Code repository</a:t>
          </a:r>
        </a:p>
      </dsp:txBody>
      <dsp:txXfrm>
        <a:off x="0" y="0"/>
        <a:ext cx="1986861" cy="624411"/>
      </dsp:txXfrm>
    </dsp:sp>
    <dsp:sp modelId="{853C704D-2FF2-9741-96FF-9CE47AA53E78}">
      <dsp:nvSpPr>
        <dsp:cNvPr id="0" name=""/>
        <dsp:cNvSpPr/>
      </dsp:nvSpPr>
      <dsp:spPr>
        <a:xfrm>
          <a:off x="525456" y="477709"/>
          <a:ext cx="1593096" cy="177977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GitHub</a:t>
          </a:r>
        </a:p>
        <a:p>
          <a:pPr marL="114300" lvl="1" indent="-114300" algn="l" defTabSz="577850">
            <a:lnSpc>
              <a:spcPct val="90000"/>
            </a:lnSpc>
            <a:spcBef>
              <a:spcPct val="0"/>
            </a:spcBef>
            <a:spcAft>
              <a:spcPct val="15000"/>
            </a:spcAft>
            <a:buChar char="•"/>
          </a:pPr>
          <a:r>
            <a:rPr lang="en-US" sz="1300" kern="1200" dirty="0"/>
            <a:t>Bitbucket</a:t>
          </a:r>
        </a:p>
        <a:p>
          <a:pPr marL="114300" lvl="1" indent="-114300" algn="l" defTabSz="577850">
            <a:lnSpc>
              <a:spcPct val="90000"/>
            </a:lnSpc>
            <a:spcBef>
              <a:spcPct val="0"/>
            </a:spcBef>
            <a:spcAft>
              <a:spcPct val="15000"/>
            </a:spcAft>
            <a:buChar char="•"/>
          </a:pPr>
          <a:r>
            <a:rPr lang="en-US" sz="1300" kern="1200" dirty="0"/>
            <a:t>GitLab</a:t>
          </a:r>
        </a:p>
        <a:p>
          <a:pPr marL="114300" lvl="1" indent="-114300" algn="l" defTabSz="577850">
            <a:lnSpc>
              <a:spcPct val="90000"/>
            </a:lnSpc>
            <a:spcBef>
              <a:spcPct val="0"/>
            </a:spcBef>
            <a:spcAft>
              <a:spcPct val="15000"/>
            </a:spcAft>
            <a:buChar char="•"/>
          </a:pPr>
          <a:r>
            <a:rPr lang="en-US" sz="1300" kern="1200" dirty="0"/>
            <a:t>Mercurial</a:t>
          </a:r>
        </a:p>
        <a:p>
          <a:pPr marL="114300" lvl="1" indent="-114300" algn="l" defTabSz="577850">
            <a:lnSpc>
              <a:spcPct val="90000"/>
            </a:lnSpc>
            <a:spcBef>
              <a:spcPct val="0"/>
            </a:spcBef>
            <a:spcAft>
              <a:spcPct val="15000"/>
            </a:spcAft>
            <a:buChar char="•"/>
          </a:pPr>
          <a:r>
            <a:rPr lang="en-US" sz="1300" kern="1200" dirty="0"/>
            <a:t>Subversion</a:t>
          </a:r>
        </a:p>
      </dsp:txBody>
      <dsp:txXfrm>
        <a:off x="572116" y="524369"/>
        <a:ext cx="1499776" cy="1686450"/>
      </dsp:txXfrm>
    </dsp:sp>
    <dsp:sp modelId="{B3A268A7-F55F-AB4B-B112-239F171F7E8A}">
      <dsp:nvSpPr>
        <dsp:cNvPr id="0" name=""/>
        <dsp:cNvSpPr/>
      </dsp:nvSpPr>
      <dsp:spPr>
        <a:xfrm>
          <a:off x="2179717" y="113888"/>
          <a:ext cx="408854" cy="39663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179717" y="193215"/>
        <a:ext cx="289864" cy="237980"/>
      </dsp:txXfrm>
    </dsp:sp>
    <dsp:sp modelId="{C41D8CBA-6C08-DE43-A3EC-EAD00B92B4DA}">
      <dsp:nvSpPr>
        <dsp:cNvPr id="0" name=""/>
        <dsp:cNvSpPr/>
      </dsp:nvSpPr>
      <dsp:spPr>
        <a:xfrm>
          <a:off x="2758286" y="0"/>
          <a:ext cx="1986861" cy="936616"/>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t>Digital repository</a:t>
          </a:r>
        </a:p>
      </dsp:txBody>
      <dsp:txXfrm>
        <a:off x="2758286" y="0"/>
        <a:ext cx="1986861" cy="624411"/>
      </dsp:txXfrm>
    </dsp:sp>
    <dsp:sp modelId="{1C89DAC2-D582-E743-B9C9-2B27AC3478D0}">
      <dsp:nvSpPr>
        <dsp:cNvPr id="0" name=""/>
        <dsp:cNvSpPr/>
      </dsp:nvSpPr>
      <dsp:spPr>
        <a:xfrm>
          <a:off x="3281465" y="477709"/>
          <a:ext cx="1593096" cy="177977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err="1"/>
            <a:t>Zenodo</a:t>
          </a:r>
          <a:endParaRPr lang="en-US" sz="1300" kern="1200" dirty="0"/>
        </a:p>
        <a:p>
          <a:pPr marL="114300" lvl="1" indent="-114300" algn="l" defTabSz="577850">
            <a:lnSpc>
              <a:spcPct val="90000"/>
            </a:lnSpc>
            <a:spcBef>
              <a:spcPct val="0"/>
            </a:spcBef>
            <a:spcAft>
              <a:spcPct val="15000"/>
            </a:spcAft>
            <a:buChar char="•"/>
          </a:pPr>
          <a:r>
            <a:rPr lang="en-US" sz="1300" kern="1200" dirty="0" err="1"/>
            <a:t>Figshare</a:t>
          </a:r>
          <a:endParaRPr lang="en-US" sz="1300" kern="1200" dirty="0"/>
        </a:p>
        <a:p>
          <a:pPr marL="114300" lvl="1" indent="-114300" algn="l" defTabSz="577850">
            <a:lnSpc>
              <a:spcPct val="90000"/>
            </a:lnSpc>
            <a:spcBef>
              <a:spcPct val="0"/>
            </a:spcBef>
            <a:spcAft>
              <a:spcPct val="15000"/>
            </a:spcAft>
            <a:buChar char="•"/>
          </a:pPr>
          <a:r>
            <a:rPr lang="en-US" sz="1300" kern="1200" dirty="0"/>
            <a:t>Dryad</a:t>
          </a:r>
        </a:p>
        <a:p>
          <a:pPr marL="114300" lvl="1" indent="-114300" algn="l" defTabSz="577850">
            <a:lnSpc>
              <a:spcPct val="90000"/>
            </a:lnSpc>
            <a:spcBef>
              <a:spcPct val="0"/>
            </a:spcBef>
            <a:spcAft>
              <a:spcPct val="15000"/>
            </a:spcAft>
            <a:buChar char="•"/>
          </a:pPr>
          <a:r>
            <a:rPr lang="en-US" sz="1300" kern="1200" dirty="0" err="1"/>
            <a:t>DSpace</a:t>
          </a:r>
          <a:endParaRPr lang="en-US" sz="1300" kern="1200" dirty="0"/>
        </a:p>
        <a:p>
          <a:pPr marL="114300" lvl="1" indent="-114300" algn="l" defTabSz="577850">
            <a:lnSpc>
              <a:spcPct val="90000"/>
            </a:lnSpc>
            <a:spcBef>
              <a:spcPct val="0"/>
            </a:spcBef>
            <a:spcAft>
              <a:spcPct val="15000"/>
            </a:spcAft>
            <a:buChar char="•"/>
          </a:pPr>
          <a:r>
            <a:rPr lang="en-US" sz="1300" kern="1200" dirty="0" err="1"/>
            <a:t>EPrints</a:t>
          </a:r>
          <a:endParaRPr lang="en-US" sz="1300" kern="1200" dirty="0"/>
        </a:p>
      </dsp:txBody>
      <dsp:txXfrm>
        <a:off x="3328125" y="524369"/>
        <a:ext cx="1499776" cy="1686450"/>
      </dsp:txXfrm>
    </dsp:sp>
    <dsp:sp modelId="{0B2F1932-F58C-3546-A22C-9941B3A865B6}">
      <dsp:nvSpPr>
        <dsp:cNvPr id="0" name=""/>
        <dsp:cNvSpPr/>
      </dsp:nvSpPr>
      <dsp:spPr>
        <a:xfrm>
          <a:off x="4937434" y="113888"/>
          <a:ext cx="407648" cy="396634"/>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937434" y="193215"/>
        <a:ext cx="288658" cy="237980"/>
      </dsp:txXfrm>
    </dsp:sp>
    <dsp:sp modelId="{B9C55224-A8A6-DE4F-8AE7-3002B37F12B8}">
      <dsp:nvSpPr>
        <dsp:cNvPr id="0" name=""/>
        <dsp:cNvSpPr/>
      </dsp:nvSpPr>
      <dsp:spPr>
        <a:xfrm>
          <a:off x="5514295" y="0"/>
          <a:ext cx="1986861" cy="936616"/>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t>Archival repository</a:t>
          </a:r>
        </a:p>
      </dsp:txBody>
      <dsp:txXfrm>
        <a:off x="5514295" y="0"/>
        <a:ext cx="1986861" cy="624411"/>
      </dsp:txXfrm>
    </dsp:sp>
    <dsp:sp modelId="{76DA9D7F-7A04-BB41-8408-04FE0E8593AF}">
      <dsp:nvSpPr>
        <dsp:cNvPr id="0" name=""/>
        <dsp:cNvSpPr/>
      </dsp:nvSpPr>
      <dsp:spPr>
        <a:xfrm>
          <a:off x="6037475" y="477709"/>
          <a:ext cx="1593096" cy="177977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err="1"/>
            <a:t>Archivematica</a:t>
          </a:r>
          <a:endParaRPr lang="en-US" sz="1300" kern="1200" dirty="0"/>
        </a:p>
        <a:p>
          <a:pPr marL="114300" lvl="1" indent="-114300" algn="l" defTabSz="577850">
            <a:lnSpc>
              <a:spcPct val="90000"/>
            </a:lnSpc>
            <a:spcBef>
              <a:spcPct val="0"/>
            </a:spcBef>
            <a:spcAft>
              <a:spcPct val="15000"/>
            </a:spcAft>
            <a:buChar char="•"/>
          </a:pPr>
          <a:r>
            <a:rPr lang="en-US" sz="1300" kern="1200" dirty="0"/>
            <a:t>Fedora</a:t>
          </a:r>
        </a:p>
        <a:p>
          <a:pPr marL="114300" lvl="1" indent="-114300" algn="l" defTabSz="577850">
            <a:lnSpc>
              <a:spcPct val="90000"/>
            </a:lnSpc>
            <a:spcBef>
              <a:spcPct val="0"/>
            </a:spcBef>
            <a:spcAft>
              <a:spcPct val="15000"/>
            </a:spcAft>
            <a:buChar char="•"/>
          </a:pPr>
          <a:r>
            <a:rPr lang="en-US" sz="1300" kern="1200" dirty="0" err="1"/>
            <a:t>Preservica</a:t>
          </a:r>
          <a:endParaRPr lang="en-US" sz="1300" kern="1200" dirty="0"/>
        </a:p>
        <a:p>
          <a:pPr marL="114300" lvl="1" indent="-114300" algn="l" defTabSz="577850">
            <a:lnSpc>
              <a:spcPct val="90000"/>
            </a:lnSpc>
            <a:spcBef>
              <a:spcPct val="0"/>
            </a:spcBef>
            <a:spcAft>
              <a:spcPct val="15000"/>
            </a:spcAft>
            <a:buChar char="•"/>
          </a:pPr>
          <a:r>
            <a:rPr lang="en-US" sz="1300" i="1" kern="1200" dirty="0"/>
            <a:t>Software Heritage</a:t>
          </a:r>
        </a:p>
        <a:p>
          <a:pPr marL="114300" lvl="1" indent="-114300" algn="l" defTabSz="577850">
            <a:lnSpc>
              <a:spcPct val="90000"/>
            </a:lnSpc>
            <a:spcBef>
              <a:spcPct val="0"/>
            </a:spcBef>
            <a:spcAft>
              <a:spcPct val="15000"/>
            </a:spcAft>
            <a:buChar char="•"/>
          </a:pPr>
          <a:r>
            <a:rPr lang="en-US" sz="1300" i="1" kern="1200" dirty="0"/>
            <a:t>Internet Archive</a:t>
          </a:r>
        </a:p>
        <a:p>
          <a:pPr marL="114300" lvl="1" indent="-114300" algn="l" defTabSz="577850">
            <a:lnSpc>
              <a:spcPct val="90000"/>
            </a:lnSpc>
            <a:spcBef>
              <a:spcPct val="0"/>
            </a:spcBef>
            <a:spcAft>
              <a:spcPct val="15000"/>
            </a:spcAft>
            <a:buChar char="•"/>
          </a:pPr>
          <a:endParaRPr lang="en-US" sz="1300" kern="1200" dirty="0"/>
        </a:p>
      </dsp:txBody>
      <dsp:txXfrm>
        <a:off x="6084135" y="524369"/>
        <a:ext cx="1499776" cy="168645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F77A4-95C4-49A7-B18D-D234C078783D}" type="datetimeFigureOut">
              <a:rPr lang="en-US" smtClean="0"/>
              <a:pPr/>
              <a:t>5/6/19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F40DFA-B482-4AD0-A536-856EB395CEAD}" type="slidenum">
              <a:rPr lang="en-US" smtClean="0"/>
              <a:pPr/>
              <a:t>‹#›</a:t>
            </a:fld>
            <a:endParaRPr lang="en-US"/>
          </a:p>
        </p:txBody>
      </p:sp>
    </p:spTree>
    <p:extLst>
      <p:ext uri="{BB962C8B-B14F-4D97-AF65-F5344CB8AC3E}">
        <p14:creationId xmlns:p14="http://schemas.microsoft.com/office/powerpoint/2010/main" val="283630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arhol.org/category/blog/time-capsule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slideshare.net/VisResAssoc/vra-2014-backtobasicselia-330444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PlayStation_Network" TargetMode="External"/><Relationship Id="rId3" Type="http://schemas.openxmlformats.org/officeDocument/2006/relationships/hyperlink" Target="https://en.wikipedia.org/wiki/Indie_game" TargetMode="External"/><Relationship Id="rId7" Type="http://schemas.openxmlformats.org/officeDocument/2006/relationships/hyperlink" Target="https://en.wikipedia.org/wiki/PlayStation_3"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Sony_Computer_Entertainment" TargetMode="External"/><Relationship Id="rId5" Type="http://schemas.openxmlformats.org/officeDocument/2006/relationships/hyperlink" Target="https://en.wikipedia.org/wiki/Thatgamecompany" TargetMode="External"/><Relationship Id="rId10" Type="http://schemas.openxmlformats.org/officeDocument/2006/relationships/hyperlink" Target="https://en.wikipedia.org/wiki/Austin_Wintory" TargetMode="External"/><Relationship Id="rId4" Type="http://schemas.openxmlformats.org/officeDocument/2006/relationships/hyperlink" Target="https://en.wikipedia.org/wiki/Adventure_game" TargetMode="External"/><Relationship Id="rId9" Type="http://schemas.openxmlformats.org/officeDocument/2006/relationships/hyperlink" Target="https://en.wikipedia.org/wiki/PlayStation_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padd.stanford.edu/"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osf.io/ahpx3/"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photos/ibZpeYbpAfI?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unsplash.com/collections/4465873/me-too?utm_source=unsplash&amp;utm_medium=referral&amp;utm_content=creditCopyText" TargetMode="External"/><Relationship Id="rId5" Type="http://schemas.openxmlformats.org/officeDocument/2006/relationships/hyperlink" Target="https://unsplash.com/photos/DeI2BMIMDFA?utm_source=unsplash&amp;utm_medium=referral&amp;utm_content=creditCopyText" TargetMode="External"/><Relationship Id="rId4" Type="http://schemas.openxmlformats.org/officeDocument/2006/relationships/hyperlink" Target="https://unsplash.com/search/photos/blacklivesmatter?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Introduction to software preservation</a:t>
            </a:r>
          </a:p>
          <a:p>
            <a:endParaRPr lang="en-US" dirty="0"/>
          </a:p>
          <a:p>
            <a:r>
              <a:rPr lang="en-US" dirty="0"/>
              <a:t>Why do we </a:t>
            </a:r>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a:p>
        </p:txBody>
      </p:sp>
    </p:spTree>
    <p:extLst>
      <p:ext uri="{BB962C8B-B14F-4D97-AF65-F5344CB8AC3E}">
        <p14:creationId xmlns:p14="http://schemas.microsoft.com/office/powerpoint/2010/main" val="100953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NC	Paper excluded due to results not being backed by code.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HW	Paper excluded due to replication requiring special hardware.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	Paper excluded due to overlapping author lists.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EMno</a:t>
            </a:r>
            <a:r>
              <a:rPr lang="en-GB" dirty="0"/>
              <a:t>	Author responds that the code cannot be provided.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EMØ	Author does not respond to email request within 2 months.</a:t>
            </a:r>
          </a:p>
          <a:p>
            <a:r>
              <a:rPr lang="en-GB" dirty="0"/>
              <a:t>Article	Code is found from link in the article itself.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Web	Code is found from a web search.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EMyes</a:t>
            </a:r>
            <a:r>
              <a:rPr lang="en-GB" dirty="0"/>
              <a:t>	Code is provided by author after email request.	</a:t>
            </a:r>
          </a:p>
          <a:p>
            <a:r>
              <a:rPr lang="en-GB" dirty="0"/>
              <a:t>OK≤30	We succeed in building the system in ≤30 minutes.</a:t>
            </a:r>
          </a:p>
          <a:p>
            <a:r>
              <a:rPr lang="en-GB" dirty="0"/>
              <a:t>OK&gt;30	We succeed in building the system in &gt;30 minutes.</a:t>
            </a:r>
          </a:p>
          <a:p>
            <a:r>
              <a:rPr lang="en-GB" dirty="0"/>
              <a:t>OK&gt;Author	We fail to build, but the author says the code builds with reasonable effort.</a:t>
            </a:r>
          </a:p>
          <a:p>
            <a:r>
              <a:rPr lang="en-GB" dirty="0"/>
              <a:t>Fails	We fail to build, and the author doesn't respond to survey or says code may have problems building.</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14</a:t>
            </a:fld>
            <a:endParaRPr lang="en-US"/>
          </a:p>
        </p:txBody>
      </p:sp>
    </p:spTree>
    <p:extLst>
      <p:ext uri="{BB962C8B-B14F-4D97-AF65-F5344CB8AC3E}">
        <p14:creationId xmlns:p14="http://schemas.microsoft.com/office/powerpoint/2010/main" val="3541745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15</a:t>
            </a:fld>
            <a:endParaRPr lang="en-US"/>
          </a:p>
        </p:txBody>
      </p:sp>
    </p:spTree>
    <p:extLst>
      <p:ext uri="{BB962C8B-B14F-4D97-AF65-F5344CB8AC3E}">
        <p14:creationId xmlns:p14="http://schemas.microsoft.com/office/powerpoint/2010/main" val="1472775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16</a:t>
            </a:fld>
            <a:endParaRPr lang="en-US"/>
          </a:p>
        </p:txBody>
      </p:sp>
    </p:spTree>
    <p:extLst>
      <p:ext uri="{BB962C8B-B14F-4D97-AF65-F5344CB8AC3E}">
        <p14:creationId xmlns:p14="http://schemas.microsoft.com/office/powerpoint/2010/main" val="176402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I talk about software preservation, I’m thinking about the storage of source code and binaries, as opposed to the passing on of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“IPK </a:t>
            </a:r>
            <a:r>
              <a:rPr lang="en-US" sz="1200" dirty="0" err="1"/>
              <a:t>Gatersleben</a:t>
            </a:r>
            <a:r>
              <a:rPr lang="en-US" sz="1200" dirty="0"/>
              <a:t> cold storage” by Dag </a:t>
            </a:r>
            <a:r>
              <a:rPr lang="en-US" sz="1200" dirty="0" err="1"/>
              <a:t>Terje</a:t>
            </a:r>
            <a:r>
              <a:rPr lang="en-US" sz="1200" dirty="0"/>
              <a:t> Filip </a:t>
            </a:r>
            <a:r>
              <a:rPr lang="en-US" sz="1200" dirty="0" err="1"/>
              <a:t>Endresen</a:t>
            </a:r>
            <a:r>
              <a:rPr lang="en-US" sz="1200" dirty="0"/>
              <a:t> under CC-BY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Waverley Community Garden” by d-</a:t>
            </a:r>
            <a:r>
              <a:rPr lang="en-US" sz="1200" dirty="0" err="1"/>
              <a:t>olwen</a:t>
            </a:r>
            <a:r>
              <a:rPr lang="en-US" sz="1200" dirty="0"/>
              <a:t>-dee </a:t>
            </a:r>
            <a:r>
              <a:rPr lang="en-US" sz="1200" dirty="0" err="1"/>
              <a:t>uynder</a:t>
            </a:r>
            <a:r>
              <a:rPr lang="en-US" sz="1200" dirty="0"/>
              <a:t> CC-BY</a:t>
            </a:r>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17</a:t>
            </a:fld>
            <a:endParaRPr lang="en-US"/>
          </a:p>
        </p:txBody>
      </p:sp>
    </p:spTree>
    <p:extLst>
      <p:ext uri="{BB962C8B-B14F-4D97-AF65-F5344CB8AC3E}">
        <p14:creationId xmlns:p14="http://schemas.microsoft.com/office/powerpoint/2010/main" val="339077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F8E0D9-5621-EB48-B095-71C5C399212A}" type="slidenum">
              <a:rPr lang="en-US" smtClean="0"/>
              <a:pPr/>
              <a:t>19</a:t>
            </a:fld>
            <a:endParaRPr lang="en-US"/>
          </a:p>
        </p:txBody>
      </p:sp>
    </p:spTree>
    <p:extLst>
      <p:ext uri="{BB962C8B-B14F-4D97-AF65-F5344CB8AC3E}">
        <p14:creationId xmlns:p14="http://schemas.microsoft.com/office/powerpoint/2010/main" val="4041549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overlap</a:t>
            </a:r>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20</a:t>
            </a:fld>
            <a:endParaRPr lang="en-US"/>
          </a:p>
        </p:txBody>
      </p:sp>
    </p:spTree>
    <p:extLst>
      <p:ext uri="{BB962C8B-B14F-4D97-AF65-F5344CB8AC3E}">
        <p14:creationId xmlns:p14="http://schemas.microsoft.com/office/powerpoint/2010/main" val="194705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21</a:t>
            </a:fld>
            <a:endParaRPr lang="en-US"/>
          </a:p>
        </p:txBody>
      </p:sp>
    </p:spTree>
    <p:extLst>
      <p:ext uri="{BB962C8B-B14F-4D97-AF65-F5344CB8AC3E}">
        <p14:creationId xmlns:p14="http://schemas.microsoft.com/office/powerpoint/2010/main" val="3792016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25</a:t>
            </a:fld>
            <a:endParaRPr lang="en-US"/>
          </a:p>
        </p:txBody>
      </p:sp>
    </p:spTree>
    <p:extLst>
      <p:ext uri="{BB962C8B-B14F-4D97-AF65-F5344CB8AC3E}">
        <p14:creationId xmlns:p14="http://schemas.microsoft.com/office/powerpoint/2010/main" val="2917968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26</a:t>
            </a:fld>
            <a:endParaRPr lang="en-US"/>
          </a:p>
        </p:txBody>
      </p:sp>
    </p:spTree>
    <p:extLst>
      <p:ext uri="{BB962C8B-B14F-4D97-AF65-F5344CB8AC3E}">
        <p14:creationId xmlns:p14="http://schemas.microsoft.com/office/powerpoint/2010/main" val="411429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28</a:t>
            </a:fld>
            <a:endParaRPr lang="en-US"/>
          </a:p>
        </p:txBody>
      </p:sp>
    </p:spTree>
    <p:extLst>
      <p:ext uri="{BB962C8B-B14F-4D97-AF65-F5344CB8AC3E}">
        <p14:creationId xmlns:p14="http://schemas.microsoft.com/office/powerpoint/2010/main" val="347542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https://www.vanityfair.com/culture/2012/12/warhol-daily-detritus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https://www.bbc.co.uk/news/magazine-29125003</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https://www.widewalls.ch/andy-warhol-time-capsules-warhol-museum/https://www.warhol.org/category/blog/time-capsules/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www.jstor.org</a:t>
            </a:r>
            <a:r>
              <a:rPr lang="en-GB" sz="1200" b="0" i="0" kern="1200" dirty="0">
                <a:solidFill>
                  <a:schemeClr val="tx1"/>
                </a:solidFill>
                <a:effectLst/>
                <a:latin typeface="+mn-lt"/>
                <a:ea typeface="+mn-ea"/>
                <a:cs typeface="+mn-cs"/>
              </a:rPr>
              <a:t>/stable/27949117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Marie Ella (2014), The Time Capsules Cataloguing Project: </a:t>
            </a:r>
            <a:r>
              <a:rPr lang="en-GB" dirty="0">
                <a:hlinkClick r:id="rId4"/>
              </a:rPr>
              <a:t>https://www.slideshare.net/VisResAssoc/vra-2014-backtobasicselia-33044489</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Photo credits: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Time Capsules in Storage / The Andy Warhol Museum</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Opening Time Capsule 528 / The Andy Warhol Museum</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Contents of Time Capsule 528 / The Andy Warhol Museum</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TC566 record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Unboxed app displayed in the museum’s entrance space / The Andy Warhol Museum</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Andy Warhol / Public Domain via Wikipedia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Thirty years ago, Pop-Art's bad boy, Andy Warhol, consigned 300,000 of his everyday possessions to sealed 610 cardboard boxes. Now, as the final boxes are opened for the first time, what do they tell us about the man who turned Campbell's soup tins into art?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 the 608 Time Capsules that have already divulged their contents and are in the process of being catalogued and preserved by The Warhol's staff include everything from flyers from galleries, junk-mail, fan-letters, gallery-invitation cards, unopened letters, solicitations for work, freebie LPs, a lump of concrete, eccentric pornographic assemblages by Warhol's friends and associates, thousands of used postage stamps that the artist tore from envelopes, packets of sweets and - inevitably - unopened Campbell's soup tins, by now rotting and hard to preserve.</a:t>
            </a:r>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a:t>
            </a:fld>
            <a:endParaRPr lang="en-US"/>
          </a:p>
        </p:txBody>
      </p:sp>
    </p:spTree>
    <p:extLst>
      <p:ext uri="{BB962C8B-B14F-4D97-AF65-F5344CB8AC3E}">
        <p14:creationId xmlns:p14="http://schemas.microsoft.com/office/powerpoint/2010/main" val="2422527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30</a:t>
            </a:fld>
            <a:endParaRPr lang="en-US"/>
          </a:p>
        </p:txBody>
      </p:sp>
    </p:spTree>
    <p:extLst>
      <p:ext uri="{BB962C8B-B14F-4D97-AF65-F5344CB8AC3E}">
        <p14:creationId xmlns:p14="http://schemas.microsoft.com/office/powerpoint/2010/main" val="506383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t>The Software</a:t>
            </a:r>
            <a:r>
              <a:rPr lang="en-US" sz="2000" baseline="0" dirty="0"/>
              <a:t> Sustainability Institute can help with: s</a:t>
            </a:r>
            <a:r>
              <a:rPr lang="en-US" sz="2000" dirty="0"/>
              <a:t>oftware reviews and refactoring, collaborations to develop your project, guidance and best practice </a:t>
            </a:r>
            <a:br>
              <a:rPr lang="en-US" sz="2000" dirty="0"/>
            </a:br>
            <a:r>
              <a:rPr lang="en-US" sz="2000" dirty="0"/>
              <a:t>on software development, project management, community building, publicity and more…</a:t>
            </a:r>
            <a:endParaRPr lang="en-US" sz="16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Drawing on pool of specialists to drive the continued improvement and impact of research software developed by and for researchers</a:t>
            </a:r>
          </a:p>
          <a:p>
            <a:pPr lvl="1"/>
            <a:endParaRPr lang="en-US" dirty="0"/>
          </a:p>
          <a:p>
            <a:pPr lvl="1"/>
            <a:r>
              <a:rPr lang="en-US" dirty="0"/>
              <a:t>Providing services for research </a:t>
            </a:r>
            <a:br>
              <a:rPr lang="en-US" dirty="0"/>
            </a:br>
            <a:r>
              <a:rPr lang="en-US" dirty="0"/>
              <a:t>software users and developers</a:t>
            </a:r>
          </a:p>
          <a:p>
            <a:pPr lvl="1"/>
            <a:endParaRPr lang="en-US" dirty="0"/>
          </a:p>
          <a:p>
            <a:pPr lvl="1"/>
            <a:r>
              <a:rPr lang="en-US" dirty="0"/>
              <a:t>Developing research community </a:t>
            </a:r>
            <a:br>
              <a:rPr lang="en-US" dirty="0"/>
            </a:br>
            <a:r>
              <a:rPr lang="en-US" dirty="0"/>
              <a:t>interactions and capacity</a:t>
            </a:r>
          </a:p>
          <a:p>
            <a:pPr lvl="1"/>
            <a:endParaRPr lang="en-US" dirty="0"/>
          </a:p>
          <a:p>
            <a:pPr lvl="1"/>
            <a:r>
              <a:rPr lang="en-US" dirty="0"/>
              <a:t>Promoting research software </a:t>
            </a:r>
            <a:br>
              <a:rPr lang="en-US" dirty="0"/>
            </a:br>
            <a:r>
              <a:rPr lang="en-US" dirty="0"/>
              <a:t>best practice and capability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603DA7-8FBF-0B45-B889-AD4D5D79B31F}"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71674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745310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147452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archive available under the Open Government License</a:t>
            </a:r>
          </a:p>
        </p:txBody>
      </p:sp>
      <p:sp>
        <p:nvSpPr>
          <p:cNvPr id="4" name="Slide Number Placeholder 3"/>
          <p:cNvSpPr>
            <a:spLocks noGrp="1"/>
          </p:cNvSpPr>
          <p:nvPr>
            <p:ph type="sldNum" sz="quarter" idx="5"/>
          </p:nvPr>
        </p:nvSpPr>
        <p:spPr/>
        <p:txBody>
          <a:bodyPr/>
          <a:lstStyle/>
          <a:p>
            <a:fld id="{D7F40DFA-B482-4AD0-A536-856EB395CEAD}" type="slidenum">
              <a:rPr lang="en-US" smtClean="0"/>
              <a:pPr/>
              <a:t>4</a:t>
            </a:fld>
            <a:endParaRPr lang="en-US"/>
          </a:p>
        </p:txBody>
      </p:sp>
    </p:spTree>
    <p:extLst>
      <p:ext uri="{BB962C8B-B14F-4D97-AF65-F5344CB8AC3E}">
        <p14:creationId xmlns:p14="http://schemas.microsoft.com/office/powerpoint/2010/main" val="369877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LOTAR Long Term Archiving and Retrieval </a:t>
            </a:r>
          </a:p>
        </p:txBody>
      </p:sp>
      <p:sp>
        <p:nvSpPr>
          <p:cNvPr id="4" name="Slide Number Placeholder 3"/>
          <p:cNvSpPr>
            <a:spLocks noGrp="1"/>
          </p:cNvSpPr>
          <p:nvPr>
            <p:ph type="sldNum" sz="quarter" idx="5"/>
          </p:nvPr>
        </p:nvSpPr>
        <p:spPr/>
        <p:txBody>
          <a:bodyPr/>
          <a:lstStyle/>
          <a:p>
            <a:fld id="{D7F40DFA-B482-4AD0-A536-856EB395CEAD}" type="slidenum">
              <a:rPr lang="en-US" smtClean="0"/>
              <a:pPr/>
              <a:t>5</a:t>
            </a:fld>
            <a:endParaRPr lang="en-US"/>
          </a:p>
        </p:txBody>
      </p:sp>
    </p:spTree>
    <p:extLst>
      <p:ext uri="{BB962C8B-B14F-4D97-AF65-F5344CB8AC3E}">
        <p14:creationId xmlns:p14="http://schemas.microsoft.com/office/powerpoint/2010/main" val="151898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Journey</a:t>
            </a:r>
            <a:r>
              <a:rPr lang="en-GB" sz="1200" b="0" i="0" kern="1200" dirty="0">
                <a:solidFill>
                  <a:schemeClr val="tx1"/>
                </a:solidFill>
                <a:effectLst/>
                <a:latin typeface="+mn-lt"/>
                <a:ea typeface="+mn-ea"/>
                <a:cs typeface="+mn-cs"/>
              </a:rPr>
              <a:t> is an </a:t>
            </a:r>
            <a:r>
              <a:rPr lang="en-GB" sz="1200" b="0" i="0" u="none" strike="noStrike" kern="1200" dirty="0">
                <a:solidFill>
                  <a:schemeClr val="tx1"/>
                </a:solidFill>
                <a:effectLst/>
                <a:latin typeface="+mn-lt"/>
                <a:ea typeface="+mn-ea"/>
                <a:cs typeface="+mn-cs"/>
                <a:hlinkClick r:id="rId3" tooltip="Indie game"/>
              </a:rPr>
              <a:t>indie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Adventure game"/>
              </a:rPr>
              <a:t>adventure game</a:t>
            </a:r>
            <a:r>
              <a:rPr lang="en-GB" sz="1200" b="0" i="0" kern="1200" dirty="0">
                <a:solidFill>
                  <a:schemeClr val="tx1"/>
                </a:solidFill>
                <a:effectLst/>
                <a:latin typeface="+mn-lt"/>
                <a:ea typeface="+mn-ea"/>
                <a:cs typeface="+mn-cs"/>
              </a:rPr>
              <a:t> developed by </a:t>
            </a:r>
            <a:r>
              <a:rPr lang="en-GB" sz="1200" b="0" i="0" u="none" strike="noStrike" kern="1200" dirty="0">
                <a:solidFill>
                  <a:schemeClr val="tx1"/>
                </a:solidFill>
                <a:effectLst/>
                <a:latin typeface="+mn-lt"/>
                <a:ea typeface="+mn-ea"/>
                <a:cs typeface="+mn-cs"/>
                <a:hlinkClick r:id="rId5" tooltip="Thatgamecompany"/>
              </a:rPr>
              <a:t>Thatgamecompany</a:t>
            </a:r>
            <a:r>
              <a:rPr lang="en-GB" sz="1200" b="0" i="0" kern="1200" dirty="0">
                <a:solidFill>
                  <a:schemeClr val="tx1"/>
                </a:solidFill>
                <a:effectLst/>
                <a:latin typeface="+mn-lt"/>
                <a:ea typeface="+mn-ea"/>
                <a:cs typeface="+mn-cs"/>
              </a:rPr>
              <a:t> and published by </a:t>
            </a:r>
            <a:r>
              <a:rPr lang="en-GB" sz="1200" b="0" i="0" u="none" strike="noStrike" kern="1200" dirty="0">
                <a:solidFill>
                  <a:schemeClr val="tx1"/>
                </a:solidFill>
                <a:effectLst/>
                <a:latin typeface="+mn-lt"/>
                <a:ea typeface="+mn-ea"/>
                <a:cs typeface="+mn-cs"/>
                <a:hlinkClick r:id="rId6" tooltip="Sony Computer Entertainment"/>
              </a:rPr>
              <a:t>Sony Computer Entertainment</a:t>
            </a:r>
            <a:r>
              <a:rPr lang="en-GB" sz="1200" b="0" i="0" kern="1200" dirty="0">
                <a:solidFill>
                  <a:schemeClr val="tx1"/>
                </a:solidFill>
                <a:effectLst/>
                <a:latin typeface="+mn-lt"/>
                <a:ea typeface="+mn-ea"/>
                <a:cs typeface="+mn-cs"/>
              </a:rPr>
              <a:t>. It was released for the </a:t>
            </a:r>
            <a:r>
              <a:rPr lang="en-GB" sz="1200" b="0" i="0" u="none" strike="noStrike" kern="1200" dirty="0">
                <a:solidFill>
                  <a:schemeClr val="tx1"/>
                </a:solidFill>
                <a:effectLst/>
                <a:latin typeface="+mn-lt"/>
                <a:ea typeface="+mn-ea"/>
                <a:cs typeface="+mn-cs"/>
                <a:hlinkClick r:id="rId7" tooltip="PlayStation 3"/>
              </a:rPr>
              <a:t>PlayStation 3</a:t>
            </a:r>
            <a:r>
              <a:rPr lang="en-GB" sz="1200" b="0" i="0" kern="1200" dirty="0">
                <a:solidFill>
                  <a:schemeClr val="tx1"/>
                </a:solidFill>
                <a:effectLst/>
                <a:latin typeface="+mn-lt"/>
                <a:ea typeface="+mn-ea"/>
                <a:cs typeface="+mn-cs"/>
              </a:rPr>
              <a:t> via </a:t>
            </a:r>
            <a:r>
              <a:rPr lang="en-GB" sz="1200" b="0" i="0" u="none" strike="noStrike" kern="1200" dirty="0">
                <a:solidFill>
                  <a:schemeClr val="tx1"/>
                </a:solidFill>
                <a:effectLst/>
                <a:latin typeface="+mn-lt"/>
                <a:ea typeface="+mn-ea"/>
                <a:cs typeface="+mn-cs"/>
                <a:hlinkClick r:id="rId8" tooltip="PlayStation Network"/>
              </a:rPr>
              <a:t>PlayStation Network</a:t>
            </a:r>
            <a:r>
              <a:rPr lang="en-GB" sz="1200" b="0" i="0" kern="1200" dirty="0">
                <a:solidFill>
                  <a:schemeClr val="tx1"/>
                </a:solidFill>
                <a:effectLst/>
                <a:latin typeface="+mn-lt"/>
                <a:ea typeface="+mn-ea"/>
                <a:cs typeface="+mn-cs"/>
              </a:rPr>
              <a:t> in March 2012 and ported to </a:t>
            </a:r>
            <a:r>
              <a:rPr lang="en-GB" sz="1200" b="0" i="0" u="none" strike="noStrike" kern="1200" dirty="0">
                <a:solidFill>
                  <a:schemeClr val="tx1"/>
                </a:solidFill>
                <a:effectLst/>
                <a:latin typeface="+mn-lt"/>
                <a:ea typeface="+mn-ea"/>
                <a:cs typeface="+mn-cs"/>
                <a:hlinkClick r:id="rId9" tooltip="PlayStation 4"/>
              </a:rPr>
              <a:t>PlayStation 4</a:t>
            </a:r>
            <a:r>
              <a:rPr lang="en-GB" sz="1200" b="0" i="0" kern="1200" dirty="0">
                <a:solidFill>
                  <a:schemeClr val="tx1"/>
                </a:solidFill>
                <a:effectLst/>
                <a:latin typeface="+mn-lt"/>
                <a:ea typeface="+mn-ea"/>
                <a:cs typeface="+mn-cs"/>
              </a:rPr>
              <a:t> in July 2015.</a:t>
            </a:r>
          </a:p>
          <a:p>
            <a:r>
              <a:rPr lang="en-GB" sz="1200" b="0" i="0" kern="1200" dirty="0">
                <a:solidFill>
                  <a:schemeClr val="tx1"/>
                </a:solidFill>
                <a:effectLst/>
                <a:latin typeface="+mn-lt"/>
                <a:ea typeface="+mn-ea"/>
                <a:cs typeface="+mn-cs"/>
              </a:rPr>
              <a:t>In </a:t>
            </a:r>
            <a:r>
              <a:rPr lang="en-GB" sz="1200" b="0" i="1" kern="1200" dirty="0">
                <a:solidFill>
                  <a:schemeClr val="tx1"/>
                </a:solidFill>
                <a:effectLst/>
                <a:latin typeface="+mn-lt"/>
                <a:ea typeface="+mn-ea"/>
                <a:cs typeface="+mn-cs"/>
              </a:rPr>
              <a:t>Journey</a:t>
            </a:r>
            <a:r>
              <a:rPr lang="en-GB" sz="1200" b="0" i="0" kern="1200" dirty="0">
                <a:solidFill>
                  <a:schemeClr val="tx1"/>
                </a:solidFill>
                <a:effectLst/>
                <a:latin typeface="+mn-lt"/>
                <a:ea typeface="+mn-ea"/>
                <a:cs typeface="+mn-cs"/>
              </a:rPr>
              <a:t>, the player controls a robed figure in a vast desert, traveling towards a mountain in the distance. Other players on the same journey can be discovered, and two players can meet and assist each other, but they cannot communicate via speech or text and cannot see each other's names until after the game's credits. The only form of communication between the two is a musical chime, which transforms dull pieces of cloth found throughout the levels into vibrant red, affecting the game world and allowing the player to progress through the levels. The developers sought to evoke in the player a sense of smallness and wonder, and to forge an emotional connection between them and the anonymous players they meet along the way. The music, composed by </a:t>
            </a:r>
            <a:r>
              <a:rPr lang="en-GB" sz="1200" b="0" i="0" u="none" strike="noStrike" kern="1200" dirty="0">
                <a:solidFill>
                  <a:schemeClr val="tx1"/>
                </a:solidFill>
                <a:effectLst/>
                <a:latin typeface="+mn-lt"/>
                <a:ea typeface="+mn-ea"/>
                <a:cs typeface="+mn-cs"/>
                <a:hlinkClick r:id="rId10" tooltip="Austin Wintory"/>
              </a:rPr>
              <a:t>Austin Wintory</a:t>
            </a:r>
            <a:r>
              <a:rPr lang="en-GB" sz="1200" b="0" i="0" kern="1200" dirty="0">
                <a:solidFill>
                  <a:schemeClr val="tx1"/>
                </a:solidFill>
                <a:effectLst/>
                <a:latin typeface="+mn-lt"/>
                <a:ea typeface="+mn-ea"/>
                <a:cs typeface="+mn-cs"/>
              </a:rPr>
              <a:t>, dynamically responds to the player's actions, building a single theme to represent the game's emotional arc throughout the story.</a:t>
            </a:r>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7</a:t>
            </a:fld>
            <a:endParaRPr lang="en-US"/>
          </a:p>
        </p:txBody>
      </p:sp>
    </p:spTree>
    <p:extLst>
      <p:ext uri="{BB962C8B-B14F-4D97-AF65-F5344CB8AC3E}">
        <p14:creationId xmlns:p14="http://schemas.microsoft.com/office/powerpoint/2010/main" val="2498950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ePADD</a:t>
            </a:r>
            <a:r>
              <a:rPr lang="en-US" dirty="0"/>
              <a:t>: </a:t>
            </a:r>
            <a:r>
              <a:rPr lang="en-GB" dirty="0">
                <a:hlinkClick r:id="rId3"/>
              </a:rPr>
              <a:t>https://epadd.stanford.edu/</a:t>
            </a:r>
            <a:endParaRPr lang="en-US" dirty="0"/>
          </a:p>
          <a:p>
            <a:r>
              <a:rPr lang="en-GB" dirty="0">
                <a:hlinkClick r:id="rId4"/>
              </a:rPr>
              <a:t>https://osf.io/ahpx3/</a:t>
            </a:r>
            <a:endParaRPr lang="en-US" dirty="0"/>
          </a:p>
          <a:p>
            <a:endParaRPr lang="en-US" dirty="0"/>
          </a:p>
          <a:p>
            <a:r>
              <a:rPr lang="en-US" dirty="0"/>
              <a:t>The ENRON email archive, before Wikileaks, was the largest corpus of contemporary communication – it contained emails about every aspect of life. What are the implications of going from ephemeral to permanent? </a:t>
            </a:r>
          </a:p>
          <a:p>
            <a:endParaRPr lang="en-US" dirty="0"/>
          </a:p>
          <a:p>
            <a:r>
              <a:rPr lang="en-US" dirty="0"/>
              <a:t>The archive greatly improved the ability to do text mining and natural language processing, but also had the potential to make significant amounts of personal information available, like social security numbers.</a:t>
            </a:r>
          </a:p>
        </p:txBody>
      </p:sp>
      <p:sp>
        <p:nvSpPr>
          <p:cNvPr id="4" name="Slide Number Placeholder 3"/>
          <p:cNvSpPr>
            <a:spLocks noGrp="1"/>
          </p:cNvSpPr>
          <p:nvPr>
            <p:ph type="sldNum" sz="quarter" idx="5"/>
          </p:nvPr>
        </p:nvSpPr>
        <p:spPr/>
        <p:txBody>
          <a:bodyPr/>
          <a:lstStyle/>
          <a:p>
            <a:fld id="{D7F40DFA-B482-4AD0-A536-856EB395CEAD}" type="slidenum">
              <a:rPr lang="en-US" smtClean="0"/>
              <a:pPr/>
              <a:t>8</a:t>
            </a:fld>
            <a:endParaRPr lang="en-US"/>
          </a:p>
        </p:txBody>
      </p:sp>
    </p:spTree>
    <p:extLst>
      <p:ext uri="{BB962C8B-B14F-4D97-AF65-F5344CB8AC3E}">
        <p14:creationId xmlns:p14="http://schemas.microsoft.com/office/powerpoint/2010/main" val="317952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Lives Matter - </a:t>
            </a: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Sticker You</a:t>
            </a:r>
            <a:r>
              <a:rPr lang="en-GB" sz="1200" b="0" i="0" kern="1200" dirty="0">
                <a:solidFill>
                  <a:schemeClr val="tx1"/>
                </a:solidFill>
                <a:effectLst/>
                <a:latin typeface="+mn-lt"/>
                <a:ea typeface="+mn-ea"/>
                <a:cs typeface="+mn-cs"/>
              </a:rPr>
              <a:t> on </a:t>
            </a:r>
            <a:r>
              <a:rPr lang="en-GB" sz="1200" b="0" i="0" kern="1200" dirty="0">
                <a:solidFill>
                  <a:schemeClr val="tx1"/>
                </a:solidFill>
                <a:effectLst/>
                <a:latin typeface="+mn-lt"/>
                <a:ea typeface="+mn-ea"/>
                <a:cs typeface="+mn-cs"/>
                <a:hlinkClick r:id="rId4"/>
              </a:rPr>
              <a:t>Unsplash</a:t>
            </a:r>
            <a:endParaRPr lang="en-US" dirty="0"/>
          </a:p>
          <a:p>
            <a:r>
              <a:rPr lang="en-US" dirty="0" err="1"/>
              <a:t>MeToo</a:t>
            </a:r>
            <a:r>
              <a:rPr lang="en-US" dirty="0"/>
              <a:t> - </a:t>
            </a: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5"/>
              </a:rPr>
              <a:t>Mihai Surdu</a:t>
            </a:r>
            <a:r>
              <a:rPr lang="en-GB" sz="1200" b="0" i="0" kern="1200" dirty="0">
                <a:solidFill>
                  <a:schemeClr val="tx1"/>
                </a:solidFill>
                <a:effectLst/>
                <a:latin typeface="+mn-lt"/>
                <a:ea typeface="+mn-ea"/>
                <a:cs typeface="+mn-cs"/>
              </a:rPr>
              <a:t> on </a:t>
            </a:r>
            <a:r>
              <a:rPr lang="en-GB" sz="1200" b="0" i="0" kern="1200" dirty="0">
                <a:solidFill>
                  <a:schemeClr val="tx1"/>
                </a:solidFill>
                <a:effectLst/>
                <a:latin typeface="+mn-lt"/>
                <a:ea typeface="+mn-ea"/>
                <a:cs typeface="+mn-cs"/>
                <a:hlinkClick r:id="rId6"/>
              </a:rPr>
              <a:t>Unsplash</a:t>
            </a:r>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9</a:t>
            </a:fld>
            <a:endParaRPr lang="en-US"/>
          </a:p>
        </p:txBody>
      </p:sp>
    </p:spTree>
    <p:extLst>
      <p:ext uri="{BB962C8B-B14F-4D97-AF65-F5344CB8AC3E}">
        <p14:creationId xmlns:p14="http://schemas.microsoft.com/office/powerpoint/2010/main" val="2664833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www.wired.com</a:t>
            </a:r>
            <a:r>
              <a:rPr lang="en-US" dirty="0"/>
              <a:t>/2014/09/man-quest-open-source-cancer-research/</a:t>
            </a:r>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11</a:t>
            </a:fld>
            <a:endParaRPr lang="en-US"/>
          </a:p>
        </p:txBody>
      </p:sp>
    </p:spTree>
    <p:extLst>
      <p:ext uri="{BB962C8B-B14F-4D97-AF65-F5344CB8AC3E}">
        <p14:creationId xmlns:p14="http://schemas.microsoft.com/office/powerpoint/2010/main" val="2072266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NCAR CESM model is 1.2m lines of code</a:t>
            </a:r>
          </a:p>
          <a:p>
            <a:r>
              <a:rPr lang="en-US" dirty="0"/>
              <a:t>LHC root software is 3.5m lines of code</a:t>
            </a:r>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12</a:t>
            </a:fld>
            <a:endParaRPr lang="en-US"/>
          </a:p>
        </p:txBody>
      </p:sp>
    </p:spTree>
    <p:extLst>
      <p:ext uri="{BB962C8B-B14F-4D97-AF65-F5344CB8AC3E}">
        <p14:creationId xmlns:p14="http://schemas.microsoft.com/office/powerpoint/2010/main" val="66856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Quotation">
    <p:spTree>
      <p:nvGrpSpPr>
        <p:cNvPr id="1" name=""/>
        <p:cNvGrpSpPr/>
        <p:nvPr/>
      </p:nvGrpSpPr>
      <p:grpSpPr>
        <a:xfrm>
          <a:off x="0" y="0"/>
          <a:ext cx="0" cy="0"/>
          <a:chOff x="0" y="0"/>
          <a:chExt cx="0" cy="0"/>
        </a:xfrm>
      </p:grpSpPr>
      <p:sp>
        <p:nvSpPr>
          <p:cNvPr id="5" name="Rectangle 4"/>
          <p:cNvSpPr/>
          <p:nvPr userDrawn="1"/>
        </p:nvSpPr>
        <p:spPr>
          <a:xfrm>
            <a:off x="0" y="987574"/>
            <a:ext cx="9144000" cy="411542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14328" y="221787"/>
            <a:ext cx="6886575" cy="4409646"/>
          </a:xfrm>
        </p:spPr>
        <p:txBody>
          <a:bodyPr>
            <a:noAutofit/>
          </a:bodyPr>
          <a:lstStyle>
            <a:lvl1pPr algn="l">
              <a:defRPr sz="7200">
                <a:solidFill>
                  <a:schemeClr val="bg1"/>
                </a:solidFill>
                <a:effectLst>
                  <a:outerShdw blurRad="50800" dist="38100" dir="2700000" algn="tl" rotWithShape="0">
                    <a:srgbClr val="000000">
                      <a:alpha val="43000"/>
                    </a:srgbClr>
                  </a:outerShdw>
                </a:effectLst>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72925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95733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6" y="98822"/>
            <a:ext cx="6886575" cy="85725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18918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90372C55-F32C-714E-85D4-4C85D67E2D89}" type="datetimeFigureOut">
              <a:rPr lang="en-US" smtClean="0">
                <a:solidFill>
                  <a:prstClr val="black">
                    <a:tint val="75000"/>
                  </a:prstClr>
                </a:solidFill>
                <a:latin typeface="Calibri"/>
              </a:rPr>
              <a:pPr/>
              <a:t>5/6/19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62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9751" y="1113235"/>
            <a:ext cx="3965575" cy="323254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7726" y="1113235"/>
            <a:ext cx="3967163" cy="323254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152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0358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Placeholder 1"/>
          <p:cNvSpPr>
            <a:spLocks noGrp="1"/>
          </p:cNvSpPr>
          <p:nvPr>
            <p:ph type="title"/>
          </p:nvPr>
        </p:nvSpPr>
        <p:spPr>
          <a:xfrm>
            <a:off x="314328" y="98822"/>
            <a:ext cx="6886575"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3378" y="1200151"/>
            <a:ext cx="8353425"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484070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rPr>
              <a:pPr/>
              <a:t>‹#›</a:t>
            </a:fld>
            <a:endParaRPr lang="en-GB">
              <a:solidFill>
                <a:prstClr val="black">
                  <a:tint val="75000"/>
                </a:prstClr>
              </a:solidFill>
            </a:endParaRPr>
          </a:p>
        </p:txBody>
      </p:sp>
      <p:sp>
        <p:nvSpPr>
          <p:cNvPr id="8" name="TextBox 7"/>
          <p:cNvSpPr txBox="1"/>
          <p:nvPr userDrawn="1"/>
        </p:nvSpPr>
        <p:spPr>
          <a:xfrm>
            <a:off x="0" y="4840699"/>
            <a:ext cx="9144000" cy="338554"/>
          </a:xfrm>
          <a:prstGeom prst="rect">
            <a:avLst/>
          </a:prstGeom>
          <a:noFill/>
        </p:spPr>
        <p:txBody>
          <a:bodyPr wrap="square" rtlCol="0">
            <a:spAutoFit/>
          </a:bodyPr>
          <a:lstStyle/>
          <a:p>
            <a:pPr algn="ctr"/>
            <a:r>
              <a:rPr lang="en-GB" sz="1600" dirty="0">
                <a:solidFill>
                  <a:srgbClr val="FF0000"/>
                </a:solidFill>
              </a:rPr>
              <a:t>Software Sustainability Institute</a:t>
            </a:r>
          </a:p>
        </p:txBody>
      </p:sp>
      <p:grpSp>
        <p:nvGrpSpPr>
          <p:cNvPr id="4" name="Group 3"/>
          <p:cNvGrpSpPr/>
          <p:nvPr userDrawn="1"/>
        </p:nvGrpSpPr>
        <p:grpSpPr>
          <a:xfrm>
            <a:off x="7740352" y="108771"/>
            <a:ext cx="1321098" cy="878803"/>
            <a:chOff x="7381875" y="144884"/>
            <a:chExt cx="1679575" cy="1117264"/>
          </a:xfrm>
        </p:grpSpPr>
        <p:pic>
          <p:nvPicPr>
            <p:cNvPr id="11" name="Picture 10" descr="WhiteLogo.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3" name="TextBox 12"/>
            <p:cNvSpPr txBox="1"/>
            <p:nvPr userDrawn="1"/>
          </p:nvSpPr>
          <p:spPr>
            <a:xfrm>
              <a:off x="7381875" y="1066503"/>
              <a:ext cx="1679575" cy="195645"/>
            </a:xfrm>
            <a:prstGeom prst="rect">
              <a:avLst/>
            </a:prstGeom>
            <a:noFill/>
          </p:spPr>
          <p:txBody>
            <a:bodyPr wrap="square" lIns="0" tIns="0" rIns="0" bIns="0" rtlCol="0">
              <a:spAutoFit/>
            </a:bodyPr>
            <a:lstStyle/>
            <a:p>
              <a:r>
                <a:rPr lang="en-GB" sz="1000" b="1" dirty="0" err="1">
                  <a:solidFill>
                    <a:prstClr val="white"/>
                  </a:solidFill>
                  <a:latin typeface="Consolas" pitchFamily="49" charset="0"/>
                  <a:cs typeface="Consolas" pitchFamily="49" charset="0"/>
                </a:rPr>
                <a:t>www.software.ac.uk</a:t>
              </a:r>
              <a:endParaRPr lang="en-GB" sz="1000" b="1" dirty="0">
                <a:solidFill>
                  <a:prstClr val="white"/>
                </a:solidFill>
                <a:latin typeface="Consolas" pitchFamily="49" charset="0"/>
                <a:cs typeface="Consolas" pitchFamily="49" charset="0"/>
              </a:endParaRP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lgn="ctr" defTabSz="914377" rtl="0" eaLnBrk="1" latinLnBrk="0" hangingPunct="1">
        <a:spcBef>
          <a:spcPct val="0"/>
        </a:spcBef>
        <a:buNone/>
        <a:defRPr sz="4400" kern="1200">
          <a:solidFill>
            <a:schemeClr val="bg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tif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tiff"/><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tif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hyperlink" Target="https://nbviewer.jupyter.org/github/brianckeegan/Bechdel/blob/master/Bechdel_test.ipynb" TargetMode="External"/><Relationship Id="rId4" Type="http://schemas.openxmlformats.org/officeDocument/2006/relationships/hyperlink" Target="https://www.brianckeegan.com/2014/04/the-need-for-openness-in-data-journalis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octoverse.github.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sciencemag.org/authors/science-journals-editorial-policies" TargetMode="External"/><Relationship Id="rId4" Type="http://schemas.openxmlformats.org/officeDocument/2006/relationships/hyperlink" Target="https://doi.org/10.1073/pnas.170829011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doi.org/10.1073/pnas.1708290115" TargetMode="External"/><Relationship Id="rId4" Type="http://schemas.openxmlformats.org/officeDocument/2006/relationships/image" Target="../media/image40.tiff"/></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tiff"/><Relationship Id="rId5" Type="http://schemas.openxmlformats.org/officeDocument/2006/relationships/image" Target="../media/image16.jpeg"/><Relationship Id="rId4" Type="http://schemas.openxmlformats.org/officeDocument/2006/relationships/image" Target="../media/image15.tiff"/></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tif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tif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4.xml"/><Relationship Id="rId4" Type="http://schemas.openxmlformats.org/officeDocument/2006/relationships/image" Target="../media/image22.tiff"/></Relationships>
</file>

<file path=ppt/slides/_rels/slide3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tiff"/><Relationship Id="rId4" Type="http://schemas.openxmlformats.org/officeDocument/2006/relationships/image" Target="../media/image54.tiff"/></Relationships>
</file>

<file path=ppt/slides/_rels/slide3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1.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32.xml.rels><?xml version="1.0" encoding="UTF-8" standalone="yes"?>
<Relationships xmlns="http://schemas.openxmlformats.org/package/2006/relationships"><Relationship Id="rId8" Type="http://schemas.openxmlformats.org/officeDocument/2006/relationships/hyperlink" Target="https://wholetale.org/" TargetMode="External"/><Relationship Id="rId3" Type="http://schemas.openxmlformats.org/officeDocument/2006/relationships/hyperlink" Target="https://www.softwareheritage.org/" TargetMode="External"/><Relationship Id="rId7" Type="http://schemas.openxmlformats.org/officeDocument/2006/relationships/hyperlink" Target="https://codemeta.github.io/" TargetMode="External"/><Relationship Id="rId2" Type="http://schemas.openxmlformats.org/officeDocument/2006/relationships/hyperlink" Target="https://www.turing.ac.uk/research/research-projects/turing-way-handbook-reproducible-data-science" TargetMode="External"/><Relationship Id="rId1" Type="http://schemas.openxmlformats.org/officeDocument/2006/relationships/slideLayout" Target="../slideLayouts/slideLayout3.xml"/><Relationship Id="rId6" Type="http://schemas.openxmlformats.org/officeDocument/2006/relationships/hyperlink" Target="https://github.com/pyrdm/pyrdm" TargetMode="External"/><Relationship Id="rId5" Type="http://schemas.openxmlformats.org/officeDocument/2006/relationships/hyperlink" Target="https://github.com/force11/force11-sciwg/issues/59" TargetMode="External"/><Relationship Id="rId4" Type="http://schemas.openxmlformats.org/officeDocument/2006/relationships/hyperlink" Target="https://www.softwarepreservationnetwork.org/" TargetMode="Externa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6084/m9.figshare.8088290"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image" Target="../media/image2.png"/><Relationship Id="rId7" Type="http://schemas.openxmlformats.org/officeDocument/2006/relationships/image" Target="../media/image62.tif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4.png"/><Relationship Id="rId10" Type="http://schemas.openxmlformats.org/officeDocument/2006/relationships/image" Target="../media/image13.tiff"/><Relationship Id="rId4" Type="http://schemas.openxmlformats.org/officeDocument/2006/relationships/image" Target="../media/image3.png"/><Relationship Id="rId9" Type="http://schemas.openxmlformats.org/officeDocument/2006/relationships/image" Target="../media/image64.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2.png"/><Relationship Id="rId7" Type="http://schemas.openxmlformats.org/officeDocument/2006/relationships/image" Target="../media/image9.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13.tiff"/><Relationship Id="rId5" Type="http://schemas.openxmlformats.org/officeDocument/2006/relationships/image" Target="../media/image3.png"/><Relationship Id="rId10" Type="http://schemas.openxmlformats.org/officeDocument/2006/relationships/image" Target="../media/image64.tiff"/><Relationship Id="rId4" Type="http://schemas.openxmlformats.org/officeDocument/2006/relationships/image" Target="../media/image65.png"/><Relationship Id="rId9" Type="http://schemas.openxmlformats.org/officeDocument/2006/relationships/image" Target="../media/image63.tiff"/></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23.xml"/><Relationship Id="rId16"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jpeg"/><Relationship Id="rId9" Type="http://schemas.openxmlformats.org/officeDocument/2006/relationships/image" Target="../media/image83.png"/><Relationship Id="rId1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ebarchive.nationalarchives.gov.uk/20110911075344tf_/http:/www.bbc.co.uk/history/domesda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slideplayer.com/slide/1052135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hyperlink" Target="https://poetweet.com.b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9.xml.rels><?xml version="1.0" encoding="UTF-8" standalone="yes"?>
<Relationships xmlns="http://schemas.openxmlformats.org/package/2006/relationships"><Relationship Id="rId8" Type="http://schemas.openxmlformats.org/officeDocument/2006/relationships/hyperlink" Target="https://unsplash.com/search/photos/blacklivesmatter?utm_source=unsplash&amp;utm_medium=referral&amp;utm_content=creditCopyText" TargetMode="External"/><Relationship Id="rId3" Type="http://schemas.openxmlformats.org/officeDocument/2006/relationships/image" Target="../media/image34.jpeg"/><Relationship Id="rId7" Type="http://schemas.openxmlformats.org/officeDocument/2006/relationships/hyperlink" Target="https://unsplash.com/photos/ibZpeYbpAfI?utm_source=unsplash&amp;utm_medium=referral&amp;utm_content=creditCopyText"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unsplash.com/collections/4465873/me-too?utm_source=unsplash&amp;utm_medium=referral&amp;utm_content=creditCopyText" TargetMode="External"/><Relationship Id="rId5" Type="http://schemas.openxmlformats.org/officeDocument/2006/relationships/hyperlink" Target="https://unsplash.com/photos/DeI2BMIMDFA?utm_source=unsplash&amp;utm_medium=referral&amp;utm_content=creditCopyText" TargetMode="Externa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4326" y="1375825"/>
            <a:ext cx="8650162" cy="2865925"/>
          </a:xfrm>
        </p:spPr>
        <p:txBody>
          <a:bodyPr anchor="b"/>
          <a:lstStyle/>
          <a:p>
            <a:br>
              <a:rPr lang="en-US" sz="3600" dirty="0"/>
            </a:br>
            <a:r>
              <a:rPr lang="en-US" sz="4800" dirty="0"/>
              <a:t>From shoeboxes to </a:t>
            </a:r>
            <a:br>
              <a:rPr lang="en-US" sz="4800" dirty="0"/>
            </a:br>
            <a:r>
              <a:rPr lang="en-US" sz="4800" dirty="0"/>
              <a:t>software preservation</a:t>
            </a:r>
            <a:br>
              <a:rPr lang="en-US" sz="4800" dirty="0"/>
            </a:br>
            <a:br>
              <a:rPr lang="en-US" sz="1800" dirty="0"/>
            </a:br>
            <a:r>
              <a:rPr lang="en-US" sz="2000" i="1" dirty="0"/>
              <a:t>Slides: https://</a:t>
            </a:r>
            <a:r>
              <a:rPr lang="en-US" sz="2000" i="1" dirty="0" err="1"/>
              <a:t>doi.org</a:t>
            </a:r>
            <a:r>
              <a:rPr lang="en-US" sz="2000" i="1" dirty="0"/>
              <a:t>/</a:t>
            </a:r>
            <a:r>
              <a:rPr lang="it-IT" sz="2000" i="1" dirty="0">
                <a:effectLst/>
              </a:rPr>
              <a:t>10.6084/m9.figshare.8088290</a:t>
            </a:r>
            <a:br>
              <a:rPr lang="en-US" sz="1800" dirty="0"/>
            </a:br>
            <a:r>
              <a:rPr lang="en-US" sz="2000" dirty="0"/>
              <a:t>7</a:t>
            </a:r>
            <a:r>
              <a:rPr lang="en-US" sz="1800" baseline="30000" dirty="0"/>
              <a:t>th</a:t>
            </a:r>
            <a:r>
              <a:rPr lang="en-US" sz="1800" dirty="0"/>
              <a:t> </a:t>
            </a:r>
            <a:r>
              <a:rPr lang="en-US" sz="2000" dirty="0"/>
              <a:t>May 2019, </a:t>
            </a:r>
            <a:r>
              <a:rPr lang="en-GB" sz="2000" dirty="0"/>
              <a:t>Insert Coin to Continue: DPC Briefing Day on Software Preservation</a:t>
            </a:r>
            <a:br>
              <a:rPr lang="en-GB" sz="2000" dirty="0"/>
            </a:br>
            <a:r>
              <a:rPr lang="en-US" sz="2000" dirty="0"/>
              <a:t>Neil </a:t>
            </a:r>
            <a:r>
              <a:rPr lang="en-US" sz="2000" dirty="0" err="1"/>
              <a:t>Chue</a:t>
            </a:r>
            <a:r>
              <a:rPr lang="en-US" sz="2000" dirty="0"/>
              <a:t> Hong (@</a:t>
            </a:r>
            <a:r>
              <a:rPr lang="en-US" sz="2000" dirty="0" err="1"/>
              <a:t>npch</a:t>
            </a:r>
            <a:r>
              <a:rPr lang="en-US" sz="2000" dirty="0"/>
              <a:t>), Software Sustainability Institute</a:t>
            </a:r>
            <a:br>
              <a:rPr lang="en-US" sz="2000" dirty="0"/>
            </a:br>
            <a:r>
              <a:rPr lang="en-US" sz="2000" dirty="0"/>
              <a:t>ORCID: 0000-0002-8876-7606 | </a:t>
            </a:r>
            <a:r>
              <a:rPr lang="en-US" sz="2000" dirty="0" err="1"/>
              <a:t>N.ChueHong@software.ac.uk</a:t>
            </a:r>
            <a:endParaRPr lang="en-US" sz="2000" dirty="0"/>
          </a:p>
        </p:txBody>
      </p:sp>
      <p:sp>
        <p:nvSpPr>
          <p:cNvPr id="4" name="TextBox 3"/>
          <p:cNvSpPr txBox="1"/>
          <p:nvPr/>
        </p:nvSpPr>
        <p:spPr>
          <a:xfrm>
            <a:off x="7909210" y="4312273"/>
            <a:ext cx="1399742" cy="400110"/>
          </a:xfrm>
          <a:prstGeom prst="rect">
            <a:avLst/>
          </a:prstGeom>
          <a:noFill/>
        </p:spPr>
        <p:txBody>
          <a:bodyPr wrap="none" rtlCol="0">
            <a:spAutoFit/>
          </a:bodyPr>
          <a:lstStyle/>
          <a:p>
            <a:r>
              <a:rPr lang="en-US" sz="1000" dirty="0"/>
              <a:t>Slides licensed under</a:t>
            </a:r>
            <a:br>
              <a:rPr lang="en-US" sz="1000" dirty="0"/>
            </a:br>
            <a:r>
              <a:rPr lang="en-US" sz="1000" dirty="0"/>
              <a:t>CC-BY where indicated:</a:t>
            </a:r>
          </a:p>
        </p:txBody>
      </p:sp>
      <p:pic>
        <p:nvPicPr>
          <p:cNvPr id="5" name="Picture 4"/>
          <p:cNvPicPr>
            <a:picLocks noChangeAspect="1"/>
          </p:cNvPicPr>
          <p:nvPr/>
        </p:nvPicPr>
        <p:blipFill>
          <a:blip r:embed="rId3"/>
          <a:stretch>
            <a:fillRect/>
          </a:stretch>
        </p:blipFill>
        <p:spPr>
          <a:xfrm>
            <a:off x="8026400" y="4698330"/>
            <a:ext cx="1117600" cy="393700"/>
          </a:xfrm>
          <a:prstGeom prst="rect">
            <a:avLst/>
          </a:prstGeom>
        </p:spPr>
      </p:pic>
      <p:sp>
        <p:nvSpPr>
          <p:cNvPr id="18" name="Rectangle 17"/>
          <p:cNvSpPr/>
          <p:nvPr/>
        </p:nvSpPr>
        <p:spPr>
          <a:xfrm>
            <a:off x="395536" y="4309234"/>
            <a:ext cx="7465912" cy="692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4671" y="4294071"/>
            <a:ext cx="747320" cy="400110"/>
          </a:xfrm>
          <a:prstGeom prst="rect">
            <a:avLst/>
          </a:prstGeom>
          <a:noFill/>
        </p:spPr>
        <p:txBody>
          <a:bodyPr wrap="none" rtlCol="0" anchor="t">
            <a:spAutoFit/>
          </a:bodyPr>
          <a:lstStyle/>
          <a:p>
            <a:r>
              <a:rPr lang="en-US" sz="1000" i="1" dirty="0"/>
              <a:t>Supported </a:t>
            </a:r>
            <a:br>
              <a:rPr lang="en-US" sz="1000" i="1" dirty="0"/>
            </a:br>
            <a:r>
              <a:rPr lang="en-US" sz="1000" i="1" dirty="0"/>
              <a:t>by:</a:t>
            </a:r>
          </a:p>
        </p:txBody>
      </p:sp>
      <p:pic>
        <p:nvPicPr>
          <p:cNvPr id="10" name="Picture 9"/>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5345" y="4342994"/>
            <a:ext cx="1219200" cy="338667"/>
          </a:xfrm>
          <a:prstGeom prst="rect">
            <a:avLst/>
          </a:prstGeom>
        </p:spPr>
      </p:pic>
      <p:pic>
        <p:nvPicPr>
          <p:cNvPr id="2" name="Picture 1"/>
          <p:cNvPicPr>
            <a:picLocks noChangeAspect="1"/>
          </p:cNvPicPr>
          <p:nvPr/>
        </p:nvPicPr>
        <p:blipFill>
          <a:blip r:embed="rId5"/>
          <a:stretch>
            <a:fillRect/>
          </a:stretch>
        </p:blipFill>
        <p:spPr>
          <a:xfrm>
            <a:off x="3595270" y="4381242"/>
            <a:ext cx="686144" cy="583952"/>
          </a:xfrm>
          <a:prstGeom prst="rect">
            <a:avLst/>
          </a:prstGeom>
        </p:spPr>
      </p:pic>
      <p:grpSp>
        <p:nvGrpSpPr>
          <p:cNvPr id="13" name="Group 12"/>
          <p:cNvGrpSpPr/>
          <p:nvPr/>
        </p:nvGrpSpPr>
        <p:grpSpPr>
          <a:xfrm>
            <a:off x="395536" y="123478"/>
            <a:ext cx="7056784" cy="1080120"/>
            <a:chOff x="107504" y="116632"/>
            <a:chExt cx="7056784" cy="1080120"/>
          </a:xfrm>
        </p:grpSpPr>
        <p:sp>
          <p:nvSpPr>
            <p:cNvPr id="14" name="Rectangle 13"/>
            <p:cNvSpPr/>
            <p:nvPr/>
          </p:nvSpPr>
          <p:spPr>
            <a:xfrm>
              <a:off x="107504" y="116632"/>
              <a:ext cx="7056784" cy="10801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ogomanchester"/>
            <p:cNvPicPr>
              <a:picLocks noChangeAspect="1" noChangeArrowheads="1"/>
            </p:cNvPicPr>
            <p:nvPr/>
          </p:nvPicPr>
          <p:blipFill>
            <a:blip r:embed="rId6"/>
            <a:srcRect/>
            <a:stretch>
              <a:fillRect/>
            </a:stretch>
          </p:blipFill>
          <p:spPr bwMode="auto">
            <a:xfrm>
              <a:off x="1210657" y="360098"/>
              <a:ext cx="1659890" cy="566945"/>
            </a:xfrm>
            <a:prstGeom prst="rect">
              <a:avLst/>
            </a:prstGeom>
            <a:noFill/>
            <a:ln w="9525">
              <a:noFill/>
              <a:miter lim="800000"/>
              <a:headEnd/>
              <a:tailEnd/>
            </a:ln>
          </p:spPr>
        </p:pic>
        <p:pic>
          <p:nvPicPr>
            <p:cNvPr id="16" name="Picture 15" descr="EUcrest-official-noborder"/>
            <p:cNvPicPr>
              <a:picLocks noChangeAspect="1" noChangeArrowheads="1"/>
            </p:cNvPicPr>
            <p:nvPr/>
          </p:nvPicPr>
          <p:blipFill>
            <a:blip r:embed="rId7"/>
            <a:srcRect/>
            <a:stretch>
              <a:fillRect/>
            </a:stretch>
          </p:blipFill>
          <p:spPr bwMode="auto">
            <a:xfrm>
              <a:off x="160931" y="174188"/>
              <a:ext cx="960348" cy="938765"/>
            </a:xfrm>
            <a:prstGeom prst="rect">
              <a:avLst/>
            </a:prstGeom>
            <a:noFill/>
            <a:ln w="9525">
              <a:noFill/>
              <a:miter lim="800000"/>
              <a:headEnd/>
              <a:tailEnd/>
            </a:ln>
          </p:spPr>
        </p:pic>
        <p:pic>
          <p:nvPicPr>
            <p:cNvPr id="17"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08035" y="404664"/>
              <a:ext cx="2184245" cy="504056"/>
            </a:xfrm>
            <a:prstGeom prst="rect">
              <a:avLst/>
            </a:prstGeom>
            <a:noFill/>
            <a:ln w="9525">
              <a:noFill/>
              <a:miter lim="800000"/>
              <a:headEnd/>
              <a:tailEnd/>
            </a:ln>
          </p:spPr>
        </p:pic>
        <p:pic>
          <p:nvPicPr>
            <p:cNvPr id="19" name="Picture 18"/>
            <p:cNvPicPr>
              <a:picLocks noChangeAspect="1"/>
            </p:cNvPicPr>
            <p:nvPr/>
          </p:nvPicPr>
          <p:blipFill>
            <a:blip r:embed="rId9"/>
            <a:stretch>
              <a:fillRect/>
            </a:stretch>
          </p:blipFill>
          <p:spPr>
            <a:xfrm>
              <a:off x="2959925" y="354763"/>
              <a:ext cx="1858731" cy="577614"/>
            </a:xfrm>
            <a:prstGeom prst="rect">
              <a:avLst/>
            </a:prstGeom>
          </p:spPr>
        </p:pic>
      </p:grpSp>
      <p:pic>
        <p:nvPicPr>
          <p:cNvPr id="21" name="Picture 20">
            <a:extLst>
              <a:ext uri="{FF2B5EF4-FFF2-40B4-BE49-F238E27FC236}">
                <a16:creationId xmlns:a16="http://schemas.microsoft.com/office/drawing/2014/main" id="{7E429C61-7FB3-6348-9490-A01618ACE85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9704" y="4636562"/>
            <a:ext cx="1219200" cy="332509"/>
          </a:xfrm>
          <a:prstGeom prst="rect">
            <a:avLst/>
          </a:prstGeom>
        </p:spPr>
      </p:pic>
      <p:pic>
        <p:nvPicPr>
          <p:cNvPr id="22" name="Picture 21">
            <a:extLst>
              <a:ext uri="{FF2B5EF4-FFF2-40B4-BE49-F238E27FC236}">
                <a16:creationId xmlns:a16="http://schemas.microsoft.com/office/drawing/2014/main" id="{91E26EE5-F654-A649-B3A9-232100D21D4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50264" y="4362767"/>
            <a:ext cx="1332742" cy="585778"/>
          </a:xfrm>
          <a:prstGeom prst="rect">
            <a:avLst/>
          </a:prstGeom>
        </p:spPr>
      </p:pic>
      <p:pic>
        <p:nvPicPr>
          <p:cNvPr id="23" name="Picture 22">
            <a:extLst>
              <a:ext uri="{FF2B5EF4-FFF2-40B4-BE49-F238E27FC236}">
                <a16:creationId xmlns:a16="http://schemas.microsoft.com/office/drawing/2014/main" id="{3089C517-E29E-A64B-B81B-DACA7EA6A38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683007" y="4615791"/>
            <a:ext cx="1399742" cy="378369"/>
          </a:xfrm>
          <a:prstGeom prst="rect">
            <a:avLst/>
          </a:prstGeom>
        </p:spPr>
      </p:pic>
      <p:pic>
        <p:nvPicPr>
          <p:cNvPr id="24" name="Picture 23">
            <a:extLst>
              <a:ext uri="{FF2B5EF4-FFF2-40B4-BE49-F238E27FC236}">
                <a16:creationId xmlns:a16="http://schemas.microsoft.com/office/drawing/2014/main" id="{9B768C1A-8280-284A-98C2-2CD6AAE1E55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195736" y="4376410"/>
            <a:ext cx="1337598" cy="573986"/>
          </a:xfrm>
          <a:prstGeom prst="rect">
            <a:avLst/>
          </a:prstGeom>
        </p:spPr>
      </p:pic>
      <p:pic>
        <p:nvPicPr>
          <p:cNvPr id="25" name="Picture 24">
            <a:extLst>
              <a:ext uri="{FF2B5EF4-FFF2-40B4-BE49-F238E27FC236}">
                <a16:creationId xmlns:a16="http://schemas.microsoft.com/office/drawing/2014/main" id="{7394AEC6-333D-524B-8EAF-260210514FA0}"/>
              </a:ext>
            </a:extLst>
          </p:cNvPr>
          <p:cNvPicPr>
            <a:picLocks noChangeAspect="1"/>
          </p:cNvPicPr>
          <p:nvPr/>
        </p:nvPicPr>
        <p:blipFill>
          <a:blip r:embed="rId14"/>
          <a:stretch>
            <a:fillRect/>
          </a:stretch>
        </p:blipFill>
        <p:spPr>
          <a:xfrm>
            <a:off x="6340610" y="4373035"/>
            <a:ext cx="1399742" cy="286947"/>
          </a:xfrm>
          <a:prstGeom prst="rect">
            <a:avLst/>
          </a:prstGeom>
        </p:spPr>
      </p:pic>
    </p:spTree>
    <p:extLst>
      <p:ext uri="{BB962C8B-B14F-4D97-AF65-F5344CB8AC3E}">
        <p14:creationId xmlns:p14="http://schemas.microsoft.com/office/powerpoint/2010/main" val="217218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DE9D55-8AC1-FF41-B003-5872ED853E05}"/>
              </a:ext>
            </a:extLst>
          </p:cNvPr>
          <p:cNvSpPr/>
          <p:nvPr/>
        </p:nvSpPr>
        <p:spPr>
          <a:xfrm>
            <a:off x="0" y="-2817"/>
            <a:ext cx="9144000" cy="5146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ell phone&#10;&#10;Description automatically generated">
            <a:extLst>
              <a:ext uri="{FF2B5EF4-FFF2-40B4-BE49-F238E27FC236}">
                <a16:creationId xmlns:a16="http://schemas.microsoft.com/office/drawing/2014/main" id="{5599C515-1D1A-5D47-A39C-33FD22DFDE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784854" cy="4590791"/>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56D55D07-E455-0441-9D8A-177D4DFD9D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024" y="-2817"/>
            <a:ext cx="4320480" cy="5143500"/>
          </a:xfrm>
          <a:prstGeom prst="rect">
            <a:avLst/>
          </a:prstGeom>
        </p:spPr>
      </p:pic>
      <p:sp>
        <p:nvSpPr>
          <p:cNvPr id="10" name="TextBox 3">
            <a:extLst>
              <a:ext uri="{FF2B5EF4-FFF2-40B4-BE49-F238E27FC236}">
                <a16:creationId xmlns:a16="http://schemas.microsoft.com/office/drawing/2014/main" id="{F8617831-14B4-7140-BD34-8BDDD720B681}"/>
              </a:ext>
            </a:extLst>
          </p:cNvPr>
          <p:cNvSpPr txBox="1"/>
          <p:nvPr/>
        </p:nvSpPr>
        <p:spPr>
          <a:xfrm>
            <a:off x="-3815" y="4610040"/>
            <a:ext cx="5033750" cy="55399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Brian C. Keegan “The Need for Openness in Data Journalism”</a:t>
            </a:r>
          </a:p>
          <a:p>
            <a:r>
              <a:rPr lang="en-GB" sz="1000" dirty="0">
                <a:hlinkClick r:id="rId4"/>
              </a:rPr>
              <a:t>https://www.brianckeegan.com/2014/04/the-need-for-openness-in-data-journalism/</a:t>
            </a:r>
            <a:endParaRPr lang="en-US" sz="1000" dirty="0"/>
          </a:p>
          <a:p>
            <a:r>
              <a:rPr lang="en-GB" sz="1000" dirty="0">
                <a:hlinkClick r:id="rId5"/>
              </a:rPr>
              <a:t>https://nbviewer.jupyter.org/github/brianckeegan/Bechdel/blob/master/Bechdel_test.ipynb</a:t>
            </a:r>
            <a:endParaRPr lang="en-US" sz="1000" dirty="0"/>
          </a:p>
        </p:txBody>
      </p:sp>
      <p:sp>
        <p:nvSpPr>
          <p:cNvPr id="11" name="TextBox 10">
            <a:extLst>
              <a:ext uri="{FF2B5EF4-FFF2-40B4-BE49-F238E27FC236}">
                <a16:creationId xmlns:a16="http://schemas.microsoft.com/office/drawing/2014/main" id="{13BD690F-2B24-614C-A0AF-98E0EF44496F}"/>
              </a:ext>
            </a:extLst>
          </p:cNvPr>
          <p:cNvSpPr txBox="1"/>
          <p:nvPr/>
        </p:nvSpPr>
        <p:spPr>
          <a:xfrm>
            <a:off x="314326" y="266449"/>
            <a:ext cx="4536435" cy="646331"/>
          </a:xfrm>
          <a:prstGeom prst="rect">
            <a:avLst/>
          </a:prstGeom>
          <a:solidFill>
            <a:schemeClr val="bg1">
              <a:lumMod val="75000"/>
              <a:alpha val="51000"/>
            </a:schemeClr>
          </a:solidFill>
        </p:spPr>
        <p:txBody>
          <a:bodyPr wrap="none" rtlCol="0">
            <a:spAutoFit/>
          </a:bodyPr>
          <a:lstStyle/>
          <a:p>
            <a:r>
              <a:rPr lang="en-US" sz="3600" dirty="0">
                <a:solidFill>
                  <a:schemeClr val="bg1"/>
                </a:solidFill>
                <a:latin typeface="+mj-lt"/>
              </a:rPr>
              <a:t>Transparent Journalism</a:t>
            </a:r>
          </a:p>
        </p:txBody>
      </p:sp>
    </p:spTree>
    <p:extLst>
      <p:ext uri="{BB962C8B-B14F-4D97-AF65-F5344CB8AC3E}">
        <p14:creationId xmlns:p14="http://schemas.microsoft.com/office/powerpoint/2010/main" val="1620824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199BA7-C702-E94B-8248-F3810E55721D}"/>
              </a:ext>
            </a:extLst>
          </p:cNvPr>
          <p:cNvSpPr txBox="1">
            <a:spLocks noGrp="1"/>
          </p:cNvSpPr>
          <p:nvPr>
            <p:ph type="title"/>
          </p:nvPr>
        </p:nvSpPr>
        <p:spPr>
          <a:xfrm>
            <a:off x="314328" y="164453"/>
            <a:ext cx="7354016" cy="4524315"/>
          </a:xfrm>
          <a:prstGeom prst="rect">
            <a:avLst/>
          </a:prstGeom>
          <a:solidFill>
            <a:schemeClr val="bg1">
              <a:lumMod val="85000"/>
              <a:alpha val="35000"/>
            </a:schemeClr>
          </a:solidFill>
        </p:spPr>
        <p:txBody>
          <a:bodyPr wrap="square" rtlCol="0">
            <a:spAutoFit/>
          </a:bodyPr>
          <a:lstStyle/>
          <a:p>
            <a:r>
              <a:rPr lang="en-US" sz="3200" i="1" dirty="0"/>
              <a:t>“Lack of access to effective software continues to be a major hindrance to scientific progress and therapeutic discovery. […] For the benefit of all society, we need to pursue new and complementary approaches to the creation and dissemination of scientific software.”</a:t>
            </a:r>
            <a:br>
              <a:rPr lang="en-US" sz="3200" i="1" dirty="0"/>
            </a:br>
            <a:r>
              <a:rPr lang="en-US" sz="3200" i="1" dirty="0"/>
              <a:t> </a:t>
            </a:r>
            <a:r>
              <a:rPr lang="en-US" sz="3200" dirty="0"/>
              <a:t>– Warren Lyford DeLano, creator of</a:t>
            </a:r>
            <a:br>
              <a:rPr lang="en-US" sz="3200" dirty="0"/>
            </a:br>
            <a:r>
              <a:rPr lang="en-US" sz="3200" dirty="0" err="1"/>
              <a:t>PyMOL</a:t>
            </a:r>
            <a:r>
              <a:rPr lang="en-US" sz="3200" dirty="0"/>
              <a:t>, in 2003</a:t>
            </a:r>
          </a:p>
        </p:txBody>
      </p:sp>
    </p:spTree>
    <p:extLst>
      <p:ext uri="{BB962C8B-B14F-4D97-AF65-F5344CB8AC3E}">
        <p14:creationId xmlns:p14="http://schemas.microsoft.com/office/powerpoint/2010/main" val="108153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138C-D791-FB4A-887F-A7FBF37C3612}"/>
              </a:ext>
            </a:extLst>
          </p:cNvPr>
          <p:cNvSpPr>
            <a:spLocks noGrp="1"/>
          </p:cNvSpPr>
          <p:nvPr>
            <p:ph type="title"/>
          </p:nvPr>
        </p:nvSpPr>
        <p:spPr/>
        <p:txBody>
          <a:bodyPr>
            <a:normAutofit fontScale="90000"/>
          </a:bodyPr>
          <a:lstStyle/>
          <a:p>
            <a:r>
              <a:rPr lang="en-US" dirty="0"/>
              <a:t>How much? Let’s look at GitHub</a:t>
            </a:r>
          </a:p>
        </p:txBody>
      </p:sp>
      <p:sp>
        <p:nvSpPr>
          <p:cNvPr id="6" name="Content Placeholder 5">
            <a:extLst>
              <a:ext uri="{FF2B5EF4-FFF2-40B4-BE49-F238E27FC236}">
                <a16:creationId xmlns:a16="http://schemas.microsoft.com/office/drawing/2014/main" id="{0DE2A332-FDFB-3F41-B520-060808E840B7}"/>
              </a:ext>
            </a:extLst>
          </p:cNvPr>
          <p:cNvSpPr>
            <a:spLocks noGrp="1"/>
          </p:cNvSpPr>
          <p:nvPr>
            <p:ph idx="1"/>
          </p:nvPr>
        </p:nvSpPr>
        <p:spPr>
          <a:xfrm>
            <a:off x="3995936" y="1200151"/>
            <a:ext cx="4690867" cy="3394472"/>
          </a:xfrm>
        </p:spPr>
        <p:txBody>
          <a:bodyPr/>
          <a:lstStyle/>
          <a:p>
            <a:r>
              <a:rPr lang="en-US" dirty="0" err="1"/>
              <a:t>Pytorch</a:t>
            </a:r>
            <a:r>
              <a:rPr lang="en-US" dirty="0"/>
              <a:t> was the fastest growing software project</a:t>
            </a:r>
          </a:p>
          <a:p>
            <a:r>
              <a:rPr lang="en-US" dirty="0"/>
              <a:t>Universities were 5 of the top 10 contributing </a:t>
            </a:r>
            <a:r>
              <a:rPr lang="en-US" dirty="0" err="1"/>
              <a:t>organisations</a:t>
            </a:r>
            <a:endParaRPr lang="en-US" dirty="0"/>
          </a:p>
          <a:p>
            <a:r>
              <a:rPr lang="en-US" dirty="0"/>
              <a:t>Literally billions of lines of code</a:t>
            </a:r>
          </a:p>
          <a:p>
            <a:endParaRPr lang="en-US" dirty="0"/>
          </a:p>
        </p:txBody>
      </p:sp>
      <p:pic>
        <p:nvPicPr>
          <p:cNvPr id="5" name="Picture 4" descr="96m repositories hosted on GitHub, one third of which were created in the last year.">
            <a:extLst>
              <a:ext uri="{FF2B5EF4-FFF2-40B4-BE49-F238E27FC236}">
                <a16:creationId xmlns:a16="http://schemas.microsoft.com/office/drawing/2014/main" id="{B901DAAB-B6CE-8844-A83E-D47062D014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328" y="1395834"/>
            <a:ext cx="3517900" cy="2832100"/>
          </a:xfrm>
          <a:prstGeom prst="rect">
            <a:avLst/>
          </a:prstGeom>
        </p:spPr>
      </p:pic>
      <p:sp>
        <p:nvSpPr>
          <p:cNvPr id="7" name="TextBox 6">
            <a:extLst>
              <a:ext uri="{FF2B5EF4-FFF2-40B4-BE49-F238E27FC236}">
                <a16:creationId xmlns:a16="http://schemas.microsoft.com/office/drawing/2014/main" id="{5E41B379-308C-0F4A-9CBA-8AEC83AA797D}"/>
              </a:ext>
            </a:extLst>
          </p:cNvPr>
          <p:cNvSpPr txBox="1"/>
          <p:nvPr/>
        </p:nvSpPr>
        <p:spPr>
          <a:xfrm>
            <a:off x="251520" y="4409957"/>
            <a:ext cx="3693447" cy="369332"/>
          </a:xfrm>
          <a:prstGeom prst="rect">
            <a:avLst/>
          </a:prstGeom>
          <a:noFill/>
        </p:spPr>
        <p:txBody>
          <a:bodyPr wrap="none" rtlCol="0">
            <a:spAutoFit/>
          </a:bodyPr>
          <a:lstStyle/>
          <a:p>
            <a:r>
              <a:rPr lang="en-US" dirty="0">
                <a:hlinkClick r:id="rId4"/>
              </a:rPr>
              <a:t>https://octoverse.github.com/</a:t>
            </a:r>
            <a:r>
              <a:rPr lang="en-US" dirty="0"/>
              <a:t> (2018)</a:t>
            </a:r>
          </a:p>
        </p:txBody>
      </p:sp>
      <p:pic>
        <p:nvPicPr>
          <p:cNvPr id="8" name="Picture 7">
            <a:extLst>
              <a:ext uri="{FF2B5EF4-FFF2-40B4-BE49-F238E27FC236}">
                <a16:creationId xmlns:a16="http://schemas.microsoft.com/office/drawing/2014/main" id="{E65C1F7B-3955-3745-A957-18B9B477A518}"/>
              </a:ext>
            </a:extLst>
          </p:cNvPr>
          <p:cNvPicPr>
            <a:picLocks noChangeAspect="1"/>
          </p:cNvPicPr>
          <p:nvPr/>
        </p:nvPicPr>
        <p:blipFill>
          <a:blip r:embed="rId5"/>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62906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Sharing is key to reproducibility</a:t>
            </a:r>
          </a:p>
        </p:txBody>
      </p:sp>
      <p:sp>
        <p:nvSpPr>
          <p:cNvPr id="3" name="Content Placeholder 2"/>
          <p:cNvSpPr>
            <a:spLocks noGrp="1"/>
          </p:cNvSpPr>
          <p:nvPr>
            <p:ph sz="half" idx="1"/>
          </p:nvPr>
        </p:nvSpPr>
        <p:spPr/>
        <p:txBody>
          <a:bodyPr/>
          <a:lstStyle/>
          <a:p>
            <a:r>
              <a:rPr lang="en-US" sz="2400" dirty="0"/>
              <a:t>Improves transparency</a:t>
            </a:r>
          </a:p>
          <a:p>
            <a:r>
              <a:rPr lang="en-US" sz="2400" dirty="0"/>
              <a:t>Improves understanding</a:t>
            </a:r>
          </a:p>
          <a:p>
            <a:r>
              <a:rPr lang="en-US" sz="2400" dirty="0"/>
              <a:t>Elimination of errors</a:t>
            </a:r>
          </a:p>
          <a:p>
            <a:r>
              <a:rPr lang="en-US" sz="2400" dirty="0"/>
              <a:t>Encourages collaboration</a:t>
            </a:r>
          </a:p>
          <a:p>
            <a:r>
              <a:rPr lang="en-US" sz="2400" dirty="0"/>
              <a:t>Easier on-ramping</a:t>
            </a:r>
          </a:p>
          <a:p>
            <a:endParaRPr lang="en-US" sz="2400" dirty="0"/>
          </a:p>
          <a:p>
            <a:r>
              <a:rPr lang="en-US" sz="2400" dirty="0"/>
              <a:t>Improves trust</a:t>
            </a:r>
          </a:p>
          <a:p>
            <a:pPr marL="0" indent="0">
              <a:buNone/>
            </a:pPr>
            <a:endParaRPr lang="en-US" dirty="0"/>
          </a:p>
        </p:txBody>
      </p:sp>
      <p:sp>
        <p:nvSpPr>
          <p:cNvPr id="6" name="Content Placeholder 5"/>
          <p:cNvSpPr>
            <a:spLocks noGrp="1"/>
          </p:cNvSpPr>
          <p:nvPr>
            <p:ph sz="half" idx="2"/>
          </p:nvPr>
        </p:nvSpPr>
        <p:spPr/>
        <p:txBody>
          <a:bodyPr/>
          <a:lstStyle/>
          <a:p>
            <a:pPr marL="0" indent="0">
              <a:buNone/>
            </a:pPr>
            <a:r>
              <a:rPr lang="en-US" sz="2400" i="1" dirty="0"/>
              <a:t>“Deep intellectual contributions now encoded only in software" – </a:t>
            </a:r>
            <a:r>
              <a:rPr lang="en-US" sz="2400" i="1" dirty="0" err="1"/>
              <a:t>Stodden</a:t>
            </a:r>
            <a:endParaRPr lang="en-US" sz="2400" i="1" dirty="0"/>
          </a:p>
          <a:p>
            <a:pPr marL="0" indent="0">
              <a:buNone/>
            </a:pPr>
            <a:endParaRPr lang="en-US" sz="1200" i="1" dirty="0"/>
          </a:p>
          <a:p>
            <a:pPr marL="0" indent="0">
              <a:buNone/>
            </a:pPr>
            <a:r>
              <a:rPr lang="en-US" sz="2400" i="1" dirty="0"/>
              <a:t>“Scholarship is the full software environment, code and data, that produced the result” - </a:t>
            </a:r>
            <a:r>
              <a:rPr lang="en-US" sz="2400" i="1" dirty="0" err="1"/>
              <a:t>Claerbout</a:t>
            </a:r>
            <a:endParaRPr lang="en-US" i="1" dirty="0"/>
          </a:p>
        </p:txBody>
      </p:sp>
      <p:pic>
        <p:nvPicPr>
          <p:cNvPr id="7" name="Picture 6">
            <a:extLst>
              <a:ext uri="{FF2B5EF4-FFF2-40B4-BE49-F238E27FC236}">
                <a16:creationId xmlns:a16="http://schemas.microsoft.com/office/drawing/2014/main" id="{67920F7F-2C64-FD4C-A5EC-20531E9F6EB5}"/>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247332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0AEEC-E155-3744-9889-36F3BE9A947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2417BCE-8041-A940-BBF7-1051B4413E2B}"/>
              </a:ext>
            </a:extLst>
          </p:cNvPr>
          <p:cNvPicPr>
            <a:picLocks noChangeAspect="1"/>
          </p:cNvPicPr>
          <p:nvPr/>
        </p:nvPicPr>
        <p:blipFill>
          <a:blip r:embed="rId3"/>
          <a:stretch>
            <a:fillRect/>
          </a:stretch>
        </p:blipFill>
        <p:spPr>
          <a:xfrm>
            <a:off x="-1" y="-20538"/>
            <a:ext cx="7200903" cy="5400677"/>
          </a:xfrm>
          <a:prstGeom prst="rect">
            <a:avLst/>
          </a:prstGeom>
          <a:solidFill>
            <a:schemeClr val="bg1"/>
          </a:solidFill>
        </p:spPr>
      </p:pic>
      <p:sp>
        <p:nvSpPr>
          <p:cNvPr id="5" name="Rectangle 3">
            <a:extLst>
              <a:ext uri="{FF2B5EF4-FFF2-40B4-BE49-F238E27FC236}">
                <a16:creationId xmlns:a16="http://schemas.microsoft.com/office/drawing/2014/main" id="{61043E19-FB9F-584C-90D7-B93246AD0743}"/>
              </a:ext>
            </a:extLst>
          </p:cNvPr>
          <p:cNvSpPr>
            <a:spLocks noChangeArrowheads="1"/>
          </p:cNvSpPr>
          <p:nvPr/>
        </p:nvSpPr>
        <p:spPr bwMode="auto">
          <a:xfrm>
            <a:off x="180528" y="275164"/>
            <a:ext cx="6695982" cy="1292662"/>
          </a:xfrm>
          <a:prstGeom prst="rect">
            <a:avLst/>
          </a:prstGeom>
          <a:noFill/>
          <a:ln w="9525">
            <a:noFill/>
            <a:miter lim="800000"/>
            <a:headEnd/>
            <a:tailEnd/>
          </a:ln>
        </p:spPr>
        <p:txBody>
          <a:bodyPr wrap="square">
            <a:prstTxWarp prst="textNoShape">
              <a:avLst/>
            </a:prstTxWarp>
            <a:spAutoFit/>
          </a:bodyPr>
          <a:lstStyle/>
          <a:p>
            <a:r>
              <a:rPr lang="en-GB" dirty="0">
                <a:solidFill>
                  <a:srgbClr val="FF0000"/>
                </a:solidFill>
                <a:latin typeface="Calibri"/>
                <a:ea typeface="Batang" pitchFamily="18" charset="-127"/>
                <a:cs typeface="Batang" pitchFamily="18" charset="-127"/>
              </a:rPr>
              <a:t>Of 601 papers in ACM Computer Science journals and proceedings, </a:t>
            </a:r>
            <a:br>
              <a:rPr lang="en-GB" dirty="0">
                <a:solidFill>
                  <a:srgbClr val="FF0000"/>
                </a:solidFill>
                <a:latin typeface="Calibri"/>
                <a:ea typeface="Batang" pitchFamily="18" charset="-127"/>
                <a:cs typeface="Batang" pitchFamily="18" charset="-127"/>
              </a:rPr>
            </a:br>
            <a:r>
              <a:rPr lang="en-GB" dirty="0">
                <a:solidFill>
                  <a:srgbClr val="FF0000"/>
                </a:solidFill>
                <a:latin typeface="Calibri"/>
                <a:ea typeface="Batang" pitchFamily="18" charset="-127"/>
                <a:cs typeface="Batang" pitchFamily="18" charset="-127"/>
              </a:rPr>
              <a:t>only 85 provided a link to software.</a:t>
            </a:r>
          </a:p>
          <a:p>
            <a:r>
              <a:rPr lang="en-GB" dirty="0">
                <a:solidFill>
                  <a:srgbClr val="FF0000"/>
                </a:solidFill>
                <a:latin typeface="Calibri"/>
                <a:ea typeface="Batang" pitchFamily="18" charset="-127"/>
                <a:cs typeface="Batang" pitchFamily="18" charset="-127"/>
              </a:rPr>
              <a:t>For 176 the software could not be obtained. </a:t>
            </a:r>
          </a:p>
          <a:p>
            <a:endParaRPr lang="en-GB" sz="2400" dirty="0">
              <a:solidFill>
                <a:srgbClr val="FF0000"/>
              </a:solidFill>
              <a:latin typeface="Calibri"/>
              <a:ea typeface="Batang" pitchFamily="18" charset="-127"/>
              <a:cs typeface="Batang" pitchFamily="18" charset="-127"/>
            </a:endParaRPr>
          </a:p>
        </p:txBody>
      </p:sp>
      <p:sp>
        <p:nvSpPr>
          <p:cNvPr id="6" name="Text Box 4">
            <a:extLst>
              <a:ext uri="{FF2B5EF4-FFF2-40B4-BE49-F238E27FC236}">
                <a16:creationId xmlns:a16="http://schemas.microsoft.com/office/drawing/2014/main" id="{A381285F-7781-094C-9EA9-183511E662B1}"/>
              </a:ext>
            </a:extLst>
          </p:cNvPr>
          <p:cNvSpPr txBox="1">
            <a:spLocks noChangeArrowheads="1"/>
          </p:cNvSpPr>
          <p:nvPr/>
        </p:nvSpPr>
        <p:spPr bwMode="auto">
          <a:xfrm>
            <a:off x="218978" y="4568810"/>
            <a:ext cx="5145110" cy="523220"/>
          </a:xfrm>
          <a:prstGeom prst="rect">
            <a:avLst/>
          </a:prstGeom>
          <a:noFill/>
          <a:ln w="9525">
            <a:noFill/>
            <a:miter lim="800000"/>
            <a:headEnd/>
            <a:tailEnd/>
          </a:ln>
        </p:spPr>
        <p:txBody>
          <a:bodyPr wrap="square">
            <a:prstTxWarp prst="textNoShape">
              <a:avLst/>
            </a:prstTxWarp>
            <a:spAutoFit/>
          </a:bodyPr>
          <a:lstStyle/>
          <a:p>
            <a:r>
              <a:rPr lang="en-GB" sz="1400" dirty="0" err="1">
                <a:solidFill>
                  <a:prstClr val="black"/>
                </a:solidFill>
                <a:latin typeface="Calibri"/>
                <a:ea typeface="Batang" pitchFamily="18" charset="-127"/>
                <a:cs typeface="Batang" pitchFamily="18" charset="-127"/>
              </a:rPr>
              <a:t>Collberg</a:t>
            </a:r>
            <a:r>
              <a:rPr lang="en-GB" sz="1400" dirty="0">
                <a:solidFill>
                  <a:prstClr val="black"/>
                </a:solidFill>
                <a:latin typeface="Calibri"/>
                <a:ea typeface="Batang" pitchFamily="18" charset="-127"/>
                <a:cs typeface="Batang" pitchFamily="18" charset="-127"/>
              </a:rPr>
              <a:t>, </a:t>
            </a:r>
            <a:r>
              <a:rPr lang="en-GB" sz="1400" dirty="0" err="1">
                <a:solidFill>
                  <a:prstClr val="black"/>
                </a:solidFill>
                <a:latin typeface="Calibri"/>
                <a:ea typeface="Batang" pitchFamily="18" charset="-127"/>
                <a:cs typeface="Batang" pitchFamily="18" charset="-127"/>
              </a:rPr>
              <a:t>Proebsting</a:t>
            </a:r>
            <a:r>
              <a:rPr lang="en-GB" sz="1400" dirty="0">
                <a:solidFill>
                  <a:prstClr val="black"/>
                </a:solidFill>
                <a:latin typeface="Calibri"/>
                <a:ea typeface="Batang" pitchFamily="18" charset="-127"/>
                <a:cs typeface="Batang" pitchFamily="18" charset="-127"/>
              </a:rPr>
              <a:t>, Warren</a:t>
            </a:r>
            <a:r>
              <a:rPr lang="en-GB" sz="1400" dirty="0">
                <a:solidFill>
                  <a:prstClr val="black"/>
                </a:solidFill>
                <a:ea typeface="Batang" pitchFamily="18" charset="-127"/>
                <a:cs typeface="Batang" pitchFamily="18" charset="-127"/>
              </a:rPr>
              <a:t>, University of Arizona TR 14-04, 2015  </a:t>
            </a:r>
            <a:endParaRPr lang="en-GB" sz="1400" dirty="0">
              <a:solidFill>
                <a:prstClr val="black"/>
              </a:solidFill>
              <a:latin typeface="Calibri"/>
              <a:ea typeface="Batang" pitchFamily="18" charset="-127"/>
              <a:cs typeface="Batang" pitchFamily="18" charset="-127"/>
            </a:endParaRPr>
          </a:p>
          <a:p>
            <a:r>
              <a:rPr lang="en-GB" sz="1400" dirty="0">
                <a:solidFill>
                  <a:prstClr val="black"/>
                </a:solidFill>
                <a:ea typeface="Batang" pitchFamily="18" charset="-127"/>
                <a:cs typeface="Batang" pitchFamily="18" charset="-127"/>
              </a:rPr>
              <a:t>http://</a:t>
            </a:r>
            <a:r>
              <a:rPr lang="en-GB" sz="1400" dirty="0" err="1">
                <a:solidFill>
                  <a:prstClr val="black"/>
                </a:solidFill>
                <a:ea typeface="Batang" pitchFamily="18" charset="-127"/>
                <a:cs typeface="Batang" pitchFamily="18" charset="-127"/>
              </a:rPr>
              <a:t>reproducibility.cs.arizona.edu</a:t>
            </a:r>
            <a:r>
              <a:rPr lang="en-GB" sz="1400" dirty="0">
                <a:solidFill>
                  <a:prstClr val="black"/>
                </a:solidFill>
                <a:ea typeface="Batang" pitchFamily="18" charset="-127"/>
                <a:cs typeface="Batang" pitchFamily="18" charset="-127"/>
              </a:rPr>
              <a:t>/v2/</a:t>
            </a:r>
            <a:r>
              <a:rPr lang="en-GB" sz="1400" dirty="0" err="1">
                <a:solidFill>
                  <a:prstClr val="black"/>
                </a:solidFill>
                <a:ea typeface="Batang" pitchFamily="18" charset="-127"/>
                <a:cs typeface="Batang" pitchFamily="18" charset="-127"/>
              </a:rPr>
              <a:t>RepeatabilityTR.pdf</a:t>
            </a:r>
            <a:endParaRPr lang="en-GB" sz="1400"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3761087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4"/>
              </a:rPr>
              <a:t>https://doi.org/10.1073/pnas.1708290115</a:t>
            </a:r>
            <a:endParaRPr lang="en-US" sz="1000" dirty="0"/>
          </a:p>
        </p:txBody>
      </p:sp>
      <p:sp>
        <p:nvSpPr>
          <p:cNvPr id="7" name="TextBox 6">
            <a:extLst>
              <a:ext uri="{FF2B5EF4-FFF2-40B4-BE49-F238E27FC236}">
                <a16:creationId xmlns:a16="http://schemas.microsoft.com/office/drawing/2014/main" id="{88736EFE-79A6-8B48-80B9-689A4181DE91}"/>
              </a:ext>
            </a:extLst>
          </p:cNvPr>
          <p:cNvSpPr txBox="1"/>
          <p:nvPr/>
        </p:nvSpPr>
        <p:spPr>
          <a:xfrm>
            <a:off x="107504" y="1957159"/>
            <a:ext cx="9036496" cy="2893100"/>
          </a:xfrm>
          <a:prstGeom prst="rect">
            <a:avLst/>
          </a:prstGeom>
          <a:noFill/>
        </p:spPr>
        <p:txBody>
          <a:bodyPr wrap="square" rtlCol="0">
            <a:spAutoFit/>
          </a:bodyPr>
          <a:lstStyle/>
          <a:p>
            <a:r>
              <a:rPr lang="en-GB" sz="2800" i="1" dirty="0"/>
              <a:t>“We require that all computer code used for </a:t>
            </a:r>
            <a:r>
              <a:rPr lang="en-GB" sz="2800" i="1" dirty="0" err="1"/>
              <a:t>modeling</a:t>
            </a:r>
            <a:r>
              <a:rPr lang="en-GB" sz="2800" i="1" dirty="0"/>
              <a:t> and/or data analysis that is not commercially available be deposited in a publicly accessible repository upon publication.” </a:t>
            </a:r>
            <a:br>
              <a:rPr lang="en-GB" sz="2800" i="1" dirty="0"/>
            </a:br>
            <a:endParaRPr lang="en-GB" sz="1400" i="1" dirty="0"/>
          </a:p>
          <a:p>
            <a:r>
              <a:rPr lang="en-GB" sz="2800" i="1" dirty="0"/>
              <a:t>“After publication, all reasonable requests for data, code, or materials must be fulfilled.”</a:t>
            </a:r>
          </a:p>
          <a:p>
            <a:endParaRPr lang="en-US" sz="2800" i="1" dirty="0"/>
          </a:p>
        </p:txBody>
      </p:sp>
      <p:sp>
        <p:nvSpPr>
          <p:cNvPr id="9" name="TextBox 8">
            <a:extLst>
              <a:ext uri="{FF2B5EF4-FFF2-40B4-BE49-F238E27FC236}">
                <a16:creationId xmlns:a16="http://schemas.microsoft.com/office/drawing/2014/main" id="{DEE0A7A8-8F43-D24D-8F89-CB6B592A4B96}"/>
              </a:ext>
            </a:extLst>
          </p:cNvPr>
          <p:cNvSpPr txBox="1"/>
          <p:nvPr/>
        </p:nvSpPr>
        <p:spPr>
          <a:xfrm>
            <a:off x="2291068" y="1203598"/>
            <a:ext cx="6961452" cy="523220"/>
          </a:xfrm>
          <a:prstGeom prst="rect">
            <a:avLst/>
          </a:prstGeom>
          <a:noFill/>
        </p:spPr>
        <p:txBody>
          <a:bodyPr wrap="square" rtlCol="0">
            <a:spAutoFit/>
          </a:bodyPr>
          <a:lstStyle/>
          <a:p>
            <a:pPr lvl="0"/>
            <a:r>
              <a:rPr lang="en-GB" sz="2800" dirty="0">
                <a:solidFill>
                  <a:prstClr val="black"/>
                </a:solidFill>
              </a:rPr>
              <a:t>In 2011 </a:t>
            </a:r>
            <a:r>
              <a:rPr lang="en-GB" sz="2800" dirty="0">
                <a:solidFill>
                  <a:prstClr val="black"/>
                </a:solidFill>
                <a:hlinkClick r:id="rId5"/>
              </a:rPr>
              <a:t>Science changed its editorial policies</a:t>
            </a:r>
            <a:r>
              <a:rPr lang="en-GB" sz="2800" dirty="0">
                <a:solidFill>
                  <a:prstClr val="black"/>
                </a:solidFill>
              </a:rPr>
              <a:t>:</a:t>
            </a:r>
          </a:p>
        </p:txBody>
      </p:sp>
    </p:spTree>
    <p:extLst>
      <p:ext uri="{BB962C8B-B14F-4D97-AF65-F5344CB8AC3E}">
        <p14:creationId xmlns:p14="http://schemas.microsoft.com/office/powerpoint/2010/main" val="2796521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3" name="Picture 2">
            <a:extLst>
              <a:ext uri="{FF2B5EF4-FFF2-40B4-BE49-F238E27FC236}">
                <a16:creationId xmlns:a16="http://schemas.microsoft.com/office/drawing/2014/main" id="{4A45961F-CBBA-5346-817F-C45AD83B87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2063809"/>
            <a:ext cx="4680520" cy="2455700"/>
          </a:xfrm>
          <a:prstGeom prst="rect">
            <a:avLst/>
          </a:prstGeom>
        </p:spPr>
      </p:pic>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5"/>
              </a:rPr>
              <a:t>https://doi.org/10.1073/pnas.1708290115</a:t>
            </a:r>
            <a:endParaRPr lang="en-US" sz="1000" dirty="0"/>
          </a:p>
        </p:txBody>
      </p:sp>
      <p:grpSp>
        <p:nvGrpSpPr>
          <p:cNvPr id="10" name="Group 9">
            <a:extLst>
              <a:ext uri="{FF2B5EF4-FFF2-40B4-BE49-F238E27FC236}">
                <a16:creationId xmlns:a16="http://schemas.microsoft.com/office/drawing/2014/main" id="{1F7DBA23-AE5F-4940-AE7D-FD1001FA647C}"/>
              </a:ext>
            </a:extLst>
          </p:cNvPr>
          <p:cNvGrpSpPr/>
          <p:nvPr/>
        </p:nvGrpSpPr>
        <p:grpSpPr>
          <a:xfrm>
            <a:off x="5292080" y="1639189"/>
            <a:ext cx="3516019" cy="2880320"/>
            <a:chOff x="5580112" y="2067694"/>
            <a:chExt cx="3516019" cy="2880320"/>
          </a:xfrm>
        </p:grpSpPr>
        <p:pic>
          <p:nvPicPr>
            <p:cNvPr id="4" name="Picture 3">
              <a:extLst>
                <a:ext uri="{FF2B5EF4-FFF2-40B4-BE49-F238E27FC236}">
                  <a16:creationId xmlns:a16="http://schemas.microsoft.com/office/drawing/2014/main" id="{535B28CF-2C16-524B-AD8E-8DF07DAEB8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80112" y="2067694"/>
              <a:ext cx="3516019" cy="1512168"/>
            </a:xfrm>
            <a:prstGeom prst="rect">
              <a:avLst/>
            </a:prstGeom>
          </p:spPr>
        </p:pic>
        <p:pic>
          <p:nvPicPr>
            <p:cNvPr id="8" name="Picture 7">
              <a:extLst>
                <a:ext uri="{FF2B5EF4-FFF2-40B4-BE49-F238E27FC236}">
                  <a16:creationId xmlns:a16="http://schemas.microsoft.com/office/drawing/2014/main" id="{1FADCA54-0077-494D-BCA9-EFC0A2D31F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80112" y="3643486"/>
              <a:ext cx="3516019" cy="1304528"/>
            </a:xfrm>
            <a:prstGeom prst="rect">
              <a:avLst/>
            </a:prstGeom>
          </p:spPr>
        </p:pic>
      </p:grpSp>
    </p:spTree>
    <p:extLst>
      <p:ext uri="{BB962C8B-B14F-4D97-AF65-F5344CB8AC3E}">
        <p14:creationId xmlns:p14="http://schemas.microsoft.com/office/powerpoint/2010/main" val="383847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B56E3-89E8-D14C-BAD7-D0226D94CA0B}"/>
              </a:ext>
            </a:extLst>
          </p:cNvPr>
          <p:cNvSpPr>
            <a:spLocks noGrp="1"/>
          </p:cNvSpPr>
          <p:nvPr>
            <p:ph type="title"/>
          </p:nvPr>
        </p:nvSpPr>
        <p:spPr>
          <a:xfrm>
            <a:off x="314328" y="98822"/>
            <a:ext cx="6886575" cy="857250"/>
          </a:xfrm>
        </p:spPr>
        <p:txBody>
          <a:bodyPr/>
          <a:lstStyle/>
          <a:p>
            <a:r>
              <a:rPr lang="en-US"/>
              <a:t>Preservation vs Sustainability</a:t>
            </a:r>
            <a:endParaRPr lang="en-US" dirty="0"/>
          </a:p>
        </p:txBody>
      </p:sp>
      <p:pic>
        <p:nvPicPr>
          <p:cNvPr id="4" name="Picture 3" descr="The German collection of plant genetic resources (genebank, seedbank) at IPK Gatersleben is stored in glass jars in a cold store (-18C).">
            <a:extLst>
              <a:ext uri="{FF2B5EF4-FFF2-40B4-BE49-F238E27FC236}">
                <a16:creationId xmlns:a16="http://schemas.microsoft.com/office/drawing/2014/main" id="{D085882E-A2F4-1646-B07F-F8236EB789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983" y="1283010"/>
            <a:ext cx="4224469" cy="3168352"/>
          </a:xfrm>
          <a:prstGeom prst="rect">
            <a:avLst/>
          </a:prstGeom>
        </p:spPr>
      </p:pic>
      <p:pic>
        <p:nvPicPr>
          <p:cNvPr id="8" name="Picture 7" descr="A group of people in a garden&#13;&#10;&#13;&#10;Description automatically generated">
            <a:extLst>
              <a:ext uri="{FF2B5EF4-FFF2-40B4-BE49-F238E27FC236}">
                <a16:creationId xmlns:a16="http://schemas.microsoft.com/office/drawing/2014/main" id="{822BF03A-A17D-A34B-BB29-84194F3D6F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1729" y="1275606"/>
            <a:ext cx="4224470" cy="3168352"/>
          </a:xfrm>
          <a:prstGeom prst="rect">
            <a:avLst/>
          </a:prstGeom>
        </p:spPr>
      </p:pic>
      <p:sp>
        <p:nvSpPr>
          <p:cNvPr id="9" name="TextBox 8">
            <a:extLst>
              <a:ext uri="{FF2B5EF4-FFF2-40B4-BE49-F238E27FC236}">
                <a16:creationId xmlns:a16="http://schemas.microsoft.com/office/drawing/2014/main" id="{6BED31A1-9B5A-D342-8CE8-682E0954180A}"/>
              </a:ext>
            </a:extLst>
          </p:cNvPr>
          <p:cNvSpPr txBox="1"/>
          <p:nvPr/>
        </p:nvSpPr>
        <p:spPr>
          <a:xfrm>
            <a:off x="5148003" y="4486493"/>
            <a:ext cx="3271921" cy="276999"/>
          </a:xfrm>
          <a:prstGeom prst="rect">
            <a:avLst/>
          </a:prstGeom>
          <a:noFill/>
        </p:spPr>
        <p:txBody>
          <a:bodyPr wrap="none" rtlCol="0">
            <a:spAutoFit/>
          </a:bodyPr>
          <a:lstStyle/>
          <a:p>
            <a:r>
              <a:rPr lang="en-US" sz="1200" dirty="0"/>
              <a:t>“1 Waverley Community Garden” by d-</a:t>
            </a:r>
            <a:r>
              <a:rPr lang="en-US" sz="1200" dirty="0" err="1"/>
              <a:t>olwen</a:t>
            </a:r>
            <a:r>
              <a:rPr lang="en-US" sz="1200" dirty="0"/>
              <a:t>-dee</a:t>
            </a:r>
          </a:p>
        </p:txBody>
      </p:sp>
      <p:sp>
        <p:nvSpPr>
          <p:cNvPr id="18" name="TextBox 17">
            <a:extLst>
              <a:ext uri="{FF2B5EF4-FFF2-40B4-BE49-F238E27FC236}">
                <a16:creationId xmlns:a16="http://schemas.microsoft.com/office/drawing/2014/main" id="{80961DFE-38F2-F24B-94F4-A36FC98A52BA}"/>
              </a:ext>
            </a:extLst>
          </p:cNvPr>
          <p:cNvSpPr txBox="1"/>
          <p:nvPr/>
        </p:nvSpPr>
        <p:spPr>
          <a:xfrm>
            <a:off x="488811" y="4486492"/>
            <a:ext cx="3806811" cy="276999"/>
          </a:xfrm>
          <a:prstGeom prst="rect">
            <a:avLst/>
          </a:prstGeom>
          <a:noFill/>
        </p:spPr>
        <p:txBody>
          <a:bodyPr wrap="none" rtlCol="0">
            <a:spAutoFit/>
          </a:bodyPr>
          <a:lstStyle/>
          <a:p>
            <a:r>
              <a:rPr lang="en-US" sz="1200" dirty="0"/>
              <a:t>“IPK </a:t>
            </a:r>
            <a:r>
              <a:rPr lang="en-US" sz="1200" dirty="0" err="1"/>
              <a:t>Gatersleben</a:t>
            </a:r>
            <a:r>
              <a:rPr lang="en-US" sz="1200" dirty="0"/>
              <a:t> cold storage” by Dag </a:t>
            </a:r>
            <a:r>
              <a:rPr lang="en-US" sz="1200" dirty="0" err="1"/>
              <a:t>Terje</a:t>
            </a:r>
            <a:r>
              <a:rPr lang="en-US" sz="1200" dirty="0"/>
              <a:t> Filip </a:t>
            </a:r>
            <a:r>
              <a:rPr lang="en-US" sz="1200" dirty="0" err="1"/>
              <a:t>Endresen</a:t>
            </a:r>
            <a:endParaRPr lang="en-US" sz="1200" dirty="0"/>
          </a:p>
        </p:txBody>
      </p:sp>
      <p:pic>
        <p:nvPicPr>
          <p:cNvPr id="21" name="Picture 20">
            <a:extLst>
              <a:ext uri="{FF2B5EF4-FFF2-40B4-BE49-F238E27FC236}">
                <a16:creationId xmlns:a16="http://schemas.microsoft.com/office/drawing/2014/main" id="{60ED2DAB-9F30-DC44-BB86-A27ED1ED18FC}"/>
              </a:ext>
            </a:extLst>
          </p:cNvPr>
          <p:cNvPicPr>
            <a:picLocks noChangeAspect="1"/>
          </p:cNvPicPr>
          <p:nvPr/>
        </p:nvPicPr>
        <p:blipFill>
          <a:blip r:embed="rId5"/>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667849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B423-82FE-6A40-A1C5-F33FF4DFC2A5}"/>
              </a:ext>
            </a:extLst>
          </p:cNvPr>
          <p:cNvSpPr>
            <a:spLocks noGrp="1"/>
          </p:cNvSpPr>
          <p:nvPr>
            <p:ph type="title"/>
          </p:nvPr>
        </p:nvSpPr>
        <p:spPr/>
        <p:txBody>
          <a:bodyPr/>
          <a:lstStyle/>
          <a:p>
            <a:r>
              <a:rPr lang="en-US" dirty="0"/>
              <a:t>Purposes of preservation</a:t>
            </a:r>
          </a:p>
        </p:txBody>
      </p:sp>
      <p:graphicFrame>
        <p:nvGraphicFramePr>
          <p:cNvPr id="3" name="Diagram 2">
            <a:extLst>
              <a:ext uri="{FF2B5EF4-FFF2-40B4-BE49-F238E27FC236}">
                <a16:creationId xmlns:a16="http://schemas.microsoft.com/office/drawing/2014/main" id="{5F372132-237F-6640-8001-24BBCFF49A8E}"/>
              </a:ext>
            </a:extLst>
          </p:cNvPr>
          <p:cNvGraphicFramePr/>
          <p:nvPr>
            <p:extLst>
              <p:ext uri="{D42A27DB-BD31-4B8C-83A1-F6EECF244321}">
                <p14:modId xmlns:p14="http://schemas.microsoft.com/office/powerpoint/2010/main" val="4203356516"/>
              </p:ext>
            </p:extLst>
          </p:nvPr>
        </p:nvGraphicFramePr>
        <p:xfrm>
          <a:off x="611560" y="1131590"/>
          <a:ext cx="7799014" cy="347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9730E5E-7A77-EF46-BD17-81E1CBA6F0D0}"/>
              </a:ext>
            </a:extLst>
          </p:cNvPr>
          <p:cNvSpPr txBox="1"/>
          <p:nvPr/>
        </p:nvSpPr>
        <p:spPr>
          <a:xfrm>
            <a:off x="0" y="4681835"/>
            <a:ext cx="5299592" cy="461665"/>
          </a:xfrm>
          <a:prstGeom prst="rect">
            <a:avLst/>
          </a:prstGeom>
          <a:noFill/>
        </p:spPr>
        <p:txBody>
          <a:bodyPr wrap="none" rtlCol="0">
            <a:spAutoFit/>
          </a:bodyPr>
          <a:lstStyle/>
          <a:p>
            <a:r>
              <a:rPr lang="en-US" sz="1200" dirty="0" err="1"/>
              <a:t>Chue</a:t>
            </a:r>
            <a:r>
              <a:rPr lang="en-US" sz="1200" dirty="0"/>
              <a:t> Hong et al. (2010). Software Preservation Benefits Framework (Version 1.0). </a:t>
            </a:r>
            <a:br>
              <a:rPr lang="en-US" sz="1200" dirty="0"/>
            </a:br>
            <a:r>
              <a:rPr lang="en-US" sz="1200" dirty="0" err="1"/>
              <a:t>Zenodo</a:t>
            </a:r>
            <a:r>
              <a:rPr lang="en-US" sz="1200" dirty="0"/>
              <a:t>. http://</a:t>
            </a:r>
            <a:r>
              <a:rPr lang="en-US" sz="1200" dirty="0" err="1"/>
              <a:t>doi.org</a:t>
            </a:r>
            <a:r>
              <a:rPr lang="en-US" sz="1200" dirty="0"/>
              <a:t>/10.5281/zenodo.2561972</a:t>
            </a:r>
          </a:p>
        </p:txBody>
      </p:sp>
      <p:pic>
        <p:nvPicPr>
          <p:cNvPr id="5" name="Picture 4">
            <a:extLst>
              <a:ext uri="{FF2B5EF4-FFF2-40B4-BE49-F238E27FC236}">
                <a16:creationId xmlns:a16="http://schemas.microsoft.com/office/drawing/2014/main" id="{0C6C1F6D-6241-4B41-8EB1-4F9DA7D4C284}"/>
              </a:ext>
            </a:extLst>
          </p:cNvPr>
          <p:cNvPicPr>
            <a:picLocks noChangeAspect="1"/>
          </p:cNvPicPr>
          <p:nvPr/>
        </p:nvPicPr>
        <p:blipFill>
          <a:blip r:embed="rId7"/>
          <a:stretch>
            <a:fillRect/>
          </a:stretch>
        </p:blipFill>
        <p:spPr>
          <a:xfrm>
            <a:off x="8026400" y="4731990"/>
            <a:ext cx="1117600" cy="393700"/>
          </a:xfrm>
          <a:prstGeom prst="rect">
            <a:avLst/>
          </a:prstGeom>
        </p:spPr>
      </p:pic>
      <p:pic>
        <p:nvPicPr>
          <p:cNvPr id="6" name="Picture 5">
            <a:extLst>
              <a:ext uri="{FF2B5EF4-FFF2-40B4-BE49-F238E27FC236}">
                <a16:creationId xmlns:a16="http://schemas.microsoft.com/office/drawing/2014/main" id="{0A81C950-579E-8645-9E56-436703E54364}"/>
              </a:ext>
            </a:extLst>
          </p:cNvPr>
          <p:cNvPicPr>
            <a:picLocks noChangeAspect="1"/>
          </p:cNvPicPr>
          <p:nvPr/>
        </p:nvPicPr>
        <p:blipFill>
          <a:blip r:embed="rId8"/>
          <a:stretch>
            <a:fillRect/>
          </a:stretch>
        </p:blipFill>
        <p:spPr>
          <a:xfrm>
            <a:off x="8607166" y="1131590"/>
            <a:ext cx="484466" cy="270030"/>
          </a:xfrm>
          <a:prstGeom prst="rect">
            <a:avLst/>
          </a:prstGeom>
        </p:spPr>
      </p:pic>
    </p:spTree>
    <p:extLst>
      <p:ext uri="{BB962C8B-B14F-4D97-AF65-F5344CB8AC3E}">
        <p14:creationId xmlns:p14="http://schemas.microsoft.com/office/powerpoint/2010/main" val="167006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Decisions, decisions</a:t>
            </a:r>
          </a:p>
        </p:txBody>
      </p:sp>
      <p:sp>
        <p:nvSpPr>
          <p:cNvPr id="7" name="Content Placeholder 6"/>
          <p:cNvSpPr>
            <a:spLocks noGrp="1"/>
          </p:cNvSpPr>
          <p:nvPr>
            <p:ph sz="half" idx="1"/>
          </p:nvPr>
        </p:nvSpPr>
        <p:spPr>
          <a:xfrm>
            <a:off x="539751" y="1355427"/>
            <a:ext cx="4881533" cy="3232547"/>
          </a:xfrm>
        </p:spPr>
        <p:txBody>
          <a:bodyPr>
            <a:normAutofit fontScale="92500" lnSpcReduction="10000"/>
          </a:bodyPr>
          <a:lstStyle/>
          <a:p>
            <a:r>
              <a:rPr lang="en-US" sz="3200" dirty="0"/>
              <a:t>There are several approaches that could be classed as software preservation</a:t>
            </a:r>
          </a:p>
          <a:p>
            <a:r>
              <a:rPr lang="en-US" sz="3200" dirty="0"/>
              <a:t>The choice depends on a number of factors, which change through time</a:t>
            </a:r>
          </a:p>
        </p:txBody>
      </p:sp>
      <p:grpSp>
        <p:nvGrpSpPr>
          <p:cNvPr id="2" name="Group 15"/>
          <p:cNvGrpSpPr/>
          <p:nvPr/>
        </p:nvGrpSpPr>
        <p:grpSpPr>
          <a:xfrm>
            <a:off x="5708558" y="1316890"/>
            <a:ext cx="2823882" cy="3277733"/>
            <a:chOff x="5080001" y="1755853"/>
            <a:chExt cx="3765176" cy="4370310"/>
          </a:xfrm>
        </p:grpSpPr>
        <p:pic>
          <p:nvPicPr>
            <p:cNvPr id="5" name="Picture 4" descr="signpo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80001" y="1755853"/>
              <a:ext cx="3765176" cy="4370310"/>
            </a:xfrm>
            <a:prstGeom prst="rect">
              <a:avLst/>
            </a:prstGeom>
          </p:spPr>
        </p:pic>
        <p:sp>
          <p:nvSpPr>
            <p:cNvPr id="9" name="TextBox 8"/>
            <p:cNvSpPr txBox="1"/>
            <p:nvPr/>
          </p:nvSpPr>
          <p:spPr>
            <a:xfrm rot="778134">
              <a:off x="5465124" y="4541670"/>
              <a:ext cx="1673620" cy="400109"/>
            </a:xfrm>
            <a:prstGeom prst="rect">
              <a:avLst/>
            </a:prstGeom>
            <a:noFill/>
          </p:spPr>
          <p:txBody>
            <a:bodyPr wrap="none" rtlCol="0">
              <a:spAutoFit/>
            </a:bodyPr>
            <a:lstStyle/>
            <a:p>
              <a:r>
                <a:rPr lang="en-US" sz="1350" dirty="0"/>
                <a:t>Procrastination</a:t>
              </a:r>
            </a:p>
          </p:txBody>
        </p:sp>
        <p:sp>
          <p:nvSpPr>
            <p:cNvPr id="10" name="TextBox 9"/>
            <p:cNvSpPr txBox="1"/>
            <p:nvPr/>
          </p:nvSpPr>
          <p:spPr>
            <a:xfrm rot="900000">
              <a:off x="7004218" y="4390391"/>
              <a:ext cx="1397563" cy="400109"/>
            </a:xfrm>
            <a:prstGeom prst="rect">
              <a:avLst/>
            </a:prstGeom>
            <a:noFill/>
          </p:spPr>
          <p:txBody>
            <a:bodyPr wrap="none" rtlCol="0">
              <a:spAutoFit/>
            </a:bodyPr>
            <a:lstStyle/>
            <a:p>
              <a:r>
                <a:rPr lang="en-US" sz="1350" dirty="0"/>
                <a:t>Deprecation</a:t>
              </a:r>
            </a:p>
          </p:txBody>
        </p:sp>
        <p:sp>
          <p:nvSpPr>
            <p:cNvPr id="11" name="TextBox 10"/>
            <p:cNvSpPr txBox="1"/>
            <p:nvPr/>
          </p:nvSpPr>
          <p:spPr>
            <a:xfrm rot="20506109">
              <a:off x="7067661" y="3690410"/>
              <a:ext cx="1366185" cy="400109"/>
            </a:xfrm>
            <a:prstGeom prst="rect">
              <a:avLst/>
            </a:prstGeom>
            <a:noFill/>
          </p:spPr>
          <p:txBody>
            <a:bodyPr wrap="none" rtlCol="0">
              <a:spAutoFit/>
            </a:bodyPr>
            <a:lstStyle/>
            <a:p>
              <a:r>
                <a:rPr lang="en-US" sz="1350" dirty="0"/>
                <a:t>Hibernation</a:t>
              </a:r>
            </a:p>
          </p:txBody>
        </p:sp>
        <p:sp>
          <p:nvSpPr>
            <p:cNvPr id="12" name="TextBox 11"/>
            <p:cNvSpPr txBox="1"/>
            <p:nvPr/>
          </p:nvSpPr>
          <p:spPr>
            <a:xfrm rot="20326781">
              <a:off x="5824248" y="3649042"/>
              <a:ext cx="1260175" cy="400109"/>
            </a:xfrm>
            <a:prstGeom prst="rect">
              <a:avLst/>
            </a:prstGeom>
            <a:noFill/>
          </p:spPr>
          <p:txBody>
            <a:bodyPr wrap="none" rtlCol="0">
              <a:spAutoFit/>
            </a:bodyPr>
            <a:lstStyle/>
            <a:p>
              <a:r>
                <a:rPr lang="en-US" sz="1350" dirty="0"/>
                <a:t>Cultivation</a:t>
              </a:r>
            </a:p>
          </p:txBody>
        </p:sp>
        <p:sp>
          <p:nvSpPr>
            <p:cNvPr id="13" name="TextBox 12"/>
            <p:cNvSpPr txBox="1"/>
            <p:nvPr/>
          </p:nvSpPr>
          <p:spPr>
            <a:xfrm rot="1216723">
              <a:off x="6017462" y="2888270"/>
              <a:ext cx="1058752" cy="369332"/>
            </a:xfrm>
            <a:prstGeom prst="rect">
              <a:avLst/>
            </a:prstGeom>
            <a:noFill/>
          </p:spPr>
          <p:txBody>
            <a:bodyPr wrap="none" rtlCol="0">
              <a:spAutoFit/>
            </a:bodyPr>
            <a:lstStyle/>
            <a:p>
              <a:r>
                <a:rPr lang="en-US" sz="1200" dirty="0"/>
                <a:t>Migration</a:t>
              </a:r>
            </a:p>
          </p:txBody>
        </p:sp>
        <p:sp>
          <p:nvSpPr>
            <p:cNvPr id="14" name="TextBox 13"/>
            <p:cNvSpPr txBox="1"/>
            <p:nvPr/>
          </p:nvSpPr>
          <p:spPr>
            <a:xfrm rot="1147010">
              <a:off x="6137996" y="2567342"/>
              <a:ext cx="1092864" cy="369332"/>
            </a:xfrm>
            <a:prstGeom prst="rect">
              <a:avLst/>
            </a:prstGeom>
            <a:noFill/>
          </p:spPr>
          <p:txBody>
            <a:bodyPr wrap="none" rtlCol="0">
              <a:spAutoFit/>
            </a:bodyPr>
            <a:lstStyle/>
            <a:p>
              <a:r>
                <a:rPr lang="en-US" sz="1200" dirty="0"/>
                <a:t>Emulation</a:t>
              </a:r>
            </a:p>
          </p:txBody>
        </p:sp>
        <p:sp>
          <p:nvSpPr>
            <p:cNvPr id="15" name="TextBox 14"/>
            <p:cNvSpPr txBox="1"/>
            <p:nvPr/>
          </p:nvSpPr>
          <p:spPr>
            <a:xfrm rot="20272275">
              <a:off x="6877625" y="2232197"/>
              <a:ext cx="1167415" cy="338555"/>
            </a:xfrm>
            <a:prstGeom prst="rect">
              <a:avLst/>
            </a:prstGeom>
            <a:noFill/>
          </p:spPr>
          <p:txBody>
            <a:bodyPr wrap="none" rtlCol="0">
              <a:spAutoFit/>
            </a:bodyPr>
            <a:lstStyle/>
            <a:p>
              <a:r>
                <a:rPr lang="en-US" sz="1050" dirty="0"/>
                <a:t>Preservation</a:t>
              </a:r>
            </a:p>
          </p:txBody>
        </p:sp>
      </p:grpSp>
      <p:sp>
        <p:nvSpPr>
          <p:cNvPr id="16" name="TextBox 15">
            <a:extLst>
              <a:ext uri="{FF2B5EF4-FFF2-40B4-BE49-F238E27FC236}">
                <a16:creationId xmlns:a16="http://schemas.microsoft.com/office/drawing/2014/main" id="{86B72CE3-DC6A-CB4D-A0DA-6DB0F2931F8E}"/>
              </a:ext>
            </a:extLst>
          </p:cNvPr>
          <p:cNvSpPr txBox="1"/>
          <p:nvPr/>
        </p:nvSpPr>
        <p:spPr>
          <a:xfrm>
            <a:off x="0" y="4681835"/>
            <a:ext cx="5299592" cy="461665"/>
          </a:xfrm>
          <a:prstGeom prst="rect">
            <a:avLst/>
          </a:prstGeom>
          <a:noFill/>
        </p:spPr>
        <p:txBody>
          <a:bodyPr wrap="none" rtlCol="0">
            <a:spAutoFit/>
          </a:bodyPr>
          <a:lstStyle/>
          <a:p>
            <a:r>
              <a:rPr lang="en-US" sz="1200" dirty="0" err="1"/>
              <a:t>Chue</a:t>
            </a:r>
            <a:r>
              <a:rPr lang="en-US" sz="1200" dirty="0"/>
              <a:t> Hong et al. (2010). Software Preservation Benefits Framework (Version 1.0). </a:t>
            </a:r>
            <a:br>
              <a:rPr lang="en-US" sz="1200" dirty="0"/>
            </a:br>
            <a:r>
              <a:rPr lang="en-US" sz="1200" dirty="0" err="1"/>
              <a:t>Zenodo</a:t>
            </a:r>
            <a:r>
              <a:rPr lang="en-US" sz="1200" dirty="0"/>
              <a:t>. http://</a:t>
            </a:r>
            <a:r>
              <a:rPr lang="en-US" sz="1200" dirty="0" err="1"/>
              <a:t>doi.org</a:t>
            </a:r>
            <a:r>
              <a:rPr lang="en-US" sz="1200" dirty="0"/>
              <a:t>/10.5281/zenodo.2561972</a:t>
            </a:r>
          </a:p>
        </p:txBody>
      </p:sp>
      <p:pic>
        <p:nvPicPr>
          <p:cNvPr id="17" name="Picture 16">
            <a:extLst>
              <a:ext uri="{FF2B5EF4-FFF2-40B4-BE49-F238E27FC236}">
                <a16:creationId xmlns:a16="http://schemas.microsoft.com/office/drawing/2014/main" id="{DADFA8A1-D0B8-C146-BAC8-2F041A9E643E}"/>
              </a:ext>
            </a:extLst>
          </p:cNvPr>
          <p:cNvPicPr>
            <a:picLocks noChangeAspect="1"/>
          </p:cNvPicPr>
          <p:nvPr/>
        </p:nvPicPr>
        <p:blipFill>
          <a:blip r:embed="rId4"/>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517574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E086-FF1F-1043-BAAF-18D34E12E6F4}"/>
              </a:ext>
            </a:extLst>
          </p:cNvPr>
          <p:cNvSpPr>
            <a:spLocks noGrp="1"/>
          </p:cNvSpPr>
          <p:nvPr>
            <p:ph type="title"/>
          </p:nvPr>
        </p:nvSpPr>
        <p:spPr/>
        <p:txBody>
          <a:bodyPr/>
          <a:lstStyle/>
          <a:p>
            <a:r>
              <a:rPr lang="en-US" dirty="0"/>
              <a:t>Andy Warhol’s Boxes</a:t>
            </a:r>
          </a:p>
        </p:txBody>
      </p:sp>
      <p:pic>
        <p:nvPicPr>
          <p:cNvPr id="4" name="Picture 3">
            <a:extLst>
              <a:ext uri="{FF2B5EF4-FFF2-40B4-BE49-F238E27FC236}">
                <a16:creationId xmlns:a16="http://schemas.microsoft.com/office/drawing/2014/main" id="{98540BD3-4C2C-A645-84DF-F3350FB3E5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350"/>
          <a:stretch/>
        </p:blipFill>
        <p:spPr>
          <a:xfrm>
            <a:off x="0" y="0"/>
            <a:ext cx="9144000" cy="5418666"/>
          </a:xfrm>
          <a:prstGeom prst="rect">
            <a:avLst/>
          </a:prstGeom>
        </p:spPr>
      </p:pic>
      <p:pic>
        <p:nvPicPr>
          <p:cNvPr id="5" name="Picture 4">
            <a:extLst>
              <a:ext uri="{FF2B5EF4-FFF2-40B4-BE49-F238E27FC236}">
                <a16:creationId xmlns:a16="http://schemas.microsoft.com/office/drawing/2014/main" id="{A705E10A-721E-8442-B018-B953EE2118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344" y="3147814"/>
            <a:ext cx="1313844" cy="1779662"/>
          </a:xfrm>
          <a:prstGeom prst="rect">
            <a:avLst/>
          </a:prstGeom>
        </p:spPr>
      </p:pic>
      <p:sp>
        <p:nvSpPr>
          <p:cNvPr id="6" name="TextBox 5">
            <a:extLst>
              <a:ext uri="{FF2B5EF4-FFF2-40B4-BE49-F238E27FC236}">
                <a16:creationId xmlns:a16="http://schemas.microsoft.com/office/drawing/2014/main" id="{AFC82F4F-D4AB-5E4F-96D6-0578AE15751F}"/>
              </a:ext>
            </a:extLst>
          </p:cNvPr>
          <p:cNvSpPr txBox="1"/>
          <p:nvPr/>
        </p:nvSpPr>
        <p:spPr>
          <a:xfrm>
            <a:off x="314326" y="266449"/>
            <a:ext cx="5668603" cy="646331"/>
          </a:xfrm>
          <a:prstGeom prst="rect">
            <a:avLst/>
          </a:prstGeom>
          <a:solidFill>
            <a:schemeClr val="bg1">
              <a:lumMod val="75000"/>
              <a:alpha val="51000"/>
            </a:schemeClr>
          </a:solidFill>
        </p:spPr>
        <p:txBody>
          <a:bodyPr wrap="none" rtlCol="0">
            <a:spAutoFit/>
          </a:bodyPr>
          <a:lstStyle/>
          <a:p>
            <a:r>
              <a:rPr lang="en-US" sz="3600" dirty="0">
                <a:solidFill>
                  <a:schemeClr val="bg1"/>
                </a:solidFill>
                <a:latin typeface="+mj-lt"/>
              </a:rPr>
              <a:t>Andy Warhol’s Time Capsules</a:t>
            </a:r>
          </a:p>
        </p:txBody>
      </p:sp>
      <p:pic>
        <p:nvPicPr>
          <p:cNvPr id="7" name="Picture 6">
            <a:extLst>
              <a:ext uri="{FF2B5EF4-FFF2-40B4-BE49-F238E27FC236}">
                <a16:creationId xmlns:a16="http://schemas.microsoft.com/office/drawing/2014/main" id="{5655F2AF-B6FF-6E4D-9A9E-AE84CD4226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28" y="1090854"/>
            <a:ext cx="3220790" cy="1806533"/>
          </a:xfrm>
          <a:prstGeom prst="rect">
            <a:avLst/>
          </a:prstGeom>
        </p:spPr>
      </p:pic>
      <p:pic>
        <p:nvPicPr>
          <p:cNvPr id="8" name="Picture 7">
            <a:extLst>
              <a:ext uri="{FF2B5EF4-FFF2-40B4-BE49-F238E27FC236}">
                <a16:creationId xmlns:a16="http://schemas.microsoft.com/office/drawing/2014/main" id="{EE430C76-B6CA-F449-9655-F5EFE29B29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4326" y="2972051"/>
            <a:ext cx="3229992" cy="1905000"/>
          </a:xfrm>
          <a:prstGeom prst="rect">
            <a:avLst/>
          </a:prstGeom>
        </p:spPr>
      </p:pic>
      <p:pic>
        <p:nvPicPr>
          <p:cNvPr id="10" name="Content Placeholder 9" descr="A screenshot of a cell phone&#10;&#10;Description automatically generated">
            <a:extLst>
              <a:ext uri="{FF2B5EF4-FFF2-40B4-BE49-F238E27FC236}">
                <a16:creationId xmlns:a16="http://schemas.microsoft.com/office/drawing/2014/main" id="{6921780E-0DFF-EE4B-9CB9-A748852E5063}"/>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3711784" y="1090854"/>
            <a:ext cx="3308487" cy="3744859"/>
          </a:xfrm>
        </p:spPr>
      </p:pic>
      <p:pic>
        <p:nvPicPr>
          <p:cNvPr id="11" name="Picture 10">
            <a:extLst>
              <a:ext uri="{FF2B5EF4-FFF2-40B4-BE49-F238E27FC236}">
                <a16:creationId xmlns:a16="http://schemas.microsoft.com/office/drawing/2014/main" id="{125CE435-34A4-F24F-9C84-43B62DC1F09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868"/>
          <a:stretch/>
        </p:blipFill>
        <p:spPr>
          <a:xfrm>
            <a:off x="7668344" y="1054894"/>
            <a:ext cx="1313844" cy="1917157"/>
          </a:xfrm>
          <a:prstGeom prst="rect">
            <a:avLst/>
          </a:prstGeom>
        </p:spPr>
      </p:pic>
      <p:sp>
        <p:nvSpPr>
          <p:cNvPr id="12" name="Rectangle 11">
            <a:extLst>
              <a:ext uri="{FF2B5EF4-FFF2-40B4-BE49-F238E27FC236}">
                <a16:creationId xmlns:a16="http://schemas.microsoft.com/office/drawing/2014/main" id="{A9DC145B-41CA-A64A-847F-8FDF86391F7D}"/>
              </a:ext>
            </a:extLst>
          </p:cNvPr>
          <p:cNvSpPr/>
          <p:nvPr/>
        </p:nvSpPr>
        <p:spPr>
          <a:xfrm>
            <a:off x="6297255" y="123478"/>
            <a:ext cx="2684933" cy="646331"/>
          </a:xfrm>
          <a:prstGeom prst="rect">
            <a:avLst/>
          </a:prstGeom>
        </p:spPr>
        <p:txBody>
          <a:bodyPr wrap="square">
            <a:spAutoFit/>
          </a:bodyPr>
          <a:lstStyle/>
          <a:p>
            <a:pPr algn="r"/>
            <a:r>
              <a:rPr lang="en-GB" sz="1200" dirty="0">
                <a:solidFill>
                  <a:schemeClr val="bg1"/>
                </a:solidFill>
              </a:rPr>
              <a:t>All photos from The Andy Warhol Museum apart from picture of Andy Warhol (Public Domain via Wikipedia)  </a:t>
            </a:r>
            <a:endParaRPr lang="en-US" sz="1200" dirty="0">
              <a:solidFill>
                <a:schemeClr val="bg1"/>
              </a:solidFill>
            </a:endParaRPr>
          </a:p>
        </p:txBody>
      </p:sp>
    </p:spTree>
    <p:extLst>
      <p:ext uri="{BB962C8B-B14F-4D97-AF65-F5344CB8AC3E}">
        <p14:creationId xmlns:p14="http://schemas.microsoft.com/office/powerpoint/2010/main" val="37852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A73A8-834A-C748-905B-5C36E0712350}"/>
              </a:ext>
            </a:extLst>
          </p:cNvPr>
          <p:cNvSpPr>
            <a:spLocks noGrp="1"/>
          </p:cNvSpPr>
          <p:nvPr>
            <p:ph type="title"/>
          </p:nvPr>
        </p:nvSpPr>
        <p:spPr/>
        <p:txBody>
          <a:bodyPr>
            <a:normAutofit/>
          </a:bodyPr>
          <a:lstStyle/>
          <a:p>
            <a:r>
              <a:rPr lang="en-US" dirty="0"/>
              <a:t>Software repository lifecycle</a:t>
            </a:r>
          </a:p>
        </p:txBody>
      </p:sp>
      <p:graphicFrame>
        <p:nvGraphicFramePr>
          <p:cNvPr id="4" name="Diagram 3">
            <a:extLst>
              <a:ext uri="{FF2B5EF4-FFF2-40B4-BE49-F238E27FC236}">
                <a16:creationId xmlns:a16="http://schemas.microsoft.com/office/drawing/2014/main" id="{DF269207-4B29-B541-8B90-AD78B6421BB0}"/>
              </a:ext>
            </a:extLst>
          </p:cNvPr>
          <p:cNvGraphicFramePr/>
          <p:nvPr>
            <p:extLst>
              <p:ext uri="{D42A27DB-BD31-4B8C-83A1-F6EECF244321}">
                <p14:modId xmlns:p14="http://schemas.microsoft.com/office/powerpoint/2010/main" val="1142248020"/>
              </p:ext>
            </p:extLst>
          </p:nvPr>
        </p:nvGraphicFramePr>
        <p:xfrm>
          <a:off x="899592" y="1203598"/>
          <a:ext cx="7632848" cy="3400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D2E6470-CEAC-314A-80E5-A4E41D67C50C}"/>
              </a:ext>
            </a:extLst>
          </p:cNvPr>
          <p:cNvSpPr txBox="1"/>
          <p:nvPr/>
        </p:nvSpPr>
        <p:spPr>
          <a:xfrm>
            <a:off x="869056" y="3723878"/>
            <a:ext cx="2374496" cy="830997"/>
          </a:xfrm>
          <a:prstGeom prst="rect">
            <a:avLst/>
          </a:prstGeom>
          <a:noFill/>
        </p:spPr>
        <p:txBody>
          <a:bodyPr wrap="none" rtlCol="0">
            <a:spAutoFit/>
          </a:bodyPr>
          <a:lstStyle/>
          <a:p>
            <a:r>
              <a:rPr lang="en-US" sz="1600" dirty="0"/>
              <a:t>Emphasis on collaboration</a:t>
            </a:r>
          </a:p>
          <a:p>
            <a:r>
              <a:rPr lang="en-US" sz="1600" dirty="0"/>
              <a:t>Contents rapidly changing</a:t>
            </a:r>
          </a:p>
          <a:p>
            <a:r>
              <a:rPr lang="en-US" sz="1600" i="1" dirty="0"/>
              <a:t>Individual / Project</a:t>
            </a:r>
          </a:p>
        </p:txBody>
      </p:sp>
      <p:sp>
        <p:nvSpPr>
          <p:cNvPr id="7" name="TextBox 6">
            <a:extLst>
              <a:ext uri="{FF2B5EF4-FFF2-40B4-BE49-F238E27FC236}">
                <a16:creationId xmlns:a16="http://schemas.microsoft.com/office/drawing/2014/main" id="{F582738C-DBCD-4E41-A68B-FE2E6465D44F}"/>
              </a:ext>
            </a:extLst>
          </p:cNvPr>
          <p:cNvSpPr txBox="1"/>
          <p:nvPr/>
        </p:nvSpPr>
        <p:spPr>
          <a:xfrm>
            <a:off x="3633379" y="3723878"/>
            <a:ext cx="2381870" cy="830997"/>
          </a:xfrm>
          <a:prstGeom prst="rect">
            <a:avLst/>
          </a:prstGeom>
          <a:noFill/>
        </p:spPr>
        <p:txBody>
          <a:bodyPr wrap="none" rtlCol="0">
            <a:spAutoFit/>
          </a:bodyPr>
          <a:lstStyle/>
          <a:p>
            <a:r>
              <a:rPr lang="en-US" sz="1600" dirty="0"/>
              <a:t>Emphasis on sharing</a:t>
            </a:r>
          </a:p>
          <a:p>
            <a:r>
              <a:rPr lang="en-US" sz="1600" dirty="0"/>
              <a:t>Contents slowly changing</a:t>
            </a:r>
          </a:p>
          <a:p>
            <a:r>
              <a:rPr lang="en-US" sz="1600" i="1" dirty="0"/>
              <a:t>Community</a:t>
            </a:r>
          </a:p>
        </p:txBody>
      </p:sp>
      <p:sp>
        <p:nvSpPr>
          <p:cNvPr id="8" name="TextBox 7">
            <a:extLst>
              <a:ext uri="{FF2B5EF4-FFF2-40B4-BE49-F238E27FC236}">
                <a16:creationId xmlns:a16="http://schemas.microsoft.com/office/drawing/2014/main" id="{8B403BE8-FA6A-214F-AB5F-4A15958ED8B5}"/>
              </a:ext>
            </a:extLst>
          </p:cNvPr>
          <p:cNvSpPr txBox="1"/>
          <p:nvPr/>
        </p:nvSpPr>
        <p:spPr>
          <a:xfrm>
            <a:off x="6315373" y="3723878"/>
            <a:ext cx="2273764" cy="830997"/>
          </a:xfrm>
          <a:prstGeom prst="rect">
            <a:avLst/>
          </a:prstGeom>
          <a:noFill/>
        </p:spPr>
        <p:txBody>
          <a:bodyPr wrap="none" rtlCol="0">
            <a:spAutoFit/>
          </a:bodyPr>
          <a:lstStyle/>
          <a:p>
            <a:r>
              <a:rPr lang="en-US" sz="1600" dirty="0"/>
              <a:t>Emphasis on integrity</a:t>
            </a:r>
          </a:p>
          <a:p>
            <a:r>
              <a:rPr lang="en-US" sz="1600" dirty="0"/>
              <a:t>Contents rarely changing</a:t>
            </a:r>
          </a:p>
          <a:p>
            <a:r>
              <a:rPr lang="en-US" sz="1600" i="1" dirty="0" err="1"/>
              <a:t>Organisation</a:t>
            </a:r>
            <a:r>
              <a:rPr lang="en-US" sz="1600" i="1" dirty="0"/>
              <a:t> / Institution</a:t>
            </a:r>
          </a:p>
        </p:txBody>
      </p:sp>
      <p:pic>
        <p:nvPicPr>
          <p:cNvPr id="9" name="Picture 8">
            <a:extLst>
              <a:ext uri="{FF2B5EF4-FFF2-40B4-BE49-F238E27FC236}">
                <a16:creationId xmlns:a16="http://schemas.microsoft.com/office/drawing/2014/main" id="{7BF5044B-1D8F-1E4D-9674-B7512F30D4EC}"/>
              </a:ext>
            </a:extLst>
          </p:cNvPr>
          <p:cNvPicPr>
            <a:picLocks noChangeAspect="1"/>
          </p:cNvPicPr>
          <p:nvPr/>
        </p:nvPicPr>
        <p:blipFill>
          <a:blip r:embed="rId8"/>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398661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9BFD-9B14-2149-A744-D5C9C95C761F}"/>
              </a:ext>
            </a:extLst>
          </p:cNvPr>
          <p:cNvSpPr>
            <a:spLocks noGrp="1"/>
          </p:cNvSpPr>
          <p:nvPr>
            <p:ph type="title"/>
          </p:nvPr>
        </p:nvSpPr>
        <p:spPr/>
        <p:txBody>
          <a:bodyPr/>
          <a:lstStyle/>
          <a:p>
            <a:r>
              <a:rPr lang="en-US" dirty="0"/>
              <a:t>What about the R-word?</a:t>
            </a:r>
          </a:p>
        </p:txBody>
      </p:sp>
      <p:sp>
        <p:nvSpPr>
          <p:cNvPr id="3" name="Content Placeholder 2">
            <a:extLst>
              <a:ext uri="{FF2B5EF4-FFF2-40B4-BE49-F238E27FC236}">
                <a16:creationId xmlns:a16="http://schemas.microsoft.com/office/drawing/2014/main" id="{F6F6B595-FB42-B24A-8EB6-2CD36A23568B}"/>
              </a:ext>
            </a:extLst>
          </p:cNvPr>
          <p:cNvSpPr>
            <a:spLocks noGrp="1"/>
          </p:cNvSpPr>
          <p:nvPr>
            <p:ph idx="1"/>
          </p:nvPr>
        </p:nvSpPr>
        <p:spPr/>
        <p:txBody>
          <a:bodyPr/>
          <a:lstStyle/>
          <a:p>
            <a:r>
              <a:rPr lang="en-US" dirty="0"/>
              <a:t>Reputation?</a:t>
            </a:r>
          </a:p>
          <a:p>
            <a:pPr lvl="1"/>
            <a:r>
              <a:rPr lang="en-US" dirty="0"/>
              <a:t>Most software preservation is aimed at reducing risk in some way</a:t>
            </a:r>
          </a:p>
          <a:p>
            <a:r>
              <a:rPr lang="en-US" dirty="0"/>
              <a:t>Reproducible?</a:t>
            </a:r>
          </a:p>
          <a:p>
            <a:pPr lvl="1"/>
            <a:r>
              <a:rPr lang="en-US" dirty="0"/>
              <a:t>Reproducibility adds extra burden on the developer</a:t>
            </a:r>
          </a:p>
          <a:p>
            <a:r>
              <a:rPr lang="en-US" dirty="0"/>
              <a:t>Reusable?</a:t>
            </a:r>
          </a:p>
          <a:p>
            <a:pPr lvl="1"/>
            <a:r>
              <a:rPr lang="en-US" dirty="0"/>
              <a:t>How easy is it to reuse software after X years?</a:t>
            </a:r>
          </a:p>
        </p:txBody>
      </p:sp>
      <p:pic>
        <p:nvPicPr>
          <p:cNvPr id="4" name="Picture 3">
            <a:extLst>
              <a:ext uri="{FF2B5EF4-FFF2-40B4-BE49-F238E27FC236}">
                <a16:creationId xmlns:a16="http://schemas.microsoft.com/office/drawing/2014/main" id="{5363DA2D-256E-804C-B4AB-9C165D046723}"/>
              </a:ext>
            </a:extLst>
          </p:cNvPr>
          <p:cNvPicPr>
            <a:picLocks noChangeAspect="1"/>
          </p:cNvPicPr>
          <p:nvPr/>
        </p:nvPicPr>
        <p:blipFill>
          <a:blip r:embed="rId3"/>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4000900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9DE3-4CF3-5848-8EE9-C2274C5FE0EF}"/>
              </a:ext>
            </a:extLst>
          </p:cNvPr>
          <p:cNvSpPr>
            <a:spLocks noGrp="1"/>
          </p:cNvSpPr>
          <p:nvPr>
            <p:ph type="title"/>
          </p:nvPr>
        </p:nvSpPr>
        <p:spPr/>
        <p:txBody>
          <a:bodyPr/>
          <a:lstStyle/>
          <a:p>
            <a:r>
              <a:rPr lang="en-US" dirty="0"/>
              <a:t>Software Management Plans</a:t>
            </a:r>
          </a:p>
        </p:txBody>
      </p:sp>
      <p:sp>
        <p:nvSpPr>
          <p:cNvPr id="3" name="Content Placeholder 2">
            <a:extLst>
              <a:ext uri="{FF2B5EF4-FFF2-40B4-BE49-F238E27FC236}">
                <a16:creationId xmlns:a16="http://schemas.microsoft.com/office/drawing/2014/main" id="{2165AB3D-A5C8-6D49-8D5C-F7162235963A}"/>
              </a:ext>
            </a:extLst>
          </p:cNvPr>
          <p:cNvSpPr>
            <a:spLocks noGrp="1"/>
          </p:cNvSpPr>
          <p:nvPr>
            <p:ph idx="1"/>
          </p:nvPr>
        </p:nvSpPr>
        <p:spPr/>
        <p:txBody>
          <a:bodyPr>
            <a:normAutofit fontScale="85000" lnSpcReduction="20000"/>
          </a:bodyPr>
          <a:lstStyle/>
          <a:p>
            <a:r>
              <a:rPr lang="en-US" dirty="0"/>
              <a:t>Much research software development is not formally planned</a:t>
            </a:r>
          </a:p>
          <a:p>
            <a:pPr lvl="1"/>
            <a:r>
              <a:rPr lang="en-US" dirty="0"/>
              <a:t>Developed to solve a research question</a:t>
            </a:r>
          </a:p>
          <a:p>
            <a:pPr lvl="1"/>
            <a:r>
              <a:rPr lang="en-US" dirty="0"/>
              <a:t>Evolved rather than planned</a:t>
            </a:r>
          </a:p>
          <a:p>
            <a:pPr lvl="1"/>
            <a:r>
              <a:rPr lang="en-US" dirty="0"/>
              <a:t>Even larger research software projects tend to be driven by a single person to start</a:t>
            </a:r>
          </a:p>
          <a:p>
            <a:r>
              <a:rPr lang="en-US" dirty="0"/>
              <a:t>Software Management Plans are a way of thinking through the process of running a research software development project</a:t>
            </a:r>
          </a:p>
          <a:p>
            <a:endParaRPr lang="en-US" dirty="0"/>
          </a:p>
        </p:txBody>
      </p:sp>
      <p:pic>
        <p:nvPicPr>
          <p:cNvPr id="4" name="Picture 3">
            <a:extLst>
              <a:ext uri="{FF2B5EF4-FFF2-40B4-BE49-F238E27FC236}">
                <a16:creationId xmlns:a16="http://schemas.microsoft.com/office/drawing/2014/main" id="{A749D6C0-4F7B-A24B-9AB2-F24845D09531}"/>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288930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8E06-596E-8245-800D-3DE96F64BECB}"/>
              </a:ext>
            </a:extLst>
          </p:cNvPr>
          <p:cNvSpPr>
            <a:spLocks noGrp="1"/>
          </p:cNvSpPr>
          <p:nvPr>
            <p:ph type="title"/>
          </p:nvPr>
        </p:nvSpPr>
        <p:spPr/>
        <p:txBody>
          <a:bodyPr/>
          <a:lstStyle/>
          <a:p>
            <a:r>
              <a:rPr lang="en-US" dirty="0"/>
              <a:t>SMP Checklist</a:t>
            </a:r>
          </a:p>
        </p:txBody>
      </p:sp>
      <p:sp>
        <p:nvSpPr>
          <p:cNvPr id="3" name="Content Placeholder 2">
            <a:extLst>
              <a:ext uri="{FF2B5EF4-FFF2-40B4-BE49-F238E27FC236}">
                <a16:creationId xmlns:a16="http://schemas.microsoft.com/office/drawing/2014/main" id="{610208B6-9DB6-484C-BCB9-D44F4D473D5D}"/>
              </a:ext>
            </a:extLst>
          </p:cNvPr>
          <p:cNvSpPr>
            <a:spLocks noGrp="1"/>
          </p:cNvSpPr>
          <p:nvPr>
            <p:ph idx="1"/>
          </p:nvPr>
        </p:nvSpPr>
        <p:spPr/>
        <p:txBody>
          <a:bodyPr>
            <a:normAutofit fontScale="77500" lnSpcReduction="20000"/>
          </a:bodyPr>
          <a:lstStyle/>
          <a:p>
            <a:r>
              <a:rPr lang="en-US" dirty="0"/>
              <a:t>What software will you develop?</a:t>
            </a:r>
          </a:p>
          <a:p>
            <a:r>
              <a:rPr lang="en-US" dirty="0"/>
              <a:t>Who are the intended users of your software?</a:t>
            </a:r>
          </a:p>
          <a:p>
            <a:r>
              <a:rPr lang="en-US" dirty="0"/>
              <a:t>How will you make your software available to your users?</a:t>
            </a:r>
          </a:p>
          <a:p>
            <a:r>
              <a:rPr lang="en-US" dirty="0"/>
              <a:t>How will you support those who use your software?</a:t>
            </a:r>
          </a:p>
          <a:p>
            <a:r>
              <a:rPr lang="en-US" dirty="0"/>
              <a:t>How will your software contribute to research?</a:t>
            </a:r>
          </a:p>
          <a:p>
            <a:r>
              <a:rPr lang="en-US" dirty="0"/>
              <a:t>How will you measure your software’s contribution to research?</a:t>
            </a:r>
          </a:p>
          <a:p>
            <a:r>
              <a:rPr lang="en-US" dirty="0"/>
              <a:t>Where will you </a:t>
            </a:r>
            <a:r>
              <a:rPr lang="en-US" b="1" dirty="0"/>
              <a:t>deposit your software </a:t>
            </a:r>
            <a:r>
              <a:rPr lang="en-US" dirty="0"/>
              <a:t>to guarantee its long term availability?</a:t>
            </a:r>
          </a:p>
        </p:txBody>
      </p:sp>
      <p:sp>
        <p:nvSpPr>
          <p:cNvPr id="4" name="TextBox 3">
            <a:extLst>
              <a:ext uri="{FF2B5EF4-FFF2-40B4-BE49-F238E27FC236}">
                <a16:creationId xmlns:a16="http://schemas.microsoft.com/office/drawing/2014/main" id="{1E3F1C35-EBDB-B44E-8368-45104EA1419E}"/>
              </a:ext>
            </a:extLst>
          </p:cNvPr>
          <p:cNvSpPr txBox="1"/>
          <p:nvPr/>
        </p:nvSpPr>
        <p:spPr>
          <a:xfrm>
            <a:off x="0" y="4681835"/>
            <a:ext cx="6536918" cy="461665"/>
          </a:xfrm>
          <a:prstGeom prst="rect">
            <a:avLst/>
          </a:prstGeom>
          <a:noFill/>
        </p:spPr>
        <p:txBody>
          <a:bodyPr wrap="none" rtlCol="0">
            <a:spAutoFit/>
          </a:bodyPr>
          <a:lstStyle/>
          <a:p>
            <a:r>
              <a:rPr lang="en-GB" sz="1200" dirty="0"/>
              <a:t>The Software Sustainability Institute. (2018). Checklist for a Software Management Plan (Version 1.0). </a:t>
            </a:r>
            <a:br>
              <a:rPr lang="en-GB" sz="1200" dirty="0"/>
            </a:br>
            <a:r>
              <a:rPr lang="en-GB" sz="1200" dirty="0" err="1"/>
              <a:t>Zenodo</a:t>
            </a:r>
            <a:r>
              <a:rPr lang="en-GB" sz="1200" dirty="0"/>
              <a:t>. http://</a:t>
            </a:r>
            <a:r>
              <a:rPr lang="en-GB" sz="1200" dirty="0" err="1"/>
              <a:t>doi.org</a:t>
            </a:r>
            <a:r>
              <a:rPr lang="en-GB" sz="1200" dirty="0"/>
              <a:t>/10.5281/zenodo.2159713</a:t>
            </a:r>
            <a:endParaRPr lang="en-US" sz="1200" dirty="0"/>
          </a:p>
        </p:txBody>
      </p:sp>
      <p:pic>
        <p:nvPicPr>
          <p:cNvPr id="5" name="Picture 4">
            <a:extLst>
              <a:ext uri="{FF2B5EF4-FFF2-40B4-BE49-F238E27FC236}">
                <a16:creationId xmlns:a16="http://schemas.microsoft.com/office/drawing/2014/main" id="{7E2FD117-5558-5E4F-8D01-FC09F2E4AF1F}"/>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3690337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2339-16EC-A14B-9E38-590563E2C7E1}"/>
              </a:ext>
            </a:extLst>
          </p:cNvPr>
          <p:cNvSpPr>
            <a:spLocks noGrp="1"/>
          </p:cNvSpPr>
          <p:nvPr>
            <p:ph type="title"/>
          </p:nvPr>
        </p:nvSpPr>
        <p:spPr/>
        <p:txBody>
          <a:bodyPr/>
          <a:lstStyle/>
          <a:p>
            <a:r>
              <a:rPr lang="en-US" dirty="0"/>
              <a:t>Depositing your software</a:t>
            </a:r>
          </a:p>
        </p:txBody>
      </p:sp>
      <p:sp>
        <p:nvSpPr>
          <p:cNvPr id="3" name="Content Placeholder 2">
            <a:extLst>
              <a:ext uri="{FF2B5EF4-FFF2-40B4-BE49-F238E27FC236}">
                <a16:creationId xmlns:a16="http://schemas.microsoft.com/office/drawing/2014/main" id="{54AFF079-8EAF-DC4D-9A6B-E0EFFBBC2BC3}"/>
              </a:ext>
            </a:extLst>
          </p:cNvPr>
          <p:cNvSpPr>
            <a:spLocks noGrp="1"/>
          </p:cNvSpPr>
          <p:nvPr>
            <p:ph idx="1"/>
          </p:nvPr>
        </p:nvSpPr>
        <p:spPr/>
        <p:txBody>
          <a:bodyPr>
            <a:normAutofit fontScale="62500" lnSpcReduction="20000"/>
          </a:bodyPr>
          <a:lstStyle/>
          <a:p>
            <a:r>
              <a:rPr lang="en-GB" dirty="0"/>
              <a:t>Will you deposit releases of your software into a digital repository?</a:t>
            </a:r>
          </a:p>
          <a:p>
            <a:r>
              <a:rPr lang="en-GB" dirty="0"/>
              <a:t>What digital repositories are appropriate for you to use?</a:t>
            </a:r>
          </a:p>
          <a:p>
            <a:r>
              <a:rPr lang="en-GB" dirty="0"/>
              <a:t>Has your funder or publisher recommended or mandated a digital repository to use?</a:t>
            </a:r>
          </a:p>
          <a:p>
            <a:r>
              <a:rPr lang="en-GB" dirty="0"/>
              <a:t>Does the digital repository give you a unique persistent digital identifier for your deposit?</a:t>
            </a:r>
          </a:p>
          <a:p>
            <a:r>
              <a:rPr lang="en-GB" dirty="0"/>
              <a:t>Can the digital repository accommodate the size of your deposit?</a:t>
            </a:r>
          </a:p>
          <a:p>
            <a:r>
              <a:rPr lang="en-GB" dirty="0"/>
              <a:t>Are the policies of the digital repository acceptable to you?</a:t>
            </a:r>
          </a:p>
          <a:p>
            <a:r>
              <a:rPr lang="en-GB" dirty="0"/>
              <a:t>Is the longevity of the digital repository acceptable to you?</a:t>
            </a:r>
          </a:p>
          <a:p>
            <a:r>
              <a:rPr lang="en-GB" dirty="0"/>
              <a:t>Is the digital repository free or do you have to pay a fee? If there is a fee, is this a one-off payment and can you afford it?</a:t>
            </a:r>
          </a:p>
        </p:txBody>
      </p:sp>
      <p:sp>
        <p:nvSpPr>
          <p:cNvPr id="4" name="TextBox 3">
            <a:extLst>
              <a:ext uri="{FF2B5EF4-FFF2-40B4-BE49-F238E27FC236}">
                <a16:creationId xmlns:a16="http://schemas.microsoft.com/office/drawing/2014/main" id="{6BCCBC13-35FA-0F47-9934-5A1AC0E7C0F1}"/>
              </a:ext>
            </a:extLst>
          </p:cNvPr>
          <p:cNvSpPr txBox="1"/>
          <p:nvPr/>
        </p:nvSpPr>
        <p:spPr>
          <a:xfrm>
            <a:off x="0" y="4681835"/>
            <a:ext cx="6536918" cy="461665"/>
          </a:xfrm>
          <a:prstGeom prst="rect">
            <a:avLst/>
          </a:prstGeom>
          <a:noFill/>
        </p:spPr>
        <p:txBody>
          <a:bodyPr wrap="none" rtlCol="0">
            <a:spAutoFit/>
          </a:bodyPr>
          <a:lstStyle/>
          <a:p>
            <a:r>
              <a:rPr lang="en-GB" sz="1200" dirty="0"/>
              <a:t>The Software Sustainability Institute. (2018). Checklist for a Software Management Plan (Version 1.0). </a:t>
            </a:r>
            <a:br>
              <a:rPr lang="en-GB" sz="1200" dirty="0"/>
            </a:br>
            <a:r>
              <a:rPr lang="en-GB" sz="1200" dirty="0" err="1"/>
              <a:t>Zenodo</a:t>
            </a:r>
            <a:r>
              <a:rPr lang="en-GB" sz="1200" dirty="0"/>
              <a:t>. http://</a:t>
            </a:r>
            <a:r>
              <a:rPr lang="en-GB" sz="1200" dirty="0" err="1"/>
              <a:t>doi.org</a:t>
            </a:r>
            <a:r>
              <a:rPr lang="en-GB" sz="1200" dirty="0"/>
              <a:t>/10.5281/zenodo.2159713</a:t>
            </a:r>
            <a:endParaRPr lang="en-US" sz="1200" dirty="0"/>
          </a:p>
        </p:txBody>
      </p:sp>
      <p:pic>
        <p:nvPicPr>
          <p:cNvPr id="5" name="Picture 4">
            <a:extLst>
              <a:ext uri="{FF2B5EF4-FFF2-40B4-BE49-F238E27FC236}">
                <a16:creationId xmlns:a16="http://schemas.microsoft.com/office/drawing/2014/main" id="{B7A09867-CAB6-534D-B503-E8F7399E8AFC}"/>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163317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17D8-BDB4-6742-B764-C032651E61A0}"/>
              </a:ext>
            </a:extLst>
          </p:cNvPr>
          <p:cNvSpPr>
            <a:spLocks noGrp="1"/>
          </p:cNvSpPr>
          <p:nvPr>
            <p:ph type="title"/>
          </p:nvPr>
        </p:nvSpPr>
        <p:spPr/>
        <p:txBody>
          <a:bodyPr>
            <a:normAutofit/>
          </a:bodyPr>
          <a:lstStyle/>
          <a:p>
            <a:r>
              <a:rPr lang="en-US" dirty="0"/>
              <a:t>Why deposit software?</a:t>
            </a:r>
          </a:p>
        </p:txBody>
      </p:sp>
      <p:pic>
        <p:nvPicPr>
          <p:cNvPr id="3" name="Picture 2">
            <a:extLst>
              <a:ext uri="{FF2B5EF4-FFF2-40B4-BE49-F238E27FC236}">
                <a16:creationId xmlns:a16="http://schemas.microsoft.com/office/drawing/2014/main" id="{9F24E4EF-29BB-9B47-B00F-851968F00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567" y="1059582"/>
            <a:ext cx="7751061" cy="3456384"/>
          </a:xfrm>
          <a:prstGeom prst="rect">
            <a:avLst/>
          </a:prstGeom>
        </p:spPr>
      </p:pic>
      <p:sp>
        <p:nvSpPr>
          <p:cNvPr id="4" name="TextBox 3">
            <a:extLst>
              <a:ext uri="{FF2B5EF4-FFF2-40B4-BE49-F238E27FC236}">
                <a16:creationId xmlns:a16="http://schemas.microsoft.com/office/drawing/2014/main" id="{0F6FDD9F-C26A-D847-8670-8507E6770271}"/>
              </a:ext>
            </a:extLst>
          </p:cNvPr>
          <p:cNvSpPr txBox="1"/>
          <p:nvPr/>
        </p:nvSpPr>
        <p:spPr>
          <a:xfrm>
            <a:off x="0" y="4698531"/>
            <a:ext cx="5175071" cy="461665"/>
          </a:xfrm>
          <a:prstGeom prst="rect">
            <a:avLst/>
          </a:prstGeom>
          <a:noFill/>
        </p:spPr>
        <p:txBody>
          <a:bodyPr wrap="none" rtlCol="0">
            <a:spAutoFit/>
          </a:bodyPr>
          <a:lstStyle/>
          <a:p>
            <a:r>
              <a:rPr lang="en-US" sz="1200" dirty="0"/>
              <a:t>Michael Jackson. (2018). Software Deposit: Why deposit software (Version 1.0). </a:t>
            </a:r>
            <a:br>
              <a:rPr lang="en-US" sz="1200" dirty="0"/>
            </a:br>
            <a:r>
              <a:rPr lang="en-US" sz="1200" dirty="0" err="1"/>
              <a:t>Zenodo</a:t>
            </a:r>
            <a:r>
              <a:rPr lang="en-US" sz="1200" dirty="0"/>
              <a:t>. http://</a:t>
            </a:r>
            <a:r>
              <a:rPr lang="en-US" sz="1200" dirty="0" err="1"/>
              <a:t>doi.org</a:t>
            </a:r>
            <a:r>
              <a:rPr lang="en-US" sz="1200" dirty="0"/>
              <a:t>/10.5281/zenodo.1327333</a:t>
            </a:r>
          </a:p>
        </p:txBody>
      </p:sp>
      <p:pic>
        <p:nvPicPr>
          <p:cNvPr id="5" name="Picture 4">
            <a:extLst>
              <a:ext uri="{FF2B5EF4-FFF2-40B4-BE49-F238E27FC236}">
                <a16:creationId xmlns:a16="http://schemas.microsoft.com/office/drawing/2014/main" id="{108DFCEF-97C1-2C4C-948B-BAC661A222F0}"/>
              </a:ext>
            </a:extLst>
          </p:cNvPr>
          <p:cNvPicPr>
            <a:picLocks noChangeAspect="1"/>
          </p:cNvPicPr>
          <p:nvPr/>
        </p:nvPicPr>
        <p:blipFill>
          <a:blip r:embed="rId4"/>
          <a:stretch>
            <a:fillRect/>
          </a:stretch>
        </p:blipFill>
        <p:spPr>
          <a:xfrm>
            <a:off x="8026400" y="4731990"/>
            <a:ext cx="1117600" cy="393700"/>
          </a:xfrm>
          <a:prstGeom prst="rect">
            <a:avLst/>
          </a:prstGeom>
        </p:spPr>
      </p:pic>
      <p:pic>
        <p:nvPicPr>
          <p:cNvPr id="7" name="Picture 6">
            <a:extLst>
              <a:ext uri="{FF2B5EF4-FFF2-40B4-BE49-F238E27FC236}">
                <a16:creationId xmlns:a16="http://schemas.microsoft.com/office/drawing/2014/main" id="{805BB99A-66B1-1741-87C5-D39C7881705D}"/>
              </a:ext>
            </a:extLst>
          </p:cNvPr>
          <p:cNvPicPr>
            <a:picLocks noChangeAspect="1"/>
          </p:cNvPicPr>
          <p:nvPr/>
        </p:nvPicPr>
        <p:blipFill>
          <a:blip r:embed="rId5"/>
          <a:stretch>
            <a:fillRect/>
          </a:stretch>
        </p:blipFill>
        <p:spPr>
          <a:xfrm>
            <a:off x="8607166" y="1131590"/>
            <a:ext cx="484466" cy="270030"/>
          </a:xfrm>
          <a:prstGeom prst="rect">
            <a:avLst/>
          </a:prstGeom>
        </p:spPr>
      </p:pic>
    </p:spTree>
    <p:extLst>
      <p:ext uri="{BB962C8B-B14F-4D97-AF65-F5344CB8AC3E}">
        <p14:creationId xmlns:p14="http://schemas.microsoft.com/office/powerpoint/2010/main" val="3911718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DB04-D0AF-9B48-A59F-A146391D03A6}"/>
              </a:ext>
            </a:extLst>
          </p:cNvPr>
          <p:cNvSpPr>
            <a:spLocks noGrp="1"/>
          </p:cNvSpPr>
          <p:nvPr>
            <p:ph type="title"/>
          </p:nvPr>
        </p:nvSpPr>
        <p:spPr/>
        <p:txBody>
          <a:bodyPr/>
          <a:lstStyle/>
          <a:p>
            <a:r>
              <a:rPr lang="en-US" dirty="0"/>
              <a:t>When to deposit software?</a:t>
            </a:r>
          </a:p>
        </p:txBody>
      </p:sp>
      <p:pic>
        <p:nvPicPr>
          <p:cNvPr id="3" name="Picture 2">
            <a:extLst>
              <a:ext uri="{FF2B5EF4-FFF2-40B4-BE49-F238E27FC236}">
                <a16:creationId xmlns:a16="http://schemas.microsoft.com/office/drawing/2014/main" id="{3EC98ED4-8490-3D4E-9CF9-EB0F990A513E}"/>
              </a:ext>
            </a:extLst>
          </p:cNvPr>
          <p:cNvPicPr>
            <a:picLocks noChangeAspect="1"/>
          </p:cNvPicPr>
          <p:nvPr/>
        </p:nvPicPr>
        <p:blipFill>
          <a:blip r:embed="rId3"/>
          <a:stretch>
            <a:fillRect/>
          </a:stretch>
        </p:blipFill>
        <p:spPr>
          <a:xfrm>
            <a:off x="0" y="1059582"/>
            <a:ext cx="9144000" cy="3566160"/>
          </a:xfrm>
          <a:prstGeom prst="rect">
            <a:avLst/>
          </a:prstGeom>
        </p:spPr>
      </p:pic>
      <p:sp>
        <p:nvSpPr>
          <p:cNvPr id="4" name="TextBox 3">
            <a:extLst>
              <a:ext uri="{FF2B5EF4-FFF2-40B4-BE49-F238E27FC236}">
                <a16:creationId xmlns:a16="http://schemas.microsoft.com/office/drawing/2014/main" id="{7E90AE40-54F3-EC40-AFF2-BE36D1CF3BB3}"/>
              </a:ext>
            </a:extLst>
          </p:cNvPr>
          <p:cNvSpPr txBox="1"/>
          <p:nvPr/>
        </p:nvSpPr>
        <p:spPr>
          <a:xfrm>
            <a:off x="0" y="4698531"/>
            <a:ext cx="5432962" cy="461665"/>
          </a:xfrm>
          <a:prstGeom prst="rect">
            <a:avLst/>
          </a:prstGeom>
          <a:noFill/>
        </p:spPr>
        <p:txBody>
          <a:bodyPr wrap="none" rtlCol="0">
            <a:spAutoFit/>
          </a:bodyPr>
          <a:lstStyle/>
          <a:p>
            <a:r>
              <a:rPr lang="en-US" sz="1200" dirty="0"/>
              <a:t>Michael Jackson. (2018). Software Deposit: </a:t>
            </a:r>
            <a:r>
              <a:rPr lang="en-GB" sz="1200" dirty="0"/>
              <a:t>When to deposit software (Version 1.0). </a:t>
            </a:r>
            <a:br>
              <a:rPr lang="en-GB" sz="1200" dirty="0"/>
            </a:br>
            <a:r>
              <a:rPr lang="en-GB" sz="1200" dirty="0" err="1"/>
              <a:t>Zenodo</a:t>
            </a:r>
            <a:r>
              <a:rPr lang="en-GB" sz="1200" dirty="0"/>
              <a:t>. http://</a:t>
            </a:r>
            <a:r>
              <a:rPr lang="en-GB" sz="1200" dirty="0" err="1"/>
              <a:t>doi.org</a:t>
            </a:r>
            <a:r>
              <a:rPr lang="en-GB" sz="1200" dirty="0"/>
              <a:t>/10.5281/zenodo.1327331</a:t>
            </a:r>
            <a:endParaRPr lang="en-US" sz="1200" dirty="0"/>
          </a:p>
        </p:txBody>
      </p:sp>
      <p:pic>
        <p:nvPicPr>
          <p:cNvPr id="5" name="Picture 4">
            <a:extLst>
              <a:ext uri="{FF2B5EF4-FFF2-40B4-BE49-F238E27FC236}">
                <a16:creationId xmlns:a16="http://schemas.microsoft.com/office/drawing/2014/main" id="{993904F2-63C1-B945-89D6-A74EFC1EC39A}"/>
              </a:ext>
            </a:extLst>
          </p:cNvPr>
          <p:cNvPicPr>
            <a:picLocks noChangeAspect="1"/>
          </p:cNvPicPr>
          <p:nvPr/>
        </p:nvPicPr>
        <p:blipFill>
          <a:blip r:embed="rId4"/>
          <a:stretch>
            <a:fillRect/>
          </a:stretch>
        </p:blipFill>
        <p:spPr>
          <a:xfrm>
            <a:off x="8026400" y="4731990"/>
            <a:ext cx="1117600" cy="393700"/>
          </a:xfrm>
          <a:prstGeom prst="rect">
            <a:avLst/>
          </a:prstGeom>
        </p:spPr>
      </p:pic>
      <p:pic>
        <p:nvPicPr>
          <p:cNvPr id="6" name="Picture 5">
            <a:extLst>
              <a:ext uri="{FF2B5EF4-FFF2-40B4-BE49-F238E27FC236}">
                <a16:creationId xmlns:a16="http://schemas.microsoft.com/office/drawing/2014/main" id="{4A31D534-BDC1-B844-B010-797030CB893F}"/>
              </a:ext>
            </a:extLst>
          </p:cNvPr>
          <p:cNvPicPr>
            <a:picLocks noChangeAspect="1"/>
          </p:cNvPicPr>
          <p:nvPr/>
        </p:nvPicPr>
        <p:blipFill>
          <a:blip r:embed="rId5"/>
          <a:stretch>
            <a:fillRect/>
          </a:stretch>
        </p:blipFill>
        <p:spPr>
          <a:xfrm>
            <a:off x="8607166" y="1131590"/>
            <a:ext cx="484466" cy="270030"/>
          </a:xfrm>
          <a:prstGeom prst="rect">
            <a:avLst/>
          </a:prstGeom>
        </p:spPr>
      </p:pic>
    </p:spTree>
    <p:extLst>
      <p:ext uri="{BB962C8B-B14F-4D97-AF65-F5344CB8AC3E}">
        <p14:creationId xmlns:p14="http://schemas.microsoft.com/office/powerpoint/2010/main" val="278564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82AD-F947-0041-A895-4D0881CE9C8B}"/>
              </a:ext>
            </a:extLst>
          </p:cNvPr>
          <p:cNvSpPr>
            <a:spLocks noGrp="1"/>
          </p:cNvSpPr>
          <p:nvPr>
            <p:ph type="title"/>
          </p:nvPr>
        </p:nvSpPr>
        <p:spPr/>
        <p:txBody>
          <a:bodyPr/>
          <a:lstStyle/>
          <a:p>
            <a:r>
              <a:rPr lang="en-US" dirty="0"/>
              <a:t>Where to deposit software?</a:t>
            </a:r>
          </a:p>
        </p:txBody>
      </p:sp>
      <p:pic>
        <p:nvPicPr>
          <p:cNvPr id="3" name="Picture 2">
            <a:extLst>
              <a:ext uri="{FF2B5EF4-FFF2-40B4-BE49-F238E27FC236}">
                <a16:creationId xmlns:a16="http://schemas.microsoft.com/office/drawing/2014/main" id="{9DA6888B-2964-2A44-A1D5-AACF8F7B7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63688" y="1048020"/>
            <a:ext cx="6048672" cy="3698496"/>
          </a:xfrm>
          <a:prstGeom prst="rect">
            <a:avLst/>
          </a:prstGeom>
        </p:spPr>
      </p:pic>
      <p:sp>
        <p:nvSpPr>
          <p:cNvPr id="4" name="TextBox 3">
            <a:extLst>
              <a:ext uri="{FF2B5EF4-FFF2-40B4-BE49-F238E27FC236}">
                <a16:creationId xmlns:a16="http://schemas.microsoft.com/office/drawing/2014/main" id="{B69779E5-DE7D-724B-B005-1F74D62610A8}"/>
              </a:ext>
            </a:extLst>
          </p:cNvPr>
          <p:cNvSpPr txBox="1"/>
          <p:nvPr/>
        </p:nvSpPr>
        <p:spPr>
          <a:xfrm>
            <a:off x="0" y="4698531"/>
            <a:ext cx="5480603" cy="461665"/>
          </a:xfrm>
          <a:prstGeom prst="rect">
            <a:avLst/>
          </a:prstGeom>
          <a:noFill/>
        </p:spPr>
        <p:txBody>
          <a:bodyPr wrap="none" rtlCol="0">
            <a:spAutoFit/>
          </a:bodyPr>
          <a:lstStyle/>
          <a:p>
            <a:r>
              <a:rPr lang="en-US" sz="1200" dirty="0"/>
              <a:t>Michael Jackson. (2018). Software Deposit: </a:t>
            </a:r>
            <a:r>
              <a:rPr lang="en-GB" sz="1200" dirty="0"/>
              <a:t>Where to deposit software (Version 1.0). </a:t>
            </a:r>
            <a:br>
              <a:rPr lang="en-GB" sz="1200" dirty="0"/>
            </a:br>
            <a:r>
              <a:rPr lang="en-GB" sz="1200" dirty="0" err="1"/>
              <a:t>Zenodo</a:t>
            </a:r>
            <a:r>
              <a:rPr lang="en-GB" sz="1200" dirty="0"/>
              <a:t>. http://</a:t>
            </a:r>
            <a:r>
              <a:rPr lang="en-GB" sz="1200" dirty="0" err="1"/>
              <a:t>doi.org</a:t>
            </a:r>
            <a:r>
              <a:rPr lang="en-GB" sz="1200" dirty="0"/>
              <a:t>/10.5281/zenodo.1327329</a:t>
            </a:r>
            <a:endParaRPr lang="en-US" sz="1200" dirty="0"/>
          </a:p>
        </p:txBody>
      </p:sp>
      <p:pic>
        <p:nvPicPr>
          <p:cNvPr id="5" name="Picture 4">
            <a:extLst>
              <a:ext uri="{FF2B5EF4-FFF2-40B4-BE49-F238E27FC236}">
                <a16:creationId xmlns:a16="http://schemas.microsoft.com/office/drawing/2014/main" id="{7904EA12-DA1D-7949-88B2-347D497F330D}"/>
              </a:ext>
            </a:extLst>
          </p:cNvPr>
          <p:cNvPicPr>
            <a:picLocks noChangeAspect="1"/>
          </p:cNvPicPr>
          <p:nvPr/>
        </p:nvPicPr>
        <p:blipFill>
          <a:blip r:embed="rId3"/>
          <a:stretch>
            <a:fillRect/>
          </a:stretch>
        </p:blipFill>
        <p:spPr>
          <a:xfrm>
            <a:off x="8026400" y="4731990"/>
            <a:ext cx="1117600" cy="393700"/>
          </a:xfrm>
          <a:prstGeom prst="rect">
            <a:avLst/>
          </a:prstGeom>
        </p:spPr>
      </p:pic>
      <p:pic>
        <p:nvPicPr>
          <p:cNvPr id="6" name="Picture 5">
            <a:extLst>
              <a:ext uri="{FF2B5EF4-FFF2-40B4-BE49-F238E27FC236}">
                <a16:creationId xmlns:a16="http://schemas.microsoft.com/office/drawing/2014/main" id="{ABC7355B-7AE4-9142-9134-9B41AE0B1A9A}"/>
              </a:ext>
            </a:extLst>
          </p:cNvPr>
          <p:cNvPicPr>
            <a:picLocks noChangeAspect="1"/>
          </p:cNvPicPr>
          <p:nvPr/>
        </p:nvPicPr>
        <p:blipFill>
          <a:blip r:embed="rId4"/>
          <a:stretch>
            <a:fillRect/>
          </a:stretch>
        </p:blipFill>
        <p:spPr>
          <a:xfrm>
            <a:off x="8607166" y="1131590"/>
            <a:ext cx="484466" cy="270030"/>
          </a:xfrm>
          <a:prstGeom prst="rect">
            <a:avLst/>
          </a:prstGeom>
        </p:spPr>
      </p:pic>
    </p:spTree>
    <p:extLst>
      <p:ext uri="{BB962C8B-B14F-4D97-AF65-F5344CB8AC3E}">
        <p14:creationId xmlns:p14="http://schemas.microsoft.com/office/powerpoint/2010/main" val="403412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82AD-F947-0041-A895-4D0881CE9C8B}"/>
              </a:ext>
            </a:extLst>
          </p:cNvPr>
          <p:cNvSpPr>
            <a:spLocks noGrp="1"/>
          </p:cNvSpPr>
          <p:nvPr>
            <p:ph type="title"/>
          </p:nvPr>
        </p:nvSpPr>
        <p:spPr/>
        <p:txBody>
          <a:bodyPr/>
          <a:lstStyle/>
          <a:p>
            <a:r>
              <a:rPr lang="en-US" dirty="0"/>
              <a:t>What to deposit?</a:t>
            </a:r>
          </a:p>
        </p:txBody>
      </p:sp>
      <p:sp>
        <p:nvSpPr>
          <p:cNvPr id="4" name="TextBox 3">
            <a:extLst>
              <a:ext uri="{FF2B5EF4-FFF2-40B4-BE49-F238E27FC236}">
                <a16:creationId xmlns:a16="http://schemas.microsoft.com/office/drawing/2014/main" id="{B69779E5-DE7D-724B-B005-1F74D62610A8}"/>
              </a:ext>
            </a:extLst>
          </p:cNvPr>
          <p:cNvSpPr txBox="1"/>
          <p:nvPr/>
        </p:nvSpPr>
        <p:spPr>
          <a:xfrm>
            <a:off x="0" y="4698531"/>
            <a:ext cx="4813369" cy="461665"/>
          </a:xfrm>
          <a:prstGeom prst="rect">
            <a:avLst/>
          </a:prstGeom>
          <a:noFill/>
        </p:spPr>
        <p:txBody>
          <a:bodyPr wrap="none" rtlCol="0">
            <a:spAutoFit/>
          </a:bodyPr>
          <a:lstStyle/>
          <a:p>
            <a:r>
              <a:rPr lang="en-US" sz="1200" dirty="0"/>
              <a:t>Michael Jackson. (2018). Software Deposit: </a:t>
            </a:r>
            <a:r>
              <a:rPr lang="en-GB" sz="1200" dirty="0"/>
              <a:t>What to deposit (Version 1.0). </a:t>
            </a:r>
          </a:p>
          <a:p>
            <a:r>
              <a:rPr lang="en-GB" sz="1200" dirty="0" err="1"/>
              <a:t>Zenodo</a:t>
            </a:r>
            <a:r>
              <a:rPr lang="en-GB" sz="1200" dirty="0"/>
              <a:t>. http://</a:t>
            </a:r>
            <a:r>
              <a:rPr lang="en-GB" sz="1200" dirty="0" err="1"/>
              <a:t>doi.org</a:t>
            </a:r>
            <a:r>
              <a:rPr lang="en-GB" sz="1200" dirty="0"/>
              <a:t>/10.5281/zenodo.1327325</a:t>
            </a:r>
            <a:endParaRPr lang="en-US" sz="1200" dirty="0"/>
          </a:p>
        </p:txBody>
      </p:sp>
      <p:pic>
        <p:nvPicPr>
          <p:cNvPr id="5" name="Picture 4">
            <a:extLst>
              <a:ext uri="{FF2B5EF4-FFF2-40B4-BE49-F238E27FC236}">
                <a16:creationId xmlns:a16="http://schemas.microsoft.com/office/drawing/2014/main" id="{2F6B4B20-039E-6F49-BCD0-ECC8DEA826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7698" y="1078814"/>
            <a:ext cx="6308604" cy="3581168"/>
          </a:xfrm>
          <a:prstGeom prst="rect">
            <a:avLst/>
          </a:prstGeom>
        </p:spPr>
      </p:pic>
      <p:pic>
        <p:nvPicPr>
          <p:cNvPr id="6" name="Picture 5">
            <a:extLst>
              <a:ext uri="{FF2B5EF4-FFF2-40B4-BE49-F238E27FC236}">
                <a16:creationId xmlns:a16="http://schemas.microsoft.com/office/drawing/2014/main" id="{2AB7EF1D-FB1E-604D-A924-9CEF6FD21F78}"/>
              </a:ext>
            </a:extLst>
          </p:cNvPr>
          <p:cNvPicPr>
            <a:picLocks noChangeAspect="1"/>
          </p:cNvPicPr>
          <p:nvPr/>
        </p:nvPicPr>
        <p:blipFill>
          <a:blip r:embed="rId4"/>
          <a:stretch>
            <a:fillRect/>
          </a:stretch>
        </p:blipFill>
        <p:spPr>
          <a:xfrm>
            <a:off x="8026400" y="4731990"/>
            <a:ext cx="1117600" cy="393700"/>
          </a:xfrm>
          <a:prstGeom prst="rect">
            <a:avLst/>
          </a:prstGeom>
        </p:spPr>
      </p:pic>
      <p:pic>
        <p:nvPicPr>
          <p:cNvPr id="7" name="Picture 6">
            <a:extLst>
              <a:ext uri="{FF2B5EF4-FFF2-40B4-BE49-F238E27FC236}">
                <a16:creationId xmlns:a16="http://schemas.microsoft.com/office/drawing/2014/main" id="{AFAEB391-D3F0-8740-BDBA-086A629EA98F}"/>
              </a:ext>
            </a:extLst>
          </p:cNvPr>
          <p:cNvPicPr>
            <a:picLocks noChangeAspect="1"/>
          </p:cNvPicPr>
          <p:nvPr/>
        </p:nvPicPr>
        <p:blipFill>
          <a:blip r:embed="rId5"/>
          <a:stretch>
            <a:fillRect/>
          </a:stretch>
        </p:blipFill>
        <p:spPr>
          <a:xfrm>
            <a:off x="8607166" y="1131590"/>
            <a:ext cx="484466" cy="270030"/>
          </a:xfrm>
          <a:prstGeom prst="rect">
            <a:avLst/>
          </a:prstGeom>
        </p:spPr>
      </p:pic>
    </p:spTree>
    <p:extLst>
      <p:ext uri="{BB962C8B-B14F-4D97-AF65-F5344CB8AC3E}">
        <p14:creationId xmlns:p14="http://schemas.microsoft.com/office/powerpoint/2010/main" val="1566271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9B30-565A-BA44-8D9B-484321918D72}"/>
              </a:ext>
            </a:extLst>
          </p:cNvPr>
          <p:cNvSpPr>
            <a:spLocks noGrp="1"/>
          </p:cNvSpPr>
          <p:nvPr>
            <p:ph type="title"/>
          </p:nvPr>
        </p:nvSpPr>
        <p:spPr/>
        <p:txBody>
          <a:bodyPr/>
          <a:lstStyle/>
          <a:p>
            <a:r>
              <a:rPr lang="en-US" dirty="0"/>
              <a:t>How to review a deposit?</a:t>
            </a:r>
          </a:p>
        </p:txBody>
      </p:sp>
      <p:pic>
        <p:nvPicPr>
          <p:cNvPr id="3" name="Picture 2">
            <a:extLst>
              <a:ext uri="{FF2B5EF4-FFF2-40B4-BE49-F238E27FC236}">
                <a16:creationId xmlns:a16="http://schemas.microsoft.com/office/drawing/2014/main" id="{C97DCCDA-4078-DA4E-A04D-EE5B49097B45}"/>
              </a:ext>
            </a:extLst>
          </p:cNvPr>
          <p:cNvPicPr>
            <a:picLocks noChangeAspect="1"/>
          </p:cNvPicPr>
          <p:nvPr/>
        </p:nvPicPr>
        <p:blipFill>
          <a:blip r:embed="rId2"/>
          <a:stretch>
            <a:fillRect/>
          </a:stretch>
        </p:blipFill>
        <p:spPr>
          <a:xfrm>
            <a:off x="1295636" y="1059582"/>
            <a:ext cx="6552728" cy="3735055"/>
          </a:xfrm>
          <a:prstGeom prst="rect">
            <a:avLst/>
          </a:prstGeom>
        </p:spPr>
      </p:pic>
      <p:sp>
        <p:nvSpPr>
          <p:cNvPr id="4" name="TextBox 3">
            <a:extLst>
              <a:ext uri="{FF2B5EF4-FFF2-40B4-BE49-F238E27FC236}">
                <a16:creationId xmlns:a16="http://schemas.microsoft.com/office/drawing/2014/main" id="{0D169EA9-78D0-D446-8C1F-5208CB950A2B}"/>
              </a:ext>
            </a:extLst>
          </p:cNvPr>
          <p:cNvSpPr txBox="1"/>
          <p:nvPr/>
        </p:nvSpPr>
        <p:spPr>
          <a:xfrm>
            <a:off x="0" y="4698531"/>
            <a:ext cx="5909695" cy="461665"/>
          </a:xfrm>
          <a:prstGeom prst="rect">
            <a:avLst/>
          </a:prstGeom>
          <a:noFill/>
        </p:spPr>
        <p:txBody>
          <a:bodyPr wrap="none" rtlCol="0">
            <a:spAutoFit/>
          </a:bodyPr>
          <a:lstStyle/>
          <a:p>
            <a:r>
              <a:rPr lang="en-US" sz="1200" dirty="0"/>
              <a:t>Michael Jackson. (2018). Software Deposit: </a:t>
            </a:r>
            <a:r>
              <a:rPr lang="en-GB" sz="1200" dirty="0"/>
              <a:t>How to review a software deposit (Version 1.0). </a:t>
            </a:r>
            <a:br>
              <a:rPr lang="en-GB" sz="1200" dirty="0"/>
            </a:br>
            <a:r>
              <a:rPr lang="en-GB" sz="1200" dirty="0" err="1"/>
              <a:t>Zenodo</a:t>
            </a:r>
            <a:r>
              <a:rPr lang="en-GB" sz="1200" dirty="0"/>
              <a:t>. http://</a:t>
            </a:r>
            <a:r>
              <a:rPr lang="en-GB" sz="1200" dirty="0" err="1"/>
              <a:t>doi.org</a:t>
            </a:r>
            <a:r>
              <a:rPr lang="en-GB" sz="1200" dirty="0"/>
              <a:t>/10.5281/zenodo.1327314</a:t>
            </a:r>
            <a:endParaRPr lang="en-US" sz="1200" dirty="0"/>
          </a:p>
        </p:txBody>
      </p:sp>
      <p:pic>
        <p:nvPicPr>
          <p:cNvPr id="5" name="Picture 4">
            <a:extLst>
              <a:ext uri="{FF2B5EF4-FFF2-40B4-BE49-F238E27FC236}">
                <a16:creationId xmlns:a16="http://schemas.microsoft.com/office/drawing/2014/main" id="{36DE49C4-A66D-B746-883E-AEEBF2388846}"/>
              </a:ext>
            </a:extLst>
          </p:cNvPr>
          <p:cNvPicPr>
            <a:picLocks noChangeAspect="1"/>
          </p:cNvPicPr>
          <p:nvPr/>
        </p:nvPicPr>
        <p:blipFill>
          <a:blip r:embed="rId3"/>
          <a:stretch>
            <a:fillRect/>
          </a:stretch>
        </p:blipFill>
        <p:spPr>
          <a:xfrm>
            <a:off x="8026400" y="4731990"/>
            <a:ext cx="1117600" cy="393700"/>
          </a:xfrm>
          <a:prstGeom prst="rect">
            <a:avLst/>
          </a:prstGeom>
        </p:spPr>
      </p:pic>
      <p:pic>
        <p:nvPicPr>
          <p:cNvPr id="6" name="Picture 5">
            <a:extLst>
              <a:ext uri="{FF2B5EF4-FFF2-40B4-BE49-F238E27FC236}">
                <a16:creationId xmlns:a16="http://schemas.microsoft.com/office/drawing/2014/main" id="{C9EFE86F-0EB6-634D-8D49-B083DDE2F35C}"/>
              </a:ext>
            </a:extLst>
          </p:cNvPr>
          <p:cNvPicPr>
            <a:picLocks noChangeAspect="1"/>
          </p:cNvPicPr>
          <p:nvPr/>
        </p:nvPicPr>
        <p:blipFill>
          <a:blip r:embed="rId4"/>
          <a:stretch>
            <a:fillRect/>
          </a:stretch>
        </p:blipFill>
        <p:spPr>
          <a:xfrm>
            <a:off x="8607166" y="1131590"/>
            <a:ext cx="484466" cy="270030"/>
          </a:xfrm>
          <a:prstGeom prst="rect">
            <a:avLst/>
          </a:prstGeom>
        </p:spPr>
      </p:pic>
    </p:spTree>
    <p:extLst>
      <p:ext uri="{BB962C8B-B14F-4D97-AF65-F5344CB8AC3E}">
        <p14:creationId xmlns:p14="http://schemas.microsoft.com/office/powerpoint/2010/main" val="1423748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71926-CFB6-2241-A697-8062DCF437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95"/>
          <a:stretch/>
        </p:blipFill>
        <p:spPr>
          <a:xfrm>
            <a:off x="0" y="0"/>
            <a:ext cx="9252520" cy="5143500"/>
          </a:xfrm>
          <a:prstGeom prst="rect">
            <a:avLst/>
          </a:prstGeom>
        </p:spPr>
      </p:pic>
      <p:sp>
        <p:nvSpPr>
          <p:cNvPr id="3" name="Rectangle 2">
            <a:extLst>
              <a:ext uri="{FF2B5EF4-FFF2-40B4-BE49-F238E27FC236}">
                <a16:creationId xmlns:a16="http://schemas.microsoft.com/office/drawing/2014/main" id="{DB847432-F9E1-1145-990C-39F0ED7CE2C0}"/>
              </a:ext>
            </a:extLst>
          </p:cNvPr>
          <p:cNvSpPr/>
          <p:nvPr/>
        </p:nvSpPr>
        <p:spPr>
          <a:xfrm>
            <a:off x="4860032" y="4515966"/>
            <a:ext cx="4572000" cy="646331"/>
          </a:xfrm>
          <a:prstGeom prst="rect">
            <a:avLst/>
          </a:prstGeom>
        </p:spPr>
        <p:txBody>
          <a:bodyPr>
            <a:spAutoFit/>
          </a:bodyPr>
          <a:lstStyle/>
          <a:p>
            <a:r>
              <a:rPr lang="en-GB" sz="1200" dirty="0">
                <a:solidFill>
                  <a:schemeClr val="bg1"/>
                </a:solidFill>
              </a:rPr>
              <a:t>Domesday page – Warwickshire (public domain)</a:t>
            </a:r>
            <a:br>
              <a:rPr lang="en-GB" sz="1200" dirty="0">
                <a:solidFill>
                  <a:schemeClr val="bg1"/>
                </a:solidFill>
              </a:rPr>
            </a:br>
            <a:r>
              <a:rPr lang="en-GB" sz="1200" dirty="0">
                <a:solidFill>
                  <a:schemeClr val="bg1"/>
                </a:solidFill>
              </a:rPr>
              <a:t>Domesday </a:t>
            </a:r>
            <a:r>
              <a:rPr lang="en-GB" sz="1200" dirty="0" err="1">
                <a:solidFill>
                  <a:schemeClr val="bg1"/>
                </a:solidFill>
              </a:rPr>
              <a:t>equipement</a:t>
            </a:r>
            <a:r>
              <a:rPr lang="en-GB" sz="1200" dirty="0">
                <a:solidFill>
                  <a:schemeClr val="bg1"/>
                </a:solidFill>
              </a:rPr>
              <a:t> By </a:t>
            </a:r>
            <a:r>
              <a:rPr lang="en-GB" sz="1200" dirty="0" err="1">
                <a:solidFill>
                  <a:schemeClr val="bg1"/>
                </a:solidFill>
              </a:rPr>
              <a:t>Regregex</a:t>
            </a:r>
            <a:r>
              <a:rPr lang="en-GB" sz="1200" dirty="0">
                <a:solidFill>
                  <a:schemeClr val="bg1"/>
                </a:solidFill>
              </a:rPr>
              <a:t> - Own work, CC BY 3.0, https://</a:t>
            </a:r>
            <a:r>
              <a:rPr lang="en-GB" sz="1200" dirty="0" err="1">
                <a:solidFill>
                  <a:schemeClr val="bg1"/>
                </a:solidFill>
              </a:rPr>
              <a:t>commons.wikimedia.org</a:t>
            </a:r>
            <a:r>
              <a:rPr lang="en-GB" sz="1200" dirty="0">
                <a:solidFill>
                  <a:schemeClr val="bg1"/>
                </a:solidFill>
              </a:rPr>
              <a:t>/w/</a:t>
            </a:r>
            <a:r>
              <a:rPr lang="en-GB" sz="1200" dirty="0" err="1">
                <a:solidFill>
                  <a:schemeClr val="bg1"/>
                </a:solidFill>
              </a:rPr>
              <a:t>index.php?curid</a:t>
            </a:r>
            <a:r>
              <a:rPr lang="en-GB" sz="1200" dirty="0">
                <a:solidFill>
                  <a:schemeClr val="bg1"/>
                </a:solidFill>
              </a:rPr>
              <a:t>=10716074</a:t>
            </a:r>
            <a:endParaRPr lang="en-US" sz="1200" dirty="0">
              <a:solidFill>
                <a:schemeClr val="bg1"/>
              </a:solidFill>
            </a:endParaRPr>
          </a:p>
        </p:txBody>
      </p:sp>
      <p:pic>
        <p:nvPicPr>
          <p:cNvPr id="4" name="Picture 3">
            <a:extLst>
              <a:ext uri="{FF2B5EF4-FFF2-40B4-BE49-F238E27FC236}">
                <a16:creationId xmlns:a16="http://schemas.microsoft.com/office/drawing/2014/main" id="{4F1D15C5-ACF1-194C-82A3-68F690574526}"/>
              </a:ext>
            </a:extLst>
          </p:cNvPr>
          <p:cNvPicPr>
            <a:picLocks noChangeAspect="1"/>
          </p:cNvPicPr>
          <p:nvPr/>
        </p:nvPicPr>
        <p:blipFill>
          <a:blip r:embed="rId3"/>
          <a:stretch>
            <a:fillRect/>
          </a:stretch>
        </p:blipFill>
        <p:spPr>
          <a:xfrm>
            <a:off x="6660232" y="195486"/>
            <a:ext cx="2298700" cy="1739900"/>
          </a:xfrm>
          <a:prstGeom prst="rect">
            <a:avLst/>
          </a:prstGeom>
        </p:spPr>
      </p:pic>
      <p:sp>
        <p:nvSpPr>
          <p:cNvPr id="5" name="TextBox 4">
            <a:extLst>
              <a:ext uri="{FF2B5EF4-FFF2-40B4-BE49-F238E27FC236}">
                <a16:creationId xmlns:a16="http://schemas.microsoft.com/office/drawing/2014/main" id="{824E73FB-0CEC-B94E-9D9A-E07578A0DEF1}"/>
              </a:ext>
            </a:extLst>
          </p:cNvPr>
          <p:cNvSpPr txBox="1"/>
          <p:nvPr/>
        </p:nvSpPr>
        <p:spPr>
          <a:xfrm>
            <a:off x="314326" y="266449"/>
            <a:ext cx="3660169" cy="646331"/>
          </a:xfrm>
          <a:prstGeom prst="rect">
            <a:avLst/>
          </a:prstGeom>
          <a:solidFill>
            <a:schemeClr val="bg1">
              <a:lumMod val="75000"/>
              <a:alpha val="51000"/>
            </a:schemeClr>
          </a:solidFill>
        </p:spPr>
        <p:txBody>
          <a:bodyPr wrap="none" rtlCol="0">
            <a:spAutoFit/>
          </a:bodyPr>
          <a:lstStyle/>
          <a:p>
            <a:r>
              <a:rPr lang="en-US" sz="3600" dirty="0">
                <a:solidFill>
                  <a:schemeClr val="bg1"/>
                </a:solidFill>
                <a:latin typeface="+mj-lt"/>
              </a:rPr>
              <a:t>Digital Domesday?</a:t>
            </a:r>
          </a:p>
        </p:txBody>
      </p:sp>
      <p:pic>
        <p:nvPicPr>
          <p:cNvPr id="6" name="Picture 5">
            <a:extLst>
              <a:ext uri="{FF2B5EF4-FFF2-40B4-BE49-F238E27FC236}">
                <a16:creationId xmlns:a16="http://schemas.microsoft.com/office/drawing/2014/main" id="{48B9CF62-CE8D-644F-A9BA-24DDF1085E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828" y="1217856"/>
            <a:ext cx="2133545" cy="2866062"/>
          </a:xfrm>
          <a:prstGeom prst="rect">
            <a:avLst/>
          </a:prstGeom>
        </p:spPr>
      </p:pic>
    </p:spTree>
    <p:extLst>
      <p:ext uri="{BB962C8B-B14F-4D97-AF65-F5344CB8AC3E}">
        <p14:creationId xmlns:p14="http://schemas.microsoft.com/office/powerpoint/2010/main" val="1046007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B255-FB8A-C14C-9D17-70BE30AF586E}"/>
              </a:ext>
            </a:extLst>
          </p:cNvPr>
          <p:cNvSpPr>
            <a:spLocks noGrp="1"/>
          </p:cNvSpPr>
          <p:nvPr>
            <p:ph type="title"/>
          </p:nvPr>
        </p:nvSpPr>
        <p:spPr/>
        <p:txBody>
          <a:bodyPr>
            <a:normAutofit fontScale="90000"/>
          </a:bodyPr>
          <a:lstStyle/>
          <a:p>
            <a:r>
              <a:rPr lang="en-US" dirty="0"/>
              <a:t>Research software is changing</a:t>
            </a:r>
          </a:p>
        </p:txBody>
      </p:sp>
      <p:pic>
        <p:nvPicPr>
          <p:cNvPr id="5" name="Picture 4">
            <a:extLst>
              <a:ext uri="{FF2B5EF4-FFF2-40B4-BE49-F238E27FC236}">
                <a16:creationId xmlns:a16="http://schemas.microsoft.com/office/drawing/2014/main" id="{D3F83AEB-4783-EC4A-895D-145DFF8AFE52}"/>
              </a:ext>
            </a:extLst>
          </p:cNvPr>
          <p:cNvPicPr>
            <a:picLocks noChangeAspect="1"/>
          </p:cNvPicPr>
          <p:nvPr/>
        </p:nvPicPr>
        <p:blipFill>
          <a:blip r:embed="rId3"/>
          <a:stretch>
            <a:fillRect/>
          </a:stretch>
        </p:blipFill>
        <p:spPr>
          <a:xfrm>
            <a:off x="170821" y="1083907"/>
            <a:ext cx="3175000" cy="2711979"/>
          </a:xfrm>
          <a:prstGeom prst="rect">
            <a:avLst/>
          </a:prstGeom>
        </p:spPr>
      </p:pic>
      <p:pic>
        <p:nvPicPr>
          <p:cNvPr id="6" name="Picture 5">
            <a:extLst>
              <a:ext uri="{FF2B5EF4-FFF2-40B4-BE49-F238E27FC236}">
                <a16:creationId xmlns:a16="http://schemas.microsoft.com/office/drawing/2014/main" id="{A809B031-D8EF-004E-9E62-3CA7A97D7E6B}"/>
              </a:ext>
            </a:extLst>
          </p:cNvPr>
          <p:cNvPicPr>
            <a:picLocks noChangeAspect="1"/>
          </p:cNvPicPr>
          <p:nvPr/>
        </p:nvPicPr>
        <p:blipFill>
          <a:blip r:embed="rId4"/>
          <a:stretch>
            <a:fillRect/>
          </a:stretch>
        </p:blipFill>
        <p:spPr>
          <a:xfrm>
            <a:off x="3491511" y="1120049"/>
            <a:ext cx="2679211" cy="3107885"/>
          </a:xfrm>
          <a:prstGeom prst="rect">
            <a:avLst/>
          </a:prstGeom>
        </p:spPr>
      </p:pic>
      <p:pic>
        <p:nvPicPr>
          <p:cNvPr id="7" name="Picture 6">
            <a:extLst>
              <a:ext uri="{FF2B5EF4-FFF2-40B4-BE49-F238E27FC236}">
                <a16:creationId xmlns:a16="http://schemas.microsoft.com/office/drawing/2014/main" id="{E72AAAAF-842F-3341-91D0-D358532390EE}"/>
              </a:ext>
            </a:extLst>
          </p:cNvPr>
          <p:cNvPicPr>
            <a:picLocks noChangeAspect="1"/>
          </p:cNvPicPr>
          <p:nvPr/>
        </p:nvPicPr>
        <p:blipFill>
          <a:blip r:embed="rId5"/>
          <a:stretch>
            <a:fillRect/>
          </a:stretch>
        </p:blipFill>
        <p:spPr>
          <a:xfrm>
            <a:off x="6156176" y="1020113"/>
            <a:ext cx="2967334" cy="2967334"/>
          </a:xfrm>
          <a:prstGeom prst="rect">
            <a:avLst/>
          </a:prstGeom>
        </p:spPr>
      </p:pic>
    </p:spTree>
    <p:extLst>
      <p:ext uri="{BB962C8B-B14F-4D97-AF65-F5344CB8AC3E}">
        <p14:creationId xmlns:p14="http://schemas.microsoft.com/office/powerpoint/2010/main" val="1051318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417F9-2D88-C545-8C2A-90744F1846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328" y="221787"/>
            <a:ext cx="3006802" cy="4510203"/>
          </a:xfrm>
          <a:prstGeom prst="rect">
            <a:avLst/>
          </a:prstGeom>
        </p:spPr>
      </p:pic>
      <p:sp>
        <p:nvSpPr>
          <p:cNvPr id="5" name="Title 4">
            <a:extLst>
              <a:ext uri="{FF2B5EF4-FFF2-40B4-BE49-F238E27FC236}">
                <a16:creationId xmlns:a16="http://schemas.microsoft.com/office/drawing/2014/main" id="{20C9B68B-B026-A24B-845E-6274821ECCB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2EA41AA5-CA5E-D347-A141-C633F52F07B4}"/>
              </a:ext>
            </a:extLst>
          </p:cNvPr>
          <p:cNvPicPr>
            <a:picLocks noChangeAspect="1"/>
          </p:cNvPicPr>
          <p:nvPr/>
        </p:nvPicPr>
        <p:blipFill>
          <a:blip r:embed="rId3"/>
          <a:stretch>
            <a:fillRect/>
          </a:stretch>
        </p:blipFill>
        <p:spPr>
          <a:xfrm>
            <a:off x="3491880" y="339502"/>
            <a:ext cx="2540000" cy="838200"/>
          </a:xfrm>
          <a:prstGeom prst="rect">
            <a:avLst/>
          </a:prstGeom>
        </p:spPr>
      </p:pic>
      <p:pic>
        <p:nvPicPr>
          <p:cNvPr id="8" name="Picture 7">
            <a:extLst>
              <a:ext uri="{FF2B5EF4-FFF2-40B4-BE49-F238E27FC236}">
                <a16:creationId xmlns:a16="http://schemas.microsoft.com/office/drawing/2014/main" id="{76A45658-9E82-584C-B2A4-CF7BAE6DF7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8025" y="1507578"/>
            <a:ext cx="4572000" cy="992164"/>
          </a:xfrm>
          <a:prstGeom prst="rect">
            <a:avLst/>
          </a:prstGeom>
        </p:spPr>
      </p:pic>
      <p:pic>
        <p:nvPicPr>
          <p:cNvPr id="9" name="Picture 8">
            <a:extLst>
              <a:ext uri="{FF2B5EF4-FFF2-40B4-BE49-F238E27FC236}">
                <a16:creationId xmlns:a16="http://schemas.microsoft.com/office/drawing/2014/main" id="{A4A573B9-49E2-CA45-800C-AF301B4705C4}"/>
              </a:ext>
            </a:extLst>
          </p:cNvPr>
          <p:cNvPicPr>
            <a:picLocks noChangeAspect="1"/>
          </p:cNvPicPr>
          <p:nvPr/>
        </p:nvPicPr>
        <p:blipFill>
          <a:blip r:embed="rId5"/>
          <a:stretch>
            <a:fillRect/>
          </a:stretch>
        </p:blipFill>
        <p:spPr>
          <a:xfrm>
            <a:off x="3478025" y="2499325"/>
            <a:ext cx="4572000" cy="1008529"/>
          </a:xfrm>
          <a:prstGeom prst="rect">
            <a:avLst/>
          </a:prstGeom>
        </p:spPr>
      </p:pic>
      <p:pic>
        <p:nvPicPr>
          <p:cNvPr id="10" name="Picture 9">
            <a:extLst>
              <a:ext uri="{FF2B5EF4-FFF2-40B4-BE49-F238E27FC236}">
                <a16:creationId xmlns:a16="http://schemas.microsoft.com/office/drawing/2014/main" id="{95C1042D-6158-5047-B708-B267C88ED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78025" y="3507854"/>
            <a:ext cx="3810000" cy="1195588"/>
          </a:xfrm>
          <a:prstGeom prst="rect">
            <a:avLst/>
          </a:prstGeom>
        </p:spPr>
      </p:pic>
    </p:spTree>
    <p:extLst>
      <p:ext uri="{BB962C8B-B14F-4D97-AF65-F5344CB8AC3E}">
        <p14:creationId xmlns:p14="http://schemas.microsoft.com/office/powerpoint/2010/main" val="729390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5968-2B9D-194E-990F-E4A23A08AB79}"/>
              </a:ext>
            </a:extLst>
          </p:cNvPr>
          <p:cNvSpPr>
            <a:spLocks noGrp="1"/>
          </p:cNvSpPr>
          <p:nvPr>
            <p:ph type="title"/>
          </p:nvPr>
        </p:nvSpPr>
        <p:spPr/>
        <p:txBody>
          <a:bodyPr/>
          <a:lstStyle/>
          <a:p>
            <a:r>
              <a:rPr lang="en-US" dirty="0"/>
              <a:t>What else is going on?</a:t>
            </a:r>
          </a:p>
        </p:txBody>
      </p:sp>
      <p:sp>
        <p:nvSpPr>
          <p:cNvPr id="4" name="Content Placeholder 3">
            <a:extLst>
              <a:ext uri="{FF2B5EF4-FFF2-40B4-BE49-F238E27FC236}">
                <a16:creationId xmlns:a16="http://schemas.microsoft.com/office/drawing/2014/main" id="{E76A9DB7-FCAA-6C41-B4A3-634B166752CC}"/>
              </a:ext>
            </a:extLst>
          </p:cNvPr>
          <p:cNvSpPr>
            <a:spLocks noGrp="1"/>
          </p:cNvSpPr>
          <p:nvPr>
            <p:ph idx="1"/>
          </p:nvPr>
        </p:nvSpPr>
        <p:spPr>
          <a:xfrm>
            <a:off x="333378" y="1200150"/>
            <a:ext cx="8353425" cy="3925540"/>
          </a:xfrm>
        </p:spPr>
        <p:txBody>
          <a:bodyPr>
            <a:normAutofit fontScale="55000" lnSpcReduction="20000"/>
          </a:bodyPr>
          <a:lstStyle/>
          <a:p>
            <a:r>
              <a:rPr lang="en-US" dirty="0"/>
              <a:t>The Turing Way</a:t>
            </a:r>
          </a:p>
          <a:p>
            <a:pPr lvl="1"/>
            <a:r>
              <a:rPr lang="en-US" dirty="0">
                <a:hlinkClick r:id="rId2"/>
              </a:rPr>
              <a:t>https://www.turing.ac.uk/research/research-projects/turing-way-handbook-reproducible-data-science</a:t>
            </a:r>
            <a:endParaRPr lang="en-US" dirty="0"/>
          </a:p>
          <a:p>
            <a:r>
              <a:rPr lang="en-US" dirty="0"/>
              <a:t>Software Heritage</a:t>
            </a:r>
          </a:p>
          <a:p>
            <a:pPr lvl="1"/>
            <a:r>
              <a:rPr lang="en-US" dirty="0">
                <a:hlinkClick r:id="rId3"/>
              </a:rPr>
              <a:t>https://www.softwareheritage.org/</a:t>
            </a:r>
            <a:r>
              <a:rPr lang="en-US" dirty="0"/>
              <a:t> </a:t>
            </a:r>
          </a:p>
          <a:p>
            <a:r>
              <a:rPr lang="en-US" dirty="0"/>
              <a:t>Software Preservation Network</a:t>
            </a:r>
          </a:p>
          <a:p>
            <a:pPr lvl="1"/>
            <a:r>
              <a:rPr lang="en-US" dirty="0">
                <a:hlinkClick r:id="rId4"/>
              </a:rPr>
              <a:t>https://www.softwarepreservationnetwork.org/</a:t>
            </a:r>
            <a:r>
              <a:rPr lang="en-US" dirty="0"/>
              <a:t> </a:t>
            </a:r>
          </a:p>
          <a:p>
            <a:r>
              <a:rPr lang="en-US" dirty="0"/>
              <a:t>Software Citation Repository Best Practices Taskforce</a:t>
            </a:r>
          </a:p>
          <a:p>
            <a:pPr lvl="1"/>
            <a:r>
              <a:rPr lang="en-US" dirty="0">
                <a:hlinkClick r:id="rId5"/>
              </a:rPr>
              <a:t>https://github.com/force11/force11-sciwg/issues/59</a:t>
            </a:r>
            <a:r>
              <a:rPr lang="en-US" dirty="0"/>
              <a:t> </a:t>
            </a:r>
          </a:p>
          <a:p>
            <a:r>
              <a:rPr lang="en-US" dirty="0" err="1"/>
              <a:t>PyRDM</a:t>
            </a:r>
            <a:endParaRPr lang="en-US" dirty="0"/>
          </a:p>
          <a:p>
            <a:pPr lvl="1"/>
            <a:r>
              <a:rPr lang="en-US" dirty="0">
                <a:hlinkClick r:id="rId6"/>
              </a:rPr>
              <a:t>https://github.com/pyrdm/pyrdm</a:t>
            </a:r>
            <a:r>
              <a:rPr lang="en-US" dirty="0"/>
              <a:t> </a:t>
            </a:r>
          </a:p>
          <a:p>
            <a:r>
              <a:rPr lang="en-US" dirty="0" err="1"/>
              <a:t>CodeMeta</a:t>
            </a:r>
            <a:endParaRPr lang="en-US" dirty="0"/>
          </a:p>
          <a:p>
            <a:pPr lvl="1"/>
            <a:r>
              <a:rPr lang="en-US" dirty="0">
                <a:hlinkClick r:id="rId7"/>
              </a:rPr>
              <a:t>https://codemeta.github.io/</a:t>
            </a:r>
            <a:r>
              <a:rPr lang="en-US" dirty="0"/>
              <a:t> </a:t>
            </a:r>
          </a:p>
          <a:p>
            <a:r>
              <a:rPr lang="en-US" dirty="0" err="1"/>
              <a:t>WholeTale</a:t>
            </a:r>
            <a:endParaRPr lang="en-US" dirty="0"/>
          </a:p>
          <a:p>
            <a:pPr lvl="1"/>
            <a:r>
              <a:rPr lang="en-US" dirty="0">
                <a:hlinkClick r:id="rId8"/>
              </a:rPr>
              <a:t>https://wholetale.org/</a:t>
            </a:r>
            <a:r>
              <a:rPr lang="en-US" dirty="0"/>
              <a:t> </a:t>
            </a:r>
          </a:p>
        </p:txBody>
      </p:sp>
      <p:pic>
        <p:nvPicPr>
          <p:cNvPr id="3" name="Picture 2">
            <a:extLst>
              <a:ext uri="{FF2B5EF4-FFF2-40B4-BE49-F238E27FC236}">
                <a16:creationId xmlns:a16="http://schemas.microsoft.com/office/drawing/2014/main" id="{9B27260E-578B-9F44-AAF3-C2425851D18D}"/>
              </a:ext>
            </a:extLst>
          </p:cNvPr>
          <p:cNvPicPr>
            <a:picLocks noChangeAspect="1"/>
          </p:cNvPicPr>
          <p:nvPr/>
        </p:nvPicPr>
        <p:blipFill>
          <a:blip r:embed="rId9"/>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2085113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B0A1-EE06-204F-A39A-27D43308634F}"/>
              </a:ext>
            </a:extLst>
          </p:cNvPr>
          <p:cNvSpPr>
            <a:spLocks noGrp="1"/>
          </p:cNvSpPr>
          <p:nvPr>
            <p:ph type="title"/>
          </p:nvPr>
        </p:nvSpPr>
        <p:spPr/>
        <p:txBody>
          <a:bodyPr>
            <a:normAutofit/>
          </a:bodyPr>
          <a:lstStyle/>
          <a:p>
            <a:r>
              <a:rPr lang="en-US" dirty="0"/>
              <a:t>Take home messages</a:t>
            </a:r>
          </a:p>
        </p:txBody>
      </p:sp>
      <p:sp>
        <p:nvSpPr>
          <p:cNvPr id="4" name="Content Placeholder 3">
            <a:extLst>
              <a:ext uri="{FF2B5EF4-FFF2-40B4-BE49-F238E27FC236}">
                <a16:creationId xmlns:a16="http://schemas.microsoft.com/office/drawing/2014/main" id="{4B42191C-1FFF-244E-8A75-C7642EB88D9E}"/>
              </a:ext>
            </a:extLst>
          </p:cNvPr>
          <p:cNvSpPr>
            <a:spLocks noGrp="1"/>
          </p:cNvSpPr>
          <p:nvPr>
            <p:ph idx="1"/>
          </p:nvPr>
        </p:nvSpPr>
        <p:spPr/>
        <p:txBody>
          <a:bodyPr>
            <a:normAutofit fontScale="85000" lnSpcReduction="10000"/>
          </a:bodyPr>
          <a:lstStyle/>
          <a:p>
            <a:r>
              <a:rPr lang="en-GB" dirty="0"/>
              <a:t>Software often has complex dependencies / interactions</a:t>
            </a:r>
          </a:p>
          <a:p>
            <a:pPr lvl="1"/>
            <a:r>
              <a:rPr lang="en-GB" dirty="0"/>
              <a:t>Sensitive to changes in its environment</a:t>
            </a:r>
          </a:p>
          <a:p>
            <a:pPr lvl="1"/>
            <a:r>
              <a:rPr lang="en-GB" dirty="0"/>
              <a:t>May require expert knowledge outside of the team</a:t>
            </a:r>
            <a:endParaRPr lang="en-US" dirty="0"/>
          </a:p>
          <a:p>
            <a:r>
              <a:rPr lang="en-US" dirty="0"/>
              <a:t>Preserving source code has become easier – but binaries and services are still hard, even with new technology</a:t>
            </a:r>
          </a:p>
          <a:p>
            <a:r>
              <a:rPr lang="en-US" dirty="0"/>
              <a:t>We need to understand </a:t>
            </a:r>
            <a:r>
              <a:rPr lang="en-US" i="1" dirty="0"/>
              <a:t>why</a:t>
            </a:r>
            <a:r>
              <a:rPr lang="en-US" dirty="0"/>
              <a:t> to decide </a:t>
            </a:r>
            <a:r>
              <a:rPr lang="en-US" i="1" dirty="0"/>
              <a:t>how</a:t>
            </a:r>
            <a:r>
              <a:rPr lang="en-US" dirty="0"/>
              <a:t> we preserve a piece of software</a:t>
            </a:r>
          </a:p>
        </p:txBody>
      </p:sp>
      <p:pic>
        <p:nvPicPr>
          <p:cNvPr id="3" name="Picture 2">
            <a:extLst>
              <a:ext uri="{FF2B5EF4-FFF2-40B4-BE49-F238E27FC236}">
                <a16:creationId xmlns:a16="http://schemas.microsoft.com/office/drawing/2014/main" id="{F17A9145-D1CF-524E-84F6-E0333E2284F2}"/>
              </a:ext>
            </a:extLst>
          </p:cNvPr>
          <p:cNvPicPr>
            <a:picLocks noChangeAspect="1"/>
          </p:cNvPicPr>
          <p:nvPr/>
        </p:nvPicPr>
        <p:blipFill>
          <a:blip r:embed="rId2"/>
          <a:stretch>
            <a:fillRect/>
          </a:stretch>
        </p:blipFill>
        <p:spPr>
          <a:xfrm>
            <a:off x="8026400" y="4731990"/>
            <a:ext cx="1117600" cy="393700"/>
          </a:xfrm>
          <a:prstGeom prst="rect">
            <a:avLst/>
          </a:prstGeom>
        </p:spPr>
      </p:pic>
      <p:sp>
        <p:nvSpPr>
          <p:cNvPr id="5" name="TextBox 4">
            <a:extLst>
              <a:ext uri="{FF2B5EF4-FFF2-40B4-BE49-F238E27FC236}">
                <a16:creationId xmlns:a16="http://schemas.microsoft.com/office/drawing/2014/main" id="{3085A620-57D4-AB42-A50E-5812595BC15A}"/>
              </a:ext>
            </a:extLst>
          </p:cNvPr>
          <p:cNvSpPr txBox="1"/>
          <p:nvPr/>
        </p:nvSpPr>
        <p:spPr>
          <a:xfrm>
            <a:off x="683568" y="4547324"/>
            <a:ext cx="5195140" cy="369332"/>
          </a:xfrm>
          <a:prstGeom prst="rect">
            <a:avLst/>
          </a:prstGeom>
          <a:noFill/>
        </p:spPr>
        <p:txBody>
          <a:bodyPr wrap="none" rtlCol="0">
            <a:spAutoFit/>
          </a:bodyPr>
          <a:lstStyle/>
          <a:p>
            <a:r>
              <a:rPr lang="en-US" i="1" dirty="0"/>
              <a:t>Slides: </a:t>
            </a:r>
            <a:r>
              <a:rPr lang="en-US" i="1" dirty="0">
                <a:hlinkClick r:id="rId3"/>
              </a:rPr>
              <a:t>https://</a:t>
            </a:r>
            <a:r>
              <a:rPr lang="en-US" i="1" dirty="0" err="1">
                <a:hlinkClick r:id="rId3"/>
              </a:rPr>
              <a:t>doi.org</a:t>
            </a:r>
            <a:r>
              <a:rPr lang="en-US" i="1" dirty="0">
                <a:hlinkClick r:id="rId3"/>
              </a:rPr>
              <a:t>/</a:t>
            </a:r>
            <a:r>
              <a:rPr lang="it-IT" i="1">
                <a:hlinkClick r:id="rId3"/>
              </a:rPr>
              <a:t>10.6084/m9.figshare.8088290</a:t>
            </a:r>
            <a:r>
              <a:rPr lang="it-IT" i="1"/>
              <a:t> </a:t>
            </a:r>
            <a:endParaRPr lang="en-US" i="1" dirty="0"/>
          </a:p>
        </p:txBody>
      </p:sp>
    </p:spTree>
    <p:extLst>
      <p:ext uri="{BB962C8B-B14F-4D97-AF65-F5344CB8AC3E}">
        <p14:creationId xmlns:p14="http://schemas.microsoft.com/office/powerpoint/2010/main" val="1374783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indoor, person, wall, table&#10;&#10;Description automatically generated">
            <a:extLst>
              <a:ext uri="{FF2B5EF4-FFF2-40B4-BE49-F238E27FC236}">
                <a16:creationId xmlns:a16="http://schemas.microsoft.com/office/drawing/2014/main" id="{C01B1791-E1E6-474B-B885-12E168DB89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9143980" cy="51434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D4FD4D0B-75DC-5B48-BEE5-F4E5E9E2C935}"/>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algn="ctr" defTabSz="914400">
              <a:lnSpc>
                <a:spcPct val="90000"/>
              </a:lnSpc>
            </a:pPr>
            <a:r>
              <a:rPr lang="en-US" sz="2700">
                <a:solidFill>
                  <a:schemeClr val="tx1">
                    <a:lumMod val="85000"/>
                    <a:lumOff val="15000"/>
                  </a:schemeClr>
                </a:solidFill>
              </a:rPr>
              <a:t>Brings new meaning to the term “unboxing video”</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038C774-CACD-7541-A714-447768BA2FB5}"/>
              </a:ext>
            </a:extLst>
          </p:cNvPr>
          <p:cNvSpPr/>
          <p:nvPr/>
        </p:nvSpPr>
        <p:spPr>
          <a:xfrm>
            <a:off x="6509053" y="4815031"/>
            <a:ext cx="2684933"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75000"/>
                  </a:prstClr>
                </a:solidFill>
                <a:effectLst/>
                <a:uLnTx/>
                <a:uFillTx/>
                <a:latin typeface="Calibri"/>
                <a:ea typeface="+mn-ea"/>
                <a:cs typeface="+mn-cs"/>
              </a:rPr>
              <a:t>Photo: The Andy Warhol Museum</a:t>
            </a:r>
            <a:endParaRPr kumimoji="0" lang="en-US" sz="1200" b="0" i="0" u="none" strike="noStrike" kern="1200" cap="none" spc="0" normalizeH="0" baseline="0" noProof="0" dirty="0">
              <a:ln>
                <a:noFill/>
              </a:ln>
              <a:solidFill>
                <a:prstClr val="white">
                  <a:lumMod val="75000"/>
                </a:prstClr>
              </a:solidFill>
              <a:effectLst/>
              <a:uLnTx/>
              <a:uFillTx/>
              <a:latin typeface="Calibri"/>
              <a:ea typeface="+mn-ea"/>
              <a:cs typeface="+mn-cs"/>
            </a:endParaRPr>
          </a:p>
        </p:txBody>
      </p:sp>
    </p:spTree>
    <p:extLst>
      <p:ext uri="{BB962C8B-B14F-4D97-AF65-F5344CB8AC3E}">
        <p14:creationId xmlns:p14="http://schemas.microsoft.com/office/powerpoint/2010/main" val="2942303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TextBox 2"/>
          <p:cNvSpPr txBox="1"/>
          <p:nvPr/>
        </p:nvSpPr>
        <p:spPr>
          <a:xfrm>
            <a:off x="171527" y="1047817"/>
            <a:ext cx="1813830" cy="4039567"/>
          </a:xfrm>
          <a:prstGeom prst="rect">
            <a:avLst/>
          </a:prstGeom>
          <a:noFill/>
        </p:spPr>
        <p:txBody>
          <a:bodyPr wrap="none" rtlCol="0">
            <a:spAutoFit/>
          </a:bodyPr>
          <a:lstStyle/>
          <a:p>
            <a:r>
              <a:rPr lang="en-US" sz="1350" dirty="0"/>
              <a:t>The SSI team/</a:t>
            </a:r>
            <a:r>
              <a:rPr lang="en-US" sz="1350" i="1" dirty="0"/>
              <a:t>alumni</a:t>
            </a:r>
            <a:r>
              <a:rPr lang="en-US" sz="1350" dirty="0"/>
              <a:t>:</a:t>
            </a:r>
          </a:p>
          <a:p>
            <a:pPr marL="214313" indent="-214313">
              <a:buFontTx/>
              <a:buChar char="-"/>
            </a:pPr>
            <a:r>
              <a:rPr lang="en-US" sz="1350" dirty="0"/>
              <a:t>Aleksandra </a:t>
            </a:r>
            <a:r>
              <a:rPr lang="en-US" sz="1350" dirty="0" err="1"/>
              <a:t>Nenadic</a:t>
            </a:r>
            <a:endParaRPr lang="en-US" sz="1350" dirty="0"/>
          </a:p>
          <a:p>
            <a:pPr marL="214313" indent="-214313">
              <a:buFontTx/>
              <a:buChar char="-"/>
            </a:pPr>
            <a:r>
              <a:rPr lang="en-US" sz="1350" i="1" dirty="0"/>
              <a:t>Aleksandra </a:t>
            </a:r>
            <a:r>
              <a:rPr lang="en-US" sz="1350" i="1" dirty="0" err="1"/>
              <a:t>Pawlik</a:t>
            </a:r>
            <a:endParaRPr lang="en-US" sz="1350" i="1" dirty="0"/>
          </a:p>
          <a:p>
            <a:pPr marL="214313" indent="-214313">
              <a:buFontTx/>
              <a:buChar char="-"/>
            </a:pPr>
            <a:r>
              <a:rPr lang="en-US" sz="1350" i="1" dirty="0"/>
              <a:t>Alexander Hay</a:t>
            </a:r>
          </a:p>
          <a:p>
            <a:pPr marL="214313" indent="-214313">
              <a:buFontTx/>
              <a:buChar char="-"/>
            </a:pPr>
            <a:r>
              <a:rPr lang="en-US" sz="1350" i="1" dirty="0"/>
              <a:t>Arno </a:t>
            </a:r>
            <a:r>
              <a:rPr lang="en-US" sz="1350" i="1" dirty="0" err="1"/>
              <a:t>Proeme</a:t>
            </a:r>
            <a:endParaRPr lang="en-US" sz="1350" i="1" dirty="0"/>
          </a:p>
          <a:p>
            <a:pPr marL="214313" indent="-214313">
              <a:buFontTx/>
              <a:buChar char="-"/>
            </a:pPr>
            <a:r>
              <a:rPr lang="en-US" sz="1350" dirty="0"/>
              <a:t>Carole Goble</a:t>
            </a:r>
          </a:p>
          <a:p>
            <a:pPr marL="214313" indent="-214313">
              <a:buFontTx/>
              <a:buChar char="-"/>
            </a:pPr>
            <a:r>
              <a:rPr lang="en-US" sz="1350" dirty="0"/>
              <a:t>Claire Wyatt</a:t>
            </a:r>
          </a:p>
          <a:p>
            <a:pPr marL="214313" indent="-214313">
              <a:buFontTx/>
              <a:buChar char="-"/>
            </a:pPr>
            <a:r>
              <a:rPr lang="en-US" sz="1350" dirty="0"/>
              <a:t>Clem Hadfield</a:t>
            </a:r>
          </a:p>
          <a:p>
            <a:pPr marL="214313" indent="-214313">
              <a:buFontTx/>
              <a:buChar char="-"/>
            </a:pPr>
            <a:r>
              <a:rPr lang="en-US" sz="1350" dirty="0"/>
              <a:t>Dave De </a:t>
            </a:r>
            <a:r>
              <a:rPr lang="en-US" sz="1350" dirty="0" err="1"/>
              <a:t>Roure</a:t>
            </a:r>
            <a:endParaRPr lang="en-US" sz="1350" dirty="0"/>
          </a:p>
          <a:p>
            <a:pPr marL="214313" indent="-214313">
              <a:buFontTx/>
              <a:buChar char="-"/>
            </a:pPr>
            <a:r>
              <a:rPr lang="en-US" sz="1350" i="1" dirty="0" err="1"/>
              <a:t>Devasena</a:t>
            </a:r>
            <a:r>
              <a:rPr lang="en-US" sz="1350" i="1" dirty="0"/>
              <a:t> Prasad</a:t>
            </a:r>
          </a:p>
          <a:p>
            <a:pPr marL="214313" indent="-214313">
              <a:buFontTx/>
              <a:buChar char="-"/>
            </a:pPr>
            <a:r>
              <a:rPr lang="en-US" sz="1350" dirty="0" err="1"/>
              <a:t>Giacomo</a:t>
            </a:r>
            <a:r>
              <a:rPr lang="en-US" sz="1350" dirty="0"/>
              <a:t> Peru</a:t>
            </a:r>
          </a:p>
          <a:p>
            <a:pPr marL="214313" indent="-214313">
              <a:buFontTx/>
              <a:buChar char="-"/>
            </a:pPr>
            <a:r>
              <a:rPr lang="en-US" sz="1350" dirty="0"/>
              <a:t>Graeme Smith</a:t>
            </a:r>
          </a:p>
          <a:p>
            <a:pPr marL="214313" indent="-214313">
              <a:buFontTx/>
              <a:buChar char="-"/>
            </a:pPr>
            <a:r>
              <a:rPr lang="en-US" sz="1350" i="1" dirty="0"/>
              <a:t>Iain Emsley</a:t>
            </a:r>
          </a:p>
          <a:p>
            <a:pPr marL="214313" indent="-214313">
              <a:buFontTx/>
              <a:buChar char="-"/>
            </a:pPr>
            <a:r>
              <a:rPr lang="en-US" sz="1350" dirty="0"/>
              <a:t>James Graham</a:t>
            </a:r>
          </a:p>
          <a:p>
            <a:pPr marL="214313" indent="-214313">
              <a:buFontTx/>
              <a:buChar char="-"/>
            </a:pPr>
            <a:r>
              <a:rPr lang="en-US" sz="1350" dirty="0"/>
              <a:t>John Robinson</a:t>
            </a:r>
          </a:p>
          <a:p>
            <a:pPr marL="214313" indent="-214313">
              <a:buFontTx/>
              <a:buChar char="-"/>
            </a:pPr>
            <a:r>
              <a:rPr lang="en-US" sz="1350" dirty="0"/>
              <a:t>Les Carr</a:t>
            </a:r>
          </a:p>
          <a:p>
            <a:pPr marL="214313" indent="-214313">
              <a:buFontTx/>
              <a:buChar char="-"/>
            </a:pPr>
            <a:r>
              <a:rPr lang="en-US" sz="1350" i="1" dirty="0"/>
              <a:t>Malcolm Atkinson</a:t>
            </a:r>
          </a:p>
          <a:p>
            <a:pPr marL="214313" indent="-214313">
              <a:buFontTx/>
              <a:buChar char="-"/>
            </a:pPr>
            <a:r>
              <a:rPr lang="en-US" sz="1350" i="1" dirty="0"/>
              <a:t>Malcolm Illingworth</a:t>
            </a:r>
          </a:p>
          <a:p>
            <a:pPr marL="214313" indent="-214313">
              <a:buFontTx/>
              <a:buChar char="-"/>
            </a:pPr>
            <a:endParaRPr lang="en-US" sz="1350" dirty="0"/>
          </a:p>
        </p:txBody>
      </p:sp>
      <p:sp>
        <p:nvSpPr>
          <p:cNvPr id="4" name="TextBox 3"/>
          <p:cNvSpPr txBox="1"/>
          <p:nvPr/>
        </p:nvSpPr>
        <p:spPr>
          <a:xfrm>
            <a:off x="1899719" y="1047817"/>
            <a:ext cx="1789144" cy="3208571"/>
          </a:xfrm>
          <a:prstGeom prst="rect">
            <a:avLst/>
          </a:prstGeom>
          <a:noFill/>
        </p:spPr>
        <p:txBody>
          <a:bodyPr wrap="none" rtlCol="0">
            <a:spAutoFit/>
          </a:bodyPr>
          <a:lstStyle/>
          <a:p>
            <a:pPr marL="214313" indent="-214313">
              <a:buFontTx/>
              <a:buChar char="-"/>
            </a:pPr>
            <a:r>
              <a:rPr lang="en-US" sz="1350" dirty="0"/>
              <a:t>Mario </a:t>
            </a:r>
            <a:r>
              <a:rPr lang="en-US" sz="1350" dirty="0" err="1"/>
              <a:t>Antonioletti</a:t>
            </a:r>
            <a:endParaRPr lang="en-US" sz="1350" dirty="0"/>
          </a:p>
          <a:p>
            <a:pPr marL="214313" indent="-214313">
              <a:buFontTx/>
              <a:buChar char="-"/>
            </a:pPr>
            <a:r>
              <a:rPr lang="en-US" sz="1350" dirty="0"/>
              <a:t>Mark Parsons</a:t>
            </a:r>
          </a:p>
          <a:p>
            <a:pPr marL="214313" indent="-214313">
              <a:buFontTx/>
              <a:buChar char="-"/>
            </a:pPr>
            <a:r>
              <a:rPr lang="en-US" sz="1350" dirty="0"/>
              <a:t>Mike Jackson</a:t>
            </a:r>
          </a:p>
          <a:p>
            <a:pPr marL="214313" indent="-214313">
              <a:buFontTx/>
              <a:buChar char="-"/>
            </a:pPr>
            <a:r>
              <a:rPr lang="en-US" sz="1350" dirty="0"/>
              <a:t>Olivier Philippe</a:t>
            </a:r>
          </a:p>
          <a:p>
            <a:pPr marL="214313" indent="-214313">
              <a:buFontTx/>
              <a:buChar char="-"/>
            </a:pPr>
            <a:r>
              <a:rPr lang="en-US" sz="1350" i="1" dirty="0"/>
              <a:t>Priyanka Singh</a:t>
            </a:r>
          </a:p>
          <a:p>
            <a:pPr marL="214313" indent="-214313">
              <a:buFontTx/>
              <a:buChar char="-"/>
            </a:pPr>
            <a:r>
              <a:rPr lang="en-US" sz="1350" dirty="0" err="1"/>
              <a:t>Raniere</a:t>
            </a:r>
            <a:r>
              <a:rPr lang="en-US" sz="1350" dirty="0"/>
              <a:t> Silva</a:t>
            </a:r>
          </a:p>
          <a:p>
            <a:pPr marL="214313" indent="-214313">
              <a:buFontTx/>
              <a:buChar char="-"/>
            </a:pPr>
            <a:r>
              <a:rPr lang="en-US" sz="1350" i="1" dirty="0"/>
              <a:t>Rob Baxter</a:t>
            </a:r>
          </a:p>
          <a:p>
            <a:pPr marL="214313" indent="-214313">
              <a:buFontTx/>
              <a:buChar char="-"/>
            </a:pPr>
            <a:r>
              <a:rPr lang="en-US" sz="1350" i="1" dirty="0"/>
              <a:t>Robin Wilson</a:t>
            </a:r>
          </a:p>
          <a:p>
            <a:pPr marL="214313" indent="-214313">
              <a:buFontTx/>
              <a:buChar char="-"/>
            </a:pPr>
            <a:r>
              <a:rPr lang="en-US" sz="1350" dirty="0" err="1"/>
              <a:t>Shoaib</a:t>
            </a:r>
            <a:r>
              <a:rPr lang="en-US" sz="1350" dirty="0"/>
              <a:t> Sufi</a:t>
            </a:r>
          </a:p>
          <a:p>
            <a:pPr marL="214313" indent="-214313">
              <a:buFontTx/>
              <a:buChar char="-"/>
            </a:pPr>
            <a:r>
              <a:rPr lang="en-US" sz="1350" dirty="0"/>
              <a:t>Simon </a:t>
            </a:r>
            <a:r>
              <a:rPr lang="en-US" sz="1350" dirty="0" err="1"/>
              <a:t>Hettrick</a:t>
            </a:r>
            <a:endParaRPr lang="en-US" sz="1350" dirty="0"/>
          </a:p>
          <a:p>
            <a:pPr marL="214313" indent="-214313">
              <a:buFontTx/>
              <a:buChar char="-"/>
            </a:pPr>
            <a:r>
              <a:rPr lang="en-US" sz="1350" dirty="0"/>
              <a:t>Stephen Crouch</a:t>
            </a:r>
          </a:p>
          <a:p>
            <a:pPr marL="214313" indent="-214313">
              <a:buFontTx/>
              <a:buChar char="-"/>
            </a:pPr>
            <a:r>
              <a:rPr lang="en-US" sz="1350" i="1" dirty="0"/>
              <a:t>Tim Parkinson</a:t>
            </a:r>
          </a:p>
          <a:p>
            <a:pPr marL="214313" indent="-214313">
              <a:buFontTx/>
              <a:buChar char="-"/>
            </a:pPr>
            <a:r>
              <a:rPr lang="en-US" sz="1350" i="1" dirty="0"/>
              <a:t>Toni Collis</a:t>
            </a:r>
          </a:p>
          <a:p>
            <a:pPr marL="214313" indent="-214313">
              <a:buFontTx/>
              <a:buChar char="-"/>
            </a:pPr>
            <a:r>
              <a:rPr lang="en-US" sz="1350" i="1" dirty="0"/>
              <a:t>Plus the SSI Fellows</a:t>
            </a:r>
            <a:br>
              <a:rPr lang="en-US" sz="1350" i="1" dirty="0"/>
            </a:br>
            <a:r>
              <a:rPr lang="en-US" sz="1350" i="1" dirty="0"/>
              <a:t>and RSE community</a:t>
            </a:r>
          </a:p>
        </p:txBody>
      </p:sp>
      <p:sp>
        <p:nvSpPr>
          <p:cNvPr id="5" name="TextBox 4"/>
          <p:cNvSpPr txBox="1"/>
          <p:nvPr/>
        </p:nvSpPr>
        <p:spPr>
          <a:xfrm>
            <a:off x="4059959" y="1047817"/>
            <a:ext cx="1952201" cy="4039567"/>
          </a:xfrm>
          <a:prstGeom prst="rect">
            <a:avLst/>
          </a:prstGeom>
          <a:noFill/>
        </p:spPr>
        <p:txBody>
          <a:bodyPr wrap="none" rtlCol="0">
            <a:spAutoFit/>
          </a:bodyPr>
          <a:lstStyle/>
          <a:p>
            <a:r>
              <a:rPr lang="en-US" sz="1350" dirty="0"/>
              <a:t>Scientific software:</a:t>
            </a:r>
          </a:p>
          <a:p>
            <a:pPr marL="214313" indent="-214313">
              <a:buFontTx/>
              <a:buChar char="-"/>
            </a:pPr>
            <a:r>
              <a:rPr lang="en-US" sz="1350" dirty="0"/>
              <a:t>Dan Katz</a:t>
            </a:r>
          </a:p>
          <a:p>
            <a:pPr marL="214313" indent="-214313">
              <a:buFontTx/>
              <a:buChar char="-"/>
            </a:pPr>
            <a:r>
              <a:rPr lang="en-US" sz="1350" dirty="0"/>
              <a:t>Heather </a:t>
            </a:r>
            <a:r>
              <a:rPr lang="en-US" sz="1350" dirty="0" err="1"/>
              <a:t>Piowowar</a:t>
            </a:r>
            <a:endParaRPr lang="en-US" sz="1350" dirty="0"/>
          </a:p>
          <a:p>
            <a:pPr marL="214313" indent="-214313">
              <a:buFontTx/>
              <a:buChar char="-"/>
            </a:pPr>
            <a:r>
              <a:rPr lang="en-US" sz="1350" dirty="0"/>
              <a:t>James </a:t>
            </a:r>
            <a:r>
              <a:rPr lang="en-US" sz="1350" dirty="0" err="1"/>
              <a:t>Howison</a:t>
            </a:r>
            <a:endParaRPr lang="en-US" sz="1350" dirty="0"/>
          </a:p>
          <a:p>
            <a:pPr marL="214313" indent="-214313">
              <a:buFontTx/>
              <a:buChar char="-"/>
            </a:pPr>
            <a:r>
              <a:rPr lang="en-US" sz="1350" dirty="0"/>
              <a:t>Jeff Carver</a:t>
            </a:r>
          </a:p>
          <a:p>
            <a:pPr marL="214313" indent="-214313">
              <a:buFontTx/>
              <a:buChar char="-"/>
            </a:pPr>
            <a:r>
              <a:rPr lang="en-US" sz="1350" dirty="0"/>
              <a:t>Jennifer </a:t>
            </a:r>
            <a:r>
              <a:rPr lang="en-US" sz="1350" dirty="0" err="1"/>
              <a:t>Schopf</a:t>
            </a:r>
            <a:endParaRPr lang="en-US" sz="1350" dirty="0"/>
          </a:p>
          <a:p>
            <a:pPr marL="214313" indent="-214313">
              <a:buFontTx/>
              <a:buChar char="-"/>
            </a:pPr>
            <a:r>
              <a:rPr lang="en-US" sz="1350" dirty="0"/>
              <a:t>Kaitlin </a:t>
            </a:r>
            <a:r>
              <a:rPr lang="en-US" sz="1350" dirty="0" err="1"/>
              <a:t>Thaney</a:t>
            </a:r>
            <a:endParaRPr lang="en-US" sz="1350" dirty="0"/>
          </a:p>
          <a:p>
            <a:pPr marL="214313" indent="-214313">
              <a:buFontTx/>
              <a:buChar char="-"/>
            </a:pPr>
            <a:r>
              <a:rPr lang="en-US" sz="1350" dirty="0"/>
              <a:t>Martin </a:t>
            </a:r>
            <a:r>
              <a:rPr lang="en-US" sz="1350" dirty="0" err="1"/>
              <a:t>Fenner</a:t>
            </a:r>
            <a:endParaRPr lang="en-US" sz="1350" dirty="0"/>
          </a:p>
          <a:p>
            <a:pPr marL="214313" indent="-214313">
              <a:buFontTx/>
              <a:buChar char="-"/>
            </a:pPr>
            <a:r>
              <a:rPr lang="en-US" sz="1350" dirty="0"/>
              <a:t>Victoria </a:t>
            </a:r>
            <a:r>
              <a:rPr lang="en-US" sz="1350" dirty="0" err="1"/>
              <a:t>Stodden</a:t>
            </a:r>
            <a:endParaRPr lang="en-US" sz="1350" dirty="0"/>
          </a:p>
          <a:p>
            <a:pPr marL="214313" indent="-214313">
              <a:buFontTx/>
              <a:buChar char="-"/>
            </a:pPr>
            <a:r>
              <a:rPr lang="en-US" sz="1350" dirty="0"/>
              <a:t>WSSSPE community</a:t>
            </a:r>
          </a:p>
          <a:p>
            <a:pPr marL="214313" indent="-214313">
              <a:buFontTx/>
              <a:buChar char="-"/>
            </a:pPr>
            <a:endParaRPr lang="en-US" sz="1350" dirty="0"/>
          </a:p>
          <a:p>
            <a:r>
              <a:rPr lang="en-US" sz="1350" dirty="0"/>
              <a:t>Software/Data Carpentry</a:t>
            </a:r>
          </a:p>
          <a:p>
            <a:pPr marL="214313" indent="-214313">
              <a:buFontTx/>
              <a:buChar char="-"/>
            </a:pPr>
            <a:r>
              <a:rPr lang="en-US" sz="1350" dirty="0"/>
              <a:t>Greg Wilson</a:t>
            </a:r>
          </a:p>
          <a:p>
            <a:pPr marL="214313" indent="-214313">
              <a:buFontTx/>
              <a:buChar char="-"/>
            </a:pPr>
            <a:r>
              <a:rPr lang="en-US" sz="1350" dirty="0"/>
              <a:t>Jonah </a:t>
            </a:r>
            <a:r>
              <a:rPr lang="en-US" sz="1350" dirty="0" err="1"/>
              <a:t>Duckles</a:t>
            </a:r>
            <a:endParaRPr lang="en-US" sz="1350" dirty="0"/>
          </a:p>
          <a:p>
            <a:pPr marL="214313" indent="-214313">
              <a:buFontTx/>
              <a:buChar char="-"/>
            </a:pPr>
            <a:r>
              <a:rPr lang="en-US" sz="1350" dirty="0"/>
              <a:t>Tracy Teal</a:t>
            </a:r>
          </a:p>
          <a:p>
            <a:pPr marL="214313" indent="-214313">
              <a:buFontTx/>
              <a:buChar char="-"/>
            </a:pPr>
            <a:r>
              <a:rPr lang="en-US" sz="1350" dirty="0"/>
              <a:t>Instructor Community</a:t>
            </a:r>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p:txBody>
      </p:sp>
      <p:pic>
        <p:nvPicPr>
          <p:cNvPr id="8" name="Picture 7"/>
          <p:cNvPicPr>
            <a:picLocks noChangeAspect="1"/>
          </p:cNvPicPr>
          <p:nvPr/>
        </p:nvPicPr>
        <p:blipFill>
          <a:blip r:embed="rId2"/>
          <a:stretch>
            <a:fillRect/>
          </a:stretch>
        </p:blipFill>
        <p:spPr>
          <a:xfrm>
            <a:off x="8638345" y="4567199"/>
            <a:ext cx="484466" cy="270030"/>
          </a:xfrm>
          <a:prstGeom prst="rect">
            <a:avLst/>
          </a:prstGeom>
        </p:spPr>
      </p:pic>
      <p:pic>
        <p:nvPicPr>
          <p:cNvPr id="11" name="Picture 10"/>
          <p:cNvPicPr>
            <a:picLocks noChangeAspect="1"/>
          </p:cNvPicPr>
          <p:nvPr/>
        </p:nvPicPr>
        <p:blipFill>
          <a:blip r:embed="rId3"/>
          <a:stretch>
            <a:fillRect/>
          </a:stretch>
        </p:blipFill>
        <p:spPr>
          <a:xfrm>
            <a:off x="8316416" y="4868763"/>
            <a:ext cx="838200" cy="295275"/>
          </a:xfrm>
          <a:prstGeom prst="rect">
            <a:avLst/>
          </a:prstGeom>
        </p:spPr>
      </p:pic>
      <p:pic>
        <p:nvPicPr>
          <p:cNvPr id="14" name="Picture 13">
            <a:extLst>
              <a:ext uri="{FF2B5EF4-FFF2-40B4-BE49-F238E27FC236}">
                <a16:creationId xmlns:a16="http://schemas.microsoft.com/office/drawing/2014/main" id="{0561B54E-84AC-104A-965D-47F55B3BB84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03644" y="1586396"/>
            <a:ext cx="1219200" cy="338667"/>
          </a:xfrm>
          <a:prstGeom prst="rect">
            <a:avLst/>
          </a:prstGeom>
        </p:spPr>
      </p:pic>
      <p:pic>
        <p:nvPicPr>
          <p:cNvPr id="15" name="Picture 14">
            <a:extLst>
              <a:ext uri="{FF2B5EF4-FFF2-40B4-BE49-F238E27FC236}">
                <a16:creationId xmlns:a16="http://schemas.microsoft.com/office/drawing/2014/main" id="{92B87AC1-D9D8-9549-958C-55F8E1DF22BE}"/>
              </a:ext>
            </a:extLst>
          </p:cNvPr>
          <p:cNvPicPr>
            <a:picLocks noChangeAspect="1"/>
          </p:cNvPicPr>
          <p:nvPr/>
        </p:nvPicPr>
        <p:blipFill>
          <a:blip r:embed="rId5"/>
          <a:stretch>
            <a:fillRect/>
          </a:stretch>
        </p:blipFill>
        <p:spPr>
          <a:xfrm>
            <a:off x="8211092" y="2605042"/>
            <a:ext cx="686144" cy="583952"/>
          </a:xfrm>
          <a:prstGeom prst="rect">
            <a:avLst/>
          </a:prstGeom>
        </p:spPr>
      </p:pic>
      <p:pic>
        <p:nvPicPr>
          <p:cNvPr id="16" name="Picture 15">
            <a:extLst>
              <a:ext uri="{FF2B5EF4-FFF2-40B4-BE49-F238E27FC236}">
                <a16:creationId xmlns:a16="http://schemas.microsoft.com/office/drawing/2014/main" id="{B162A910-4192-4743-BF20-F2AA4110C8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03644" y="1133164"/>
            <a:ext cx="1219200" cy="332509"/>
          </a:xfrm>
          <a:prstGeom prst="rect">
            <a:avLst/>
          </a:prstGeom>
        </p:spPr>
      </p:pic>
      <p:pic>
        <p:nvPicPr>
          <p:cNvPr id="17" name="Picture 16">
            <a:extLst>
              <a:ext uri="{FF2B5EF4-FFF2-40B4-BE49-F238E27FC236}">
                <a16:creationId xmlns:a16="http://schemas.microsoft.com/office/drawing/2014/main" id="{A01F482C-34FE-8D4D-AB9B-E300194552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9988" y="3234117"/>
            <a:ext cx="1201915" cy="528276"/>
          </a:xfrm>
          <a:prstGeom prst="rect">
            <a:avLst/>
          </a:prstGeom>
        </p:spPr>
      </p:pic>
      <p:pic>
        <p:nvPicPr>
          <p:cNvPr id="18" name="Picture 17">
            <a:extLst>
              <a:ext uri="{FF2B5EF4-FFF2-40B4-BE49-F238E27FC236}">
                <a16:creationId xmlns:a16="http://schemas.microsoft.com/office/drawing/2014/main" id="{2737E77B-66B2-C540-96AD-578EB0AE44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49988" y="4210465"/>
            <a:ext cx="1219200" cy="329566"/>
          </a:xfrm>
          <a:prstGeom prst="rect">
            <a:avLst/>
          </a:prstGeom>
        </p:spPr>
      </p:pic>
      <p:pic>
        <p:nvPicPr>
          <p:cNvPr id="19" name="Picture 18">
            <a:extLst>
              <a:ext uri="{FF2B5EF4-FFF2-40B4-BE49-F238E27FC236}">
                <a16:creationId xmlns:a16="http://schemas.microsoft.com/office/drawing/2014/main" id="{8AFD7B34-85E8-DA4F-B07A-449EA39C051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49989" y="2019428"/>
            <a:ext cx="1208351" cy="518524"/>
          </a:xfrm>
          <a:prstGeom prst="rect">
            <a:avLst/>
          </a:prstGeom>
        </p:spPr>
      </p:pic>
      <p:pic>
        <p:nvPicPr>
          <p:cNvPr id="20" name="Picture 19">
            <a:extLst>
              <a:ext uri="{FF2B5EF4-FFF2-40B4-BE49-F238E27FC236}">
                <a16:creationId xmlns:a16="http://schemas.microsoft.com/office/drawing/2014/main" id="{86DF4EEA-E741-C140-A844-C42D861248B3}"/>
              </a:ext>
            </a:extLst>
          </p:cNvPr>
          <p:cNvPicPr>
            <a:picLocks noChangeAspect="1"/>
          </p:cNvPicPr>
          <p:nvPr/>
        </p:nvPicPr>
        <p:blipFill>
          <a:blip r:embed="rId10"/>
          <a:stretch>
            <a:fillRect/>
          </a:stretch>
        </p:blipFill>
        <p:spPr>
          <a:xfrm>
            <a:off x="7949988" y="3873497"/>
            <a:ext cx="1219200" cy="249936"/>
          </a:xfrm>
          <a:prstGeom prst="rect">
            <a:avLst/>
          </a:prstGeom>
        </p:spPr>
      </p:pic>
      <p:sp>
        <p:nvSpPr>
          <p:cNvPr id="21" name="TextBox 20">
            <a:extLst>
              <a:ext uri="{FF2B5EF4-FFF2-40B4-BE49-F238E27FC236}">
                <a16:creationId xmlns:a16="http://schemas.microsoft.com/office/drawing/2014/main" id="{0589AE5D-8921-124E-A856-8F9770BA6857}"/>
              </a:ext>
            </a:extLst>
          </p:cNvPr>
          <p:cNvSpPr txBox="1"/>
          <p:nvPr/>
        </p:nvSpPr>
        <p:spPr>
          <a:xfrm>
            <a:off x="4059959" y="4371950"/>
            <a:ext cx="3209533" cy="577081"/>
          </a:xfrm>
          <a:prstGeom prst="rect">
            <a:avLst/>
          </a:prstGeom>
          <a:noFill/>
        </p:spPr>
        <p:txBody>
          <a:bodyPr wrap="none" rtlCol="0">
            <a:spAutoFit/>
          </a:bodyPr>
          <a:lstStyle/>
          <a:p>
            <a:r>
              <a:rPr lang="en-US" sz="1050" dirty="0">
                <a:solidFill>
                  <a:prstClr val="black"/>
                </a:solidFill>
                <a:latin typeface="Calibri"/>
              </a:rPr>
              <a:t>Supported by the UK Research Councils through grants </a:t>
            </a:r>
            <a:br>
              <a:rPr lang="en-US" sz="1050" dirty="0">
                <a:solidFill>
                  <a:prstClr val="black"/>
                </a:solidFill>
                <a:latin typeface="Calibri"/>
              </a:rPr>
            </a:br>
            <a:r>
              <a:rPr lang="en-US" sz="1050" dirty="0">
                <a:solidFill>
                  <a:prstClr val="black"/>
                </a:solidFill>
                <a:latin typeface="Calibri"/>
              </a:rPr>
              <a:t>EP/H043160/1, EP/N006410/1 and  EP/S021779/1 . </a:t>
            </a:r>
            <a:br>
              <a:rPr lang="en-US" sz="1050" dirty="0">
                <a:solidFill>
                  <a:prstClr val="black"/>
                </a:solidFill>
                <a:latin typeface="Calibri"/>
              </a:rPr>
            </a:br>
            <a:r>
              <a:rPr lang="en-US" sz="1050" dirty="0">
                <a:solidFill>
                  <a:prstClr val="black"/>
                </a:solidFill>
                <a:latin typeface="Calibri"/>
              </a:rPr>
              <a:t>Additional project funding received from </a:t>
            </a:r>
            <a:r>
              <a:rPr lang="en-US" sz="1050" dirty="0" err="1">
                <a:solidFill>
                  <a:prstClr val="black"/>
                </a:solidFill>
                <a:latin typeface="Calibri"/>
              </a:rPr>
              <a:t>Jisc</a:t>
            </a:r>
            <a:r>
              <a:rPr lang="en-US" sz="1050" dirty="0">
                <a:solidFill>
                  <a:prstClr val="black"/>
                </a:solidFill>
                <a:latin typeface="Calibri"/>
              </a:rPr>
              <a:t>.</a:t>
            </a:r>
          </a:p>
        </p:txBody>
      </p:sp>
    </p:spTree>
    <p:extLst>
      <p:ext uri="{BB962C8B-B14F-4D97-AF65-F5344CB8AC3E}">
        <p14:creationId xmlns:p14="http://schemas.microsoft.com/office/powerpoint/2010/main" val="3649287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Institute</a:t>
            </a:r>
          </a:p>
        </p:txBody>
      </p:sp>
    </p:spTree>
    <p:extLst>
      <p:ext uri="{BB962C8B-B14F-4D97-AF65-F5344CB8AC3E}">
        <p14:creationId xmlns:p14="http://schemas.microsoft.com/office/powerpoint/2010/main" val="270075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Software Sustainability Institute</a:t>
            </a:r>
          </a:p>
        </p:txBody>
      </p:sp>
      <p:sp>
        <p:nvSpPr>
          <p:cNvPr id="8" name="Content Placeholder 7"/>
          <p:cNvSpPr>
            <a:spLocks noGrp="1"/>
          </p:cNvSpPr>
          <p:nvPr>
            <p:ph idx="1"/>
          </p:nvPr>
        </p:nvSpPr>
        <p:spPr>
          <a:xfrm>
            <a:off x="539552" y="1200150"/>
            <a:ext cx="8064896" cy="3657600"/>
          </a:xfrm>
        </p:spPr>
        <p:txBody>
          <a:bodyPr>
            <a:normAutofit fontScale="92500" lnSpcReduction="10000"/>
          </a:bodyPr>
          <a:lstStyle/>
          <a:p>
            <a:pPr marL="0" indent="0">
              <a:buNone/>
            </a:pPr>
            <a:r>
              <a:rPr lang="en-US" dirty="0"/>
              <a:t>A national facility for cultivating better, more sustainable, research software to enable </a:t>
            </a:r>
            <a:br>
              <a:rPr lang="en-US" dirty="0"/>
            </a:br>
            <a:r>
              <a:rPr lang="en-US" dirty="0"/>
              <a:t>world-class research</a:t>
            </a:r>
          </a:p>
          <a:p>
            <a:r>
              <a:rPr lang="en-US" sz="2100" dirty="0"/>
              <a:t>Software reaches boundaries in its </a:t>
            </a:r>
            <a:br>
              <a:rPr lang="en-US" sz="2100" dirty="0"/>
            </a:br>
            <a:r>
              <a:rPr lang="en-US" sz="2100" dirty="0"/>
              <a:t>development cycle that prevent </a:t>
            </a:r>
            <a:br>
              <a:rPr lang="en-US" sz="2100" dirty="0"/>
            </a:br>
            <a:r>
              <a:rPr lang="en-US" sz="2100" dirty="0"/>
              <a:t>improvement, growth and adoption </a:t>
            </a:r>
          </a:p>
          <a:p>
            <a:r>
              <a:rPr lang="en-US" sz="2100" dirty="0"/>
              <a:t>Providing the expertise and services </a:t>
            </a:r>
            <a:br>
              <a:rPr lang="en-US" sz="2100" dirty="0"/>
            </a:br>
            <a:r>
              <a:rPr lang="en-US" sz="2100" dirty="0"/>
              <a:t>needed to negotiate to the next stage</a:t>
            </a:r>
          </a:p>
          <a:p>
            <a:r>
              <a:rPr lang="en-US" sz="2100" dirty="0"/>
              <a:t>Developing the policy and tools to</a:t>
            </a:r>
            <a:br>
              <a:rPr lang="en-US" sz="2100" dirty="0"/>
            </a:br>
            <a:r>
              <a:rPr lang="en-US" sz="2100" dirty="0"/>
              <a:t>support the community developing and</a:t>
            </a:r>
            <a:br>
              <a:rPr lang="en-US" sz="2100" dirty="0"/>
            </a:br>
            <a:r>
              <a:rPr lang="en-US" sz="2100" dirty="0"/>
              <a:t>using research software</a:t>
            </a:r>
          </a:p>
          <a:p>
            <a:endParaRPr lang="en-US" dirty="0"/>
          </a:p>
        </p:txBody>
      </p:sp>
      <p:sp>
        <p:nvSpPr>
          <p:cNvPr id="2" name="TextBox 1"/>
          <p:cNvSpPr txBox="1"/>
          <p:nvPr/>
        </p:nvSpPr>
        <p:spPr>
          <a:xfrm>
            <a:off x="5618969" y="4407954"/>
            <a:ext cx="2699778" cy="577081"/>
          </a:xfrm>
          <a:prstGeom prst="rect">
            <a:avLst/>
          </a:prstGeom>
          <a:noFill/>
        </p:spPr>
        <p:txBody>
          <a:bodyPr wrap="none" rtlCol="0">
            <a:spAutoFit/>
          </a:bodyPr>
          <a:lstStyle/>
          <a:p>
            <a:r>
              <a:rPr lang="en-US" sz="1050" dirty="0">
                <a:solidFill>
                  <a:prstClr val="black"/>
                </a:solidFill>
                <a:latin typeface="Calibri"/>
              </a:rPr>
              <a:t>Supported by the UK Research Councils</a:t>
            </a:r>
            <a:br>
              <a:rPr lang="en-US" sz="1050" dirty="0">
                <a:solidFill>
                  <a:prstClr val="black"/>
                </a:solidFill>
                <a:latin typeface="Calibri"/>
              </a:rPr>
            </a:br>
            <a:r>
              <a:rPr lang="en-US" sz="1050" dirty="0">
                <a:solidFill>
                  <a:prstClr val="black"/>
                </a:solidFill>
                <a:latin typeface="Calibri"/>
              </a:rPr>
              <a:t>through grants EP/H043160/1, EP/N006410/1</a:t>
            </a:r>
            <a:br>
              <a:rPr lang="en-US" sz="1050" dirty="0">
                <a:solidFill>
                  <a:prstClr val="black"/>
                </a:solidFill>
                <a:latin typeface="Calibri"/>
              </a:rPr>
            </a:br>
            <a:r>
              <a:rPr lang="en-US" sz="1050" dirty="0">
                <a:solidFill>
                  <a:prstClr val="black"/>
                </a:solidFill>
                <a:latin typeface="Calibri"/>
              </a:rPr>
              <a:t>and EP/S021779/1 </a:t>
            </a:r>
          </a:p>
        </p:txBody>
      </p:sp>
      <p:pic>
        <p:nvPicPr>
          <p:cNvPr id="10" name="Picture 9"/>
          <p:cNvPicPr>
            <a:picLocks noChangeAspect="1"/>
          </p:cNvPicPr>
          <p:nvPr/>
        </p:nvPicPr>
        <p:blipFill>
          <a:blip r:embed="rId3"/>
          <a:stretch>
            <a:fillRect/>
          </a:stretch>
        </p:blipFill>
        <p:spPr>
          <a:xfrm>
            <a:off x="8270304" y="4848225"/>
            <a:ext cx="838200" cy="295275"/>
          </a:xfrm>
          <a:prstGeom prst="rect">
            <a:avLst/>
          </a:prstGeom>
        </p:spPr>
      </p:pic>
      <p:pic>
        <p:nvPicPr>
          <p:cNvPr id="12" name="Picture 11"/>
          <p:cNvPicPr>
            <a:picLocks noChangeAspect="1"/>
          </p:cNvPicPr>
          <p:nvPr/>
        </p:nvPicPr>
        <p:blipFill>
          <a:blip r:embed="rId4"/>
          <a:stretch>
            <a:fillRect/>
          </a:stretch>
        </p:blipFill>
        <p:spPr>
          <a:xfrm>
            <a:off x="5598114" y="2139702"/>
            <a:ext cx="2106234" cy="2106234"/>
          </a:xfrm>
          <a:prstGeom prst="rect">
            <a:avLst/>
          </a:prstGeom>
        </p:spPr>
      </p:pic>
      <p:pic>
        <p:nvPicPr>
          <p:cNvPr id="14" name="Picture 13">
            <a:extLst>
              <a:ext uri="{FF2B5EF4-FFF2-40B4-BE49-F238E27FC236}">
                <a16:creationId xmlns:a16="http://schemas.microsoft.com/office/drawing/2014/main" id="{AB574ECB-8A41-1D43-80BF-9FC7BB767DBB}"/>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89304" y="1584822"/>
            <a:ext cx="1219200" cy="338667"/>
          </a:xfrm>
          <a:prstGeom prst="rect">
            <a:avLst/>
          </a:prstGeom>
        </p:spPr>
      </p:pic>
      <p:pic>
        <p:nvPicPr>
          <p:cNvPr id="15" name="Picture 14">
            <a:extLst>
              <a:ext uri="{FF2B5EF4-FFF2-40B4-BE49-F238E27FC236}">
                <a16:creationId xmlns:a16="http://schemas.microsoft.com/office/drawing/2014/main" id="{A7390C93-3E1B-1E48-AAF4-37D75960C43D}"/>
              </a:ext>
            </a:extLst>
          </p:cNvPr>
          <p:cNvPicPr>
            <a:picLocks noChangeAspect="1"/>
          </p:cNvPicPr>
          <p:nvPr/>
        </p:nvPicPr>
        <p:blipFill>
          <a:blip r:embed="rId6"/>
          <a:stretch>
            <a:fillRect/>
          </a:stretch>
        </p:blipFill>
        <p:spPr>
          <a:xfrm>
            <a:off x="8196752" y="2603468"/>
            <a:ext cx="686144" cy="583952"/>
          </a:xfrm>
          <a:prstGeom prst="rect">
            <a:avLst/>
          </a:prstGeom>
        </p:spPr>
      </p:pic>
      <p:pic>
        <p:nvPicPr>
          <p:cNvPr id="16" name="Picture 15">
            <a:extLst>
              <a:ext uri="{FF2B5EF4-FFF2-40B4-BE49-F238E27FC236}">
                <a16:creationId xmlns:a16="http://schemas.microsoft.com/office/drawing/2014/main" id="{032BD9BE-A8A3-D842-A070-5E6BBAF328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89304" y="1131590"/>
            <a:ext cx="1219200" cy="332509"/>
          </a:xfrm>
          <a:prstGeom prst="rect">
            <a:avLst/>
          </a:prstGeom>
        </p:spPr>
      </p:pic>
      <p:pic>
        <p:nvPicPr>
          <p:cNvPr id="17" name="Picture 16">
            <a:extLst>
              <a:ext uri="{FF2B5EF4-FFF2-40B4-BE49-F238E27FC236}">
                <a16:creationId xmlns:a16="http://schemas.microsoft.com/office/drawing/2014/main" id="{9A9BCF7E-2EFF-1A49-9638-1A78740945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5648" y="3232543"/>
            <a:ext cx="1201915" cy="528276"/>
          </a:xfrm>
          <a:prstGeom prst="rect">
            <a:avLst/>
          </a:prstGeom>
        </p:spPr>
      </p:pic>
      <p:pic>
        <p:nvPicPr>
          <p:cNvPr id="18" name="Picture 17">
            <a:extLst>
              <a:ext uri="{FF2B5EF4-FFF2-40B4-BE49-F238E27FC236}">
                <a16:creationId xmlns:a16="http://schemas.microsoft.com/office/drawing/2014/main" id="{0198D5A9-8ED4-E541-B643-3BFBF0572A0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35648" y="4208891"/>
            <a:ext cx="1219200" cy="329566"/>
          </a:xfrm>
          <a:prstGeom prst="rect">
            <a:avLst/>
          </a:prstGeom>
        </p:spPr>
      </p:pic>
      <p:pic>
        <p:nvPicPr>
          <p:cNvPr id="19" name="Picture 18">
            <a:extLst>
              <a:ext uri="{FF2B5EF4-FFF2-40B4-BE49-F238E27FC236}">
                <a16:creationId xmlns:a16="http://schemas.microsoft.com/office/drawing/2014/main" id="{08FBA191-302F-6846-A4BD-5F51B26E07B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935649" y="2017854"/>
            <a:ext cx="1208351" cy="518524"/>
          </a:xfrm>
          <a:prstGeom prst="rect">
            <a:avLst/>
          </a:prstGeom>
        </p:spPr>
      </p:pic>
      <p:pic>
        <p:nvPicPr>
          <p:cNvPr id="20" name="Picture 19">
            <a:extLst>
              <a:ext uri="{FF2B5EF4-FFF2-40B4-BE49-F238E27FC236}">
                <a16:creationId xmlns:a16="http://schemas.microsoft.com/office/drawing/2014/main" id="{07F08770-CAEF-AC4E-A341-D5054EFCC723}"/>
              </a:ext>
            </a:extLst>
          </p:cNvPr>
          <p:cNvPicPr>
            <a:picLocks noChangeAspect="1"/>
          </p:cNvPicPr>
          <p:nvPr/>
        </p:nvPicPr>
        <p:blipFill>
          <a:blip r:embed="rId11"/>
          <a:stretch>
            <a:fillRect/>
          </a:stretch>
        </p:blipFill>
        <p:spPr>
          <a:xfrm>
            <a:off x="7935648" y="3871923"/>
            <a:ext cx="1219200" cy="249936"/>
          </a:xfrm>
          <a:prstGeom prst="rect">
            <a:avLst/>
          </a:prstGeom>
        </p:spPr>
      </p:pic>
    </p:spTree>
    <p:extLst>
      <p:ext uri="{BB962C8B-B14F-4D97-AF65-F5344CB8AC3E}">
        <p14:creationId xmlns:p14="http://schemas.microsoft.com/office/powerpoint/2010/main" val="9982661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1278798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164" y="2867352"/>
            <a:ext cx="847653" cy="726836"/>
          </a:xfrm>
          <a:prstGeom prst="rect">
            <a:avLst/>
          </a:prstGeom>
        </p:spPr>
      </p:pic>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pic>
        <p:nvPicPr>
          <p:cNvPr id="45" name="Content Placeholder 6" descr="CurationAndPreservation.png"/>
          <p:cNvPicPr>
            <a:picLocks noChangeAspect="1"/>
          </p:cNvPicPr>
          <p:nvPr/>
        </p:nvPicPr>
        <p:blipFill>
          <a:blip r:embed="rId4" cstate="screen">
            <a:extLst>
              <a:ext uri="{28A0092B-C50C-407E-A947-70E740481C1C}">
                <a14:useLocalDpi xmlns:a14="http://schemas.microsoft.com/office/drawing/2010/main"/>
              </a:ext>
            </a:extLst>
          </a:blip>
          <a:srcRect l="-15021" r="-15021"/>
          <a:stretch>
            <a:fillRect/>
          </a:stretch>
        </p:blipFill>
        <p:spPr>
          <a:xfrm>
            <a:off x="7284452" y="1609357"/>
            <a:ext cx="692367" cy="752513"/>
          </a:xfrm>
          <a:prstGeom prst="rect">
            <a:avLst/>
          </a:prstGeom>
        </p:spPr>
      </p:pic>
      <p:pic>
        <p:nvPicPr>
          <p:cNvPr id="46" name="Content Placeholder 7" descr="YouveInheritedSomeCode.png"/>
          <p:cNvPicPr>
            <a:picLocks noChangeAspect="1"/>
          </p:cNvPicPr>
          <p:nvPr/>
        </p:nvPicPr>
        <p:blipFill>
          <a:blip r:embed="rId5" cstate="screen">
            <a:extLst>
              <a:ext uri="{28A0092B-C50C-407E-A947-70E740481C1C}">
                <a14:useLocalDpi xmlns:a14="http://schemas.microsoft.com/office/drawing/2010/main"/>
              </a:ext>
            </a:extLst>
          </a:blip>
          <a:srcRect l="-15047" r="-15047"/>
          <a:stretch>
            <a:fillRect/>
          </a:stretch>
        </p:blipFill>
        <p:spPr>
          <a:xfrm>
            <a:off x="6686090" y="1617371"/>
            <a:ext cx="692645" cy="752513"/>
          </a:xfrm>
          <a:prstGeom prst="rect">
            <a:avLst/>
          </a:prstGeom>
        </p:spPr>
      </p:pic>
      <p:pic>
        <p:nvPicPr>
          <p:cNvPr id="33" name="Picture 32" descr="IMGP647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6323" y="476374"/>
            <a:ext cx="1574480" cy="1051049"/>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7057" y="530815"/>
            <a:ext cx="1213379" cy="910034"/>
          </a:xfrm>
          <a:prstGeom prst="rect">
            <a:avLst/>
          </a:prstGeom>
        </p:spPr>
      </p:pic>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3" name="TextBox 22"/>
          <p:cNvSpPr txBox="1"/>
          <p:nvPr/>
        </p:nvSpPr>
        <p:spPr>
          <a:xfrm>
            <a:off x="3822436" y="2409732"/>
            <a:ext cx="14991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Website &amp; blog</a:t>
            </a:r>
          </a:p>
        </p:txBody>
      </p:sp>
      <p:sp>
        <p:nvSpPr>
          <p:cNvPr id="24" name="TextBox 23"/>
          <p:cNvSpPr txBox="1"/>
          <p:nvPr/>
        </p:nvSpPr>
        <p:spPr>
          <a:xfrm>
            <a:off x="3185521" y="3534416"/>
            <a:ext cx="118013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Campaigns</a:t>
            </a:r>
          </a:p>
        </p:txBody>
      </p:sp>
      <p:sp>
        <p:nvSpPr>
          <p:cNvPr id="26" name="TextBox 25"/>
          <p:cNvSpPr txBox="1"/>
          <p:nvPr/>
        </p:nvSpPr>
        <p:spPr>
          <a:xfrm>
            <a:off x="4174886" y="160629"/>
            <a:ext cx="784190"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Advice</a:t>
            </a:r>
          </a:p>
        </p:txBody>
      </p:sp>
      <p:sp>
        <p:nvSpPr>
          <p:cNvPr id="27" name="TextBox 26"/>
          <p:cNvSpPr txBox="1"/>
          <p:nvPr/>
        </p:nvSpPr>
        <p:spPr>
          <a:xfrm>
            <a:off x="5957059" y="1817260"/>
            <a:ext cx="8050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Guides</a:t>
            </a:r>
          </a:p>
        </p:txBody>
      </p:sp>
      <p:sp>
        <p:nvSpPr>
          <p:cNvPr id="28" name="TextBox 27"/>
          <p:cNvSpPr txBox="1"/>
          <p:nvPr/>
        </p:nvSpPr>
        <p:spPr>
          <a:xfrm>
            <a:off x="7026396" y="782905"/>
            <a:ext cx="90281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Courses</a:t>
            </a:r>
          </a:p>
        </p:txBody>
      </p:sp>
      <p:sp>
        <p:nvSpPr>
          <p:cNvPr id="29" name="TextBox 28"/>
          <p:cNvSpPr txBox="1"/>
          <p:nvPr/>
        </p:nvSpPr>
        <p:spPr>
          <a:xfrm>
            <a:off x="4939824" y="3594188"/>
            <a:ext cx="114807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Workshops</a:t>
            </a:r>
          </a:p>
        </p:txBody>
      </p:sp>
      <p:grpSp>
        <p:nvGrpSpPr>
          <p:cNvPr id="39" name="Group 38"/>
          <p:cNvGrpSpPr/>
          <p:nvPr/>
        </p:nvGrpSpPr>
        <p:grpSpPr>
          <a:xfrm>
            <a:off x="6531299" y="2660285"/>
            <a:ext cx="1396245" cy="1397279"/>
            <a:chOff x="7555158" y="1921131"/>
            <a:chExt cx="3810000" cy="3812820"/>
          </a:xfrm>
        </p:grpSpPr>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7858" y="3828951"/>
              <a:ext cx="1892300" cy="1905000"/>
            </a:xfrm>
            <a:prstGeom prst="rect">
              <a:avLst/>
            </a:prstGeom>
          </p:spPr>
        </p:pic>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5158" y="1921131"/>
              <a:ext cx="1905000" cy="1905000"/>
            </a:xfrm>
            <a:prstGeom prst="rect">
              <a:avLst/>
            </a:prstGeom>
          </p:spPr>
        </p:pic>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0158" y="1921131"/>
              <a:ext cx="1905000" cy="1905000"/>
            </a:xfrm>
            <a:prstGeom prst="rect">
              <a:avLst/>
            </a:prstGeom>
          </p:spPr>
        </p:pic>
        <p:pic>
          <p:nvPicPr>
            <p:cNvPr id="38" name="Picture 3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60158" y="3826131"/>
              <a:ext cx="1905000" cy="1905000"/>
            </a:xfrm>
            <a:prstGeom prst="rect">
              <a:avLst/>
            </a:prstGeom>
          </p:spPr>
        </p:pic>
      </p:grpSp>
      <p:sp>
        <p:nvSpPr>
          <p:cNvPr id="30" name="TextBox 29"/>
          <p:cNvSpPr txBox="1"/>
          <p:nvPr/>
        </p:nvSpPr>
        <p:spPr>
          <a:xfrm>
            <a:off x="6760012" y="4008875"/>
            <a:ext cx="10967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Fellowship</a:t>
            </a:r>
          </a:p>
        </p:txBody>
      </p:sp>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63311" y="456404"/>
            <a:ext cx="972996" cy="732991"/>
          </a:xfrm>
          <a:prstGeom prst="rect">
            <a:avLst/>
          </a:prstGeom>
        </p:spPr>
      </p:pic>
      <p:pic>
        <p:nvPicPr>
          <p:cNvPr id="42" name="Picture 4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63310" y="1689860"/>
            <a:ext cx="1160724" cy="755152"/>
          </a:xfrm>
          <a:prstGeom prst="rect">
            <a:avLst/>
          </a:prstGeom>
        </p:spPr>
      </p:pic>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80164" y="3825187"/>
            <a:ext cx="1238355" cy="697132"/>
          </a:xfrm>
          <a:prstGeom prst="rect">
            <a:avLst/>
          </a:prstGeom>
        </p:spPr>
      </p:pic>
      <p:pic>
        <p:nvPicPr>
          <p:cNvPr id="50" name="Picture 4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48984" y="3940437"/>
            <a:ext cx="1538977" cy="1023053"/>
          </a:xfrm>
          <a:prstGeom prst="rect">
            <a:avLst/>
          </a:pr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14174" y="3818384"/>
            <a:ext cx="938580" cy="703935"/>
          </a:xfrm>
          <a:prstGeom prst="rect">
            <a:avLst/>
          </a:prstGeom>
        </p:spPr>
      </p:pic>
      <p:sp>
        <p:nvSpPr>
          <p:cNvPr id="52" name="TextBox 51"/>
          <p:cNvSpPr txBox="1"/>
          <p:nvPr/>
        </p:nvSpPr>
        <p:spPr>
          <a:xfrm>
            <a:off x="1417976" y="2998553"/>
            <a:ext cx="1010213"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Research</a:t>
            </a:r>
          </a:p>
        </p:txBody>
      </p:sp>
      <p:sp>
        <p:nvSpPr>
          <p:cNvPr id="48" name="TextBox 47"/>
          <p:cNvSpPr txBox="1"/>
          <p:nvPr/>
        </p:nvSpPr>
        <p:spPr>
          <a:xfrm>
            <a:off x="1190623" y="0"/>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0000"/>
              </a:solidFill>
              <a:latin typeface="Helvetica"/>
              <a:cs typeface="Helvetica"/>
            </a:endParaRPr>
          </a:p>
        </p:txBody>
      </p:sp>
      <p:sp>
        <p:nvSpPr>
          <p:cNvPr id="49" name="TextBox 48"/>
          <p:cNvSpPr txBox="1"/>
          <p:nvPr/>
        </p:nvSpPr>
        <p:spPr>
          <a:xfrm>
            <a:off x="1220378" y="4660986"/>
            <a:ext cx="100700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endParaRPr lang="en-US" dirty="0">
              <a:solidFill>
                <a:srgbClr val="FF0000"/>
              </a:solidFill>
              <a:latin typeface="Helvetica"/>
              <a:cs typeface="Helvetica"/>
            </a:endParaRPr>
          </a:p>
        </p:txBody>
      </p:sp>
      <p:sp>
        <p:nvSpPr>
          <p:cNvPr id="53" name="TextBox 52"/>
          <p:cNvSpPr txBox="1"/>
          <p:nvPr/>
        </p:nvSpPr>
        <p:spPr>
          <a:xfrm>
            <a:off x="6713339" y="2099"/>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0000"/>
              </a:solidFill>
              <a:latin typeface="Helvetica"/>
              <a:cs typeface="Helvetica"/>
            </a:endParaRPr>
          </a:p>
        </p:txBody>
      </p:sp>
      <p:sp>
        <p:nvSpPr>
          <p:cNvPr id="54" name="TextBox 53"/>
          <p:cNvSpPr txBox="1"/>
          <p:nvPr/>
        </p:nvSpPr>
        <p:spPr>
          <a:xfrm>
            <a:off x="6251412" y="466778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p>
        </p:txBody>
      </p:sp>
      <p:pic>
        <p:nvPicPr>
          <p:cNvPr id="40" name="Content Placeholder 5" descr="ER1brite-tube.png"/>
          <p:cNvPicPr>
            <a:picLocks noChangeAspect="1"/>
          </p:cNvPicPr>
          <p:nvPr/>
        </p:nvPicPr>
        <p:blipFill>
          <a:blip r:embed="rId17" cstate="screen">
            <a:extLst>
              <a:ext uri="{28A0092B-C50C-407E-A947-70E740481C1C}">
                <a14:useLocalDpi xmlns:a14="http://schemas.microsoft.com/office/drawing/2010/main"/>
              </a:ext>
            </a:extLst>
          </a:blip>
          <a:srcRect t="-9452" b="-9452"/>
          <a:stretch>
            <a:fillRect/>
          </a:stretch>
        </p:blipFill>
        <p:spPr>
          <a:xfrm>
            <a:off x="1330434" y="724546"/>
            <a:ext cx="1037230" cy="1127333"/>
          </a:xfrm>
          <a:prstGeom prst="rect">
            <a:avLst/>
          </a:prstGeom>
        </p:spPr>
      </p:pic>
      <p:sp>
        <p:nvSpPr>
          <p:cNvPr id="25" name="TextBox 24"/>
          <p:cNvSpPr txBox="1"/>
          <p:nvPr/>
        </p:nvSpPr>
        <p:spPr>
          <a:xfrm>
            <a:off x="2341127" y="1222290"/>
            <a:ext cx="12570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Consultancy</a:t>
            </a:r>
          </a:p>
        </p:txBody>
      </p:sp>
      <p:pic>
        <p:nvPicPr>
          <p:cNvPr id="44" name="Picture 4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476357" y="3818384"/>
            <a:ext cx="929509" cy="697132"/>
          </a:xfrm>
          <a:prstGeom prst="rect">
            <a:avLst/>
          </a:prstGeom>
        </p:spPr>
      </p:pic>
      <p:sp>
        <p:nvSpPr>
          <p:cNvPr id="43" name="TextBox 42"/>
          <p:cNvSpPr txBox="1"/>
          <p:nvPr/>
        </p:nvSpPr>
        <p:spPr>
          <a:xfrm>
            <a:off x="2526634" y="1440848"/>
            <a:ext cx="838692" cy="2308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50+ projects</a:t>
            </a:r>
          </a:p>
        </p:txBody>
      </p:sp>
      <p:sp>
        <p:nvSpPr>
          <p:cNvPr id="55" name="TextBox 54"/>
          <p:cNvSpPr txBox="1"/>
          <p:nvPr/>
        </p:nvSpPr>
        <p:spPr>
          <a:xfrm>
            <a:off x="4037237" y="1516735"/>
            <a:ext cx="1069525"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130+ evaluations</a:t>
            </a:r>
          </a:p>
          <a:p>
            <a:pPr algn="ctr" defTabSz="342900"/>
            <a:r>
              <a:rPr lang="en-US" sz="900" dirty="0">
                <a:solidFill>
                  <a:prstClr val="white"/>
                </a:solidFill>
                <a:latin typeface="Helvetica Light"/>
                <a:cs typeface="Helvetica Light"/>
              </a:rPr>
              <a:t>4 surgeries</a:t>
            </a:r>
          </a:p>
        </p:txBody>
      </p:sp>
      <p:sp>
        <p:nvSpPr>
          <p:cNvPr id="57" name="TextBox 56"/>
          <p:cNvSpPr txBox="1"/>
          <p:nvPr/>
        </p:nvSpPr>
        <p:spPr>
          <a:xfrm>
            <a:off x="7021994" y="1021468"/>
            <a:ext cx="966932"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35+ UK SWC </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workshops</a:t>
            </a:r>
          </a:p>
          <a:p>
            <a:pPr algn="ctr" defTabSz="342900"/>
            <a:r>
              <a:rPr lang="en-US" sz="900" dirty="0">
                <a:solidFill>
                  <a:prstClr val="white"/>
                </a:solidFill>
                <a:latin typeface="Helvetica Light"/>
                <a:cs typeface="Helvetica Light"/>
              </a:rPr>
              <a:t>1000+ learners</a:t>
            </a:r>
          </a:p>
          <a:p>
            <a:pPr algn="ctr" defTabSz="342900"/>
            <a:endParaRPr lang="en-US" sz="900" dirty="0">
              <a:solidFill>
                <a:prstClr val="white"/>
              </a:solidFill>
              <a:latin typeface="Helvetica Light"/>
              <a:cs typeface="Helvetica Light"/>
            </a:endParaRPr>
          </a:p>
        </p:txBody>
      </p:sp>
      <p:sp>
        <p:nvSpPr>
          <p:cNvPr id="58" name="TextBox 57"/>
          <p:cNvSpPr txBox="1"/>
          <p:nvPr/>
        </p:nvSpPr>
        <p:spPr>
          <a:xfrm>
            <a:off x="5879884" y="2052812"/>
            <a:ext cx="966932"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80+ guides</a:t>
            </a:r>
          </a:p>
          <a:p>
            <a:pPr algn="ctr" defTabSz="342900"/>
            <a:r>
              <a:rPr lang="en-US" sz="900" dirty="0">
                <a:solidFill>
                  <a:prstClr val="white"/>
                </a:solidFill>
                <a:latin typeface="Helvetica Light"/>
                <a:cs typeface="Helvetica Light"/>
              </a:rPr>
              <a:t>50,000 readers</a:t>
            </a:r>
          </a:p>
          <a:p>
            <a:pPr algn="ctr" defTabSz="342900"/>
            <a:endParaRPr lang="en-US" sz="900" dirty="0">
              <a:solidFill>
                <a:prstClr val="white"/>
              </a:solidFill>
              <a:latin typeface="Helvetica Light"/>
              <a:cs typeface="Helvetica Light"/>
            </a:endParaRPr>
          </a:p>
        </p:txBody>
      </p:sp>
      <p:sp>
        <p:nvSpPr>
          <p:cNvPr id="59" name="TextBox 58"/>
          <p:cNvSpPr txBox="1"/>
          <p:nvPr/>
        </p:nvSpPr>
        <p:spPr>
          <a:xfrm>
            <a:off x="6858508" y="4225942"/>
            <a:ext cx="889988"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61 domain</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ambassadors</a:t>
            </a:r>
          </a:p>
          <a:p>
            <a:pPr algn="ctr" defTabSz="342900"/>
            <a:endParaRPr lang="en-US" sz="900" dirty="0">
              <a:solidFill>
                <a:prstClr val="white"/>
              </a:solidFill>
              <a:latin typeface="Helvetica Light"/>
              <a:cs typeface="Helvetica Light"/>
            </a:endParaRPr>
          </a:p>
        </p:txBody>
      </p:sp>
      <p:sp>
        <p:nvSpPr>
          <p:cNvPr id="60" name="TextBox 59"/>
          <p:cNvSpPr txBox="1"/>
          <p:nvPr/>
        </p:nvSpPr>
        <p:spPr>
          <a:xfrm>
            <a:off x="4754437" y="4944767"/>
            <a:ext cx="1531188"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20+ workshops </a:t>
            </a:r>
            <a:r>
              <a:rPr lang="en-US" sz="900" dirty="0" err="1">
                <a:solidFill>
                  <a:prstClr val="white"/>
                </a:solidFill>
                <a:latin typeface="Helvetica Light"/>
                <a:cs typeface="Helvetica Light"/>
              </a:rPr>
              <a:t>organised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1" name="TextBox 60"/>
          <p:cNvSpPr txBox="1"/>
          <p:nvPr/>
        </p:nvSpPr>
        <p:spPr>
          <a:xfrm>
            <a:off x="1411459" y="3245317"/>
            <a:ext cx="1024639"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740 researchers</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50,000 grants</a:t>
            </a:r>
            <a:br>
              <a:rPr lang="en-US" sz="900" dirty="0">
                <a:solidFill>
                  <a:prstClr val="white"/>
                </a:solidFill>
                <a:latin typeface="Helvetica Light"/>
                <a:cs typeface="Helvetica Light"/>
              </a:rPr>
            </a:br>
            <a:r>
              <a:rPr lang="en-US" sz="900" dirty="0" err="1">
                <a:solidFill>
                  <a:prstClr val="white"/>
                </a:solidFill>
                <a:latin typeface="Helvetica Light"/>
                <a:cs typeface="Helvetica Light"/>
              </a:rPr>
              <a:t>analysed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2" name="TextBox 61"/>
          <p:cNvSpPr txBox="1"/>
          <p:nvPr/>
        </p:nvSpPr>
        <p:spPr>
          <a:xfrm>
            <a:off x="3636488" y="2650222"/>
            <a:ext cx="1871025" cy="784830"/>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150+ contributed articles</a:t>
            </a:r>
          </a:p>
          <a:p>
            <a:pPr algn="ctr" defTabSz="342900"/>
            <a:r>
              <a:rPr lang="en-US" sz="900" dirty="0">
                <a:solidFill>
                  <a:prstClr val="white"/>
                </a:solidFill>
                <a:latin typeface="Helvetica Light"/>
                <a:cs typeface="Helvetica Light"/>
              </a:rPr>
              <a:t>20,000 unique visitors per month</a:t>
            </a:r>
          </a:p>
          <a:p>
            <a:pPr algn="ctr" defTabSz="342900"/>
            <a:r>
              <a:rPr lang="en-US" sz="900" dirty="0">
                <a:solidFill>
                  <a:prstClr val="white"/>
                </a:solidFill>
                <a:latin typeface="Helvetica Light"/>
                <a:cs typeface="Helvetica Light"/>
              </a:rPr>
              <a:t>3,000 Twitter followers</a:t>
            </a:r>
          </a:p>
          <a:p>
            <a:pPr algn="ctr" defTabSz="342900"/>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3" name="TextBox 62"/>
          <p:cNvSpPr txBox="1"/>
          <p:nvPr/>
        </p:nvSpPr>
        <p:spPr>
          <a:xfrm>
            <a:off x="1254551" y="4499189"/>
            <a:ext cx="1261884"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300+ RSEs engaged</a:t>
            </a:r>
          </a:p>
          <a:p>
            <a:pPr algn="ctr" defTabSz="342900"/>
            <a:endParaRPr lang="en-US" sz="900" dirty="0">
              <a:solidFill>
                <a:prstClr val="white"/>
              </a:solidFill>
              <a:latin typeface="Helvetica Light"/>
              <a:cs typeface="Helvetica Light"/>
            </a:endParaRPr>
          </a:p>
        </p:txBody>
      </p:sp>
      <p:sp>
        <p:nvSpPr>
          <p:cNvPr id="64" name="TextBox 63"/>
          <p:cNvSpPr txBox="1"/>
          <p:nvPr/>
        </p:nvSpPr>
        <p:spPr>
          <a:xfrm>
            <a:off x="2382744" y="4499189"/>
            <a:ext cx="1011816"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2100 signatures</a:t>
            </a:r>
          </a:p>
          <a:p>
            <a:pPr algn="ctr" defTabSz="342900"/>
            <a:endParaRPr lang="en-US" sz="900" dirty="0">
              <a:solidFill>
                <a:prstClr val="white"/>
              </a:solidFill>
              <a:latin typeface="Helvetica Light"/>
              <a:cs typeface="Helvetica Light"/>
            </a:endParaRPr>
          </a:p>
        </p:txBody>
      </p:sp>
      <p:sp>
        <p:nvSpPr>
          <p:cNvPr id="65" name="TextBox 64"/>
          <p:cNvSpPr txBox="1"/>
          <p:nvPr/>
        </p:nvSpPr>
        <p:spPr>
          <a:xfrm>
            <a:off x="3256632" y="4537565"/>
            <a:ext cx="1281121"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 issues highlighted</a:t>
            </a:r>
          </a:p>
          <a:p>
            <a:pPr algn="ctr" defTabSz="342900"/>
            <a:endParaRPr lang="en-US" sz="900" dirty="0">
              <a:solidFill>
                <a:prstClr val="white"/>
              </a:solidFill>
              <a:latin typeface="Helvetica Light"/>
              <a:cs typeface="Helvetica Light"/>
            </a:endParaRPr>
          </a:p>
        </p:txBody>
      </p:sp>
      <p:sp>
        <p:nvSpPr>
          <p:cNvPr id="66" name="TextBox 65"/>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pic>
        <p:nvPicPr>
          <p:cNvPr id="2" name="Picture 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626006" y="3239167"/>
            <a:ext cx="1728192" cy="412703"/>
          </a:xfrm>
          <a:prstGeom prst="rect">
            <a:avLst/>
          </a:prstGeom>
        </p:spPr>
      </p:pic>
    </p:spTree>
    <p:extLst>
      <p:ext uri="{BB962C8B-B14F-4D97-AF65-F5344CB8AC3E}">
        <p14:creationId xmlns:p14="http://schemas.microsoft.com/office/powerpoint/2010/main" val="165662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87F47CCA-F0EA-DA41-B2DB-722E8D791B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409" y="0"/>
            <a:ext cx="9634818" cy="5143500"/>
          </a:xfrm>
          <a:prstGeom prst="rect">
            <a:avLst/>
          </a:prstGeom>
        </p:spPr>
      </p:pic>
      <p:sp>
        <p:nvSpPr>
          <p:cNvPr id="6" name="TextBox 5">
            <a:extLst>
              <a:ext uri="{FF2B5EF4-FFF2-40B4-BE49-F238E27FC236}">
                <a16:creationId xmlns:a16="http://schemas.microsoft.com/office/drawing/2014/main" id="{1EA5C918-8F66-6343-9AD9-2C133207D377}"/>
              </a:ext>
            </a:extLst>
          </p:cNvPr>
          <p:cNvSpPr txBox="1"/>
          <p:nvPr/>
        </p:nvSpPr>
        <p:spPr>
          <a:xfrm>
            <a:off x="3618277" y="4731990"/>
            <a:ext cx="5771132" cy="246221"/>
          </a:xfrm>
          <a:prstGeom prst="rect">
            <a:avLst/>
          </a:prstGeom>
          <a:noFill/>
        </p:spPr>
        <p:txBody>
          <a:bodyPr wrap="none" rtlCol="0">
            <a:spAutoFit/>
          </a:bodyPr>
          <a:lstStyle/>
          <a:p>
            <a:r>
              <a:rPr lang="en-GB" sz="1000" dirty="0">
                <a:hlinkClick r:id="rId4"/>
              </a:rPr>
              <a:t>https://webarchive.nationalarchives.gov.uk/20110911075344tf_/http://www.bbc.co.uk/history/domesday</a:t>
            </a:r>
            <a:endParaRPr lang="en-US" sz="1000" dirty="0"/>
          </a:p>
        </p:txBody>
      </p:sp>
    </p:spTree>
    <p:extLst>
      <p:ext uri="{BB962C8B-B14F-4D97-AF65-F5344CB8AC3E}">
        <p14:creationId xmlns:p14="http://schemas.microsoft.com/office/powerpoint/2010/main" val="4260678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024D88-C987-CD4B-B727-D3F1652BB188}"/>
              </a:ext>
            </a:extLst>
          </p:cNvPr>
          <p:cNvSpPr/>
          <p:nvPr/>
        </p:nvSpPr>
        <p:spPr>
          <a:xfrm>
            <a:off x="0" y="0"/>
            <a:ext cx="9144000" cy="5209069"/>
          </a:xfrm>
          <a:prstGeom prst="rect">
            <a:avLst/>
          </a:prstGeom>
          <a:solidFill>
            <a:schemeClr val="bg1">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51D778-27FD-3E43-8FE1-B63CDC0AE15E}"/>
              </a:ext>
            </a:extLst>
          </p:cNvPr>
          <p:cNvSpPr txBox="1"/>
          <p:nvPr/>
        </p:nvSpPr>
        <p:spPr>
          <a:xfrm>
            <a:off x="314326" y="266449"/>
            <a:ext cx="3528210" cy="646331"/>
          </a:xfrm>
          <a:prstGeom prst="rect">
            <a:avLst/>
          </a:prstGeom>
          <a:solidFill>
            <a:schemeClr val="bg1">
              <a:lumMod val="75000"/>
              <a:alpha val="51000"/>
            </a:schemeClr>
          </a:solidFill>
        </p:spPr>
        <p:txBody>
          <a:bodyPr wrap="none" rtlCol="0">
            <a:spAutoFit/>
          </a:bodyPr>
          <a:lstStyle/>
          <a:p>
            <a:r>
              <a:rPr lang="en-US" sz="3600" dirty="0">
                <a:solidFill>
                  <a:schemeClr val="bg1"/>
                </a:solidFill>
                <a:latin typeface="+mj-lt"/>
              </a:rPr>
              <a:t>Archiving Models</a:t>
            </a:r>
          </a:p>
        </p:txBody>
      </p:sp>
      <p:pic>
        <p:nvPicPr>
          <p:cNvPr id="9" name="Picture 185" descr="Image1">
            <a:extLst>
              <a:ext uri="{FF2B5EF4-FFF2-40B4-BE49-F238E27FC236}">
                <a16:creationId xmlns:a16="http://schemas.microsoft.com/office/drawing/2014/main" id="{723750E9-40FF-4740-9EF7-423C4BAA9AA8}"/>
              </a:ext>
            </a:extLst>
          </p:cNvPr>
          <p:cNvPicPr>
            <a:picLocks noChangeAspect="1" noChangeArrowheads="1"/>
          </p:cNvPicPr>
          <p:nvPr/>
        </p:nvPicPr>
        <p:blipFill>
          <a:blip r:embed="rId3"/>
          <a:srcRect/>
          <a:stretch>
            <a:fillRect/>
          </a:stretch>
        </p:blipFill>
        <p:spPr bwMode="auto">
          <a:xfrm>
            <a:off x="4521332" y="927224"/>
            <a:ext cx="4032250" cy="3124200"/>
          </a:xfrm>
          <a:prstGeom prst="rect">
            <a:avLst/>
          </a:prstGeom>
          <a:noFill/>
        </p:spPr>
      </p:pic>
      <p:grpSp>
        <p:nvGrpSpPr>
          <p:cNvPr id="10" name="Group 401">
            <a:extLst>
              <a:ext uri="{FF2B5EF4-FFF2-40B4-BE49-F238E27FC236}">
                <a16:creationId xmlns:a16="http://schemas.microsoft.com/office/drawing/2014/main" id="{4642ACC6-EABA-6044-B982-8451B632EB09}"/>
              </a:ext>
            </a:extLst>
          </p:cNvPr>
          <p:cNvGrpSpPr>
            <a:grpSpLocks/>
          </p:cNvGrpSpPr>
          <p:nvPr/>
        </p:nvGrpSpPr>
        <p:grpSpPr bwMode="auto">
          <a:xfrm>
            <a:off x="179512" y="1035174"/>
            <a:ext cx="3973513" cy="1752600"/>
            <a:chOff x="0" y="1527"/>
            <a:chExt cx="3061" cy="1104"/>
          </a:xfrm>
        </p:grpSpPr>
        <p:sp>
          <p:nvSpPr>
            <p:cNvPr id="11" name="Line 220">
              <a:extLst>
                <a:ext uri="{FF2B5EF4-FFF2-40B4-BE49-F238E27FC236}">
                  <a16:creationId xmlns:a16="http://schemas.microsoft.com/office/drawing/2014/main" id="{16060A70-4616-294F-8C50-292E9DABDB2E}"/>
                </a:ext>
              </a:extLst>
            </p:cNvPr>
            <p:cNvSpPr>
              <a:spLocks noChangeShapeType="1"/>
            </p:cNvSpPr>
            <p:nvPr/>
          </p:nvSpPr>
          <p:spPr bwMode="auto">
            <a:xfrm flipH="1" flipV="1">
              <a:off x="95" y="1527"/>
              <a:ext cx="2" cy="1089"/>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 name="Line 221">
              <a:extLst>
                <a:ext uri="{FF2B5EF4-FFF2-40B4-BE49-F238E27FC236}">
                  <a16:creationId xmlns:a16="http://schemas.microsoft.com/office/drawing/2014/main" id="{C4ADD7EC-F7A2-A840-AD6A-E0176DCCFB95}"/>
                </a:ext>
              </a:extLst>
            </p:cNvPr>
            <p:cNvSpPr>
              <a:spLocks noChangeShapeType="1"/>
            </p:cNvSpPr>
            <p:nvPr/>
          </p:nvSpPr>
          <p:spPr bwMode="auto">
            <a:xfrm>
              <a:off x="0" y="2425"/>
              <a:ext cx="3046" cy="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13" name="Group 222">
              <a:extLst>
                <a:ext uri="{FF2B5EF4-FFF2-40B4-BE49-F238E27FC236}">
                  <a16:creationId xmlns:a16="http://schemas.microsoft.com/office/drawing/2014/main" id="{CF251063-E05A-9A4D-8887-08D85E808810}"/>
                </a:ext>
              </a:extLst>
            </p:cNvPr>
            <p:cNvGrpSpPr>
              <a:grpSpLocks/>
            </p:cNvGrpSpPr>
            <p:nvPr/>
          </p:nvGrpSpPr>
          <p:grpSpPr bwMode="auto">
            <a:xfrm>
              <a:off x="90" y="1855"/>
              <a:ext cx="2718" cy="303"/>
              <a:chOff x="576" y="2727"/>
              <a:chExt cx="4320" cy="528"/>
            </a:xfrm>
          </p:grpSpPr>
          <p:sp>
            <p:nvSpPr>
              <p:cNvPr id="114" name="Rectangle 223">
                <a:extLst>
                  <a:ext uri="{FF2B5EF4-FFF2-40B4-BE49-F238E27FC236}">
                    <a16:creationId xmlns:a16="http://schemas.microsoft.com/office/drawing/2014/main" id="{52FE076C-81EA-6F4B-9D05-A1964BED5D23}"/>
                  </a:ext>
                </a:extLst>
              </p:cNvPr>
              <p:cNvSpPr>
                <a:spLocks noChangeArrowheads="1"/>
              </p:cNvSpPr>
              <p:nvPr/>
            </p:nvSpPr>
            <p:spPr bwMode="auto">
              <a:xfrm>
                <a:off x="576" y="2727"/>
                <a:ext cx="720"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5" name="Rectangle 224">
                <a:extLst>
                  <a:ext uri="{FF2B5EF4-FFF2-40B4-BE49-F238E27FC236}">
                    <a16:creationId xmlns:a16="http://schemas.microsoft.com/office/drawing/2014/main" id="{668ACE00-40B2-7946-9561-FF8D48102B2D}"/>
                  </a:ext>
                </a:extLst>
              </p:cNvPr>
              <p:cNvSpPr>
                <a:spLocks noChangeArrowheads="1"/>
              </p:cNvSpPr>
              <p:nvPr/>
            </p:nvSpPr>
            <p:spPr bwMode="auto">
              <a:xfrm>
                <a:off x="1296" y="2727"/>
                <a:ext cx="720"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6" name="Rectangle 225">
                <a:extLst>
                  <a:ext uri="{FF2B5EF4-FFF2-40B4-BE49-F238E27FC236}">
                    <a16:creationId xmlns:a16="http://schemas.microsoft.com/office/drawing/2014/main" id="{398F27AC-9572-5E40-8794-1328E5DC72AC}"/>
                  </a:ext>
                </a:extLst>
              </p:cNvPr>
              <p:cNvSpPr>
                <a:spLocks noChangeArrowheads="1"/>
              </p:cNvSpPr>
              <p:nvPr/>
            </p:nvSpPr>
            <p:spPr bwMode="auto">
              <a:xfrm>
                <a:off x="2016" y="2727"/>
                <a:ext cx="720"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7" name="Rectangle 226">
                <a:extLst>
                  <a:ext uri="{FF2B5EF4-FFF2-40B4-BE49-F238E27FC236}">
                    <a16:creationId xmlns:a16="http://schemas.microsoft.com/office/drawing/2014/main" id="{F834A616-0DEE-EC4C-874E-0272E19ACDE5}"/>
                  </a:ext>
                </a:extLst>
              </p:cNvPr>
              <p:cNvSpPr>
                <a:spLocks noChangeArrowheads="1"/>
              </p:cNvSpPr>
              <p:nvPr/>
            </p:nvSpPr>
            <p:spPr bwMode="auto">
              <a:xfrm>
                <a:off x="2736" y="2727"/>
                <a:ext cx="720"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8" name="Rectangle 227">
                <a:extLst>
                  <a:ext uri="{FF2B5EF4-FFF2-40B4-BE49-F238E27FC236}">
                    <a16:creationId xmlns:a16="http://schemas.microsoft.com/office/drawing/2014/main" id="{FB867C8F-09CD-E642-8A60-559EE3CCB4AD}"/>
                  </a:ext>
                </a:extLst>
              </p:cNvPr>
              <p:cNvSpPr>
                <a:spLocks noChangeArrowheads="1"/>
              </p:cNvSpPr>
              <p:nvPr/>
            </p:nvSpPr>
            <p:spPr bwMode="auto">
              <a:xfrm>
                <a:off x="3456" y="2727"/>
                <a:ext cx="720"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9" name="Rectangle 228">
                <a:extLst>
                  <a:ext uri="{FF2B5EF4-FFF2-40B4-BE49-F238E27FC236}">
                    <a16:creationId xmlns:a16="http://schemas.microsoft.com/office/drawing/2014/main" id="{2921088B-56CD-EF42-BC9E-A2855AD3CC16}"/>
                  </a:ext>
                </a:extLst>
              </p:cNvPr>
              <p:cNvSpPr>
                <a:spLocks noChangeArrowheads="1"/>
              </p:cNvSpPr>
              <p:nvPr/>
            </p:nvSpPr>
            <p:spPr bwMode="auto">
              <a:xfrm>
                <a:off x="4176" y="2727"/>
                <a:ext cx="720"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20" name="Text Box 229">
                <a:extLst>
                  <a:ext uri="{FF2B5EF4-FFF2-40B4-BE49-F238E27FC236}">
                    <a16:creationId xmlns:a16="http://schemas.microsoft.com/office/drawing/2014/main" id="{654B056C-BC3F-6E4E-AADC-27E3BB2C20BF}"/>
                  </a:ext>
                </a:extLst>
              </p:cNvPr>
              <p:cNvSpPr txBox="1">
                <a:spLocks noChangeArrowheads="1"/>
              </p:cNvSpPr>
              <p:nvPr/>
            </p:nvSpPr>
            <p:spPr bwMode="auto">
              <a:xfrm>
                <a:off x="576" y="2919"/>
                <a:ext cx="3361" cy="336"/>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dirty="0">
                    <a:ea typeface="Arial" pitchFamily="-112" charset="0"/>
                    <a:cs typeface="Arial" pitchFamily="-112" charset="0"/>
                  </a:rPr>
                  <a:t>Life of CAD System: 10 years</a:t>
                </a:r>
                <a:endParaRPr lang="en-US" sz="1400" dirty="0">
                  <a:ea typeface="Arial" pitchFamily="-112" charset="0"/>
                  <a:cs typeface="Arial" pitchFamily="-112" charset="0"/>
                </a:endParaRPr>
              </a:p>
            </p:txBody>
          </p:sp>
        </p:grpSp>
        <p:grpSp>
          <p:nvGrpSpPr>
            <p:cNvPr id="14" name="Group 230">
              <a:extLst>
                <a:ext uri="{FF2B5EF4-FFF2-40B4-BE49-F238E27FC236}">
                  <a16:creationId xmlns:a16="http://schemas.microsoft.com/office/drawing/2014/main" id="{4B9BC589-46FE-1B43-83C2-0C0ED735FADA}"/>
                </a:ext>
              </a:extLst>
            </p:cNvPr>
            <p:cNvGrpSpPr>
              <a:grpSpLocks/>
            </p:cNvGrpSpPr>
            <p:nvPr/>
          </p:nvGrpSpPr>
          <p:grpSpPr bwMode="auto">
            <a:xfrm>
              <a:off x="90" y="1580"/>
              <a:ext cx="2717" cy="303"/>
              <a:chOff x="576" y="2247"/>
              <a:chExt cx="4320" cy="529"/>
            </a:xfrm>
          </p:grpSpPr>
          <p:grpSp>
            <p:nvGrpSpPr>
              <p:cNvPr id="22" name="Group 231">
                <a:extLst>
                  <a:ext uri="{FF2B5EF4-FFF2-40B4-BE49-F238E27FC236}">
                    <a16:creationId xmlns:a16="http://schemas.microsoft.com/office/drawing/2014/main" id="{97A23602-160E-094A-8CE5-49225D4F3383}"/>
                  </a:ext>
                </a:extLst>
              </p:cNvPr>
              <p:cNvGrpSpPr>
                <a:grpSpLocks/>
              </p:cNvGrpSpPr>
              <p:nvPr/>
            </p:nvGrpSpPr>
            <p:grpSpPr bwMode="auto">
              <a:xfrm>
                <a:off x="576" y="2247"/>
                <a:ext cx="4320" cy="192"/>
                <a:chOff x="672" y="2640"/>
                <a:chExt cx="4320" cy="192"/>
              </a:xfrm>
            </p:grpSpPr>
            <p:grpSp>
              <p:nvGrpSpPr>
                <p:cNvPr id="24" name="Group 232">
                  <a:extLst>
                    <a:ext uri="{FF2B5EF4-FFF2-40B4-BE49-F238E27FC236}">
                      <a16:creationId xmlns:a16="http://schemas.microsoft.com/office/drawing/2014/main" id="{664C2B2A-9099-1F42-8E9F-5BC0D33B4724}"/>
                    </a:ext>
                  </a:extLst>
                </p:cNvPr>
                <p:cNvGrpSpPr>
                  <a:grpSpLocks/>
                </p:cNvGrpSpPr>
                <p:nvPr/>
              </p:nvGrpSpPr>
              <p:grpSpPr bwMode="auto">
                <a:xfrm>
                  <a:off x="672" y="2640"/>
                  <a:ext cx="2160" cy="192"/>
                  <a:chOff x="672" y="2640"/>
                  <a:chExt cx="4320" cy="192"/>
                </a:xfrm>
              </p:grpSpPr>
              <p:grpSp>
                <p:nvGrpSpPr>
                  <p:cNvPr id="70" name="Group 233">
                    <a:extLst>
                      <a:ext uri="{FF2B5EF4-FFF2-40B4-BE49-F238E27FC236}">
                        <a16:creationId xmlns:a16="http://schemas.microsoft.com/office/drawing/2014/main" id="{5F8EA7F6-CEBD-BB48-B55B-73DA39FC407B}"/>
                      </a:ext>
                    </a:extLst>
                  </p:cNvPr>
                  <p:cNvGrpSpPr>
                    <a:grpSpLocks/>
                  </p:cNvGrpSpPr>
                  <p:nvPr/>
                </p:nvGrpSpPr>
                <p:grpSpPr bwMode="auto">
                  <a:xfrm>
                    <a:off x="672" y="2640"/>
                    <a:ext cx="2160" cy="192"/>
                    <a:chOff x="672" y="2640"/>
                    <a:chExt cx="4320" cy="192"/>
                  </a:xfrm>
                </p:grpSpPr>
                <p:grpSp>
                  <p:nvGrpSpPr>
                    <p:cNvPr id="93" name="Group 234">
                      <a:extLst>
                        <a:ext uri="{FF2B5EF4-FFF2-40B4-BE49-F238E27FC236}">
                          <a16:creationId xmlns:a16="http://schemas.microsoft.com/office/drawing/2014/main" id="{B77427E5-592C-EE48-909C-BD016ECB3831}"/>
                        </a:ext>
                      </a:extLst>
                    </p:cNvPr>
                    <p:cNvGrpSpPr>
                      <a:grpSpLocks/>
                    </p:cNvGrpSpPr>
                    <p:nvPr/>
                  </p:nvGrpSpPr>
                  <p:grpSpPr bwMode="auto">
                    <a:xfrm>
                      <a:off x="672" y="2640"/>
                      <a:ext cx="1440" cy="192"/>
                      <a:chOff x="672" y="3120"/>
                      <a:chExt cx="4896" cy="192"/>
                    </a:xfrm>
                  </p:grpSpPr>
                  <p:sp>
                    <p:nvSpPr>
                      <p:cNvPr id="108" name="Rectangle 235">
                        <a:extLst>
                          <a:ext uri="{FF2B5EF4-FFF2-40B4-BE49-F238E27FC236}">
                            <a16:creationId xmlns:a16="http://schemas.microsoft.com/office/drawing/2014/main" id="{ED31BE2A-D526-F64E-8BE9-EE9D11B2AF78}"/>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9" name="Rectangle 236">
                        <a:extLst>
                          <a:ext uri="{FF2B5EF4-FFF2-40B4-BE49-F238E27FC236}">
                            <a16:creationId xmlns:a16="http://schemas.microsoft.com/office/drawing/2014/main" id="{571021AC-AAF4-4444-B849-3935B336516B}"/>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0" name="Rectangle 237">
                        <a:extLst>
                          <a:ext uri="{FF2B5EF4-FFF2-40B4-BE49-F238E27FC236}">
                            <a16:creationId xmlns:a16="http://schemas.microsoft.com/office/drawing/2014/main" id="{15783BD3-ABE1-6644-A65F-DD5B49E2C39B}"/>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1" name="Rectangle 238">
                        <a:extLst>
                          <a:ext uri="{FF2B5EF4-FFF2-40B4-BE49-F238E27FC236}">
                            <a16:creationId xmlns:a16="http://schemas.microsoft.com/office/drawing/2014/main" id="{E9C1890B-FEE7-3A46-ADB7-D66C166A8571}"/>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2" name="Rectangle 239">
                        <a:extLst>
                          <a:ext uri="{FF2B5EF4-FFF2-40B4-BE49-F238E27FC236}">
                            <a16:creationId xmlns:a16="http://schemas.microsoft.com/office/drawing/2014/main" id="{E6D1E688-31FE-9A45-9B58-A6022CFAF840}"/>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13" name="Rectangle 240">
                        <a:extLst>
                          <a:ext uri="{FF2B5EF4-FFF2-40B4-BE49-F238E27FC236}">
                            <a16:creationId xmlns:a16="http://schemas.microsoft.com/office/drawing/2014/main" id="{7442D397-9736-464F-BE9D-5EB8A23007CD}"/>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94" name="Group 241">
                      <a:extLst>
                        <a:ext uri="{FF2B5EF4-FFF2-40B4-BE49-F238E27FC236}">
                          <a16:creationId xmlns:a16="http://schemas.microsoft.com/office/drawing/2014/main" id="{008290A7-B8A9-B94E-85C9-43BFEA019D9D}"/>
                        </a:ext>
                      </a:extLst>
                    </p:cNvPr>
                    <p:cNvGrpSpPr>
                      <a:grpSpLocks/>
                    </p:cNvGrpSpPr>
                    <p:nvPr/>
                  </p:nvGrpSpPr>
                  <p:grpSpPr bwMode="auto">
                    <a:xfrm>
                      <a:off x="2112" y="2640"/>
                      <a:ext cx="1440" cy="192"/>
                      <a:chOff x="672" y="3120"/>
                      <a:chExt cx="4896" cy="192"/>
                    </a:xfrm>
                  </p:grpSpPr>
                  <p:sp>
                    <p:nvSpPr>
                      <p:cNvPr id="102" name="Rectangle 242">
                        <a:extLst>
                          <a:ext uri="{FF2B5EF4-FFF2-40B4-BE49-F238E27FC236}">
                            <a16:creationId xmlns:a16="http://schemas.microsoft.com/office/drawing/2014/main" id="{D83A6F1E-190D-DE41-A8D3-7F2EF93964E8}"/>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3" name="Rectangle 243">
                        <a:extLst>
                          <a:ext uri="{FF2B5EF4-FFF2-40B4-BE49-F238E27FC236}">
                            <a16:creationId xmlns:a16="http://schemas.microsoft.com/office/drawing/2014/main" id="{A73C6E5C-4404-AD48-B9FF-194F36407F76}"/>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4" name="Rectangle 244">
                        <a:extLst>
                          <a:ext uri="{FF2B5EF4-FFF2-40B4-BE49-F238E27FC236}">
                            <a16:creationId xmlns:a16="http://schemas.microsoft.com/office/drawing/2014/main" id="{4A1F41FF-EC00-444F-B5A2-99A396C2033B}"/>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5" name="Rectangle 245">
                        <a:extLst>
                          <a:ext uri="{FF2B5EF4-FFF2-40B4-BE49-F238E27FC236}">
                            <a16:creationId xmlns:a16="http://schemas.microsoft.com/office/drawing/2014/main" id="{1557EAA4-0490-A145-B03D-C88B811F5F02}"/>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6" name="Rectangle 246">
                        <a:extLst>
                          <a:ext uri="{FF2B5EF4-FFF2-40B4-BE49-F238E27FC236}">
                            <a16:creationId xmlns:a16="http://schemas.microsoft.com/office/drawing/2014/main" id="{1512D85E-A8E6-8B4E-8957-AD2DBBCF86D3}"/>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7" name="Rectangle 247">
                        <a:extLst>
                          <a:ext uri="{FF2B5EF4-FFF2-40B4-BE49-F238E27FC236}">
                            <a16:creationId xmlns:a16="http://schemas.microsoft.com/office/drawing/2014/main" id="{CBCBAE3F-817A-AA4C-AC4C-0D5B9403514C}"/>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95" name="Group 248">
                      <a:extLst>
                        <a:ext uri="{FF2B5EF4-FFF2-40B4-BE49-F238E27FC236}">
                          <a16:creationId xmlns:a16="http://schemas.microsoft.com/office/drawing/2014/main" id="{A3500975-73DE-3242-A8D1-E6A5A6D523B9}"/>
                        </a:ext>
                      </a:extLst>
                    </p:cNvPr>
                    <p:cNvGrpSpPr>
                      <a:grpSpLocks/>
                    </p:cNvGrpSpPr>
                    <p:nvPr/>
                  </p:nvGrpSpPr>
                  <p:grpSpPr bwMode="auto">
                    <a:xfrm>
                      <a:off x="3552" y="2640"/>
                      <a:ext cx="1440" cy="192"/>
                      <a:chOff x="672" y="3120"/>
                      <a:chExt cx="4896" cy="192"/>
                    </a:xfrm>
                  </p:grpSpPr>
                  <p:sp>
                    <p:nvSpPr>
                      <p:cNvPr id="96" name="Rectangle 249">
                        <a:extLst>
                          <a:ext uri="{FF2B5EF4-FFF2-40B4-BE49-F238E27FC236}">
                            <a16:creationId xmlns:a16="http://schemas.microsoft.com/office/drawing/2014/main" id="{8DDBC811-E5C1-EA48-A60A-C4BA39D7752A}"/>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97" name="Rectangle 250">
                        <a:extLst>
                          <a:ext uri="{FF2B5EF4-FFF2-40B4-BE49-F238E27FC236}">
                            <a16:creationId xmlns:a16="http://schemas.microsoft.com/office/drawing/2014/main" id="{39DC6BC6-CCC1-1D46-A2AC-79B437B71131}"/>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98" name="Rectangle 251">
                        <a:extLst>
                          <a:ext uri="{FF2B5EF4-FFF2-40B4-BE49-F238E27FC236}">
                            <a16:creationId xmlns:a16="http://schemas.microsoft.com/office/drawing/2014/main" id="{D5CC2E0C-D2D1-5C46-ADB3-D2FD1FD74114}"/>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99" name="Rectangle 252">
                        <a:extLst>
                          <a:ext uri="{FF2B5EF4-FFF2-40B4-BE49-F238E27FC236}">
                            <a16:creationId xmlns:a16="http://schemas.microsoft.com/office/drawing/2014/main" id="{81F75E54-85FB-DB48-A423-F99D4CC254E7}"/>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0" name="Rectangle 253">
                        <a:extLst>
                          <a:ext uri="{FF2B5EF4-FFF2-40B4-BE49-F238E27FC236}">
                            <a16:creationId xmlns:a16="http://schemas.microsoft.com/office/drawing/2014/main" id="{715F6579-81AE-A140-96B5-381BB506B5B7}"/>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101" name="Rectangle 254">
                        <a:extLst>
                          <a:ext uri="{FF2B5EF4-FFF2-40B4-BE49-F238E27FC236}">
                            <a16:creationId xmlns:a16="http://schemas.microsoft.com/office/drawing/2014/main" id="{D807C5D3-90F3-734B-886C-6A7E1334DBCD}"/>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grpSp>
                <p:nvGrpSpPr>
                  <p:cNvPr id="71" name="Group 255">
                    <a:extLst>
                      <a:ext uri="{FF2B5EF4-FFF2-40B4-BE49-F238E27FC236}">
                        <a16:creationId xmlns:a16="http://schemas.microsoft.com/office/drawing/2014/main" id="{2772244F-00B4-AE43-BEF5-A2C174E9BB6D}"/>
                      </a:ext>
                    </a:extLst>
                  </p:cNvPr>
                  <p:cNvGrpSpPr>
                    <a:grpSpLocks/>
                  </p:cNvGrpSpPr>
                  <p:nvPr/>
                </p:nvGrpSpPr>
                <p:grpSpPr bwMode="auto">
                  <a:xfrm>
                    <a:off x="2832" y="2640"/>
                    <a:ext cx="2160" cy="192"/>
                    <a:chOff x="672" y="2640"/>
                    <a:chExt cx="4320" cy="192"/>
                  </a:xfrm>
                </p:grpSpPr>
                <p:grpSp>
                  <p:nvGrpSpPr>
                    <p:cNvPr id="72" name="Group 256">
                      <a:extLst>
                        <a:ext uri="{FF2B5EF4-FFF2-40B4-BE49-F238E27FC236}">
                          <a16:creationId xmlns:a16="http://schemas.microsoft.com/office/drawing/2014/main" id="{FA5DD6A4-EE7B-E141-B3D7-3BC9ACCAE6C7}"/>
                        </a:ext>
                      </a:extLst>
                    </p:cNvPr>
                    <p:cNvGrpSpPr>
                      <a:grpSpLocks/>
                    </p:cNvGrpSpPr>
                    <p:nvPr/>
                  </p:nvGrpSpPr>
                  <p:grpSpPr bwMode="auto">
                    <a:xfrm>
                      <a:off x="672" y="2640"/>
                      <a:ext cx="1440" cy="192"/>
                      <a:chOff x="672" y="3120"/>
                      <a:chExt cx="4896" cy="192"/>
                    </a:xfrm>
                  </p:grpSpPr>
                  <p:sp>
                    <p:nvSpPr>
                      <p:cNvPr id="87" name="Rectangle 257">
                        <a:extLst>
                          <a:ext uri="{FF2B5EF4-FFF2-40B4-BE49-F238E27FC236}">
                            <a16:creationId xmlns:a16="http://schemas.microsoft.com/office/drawing/2014/main" id="{0E293A1B-FA83-5F4C-B0D3-E72446CD218C}"/>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8" name="Rectangle 258">
                        <a:extLst>
                          <a:ext uri="{FF2B5EF4-FFF2-40B4-BE49-F238E27FC236}">
                            <a16:creationId xmlns:a16="http://schemas.microsoft.com/office/drawing/2014/main" id="{4FD1D258-C034-D142-9E18-56F80E87B8B5}"/>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9" name="Rectangle 259">
                        <a:extLst>
                          <a:ext uri="{FF2B5EF4-FFF2-40B4-BE49-F238E27FC236}">
                            <a16:creationId xmlns:a16="http://schemas.microsoft.com/office/drawing/2014/main" id="{1D15CF87-4999-E249-9712-D93A63AC4C21}"/>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90" name="Rectangle 260">
                        <a:extLst>
                          <a:ext uri="{FF2B5EF4-FFF2-40B4-BE49-F238E27FC236}">
                            <a16:creationId xmlns:a16="http://schemas.microsoft.com/office/drawing/2014/main" id="{0D13FDDA-8207-4B4F-8A9E-4D5671543E0B}"/>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91" name="Rectangle 261">
                        <a:extLst>
                          <a:ext uri="{FF2B5EF4-FFF2-40B4-BE49-F238E27FC236}">
                            <a16:creationId xmlns:a16="http://schemas.microsoft.com/office/drawing/2014/main" id="{D2AA8159-8CF2-5E40-8119-882564689914}"/>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92" name="Rectangle 262">
                        <a:extLst>
                          <a:ext uri="{FF2B5EF4-FFF2-40B4-BE49-F238E27FC236}">
                            <a16:creationId xmlns:a16="http://schemas.microsoft.com/office/drawing/2014/main" id="{C9B765A4-350F-1F49-A00F-151BD75ED2D7}"/>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73" name="Group 263">
                      <a:extLst>
                        <a:ext uri="{FF2B5EF4-FFF2-40B4-BE49-F238E27FC236}">
                          <a16:creationId xmlns:a16="http://schemas.microsoft.com/office/drawing/2014/main" id="{218ABA1C-8916-C54B-9CBF-7EF6E2A80B09}"/>
                        </a:ext>
                      </a:extLst>
                    </p:cNvPr>
                    <p:cNvGrpSpPr>
                      <a:grpSpLocks/>
                    </p:cNvGrpSpPr>
                    <p:nvPr/>
                  </p:nvGrpSpPr>
                  <p:grpSpPr bwMode="auto">
                    <a:xfrm>
                      <a:off x="2112" y="2640"/>
                      <a:ext cx="1440" cy="192"/>
                      <a:chOff x="672" y="3120"/>
                      <a:chExt cx="4896" cy="192"/>
                    </a:xfrm>
                  </p:grpSpPr>
                  <p:sp>
                    <p:nvSpPr>
                      <p:cNvPr id="81" name="Rectangle 264">
                        <a:extLst>
                          <a:ext uri="{FF2B5EF4-FFF2-40B4-BE49-F238E27FC236}">
                            <a16:creationId xmlns:a16="http://schemas.microsoft.com/office/drawing/2014/main" id="{EF407DA3-90ED-B042-82CA-CFE294E37222}"/>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2" name="Rectangle 265">
                        <a:extLst>
                          <a:ext uri="{FF2B5EF4-FFF2-40B4-BE49-F238E27FC236}">
                            <a16:creationId xmlns:a16="http://schemas.microsoft.com/office/drawing/2014/main" id="{E21F12C0-FA7D-B64C-A703-3BB1072E14DC}"/>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3" name="Rectangle 266">
                        <a:extLst>
                          <a:ext uri="{FF2B5EF4-FFF2-40B4-BE49-F238E27FC236}">
                            <a16:creationId xmlns:a16="http://schemas.microsoft.com/office/drawing/2014/main" id="{D51597D0-A7DA-1641-9048-4D87AAC621A3}"/>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4" name="Rectangle 267">
                        <a:extLst>
                          <a:ext uri="{FF2B5EF4-FFF2-40B4-BE49-F238E27FC236}">
                            <a16:creationId xmlns:a16="http://schemas.microsoft.com/office/drawing/2014/main" id="{31ABD8D9-1222-9148-AC1F-B1784A2471C3}"/>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5" name="Rectangle 268">
                        <a:extLst>
                          <a:ext uri="{FF2B5EF4-FFF2-40B4-BE49-F238E27FC236}">
                            <a16:creationId xmlns:a16="http://schemas.microsoft.com/office/drawing/2014/main" id="{DEB4858A-A9A9-3F4C-94FD-D0E87242ED94}"/>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6" name="Rectangle 269">
                        <a:extLst>
                          <a:ext uri="{FF2B5EF4-FFF2-40B4-BE49-F238E27FC236}">
                            <a16:creationId xmlns:a16="http://schemas.microsoft.com/office/drawing/2014/main" id="{751207EA-E6D7-1B41-8657-8A47206E8AF1}"/>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74" name="Group 270">
                      <a:extLst>
                        <a:ext uri="{FF2B5EF4-FFF2-40B4-BE49-F238E27FC236}">
                          <a16:creationId xmlns:a16="http://schemas.microsoft.com/office/drawing/2014/main" id="{BB513673-A08D-2E46-B9C5-06AC9C3E1EB0}"/>
                        </a:ext>
                      </a:extLst>
                    </p:cNvPr>
                    <p:cNvGrpSpPr>
                      <a:grpSpLocks/>
                    </p:cNvGrpSpPr>
                    <p:nvPr/>
                  </p:nvGrpSpPr>
                  <p:grpSpPr bwMode="auto">
                    <a:xfrm>
                      <a:off x="3552" y="2640"/>
                      <a:ext cx="1440" cy="192"/>
                      <a:chOff x="672" y="3120"/>
                      <a:chExt cx="4896" cy="192"/>
                    </a:xfrm>
                  </p:grpSpPr>
                  <p:sp>
                    <p:nvSpPr>
                      <p:cNvPr id="75" name="Rectangle 271">
                        <a:extLst>
                          <a:ext uri="{FF2B5EF4-FFF2-40B4-BE49-F238E27FC236}">
                            <a16:creationId xmlns:a16="http://schemas.microsoft.com/office/drawing/2014/main" id="{78744BF8-C192-8846-AEAD-D7FF795F1E22}"/>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76" name="Rectangle 272">
                        <a:extLst>
                          <a:ext uri="{FF2B5EF4-FFF2-40B4-BE49-F238E27FC236}">
                            <a16:creationId xmlns:a16="http://schemas.microsoft.com/office/drawing/2014/main" id="{8B1C8DFD-4349-974B-8CD4-653AD33F146F}"/>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77" name="Rectangle 273">
                        <a:extLst>
                          <a:ext uri="{FF2B5EF4-FFF2-40B4-BE49-F238E27FC236}">
                            <a16:creationId xmlns:a16="http://schemas.microsoft.com/office/drawing/2014/main" id="{43896AF8-9499-E546-AB7D-6755C4377FDC}"/>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78" name="Rectangle 274">
                        <a:extLst>
                          <a:ext uri="{FF2B5EF4-FFF2-40B4-BE49-F238E27FC236}">
                            <a16:creationId xmlns:a16="http://schemas.microsoft.com/office/drawing/2014/main" id="{C89D7249-064A-6343-8FF9-09FDB5E9C073}"/>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79" name="Rectangle 275">
                        <a:extLst>
                          <a:ext uri="{FF2B5EF4-FFF2-40B4-BE49-F238E27FC236}">
                            <a16:creationId xmlns:a16="http://schemas.microsoft.com/office/drawing/2014/main" id="{2F9334DF-C82C-5E48-8C73-66EA4BD76169}"/>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80" name="Rectangle 276">
                        <a:extLst>
                          <a:ext uri="{FF2B5EF4-FFF2-40B4-BE49-F238E27FC236}">
                            <a16:creationId xmlns:a16="http://schemas.microsoft.com/office/drawing/2014/main" id="{90E29F93-1752-324F-B07C-4E8C151916E8}"/>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grpSp>
            <p:grpSp>
              <p:nvGrpSpPr>
                <p:cNvPr id="25" name="Group 277">
                  <a:extLst>
                    <a:ext uri="{FF2B5EF4-FFF2-40B4-BE49-F238E27FC236}">
                      <a16:creationId xmlns:a16="http://schemas.microsoft.com/office/drawing/2014/main" id="{F1CD8EFD-5159-0048-AB83-89EE1F4023E0}"/>
                    </a:ext>
                  </a:extLst>
                </p:cNvPr>
                <p:cNvGrpSpPr>
                  <a:grpSpLocks/>
                </p:cNvGrpSpPr>
                <p:nvPr/>
              </p:nvGrpSpPr>
              <p:grpSpPr bwMode="auto">
                <a:xfrm>
                  <a:off x="2832" y="2640"/>
                  <a:ext cx="2160" cy="192"/>
                  <a:chOff x="672" y="2640"/>
                  <a:chExt cx="4320" cy="192"/>
                </a:xfrm>
              </p:grpSpPr>
              <p:grpSp>
                <p:nvGrpSpPr>
                  <p:cNvPr id="26" name="Group 278">
                    <a:extLst>
                      <a:ext uri="{FF2B5EF4-FFF2-40B4-BE49-F238E27FC236}">
                        <a16:creationId xmlns:a16="http://schemas.microsoft.com/office/drawing/2014/main" id="{4C77F721-912B-AA41-BF17-ED21D2441D56}"/>
                      </a:ext>
                    </a:extLst>
                  </p:cNvPr>
                  <p:cNvGrpSpPr>
                    <a:grpSpLocks/>
                  </p:cNvGrpSpPr>
                  <p:nvPr/>
                </p:nvGrpSpPr>
                <p:grpSpPr bwMode="auto">
                  <a:xfrm>
                    <a:off x="672" y="2640"/>
                    <a:ext cx="2160" cy="192"/>
                    <a:chOff x="672" y="2640"/>
                    <a:chExt cx="4320" cy="192"/>
                  </a:xfrm>
                </p:grpSpPr>
                <p:grpSp>
                  <p:nvGrpSpPr>
                    <p:cNvPr id="49" name="Group 279">
                      <a:extLst>
                        <a:ext uri="{FF2B5EF4-FFF2-40B4-BE49-F238E27FC236}">
                          <a16:creationId xmlns:a16="http://schemas.microsoft.com/office/drawing/2014/main" id="{68A8A34C-8A02-4E4F-BE25-655ECF64ADE1}"/>
                        </a:ext>
                      </a:extLst>
                    </p:cNvPr>
                    <p:cNvGrpSpPr>
                      <a:grpSpLocks/>
                    </p:cNvGrpSpPr>
                    <p:nvPr/>
                  </p:nvGrpSpPr>
                  <p:grpSpPr bwMode="auto">
                    <a:xfrm>
                      <a:off x="672" y="2640"/>
                      <a:ext cx="1440" cy="192"/>
                      <a:chOff x="672" y="3120"/>
                      <a:chExt cx="4896" cy="192"/>
                    </a:xfrm>
                  </p:grpSpPr>
                  <p:sp>
                    <p:nvSpPr>
                      <p:cNvPr id="64" name="Rectangle 280">
                        <a:extLst>
                          <a:ext uri="{FF2B5EF4-FFF2-40B4-BE49-F238E27FC236}">
                            <a16:creationId xmlns:a16="http://schemas.microsoft.com/office/drawing/2014/main" id="{EA9B22CE-F07B-0647-9D17-B02CE0F25ECA}"/>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5" name="Rectangle 281">
                        <a:extLst>
                          <a:ext uri="{FF2B5EF4-FFF2-40B4-BE49-F238E27FC236}">
                            <a16:creationId xmlns:a16="http://schemas.microsoft.com/office/drawing/2014/main" id="{2F7BD2FA-E949-FC47-956C-9D33F0DB05D5}"/>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6" name="Rectangle 282">
                        <a:extLst>
                          <a:ext uri="{FF2B5EF4-FFF2-40B4-BE49-F238E27FC236}">
                            <a16:creationId xmlns:a16="http://schemas.microsoft.com/office/drawing/2014/main" id="{4961515A-D964-6A43-8296-6D54CDFC838B}"/>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7" name="Rectangle 283">
                        <a:extLst>
                          <a:ext uri="{FF2B5EF4-FFF2-40B4-BE49-F238E27FC236}">
                            <a16:creationId xmlns:a16="http://schemas.microsoft.com/office/drawing/2014/main" id="{836536FF-4585-5646-8033-1268EB819CDC}"/>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8" name="Rectangle 284">
                        <a:extLst>
                          <a:ext uri="{FF2B5EF4-FFF2-40B4-BE49-F238E27FC236}">
                            <a16:creationId xmlns:a16="http://schemas.microsoft.com/office/drawing/2014/main" id="{1C9ED11D-8CFE-3A44-BFD6-41522FBEE526}"/>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9" name="Rectangle 285">
                        <a:extLst>
                          <a:ext uri="{FF2B5EF4-FFF2-40B4-BE49-F238E27FC236}">
                            <a16:creationId xmlns:a16="http://schemas.microsoft.com/office/drawing/2014/main" id="{409E1782-E832-A34E-B2D0-63363ED09E0B}"/>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50" name="Group 286">
                      <a:extLst>
                        <a:ext uri="{FF2B5EF4-FFF2-40B4-BE49-F238E27FC236}">
                          <a16:creationId xmlns:a16="http://schemas.microsoft.com/office/drawing/2014/main" id="{EFB93DC4-D35E-CE46-AC28-C85C40F15B1E}"/>
                        </a:ext>
                      </a:extLst>
                    </p:cNvPr>
                    <p:cNvGrpSpPr>
                      <a:grpSpLocks/>
                    </p:cNvGrpSpPr>
                    <p:nvPr/>
                  </p:nvGrpSpPr>
                  <p:grpSpPr bwMode="auto">
                    <a:xfrm>
                      <a:off x="2112" y="2640"/>
                      <a:ext cx="1440" cy="192"/>
                      <a:chOff x="672" y="3120"/>
                      <a:chExt cx="4896" cy="192"/>
                    </a:xfrm>
                  </p:grpSpPr>
                  <p:sp>
                    <p:nvSpPr>
                      <p:cNvPr id="58" name="Rectangle 287">
                        <a:extLst>
                          <a:ext uri="{FF2B5EF4-FFF2-40B4-BE49-F238E27FC236}">
                            <a16:creationId xmlns:a16="http://schemas.microsoft.com/office/drawing/2014/main" id="{77477F4A-BDDE-894E-A9FF-81A857504ED6}"/>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59" name="Rectangle 288">
                        <a:extLst>
                          <a:ext uri="{FF2B5EF4-FFF2-40B4-BE49-F238E27FC236}">
                            <a16:creationId xmlns:a16="http://schemas.microsoft.com/office/drawing/2014/main" id="{CB9BDB7A-F1F7-3444-B755-24955C459F2F}"/>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0" name="Rectangle 289">
                        <a:extLst>
                          <a:ext uri="{FF2B5EF4-FFF2-40B4-BE49-F238E27FC236}">
                            <a16:creationId xmlns:a16="http://schemas.microsoft.com/office/drawing/2014/main" id="{414B9A63-5603-C842-970F-9F167F81E1FF}"/>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1" name="Rectangle 290">
                        <a:extLst>
                          <a:ext uri="{FF2B5EF4-FFF2-40B4-BE49-F238E27FC236}">
                            <a16:creationId xmlns:a16="http://schemas.microsoft.com/office/drawing/2014/main" id="{C12E7722-427B-6F42-8535-DD4FEBB3F21C}"/>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2" name="Rectangle 291">
                        <a:extLst>
                          <a:ext uri="{FF2B5EF4-FFF2-40B4-BE49-F238E27FC236}">
                            <a16:creationId xmlns:a16="http://schemas.microsoft.com/office/drawing/2014/main" id="{F33EC55F-C652-B444-A5CF-FFDDF0B8E89E}"/>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63" name="Rectangle 292">
                        <a:extLst>
                          <a:ext uri="{FF2B5EF4-FFF2-40B4-BE49-F238E27FC236}">
                            <a16:creationId xmlns:a16="http://schemas.microsoft.com/office/drawing/2014/main" id="{E9B57E45-E3DF-AF44-9138-E7FB0E281ED6}"/>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51" name="Group 293">
                      <a:extLst>
                        <a:ext uri="{FF2B5EF4-FFF2-40B4-BE49-F238E27FC236}">
                          <a16:creationId xmlns:a16="http://schemas.microsoft.com/office/drawing/2014/main" id="{4598C6E9-3ADF-DF4E-AFEB-83411FBBC088}"/>
                        </a:ext>
                      </a:extLst>
                    </p:cNvPr>
                    <p:cNvGrpSpPr>
                      <a:grpSpLocks/>
                    </p:cNvGrpSpPr>
                    <p:nvPr/>
                  </p:nvGrpSpPr>
                  <p:grpSpPr bwMode="auto">
                    <a:xfrm>
                      <a:off x="3552" y="2640"/>
                      <a:ext cx="1440" cy="192"/>
                      <a:chOff x="672" y="3120"/>
                      <a:chExt cx="4896" cy="192"/>
                    </a:xfrm>
                  </p:grpSpPr>
                  <p:sp>
                    <p:nvSpPr>
                      <p:cNvPr id="52" name="Rectangle 294">
                        <a:extLst>
                          <a:ext uri="{FF2B5EF4-FFF2-40B4-BE49-F238E27FC236}">
                            <a16:creationId xmlns:a16="http://schemas.microsoft.com/office/drawing/2014/main" id="{EDDB0FF3-9C8E-7840-A7CE-98C0F72C9D26}"/>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53" name="Rectangle 295">
                        <a:extLst>
                          <a:ext uri="{FF2B5EF4-FFF2-40B4-BE49-F238E27FC236}">
                            <a16:creationId xmlns:a16="http://schemas.microsoft.com/office/drawing/2014/main" id="{C29B4BA6-353D-824B-BEC6-0DE6CB4F9804}"/>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54" name="Rectangle 296">
                        <a:extLst>
                          <a:ext uri="{FF2B5EF4-FFF2-40B4-BE49-F238E27FC236}">
                            <a16:creationId xmlns:a16="http://schemas.microsoft.com/office/drawing/2014/main" id="{1DF1EC6A-1539-344E-A56B-3A0E8E299160}"/>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55" name="Rectangle 297">
                        <a:extLst>
                          <a:ext uri="{FF2B5EF4-FFF2-40B4-BE49-F238E27FC236}">
                            <a16:creationId xmlns:a16="http://schemas.microsoft.com/office/drawing/2014/main" id="{26EE9337-CCE7-374F-92A4-56F1D66A98DF}"/>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56" name="Rectangle 298">
                        <a:extLst>
                          <a:ext uri="{FF2B5EF4-FFF2-40B4-BE49-F238E27FC236}">
                            <a16:creationId xmlns:a16="http://schemas.microsoft.com/office/drawing/2014/main" id="{0819143B-D684-6045-9BD6-7AD9FB5CADEF}"/>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57" name="Rectangle 299">
                        <a:extLst>
                          <a:ext uri="{FF2B5EF4-FFF2-40B4-BE49-F238E27FC236}">
                            <a16:creationId xmlns:a16="http://schemas.microsoft.com/office/drawing/2014/main" id="{F641F3D7-072E-7E4B-BB66-428E36C3B326}"/>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grpSp>
                <p:nvGrpSpPr>
                  <p:cNvPr id="27" name="Group 300">
                    <a:extLst>
                      <a:ext uri="{FF2B5EF4-FFF2-40B4-BE49-F238E27FC236}">
                        <a16:creationId xmlns:a16="http://schemas.microsoft.com/office/drawing/2014/main" id="{A5B7D4DF-1E0C-894F-84B1-EB3B5687696A}"/>
                      </a:ext>
                    </a:extLst>
                  </p:cNvPr>
                  <p:cNvGrpSpPr>
                    <a:grpSpLocks/>
                  </p:cNvGrpSpPr>
                  <p:nvPr/>
                </p:nvGrpSpPr>
                <p:grpSpPr bwMode="auto">
                  <a:xfrm>
                    <a:off x="2832" y="2640"/>
                    <a:ext cx="2160" cy="192"/>
                    <a:chOff x="672" y="2640"/>
                    <a:chExt cx="4320" cy="192"/>
                  </a:xfrm>
                </p:grpSpPr>
                <p:grpSp>
                  <p:nvGrpSpPr>
                    <p:cNvPr id="28" name="Group 301">
                      <a:extLst>
                        <a:ext uri="{FF2B5EF4-FFF2-40B4-BE49-F238E27FC236}">
                          <a16:creationId xmlns:a16="http://schemas.microsoft.com/office/drawing/2014/main" id="{4E8AE05E-DAF1-4F47-B9B9-366CD489D1D2}"/>
                        </a:ext>
                      </a:extLst>
                    </p:cNvPr>
                    <p:cNvGrpSpPr>
                      <a:grpSpLocks/>
                    </p:cNvGrpSpPr>
                    <p:nvPr/>
                  </p:nvGrpSpPr>
                  <p:grpSpPr bwMode="auto">
                    <a:xfrm>
                      <a:off x="672" y="2640"/>
                      <a:ext cx="1440" cy="192"/>
                      <a:chOff x="672" y="3120"/>
                      <a:chExt cx="4896" cy="192"/>
                    </a:xfrm>
                  </p:grpSpPr>
                  <p:sp>
                    <p:nvSpPr>
                      <p:cNvPr id="43" name="Rectangle 302">
                        <a:extLst>
                          <a:ext uri="{FF2B5EF4-FFF2-40B4-BE49-F238E27FC236}">
                            <a16:creationId xmlns:a16="http://schemas.microsoft.com/office/drawing/2014/main" id="{4B6EA7F6-D75A-DB49-AA5F-C8125EDFD11E}"/>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4" name="Rectangle 303">
                        <a:extLst>
                          <a:ext uri="{FF2B5EF4-FFF2-40B4-BE49-F238E27FC236}">
                            <a16:creationId xmlns:a16="http://schemas.microsoft.com/office/drawing/2014/main" id="{6B8FF3B2-3079-9845-A2B6-F6966986E704}"/>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5" name="Rectangle 304">
                        <a:extLst>
                          <a:ext uri="{FF2B5EF4-FFF2-40B4-BE49-F238E27FC236}">
                            <a16:creationId xmlns:a16="http://schemas.microsoft.com/office/drawing/2014/main" id="{66757A17-F832-DA40-A80E-813CD44EB0FD}"/>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6" name="Rectangle 305">
                        <a:extLst>
                          <a:ext uri="{FF2B5EF4-FFF2-40B4-BE49-F238E27FC236}">
                            <a16:creationId xmlns:a16="http://schemas.microsoft.com/office/drawing/2014/main" id="{397EBBC8-0105-A147-80A5-9173E25BCB61}"/>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7" name="Rectangle 306">
                        <a:extLst>
                          <a:ext uri="{FF2B5EF4-FFF2-40B4-BE49-F238E27FC236}">
                            <a16:creationId xmlns:a16="http://schemas.microsoft.com/office/drawing/2014/main" id="{308A0238-4BF0-FD44-9C8C-6CDE587AD95F}"/>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8" name="Rectangle 307">
                        <a:extLst>
                          <a:ext uri="{FF2B5EF4-FFF2-40B4-BE49-F238E27FC236}">
                            <a16:creationId xmlns:a16="http://schemas.microsoft.com/office/drawing/2014/main" id="{B9E9DF3C-72CB-CB4C-B436-B008E274AA5B}"/>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29" name="Group 308">
                      <a:extLst>
                        <a:ext uri="{FF2B5EF4-FFF2-40B4-BE49-F238E27FC236}">
                          <a16:creationId xmlns:a16="http://schemas.microsoft.com/office/drawing/2014/main" id="{E8D63E46-8BE9-3A47-AD61-E827E8FA3800}"/>
                        </a:ext>
                      </a:extLst>
                    </p:cNvPr>
                    <p:cNvGrpSpPr>
                      <a:grpSpLocks/>
                    </p:cNvGrpSpPr>
                    <p:nvPr/>
                  </p:nvGrpSpPr>
                  <p:grpSpPr bwMode="auto">
                    <a:xfrm>
                      <a:off x="2112" y="2640"/>
                      <a:ext cx="1440" cy="192"/>
                      <a:chOff x="672" y="3120"/>
                      <a:chExt cx="4896" cy="192"/>
                    </a:xfrm>
                  </p:grpSpPr>
                  <p:sp>
                    <p:nvSpPr>
                      <p:cNvPr id="37" name="Rectangle 309">
                        <a:extLst>
                          <a:ext uri="{FF2B5EF4-FFF2-40B4-BE49-F238E27FC236}">
                            <a16:creationId xmlns:a16="http://schemas.microsoft.com/office/drawing/2014/main" id="{F0FE11E0-046D-014A-9007-56A958B7361C}"/>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38" name="Rectangle 310">
                        <a:extLst>
                          <a:ext uri="{FF2B5EF4-FFF2-40B4-BE49-F238E27FC236}">
                            <a16:creationId xmlns:a16="http://schemas.microsoft.com/office/drawing/2014/main" id="{7E5BF939-DEA6-F746-994E-3093F65EEEFA}"/>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39" name="Rectangle 311">
                        <a:extLst>
                          <a:ext uri="{FF2B5EF4-FFF2-40B4-BE49-F238E27FC236}">
                            <a16:creationId xmlns:a16="http://schemas.microsoft.com/office/drawing/2014/main" id="{6DBFE024-65D8-9B4D-8469-2BE2E20796C8}"/>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0" name="Rectangle 312">
                        <a:extLst>
                          <a:ext uri="{FF2B5EF4-FFF2-40B4-BE49-F238E27FC236}">
                            <a16:creationId xmlns:a16="http://schemas.microsoft.com/office/drawing/2014/main" id="{6C93A75D-2754-194E-A448-61FE13C336BC}"/>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1" name="Rectangle 313">
                        <a:extLst>
                          <a:ext uri="{FF2B5EF4-FFF2-40B4-BE49-F238E27FC236}">
                            <a16:creationId xmlns:a16="http://schemas.microsoft.com/office/drawing/2014/main" id="{2A538527-3317-1E43-B207-C1284CCA2B35}"/>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42" name="Rectangle 314">
                        <a:extLst>
                          <a:ext uri="{FF2B5EF4-FFF2-40B4-BE49-F238E27FC236}">
                            <a16:creationId xmlns:a16="http://schemas.microsoft.com/office/drawing/2014/main" id="{C46E27F2-F73B-7548-84E5-60D7795EF208}"/>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30" name="Group 315">
                      <a:extLst>
                        <a:ext uri="{FF2B5EF4-FFF2-40B4-BE49-F238E27FC236}">
                          <a16:creationId xmlns:a16="http://schemas.microsoft.com/office/drawing/2014/main" id="{3B8BBCCB-4023-8742-81B7-5F02455ADEAB}"/>
                        </a:ext>
                      </a:extLst>
                    </p:cNvPr>
                    <p:cNvGrpSpPr>
                      <a:grpSpLocks/>
                    </p:cNvGrpSpPr>
                    <p:nvPr/>
                  </p:nvGrpSpPr>
                  <p:grpSpPr bwMode="auto">
                    <a:xfrm>
                      <a:off x="3552" y="2640"/>
                      <a:ext cx="1440" cy="192"/>
                      <a:chOff x="672" y="3120"/>
                      <a:chExt cx="4896" cy="192"/>
                    </a:xfrm>
                  </p:grpSpPr>
                  <p:sp>
                    <p:nvSpPr>
                      <p:cNvPr id="31" name="Rectangle 316">
                        <a:extLst>
                          <a:ext uri="{FF2B5EF4-FFF2-40B4-BE49-F238E27FC236}">
                            <a16:creationId xmlns:a16="http://schemas.microsoft.com/office/drawing/2014/main" id="{97DFF053-66DD-4A45-9C02-5042D6D25C19}"/>
                          </a:ext>
                        </a:extLst>
                      </p:cNvPr>
                      <p:cNvSpPr>
                        <a:spLocks noChangeArrowheads="1"/>
                      </p:cNvSpPr>
                      <p:nvPr/>
                    </p:nvSpPr>
                    <p:spPr bwMode="auto">
                      <a:xfrm>
                        <a:off x="67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32" name="Rectangle 317">
                        <a:extLst>
                          <a:ext uri="{FF2B5EF4-FFF2-40B4-BE49-F238E27FC236}">
                            <a16:creationId xmlns:a16="http://schemas.microsoft.com/office/drawing/2014/main" id="{8E0D807E-C0F1-C74B-A844-C0A5DD94ACF4}"/>
                          </a:ext>
                        </a:extLst>
                      </p:cNvPr>
                      <p:cNvSpPr>
                        <a:spLocks noChangeArrowheads="1"/>
                      </p:cNvSpPr>
                      <p:nvPr/>
                    </p:nvSpPr>
                    <p:spPr bwMode="auto">
                      <a:xfrm>
                        <a:off x="1488"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33" name="Rectangle 318">
                        <a:extLst>
                          <a:ext uri="{FF2B5EF4-FFF2-40B4-BE49-F238E27FC236}">
                            <a16:creationId xmlns:a16="http://schemas.microsoft.com/office/drawing/2014/main" id="{62474692-45B0-3E46-9B2C-12F66E4AF391}"/>
                          </a:ext>
                        </a:extLst>
                      </p:cNvPr>
                      <p:cNvSpPr>
                        <a:spLocks noChangeArrowheads="1"/>
                      </p:cNvSpPr>
                      <p:nvPr/>
                    </p:nvSpPr>
                    <p:spPr bwMode="auto">
                      <a:xfrm>
                        <a:off x="2304"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34" name="Rectangle 319">
                        <a:extLst>
                          <a:ext uri="{FF2B5EF4-FFF2-40B4-BE49-F238E27FC236}">
                            <a16:creationId xmlns:a16="http://schemas.microsoft.com/office/drawing/2014/main" id="{96EFA270-332F-EE41-9862-5A02A961EAF4}"/>
                          </a:ext>
                        </a:extLst>
                      </p:cNvPr>
                      <p:cNvSpPr>
                        <a:spLocks noChangeArrowheads="1"/>
                      </p:cNvSpPr>
                      <p:nvPr/>
                    </p:nvSpPr>
                    <p:spPr bwMode="auto">
                      <a:xfrm>
                        <a:off x="3120"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35" name="Rectangle 320">
                        <a:extLst>
                          <a:ext uri="{FF2B5EF4-FFF2-40B4-BE49-F238E27FC236}">
                            <a16:creationId xmlns:a16="http://schemas.microsoft.com/office/drawing/2014/main" id="{D0644D1C-F9B8-8642-9A95-27BC509344E3}"/>
                          </a:ext>
                        </a:extLst>
                      </p:cNvPr>
                      <p:cNvSpPr>
                        <a:spLocks noChangeArrowheads="1"/>
                      </p:cNvSpPr>
                      <p:nvPr/>
                    </p:nvSpPr>
                    <p:spPr bwMode="auto">
                      <a:xfrm>
                        <a:off x="3936"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36" name="Rectangle 321">
                        <a:extLst>
                          <a:ext uri="{FF2B5EF4-FFF2-40B4-BE49-F238E27FC236}">
                            <a16:creationId xmlns:a16="http://schemas.microsoft.com/office/drawing/2014/main" id="{11F62007-18B4-5D48-B7BD-41576E765765}"/>
                          </a:ext>
                        </a:extLst>
                      </p:cNvPr>
                      <p:cNvSpPr>
                        <a:spLocks noChangeArrowheads="1"/>
                      </p:cNvSpPr>
                      <p:nvPr/>
                    </p:nvSpPr>
                    <p:spPr bwMode="auto">
                      <a:xfrm>
                        <a:off x="4752" y="3120"/>
                        <a:ext cx="816" cy="192"/>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grpSp>
              </p:grpSp>
            </p:grpSp>
          </p:grpSp>
          <p:sp>
            <p:nvSpPr>
              <p:cNvPr id="23" name="Text Box 322">
                <a:extLst>
                  <a:ext uri="{FF2B5EF4-FFF2-40B4-BE49-F238E27FC236}">
                    <a16:creationId xmlns:a16="http://schemas.microsoft.com/office/drawing/2014/main" id="{70AF6F7C-968D-0147-A51A-07B3694E1342}"/>
                  </a:ext>
                </a:extLst>
              </p:cNvPr>
              <p:cNvSpPr txBox="1">
                <a:spLocks noChangeArrowheads="1"/>
              </p:cNvSpPr>
              <p:nvPr/>
            </p:nvSpPr>
            <p:spPr bwMode="auto">
              <a:xfrm>
                <a:off x="671" y="2440"/>
                <a:ext cx="4072" cy="336"/>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dirty="0">
                    <a:ea typeface="Arial" pitchFamily="-112" charset="0"/>
                    <a:cs typeface="Arial" pitchFamily="-112" charset="0"/>
                  </a:rPr>
                  <a:t>Time between CAD Versions: 6 months</a:t>
                </a:r>
                <a:endParaRPr lang="en-US" sz="1400" dirty="0">
                  <a:ea typeface="Arial" pitchFamily="-112" charset="0"/>
                  <a:cs typeface="Arial" pitchFamily="-112" charset="0"/>
                </a:endParaRPr>
              </a:p>
            </p:txBody>
          </p:sp>
        </p:grpSp>
        <p:grpSp>
          <p:nvGrpSpPr>
            <p:cNvPr id="15" name="Group 394">
              <a:extLst>
                <a:ext uri="{FF2B5EF4-FFF2-40B4-BE49-F238E27FC236}">
                  <a16:creationId xmlns:a16="http://schemas.microsoft.com/office/drawing/2014/main" id="{CB7C5FD1-7657-934A-85C5-58AE9213B3E8}"/>
                </a:ext>
              </a:extLst>
            </p:cNvPr>
            <p:cNvGrpSpPr>
              <a:grpSpLocks/>
            </p:cNvGrpSpPr>
            <p:nvPr/>
          </p:nvGrpSpPr>
          <p:grpSpPr bwMode="auto">
            <a:xfrm>
              <a:off x="90" y="2122"/>
              <a:ext cx="2971" cy="331"/>
              <a:chOff x="576" y="3204"/>
              <a:chExt cx="4728" cy="579"/>
            </a:xfrm>
          </p:grpSpPr>
          <p:sp>
            <p:nvSpPr>
              <p:cNvPr id="18" name="Text Box 395">
                <a:extLst>
                  <a:ext uri="{FF2B5EF4-FFF2-40B4-BE49-F238E27FC236}">
                    <a16:creationId xmlns:a16="http://schemas.microsoft.com/office/drawing/2014/main" id="{606A93B0-629A-554C-BEA9-049D94E4D52D}"/>
                  </a:ext>
                </a:extLst>
              </p:cNvPr>
              <p:cNvSpPr txBox="1">
                <a:spLocks noChangeArrowheads="1"/>
              </p:cNvSpPr>
              <p:nvPr/>
            </p:nvSpPr>
            <p:spPr bwMode="auto">
              <a:xfrm>
                <a:off x="576" y="3447"/>
                <a:ext cx="3359" cy="336"/>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a:ea typeface="Arial" pitchFamily="-112" charset="0"/>
                    <a:cs typeface="Arial" pitchFamily="-112" charset="0"/>
                  </a:rPr>
                  <a:t>Life of Product: 70 years +</a:t>
                </a:r>
                <a:endParaRPr lang="en-US" sz="1400">
                  <a:ea typeface="Arial" pitchFamily="-112" charset="0"/>
                  <a:cs typeface="Arial" pitchFamily="-112" charset="0"/>
                </a:endParaRPr>
              </a:p>
            </p:txBody>
          </p:sp>
          <p:sp>
            <p:nvSpPr>
              <p:cNvPr id="19" name="Rectangle 396">
                <a:extLst>
                  <a:ext uri="{FF2B5EF4-FFF2-40B4-BE49-F238E27FC236}">
                    <a16:creationId xmlns:a16="http://schemas.microsoft.com/office/drawing/2014/main" id="{FFB44A5D-9DC9-0A4A-AC03-7E414633DE77}"/>
                  </a:ext>
                </a:extLst>
              </p:cNvPr>
              <p:cNvSpPr>
                <a:spLocks noChangeArrowheads="1"/>
              </p:cNvSpPr>
              <p:nvPr/>
            </p:nvSpPr>
            <p:spPr bwMode="auto">
              <a:xfrm>
                <a:off x="576" y="3207"/>
                <a:ext cx="4464" cy="240"/>
              </a:xfrm>
              <a:prstGeom prst="rect">
                <a:avLst/>
              </a:prstGeom>
              <a:gradFill rotWithShape="0">
                <a:gsLst>
                  <a:gs pos="0">
                    <a:schemeClr val="accent2"/>
                  </a:gs>
                  <a:gs pos="100000">
                    <a:srgbClr val="99CCFF"/>
                  </a:gs>
                </a:gsLst>
                <a:lin ang="0" scaled="1"/>
              </a:gradFill>
              <a:ln w="9525">
                <a:solidFill>
                  <a:schemeClr val="tx1"/>
                </a:solidFill>
                <a:miter lim="800000"/>
                <a:headEnd/>
                <a:tailEnd/>
              </a:ln>
              <a:effectLst/>
            </p:spPr>
            <p:txBody>
              <a:bodyPr wrap="none" anchor="ctr">
                <a:prstTxWarp prst="textNoShape">
                  <a:avLst/>
                </a:prstTxWarp>
              </a:bodyPr>
              <a:lstStyle/>
              <a:p>
                <a:pPr algn="ctr"/>
                <a:endParaRPr lang="en-US" sz="1400">
                  <a:ea typeface="Arial" pitchFamily="-112" charset="0"/>
                  <a:cs typeface="Arial" pitchFamily="-112" charset="0"/>
                </a:endParaRPr>
              </a:p>
            </p:txBody>
          </p:sp>
          <p:sp>
            <p:nvSpPr>
              <p:cNvPr id="20" name="Freeform 397">
                <a:extLst>
                  <a:ext uri="{FF2B5EF4-FFF2-40B4-BE49-F238E27FC236}">
                    <a16:creationId xmlns:a16="http://schemas.microsoft.com/office/drawing/2014/main" id="{93028566-569B-774A-A74B-C62B4ADE76FC}"/>
                  </a:ext>
                </a:extLst>
              </p:cNvPr>
              <p:cNvSpPr>
                <a:spLocks/>
              </p:cNvSpPr>
              <p:nvPr/>
            </p:nvSpPr>
            <p:spPr bwMode="auto">
              <a:xfrm>
                <a:off x="4950" y="3204"/>
                <a:ext cx="354" cy="246"/>
              </a:xfrm>
              <a:custGeom>
                <a:avLst/>
                <a:gdLst/>
                <a:ahLst/>
                <a:cxnLst>
                  <a:cxn ang="0">
                    <a:pos x="0" y="6"/>
                  </a:cxn>
                  <a:cxn ang="0">
                    <a:pos x="291" y="6"/>
                  </a:cxn>
                  <a:cxn ang="0">
                    <a:pos x="270" y="57"/>
                  </a:cxn>
                  <a:cxn ang="0">
                    <a:pos x="336" y="144"/>
                  </a:cxn>
                  <a:cxn ang="0">
                    <a:pos x="270" y="183"/>
                  </a:cxn>
                  <a:cxn ang="0">
                    <a:pos x="252" y="237"/>
                  </a:cxn>
                  <a:cxn ang="0">
                    <a:pos x="213" y="243"/>
                  </a:cxn>
                  <a:cxn ang="0">
                    <a:pos x="99" y="246"/>
                  </a:cxn>
                  <a:cxn ang="0">
                    <a:pos x="0" y="6"/>
                  </a:cxn>
                </a:cxnLst>
                <a:rect l="0" t="0" r="r" b="b"/>
                <a:pathLst>
                  <a:path w="354" h="246">
                    <a:moveTo>
                      <a:pt x="0" y="6"/>
                    </a:moveTo>
                    <a:cubicBezTo>
                      <a:pt x="94" y="3"/>
                      <a:pt x="197" y="0"/>
                      <a:pt x="291" y="6"/>
                    </a:cubicBezTo>
                    <a:cubicBezTo>
                      <a:pt x="343" y="9"/>
                      <a:pt x="278" y="49"/>
                      <a:pt x="270" y="57"/>
                    </a:cubicBezTo>
                    <a:cubicBezTo>
                      <a:pt x="281" y="101"/>
                      <a:pt x="292" y="129"/>
                      <a:pt x="336" y="144"/>
                    </a:cubicBezTo>
                    <a:cubicBezTo>
                      <a:pt x="285" y="198"/>
                      <a:pt x="354" y="134"/>
                      <a:pt x="270" y="183"/>
                    </a:cubicBezTo>
                    <a:cubicBezTo>
                      <a:pt x="254" y="193"/>
                      <a:pt x="268" y="226"/>
                      <a:pt x="252" y="237"/>
                    </a:cubicBezTo>
                    <a:cubicBezTo>
                      <a:pt x="243" y="243"/>
                      <a:pt x="222" y="237"/>
                      <a:pt x="213" y="243"/>
                    </a:cubicBezTo>
                    <a:cubicBezTo>
                      <a:pt x="171" y="240"/>
                      <a:pt x="99" y="246"/>
                      <a:pt x="99" y="246"/>
                    </a:cubicBezTo>
                    <a:lnTo>
                      <a:pt x="0" y="6"/>
                    </a:lnTo>
                    <a:close/>
                  </a:path>
                </a:pathLst>
              </a:custGeom>
              <a:gradFill rotWithShape="0">
                <a:gsLst>
                  <a:gs pos="0">
                    <a:schemeClr val="accent2"/>
                  </a:gs>
                  <a:gs pos="100000">
                    <a:srgbClr val="99CCFF"/>
                  </a:gs>
                </a:gsLst>
                <a:lin ang="0" scaled="1"/>
              </a:gradFill>
              <a:ln w="9525">
                <a:solidFill>
                  <a:schemeClr val="tx1"/>
                </a:solidFill>
                <a:round/>
                <a:headEnd/>
                <a:tailEnd/>
              </a:ln>
              <a:effectLst/>
            </p:spPr>
            <p:txBody>
              <a:bodyPr>
                <a:prstTxWarp prst="textNoShape">
                  <a:avLst/>
                </a:prstTxWarp>
              </a:bodyPr>
              <a:lstStyle/>
              <a:p>
                <a:endParaRPr lang="en-US"/>
              </a:p>
            </p:txBody>
          </p:sp>
          <p:sp>
            <p:nvSpPr>
              <p:cNvPr id="21" name="Rectangle 398">
                <a:extLst>
                  <a:ext uri="{FF2B5EF4-FFF2-40B4-BE49-F238E27FC236}">
                    <a16:creationId xmlns:a16="http://schemas.microsoft.com/office/drawing/2014/main" id="{12959F03-A857-4D46-8D74-87CDC31AE098}"/>
                  </a:ext>
                </a:extLst>
              </p:cNvPr>
              <p:cNvSpPr>
                <a:spLocks noChangeArrowheads="1"/>
              </p:cNvSpPr>
              <p:nvPr/>
            </p:nvSpPr>
            <p:spPr bwMode="auto">
              <a:xfrm>
                <a:off x="589" y="3216"/>
                <a:ext cx="4608" cy="225"/>
              </a:xfrm>
              <a:prstGeom prst="rect">
                <a:avLst/>
              </a:prstGeom>
              <a:gradFill rotWithShape="0">
                <a:gsLst>
                  <a:gs pos="0">
                    <a:schemeClr val="accent2"/>
                  </a:gs>
                  <a:gs pos="100000">
                    <a:srgbClr val="99CCFF"/>
                  </a:gs>
                </a:gsLst>
                <a:lin ang="0" scaled="1"/>
              </a:gradFill>
              <a:ln w="9525">
                <a:noFill/>
                <a:miter lim="800000"/>
                <a:headEnd/>
                <a:tailEnd/>
              </a:ln>
              <a:effectLst/>
            </p:spPr>
            <p:txBody>
              <a:bodyPr wrap="none" anchor="ctr">
                <a:prstTxWarp prst="textNoShape">
                  <a:avLst/>
                </a:prstTxWarp>
              </a:bodyPr>
              <a:lstStyle/>
              <a:p>
                <a:endParaRPr lang="en-US"/>
              </a:p>
            </p:txBody>
          </p:sp>
        </p:grpSp>
        <p:sp>
          <p:nvSpPr>
            <p:cNvPr id="16" name="Text Box 399">
              <a:extLst>
                <a:ext uri="{FF2B5EF4-FFF2-40B4-BE49-F238E27FC236}">
                  <a16:creationId xmlns:a16="http://schemas.microsoft.com/office/drawing/2014/main" id="{A0891125-C2AA-AC47-850B-DE749E6C7856}"/>
                </a:ext>
              </a:extLst>
            </p:cNvPr>
            <p:cNvSpPr txBox="1">
              <a:spLocks noChangeArrowheads="1"/>
            </p:cNvSpPr>
            <p:nvPr/>
          </p:nvSpPr>
          <p:spPr bwMode="auto">
            <a:xfrm>
              <a:off x="432" y="2439"/>
              <a:ext cx="1272"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i="1">
                  <a:ea typeface="Arial" pitchFamily="-112" charset="0"/>
                  <a:cs typeface="Arial" pitchFamily="-112" charset="0"/>
                </a:rPr>
                <a:t>time</a:t>
              </a:r>
            </a:p>
          </p:txBody>
        </p:sp>
        <p:sp>
          <p:nvSpPr>
            <p:cNvPr id="17" name="Line 400">
              <a:extLst>
                <a:ext uri="{FF2B5EF4-FFF2-40B4-BE49-F238E27FC236}">
                  <a16:creationId xmlns:a16="http://schemas.microsoft.com/office/drawing/2014/main" id="{660C6584-3F34-8A40-94D0-CFA2686DAEF8}"/>
                </a:ext>
              </a:extLst>
            </p:cNvPr>
            <p:cNvSpPr>
              <a:spLocks noChangeShapeType="1"/>
            </p:cNvSpPr>
            <p:nvPr/>
          </p:nvSpPr>
          <p:spPr bwMode="auto">
            <a:xfrm>
              <a:off x="719" y="2530"/>
              <a:ext cx="42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grpSp>
        <p:nvGrpSpPr>
          <p:cNvPr id="121" name="Group 404">
            <a:extLst>
              <a:ext uri="{FF2B5EF4-FFF2-40B4-BE49-F238E27FC236}">
                <a16:creationId xmlns:a16="http://schemas.microsoft.com/office/drawing/2014/main" id="{B4B192C8-C4FE-4C41-A464-B4287D2EC0EB}"/>
              </a:ext>
            </a:extLst>
          </p:cNvPr>
          <p:cNvGrpSpPr>
            <a:grpSpLocks/>
          </p:cNvGrpSpPr>
          <p:nvPr/>
        </p:nvGrpSpPr>
        <p:grpSpPr bwMode="auto">
          <a:xfrm>
            <a:off x="-26151" y="2884612"/>
            <a:ext cx="4171950" cy="1966912"/>
            <a:chOff x="1414" y="2573"/>
            <a:chExt cx="2628" cy="1239"/>
          </a:xfrm>
        </p:grpSpPr>
        <p:grpSp>
          <p:nvGrpSpPr>
            <p:cNvPr id="122" name="Group 402">
              <a:extLst>
                <a:ext uri="{FF2B5EF4-FFF2-40B4-BE49-F238E27FC236}">
                  <a16:creationId xmlns:a16="http://schemas.microsoft.com/office/drawing/2014/main" id="{E8FD4D6C-B5CB-6544-85A2-B288FC8C9BEC}"/>
                </a:ext>
              </a:extLst>
            </p:cNvPr>
            <p:cNvGrpSpPr>
              <a:grpSpLocks/>
            </p:cNvGrpSpPr>
            <p:nvPr/>
          </p:nvGrpSpPr>
          <p:grpSpPr bwMode="auto">
            <a:xfrm>
              <a:off x="1698" y="2573"/>
              <a:ext cx="3070" cy="1053"/>
              <a:chOff x="1414" y="2213"/>
              <a:chExt cx="3070" cy="1413"/>
            </a:xfrm>
          </p:grpSpPr>
          <p:sp>
            <p:nvSpPr>
              <p:cNvPr id="146" name="Line 188">
                <a:extLst>
                  <a:ext uri="{FF2B5EF4-FFF2-40B4-BE49-F238E27FC236}">
                    <a16:creationId xmlns:a16="http://schemas.microsoft.com/office/drawing/2014/main" id="{A1356D99-3B2D-BA43-BE06-6E97EF42D220}"/>
                  </a:ext>
                </a:extLst>
              </p:cNvPr>
              <p:cNvSpPr>
                <a:spLocks noChangeShapeType="1"/>
              </p:cNvSpPr>
              <p:nvPr/>
            </p:nvSpPr>
            <p:spPr bwMode="auto">
              <a:xfrm>
                <a:off x="2949" y="2213"/>
                <a:ext cx="0" cy="1413"/>
              </a:xfrm>
              <a:prstGeom prst="line">
                <a:avLst/>
              </a:prstGeom>
              <a:noFill/>
              <a:ln w="28575">
                <a:solidFill>
                  <a:srgbClr val="FFCC99"/>
                </a:solidFill>
                <a:round/>
                <a:headEnd/>
                <a:tailEnd/>
              </a:ln>
              <a:effectLst/>
            </p:spPr>
            <p:txBody>
              <a:bodyPr>
                <a:prstTxWarp prst="textNoShape">
                  <a:avLst/>
                </a:prstTxWarp>
              </a:bodyPr>
              <a:lstStyle/>
              <a:p>
                <a:endParaRPr lang="en-US"/>
              </a:p>
            </p:txBody>
          </p:sp>
          <p:sp>
            <p:nvSpPr>
              <p:cNvPr id="147" name="Line 189">
                <a:extLst>
                  <a:ext uri="{FF2B5EF4-FFF2-40B4-BE49-F238E27FC236}">
                    <a16:creationId xmlns:a16="http://schemas.microsoft.com/office/drawing/2014/main" id="{8F977049-4026-3D4B-A1F4-F4A135689370}"/>
                  </a:ext>
                </a:extLst>
              </p:cNvPr>
              <p:cNvSpPr>
                <a:spLocks noChangeShapeType="1"/>
              </p:cNvSpPr>
              <p:nvPr/>
            </p:nvSpPr>
            <p:spPr bwMode="auto">
              <a:xfrm>
                <a:off x="1414" y="2213"/>
                <a:ext cx="0" cy="1413"/>
              </a:xfrm>
              <a:prstGeom prst="line">
                <a:avLst/>
              </a:prstGeom>
              <a:noFill/>
              <a:ln w="28575">
                <a:solidFill>
                  <a:srgbClr val="FFCC99"/>
                </a:solidFill>
                <a:round/>
                <a:headEnd/>
                <a:tailEnd/>
              </a:ln>
              <a:effectLst/>
            </p:spPr>
            <p:txBody>
              <a:bodyPr>
                <a:prstTxWarp prst="textNoShape">
                  <a:avLst/>
                </a:prstTxWarp>
              </a:bodyPr>
              <a:lstStyle/>
              <a:p>
                <a:endParaRPr lang="en-US"/>
              </a:p>
            </p:txBody>
          </p:sp>
          <p:sp>
            <p:nvSpPr>
              <p:cNvPr id="148" name="Line 190">
                <a:extLst>
                  <a:ext uri="{FF2B5EF4-FFF2-40B4-BE49-F238E27FC236}">
                    <a16:creationId xmlns:a16="http://schemas.microsoft.com/office/drawing/2014/main" id="{BB3749B2-D737-3A4B-8A18-F11F9E13882C}"/>
                  </a:ext>
                </a:extLst>
              </p:cNvPr>
              <p:cNvSpPr>
                <a:spLocks noChangeShapeType="1"/>
              </p:cNvSpPr>
              <p:nvPr/>
            </p:nvSpPr>
            <p:spPr bwMode="auto">
              <a:xfrm>
                <a:off x="1926" y="2213"/>
                <a:ext cx="0" cy="1413"/>
              </a:xfrm>
              <a:prstGeom prst="line">
                <a:avLst/>
              </a:prstGeom>
              <a:noFill/>
              <a:ln w="28575">
                <a:solidFill>
                  <a:srgbClr val="FFCC99"/>
                </a:solidFill>
                <a:round/>
                <a:headEnd/>
                <a:tailEnd/>
              </a:ln>
              <a:effectLst/>
            </p:spPr>
            <p:txBody>
              <a:bodyPr>
                <a:prstTxWarp prst="textNoShape">
                  <a:avLst/>
                </a:prstTxWarp>
              </a:bodyPr>
              <a:lstStyle/>
              <a:p>
                <a:endParaRPr lang="en-US"/>
              </a:p>
            </p:txBody>
          </p:sp>
          <p:sp>
            <p:nvSpPr>
              <p:cNvPr id="149" name="Line 191">
                <a:extLst>
                  <a:ext uri="{FF2B5EF4-FFF2-40B4-BE49-F238E27FC236}">
                    <a16:creationId xmlns:a16="http://schemas.microsoft.com/office/drawing/2014/main" id="{63D67E2D-FC6A-C644-99D5-EAEC1C2E915A}"/>
                  </a:ext>
                </a:extLst>
              </p:cNvPr>
              <p:cNvSpPr>
                <a:spLocks noChangeShapeType="1"/>
              </p:cNvSpPr>
              <p:nvPr/>
            </p:nvSpPr>
            <p:spPr bwMode="auto">
              <a:xfrm>
                <a:off x="2438" y="2213"/>
                <a:ext cx="0" cy="1413"/>
              </a:xfrm>
              <a:prstGeom prst="line">
                <a:avLst/>
              </a:prstGeom>
              <a:noFill/>
              <a:ln w="28575">
                <a:solidFill>
                  <a:srgbClr val="FFCC99"/>
                </a:solidFill>
                <a:round/>
                <a:headEnd/>
                <a:tailEnd/>
              </a:ln>
              <a:effectLst/>
            </p:spPr>
            <p:txBody>
              <a:bodyPr>
                <a:prstTxWarp prst="textNoShape">
                  <a:avLst/>
                </a:prstTxWarp>
              </a:bodyPr>
              <a:lstStyle/>
              <a:p>
                <a:endParaRPr lang="en-US"/>
              </a:p>
            </p:txBody>
          </p:sp>
          <p:sp>
            <p:nvSpPr>
              <p:cNvPr id="150" name="Line 192">
                <a:extLst>
                  <a:ext uri="{FF2B5EF4-FFF2-40B4-BE49-F238E27FC236}">
                    <a16:creationId xmlns:a16="http://schemas.microsoft.com/office/drawing/2014/main" id="{55CD8C8C-10FF-3342-8DF4-383ABBC4DF61}"/>
                  </a:ext>
                </a:extLst>
              </p:cNvPr>
              <p:cNvSpPr>
                <a:spLocks noChangeShapeType="1"/>
              </p:cNvSpPr>
              <p:nvPr/>
            </p:nvSpPr>
            <p:spPr bwMode="auto">
              <a:xfrm>
                <a:off x="3461" y="2213"/>
                <a:ext cx="0" cy="1413"/>
              </a:xfrm>
              <a:prstGeom prst="line">
                <a:avLst/>
              </a:prstGeom>
              <a:noFill/>
              <a:ln w="28575">
                <a:solidFill>
                  <a:srgbClr val="FFCC99"/>
                </a:solidFill>
                <a:round/>
                <a:headEnd/>
                <a:tailEnd/>
              </a:ln>
              <a:effectLst/>
            </p:spPr>
            <p:txBody>
              <a:bodyPr>
                <a:prstTxWarp prst="textNoShape">
                  <a:avLst/>
                </a:prstTxWarp>
              </a:bodyPr>
              <a:lstStyle/>
              <a:p>
                <a:endParaRPr lang="en-US"/>
              </a:p>
            </p:txBody>
          </p:sp>
          <p:sp>
            <p:nvSpPr>
              <p:cNvPr id="151" name="Line 193">
                <a:extLst>
                  <a:ext uri="{FF2B5EF4-FFF2-40B4-BE49-F238E27FC236}">
                    <a16:creationId xmlns:a16="http://schemas.microsoft.com/office/drawing/2014/main" id="{07A23A0D-23D6-EB43-A2BE-1F060CE6AC35}"/>
                  </a:ext>
                </a:extLst>
              </p:cNvPr>
              <p:cNvSpPr>
                <a:spLocks noChangeShapeType="1"/>
              </p:cNvSpPr>
              <p:nvPr/>
            </p:nvSpPr>
            <p:spPr bwMode="auto">
              <a:xfrm>
                <a:off x="3973" y="2213"/>
                <a:ext cx="0" cy="1413"/>
              </a:xfrm>
              <a:prstGeom prst="line">
                <a:avLst/>
              </a:prstGeom>
              <a:noFill/>
              <a:ln w="28575">
                <a:solidFill>
                  <a:srgbClr val="FFCC99"/>
                </a:solidFill>
                <a:round/>
                <a:headEnd/>
                <a:tailEnd/>
              </a:ln>
              <a:effectLst/>
            </p:spPr>
            <p:txBody>
              <a:bodyPr>
                <a:prstTxWarp prst="textNoShape">
                  <a:avLst/>
                </a:prstTxWarp>
              </a:bodyPr>
              <a:lstStyle/>
              <a:p>
                <a:endParaRPr lang="en-US"/>
              </a:p>
            </p:txBody>
          </p:sp>
          <p:sp>
            <p:nvSpPr>
              <p:cNvPr id="152" name="Line 194">
                <a:extLst>
                  <a:ext uri="{FF2B5EF4-FFF2-40B4-BE49-F238E27FC236}">
                    <a16:creationId xmlns:a16="http://schemas.microsoft.com/office/drawing/2014/main" id="{F2ACCB33-7A89-9746-ACE5-95EF806C9881}"/>
                  </a:ext>
                </a:extLst>
              </p:cNvPr>
              <p:cNvSpPr>
                <a:spLocks noChangeShapeType="1"/>
              </p:cNvSpPr>
              <p:nvPr/>
            </p:nvSpPr>
            <p:spPr bwMode="auto">
              <a:xfrm>
                <a:off x="4484" y="2213"/>
                <a:ext cx="0" cy="1413"/>
              </a:xfrm>
              <a:prstGeom prst="line">
                <a:avLst/>
              </a:prstGeom>
              <a:noFill/>
              <a:ln w="28575">
                <a:solidFill>
                  <a:srgbClr val="FFCC99"/>
                </a:solidFill>
                <a:round/>
                <a:headEnd/>
                <a:tailEnd/>
              </a:ln>
              <a:effectLst/>
            </p:spPr>
            <p:txBody>
              <a:bodyPr>
                <a:prstTxWarp prst="textNoShape">
                  <a:avLst/>
                </a:prstTxWarp>
              </a:bodyPr>
              <a:lstStyle/>
              <a:p>
                <a:endParaRPr lang="en-US"/>
              </a:p>
            </p:txBody>
          </p:sp>
        </p:grpSp>
        <p:sp>
          <p:nvSpPr>
            <p:cNvPr id="123" name="Rectangle 195">
              <a:extLst>
                <a:ext uri="{FF2B5EF4-FFF2-40B4-BE49-F238E27FC236}">
                  <a16:creationId xmlns:a16="http://schemas.microsoft.com/office/drawing/2014/main" id="{2F8BFE6D-5937-6547-BA6B-A2D842C2F1B8}"/>
                </a:ext>
              </a:extLst>
            </p:cNvPr>
            <p:cNvSpPr>
              <a:spLocks noChangeArrowheads="1"/>
            </p:cNvSpPr>
            <p:nvPr/>
          </p:nvSpPr>
          <p:spPr bwMode="auto">
            <a:xfrm>
              <a:off x="1632" y="2627"/>
              <a:ext cx="1009" cy="124"/>
            </a:xfrm>
            <a:prstGeom prst="rect">
              <a:avLst/>
            </a:prstGeom>
            <a:gradFill rotWithShape="0">
              <a:gsLst>
                <a:gs pos="0">
                  <a:srgbClr val="00CC00"/>
                </a:gs>
                <a:gs pos="100000">
                  <a:srgbClr val="FF0000"/>
                </a:gs>
              </a:gsLst>
              <a:lin ang="0" scaled="1"/>
            </a:gradFill>
            <a:ln w="28575">
              <a:noFill/>
              <a:miter lim="800000"/>
              <a:headEnd/>
              <a:tailEnd/>
            </a:ln>
            <a:effectLst/>
          </p:spPr>
          <p:txBody>
            <a:bodyPr wrap="none" anchor="ctr">
              <a:prstTxWarp prst="textNoShape">
                <a:avLst/>
              </a:prstTxWarp>
            </a:bodyPr>
            <a:lstStyle/>
            <a:p>
              <a:pPr algn="ctr"/>
              <a:r>
                <a:rPr lang="en-GB" sz="1400" b="1" dirty="0">
                  <a:ea typeface="Arial" pitchFamily="-112" charset="0"/>
                  <a:cs typeface="Arial" pitchFamily="-112" charset="0"/>
                </a:rPr>
                <a:t>Production</a:t>
              </a:r>
            </a:p>
          </p:txBody>
        </p:sp>
        <p:sp>
          <p:nvSpPr>
            <p:cNvPr id="124" name="AutoShape 197">
              <a:extLst>
                <a:ext uri="{FF2B5EF4-FFF2-40B4-BE49-F238E27FC236}">
                  <a16:creationId xmlns:a16="http://schemas.microsoft.com/office/drawing/2014/main" id="{23CF5569-56C2-AF41-A2BF-4A1FF9ECDE80}"/>
                </a:ext>
              </a:extLst>
            </p:cNvPr>
            <p:cNvSpPr>
              <a:spLocks noChangeArrowheads="1"/>
            </p:cNvSpPr>
            <p:nvPr/>
          </p:nvSpPr>
          <p:spPr bwMode="auto">
            <a:xfrm>
              <a:off x="1742" y="3165"/>
              <a:ext cx="163" cy="75"/>
            </a:xfrm>
            <a:prstGeom prst="triangle">
              <a:avLst>
                <a:gd name="adj" fmla="val 50000"/>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5" name="Text Box 198">
              <a:extLst>
                <a:ext uri="{FF2B5EF4-FFF2-40B4-BE49-F238E27FC236}">
                  <a16:creationId xmlns:a16="http://schemas.microsoft.com/office/drawing/2014/main" id="{673049EB-B38F-9040-947E-4CA1DEBBD708}"/>
                </a:ext>
              </a:extLst>
            </p:cNvPr>
            <p:cNvSpPr txBox="1">
              <a:spLocks noChangeArrowheads="1"/>
            </p:cNvSpPr>
            <p:nvPr/>
          </p:nvSpPr>
          <p:spPr bwMode="auto">
            <a:xfrm>
              <a:off x="1432" y="3214"/>
              <a:ext cx="1009"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CAD Obsolete</a:t>
              </a:r>
            </a:p>
          </p:txBody>
        </p:sp>
        <p:sp>
          <p:nvSpPr>
            <p:cNvPr id="126" name="AutoShape 199">
              <a:extLst>
                <a:ext uri="{FF2B5EF4-FFF2-40B4-BE49-F238E27FC236}">
                  <a16:creationId xmlns:a16="http://schemas.microsoft.com/office/drawing/2014/main" id="{5DED5639-84E2-D042-8E21-A4B101BAEDDF}"/>
                </a:ext>
              </a:extLst>
            </p:cNvPr>
            <p:cNvSpPr>
              <a:spLocks noChangeArrowheads="1"/>
            </p:cNvSpPr>
            <p:nvPr/>
          </p:nvSpPr>
          <p:spPr bwMode="auto">
            <a:xfrm>
              <a:off x="2160" y="3308"/>
              <a:ext cx="163" cy="74"/>
            </a:xfrm>
            <a:prstGeom prst="triangle">
              <a:avLst>
                <a:gd name="adj" fmla="val 50000"/>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27" name="Text Box 200">
              <a:extLst>
                <a:ext uri="{FF2B5EF4-FFF2-40B4-BE49-F238E27FC236}">
                  <a16:creationId xmlns:a16="http://schemas.microsoft.com/office/drawing/2014/main" id="{686E6A3C-9EF8-D044-A787-23544A914456}"/>
                </a:ext>
              </a:extLst>
            </p:cNvPr>
            <p:cNvSpPr txBox="1">
              <a:spLocks noChangeArrowheads="1"/>
            </p:cNvSpPr>
            <p:nvPr/>
          </p:nvSpPr>
          <p:spPr bwMode="auto">
            <a:xfrm>
              <a:off x="2289" y="3273"/>
              <a:ext cx="1008"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CAD Forgotten</a:t>
              </a:r>
            </a:p>
          </p:txBody>
        </p:sp>
        <p:grpSp>
          <p:nvGrpSpPr>
            <p:cNvPr id="128" name="Group 201">
              <a:extLst>
                <a:ext uri="{FF2B5EF4-FFF2-40B4-BE49-F238E27FC236}">
                  <a16:creationId xmlns:a16="http://schemas.microsoft.com/office/drawing/2014/main" id="{4462DE23-239B-6544-B883-A45335C82D63}"/>
                </a:ext>
              </a:extLst>
            </p:cNvPr>
            <p:cNvGrpSpPr>
              <a:grpSpLocks/>
            </p:cNvGrpSpPr>
            <p:nvPr/>
          </p:nvGrpSpPr>
          <p:grpSpPr bwMode="auto">
            <a:xfrm>
              <a:off x="1632" y="2764"/>
              <a:ext cx="2235" cy="124"/>
              <a:chOff x="912" y="1632"/>
              <a:chExt cx="3888" cy="240"/>
            </a:xfrm>
          </p:grpSpPr>
          <p:sp>
            <p:nvSpPr>
              <p:cNvPr id="144" name="Rectangle 202">
                <a:extLst>
                  <a:ext uri="{FF2B5EF4-FFF2-40B4-BE49-F238E27FC236}">
                    <a16:creationId xmlns:a16="http://schemas.microsoft.com/office/drawing/2014/main" id="{019A5AAA-2CFF-9948-A819-73F8DF6687C9}"/>
                  </a:ext>
                </a:extLst>
              </p:cNvPr>
              <p:cNvSpPr>
                <a:spLocks noChangeArrowheads="1"/>
              </p:cNvSpPr>
              <p:nvPr/>
            </p:nvSpPr>
            <p:spPr bwMode="auto">
              <a:xfrm>
                <a:off x="912" y="1632"/>
                <a:ext cx="3888" cy="240"/>
              </a:xfrm>
              <a:prstGeom prst="rect">
                <a:avLst/>
              </a:prstGeom>
              <a:solidFill>
                <a:srgbClr val="FF0000"/>
              </a:solidFill>
              <a:ln w="28575">
                <a:noFill/>
                <a:miter lim="800000"/>
                <a:headEnd/>
                <a:tailEnd/>
              </a:ln>
              <a:effectLst/>
            </p:spPr>
            <p:txBody>
              <a:bodyPr wrap="none" anchor="ctr">
                <a:prstTxWarp prst="textNoShape">
                  <a:avLst/>
                </a:prstTxWarp>
              </a:bodyPr>
              <a:lstStyle/>
              <a:p>
                <a:pPr algn="ctr"/>
                <a:r>
                  <a:rPr lang="en-GB" sz="1400" b="1">
                    <a:ea typeface="Arial" pitchFamily="-112" charset="0"/>
                    <a:cs typeface="Arial" pitchFamily="-112" charset="0"/>
                  </a:rPr>
                  <a:t>        Services</a:t>
                </a:r>
              </a:p>
            </p:txBody>
          </p:sp>
          <p:sp>
            <p:nvSpPr>
              <p:cNvPr id="145" name="Rectangle 203">
                <a:extLst>
                  <a:ext uri="{FF2B5EF4-FFF2-40B4-BE49-F238E27FC236}">
                    <a16:creationId xmlns:a16="http://schemas.microsoft.com/office/drawing/2014/main" id="{0720040B-F3B7-2141-A7A1-AF3F500B7991}"/>
                  </a:ext>
                </a:extLst>
              </p:cNvPr>
              <p:cNvSpPr>
                <a:spLocks noChangeArrowheads="1"/>
              </p:cNvSpPr>
              <p:nvPr/>
            </p:nvSpPr>
            <p:spPr bwMode="auto">
              <a:xfrm>
                <a:off x="912" y="1632"/>
                <a:ext cx="1776" cy="240"/>
              </a:xfrm>
              <a:prstGeom prst="rect">
                <a:avLst/>
              </a:prstGeom>
              <a:gradFill rotWithShape="0">
                <a:gsLst>
                  <a:gs pos="0">
                    <a:srgbClr val="00CC00"/>
                  </a:gs>
                  <a:gs pos="100000">
                    <a:srgbClr val="FF0000"/>
                  </a:gs>
                </a:gsLst>
                <a:lin ang="0" scaled="1"/>
              </a:gradFill>
              <a:ln w="28575">
                <a:noFill/>
                <a:miter lim="800000"/>
                <a:headEnd/>
                <a:tailEnd/>
              </a:ln>
              <a:effectLst/>
            </p:spPr>
            <p:txBody>
              <a:bodyPr wrap="none" anchor="ctr">
                <a:prstTxWarp prst="textNoShape">
                  <a:avLst/>
                </a:prstTxWarp>
              </a:bodyPr>
              <a:lstStyle/>
              <a:p>
                <a:pPr algn="ctr"/>
                <a:endParaRPr lang="en-US" sz="1400" b="1">
                  <a:ea typeface="Arial" pitchFamily="-112" charset="0"/>
                  <a:cs typeface="Arial" pitchFamily="-112" charset="0"/>
                </a:endParaRPr>
              </a:p>
            </p:txBody>
          </p:sp>
        </p:grpSp>
        <p:grpSp>
          <p:nvGrpSpPr>
            <p:cNvPr id="129" name="Group 204">
              <a:extLst>
                <a:ext uri="{FF2B5EF4-FFF2-40B4-BE49-F238E27FC236}">
                  <a16:creationId xmlns:a16="http://schemas.microsoft.com/office/drawing/2014/main" id="{0281C5B7-BEF3-DE47-A00C-07AB95E97063}"/>
                </a:ext>
              </a:extLst>
            </p:cNvPr>
            <p:cNvGrpSpPr>
              <a:grpSpLocks/>
            </p:cNvGrpSpPr>
            <p:nvPr/>
          </p:nvGrpSpPr>
          <p:grpSpPr bwMode="auto">
            <a:xfrm>
              <a:off x="1643" y="3435"/>
              <a:ext cx="2372" cy="124"/>
              <a:chOff x="912" y="3648"/>
              <a:chExt cx="4176" cy="240"/>
            </a:xfrm>
          </p:grpSpPr>
          <p:sp>
            <p:nvSpPr>
              <p:cNvPr id="142" name="Rectangle 205">
                <a:extLst>
                  <a:ext uri="{FF2B5EF4-FFF2-40B4-BE49-F238E27FC236}">
                    <a16:creationId xmlns:a16="http://schemas.microsoft.com/office/drawing/2014/main" id="{0287196B-FB65-3E4B-BB5B-56CC23538D7F}"/>
                  </a:ext>
                </a:extLst>
              </p:cNvPr>
              <p:cNvSpPr>
                <a:spLocks noChangeArrowheads="1"/>
              </p:cNvSpPr>
              <p:nvPr/>
            </p:nvSpPr>
            <p:spPr bwMode="auto">
              <a:xfrm>
                <a:off x="912" y="3648"/>
                <a:ext cx="4176" cy="240"/>
              </a:xfrm>
              <a:prstGeom prst="rect">
                <a:avLst/>
              </a:prstGeom>
              <a:solidFill>
                <a:srgbClr val="FF0000"/>
              </a:solidFill>
              <a:ln w="28575">
                <a:noFill/>
                <a:miter lim="800000"/>
                <a:headEnd/>
                <a:tailEnd/>
              </a:ln>
              <a:effectLst/>
            </p:spPr>
            <p:txBody>
              <a:bodyPr wrap="none" anchor="ctr">
                <a:prstTxWarp prst="textNoShape">
                  <a:avLst/>
                </a:prstTxWarp>
              </a:bodyPr>
              <a:lstStyle/>
              <a:p>
                <a:pPr algn="ctr"/>
                <a:r>
                  <a:rPr lang="en-GB" sz="1400" b="1">
                    <a:ea typeface="Arial" pitchFamily="-112" charset="0"/>
                    <a:cs typeface="Arial" pitchFamily="-112" charset="0"/>
                  </a:rPr>
                  <a:t>             Legal Liability</a:t>
                </a:r>
              </a:p>
            </p:txBody>
          </p:sp>
          <p:sp>
            <p:nvSpPr>
              <p:cNvPr id="143" name="Rectangle 206">
                <a:extLst>
                  <a:ext uri="{FF2B5EF4-FFF2-40B4-BE49-F238E27FC236}">
                    <a16:creationId xmlns:a16="http://schemas.microsoft.com/office/drawing/2014/main" id="{A41655CF-A432-6441-A08A-374656151BE4}"/>
                  </a:ext>
                </a:extLst>
              </p:cNvPr>
              <p:cNvSpPr>
                <a:spLocks noChangeArrowheads="1"/>
              </p:cNvSpPr>
              <p:nvPr/>
            </p:nvSpPr>
            <p:spPr bwMode="auto">
              <a:xfrm>
                <a:off x="912" y="3648"/>
                <a:ext cx="1776" cy="240"/>
              </a:xfrm>
              <a:prstGeom prst="rect">
                <a:avLst/>
              </a:prstGeom>
              <a:gradFill rotWithShape="0">
                <a:gsLst>
                  <a:gs pos="0">
                    <a:srgbClr val="00CC00"/>
                  </a:gs>
                  <a:gs pos="100000">
                    <a:srgbClr val="FF0000"/>
                  </a:gs>
                </a:gsLst>
                <a:lin ang="0" scaled="1"/>
              </a:gradFill>
              <a:ln w="28575">
                <a:noFill/>
                <a:miter lim="800000"/>
                <a:headEnd/>
                <a:tailEnd/>
              </a:ln>
              <a:effectLst/>
            </p:spPr>
            <p:txBody>
              <a:bodyPr wrap="none" anchor="ctr">
                <a:prstTxWarp prst="textNoShape">
                  <a:avLst/>
                </a:prstTxWarp>
              </a:bodyPr>
              <a:lstStyle/>
              <a:p>
                <a:pPr algn="ctr"/>
                <a:endParaRPr lang="en-US" sz="1400" b="1">
                  <a:ea typeface="Arial" pitchFamily="-112" charset="0"/>
                  <a:cs typeface="Arial" pitchFamily="-112" charset="0"/>
                </a:endParaRPr>
              </a:p>
            </p:txBody>
          </p:sp>
        </p:grpSp>
        <p:sp>
          <p:nvSpPr>
            <p:cNvPr id="130" name="Rectangle 207">
              <a:extLst>
                <a:ext uri="{FF2B5EF4-FFF2-40B4-BE49-F238E27FC236}">
                  <a16:creationId xmlns:a16="http://schemas.microsoft.com/office/drawing/2014/main" id="{CAE7866D-92E5-A34E-A2C8-82A6D8CF10DD}"/>
                </a:ext>
              </a:extLst>
            </p:cNvPr>
            <p:cNvSpPr>
              <a:spLocks noChangeArrowheads="1"/>
            </p:cNvSpPr>
            <p:nvPr/>
          </p:nvSpPr>
          <p:spPr bwMode="auto">
            <a:xfrm>
              <a:off x="1632" y="3015"/>
              <a:ext cx="2044" cy="123"/>
            </a:xfrm>
            <a:prstGeom prst="rect">
              <a:avLst/>
            </a:prstGeom>
            <a:solidFill>
              <a:srgbClr val="FF0000"/>
            </a:solidFill>
            <a:ln w="28575">
              <a:noFill/>
              <a:miter lim="800000"/>
              <a:headEnd/>
              <a:tailEnd/>
            </a:ln>
            <a:effectLst/>
          </p:spPr>
          <p:txBody>
            <a:bodyPr wrap="none" anchor="ctr">
              <a:prstTxWarp prst="textNoShape">
                <a:avLst/>
              </a:prstTxWarp>
            </a:bodyPr>
            <a:lstStyle/>
            <a:p>
              <a:pPr algn="ctr"/>
              <a:endParaRPr lang="en-US" sz="1400" b="1">
                <a:ea typeface="Arial" pitchFamily="-112" charset="0"/>
                <a:cs typeface="Arial" pitchFamily="-112" charset="0"/>
              </a:endParaRPr>
            </a:p>
          </p:txBody>
        </p:sp>
        <p:sp>
          <p:nvSpPr>
            <p:cNvPr id="131" name="Rectangle 208">
              <a:extLst>
                <a:ext uri="{FF2B5EF4-FFF2-40B4-BE49-F238E27FC236}">
                  <a16:creationId xmlns:a16="http://schemas.microsoft.com/office/drawing/2014/main" id="{E65F6D4C-2F4D-E546-AF12-E4391F8DF373}"/>
                </a:ext>
              </a:extLst>
            </p:cNvPr>
            <p:cNvSpPr>
              <a:spLocks noChangeArrowheads="1"/>
            </p:cNvSpPr>
            <p:nvPr/>
          </p:nvSpPr>
          <p:spPr bwMode="auto">
            <a:xfrm>
              <a:off x="1632" y="3015"/>
              <a:ext cx="1009" cy="123"/>
            </a:xfrm>
            <a:prstGeom prst="rect">
              <a:avLst/>
            </a:prstGeom>
            <a:gradFill rotWithShape="0">
              <a:gsLst>
                <a:gs pos="0">
                  <a:srgbClr val="00CC00"/>
                </a:gs>
                <a:gs pos="100000">
                  <a:srgbClr val="FF0000"/>
                </a:gs>
              </a:gsLst>
              <a:lin ang="0" scaled="1"/>
            </a:gradFill>
            <a:ln w="28575">
              <a:noFill/>
              <a:miter lim="800000"/>
              <a:headEnd/>
              <a:tailEnd/>
            </a:ln>
            <a:effectLst/>
          </p:spPr>
          <p:txBody>
            <a:bodyPr wrap="none" anchor="ctr">
              <a:prstTxWarp prst="textNoShape">
                <a:avLst/>
              </a:prstTxWarp>
            </a:bodyPr>
            <a:lstStyle/>
            <a:p>
              <a:pPr algn="ctr"/>
              <a:endParaRPr lang="en-US" sz="1400" b="1">
                <a:ea typeface="Arial" pitchFamily="-112" charset="0"/>
                <a:cs typeface="Arial" pitchFamily="-112" charset="0"/>
              </a:endParaRPr>
            </a:p>
          </p:txBody>
        </p:sp>
        <p:sp>
          <p:nvSpPr>
            <p:cNvPr id="132" name="Text Box 209">
              <a:extLst>
                <a:ext uri="{FF2B5EF4-FFF2-40B4-BE49-F238E27FC236}">
                  <a16:creationId xmlns:a16="http://schemas.microsoft.com/office/drawing/2014/main" id="{DBE161ED-3151-9E4D-8997-59920AF3530A}"/>
                </a:ext>
              </a:extLst>
            </p:cNvPr>
            <p:cNvSpPr txBox="1">
              <a:spLocks noChangeArrowheads="1"/>
            </p:cNvSpPr>
            <p:nvPr/>
          </p:nvSpPr>
          <p:spPr bwMode="auto">
            <a:xfrm>
              <a:off x="2456" y="2967"/>
              <a:ext cx="1036"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Modifications</a:t>
              </a:r>
            </a:p>
          </p:txBody>
        </p:sp>
        <p:sp>
          <p:nvSpPr>
            <p:cNvPr id="133" name="Text Box 210">
              <a:extLst>
                <a:ext uri="{FF2B5EF4-FFF2-40B4-BE49-F238E27FC236}">
                  <a16:creationId xmlns:a16="http://schemas.microsoft.com/office/drawing/2014/main" id="{57348FE7-7192-FA4A-AEBD-121A8109FF42}"/>
                </a:ext>
              </a:extLst>
            </p:cNvPr>
            <p:cNvSpPr txBox="1">
              <a:spLocks noChangeArrowheads="1"/>
            </p:cNvSpPr>
            <p:nvPr/>
          </p:nvSpPr>
          <p:spPr bwMode="auto">
            <a:xfrm>
              <a:off x="1660" y="3620"/>
              <a:ext cx="1008"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10 years</a:t>
              </a:r>
            </a:p>
          </p:txBody>
        </p:sp>
        <p:sp>
          <p:nvSpPr>
            <p:cNvPr id="134" name="Text Box 211">
              <a:extLst>
                <a:ext uri="{FF2B5EF4-FFF2-40B4-BE49-F238E27FC236}">
                  <a16:creationId xmlns:a16="http://schemas.microsoft.com/office/drawing/2014/main" id="{900C7267-0D85-2D4D-940E-00EC22DBF5A6}"/>
                </a:ext>
              </a:extLst>
            </p:cNvPr>
            <p:cNvSpPr txBox="1">
              <a:spLocks noChangeArrowheads="1"/>
            </p:cNvSpPr>
            <p:nvPr/>
          </p:nvSpPr>
          <p:spPr bwMode="auto">
            <a:xfrm>
              <a:off x="2151" y="3620"/>
              <a:ext cx="269"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20</a:t>
              </a:r>
            </a:p>
          </p:txBody>
        </p:sp>
        <p:sp>
          <p:nvSpPr>
            <p:cNvPr id="135" name="Text Box 212">
              <a:extLst>
                <a:ext uri="{FF2B5EF4-FFF2-40B4-BE49-F238E27FC236}">
                  <a16:creationId xmlns:a16="http://schemas.microsoft.com/office/drawing/2014/main" id="{F843A077-E5B1-D648-9D2A-68E2A96FCE49}"/>
                </a:ext>
              </a:extLst>
            </p:cNvPr>
            <p:cNvSpPr txBox="1">
              <a:spLocks noChangeArrowheads="1"/>
            </p:cNvSpPr>
            <p:nvPr/>
          </p:nvSpPr>
          <p:spPr bwMode="auto">
            <a:xfrm>
              <a:off x="2559" y="3620"/>
              <a:ext cx="296"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30</a:t>
              </a:r>
            </a:p>
          </p:txBody>
        </p:sp>
        <p:sp>
          <p:nvSpPr>
            <p:cNvPr id="136" name="Text Box 213">
              <a:extLst>
                <a:ext uri="{FF2B5EF4-FFF2-40B4-BE49-F238E27FC236}">
                  <a16:creationId xmlns:a16="http://schemas.microsoft.com/office/drawing/2014/main" id="{32205876-8B7D-B54F-8324-80CCF8F2C032}"/>
                </a:ext>
              </a:extLst>
            </p:cNvPr>
            <p:cNvSpPr txBox="1">
              <a:spLocks noChangeArrowheads="1"/>
            </p:cNvSpPr>
            <p:nvPr/>
          </p:nvSpPr>
          <p:spPr bwMode="auto">
            <a:xfrm>
              <a:off x="2968" y="3620"/>
              <a:ext cx="250"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40</a:t>
              </a:r>
            </a:p>
          </p:txBody>
        </p:sp>
        <p:sp>
          <p:nvSpPr>
            <p:cNvPr id="137" name="Text Box 214">
              <a:extLst>
                <a:ext uri="{FF2B5EF4-FFF2-40B4-BE49-F238E27FC236}">
                  <a16:creationId xmlns:a16="http://schemas.microsoft.com/office/drawing/2014/main" id="{3F43EA25-2618-B34F-9EF5-611161C0E39A}"/>
                </a:ext>
              </a:extLst>
            </p:cNvPr>
            <p:cNvSpPr txBox="1">
              <a:spLocks noChangeArrowheads="1"/>
            </p:cNvSpPr>
            <p:nvPr/>
          </p:nvSpPr>
          <p:spPr bwMode="auto">
            <a:xfrm>
              <a:off x="3377" y="3620"/>
              <a:ext cx="335"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50</a:t>
              </a:r>
            </a:p>
          </p:txBody>
        </p:sp>
        <p:sp>
          <p:nvSpPr>
            <p:cNvPr id="138" name="Text Box 215">
              <a:extLst>
                <a:ext uri="{FF2B5EF4-FFF2-40B4-BE49-F238E27FC236}">
                  <a16:creationId xmlns:a16="http://schemas.microsoft.com/office/drawing/2014/main" id="{1A247AF7-4FE9-D54D-99D5-21E3067C01FE}"/>
                </a:ext>
              </a:extLst>
            </p:cNvPr>
            <p:cNvSpPr txBox="1">
              <a:spLocks noChangeArrowheads="1"/>
            </p:cNvSpPr>
            <p:nvPr/>
          </p:nvSpPr>
          <p:spPr bwMode="auto">
            <a:xfrm>
              <a:off x="3761" y="3620"/>
              <a:ext cx="281"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400" b="1">
                  <a:ea typeface="Arial" pitchFamily="-112" charset="0"/>
                  <a:cs typeface="Arial" pitchFamily="-112" charset="0"/>
                </a:rPr>
                <a:t>60</a:t>
              </a:r>
            </a:p>
          </p:txBody>
        </p:sp>
        <p:grpSp>
          <p:nvGrpSpPr>
            <p:cNvPr id="139" name="Group 216">
              <a:extLst>
                <a:ext uri="{FF2B5EF4-FFF2-40B4-BE49-F238E27FC236}">
                  <a16:creationId xmlns:a16="http://schemas.microsoft.com/office/drawing/2014/main" id="{9951B0FC-5299-BE4B-8CFC-491AFD938EFB}"/>
                </a:ext>
              </a:extLst>
            </p:cNvPr>
            <p:cNvGrpSpPr>
              <a:grpSpLocks/>
            </p:cNvGrpSpPr>
            <p:nvPr/>
          </p:nvGrpSpPr>
          <p:grpSpPr bwMode="auto">
            <a:xfrm>
              <a:off x="1627" y="2889"/>
              <a:ext cx="2208" cy="124"/>
              <a:chOff x="912" y="1632"/>
              <a:chExt cx="3888" cy="240"/>
            </a:xfrm>
          </p:grpSpPr>
          <p:sp>
            <p:nvSpPr>
              <p:cNvPr id="140" name="Rectangle 217">
                <a:extLst>
                  <a:ext uri="{FF2B5EF4-FFF2-40B4-BE49-F238E27FC236}">
                    <a16:creationId xmlns:a16="http://schemas.microsoft.com/office/drawing/2014/main" id="{E5CD023C-B195-9C4C-AE53-19E4D29EEADA}"/>
                  </a:ext>
                </a:extLst>
              </p:cNvPr>
              <p:cNvSpPr>
                <a:spLocks noChangeArrowheads="1"/>
              </p:cNvSpPr>
              <p:nvPr/>
            </p:nvSpPr>
            <p:spPr bwMode="auto">
              <a:xfrm>
                <a:off x="912" y="1632"/>
                <a:ext cx="3888" cy="240"/>
              </a:xfrm>
              <a:prstGeom prst="rect">
                <a:avLst/>
              </a:prstGeom>
              <a:solidFill>
                <a:srgbClr val="FF0000"/>
              </a:solidFill>
              <a:ln w="28575">
                <a:noFill/>
                <a:miter lim="800000"/>
                <a:headEnd/>
                <a:tailEnd/>
              </a:ln>
              <a:effectLst/>
            </p:spPr>
            <p:txBody>
              <a:bodyPr wrap="none" anchor="ctr">
                <a:prstTxWarp prst="textNoShape">
                  <a:avLst/>
                </a:prstTxWarp>
              </a:bodyPr>
              <a:lstStyle/>
              <a:p>
                <a:pPr algn="ctr"/>
                <a:r>
                  <a:rPr lang="en-GB" sz="1400" b="1">
                    <a:ea typeface="Arial" pitchFamily="-112" charset="0"/>
                    <a:cs typeface="Arial" pitchFamily="-112" charset="0"/>
                  </a:rPr>
                  <a:t>         Spares</a:t>
                </a:r>
              </a:p>
            </p:txBody>
          </p:sp>
          <p:sp>
            <p:nvSpPr>
              <p:cNvPr id="141" name="Rectangle 218">
                <a:extLst>
                  <a:ext uri="{FF2B5EF4-FFF2-40B4-BE49-F238E27FC236}">
                    <a16:creationId xmlns:a16="http://schemas.microsoft.com/office/drawing/2014/main" id="{BD212501-132D-014B-A38D-CADEC7F6D2DE}"/>
                  </a:ext>
                </a:extLst>
              </p:cNvPr>
              <p:cNvSpPr>
                <a:spLocks noChangeArrowheads="1"/>
              </p:cNvSpPr>
              <p:nvPr/>
            </p:nvSpPr>
            <p:spPr bwMode="auto">
              <a:xfrm>
                <a:off x="912" y="1632"/>
                <a:ext cx="1776" cy="240"/>
              </a:xfrm>
              <a:prstGeom prst="rect">
                <a:avLst/>
              </a:prstGeom>
              <a:gradFill rotWithShape="0">
                <a:gsLst>
                  <a:gs pos="0">
                    <a:srgbClr val="00CC00"/>
                  </a:gs>
                  <a:gs pos="100000">
                    <a:srgbClr val="FF0000"/>
                  </a:gs>
                </a:gsLst>
                <a:lin ang="0" scaled="1"/>
              </a:gradFill>
              <a:ln w="28575">
                <a:noFill/>
                <a:miter lim="800000"/>
                <a:headEnd/>
                <a:tailEnd/>
              </a:ln>
              <a:effectLst/>
            </p:spPr>
            <p:txBody>
              <a:bodyPr wrap="none" anchor="ctr">
                <a:prstTxWarp prst="textNoShape">
                  <a:avLst/>
                </a:prstTxWarp>
              </a:bodyPr>
              <a:lstStyle/>
              <a:p>
                <a:pPr algn="ctr"/>
                <a:endParaRPr lang="en-US" sz="1400" b="1">
                  <a:ea typeface="Arial" pitchFamily="-112" charset="0"/>
                  <a:cs typeface="Arial" pitchFamily="-112" charset="0"/>
                </a:endParaRPr>
              </a:p>
            </p:txBody>
          </p:sp>
        </p:grpSp>
      </p:grpSp>
      <p:sp>
        <p:nvSpPr>
          <p:cNvPr id="153" name="Text Box 405">
            <a:extLst>
              <a:ext uri="{FF2B5EF4-FFF2-40B4-BE49-F238E27FC236}">
                <a16:creationId xmlns:a16="http://schemas.microsoft.com/office/drawing/2014/main" id="{4E0B510C-B960-FE44-8104-9A6364F659E3}"/>
              </a:ext>
            </a:extLst>
          </p:cNvPr>
          <p:cNvSpPr txBox="1">
            <a:spLocks noChangeArrowheads="1"/>
          </p:cNvSpPr>
          <p:nvPr/>
        </p:nvSpPr>
        <p:spPr bwMode="auto">
          <a:xfrm>
            <a:off x="4842972" y="4445605"/>
            <a:ext cx="3721100" cy="553998"/>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000" dirty="0"/>
              <a:t>Image courtesy PDES Inc</a:t>
            </a:r>
          </a:p>
          <a:p>
            <a:r>
              <a:rPr lang="en-GB" sz="1000" dirty="0"/>
              <a:t>Slide from Sean Barker, BAE SYSTEMS, DPC Designed to Last</a:t>
            </a:r>
            <a:br>
              <a:rPr lang="en-GB" sz="1000" dirty="0"/>
            </a:br>
            <a:r>
              <a:rPr lang="en-GB" sz="1000" dirty="0">
                <a:hlinkClick r:id="rId4"/>
              </a:rPr>
              <a:t>https://slideplayer.com/slide/10521357/</a:t>
            </a:r>
            <a:endParaRPr lang="en-GB" sz="1000" dirty="0"/>
          </a:p>
        </p:txBody>
      </p:sp>
    </p:spTree>
    <p:extLst>
      <p:ext uri="{BB962C8B-B14F-4D97-AF65-F5344CB8AC3E}">
        <p14:creationId xmlns:p14="http://schemas.microsoft.com/office/powerpoint/2010/main" val="450632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E32C7161-64B5-C042-A133-346D10483F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1504"/>
          <a:stretch/>
        </p:blipFill>
        <p:spPr>
          <a:xfrm>
            <a:off x="0" y="0"/>
            <a:ext cx="9258944" cy="51435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900B34D1-8738-0945-A745-A99A012D1C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6007" y="339502"/>
            <a:ext cx="3590449" cy="4464496"/>
          </a:xfrm>
          <a:prstGeom prst="rect">
            <a:avLst/>
          </a:prstGeom>
        </p:spPr>
      </p:pic>
      <p:sp>
        <p:nvSpPr>
          <p:cNvPr id="7" name="TextBox 6">
            <a:extLst>
              <a:ext uri="{FF2B5EF4-FFF2-40B4-BE49-F238E27FC236}">
                <a16:creationId xmlns:a16="http://schemas.microsoft.com/office/drawing/2014/main" id="{C4D3840D-1924-F44D-85FB-FE3BEA824014}"/>
              </a:ext>
            </a:extLst>
          </p:cNvPr>
          <p:cNvSpPr txBox="1"/>
          <p:nvPr/>
        </p:nvSpPr>
        <p:spPr>
          <a:xfrm>
            <a:off x="7132444" y="4824477"/>
            <a:ext cx="1544012" cy="246221"/>
          </a:xfrm>
          <a:prstGeom prst="rect">
            <a:avLst/>
          </a:prstGeom>
          <a:noFill/>
        </p:spPr>
        <p:txBody>
          <a:bodyPr wrap="none" rtlCol="0">
            <a:spAutoFit/>
          </a:bodyPr>
          <a:lstStyle/>
          <a:p>
            <a:r>
              <a:rPr lang="en-GB" sz="1000" dirty="0">
                <a:hlinkClick r:id="rId4"/>
              </a:rPr>
              <a:t>https://poetweet.com.br/</a:t>
            </a:r>
            <a:endParaRPr lang="en-US" sz="1000" dirty="0"/>
          </a:p>
        </p:txBody>
      </p:sp>
      <p:sp>
        <p:nvSpPr>
          <p:cNvPr id="8" name="TextBox 7">
            <a:extLst>
              <a:ext uri="{FF2B5EF4-FFF2-40B4-BE49-F238E27FC236}">
                <a16:creationId xmlns:a16="http://schemas.microsoft.com/office/drawing/2014/main" id="{1451D778-27FD-3E43-8FE1-B63CDC0AE15E}"/>
              </a:ext>
            </a:extLst>
          </p:cNvPr>
          <p:cNvSpPr txBox="1"/>
          <p:nvPr/>
        </p:nvSpPr>
        <p:spPr>
          <a:xfrm>
            <a:off x="314326" y="266449"/>
            <a:ext cx="3827715" cy="646331"/>
          </a:xfrm>
          <a:prstGeom prst="rect">
            <a:avLst/>
          </a:prstGeom>
          <a:solidFill>
            <a:schemeClr val="bg1">
              <a:lumMod val="75000"/>
              <a:alpha val="51000"/>
            </a:schemeClr>
          </a:solidFill>
        </p:spPr>
        <p:txBody>
          <a:bodyPr wrap="none" rtlCol="0">
            <a:spAutoFit/>
          </a:bodyPr>
          <a:lstStyle/>
          <a:p>
            <a:r>
              <a:rPr lang="en-US" sz="3600" dirty="0">
                <a:solidFill>
                  <a:schemeClr val="bg1"/>
                </a:solidFill>
                <a:latin typeface="+mj-lt"/>
              </a:rPr>
              <a:t>Interlinked Services</a:t>
            </a:r>
          </a:p>
        </p:txBody>
      </p:sp>
    </p:spTree>
    <p:extLst>
      <p:ext uri="{BB962C8B-B14F-4D97-AF65-F5344CB8AC3E}">
        <p14:creationId xmlns:p14="http://schemas.microsoft.com/office/powerpoint/2010/main" val="306737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C3969-3A7F-674C-847C-719C71A044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78"/>
          <a:stretch/>
        </p:blipFill>
        <p:spPr>
          <a:xfrm>
            <a:off x="0" y="0"/>
            <a:ext cx="9160280" cy="5143500"/>
          </a:xfrm>
          <a:prstGeom prst="rect">
            <a:avLst/>
          </a:prstGeom>
        </p:spPr>
      </p:pic>
      <p:sp>
        <p:nvSpPr>
          <p:cNvPr id="4" name="TextBox 3">
            <a:extLst>
              <a:ext uri="{FF2B5EF4-FFF2-40B4-BE49-F238E27FC236}">
                <a16:creationId xmlns:a16="http://schemas.microsoft.com/office/drawing/2014/main" id="{F8617831-14B4-7140-BD34-8BDDD720B681}"/>
              </a:ext>
            </a:extLst>
          </p:cNvPr>
          <p:cNvSpPr txBox="1"/>
          <p:nvPr/>
        </p:nvSpPr>
        <p:spPr>
          <a:xfrm>
            <a:off x="5980097" y="4871689"/>
            <a:ext cx="3193503" cy="246221"/>
          </a:xfrm>
          <a:prstGeom prst="rect">
            <a:avLst/>
          </a:prstGeom>
          <a:noFill/>
        </p:spPr>
        <p:txBody>
          <a:bodyPr wrap="none" rtlCol="0">
            <a:spAutoFit/>
          </a:bodyPr>
          <a:lstStyle/>
          <a:p>
            <a:r>
              <a:rPr lang="en-US" sz="1000" dirty="0"/>
              <a:t>Image: </a:t>
            </a:r>
            <a:r>
              <a:rPr lang="en-US" sz="1000" dirty="0" err="1"/>
              <a:t>thatgamecompany</a:t>
            </a:r>
            <a:r>
              <a:rPr lang="en-US" sz="1000" dirty="0"/>
              <a:t>/Sony Computer Entertainment</a:t>
            </a:r>
          </a:p>
        </p:txBody>
      </p:sp>
      <p:sp>
        <p:nvSpPr>
          <p:cNvPr id="5" name="TextBox 4">
            <a:extLst>
              <a:ext uri="{FF2B5EF4-FFF2-40B4-BE49-F238E27FC236}">
                <a16:creationId xmlns:a16="http://schemas.microsoft.com/office/drawing/2014/main" id="{792DCB4B-262E-5B4F-9F35-6FE20CCE76EC}"/>
              </a:ext>
            </a:extLst>
          </p:cNvPr>
          <p:cNvSpPr txBox="1"/>
          <p:nvPr/>
        </p:nvSpPr>
        <p:spPr>
          <a:xfrm>
            <a:off x="314326" y="266449"/>
            <a:ext cx="3880421" cy="646331"/>
          </a:xfrm>
          <a:prstGeom prst="rect">
            <a:avLst/>
          </a:prstGeom>
          <a:solidFill>
            <a:schemeClr val="bg1">
              <a:lumMod val="75000"/>
              <a:alpha val="51000"/>
            </a:schemeClr>
          </a:solidFill>
        </p:spPr>
        <p:txBody>
          <a:bodyPr wrap="none" rtlCol="0">
            <a:spAutoFit/>
          </a:bodyPr>
          <a:lstStyle/>
          <a:p>
            <a:r>
              <a:rPr lang="en-US" sz="3600" dirty="0">
                <a:solidFill>
                  <a:schemeClr val="bg1"/>
                </a:solidFill>
                <a:latin typeface="+mj-lt"/>
              </a:rPr>
              <a:t>Experiential Culture</a:t>
            </a:r>
          </a:p>
        </p:txBody>
      </p:sp>
    </p:spTree>
    <p:extLst>
      <p:ext uri="{BB962C8B-B14F-4D97-AF65-F5344CB8AC3E}">
        <p14:creationId xmlns:p14="http://schemas.microsoft.com/office/powerpoint/2010/main" val="4180170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F31FC8-8E64-ED40-A189-45DD5625F8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42F1ED2B-72D3-474F-BB74-AE6D06565D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700" y="1055134"/>
            <a:ext cx="2316850" cy="1072041"/>
          </a:xfrm>
          <a:prstGeom prst="rect">
            <a:avLst/>
          </a:prstGeom>
        </p:spPr>
      </p:pic>
      <p:pic>
        <p:nvPicPr>
          <p:cNvPr id="5" name="Picture 4">
            <a:extLst>
              <a:ext uri="{FF2B5EF4-FFF2-40B4-BE49-F238E27FC236}">
                <a16:creationId xmlns:a16="http://schemas.microsoft.com/office/drawing/2014/main" id="{B083A631-4176-544A-9086-DF1D0DB63B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7638" y="1017947"/>
            <a:ext cx="2316850" cy="1657309"/>
          </a:xfrm>
          <a:prstGeom prst="rect">
            <a:avLst/>
          </a:prstGeom>
        </p:spPr>
      </p:pic>
      <p:pic>
        <p:nvPicPr>
          <p:cNvPr id="6" name="Picture 5">
            <a:extLst>
              <a:ext uri="{FF2B5EF4-FFF2-40B4-BE49-F238E27FC236}">
                <a16:creationId xmlns:a16="http://schemas.microsoft.com/office/drawing/2014/main" id="{06931FC1-C324-BD4B-8385-6CD80796E3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47638" y="2807112"/>
            <a:ext cx="2316850" cy="1780862"/>
          </a:xfrm>
          <a:prstGeom prst="rect">
            <a:avLst/>
          </a:prstGeom>
        </p:spPr>
      </p:pic>
      <p:pic>
        <p:nvPicPr>
          <p:cNvPr id="7" name="Picture 6">
            <a:extLst>
              <a:ext uri="{FF2B5EF4-FFF2-40B4-BE49-F238E27FC236}">
                <a16:creationId xmlns:a16="http://schemas.microsoft.com/office/drawing/2014/main" id="{8B7E9FAA-787F-444F-9006-24B757EBCF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700" y="2284843"/>
            <a:ext cx="2288474" cy="2160240"/>
          </a:xfrm>
          <a:prstGeom prst="rect">
            <a:avLst/>
          </a:prstGeom>
        </p:spPr>
      </p:pic>
      <p:pic>
        <p:nvPicPr>
          <p:cNvPr id="8" name="Picture 7">
            <a:extLst>
              <a:ext uri="{FF2B5EF4-FFF2-40B4-BE49-F238E27FC236}">
                <a16:creationId xmlns:a16="http://schemas.microsoft.com/office/drawing/2014/main" id="{52E33B4C-992D-D142-871E-E2104C8F24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3575" y="267494"/>
            <a:ext cx="2302662" cy="787640"/>
          </a:xfrm>
          <a:prstGeom prst="rect">
            <a:avLst/>
          </a:prstGeom>
        </p:spPr>
      </p:pic>
      <p:sp>
        <p:nvSpPr>
          <p:cNvPr id="9" name="Rectangle 8">
            <a:extLst>
              <a:ext uri="{FF2B5EF4-FFF2-40B4-BE49-F238E27FC236}">
                <a16:creationId xmlns:a16="http://schemas.microsoft.com/office/drawing/2014/main" id="{5D83CC81-E3D8-1F43-A91C-EEC522DA6BDB}"/>
              </a:ext>
            </a:extLst>
          </p:cNvPr>
          <p:cNvSpPr/>
          <p:nvPr/>
        </p:nvSpPr>
        <p:spPr>
          <a:xfrm>
            <a:off x="-7094" y="4815031"/>
            <a:ext cx="4572000" cy="276999"/>
          </a:xfrm>
          <a:prstGeom prst="rect">
            <a:avLst/>
          </a:prstGeom>
        </p:spPr>
        <p:txBody>
          <a:bodyPr>
            <a:spAutoFit/>
          </a:bodyPr>
          <a:lstStyle/>
          <a:p>
            <a:r>
              <a:rPr lang="en-GB" sz="1200" dirty="0">
                <a:solidFill>
                  <a:schemeClr val="bg1"/>
                </a:solidFill>
              </a:rPr>
              <a:t>Images from The Good Life (Enron Simulator):  https://</a:t>
            </a:r>
            <a:r>
              <a:rPr lang="en-GB" sz="1200" dirty="0" err="1">
                <a:solidFill>
                  <a:schemeClr val="bg1"/>
                </a:solidFill>
              </a:rPr>
              <a:t>enron.email</a:t>
            </a:r>
            <a:r>
              <a:rPr lang="en-GB" sz="1200" dirty="0">
                <a:solidFill>
                  <a:schemeClr val="bg1"/>
                </a:solidFill>
              </a:rPr>
              <a:t>/</a:t>
            </a:r>
            <a:endParaRPr lang="en-US" sz="1200" dirty="0">
              <a:solidFill>
                <a:schemeClr val="bg1"/>
              </a:solidFill>
            </a:endParaRPr>
          </a:p>
        </p:txBody>
      </p:sp>
      <p:sp>
        <p:nvSpPr>
          <p:cNvPr id="10" name="Rectangle 9">
            <a:extLst>
              <a:ext uri="{FF2B5EF4-FFF2-40B4-BE49-F238E27FC236}">
                <a16:creationId xmlns:a16="http://schemas.microsoft.com/office/drawing/2014/main" id="{A700F6BB-E9C2-8946-9D1D-B7449548CB80}"/>
              </a:ext>
            </a:extLst>
          </p:cNvPr>
          <p:cNvSpPr/>
          <p:nvPr/>
        </p:nvSpPr>
        <p:spPr>
          <a:xfrm>
            <a:off x="4564906" y="4659982"/>
            <a:ext cx="4572000" cy="461665"/>
          </a:xfrm>
          <a:prstGeom prst="rect">
            <a:avLst/>
          </a:prstGeom>
        </p:spPr>
        <p:txBody>
          <a:bodyPr>
            <a:spAutoFit/>
          </a:bodyPr>
          <a:lstStyle/>
          <a:p>
            <a:pPr algn="r"/>
            <a:r>
              <a:rPr lang="en-GB" sz="1200" dirty="0">
                <a:solidFill>
                  <a:schemeClr val="bg1"/>
                </a:solidFill>
              </a:rPr>
              <a:t>Enron Email Dataset: https://</a:t>
            </a:r>
            <a:r>
              <a:rPr lang="en-GB" sz="1200" dirty="0" err="1">
                <a:solidFill>
                  <a:schemeClr val="bg1"/>
                </a:solidFill>
              </a:rPr>
              <a:t>www.cs.cmu.edu</a:t>
            </a:r>
            <a:r>
              <a:rPr lang="en-GB" sz="1200" dirty="0">
                <a:solidFill>
                  <a:schemeClr val="bg1"/>
                </a:solidFill>
              </a:rPr>
              <a:t>/~./</a:t>
            </a:r>
            <a:r>
              <a:rPr lang="en-GB" sz="1200" dirty="0" err="1">
                <a:solidFill>
                  <a:schemeClr val="bg1"/>
                </a:solidFill>
              </a:rPr>
              <a:t>enron</a:t>
            </a:r>
            <a:r>
              <a:rPr lang="en-GB" sz="1200" dirty="0">
                <a:solidFill>
                  <a:schemeClr val="bg1"/>
                </a:solidFill>
              </a:rPr>
              <a:t>/</a:t>
            </a:r>
            <a:endParaRPr lang="nn-NO" sz="1200" dirty="0">
              <a:solidFill>
                <a:schemeClr val="bg1"/>
              </a:solidFill>
            </a:endParaRPr>
          </a:p>
          <a:p>
            <a:pPr algn="r"/>
            <a:r>
              <a:rPr lang="nn-NO" sz="1200" dirty="0" err="1">
                <a:solidFill>
                  <a:schemeClr val="bg1"/>
                </a:solidFill>
              </a:rPr>
              <a:t>ePADD</a:t>
            </a:r>
            <a:r>
              <a:rPr lang="nn-NO" sz="1200" dirty="0">
                <a:solidFill>
                  <a:schemeClr val="bg1"/>
                </a:solidFill>
              </a:rPr>
              <a:t>: </a:t>
            </a:r>
            <a:r>
              <a:rPr lang="nn-NO" sz="1200" dirty="0" err="1">
                <a:solidFill>
                  <a:schemeClr val="bg1"/>
                </a:solidFill>
              </a:rPr>
              <a:t>https</a:t>
            </a:r>
            <a:r>
              <a:rPr lang="nn-NO" sz="1200" dirty="0">
                <a:solidFill>
                  <a:schemeClr val="bg1"/>
                </a:solidFill>
              </a:rPr>
              <a:t>://</a:t>
            </a:r>
            <a:r>
              <a:rPr lang="nn-NO" sz="1200" dirty="0" err="1">
                <a:solidFill>
                  <a:schemeClr val="bg1"/>
                </a:solidFill>
              </a:rPr>
              <a:t>epadd.stanford.edu</a:t>
            </a:r>
            <a:r>
              <a:rPr lang="nn-NO" sz="1200" dirty="0">
                <a:solidFill>
                  <a:schemeClr val="bg1"/>
                </a:solidFill>
              </a:rPr>
              <a:t>/</a:t>
            </a:r>
          </a:p>
        </p:txBody>
      </p:sp>
      <p:sp>
        <p:nvSpPr>
          <p:cNvPr id="11" name="TextBox 10">
            <a:extLst>
              <a:ext uri="{FF2B5EF4-FFF2-40B4-BE49-F238E27FC236}">
                <a16:creationId xmlns:a16="http://schemas.microsoft.com/office/drawing/2014/main" id="{3F3B7E4F-90DF-0047-AFA0-E6083F6A26ED}"/>
              </a:ext>
            </a:extLst>
          </p:cNvPr>
          <p:cNvSpPr txBox="1"/>
          <p:nvPr/>
        </p:nvSpPr>
        <p:spPr>
          <a:xfrm>
            <a:off x="314326" y="266449"/>
            <a:ext cx="2895344" cy="646331"/>
          </a:xfrm>
          <a:prstGeom prst="rect">
            <a:avLst/>
          </a:prstGeom>
          <a:solidFill>
            <a:schemeClr val="bg1">
              <a:lumMod val="75000"/>
              <a:alpha val="51000"/>
            </a:schemeClr>
          </a:solidFill>
        </p:spPr>
        <p:txBody>
          <a:bodyPr wrap="none" rtlCol="0">
            <a:spAutoFit/>
          </a:bodyPr>
          <a:lstStyle/>
          <a:p>
            <a:r>
              <a:rPr lang="en-US" sz="3600" dirty="0">
                <a:solidFill>
                  <a:schemeClr val="bg1"/>
                </a:solidFill>
                <a:latin typeface="+mj-lt"/>
              </a:rPr>
              <a:t>Email Archives</a:t>
            </a:r>
          </a:p>
        </p:txBody>
      </p:sp>
    </p:spTree>
    <p:extLst>
      <p:ext uri="{BB962C8B-B14F-4D97-AF65-F5344CB8AC3E}">
        <p14:creationId xmlns:p14="http://schemas.microsoft.com/office/powerpoint/2010/main" val="44575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3"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 presetClass="entr" presetSubtype="12"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16FAB4D-4218-184B-823F-311D88B544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pic>
        <p:nvPicPr>
          <p:cNvPr id="5" name="Picture 4">
            <a:extLst>
              <a:ext uri="{FF2B5EF4-FFF2-40B4-BE49-F238E27FC236}">
                <a16:creationId xmlns:a16="http://schemas.microsoft.com/office/drawing/2014/main" id="{8BBB990C-63D8-9C48-A8EF-52CDCE2362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6" name="TextBox 5">
            <a:extLst>
              <a:ext uri="{FF2B5EF4-FFF2-40B4-BE49-F238E27FC236}">
                <a16:creationId xmlns:a16="http://schemas.microsoft.com/office/drawing/2014/main" id="{A62585D0-B0AE-2E47-8C8A-AA9DDB5BB83F}"/>
              </a:ext>
            </a:extLst>
          </p:cNvPr>
          <p:cNvSpPr txBox="1"/>
          <p:nvPr/>
        </p:nvSpPr>
        <p:spPr>
          <a:xfrm>
            <a:off x="6810861" y="4846382"/>
            <a:ext cx="2333139" cy="276999"/>
          </a:xfrm>
          <a:prstGeom prst="rect">
            <a:avLst/>
          </a:prstGeom>
          <a:noFill/>
        </p:spPr>
        <p:txBody>
          <a:bodyPr wrap="none" rtlCol="0">
            <a:spAutoFit/>
          </a:bodyPr>
          <a:lstStyle/>
          <a:p>
            <a:r>
              <a:rPr lang="en-GB" sz="1200" dirty="0">
                <a:solidFill>
                  <a:schemeClr val="bg1"/>
                </a:solidFill>
              </a:rPr>
              <a:t>Photo by </a:t>
            </a:r>
            <a:r>
              <a:rPr lang="en-GB" sz="1200" dirty="0">
                <a:solidFill>
                  <a:schemeClr val="bg1"/>
                </a:solidFill>
                <a:hlinkClick r:id="rId5">
                  <a:extLst>
                    <a:ext uri="{A12FA001-AC4F-418D-AE19-62706E023703}">
                      <ahyp:hlinkClr xmlns:ahyp="http://schemas.microsoft.com/office/drawing/2018/hyperlinkcolor" val="tx"/>
                    </a:ext>
                  </a:extLst>
                </a:hlinkClick>
              </a:rPr>
              <a:t>Mihai Surdu</a:t>
            </a:r>
            <a:r>
              <a:rPr lang="en-GB" sz="1200" dirty="0">
                <a:solidFill>
                  <a:schemeClr val="bg1"/>
                </a:solidFill>
              </a:rPr>
              <a:t> on </a:t>
            </a:r>
            <a:r>
              <a:rPr lang="en-GB" sz="1200" dirty="0">
                <a:solidFill>
                  <a:schemeClr val="bg1"/>
                </a:solidFill>
                <a:hlinkClick r:id="rId6">
                  <a:extLst>
                    <a:ext uri="{A12FA001-AC4F-418D-AE19-62706E023703}">
                      <ahyp:hlinkClr xmlns:ahyp="http://schemas.microsoft.com/office/drawing/2018/hyperlinkcolor" val="tx"/>
                    </a:ext>
                  </a:extLst>
                </a:hlinkClick>
              </a:rPr>
              <a:t>Unsplash</a:t>
            </a:r>
            <a:endParaRPr lang="en-US" sz="1200" dirty="0">
              <a:solidFill>
                <a:schemeClr val="bg1"/>
              </a:solidFill>
            </a:endParaRPr>
          </a:p>
        </p:txBody>
      </p:sp>
      <p:sp>
        <p:nvSpPr>
          <p:cNvPr id="7" name="TextBox 6">
            <a:extLst>
              <a:ext uri="{FF2B5EF4-FFF2-40B4-BE49-F238E27FC236}">
                <a16:creationId xmlns:a16="http://schemas.microsoft.com/office/drawing/2014/main" id="{7507E6ED-335B-084A-9643-273BD3DF1FAA}"/>
              </a:ext>
            </a:extLst>
          </p:cNvPr>
          <p:cNvSpPr txBox="1"/>
          <p:nvPr/>
        </p:nvSpPr>
        <p:spPr>
          <a:xfrm>
            <a:off x="2333140" y="4846381"/>
            <a:ext cx="2259529" cy="276999"/>
          </a:xfrm>
          <a:prstGeom prst="rect">
            <a:avLst/>
          </a:prstGeom>
          <a:noFill/>
        </p:spPr>
        <p:txBody>
          <a:bodyPr wrap="none" rtlCol="0">
            <a:spAutoFit/>
          </a:bodyPr>
          <a:lstStyle/>
          <a:p>
            <a:r>
              <a:rPr lang="en-GB" sz="1200" dirty="0"/>
              <a:t>Photo by </a:t>
            </a:r>
            <a:r>
              <a:rPr lang="en-GB" sz="1200" dirty="0">
                <a:hlinkClick r:id="rId7">
                  <a:extLst>
                    <a:ext uri="{A12FA001-AC4F-418D-AE19-62706E023703}">
                      <ahyp:hlinkClr xmlns:ahyp="http://schemas.microsoft.com/office/drawing/2018/hyperlinkcolor" val="tx"/>
                    </a:ext>
                  </a:extLst>
                </a:hlinkClick>
              </a:rPr>
              <a:t>Sticker You</a:t>
            </a:r>
            <a:r>
              <a:rPr lang="en-GB" sz="1200" dirty="0"/>
              <a:t> on </a:t>
            </a:r>
            <a:r>
              <a:rPr lang="en-GB" sz="1200" dirty="0">
                <a:hlinkClick r:id="rId8">
                  <a:extLst>
                    <a:ext uri="{A12FA001-AC4F-418D-AE19-62706E023703}">
                      <ahyp:hlinkClr xmlns:ahyp="http://schemas.microsoft.com/office/drawing/2018/hyperlinkcolor" val="tx"/>
                    </a:ext>
                  </a:extLst>
                </a:hlinkClick>
              </a:rPr>
              <a:t>Unsplash</a:t>
            </a:r>
            <a:endParaRPr lang="en-US" sz="1200" dirty="0"/>
          </a:p>
        </p:txBody>
      </p:sp>
      <p:sp>
        <p:nvSpPr>
          <p:cNvPr id="8" name="TextBox 7">
            <a:extLst>
              <a:ext uri="{FF2B5EF4-FFF2-40B4-BE49-F238E27FC236}">
                <a16:creationId xmlns:a16="http://schemas.microsoft.com/office/drawing/2014/main" id="{66B465BC-F9EC-054A-BC79-EB39B1170B2C}"/>
              </a:ext>
            </a:extLst>
          </p:cNvPr>
          <p:cNvSpPr txBox="1"/>
          <p:nvPr/>
        </p:nvSpPr>
        <p:spPr>
          <a:xfrm>
            <a:off x="314326" y="266449"/>
            <a:ext cx="3612271" cy="646331"/>
          </a:xfrm>
          <a:prstGeom prst="rect">
            <a:avLst/>
          </a:prstGeom>
          <a:solidFill>
            <a:schemeClr val="bg1">
              <a:lumMod val="75000"/>
              <a:alpha val="51000"/>
            </a:schemeClr>
          </a:solidFill>
        </p:spPr>
        <p:txBody>
          <a:bodyPr wrap="none" rtlCol="0">
            <a:spAutoFit/>
          </a:bodyPr>
          <a:lstStyle/>
          <a:p>
            <a:r>
              <a:rPr lang="en-US" sz="3600" dirty="0">
                <a:solidFill>
                  <a:schemeClr val="bg1"/>
                </a:solidFill>
                <a:latin typeface="+mj-lt"/>
              </a:rPr>
              <a:t>Social Movements</a:t>
            </a:r>
          </a:p>
        </p:txBody>
      </p:sp>
    </p:spTree>
    <p:extLst>
      <p:ext uri="{BB962C8B-B14F-4D97-AF65-F5344CB8AC3E}">
        <p14:creationId xmlns:p14="http://schemas.microsoft.com/office/powerpoint/2010/main" val="41143578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raft 16x9 SSI template" id="{B8463C5A-2878-B644-B068-B65B2842EF73}" vid="{E8C2FA56-59AD-8C40-82FF-CB570CF078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7856CD46387443811428F16B5378D3" ma:contentTypeVersion="0" ma:contentTypeDescription="Create a new document." ma:contentTypeScope="" ma:versionID="17a1fa9394e9df3ffe0f82bd7dbd484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5C2EB04-ED8C-41B0-8704-971823A5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49F67720-B1E7-4666-BB67-DC10D4B7611F}">
  <ds:schemaRefs>
    <ds:schemaRef ds:uri="http://schemas.microsoft.com/sharepoint/v3/contenttype/forms"/>
  </ds:schemaRefs>
</ds:datastoreItem>
</file>

<file path=customXml/itemProps3.xml><?xml version="1.0" encoding="utf-8"?>
<ds:datastoreItem xmlns:ds="http://schemas.openxmlformats.org/officeDocument/2006/customXml" ds:itemID="{4345AD3D-1F83-4DB7-B79D-F198C7164724}">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84872</TotalTime>
  <Words>2038</Words>
  <Application>Microsoft Macintosh PowerPoint</Application>
  <PresentationFormat>On-screen Show (16:9)</PresentationFormat>
  <Paragraphs>388</Paragraphs>
  <Slides>39</Slides>
  <Notes>23</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Consolas</vt:lpstr>
      <vt:lpstr>Helvetica</vt:lpstr>
      <vt:lpstr>Helvetica Light</vt:lpstr>
      <vt:lpstr>Wingdings</vt:lpstr>
      <vt:lpstr>1_Office Theme</vt:lpstr>
      <vt:lpstr> From shoeboxes to  software preservation  Slides: https://doi.org/10.6084/m9.figshare.8088290 7th May 2019, Insert Coin to Continue: DPC Briefing Day on Software Preservation Neil Chue Hong (@npch), Software Sustainability Institute ORCID: 0000-0002-8876-7606 | N.ChueHong@software.ac.uk</vt:lpstr>
      <vt:lpstr>Andy Warhol’s Boxes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“Lack of access to effective software continues to be a major hindrance to scientific progress and therapeutic discovery. […] For the benefit of all society, we need to pursue new and complementary approaches to the creation and dissemination of scientific software.”  – Warren Lyford DeLano, creator of PyMOL, in 2003</vt:lpstr>
      <vt:lpstr>How much? Let’s look at GitHub</vt:lpstr>
      <vt:lpstr>Sharing is key to reproducibility</vt:lpstr>
      <vt:lpstr>PowerPoint Presentation</vt:lpstr>
      <vt:lpstr>Culture change is hard</vt:lpstr>
      <vt:lpstr>Culture change is hard</vt:lpstr>
      <vt:lpstr>Preservation vs Sustainability</vt:lpstr>
      <vt:lpstr>Purposes of preservation</vt:lpstr>
      <vt:lpstr>Decisions, decisions</vt:lpstr>
      <vt:lpstr>Software repository lifecycle</vt:lpstr>
      <vt:lpstr>What about the R-word?</vt:lpstr>
      <vt:lpstr>Software Management Plans</vt:lpstr>
      <vt:lpstr>SMP Checklist</vt:lpstr>
      <vt:lpstr>Depositing your software</vt:lpstr>
      <vt:lpstr>Why deposit software?</vt:lpstr>
      <vt:lpstr>When to deposit software?</vt:lpstr>
      <vt:lpstr>Where to deposit software?</vt:lpstr>
      <vt:lpstr>What to deposit?</vt:lpstr>
      <vt:lpstr>How to review a deposit?</vt:lpstr>
      <vt:lpstr>Research software is changing</vt:lpstr>
      <vt:lpstr>PowerPoint Presentation</vt:lpstr>
      <vt:lpstr>What else is going on?</vt:lpstr>
      <vt:lpstr>Take home messages</vt:lpstr>
      <vt:lpstr>Brings new meaning to the term “unboxing video”</vt:lpstr>
      <vt:lpstr>Acknowledgements</vt:lpstr>
      <vt:lpstr>About the Institute</vt:lpstr>
      <vt:lpstr>Software Sustainability Institute</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Software as a researcher: being practical versus being perfect</dc:title>
  <dc:subject/>
  <dc:creator>Neil Chue Hong</dc:creator>
  <cp:keywords/>
  <dc:description/>
  <cp:lastModifiedBy>CHUE HONG Neil</cp:lastModifiedBy>
  <cp:revision>475</cp:revision>
  <dcterms:created xsi:type="dcterms:W3CDTF">2013-12-14T01:36:11Z</dcterms:created>
  <dcterms:modified xsi:type="dcterms:W3CDTF">2019-05-07T08:16:09Z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0x0101004F7856CD46387443811428F16B5378D3</vt:lpwstr>
  </property>
  <property fmtid="{D5CDD505-2E9C-101B-9397-08002B2CF9AE}" pid="3" name="_TemplateID">
    <vt:lpwstr>TC103382691033</vt:lpwstr>
  </property>
</Properties>
</file>