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0" r:id="rId1"/>
    <p:sldMasterId id="2147483661" r:id="rId2"/>
  </p:sldMasterIdLst>
  <p:notesMasterIdLst>
    <p:notesMasterId r:id="rId27"/>
  </p:notesMasterIdLst>
  <p:sldIdLst>
    <p:sldId id="256" r:id="rId3"/>
    <p:sldId id="257" r:id="rId4"/>
    <p:sldId id="264" r:id="rId5"/>
    <p:sldId id="314" r:id="rId6"/>
    <p:sldId id="282" r:id="rId7"/>
    <p:sldId id="283" r:id="rId8"/>
    <p:sldId id="267" r:id="rId9"/>
    <p:sldId id="268" r:id="rId10"/>
    <p:sldId id="309" r:id="rId11"/>
    <p:sldId id="315" r:id="rId12"/>
    <p:sldId id="285" r:id="rId13"/>
    <p:sldId id="274" r:id="rId14"/>
    <p:sldId id="310" r:id="rId15"/>
    <p:sldId id="286" r:id="rId16"/>
    <p:sldId id="296" r:id="rId17"/>
    <p:sldId id="297" r:id="rId18"/>
    <p:sldId id="304" r:id="rId19"/>
    <p:sldId id="311" r:id="rId20"/>
    <p:sldId id="300" r:id="rId21"/>
    <p:sldId id="312" r:id="rId22"/>
    <p:sldId id="301" r:id="rId23"/>
    <p:sldId id="316" r:id="rId24"/>
    <p:sldId id="313" r:id="rId25"/>
    <p:sldId id="307" r:id="rId26"/>
  </p:sldIdLst>
  <p:sldSz cx="9144000" cy="6858000" type="letter"/>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5"/>
  </p:normalViewPr>
  <p:slideViewPr>
    <p:cSldViewPr snapToGrid="0" snapToObjects="1">
      <p:cViewPr varScale="1">
        <p:scale>
          <a:sx n="119" d="100"/>
          <a:sy n="119" d="100"/>
        </p:scale>
        <p:origin x="1440"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825269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8" name="Google Shape;98;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Could you place your flow cell back into its package</a:t>
            </a:r>
          </a:p>
          <a:p>
            <a:pPr marL="0" lvl="0" indent="0">
              <a:spcBef>
                <a:spcPts val="0"/>
              </a:spcBef>
              <a:spcAft>
                <a:spcPts val="0"/>
              </a:spcAft>
              <a:buNone/>
            </a:pPr>
            <a:r>
              <a:rPr lang="en-US" dirty="0"/>
              <a:t>Rachel gives old flow cells</a:t>
            </a:r>
            <a:endParaRPr dirty="0"/>
          </a:p>
        </p:txBody>
      </p:sp>
      <p:sp>
        <p:nvSpPr>
          <p:cNvPr id="364" name="Google Shape;364;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2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39" name="Google Shape;239;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4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05" name="Google Shape;405;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5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98" name="Google Shape;498;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5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04" name="Google Shape;504;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(E) Perturbation in the current across the nanopore is measured 3,000 times per second as ssDNA passes through the nanopore. (F) The ‘bulk data’ are segmented into discrete ‘events’ of similar consecutive measurements. The 5-mer corresponding to each event is inferred using a statistical model. (G) The 1D base-calls are inferred separately for the template and complement event signals. (H) Alignment of the 2D base-calls from the event signals from both, and the 1D base-calls are used to constrain the 2D base-calls.</a:t>
            </a:r>
            <a:endParaRPr/>
          </a:p>
        </p:txBody>
      </p:sp>
      <p:sp>
        <p:nvSpPr>
          <p:cNvPr id="550" name="Google Shape;550;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5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21" name="Google Shape;521;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5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28" name="Google Shape;528;p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6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72" name="Google Shape;572;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9" name="Google Shape;109;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65" name="Google Shape;165;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65" name="Google Shape;165;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99" name="Google Shape;299;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3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09" name="Google Shape;309;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85" name="Google Shape;185;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2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92" name="Google Shape;192;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All of you take a pipettor. Close your eyes. You </a:t>
            </a:r>
            <a:r>
              <a:rPr lang="en-US" dirty="0" err="1"/>
              <a:t>foind</a:t>
            </a:r>
            <a:r>
              <a:rPr lang="en-US" dirty="0"/>
              <a:t> the first stop and the end of the plunger course. Redo it as much as you like so you get a sense of this feeling in your thumb. It’s important.</a:t>
            </a:r>
          </a:p>
          <a:p>
            <a:r>
              <a:rPr lang="en-US" dirty="0"/>
              <a:t>You push down the plunger: you push air or liquid out.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9784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143000" y="1122363"/>
            <a:ext cx="6858000" cy="238760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chemeClr val="lt1"/>
              </a:buClr>
              <a:buSzPts val="6000"/>
              <a:buFont typeface="Oswald"/>
              <a:buNone/>
              <a:defRPr sz="4500" b="0" i="0" u="none" strike="noStrike" cap="none">
                <a:solidFill>
                  <a:schemeClr val="lt1"/>
                </a:solidFill>
                <a:latin typeface="Oswald"/>
                <a:ea typeface="Oswald"/>
                <a:cs typeface="Oswald"/>
                <a:sym typeface="Oswald"/>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7" name="Google Shape;17;p2"/>
          <p:cNvSpPr txBox="1">
            <a:spLocks noGrp="1"/>
          </p:cNvSpPr>
          <p:nvPr>
            <p:ph type="subTitle" idx="1"/>
          </p:nvPr>
        </p:nvSpPr>
        <p:spPr>
          <a:xfrm>
            <a:off x="1143000" y="3602038"/>
            <a:ext cx="6858000" cy="1655762"/>
          </a:xfrm>
          <a:prstGeom prst="rect">
            <a:avLst/>
          </a:prstGeom>
          <a:noFill/>
          <a:ln>
            <a:noFill/>
          </a:ln>
        </p:spPr>
        <p:txBody>
          <a:bodyPr spcFirstLastPara="1" wrap="square" lIns="91425" tIns="91425" rIns="91425" bIns="91425" anchor="t" anchorCtr="0"/>
          <a:lstStyle>
            <a:lvl1pPr marR="0" lvl="0" algn="ctr" rtl="0">
              <a:lnSpc>
                <a:spcPct val="90000"/>
              </a:lnSpc>
              <a:spcBef>
                <a:spcPts val="750"/>
              </a:spcBef>
              <a:spcAft>
                <a:spcPts val="0"/>
              </a:spcAft>
              <a:buClr>
                <a:schemeClr val="lt1"/>
              </a:buClr>
              <a:buSzPts val="2400"/>
              <a:buFont typeface="Arial"/>
              <a:buNone/>
              <a:defRPr sz="1800" b="0" i="0" u="none" strike="noStrike" cap="none">
                <a:solidFill>
                  <a:schemeClr val="lt1"/>
                </a:solidFill>
                <a:latin typeface="Century Gothic"/>
                <a:ea typeface="Century Gothic"/>
                <a:cs typeface="Century Gothic"/>
                <a:sym typeface="Century Gothic"/>
              </a:defRPr>
            </a:lvl1pPr>
            <a:lvl2pPr marR="0" lvl="1" algn="ctr" rtl="0">
              <a:lnSpc>
                <a:spcPct val="90000"/>
              </a:lnSpc>
              <a:spcBef>
                <a:spcPts val="375"/>
              </a:spcBef>
              <a:spcAft>
                <a:spcPts val="0"/>
              </a:spcAft>
              <a:buClr>
                <a:schemeClr val="lt1"/>
              </a:buClr>
              <a:buSzPts val="2000"/>
              <a:buFont typeface="Arial"/>
              <a:buNone/>
              <a:defRPr sz="1500" b="0" i="0" u="none" strike="noStrike" cap="none">
                <a:solidFill>
                  <a:schemeClr val="lt1"/>
                </a:solidFill>
                <a:latin typeface="Century Gothic"/>
                <a:ea typeface="Century Gothic"/>
                <a:cs typeface="Century Gothic"/>
                <a:sym typeface="Century Gothic"/>
              </a:defRPr>
            </a:lvl2pPr>
            <a:lvl3pPr marR="0" lvl="2" algn="ctr" rtl="0">
              <a:lnSpc>
                <a:spcPct val="90000"/>
              </a:lnSpc>
              <a:spcBef>
                <a:spcPts val="375"/>
              </a:spcBef>
              <a:spcAft>
                <a:spcPts val="0"/>
              </a:spcAft>
              <a:buClr>
                <a:schemeClr val="lt1"/>
              </a:buClr>
              <a:buSzPts val="1800"/>
              <a:buFont typeface="Arial"/>
              <a:buNone/>
              <a:defRPr sz="1350" b="0" i="0" u="none" strike="noStrike" cap="none">
                <a:solidFill>
                  <a:schemeClr val="lt1"/>
                </a:solidFill>
                <a:latin typeface="Century Gothic"/>
                <a:ea typeface="Century Gothic"/>
                <a:cs typeface="Century Gothic"/>
                <a:sym typeface="Century Gothic"/>
              </a:defRPr>
            </a:lvl3pPr>
            <a:lvl4pPr marR="0" lvl="3" algn="ctr" rtl="0">
              <a:lnSpc>
                <a:spcPct val="90000"/>
              </a:lnSpc>
              <a:spcBef>
                <a:spcPts val="375"/>
              </a:spcBef>
              <a:spcAft>
                <a:spcPts val="0"/>
              </a:spcAft>
              <a:buClr>
                <a:schemeClr val="lt1"/>
              </a:buClr>
              <a:buSzPts val="1600"/>
              <a:buFont typeface="Arial"/>
              <a:buNone/>
              <a:defRPr sz="1200" b="0" i="0" u="none" strike="noStrike" cap="none">
                <a:solidFill>
                  <a:schemeClr val="lt1"/>
                </a:solidFill>
                <a:latin typeface="Century Gothic"/>
                <a:ea typeface="Century Gothic"/>
                <a:cs typeface="Century Gothic"/>
                <a:sym typeface="Century Gothic"/>
              </a:defRPr>
            </a:lvl4pPr>
            <a:lvl5pPr marR="0" lvl="4" algn="ctr" rtl="0">
              <a:lnSpc>
                <a:spcPct val="90000"/>
              </a:lnSpc>
              <a:spcBef>
                <a:spcPts val="375"/>
              </a:spcBef>
              <a:spcAft>
                <a:spcPts val="0"/>
              </a:spcAft>
              <a:buClr>
                <a:schemeClr val="lt1"/>
              </a:buClr>
              <a:buSzPts val="1600"/>
              <a:buFont typeface="Arial"/>
              <a:buNone/>
              <a:defRPr sz="1200" b="0" i="0" u="none" strike="noStrike" cap="none">
                <a:solidFill>
                  <a:schemeClr val="lt1"/>
                </a:solidFill>
                <a:latin typeface="Century Gothic"/>
                <a:ea typeface="Century Gothic"/>
                <a:cs typeface="Century Gothic"/>
                <a:sym typeface="Century Gothic"/>
              </a:defRPr>
            </a:lvl5pPr>
            <a:lvl6pPr marR="0" lvl="5" algn="ctr" rtl="0">
              <a:lnSpc>
                <a:spcPct val="90000"/>
              </a:lnSpc>
              <a:spcBef>
                <a:spcPts val="375"/>
              </a:spcBef>
              <a:spcAft>
                <a:spcPts val="0"/>
              </a:spcAft>
              <a:buClr>
                <a:schemeClr val="lt1"/>
              </a:buClr>
              <a:buSzPts val="1600"/>
              <a:buFont typeface="Arial"/>
              <a:buNone/>
              <a:defRPr sz="1200" b="0" i="0" u="none" strike="noStrike" cap="none">
                <a:solidFill>
                  <a:schemeClr val="lt1"/>
                </a:solidFill>
                <a:latin typeface="Century Gothic"/>
                <a:ea typeface="Century Gothic"/>
                <a:cs typeface="Century Gothic"/>
                <a:sym typeface="Century Gothic"/>
              </a:defRPr>
            </a:lvl6pPr>
            <a:lvl7pPr marR="0" lvl="6" algn="ctr" rtl="0">
              <a:lnSpc>
                <a:spcPct val="90000"/>
              </a:lnSpc>
              <a:spcBef>
                <a:spcPts val="375"/>
              </a:spcBef>
              <a:spcAft>
                <a:spcPts val="0"/>
              </a:spcAft>
              <a:buClr>
                <a:schemeClr val="lt1"/>
              </a:buClr>
              <a:buSzPts val="1600"/>
              <a:buFont typeface="Arial"/>
              <a:buNone/>
              <a:defRPr sz="1200" b="0" i="0" u="none" strike="noStrike" cap="none">
                <a:solidFill>
                  <a:schemeClr val="lt1"/>
                </a:solidFill>
                <a:latin typeface="Century Gothic"/>
                <a:ea typeface="Century Gothic"/>
                <a:cs typeface="Century Gothic"/>
                <a:sym typeface="Century Gothic"/>
              </a:defRPr>
            </a:lvl7pPr>
            <a:lvl8pPr marR="0" lvl="7" algn="ctr" rtl="0">
              <a:lnSpc>
                <a:spcPct val="90000"/>
              </a:lnSpc>
              <a:spcBef>
                <a:spcPts val="375"/>
              </a:spcBef>
              <a:spcAft>
                <a:spcPts val="0"/>
              </a:spcAft>
              <a:buClr>
                <a:schemeClr val="lt1"/>
              </a:buClr>
              <a:buSzPts val="1600"/>
              <a:buFont typeface="Arial"/>
              <a:buNone/>
              <a:defRPr sz="1200" b="0" i="0" u="none" strike="noStrike" cap="none">
                <a:solidFill>
                  <a:schemeClr val="lt1"/>
                </a:solidFill>
                <a:latin typeface="Century Gothic"/>
                <a:ea typeface="Century Gothic"/>
                <a:cs typeface="Century Gothic"/>
                <a:sym typeface="Century Gothic"/>
              </a:defRPr>
            </a:lvl8pPr>
            <a:lvl9pPr marR="0" lvl="8" algn="ctr" rtl="0">
              <a:lnSpc>
                <a:spcPct val="90000"/>
              </a:lnSpc>
              <a:spcBef>
                <a:spcPts val="375"/>
              </a:spcBef>
              <a:spcAft>
                <a:spcPts val="0"/>
              </a:spcAft>
              <a:buClr>
                <a:schemeClr val="lt1"/>
              </a:buClr>
              <a:buSzPts val="1600"/>
              <a:buFont typeface="Arial"/>
              <a:buNone/>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8" name="Google Shape;18;p2"/>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9" name="Google Shape;19;p2"/>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20" name="Google Shape;20;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lt1"/>
                </a:solidFill>
                <a:latin typeface="Century Gothic"/>
                <a:ea typeface="Century Gothic"/>
                <a:cs typeface="Century Gothic"/>
                <a:sym typeface="Century Gothic"/>
              </a:defRPr>
            </a:lvl1pPr>
            <a:lvl2pPr marL="0" marR="0" lvl="1" indent="0" algn="r" rtl="0">
              <a:spcBef>
                <a:spcPts val="0"/>
              </a:spcBef>
              <a:buNone/>
              <a:defRPr sz="900" b="0" i="0" u="none" strike="noStrike" cap="none">
                <a:solidFill>
                  <a:schemeClr val="lt1"/>
                </a:solidFill>
                <a:latin typeface="Century Gothic"/>
                <a:ea typeface="Century Gothic"/>
                <a:cs typeface="Century Gothic"/>
                <a:sym typeface="Century Gothic"/>
              </a:defRPr>
            </a:lvl2pPr>
            <a:lvl3pPr marL="0" marR="0" lvl="2" indent="0" algn="r" rtl="0">
              <a:spcBef>
                <a:spcPts val="0"/>
              </a:spcBef>
              <a:buNone/>
              <a:defRPr sz="900" b="0" i="0" u="none" strike="noStrike" cap="none">
                <a:solidFill>
                  <a:schemeClr val="lt1"/>
                </a:solidFill>
                <a:latin typeface="Century Gothic"/>
                <a:ea typeface="Century Gothic"/>
                <a:cs typeface="Century Gothic"/>
                <a:sym typeface="Century Gothic"/>
              </a:defRPr>
            </a:lvl3pPr>
            <a:lvl4pPr marL="0" marR="0" lvl="3" indent="0" algn="r" rtl="0">
              <a:spcBef>
                <a:spcPts val="0"/>
              </a:spcBef>
              <a:buNone/>
              <a:defRPr sz="900" b="0" i="0" u="none" strike="noStrike" cap="none">
                <a:solidFill>
                  <a:schemeClr val="lt1"/>
                </a:solidFill>
                <a:latin typeface="Century Gothic"/>
                <a:ea typeface="Century Gothic"/>
                <a:cs typeface="Century Gothic"/>
                <a:sym typeface="Century Gothic"/>
              </a:defRPr>
            </a:lvl4pPr>
            <a:lvl5pPr marL="0" marR="0" lvl="4" indent="0" algn="r" rtl="0">
              <a:spcBef>
                <a:spcPts val="0"/>
              </a:spcBef>
              <a:buNone/>
              <a:defRPr sz="900" b="0" i="0" u="none" strike="noStrike" cap="none">
                <a:solidFill>
                  <a:schemeClr val="lt1"/>
                </a:solidFill>
                <a:latin typeface="Century Gothic"/>
                <a:ea typeface="Century Gothic"/>
                <a:cs typeface="Century Gothic"/>
                <a:sym typeface="Century Gothic"/>
              </a:defRPr>
            </a:lvl5pPr>
            <a:lvl6pPr marL="0" marR="0" lvl="5" indent="0" algn="r" rtl="0">
              <a:spcBef>
                <a:spcPts val="0"/>
              </a:spcBef>
              <a:buNone/>
              <a:defRPr sz="900" b="0" i="0" u="none" strike="noStrike" cap="none">
                <a:solidFill>
                  <a:schemeClr val="lt1"/>
                </a:solidFill>
                <a:latin typeface="Century Gothic"/>
                <a:ea typeface="Century Gothic"/>
                <a:cs typeface="Century Gothic"/>
                <a:sym typeface="Century Gothic"/>
              </a:defRPr>
            </a:lvl6pPr>
            <a:lvl7pPr marL="0" marR="0" lvl="6" indent="0" algn="r" rtl="0">
              <a:spcBef>
                <a:spcPts val="0"/>
              </a:spcBef>
              <a:buNone/>
              <a:defRPr sz="900" b="0" i="0" u="none" strike="noStrike" cap="none">
                <a:solidFill>
                  <a:schemeClr val="lt1"/>
                </a:solidFill>
                <a:latin typeface="Century Gothic"/>
                <a:ea typeface="Century Gothic"/>
                <a:cs typeface="Century Gothic"/>
                <a:sym typeface="Century Gothic"/>
              </a:defRPr>
            </a:lvl7pPr>
            <a:lvl8pPr marL="0" marR="0" lvl="7" indent="0" algn="r" rtl="0">
              <a:spcBef>
                <a:spcPts val="0"/>
              </a:spcBef>
              <a:buNone/>
              <a:defRPr sz="900" b="0" i="0" u="none" strike="noStrike" cap="none">
                <a:solidFill>
                  <a:schemeClr val="lt1"/>
                </a:solidFill>
                <a:latin typeface="Century Gothic"/>
                <a:ea typeface="Century Gothic"/>
                <a:cs typeface="Century Gothic"/>
                <a:sym typeface="Century Gothic"/>
              </a:defRPr>
            </a:lvl8pPr>
            <a:lvl9pPr marL="0" marR="0" lvl="8" indent="0" algn="r" rtl="0">
              <a:spcBef>
                <a:spcPts val="0"/>
              </a:spcBef>
              <a:buNone/>
              <a:defRPr sz="900" b="0" i="0" u="none" strike="noStrike" cap="none">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628650" y="365126"/>
            <a:ext cx="78867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Oswald"/>
              <a:buNone/>
              <a:defRPr sz="3300" b="0" i="0" u="none" strike="noStrike" cap="none">
                <a:solidFill>
                  <a:schemeClr val="dk1"/>
                </a:solidFill>
                <a:latin typeface="Oswald"/>
                <a:ea typeface="Oswald"/>
                <a:cs typeface="Oswald"/>
                <a:sym typeface="Oswald"/>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86" name="Google Shape;86;p13"/>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91425" rIns="91425" bIns="91425" anchor="t" anchorCtr="0"/>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entury Gothic"/>
                <a:ea typeface="Century Gothic"/>
                <a:cs typeface="Century Gothic"/>
                <a:sym typeface="Century Gothic"/>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entury Gothic"/>
                <a:ea typeface="Century Gothic"/>
                <a:cs typeface="Century Gothic"/>
                <a:sym typeface="Century Gothic"/>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entury Gothic"/>
                <a:ea typeface="Century Gothic"/>
                <a:cs typeface="Century Gothic"/>
                <a:sym typeface="Century Gothic"/>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9pPr>
          </a:lstStyle>
          <a:p>
            <a:endParaRPr/>
          </a:p>
        </p:txBody>
      </p:sp>
      <p:sp>
        <p:nvSpPr>
          <p:cNvPr id="87" name="Google Shape;87;p13"/>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9pPr>
          </a:lstStyle>
          <a:p>
            <a:endParaRPr/>
          </a:p>
        </p:txBody>
      </p:sp>
      <p:sp>
        <p:nvSpPr>
          <p:cNvPr id="88" name="Google Shape;88;p13"/>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9pPr>
          </a:lstStyle>
          <a:p>
            <a:endParaRPr/>
          </a:p>
        </p:txBody>
      </p:sp>
      <p:sp>
        <p:nvSpPr>
          <p:cNvPr id="89" name="Google Shape;89;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entury Gothic"/>
                <a:ea typeface="Century Gothic"/>
                <a:cs typeface="Century Gothic"/>
                <a:sym typeface="Century Gothic"/>
              </a:defRPr>
            </a:lvl1pPr>
            <a:lvl2pPr marL="0" marR="0" lvl="1" indent="0" algn="r" rtl="0">
              <a:spcBef>
                <a:spcPts val="0"/>
              </a:spcBef>
              <a:buNone/>
              <a:defRPr sz="900">
                <a:solidFill>
                  <a:srgbClr val="888888"/>
                </a:solidFill>
                <a:latin typeface="Century Gothic"/>
                <a:ea typeface="Century Gothic"/>
                <a:cs typeface="Century Gothic"/>
                <a:sym typeface="Century Gothic"/>
              </a:defRPr>
            </a:lvl2pPr>
            <a:lvl3pPr marL="0" marR="0" lvl="2" indent="0" algn="r" rtl="0">
              <a:spcBef>
                <a:spcPts val="0"/>
              </a:spcBef>
              <a:buNone/>
              <a:defRPr sz="900">
                <a:solidFill>
                  <a:srgbClr val="888888"/>
                </a:solidFill>
                <a:latin typeface="Century Gothic"/>
                <a:ea typeface="Century Gothic"/>
                <a:cs typeface="Century Gothic"/>
                <a:sym typeface="Century Gothic"/>
              </a:defRPr>
            </a:lvl3pPr>
            <a:lvl4pPr marL="0" marR="0" lvl="3" indent="0" algn="r" rtl="0">
              <a:spcBef>
                <a:spcPts val="0"/>
              </a:spcBef>
              <a:buNone/>
              <a:defRPr sz="900">
                <a:solidFill>
                  <a:srgbClr val="888888"/>
                </a:solidFill>
                <a:latin typeface="Century Gothic"/>
                <a:ea typeface="Century Gothic"/>
                <a:cs typeface="Century Gothic"/>
                <a:sym typeface="Century Gothic"/>
              </a:defRPr>
            </a:lvl4pPr>
            <a:lvl5pPr marL="0" marR="0" lvl="4" indent="0" algn="r" rtl="0">
              <a:spcBef>
                <a:spcPts val="0"/>
              </a:spcBef>
              <a:buNone/>
              <a:defRPr sz="900">
                <a:solidFill>
                  <a:srgbClr val="888888"/>
                </a:solidFill>
                <a:latin typeface="Century Gothic"/>
                <a:ea typeface="Century Gothic"/>
                <a:cs typeface="Century Gothic"/>
                <a:sym typeface="Century Gothic"/>
              </a:defRPr>
            </a:lvl5pPr>
            <a:lvl6pPr marL="0" marR="0" lvl="5" indent="0" algn="r" rtl="0">
              <a:spcBef>
                <a:spcPts val="0"/>
              </a:spcBef>
              <a:buNone/>
              <a:defRPr sz="900">
                <a:solidFill>
                  <a:srgbClr val="888888"/>
                </a:solidFill>
                <a:latin typeface="Century Gothic"/>
                <a:ea typeface="Century Gothic"/>
                <a:cs typeface="Century Gothic"/>
                <a:sym typeface="Century Gothic"/>
              </a:defRPr>
            </a:lvl6pPr>
            <a:lvl7pPr marL="0" marR="0" lvl="6" indent="0" algn="r" rtl="0">
              <a:spcBef>
                <a:spcPts val="0"/>
              </a:spcBef>
              <a:buNone/>
              <a:defRPr sz="900">
                <a:solidFill>
                  <a:srgbClr val="888888"/>
                </a:solidFill>
                <a:latin typeface="Century Gothic"/>
                <a:ea typeface="Century Gothic"/>
                <a:cs typeface="Century Gothic"/>
                <a:sym typeface="Century Gothic"/>
              </a:defRPr>
            </a:lvl7pPr>
            <a:lvl8pPr marL="0" marR="0" lvl="7" indent="0" algn="r" rtl="0">
              <a:spcBef>
                <a:spcPts val="0"/>
              </a:spcBef>
              <a:buNone/>
              <a:defRPr sz="900">
                <a:solidFill>
                  <a:srgbClr val="888888"/>
                </a:solidFill>
                <a:latin typeface="Century Gothic"/>
                <a:ea typeface="Century Gothic"/>
                <a:cs typeface="Century Gothic"/>
                <a:sym typeface="Century Gothic"/>
              </a:defRPr>
            </a:lvl8pPr>
            <a:lvl9pPr marL="0" marR="0" lvl="8" indent="0" algn="r" rtl="0">
              <a:spcBef>
                <a:spcPts val="0"/>
              </a:spcBef>
              <a:buNone/>
              <a:defRPr sz="900">
                <a:solidFill>
                  <a:srgbClr val="888888"/>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rot="5400000">
            <a:off x="4623594" y="2285207"/>
            <a:ext cx="5811838" cy="197167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Oswald"/>
              <a:buNone/>
              <a:defRPr sz="3300" b="0" i="0" u="none" strike="noStrike" cap="none">
                <a:solidFill>
                  <a:schemeClr val="dk1"/>
                </a:solidFill>
                <a:latin typeface="Oswald"/>
                <a:ea typeface="Oswald"/>
                <a:cs typeface="Oswald"/>
                <a:sym typeface="Oswald"/>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92" name="Google Shape;92;p14"/>
          <p:cNvSpPr txBox="1">
            <a:spLocks noGrp="1"/>
          </p:cNvSpPr>
          <p:nvPr>
            <p:ph type="body" idx="1"/>
          </p:nvPr>
        </p:nvSpPr>
        <p:spPr>
          <a:xfrm rot="5400000">
            <a:off x="623094" y="370682"/>
            <a:ext cx="5811838" cy="5800725"/>
          </a:xfrm>
          <a:prstGeom prst="rect">
            <a:avLst/>
          </a:prstGeom>
          <a:noFill/>
          <a:ln>
            <a:noFill/>
          </a:ln>
        </p:spPr>
        <p:txBody>
          <a:bodyPr spcFirstLastPara="1" wrap="square" lIns="91425" tIns="91425" rIns="91425" bIns="91425" anchor="t" anchorCtr="0"/>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entury Gothic"/>
                <a:ea typeface="Century Gothic"/>
                <a:cs typeface="Century Gothic"/>
                <a:sym typeface="Century Gothic"/>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entury Gothic"/>
                <a:ea typeface="Century Gothic"/>
                <a:cs typeface="Century Gothic"/>
                <a:sym typeface="Century Gothic"/>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entury Gothic"/>
                <a:ea typeface="Century Gothic"/>
                <a:cs typeface="Century Gothic"/>
                <a:sym typeface="Century Gothic"/>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9pPr>
          </a:lstStyle>
          <a:p>
            <a:endParaRPr/>
          </a:p>
        </p:txBody>
      </p:sp>
      <p:sp>
        <p:nvSpPr>
          <p:cNvPr id="93" name="Google Shape;93;p14"/>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9pPr>
          </a:lstStyle>
          <a:p>
            <a:endParaRPr/>
          </a:p>
        </p:txBody>
      </p:sp>
      <p:sp>
        <p:nvSpPr>
          <p:cNvPr id="94" name="Google Shape;94;p14"/>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9pPr>
          </a:lstStyle>
          <a:p>
            <a:endParaRPr/>
          </a:p>
        </p:txBody>
      </p:sp>
      <p:sp>
        <p:nvSpPr>
          <p:cNvPr id="95" name="Google Shape;95;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entury Gothic"/>
                <a:ea typeface="Century Gothic"/>
                <a:cs typeface="Century Gothic"/>
                <a:sym typeface="Century Gothic"/>
              </a:defRPr>
            </a:lvl1pPr>
            <a:lvl2pPr marL="0" marR="0" lvl="1" indent="0" algn="r" rtl="0">
              <a:spcBef>
                <a:spcPts val="0"/>
              </a:spcBef>
              <a:buNone/>
              <a:defRPr sz="900">
                <a:solidFill>
                  <a:srgbClr val="888888"/>
                </a:solidFill>
                <a:latin typeface="Century Gothic"/>
                <a:ea typeface="Century Gothic"/>
                <a:cs typeface="Century Gothic"/>
                <a:sym typeface="Century Gothic"/>
              </a:defRPr>
            </a:lvl2pPr>
            <a:lvl3pPr marL="0" marR="0" lvl="2" indent="0" algn="r" rtl="0">
              <a:spcBef>
                <a:spcPts val="0"/>
              </a:spcBef>
              <a:buNone/>
              <a:defRPr sz="900">
                <a:solidFill>
                  <a:srgbClr val="888888"/>
                </a:solidFill>
                <a:latin typeface="Century Gothic"/>
                <a:ea typeface="Century Gothic"/>
                <a:cs typeface="Century Gothic"/>
                <a:sym typeface="Century Gothic"/>
              </a:defRPr>
            </a:lvl3pPr>
            <a:lvl4pPr marL="0" marR="0" lvl="3" indent="0" algn="r" rtl="0">
              <a:spcBef>
                <a:spcPts val="0"/>
              </a:spcBef>
              <a:buNone/>
              <a:defRPr sz="900">
                <a:solidFill>
                  <a:srgbClr val="888888"/>
                </a:solidFill>
                <a:latin typeface="Century Gothic"/>
                <a:ea typeface="Century Gothic"/>
                <a:cs typeface="Century Gothic"/>
                <a:sym typeface="Century Gothic"/>
              </a:defRPr>
            </a:lvl4pPr>
            <a:lvl5pPr marL="0" marR="0" lvl="4" indent="0" algn="r" rtl="0">
              <a:spcBef>
                <a:spcPts val="0"/>
              </a:spcBef>
              <a:buNone/>
              <a:defRPr sz="900">
                <a:solidFill>
                  <a:srgbClr val="888888"/>
                </a:solidFill>
                <a:latin typeface="Century Gothic"/>
                <a:ea typeface="Century Gothic"/>
                <a:cs typeface="Century Gothic"/>
                <a:sym typeface="Century Gothic"/>
              </a:defRPr>
            </a:lvl5pPr>
            <a:lvl6pPr marL="0" marR="0" lvl="5" indent="0" algn="r" rtl="0">
              <a:spcBef>
                <a:spcPts val="0"/>
              </a:spcBef>
              <a:buNone/>
              <a:defRPr sz="900">
                <a:solidFill>
                  <a:srgbClr val="888888"/>
                </a:solidFill>
                <a:latin typeface="Century Gothic"/>
                <a:ea typeface="Century Gothic"/>
                <a:cs typeface="Century Gothic"/>
                <a:sym typeface="Century Gothic"/>
              </a:defRPr>
            </a:lvl6pPr>
            <a:lvl7pPr marL="0" marR="0" lvl="6" indent="0" algn="r" rtl="0">
              <a:spcBef>
                <a:spcPts val="0"/>
              </a:spcBef>
              <a:buNone/>
              <a:defRPr sz="900">
                <a:solidFill>
                  <a:srgbClr val="888888"/>
                </a:solidFill>
                <a:latin typeface="Century Gothic"/>
                <a:ea typeface="Century Gothic"/>
                <a:cs typeface="Century Gothic"/>
                <a:sym typeface="Century Gothic"/>
              </a:defRPr>
            </a:lvl7pPr>
            <a:lvl8pPr marL="0" marR="0" lvl="7" indent="0" algn="r" rtl="0">
              <a:spcBef>
                <a:spcPts val="0"/>
              </a:spcBef>
              <a:buNone/>
              <a:defRPr sz="900">
                <a:solidFill>
                  <a:srgbClr val="888888"/>
                </a:solidFill>
                <a:latin typeface="Century Gothic"/>
                <a:ea typeface="Century Gothic"/>
                <a:cs typeface="Century Gothic"/>
                <a:sym typeface="Century Gothic"/>
              </a:defRPr>
            </a:lvl8pPr>
            <a:lvl9pPr marL="0" marR="0" lvl="8" indent="0" algn="r" rtl="0">
              <a:spcBef>
                <a:spcPts val="0"/>
              </a:spcBef>
              <a:buNone/>
              <a:defRPr sz="900">
                <a:solidFill>
                  <a:srgbClr val="888888"/>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28650" y="365126"/>
            <a:ext cx="78867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Oswald"/>
              <a:buNone/>
              <a:defRPr sz="3300" b="0" i="0" u="none" strike="noStrike" cap="none">
                <a:solidFill>
                  <a:schemeClr val="dk1"/>
                </a:solidFill>
                <a:latin typeface="Oswald"/>
                <a:ea typeface="Oswald"/>
                <a:cs typeface="Oswald"/>
                <a:sym typeface="Oswald"/>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29" name="Google Shape;29;p4"/>
          <p:cNvSpPr txBox="1">
            <a:spLocks noGrp="1"/>
          </p:cNvSpPr>
          <p:nvPr>
            <p:ph type="body" idx="1"/>
          </p:nvPr>
        </p:nvSpPr>
        <p:spPr>
          <a:xfrm>
            <a:off x="628650" y="1825625"/>
            <a:ext cx="7886700" cy="4351338"/>
          </a:xfrm>
          <a:prstGeom prst="rect">
            <a:avLst/>
          </a:prstGeom>
          <a:noFill/>
          <a:ln>
            <a:noFill/>
          </a:ln>
        </p:spPr>
        <p:txBody>
          <a:bodyPr spcFirstLastPara="1" wrap="square" lIns="91425" tIns="91425" rIns="91425" bIns="91425" anchor="t" anchorCtr="0"/>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entury Gothic"/>
                <a:ea typeface="Century Gothic"/>
                <a:cs typeface="Century Gothic"/>
                <a:sym typeface="Century Gothic"/>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entury Gothic"/>
                <a:ea typeface="Century Gothic"/>
                <a:cs typeface="Century Gothic"/>
                <a:sym typeface="Century Gothic"/>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entury Gothic"/>
                <a:ea typeface="Century Gothic"/>
                <a:cs typeface="Century Gothic"/>
                <a:sym typeface="Century Gothic"/>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9pPr>
          </a:lstStyle>
          <a:p>
            <a:endParaRPr/>
          </a:p>
        </p:txBody>
      </p:sp>
      <p:sp>
        <p:nvSpPr>
          <p:cNvPr id="30" name="Google Shape;30;p4"/>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9pPr>
          </a:lstStyle>
          <a:p>
            <a:endParaRPr/>
          </a:p>
        </p:txBody>
      </p:sp>
      <p:sp>
        <p:nvSpPr>
          <p:cNvPr id="31" name="Google Shape;31;p4"/>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9pPr>
          </a:lstStyle>
          <a:p>
            <a:endParaRPr/>
          </a:p>
        </p:txBody>
      </p:sp>
      <p:sp>
        <p:nvSpPr>
          <p:cNvPr id="32" name="Google Shape;32;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entury Gothic"/>
                <a:ea typeface="Century Gothic"/>
                <a:cs typeface="Century Gothic"/>
                <a:sym typeface="Century Gothic"/>
              </a:defRPr>
            </a:lvl1pPr>
            <a:lvl2pPr marL="0" marR="0" lvl="1" indent="0" algn="r" rtl="0">
              <a:spcBef>
                <a:spcPts val="0"/>
              </a:spcBef>
              <a:buNone/>
              <a:defRPr sz="900" b="0" i="0" u="none" strike="noStrike" cap="none">
                <a:solidFill>
                  <a:srgbClr val="888888"/>
                </a:solidFill>
                <a:latin typeface="Century Gothic"/>
                <a:ea typeface="Century Gothic"/>
                <a:cs typeface="Century Gothic"/>
                <a:sym typeface="Century Gothic"/>
              </a:defRPr>
            </a:lvl2pPr>
            <a:lvl3pPr marL="0" marR="0" lvl="2" indent="0" algn="r" rtl="0">
              <a:spcBef>
                <a:spcPts val="0"/>
              </a:spcBef>
              <a:buNone/>
              <a:defRPr sz="900" b="0" i="0" u="none" strike="noStrike" cap="none">
                <a:solidFill>
                  <a:srgbClr val="888888"/>
                </a:solidFill>
                <a:latin typeface="Century Gothic"/>
                <a:ea typeface="Century Gothic"/>
                <a:cs typeface="Century Gothic"/>
                <a:sym typeface="Century Gothic"/>
              </a:defRPr>
            </a:lvl3pPr>
            <a:lvl4pPr marL="0" marR="0" lvl="3" indent="0" algn="r" rtl="0">
              <a:spcBef>
                <a:spcPts val="0"/>
              </a:spcBef>
              <a:buNone/>
              <a:defRPr sz="900" b="0" i="0" u="none" strike="noStrike" cap="none">
                <a:solidFill>
                  <a:srgbClr val="888888"/>
                </a:solidFill>
                <a:latin typeface="Century Gothic"/>
                <a:ea typeface="Century Gothic"/>
                <a:cs typeface="Century Gothic"/>
                <a:sym typeface="Century Gothic"/>
              </a:defRPr>
            </a:lvl4pPr>
            <a:lvl5pPr marL="0" marR="0" lvl="4" indent="0" algn="r" rtl="0">
              <a:spcBef>
                <a:spcPts val="0"/>
              </a:spcBef>
              <a:buNone/>
              <a:defRPr sz="900" b="0" i="0" u="none" strike="noStrike" cap="none">
                <a:solidFill>
                  <a:srgbClr val="888888"/>
                </a:solidFill>
                <a:latin typeface="Century Gothic"/>
                <a:ea typeface="Century Gothic"/>
                <a:cs typeface="Century Gothic"/>
                <a:sym typeface="Century Gothic"/>
              </a:defRPr>
            </a:lvl5pPr>
            <a:lvl6pPr marL="0" marR="0" lvl="5" indent="0" algn="r" rtl="0">
              <a:spcBef>
                <a:spcPts val="0"/>
              </a:spcBef>
              <a:buNone/>
              <a:defRPr sz="900" b="0" i="0" u="none" strike="noStrike" cap="none">
                <a:solidFill>
                  <a:srgbClr val="888888"/>
                </a:solidFill>
                <a:latin typeface="Century Gothic"/>
                <a:ea typeface="Century Gothic"/>
                <a:cs typeface="Century Gothic"/>
                <a:sym typeface="Century Gothic"/>
              </a:defRPr>
            </a:lvl6pPr>
            <a:lvl7pPr marL="0" marR="0" lvl="6" indent="0" algn="r" rtl="0">
              <a:spcBef>
                <a:spcPts val="0"/>
              </a:spcBef>
              <a:buNone/>
              <a:defRPr sz="900" b="0" i="0" u="none" strike="noStrike" cap="none">
                <a:solidFill>
                  <a:srgbClr val="888888"/>
                </a:solidFill>
                <a:latin typeface="Century Gothic"/>
                <a:ea typeface="Century Gothic"/>
                <a:cs typeface="Century Gothic"/>
                <a:sym typeface="Century Gothic"/>
              </a:defRPr>
            </a:lvl7pPr>
            <a:lvl8pPr marL="0" marR="0" lvl="7" indent="0" algn="r" rtl="0">
              <a:spcBef>
                <a:spcPts val="0"/>
              </a:spcBef>
              <a:buNone/>
              <a:defRPr sz="900" b="0" i="0" u="none" strike="noStrike" cap="none">
                <a:solidFill>
                  <a:srgbClr val="888888"/>
                </a:solidFill>
                <a:latin typeface="Century Gothic"/>
                <a:ea typeface="Century Gothic"/>
                <a:cs typeface="Century Gothic"/>
                <a:sym typeface="Century Gothic"/>
              </a:defRPr>
            </a:lvl8pPr>
            <a:lvl9pPr marL="0" marR="0" lvl="8" indent="0" algn="r" rtl="0">
              <a:spcBef>
                <a:spcPts val="0"/>
              </a:spcBef>
              <a:buNone/>
              <a:defRPr sz="900" b="0" i="0" u="none" strike="noStrike" cap="none">
                <a:solidFill>
                  <a:srgbClr val="888888"/>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28650" y="365126"/>
            <a:ext cx="78867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Oswald"/>
              <a:buNone/>
              <a:defRPr sz="3300" b="0" i="0" u="none" strike="noStrike" cap="none">
                <a:solidFill>
                  <a:schemeClr val="dk1"/>
                </a:solidFill>
                <a:latin typeface="Oswald"/>
                <a:ea typeface="Oswald"/>
                <a:cs typeface="Oswald"/>
                <a:sym typeface="Oswald"/>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35" name="Google Shape;35;p5"/>
          <p:cNvSpPr txBox="1">
            <a:spLocks noGrp="1"/>
          </p:cNvSpPr>
          <p:nvPr>
            <p:ph type="body" idx="1"/>
          </p:nvPr>
        </p:nvSpPr>
        <p:spPr>
          <a:xfrm>
            <a:off x="628650" y="1825625"/>
            <a:ext cx="3886200" cy="4351338"/>
          </a:xfrm>
          <a:prstGeom prst="rect">
            <a:avLst/>
          </a:prstGeom>
          <a:noFill/>
          <a:ln>
            <a:noFill/>
          </a:ln>
        </p:spPr>
        <p:txBody>
          <a:bodyPr spcFirstLastPara="1" wrap="square" lIns="91425" tIns="91425" rIns="91425" bIns="91425" anchor="t" anchorCtr="0"/>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entury Gothic"/>
                <a:ea typeface="Century Gothic"/>
                <a:cs typeface="Century Gothic"/>
                <a:sym typeface="Century Gothic"/>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entury Gothic"/>
                <a:ea typeface="Century Gothic"/>
                <a:cs typeface="Century Gothic"/>
                <a:sym typeface="Century Gothic"/>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entury Gothic"/>
                <a:ea typeface="Century Gothic"/>
                <a:cs typeface="Century Gothic"/>
                <a:sym typeface="Century Gothic"/>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9pPr>
          </a:lstStyle>
          <a:p>
            <a:endParaRPr/>
          </a:p>
        </p:txBody>
      </p:sp>
      <p:sp>
        <p:nvSpPr>
          <p:cNvPr id="36" name="Google Shape;36;p5"/>
          <p:cNvSpPr txBox="1">
            <a:spLocks noGrp="1"/>
          </p:cNvSpPr>
          <p:nvPr>
            <p:ph type="body" idx="2"/>
          </p:nvPr>
        </p:nvSpPr>
        <p:spPr>
          <a:xfrm>
            <a:off x="4629150" y="1825625"/>
            <a:ext cx="3886200" cy="4351338"/>
          </a:xfrm>
          <a:prstGeom prst="rect">
            <a:avLst/>
          </a:prstGeom>
          <a:noFill/>
          <a:ln>
            <a:noFill/>
          </a:ln>
        </p:spPr>
        <p:txBody>
          <a:bodyPr spcFirstLastPara="1" wrap="square" lIns="91425" tIns="91425" rIns="91425" bIns="91425" anchor="t" anchorCtr="0"/>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entury Gothic"/>
                <a:ea typeface="Century Gothic"/>
                <a:cs typeface="Century Gothic"/>
                <a:sym typeface="Century Gothic"/>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entury Gothic"/>
                <a:ea typeface="Century Gothic"/>
                <a:cs typeface="Century Gothic"/>
                <a:sym typeface="Century Gothic"/>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entury Gothic"/>
                <a:ea typeface="Century Gothic"/>
                <a:cs typeface="Century Gothic"/>
                <a:sym typeface="Century Gothic"/>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9pPr>
          </a:lstStyle>
          <a:p>
            <a:endParaRPr/>
          </a:p>
        </p:txBody>
      </p:sp>
      <p:sp>
        <p:nvSpPr>
          <p:cNvPr id="37" name="Google Shape;37;p5"/>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9pPr>
          </a:lstStyle>
          <a:p>
            <a:endParaRPr/>
          </a:p>
        </p:txBody>
      </p:sp>
      <p:sp>
        <p:nvSpPr>
          <p:cNvPr id="38" name="Google Shape;38;p5"/>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9pPr>
          </a:lstStyle>
          <a:p>
            <a:endParaRPr/>
          </a:p>
        </p:txBody>
      </p:sp>
      <p:sp>
        <p:nvSpPr>
          <p:cNvPr id="39" name="Google Shape;39;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entury Gothic"/>
                <a:ea typeface="Century Gothic"/>
                <a:cs typeface="Century Gothic"/>
                <a:sym typeface="Century Gothic"/>
              </a:defRPr>
            </a:lvl1pPr>
            <a:lvl2pPr marL="0" marR="0" lvl="1" indent="0" algn="r" rtl="0">
              <a:spcBef>
                <a:spcPts val="0"/>
              </a:spcBef>
              <a:buNone/>
              <a:defRPr sz="900" b="0" i="0" u="none" strike="noStrike" cap="none">
                <a:solidFill>
                  <a:srgbClr val="888888"/>
                </a:solidFill>
                <a:latin typeface="Century Gothic"/>
                <a:ea typeface="Century Gothic"/>
                <a:cs typeface="Century Gothic"/>
                <a:sym typeface="Century Gothic"/>
              </a:defRPr>
            </a:lvl2pPr>
            <a:lvl3pPr marL="0" marR="0" lvl="2" indent="0" algn="r" rtl="0">
              <a:spcBef>
                <a:spcPts val="0"/>
              </a:spcBef>
              <a:buNone/>
              <a:defRPr sz="900" b="0" i="0" u="none" strike="noStrike" cap="none">
                <a:solidFill>
                  <a:srgbClr val="888888"/>
                </a:solidFill>
                <a:latin typeface="Century Gothic"/>
                <a:ea typeface="Century Gothic"/>
                <a:cs typeface="Century Gothic"/>
                <a:sym typeface="Century Gothic"/>
              </a:defRPr>
            </a:lvl3pPr>
            <a:lvl4pPr marL="0" marR="0" lvl="3" indent="0" algn="r" rtl="0">
              <a:spcBef>
                <a:spcPts val="0"/>
              </a:spcBef>
              <a:buNone/>
              <a:defRPr sz="900" b="0" i="0" u="none" strike="noStrike" cap="none">
                <a:solidFill>
                  <a:srgbClr val="888888"/>
                </a:solidFill>
                <a:latin typeface="Century Gothic"/>
                <a:ea typeface="Century Gothic"/>
                <a:cs typeface="Century Gothic"/>
                <a:sym typeface="Century Gothic"/>
              </a:defRPr>
            </a:lvl4pPr>
            <a:lvl5pPr marL="0" marR="0" lvl="4" indent="0" algn="r" rtl="0">
              <a:spcBef>
                <a:spcPts val="0"/>
              </a:spcBef>
              <a:buNone/>
              <a:defRPr sz="900" b="0" i="0" u="none" strike="noStrike" cap="none">
                <a:solidFill>
                  <a:srgbClr val="888888"/>
                </a:solidFill>
                <a:latin typeface="Century Gothic"/>
                <a:ea typeface="Century Gothic"/>
                <a:cs typeface="Century Gothic"/>
                <a:sym typeface="Century Gothic"/>
              </a:defRPr>
            </a:lvl5pPr>
            <a:lvl6pPr marL="0" marR="0" lvl="5" indent="0" algn="r" rtl="0">
              <a:spcBef>
                <a:spcPts val="0"/>
              </a:spcBef>
              <a:buNone/>
              <a:defRPr sz="900" b="0" i="0" u="none" strike="noStrike" cap="none">
                <a:solidFill>
                  <a:srgbClr val="888888"/>
                </a:solidFill>
                <a:latin typeface="Century Gothic"/>
                <a:ea typeface="Century Gothic"/>
                <a:cs typeface="Century Gothic"/>
                <a:sym typeface="Century Gothic"/>
              </a:defRPr>
            </a:lvl6pPr>
            <a:lvl7pPr marL="0" marR="0" lvl="6" indent="0" algn="r" rtl="0">
              <a:spcBef>
                <a:spcPts val="0"/>
              </a:spcBef>
              <a:buNone/>
              <a:defRPr sz="900" b="0" i="0" u="none" strike="noStrike" cap="none">
                <a:solidFill>
                  <a:srgbClr val="888888"/>
                </a:solidFill>
                <a:latin typeface="Century Gothic"/>
                <a:ea typeface="Century Gothic"/>
                <a:cs typeface="Century Gothic"/>
                <a:sym typeface="Century Gothic"/>
              </a:defRPr>
            </a:lvl7pPr>
            <a:lvl8pPr marL="0" marR="0" lvl="7" indent="0" algn="r" rtl="0">
              <a:spcBef>
                <a:spcPts val="0"/>
              </a:spcBef>
              <a:buNone/>
              <a:defRPr sz="900" b="0" i="0" u="none" strike="noStrike" cap="none">
                <a:solidFill>
                  <a:srgbClr val="888888"/>
                </a:solidFill>
                <a:latin typeface="Century Gothic"/>
                <a:ea typeface="Century Gothic"/>
                <a:cs typeface="Century Gothic"/>
                <a:sym typeface="Century Gothic"/>
              </a:defRPr>
            </a:lvl8pPr>
            <a:lvl9pPr marL="0" marR="0" lvl="8" indent="0" algn="r" rtl="0">
              <a:spcBef>
                <a:spcPts val="0"/>
              </a:spcBef>
              <a:buNone/>
              <a:defRPr sz="900" b="0" i="0" u="none" strike="noStrike" cap="none">
                <a:solidFill>
                  <a:srgbClr val="888888"/>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28650" y="365126"/>
            <a:ext cx="78867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Oswald"/>
              <a:buNone/>
              <a:defRPr sz="3300" b="0" i="0" u="none" strike="noStrike" cap="none">
                <a:solidFill>
                  <a:schemeClr val="dk1"/>
                </a:solidFill>
                <a:latin typeface="Oswald"/>
                <a:ea typeface="Oswald"/>
                <a:cs typeface="Oswald"/>
                <a:sym typeface="Oswald"/>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42" name="Google Shape;42;p6"/>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9pPr>
          </a:lstStyle>
          <a:p>
            <a:endParaRPr/>
          </a:p>
        </p:txBody>
      </p:sp>
      <p:sp>
        <p:nvSpPr>
          <p:cNvPr id="43" name="Google Shape;43;p6"/>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9pPr>
          </a:lstStyle>
          <a:p>
            <a:endParaRPr/>
          </a:p>
        </p:txBody>
      </p:sp>
      <p:sp>
        <p:nvSpPr>
          <p:cNvPr id="44" name="Google Shape;44;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entury Gothic"/>
                <a:ea typeface="Century Gothic"/>
                <a:cs typeface="Century Gothic"/>
                <a:sym typeface="Century Gothic"/>
              </a:defRPr>
            </a:lvl1pPr>
            <a:lvl2pPr marL="0" marR="0" lvl="1" indent="0" algn="r" rtl="0">
              <a:spcBef>
                <a:spcPts val="0"/>
              </a:spcBef>
              <a:buNone/>
              <a:defRPr sz="900">
                <a:solidFill>
                  <a:srgbClr val="888888"/>
                </a:solidFill>
                <a:latin typeface="Century Gothic"/>
                <a:ea typeface="Century Gothic"/>
                <a:cs typeface="Century Gothic"/>
                <a:sym typeface="Century Gothic"/>
              </a:defRPr>
            </a:lvl2pPr>
            <a:lvl3pPr marL="0" marR="0" lvl="2" indent="0" algn="r" rtl="0">
              <a:spcBef>
                <a:spcPts val="0"/>
              </a:spcBef>
              <a:buNone/>
              <a:defRPr sz="900">
                <a:solidFill>
                  <a:srgbClr val="888888"/>
                </a:solidFill>
                <a:latin typeface="Century Gothic"/>
                <a:ea typeface="Century Gothic"/>
                <a:cs typeface="Century Gothic"/>
                <a:sym typeface="Century Gothic"/>
              </a:defRPr>
            </a:lvl3pPr>
            <a:lvl4pPr marL="0" marR="0" lvl="3" indent="0" algn="r" rtl="0">
              <a:spcBef>
                <a:spcPts val="0"/>
              </a:spcBef>
              <a:buNone/>
              <a:defRPr sz="900">
                <a:solidFill>
                  <a:srgbClr val="888888"/>
                </a:solidFill>
                <a:latin typeface="Century Gothic"/>
                <a:ea typeface="Century Gothic"/>
                <a:cs typeface="Century Gothic"/>
                <a:sym typeface="Century Gothic"/>
              </a:defRPr>
            </a:lvl4pPr>
            <a:lvl5pPr marL="0" marR="0" lvl="4" indent="0" algn="r" rtl="0">
              <a:spcBef>
                <a:spcPts val="0"/>
              </a:spcBef>
              <a:buNone/>
              <a:defRPr sz="900">
                <a:solidFill>
                  <a:srgbClr val="888888"/>
                </a:solidFill>
                <a:latin typeface="Century Gothic"/>
                <a:ea typeface="Century Gothic"/>
                <a:cs typeface="Century Gothic"/>
                <a:sym typeface="Century Gothic"/>
              </a:defRPr>
            </a:lvl5pPr>
            <a:lvl6pPr marL="0" marR="0" lvl="5" indent="0" algn="r" rtl="0">
              <a:spcBef>
                <a:spcPts val="0"/>
              </a:spcBef>
              <a:buNone/>
              <a:defRPr sz="900">
                <a:solidFill>
                  <a:srgbClr val="888888"/>
                </a:solidFill>
                <a:latin typeface="Century Gothic"/>
                <a:ea typeface="Century Gothic"/>
                <a:cs typeface="Century Gothic"/>
                <a:sym typeface="Century Gothic"/>
              </a:defRPr>
            </a:lvl6pPr>
            <a:lvl7pPr marL="0" marR="0" lvl="6" indent="0" algn="r" rtl="0">
              <a:spcBef>
                <a:spcPts val="0"/>
              </a:spcBef>
              <a:buNone/>
              <a:defRPr sz="900">
                <a:solidFill>
                  <a:srgbClr val="888888"/>
                </a:solidFill>
                <a:latin typeface="Century Gothic"/>
                <a:ea typeface="Century Gothic"/>
                <a:cs typeface="Century Gothic"/>
                <a:sym typeface="Century Gothic"/>
              </a:defRPr>
            </a:lvl7pPr>
            <a:lvl8pPr marL="0" marR="0" lvl="7" indent="0" algn="r" rtl="0">
              <a:spcBef>
                <a:spcPts val="0"/>
              </a:spcBef>
              <a:buNone/>
              <a:defRPr sz="900">
                <a:solidFill>
                  <a:srgbClr val="888888"/>
                </a:solidFill>
                <a:latin typeface="Century Gothic"/>
                <a:ea typeface="Century Gothic"/>
                <a:cs typeface="Century Gothic"/>
                <a:sym typeface="Century Gothic"/>
              </a:defRPr>
            </a:lvl8pPr>
            <a:lvl9pPr marL="0" marR="0" lvl="8" indent="0" algn="r" rtl="0">
              <a:spcBef>
                <a:spcPts val="0"/>
              </a:spcBef>
              <a:buNone/>
              <a:defRPr sz="900">
                <a:solidFill>
                  <a:srgbClr val="888888"/>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623888" y="1709739"/>
            <a:ext cx="7886700" cy="2852737"/>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6000"/>
              <a:buFont typeface="Oswald"/>
              <a:buNone/>
              <a:defRPr sz="4500" b="0" i="0" u="none" strike="noStrike" cap="none">
                <a:solidFill>
                  <a:schemeClr val="dk1"/>
                </a:solidFill>
                <a:latin typeface="Oswald"/>
                <a:ea typeface="Oswald"/>
                <a:cs typeface="Oswald"/>
                <a:sym typeface="Oswald"/>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47" name="Google Shape;47;p7"/>
          <p:cNvSpPr txBox="1">
            <a:spLocks noGrp="1"/>
          </p:cNvSpPr>
          <p:nvPr>
            <p:ph type="body" idx="1"/>
          </p:nvPr>
        </p:nvSpPr>
        <p:spPr>
          <a:xfrm>
            <a:off x="623888" y="4589464"/>
            <a:ext cx="7886700" cy="1500187"/>
          </a:xfrm>
          <a:prstGeom prst="rect">
            <a:avLst/>
          </a:prstGeom>
          <a:noFill/>
          <a:ln>
            <a:noFill/>
          </a:ln>
        </p:spPr>
        <p:txBody>
          <a:bodyPr spcFirstLastPara="1" wrap="square" lIns="91425" tIns="91425" rIns="91425" bIns="91425" anchor="t" anchorCtr="0"/>
          <a:lstStyle>
            <a:lvl1pPr marL="342900" marR="0" lvl="0" indent="-171450" algn="l" rtl="0">
              <a:lnSpc>
                <a:spcPct val="90000"/>
              </a:lnSpc>
              <a:spcBef>
                <a:spcPts val="750"/>
              </a:spcBef>
              <a:spcAft>
                <a:spcPts val="0"/>
              </a:spcAft>
              <a:buClr>
                <a:srgbClr val="888888"/>
              </a:buClr>
              <a:buSzPts val="2400"/>
              <a:buFont typeface="Arial"/>
              <a:buNone/>
              <a:defRPr sz="1800" b="0" i="0" u="none" strike="noStrike" cap="none">
                <a:solidFill>
                  <a:srgbClr val="888888"/>
                </a:solidFill>
                <a:latin typeface="Century Gothic"/>
                <a:ea typeface="Century Gothic"/>
                <a:cs typeface="Century Gothic"/>
                <a:sym typeface="Century Gothic"/>
              </a:defRPr>
            </a:lvl1pPr>
            <a:lvl2pPr marL="685800" marR="0" lvl="1" indent="-171450" algn="l" rtl="0">
              <a:lnSpc>
                <a:spcPct val="90000"/>
              </a:lnSpc>
              <a:spcBef>
                <a:spcPts val="375"/>
              </a:spcBef>
              <a:spcAft>
                <a:spcPts val="0"/>
              </a:spcAft>
              <a:buClr>
                <a:srgbClr val="888888"/>
              </a:buClr>
              <a:buSzPts val="2000"/>
              <a:buFont typeface="Arial"/>
              <a:buNone/>
              <a:defRPr sz="1500" b="0" i="0" u="none" strike="noStrike" cap="none">
                <a:solidFill>
                  <a:srgbClr val="888888"/>
                </a:solidFill>
                <a:latin typeface="Century Gothic"/>
                <a:ea typeface="Century Gothic"/>
                <a:cs typeface="Century Gothic"/>
                <a:sym typeface="Century Gothic"/>
              </a:defRPr>
            </a:lvl2pPr>
            <a:lvl3pPr marL="1028700" marR="0" lvl="2" indent="-171450" algn="l" rtl="0">
              <a:lnSpc>
                <a:spcPct val="90000"/>
              </a:lnSpc>
              <a:spcBef>
                <a:spcPts val="375"/>
              </a:spcBef>
              <a:spcAft>
                <a:spcPts val="0"/>
              </a:spcAft>
              <a:buClr>
                <a:srgbClr val="888888"/>
              </a:buClr>
              <a:buSzPts val="1800"/>
              <a:buFont typeface="Arial"/>
              <a:buNone/>
              <a:defRPr sz="1350" b="0" i="0" u="none" strike="noStrike" cap="none">
                <a:solidFill>
                  <a:srgbClr val="888888"/>
                </a:solidFill>
                <a:latin typeface="Century Gothic"/>
                <a:ea typeface="Century Gothic"/>
                <a:cs typeface="Century Gothic"/>
                <a:sym typeface="Century Gothic"/>
              </a:defRPr>
            </a:lvl3pPr>
            <a:lvl4pPr marL="1371600" marR="0" lvl="3"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entury Gothic"/>
                <a:ea typeface="Century Gothic"/>
                <a:cs typeface="Century Gothic"/>
                <a:sym typeface="Century Gothic"/>
              </a:defRPr>
            </a:lvl4pPr>
            <a:lvl5pPr marL="1714500" marR="0" lvl="4"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entury Gothic"/>
                <a:ea typeface="Century Gothic"/>
                <a:cs typeface="Century Gothic"/>
                <a:sym typeface="Century Gothic"/>
              </a:defRPr>
            </a:lvl5pPr>
            <a:lvl6pPr marL="2057400" marR="0" lvl="5"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entury Gothic"/>
                <a:ea typeface="Century Gothic"/>
                <a:cs typeface="Century Gothic"/>
                <a:sym typeface="Century Gothic"/>
              </a:defRPr>
            </a:lvl6pPr>
            <a:lvl7pPr marL="2400300" marR="0" lvl="6"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entury Gothic"/>
                <a:ea typeface="Century Gothic"/>
                <a:cs typeface="Century Gothic"/>
                <a:sym typeface="Century Gothic"/>
              </a:defRPr>
            </a:lvl7pPr>
            <a:lvl8pPr marL="2743200" marR="0" lvl="7"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entury Gothic"/>
                <a:ea typeface="Century Gothic"/>
                <a:cs typeface="Century Gothic"/>
                <a:sym typeface="Century Gothic"/>
              </a:defRPr>
            </a:lvl8pPr>
            <a:lvl9pPr marL="3086100" marR="0" lvl="8"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entury Gothic"/>
                <a:ea typeface="Century Gothic"/>
                <a:cs typeface="Century Gothic"/>
                <a:sym typeface="Century Gothic"/>
              </a:defRPr>
            </a:lvl9pPr>
          </a:lstStyle>
          <a:p>
            <a:endParaRPr/>
          </a:p>
        </p:txBody>
      </p:sp>
      <p:sp>
        <p:nvSpPr>
          <p:cNvPr id="48" name="Google Shape;48;p7"/>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9pPr>
          </a:lstStyle>
          <a:p>
            <a:endParaRPr/>
          </a:p>
        </p:txBody>
      </p:sp>
      <p:sp>
        <p:nvSpPr>
          <p:cNvPr id="49" name="Google Shape;49;p7"/>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9pPr>
          </a:lstStyle>
          <a:p>
            <a:endParaRPr/>
          </a:p>
        </p:txBody>
      </p:sp>
      <p:sp>
        <p:nvSpPr>
          <p:cNvPr id="50" name="Google Shape;50;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entury Gothic"/>
                <a:ea typeface="Century Gothic"/>
                <a:cs typeface="Century Gothic"/>
                <a:sym typeface="Century Gothic"/>
              </a:defRPr>
            </a:lvl1pPr>
            <a:lvl2pPr marL="0" marR="0" lvl="1" indent="0" algn="r" rtl="0">
              <a:spcBef>
                <a:spcPts val="0"/>
              </a:spcBef>
              <a:buNone/>
              <a:defRPr sz="900">
                <a:solidFill>
                  <a:srgbClr val="888888"/>
                </a:solidFill>
                <a:latin typeface="Century Gothic"/>
                <a:ea typeface="Century Gothic"/>
                <a:cs typeface="Century Gothic"/>
                <a:sym typeface="Century Gothic"/>
              </a:defRPr>
            </a:lvl2pPr>
            <a:lvl3pPr marL="0" marR="0" lvl="2" indent="0" algn="r" rtl="0">
              <a:spcBef>
                <a:spcPts val="0"/>
              </a:spcBef>
              <a:buNone/>
              <a:defRPr sz="900">
                <a:solidFill>
                  <a:srgbClr val="888888"/>
                </a:solidFill>
                <a:latin typeface="Century Gothic"/>
                <a:ea typeface="Century Gothic"/>
                <a:cs typeface="Century Gothic"/>
                <a:sym typeface="Century Gothic"/>
              </a:defRPr>
            </a:lvl3pPr>
            <a:lvl4pPr marL="0" marR="0" lvl="3" indent="0" algn="r" rtl="0">
              <a:spcBef>
                <a:spcPts val="0"/>
              </a:spcBef>
              <a:buNone/>
              <a:defRPr sz="900">
                <a:solidFill>
                  <a:srgbClr val="888888"/>
                </a:solidFill>
                <a:latin typeface="Century Gothic"/>
                <a:ea typeface="Century Gothic"/>
                <a:cs typeface="Century Gothic"/>
                <a:sym typeface="Century Gothic"/>
              </a:defRPr>
            </a:lvl4pPr>
            <a:lvl5pPr marL="0" marR="0" lvl="4" indent="0" algn="r" rtl="0">
              <a:spcBef>
                <a:spcPts val="0"/>
              </a:spcBef>
              <a:buNone/>
              <a:defRPr sz="900">
                <a:solidFill>
                  <a:srgbClr val="888888"/>
                </a:solidFill>
                <a:latin typeface="Century Gothic"/>
                <a:ea typeface="Century Gothic"/>
                <a:cs typeface="Century Gothic"/>
                <a:sym typeface="Century Gothic"/>
              </a:defRPr>
            </a:lvl5pPr>
            <a:lvl6pPr marL="0" marR="0" lvl="5" indent="0" algn="r" rtl="0">
              <a:spcBef>
                <a:spcPts val="0"/>
              </a:spcBef>
              <a:buNone/>
              <a:defRPr sz="900">
                <a:solidFill>
                  <a:srgbClr val="888888"/>
                </a:solidFill>
                <a:latin typeface="Century Gothic"/>
                <a:ea typeface="Century Gothic"/>
                <a:cs typeface="Century Gothic"/>
                <a:sym typeface="Century Gothic"/>
              </a:defRPr>
            </a:lvl6pPr>
            <a:lvl7pPr marL="0" marR="0" lvl="6" indent="0" algn="r" rtl="0">
              <a:spcBef>
                <a:spcPts val="0"/>
              </a:spcBef>
              <a:buNone/>
              <a:defRPr sz="900">
                <a:solidFill>
                  <a:srgbClr val="888888"/>
                </a:solidFill>
                <a:latin typeface="Century Gothic"/>
                <a:ea typeface="Century Gothic"/>
                <a:cs typeface="Century Gothic"/>
                <a:sym typeface="Century Gothic"/>
              </a:defRPr>
            </a:lvl7pPr>
            <a:lvl8pPr marL="0" marR="0" lvl="7" indent="0" algn="r" rtl="0">
              <a:spcBef>
                <a:spcPts val="0"/>
              </a:spcBef>
              <a:buNone/>
              <a:defRPr sz="900">
                <a:solidFill>
                  <a:srgbClr val="888888"/>
                </a:solidFill>
                <a:latin typeface="Century Gothic"/>
                <a:ea typeface="Century Gothic"/>
                <a:cs typeface="Century Gothic"/>
                <a:sym typeface="Century Gothic"/>
              </a:defRPr>
            </a:lvl8pPr>
            <a:lvl9pPr marL="0" marR="0" lvl="8" indent="0" algn="r" rtl="0">
              <a:spcBef>
                <a:spcPts val="0"/>
              </a:spcBef>
              <a:buNone/>
              <a:defRPr sz="900">
                <a:solidFill>
                  <a:srgbClr val="888888"/>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629841" y="457200"/>
            <a:ext cx="2949178"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Oswald"/>
              <a:buNone/>
              <a:defRPr sz="2400" b="0" i="0" u="none" strike="noStrike" cap="none">
                <a:solidFill>
                  <a:schemeClr val="dk1"/>
                </a:solidFill>
                <a:latin typeface="Oswald"/>
                <a:ea typeface="Oswald"/>
                <a:cs typeface="Oswald"/>
                <a:sym typeface="Oswald"/>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57" name="Google Shape;57;p9"/>
          <p:cNvSpPr txBox="1">
            <a:spLocks noGrp="1"/>
          </p:cNvSpPr>
          <p:nvPr>
            <p:ph type="body" idx="1"/>
          </p:nvPr>
        </p:nvSpPr>
        <p:spPr>
          <a:xfrm>
            <a:off x="3887391" y="987426"/>
            <a:ext cx="4629150" cy="4873625"/>
          </a:xfrm>
          <a:prstGeom prst="rect">
            <a:avLst/>
          </a:prstGeom>
          <a:noFill/>
          <a:ln>
            <a:noFill/>
          </a:ln>
        </p:spPr>
        <p:txBody>
          <a:bodyPr spcFirstLastPara="1" wrap="square" lIns="91425" tIns="91425" rIns="91425" bIns="91425" anchor="t" anchorCtr="0"/>
          <a:lstStyle>
            <a:lvl1pPr marL="342900" marR="0" lvl="0" indent="-323850" algn="l" rtl="0">
              <a:lnSpc>
                <a:spcPct val="90000"/>
              </a:lnSpc>
              <a:spcBef>
                <a:spcPts val="750"/>
              </a:spcBef>
              <a:spcAft>
                <a:spcPts val="0"/>
              </a:spcAft>
              <a:buClr>
                <a:schemeClr val="dk1"/>
              </a:buClr>
              <a:buSzPts val="3200"/>
              <a:buFont typeface="Arial"/>
              <a:buChar char="•"/>
              <a:defRPr sz="2400" b="0" i="0" u="none" strike="noStrike" cap="none">
                <a:solidFill>
                  <a:schemeClr val="dk1"/>
                </a:solidFill>
                <a:latin typeface="Century Gothic"/>
                <a:ea typeface="Century Gothic"/>
                <a:cs typeface="Century Gothic"/>
                <a:sym typeface="Century Gothic"/>
              </a:defRPr>
            </a:lvl1pPr>
            <a:lvl2pPr marL="685800" marR="0" lvl="1" indent="-304800" algn="l" rtl="0">
              <a:lnSpc>
                <a:spcPct val="90000"/>
              </a:lnSpc>
              <a:spcBef>
                <a:spcPts val="375"/>
              </a:spcBef>
              <a:spcAft>
                <a:spcPts val="0"/>
              </a:spcAft>
              <a:buClr>
                <a:schemeClr val="dk1"/>
              </a:buClr>
              <a:buSzPts val="2800"/>
              <a:buFont typeface="Arial"/>
              <a:buChar char="•"/>
              <a:defRPr sz="2100" b="0" i="0" u="none" strike="noStrike" cap="none">
                <a:solidFill>
                  <a:schemeClr val="dk1"/>
                </a:solidFill>
                <a:latin typeface="Century Gothic"/>
                <a:ea typeface="Century Gothic"/>
                <a:cs typeface="Century Gothic"/>
                <a:sym typeface="Century Gothic"/>
              </a:defRPr>
            </a:lvl2pPr>
            <a:lvl3pPr marL="1028700" marR="0" lvl="2"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entury Gothic"/>
                <a:ea typeface="Century Gothic"/>
                <a:cs typeface="Century Gothic"/>
                <a:sym typeface="Century Gothic"/>
              </a:defRPr>
            </a:lvl3pPr>
            <a:lvl4pPr marL="1371600" marR="0" lvl="3"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entury Gothic"/>
                <a:ea typeface="Century Gothic"/>
                <a:cs typeface="Century Gothic"/>
                <a:sym typeface="Century Gothic"/>
              </a:defRPr>
            </a:lvl4pPr>
            <a:lvl5pPr marL="1714500" marR="0" lvl="4"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entury Gothic"/>
                <a:ea typeface="Century Gothic"/>
                <a:cs typeface="Century Gothic"/>
                <a:sym typeface="Century Gothic"/>
              </a:defRPr>
            </a:lvl5pPr>
            <a:lvl6pPr marL="2057400" marR="0" lvl="5"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entury Gothic"/>
                <a:ea typeface="Century Gothic"/>
                <a:cs typeface="Century Gothic"/>
                <a:sym typeface="Century Gothic"/>
              </a:defRPr>
            </a:lvl6pPr>
            <a:lvl7pPr marL="2400300" marR="0" lvl="6"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entury Gothic"/>
                <a:ea typeface="Century Gothic"/>
                <a:cs typeface="Century Gothic"/>
                <a:sym typeface="Century Gothic"/>
              </a:defRPr>
            </a:lvl7pPr>
            <a:lvl8pPr marL="2743200" marR="0" lvl="7"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entury Gothic"/>
                <a:ea typeface="Century Gothic"/>
                <a:cs typeface="Century Gothic"/>
                <a:sym typeface="Century Gothic"/>
              </a:defRPr>
            </a:lvl8pPr>
            <a:lvl9pPr marL="3086100" marR="0" lvl="8"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entury Gothic"/>
                <a:ea typeface="Century Gothic"/>
                <a:cs typeface="Century Gothic"/>
                <a:sym typeface="Century Gothic"/>
              </a:defRPr>
            </a:lvl9pPr>
          </a:lstStyle>
          <a:p>
            <a:endParaRPr/>
          </a:p>
        </p:txBody>
      </p:sp>
      <p:sp>
        <p:nvSpPr>
          <p:cNvPr id="58" name="Google Shape;58;p9"/>
          <p:cNvSpPr txBox="1">
            <a:spLocks noGrp="1"/>
          </p:cNvSpPr>
          <p:nvPr>
            <p:ph type="body" idx="2"/>
          </p:nvPr>
        </p:nvSpPr>
        <p:spPr>
          <a:xfrm>
            <a:off x="629841" y="2057400"/>
            <a:ext cx="2949178" cy="3811588"/>
          </a:xfrm>
          <a:prstGeom prst="rect">
            <a:avLst/>
          </a:prstGeom>
          <a:noFill/>
          <a:ln>
            <a:noFill/>
          </a:ln>
        </p:spPr>
        <p:txBody>
          <a:bodyPr spcFirstLastPara="1" wrap="square" lIns="91425" tIns="91425" rIns="91425" bIns="91425" anchor="t" anchorCtr="0"/>
          <a:lstStyle>
            <a:lvl1pPr marL="342900" marR="0" lvl="0" indent="-171450" algn="l" rtl="0">
              <a:lnSpc>
                <a:spcPct val="90000"/>
              </a:lnSpc>
              <a:spcBef>
                <a:spcPts val="750"/>
              </a:spcBef>
              <a:spcAft>
                <a:spcPts val="0"/>
              </a:spcAft>
              <a:buClr>
                <a:schemeClr val="dk1"/>
              </a:buClr>
              <a:buSzPts val="1600"/>
              <a:buFont typeface="Arial"/>
              <a:buNone/>
              <a:defRPr sz="1200" b="0" i="0" u="none" strike="noStrike" cap="none">
                <a:solidFill>
                  <a:schemeClr val="dk1"/>
                </a:solidFill>
                <a:latin typeface="Century Gothic"/>
                <a:ea typeface="Century Gothic"/>
                <a:cs typeface="Century Gothic"/>
                <a:sym typeface="Century Gothic"/>
              </a:defRPr>
            </a:lvl1pPr>
            <a:lvl2pPr marL="685800" marR="0" lvl="1" indent="-171450" algn="l" rtl="0">
              <a:lnSpc>
                <a:spcPct val="90000"/>
              </a:lnSpc>
              <a:spcBef>
                <a:spcPts val="375"/>
              </a:spcBef>
              <a:spcAft>
                <a:spcPts val="0"/>
              </a:spcAft>
              <a:buClr>
                <a:schemeClr val="dk1"/>
              </a:buClr>
              <a:buSzPts val="1400"/>
              <a:buFont typeface="Arial"/>
              <a:buNone/>
              <a:defRPr sz="1050" b="0" i="0" u="none" strike="noStrike" cap="none">
                <a:solidFill>
                  <a:schemeClr val="dk1"/>
                </a:solidFill>
                <a:latin typeface="Century Gothic"/>
                <a:ea typeface="Century Gothic"/>
                <a:cs typeface="Century Gothic"/>
                <a:sym typeface="Century Gothic"/>
              </a:defRPr>
            </a:lvl2pPr>
            <a:lvl3pPr marL="1028700" marR="0" lvl="2" indent="-171450" algn="l" rtl="0">
              <a:lnSpc>
                <a:spcPct val="90000"/>
              </a:lnSpc>
              <a:spcBef>
                <a:spcPts val="375"/>
              </a:spcBef>
              <a:spcAft>
                <a:spcPts val="0"/>
              </a:spcAft>
              <a:buClr>
                <a:schemeClr val="dk1"/>
              </a:buClr>
              <a:buSzPts val="1200"/>
              <a:buFont typeface="Arial"/>
              <a:buNone/>
              <a:defRPr sz="900" b="0" i="0" u="none" strike="noStrike" cap="none">
                <a:solidFill>
                  <a:schemeClr val="dk1"/>
                </a:solidFill>
                <a:latin typeface="Century Gothic"/>
                <a:ea typeface="Century Gothic"/>
                <a:cs typeface="Century Gothic"/>
                <a:sym typeface="Century Gothic"/>
              </a:defRPr>
            </a:lvl3pPr>
            <a:lvl4pPr marL="1371600" marR="0" lvl="3"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entury Gothic"/>
                <a:ea typeface="Century Gothic"/>
                <a:cs typeface="Century Gothic"/>
                <a:sym typeface="Century Gothic"/>
              </a:defRPr>
            </a:lvl4pPr>
            <a:lvl5pPr marL="1714500" marR="0" lvl="4"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entury Gothic"/>
                <a:ea typeface="Century Gothic"/>
                <a:cs typeface="Century Gothic"/>
                <a:sym typeface="Century Gothic"/>
              </a:defRPr>
            </a:lvl5pPr>
            <a:lvl6pPr marL="2057400" marR="0" lvl="5"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entury Gothic"/>
                <a:ea typeface="Century Gothic"/>
                <a:cs typeface="Century Gothic"/>
                <a:sym typeface="Century Gothic"/>
              </a:defRPr>
            </a:lvl6pPr>
            <a:lvl7pPr marL="2400300" marR="0" lvl="6"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entury Gothic"/>
                <a:ea typeface="Century Gothic"/>
                <a:cs typeface="Century Gothic"/>
                <a:sym typeface="Century Gothic"/>
              </a:defRPr>
            </a:lvl7pPr>
            <a:lvl8pPr marL="2743200" marR="0" lvl="7"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entury Gothic"/>
                <a:ea typeface="Century Gothic"/>
                <a:cs typeface="Century Gothic"/>
                <a:sym typeface="Century Gothic"/>
              </a:defRPr>
            </a:lvl8pPr>
            <a:lvl9pPr marL="3086100" marR="0" lvl="8"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entury Gothic"/>
                <a:ea typeface="Century Gothic"/>
                <a:cs typeface="Century Gothic"/>
                <a:sym typeface="Century Gothic"/>
              </a:defRPr>
            </a:lvl9pPr>
          </a:lstStyle>
          <a:p>
            <a:endParaRPr/>
          </a:p>
        </p:txBody>
      </p:sp>
      <p:sp>
        <p:nvSpPr>
          <p:cNvPr id="59" name="Google Shape;59;p9"/>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9pPr>
          </a:lstStyle>
          <a:p>
            <a:endParaRPr/>
          </a:p>
        </p:txBody>
      </p:sp>
      <p:sp>
        <p:nvSpPr>
          <p:cNvPr id="60" name="Google Shape;60;p9"/>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9pPr>
          </a:lstStyle>
          <a:p>
            <a:endParaRPr/>
          </a:p>
        </p:txBody>
      </p:sp>
      <p:sp>
        <p:nvSpPr>
          <p:cNvPr id="61" name="Google Shape;61;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entury Gothic"/>
                <a:ea typeface="Century Gothic"/>
                <a:cs typeface="Century Gothic"/>
                <a:sym typeface="Century Gothic"/>
              </a:defRPr>
            </a:lvl1pPr>
            <a:lvl2pPr marL="0" marR="0" lvl="1" indent="0" algn="r" rtl="0">
              <a:spcBef>
                <a:spcPts val="0"/>
              </a:spcBef>
              <a:buNone/>
              <a:defRPr sz="900">
                <a:solidFill>
                  <a:srgbClr val="888888"/>
                </a:solidFill>
                <a:latin typeface="Century Gothic"/>
                <a:ea typeface="Century Gothic"/>
                <a:cs typeface="Century Gothic"/>
                <a:sym typeface="Century Gothic"/>
              </a:defRPr>
            </a:lvl2pPr>
            <a:lvl3pPr marL="0" marR="0" lvl="2" indent="0" algn="r" rtl="0">
              <a:spcBef>
                <a:spcPts val="0"/>
              </a:spcBef>
              <a:buNone/>
              <a:defRPr sz="900">
                <a:solidFill>
                  <a:srgbClr val="888888"/>
                </a:solidFill>
                <a:latin typeface="Century Gothic"/>
                <a:ea typeface="Century Gothic"/>
                <a:cs typeface="Century Gothic"/>
                <a:sym typeface="Century Gothic"/>
              </a:defRPr>
            </a:lvl3pPr>
            <a:lvl4pPr marL="0" marR="0" lvl="3" indent="0" algn="r" rtl="0">
              <a:spcBef>
                <a:spcPts val="0"/>
              </a:spcBef>
              <a:buNone/>
              <a:defRPr sz="900">
                <a:solidFill>
                  <a:srgbClr val="888888"/>
                </a:solidFill>
                <a:latin typeface="Century Gothic"/>
                <a:ea typeface="Century Gothic"/>
                <a:cs typeface="Century Gothic"/>
                <a:sym typeface="Century Gothic"/>
              </a:defRPr>
            </a:lvl4pPr>
            <a:lvl5pPr marL="0" marR="0" lvl="4" indent="0" algn="r" rtl="0">
              <a:spcBef>
                <a:spcPts val="0"/>
              </a:spcBef>
              <a:buNone/>
              <a:defRPr sz="900">
                <a:solidFill>
                  <a:srgbClr val="888888"/>
                </a:solidFill>
                <a:latin typeface="Century Gothic"/>
                <a:ea typeface="Century Gothic"/>
                <a:cs typeface="Century Gothic"/>
                <a:sym typeface="Century Gothic"/>
              </a:defRPr>
            </a:lvl5pPr>
            <a:lvl6pPr marL="0" marR="0" lvl="5" indent="0" algn="r" rtl="0">
              <a:spcBef>
                <a:spcPts val="0"/>
              </a:spcBef>
              <a:buNone/>
              <a:defRPr sz="900">
                <a:solidFill>
                  <a:srgbClr val="888888"/>
                </a:solidFill>
                <a:latin typeface="Century Gothic"/>
                <a:ea typeface="Century Gothic"/>
                <a:cs typeface="Century Gothic"/>
                <a:sym typeface="Century Gothic"/>
              </a:defRPr>
            </a:lvl6pPr>
            <a:lvl7pPr marL="0" marR="0" lvl="6" indent="0" algn="r" rtl="0">
              <a:spcBef>
                <a:spcPts val="0"/>
              </a:spcBef>
              <a:buNone/>
              <a:defRPr sz="900">
                <a:solidFill>
                  <a:srgbClr val="888888"/>
                </a:solidFill>
                <a:latin typeface="Century Gothic"/>
                <a:ea typeface="Century Gothic"/>
                <a:cs typeface="Century Gothic"/>
                <a:sym typeface="Century Gothic"/>
              </a:defRPr>
            </a:lvl7pPr>
            <a:lvl8pPr marL="0" marR="0" lvl="7" indent="0" algn="r" rtl="0">
              <a:spcBef>
                <a:spcPts val="0"/>
              </a:spcBef>
              <a:buNone/>
              <a:defRPr sz="900">
                <a:solidFill>
                  <a:srgbClr val="888888"/>
                </a:solidFill>
                <a:latin typeface="Century Gothic"/>
                <a:ea typeface="Century Gothic"/>
                <a:cs typeface="Century Gothic"/>
                <a:sym typeface="Century Gothic"/>
              </a:defRPr>
            </a:lvl8pPr>
            <a:lvl9pPr marL="0" marR="0" lvl="8" indent="0" algn="r" rtl="0">
              <a:spcBef>
                <a:spcPts val="0"/>
              </a:spcBef>
              <a:buNone/>
              <a:defRPr sz="900">
                <a:solidFill>
                  <a:srgbClr val="888888"/>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2"/>
        <p:cNvGrpSpPr/>
        <p:nvPr/>
      </p:nvGrpSpPr>
      <p:grpSpPr>
        <a:xfrm>
          <a:off x="0" y="0"/>
          <a:ext cx="0" cy="0"/>
          <a:chOff x="0" y="0"/>
          <a:chExt cx="0" cy="0"/>
        </a:xfrm>
      </p:grpSpPr>
      <p:sp>
        <p:nvSpPr>
          <p:cNvPr id="63" name="Google Shape;63;p10"/>
          <p:cNvSpPr txBox="1">
            <a:spLocks noGrp="1"/>
          </p:cNvSpPr>
          <p:nvPr>
            <p:ph type="ctrTitle"/>
          </p:nvPr>
        </p:nvSpPr>
        <p:spPr>
          <a:xfrm>
            <a:off x="1143000" y="1122363"/>
            <a:ext cx="6858000" cy="238760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chemeClr val="dk1"/>
              </a:buClr>
              <a:buSzPts val="6000"/>
              <a:buFont typeface="Oswald"/>
              <a:buNone/>
              <a:defRPr sz="4500" b="0" i="0" u="none" strike="noStrike" cap="none">
                <a:solidFill>
                  <a:schemeClr val="dk1"/>
                </a:solidFill>
                <a:latin typeface="Oswald"/>
                <a:ea typeface="Oswald"/>
                <a:cs typeface="Oswald"/>
                <a:sym typeface="Oswald"/>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64" name="Google Shape;64;p10"/>
          <p:cNvSpPr txBox="1">
            <a:spLocks noGrp="1"/>
          </p:cNvSpPr>
          <p:nvPr>
            <p:ph type="subTitle" idx="1"/>
          </p:nvPr>
        </p:nvSpPr>
        <p:spPr>
          <a:xfrm>
            <a:off x="1143000" y="3602038"/>
            <a:ext cx="6858000" cy="1655762"/>
          </a:xfrm>
          <a:prstGeom prst="rect">
            <a:avLst/>
          </a:prstGeom>
          <a:noFill/>
          <a:ln>
            <a:noFill/>
          </a:ln>
        </p:spPr>
        <p:txBody>
          <a:bodyPr spcFirstLastPara="1" wrap="square" lIns="91425" tIns="91425" rIns="91425" bIns="91425" anchor="t" anchorCtr="0"/>
          <a:lstStyle>
            <a:lvl1pPr marR="0" lvl="0" algn="ctr" rtl="0">
              <a:lnSpc>
                <a:spcPct val="90000"/>
              </a:lnSpc>
              <a:spcBef>
                <a:spcPts val="750"/>
              </a:spcBef>
              <a:spcAft>
                <a:spcPts val="0"/>
              </a:spcAft>
              <a:buClr>
                <a:schemeClr val="dk1"/>
              </a:buClr>
              <a:buSzPts val="2400"/>
              <a:buFont typeface="Arial"/>
              <a:buNone/>
              <a:defRPr sz="1800" b="0" i="0" u="none" strike="noStrike" cap="none">
                <a:solidFill>
                  <a:schemeClr val="dk1"/>
                </a:solidFill>
                <a:latin typeface="Century Gothic"/>
                <a:ea typeface="Century Gothic"/>
                <a:cs typeface="Century Gothic"/>
                <a:sym typeface="Century Gothic"/>
              </a:defRPr>
            </a:lvl1pPr>
            <a:lvl2pPr marR="0" lvl="1" algn="ctr"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entury Gothic"/>
                <a:ea typeface="Century Gothic"/>
                <a:cs typeface="Century Gothic"/>
                <a:sym typeface="Century Gothic"/>
              </a:defRPr>
            </a:lvl2pPr>
            <a:lvl3pPr marR="0" lvl="2" algn="ctr"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entury Gothic"/>
                <a:ea typeface="Century Gothic"/>
                <a:cs typeface="Century Gothic"/>
                <a:sym typeface="Century Gothic"/>
              </a:defRPr>
            </a:lvl3pPr>
            <a:lvl4pPr marR="0" lvl="3"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entury Gothic"/>
                <a:ea typeface="Century Gothic"/>
                <a:cs typeface="Century Gothic"/>
                <a:sym typeface="Century Gothic"/>
              </a:defRPr>
            </a:lvl5pPr>
            <a:lvl6pPr marR="0" lvl="5"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entury Gothic"/>
                <a:ea typeface="Century Gothic"/>
                <a:cs typeface="Century Gothic"/>
                <a:sym typeface="Century Gothic"/>
              </a:defRPr>
            </a:lvl6pPr>
            <a:lvl7pPr marR="0" lvl="6"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entury Gothic"/>
                <a:ea typeface="Century Gothic"/>
                <a:cs typeface="Century Gothic"/>
                <a:sym typeface="Century Gothic"/>
              </a:defRPr>
            </a:lvl7pPr>
            <a:lvl8pPr marR="0" lvl="7"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entury Gothic"/>
                <a:ea typeface="Century Gothic"/>
                <a:cs typeface="Century Gothic"/>
                <a:sym typeface="Century Gothic"/>
              </a:defRPr>
            </a:lvl8pPr>
            <a:lvl9pPr marR="0" lvl="8"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entury Gothic"/>
                <a:ea typeface="Century Gothic"/>
                <a:cs typeface="Century Gothic"/>
                <a:sym typeface="Century Gothic"/>
              </a:defRPr>
            </a:lvl9pPr>
          </a:lstStyle>
          <a:p>
            <a:endParaRPr/>
          </a:p>
        </p:txBody>
      </p:sp>
      <p:sp>
        <p:nvSpPr>
          <p:cNvPr id="65" name="Google Shape;65;p10"/>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9pPr>
          </a:lstStyle>
          <a:p>
            <a:endParaRPr/>
          </a:p>
        </p:txBody>
      </p:sp>
      <p:sp>
        <p:nvSpPr>
          <p:cNvPr id="66" name="Google Shape;66;p10"/>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9pPr>
          </a:lstStyle>
          <a:p>
            <a:endParaRPr/>
          </a:p>
        </p:txBody>
      </p:sp>
      <p:sp>
        <p:nvSpPr>
          <p:cNvPr id="67" name="Google Shape;67;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entury Gothic"/>
                <a:ea typeface="Century Gothic"/>
                <a:cs typeface="Century Gothic"/>
                <a:sym typeface="Century Gothic"/>
              </a:defRPr>
            </a:lvl1pPr>
            <a:lvl2pPr marL="0" marR="0" lvl="1" indent="0" algn="r" rtl="0">
              <a:spcBef>
                <a:spcPts val="0"/>
              </a:spcBef>
              <a:buNone/>
              <a:defRPr sz="900">
                <a:solidFill>
                  <a:srgbClr val="888888"/>
                </a:solidFill>
                <a:latin typeface="Century Gothic"/>
                <a:ea typeface="Century Gothic"/>
                <a:cs typeface="Century Gothic"/>
                <a:sym typeface="Century Gothic"/>
              </a:defRPr>
            </a:lvl2pPr>
            <a:lvl3pPr marL="0" marR="0" lvl="2" indent="0" algn="r" rtl="0">
              <a:spcBef>
                <a:spcPts val="0"/>
              </a:spcBef>
              <a:buNone/>
              <a:defRPr sz="900">
                <a:solidFill>
                  <a:srgbClr val="888888"/>
                </a:solidFill>
                <a:latin typeface="Century Gothic"/>
                <a:ea typeface="Century Gothic"/>
                <a:cs typeface="Century Gothic"/>
                <a:sym typeface="Century Gothic"/>
              </a:defRPr>
            </a:lvl3pPr>
            <a:lvl4pPr marL="0" marR="0" lvl="3" indent="0" algn="r" rtl="0">
              <a:spcBef>
                <a:spcPts val="0"/>
              </a:spcBef>
              <a:buNone/>
              <a:defRPr sz="900">
                <a:solidFill>
                  <a:srgbClr val="888888"/>
                </a:solidFill>
                <a:latin typeface="Century Gothic"/>
                <a:ea typeface="Century Gothic"/>
                <a:cs typeface="Century Gothic"/>
                <a:sym typeface="Century Gothic"/>
              </a:defRPr>
            </a:lvl4pPr>
            <a:lvl5pPr marL="0" marR="0" lvl="4" indent="0" algn="r" rtl="0">
              <a:spcBef>
                <a:spcPts val="0"/>
              </a:spcBef>
              <a:buNone/>
              <a:defRPr sz="900">
                <a:solidFill>
                  <a:srgbClr val="888888"/>
                </a:solidFill>
                <a:latin typeface="Century Gothic"/>
                <a:ea typeface="Century Gothic"/>
                <a:cs typeface="Century Gothic"/>
                <a:sym typeface="Century Gothic"/>
              </a:defRPr>
            </a:lvl5pPr>
            <a:lvl6pPr marL="0" marR="0" lvl="5" indent="0" algn="r" rtl="0">
              <a:spcBef>
                <a:spcPts val="0"/>
              </a:spcBef>
              <a:buNone/>
              <a:defRPr sz="900">
                <a:solidFill>
                  <a:srgbClr val="888888"/>
                </a:solidFill>
                <a:latin typeface="Century Gothic"/>
                <a:ea typeface="Century Gothic"/>
                <a:cs typeface="Century Gothic"/>
                <a:sym typeface="Century Gothic"/>
              </a:defRPr>
            </a:lvl6pPr>
            <a:lvl7pPr marL="0" marR="0" lvl="6" indent="0" algn="r" rtl="0">
              <a:spcBef>
                <a:spcPts val="0"/>
              </a:spcBef>
              <a:buNone/>
              <a:defRPr sz="900">
                <a:solidFill>
                  <a:srgbClr val="888888"/>
                </a:solidFill>
                <a:latin typeface="Century Gothic"/>
                <a:ea typeface="Century Gothic"/>
                <a:cs typeface="Century Gothic"/>
                <a:sym typeface="Century Gothic"/>
              </a:defRPr>
            </a:lvl7pPr>
            <a:lvl8pPr marL="0" marR="0" lvl="7" indent="0" algn="r" rtl="0">
              <a:spcBef>
                <a:spcPts val="0"/>
              </a:spcBef>
              <a:buNone/>
              <a:defRPr sz="900">
                <a:solidFill>
                  <a:srgbClr val="888888"/>
                </a:solidFill>
                <a:latin typeface="Century Gothic"/>
                <a:ea typeface="Century Gothic"/>
                <a:cs typeface="Century Gothic"/>
                <a:sym typeface="Century Gothic"/>
              </a:defRPr>
            </a:lvl8pPr>
            <a:lvl9pPr marL="0" marR="0" lvl="8" indent="0" algn="r" rtl="0">
              <a:spcBef>
                <a:spcPts val="0"/>
              </a:spcBef>
              <a:buNone/>
              <a:defRPr sz="900">
                <a:solidFill>
                  <a:srgbClr val="888888"/>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629841" y="365126"/>
            <a:ext cx="78867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Oswald"/>
              <a:buNone/>
              <a:defRPr sz="3300" b="0" i="0" u="none" strike="noStrike" cap="none">
                <a:solidFill>
                  <a:schemeClr val="dk1"/>
                </a:solidFill>
                <a:latin typeface="Oswald"/>
                <a:ea typeface="Oswald"/>
                <a:cs typeface="Oswald"/>
                <a:sym typeface="Oswald"/>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70" name="Google Shape;70;p11"/>
          <p:cNvSpPr txBox="1">
            <a:spLocks noGrp="1"/>
          </p:cNvSpPr>
          <p:nvPr>
            <p:ph type="body" idx="1"/>
          </p:nvPr>
        </p:nvSpPr>
        <p:spPr>
          <a:xfrm>
            <a:off x="629842" y="1681163"/>
            <a:ext cx="3868340" cy="823912"/>
          </a:xfrm>
          <a:prstGeom prst="rect">
            <a:avLst/>
          </a:prstGeom>
          <a:noFill/>
          <a:ln>
            <a:noFill/>
          </a:ln>
        </p:spPr>
        <p:txBody>
          <a:bodyPr spcFirstLastPara="1" wrap="square" lIns="91425" tIns="91425" rIns="91425" bIns="91425" anchor="b" anchorCtr="0"/>
          <a:lstStyle>
            <a:lvl1pPr marL="342900" marR="0" lvl="0" indent="-171450" algn="l" rtl="0">
              <a:lnSpc>
                <a:spcPct val="90000"/>
              </a:lnSpc>
              <a:spcBef>
                <a:spcPts val="750"/>
              </a:spcBef>
              <a:spcAft>
                <a:spcPts val="0"/>
              </a:spcAft>
              <a:buClr>
                <a:schemeClr val="dk1"/>
              </a:buClr>
              <a:buSzPts val="2400"/>
              <a:buFont typeface="Arial"/>
              <a:buNone/>
              <a:defRPr sz="1800" b="1" i="0" u="none" strike="noStrike" cap="none">
                <a:solidFill>
                  <a:schemeClr val="dk1"/>
                </a:solidFill>
                <a:latin typeface="Century Gothic"/>
                <a:ea typeface="Century Gothic"/>
                <a:cs typeface="Century Gothic"/>
                <a:sym typeface="Century Gothic"/>
              </a:defRPr>
            </a:lvl1pPr>
            <a:lvl2pPr marL="685800" marR="0" lvl="1" indent="-171450" algn="l" rtl="0">
              <a:lnSpc>
                <a:spcPct val="90000"/>
              </a:lnSpc>
              <a:spcBef>
                <a:spcPts val="375"/>
              </a:spcBef>
              <a:spcAft>
                <a:spcPts val="0"/>
              </a:spcAft>
              <a:buClr>
                <a:schemeClr val="dk1"/>
              </a:buClr>
              <a:buSzPts val="2000"/>
              <a:buFont typeface="Arial"/>
              <a:buNone/>
              <a:defRPr sz="1500" b="1" i="0" u="none" strike="noStrike" cap="none">
                <a:solidFill>
                  <a:schemeClr val="dk1"/>
                </a:solidFill>
                <a:latin typeface="Century Gothic"/>
                <a:ea typeface="Century Gothic"/>
                <a:cs typeface="Century Gothic"/>
                <a:sym typeface="Century Gothic"/>
              </a:defRPr>
            </a:lvl2pPr>
            <a:lvl3pPr marL="1028700" marR="0" lvl="2" indent="-171450" algn="l" rtl="0">
              <a:lnSpc>
                <a:spcPct val="90000"/>
              </a:lnSpc>
              <a:spcBef>
                <a:spcPts val="375"/>
              </a:spcBef>
              <a:spcAft>
                <a:spcPts val="0"/>
              </a:spcAft>
              <a:buClr>
                <a:schemeClr val="dk1"/>
              </a:buClr>
              <a:buSzPts val="1800"/>
              <a:buFont typeface="Arial"/>
              <a:buNone/>
              <a:defRPr sz="1350" b="1" i="0" u="none" strike="noStrike" cap="none">
                <a:solidFill>
                  <a:schemeClr val="dk1"/>
                </a:solidFill>
                <a:latin typeface="Century Gothic"/>
                <a:ea typeface="Century Gothic"/>
                <a:cs typeface="Century Gothic"/>
                <a:sym typeface="Century Gothic"/>
              </a:defRPr>
            </a:lvl3pPr>
            <a:lvl4pPr marL="1371600" marR="0" lvl="3"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entury Gothic"/>
                <a:ea typeface="Century Gothic"/>
                <a:cs typeface="Century Gothic"/>
                <a:sym typeface="Century Gothic"/>
              </a:defRPr>
            </a:lvl4pPr>
            <a:lvl5pPr marL="1714500" marR="0" lvl="4"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entury Gothic"/>
                <a:ea typeface="Century Gothic"/>
                <a:cs typeface="Century Gothic"/>
                <a:sym typeface="Century Gothic"/>
              </a:defRPr>
            </a:lvl5pPr>
            <a:lvl6pPr marL="2057400" marR="0" lvl="5"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entury Gothic"/>
                <a:ea typeface="Century Gothic"/>
                <a:cs typeface="Century Gothic"/>
                <a:sym typeface="Century Gothic"/>
              </a:defRPr>
            </a:lvl6pPr>
            <a:lvl7pPr marL="2400300" marR="0" lvl="6"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entury Gothic"/>
                <a:ea typeface="Century Gothic"/>
                <a:cs typeface="Century Gothic"/>
                <a:sym typeface="Century Gothic"/>
              </a:defRPr>
            </a:lvl7pPr>
            <a:lvl8pPr marL="2743200" marR="0" lvl="7"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entury Gothic"/>
                <a:ea typeface="Century Gothic"/>
                <a:cs typeface="Century Gothic"/>
                <a:sym typeface="Century Gothic"/>
              </a:defRPr>
            </a:lvl8pPr>
            <a:lvl9pPr marL="3086100" marR="0" lvl="8"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entury Gothic"/>
                <a:ea typeface="Century Gothic"/>
                <a:cs typeface="Century Gothic"/>
                <a:sym typeface="Century Gothic"/>
              </a:defRPr>
            </a:lvl9pPr>
          </a:lstStyle>
          <a:p>
            <a:endParaRPr/>
          </a:p>
        </p:txBody>
      </p:sp>
      <p:sp>
        <p:nvSpPr>
          <p:cNvPr id="71" name="Google Shape;71;p11"/>
          <p:cNvSpPr txBox="1">
            <a:spLocks noGrp="1"/>
          </p:cNvSpPr>
          <p:nvPr>
            <p:ph type="body" idx="2"/>
          </p:nvPr>
        </p:nvSpPr>
        <p:spPr>
          <a:xfrm>
            <a:off x="629842" y="2505075"/>
            <a:ext cx="3868340" cy="3684588"/>
          </a:xfrm>
          <a:prstGeom prst="rect">
            <a:avLst/>
          </a:prstGeom>
          <a:noFill/>
          <a:ln>
            <a:noFill/>
          </a:ln>
        </p:spPr>
        <p:txBody>
          <a:bodyPr spcFirstLastPara="1" wrap="square" lIns="91425" tIns="91425" rIns="91425" bIns="91425" anchor="t" anchorCtr="0"/>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entury Gothic"/>
                <a:ea typeface="Century Gothic"/>
                <a:cs typeface="Century Gothic"/>
                <a:sym typeface="Century Gothic"/>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entury Gothic"/>
                <a:ea typeface="Century Gothic"/>
                <a:cs typeface="Century Gothic"/>
                <a:sym typeface="Century Gothic"/>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entury Gothic"/>
                <a:ea typeface="Century Gothic"/>
                <a:cs typeface="Century Gothic"/>
                <a:sym typeface="Century Gothic"/>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9pPr>
          </a:lstStyle>
          <a:p>
            <a:endParaRPr/>
          </a:p>
        </p:txBody>
      </p:sp>
      <p:sp>
        <p:nvSpPr>
          <p:cNvPr id="72" name="Google Shape;72;p11"/>
          <p:cNvSpPr txBox="1">
            <a:spLocks noGrp="1"/>
          </p:cNvSpPr>
          <p:nvPr>
            <p:ph type="body" idx="3"/>
          </p:nvPr>
        </p:nvSpPr>
        <p:spPr>
          <a:xfrm>
            <a:off x="4629150" y="1681163"/>
            <a:ext cx="3887391" cy="823912"/>
          </a:xfrm>
          <a:prstGeom prst="rect">
            <a:avLst/>
          </a:prstGeom>
          <a:noFill/>
          <a:ln>
            <a:noFill/>
          </a:ln>
        </p:spPr>
        <p:txBody>
          <a:bodyPr spcFirstLastPara="1" wrap="square" lIns="91425" tIns="91425" rIns="91425" bIns="91425" anchor="b" anchorCtr="0"/>
          <a:lstStyle>
            <a:lvl1pPr marL="342900" marR="0" lvl="0" indent="-171450" algn="l" rtl="0">
              <a:lnSpc>
                <a:spcPct val="90000"/>
              </a:lnSpc>
              <a:spcBef>
                <a:spcPts val="750"/>
              </a:spcBef>
              <a:spcAft>
                <a:spcPts val="0"/>
              </a:spcAft>
              <a:buClr>
                <a:schemeClr val="dk1"/>
              </a:buClr>
              <a:buSzPts val="2400"/>
              <a:buFont typeface="Arial"/>
              <a:buNone/>
              <a:defRPr sz="1800" b="1" i="0" u="none" strike="noStrike" cap="none">
                <a:solidFill>
                  <a:schemeClr val="dk1"/>
                </a:solidFill>
                <a:latin typeface="Century Gothic"/>
                <a:ea typeface="Century Gothic"/>
                <a:cs typeface="Century Gothic"/>
                <a:sym typeface="Century Gothic"/>
              </a:defRPr>
            </a:lvl1pPr>
            <a:lvl2pPr marL="685800" marR="0" lvl="1" indent="-171450" algn="l" rtl="0">
              <a:lnSpc>
                <a:spcPct val="90000"/>
              </a:lnSpc>
              <a:spcBef>
                <a:spcPts val="375"/>
              </a:spcBef>
              <a:spcAft>
                <a:spcPts val="0"/>
              </a:spcAft>
              <a:buClr>
                <a:schemeClr val="dk1"/>
              </a:buClr>
              <a:buSzPts val="2000"/>
              <a:buFont typeface="Arial"/>
              <a:buNone/>
              <a:defRPr sz="1500" b="1" i="0" u="none" strike="noStrike" cap="none">
                <a:solidFill>
                  <a:schemeClr val="dk1"/>
                </a:solidFill>
                <a:latin typeface="Century Gothic"/>
                <a:ea typeface="Century Gothic"/>
                <a:cs typeface="Century Gothic"/>
                <a:sym typeface="Century Gothic"/>
              </a:defRPr>
            </a:lvl2pPr>
            <a:lvl3pPr marL="1028700" marR="0" lvl="2" indent="-171450" algn="l" rtl="0">
              <a:lnSpc>
                <a:spcPct val="90000"/>
              </a:lnSpc>
              <a:spcBef>
                <a:spcPts val="375"/>
              </a:spcBef>
              <a:spcAft>
                <a:spcPts val="0"/>
              </a:spcAft>
              <a:buClr>
                <a:schemeClr val="dk1"/>
              </a:buClr>
              <a:buSzPts val="1800"/>
              <a:buFont typeface="Arial"/>
              <a:buNone/>
              <a:defRPr sz="1350" b="1" i="0" u="none" strike="noStrike" cap="none">
                <a:solidFill>
                  <a:schemeClr val="dk1"/>
                </a:solidFill>
                <a:latin typeface="Century Gothic"/>
                <a:ea typeface="Century Gothic"/>
                <a:cs typeface="Century Gothic"/>
                <a:sym typeface="Century Gothic"/>
              </a:defRPr>
            </a:lvl3pPr>
            <a:lvl4pPr marL="1371600" marR="0" lvl="3"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entury Gothic"/>
                <a:ea typeface="Century Gothic"/>
                <a:cs typeface="Century Gothic"/>
                <a:sym typeface="Century Gothic"/>
              </a:defRPr>
            </a:lvl4pPr>
            <a:lvl5pPr marL="1714500" marR="0" lvl="4"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entury Gothic"/>
                <a:ea typeface="Century Gothic"/>
                <a:cs typeface="Century Gothic"/>
                <a:sym typeface="Century Gothic"/>
              </a:defRPr>
            </a:lvl5pPr>
            <a:lvl6pPr marL="2057400" marR="0" lvl="5"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entury Gothic"/>
                <a:ea typeface="Century Gothic"/>
                <a:cs typeface="Century Gothic"/>
                <a:sym typeface="Century Gothic"/>
              </a:defRPr>
            </a:lvl6pPr>
            <a:lvl7pPr marL="2400300" marR="0" lvl="6"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entury Gothic"/>
                <a:ea typeface="Century Gothic"/>
                <a:cs typeface="Century Gothic"/>
                <a:sym typeface="Century Gothic"/>
              </a:defRPr>
            </a:lvl7pPr>
            <a:lvl8pPr marL="2743200" marR="0" lvl="7"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entury Gothic"/>
                <a:ea typeface="Century Gothic"/>
                <a:cs typeface="Century Gothic"/>
                <a:sym typeface="Century Gothic"/>
              </a:defRPr>
            </a:lvl8pPr>
            <a:lvl9pPr marL="3086100" marR="0" lvl="8" indent="-17145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entury Gothic"/>
                <a:ea typeface="Century Gothic"/>
                <a:cs typeface="Century Gothic"/>
                <a:sym typeface="Century Gothic"/>
              </a:defRPr>
            </a:lvl9pPr>
          </a:lstStyle>
          <a:p>
            <a:endParaRPr/>
          </a:p>
        </p:txBody>
      </p:sp>
      <p:sp>
        <p:nvSpPr>
          <p:cNvPr id="73" name="Google Shape;73;p11"/>
          <p:cNvSpPr txBox="1">
            <a:spLocks noGrp="1"/>
          </p:cNvSpPr>
          <p:nvPr>
            <p:ph type="body" idx="4"/>
          </p:nvPr>
        </p:nvSpPr>
        <p:spPr>
          <a:xfrm>
            <a:off x="4629150" y="2505075"/>
            <a:ext cx="3887391" cy="3684588"/>
          </a:xfrm>
          <a:prstGeom prst="rect">
            <a:avLst/>
          </a:prstGeom>
          <a:noFill/>
          <a:ln>
            <a:noFill/>
          </a:ln>
        </p:spPr>
        <p:txBody>
          <a:bodyPr spcFirstLastPara="1" wrap="square" lIns="91425" tIns="91425" rIns="91425" bIns="91425" anchor="t" anchorCtr="0"/>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entury Gothic"/>
                <a:ea typeface="Century Gothic"/>
                <a:cs typeface="Century Gothic"/>
                <a:sym typeface="Century Gothic"/>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entury Gothic"/>
                <a:ea typeface="Century Gothic"/>
                <a:cs typeface="Century Gothic"/>
                <a:sym typeface="Century Gothic"/>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entury Gothic"/>
                <a:ea typeface="Century Gothic"/>
                <a:cs typeface="Century Gothic"/>
                <a:sym typeface="Century Gothic"/>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9pPr>
          </a:lstStyle>
          <a:p>
            <a:endParaRPr/>
          </a:p>
        </p:txBody>
      </p:sp>
      <p:sp>
        <p:nvSpPr>
          <p:cNvPr id="74" name="Google Shape;74;p11"/>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9pPr>
          </a:lstStyle>
          <a:p>
            <a:endParaRPr/>
          </a:p>
        </p:txBody>
      </p:sp>
      <p:sp>
        <p:nvSpPr>
          <p:cNvPr id="75" name="Google Shape;75;p11"/>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9pPr>
          </a:lstStyle>
          <a:p>
            <a:endParaRPr/>
          </a:p>
        </p:txBody>
      </p:sp>
      <p:sp>
        <p:nvSpPr>
          <p:cNvPr id="76" name="Google Shape;76;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entury Gothic"/>
                <a:ea typeface="Century Gothic"/>
                <a:cs typeface="Century Gothic"/>
                <a:sym typeface="Century Gothic"/>
              </a:defRPr>
            </a:lvl1pPr>
            <a:lvl2pPr marL="0" marR="0" lvl="1" indent="0" algn="r" rtl="0">
              <a:spcBef>
                <a:spcPts val="0"/>
              </a:spcBef>
              <a:buNone/>
              <a:defRPr sz="900">
                <a:solidFill>
                  <a:srgbClr val="888888"/>
                </a:solidFill>
                <a:latin typeface="Century Gothic"/>
                <a:ea typeface="Century Gothic"/>
                <a:cs typeface="Century Gothic"/>
                <a:sym typeface="Century Gothic"/>
              </a:defRPr>
            </a:lvl2pPr>
            <a:lvl3pPr marL="0" marR="0" lvl="2" indent="0" algn="r" rtl="0">
              <a:spcBef>
                <a:spcPts val="0"/>
              </a:spcBef>
              <a:buNone/>
              <a:defRPr sz="900">
                <a:solidFill>
                  <a:srgbClr val="888888"/>
                </a:solidFill>
                <a:latin typeface="Century Gothic"/>
                <a:ea typeface="Century Gothic"/>
                <a:cs typeface="Century Gothic"/>
                <a:sym typeface="Century Gothic"/>
              </a:defRPr>
            </a:lvl3pPr>
            <a:lvl4pPr marL="0" marR="0" lvl="3" indent="0" algn="r" rtl="0">
              <a:spcBef>
                <a:spcPts val="0"/>
              </a:spcBef>
              <a:buNone/>
              <a:defRPr sz="900">
                <a:solidFill>
                  <a:srgbClr val="888888"/>
                </a:solidFill>
                <a:latin typeface="Century Gothic"/>
                <a:ea typeface="Century Gothic"/>
                <a:cs typeface="Century Gothic"/>
                <a:sym typeface="Century Gothic"/>
              </a:defRPr>
            </a:lvl4pPr>
            <a:lvl5pPr marL="0" marR="0" lvl="4" indent="0" algn="r" rtl="0">
              <a:spcBef>
                <a:spcPts val="0"/>
              </a:spcBef>
              <a:buNone/>
              <a:defRPr sz="900">
                <a:solidFill>
                  <a:srgbClr val="888888"/>
                </a:solidFill>
                <a:latin typeface="Century Gothic"/>
                <a:ea typeface="Century Gothic"/>
                <a:cs typeface="Century Gothic"/>
                <a:sym typeface="Century Gothic"/>
              </a:defRPr>
            </a:lvl5pPr>
            <a:lvl6pPr marL="0" marR="0" lvl="5" indent="0" algn="r" rtl="0">
              <a:spcBef>
                <a:spcPts val="0"/>
              </a:spcBef>
              <a:buNone/>
              <a:defRPr sz="900">
                <a:solidFill>
                  <a:srgbClr val="888888"/>
                </a:solidFill>
                <a:latin typeface="Century Gothic"/>
                <a:ea typeface="Century Gothic"/>
                <a:cs typeface="Century Gothic"/>
                <a:sym typeface="Century Gothic"/>
              </a:defRPr>
            </a:lvl6pPr>
            <a:lvl7pPr marL="0" marR="0" lvl="6" indent="0" algn="r" rtl="0">
              <a:spcBef>
                <a:spcPts val="0"/>
              </a:spcBef>
              <a:buNone/>
              <a:defRPr sz="900">
                <a:solidFill>
                  <a:srgbClr val="888888"/>
                </a:solidFill>
                <a:latin typeface="Century Gothic"/>
                <a:ea typeface="Century Gothic"/>
                <a:cs typeface="Century Gothic"/>
                <a:sym typeface="Century Gothic"/>
              </a:defRPr>
            </a:lvl7pPr>
            <a:lvl8pPr marL="0" marR="0" lvl="7" indent="0" algn="r" rtl="0">
              <a:spcBef>
                <a:spcPts val="0"/>
              </a:spcBef>
              <a:buNone/>
              <a:defRPr sz="900">
                <a:solidFill>
                  <a:srgbClr val="888888"/>
                </a:solidFill>
                <a:latin typeface="Century Gothic"/>
                <a:ea typeface="Century Gothic"/>
                <a:cs typeface="Century Gothic"/>
                <a:sym typeface="Century Gothic"/>
              </a:defRPr>
            </a:lvl8pPr>
            <a:lvl9pPr marL="0" marR="0" lvl="8" indent="0" algn="r" rtl="0">
              <a:spcBef>
                <a:spcPts val="0"/>
              </a:spcBef>
              <a:buNone/>
              <a:defRPr sz="900">
                <a:solidFill>
                  <a:srgbClr val="888888"/>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7"/>
        <p:cNvGrpSpPr/>
        <p:nvPr/>
      </p:nvGrpSpPr>
      <p:grpSpPr>
        <a:xfrm>
          <a:off x="0" y="0"/>
          <a:ext cx="0" cy="0"/>
          <a:chOff x="0" y="0"/>
          <a:chExt cx="0" cy="0"/>
        </a:xfrm>
      </p:grpSpPr>
      <p:sp>
        <p:nvSpPr>
          <p:cNvPr id="78" name="Google Shape;78;p12"/>
          <p:cNvSpPr txBox="1">
            <a:spLocks noGrp="1"/>
          </p:cNvSpPr>
          <p:nvPr>
            <p:ph type="title"/>
          </p:nvPr>
        </p:nvSpPr>
        <p:spPr>
          <a:xfrm>
            <a:off x="629841" y="457200"/>
            <a:ext cx="2949178"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Oswald"/>
              <a:buNone/>
              <a:defRPr sz="2400" b="0" i="0" u="none" strike="noStrike" cap="none">
                <a:solidFill>
                  <a:schemeClr val="dk1"/>
                </a:solidFill>
                <a:latin typeface="Oswald"/>
                <a:ea typeface="Oswald"/>
                <a:cs typeface="Oswald"/>
                <a:sym typeface="Oswald"/>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79" name="Google Shape;79;p12"/>
          <p:cNvSpPr>
            <a:spLocks noGrp="1"/>
          </p:cNvSpPr>
          <p:nvPr>
            <p:ph type="pic" idx="2"/>
          </p:nvPr>
        </p:nvSpPr>
        <p:spPr>
          <a:xfrm>
            <a:off x="3887391" y="987426"/>
            <a:ext cx="4629150" cy="4873625"/>
          </a:xfrm>
          <a:prstGeom prst="rect">
            <a:avLst/>
          </a:prstGeom>
          <a:noFill/>
          <a:ln>
            <a:noFill/>
          </a:ln>
        </p:spPr>
        <p:txBody>
          <a:bodyPr spcFirstLastPara="1" wrap="square" lIns="91425" tIns="91425" rIns="91425" bIns="91425" anchor="t" anchorCtr="0"/>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entury Gothic"/>
                <a:ea typeface="Century Gothic"/>
                <a:cs typeface="Century Gothic"/>
                <a:sym typeface="Century Gothic"/>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entury Gothic"/>
                <a:ea typeface="Century Gothic"/>
                <a:cs typeface="Century Gothic"/>
                <a:sym typeface="Century Gothic"/>
              </a:defRPr>
            </a:lvl9pPr>
          </a:lstStyle>
          <a:p>
            <a:endParaRPr/>
          </a:p>
        </p:txBody>
      </p:sp>
      <p:sp>
        <p:nvSpPr>
          <p:cNvPr id="80" name="Google Shape;80;p12"/>
          <p:cNvSpPr txBox="1">
            <a:spLocks noGrp="1"/>
          </p:cNvSpPr>
          <p:nvPr>
            <p:ph type="body" idx="1"/>
          </p:nvPr>
        </p:nvSpPr>
        <p:spPr>
          <a:xfrm>
            <a:off x="629841" y="2057400"/>
            <a:ext cx="2949178" cy="3811588"/>
          </a:xfrm>
          <a:prstGeom prst="rect">
            <a:avLst/>
          </a:prstGeom>
          <a:noFill/>
          <a:ln>
            <a:noFill/>
          </a:ln>
        </p:spPr>
        <p:txBody>
          <a:bodyPr spcFirstLastPara="1" wrap="square" lIns="91425" tIns="91425" rIns="91425" bIns="91425" anchor="t" anchorCtr="0"/>
          <a:lstStyle>
            <a:lvl1pPr marL="342900" marR="0" lvl="0" indent="-171450" algn="l" rtl="0">
              <a:lnSpc>
                <a:spcPct val="90000"/>
              </a:lnSpc>
              <a:spcBef>
                <a:spcPts val="750"/>
              </a:spcBef>
              <a:spcAft>
                <a:spcPts val="0"/>
              </a:spcAft>
              <a:buClr>
                <a:schemeClr val="dk1"/>
              </a:buClr>
              <a:buSzPts val="1600"/>
              <a:buFont typeface="Arial"/>
              <a:buNone/>
              <a:defRPr sz="1200" b="0" i="0" u="none" strike="noStrike" cap="none">
                <a:solidFill>
                  <a:schemeClr val="dk1"/>
                </a:solidFill>
                <a:latin typeface="Century Gothic"/>
                <a:ea typeface="Century Gothic"/>
                <a:cs typeface="Century Gothic"/>
                <a:sym typeface="Century Gothic"/>
              </a:defRPr>
            </a:lvl1pPr>
            <a:lvl2pPr marL="685800" marR="0" lvl="1" indent="-171450" algn="l" rtl="0">
              <a:lnSpc>
                <a:spcPct val="90000"/>
              </a:lnSpc>
              <a:spcBef>
                <a:spcPts val="375"/>
              </a:spcBef>
              <a:spcAft>
                <a:spcPts val="0"/>
              </a:spcAft>
              <a:buClr>
                <a:schemeClr val="dk1"/>
              </a:buClr>
              <a:buSzPts val="1400"/>
              <a:buFont typeface="Arial"/>
              <a:buNone/>
              <a:defRPr sz="1050" b="0" i="0" u="none" strike="noStrike" cap="none">
                <a:solidFill>
                  <a:schemeClr val="dk1"/>
                </a:solidFill>
                <a:latin typeface="Century Gothic"/>
                <a:ea typeface="Century Gothic"/>
                <a:cs typeface="Century Gothic"/>
                <a:sym typeface="Century Gothic"/>
              </a:defRPr>
            </a:lvl2pPr>
            <a:lvl3pPr marL="1028700" marR="0" lvl="2" indent="-171450" algn="l" rtl="0">
              <a:lnSpc>
                <a:spcPct val="90000"/>
              </a:lnSpc>
              <a:spcBef>
                <a:spcPts val="375"/>
              </a:spcBef>
              <a:spcAft>
                <a:spcPts val="0"/>
              </a:spcAft>
              <a:buClr>
                <a:schemeClr val="dk1"/>
              </a:buClr>
              <a:buSzPts val="1200"/>
              <a:buFont typeface="Arial"/>
              <a:buNone/>
              <a:defRPr sz="900" b="0" i="0" u="none" strike="noStrike" cap="none">
                <a:solidFill>
                  <a:schemeClr val="dk1"/>
                </a:solidFill>
                <a:latin typeface="Century Gothic"/>
                <a:ea typeface="Century Gothic"/>
                <a:cs typeface="Century Gothic"/>
                <a:sym typeface="Century Gothic"/>
              </a:defRPr>
            </a:lvl3pPr>
            <a:lvl4pPr marL="1371600" marR="0" lvl="3"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entury Gothic"/>
                <a:ea typeface="Century Gothic"/>
                <a:cs typeface="Century Gothic"/>
                <a:sym typeface="Century Gothic"/>
              </a:defRPr>
            </a:lvl4pPr>
            <a:lvl5pPr marL="1714500" marR="0" lvl="4"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entury Gothic"/>
                <a:ea typeface="Century Gothic"/>
                <a:cs typeface="Century Gothic"/>
                <a:sym typeface="Century Gothic"/>
              </a:defRPr>
            </a:lvl5pPr>
            <a:lvl6pPr marL="2057400" marR="0" lvl="5"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entury Gothic"/>
                <a:ea typeface="Century Gothic"/>
                <a:cs typeface="Century Gothic"/>
                <a:sym typeface="Century Gothic"/>
              </a:defRPr>
            </a:lvl6pPr>
            <a:lvl7pPr marL="2400300" marR="0" lvl="6"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entury Gothic"/>
                <a:ea typeface="Century Gothic"/>
                <a:cs typeface="Century Gothic"/>
                <a:sym typeface="Century Gothic"/>
              </a:defRPr>
            </a:lvl7pPr>
            <a:lvl8pPr marL="2743200" marR="0" lvl="7"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entury Gothic"/>
                <a:ea typeface="Century Gothic"/>
                <a:cs typeface="Century Gothic"/>
                <a:sym typeface="Century Gothic"/>
              </a:defRPr>
            </a:lvl8pPr>
            <a:lvl9pPr marL="3086100" marR="0" lvl="8" indent="-17145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entury Gothic"/>
                <a:ea typeface="Century Gothic"/>
                <a:cs typeface="Century Gothic"/>
                <a:sym typeface="Century Gothic"/>
              </a:defRPr>
            </a:lvl9pPr>
          </a:lstStyle>
          <a:p>
            <a:endParaRPr/>
          </a:p>
        </p:txBody>
      </p:sp>
      <p:sp>
        <p:nvSpPr>
          <p:cNvPr id="81" name="Google Shape;81;p12"/>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9pPr>
          </a:lstStyle>
          <a:p>
            <a:endParaRPr/>
          </a:p>
        </p:txBody>
      </p:sp>
      <p:sp>
        <p:nvSpPr>
          <p:cNvPr id="82" name="Google Shape;82;p12"/>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9pPr>
          </a:lstStyle>
          <a:p>
            <a:endParaRPr/>
          </a:p>
        </p:txBody>
      </p:sp>
      <p:sp>
        <p:nvSpPr>
          <p:cNvPr id="83" name="Google Shape;83;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entury Gothic"/>
                <a:ea typeface="Century Gothic"/>
                <a:cs typeface="Century Gothic"/>
                <a:sym typeface="Century Gothic"/>
              </a:defRPr>
            </a:lvl1pPr>
            <a:lvl2pPr marL="0" marR="0" lvl="1" indent="0" algn="r" rtl="0">
              <a:spcBef>
                <a:spcPts val="0"/>
              </a:spcBef>
              <a:buNone/>
              <a:defRPr sz="900">
                <a:solidFill>
                  <a:srgbClr val="888888"/>
                </a:solidFill>
                <a:latin typeface="Century Gothic"/>
                <a:ea typeface="Century Gothic"/>
                <a:cs typeface="Century Gothic"/>
                <a:sym typeface="Century Gothic"/>
              </a:defRPr>
            </a:lvl2pPr>
            <a:lvl3pPr marL="0" marR="0" lvl="2" indent="0" algn="r" rtl="0">
              <a:spcBef>
                <a:spcPts val="0"/>
              </a:spcBef>
              <a:buNone/>
              <a:defRPr sz="900">
                <a:solidFill>
                  <a:srgbClr val="888888"/>
                </a:solidFill>
                <a:latin typeface="Century Gothic"/>
                <a:ea typeface="Century Gothic"/>
                <a:cs typeface="Century Gothic"/>
                <a:sym typeface="Century Gothic"/>
              </a:defRPr>
            </a:lvl3pPr>
            <a:lvl4pPr marL="0" marR="0" lvl="3" indent="0" algn="r" rtl="0">
              <a:spcBef>
                <a:spcPts val="0"/>
              </a:spcBef>
              <a:buNone/>
              <a:defRPr sz="900">
                <a:solidFill>
                  <a:srgbClr val="888888"/>
                </a:solidFill>
                <a:latin typeface="Century Gothic"/>
                <a:ea typeface="Century Gothic"/>
                <a:cs typeface="Century Gothic"/>
                <a:sym typeface="Century Gothic"/>
              </a:defRPr>
            </a:lvl4pPr>
            <a:lvl5pPr marL="0" marR="0" lvl="4" indent="0" algn="r" rtl="0">
              <a:spcBef>
                <a:spcPts val="0"/>
              </a:spcBef>
              <a:buNone/>
              <a:defRPr sz="900">
                <a:solidFill>
                  <a:srgbClr val="888888"/>
                </a:solidFill>
                <a:latin typeface="Century Gothic"/>
                <a:ea typeface="Century Gothic"/>
                <a:cs typeface="Century Gothic"/>
                <a:sym typeface="Century Gothic"/>
              </a:defRPr>
            </a:lvl5pPr>
            <a:lvl6pPr marL="0" marR="0" lvl="5" indent="0" algn="r" rtl="0">
              <a:spcBef>
                <a:spcPts val="0"/>
              </a:spcBef>
              <a:buNone/>
              <a:defRPr sz="900">
                <a:solidFill>
                  <a:srgbClr val="888888"/>
                </a:solidFill>
                <a:latin typeface="Century Gothic"/>
                <a:ea typeface="Century Gothic"/>
                <a:cs typeface="Century Gothic"/>
                <a:sym typeface="Century Gothic"/>
              </a:defRPr>
            </a:lvl6pPr>
            <a:lvl7pPr marL="0" marR="0" lvl="6" indent="0" algn="r" rtl="0">
              <a:spcBef>
                <a:spcPts val="0"/>
              </a:spcBef>
              <a:buNone/>
              <a:defRPr sz="900">
                <a:solidFill>
                  <a:srgbClr val="888888"/>
                </a:solidFill>
                <a:latin typeface="Century Gothic"/>
                <a:ea typeface="Century Gothic"/>
                <a:cs typeface="Century Gothic"/>
                <a:sym typeface="Century Gothic"/>
              </a:defRPr>
            </a:lvl7pPr>
            <a:lvl8pPr marL="0" marR="0" lvl="7" indent="0" algn="r" rtl="0">
              <a:spcBef>
                <a:spcPts val="0"/>
              </a:spcBef>
              <a:buNone/>
              <a:defRPr sz="900">
                <a:solidFill>
                  <a:srgbClr val="888888"/>
                </a:solidFill>
                <a:latin typeface="Century Gothic"/>
                <a:ea typeface="Century Gothic"/>
                <a:cs typeface="Century Gothic"/>
                <a:sym typeface="Century Gothic"/>
              </a:defRPr>
            </a:lvl8pPr>
            <a:lvl9pPr marL="0" marR="0" lvl="8" indent="0" algn="r" rtl="0">
              <a:spcBef>
                <a:spcPts val="0"/>
              </a:spcBef>
              <a:buNone/>
              <a:defRPr sz="900">
                <a:solidFill>
                  <a:srgbClr val="888888"/>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lt1"/>
              </a:buClr>
              <a:buSzPts val="4400"/>
              <a:buFont typeface="Oswald"/>
              <a:buNone/>
              <a:defRPr sz="4400" b="0" i="0" u="none" strike="noStrike" cap="none">
                <a:solidFill>
                  <a:schemeClr val="lt1"/>
                </a:solidFill>
                <a:latin typeface="Oswald"/>
                <a:ea typeface="Oswald"/>
                <a:cs typeface="Oswald"/>
                <a:sym typeface="Oswa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2" name="Google Shape;12;p1"/>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3" name="Google Shape;13;p1"/>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4" name="Google Shape;14;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lt1"/>
                </a:solidFill>
                <a:latin typeface="Century Gothic"/>
                <a:ea typeface="Century Gothic"/>
                <a:cs typeface="Century Gothic"/>
                <a:sym typeface="Century Gothic"/>
              </a:defRPr>
            </a:lvl1pPr>
            <a:lvl2pPr marL="0" marR="0" lvl="1" indent="0" algn="r" rtl="0">
              <a:spcBef>
                <a:spcPts val="0"/>
              </a:spcBef>
              <a:buNone/>
              <a:defRPr sz="900" b="0" i="0" u="none" strike="noStrike" cap="none">
                <a:solidFill>
                  <a:schemeClr val="lt1"/>
                </a:solidFill>
                <a:latin typeface="Century Gothic"/>
                <a:ea typeface="Century Gothic"/>
                <a:cs typeface="Century Gothic"/>
                <a:sym typeface="Century Gothic"/>
              </a:defRPr>
            </a:lvl2pPr>
            <a:lvl3pPr marL="0" marR="0" lvl="2" indent="0" algn="r" rtl="0">
              <a:spcBef>
                <a:spcPts val="0"/>
              </a:spcBef>
              <a:buNone/>
              <a:defRPr sz="900" b="0" i="0" u="none" strike="noStrike" cap="none">
                <a:solidFill>
                  <a:schemeClr val="lt1"/>
                </a:solidFill>
                <a:latin typeface="Century Gothic"/>
                <a:ea typeface="Century Gothic"/>
                <a:cs typeface="Century Gothic"/>
                <a:sym typeface="Century Gothic"/>
              </a:defRPr>
            </a:lvl3pPr>
            <a:lvl4pPr marL="0" marR="0" lvl="3" indent="0" algn="r" rtl="0">
              <a:spcBef>
                <a:spcPts val="0"/>
              </a:spcBef>
              <a:buNone/>
              <a:defRPr sz="900" b="0" i="0" u="none" strike="noStrike" cap="none">
                <a:solidFill>
                  <a:schemeClr val="lt1"/>
                </a:solidFill>
                <a:latin typeface="Century Gothic"/>
                <a:ea typeface="Century Gothic"/>
                <a:cs typeface="Century Gothic"/>
                <a:sym typeface="Century Gothic"/>
              </a:defRPr>
            </a:lvl4pPr>
            <a:lvl5pPr marL="0" marR="0" lvl="4" indent="0" algn="r" rtl="0">
              <a:spcBef>
                <a:spcPts val="0"/>
              </a:spcBef>
              <a:buNone/>
              <a:defRPr sz="900" b="0" i="0" u="none" strike="noStrike" cap="none">
                <a:solidFill>
                  <a:schemeClr val="lt1"/>
                </a:solidFill>
                <a:latin typeface="Century Gothic"/>
                <a:ea typeface="Century Gothic"/>
                <a:cs typeface="Century Gothic"/>
                <a:sym typeface="Century Gothic"/>
              </a:defRPr>
            </a:lvl5pPr>
            <a:lvl6pPr marL="0" marR="0" lvl="5" indent="0" algn="r" rtl="0">
              <a:spcBef>
                <a:spcPts val="0"/>
              </a:spcBef>
              <a:buNone/>
              <a:defRPr sz="900" b="0" i="0" u="none" strike="noStrike" cap="none">
                <a:solidFill>
                  <a:schemeClr val="lt1"/>
                </a:solidFill>
                <a:latin typeface="Century Gothic"/>
                <a:ea typeface="Century Gothic"/>
                <a:cs typeface="Century Gothic"/>
                <a:sym typeface="Century Gothic"/>
              </a:defRPr>
            </a:lvl6pPr>
            <a:lvl7pPr marL="0" marR="0" lvl="6" indent="0" algn="r" rtl="0">
              <a:spcBef>
                <a:spcPts val="0"/>
              </a:spcBef>
              <a:buNone/>
              <a:defRPr sz="900" b="0" i="0" u="none" strike="noStrike" cap="none">
                <a:solidFill>
                  <a:schemeClr val="lt1"/>
                </a:solidFill>
                <a:latin typeface="Century Gothic"/>
                <a:ea typeface="Century Gothic"/>
                <a:cs typeface="Century Gothic"/>
                <a:sym typeface="Century Gothic"/>
              </a:defRPr>
            </a:lvl7pPr>
            <a:lvl8pPr marL="0" marR="0" lvl="7" indent="0" algn="r" rtl="0">
              <a:spcBef>
                <a:spcPts val="0"/>
              </a:spcBef>
              <a:buNone/>
              <a:defRPr sz="900" b="0" i="0" u="none" strike="noStrike" cap="none">
                <a:solidFill>
                  <a:schemeClr val="lt1"/>
                </a:solidFill>
                <a:latin typeface="Century Gothic"/>
                <a:ea typeface="Century Gothic"/>
                <a:cs typeface="Century Gothic"/>
                <a:sym typeface="Century Gothic"/>
              </a:defRPr>
            </a:lvl8pPr>
            <a:lvl9pPr marL="0" marR="0" lvl="8" indent="0" algn="r" rtl="0">
              <a:spcBef>
                <a:spcPts val="0"/>
              </a:spcBef>
              <a:buNone/>
              <a:defRPr sz="900" b="0" i="0" u="none" strike="noStrike" cap="none">
                <a:solidFill>
                  <a:schemeClr val="lt1"/>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28650" y="365126"/>
            <a:ext cx="78867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Oswald"/>
              <a:buNone/>
              <a:defRPr sz="4400" b="0" i="0" u="none" strike="noStrike" cap="none">
                <a:solidFill>
                  <a:schemeClr val="dk1"/>
                </a:solidFill>
                <a:latin typeface="Oswald"/>
                <a:ea typeface="Oswald"/>
                <a:cs typeface="Oswald"/>
                <a:sym typeface="Oswa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628650" y="1825625"/>
            <a:ext cx="78867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 name="Google Shape;24;p3"/>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9pPr>
          </a:lstStyle>
          <a:p>
            <a:endParaRPr/>
          </a:p>
        </p:txBody>
      </p:sp>
      <p:sp>
        <p:nvSpPr>
          <p:cNvPr id="25" name="Google Shape;25;p3"/>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350" b="0" i="0" u="none" strike="noStrike" cap="none">
                <a:solidFill>
                  <a:schemeClr val="dk1"/>
                </a:solidFill>
                <a:latin typeface="Century Gothic"/>
                <a:ea typeface="Century Gothic"/>
                <a:cs typeface="Century Gothic"/>
                <a:sym typeface="Century Gothic"/>
              </a:defRPr>
            </a:lvl9pPr>
          </a:lstStyle>
          <a:p>
            <a:endParaRPr/>
          </a:p>
        </p:txBody>
      </p:sp>
      <p:sp>
        <p:nvSpPr>
          <p:cNvPr id="26" name="Google Shape;26;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entury Gothic"/>
                <a:ea typeface="Century Gothic"/>
                <a:cs typeface="Century Gothic"/>
                <a:sym typeface="Century Gothic"/>
              </a:defRPr>
            </a:lvl1pPr>
            <a:lvl2pPr marL="0" marR="0" lvl="1" indent="0" algn="r" rtl="0">
              <a:spcBef>
                <a:spcPts val="0"/>
              </a:spcBef>
              <a:buNone/>
              <a:defRPr sz="900" b="0" i="0" u="none" strike="noStrike" cap="none">
                <a:solidFill>
                  <a:srgbClr val="888888"/>
                </a:solidFill>
                <a:latin typeface="Century Gothic"/>
                <a:ea typeface="Century Gothic"/>
                <a:cs typeface="Century Gothic"/>
                <a:sym typeface="Century Gothic"/>
              </a:defRPr>
            </a:lvl2pPr>
            <a:lvl3pPr marL="0" marR="0" lvl="2" indent="0" algn="r" rtl="0">
              <a:spcBef>
                <a:spcPts val="0"/>
              </a:spcBef>
              <a:buNone/>
              <a:defRPr sz="900" b="0" i="0" u="none" strike="noStrike" cap="none">
                <a:solidFill>
                  <a:srgbClr val="888888"/>
                </a:solidFill>
                <a:latin typeface="Century Gothic"/>
                <a:ea typeface="Century Gothic"/>
                <a:cs typeface="Century Gothic"/>
                <a:sym typeface="Century Gothic"/>
              </a:defRPr>
            </a:lvl3pPr>
            <a:lvl4pPr marL="0" marR="0" lvl="3" indent="0" algn="r" rtl="0">
              <a:spcBef>
                <a:spcPts val="0"/>
              </a:spcBef>
              <a:buNone/>
              <a:defRPr sz="900" b="0" i="0" u="none" strike="noStrike" cap="none">
                <a:solidFill>
                  <a:srgbClr val="888888"/>
                </a:solidFill>
                <a:latin typeface="Century Gothic"/>
                <a:ea typeface="Century Gothic"/>
                <a:cs typeface="Century Gothic"/>
                <a:sym typeface="Century Gothic"/>
              </a:defRPr>
            </a:lvl4pPr>
            <a:lvl5pPr marL="0" marR="0" lvl="4" indent="0" algn="r" rtl="0">
              <a:spcBef>
                <a:spcPts val="0"/>
              </a:spcBef>
              <a:buNone/>
              <a:defRPr sz="900" b="0" i="0" u="none" strike="noStrike" cap="none">
                <a:solidFill>
                  <a:srgbClr val="888888"/>
                </a:solidFill>
                <a:latin typeface="Century Gothic"/>
                <a:ea typeface="Century Gothic"/>
                <a:cs typeface="Century Gothic"/>
                <a:sym typeface="Century Gothic"/>
              </a:defRPr>
            </a:lvl5pPr>
            <a:lvl6pPr marL="0" marR="0" lvl="5" indent="0" algn="r" rtl="0">
              <a:spcBef>
                <a:spcPts val="0"/>
              </a:spcBef>
              <a:buNone/>
              <a:defRPr sz="900" b="0" i="0" u="none" strike="noStrike" cap="none">
                <a:solidFill>
                  <a:srgbClr val="888888"/>
                </a:solidFill>
                <a:latin typeface="Century Gothic"/>
                <a:ea typeface="Century Gothic"/>
                <a:cs typeface="Century Gothic"/>
                <a:sym typeface="Century Gothic"/>
              </a:defRPr>
            </a:lvl6pPr>
            <a:lvl7pPr marL="0" marR="0" lvl="6" indent="0" algn="r" rtl="0">
              <a:spcBef>
                <a:spcPts val="0"/>
              </a:spcBef>
              <a:buNone/>
              <a:defRPr sz="900" b="0" i="0" u="none" strike="noStrike" cap="none">
                <a:solidFill>
                  <a:srgbClr val="888888"/>
                </a:solidFill>
                <a:latin typeface="Century Gothic"/>
                <a:ea typeface="Century Gothic"/>
                <a:cs typeface="Century Gothic"/>
                <a:sym typeface="Century Gothic"/>
              </a:defRPr>
            </a:lvl7pPr>
            <a:lvl8pPr marL="0" marR="0" lvl="7" indent="0" algn="r" rtl="0">
              <a:spcBef>
                <a:spcPts val="0"/>
              </a:spcBef>
              <a:buNone/>
              <a:defRPr sz="900" b="0" i="0" u="none" strike="noStrike" cap="none">
                <a:solidFill>
                  <a:srgbClr val="888888"/>
                </a:solidFill>
                <a:latin typeface="Century Gothic"/>
                <a:ea typeface="Century Gothic"/>
                <a:cs typeface="Century Gothic"/>
                <a:sym typeface="Century Gothic"/>
              </a:defRPr>
            </a:lvl8pPr>
            <a:lvl9pPr marL="0" marR="0" lvl="8" indent="0" algn="r" rtl="0">
              <a:spcBef>
                <a:spcPts val="0"/>
              </a:spcBef>
              <a:buNone/>
              <a:defRPr sz="900" b="0" i="0" u="none" strike="noStrike" cap="none">
                <a:solidFill>
                  <a:srgbClr val="888888"/>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8.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arxiv.org/abs/1711.0737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arxiv.org/abs/1711.07370" TargetMode="Externa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99"/>
        <p:cNvGrpSpPr/>
        <p:nvPr/>
      </p:nvGrpSpPr>
      <p:grpSpPr>
        <a:xfrm>
          <a:off x="0" y="0"/>
          <a:ext cx="0" cy="0"/>
          <a:chOff x="0" y="0"/>
          <a:chExt cx="0" cy="0"/>
        </a:xfrm>
      </p:grpSpPr>
      <p:grpSp>
        <p:nvGrpSpPr>
          <p:cNvPr id="100" name="Google Shape;100;p15" title="intersecting circles"/>
          <p:cNvGrpSpPr/>
          <p:nvPr/>
        </p:nvGrpSpPr>
        <p:grpSpPr>
          <a:xfrm>
            <a:off x="866611" y="1231011"/>
            <a:ext cx="7426997" cy="4395978"/>
            <a:chOff x="1155481" y="498348"/>
            <a:chExt cx="9902663" cy="5861304"/>
          </a:xfrm>
        </p:grpSpPr>
        <p:sp>
          <p:nvSpPr>
            <p:cNvPr id="101" name="Google Shape;101;p15"/>
            <p:cNvSpPr/>
            <p:nvPr/>
          </p:nvSpPr>
          <p:spPr>
            <a:xfrm>
              <a:off x="1155481" y="498348"/>
              <a:ext cx="5861304" cy="5861304"/>
            </a:xfrm>
            <a:prstGeom prst="ellipse">
              <a:avLst/>
            </a:prstGeom>
            <a:solidFill>
              <a:schemeClr val="accent1">
                <a:alpha val="54901"/>
              </a:schemeClr>
            </a:solidFill>
            <a:ln>
              <a:noFill/>
            </a:ln>
          </p:spPr>
          <p:txBody>
            <a:bodyPr spcFirstLastPara="1" wrap="square" lIns="68569" tIns="68569" rIns="68569" bIns="68569" anchor="ctr" anchorCtr="0">
              <a:noAutofit/>
            </a:bodyPr>
            <a:lstStyle/>
            <a:p>
              <a:endParaRPr sz="1050"/>
            </a:p>
          </p:txBody>
        </p:sp>
        <p:sp>
          <p:nvSpPr>
            <p:cNvPr id="102" name="Google Shape;102;p15"/>
            <p:cNvSpPr/>
            <p:nvPr/>
          </p:nvSpPr>
          <p:spPr>
            <a:xfrm>
              <a:off x="5196840" y="498348"/>
              <a:ext cx="5861304" cy="5861304"/>
            </a:xfrm>
            <a:prstGeom prst="ellipse">
              <a:avLst/>
            </a:prstGeom>
            <a:solidFill>
              <a:schemeClr val="accent1">
                <a:alpha val="54901"/>
              </a:schemeClr>
            </a:solidFill>
            <a:ln>
              <a:noFill/>
            </a:ln>
          </p:spPr>
          <p:txBody>
            <a:bodyPr spcFirstLastPara="1" wrap="square" lIns="68569" tIns="68569" rIns="68569" bIns="68569" anchor="ctr" anchorCtr="0">
              <a:noAutofit/>
            </a:bodyPr>
            <a:lstStyle/>
            <a:p>
              <a:endParaRPr sz="1050"/>
            </a:p>
          </p:txBody>
        </p:sp>
        <p:sp>
          <p:nvSpPr>
            <p:cNvPr id="103" name="Google Shape;103;p15"/>
            <p:cNvSpPr/>
            <p:nvPr/>
          </p:nvSpPr>
          <p:spPr>
            <a:xfrm>
              <a:off x="3165348" y="498348"/>
              <a:ext cx="5861304" cy="5861304"/>
            </a:xfrm>
            <a:prstGeom prst="ellipse">
              <a:avLst/>
            </a:prstGeom>
            <a:solidFill>
              <a:schemeClr val="accent1">
                <a:alpha val="69803"/>
              </a:schemeClr>
            </a:solidFill>
            <a:ln>
              <a:noFill/>
            </a:ln>
          </p:spPr>
          <p:txBody>
            <a:bodyPr spcFirstLastPara="1" wrap="square" lIns="68569" tIns="68569" rIns="68569" bIns="68569" anchor="ctr" anchorCtr="0">
              <a:noAutofit/>
            </a:bodyPr>
            <a:lstStyle/>
            <a:p>
              <a:endParaRPr sz="1050"/>
            </a:p>
          </p:txBody>
        </p:sp>
      </p:grpSp>
      <p:sp>
        <p:nvSpPr>
          <p:cNvPr id="104" name="Google Shape;104;p15" title="ribbon"/>
          <p:cNvSpPr/>
          <p:nvPr/>
        </p:nvSpPr>
        <p:spPr>
          <a:xfrm>
            <a:off x="0" y="2743200"/>
            <a:ext cx="9144000" cy="1371600"/>
          </a:xfrm>
          <a:prstGeom prst="rect">
            <a:avLst/>
          </a:prstGeom>
          <a:solidFill>
            <a:schemeClr val="lt2"/>
          </a:solidFill>
          <a:ln>
            <a:noFill/>
          </a:ln>
        </p:spPr>
        <p:txBody>
          <a:bodyPr spcFirstLastPara="1" wrap="square" lIns="68569" tIns="68569" rIns="68569" bIns="68569" anchor="ctr" anchorCtr="0">
            <a:noAutofit/>
          </a:bodyPr>
          <a:lstStyle/>
          <a:p>
            <a:endParaRPr sz="1050"/>
          </a:p>
        </p:txBody>
      </p:sp>
      <p:sp>
        <p:nvSpPr>
          <p:cNvPr id="105" name="Google Shape;105;p15"/>
          <p:cNvSpPr txBox="1">
            <a:spLocks noGrp="1"/>
          </p:cNvSpPr>
          <p:nvPr>
            <p:ph type="ctrTitle"/>
          </p:nvPr>
        </p:nvSpPr>
        <p:spPr>
          <a:xfrm>
            <a:off x="1143000" y="2939654"/>
            <a:ext cx="6858000" cy="1035891"/>
          </a:xfrm>
          <a:prstGeom prst="rect">
            <a:avLst/>
          </a:prstGeom>
          <a:noFill/>
          <a:ln>
            <a:noFill/>
          </a:ln>
        </p:spPr>
        <p:txBody>
          <a:bodyPr spcFirstLastPara="1" wrap="square" lIns="68569" tIns="34275" rIns="68569" bIns="34275" anchor="ctr" anchorCtr="0">
            <a:noAutofit/>
          </a:bodyPr>
          <a:lstStyle/>
          <a:p>
            <a:pPr>
              <a:buClr>
                <a:schemeClr val="dk2"/>
              </a:buClr>
              <a:buSzPts val="4000"/>
            </a:pPr>
            <a:r>
              <a:rPr lang="en-US" sz="3000">
                <a:solidFill>
                  <a:schemeClr val="dk2"/>
                </a:solidFill>
              </a:rPr>
              <a:t>Nanopore Sequencing with the MinION</a:t>
            </a:r>
            <a:endParaRPr sz="3000">
              <a:solidFill>
                <a:schemeClr val="dk2"/>
              </a:solidFill>
            </a:endParaRPr>
          </a:p>
        </p:txBody>
      </p:sp>
      <p:sp>
        <p:nvSpPr>
          <p:cNvPr id="106" name="Google Shape;106;p15"/>
          <p:cNvSpPr txBox="1">
            <a:spLocks noGrp="1"/>
          </p:cNvSpPr>
          <p:nvPr>
            <p:ph type="subTitle" idx="1"/>
          </p:nvPr>
        </p:nvSpPr>
        <p:spPr>
          <a:xfrm>
            <a:off x="1143000" y="4229100"/>
            <a:ext cx="6858000" cy="571500"/>
          </a:xfrm>
          <a:prstGeom prst="rect">
            <a:avLst/>
          </a:prstGeom>
          <a:noFill/>
          <a:ln>
            <a:noFill/>
          </a:ln>
        </p:spPr>
        <p:txBody>
          <a:bodyPr spcFirstLastPara="1" wrap="square" lIns="68569" tIns="34275" rIns="68569" bIns="34275" anchor="t" anchorCtr="0">
            <a:noAutofit/>
          </a:bodyPr>
          <a:lstStyle/>
          <a:p>
            <a:pPr marL="0" indent="0">
              <a:spcBef>
                <a:spcPts val="0"/>
              </a:spcBef>
              <a:buSzPts val="1800"/>
            </a:pPr>
            <a:r>
              <a:rPr lang="en-US" sz="1350" dirty="0"/>
              <a:t>Anne-</a:t>
            </a:r>
            <a:r>
              <a:rPr lang="en-US" sz="1350" dirty="0" err="1"/>
              <a:t>Lise</a:t>
            </a:r>
            <a:r>
              <a:rPr lang="en-US" sz="1350" dirty="0"/>
              <a:t> </a:t>
            </a:r>
            <a:r>
              <a:rPr lang="en-US" sz="1350" dirty="0" err="1"/>
              <a:t>Ducluzeau</a:t>
            </a:r>
            <a:r>
              <a:rPr lang="en-US" sz="1350" dirty="0"/>
              <a:t> &amp; Rachel </a:t>
            </a:r>
            <a:r>
              <a:rPr lang="en-US" sz="1350" dirty="0" err="1"/>
              <a:t>Lekanoff</a:t>
            </a:r>
            <a:endParaRPr dirty="0"/>
          </a:p>
          <a:p>
            <a:pPr marL="0" indent="0">
              <a:buSzPts val="1800"/>
            </a:pPr>
            <a:r>
              <a:rPr lang="en-US" sz="1350" dirty="0"/>
              <a:t>- University of Alaska Fairbanks - </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à coins arrondis 15"/>
          <p:cNvSpPr/>
          <p:nvPr/>
        </p:nvSpPr>
        <p:spPr>
          <a:xfrm>
            <a:off x="5638800" y="4653208"/>
            <a:ext cx="3400425" cy="872156"/>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50"/>
          </a:p>
        </p:txBody>
      </p:sp>
      <p:pic>
        <p:nvPicPr>
          <p:cNvPr id="6" name="Image 5" descr="pipetteImages_3.jpg"/>
          <p:cNvPicPr>
            <a:picLocks noChangeAspect="1"/>
          </p:cNvPicPr>
          <p:nvPr/>
        </p:nvPicPr>
        <p:blipFill rotWithShape="1">
          <a:blip r:embed="rId2">
            <a:extLst>
              <a:ext uri="{28A0092B-C50C-407E-A947-70E740481C1C}">
                <a14:useLocalDpi xmlns:a14="http://schemas.microsoft.com/office/drawing/2010/main" val="0"/>
              </a:ext>
            </a:extLst>
          </a:blip>
          <a:srcRect l="5724" t="6721" r="7737" b="9718"/>
          <a:stretch/>
        </p:blipFill>
        <p:spPr>
          <a:xfrm>
            <a:off x="2295525" y="2486026"/>
            <a:ext cx="3095625" cy="2324100"/>
          </a:xfrm>
          <a:prstGeom prst="rect">
            <a:avLst/>
          </a:prstGeom>
        </p:spPr>
      </p:pic>
      <p:sp>
        <p:nvSpPr>
          <p:cNvPr id="2" name="Titre 1"/>
          <p:cNvSpPr>
            <a:spLocks noGrp="1"/>
          </p:cNvSpPr>
          <p:nvPr>
            <p:ph type="title"/>
          </p:nvPr>
        </p:nvSpPr>
        <p:spPr>
          <a:xfrm>
            <a:off x="2830516" y="857251"/>
            <a:ext cx="1838325" cy="628650"/>
          </a:xfrm>
        </p:spPr>
        <p:txBody>
          <a:bodyPr/>
          <a:lstStyle/>
          <a:p>
            <a:r>
              <a:rPr lang="fr-FR" dirty="0">
                <a:latin typeface="Calibri" panose="020F0502020204030204" pitchFamily="34" charset="0"/>
                <a:cs typeface="Calibri" panose="020F0502020204030204" pitchFamily="34" charset="0"/>
              </a:rPr>
              <a:t>Pipettes</a:t>
            </a:r>
          </a:p>
        </p:txBody>
      </p:sp>
      <p:sp>
        <p:nvSpPr>
          <p:cNvPr id="15" name="Rectangle à coins arrondis 14"/>
          <p:cNvSpPr/>
          <p:nvPr/>
        </p:nvSpPr>
        <p:spPr>
          <a:xfrm>
            <a:off x="1" y="4626916"/>
            <a:ext cx="3400425" cy="1361912"/>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50"/>
          </a:p>
        </p:txBody>
      </p:sp>
      <p:sp>
        <p:nvSpPr>
          <p:cNvPr id="4" name="Espace réservé du texte 3"/>
          <p:cNvSpPr>
            <a:spLocks noGrp="1"/>
          </p:cNvSpPr>
          <p:nvPr>
            <p:ph type="body" idx="2"/>
          </p:nvPr>
        </p:nvSpPr>
        <p:spPr>
          <a:xfrm>
            <a:off x="5153025" y="1066801"/>
            <a:ext cx="3886200" cy="3505200"/>
          </a:xfrm>
        </p:spPr>
        <p:txBody>
          <a:bodyPr/>
          <a:lstStyle/>
          <a:p>
            <a:pPr marL="38100" indent="0">
              <a:buNone/>
            </a:pPr>
            <a:r>
              <a:rPr lang="fr-FR" dirty="0">
                <a:latin typeface="Calibri" panose="020F0502020204030204" pitchFamily="34" charset="0"/>
                <a:cs typeface="Calibri" panose="020F0502020204030204" pitchFamily="34" charset="0"/>
              </a:rPr>
              <a:t>Training:</a:t>
            </a:r>
          </a:p>
          <a:p>
            <a:pPr marL="38100" indent="0">
              <a:buNone/>
            </a:pPr>
            <a:r>
              <a:rPr lang="fr-FR" dirty="0" err="1">
                <a:latin typeface="Calibri" panose="020F0502020204030204" pitchFamily="34" charset="0"/>
                <a:cs typeface="Calibri" panose="020F0502020204030204" pitchFamily="34" charset="0"/>
              </a:rPr>
              <a:t>Using</a:t>
            </a:r>
            <a:r>
              <a:rPr lang="fr-FR" dirty="0">
                <a:latin typeface="Calibri" panose="020F0502020204030204" pitchFamily="34" charset="0"/>
                <a:cs typeface="Calibri" panose="020F0502020204030204" pitchFamily="34" charset="0"/>
              </a:rPr>
              <a:t> a </a:t>
            </a:r>
            <a:r>
              <a:rPr lang="fr-FR" dirty="0" err="1">
                <a:latin typeface="Calibri" panose="020F0502020204030204" pitchFamily="34" charset="0"/>
                <a:cs typeface="Calibri" panose="020F0502020204030204" pitchFamily="34" charset="0"/>
              </a:rPr>
              <a:t>pipettor</a:t>
            </a:r>
            <a:r>
              <a:rPr lang="fr-FR" dirty="0">
                <a:latin typeface="Calibri" panose="020F0502020204030204" pitchFamily="34" charset="0"/>
                <a:cs typeface="Calibri" panose="020F0502020204030204" pitchFamily="34" charset="0"/>
              </a:rPr>
              <a:t> (P20, P200 or P1000) and water (‘H2O’ </a:t>
            </a:r>
            <a:r>
              <a:rPr lang="fr-FR" dirty="0" err="1">
                <a:latin typeface="Calibri" panose="020F0502020204030204" pitchFamily="34" charset="0"/>
                <a:cs typeface="Calibri" panose="020F0502020204030204" pitchFamily="34" charset="0"/>
              </a:rPr>
              <a:t>labeled</a:t>
            </a:r>
            <a:r>
              <a:rPr lang="fr-FR" dirty="0">
                <a:latin typeface="Calibri" panose="020F0502020204030204" pitchFamily="34" charset="0"/>
                <a:cs typeface="Calibri" panose="020F0502020204030204" pitchFamily="34" charset="0"/>
              </a:rPr>
              <a:t> tube), </a:t>
            </a:r>
            <a:r>
              <a:rPr lang="fr-FR" dirty="0" err="1">
                <a:latin typeface="Calibri" panose="020F0502020204030204" pitchFamily="34" charset="0"/>
                <a:cs typeface="Calibri" panose="020F0502020204030204" pitchFamily="34" charset="0"/>
              </a:rPr>
              <a:t>make</a:t>
            </a:r>
            <a:r>
              <a:rPr lang="fr-FR" dirty="0">
                <a:latin typeface="Calibri" panose="020F0502020204030204" pitchFamily="34" charset="0"/>
                <a:cs typeface="Calibri" panose="020F0502020204030204" pitchFamily="34" charset="0"/>
              </a:rPr>
              <a:t> 5 drops of </a:t>
            </a:r>
            <a:r>
              <a:rPr lang="fr-FR" dirty="0" err="1">
                <a:latin typeface="Calibri" panose="020F0502020204030204" pitchFamily="34" charset="0"/>
                <a:cs typeface="Calibri" panose="020F0502020204030204" pitchFamily="34" charset="0"/>
              </a:rPr>
              <a:t>each</a:t>
            </a:r>
            <a:r>
              <a:rPr lang="fr-FR" dirty="0">
                <a:latin typeface="Calibri" panose="020F0502020204030204" pitchFamily="34" charset="0"/>
                <a:cs typeface="Calibri" panose="020F0502020204030204" pitchFamily="34" charset="0"/>
              </a:rPr>
              <a:t> of </a:t>
            </a:r>
            <a:r>
              <a:rPr lang="fr-FR" dirty="0" err="1">
                <a:latin typeface="Calibri" panose="020F0502020204030204" pitchFamily="34" charset="0"/>
                <a:cs typeface="Calibri" panose="020F0502020204030204" pitchFamily="34" charset="0"/>
              </a:rPr>
              <a:t>these</a:t>
            </a:r>
            <a:r>
              <a:rPr lang="fr-FR" dirty="0">
                <a:latin typeface="Calibri" panose="020F0502020204030204" pitchFamily="34" charset="0"/>
                <a:cs typeface="Calibri" panose="020F0502020204030204" pitchFamily="34" charset="0"/>
              </a:rPr>
              <a:t> volumes:</a:t>
            </a:r>
          </a:p>
          <a:p>
            <a:pPr lvl="1"/>
            <a:r>
              <a:rPr lang="fr-FR" dirty="0">
                <a:latin typeface="Calibri" panose="020F0502020204030204" pitchFamily="34" charset="0"/>
                <a:cs typeface="Calibri" panose="020F0502020204030204" pitchFamily="34" charset="0"/>
              </a:rPr>
              <a:t>P20: 1 </a:t>
            </a:r>
            <a:r>
              <a:rPr lang="fr-FR" dirty="0" err="1">
                <a:latin typeface="Calibri" panose="020F0502020204030204" pitchFamily="34" charset="0"/>
                <a:cs typeface="Calibri" panose="020F0502020204030204" pitchFamily="34" charset="0"/>
              </a:rPr>
              <a:t>ul</a:t>
            </a:r>
            <a:r>
              <a:rPr lang="fr-FR" dirty="0">
                <a:latin typeface="Calibri" panose="020F0502020204030204" pitchFamily="34" charset="0"/>
                <a:cs typeface="Calibri" panose="020F0502020204030204" pitchFamily="34" charset="0"/>
              </a:rPr>
              <a:t>; 5 </a:t>
            </a:r>
            <a:r>
              <a:rPr lang="fr-FR" dirty="0" err="1">
                <a:latin typeface="Calibri" panose="020F0502020204030204" pitchFamily="34" charset="0"/>
                <a:cs typeface="Calibri" panose="020F0502020204030204" pitchFamily="34" charset="0"/>
              </a:rPr>
              <a:t>ul</a:t>
            </a:r>
            <a:r>
              <a:rPr lang="fr-FR" dirty="0">
                <a:latin typeface="Calibri" panose="020F0502020204030204" pitchFamily="34" charset="0"/>
                <a:cs typeface="Calibri" panose="020F0502020204030204" pitchFamily="34" charset="0"/>
              </a:rPr>
              <a:t>; 10 </a:t>
            </a:r>
            <a:r>
              <a:rPr lang="fr-FR" dirty="0" err="1">
                <a:latin typeface="Calibri" panose="020F0502020204030204" pitchFamily="34" charset="0"/>
                <a:cs typeface="Calibri" panose="020F0502020204030204" pitchFamily="34" charset="0"/>
              </a:rPr>
              <a:t>ul</a:t>
            </a:r>
            <a:r>
              <a:rPr lang="fr-FR" dirty="0">
                <a:latin typeface="Calibri" panose="020F0502020204030204" pitchFamily="34" charset="0"/>
                <a:cs typeface="Calibri" panose="020F0502020204030204" pitchFamily="34" charset="0"/>
              </a:rPr>
              <a:t> dots</a:t>
            </a:r>
          </a:p>
          <a:p>
            <a:pPr lvl="1"/>
            <a:r>
              <a:rPr lang="fr-FR" dirty="0">
                <a:latin typeface="Calibri" panose="020F0502020204030204" pitchFamily="34" charset="0"/>
                <a:cs typeface="Calibri" panose="020F0502020204030204" pitchFamily="34" charset="0"/>
              </a:rPr>
              <a:t>P200: 100 </a:t>
            </a:r>
            <a:r>
              <a:rPr lang="fr-FR" dirty="0" err="1">
                <a:latin typeface="Calibri" panose="020F0502020204030204" pitchFamily="34" charset="0"/>
                <a:cs typeface="Calibri" panose="020F0502020204030204" pitchFamily="34" charset="0"/>
              </a:rPr>
              <a:t>ul</a:t>
            </a:r>
            <a:endParaRPr lang="fr-FR" dirty="0">
              <a:latin typeface="Calibri" panose="020F0502020204030204" pitchFamily="34" charset="0"/>
              <a:cs typeface="Calibri" panose="020F0502020204030204" pitchFamily="34" charset="0"/>
            </a:endParaRPr>
          </a:p>
          <a:p>
            <a:pPr lvl="1"/>
            <a:r>
              <a:rPr lang="fr-FR" dirty="0">
                <a:latin typeface="Calibri" panose="020F0502020204030204" pitchFamily="34" charset="0"/>
                <a:cs typeface="Calibri" panose="020F0502020204030204" pitchFamily="34" charset="0"/>
              </a:rPr>
              <a:t>P1000: 200 </a:t>
            </a:r>
            <a:r>
              <a:rPr lang="fr-FR" dirty="0" err="1">
                <a:latin typeface="Calibri" panose="020F0502020204030204" pitchFamily="34" charset="0"/>
                <a:cs typeface="Calibri" panose="020F0502020204030204" pitchFamily="34" charset="0"/>
              </a:rPr>
              <a:t>ul</a:t>
            </a:r>
            <a:endParaRPr lang="fr-FR" dirty="0">
              <a:latin typeface="Calibri" panose="020F0502020204030204" pitchFamily="34" charset="0"/>
              <a:cs typeface="Calibri" panose="020F0502020204030204" pitchFamily="34" charset="0"/>
            </a:endParaRPr>
          </a:p>
          <a:p>
            <a:pPr marL="400050" lvl="1" indent="0">
              <a:buNone/>
            </a:pPr>
            <a:r>
              <a:rPr lang="fr-FR" u="sng" dirty="0">
                <a:latin typeface="Calibri" panose="020F0502020204030204" pitchFamily="34" charset="0"/>
                <a:cs typeface="Calibri" panose="020F0502020204030204" pitchFamily="34" charset="0"/>
              </a:rPr>
              <a:t>Are </a:t>
            </a:r>
            <a:r>
              <a:rPr lang="fr-FR" u="sng" dirty="0" err="1">
                <a:latin typeface="Calibri" panose="020F0502020204030204" pitchFamily="34" charset="0"/>
                <a:cs typeface="Calibri" panose="020F0502020204030204" pitchFamily="34" charset="0"/>
              </a:rPr>
              <a:t>they</a:t>
            </a:r>
            <a:r>
              <a:rPr lang="fr-FR" u="sng" dirty="0">
                <a:latin typeface="Calibri" panose="020F0502020204030204" pitchFamily="34" charset="0"/>
                <a:cs typeface="Calibri" panose="020F0502020204030204" pitchFamily="34" charset="0"/>
              </a:rPr>
              <a:t> </a:t>
            </a:r>
            <a:r>
              <a:rPr lang="fr-FR" u="sng" dirty="0" err="1">
                <a:latin typeface="Calibri" panose="020F0502020204030204" pitchFamily="34" charset="0"/>
                <a:cs typeface="Calibri" panose="020F0502020204030204" pitchFamily="34" charset="0"/>
              </a:rPr>
              <a:t>looking</a:t>
            </a:r>
            <a:r>
              <a:rPr lang="fr-FR" u="sng" dirty="0">
                <a:latin typeface="Calibri" panose="020F0502020204030204" pitchFamily="34" charset="0"/>
                <a:cs typeface="Calibri" panose="020F0502020204030204" pitchFamily="34" charset="0"/>
              </a:rPr>
              <a:t> </a:t>
            </a:r>
            <a:r>
              <a:rPr lang="fr-FR" u="sng" dirty="0" err="1">
                <a:latin typeface="Calibri" panose="020F0502020204030204" pitchFamily="34" charset="0"/>
                <a:cs typeface="Calibri" panose="020F0502020204030204" pitchFamily="34" charset="0"/>
              </a:rPr>
              <a:t>alike</a:t>
            </a:r>
            <a:r>
              <a:rPr lang="fr-FR" u="sng" dirty="0">
                <a:latin typeface="Calibri" panose="020F0502020204030204" pitchFamily="34" charset="0"/>
                <a:cs typeface="Calibri" panose="020F0502020204030204" pitchFamily="34" charset="0"/>
              </a:rPr>
              <a:t>?</a:t>
            </a:r>
          </a:p>
          <a:p>
            <a:pPr marL="400050" lvl="1" indent="0">
              <a:buNone/>
            </a:pPr>
            <a:r>
              <a:rPr lang="fr-FR" u="sng" dirty="0" err="1">
                <a:latin typeface="Calibri" panose="020F0502020204030204" pitchFamily="34" charset="0"/>
                <a:cs typeface="Calibri" panose="020F0502020204030204" pitchFamily="34" charset="0"/>
              </a:rPr>
              <a:t>Which</a:t>
            </a:r>
            <a:r>
              <a:rPr lang="fr-FR" u="sng" dirty="0">
                <a:latin typeface="Calibri" panose="020F0502020204030204" pitchFamily="34" charset="0"/>
                <a:cs typeface="Calibri" panose="020F0502020204030204" pitchFamily="34" charset="0"/>
              </a:rPr>
              <a:t> one </a:t>
            </a:r>
            <a:r>
              <a:rPr lang="fr-FR" u="sng" dirty="0" err="1">
                <a:latin typeface="Calibri" panose="020F0502020204030204" pitchFamily="34" charset="0"/>
                <a:cs typeface="Calibri" panose="020F0502020204030204" pitchFamily="34" charset="0"/>
              </a:rPr>
              <a:t>was</a:t>
            </a:r>
            <a:r>
              <a:rPr lang="fr-FR" u="sng" dirty="0">
                <a:latin typeface="Calibri" panose="020F0502020204030204" pitchFamily="34" charset="0"/>
                <a:cs typeface="Calibri" panose="020F0502020204030204" pitchFamily="34" charset="0"/>
              </a:rPr>
              <a:t> the </a:t>
            </a:r>
            <a:r>
              <a:rPr lang="fr-FR" u="sng" dirty="0" err="1">
                <a:latin typeface="Calibri" panose="020F0502020204030204" pitchFamily="34" charset="0"/>
                <a:cs typeface="Calibri" panose="020F0502020204030204" pitchFamily="34" charset="0"/>
              </a:rPr>
              <a:t>most</a:t>
            </a:r>
            <a:r>
              <a:rPr lang="fr-FR" u="sng" dirty="0">
                <a:latin typeface="Calibri" panose="020F0502020204030204" pitchFamily="34" charset="0"/>
                <a:cs typeface="Calibri" panose="020F0502020204030204" pitchFamily="34" charset="0"/>
              </a:rPr>
              <a:t> </a:t>
            </a:r>
            <a:r>
              <a:rPr lang="fr-FR" u="sng" dirty="0" err="1">
                <a:latin typeface="Calibri" panose="020F0502020204030204" pitchFamily="34" charset="0"/>
                <a:cs typeface="Calibri" panose="020F0502020204030204" pitchFamily="34" charset="0"/>
              </a:rPr>
              <a:t>difficult</a:t>
            </a:r>
            <a:r>
              <a:rPr lang="fr-FR" u="sng" dirty="0">
                <a:latin typeface="Calibri" panose="020F0502020204030204" pitchFamily="34" charset="0"/>
                <a:cs typeface="Calibri" panose="020F0502020204030204" pitchFamily="34" charset="0"/>
              </a:rPr>
              <a:t> to </a:t>
            </a:r>
            <a:r>
              <a:rPr lang="fr-FR" u="sng" dirty="0" err="1">
                <a:latin typeface="Calibri" panose="020F0502020204030204" pitchFamily="34" charset="0"/>
                <a:cs typeface="Calibri" panose="020F0502020204030204" pitchFamily="34" charset="0"/>
              </a:rPr>
              <a:t>perform</a:t>
            </a:r>
            <a:r>
              <a:rPr lang="fr-FR" u="sng" dirty="0">
                <a:latin typeface="Calibri" panose="020F0502020204030204" pitchFamily="34" charset="0"/>
                <a:cs typeface="Calibri" panose="020F0502020204030204" pitchFamily="34" charset="0"/>
              </a:rPr>
              <a:t> ?</a:t>
            </a:r>
          </a:p>
        </p:txBody>
      </p:sp>
      <p:pic>
        <p:nvPicPr>
          <p:cNvPr id="5" name="Image 4" descr="pipete-labe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1013222"/>
            <a:ext cx="2200275" cy="3333750"/>
          </a:xfrm>
          <a:prstGeom prst="rect">
            <a:avLst/>
          </a:prstGeom>
        </p:spPr>
      </p:pic>
      <p:cxnSp>
        <p:nvCxnSpPr>
          <p:cNvPr id="7" name="Connecteur droit avec flèche 6"/>
          <p:cNvCxnSpPr/>
          <p:nvPr/>
        </p:nvCxnSpPr>
        <p:spPr>
          <a:xfrm>
            <a:off x="4914900" y="2838450"/>
            <a:ext cx="19050" cy="447675"/>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2849566" y="1817386"/>
            <a:ext cx="2132009" cy="715581"/>
          </a:xfrm>
          <a:prstGeom prst="rect">
            <a:avLst/>
          </a:prstGeom>
          <a:noFill/>
        </p:spPr>
        <p:txBody>
          <a:bodyPr wrap="square" rtlCol="0">
            <a:spAutoFit/>
          </a:bodyPr>
          <a:lstStyle/>
          <a:p>
            <a:r>
              <a:rPr lang="fr-FR" sz="1350" dirty="0" err="1">
                <a:solidFill>
                  <a:srgbClr val="FF0000"/>
                </a:solidFill>
                <a:latin typeface="Calibri" panose="020F0502020204030204" pitchFamily="34" charset="0"/>
                <a:cs typeface="Calibri" panose="020F0502020204030204" pitchFamily="34" charset="0"/>
              </a:rPr>
              <a:t>Measuring</a:t>
            </a:r>
            <a:r>
              <a:rPr lang="fr-FR" sz="1350" dirty="0">
                <a:solidFill>
                  <a:srgbClr val="FF0000"/>
                </a:solidFill>
                <a:latin typeface="Calibri" panose="020F0502020204030204" pitchFamily="34" charset="0"/>
                <a:cs typeface="Calibri" panose="020F0502020204030204" pitchFamily="34" charset="0"/>
              </a:rPr>
              <a:t> </a:t>
            </a:r>
            <a:r>
              <a:rPr lang="fr-FR" sz="1350" b="1" dirty="0">
                <a:solidFill>
                  <a:srgbClr val="FF0000"/>
                </a:solidFill>
                <a:latin typeface="Calibri" panose="020F0502020204030204" pitchFamily="34" charset="0"/>
                <a:cs typeface="Calibri" panose="020F0502020204030204" pitchFamily="34" charset="0"/>
              </a:rPr>
              <a:t>EXACT</a:t>
            </a:r>
            <a:r>
              <a:rPr lang="fr-FR" sz="1350" dirty="0">
                <a:solidFill>
                  <a:srgbClr val="FF0000"/>
                </a:solidFill>
                <a:latin typeface="Calibri" panose="020F0502020204030204" pitchFamily="34" charset="0"/>
                <a:cs typeface="Calibri" panose="020F0502020204030204" pitchFamily="34" charset="0"/>
              </a:rPr>
              <a:t> volumes </a:t>
            </a:r>
            <a:r>
              <a:rPr lang="fr-FR" sz="1350" dirty="0" err="1">
                <a:solidFill>
                  <a:srgbClr val="FF0000"/>
                </a:solidFill>
                <a:latin typeface="Calibri" panose="020F0502020204030204" pitchFamily="34" charset="0"/>
                <a:cs typeface="Calibri" panose="020F0502020204030204" pitchFamily="34" charset="0"/>
              </a:rPr>
              <a:t>happens</a:t>
            </a:r>
            <a:r>
              <a:rPr lang="fr-FR" sz="1350" dirty="0">
                <a:solidFill>
                  <a:srgbClr val="FF0000"/>
                </a:solidFill>
                <a:latin typeface="Calibri" panose="020F0502020204030204" pitchFamily="34" charset="0"/>
                <a:cs typeface="Calibri" panose="020F0502020204030204" pitchFamily="34" charset="0"/>
              </a:rPr>
              <a:t> </a:t>
            </a:r>
            <a:r>
              <a:rPr lang="fr-FR" sz="1350" dirty="0" err="1">
                <a:solidFill>
                  <a:srgbClr val="FF0000"/>
                </a:solidFill>
                <a:latin typeface="Calibri" panose="020F0502020204030204" pitchFamily="34" charset="0"/>
                <a:cs typeface="Calibri" panose="020F0502020204030204" pitchFamily="34" charset="0"/>
              </a:rPr>
              <a:t>between</a:t>
            </a:r>
            <a:r>
              <a:rPr lang="fr-FR" sz="1350" dirty="0">
                <a:solidFill>
                  <a:srgbClr val="FF0000"/>
                </a:solidFill>
                <a:latin typeface="Calibri" panose="020F0502020204030204" pitchFamily="34" charset="0"/>
                <a:cs typeface="Calibri" panose="020F0502020204030204" pitchFamily="34" charset="0"/>
              </a:rPr>
              <a:t> </a:t>
            </a:r>
            <a:r>
              <a:rPr lang="fr-FR" sz="1350" dirty="0" err="1">
                <a:solidFill>
                  <a:srgbClr val="FF0000"/>
                </a:solidFill>
                <a:latin typeface="Calibri" panose="020F0502020204030204" pitchFamily="34" charset="0"/>
                <a:cs typeface="Calibri" panose="020F0502020204030204" pitchFamily="34" charset="0"/>
              </a:rPr>
              <a:t>these</a:t>
            </a:r>
            <a:r>
              <a:rPr lang="fr-FR" sz="1350" dirty="0">
                <a:solidFill>
                  <a:srgbClr val="FF0000"/>
                </a:solidFill>
                <a:latin typeface="Calibri" panose="020F0502020204030204" pitchFamily="34" charset="0"/>
                <a:cs typeface="Calibri" panose="020F0502020204030204" pitchFamily="34" charset="0"/>
              </a:rPr>
              <a:t> 2 points</a:t>
            </a:r>
          </a:p>
        </p:txBody>
      </p:sp>
      <p:cxnSp>
        <p:nvCxnSpPr>
          <p:cNvPr id="10" name="Connecteur droit 9"/>
          <p:cNvCxnSpPr/>
          <p:nvPr/>
        </p:nvCxnSpPr>
        <p:spPr>
          <a:xfrm>
            <a:off x="4238625" y="2486026"/>
            <a:ext cx="676275" cy="59054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47626" y="4626917"/>
            <a:ext cx="3400425" cy="1384995"/>
          </a:xfrm>
          <a:prstGeom prst="rect">
            <a:avLst/>
          </a:prstGeom>
          <a:noFill/>
          <a:ln>
            <a:noFill/>
          </a:ln>
        </p:spPr>
        <p:txBody>
          <a:bodyPr wrap="square" rtlCol="0">
            <a:spAutoFit/>
          </a:bodyPr>
          <a:lstStyle/>
          <a:p>
            <a:r>
              <a:rPr lang="fr-FR" sz="1050" b="1" dirty="0" err="1">
                <a:solidFill>
                  <a:srgbClr val="FF0000"/>
                </a:solidFill>
                <a:latin typeface="Calibri" panose="020F0502020204030204" pitchFamily="34" charset="0"/>
                <a:cs typeface="Calibri" panose="020F0502020204030204" pitchFamily="34" charset="0"/>
              </a:rPr>
              <a:t>Pipetting</a:t>
            </a:r>
            <a:r>
              <a:rPr lang="fr-FR" sz="1050" b="1" dirty="0">
                <a:solidFill>
                  <a:srgbClr val="FF0000"/>
                </a:solidFill>
                <a:latin typeface="Calibri" panose="020F0502020204030204" pitchFamily="34" charset="0"/>
                <a:cs typeface="Calibri" panose="020F0502020204030204" pitchFamily="34" charset="0"/>
              </a:rPr>
              <a:t> an exact volume:</a:t>
            </a:r>
          </a:p>
          <a:p>
            <a:endParaRPr lang="fr-FR" sz="1050" dirty="0">
              <a:latin typeface="Calibri" panose="020F0502020204030204" pitchFamily="34" charset="0"/>
              <a:cs typeface="Calibri" panose="020F0502020204030204" pitchFamily="34" charset="0"/>
            </a:endParaRPr>
          </a:p>
          <a:p>
            <a:r>
              <a:rPr lang="fr-FR" sz="1050" dirty="0">
                <a:latin typeface="Calibri" panose="020F0502020204030204" pitchFamily="34" charset="0"/>
                <a:cs typeface="Calibri" panose="020F0502020204030204" pitchFamily="34" charset="0"/>
              </a:rPr>
              <a:t>- Tip </a:t>
            </a:r>
            <a:r>
              <a:rPr lang="fr-FR" sz="1050" dirty="0" err="1">
                <a:latin typeface="Calibri" panose="020F0502020204030204" pitchFamily="34" charset="0"/>
                <a:cs typeface="Calibri" panose="020F0502020204030204" pitchFamily="34" charset="0"/>
              </a:rPr>
              <a:t>outside</a:t>
            </a:r>
            <a:r>
              <a:rPr lang="fr-FR" sz="1050" dirty="0">
                <a:latin typeface="Calibri" panose="020F0502020204030204" pitchFamily="34" charset="0"/>
                <a:cs typeface="Calibri" panose="020F0502020204030204" pitchFamily="34" charset="0"/>
              </a:rPr>
              <a:t> of the </a:t>
            </a:r>
            <a:r>
              <a:rPr lang="fr-FR" sz="1050" dirty="0" err="1">
                <a:latin typeface="Calibri" panose="020F0502020204030204" pitchFamily="34" charset="0"/>
                <a:cs typeface="Calibri" panose="020F0502020204030204" pitchFamily="34" charset="0"/>
              </a:rPr>
              <a:t>liquid</a:t>
            </a:r>
            <a:r>
              <a:rPr lang="fr-FR" sz="1050" dirty="0">
                <a:latin typeface="Calibri" panose="020F0502020204030204" pitchFamily="34" charset="0"/>
                <a:cs typeface="Calibri" panose="020F0502020204030204" pitchFamily="34" charset="0"/>
              </a:rPr>
              <a:t>: push the </a:t>
            </a:r>
            <a:r>
              <a:rPr lang="fr-FR" sz="1050" dirty="0" err="1">
                <a:latin typeface="Calibri" panose="020F0502020204030204" pitchFamily="34" charset="0"/>
                <a:cs typeface="Calibri" panose="020F0502020204030204" pitchFamily="34" charset="0"/>
              </a:rPr>
              <a:t>plunger</a:t>
            </a:r>
            <a:r>
              <a:rPr lang="fr-FR" sz="1050" dirty="0">
                <a:latin typeface="Calibri" panose="020F0502020204030204" pitchFamily="34" charset="0"/>
                <a:cs typeface="Calibri" panose="020F0502020204030204" pitchFamily="34" charset="0"/>
              </a:rPr>
              <a:t> down to the </a:t>
            </a:r>
            <a:r>
              <a:rPr lang="fr-FR" sz="1050" b="1" dirty="0">
                <a:solidFill>
                  <a:srgbClr val="FF0000"/>
                </a:solidFill>
                <a:latin typeface="Calibri" panose="020F0502020204030204" pitchFamily="34" charset="0"/>
                <a:cs typeface="Calibri" panose="020F0502020204030204" pitchFamily="34" charset="0"/>
              </a:rPr>
              <a:t>1st stop</a:t>
            </a:r>
            <a:r>
              <a:rPr lang="fr-FR" sz="1050" dirty="0">
                <a:latin typeface="Calibri" panose="020F0502020204030204" pitchFamily="34" charset="0"/>
                <a:cs typeface="Calibri" panose="020F0502020204030204" pitchFamily="34" charset="0"/>
              </a:rPr>
              <a:t>,</a:t>
            </a:r>
          </a:p>
          <a:p>
            <a:r>
              <a:rPr lang="fr-FR" sz="1050" dirty="0">
                <a:latin typeface="Calibri" panose="020F0502020204030204" pitchFamily="34" charset="0"/>
                <a:cs typeface="Calibri" panose="020F0502020204030204" pitchFamily="34" charset="0"/>
              </a:rPr>
              <a:t>-</a:t>
            </a:r>
            <a:r>
              <a:rPr lang="fr-FR" sz="1050" dirty="0" err="1">
                <a:latin typeface="Calibri" panose="020F0502020204030204" pitchFamily="34" charset="0"/>
                <a:cs typeface="Calibri" panose="020F0502020204030204" pitchFamily="34" charset="0"/>
              </a:rPr>
              <a:t>Get</a:t>
            </a:r>
            <a:r>
              <a:rPr lang="fr-FR" sz="1050" dirty="0">
                <a:latin typeface="Calibri" panose="020F0502020204030204" pitchFamily="34" charset="0"/>
                <a:cs typeface="Calibri" panose="020F0502020204030204" pitchFamily="34" charset="0"/>
              </a:rPr>
              <a:t> the tip </a:t>
            </a:r>
            <a:r>
              <a:rPr lang="fr-FR" sz="1050" dirty="0" err="1">
                <a:latin typeface="Calibri" panose="020F0502020204030204" pitchFamily="34" charset="0"/>
                <a:cs typeface="Calibri" panose="020F0502020204030204" pitchFamily="34" charset="0"/>
              </a:rPr>
              <a:t>into</a:t>
            </a:r>
            <a:r>
              <a:rPr lang="fr-FR" sz="1050" dirty="0">
                <a:latin typeface="Calibri" panose="020F0502020204030204" pitchFamily="34" charset="0"/>
                <a:cs typeface="Calibri" panose="020F0502020204030204" pitchFamily="34" charset="0"/>
              </a:rPr>
              <a:t> the </a:t>
            </a:r>
            <a:r>
              <a:rPr lang="fr-FR" sz="1050" dirty="0" err="1">
                <a:latin typeface="Calibri" panose="020F0502020204030204" pitchFamily="34" charset="0"/>
                <a:cs typeface="Calibri" panose="020F0502020204030204" pitchFamily="34" charset="0"/>
              </a:rPr>
              <a:t>liquid</a:t>
            </a:r>
            <a:r>
              <a:rPr lang="fr-FR" sz="1050" dirty="0">
                <a:latin typeface="Calibri" panose="020F0502020204030204" pitchFamily="34" charset="0"/>
                <a:cs typeface="Calibri" panose="020F0502020204030204" pitchFamily="34" charset="0"/>
              </a:rPr>
              <a:t>,</a:t>
            </a:r>
          </a:p>
          <a:p>
            <a:r>
              <a:rPr lang="fr-FR" sz="1050" dirty="0">
                <a:latin typeface="Calibri" panose="020F0502020204030204" pitchFamily="34" charset="0"/>
                <a:cs typeface="Calibri" panose="020F0502020204030204" pitchFamily="34" charset="0"/>
              </a:rPr>
              <a:t>-release the </a:t>
            </a:r>
            <a:r>
              <a:rPr lang="fr-FR" sz="1050" dirty="0" err="1">
                <a:latin typeface="Calibri" panose="020F0502020204030204" pitchFamily="34" charset="0"/>
                <a:cs typeface="Calibri" panose="020F0502020204030204" pitchFamily="34" charset="0"/>
              </a:rPr>
              <a:t>plunger</a:t>
            </a:r>
            <a:endParaRPr lang="fr-FR" sz="1050" dirty="0">
              <a:latin typeface="Calibri" panose="020F0502020204030204" pitchFamily="34" charset="0"/>
              <a:cs typeface="Calibri" panose="020F0502020204030204" pitchFamily="34" charset="0"/>
            </a:endParaRPr>
          </a:p>
          <a:p>
            <a:r>
              <a:rPr lang="fr-FR" sz="1050" dirty="0">
                <a:latin typeface="Calibri" panose="020F0502020204030204" pitchFamily="34" charset="0"/>
                <a:cs typeface="Calibri" panose="020F0502020204030204" pitchFamily="34" charset="0"/>
              </a:rPr>
              <a:t>-You have in </a:t>
            </a:r>
            <a:r>
              <a:rPr lang="fr-FR" sz="1050" dirty="0" err="1">
                <a:latin typeface="Calibri" panose="020F0502020204030204" pitchFamily="34" charset="0"/>
                <a:cs typeface="Calibri" panose="020F0502020204030204" pitchFamily="34" charset="0"/>
              </a:rPr>
              <a:t>your</a:t>
            </a:r>
            <a:r>
              <a:rPr lang="fr-FR" sz="1050" dirty="0">
                <a:latin typeface="Calibri" panose="020F0502020204030204" pitchFamily="34" charset="0"/>
                <a:cs typeface="Calibri" panose="020F0502020204030204" pitchFamily="34" charset="0"/>
              </a:rPr>
              <a:t> tip the exact volume </a:t>
            </a:r>
            <a:r>
              <a:rPr lang="fr-FR" sz="1050" dirty="0" err="1">
                <a:latin typeface="Calibri" panose="020F0502020204030204" pitchFamily="34" charset="0"/>
                <a:cs typeface="Calibri" panose="020F0502020204030204" pitchFamily="34" charset="0"/>
              </a:rPr>
              <a:t>marked</a:t>
            </a:r>
            <a:r>
              <a:rPr lang="fr-FR" sz="1050" dirty="0">
                <a:latin typeface="Calibri" panose="020F0502020204030204" pitchFamily="34" charset="0"/>
                <a:cs typeface="Calibri" panose="020F0502020204030204" pitchFamily="34" charset="0"/>
              </a:rPr>
              <a:t> on the volume </a:t>
            </a:r>
            <a:r>
              <a:rPr lang="fr-FR" sz="1050" dirty="0" err="1">
                <a:latin typeface="Calibri" panose="020F0502020204030204" pitchFamily="34" charset="0"/>
                <a:cs typeface="Calibri" panose="020F0502020204030204" pitchFamily="34" charset="0"/>
              </a:rPr>
              <a:t>indicator</a:t>
            </a:r>
            <a:r>
              <a:rPr lang="fr-FR" sz="1050" dirty="0">
                <a:latin typeface="Calibri" panose="020F0502020204030204" pitchFamily="34" charset="0"/>
                <a:cs typeface="Calibri" panose="020F0502020204030204" pitchFamily="34" charset="0"/>
              </a:rPr>
              <a:t> </a:t>
            </a:r>
            <a:r>
              <a:rPr lang="fr-FR" sz="1050" dirty="0" err="1">
                <a:latin typeface="Calibri" panose="020F0502020204030204" pitchFamily="34" charset="0"/>
                <a:cs typeface="Calibri" panose="020F0502020204030204" pitchFamily="34" charset="0"/>
              </a:rPr>
              <a:t>unless</a:t>
            </a:r>
            <a:r>
              <a:rPr lang="fr-FR" sz="1050" dirty="0">
                <a:latin typeface="Calibri" panose="020F0502020204030204" pitchFamily="34" charset="0"/>
                <a:cs typeface="Calibri" panose="020F0502020204030204" pitchFamily="34" charset="0"/>
              </a:rPr>
              <a:t> </a:t>
            </a:r>
            <a:r>
              <a:rPr lang="fr-FR" sz="1050" dirty="0" err="1">
                <a:latin typeface="Calibri" panose="020F0502020204030204" pitchFamily="34" charset="0"/>
                <a:cs typeface="Calibri" panose="020F0502020204030204" pitchFamily="34" charset="0"/>
              </a:rPr>
              <a:t>there’s</a:t>
            </a:r>
            <a:r>
              <a:rPr lang="fr-FR" sz="1050" dirty="0">
                <a:latin typeface="Calibri" panose="020F0502020204030204" pitchFamily="34" charset="0"/>
                <a:cs typeface="Calibri" panose="020F0502020204030204" pitchFamily="34" charset="0"/>
              </a:rPr>
              <a:t> an air </a:t>
            </a:r>
            <a:r>
              <a:rPr lang="fr-FR" sz="1050" dirty="0" err="1">
                <a:latin typeface="Calibri" panose="020F0502020204030204" pitchFamily="34" charset="0"/>
                <a:cs typeface="Calibri" panose="020F0502020204030204" pitchFamily="34" charset="0"/>
              </a:rPr>
              <a:t>bubble</a:t>
            </a:r>
            <a:endParaRPr lang="fr-FR" sz="1050" dirty="0">
              <a:latin typeface="Calibri" panose="020F0502020204030204" pitchFamily="34" charset="0"/>
              <a:cs typeface="Calibri" panose="020F0502020204030204" pitchFamily="34" charset="0"/>
            </a:endParaRPr>
          </a:p>
        </p:txBody>
      </p:sp>
      <p:sp>
        <p:nvSpPr>
          <p:cNvPr id="14" name="ZoneTexte 13"/>
          <p:cNvSpPr txBox="1"/>
          <p:nvPr/>
        </p:nvSpPr>
        <p:spPr>
          <a:xfrm>
            <a:off x="5743575" y="4648201"/>
            <a:ext cx="3400425" cy="900246"/>
          </a:xfrm>
          <a:prstGeom prst="rect">
            <a:avLst/>
          </a:prstGeom>
          <a:noFill/>
        </p:spPr>
        <p:txBody>
          <a:bodyPr wrap="square" rtlCol="0">
            <a:spAutoFit/>
          </a:bodyPr>
          <a:lstStyle/>
          <a:p>
            <a:r>
              <a:rPr lang="fr-FR" sz="1050" b="1" dirty="0">
                <a:solidFill>
                  <a:srgbClr val="0000FF"/>
                </a:solidFill>
                <a:latin typeface="Calibri" panose="020F0502020204030204" pitchFamily="34" charset="0"/>
                <a:cs typeface="Calibri" panose="020F0502020204030204" pitchFamily="34" charset="0"/>
              </a:rPr>
              <a:t>Releasing an exact volume:</a:t>
            </a:r>
          </a:p>
          <a:p>
            <a:endParaRPr lang="fr-FR" sz="1050" dirty="0">
              <a:latin typeface="Calibri" panose="020F0502020204030204" pitchFamily="34" charset="0"/>
              <a:cs typeface="Calibri" panose="020F0502020204030204" pitchFamily="34" charset="0"/>
            </a:endParaRPr>
          </a:p>
          <a:p>
            <a:r>
              <a:rPr lang="fr-FR" sz="1050" dirty="0">
                <a:latin typeface="Calibri" panose="020F0502020204030204" pitchFamily="34" charset="0"/>
                <a:cs typeface="Calibri" panose="020F0502020204030204" pitchFamily="34" charset="0"/>
              </a:rPr>
              <a:t>- Place </a:t>
            </a:r>
            <a:r>
              <a:rPr lang="fr-FR" sz="1050" dirty="0" err="1">
                <a:latin typeface="Calibri" panose="020F0502020204030204" pitchFamily="34" charset="0"/>
                <a:cs typeface="Calibri" panose="020F0502020204030204" pitchFamily="34" charset="0"/>
              </a:rPr>
              <a:t>your</a:t>
            </a:r>
            <a:r>
              <a:rPr lang="fr-FR" sz="1050" dirty="0">
                <a:latin typeface="Calibri" panose="020F0502020204030204" pitchFamily="34" charset="0"/>
                <a:cs typeface="Calibri" panose="020F0502020204030204" pitchFamily="34" charset="0"/>
              </a:rPr>
              <a:t> tip </a:t>
            </a:r>
            <a:r>
              <a:rPr lang="fr-FR" sz="1050" dirty="0" err="1">
                <a:latin typeface="Calibri" panose="020F0502020204030204" pitchFamily="34" charset="0"/>
                <a:cs typeface="Calibri" panose="020F0502020204030204" pitchFamily="34" charset="0"/>
              </a:rPr>
              <a:t>at</a:t>
            </a:r>
            <a:r>
              <a:rPr lang="fr-FR" sz="1050" dirty="0">
                <a:latin typeface="Calibri" panose="020F0502020204030204" pitchFamily="34" charset="0"/>
                <a:cs typeface="Calibri" panose="020F0502020204030204" pitchFamily="34" charset="0"/>
              </a:rPr>
              <a:t> the contact of the tube or on the </a:t>
            </a:r>
            <a:r>
              <a:rPr lang="fr-FR" sz="1050" dirty="0" err="1">
                <a:latin typeface="Calibri" panose="020F0502020204030204" pitchFamily="34" charset="0"/>
                <a:cs typeface="Calibri" panose="020F0502020204030204" pitchFamily="34" charset="0"/>
              </a:rPr>
              <a:t>parafilm</a:t>
            </a:r>
            <a:r>
              <a:rPr lang="fr-FR" sz="1050" dirty="0">
                <a:latin typeface="Calibri" panose="020F0502020204030204" pitchFamily="34" charset="0"/>
                <a:cs typeface="Calibri" panose="020F0502020204030204" pitchFamily="34" charset="0"/>
              </a:rPr>
              <a:t> </a:t>
            </a:r>
            <a:r>
              <a:rPr lang="fr-FR" sz="1050" dirty="0" err="1">
                <a:latin typeface="Calibri" panose="020F0502020204030204" pitchFamily="34" charset="0"/>
                <a:cs typeface="Calibri" panose="020F0502020204030204" pitchFamily="34" charset="0"/>
              </a:rPr>
              <a:t>slightly</a:t>
            </a:r>
            <a:r>
              <a:rPr lang="fr-FR" sz="1050" dirty="0">
                <a:latin typeface="Calibri" panose="020F0502020204030204" pitchFamily="34" charset="0"/>
                <a:cs typeface="Calibri" panose="020F0502020204030204" pitchFamily="34" charset="0"/>
              </a:rPr>
              <a:t> </a:t>
            </a:r>
            <a:r>
              <a:rPr lang="fr-FR" sz="1050" dirty="0" err="1">
                <a:latin typeface="Calibri" panose="020F0502020204030204" pitchFamily="34" charset="0"/>
                <a:cs typeface="Calibri" panose="020F0502020204030204" pitchFamily="34" charset="0"/>
              </a:rPr>
              <a:t>leaned</a:t>
            </a:r>
            <a:r>
              <a:rPr lang="fr-FR" sz="1050" dirty="0">
                <a:latin typeface="Calibri" panose="020F0502020204030204" pitchFamily="34" charset="0"/>
                <a:cs typeface="Calibri" panose="020F0502020204030204" pitchFamily="34" charset="0"/>
              </a:rPr>
              <a:t>,</a:t>
            </a:r>
          </a:p>
          <a:p>
            <a:r>
              <a:rPr lang="fr-FR" sz="1050" dirty="0">
                <a:latin typeface="Calibri" panose="020F0502020204030204" pitchFamily="34" charset="0"/>
                <a:cs typeface="Calibri" panose="020F0502020204030204" pitchFamily="34" charset="0"/>
              </a:rPr>
              <a:t>-Push the </a:t>
            </a:r>
            <a:r>
              <a:rPr lang="fr-FR" sz="1050" dirty="0" err="1">
                <a:latin typeface="Calibri" panose="020F0502020204030204" pitchFamily="34" charset="0"/>
                <a:cs typeface="Calibri" panose="020F0502020204030204" pitchFamily="34" charset="0"/>
              </a:rPr>
              <a:t>plunger</a:t>
            </a:r>
            <a:r>
              <a:rPr lang="fr-FR" sz="1050" dirty="0">
                <a:latin typeface="Calibri" panose="020F0502020204030204" pitchFamily="34" charset="0"/>
                <a:cs typeface="Calibri" panose="020F0502020204030204" pitchFamily="34" charset="0"/>
              </a:rPr>
              <a:t> down to the </a:t>
            </a:r>
            <a:r>
              <a:rPr lang="fr-FR" sz="1050" b="1" dirty="0">
                <a:solidFill>
                  <a:srgbClr val="0000FF"/>
                </a:solidFill>
                <a:latin typeface="Calibri" panose="020F0502020204030204" pitchFamily="34" charset="0"/>
                <a:cs typeface="Calibri" panose="020F0502020204030204" pitchFamily="34" charset="0"/>
              </a:rPr>
              <a:t>2nd stop.</a:t>
            </a:r>
          </a:p>
        </p:txBody>
      </p:sp>
      <p:sp>
        <p:nvSpPr>
          <p:cNvPr id="18" name="TextBox 17">
            <a:extLst>
              <a:ext uri="{FF2B5EF4-FFF2-40B4-BE49-F238E27FC236}">
                <a16:creationId xmlns:a16="http://schemas.microsoft.com/office/drawing/2014/main" id="{C7E6AE44-0011-754B-92E6-566E943EDAD9}"/>
              </a:ext>
            </a:extLst>
          </p:cNvPr>
          <p:cNvSpPr txBox="1"/>
          <p:nvPr/>
        </p:nvSpPr>
        <p:spPr>
          <a:xfrm>
            <a:off x="4291469" y="5741343"/>
            <a:ext cx="4918334" cy="253916"/>
          </a:xfrm>
          <a:prstGeom prst="rect">
            <a:avLst/>
          </a:prstGeom>
          <a:noFill/>
        </p:spPr>
        <p:txBody>
          <a:bodyPr wrap="none" rtlCol="0">
            <a:spAutoFit/>
          </a:bodyPr>
          <a:lstStyle/>
          <a:p>
            <a:r>
              <a:rPr lang="en-US" sz="1050" i="1" dirty="0"/>
              <a:t>Image extracted from Yamamoto T. et al. 2014. </a:t>
            </a:r>
            <a:r>
              <a:rPr lang="en-US" sz="1050" i="1" dirty="0" err="1"/>
              <a:t>Accred</a:t>
            </a:r>
            <a:r>
              <a:rPr lang="en-US" sz="1050" i="1" dirty="0"/>
              <a:t> </a:t>
            </a:r>
            <a:r>
              <a:rPr lang="en-US" sz="1050" i="1" dirty="0" err="1"/>
              <a:t>Qual</a:t>
            </a:r>
            <a:r>
              <a:rPr lang="en-US" sz="1050" i="1" dirty="0"/>
              <a:t> Assur 19:459–463</a:t>
            </a:r>
          </a:p>
        </p:txBody>
      </p:sp>
    </p:spTree>
    <p:extLst>
      <p:ext uri="{BB962C8B-B14F-4D97-AF65-F5344CB8AC3E}">
        <p14:creationId xmlns:p14="http://schemas.microsoft.com/office/powerpoint/2010/main" val="350299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7" name="Image 6" descr="GS_array_p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3825" y="1845180"/>
            <a:ext cx="2583425" cy="1576251"/>
          </a:xfrm>
          <a:prstGeom prst="rect">
            <a:avLst/>
          </a:prstGeom>
        </p:spPr>
      </p:pic>
      <p:pic>
        <p:nvPicPr>
          <p:cNvPr id="6" name="Image 5" descr="IMG_127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6291" y="3930003"/>
            <a:ext cx="2091677" cy="1568758"/>
          </a:xfrm>
          <a:prstGeom prst="rect">
            <a:avLst/>
          </a:prstGeom>
        </p:spPr>
      </p:pic>
      <p:pic>
        <p:nvPicPr>
          <p:cNvPr id="5" name="Image 4" descr="IMG_127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3646" y="3920356"/>
            <a:ext cx="2147441" cy="1610581"/>
          </a:xfrm>
          <a:prstGeom prst="rect">
            <a:avLst/>
          </a:prstGeom>
        </p:spPr>
      </p:pic>
      <p:pic>
        <p:nvPicPr>
          <p:cNvPr id="4" name="Image 3" descr="IMG_127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661" y="3920356"/>
            <a:ext cx="1998539" cy="1498904"/>
          </a:xfrm>
          <a:prstGeom prst="rect">
            <a:avLst/>
          </a:prstGeom>
        </p:spPr>
      </p:pic>
      <p:pic>
        <p:nvPicPr>
          <p:cNvPr id="3" name="Image 2" descr="IMG_1276.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0023" y="1859667"/>
            <a:ext cx="1988541" cy="1491406"/>
          </a:xfrm>
          <a:prstGeom prst="rect">
            <a:avLst/>
          </a:prstGeom>
        </p:spPr>
      </p:pic>
      <p:pic>
        <p:nvPicPr>
          <p:cNvPr id="2" name="Image 1" descr="IMG_1275.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02" y="1831092"/>
            <a:ext cx="2014523" cy="1510892"/>
          </a:xfrm>
          <a:prstGeom prst="rect">
            <a:avLst/>
          </a:prstGeom>
        </p:spPr>
      </p:pic>
      <p:sp>
        <p:nvSpPr>
          <p:cNvPr id="366" name="Google Shape;366;p44"/>
          <p:cNvSpPr txBox="1">
            <a:spLocks noGrp="1"/>
          </p:cNvSpPr>
          <p:nvPr>
            <p:ph type="title"/>
          </p:nvPr>
        </p:nvSpPr>
        <p:spPr>
          <a:xfrm>
            <a:off x="400050" y="836920"/>
            <a:ext cx="8562205" cy="994172"/>
          </a:xfrm>
          <a:prstGeom prst="rect">
            <a:avLst/>
          </a:prstGeom>
          <a:noFill/>
          <a:ln>
            <a:noFill/>
          </a:ln>
        </p:spPr>
        <p:txBody>
          <a:bodyPr spcFirstLastPara="1" wrap="square" lIns="68569" tIns="34275" rIns="68569" bIns="34275" anchor="ctr" anchorCtr="0">
            <a:noAutofit/>
          </a:bodyPr>
          <a:lstStyle/>
          <a:p>
            <a:r>
              <a:rPr lang="en-US" dirty="0">
                <a:latin typeface="Calibri" panose="020F0502020204030204" pitchFamily="34" charset="0"/>
                <a:cs typeface="Calibri" panose="020F0502020204030204" pitchFamily="34" charset="0"/>
              </a:rPr>
              <a:t>Priming the flow cell: </a:t>
            </a:r>
            <a:r>
              <a:rPr lang="en-US" sz="2700" dirty="0">
                <a:latin typeface="Calibri" panose="020F0502020204030204" pitchFamily="34" charset="0"/>
                <a:cs typeface="Calibri" panose="020F0502020204030204" pitchFamily="34" charset="0"/>
              </a:rPr>
              <a:t>training with old ones and then for real on brand new ones</a:t>
            </a:r>
            <a:endParaRPr sz="2700" dirty="0">
              <a:latin typeface="Calibri" panose="020F0502020204030204" pitchFamily="34" charset="0"/>
              <a:cs typeface="Calibri" panose="020F0502020204030204" pitchFamily="34" charset="0"/>
            </a:endParaRPr>
          </a:p>
        </p:txBody>
      </p:sp>
      <p:sp>
        <p:nvSpPr>
          <p:cNvPr id="367" name="Google Shape;367;p44"/>
          <p:cNvSpPr txBox="1"/>
          <p:nvPr/>
        </p:nvSpPr>
        <p:spPr>
          <a:xfrm>
            <a:off x="1119191" y="3341984"/>
            <a:ext cx="1580700" cy="207749"/>
          </a:xfrm>
          <a:prstGeom prst="rect">
            <a:avLst/>
          </a:prstGeom>
          <a:noFill/>
          <a:ln>
            <a:noFill/>
          </a:ln>
        </p:spPr>
        <p:txBody>
          <a:bodyPr spcFirstLastPara="1" wrap="square" lIns="68569" tIns="34275" rIns="68569" bIns="34275" anchor="t" anchorCtr="0">
            <a:noAutofit/>
          </a:bodyPr>
          <a:lstStyle/>
          <a:p>
            <a:r>
              <a:rPr lang="en-US" sz="1200" dirty="0">
                <a:solidFill>
                  <a:schemeClr val="dk1"/>
                </a:solidFill>
              </a:rPr>
              <a:t>Open </a:t>
            </a:r>
            <a:r>
              <a:rPr lang="en-US" sz="1200" b="1" dirty="0">
                <a:solidFill>
                  <a:srgbClr val="FF0000"/>
                </a:solidFill>
              </a:rPr>
              <a:t>Priming port</a:t>
            </a:r>
            <a:endParaRPr sz="1200" b="1" dirty="0">
              <a:solidFill>
                <a:srgbClr val="FF0000"/>
              </a:solidFill>
            </a:endParaRPr>
          </a:p>
        </p:txBody>
      </p:sp>
      <p:sp>
        <p:nvSpPr>
          <p:cNvPr id="368" name="Google Shape;368;p44"/>
          <p:cNvSpPr txBox="1"/>
          <p:nvPr/>
        </p:nvSpPr>
        <p:spPr>
          <a:xfrm>
            <a:off x="3403647" y="3324081"/>
            <a:ext cx="2004917" cy="346249"/>
          </a:xfrm>
          <a:prstGeom prst="rect">
            <a:avLst/>
          </a:prstGeom>
          <a:noFill/>
          <a:ln>
            <a:noFill/>
          </a:ln>
        </p:spPr>
        <p:txBody>
          <a:bodyPr spcFirstLastPara="1" wrap="square" lIns="68569" tIns="34275" rIns="68569" bIns="34275" anchor="t" anchorCtr="0">
            <a:noAutofit/>
          </a:bodyPr>
          <a:lstStyle/>
          <a:p>
            <a:pPr algn="ctr"/>
            <a:r>
              <a:rPr lang="en-US" sz="1200" dirty="0">
                <a:solidFill>
                  <a:schemeClr val="dk1"/>
                </a:solidFill>
              </a:rPr>
              <a:t>Slowly remove any air from </a:t>
            </a:r>
            <a:r>
              <a:rPr lang="en-US" sz="1200" u="sng" dirty="0">
                <a:solidFill>
                  <a:schemeClr val="dk1"/>
                </a:solidFill>
              </a:rPr>
              <a:t>Priming port </a:t>
            </a:r>
            <a:r>
              <a:rPr lang="en-US" sz="1200" dirty="0">
                <a:solidFill>
                  <a:schemeClr val="dk1"/>
                </a:solidFill>
              </a:rPr>
              <a:t>with pipette</a:t>
            </a:r>
            <a:endParaRPr sz="1200" dirty="0"/>
          </a:p>
        </p:txBody>
      </p:sp>
      <p:sp>
        <p:nvSpPr>
          <p:cNvPr id="369" name="Google Shape;369;p44"/>
          <p:cNvSpPr txBox="1"/>
          <p:nvPr/>
        </p:nvSpPr>
        <p:spPr>
          <a:xfrm>
            <a:off x="5885866" y="3444431"/>
            <a:ext cx="2591384" cy="346249"/>
          </a:xfrm>
          <a:prstGeom prst="rect">
            <a:avLst/>
          </a:prstGeom>
          <a:noFill/>
          <a:ln>
            <a:noFill/>
          </a:ln>
        </p:spPr>
        <p:txBody>
          <a:bodyPr spcFirstLastPara="1" wrap="square" lIns="68569" tIns="34275" rIns="68569" bIns="34275" anchor="t" anchorCtr="0">
            <a:noAutofit/>
          </a:bodyPr>
          <a:lstStyle/>
          <a:p>
            <a:pPr algn="ctr"/>
            <a:r>
              <a:rPr lang="en-US" sz="1200" dirty="0">
                <a:solidFill>
                  <a:schemeClr val="dk1"/>
                </a:solidFill>
              </a:rPr>
              <a:t>Confirm fluidic channel is free of bubbles</a:t>
            </a:r>
            <a:endParaRPr sz="1200" dirty="0"/>
          </a:p>
        </p:txBody>
      </p:sp>
      <p:sp>
        <p:nvSpPr>
          <p:cNvPr id="370" name="Google Shape;370;p44"/>
          <p:cNvSpPr txBox="1"/>
          <p:nvPr/>
        </p:nvSpPr>
        <p:spPr>
          <a:xfrm>
            <a:off x="854561" y="5414995"/>
            <a:ext cx="1877436" cy="346249"/>
          </a:xfrm>
          <a:prstGeom prst="rect">
            <a:avLst/>
          </a:prstGeom>
          <a:noFill/>
          <a:ln>
            <a:noFill/>
          </a:ln>
        </p:spPr>
        <p:txBody>
          <a:bodyPr spcFirstLastPara="1" wrap="square" lIns="68569" tIns="34275" rIns="68569" bIns="34275" anchor="t" anchorCtr="0">
            <a:noAutofit/>
          </a:bodyPr>
          <a:lstStyle/>
          <a:p>
            <a:pPr algn="ctr"/>
            <a:r>
              <a:rPr lang="en-US" sz="1200" dirty="0">
                <a:solidFill>
                  <a:schemeClr val="dk1"/>
                </a:solidFill>
              </a:rPr>
              <a:t>Push 800ul of fuel</a:t>
            </a:r>
          </a:p>
          <a:p>
            <a:pPr algn="ctr"/>
            <a:r>
              <a:rPr lang="en-US" sz="1200" dirty="0">
                <a:solidFill>
                  <a:schemeClr val="dk1"/>
                </a:solidFill>
              </a:rPr>
              <a:t>Wait for 5 minutes</a:t>
            </a:r>
            <a:endParaRPr sz="1200" dirty="0"/>
          </a:p>
        </p:txBody>
      </p:sp>
      <p:sp>
        <p:nvSpPr>
          <p:cNvPr id="371" name="Google Shape;371;p44"/>
          <p:cNvSpPr txBox="1"/>
          <p:nvPr/>
        </p:nvSpPr>
        <p:spPr>
          <a:xfrm>
            <a:off x="3250496" y="5525680"/>
            <a:ext cx="2630337" cy="160124"/>
          </a:xfrm>
          <a:prstGeom prst="rect">
            <a:avLst/>
          </a:prstGeom>
          <a:noFill/>
          <a:ln>
            <a:noFill/>
          </a:ln>
        </p:spPr>
        <p:txBody>
          <a:bodyPr spcFirstLastPara="1" wrap="square" lIns="68569" tIns="34275" rIns="68569" bIns="34275" anchor="t" anchorCtr="0">
            <a:noAutofit/>
          </a:bodyPr>
          <a:lstStyle/>
          <a:p>
            <a:pPr algn="ctr"/>
            <a:r>
              <a:rPr lang="en-US" sz="1200" dirty="0">
                <a:solidFill>
                  <a:schemeClr val="dk1"/>
                </a:solidFill>
              </a:rPr>
              <a:t>Open </a:t>
            </a:r>
            <a:r>
              <a:rPr lang="en-US" sz="1200" b="1" dirty="0" err="1">
                <a:solidFill>
                  <a:srgbClr val="FF6600"/>
                </a:solidFill>
              </a:rPr>
              <a:t>SpotON</a:t>
            </a:r>
            <a:r>
              <a:rPr lang="en-US" sz="1200" b="1" dirty="0">
                <a:solidFill>
                  <a:srgbClr val="FF6600"/>
                </a:solidFill>
              </a:rPr>
              <a:t> port</a:t>
            </a:r>
            <a:endParaRPr sz="1200" b="1" dirty="0">
              <a:solidFill>
                <a:srgbClr val="FF6600"/>
              </a:solidFill>
            </a:endParaRPr>
          </a:p>
        </p:txBody>
      </p:sp>
      <p:sp>
        <p:nvSpPr>
          <p:cNvPr id="372" name="Google Shape;372;p44"/>
          <p:cNvSpPr txBox="1"/>
          <p:nvPr/>
        </p:nvSpPr>
        <p:spPr>
          <a:xfrm>
            <a:off x="5826159" y="5515121"/>
            <a:ext cx="2536792" cy="207749"/>
          </a:xfrm>
          <a:prstGeom prst="rect">
            <a:avLst/>
          </a:prstGeom>
          <a:noFill/>
          <a:ln>
            <a:noFill/>
          </a:ln>
        </p:spPr>
        <p:txBody>
          <a:bodyPr spcFirstLastPara="1" wrap="square" lIns="68569" tIns="34275" rIns="68569" bIns="34275" anchor="t" anchorCtr="0">
            <a:noAutofit/>
          </a:bodyPr>
          <a:lstStyle/>
          <a:p>
            <a:pPr lvl="0"/>
            <a:r>
              <a:rPr lang="en-US" sz="1200" dirty="0">
                <a:solidFill>
                  <a:schemeClr val="dk1"/>
                </a:solidFill>
              </a:rPr>
              <a:t>Push 200ul of fuel in </a:t>
            </a:r>
            <a:r>
              <a:rPr lang="en-US" sz="1200" u="sng" dirty="0">
                <a:solidFill>
                  <a:schemeClr val="dk1"/>
                </a:solidFill>
              </a:rPr>
              <a:t>Priming port</a:t>
            </a:r>
          </a:p>
        </p:txBody>
      </p:sp>
      <p:sp>
        <p:nvSpPr>
          <p:cNvPr id="373" name="Google Shape;373;p44"/>
          <p:cNvSpPr/>
          <p:nvPr/>
        </p:nvSpPr>
        <p:spPr>
          <a:xfrm rot="-5400000">
            <a:off x="3048395" y="2688516"/>
            <a:ext cx="210077" cy="230166"/>
          </a:xfrm>
          <a:prstGeom prst="downArrow">
            <a:avLst>
              <a:gd name="adj1" fmla="val 50000"/>
              <a:gd name="adj2" fmla="val 50000"/>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374" name="Google Shape;374;p44"/>
          <p:cNvSpPr/>
          <p:nvPr/>
        </p:nvSpPr>
        <p:spPr>
          <a:xfrm rot="-5400000">
            <a:off x="5580020" y="2684293"/>
            <a:ext cx="210077" cy="230166"/>
          </a:xfrm>
          <a:prstGeom prst="downArrow">
            <a:avLst>
              <a:gd name="adj1" fmla="val 50000"/>
              <a:gd name="adj2" fmla="val 50000"/>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375" name="Google Shape;375;p44"/>
          <p:cNvSpPr/>
          <p:nvPr/>
        </p:nvSpPr>
        <p:spPr>
          <a:xfrm rot="-5400000">
            <a:off x="3048467" y="4637663"/>
            <a:ext cx="210077" cy="230166"/>
          </a:xfrm>
          <a:prstGeom prst="downArrow">
            <a:avLst>
              <a:gd name="adj1" fmla="val 50000"/>
              <a:gd name="adj2" fmla="val 50000"/>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376" name="Google Shape;376;p44"/>
          <p:cNvSpPr/>
          <p:nvPr/>
        </p:nvSpPr>
        <p:spPr>
          <a:xfrm rot="-5400000">
            <a:off x="5561132" y="4608427"/>
            <a:ext cx="210077" cy="230166"/>
          </a:xfrm>
          <a:prstGeom prst="downArrow">
            <a:avLst>
              <a:gd name="adj1" fmla="val 50000"/>
              <a:gd name="adj2" fmla="val 50000"/>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grpSp>
        <p:nvGrpSpPr>
          <p:cNvPr id="383" name="Google Shape;383;p44"/>
          <p:cNvGrpSpPr/>
          <p:nvPr/>
        </p:nvGrpSpPr>
        <p:grpSpPr>
          <a:xfrm>
            <a:off x="963321" y="1879149"/>
            <a:ext cx="191399" cy="184666"/>
            <a:chOff x="760366" y="1394846"/>
            <a:chExt cx="255198" cy="246221"/>
          </a:xfrm>
        </p:grpSpPr>
        <p:sp>
          <p:nvSpPr>
            <p:cNvPr id="384" name="Google Shape;384;p44"/>
            <p:cNvSpPr/>
            <p:nvPr/>
          </p:nvSpPr>
          <p:spPr>
            <a:xfrm>
              <a:off x="796226" y="1423809"/>
              <a:ext cx="184666" cy="184666"/>
            </a:xfrm>
            <a:prstGeom prst="ellipse">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385" name="Google Shape;385;p44"/>
            <p:cNvSpPr txBox="1"/>
            <p:nvPr/>
          </p:nvSpPr>
          <p:spPr>
            <a:xfrm>
              <a:off x="760366" y="1394846"/>
              <a:ext cx="255198" cy="246221"/>
            </a:xfrm>
            <a:prstGeom prst="rect">
              <a:avLst/>
            </a:prstGeom>
            <a:noFill/>
            <a:ln>
              <a:noFill/>
            </a:ln>
          </p:spPr>
          <p:txBody>
            <a:bodyPr spcFirstLastPara="1" wrap="square" lIns="68569" tIns="34275" rIns="68569" bIns="34275" anchor="t" anchorCtr="0">
              <a:noAutofit/>
            </a:bodyPr>
            <a:lstStyle/>
            <a:p>
              <a:r>
                <a:rPr lang="en-US" sz="750" dirty="0">
                  <a:solidFill>
                    <a:srgbClr val="C00000"/>
                  </a:solidFill>
                </a:rPr>
                <a:t>1</a:t>
              </a:r>
              <a:endParaRPr sz="1050" dirty="0"/>
            </a:p>
          </p:txBody>
        </p:sp>
      </p:grpSp>
      <p:grpSp>
        <p:nvGrpSpPr>
          <p:cNvPr id="386" name="Google Shape;386;p44"/>
          <p:cNvGrpSpPr/>
          <p:nvPr/>
        </p:nvGrpSpPr>
        <p:grpSpPr>
          <a:xfrm>
            <a:off x="3471250" y="1872394"/>
            <a:ext cx="191399" cy="184666"/>
            <a:chOff x="760366" y="1394846"/>
            <a:chExt cx="255198" cy="246221"/>
          </a:xfrm>
        </p:grpSpPr>
        <p:sp>
          <p:nvSpPr>
            <p:cNvPr id="387" name="Google Shape;387;p44"/>
            <p:cNvSpPr/>
            <p:nvPr/>
          </p:nvSpPr>
          <p:spPr>
            <a:xfrm>
              <a:off x="796226" y="1423809"/>
              <a:ext cx="184666" cy="184666"/>
            </a:xfrm>
            <a:prstGeom prst="ellipse">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388" name="Google Shape;388;p44"/>
            <p:cNvSpPr txBox="1"/>
            <p:nvPr/>
          </p:nvSpPr>
          <p:spPr>
            <a:xfrm>
              <a:off x="760366" y="1394846"/>
              <a:ext cx="255198" cy="246221"/>
            </a:xfrm>
            <a:prstGeom prst="rect">
              <a:avLst/>
            </a:prstGeom>
            <a:noFill/>
            <a:ln>
              <a:noFill/>
            </a:ln>
          </p:spPr>
          <p:txBody>
            <a:bodyPr spcFirstLastPara="1" wrap="square" lIns="68569" tIns="34275" rIns="68569" bIns="34275" anchor="t" anchorCtr="0">
              <a:noAutofit/>
            </a:bodyPr>
            <a:lstStyle/>
            <a:p>
              <a:r>
                <a:rPr lang="en-US" sz="750" dirty="0">
                  <a:solidFill>
                    <a:srgbClr val="C00000"/>
                  </a:solidFill>
                </a:rPr>
                <a:t>2</a:t>
              </a:r>
              <a:endParaRPr sz="1050" dirty="0"/>
            </a:p>
          </p:txBody>
        </p:sp>
      </p:grpSp>
      <p:grpSp>
        <p:nvGrpSpPr>
          <p:cNvPr id="389" name="Google Shape;389;p44"/>
          <p:cNvGrpSpPr/>
          <p:nvPr/>
        </p:nvGrpSpPr>
        <p:grpSpPr>
          <a:xfrm>
            <a:off x="6012490" y="1845180"/>
            <a:ext cx="191399" cy="184666"/>
            <a:chOff x="760366" y="1394846"/>
            <a:chExt cx="255198" cy="246221"/>
          </a:xfrm>
        </p:grpSpPr>
        <p:sp>
          <p:nvSpPr>
            <p:cNvPr id="390" name="Google Shape;390;p44"/>
            <p:cNvSpPr/>
            <p:nvPr/>
          </p:nvSpPr>
          <p:spPr>
            <a:xfrm>
              <a:off x="796226" y="1423809"/>
              <a:ext cx="184666" cy="184666"/>
            </a:xfrm>
            <a:prstGeom prst="ellipse">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391" name="Google Shape;391;p44"/>
            <p:cNvSpPr txBox="1"/>
            <p:nvPr/>
          </p:nvSpPr>
          <p:spPr>
            <a:xfrm>
              <a:off x="760366" y="1394846"/>
              <a:ext cx="255198" cy="246221"/>
            </a:xfrm>
            <a:prstGeom prst="rect">
              <a:avLst/>
            </a:prstGeom>
            <a:noFill/>
            <a:ln>
              <a:noFill/>
            </a:ln>
          </p:spPr>
          <p:txBody>
            <a:bodyPr spcFirstLastPara="1" wrap="square" lIns="68569" tIns="34275" rIns="68569" bIns="34275" anchor="t" anchorCtr="0">
              <a:noAutofit/>
            </a:bodyPr>
            <a:lstStyle/>
            <a:p>
              <a:r>
                <a:rPr lang="en-US" sz="750" dirty="0">
                  <a:solidFill>
                    <a:srgbClr val="C00000"/>
                  </a:solidFill>
                </a:rPr>
                <a:t>3</a:t>
              </a:r>
              <a:endParaRPr sz="1050" dirty="0"/>
            </a:p>
          </p:txBody>
        </p:sp>
      </p:grpSp>
      <p:grpSp>
        <p:nvGrpSpPr>
          <p:cNvPr id="392" name="Google Shape;392;p44"/>
          <p:cNvGrpSpPr/>
          <p:nvPr/>
        </p:nvGrpSpPr>
        <p:grpSpPr>
          <a:xfrm>
            <a:off x="920485" y="3951147"/>
            <a:ext cx="191399" cy="184666"/>
            <a:chOff x="760366" y="1394846"/>
            <a:chExt cx="255198" cy="246221"/>
          </a:xfrm>
        </p:grpSpPr>
        <p:sp>
          <p:nvSpPr>
            <p:cNvPr id="393" name="Google Shape;393;p44"/>
            <p:cNvSpPr/>
            <p:nvPr/>
          </p:nvSpPr>
          <p:spPr>
            <a:xfrm>
              <a:off x="796226" y="1423809"/>
              <a:ext cx="184666" cy="184666"/>
            </a:xfrm>
            <a:prstGeom prst="ellipse">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394" name="Google Shape;394;p44"/>
            <p:cNvSpPr txBox="1"/>
            <p:nvPr/>
          </p:nvSpPr>
          <p:spPr>
            <a:xfrm>
              <a:off x="760366" y="1394846"/>
              <a:ext cx="255198" cy="246221"/>
            </a:xfrm>
            <a:prstGeom prst="rect">
              <a:avLst/>
            </a:prstGeom>
            <a:noFill/>
            <a:ln>
              <a:noFill/>
            </a:ln>
          </p:spPr>
          <p:txBody>
            <a:bodyPr spcFirstLastPara="1" wrap="square" lIns="68569" tIns="34275" rIns="68569" bIns="34275" anchor="t" anchorCtr="0">
              <a:noAutofit/>
            </a:bodyPr>
            <a:lstStyle/>
            <a:p>
              <a:r>
                <a:rPr lang="en-US" sz="750" dirty="0">
                  <a:solidFill>
                    <a:srgbClr val="C00000"/>
                  </a:solidFill>
                </a:rPr>
                <a:t>4</a:t>
              </a:r>
              <a:endParaRPr sz="1050" dirty="0"/>
            </a:p>
          </p:txBody>
        </p:sp>
      </p:grpSp>
      <p:grpSp>
        <p:nvGrpSpPr>
          <p:cNvPr id="395" name="Google Shape;395;p44"/>
          <p:cNvGrpSpPr/>
          <p:nvPr/>
        </p:nvGrpSpPr>
        <p:grpSpPr>
          <a:xfrm>
            <a:off x="3414100" y="3930735"/>
            <a:ext cx="191399" cy="184666"/>
            <a:chOff x="760366" y="1394846"/>
            <a:chExt cx="255198" cy="246221"/>
          </a:xfrm>
        </p:grpSpPr>
        <p:sp>
          <p:nvSpPr>
            <p:cNvPr id="396" name="Google Shape;396;p44"/>
            <p:cNvSpPr/>
            <p:nvPr/>
          </p:nvSpPr>
          <p:spPr>
            <a:xfrm>
              <a:off x="796226" y="1423809"/>
              <a:ext cx="184666" cy="184666"/>
            </a:xfrm>
            <a:prstGeom prst="ellipse">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397" name="Google Shape;397;p44"/>
            <p:cNvSpPr txBox="1"/>
            <p:nvPr/>
          </p:nvSpPr>
          <p:spPr>
            <a:xfrm>
              <a:off x="760366" y="1394846"/>
              <a:ext cx="255198" cy="246221"/>
            </a:xfrm>
            <a:prstGeom prst="rect">
              <a:avLst/>
            </a:prstGeom>
            <a:noFill/>
            <a:ln>
              <a:noFill/>
            </a:ln>
          </p:spPr>
          <p:txBody>
            <a:bodyPr spcFirstLastPara="1" wrap="square" lIns="68569" tIns="34275" rIns="68569" bIns="34275" anchor="t" anchorCtr="0">
              <a:noAutofit/>
            </a:bodyPr>
            <a:lstStyle/>
            <a:p>
              <a:r>
                <a:rPr lang="en-US" sz="750" dirty="0">
                  <a:solidFill>
                    <a:srgbClr val="C00000"/>
                  </a:solidFill>
                </a:rPr>
                <a:t>5</a:t>
              </a:r>
              <a:endParaRPr sz="1050" dirty="0"/>
            </a:p>
          </p:txBody>
        </p:sp>
      </p:grpSp>
      <p:grpSp>
        <p:nvGrpSpPr>
          <p:cNvPr id="398" name="Google Shape;398;p44"/>
          <p:cNvGrpSpPr/>
          <p:nvPr/>
        </p:nvGrpSpPr>
        <p:grpSpPr>
          <a:xfrm>
            <a:off x="5964865" y="4009421"/>
            <a:ext cx="191399" cy="184666"/>
            <a:chOff x="760366" y="1394846"/>
            <a:chExt cx="255198" cy="246221"/>
          </a:xfrm>
        </p:grpSpPr>
        <p:sp>
          <p:nvSpPr>
            <p:cNvPr id="399" name="Google Shape;399;p44"/>
            <p:cNvSpPr/>
            <p:nvPr/>
          </p:nvSpPr>
          <p:spPr>
            <a:xfrm>
              <a:off x="796226" y="1423809"/>
              <a:ext cx="184666" cy="184666"/>
            </a:xfrm>
            <a:prstGeom prst="ellipse">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400" name="Google Shape;400;p44"/>
            <p:cNvSpPr txBox="1"/>
            <p:nvPr/>
          </p:nvSpPr>
          <p:spPr>
            <a:xfrm>
              <a:off x="760366" y="1394846"/>
              <a:ext cx="255198" cy="246221"/>
            </a:xfrm>
            <a:prstGeom prst="rect">
              <a:avLst/>
            </a:prstGeom>
            <a:noFill/>
            <a:ln>
              <a:noFill/>
            </a:ln>
          </p:spPr>
          <p:txBody>
            <a:bodyPr spcFirstLastPara="1" wrap="square" lIns="68569" tIns="34275" rIns="68569" bIns="34275" anchor="t" anchorCtr="0">
              <a:noAutofit/>
            </a:bodyPr>
            <a:lstStyle/>
            <a:p>
              <a:r>
                <a:rPr lang="en-US" sz="750" dirty="0">
                  <a:solidFill>
                    <a:srgbClr val="C00000"/>
                  </a:solidFill>
                </a:rPr>
                <a:t>6</a:t>
              </a:r>
              <a:endParaRPr sz="1050" dirty="0"/>
            </a:p>
          </p:txBody>
        </p:sp>
      </p:grpSp>
      <p:sp>
        <p:nvSpPr>
          <p:cNvPr id="401" name="Google Shape;401;p44"/>
          <p:cNvSpPr/>
          <p:nvPr/>
        </p:nvSpPr>
        <p:spPr>
          <a:xfrm>
            <a:off x="1362075" y="2603818"/>
            <a:ext cx="576625" cy="472757"/>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43" name="Google Shape;401;p44"/>
          <p:cNvSpPr/>
          <p:nvPr/>
        </p:nvSpPr>
        <p:spPr>
          <a:xfrm>
            <a:off x="4324350" y="4355792"/>
            <a:ext cx="576625" cy="472757"/>
          </a:xfrm>
          <a:prstGeom prst="roundRect">
            <a:avLst>
              <a:gd name="adj" fmla="val 16667"/>
            </a:avLst>
          </a:prstGeom>
          <a:noFill/>
          <a:ln w="38100" cap="flat" cmpd="sng">
            <a:solidFill>
              <a:srgbClr val="FF66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39" name="TextBox 38">
            <a:extLst>
              <a:ext uri="{FF2B5EF4-FFF2-40B4-BE49-F238E27FC236}">
                <a16:creationId xmlns:a16="http://schemas.microsoft.com/office/drawing/2014/main" id="{87232CAF-5A71-764F-9F47-994B6FDE1D50}"/>
              </a:ext>
            </a:extLst>
          </p:cNvPr>
          <p:cNvSpPr txBox="1"/>
          <p:nvPr/>
        </p:nvSpPr>
        <p:spPr>
          <a:xfrm>
            <a:off x="5987516" y="5761244"/>
            <a:ext cx="3198311" cy="253916"/>
          </a:xfrm>
          <a:prstGeom prst="rect">
            <a:avLst/>
          </a:prstGeom>
          <a:noFill/>
        </p:spPr>
        <p:txBody>
          <a:bodyPr wrap="none" rtlCol="0">
            <a:spAutoFit/>
          </a:bodyPr>
          <a:lstStyle/>
          <a:p>
            <a:r>
              <a:rPr lang="en-US" sz="1050" i="1" dirty="0"/>
              <a:t>Image credit: Oxford Nanopore Technology &amp; ALD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3"/>
          <p:cNvSpPr/>
          <p:nvPr/>
        </p:nvSpPr>
        <p:spPr>
          <a:xfrm>
            <a:off x="0" y="857251"/>
            <a:ext cx="3477006" cy="5143499"/>
          </a:xfrm>
          <a:prstGeom prst="rect">
            <a:avLst/>
          </a:prstGeom>
          <a:solidFill>
            <a:srgbClr val="262626"/>
          </a:solidFill>
          <a:ln>
            <a:noFill/>
          </a:ln>
        </p:spPr>
        <p:txBody>
          <a:bodyPr spcFirstLastPara="1" wrap="square" lIns="68569" tIns="34275" rIns="68569" bIns="34275" anchor="ctr" anchorCtr="0">
            <a:noAutofit/>
          </a:bodyPr>
          <a:lstStyle/>
          <a:p>
            <a:pPr algn="ctr"/>
            <a:endParaRPr sz="1350">
              <a:solidFill>
                <a:srgbClr val="FFFFFF"/>
              </a:solidFill>
              <a:latin typeface="Calibri"/>
              <a:ea typeface="Calibri"/>
              <a:cs typeface="Calibri"/>
              <a:sym typeface="Calibri"/>
            </a:endParaRPr>
          </a:p>
        </p:txBody>
      </p:sp>
      <p:sp>
        <p:nvSpPr>
          <p:cNvPr id="243" name="Google Shape;243;p33"/>
          <p:cNvSpPr txBox="1">
            <a:spLocks noGrp="1"/>
          </p:cNvSpPr>
          <p:nvPr>
            <p:ph type="title"/>
          </p:nvPr>
        </p:nvSpPr>
        <p:spPr>
          <a:xfrm>
            <a:off x="486697" y="1329200"/>
            <a:ext cx="2750279" cy="1257452"/>
          </a:xfrm>
          <a:prstGeom prst="rect">
            <a:avLst/>
          </a:prstGeom>
          <a:noFill/>
          <a:ln>
            <a:noFill/>
          </a:ln>
        </p:spPr>
        <p:txBody>
          <a:bodyPr spcFirstLastPara="1" wrap="square" lIns="68569" tIns="34275" rIns="68569" bIns="34275" anchor="ctr" anchorCtr="0">
            <a:noAutofit/>
          </a:bodyPr>
          <a:lstStyle/>
          <a:p>
            <a:pPr>
              <a:buClr>
                <a:schemeClr val="lt1"/>
              </a:buClr>
              <a:buSzPts val="3600"/>
            </a:pPr>
            <a:r>
              <a:rPr lang="en-US" sz="2700">
                <a:solidFill>
                  <a:schemeClr val="lt1"/>
                </a:solidFill>
              </a:rPr>
              <a:t>Rapid Sequencing, library prep</a:t>
            </a:r>
            <a:endParaRPr/>
          </a:p>
        </p:txBody>
      </p:sp>
      <p:sp>
        <p:nvSpPr>
          <p:cNvPr id="244" name="Google Shape;244;p33"/>
          <p:cNvSpPr txBox="1">
            <a:spLocks noGrp="1"/>
          </p:cNvSpPr>
          <p:nvPr>
            <p:ph type="body" idx="1"/>
          </p:nvPr>
        </p:nvSpPr>
        <p:spPr>
          <a:xfrm>
            <a:off x="486698" y="2686051"/>
            <a:ext cx="2750277" cy="2834640"/>
          </a:xfrm>
          <a:prstGeom prst="rect">
            <a:avLst/>
          </a:prstGeom>
          <a:noFill/>
          <a:ln>
            <a:noFill/>
          </a:ln>
        </p:spPr>
        <p:txBody>
          <a:bodyPr spcFirstLastPara="1" wrap="square" lIns="68569" tIns="34275" rIns="68569" bIns="34275" anchor="t" anchorCtr="0">
            <a:noAutofit/>
          </a:bodyPr>
          <a:lstStyle/>
          <a:p>
            <a:pPr marL="171450" indent="-171450">
              <a:spcBef>
                <a:spcPts val="0"/>
              </a:spcBef>
              <a:buClr>
                <a:schemeClr val="lt1"/>
              </a:buClr>
              <a:buSzPts val="1800"/>
            </a:pPr>
            <a:r>
              <a:rPr lang="en-US" sz="1350" dirty="0">
                <a:solidFill>
                  <a:schemeClr val="lt1"/>
                </a:solidFill>
              </a:rPr>
              <a:t>Takes about 10 minutes</a:t>
            </a:r>
            <a:endParaRPr dirty="0"/>
          </a:p>
          <a:p>
            <a:pPr marL="171450" indent="-171450">
              <a:buClr>
                <a:schemeClr val="lt1"/>
              </a:buClr>
              <a:buSzPts val="1800"/>
            </a:pPr>
            <a:r>
              <a:rPr lang="en-US" sz="1350" dirty="0">
                <a:solidFill>
                  <a:schemeClr val="lt1"/>
                </a:solidFill>
              </a:rPr>
              <a:t>The DNA is fragmented using a </a:t>
            </a:r>
            <a:r>
              <a:rPr lang="en-US" sz="1350" dirty="0" err="1">
                <a:solidFill>
                  <a:schemeClr val="lt1"/>
                </a:solidFill>
              </a:rPr>
              <a:t>transposase</a:t>
            </a:r>
            <a:r>
              <a:rPr lang="en-US" sz="1350" dirty="0">
                <a:solidFill>
                  <a:schemeClr val="lt1"/>
                </a:solidFill>
              </a:rPr>
              <a:t>, which simultaneously attaches adapters to the free ends. Sequencing adapters are then added allowing 1D reads to be generated in the sequencing run.</a:t>
            </a:r>
            <a:endParaRPr dirty="0"/>
          </a:p>
        </p:txBody>
      </p:sp>
      <p:pic>
        <p:nvPicPr>
          <p:cNvPr id="3" name="Image 2" descr="RAD004_workfl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7082" y="1329200"/>
            <a:ext cx="4677156" cy="4070223"/>
          </a:xfrm>
          <a:prstGeom prst="rect">
            <a:avLst/>
          </a:prstGeom>
        </p:spPr>
      </p:pic>
      <p:sp>
        <p:nvSpPr>
          <p:cNvPr id="2" name="ZoneTexte 1"/>
          <p:cNvSpPr txBox="1"/>
          <p:nvPr/>
        </p:nvSpPr>
        <p:spPr>
          <a:xfrm>
            <a:off x="4949011" y="1921906"/>
            <a:ext cx="461986" cy="253916"/>
          </a:xfrm>
          <a:prstGeom prst="rect">
            <a:avLst/>
          </a:prstGeom>
          <a:noFill/>
        </p:spPr>
        <p:txBody>
          <a:bodyPr wrap="none" rtlCol="0">
            <a:spAutoFit/>
          </a:bodyPr>
          <a:lstStyle/>
          <a:p>
            <a:r>
              <a:rPr lang="fr-FR" sz="1050" b="1" dirty="0"/>
              <a:t>FRA</a:t>
            </a:r>
          </a:p>
        </p:txBody>
      </p:sp>
      <p:sp>
        <p:nvSpPr>
          <p:cNvPr id="4" name="Rectangle à coins arrondis 3"/>
          <p:cNvSpPr/>
          <p:nvPr/>
        </p:nvSpPr>
        <p:spPr>
          <a:xfrm>
            <a:off x="4949012" y="1921906"/>
            <a:ext cx="415234" cy="230833"/>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50"/>
          </a:p>
        </p:txBody>
      </p:sp>
      <p:sp>
        <p:nvSpPr>
          <p:cNvPr id="8" name="ZoneTexte 7"/>
          <p:cNvSpPr txBox="1"/>
          <p:nvPr/>
        </p:nvSpPr>
        <p:spPr>
          <a:xfrm>
            <a:off x="7500467" y="4034769"/>
            <a:ext cx="470000" cy="253916"/>
          </a:xfrm>
          <a:prstGeom prst="rect">
            <a:avLst/>
          </a:prstGeom>
          <a:noFill/>
        </p:spPr>
        <p:txBody>
          <a:bodyPr wrap="none" rtlCol="0">
            <a:spAutoFit/>
          </a:bodyPr>
          <a:lstStyle/>
          <a:p>
            <a:r>
              <a:rPr lang="fr-FR" sz="1050" b="1" dirty="0"/>
              <a:t>RAP</a:t>
            </a:r>
          </a:p>
        </p:txBody>
      </p:sp>
      <p:sp>
        <p:nvSpPr>
          <p:cNvPr id="9" name="Rectangle à coins arrondis 8"/>
          <p:cNvSpPr/>
          <p:nvPr/>
        </p:nvSpPr>
        <p:spPr>
          <a:xfrm>
            <a:off x="7500467" y="4034769"/>
            <a:ext cx="415234" cy="230833"/>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50"/>
          </a:p>
        </p:txBody>
      </p:sp>
      <p:sp>
        <p:nvSpPr>
          <p:cNvPr id="12" name="ZoneTexte 11"/>
          <p:cNvSpPr txBox="1"/>
          <p:nvPr/>
        </p:nvSpPr>
        <p:spPr>
          <a:xfrm>
            <a:off x="6942449" y="5026943"/>
            <a:ext cx="974947" cy="253916"/>
          </a:xfrm>
          <a:prstGeom prst="rect">
            <a:avLst/>
          </a:prstGeom>
          <a:noFill/>
        </p:spPr>
        <p:txBody>
          <a:bodyPr wrap="none" rtlCol="0">
            <a:spAutoFit/>
          </a:bodyPr>
          <a:lstStyle/>
          <a:p>
            <a:r>
              <a:rPr lang="fr-FR" sz="1050" b="1" dirty="0" err="1"/>
              <a:t>Loading</a:t>
            </a:r>
            <a:r>
              <a:rPr lang="fr-FR" sz="1050" b="1" dirty="0"/>
              <a:t> mix</a:t>
            </a:r>
          </a:p>
        </p:txBody>
      </p:sp>
      <p:sp>
        <p:nvSpPr>
          <p:cNvPr id="13" name="Rectangle à coins arrondis 12"/>
          <p:cNvSpPr/>
          <p:nvPr/>
        </p:nvSpPr>
        <p:spPr>
          <a:xfrm>
            <a:off x="6942449" y="5026943"/>
            <a:ext cx="936795" cy="230833"/>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50"/>
          </a:p>
        </p:txBody>
      </p:sp>
      <p:sp>
        <p:nvSpPr>
          <p:cNvPr id="14" name="TextBox 13">
            <a:extLst>
              <a:ext uri="{FF2B5EF4-FFF2-40B4-BE49-F238E27FC236}">
                <a16:creationId xmlns:a16="http://schemas.microsoft.com/office/drawing/2014/main" id="{B35B850A-F450-4441-9F2C-5797DA2C27AD}"/>
              </a:ext>
            </a:extLst>
          </p:cNvPr>
          <p:cNvSpPr txBox="1"/>
          <p:nvPr/>
        </p:nvSpPr>
        <p:spPr>
          <a:xfrm>
            <a:off x="6407065" y="5753442"/>
            <a:ext cx="2771913" cy="253916"/>
          </a:xfrm>
          <a:prstGeom prst="rect">
            <a:avLst/>
          </a:prstGeom>
          <a:noFill/>
        </p:spPr>
        <p:txBody>
          <a:bodyPr wrap="none" rtlCol="0">
            <a:spAutoFit/>
          </a:bodyPr>
          <a:lstStyle/>
          <a:p>
            <a:r>
              <a:rPr lang="en-US" sz="1050" i="1" dirty="0"/>
              <a:t>Image credit: Oxford Nanopore Technology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7300" y="644464"/>
            <a:ext cx="7886700" cy="994172"/>
          </a:xfrm>
        </p:spPr>
        <p:txBody>
          <a:bodyPr/>
          <a:lstStyle/>
          <a:p>
            <a:r>
              <a:rPr lang="fr-FR" sz="3000" dirty="0">
                <a:latin typeface="Calibri" panose="020F0502020204030204" pitchFamily="34" charset="0"/>
                <a:cs typeface="Calibri" panose="020F0502020204030204" pitchFamily="34" charset="0"/>
              </a:rPr>
              <a:t>Library </a:t>
            </a:r>
            <a:r>
              <a:rPr lang="fr-FR" sz="3000" dirty="0" err="1">
                <a:latin typeface="Calibri" panose="020F0502020204030204" pitchFamily="34" charset="0"/>
                <a:cs typeface="Calibri" panose="020F0502020204030204" pitchFamily="34" charset="0"/>
              </a:rPr>
              <a:t>preparation</a:t>
            </a:r>
            <a:r>
              <a:rPr lang="fr-FR" sz="3000" dirty="0">
                <a:latin typeface="Calibri" panose="020F0502020204030204" pitchFamily="34" charset="0"/>
                <a:cs typeface="Calibri" panose="020F0502020204030204" pitchFamily="34" charset="0"/>
              </a:rPr>
              <a:t> </a:t>
            </a:r>
            <a:r>
              <a:rPr lang="mr-IN" sz="3000" dirty="0">
                <a:latin typeface="Calibri" panose="020F0502020204030204" pitchFamily="34" charset="0"/>
              </a:rPr>
              <a:t>–</a:t>
            </a:r>
            <a:r>
              <a:rPr lang="fr-FR" sz="3000" dirty="0">
                <a:latin typeface="Calibri" panose="020F0502020204030204" pitchFamily="34" charset="0"/>
                <a:cs typeface="Calibri" panose="020F0502020204030204" pitchFamily="34" charset="0"/>
              </a:rPr>
              <a:t> </a:t>
            </a:r>
            <a:r>
              <a:rPr lang="fr-FR" sz="3000" dirty="0" err="1">
                <a:latin typeface="Calibri" panose="020F0502020204030204" pitchFamily="34" charset="0"/>
                <a:cs typeface="Calibri" panose="020F0502020204030204" pitchFamily="34" charset="0"/>
              </a:rPr>
              <a:t>Nanopore</a:t>
            </a:r>
            <a:r>
              <a:rPr lang="fr-FR" sz="3000" dirty="0">
                <a:latin typeface="Calibri" panose="020F0502020204030204" pitchFamily="34" charset="0"/>
                <a:cs typeface="Calibri" panose="020F0502020204030204" pitchFamily="34" charset="0"/>
              </a:rPr>
              <a:t> RAD004 kit</a:t>
            </a:r>
          </a:p>
        </p:txBody>
      </p:sp>
      <p:sp>
        <p:nvSpPr>
          <p:cNvPr id="5" name="ZoneTexte 4"/>
          <p:cNvSpPr txBox="1"/>
          <p:nvPr/>
        </p:nvSpPr>
        <p:spPr>
          <a:xfrm>
            <a:off x="2310986" y="1526014"/>
            <a:ext cx="4695516" cy="300082"/>
          </a:xfrm>
          <a:prstGeom prst="rect">
            <a:avLst/>
          </a:prstGeom>
          <a:noFill/>
        </p:spPr>
        <p:txBody>
          <a:bodyPr wrap="none" rtlCol="0">
            <a:spAutoFit/>
          </a:bodyPr>
          <a:lstStyle/>
          <a:p>
            <a:r>
              <a:rPr lang="fr-FR" sz="1350" dirty="0">
                <a:latin typeface="Calibri" panose="020F0502020204030204" pitchFamily="34" charset="0"/>
                <a:cs typeface="Calibri" panose="020F0502020204030204" pitchFamily="34" charset="0"/>
              </a:rPr>
              <a:t>The </a:t>
            </a:r>
            <a:r>
              <a:rPr lang="fr-FR" sz="1350" dirty="0" err="1">
                <a:latin typeface="Calibri" panose="020F0502020204030204" pitchFamily="34" charset="0"/>
                <a:cs typeface="Calibri" panose="020F0502020204030204" pitchFamily="34" charset="0"/>
              </a:rPr>
              <a:t>library</a:t>
            </a:r>
            <a:r>
              <a:rPr lang="fr-FR" sz="1350" dirty="0">
                <a:latin typeface="Calibri" panose="020F0502020204030204" pitchFamily="34" charset="0"/>
                <a:cs typeface="Calibri" panose="020F0502020204030204" pitchFamily="34" charset="0"/>
              </a:rPr>
              <a:t> </a:t>
            </a:r>
            <a:r>
              <a:rPr lang="fr-FR" sz="1350" dirty="0" err="1">
                <a:latin typeface="Calibri" panose="020F0502020204030204" pitchFamily="34" charset="0"/>
                <a:cs typeface="Calibri" panose="020F0502020204030204" pitchFamily="34" charset="0"/>
              </a:rPr>
              <a:t>starts</a:t>
            </a:r>
            <a:r>
              <a:rPr lang="fr-FR" sz="1350" dirty="0">
                <a:latin typeface="Calibri" panose="020F0502020204030204" pitchFamily="34" charset="0"/>
                <a:cs typeface="Calibri" panose="020F0502020204030204" pitchFamily="34" charset="0"/>
              </a:rPr>
              <a:t> </a:t>
            </a:r>
            <a:r>
              <a:rPr lang="fr-FR" sz="1350" dirty="0" err="1">
                <a:latin typeface="Calibri" panose="020F0502020204030204" pitchFamily="34" charset="0"/>
                <a:cs typeface="Calibri" panose="020F0502020204030204" pitchFamily="34" charset="0"/>
              </a:rPr>
              <a:t>here</a:t>
            </a:r>
            <a:r>
              <a:rPr lang="fr-FR" sz="1350" dirty="0">
                <a:latin typeface="Calibri" panose="020F0502020204030204" pitchFamily="34" charset="0"/>
                <a:cs typeface="Calibri" panose="020F0502020204030204" pitchFamily="34" charset="0"/>
              </a:rPr>
              <a:t>: 400ng DNA in 7.5 </a:t>
            </a:r>
            <a:r>
              <a:rPr lang="fr-FR" sz="1350" dirty="0" err="1">
                <a:latin typeface="Calibri" panose="020F0502020204030204" pitchFamily="34" charset="0"/>
                <a:cs typeface="Calibri" panose="020F0502020204030204" pitchFamily="34" charset="0"/>
              </a:rPr>
              <a:t>ul</a:t>
            </a:r>
            <a:r>
              <a:rPr lang="fr-FR" sz="1350" dirty="0">
                <a:latin typeface="Calibri" panose="020F0502020204030204" pitchFamily="34" charset="0"/>
                <a:cs typeface="Calibri" panose="020F0502020204030204" pitchFamily="34" charset="0"/>
              </a:rPr>
              <a:t> (‘</a:t>
            </a:r>
            <a:r>
              <a:rPr lang="fr-FR" sz="1350" b="1" dirty="0">
                <a:latin typeface="Calibri" panose="020F0502020204030204" pitchFamily="34" charset="0"/>
                <a:cs typeface="Calibri" panose="020F0502020204030204" pitchFamily="34" charset="0"/>
              </a:rPr>
              <a:t>DNA</a:t>
            </a:r>
            <a:r>
              <a:rPr lang="fr-FR" sz="1350" dirty="0">
                <a:latin typeface="Calibri" panose="020F0502020204030204" pitchFamily="34" charset="0"/>
                <a:cs typeface="Calibri" panose="020F0502020204030204" pitchFamily="34" charset="0"/>
              </a:rPr>
              <a:t>’ </a:t>
            </a:r>
            <a:r>
              <a:rPr lang="fr-FR" sz="1350" dirty="0" err="1">
                <a:latin typeface="Calibri" panose="020F0502020204030204" pitchFamily="34" charset="0"/>
                <a:cs typeface="Calibri" panose="020F0502020204030204" pitchFamily="34" charset="0"/>
              </a:rPr>
              <a:t>labeled</a:t>
            </a:r>
            <a:r>
              <a:rPr lang="fr-FR" sz="1350" dirty="0">
                <a:latin typeface="Calibri" panose="020F0502020204030204" pitchFamily="34" charset="0"/>
                <a:cs typeface="Calibri" panose="020F0502020204030204" pitchFamily="34" charset="0"/>
              </a:rPr>
              <a:t> tube)</a:t>
            </a:r>
          </a:p>
        </p:txBody>
      </p:sp>
      <p:sp>
        <p:nvSpPr>
          <p:cNvPr id="6" name="Flèche vers le bas 5"/>
          <p:cNvSpPr/>
          <p:nvPr/>
        </p:nvSpPr>
        <p:spPr>
          <a:xfrm>
            <a:off x="4061926" y="1785422"/>
            <a:ext cx="193031" cy="407317"/>
          </a:xfrm>
          <a:prstGeom prst="down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50"/>
          </a:p>
        </p:txBody>
      </p:sp>
      <p:sp>
        <p:nvSpPr>
          <p:cNvPr id="7" name="ZoneTexte 6"/>
          <p:cNvSpPr txBox="1"/>
          <p:nvPr/>
        </p:nvSpPr>
        <p:spPr>
          <a:xfrm>
            <a:off x="3638533" y="2226590"/>
            <a:ext cx="987771" cy="577081"/>
          </a:xfrm>
          <a:prstGeom prst="rect">
            <a:avLst/>
          </a:prstGeom>
          <a:noFill/>
        </p:spPr>
        <p:txBody>
          <a:bodyPr wrap="none" rtlCol="0">
            <a:spAutoFit/>
          </a:bodyPr>
          <a:lstStyle/>
          <a:p>
            <a:r>
              <a:rPr lang="fr-FR" sz="1050" dirty="0" err="1">
                <a:latin typeface="Calibri" panose="020F0502020204030204" pitchFamily="34" charset="0"/>
                <a:cs typeface="Calibri" panose="020F0502020204030204" pitchFamily="34" charset="0"/>
              </a:rPr>
              <a:t>Add</a:t>
            </a:r>
            <a:r>
              <a:rPr lang="fr-FR" sz="1050" dirty="0">
                <a:latin typeface="Calibri" panose="020F0502020204030204" pitchFamily="34" charset="0"/>
                <a:cs typeface="Calibri" panose="020F0502020204030204" pitchFamily="34" charset="0"/>
              </a:rPr>
              <a:t> 2.5 </a:t>
            </a:r>
            <a:r>
              <a:rPr lang="fr-FR" sz="1050" dirty="0" err="1">
                <a:latin typeface="Calibri" panose="020F0502020204030204" pitchFamily="34" charset="0"/>
                <a:cs typeface="Calibri" panose="020F0502020204030204" pitchFamily="34" charset="0"/>
              </a:rPr>
              <a:t>ul</a:t>
            </a:r>
            <a:r>
              <a:rPr lang="fr-FR" sz="1050" dirty="0">
                <a:latin typeface="Calibri" panose="020F0502020204030204" pitchFamily="34" charset="0"/>
                <a:cs typeface="Calibri" panose="020F0502020204030204" pitchFamily="34" charset="0"/>
              </a:rPr>
              <a:t> </a:t>
            </a:r>
            <a:r>
              <a:rPr lang="fr-FR" sz="1050" b="1" dirty="0">
                <a:latin typeface="Calibri" panose="020F0502020204030204" pitchFamily="34" charset="0"/>
                <a:cs typeface="Calibri" panose="020F0502020204030204" pitchFamily="34" charset="0"/>
              </a:rPr>
              <a:t>FRA</a:t>
            </a:r>
          </a:p>
          <a:p>
            <a:r>
              <a:rPr lang="fr-FR" sz="1050" dirty="0" err="1">
                <a:latin typeface="Calibri" panose="020F0502020204030204" pitchFamily="34" charset="0"/>
                <a:cs typeface="Calibri" panose="020F0502020204030204" pitchFamily="34" charset="0"/>
              </a:rPr>
              <a:t>Finger</a:t>
            </a:r>
            <a:r>
              <a:rPr lang="fr-FR" sz="1050" dirty="0">
                <a:latin typeface="Calibri" panose="020F0502020204030204" pitchFamily="34" charset="0"/>
                <a:cs typeface="Calibri" panose="020F0502020204030204" pitchFamily="34" charset="0"/>
              </a:rPr>
              <a:t> </a:t>
            </a:r>
            <a:r>
              <a:rPr lang="fr-FR" sz="1050" dirty="0" err="1">
                <a:latin typeface="Calibri" panose="020F0502020204030204" pitchFamily="34" charset="0"/>
                <a:cs typeface="Calibri" panose="020F0502020204030204" pitchFamily="34" charset="0"/>
              </a:rPr>
              <a:t>flicking</a:t>
            </a:r>
            <a:r>
              <a:rPr lang="fr-FR" sz="1050" dirty="0">
                <a:latin typeface="Calibri" panose="020F0502020204030204" pitchFamily="34" charset="0"/>
                <a:cs typeface="Calibri" panose="020F0502020204030204" pitchFamily="34" charset="0"/>
              </a:rPr>
              <a:t> </a:t>
            </a:r>
          </a:p>
          <a:p>
            <a:r>
              <a:rPr lang="fr-FR" sz="1050" dirty="0">
                <a:latin typeface="Calibri" panose="020F0502020204030204" pitchFamily="34" charset="0"/>
                <a:cs typeface="Calibri" panose="020F0502020204030204" pitchFamily="34" charset="0"/>
              </a:rPr>
              <a:t>Quick spin</a:t>
            </a:r>
          </a:p>
        </p:txBody>
      </p:sp>
      <p:sp>
        <p:nvSpPr>
          <p:cNvPr id="8" name="Flèche vers le bas 7"/>
          <p:cNvSpPr/>
          <p:nvPr/>
        </p:nvSpPr>
        <p:spPr>
          <a:xfrm>
            <a:off x="4079710" y="2780588"/>
            <a:ext cx="193031" cy="407317"/>
          </a:xfrm>
          <a:prstGeom prst="down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50"/>
          </a:p>
        </p:txBody>
      </p:sp>
      <p:sp>
        <p:nvSpPr>
          <p:cNvPr id="9" name="ZoneTexte 8"/>
          <p:cNvSpPr txBox="1"/>
          <p:nvPr/>
        </p:nvSpPr>
        <p:spPr>
          <a:xfrm>
            <a:off x="3728851" y="3187905"/>
            <a:ext cx="3130985" cy="577081"/>
          </a:xfrm>
          <a:prstGeom prst="rect">
            <a:avLst/>
          </a:prstGeom>
          <a:noFill/>
        </p:spPr>
        <p:txBody>
          <a:bodyPr wrap="none" rtlCol="0">
            <a:spAutoFit/>
          </a:bodyPr>
          <a:lstStyle/>
          <a:p>
            <a:r>
              <a:rPr lang="fr-FR" sz="1050" dirty="0">
                <a:latin typeface="Calibri" panose="020F0502020204030204" pitchFamily="34" charset="0"/>
                <a:cs typeface="Calibri" panose="020F0502020204030204" pitchFamily="34" charset="0"/>
              </a:rPr>
              <a:t>1 minute </a:t>
            </a:r>
            <a:r>
              <a:rPr lang="fr-FR" sz="1050" dirty="0" err="1">
                <a:latin typeface="Calibri" panose="020F0502020204030204" pitchFamily="34" charset="0"/>
                <a:cs typeface="Calibri" panose="020F0502020204030204" pitchFamily="34" charset="0"/>
              </a:rPr>
              <a:t>at</a:t>
            </a:r>
            <a:r>
              <a:rPr lang="fr-FR" sz="1050" dirty="0">
                <a:latin typeface="Calibri" panose="020F0502020204030204" pitchFamily="34" charset="0"/>
                <a:cs typeface="Calibri" panose="020F0502020204030204" pitchFamily="34" charset="0"/>
              </a:rPr>
              <a:t> 30C (activation of </a:t>
            </a:r>
            <a:r>
              <a:rPr lang="fr-FR" sz="1050" dirty="0" err="1">
                <a:latin typeface="Calibri" panose="020F0502020204030204" pitchFamily="34" charset="0"/>
                <a:cs typeface="Calibri" panose="020F0502020204030204" pitchFamily="34" charset="0"/>
              </a:rPr>
              <a:t>Transposome</a:t>
            </a:r>
            <a:r>
              <a:rPr lang="fr-FR" sz="1050" dirty="0">
                <a:latin typeface="Calibri" panose="020F0502020204030204" pitchFamily="34" charset="0"/>
                <a:cs typeface="Calibri" panose="020F0502020204030204" pitchFamily="34" charset="0"/>
              </a:rPr>
              <a:t> in FRA)</a:t>
            </a:r>
          </a:p>
          <a:p>
            <a:r>
              <a:rPr lang="fr-FR" sz="1050" dirty="0">
                <a:latin typeface="Calibri" panose="020F0502020204030204" pitchFamily="34" charset="0"/>
                <a:cs typeface="Calibri" panose="020F0502020204030204" pitchFamily="34" charset="0"/>
              </a:rPr>
              <a:t>1 minute </a:t>
            </a:r>
            <a:r>
              <a:rPr lang="fr-FR" sz="1050" dirty="0" err="1">
                <a:latin typeface="Calibri" panose="020F0502020204030204" pitchFamily="34" charset="0"/>
                <a:cs typeface="Calibri" panose="020F0502020204030204" pitchFamily="34" charset="0"/>
              </a:rPr>
              <a:t>at</a:t>
            </a:r>
            <a:r>
              <a:rPr lang="fr-FR" sz="1050" dirty="0">
                <a:latin typeface="Calibri" panose="020F0502020204030204" pitchFamily="34" charset="0"/>
                <a:cs typeface="Calibri" panose="020F0502020204030204" pitchFamily="34" charset="0"/>
              </a:rPr>
              <a:t> 80C (</a:t>
            </a:r>
            <a:r>
              <a:rPr lang="fr-FR" sz="1050" dirty="0" err="1">
                <a:latin typeface="Calibri" panose="020F0502020204030204" pitchFamily="34" charset="0"/>
                <a:cs typeface="Calibri" panose="020F0502020204030204" pitchFamily="34" charset="0"/>
              </a:rPr>
              <a:t>deactivation</a:t>
            </a:r>
            <a:r>
              <a:rPr lang="fr-FR" sz="1050" dirty="0">
                <a:latin typeface="Calibri" panose="020F0502020204030204" pitchFamily="34" charset="0"/>
                <a:cs typeface="Calibri" panose="020F0502020204030204" pitchFamily="34" charset="0"/>
              </a:rPr>
              <a:t> of </a:t>
            </a:r>
            <a:r>
              <a:rPr lang="fr-FR" sz="1050" dirty="0" err="1">
                <a:latin typeface="Calibri" panose="020F0502020204030204" pitchFamily="34" charset="0"/>
                <a:cs typeface="Calibri" panose="020F0502020204030204" pitchFamily="34" charset="0"/>
              </a:rPr>
              <a:t>Transposome</a:t>
            </a:r>
            <a:r>
              <a:rPr lang="fr-FR" sz="1050" dirty="0">
                <a:latin typeface="Calibri" panose="020F0502020204030204" pitchFamily="34" charset="0"/>
                <a:cs typeface="Calibri" panose="020F0502020204030204" pitchFamily="34" charset="0"/>
              </a:rPr>
              <a:t> in FRA)</a:t>
            </a:r>
          </a:p>
          <a:p>
            <a:r>
              <a:rPr lang="fr-FR" sz="1050" dirty="0">
                <a:latin typeface="Calibri" panose="020F0502020204030204" pitchFamily="34" charset="0"/>
                <a:cs typeface="Calibri" panose="020F0502020204030204" pitchFamily="34" charset="0"/>
              </a:rPr>
              <a:t>Cool down</a:t>
            </a:r>
          </a:p>
        </p:txBody>
      </p:sp>
      <p:sp>
        <p:nvSpPr>
          <p:cNvPr id="10" name="Flèche vers le bas 9"/>
          <p:cNvSpPr/>
          <p:nvPr/>
        </p:nvSpPr>
        <p:spPr>
          <a:xfrm>
            <a:off x="4097494" y="3741903"/>
            <a:ext cx="193031" cy="407317"/>
          </a:xfrm>
          <a:prstGeom prst="down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50"/>
          </a:p>
        </p:txBody>
      </p:sp>
      <p:sp>
        <p:nvSpPr>
          <p:cNvPr id="11" name="ZoneTexte 10"/>
          <p:cNvSpPr txBox="1"/>
          <p:nvPr/>
        </p:nvSpPr>
        <p:spPr>
          <a:xfrm>
            <a:off x="3638532" y="4150936"/>
            <a:ext cx="3982180" cy="415498"/>
          </a:xfrm>
          <a:prstGeom prst="rect">
            <a:avLst/>
          </a:prstGeom>
          <a:noFill/>
        </p:spPr>
        <p:txBody>
          <a:bodyPr wrap="none" rtlCol="0">
            <a:spAutoFit/>
          </a:bodyPr>
          <a:lstStyle/>
          <a:p>
            <a:r>
              <a:rPr lang="fr-FR" sz="1050" dirty="0" err="1">
                <a:latin typeface="Calibri" panose="020F0502020204030204" pitchFamily="34" charset="0"/>
                <a:cs typeface="Calibri" panose="020F0502020204030204" pitchFamily="34" charset="0"/>
              </a:rPr>
              <a:t>Add</a:t>
            </a:r>
            <a:r>
              <a:rPr lang="fr-FR" sz="1050" dirty="0">
                <a:latin typeface="Calibri" panose="020F0502020204030204" pitchFamily="34" charset="0"/>
                <a:cs typeface="Calibri" panose="020F0502020204030204" pitchFamily="34" charset="0"/>
              </a:rPr>
              <a:t> 1 </a:t>
            </a:r>
            <a:r>
              <a:rPr lang="fr-FR" sz="1050" dirty="0" err="1">
                <a:latin typeface="Calibri" panose="020F0502020204030204" pitchFamily="34" charset="0"/>
                <a:cs typeface="Calibri" panose="020F0502020204030204" pitchFamily="34" charset="0"/>
              </a:rPr>
              <a:t>ul</a:t>
            </a:r>
            <a:r>
              <a:rPr lang="fr-FR" sz="1050" dirty="0">
                <a:latin typeface="Calibri" panose="020F0502020204030204" pitchFamily="34" charset="0"/>
                <a:cs typeface="Calibri" panose="020F0502020204030204" pitchFamily="34" charset="0"/>
              </a:rPr>
              <a:t> </a:t>
            </a:r>
            <a:r>
              <a:rPr lang="fr-FR" sz="1050" b="1" dirty="0">
                <a:latin typeface="Calibri" panose="020F0502020204030204" pitchFamily="34" charset="0"/>
                <a:cs typeface="Calibri" panose="020F0502020204030204" pitchFamily="34" charset="0"/>
              </a:rPr>
              <a:t>RAP</a:t>
            </a:r>
          </a:p>
          <a:p>
            <a:r>
              <a:rPr lang="fr-FR" sz="1050" dirty="0">
                <a:latin typeface="Calibri" panose="020F0502020204030204" pitchFamily="34" charset="0"/>
                <a:cs typeface="Calibri" panose="020F0502020204030204" pitchFamily="34" charset="0"/>
              </a:rPr>
              <a:t>5 minutes </a:t>
            </a:r>
            <a:r>
              <a:rPr lang="fr-FR" sz="1050" dirty="0" err="1">
                <a:latin typeface="Calibri" panose="020F0502020204030204" pitchFamily="34" charset="0"/>
                <a:cs typeface="Calibri" panose="020F0502020204030204" pitchFamily="34" charset="0"/>
              </a:rPr>
              <a:t>at</a:t>
            </a:r>
            <a:r>
              <a:rPr lang="fr-FR" sz="1050" dirty="0">
                <a:latin typeface="Calibri" panose="020F0502020204030204" pitchFamily="34" charset="0"/>
                <a:cs typeface="Calibri" panose="020F0502020204030204" pitchFamily="34" charset="0"/>
              </a:rPr>
              <a:t> room </a:t>
            </a:r>
            <a:r>
              <a:rPr lang="fr-FR" sz="1050" dirty="0" err="1">
                <a:latin typeface="Calibri" panose="020F0502020204030204" pitchFamily="34" charset="0"/>
                <a:cs typeface="Calibri" panose="020F0502020204030204" pitchFamily="34" charset="0"/>
              </a:rPr>
              <a:t>temperature</a:t>
            </a:r>
            <a:r>
              <a:rPr lang="fr-FR" sz="1050" dirty="0">
                <a:latin typeface="Calibri" panose="020F0502020204030204" pitchFamily="34" charset="0"/>
                <a:cs typeface="Calibri" panose="020F0502020204030204" pitchFamily="34" charset="0"/>
              </a:rPr>
              <a:t> (quick adaptation </a:t>
            </a:r>
            <a:r>
              <a:rPr lang="fr-FR" sz="1050" dirty="0" err="1">
                <a:latin typeface="Calibri" panose="020F0502020204030204" pitchFamily="34" charset="0"/>
                <a:cs typeface="Calibri" panose="020F0502020204030204" pitchFamily="34" charset="0"/>
              </a:rPr>
              <a:t>with</a:t>
            </a:r>
            <a:r>
              <a:rPr lang="fr-FR" sz="1050" dirty="0">
                <a:latin typeface="Calibri" panose="020F0502020204030204" pitchFamily="34" charset="0"/>
                <a:cs typeface="Calibri" panose="020F0502020204030204" pitchFamily="34" charset="0"/>
              </a:rPr>
              <a:t> RAP </a:t>
            </a:r>
            <a:r>
              <a:rPr lang="fr-FR" sz="1050" dirty="0" err="1">
                <a:latin typeface="Calibri" panose="020F0502020204030204" pitchFamily="34" charset="0"/>
                <a:cs typeface="Calibri" panose="020F0502020204030204" pitchFamily="34" charset="0"/>
              </a:rPr>
              <a:t>adapters</a:t>
            </a:r>
            <a:r>
              <a:rPr lang="fr-FR" sz="1050" dirty="0">
                <a:latin typeface="Calibri" panose="020F0502020204030204" pitchFamily="34" charset="0"/>
                <a:cs typeface="Calibri" panose="020F0502020204030204" pitchFamily="34" charset="0"/>
              </a:rPr>
              <a:t>)</a:t>
            </a:r>
          </a:p>
        </p:txBody>
      </p:sp>
      <p:sp>
        <p:nvSpPr>
          <p:cNvPr id="12" name="Flèche vers le bas 11"/>
          <p:cNvSpPr/>
          <p:nvPr/>
        </p:nvSpPr>
        <p:spPr>
          <a:xfrm>
            <a:off x="4097494" y="4543352"/>
            <a:ext cx="193031" cy="407317"/>
          </a:xfrm>
          <a:prstGeom prst="down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50"/>
          </a:p>
        </p:txBody>
      </p:sp>
      <p:sp>
        <p:nvSpPr>
          <p:cNvPr id="13" name="ZoneTexte 12"/>
          <p:cNvSpPr txBox="1"/>
          <p:nvPr/>
        </p:nvSpPr>
        <p:spPr>
          <a:xfrm>
            <a:off x="3388660" y="4950668"/>
            <a:ext cx="2318263" cy="253916"/>
          </a:xfrm>
          <a:prstGeom prst="rect">
            <a:avLst/>
          </a:prstGeom>
          <a:noFill/>
        </p:spPr>
        <p:txBody>
          <a:bodyPr wrap="none" rtlCol="0">
            <a:spAutoFit/>
          </a:bodyPr>
          <a:lstStyle/>
          <a:p>
            <a:r>
              <a:rPr lang="fr-FR" sz="1050" dirty="0" err="1">
                <a:latin typeface="Calibri" panose="020F0502020204030204" pitchFamily="34" charset="0"/>
                <a:cs typeface="Calibri" panose="020F0502020204030204" pitchFamily="34" charset="0"/>
              </a:rPr>
              <a:t>Add</a:t>
            </a:r>
            <a:r>
              <a:rPr lang="fr-FR" sz="1050" dirty="0">
                <a:latin typeface="Calibri" panose="020F0502020204030204" pitchFamily="34" charset="0"/>
                <a:cs typeface="Calibri" panose="020F0502020204030204" pitchFamily="34" charset="0"/>
              </a:rPr>
              <a:t> to </a:t>
            </a:r>
            <a:r>
              <a:rPr lang="fr-FR" sz="1050" b="1" dirty="0" err="1">
                <a:latin typeface="Calibri" panose="020F0502020204030204" pitchFamily="34" charset="0"/>
                <a:cs typeface="Calibri" panose="020F0502020204030204" pitchFamily="34" charset="0"/>
              </a:rPr>
              <a:t>Loading</a:t>
            </a:r>
            <a:r>
              <a:rPr lang="fr-FR" sz="1050" b="1" dirty="0">
                <a:latin typeface="Calibri" panose="020F0502020204030204" pitchFamily="34" charset="0"/>
                <a:cs typeface="Calibri" panose="020F0502020204030204" pitchFamily="34" charset="0"/>
              </a:rPr>
              <a:t> mix </a:t>
            </a:r>
            <a:r>
              <a:rPr lang="fr-FR" sz="1050" dirty="0">
                <a:latin typeface="Calibri" panose="020F0502020204030204" pitchFamily="34" charset="0"/>
                <a:cs typeface="Calibri" panose="020F0502020204030204" pitchFamily="34" charset="0"/>
              </a:rPr>
              <a:t>(‘LM’ </a:t>
            </a:r>
            <a:r>
              <a:rPr lang="fr-FR" sz="1050" dirty="0" err="1">
                <a:latin typeface="Calibri" panose="020F0502020204030204" pitchFamily="34" charset="0"/>
                <a:cs typeface="Calibri" panose="020F0502020204030204" pitchFamily="34" charset="0"/>
              </a:rPr>
              <a:t>labeled</a:t>
            </a:r>
            <a:r>
              <a:rPr lang="fr-FR" sz="1050" dirty="0">
                <a:latin typeface="Calibri" panose="020F0502020204030204" pitchFamily="34" charset="0"/>
                <a:cs typeface="Calibri" panose="020F0502020204030204" pitchFamily="34" charset="0"/>
              </a:rPr>
              <a:t> tube)</a:t>
            </a:r>
          </a:p>
        </p:txBody>
      </p:sp>
      <p:sp>
        <p:nvSpPr>
          <p:cNvPr id="15" name="Flèche vers le bas 14"/>
          <p:cNvSpPr/>
          <p:nvPr/>
        </p:nvSpPr>
        <p:spPr>
          <a:xfrm>
            <a:off x="4115278" y="5181501"/>
            <a:ext cx="193031" cy="407317"/>
          </a:xfrm>
          <a:prstGeom prst="down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50"/>
          </a:p>
        </p:txBody>
      </p:sp>
      <p:sp>
        <p:nvSpPr>
          <p:cNvPr id="16" name="ZoneTexte 15"/>
          <p:cNvSpPr txBox="1"/>
          <p:nvPr/>
        </p:nvSpPr>
        <p:spPr>
          <a:xfrm>
            <a:off x="3935497" y="5588818"/>
            <a:ext cx="2603598" cy="300082"/>
          </a:xfrm>
          <a:prstGeom prst="rect">
            <a:avLst/>
          </a:prstGeom>
          <a:noFill/>
        </p:spPr>
        <p:txBody>
          <a:bodyPr wrap="none" rtlCol="0">
            <a:spAutoFit/>
          </a:bodyPr>
          <a:lstStyle/>
          <a:p>
            <a:r>
              <a:rPr lang="fr-FR" sz="1350" dirty="0" err="1">
                <a:latin typeface="Calibri" panose="020F0502020204030204" pitchFamily="34" charset="0"/>
                <a:cs typeface="Calibri" panose="020F0502020204030204" pitchFamily="34" charset="0"/>
              </a:rPr>
              <a:t>Done</a:t>
            </a:r>
            <a:r>
              <a:rPr lang="fr-FR" sz="1350" dirty="0">
                <a:latin typeface="Calibri" panose="020F0502020204030204" pitchFamily="34" charset="0"/>
                <a:cs typeface="Calibri" panose="020F0502020204030204" pitchFamily="34" charset="0"/>
              </a:rPr>
              <a:t>: the </a:t>
            </a:r>
            <a:r>
              <a:rPr lang="fr-FR" sz="1350" dirty="0" err="1">
                <a:latin typeface="Calibri" panose="020F0502020204030204" pitchFamily="34" charset="0"/>
                <a:cs typeface="Calibri" panose="020F0502020204030204" pitchFamily="34" charset="0"/>
              </a:rPr>
              <a:t>library</a:t>
            </a:r>
            <a:r>
              <a:rPr lang="fr-FR" sz="1350" dirty="0">
                <a:latin typeface="Calibri" panose="020F0502020204030204" pitchFamily="34" charset="0"/>
                <a:cs typeface="Calibri" panose="020F0502020204030204" pitchFamily="34" charset="0"/>
              </a:rPr>
              <a:t> </a:t>
            </a:r>
            <a:r>
              <a:rPr lang="fr-FR" sz="1350" dirty="0" err="1">
                <a:latin typeface="Calibri" panose="020F0502020204030204" pitchFamily="34" charset="0"/>
                <a:cs typeface="Calibri" panose="020F0502020204030204" pitchFamily="34" charset="0"/>
              </a:rPr>
              <a:t>is</a:t>
            </a:r>
            <a:r>
              <a:rPr lang="fr-FR" sz="1350" dirty="0">
                <a:latin typeface="Calibri" panose="020F0502020204030204" pitchFamily="34" charset="0"/>
                <a:cs typeface="Calibri" panose="020F0502020204030204" pitchFamily="34" charset="0"/>
              </a:rPr>
              <a:t> </a:t>
            </a:r>
            <a:r>
              <a:rPr lang="fr-FR" sz="1350" dirty="0" err="1">
                <a:latin typeface="Calibri" panose="020F0502020204030204" pitchFamily="34" charset="0"/>
                <a:cs typeface="Calibri" panose="020F0502020204030204" pitchFamily="34" charset="0"/>
              </a:rPr>
              <a:t>ready</a:t>
            </a:r>
            <a:r>
              <a:rPr lang="fr-FR" sz="1350" dirty="0">
                <a:latin typeface="Calibri" panose="020F0502020204030204" pitchFamily="34" charset="0"/>
                <a:cs typeface="Calibri" panose="020F0502020204030204" pitchFamily="34" charset="0"/>
              </a:rPr>
              <a:t> to </a:t>
            </a:r>
            <a:r>
              <a:rPr lang="fr-FR" sz="1350" dirty="0" err="1">
                <a:latin typeface="Calibri" panose="020F0502020204030204" pitchFamily="34" charset="0"/>
                <a:cs typeface="Calibri" panose="020F0502020204030204" pitchFamily="34" charset="0"/>
              </a:rPr>
              <a:t>load</a:t>
            </a:r>
            <a:r>
              <a:rPr lang="fr-FR" sz="135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917541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5"/>
          <p:cNvSpPr txBox="1">
            <a:spLocks noGrp="1"/>
          </p:cNvSpPr>
          <p:nvPr>
            <p:ph type="title"/>
          </p:nvPr>
        </p:nvSpPr>
        <p:spPr>
          <a:xfrm>
            <a:off x="1256226" y="736893"/>
            <a:ext cx="7021000" cy="994172"/>
          </a:xfrm>
          <a:prstGeom prst="rect">
            <a:avLst/>
          </a:prstGeom>
          <a:noFill/>
          <a:ln>
            <a:noFill/>
          </a:ln>
        </p:spPr>
        <p:txBody>
          <a:bodyPr spcFirstLastPara="1" wrap="square" lIns="68569" tIns="34275" rIns="68569" bIns="34275" anchor="ctr" anchorCtr="0">
            <a:noAutofit/>
          </a:bodyPr>
          <a:lstStyle/>
          <a:p>
            <a:pPr lvl="0"/>
            <a:r>
              <a:rPr lang="en-US" dirty="0">
                <a:latin typeface="Calibri" panose="020F0502020204030204" pitchFamily="34" charset="0"/>
                <a:cs typeface="Calibri" panose="020F0502020204030204" pitchFamily="34" charset="0"/>
              </a:rPr>
              <a:t>Loading of the sample: </a:t>
            </a:r>
            <a:r>
              <a:rPr lang="en-US" dirty="0" err="1">
                <a:latin typeface="Calibri" panose="020F0502020204030204" pitchFamily="34" charset="0"/>
                <a:cs typeface="Calibri" panose="020F0502020204030204" pitchFamily="34" charset="0"/>
              </a:rPr>
              <a:t>SpotON</a:t>
            </a:r>
            <a:r>
              <a:rPr lang="en-US" dirty="0">
                <a:latin typeface="Calibri" panose="020F0502020204030204" pitchFamily="34" charset="0"/>
                <a:cs typeface="Calibri" panose="020F0502020204030204" pitchFamily="34" charset="0"/>
              </a:rPr>
              <a:t> port </a:t>
            </a:r>
            <a:endParaRPr dirty="0">
              <a:latin typeface="Calibri" panose="020F0502020204030204" pitchFamily="34" charset="0"/>
              <a:cs typeface="Calibri" panose="020F0502020204030204" pitchFamily="34" charset="0"/>
            </a:endParaRPr>
          </a:p>
        </p:txBody>
      </p:sp>
      <p:sp>
        <p:nvSpPr>
          <p:cNvPr id="409" name="Google Shape;409;p45"/>
          <p:cNvSpPr txBox="1"/>
          <p:nvPr/>
        </p:nvSpPr>
        <p:spPr>
          <a:xfrm>
            <a:off x="2171496" y="5487145"/>
            <a:ext cx="1558492" cy="207749"/>
          </a:xfrm>
          <a:prstGeom prst="rect">
            <a:avLst/>
          </a:prstGeom>
          <a:noFill/>
          <a:ln>
            <a:noFill/>
          </a:ln>
        </p:spPr>
        <p:txBody>
          <a:bodyPr spcFirstLastPara="1" wrap="square" lIns="68569" tIns="34275" rIns="68569" bIns="34275" anchor="t" anchorCtr="0">
            <a:noAutofit/>
          </a:bodyPr>
          <a:lstStyle/>
          <a:p>
            <a:r>
              <a:rPr lang="en-US" sz="1200" dirty="0" err="1">
                <a:solidFill>
                  <a:schemeClr val="dk1"/>
                </a:solidFill>
                <a:latin typeface="Calibri" panose="020F0502020204030204" pitchFamily="34" charset="0"/>
                <a:cs typeface="Calibri" panose="020F0502020204030204" pitchFamily="34" charset="0"/>
              </a:rPr>
              <a:t>SpotON</a:t>
            </a:r>
            <a:r>
              <a:rPr lang="en-US" sz="1200" dirty="0">
                <a:solidFill>
                  <a:schemeClr val="dk1"/>
                </a:solidFill>
                <a:latin typeface="Calibri" panose="020F0502020204030204" pitchFamily="34" charset="0"/>
                <a:cs typeface="Calibri" panose="020F0502020204030204" pitchFamily="34" charset="0"/>
              </a:rPr>
              <a:t> port is open</a:t>
            </a:r>
            <a:endParaRPr sz="1200" dirty="0">
              <a:latin typeface="Calibri" panose="020F0502020204030204" pitchFamily="34" charset="0"/>
              <a:cs typeface="Calibri" panose="020F0502020204030204" pitchFamily="34" charset="0"/>
            </a:endParaRPr>
          </a:p>
        </p:txBody>
      </p:sp>
      <p:sp>
        <p:nvSpPr>
          <p:cNvPr id="410" name="Google Shape;410;p45"/>
          <p:cNvSpPr txBox="1"/>
          <p:nvPr/>
        </p:nvSpPr>
        <p:spPr>
          <a:xfrm>
            <a:off x="1322900" y="2311293"/>
            <a:ext cx="2862318" cy="207749"/>
          </a:xfrm>
          <a:prstGeom prst="rect">
            <a:avLst/>
          </a:prstGeom>
          <a:noFill/>
          <a:ln>
            <a:noFill/>
          </a:ln>
        </p:spPr>
        <p:txBody>
          <a:bodyPr spcFirstLastPara="1" wrap="square" lIns="68569" tIns="34275" rIns="68569" bIns="34275" anchor="t" anchorCtr="0">
            <a:noAutofit/>
          </a:bodyPr>
          <a:lstStyle/>
          <a:p>
            <a:pPr algn="ctr"/>
            <a:r>
              <a:rPr lang="en-US" sz="1200" dirty="0">
                <a:solidFill>
                  <a:schemeClr val="dk1"/>
                </a:solidFill>
                <a:latin typeface="Calibri" panose="020F0502020204030204" pitchFamily="34" charset="0"/>
                <a:cs typeface="Calibri" panose="020F0502020204030204" pitchFamily="34" charset="0"/>
              </a:rPr>
              <a:t>Air removed from sample port with pipette;</a:t>
            </a:r>
            <a:endParaRPr sz="1200" dirty="0">
              <a:latin typeface="Calibri" panose="020F0502020204030204" pitchFamily="34" charset="0"/>
              <a:cs typeface="Calibri" panose="020F0502020204030204" pitchFamily="34" charset="0"/>
            </a:endParaRPr>
          </a:p>
        </p:txBody>
      </p:sp>
      <p:sp>
        <p:nvSpPr>
          <p:cNvPr id="411" name="Google Shape;411;p45"/>
          <p:cNvSpPr txBox="1"/>
          <p:nvPr/>
        </p:nvSpPr>
        <p:spPr>
          <a:xfrm>
            <a:off x="4312226" y="5487072"/>
            <a:ext cx="2338886" cy="346249"/>
          </a:xfrm>
          <a:prstGeom prst="rect">
            <a:avLst/>
          </a:prstGeom>
          <a:noFill/>
          <a:ln>
            <a:noFill/>
          </a:ln>
        </p:spPr>
        <p:txBody>
          <a:bodyPr spcFirstLastPara="1" wrap="square" lIns="68569" tIns="34275" rIns="68569" bIns="34275" anchor="t" anchorCtr="0">
            <a:noAutofit/>
          </a:bodyPr>
          <a:lstStyle/>
          <a:p>
            <a:pPr algn="ctr"/>
            <a:r>
              <a:rPr lang="en-US" sz="1200" dirty="0">
                <a:solidFill>
                  <a:schemeClr val="dk1"/>
                </a:solidFill>
                <a:latin typeface="Calibri" panose="020F0502020204030204" pitchFamily="34" charset="0"/>
                <a:cs typeface="Calibri" panose="020F0502020204030204" pitchFamily="34" charset="0"/>
              </a:rPr>
              <a:t>Add your library (75ul) to the </a:t>
            </a:r>
            <a:r>
              <a:rPr lang="en-US" sz="1200" dirty="0" err="1">
                <a:solidFill>
                  <a:schemeClr val="dk1"/>
                </a:solidFill>
                <a:latin typeface="Calibri" panose="020F0502020204030204" pitchFamily="34" charset="0"/>
                <a:cs typeface="Calibri" panose="020F0502020204030204" pitchFamily="34" charset="0"/>
              </a:rPr>
              <a:t>SpotON</a:t>
            </a:r>
            <a:r>
              <a:rPr lang="en-US" sz="1200" dirty="0">
                <a:solidFill>
                  <a:schemeClr val="dk1"/>
                </a:solidFill>
                <a:latin typeface="Calibri" panose="020F0502020204030204" pitchFamily="34" charset="0"/>
                <a:cs typeface="Calibri" panose="020F0502020204030204" pitchFamily="34" charset="0"/>
              </a:rPr>
              <a:t> </a:t>
            </a:r>
            <a:r>
              <a:rPr lang="en-US" sz="1200" dirty="0" err="1">
                <a:solidFill>
                  <a:schemeClr val="dk1"/>
                </a:solidFill>
                <a:latin typeface="Calibri" panose="020F0502020204030204" pitchFamily="34" charset="0"/>
                <a:cs typeface="Calibri" panose="020F0502020204030204" pitchFamily="34" charset="0"/>
              </a:rPr>
              <a:t>dropwise</a:t>
            </a:r>
            <a:r>
              <a:rPr lang="en-US" sz="1200" dirty="0">
                <a:solidFill>
                  <a:schemeClr val="dk1"/>
                </a:solidFill>
                <a:latin typeface="Calibri" panose="020F0502020204030204" pitchFamily="34" charset="0"/>
                <a:cs typeface="Calibri" panose="020F0502020204030204" pitchFamily="34" charset="0"/>
              </a:rPr>
              <a:t> (capillarity)</a:t>
            </a:r>
            <a:endParaRPr sz="1200" dirty="0">
              <a:solidFill>
                <a:schemeClr val="dk1"/>
              </a:solidFill>
              <a:latin typeface="Calibri" panose="020F0502020204030204" pitchFamily="34" charset="0"/>
              <a:cs typeface="Calibri" panose="020F0502020204030204" pitchFamily="34" charset="0"/>
            </a:endParaRPr>
          </a:p>
        </p:txBody>
      </p:sp>
      <p:sp>
        <p:nvSpPr>
          <p:cNvPr id="412" name="Google Shape;412;p45"/>
          <p:cNvSpPr txBox="1"/>
          <p:nvPr/>
        </p:nvSpPr>
        <p:spPr>
          <a:xfrm>
            <a:off x="6659257" y="4543632"/>
            <a:ext cx="1779893" cy="346249"/>
          </a:xfrm>
          <a:prstGeom prst="rect">
            <a:avLst/>
          </a:prstGeom>
          <a:noFill/>
          <a:ln>
            <a:noFill/>
          </a:ln>
        </p:spPr>
        <p:txBody>
          <a:bodyPr spcFirstLastPara="1" wrap="square" lIns="68569" tIns="34275" rIns="68569" bIns="34275" anchor="t" anchorCtr="0">
            <a:noAutofit/>
          </a:bodyPr>
          <a:lstStyle/>
          <a:p>
            <a:pPr algn="ctr"/>
            <a:r>
              <a:rPr lang="en-US" sz="1200" dirty="0">
                <a:solidFill>
                  <a:schemeClr val="dk1"/>
                </a:solidFill>
                <a:latin typeface="Calibri" panose="020F0502020204030204" pitchFamily="34" charset="0"/>
                <a:cs typeface="Calibri" panose="020F0502020204030204" pitchFamily="34" charset="0"/>
              </a:rPr>
              <a:t>Close ports, lid </a:t>
            </a:r>
            <a:endParaRPr sz="1200" dirty="0">
              <a:latin typeface="Calibri" panose="020F0502020204030204" pitchFamily="34" charset="0"/>
              <a:cs typeface="Calibri" panose="020F0502020204030204" pitchFamily="34" charset="0"/>
            </a:endParaRPr>
          </a:p>
          <a:p>
            <a:pPr algn="ctr"/>
            <a:r>
              <a:rPr lang="en-US" sz="1200" dirty="0">
                <a:solidFill>
                  <a:schemeClr val="dk1"/>
                </a:solidFill>
                <a:latin typeface="Calibri" panose="020F0502020204030204" pitchFamily="34" charset="0"/>
                <a:cs typeface="Calibri" panose="020F0502020204030204" pitchFamily="34" charset="0"/>
              </a:rPr>
              <a:t>and GO!</a:t>
            </a:r>
            <a:endParaRPr sz="1200" dirty="0">
              <a:latin typeface="Calibri" panose="020F0502020204030204" pitchFamily="34" charset="0"/>
              <a:cs typeface="Calibri" panose="020F0502020204030204" pitchFamily="34" charset="0"/>
            </a:endParaRPr>
          </a:p>
        </p:txBody>
      </p:sp>
      <p:sp>
        <p:nvSpPr>
          <p:cNvPr id="413" name="Google Shape;413;p45"/>
          <p:cNvSpPr/>
          <p:nvPr/>
        </p:nvSpPr>
        <p:spPr>
          <a:xfrm rot="-5400000">
            <a:off x="4637794" y="2421672"/>
            <a:ext cx="210077" cy="230166"/>
          </a:xfrm>
          <a:prstGeom prst="downArrow">
            <a:avLst>
              <a:gd name="adj1" fmla="val 50000"/>
              <a:gd name="adj2" fmla="val 50000"/>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414" name="Google Shape;414;p45"/>
          <p:cNvSpPr/>
          <p:nvPr/>
        </p:nvSpPr>
        <p:spPr>
          <a:xfrm rot="-5400000">
            <a:off x="4003865" y="4604499"/>
            <a:ext cx="210077" cy="230166"/>
          </a:xfrm>
          <a:prstGeom prst="downArrow">
            <a:avLst>
              <a:gd name="adj1" fmla="val 50000"/>
              <a:gd name="adj2" fmla="val 50000"/>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grpSp>
        <p:nvGrpSpPr>
          <p:cNvPr id="415" name="Google Shape;415;p45"/>
          <p:cNvGrpSpPr/>
          <p:nvPr/>
        </p:nvGrpSpPr>
        <p:grpSpPr>
          <a:xfrm>
            <a:off x="1578065" y="1999937"/>
            <a:ext cx="191399" cy="184666"/>
            <a:chOff x="760366" y="1394846"/>
            <a:chExt cx="255198" cy="246221"/>
          </a:xfrm>
        </p:grpSpPr>
        <p:sp>
          <p:nvSpPr>
            <p:cNvPr id="416" name="Google Shape;416;p45"/>
            <p:cNvSpPr/>
            <p:nvPr/>
          </p:nvSpPr>
          <p:spPr>
            <a:xfrm>
              <a:off x="796226" y="1423809"/>
              <a:ext cx="184666" cy="184666"/>
            </a:xfrm>
            <a:prstGeom prst="ellipse">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417" name="Google Shape;417;p45"/>
            <p:cNvSpPr txBox="1"/>
            <p:nvPr/>
          </p:nvSpPr>
          <p:spPr>
            <a:xfrm>
              <a:off x="760366" y="1394846"/>
              <a:ext cx="255198" cy="246221"/>
            </a:xfrm>
            <a:prstGeom prst="rect">
              <a:avLst/>
            </a:prstGeom>
            <a:noFill/>
            <a:ln>
              <a:noFill/>
            </a:ln>
          </p:spPr>
          <p:txBody>
            <a:bodyPr spcFirstLastPara="1" wrap="square" lIns="68569" tIns="34275" rIns="68569" bIns="34275" anchor="t" anchorCtr="0">
              <a:noAutofit/>
            </a:bodyPr>
            <a:lstStyle/>
            <a:p>
              <a:r>
                <a:rPr lang="en-US" sz="750">
                  <a:solidFill>
                    <a:srgbClr val="C00000"/>
                  </a:solidFill>
                </a:rPr>
                <a:t>1</a:t>
              </a:r>
              <a:endParaRPr sz="1050"/>
            </a:p>
          </p:txBody>
        </p:sp>
      </p:grpSp>
      <p:grpSp>
        <p:nvGrpSpPr>
          <p:cNvPr id="418" name="Google Shape;418;p45"/>
          <p:cNvGrpSpPr/>
          <p:nvPr/>
        </p:nvGrpSpPr>
        <p:grpSpPr>
          <a:xfrm>
            <a:off x="4760327" y="1837424"/>
            <a:ext cx="191399" cy="184666"/>
            <a:chOff x="760366" y="1394846"/>
            <a:chExt cx="255198" cy="246221"/>
          </a:xfrm>
        </p:grpSpPr>
        <p:sp>
          <p:nvSpPr>
            <p:cNvPr id="419" name="Google Shape;419;p45"/>
            <p:cNvSpPr/>
            <p:nvPr/>
          </p:nvSpPr>
          <p:spPr>
            <a:xfrm>
              <a:off x="796226" y="1423809"/>
              <a:ext cx="184666" cy="184666"/>
            </a:xfrm>
            <a:prstGeom prst="ellipse">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420" name="Google Shape;420;p45"/>
            <p:cNvSpPr txBox="1"/>
            <p:nvPr/>
          </p:nvSpPr>
          <p:spPr>
            <a:xfrm>
              <a:off x="760366" y="1394846"/>
              <a:ext cx="255198" cy="246221"/>
            </a:xfrm>
            <a:prstGeom prst="rect">
              <a:avLst/>
            </a:prstGeom>
            <a:noFill/>
            <a:ln>
              <a:noFill/>
            </a:ln>
          </p:spPr>
          <p:txBody>
            <a:bodyPr spcFirstLastPara="1" wrap="square" lIns="68569" tIns="34275" rIns="68569" bIns="34275" anchor="t" anchorCtr="0">
              <a:noAutofit/>
            </a:bodyPr>
            <a:lstStyle/>
            <a:p>
              <a:r>
                <a:rPr lang="en-US" sz="750">
                  <a:solidFill>
                    <a:srgbClr val="C00000"/>
                  </a:solidFill>
                </a:rPr>
                <a:t>2</a:t>
              </a:r>
              <a:endParaRPr sz="1050"/>
            </a:p>
          </p:txBody>
        </p:sp>
      </p:grpSp>
      <p:grpSp>
        <p:nvGrpSpPr>
          <p:cNvPr id="421" name="Google Shape;421;p45"/>
          <p:cNvGrpSpPr/>
          <p:nvPr/>
        </p:nvGrpSpPr>
        <p:grpSpPr>
          <a:xfrm>
            <a:off x="1541356" y="3901848"/>
            <a:ext cx="191399" cy="184666"/>
            <a:chOff x="760366" y="1394846"/>
            <a:chExt cx="255198" cy="246221"/>
          </a:xfrm>
        </p:grpSpPr>
        <p:sp>
          <p:nvSpPr>
            <p:cNvPr id="422" name="Google Shape;422;p45"/>
            <p:cNvSpPr/>
            <p:nvPr/>
          </p:nvSpPr>
          <p:spPr>
            <a:xfrm>
              <a:off x="796226" y="1423809"/>
              <a:ext cx="184666" cy="184666"/>
            </a:xfrm>
            <a:prstGeom prst="ellipse">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423" name="Google Shape;423;p45"/>
            <p:cNvSpPr txBox="1"/>
            <p:nvPr/>
          </p:nvSpPr>
          <p:spPr>
            <a:xfrm>
              <a:off x="760366" y="1394846"/>
              <a:ext cx="255198" cy="246221"/>
            </a:xfrm>
            <a:prstGeom prst="rect">
              <a:avLst/>
            </a:prstGeom>
            <a:noFill/>
            <a:ln>
              <a:noFill/>
            </a:ln>
          </p:spPr>
          <p:txBody>
            <a:bodyPr spcFirstLastPara="1" wrap="square" lIns="68569" tIns="34275" rIns="68569" bIns="34275" anchor="t" anchorCtr="0">
              <a:noAutofit/>
            </a:bodyPr>
            <a:lstStyle/>
            <a:p>
              <a:r>
                <a:rPr lang="en-US" sz="750">
                  <a:solidFill>
                    <a:srgbClr val="C00000"/>
                  </a:solidFill>
                </a:rPr>
                <a:t>3</a:t>
              </a:r>
              <a:endParaRPr sz="1050"/>
            </a:p>
          </p:txBody>
        </p:sp>
      </p:grpSp>
      <p:grpSp>
        <p:nvGrpSpPr>
          <p:cNvPr id="424" name="Google Shape;424;p45"/>
          <p:cNvGrpSpPr/>
          <p:nvPr/>
        </p:nvGrpSpPr>
        <p:grpSpPr>
          <a:xfrm>
            <a:off x="4342481" y="3901848"/>
            <a:ext cx="191399" cy="184666"/>
            <a:chOff x="760366" y="1394846"/>
            <a:chExt cx="255198" cy="246221"/>
          </a:xfrm>
        </p:grpSpPr>
        <p:sp>
          <p:nvSpPr>
            <p:cNvPr id="425" name="Google Shape;425;p45"/>
            <p:cNvSpPr/>
            <p:nvPr/>
          </p:nvSpPr>
          <p:spPr>
            <a:xfrm>
              <a:off x="796226" y="1423809"/>
              <a:ext cx="184666" cy="184666"/>
            </a:xfrm>
            <a:prstGeom prst="ellipse">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426" name="Google Shape;426;p45"/>
            <p:cNvSpPr txBox="1"/>
            <p:nvPr/>
          </p:nvSpPr>
          <p:spPr>
            <a:xfrm>
              <a:off x="760366" y="1394846"/>
              <a:ext cx="255198" cy="246221"/>
            </a:xfrm>
            <a:prstGeom prst="rect">
              <a:avLst/>
            </a:prstGeom>
            <a:noFill/>
            <a:ln>
              <a:noFill/>
            </a:ln>
          </p:spPr>
          <p:txBody>
            <a:bodyPr spcFirstLastPara="1" wrap="square" lIns="68569" tIns="34275" rIns="68569" bIns="34275" anchor="t" anchorCtr="0">
              <a:noAutofit/>
            </a:bodyPr>
            <a:lstStyle/>
            <a:p>
              <a:r>
                <a:rPr lang="en-US" sz="750">
                  <a:solidFill>
                    <a:srgbClr val="C00000"/>
                  </a:solidFill>
                </a:rPr>
                <a:t>4</a:t>
              </a:r>
              <a:endParaRPr sz="1050"/>
            </a:p>
          </p:txBody>
        </p:sp>
      </p:grpSp>
      <p:pic>
        <p:nvPicPr>
          <p:cNvPr id="427" name="Google Shape;427;p45" descr="IMG_8328.PNG"/>
          <p:cNvPicPr preferRelativeResize="0"/>
          <p:nvPr/>
        </p:nvPicPr>
        <p:blipFill rotWithShape="1">
          <a:blip r:embed="rId3">
            <a:alphaModFix/>
          </a:blip>
          <a:srcRect/>
          <a:stretch/>
        </p:blipFill>
        <p:spPr>
          <a:xfrm>
            <a:off x="4587886" y="3901848"/>
            <a:ext cx="1788470" cy="1566174"/>
          </a:xfrm>
          <a:prstGeom prst="rect">
            <a:avLst/>
          </a:prstGeom>
          <a:noFill/>
          <a:ln>
            <a:noFill/>
          </a:ln>
        </p:spPr>
      </p:pic>
      <p:sp>
        <p:nvSpPr>
          <p:cNvPr id="428" name="Google Shape;428;p45"/>
          <p:cNvSpPr/>
          <p:nvPr/>
        </p:nvSpPr>
        <p:spPr>
          <a:xfrm>
            <a:off x="5235958" y="4387902"/>
            <a:ext cx="648072" cy="594066"/>
          </a:xfrm>
          <a:prstGeom prst="roundRect">
            <a:avLst>
              <a:gd name="adj" fmla="val 16667"/>
            </a:avLst>
          </a:prstGeom>
          <a:noFill/>
          <a:ln w="38100" cap="flat" cmpd="sng">
            <a:solidFill>
              <a:srgbClr val="0000FF"/>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430" name="Google Shape;430;p45"/>
          <p:cNvSpPr txBox="1"/>
          <p:nvPr/>
        </p:nvSpPr>
        <p:spPr>
          <a:xfrm>
            <a:off x="1430912" y="2581323"/>
            <a:ext cx="2754306" cy="484748"/>
          </a:xfrm>
          <a:prstGeom prst="rect">
            <a:avLst/>
          </a:prstGeom>
          <a:noFill/>
          <a:ln>
            <a:noFill/>
          </a:ln>
        </p:spPr>
        <p:txBody>
          <a:bodyPr spcFirstLastPara="1" wrap="square" lIns="68569" tIns="34275" rIns="68569" bIns="34275" anchor="t" anchorCtr="0">
            <a:noAutofit/>
          </a:bodyPr>
          <a:lstStyle/>
          <a:p>
            <a:pPr lvl="0" algn="ctr"/>
            <a:r>
              <a:rPr lang="en-US" sz="1200" dirty="0">
                <a:solidFill>
                  <a:schemeClr val="dk1"/>
                </a:solidFill>
                <a:latin typeface="Calibri" panose="020F0502020204030204" pitchFamily="34" charset="0"/>
                <a:cs typeface="Calibri" panose="020F0502020204030204" pitchFamily="34" charset="0"/>
              </a:rPr>
              <a:t>800</a:t>
            </a:r>
            <a:r>
              <a:rPr lang="en-US" sz="1200" dirty="0">
                <a:solidFill>
                  <a:schemeClr val="dk1"/>
                </a:solidFill>
                <a:latin typeface="Calibri" panose="020F0502020204030204" pitchFamily="34" charset="0"/>
                <a:ea typeface="Noto Sans Symbols"/>
                <a:cs typeface="Calibri" panose="020F0502020204030204" pitchFamily="34" charset="0"/>
                <a:sym typeface="Noto Sans Symbols"/>
              </a:rPr>
              <a:t>μ</a:t>
            </a:r>
            <a:r>
              <a:rPr lang="en-US" sz="1200" dirty="0">
                <a:solidFill>
                  <a:schemeClr val="dk1"/>
                </a:solidFill>
                <a:latin typeface="Calibri" panose="020F0502020204030204" pitchFamily="34" charset="0"/>
                <a:cs typeface="Calibri" panose="020F0502020204030204" pitchFamily="34" charset="0"/>
              </a:rPr>
              <a:t>l Fuel through priming port; 5 min; </a:t>
            </a:r>
            <a:endParaRPr sz="1200" dirty="0">
              <a:latin typeface="Calibri" panose="020F0502020204030204" pitchFamily="34" charset="0"/>
              <a:cs typeface="Calibri" panose="020F0502020204030204" pitchFamily="34" charset="0"/>
            </a:endParaRPr>
          </a:p>
          <a:p>
            <a:pPr algn="ctr"/>
            <a:endParaRPr sz="1200" dirty="0">
              <a:solidFill>
                <a:schemeClr val="dk1"/>
              </a:solidFill>
              <a:latin typeface="Calibri" panose="020F0502020204030204" pitchFamily="34" charset="0"/>
              <a:cs typeface="Calibri" panose="020F0502020204030204" pitchFamily="34" charset="0"/>
            </a:endParaRPr>
          </a:p>
          <a:p>
            <a:pPr lvl="0" algn="ctr"/>
            <a:r>
              <a:rPr lang="en-US" sz="1200" dirty="0">
                <a:solidFill>
                  <a:schemeClr val="dk1"/>
                </a:solidFill>
                <a:latin typeface="Calibri" panose="020F0502020204030204" pitchFamily="34" charset="0"/>
                <a:cs typeface="Calibri" panose="020F0502020204030204" pitchFamily="34" charset="0"/>
              </a:rPr>
              <a:t>200</a:t>
            </a:r>
            <a:r>
              <a:rPr lang="en-US" sz="1200" dirty="0">
                <a:solidFill>
                  <a:schemeClr val="dk1"/>
                </a:solidFill>
                <a:latin typeface="Calibri" panose="020F0502020204030204" pitchFamily="34" charset="0"/>
                <a:ea typeface="Noto Sans Symbols"/>
                <a:cs typeface="Calibri" panose="020F0502020204030204" pitchFamily="34" charset="0"/>
                <a:sym typeface="Noto Sans Symbols"/>
              </a:rPr>
              <a:t>μ</a:t>
            </a:r>
            <a:r>
              <a:rPr lang="en-US" sz="1200" dirty="0">
                <a:solidFill>
                  <a:schemeClr val="dk1"/>
                </a:solidFill>
                <a:latin typeface="Calibri" panose="020F0502020204030204" pitchFamily="34" charset="0"/>
                <a:cs typeface="Calibri" panose="020F0502020204030204" pitchFamily="34" charset="0"/>
              </a:rPr>
              <a:t>l Fuel through priming port;</a:t>
            </a:r>
            <a:endParaRPr lang="en-US" sz="1200" dirty="0">
              <a:latin typeface="Calibri" panose="020F0502020204030204" pitchFamily="34" charset="0"/>
              <a:cs typeface="Calibri" panose="020F0502020204030204" pitchFamily="34" charset="0"/>
            </a:endParaRPr>
          </a:p>
        </p:txBody>
      </p:sp>
      <p:sp>
        <p:nvSpPr>
          <p:cNvPr id="431" name="Google Shape;431;p45"/>
          <p:cNvSpPr/>
          <p:nvPr/>
        </p:nvSpPr>
        <p:spPr>
          <a:xfrm rot="-5400000">
            <a:off x="6488141" y="4647887"/>
            <a:ext cx="210077" cy="230166"/>
          </a:xfrm>
          <a:prstGeom prst="downArrow">
            <a:avLst>
              <a:gd name="adj1" fmla="val 50000"/>
              <a:gd name="adj2" fmla="val 50000"/>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432" name="Google Shape;432;p45"/>
          <p:cNvSpPr/>
          <p:nvPr/>
        </p:nvSpPr>
        <p:spPr>
          <a:xfrm>
            <a:off x="5592841" y="2019332"/>
            <a:ext cx="378042" cy="486055"/>
          </a:xfrm>
          <a:prstGeom prst="roundRect">
            <a:avLst>
              <a:gd name="adj" fmla="val 16667"/>
            </a:avLst>
          </a:prstGeom>
          <a:noFill/>
          <a:ln w="12700"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433" name="Google Shape;433;p45"/>
          <p:cNvSpPr txBox="1"/>
          <p:nvPr/>
        </p:nvSpPr>
        <p:spPr>
          <a:xfrm>
            <a:off x="1578065" y="1949365"/>
            <a:ext cx="2474663" cy="253916"/>
          </a:xfrm>
          <a:prstGeom prst="rect">
            <a:avLst/>
          </a:prstGeom>
          <a:noFill/>
          <a:ln>
            <a:noFill/>
          </a:ln>
        </p:spPr>
        <p:txBody>
          <a:bodyPr spcFirstLastPara="1" wrap="square" lIns="68569" tIns="34275" rIns="68569" bIns="34275" anchor="t" anchorCtr="0">
            <a:noAutofit/>
          </a:bodyPr>
          <a:lstStyle/>
          <a:p>
            <a:pPr algn="ctr"/>
            <a:r>
              <a:rPr lang="en-US" sz="1200" dirty="0">
                <a:solidFill>
                  <a:schemeClr val="dk1"/>
                </a:solidFill>
                <a:latin typeface="Calibri" panose="020F0502020204030204" pitchFamily="34" charset="0"/>
                <a:cs typeface="Calibri" panose="020F0502020204030204" pitchFamily="34" charset="0"/>
              </a:rPr>
              <a:t>Flow cell has been primed:</a:t>
            </a:r>
            <a:endParaRPr sz="1200" dirty="0">
              <a:latin typeface="Calibri" panose="020F0502020204030204" pitchFamily="34" charset="0"/>
              <a:cs typeface="Calibri" panose="020F0502020204030204" pitchFamily="34" charset="0"/>
            </a:endParaRPr>
          </a:p>
        </p:txBody>
      </p:sp>
      <p:sp>
        <p:nvSpPr>
          <p:cNvPr id="29" name="Google Shape;409;p45"/>
          <p:cNvSpPr txBox="1"/>
          <p:nvPr/>
        </p:nvSpPr>
        <p:spPr>
          <a:xfrm>
            <a:off x="5295696" y="3345149"/>
            <a:ext cx="1558492" cy="207749"/>
          </a:xfrm>
          <a:prstGeom prst="rect">
            <a:avLst/>
          </a:prstGeom>
          <a:noFill/>
          <a:ln>
            <a:noFill/>
          </a:ln>
        </p:spPr>
        <p:txBody>
          <a:bodyPr spcFirstLastPara="1" wrap="square" lIns="68569" tIns="34275" rIns="68569" bIns="34275" anchor="t" anchorCtr="0">
            <a:noAutofit/>
          </a:bodyPr>
          <a:lstStyle/>
          <a:p>
            <a:r>
              <a:rPr lang="en-US" sz="1200" dirty="0">
                <a:solidFill>
                  <a:schemeClr val="dk1"/>
                </a:solidFill>
                <a:latin typeface="Calibri" panose="020F0502020204030204" pitchFamily="34" charset="0"/>
                <a:cs typeface="Calibri" panose="020F0502020204030204" pitchFamily="34" charset="0"/>
              </a:rPr>
              <a:t>Priming port is open</a:t>
            </a:r>
            <a:endParaRPr sz="1200" dirty="0">
              <a:latin typeface="Calibri" panose="020F0502020204030204" pitchFamily="34" charset="0"/>
              <a:cs typeface="Calibri" panose="020F0502020204030204" pitchFamily="34" charset="0"/>
            </a:endParaRPr>
          </a:p>
        </p:txBody>
      </p:sp>
      <p:pic>
        <p:nvPicPr>
          <p:cNvPr id="30" name="Image 29" descr="IMG_127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6772" y="1834257"/>
            <a:ext cx="2014523" cy="1510892"/>
          </a:xfrm>
          <a:prstGeom prst="rect">
            <a:avLst/>
          </a:prstGeom>
        </p:spPr>
      </p:pic>
      <p:sp>
        <p:nvSpPr>
          <p:cNvPr id="35" name="Google Shape;401;p44"/>
          <p:cNvSpPr/>
          <p:nvPr/>
        </p:nvSpPr>
        <p:spPr>
          <a:xfrm>
            <a:off x="5468245" y="2606983"/>
            <a:ext cx="576625" cy="472757"/>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pic>
        <p:nvPicPr>
          <p:cNvPr id="36" name="Image 35" descr="IMG_127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2950" y="3901848"/>
            <a:ext cx="2147441" cy="1610581"/>
          </a:xfrm>
          <a:prstGeom prst="rect">
            <a:avLst/>
          </a:prstGeom>
        </p:spPr>
      </p:pic>
      <p:sp>
        <p:nvSpPr>
          <p:cNvPr id="37" name="Google Shape;401;p44"/>
          <p:cNvSpPr/>
          <p:nvPr/>
        </p:nvSpPr>
        <p:spPr>
          <a:xfrm>
            <a:off x="2658370" y="4351864"/>
            <a:ext cx="576625" cy="472757"/>
          </a:xfrm>
          <a:prstGeom prst="roundRect">
            <a:avLst>
              <a:gd name="adj" fmla="val 16667"/>
            </a:avLst>
          </a:prstGeom>
          <a:noFill/>
          <a:ln w="38100" cap="flat" cmpd="sng">
            <a:solidFill>
              <a:srgbClr val="FF660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32" name="TextBox 31">
            <a:extLst>
              <a:ext uri="{FF2B5EF4-FFF2-40B4-BE49-F238E27FC236}">
                <a16:creationId xmlns:a16="http://schemas.microsoft.com/office/drawing/2014/main" id="{E313F106-A54E-5442-85FC-F9CA6F4EF742}"/>
              </a:ext>
            </a:extLst>
          </p:cNvPr>
          <p:cNvSpPr txBox="1"/>
          <p:nvPr/>
        </p:nvSpPr>
        <p:spPr>
          <a:xfrm>
            <a:off x="7832493" y="5765198"/>
            <a:ext cx="1263487" cy="253916"/>
          </a:xfrm>
          <a:prstGeom prst="rect">
            <a:avLst/>
          </a:prstGeom>
          <a:noFill/>
        </p:spPr>
        <p:txBody>
          <a:bodyPr wrap="none" rtlCol="0">
            <a:spAutoFit/>
          </a:bodyPr>
          <a:lstStyle/>
          <a:p>
            <a:r>
              <a:rPr lang="en-US" sz="1050" i="1" dirty="0"/>
              <a:t>Image credit: ALD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5"/>
          <p:cNvSpPr txBox="1">
            <a:spLocks noGrp="1"/>
          </p:cNvSpPr>
          <p:nvPr>
            <p:ph type="title"/>
          </p:nvPr>
        </p:nvSpPr>
        <p:spPr>
          <a:xfrm>
            <a:off x="623888" y="2139554"/>
            <a:ext cx="7886700" cy="2139553"/>
          </a:xfrm>
          <a:prstGeom prst="rect">
            <a:avLst/>
          </a:prstGeom>
          <a:noFill/>
          <a:ln>
            <a:noFill/>
          </a:ln>
        </p:spPr>
        <p:txBody>
          <a:bodyPr spcFirstLastPara="1" wrap="square" lIns="68569" tIns="34275" rIns="68569" bIns="34275" anchor="b" anchorCtr="0">
            <a:noAutofit/>
          </a:bodyPr>
          <a:lstStyle/>
          <a:p>
            <a:r>
              <a:rPr lang="en-US" dirty="0">
                <a:latin typeface="Calibri" panose="020F0502020204030204" pitchFamily="34" charset="0"/>
                <a:cs typeface="Calibri" panose="020F0502020204030204" pitchFamily="34" charset="0"/>
              </a:rPr>
              <a:t>Real Time Analysis</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56"/>
          <p:cNvSpPr txBox="1">
            <a:spLocks noGrp="1"/>
          </p:cNvSpPr>
          <p:nvPr>
            <p:ph type="title"/>
          </p:nvPr>
        </p:nvSpPr>
        <p:spPr>
          <a:xfrm>
            <a:off x="441896" y="860260"/>
            <a:ext cx="8391625" cy="994172"/>
          </a:xfrm>
          <a:prstGeom prst="rect">
            <a:avLst/>
          </a:prstGeom>
          <a:noFill/>
          <a:ln>
            <a:noFill/>
          </a:ln>
        </p:spPr>
        <p:txBody>
          <a:bodyPr spcFirstLastPara="1" wrap="square" lIns="68569" tIns="34275" rIns="68569" bIns="34275" anchor="ctr" anchorCtr="0">
            <a:noAutofit/>
          </a:bodyPr>
          <a:lstStyle/>
          <a:p>
            <a:r>
              <a:rPr lang="en-US" sz="3000" dirty="0">
                <a:latin typeface="Calibri" panose="020F0502020204030204" pitchFamily="34" charset="0"/>
                <a:cs typeface="Calibri" panose="020F0502020204030204" pitchFamily="34" charset="0"/>
              </a:rPr>
              <a:t>View of the classification of your first reads</a:t>
            </a:r>
            <a:endParaRPr sz="3000" dirty="0">
              <a:latin typeface="Calibri" panose="020F0502020204030204" pitchFamily="34" charset="0"/>
              <a:cs typeface="Calibri" panose="020F0502020204030204" pitchFamily="34" charset="0"/>
            </a:endParaRPr>
          </a:p>
        </p:txBody>
      </p:sp>
      <p:sp>
        <p:nvSpPr>
          <p:cNvPr id="2" name="Espace réservé du texte 1"/>
          <p:cNvSpPr>
            <a:spLocks noGrp="1"/>
          </p:cNvSpPr>
          <p:nvPr>
            <p:ph type="body" idx="1"/>
          </p:nvPr>
        </p:nvSpPr>
        <p:spPr>
          <a:xfrm>
            <a:off x="628650" y="2226468"/>
            <a:ext cx="7886700" cy="3560473"/>
          </a:xfrm>
        </p:spPr>
        <p:txBody>
          <a:bodyPr/>
          <a:lstStyle/>
          <a:p>
            <a:r>
              <a:rPr lang="fr-FR" b="1" dirty="0" err="1">
                <a:latin typeface="Calibri" panose="020F0502020204030204" pitchFamily="34" charset="0"/>
                <a:cs typeface="Calibri" panose="020F0502020204030204" pitchFamily="34" charset="0"/>
              </a:rPr>
              <a:t>Basecalling</a:t>
            </a:r>
            <a:r>
              <a:rPr lang="fr-FR" dirty="0">
                <a:latin typeface="Calibri" panose="020F0502020204030204" pitchFamily="34" charset="0"/>
                <a:cs typeface="Calibri" panose="020F0502020204030204" pitchFamily="34" charset="0"/>
              </a:rPr>
              <a:t>: translate </a:t>
            </a:r>
            <a:r>
              <a:rPr lang="fr-FR" dirty="0" err="1">
                <a:latin typeface="Calibri" panose="020F0502020204030204" pitchFamily="34" charset="0"/>
                <a:cs typeface="Calibri" panose="020F0502020204030204" pitchFamily="34" charset="0"/>
              </a:rPr>
              <a:t>squiggle</a:t>
            </a:r>
            <a:r>
              <a:rPr lang="fr-FR" dirty="0">
                <a:latin typeface="Calibri" panose="020F0502020204030204" pitchFamily="34" charset="0"/>
                <a:cs typeface="Calibri" panose="020F0502020204030204" pitchFamily="34" charset="0"/>
              </a:rPr>
              <a:t> to DNA </a:t>
            </a:r>
            <a:r>
              <a:rPr lang="fr-FR" dirty="0" err="1">
                <a:latin typeface="Calibri" panose="020F0502020204030204" pitchFamily="34" charset="0"/>
                <a:cs typeface="Calibri" panose="020F0502020204030204" pitchFamily="34" charset="0"/>
              </a:rPr>
              <a:t>sequence</a:t>
            </a:r>
            <a:r>
              <a:rPr lang="fr-FR" dirty="0">
                <a:latin typeface="Calibri" panose="020F0502020204030204" pitchFamily="34" charset="0"/>
                <a:cs typeface="Calibri" panose="020F0502020204030204" pitchFamily="34" charset="0"/>
              </a:rPr>
              <a:t> </a:t>
            </a:r>
          </a:p>
          <a:p>
            <a:pPr marL="38100" indent="0">
              <a:buNone/>
            </a:pPr>
            <a:r>
              <a:rPr lang="en-US"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with</a:t>
            </a:r>
            <a:r>
              <a:rPr lang="fr-FR" dirty="0">
                <a:latin typeface="Calibri" panose="020F0502020204030204" pitchFamily="34" charset="0"/>
                <a:cs typeface="Calibri" panose="020F0502020204030204" pitchFamily="34" charset="0"/>
              </a:rPr>
              <a:t> </a:t>
            </a:r>
            <a:r>
              <a:rPr lang="fr-FR" dirty="0">
                <a:solidFill>
                  <a:srgbClr val="FF0000"/>
                </a:solidFill>
                <a:latin typeface="Calibri" panose="020F0502020204030204" pitchFamily="34" charset="0"/>
                <a:cs typeface="Calibri" panose="020F0502020204030204" pitchFamily="34" charset="0"/>
              </a:rPr>
              <a:t>Albacore</a:t>
            </a:r>
          </a:p>
          <a:p>
            <a:r>
              <a:rPr lang="fr-FR" b="1" dirty="0" err="1">
                <a:solidFill>
                  <a:schemeClr val="tx1"/>
                </a:solidFill>
                <a:latin typeface="Calibri" panose="020F0502020204030204" pitchFamily="34" charset="0"/>
                <a:cs typeface="Calibri" panose="020F0502020204030204" pitchFamily="34" charset="0"/>
              </a:rPr>
              <a:t>Preparation</a:t>
            </a:r>
            <a:r>
              <a:rPr lang="fr-FR" b="1" dirty="0">
                <a:solidFill>
                  <a:schemeClr val="tx1"/>
                </a:solidFill>
                <a:latin typeface="Calibri" panose="020F0502020204030204" pitchFamily="34" charset="0"/>
                <a:cs typeface="Calibri" panose="020F0502020204030204" pitchFamily="34" charset="0"/>
              </a:rPr>
              <a:t> of </a:t>
            </a:r>
            <a:r>
              <a:rPr lang="fr-FR" b="1" dirty="0" err="1">
                <a:solidFill>
                  <a:schemeClr val="tx1"/>
                </a:solidFill>
                <a:latin typeface="Calibri" panose="020F0502020204030204" pitchFamily="34" charset="0"/>
                <a:cs typeface="Calibri" panose="020F0502020204030204" pitchFamily="34" charset="0"/>
              </a:rPr>
              <a:t>reads</a:t>
            </a:r>
            <a:r>
              <a:rPr lang="fr-FR" b="1" dirty="0">
                <a:solidFill>
                  <a:schemeClr val="tx1"/>
                </a:solidFill>
                <a:latin typeface="Calibri" panose="020F0502020204030204" pitchFamily="34" charset="0"/>
                <a:cs typeface="Calibri" panose="020F0502020204030204" pitchFamily="34" charset="0"/>
              </a:rPr>
              <a:t>: </a:t>
            </a:r>
            <a:r>
              <a:rPr lang="fr-FR" dirty="0" err="1">
                <a:solidFill>
                  <a:schemeClr val="tx1"/>
                </a:solidFill>
                <a:latin typeface="Calibri" panose="020F0502020204030204" pitchFamily="34" charset="0"/>
                <a:cs typeface="Calibri" panose="020F0502020204030204" pitchFamily="34" charset="0"/>
              </a:rPr>
              <a:t>adapters</a:t>
            </a:r>
            <a:r>
              <a:rPr lang="fr-FR" b="1" dirty="0">
                <a:solidFill>
                  <a:schemeClr val="tx1"/>
                </a:solidFill>
                <a:latin typeface="Calibri" panose="020F0502020204030204" pitchFamily="34" charset="0"/>
                <a:cs typeface="Calibri" panose="020F0502020204030204" pitchFamily="34" charset="0"/>
              </a:rPr>
              <a:t> </a:t>
            </a:r>
            <a:r>
              <a:rPr lang="fr-FR" dirty="0" err="1">
                <a:solidFill>
                  <a:schemeClr val="tx1"/>
                </a:solidFill>
                <a:latin typeface="Calibri" panose="020F0502020204030204" pitchFamily="34" charset="0"/>
                <a:cs typeface="Calibri" panose="020F0502020204030204" pitchFamily="34" charset="0"/>
              </a:rPr>
              <a:t>trimming</a:t>
            </a:r>
            <a:r>
              <a:rPr lang="fr-FR" dirty="0">
                <a:solidFill>
                  <a:schemeClr val="tx1"/>
                </a:solidFill>
                <a:latin typeface="Calibri" panose="020F0502020204030204" pitchFamily="34" charset="0"/>
                <a:cs typeface="Calibri" panose="020F0502020204030204" pitchFamily="34" charset="0"/>
              </a:rPr>
              <a:t> and </a:t>
            </a:r>
            <a:r>
              <a:rPr lang="fr-FR" dirty="0" err="1">
                <a:solidFill>
                  <a:schemeClr val="tx1"/>
                </a:solidFill>
                <a:latin typeface="Calibri" panose="020F0502020204030204" pitchFamily="34" charset="0"/>
                <a:cs typeface="Calibri" panose="020F0502020204030204" pitchFamily="34" charset="0"/>
              </a:rPr>
              <a:t>filtering</a:t>
            </a:r>
            <a:endParaRPr lang="fr-FR" dirty="0">
              <a:solidFill>
                <a:schemeClr val="tx1"/>
              </a:solidFill>
              <a:latin typeface="Calibri" panose="020F0502020204030204" pitchFamily="34" charset="0"/>
              <a:cs typeface="Calibri" panose="020F0502020204030204" pitchFamily="34" charset="0"/>
            </a:endParaRPr>
          </a:p>
          <a:p>
            <a:pPr marL="38100" indent="0">
              <a:buNone/>
            </a:pPr>
            <a:r>
              <a:rPr lang="fr-FR" dirty="0">
                <a:solidFill>
                  <a:schemeClr val="tx1"/>
                </a:solidFill>
                <a:latin typeface="Calibri" panose="020F0502020204030204" pitchFamily="34" charset="0"/>
                <a:cs typeface="Calibri" panose="020F0502020204030204" pitchFamily="34" charset="0"/>
              </a:rPr>
              <a:t>	</a:t>
            </a:r>
            <a:r>
              <a:rPr lang="fr-FR" dirty="0" err="1">
                <a:solidFill>
                  <a:schemeClr val="tx1"/>
                </a:solidFill>
                <a:latin typeface="Calibri" panose="020F0502020204030204" pitchFamily="34" charset="0"/>
                <a:cs typeface="Calibri" panose="020F0502020204030204" pitchFamily="34" charset="0"/>
              </a:rPr>
              <a:t>with</a:t>
            </a:r>
            <a:r>
              <a:rPr lang="fr-FR" dirty="0">
                <a:solidFill>
                  <a:schemeClr val="tx1"/>
                </a:solidFill>
                <a:latin typeface="Calibri" panose="020F0502020204030204" pitchFamily="34" charset="0"/>
                <a:cs typeface="Calibri" panose="020F0502020204030204" pitchFamily="34" charset="0"/>
              </a:rPr>
              <a:t> </a:t>
            </a:r>
            <a:r>
              <a:rPr lang="fr-FR" dirty="0" err="1">
                <a:solidFill>
                  <a:schemeClr val="tx1"/>
                </a:solidFill>
                <a:latin typeface="Calibri" panose="020F0502020204030204" pitchFamily="34" charset="0"/>
                <a:cs typeface="Calibri" panose="020F0502020204030204" pitchFamily="34" charset="0"/>
              </a:rPr>
              <a:t>PoreChop</a:t>
            </a:r>
            <a:r>
              <a:rPr lang="fr-FR" dirty="0">
                <a:solidFill>
                  <a:schemeClr val="tx1"/>
                </a:solidFill>
                <a:latin typeface="Calibri" panose="020F0502020204030204" pitchFamily="34" charset="0"/>
                <a:cs typeface="Calibri" panose="020F0502020204030204" pitchFamily="34" charset="0"/>
              </a:rPr>
              <a:t> and </a:t>
            </a:r>
            <a:r>
              <a:rPr lang="fr-FR" dirty="0" err="1">
                <a:solidFill>
                  <a:schemeClr val="tx1"/>
                </a:solidFill>
                <a:latin typeface="Calibri" panose="020F0502020204030204" pitchFamily="34" charset="0"/>
                <a:cs typeface="Calibri" panose="020F0502020204030204" pitchFamily="34" charset="0"/>
              </a:rPr>
              <a:t>NanoFilt</a:t>
            </a:r>
            <a:endParaRPr lang="fr-FR" dirty="0">
              <a:solidFill>
                <a:schemeClr val="tx1"/>
              </a:solidFill>
              <a:latin typeface="Calibri" panose="020F0502020204030204" pitchFamily="34" charset="0"/>
              <a:cs typeface="Calibri" panose="020F0502020204030204" pitchFamily="34" charset="0"/>
            </a:endParaRPr>
          </a:p>
          <a:p>
            <a:r>
              <a:rPr lang="fr-FR" b="1" dirty="0">
                <a:latin typeface="Calibri" panose="020F0502020204030204" pitchFamily="34" charset="0"/>
                <a:cs typeface="Calibri" panose="020F0502020204030204" pitchFamily="34" charset="0"/>
              </a:rPr>
              <a:t>Classification of </a:t>
            </a:r>
            <a:r>
              <a:rPr lang="fr-FR" b="1" dirty="0" err="1">
                <a:latin typeface="Calibri" panose="020F0502020204030204" pitchFamily="34" charset="0"/>
                <a:cs typeface="Calibri" panose="020F0502020204030204" pitchFamily="34" charset="0"/>
              </a:rPr>
              <a:t>reads</a:t>
            </a:r>
            <a:r>
              <a:rPr lang="fr-FR" dirty="0">
                <a:latin typeface="Calibri" panose="020F0502020204030204" pitchFamily="34" charset="0"/>
                <a:cs typeface="Calibri" panose="020F0502020204030204" pitchFamily="34" charset="0"/>
              </a:rPr>
              <a:t>: assignes DNA </a:t>
            </a:r>
            <a:r>
              <a:rPr lang="fr-FR" dirty="0" err="1">
                <a:latin typeface="Calibri" panose="020F0502020204030204" pitchFamily="34" charset="0"/>
                <a:cs typeface="Calibri" panose="020F0502020204030204" pitchFamily="34" charset="0"/>
              </a:rPr>
              <a:t>sequences</a:t>
            </a:r>
            <a:r>
              <a:rPr lang="fr-FR" dirty="0">
                <a:latin typeface="Calibri" panose="020F0502020204030204" pitchFamily="34" charset="0"/>
                <a:cs typeface="Calibri" panose="020F0502020204030204" pitchFamily="34" charset="0"/>
              </a:rPr>
              <a:t> to taxa </a:t>
            </a:r>
          </a:p>
          <a:p>
            <a:pPr marL="38100" indent="0">
              <a:buNone/>
            </a:pPr>
            <a:r>
              <a:rPr lang="en-US"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with</a:t>
            </a:r>
            <a:r>
              <a:rPr lang="fr-FR" dirty="0">
                <a:latin typeface="Calibri" panose="020F0502020204030204" pitchFamily="34" charset="0"/>
                <a:cs typeface="Calibri" panose="020F0502020204030204" pitchFamily="34" charset="0"/>
              </a:rPr>
              <a:t> Kraken2</a:t>
            </a:r>
          </a:p>
          <a:p>
            <a:r>
              <a:rPr lang="fr-FR" b="1" dirty="0">
                <a:latin typeface="Calibri" panose="020F0502020204030204" pitchFamily="34" charset="0"/>
                <a:cs typeface="Calibri" panose="020F0502020204030204" pitchFamily="34" charset="0"/>
              </a:rPr>
              <a:t>Visualisation of </a:t>
            </a:r>
            <a:r>
              <a:rPr lang="fr-FR" b="1" dirty="0" err="1">
                <a:latin typeface="Calibri" panose="020F0502020204030204" pitchFamily="34" charset="0"/>
                <a:cs typeface="Calibri" panose="020F0502020204030204" pitchFamily="34" charset="0"/>
              </a:rPr>
              <a:t>your</a:t>
            </a:r>
            <a:r>
              <a:rPr lang="fr-FR" b="1" dirty="0">
                <a:latin typeface="Calibri" panose="020F0502020204030204" pitchFamily="34" charset="0"/>
                <a:cs typeface="Calibri" panose="020F0502020204030204" pitchFamily="34" charset="0"/>
              </a:rPr>
              <a:t> </a:t>
            </a:r>
            <a:r>
              <a:rPr lang="fr-FR" b="1" dirty="0" err="1">
                <a:latin typeface="Calibri" panose="020F0502020204030204" pitchFamily="34" charset="0"/>
                <a:cs typeface="Calibri" panose="020F0502020204030204" pitchFamily="34" charset="0"/>
              </a:rPr>
              <a:t>results</a:t>
            </a:r>
            <a:r>
              <a:rPr lang="fr-FR" dirty="0">
                <a:latin typeface="Calibri" panose="020F0502020204030204" pitchFamily="34" charset="0"/>
                <a:cs typeface="Calibri" panose="020F0502020204030204" pitchFamily="34" charset="0"/>
              </a:rPr>
              <a:t>:  arranges taxa in a </a:t>
            </a:r>
            <a:r>
              <a:rPr lang="fr-FR" dirty="0" err="1">
                <a:latin typeface="Calibri" panose="020F0502020204030204" pitchFamily="34" charset="0"/>
                <a:cs typeface="Calibri" panose="020F0502020204030204" pitchFamily="34" charset="0"/>
              </a:rPr>
              <a:t>tree-like</a:t>
            </a:r>
            <a:r>
              <a:rPr lang="fr-FR" dirty="0">
                <a:latin typeface="Calibri" panose="020F0502020204030204" pitchFamily="34" charset="0"/>
                <a:cs typeface="Calibri" panose="020F0502020204030204" pitchFamily="34" charset="0"/>
              </a:rPr>
              <a:t> figure</a:t>
            </a:r>
          </a:p>
          <a:p>
            <a:pPr marL="38100" indent="0">
              <a:buNone/>
            </a:pPr>
            <a:r>
              <a:rPr lang="en-US"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with</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Pavian</a:t>
            </a:r>
            <a:r>
              <a:rPr lang="fr-FR" dirty="0">
                <a:latin typeface="Calibri" panose="020F0502020204030204" pitchFamily="34" charset="0"/>
                <a:cs typeface="Calibri" panose="020F0502020204030204" pitchFamily="34" charset="0"/>
              </a:rPr>
              <a:t> (R package)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63"/>
          <p:cNvSpPr txBox="1">
            <a:spLocks noGrp="1"/>
          </p:cNvSpPr>
          <p:nvPr>
            <p:ph type="title"/>
          </p:nvPr>
        </p:nvSpPr>
        <p:spPr>
          <a:xfrm>
            <a:off x="628650" y="890679"/>
            <a:ext cx="7886700" cy="994172"/>
          </a:xfrm>
          <a:prstGeom prst="rect">
            <a:avLst/>
          </a:prstGeom>
          <a:noFill/>
          <a:ln>
            <a:noFill/>
          </a:ln>
        </p:spPr>
        <p:txBody>
          <a:bodyPr spcFirstLastPara="1" wrap="square" lIns="68569" tIns="34275" rIns="68569" bIns="34275" anchor="ctr" anchorCtr="0">
            <a:noAutofit/>
          </a:bodyPr>
          <a:lstStyle/>
          <a:p>
            <a:pPr algn="ctr"/>
            <a:r>
              <a:rPr lang="en-US" dirty="0">
                <a:latin typeface="Calibri" panose="020F0502020204030204" pitchFamily="34" charset="0"/>
                <a:cs typeface="Calibri" panose="020F0502020204030204" pitchFamily="34" charset="0"/>
              </a:rPr>
              <a:t>Squiggles to DNA sequence: Albacore</a:t>
            </a:r>
            <a:br>
              <a:rPr lang="en-US" dirty="0">
                <a:latin typeface="Calibri" panose="020F0502020204030204" pitchFamily="34" charset="0"/>
                <a:cs typeface="Calibri" panose="020F0502020204030204" pitchFamily="34" charset="0"/>
              </a:rPr>
            </a:br>
            <a:r>
              <a:rPr lang="en-US" i="1" dirty="0">
                <a:latin typeface="Calibri" panose="020F0502020204030204" pitchFamily="34" charset="0"/>
                <a:cs typeface="Calibri" panose="020F0502020204030204" pitchFamily="34" charset="0"/>
              </a:rPr>
              <a:t>It’s happening right now in real-time !</a:t>
            </a:r>
            <a:endParaRPr i="1" dirty="0">
              <a:latin typeface="Calibri" panose="020F0502020204030204" pitchFamily="34" charset="0"/>
              <a:cs typeface="Calibri" panose="020F0502020204030204" pitchFamily="34" charset="0"/>
            </a:endParaRPr>
          </a:p>
        </p:txBody>
      </p:sp>
      <p:pic>
        <p:nvPicPr>
          <p:cNvPr id="553" name="Google Shape;553;p63"/>
          <p:cNvPicPr preferRelativeResize="0">
            <a:picLocks noGrp="1"/>
          </p:cNvPicPr>
          <p:nvPr>
            <p:ph type="body" idx="1"/>
          </p:nvPr>
        </p:nvPicPr>
        <p:blipFill rotWithShape="1">
          <a:blip r:embed="rId3">
            <a:alphaModFix/>
          </a:blip>
          <a:srcRect/>
          <a:stretch/>
        </p:blipFill>
        <p:spPr>
          <a:xfrm>
            <a:off x="942975" y="2329458"/>
            <a:ext cx="3257550" cy="3057525"/>
          </a:xfrm>
          <a:prstGeom prst="rect">
            <a:avLst/>
          </a:prstGeom>
          <a:noFill/>
          <a:ln>
            <a:noFill/>
          </a:ln>
        </p:spPr>
      </p:pic>
      <p:pic>
        <p:nvPicPr>
          <p:cNvPr id="554" name="Google Shape;554;p63"/>
          <p:cNvPicPr preferRelativeResize="0">
            <a:picLocks noGrp="1"/>
          </p:cNvPicPr>
          <p:nvPr>
            <p:ph type="body" idx="2"/>
          </p:nvPr>
        </p:nvPicPr>
        <p:blipFill rotWithShape="1">
          <a:blip r:embed="rId4">
            <a:alphaModFix/>
          </a:blip>
          <a:srcRect/>
          <a:stretch/>
        </p:blipFill>
        <p:spPr>
          <a:xfrm>
            <a:off x="4843463" y="2547343"/>
            <a:ext cx="3457575" cy="2621756"/>
          </a:xfrm>
          <a:prstGeom prst="rect">
            <a:avLst/>
          </a:prstGeom>
          <a:noFill/>
          <a:ln>
            <a:noFill/>
          </a:ln>
        </p:spPr>
      </p:pic>
      <p:sp>
        <p:nvSpPr>
          <p:cNvPr id="555" name="Google Shape;555;p63"/>
          <p:cNvSpPr/>
          <p:nvPr/>
        </p:nvSpPr>
        <p:spPr>
          <a:xfrm>
            <a:off x="4072075" y="5723751"/>
            <a:ext cx="5071925" cy="276999"/>
          </a:xfrm>
          <a:prstGeom prst="rect">
            <a:avLst/>
          </a:prstGeom>
          <a:noFill/>
          <a:ln>
            <a:noFill/>
          </a:ln>
        </p:spPr>
        <p:txBody>
          <a:bodyPr spcFirstLastPara="1" wrap="square" lIns="68569" tIns="34275" rIns="68569" bIns="34275" anchor="t" anchorCtr="0">
            <a:noAutofit/>
          </a:bodyPr>
          <a:lstStyle/>
          <a:p>
            <a:r>
              <a:rPr lang="en-US" sz="1050" i="1" dirty="0">
                <a:solidFill>
                  <a:schemeClr val="dk1"/>
                </a:solidFill>
                <a:latin typeface="+mj-lt"/>
                <a:ea typeface="Century Gothic"/>
                <a:cs typeface="Century Gothic"/>
                <a:sym typeface="Century Gothic"/>
              </a:rPr>
              <a:t>Image credit: CLC, Loose M, Tyson JR et al. (</a:t>
            </a:r>
            <a:r>
              <a:rPr lang="en-US" sz="1050" i="1" dirty="0" err="1">
                <a:solidFill>
                  <a:schemeClr val="dk1"/>
                </a:solidFill>
                <a:latin typeface="+mj-lt"/>
                <a:ea typeface="Century Gothic"/>
                <a:cs typeface="Century Gothic"/>
                <a:sym typeface="Century Gothic"/>
              </a:rPr>
              <a:t>doi</a:t>
            </a:r>
            <a:r>
              <a:rPr lang="en-US" sz="1050" i="1" dirty="0">
                <a:solidFill>
                  <a:schemeClr val="dk1"/>
                </a:solidFill>
                <a:latin typeface="+mj-lt"/>
                <a:ea typeface="Century Gothic"/>
                <a:cs typeface="Century Gothic"/>
                <a:sym typeface="Century Gothic"/>
              </a:rPr>
              <a:t>: 10.12688/f1000research.7201.1)</a:t>
            </a:r>
            <a:endParaRPr sz="1050" i="1" dirty="0">
              <a:latin typeface="+mj-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62992" y="969318"/>
            <a:ext cx="2516984" cy="478394"/>
          </a:xfrm>
        </p:spPr>
        <p:txBody>
          <a:bodyPr/>
          <a:lstStyle/>
          <a:p>
            <a:r>
              <a:rPr lang="fr-FR" dirty="0" err="1">
                <a:latin typeface="Calibri" panose="020F0502020204030204" pitchFamily="34" charset="0"/>
                <a:cs typeface="Calibri" panose="020F0502020204030204" pitchFamily="34" charset="0"/>
              </a:rPr>
              <a:t>Analysis</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process</a:t>
            </a:r>
            <a:endParaRPr lang="fr-FR" dirty="0">
              <a:latin typeface="Calibri" panose="020F0502020204030204" pitchFamily="34" charset="0"/>
              <a:cs typeface="Calibri" panose="020F0502020204030204" pitchFamily="34" charset="0"/>
            </a:endParaRPr>
          </a:p>
        </p:txBody>
      </p:sp>
      <p:grpSp>
        <p:nvGrpSpPr>
          <p:cNvPr id="13" name="Grouper 12"/>
          <p:cNvGrpSpPr/>
          <p:nvPr/>
        </p:nvGrpSpPr>
        <p:grpSpPr>
          <a:xfrm>
            <a:off x="317130" y="1996615"/>
            <a:ext cx="8535419" cy="1073996"/>
            <a:chOff x="422839" y="1195402"/>
            <a:chExt cx="11380559" cy="1431994"/>
          </a:xfrm>
        </p:grpSpPr>
        <p:pic>
          <p:nvPicPr>
            <p:cNvPr id="6" name="Image 5" descr="laptop-symbol_318-1487.jpg"/>
            <p:cNvPicPr>
              <a:picLocks noChangeAspect="1"/>
            </p:cNvPicPr>
            <p:nvPr/>
          </p:nvPicPr>
          <p:blipFill rotWithShape="1">
            <a:blip r:embed="rId2">
              <a:extLst>
                <a:ext uri="{28A0092B-C50C-407E-A947-70E740481C1C}">
                  <a14:useLocalDpi xmlns:a14="http://schemas.microsoft.com/office/drawing/2010/main" val="0"/>
                </a:ext>
              </a:extLst>
            </a:blip>
            <a:srcRect l="14961" t="21244" r="14236" b="21017"/>
            <a:stretch/>
          </p:blipFill>
          <p:spPr>
            <a:xfrm>
              <a:off x="422839" y="1195402"/>
              <a:ext cx="1755970" cy="1431994"/>
            </a:xfrm>
            <a:prstGeom prst="rect">
              <a:avLst/>
            </a:prstGeom>
          </p:spPr>
        </p:pic>
        <p:pic>
          <p:nvPicPr>
            <p:cNvPr id="7" name="Image 6" descr="laptop-symbol_318-1487.jpg"/>
            <p:cNvPicPr>
              <a:picLocks noChangeAspect="1"/>
            </p:cNvPicPr>
            <p:nvPr/>
          </p:nvPicPr>
          <p:blipFill rotWithShape="1">
            <a:blip r:embed="rId2">
              <a:extLst>
                <a:ext uri="{28A0092B-C50C-407E-A947-70E740481C1C}">
                  <a14:useLocalDpi xmlns:a14="http://schemas.microsoft.com/office/drawing/2010/main" val="0"/>
                </a:ext>
              </a:extLst>
            </a:blip>
            <a:srcRect l="14961" t="21244" r="14236" b="21017"/>
            <a:stretch/>
          </p:blipFill>
          <p:spPr>
            <a:xfrm>
              <a:off x="2347757" y="1195402"/>
              <a:ext cx="1755970" cy="1431994"/>
            </a:xfrm>
            <a:prstGeom prst="rect">
              <a:avLst/>
            </a:prstGeom>
          </p:spPr>
        </p:pic>
        <p:pic>
          <p:nvPicPr>
            <p:cNvPr id="8" name="Image 7" descr="laptop-symbol_318-1487.jpg"/>
            <p:cNvPicPr>
              <a:picLocks noChangeAspect="1"/>
            </p:cNvPicPr>
            <p:nvPr/>
          </p:nvPicPr>
          <p:blipFill rotWithShape="1">
            <a:blip r:embed="rId2">
              <a:extLst>
                <a:ext uri="{28A0092B-C50C-407E-A947-70E740481C1C}">
                  <a14:useLocalDpi xmlns:a14="http://schemas.microsoft.com/office/drawing/2010/main" val="0"/>
                </a:ext>
              </a:extLst>
            </a:blip>
            <a:srcRect l="14961" t="21244" r="14236" b="21017"/>
            <a:stretch/>
          </p:blipFill>
          <p:spPr>
            <a:xfrm>
              <a:off x="4272675" y="1195402"/>
              <a:ext cx="1755970" cy="1431994"/>
            </a:xfrm>
            <a:prstGeom prst="rect">
              <a:avLst/>
            </a:prstGeom>
          </p:spPr>
        </p:pic>
        <p:pic>
          <p:nvPicPr>
            <p:cNvPr id="9" name="Image 8" descr="laptop-symbol_318-1487.jpg"/>
            <p:cNvPicPr>
              <a:picLocks noChangeAspect="1"/>
            </p:cNvPicPr>
            <p:nvPr/>
          </p:nvPicPr>
          <p:blipFill rotWithShape="1">
            <a:blip r:embed="rId2">
              <a:extLst>
                <a:ext uri="{28A0092B-C50C-407E-A947-70E740481C1C}">
                  <a14:useLocalDpi xmlns:a14="http://schemas.microsoft.com/office/drawing/2010/main" val="0"/>
                </a:ext>
              </a:extLst>
            </a:blip>
            <a:srcRect l="14961" t="21244" r="14236" b="21017"/>
            <a:stretch/>
          </p:blipFill>
          <p:spPr>
            <a:xfrm>
              <a:off x="6197593" y="1195402"/>
              <a:ext cx="1755970" cy="1431994"/>
            </a:xfrm>
            <a:prstGeom prst="rect">
              <a:avLst/>
            </a:prstGeom>
          </p:spPr>
        </p:pic>
        <p:pic>
          <p:nvPicPr>
            <p:cNvPr id="10" name="Image 9" descr="laptop-symbol_318-1487.jpg"/>
            <p:cNvPicPr>
              <a:picLocks noChangeAspect="1"/>
            </p:cNvPicPr>
            <p:nvPr/>
          </p:nvPicPr>
          <p:blipFill rotWithShape="1">
            <a:blip r:embed="rId2">
              <a:extLst>
                <a:ext uri="{28A0092B-C50C-407E-A947-70E740481C1C}">
                  <a14:useLocalDpi xmlns:a14="http://schemas.microsoft.com/office/drawing/2010/main" val="0"/>
                </a:ext>
              </a:extLst>
            </a:blip>
            <a:srcRect l="14961" t="21244" r="14236" b="21017"/>
            <a:stretch/>
          </p:blipFill>
          <p:spPr>
            <a:xfrm>
              <a:off x="8122511" y="1195402"/>
              <a:ext cx="1755970" cy="1431994"/>
            </a:xfrm>
            <a:prstGeom prst="rect">
              <a:avLst/>
            </a:prstGeom>
          </p:spPr>
        </p:pic>
        <p:pic>
          <p:nvPicPr>
            <p:cNvPr id="11" name="Image 10" descr="laptop-symbol_318-1487.jpg"/>
            <p:cNvPicPr>
              <a:picLocks noChangeAspect="1"/>
            </p:cNvPicPr>
            <p:nvPr/>
          </p:nvPicPr>
          <p:blipFill rotWithShape="1">
            <a:blip r:embed="rId2">
              <a:extLst>
                <a:ext uri="{28A0092B-C50C-407E-A947-70E740481C1C}">
                  <a14:useLocalDpi xmlns:a14="http://schemas.microsoft.com/office/drawing/2010/main" val="0"/>
                </a:ext>
              </a:extLst>
            </a:blip>
            <a:srcRect l="14961" t="21244" r="14236" b="21017"/>
            <a:stretch/>
          </p:blipFill>
          <p:spPr>
            <a:xfrm>
              <a:off x="10047428" y="1195402"/>
              <a:ext cx="1755970" cy="1431994"/>
            </a:xfrm>
            <a:prstGeom prst="rect">
              <a:avLst/>
            </a:prstGeom>
          </p:spPr>
        </p:pic>
      </p:grpSp>
      <p:pic>
        <p:nvPicPr>
          <p:cNvPr id="12" name="Image 11" descr="computer-data-in-folders-symbols-on-the-screen-of-a-laptop_318-52433.jpg"/>
          <p:cNvPicPr>
            <a:picLocks noChangeAspect="1"/>
          </p:cNvPicPr>
          <p:nvPr/>
        </p:nvPicPr>
        <p:blipFill rotWithShape="1">
          <a:blip r:embed="rId3">
            <a:extLst>
              <a:ext uri="{28A0092B-C50C-407E-A947-70E740481C1C}">
                <a14:useLocalDpi xmlns:a14="http://schemas.microsoft.com/office/drawing/2010/main" val="0"/>
              </a:ext>
            </a:extLst>
          </a:blip>
          <a:srcRect t="11116" b="11575"/>
          <a:stretch/>
        </p:blipFill>
        <p:spPr>
          <a:xfrm>
            <a:off x="3712552" y="4406101"/>
            <a:ext cx="1715407" cy="1326151"/>
          </a:xfrm>
          <a:prstGeom prst="rect">
            <a:avLst/>
          </a:prstGeom>
        </p:spPr>
      </p:pic>
      <p:cxnSp>
        <p:nvCxnSpPr>
          <p:cNvPr id="15" name="Connecteur droit avec flèche 14"/>
          <p:cNvCxnSpPr/>
          <p:nvPr/>
        </p:nvCxnSpPr>
        <p:spPr>
          <a:xfrm>
            <a:off x="3921859" y="3220038"/>
            <a:ext cx="289470" cy="1036638"/>
          </a:xfrm>
          <a:prstGeom prst="straightConnector1">
            <a:avLst/>
          </a:prstGeom>
          <a:ln>
            <a:solidFill>
              <a:schemeClr val="tx1">
                <a:alpha val="46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 name="Connecteur droit avec flèche 15"/>
          <p:cNvCxnSpPr/>
          <p:nvPr/>
        </p:nvCxnSpPr>
        <p:spPr>
          <a:xfrm>
            <a:off x="2418479" y="3220038"/>
            <a:ext cx="1503380" cy="1150938"/>
          </a:xfrm>
          <a:prstGeom prst="straightConnector1">
            <a:avLst/>
          </a:prstGeom>
          <a:ln>
            <a:solidFill>
              <a:schemeClr val="tx1">
                <a:alpha val="46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Connecteur droit avec flèche 17"/>
          <p:cNvCxnSpPr/>
          <p:nvPr/>
        </p:nvCxnSpPr>
        <p:spPr>
          <a:xfrm>
            <a:off x="969841" y="3105739"/>
            <a:ext cx="2867978" cy="1403093"/>
          </a:xfrm>
          <a:prstGeom prst="straightConnector1">
            <a:avLst/>
          </a:prstGeom>
          <a:ln>
            <a:solidFill>
              <a:schemeClr val="tx1">
                <a:alpha val="46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1" name="Connecteur droit avec flèche 20"/>
          <p:cNvCxnSpPr/>
          <p:nvPr/>
        </p:nvCxnSpPr>
        <p:spPr>
          <a:xfrm flipH="1">
            <a:off x="4988611" y="3220038"/>
            <a:ext cx="289470" cy="1036638"/>
          </a:xfrm>
          <a:prstGeom prst="straightConnector1">
            <a:avLst/>
          </a:prstGeom>
          <a:ln>
            <a:solidFill>
              <a:schemeClr val="tx1">
                <a:alpha val="46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2" name="Connecteur droit avec flèche 21"/>
          <p:cNvCxnSpPr/>
          <p:nvPr/>
        </p:nvCxnSpPr>
        <p:spPr>
          <a:xfrm flipH="1">
            <a:off x="5278081" y="3105738"/>
            <a:ext cx="1503380" cy="1150938"/>
          </a:xfrm>
          <a:prstGeom prst="straightConnector1">
            <a:avLst/>
          </a:prstGeom>
          <a:ln>
            <a:solidFill>
              <a:schemeClr val="tx1">
                <a:alpha val="46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3" name="Connecteur droit avec flèche 22"/>
          <p:cNvCxnSpPr/>
          <p:nvPr/>
        </p:nvCxnSpPr>
        <p:spPr>
          <a:xfrm flipH="1">
            <a:off x="5347471" y="3105739"/>
            <a:ext cx="2867978" cy="1403093"/>
          </a:xfrm>
          <a:prstGeom prst="straightConnector1">
            <a:avLst/>
          </a:prstGeom>
          <a:ln>
            <a:solidFill>
              <a:schemeClr val="tx1">
                <a:alpha val="46000"/>
              </a:schemeClr>
            </a:solidFill>
            <a:tailEnd type="arrow"/>
          </a:ln>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2173526" y="3500124"/>
            <a:ext cx="5030544" cy="738664"/>
          </a:xfrm>
          <a:prstGeom prst="rect">
            <a:avLst/>
          </a:prstGeom>
          <a:noFill/>
        </p:spPr>
        <p:txBody>
          <a:bodyPr wrap="none" rtlCol="0">
            <a:spAutoFit/>
          </a:bodyPr>
          <a:lstStyle/>
          <a:p>
            <a:pPr algn="ctr"/>
            <a:r>
              <a:rPr lang="fr-FR" sz="2100" dirty="0">
                <a:solidFill>
                  <a:srgbClr val="FF0000"/>
                </a:solidFill>
              </a:rPr>
              <a:t>1- Transfer of first </a:t>
            </a:r>
            <a:r>
              <a:rPr lang="fr-FR" sz="2100" dirty="0" err="1">
                <a:solidFill>
                  <a:srgbClr val="FF0000"/>
                </a:solidFill>
              </a:rPr>
              <a:t>reads</a:t>
            </a:r>
            <a:r>
              <a:rPr lang="fr-FR" sz="2100" dirty="0">
                <a:solidFill>
                  <a:srgbClr val="FF0000"/>
                </a:solidFill>
              </a:rPr>
              <a:t> to a local server</a:t>
            </a:r>
          </a:p>
          <a:p>
            <a:pPr algn="ctr"/>
            <a:r>
              <a:rPr lang="fr-FR" sz="2100" dirty="0">
                <a:solidFill>
                  <a:srgbClr val="FF0000"/>
                </a:solidFill>
              </a:rPr>
              <a:t>(USB drive)</a:t>
            </a:r>
          </a:p>
        </p:txBody>
      </p:sp>
      <p:sp>
        <p:nvSpPr>
          <p:cNvPr id="25" name="ZoneTexte 24"/>
          <p:cNvSpPr txBox="1"/>
          <p:nvPr/>
        </p:nvSpPr>
        <p:spPr>
          <a:xfrm>
            <a:off x="5373168" y="4959253"/>
            <a:ext cx="3285058" cy="646331"/>
          </a:xfrm>
          <a:prstGeom prst="rect">
            <a:avLst/>
          </a:prstGeom>
          <a:noFill/>
        </p:spPr>
        <p:txBody>
          <a:bodyPr wrap="square" rtlCol="0">
            <a:spAutoFit/>
          </a:bodyPr>
          <a:lstStyle/>
          <a:p>
            <a:r>
              <a:rPr lang="fr-FR" sz="2100" dirty="0">
                <a:solidFill>
                  <a:srgbClr val="FF0000"/>
                </a:solidFill>
              </a:rPr>
              <a:t>2- Kraken2 classification     </a:t>
            </a:r>
            <a:r>
              <a:rPr lang="fr-FR" sz="1500" dirty="0">
                <a:solidFill>
                  <a:srgbClr val="FF0000"/>
                </a:solidFill>
              </a:rPr>
              <a:t>(</a:t>
            </a:r>
            <a:r>
              <a:rPr lang="fr-FR" sz="1500" dirty="0" err="1">
                <a:solidFill>
                  <a:srgbClr val="FF0000"/>
                </a:solidFill>
              </a:rPr>
              <a:t>Phytoplankton</a:t>
            </a:r>
            <a:r>
              <a:rPr lang="fr-FR" sz="1500" dirty="0">
                <a:solidFill>
                  <a:srgbClr val="FF0000"/>
                </a:solidFill>
              </a:rPr>
              <a:t> and </a:t>
            </a:r>
            <a:r>
              <a:rPr lang="fr-FR" sz="1500" dirty="0" err="1">
                <a:solidFill>
                  <a:srgbClr val="FF0000"/>
                </a:solidFill>
              </a:rPr>
              <a:t>viruses</a:t>
            </a:r>
            <a:r>
              <a:rPr lang="fr-FR" sz="1500" dirty="0">
                <a:solidFill>
                  <a:srgbClr val="FF0000"/>
                </a:solidFill>
              </a:rPr>
              <a:t>)</a:t>
            </a:r>
          </a:p>
        </p:txBody>
      </p:sp>
      <p:sp>
        <p:nvSpPr>
          <p:cNvPr id="3" name="ZoneTexte 2"/>
          <p:cNvSpPr txBox="1"/>
          <p:nvPr/>
        </p:nvSpPr>
        <p:spPr>
          <a:xfrm>
            <a:off x="3533775" y="5705475"/>
            <a:ext cx="2451312" cy="253916"/>
          </a:xfrm>
          <a:prstGeom prst="rect">
            <a:avLst/>
          </a:prstGeom>
          <a:noFill/>
        </p:spPr>
        <p:txBody>
          <a:bodyPr wrap="none" rtlCol="0">
            <a:spAutoFit/>
          </a:bodyPr>
          <a:lstStyle/>
          <a:p>
            <a:r>
              <a:rPr lang="fr-FR" sz="1050" dirty="0"/>
              <a:t>Anne-Lise </a:t>
            </a:r>
            <a:r>
              <a:rPr lang="fr-FR" sz="1050" dirty="0" err="1"/>
              <a:t>does</a:t>
            </a:r>
            <a:r>
              <a:rPr lang="fr-FR" sz="1050" dirty="0"/>
              <a:t> (5 command </a:t>
            </a:r>
            <a:r>
              <a:rPr lang="fr-FR" sz="1050" dirty="0" err="1"/>
              <a:t>lines</a:t>
            </a:r>
            <a:r>
              <a:rPr lang="fr-FR" sz="1050" dirty="0"/>
              <a:t> x7)</a:t>
            </a:r>
          </a:p>
        </p:txBody>
      </p:sp>
    </p:spTree>
    <p:extLst>
      <p:ext uri="{BB962C8B-B14F-4D97-AF65-F5344CB8AC3E}">
        <p14:creationId xmlns:p14="http://schemas.microsoft.com/office/powerpoint/2010/main" val="2997004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59"/>
          <p:cNvSpPr txBox="1">
            <a:spLocks noGrp="1"/>
          </p:cNvSpPr>
          <p:nvPr>
            <p:ph type="title"/>
          </p:nvPr>
        </p:nvSpPr>
        <p:spPr>
          <a:xfrm>
            <a:off x="628650" y="1131094"/>
            <a:ext cx="7886700" cy="994172"/>
          </a:xfrm>
          <a:prstGeom prst="rect">
            <a:avLst/>
          </a:prstGeom>
          <a:noFill/>
          <a:ln>
            <a:noFill/>
          </a:ln>
        </p:spPr>
        <p:txBody>
          <a:bodyPr spcFirstLastPara="1" wrap="square" lIns="68569" tIns="34275" rIns="68569" bIns="34275" anchor="ctr" anchorCtr="0">
            <a:noAutofit/>
          </a:bodyPr>
          <a:lstStyle/>
          <a:p>
            <a:r>
              <a:rPr lang="en-US" dirty="0">
                <a:latin typeface="Calibri" panose="020F0502020204030204" pitchFamily="34" charset="0"/>
                <a:cs typeface="Calibri" panose="020F0502020204030204" pitchFamily="34" charset="0"/>
              </a:rPr>
              <a:t>Kraken2: research homologies into a database and create a classification report</a:t>
            </a:r>
            <a:endParaRPr dirty="0">
              <a:latin typeface="Calibri" panose="020F0502020204030204" pitchFamily="34" charset="0"/>
              <a:cs typeface="Calibri" panose="020F0502020204030204" pitchFamily="34" charset="0"/>
            </a:endParaRPr>
          </a:p>
        </p:txBody>
      </p:sp>
      <p:sp>
        <p:nvSpPr>
          <p:cNvPr id="2" name="Espace réservé du texte 1"/>
          <p:cNvSpPr>
            <a:spLocks noGrp="1"/>
          </p:cNvSpPr>
          <p:nvPr>
            <p:ph type="body" idx="1"/>
          </p:nvPr>
        </p:nvSpPr>
        <p:spPr>
          <a:xfrm>
            <a:off x="547967" y="2221649"/>
            <a:ext cx="4212291" cy="507432"/>
          </a:xfrm>
        </p:spPr>
        <p:txBody>
          <a:bodyPr/>
          <a:lstStyle/>
          <a:p>
            <a:pPr marL="38100" indent="0">
              <a:buNone/>
            </a:pPr>
            <a:r>
              <a:rPr lang="fr-FR" dirty="0">
                <a:latin typeface="Calibri" panose="020F0502020204030204" pitchFamily="34" charset="0"/>
                <a:cs typeface="Calibri" panose="020F0502020204030204" pitchFamily="34" charset="0"/>
              </a:rPr>
              <a:t>‘</a:t>
            </a:r>
            <a:r>
              <a:rPr lang="fr-FR" dirty="0" err="1">
                <a:latin typeface="Calibri" panose="020F0502020204030204" pitchFamily="34" charset="0"/>
                <a:cs typeface="Calibri" panose="020F0502020204030204" pitchFamily="34" charset="0"/>
              </a:rPr>
              <a:t>Stemseas</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database</a:t>
            </a:r>
            <a:r>
              <a:rPr lang="fr-FR" dirty="0">
                <a:latin typeface="Calibri" panose="020F0502020204030204" pitchFamily="34" charset="0"/>
                <a:cs typeface="Calibri" panose="020F0502020204030204" pitchFamily="34" charset="0"/>
              </a:rPr>
              <a:t>:</a:t>
            </a:r>
          </a:p>
        </p:txBody>
      </p:sp>
      <p:sp>
        <p:nvSpPr>
          <p:cNvPr id="3" name="TextBox 2">
            <a:extLst>
              <a:ext uri="{FF2B5EF4-FFF2-40B4-BE49-F238E27FC236}">
                <a16:creationId xmlns:a16="http://schemas.microsoft.com/office/drawing/2014/main" id="{3B3B5E5E-BFEB-024B-A41A-CE7AD416BBB2}"/>
              </a:ext>
            </a:extLst>
          </p:cNvPr>
          <p:cNvSpPr txBox="1"/>
          <p:nvPr/>
        </p:nvSpPr>
        <p:spPr>
          <a:xfrm>
            <a:off x="1302790" y="2825464"/>
            <a:ext cx="5761834" cy="2331407"/>
          </a:xfrm>
          <a:prstGeom prst="rect">
            <a:avLst/>
          </a:prstGeom>
          <a:noFill/>
        </p:spPr>
        <p:txBody>
          <a:bodyPr wrap="none" rtlCol="0">
            <a:spAutoFit/>
          </a:bodyPr>
          <a:lstStyle/>
          <a:p>
            <a:pPr marL="214313" lvl="1" indent="-214313">
              <a:buFont typeface="Arial" panose="020B0604020202020204" pitchFamily="34" charset="0"/>
              <a:buChar char="•"/>
            </a:pPr>
            <a:r>
              <a:rPr lang="en-US" sz="1500" dirty="0">
                <a:solidFill>
                  <a:schemeClr val="dk1"/>
                </a:solidFill>
                <a:latin typeface="Calibri" panose="020F0502020204030204" pitchFamily="34" charset="0"/>
                <a:cs typeface="Calibri" panose="020F0502020204030204" pitchFamily="34" charset="0"/>
                <a:sym typeface="Century Gothic"/>
              </a:rPr>
              <a:t>Kraken2 viral database (sum = 278 489 619 </a:t>
            </a:r>
            <a:r>
              <a:rPr lang="en-US" sz="1500" dirty="0" err="1">
                <a:solidFill>
                  <a:schemeClr val="dk1"/>
                </a:solidFill>
                <a:latin typeface="Calibri" panose="020F0502020204030204" pitchFamily="34" charset="0"/>
                <a:cs typeface="Calibri" panose="020F0502020204030204" pitchFamily="34" charset="0"/>
                <a:sym typeface="Century Gothic"/>
              </a:rPr>
              <a:t>bp</a:t>
            </a:r>
            <a:r>
              <a:rPr lang="en-US" sz="1500" dirty="0">
                <a:solidFill>
                  <a:schemeClr val="dk1"/>
                </a:solidFill>
                <a:latin typeface="Calibri" panose="020F0502020204030204" pitchFamily="34" charset="0"/>
                <a:cs typeface="Calibri" panose="020F0502020204030204" pitchFamily="34" charset="0"/>
                <a:sym typeface="Century Gothic"/>
              </a:rPr>
              <a:t>, n = 11 060)</a:t>
            </a:r>
          </a:p>
          <a:p>
            <a:pPr marL="214313" lvl="1" indent="-214313">
              <a:buFont typeface="Arial" panose="020B0604020202020204" pitchFamily="34" charset="0"/>
              <a:buChar char="•"/>
            </a:pPr>
            <a:r>
              <a:rPr lang="en-US" sz="1500" dirty="0">
                <a:solidFill>
                  <a:schemeClr val="dk1"/>
                </a:solidFill>
                <a:latin typeface="Calibri" panose="020F0502020204030204" pitchFamily="34" charset="0"/>
                <a:cs typeface="Calibri" panose="020F0502020204030204" pitchFamily="34" charset="0"/>
                <a:sym typeface="Century Gothic"/>
              </a:rPr>
              <a:t>Organelles </a:t>
            </a:r>
            <a:r>
              <a:rPr lang="en-US" sz="1500" dirty="0" err="1">
                <a:solidFill>
                  <a:schemeClr val="dk1"/>
                </a:solidFill>
                <a:latin typeface="Calibri" panose="020F0502020204030204" pitchFamily="34" charset="0"/>
                <a:cs typeface="Calibri" panose="020F0502020204030204" pitchFamily="34" charset="0"/>
                <a:sym typeface="Century Gothic"/>
              </a:rPr>
              <a:t>i.e</a:t>
            </a:r>
            <a:r>
              <a:rPr lang="en-US" sz="1500" dirty="0">
                <a:solidFill>
                  <a:schemeClr val="dk1"/>
                </a:solidFill>
                <a:latin typeface="Calibri" panose="020F0502020204030204" pitchFamily="34" charset="0"/>
                <a:cs typeface="Calibri" panose="020F0502020204030204" pitchFamily="34" charset="0"/>
                <a:sym typeface="Century Gothic"/>
              </a:rPr>
              <a:t> mitochondria and chloroplasts </a:t>
            </a:r>
          </a:p>
          <a:p>
            <a:pPr marL="257175" lvl="1"/>
            <a:r>
              <a:rPr lang="en-US" sz="1500" dirty="0">
                <a:solidFill>
                  <a:schemeClr val="dk1"/>
                </a:solidFill>
                <a:latin typeface="Calibri" panose="020F0502020204030204" pitchFamily="34" charset="0"/>
                <a:cs typeface="Calibri" panose="020F0502020204030204" pitchFamily="34" charset="0"/>
                <a:sym typeface="Century Gothic"/>
              </a:rPr>
              <a:t>	(sum = 59 690 544 </a:t>
            </a:r>
            <a:r>
              <a:rPr lang="en-US" sz="1500" dirty="0" err="1">
                <a:solidFill>
                  <a:schemeClr val="dk1"/>
                </a:solidFill>
                <a:latin typeface="Calibri" panose="020F0502020204030204" pitchFamily="34" charset="0"/>
                <a:cs typeface="Calibri" panose="020F0502020204030204" pitchFamily="34" charset="0"/>
                <a:sym typeface="Century Gothic"/>
              </a:rPr>
              <a:t>bp</a:t>
            </a:r>
            <a:r>
              <a:rPr lang="en-US" sz="1500" dirty="0">
                <a:solidFill>
                  <a:schemeClr val="dk1"/>
                </a:solidFill>
                <a:latin typeface="Calibri" panose="020F0502020204030204" pitchFamily="34" charset="0"/>
                <a:cs typeface="Calibri" panose="020F0502020204030204" pitchFamily="34" charset="0"/>
                <a:sym typeface="Century Gothic"/>
              </a:rPr>
              <a:t>, n = 532)</a:t>
            </a:r>
          </a:p>
          <a:p>
            <a:pPr marL="214313" lvl="1" indent="-214313">
              <a:buFont typeface="Arial" panose="020B0604020202020204" pitchFamily="34" charset="0"/>
              <a:buChar char="•"/>
            </a:pPr>
            <a:r>
              <a:rPr lang="en-US" sz="1500" dirty="0">
                <a:solidFill>
                  <a:schemeClr val="dk1"/>
                </a:solidFill>
                <a:latin typeface="Calibri" panose="020F0502020204030204" pitchFamily="34" charset="0"/>
                <a:cs typeface="Calibri" panose="020F0502020204030204" pitchFamily="34" charset="0"/>
                <a:sym typeface="Century Gothic"/>
              </a:rPr>
              <a:t>Transcriptome </a:t>
            </a:r>
            <a:r>
              <a:rPr lang="en-US" sz="1500" dirty="0" err="1">
                <a:solidFill>
                  <a:schemeClr val="dk1"/>
                </a:solidFill>
                <a:latin typeface="Calibri" panose="020F0502020204030204" pitchFamily="34" charset="0"/>
                <a:cs typeface="Calibri" panose="020F0502020204030204" pitchFamily="34" charset="0"/>
                <a:sym typeface="Century Gothic"/>
              </a:rPr>
              <a:t>Dinophysis</a:t>
            </a:r>
            <a:r>
              <a:rPr lang="en-US" sz="1500" dirty="0">
                <a:solidFill>
                  <a:schemeClr val="dk1"/>
                </a:solidFill>
                <a:latin typeface="Calibri" panose="020F0502020204030204" pitchFamily="34" charset="0"/>
                <a:cs typeface="Calibri" panose="020F0502020204030204" pitchFamily="34" charset="0"/>
                <a:sym typeface="Century Gothic"/>
              </a:rPr>
              <a:t> </a:t>
            </a:r>
            <a:r>
              <a:rPr lang="en-US" sz="1500" dirty="0" err="1">
                <a:solidFill>
                  <a:schemeClr val="dk1"/>
                </a:solidFill>
                <a:latin typeface="Calibri" panose="020F0502020204030204" pitchFamily="34" charset="0"/>
                <a:cs typeface="Calibri" panose="020F0502020204030204" pitchFamily="34" charset="0"/>
                <a:sym typeface="Century Gothic"/>
              </a:rPr>
              <a:t>acuminata</a:t>
            </a:r>
            <a:r>
              <a:rPr lang="en-US" sz="1500" dirty="0">
                <a:solidFill>
                  <a:schemeClr val="dk1"/>
                </a:solidFill>
                <a:latin typeface="Calibri" panose="020F0502020204030204" pitchFamily="34" charset="0"/>
                <a:cs typeface="Calibri" panose="020F0502020204030204" pitchFamily="34" charset="0"/>
                <a:sym typeface="Century Gothic"/>
              </a:rPr>
              <a:t> (719 294 </a:t>
            </a:r>
            <a:r>
              <a:rPr lang="en-US" sz="1500" dirty="0" err="1">
                <a:solidFill>
                  <a:schemeClr val="dk1"/>
                </a:solidFill>
                <a:latin typeface="Calibri" panose="020F0502020204030204" pitchFamily="34" charset="0"/>
                <a:cs typeface="Calibri" panose="020F0502020204030204" pitchFamily="34" charset="0"/>
                <a:sym typeface="Century Gothic"/>
              </a:rPr>
              <a:t>bp</a:t>
            </a:r>
            <a:r>
              <a:rPr lang="en-US" sz="1500" dirty="0">
                <a:solidFill>
                  <a:schemeClr val="dk1"/>
                </a:solidFill>
                <a:latin typeface="Calibri" panose="020F0502020204030204" pitchFamily="34" charset="0"/>
                <a:cs typeface="Calibri" panose="020F0502020204030204" pitchFamily="34" charset="0"/>
                <a:sym typeface="Century Gothic"/>
              </a:rPr>
              <a:t>, n = 2 299)</a:t>
            </a:r>
          </a:p>
          <a:p>
            <a:pPr marL="214313" lvl="1" indent="-214313">
              <a:buFont typeface="Arial" panose="020B0604020202020204" pitchFamily="34" charset="0"/>
              <a:buChar char="•"/>
            </a:pPr>
            <a:r>
              <a:rPr lang="en-US" sz="1500" dirty="0">
                <a:solidFill>
                  <a:schemeClr val="dk1"/>
                </a:solidFill>
                <a:latin typeface="Calibri" panose="020F0502020204030204" pitchFamily="34" charset="0"/>
                <a:cs typeface="Calibri" panose="020F0502020204030204" pitchFamily="34" charset="0"/>
                <a:sym typeface="Century Gothic"/>
              </a:rPr>
              <a:t>Transcriptome </a:t>
            </a:r>
            <a:r>
              <a:rPr lang="en-US" sz="1500" dirty="0" err="1">
                <a:solidFill>
                  <a:schemeClr val="dk1"/>
                </a:solidFill>
                <a:latin typeface="Calibri" panose="020F0502020204030204" pitchFamily="34" charset="0"/>
                <a:cs typeface="Calibri" panose="020F0502020204030204" pitchFamily="34" charset="0"/>
                <a:sym typeface="Century Gothic"/>
              </a:rPr>
              <a:t>Gymnodinium</a:t>
            </a:r>
            <a:r>
              <a:rPr lang="en-US" sz="1500" dirty="0">
                <a:solidFill>
                  <a:schemeClr val="dk1"/>
                </a:solidFill>
                <a:latin typeface="Calibri" panose="020F0502020204030204" pitchFamily="34" charset="0"/>
                <a:cs typeface="Calibri" panose="020F0502020204030204" pitchFamily="34" charset="0"/>
                <a:sym typeface="Century Gothic"/>
              </a:rPr>
              <a:t> </a:t>
            </a:r>
            <a:r>
              <a:rPr lang="en-US" sz="1500" dirty="0" err="1">
                <a:solidFill>
                  <a:schemeClr val="dk1"/>
                </a:solidFill>
                <a:latin typeface="Calibri" panose="020F0502020204030204" pitchFamily="34" charset="0"/>
                <a:cs typeface="Calibri" panose="020F0502020204030204" pitchFamily="34" charset="0"/>
                <a:sym typeface="Century Gothic"/>
              </a:rPr>
              <a:t>catenatum</a:t>
            </a:r>
            <a:r>
              <a:rPr lang="en-US" sz="1500" dirty="0">
                <a:solidFill>
                  <a:schemeClr val="dk1"/>
                </a:solidFill>
                <a:latin typeface="Calibri" panose="020F0502020204030204" pitchFamily="34" charset="0"/>
                <a:cs typeface="Calibri" panose="020F0502020204030204" pitchFamily="34" charset="0"/>
                <a:sym typeface="Century Gothic"/>
              </a:rPr>
              <a:t> (15 170 537 </a:t>
            </a:r>
            <a:r>
              <a:rPr lang="en-US" sz="1500" dirty="0" err="1">
                <a:solidFill>
                  <a:schemeClr val="dk1"/>
                </a:solidFill>
                <a:latin typeface="Calibri" panose="020F0502020204030204" pitchFamily="34" charset="0"/>
                <a:cs typeface="Calibri" panose="020F0502020204030204" pitchFamily="34" charset="0"/>
                <a:sym typeface="Century Gothic"/>
              </a:rPr>
              <a:t>bp</a:t>
            </a:r>
            <a:r>
              <a:rPr lang="en-US" sz="1500" dirty="0">
                <a:solidFill>
                  <a:schemeClr val="dk1"/>
                </a:solidFill>
                <a:latin typeface="Calibri" panose="020F0502020204030204" pitchFamily="34" charset="0"/>
                <a:cs typeface="Calibri" panose="020F0502020204030204" pitchFamily="34" charset="0"/>
                <a:sym typeface="Century Gothic"/>
              </a:rPr>
              <a:t>, n = 33 593)</a:t>
            </a:r>
          </a:p>
          <a:p>
            <a:pPr marL="214313" lvl="1" indent="-214313">
              <a:buFont typeface="Arial" panose="020B0604020202020204" pitchFamily="34" charset="0"/>
              <a:buChar char="•"/>
            </a:pPr>
            <a:r>
              <a:rPr lang="en-US" sz="1500" dirty="0">
                <a:solidFill>
                  <a:schemeClr val="dk1"/>
                </a:solidFill>
                <a:latin typeface="Calibri" panose="020F0502020204030204" pitchFamily="34" charset="0"/>
                <a:cs typeface="Calibri" panose="020F0502020204030204" pitchFamily="34" charset="0"/>
                <a:sym typeface="Century Gothic"/>
              </a:rPr>
              <a:t>Transcriptome </a:t>
            </a:r>
            <a:r>
              <a:rPr lang="en-US" sz="1500" dirty="0" err="1">
                <a:solidFill>
                  <a:schemeClr val="dk1"/>
                </a:solidFill>
                <a:latin typeface="Calibri" panose="020F0502020204030204" pitchFamily="34" charset="0"/>
                <a:cs typeface="Calibri" panose="020F0502020204030204" pitchFamily="34" charset="0"/>
                <a:sym typeface="Century Gothic"/>
              </a:rPr>
              <a:t>Noctiluca</a:t>
            </a:r>
            <a:r>
              <a:rPr lang="en-US" sz="1500" dirty="0">
                <a:solidFill>
                  <a:schemeClr val="dk1"/>
                </a:solidFill>
                <a:latin typeface="Calibri" panose="020F0502020204030204" pitchFamily="34" charset="0"/>
                <a:cs typeface="Calibri" panose="020F0502020204030204" pitchFamily="34" charset="0"/>
                <a:sym typeface="Century Gothic"/>
              </a:rPr>
              <a:t> scintillans (60 530 987 </a:t>
            </a:r>
            <a:r>
              <a:rPr lang="en-US" sz="1500" dirty="0" err="1">
                <a:solidFill>
                  <a:schemeClr val="dk1"/>
                </a:solidFill>
                <a:latin typeface="Calibri" panose="020F0502020204030204" pitchFamily="34" charset="0"/>
                <a:cs typeface="Calibri" panose="020F0502020204030204" pitchFamily="34" charset="0"/>
                <a:sym typeface="Century Gothic"/>
              </a:rPr>
              <a:t>bp</a:t>
            </a:r>
            <a:r>
              <a:rPr lang="en-US" sz="1500" dirty="0">
                <a:solidFill>
                  <a:schemeClr val="dk1"/>
                </a:solidFill>
                <a:latin typeface="Calibri" panose="020F0502020204030204" pitchFamily="34" charset="0"/>
                <a:cs typeface="Calibri" panose="020F0502020204030204" pitchFamily="34" charset="0"/>
                <a:sym typeface="Century Gothic"/>
              </a:rPr>
              <a:t>, n = 63 552,)</a:t>
            </a:r>
          </a:p>
          <a:p>
            <a:pPr marL="214313" lvl="1" indent="-214313">
              <a:buFont typeface="Arial" panose="020B0604020202020204" pitchFamily="34" charset="0"/>
              <a:buChar char="•"/>
            </a:pPr>
            <a:r>
              <a:rPr lang="en-US" sz="1500" dirty="0">
                <a:solidFill>
                  <a:schemeClr val="dk1"/>
                </a:solidFill>
                <a:latin typeface="Calibri" panose="020F0502020204030204" pitchFamily="34" charset="0"/>
                <a:cs typeface="Calibri" panose="020F0502020204030204" pitchFamily="34" charset="0"/>
                <a:sym typeface="Century Gothic"/>
              </a:rPr>
              <a:t>10 genomes (595 749 782 </a:t>
            </a:r>
            <a:r>
              <a:rPr lang="en-US" sz="1500" dirty="0" err="1">
                <a:solidFill>
                  <a:schemeClr val="dk1"/>
                </a:solidFill>
                <a:latin typeface="Calibri" panose="020F0502020204030204" pitchFamily="34" charset="0"/>
                <a:cs typeface="Calibri" panose="020F0502020204030204" pitchFamily="34" charset="0"/>
                <a:sym typeface="Century Gothic"/>
              </a:rPr>
              <a:t>bp</a:t>
            </a:r>
            <a:r>
              <a:rPr lang="en-US" sz="1500" dirty="0">
                <a:solidFill>
                  <a:schemeClr val="dk1"/>
                </a:solidFill>
                <a:latin typeface="Calibri" panose="020F0502020204030204" pitchFamily="34" charset="0"/>
                <a:cs typeface="Calibri" panose="020F0502020204030204" pitchFamily="34" charset="0"/>
                <a:sym typeface="Century Gothic"/>
              </a:rPr>
              <a:t>, n = 94 333)</a:t>
            </a:r>
          </a:p>
          <a:p>
            <a:pPr marL="214313" lvl="1" indent="-214313">
              <a:buFont typeface="Arial" panose="020B0604020202020204" pitchFamily="34" charset="0"/>
              <a:buChar char="•"/>
            </a:pPr>
            <a:r>
              <a:rPr lang="en-US" sz="1500" dirty="0">
                <a:solidFill>
                  <a:schemeClr val="dk1"/>
                </a:solidFill>
                <a:latin typeface="Calibri" panose="020F0502020204030204" pitchFamily="34" charset="0"/>
                <a:cs typeface="Calibri" panose="020F0502020204030204" pitchFamily="34" charset="0"/>
                <a:sym typeface="Century Gothic"/>
              </a:rPr>
              <a:t>Additional sequences of algae featured in the booklet </a:t>
            </a:r>
          </a:p>
          <a:p>
            <a:pPr marL="257175" lvl="1"/>
            <a:r>
              <a:rPr lang="en-US" sz="1500" dirty="0">
                <a:solidFill>
                  <a:schemeClr val="dk1"/>
                </a:solidFill>
                <a:latin typeface="Calibri" panose="020F0502020204030204" pitchFamily="34" charset="0"/>
                <a:cs typeface="Calibri" panose="020F0502020204030204" pitchFamily="34" charset="0"/>
                <a:sym typeface="Century Gothic"/>
              </a:rPr>
              <a:t>	(sum = 1 110 614 </a:t>
            </a:r>
            <a:r>
              <a:rPr lang="en-US" sz="1500" dirty="0" err="1">
                <a:solidFill>
                  <a:schemeClr val="dk1"/>
                </a:solidFill>
                <a:latin typeface="Calibri" panose="020F0502020204030204" pitchFamily="34" charset="0"/>
                <a:cs typeface="Calibri" panose="020F0502020204030204" pitchFamily="34" charset="0"/>
                <a:sym typeface="Century Gothic"/>
              </a:rPr>
              <a:t>bp</a:t>
            </a:r>
            <a:r>
              <a:rPr lang="en-US" sz="1500" dirty="0">
                <a:solidFill>
                  <a:schemeClr val="dk1"/>
                </a:solidFill>
                <a:latin typeface="Calibri" panose="020F0502020204030204" pitchFamily="34" charset="0"/>
                <a:cs typeface="Calibri" panose="020F0502020204030204" pitchFamily="34" charset="0"/>
                <a:sym typeface="Century Gothic"/>
              </a:rPr>
              <a:t>, n = 947)</a:t>
            </a:r>
          </a:p>
          <a:p>
            <a:endParaRPr lang="en-US" sz="1050" dirty="0">
              <a:latin typeface="Calibri" panose="020F0502020204030204" pitchFamily="34" charset="0"/>
              <a:cs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
        <p:cNvGrpSpPr/>
        <p:nvPr/>
      </p:nvGrpSpPr>
      <p:grpSpPr>
        <a:xfrm>
          <a:off x="0" y="0"/>
          <a:ext cx="0" cy="0"/>
          <a:chOff x="0" y="0"/>
          <a:chExt cx="0" cy="0"/>
        </a:xfrm>
      </p:grpSpPr>
      <p:sp>
        <p:nvSpPr>
          <p:cNvPr id="111" name="Google Shape;111;p16"/>
          <p:cNvSpPr/>
          <p:nvPr/>
        </p:nvSpPr>
        <p:spPr>
          <a:xfrm>
            <a:off x="241173" y="1097280"/>
            <a:ext cx="8661654" cy="4663440"/>
          </a:xfrm>
          <a:prstGeom prst="rect">
            <a:avLst/>
          </a:prstGeom>
          <a:solidFill>
            <a:schemeClr val="dk1">
              <a:alpha val="7843"/>
            </a:schemeClr>
          </a:solidFill>
          <a:ln>
            <a:noFill/>
          </a:ln>
        </p:spPr>
        <p:txBody>
          <a:bodyPr spcFirstLastPara="1" wrap="square" lIns="68569" tIns="34275" rIns="68569" bIns="34275" anchor="ctr" anchorCtr="0">
            <a:noAutofit/>
          </a:bodyPr>
          <a:lstStyle/>
          <a:p>
            <a:pPr algn="ctr"/>
            <a:endParaRPr sz="1350" dirty="0">
              <a:solidFill>
                <a:schemeClr val="lt1"/>
              </a:solidFill>
              <a:latin typeface="Century Gothic"/>
              <a:ea typeface="Century Gothic"/>
              <a:cs typeface="Century Gothic"/>
              <a:sym typeface="Century Gothic"/>
            </a:endParaRPr>
          </a:p>
        </p:txBody>
      </p:sp>
      <p:cxnSp>
        <p:nvCxnSpPr>
          <p:cNvPr id="112" name="Google Shape;112;p16"/>
          <p:cNvCxnSpPr/>
          <p:nvPr/>
        </p:nvCxnSpPr>
        <p:spPr>
          <a:xfrm>
            <a:off x="3490722" y="2400300"/>
            <a:ext cx="0" cy="2057400"/>
          </a:xfrm>
          <a:prstGeom prst="straightConnector1">
            <a:avLst/>
          </a:prstGeom>
          <a:noFill/>
          <a:ln w="19050" cap="flat" cmpd="sng">
            <a:solidFill>
              <a:srgbClr val="262626"/>
            </a:solidFill>
            <a:prstDash val="solid"/>
            <a:miter lim="800000"/>
            <a:headEnd type="none" w="sm" len="sm"/>
            <a:tailEnd type="none" w="sm" len="sm"/>
          </a:ln>
        </p:spPr>
      </p:cxnSp>
      <p:sp>
        <p:nvSpPr>
          <p:cNvPr id="113" name="Google Shape;113;p16"/>
          <p:cNvSpPr txBox="1">
            <a:spLocks noGrp="1"/>
          </p:cNvSpPr>
          <p:nvPr>
            <p:ph type="title"/>
          </p:nvPr>
        </p:nvSpPr>
        <p:spPr>
          <a:xfrm>
            <a:off x="628650" y="1580158"/>
            <a:ext cx="2620772" cy="3697685"/>
          </a:xfrm>
          <a:prstGeom prst="rect">
            <a:avLst/>
          </a:prstGeom>
          <a:noFill/>
          <a:ln>
            <a:noFill/>
          </a:ln>
        </p:spPr>
        <p:txBody>
          <a:bodyPr spcFirstLastPara="1" wrap="square" lIns="68569" tIns="34275" rIns="68569" bIns="34275" anchor="ctr" anchorCtr="0">
            <a:noAutofit/>
          </a:bodyPr>
          <a:lstStyle/>
          <a:p>
            <a:pPr algn="r">
              <a:buClr>
                <a:schemeClr val="accent1"/>
              </a:buClr>
            </a:pPr>
            <a:r>
              <a:rPr lang="en-US">
                <a:solidFill>
                  <a:schemeClr val="accent1"/>
                </a:solidFill>
                <a:latin typeface="Calibri" panose="020F0502020204030204" pitchFamily="34" charset="0"/>
                <a:cs typeface="Calibri" panose="020F0502020204030204" pitchFamily="34" charset="0"/>
              </a:rPr>
              <a:t>Overview</a:t>
            </a:r>
            <a:endParaRPr>
              <a:latin typeface="Calibri" panose="020F0502020204030204" pitchFamily="34" charset="0"/>
              <a:cs typeface="Calibri" panose="020F0502020204030204" pitchFamily="34" charset="0"/>
            </a:endParaRPr>
          </a:p>
        </p:txBody>
      </p:sp>
      <p:sp>
        <p:nvSpPr>
          <p:cNvPr id="114" name="Google Shape;114;p16"/>
          <p:cNvSpPr txBox="1">
            <a:spLocks noGrp="1"/>
          </p:cNvSpPr>
          <p:nvPr>
            <p:ph type="body" idx="1"/>
          </p:nvPr>
        </p:nvSpPr>
        <p:spPr>
          <a:xfrm>
            <a:off x="3732024" y="1580158"/>
            <a:ext cx="4783327" cy="3697685"/>
          </a:xfrm>
          <a:prstGeom prst="rect">
            <a:avLst/>
          </a:prstGeom>
          <a:noFill/>
          <a:ln>
            <a:noFill/>
          </a:ln>
        </p:spPr>
        <p:txBody>
          <a:bodyPr spcFirstLastPara="1" wrap="square" lIns="68569" tIns="34275" rIns="68569" bIns="34275" anchor="ctr" anchorCtr="0">
            <a:noAutofit/>
          </a:bodyPr>
          <a:lstStyle/>
          <a:p>
            <a:pPr indent="-342900">
              <a:lnSpc>
                <a:spcPct val="100000"/>
              </a:lnSpc>
              <a:buSzPts val="2400"/>
              <a:buFont typeface="Oswald"/>
              <a:buAutoNum type="arabicPeriod"/>
            </a:pPr>
            <a:r>
              <a:rPr lang="en-US" sz="1800" dirty="0" err="1">
                <a:latin typeface="Calibri" panose="020F0502020204030204" pitchFamily="34" charset="0"/>
                <a:cs typeface="Calibri" panose="020F0502020204030204" pitchFamily="34" charset="0"/>
              </a:rPr>
              <a:t>Nanopore</a:t>
            </a:r>
            <a:r>
              <a:rPr lang="en-US" sz="1800" dirty="0">
                <a:latin typeface="Calibri" panose="020F0502020204030204" pitchFamily="34" charset="0"/>
                <a:cs typeface="Calibri" panose="020F0502020204030204" pitchFamily="34" charset="0"/>
              </a:rPr>
              <a:t> Sequencing via </a:t>
            </a:r>
            <a:r>
              <a:rPr lang="en-US" sz="1800" dirty="0" err="1">
                <a:latin typeface="Calibri" panose="020F0502020204030204" pitchFamily="34" charset="0"/>
                <a:cs typeface="Calibri" panose="020F0502020204030204" pitchFamily="34" charset="0"/>
              </a:rPr>
              <a:t>MinION</a:t>
            </a:r>
            <a:endParaRPr lang="en-US" sz="1800" dirty="0">
              <a:latin typeface="Calibri" panose="020F0502020204030204" pitchFamily="34" charset="0"/>
              <a:cs typeface="Calibri" panose="020F0502020204030204" pitchFamily="34" charset="0"/>
            </a:endParaRPr>
          </a:p>
          <a:p>
            <a:pPr indent="-342900">
              <a:lnSpc>
                <a:spcPct val="100000"/>
              </a:lnSpc>
              <a:buSzPts val="2400"/>
              <a:buFont typeface="Oswald"/>
              <a:buAutoNum type="arabicPeriod"/>
            </a:pPr>
            <a:r>
              <a:rPr lang="en-US" sz="1800" dirty="0">
                <a:latin typeface="Calibri" panose="020F0502020204030204" pitchFamily="34" charset="0"/>
                <a:cs typeface="Calibri" panose="020F0502020204030204" pitchFamily="34" charset="0"/>
              </a:rPr>
              <a:t>Pipetting training</a:t>
            </a:r>
            <a:endParaRPr sz="1800" dirty="0">
              <a:latin typeface="Calibri" panose="020F0502020204030204" pitchFamily="34" charset="0"/>
              <a:cs typeface="Calibri" panose="020F0502020204030204" pitchFamily="34" charset="0"/>
            </a:endParaRPr>
          </a:p>
          <a:p>
            <a:pPr indent="-342900">
              <a:lnSpc>
                <a:spcPct val="100000"/>
              </a:lnSpc>
              <a:buSzPts val="2400"/>
              <a:buFont typeface="Oswald"/>
              <a:buAutoNum type="arabicPeriod"/>
            </a:pPr>
            <a:r>
              <a:rPr lang="en-US" sz="1800" dirty="0">
                <a:latin typeface="Calibri" panose="020F0502020204030204" pitchFamily="34" charset="0"/>
                <a:cs typeface="Calibri" panose="020F0502020204030204" pitchFamily="34" charset="0"/>
              </a:rPr>
              <a:t>Library Preparation</a:t>
            </a:r>
          </a:p>
          <a:p>
            <a:pPr indent="-342900">
              <a:lnSpc>
                <a:spcPct val="100000"/>
              </a:lnSpc>
              <a:buSzPts val="2400"/>
              <a:buFont typeface="Oswald"/>
              <a:buAutoNum type="arabicPeriod"/>
            </a:pPr>
            <a:r>
              <a:rPr lang="en-US" sz="1800" dirty="0">
                <a:latin typeface="Calibri" panose="020F0502020204030204" pitchFamily="34" charset="0"/>
                <a:cs typeface="Calibri" panose="020F0502020204030204" pitchFamily="34" charset="0"/>
              </a:rPr>
              <a:t>Software Control </a:t>
            </a:r>
            <a:r>
              <a:rPr lang="mr-IN" sz="1800" dirty="0">
                <a:latin typeface="Calibri" panose="020F0502020204030204" pitchFamily="34" charset="0"/>
              </a:rPr>
              <a:t>–</a:t>
            </a:r>
            <a:r>
              <a:rPr lang="en-US" sz="1800" dirty="0">
                <a:latin typeface="Calibri" panose="020F0502020204030204" pitchFamily="34" charset="0"/>
                <a:cs typeface="Calibri" panose="020F0502020204030204" pitchFamily="34" charset="0"/>
              </a:rPr>
              <a:t> Launch a run!</a:t>
            </a:r>
            <a:endParaRPr sz="1800" dirty="0">
              <a:latin typeface="Calibri" panose="020F0502020204030204" pitchFamily="34" charset="0"/>
              <a:cs typeface="Calibri" panose="020F0502020204030204" pitchFamily="34" charset="0"/>
            </a:endParaRPr>
          </a:p>
          <a:p>
            <a:pPr indent="-342900">
              <a:lnSpc>
                <a:spcPct val="100000"/>
              </a:lnSpc>
              <a:buSzPts val="2400"/>
              <a:buFont typeface="Oswald"/>
              <a:buAutoNum type="arabicPeriod"/>
            </a:pPr>
            <a:r>
              <a:rPr lang="en-US" sz="1800" dirty="0">
                <a:latin typeface="Calibri" panose="020F0502020204030204" pitchFamily="34" charset="0"/>
                <a:cs typeface="Calibri" panose="020F0502020204030204" pitchFamily="34" charset="0"/>
              </a:rPr>
              <a:t>Real Time analysis</a:t>
            </a:r>
            <a:endParaRPr sz="1800" dirty="0">
              <a:latin typeface="Calibri" panose="020F0502020204030204" pitchFamily="34" charset="0"/>
              <a:cs typeface="Calibri" panose="020F0502020204030204" pitchFamily="34" charset="0"/>
            </a:endParaRPr>
          </a:p>
          <a:p>
            <a:pPr marL="171450" indent="-57150">
              <a:buSzPts val="2400"/>
              <a:buNone/>
            </a:pPr>
            <a:endParaRPr sz="1800" dirty="0">
              <a:latin typeface="Calibri" panose="020F0502020204030204" pitchFamily="34" charset="0"/>
              <a:cs typeface="Calibri" panose="020F0502020204030204" pitchFamily="34" charset="0"/>
            </a:endParaRPr>
          </a:p>
          <a:p>
            <a:pPr marL="171450" indent="-171450">
              <a:buSzPts val="2400"/>
            </a:pPr>
            <a:r>
              <a:rPr lang="en-US" sz="1800" dirty="0">
                <a:latin typeface="Calibri" panose="020F0502020204030204" pitchFamily="34" charset="0"/>
                <a:cs typeface="Calibri" panose="020F0502020204030204" pitchFamily="34" charset="0"/>
              </a:rPr>
              <a:t>Next 48 hours: more data! You’re welcome to come process them.</a:t>
            </a:r>
            <a:endParaRPr dirty="0">
              <a:latin typeface="Calibri" panose="020F0502020204030204" pitchFamily="34" charset="0"/>
              <a:cs typeface="Calibri" panose="020F0502020204030204" pitchFamily="34" charset="0"/>
            </a:endParaRPr>
          </a:p>
          <a:p>
            <a:pPr marL="171450" indent="-57150">
              <a:buSzPts val="2400"/>
              <a:buNone/>
            </a:pPr>
            <a:endParaRPr sz="18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FE29858-A386-DC49-8BCB-8D62DB005F33}"/>
              </a:ext>
            </a:extLst>
          </p:cNvPr>
          <p:cNvSpPr txBox="1"/>
          <p:nvPr/>
        </p:nvSpPr>
        <p:spPr>
          <a:xfrm>
            <a:off x="6066473" y="5368305"/>
            <a:ext cx="2587568" cy="415498"/>
          </a:xfrm>
          <a:prstGeom prst="rect">
            <a:avLst/>
          </a:prstGeom>
          <a:noFill/>
        </p:spPr>
        <p:txBody>
          <a:bodyPr wrap="none" rtlCol="0">
            <a:spAutoFit/>
          </a:bodyPr>
          <a:lstStyle/>
          <a:p>
            <a:r>
              <a:rPr lang="en-US" sz="2100" dirty="0">
                <a:latin typeface="Calibri" panose="020F0502020204030204" pitchFamily="34" charset="0"/>
                <a:cs typeface="Calibri" panose="020F0502020204030204" pitchFamily="34" charset="0"/>
              </a:rPr>
              <a:t>Please, ask questions!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62992" y="969318"/>
            <a:ext cx="2516984" cy="478394"/>
          </a:xfrm>
        </p:spPr>
        <p:txBody>
          <a:bodyPr/>
          <a:lstStyle/>
          <a:p>
            <a:r>
              <a:rPr lang="fr-FR" dirty="0" err="1">
                <a:latin typeface="Calibri" panose="020F0502020204030204" pitchFamily="34" charset="0"/>
                <a:cs typeface="Calibri" panose="020F0502020204030204" pitchFamily="34" charset="0"/>
              </a:rPr>
              <a:t>Analysis</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process</a:t>
            </a:r>
            <a:endParaRPr lang="fr-FR" dirty="0">
              <a:latin typeface="Calibri" panose="020F0502020204030204" pitchFamily="34" charset="0"/>
              <a:cs typeface="Calibri" panose="020F0502020204030204" pitchFamily="34" charset="0"/>
            </a:endParaRPr>
          </a:p>
        </p:txBody>
      </p:sp>
      <p:grpSp>
        <p:nvGrpSpPr>
          <p:cNvPr id="13" name="Grouper 12"/>
          <p:cNvGrpSpPr/>
          <p:nvPr/>
        </p:nvGrpSpPr>
        <p:grpSpPr>
          <a:xfrm>
            <a:off x="317130" y="1996615"/>
            <a:ext cx="8535419" cy="1073996"/>
            <a:chOff x="422839" y="1195402"/>
            <a:chExt cx="11380559" cy="1431994"/>
          </a:xfrm>
        </p:grpSpPr>
        <p:pic>
          <p:nvPicPr>
            <p:cNvPr id="6" name="Image 5" descr="laptop-symbol_318-1487.jpg"/>
            <p:cNvPicPr>
              <a:picLocks noChangeAspect="1"/>
            </p:cNvPicPr>
            <p:nvPr/>
          </p:nvPicPr>
          <p:blipFill rotWithShape="1">
            <a:blip r:embed="rId2">
              <a:extLst>
                <a:ext uri="{28A0092B-C50C-407E-A947-70E740481C1C}">
                  <a14:useLocalDpi xmlns:a14="http://schemas.microsoft.com/office/drawing/2010/main" val="0"/>
                </a:ext>
              </a:extLst>
            </a:blip>
            <a:srcRect l="14961" t="21244" r="14236" b="21017"/>
            <a:stretch/>
          </p:blipFill>
          <p:spPr>
            <a:xfrm>
              <a:off x="422839" y="1195402"/>
              <a:ext cx="1755970" cy="1431994"/>
            </a:xfrm>
            <a:prstGeom prst="rect">
              <a:avLst/>
            </a:prstGeom>
          </p:spPr>
        </p:pic>
        <p:pic>
          <p:nvPicPr>
            <p:cNvPr id="7" name="Image 6" descr="laptop-symbol_318-1487.jpg"/>
            <p:cNvPicPr>
              <a:picLocks noChangeAspect="1"/>
            </p:cNvPicPr>
            <p:nvPr/>
          </p:nvPicPr>
          <p:blipFill rotWithShape="1">
            <a:blip r:embed="rId2">
              <a:extLst>
                <a:ext uri="{28A0092B-C50C-407E-A947-70E740481C1C}">
                  <a14:useLocalDpi xmlns:a14="http://schemas.microsoft.com/office/drawing/2010/main" val="0"/>
                </a:ext>
              </a:extLst>
            </a:blip>
            <a:srcRect l="14961" t="21244" r="14236" b="21017"/>
            <a:stretch/>
          </p:blipFill>
          <p:spPr>
            <a:xfrm>
              <a:off x="2347757" y="1195402"/>
              <a:ext cx="1755970" cy="1431994"/>
            </a:xfrm>
            <a:prstGeom prst="rect">
              <a:avLst/>
            </a:prstGeom>
          </p:spPr>
        </p:pic>
        <p:pic>
          <p:nvPicPr>
            <p:cNvPr id="8" name="Image 7" descr="laptop-symbol_318-1487.jpg"/>
            <p:cNvPicPr>
              <a:picLocks noChangeAspect="1"/>
            </p:cNvPicPr>
            <p:nvPr/>
          </p:nvPicPr>
          <p:blipFill rotWithShape="1">
            <a:blip r:embed="rId2">
              <a:extLst>
                <a:ext uri="{28A0092B-C50C-407E-A947-70E740481C1C}">
                  <a14:useLocalDpi xmlns:a14="http://schemas.microsoft.com/office/drawing/2010/main" val="0"/>
                </a:ext>
              </a:extLst>
            </a:blip>
            <a:srcRect l="14961" t="21244" r="14236" b="21017"/>
            <a:stretch/>
          </p:blipFill>
          <p:spPr>
            <a:xfrm>
              <a:off x="4272675" y="1195402"/>
              <a:ext cx="1755970" cy="1431994"/>
            </a:xfrm>
            <a:prstGeom prst="rect">
              <a:avLst/>
            </a:prstGeom>
          </p:spPr>
        </p:pic>
        <p:pic>
          <p:nvPicPr>
            <p:cNvPr id="9" name="Image 8" descr="laptop-symbol_318-1487.jpg"/>
            <p:cNvPicPr>
              <a:picLocks noChangeAspect="1"/>
            </p:cNvPicPr>
            <p:nvPr/>
          </p:nvPicPr>
          <p:blipFill rotWithShape="1">
            <a:blip r:embed="rId2">
              <a:extLst>
                <a:ext uri="{28A0092B-C50C-407E-A947-70E740481C1C}">
                  <a14:useLocalDpi xmlns:a14="http://schemas.microsoft.com/office/drawing/2010/main" val="0"/>
                </a:ext>
              </a:extLst>
            </a:blip>
            <a:srcRect l="14961" t="21244" r="14236" b="21017"/>
            <a:stretch/>
          </p:blipFill>
          <p:spPr>
            <a:xfrm>
              <a:off x="6197593" y="1195402"/>
              <a:ext cx="1755970" cy="1431994"/>
            </a:xfrm>
            <a:prstGeom prst="rect">
              <a:avLst/>
            </a:prstGeom>
          </p:spPr>
        </p:pic>
        <p:pic>
          <p:nvPicPr>
            <p:cNvPr id="10" name="Image 9" descr="laptop-symbol_318-1487.jpg"/>
            <p:cNvPicPr>
              <a:picLocks noChangeAspect="1"/>
            </p:cNvPicPr>
            <p:nvPr/>
          </p:nvPicPr>
          <p:blipFill rotWithShape="1">
            <a:blip r:embed="rId2">
              <a:extLst>
                <a:ext uri="{28A0092B-C50C-407E-A947-70E740481C1C}">
                  <a14:useLocalDpi xmlns:a14="http://schemas.microsoft.com/office/drawing/2010/main" val="0"/>
                </a:ext>
              </a:extLst>
            </a:blip>
            <a:srcRect l="14961" t="21244" r="14236" b="21017"/>
            <a:stretch/>
          </p:blipFill>
          <p:spPr>
            <a:xfrm>
              <a:off x="8122511" y="1195402"/>
              <a:ext cx="1755970" cy="1431994"/>
            </a:xfrm>
            <a:prstGeom prst="rect">
              <a:avLst/>
            </a:prstGeom>
          </p:spPr>
        </p:pic>
        <p:pic>
          <p:nvPicPr>
            <p:cNvPr id="11" name="Image 10" descr="laptop-symbol_318-1487.jpg"/>
            <p:cNvPicPr>
              <a:picLocks noChangeAspect="1"/>
            </p:cNvPicPr>
            <p:nvPr/>
          </p:nvPicPr>
          <p:blipFill rotWithShape="1">
            <a:blip r:embed="rId2">
              <a:extLst>
                <a:ext uri="{28A0092B-C50C-407E-A947-70E740481C1C}">
                  <a14:useLocalDpi xmlns:a14="http://schemas.microsoft.com/office/drawing/2010/main" val="0"/>
                </a:ext>
              </a:extLst>
            </a:blip>
            <a:srcRect l="14961" t="21244" r="14236" b="21017"/>
            <a:stretch/>
          </p:blipFill>
          <p:spPr>
            <a:xfrm>
              <a:off x="10047428" y="1195402"/>
              <a:ext cx="1755970" cy="1431994"/>
            </a:xfrm>
            <a:prstGeom prst="rect">
              <a:avLst/>
            </a:prstGeom>
          </p:spPr>
        </p:pic>
      </p:grpSp>
      <p:pic>
        <p:nvPicPr>
          <p:cNvPr id="12" name="Image 11" descr="computer-data-in-folders-symbols-on-the-screen-of-a-laptop_318-52433.jpg"/>
          <p:cNvPicPr>
            <a:picLocks noChangeAspect="1"/>
          </p:cNvPicPr>
          <p:nvPr/>
        </p:nvPicPr>
        <p:blipFill rotWithShape="1">
          <a:blip r:embed="rId3">
            <a:extLst>
              <a:ext uri="{28A0092B-C50C-407E-A947-70E740481C1C}">
                <a14:useLocalDpi xmlns:a14="http://schemas.microsoft.com/office/drawing/2010/main" val="0"/>
              </a:ext>
            </a:extLst>
          </a:blip>
          <a:srcRect t="11116" b="11575"/>
          <a:stretch/>
        </p:blipFill>
        <p:spPr>
          <a:xfrm>
            <a:off x="3712552" y="4406101"/>
            <a:ext cx="1715407" cy="1326151"/>
          </a:xfrm>
          <a:prstGeom prst="rect">
            <a:avLst/>
          </a:prstGeom>
        </p:spPr>
      </p:pic>
      <p:cxnSp>
        <p:nvCxnSpPr>
          <p:cNvPr id="15" name="Connecteur droit avec flèche 14"/>
          <p:cNvCxnSpPr/>
          <p:nvPr/>
        </p:nvCxnSpPr>
        <p:spPr>
          <a:xfrm flipV="1">
            <a:off x="4988611" y="3283527"/>
            <a:ext cx="289470" cy="10366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Connecteur droit avec flèche 15"/>
          <p:cNvCxnSpPr/>
          <p:nvPr/>
        </p:nvCxnSpPr>
        <p:spPr>
          <a:xfrm flipV="1">
            <a:off x="5104529" y="3220038"/>
            <a:ext cx="1503380" cy="11509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Connecteur droit avec flèche 17"/>
          <p:cNvCxnSpPr/>
          <p:nvPr/>
        </p:nvCxnSpPr>
        <p:spPr>
          <a:xfrm flipV="1">
            <a:off x="5278081" y="3105739"/>
            <a:ext cx="2867978" cy="140309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Connecteur droit avec flèche 20"/>
          <p:cNvCxnSpPr/>
          <p:nvPr/>
        </p:nvCxnSpPr>
        <p:spPr>
          <a:xfrm flipH="1" flipV="1">
            <a:off x="3869946" y="3283527"/>
            <a:ext cx="289470" cy="10366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Connecteur droit avec flèche 21"/>
          <p:cNvCxnSpPr/>
          <p:nvPr/>
        </p:nvCxnSpPr>
        <p:spPr>
          <a:xfrm flipH="1" flipV="1">
            <a:off x="2511301" y="3220038"/>
            <a:ext cx="1503380" cy="11509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Connecteur droit avec flèche 22"/>
          <p:cNvCxnSpPr/>
          <p:nvPr/>
        </p:nvCxnSpPr>
        <p:spPr>
          <a:xfrm flipH="1" flipV="1">
            <a:off x="984490" y="3105739"/>
            <a:ext cx="2867978" cy="140309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1693246" y="3500124"/>
            <a:ext cx="6255239" cy="415498"/>
          </a:xfrm>
          <a:prstGeom prst="rect">
            <a:avLst/>
          </a:prstGeom>
          <a:noFill/>
        </p:spPr>
        <p:txBody>
          <a:bodyPr wrap="none" rtlCol="0">
            <a:spAutoFit/>
          </a:bodyPr>
          <a:lstStyle/>
          <a:p>
            <a:r>
              <a:rPr lang="fr-FR" sz="2100" dirty="0">
                <a:solidFill>
                  <a:srgbClr val="FF0000"/>
                </a:solidFill>
              </a:rPr>
              <a:t>3- Transfer of Kraken2 reports back to </a:t>
            </a:r>
            <a:r>
              <a:rPr lang="fr-FR" sz="2100" dirty="0" err="1">
                <a:solidFill>
                  <a:srgbClr val="FF0000"/>
                </a:solidFill>
              </a:rPr>
              <a:t>each</a:t>
            </a:r>
            <a:r>
              <a:rPr lang="fr-FR" sz="2100" dirty="0">
                <a:solidFill>
                  <a:srgbClr val="FF0000"/>
                </a:solidFill>
              </a:rPr>
              <a:t> station</a:t>
            </a:r>
          </a:p>
        </p:txBody>
      </p:sp>
      <p:sp>
        <p:nvSpPr>
          <p:cNvPr id="25" name="ZoneTexte 24"/>
          <p:cNvSpPr txBox="1"/>
          <p:nvPr/>
        </p:nvSpPr>
        <p:spPr>
          <a:xfrm>
            <a:off x="2887154" y="1470634"/>
            <a:ext cx="2856872" cy="415498"/>
          </a:xfrm>
          <a:prstGeom prst="rect">
            <a:avLst/>
          </a:prstGeom>
          <a:noFill/>
        </p:spPr>
        <p:txBody>
          <a:bodyPr wrap="none" rtlCol="0">
            <a:spAutoFit/>
          </a:bodyPr>
          <a:lstStyle/>
          <a:p>
            <a:r>
              <a:rPr lang="fr-FR" sz="2100" dirty="0">
                <a:solidFill>
                  <a:srgbClr val="FF0000"/>
                </a:solidFill>
              </a:rPr>
              <a:t>4- </a:t>
            </a:r>
            <a:r>
              <a:rPr lang="fr-FR" sz="2100" dirty="0" err="1">
                <a:solidFill>
                  <a:srgbClr val="FF0000"/>
                </a:solidFill>
              </a:rPr>
              <a:t>Pavian</a:t>
            </a:r>
            <a:r>
              <a:rPr lang="fr-FR" sz="2100" dirty="0">
                <a:solidFill>
                  <a:srgbClr val="FF0000"/>
                </a:solidFill>
              </a:rPr>
              <a:t> </a:t>
            </a:r>
            <a:r>
              <a:rPr lang="fr-FR" sz="2100" dirty="0" err="1">
                <a:solidFill>
                  <a:srgbClr val="FF0000"/>
                </a:solidFill>
              </a:rPr>
              <a:t>visualization</a:t>
            </a:r>
            <a:endParaRPr lang="fr-FR" sz="2100" dirty="0">
              <a:solidFill>
                <a:srgbClr val="FF0000"/>
              </a:solidFill>
            </a:endParaRPr>
          </a:p>
        </p:txBody>
      </p:sp>
    </p:spTree>
    <p:extLst>
      <p:ext uri="{BB962C8B-B14F-4D97-AF65-F5344CB8AC3E}">
        <p14:creationId xmlns:p14="http://schemas.microsoft.com/office/powerpoint/2010/main" val="2462741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60"/>
          <p:cNvSpPr txBox="1">
            <a:spLocks noGrp="1"/>
          </p:cNvSpPr>
          <p:nvPr>
            <p:ph type="title"/>
          </p:nvPr>
        </p:nvSpPr>
        <p:spPr>
          <a:xfrm>
            <a:off x="196088" y="857250"/>
            <a:ext cx="5361384" cy="1266825"/>
          </a:xfrm>
          <a:prstGeom prst="rect">
            <a:avLst/>
          </a:prstGeom>
          <a:noFill/>
          <a:ln>
            <a:noFill/>
          </a:ln>
        </p:spPr>
        <p:txBody>
          <a:bodyPr spcFirstLastPara="1" wrap="square" lIns="68569" tIns="34275" rIns="68569" bIns="34275" anchor="b" anchorCtr="0">
            <a:noAutofit/>
          </a:bodyPr>
          <a:lstStyle/>
          <a:p>
            <a:r>
              <a:rPr lang="en-US" dirty="0" err="1">
                <a:latin typeface="Calibri" panose="020F0502020204030204" pitchFamily="34" charset="0"/>
                <a:cs typeface="Calibri" panose="020F0502020204030204" pitchFamily="34" charset="0"/>
              </a:rPr>
              <a:t>Pavian</a:t>
            </a:r>
            <a:r>
              <a:rPr lang="en-US" dirty="0">
                <a:latin typeface="Calibri" panose="020F0502020204030204" pitchFamily="34" charset="0"/>
                <a:cs typeface="Calibri" panose="020F0502020204030204" pitchFamily="34" charset="0"/>
              </a:rPr>
              <a:t> (R package)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a:t>
            </a:r>
            <a:r>
              <a:rPr lang="fr-FR" sz="2100" dirty="0">
                <a:latin typeface="Calibri" panose="020F0502020204030204" pitchFamily="34" charset="0"/>
                <a:ea typeface="Century Gothic"/>
                <a:cs typeface="Calibri" panose="020F0502020204030204" pitchFamily="34" charset="0"/>
                <a:sym typeface="Century Gothic"/>
              </a:rPr>
              <a:t>For an interactive visualisation</a:t>
            </a:r>
            <a:br>
              <a:rPr lang="fr-FR" dirty="0">
                <a:latin typeface="Calibri" panose="020F0502020204030204" pitchFamily="34" charset="0"/>
                <a:ea typeface="Century Gothic"/>
                <a:cs typeface="Calibri" panose="020F0502020204030204" pitchFamily="34" charset="0"/>
                <a:sym typeface="Century Gothic"/>
              </a:rPr>
            </a:br>
            <a:endParaRPr dirty="0">
              <a:latin typeface="Calibri" panose="020F0502020204030204" pitchFamily="34" charset="0"/>
              <a:cs typeface="Calibri" panose="020F0502020204030204" pitchFamily="34" charset="0"/>
            </a:endParaRPr>
          </a:p>
        </p:txBody>
      </p:sp>
      <p:pic>
        <p:nvPicPr>
          <p:cNvPr id="3" name="Image 2" descr="Screen Shot 2018-09-07 at 3.44.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37" y="1928167"/>
            <a:ext cx="8871713" cy="3823877"/>
          </a:xfrm>
          <a:prstGeom prst="rect">
            <a:avLst/>
          </a:prstGeom>
        </p:spPr>
      </p:pic>
      <p:sp>
        <p:nvSpPr>
          <p:cNvPr id="4" name="TextBox 3">
            <a:extLst>
              <a:ext uri="{FF2B5EF4-FFF2-40B4-BE49-F238E27FC236}">
                <a16:creationId xmlns:a16="http://schemas.microsoft.com/office/drawing/2014/main" id="{FF93F840-CE8A-AF4A-8089-FA6933CA81DF}"/>
              </a:ext>
            </a:extLst>
          </p:cNvPr>
          <p:cNvSpPr txBox="1"/>
          <p:nvPr/>
        </p:nvSpPr>
        <p:spPr>
          <a:xfrm>
            <a:off x="4594594" y="5752044"/>
            <a:ext cx="4725974" cy="253916"/>
          </a:xfrm>
          <a:prstGeom prst="rect">
            <a:avLst/>
          </a:prstGeom>
          <a:noFill/>
        </p:spPr>
        <p:txBody>
          <a:bodyPr wrap="none" rtlCol="0">
            <a:spAutoFit/>
          </a:bodyPr>
          <a:lstStyle/>
          <a:p>
            <a:r>
              <a:rPr lang="en-US" sz="1050" i="1" dirty="0"/>
              <a:t>Image extracted from </a:t>
            </a:r>
            <a:r>
              <a:rPr lang="en-US" sz="1050" i="1" dirty="0" err="1"/>
              <a:t>Breitwieser</a:t>
            </a:r>
            <a:r>
              <a:rPr lang="en-US" sz="1050" i="1" dirty="0"/>
              <a:t> FP &amp; </a:t>
            </a:r>
            <a:r>
              <a:rPr lang="en-US" sz="1050" i="1" dirty="0" err="1"/>
              <a:t>Salzberg</a:t>
            </a:r>
            <a:r>
              <a:rPr lang="en-US" sz="1050" i="1" dirty="0"/>
              <a:t> SL. 2016. </a:t>
            </a:r>
            <a:r>
              <a:rPr lang="en-US" sz="1050" i="1" dirty="0" err="1"/>
              <a:t>bioRxiv</a:t>
            </a:r>
            <a:r>
              <a:rPr lang="en-US" sz="1050" i="1" dirty="0"/>
              <a:t> 084715.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567024" y="1152138"/>
            <a:ext cx="1659429" cy="553998"/>
          </a:xfrm>
          <a:prstGeom prst="rect">
            <a:avLst/>
          </a:prstGeom>
          <a:noFill/>
        </p:spPr>
        <p:txBody>
          <a:bodyPr wrap="none" rtlCol="0">
            <a:spAutoFit/>
          </a:bodyPr>
          <a:lstStyle/>
          <a:p>
            <a:r>
              <a:rPr lang="fr-FR" sz="3000" dirty="0"/>
              <a:t>- Break -</a:t>
            </a:r>
          </a:p>
        </p:txBody>
      </p:sp>
    </p:spTree>
    <p:extLst>
      <p:ext uri="{BB962C8B-B14F-4D97-AF65-F5344CB8AC3E}">
        <p14:creationId xmlns:p14="http://schemas.microsoft.com/office/powerpoint/2010/main" val="2172998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45606" y="984028"/>
            <a:ext cx="3133276" cy="432244"/>
          </a:xfrm>
        </p:spPr>
        <p:txBody>
          <a:bodyPr/>
          <a:lstStyle/>
          <a:p>
            <a:r>
              <a:rPr lang="fr-FR" dirty="0" err="1">
                <a:latin typeface="Calibri" panose="020F0502020204030204" pitchFamily="34" charset="0"/>
                <a:cs typeface="Calibri" panose="020F0502020204030204" pitchFamily="34" charset="0"/>
              </a:rPr>
              <a:t>Pavian</a:t>
            </a:r>
            <a:r>
              <a:rPr lang="fr-FR" dirty="0">
                <a:latin typeface="Calibri" panose="020F0502020204030204" pitchFamily="34" charset="0"/>
                <a:cs typeface="Calibri" panose="020F0502020204030204" pitchFamily="34" charset="0"/>
              </a:rPr>
              <a:t> ( R package)</a:t>
            </a:r>
          </a:p>
        </p:txBody>
      </p:sp>
      <p:sp>
        <p:nvSpPr>
          <p:cNvPr id="4" name="Espace réservé du texte 3"/>
          <p:cNvSpPr>
            <a:spLocks noGrp="1"/>
          </p:cNvSpPr>
          <p:nvPr>
            <p:ph type="body" idx="2"/>
          </p:nvPr>
        </p:nvSpPr>
        <p:spPr>
          <a:xfrm>
            <a:off x="104391" y="1783921"/>
            <a:ext cx="3758076" cy="2858691"/>
          </a:xfrm>
        </p:spPr>
        <p:txBody>
          <a:bodyPr/>
          <a:lstStyle/>
          <a:p>
            <a:r>
              <a:rPr lang="fr-FR" sz="1800" b="1" u="sng" dirty="0" err="1">
                <a:latin typeface="Calibri" panose="020F0502020204030204" pitchFamily="34" charset="0"/>
                <a:cs typeface="Calibri" panose="020F0502020204030204" pitchFamily="34" charset="0"/>
              </a:rPr>
              <a:t>Launching</a:t>
            </a:r>
            <a:r>
              <a:rPr lang="fr-FR" sz="1800" b="1" u="sng" dirty="0">
                <a:latin typeface="Calibri" panose="020F0502020204030204" pitchFamily="34" charset="0"/>
                <a:cs typeface="Calibri" panose="020F0502020204030204" pitchFamily="34" charset="0"/>
              </a:rPr>
              <a:t> </a:t>
            </a:r>
            <a:r>
              <a:rPr lang="fr-FR" sz="1800" b="1" u="sng" dirty="0" err="1">
                <a:latin typeface="Calibri" panose="020F0502020204030204" pitchFamily="34" charset="0"/>
                <a:cs typeface="Calibri" panose="020F0502020204030204" pitchFamily="34" charset="0"/>
              </a:rPr>
              <a:t>Pavian</a:t>
            </a:r>
            <a:r>
              <a:rPr lang="fr-FR" sz="1800" b="1" u="sng" dirty="0">
                <a:latin typeface="Calibri" panose="020F0502020204030204" pitchFamily="34" charset="0"/>
                <a:cs typeface="Calibri" panose="020F0502020204030204" pitchFamily="34" charset="0"/>
              </a:rPr>
              <a:t>:</a:t>
            </a:r>
          </a:p>
          <a:p>
            <a:endParaRPr lang="fr-FR" dirty="0">
              <a:latin typeface="Calibri" panose="020F0502020204030204" pitchFamily="34" charset="0"/>
              <a:cs typeface="Calibri" panose="020F0502020204030204" pitchFamily="34" charset="0"/>
            </a:endParaRPr>
          </a:p>
          <a:p>
            <a:r>
              <a:rPr lang="fr-FR" sz="1800" dirty="0">
                <a:latin typeface="Calibri" panose="020F0502020204030204" pitchFamily="34" charset="0"/>
                <a:cs typeface="Calibri" panose="020F0502020204030204" pitchFamily="34" charset="0"/>
              </a:rPr>
              <a:t>1- Start ‘R studio’</a:t>
            </a:r>
          </a:p>
          <a:p>
            <a:r>
              <a:rPr lang="fr-FR" sz="1800" dirty="0">
                <a:latin typeface="Calibri" panose="020F0502020204030204" pitchFamily="34" charset="0"/>
                <a:cs typeface="Calibri" panose="020F0502020204030204" pitchFamily="34" charset="0"/>
              </a:rPr>
              <a:t>2- </a:t>
            </a:r>
            <a:r>
              <a:rPr lang="fr-FR" sz="1800" b="1" dirty="0">
                <a:latin typeface="Calibri" panose="020F0502020204030204" pitchFamily="34" charset="0"/>
                <a:cs typeface="Calibri" panose="020F0502020204030204" pitchFamily="34" charset="0"/>
              </a:rPr>
              <a:t>type: </a:t>
            </a:r>
            <a:r>
              <a:rPr lang="fr-FR" sz="1800" b="1" dirty="0" err="1">
                <a:latin typeface="Calibri" panose="020F0502020204030204" pitchFamily="34" charset="0"/>
                <a:cs typeface="Calibri" panose="020F0502020204030204" pitchFamily="34" charset="0"/>
              </a:rPr>
              <a:t>pavian</a:t>
            </a:r>
            <a:r>
              <a:rPr lang="fr-FR" sz="1800" b="1" dirty="0">
                <a:latin typeface="Calibri" panose="020F0502020204030204" pitchFamily="34" charset="0"/>
                <a:cs typeface="Calibri" panose="020F0502020204030204" pitchFamily="34" charset="0"/>
              </a:rPr>
              <a:t>::</a:t>
            </a:r>
            <a:r>
              <a:rPr lang="fr-FR" sz="1800" b="1" dirty="0" err="1">
                <a:latin typeface="Calibri" panose="020F0502020204030204" pitchFamily="34" charset="0"/>
                <a:cs typeface="Calibri" panose="020F0502020204030204" pitchFamily="34" charset="0"/>
              </a:rPr>
              <a:t>runApp</a:t>
            </a:r>
            <a:r>
              <a:rPr lang="fr-FR" sz="1800" b="1" dirty="0">
                <a:latin typeface="Calibri" panose="020F0502020204030204" pitchFamily="34" charset="0"/>
                <a:cs typeface="Calibri" panose="020F0502020204030204" pitchFamily="34" charset="0"/>
              </a:rPr>
              <a:t>(port=5000)</a:t>
            </a:r>
          </a:p>
          <a:p>
            <a:r>
              <a:rPr lang="fr-FR" sz="1800" dirty="0">
                <a:latin typeface="Calibri" panose="020F0502020204030204" pitchFamily="34" charset="0"/>
                <a:cs typeface="Calibri" panose="020F0502020204030204" pitchFamily="34" charset="0"/>
              </a:rPr>
              <a:t>3-Browse files and select </a:t>
            </a:r>
            <a:r>
              <a:rPr lang="fr-FR" sz="1800" dirty="0" err="1">
                <a:latin typeface="Calibri" panose="020F0502020204030204" pitchFamily="34" charset="0"/>
                <a:cs typeface="Calibri" panose="020F0502020204030204" pitchFamily="34" charset="0"/>
              </a:rPr>
              <a:t>your</a:t>
            </a:r>
            <a:r>
              <a:rPr lang="fr-FR" sz="1800" dirty="0">
                <a:latin typeface="Calibri" panose="020F0502020204030204" pitchFamily="34" charset="0"/>
                <a:cs typeface="Calibri" panose="020F0502020204030204" pitchFamily="34" charset="0"/>
              </a:rPr>
              <a:t> Kraken reports</a:t>
            </a:r>
          </a:p>
          <a:p>
            <a:r>
              <a:rPr lang="fr-FR" sz="1800" dirty="0">
                <a:latin typeface="Calibri" panose="020F0502020204030204" pitchFamily="34" charset="0"/>
                <a:cs typeface="Calibri" panose="020F0502020204030204" pitchFamily="34" charset="0"/>
              </a:rPr>
              <a:t>4-Done!</a:t>
            </a:r>
          </a:p>
        </p:txBody>
      </p:sp>
      <p:sp>
        <p:nvSpPr>
          <p:cNvPr id="5" name="Rectangle 4"/>
          <p:cNvSpPr/>
          <p:nvPr/>
        </p:nvSpPr>
        <p:spPr>
          <a:xfrm>
            <a:off x="304761" y="1783921"/>
            <a:ext cx="3557706" cy="2858691"/>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50"/>
          </a:p>
        </p:txBody>
      </p:sp>
      <p:sp>
        <p:nvSpPr>
          <p:cNvPr id="7" name="ZoneTexte 6"/>
          <p:cNvSpPr txBox="1"/>
          <p:nvPr/>
        </p:nvSpPr>
        <p:spPr>
          <a:xfrm>
            <a:off x="304761" y="5035914"/>
            <a:ext cx="7127272" cy="830997"/>
          </a:xfrm>
          <a:prstGeom prst="rect">
            <a:avLst/>
          </a:prstGeom>
          <a:noFill/>
        </p:spPr>
        <p:txBody>
          <a:bodyPr wrap="none" rtlCol="0">
            <a:spAutoFit/>
          </a:bodyPr>
          <a:lstStyle/>
          <a:p>
            <a:r>
              <a:rPr lang="fr-FR" sz="2400" dirty="0" err="1">
                <a:latin typeface="Calibri" panose="020F0502020204030204" pitchFamily="34" charset="0"/>
                <a:cs typeface="Calibri" panose="020F0502020204030204" pitchFamily="34" charset="0"/>
              </a:rPr>
              <a:t>Lets</a:t>
            </a:r>
            <a:r>
              <a:rPr lang="fr-FR" sz="2400" dirty="0">
                <a:latin typeface="Calibri" panose="020F0502020204030204" pitchFamily="34" charset="0"/>
                <a:cs typeface="Calibri" panose="020F0502020204030204" pitchFamily="34" charset="0"/>
              </a:rPr>
              <a:t> report </a:t>
            </a:r>
            <a:r>
              <a:rPr lang="fr-FR" sz="2400" dirty="0" err="1">
                <a:latin typeface="Calibri" panose="020F0502020204030204" pitchFamily="34" charset="0"/>
                <a:cs typeface="Calibri" panose="020F0502020204030204" pitchFamily="34" charset="0"/>
              </a:rPr>
              <a:t>our</a:t>
            </a:r>
            <a:r>
              <a:rPr lang="fr-FR" sz="2400" dirty="0">
                <a:latin typeface="Calibri" panose="020F0502020204030204" pitchFamily="34" charset="0"/>
                <a:cs typeface="Calibri" panose="020F0502020204030204" pitchFamily="34" charset="0"/>
              </a:rPr>
              <a:t> </a:t>
            </a:r>
            <a:r>
              <a:rPr lang="fr-FR" sz="2400" dirty="0" err="1">
                <a:latin typeface="Calibri" panose="020F0502020204030204" pitchFamily="34" charset="0"/>
                <a:cs typeface="Calibri" panose="020F0502020204030204" pitchFamily="34" charset="0"/>
              </a:rPr>
              <a:t>results</a:t>
            </a:r>
            <a:r>
              <a:rPr lang="fr-FR" sz="2400" dirty="0">
                <a:latin typeface="Calibri" panose="020F0502020204030204" pitchFamily="34" charset="0"/>
                <a:cs typeface="Calibri" panose="020F0502020204030204" pitchFamily="34" charset="0"/>
              </a:rPr>
              <a:t> and compare: </a:t>
            </a:r>
            <a:r>
              <a:rPr lang="fr-FR" sz="2400" dirty="0" err="1">
                <a:solidFill>
                  <a:srgbClr val="FF0000"/>
                </a:solidFill>
                <a:latin typeface="Calibri" panose="020F0502020204030204" pitchFamily="34" charset="0"/>
                <a:cs typeface="Calibri" panose="020F0502020204030204" pitchFamily="34" charset="0"/>
              </a:rPr>
              <a:t>sequencing</a:t>
            </a:r>
            <a:r>
              <a:rPr lang="fr-FR" sz="2400" dirty="0">
                <a:solidFill>
                  <a:srgbClr val="FF0000"/>
                </a:solidFill>
                <a:latin typeface="Calibri" panose="020F0502020204030204" pitchFamily="34" charset="0"/>
                <a:cs typeface="Calibri" panose="020F0502020204030204" pitchFamily="34" charset="0"/>
              </a:rPr>
              <a:t> </a:t>
            </a:r>
            <a:r>
              <a:rPr lang="fr-FR" sz="2400" dirty="0" err="1">
                <a:solidFill>
                  <a:srgbClr val="FF0000"/>
                </a:solidFill>
                <a:latin typeface="Calibri" panose="020F0502020204030204" pitchFamily="34" charset="0"/>
                <a:cs typeface="Calibri" panose="020F0502020204030204" pitchFamily="34" charset="0"/>
              </a:rPr>
              <a:t>board</a:t>
            </a:r>
            <a:r>
              <a:rPr lang="fr-FR" sz="2400" dirty="0">
                <a:solidFill>
                  <a:srgbClr val="FF0000"/>
                </a:solidFill>
                <a:latin typeface="Calibri" panose="020F0502020204030204" pitchFamily="34" charset="0"/>
                <a:cs typeface="Calibri" panose="020F0502020204030204" pitchFamily="34" charset="0"/>
              </a:rPr>
              <a:t> </a:t>
            </a:r>
          </a:p>
          <a:p>
            <a:r>
              <a:rPr lang="fr-FR" sz="2400" dirty="0" err="1">
                <a:latin typeface="Calibri" panose="020F0502020204030204" pitchFamily="34" charset="0"/>
                <a:cs typeface="Calibri" panose="020F0502020204030204" pitchFamily="34" charset="0"/>
              </a:rPr>
              <a:t>See</a:t>
            </a:r>
            <a:r>
              <a:rPr lang="fr-FR" sz="2400" dirty="0">
                <a:latin typeface="Calibri" panose="020F0502020204030204" pitchFamily="34" charset="0"/>
                <a:cs typeface="Calibri" panose="020F0502020204030204" pitchFamily="34" charset="0"/>
              </a:rPr>
              <a:t> questions in </a:t>
            </a:r>
            <a:r>
              <a:rPr lang="fr-FR" sz="2400" dirty="0" err="1">
                <a:latin typeface="Calibri" panose="020F0502020204030204" pitchFamily="34" charset="0"/>
                <a:cs typeface="Calibri" panose="020F0502020204030204" pitchFamily="34" charset="0"/>
              </a:rPr>
              <a:t>booklet</a:t>
            </a:r>
            <a:r>
              <a:rPr lang="fr-FR" sz="2400" dirty="0">
                <a:latin typeface="Calibri" panose="020F0502020204030204" pitchFamily="34" charset="0"/>
                <a:cs typeface="Calibri" panose="020F0502020204030204" pitchFamily="34" charset="0"/>
              </a:rPr>
              <a:t> to explore </a:t>
            </a:r>
            <a:r>
              <a:rPr lang="fr-FR" sz="2400" dirty="0" err="1">
                <a:latin typeface="Calibri" panose="020F0502020204030204" pitchFamily="34" charset="0"/>
                <a:cs typeface="Calibri" panose="020F0502020204030204" pitchFamily="34" charset="0"/>
              </a:rPr>
              <a:t>results</a:t>
            </a:r>
            <a:endParaRPr lang="fr-FR" sz="2400" dirty="0">
              <a:latin typeface="Calibri" panose="020F0502020204030204" pitchFamily="34" charset="0"/>
              <a:cs typeface="Calibri" panose="020F0502020204030204" pitchFamily="34" charset="0"/>
            </a:endParaRPr>
          </a:p>
        </p:txBody>
      </p:sp>
      <p:pic>
        <p:nvPicPr>
          <p:cNvPr id="3" name="Image 2" descr="DlUFwJsUUAAHAB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9054" y="1639284"/>
            <a:ext cx="4920405" cy="3389916"/>
          </a:xfrm>
          <a:prstGeom prst="rect">
            <a:avLst/>
          </a:prstGeom>
        </p:spPr>
      </p:pic>
      <p:sp>
        <p:nvSpPr>
          <p:cNvPr id="8" name="TextBox 7">
            <a:extLst>
              <a:ext uri="{FF2B5EF4-FFF2-40B4-BE49-F238E27FC236}">
                <a16:creationId xmlns:a16="http://schemas.microsoft.com/office/drawing/2014/main" id="{9D3E93BA-80D6-424E-A3B3-4E322098CD02}"/>
              </a:ext>
            </a:extLst>
          </p:cNvPr>
          <p:cNvSpPr txBox="1"/>
          <p:nvPr/>
        </p:nvSpPr>
        <p:spPr>
          <a:xfrm>
            <a:off x="7835143" y="5769917"/>
            <a:ext cx="1263487" cy="253916"/>
          </a:xfrm>
          <a:prstGeom prst="rect">
            <a:avLst/>
          </a:prstGeom>
          <a:noFill/>
        </p:spPr>
        <p:txBody>
          <a:bodyPr wrap="none" rtlCol="0">
            <a:spAutoFit/>
          </a:bodyPr>
          <a:lstStyle/>
          <a:p>
            <a:r>
              <a:rPr lang="en-US" sz="1050" i="1" dirty="0"/>
              <a:t>Image credit: ALD</a:t>
            </a:r>
          </a:p>
        </p:txBody>
      </p:sp>
    </p:spTree>
    <p:extLst>
      <p:ext uri="{BB962C8B-B14F-4D97-AF65-F5344CB8AC3E}">
        <p14:creationId xmlns:p14="http://schemas.microsoft.com/office/powerpoint/2010/main" val="920609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66"/>
          <p:cNvSpPr txBox="1">
            <a:spLocks noGrp="1"/>
          </p:cNvSpPr>
          <p:nvPr>
            <p:ph type="title"/>
          </p:nvPr>
        </p:nvSpPr>
        <p:spPr>
          <a:xfrm>
            <a:off x="628650" y="1580158"/>
            <a:ext cx="2620772" cy="3697685"/>
          </a:xfrm>
          <a:prstGeom prst="rect">
            <a:avLst/>
          </a:prstGeom>
          <a:noFill/>
          <a:ln>
            <a:noFill/>
          </a:ln>
        </p:spPr>
        <p:txBody>
          <a:bodyPr spcFirstLastPara="1" wrap="square" lIns="68569" tIns="34275" rIns="68569" bIns="34275" anchor="ctr" anchorCtr="0">
            <a:noAutofit/>
          </a:bodyPr>
          <a:lstStyle/>
          <a:p>
            <a:pPr algn="r">
              <a:buClr>
                <a:schemeClr val="accent1"/>
              </a:buClr>
            </a:pPr>
            <a:r>
              <a:rPr lang="en-US" dirty="0">
                <a:solidFill>
                  <a:schemeClr val="accent1"/>
                </a:solidFill>
              </a:rPr>
              <a:t>Overview</a:t>
            </a:r>
            <a:endParaRPr dirty="0"/>
          </a:p>
        </p:txBody>
      </p:sp>
      <p:sp>
        <p:nvSpPr>
          <p:cNvPr id="2" name="TextBox 1">
            <a:extLst>
              <a:ext uri="{FF2B5EF4-FFF2-40B4-BE49-F238E27FC236}">
                <a16:creationId xmlns:a16="http://schemas.microsoft.com/office/drawing/2014/main" id="{9F4B856A-0960-6F48-A661-389EEFCAC8D4}"/>
              </a:ext>
            </a:extLst>
          </p:cNvPr>
          <p:cNvSpPr txBox="1"/>
          <p:nvPr/>
        </p:nvSpPr>
        <p:spPr>
          <a:xfrm>
            <a:off x="4330699" y="2157818"/>
            <a:ext cx="4382931" cy="2542363"/>
          </a:xfrm>
          <a:prstGeom prst="rect">
            <a:avLst/>
          </a:prstGeom>
          <a:noFill/>
        </p:spPr>
        <p:txBody>
          <a:bodyPr wrap="none" rtlCol="0">
            <a:spAutoFit/>
          </a:bodyPr>
          <a:lstStyle/>
          <a:p>
            <a:pPr marL="342900" indent="-342900">
              <a:lnSpc>
                <a:spcPct val="150000"/>
              </a:lnSpc>
              <a:buFont typeface="+mj-lt"/>
              <a:buAutoNum type="arabicPeriod"/>
            </a:pPr>
            <a:r>
              <a:rPr lang="en-US" sz="1800" dirty="0">
                <a:latin typeface="Calibri" panose="020F0502020204030204" pitchFamily="34" charset="0"/>
                <a:cs typeface="Calibri" panose="020F0502020204030204" pitchFamily="34" charset="0"/>
              </a:rPr>
              <a:t>DNA sequencing with Nanopore </a:t>
            </a:r>
            <a:r>
              <a:rPr lang="en-US" sz="1800" dirty="0" err="1">
                <a:latin typeface="Calibri" panose="020F0502020204030204" pitchFamily="34" charset="0"/>
                <a:cs typeface="Calibri" panose="020F0502020204030204" pitchFamily="34" charset="0"/>
              </a:rPr>
              <a:t>MinION</a:t>
            </a:r>
            <a:r>
              <a:rPr lang="en-US" sz="1800" dirty="0">
                <a:latin typeface="Calibri" panose="020F0502020204030204" pitchFamily="34" charset="0"/>
                <a:cs typeface="Calibri" panose="020F0502020204030204" pitchFamily="34" charset="0"/>
              </a:rPr>
              <a:t>,</a:t>
            </a:r>
          </a:p>
          <a:p>
            <a:pPr marL="342900" indent="-342900">
              <a:lnSpc>
                <a:spcPct val="150000"/>
              </a:lnSpc>
              <a:buFont typeface="+mj-lt"/>
              <a:buAutoNum type="arabicPeriod"/>
            </a:pPr>
            <a:r>
              <a:rPr lang="en-US" sz="1800" dirty="0">
                <a:latin typeface="Calibri" panose="020F0502020204030204" pitchFamily="34" charset="0"/>
                <a:cs typeface="Calibri" panose="020F0502020204030204" pitchFamily="34" charset="0"/>
              </a:rPr>
              <a:t>Pipettes are friendly,</a:t>
            </a:r>
          </a:p>
          <a:p>
            <a:pPr marL="342900" indent="-342900">
              <a:lnSpc>
                <a:spcPct val="150000"/>
              </a:lnSpc>
              <a:buFont typeface="+mj-lt"/>
              <a:buAutoNum type="arabicPeriod"/>
            </a:pPr>
            <a:r>
              <a:rPr lang="en-US" sz="1800" dirty="0">
                <a:latin typeface="Calibri" panose="020F0502020204030204" pitchFamily="34" charset="0"/>
                <a:cs typeface="Calibri" panose="020F0502020204030204" pitchFamily="34" charset="0"/>
              </a:rPr>
              <a:t>Library preparation,</a:t>
            </a:r>
          </a:p>
          <a:p>
            <a:pPr marL="342900" indent="-342900">
              <a:lnSpc>
                <a:spcPct val="150000"/>
              </a:lnSpc>
              <a:buFont typeface="+mj-lt"/>
              <a:buAutoNum type="arabicPeriod"/>
            </a:pPr>
            <a:r>
              <a:rPr lang="en-US" sz="1800" dirty="0">
                <a:latin typeface="Calibri" panose="020F0502020204030204" pitchFamily="34" charset="0"/>
                <a:cs typeface="Calibri" panose="020F0502020204030204" pitchFamily="34" charset="0"/>
              </a:rPr>
              <a:t>Loading a flow cell,</a:t>
            </a:r>
          </a:p>
          <a:p>
            <a:pPr marL="342900" indent="-342900">
              <a:lnSpc>
                <a:spcPct val="150000"/>
              </a:lnSpc>
              <a:buFont typeface="+mj-lt"/>
              <a:buAutoNum type="arabicPeriod"/>
            </a:pPr>
            <a:r>
              <a:rPr lang="en-US" sz="1800" dirty="0" err="1">
                <a:latin typeface="Calibri" panose="020F0502020204030204" pitchFamily="34" charset="0"/>
                <a:cs typeface="Calibri" panose="020F0502020204030204" pitchFamily="34" charset="0"/>
              </a:rPr>
              <a:t>MinKNOW</a:t>
            </a:r>
            <a:r>
              <a:rPr lang="en-US" sz="1800" dirty="0">
                <a:latin typeface="Calibri" panose="020F0502020204030204" pitchFamily="34" charset="0"/>
                <a:cs typeface="Calibri" panose="020F0502020204030204" pitchFamily="34" charset="0"/>
              </a:rPr>
              <a:t> software control,</a:t>
            </a:r>
          </a:p>
          <a:p>
            <a:pPr marL="342900" indent="-342900">
              <a:lnSpc>
                <a:spcPct val="150000"/>
              </a:lnSpc>
              <a:buFont typeface="+mj-lt"/>
              <a:buAutoNum type="arabicPeriod"/>
            </a:pPr>
            <a:r>
              <a:rPr lang="en-US" sz="1800" dirty="0">
                <a:latin typeface="Calibri" panose="020F0502020204030204" pitchFamily="34" charset="0"/>
                <a:cs typeface="Calibri" panose="020F0502020204030204" pitchFamily="34" charset="0"/>
              </a:rPr>
              <a:t>Real-time analysis</a:t>
            </a:r>
          </a:p>
        </p:txBody>
      </p:sp>
      <p:sp>
        <p:nvSpPr>
          <p:cNvPr id="5" name="TextBox 4">
            <a:extLst>
              <a:ext uri="{FF2B5EF4-FFF2-40B4-BE49-F238E27FC236}">
                <a16:creationId xmlns:a16="http://schemas.microsoft.com/office/drawing/2014/main" id="{37F0CBB4-E94C-F04C-AD12-2B3352FFF331}"/>
              </a:ext>
            </a:extLst>
          </p:cNvPr>
          <p:cNvSpPr txBox="1"/>
          <p:nvPr/>
        </p:nvSpPr>
        <p:spPr>
          <a:xfrm>
            <a:off x="2990626" y="5277843"/>
            <a:ext cx="2515432" cy="338554"/>
          </a:xfrm>
          <a:prstGeom prst="rect">
            <a:avLst/>
          </a:prstGeom>
          <a:noFill/>
        </p:spPr>
        <p:txBody>
          <a:bodyPr wrap="none" rtlCol="0">
            <a:spAutoFit/>
          </a:bodyPr>
          <a:lstStyle/>
          <a:p>
            <a:r>
              <a:rPr lang="en-US" sz="1600" b="1" dirty="0">
                <a:latin typeface="Calibri" panose="020F0502020204030204" pitchFamily="34" charset="0"/>
                <a:cs typeface="Calibri" panose="020F0502020204030204" pitchFamily="34" charset="0"/>
              </a:rPr>
              <a:t>Next 48 hours: more reads!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6"/>
        <p:cNvGrpSpPr/>
        <p:nvPr/>
      </p:nvGrpSpPr>
      <p:grpSpPr>
        <a:xfrm>
          <a:off x="0" y="0"/>
          <a:ext cx="0" cy="0"/>
          <a:chOff x="0" y="0"/>
          <a:chExt cx="0" cy="0"/>
        </a:xfrm>
      </p:grpSpPr>
      <p:pic>
        <p:nvPicPr>
          <p:cNvPr id="167" name="Google Shape;167;p23" descr="A screenshot of a cell phone&#10;&#10;Description generated with very high confidence"/>
          <p:cNvPicPr preferRelativeResize="0">
            <a:picLocks noGrp="1"/>
          </p:cNvPicPr>
          <p:nvPr>
            <p:ph type="body" idx="1"/>
          </p:nvPr>
        </p:nvPicPr>
        <p:blipFill rotWithShape="1">
          <a:blip r:embed="rId3">
            <a:alphaModFix/>
          </a:blip>
          <a:srcRect/>
          <a:stretch/>
        </p:blipFill>
        <p:spPr>
          <a:xfrm>
            <a:off x="482600" y="2026795"/>
            <a:ext cx="8178800" cy="1758441"/>
          </a:xfrm>
          <a:prstGeom prst="rect">
            <a:avLst/>
          </a:prstGeom>
          <a:noFill/>
          <a:ln>
            <a:noFill/>
          </a:ln>
        </p:spPr>
      </p:pic>
      <p:sp>
        <p:nvSpPr>
          <p:cNvPr id="5" name="Google Shape;151;p21"/>
          <p:cNvSpPr txBox="1">
            <a:spLocks noGrp="1"/>
          </p:cNvSpPr>
          <p:nvPr>
            <p:ph type="title"/>
          </p:nvPr>
        </p:nvSpPr>
        <p:spPr>
          <a:xfrm>
            <a:off x="2681851" y="737558"/>
            <a:ext cx="4479108" cy="994172"/>
          </a:xfrm>
          <a:prstGeom prst="rect">
            <a:avLst/>
          </a:prstGeom>
          <a:noFill/>
          <a:ln>
            <a:noFill/>
          </a:ln>
        </p:spPr>
        <p:txBody>
          <a:bodyPr spcFirstLastPara="1" wrap="square" lIns="68569" tIns="34275" rIns="68569" bIns="34275" anchor="ctr" anchorCtr="0">
            <a:noAutofit/>
          </a:bodyPr>
          <a:lstStyle/>
          <a:p>
            <a:r>
              <a:rPr lang="en-US" dirty="0">
                <a:latin typeface="Calibri" panose="020F0502020204030204" pitchFamily="34" charset="0"/>
                <a:cs typeface="Calibri" panose="020F0502020204030204" pitchFamily="34" charset="0"/>
              </a:rPr>
              <a:t>How do we get there ?</a:t>
            </a:r>
            <a:endParaRPr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310066E-4F20-DE4B-BBF0-011EC220A014}"/>
              </a:ext>
            </a:extLst>
          </p:cNvPr>
          <p:cNvSpPr txBox="1"/>
          <p:nvPr/>
        </p:nvSpPr>
        <p:spPr>
          <a:xfrm>
            <a:off x="4921405" y="5710413"/>
            <a:ext cx="3996607" cy="253916"/>
          </a:xfrm>
          <a:prstGeom prst="rect">
            <a:avLst/>
          </a:prstGeom>
          <a:noFill/>
        </p:spPr>
        <p:txBody>
          <a:bodyPr wrap="none" rtlCol="0">
            <a:spAutoFit/>
          </a:bodyPr>
          <a:lstStyle/>
          <a:p>
            <a:r>
              <a:rPr lang="en-US" sz="1050" i="1" dirty="0">
                <a:solidFill>
                  <a:schemeClr val="tx1"/>
                </a:solidFill>
              </a:rPr>
              <a:t>Image credit: </a:t>
            </a:r>
            <a:r>
              <a:rPr lang="en-US" sz="1050" i="1" dirty="0" err="1">
                <a:solidFill>
                  <a:schemeClr val="tx1"/>
                </a:solidFill>
              </a:rPr>
              <a:t>Ko</a:t>
            </a:r>
            <a:r>
              <a:rPr lang="en-US" sz="1050" i="1" dirty="0">
                <a:solidFill>
                  <a:schemeClr val="tx1"/>
                </a:solidFill>
              </a:rPr>
              <a:t> S. et al. 2018. </a:t>
            </a:r>
            <a:r>
              <a:rPr lang="en-US" sz="1050" i="1" dirty="0">
                <a:solidFill>
                  <a:schemeClr val="tx1"/>
                </a:solidFill>
                <a:hlinkClick r:id="rId4">
                  <a:extLst>
                    <a:ext uri="{A12FA001-AC4F-418D-AE19-62706E023703}">
                      <ahyp:hlinkClr xmlns:ahyp="http://schemas.microsoft.com/office/drawing/2018/hyperlinkcolor" val="tx"/>
                    </a:ext>
                  </a:extLst>
                </a:hlinkClick>
              </a:rPr>
              <a:t>https://arxiv.org/abs/1711.07370</a:t>
            </a:r>
            <a:endParaRPr lang="en-US" sz="1050" i="1"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3" descr="A screenshot of a cell phone&#10;&#10;Description generated with very high confidence"/>
          <p:cNvPicPr preferRelativeResize="0">
            <a:picLocks noGrp="1"/>
          </p:cNvPicPr>
          <p:nvPr>
            <p:ph type="body" idx="1"/>
          </p:nvPr>
        </p:nvPicPr>
        <p:blipFill rotWithShape="1">
          <a:blip r:embed="rId3">
            <a:alphaModFix/>
          </a:blip>
          <a:srcRect/>
          <a:stretch/>
        </p:blipFill>
        <p:spPr>
          <a:xfrm>
            <a:off x="482600" y="2026795"/>
            <a:ext cx="8178800" cy="1758441"/>
          </a:xfrm>
          <a:prstGeom prst="rect">
            <a:avLst/>
          </a:prstGeom>
          <a:noFill/>
          <a:ln>
            <a:noFill/>
          </a:ln>
        </p:spPr>
      </p:pic>
      <p:pic>
        <p:nvPicPr>
          <p:cNvPr id="3" name="Google Shape;173;p24"/>
          <p:cNvPicPr preferRelativeResize="0"/>
          <p:nvPr/>
        </p:nvPicPr>
        <p:blipFill rotWithShape="1">
          <a:blip r:embed="rId4">
            <a:alphaModFix/>
          </a:blip>
          <a:srcRect/>
          <a:stretch/>
        </p:blipFill>
        <p:spPr>
          <a:xfrm>
            <a:off x="3666776" y="3976502"/>
            <a:ext cx="4895949" cy="1608911"/>
          </a:xfrm>
          <a:prstGeom prst="rect">
            <a:avLst/>
          </a:prstGeom>
          <a:noFill/>
          <a:ln>
            <a:noFill/>
          </a:ln>
        </p:spPr>
      </p:pic>
      <p:sp>
        <p:nvSpPr>
          <p:cNvPr id="2" name="Rectangle 1"/>
          <p:cNvSpPr/>
          <p:nvPr/>
        </p:nvSpPr>
        <p:spPr>
          <a:xfrm>
            <a:off x="482600" y="2026795"/>
            <a:ext cx="2963033" cy="1398703"/>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50"/>
          </a:p>
        </p:txBody>
      </p:sp>
      <p:sp>
        <p:nvSpPr>
          <p:cNvPr id="5" name="Rectangle 4"/>
          <p:cNvSpPr/>
          <p:nvPr/>
        </p:nvSpPr>
        <p:spPr>
          <a:xfrm>
            <a:off x="3666776" y="2026795"/>
            <a:ext cx="3263838" cy="3668100"/>
          </a:xfrm>
          <a:prstGeom prst="rect">
            <a:avLst/>
          </a:prstGeom>
          <a:noFill/>
          <a:ln w="3810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50"/>
          </a:p>
        </p:txBody>
      </p:sp>
      <p:sp>
        <p:nvSpPr>
          <p:cNvPr id="4" name="ZoneTexte 3"/>
          <p:cNvSpPr txBox="1"/>
          <p:nvPr/>
        </p:nvSpPr>
        <p:spPr>
          <a:xfrm>
            <a:off x="1568741" y="1529666"/>
            <a:ext cx="763351" cy="461665"/>
          </a:xfrm>
          <a:prstGeom prst="rect">
            <a:avLst/>
          </a:prstGeom>
          <a:noFill/>
        </p:spPr>
        <p:txBody>
          <a:bodyPr wrap="none" rtlCol="0">
            <a:spAutoFit/>
          </a:bodyPr>
          <a:lstStyle/>
          <a:p>
            <a:r>
              <a:rPr lang="fr-FR" sz="2400" dirty="0">
                <a:solidFill>
                  <a:srgbClr val="FF0000"/>
                </a:solidFill>
                <a:latin typeface="Calibri" panose="020F0502020204030204" pitchFamily="34" charset="0"/>
                <a:cs typeface="Calibri" panose="020F0502020204030204" pitchFamily="34" charset="0"/>
              </a:rPr>
              <a:t>User</a:t>
            </a:r>
          </a:p>
        </p:txBody>
      </p:sp>
      <p:sp>
        <p:nvSpPr>
          <p:cNvPr id="7" name="ZoneTexte 6"/>
          <p:cNvSpPr txBox="1"/>
          <p:nvPr/>
        </p:nvSpPr>
        <p:spPr>
          <a:xfrm>
            <a:off x="4199998" y="1529666"/>
            <a:ext cx="2371162" cy="461665"/>
          </a:xfrm>
          <a:prstGeom prst="rect">
            <a:avLst/>
          </a:prstGeom>
          <a:noFill/>
        </p:spPr>
        <p:txBody>
          <a:bodyPr wrap="none" rtlCol="0">
            <a:spAutoFit/>
          </a:bodyPr>
          <a:lstStyle/>
          <a:p>
            <a:r>
              <a:rPr lang="fr-FR" sz="2400" dirty="0">
                <a:solidFill>
                  <a:srgbClr val="3366FF"/>
                </a:solidFill>
                <a:latin typeface="Calibri" panose="020F0502020204030204" pitchFamily="34" charset="0"/>
                <a:cs typeface="Calibri" panose="020F0502020204030204" pitchFamily="34" charset="0"/>
              </a:rPr>
              <a:t>Oxford </a:t>
            </a:r>
            <a:r>
              <a:rPr lang="fr-FR" sz="2400" dirty="0" err="1">
                <a:solidFill>
                  <a:srgbClr val="3366FF"/>
                </a:solidFill>
                <a:latin typeface="Calibri" panose="020F0502020204030204" pitchFamily="34" charset="0"/>
                <a:cs typeface="Calibri" panose="020F0502020204030204" pitchFamily="34" charset="0"/>
              </a:rPr>
              <a:t>Nanopore</a:t>
            </a:r>
            <a:endParaRPr lang="fr-FR" sz="2400" dirty="0">
              <a:solidFill>
                <a:srgbClr val="3366FF"/>
              </a:solidFill>
              <a:latin typeface="Calibri" panose="020F0502020204030204" pitchFamily="34" charset="0"/>
              <a:cs typeface="Calibri" panose="020F0502020204030204" pitchFamily="34" charset="0"/>
            </a:endParaRPr>
          </a:p>
        </p:txBody>
      </p:sp>
      <p:sp>
        <p:nvSpPr>
          <p:cNvPr id="8" name="Google Shape;151;p21"/>
          <p:cNvSpPr txBox="1">
            <a:spLocks noGrp="1"/>
          </p:cNvSpPr>
          <p:nvPr>
            <p:ph type="title"/>
          </p:nvPr>
        </p:nvSpPr>
        <p:spPr>
          <a:xfrm>
            <a:off x="2318780" y="689149"/>
            <a:ext cx="4479108" cy="994172"/>
          </a:xfrm>
          <a:prstGeom prst="rect">
            <a:avLst/>
          </a:prstGeom>
          <a:noFill/>
          <a:ln>
            <a:noFill/>
          </a:ln>
        </p:spPr>
        <p:txBody>
          <a:bodyPr spcFirstLastPara="1" wrap="square" lIns="68569" tIns="34275" rIns="68569" bIns="34275" anchor="ctr" anchorCtr="0">
            <a:noAutofit/>
          </a:bodyPr>
          <a:lstStyle/>
          <a:p>
            <a:r>
              <a:rPr lang="en-US" dirty="0">
                <a:latin typeface="Calibri" panose="020F0502020204030204" pitchFamily="34" charset="0"/>
                <a:cs typeface="Calibri" panose="020F0502020204030204" pitchFamily="34" charset="0"/>
              </a:rPr>
              <a:t>How do we get there ?</a:t>
            </a:r>
            <a:endParaRPr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D7DCC6DA-3E88-E74D-89E3-93125F0F4EB7}"/>
              </a:ext>
            </a:extLst>
          </p:cNvPr>
          <p:cNvSpPr/>
          <p:nvPr/>
        </p:nvSpPr>
        <p:spPr>
          <a:xfrm>
            <a:off x="6970957" y="2026796"/>
            <a:ext cx="1759066" cy="3668100"/>
          </a:xfrm>
          <a:prstGeom prst="rect">
            <a:avLst/>
          </a:prstGeom>
          <a:noFill/>
          <a:ln w="38100" cmpd="sng">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50"/>
          </a:p>
        </p:txBody>
      </p:sp>
      <p:sp>
        <p:nvSpPr>
          <p:cNvPr id="10" name="ZoneTexte 3">
            <a:extLst>
              <a:ext uri="{FF2B5EF4-FFF2-40B4-BE49-F238E27FC236}">
                <a16:creationId xmlns:a16="http://schemas.microsoft.com/office/drawing/2014/main" id="{46A2687B-7B90-9F4D-864B-2B87F1465729}"/>
              </a:ext>
            </a:extLst>
          </p:cNvPr>
          <p:cNvSpPr txBox="1"/>
          <p:nvPr/>
        </p:nvSpPr>
        <p:spPr>
          <a:xfrm>
            <a:off x="7454227" y="1492581"/>
            <a:ext cx="651140" cy="461665"/>
          </a:xfrm>
          <a:prstGeom prst="rect">
            <a:avLst/>
          </a:prstGeom>
          <a:noFill/>
        </p:spPr>
        <p:txBody>
          <a:bodyPr wrap="none" rtlCol="0">
            <a:spAutoFit/>
          </a:bodyPr>
          <a:lstStyle/>
          <a:p>
            <a:r>
              <a:rPr lang="fr-FR" sz="2400" dirty="0">
                <a:solidFill>
                  <a:srgbClr val="7030A0"/>
                </a:solidFill>
                <a:latin typeface="Calibri" panose="020F0502020204030204" pitchFamily="34" charset="0"/>
                <a:cs typeface="Calibri" panose="020F0502020204030204" pitchFamily="34" charset="0"/>
              </a:rPr>
              <a:t>Mix</a:t>
            </a:r>
          </a:p>
        </p:txBody>
      </p:sp>
      <p:sp>
        <p:nvSpPr>
          <p:cNvPr id="6" name="TextBox 5">
            <a:extLst>
              <a:ext uri="{FF2B5EF4-FFF2-40B4-BE49-F238E27FC236}">
                <a16:creationId xmlns:a16="http://schemas.microsoft.com/office/drawing/2014/main" id="{D22BE74C-404C-F541-9FE5-75A368957DCA}"/>
              </a:ext>
            </a:extLst>
          </p:cNvPr>
          <p:cNvSpPr txBox="1"/>
          <p:nvPr/>
        </p:nvSpPr>
        <p:spPr>
          <a:xfrm>
            <a:off x="4872402" y="5784453"/>
            <a:ext cx="3996607" cy="253916"/>
          </a:xfrm>
          <a:prstGeom prst="rect">
            <a:avLst/>
          </a:prstGeom>
          <a:noFill/>
        </p:spPr>
        <p:txBody>
          <a:bodyPr wrap="none" rtlCol="0">
            <a:spAutoFit/>
          </a:bodyPr>
          <a:lstStyle/>
          <a:p>
            <a:r>
              <a:rPr lang="en-US" sz="1050" i="1" dirty="0">
                <a:solidFill>
                  <a:schemeClr val="tx1"/>
                </a:solidFill>
              </a:rPr>
              <a:t>Image credit: </a:t>
            </a:r>
            <a:r>
              <a:rPr lang="en-US" sz="1050" i="1" dirty="0" err="1">
                <a:solidFill>
                  <a:schemeClr val="tx1"/>
                </a:solidFill>
              </a:rPr>
              <a:t>Ko</a:t>
            </a:r>
            <a:r>
              <a:rPr lang="en-US" sz="1050" i="1" dirty="0">
                <a:solidFill>
                  <a:schemeClr val="tx1"/>
                </a:solidFill>
              </a:rPr>
              <a:t> S. et al. 2018. </a:t>
            </a:r>
            <a:r>
              <a:rPr lang="en-US" sz="1050" i="1" dirty="0">
                <a:solidFill>
                  <a:schemeClr val="tx1"/>
                </a:solidFill>
                <a:hlinkClick r:id="rId5">
                  <a:extLst>
                    <a:ext uri="{A12FA001-AC4F-418D-AE19-62706E023703}">
                      <ahyp:hlinkClr xmlns:ahyp="http://schemas.microsoft.com/office/drawing/2018/hyperlinkcolor" val="tx"/>
                    </a:ext>
                  </a:extLst>
                </a:hlinkClick>
              </a:rPr>
              <a:t>https://arxiv.org/abs/1711.07370</a:t>
            </a:r>
            <a:endParaRPr lang="en-US" sz="1050" i="1" dirty="0">
              <a:solidFill>
                <a:schemeClr val="tx1"/>
              </a:solidFill>
            </a:endParaRPr>
          </a:p>
        </p:txBody>
      </p:sp>
    </p:spTree>
    <p:extLst>
      <p:ext uri="{BB962C8B-B14F-4D97-AF65-F5344CB8AC3E}">
        <p14:creationId xmlns:p14="http://schemas.microsoft.com/office/powerpoint/2010/main" val="3145267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5" name="Google Shape;305;p41"/>
          <p:cNvSpPr txBox="1">
            <a:spLocks noGrp="1"/>
          </p:cNvSpPr>
          <p:nvPr>
            <p:ph type="title"/>
          </p:nvPr>
        </p:nvSpPr>
        <p:spPr>
          <a:xfrm>
            <a:off x="104775" y="657226"/>
            <a:ext cx="3762375" cy="994172"/>
          </a:xfrm>
          <a:prstGeom prst="rect">
            <a:avLst/>
          </a:prstGeom>
          <a:noFill/>
          <a:ln>
            <a:noFill/>
          </a:ln>
        </p:spPr>
        <p:txBody>
          <a:bodyPr spcFirstLastPara="1" wrap="square" lIns="68569" tIns="34275" rIns="68569" bIns="34275" anchor="ctr" anchorCtr="0">
            <a:noAutofit/>
          </a:bodyPr>
          <a:lstStyle/>
          <a:p>
            <a:r>
              <a:rPr lang="en-US" dirty="0">
                <a:latin typeface="Calibri" panose="020F0502020204030204" pitchFamily="34" charset="0"/>
                <a:cs typeface="Calibri" panose="020F0502020204030204" pitchFamily="34" charset="0"/>
              </a:rPr>
              <a:t>Flow cell inspection</a:t>
            </a:r>
            <a:endParaRPr dirty="0">
              <a:latin typeface="Calibri" panose="020F0502020204030204" pitchFamily="34" charset="0"/>
              <a:cs typeface="Calibri" panose="020F0502020204030204" pitchFamily="34" charset="0"/>
            </a:endParaRPr>
          </a:p>
        </p:txBody>
      </p:sp>
      <p:sp>
        <p:nvSpPr>
          <p:cNvPr id="306" name="Google Shape;306;p41"/>
          <p:cNvSpPr txBox="1">
            <a:spLocks noGrp="1"/>
          </p:cNvSpPr>
          <p:nvPr>
            <p:ph type="body" idx="1"/>
          </p:nvPr>
        </p:nvSpPr>
        <p:spPr>
          <a:xfrm>
            <a:off x="247650" y="1830262"/>
            <a:ext cx="4280674" cy="3116785"/>
          </a:xfrm>
          <a:prstGeom prst="rect">
            <a:avLst/>
          </a:prstGeom>
          <a:noFill/>
          <a:ln>
            <a:noFill/>
          </a:ln>
        </p:spPr>
        <p:txBody>
          <a:bodyPr spcFirstLastPara="1" wrap="square" lIns="68569" tIns="34275" rIns="68569" bIns="34275" anchor="t" anchorCtr="0">
            <a:noAutofit/>
          </a:bodyPr>
          <a:lstStyle/>
          <a:p>
            <a:pPr marL="0" indent="0">
              <a:spcBef>
                <a:spcPts val="0"/>
              </a:spcBef>
              <a:buSzPts val="3200"/>
              <a:buNone/>
            </a:pPr>
            <a:r>
              <a:rPr lang="en-US" sz="2400" dirty="0">
                <a:latin typeface="Calibri" panose="020F0502020204030204" pitchFamily="34" charset="0"/>
                <a:cs typeface="Calibri" panose="020F0502020204030204" pitchFamily="34" charset="0"/>
              </a:rPr>
              <a:t>1-Unpack</a:t>
            </a:r>
          </a:p>
          <a:p>
            <a:pPr marL="0" indent="0">
              <a:spcBef>
                <a:spcPts val="0"/>
              </a:spcBef>
              <a:buSzPts val="3200"/>
              <a:buNone/>
            </a:pPr>
            <a:endParaRPr lang="en-US" sz="2400" dirty="0">
              <a:latin typeface="Calibri" panose="020F0502020204030204" pitchFamily="34" charset="0"/>
              <a:cs typeface="Calibri" panose="020F0502020204030204" pitchFamily="34" charset="0"/>
            </a:endParaRPr>
          </a:p>
          <a:p>
            <a:pPr marL="0" indent="0">
              <a:spcBef>
                <a:spcPts val="0"/>
              </a:spcBef>
              <a:buSzPts val="3200"/>
              <a:buNone/>
            </a:pPr>
            <a:endParaRPr lang="en-US" sz="2400" dirty="0">
              <a:latin typeface="Calibri" panose="020F0502020204030204" pitchFamily="34" charset="0"/>
              <a:cs typeface="Calibri" panose="020F0502020204030204" pitchFamily="34" charset="0"/>
            </a:endParaRPr>
          </a:p>
          <a:p>
            <a:pPr marL="0" indent="0">
              <a:spcBef>
                <a:spcPts val="0"/>
              </a:spcBef>
              <a:buSzPts val="3200"/>
              <a:buNone/>
            </a:pPr>
            <a:endParaRPr lang="en-US" sz="2400" dirty="0">
              <a:latin typeface="Calibri" panose="020F0502020204030204" pitchFamily="34" charset="0"/>
              <a:cs typeface="Calibri" panose="020F0502020204030204" pitchFamily="34" charset="0"/>
            </a:endParaRPr>
          </a:p>
          <a:p>
            <a:pPr marL="0" indent="0">
              <a:spcBef>
                <a:spcPts val="0"/>
              </a:spcBef>
              <a:buSzPts val="3200"/>
              <a:buNone/>
            </a:pPr>
            <a:r>
              <a:rPr lang="en-US" sz="2400" dirty="0">
                <a:latin typeface="Calibri" panose="020F0502020204030204" pitchFamily="34" charset="0"/>
                <a:cs typeface="Calibri" panose="020F0502020204030204" pitchFamily="34" charset="0"/>
              </a:rPr>
              <a:t>2-No bubbles in fluid lines and on surface of flow cell</a:t>
            </a:r>
          </a:p>
          <a:p>
            <a:pPr marL="0" indent="0">
              <a:spcBef>
                <a:spcPts val="0"/>
              </a:spcBef>
              <a:buSzPts val="3200"/>
              <a:buNone/>
            </a:pPr>
            <a:endParaRPr lang="en-US" sz="2400" dirty="0">
              <a:latin typeface="Calibri" panose="020F0502020204030204" pitchFamily="34" charset="0"/>
              <a:cs typeface="Calibri" panose="020F0502020204030204" pitchFamily="34" charset="0"/>
            </a:endParaRPr>
          </a:p>
          <a:p>
            <a:pPr marL="0" indent="0">
              <a:spcBef>
                <a:spcPts val="0"/>
              </a:spcBef>
              <a:buSzPts val="3200"/>
              <a:buNone/>
            </a:pPr>
            <a:endParaRPr lang="en-US" sz="2400" dirty="0">
              <a:latin typeface="Calibri" panose="020F0502020204030204" pitchFamily="34" charset="0"/>
              <a:cs typeface="Calibri" panose="020F0502020204030204" pitchFamily="34" charset="0"/>
            </a:endParaRPr>
          </a:p>
          <a:p>
            <a:pPr marL="0" indent="0">
              <a:spcBef>
                <a:spcPts val="0"/>
              </a:spcBef>
              <a:buSzPts val="3200"/>
              <a:buNone/>
            </a:pPr>
            <a:r>
              <a:rPr lang="en-US" sz="2400" dirty="0">
                <a:latin typeface="Calibri" panose="020F0502020204030204" pitchFamily="34" charset="0"/>
                <a:cs typeface="Calibri" panose="020F0502020204030204" pitchFamily="34" charset="0"/>
              </a:rPr>
              <a:t>3-Confirm conductive heat pad is installed on bottom surface of ASIC chip.</a:t>
            </a:r>
            <a:endParaRPr dirty="0">
              <a:latin typeface="Calibri" panose="020F0502020204030204" pitchFamily="34" charset="0"/>
              <a:cs typeface="Calibri" panose="020F0502020204030204" pitchFamily="34" charset="0"/>
            </a:endParaRPr>
          </a:p>
        </p:txBody>
      </p:sp>
      <p:pic>
        <p:nvPicPr>
          <p:cNvPr id="2" name="Image 1" descr="flowcell.jpg"/>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17560" t="29035" r="22886" b="14485"/>
          <a:stretch/>
        </p:blipFill>
        <p:spPr>
          <a:xfrm>
            <a:off x="4880722" y="962863"/>
            <a:ext cx="4101353" cy="1734797"/>
          </a:xfrm>
          <a:prstGeom prst="rect">
            <a:avLst/>
          </a:prstGeom>
        </p:spPr>
      </p:pic>
      <p:pic>
        <p:nvPicPr>
          <p:cNvPr id="3" name="Image 2" descr="MinION-flowcell.jpg"/>
          <p:cNvPicPr>
            <a:picLocks noChangeAspect="1"/>
          </p:cNvPicPr>
          <p:nvPr/>
        </p:nvPicPr>
        <p:blipFill rotWithShape="1">
          <a:blip r:embed="rId5">
            <a:extLst>
              <a:ext uri="{28A0092B-C50C-407E-A947-70E740481C1C}">
                <a14:useLocalDpi xmlns:a14="http://schemas.microsoft.com/office/drawing/2010/main" val="0"/>
              </a:ext>
            </a:extLst>
          </a:blip>
          <a:srcRect t="9481" b="13455"/>
          <a:stretch/>
        </p:blipFill>
        <p:spPr>
          <a:xfrm>
            <a:off x="4757177" y="2700615"/>
            <a:ext cx="4386823" cy="1485900"/>
          </a:xfrm>
          <a:prstGeom prst="rect">
            <a:avLst/>
          </a:prstGeom>
        </p:spPr>
      </p:pic>
      <p:pic>
        <p:nvPicPr>
          <p:cNvPr id="4" name="Image 3" descr="14552163952_d2c8f0caf5_b.jpg"/>
          <p:cNvPicPr>
            <a:picLocks noChangeAspect="1"/>
          </p:cNvPicPr>
          <p:nvPr/>
        </p:nvPicPr>
        <p:blipFill rotWithShape="1">
          <a:blip r:embed="rId6">
            <a:extLst>
              <a:ext uri="{28A0092B-C50C-407E-A947-70E740481C1C}">
                <a14:useLocalDpi xmlns:a14="http://schemas.microsoft.com/office/drawing/2010/main" val="0"/>
              </a:ext>
            </a:extLst>
          </a:blip>
          <a:srcRect t="18989" b="15974"/>
          <a:stretch/>
        </p:blipFill>
        <p:spPr>
          <a:xfrm>
            <a:off x="4962525" y="4295775"/>
            <a:ext cx="4019550" cy="1628775"/>
          </a:xfrm>
          <a:prstGeom prst="rect">
            <a:avLst/>
          </a:prstGeom>
        </p:spPr>
      </p:pic>
      <p:sp>
        <p:nvSpPr>
          <p:cNvPr id="5" name="Rectangle 4">
            <a:extLst>
              <a:ext uri="{FF2B5EF4-FFF2-40B4-BE49-F238E27FC236}">
                <a16:creationId xmlns:a16="http://schemas.microsoft.com/office/drawing/2014/main" id="{DDB42CA7-952C-F249-91A4-795C24DB7C69}"/>
              </a:ext>
            </a:extLst>
          </p:cNvPr>
          <p:cNvSpPr/>
          <p:nvPr/>
        </p:nvSpPr>
        <p:spPr>
          <a:xfrm>
            <a:off x="4848782" y="2531731"/>
            <a:ext cx="3422732" cy="230832"/>
          </a:xfrm>
          <a:prstGeom prst="rect">
            <a:avLst/>
          </a:prstGeom>
        </p:spPr>
        <p:txBody>
          <a:bodyPr wrap="none">
            <a:spAutoFit/>
          </a:bodyPr>
          <a:lstStyle/>
          <a:p>
            <a:r>
              <a:rPr lang="en-US" sz="900" i="1" dirty="0">
                <a:latin typeface="Arial" panose="020B0604020202020204" pitchFamily="34" charset="0"/>
                <a:ea typeface="Times New Roman" panose="02020603050405020304" pitchFamily="18" charset="0"/>
                <a:cs typeface="Times New Roman" panose="02020603050405020304" pitchFamily="18" charset="0"/>
              </a:rPr>
              <a:t>Image credit: Hazelwood-Smith S., van Schaik T. and </a:t>
            </a:r>
            <a:r>
              <a:rPr lang="en-US" sz="900" i="1" dirty="0" err="1">
                <a:latin typeface="Arial" panose="020B0604020202020204" pitchFamily="34" charset="0"/>
                <a:ea typeface="Times New Roman" panose="02020603050405020304" pitchFamily="18" charset="0"/>
                <a:cs typeface="Times New Roman" panose="02020603050405020304" pitchFamily="18" charset="0"/>
              </a:rPr>
              <a:t>Kultys</a:t>
            </a:r>
            <a:r>
              <a:rPr lang="en-US" sz="900" i="1" dirty="0">
                <a:latin typeface="Arial" panose="020B0604020202020204" pitchFamily="34" charset="0"/>
                <a:ea typeface="Times New Roman" panose="02020603050405020304" pitchFamily="18" charset="0"/>
                <a:cs typeface="Times New Roman" panose="02020603050405020304" pitchFamily="18" charset="0"/>
              </a:rPr>
              <a:t> M,</a:t>
            </a:r>
            <a:endParaRPr lang="en-US"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F557B70A-F248-8246-93A8-571DD92D4E7E}"/>
              </a:ext>
            </a:extLst>
          </p:cNvPr>
          <p:cNvSpPr/>
          <p:nvPr/>
        </p:nvSpPr>
        <p:spPr>
          <a:xfrm>
            <a:off x="4962525" y="5726460"/>
            <a:ext cx="1319592" cy="230832"/>
          </a:xfrm>
          <a:prstGeom prst="rect">
            <a:avLst/>
          </a:prstGeom>
        </p:spPr>
        <p:txBody>
          <a:bodyPr wrap="none">
            <a:spAutoFit/>
          </a:bodyPr>
          <a:lstStyle/>
          <a:p>
            <a:r>
              <a:rPr lang="en-US" sz="900" i="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Image credit: Tighe D.</a:t>
            </a:r>
            <a:endParaRPr lang="en-US" sz="9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5E5E4BDE-BC7A-3544-9DEE-8BA34873B569}"/>
              </a:ext>
            </a:extLst>
          </p:cNvPr>
          <p:cNvSpPr/>
          <p:nvPr/>
        </p:nvSpPr>
        <p:spPr>
          <a:xfrm>
            <a:off x="4880722" y="4066290"/>
            <a:ext cx="2255746" cy="230832"/>
          </a:xfrm>
          <a:prstGeom prst="rect">
            <a:avLst/>
          </a:prstGeom>
        </p:spPr>
        <p:txBody>
          <a:bodyPr wrap="none">
            <a:spAutoFit/>
          </a:bodyPr>
          <a:lstStyle/>
          <a:p>
            <a:r>
              <a:rPr lang="en-US" sz="900" i="1" dirty="0">
                <a:latin typeface="Arial" panose="020B0604020202020204" pitchFamily="34" charset="0"/>
                <a:ea typeface="Times New Roman" panose="02020603050405020304" pitchFamily="18" charset="0"/>
                <a:cs typeface="Times New Roman" panose="02020603050405020304" pitchFamily="18" charset="0"/>
              </a:rPr>
              <a:t>Image extracted from </a:t>
            </a:r>
            <a:r>
              <a:rPr lang="en-US" sz="900" i="1" dirty="0" err="1">
                <a:latin typeface="Arial" panose="020B0604020202020204" pitchFamily="34" charset="0"/>
                <a:ea typeface="Times New Roman" panose="02020603050405020304" pitchFamily="18" charset="0"/>
                <a:cs typeface="Times New Roman" panose="02020603050405020304" pitchFamily="18" charset="0"/>
              </a:rPr>
              <a:t>Enseqlopedia.com</a:t>
            </a:r>
            <a:endParaRPr lang="en-US" sz="9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7" name="Image 6" descr="IMG_1273.jpg"/>
          <p:cNvPicPr>
            <a:picLocks noChangeAspect="1"/>
          </p:cNvPicPr>
          <p:nvPr/>
        </p:nvPicPr>
        <p:blipFill rotWithShape="1">
          <a:blip r:embed="rId3">
            <a:extLst>
              <a:ext uri="{28A0092B-C50C-407E-A947-70E740481C1C}">
                <a14:useLocalDpi xmlns:a14="http://schemas.microsoft.com/office/drawing/2010/main" val="0"/>
              </a:ext>
            </a:extLst>
          </a:blip>
          <a:srcRect l="5199" r="9167"/>
          <a:stretch/>
        </p:blipFill>
        <p:spPr>
          <a:xfrm>
            <a:off x="5874682" y="3897826"/>
            <a:ext cx="1972153" cy="1727256"/>
          </a:xfrm>
          <a:prstGeom prst="rect">
            <a:avLst/>
          </a:prstGeom>
        </p:spPr>
      </p:pic>
      <p:pic>
        <p:nvPicPr>
          <p:cNvPr id="6" name="Image 5" descr="IMG_1272.jpg"/>
          <p:cNvPicPr>
            <a:picLocks noChangeAspect="1"/>
          </p:cNvPicPr>
          <p:nvPr/>
        </p:nvPicPr>
        <p:blipFill rotWithShape="1">
          <a:blip r:embed="rId4">
            <a:extLst>
              <a:ext uri="{28A0092B-C50C-407E-A947-70E740481C1C}">
                <a14:useLocalDpi xmlns:a14="http://schemas.microsoft.com/office/drawing/2010/main" val="0"/>
              </a:ext>
            </a:extLst>
          </a:blip>
          <a:srcRect l="10647" t="11439" r="8472"/>
          <a:stretch/>
        </p:blipFill>
        <p:spPr>
          <a:xfrm>
            <a:off x="3332101" y="3869809"/>
            <a:ext cx="2103287" cy="1727256"/>
          </a:xfrm>
          <a:prstGeom prst="rect">
            <a:avLst/>
          </a:prstGeom>
        </p:spPr>
      </p:pic>
      <p:pic>
        <p:nvPicPr>
          <p:cNvPr id="5" name="Image 4" descr="IMG_1271.jpg"/>
          <p:cNvPicPr>
            <a:picLocks noChangeAspect="1"/>
          </p:cNvPicPr>
          <p:nvPr/>
        </p:nvPicPr>
        <p:blipFill rotWithShape="1">
          <a:blip r:embed="rId5">
            <a:extLst>
              <a:ext uri="{28A0092B-C50C-407E-A947-70E740481C1C}">
                <a14:useLocalDpi xmlns:a14="http://schemas.microsoft.com/office/drawing/2010/main" val="0"/>
              </a:ext>
            </a:extLst>
          </a:blip>
          <a:srcRect l="13199" r="9882"/>
          <a:stretch/>
        </p:blipFill>
        <p:spPr>
          <a:xfrm>
            <a:off x="980467" y="3892742"/>
            <a:ext cx="1764841" cy="1720805"/>
          </a:xfrm>
          <a:prstGeom prst="rect">
            <a:avLst/>
          </a:prstGeom>
        </p:spPr>
      </p:pic>
      <p:pic>
        <p:nvPicPr>
          <p:cNvPr id="4" name="Image 3" descr="IMG_127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3580" y="1870101"/>
            <a:ext cx="2236165" cy="1677123"/>
          </a:xfrm>
          <a:prstGeom prst="rect">
            <a:avLst/>
          </a:prstGeom>
        </p:spPr>
      </p:pic>
      <p:pic>
        <p:nvPicPr>
          <p:cNvPr id="3" name="Image 2" descr="IMG_1269.JPG"/>
          <p:cNvPicPr>
            <a:picLocks noChangeAspect="1"/>
          </p:cNvPicPr>
          <p:nvPr/>
        </p:nvPicPr>
        <p:blipFill rotWithShape="1">
          <a:blip r:embed="rId7">
            <a:extLst>
              <a:ext uri="{28A0092B-C50C-407E-A947-70E740481C1C}">
                <a14:useLocalDpi xmlns:a14="http://schemas.microsoft.com/office/drawing/2010/main" val="0"/>
              </a:ext>
            </a:extLst>
          </a:blip>
          <a:srcRect l="7310" r="13916"/>
          <a:stretch/>
        </p:blipFill>
        <p:spPr>
          <a:xfrm>
            <a:off x="3345959" y="1873146"/>
            <a:ext cx="1748141" cy="1664378"/>
          </a:xfrm>
          <a:prstGeom prst="rect">
            <a:avLst/>
          </a:prstGeom>
        </p:spPr>
      </p:pic>
      <p:pic>
        <p:nvPicPr>
          <p:cNvPr id="2" name="Image 1" descr="IMG_1268.JPG"/>
          <p:cNvPicPr>
            <a:picLocks noChangeAspect="1"/>
          </p:cNvPicPr>
          <p:nvPr/>
        </p:nvPicPr>
        <p:blipFill rotWithShape="1">
          <a:blip r:embed="rId8">
            <a:extLst>
              <a:ext uri="{28A0092B-C50C-407E-A947-70E740481C1C}">
                <a14:useLocalDpi xmlns:a14="http://schemas.microsoft.com/office/drawing/2010/main" val="0"/>
              </a:ext>
            </a:extLst>
          </a:blip>
          <a:srcRect l="7705" r="8883"/>
          <a:stretch/>
        </p:blipFill>
        <p:spPr>
          <a:xfrm>
            <a:off x="961793" y="1858329"/>
            <a:ext cx="1867552" cy="1679195"/>
          </a:xfrm>
          <a:prstGeom prst="rect">
            <a:avLst/>
          </a:prstGeom>
        </p:spPr>
      </p:pic>
      <p:sp>
        <p:nvSpPr>
          <p:cNvPr id="311" name="Google Shape;311;p42"/>
          <p:cNvSpPr txBox="1">
            <a:spLocks noGrp="1"/>
          </p:cNvSpPr>
          <p:nvPr>
            <p:ph type="title"/>
          </p:nvPr>
        </p:nvSpPr>
        <p:spPr>
          <a:xfrm>
            <a:off x="843413" y="869602"/>
            <a:ext cx="7886700" cy="994172"/>
          </a:xfrm>
          <a:prstGeom prst="rect">
            <a:avLst/>
          </a:prstGeom>
          <a:noFill/>
          <a:ln>
            <a:noFill/>
          </a:ln>
        </p:spPr>
        <p:txBody>
          <a:bodyPr spcFirstLastPara="1" wrap="square" lIns="68569" tIns="34275" rIns="68569" bIns="34275" anchor="ctr" anchorCtr="0">
            <a:noAutofit/>
          </a:bodyPr>
          <a:lstStyle/>
          <a:p>
            <a:r>
              <a:rPr lang="en-US" dirty="0">
                <a:latin typeface="Calibri" panose="020F0502020204030204" pitchFamily="34" charset="0"/>
                <a:cs typeface="Calibri" panose="020F0502020204030204" pitchFamily="34" charset="0"/>
              </a:rPr>
              <a:t>Inserting Flow cell into </a:t>
            </a:r>
            <a:r>
              <a:rPr lang="en-US" dirty="0" err="1">
                <a:latin typeface="Calibri" panose="020F0502020204030204" pitchFamily="34" charset="0"/>
                <a:cs typeface="Calibri" panose="020F0502020204030204" pitchFamily="34" charset="0"/>
              </a:rPr>
              <a:t>MinION</a:t>
            </a:r>
            <a:r>
              <a:rPr lang="en-US" dirty="0">
                <a:latin typeface="Calibri" panose="020F0502020204030204" pitchFamily="34" charset="0"/>
                <a:cs typeface="Calibri" panose="020F0502020204030204" pitchFamily="34" charset="0"/>
              </a:rPr>
              <a:t> Device</a:t>
            </a:r>
            <a:endParaRPr dirty="0">
              <a:latin typeface="Calibri" panose="020F0502020204030204" pitchFamily="34" charset="0"/>
              <a:cs typeface="Calibri" panose="020F0502020204030204" pitchFamily="34" charset="0"/>
            </a:endParaRPr>
          </a:p>
        </p:txBody>
      </p:sp>
      <p:sp>
        <p:nvSpPr>
          <p:cNvPr id="317" name="Google Shape;317;p42"/>
          <p:cNvSpPr txBox="1"/>
          <p:nvPr/>
        </p:nvSpPr>
        <p:spPr>
          <a:xfrm>
            <a:off x="1255816" y="3492430"/>
            <a:ext cx="1446802" cy="207749"/>
          </a:xfrm>
          <a:prstGeom prst="rect">
            <a:avLst/>
          </a:prstGeom>
          <a:noFill/>
          <a:ln>
            <a:noFill/>
          </a:ln>
        </p:spPr>
        <p:txBody>
          <a:bodyPr spcFirstLastPara="1" wrap="square" lIns="68569" tIns="34275" rIns="68569" bIns="34275" anchor="t" anchorCtr="0">
            <a:noAutofit/>
          </a:bodyPr>
          <a:lstStyle/>
          <a:p>
            <a:r>
              <a:rPr lang="en-US" sz="1200" dirty="0">
                <a:solidFill>
                  <a:schemeClr val="dk1"/>
                </a:solidFill>
                <a:latin typeface="Calibri" panose="020F0502020204030204" pitchFamily="34" charset="0"/>
                <a:cs typeface="Calibri" panose="020F0502020204030204" pitchFamily="34" charset="0"/>
              </a:rPr>
              <a:t>Ready </a:t>
            </a:r>
            <a:r>
              <a:rPr lang="en-US" sz="1200" dirty="0" err="1">
                <a:solidFill>
                  <a:schemeClr val="dk1"/>
                </a:solidFill>
                <a:latin typeface="Calibri" panose="020F0502020204030204" pitchFamily="34" charset="0"/>
                <a:cs typeface="Calibri" panose="020F0502020204030204" pitchFamily="34" charset="0"/>
              </a:rPr>
              <a:t>MinION</a:t>
            </a:r>
            <a:endParaRPr sz="1200" dirty="0">
              <a:solidFill>
                <a:schemeClr val="dk1"/>
              </a:solidFill>
              <a:latin typeface="Calibri" panose="020F0502020204030204" pitchFamily="34" charset="0"/>
              <a:cs typeface="Calibri" panose="020F0502020204030204" pitchFamily="34" charset="0"/>
            </a:endParaRPr>
          </a:p>
        </p:txBody>
      </p:sp>
      <p:sp>
        <p:nvSpPr>
          <p:cNvPr id="318" name="Google Shape;318;p42"/>
          <p:cNvSpPr txBox="1"/>
          <p:nvPr/>
        </p:nvSpPr>
        <p:spPr>
          <a:xfrm>
            <a:off x="3872676" y="3483091"/>
            <a:ext cx="917294" cy="207749"/>
          </a:xfrm>
          <a:prstGeom prst="rect">
            <a:avLst/>
          </a:prstGeom>
          <a:noFill/>
          <a:ln>
            <a:noFill/>
          </a:ln>
        </p:spPr>
        <p:txBody>
          <a:bodyPr spcFirstLastPara="1" wrap="square" lIns="68569" tIns="34275" rIns="68569" bIns="34275" anchor="t" anchorCtr="0">
            <a:noAutofit/>
          </a:bodyPr>
          <a:lstStyle/>
          <a:p>
            <a:r>
              <a:rPr lang="en-US" sz="1200" dirty="0">
                <a:solidFill>
                  <a:schemeClr val="dk1"/>
                </a:solidFill>
                <a:latin typeface="Calibri" panose="020F0502020204030204" pitchFamily="34" charset="0"/>
                <a:cs typeface="Calibri" panose="020F0502020204030204" pitchFamily="34" charset="0"/>
              </a:rPr>
              <a:t>Open lid</a:t>
            </a:r>
            <a:endParaRPr sz="1200" dirty="0">
              <a:latin typeface="Calibri" panose="020F0502020204030204" pitchFamily="34" charset="0"/>
              <a:cs typeface="Calibri" panose="020F0502020204030204" pitchFamily="34" charset="0"/>
            </a:endParaRPr>
          </a:p>
        </p:txBody>
      </p:sp>
      <p:sp>
        <p:nvSpPr>
          <p:cNvPr id="319" name="Google Shape;319;p42"/>
          <p:cNvSpPr txBox="1"/>
          <p:nvPr/>
        </p:nvSpPr>
        <p:spPr>
          <a:xfrm>
            <a:off x="5263321" y="3485025"/>
            <a:ext cx="3019254" cy="346249"/>
          </a:xfrm>
          <a:prstGeom prst="rect">
            <a:avLst/>
          </a:prstGeom>
          <a:noFill/>
          <a:ln>
            <a:noFill/>
          </a:ln>
        </p:spPr>
        <p:txBody>
          <a:bodyPr spcFirstLastPara="1" wrap="square" lIns="68569" tIns="34275" rIns="68569" bIns="34275" anchor="t" anchorCtr="0">
            <a:noAutofit/>
          </a:bodyPr>
          <a:lstStyle/>
          <a:p>
            <a:pPr algn="ctr"/>
            <a:r>
              <a:rPr lang="en-US" sz="1200" dirty="0">
                <a:solidFill>
                  <a:schemeClr val="dk1"/>
                </a:solidFill>
                <a:latin typeface="Calibri" panose="020F0502020204030204" pitchFamily="34" charset="0"/>
                <a:cs typeface="Calibri" panose="020F0502020204030204" pitchFamily="34" charset="0"/>
              </a:rPr>
              <a:t>Unpack flow cell: check heat pad</a:t>
            </a:r>
            <a:r>
              <a:rPr lang="en-US" sz="1200" dirty="0">
                <a:latin typeface="Calibri" panose="020F0502020204030204" pitchFamily="34" charset="0"/>
                <a:cs typeface="Calibri" panose="020F0502020204030204" pitchFamily="34" charset="0"/>
              </a:rPr>
              <a:t> </a:t>
            </a:r>
          </a:p>
          <a:p>
            <a:pPr algn="ctr"/>
            <a:r>
              <a:rPr lang="en-US" sz="1200" dirty="0">
                <a:solidFill>
                  <a:schemeClr val="dk1"/>
                </a:solidFill>
                <a:latin typeface="Calibri" panose="020F0502020204030204" pitchFamily="34" charset="0"/>
                <a:cs typeface="Calibri" panose="020F0502020204030204" pitchFamily="34" charset="0"/>
              </a:rPr>
              <a:t>intact &amp; ASIC bubble free</a:t>
            </a:r>
            <a:endParaRPr sz="1200" dirty="0">
              <a:latin typeface="Calibri" panose="020F0502020204030204" pitchFamily="34" charset="0"/>
              <a:cs typeface="Calibri" panose="020F0502020204030204" pitchFamily="34" charset="0"/>
            </a:endParaRPr>
          </a:p>
        </p:txBody>
      </p:sp>
      <p:sp>
        <p:nvSpPr>
          <p:cNvPr id="320" name="Google Shape;320;p42"/>
          <p:cNvSpPr txBox="1"/>
          <p:nvPr/>
        </p:nvSpPr>
        <p:spPr>
          <a:xfrm>
            <a:off x="963274" y="5587726"/>
            <a:ext cx="2209916" cy="207749"/>
          </a:xfrm>
          <a:prstGeom prst="rect">
            <a:avLst/>
          </a:prstGeom>
          <a:noFill/>
          <a:ln>
            <a:noFill/>
          </a:ln>
        </p:spPr>
        <p:txBody>
          <a:bodyPr spcFirstLastPara="1" wrap="square" lIns="68569" tIns="34275" rIns="68569" bIns="34275" anchor="t" anchorCtr="0">
            <a:noAutofit/>
          </a:bodyPr>
          <a:lstStyle/>
          <a:p>
            <a:r>
              <a:rPr lang="en-US" sz="1200" dirty="0">
                <a:solidFill>
                  <a:schemeClr val="dk1"/>
                </a:solidFill>
                <a:latin typeface="Calibri" panose="020F0502020204030204" pitchFamily="34" charset="0"/>
                <a:cs typeface="Calibri" panose="020F0502020204030204" pitchFamily="34" charset="0"/>
              </a:rPr>
              <a:t>Slide flow cell into place</a:t>
            </a:r>
            <a:endParaRPr sz="1200" dirty="0">
              <a:latin typeface="Calibri" panose="020F0502020204030204" pitchFamily="34" charset="0"/>
              <a:cs typeface="Calibri" panose="020F0502020204030204" pitchFamily="34" charset="0"/>
            </a:endParaRPr>
          </a:p>
        </p:txBody>
      </p:sp>
      <p:sp>
        <p:nvSpPr>
          <p:cNvPr id="321" name="Google Shape;321;p42"/>
          <p:cNvSpPr txBox="1"/>
          <p:nvPr/>
        </p:nvSpPr>
        <p:spPr>
          <a:xfrm>
            <a:off x="3081442" y="5541031"/>
            <a:ext cx="2623910" cy="346249"/>
          </a:xfrm>
          <a:prstGeom prst="rect">
            <a:avLst/>
          </a:prstGeom>
          <a:noFill/>
          <a:ln>
            <a:noFill/>
          </a:ln>
        </p:spPr>
        <p:txBody>
          <a:bodyPr spcFirstLastPara="1" wrap="square" lIns="68569" tIns="34275" rIns="68569" bIns="34275" anchor="t" anchorCtr="0">
            <a:noAutofit/>
          </a:bodyPr>
          <a:lstStyle/>
          <a:p>
            <a:pPr algn="ctr"/>
            <a:r>
              <a:rPr lang="en-US" sz="1200" dirty="0">
                <a:solidFill>
                  <a:schemeClr val="dk1"/>
                </a:solidFill>
                <a:latin typeface="Calibri" panose="020F0502020204030204" pitchFamily="34" charset="0"/>
                <a:cs typeface="Calibri" panose="020F0502020204030204" pitchFamily="34" charset="0"/>
              </a:rPr>
              <a:t>Make sure flow cell is</a:t>
            </a:r>
            <a:r>
              <a:rPr lang="en-US" sz="1200" dirty="0">
                <a:latin typeface="Calibri" panose="020F0502020204030204" pitchFamily="34" charset="0"/>
                <a:cs typeface="Calibri" panose="020F0502020204030204" pitchFamily="34" charset="0"/>
              </a:rPr>
              <a:t> </a:t>
            </a:r>
            <a:r>
              <a:rPr lang="en-US" sz="1200" dirty="0">
                <a:solidFill>
                  <a:schemeClr val="dk1"/>
                </a:solidFill>
                <a:latin typeface="Calibri" panose="020F0502020204030204" pitchFamily="34" charset="0"/>
                <a:cs typeface="Calibri" panose="020F0502020204030204" pitchFamily="34" charset="0"/>
              </a:rPr>
              <a:t>seated</a:t>
            </a:r>
          </a:p>
          <a:p>
            <a:pPr algn="ctr"/>
            <a:r>
              <a:rPr lang="en-US" sz="1200" dirty="0">
                <a:solidFill>
                  <a:schemeClr val="dk1"/>
                </a:solidFill>
                <a:latin typeface="Calibri" panose="020F0502020204030204" pitchFamily="34" charset="0"/>
                <a:cs typeface="Calibri" panose="020F0502020204030204" pitchFamily="34" charset="0"/>
              </a:rPr>
              <a:t>properly</a:t>
            </a:r>
            <a:endParaRPr sz="1200" dirty="0">
              <a:latin typeface="Calibri" panose="020F0502020204030204" pitchFamily="34" charset="0"/>
              <a:cs typeface="Calibri" panose="020F0502020204030204" pitchFamily="34" charset="0"/>
            </a:endParaRPr>
          </a:p>
        </p:txBody>
      </p:sp>
      <p:sp>
        <p:nvSpPr>
          <p:cNvPr id="322" name="Google Shape;322;p42"/>
          <p:cNvSpPr txBox="1"/>
          <p:nvPr/>
        </p:nvSpPr>
        <p:spPr>
          <a:xfrm>
            <a:off x="5864255" y="5587726"/>
            <a:ext cx="2546698" cy="207749"/>
          </a:xfrm>
          <a:prstGeom prst="rect">
            <a:avLst/>
          </a:prstGeom>
          <a:noFill/>
          <a:ln>
            <a:noFill/>
          </a:ln>
        </p:spPr>
        <p:txBody>
          <a:bodyPr spcFirstLastPara="1" wrap="square" lIns="68569" tIns="34275" rIns="68569" bIns="34275" anchor="t" anchorCtr="0">
            <a:noAutofit/>
          </a:bodyPr>
          <a:lstStyle/>
          <a:p>
            <a:r>
              <a:rPr lang="en-US" sz="1200" dirty="0">
                <a:solidFill>
                  <a:schemeClr val="dk1"/>
                </a:solidFill>
                <a:latin typeface="Calibri" panose="020F0502020204030204" pitchFamily="34" charset="0"/>
                <a:cs typeface="Calibri" panose="020F0502020204030204" pitchFamily="34" charset="0"/>
              </a:rPr>
              <a:t>Plug </a:t>
            </a:r>
            <a:r>
              <a:rPr lang="en-US" sz="1200" dirty="0" err="1">
                <a:solidFill>
                  <a:schemeClr val="dk1"/>
                </a:solidFill>
                <a:latin typeface="Calibri" panose="020F0502020204030204" pitchFamily="34" charset="0"/>
                <a:cs typeface="Calibri" panose="020F0502020204030204" pitchFamily="34" charset="0"/>
              </a:rPr>
              <a:t>MinION</a:t>
            </a:r>
            <a:r>
              <a:rPr lang="en-US" sz="1200" dirty="0">
                <a:solidFill>
                  <a:schemeClr val="dk1"/>
                </a:solidFill>
                <a:latin typeface="Calibri" panose="020F0502020204030204" pitchFamily="34" charset="0"/>
                <a:cs typeface="Calibri" panose="020F0502020204030204" pitchFamily="34" charset="0"/>
              </a:rPr>
              <a:t> into USB3 port</a:t>
            </a:r>
            <a:endParaRPr sz="1200" dirty="0">
              <a:latin typeface="Calibri" panose="020F0502020204030204" pitchFamily="34" charset="0"/>
              <a:cs typeface="Calibri" panose="020F0502020204030204" pitchFamily="34" charset="0"/>
            </a:endParaRPr>
          </a:p>
        </p:txBody>
      </p:sp>
      <p:sp>
        <p:nvSpPr>
          <p:cNvPr id="324" name="Google Shape;324;p42"/>
          <p:cNvSpPr/>
          <p:nvPr/>
        </p:nvSpPr>
        <p:spPr>
          <a:xfrm rot="-5400000">
            <a:off x="3027943" y="2646635"/>
            <a:ext cx="210077" cy="230166"/>
          </a:xfrm>
          <a:prstGeom prst="downArrow">
            <a:avLst>
              <a:gd name="adj1" fmla="val 50000"/>
              <a:gd name="adj2" fmla="val 50000"/>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325" name="Google Shape;325;p42"/>
          <p:cNvSpPr/>
          <p:nvPr/>
        </p:nvSpPr>
        <p:spPr>
          <a:xfrm rot="-5400000">
            <a:off x="5253545" y="2642412"/>
            <a:ext cx="210077" cy="230166"/>
          </a:xfrm>
          <a:prstGeom prst="downArrow">
            <a:avLst>
              <a:gd name="adj1" fmla="val 50000"/>
              <a:gd name="adj2" fmla="val 50000"/>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326" name="Google Shape;326;p42"/>
          <p:cNvSpPr/>
          <p:nvPr/>
        </p:nvSpPr>
        <p:spPr>
          <a:xfrm rot="-5400000">
            <a:off x="2925230" y="4671982"/>
            <a:ext cx="210077" cy="230166"/>
          </a:xfrm>
          <a:prstGeom prst="downArrow">
            <a:avLst>
              <a:gd name="adj1" fmla="val 50000"/>
              <a:gd name="adj2" fmla="val 50000"/>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327" name="Google Shape;327;p42"/>
          <p:cNvSpPr/>
          <p:nvPr/>
        </p:nvSpPr>
        <p:spPr>
          <a:xfrm rot="-5400000">
            <a:off x="5524333" y="4642746"/>
            <a:ext cx="210077" cy="230166"/>
          </a:xfrm>
          <a:prstGeom prst="downArrow">
            <a:avLst>
              <a:gd name="adj1" fmla="val 50000"/>
              <a:gd name="adj2" fmla="val 50000"/>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grpSp>
        <p:nvGrpSpPr>
          <p:cNvPr id="328" name="Google Shape;328;p42"/>
          <p:cNvGrpSpPr/>
          <p:nvPr/>
        </p:nvGrpSpPr>
        <p:grpSpPr>
          <a:xfrm>
            <a:off x="986146" y="1886568"/>
            <a:ext cx="191399" cy="184666"/>
            <a:chOff x="760366" y="1394846"/>
            <a:chExt cx="255198" cy="246221"/>
          </a:xfrm>
        </p:grpSpPr>
        <p:sp>
          <p:nvSpPr>
            <p:cNvPr id="329" name="Google Shape;329;p42"/>
            <p:cNvSpPr/>
            <p:nvPr/>
          </p:nvSpPr>
          <p:spPr>
            <a:xfrm>
              <a:off x="796226" y="1423809"/>
              <a:ext cx="184666" cy="184666"/>
            </a:xfrm>
            <a:prstGeom prst="ellipse">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330" name="Google Shape;330;p42"/>
            <p:cNvSpPr txBox="1"/>
            <p:nvPr/>
          </p:nvSpPr>
          <p:spPr>
            <a:xfrm>
              <a:off x="760366" y="1394846"/>
              <a:ext cx="255198" cy="246221"/>
            </a:xfrm>
            <a:prstGeom prst="rect">
              <a:avLst/>
            </a:prstGeom>
            <a:noFill/>
            <a:ln>
              <a:noFill/>
            </a:ln>
          </p:spPr>
          <p:txBody>
            <a:bodyPr spcFirstLastPara="1" wrap="square" lIns="68569" tIns="34275" rIns="68569" bIns="34275" anchor="t" anchorCtr="0">
              <a:noAutofit/>
            </a:bodyPr>
            <a:lstStyle/>
            <a:p>
              <a:r>
                <a:rPr lang="en-US" sz="750" dirty="0">
                  <a:solidFill>
                    <a:srgbClr val="C00000"/>
                  </a:solidFill>
                </a:rPr>
                <a:t>1</a:t>
              </a:r>
              <a:endParaRPr sz="1050" dirty="0"/>
            </a:p>
          </p:txBody>
        </p:sp>
      </p:grpSp>
      <p:grpSp>
        <p:nvGrpSpPr>
          <p:cNvPr id="331" name="Google Shape;331;p42"/>
          <p:cNvGrpSpPr/>
          <p:nvPr/>
        </p:nvGrpSpPr>
        <p:grpSpPr>
          <a:xfrm>
            <a:off x="3403101" y="1935474"/>
            <a:ext cx="191399" cy="184666"/>
            <a:chOff x="760366" y="1394846"/>
            <a:chExt cx="255198" cy="246221"/>
          </a:xfrm>
        </p:grpSpPr>
        <p:sp>
          <p:nvSpPr>
            <p:cNvPr id="332" name="Google Shape;332;p42"/>
            <p:cNvSpPr/>
            <p:nvPr/>
          </p:nvSpPr>
          <p:spPr>
            <a:xfrm>
              <a:off x="796226" y="1423809"/>
              <a:ext cx="184666" cy="184666"/>
            </a:xfrm>
            <a:prstGeom prst="ellipse">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333" name="Google Shape;333;p42"/>
            <p:cNvSpPr txBox="1"/>
            <p:nvPr/>
          </p:nvSpPr>
          <p:spPr>
            <a:xfrm>
              <a:off x="760366" y="1394846"/>
              <a:ext cx="255198" cy="246221"/>
            </a:xfrm>
            <a:prstGeom prst="rect">
              <a:avLst/>
            </a:prstGeom>
            <a:noFill/>
            <a:ln>
              <a:noFill/>
            </a:ln>
          </p:spPr>
          <p:txBody>
            <a:bodyPr spcFirstLastPara="1" wrap="square" lIns="68569" tIns="34275" rIns="68569" bIns="34275" anchor="t" anchorCtr="0">
              <a:noAutofit/>
            </a:bodyPr>
            <a:lstStyle/>
            <a:p>
              <a:r>
                <a:rPr lang="en-US" sz="750" dirty="0">
                  <a:solidFill>
                    <a:srgbClr val="C00000"/>
                  </a:solidFill>
                </a:rPr>
                <a:t>2</a:t>
              </a:r>
              <a:endParaRPr sz="1050" dirty="0"/>
            </a:p>
          </p:txBody>
        </p:sp>
      </p:grpSp>
      <p:grpSp>
        <p:nvGrpSpPr>
          <p:cNvPr id="334" name="Google Shape;334;p42"/>
          <p:cNvGrpSpPr/>
          <p:nvPr/>
        </p:nvGrpSpPr>
        <p:grpSpPr>
          <a:xfrm>
            <a:off x="5722078" y="1918158"/>
            <a:ext cx="191399" cy="184666"/>
            <a:chOff x="760366" y="1394846"/>
            <a:chExt cx="255198" cy="246221"/>
          </a:xfrm>
        </p:grpSpPr>
        <p:sp>
          <p:nvSpPr>
            <p:cNvPr id="335" name="Google Shape;335;p42"/>
            <p:cNvSpPr/>
            <p:nvPr/>
          </p:nvSpPr>
          <p:spPr>
            <a:xfrm>
              <a:off x="796226" y="1423809"/>
              <a:ext cx="184666" cy="184666"/>
            </a:xfrm>
            <a:prstGeom prst="ellipse">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336" name="Google Shape;336;p42"/>
            <p:cNvSpPr txBox="1"/>
            <p:nvPr/>
          </p:nvSpPr>
          <p:spPr>
            <a:xfrm>
              <a:off x="760366" y="1394846"/>
              <a:ext cx="255198" cy="246221"/>
            </a:xfrm>
            <a:prstGeom prst="rect">
              <a:avLst/>
            </a:prstGeom>
            <a:noFill/>
            <a:ln>
              <a:noFill/>
            </a:ln>
          </p:spPr>
          <p:txBody>
            <a:bodyPr spcFirstLastPara="1" wrap="square" lIns="68569" tIns="34275" rIns="68569" bIns="34275" anchor="t" anchorCtr="0">
              <a:noAutofit/>
            </a:bodyPr>
            <a:lstStyle/>
            <a:p>
              <a:r>
                <a:rPr lang="en-US" sz="750" dirty="0">
                  <a:solidFill>
                    <a:srgbClr val="C00000"/>
                  </a:solidFill>
                </a:rPr>
                <a:t>3</a:t>
              </a:r>
              <a:endParaRPr sz="1050" dirty="0"/>
            </a:p>
          </p:txBody>
        </p:sp>
      </p:grpSp>
      <p:grpSp>
        <p:nvGrpSpPr>
          <p:cNvPr id="337" name="Google Shape;337;p42"/>
          <p:cNvGrpSpPr/>
          <p:nvPr/>
        </p:nvGrpSpPr>
        <p:grpSpPr>
          <a:xfrm>
            <a:off x="1028098" y="3947738"/>
            <a:ext cx="191399" cy="184666"/>
            <a:chOff x="760366" y="1394846"/>
            <a:chExt cx="255198" cy="246221"/>
          </a:xfrm>
        </p:grpSpPr>
        <p:sp>
          <p:nvSpPr>
            <p:cNvPr id="338" name="Google Shape;338;p42"/>
            <p:cNvSpPr/>
            <p:nvPr/>
          </p:nvSpPr>
          <p:spPr>
            <a:xfrm>
              <a:off x="796226" y="1423809"/>
              <a:ext cx="184666" cy="184666"/>
            </a:xfrm>
            <a:prstGeom prst="ellipse">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339" name="Google Shape;339;p42"/>
            <p:cNvSpPr txBox="1"/>
            <p:nvPr/>
          </p:nvSpPr>
          <p:spPr>
            <a:xfrm>
              <a:off x="760366" y="1394846"/>
              <a:ext cx="255198" cy="246221"/>
            </a:xfrm>
            <a:prstGeom prst="rect">
              <a:avLst/>
            </a:prstGeom>
            <a:noFill/>
            <a:ln>
              <a:noFill/>
            </a:ln>
          </p:spPr>
          <p:txBody>
            <a:bodyPr spcFirstLastPara="1" wrap="square" lIns="68569" tIns="34275" rIns="68569" bIns="34275" anchor="t" anchorCtr="0">
              <a:noAutofit/>
            </a:bodyPr>
            <a:lstStyle/>
            <a:p>
              <a:r>
                <a:rPr lang="en-US" sz="750" dirty="0">
                  <a:solidFill>
                    <a:srgbClr val="C00000"/>
                  </a:solidFill>
                </a:rPr>
                <a:t>4</a:t>
              </a:r>
              <a:endParaRPr sz="1050" dirty="0"/>
            </a:p>
          </p:txBody>
        </p:sp>
      </p:grpSp>
      <p:grpSp>
        <p:nvGrpSpPr>
          <p:cNvPr id="340" name="Google Shape;340;p42"/>
          <p:cNvGrpSpPr/>
          <p:nvPr/>
        </p:nvGrpSpPr>
        <p:grpSpPr>
          <a:xfrm>
            <a:off x="3375088" y="3918360"/>
            <a:ext cx="191399" cy="184666"/>
            <a:chOff x="760366" y="1394846"/>
            <a:chExt cx="255198" cy="246221"/>
          </a:xfrm>
        </p:grpSpPr>
        <p:sp>
          <p:nvSpPr>
            <p:cNvPr id="341" name="Google Shape;341;p42"/>
            <p:cNvSpPr/>
            <p:nvPr/>
          </p:nvSpPr>
          <p:spPr>
            <a:xfrm>
              <a:off x="796226" y="1423809"/>
              <a:ext cx="184666" cy="184666"/>
            </a:xfrm>
            <a:prstGeom prst="ellipse">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342" name="Google Shape;342;p42"/>
            <p:cNvSpPr txBox="1"/>
            <p:nvPr/>
          </p:nvSpPr>
          <p:spPr>
            <a:xfrm>
              <a:off x="760366" y="1394846"/>
              <a:ext cx="255198" cy="246221"/>
            </a:xfrm>
            <a:prstGeom prst="rect">
              <a:avLst/>
            </a:prstGeom>
            <a:noFill/>
            <a:ln>
              <a:noFill/>
            </a:ln>
          </p:spPr>
          <p:txBody>
            <a:bodyPr spcFirstLastPara="1" wrap="square" lIns="68569" tIns="34275" rIns="68569" bIns="34275" anchor="t" anchorCtr="0">
              <a:noAutofit/>
            </a:bodyPr>
            <a:lstStyle/>
            <a:p>
              <a:r>
                <a:rPr lang="en-US" sz="750" dirty="0">
                  <a:solidFill>
                    <a:srgbClr val="C00000"/>
                  </a:solidFill>
                </a:rPr>
                <a:t>5</a:t>
              </a:r>
              <a:endParaRPr sz="1050" dirty="0"/>
            </a:p>
          </p:txBody>
        </p:sp>
      </p:grpSp>
      <p:grpSp>
        <p:nvGrpSpPr>
          <p:cNvPr id="343" name="Google Shape;343;p42"/>
          <p:cNvGrpSpPr/>
          <p:nvPr/>
        </p:nvGrpSpPr>
        <p:grpSpPr>
          <a:xfrm>
            <a:off x="5899491" y="3911692"/>
            <a:ext cx="191399" cy="184666"/>
            <a:chOff x="760366" y="1394846"/>
            <a:chExt cx="255198" cy="246221"/>
          </a:xfrm>
        </p:grpSpPr>
        <p:sp>
          <p:nvSpPr>
            <p:cNvPr id="344" name="Google Shape;344;p42"/>
            <p:cNvSpPr/>
            <p:nvPr/>
          </p:nvSpPr>
          <p:spPr>
            <a:xfrm>
              <a:off x="796226" y="1423809"/>
              <a:ext cx="184666" cy="184666"/>
            </a:xfrm>
            <a:prstGeom prst="ellipse">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345" name="Google Shape;345;p42"/>
            <p:cNvSpPr txBox="1"/>
            <p:nvPr/>
          </p:nvSpPr>
          <p:spPr>
            <a:xfrm>
              <a:off x="760366" y="1394846"/>
              <a:ext cx="255198" cy="246221"/>
            </a:xfrm>
            <a:prstGeom prst="rect">
              <a:avLst/>
            </a:prstGeom>
            <a:noFill/>
            <a:ln>
              <a:noFill/>
            </a:ln>
          </p:spPr>
          <p:txBody>
            <a:bodyPr spcFirstLastPara="1" wrap="square" lIns="68569" tIns="34275" rIns="68569" bIns="34275" anchor="t" anchorCtr="0">
              <a:noAutofit/>
            </a:bodyPr>
            <a:lstStyle/>
            <a:p>
              <a:r>
                <a:rPr lang="en-US" sz="750" dirty="0">
                  <a:solidFill>
                    <a:srgbClr val="C00000"/>
                  </a:solidFill>
                </a:rPr>
                <a:t>6</a:t>
              </a:r>
              <a:endParaRPr sz="1050" dirty="0"/>
            </a:p>
          </p:txBody>
        </p:sp>
      </p:grpSp>
      <p:sp>
        <p:nvSpPr>
          <p:cNvPr id="37" name="TextBox 36">
            <a:extLst>
              <a:ext uri="{FF2B5EF4-FFF2-40B4-BE49-F238E27FC236}">
                <a16:creationId xmlns:a16="http://schemas.microsoft.com/office/drawing/2014/main" id="{17D085B5-610D-2242-AACD-0E5BFB0FFF6F}"/>
              </a:ext>
            </a:extLst>
          </p:cNvPr>
          <p:cNvSpPr txBox="1"/>
          <p:nvPr/>
        </p:nvSpPr>
        <p:spPr>
          <a:xfrm>
            <a:off x="7880513" y="5887280"/>
            <a:ext cx="1263487" cy="253916"/>
          </a:xfrm>
          <a:prstGeom prst="rect">
            <a:avLst/>
          </a:prstGeom>
          <a:noFill/>
        </p:spPr>
        <p:txBody>
          <a:bodyPr wrap="none" rtlCol="0">
            <a:spAutoFit/>
          </a:bodyPr>
          <a:lstStyle/>
          <a:p>
            <a:r>
              <a:rPr lang="en-US" sz="1050" i="1" dirty="0"/>
              <a:t>Image credit: ALD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6"/>
        <p:cNvGrpSpPr/>
        <p:nvPr/>
      </p:nvGrpSpPr>
      <p:grpSpPr>
        <a:xfrm>
          <a:off x="0" y="0"/>
          <a:ext cx="0" cy="0"/>
          <a:chOff x="0" y="0"/>
          <a:chExt cx="0" cy="0"/>
        </a:xfrm>
      </p:grpSpPr>
      <p:pic>
        <p:nvPicPr>
          <p:cNvPr id="188" name="Google Shape;188;p26" descr="minion-cutout.png"/>
          <p:cNvPicPr preferRelativeResize="0">
            <a:picLocks noGrp="1"/>
          </p:cNvPicPr>
          <p:nvPr>
            <p:ph type="body" idx="1"/>
          </p:nvPr>
        </p:nvPicPr>
        <p:blipFill rotWithShape="1">
          <a:blip r:embed="rId3">
            <a:alphaModFix/>
          </a:blip>
          <a:srcRect/>
          <a:stretch/>
        </p:blipFill>
        <p:spPr>
          <a:xfrm>
            <a:off x="2076499" y="2663378"/>
            <a:ext cx="5391149" cy="2350541"/>
          </a:xfrm>
          <a:prstGeom prst="rect">
            <a:avLst/>
          </a:prstGeom>
          <a:noFill/>
          <a:ln>
            <a:noFill/>
          </a:ln>
        </p:spPr>
      </p:pic>
      <p:sp>
        <p:nvSpPr>
          <p:cNvPr id="2" name="ZoneTexte 1"/>
          <p:cNvSpPr txBox="1"/>
          <p:nvPr/>
        </p:nvSpPr>
        <p:spPr>
          <a:xfrm>
            <a:off x="2876030" y="877871"/>
            <a:ext cx="3360215" cy="600164"/>
          </a:xfrm>
          <a:prstGeom prst="rect">
            <a:avLst/>
          </a:prstGeom>
          <a:noFill/>
        </p:spPr>
        <p:txBody>
          <a:bodyPr wrap="none" rtlCol="0">
            <a:spAutoFit/>
          </a:bodyPr>
          <a:lstStyle/>
          <a:p>
            <a:r>
              <a:rPr lang="fr-FR" sz="3300" dirty="0" err="1"/>
              <a:t>MinION</a:t>
            </a:r>
            <a:r>
              <a:rPr lang="fr-FR" sz="3300" dirty="0"/>
              <a:t> </a:t>
            </a:r>
            <a:r>
              <a:rPr lang="fr-FR" sz="3300" dirty="0" err="1"/>
              <a:t>anatomy</a:t>
            </a:r>
            <a:endParaRPr lang="fr-FR" sz="3300" dirty="0"/>
          </a:p>
        </p:txBody>
      </p:sp>
      <p:cxnSp>
        <p:nvCxnSpPr>
          <p:cNvPr id="5" name="Connecteur droit 4"/>
          <p:cNvCxnSpPr/>
          <p:nvPr/>
        </p:nvCxnSpPr>
        <p:spPr>
          <a:xfrm flipV="1">
            <a:off x="6919279" y="2332825"/>
            <a:ext cx="345497" cy="597702"/>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 name="ZoneTexte 5"/>
          <p:cNvSpPr txBox="1"/>
          <p:nvPr/>
        </p:nvSpPr>
        <p:spPr>
          <a:xfrm>
            <a:off x="7264777" y="2101992"/>
            <a:ext cx="814647" cy="253916"/>
          </a:xfrm>
          <a:prstGeom prst="rect">
            <a:avLst/>
          </a:prstGeom>
          <a:noFill/>
        </p:spPr>
        <p:txBody>
          <a:bodyPr wrap="none" rtlCol="0">
            <a:spAutoFit/>
          </a:bodyPr>
          <a:lstStyle/>
          <a:p>
            <a:r>
              <a:rPr lang="fr-FR" sz="1050" dirty="0" err="1"/>
              <a:t>MinION</a:t>
            </a:r>
            <a:r>
              <a:rPr lang="fr-FR" sz="1050" dirty="0"/>
              <a:t> </a:t>
            </a:r>
            <a:r>
              <a:rPr lang="fr-FR" sz="1050" dirty="0" err="1"/>
              <a:t>lid</a:t>
            </a:r>
            <a:endParaRPr lang="fr-FR" sz="1050" dirty="0"/>
          </a:p>
        </p:txBody>
      </p:sp>
      <p:cxnSp>
        <p:nvCxnSpPr>
          <p:cNvPr id="10" name="Connecteur droit 9"/>
          <p:cNvCxnSpPr/>
          <p:nvPr/>
        </p:nvCxnSpPr>
        <p:spPr>
          <a:xfrm flipH="1" flipV="1">
            <a:off x="1820863" y="3565584"/>
            <a:ext cx="469135" cy="52522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 name="ZoneTexte 11"/>
          <p:cNvSpPr txBox="1"/>
          <p:nvPr/>
        </p:nvSpPr>
        <p:spPr>
          <a:xfrm>
            <a:off x="795961" y="3372107"/>
            <a:ext cx="1104790" cy="253916"/>
          </a:xfrm>
          <a:prstGeom prst="rect">
            <a:avLst/>
          </a:prstGeom>
          <a:noFill/>
        </p:spPr>
        <p:txBody>
          <a:bodyPr wrap="none" rtlCol="0">
            <a:spAutoFit/>
          </a:bodyPr>
          <a:lstStyle/>
          <a:p>
            <a:r>
              <a:rPr lang="fr-FR" sz="1050" dirty="0" err="1"/>
              <a:t>Outlet</a:t>
            </a:r>
            <a:r>
              <a:rPr lang="fr-FR" sz="1050" dirty="0"/>
              <a:t> vent port</a:t>
            </a:r>
          </a:p>
        </p:txBody>
      </p:sp>
      <p:cxnSp>
        <p:nvCxnSpPr>
          <p:cNvPr id="13" name="Connecteur droit 12"/>
          <p:cNvCxnSpPr/>
          <p:nvPr/>
        </p:nvCxnSpPr>
        <p:spPr>
          <a:xfrm flipH="1" flipV="1">
            <a:off x="3662648" y="3077721"/>
            <a:ext cx="469135" cy="52522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4" name="ZoneTexte 13"/>
          <p:cNvSpPr txBox="1"/>
          <p:nvPr/>
        </p:nvSpPr>
        <p:spPr>
          <a:xfrm>
            <a:off x="2236231" y="2846888"/>
            <a:ext cx="1540806" cy="253916"/>
          </a:xfrm>
          <a:prstGeom prst="rect">
            <a:avLst/>
          </a:prstGeom>
          <a:noFill/>
        </p:spPr>
        <p:txBody>
          <a:bodyPr wrap="none" rtlCol="0">
            <a:spAutoFit/>
          </a:bodyPr>
          <a:lstStyle/>
          <a:p>
            <a:r>
              <a:rPr lang="fr-FR" sz="1050" dirty="0" err="1"/>
              <a:t>SpotON</a:t>
            </a:r>
            <a:r>
              <a:rPr lang="fr-FR" sz="1050" dirty="0"/>
              <a:t> port (</a:t>
            </a:r>
            <a:r>
              <a:rPr lang="fr-FR" sz="1050" dirty="0" err="1"/>
              <a:t>covered</a:t>
            </a:r>
            <a:r>
              <a:rPr lang="fr-FR" sz="1050" dirty="0"/>
              <a:t>)</a:t>
            </a:r>
          </a:p>
        </p:txBody>
      </p:sp>
      <p:cxnSp>
        <p:nvCxnSpPr>
          <p:cNvPr id="15" name="Connecteur droit 14"/>
          <p:cNvCxnSpPr/>
          <p:nvPr/>
        </p:nvCxnSpPr>
        <p:spPr>
          <a:xfrm flipH="1" flipV="1">
            <a:off x="2418479" y="3453516"/>
            <a:ext cx="306819" cy="674645"/>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1935576" y="3218217"/>
            <a:ext cx="1128835" cy="253916"/>
          </a:xfrm>
          <a:prstGeom prst="rect">
            <a:avLst/>
          </a:prstGeom>
          <a:noFill/>
        </p:spPr>
        <p:txBody>
          <a:bodyPr wrap="none" rtlCol="0">
            <a:spAutoFit/>
          </a:bodyPr>
          <a:lstStyle/>
          <a:p>
            <a:r>
              <a:rPr lang="fr-FR" sz="1050" dirty="0" err="1"/>
              <a:t>Waste</a:t>
            </a:r>
            <a:r>
              <a:rPr lang="fr-FR" sz="1050" dirty="0"/>
              <a:t> </a:t>
            </a:r>
            <a:r>
              <a:rPr lang="fr-FR" sz="1050" dirty="0" err="1"/>
              <a:t>reservoir</a:t>
            </a:r>
            <a:endParaRPr lang="fr-FR" sz="1050" dirty="0"/>
          </a:p>
        </p:txBody>
      </p:sp>
      <p:cxnSp>
        <p:nvCxnSpPr>
          <p:cNvPr id="18" name="Connecteur droit 17"/>
          <p:cNvCxnSpPr/>
          <p:nvPr/>
        </p:nvCxnSpPr>
        <p:spPr>
          <a:xfrm flipH="1" flipV="1">
            <a:off x="4330120" y="2965652"/>
            <a:ext cx="1" cy="63952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H="1" flipV="1">
            <a:off x="2782271" y="4488700"/>
            <a:ext cx="327203" cy="898006"/>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 name="ZoneTexte 20"/>
          <p:cNvSpPr txBox="1"/>
          <p:nvPr/>
        </p:nvSpPr>
        <p:spPr>
          <a:xfrm>
            <a:off x="3826513" y="2737462"/>
            <a:ext cx="898003" cy="253916"/>
          </a:xfrm>
          <a:prstGeom prst="rect">
            <a:avLst/>
          </a:prstGeom>
          <a:noFill/>
        </p:spPr>
        <p:txBody>
          <a:bodyPr wrap="none" rtlCol="0">
            <a:spAutoFit/>
          </a:bodyPr>
          <a:lstStyle/>
          <a:p>
            <a:r>
              <a:rPr lang="fr-FR" sz="1050" dirty="0" err="1"/>
              <a:t>Sensor</a:t>
            </a:r>
            <a:r>
              <a:rPr lang="fr-FR" sz="1050" dirty="0"/>
              <a:t> chip</a:t>
            </a:r>
          </a:p>
        </p:txBody>
      </p:sp>
      <p:sp>
        <p:nvSpPr>
          <p:cNvPr id="23" name="ZoneTexte 22"/>
          <p:cNvSpPr txBox="1"/>
          <p:nvPr/>
        </p:nvSpPr>
        <p:spPr>
          <a:xfrm>
            <a:off x="3109474" y="5407614"/>
            <a:ext cx="710451" cy="253916"/>
          </a:xfrm>
          <a:prstGeom prst="rect">
            <a:avLst/>
          </a:prstGeom>
          <a:noFill/>
        </p:spPr>
        <p:txBody>
          <a:bodyPr wrap="none" rtlCol="0">
            <a:spAutoFit/>
          </a:bodyPr>
          <a:lstStyle/>
          <a:p>
            <a:r>
              <a:rPr lang="fr-FR" sz="1050" dirty="0"/>
              <a:t>Flow </a:t>
            </a:r>
            <a:r>
              <a:rPr lang="fr-FR" sz="1050" dirty="0" err="1"/>
              <a:t>cell</a:t>
            </a:r>
            <a:endParaRPr lang="fr-FR" sz="1050" dirty="0"/>
          </a:p>
        </p:txBody>
      </p:sp>
      <p:cxnSp>
        <p:nvCxnSpPr>
          <p:cNvPr id="24" name="Connecteur droit 23"/>
          <p:cNvCxnSpPr/>
          <p:nvPr/>
        </p:nvCxnSpPr>
        <p:spPr>
          <a:xfrm flipH="1" flipV="1">
            <a:off x="3521585" y="4039697"/>
            <a:ext cx="327203" cy="898006"/>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5" name="ZoneTexte 24"/>
          <p:cNvSpPr txBox="1"/>
          <p:nvPr/>
        </p:nvSpPr>
        <p:spPr>
          <a:xfrm>
            <a:off x="3801986" y="4913007"/>
            <a:ext cx="1519968" cy="253916"/>
          </a:xfrm>
          <a:prstGeom prst="rect">
            <a:avLst/>
          </a:prstGeom>
          <a:noFill/>
        </p:spPr>
        <p:txBody>
          <a:bodyPr wrap="none" rtlCol="0">
            <a:spAutoFit/>
          </a:bodyPr>
          <a:lstStyle/>
          <a:p>
            <a:r>
              <a:rPr lang="fr-FR" sz="1050" dirty="0"/>
              <a:t>Priming port (</a:t>
            </a:r>
            <a:r>
              <a:rPr lang="fr-FR" sz="1050" dirty="0" err="1"/>
              <a:t>covered</a:t>
            </a:r>
            <a:r>
              <a:rPr lang="fr-FR" sz="1050" dirty="0"/>
              <a:t>)</a:t>
            </a:r>
          </a:p>
        </p:txBody>
      </p:sp>
      <p:sp>
        <p:nvSpPr>
          <p:cNvPr id="19" name="TextBox 18">
            <a:extLst>
              <a:ext uri="{FF2B5EF4-FFF2-40B4-BE49-F238E27FC236}">
                <a16:creationId xmlns:a16="http://schemas.microsoft.com/office/drawing/2014/main" id="{89E748B2-FD36-ED41-87E8-B99B876C2D66}"/>
              </a:ext>
            </a:extLst>
          </p:cNvPr>
          <p:cNvSpPr txBox="1"/>
          <p:nvPr/>
        </p:nvSpPr>
        <p:spPr>
          <a:xfrm>
            <a:off x="6407065" y="5753442"/>
            <a:ext cx="2771913" cy="253916"/>
          </a:xfrm>
          <a:prstGeom prst="rect">
            <a:avLst/>
          </a:prstGeom>
          <a:noFill/>
        </p:spPr>
        <p:txBody>
          <a:bodyPr wrap="none" rtlCol="0">
            <a:spAutoFit/>
          </a:bodyPr>
          <a:lstStyle/>
          <a:p>
            <a:r>
              <a:rPr lang="en-US" sz="1050" i="1" dirty="0"/>
              <a:t>Image credit: Oxford Nanopore Technology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7"/>
          <p:cNvSpPr txBox="1">
            <a:spLocks noGrp="1"/>
          </p:cNvSpPr>
          <p:nvPr>
            <p:ph type="title"/>
          </p:nvPr>
        </p:nvSpPr>
        <p:spPr>
          <a:xfrm>
            <a:off x="198478" y="2213181"/>
            <a:ext cx="3454818" cy="2139553"/>
          </a:xfrm>
          <a:prstGeom prst="rect">
            <a:avLst/>
          </a:prstGeom>
          <a:noFill/>
          <a:ln>
            <a:noFill/>
          </a:ln>
        </p:spPr>
        <p:txBody>
          <a:bodyPr spcFirstLastPara="1" wrap="square" lIns="68569" tIns="34275" rIns="68569" bIns="34275" anchor="b" anchorCtr="0">
            <a:noAutofit/>
          </a:bodyPr>
          <a:lstStyle/>
          <a:p>
            <a:r>
              <a:rPr lang="en-US" dirty="0">
                <a:latin typeface="Calibri" panose="020F0502020204030204" pitchFamily="34" charset="0"/>
                <a:cs typeface="Calibri" panose="020F0502020204030204" pitchFamily="34" charset="0"/>
              </a:rPr>
              <a:t>To the LAB!</a:t>
            </a:r>
            <a:endParaRPr dirty="0">
              <a:latin typeface="Calibri" panose="020F0502020204030204" pitchFamily="34" charset="0"/>
              <a:cs typeface="Calibri" panose="020F0502020204030204" pitchFamily="34" charset="0"/>
            </a:endParaRPr>
          </a:p>
        </p:txBody>
      </p:sp>
      <p:pic>
        <p:nvPicPr>
          <p:cNvPr id="196" name="Google Shape;196;p27"/>
          <p:cNvPicPr preferRelativeResize="0"/>
          <p:nvPr/>
        </p:nvPicPr>
        <p:blipFill rotWithShape="1">
          <a:blip r:embed="rId3">
            <a:alphaModFix/>
          </a:blip>
          <a:srcRect/>
          <a:stretch/>
        </p:blipFill>
        <p:spPr>
          <a:xfrm>
            <a:off x="3426792" y="1578150"/>
            <a:ext cx="5717209" cy="4422601"/>
          </a:xfrm>
          <a:prstGeom prst="rect">
            <a:avLst/>
          </a:prstGeom>
          <a:noFill/>
          <a:ln>
            <a:noFill/>
          </a:ln>
        </p:spPr>
      </p:pic>
      <p:sp>
        <p:nvSpPr>
          <p:cNvPr id="197" name="Google Shape;197;p27"/>
          <p:cNvSpPr txBox="1"/>
          <p:nvPr/>
        </p:nvSpPr>
        <p:spPr>
          <a:xfrm>
            <a:off x="4078705" y="2069682"/>
            <a:ext cx="2087351" cy="300083"/>
          </a:xfrm>
          <a:prstGeom prst="rect">
            <a:avLst/>
          </a:prstGeom>
          <a:solidFill>
            <a:srgbClr val="E0E0E0"/>
          </a:solidFill>
          <a:ln>
            <a:noFill/>
          </a:ln>
        </p:spPr>
        <p:txBody>
          <a:bodyPr spcFirstLastPara="1" wrap="square" lIns="68569" tIns="34275" rIns="68569" bIns="34275" anchor="t" anchorCtr="0">
            <a:noAutofit/>
          </a:bodyPr>
          <a:lstStyle/>
          <a:p>
            <a:r>
              <a:rPr lang="en-US" sz="1500">
                <a:solidFill>
                  <a:schemeClr val="dk1"/>
                </a:solidFill>
                <a:latin typeface="Century Gothic"/>
                <a:ea typeface="Century Gothic"/>
                <a:cs typeface="Century Gothic"/>
                <a:sym typeface="Century Gothic"/>
              </a:rPr>
              <a:t>It’s time to sequence</a:t>
            </a:r>
            <a:endParaRPr sz="105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pipetteImages_3.jpg"/>
          <p:cNvPicPr>
            <a:picLocks noChangeAspect="1"/>
          </p:cNvPicPr>
          <p:nvPr/>
        </p:nvPicPr>
        <p:blipFill rotWithShape="1">
          <a:blip r:embed="rId3">
            <a:extLst>
              <a:ext uri="{28A0092B-C50C-407E-A947-70E740481C1C}">
                <a14:useLocalDpi xmlns:a14="http://schemas.microsoft.com/office/drawing/2010/main" val="0"/>
              </a:ext>
            </a:extLst>
          </a:blip>
          <a:srcRect l="5724" t="6721" r="7737" b="9718"/>
          <a:stretch/>
        </p:blipFill>
        <p:spPr>
          <a:xfrm>
            <a:off x="2295525" y="2466976"/>
            <a:ext cx="3095625" cy="2324100"/>
          </a:xfrm>
          <a:prstGeom prst="rect">
            <a:avLst/>
          </a:prstGeom>
        </p:spPr>
      </p:pic>
      <p:sp>
        <p:nvSpPr>
          <p:cNvPr id="2" name="Titre 1"/>
          <p:cNvSpPr>
            <a:spLocks noGrp="1"/>
          </p:cNvSpPr>
          <p:nvPr>
            <p:ph type="title"/>
          </p:nvPr>
        </p:nvSpPr>
        <p:spPr>
          <a:xfrm>
            <a:off x="2705100" y="1411486"/>
            <a:ext cx="1838325" cy="994172"/>
          </a:xfrm>
        </p:spPr>
        <p:txBody>
          <a:bodyPr/>
          <a:lstStyle/>
          <a:p>
            <a:r>
              <a:rPr lang="fr-FR" dirty="0">
                <a:latin typeface="Calibri" panose="020F0502020204030204" pitchFamily="34" charset="0"/>
                <a:cs typeface="Calibri" panose="020F0502020204030204" pitchFamily="34" charset="0"/>
              </a:rPr>
              <a:t>Pipettes</a:t>
            </a:r>
          </a:p>
        </p:txBody>
      </p:sp>
      <p:sp>
        <p:nvSpPr>
          <p:cNvPr id="4" name="Espace réservé du texte 3"/>
          <p:cNvSpPr>
            <a:spLocks noGrp="1"/>
          </p:cNvSpPr>
          <p:nvPr>
            <p:ph type="body" idx="2"/>
          </p:nvPr>
        </p:nvSpPr>
        <p:spPr>
          <a:xfrm>
            <a:off x="5153025" y="1066801"/>
            <a:ext cx="3886200" cy="3505200"/>
          </a:xfrm>
        </p:spPr>
        <p:txBody>
          <a:bodyPr/>
          <a:lstStyle/>
          <a:p>
            <a:pPr marL="38100" indent="0">
              <a:buNone/>
            </a:pPr>
            <a:r>
              <a:rPr lang="fr-FR" dirty="0">
                <a:latin typeface="Calibri" panose="020F0502020204030204" pitchFamily="34" charset="0"/>
                <a:cs typeface="Calibri" panose="020F0502020204030204" pitchFamily="34" charset="0"/>
              </a:rPr>
              <a:t>Training:</a:t>
            </a:r>
          </a:p>
          <a:p>
            <a:pPr marL="38100" indent="0">
              <a:buNone/>
            </a:pPr>
            <a:r>
              <a:rPr lang="fr-FR" dirty="0" err="1">
                <a:latin typeface="Calibri" panose="020F0502020204030204" pitchFamily="34" charset="0"/>
                <a:cs typeface="Calibri" panose="020F0502020204030204" pitchFamily="34" charset="0"/>
              </a:rPr>
              <a:t>Using</a:t>
            </a:r>
            <a:r>
              <a:rPr lang="fr-FR" dirty="0">
                <a:latin typeface="Calibri" panose="020F0502020204030204" pitchFamily="34" charset="0"/>
                <a:cs typeface="Calibri" panose="020F0502020204030204" pitchFamily="34" charset="0"/>
              </a:rPr>
              <a:t> a </a:t>
            </a:r>
            <a:r>
              <a:rPr lang="fr-FR" dirty="0" err="1">
                <a:latin typeface="Calibri" panose="020F0502020204030204" pitchFamily="34" charset="0"/>
                <a:cs typeface="Calibri" panose="020F0502020204030204" pitchFamily="34" charset="0"/>
              </a:rPr>
              <a:t>pipettor</a:t>
            </a:r>
            <a:r>
              <a:rPr lang="fr-FR" dirty="0">
                <a:latin typeface="Calibri" panose="020F0502020204030204" pitchFamily="34" charset="0"/>
                <a:cs typeface="Calibri" panose="020F0502020204030204" pitchFamily="34" charset="0"/>
              </a:rPr>
              <a:t> (P20, P200 or P1000) and water (‘H2O’ </a:t>
            </a:r>
            <a:r>
              <a:rPr lang="fr-FR" dirty="0" err="1">
                <a:latin typeface="Calibri" panose="020F0502020204030204" pitchFamily="34" charset="0"/>
                <a:cs typeface="Calibri" panose="020F0502020204030204" pitchFamily="34" charset="0"/>
              </a:rPr>
              <a:t>labeled</a:t>
            </a:r>
            <a:r>
              <a:rPr lang="fr-FR" dirty="0">
                <a:latin typeface="Calibri" panose="020F0502020204030204" pitchFamily="34" charset="0"/>
                <a:cs typeface="Calibri" panose="020F0502020204030204" pitchFamily="34" charset="0"/>
              </a:rPr>
              <a:t> tube), </a:t>
            </a:r>
            <a:r>
              <a:rPr lang="fr-FR" dirty="0" err="1">
                <a:latin typeface="Calibri" panose="020F0502020204030204" pitchFamily="34" charset="0"/>
                <a:cs typeface="Calibri" panose="020F0502020204030204" pitchFamily="34" charset="0"/>
              </a:rPr>
              <a:t>make</a:t>
            </a:r>
            <a:r>
              <a:rPr lang="fr-FR" dirty="0">
                <a:latin typeface="Calibri" panose="020F0502020204030204" pitchFamily="34" charset="0"/>
                <a:cs typeface="Calibri" panose="020F0502020204030204" pitchFamily="34" charset="0"/>
              </a:rPr>
              <a:t> 5 drops of </a:t>
            </a:r>
            <a:r>
              <a:rPr lang="fr-FR" dirty="0" err="1">
                <a:latin typeface="Calibri" panose="020F0502020204030204" pitchFamily="34" charset="0"/>
                <a:cs typeface="Calibri" panose="020F0502020204030204" pitchFamily="34" charset="0"/>
              </a:rPr>
              <a:t>each</a:t>
            </a:r>
            <a:r>
              <a:rPr lang="fr-FR" dirty="0">
                <a:latin typeface="Calibri" panose="020F0502020204030204" pitchFamily="34" charset="0"/>
                <a:cs typeface="Calibri" panose="020F0502020204030204" pitchFamily="34" charset="0"/>
              </a:rPr>
              <a:t> of </a:t>
            </a:r>
            <a:r>
              <a:rPr lang="fr-FR" dirty="0" err="1">
                <a:latin typeface="Calibri" panose="020F0502020204030204" pitchFamily="34" charset="0"/>
                <a:cs typeface="Calibri" panose="020F0502020204030204" pitchFamily="34" charset="0"/>
              </a:rPr>
              <a:t>these</a:t>
            </a:r>
            <a:r>
              <a:rPr lang="fr-FR" dirty="0">
                <a:latin typeface="Calibri" panose="020F0502020204030204" pitchFamily="34" charset="0"/>
                <a:cs typeface="Calibri" panose="020F0502020204030204" pitchFamily="34" charset="0"/>
              </a:rPr>
              <a:t> volumes:</a:t>
            </a:r>
          </a:p>
          <a:p>
            <a:pPr lvl="1"/>
            <a:r>
              <a:rPr lang="fr-FR" dirty="0">
                <a:latin typeface="Calibri" panose="020F0502020204030204" pitchFamily="34" charset="0"/>
                <a:cs typeface="Calibri" panose="020F0502020204030204" pitchFamily="34" charset="0"/>
              </a:rPr>
              <a:t>P20: 1 </a:t>
            </a:r>
            <a:r>
              <a:rPr lang="fr-FR" dirty="0" err="1">
                <a:latin typeface="Calibri" panose="020F0502020204030204" pitchFamily="34" charset="0"/>
                <a:cs typeface="Calibri" panose="020F0502020204030204" pitchFamily="34" charset="0"/>
              </a:rPr>
              <a:t>ul</a:t>
            </a:r>
            <a:r>
              <a:rPr lang="fr-FR" dirty="0">
                <a:latin typeface="Calibri" panose="020F0502020204030204" pitchFamily="34" charset="0"/>
                <a:cs typeface="Calibri" panose="020F0502020204030204" pitchFamily="34" charset="0"/>
              </a:rPr>
              <a:t>; 5 </a:t>
            </a:r>
            <a:r>
              <a:rPr lang="fr-FR" dirty="0" err="1">
                <a:latin typeface="Calibri" panose="020F0502020204030204" pitchFamily="34" charset="0"/>
                <a:cs typeface="Calibri" panose="020F0502020204030204" pitchFamily="34" charset="0"/>
              </a:rPr>
              <a:t>ul</a:t>
            </a:r>
            <a:r>
              <a:rPr lang="fr-FR" dirty="0">
                <a:latin typeface="Calibri" panose="020F0502020204030204" pitchFamily="34" charset="0"/>
                <a:cs typeface="Calibri" panose="020F0502020204030204" pitchFamily="34" charset="0"/>
              </a:rPr>
              <a:t>; 10 </a:t>
            </a:r>
            <a:r>
              <a:rPr lang="fr-FR" dirty="0" err="1">
                <a:latin typeface="Calibri" panose="020F0502020204030204" pitchFamily="34" charset="0"/>
                <a:cs typeface="Calibri" panose="020F0502020204030204" pitchFamily="34" charset="0"/>
              </a:rPr>
              <a:t>ul</a:t>
            </a:r>
            <a:r>
              <a:rPr lang="fr-FR" dirty="0">
                <a:latin typeface="Calibri" panose="020F0502020204030204" pitchFamily="34" charset="0"/>
                <a:cs typeface="Calibri" panose="020F0502020204030204" pitchFamily="34" charset="0"/>
              </a:rPr>
              <a:t> dots</a:t>
            </a:r>
          </a:p>
          <a:p>
            <a:pPr lvl="1"/>
            <a:r>
              <a:rPr lang="fr-FR" dirty="0">
                <a:latin typeface="Calibri" panose="020F0502020204030204" pitchFamily="34" charset="0"/>
                <a:cs typeface="Calibri" panose="020F0502020204030204" pitchFamily="34" charset="0"/>
              </a:rPr>
              <a:t>P200: 100 </a:t>
            </a:r>
            <a:r>
              <a:rPr lang="fr-FR" dirty="0" err="1">
                <a:latin typeface="Calibri" panose="020F0502020204030204" pitchFamily="34" charset="0"/>
                <a:cs typeface="Calibri" panose="020F0502020204030204" pitchFamily="34" charset="0"/>
              </a:rPr>
              <a:t>ul</a:t>
            </a:r>
            <a:endParaRPr lang="fr-FR" dirty="0">
              <a:latin typeface="Calibri" panose="020F0502020204030204" pitchFamily="34" charset="0"/>
              <a:cs typeface="Calibri" panose="020F0502020204030204" pitchFamily="34" charset="0"/>
            </a:endParaRPr>
          </a:p>
          <a:p>
            <a:pPr lvl="1"/>
            <a:r>
              <a:rPr lang="fr-FR" dirty="0">
                <a:latin typeface="Calibri" panose="020F0502020204030204" pitchFamily="34" charset="0"/>
                <a:cs typeface="Calibri" panose="020F0502020204030204" pitchFamily="34" charset="0"/>
              </a:rPr>
              <a:t>P1000: 200 </a:t>
            </a:r>
            <a:r>
              <a:rPr lang="fr-FR" dirty="0" err="1">
                <a:latin typeface="Calibri" panose="020F0502020204030204" pitchFamily="34" charset="0"/>
                <a:cs typeface="Calibri" panose="020F0502020204030204" pitchFamily="34" charset="0"/>
              </a:rPr>
              <a:t>ul</a:t>
            </a:r>
            <a:endParaRPr lang="fr-FR" dirty="0">
              <a:latin typeface="Calibri" panose="020F0502020204030204" pitchFamily="34" charset="0"/>
              <a:cs typeface="Calibri" panose="020F0502020204030204" pitchFamily="34" charset="0"/>
            </a:endParaRPr>
          </a:p>
          <a:p>
            <a:pPr marL="400050" lvl="1" indent="0">
              <a:buNone/>
            </a:pPr>
            <a:r>
              <a:rPr lang="fr-FR" u="sng" dirty="0">
                <a:latin typeface="Calibri" panose="020F0502020204030204" pitchFamily="34" charset="0"/>
                <a:cs typeface="Calibri" panose="020F0502020204030204" pitchFamily="34" charset="0"/>
              </a:rPr>
              <a:t>Are </a:t>
            </a:r>
            <a:r>
              <a:rPr lang="fr-FR" u="sng" dirty="0" err="1">
                <a:latin typeface="Calibri" panose="020F0502020204030204" pitchFamily="34" charset="0"/>
                <a:cs typeface="Calibri" panose="020F0502020204030204" pitchFamily="34" charset="0"/>
              </a:rPr>
              <a:t>they</a:t>
            </a:r>
            <a:r>
              <a:rPr lang="fr-FR" u="sng" dirty="0">
                <a:latin typeface="Calibri" panose="020F0502020204030204" pitchFamily="34" charset="0"/>
                <a:cs typeface="Calibri" panose="020F0502020204030204" pitchFamily="34" charset="0"/>
              </a:rPr>
              <a:t> </a:t>
            </a:r>
            <a:r>
              <a:rPr lang="fr-FR" u="sng" dirty="0" err="1">
                <a:latin typeface="Calibri" panose="020F0502020204030204" pitchFamily="34" charset="0"/>
                <a:cs typeface="Calibri" panose="020F0502020204030204" pitchFamily="34" charset="0"/>
              </a:rPr>
              <a:t>looking</a:t>
            </a:r>
            <a:r>
              <a:rPr lang="fr-FR" u="sng" dirty="0">
                <a:latin typeface="Calibri" panose="020F0502020204030204" pitchFamily="34" charset="0"/>
                <a:cs typeface="Calibri" panose="020F0502020204030204" pitchFamily="34" charset="0"/>
              </a:rPr>
              <a:t> </a:t>
            </a:r>
            <a:r>
              <a:rPr lang="fr-FR" u="sng" dirty="0" err="1">
                <a:latin typeface="Calibri" panose="020F0502020204030204" pitchFamily="34" charset="0"/>
                <a:cs typeface="Calibri" panose="020F0502020204030204" pitchFamily="34" charset="0"/>
              </a:rPr>
              <a:t>alike</a:t>
            </a:r>
            <a:r>
              <a:rPr lang="fr-FR" u="sng" dirty="0">
                <a:latin typeface="Calibri" panose="020F0502020204030204" pitchFamily="34" charset="0"/>
                <a:cs typeface="Calibri" panose="020F0502020204030204" pitchFamily="34" charset="0"/>
              </a:rPr>
              <a:t>?</a:t>
            </a:r>
          </a:p>
          <a:p>
            <a:pPr marL="400050" lvl="1" indent="0">
              <a:buNone/>
            </a:pPr>
            <a:r>
              <a:rPr lang="fr-FR" u="sng" dirty="0" err="1">
                <a:latin typeface="Calibri" panose="020F0502020204030204" pitchFamily="34" charset="0"/>
                <a:cs typeface="Calibri" panose="020F0502020204030204" pitchFamily="34" charset="0"/>
              </a:rPr>
              <a:t>Which</a:t>
            </a:r>
            <a:r>
              <a:rPr lang="fr-FR" u="sng" dirty="0">
                <a:latin typeface="Calibri" panose="020F0502020204030204" pitchFamily="34" charset="0"/>
                <a:cs typeface="Calibri" panose="020F0502020204030204" pitchFamily="34" charset="0"/>
              </a:rPr>
              <a:t> one </a:t>
            </a:r>
            <a:r>
              <a:rPr lang="fr-FR" u="sng" dirty="0" err="1">
                <a:latin typeface="Calibri" panose="020F0502020204030204" pitchFamily="34" charset="0"/>
                <a:cs typeface="Calibri" panose="020F0502020204030204" pitchFamily="34" charset="0"/>
              </a:rPr>
              <a:t>was</a:t>
            </a:r>
            <a:r>
              <a:rPr lang="fr-FR" u="sng" dirty="0">
                <a:latin typeface="Calibri" panose="020F0502020204030204" pitchFamily="34" charset="0"/>
                <a:cs typeface="Calibri" panose="020F0502020204030204" pitchFamily="34" charset="0"/>
              </a:rPr>
              <a:t> the </a:t>
            </a:r>
            <a:r>
              <a:rPr lang="fr-FR" u="sng" dirty="0" err="1">
                <a:latin typeface="Calibri" panose="020F0502020204030204" pitchFamily="34" charset="0"/>
                <a:cs typeface="Calibri" panose="020F0502020204030204" pitchFamily="34" charset="0"/>
              </a:rPr>
              <a:t>most</a:t>
            </a:r>
            <a:r>
              <a:rPr lang="fr-FR" u="sng" dirty="0">
                <a:latin typeface="Calibri" panose="020F0502020204030204" pitchFamily="34" charset="0"/>
                <a:cs typeface="Calibri" panose="020F0502020204030204" pitchFamily="34" charset="0"/>
              </a:rPr>
              <a:t> </a:t>
            </a:r>
            <a:r>
              <a:rPr lang="fr-FR" u="sng" dirty="0" err="1">
                <a:latin typeface="Calibri" panose="020F0502020204030204" pitchFamily="34" charset="0"/>
                <a:cs typeface="Calibri" panose="020F0502020204030204" pitchFamily="34" charset="0"/>
              </a:rPr>
              <a:t>difficult</a:t>
            </a:r>
            <a:r>
              <a:rPr lang="fr-FR" u="sng" dirty="0">
                <a:latin typeface="Calibri" panose="020F0502020204030204" pitchFamily="34" charset="0"/>
                <a:cs typeface="Calibri" panose="020F0502020204030204" pitchFamily="34" charset="0"/>
              </a:rPr>
              <a:t> to </a:t>
            </a:r>
            <a:r>
              <a:rPr lang="fr-FR" u="sng" dirty="0" err="1">
                <a:latin typeface="Calibri" panose="020F0502020204030204" pitchFamily="34" charset="0"/>
                <a:cs typeface="Calibri" panose="020F0502020204030204" pitchFamily="34" charset="0"/>
              </a:rPr>
              <a:t>perform</a:t>
            </a:r>
            <a:r>
              <a:rPr lang="fr-FR" u="sng" dirty="0">
                <a:latin typeface="Calibri" panose="020F0502020204030204" pitchFamily="34" charset="0"/>
                <a:cs typeface="Calibri" panose="020F0502020204030204" pitchFamily="34" charset="0"/>
              </a:rPr>
              <a:t> ?</a:t>
            </a:r>
          </a:p>
        </p:txBody>
      </p:sp>
      <p:pic>
        <p:nvPicPr>
          <p:cNvPr id="5" name="Image 4" descr="pipete-label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 y="1013222"/>
            <a:ext cx="2200275" cy="3333750"/>
          </a:xfrm>
          <a:prstGeom prst="rect">
            <a:avLst/>
          </a:prstGeom>
        </p:spPr>
      </p:pic>
      <p:sp>
        <p:nvSpPr>
          <p:cNvPr id="7" name="TextBox 6">
            <a:extLst>
              <a:ext uri="{FF2B5EF4-FFF2-40B4-BE49-F238E27FC236}">
                <a16:creationId xmlns:a16="http://schemas.microsoft.com/office/drawing/2014/main" id="{D15E5E54-0A64-FF46-B6CF-CE218D59BB5C}"/>
              </a:ext>
            </a:extLst>
          </p:cNvPr>
          <p:cNvSpPr txBox="1"/>
          <p:nvPr/>
        </p:nvSpPr>
        <p:spPr>
          <a:xfrm>
            <a:off x="4291469" y="5741343"/>
            <a:ext cx="4918334" cy="253916"/>
          </a:xfrm>
          <a:prstGeom prst="rect">
            <a:avLst/>
          </a:prstGeom>
          <a:noFill/>
        </p:spPr>
        <p:txBody>
          <a:bodyPr wrap="none" rtlCol="0">
            <a:spAutoFit/>
          </a:bodyPr>
          <a:lstStyle/>
          <a:p>
            <a:r>
              <a:rPr lang="en-US" sz="1050" i="1" dirty="0"/>
              <a:t>Image extracted from Yamamoto T. et al. 2014. </a:t>
            </a:r>
            <a:r>
              <a:rPr lang="en-US" sz="1050" i="1" dirty="0" err="1"/>
              <a:t>Accred</a:t>
            </a:r>
            <a:r>
              <a:rPr lang="en-US" sz="1050" i="1" dirty="0"/>
              <a:t> </a:t>
            </a:r>
            <a:r>
              <a:rPr lang="en-US" sz="1050" i="1" dirty="0" err="1"/>
              <a:t>Qual</a:t>
            </a:r>
            <a:r>
              <a:rPr lang="en-US" sz="1050" i="1" dirty="0"/>
              <a:t> Assur 19:459–463</a:t>
            </a:r>
          </a:p>
        </p:txBody>
      </p:sp>
    </p:spTree>
    <p:extLst>
      <p:ext uri="{BB962C8B-B14F-4D97-AF65-F5344CB8AC3E}">
        <p14:creationId xmlns:p14="http://schemas.microsoft.com/office/powerpoint/2010/main" val="161224081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10299</TotalTime>
  <Words>1180</Words>
  <Application>Microsoft Macintosh PowerPoint</Application>
  <PresentationFormat>Letter Paper (8.5x11 in)</PresentationFormat>
  <Paragraphs>196</Paragraphs>
  <Slides>24</Slides>
  <Notes>18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Oswald</vt:lpstr>
      <vt:lpstr>Times New Roman</vt:lpstr>
      <vt:lpstr>Calibri</vt:lpstr>
      <vt:lpstr>Noto Sans Symbols</vt:lpstr>
      <vt:lpstr>Arial</vt:lpstr>
      <vt:lpstr>Century Gothic</vt:lpstr>
      <vt:lpstr>Office Theme</vt:lpstr>
      <vt:lpstr>Office Theme</vt:lpstr>
      <vt:lpstr>Nanopore Sequencing with the MinION</vt:lpstr>
      <vt:lpstr>Overview</vt:lpstr>
      <vt:lpstr>How do we get there ?</vt:lpstr>
      <vt:lpstr>How do we get there ?</vt:lpstr>
      <vt:lpstr>Flow cell inspection</vt:lpstr>
      <vt:lpstr>Inserting Flow cell into MinION Device</vt:lpstr>
      <vt:lpstr>PowerPoint Presentation</vt:lpstr>
      <vt:lpstr>To the LAB!</vt:lpstr>
      <vt:lpstr>Pipettes</vt:lpstr>
      <vt:lpstr>Pipettes</vt:lpstr>
      <vt:lpstr>Priming the flow cell: training with old ones and then for real on brand new ones</vt:lpstr>
      <vt:lpstr>Rapid Sequencing, library prep</vt:lpstr>
      <vt:lpstr>Library preparation – Nanopore RAD004 kit</vt:lpstr>
      <vt:lpstr>Loading of the sample: SpotON port </vt:lpstr>
      <vt:lpstr>Real Time Analysis</vt:lpstr>
      <vt:lpstr>View of the classification of your first reads</vt:lpstr>
      <vt:lpstr>Squiggles to DNA sequence: Albacore It’s happening right now in real-time !</vt:lpstr>
      <vt:lpstr>Analysis process</vt:lpstr>
      <vt:lpstr>Kraken2: research homologies into a database and create a classification report</vt:lpstr>
      <vt:lpstr>Analysis process</vt:lpstr>
      <vt:lpstr>Pavian (R package)  ...For an interactive visualisation </vt:lpstr>
      <vt:lpstr>PowerPoint Presentation</vt:lpstr>
      <vt:lpstr>Pavian ( R package)</vt:lpstr>
      <vt:lpstr>Overview</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Nanopore Sequencing with the MinION</dc:title>
  <cp:lastModifiedBy>Microsoft Office User</cp:lastModifiedBy>
  <cp:revision>91</cp:revision>
  <cp:lastPrinted>2019-05-04T01:36:21Z</cp:lastPrinted>
  <dcterms:modified xsi:type="dcterms:W3CDTF">2019-05-06T20:17:55Z</dcterms:modified>
</cp:coreProperties>
</file>