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9" r:id="rId13"/>
    <p:sldId id="272" r:id="rId14"/>
    <p:sldId id="273" r:id="rId15"/>
    <p:sldId id="275" r:id="rId16"/>
    <p:sldId id="274" r:id="rId17"/>
    <p:sldId id="279" r:id="rId18"/>
    <p:sldId id="270" r:id="rId19"/>
    <p:sldId id="271" r:id="rId20"/>
    <p:sldId id="287" r:id="rId21"/>
    <p:sldId id="281" r:id="rId22"/>
    <p:sldId id="283" r:id="rId23"/>
    <p:sldId id="285" r:id="rId24"/>
    <p:sldId id="288" r:id="rId25"/>
    <p:sldId id="290" r:id="rId26"/>
    <p:sldId id="293" r:id="rId27"/>
    <p:sldId id="294" r:id="rId28"/>
    <p:sldId id="291" r:id="rId29"/>
    <p:sldId id="292" r:id="rId30"/>
    <p:sldId id="286" r:id="rId31"/>
    <p:sldId id="282" r:id="rId32"/>
    <p:sldId id="299" r:id="rId33"/>
    <p:sldId id="289" r:id="rId34"/>
    <p:sldId id="277" r:id="rId35"/>
    <p:sldId id="296" r:id="rId36"/>
    <p:sldId id="311" r:id="rId37"/>
    <p:sldId id="312" r:id="rId38"/>
    <p:sldId id="323" r:id="rId39"/>
    <p:sldId id="313" r:id="rId40"/>
    <p:sldId id="314" r:id="rId41"/>
    <p:sldId id="315" r:id="rId42"/>
    <p:sldId id="316" r:id="rId43"/>
    <p:sldId id="317" r:id="rId44"/>
    <p:sldId id="318" r:id="rId45"/>
    <p:sldId id="303" r:id="rId46"/>
    <p:sldId id="300" r:id="rId47"/>
    <p:sldId id="301" r:id="rId48"/>
    <p:sldId id="302" r:id="rId49"/>
    <p:sldId id="304" r:id="rId50"/>
    <p:sldId id="305" r:id="rId51"/>
    <p:sldId id="297" r:id="rId52"/>
    <p:sldId id="307" r:id="rId53"/>
    <p:sldId id="306" r:id="rId54"/>
    <p:sldId id="278" r:id="rId55"/>
    <p:sldId id="295" r:id="rId56"/>
    <p:sldId id="321" r:id="rId57"/>
    <p:sldId id="322" r:id="rId58"/>
    <p:sldId id="319" r:id="rId59"/>
    <p:sldId id="320" r:id="rId60"/>
    <p:sldId id="308" r:id="rId61"/>
    <p:sldId id="268" r:id="rId62"/>
    <p:sldId id="309" r:id="rId63"/>
    <p:sldId id="310" r:id="rId6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CD7BD66E-3FEF-47C1-B20C-108E16EB5634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7"/>
            <p14:sldId id="266"/>
            <p14:sldId id="269"/>
            <p14:sldId id="272"/>
            <p14:sldId id="273"/>
            <p14:sldId id="275"/>
            <p14:sldId id="274"/>
            <p14:sldId id="279"/>
            <p14:sldId id="270"/>
            <p14:sldId id="271"/>
            <p14:sldId id="287"/>
            <p14:sldId id="281"/>
            <p14:sldId id="283"/>
            <p14:sldId id="285"/>
            <p14:sldId id="288"/>
            <p14:sldId id="290"/>
            <p14:sldId id="293"/>
            <p14:sldId id="294"/>
            <p14:sldId id="291"/>
            <p14:sldId id="292"/>
            <p14:sldId id="286"/>
            <p14:sldId id="282"/>
            <p14:sldId id="299"/>
            <p14:sldId id="289"/>
            <p14:sldId id="277"/>
            <p14:sldId id="296"/>
            <p14:sldId id="311"/>
            <p14:sldId id="312"/>
            <p14:sldId id="323"/>
            <p14:sldId id="313"/>
            <p14:sldId id="314"/>
            <p14:sldId id="315"/>
            <p14:sldId id="316"/>
            <p14:sldId id="317"/>
            <p14:sldId id="318"/>
            <p14:sldId id="303"/>
            <p14:sldId id="300"/>
            <p14:sldId id="301"/>
            <p14:sldId id="302"/>
            <p14:sldId id="304"/>
            <p14:sldId id="305"/>
            <p14:sldId id="297"/>
            <p14:sldId id="307"/>
            <p14:sldId id="306"/>
            <p14:sldId id="278"/>
            <p14:sldId id="295"/>
            <p14:sldId id="321"/>
            <p14:sldId id="322"/>
            <p14:sldId id="319"/>
            <p14:sldId id="320"/>
            <p14:sldId id="308"/>
            <p14:sldId id="268"/>
            <p14:sldId id="309"/>
            <p14:sldId id="3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B6D2"/>
    <a:srgbClr val="00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979" autoAdjust="0"/>
  </p:normalViewPr>
  <p:slideViewPr>
    <p:cSldViewPr>
      <p:cViewPr varScale="1">
        <p:scale>
          <a:sx n="69" d="100"/>
          <a:sy n="69" d="100"/>
        </p:scale>
        <p:origin x="66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53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1BCA9-C3F3-407C-ADC2-F884B7152C75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0C8AE-B71F-4A7B-BDC6-0FE6F4A7BA5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06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589240"/>
            <a:ext cx="9144000" cy="126876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5733256"/>
            <a:ext cx="2249424" cy="103330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5733256"/>
            <a:ext cx="6784848" cy="102416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39752" y="3645024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dirty="0"/>
              <a:t>Haga clic para modificar el estilo de título del patrón</a:t>
            </a:r>
            <a:endParaRPr kumimoji="0" lang="en-US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5733256"/>
            <a:ext cx="6705600" cy="1002581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dirty="0"/>
              <a:t>Haga clic para modificar el estilo de subtítulo del patrón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C9676D1-2073-4AAF-BB56-DC4874A81986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D115D-6D67-47A9-91E4-988517BC4B9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76D1-2073-4AAF-BB56-DC4874A81986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115D-6D67-47A9-91E4-988517BC4B9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C9676D1-2073-4AAF-BB56-DC4874A81986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6D115D-6D67-47A9-91E4-988517BC4B9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76D1-2073-4AAF-BB56-DC4874A81986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D115D-6D67-47A9-91E4-988517BC4B9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76D1-2073-4AAF-BB56-DC4874A81986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6D115D-6D67-47A9-91E4-988517BC4B9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C9676D1-2073-4AAF-BB56-DC4874A81986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D115D-6D67-47A9-91E4-988517BC4B9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C9676D1-2073-4AAF-BB56-DC4874A81986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D115D-6D67-47A9-91E4-988517BC4B9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76D1-2073-4AAF-BB56-DC4874A81986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D115D-6D67-47A9-91E4-988517BC4B9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76D1-2073-4AAF-BB56-DC4874A81986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D115D-6D67-47A9-91E4-988517BC4B9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76D1-2073-4AAF-BB56-DC4874A81986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D115D-6D67-47A9-91E4-988517BC4B9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C9676D1-2073-4AAF-BB56-DC4874A81986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6D115D-6D67-47A9-91E4-988517BC4B9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C9676D1-2073-4AAF-BB56-DC4874A81986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6D115D-6D67-47A9-91E4-988517BC4B9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kidata.org/entity/Q14317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kidata.org/wiki/Wikidata:List_of_propertie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query.wikidata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data.org/wiki/Wikidata:Statistic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data.org/prop/direct/P1376" TargetMode="External"/><Relationship Id="rId2" Type="http://schemas.openxmlformats.org/officeDocument/2006/relationships/hyperlink" Target="http://www.wikidata.org/entity/Q14317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data.org/entity/Q3934" TargetMode="External"/><Relationship Id="rId2" Type="http://schemas.openxmlformats.org/officeDocument/2006/relationships/hyperlink" Target="http://www.wikidata.org/entity/Q1431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ikidata.org/prop/direct/P19" TargetMode="External"/><Relationship Id="rId4" Type="http://schemas.openxmlformats.org/officeDocument/2006/relationships/hyperlink" Target="https://www.wikidata.org/prop/direct/P1376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iawiki.org/wiki/Special:MyLanguage/Wikidata_Query_Service/User_Manual/SPARQL_Federation_endpoin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data.org/entity/Q3934" TargetMode="External"/><Relationship Id="rId2" Type="http://schemas.openxmlformats.org/officeDocument/2006/relationships/hyperlink" Target="http://www.wikidata.org/entity/Q1431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ikidata.org/prop/direct/P1376" TargetMode="Externa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books.org/wiki/SPARQL" TargetMode="External"/><Relationship Id="rId2" Type="http://schemas.openxmlformats.org/officeDocument/2006/relationships/hyperlink" Target="https://www.wikidata.org/wiki/Wikidata:SPARQL_tutorial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data.org/wiki/Q14317" TargetMode="External"/><Relationship Id="rId2" Type="http://schemas.openxmlformats.org/officeDocument/2006/relationships/hyperlink" Target="http://www.wikidata.org/entity/Q1431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ikidata.org/wiki/Property:P1376" TargetMode="Externa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:8282/" TargetMode="External"/><Relationship Id="rId2" Type="http://schemas.openxmlformats.org/officeDocument/2006/relationships/hyperlink" Target="https://github.com/wmde/wikibase-docker/blob/master/README-compose.md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data.org/wiki/Wikidata:Bots" TargetMode="External"/><Relationship Id="rId2" Type="http://schemas.openxmlformats.org/officeDocument/2006/relationships/hyperlink" Target="https://www.wikidata.org/wiki/Help:QuickStatement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data.org/prop/direct/P1376" TargetMode="External"/><Relationship Id="rId2" Type="http://schemas.openxmlformats.org/officeDocument/2006/relationships/hyperlink" Target="http://www.wikidata.org/entity/Q1431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books.org/wiki/SPARQL/Prefixes" TargetMode="External"/><Relationship Id="rId5" Type="http://schemas.openxmlformats.org/officeDocument/2006/relationships/hyperlink" Target="https://www.wikidata.org/prop/direct/" TargetMode="External"/><Relationship Id="rId4" Type="http://schemas.openxmlformats.org/officeDocument/2006/relationships/hyperlink" Target="http://www.wikidata.org/entity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data.org/prop/direct/P1376" TargetMode="External"/><Relationship Id="rId2" Type="http://schemas.openxmlformats.org/officeDocument/2006/relationships/hyperlink" Target="http://www.wikidata.org/entity/Q1431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wikidata.org/entity/Q1431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Introducción</a:t>
            </a:r>
            <a:r>
              <a:rPr lang="en-GB" dirty="0" smtClean="0"/>
              <a:t> a </a:t>
            </a:r>
            <a:r>
              <a:rPr lang="en-GB" dirty="0" err="1" smtClean="0"/>
              <a:t>Wikidata</a:t>
            </a: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Jose Emilio Labra </a:t>
            </a:r>
            <a:r>
              <a:rPr lang="en-GB" dirty="0" err="1" smtClean="0"/>
              <a:t>Gayo</a:t>
            </a:r>
            <a:endParaRPr lang="en-GB" dirty="0" smtClean="0"/>
          </a:p>
          <a:p>
            <a:r>
              <a:rPr lang="en-GB" dirty="0" smtClean="0"/>
              <a:t>WESO - Web Semantics Oviedo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269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Referencias</a:t>
            </a:r>
            <a:r>
              <a:rPr lang="en-GB" dirty="0"/>
              <a:t> </a:t>
            </a:r>
            <a:r>
              <a:rPr lang="en-GB" dirty="0" smtClean="0"/>
              <a:t>o </a:t>
            </a:r>
            <a:r>
              <a:rPr lang="en-GB" dirty="0" err="1" smtClean="0"/>
              <a:t>fuentes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820688"/>
          </a:xfrm>
        </p:spPr>
        <p:txBody>
          <a:bodyPr/>
          <a:lstStyle/>
          <a:p>
            <a:r>
              <a:rPr lang="en-GB" dirty="0" err="1" smtClean="0"/>
              <a:t>Permite</a:t>
            </a:r>
            <a:r>
              <a:rPr lang="en-GB" dirty="0" smtClean="0"/>
              <a:t> </a:t>
            </a:r>
            <a:r>
              <a:rPr lang="en-GB" dirty="0" err="1" smtClean="0"/>
              <a:t>justificar</a:t>
            </a:r>
            <a:r>
              <a:rPr lang="en-GB" dirty="0" smtClean="0"/>
              <a:t> el </a:t>
            </a:r>
            <a:r>
              <a:rPr lang="en-GB" dirty="0" err="1" smtClean="0"/>
              <a:t>origen</a:t>
            </a:r>
            <a:r>
              <a:rPr lang="en-GB" dirty="0" smtClean="0"/>
              <a:t> del </a:t>
            </a:r>
            <a:r>
              <a:rPr lang="en-GB" dirty="0" err="1" smtClean="0"/>
              <a:t>enunciado</a:t>
            </a:r>
            <a:endParaRPr lang="en-GB" dirty="0" smtClean="0"/>
          </a:p>
          <a:p>
            <a:pPr lvl="1"/>
            <a:r>
              <a:rPr lang="en-GB" dirty="0" smtClean="0"/>
              <a:t>Se </a:t>
            </a:r>
            <a:r>
              <a:rPr lang="en-GB" dirty="0" err="1" smtClean="0"/>
              <a:t>considera</a:t>
            </a:r>
            <a:r>
              <a:rPr lang="en-GB" dirty="0" smtClean="0"/>
              <a:t> </a:t>
            </a:r>
            <a:r>
              <a:rPr lang="en-GB" dirty="0" err="1" smtClean="0"/>
              <a:t>buena</a:t>
            </a:r>
            <a:r>
              <a:rPr lang="en-GB" dirty="0" smtClean="0"/>
              <a:t> </a:t>
            </a:r>
            <a:r>
              <a:rPr lang="en-GB" dirty="0" err="1" smtClean="0"/>
              <a:t>práctica</a:t>
            </a:r>
            <a:r>
              <a:rPr lang="en-GB" dirty="0" smtClean="0"/>
              <a:t> </a:t>
            </a:r>
            <a:r>
              <a:rPr lang="en-GB" dirty="0" err="1" smtClean="0"/>
              <a:t>incluir</a:t>
            </a:r>
            <a:r>
              <a:rPr lang="en-GB" dirty="0" smtClean="0"/>
              <a:t> </a:t>
            </a:r>
            <a:r>
              <a:rPr lang="en-GB" dirty="0" err="1" smtClean="0"/>
              <a:t>referencias</a:t>
            </a:r>
            <a:r>
              <a:rPr lang="en-GB" dirty="0" smtClean="0"/>
              <a:t> </a:t>
            </a:r>
            <a:r>
              <a:rPr lang="en-GB" dirty="0" err="1" smtClean="0"/>
              <a:t>siempre</a:t>
            </a:r>
            <a:endParaRPr lang="en-GB" dirty="0" smtClean="0"/>
          </a:p>
          <a:p>
            <a:r>
              <a:rPr lang="en-GB" dirty="0" err="1" smtClean="0"/>
              <a:t>Propiedades</a:t>
            </a:r>
            <a:r>
              <a:rPr lang="en-GB" dirty="0" smtClean="0"/>
              <a:t> </a:t>
            </a:r>
            <a:r>
              <a:rPr lang="en-GB" dirty="0" err="1" smtClean="0"/>
              <a:t>habituales</a:t>
            </a:r>
            <a:endParaRPr lang="en-GB" dirty="0" smtClean="0"/>
          </a:p>
          <a:p>
            <a:pPr lvl="1"/>
            <a:r>
              <a:rPr lang="en-GB" dirty="0" smtClean="0"/>
              <a:t>wdt:P248 (stated in): para </a:t>
            </a:r>
            <a:r>
              <a:rPr lang="en-GB" dirty="0" err="1" smtClean="0"/>
              <a:t>publicaciones</a:t>
            </a:r>
            <a:endParaRPr lang="en-GB" dirty="0" smtClean="0"/>
          </a:p>
          <a:p>
            <a:pPr lvl="1"/>
            <a:r>
              <a:rPr lang="en-GB" dirty="0" smtClean="0"/>
              <a:t>wdt:P854 (reference URL): para </a:t>
            </a:r>
            <a:r>
              <a:rPr lang="en-GB" dirty="0" err="1" smtClean="0"/>
              <a:t>sitios</a:t>
            </a:r>
            <a:r>
              <a:rPr lang="en-GB" dirty="0" smtClean="0"/>
              <a:t> web</a:t>
            </a:r>
          </a:p>
          <a:p>
            <a:endParaRPr lang="en-GB" dirty="0"/>
          </a:p>
        </p:txBody>
      </p:sp>
      <p:sp>
        <p:nvSpPr>
          <p:cNvPr id="4" name="Rectángulo redondeado 3"/>
          <p:cNvSpPr/>
          <p:nvPr/>
        </p:nvSpPr>
        <p:spPr>
          <a:xfrm>
            <a:off x="971600" y="4437112"/>
            <a:ext cx="3888432" cy="105607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ángulo redondeado 4"/>
          <p:cNvSpPr/>
          <p:nvPr/>
        </p:nvSpPr>
        <p:spPr>
          <a:xfrm>
            <a:off x="1187637" y="4840043"/>
            <a:ext cx="1202246" cy="4017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wd:Q14317</a:t>
            </a:r>
          </a:p>
        </p:txBody>
      </p:sp>
      <p:sp>
        <p:nvSpPr>
          <p:cNvPr id="6" name="Rectángulo 5"/>
          <p:cNvSpPr/>
          <p:nvPr/>
        </p:nvSpPr>
        <p:spPr>
          <a:xfrm>
            <a:off x="3454320" y="4840043"/>
            <a:ext cx="1117679" cy="4017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220020</a:t>
            </a:r>
            <a:endParaRPr lang="en-GB" sz="1600" dirty="0"/>
          </a:p>
        </p:txBody>
      </p:sp>
      <p:cxnSp>
        <p:nvCxnSpPr>
          <p:cNvPr id="7" name="Conector recto de flecha 6"/>
          <p:cNvCxnSpPr>
            <a:stCxn id="5" idx="3"/>
            <a:endCxn id="6" idx="1"/>
          </p:cNvCxnSpPr>
          <p:nvPr/>
        </p:nvCxnSpPr>
        <p:spPr>
          <a:xfrm>
            <a:off x="2389883" y="5040935"/>
            <a:ext cx="106443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2467407" y="4786022"/>
            <a:ext cx="861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wdt:P1082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2461878" y="4535185"/>
            <a:ext cx="9204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/>
              <a:t>population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543396" y="4537518"/>
            <a:ext cx="70083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 smtClean="0"/>
              <a:t>Oviedo</a:t>
            </a:r>
            <a:endParaRPr lang="en-GB" sz="1350" dirty="0"/>
          </a:p>
        </p:txBody>
      </p:sp>
      <p:cxnSp>
        <p:nvCxnSpPr>
          <p:cNvPr id="11" name="Conector recto de flecha 10"/>
          <p:cNvCxnSpPr>
            <a:stCxn id="4" idx="3"/>
          </p:cNvCxnSpPr>
          <p:nvPr/>
        </p:nvCxnSpPr>
        <p:spPr>
          <a:xfrm flipV="1">
            <a:off x="4860032" y="4941168"/>
            <a:ext cx="1064437" cy="239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4932027" y="4664169"/>
            <a:ext cx="7763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wdt:P248</a:t>
            </a:r>
            <a:endParaRPr lang="en-GB" sz="12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4917663" y="4437112"/>
            <a:ext cx="80502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 smtClean="0"/>
              <a:t>Stated in</a:t>
            </a:r>
            <a:endParaRPr lang="en-GB" sz="1350" dirty="0"/>
          </a:p>
        </p:txBody>
      </p:sp>
      <p:sp>
        <p:nvSpPr>
          <p:cNvPr id="19" name="Rectángulo 18"/>
          <p:cNvSpPr/>
          <p:nvPr/>
        </p:nvSpPr>
        <p:spPr>
          <a:xfrm>
            <a:off x="4675594" y="6381328"/>
            <a:ext cx="432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https://www.wikidata.org/wiki/Help:Sources</a:t>
            </a:r>
          </a:p>
        </p:txBody>
      </p:sp>
      <p:sp>
        <p:nvSpPr>
          <p:cNvPr id="20" name="Rectángulo redondeado 19"/>
          <p:cNvSpPr/>
          <p:nvPr/>
        </p:nvSpPr>
        <p:spPr>
          <a:xfrm>
            <a:off x="5924469" y="4706618"/>
            <a:ext cx="1815883" cy="43364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wd:Q60332597</a:t>
            </a:r>
            <a:endParaRPr lang="en-GB" dirty="0"/>
          </a:p>
        </p:txBody>
      </p:sp>
      <p:sp>
        <p:nvSpPr>
          <p:cNvPr id="23" name="CuadroTexto 22"/>
          <p:cNvSpPr txBox="1"/>
          <p:nvPr/>
        </p:nvSpPr>
        <p:spPr>
          <a:xfrm>
            <a:off x="6012160" y="5123533"/>
            <a:ext cx="1816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/>
              <a:t>Padrón municipal </a:t>
            </a:r>
            <a:endParaRPr lang="es-ES" dirty="0" smtClean="0"/>
          </a:p>
          <a:p>
            <a:pPr algn="ctr"/>
            <a:r>
              <a:rPr lang="es-ES" dirty="0" smtClean="0"/>
              <a:t>de </a:t>
            </a:r>
            <a:r>
              <a:rPr lang="es-ES" dirty="0"/>
              <a:t>España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623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redondeado 12"/>
          <p:cNvSpPr/>
          <p:nvPr/>
        </p:nvSpPr>
        <p:spPr>
          <a:xfrm>
            <a:off x="1547664" y="2869869"/>
            <a:ext cx="3600400" cy="1008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Cualificadores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1252736"/>
          </a:xfrm>
        </p:spPr>
        <p:txBody>
          <a:bodyPr/>
          <a:lstStyle/>
          <a:p>
            <a:r>
              <a:rPr lang="en-GB" dirty="0" err="1" smtClean="0"/>
              <a:t>Permiten</a:t>
            </a:r>
            <a:r>
              <a:rPr lang="en-GB" dirty="0" smtClean="0"/>
              <a:t> </a:t>
            </a:r>
            <a:r>
              <a:rPr lang="en-GB" dirty="0" err="1" smtClean="0"/>
              <a:t>anotar</a:t>
            </a:r>
            <a:r>
              <a:rPr lang="en-GB" dirty="0" smtClean="0"/>
              <a:t> o </a:t>
            </a:r>
            <a:r>
              <a:rPr lang="en-GB" dirty="0" err="1" smtClean="0"/>
              <a:t>contextualizar</a:t>
            </a:r>
            <a:r>
              <a:rPr lang="en-GB" dirty="0" smtClean="0"/>
              <a:t> </a:t>
            </a:r>
            <a:r>
              <a:rPr lang="en-GB" dirty="0" err="1" smtClean="0"/>
              <a:t>enunciados</a:t>
            </a:r>
            <a:endParaRPr lang="en-GB" dirty="0" smtClean="0"/>
          </a:p>
          <a:p>
            <a:pPr lvl="1"/>
            <a:r>
              <a:rPr lang="en-GB" dirty="0" err="1" smtClean="0"/>
              <a:t>Ejemplo</a:t>
            </a:r>
            <a:r>
              <a:rPr lang="en-GB" dirty="0" smtClean="0"/>
              <a:t>, la </a:t>
            </a:r>
            <a:r>
              <a:rPr lang="en-GB" dirty="0" err="1" smtClean="0"/>
              <a:t>población</a:t>
            </a:r>
            <a:r>
              <a:rPr lang="en-GB" dirty="0" smtClean="0"/>
              <a:t> de Oviedo </a:t>
            </a:r>
            <a:r>
              <a:rPr lang="en-GB" dirty="0" err="1" smtClean="0"/>
              <a:t>depende</a:t>
            </a:r>
            <a:r>
              <a:rPr lang="en-GB" dirty="0" smtClean="0"/>
              <a:t> del </a:t>
            </a:r>
            <a:r>
              <a:rPr lang="en-GB" dirty="0" err="1" smtClean="0"/>
              <a:t>año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Rectángulo redondeado 3"/>
          <p:cNvSpPr/>
          <p:nvPr/>
        </p:nvSpPr>
        <p:spPr>
          <a:xfrm>
            <a:off x="1685775" y="3272800"/>
            <a:ext cx="992140" cy="4017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wd:Q14317</a:t>
            </a:r>
          </a:p>
        </p:txBody>
      </p:sp>
      <p:sp>
        <p:nvSpPr>
          <p:cNvPr id="5" name="Rectángulo 4"/>
          <p:cNvSpPr/>
          <p:nvPr/>
        </p:nvSpPr>
        <p:spPr>
          <a:xfrm>
            <a:off x="3742352" y="3272800"/>
            <a:ext cx="1117679" cy="4017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220020</a:t>
            </a:r>
            <a:endParaRPr lang="en-GB" sz="1600" dirty="0"/>
          </a:p>
        </p:txBody>
      </p:sp>
      <p:cxnSp>
        <p:nvCxnSpPr>
          <p:cNvPr id="6" name="Conector recto de flecha 5"/>
          <p:cNvCxnSpPr>
            <a:stCxn id="4" idx="3"/>
            <a:endCxn id="5" idx="1"/>
          </p:cNvCxnSpPr>
          <p:nvPr/>
        </p:nvCxnSpPr>
        <p:spPr>
          <a:xfrm>
            <a:off x="2677914" y="3473692"/>
            <a:ext cx="106443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2755439" y="3218779"/>
            <a:ext cx="861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wdt:P1082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2749910" y="2967942"/>
            <a:ext cx="9204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/>
              <a:t>population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831428" y="2970275"/>
            <a:ext cx="70083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 smtClean="0"/>
              <a:t>Oviedo</a:t>
            </a:r>
            <a:endParaRPr lang="en-GB" sz="1350" dirty="0"/>
          </a:p>
        </p:txBody>
      </p:sp>
      <p:cxnSp>
        <p:nvCxnSpPr>
          <p:cNvPr id="14" name="Conector recto de flecha 13"/>
          <p:cNvCxnSpPr>
            <a:stCxn id="13" idx="3"/>
          </p:cNvCxnSpPr>
          <p:nvPr/>
        </p:nvCxnSpPr>
        <p:spPr>
          <a:xfrm>
            <a:off x="5148064" y="3373925"/>
            <a:ext cx="106443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5220059" y="3096926"/>
            <a:ext cx="7763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wdt:P582</a:t>
            </a:r>
            <a:endParaRPr lang="en-GB" sz="1200" dirty="0"/>
          </a:p>
        </p:txBody>
      </p:sp>
      <p:sp>
        <p:nvSpPr>
          <p:cNvPr id="18" name="CuadroTexto 17"/>
          <p:cNvSpPr txBox="1"/>
          <p:nvPr/>
        </p:nvSpPr>
        <p:spPr>
          <a:xfrm>
            <a:off x="5148064" y="2904179"/>
            <a:ext cx="100642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 smtClean="0"/>
              <a:t>Point in time</a:t>
            </a:r>
            <a:endParaRPr lang="en-GB" sz="1350" dirty="0"/>
          </a:p>
        </p:txBody>
      </p:sp>
      <p:sp>
        <p:nvSpPr>
          <p:cNvPr id="19" name="Rectángulo 18"/>
          <p:cNvSpPr/>
          <p:nvPr/>
        </p:nvSpPr>
        <p:spPr>
          <a:xfrm>
            <a:off x="6225075" y="3156386"/>
            <a:ext cx="795198" cy="4017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2018</a:t>
            </a:r>
            <a:endParaRPr lang="en-GB" sz="1600" dirty="0"/>
          </a:p>
        </p:txBody>
      </p:sp>
      <p:sp>
        <p:nvSpPr>
          <p:cNvPr id="20" name="Rectángulo redondeado 19"/>
          <p:cNvSpPr/>
          <p:nvPr/>
        </p:nvSpPr>
        <p:spPr>
          <a:xfrm>
            <a:off x="1547664" y="4236908"/>
            <a:ext cx="3600400" cy="1008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ángulo redondeado 20"/>
          <p:cNvSpPr/>
          <p:nvPr/>
        </p:nvSpPr>
        <p:spPr>
          <a:xfrm>
            <a:off x="1685775" y="4639839"/>
            <a:ext cx="992140" cy="4017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wd:Q14317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3742352" y="4639839"/>
            <a:ext cx="1117679" cy="4017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220301</a:t>
            </a:r>
            <a:endParaRPr lang="en-GB" sz="1600" dirty="0"/>
          </a:p>
        </p:txBody>
      </p:sp>
      <p:cxnSp>
        <p:nvCxnSpPr>
          <p:cNvPr id="23" name="Conector recto de flecha 22"/>
          <p:cNvCxnSpPr>
            <a:stCxn id="21" idx="3"/>
            <a:endCxn id="22" idx="1"/>
          </p:cNvCxnSpPr>
          <p:nvPr/>
        </p:nvCxnSpPr>
        <p:spPr>
          <a:xfrm>
            <a:off x="2677914" y="4840731"/>
            <a:ext cx="106443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CuadroTexto 23"/>
          <p:cNvSpPr txBox="1"/>
          <p:nvPr/>
        </p:nvSpPr>
        <p:spPr>
          <a:xfrm>
            <a:off x="2755439" y="4585818"/>
            <a:ext cx="861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wdt:P1082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2749910" y="4334981"/>
            <a:ext cx="9204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/>
              <a:t>population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1831428" y="4337314"/>
            <a:ext cx="70083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 smtClean="0"/>
              <a:t>Oviedo</a:t>
            </a:r>
            <a:endParaRPr lang="en-GB" sz="1350" dirty="0"/>
          </a:p>
        </p:txBody>
      </p:sp>
      <p:cxnSp>
        <p:nvCxnSpPr>
          <p:cNvPr id="27" name="Conector recto de flecha 26"/>
          <p:cNvCxnSpPr>
            <a:stCxn id="20" idx="3"/>
          </p:cNvCxnSpPr>
          <p:nvPr/>
        </p:nvCxnSpPr>
        <p:spPr>
          <a:xfrm>
            <a:off x="5148064" y="4740964"/>
            <a:ext cx="106443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CuadroTexto 27"/>
          <p:cNvSpPr txBox="1"/>
          <p:nvPr/>
        </p:nvSpPr>
        <p:spPr>
          <a:xfrm>
            <a:off x="5220059" y="4463965"/>
            <a:ext cx="7763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wdt:P582</a:t>
            </a:r>
            <a:endParaRPr lang="en-GB" sz="1200" dirty="0"/>
          </a:p>
        </p:txBody>
      </p:sp>
      <p:sp>
        <p:nvSpPr>
          <p:cNvPr id="29" name="CuadroTexto 28"/>
          <p:cNvSpPr txBox="1"/>
          <p:nvPr/>
        </p:nvSpPr>
        <p:spPr>
          <a:xfrm>
            <a:off x="5148064" y="4271218"/>
            <a:ext cx="100642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 smtClean="0"/>
              <a:t>Point in time</a:t>
            </a:r>
            <a:endParaRPr lang="en-GB" sz="1350" dirty="0"/>
          </a:p>
        </p:txBody>
      </p:sp>
      <p:sp>
        <p:nvSpPr>
          <p:cNvPr id="30" name="Rectángulo 29"/>
          <p:cNvSpPr/>
          <p:nvPr/>
        </p:nvSpPr>
        <p:spPr>
          <a:xfrm>
            <a:off x="6225075" y="4523425"/>
            <a:ext cx="795198" cy="4017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2017</a:t>
            </a:r>
            <a:endParaRPr lang="en-GB" sz="1600" dirty="0"/>
          </a:p>
        </p:txBody>
      </p:sp>
      <p:sp>
        <p:nvSpPr>
          <p:cNvPr id="43" name="Rectángulo 42"/>
          <p:cNvSpPr/>
          <p:nvPr/>
        </p:nvSpPr>
        <p:spPr>
          <a:xfrm>
            <a:off x="4499992" y="6447002"/>
            <a:ext cx="45438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https://www.wikidata.org/wiki/Help:Qualifiers</a:t>
            </a:r>
          </a:p>
        </p:txBody>
      </p:sp>
    </p:spTree>
    <p:extLst>
      <p:ext uri="{BB962C8B-B14F-4D97-AF65-F5344CB8AC3E}">
        <p14:creationId xmlns:p14="http://schemas.microsoft.com/office/powerpoint/2010/main" val="118549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Rangos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err="1" smtClean="0"/>
              <a:t>Cuando</a:t>
            </a:r>
            <a:r>
              <a:rPr lang="en-GB" dirty="0" smtClean="0"/>
              <a:t> un </a:t>
            </a:r>
            <a:r>
              <a:rPr lang="en-GB" dirty="0" err="1" smtClean="0"/>
              <a:t>enunciado</a:t>
            </a:r>
            <a:r>
              <a:rPr lang="en-GB" dirty="0" smtClean="0"/>
              <a:t> </a:t>
            </a:r>
            <a:r>
              <a:rPr lang="en-GB" dirty="0" err="1" smtClean="0"/>
              <a:t>tiene</a:t>
            </a:r>
            <a:r>
              <a:rPr lang="en-GB" dirty="0" smtClean="0"/>
              <a:t> multiples </a:t>
            </a:r>
            <a:r>
              <a:rPr lang="en-GB" dirty="0" err="1" smtClean="0"/>
              <a:t>valores</a:t>
            </a:r>
            <a:r>
              <a:rPr lang="en-GB" dirty="0" smtClean="0"/>
              <a:t>,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rangos</a:t>
            </a:r>
            <a:r>
              <a:rPr lang="en-GB" dirty="0" smtClean="0"/>
              <a:t> (ranks) </a:t>
            </a:r>
            <a:r>
              <a:rPr lang="en-GB" dirty="0" err="1" smtClean="0"/>
              <a:t>permiten</a:t>
            </a:r>
            <a:r>
              <a:rPr lang="en-GB" dirty="0" smtClean="0"/>
              <a:t> </a:t>
            </a:r>
            <a:r>
              <a:rPr lang="en-GB" dirty="0" err="1" smtClean="0"/>
              <a:t>indicar</a:t>
            </a:r>
            <a:r>
              <a:rPr lang="en-GB" dirty="0" smtClean="0"/>
              <a:t>:</a:t>
            </a:r>
          </a:p>
          <a:p>
            <a:pPr lvl="1"/>
            <a:r>
              <a:rPr lang="en-GB" dirty="0" err="1" smtClean="0"/>
              <a:t>Cuál</a:t>
            </a:r>
            <a:r>
              <a:rPr lang="en-GB" dirty="0" smtClean="0"/>
              <a:t> </a:t>
            </a:r>
            <a:r>
              <a:rPr lang="en-GB" dirty="0" err="1" smtClean="0"/>
              <a:t>es</a:t>
            </a:r>
            <a:r>
              <a:rPr lang="en-GB" dirty="0" smtClean="0"/>
              <a:t> el </a:t>
            </a:r>
            <a:r>
              <a:rPr lang="en-GB" dirty="0" err="1" smtClean="0"/>
              <a:t>valor</a:t>
            </a:r>
            <a:r>
              <a:rPr lang="en-GB" dirty="0" smtClean="0"/>
              <a:t> </a:t>
            </a:r>
            <a:r>
              <a:rPr lang="en-GB" dirty="0" err="1" smtClean="0"/>
              <a:t>preferido</a:t>
            </a:r>
            <a:endParaRPr lang="en-GB" dirty="0" smtClean="0"/>
          </a:p>
          <a:p>
            <a:pPr lvl="1"/>
            <a:r>
              <a:rPr lang="en-GB" dirty="0" err="1" smtClean="0"/>
              <a:t>Cuál</a:t>
            </a:r>
            <a:r>
              <a:rPr lang="en-GB" dirty="0" smtClean="0"/>
              <a:t> </a:t>
            </a:r>
            <a:r>
              <a:rPr lang="en-GB" dirty="0" err="1" smtClean="0"/>
              <a:t>es</a:t>
            </a:r>
            <a:r>
              <a:rPr lang="en-GB" dirty="0" smtClean="0"/>
              <a:t> el </a:t>
            </a:r>
            <a:r>
              <a:rPr lang="en-GB" dirty="0" err="1" smtClean="0"/>
              <a:t>valor</a:t>
            </a:r>
            <a:r>
              <a:rPr lang="en-GB" dirty="0" smtClean="0"/>
              <a:t> normal</a:t>
            </a:r>
          </a:p>
          <a:p>
            <a:pPr lvl="1"/>
            <a:r>
              <a:rPr lang="en-GB" dirty="0" err="1" smtClean="0"/>
              <a:t>Cuál</a:t>
            </a:r>
            <a:r>
              <a:rPr lang="en-GB" dirty="0" smtClean="0"/>
              <a:t> </a:t>
            </a:r>
            <a:r>
              <a:rPr lang="en-GB" dirty="0" err="1" smtClean="0"/>
              <a:t>es</a:t>
            </a:r>
            <a:r>
              <a:rPr lang="en-GB" dirty="0" smtClean="0"/>
              <a:t> el </a:t>
            </a:r>
            <a:r>
              <a:rPr lang="en-GB" dirty="0" err="1" smtClean="0"/>
              <a:t>valor</a:t>
            </a:r>
            <a:r>
              <a:rPr lang="en-GB" dirty="0" smtClean="0"/>
              <a:t> </a:t>
            </a:r>
            <a:r>
              <a:rPr lang="en-GB" dirty="0" err="1" smtClean="0"/>
              <a:t>obsoleto</a:t>
            </a:r>
            <a:r>
              <a:rPr lang="en-GB" dirty="0" smtClean="0"/>
              <a:t> (</a:t>
            </a:r>
            <a:r>
              <a:rPr lang="en-GB" i="1" dirty="0" smtClean="0"/>
              <a:t>deprecated</a:t>
            </a:r>
            <a:r>
              <a:rPr lang="en-GB" dirty="0" smtClean="0"/>
              <a:t>)</a:t>
            </a:r>
            <a:endParaRPr lang="en-GB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447" y="2755642"/>
            <a:ext cx="114300" cy="28575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136642"/>
            <a:ext cx="114300" cy="2857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447" y="3558024"/>
            <a:ext cx="114300" cy="28575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4572000" y="6427966"/>
            <a:ext cx="4351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https://www.wikidata.org/wiki/Help:Ranking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1331640" y="4083933"/>
            <a:ext cx="3600400" cy="1008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ángulo redondeado 8"/>
          <p:cNvSpPr/>
          <p:nvPr/>
        </p:nvSpPr>
        <p:spPr>
          <a:xfrm>
            <a:off x="1469751" y="4486864"/>
            <a:ext cx="992140" cy="4017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wd:Q14317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3526328" y="4486864"/>
            <a:ext cx="1117679" cy="4017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220020</a:t>
            </a:r>
            <a:endParaRPr lang="en-GB" sz="1600" dirty="0"/>
          </a:p>
        </p:txBody>
      </p:sp>
      <p:cxnSp>
        <p:nvCxnSpPr>
          <p:cNvPr id="11" name="Conector recto de flecha 10"/>
          <p:cNvCxnSpPr>
            <a:stCxn id="9" idx="3"/>
            <a:endCxn id="10" idx="1"/>
          </p:cNvCxnSpPr>
          <p:nvPr/>
        </p:nvCxnSpPr>
        <p:spPr>
          <a:xfrm>
            <a:off x="2461890" y="4687756"/>
            <a:ext cx="106443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2539415" y="4432843"/>
            <a:ext cx="861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wdt:P1082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2533886" y="4182006"/>
            <a:ext cx="9204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/>
              <a:t>population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1615404" y="4184339"/>
            <a:ext cx="70083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 smtClean="0"/>
              <a:t>Oviedo</a:t>
            </a:r>
            <a:endParaRPr lang="en-GB" sz="1350" dirty="0"/>
          </a:p>
        </p:txBody>
      </p:sp>
      <p:cxnSp>
        <p:nvCxnSpPr>
          <p:cNvPr id="15" name="Conector recto de flecha 14"/>
          <p:cNvCxnSpPr>
            <a:stCxn id="8" idx="3"/>
          </p:cNvCxnSpPr>
          <p:nvPr/>
        </p:nvCxnSpPr>
        <p:spPr>
          <a:xfrm>
            <a:off x="4932040" y="4587989"/>
            <a:ext cx="106443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5004035" y="4310990"/>
            <a:ext cx="7763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wdt:P582</a:t>
            </a:r>
            <a:endParaRPr lang="en-GB" sz="1200" dirty="0"/>
          </a:p>
        </p:txBody>
      </p:sp>
      <p:sp>
        <p:nvSpPr>
          <p:cNvPr id="17" name="CuadroTexto 16"/>
          <p:cNvSpPr txBox="1"/>
          <p:nvPr/>
        </p:nvSpPr>
        <p:spPr>
          <a:xfrm>
            <a:off x="4932040" y="4118243"/>
            <a:ext cx="100642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 smtClean="0"/>
              <a:t>Point in time</a:t>
            </a:r>
            <a:endParaRPr lang="en-GB" sz="1350" dirty="0"/>
          </a:p>
        </p:txBody>
      </p:sp>
      <p:sp>
        <p:nvSpPr>
          <p:cNvPr id="18" name="Rectángulo 17"/>
          <p:cNvSpPr/>
          <p:nvPr/>
        </p:nvSpPr>
        <p:spPr>
          <a:xfrm>
            <a:off x="6009051" y="4370450"/>
            <a:ext cx="795198" cy="4017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2018</a:t>
            </a:r>
            <a:endParaRPr lang="en-GB" sz="1600" dirty="0"/>
          </a:p>
        </p:txBody>
      </p:sp>
      <p:sp>
        <p:nvSpPr>
          <p:cNvPr id="19" name="Rectángulo redondeado 18"/>
          <p:cNvSpPr/>
          <p:nvPr/>
        </p:nvSpPr>
        <p:spPr>
          <a:xfrm>
            <a:off x="1331640" y="5450972"/>
            <a:ext cx="3600400" cy="1008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ángulo redondeado 19"/>
          <p:cNvSpPr/>
          <p:nvPr/>
        </p:nvSpPr>
        <p:spPr>
          <a:xfrm>
            <a:off x="1469751" y="5853903"/>
            <a:ext cx="992140" cy="4017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wd:Q14317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3526328" y="5853903"/>
            <a:ext cx="1117679" cy="4017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220301</a:t>
            </a:r>
            <a:endParaRPr lang="en-GB" sz="1600" dirty="0"/>
          </a:p>
        </p:txBody>
      </p:sp>
      <p:cxnSp>
        <p:nvCxnSpPr>
          <p:cNvPr id="22" name="Conector recto de flecha 21"/>
          <p:cNvCxnSpPr>
            <a:stCxn id="20" idx="3"/>
            <a:endCxn id="21" idx="1"/>
          </p:cNvCxnSpPr>
          <p:nvPr/>
        </p:nvCxnSpPr>
        <p:spPr>
          <a:xfrm>
            <a:off x="2461890" y="6054795"/>
            <a:ext cx="106443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CuadroTexto 22"/>
          <p:cNvSpPr txBox="1"/>
          <p:nvPr/>
        </p:nvSpPr>
        <p:spPr>
          <a:xfrm>
            <a:off x="2539415" y="5799882"/>
            <a:ext cx="861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wdt:P1082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2533886" y="5549045"/>
            <a:ext cx="9204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/>
              <a:t>population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1615404" y="5551378"/>
            <a:ext cx="70083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 smtClean="0"/>
              <a:t>Oviedo</a:t>
            </a:r>
            <a:endParaRPr lang="en-GB" sz="1350" dirty="0"/>
          </a:p>
        </p:txBody>
      </p:sp>
      <p:cxnSp>
        <p:nvCxnSpPr>
          <p:cNvPr id="26" name="Conector recto de flecha 25"/>
          <p:cNvCxnSpPr>
            <a:stCxn id="19" idx="3"/>
          </p:cNvCxnSpPr>
          <p:nvPr/>
        </p:nvCxnSpPr>
        <p:spPr>
          <a:xfrm>
            <a:off x="4932040" y="5955028"/>
            <a:ext cx="106443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CuadroTexto 26"/>
          <p:cNvSpPr txBox="1"/>
          <p:nvPr/>
        </p:nvSpPr>
        <p:spPr>
          <a:xfrm>
            <a:off x="5004035" y="5678029"/>
            <a:ext cx="7763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wdt:P582</a:t>
            </a:r>
            <a:endParaRPr lang="en-GB" sz="1200" dirty="0"/>
          </a:p>
        </p:txBody>
      </p:sp>
      <p:sp>
        <p:nvSpPr>
          <p:cNvPr id="28" name="CuadroTexto 27"/>
          <p:cNvSpPr txBox="1"/>
          <p:nvPr/>
        </p:nvSpPr>
        <p:spPr>
          <a:xfrm>
            <a:off x="4932040" y="5485282"/>
            <a:ext cx="100642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 smtClean="0"/>
              <a:t>Point in time</a:t>
            </a:r>
            <a:endParaRPr lang="en-GB" sz="1350" dirty="0"/>
          </a:p>
        </p:txBody>
      </p:sp>
      <p:sp>
        <p:nvSpPr>
          <p:cNvPr id="29" name="Rectángulo 28"/>
          <p:cNvSpPr/>
          <p:nvPr/>
        </p:nvSpPr>
        <p:spPr>
          <a:xfrm>
            <a:off x="6009051" y="5737489"/>
            <a:ext cx="795198" cy="4017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2017</a:t>
            </a:r>
            <a:endParaRPr lang="en-GB" sz="1600" dirty="0"/>
          </a:p>
        </p:txBody>
      </p:sp>
      <p:pic>
        <p:nvPicPr>
          <p:cNvPr id="30" name="Imagen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577" y="4445114"/>
            <a:ext cx="114300" cy="285750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01" y="5890093"/>
            <a:ext cx="1143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31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Datos</a:t>
            </a:r>
            <a:r>
              <a:rPr lang="en-GB" dirty="0" smtClean="0"/>
              <a:t> </a:t>
            </a:r>
            <a:r>
              <a:rPr lang="en-GB" dirty="0" err="1" smtClean="0"/>
              <a:t>obsoletos</a:t>
            </a:r>
            <a:r>
              <a:rPr lang="en-GB" dirty="0" smtClean="0"/>
              <a:t> o </a:t>
            </a:r>
            <a:r>
              <a:rPr lang="en-GB" dirty="0" err="1" smtClean="0"/>
              <a:t>erróneos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Se </a:t>
            </a:r>
            <a:r>
              <a:rPr lang="en-GB" dirty="0" err="1"/>
              <a:t>recomienda</a:t>
            </a:r>
            <a:r>
              <a:rPr lang="en-GB" dirty="0"/>
              <a:t> no </a:t>
            </a:r>
            <a:r>
              <a:rPr lang="en-GB" dirty="0" err="1"/>
              <a:t>borrar</a:t>
            </a:r>
            <a:r>
              <a:rPr lang="en-GB" dirty="0"/>
              <a:t> </a:t>
            </a:r>
            <a:r>
              <a:rPr lang="en-GB" dirty="0" err="1"/>
              <a:t>enunciados</a:t>
            </a:r>
            <a:endParaRPr lang="en-GB" dirty="0"/>
          </a:p>
          <a:p>
            <a:pPr lvl="1"/>
            <a:r>
              <a:rPr lang="en-GB" dirty="0" smtClean="0"/>
              <a:t>Los </a:t>
            </a:r>
            <a:r>
              <a:rPr lang="en-GB" dirty="0" err="1" smtClean="0"/>
              <a:t>enunciados</a:t>
            </a:r>
            <a:r>
              <a:rPr lang="en-GB" dirty="0" smtClean="0"/>
              <a:t> con </a:t>
            </a:r>
            <a:r>
              <a:rPr lang="en-GB" dirty="0" err="1" smtClean="0"/>
              <a:t>valores</a:t>
            </a:r>
            <a:r>
              <a:rPr lang="en-GB" dirty="0" smtClean="0"/>
              <a:t> </a:t>
            </a:r>
            <a:r>
              <a:rPr lang="en-GB" dirty="0" err="1" smtClean="0"/>
              <a:t>obsoletos</a:t>
            </a:r>
            <a:r>
              <a:rPr lang="en-GB" dirty="0" smtClean="0"/>
              <a:t> o </a:t>
            </a:r>
            <a:r>
              <a:rPr lang="en-GB" dirty="0" err="1" smtClean="0"/>
              <a:t>erróneos</a:t>
            </a:r>
            <a:r>
              <a:rPr lang="en-GB" dirty="0" smtClean="0"/>
              <a:t> </a:t>
            </a:r>
            <a:r>
              <a:rPr lang="en-GB" dirty="0" err="1" smtClean="0"/>
              <a:t>pueden</a:t>
            </a:r>
            <a:r>
              <a:rPr lang="en-GB" dirty="0" smtClean="0"/>
              <a:t> </a:t>
            </a:r>
            <a:r>
              <a:rPr lang="en-GB" dirty="0" err="1" smtClean="0"/>
              <a:t>marcarse</a:t>
            </a:r>
            <a:r>
              <a:rPr lang="en-GB" dirty="0" smtClean="0"/>
              <a:t> </a:t>
            </a:r>
            <a:r>
              <a:rPr lang="en-GB" dirty="0" err="1" smtClean="0"/>
              <a:t>como</a:t>
            </a:r>
            <a:r>
              <a:rPr lang="en-GB" dirty="0" smtClean="0"/>
              <a:t> </a:t>
            </a:r>
            <a:r>
              <a:rPr lang="en-GB" dirty="0" err="1" smtClean="0"/>
              <a:t>obsoletos</a:t>
            </a:r>
            <a:r>
              <a:rPr lang="en-GB" dirty="0" smtClean="0"/>
              <a:t> (deprecated)</a:t>
            </a:r>
          </a:p>
          <a:p>
            <a:pPr lvl="1"/>
            <a:r>
              <a:rPr lang="en-GB" dirty="0" err="1" smtClean="0"/>
              <a:t>Varias</a:t>
            </a:r>
            <a:r>
              <a:rPr lang="en-GB" dirty="0" smtClean="0"/>
              <a:t> </a:t>
            </a:r>
            <a:r>
              <a:rPr lang="en-GB" dirty="0" err="1" smtClean="0"/>
              <a:t>razones</a:t>
            </a:r>
            <a:r>
              <a:rPr lang="en-GB" dirty="0" smtClean="0"/>
              <a:t> para </a:t>
            </a:r>
            <a:r>
              <a:rPr lang="en-GB" dirty="0" err="1" smtClean="0"/>
              <a:t>marcar</a:t>
            </a:r>
            <a:r>
              <a:rPr lang="en-GB" dirty="0" smtClean="0"/>
              <a:t> </a:t>
            </a:r>
            <a:r>
              <a:rPr lang="en-GB" dirty="0" err="1" smtClean="0"/>
              <a:t>enunciados</a:t>
            </a:r>
            <a:r>
              <a:rPr lang="en-GB" dirty="0" smtClean="0"/>
              <a:t> </a:t>
            </a:r>
            <a:r>
              <a:rPr lang="en-GB" dirty="0" err="1" smtClean="0"/>
              <a:t>obsoletos</a:t>
            </a:r>
            <a:endParaRPr lang="en-GB" dirty="0" smtClean="0"/>
          </a:p>
          <a:p>
            <a:pPr lvl="2"/>
            <a:r>
              <a:rPr lang="en-GB" dirty="0" smtClean="0"/>
              <a:t>No </a:t>
            </a:r>
            <a:r>
              <a:rPr lang="en-GB" dirty="0" err="1" smtClean="0"/>
              <a:t>puede</a:t>
            </a:r>
            <a:r>
              <a:rPr lang="en-GB" dirty="0" smtClean="0"/>
              <a:t> </a:t>
            </a:r>
            <a:r>
              <a:rPr lang="en-GB" dirty="0" err="1" smtClean="0"/>
              <a:t>confirmarse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las </a:t>
            </a:r>
            <a:r>
              <a:rPr lang="en-GB" dirty="0" err="1" smtClean="0"/>
              <a:t>fuentes</a:t>
            </a:r>
            <a:endParaRPr lang="en-GB" dirty="0" smtClean="0"/>
          </a:p>
          <a:p>
            <a:pPr lvl="2"/>
            <a:r>
              <a:rPr lang="en-GB" dirty="0" err="1" smtClean="0"/>
              <a:t>Identificador</a:t>
            </a:r>
            <a:r>
              <a:rPr lang="en-GB" dirty="0" smtClean="0"/>
              <a:t> </a:t>
            </a:r>
            <a:r>
              <a:rPr lang="en-GB" dirty="0" err="1" smtClean="0"/>
              <a:t>retirado</a:t>
            </a:r>
            <a:endParaRPr lang="en-GB" dirty="0" smtClean="0"/>
          </a:p>
          <a:p>
            <a:pPr lvl="2"/>
            <a:r>
              <a:rPr lang="en-GB" dirty="0" err="1" smtClean="0"/>
              <a:t>Valor</a:t>
            </a:r>
            <a:r>
              <a:rPr lang="en-GB" dirty="0" smtClean="0"/>
              <a:t> </a:t>
            </a:r>
            <a:r>
              <a:rPr lang="en-GB" dirty="0" err="1" smtClean="0"/>
              <a:t>incorrecto</a:t>
            </a:r>
            <a:endParaRPr lang="en-GB" dirty="0" smtClean="0"/>
          </a:p>
          <a:p>
            <a:pPr lvl="2"/>
            <a:r>
              <a:rPr lang="en-GB" dirty="0" err="1" smtClean="0"/>
              <a:t>Fecha</a:t>
            </a:r>
            <a:r>
              <a:rPr lang="en-GB" dirty="0" smtClean="0"/>
              <a:t> de </a:t>
            </a:r>
            <a:r>
              <a:rPr lang="en-GB" dirty="0" err="1" smtClean="0"/>
              <a:t>fallecimiento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persona viva</a:t>
            </a:r>
          </a:p>
          <a:p>
            <a:pPr lvl="2"/>
            <a:r>
              <a:rPr lang="en-GB" dirty="0" smtClean="0"/>
              <a:t>. . .</a:t>
            </a:r>
          </a:p>
          <a:p>
            <a:pPr lvl="2"/>
            <a:endParaRPr lang="en-GB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97542"/>
            <a:ext cx="397540" cy="99385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3849328" y="6237312"/>
            <a:ext cx="4950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https://www.wikidata.org/wiki/Help:Deprecation</a:t>
            </a:r>
          </a:p>
        </p:txBody>
      </p:sp>
    </p:spTree>
    <p:extLst>
      <p:ext uri="{BB962C8B-B14F-4D97-AF65-F5344CB8AC3E}">
        <p14:creationId xmlns:p14="http://schemas.microsoft.com/office/powerpoint/2010/main" val="199189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Etiquetas</a:t>
            </a:r>
            <a:r>
              <a:rPr lang="en-GB" dirty="0" smtClean="0"/>
              <a:t>, </a:t>
            </a:r>
            <a:r>
              <a:rPr lang="en-GB" dirty="0" err="1" smtClean="0"/>
              <a:t>descripciones</a:t>
            </a:r>
            <a:r>
              <a:rPr lang="en-GB" dirty="0" smtClean="0"/>
              <a:t> y alias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620888"/>
          </a:xfrm>
        </p:spPr>
        <p:txBody>
          <a:bodyPr/>
          <a:lstStyle/>
          <a:p>
            <a:r>
              <a:rPr lang="en-GB" dirty="0" smtClean="0"/>
              <a:t>Las </a:t>
            </a:r>
            <a:r>
              <a:rPr lang="en-GB" dirty="0" err="1" smtClean="0"/>
              <a:t>etiquetas</a:t>
            </a:r>
            <a:r>
              <a:rPr lang="en-GB" dirty="0" smtClean="0"/>
              <a:t> (labels) </a:t>
            </a:r>
            <a:r>
              <a:rPr lang="en-GB" dirty="0" err="1" smtClean="0"/>
              <a:t>proporcionan</a:t>
            </a:r>
            <a:r>
              <a:rPr lang="en-GB" dirty="0" smtClean="0"/>
              <a:t> un </a:t>
            </a:r>
            <a:r>
              <a:rPr lang="en-GB" dirty="0" err="1" smtClean="0"/>
              <a:t>texto</a:t>
            </a:r>
            <a:r>
              <a:rPr lang="en-GB" dirty="0" smtClean="0"/>
              <a:t> breve para </a:t>
            </a:r>
            <a:r>
              <a:rPr lang="en-GB" dirty="0" err="1" smtClean="0"/>
              <a:t>identificar</a:t>
            </a:r>
            <a:r>
              <a:rPr lang="en-GB" dirty="0" smtClean="0"/>
              <a:t> la </a:t>
            </a:r>
            <a:r>
              <a:rPr lang="en-GB" dirty="0" err="1" smtClean="0"/>
              <a:t>entidad</a:t>
            </a:r>
            <a:r>
              <a:rPr lang="en-GB" dirty="0" smtClean="0"/>
              <a:t> o </a:t>
            </a:r>
            <a:r>
              <a:rPr lang="en-GB" dirty="0" err="1" smtClean="0"/>
              <a:t>propiedad</a:t>
            </a:r>
            <a:endParaRPr lang="en-GB" dirty="0" smtClean="0"/>
          </a:p>
          <a:p>
            <a:pPr lvl="1"/>
            <a:r>
              <a:rPr lang="en-GB" dirty="0" smtClean="0"/>
              <a:t>El </a:t>
            </a:r>
            <a:r>
              <a:rPr lang="en-GB" dirty="0" err="1" smtClean="0"/>
              <a:t>texto</a:t>
            </a:r>
            <a:r>
              <a:rPr lang="en-GB" dirty="0" smtClean="0"/>
              <a:t> </a:t>
            </a:r>
            <a:r>
              <a:rPr lang="en-GB" dirty="0" err="1" smtClean="0"/>
              <a:t>puede</a:t>
            </a:r>
            <a:r>
              <a:rPr lang="en-GB" dirty="0" smtClean="0"/>
              <a:t> </a:t>
            </a:r>
            <a:r>
              <a:rPr lang="en-GB" dirty="0" err="1" smtClean="0"/>
              <a:t>estar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múltiples</a:t>
            </a:r>
            <a:r>
              <a:rPr lang="en-GB" dirty="0" smtClean="0"/>
              <a:t> </a:t>
            </a:r>
            <a:r>
              <a:rPr lang="en-GB" dirty="0" err="1" smtClean="0"/>
              <a:t>idiomas</a:t>
            </a:r>
            <a:endParaRPr lang="en-GB" dirty="0" smtClean="0"/>
          </a:p>
          <a:p>
            <a:r>
              <a:rPr lang="en-GB" dirty="0" smtClean="0"/>
              <a:t>Las </a:t>
            </a:r>
            <a:r>
              <a:rPr lang="en-GB" dirty="0" err="1" smtClean="0"/>
              <a:t>descripciones</a:t>
            </a:r>
            <a:r>
              <a:rPr lang="en-GB" dirty="0" smtClean="0"/>
              <a:t> </a:t>
            </a:r>
            <a:r>
              <a:rPr lang="en-GB" dirty="0" err="1" smtClean="0"/>
              <a:t>pueden</a:t>
            </a:r>
            <a:r>
              <a:rPr lang="en-GB" dirty="0" smtClean="0"/>
              <a:t> extender las </a:t>
            </a:r>
            <a:r>
              <a:rPr lang="en-GB" dirty="0" err="1" smtClean="0"/>
              <a:t>etiquetas</a:t>
            </a:r>
            <a:endParaRPr lang="en-GB" dirty="0" smtClean="0"/>
          </a:p>
          <a:p>
            <a:r>
              <a:rPr lang="en-GB" dirty="0" smtClean="0"/>
              <a:t>Los alias </a:t>
            </a:r>
            <a:r>
              <a:rPr lang="en-GB" dirty="0" err="1" smtClean="0"/>
              <a:t>permiten</a:t>
            </a:r>
            <a:r>
              <a:rPr lang="en-GB" dirty="0" smtClean="0"/>
              <a:t> </a:t>
            </a:r>
            <a:r>
              <a:rPr lang="en-GB" dirty="0" err="1" smtClean="0"/>
              <a:t>dar</a:t>
            </a:r>
            <a:r>
              <a:rPr lang="en-GB" dirty="0" smtClean="0"/>
              <a:t> </a:t>
            </a:r>
            <a:r>
              <a:rPr lang="en-GB" dirty="0" err="1" smtClean="0"/>
              <a:t>nombres</a:t>
            </a:r>
            <a:r>
              <a:rPr lang="en-GB" dirty="0" smtClean="0"/>
              <a:t> </a:t>
            </a:r>
            <a:r>
              <a:rPr lang="en-GB" dirty="0" err="1" smtClean="0"/>
              <a:t>alternativos</a:t>
            </a:r>
            <a:endParaRPr lang="en-GB" dirty="0"/>
          </a:p>
        </p:txBody>
      </p:sp>
      <p:sp>
        <p:nvSpPr>
          <p:cNvPr id="4" name="Rectángulo redondeado 3"/>
          <p:cNvSpPr/>
          <p:nvPr/>
        </p:nvSpPr>
        <p:spPr>
          <a:xfrm>
            <a:off x="1371053" y="5172325"/>
            <a:ext cx="992140" cy="4017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hlinkClick r:id="rId2"/>
              </a:rPr>
              <a:t>wd:Q14317</a:t>
            </a:r>
            <a:endParaRPr lang="en-GB" sz="1200" dirty="0"/>
          </a:p>
        </p:txBody>
      </p:sp>
      <p:sp>
        <p:nvSpPr>
          <p:cNvPr id="9" name="Rectángulo 8"/>
          <p:cNvSpPr/>
          <p:nvPr/>
        </p:nvSpPr>
        <p:spPr>
          <a:xfrm>
            <a:off x="3747317" y="4478085"/>
            <a:ext cx="1008112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Oviedo</a:t>
            </a:r>
            <a:endParaRPr lang="en-GB" dirty="0"/>
          </a:p>
        </p:txBody>
      </p:sp>
      <p:sp>
        <p:nvSpPr>
          <p:cNvPr id="10" name="Rectángulo 9"/>
          <p:cNvSpPr/>
          <p:nvPr/>
        </p:nvSpPr>
        <p:spPr>
          <a:xfrm>
            <a:off x="4689348" y="5157192"/>
            <a:ext cx="3604305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Ciudad capital de Asturias, </a:t>
            </a:r>
            <a:r>
              <a:rPr lang="en-GB" dirty="0" err="1" smtClean="0"/>
              <a:t>España</a:t>
            </a:r>
            <a:endParaRPr lang="en-GB" dirty="0"/>
          </a:p>
        </p:txBody>
      </p:sp>
      <p:sp>
        <p:nvSpPr>
          <p:cNvPr id="11" name="Rectángulo 10"/>
          <p:cNvSpPr/>
          <p:nvPr/>
        </p:nvSpPr>
        <p:spPr>
          <a:xfrm>
            <a:off x="3747317" y="5785297"/>
            <a:ext cx="1008112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Uviéu</a:t>
            </a:r>
            <a:endParaRPr lang="en-GB" dirty="0"/>
          </a:p>
        </p:txBody>
      </p:sp>
      <p:cxnSp>
        <p:nvCxnSpPr>
          <p:cNvPr id="13" name="Conector recto de flecha 12"/>
          <p:cNvCxnSpPr>
            <a:stCxn id="4" idx="3"/>
            <a:endCxn id="10" idx="1"/>
          </p:cNvCxnSpPr>
          <p:nvPr/>
        </p:nvCxnSpPr>
        <p:spPr>
          <a:xfrm flipV="1">
            <a:off x="2363193" y="5373216"/>
            <a:ext cx="2326155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Conector curvado 14"/>
          <p:cNvCxnSpPr>
            <a:stCxn id="4" idx="0"/>
            <a:endCxn id="9" idx="1"/>
          </p:cNvCxnSpPr>
          <p:nvPr/>
        </p:nvCxnSpPr>
        <p:spPr>
          <a:xfrm rot="5400000" flipH="1" flipV="1">
            <a:off x="2568112" y="3993120"/>
            <a:ext cx="478216" cy="1880194"/>
          </a:xfrm>
          <a:prstGeom prst="curved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Conector curvado 15"/>
          <p:cNvCxnSpPr>
            <a:stCxn id="4" idx="2"/>
            <a:endCxn id="11" idx="1"/>
          </p:cNvCxnSpPr>
          <p:nvPr/>
        </p:nvCxnSpPr>
        <p:spPr>
          <a:xfrm rot="16200000" flipH="1">
            <a:off x="2593614" y="4847617"/>
            <a:ext cx="427213" cy="1880194"/>
          </a:xfrm>
          <a:prstGeom prst="curved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1927268" y="4418981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rdfs:label</a:t>
            </a:r>
            <a:endParaRPr lang="en-GB" dirty="0"/>
          </a:p>
        </p:txBody>
      </p:sp>
      <p:sp>
        <p:nvSpPr>
          <p:cNvPr id="21" name="CuadroTexto 20"/>
          <p:cNvSpPr txBox="1"/>
          <p:nvPr/>
        </p:nvSpPr>
        <p:spPr>
          <a:xfrm>
            <a:off x="2512413" y="4992753"/>
            <a:ext cx="1899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schema:description</a:t>
            </a:r>
            <a:endParaRPr lang="en-GB" dirty="0"/>
          </a:p>
        </p:txBody>
      </p:sp>
      <p:sp>
        <p:nvSpPr>
          <p:cNvPr id="23" name="CuadroTexto 22"/>
          <p:cNvSpPr txBox="1"/>
          <p:nvPr/>
        </p:nvSpPr>
        <p:spPr>
          <a:xfrm>
            <a:off x="1763688" y="5924667"/>
            <a:ext cx="1352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skos:altLabel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68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Entidades</a:t>
            </a:r>
            <a:r>
              <a:rPr lang="en-GB" dirty="0" smtClean="0"/>
              <a:t> ó items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err="1" smtClean="0"/>
              <a:t>Permiten</a:t>
            </a:r>
            <a:r>
              <a:rPr lang="en-GB" dirty="0" smtClean="0"/>
              <a:t> </a:t>
            </a:r>
            <a:r>
              <a:rPr lang="en-GB" dirty="0" err="1" smtClean="0"/>
              <a:t>representar</a:t>
            </a:r>
            <a:r>
              <a:rPr lang="en-GB" dirty="0" smtClean="0"/>
              <a:t> </a:t>
            </a:r>
            <a:r>
              <a:rPr lang="en-GB" dirty="0" err="1" smtClean="0"/>
              <a:t>cualquier</a:t>
            </a:r>
            <a:r>
              <a:rPr lang="en-GB" dirty="0" smtClean="0"/>
              <a:t> </a:t>
            </a:r>
            <a:r>
              <a:rPr lang="en-GB" dirty="0" err="1" smtClean="0"/>
              <a:t>cosa</a:t>
            </a:r>
            <a:r>
              <a:rPr lang="en-GB" dirty="0" smtClean="0"/>
              <a:t> o </a:t>
            </a:r>
            <a:r>
              <a:rPr lang="en-GB" dirty="0" err="1" smtClean="0"/>
              <a:t>concepto</a:t>
            </a:r>
            <a:endParaRPr lang="en-GB" dirty="0" smtClean="0"/>
          </a:p>
          <a:p>
            <a:r>
              <a:rPr lang="en-GB" dirty="0" err="1" smtClean="0"/>
              <a:t>Tienen</a:t>
            </a:r>
            <a:r>
              <a:rPr lang="en-GB" dirty="0" smtClean="0"/>
              <a:t> </a:t>
            </a:r>
            <a:r>
              <a:rPr lang="en-GB" dirty="0" err="1" smtClean="0"/>
              <a:t>identificadores</a:t>
            </a:r>
            <a:r>
              <a:rPr lang="en-GB" dirty="0" smtClean="0"/>
              <a:t> </a:t>
            </a:r>
            <a:r>
              <a:rPr lang="en-GB" dirty="0" err="1" smtClean="0"/>
              <a:t>únicos</a:t>
            </a:r>
            <a:endParaRPr lang="en-GB" dirty="0" smtClean="0"/>
          </a:p>
          <a:p>
            <a:pPr lvl="1"/>
            <a:r>
              <a:rPr lang="en-GB" dirty="0" smtClean="0"/>
              <a:t>Deben </a:t>
            </a:r>
            <a:r>
              <a:rPr lang="en-GB" dirty="0" err="1" smtClean="0"/>
              <a:t>representar</a:t>
            </a:r>
            <a:r>
              <a:rPr lang="en-GB" dirty="0" smtClean="0"/>
              <a:t> </a:t>
            </a:r>
            <a:r>
              <a:rPr lang="en-GB" dirty="0" err="1" smtClean="0"/>
              <a:t>algo</a:t>
            </a:r>
            <a:r>
              <a:rPr lang="en-GB" dirty="0" smtClean="0"/>
              <a:t> </a:t>
            </a:r>
            <a:r>
              <a:rPr lang="en-GB" dirty="0" err="1" smtClean="0"/>
              <a:t>claramente</a:t>
            </a:r>
            <a:r>
              <a:rPr lang="en-GB" dirty="0" smtClean="0"/>
              <a:t> </a:t>
            </a:r>
            <a:r>
              <a:rPr lang="en-GB" dirty="0" err="1" smtClean="0"/>
              <a:t>identificable</a:t>
            </a:r>
            <a:endParaRPr lang="en-GB" dirty="0" smtClean="0"/>
          </a:p>
        </p:txBody>
      </p:sp>
      <p:sp>
        <p:nvSpPr>
          <p:cNvPr id="4" name="Rectángulo 3"/>
          <p:cNvSpPr/>
          <p:nvPr/>
        </p:nvSpPr>
        <p:spPr>
          <a:xfrm>
            <a:off x="4860032" y="6477000"/>
            <a:ext cx="40981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https://www.wikidata.org/wiki/Help:Items</a:t>
            </a:r>
          </a:p>
        </p:txBody>
      </p:sp>
    </p:spTree>
    <p:extLst>
      <p:ext uri="{BB962C8B-B14F-4D97-AF65-F5344CB8AC3E}">
        <p14:creationId xmlns:p14="http://schemas.microsoft.com/office/powerpoint/2010/main" val="67614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Propiedades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Las </a:t>
            </a:r>
            <a:r>
              <a:rPr lang="en-GB" dirty="0" err="1" smtClean="0"/>
              <a:t>propiedades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Wikidata</a:t>
            </a:r>
            <a:r>
              <a:rPr lang="en-GB" dirty="0" smtClean="0"/>
              <a:t> </a:t>
            </a:r>
            <a:r>
              <a:rPr lang="en-GB" dirty="0" err="1" smtClean="0"/>
              <a:t>permiten</a:t>
            </a:r>
            <a:r>
              <a:rPr lang="en-GB" dirty="0" smtClean="0"/>
              <a:t> </a:t>
            </a:r>
            <a:r>
              <a:rPr lang="en-GB" dirty="0" err="1" smtClean="0"/>
              <a:t>integrar</a:t>
            </a:r>
            <a:r>
              <a:rPr lang="en-GB" dirty="0" smtClean="0"/>
              <a:t> </a:t>
            </a:r>
            <a:r>
              <a:rPr lang="en-GB" dirty="0" err="1" smtClean="0"/>
              <a:t>conocimiento</a:t>
            </a:r>
            <a:endParaRPr lang="en-GB" dirty="0" smtClean="0"/>
          </a:p>
          <a:p>
            <a:pPr lvl="1"/>
            <a:r>
              <a:rPr lang="en-GB" dirty="0" err="1" smtClean="0"/>
              <a:t>Lista</a:t>
            </a:r>
            <a:r>
              <a:rPr lang="en-GB" dirty="0" smtClean="0"/>
              <a:t> con </a:t>
            </a:r>
            <a:r>
              <a:rPr lang="en-GB" dirty="0" err="1" smtClean="0"/>
              <a:t>propiedades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existentes</a:t>
            </a:r>
            <a:endParaRPr lang="en-GB" dirty="0" smtClean="0"/>
          </a:p>
          <a:p>
            <a:pPr lvl="2"/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www.wikidata.org/wiki/Wikidata:List_of_properties</a:t>
            </a:r>
            <a:endParaRPr lang="en-GB" dirty="0" smtClean="0"/>
          </a:p>
          <a:p>
            <a:pPr lvl="1"/>
            <a:r>
              <a:rPr lang="en-GB" dirty="0" smtClean="0"/>
              <a:t>Para </a:t>
            </a:r>
            <a:r>
              <a:rPr lang="en-GB" dirty="0" err="1" smtClean="0"/>
              <a:t>añadir</a:t>
            </a:r>
            <a:r>
              <a:rPr lang="en-GB" dirty="0" smtClean="0"/>
              <a:t> </a:t>
            </a:r>
            <a:r>
              <a:rPr lang="en-GB" dirty="0" err="1" smtClean="0"/>
              <a:t>propiedad</a:t>
            </a:r>
            <a:r>
              <a:rPr lang="en-GB" dirty="0" smtClean="0"/>
              <a:t> </a:t>
            </a:r>
            <a:r>
              <a:rPr lang="en-GB" dirty="0" err="1" smtClean="0"/>
              <a:t>nueva</a:t>
            </a:r>
            <a:r>
              <a:rPr lang="en-GB" dirty="0" smtClean="0"/>
              <a:t>, </a:t>
            </a:r>
            <a:r>
              <a:rPr lang="en-GB" dirty="0" err="1" smtClean="0"/>
              <a:t>realizar</a:t>
            </a:r>
            <a:r>
              <a:rPr lang="en-GB" dirty="0" smtClean="0"/>
              <a:t> </a:t>
            </a:r>
            <a:r>
              <a:rPr lang="en-GB" dirty="0" err="1" smtClean="0"/>
              <a:t>propuesta</a:t>
            </a:r>
            <a:endParaRPr lang="en-GB" dirty="0" smtClean="0"/>
          </a:p>
          <a:p>
            <a:pPr lvl="2"/>
            <a:r>
              <a:rPr lang="en-GB" dirty="0" err="1" smtClean="0"/>
              <a:t>Debe</a:t>
            </a:r>
            <a:r>
              <a:rPr lang="en-GB" dirty="0" smtClean="0"/>
              <a:t> </a:t>
            </a:r>
            <a:r>
              <a:rPr lang="en-GB" dirty="0" err="1" smtClean="0"/>
              <a:t>ser</a:t>
            </a:r>
            <a:r>
              <a:rPr lang="en-GB" dirty="0" smtClean="0"/>
              <a:t> </a:t>
            </a:r>
            <a:r>
              <a:rPr lang="en-GB" dirty="0" err="1" smtClean="0"/>
              <a:t>aprobada</a:t>
            </a:r>
            <a:r>
              <a:rPr lang="en-GB" dirty="0" smtClean="0"/>
              <a:t> (y </a:t>
            </a:r>
            <a:r>
              <a:rPr lang="en-GB" dirty="0" err="1" smtClean="0"/>
              <a:t>discutida</a:t>
            </a:r>
            <a:r>
              <a:rPr lang="en-GB" dirty="0" smtClean="0"/>
              <a:t>) </a:t>
            </a:r>
            <a:r>
              <a:rPr lang="en-GB" dirty="0" err="1" smtClean="0"/>
              <a:t>por</a:t>
            </a:r>
            <a:r>
              <a:rPr lang="en-GB" dirty="0" smtClean="0"/>
              <a:t> la </a:t>
            </a:r>
            <a:r>
              <a:rPr lang="en-GB" dirty="0" err="1" smtClean="0"/>
              <a:t>comunidad</a:t>
            </a: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943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Propiedades</a:t>
            </a:r>
            <a:r>
              <a:rPr lang="en-GB" dirty="0" smtClean="0"/>
              <a:t> para </a:t>
            </a:r>
            <a:r>
              <a:rPr lang="en-GB" dirty="0" err="1" smtClean="0"/>
              <a:t>relacionar</a:t>
            </a:r>
            <a:r>
              <a:rPr lang="en-GB" dirty="0" smtClean="0"/>
              <a:t> </a:t>
            </a:r>
            <a:r>
              <a:rPr lang="en-GB" dirty="0" err="1" smtClean="0"/>
              <a:t>ítems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4495800"/>
          </a:xfrm>
        </p:spPr>
        <p:txBody>
          <a:bodyPr/>
          <a:lstStyle/>
          <a:p>
            <a:r>
              <a:rPr lang="en-GB" dirty="0" err="1"/>
              <a:t>Es</a:t>
            </a:r>
            <a:r>
              <a:rPr lang="en-GB" dirty="0"/>
              <a:t> </a:t>
            </a: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dirty="0" err="1"/>
              <a:t>instancia</a:t>
            </a:r>
            <a:r>
              <a:rPr lang="en-GB" dirty="0"/>
              <a:t> de ... (P31)</a:t>
            </a:r>
          </a:p>
          <a:p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/>
              <a:t>el </a:t>
            </a:r>
            <a:r>
              <a:rPr lang="en-GB" dirty="0" err="1"/>
              <a:t>mismo</a:t>
            </a:r>
            <a:r>
              <a:rPr lang="en-GB" dirty="0"/>
              <a:t> que ... (P460)</a:t>
            </a:r>
          </a:p>
          <a:p>
            <a:r>
              <a:rPr lang="en-GB" dirty="0" err="1"/>
              <a:t>Es</a:t>
            </a:r>
            <a:r>
              <a:rPr lang="en-GB" dirty="0"/>
              <a:t> </a:t>
            </a:r>
            <a:r>
              <a:rPr lang="en-GB" dirty="0" err="1"/>
              <a:t>diferente</a:t>
            </a:r>
            <a:r>
              <a:rPr lang="en-GB" dirty="0"/>
              <a:t>, </a:t>
            </a:r>
            <a:r>
              <a:rPr lang="en-GB" dirty="0" err="1"/>
              <a:t>pero</a:t>
            </a:r>
            <a:r>
              <a:rPr lang="en-GB" dirty="0"/>
              <a:t> a </a:t>
            </a:r>
            <a:r>
              <a:rPr lang="en-GB" dirty="0" err="1"/>
              <a:t>veces</a:t>
            </a:r>
            <a:r>
              <a:rPr lang="en-GB" dirty="0"/>
              <a:t> se </a:t>
            </a:r>
            <a:r>
              <a:rPr lang="en-GB" dirty="0" err="1"/>
              <a:t>confunde</a:t>
            </a:r>
            <a:r>
              <a:rPr lang="en-GB" dirty="0"/>
              <a:t> con ... (P1881)</a:t>
            </a:r>
          </a:p>
          <a:p>
            <a:r>
              <a:rPr lang="en-GB" dirty="0" err="1"/>
              <a:t>Es</a:t>
            </a:r>
            <a:r>
              <a:rPr lang="en-GB" dirty="0"/>
              <a:t> parte de ... (P361)</a:t>
            </a:r>
          </a:p>
          <a:p>
            <a:r>
              <a:rPr lang="en-GB" dirty="0" err="1" smtClean="0"/>
              <a:t>Contiene</a:t>
            </a:r>
            <a:r>
              <a:rPr lang="en-GB" dirty="0" smtClean="0"/>
              <a:t> </a:t>
            </a:r>
            <a:r>
              <a:rPr lang="en-GB" dirty="0"/>
              <a:t>... (P527</a:t>
            </a:r>
            <a:r>
              <a:rPr lang="en-GB" dirty="0" smtClean="0"/>
              <a:t>)</a:t>
            </a:r>
          </a:p>
          <a:p>
            <a:r>
              <a:rPr lang="en-GB" dirty="0" smtClean="0"/>
              <a:t>...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65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Edición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Wikidata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La </a:t>
            </a:r>
            <a:r>
              <a:rPr lang="en-GB" dirty="0" err="1" smtClean="0"/>
              <a:t>edición</a:t>
            </a:r>
            <a:r>
              <a:rPr lang="en-GB" dirty="0" smtClean="0"/>
              <a:t> de </a:t>
            </a:r>
            <a:r>
              <a:rPr lang="en-GB" dirty="0" err="1" smtClean="0"/>
              <a:t>contenidos</a:t>
            </a:r>
            <a:r>
              <a:rPr lang="en-GB" dirty="0" smtClean="0"/>
              <a:t> </a:t>
            </a:r>
            <a:r>
              <a:rPr lang="en-GB" dirty="0" err="1" smtClean="0"/>
              <a:t>puede</a:t>
            </a:r>
            <a:r>
              <a:rPr lang="en-GB" dirty="0" smtClean="0"/>
              <a:t> </a:t>
            </a:r>
            <a:r>
              <a:rPr lang="en-GB" dirty="0" err="1" smtClean="0"/>
              <a:t>ser</a:t>
            </a:r>
            <a:r>
              <a:rPr lang="en-GB" dirty="0" smtClean="0"/>
              <a:t> manual o </a:t>
            </a:r>
            <a:r>
              <a:rPr lang="en-GB" dirty="0" err="1" smtClean="0"/>
              <a:t>mediante</a:t>
            </a:r>
            <a:r>
              <a:rPr lang="en-GB" dirty="0" smtClean="0"/>
              <a:t> bots</a:t>
            </a:r>
          </a:p>
          <a:p>
            <a:r>
              <a:rPr lang="en-GB" dirty="0" err="1" smtClean="0"/>
              <a:t>Edición</a:t>
            </a:r>
            <a:r>
              <a:rPr lang="en-GB" dirty="0" smtClean="0"/>
              <a:t> manual </a:t>
            </a:r>
            <a:r>
              <a:rPr lang="en-GB" dirty="0" err="1" smtClean="0"/>
              <a:t>es</a:t>
            </a:r>
            <a:r>
              <a:rPr lang="en-GB" dirty="0" smtClean="0"/>
              <a:t> similar a Wikipedia</a:t>
            </a:r>
          </a:p>
          <a:p>
            <a:pPr lvl="1"/>
            <a:r>
              <a:rPr lang="en-GB" dirty="0" err="1" smtClean="0"/>
              <a:t>Buenas</a:t>
            </a:r>
            <a:r>
              <a:rPr lang="en-GB" dirty="0" smtClean="0"/>
              <a:t> </a:t>
            </a:r>
            <a:r>
              <a:rPr lang="en-GB" dirty="0" err="1" smtClean="0"/>
              <a:t>prácticas</a:t>
            </a:r>
            <a:r>
              <a:rPr lang="en-GB" dirty="0" smtClean="0"/>
              <a:t>:</a:t>
            </a:r>
          </a:p>
          <a:p>
            <a:pPr lvl="2"/>
            <a:r>
              <a:rPr lang="en-GB" dirty="0" err="1" smtClean="0"/>
              <a:t>Identificarse</a:t>
            </a:r>
            <a:r>
              <a:rPr lang="en-GB" dirty="0" smtClean="0"/>
              <a:t> </a:t>
            </a:r>
            <a:r>
              <a:rPr lang="en-GB" dirty="0" err="1" smtClean="0"/>
              <a:t>mediante</a:t>
            </a:r>
            <a:r>
              <a:rPr lang="en-GB" dirty="0" smtClean="0"/>
              <a:t> "login"</a:t>
            </a:r>
          </a:p>
          <a:p>
            <a:pPr lvl="2"/>
            <a:r>
              <a:rPr lang="en-GB" dirty="0" err="1" smtClean="0"/>
              <a:t>Añadir</a:t>
            </a:r>
            <a:r>
              <a:rPr lang="en-GB" dirty="0" smtClean="0"/>
              <a:t> </a:t>
            </a:r>
            <a:r>
              <a:rPr lang="en-GB" dirty="0" err="1" smtClean="0"/>
              <a:t>referencias</a:t>
            </a:r>
            <a:endParaRPr lang="en-GB" dirty="0" smtClean="0"/>
          </a:p>
          <a:p>
            <a:pPr lvl="2"/>
            <a:r>
              <a:rPr lang="en-GB" dirty="0" err="1" smtClean="0"/>
              <a:t>Añadir</a:t>
            </a:r>
            <a:r>
              <a:rPr lang="en-GB" dirty="0" smtClean="0"/>
              <a:t> </a:t>
            </a:r>
            <a:r>
              <a:rPr lang="en-GB" dirty="0" err="1" smtClean="0"/>
              <a:t>cualificadores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832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Consultas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Wikidata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err="1" smtClean="0"/>
              <a:t>Wikidata</a:t>
            </a:r>
            <a:r>
              <a:rPr lang="en-GB" dirty="0" smtClean="0"/>
              <a:t> Query Service</a:t>
            </a:r>
          </a:p>
          <a:p>
            <a:pPr lvl="1"/>
            <a:r>
              <a:rPr lang="en-GB" dirty="0" err="1" smtClean="0"/>
              <a:t>Servicio</a:t>
            </a:r>
            <a:r>
              <a:rPr lang="en-GB" dirty="0" smtClean="0"/>
              <a:t> de </a:t>
            </a:r>
            <a:r>
              <a:rPr lang="en-GB" dirty="0" err="1" smtClean="0"/>
              <a:t>consultas</a:t>
            </a:r>
            <a:r>
              <a:rPr lang="en-GB" dirty="0" smtClean="0"/>
              <a:t> de </a:t>
            </a:r>
            <a:r>
              <a:rPr lang="en-GB" dirty="0" err="1" smtClean="0"/>
              <a:t>Wikidata</a:t>
            </a:r>
            <a:endParaRPr lang="en-GB" dirty="0" smtClean="0"/>
          </a:p>
          <a:p>
            <a:pPr lvl="1"/>
            <a:r>
              <a:rPr lang="en-GB" dirty="0" err="1" smtClean="0"/>
              <a:t>Lenguaje</a:t>
            </a:r>
            <a:r>
              <a:rPr lang="en-GB" dirty="0" smtClean="0"/>
              <a:t> de </a:t>
            </a:r>
            <a:r>
              <a:rPr lang="en-GB" dirty="0" err="1" smtClean="0"/>
              <a:t>consultas</a:t>
            </a:r>
            <a:r>
              <a:rPr lang="en-GB" dirty="0" smtClean="0"/>
              <a:t>: SPARQL</a:t>
            </a:r>
          </a:p>
          <a:p>
            <a:pPr lvl="1"/>
            <a:r>
              <a:rPr lang="en-GB" dirty="0">
                <a:hlinkClick r:id="rId2"/>
              </a:rPr>
              <a:t>https://query.wikidata.org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084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348" y="2011723"/>
            <a:ext cx="4669039" cy="370956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Wikidata</a:t>
            </a:r>
            <a:r>
              <a:rPr lang="en-GB" dirty="0"/>
              <a:t> </a:t>
            </a:r>
            <a:r>
              <a:rPr lang="en-GB" sz="3600" dirty="0"/>
              <a:t>(</a:t>
            </a:r>
            <a:r>
              <a:rPr lang="en-GB" sz="3600" dirty="0" smtClean="0"/>
              <a:t>http://wikidata.org/)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686" y="2011723"/>
            <a:ext cx="5022370" cy="3263504"/>
          </a:xfrm>
        </p:spPr>
        <p:txBody>
          <a:bodyPr/>
          <a:lstStyle/>
          <a:p>
            <a:r>
              <a:rPr lang="en-GB" dirty="0" smtClean="0"/>
              <a:t>Forma parte de Wikimedia</a:t>
            </a:r>
          </a:p>
          <a:p>
            <a:r>
              <a:rPr lang="en-GB" dirty="0" smtClean="0"/>
              <a:t>Wikimedia = </a:t>
            </a:r>
            <a:r>
              <a:rPr lang="en-GB" dirty="0" err="1" smtClean="0"/>
              <a:t>organización</a:t>
            </a:r>
            <a:r>
              <a:rPr lang="en-GB" dirty="0" smtClean="0"/>
              <a:t> que da </a:t>
            </a:r>
            <a:r>
              <a:rPr lang="en-GB" dirty="0" err="1" smtClean="0"/>
              <a:t>soporte</a:t>
            </a:r>
            <a:r>
              <a:rPr lang="en-GB" dirty="0" smtClean="0"/>
              <a:t> a Wikipedia</a:t>
            </a:r>
          </a:p>
          <a:p>
            <a:r>
              <a:rPr lang="en-GB" dirty="0" err="1" smtClean="0"/>
              <a:t>Wikidata</a:t>
            </a:r>
            <a:r>
              <a:rPr lang="en-GB" dirty="0" smtClean="0"/>
              <a:t>: </a:t>
            </a:r>
            <a:r>
              <a:rPr lang="en-GB" dirty="0" err="1" smtClean="0"/>
              <a:t>Comienza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2012</a:t>
            </a:r>
          </a:p>
          <a:p>
            <a:r>
              <a:rPr lang="en-GB" dirty="0" err="1" smtClean="0"/>
              <a:t>Conocimiento</a:t>
            </a:r>
            <a:r>
              <a:rPr lang="en-GB" dirty="0" smtClean="0"/>
              <a:t> </a:t>
            </a:r>
            <a:r>
              <a:rPr lang="en-GB" dirty="0" err="1" smtClean="0"/>
              <a:t>estructurado</a:t>
            </a:r>
            <a:endParaRPr lang="en-GB" dirty="0" smtClean="0"/>
          </a:p>
          <a:p>
            <a:r>
              <a:rPr lang="en-GB" dirty="0" smtClean="0"/>
              <a:t>Editable </a:t>
            </a:r>
            <a:r>
              <a:rPr lang="en-GB" dirty="0" err="1" smtClean="0"/>
              <a:t>por</a:t>
            </a:r>
            <a:r>
              <a:rPr lang="en-GB" dirty="0" smtClean="0"/>
              <a:t> </a:t>
            </a:r>
            <a:r>
              <a:rPr lang="en-GB" dirty="0" err="1" smtClean="0"/>
              <a:t>humanos</a:t>
            </a:r>
            <a:r>
              <a:rPr lang="en-GB" dirty="0" smtClean="0"/>
              <a:t>/bots</a:t>
            </a:r>
          </a:p>
          <a:p>
            <a:r>
              <a:rPr lang="en-GB" dirty="0" smtClean="0"/>
              <a:t>55 </a:t>
            </a:r>
            <a:r>
              <a:rPr lang="en-GB" dirty="0" err="1" smtClean="0"/>
              <a:t>millones</a:t>
            </a:r>
            <a:r>
              <a:rPr lang="en-GB" dirty="0" smtClean="0"/>
              <a:t> de </a:t>
            </a:r>
            <a:r>
              <a:rPr lang="en-GB" dirty="0" err="1" smtClean="0"/>
              <a:t>datos</a:t>
            </a:r>
            <a:r>
              <a:rPr lang="en-GB" dirty="0" smtClean="0"/>
              <a:t> </a:t>
            </a:r>
            <a:r>
              <a:rPr lang="en-GB" sz="1800" dirty="0" smtClean="0"/>
              <a:t>(</a:t>
            </a:r>
            <a:r>
              <a:rPr lang="en-GB" sz="1800" dirty="0" err="1" smtClean="0"/>
              <a:t>Marzo</a:t>
            </a:r>
            <a:r>
              <a:rPr lang="en-GB" sz="1800" dirty="0" smtClean="0"/>
              <a:t>, 2019)</a:t>
            </a:r>
            <a:endParaRPr lang="en-GB" dirty="0" smtClean="0"/>
          </a:p>
        </p:txBody>
      </p:sp>
      <p:sp>
        <p:nvSpPr>
          <p:cNvPr id="5" name="CuadroTexto 4"/>
          <p:cNvSpPr txBox="1"/>
          <p:nvPr/>
        </p:nvSpPr>
        <p:spPr>
          <a:xfrm>
            <a:off x="4067944" y="6472369"/>
            <a:ext cx="4856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www.wikidata.org/wiki/Wikidata:Statistics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253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Consulta</a:t>
            </a:r>
            <a:r>
              <a:rPr lang="en-GB" dirty="0" smtClean="0"/>
              <a:t> </a:t>
            </a:r>
            <a:r>
              <a:rPr lang="en-GB" dirty="0" err="1" smtClean="0"/>
              <a:t>básica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2648" y="1612100"/>
            <a:ext cx="8153400" cy="4495800"/>
          </a:xfrm>
        </p:spPr>
        <p:txBody>
          <a:bodyPr/>
          <a:lstStyle/>
          <a:p>
            <a:r>
              <a:rPr lang="en-GB" i="1" dirty="0" smtClean="0"/>
              <a:t>"Personas que </a:t>
            </a:r>
            <a:r>
              <a:rPr lang="en-GB" i="1" dirty="0" err="1" smtClean="0"/>
              <a:t>nacen</a:t>
            </a:r>
            <a:r>
              <a:rPr lang="en-GB" i="1" dirty="0" smtClean="0"/>
              <a:t> </a:t>
            </a:r>
            <a:r>
              <a:rPr lang="en-GB" i="1" dirty="0" err="1" smtClean="0"/>
              <a:t>en</a:t>
            </a:r>
            <a:r>
              <a:rPr lang="en-GB" i="1" dirty="0" smtClean="0"/>
              <a:t> Oviedo"</a:t>
            </a:r>
          </a:p>
          <a:p>
            <a:pPr lvl="1"/>
            <a:r>
              <a:rPr lang="en-GB" dirty="0" smtClean="0"/>
              <a:t>Los </a:t>
            </a:r>
            <a:r>
              <a:rPr lang="en-GB" dirty="0" err="1" smtClean="0"/>
              <a:t>valores</a:t>
            </a:r>
            <a:r>
              <a:rPr lang="en-GB" dirty="0" smtClean="0"/>
              <a:t> que </a:t>
            </a:r>
            <a:r>
              <a:rPr lang="en-GB" dirty="0" err="1" smtClean="0"/>
              <a:t>empiezan</a:t>
            </a:r>
            <a:r>
              <a:rPr lang="en-GB" dirty="0" smtClean="0"/>
              <a:t> </a:t>
            </a:r>
            <a:r>
              <a:rPr lang="en-GB" dirty="0" err="1" smtClean="0"/>
              <a:t>por</a:t>
            </a:r>
            <a:r>
              <a:rPr lang="en-GB" dirty="0" smtClean="0"/>
              <a:t> </a:t>
            </a:r>
            <a:r>
              <a:rPr lang="en-GB" dirty="0" smtClean="0">
                <a:latin typeface="Consolas" panose="020B0609020204030204" pitchFamily="49" charset="0"/>
              </a:rPr>
              <a:t>?</a:t>
            </a:r>
            <a:r>
              <a:rPr lang="en-GB" dirty="0" smtClean="0"/>
              <a:t> Son variables</a:t>
            </a:r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695743" y="2952088"/>
            <a:ext cx="3603872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SELECT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?item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WHERE 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GB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?item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P19 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Q14317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GB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GB" dirty="0">
              <a:latin typeface="Consolas" panose="020B0609020204030204" pitchFamily="49" charset="0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7060423" y="4964447"/>
            <a:ext cx="992140" cy="4017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hlinkClick r:id="rId2"/>
              </a:rPr>
              <a:t>wd:Q14317</a:t>
            </a:r>
            <a:endParaRPr lang="en-GB" sz="1200" dirty="0"/>
          </a:p>
        </p:txBody>
      </p:sp>
      <p:sp>
        <p:nvSpPr>
          <p:cNvPr id="6" name="Rectángulo redondeado 5"/>
          <p:cNvSpPr/>
          <p:nvPr/>
        </p:nvSpPr>
        <p:spPr>
          <a:xfrm>
            <a:off x="5164036" y="4338831"/>
            <a:ext cx="992140" cy="4017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wd:Q10514</a:t>
            </a:r>
            <a:endParaRPr lang="en-GB" sz="1200" dirty="0"/>
          </a:p>
        </p:txBody>
      </p:sp>
      <p:cxnSp>
        <p:nvCxnSpPr>
          <p:cNvPr id="7" name="Conector curvado 6"/>
          <p:cNvCxnSpPr>
            <a:stCxn id="6" idx="3"/>
            <a:endCxn id="5" idx="0"/>
          </p:cNvCxnSpPr>
          <p:nvPr/>
        </p:nvCxnSpPr>
        <p:spPr>
          <a:xfrm>
            <a:off x="6156176" y="4539723"/>
            <a:ext cx="1400317" cy="424724"/>
          </a:xfrm>
          <a:prstGeom prst="curved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6403354" y="4291113"/>
            <a:ext cx="691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hlinkClick r:id="rId3"/>
              </a:rPr>
              <a:t>wdt:P19</a:t>
            </a:r>
            <a:endParaRPr lang="en-GB" sz="1200" dirty="0"/>
          </a:p>
        </p:txBody>
      </p:sp>
      <p:sp>
        <p:nvSpPr>
          <p:cNvPr id="9" name="CuadroTexto 8"/>
          <p:cNvSpPr txBox="1"/>
          <p:nvPr/>
        </p:nvSpPr>
        <p:spPr>
          <a:xfrm>
            <a:off x="4551154" y="5613688"/>
            <a:ext cx="63511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50" dirty="0" err="1" smtClean="0">
                <a:solidFill>
                  <a:schemeClr val="accent5">
                    <a:lumMod val="75000"/>
                  </a:schemeClr>
                </a:solidFill>
              </a:rPr>
              <a:t>Saúl</a:t>
            </a:r>
            <a:endParaRPr lang="en-GB" sz="135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GB" sz="1350" dirty="0" smtClean="0">
                <a:solidFill>
                  <a:schemeClr val="accent5">
                    <a:lumMod val="75000"/>
                  </a:schemeClr>
                </a:solidFill>
              </a:rPr>
              <a:t>Blanco</a:t>
            </a:r>
            <a:endParaRPr lang="en-GB" sz="135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7556493" y="4137940"/>
            <a:ext cx="91082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50" dirty="0"/>
              <a:t>Lugar de </a:t>
            </a:r>
          </a:p>
          <a:p>
            <a:pPr algn="ctr"/>
            <a:r>
              <a:rPr lang="en-GB" sz="1350" dirty="0" err="1"/>
              <a:t>nacimiento</a:t>
            </a:r>
            <a:endParaRPr lang="en-GB" sz="135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8025560" y="5146049"/>
            <a:ext cx="70083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50" dirty="0"/>
              <a:t>Oviedo</a:t>
            </a:r>
          </a:p>
        </p:txBody>
      </p:sp>
      <p:sp>
        <p:nvSpPr>
          <p:cNvPr id="18" name="Rectángulo redondeado 17"/>
          <p:cNvSpPr/>
          <p:nvPr/>
        </p:nvSpPr>
        <p:spPr>
          <a:xfrm>
            <a:off x="5164036" y="5594156"/>
            <a:ext cx="992140" cy="4017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wd:Q86486</a:t>
            </a:r>
            <a:endParaRPr lang="en-GB" sz="12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4369950" y="4486698"/>
            <a:ext cx="8390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50" dirty="0">
                <a:solidFill>
                  <a:schemeClr val="accent5">
                    <a:lumMod val="75000"/>
                  </a:schemeClr>
                </a:solidFill>
              </a:rPr>
              <a:t>Fernando</a:t>
            </a:r>
          </a:p>
          <a:p>
            <a:pPr algn="ctr"/>
            <a:r>
              <a:rPr lang="en-GB" sz="1350" dirty="0">
                <a:solidFill>
                  <a:schemeClr val="accent5">
                    <a:lumMod val="75000"/>
                  </a:schemeClr>
                </a:solidFill>
              </a:rPr>
              <a:t>Alonso</a:t>
            </a:r>
          </a:p>
        </p:txBody>
      </p:sp>
      <p:cxnSp>
        <p:nvCxnSpPr>
          <p:cNvPr id="22" name="Conector curvado 21"/>
          <p:cNvCxnSpPr>
            <a:stCxn id="18" idx="3"/>
            <a:endCxn id="5" idx="2"/>
          </p:cNvCxnSpPr>
          <p:nvPr/>
        </p:nvCxnSpPr>
        <p:spPr>
          <a:xfrm flipV="1">
            <a:off x="6156176" y="5366230"/>
            <a:ext cx="1400317" cy="428818"/>
          </a:xfrm>
          <a:prstGeom prst="curved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CuadroTexto 24"/>
          <p:cNvSpPr txBox="1"/>
          <p:nvPr/>
        </p:nvSpPr>
        <p:spPr>
          <a:xfrm>
            <a:off x="5319091" y="602317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. . .</a:t>
            </a:r>
            <a:endParaRPr lang="en-GB" dirty="0"/>
          </a:p>
        </p:txBody>
      </p:sp>
      <p:cxnSp>
        <p:nvCxnSpPr>
          <p:cNvPr id="26" name="Conector curvado 25"/>
          <p:cNvCxnSpPr>
            <a:endCxn id="5" idx="2"/>
          </p:cNvCxnSpPr>
          <p:nvPr/>
        </p:nvCxnSpPr>
        <p:spPr>
          <a:xfrm flipV="1">
            <a:off x="5890522" y="5366230"/>
            <a:ext cx="1665971" cy="841613"/>
          </a:xfrm>
          <a:prstGeom prst="curved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Rectángulo redondeado 29"/>
          <p:cNvSpPr/>
          <p:nvPr/>
        </p:nvSpPr>
        <p:spPr>
          <a:xfrm>
            <a:off x="7064441" y="3228774"/>
            <a:ext cx="992140" cy="4017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hlinkClick r:id="rId2"/>
              </a:rPr>
              <a:t>wd:Q14317</a:t>
            </a:r>
            <a:endParaRPr lang="en-GB" sz="1200" dirty="0"/>
          </a:p>
        </p:txBody>
      </p:sp>
      <p:sp>
        <p:nvSpPr>
          <p:cNvPr id="31" name="Placa 30"/>
          <p:cNvSpPr/>
          <p:nvPr/>
        </p:nvSpPr>
        <p:spPr>
          <a:xfrm>
            <a:off x="5164036" y="3225460"/>
            <a:ext cx="945202" cy="401783"/>
          </a:xfrm>
          <a:prstGeom prst="plaqu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latin typeface="Consolas" panose="020B0609020204030204" pitchFamily="49" charset="0"/>
              </a:rPr>
              <a:t>?item</a:t>
            </a:r>
            <a:endParaRPr lang="en-GB" sz="1200" dirty="0">
              <a:latin typeface="Consolas" panose="020B0609020204030204" pitchFamily="49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6225140" y="3181057"/>
            <a:ext cx="691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hlinkClick r:id="rId3"/>
              </a:rPr>
              <a:t>wdt:P19</a:t>
            </a:r>
            <a:endParaRPr lang="en-GB" sz="1200" dirty="0"/>
          </a:p>
        </p:txBody>
      </p:sp>
      <p:cxnSp>
        <p:nvCxnSpPr>
          <p:cNvPr id="34" name="Conector recto de flecha 33"/>
          <p:cNvCxnSpPr>
            <a:stCxn id="31" idx="3"/>
            <a:endCxn id="30" idx="1"/>
          </p:cNvCxnSpPr>
          <p:nvPr/>
        </p:nvCxnSpPr>
        <p:spPr>
          <a:xfrm>
            <a:off x="6109238" y="3426352"/>
            <a:ext cx="955203" cy="33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CuadroTexto 34"/>
          <p:cNvSpPr txBox="1"/>
          <p:nvPr/>
        </p:nvSpPr>
        <p:spPr>
          <a:xfrm>
            <a:off x="6368055" y="5387461"/>
            <a:ext cx="691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hlinkClick r:id="rId3"/>
              </a:rPr>
              <a:t>wdt:P19</a:t>
            </a:r>
            <a:endParaRPr lang="en-GB" sz="1200" dirty="0"/>
          </a:p>
        </p:txBody>
      </p:sp>
      <p:sp>
        <p:nvSpPr>
          <p:cNvPr id="36" name="CuadroTexto 35"/>
          <p:cNvSpPr txBox="1"/>
          <p:nvPr/>
        </p:nvSpPr>
        <p:spPr>
          <a:xfrm>
            <a:off x="6424180" y="6107900"/>
            <a:ext cx="691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hlinkClick r:id="rId3"/>
              </a:rPr>
              <a:t>wdt:P19</a:t>
            </a:r>
            <a:endParaRPr lang="en-GB" sz="1200" dirty="0"/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632037" y="4423405"/>
            <a:ext cx="176368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http://tinyurl.com/y35wndba</a:t>
            </a:r>
            <a:r>
              <a:rPr kumimoji="0" lang="es-ES" altLang="es-E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88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Etiquetas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04664"/>
          </a:xfrm>
        </p:spPr>
        <p:txBody>
          <a:bodyPr/>
          <a:lstStyle/>
          <a:p>
            <a:r>
              <a:rPr lang="en-GB" dirty="0" err="1" smtClean="0"/>
              <a:t>Wikidata</a:t>
            </a:r>
            <a:r>
              <a:rPr lang="en-GB" dirty="0" smtClean="0"/>
              <a:t> </a:t>
            </a:r>
            <a:r>
              <a:rPr lang="en-GB" dirty="0" err="1" smtClean="0"/>
              <a:t>tiene</a:t>
            </a:r>
            <a:r>
              <a:rPr lang="en-GB" dirty="0" smtClean="0"/>
              <a:t> un </a:t>
            </a:r>
            <a:r>
              <a:rPr lang="en-GB" dirty="0" err="1" smtClean="0"/>
              <a:t>servicio</a:t>
            </a:r>
            <a:r>
              <a:rPr lang="en-GB" dirty="0" smtClean="0"/>
              <a:t> para </a:t>
            </a:r>
            <a:r>
              <a:rPr lang="en-GB" dirty="0" err="1" smtClean="0"/>
              <a:t>generar</a:t>
            </a:r>
            <a:r>
              <a:rPr lang="en-GB" dirty="0" smtClean="0"/>
              <a:t> </a:t>
            </a:r>
            <a:r>
              <a:rPr lang="en-GB" dirty="0" err="1" smtClean="0"/>
              <a:t>etiquetas</a:t>
            </a:r>
            <a:endParaRPr lang="en-GB" dirty="0" smtClean="0"/>
          </a:p>
          <a:p>
            <a:pPr lvl="1"/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SERVICE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wikibase</a:t>
            </a:r>
            <a:r>
              <a:rPr lang="en-GB" dirty="0" err="1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... }</a:t>
            </a:r>
          </a:p>
          <a:p>
            <a:pPr lvl="1"/>
            <a:r>
              <a:rPr lang="en-GB" dirty="0" smtClean="0"/>
              <a:t>Se genera </a:t>
            </a:r>
            <a:r>
              <a:rPr lang="en-GB" dirty="0" err="1" smtClean="0"/>
              <a:t>etiqueta</a:t>
            </a:r>
            <a:r>
              <a:rPr lang="en-GB" dirty="0" smtClean="0"/>
              <a:t> para </a:t>
            </a:r>
            <a:r>
              <a:rPr lang="en-GB" dirty="0" err="1" smtClean="0"/>
              <a:t>los</a:t>
            </a:r>
            <a:r>
              <a:rPr lang="en-GB" dirty="0" smtClean="0"/>
              <a:t> items </a:t>
            </a:r>
            <a:r>
              <a:rPr lang="en-GB" dirty="0" smtClean="0">
                <a:latin typeface="Consolas" panose="020B0609020204030204" pitchFamily="49" charset="0"/>
              </a:rPr>
              <a:t>?xxx</a:t>
            </a:r>
            <a:r>
              <a:rPr lang="en-GB" dirty="0" smtClean="0"/>
              <a:t> que se </a:t>
            </a:r>
            <a:r>
              <a:rPr lang="en-GB" dirty="0" err="1" smtClean="0"/>
              <a:t>incluyan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SELECT </a:t>
            </a:r>
            <a:r>
              <a:rPr lang="en-GB" dirty="0" err="1" smtClean="0"/>
              <a:t>como</a:t>
            </a:r>
            <a:r>
              <a:rPr lang="en-GB" dirty="0" err="1" smtClean="0">
                <a:latin typeface="Consolas" panose="020B0609020204030204" pitchFamily="49" charset="0"/>
              </a:rPr>
              <a:t>?xxxLabel</a:t>
            </a:r>
            <a:endParaRPr lang="en-GB" dirty="0">
              <a:latin typeface="Consolas" panose="020B06090202040302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254552" y="6543059"/>
            <a:ext cx="169168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http://tinyurl.com/yxrr7j7a</a:t>
            </a:r>
            <a:r>
              <a:rPr kumimoji="0" lang="es-ES" altLang="es-E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67544" y="3573016"/>
            <a:ext cx="7782900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SELECT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?item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?</a:t>
            </a:r>
            <a:r>
              <a:rPr lang="en-GB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itemLabel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endParaRPr lang="en-GB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?item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P19 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Q14317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GB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SERVICE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wikibase</a:t>
            </a:r>
            <a:r>
              <a:rPr lang="en-GB" dirty="0" err="1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</a:t>
            </a:r>
          </a:p>
          <a:p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bd</a:t>
            </a:r>
            <a:r>
              <a:rPr lang="en-GB" dirty="0" err="1" smtClean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serviceParam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wikibase</a:t>
            </a:r>
            <a:r>
              <a:rPr lang="en-GB" dirty="0" err="1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language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"[AUTO_LANGUAGE],</a:t>
            </a:r>
            <a:r>
              <a:rPr lang="en-GB" dirty="0" err="1" smtClean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es</a:t>
            </a:r>
            <a:r>
              <a:rPr lang="en-GB" dirty="0" smtClean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GB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}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GB" dirty="0">
              <a:latin typeface="Consolas" panose="020B0609020204030204" pitchFamily="49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683568" y="4727178"/>
            <a:ext cx="7416824" cy="81537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508104" y="4357846"/>
            <a:ext cx="2423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Generador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etiquetas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31969" y="5928192"/>
            <a:ext cx="5679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[AUTO_LANGUAGE]</a:t>
            </a:r>
            <a:r>
              <a:rPr lang="en-GB" dirty="0" smtClean="0"/>
              <a:t> = </a:t>
            </a:r>
            <a:r>
              <a:rPr lang="en-GB" dirty="0" err="1" smtClean="0"/>
              <a:t>Idioma</a:t>
            </a:r>
            <a:r>
              <a:rPr lang="en-GB" dirty="0" smtClean="0"/>
              <a:t> </a:t>
            </a:r>
            <a:r>
              <a:rPr lang="en-GB" dirty="0" err="1" smtClean="0"/>
              <a:t>configurado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navegador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150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Búscando</a:t>
            </a:r>
            <a:r>
              <a:rPr lang="en-GB" dirty="0" smtClean="0"/>
              <a:t> </a:t>
            </a:r>
            <a:r>
              <a:rPr lang="en-GB" dirty="0" err="1" smtClean="0"/>
              <a:t>más</a:t>
            </a:r>
            <a:r>
              <a:rPr lang="en-GB" dirty="0" smtClean="0"/>
              <a:t> </a:t>
            </a:r>
            <a:r>
              <a:rPr lang="en-GB" dirty="0" err="1" smtClean="0"/>
              <a:t>valores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36712"/>
          </a:xfrm>
        </p:spPr>
        <p:txBody>
          <a:bodyPr/>
          <a:lstStyle/>
          <a:p>
            <a:r>
              <a:rPr lang="en-GB" dirty="0" smtClean="0"/>
              <a:t>Personas que </a:t>
            </a:r>
            <a:r>
              <a:rPr lang="en-GB" dirty="0" err="1" smtClean="0"/>
              <a:t>nacen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Oviedo y </a:t>
            </a:r>
            <a:r>
              <a:rPr lang="en-GB" dirty="0" err="1" smtClean="0"/>
              <a:t>fecha</a:t>
            </a:r>
            <a:r>
              <a:rPr lang="en-GB" dirty="0" smtClean="0"/>
              <a:t> de </a:t>
            </a:r>
            <a:r>
              <a:rPr lang="en-GB" dirty="0" err="1" smtClean="0"/>
              <a:t>nacimiento</a:t>
            </a:r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461267" y="2986529"/>
            <a:ext cx="8456161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?item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itemLabel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fechaNacimiento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</a:t>
            </a: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?item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P19 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</a:t>
            </a:r>
            <a:r>
              <a:rPr lang="en-GB" dirty="0" smtClean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Q14317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?item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P569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fechaNacimiento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SERVICE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wikibase:label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 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bd:serviceParam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wikibase:language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"[AUTO_LANGUAGE],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es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". 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}</a:t>
            </a:r>
          </a:p>
          <a:p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081732" y="5663775"/>
            <a:ext cx="183569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http://tinyurl.com/y24umlhy</a:t>
            </a:r>
            <a:r>
              <a:rPr kumimoji="0" lang="es-ES" altLang="es-E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55576" y="6165304"/>
            <a:ext cx="768184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IMPORTANTE: Si se </a:t>
            </a:r>
            <a:r>
              <a:rPr lang="en-GB" dirty="0" err="1" smtClean="0"/>
              <a:t>ponen</a:t>
            </a:r>
            <a:r>
              <a:rPr lang="en-GB" dirty="0" smtClean="0"/>
              <a:t> </a:t>
            </a:r>
            <a:r>
              <a:rPr lang="en-GB" dirty="0" err="1" smtClean="0"/>
              <a:t>varios</a:t>
            </a:r>
            <a:r>
              <a:rPr lang="en-GB" dirty="0" smtClean="0"/>
              <a:t> </a:t>
            </a:r>
            <a:r>
              <a:rPr lang="en-GB" dirty="0" err="1" smtClean="0"/>
              <a:t>patrones</a:t>
            </a:r>
            <a:r>
              <a:rPr lang="en-GB" dirty="0" smtClean="0"/>
              <a:t> de </a:t>
            </a:r>
            <a:r>
              <a:rPr lang="en-GB" dirty="0" err="1" smtClean="0"/>
              <a:t>enunciados</a:t>
            </a:r>
            <a:r>
              <a:rPr lang="en-GB" dirty="0" smtClean="0"/>
              <a:t>, </a:t>
            </a:r>
            <a:r>
              <a:rPr lang="en-GB" dirty="0" err="1" smtClean="0"/>
              <a:t>separarlos</a:t>
            </a:r>
            <a:r>
              <a:rPr lang="en-GB" dirty="0" smtClean="0"/>
              <a:t> con </a:t>
            </a:r>
            <a:r>
              <a:rPr lang="en-GB" dirty="0" err="1" smtClean="0"/>
              <a:t>punto</a:t>
            </a:r>
            <a:r>
              <a:rPr lang="en-GB" dirty="0" smtClean="0"/>
              <a:t> (.)</a:t>
            </a:r>
            <a:endParaRPr lang="en-GB" dirty="0"/>
          </a:p>
        </p:txBody>
      </p:sp>
      <p:cxnSp>
        <p:nvCxnSpPr>
          <p:cNvPr id="9" name="Conector recto de flecha 8"/>
          <p:cNvCxnSpPr/>
          <p:nvPr/>
        </p:nvCxnSpPr>
        <p:spPr>
          <a:xfrm flipV="1">
            <a:off x="3635896" y="3861048"/>
            <a:ext cx="648072" cy="2304256"/>
          </a:xfrm>
          <a:prstGeom prst="straightConnector1">
            <a:avLst/>
          </a:prstGeom>
          <a:ln w="76200">
            <a:solidFill>
              <a:srgbClr val="94B6D2">
                <a:alpha val="76078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98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Ordenando</a:t>
            </a:r>
            <a:r>
              <a:rPr lang="en-GB" dirty="0" smtClean="0"/>
              <a:t> </a:t>
            </a:r>
            <a:r>
              <a:rPr lang="en-GB" dirty="0" err="1" smtClean="0"/>
              <a:t>resultados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540768"/>
          </a:xfrm>
        </p:spPr>
        <p:txBody>
          <a:bodyPr/>
          <a:lstStyle/>
          <a:p>
            <a:r>
              <a:rPr lang="en-GB" dirty="0" smtClean="0"/>
              <a:t>ORDER BY </a:t>
            </a:r>
            <a:r>
              <a:rPr lang="en-GB" dirty="0" err="1" smtClean="0"/>
              <a:t>permite</a:t>
            </a:r>
            <a:r>
              <a:rPr lang="en-GB" dirty="0" smtClean="0"/>
              <a:t> </a:t>
            </a:r>
            <a:r>
              <a:rPr lang="en-GB" dirty="0" err="1" smtClean="0"/>
              <a:t>ordenar</a:t>
            </a:r>
            <a:r>
              <a:rPr lang="en-GB" dirty="0" smtClean="0"/>
              <a:t> </a:t>
            </a:r>
            <a:r>
              <a:rPr lang="en-GB" dirty="0" err="1" smtClean="0"/>
              <a:t>resultados</a:t>
            </a:r>
            <a:endParaRPr lang="en-GB" dirty="0" smtClean="0"/>
          </a:p>
          <a:p>
            <a:pPr lvl="1"/>
            <a:r>
              <a:rPr lang="en-GB" i="1" dirty="0" smtClean="0"/>
              <a:t>"Personas que </a:t>
            </a:r>
            <a:r>
              <a:rPr lang="en-GB" i="1" dirty="0" err="1" smtClean="0"/>
              <a:t>nacen</a:t>
            </a:r>
            <a:r>
              <a:rPr lang="en-GB" i="1" dirty="0" smtClean="0"/>
              <a:t> </a:t>
            </a:r>
            <a:r>
              <a:rPr lang="en-GB" i="1" dirty="0" err="1" smtClean="0"/>
              <a:t>en</a:t>
            </a:r>
            <a:r>
              <a:rPr lang="en-GB" i="1" dirty="0" smtClean="0"/>
              <a:t> Oviedo </a:t>
            </a:r>
            <a:r>
              <a:rPr lang="en-GB" i="1" dirty="0" err="1" smtClean="0"/>
              <a:t>ordenadas</a:t>
            </a:r>
            <a:r>
              <a:rPr lang="en-GB" i="1" dirty="0" smtClean="0"/>
              <a:t> </a:t>
            </a:r>
            <a:r>
              <a:rPr lang="en-GB" i="1" dirty="0" err="1" smtClean="0"/>
              <a:t>por</a:t>
            </a:r>
            <a:r>
              <a:rPr lang="en-GB" i="1" dirty="0" smtClean="0"/>
              <a:t> </a:t>
            </a:r>
            <a:r>
              <a:rPr lang="en-GB" i="1" dirty="0" err="1" smtClean="0"/>
              <a:t>fecha</a:t>
            </a:r>
            <a:r>
              <a:rPr lang="en-GB" i="1" dirty="0" smtClean="0"/>
              <a:t> de </a:t>
            </a:r>
            <a:r>
              <a:rPr lang="en-GB" i="1" dirty="0" err="1" smtClean="0"/>
              <a:t>nacimiento</a:t>
            </a:r>
            <a:r>
              <a:rPr lang="en-GB" i="1" dirty="0" smtClean="0"/>
              <a:t>"</a:t>
            </a:r>
            <a:endParaRPr lang="en-GB" i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107504" y="3174982"/>
            <a:ext cx="8456161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?item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itemLabel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fechaNacimiento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</a:t>
            </a: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?item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P19 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Q14317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?item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P569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fechaNacimiento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SERVICE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wikibase:label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 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bd:serviceParam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wikibase:language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"[AUTO_LANGUAGE],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es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". 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}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 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ORDER BY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fechaNacimiento</a:t>
            </a:r>
            <a:endParaRPr lang="en-GB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020272" y="5794319"/>
            <a:ext cx="183569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http://tinyurl.com/y2oxrzrv</a:t>
            </a:r>
            <a:r>
              <a:rPr kumimoji="0" lang="es-ES" altLang="es-E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97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Orden</a:t>
            </a:r>
            <a:r>
              <a:rPr lang="en-GB" dirty="0" smtClean="0"/>
              <a:t> </a:t>
            </a:r>
            <a:r>
              <a:rPr lang="en-GB" dirty="0" err="1" smtClean="0"/>
              <a:t>descendente</a:t>
            </a:r>
            <a:r>
              <a:rPr lang="en-GB" dirty="0" smtClean="0"/>
              <a:t> </a:t>
            </a:r>
            <a:r>
              <a:rPr lang="en-GB" dirty="0" err="1" smtClean="0"/>
              <a:t>resultados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8153400" cy="1540768"/>
          </a:xfrm>
        </p:spPr>
        <p:txBody>
          <a:bodyPr/>
          <a:lstStyle/>
          <a:p>
            <a:r>
              <a:rPr lang="en-GB" dirty="0" smtClean="0"/>
              <a:t>ORDER BY DESC </a:t>
            </a:r>
            <a:r>
              <a:rPr lang="en-GB" dirty="0" err="1" smtClean="0"/>
              <a:t>ordena</a:t>
            </a:r>
            <a:r>
              <a:rPr lang="en-GB" dirty="0" smtClean="0"/>
              <a:t> </a:t>
            </a:r>
            <a:r>
              <a:rPr lang="en-GB" dirty="0" err="1" smtClean="0"/>
              <a:t>resultados</a:t>
            </a:r>
            <a:r>
              <a:rPr lang="en-GB" dirty="0" smtClean="0"/>
              <a:t> </a:t>
            </a:r>
            <a:r>
              <a:rPr lang="en-GB" dirty="0" err="1" smtClean="0"/>
              <a:t>descendentemente</a:t>
            </a:r>
            <a:endParaRPr lang="en-GB" dirty="0" smtClean="0"/>
          </a:p>
          <a:p>
            <a:pPr lvl="1"/>
            <a:r>
              <a:rPr lang="en-GB" i="1" dirty="0" smtClean="0"/>
              <a:t>"Personas que </a:t>
            </a:r>
            <a:r>
              <a:rPr lang="en-GB" i="1" dirty="0" err="1" smtClean="0"/>
              <a:t>nacen</a:t>
            </a:r>
            <a:r>
              <a:rPr lang="en-GB" i="1" dirty="0" smtClean="0"/>
              <a:t> </a:t>
            </a:r>
            <a:r>
              <a:rPr lang="en-GB" i="1" dirty="0" err="1" smtClean="0"/>
              <a:t>en</a:t>
            </a:r>
            <a:r>
              <a:rPr lang="en-GB" i="1" dirty="0" smtClean="0"/>
              <a:t> Oviedo </a:t>
            </a:r>
            <a:r>
              <a:rPr lang="en-GB" i="1" dirty="0" err="1" smtClean="0"/>
              <a:t>ordenadas</a:t>
            </a:r>
            <a:r>
              <a:rPr lang="en-GB" i="1" dirty="0" smtClean="0"/>
              <a:t> </a:t>
            </a:r>
            <a:r>
              <a:rPr lang="en-GB" i="1" dirty="0" err="1" smtClean="0"/>
              <a:t>por</a:t>
            </a:r>
            <a:r>
              <a:rPr lang="en-GB" i="1" dirty="0" smtClean="0"/>
              <a:t> </a:t>
            </a:r>
            <a:r>
              <a:rPr lang="en-GB" i="1" dirty="0" err="1" smtClean="0"/>
              <a:t>fecha</a:t>
            </a:r>
            <a:r>
              <a:rPr lang="en-GB" i="1" dirty="0" smtClean="0"/>
              <a:t> de </a:t>
            </a:r>
            <a:r>
              <a:rPr lang="en-GB" i="1" dirty="0" err="1" smtClean="0"/>
              <a:t>nacimiento</a:t>
            </a:r>
            <a:r>
              <a:rPr lang="en-GB" i="1" dirty="0" smtClean="0"/>
              <a:t> (primero el </a:t>
            </a:r>
            <a:r>
              <a:rPr lang="en-GB" i="1" dirty="0" err="1" smtClean="0"/>
              <a:t>más</a:t>
            </a:r>
            <a:r>
              <a:rPr lang="en-GB" i="1" dirty="0" smtClean="0"/>
              <a:t> </a:t>
            </a:r>
            <a:r>
              <a:rPr lang="en-GB" i="1" dirty="0" err="1" smtClean="0"/>
              <a:t>joven</a:t>
            </a:r>
            <a:r>
              <a:rPr lang="en-GB" i="1" dirty="0" smtClean="0"/>
              <a:t>)"</a:t>
            </a:r>
            <a:endParaRPr lang="en-GB" i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236791" y="3861048"/>
            <a:ext cx="8456161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?item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itemLabel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fechaNacimiento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</a:t>
            </a: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?item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P19 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Q14317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?item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P569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fechaNacimiento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SERVICE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wikibase:label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 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bd:serviceParam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wikibase:language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"[AUTO_LANGUAGE],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es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". 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}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 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ORDER </a:t>
            </a:r>
            <a:r>
              <a:rPr lang="en-GB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BY DESC(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fechaNacimiento</a:t>
            </a:r>
            <a:r>
              <a:rPr lang="en-GB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endParaRPr lang="en-GB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149559" y="6480385"/>
            <a:ext cx="183569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http://tinyurl.com/y2oxrzrv</a:t>
            </a:r>
            <a:r>
              <a:rPr kumimoji="0" lang="es-ES" altLang="es-E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Patrones</a:t>
            </a:r>
            <a:r>
              <a:rPr lang="en-GB" dirty="0" smtClean="0"/>
              <a:t> de </a:t>
            </a:r>
            <a:r>
              <a:rPr lang="en-GB" dirty="0" err="1" smtClean="0"/>
              <a:t>búsqueda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323528" y="1606431"/>
            <a:ext cx="8153400" cy="1180728"/>
          </a:xfrm>
        </p:spPr>
        <p:txBody>
          <a:bodyPr/>
          <a:lstStyle/>
          <a:p>
            <a:r>
              <a:rPr lang="en-GB" dirty="0" smtClean="0"/>
              <a:t>Las variables </a:t>
            </a:r>
            <a:r>
              <a:rPr lang="en-GB" dirty="0" err="1" smtClean="0"/>
              <a:t>pueden</a:t>
            </a:r>
            <a:r>
              <a:rPr lang="en-GB" dirty="0" smtClean="0"/>
              <a:t> </a:t>
            </a:r>
            <a:r>
              <a:rPr lang="en-GB" dirty="0" err="1" smtClean="0"/>
              <a:t>ponerse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cualquier</a:t>
            </a:r>
            <a:r>
              <a:rPr lang="en-GB" dirty="0" smtClean="0"/>
              <a:t> </a:t>
            </a:r>
            <a:r>
              <a:rPr lang="en-GB" dirty="0" err="1" smtClean="0"/>
              <a:t>sitio</a:t>
            </a:r>
            <a:r>
              <a:rPr lang="en-GB" dirty="0" smtClean="0"/>
              <a:t> de la </a:t>
            </a:r>
            <a:r>
              <a:rPr lang="en-GB" dirty="0" err="1" smtClean="0"/>
              <a:t>tripleta</a:t>
            </a:r>
            <a:endParaRPr lang="en-GB" dirty="0" smtClean="0"/>
          </a:p>
          <a:p>
            <a:pPr lvl="1"/>
            <a:r>
              <a:rPr lang="en-GB" dirty="0" err="1" smtClean="0"/>
              <a:t>Ejemplo</a:t>
            </a:r>
            <a:r>
              <a:rPr lang="en-GB" dirty="0" smtClean="0"/>
              <a:t>: </a:t>
            </a:r>
            <a:r>
              <a:rPr lang="en-GB" dirty="0" err="1" smtClean="0"/>
              <a:t>Relación</a:t>
            </a:r>
            <a:r>
              <a:rPr lang="en-GB" dirty="0" smtClean="0"/>
              <a:t> entre Oviedo y Asturias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r>
              <a:rPr lang="en-GB" dirty="0" err="1" smtClean="0"/>
              <a:t>Capitales</a:t>
            </a:r>
            <a:r>
              <a:rPr lang="en-GB" dirty="0" smtClean="0"/>
              <a:t> de </a:t>
            </a:r>
            <a:r>
              <a:rPr lang="en-GB" dirty="0" err="1" smtClean="0"/>
              <a:t>regiones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España</a:t>
            </a:r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3563888" y="3161928"/>
            <a:ext cx="459613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relacion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{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Q14317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relacion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Q3934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380312" y="4085258"/>
            <a:ext cx="190770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http://tinyurl.com/y29gfhdp</a:t>
            </a:r>
            <a:r>
              <a:rPr kumimoji="0" lang="es-ES" altLang="es-E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45137" y="4613915"/>
            <a:ext cx="8456161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s-ES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?ciudad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s-ES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s-ES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ciudadLabel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s-ES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s-ES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region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s-ES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s-ES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regionLabel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?ciudad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P1376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?region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?region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P17 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Q29 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SERVICE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wikibase:label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 </a:t>
            </a:r>
            <a:endParaRPr lang="en-GB" dirty="0" smtClean="0">
              <a:solidFill>
                <a:schemeClr val="accent6">
                  <a:lumMod val="75000"/>
                </a:schemeClr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bd:serviceParam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wikibase:language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"[AUTO_LANGUAGE],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es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". </a:t>
            </a:r>
            <a:endParaRPr lang="en-GB" dirty="0" smtClean="0">
              <a:solidFill>
                <a:schemeClr val="accent6">
                  <a:lumMod val="75000"/>
                </a:schemeClr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}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    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96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Simplificando</a:t>
            </a:r>
            <a:r>
              <a:rPr lang="en-GB" dirty="0" smtClean="0"/>
              <a:t> </a:t>
            </a:r>
            <a:r>
              <a:rPr lang="en-GB" dirty="0" err="1" smtClean="0"/>
              <a:t>patrones</a:t>
            </a:r>
            <a:r>
              <a:rPr lang="en-GB" dirty="0" smtClean="0"/>
              <a:t> con ;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86536" cy="1180728"/>
          </a:xfrm>
        </p:spPr>
        <p:txBody>
          <a:bodyPr/>
          <a:lstStyle/>
          <a:p>
            <a:r>
              <a:rPr lang="en-GB" dirty="0" smtClean="0"/>
              <a:t>Punto y coma (;) </a:t>
            </a:r>
            <a:r>
              <a:rPr lang="en-GB" dirty="0" err="1" smtClean="0"/>
              <a:t>permite</a:t>
            </a:r>
            <a:r>
              <a:rPr lang="en-GB" dirty="0" smtClean="0"/>
              <a:t> </a:t>
            </a:r>
            <a:r>
              <a:rPr lang="en-GB" dirty="0" err="1" smtClean="0"/>
              <a:t>omitir</a:t>
            </a:r>
            <a:r>
              <a:rPr lang="en-GB" dirty="0" smtClean="0"/>
              <a:t> </a:t>
            </a:r>
            <a:r>
              <a:rPr lang="en-GB" dirty="0" err="1" smtClean="0"/>
              <a:t>sujetos</a:t>
            </a:r>
            <a:r>
              <a:rPr lang="en-GB" dirty="0" smtClean="0"/>
              <a:t> </a:t>
            </a:r>
            <a:r>
              <a:rPr lang="en-GB" dirty="0" err="1" smtClean="0"/>
              <a:t>repetidos</a:t>
            </a:r>
            <a:endParaRPr lang="en-GB" dirty="0" smtClean="0"/>
          </a:p>
          <a:p>
            <a:r>
              <a:rPr lang="en-GB" dirty="0" err="1" smtClean="0"/>
              <a:t>Futbolistas</a:t>
            </a:r>
            <a:r>
              <a:rPr lang="en-GB" dirty="0" smtClean="0"/>
              <a:t> </a:t>
            </a:r>
            <a:r>
              <a:rPr lang="en-GB" dirty="0" err="1" smtClean="0"/>
              <a:t>nacidos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Oviedo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644184" y="3161928"/>
            <a:ext cx="7467109" cy="2062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sz="1600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person ?</a:t>
            </a:r>
            <a:r>
              <a:rPr lang="en-GB" sz="16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personLabel</a:t>
            </a:r>
            <a:r>
              <a:rPr lang="en-GB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{</a:t>
            </a: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sz="16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P19 wd</a:t>
            </a:r>
            <a:r>
              <a:rPr lang="en-GB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Q14317 </a:t>
            </a:r>
            <a:r>
              <a:rPr lang="en-GB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    wdt</a:t>
            </a:r>
            <a:r>
              <a:rPr lang="en-GB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P106 wd</a:t>
            </a:r>
            <a:r>
              <a:rPr lang="en-GB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Q937857 </a:t>
            </a:r>
            <a:r>
              <a:rPr lang="en-GB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</a:p>
          <a:p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SERVICE </a:t>
            </a:r>
            <a:r>
              <a:rPr lang="en-GB" sz="1600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wikibase:label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 </a:t>
            </a:r>
            <a:endParaRPr lang="en-GB" sz="1600" dirty="0" smtClean="0">
              <a:solidFill>
                <a:schemeClr val="accent6">
                  <a:lumMod val="75000"/>
                </a:schemeClr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sz="1600" dirty="0" err="1" smtClean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bd:serviceParam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wikibase:language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"[AUTO_LANGUAGE],</a:t>
            </a:r>
            <a:r>
              <a:rPr lang="en-GB" sz="1600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es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". </a:t>
            </a:r>
            <a:endParaRPr lang="en-GB" sz="1600" dirty="0" smtClean="0">
              <a:solidFill>
                <a:schemeClr val="accent6">
                  <a:lumMod val="75000"/>
                </a:schemeClr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}</a:t>
            </a:r>
            <a:endParaRPr lang="en-GB" sz="1600" dirty="0">
              <a:solidFill>
                <a:schemeClr val="accent6">
                  <a:lumMod val="75000"/>
                </a:schemeClr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en-GB" sz="1600" dirty="0"/>
          </a:p>
        </p:txBody>
      </p:sp>
      <p:sp>
        <p:nvSpPr>
          <p:cNvPr id="7" name="Rectángulo 6"/>
          <p:cNvSpPr/>
          <p:nvPr/>
        </p:nvSpPr>
        <p:spPr>
          <a:xfrm>
            <a:off x="196240" y="5605031"/>
            <a:ext cx="424847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P19 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Q14317 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 smtClean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  wdt</a:t>
            </a:r>
            <a:r>
              <a:rPr lang="en-GB" dirty="0" smtClean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P106 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Q937857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689348" y="5605031"/>
            <a:ext cx="432048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P19 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Q14317 </a:t>
            </a:r>
            <a:r>
              <a:rPr lang="en-GB" dirty="0" smtClean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 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wdt</a:t>
            </a:r>
            <a:r>
              <a:rPr lang="en-GB" dirty="0" smtClean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P106 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Q937857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/>
          </a:p>
        </p:txBody>
      </p:sp>
      <p:sp>
        <p:nvSpPr>
          <p:cNvPr id="9" name="CuadroTexto 8"/>
          <p:cNvSpPr txBox="1"/>
          <p:nvPr/>
        </p:nvSpPr>
        <p:spPr>
          <a:xfrm>
            <a:off x="4397753" y="574353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=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602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Simplificando</a:t>
            </a:r>
            <a:r>
              <a:rPr lang="en-GB" dirty="0" smtClean="0"/>
              <a:t> </a:t>
            </a:r>
            <a:r>
              <a:rPr lang="en-GB" dirty="0" err="1" smtClean="0"/>
              <a:t>patrones</a:t>
            </a:r>
            <a:r>
              <a:rPr lang="en-GB" dirty="0" smtClean="0"/>
              <a:t> con ,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52736"/>
          </a:xfrm>
        </p:spPr>
        <p:txBody>
          <a:bodyPr/>
          <a:lstStyle/>
          <a:p>
            <a:r>
              <a:rPr lang="en-GB" dirty="0" err="1" smtClean="0"/>
              <a:t>Cuando</a:t>
            </a:r>
            <a:r>
              <a:rPr lang="en-GB" dirty="0" smtClean="0"/>
              <a:t> se </a:t>
            </a:r>
            <a:r>
              <a:rPr lang="en-GB" dirty="0" err="1" smtClean="0"/>
              <a:t>repite</a:t>
            </a:r>
            <a:r>
              <a:rPr lang="en-GB" dirty="0" smtClean="0"/>
              <a:t> el </a:t>
            </a:r>
            <a:r>
              <a:rPr lang="en-GB" dirty="0" err="1" smtClean="0"/>
              <a:t>sujeto</a:t>
            </a:r>
            <a:r>
              <a:rPr lang="en-GB" dirty="0" smtClean="0"/>
              <a:t> y </a:t>
            </a:r>
            <a:r>
              <a:rPr lang="en-GB" dirty="0" err="1" smtClean="0"/>
              <a:t>predicado</a:t>
            </a:r>
            <a:r>
              <a:rPr lang="en-GB" dirty="0" smtClean="0"/>
              <a:t> se </a:t>
            </a:r>
            <a:r>
              <a:rPr lang="en-GB" dirty="0" err="1" smtClean="0"/>
              <a:t>pueden</a:t>
            </a:r>
            <a:r>
              <a:rPr lang="en-GB" dirty="0" smtClean="0"/>
              <a:t> </a:t>
            </a:r>
            <a:r>
              <a:rPr lang="en-GB" dirty="0" err="1" smtClean="0"/>
              <a:t>omitir</a:t>
            </a:r>
            <a:r>
              <a:rPr lang="en-GB" dirty="0" smtClean="0"/>
              <a:t> </a:t>
            </a:r>
            <a:r>
              <a:rPr lang="en-GB" dirty="0" err="1" smtClean="0"/>
              <a:t>mediante</a:t>
            </a:r>
            <a:r>
              <a:rPr lang="en-GB" dirty="0" smtClean="0"/>
              <a:t> ,</a:t>
            </a:r>
          </a:p>
          <a:p>
            <a:r>
              <a:rPr lang="en-GB" dirty="0" err="1" smtClean="0"/>
              <a:t>Futbolistas</a:t>
            </a:r>
            <a:r>
              <a:rPr lang="en-GB" dirty="0" smtClean="0"/>
              <a:t> y </a:t>
            </a:r>
            <a:r>
              <a:rPr lang="en-GB" dirty="0" err="1" smtClean="0"/>
              <a:t>actores</a:t>
            </a:r>
            <a:r>
              <a:rPr lang="en-GB" dirty="0" smtClean="0"/>
              <a:t> </a:t>
            </a:r>
            <a:r>
              <a:rPr lang="en-GB" dirty="0" smtClean="0"/>
              <a:t>de </a:t>
            </a:r>
            <a:r>
              <a:rPr lang="en-GB" dirty="0" err="1" smtClean="0"/>
              <a:t>nacionalidad</a:t>
            </a:r>
            <a:r>
              <a:rPr lang="en-GB" dirty="0" smtClean="0"/>
              <a:t> </a:t>
            </a:r>
            <a:r>
              <a:rPr lang="en-GB" dirty="0" err="1" smtClean="0"/>
              <a:t>española</a:t>
            </a:r>
            <a:endParaRPr lang="en-GB" dirty="0"/>
          </a:p>
        </p:txBody>
      </p:sp>
      <p:sp>
        <p:nvSpPr>
          <p:cNvPr id="4" name="Rectángulo 3"/>
          <p:cNvSpPr/>
          <p:nvPr/>
        </p:nvSpPr>
        <p:spPr>
          <a:xfrm>
            <a:off x="135247" y="3022882"/>
            <a:ext cx="8302434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personLabel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P27 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Q29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endParaRPr lang="en-GB" dirty="0" smtClean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P106 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Q937857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Q33999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endParaRPr lang="en-GB" dirty="0" smtClean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SERVICE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wikibase:label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 </a:t>
            </a:r>
            <a:endParaRPr lang="en-GB" dirty="0" smtClean="0">
              <a:solidFill>
                <a:schemeClr val="accent6">
                  <a:lumMod val="75000"/>
                </a:schemeClr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bd:serviceParam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wikibase:language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"[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AUTO_LANGUAGE],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es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".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}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    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en-GB" dirty="0"/>
          </a:p>
        </p:txBody>
      </p:sp>
      <p:sp>
        <p:nvSpPr>
          <p:cNvPr id="5" name="Rectángulo 4"/>
          <p:cNvSpPr/>
          <p:nvPr/>
        </p:nvSpPr>
        <p:spPr>
          <a:xfrm>
            <a:off x="135247" y="5670495"/>
            <a:ext cx="59401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P106 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Q937857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Q33999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/>
          </a:p>
        </p:txBody>
      </p:sp>
      <p:sp>
        <p:nvSpPr>
          <p:cNvPr id="6" name="Rectángulo 5"/>
          <p:cNvSpPr/>
          <p:nvPr/>
        </p:nvSpPr>
        <p:spPr>
          <a:xfrm>
            <a:off x="4499992" y="6102117"/>
            <a:ext cx="443158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P106 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wd</a:t>
            </a:r>
            <a:r>
              <a:rPr lang="en-GB" dirty="0" smtClean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Q937857 </a:t>
            </a:r>
            <a:r>
              <a:rPr lang="en-GB" dirty="0" smtClean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</a:p>
          <a:p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wdt</a:t>
            </a:r>
            <a:r>
              <a:rPr lang="en-GB" dirty="0" smtClean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P106 wd</a:t>
            </a:r>
            <a:r>
              <a:rPr lang="en-GB" dirty="0" smtClean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Q33999  </a:t>
            </a:r>
            <a:r>
              <a:rPr lang="en-GB" dirty="0" smtClean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/>
          </a:p>
        </p:txBody>
      </p:sp>
      <p:sp>
        <p:nvSpPr>
          <p:cNvPr id="7" name="CuadroTexto 6"/>
          <p:cNvSpPr txBox="1"/>
          <p:nvPr/>
        </p:nvSpPr>
        <p:spPr>
          <a:xfrm rot="1954895">
            <a:off x="4117187" y="5998085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=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695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Filtros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116832"/>
          </a:xfrm>
        </p:spPr>
        <p:txBody>
          <a:bodyPr/>
          <a:lstStyle/>
          <a:p>
            <a:r>
              <a:rPr lang="en-GB" dirty="0" err="1" smtClean="0"/>
              <a:t>Condiciones</a:t>
            </a:r>
            <a:r>
              <a:rPr lang="en-GB" dirty="0" smtClean="0"/>
              <a:t> que </a:t>
            </a:r>
            <a:r>
              <a:rPr lang="en-GB" dirty="0" err="1" smtClean="0"/>
              <a:t>devuelven</a:t>
            </a:r>
            <a:r>
              <a:rPr lang="en-GB" dirty="0" smtClean="0"/>
              <a:t> true/</a:t>
            </a:r>
            <a:r>
              <a:rPr lang="en-GB" dirty="0" err="1" smtClean="0"/>
              <a:t>falso</a:t>
            </a:r>
            <a:endParaRPr lang="en-GB" dirty="0" smtClean="0"/>
          </a:p>
          <a:p>
            <a:r>
              <a:rPr lang="en-GB" dirty="0" smtClean="0"/>
              <a:t>Se </a:t>
            </a:r>
            <a:r>
              <a:rPr lang="en-GB" dirty="0" err="1" smtClean="0"/>
              <a:t>incluyen</a:t>
            </a:r>
            <a:r>
              <a:rPr lang="en-GB" dirty="0" smtClean="0"/>
              <a:t>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resultados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se </a:t>
            </a:r>
            <a:r>
              <a:rPr lang="en-GB" dirty="0" err="1" smtClean="0"/>
              <a:t>cumple</a:t>
            </a:r>
            <a:r>
              <a:rPr lang="en-GB" dirty="0" smtClean="0"/>
              <a:t> la </a:t>
            </a:r>
            <a:r>
              <a:rPr lang="en-GB" dirty="0" err="1" smtClean="0"/>
              <a:t>condición</a:t>
            </a:r>
            <a:endParaRPr lang="en-GB" dirty="0" smtClean="0"/>
          </a:p>
          <a:p>
            <a:pPr lvl="1"/>
            <a:r>
              <a:rPr lang="en-GB" dirty="0" err="1" smtClean="0"/>
              <a:t>Ejemplo</a:t>
            </a:r>
            <a:r>
              <a:rPr lang="en-GB" dirty="0" smtClean="0"/>
              <a:t> </a:t>
            </a:r>
            <a:r>
              <a:rPr lang="en-GB" dirty="0" err="1" smtClean="0"/>
              <a:t>capitales</a:t>
            </a:r>
            <a:r>
              <a:rPr lang="en-GB" dirty="0" smtClean="0"/>
              <a:t> de </a:t>
            </a:r>
            <a:r>
              <a:rPr lang="en-GB" dirty="0" err="1" smtClean="0"/>
              <a:t>regiones</a:t>
            </a:r>
            <a:r>
              <a:rPr lang="en-GB" dirty="0" smtClean="0"/>
              <a:t> con </a:t>
            </a:r>
            <a:r>
              <a:rPr lang="en-GB" dirty="0" err="1" smtClean="0"/>
              <a:t>más</a:t>
            </a:r>
            <a:r>
              <a:rPr lang="en-GB" dirty="0" smtClean="0"/>
              <a:t> de 20000 </a:t>
            </a:r>
            <a:r>
              <a:rPr lang="en-GB" dirty="0" err="1" smtClean="0"/>
              <a:t>habitantes</a:t>
            </a:r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323528" y="3703609"/>
            <a:ext cx="8318303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s-ES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?ciudad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s-ES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s-ES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ciudadLabel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s-ES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s-ES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region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s-ES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s-ES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regionLabel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?ciudad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P1376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?region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?region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P17 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Q29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?region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P1082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poblacion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FILTER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poblacion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E1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20000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SERVICE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wikibase:label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 </a:t>
            </a:r>
            <a:endParaRPr lang="en-GB" dirty="0" smtClean="0">
              <a:solidFill>
                <a:schemeClr val="accent6">
                  <a:lumMod val="75000"/>
                </a:schemeClr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bd:serviceParam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wikibase:language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"[AUTO_LANGUAGE],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es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". </a:t>
            </a:r>
            <a:endParaRPr lang="en-GB" dirty="0" smtClean="0">
              <a:solidFill>
                <a:schemeClr val="accent6">
                  <a:lumMod val="75000"/>
                </a:schemeClr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}</a:t>
            </a:r>
            <a:endParaRPr lang="en-GB" dirty="0">
              <a:solidFill>
                <a:schemeClr val="accent6">
                  <a:lumMod val="75000"/>
                </a:schemeClr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99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Tipos</a:t>
            </a:r>
            <a:r>
              <a:rPr lang="en-GB" dirty="0" smtClean="0"/>
              <a:t> de </a:t>
            </a:r>
            <a:r>
              <a:rPr lang="en-GB" dirty="0" err="1" smtClean="0"/>
              <a:t>valores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comparaciones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GB" sz="2800" dirty="0" err="1" smtClean="0"/>
              <a:t>Booleanos</a:t>
            </a:r>
            <a:endParaRPr lang="en-GB" sz="2800" dirty="0" smtClean="0"/>
          </a:p>
          <a:p>
            <a:pPr lvl="1"/>
            <a:r>
              <a:rPr lang="en-GB" sz="2400" dirty="0" err="1" smtClean="0"/>
              <a:t>Valores</a:t>
            </a:r>
            <a:r>
              <a:rPr lang="en-GB" sz="2400" dirty="0" smtClean="0"/>
              <a:t>: </a:t>
            </a:r>
            <a:r>
              <a:rPr lang="en-GB" sz="2400" dirty="0" smtClean="0">
                <a:latin typeface="Consolas" panose="020B0609020204030204" pitchFamily="49" charset="0"/>
              </a:rPr>
              <a:t>true</a:t>
            </a:r>
            <a:r>
              <a:rPr lang="en-GB" sz="2400" dirty="0" smtClean="0"/>
              <a:t>, </a:t>
            </a:r>
            <a:r>
              <a:rPr lang="en-GB" sz="2400" dirty="0" smtClean="0">
                <a:latin typeface="Consolas" panose="020B0609020204030204" pitchFamily="49" charset="0"/>
              </a:rPr>
              <a:t>false</a:t>
            </a:r>
          </a:p>
          <a:p>
            <a:pPr lvl="1"/>
            <a:r>
              <a:rPr lang="en-GB" sz="2400" dirty="0" err="1" smtClean="0"/>
              <a:t>Operadores</a:t>
            </a:r>
            <a:r>
              <a:rPr lang="en-GB" sz="2400" dirty="0" smtClean="0"/>
              <a:t>:  </a:t>
            </a:r>
            <a:r>
              <a:rPr lang="en-GB" sz="2400" dirty="0" smtClean="0">
                <a:latin typeface="Consolas" panose="020B0609020204030204" pitchFamily="49" charset="0"/>
              </a:rPr>
              <a:t>&amp;&amp;</a:t>
            </a:r>
            <a:r>
              <a:rPr lang="en-GB" sz="2400" dirty="0" smtClean="0"/>
              <a:t> (and), </a:t>
            </a:r>
            <a:r>
              <a:rPr lang="en-GB" sz="2400" dirty="0" smtClean="0">
                <a:latin typeface="Consolas" panose="020B0609020204030204" pitchFamily="49" charset="0"/>
              </a:rPr>
              <a:t>||</a:t>
            </a:r>
            <a:r>
              <a:rPr lang="en-GB" sz="2400" dirty="0" smtClean="0"/>
              <a:t> (or)</a:t>
            </a:r>
            <a:endParaRPr lang="en-GB" sz="2400" dirty="0" smtClean="0">
              <a:latin typeface="Consolas" panose="020B0609020204030204" pitchFamily="49" charset="0"/>
            </a:endParaRPr>
          </a:p>
          <a:p>
            <a:r>
              <a:rPr lang="en-GB" sz="2800" dirty="0" err="1" smtClean="0"/>
              <a:t>Números</a:t>
            </a:r>
            <a:endParaRPr lang="en-GB" sz="2800" dirty="0" smtClean="0"/>
          </a:p>
          <a:p>
            <a:pPr lvl="1"/>
            <a:r>
              <a:rPr lang="en-GB" sz="2400" dirty="0" err="1" smtClean="0"/>
              <a:t>Operadores</a:t>
            </a:r>
            <a:r>
              <a:rPr lang="en-GB" sz="2400" dirty="0" smtClean="0"/>
              <a:t>: =, &lt;, &gt;, &gt;=, &lt;=, !=</a:t>
            </a:r>
          </a:p>
          <a:p>
            <a:r>
              <a:rPr lang="en-GB" sz="2800" dirty="0" err="1" smtClean="0"/>
              <a:t>Cadenas</a:t>
            </a:r>
            <a:r>
              <a:rPr lang="en-GB" sz="2800" dirty="0" smtClean="0"/>
              <a:t> de </a:t>
            </a:r>
            <a:r>
              <a:rPr lang="en-GB" sz="2800" dirty="0" err="1" smtClean="0"/>
              <a:t>texto</a:t>
            </a:r>
            <a:endParaRPr lang="en-GB" sz="2800" dirty="0" smtClean="0"/>
          </a:p>
          <a:p>
            <a:pPr lvl="1"/>
            <a:r>
              <a:rPr lang="en-GB" sz="2400" dirty="0" smtClean="0"/>
              <a:t>Se </a:t>
            </a:r>
            <a:r>
              <a:rPr lang="en-GB" sz="2400" dirty="0" err="1" smtClean="0"/>
              <a:t>representan</a:t>
            </a:r>
            <a:r>
              <a:rPr lang="en-GB" sz="2400" dirty="0" smtClean="0"/>
              <a:t> entre </a:t>
            </a:r>
            <a:r>
              <a:rPr lang="en-GB" sz="2400" dirty="0" err="1" smtClean="0"/>
              <a:t>comillas</a:t>
            </a:r>
            <a:r>
              <a:rPr lang="en-GB" sz="2400" dirty="0" smtClean="0"/>
              <a:t> </a:t>
            </a:r>
            <a:r>
              <a:rPr lang="en-GB" sz="2400" dirty="0" err="1" smtClean="0"/>
              <a:t>dobles</a:t>
            </a:r>
            <a:r>
              <a:rPr lang="en-GB" sz="2400" dirty="0" smtClean="0"/>
              <a:t> </a:t>
            </a:r>
            <a:r>
              <a:rPr lang="en-GB" sz="2400" dirty="0" smtClean="0">
                <a:latin typeface="Consolas" panose="020B0609020204030204" pitchFamily="49" charset="0"/>
              </a:rPr>
              <a:t>"Asturias"</a:t>
            </a:r>
          </a:p>
          <a:p>
            <a:pPr lvl="1"/>
            <a:r>
              <a:rPr lang="en-GB" sz="2400" dirty="0" smtClean="0"/>
              <a:t>Con </a:t>
            </a:r>
            <a:r>
              <a:rPr lang="en-GB" sz="2400" dirty="0" err="1" smtClean="0"/>
              <a:t>idioma</a:t>
            </a:r>
            <a:r>
              <a:rPr lang="en-GB" sz="2400" dirty="0" smtClean="0"/>
              <a:t>: </a:t>
            </a:r>
            <a:r>
              <a:rPr lang="en-GB" sz="2400" dirty="0" smtClean="0">
                <a:latin typeface="Consolas" panose="020B0609020204030204" pitchFamily="49" charset="0"/>
              </a:rPr>
              <a:t>"Universidad de Oviedo"@</a:t>
            </a:r>
            <a:r>
              <a:rPr lang="en-GB" sz="2400" dirty="0" err="1" smtClean="0">
                <a:latin typeface="Consolas" panose="020B0609020204030204" pitchFamily="49" charset="0"/>
              </a:rPr>
              <a:t>es</a:t>
            </a:r>
            <a:r>
              <a:rPr lang="en-GB" sz="2400" dirty="0" smtClean="0"/>
              <a:t> </a:t>
            </a:r>
            <a:endParaRPr lang="en-GB" sz="2400" dirty="0"/>
          </a:p>
          <a:p>
            <a:r>
              <a:rPr lang="en-GB" sz="2800" dirty="0" err="1" smtClean="0"/>
              <a:t>Fechas</a:t>
            </a:r>
            <a:endParaRPr lang="en-GB" sz="2800" dirty="0" smtClean="0"/>
          </a:p>
          <a:p>
            <a:pPr lvl="1"/>
            <a:r>
              <a:rPr lang="en-GB" sz="2400" dirty="0" err="1" smtClean="0"/>
              <a:t>Ejemplo</a:t>
            </a:r>
            <a:r>
              <a:rPr lang="en-GB" sz="2400" dirty="0" smtClean="0"/>
              <a:t>: </a:t>
            </a:r>
            <a:r>
              <a:rPr lang="en-GB" sz="2400" dirty="0" smtClean="0">
                <a:latin typeface="Consolas" panose="020B0609020204030204" pitchFamily="49" charset="0"/>
              </a:rPr>
              <a:t>"2019-03-01"^^</a:t>
            </a:r>
            <a:r>
              <a:rPr lang="en-GB" sz="2400" dirty="0" err="1" smtClean="0">
                <a:latin typeface="Consolas" panose="020B0609020204030204" pitchFamily="49" charset="0"/>
              </a:rPr>
              <a:t>xsd:dateTime</a:t>
            </a:r>
            <a:endParaRPr lang="en-GB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50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Objetivos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7504" y="1628800"/>
            <a:ext cx="8892480" cy="4495800"/>
          </a:xfrm>
        </p:spPr>
        <p:txBody>
          <a:bodyPr/>
          <a:lstStyle/>
          <a:p>
            <a:r>
              <a:rPr lang="en-GB" dirty="0" err="1" smtClean="0"/>
              <a:t>Aglutinar</a:t>
            </a:r>
            <a:r>
              <a:rPr lang="en-GB" dirty="0" smtClean="0"/>
              <a:t> el </a:t>
            </a:r>
            <a:r>
              <a:rPr lang="en-GB" dirty="0" err="1" smtClean="0"/>
              <a:t>conocimiento</a:t>
            </a:r>
            <a:r>
              <a:rPr lang="en-GB" dirty="0" smtClean="0"/>
              <a:t> </a:t>
            </a:r>
            <a:r>
              <a:rPr lang="en-GB" dirty="0" err="1" smtClean="0"/>
              <a:t>humano</a:t>
            </a:r>
            <a:r>
              <a:rPr lang="en-GB" dirty="0" smtClean="0"/>
              <a:t> </a:t>
            </a:r>
            <a:r>
              <a:rPr lang="en-GB" dirty="0" err="1" smtClean="0"/>
              <a:t>como</a:t>
            </a:r>
            <a:r>
              <a:rPr lang="en-GB" dirty="0" smtClean="0"/>
              <a:t> </a:t>
            </a:r>
            <a:r>
              <a:rPr lang="en-GB" dirty="0" err="1" smtClean="0"/>
              <a:t>datos</a:t>
            </a:r>
            <a:r>
              <a:rPr lang="en-GB" dirty="0" smtClean="0"/>
              <a:t> </a:t>
            </a:r>
            <a:r>
              <a:rPr lang="en-GB" dirty="0" err="1" smtClean="0"/>
              <a:t>enlazados</a:t>
            </a:r>
            <a:endParaRPr lang="en-GB" dirty="0" smtClean="0"/>
          </a:p>
          <a:p>
            <a:pPr lvl="1"/>
            <a:r>
              <a:rPr lang="en-GB" dirty="0" smtClean="0"/>
              <a:t>Dar </a:t>
            </a:r>
            <a:r>
              <a:rPr lang="en-GB" dirty="0" err="1" smtClean="0"/>
              <a:t>soporte</a:t>
            </a:r>
            <a:r>
              <a:rPr lang="en-GB" dirty="0" smtClean="0"/>
              <a:t> a Wikipedia</a:t>
            </a:r>
          </a:p>
          <a:p>
            <a:pPr lvl="2"/>
            <a:r>
              <a:rPr lang="en-GB" dirty="0" err="1"/>
              <a:t>Soporte</a:t>
            </a:r>
            <a:r>
              <a:rPr lang="en-GB" dirty="0"/>
              <a:t> a enlaces </a:t>
            </a:r>
            <a:r>
              <a:rPr lang="en-GB" dirty="0" err="1"/>
              <a:t>interwiki</a:t>
            </a:r>
            <a:endParaRPr lang="en-GB" dirty="0"/>
          </a:p>
          <a:p>
            <a:pPr lvl="2"/>
            <a:r>
              <a:rPr lang="en-GB" dirty="0" err="1"/>
              <a:t>Soporte</a:t>
            </a:r>
            <a:r>
              <a:rPr lang="en-GB" dirty="0"/>
              <a:t> a </a:t>
            </a:r>
            <a:r>
              <a:rPr lang="en-GB" dirty="0" err="1"/>
              <a:t>cajas</a:t>
            </a:r>
            <a:r>
              <a:rPr lang="en-GB" dirty="0"/>
              <a:t> de </a:t>
            </a:r>
            <a:r>
              <a:rPr lang="en-GB" dirty="0" err="1" smtClean="0"/>
              <a:t>información</a:t>
            </a:r>
            <a:endParaRPr lang="en-GB" dirty="0" smtClean="0"/>
          </a:p>
          <a:p>
            <a:pPr lvl="2"/>
            <a:r>
              <a:rPr lang="en-GB" dirty="0" err="1"/>
              <a:t>Conocimiento</a:t>
            </a:r>
            <a:r>
              <a:rPr lang="en-GB" dirty="0"/>
              <a:t> </a:t>
            </a:r>
            <a:r>
              <a:rPr lang="en-GB" dirty="0" err="1"/>
              <a:t>estructurado</a:t>
            </a:r>
            <a:endParaRPr lang="en-GB" dirty="0"/>
          </a:p>
          <a:p>
            <a:pPr lvl="2"/>
            <a:r>
              <a:rPr lang="en-GB" dirty="0" err="1"/>
              <a:t>Consultas</a:t>
            </a:r>
            <a:r>
              <a:rPr lang="en-GB" dirty="0"/>
              <a:t> </a:t>
            </a:r>
            <a:r>
              <a:rPr lang="en-GB" dirty="0" err="1"/>
              <a:t>enriquecidas</a:t>
            </a:r>
            <a:endParaRPr lang="en-GB" dirty="0"/>
          </a:p>
          <a:p>
            <a:pPr lvl="1"/>
            <a:r>
              <a:rPr lang="en-GB" dirty="0" smtClean="0"/>
              <a:t>...y a </a:t>
            </a:r>
            <a:r>
              <a:rPr lang="en-GB" dirty="0" err="1" smtClean="0"/>
              <a:t>muchos</a:t>
            </a:r>
            <a:r>
              <a:rPr lang="en-GB" dirty="0" smtClean="0"/>
              <a:t> </a:t>
            </a:r>
            <a:r>
              <a:rPr lang="en-GB" dirty="0" err="1" smtClean="0"/>
              <a:t>otros</a:t>
            </a:r>
            <a:r>
              <a:rPr lang="en-GB" dirty="0" smtClean="0"/>
              <a:t> </a:t>
            </a:r>
            <a:r>
              <a:rPr lang="en-GB" dirty="0" err="1" smtClean="0"/>
              <a:t>proyectos</a:t>
            </a:r>
            <a:endParaRPr lang="en-GB" dirty="0" smtClean="0"/>
          </a:p>
          <a:p>
            <a:pPr lvl="2"/>
            <a:r>
              <a:rPr lang="en-GB" dirty="0" err="1" smtClean="0"/>
              <a:t>Licencia</a:t>
            </a:r>
            <a:r>
              <a:rPr lang="en-GB" dirty="0" smtClean="0"/>
              <a:t> </a:t>
            </a:r>
            <a:r>
              <a:rPr lang="en-GB" dirty="0" err="1" smtClean="0"/>
              <a:t>libre</a:t>
            </a:r>
            <a:r>
              <a:rPr lang="en-GB" dirty="0" smtClean="0"/>
              <a:t>: CC0</a:t>
            </a:r>
          </a:p>
        </p:txBody>
      </p:sp>
    </p:spTree>
    <p:extLst>
      <p:ext uri="{BB962C8B-B14F-4D97-AF65-F5344CB8AC3E}">
        <p14:creationId xmlns:p14="http://schemas.microsoft.com/office/powerpoint/2010/main" val="140984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Comparaciones</a:t>
            </a:r>
            <a:r>
              <a:rPr lang="en-GB" dirty="0" smtClean="0"/>
              <a:t> con </a:t>
            </a:r>
            <a:r>
              <a:rPr lang="en-GB" dirty="0" err="1" smtClean="0"/>
              <a:t>fechas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1180728"/>
          </a:xfrm>
        </p:spPr>
        <p:txBody>
          <a:bodyPr/>
          <a:lstStyle/>
          <a:p>
            <a:r>
              <a:rPr lang="en-GB" dirty="0" smtClean="0"/>
              <a:t>Personas que </a:t>
            </a:r>
            <a:r>
              <a:rPr lang="en-GB" dirty="0" err="1" smtClean="0"/>
              <a:t>nacen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Oviedo entre 1965 y 1970</a:t>
            </a:r>
          </a:p>
          <a:p>
            <a:pPr lvl="1"/>
            <a:r>
              <a:rPr lang="en-GB" dirty="0" smtClean="0"/>
              <a:t>Las </a:t>
            </a:r>
            <a:r>
              <a:rPr lang="en-GB" dirty="0" err="1" smtClean="0"/>
              <a:t>fechas</a:t>
            </a:r>
            <a:r>
              <a:rPr lang="en-GB" dirty="0" smtClean="0"/>
              <a:t> se </a:t>
            </a:r>
            <a:r>
              <a:rPr lang="en-GB" dirty="0" err="1" smtClean="0"/>
              <a:t>ponen</a:t>
            </a:r>
            <a:r>
              <a:rPr lang="en-GB" dirty="0" smtClean="0"/>
              <a:t> </a:t>
            </a:r>
            <a:r>
              <a:rPr lang="en-GB" dirty="0" err="1" smtClean="0"/>
              <a:t>como</a:t>
            </a:r>
            <a:r>
              <a:rPr lang="en-GB" dirty="0" smtClean="0"/>
              <a:t> </a:t>
            </a:r>
            <a:r>
              <a:rPr lang="en-GB" sz="2000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"1965-01-01"</a:t>
            </a:r>
            <a:r>
              <a:rPr lang="en-GB" sz="20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^^</a:t>
            </a:r>
            <a:r>
              <a:rPr lang="en-GB" sz="20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xsd</a:t>
            </a:r>
            <a:r>
              <a:rPr lang="en-GB" sz="2000" dirty="0" err="1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sz="20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dateTime</a:t>
            </a:r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309887" y="2970090"/>
            <a:ext cx="8456161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?item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itemLabel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fechaNacimiento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</a:t>
            </a: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?item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P19 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Q14317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?item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P569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fechaNacimiento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FILTER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"1965-01-01"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^^</a:t>
            </a:r>
            <a:r>
              <a:rPr lang="en-GB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xsd</a:t>
            </a:r>
            <a:r>
              <a:rPr lang="en-GB" dirty="0" err="1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dateTime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&lt;=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fechaNacimiento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&amp;&amp;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  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fechaNacimiento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"1970-01-01"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^^</a:t>
            </a:r>
            <a:r>
              <a:rPr lang="en-GB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xsd</a:t>
            </a:r>
            <a:r>
              <a:rPr lang="en-GB" dirty="0" err="1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dateTime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  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SERVICE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wikibase:label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 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bd:serviceParam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wikibase:language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"[AUTO_LANGUAGE],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es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". 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}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 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ORDER BY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DESC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fechaNacimiento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endParaRPr lang="en-GB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164288" y="6411675"/>
            <a:ext cx="183569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http://tinyurl.com/y2uless6</a:t>
            </a:r>
            <a:r>
              <a:rPr kumimoji="0" lang="es-ES" altLang="es-E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9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964488" cy="990600"/>
          </a:xfrm>
        </p:spPr>
        <p:txBody>
          <a:bodyPr/>
          <a:lstStyle/>
          <a:p>
            <a:r>
              <a:rPr lang="en-GB" dirty="0" err="1" smtClean="0"/>
              <a:t>Mostrar</a:t>
            </a:r>
            <a:r>
              <a:rPr lang="en-GB" dirty="0" smtClean="0"/>
              <a:t> </a:t>
            </a:r>
            <a:r>
              <a:rPr lang="en-GB" dirty="0" err="1" smtClean="0"/>
              <a:t>resultados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imágenes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8153400" cy="1972816"/>
          </a:xfrm>
        </p:spPr>
        <p:txBody>
          <a:bodyPr/>
          <a:lstStyle/>
          <a:p>
            <a:r>
              <a:rPr lang="en-GB" dirty="0" err="1" smtClean="0"/>
              <a:t>Servicio</a:t>
            </a:r>
            <a:r>
              <a:rPr lang="en-GB" dirty="0" smtClean="0"/>
              <a:t> </a:t>
            </a:r>
            <a:r>
              <a:rPr lang="en-GB" dirty="0" err="1" smtClean="0"/>
              <a:t>ImageGrid</a:t>
            </a:r>
            <a:endParaRPr lang="en-GB" dirty="0" smtClean="0"/>
          </a:p>
          <a:p>
            <a:pPr lvl="1"/>
            <a:r>
              <a:rPr lang="en-GB" dirty="0" smtClean="0"/>
              <a:t>Un </a:t>
            </a:r>
            <a:r>
              <a:rPr lang="en-GB" dirty="0" err="1" smtClean="0"/>
              <a:t>comentario</a:t>
            </a:r>
            <a:r>
              <a:rPr lang="en-GB" dirty="0" smtClean="0"/>
              <a:t> </a:t>
            </a:r>
            <a:r>
              <a:rPr lang="en-GB" dirty="0" err="1" smtClean="0"/>
              <a:t>puede</a:t>
            </a:r>
            <a:r>
              <a:rPr lang="en-GB" dirty="0" smtClean="0"/>
              <a:t> </a:t>
            </a:r>
            <a:r>
              <a:rPr lang="en-GB" dirty="0" err="1" smtClean="0"/>
              <a:t>sugerir</a:t>
            </a:r>
            <a:r>
              <a:rPr lang="en-GB" dirty="0" smtClean="0"/>
              <a:t> que se </a:t>
            </a:r>
            <a:r>
              <a:rPr lang="en-GB" dirty="0" err="1" smtClean="0"/>
              <a:t>vea</a:t>
            </a:r>
            <a:r>
              <a:rPr lang="en-GB" dirty="0" smtClean="0"/>
              <a:t> </a:t>
            </a:r>
            <a:r>
              <a:rPr lang="en-GB" dirty="0" err="1" smtClean="0"/>
              <a:t>por</a:t>
            </a:r>
            <a:r>
              <a:rPr lang="en-GB" dirty="0" smtClean="0"/>
              <a:t> </a:t>
            </a:r>
            <a:r>
              <a:rPr lang="en-GB" dirty="0" err="1" smtClean="0"/>
              <a:t>defecto</a:t>
            </a:r>
            <a:endParaRPr lang="en-GB" dirty="0" smtClean="0"/>
          </a:p>
          <a:p>
            <a:r>
              <a:rPr lang="en-GB" dirty="0" err="1" smtClean="0"/>
              <a:t>Fotos</a:t>
            </a:r>
            <a:r>
              <a:rPr lang="en-GB" dirty="0" smtClean="0"/>
              <a:t> de personas </a:t>
            </a:r>
            <a:r>
              <a:rPr lang="en-GB" dirty="0" err="1" smtClean="0"/>
              <a:t>nacidas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Oviedo junto con </a:t>
            </a:r>
            <a:r>
              <a:rPr lang="en-GB" dirty="0" err="1" smtClean="0"/>
              <a:t>fecha</a:t>
            </a:r>
            <a:r>
              <a:rPr lang="en-GB" dirty="0" smtClean="0"/>
              <a:t> de </a:t>
            </a:r>
            <a:r>
              <a:rPr lang="en-GB" dirty="0" err="1" smtClean="0"/>
              <a:t>nacimiento</a:t>
            </a:r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236791" y="3573016"/>
            <a:ext cx="8456161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#</a:t>
            </a:r>
            <a:r>
              <a:rPr lang="en-GB" b="1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defaultView:ImageGrid</a:t>
            </a:r>
            <a:endParaRPr lang="en-GB" b="1" dirty="0" smtClean="0">
              <a:solidFill>
                <a:srgbClr val="008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endParaRPr lang="en-GB" b="1" dirty="0">
              <a:solidFill>
                <a:srgbClr val="008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personLabel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imagen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fechaNacimiento</a:t>
            </a:r>
            <a:r>
              <a:rPr lang="en-GB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{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P19 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Q14317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P18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imagen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P569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fechaNacimiento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SERVICE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wikibase:label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 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bd:serviceParam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wikibase:language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"[AUTO_LANGUAGE],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". 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}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 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ORDER BY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DESC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fechaNacimiento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407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Líneas</a:t>
            </a:r>
            <a:r>
              <a:rPr lang="en-GB" dirty="0" smtClean="0"/>
              <a:t> </a:t>
            </a:r>
            <a:r>
              <a:rPr lang="en-GB" dirty="0" err="1" smtClean="0"/>
              <a:t>temporales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Variables </a:t>
            </a:r>
            <a:r>
              <a:rPr lang="en-GB" dirty="0" err="1" smtClean="0"/>
              <a:t>temporales</a:t>
            </a:r>
            <a:endParaRPr lang="en-GB" dirty="0" smtClean="0"/>
          </a:p>
          <a:p>
            <a:r>
              <a:rPr lang="en-GB" dirty="0" smtClean="0"/>
              <a:t>Personas </a:t>
            </a:r>
            <a:r>
              <a:rPr lang="en-GB" dirty="0" err="1" smtClean="0"/>
              <a:t>nacidas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Oviedo a lo largo del </a:t>
            </a:r>
            <a:r>
              <a:rPr lang="en-GB" dirty="0" err="1" smtClean="0"/>
              <a:t>tiempo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461267" y="3217920"/>
            <a:ext cx="8456161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#</a:t>
            </a:r>
            <a:r>
              <a:rPr lang="en-GB" b="1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defaultView:Timeline</a:t>
            </a:r>
            <a:endParaRPr lang="en-GB" b="1" dirty="0" smtClean="0">
              <a:solidFill>
                <a:srgbClr val="008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endParaRPr lang="en-GB" b="1" dirty="0">
              <a:solidFill>
                <a:srgbClr val="008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personLabel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imagen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fechaNacimiento</a:t>
            </a:r>
            <a:r>
              <a:rPr lang="en-GB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{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P19 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Q14317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P18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imagen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P569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fechaNacimiento</a:t>
            </a:r>
            <a:endParaRPr lang="en-GB" dirty="0" smtClean="0">
              <a:solidFill>
                <a:srgbClr val="8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SERVICE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wikibase:label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 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bd:serviceParam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wikibase:language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"[AUTO_LANGUAGE],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". 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}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 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ORDER BY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DESC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fechaNacimiento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04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Vista de </a:t>
            </a:r>
            <a:r>
              <a:rPr lang="en-GB" dirty="0" err="1" smtClean="0"/>
              <a:t>mapa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36712"/>
          </a:xfrm>
        </p:spPr>
        <p:txBody>
          <a:bodyPr/>
          <a:lstStyle/>
          <a:p>
            <a:r>
              <a:rPr lang="en-GB" dirty="0" smtClean="0"/>
              <a:t>Personas </a:t>
            </a:r>
            <a:r>
              <a:rPr lang="en-GB" dirty="0" err="1" smtClean="0"/>
              <a:t>nacidas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Oviedo junto con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lugar</a:t>
            </a:r>
            <a:r>
              <a:rPr lang="en-GB" dirty="0" smtClean="0"/>
              <a:t> de </a:t>
            </a:r>
            <a:r>
              <a:rPr lang="en-GB" dirty="0" err="1" smtClean="0"/>
              <a:t>fallecimiento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un </a:t>
            </a:r>
            <a:r>
              <a:rPr lang="en-GB" dirty="0" err="1" smtClean="0"/>
              <a:t>mapa</a:t>
            </a:r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323528" y="2636912"/>
            <a:ext cx="8318303" cy="36933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#</a:t>
            </a:r>
            <a:r>
              <a:rPr lang="en-GB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defaultView:Map</a:t>
            </a:r>
            <a:endParaRPr lang="en-GB" b="1" dirty="0">
              <a:solidFill>
                <a:srgbClr val="008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s-ES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s-ES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s-ES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person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s-ES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s-ES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personLabel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s-ES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?imagen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endParaRPr lang="es-ES" dirty="0" smtClean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s-ES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s-ES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lugarFallecimiento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s-ES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s-ES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lugarFallecimientoLabel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endParaRPr lang="es-ES" dirty="0" smtClean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s-ES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s-ES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coordenadasFallecimiento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P19 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Q14317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P18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imagen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P569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fechaNacimiento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P20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lugarFallecimiento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lugarFallecimiento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P625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coordenadasFallecimiento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SERVICE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wikibase:label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 </a:t>
            </a:r>
            <a:endParaRPr lang="en-GB" dirty="0" smtClean="0">
              <a:solidFill>
                <a:schemeClr val="accent6">
                  <a:lumMod val="75000"/>
                </a:schemeClr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bd:serviceParam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wikibase:language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"[AUTO_LANGUAGE],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". </a:t>
            </a:r>
            <a:endParaRPr lang="en-GB" dirty="0" smtClean="0">
              <a:solidFill>
                <a:schemeClr val="accent6">
                  <a:lumMod val="75000"/>
                </a:schemeClr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}</a:t>
            </a:r>
            <a:endParaRPr lang="en-GB" dirty="0">
              <a:solidFill>
                <a:schemeClr val="accent6">
                  <a:lumMod val="75000"/>
                </a:schemeClr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 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order by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?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fechaNacimiento</a:t>
            </a:r>
            <a:endParaRPr lang="en-GB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002360" y="6330231"/>
            <a:ext cx="176368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http://tinyurl.com/y54fb6qu</a:t>
            </a:r>
            <a:r>
              <a:rPr kumimoji="0" lang="es-ES" altLang="es-E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35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Etiquetas</a:t>
            </a:r>
            <a:r>
              <a:rPr lang="en-GB" dirty="0" smtClean="0"/>
              <a:t> de forma </a:t>
            </a:r>
            <a:r>
              <a:rPr lang="en-GB" dirty="0" err="1" smtClean="0"/>
              <a:t>tradicional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32656"/>
          </a:xfrm>
        </p:spPr>
        <p:txBody>
          <a:bodyPr/>
          <a:lstStyle/>
          <a:p>
            <a:r>
              <a:rPr lang="en-GB" dirty="0" err="1"/>
              <a:t>Usando</a:t>
            </a:r>
            <a:r>
              <a:rPr lang="en-GB" dirty="0"/>
              <a:t> </a:t>
            </a:r>
            <a:r>
              <a:rPr lang="en-GB" dirty="0" err="1"/>
              <a:t>servicio</a:t>
            </a:r>
            <a:r>
              <a:rPr lang="en-GB" dirty="0"/>
              <a:t> </a:t>
            </a:r>
            <a:r>
              <a:rPr lang="en-GB" dirty="0" err="1" smtClean="0"/>
              <a:t>wikibase:label</a:t>
            </a:r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1293642" y="4581128"/>
            <a:ext cx="6324608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personLabel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where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P19 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Q14317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    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rdfs</a:t>
            </a:r>
            <a:r>
              <a:rPr lang="en-GB" dirty="0" err="1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personLabel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    </a:t>
            </a:r>
            <a:r>
              <a:rPr lang="en-GB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FILTER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smtClean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</a:t>
            </a:r>
            <a:r>
              <a:rPr lang="en-GB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ang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personLabel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</a:t>
            </a:r>
            <a:r>
              <a:rPr lang="en-GB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es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en-GB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87677" y="4048472"/>
            <a:ext cx="8153400" cy="532656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Método tradicional</a:t>
            </a:r>
            <a:endParaRPr lang="en-GB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964568" y="3858834"/>
            <a:ext cx="169168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http://tinyurl.com/yxlczcek</a:t>
            </a:r>
            <a:r>
              <a:rPr kumimoji="0" lang="es-ES" altLang="es-E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293642" y="2133991"/>
            <a:ext cx="6112571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personLabel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where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P19 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Q14317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SERVICE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wikibase:label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 </a:t>
            </a:r>
            <a:endParaRPr lang="en-GB" dirty="0" smtClean="0">
              <a:solidFill>
                <a:schemeClr val="accent6">
                  <a:lumMod val="75000"/>
                </a:schemeClr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bd:serviceParam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wikibase:language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"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es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". </a:t>
            </a:r>
            <a:endParaRPr lang="en-GB" dirty="0" smtClean="0">
              <a:solidFill>
                <a:schemeClr val="accent6">
                  <a:lumMod val="75000"/>
                </a:schemeClr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}</a:t>
            </a:r>
            <a:endParaRPr lang="en-GB" dirty="0">
              <a:solidFill>
                <a:schemeClr val="accent6">
                  <a:lumMod val="75000"/>
                </a:schemeClr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en-GB" dirty="0"/>
          </a:p>
        </p:txBody>
      </p:sp>
      <p:sp>
        <p:nvSpPr>
          <p:cNvPr id="9" name="Rectángulo 8"/>
          <p:cNvSpPr/>
          <p:nvPr/>
        </p:nvSpPr>
        <p:spPr>
          <a:xfrm>
            <a:off x="6313612" y="6103642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dirty="0">
                <a:solidFill>
                  <a:srgbClr val="000000"/>
                </a:solidFill>
                <a:latin typeface="Arial Unicode MS"/>
              </a:rPr>
              <a:t>http://tinyurl.com/yxrwgq9j</a:t>
            </a:r>
            <a:r>
              <a:rPr lang="es-ES" altLang="es-ES" sz="1000" dirty="0"/>
              <a:t> </a:t>
            </a:r>
            <a:endParaRPr lang="es-ES" altLang="es-ES" sz="1000" dirty="0">
              <a:latin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67544" y="6221780"/>
            <a:ext cx="5758051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>
                <a:latin typeface="Consolas" panose="020B0609020204030204" pitchFamily="49" charset="0"/>
              </a:rPr>
              <a:t>Lang(...)</a:t>
            </a:r>
            <a:r>
              <a:rPr lang="en-GB" dirty="0" smtClean="0"/>
              <a:t> = </a:t>
            </a:r>
            <a:r>
              <a:rPr lang="en-GB" dirty="0" err="1" smtClean="0"/>
              <a:t>devuelve</a:t>
            </a:r>
            <a:r>
              <a:rPr lang="en-GB" dirty="0" smtClean="0"/>
              <a:t> el </a:t>
            </a:r>
            <a:r>
              <a:rPr lang="en-GB" dirty="0" err="1" smtClean="0"/>
              <a:t>idioma</a:t>
            </a:r>
            <a:r>
              <a:rPr lang="en-GB" dirty="0" smtClean="0"/>
              <a:t> de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cadena</a:t>
            </a:r>
            <a:r>
              <a:rPr lang="en-GB" dirty="0" smtClean="0"/>
              <a:t> de </a:t>
            </a:r>
            <a:r>
              <a:rPr lang="en-GB" dirty="0" err="1" smtClean="0"/>
              <a:t>texto</a:t>
            </a:r>
            <a:endParaRPr lang="en-GB" dirty="0"/>
          </a:p>
        </p:txBody>
      </p:sp>
      <p:cxnSp>
        <p:nvCxnSpPr>
          <p:cNvPr id="10" name="Conector recto de flecha 9"/>
          <p:cNvCxnSpPr>
            <a:stCxn id="8" idx="0"/>
          </p:cNvCxnSpPr>
          <p:nvPr/>
        </p:nvCxnSpPr>
        <p:spPr>
          <a:xfrm flipV="1">
            <a:off x="3346570" y="5803933"/>
            <a:ext cx="721374" cy="417847"/>
          </a:xfrm>
          <a:prstGeom prst="straightConnector1">
            <a:avLst/>
          </a:prstGeom>
          <a:ln w="76200">
            <a:solidFill>
              <a:srgbClr val="94B6D2">
                <a:alpha val="76078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78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Filtros</a:t>
            </a:r>
            <a:r>
              <a:rPr lang="en-GB" dirty="0" smtClean="0"/>
              <a:t> </a:t>
            </a:r>
            <a:r>
              <a:rPr lang="en-GB" dirty="0" err="1" smtClean="0"/>
              <a:t>por</a:t>
            </a:r>
            <a:r>
              <a:rPr lang="en-GB" dirty="0" smtClean="0"/>
              <a:t> </a:t>
            </a:r>
            <a:r>
              <a:rPr lang="en-GB" dirty="0" err="1" smtClean="0"/>
              <a:t>etiqueta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828800"/>
          </a:xfrm>
        </p:spPr>
        <p:txBody>
          <a:bodyPr/>
          <a:lstStyle/>
          <a:p>
            <a:r>
              <a:rPr lang="en-GB" dirty="0" smtClean="0"/>
              <a:t>Para </a:t>
            </a:r>
            <a:r>
              <a:rPr lang="en-GB" dirty="0" err="1" smtClean="0"/>
              <a:t>realizar</a:t>
            </a:r>
            <a:r>
              <a:rPr lang="en-GB" dirty="0" smtClean="0"/>
              <a:t> </a:t>
            </a:r>
            <a:r>
              <a:rPr lang="en-GB" dirty="0" err="1" smtClean="0"/>
              <a:t>filtros</a:t>
            </a:r>
            <a:r>
              <a:rPr lang="en-GB" dirty="0" smtClean="0"/>
              <a:t> </a:t>
            </a:r>
            <a:r>
              <a:rPr lang="en-GB" dirty="0" err="1" smtClean="0"/>
              <a:t>por</a:t>
            </a:r>
            <a:r>
              <a:rPr lang="en-GB" dirty="0" smtClean="0"/>
              <a:t> </a:t>
            </a:r>
            <a:r>
              <a:rPr lang="en-GB" dirty="0" err="1" smtClean="0"/>
              <a:t>etiquetas</a:t>
            </a:r>
            <a:r>
              <a:rPr lang="en-GB" dirty="0" smtClean="0"/>
              <a:t> </a:t>
            </a:r>
            <a:r>
              <a:rPr lang="en-GB" dirty="0" err="1" smtClean="0"/>
              <a:t>debe</a:t>
            </a:r>
            <a:r>
              <a:rPr lang="en-GB" dirty="0" smtClean="0"/>
              <a:t> </a:t>
            </a:r>
            <a:r>
              <a:rPr lang="en-GB" dirty="0" err="1" smtClean="0"/>
              <a:t>usarse</a:t>
            </a:r>
            <a:r>
              <a:rPr lang="en-GB" dirty="0" smtClean="0"/>
              <a:t> el </a:t>
            </a:r>
            <a:r>
              <a:rPr lang="en-GB" dirty="0" err="1" smtClean="0"/>
              <a:t>método</a:t>
            </a:r>
            <a:r>
              <a:rPr lang="en-GB" dirty="0" smtClean="0"/>
              <a:t> </a:t>
            </a:r>
            <a:r>
              <a:rPr lang="en-GB" dirty="0" err="1" smtClean="0"/>
              <a:t>tradicional</a:t>
            </a:r>
            <a:endParaRPr lang="en-GB" dirty="0" smtClean="0"/>
          </a:p>
          <a:p>
            <a:pPr lvl="1"/>
            <a:r>
              <a:rPr lang="en-GB" dirty="0" smtClean="0"/>
              <a:t>Personas </a:t>
            </a:r>
            <a:r>
              <a:rPr lang="en-GB" dirty="0" err="1" smtClean="0"/>
              <a:t>nacidas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Oviedo </a:t>
            </a:r>
            <a:r>
              <a:rPr lang="en-GB" dirty="0" err="1" smtClean="0"/>
              <a:t>cuyo</a:t>
            </a:r>
            <a:r>
              <a:rPr lang="en-GB" dirty="0" smtClean="0"/>
              <a:t> </a:t>
            </a:r>
            <a:r>
              <a:rPr lang="en-GB" dirty="0" err="1" smtClean="0"/>
              <a:t>nombre</a:t>
            </a:r>
            <a:r>
              <a:rPr lang="en-GB" dirty="0" smtClean="0"/>
              <a:t> </a:t>
            </a:r>
            <a:r>
              <a:rPr lang="en-GB" dirty="0" err="1" smtClean="0"/>
              <a:t>empieza</a:t>
            </a:r>
            <a:r>
              <a:rPr lang="en-GB" dirty="0" smtClean="0"/>
              <a:t> </a:t>
            </a:r>
            <a:r>
              <a:rPr lang="en-GB" dirty="0" err="1" smtClean="0"/>
              <a:t>por</a:t>
            </a:r>
            <a:r>
              <a:rPr lang="en-GB" dirty="0" smtClean="0"/>
              <a:t> </a:t>
            </a:r>
            <a:r>
              <a:rPr lang="en-GB" dirty="0" smtClean="0">
                <a:latin typeface="Consolas" panose="020B0609020204030204" pitchFamily="49" charset="0"/>
              </a:rPr>
              <a:t>"José"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475656" y="5934670"/>
            <a:ext cx="684076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GB" b="1" dirty="0" smtClean="0"/>
              <a:t>NOTA</a:t>
            </a:r>
            <a:r>
              <a:rPr lang="en-GB" dirty="0" smtClean="0"/>
              <a:t>: El </a:t>
            </a:r>
            <a:r>
              <a:rPr lang="en-GB" dirty="0" err="1"/>
              <a:t>servicio</a:t>
            </a:r>
            <a:r>
              <a:rPr lang="en-GB" dirty="0"/>
              <a:t> de </a:t>
            </a:r>
            <a:r>
              <a:rPr lang="en-GB" dirty="0" err="1"/>
              <a:t>generación</a:t>
            </a:r>
            <a:r>
              <a:rPr lang="en-GB" dirty="0"/>
              <a:t> de </a:t>
            </a:r>
            <a:r>
              <a:rPr lang="en-GB" dirty="0" err="1"/>
              <a:t>etiquetas</a:t>
            </a:r>
            <a:r>
              <a:rPr lang="en-GB" dirty="0"/>
              <a:t> se </a:t>
            </a:r>
            <a:r>
              <a:rPr lang="en-GB" dirty="0" err="1"/>
              <a:t>invoca</a:t>
            </a:r>
            <a:r>
              <a:rPr lang="en-GB" dirty="0"/>
              <a:t> al </a:t>
            </a:r>
            <a:r>
              <a:rPr lang="en-GB" dirty="0" err="1"/>
              <a:t>terminar</a:t>
            </a:r>
            <a:r>
              <a:rPr lang="en-GB" dirty="0"/>
              <a:t> la </a:t>
            </a:r>
            <a:r>
              <a:rPr lang="en-GB" dirty="0" err="1"/>
              <a:t>consulta</a:t>
            </a:r>
            <a:r>
              <a:rPr lang="en-GB" dirty="0"/>
              <a:t> y sus </a:t>
            </a:r>
            <a:r>
              <a:rPr lang="en-GB" dirty="0" err="1"/>
              <a:t>valores</a:t>
            </a:r>
            <a:r>
              <a:rPr lang="en-GB" dirty="0"/>
              <a:t> no </a:t>
            </a:r>
            <a:r>
              <a:rPr lang="en-GB" dirty="0" err="1"/>
              <a:t>están</a:t>
            </a:r>
            <a:r>
              <a:rPr lang="en-GB" dirty="0"/>
              <a:t> </a:t>
            </a:r>
            <a:r>
              <a:rPr lang="en-GB" dirty="0" err="1" smtClean="0"/>
              <a:t>accesibles</a:t>
            </a:r>
            <a:endParaRPr lang="en-GB" dirty="0"/>
          </a:p>
        </p:txBody>
      </p:sp>
      <p:sp>
        <p:nvSpPr>
          <p:cNvPr id="5" name="CuadroTexto 4"/>
          <p:cNvSpPr txBox="1"/>
          <p:nvPr/>
        </p:nvSpPr>
        <p:spPr>
          <a:xfrm>
            <a:off x="1259632" y="3645024"/>
            <a:ext cx="6408712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personLabel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WHERE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P19 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Q14317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rdfs</a:t>
            </a:r>
            <a:r>
              <a:rPr lang="en-GB" dirty="0" err="1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personLabel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FILTER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Lang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personLabel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)=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GB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es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FILTER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GB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strstarts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personLabel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"José"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))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856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Funciones</a:t>
            </a:r>
            <a:r>
              <a:rPr lang="en-GB" dirty="0" smtClean="0"/>
              <a:t> con </a:t>
            </a:r>
            <a:r>
              <a:rPr lang="en-GB" dirty="0" err="1" smtClean="0"/>
              <a:t>cadenas</a:t>
            </a:r>
            <a:r>
              <a:rPr lang="en-GB" dirty="0" smtClean="0"/>
              <a:t> de </a:t>
            </a:r>
            <a:r>
              <a:rPr lang="en-GB" dirty="0" err="1" smtClean="0"/>
              <a:t>texto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err="1" smtClean="0"/>
              <a:t>Librería</a:t>
            </a:r>
            <a:r>
              <a:rPr lang="en-GB" dirty="0" smtClean="0"/>
              <a:t> de </a:t>
            </a:r>
            <a:r>
              <a:rPr lang="en-GB" dirty="0" err="1" smtClean="0"/>
              <a:t>funciones</a:t>
            </a:r>
            <a:r>
              <a:rPr lang="en-GB" dirty="0" smtClean="0"/>
              <a:t> de </a:t>
            </a:r>
            <a:r>
              <a:rPr lang="en-GB" dirty="0" err="1" smtClean="0"/>
              <a:t>Xpath</a:t>
            </a:r>
            <a:endParaRPr lang="en-GB" dirty="0" smtClean="0"/>
          </a:p>
          <a:p>
            <a:pPr marL="0" indent="0">
              <a:buNone/>
            </a:pPr>
            <a:r>
              <a:rPr lang="es-ES" sz="1800" dirty="0" err="1">
                <a:solidFill>
                  <a:srgbClr val="0070C0"/>
                </a:solidFill>
              </a:rPr>
              <a:t>strlen</a:t>
            </a:r>
            <a:r>
              <a:rPr lang="es-ES" sz="1800" dirty="0"/>
              <a:t>(</a:t>
            </a:r>
            <a:r>
              <a:rPr lang="es-ES" sz="1800" dirty="0" err="1"/>
              <a:t>str</a:t>
            </a:r>
            <a:r>
              <a:rPr lang="es-ES" sz="1800" dirty="0"/>
              <a:t>) = longitud de </a:t>
            </a:r>
            <a:r>
              <a:rPr lang="es-ES" sz="1800" dirty="0" err="1"/>
              <a:t>str</a:t>
            </a:r>
            <a:endParaRPr lang="es-ES" sz="1800" dirty="0"/>
          </a:p>
          <a:p>
            <a:pPr marL="0" indent="0">
              <a:buNone/>
            </a:pPr>
            <a:r>
              <a:rPr lang="es-ES" sz="1800" dirty="0">
                <a:solidFill>
                  <a:srgbClr val="0070C0"/>
                </a:solidFill>
              </a:rPr>
              <a:t>ucase</a:t>
            </a:r>
            <a:r>
              <a:rPr lang="es-ES" sz="1800" dirty="0"/>
              <a:t>(</a:t>
            </a:r>
            <a:r>
              <a:rPr lang="es-ES" sz="1800" dirty="0" err="1"/>
              <a:t>str</a:t>
            </a:r>
            <a:r>
              <a:rPr lang="es-ES" sz="1800" dirty="0"/>
              <a:t>) convierte a mayúsculas</a:t>
            </a:r>
          </a:p>
          <a:p>
            <a:pPr marL="0" indent="0">
              <a:buNone/>
            </a:pPr>
            <a:r>
              <a:rPr lang="es-ES" sz="1800" dirty="0" err="1">
                <a:solidFill>
                  <a:srgbClr val="0070C0"/>
                </a:solidFill>
              </a:rPr>
              <a:t>lcase</a:t>
            </a:r>
            <a:r>
              <a:rPr lang="es-ES" sz="1800" dirty="0"/>
              <a:t>(</a:t>
            </a:r>
            <a:r>
              <a:rPr lang="es-ES" sz="1800" dirty="0" err="1"/>
              <a:t>str</a:t>
            </a:r>
            <a:r>
              <a:rPr lang="es-ES" sz="1800" dirty="0"/>
              <a:t>) convierte a minúsculas</a:t>
            </a:r>
          </a:p>
          <a:p>
            <a:pPr marL="0" indent="0">
              <a:buNone/>
            </a:pPr>
            <a:r>
              <a:rPr lang="es-ES" sz="1800" dirty="0" err="1">
                <a:solidFill>
                  <a:srgbClr val="0070C0"/>
                </a:solidFill>
              </a:rPr>
              <a:t>substr</a:t>
            </a:r>
            <a:r>
              <a:rPr lang="es-ES" sz="1800" dirty="0"/>
              <a:t>(</a:t>
            </a:r>
            <a:r>
              <a:rPr lang="es-ES" sz="1800" dirty="0" err="1"/>
              <a:t>str,inicio,tam</a:t>
            </a:r>
            <a:r>
              <a:rPr lang="es-ES" sz="1800" dirty="0"/>
              <a:t>?)= </a:t>
            </a:r>
            <a:r>
              <a:rPr lang="es-ES" sz="1800" dirty="0" err="1"/>
              <a:t>subcadena</a:t>
            </a:r>
            <a:r>
              <a:rPr lang="es-ES" sz="1800" dirty="0"/>
              <a:t> a partir de inicio de tamaño </a:t>
            </a:r>
            <a:r>
              <a:rPr lang="es-ES" sz="1800" dirty="0" err="1"/>
              <a:t>tam</a:t>
            </a:r>
            <a:endParaRPr lang="es-ES" sz="1800" dirty="0"/>
          </a:p>
          <a:p>
            <a:pPr marL="365760" lvl="1" indent="0">
              <a:buNone/>
            </a:pPr>
            <a:r>
              <a:rPr lang="es-ES" sz="1800" dirty="0" err="1"/>
              <a:t>substr</a:t>
            </a:r>
            <a:r>
              <a:rPr lang="es-ES" sz="1800" dirty="0"/>
              <a:t>('camino',3,2)='mi'</a:t>
            </a:r>
          </a:p>
          <a:p>
            <a:pPr marL="0" indent="0">
              <a:buNone/>
            </a:pPr>
            <a:r>
              <a:rPr lang="es-ES" sz="1800" dirty="0" err="1">
                <a:solidFill>
                  <a:srgbClr val="0070C0"/>
                </a:solidFill>
              </a:rPr>
              <a:t>strstarts</a:t>
            </a:r>
            <a:r>
              <a:rPr lang="es-ES" sz="1800" dirty="0"/>
              <a:t>(str1,str2) = true si str1 comienza con str2</a:t>
            </a:r>
          </a:p>
          <a:p>
            <a:pPr marL="0" indent="0">
              <a:buNone/>
            </a:pPr>
            <a:r>
              <a:rPr lang="es-ES" sz="1800" dirty="0" err="1">
                <a:solidFill>
                  <a:srgbClr val="0070C0"/>
                </a:solidFill>
              </a:rPr>
              <a:t>strends</a:t>
            </a:r>
            <a:r>
              <a:rPr lang="es-ES" sz="1800" dirty="0"/>
              <a:t>(str1,str2) = true si str1 finaliza con str2</a:t>
            </a:r>
          </a:p>
          <a:p>
            <a:pPr marL="0" indent="0">
              <a:buNone/>
            </a:pPr>
            <a:r>
              <a:rPr lang="es-ES" sz="1800" dirty="0" err="1">
                <a:solidFill>
                  <a:srgbClr val="0070C0"/>
                </a:solidFill>
              </a:rPr>
              <a:t>contains</a:t>
            </a:r>
            <a:r>
              <a:rPr lang="es-ES" sz="1800" dirty="0"/>
              <a:t>(str1,str2) = true si str1 contiene str2</a:t>
            </a:r>
          </a:p>
          <a:p>
            <a:pPr marL="0" indent="0">
              <a:buNone/>
            </a:pPr>
            <a:r>
              <a:rPr lang="es-ES" sz="1800" dirty="0" err="1">
                <a:solidFill>
                  <a:srgbClr val="0070C0"/>
                </a:solidFill>
              </a:rPr>
              <a:t>encode_for_uri</a:t>
            </a:r>
            <a:r>
              <a:rPr lang="es-ES" sz="1800" dirty="0"/>
              <a:t> (</a:t>
            </a:r>
            <a:r>
              <a:rPr lang="es-ES" sz="1800" dirty="0" err="1"/>
              <a:t>str</a:t>
            </a:r>
            <a:r>
              <a:rPr lang="es-ES" sz="1800" dirty="0"/>
              <a:t>) = resultado de codificar </a:t>
            </a:r>
            <a:r>
              <a:rPr lang="es-ES" sz="1800" dirty="0" err="1"/>
              <a:t>str</a:t>
            </a:r>
            <a:endParaRPr lang="es-ES" sz="1800" dirty="0"/>
          </a:p>
          <a:p>
            <a:pPr marL="0" indent="0">
              <a:buNone/>
            </a:pPr>
            <a:r>
              <a:rPr lang="es-ES" sz="1800" dirty="0" err="1">
                <a:solidFill>
                  <a:srgbClr val="0070C0"/>
                </a:solidFill>
              </a:rPr>
              <a:t>concat</a:t>
            </a:r>
            <a:r>
              <a:rPr lang="es-ES" sz="1800" dirty="0"/>
              <a:t> (str1,...</a:t>
            </a:r>
            <a:r>
              <a:rPr lang="es-ES" sz="1800" dirty="0" err="1"/>
              <a:t>strN</a:t>
            </a:r>
            <a:r>
              <a:rPr lang="es-ES" sz="1800" dirty="0"/>
              <a:t>) = concatenación de cadenas</a:t>
            </a:r>
          </a:p>
          <a:p>
            <a:pPr marL="0" indent="0">
              <a:buNone/>
            </a:pPr>
            <a:r>
              <a:rPr lang="es-ES" sz="1800" dirty="0" err="1">
                <a:solidFill>
                  <a:srgbClr val="0070C0"/>
                </a:solidFill>
              </a:rPr>
              <a:t>langMatches</a:t>
            </a:r>
            <a:r>
              <a:rPr lang="es-ES" sz="1800" dirty="0"/>
              <a:t>(</a:t>
            </a:r>
            <a:r>
              <a:rPr lang="es-ES" sz="1800" dirty="0" err="1"/>
              <a:t>str,lang</a:t>
            </a:r>
            <a:r>
              <a:rPr lang="es-ES" sz="1800" dirty="0"/>
              <a:t>) = true si encaja el idioma</a:t>
            </a:r>
          </a:p>
          <a:p>
            <a:pPr marL="0" indent="0">
              <a:buNone/>
            </a:pPr>
            <a:r>
              <a:rPr lang="es-ES" sz="1800" dirty="0" err="1">
                <a:solidFill>
                  <a:srgbClr val="0070C0"/>
                </a:solidFill>
              </a:rPr>
              <a:t>regex</a:t>
            </a:r>
            <a:r>
              <a:rPr lang="es-ES" sz="1800" dirty="0"/>
              <a:t>(</a:t>
            </a:r>
            <a:r>
              <a:rPr lang="es-ES" sz="1800" dirty="0" err="1"/>
              <a:t>str,patrón,flags</a:t>
            </a:r>
            <a:r>
              <a:rPr lang="es-ES" sz="1800" dirty="0"/>
              <a:t>) = true si encaja la expresión </a:t>
            </a:r>
            <a:r>
              <a:rPr lang="es-ES" sz="1800" dirty="0" smtClean="0"/>
              <a:t>regular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345124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Regex: </a:t>
            </a:r>
            <a:r>
              <a:rPr lang="en-GB" dirty="0" err="1" smtClean="0"/>
              <a:t>Expresiones</a:t>
            </a:r>
            <a:r>
              <a:rPr lang="en-GB" dirty="0" smtClean="0"/>
              <a:t> </a:t>
            </a:r>
            <a:r>
              <a:rPr lang="en-GB" dirty="0" err="1" smtClean="0"/>
              <a:t>regulares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None/>
            </a:pPr>
            <a:r>
              <a:rPr lang="es-ES" dirty="0"/>
              <a:t>Utiliza la función de </a:t>
            </a:r>
            <a:r>
              <a:rPr lang="es-ES" dirty="0" err="1"/>
              <a:t>XPath</a:t>
            </a:r>
            <a:r>
              <a:rPr lang="es-ES" dirty="0"/>
              <a:t> 2.0</a:t>
            </a:r>
          </a:p>
          <a:p>
            <a:pPr lvl="1">
              <a:buNone/>
            </a:pPr>
            <a:r>
              <a:rPr lang="es-ES" dirty="0" err="1"/>
              <a:t>regex</a:t>
            </a:r>
            <a:r>
              <a:rPr lang="es-ES" dirty="0"/>
              <a:t>(?Expresión, ?Patrón [, ?</a:t>
            </a:r>
            <a:r>
              <a:rPr lang="es-ES" dirty="0" err="1"/>
              <a:t>Flags</a:t>
            </a:r>
            <a:r>
              <a:rPr lang="es-ES" dirty="0"/>
              <a:t>])</a:t>
            </a:r>
          </a:p>
          <a:p>
            <a:pPr lvl="2">
              <a:buNone/>
            </a:pPr>
            <a:r>
              <a:rPr lang="es-ES" dirty="0"/>
              <a:t>?Expresión = expresión a encajar</a:t>
            </a:r>
          </a:p>
          <a:p>
            <a:pPr lvl="2">
              <a:buNone/>
            </a:pPr>
            <a:r>
              <a:rPr lang="es-ES" dirty="0"/>
              <a:t>?Patrón = expresión regular con la que se encaja</a:t>
            </a:r>
          </a:p>
          <a:p>
            <a:pPr lvl="2">
              <a:buNone/>
            </a:pPr>
            <a:r>
              <a:rPr lang="es-ES" dirty="0"/>
              <a:t>?</a:t>
            </a:r>
            <a:r>
              <a:rPr lang="es-ES" dirty="0" err="1"/>
              <a:t>Flags</a:t>
            </a:r>
            <a:r>
              <a:rPr lang="es-ES" dirty="0"/>
              <a:t> = opciones para el encaje</a:t>
            </a:r>
          </a:p>
          <a:p>
            <a:endParaRPr lang="en-GB" dirty="0"/>
          </a:p>
        </p:txBody>
      </p:sp>
      <p:sp>
        <p:nvSpPr>
          <p:cNvPr id="4" name="3 Rectángulo"/>
          <p:cNvSpPr/>
          <p:nvPr/>
        </p:nvSpPr>
        <p:spPr>
          <a:xfrm>
            <a:off x="454009" y="4005064"/>
            <a:ext cx="4104456" cy="20313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dirty="0" smtClean="0"/>
              <a:t>^ = Inicio de cadena</a:t>
            </a:r>
          </a:p>
          <a:p>
            <a:r>
              <a:rPr lang="es-ES" dirty="0" smtClean="0"/>
              <a:t>$ = Fin de la cadena</a:t>
            </a:r>
          </a:p>
          <a:p>
            <a:r>
              <a:rPr lang="es-ES" dirty="0" smtClean="0"/>
              <a:t>.  = Cualquier carácter</a:t>
            </a:r>
          </a:p>
          <a:p>
            <a:r>
              <a:rPr lang="es-ES" dirty="0" smtClean="0"/>
              <a:t>\d = dígito</a:t>
            </a:r>
          </a:p>
          <a:p>
            <a:r>
              <a:rPr lang="es-ES" dirty="0" smtClean="0"/>
              <a:t>? = opcional, * = 0 ó más, + = 1 ó más</a:t>
            </a:r>
          </a:p>
          <a:p>
            <a:r>
              <a:rPr lang="es-ES" dirty="0" smtClean="0"/>
              <a:t>X{n} = encaja X n veces</a:t>
            </a:r>
          </a:p>
          <a:p>
            <a:r>
              <a:rPr lang="es-ES" dirty="0" smtClean="0"/>
              <a:t>X{</a:t>
            </a:r>
            <a:r>
              <a:rPr lang="es-ES" dirty="0" err="1" smtClean="0"/>
              <a:t>m,n</a:t>
            </a:r>
            <a:r>
              <a:rPr lang="es-ES" dirty="0" smtClean="0"/>
              <a:t>} = encaja X de m a n veces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748223" y="4029341"/>
            <a:ext cx="4176464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s-ES" b="1" dirty="0" err="1" smtClean="0"/>
              <a:t>Flags</a:t>
            </a:r>
            <a:r>
              <a:rPr lang="es-ES" dirty="0" smtClean="0"/>
              <a:t>:</a:t>
            </a:r>
          </a:p>
          <a:p>
            <a:pPr lvl="1" algn="l">
              <a:buNone/>
            </a:pPr>
            <a:r>
              <a:rPr lang="es-ES" dirty="0" smtClean="0"/>
              <a:t>i = insensible mayúsculas/minúsculas</a:t>
            </a:r>
          </a:p>
          <a:p>
            <a:pPr lvl="1" algn="l">
              <a:buNone/>
            </a:pPr>
            <a:r>
              <a:rPr lang="es-ES" dirty="0" smtClean="0"/>
              <a:t>m = múltiples líneas</a:t>
            </a:r>
          </a:p>
          <a:p>
            <a:pPr lvl="1" algn="l">
              <a:buNone/>
            </a:pPr>
            <a:r>
              <a:rPr lang="es-ES" dirty="0" smtClean="0"/>
              <a:t>s = línea simple</a:t>
            </a:r>
          </a:p>
          <a:p>
            <a:pPr lvl="1" algn="l">
              <a:buNone/>
            </a:pPr>
            <a:r>
              <a:rPr lang="es-ES" dirty="0" smtClean="0"/>
              <a:t>x = elimina espacios en blanco</a:t>
            </a:r>
          </a:p>
        </p:txBody>
      </p:sp>
    </p:spTree>
    <p:extLst>
      <p:ext uri="{BB962C8B-B14F-4D97-AF65-F5344CB8AC3E}">
        <p14:creationId xmlns:p14="http://schemas.microsoft.com/office/powerpoint/2010/main" val="136795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Regex: </a:t>
            </a:r>
            <a:r>
              <a:rPr lang="en-GB" dirty="0" err="1" smtClean="0"/>
              <a:t>expresiones</a:t>
            </a:r>
            <a:r>
              <a:rPr lang="en-GB" dirty="0" smtClean="0"/>
              <a:t> </a:t>
            </a:r>
            <a:r>
              <a:rPr lang="en-GB" dirty="0" err="1" smtClean="0"/>
              <a:t>regulares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08720"/>
          </a:xfrm>
        </p:spPr>
        <p:txBody>
          <a:bodyPr/>
          <a:lstStyle/>
          <a:p>
            <a:r>
              <a:rPr lang="en-GB" dirty="0" err="1" smtClean="0"/>
              <a:t>Ejemplo</a:t>
            </a:r>
            <a:r>
              <a:rPr lang="en-GB" dirty="0" smtClean="0"/>
              <a:t>: personas que </a:t>
            </a:r>
            <a:r>
              <a:rPr lang="en-GB" dirty="0" err="1" smtClean="0"/>
              <a:t>necen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Oviedo y </a:t>
            </a:r>
            <a:r>
              <a:rPr lang="en-GB" dirty="0" err="1" smtClean="0"/>
              <a:t>cuyo</a:t>
            </a:r>
            <a:r>
              <a:rPr lang="en-GB" dirty="0" smtClean="0"/>
              <a:t> number </a:t>
            </a:r>
            <a:r>
              <a:rPr lang="en-GB" dirty="0" err="1" smtClean="0"/>
              <a:t>contiene</a:t>
            </a:r>
            <a:r>
              <a:rPr lang="en-GB" dirty="0" smtClean="0"/>
              <a:t> la </a:t>
            </a:r>
            <a:r>
              <a:rPr lang="en-GB" dirty="0" err="1" smtClean="0"/>
              <a:t>expresión</a:t>
            </a:r>
            <a:r>
              <a:rPr lang="en-GB" dirty="0" smtClean="0"/>
              <a:t> "bra"</a:t>
            </a:r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1619672" y="3284984"/>
            <a:ext cx="5561138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personLabel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WHERE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P19 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Q14317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rdfs</a:t>
            </a:r>
            <a:r>
              <a:rPr lang="en-GB" dirty="0" err="1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personLabel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FILTER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Lang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personLabel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)=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GB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es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sv-SE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sv-SE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FILTER</a:t>
            </a:r>
            <a:r>
              <a:rPr lang="sv-SE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sv-SE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sv-SE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regex</a:t>
            </a:r>
            <a:r>
              <a:rPr lang="sv-SE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sv-SE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?personLabel</a:t>
            </a:r>
            <a:r>
              <a:rPr lang="sv-SE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sv-SE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"bra"</a:t>
            </a:r>
            <a:r>
              <a:rPr lang="sv-SE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sv-SE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"i"</a:t>
            </a:r>
            <a:r>
              <a:rPr lang="sv-SE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))</a:t>
            </a:r>
            <a:endParaRPr lang="sv-SE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77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Funciones</a:t>
            </a:r>
            <a:r>
              <a:rPr lang="en-GB" dirty="0" smtClean="0"/>
              <a:t> </a:t>
            </a:r>
            <a:r>
              <a:rPr lang="en-GB" dirty="0" err="1" smtClean="0"/>
              <a:t>numéricas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err="1">
                <a:solidFill>
                  <a:srgbClr val="0066CC"/>
                </a:solidFill>
              </a:rPr>
              <a:t>abs</a:t>
            </a:r>
            <a:r>
              <a:rPr lang="es-ES" dirty="0"/>
              <a:t>(n) = valor absoluto</a:t>
            </a:r>
          </a:p>
          <a:p>
            <a:pPr marL="0" indent="0">
              <a:buNone/>
            </a:pPr>
            <a:r>
              <a:rPr lang="es-ES" dirty="0" err="1">
                <a:solidFill>
                  <a:srgbClr val="0066CC"/>
                </a:solidFill>
              </a:rPr>
              <a:t>floor</a:t>
            </a:r>
            <a:r>
              <a:rPr lang="es-ES" dirty="0"/>
              <a:t>(n) = redondear nº hacia bajo</a:t>
            </a:r>
          </a:p>
          <a:p>
            <a:pPr marL="0" indent="0">
              <a:buNone/>
            </a:pPr>
            <a:r>
              <a:rPr lang="es-ES" dirty="0">
                <a:solidFill>
                  <a:srgbClr val="0066CC"/>
                </a:solidFill>
              </a:rPr>
              <a:t>round</a:t>
            </a:r>
            <a:r>
              <a:rPr lang="es-ES" dirty="0"/>
              <a:t>(n) = redondear nº</a:t>
            </a:r>
          </a:p>
          <a:p>
            <a:pPr marL="0" indent="0">
              <a:buNone/>
            </a:pPr>
            <a:r>
              <a:rPr lang="es-ES" dirty="0" err="1">
                <a:solidFill>
                  <a:srgbClr val="0066CC"/>
                </a:solidFill>
              </a:rPr>
              <a:t>ceil</a:t>
            </a:r>
            <a:r>
              <a:rPr lang="es-ES" dirty="0"/>
              <a:t>(n) = redondear nº hacia arriba</a:t>
            </a:r>
          </a:p>
          <a:p>
            <a:pPr marL="0" indent="0">
              <a:buNone/>
            </a:pPr>
            <a:r>
              <a:rPr lang="es-ES" dirty="0">
                <a:solidFill>
                  <a:srgbClr val="0066CC"/>
                </a:solidFill>
              </a:rPr>
              <a:t>rand</a:t>
            </a:r>
            <a:r>
              <a:rPr lang="es-ES" dirty="0"/>
              <a:t>() = nº aleatorio entre 0 y 1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924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Enunciados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8330" y="1883067"/>
            <a:ext cx="8260094" cy="840582"/>
          </a:xfrm>
        </p:spPr>
        <p:txBody>
          <a:bodyPr/>
          <a:lstStyle/>
          <a:p>
            <a:r>
              <a:rPr lang="en-GB" dirty="0" err="1" smtClean="0"/>
              <a:t>Modelo</a:t>
            </a:r>
            <a:r>
              <a:rPr lang="en-GB" dirty="0" smtClean="0"/>
              <a:t> de </a:t>
            </a:r>
            <a:r>
              <a:rPr lang="en-GB" dirty="0" err="1" smtClean="0"/>
              <a:t>datos</a:t>
            </a:r>
            <a:r>
              <a:rPr lang="en-GB" dirty="0" smtClean="0"/>
              <a:t> </a:t>
            </a:r>
            <a:r>
              <a:rPr lang="en-GB" dirty="0" err="1" smtClean="0"/>
              <a:t>basado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enunciados</a:t>
            </a:r>
            <a:endParaRPr lang="en-GB" dirty="0" smtClean="0"/>
          </a:p>
          <a:p>
            <a:r>
              <a:rPr lang="en-GB" dirty="0" err="1" smtClean="0"/>
              <a:t>Enunciado</a:t>
            </a:r>
            <a:r>
              <a:rPr lang="en-GB" dirty="0"/>
              <a:t> </a:t>
            </a:r>
            <a:r>
              <a:rPr lang="en-GB" dirty="0" smtClean="0"/>
              <a:t>= </a:t>
            </a:r>
            <a:r>
              <a:rPr lang="en-GB" dirty="0" err="1" smtClean="0"/>
              <a:t>Tripleta</a:t>
            </a:r>
            <a:r>
              <a:rPr lang="en-GB" dirty="0" smtClean="0"/>
              <a:t> (</a:t>
            </a:r>
            <a:r>
              <a:rPr lang="en-GB" dirty="0" err="1" smtClean="0"/>
              <a:t>Sujeto</a:t>
            </a:r>
            <a:r>
              <a:rPr lang="en-GB" dirty="0" smtClean="0"/>
              <a:t> - </a:t>
            </a:r>
            <a:r>
              <a:rPr lang="en-GB" dirty="0" err="1" smtClean="0"/>
              <a:t>Predicado</a:t>
            </a:r>
            <a:r>
              <a:rPr lang="en-GB" dirty="0" smtClean="0"/>
              <a:t> - </a:t>
            </a:r>
            <a:r>
              <a:rPr lang="en-GB" dirty="0" err="1" smtClean="0"/>
              <a:t>Objeto</a:t>
            </a:r>
            <a:r>
              <a:rPr lang="en-GB" dirty="0" smtClean="0"/>
              <a:t>)</a:t>
            </a:r>
          </a:p>
          <a:p>
            <a:pPr lvl="1"/>
            <a:endParaRPr lang="en-GB" dirty="0"/>
          </a:p>
        </p:txBody>
      </p:sp>
      <p:sp>
        <p:nvSpPr>
          <p:cNvPr id="5" name="Rectángulo redondeado 4"/>
          <p:cNvSpPr/>
          <p:nvPr/>
        </p:nvSpPr>
        <p:spPr>
          <a:xfrm>
            <a:off x="2103484" y="3690459"/>
            <a:ext cx="879764" cy="4017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dirty="0"/>
              <a:t>Oviedo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4315691" y="3690459"/>
            <a:ext cx="879764" cy="4017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dirty="0"/>
              <a:t>Asturias</a:t>
            </a:r>
          </a:p>
        </p:txBody>
      </p:sp>
      <p:cxnSp>
        <p:nvCxnSpPr>
          <p:cNvPr id="8" name="Conector recto de flecha 7"/>
          <p:cNvCxnSpPr>
            <a:stCxn id="5" idx="3"/>
            <a:endCxn id="6" idx="1"/>
          </p:cNvCxnSpPr>
          <p:nvPr/>
        </p:nvCxnSpPr>
        <p:spPr>
          <a:xfrm>
            <a:off x="2983249" y="3891350"/>
            <a:ext cx="133244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3080231" y="3614351"/>
            <a:ext cx="108715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 err="1"/>
              <a:t>es</a:t>
            </a:r>
            <a:r>
              <a:rPr lang="en-GB" sz="1350" dirty="0"/>
              <a:t> capital de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2300691" y="4120042"/>
            <a:ext cx="57579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50" dirty="0" err="1"/>
              <a:t>sujeto</a:t>
            </a:r>
            <a:endParaRPr lang="en-GB" sz="135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165663" y="4120042"/>
            <a:ext cx="90601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 err="1"/>
              <a:t>predicado</a:t>
            </a:r>
            <a:endParaRPr lang="en-GB" sz="135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4457991" y="4113115"/>
            <a:ext cx="62549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 err="1"/>
              <a:t>objeto</a:t>
            </a:r>
            <a:endParaRPr lang="en-GB" sz="135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2351384" y="4369240"/>
            <a:ext cx="47160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50" dirty="0" err="1"/>
              <a:t>ítem</a:t>
            </a:r>
            <a:endParaRPr lang="en-GB" sz="135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3164258" y="4369240"/>
            <a:ext cx="93140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 err="1"/>
              <a:t>propiedad</a:t>
            </a:r>
            <a:endParaRPr lang="en-GB" sz="1350" dirty="0"/>
          </a:p>
        </p:txBody>
      </p:sp>
      <p:sp>
        <p:nvSpPr>
          <p:cNvPr id="17" name="CuadroTexto 16"/>
          <p:cNvSpPr txBox="1"/>
          <p:nvPr/>
        </p:nvSpPr>
        <p:spPr>
          <a:xfrm>
            <a:off x="4456586" y="4362313"/>
            <a:ext cx="53546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 err="1"/>
              <a:t>valor</a:t>
            </a:r>
            <a:endParaRPr lang="en-GB" sz="1350" dirty="0"/>
          </a:p>
        </p:txBody>
      </p:sp>
      <p:sp>
        <p:nvSpPr>
          <p:cNvPr id="18" name="CuadroTexto 17"/>
          <p:cNvSpPr txBox="1"/>
          <p:nvPr/>
        </p:nvSpPr>
        <p:spPr>
          <a:xfrm>
            <a:off x="338032" y="4369240"/>
            <a:ext cx="198220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 err="1"/>
              <a:t>También</a:t>
            </a:r>
            <a:r>
              <a:rPr lang="en-GB" sz="1350" dirty="0"/>
              <a:t> se </a:t>
            </a:r>
            <a:r>
              <a:rPr lang="en-GB" sz="1350" dirty="0" err="1"/>
              <a:t>conocen</a:t>
            </a:r>
            <a:r>
              <a:rPr lang="en-GB" sz="1350" dirty="0"/>
              <a:t> </a:t>
            </a:r>
            <a:r>
              <a:rPr lang="en-GB" sz="1350" dirty="0" err="1"/>
              <a:t>como</a:t>
            </a:r>
            <a:r>
              <a:rPr lang="en-GB" sz="135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73306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Funciones</a:t>
            </a:r>
            <a:r>
              <a:rPr lang="en-GB" dirty="0" smtClean="0"/>
              <a:t> con </a:t>
            </a:r>
            <a:r>
              <a:rPr lang="en-GB" dirty="0" err="1" smtClean="0"/>
              <a:t>fechas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332864" y="1556792"/>
            <a:ext cx="8712968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sz="2000" dirty="0" err="1"/>
              <a:t>now</a:t>
            </a:r>
            <a:r>
              <a:rPr lang="es-ES" sz="2000" dirty="0"/>
              <a:t>() = devuelve el instante actual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000" dirty="0" err="1"/>
              <a:t>year</a:t>
            </a:r>
            <a:r>
              <a:rPr lang="es-ES" sz="2000" dirty="0"/>
              <a:t>(i) = devuelve el año de un instante de tiempo i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s-ES" sz="2000" dirty="0" err="1">
                <a:solidFill>
                  <a:srgbClr val="0066CC"/>
                </a:solidFill>
              </a:rPr>
              <a:t>year</a:t>
            </a:r>
            <a:r>
              <a:rPr lang="es-ES" sz="2000" dirty="0">
                <a:solidFill>
                  <a:srgbClr val="0066CC"/>
                </a:solidFill>
              </a:rPr>
              <a:t>("2011-01-10T14:45:13.815-05:00"^^</a:t>
            </a:r>
            <a:r>
              <a:rPr lang="es-ES" sz="2000" dirty="0" err="1">
                <a:solidFill>
                  <a:srgbClr val="0066CC"/>
                </a:solidFill>
              </a:rPr>
              <a:t>xsd:dateTime</a:t>
            </a:r>
            <a:r>
              <a:rPr lang="es-ES" sz="2000" dirty="0">
                <a:solidFill>
                  <a:srgbClr val="0066CC"/>
                </a:solidFill>
              </a:rPr>
              <a:t>) = 2011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000" dirty="0" err="1"/>
              <a:t>month</a:t>
            </a:r>
            <a:r>
              <a:rPr lang="es-ES" sz="2000" dirty="0"/>
              <a:t>(i) = devuelve el mes de i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s-ES" sz="2000" dirty="0" err="1">
                <a:solidFill>
                  <a:srgbClr val="0066CC"/>
                </a:solidFill>
              </a:rPr>
              <a:t>month</a:t>
            </a:r>
            <a:r>
              <a:rPr lang="es-ES" sz="2000" dirty="0">
                <a:solidFill>
                  <a:srgbClr val="0066CC"/>
                </a:solidFill>
              </a:rPr>
              <a:t>("2011-01-10T14:45:13.815-05:00"^^</a:t>
            </a:r>
            <a:r>
              <a:rPr lang="es-ES" sz="2000" dirty="0" err="1">
                <a:solidFill>
                  <a:srgbClr val="0066CC"/>
                </a:solidFill>
              </a:rPr>
              <a:t>xsd:dateTime</a:t>
            </a:r>
            <a:r>
              <a:rPr lang="es-ES" sz="2000" dirty="0">
                <a:solidFill>
                  <a:srgbClr val="0066CC"/>
                </a:solidFill>
              </a:rPr>
              <a:t>) 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000" dirty="0" err="1"/>
              <a:t>day</a:t>
            </a:r>
            <a:r>
              <a:rPr lang="es-ES" sz="2000" dirty="0"/>
              <a:t>(i) = devuelve el día de i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s-ES" sz="2000" dirty="0" err="1">
                <a:solidFill>
                  <a:srgbClr val="0066CC"/>
                </a:solidFill>
              </a:rPr>
              <a:t>day</a:t>
            </a:r>
            <a:r>
              <a:rPr lang="es-ES" sz="2000" dirty="0">
                <a:solidFill>
                  <a:srgbClr val="0066CC"/>
                </a:solidFill>
              </a:rPr>
              <a:t>("2011-01-10T14:45:13.815-05:00"^^</a:t>
            </a:r>
            <a:r>
              <a:rPr lang="es-ES" sz="2000" dirty="0" err="1">
                <a:solidFill>
                  <a:srgbClr val="0066CC"/>
                </a:solidFill>
              </a:rPr>
              <a:t>xsd:dateTime</a:t>
            </a:r>
            <a:r>
              <a:rPr lang="es-ES" sz="2000" dirty="0">
                <a:solidFill>
                  <a:srgbClr val="0066CC"/>
                </a:solidFill>
              </a:rPr>
              <a:t>) = 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000" dirty="0" err="1"/>
              <a:t>hours</a:t>
            </a:r>
            <a:r>
              <a:rPr lang="es-ES" sz="2000" dirty="0"/>
              <a:t>(i) = devuelve la hora de i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s-ES" sz="2000" dirty="0" err="1">
                <a:solidFill>
                  <a:srgbClr val="0066CC"/>
                </a:solidFill>
              </a:rPr>
              <a:t>hours</a:t>
            </a:r>
            <a:r>
              <a:rPr lang="es-ES" sz="2000" dirty="0">
                <a:solidFill>
                  <a:srgbClr val="0066CC"/>
                </a:solidFill>
              </a:rPr>
              <a:t>("2011-01-10T14:45:13.815-05:00"^^</a:t>
            </a:r>
            <a:r>
              <a:rPr lang="es-ES" sz="2000" dirty="0" err="1">
                <a:solidFill>
                  <a:srgbClr val="0066CC"/>
                </a:solidFill>
              </a:rPr>
              <a:t>xsd:dateTime</a:t>
            </a:r>
            <a:r>
              <a:rPr lang="es-ES" sz="2000" dirty="0">
                <a:solidFill>
                  <a:srgbClr val="0066CC"/>
                </a:solidFill>
              </a:rPr>
              <a:t>) = </a:t>
            </a:r>
            <a:r>
              <a:rPr lang="es-ES" sz="2000" dirty="0" smtClean="0">
                <a:solidFill>
                  <a:srgbClr val="0066CC"/>
                </a:solidFill>
              </a:rPr>
              <a:t>14</a:t>
            </a:r>
          </a:p>
          <a:p>
            <a:pPr>
              <a:spcBef>
                <a:spcPts val="0"/>
              </a:spcBef>
            </a:pPr>
            <a:r>
              <a:rPr lang="es-ES" sz="2000" dirty="0"/>
              <a:t>minutes(i) = devuelve los minutos de i</a:t>
            </a:r>
          </a:p>
          <a:p>
            <a:pPr lvl="1">
              <a:spcBef>
                <a:spcPts val="0"/>
              </a:spcBef>
            </a:pPr>
            <a:r>
              <a:rPr lang="es-ES" sz="2000" dirty="0">
                <a:solidFill>
                  <a:srgbClr val="0066CC"/>
                </a:solidFill>
              </a:rPr>
              <a:t>minutes("2011-01-10T14:45:13.815-05:00"^^</a:t>
            </a:r>
            <a:r>
              <a:rPr lang="es-ES" sz="2000" dirty="0" err="1">
                <a:solidFill>
                  <a:srgbClr val="0066CC"/>
                </a:solidFill>
              </a:rPr>
              <a:t>xsd:dateTime</a:t>
            </a:r>
            <a:r>
              <a:rPr lang="es-ES" sz="2000" dirty="0">
                <a:solidFill>
                  <a:srgbClr val="0066CC"/>
                </a:solidFill>
              </a:rPr>
              <a:t>) = 45</a:t>
            </a:r>
          </a:p>
          <a:p>
            <a:pPr>
              <a:spcBef>
                <a:spcPts val="0"/>
              </a:spcBef>
            </a:pPr>
            <a:r>
              <a:rPr lang="es-ES" sz="2000" dirty="0" err="1"/>
              <a:t>seconds</a:t>
            </a:r>
            <a:r>
              <a:rPr lang="es-ES" sz="2000" dirty="0"/>
              <a:t>(i) = devuelve los segundos de i</a:t>
            </a:r>
          </a:p>
          <a:p>
            <a:pPr lvl="1">
              <a:spcBef>
                <a:spcPts val="0"/>
              </a:spcBef>
            </a:pPr>
            <a:r>
              <a:rPr lang="es-ES" sz="2000" dirty="0" err="1">
                <a:solidFill>
                  <a:srgbClr val="0066CC"/>
                </a:solidFill>
              </a:rPr>
              <a:t>seconds</a:t>
            </a:r>
            <a:r>
              <a:rPr lang="es-ES" sz="2000" dirty="0">
                <a:solidFill>
                  <a:srgbClr val="0066CC"/>
                </a:solidFill>
              </a:rPr>
              <a:t>("2011-01-10T14:45:13.815-05:00"^^</a:t>
            </a:r>
            <a:r>
              <a:rPr lang="es-ES" sz="2000" dirty="0" err="1">
                <a:solidFill>
                  <a:srgbClr val="0066CC"/>
                </a:solidFill>
              </a:rPr>
              <a:t>xsd:dateTime</a:t>
            </a:r>
            <a:r>
              <a:rPr lang="es-ES" sz="2000" dirty="0">
                <a:solidFill>
                  <a:srgbClr val="0066CC"/>
                </a:solidFill>
              </a:rPr>
              <a:t>) = 13.815</a:t>
            </a:r>
          </a:p>
          <a:p>
            <a:pPr>
              <a:spcBef>
                <a:spcPts val="0"/>
              </a:spcBef>
            </a:pPr>
            <a:r>
              <a:rPr lang="es-ES" sz="2000" dirty="0" err="1"/>
              <a:t>timezone</a:t>
            </a:r>
            <a:r>
              <a:rPr lang="es-ES" sz="2000" dirty="0"/>
              <a:t>(i) = devuelve la zona temporal de i</a:t>
            </a:r>
          </a:p>
          <a:p>
            <a:pPr lvl="1">
              <a:spcBef>
                <a:spcPts val="0"/>
              </a:spcBef>
            </a:pPr>
            <a:r>
              <a:rPr lang="es-ES" sz="2000" dirty="0" err="1">
                <a:solidFill>
                  <a:srgbClr val="0066CC"/>
                </a:solidFill>
              </a:rPr>
              <a:t>timezone</a:t>
            </a:r>
            <a:r>
              <a:rPr lang="es-ES" sz="2000" dirty="0">
                <a:solidFill>
                  <a:srgbClr val="0066CC"/>
                </a:solidFill>
              </a:rPr>
              <a:t>("2011-01-10T14:45:13.815-05:00"^^</a:t>
            </a:r>
            <a:r>
              <a:rPr lang="es-ES" sz="2000" dirty="0" err="1">
                <a:solidFill>
                  <a:srgbClr val="0066CC"/>
                </a:solidFill>
              </a:rPr>
              <a:t>xsd:dateTime</a:t>
            </a:r>
            <a:r>
              <a:rPr lang="es-ES" sz="2000" dirty="0">
                <a:solidFill>
                  <a:srgbClr val="0066CC"/>
                </a:solidFill>
              </a:rPr>
              <a:t>) = -PT5H</a:t>
            </a:r>
          </a:p>
          <a:p>
            <a:pPr>
              <a:spcBef>
                <a:spcPts val="0"/>
              </a:spcBef>
            </a:pPr>
            <a:r>
              <a:rPr lang="es-ES" sz="2000" dirty="0" err="1"/>
              <a:t>tz</a:t>
            </a:r>
            <a:r>
              <a:rPr lang="es-ES" sz="2000" dirty="0"/>
              <a:t>(i) = devuelve la zona temporal de i</a:t>
            </a:r>
          </a:p>
          <a:p>
            <a:pPr lvl="1">
              <a:spcBef>
                <a:spcPts val="0"/>
              </a:spcBef>
            </a:pPr>
            <a:r>
              <a:rPr lang="es-ES" sz="2000" dirty="0" err="1">
                <a:solidFill>
                  <a:srgbClr val="0066CC"/>
                </a:solidFill>
              </a:rPr>
              <a:t>tz</a:t>
            </a:r>
            <a:r>
              <a:rPr lang="es-ES" sz="2000" dirty="0">
                <a:solidFill>
                  <a:srgbClr val="0066CC"/>
                </a:solidFill>
              </a:rPr>
              <a:t>("2011-01-10T14:45:13.815-05:00"^^</a:t>
            </a:r>
            <a:r>
              <a:rPr lang="es-ES" sz="2000" dirty="0" err="1">
                <a:solidFill>
                  <a:srgbClr val="0066CC"/>
                </a:solidFill>
              </a:rPr>
              <a:t>xsd:dateTime</a:t>
            </a:r>
            <a:r>
              <a:rPr lang="es-ES" sz="2000" dirty="0">
                <a:solidFill>
                  <a:srgbClr val="0066CC"/>
                </a:solidFill>
              </a:rPr>
              <a:t>) = -</a:t>
            </a:r>
            <a:r>
              <a:rPr lang="es-ES" sz="2000" dirty="0" smtClean="0">
                <a:solidFill>
                  <a:srgbClr val="0066CC"/>
                </a:solidFill>
              </a:rPr>
              <a:t>5</a:t>
            </a:r>
            <a:endParaRPr lang="es-ES" sz="2000" dirty="0">
              <a:solidFill>
                <a:srgbClr val="00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61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Funciones</a:t>
            </a:r>
            <a:r>
              <a:rPr lang="en-GB" dirty="0" smtClean="0"/>
              <a:t> HASH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528" cy="1972816"/>
          </a:xfrm>
        </p:spPr>
        <p:txBody>
          <a:bodyPr/>
          <a:lstStyle/>
          <a:p>
            <a:pPr marL="0" indent="0">
              <a:buNone/>
            </a:pPr>
            <a:r>
              <a:rPr lang="es-ES" sz="1800" dirty="0">
                <a:solidFill>
                  <a:srgbClr val="0070C0"/>
                </a:solidFill>
                <a:latin typeface="Consolas" panose="020B0609020204030204" pitchFamily="49" charset="0"/>
              </a:rPr>
              <a:t>md5</a:t>
            </a:r>
            <a:r>
              <a:rPr lang="es-ES" sz="1800" dirty="0">
                <a:latin typeface="Consolas" panose="020B0609020204030204" pitchFamily="49" charset="0"/>
              </a:rPr>
              <a:t>(</a:t>
            </a:r>
            <a:r>
              <a:rPr lang="es-ES" sz="1800" dirty="0" err="1">
                <a:latin typeface="Consolas" panose="020B0609020204030204" pitchFamily="49" charset="0"/>
              </a:rPr>
              <a:t>str</a:t>
            </a:r>
            <a:r>
              <a:rPr lang="es-ES" sz="1800" dirty="0">
                <a:latin typeface="Consolas" panose="020B0609020204030204" pitchFamily="49" charset="0"/>
              </a:rPr>
              <a:t>)</a:t>
            </a:r>
            <a:r>
              <a:rPr lang="es-ES" dirty="0"/>
              <a:t> = aplica el algoritmo MD5 a </a:t>
            </a:r>
            <a:r>
              <a:rPr lang="es-ES" dirty="0" err="1"/>
              <a:t>str</a:t>
            </a:r>
            <a:endParaRPr lang="es-ES" dirty="0"/>
          </a:p>
          <a:p>
            <a:pPr marL="0" indent="0">
              <a:buNone/>
            </a:pPr>
            <a:r>
              <a:rPr lang="es-ES" sz="2000" dirty="0">
                <a:solidFill>
                  <a:srgbClr val="0070C0"/>
                </a:solidFill>
                <a:latin typeface="Consolas" panose="020B0609020204030204" pitchFamily="49" charset="0"/>
              </a:rPr>
              <a:t>sha1</a:t>
            </a:r>
            <a:r>
              <a:rPr lang="es-ES" sz="2000" dirty="0">
                <a:latin typeface="Consolas" panose="020B0609020204030204" pitchFamily="49" charset="0"/>
              </a:rPr>
              <a:t>(</a:t>
            </a:r>
            <a:r>
              <a:rPr lang="es-ES" sz="2000" dirty="0" err="1">
                <a:latin typeface="Consolas" panose="020B0609020204030204" pitchFamily="49" charset="0"/>
              </a:rPr>
              <a:t>str</a:t>
            </a:r>
            <a:r>
              <a:rPr lang="es-ES" sz="2000" dirty="0">
                <a:latin typeface="Consolas" panose="020B0609020204030204" pitchFamily="49" charset="0"/>
              </a:rPr>
              <a:t>), </a:t>
            </a:r>
            <a:r>
              <a:rPr lang="es-ES" sz="2000" dirty="0">
                <a:solidFill>
                  <a:srgbClr val="0070C0"/>
                </a:solidFill>
                <a:latin typeface="Consolas" panose="020B0609020204030204" pitchFamily="49" charset="0"/>
              </a:rPr>
              <a:t>sha224</a:t>
            </a:r>
            <a:r>
              <a:rPr lang="es-ES" sz="2000" dirty="0">
                <a:latin typeface="Consolas" panose="020B0609020204030204" pitchFamily="49" charset="0"/>
              </a:rPr>
              <a:t>(</a:t>
            </a:r>
            <a:r>
              <a:rPr lang="es-ES" sz="2000" dirty="0" err="1">
                <a:latin typeface="Consolas" panose="020B0609020204030204" pitchFamily="49" charset="0"/>
              </a:rPr>
              <a:t>str</a:t>
            </a:r>
            <a:r>
              <a:rPr lang="es-ES" sz="2000" dirty="0">
                <a:latin typeface="Consolas" panose="020B0609020204030204" pitchFamily="49" charset="0"/>
              </a:rPr>
              <a:t>), </a:t>
            </a:r>
            <a:r>
              <a:rPr lang="es-ES" sz="2000" dirty="0">
                <a:solidFill>
                  <a:srgbClr val="0070C0"/>
                </a:solidFill>
                <a:latin typeface="Consolas" panose="020B0609020204030204" pitchFamily="49" charset="0"/>
              </a:rPr>
              <a:t>sha256</a:t>
            </a:r>
            <a:r>
              <a:rPr lang="es-ES" sz="2000" dirty="0">
                <a:latin typeface="Consolas" panose="020B0609020204030204" pitchFamily="49" charset="0"/>
              </a:rPr>
              <a:t>(</a:t>
            </a:r>
            <a:r>
              <a:rPr lang="es-ES" sz="2000" dirty="0" err="1">
                <a:latin typeface="Consolas" panose="020B0609020204030204" pitchFamily="49" charset="0"/>
              </a:rPr>
              <a:t>str</a:t>
            </a:r>
            <a:r>
              <a:rPr lang="es-ES" sz="2000" dirty="0">
                <a:latin typeface="Consolas" panose="020B0609020204030204" pitchFamily="49" charset="0"/>
              </a:rPr>
              <a:t>), </a:t>
            </a:r>
            <a:endParaRPr lang="es-ES" sz="20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s-ES" sz="20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sha384</a:t>
            </a:r>
            <a:r>
              <a:rPr lang="es-ES" sz="2000" dirty="0" smtClean="0">
                <a:latin typeface="Consolas" panose="020B0609020204030204" pitchFamily="49" charset="0"/>
              </a:rPr>
              <a:t>(</a:t>
            </a:r>
            <a:r>
              <a:rPr lang="es-ES" sz="2000" dirty="0" err="1" smtClean="0">
                <a:latin typeface="Consolas" panose="020B0609020204030204" pitchFamily="49" charset="0"/>
              </a:rPr>
              <a:t>str</a:t>
            </a:r>
            <a:r>
              <a:rPr lang="es-ES" sz="2000" dirty="0" smtClean="0">
                <a:latin typeface="Consolas" panose="020B0609020204030204" pitchFamily="49" charset="0"/>
              </a:rPr>
              <a:t>), </a:t>
            </a:r>
            <a:r>
              <a:rPr lang="es-ES" sz="20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sha512</a:t>
            </a:r>
            <a:r>
              <a:rPr lang="es-ES" sz="2000" dirty="0" smtClean="0">
                <a:latin typeface="Consolas" panose="020B0609020204030204" pitchFamily="49" charset="0"/>
              </a:rPr>
              <a:t>(</a:t>
            </a:r>
            <a:r>
              <a:rPr lang="es-ES" sz="2000" dirty="0" err="1" smtClean="0">
                <a:latin typeface="Consolas" panose="020B0609020204030204" pitchFamily="49" charset="0"/>
              </a:rPr>
              <a:t>str</a:t>
            </a:r>
            <a:r>
              <a:rPr lang="es-ES" sz="2000" dirty="0">
                <a:latin typeface="Consolas" panose="020B0609020204030204" pitchFamily="49" charset="0"/>
              </a:rPr>
              <a:t>)</a:t>
            </a:r>
            <a:r>
              <a:rPr lang="es-ES" dirty="0"/>
              <a:t> = calculan el valor HASH de </a:t>
            </a:r>
            <a:r>
              <a:rPr lang="es-ES" dirty="0" err="1"/>
              <a:t>str</a:t>
            </a:r>
            <a:r>
              <a:rPr lang="es-ES" dirty="0"/>
              <a:t> utilizando las variaciones correspondientes del algoritmo SHA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56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Unión de </a:t>
            </a:r>
            <a:r>
              <a:rPr lang="en-GB" dirty="0" err="1" smtClean="0"/>
              <a:t>grafos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76672"/>
          </a:xfrm>
        </p:spPr>
        <p:txBody>
          <a:bodyPr/>
          <a:lstStyle/>
          <a:p>
            <a:r>
              <a:rPr lang="en-GB" dirty="0" smtClean="0"/>
              <a:t>UNION </a:t>
            </a:r>
            <a:r>
              <a:rPr lang="en-GB" dirty="0" err="1" smtClean="0"/>
              <a:t>combina</a:t>
            </a:r>
            <a:r>
              <a:rPr lang="en-GB" dirty="0" smtClean="0"/>
              <a:t> </a:t>
            </a:r>
            <a:r>
              <a:rPr lang="en-GB" dirty="0" err="1" smtClean="0"/>
              <a:t>resultados</a:t>
            </a:r>
            <a:r>
              <a:rPr lang="en-GB" dirty="0" smtClean="0"/>
              <a:t> de </a:t>
            </a:r>
            <a:r>
              <a:rPr lang="en-GB" dirty="0" err="1" smtClean="0"/>
              <a:t>varios</a:t>
            </a:r>
            <a:r>
              <a:rPr lang="en-GB" dirty="0" smtClean="0"/>
              <a:t> </a:t>
            </a:r>
            <a:r>
              <a:rPr lang="en-GB" dirty="0" err="1" smtClean="0"/>
              <a:t>grafos</a:t>
            </a:r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251520" y="2924944"/>
            <a:ext cx="8318303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?persona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personaLabel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?persona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P19 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Q14317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?persona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P106 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Q1028181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} 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UNION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?persona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P196 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Q33999 }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SERVICE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</a:t>
            </a:r>
            <a:r>
              <a:rPr lang="en-GB" dirty="0" err="1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 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bd</a:t>
            </a:r>
            <a:r>
              <a:rPr lang="en-GB" dirty="0" err="1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serviceParam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</a:t>
            </a:r>
            <a:r>
              <a:rPr lang="en-GB" dirty="0" err="1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language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"[AUTO_LANGUAGE],</a:t>
            </a:r>
            <a:r>
              <a:rPr lang="en-GB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}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en-GB" dirty="0"/>
          </a:p>
        </p:txBody>
      </p:sp>
      <p:sp>
        <p:nvSpPr>
          <p:cNvPr id="5" name="CuadroTexto 4"/>
          <p:cNvSpPr txBox="1"/>
          <p:nvPr/>
        </p:nvSpPr>
        <p:spPr>
          <a:xfrm>
            <a:off x="227476" y="2555612"/>
            <a:ext cx="6060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Ejemplo</a:t>
            </a:r>
            <a:r>
              <a:rPr lang="en-GB" dirty="0" smtClean="0"/>
              <a:t>: Personas </a:t>
            </a:r>
            <a:r>
              <a:rPr lang="en-GB" dirty="0" err="1" smtClean="0"/>
              <a:t>nacidas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Oviedo que son </a:t>
            </a:r>
            <a:r>
              <a:rPr lang="en-GB" dirty="0" err="1" smtClean="0"/>
              <a:t>pintores</a:t>
            </a:r>
            <a:r>
              <a:rPr lang="en-GB" dirty="0" smtClean="0"/>
              <a:t> o </a:t>
            </a:r>
            <a:r>
              <a:rPr lang="en-GB" dirty="0" err="1" smtClean="0"/>
              <a:t>actores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661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Encajes</a:t>
            </a:r>
            <a:r>
              <a:rPr lang="en-GB" dirty="0" smtClean="0"/>
              <a:t> </a:t>
            </a:r>
            <a:r>
              <a:rPr lang="en-GB" dirty="0" err="1" smtClean="0"/>
              <a:t>opcionales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80728"/>
          </a:xfrm>
        </p:spPr>
        <p:txBody>
          <a:bodyPr/>
          <a:lstStyle/>
          <a:p>
            <a:r>
              <a:rPr lang="es-ES" dirty="0"/>
              <a:t>OPTIONAL permite obtener valores </a:t>
            </a:r>
            <a:r>
              <a:rPr lang="es-ES" dirty="0" smtClean="0"/>
              <a:t>sin </a:t>
            </a:r>
            <a:r>
              <a:rPr lang="es-ES" dirty="0"/>
              <a:t>fallar cuando </a:t>
            </a:r>
            <a:r>
              <a:rPr lang="es-ES" dirty="0" smtClean="0"/>
              <a:t>algunos valores no existen</a:t>
            </a:r>
            <a:endParaRPr lang="es-ES" dirty="0"/>
          </a:p>
          <a:p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323528" y="3348105"/>
            <a:ext cx="8577989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6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s-ES" sz="16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?persona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s-ES" sz="16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s-ES" sz="16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personaLabel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s-ES" sz="16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s-ES" sz="16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fechaNacimiento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s-ES" sz="16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s-ES" sz="16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fechaFallecimiento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</a:t>
            </a: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?persona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P19 wd</a:t>
            </a:r>
            <a:r>
              <a:rPr lang="en-GB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Q14317 </a:t>
            </a:r>
            <a:r>
              <a:rPr lang="en-GB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    wdt</a:t>
            </a:r>
            <a:r>
              <a:rPr lang="en-GB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P106 wd</a:t>
            </a:r>
            <a:r>
              <a:rPr lang="en-GB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Q1028181 </a:t>
            </a:r>
            <a:r>
              <a:rPr lang="en-GB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    wdt</a:t>
            </a:r>
            <a:r>
              <a:rPr lang="en-GB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P569 </a:t>
            </a:r>
            <a:r>
              <a:rPr lang="en-GB" sz="16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sz="16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fechaNacimiento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sz="16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OPTIONAL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 </a:t>
            </a:r>
            <a:r>
              <a:rPr lang="en-GB" sz="16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?persona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P570 </a:t>
            </a:r>
            <a:r>
              <a:rPr lang="en-GB" sz="16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sz="16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fechaFallecimiento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}</a:t>
            </a: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SERVICE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</a:t>
            </a:r>
            <a:r>
              <a:rPr lang="en-GB" sz="1600" dirty="0" err="1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label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 </a:t>
            </a: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bd</a:t>
            </a:r>
            <a:r>
              <a:rPr lang="en-GB" sz="1600" dirty="0" err="1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serviceParam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</a:t>
            </a:r>
            <a:r>
              <a:rPr lang="en-GB" sz="1600" dirty="0" err="1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language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"[AUTO_LANGUAGE],</a:t>
            </a:r>
            <a:r>
              <a:rPr lang="en-GB" sz="1600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</a:t>
            </a:r>
            <a:r>
              <a:rPr lang="en-GB" sz="1600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GB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}</a:t>
            </a: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en-GB" sz="16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07504" y="2945848"/>
            <a:ext cx="7174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Pintores</a:t>
            </a:r>
            <a:r>
              <a:rPr lang="en-GB" dirty="0" smtClean="0"/>
              <a:t> que </a:t>
            </a:r>
            <a:r>
              <a:rPr lang="en-GB" dirty="0" err="1" smtClean="0"/>
              <a:t>nacen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Oviedo con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fecha</a:t>
            </a:r>
            <a:r>
              <a:rPr lang="en-GB" dirty="0" smtClean="0"/>
              <a:t> de </a:t>
            </a:r>
            <a:r>
              <a:rPr lang="en-GB" dirty="0" err="1" smtClean="0"/>
              <a:t>nacimiento</a:t>
            </a:r>
            <a:r>
              <a:rPr lang="en-GB" dirty="0" smtClean="0"/>
              <a:t> y de </a:t>
            </a:r>
            <a:r>
              <a:rPr lang="en-GB" dirty="0" err="1" smtClean="0"/>
              <a:t>fallecimiento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616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Control de </a:t>
            </a:r>
            <a:r>
              <a:rPr lang="en-GB" dirty="0" err="1" smtClean="0"/>
              <a:t>resultados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124944"/>
          </a:xfrm>
        </p:spPr>
        <p:txBody>
          <a:bodyPr/>
          <a:lstStyle/>
          <a:p>
            <a:pPr>
              <a:buNone/>
            </a:pPr>
            <a:r>
              <a:rPr lang="es-ES" dirty="0">
                <a:solidFill>
                  <a:srgbClr val="0070C0"/>
                </a:solidFill>
                <a:latin typeface="Consolas" panose="020B0609020204030204" pitchFamily="49" charset="0"/>
              </a:rPr>
              <a:t>DISTINCT</a:t>
            </a:r>
            <a:r>
              <a:rPr lang="es-ES" dirty="0"/>
              <a:t> elimina valores duplicados</a:t>
            </a:r>
          </a:p>
          <a:p>
            <a:pPr>
              <a:buNone/>
            </a:pPr>
            <a:r>
              <a:rPr lang="es-ES" dirty="0">
                <a:solidFill>
                  <a:srgbClr val="0070C0"/>
                </a:solidFill>
                <a:latin typeface="Consolas" panose="020B0609020204030204" pitchFamily="49" charset="0"/>
              </a:rPr>
              <a:t>ORDER BY</a:t>
            </a:r>
            <a:r>
              <a:rPr lang="es-ES" dirty="0"/>
              <a:t> permite especificar el orden de los resultados (puede especificarse ASC, DESC…)</a:t>
            </a:r>
          </a:p>
          <a:p>
            <a:pPr>
              <a:buNone/>
            </a:pPr>
            <a:r>
              <a:rPr lang="es-ES" dirty="0">
                <a:solidFill>
                  <a:srgbClr val="0070C0"/>
                </a:solidFill>
                <a:latin typeface="Consolas" panose="020B0609020204030204" pitchFamily="49" charset="0"/>
              </a:rPr>
              <a:t>LIMIT n</a:t>
            </a:r>
            <a:r>
              <a:rPr lang="es-ES" dirty="0"/>
              <a:t> indica el número de resultados</a:t>
            </a:r>
          </a:p>
          <a:p>
            <a:pPr>
              <a:buNone/>
            </a:pPr>
            <a:r>
              <a:rPr lang="es-ES" dirty="0">
                <a:solidFill>
                  <a:srgbClr val="0070C0"/>
                </a:solidFill>
                <a:latin typeface="Consolas" panose="020B0609020204030204" pitchFamily="49" charset="0"/>
              </a:rPr>
              <a:t>OFFSET</a:t>
            </a:r>
            <a:r>
              <a:rPr lang="es-ES" dirty="0"/>
              <a:t> </a:t>
            </a:r>
            <a:r>
              <a:rPr lang="es-ES" dirty="0">
                <a:solidFill>
                  <a:srgbClr val="0070C0"/>
                </a:solidFill>
                <a:latin typeface="Consolas" panose="020B0609020204030204" pitchFamily="49" charset="0"/>
              </a:rPr>
              <a:t>m</a:t>
            </a:r>
            <a:r>
              <a:rPr lang="es-ES" dirty="0"/>
              <a:t> indica a partir de qué resultado empezar a contar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298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Expresiones</a:t>
            </a:r>
            <a:r>
              <a:rPr lang="en-GB" dirty="0" smtClean="0"/>
              <a:t> PATH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err="1" smtClean="0"/>
              <a:t>Permiten</a:t>
            </a:r>
            <a:r>
              <a:rPr lang="en-GB" dirty="0" smtClean="0"/>
              <a:t> </a:t>
            </a:r>
            <a:r>
              <a:rPr lang="en-GB" dirty="0" err="1" smtClean="0"/>
              <a:t>ajustar</a:t>
            </a:r>
            <a:r>
              <a:rPr lang="en-GB" dirty="0" smtClean="0"/>
              <a:t> </a:t>
            </a:r>
            <a:r>
              <a:rPr lang="en-GB" dirty="0" err="1" smtClean="0"/>
              <a:t>valores</a:t>
            </a:r>
            <a:r>
              <a:rPr lang="en-GB" dirty="0" smtClean="0"/>
              <a:t> de las </a:t>
            </a:r>
            <a:r>
              <a:rPr lang="en-GB" dirty="0" err="1" smtClean="0"/>
              <a:t>propiedades</a:t>
            </a:r>
            <a:endParaRPr lang="en-GB" dirty="0" smtClean="0"/>
          </a:p>
          <a:p>
            <a:r>
              <a:rPr lang="en-GB" dirty="0" err="1" smtClean="0"/>
              <a:t>Posibilidades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/ = </a:t>
            </a:r>
            <a:r>
              <a:rPr lang="en-GB" dirty="0" err="1" smtClean="0"/>
              <a:t>secuencia</a:t>
            </a:r>
            <a:endParaRPr lang="en-GB" dirty="0" smtClean="0"/>
          </a:p>
          <a:p>
            <a:pPr lvl="1"/>
            <a:r>
              <a:rPr lang="en-GB" dirty="0" smtClean="0"/>
              <a:t>| = alternative</a:t>
            </a:r>
          </a:p>
          <a:p>
            <a:pPr lvl="1"/>
            <a:r>
              <a:rPr lang="en-GB" dirty="0" smtClean="0"/>
              <a:t>* = </a:t>
            </a:r>
            <a:r>
              <a:rPr lang="en-GB" dirty="0" err="1" smtClean="0"/>
              <a:t>repetición</a:t>
            </a:r>
            <a:r>
              <a:rPr lang="en-GB" dirty="0" smtClean="0"/>
              <a:t> 0 ó </a:t>
            </a:r>
            <a:r>
              <a:rPr lang="en-GB" dirty="0" err="1" smtClean="0"/>
              <a:t>más</a:t>
            </a:r>
            <a:endParaRPr lang="en-GB" dirty="0" smtClean="0"/>
          </a:p>
          <a:p>
            <a:pPr lvl="1"/>
            <a:r>
              <a:rPr lang="en-GB" dirty="0" smtClean="0"/>
              <a:t>+ = </a:t>
            </a:r>
            <a:r>
              <a:rPr lang="en-GB" dirty="0" err="1" smtClean="0"/>
              <a:t>repetición</a:t>
            </a:r>
            <a:r>
              <a:rPr lang="en-GB" dirty="0" smtClean="0"/>
              <a:t> 1 ó </a:t>
            </a:r>
            <a:r>
              <a:rPr lang="en-GB" dirty="0" err="1" smtClean="0"/>
              <a:t>más</a:t>
            </a:r>
            <a:endParaRPr lang="en-GB" dirty="0" smtClean="0"/>
          </a:p>
          <a:p>
            <a:pPr lvl="1"/>
            <a:r>
              <a:rPr lang="en-GB" dirty="0" smtClean="0"/>
              <a:t>? = </a:t>
            </a:r>
            <a:r>
              <a:rPr lang="en-GB" dirty="0" err="1" smtClean="0"/>
              <a:t>opcional</a:t>
            </a:r>
            <a:r>
              <a:rPr lang="en-GB" dirty="0" smtClean="0"/>
              <a:t> o ó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051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Expresiones</a:t>
            </a:r>
            <a:r>
              <a:rPr lang="en-GB" dirty="0" smtClean="0"/>
              <a:t> PATH: </a:t>
            </a:r>
            <a:r>
              <a:rPr lang="en-GB" dirty="0" err="1" smtClean="0"/>
              <a:t>secuencia</a:t>
            </a:r>
            <a:r>
              <a:rPr lang="en-GB" dirty="0" smtClean="0"/>
              <a:t> /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48680"/>
          </a:xfrm>
        </p:spPr>
        <p:txBody>
          <a:bodyPr/>
          <a:lstStyle/>
          <a:p>
            <a:r>
              <a:rPr lang="en-GB" dirty="0" smtClean="0"/>
              <a:t>/ </a:t>
            </a:r>
            <a:r>
              <a:rPr lang="en-GB" dirty="0" err="1" smtClean="0"/>
              <a:t>representa</a:t>
            </a:r>
            <a:r>
              <a:rPr lang="en-GB" dirty="0" smtClean="0"/>
              <a:t> </a:t>
            </a:r>
            <a:r>
              <a:rPr lang="en-GB" dirty="0" err="1" smtClean="0"/>
              <a:t>secuencia</a:t>
            </a:r>
            <a:endParaRPr lang="en-GB" dirty="0" smtClean="0"/>
          </a:p>
          <a:p>
            <a:r>
              <a:rPr lang="en-GB" dirty="0" err="1" smtClean="0"/>
              <a:t>Ejemplo</a:t>
            </a:r>
            <a:r>
              <a:rPr lang="en-GB" dirty="0" smtClean="0"/>
              <a:t>: </a:t>
            </a:r>
            <a:r>
              <a:rPr lang="en-GB" dirty="0" err="1" smtClean="0"/>
              <a:t>hijo</a:t>
            </a:r>
            <a:r>
              <a:rPr lang="en-GB" dirty="0" smtClean="0"/>
              <a:t> de </a:t>
            </a:r>
            <a:r>
              <a:rPr lang="en-GB" dirty="0" err="1" smtClean="0"/>
              <a:t>hijo</a:t>
            </a:r>
            <a:r>
              <a:rPr lang="en-GB" dirty="0" smtClean="0"/>
              <a:t> = wdt:P40/wdt:P40</a:t>
            </a:r>
          </a:p>
          <a:p>
            <a:r>
              <a:rPr lang="en-GB" dirty="0" err="1" smtClean="0"/>
              <a:t>Nietos</a:t>
            </a:r>
            <a:r>
              <a:rPr lang="en-GB" dirty="0" smtClean="0"/>
              <a:t> de </a:t>
            </a:r>
            <a:r>
              <a:rPr lang="en-GB" dirty="0" err="1" smtClean="0"/>
              <a:t>pintores</a:t>
            </a:r>
            <a:r>
              <a:rPr lang="en-GB" dirty="0" smtClean="0"/>
              <a:t> que </a:t>
            </a:r>
            <a:r>
              <a:rPr lang="en-GB" dirty="0" err="1" smtClean="0"/>
              <a:t>también</a:t>
            </a:r>
            <a:r>
              <a:rPr lang="en-GB" dirty="0" smtClean="0"/>
              <a:t> son </a:t>
            </a:r>
            <a:r>
              <a:rPr lang="en-GB" dirty="0" err="1" smtClean="0"/>
              <a:t>pintores</a:t>
            </a:r>
            <a:endParaRPr lang="en-GB" dirty="0" smtClean="0"/>
          </a:p>
        </p:txBody>
      </p:sp>
      <p:sp>
        <p:nvSpPr>
          <p:cNvPr id="5" name="CuadroTexto 4"/>
          <p:cNvSpPr txBox="1"/>
          <p:nvPr/>
        </p:nvSpPr>
        <p:spPr>
          <a:xfrm>
            <a:off x="530196" y="3573016"/>
            <a:ext cx="8318303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?persona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personaLabel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nieto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nietoLabel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</a:t>
            </a:r>
          </a:p>
          <a:p>
            <a:endParaRPr lang="en-GB" dirty="0" smtClean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?persona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P40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/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P40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nieto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endParaRPr lang="en-GB" dirty="0" smtClean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?persona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P106 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Q1028181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nieto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P106 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Q1028181 </a:t>
            </a:r>
            <a:r>
              <a:rPr lang="en-GB" dirty="0" smtClean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SERVICE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wikibase:label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 </a:t>
            </a:r>
            <a:endParaRPr lang="en-GB" dirty="0" smtClean="0">
              <a:solidFill>
                <a:schemeClr val="accent6">
                  <a:lumMod val="75000"/>
                </a:schemeClr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bd:serviceParam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wikibase:language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"[AUTO_LANGUAGE],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". </a:t>
            </a:r>
            <a:endParaRPr lang="en-GB" dirty="0" smtClean="0">
              <a:solidFill>
                <a:schemeClr val="accent6">
                  <a:lumMod val="75000"/>
                </a:schemeClr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en-GB" dirty="0">
              <a:solidFill>
                <a:schemeClr val="accent6">
                  <a:lumMod val="75000"/>
                </a:schemeClr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65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Expresiones</a:t>
            </a:r>
            <a:r>
              <a:rPr lang="en-GB" dirty="0" smtClean="0"/>
              <a:t> PATH: </a:t>
            </a:r>
            <a:r>
              <a:rPr lang="en-GB" dirty="0" err="1"/>
              <a:t>r</a:t>
            </a:r>
            <a:r>
              <a:rPr lang="en-GB" dirty="0" err="1" smtClean="0"/>
              <a:t>epetición</a:t>
            </a:r>
            <a:r>
              <a:rPr lang="en-GB" dirty="0" smtClean="0"/>
              <a:t> *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* </a:t>
            </a:r>
            <a:r>
              <a:rPr lang="en-GB" dirty="0" err="1" smtClean="0"/>
              <a:t>representa</a:t>
            </a:r>
            <a:r>
              <a:rPr lang="en-GB" dirty="0" smtClean="0"/>
              <a:t> 0 o </a:t>
            </a:r>
            <a:r>
              <a:rPr lang="en-GB" dirty="0" err="1" smtClean="0"/>
              <a:t>más</a:t>
            </a:r>
            <a:r>
              <a:rPr lang="en-GB" dirty="0" smtClean="0"/>
              <a:t> </a:t>
            </a:r>
          </a:p>
          <a:p>
            <a:pPr lvl="1"/>
            <a:r>
              <a:rPr lang="en-GB" dirty="0" err="1" smtClean="0"/>
              <a:t>Ejemplo</a:t>
            </a:r>
            <a:r>
              <a:rPr lang="en-GB" dirty="0" smtClean="0"/>
              <a:t>: wdt:P40* (</a:t>
            </a:r>
            <a:r>
              <a:rPr lang="en-GB" dirty="0" err="1" smtClean="0"/>
              <a:t>descendientes</a:t>
            </a:r>
            <a:r>
              <a:rPr lang="en-GB" dirty="0" smtClean="0"/>
              <a:t> </a:t>
            </a:r>
            <a:r>
              <a:rPr lang="en-GB" dirty="0" err="1" smtClean="0"/>
              <a:t>incluido</a:t>
            </a:r>
            <a:r>
              <a:rPr lang="en-GB" dirty="0" smtClean="0"/>
              <a:t> el </a:t>
            </a:r>
            <a:r>
              <a:rPr lang="en-GB" dirty="0" err="1" smtClean="0"/>
              <a:t>nodo</a:t>
            </a:r>
            <a:r>
              <a:rPr lang="en-GB" dirty="0" smtClean="0"/>
              <a:t>)</a:t>
            </a:r>
          </a:p>
          <a:p>
            <a:pPr lvl="1"/>
            <a:r>
              <a:rPr lang="en-GB" dirty="0" err="1" smtClean="0"/>
              <a:t>Descendientes</a:t>
            </a:r>
            <a:r>
              <a:rPr lang="en-GB" dirty="0" smtClean="0"/>
              <a:t> de Picasso que son </a:t>
            </a:r>
            <a:r>
              <a:rPr lang="en-GB" dirty="0" err="1" smtClean="0"/>
              <a:t>pintores</a:t>
            </a:r>
            <a:endParaRPr lang="en-GB" dirty="0" smtClean="0"/>
          </a:p>
          <a:p>
            <a:pPr lvl="2"/>
            <a:r>
              <a:rPr lang="en-GB" dirty="0" err="1" smtClean="0"/>
              <a:t>Incluido</a:t>
            </a:r>
            <a:r>
              <a:rPr lang="en-GB" dirty="0" smtClean="0"/>
              <a:t> Picasso</a:t>
            </a:r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421391" y="3848100"/>
            <a:ext cx="8318303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?persona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personaLabel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desc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descLabel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</a:t>
            </a:r>
          </a:p>
          <a:p>
            <a:endParaRPr lang="en-GB" dirty="0" smtClean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Q5593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P40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*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desc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smtClean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SERVICE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wikibase:label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 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bd:serviceParam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wikibase:language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"[AUTO_LANGUAGE],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". 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}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356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Expresiones</a:t>
            </a:r>
            <a:r>
              <a:rPr lang="en-GB" dirty="0" smtClean="0"/>
              <a:t> PATH: </a:t>
            </a:r>
            <a:r>
              <a:rPr lang="en-GB" dirty="0" err="1" smtClean="0"/>
              <a:t>repetición</a:t>
            </a:r>
            <a:r>
              <a:rPr lang="en-GB" dirty="0" smtClean="0"/>
              <a:t> +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756792"/>
          </a:xfrm>
        </p:spPr>
        <p:txBody>
          <a:bodyPr/>
          <a:lstStyle/>
          <a:p>
            <a:r>
              <a:rPr lang="en-GB" dirty="0" smtClean="0"/>
              <a:t>+ </a:t>
            </a:r>
            <a:r>
              <a:rPr lang="en-GB" dirty="0" err="1"/>
              <a:t>representa</a:t>
            </a:r>
            <a:r>
              <a:rPr lang="en-GB" dirty="0"/>
              <a:t> </a:t>
            </a:r>
            <a:r>
              <a:rPr lang="en-GB" dirty="0" smtClean="0"/>
              <a:t>1 </a:t>
            </a:r>
            <a:r>
              <a:rPr lang="en-GB" dirty="0"/>
              <a:t>o </a:t>
            </a:r>
            <a:r>
              <a:rPr lang="en-GB" dirty="0" err="1"/>
              <a:t>más</a:t>
            </a:r>
            <a:r>
              <a:rPr lang="en-GB" dirty="0"/>
              <a:t> </a:t>
            </a:r>
          </a:p>
          <a:p>
            <a:pPr lvl="1"/>
            <a:r>
              <a:rPr lang="en-GB" dirty="0" err="1"/>
              <a:t>Ejemplo</a:t>
            </a:r>
            <a:r>
              <a:rPr lang="en-GB" dirty="0"/>
              <a:t>: </a:t>
            </a:r>
            <a:r>
              <a:rPr lang="en-GB" dirty="0" smtClean="0"/>
              <a:t>wdt:P40+ </a:t>
            </a:r>
            <a:r>
              <a:rPr lang="en-GB" dirty="0"/>
              <a:t>(</a:t>
            </a:r>
            <a:r>
              <a:rPr lang="en-GB" dirty="0" err="1"/>
              <a:t>descendientes</a:t>
            </a:r>
            <a:r>
              <a:rPr lang="en-GB" dirty="0"/>
              <a:t> </a:t>
            </a:r>
            <a:r>
              <a:rPr lang="en-GB" dirty="0" smtClean="0"/>
              <a:t>sin </a:t>
            </a:r>
            <a:r>
              <a:rPr lang="en-GB" dirty="0" err="1" smtClean="0"/>
              <a:t>incluir</a:t>
            </a:r>
            <a:r>
              <a:rPr lang="en-GB" dirty="0" smtClean="0"/>
              <a:t> el </a:t>
            </a:r>
            <a:r>
              <a:rPr lang="en-GB" dirty="0" err="1"/>
              <a:t>nodo</a:t>
            </a:r>
            <a:r>
              <a:rPr lang="en-GB" dirty="0"/>
              <a:t>)</a:t>
            </a:r>
          </a:p>
          <a:p>
            <a:pPr lvl="1"/>
            <a:r>
              <a:rPr lang="en-GB" dirty="0" err="1"/>
              <a:t>Descendientes</a:t>
            </a:r>
            <a:r>
              <a:rPr lang="en-GB" dirty="0"/>
              <a:t> de Picasso que son </a:t>
            </a:r>
            <a:r>
              <a:rPr lang="en-GB" dirty="0" err="1" smtClean="0"/>
              <a:t>pintores</a:t>
            </a:r>
            <a:endParaRPr lang="en-GB" dirty="0" smtClean="0"/>
          </a:p>
          <a:p>
            <a:pPr lvl="2"/>
            <a:r>
              <a:rPr lang="en-GB" dirty="0" smtClean="0"/>
              <a:t>Sin </a:t>
            </a:r>
            <a:r>
              <a:rPr lang="en-GB" dirty="0" err="1" smtClean="0"/>
              <a:t>incluir</a:t>
            </a:r>
            <a:r>
              <a:rPr lang="en-GB" dirty="0" smtClean="0"/>
              <a:t> a Picasso</a:t>
            </a:r>
            <a:endParaRPr lang="en-GB" dirty="0"/>
          </a:p>
          <a:p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421391" y="3848100"/>
            <a:ext cx="8318303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?persona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personaLabel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desc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descLabel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</a:t>
            </a:r>
          </a:p>
          <a:p>
            <a:endParaRPr lang="en-GB" dirty="0" smtClean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Q5593 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wdt</a:t>
            </a:r>
            <a:r>
              <a:rPr lang="en-GB" dirty="0" smtClean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P40</a:t>
            </a:r>
            <a:r>
              <a:rPr lang="en-GB" dirty="0" smtClean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+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desc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smtClean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SERVICE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wikibase:label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 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bd:serviceParam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wikibase:language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"[AUTO_LANGUAGE],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". 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}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962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Expresiones</a:t>
            </a:r>
            <a:r>
              <a:rPr lang="en-GB" dirty="0" smtClean="0"/>
              <a:t> PATH: </a:t>
            </a:r>
            <a:r>
              <a:rPr lang="en-GB" dirty="0" err="1" smtClean="0"/>
              <a:t>Alternativa</a:t>
            </a:r>
            <a:r>
              <a:rPr lang="en-GB" dirty="0" smtClean="0"/>
              <a:t> |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324744"/>
          </a:xfrm>
        </p:spPr>
        <p:txBody>
          <a:bodyPr/>
          <a:lstStyle/>
          <a:p>
            <a:r>
              <a:rPr lang="en-GB" dirty="0" smtClean="0"/>
              <a:t>| </a:t>
            </a:r>
            <a:r>
              <a:rPr lang="en-GB" dirty="0" err="1" smtClean="0"/>
              <a:t>expresa</a:t>
            </a:r>
            <a:r>
              <a:rPr lang="en-GB" dirty="0" smtClean="0"/>
              <a:t> alternative</a:t>
            </a:r>
          </a:p>
          <a:p>
            <a:pPr marL="777240" lvl="1" indent="-457200"/>
            <a:r>
              <a:rPr lang="en-GB" dirty="0" err="1" smtClean="0"/>
              <a:t>Ejemplo</a:t>
            </a:r>
            <a:r>
              <a:rPr lang="en-GB" dirty="0" smtClean="0"/>
              <a:t>: progenitor de Picasso</a:t>
            </a:r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395536" y="3305944"/>
            <a:ext cx="8456161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it-IT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?persona</a:t>
            </a:r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it-IT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?personaLabel</a:t>
            </a:r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it-IT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?progenitor</a:t>
            </a:r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it-IT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?progenitorLabel</a:t>
            </a:r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Q5593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P22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|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P25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?progenitor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endParaRPr lang="en-GB" dirty="0" smtClean="0">
              <a:solidFill>
                <a:schemeClr val="accent6">
                  <a:lumMod val="75000"/>
                </a:schemeClr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SERVICE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wikibase:label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 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bd:serviceParam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wikibase:language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"[AUTO_LANGUAGE],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". 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}</a:t>
            </a:r>
          </a:p>
          <a:p>
            <a:endParaRPr lang="en-GB" dirty="0" smtClean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307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Entidades</a:t>
            </a:r>
            <a:r>
              <a:rPr lang="en-GB" dirty="0" smtClean="0"/>
              <a:t> y </a:t>
            </a:r>
            <a:r>
              <a:rPr lang="en-GB" dirty="0" err="1" smtClean="0"/>
              <a:t>propiedades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326350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Se </a:t>
            </a:r>
            <a:r>
              <a:rPr lang="en-GB" dirty="0" err="1" smtClean="0"/>
              <a:t>representan</a:t>
            </a:r>
            <a:r>
              <a:rPr lang="en-GB" dirty="0" smtClean="0"/>
              <a:t> </a:t>
            </a:r>
            <a:r>
              <a:rPr lang="en-GB" dirty="0" err="1" smtClean="0"/>
              <a:t>mediante</a:t>
            </a:r>
            <a:r>
              <a:rPr lang="en-GB" dirty="0" smtClean="0"/>
              <a:t> </a:t>
            </a:r>
            <a:r>
              <a:rPr lang="en-GB" dirty="0"/>
              <a:t>URIs = </a:t>
            </a:r>
            <a:r>
              <a:rPr lang="en-GB" dirty="0" err="1"/>
              <a:t>identificador</a:t>
            </a:r>
            <a:r>
              <a:rPr lang="en-GB" dirty="0"/>
              <a:t> </a:t>
            </a:r>
            <a:r>
              <a:rPr lang="en-GB" dirty="0" smtClean="0"/>
              <a:t>global</a:t>
            </a:r>
          </a:p>
          <a:p>
            <a:pPr marL="342900" lvl="1" indent="0">
              <a:buNone/>
            </a:pPr>
            <a:r>
              <a:rPr lang="en-GB" dirty="0" err="1" smtClean="0"/>
              <a:t>Permite</a:t>
            </a:r>
            <a:r>
              <a:rPr lang="en-GB" dirty="0" smtClean="0"/>
              <a:t> </a:t>
            </a:r>
            <a:r>
              <a:rPr lang="en-GB" dirty="0" err="1" smtClean="0"/>
              <a:t>obtener</a:t>
            </a:r>
            <a:r>
              <a:rPr lang="en-GB" dirty="0" smtClean="0"/>
              <a:t> </a:t>
            </a:r>
            <a:r>
              <a:rPr lang="en-GB" dirty="0" err="1" smtClean="0"/>
              <a:t>más</a:t>
            </a:r>
            <a:r>
              <a:rPr lang="en-GB" dirty="0" smtClean="0"/>
              <a:t> </a:t>
            </a:r>
            <a:r>
              <a:rPr lang="en-GB" dirty="0" err="1" smtClean="0"/>
              <a:t>información</a:t>
            </a:r>
            <a:r>
              <a:rPr lang="en-GB" dirty="0" smtClean="0"/>
              <a:t> </a:t>
            </a:r>
            <a:r>
              <a:rPr lang="en-GB" dirty="0" err="1" smtClean="0"/>
              <a:t>sobre</a:t>
            </a:r>
            <a:r>
              <a:rPr lang="en-GB" dirty="0" smtClean="0"/>
              <a:t> </a:t>
            </a:r>
            <a:r>
              <a:rPr lang="en-GB" dirty="0" err="1" smtClean="0"/>
              <a:t>ellos</a:t>
            </a:r>
            <a:r>
              <a:rPr lang="en-GB" dirty="0" smtClean="0"/>
              <a:t> al de-</a:t>
            </a:r>
            <a:r>
              <a:rPr lang="en-GB" dirty="0" err="1" smtClean="0"/>
              <a:t>referenciarlos</a:t>
            </a:r>
            <a:endParaRPr lang="en-GB" dirty="0" smtClean="0"/>
          </a:p>
          <a:p>
            <a:pPr marL="342900" lvl="1" indent="0">
              <a:buNone/>
            </a:pPr>
            <a:r>
              <a:rPr lang="en-GB" dirty="0" err="1" smtClean="0"/>
              <a:t>Esquema</a:t>
            </a:r>
            <a:r>
              <a:rPr lang="en-GB" dirty="0" smtClean="0"/>
              <a:t> de </a:t>
            </a:r>
            <a:r>
              <a:rPr lang="en-GB" dirty="0" err="1" smtClean="0"/>
              <a:t>nombres</a:t>
            </a:r>
            <a:r>
              <a:rPr lang="en-GB" dirty="0" smtClean="0"/>
              <a:t> </a:t>
            </a:r>
            <a:r>
              <a:rPr lang="en-GB" dirty="0" err="1" smtClean="0"/>
              <a:t>opacos</a:t>
            </a:r>
            <a:r>
              <a:rPr lang="en-GB" dirty="0" smtClean="0"/>
              <a:t> (se </a:t>
            </a:r>
            <a:r>
              <a:rPr lang="en-GB" dirty="0" err="1" smtClean="0"/>
              <a:t>identifican</a:t>
            </a:r>
            <a:r>
              <a:rPr lang="en-GB" dirty="0" smtClean="0"/>
              <a:t> con </a:t>
            </a:r>
            <a:r>
              <a:rPr lang="en-GB" dirty="0" err="1" smtClean="0"/>
              <a:t>números</a:t>
            </a:r>
            <a:r>
              <a:rPr lang="en-GB" dirty="0" smtClean="0"/>
              <a:t>)</a:t>
            </a:r>
          </a:p>
          <a:p>
            <a:pPr marL="685800" lvl="2" indent="0">
              <a:buNone/>
            </a:pPr>
            <a:r>
              <a:rPr lang="en-GB" dirty="0" err="1" smtClean="0"/>
              <a:t>Independiente</a:t>
            </a:r>
            <a:r>
              <a:rPr lang="en-GB" dirty="0" smtClean="0"/>
              <a:t> de </a:t>
            </a:r>
            <a:r>
              <a:rPr lang="en-GB" dirty="0" err="1" smtClean="0"/>
              <a:t>cualquier</a:t>
            </a:r>
            <a:r>
              <a:rPr lang="en-GB" dirty="0" smtClean="0"/>
              <a:t> </a:t>
            </a:r>
            <a:r>
              <a:rPr lang="en-GB" dirty="0" err="1" smtClean="0"/>
              <a:t>idioma</a:t>
            </a:r>
            <a:endParaRPr lang="en-GB" dirty="0" smtClean="0"/>
          </a:p>
          <a:p>
            <a:pPr marL="320040" lvl="1" indent="0">
              <a:buNone/>
            </a:pPr>
            <a:r>
              <a:rPr lang="en-GB" dirty="0" err="1" smtClean="0"/>
              <a:t>Entidades</a:t>
            </a:r>
            <a:r>
              <a:rPr lang="en-GB" dirty="0" smtClean="0"/>
              <a:t> </a:t>
            </a:r>
            <a:r>
              <a:rPr lang="en-GB" dirty="0" err="1" smtClean="0"/>
              <a:t>empiezan</a:t>
            </a:r>
            <a:r>
              <a:rPr lang="en-GB" dirty="0" smtClean="0"/>
              <a:t> </a:t>
            </a:r>
            <a:r>
              <a:rPr lang="en-GB" dirty="0" err="1" smtClean="0"/>
              <a:t>por</a:t>
            </a:r>
            <a:r>
              <a:rPr lang="en-GB" dirty="0" smtClean="0"/>
              <a:t> Q</a:t>
            </a:r>
          </a:p>
          <a:p>
            <a:pPr marL="617220" lvl="2" indent="0">
              <a:buNone/>
            </a:pPr>
            <a:r>
              <a:rPr lang="en-GB" dirty="0" err="1" smtClean="0"/>
              <a:t>Ejemplo</a:t>
            </a:r>
            <a:r>
              <a:rPr lang="en-GB" dirty="0" smtClean="0"/>
              <a:t>: </a:t>
            </a:r>
          </a:p>
          <a:p>
            <a:pPr marL="1143000" lvl="3" indent="0">
              <a:buNone/>
            </a:pPr>
            <a:r>
              <a:rPr lang="en-GB" dirty="0" smtClean="0"/>
              <a:t>Oviedo: </a:t>
            </a:r>
            <a:r>
              <a:rPr lang="en-GB" dirty="0" smtClean="0">
                <a:hlinkClick r:id="rId2"/>
              </a:rPr>
              <a:t>http://www.wikidata.org/entity/Q14317</a:t>
            </a:r>
            <a:endParaRPr lang="en-GB" dirty="0" smtClean="0"/>
          </a:p>
          <a:p>
            <a:pPr marL="1143000" lvl="3" indent="0">
              <a:buNone/>
            </a:pPr>
            <a:r>
              <a:rPr lang="en-GB" dirty="0" smtClean="0"/>
              <a:t>Asturias: </a:t>
            </a:r>
            <a:r>
              <a:rPr lang="en-GB" dirty="0" smtClean="0">
                <a:hlinkClick r:id="rId3"/>
              </a:rPr>
              <a:t>http://www.wikidata.org/entity/Q3934</a:t>
            </a:r>
            <a:endParaRPr lang="en-GB" dirty="0" smtClean="0"/>
          </a:p>
          <a:p>
            <a:pPr marL="320040" lvl="1" indent="0">
              <a:buNone/>
            </a:pPr>
            <a:r>
              <a:rPr lang="en-GB" dirty="0" err="1" smtClean="0"/>
              <a:t>Propiedades</a:t>
            </a:r>
            <a:r>
              <a:rPr lang="en-GB" dirty="0" smtClean="0"/>
              <a:t> </a:t>
            </a:r>
            <a:r>
              <a:rPr lang="en-GB" dirty="0" err="1" smtClean="0"/>
              <a:t>empiezan</a:t>
            </a:r>
            <a:r>
              <a:rPr lang="en-GB" dirty="0" smtClean="0"/>
              <a:t> </a:t>
            </a:r>
            <a:r>
              <a:rPr lang="en-GB" dirty="0" err="1" smtClean="0"/>
              <a:t>por</a:t>
            </a:r>
            <a:r>
              <a:rPr lang="en-GB" dirty="0" smtClean="0"/>
              <a:t> P</a:t>
            </a:r>
          </a:p>
          <a:p>
            <a:pPr marL="617220" lvl="2" indent="0">
              <a:buNone/>
            </a:pPr>
            <a:r>
              <a:rPr lang="en-GB" dirty="0" err="1" smtClean="0"/>
              <a:t>Ejemplo</a:t>
            </a:r>
            <a:r>
              <a:rPr lang="en-GB" dirty="0" smtClean="0"/>
              <a:t>: </a:t>
            </a:r>
          </a:p>
          <a:p>
            <a:pPr marL="1074420" lvl="3" indent="0">
              <a:buNone/>
            </a:pPr>
            <a:r>
              <a:rPr lang="en-GB" dirty="0" smtClean="0"/>
              <a:t>"</a:t>
            </a:r>
            <a:r>
              <a:rPr lang="en-GB" i="1" dirty="0" err="1" smtClean="0"/>
              <a:t>Es</a:t>
            </a:r>
            <a:r>
              <a:rPr lang="en-GB" i="1" dirty="0" smtClean="0"/>
              <a:t> capital de</a:t>
            </a:r>
            <a:r>
              <a:rPr lang="en-GB" dirty="0" smtClean="0"/>
              <a:t>": </a:t>
            </a:r>
            <a:r>
              <a:rPr lang="en-GB" dirty="0" smtClean="0">
                <a:hlinkClick r:id="rId4"/>
              </a:rPr>
              <a:t>https://www.wikidata.org/prop/direct/P1376</a:t>
            </a:r>
            <a:endParaRPr lang="en-GB" dirty="0" smtClean="0"/>
          </a:p>
          <a:p>
            <a:pPr marL="1074420" lvl="3" indent="0">
              <a:buNone/>
            </a:pPr>
            <a:r>
              <a:rPr lang="en-GB" dirty="0" smtClean="0"/>
              <a:t>"</a:t>
            </a:r>
            <a:r>
              <a:rPr lang="en-GB" dirty="0" err="1" smtClean="0"/>
              <a:t>lugar</a:t>
            </a:r>
            <a:r>
              <a:rPr lang="en-GB" dirty="0" smtClean="0"/>
              <a:t> de </a:t>
            </a:r>
            <a:r>
              <a:rPr lang="en-GB" dirty="0" err="1" smtClean="0"/>
              <a:t>nacimiento</a:t>
            </a:r>
            <a:r>
              <a:rPr lang="en-GB" dirty="0" smtClean="0"/>
              <a:t>": </a:t>
            </a:r>
            <a:r>
              <a:rPr lang="en-GB" dirty="0">
                <a:hlinkClick r:id="rId5"/>
              </a:rPr>
              <a:t>https://</a:t>
            </a:r>
            <a:r>
              <a:rPr lang="en-GB" dirty="0" smtClean="0">
                <a:hlinkClick r:id="rId5"/>
              </a:rPr>
              <a:t>www.wikidata.org/prop/direct/P19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6729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Expresiones</a:t>
            </a:r>
            <a:r>
              <a:rPr lang="en-GB" dirty="0" smtClean="0"/>
              <a:t> PATH </a:t>
            </a:r>
            <a:r>
              <a:rPr lang="en-GB" dirty="0" err="1" smtClean="0"/>
              <a:t>combinadas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48680"/>
          </a:xfrm>
        </p:spPr>
        <p:txBody>
          <a:bodyPr/>
          <a:lstStyle/>
          <a:p>
            <a:r>
              <a:rPr lang="en-GB" dirty="0" err="1" smtClean="0"/>
              <a:t>Ejemplo</a:t>
            </a:r>
            <a:r>
              <a:rPr lang="en-GB" dirty="0" smtClean="0"/>
              <a:t>: </a:t>
            </a:r>
            <a:r>
              <a:rPr lang="en-GB" dirty="0" err="1" smtClean="0"/>
              <a:t>ascendentes</a:t>
            </a:r>
            <a:r>
              <a:rPr lang="en-GB" dirty="0" smtClean="0"/>
              <a:t> de Felipe VI</a:t>
            </a:r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414741" y="2852936"/>
            <a:ext cx="8318303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ascendente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ascendenteLabel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</a:t>
            </a:r>
          </a:p>
          <a:p>
            <a:endParaRPr lang="en-GB" dirty="0" smtClean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Q191045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P22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|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P25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)*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ascendente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smtClean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SERVICE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wikibase:label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 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bd:serviceParam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wikibase:language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"[AUTO_LANGUAGE],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". 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}</a:t>
            </a:r>
          </a:p>
          <a:p>
            <a:endParaRPr lang="en-GB" dirty="0" smtClean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095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Instancias</a:t>
            </a:r>
            <a:r>
              <a:rPr lang="en-GB" dirty="0" smtClean="0"/>
              <a:t> y </a:t>
            </a:r>
            <a:r>
              <a:rPr lang="en-GB" dirty="0" err="1" smtClean="0"/>
              <a:t>subclases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1180728"/>
          </a:xfrm>
        </p:spPr>
        <p:txBody>
          <a:bodyPr/>
          <a:lstStyle/>
          <a:p>
            <a:r>
              <a:rPr lang="en-GB" dirty="0" err="1" smtClean="0"/>
              <a:t>Propiedad</a:t>
            </a:r>
            <a:r>
              <a:rPr lang="en-GB" dirty="0" smtClean="0"/>
              <a:t> P31 (</a:t>
            </a:r>
            <a:r>
              <a:rPr lang="en-GB" dirty="0" err="1" smtClean="0"/>
              <a:t>instancia</a:t>
            </a:r>
            <a:r>
              <a:rPr lang="en-GB" dirty="0" smtClean="0"/>
              <a:t> de)</a:t>
            </a:r>
          </a:p>
          <a:p>
            <a:r>
              <a:rPr lang="en-GB" dirty="0" err="1" smtClean="0"/>
              <a:t>Propiedad</a:t>
            </a:r>
            <a:r>
              <a:rPr lang="en-GB" dirty="0" smtClean="0"/>
              <a:t> P279 (</a:t>
            </a:r>
            <a:r>
              <a:rPr lang="en-GB" dirty="0" err="1" smtClean="0"/>
              <a:t>subclase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Todos</a:t>
            </a:r>
            <a:r>
              <a:rPr lang="en-GB" dirty="0" smtClean="0"/>
              <a:t>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elementos</a:t>
            </a:r>
            <a:r>
              <a:rPr lang="en-GB" dirty="0" smtClean="0"/>
              <a:t> de un </a:t>
            </a:r>
            <a:r>
              <a:rPr lang="en-GB" dirty="0" err="1" smtClean="0"/>
              <a:t>conjunto</a:t>
            </a:r>
            <a:r>
              <a:rPr lang="en-GB" dirty="0" smtClean="0"/>
              <a:t>: </a:t>
            </a:r>
            <a:r>
              <a:rPr lang="en-GB" dirty="0" smtClean="0">
                <a:latin typeface="Consolas" panose="020B0609020204030204" pitchFamily="49" charset="0"/>
              </a:rPr>
              <a:t>P31/P279*</a:t>
            </a:r>
          </a:p>
          <a:p>
            <a:pPr lvl="1"/>
            <a:r>
              <a:rPr lang="en-GB" dirty="0" err="1" smtClean="0"/>
              <a:t>Instancias</a:t>
            </a:r>
            <a:r>
              <a:rPr lang="en-GB" dirty="0" smtClean="0"/>
              <a:t> de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clase</a:t>
            </a:r>
            <a:r>
              <a:rPr lang="en-GB" dirty="0" smtClean="0"/>
              <a:t> o de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subclase</a:t>
            </a:r>
            <a:r>
              <a:rPr lang="en-GB" dirty="0" smtClean="0"/>
              <a:t> de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clase</a:t>
            </a:r>
            <a:r>
              <a:rPr lang="en-GB" dirty="0" smtClean="0"/>
              <a:t>...</a:t>
            </a:r>
          </a:p>
          <a:p>
            <a:r>
              <a:rPr lang="en-GB" dirty="0" err="1" smtClean="0"/>
              <a:t>Todos</a:t>
            </a:r>
            <a:r>
              <a:rPr lang="en-GB" dirty="0" smtClean="0"/>
              <a:t>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movimientos</a:t>
            </a:r>
            <a:r>
              <a:rPr lang="en-GB" dirty="0" smtClean="0"/>
              <a:t> </a:t>
            </a:r>
            <a:r>
              <a:rPr lang="en-GB" dirty="0" err="1" smtClean="0"/>
              <a:t>artísticos</a:t>
            </a:r>
            <a:r>
              <a:rPr lang="en-GB" dirty="0" smtClean="0"/>
              <a:t> </a:t>
            </a:r>
            <a:endParaRPr lang="en-GB" dirty="0" smtClean="0">
              <a:latin typeface="Consolas" panose="020B0609020204030204" pitchFamily="49" charset="0"/>
            </a:endParaRPr>
          </a:p>
          <a:p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395536" y="4437112"/>
            <a:ext cx="8318303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movimiento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movimientoLabel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{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movimiento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P31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/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P279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*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wd</a:t>
            </a:r>
            <a:r>
              <a:rPr lang="en-GB" dirty="0" smtClean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Q968159</a:t>
            </a: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SERVICE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wikibase:label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 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bd:serviceParam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wikibase:language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"[AUTO_LANGUAGE],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". 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}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899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BIND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612776"/>
          </a:xfrm>
        </p:spPr>
        <p:txBody>
          <a:bodyPr/>
          <a:lstStyle/>
          <a:p>
            <a:r>
              <a:rPr lang="en-GB" dirty="0" smtClean="0"/>
              <a:t>BIND </a:t>
            </a:r>
            <a:r>
              <a:rPr lang="en-GB" dirty="0" err="1" smtClean="0"/>
              <a:t>Permite</a:t>
            </a:r>
            <a:r>
              <a:rPr lang="en-GB" dirty="0" smtClean="0"/>
              <a:t> </a:t>
            </a:r>
            <a:r>
              <a:rPr lang="en-GB" dirty="0" err="1" smtClean="0"/>
              <a:t>asignar</a:t>
            </a:r>
            <a:r>
              <a:rPr lang="en-GB" dirty="0" smtClean="0"/>
              <a:t> un </a:t>
            </a:r>
            <a:r>
              <a:rPr lang="en-GB" dirty="0" err="1" smtClean="0"/>
              <a:t>valor</a:t>
            </a:r>
            <a:r>
              <a:rPr lang="en-GB" dirty="0" smtClean="0"/>
              <a:t> a </a:t>
            </a:r>
            <a:r>
              <a:rPr lang="en-GB" dirty="0" err="1" smtClean="0"/>
              <a:t>una</a:t>
            </a:r>
            <a:r>
              <a:rPr lang="en-GB" dirty="0" smtClean="0"/>
              <a:t> variable</a:t>
            </a:r>
          </a:p>
          <a:p>
            <a:r>
              <a:rPr lang="en-GB" dirty="0" err="1" smtClean="0"/>
              <a:t>Ejemplo</a:t>
            </a:r>
            <a:r>
              <a:rPr lang="en-GB" dirty="0" smtClean="0"/>
              <a:t> </a:t>
            </a:r>
            <a:r>
              <a:rPr lang="en-GB" dirty="0" err="1" smtClean="0"/>
              <a:t>calcular</a:t>
            </a:r>
            <a:r>
              <a:rPr lang="en-GB" dirty="0" smtClean="0"/>
              <a:t> </a:t>
            </a:r>
            <a:r>
              <a:rPr lang="en-GB" dirty="0" err="1" smtClean="0"/>
              <a:t>edad</a:t>
            </a:r>
            <a:r>
              <a:rPr lang="en-GB" dirty="0" smtClean="0"/>
              <a:t> de personas de Oviedo que </a:t>
            </a:r>
            <a:r>
              <a:rPr lang="en-GB" dirty="0" err="1" smtClean="0"/>
              <a:t>fallecen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Oviedo</a:t>
            </a:r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323528" y="3593976"/>
            <a:ext cx="8577989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?persona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sz="16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personaLabel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sz="16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edad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</a:t>
            </a: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?persona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P19 </a:t>
            </a:r>
            <a:r>
              <a:rPr lang="en-GB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</a:t>
            </a:r>
            <a:r>
              <a:rPr lang="en-GB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Q14317 </a:t>
            </a:r>
            <a:r>
              <a:rPr lang="en-GB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?persona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P569 </a:t>
            </a:r>
            <a:r>
              <a:rPr lang="en-GB" sz="16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sz="16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fechaNacimiento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?persona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P570 </a:t>
            </a:r>
            <a:r>
              <a:rPr lang="en-GB" sz="16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sz="16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fechaFallecimiento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BIND</a:t>
            </a:r>
            <a:r>
              <a:rPr lang="en-GB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GB" sz="16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FLOOR</a:t>
            </a:r>
            <a:r>
              <a:rPr lang="en-GB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((</a:t>
            </a:r>
            <a:r>
              <a:rPr lang="en-GB" sz="16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sz="16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fechaFallecimiento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sz="16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fechaNacimiento</a:t>
            </a:r>
            <a:r>
              <a:rPr lang="en-GB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)/</a:t>
            </a:r>
            <a:r>
              <a:rPr lang="en-GB" sz="1600" dirty="0">
                <a:solidFill>
                  <a:srgbClr val="E1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365</a:t>
            </a:r>
            <a:r>
              <a:rPr lang="en-GB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AS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sz="16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edad</a:t>
            </a:r>
            <a:r>
              <a:rPr lang="en-GB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).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SERVICE </a:t>
            </a:r>
            <a:r>
              <a:rPr lang="en-GB" sz="1600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wikibase:label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 </a:t>
            </a:r>
          </a:p>
          <a:p>
            <a:r>
              <a:rPr lang="en-GB" sz="1600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</a:t>
            </a:r>
            <a:r>
              <a:rPr lang="en-GB" sz="1600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bd:serviceParam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wikibase:language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"[AUTO_LANGUAGE],</a:t>
            </a:r>
            <a:r>
              <a:rPr lang="en-GB" sz="1600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". </a:t>
            </a:r>
          </a:p>
          <a:p>
            <a:r>
              <a:rPr lang="en-GB" sz="1600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}</a:t>
            </a:r>
          </a:p>
          <a:p>
            <a:r>
              <a:rPr lang="en-GB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68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Agrupaciones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1756792"/>
          </a:xfrm>
        </p:spPr>
        <p:txBody>
          <a:bodyPr/>
          <a:lstStyle/>
          <a:p>
            <a:r>
              <a:rPr lang="en-GB" dirty="0" smtClean="0"/>
              <a:t>GROUP BY </a:t>
            </a:r>
            <a:r>
              <a:rPr lang="en-GB" dirty="0" err="1" smtClean="0"/>
              <a:t>permite</a:t>
            </a:r>
            <a:r>
              <a:rPr lang="en-GB" dirty="0" smtClean="0"/>
              <a:t> </a:t>
            </a:r>
            <a:r>
              <a:rPr lang="en-GB" dirty="0" err="1" smtClean="0"/>
              <a:t>agrupar</a:t>
            </a:r>
            <a:r>
              <a:rPr lang="en-GB" dirty="0" smtClean="0"/>
              <a:t> </a:t>
            </a:r>
            <a:r>
              <a:rPr lang="en-GB" dirty="0" err="1" smtClean="0"/>
              <a:t>valores</a:t>
            </a:r>
            <a:endParaRPr lang="en-GB" dirty="0" smtClean="0"/>
          </a:p>
          <a:p>
            <a:r>
              <a:rPr lang="en-GB" dirty="0" err="1" smtClean="0"/>
              <a:t>Funciones</a:t>
            </a:r>
            <a:r>
              <a:rPr lang="en-GB" dirty="0" smtClean="0"/>
              <a:t> de </a:t>
            </a:r>
            <a:r>
              <a:rPr lang="en-GB" dirty="0" err="1" smtClean="0"/>
              <a:t>agregación</a:t>
            </a:r>
            <a:r>
              <a:rPr lang="en-GB" dirty="0" smtClean="0"/>
              <a:t>: COUNT, MAX, MIN, SUM,...</a:t>
            </a:r>
          </a:p>
          <a:p>
            <a:r>
              <a:rPr lang="en-GB" dirty="0" err="1" smtClean="0"/>
              <a:t>Ejemplo</a:t>
            </a:r>
            <a:r>
              <a:rPr lang="en-GB" dirty="0" smtClean="0"/>
              <a:t>: </a:t>
            </a:r>
            <a:r>
              <a:rPr lang="en-GB" dirty="0" err="1" smtClean="0"/>
              <a:t>Listado</a:t>
            </a:r>
            <a:r>
              <a:rPr lang="en-GB" dirty="0" smtClean="0"/>
              <a:t> de </a:t>
            </a:r>
            <a:r>
              <a:rPr lang="en-GB" dirty="0" err="1" smtClean="0"/>
              <a:t>países</a:t>
            </a:r>
            <a:r>
              <a:rPr lang="en-GB" dirty="0" smtClean="0"/>
              <a:t> con </a:t>
            </a:r>
            <a:r>
              <a:rPr lang="en-GB" dirty="0" err="1" smtClean="0"/>
              <a:t>número</a:t>
            </a:r>
            <a:r>
              <a:rPr lang="en-GB" dirty="0" smtClean="0"/>
              <a:t> de </a:t>
            </a:r>
            <a:r>
              <a:rPr lang="en-GB" dirty="0" err="1" smtClean="0"/>
              <a:t>pintores</a:t>
            </a:r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179512" y="3429000"/>
            <a:ext cx="8824852" cy="28007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sz="16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pt-BR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pt-BR" sz="16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?país</a:t>
            </a:r>
            <a:r>
              <a:rPr lang="pt-BR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pt-BR" sz="16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pt-BR" sz="16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paísLabel</a:t>
            </a:r>
            <a:r>
              <a:rPr lang="pt-BR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pt-BR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pt-BR" sz="16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COUNT</a:t>
            </a:r>
            <a:r>
              <a:rPr lang="pt-BR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pt-BR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pt-BR" sz="16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DISTINCT</a:t>
            </a:r>
            <a:r>
              <a:rPr lang="pt-BR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pt-BR" sz="16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?pintor</a:t>
            </a:r>
            <a:r>
              <a:rPr lang="pt-BR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r>
              <a:rPr lang="pt-BR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pt-BR" sz="16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AS</a:t>
            </a:r>
            <a:r>
              <a:rPr lang="pt-BR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pt-BR" sz="16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pt-BR" sz="16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númeroPintores</a:t>
            </a:r>
            <a:r>
              <a:rPr lang="pt-BR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r>
              <a:rPr lang="pt-BR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r>
              <a:rPr lang="en-GB" sz="16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WHERE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</a:t>
            </a: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sz="16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sz="16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pintor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P106 wd</a:t>
            </a:r>
            <a:r>
              <a:rPr lang="en-GB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Q1028181 </a:t>
            </a:r>
            <a:r>
              <a:rPr lang="en-GB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sz="16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sz="16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pintor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P27 </a:t>
            </a:r>
            <a:r>
              <a:rPr lang="en-GB" sz="16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sz="16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país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endParaRPr lang="en-GB" sz="1600" dirty="0" smtClean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SERVICE </a:t>
            </a:r>
            <a:r>
              <a:rPr lang="en-GB" sz="1600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wikibase:label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 </a:t>
            </a:r>
          </a:p>
          <a:p>
            <a:r>
              <a:rPr lang="en-GB" sz="1600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en-GB" sz="1600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bd:serviceParam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wikibase:language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"[AUTO_LANGUAGE],</a:t>
            </a:r>
            <a:r>
              <a:rPr lang="en-GB" sz="1600" dirty="0" err="1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". </a:t>
            </a:r>
          </a:p>
          <a:p>
            <a:r>
              <a:rPr lang="en-GB" sz="1600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}</a:t>
            </a: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</a:p>
          <a:p>
            <a:r>
              <a:rPr lang="en-GB" sz="16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GROUP BY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sz="16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país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sz="16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paísLabel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ORDER BY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DESC</a:t>
            </a:r>
            <a:r>
              <a:rPr lang="en-GB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GB" sz="16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sz="16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númeroPintores</a:t>
            </a:r>
            <a:r>
              <a:rPr lang="en-GB" sz="16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18918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Enunciados</a:t>
            </a:r>
            <a:r>
              <a:rPr lang="en-GB" dirty="0" smtClean="0"/>
              <a:t> </a:t>
            </a:r>
            <a:r>
              <a:rPr lang="en-GB" dirty="0" err="1" smtClean="0"/>
              <a:t>cualificados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1033936"/>
          </a:xfrm>
        </p:spPr>
        <p:txBody>
          <a:bodyPr/>
          <a:lstStyle/>
          <a:p>
            <a:r>
              <a:rPr lang="en-GB" dirty="0" err="1" smtClean="0"/>
              <a:t>Cada</a:t>
            </a:r>
            <a:r>
              <a:rPr lang="en-GB" dirty="0" smtClean="0"/>
              <a:t> </a:t>
            </a:r>
            <a:r>
              <a:rPr lang="en-GB" dirty="0" err="1" smtClean="0"/>
              <a:t>propiedad</a:t>
            </a:r>
            <a:r>
              <a:rPr lang="en-GB" dirty="0" smtClean="0"/>
              <a:t> de un </a:t>
            </a:r>
            <a:r>
              <a:rPr lang="en-GB" dirty="0" err="1" smtClean="0"/>
              <a:t>enunciado</a:t>
            </a:r>
            <a:r>
              <a:rPr lang="en-GB" dirty="0" smtClean="0"/>
              <a:t> </a:t>
            </a:r>
            <a:r>
              <a:rPr lang="en-GB" dirty="0" err="1" smtClean="0"/>
              <a:t>cualificado</a:t>
            </a:r>
            <a:r>
              <a:rPr lang="en-GB" dirty="0" smtClean="0"/>
              <a:t> </a:t>
            </a:r>
            <a:r>
              <a:rPr lang="en-GB" dirty="0" err="1" smtClean="0"/>
              <a:t>tiene</a:t>
            </a:r>
            <a:r>
              <a:rPr lang="en-GB" dirty="0" smtClean="0"/>
              <a:t> un </a:t>
            </a:r>
            <a:r>
              <a:rPr lang="en-GB" dirty="0" err="1" smtClean="0"/>
              <a:t>valor</a:t>
            </a:r>
            <a:r>
              <a:rPr lang="en-GB" dirty="0" smtClean="0"/>
              <a:t> </a:t>
            </a:r>
            <a:r>
              <a:rPr lang="en-GB" dirty="0" err="1" smtClean="0"/>
              <a:t>ficticio</a:t>
            </a:r>
            <a:r>
              <a:rPr lang="en-GB" dirty="0" smtClean="0"/>
              <a:t> que </a:t>
            </a:r>
            <a:r>
              <a:rPr lang="en-GB" dirty="0" err="1" smtClean="0"/>
              <a:t>puede</a:t>
            </a:r>
            <a:r>
              <a:rPr lang="en-GB" dirty="0" smtClean="0"/>
              <a:t> </a:t>
            </a:r>
            <a:r>
              <a:rPr lang="en-GB" dirty="0" err="1" smtClean="0"/>
              <a:t>contener</a:t>
            </a:r>
            <a:r>
              <a:rPr lang="en-GB" dirty="0" smtClean="0"/>
              <a:t> </a:t>
            </a:r>
            <a:r>
              <a:rPr lang="en-GB" dirty="0" err="1" smtClean="0"/>
              <a:t>otros</a:t>
            </a:r>
            <a:r>
              <a:rPr lang="en-GB" dirty="0" smtClean="0"/>
              <a:t> </a:t>
            </a:r>
            <a:r>
              <a:rPr lang="en-GB" dirty="0" err="1" smtClean="0"/>
              <a:t>enunciados</a:t>
            </a:r>
            <a:endParaRPr lang="en-GB" dirty="0"/>
          </a:p>
        </p:txBody>
      </p:sp>
      <p:sp>
        <p:nvSpPr>
          <p:cNvPr id="5" name="CuadroTexto 4"/>
          <p:cNvSpPr txBox="1"/>
          <p:nvPr/>
        </p:nvSpPr>
        <p:spPr>
          <a:xfrm>
            <a:off x="1669802" y="5340294"/>
            <a:ext cx="5561138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población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año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WHERE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Q14317 p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P1082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cualificado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cualificado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ps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P1082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población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cualificado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pq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P585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año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 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ORDER BY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?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año</a:t>
            </a:r>
            <a:endParaRPr lang="en-GB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236296" y="6381328"/>
            <a:ext cx="176368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http://tinyurl.com/yy8qnr48</a:t>
            </a:r>
            <a:r>
              <a:rPr kumimoji="0" lang="es-ES" altLang="es-E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1547664" y="2616361"/>
            <a:ext cx="3600400" cy="1008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ángulo redondeado 7"/>
          <p:cNvSpPr/>
          <p:nvPr/>
        </p:nvSpPr>
        <p:spPr>
          <a:xfrm>
            <a:off x="1685775" y="3019292"/>
            <a:ext cx="992140" cy="4017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wd:Q14317</a:t>
            </a:r>
          </a:p>
        </p:txBody>
      </p:sp>
      <p:sp>
        <p:nvSpPr>
          <p:cNvPr id="9" name="Rectángulo 8"/>
          <p:cNvSpPr/>
          <p:nvPr/>
        </p:nvSpPr>
        <p:spPr>
          <a:xfrm>
            <a:off x="3742352" y="3019292"/>
            <a:ext cx="1117679" cy="4017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220020</a:t>
            </a:r>
            <a:endParaRPr lang="en-GB" sz="1600" dirty="0"/>
          </a:p>
        </p:txBody>
      </p:sp>
      <p:cxnSp>
        <p:nvCxnSpPr>
          <p:cNvPr id="10" name="Conector recto de flecha 9"/>
          <p:cNvCxnSpPr>
            <a:stCxn id="8" idx="3"/>
            <a:endCxn id="9" idx="1"/>
          </p:cNvCxnSpPr>
          <p:nvPr/>
        </p:nvCxnSpPr>
        <p:spPr>
          <a:xfrm>
            <a:off x="2677914" y="3220184"/>
            <a:ext cx="106443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2755439" y="2965271"/>
            <a:ext cx="861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wdt:P1082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2687002" y="3144769"/>
            <a:ext cx="9204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/>
              <a:t>population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1831428" y="2716767"/>
            <a:ext cx="70083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 smtClean="0"/>
              <a:t>Oviedo</a:t>
            </a:r>
            <a:endParaRPr lang="en-GB" sz="1350" dirty="0"/>
          </a:p>
        </p:txBody>
      </p:sp>
      <p:cxnSp>
        <p:nvCxnSpPr>
          <p:cNvPr id="14" name="Conector recto de flecha 13"/>
          <p:cNvCxnSpPr>
            <a:stCxn id="7" idx="3"/>
          </p:cNvCxnSpPr>
          <p:nvPr/>
        </p:nvCxnSpPr>
        <p:spPr>
          <a:xfrm>
            <a:off x="5148064" y="3120417"/>
            <a:ext cx="106443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5220059" y="2843418"/>
            <a:ext cx="7763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wdt:P582</a:t>
            </a:r>
            <a:endParaRPr lang="en-GB" sz="12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5135490" y="3103769"/>
            <a:ext cx="100642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 smtClean="0"/>
              <a:t>Point in time</a:t>
            </a:r>
            <a:endParaRPr lang="en-GB" sz="1350" dirty="0"/>
          </a:p>
        </p:txBody>
      </p:sp>
      <p:sp>
        <p:nvSpPr>
          <p:cNvPr id="17" name="Rectángulo 16"/>
          <p:cNvSpPr/>
          <p:nvPr/>
        </p:nvSpPr>
        <p:spPr>
          <a:xfrm>
            <a:off x="6225075" y="2902878"/>
            <a:ext cx="795198" cy="4017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2018</a:t>
            </a:r>
            <a:endParaRPr lang="en-GB" sz="1600" dirty="0"/>
          </a:p>
        </p:txBody>
      </p:sp>
      <p:sp>
        <p:nvSpPr>
          <p:cNvPr id="18" name="Rectángulo redondeado 17"/>
          <p:cNvSpPr/>
          <p:nvPr/>
        </p:nvSpPr>
        <p:spPr>
          <a:xfrm>
            <a:off x="1814708" y="4253922"/>
            <a:ext cx="992140" cy="4017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wd:Q14317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5815957" y="3982136"/>
            <a:ext cx="1117679" cy="4017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220020</a:t>
            </a:r>
            <a:endParaRPr lang="en-GB" sz="1600" dirty="0"/>
          </a:p>
        </p:txBody>
      </p:sp>
      <p:cxnSp>
        <p:nvCxnSpPr>
          <p:cNvPr id="20" name="Conector recto de flecha 19"/>
          <p:cNvCxnSpPr>
            <a:stCxn id="18" idx="3"/>
            <a:endCxn id="25" idx="2"/>
          </p:cNvCxnSpPr>
          <p:nvPr/>
        </p:nvCxnSpPr>
        <p:spPr>
          <a:xfrm flipV="1">
            <a:off x="2806848" y="4454813"/>
            <a:ext cx="845264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CuadroTexto 20"/>
          <p:cNvSpPr txBox="1"/>
          <p:nvPr/>
        </p:nvSpPr>
        <p:spPr>
          <a:xfrm>
            <a:off x="2871943" y="4163475"/>
            <a:ext cx="7200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p</a:t>
            </a:r>
            <a:r>
              <a:rPr lang="en-GB" sz="1200" dirty="0" smtClean="0"/>
              <a:t>:P1082</a:t>
            </a:r>
            <a:endParaRPr lang="en-GB" sz="1200" dirty="0"/>
          </a:p>
        </p:txBody>
      </p:sp>
      <p:sp>
        <p:nvSpPr>
          <p:cNvPr id="22" name="CuadroTexto 21"/>
          <p:cNvSpPr txBox="1"/>
          <p:nvPr/>
        </p:nvSpPr>
        <p:spPr>
          <a:xfrm>
            <a:off x="2778616" y="4401226"/>
            <a:ext cx="9204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/>
              <a:t>population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1960361" y="3951397"/>
            <a:ext cx="70083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 smtClean="0"/>
              <a:t>Oviedo</a:t>
            </a:r>
            <a:endParaRPr lang="en-GB" sz="1350" dirty="0"/>
          </a:p>
        </p:txBody>
      </p:sp>
      <p:sp>
        <p:nvSpPr>
          <p:cNvPr id="25" name="Elipse 24"/>
          <p:cNvSpPr/>
          <p:nvPr/>
        </p:nvSpPr>
        <p:spPr>
          <a:xfrm>
            <a:off x="3652112" y="4301975"/>
            <a:ext cx="1188376" cy="30567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err="1" smtClean="0"/>
              <a:t>cualificado</a:t>
            </a:r>
            <a:endParaRPr lang="en-GB" sz="1100" dirty="0"/>
          </a:p>
        </p:txBody>
      </p:sp>
      <p:cxnSp>
        <p:nvCxnSpPr>
          <p:cNvPr id="30" name="Conector curvado 29"/>
          <p:cNvCxnSpPr>
            <a:stCxn id="25" idx="7"/>
            <a:endCxn id="19" idx="1"/>
          </p:cNvCxnSpPr>
          <p:nvPr/>
        </p:nvCxnSpPr>
        <p:spPr>
          <a:xfrm rot="5400000" flipH="1" flipV="1">
            <a:off x="5159349" y="3690133"/>
            <a:ext cx="163712" cy="1149503"/>
          </a:xfrm>
          <a:prstGeom prst="curved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CuadroTexto 30"/>
          <p:cNvSpPr txBox="1"/>
          <p:nvPr/>
        </p:nvSpPr>
        <p:spPr>
          <a:xfrm>
            <a:off x="4820094" y="3953150"/>
            <a:ext cx="771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ps:P1082</a:t>
            </a:r>
            <a:endParaRPr lang="en-GB" sz="1200" dirty="0"/>
          </a:p>
        </p:txBody>
      </p:sp>
      <p:sp>
        <p:nvSpPr>
          <p:cNvPr id="32" name="CuadroTexto 31"/>
          <p:cNvSpPr txBox="1"/>
          <p:nvPr/>
        </p:nvSpPr>
        <p:spPr>
          <a:xfrm>
            <a:off x="4838819" y="4200252"/>
            <a:ext cx="9204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/>
              <a:t>population</a:t>
            </a:r>
          </a:p>
        </p:txBody>
      </p:sp>
      <p:sp>
        <p:nvSpPr>
          <p:cNvPr id="33" name="Rectángulo 32"/>
          <p:cNvSpPr/>
          <p:nvPr/>
        </p:nvSpPr>
        <p:spPr>
          <a:xfrm>
            <a:off x="5796136" y="4685760"/>
            <a:ext cx="1117679" cy="4017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2018</a:t>
            </a:r>
            <a:endParaRPr lang="en-GB" sz="1600" dirty="0"/>
          </a:p>
        </p:txBody>
      </p:sp>
      <p:cxnSp>
        <p:nvCxnSpPr>
          <p:cNvPr id="34" name="Conector curvado 33"/>
          <p:cNvCxnSpPr>
            <a:stCxn id="25" idx="5"/>
            <a:endCxn id="33" idx="1"/>
          </p:cNvCxnSpPr>
          <p:nvPr/>
        </p:nvCxnSpPr>
        <p:spPr>
          <a:xfrm rot="16200000" flipH="1">
            <a:off x="5069412" y="4159928"/>
            <a:ext cx="323766" cy="1129682"/>
          </a:xfrm>
          <a:prstGeom prst="curved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CuadroTexto 35"/>
          <p:cNvSpPr txBox="1"/>
          <p:nvPr/>
        </p:nvSpPr>
        <p:spPr>
          <a:xfrm>
            <a:off x="4512752" y="4784554"/>
            <a:ext cx="7200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pq:P585</a:t>
            </a:r>
            <a:endParaRPr lang="en-GB" sz="1200" dirty="0"/>
          </a:p>
        </p:txBody>
      </p:sp>
      <p:sp>
        <p:nvSpPr>
          <p:cNvPr id="37" name="CuadroTexto 36"/>
          <p:cNvSpPr txBox="1"/>
          <p:nvPr/>
        </p:nvSpPr>
        <p:spPr>
          <a:xfrm>
            <a:off x="4365873" y="4957385"/>
            <a:ext cx="113892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p</a:t>
            </a:r>
            <a:r>
              <a:rPr lang="en-GB" sz="1350" dirty="0" smtClean="0"/>
              <a:t>oint in time</a:t>
            </a:r>
            <a:endParaRPr lang="en-GB" sz="1350" dirty="0"/>
          </a:p>
        </p:txBody>
      </p:sp>
      <p:sp>
        <p:nvSpPr>
          <p:cNvPr id="4" name="CuadroTexto 3"/>
          <p:cNvSpPr txBox="1"/>
          <p:nvPr/>
        </p:nvSpPr>
        <p:spPr>
          <a:xfrm>
            <a:off x="557142" y="4970284"/>
            <a:ext cx="2314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Poblaciones</a:t>
            </a:r>
            <a:r>
              <a:rPr lang="en-GB" dirty="0" smtClean="0"/>
              <a:t> de Oviedo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761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Nodos</a:t>
            </a:r>
            <a:r>
              <a:rPr lang="en-GB" dirty="0" smtClean="0"/>
              <a:t> </a:t>
            </a:r>
            <a:r>
              <a:rPr lang="en-GB" dirty="0" err="1" smtClean="0"/>
              <a:t>anónimos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188840"/>
          </a:xfrm>
        </p:spPr>
        <p:txBody>
          <a:bodyPr/>
          <a:lstStyle/>
          <a:p>
            <a:r>
              <a:rPr lang="en-GB" dirty="0" err="1" smtClean="0"/>
              <a:t>Nodos</a:t>
            </a:r>
            <a:r>
              <a:rPr lang="en-GB" dirty="0" smtClean="0"/>
              <a:t> </a:t>
            </a:r>
            <a:r>
              <a:rPr lang="en-GB" dirty="0" err="1" smtClean="0"/>
              <a:t>anónimos</a:t>
            </a:r>
            <a:r>
              <a:rPr lang="en-GB" dirty="0" smtClean="0"/>
              <a:t> son </a:t>
            </a:r>
            <a:r>
              <a:rPr lang="en-GB" dirty="0" err="1" smtClean="0"/>
              <a:t>nodos</a:t>
            </a:r>
            <a:r>
              <a:rPr lang="en-GB" dirty="0" smtClean="0"/>
              <a:t> auxiliaries </a:t>
            </a:r>
            <a:r>
              <a:rPr lang="en-GB" dirty="0" err="1" smtClean="0"/>
              <a:t>cuyos</a:t>
            </a:r>
            <a:r>
              <a:rPr lang="en-GB" dirty="0" smtClean="0"/>
              <a:t> </a:t>
            </a:r>
            <a:r>
              <a:rPr lang="en-GB" dirty="0" err="1" smtClean="0"/>
              <a:t>valores</a:t>
            </a:r>
            <a:r>
              <a:rPr lang="en-GB" dirty="0" smtClean="0"/>
              <a:t> no </a:t>
            </a:r>
            <a:r>
              <a:rPr lang="en-GB" dirty="0" err="1" smtClean="0"/>
              <a:t>nos</a:t>
            </a:r>
            <a:r>
              <a:rPr lang="en-GB" dirty="0" smtClean="0"/>
              <a:t> </a:t>
            </a:r>
            <a:r>
              <a:rPr lang="en-GB" dirty="0" err="1" smtClean="0"/>
              <a:t>interesan</a:t>
            </a:r>
            <a:endParaRPr lang="en-GB" dirty="0" smtClean="0"/>
          </a:p>
          <a:p>
            <a:r>
              <a:rPr lang="en-GB" dirty="0" err="1" smtClean="0"/>
              <a:t>Pueden</a:t>
            </a:r>
            <a:r>
              <a:rPr lang="en-GB" dirty="0" smtClean="0"/>
              <a:t> </a:t>
            </a:r>
            <a:r>
              <a:rPr lang="en-GB" dirty="0" err="1" smtClean="0"/>
              <a:t>escribirse</a:t>
            </a:r>
            <a:r>
              <a:rPr lang="en-GB" dirty="0" smtClean="0"/>
              <a:t> </a:t>
            </a:r>
            <a:r>
              <a:rPr lang="en-GB" dirty="0" err="1" smtClean="0"/>
              <a:t>como</a:t>
            </a:r>
            <a:r>
              <a:rPr lang="en-GB" dirty="0" smtClean="0"/>
              <a:t> _:</a:t>
            </a:r>
            <a:r>
              <a:rPr lang="en-GB" dirty="0" err="1" smtClean="0"/>
              <a:t>etiqueta</a:t>
            </a:r>
            <a:endParaRPr lang="en-GB" dirty="0" smtClean="0"/>
          </a:p>
          <a:p>
            <a:r>
              <a:rPr lang="en-GB" dirty="0" smtClean="0"/>
              <a:t>O </a:t>
            </a:r>
            <a:r>
              <a:rPr lang="en-GB" dirty="0" err="1" smtClean="0"/>
              <a:t>encerrados</a:t>
            </a:r>
            <a:r>
              <a:rPr lang="en-GB" dirty="0" smtClean="0"/>
              <a:t> entre </a:t>
            </a:r>
            <a:r>
              <a:rPr lang="en-GB" dirty="0" err="1" smtClean="0"/>
              <a:t>corchetes</a:t>
            </a:r>
            <a:r>
              <a:rPr lang="en-GB" dirty="0" smtClean="0"/>
              <a:t> [ ... ]</a:t>
            </a:r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1187624" y="4653136"/>
            <a:ext cx="4320413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población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año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WHERE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Q14317 p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P1082 [ 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 ps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P1082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población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 pq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P585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año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]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 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ORDER BY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?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año</a:t>
            </a:r>
            <a:endParaRPr lang="en-GB" dirty="0"/>
          </a:p>
        </p:txBody>
      </p:sp>
      <p:sp>
        <p:nvSpPr>
          <p:cNvPr id="5" name="CuadroTexto 4"/>
          <p:cNvSpPr txBox="1"/>
          <p:nvPr/>
        </p:nvSpPr>
        <p:spPr>
          <a:xfrm>
            <a:off x="755576" y="4162971"/>
            <a:ext cx="2989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Población</a:t>
            </a:r>
            <a:r>
              <a:rPr lang="en-GB" dirty="0" smtClean="0"/>
              <a:t> de Oviedo </a:t>
            </a:r>
            <a:r>
              <a:rPr lang="en-GB" dirty="0" err="1" smtClean="0"/>
              <a:t>por</a:t>
            </a:r>
            <a:r>
              <a:rPr lang="en-GB" dirty="0" smtClean="0"/>
              <a:t> </a:t>
            </a:r>
            <a:r>
              <a:rPr lang="en-GB" dirty="0" err="1" smtClean="0"/>
              <a:t>años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52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Información</a:t>
            </a:r>
            <a:r>
              <a:rPr lang="en-GB" dirty="0" smtClean="0"/>
              <a:t> </a:t>
            </a:r>
            <a:r>
              <a:rPr lang="en-GB" dirty="0" err="1" smtClean="0"/>
              <a:t>errónea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36712"/>
          </a:xfrm>
        </p:spPr>
        <p:txBody>
          <a:bodyPr/>
          <a:lstStyle/>
          <a:p>
            <a:r>
              <a:rPr lang="en-GB" dirty="0" smtClean="0"/>
              <a:t>El </a:t>
            </a:r>
            <a:r>
              <a:rPr lang="en-GB" dirty="0" err="1" smtClean="0"/>
              <a:t>valor</a:t>
            </a:r>
            <a:r>
              <a:rPr lang="en-GB" dirty="0" smtClean="0"/>
              <a:t> del </a:t>
            </a:r>
            <a:r>
              <a:rPr lang="en-GB" dirty="0" err="1" smtClean="0"/>
              <a:t>rango</a:t>
            </a:r>
            <a:r>
              <a:rPr lang="en-GB" dirty="0" smtClean="0"/>
              <a:t> </a:t>
            </a:r>
            <a:r>
              <a:rPr lang="en-GB" dirty="0" err="1" smtClean="0"/>
              <a:t>wikibase:DeprecatedRank</a:t>
            </a:r>
            <a:r>
              <a:rPr lang="en-GB" dirty="0" smtClean="0"/>
              <a:t> </a:t>
            </a:r>
            <a:r>
              <a:rPr lang="en-GB" dirty="0" err="1" smtClean="0"/>
              <a:t>indica</a:t>
            </a:r>
            <a:r>
              <a:rPr lang="en-GB" dirty="0" smtClean="0"/>
              <a:t> que un </a:t>
            </a:r>
            <a:r>
              <a:rPr lang="en-GB" dirty="0" err="1" smtClean="0"/>
              <a:t>enunciado</a:t>
            </a:r>
            <a:r>
              <a:rPr lang="en-GB" dirty="0" smtClean="0"/>
              <a:t> se </a:t>
            </a:r>
            <a:r>
              <a:rPr lang="en-GB" dirty="0" err="1" smtClean="0"/>
              <a:t>considera</a:t>
            </a:r>
            <a:r>
              <a:rPr lang="en-GB" dirty="0" smtClean="0"/>
              <a:t> </a:t>
            </a:r>
            <a:r>
              <a:rPr lang="en-GB" dirty="0" err="1" smtClean="0"/>
              <a:t>incorrecto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447745" y="3356992"/>
            <a:ext cx="8318303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personLabel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falseDeath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where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P27 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Q29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p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P570 [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ps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P570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falseDeath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</a:t>
            </a:r>
            <a:r>
              <a:rPr lang="en-GB" dirty="0" err="1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rank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</a:t>
            </a:r>
            <a:r>
              <a:rPr lang="en-GB" dirty="0" err="1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DeprecatedRank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]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SERVICE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</a:t>
            </a:r>
            <a:r>
              <a:rPr lang="en-GB" dirty="0" err="1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 </a:t>
            </a:r>
            <a:endParaRPr lang="en-GB" dirty="0" smtClean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bd</a:t>
            </a:r>
            <a:r>
              <a:rPr lang="en-GB" dirty="0" err="1" smtClean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serviceParam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</a:t>
            </a:r>
            <a:r>
              <a:rPr lang="en-GB" dirty="0" err="1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language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"[AUTO_LANGUAGE],</a:t>
            </a:r>
            <a:r>
              <a:rPr lang="en-GB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endParaRPr lang="en-GB" dirty="0" smtClean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      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en-GB" dirty="0"/>
          </a:p>
        </p:txBody>
      </p:sp>
      <p:sp>
        <p:nvSpPr>
          <p:cNvPr id="5" name="CuadroTexto 4"/>
          <p:cNvSpPr txBox="1"/>
          <p:nvPr/>
        </p:nvSpPr>
        <p:spPr>
          <a:xfrm>
            <a:off x="301188" y="2849897"/>
            <a:ext cx="5546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Fechas</a:t>
            </a:r>
            <a:r>
              <a:rPr lang="en-GB" dirty="0" smtClean="0"/>
              <a:t> de </a:t>
            </a:r>
            <a:r>
              <a:rPr lang="en-GB" dirty="0" err="1" smtClean="0"/>
              <a:t>fallecimiento</a:t>
            </a:r>
            <a:r>
              <a:rPr lang="en-GB" dirty="0" smtClean="0"/>
              <a:t> </a:t>
            </a:r>
            <a:r>
              <a:rPr lang="en-GB" dirty="0" err="1" smtClean="0"/>
              <a:t>incorrectas</a:t>
            </a:r>
            <a:r>
              <a:rPr lang="en-GB" dirty="0" smtClean="0"/>
              <a:t> de personas </a:t>
            </a:r>
            <a:r>
              <a:rPr lang="en-GB" dirty="0" err="1" smtClean="0"/>
              <a:t>españolas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835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51840" cy="990600"/>
          </a:xfrm>
        </p:spPr>
        <p:txBody>
          <a:bodyPr/>
          <a:lstStyle/>
          <a:p>
            <a:r>
              <a:rPr lang="en-GB" dirty="0" err="1" smtClean="0"/>
              <a:t>Información</a:t>
            </a:r>
            <a:r>
              <a:rPr lang="en-GB" dirty="0" smtClean="0"/>
              <a:t> </a:t>
            </a:r>
            <a:r>
              <a:rPr lang="en-GB" dirty="0" err="1" smtClean="0"/>
              <a:t>errónea</a:t>
            </a:r>
            <a:r>
              <a:rPr lang="en-GB" dirty="0" smtClean="0"/>
              <a:t> y </a:t>
            </a:r>
            <a:r>
              <a:rPr lang="en-GB" dirty="0" err="1" smtClean="0"/>
              <a:t>cualificadores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36712"/>
          </a:xfrm>
        </p:spPr>
        <p:txBody>
          <a:bodyPr/>
          <a:lstStyle/>
          <a:p>
            <a:r>
              <a:rPr lang="en-GB" dirty="0" smtClean="0"/>
              <a:t>El motive para que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tripleta</a:t>
            </a:r>
            <a:r>
              <a:rPr lang="en-GB" dirty="0" smtClean="0"/>
              <a:t> sea deprecated se </a:t>
            </a:r>
            <a:r>
              <a:rPr lang="en-GB" dirty="0" err="1" smtClean="0"/>
              <a:t>indica</a:t>
            </a:r>
            <a:r>
              <a:rPr lang="en-GB" dirty="0" smtClean="0"/>
              <a:t> con la </a:t>
            </a:r>
            <a:r>
              <a:rPr lang="en-GB" dirty="0" err="1" smtClean="0"/>
              <a:t>propiedad</a:t>
            </a:r>
            <a:r>
              <a:rPr lang="en-GB" dirty="0" smtClean="0"/>
              <a:t> pq:2241</a:t>
            </a:r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395536" y="3293455"/>
            <a:ext cx="8456161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personLabel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falseDeath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where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p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P570 [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ps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P570 </a:t>
            </a:r>
            <a:r>
              <a:rPr lang="en-GB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falseDeath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pq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P2241 wd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Q21124171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  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</a:t>
            </a:r>
            <a:r>
              <a:rPr lang="en-GB" dirty="0" err="1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rank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</a:t>
            </a:r>
            <a:r>
              <a:rPr lang="en-GB" dirty="0" err="1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DeprecatedRank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] 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SERVICE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</a:t>
            </a:r>
            <a:r>
              <a:rPr lang="en-GB" dirty="0" err="1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 </a:t>
            </a:r>
            <a:endParaRPr lang="en-GB" dirty="0" smtClean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</a:t>
            </a:r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bd</a:t>
            </a:r>
            <a:r>
              <a:rPr lang="en-GB" dirty="0" err="1" smtClean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serviceParam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</a:t>
            </a:r>
            <a:r>
              <a:rPr lang="en-GB" dirty="0" err="1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language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"[AUTO_LANGUAGE],</a:t>
            </a:r>
            <a:r>
              <a:rPr lang="en-GB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GB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endParaRPr lang="en-GB" dirty="0" smtClean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}      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en-GB" dirty="0"/>
          </a:p>
        </p:txBody>
      </p:sp>
      <p:sp>
        <p:nvSpPr>
          <p:cNvPr id="5" name="CuadroTexto 4"/>
          <p:cNvSpPr txBox="1"/>
          <p:nvPr/>
        </p:nvSpPr>
        <p:spPr>
          <a:xfrm>
            <a:off x="251520" y="2924123"/>
            <a:ext cx="7847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Personas que </a:t>
            </a:r>
            <a:r>
              <a:rPr lang="en-GB" dirty="0" err="1" smtClean="0"/>
              <a:t>tienen</a:t>
            </a:r>
            <a:r>
              <a:rPr lang="en-GB" dirty="0" smtClean="0"/>
              <a:t>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fecha</a:t>
            </a:r>
            <a:r>
              <a:rPr lang="en-GB" dirty="0" smtClean="0"/>
              <a:t> de </a:t>
            </a:r>
            <a:r>
              <a:rPr lang="en-GB" dirty="0" err="1" smtClean="0"/>
              <a:t>fallecimiento</a:t>
            </a:r>
            <a:r>
              <a:rPr lang="en-GB" dirty="0" smtClean="0"/>
              <a:t> </a:t>
            </a:r>
            <a:r>
              <a:rPr lang="en-GB" dirty="0" err="1" smtClean="0"/>
              <a:t>incorrecta</a:t>
            </a:r>
            <a:r>
              <a:rPr lang="en-GB" dirty="0" smtClean="0"/>
              <a:t> </a:t>
            </a:r>
            <a:r>
              <a:rPr lang="en-GB" dirty="0" err="1" smtClean="0"/>
              <a:t>debido</a:t>
            </a:r>
            <a:r>
              <a:rPr lang="en-GB" dirty="0" smtClean="0"/>
              <a:t> a que </a:t>
            </a:r>
            <a:r>
              <a:rPr lang="en-GB" dirty="0" err="1" smtClean="0"/>
              <a:t>están</a:t>
            </a:r>
            <a:r>
              <a:rPr lang="en-GB" dirty="0" smtClean="0"/>
              <a:t> </a:t>
            </a:r>
            <a:r>
              <a:rPr lang="en-GB" dirty="0" err="1" smtClean="0"/>
              <a:t>vivas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507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Subconsultas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08720"/>
          </a:xfrm>
        </p:spPr>
        <p:txBody>
          <a:bodyPr/>
          <a:lstStyle/>
          <a:p>
            <a:r>
              <a:rPr lang="en-GB" dirty="0" err="1" smtClean="0"/>
              <a:t>Es</a:t>
            </a:r>
            <a:r>
              <a:rPr lang="en-GB" dirty="0" smtClean="0"/>
              <a:t> possible </a:t>
            </a:r>
            <a:r>
              <a:rPr lang="en-GB" dirty="0" err="1" smtClean="0"/>
              <a:t>hacer</a:t>
            </a:r>
            <a:r>
              <a:rPr lang="en-GB" dirty="0" smtClean="0"/>
              <a:t> </a:t>
            </a:r>
            <a:r>
              <a:rPr lang="en-GB" dirty="0" err="1" smtClean="0"/>
              <a:t>consultas</a:t>
            </a:r>
            <a:r>
              <a:rPr lang="en-GB" dirty="0" smtClean="0"/>
              <a:t> </a:t>
            </a:r>
            <a:r>
              <a:rPr lang="en-GB" dirty="0" err="1" smtClean="0"/>
              <a:t>internas</a:t>
            </a:r>
            <a:r>
              <a:rPr lang="en-GB" dirty="0" smtClean="0"/>
              <a:t> para </a:t>
            </a:r>
            <a:r>
              <a:rPr lang="en-GB" dirty="0" err="1" smtClean="0"/>
              <a:t>obtener</a:t>
            </a:r>
            <a:r>
              <a:rPr lang="en-GB" dirty="0" smtClean="0"/>
              <a:t> </a:t>
            </a:r>
            <a:r>
              <a:rPr lang="en-GB" dirty="0" err="1" smtClean="0"/>
              <a:t>resultados</a:t>
            </a:r>
            <a:r>
              <a:rPr lang="en-GB" dirty="0" smtClean="0"/>
              <a:t> </a:t>
            </a:r>
            <a:r>
              <a:rPr lang="en-GB" dirty="0" err="1" smtClean="0"/>
              <a:t>parciales</a:t>
            </a:r>
            <a:endParaRPr lang="en-GB" dirty="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323528" y="2996952"/>
            <a:ext cx="8988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Número</a:t>
            </a:r>
            <a:r>
              <a:rPr lang="en-GB" dirty="0" smtClean="0"/>
              <a:t> </a:t>
            </a:r>
            <a:r>
              <a:rPr lang="en-GB" dirty="0" err="1" smtClean="0"/>
              <a:t>años</a:t>
            </a:r>
            <a:r>
              <a:rPr lang="en-GB" dirty="0" smtClean="0"/>
              <a:t> </a:t>
            </a:r>
            <a:r>
              <a:rPr lang="en-GB" dirty="0" err="1" smtClean="0"/>
              <a:t>vividos</a:t>
            </a:r>
            <a:r>
              <a:rPr lang="en-GB" dirty="0" smtClean="0"/>
              <a:t> de personas </a:t>
            </a:r>
            <a:r>
              <a:rPr lang="en-GB" dirty="0" err="1" smtClean="0"/>
              <a:t>nacidas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Oviedo, junto a la media y la </a:t>
            </a:r>
            <a:r>
              <a:rPr lang="en-GB" dirty="0" err="1" smtClean="0"/>
              <a:t>desviación</a:t>
            </a:r>
            <a:r>
              <a:rPr lang="en-GB" dirty="0" smtClean="0"/>
              <a:t> </a:t>
            </a:r>
            <a:r>
              <a:rPr lang="en-GB" dirty="0" err="1" smtClean="0"/>
              <a:t>típica</a:t>
            </a:r>
            <a:endParaRPr lang="en-GB" dirty="0"/>
          </a:p>
        </p:txBody>
      </p:sp>
      <p:sp>
        <p:nvSpPr>
          <p:cNvPr id="5" name="CuadroTexto 4"/>
          <p:cNvSpPr txBox="1"/>
          <p:nvPr/>
        </p:nvSpPr>
        <p:spPr>
          <a:xfrm>
            <a:off x="612648" y="3383300"/>
            <a:ext cx="7702750" cy="33239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4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s-ES" sz="14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?persona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s-ES" sz="14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s-ES" sz="14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personaLabel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s-ES" sz="14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?edad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s-ES" sz="14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?media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s-ES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s-ES" sz="14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?edad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s-ES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s-ES" sz="14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?media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s-ES" sz="14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as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s-ES" sz="14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s-ES" sz="14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desv</a:t>
            </a:r>
            <a:r>
              <a:rPr lang="es-ES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</a:t>
            </a:r>
          </a:p>
          <a:p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?persona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P19  wd</a:t>
            </a:r>
            <a:r>
              <a:rPr lang="en-GB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Q14317 </a:t>
            </a:r>
            <a:r>
              <a:rPr lang="en-GB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sz="1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?persona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P569 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sz="14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fechaNacimiento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sz="1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?persona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P570 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sz="14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fechaFallecimiento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sz="1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BIND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FLOOR</a:t>
            </a:r>
            <a:r>
              <a:rPr lang="en-GB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((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sz="14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fechaFallecimiento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sz="14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fechaNacimiento</a:t>
            </a:r>
            <a:r>
              <a:rPr lang="en-GB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)/</a:t>
            </a:r>
            <a:r>
              <a:rPr lang="en-GB" sz="1400" dirty="0">
                <a:solidFill>
                  <a:srgbClr val="E1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365</a:t>
            </a:r>
            <a:r>
              <a:rPr lang="en-GB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AS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sz="14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edad</a:t>
            </a:r>
            <a:r>
              <a:rPr lang="en-GB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).</a:t>
            </a:r>
            <a:endParaRPr lang="en-GB" sz="1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{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AVG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US" sz="14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edad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?media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WHERE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</a:t>
            </a:r>
          </a:p>
          <a:p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?persona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P19  wd</a:t>
            </a:r>
            <a:r>
              <a:rPr lang="en-GB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Q14317 </a:t>
            </a:r>
            <a:r>
              <a:rPr lang="en-GB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sz="1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?persona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P569 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sz="14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fechaNacimiento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sz="1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?persona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wdt</a:t>
            </a:r>
            <a:r>
              <a:rPr lang="en-GB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P570 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sz="14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fechaFallecimiento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sz="1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BIND</a:t>
            </a:r>
            <a:r>
              <a:rPr lang="en-GB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FLOOR</a:t>
            </a:r>
            <a:r>
              <a:rPr lang="en-GB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((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sz="14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fechaFallecimiento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sz="14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fechaNacimiento</a:t>
            </a:r>
            <a:r>
              <a:rPr lang="en-GB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)/</a:t>
            </a:r>
            <a:r>
              <a:rPr lang="en-GB" sz="1400" dirty="0">
                <a:solidFill>
                  <a:srgbClr val="E1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365</a:t>
            </a:r>
            <a:r>
              <a:rPr lang="en-GB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AS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sz="14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edad</a:t>
            </a:r>
            <a:r>
              <a:rPr lang="en-GB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).</a:t>
            </a:r>
            <a:endParaRPr lang="en-GB" sz="1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}</a:t>
            </a:r>
          </a:p>
          <a:p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}</a:t>
            </a:r>
          </a:p>
          <a:p>
            <a:r>
              <a:rPr lang="en-GB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SERVICE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</a:t>
            </a:r>
            <a:r>
              <a:rPr lang="en-GB" sz="1400" dirty="0" err="1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sz="1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label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 </a:t>
            </a:r>
            <a:endParaRPr lang="en-GB" sz="1400" dirty="0" smtClean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sz="1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bd</a:t>
            </a:r>
            <a:r>
              <a:rPr lang="en-GB" sz="1400" dirty="0" err="1" smtClean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sz="1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serviceParam</a:t>
            </a:r>
            <a:r>
              <a:rPr lang="en-GB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wikibase</a:t>
            </a:r>
            <a:r>
              <a:rPr lang="en-GB" sz="1400" dirty="0" err="1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sz="1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language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"[AUTO_LANGUAGE],</a:t>
            </a:r>
            <a:r>
              <a:rPr lang="en-GB" sz="1400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</a:t>
            </a:r>
            <a:r>
              <a:rPr lang="en-GB" sz="1400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GB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en-GB" sz="1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72004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Consultas</a:t>
            </a:r>
            <a:r>
              <a:rPr lang="en-GB" dirty="0" smtClean="0"/>
              <a:t> </a:t>
            </a:r>
            <a:r>
              <a:rPr lang="en-GB" dirty="0" err="1" smtClean="0"/>
              <a:t>federadas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04664"/>
          </a:xfrm>
        </p:spPr>
        <p:txBody>
          <a:bodyPr/>
          <a:lstStyle/>
          <a:p>
            <a:r>
              <a:rPr lang="en-GB" dirty="0" err="1" smtClean="0"/>
              <a:t>Permiten</a:t>
            </a:r>
            <a:r>
              <a:rPr lang="en-GB" dirty="0" smtClean="0"/>
              <a:t> </a:t>
            </a:r>
            <a:r>
              <a:rPr lang="en-GB" dirty="0" err="1" smtClean="0"/>
              <a:t>combinar</a:t>
            </a:r>
            <a:r>
              <a:rPr lang="en-GB" dirty="0" smtClean="0"/>
              <a:t> </a:t>
            </a:r>
            <a:r>
              <a:rPr lang="en-GB" dirty="0" err="1" smtClean="0"/>
              <a:t>resultados</a:t>
            </a:r>
            <a:r>
              <a:rPr lang="en-GB" dirty="0" smtClean="0"/>
              <a:t> de </a:t>
            </a:r>
            <a:r>
              <a:rPr lang="en-GB" dirty="0" err="1" smtClean="0"/>
              <a:t>otros</a:t>
            </a:r>
            <a:r>
              <a:rPr lang="en-GB" dirty="0" smtClean="0"/>
              <a:t> endpoints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612648" y="6027003"/>
            <a:ext cx="80433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Lista</a:t>
            </a:r>
            <a:r>
              <a:rPr lang="en-GB" dirty="0" smtClean="0"/>
              <a:t> de endpoints </a:t>
            </a:r>
            <a:r>
              <a:rPr lang="en-GB" dirty="0" err="1" smtClean="0"/>
              <a:t>disponibles</a:t>
            </a:r>
            <a:r>
              <a:rPr lang="en-GB" dirty="0" smtClean="0"/>
              <a:t>: </a:t>
            </a:r>
          </a:p>
          <a:p>
            <a:r>
              <a:rPr lang="en-GB" sz="1200" dirty="0" smtClean="0">
                <a:hlinkClick r:id="rId2"/>
              </a:rPr>
              <a:t>https</a:t>
            </a:r>
            <a:r>
              <a:rPr lang="en-GB" sz="1200" dirty="0">
                <a:hlinkClick r:id="rId2"/>
              </a:rPr>
              <a:t>://</a:t>
            </a:r>
            <a:r>
              <a:rPr lang="en-GB" sz="1200" dirty="0" smtClean="0">
                <a:hlinkClick r:id="rId2"/>
              </a:rPr>
              <a:t>www.mediawiki.org/wiki/Special:MyLanguage/Wikidata_Query_Service/User_Manual/SPARQL_Federation_endpoints</a:t>
            </a:r>
            <a:endParaRPr lang="en-GB" sz="1200" dirty="0" smtClean="0"/>
          </a:p>
          <a:p>
            <a:endParaRPr lang="en-GB" dirty="0"/>
          </a:p>
        </p:txBody>
      </p:sp>
      <p:sp>
        <p:nvSpPr>
          <p:cNvPr id="5" name="CuadroTexto 4"/>
          <p:cNvSpPr txBox="1"/>
          <p:nvPr/>
        </p:nvSpPr>
        <p:spPr>
          <a:xfrm>
            <a:off x="107504" y="3068960"/>
            <a:ext cx="8776762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sz="14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workLabel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WHERE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</a:t>
            </a:r>
          </a:p>
          <a:p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wd</a:t>
            </a:r>
            <a:r>
              <a:rPr lang="en-GB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Q165257 wdt</a:t>
            </a:r>
            <a:r>
              <a:rPr lang="en-GB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P2799 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?id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BIND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uri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concat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1400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sz="1400" u="sng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http://data.cervantesvirtual.com/person/</a:t>
            </a:r>
            <a:r>
              <a:rPr lang="en-US" sz="1400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?id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))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US" sz="14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bvmcID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en-GB" sz="14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SERVICE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en-GB" sz="1400" u="sng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http://data.cervantesvirtual.com/openrdf-sesame/repositories/data</a:t>
            </a:r>
            <a:r>
              <a:rPr lang="en-GB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{</a:t>
            </a:r>
          </a:p>
          <a:p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sz="14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bvmcID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en-GB" sz="1400" u="sng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http://rdaregistry.info/Elements/a/otherPFCManifestationOf</a:t>
            </a:r>
            <a:r>
              <a:rPr lang="en-GB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?work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en-GB" sz="1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?work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rdfs</a:t>
            </a:r>
            <a:r>
              <a:rPr lang="en-GB" sz="1400" dirty="0" err="1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GB" sz="1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label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GB" sz="1400" dirty="0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</a:t>
            </a:r>
            <a:r>
              <a:rPr lang="en-GB" sz="1400" dirty="0" err="1">
                <a:solidFill>
                  <a:srgbClr val="8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workLabel</a:t>
            </a:r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  </a:t>
            </a:r>
          </a:p>
          <a:p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}</a:t>
            </a:r>
          </a:p>
          <a:p>
            <a:r>
              <a: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en-GB" sz="14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79512" y="2361361"/>
            <a:ext cx="7444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Nombres</a:t>
            </a:r>
            <a:r>
              <a:rPr lang="en-GB" dirty="0" smtClean="0"/>
              <a:t> de las </a:t>
            </a:r>
            <a:r>
              <a:rPr lang="en-GB" dirty="0" err="1" smtClean="0"/>
              <a:t>obras</a:t>
            </a:r>
            <a:r>
              <a:rPr lang="en-GB" dirty="0" smtClean="0"/>
              <a:t> de Lope de Vega, </a:t>
            </a:r>
            <a:r>
              <a:rPr lang="en-GB" dirty="0" err="1" smtClean="0"/>
              <a:t>obtenidos</a:t>
            </a:r>
            <a:r>
              <a:rPr lang="en-GB" dirty="0" smtClean="0"/>
              <a:t> del endpoint de la </a:t>
            </a:r>
            <a:r>
              <a:rPr lang="en-GB" dirty="0" err="1" smtClean="0"/>
              <a:t>Biblioteca</a:t>
            </a:r>
            <a:r>
              <a:rPr lang="en-GB" dirty="0" smtClean="0"/>
              <a:t> Virtual Cervantes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120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Los </a:t>
            </a:r>
            <a:r>
              <a:rPr lang="en-GB" dirty="0" err="1" smtClean="0"/>
              <a:t>enunciados</a:t>
            </a:r>
            <a:r>
              <a:rPr lang="en-GB" dirty="0" smtClean="0"/>
              <a:t> </a:t>
            </a:r>
            <a:r>
              <a:rPr lang="en-GB" dirty="0" err="1" smtClean="0"/>
              <a:t>relacionan</a:t>
            </a:r>
            <a:r>
              <a:rPr lang="en-GB" dirty="0" smtClean="0"/>
              <a:t> URIs</a:t>
            </a:r>
            <a:endParaRPr lang="en-GB" dirty="0"/>
          </a:p>
        </p:txBody>
      </p:sp>
      <p:sp>
        <p:nvSpPr>
          <p:cNvPr id="4" name="Rectángulo redondeado 3"/>
          <p:cNvSpPr/>
          <p:nvPr/>
        </p:nvSpPr>
        <p:spPr>
          <a:xfrm>
            <a:off x="2425997" y="2059237"/>
            <a:ext cx="879764" cy="4017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dirty="0"/>
              <a:t>Oviedo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4638204" y="2059237"/>
            <a:ext cx="879764" cy="4017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dirty="0"/>
              <a:t>Asturias</a:t>
            </a:r>
          </a:p>
        </p:txBody>
      </p:sp>
      <p:cxnSp>
        <p:nvCxnSpPr>
          <p:cNvPr id="6" name="Conector recto de flecha 5"/>
          <p:cNvCxnSpPr>
            <a:stCxn id="4" idx="3"/>
            <a:endCxn id="5" idx="1"/>
          </p:cNvCxnSpPr>
          <p:nvPr/>
        </p:nvCxnSpPr>
        <p:spPr>
          <a:xfrm>
            <a:off x="3305762" y="2260129"/>
            <a:ext cx="133244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3402744" y="1983129"/>
            <a:ext cx="108715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 err="1"/>
              <a:t>es</a:t>
            </a:r>
            <a:r>
              <a:rPr lang="en-GB" sz="1350" dirty="0"/>
              <a:t> capital de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321695" y="3910715"/>
            <a:ext cx="2685476" cy="4017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>
                <a:hlinkClick r:id="rId2"/>
              </a:rPr>
              <a:t>http://www.wikidata.org/entity/Q14317</a:t>
            </a:r>
            <a:endParaRPr lang="en-GB" sz="1100" dirty="0"/>
          </a:p>
        </p:txBody>
      </p:sp>
      <p:sp>
        <p:nvSpPr>
          <p:cNvPr id="12" name="Rectángulo redondeado 11"/>
          <p:cNvSpPr/>
          <p:nvPr/>
        </p:nvSpPr>
        <p:spPr>
          <a:xfrm>
            <a:off x="6053261" y="3910715"/>
            <a:ext cx="2715491" cy="4017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hlinkClick r:id="rId3"/>
              </a:rPr>
              <a:t>http://www.wikidata.org/entity/Q3934</a:t>
            </a:r>
            <a:endParaRPr lang="en-GB" sz="1200" dirty="0"/>
          </a:p>
        </p:txBody>
      </p:sp>
      <p:cxnSp>
        <p:nvCxnSpPr>
          <p:cNvPr id="13" name="Conector recto de flecha 12"/>
          <p:cNvCxnSpPr>
            <a:stCxn id="11" idx="3"/>
            <a:endCxn id="12" idx="1"/>
          </p:cNvCxnSpPr>
          <p:nvPr/>
        </p:nvCxnSpPr>
        <p:spPr>
          <a:xfrm>
            <a:off x="3007170" y="4111606"/>
            <a:ext cx="304609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3007170" y="3841616"/>
            <a:ext cx="3062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hlinkClick r:id="rId4"/>
              </a:rPr>
              <a:t>https://www.wikidata.org/prop/direct/P1376</a:t>
            </a:r>
            <a:endParaRPr lang="en-GB" sz="12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1443913" y="4332670"/>
            <a:ext cx="57579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 err="1"/>
              <a:t>sujeto</a:t>
            </a:r>
            <a:endParaRPr lang="en-GB" sz="135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3837286" y="4332670"/>
            <a:ext cx="90601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 err="1"/>
              <a:t>predicado</a:t>
            </a:r>
            <a:endParaRPr lang="en-GB" sz="1350" dirty="0"/>
          </a:p>
        </p:txBody>
      </p:sp>
      <p:sp>
        <p:nvSpPr>
          <p:cNvPr id="17" name="CuadroTexto 16"/>
          <p:cNvSpPr txBox="1"/>
          <p:nvPr/>
        </p:nvSpPr>
        <p:spPr>
          <a:xfrm>
            <a:off x="7217334" y="4304960"/>
            <a:ext cx="62549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 err="1"/>
              <a:t>objeto</a:t>
            </a:r>
            <a:endParaRPr lang="en-GB" sz="1350" dirty="0"/>
          </a:p>
        </p:txBody>
      </p:sp>
      <p:sp>
        <p:nvSpPr>
          <p:cNvPr id="3" name="CuadroTexto 2"/>
          <p:cNvSpPr txBox="1"/>
          <p:nvPr/>
        </p:nvSpPr>
        <p:spPr>
          <a:xfrm>
            <a:off x="504922" y="3292921"/>
            <a:ext cx="2621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Se </a:t>
            </a:r>
            <a:r>
              <a:rPr lang="en-GB" sz="2400" dirty="0" err="1" smtClean="0"/>
              <a:t>representa</a:t>
            </a:r>
            <a:r>
              <a:rPr lang="en-GB" sz="2400" dirty="0" smtClean="0"/>
              <a:t> </a:t>
            </a:r>
            <a:r>
              <a:rPr lang="en-GB" sz="2400" dirty="0" err="1" smtClean="0"/>
              <a:t>como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2361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Más</a:t>
            </a:r>
            <a:r>
              <a:rPr lang="en-GB" dirty="0" smtClean="0"/>
              <a:t> </a:t>
            </a:r>
            <a:r>
              <a:rPr lang="en-GB" dirty="0" err="1" smtClean="0"/>
              <a:t>información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-17380" y="1628800"/>
            <a:ext cx="9161379" cy="4495800"/>
          </a:xfrm>
        </p:spPr>
        <p:txBody>
          <a:bodyPr/>
          <a:lstStyle/>
          <a:p>
            <a:r>
              <a:rPr lang="en-GB" dirty="0" smtClean="0"/>
              <a:t>Tutorial SPARQL </a:t>
            </a:r>
            <a:r>
              <a:rPr lang="en-GB" dirty="0" err="1" smtClean="0"/>
              <a:t>wikidata</a:t>
            </a:r>
            <a:endParaRPr lang="en-GB" dirty="0" smtClean="0"/>
          </a:p>
          <a:p>
            <a:pPr lvl="1"/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://www.wikidata.org/wiki/Wikidata:SPARQL_tutorial</a:t>
            </a:r>
            <a:endParaRPr lang="en-GB" dirty="0"/>
          </a:p>
          <a:p>
            <a:r>
              <a:rPr lang="en-GB" dirty="0" smtClean="0"/>
              <a:t>Para </a:t>
            </a:r>
            <a:r>
              <a:rPr lang="en-GB" dirty="0" err="1" smtClean="0"/>
              <a:t>profundizar</a:t>
            </a:r>
            <a:r>
              <a:rPr lang="en-GB" dirty="0" smtClean="0"/>
              <a:t> </a:t>
            </a:r>
            <a:r>
              <a:rPr lang="en-GB" dirty="0" err="1" smtClean="0"/>
              <a:t>más</a:t>
            </a:r>
            <a:r>
              <a:rPr lang="en-GB" dirty="0" smtClean="0"/>
              <a:t>: </a:t>
            </a:r>
            <a:r>
              <a:rPr lang="en-GB" dirty="0" err="1" smtClean="0"/>
              <a:t>Libro</a:t>
            </a:r>
            <a:r>
              <a:rPr lang="en-GB" dirty="0" smtClean="0"/>
              <a:t> SPARQL </a:t>
            </a:r>
            <a:r>
              <a:rPr lang="en-GB" dirty="0" err="1" smtClean="0"/>
              <a:t>Wikidata</a:t>
            </a:r>
            <a:endParaRPr lang="en-GB" dirty="0" smtClean="0"/>
          </a:p>
          <a:p>
            <a:pPr lvl="1"/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en.wikibooks.org/wiki/SPARQL</a:t>
            </a: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569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Redirecciones</a:t>
            </a:r>
            <a:r>
              <a:rPr lang="en-GB" dirty="0" smtClean="0"/>
              <a:t> y URIs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1556792"/>
            <a:ext cx="8153400" cy="4495800"/>
          </a:xfrm>
        </p:spPr>
        <p:txBody>
          <a:bodyPr/>
          <a:lstStyle/>
          <a:p>
            <a:r>
              <a:rPr lang="en-GB" dirty="0" smtClean="0"/>
              <a:t>La URI </a:t>
            </a:r>
            <a:r>
              <a:rPr lang="en-GB" i="1" dirty="0" smtClean="0"/>
              <a:t>"de </a:t>
            </a:r>
            <a:r>
              <a:rPr lang="en-GB" i="1" dirty="0" err="1" smtClean="0"/>
              <a:t>verdad</a:t>
            </a:r>
            <a:r>
              <a:rPr lang="en-GB" i="1" dirty="0" smtClean="0"/>
              <a:t>"</a:t>
            </a:r>
            <a:r>
              <a:rPr lang="en-GB" dirty="0" smtClean="0"/>
              <a:t> </a:t>
            </a:r>
            <a:r>
              <a:rPr lang="en-GB" dirty="0" err="1" smtClean="0"/>
              <a:t>es</a:t>
            </a:r>
            <a:r>
              <a:rPr lang="en-GB" dirty="0" smtClean="0"/>
              <a:t> re-</a:t>
            </a:r>
            <a:r>
              <a:rPr lang="en-GB" dirty="0" err="1" smtClean="0"/>
              <a:t>dirigida</a:t>
            </a:r>
            <a:r>
              <a:rPr lang="en-GB" dirty="0" smtClean="0"/>
              <a:t> a la URI HTML</a:t>
            </a:r>
          </a:p>
          <a:p>
            <a:pPr marL="320040" lvl="1" indent="0">
              <a:buNone/>
            </a:pPr>
            <a:r>
              <a:rPr lang="en-GB" dirty="0" err="1" smtClean="0"/>
              <a:t>Ejemplo</a:t>
            </a:r>
            <a:r>
              <a:rPr lang="en-GB" dirty="0" smtClean="0"/>
              <a:t>: </a:t>
            </a:r>
          </a:p>
          <a:p>
            <a:pPr marL="594360" lvl="2" indent="0">
              <a:buNone/>
            </a:pPr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www.wikidata.org/entity/Q14317</a:t>
            </a:r>
            <a:endParaRPr lang="en-GB" dirty="0" smtClean="0"/>
          </a:p>
          <a:p>
            <a:pPr marL="594360" lvl="2" indent="0">
              <a:buNone/>
            </a:pPr>
            <a:r>
              <a:rPr lang="en-GB" dirty="0" smtClean="0"/>
              <a:t>Se re-dirige a: </a:t>
            </a:r>
          </a:p>
          <a:p>
            <a:pPr marL="594360" lvl="2" indent="0">
              <a:buNone/>
            </a:pPr>
            <a:r>
              <a:rPr lang="en-GB" dirty="0" smtClean="0">
                <a:hlinkClick r:id="rId3"/>
              </a:rPr>
              <a:t>https://www.wikidata.org/wiki/Q14317</a:t>
            </a:r>
            <a:endParaRPr lang="en-GB" dirty="0" smtClean="0"/>
          </a:p>
          <a:p>
            <a:r>
              <a:rPr lang="en-GB" dirty="0" smtClean="0"/>
              <a:t>Las </a:t>
            </a:r>
            <a:r>
              <a:rPr lang="en-GB" dirty="0" err="1" smtClean="0"/>
              <a:t>propiedades</a:t>
            </a:r>
            <a:r>
              <a:rPr lang="en-GB" dirty="0" smtClean="0"/>
              <a:t> </a:t>
            </a:r>
            <a:r>
              <a:rPr lang="en-GB" dirty="0" err="1" smtClean="0"/>
              <a:t>también</a:t>
            </a:r>
            <a:r>
              <a:rPr lang="en-GB" dirty="0"/>
              <a:t>:</a:t>
            </a:r>
            <a:endParaRPr lang="en-GB" dirty="0" smtClean="0"/>
          </a:p>
          <a:p>
            <a:pPr marL="594360" lvl="2" indent="0">
              <a:buNone/>
            </a:pPr>
            <a:r>
              <a:rPr lang="en-GB" dirty="0" smtClean="0">
                <a:hlinkClick r:id="rId4"/>
              </a:rPr>
              <a:t>https://www.wikidata.org/prop/direct/P1376</a:t>
            </a:r>
          </a:p>
          <a:p>
            <a:pPr marL="594360" lvl="2" indent="0">
              <a:buNone/>
            </a:pPr>
            <a:r>
              <a:rPr lang="en-GB" dirty="0" smtClean="0"/>
              <a:t>Se re-dirige a: </a:t>
            </a:r>
            <a:r>
              <a:rPr lang="en-GB" dirty="0" smtClean="0">
                <a:hlinkClick r:id="rId4"/>
              </a:rPr>
              <a:t>https://www.wikidata.org/wiki/Property:P1376</a:t>
            </a: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Permite</a:t>
            </a:r>
            <a:r>
              <a:rPr lang="en-GB" dirty="0" smtClean="0"/>
              <a:t> </a:t>
            </a:r>
            <a:r>
              <a:rPr lang="en-GB" dirty="0" err="1" smtClean="0"/>
              <a:t>separar</a:t>
            </a:r>
            <a:r>
              <a:rPr lang="en-GB" dirty="0" smtClean="0"/>
              <a:t> </a:t>
            </a:r>
            <a:r>
              <a:rPr lang="en-GB" dirty="0" err="1" smtClean="0"/>
              <a:t>concepto</a:t>
            </a:r>
            <a:r>
              <a:rPr lang="en-GB" dirty="0" smtClean="0"/>
              <a:t> de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representación</a:t>
            </a:r>
            <a:endParaRPr lang="en-GB" dirty="0"/>
          </a:p>
          <a:p>
            <a:pPr marL="320040" lvl="1" indent="0">
              <a:buNone/>
            </a:pP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consultas</a:t>
            </a:r>
            <a:r>
              <a:rPr lang="en-GB" dirty="0" smtClean="0"/>
              <a:t> 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importante</a:t>
            </a:r>
            <a:r>
              <a:rPr lang="en-GB" dirty="0" smtClean="0"/>
              <a:t> </a:t>
            </a:r>
            <a:r>
              <a:rPr lang="en-GB" dirty="0" err="1" smtClean="0"/>
              <a:t>conocer</a:t>
            </a:r>
            <a:r>
              <a:rPr lang="en-GB" dirty="0" smtClean="0"/>
              <a:t> la URI "</a:t>
            </a:r>
            <a:r>
              <a:rPr lang="en-GB" i="1" dirty="0" smtClean="0"/>
              <a:t>de </a:t>
            </a:r>
            <a:r>
              <a:rPr lang="en-GB" i="1" dirty="0" err="1" smtClean="0"/>
              <a:t>verdad</a:t>
            </a:r>
            <a:r>
              <a:rPr lang="en-GB" dirty="0" smtClean="0"/>
              <a:t>"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057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370512" cy="990600"/>
          </a:xfrm>
        </p:spPr>
        <p:txBody>
          <a:bodyPr/>
          <a:lstStyle/>
          <a:p>
            <a:r>
              <a:rPr lang="en-GB" dirty="0" err="1" smtClean="0"/>
              <a:t>Wikibase</a:t>
            </a:r>
            <a:r>
              <a:rPr lang="en-GB" dirty="0" smtClean="0"/>
              <a:t>: </a:t>
            </a:r>
            <a:r>
              <a:rPr lang="en-GB" dirty="0" err="1" smtClean="0"/>
              <a:t>Crea</a:t>
            </a:r>
            <a:r>
              <a:rPr lang="en-GB" dirty="0" smtClean="0"/>
              <a:t> 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propia</a:t>
            </a:r>
            <a:r>
              <a:rPr lang="en-GB" dirty="0" smtClean="0"/>
              <a:t> </a:t>
            </a:r>
            <a:r>
              <a:rPr lang="en-GB" dirty="0" err="1" smtClean="0"/>
              <a:t>Wikidata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2544" y="1484784"/>
            <a:ext cx="9036496" cy="4495800"/>
          </a:xfrm>
        </p:spPr>
        <p:txBody>
          <a:bodyPr/>
          <a:lstStyle/>
          <a:p>
            <a:r>
              <a:rPr lang="en-GB" dirty="0" err="1" smtClean="0"/>
              <a:t>Wikibase</a:t>
            </a:r>
            <a:r>
              <a:rPr lang="en-GB" dirty="0" smtClean="0"/>
              <a:t> = software para </a:t>
            </a:r>
            <a:r>
              <a:rPr lang="en-GB" dirty="0" err="1" smtClean="0"/>
              <a:t>crear</a:t>
            </a:r>
            <a:r>
              <a:rPr lang="en-GB" dirty="0" smtClean="0"/>
              <a:t> </a:t>
            </a:r>
            <a:r>
              <a:rPr lang="en-GB" dirty="0" err="1" smtClean="0"/>
              <a:t>Wikidata</a:t>
            </a:r>
            <a:endParaRPr lang="en-GB" dirty="0" smtClean="0"/>
          </a:p>
          <a:p>
            <a:r>
              <a:rPr lang="en-GB" dirty="0" err="1" smtClean="0"/>
              <a:t>Están</a:t>
            </a:r>
            <a:r>
              <a:rPr lang="en-GB" dirty="0" smtClean="0"/>
              <a:t> </a:t>
            </a:r>
            <a:r>
              <a:rPr lang="en-GB" dirty="0" err="1" smtClean="0"/>
              <a:t>disponibles</a:t>
            </a:r>
            <a:r>
              <a:rPr lang="en-GB" dirty="0" smtClean="0"/>
              <a:t> </a:t>
            </a:r>
            <a:r>
              <a:rPr lang="en-GB" dirty="0" err="1" smtClean="0"/>
              <a:t>imágenes</a:t>
            </a:r>
            <a:r>
              <a:rPr lang="en-GB" dirty="0" smtClean="0"/>
              <a:t> de Docker</a:t>
            </a:r>
          </a:p>
          <a:p>
            <a:pPr lvl="1"/>
            <a:r>
              <a:rPr lang="en-GB" dirty="0" err="1" smtClean="0"/>
              <a:t>Instrucciones</a:t>
            </a:r>
            <a:r>
              <a:rPr lang="en-GB" dirty="0" smtClean="0"/>
              <a:t>:</a:t>
            </a:r>
          </a:p>
          <a:p>
            <a:pPr lvl="2"/>
            <a:r>
              <a:rPr lang="es-ES" sz="1700" dirty="0">
                <a:hlinkClick r:id="rId2"/>
              </a:rPr>
              <a:t>https://github.com/wmde/wikibase-docker/blob/master/README-compose.md</a:t>
            </a:r>
            <a:endParaRPr lang="en-GB" sz="1700" dirty="0" smtClean="0"/>
          </a:p>
          <a:p>
            <a:pPr lvl="2"/>
            <a:r>
              <a:rPr lang="en-GB" dirty="0" err="1" smtClean="0"/>
              <a:t>Descargar</a:t>
            </a:r>
            <a:r>
              <a:rPr lang="en-GB" dirty="0" smtClean="0"/>
              <a:t> </a:t>
            </a:r>
            <a:r>
              <a:rPr lang="en-GB" dirty="0" err="1" smtClean="0"/>
              <a:t>fichero</a:t>
            </a:r>
            <a:r>
              <a:rPr lang="en-GB" dirty="0" smtClean="0"/>
              <a:t> </a:t>
            </a:r>
            <a:r>
              <a:rPr lang="en-GB" dirty="0" err="1" smtClean="0"/>
              <a:t>docker-composer.yml</a:t>
            </a:r>
            <a:r>
              <a:rPr lang="en-GB" dirty="0" smtClean="0"/>
              <a:t> de </a:t>
            </a:r>
            <a:r>
              <a:rPr lang="en-GB" dirty="0" err="1" smtClean="0"/>
              <a:t>wikibase</a:t>
            </a:r>
            <a:endParaRPr lang="en-GB" dirty="0" smtClean="0"/>
          </a:p>
          <a:p>
            <a:pPr lvl="2"/>
            <a:r>
              <a:rPr lang="en-GB" dirty="0" err="1" smtClean="0"/>
              <a:t>Ejecutar</a:t>
            </a:r>
            <a:r>
              <a:rPr lang="en-GB" dirty="0" smtClean="0"/>
              <a:t>:</a:t>
            </a:r>
          </a:p>
          <a:p>
            <a:pPr lvl="3"/>
            <a:r>
              <a:rPr lang="en-GB" dirty="0" err="1"/>
              <a:t>docker</a:t>
            </a:r>
            <a:r>
              <a:rPr lang="en-GB" dirty="0"/>
              <a:t>-compose </a:t>
            </a:r>
            <a:r>
              <a:rPr lang="en-GB" dirty="0" smtClean="0"/>
              <a:t>-f </a:t>
            </a:r>
            <a:r>
              <a:rPr lang="en-GB" dirty="0" err="1" smtClean="0"/>
              <a:t>docker-compose.yml</a:t>
            </a:r>
            <a:r>
              <a:rPr lang="en-GB" dirty="0" smtClean="0"/>
              <a:t> pull</a:t>
            </a:r>
          </a:p>
          <a:p>
            <a:pPr lvl="3"/>
            <a:r>
              <a:rPr lang="en-GB" dirty="0" err="1"/>
              <a:t>docker</a:t>
            </a:r>
            <a:r>
              <a:rPr lang="en-GB" dirty="0"/>
              <a:t>-compose -f </a:t>
            </a:r>
            <a:r>
              <a:rPr lang="en-GB" dirty="0" err="1"/>
              <a:t>docker-compose.yml</a:t>
            </a:r>
            <a:r>
              <a:rPr lang="en-GB" dirty="0"/>
              <a:t> </a:t>
            </a:r>
            <a:r>
              <a:rPr lang="en-GB" dirty="0" smtClean="0"/>
              <a:t>up</a:t>
            </a:r>
          </a:p>
          <a:p>
            <a:pPr lvl="2"/>
            <a:r>
              <a:rPr lang="en-GB" dirty="0" err="1" smtClean="0"/>
              <a:t>Estará</a:t>
            </a:r>
            <a:r>
              <a:rPr lang="en-GB" dirty="0" smtClean="0"/>
              <a:t> </a:t>
            </a:r>
            <a:r>
              <a:rPr lang="en-GB" dirty="0" err="1" smtClean="0"/>
              <a:t>disponible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: </a:t>
            </a:r>
          </a:p>
          <a:p>
            <a:pPr lvl="3"/>
            <a:r>
              <a:rPr lang="en-GB" dirty="0" smtClean="0"/>
              <a:t>http://localhost:8181 (</a:t>
            </a:r>
            <a:r>
              <a:rPr lang="en-GB" dirty="0" err="1" smtClean="0"/>
              <a:t>Wikibase</a:t>
            </a:r>
            <a:r>
              <a:rPr lang="en-GB" dirty="0" smtClean="0"/>
              <a:t>), </a:t>
            </a:r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localhost:8282</a:t>
            </a:r>
            <a:r>
              <a:rPr lang="en-GB" dirty="0" smtClean="0"/>
              <a:t> (Query service)</a:t>
            </a:r>
          </a:p>
          <a:p>
            <a:pPr lvl="2"/>
            <a:r>
              <a:rPr lang="en-GB" dirty="0" err="1" smtClean="0"/>
              <a:t>Cerrar</a:t>
            </a:r>
            <a:r>
              <a:rPr lang="en-GB" dirty="0"/>
              <a:t>:</a:t>
            </a:r>
            <a:endParaRPr lang="en-GB" dirty="0" smtClean="0"/>
          </a:p>
          <a:p>
            <a:pPr lvl="3"/>
            <a:r>
              <a:rPr lang="en-GB" dirty="0" err="1" smtClean="0"/>
              <a:t>docker</a:t>
            </a:r>
            <a:r>
              <a:rPr lang="en-GB" dirty="0" smtClean="0"/>
              <a:t>-compose </a:t>
            </a:r>
            <a:r>
              <a:rPr lang="en-GB" dirty="0"/>
              <a:t>-f </a:t>
            </a:r>
            <a:r>
              <a:rPr lang="en-GB" dirty="0" err="1"/>
              <a:t>docker-compose.yml</a:t>
            </a:r>
            <a:r>
              <a:rPr lang="en-GB" dirty="0"/>
              <a:t> </a:t>
            </a:r>
            <a:r>
              <a:rPr lang="en-GB" dirty="0" smtClean="0"/>
              <a:t>stop</a:t>
            </a:r>
          </a:p>
          <a:p>
            <a:pPr lvl="2"/>
            <a:endParaRPr lang="en-GB" dirty="0" smtClean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512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Añadir</a:t>
            </a:r>
            <a:r>
              <a:rPr lang="en-GB" dirty="0" smtClean="0"/>
              <a:t> </a:t>
            </a:r>
            <a:r>
              <a:rPr lang="en-GB" dirty="0" err="1" smtClean="0"/>
              <a:t>datos</a:t>
            </a:r>
            <a:r>
              <a:rPr lang="en-GB" dirty="0" smtClean="0"/>
              <a:t> a </a:t>
            </a:r>
            <a:r>
              <a:rPr lang="en-GB" dirty="0" err="1" smtClean="0"/>
              <a:t>Wikidata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4495800"/>
          </a:xfrm>
        </p:spPr>
        <p:txBody>
          <a:bodyPr/>
          <a:lstStyle/>
          <a:p>
            <a:r>
              <a:rPr lang="en-GB" dirty="0" err="1" smtClean="0"/>
              <a:t>Edición</a:t>
            </a:r>
            <a:r>
              <a:rPr lang="en-GB" dirty="0" smtClean="0"/>
              <a:t> manual para </a:t>
            </a:r>
            <a:r>
              <a:rPr lang="en-GB" dirty="0" err="1" smtClean="0"/>
              <a:t>ejemplos</a:t>
            </a:r>
            <a:r>
              <a:rPr lang="en-GB" dirty="0" smtClean="0"/>
              <a:t> </a:t>
            </a:r>
            <a:r>
              <a:rPr lang="en-GB" dirty="0" err="1" smtClean="0"/>
              <a:t>básicos</a:t>
            </a:r>
            <a:r>
              <a:rPr lang="en-GB" dirty="0" smtClean="0"/>
              <a:t>/</a:t>
            </a:r>
            <a:r>
              <a:rPr lang="en-GB" dirty="0" err="1" smtClean="0"/>
              <a:t>representativos</a:t>
            </a:r>
            <a:endParaRPr lang="en-GB" dirty="0" smtClean="0"/>
          </a:p>
          <a:p>
            <a:r>
              <a:rPr lang="en-GB" dirty="0" err="1" smtClean="0"/>
              <a:t>Herramienta</a:t>
            </a:r>
            <a:r>
              <a:rPr lang="en-GB" dirty="0" smtClean="0"/>
              <a:t> </a:t>
            </a:r>
            <a:r>
              <a:rPr lang="en-GB" dirty="0" err="1" smtClean="0"/>
              <a:t>QuickStatements</a:t>
            </a:r>
            <a:endParaRPr lang="en-GB" dirty="0" smtClean="0"/>
          </a:p>
          <a:p>
            <a:pPr lvl="1"/>
            <a:r>
              <a:rPr lang="es-ES" dirty="0">
                <a:hlinkClick r:id="rId2"/>
              </a:rPr>
              <a:t>https://www.wikidata.org/wiki/Help:QuickStatements </a:t>
            </a:r>
            <a:endParaRPr lang="es-ES" dirty="0" smtClean="0"/>
          </a:p>
          <a:p>
            <a:pPr lvl="1"/>
            <a:r>
              <a:rPr lang="en-GB" dirty="0" err="1" smtClean="0"/>
              <a:t>Añadir</a:t>
            </a:r>
            <a:r>
              <a:rPr lang="en-GB" dirty="0" smtClean="0"/>
              <a:t> </a:t>
            </a:r>
            <a:r>
              <a:rPr lang="en-GB" dirty="0" err="1" smtClean="0"/>
              <a:t>múltiples</a:t>
            </a:r>
            <a:r>
              <a:rPr lang="en-GB" dirty="0" smtClean="0"/>
              <a:t> </a:t>
            </a:r>
            <a:r>
              <a:rPr lang="en-GB" dirty="0" err="1" smtClean="0"/>
              <a:t>datos</a:t>
            </a:r>
            <a:r>
              <a:rPr lang="en-GB" dirty="0" smtClean="0"/>
              <a:t> de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vez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Wikidata</a:t>
            </a:r>
            <a:r>
              <a:rPr lang="en-GB" dirty="0" smtClean="0"/>
              <a:t> Bots</a:t>
            </a:r>
          </a:p>
          <a:p>
            <a:pPr lvl="1"/>
            <a:r>
              <a:rPr lang="es-ES" dirty="0">
                <a:hlinkClick r:id="rId3"/>
              </a:rPr>
              <a:t>https://www.wikidata.org/wiki/Wikidata:Bots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05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Prefijos</a:t>
            </a:r>
            <a:endParaRPr lang="en-GB" dirty="0"/>
          </a:p>
        </p:txBody>
      </p:sp>
      <p:sp>
        <p:nvSpPr>
          <p:cNvPr id="4" name="Rectángulo redondeado 3"/>
          <p:cNvSpPr/>
          <p:nvPr/>
        </p:nvSpPr>
        <p:spPr>
          <a:xfrm>
            <a:off x="179512" y="2414135"/>
            <a:ext cx="2924335" cy="4017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hlinkClick r:id="rId2"/>
              </a:rPr>
              <a:t>http://www.wikidata.org/entity/Q14317</a:t>
            </a:r>
            <a:endParaRPr lang="en-GB" sz="1200" dirty="0"/>
          </a:p>
        </p:txBody>
      </p:sp>
      <p:cxnSp>
        <p:nvCxnSpPr>
          <p:cNvPr id="5" name="Conector recto de flecha 4"/>
          <p:cNvCxnSpPr>
            <a:stCxn id="4" idx="3"/>
          </p:cNvCxnSpPr>
          <p:nvPr/>
        </p:nvCxnSpPr>
        <p:spPr>
          <a:xfrm>
            <a:off x="3103847" y="2615026"/>
            <a:ext cx="304609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CuadroTexto 5"/>
          <p:cNvSpPr txBox="1"/>
          <p:nvPr/>
        </p:nvSpPr>
        <p:spPr>
          <a:xfrm>
            <a:off x="3103847" y="2345036"/>
            <a:ext cx="3062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hlinkClick r:id="rId3"/>
              </a:rPr>
              <a:t>https://www.wikidata.org/prop/direct/P1376</a:t>
            </a:r>
            <a:endParaRPr lang="en-GB" sz="12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107504" y="3102913"/>
            <a:ext cx="68576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Si </a:t>
            </a:r>
            <a:r>
              <a:rPr lang="en-GB" sz="2400" dirty="0" err="1"/>
              <a:t>asociamos</a:t>
            </a:r>
            <a:r>
              <a:rPr lang="en-GB" sz="2400" dirty="0"/>
              <a:t> </a:t>
            </a:r>
          </a:p>
          <a:p>
            <a:r>
              <a:rPr lang="en-GB" sz="2400" dirty="0"/>
              <a:t>	</a:t>
            </a:r>
            <a:r>
              <a:rPr lang="en-GB" sz="2400" dirty="0" err="1"/>
              <a:t>wd</a:t>
            </a:r>
            <a:r>
              <a:rPr lang="en-GB" sz="2400" dirty="0"/>
              <a:t> = </a:t>
            </a:r>
            <a:r>
              <a:rPr lang="en-GB" sz="2400" dirty="0">
                <a:hlinkClick r:id="rId4"/>
              </a:rPr>
              <a:t>http://www.wikidata.org/entity/</a:t>
            </a:r>
            <a:endParaRPr lang="en-GB" sz="2400" dirty="0"/>
          </a:p>
          <a:p>
            <a:r>
              <a:rPr lang="en-GB" sz="2400" dirty="0"/>
              <a:t>	</a:t>
            </a:r>
            <a:r>
              <a:rPr lang="en-GB" sz="2400" dirty="0" err="1"/>
              <a:t>wdt</a:t>
            </a:r>
            <a:r>
              <a:rPr lang="en-GB" sz="2400" dirty="0"/>
              <a:t> = </a:t>
            </a:r>
            <a:r>
              <a:rPr lang="en-GB" sz="2400" dirty="0">
                <a:hlinkClick r:id="rId5"/>
              </a:rPr>
              <a:t>https://www.wikidata.org/prop/direct/</a:t>
            </a:r>
            <a:endParaRPr lang="en-GB" sz="2400" dirty="0"/>
          </a:p>
          <a:p>
            <a:r>
              <a:rPr lang="en-GB" sz="2400" dirty="0" err="1"/>
              <a:t>Entonces</a:t>
            </a:r>
            <a:r>
              <a:rPr lang="en-GB" sz="2400" dirty="0"/>
              <a:t> </a:t>
            </a:r>
            <a:r>
              <a:rPr lang="en-GB" sz="2400" dirty="0" err="1"/>
              <a:t>puede</a:t>
            </a:r>
            <a:r>
              <a:rPr lang="en-GB" sz="2400" dirty="0"/>
              <a:t> </a:t>
            </a:r>
            <a:r>
              <a:rPr lang="en-GB" sz="2400" dirty="0" err="1"/>
              <a:t>escribirse</a:t>
            </a:r>
            <a:r>
              <a:rPr lang="en-GB" sz="2400" dirty="0"/>
              <a:t> </a:t>
            </a:r>
            <a:r>
              <a:rPr lang="en-GB" sz="2400" dirty="0" err="1"/>
              <a:t>como</a:t>
            </a:r>
            <a:r>
              <a:rPr lang="en-GB" sz="2400" dirty="0"/>
              <a:t>: 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2535769" y="5085184"/>
            <a:ext cx="992140" cy="4017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hlinkClick r:id="rId2"/>
              </a:rPr>
              <a:t>wd:Q14317</a:t>
            </a:r>
            <a:endParaRPr lang="en-GB" sz="1200" dirty="0"/>
          </a:p>
        </p:txBody>
      </p:sp>
      <p:sp>
        <p:nvSpPr>
          <p:cNvPr id="12" name="Rectángulo redondeado 11"/>
          <p:cNvSpPr/>
          <p:nvPr/>
        </p:nvSpPr>
        <p:spPr>
          <a:xfrm>
            <a:off x="4592347" y="5085184"/>
            <a:ext cx="922532" cy="4017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hlinkClick r:id="rId2"/>
              </a:rPr>
              <a:t>wd:Q3934</a:t>
            </a:r>
            <a:endParaRPr lang="en-GB" sz="1200" dirty="0"/>
          </a:p>
        </p:txBody>
      </p:sp>
      <p:cxnSp>
        <p:nvCxnSpPr>
          <p:cNvPr id="13" name="Conector recto de flecha 12"/>
          <p:cNvCxnSpPr>
            <a:stCxn id="11" idx="3"/>
            <a:endCxn id="12" idx="1"/>
          </p:cNvCxnSpPr>
          <p:nvPr/>
        </p:nvCxnSpPr>
        <p:spPr>
          <a:xfrm>
            <a:off x="3527908" y="5286076"/>
            <a:ext cx="106443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3605433" y="5031162"/>
            <a:ext cx="861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hlinkClick r:id="rId3"/>
              </a:rPr>
              <a:t>wdt:P1376</a:t>
            </a:r>
            <a:endParaRPr lang="en-GB" sz="1200" dirty="0"/>
          </a:p>
        </p:txBody>
      </p:sp>
      <p:sp>
        <p:nvSpPr>
          <p:cNvPr id="18" name="Rectángulo redondeado 17"/>
          <p:cNvSpPr/>
          <p:nvPr/>
        </p:nvSpPr>
        <p:spPr>
          <a:xfrm>
            <a:off x="6154154" y="2414135"/>
            <a:ext cx="2715491" cy="4017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hlinkClick r:id="rId2"/>
              </a:rPr>
              <a:t>http://www.wikidata.org/entity/Q3934</a:t>
            </a:r>
            <a:endParaRPr lang="en-GB" sz="1200" dirty="0"/>
          </a:p>
        </p:txBody>
      </p:sp>
      <p:sp>
        <p:nvSpPr>
          <p:cNvPr id="3" name="CuadroTexto 2"/>
          <p:cNvSpPr txBox="1"/>
          <p:nvPr/>
        </p:nvSpPr>
        <p:spPr>
          <a:xfrm>
            <a:off x="64777" y="1690023"/>
            <a:ext cx="6901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Los </a:t>
            </a:r>
            <a:r>
              <a:rPr lang="en-GB" sz="2800" dirty="0" err="1" smtClean="0"/>
              <a:t>prefijos</a:t>
            </a:r>
            <a:r>
              <a:rPr lang="en-GB" sz="2800" dirty="0" smtClean="0"/>
              <a:t> </a:t>
            </a:r>
            <a:r>
              <a:rPr lang="en-GB" sz="2800" dirty="0" err="1" smtClean="0"/>
              <a:t>permiten</a:t>
            </a:r>
            <a:r>
              <a:rPr lang="en-GB" sz="2800" dirty="0" smtClean="0"/>
              <a:t> </a:t>
            </a:r>
            <a:r>
              <a:rPr lang="en-GB" sz="2800" dirty="0" err="1" smtClean="0"/>
              <a:t>simplificar</a:t>
            </a:r>
            <a:r>
              <a:rPr lang="en-GB" sz="2800" dirty="0" smtClean="0"/>
              <a:t> las URIs </a:t>
            </a:r>
            <a:r>
              <a:rPr lang="en-GB" sz="2800" dirty="0" err="1" smtClean="0"/>
              <a:t>largas</a:t>
            </a:r>
            <a:endParaRPr lang="en-GB" sz="2800" dirty="0"/>
          </a:p>
        </p:txBody>
      </p:sp>
      <p:sp>
        <p:nvSpPr>
          <p:cNvPr id="7" name="CuadroTexto 6"/>
          <p:cNvSpPr txBox="1"/>
          <p:nvPr/>
        </p:nvSpPr>
        <p:spPr>
          <a:xfrm>
            <a:off x="1721485" y="6084752"/>
            <a:ext cx="7170681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NOTA:</a:t>
            </a:r>
          </a:p>
          <a:p>
            <a:r>
              <a:rPr lang="en-GB" dirty="0" err="1" smtClean="0"/>
              <a:t>Prefijos</a:t>
            </a:r>
            <a:r>
              <a:rPr lang="en-GB" dirty="0" smtClean="0"/>
              <a:t> </a:t>
            </a:r>
            <a:r>
              <a:rPr lang="en-GB" dirty="0" err="1" smtClean="0"/>
              <a:t>comunes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Wikidata</a:t>
            </a:r>
            <a:r>
              <a:rPr lang="en-GB" dirty="0"/>
              <a:t>: </a:t>
            </a:r>
            <a:r>
              <a:rPr lang="en-GB" dirty="0">
                <a:hlinkClick r:id="rId6"/>
              </a:rPr>
              <a:t>https</a:t>
            </a:r>
            <a:r>
              <a:rPr lang="en-GB" dirty="0" smtClean="0">
                <a:hlinkClick r:id="rId6"/>
              </a:rPr>
              <a:t>://wikibooks.org/wiki/SPARQL/Prefixes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5025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Grafo</a:t>
            </a:r>
            <a:r>
              <a:rPr lang="en-GB" dirty="0" smtClean="0"/>
              <a:t> de </a:t>
            </a:r>
            <a:r>
              <a:rPr lang="en-GB" dirty="0" err="1" smtClean="0"/>
              <a:t>conocimiento</a:t>
            </a:r>
            <a:endParaRPr lang="en-GB" dirty="0"/>
          </a:p>
        </p:txBody>
      </p:sp>
      <p:sp>
        <p:nvSpPr>
          <p:cNvPr id="4" name="Rectángulo redondeado 3"/>
          <p:cNvSpPr/>
          <p:nvPr/>
        </p:nvSpPr>
        <p:spPr>
          <a:xfrm>
            <a:off x="2910299" y="2777558"/>
            <a:ext cx="992140" cy="4017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hlinkClick r:id="rId2"/>
              </a:rPr>
              <a:t>wd:Q14317</a:t>
            </a:r>
            <a:endParaRPr lang="en-GB" sz="1200" dirty="0"/>
          </a:p>
        </p:txBody>
      </p:sp>
      <p:sp>
        <p:nvSpPr>
          <p:cNvPr id="5" name="Rectángulo redondeado 4"/>
          <p:cNvSpPr/>
          <p:nvPr/>
        </p:nvSpPr>
        <p:spPr>
          <a:xfrm>
            <a:off x="4870306" y="2786796"/>
            <a:ext cx="922532" cy="4017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hlinkClick r:id="rId2"/>
              </a:rPr>
              <a:t>wd:Q3934</a:t>
            </a:r>
            <a:endParaRPr lang="en-GB" sz="1200" dirty="0"/>
          </a:p>
        </p:txBody>
      </p:sp>
      <p:cxnSp>
        <p:nvCxnSpPr>
          <p:cNvPr id="6" name="Conector recto de flecha 5"/>
          <p:cNvCxnSpPr>
            <a:stCxn id="4" idx="3"/>
            <a:endCxn id="5" idx="1"/>
          </p:cNvCxnSpPr>
          <p:nvPr/>
        </p:nvCxnSpPr>
        <p:spPr>
          <a:xfrm>
            <a:off x="3902439" y="2978450"/>
            <a:ext cx="967868" cy="92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3979964" y="2723536"/>
            <a:ext cx="861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hlinkClick r:id="rId3"/>
              </a:rPr>
              <a:t>wdt:P1376</a:t>
            </a:r>
            <a:endParaRPr lang="en-GB" sz="1200" dirty="0"/>
          </a:p>
        </p:txBody>
      </p:sp>
      <p:sp>
        <p:nvSpPr>
          <p:cNvPr id="11" name="Rectángulo redondeado 10"/>
          <p:cNvSpPr/>
          <p:nvPr/>
        </p:nvSpPr>
        <p:spPr>
          <a:xfrm>
            <a:off x="5807558" y="3576589"/>
            <a:ext cx="922532" cy="4017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hlinkClick r:id="rId2"/>
              </a:rPr>
              <a:t>wd:Q29</a:t>
            </a:r>
            <a:endParaRPr lang="en-GB" sz="1200" dirty="0"/>
          </a:p>
        </p:txBody>
      </p:sp>
      <p:cxnSp>
        <p:nvCxnSpPr>
          <p:cNvPr id="13" name="Conector curvado 12"/>
          <p:cNvCxnSpPr>
            <a:stCxn id="5" idx="2"/>
          </p:cNvCxnSpPr>
          <p:nvPr/>
        </p:nvCxnSpPr>
        <p:spPr>
          <a:xfrm rot="16200000" flipH="1">
            <a:off x="5340005" y="3180146"/>
            <a:ext cx="459120" cy="475986"/>
          </a:xfrm>
          <a:prstGeom prst="curved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4870307" y="3531855"/>
            <a:ext cx="691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hlinkClick r:id="rId3"/>
              </a:rPr>
              <a:t>wdt:P17</a:t>
            </a:r>
            <a:endParaRPr lang="en-GB" sz="1200" dirty="0"/>
          </a:p>
        </p:txBody>
      </p:sp>
      <p:sp>
        <p:nvSpPr>
          <p:cNvPr id="23" name="Rectángulo redondeado 22"/>
          <p:cNvSpPr/>
          <p:nvPr/>
        </p:nvSpPr>
        <p:spPr>
          <a:xfrm>
            <a:off x="2987824" y="4005064"/>
            <a:ext cx="992140" cy="4017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hlinkClick r:id="rId2"/>
              </a:rPr>
              <a:t>wd:Q12233</a:t>
            </a:r>
            <a:endParaRPr lang="en-GB" sz="1200" dirty="0"/>
          </a:p>
        </p:txBody>
      </p:sp>
      <p:sp>
        <p:nvSpPr>
          <p:cNvPr id="24" name="Rectángulo redondeado 23"/>
          <p:cNvSpPr/>
          <p:nvPr/>
        </p:nvSpPr>
        <p:spPr>
          <a:xfrm>
            <a:off x="4947831" y="4489824"/>
            <a:ext cx="922532" cy="4017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hlinkClick r:id="rId2"/>
              </a:rPr>
              <a:t>wd:Q3934</a:t>
            </a:r>
            <a:endParaRPr lang="en-GB" sz="1200" dirty="0"/>
          </a:p>
        </p:txBody>
      </p:sp>
      <p:sp>
        <p:nvSpPr>
          <p:cNvPr id="26" name="CuadroTexto 25"/>
          <p:cNvSpPr txBox="1"/>
          <p:nvPr/>
        </p:nvSpPr>
        <p:spPr>
          <a:xfrm>
            <a:off x="4057488" y="4353823"/>
            <a:ext cx="861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hlinkClick r:id="rId3"/>
              </a:rPr>
              <a:t>wdt:P1376</a:t>
            </a:r>
            <a:endParaRPr lang="en-GB" sz="1200" dirty="0"/>
          </a:p>
        </p:txBody>
      </p:sp>
      <p:cxnSp>
        <p:nvCxnSpPr>
          <p:cNvPr id="28" name="Conector curvado 27"/>
          <p:cNvCxnSpPr>
            <a:stCxn id="23" idx="2"/>
          </p:cNvCxnSpPr>
          <p:nvPr/>
        </p:nvCxnSpPr>
        <p:spPr>
          <a:xfrm rot="16200000" flipH="1">
            <a:off x="4079047" y="3811694"/>
            <a:ext cx="273632" cy="1463937"/>
          </a:xfrm>
          <a:prstGeom prst="curved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Conector curvado 32"/>
          <p:cNvCxnSpPr>
            <a:stCxn id="24" idx="0"/>
            <a:endCxn id="11" idx="1"/>
          </p:cNvCxnSpPr>
          <p:nvPr/>
        </p:nvCxnSpPr>
        <p:spPr>
          <a:xfrm rot="5400000" flipH="1" flipV="1">
            <a:off x="5252155" y="3934421"/>
            <a:ext cx="712344" cy="398462"/>
          </a:xfrm>
          <a:prstGeom prst="curved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CuadroTexto 33"/>
          <p:cNvSpPr txBox="1"/>
          <p:nvPr/>
        </p:nvSpPr>
        <p:spPr>
          <a:xfrm>
            <a:off x="4763647" y="3918639"/>
            <a:ext cx="823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hlinkClick r:id="rId3"/>
              </a:rPr>
              <a:t>wdt:P17</a:t>
            </a:r>
            <a:endParaRPr lang="en-GB" sz="1200" dirty="0"/>
          </a:p>
        </p:txBody>
      </p:sp>
      <p:sp>
        <p:nvSpPr>
          <p:cNvPr id="42" name="Rectángulo redondeado 41"/>
          <p:cNvSpPr/>
          <p:nvPr/>
        </p:nvSpPr>
        <p:spPr>
          <a:xfrm>
            <a:off x="2011677" y="3457921"/>
            <a:ext cx="992140" cy="4017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hlinkClick r:id="rId2"/>
              </a:rPr>
              <a:t>wd:Q10514</a:t>
            </a:r>
            <a:endParaRPr lang="en-GB" sz="1200" dirty="0"/>
          </a:p>
        </p:txBody>
      </p:sp>
      <p:cxnSp>
        <p:nvCxnSpPr>
          <p:cNvPr id="43" name="Conector curvado 42"/>
          <p:cNvCxnSpPr>
            <a:stCxn id="42" idx="0"/>
            <a:endCxn id="4" idx="1"/>
          </p:cNvCxnSpPr>
          <p:nvPr/>
        </p:nvCxnSpPr>
        <p:spPr>
          <a:xfrm rot="5400000" flipH="1" flipV="1">
            <a:off x="2469288" y="3016910"/>
            <a:ext cx="479471" cy="402552"/>
          </a:xfrm>
          <a:prstGeom prst="curved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CuadroTexto 45"/>
          <p:cNvSpPr txBox="1"/>
          <p:nvPr/>
        </p:nvSpPr>
        <p:spPr>
          <a:xfrm>
            <a:off x="2005739" y="2925426"/>
            <a:ext cx="691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hlinkClick r:id="rId3"/>
              </a:rPr>
              <a:t>wdt:P19</a:t>
            </a:r>
            <a:endParaRPr lang="en-GB" sz="1200" dirty="0"/>
          </a:p>
        </p:txBody>
      </p:sp>
      <p:sp>
        <p:nvSpPr>
          <p:cNvPr id="47" name="CuadroTexto 46"/>
          <p:cNvSpPr txBox="1"/>
          <p:nvPr/>
        </p:nvSpPr>
        <p:spPr>
          <a:xfrm>
            <a:off x="2022749" y="3785770"/>
            <a:ext cx="8390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50" dirty="0"/>
              <a:t>Fernando</a:t>
            </a:r>
          </a:p>
          <a:p>
            <a:pPr algn="ctr"/>
            <a:r>
              <a:rPr lang="en-GB" sz="1350" dirty="0"/>
              <a:t>Alonso</a:t>
            </a:r>
          </a:p>
        </p:txBody>
      </p:sp>
      <p:sp>
        <p:nvSpPr>
          <p:cNvPr id="48" name="CuadroTexto 47"/>
          <p:cNvSpPr txBox="1"/>
          <p:nvPr/>
        </p:nvSpPr>
        <p:spPr>
          <a:xfrm>
            <a:off x="1847590" y="2524900"/>
            <a:ext cx="91082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50" dirty="0"/>
              <a:t>Lugar de </a:t>
            </a:r>
          </a:p>
          <a:p>
            <a:pPr algn="ctr"/>
            <a:r>
              <a:rPr lang="en-GB" sz="1350" dirty="0" err="1"/>
              <a:t>nacimiento</a:t>
            </a:r>
            <a:endParaRPr lang="en-GB" sz="1350" dirty="0"/>
          </a:p>
        </p:txBody>
      </p:sp>
      <p:sp>
        <p:nvSpPr>
          <p:cNvPr id="49" name="CuadroTexto 48"/>
          <p:cNvSpPr txBox="1"/>
          <p:nvPr/>
        </p:nvSpPr>
        <p:spPr>
          <a:xfrm>
            <a:off x="3095914" y="3137266"/>
            <a:ext cx="70083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50" dirty="0"/>
              <a:t>Oviedo</a:t>
            </a:r>
          </a:p>
        </p:txBody>
      </p:sp>
      <p:sp>
        <p:nvSpPr>
          <p:cNvPr id="50" name="CuadroTexto 49"/>
          <p:cNvSpPr txBox="1"/>
          <p:nvPr/>
        </p:nvSpPr>
        <p:spPr>
          <a:xfrm>
            <a:off x="2654878" y="4398851"/>
            <a:ext cx="90120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50" dirty="0"/>
              <a:t>Santander</a:t>
            </a:r>
          </a:p>
        </p:txBody>
      </p:sp>
      <p:sp>
        <p:nvSpPr>
          <p:cNvPr id="51" name="CuadroTexto 50"/>
          <p:cNvSpPr txBox="1"/>
          <p:nvPr/>
        </p:nvSpPr>
        <p:spPr>
          <a:xfrm>
            <a:off x="5068904" y="4893362"/>
            <a:ext cx="89159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50" dirty="0"/>
              <a:t>Cantabria</a:t>
            </a:r>
          </a:p>
        </p:txBody>
      </p:sp>
      <p:sp>
        <p:nvSpPr>
          <p:cNvPr id="52" name="CuadroTexto 51"/>
          <p:cNvSpPr txBox="1"/>
          <p:nvPr/>
        </p:nvSpPr>
        <p:spPr>
          <a:xfrm>
            <a:off x="6019916" y="3993519"/>
            <a:ext cx="6815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50" dirty="0" err="1"/>
              <a:t>España</a:t>
            </a:r>
            <a:endParaRPr lang="en-GB" sz="1350" dirty="0"/>
          </a:p>
        </p:txBody>
      </p:sp>
      <p:sp>
        <p:nvSpPr>
          <p:cNvPr id="53" name="CuadroTexto 52"/>
          <p:cNvSpPr txBox="1"/>
          <p:nvPr/>
        </p:nvSpPr>
        <p:spPr>
          <a:xfrm>
            <a:off x="5448327" y="3148454"/>
            <a:ext cx="71846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50" dirty="0"/>
              <a:t>Asturias</a:t>
            </a:r>
          </a:p>
        </p:txBody>
      </p:sp>
      <p:sp>
        <p:nvSpPr>
          <p:cNvPr id="54" name="CuadroTexto 53"/>
          <p:cNvSpPr txBox="1"/>
          <p:nvPr/>
        </p:nvSpPr>
        <p:spPr>
          <a:xfrm>
            <a:off x="3848407" y="2490075"/>
            <a:ext cx="107593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50" dirty="0" err="1"/>
              <a:t>Es</a:t>
            </a:r>
            <a:r>
              <a:rPr lang="en-GB" sz="1350" dirty="0"/>
              <a:t> capital de</a:t>
            </a:r>
          </a:p>
        </p:txBody>
      </p:sp>
      <p:sp>
        <p:nvSpPr>
          <p:cNvPr id="55" name="CuadroTexto 54"/>
          <p:cNvSpPr txBox="1"/>
          <p:nvPr/>
        </p:nvSpPr>
        <p:spPr>
          <a:xfrm>
            <a:off x="4753601" y="3704034"/>
            <a:ext cx="45320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50" dirty="0"/>
              <a:t>País</a:t>
            </a:r>
          </a:p>
        </p:txBody>
      </p:sp>
      <p:sp>
        <p:nvSpPr>
          <p:cNvPr id="56" name="CuadroTexto 55"/>
          <p:cNvSpPr txBox="1"/>
          <p:nvPr/>
        </p:nvSpPr>
        <p:spPr>
          <a:xfrm>
            <a:off x="3963747" y="4132018"/>
            <a:ext cx="107593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50"/>
              <a:t>Es capital de</a:t>
            </a:r>
            <a:endParaRPr lang="en-GB" sz="1350" dirty="0"/>
          </a:p>
        </p:txBody>
      </p:sp>
    </p:spTree>
    <p:extLst>
      <p:ext uri="{BB962C8B-B14F-4D97-AF65-F5344CB8AC3E}">
        <p14:creationId xmlns:p14="http://schemas.microsoft.com/office/powerpoint/2010/main" val="130523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/>
      <p:bldP spid="23" grpId="0" animBg="1"/>
      <p:bldP spid="24" grpId="0" animBg="1"/>
      <p:bldP spid="26" grpId="0"/>
      <p:bldP spid="34" grpId="0"/>
      <p:bldP spid="42" grpId="0" animBg="1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Los </a:t>
            </a:r>
            <a:r>
              <a:rPr lang="en-GB" dirty="0" err="1" smtClean="0"/>
              <a:t>objetos</a:t>
            </a:r>
            <a:r>
              <a:rPr lang="en-GB" dirty="0" smtClean="0"/>
              <a:t> </a:t>
            </a:r>
            <a:r>
              <a:rPr lang="en-GB" dirty="0" err="1" smtClean="0"/>
              <a:t>pueden</a:t>
            </a:r>
            <a:r>
              <a:rPr lang="en-GB" dirty="0" smtClean="0"/>
              <a:t> </a:t>
            </a:r>
            <a:r>
              <a:rPr lang="en-GB" dirty="0" err="1" smtClean="0"/>
              <a:t>ser</a:t>
            </a:r>
            <a:r>
              <a:rPr lang="en-GB" dirty="0" smtClean="0"/>
              <a:t> </a:t>
            </a:r>
            <a:r>
              <a:rPr lang="en-GB" dirty="0" err="1" smtClean="0"/>
              <a:t>literales</a:t>
            </a:r>
            <a:endParaRPr lang="en-GB" dirty="0"/>
          </a:p>
        </p:txBody>
      </p:sp>
      <p:sp>
        <p:nvSpPr>
          <p:cNvPr id="4" name="Rectángulo redondeado 3"/>
          <p:cNvSpPr/>
          <p:nvPr/>
        </p:nvSpPr>
        <p:spPr>
          <a:xfrm>
            <a:off x="4001705" y="3266662"/>
            <a:ext cx="992140" cy="4017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hlinkClick r:id="rId2"/>
              </a:rPr>
              <a:t>wd:Q14317</a:t>
            </a:r>
            <a:endParaRPr lang="en-GB" sz="1200" dirty="0"/>
          </a:p>
        </p:txBody>
      </p:sp>
      <p:sp>
        <p:nvSpPr>
          <p:cNvPr id="5" name="Rectángulo 4"/>
          <p:cNvSpPr/>
          <p:nvPr/>
        </p:nvSpPr>
        <p:spPr>
          <a:xfrm>
            <a:off x="6097740" y="3266662"/>
            <a:ext cx="922532" cy="4017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220020</a:t>
            </a:r>
            <a:endParaRPr lang="en-GB" sz="1600" dirty="0"/>
          </a:p>
        </p:txBody>
      </p:sp>
      <p:cxnSp>
        <p:nvCxnSpPr>
          <p:cNvPr id="6" name="Conector recto de flecha 5"/>
          <p:cNvCxnSpPr>
            <a:stCxn id="4" idx="3"/>
            <a:endCxn id="5" idx="1"/>
          </p:cNvCxnSpPr>
          <p:nvPr/>
        </p:nvCxnSpPr>
        <p:spPr>
          <a:xfrm>
            <a:off x="4993845" y="3467554"/>
            <a:ext cx="110389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5018394" y="3194062"/>
            <a:ext cx="976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wdt:P1082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5010391" y="2965235"/>
            <a:ext cx="9204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/>
              <a:t>population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313643"/>
          </a:xfrm>
        </p:spPr>
        <p:txBody>
          <a:bodyPr/>
          <a:lstStyle/>
          <a:p>
            <a:r>
              <a:rPr lang="en-GB" dirty="0" smtClean="0"/>
              <a:t> Los </a:t>
            </a:r>
            <a:r>
              <a:rPr lang="en-GB" dirty="0" err="1" smtClean="0"/>
              <a:t>objetos</a:t>
            </a:r>
            <a:r>
              <a:rPr lang="en-GB" dirty="0" smtClean="0"/>
              <a:t> </a:t>
            </a:r>
            <a:r>
              <a:rPr lang="en-GB" dirty="0" err="1" smtClean="0"/>
              <a:t>también</a:t>
            </a:r>
            <a:r>
              <a:rPr lang="en-GB" dirty="0" smtClean="0"/>
              <a:t> </a:t>
            </a:r>
            <a:r>
              <a:rPr lang="en-GB" dirty="0" err="1" smtClean="0"/>
              <a:t>pueden</a:t>
            </a:r>
            <a:r>
              <a:rPr lang="en-GB" dirty="0" smtClean="0"/>
              <a:t> </a:t>
            </a:r>
            <a:r>
              <a:rPr lang="en-GB" dirty="0" err="1" smtClean="0"/>
              <a:t>ser</a:t>
            </a:r>
            <a:r>
              <a:rPr lang="en-GB" dirty="0" smtClean="0"/>
              <a:t> </a:t>
            </a:r>
            <a:r>
              <a:rPr lang="en-GB" dirty="0" err="1" smtClean="0"/>
              <a:t>números</a:t>
            </a:r>
            <a:r>
              <a:rPr lang="en-GB" dirty="0" smtClean="0"/>
              <a:t>, </a:t>
            </a:r>
            <a:r>
              <a:rPr lang="en-GB" dirty="0" err="1" smtClean="0"/>
              <a:t>texto</a:t>
            </a:r>
            <a:r>
              <a:rPr lang="en-GB" dirty="0" smtClean="0"/>
              <a:t>,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fechas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imágenes</a:t>
            </a:r>
            <a:r>
              <a:rPr lang="en-GB" baseline="0" dirty="0" smtClean="0"/>
              <a:t>, etc....</a:t>
            </a:r>
            <a:endParaRPr lang="en-GB" dirty="0"/>
          </a:p>
        </p:txBody>
      </p:sp>
      <p:sp>
        <p:nvSpPr>
          <p:cNvPr id="17" name="Rectángulo redondeado 16"/>
          <p:cNvSpPr/>
          <p:nvPr/>
        </p:nvSpPr>
        <p:spPr>
          <a:xfrm>
            <a:off x="3059832" y="4005064"/>
            <a:ext cx="992140" cy="4017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hlinkClick r:id="rId2"/>
              </a:rPr>
              <a:t>wd:Q10514</a:t>
            </a:r>
            <a:endParaRPr lang="en-GB" sz="1200" dirty="0"/>
          </a:p>
        </p:txBody>
      </p:sp>
      <p:cxnSp>
        <p:nvCxnSpPr>
          <p:cNvPr id="18" name="Conector curvado 17"/>
          <p:cNvCxnSpPr>
            <a:stCxn id="17" idx="0"/>
            <a:endCxn id="4" idx="1"/>
          </p:cNvCxnSpPr>
          <p:nvPr/>
        </p:nvCxnSpPr>
        <p:spPr>
          <a:xfrm rot="5400000" flipH="1" flipV="1">
            <a:off x="3510048" y="3513408"/>
            <a:ext cx="537510" cy="445803"/>
          </a:xfrm>
          <a:prstGeom prst="curved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2919171" y="3501839"/>
            <a:ext cx="777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wdt:P19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642982" y="4005064"/>
            <a:ext cx="68935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50" dirty="0" err="1" smtClean="0"/>
              <a:t>Imagen</a:t>
            </a:r>
            <a:endParaRPr lang="en-GB" sz="1350" dirty="0"/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159" y="4802373"/>
            <a:ext cx="1006250" cy="12578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23" name="Conector curvado 22"/>
          <p:cNvCxnSpPr>
            <a:stCxn id="17" idx="1"/>
            <a:endCxn id="22" idx="0"/>
          </p:cNvCxnSpPr>
          <p:nvPr/>
        </p:nvCxnSpPr>
        <p:spPr>
          <a:xfrm rot="10800000" flipV="1">
            <a:off x="2362284" y="4205955"/>
            <a:ext cx="697548" cy="596417"/>
          </a:xfrm>
          <a:prstGeom prst="curved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CuadroTexto 27"/>
          <p:cNvSpPr txBox="1"/>
          <p:nvPr/>
        </p:nvSpPr>
        <p:spPr>
          <a:xfrm>
            <a:off x="1555265" y="4205954"/>
            <a:ext cx="8618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wdt:P18</a:t>
            </a:r>
            <a:endParaRPr lang="en-GB" sz="1600" dirty="0"/>
          </a:p>
        </p:txBody>
      </p:sp>
      <p:sp>
        <p:nvSpPr>
          <p:cNvPr id="29" name="CuadroTexto 28"/>
          <p:cNvSpPr txBox="1"/>
          <p:nvPr/>
        </p:nvSpPr>
        <p:spPr>
          <a:xfrm>
            <a:off x="2797426" y="3070787"/>
            <a:ext cx="91082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50" dirty="0"/>
              <a:t>Lugar de </a:t>
            </a:r>
          </a:p>
          <a:p>
            <a:pPr algn="ctr"/>
            <a:r>
              <a:rPr lang="en-GB" sz="1350" dirty="0" err="1"/>
              <a:t>nacimiento</a:t>
            </a:r>
            <a:endParaRPr lang="en-GB" sz="1350" dirty="0"/>
          </a:p>
        </p:txBody>
      </p:sp>
      <p:sp>
        <p:nvSpPr>
          <p:cNvPr id="30" name="CuadroTexto 29"/>
          <p:cNvSpPr txBox="1"/>
          <p:nvPr/>
        </p:nvSpPr>
        <p:spPr>
          <a:xfrm flipH="1">
            <a:off x="3059832" y="5429709"/>
            <a:ext cx="1512168" cy="3679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/>
              <a:t>29 </a:t>
            </a:r>
            <a:r>
              <a:rPr lang="es-ES" dirty="0" smtClean="0"/>
              <a:t>Julio </a:t>
            </a:r>
            <a:r>
              <a:rPr lang="es-ES" dirty="0"/>
              <a:t>1981</a:t>
            </a:r>
            <a:endParaRPr lang="en-GB" dirty="0"/>
          </a:p>
        </p:txBody>
      </p:sp>
      <p:sp>
        <p:nvSpPr>
          <p:cNvPr id="36" name="CuadroTexto 35"/>
          <p:cNvSpPr txBox="1"/>
          <p:nvPr/>
        </p:nvSpPr>
        <p:spPr>
          <a:xfrm>
            <a:off x="3504489" y="4733339"/>
            <a:ext cx="136825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50" dirty="0" err="1" smtClean="0"/>
              <a:t>Fecha</a:t>
            </a:r>
            <a:r>
              <a:rPr lang="en-GB" sz="1350" dirty="0" smtClean="0"/>
              <a:t> </a:t>
            </a:r>
            <a:r>
              <a:rPr lang="en-GB" sz="1350" dirty="0" err="1" smtClean="0"/>
              <a:t>nacimiento</a:t>
            </a:r>
            <a:endParaRPr lang="en-GB" sz="1350" dirty="0"/>
          </a:p>
        </p:txBody>
      </p:sp>
      <p:sp>
        <p:nvSpPr>
          <p:cNvPr id="37" name="CuadroTexto 36"/>
          <p:cNvSpPr txBox="1"/>
          <p:nvPr/>
        </p:nvSpPr>
        <p:spPr>
          <a:xfrm>
            <a:off x="3756220" y="4934229"/>
            <a:ext cx="9756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wdt:P569</a:t>
            </a:r>
            <a:endParaRPr lang="en-GB" sz="1600" dirty="0"/>
          </a:p>
        </p:txBody>
      </p:sp>
      <p:cxnSp>
        <p:nvCxnSpPr>
          <p:cNvPr id="39" name="Conector recto de flecha 38"/>
          <p:cNvCxnSpPr>
            <a:stCxn id="17" idx="2"/>
            <a:endCxn id="30" idx="0"/>
          </p:cNvCxnSpPr>
          <p:nvPr/>
        </p:nvCxnSpPr>
        <p:spPr>
          <a:xfrm>
            <a:off x="3555902" y="4406847"/>
            <a:ext cx="260014" cy="10228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Rectángulo 45"/>
          <p:cNvSpPr/>
          <p:nvPr/>
        </p:nvSpPr>
        <p:spPr>
          <a:xfrm>
            <a:off x="5285733" y="4174339"/>
            <a:ext cx="1152128" cy="4017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Fernando</a:t>
            </a:r>
            <a:endParaRPr lang="en-GB" sz="1600" dirty="0"/>
          </a:p>
        </p:txBody>
      </p:sp>
      <p:cxnSp>
        <p:nvCxnSpPr>
          <p:cNvPr id="47" name="Conector recto de flecha 46"/>
          <p:cNvCxnSpPr>
            <a:stCxn id="17" idx="3"/>
            <a:endCxn id="46" idx="1"/>
          </p:cNvCxnSpPr>
          <p:nvPr/>
        </p:nvCxnSpPr>
        <p:spPr>
          <a:xfrm>
            <a:off x="4051972" y="4205956"/>
            <a:ext cx="1233761" cy="1692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CuadroTexto 47"/>
          <p:cNvSpPr txBox="1"/>
          <p:nvPr/>
        </p:nvSpPr>
        <p:spPr>
          <a:xfrm>
            <a:off x="4188615" y="3973605"/>
            <a:ext cx="8767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wdt:P735</a:t>
            </a:r>
            <a:endParaRPr lang="en-GB" sz="1400" dirty="0"/>
          </a:p>
        </p:txBody>
      </p:sp>
      <p:sp>
        <p:nvSpPr>
          <p:cNvPr id="49" name="CuadroTexto 48"/>
          <p:cNvSpPr txBox="1"/>
          <p:nvPr/>
        </p:nvSpPr>
        <p:spPr>
          <a:xfrm>
            <a:off x="4076056" y="3753451"/>
            <a:ext cx="70243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 err="1" smtClean="0"/>
              <a:t>nombre</a:t>
            </a:r>
            <a:endParaRPr lang="en-GB" sz="1350" dirty="0"/>
          </a:p>
        </p:txBody>
      </p:sp>
    </p:spTree>
    <p:extLst>
      <p:ext uri="{BB962C8B-B14F-4D97-AF65-F5344CB8AC3E}">
        <p14:creationId xmlns:p14="http://schemas.microsoft.com/office/powerpoint/2010/main" val="297853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Personalizado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002060"/>
      </a:hlink>
      <a:folHlink>
        <a:srgbClr val="7030A0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39497</TotalTime>
  <Words>3746</Words>
  <Application>Microsoft Office PowerPoint</Application>
  <PresentationFormat>Presentación en pantalla (4:3)</PresentationFormat>
  <Paragraphs>806</Paragraphs>
  <Slides>63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63</vt:i4>
      </vt:variant>
    </vt:vector>
  </HeadingPairs>
  <TitlesOfParts>
    <vt:vector size="72" baseType="lpstr">
      <vt:lpstr>Arial</vt:lpstr>
      <vt:lpstr>Arial Unicode MS</vt:lpstr>
      <vt:lpstr>Calibri</vt:lpstr>
      <vt:lpstr>Consolas</vt:lpstr>
      <vt:lpstr>Courier New</vt:lpstr>
      <vt:lpstr>Tw Cen MT</vt:lpstr>
      <vt:lpstr>Wingdings</vt:lpstr>
      <vt:lpstr>Wingdings 2</vt:lpstr>
      <vt:lpstr>Intermedio</vt:lpstr>
      <vt:lpstr>Introducción a Wikidata</vt:lpstr>
      <vt:lpstr>Wikidata (http://wikidata.org/)</vt:lpstr>
      <vt:lpstr>Objetivos</vt:lpstr>
      <vt:lpstr>Enunciados</vt:lpstr>
      <vt:lpstr>Entidades y propiedades</vt:lpstr>
      <vt:lpstr>Los enunciados relacionan URIs</vt:lpstr>
      <vt:lpstr>Prefijos</vt:lpstr>
      <vt:lpstr>Grafo de conocimiento</vt:lpstr>
      <vt:lpstr>Los objetos pueden ser literales</vt:lpstr>
      <vt:lpstr>Referencias o fuentes</vt:lpstr>
      <vt:lpstr>Cualificadores</vt:lpstr>
      <vt:lpstr>Rangos</vt:lpstr>
      <vt:lpstr>Datos obsoletos o erróneos</vt:lpstr>
      <vt:lpstr>Etiquetas, descripciones y alias</vt:lpstr>
      <vt:lpstr>Entidades ó items</vt:lpstr>
      <vt:lpstr>Propiedades</vt:lpstr>
      <vt:lpstr>Propiedades para relacionar ítems</vt:lpstr>
      <vt:lpstr>Edición en Wikidata</vt:lpstr>
      <vt:lpstr>Consultas en Wikidata</vt:lpstr>
      <vt:lpstr>Consulta básica</vt:lpstr>
      <vt:lpstr>Etiquetas</vt:lpstr>
      <vt:lpstr>Búscando más valores</vt:lpstr>
      <vt:lpstr>Ordenando resultados</vt:lpstr>
      <vt:lpstr>Orden descendente resultados</vt:lpstr>
      <vt:lpstr>Patrones de búsqueda</vt:lpstr>
      <vt:lpstr>Simplificando patrones con ;</vt:lpstr>
      <vt:lpstr>Simplificando patrones con ,</vt:lpstr>
      <vt:lpstr>Filtros</vt:lpstr>
      <vt:lpstr>Tipos de valores en comparaciones</vt:lpstr>
      <vt:lpstr>Comparaciones con fechas</vt:lpstr>
      <vt:lpstr>Mostrar resultados en imágenes</vt:lpstr>
      <vt:lpstr>Líneas temporales</vt:lpstr>
      <vt:lpstr>Vista de mapa</vt:lpstr>
      <vt:lpstr>Etiquetas de forma tradicional</vt:lpstr>
      <vt:lpstr>Filtros por etiqueta</vt:lpstr>
      <vt:lpstr>Funciones con cadenas de texto</vt:lpstr>
      <vt:lpstr>Regex: Expresiones regulares</vt:lpstr>
      <vt:lpstr>Regex: expresiones regulares</vt:lpstr>
      <vt:lpstr>Funciones numéricas</vt:lpstr>
      <vt:lpstr>Funciones con fechas</vt:lpstr>
      <vt:lpstr>Funciones HASH</vt:lpstr>
      <vt:lpstr>Unión de grafos</vt:lpstr>
      <vt:lpstr>Encajes opcionales</vt:lpstr>
      <vt:lpstr>Control de resultados</vt:lpstr>
      <vt:lpstr>Expresiones PATH</vt:lpstr>
      <vt:lpstr>Expresiones PATH: secuencia /</vt:lpstr>
      <vt:lpstr>Expresiones PATH: repetición *</vt:lpstr>
      <vt:lpstr>Expresiones PATH: repetición +</vt:lpstr>
      <vt:lpstr>Expresiones PATH: Alternativa |</vt:lpstr>
      <vt:lpstr>Expresiones PATH combinadas</vt:lpstr>
      <vt:lpstr>Instancias y subclases</vt:lpstr>
      <vt:lpstr>BIND</vt:lpstr>
      <vt:lpstr>Agrupaciones</vt:lpstr>
      <vt:lpstr>Enunciados cualificados</vt:lpstr>
      <vt:lpstr>Nodos anónimos</vt:lpstr>
      <vt:lpstr>Información errónea</vt:lpstr>
      <vt:lpstr>Información errónea y cualificadores</vt:lpstr>
      <vt:lpstr>Subconsultas</vt:lpstr>
      <vt:lpstr>Consultas federadas</vt:lpstr>
      <vt:lpstr>Más información</vt:lpstr>
      <vt:lpstr>Redirecciones y URIs</vt:lpstr>
      <vt:lpstr>Wikibase: Crea tu propia Wikidata</vt:lpstr>
      <vt:lpstr>Añadir datos a Wikidata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TIC aplicada a la historia del arte</dc:title>
  <dc:creator>Dani</dc:creator>
  <cp:lastModifiedBy>Jose Labra</cp:lastModifiedBy>
  <cp:revision>473</cp:revision>
  <dcterms:created xsi:type="dcterms:W3CDTF">2013-01-22T11:52:16Z</dcterms:created>
  <dcterms:modified xsi:type="dcterms:W3CDTF">2019-04-29T18:11:33Z</dcterms:modified>
</cp:coreProperties>
</file>