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1" r:id="rId2"/>
    <p:sldMasterId id="2147483711" r:id="rId3"/>
    <p:sldMasterId id="2147483682" r:id="rId4"/>
  </p:sldMasterIdLst>
  <p:notesMasterIdLst>
    <p:notesMasterId r:id="rId54"/>
  </p:notesMasterIdLst>
  <p:handoutMasterIdLst>
    <p:handoutMasterId r:id="rId55"/>
  </p:handoutMasterIdLst>
  <p:sldIdLst>
    <p:sldId id="256" r:id="rId5"/>
    <p:sldId id="380" r:id="rId6"/>
    <p:sldId id="327" r:id="rId7"/>
    <p:sldId id="307" r:id="rId8"/>
    <p:sldId id="305" r:id="rId9"/>
    <p:sldId id="306" r:id="rId10"/>
    <p:sldId id="402" r:id="rId11"/>
    <p:sldId id="261" r:id="rId12"/>
    <p:sldId id="304" r:id="rId13"/>
    <p:sldId id="387" r:id="rId14"/>
    <p:sldId id="309" r:id="rId15"/>
    <p:sldId id="388" r:id="rId16"/>
    <p:sldId id="389" r:id="rId17"/>
    <p:sldId id="364" r:id="rId18"/>
    <p:sldId id="311" r:id="rId19"/>
    <p:sldId id="385" r:id="rId20"/>
    <p:sldId id="372" r:id="rId21"/>
    <p:sldId id="312" r:id="rId22"/>
    <p:sldId id="384" r:id="rId23"/>
    <p:sldId id="262" r:id="rId24"/>
    <p:sldId id="405" r:id="rId25"/>
    <p:sldId id="392" r:id="rId26"/>
    <p:sldId id="393" r:id="rId27"/>
    <p:sldId id="390" r:id="rId28"/>
    <p:sldId id="391" r:id="rId29"/>
    <p:sldId id="409" r:id="rId30"/>
    <p:sldId id="374" r:id="rId31"/>
    <p:sldId id="408" r:id="rId32"/>
    <p:sldId id="366" r:id="rId33"/>
    <p:sldId id="410" r:id="rId34"/>
    <p:sldId id="369" r:id="rId35"/>
    <p:sldId id="395" r:id="rId36"/>
    <p:sldId id="411" r:id="rId37"/>
    <p:sldId id="412" r:id="rId38"/>
    <p:sldId id="259" r:id="rId39"/>
    <p:sldId id="332" r:id="rId40"/>
    <p:sldId id="403" r:id="rId41"/>
    <p:sldId id="404" r:id="rId42"/>
    <p:sldId id="379" r:id="rId43"/>
    <p:sldId id="397" r:id="rId44"/>
    <p:sldId id="399" r:id="rId45"/>
    <p:sldId id="416" r:id="rId46"/>
    <p:sldId id="417" r:id="rId47"/>
    <p:sldId id="418" r:id="rId48"/>
    <p:sldId id="280" r:id="rId49"/>
    <p:sldId id="260" r:id="rId50"/>
    <p:sldId id="281" r:id="rId51"/>
    <p:sldId id="328" r:id="rId52"/>
    <p:sldId id="419" r:id="rId5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
          <p15:clr>
            <a:srgbClr val="A4A3A4"/>
          </p15:clr>
        </p15:guide>
        <p15:guide id="2" orient="horz" pos="3747">
          <p15:clr>
            <a:srgbClr val="A4A3A4"/>
          </p15:clr>
        </p15:guide>
        <p15:guide id="3" orient="horz" pos="572">
          <p15:clr>
            <a:srgbClr val="A4A3A4"/>
          </p15:clr>
        </p15:guide>
        <p15:guide id="4" orient="horz" pos="2386">
          <p15:clr>
            <a:srgbClr val="A4A3A4"/>
          </p15:clr>
        </p15:guide>
        <p15:guide id="5" orient="horz" pos="1934">
          <p15:clr>
            <a:srgbClr val="A4A3A4"/>
          </p15:clr>
        </p15:guide>
        <p15:guide id="6" orient="horz" pos="2161">
          <p15:clr>
            <a:srgbClr val="A4A3A4"/>
          </p15:clr>
        </p15:guide>
        <p15:guide id="7" orient="horz" pos="1820">
          <p15:clr>
            <a:srgbClr val="A4A3A4"/>
          </p15:clr>
        </p15:guide>
        <p15:guide id="8" orient="horz" pos="2607">
          <p15:clr>
            <a:srgbClr val="A4A3A4"/>
          </p15:clr>
        </p15:guide>
        <p15:guide id="9" orient="horz" pos="4201">
          <p15:clr>
            <a:srgbClr val="A4A3A4"/>
          </p15:clr>
        </p15:guide>
        <p15:guide id="10" orient="horz" pos="1479">
          <p15:clr>
            <a:srgbClr val="A4A3A4"/>
          </p15:clr>
        </p15:guide>
        <p15:guide id="11" orient="horz" pos="3293">
          <p15:clr>
            <a:srgbClr val="A4A3A4"/>
          </p15:clr>
        </p15:guide>
        <p15:guide id="12" orient="horz" pos="1031">
          <p15:clr>
            <a:srgbClr val="A4A3A4"/>
          </p15:clr>
        </p15:guide>
        <p15:guide id="13" orient="horz" pos="3974">
          <p15:clr>
            <a:srgbClr val="A4A3A4"/>
          </p15:clr>
        </p15:guide>
        <p15:guide id="14" orient="horz" pos="802">
          <p15:clr>
            <a:srgbClr val="A4A3A4"/>
          </p15:clr>
        </p15:guide>
        <p15:guide id="15" orient="horz" pos="1253">
          <p15:clr>
            <a:srgbClr val="A4A3A4"/>
          </p15:clr>
        </p15:guide>
        <p15:guide id="16" orient="horz" pos="2953">
          <p15:clr>
            <a:srgbClr val="A4A3A4"/>
          </p15:clr>
        </p15:guide>
        <p15:guide id="17" orient="horz" pos="4083">
          <p15:clr>
            <a:srgbClr val="A4A3A4"/>
          </p15:clr>
        </p15:guide>
        <p15:guide id="18" pos="2881">
          <p15:clr>
            <a:srgbClr val="A4A3A4"/>
          </p15:clr>
        </p15:guide>
        <p15:guide id="19" pos="5375">
          <p15:clr>
            <a:srgbClr val="A4A3A4"/>
          </p15:clr>
        </p15:guide>
        <p15:guide id="20" pos="612">
          <p15:clr>
            <a:srgbClr val="A4A3A4"/>
          </p15:clr>
        </p15:guide>
        <p15:guide id="21" pos="5147">
          <p15:clr>
            <a:srgbClr val="A4A3A4"/>
          </p15:clr>
        </p15:guide>
        <p15:guide id="22" pos="385">
          <p15:clr>
            <a:srgbClr val="A4A3A4"/>
          </p15:clr>
        </p15:guide>
        <p15:guide id="23" pos="2654">
          <p15:clr>
            <a:srgbClr val="A4A3A4"/>
          </p15:clr>
        </p15:guide>
        <p15:guide id="24" pos="31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01">
          <p15:clr>
            <a:srgbClr val="A4A3A4"/>
          </p15:clr>
        </p15:guide>
        <p15:guide id="5" pos="2202">
          <p15:clr>
            <a:srgbClr val="A4A3A4"/>
          </p15:clr>
        </p15:guide>
        <p15:guide id="6"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4"/>
    <a:srgbClr val="753BBD"/>
    <a:srgbClr val="97D700"/>
    <a:srgbClr val="AF1685"/>
    <a:srgbClr val="009681"/>
    <a:srgbClr val="EFEEED"/>
    <a:srgbClr val="C6003D"/>
    <a:srgbClr val="68478D"/>
    <a:srgbClr val="514689"/>
    <a:srgbClr val="6426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7" autoAdjust="0"/>
    <p:restoredTop sz="81712" autoAdjust="0"/>
  </p:normalViewPr>
  <p:slideViewPr>
    <p:cSldViewPr snapToGrid="0" snapToObjects="1">
      <p:cViewPr varScale="1">
        <p:scale>
          <a:sx n="92" d="100"/>
          <a:sy n="92" d="100"/>
        </p:scale>
        <p:origin x="908" y="80"/>
      </p:cViewPr>
      <p:guideLst>
        <p:guide orient="horz" pos="345"/>
        <p:guide orient="horz" pos="3747"/>
        <p:guide orient="horz" pos="572"/>
        <p:guide orient="horz" pos="2386"/>
        <p:guide orient="horz" pos="1934"/>
        <p:guide orient="horz" pos="2161"/>
        <p:guide orient="horz" pos="1820"/>
        <p:guide orient="horz" pos="2607"/>
        <p:guide orient="horz" pos="4201"/>
        <p:guide orient="horz" pos="1479"/>
        <p:guide orient="horz" pos="3293"/>
        <p:guide orient="horz" pos="1031"/>
        <p:guide orient="horz" pos="3974"/>
        <p:guide orient="horz" pos="802"/>
        <p:guide orient="horz" pos="1253"/>
        <p:guide orient="horz" pos="2953"/>
        <p:guide orient="horz" pos="4083"/>
        <p:guide pos="2881"/>
        <p:guide pos="5375"/>
        <p:guide pos="612"/>
        <p:guide pos="5147"/>
        <p:guide pos="385"/>
        <p:guide pos="2654"/>
        <p:guide pos="3107"/>
      </p:guideLst>
    </p:cSldViewPr>
  </p:slideViewPr>
  <p:outlineViewPr>
    <p:cViewPr>
      <p:scale>
        <a:sx n="33" d="100"/>
        <a:sy n="33" d="100"/>
      </p:scale>
      <p:origin x="0" y="8790"/>
    </p:cViewPr>
  </p:outlineViewPr>
  <p:notesTextViewPr>
    <p:cViewPr>
      <p:scale>
        <a:sx n="100" d="100"/>
        <a:sy n="100" d="100"/>
      </p:scale>
      <p:origin x="0" y="0"/>
    </p:cViewPr>
  </p:notesTextViewPr>
  <p:sorterViewPr>
    <p:cViewPr varScale="1">
      <p:scale>
        <a:sx n="100" d="100"/>
        <a:sy n="100" d="100"/>
      </p:scale>
      <p:origin x="0" y="3936"/>
    </p:cViewPr>
  </p:sorterViewPr>
  <p:notesViewPr>
    <p:cSldViewPr snapToGrid="0" snapToObjects="1" showGuides="1">
      <p:cViewPr varScale="1">
        <p:scale>
          <a:sx n="92" d="100"/>
          <a:sy n="92" d="100"/>
        </p:scale>
        <p:origin x="-2670" y="-108"/>
      </p:cViewPr>
      <p:guideLst>
        <p:guide orient="horz" pos="2880"/>
        <p:guide pos="2160"/>
        <p:guide orient="horz" pos="3127"/>
        <p:guide pos="2101"/>
        <p:guide pos="2202"/>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mi5\Dropbox\al_cdm_collab\plmooc\350%20data\pl-mooc-interviewees_x_factors_forqaul_2601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mi5\Dropbox\al_cdm_collab\plmooc\350%20data\pl-mooc-interviewees_x_factors_forqaul_2601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mi5\Dropbox\al_cdm_collab\plmooc\350%20data\pl-mooc-interviewees_x_factors_forqaul_2601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mi5\Dropbox\al_cdm_collab\plmooc\350%20data\pl-mooc-interviewees_x_factors_forqaul_2601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mi5\Dropbox\al_cdm_collab\plmooc\350%20data\pl-mooc-interviewees_x_factors_forqaul_2601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mi5\Dropbox\al_cdm_collab\plmooc\350%20data\pl-mooc-interviewees_x_factors_forqaul_2601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FCT </a:t>
            </a:r>
            <a:r>
              <a:rPr lang="en-US" dirty="0"/>
              <a:t>152</a:t>
            </a:r>
          </a:p>
        </c:rich>
      </c:tx>
      <c:overlay val="0"/>
      <c:spPr>
        <a:noFill/>
        <a:ln>
          <a:noFill/>
        </a:ln>
        <a:effectLst/>
      </c:spPr>
    </c:title>
    <c:autoTitleDeleted val="0"/>
    <c:plotArea>
      <c:layout/>
      <c:barChart>
        <c:barDir val="col"/>
        <c:grouping val="clustered"/>
        <c:varyColors val="0"/>
        <c:ser>
          <c:idx val="0"/>
          <c:order val="0"/>
          <c:tx>
            <c:strRef>
              <c:f>'normalised 260115'!$I$4</c:f>
              <c:strCache>
                <c:ptCount val="1"/>
                <c:pt idx="0">
                  <c:v>PL-MOOC 152</c:v>
                </c:pt>
              </c:strCache>
            </c:strRef>
          </c:tx>
          <c:spPr>
            <a:solidFill>
              <a:schemeClr val="accent1"/>
            </a:solidFill>
            <a:ln>
              <a:noFill/>
            </a:ln>
            <a:effectLst/>
          </c:spPr>
          <c:invertIfNegative val="0"/>
          <c:cat>
            <c:strRef>
              <c:f>'normalised 260115'!$A$1:$H$1</c:f>
              <c:strCache>
                <c:ptCount val="8"/>
                <c:pt idx="0">
                  <c:v>F1 Self-efficacy</c:v>
                </c:pt>
                <c:pt idx="1">
                  <c:v>F2 Goal Setting</c:v>
                </c:pt>
                <c:pt idx="2">
                  <c:v>F3 Task Interest Value</c:v>
                </c:pt>
                <c:pt idx="3">
                  <c:v>P1 Task strategies etc. </c:v>
                </c:pt>
                <c:pt idx="4">
                  <c:v>P2 Help-seeking</c:v>
                </c:pt>
                <c:pt idx="5">
                  <c:v>P3 Interest Enhancement</c:v>
                </c:pt>
                <c:pt idx="6">
                  <c:v>SR1 Self-evaluation</c:v>
                </c:pt>
                <c:pt idx="7">
                  <c:v>SR2 Self-satisfaction</c:v>
                </c:pt>
              </c:strCache>
            </c:strRef>
          </c:cat>
          <c:val>
            <c:numRef>
              <c:f>'normalised 260115'!$A$4:$H$4</c:f>
              <c:numCache>
                <c:formatCode>0.00</c:formatCode>
                <c:ptCount val="8"/>
                <c:pt idx="0">
                  <c:v>1.439854191980559</c:v>
                </c:pt>
                <c:pt idx="1">
                  <c:v>1.3567174056915949</c:v>
                </c:pt>
                <c:pt idx="2">
                  <c:v>0.93911237308172446</c:v>
                </c:pt>
                <c:pt idx="3">
                  <c:v>1.1623203257733072</c:v>
                </c:pt>
                <c:pt idx="4">
                  <c:v>1.714285714285714</c:v>
                </c:pt>
                <c:pt idx="5">
                  <c:v>1.4066496163682864</c:v>
                </c:pt>
                <c:pt idx="6">
                  <c:v>1.4768482321257925</c:v>
                </c:pt>
                <c:pt idx="7">
                  <c:v>1.2475247524752473</c:v>
                </c:pt>
              </c:numCache>
            </c:numRef>
          </c:val>
          <c:extLst>
            <c:ext xmlns:c16="http://schemas.microsoft.com/office/drawing/2014/chart" uri="{C3380CC4-5D6E-409C-BE32-E72D297353CC}">
              <c16:uniqueId val="{00000000-8580-4DB9-9F8E-E437C11D64E1}"/>
            </c:ext>
          </c:extLst>
        </c:ser>
        <c:dLbls>
          <c:showLegendKey val="0"/>
          <c:showVal val="0"/>
          <c:showCatName val="0"/>
          <c:showSerName val="0"/>
          <c:showPercent val="0"/>
          <c:showBubbleSize val="0"/>
        </c:dLbls>
        <c:gapWidth val="49"/>
        <c:overlap val="37"/>
        <c:axId val="158706304"/>
        <c:axId val="158720384"/>
      </c:barChart>
      <c:catAx>
        <c:axId val="1587063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720384"/>
        <c:crossesAt val="0"/>
        <c:auto val="1"/>
        <c:lblAlgn val="ctr"/>
        <c:lblOffset val="100"/>
        <c:noMultiLvlLbl val="0"/>
      </c:catAx>
      <c:valAx>
        <c:axId val="158720384"/>
        <c:scaling>
          <c:orientation val="minMax"/>
          <c:max val="2"/>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7063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FCT </a:t>
            </a:r>
            <a:r>
              <a:rPr lang="en-US" dirty="0"/>
              <a:t>213</a:t>
            </a:r>
          </a:p>
        </c:rich>
      </c:tx>
      <c:overlay val="0"/>
      <c:spPr>
        <a:noFill/>
        <a:ln>
          <a:noFill/>
        </a:ln>
        <a:effectLst/>
      </c:spPr>
    </c:title>
    <c:autoTitleDeleted val="0"/>
    <c:plotArea>
      <c:layout/>
      <c:barChart>
        <c:barDir val="col"/>
        <c:grouping val="clustered"/>
        <c:varyColors val="0"/>
        <c:ser>
          <c:idx val="0"/>
          <c:order val="0"/>
          <c:tx>
            <c:strRef>
              <c:f>'normalised 260115'!$I$35</c:f>
              <c:strCache>
                <c:ptCount val="1"/>
                <c:pt idx="0">
                  <c:v>PL-MOOC 213</c:v>
                </c:pt>
              </c:strCache>
            </c:strRef>
          </c:tx>
          <c:spPr>
            <a:solidFill>
              <a:schemeClr val="accent1"/>
            </a:solidFill>
            <a:ln>
              <a:noFill/>
            </a:ln>
            <a:effectLst/>
          </c:spPr>
          <c:invertIfNegative val="0"/>
          <c:cat>
            <c:strRef>
              <c:f>'normalised 260115'!$A$1:$H$1</c:f>
              <c:strCache>
                <c:ptCount val="8"/>
                <c:pt idx="0">
                  <c:v>F1 Self-efficacy</c:v>
                </c:pt>
                <c:pt idx="1">
                  <c:v>F2 Goal Setting</c:v>
                </c:pt>
                <c:pt idx="2">
                  <c:v>F3 Task Interest Value</c:v>
                </c:pt>
                <c:pt idx="3">
                  <c:v>P1 Task strategies etc. </c:v>
                </c:pt>
                <c:pt idx="4">
                  <c:v>P2 Help-seeking</c:v>
                </c:pt>
                <c:pt idx="5">
                  <c:v>P3 Interest Enhancement</c:v>
                </c:pt>
                <c:pt idx="6">
                  <c:v>SR1 Self-evaluation</c:v>
                </c:pt>
                <c:pt idx="7">
                  <c:v>SR2 Self-satisfaction</c:v>
                </c:pt>
              </c:strCache>
            </c:strRef>
          </c:cat>
          <c:val>
            <c:numRef>
              <c:f>'normalised 260115'!$A$35:$H$35</c:f>
              <c:numCache>
                <c:formatCode>0.00</c:formatCode>
                <c:ptCount val="8"/>
                <c:pt idx="0">
                  <c:v>-1.9015795868772782</c:v>
                </c:pt>
                <c:pt idx="1">
                  <c:v>-1.4008382969335982</c:v>
                </c:pt>
                <c:pt idx="2">
                  <c:v>-0.90228443688244175</c:v>
                </c:pt>
                <c:pt idx="3">
                  <c:v>-1.62437187058961</c:v>
                </c:pt>
                <c:pt idx="4">
                  <c:v>-1.6972281449893392</c:v>
                </c:pt>
                <c:pt idx="5">
                  <c:v>-1.1508951406649615</c:v>
                </c:pt>
                <c:pt idx="6">
                  <c:v>-1.0971791877012971</c:v>
                </c:pt>
                <c:pt idx="7">
                  <c:v>-1.722772277227723</c:v>
                </c:pt>
              </c:numCache>
            </c:numRef>
          </c:val>
          <c:extLst>
            <c:ext xmlns:c16="http://schemas.microsoft.com/office/drawing/2014/chart" uri="{C3380CC4-5D6E-409C-BE32-E72D297353CC}">
              <c16:uniqueId val="{00000000-1EC9-4D05-B455-055252EB1215}"/>
            </c:ext>
          </c:extLst>
        </c:ser>
        <c:dLbls>
          <c:showLegendKey val="0"/>
          <c:showVal val="0"/>
          <c:showCatName val="0"/>
          <c:showSerName val="0"/>
          <c:showPercent val="0"/>
          <c:showBubbleSize val="0"/>
        </c:dLbls>
        <c:gapWidth val="49"/>
        <c:overlap val="37"/>
        <c:axId val="157954048"/>
        <c:axId val="157955584"/>
      </c:barChart>
      <c:catAx>
        <c:axId val="1579540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55584"/>
        <c:crossesAt val="0"/>
        <c:auto val="1"/>
        <c:lblAlgn val="ctr"/>
        <c:lblOffset val="100"/>
        <c:noMultiLvlLbl val="0"/>
      </c:catAx>
      <c:valAx>
        <c:axId val="157955584"/>
        <c:scaling>
          <c:orientation val="minMax"/>
          <c:max val="2"/>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54048"/>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'normalised 260115'!$I$4</c:f>
              <c:strCache>
                <c:ptCount val="1"/>
                <c:pt idx="0">
                  <c:v>PL-MOOC 152</c:v>
                </c:pt>
              </c:strCache>
            </c:strRef>
          </c:tx>
          <c:spPr>
            <a:solidFill>
              <a:schemeClr val="accent1"/>
            </a:solidFill>
            <a:ln>
              <a:noFill/>
            </a:ln>
            <a:effectLst/>
          </c:spPr>
          <c:invertIfNegative val="0"/>
          <c:cat>
            <c:strRef>
              <c:f>'normalised 260115'!$A$1:$H$1</c:f>
              <c:strCache>
                <c:ptCount val="8"/>
                <c:pt idx="0">
                  <c:v>F1 Self-efficacy</c:v>
                </c:pt>
                <c:pt idx="1">
                  <c:v>F2 Goal Setting</c:v>
                </c:pt>
                <c:pt idx="2">
                  <c:v>F3 Task Interest Value</c:v>
                </c:pt>
                <c:pt idx="3">
                  <c:v>P1 Task strategies etc. </c:v>
                </c:pt>
                <c:pt idx="4">
                  <c:v>P2 Help-seeking</c:v>
                </c:pt>
                <c:pt idx="5">
                  <c:v>P3 Interest Enhancement</c:v>
                </c:pt>
                <c:pt idx="6">
                  <c:v>SR1 Self-evaluation</c:v>
                </c:pt>
                <c:pt idx="7">
                  <c:v>SR2 Self-satisfaction</c:v>
                </c:pt>
              </c:strCache>
            </c:strRef>
          </c:cat>
          <c:val>
            <c:numRef>
              <c:f>'normalised 260115'!$A$4:$H$4</c:f>
              <c:numCache>
                <c:formatCode>0.00</c:formatCode>
                <c:ptCount val="8"/>
                <c:pt idx="0">
                  <c:v>1.439854191980559</c:v>
                </c:pt>
                <c:pt idx="1">
                  <c:v>1.3567174056915949</c:v>
                </c:pt>
                <c:pt idx="2">
                  <c:v>0.93911237308172446</c:v>
                </c:pt>
                <c:pt idx="3">
                  <c:v>1.1623203257733072</c:v>
                </c:pt>
                <c:pt idx="4">
                  <c:v>1.714285714285714</c:v>
                </c:pt>
                <c:pt idx="5">
                  <c:v>1.4066496163682864</c:v>
                </c:pt>
                <c:pt idx="6">
                  <c:v>1.4768482321257925</c:v>
                </c:pt>
                <c:pt idx="7">
                  <c:v>1.2475247524752473</c:v>
                </c:pt>
              </c:numCache>
            </c:numRef>
          </c:val>
          <c:extLst>
            <c:ext xmlns:c16="http://schemas.microsoft.com/office/drawing/2014/chart" uri="{C3380CC4-5D6E-409C-BE32-E72D297353CC}">
              <c16:uniqueId val="{00000000-5FAD-4FD9-B45C-BD0E77F3D011}"/>
            </c:ext>
          </c:extLst>
        </c:ser>
        <c:dLbls>
          <c:showLegendKey val="0"/>
          <c:showVal val="0"/>
          <c:showCatName val="0"/>
          <c:showSerName val="0"/>
          <c:showPercent val="0"/>
          <c:showBubbleSize val="0"/>
        </c:dLbls>
        <c:gapWidth val="49"/>
        <c:overlap val="37"/>
        <c:axId val="158536832"/>
        <c:axId val="158538368"/>
      </c:barChart>
      <c:catAx>
        <c:axId val="158536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538368"/>
        <c:crossesAt val="0"/>
        <c:auto val="1"/>
        <c:lblAlgn val="ctr"/>
        <c:lblOffset val="100"/>
        <c:noMultiLvlLbl val="0"/>
      </c:catAx>
      <c:valAx>
        <c:axId val="158538368"/>
        <c:scaling>
          <c:orientation val="minMax"/>
          <c:max val="2"/>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5368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'normalised 260115'!$I$35</c:f>
              <c:strCache>
                <c:ptCount val="1"/>
                <c:pt idx="0">
                  <c:v>PL-MOOC 213</c:v>
                </c:pt>
              </c:strCache>
            </c:strRef>
          </c:tx>
          <c:spPr>
            <a:solidFill>
              <a:schemeClr val="accent1"/>
            </a:solidFill>
            <a:ln>
              <a:noFill/>
            </a:ln>
            <a:effectLst/>
          </c:spPr>
          <c:invertIfNegative val="0"/>
          <c:cat>
            <c:strRef>
              <c:f>'normalised 260115'!$A$1:$H$1</c:f>
              <c:strCache>
                <c:ptCount val="8"/>
                <c:pt idx="0">
                  <c:v>F1 Self-efficacy</c:v>
                </c:pt>
                <c:pt idx="1">
                  <c:v>F2 Goal Setting</c:v>
                </c:pt>
                <c:pt idx="2">
                  <c:v>F3 Task Interest Value</c:v>
                </c:pt>
                <c:pt idx="3">
                  <c:v>P1 Task strategies etc. </c:v>
                </c:pt>
                <c:pt idx="4">
                  <c:v>P2 Help-seeking</c:v>
                </c:pt>
                <c:pt idx="5">
                  <c:v>P3 Interest Enhancement</c:v>
                </c:pt>
                <c:pt idx="6">
                  <c:v>SR1 Self-evaluation</c:v>
                </c:pt>
                <c:pt idx="7">
                  <c:v>SR2 Self-satisfaction</c:v>
                </c:pt>
              </c:strCache>
            </c:strRef>
          </c:cat>
          <c:val>
            <c:numRef>
              <c:f>'normalised 260115'!$A$35:$H$35</c:f>
              <c:numCache>
                <c:formatCode>0.00</c:formatCode>
                <c:ptCount val="8"/>
                <c:pt idx="0">
                  <c:v>-1.9015795868772782</c:v>
                </c:pt>
                <c:pt idx="1">
                  <c:v>-1.4008382969335982</c:v>
                </c:pt>
                <c:pt idx="2">
                  <c:v>-0.90228443688244175</c:v>
                </c:pt>
                <c:pt idx="3">
                  <c:v>-1.62437187058961</c:v>
                </c:pt>
                <c:pt idx="4">
                  <c:v>-1.6972281449893392</c:v>
                </c:pt>
                <c:pt idx="5">
                  <c:v>-1.1508951406649615</c:v>
                </c:pt>
                <c:pt idx="6">
                  <c:v>-1.0971791877012971</c:v>
                </c:pt>
                <c:pt idx="7">
                  <c:v>-1.722772277227723</c:v>
                </c:pt>
              </c:numCache>
            </c:numRef>
          </c:val>
          <c:extLst>
            <c:ext xmlns:c16="http://schemas.microsoft.com/office/drawing/2014/chart" uri="{C3380CC4-5D6E-409C-BE32-E72D297353CC}">
              <c16:uniqueId val="{00000000-3434-45FD-9318-B78CD8D78640}"/>
            </c:ext>
          </c:extLst>
        </c:ser>
        <c:dLbls>
          <c:showLegendKey val="0"/>
          <c:showVal val="0"/>
          <c:showCatName val="0"/>
          <c:showSerName val="0"/>
          <c:showPercent val="0"/>
          <c:showBubbleSize val="0"/>
        </c:dLbls>
        <c:gapWidth val="49"/>
        <c:overlap val="37"/>
        <c:axId val="158668288"/>
        <c:axId val="158669824"/>
      </c:barChart>
      <c:catAx>
        <c:axId val="1586682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669824"/>
        <c:crossesAt val="0"/>
        <c:auto val="1"/>
        <c:lblAlgn val="ctr"/>
        <c:lblOffset val="100"/>
        <c:noMultiLvlLbl val="0"/>
      </c:catAx>
      <c:valAx>
        <c:axId val="158669824"/>
        <c:scaling>
          <c:orientation val="minMax"/>
          <c:max val="2"/>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668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FCT 334</a:t>
            </a:r>
            <a:endParaRPr lang="en-US" dirty="0"/>
          </a:p>
        </c:rich>
      </c:tx>
      <c:overlay val="0"/>
      <c:spPr>
        <a:noFill/>
        <a:ln>
          <a:noFill/>
        </a:ln>
        <a:effectLst/>
      </c:spPr>
    </c:title>
    <c:autoTitleDeleted val="0"/>
    <c:plotArea>
      <c:layout/>
      <c:barChart>
        <c:barDir val="col"/>
        <c:grouping val="clustered"/>
        <c:varyColors val="0"/>
        <c:ser>
          <c:idx val="0"/>
          <c:order val="0"/>
          <c:tx>
            <c:strRef>
              <c:f>'normalised 260115'!$I$3</c:f>
              <c:strCache>
                <c:ptCount val="1"/>
                <c:pt idx="0">
                  <c:v>PL-MOOC 334</c:v>
                </c:pt>
              </c:strCache>
            </c:strRef>
          </c:tx>
          <c:spPr>
            <a:solidFill>
              <a:schemeClr val="accent1"/>
            </a:solidFill>
            <a:ln>
              <a:noFill/>
            </a:ln>
            <a:effectLst/>
          </c:spPr>
          <c:invertIfNegative val="0"/>
          <c:cat>
            <c:strRef>
              <c:f>'normalised 260115'!$A$1:$H$1</c:f>
              <c:strCache>
                <c:ptCount val="8"/>
                <c:pt idx="0">
                  <c:v>F1 Self-efficacy</c:v>
                </c:pt>
                <c:pt idx="1">
                  <c:v>F2 Goal Setting</c:v>
                </c:pt>
                <c:pt idx="2">
                  <c:v>F3 Task Interest Value</c:v>
                </c:pt>
                <c:pt idx="3">
                  <c:v>P1 Task strategies etc. </c:v>
                </c:pt>
                <c:pt idx="4">
                  <c:v>P2 Help-seeking</c:v>
                </c:pt>
                <c:pt idx="5">
                  <c:v>P3 Interest Enhancement</c:v>
                </c:pt>
                <c:pt idx="6">
                  <c:v>SR1 Self-evaluation</c:v>
                </c:pt>
                <c:pt idx="7">
                  <c:v>SR2 Self-satisfaction</c:v>
                </c:pt>
              </c:strCache>
            </c:strRef>
          </c:cat>
          <c:val>
            <c:numRef>
              <c:f>'normalised 260115'!$A$3:$H$3</c:f>
              <c:numCache>
                <c:formatCode>0.00</c:formatCode>
                <c:ptCount val="8"/>
                <c:pt idx="0">
                  <c:v>1.5917375455650062</c:v>
                </c:pt>
                <c:pt idx="1">
                  <c:v>1.9082285462166337</c:v>
                </c:pt>
                <c:pt idx="2">
                  <c:v>0.93911237308172446</c:v>
                </c:pt>
                <c:pt idx="3">
                  <c:v>1.6117868090576484</c:v>
                </c:pt>
                <c:pt idx="4">
                  <c:v>-1.2707889125799574</c:v>
                </c:pt>
                <c:pt idx="5">
                  <c:v>1.4066496163682864</c:v>
                </c:pt>
                <c:pt idx="6">
                  <c:v>1.1550948046474065</c:v>
                </c:pt>
                <c:pt idx="7">
                  <c:v>1.2475247524752473</c:v>
                </c:pt>
              </c:numCache>
            </c:numRef>
          </c:val>
          <c:extLst>
            <c:ext xmlns:c16="http://schemas.microsoft.com/office/drawing/2014/chart" uri="{C3380CC4-5D6E-409C-BE32-E72D297353CC}">
              <c16:uniqueId val="{00000000-821E-44DA-9957-D8C6062D665B}"/>
            </c:ext>
          </c:extLst>
        </c:ser>
        <c:dLbls>
          <c:showLegendKey val="0"/>
          <c:showVal val="0"/>
          <c:showCatName val="0"/>
          <c:showSerName val="0"/>
          <c:showPercent val="0"/>
          <c:showBubbleSize val="0"/>
        </c:dLbls>
        <c:gapWidth val="49"/>
        <c:overlap val="37"/>
        <c:axId val="158869760"/>
        <c:axId val="158871552"/>
      </c:barChart>
      <c:catAx>
        <c:axId val="1588697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71552"/>
        <c:crossesAt val="0"/>
        <c:auto val="1"/>
        <c:lblAlgn val="ctr"/>
        <c:lblOffset val="100"/>
        <c:noMultiLvlLbl val="0"/>
      </c:catAx>
      <c:valAx>
        <c:axId val="158871552"/>
        <c:scaling>
          <c:orientation val="minMax"/>
          <c:max val="2"/>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697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FCT </a:t>
            </a:r>
            <a:r>
              <a:rPr lang="en-US" dirty="0"/>
              <a:t>394</a:t>
            </a:r>
          </a:p>
        </c:rich>
      </c:tx>
      <c:overlay val="0"/>
      <c:spPr>
        <a:noFill/>
        <a:ln>
          <a:noFill/>
        </a:ln>
        <a:effectLst/>
      </c:spPr>
    </c:title>
    <c:autoTitleDeleted val="0"/>
    <c:plotArea>
      <c:layout/>
      <c:barChart>
        <c:barDir val="col"/>
        <c:grouping val="clustered"/>
        <c:varyColors val="0"/>
        <c:ser>
          <c:idx val="0"/>
          <c:order val="0"/>
          <c:tx>
            <c:strRef>
              <c:f>'normalised 260115'!$I$10</c:f>
              <c:strCache>
                <c:ptCount val="1"/>
                <c:pt idx="0">
                  <c:v>PL-MOOC 394</c:v>
                </c:pt>
              </c:strCache>
            </c:strRef>
          </c:tx>
          <c:spPr>
            <a:solidFill>
              <a:schemeClr val="accent1"/>
            </a:solidFill>
            <a:ln>
              <a:noFill/>
            </a:ln>
            <a:effectLst/>
          </c:spPr>
          <c:invertIfNegative val="0"/>
          <c:cat>
            <c:strRef>
              <c:f>'normalised 260115'!$A$1:$H$1</c:f>
              <c:strCache>
                <c:ptCount val="8"/>
                <c:pt idx="0">
                  <c:v>F1 Self-efficacy</c:v>
                </c:pt>
                <c:pt idx="1">
                  <c:v>F2 Goal Setting</c:v>
                </c:pt>
                <c:pt idx="2">
                  <c:v>F3 Task Interest Value</c:v>
                </c:pt>
                <c:pt idx="3">
                  <c:v>P1 Task strategies etc. </c:v>
                </c:pt>
                <c:pt idx="4">
                  <c:v>P2 Help-seeking</c:v>
                </c:pt>
                <c:pt idx="5">
                  <c:v>P3 Interest Enhancement</c:v>
                </c:pt>
                <c:pt idx="6">
                  <c:v>SR1 Self-evaluation</c:v>
                </c:pt>
                <c:pt idx="7">
                  <c:v>SR2 Self-satisfaction</c:v>
                </c:pt>
              </c:strCache>
            </c:strRef>
          </c:cat>
          <c:val>
            <c:numRef>
              <c:f>'normalised 260115'!$A$10:$H$10</c:f>
              <c:numCache>
                <c:formatCode>0.00</c:formatCode>
                <c:ptCount val="8"/>
                <c:pt idx="0">
                  <c:v>1.1360874848116647</c:v>
                </c:pt>
                <c:pt idx="1">
                  <c:v>1.3567174056915949</c:v>
                </c:pt>
                <c:pt idx="2">
                  <c:v>0.93911237308172446</c:v>
                </c:pt>
                <c:pt idx="3">
                  <c:v>0.44317395251836073</c:v>
                </c:pt>
                <c:pt idx="4">
                  <c:v>-0.84434968017057577</c:v>
                </c:pt>
                <c:pt idx="5">
                  <c:v>1.4066496163682864</c:v>
                </c:pt>
                <c:pt idx="6">
                  <c:v>0.51158794969063393</c:v>
                </c:pt>
                <c:pt idx="7">
                  <c:v>1.2475247524752473</c:v>
                </c:pt>
              </c:numCache>
            </c:numRef>
          </c:val>
          <c:extLst>
            <c:ext xmlns:c16="http://schemas.microsoft.com/office/drawing/2014/chart" uri="{C3380CC4-5D6E-409C-BE32-E72D297353CC}">
              <c16:uniqueId val="{00000000-817A-4DC0-A929-757FEB5A054C}"/>
            </c:ext>
          </c:extLst>
        </c:ser>
        <c:dLbls>
          <c:showLegendKey val="0"/>
          <c:showVal val="0"/>
          <c:showCatName val="0"/>
          <c:showSerName val="0"/>
          <c:showPercent val="0"/>
          <c:showBubbleSize val="0"/>
        </c:dLbls>
        <c:gapWidth val="49"/>
        <c:overlap val="37"/>
        <c:axId val="158879104"/>
        <c:axId val="158901376"/>
      </c:barChart>
      <c:catAx>
        <c:axId val="1588791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901376"/>
        <c:crossesAt val="0"/>
        <c:auto val="1"/>
        <c:lblAlgn val="ctr"/>
        <c:lblOffset val="100"/>
        <c:noMultiLvlLbl val="0"/>
      </c:catAx>
      <c:valAx>
        <c:axId val="158901376"/>
        <c:scaling>
          <c:orientation val="minMax"/>
          <c:max val="2"/>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79104"/>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E95C6-C2D0-4F66-966F-66FABC12F12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D1A0C55A-BC74-42B4-9F36-57C44A241FE0}">
      <dgm:prSet phldrT="[Text]"/>
      <dgm:spPr>
        <a:solidFill>
          <a:schemeClr val="accent4">
            <a:lumMod val="75000"/>
          </a:schemeClr>
        </a:solidFill>
        <a:ln>
          <a:solidFill>
            <a:schemeClr val="accent4">
              <a:lumMod val="75000"/>
            </a:schemeClr>
          </a:solidFill>
        </a:ln>
      </dgm:spPr>
      <dgm:t>
        <a:bodyPr/>
        <a:lstStyle/>
        <a:p>
          <a:r>
            <a:rPr lang="en-GB" b="1" dirty="0" smtClean="0">
              <a:solidFill>
                <a:schemeClr val="bg1"/>
              </a:solidFill>
              <a:latin typeface="Calibri" panose="020F0502020204030204" pitchFamily="34" charset="0"/>
            </a:rPr>
            <a:t>FORETHOUGHT</a:t>
          </a:r>
          <a:endParaRPr lang="en-GB" b="1" dirty="0">
            <a:solidFill>
              <a:schemeClr val="bg1"/>
            </a:solidFill>
            <a:latin typeface="Calibri" panose="020F0502020204030204" pitchFamily="34" charset="0"/>
          </a:endParaRPr>
        </a:p>
      </dgm:t>
    </dgm:pt>
    <dgm:pt modelId="{6D3B1523-EE2E-40D9-A7D9-F084BE7B2495}" type="parTrans" cxnId="{D61D6C19-5CED-4B13-B4D8-BAE6C8498FCF}">
      <dgm:prSet/>
      <dgm:spPr/>
      <dgm:t>
        <a:bodyPr/>
        <a:lstStyle/>
        <a:p>
          <a:endParaRPr lang="en-GB"/>
        </a:p>
      </dgm:t>
    </dgm:pt>
    <dgm:pt modelId="{1636C0B4-C3C4-4D2A-869F-CD23C3E37E9C}" type="sibTrans" cxnId="{D61D6C19-5CED-4B13-B4D8-BAE6C8498FCF}">
      <dgm:prSet/>
      <dgm:spPr>
        <a:ln>
          <a:solidFill>
            <a:schemeClr val="bg1"/>
          </a:solidFill>
        </a:ln>
      </dgm:spPr>
      <dgm:t>
        <a:bodyPr/>
        <a:lstStyle/>
        <a:p>
          <a:endParaRPr lang="en-GB">
            <a:solidFill>
              <a:schemeClr val="bg1"/>
            </a:solidFill>
          </a:endParaRPr>
        </a:p>
      </dgm:t>
    </dgm:pt>
    <dgm:pt modelId="{81AF0DD9-88B2-45B8-BD59-EB26897BF5A1}">
      <dgm:prSet phldrT="[Text]"/>
      <dgm:spPr>
        <a:solidFill>
          <a:schemeClr val="accent4">
            <a:lumMod val="75000"/>
          </a:schemeClr>
        </a:solidFill>
        <a:ln>
          <a:solidFill>
            <a:schemeClr val="accent4">
              <a:lumMod val="75000"/>
            </a:schemeClr>
          </a:solidFill>
        </a:ln>
      </dgm:spPr>
      <dgm:t>
        <a:bodyPr/>
        <a:lstStyle/>
        <a:p>
          <a:r>
            <a:rPr lang="en-GB" b="1" dirty="0" smtClean="0">
              <a:solidFill>
                <a:schemeClr val="bg1"/>
              </a:solidFill>
              <a:latin typeface="Calibri" panose="020F0502020204030204" pitchFamily="34" charset="0"/>
            </a:rPr>
            <a:t>PERFORMANCE</a:t>
          </a:r>
          <a:endParaRPr lang="en-GB" b="1" dirty="0">
            <a:solidFill>
              <a:schemeClr val="bg1"/>
            </a:solidFill>
            <a:latin typeface="Calibri" panose="020F0502020204030204" pitchFamily="34" charset="0"/>
          </a:endParaRPr>
        </a:p>
      </dgm:t>
    </dgm:pt>
    <dgm:pt modelId="{D1D9D3EB-5CF4-4FE6-95CA-73EEFBB99CCA}" type="parTrans" cxnId="{48984459-058E-4D99-B22D-6EA5AB0D520D}">
      <dgm:prSet/>
      <dgm:spPr/>
      <dgm:t>
        <a:bodyPr/>
        <a:lstStyle/>
        <a:p>
          <a:endParaRPr lang="en-GB"/>
        </a:p>
      </dgm:t>
    </dgm:pt>
    <dgm:pt modelId="{C54B9C8A-CC4D-4D72-AACA-5D8D89A1F9EA}" type="sibTrans" cxnId="{48984459-058E-4D99-B22D-6EA5AB0D520D}">
      <dgm:prSet/>
      <dgm:spPr>
        <a:ln>
          <a:solidFill>
            <a:schemeClr val="bg1"/>
          </a:solidFill>
        </a:ln>
      </dgm:spPr>
      <dgm:t>
        <a:bodyPr/>
        <a:lstStyle/>
        <a:p>
          <a:endParaRPr lang="en-GB"/>
        </a:p>
      </dgm:t>
    </dgm:pt>
    <dgm:pt modelId="{1A695C83-A655-40C3-8B7B-0C2255A7E2C1}">
      <dgm:prSet phldrT="[Text]"/>
      <dgm:spPr>
        <a:solidFill>
          <a:schemeClr val="accent4">
            <a:lumMod val="75000"/>
          </a:schemeClr>
        </a:solidFill>
        <a:ln>
          <a:solidFill>
            <a:schemeClr val="accent4">
              <a:lumMod val="75000"/>
            </a:schemeClr>
          </a:solidFill>
        </a:ln>
      </dgm:spPr>
      <dgm:t>
        <a:bodyPr/>
        <a:lstStyle/>
        <a:p>
          <a:r>
            <a:rPr lang="en-GB" b="1" dirty="0" smtClean="0">
              <a:solidFill>
                <a:schemeClr val="bg1"/>
              </a:solidFill>
              <a:latin typeface="Calibri" panose="020F0502020204030204" pitchFamily="34" charset="0"/>
            </a:rPr>
            <a:t>SELF-REFLECTION</a:t>
          </a:r>
          <a:endParaRPr lang="en-GB" b="1" dirty="0">
            <a:solidFill>
              <a:schemeClr val="bg1"/>
            </a:solidFill>
            <a:latin typeface="Calibri" panose="020F0502020204030204" pitchFamily="34" charset="0"/>
          </a:endParaRPr>
        </a:p>
      </dgm:t>
    </dgm:pt>
    <dgm:pt modelId="{5F0923CE-C1C6-4253-B687-72427B7A8782}" type="parTrans" cxnId="{51973BC4-03E5-4537-8646-2D34F09312EE}">
      <dgm:prSet/>
      <dgm:spPr/>
      <dgm:t>
        <a:bodyPr/>
        <a:lstStyle/>
        <a:p>
          <a:endParaRPr lang="en-GB"/>
        </a:p>
      </dgm:t>
    </dgm:pt>
    <dgm:pt modelId="{4EB00E4E-0C50-4D53-A396-D4B4E5E9A0FF}" type="sibTrans" cxnId="{51973BC4-03E5-4537-8646-2D34F09312EE}">
      <dgm:prSet/>
      <dgm:spPr>
        <a:solidFill>
          <a:schemeClr val="bg1">
            <a:lumMod val="95000"/>
          </a:schemeClr>
        </a:solidFill>
        <a:ln>
          <a:solidFill>
            <a:schemeClr val="bg1"/>
          </a:solidFill>
        </a:ln>
      </dgm:spPr>
      <dgm:t>
        <a:bodyPr/>
        <a:lstStyle/>
        <a:p>
          <a:endParaRPr lang="en-GB"/>
        </a:p>
      </dgm:t>
    </dgm:pt>
    <dgm:pt modelId="{5AAFD634-4831-49CE-8B2D-19DBDD430E43}" type="pres">
      <dgm:prSet presAssocID="{A7FE95C6-C2D0-4F66-966F-66FABC12F12C}" presName="cycle" presStyleCnt="0">
        <dgm:presLayoutVars>
          <dgm:dir/>
          <dgm:resizeHandles val="exact"/>
        </dgm:presLayoutVars>
      </dgm:prSet>
      <dgm:spPr/>
      <dgm:t>
        <a:bodyPr/>
        <a:lstStyle/>
        <a:p>
          <a:endParaRPr lang="en-GB"/>
        </a:p>
      </dgm:t>
    </dgm:pt>
    <dgm:pt modelId="{EEF02D91-FCB2-4898-BA04-637C07248346}" type="pres">
      <dgm:prSet presAssocID="{D1A0C55A-BC74-42B4-9F36-57C44A241FE0}" presName="node" presStyleLbl="node1" presStyleIdx="0" presStyleCnt="3">
        <dgm:presLayoutVars>
          <dgm:bulletEnabled val="1"/>
        </dgm:presLayoutVars>
      </dgm:prSet>
      <dgm:spPr/>
      <dgm:t>
        <a:bodyPr/>
        <a:lstStyle/>
        <a:p>
          <a:endParaRPr lang="en-GB"/>
        </a:p>
      </dgm:t>
    </dgm:pt>
    <dgm:pt modelId="{D0B232BD-C2DE-4F56-99A7-E9C78DB4DFED}" type="pres">
      <dgm:prSet presAssocID="{D1A0C55A-BC74-42B4-9F36-57C44A241FE0}" presName="spNode" presStyleCnt="0"/>
      <dgm:spPr/>
    </dgm:pt>
    <dgm:pt modelId="{B50FAE3E-1440-4768-9ACA-0D25336E91D0}" type="pres">
      <dgm:prSet presAssocID="{1636C0B4-C3C4-4D2A-869F-CD23C3E37E9C}" presName="sibTrans" presStyleLbl="sibTrans1D1" presStyleIdx="0" presStyleCnt="3"/>
      <dgm:spPr/>
      <dgm:t>
        <a:bodyPr/>
        <a:lstStyle/>
        <a:p>
          <a:endParaRPr lang="en-GB"/>
        </a:p>
      </dgm:t>
    </dgm:pt>
    <dgm:pt modelId="{44239A6C-D20D-4A45-ACC5-B7E11ACE4A76}" type="pres">
      <dgm:prSet presAssocID="{81AF0DD9-88B2-45B8-BD59-EB26897BF5A1}" presName="node" presStyleLbl="node1" presStyleIdx="1" presStyleCnt="3">
        <dgm:presLayoutVars>
          <dgm:bulletEnabled val="1"/>
        </dgm:presLayoutVars>
      </dgm:prSet>
      <dgm:spPr/>
      <dgm:t>
        <a:bodyPr/>
        <a:lstStyle/>
        <a:p>
          <a:endParaRPr lang="en-GB"/>
        </a:p>
      </dgm:t>
    </dgm:pt>
    <dgm:pt modelId="{D270FF91-520D-43B2-9E17-EEC8A4078009}" type="pres">
      <dgm:prSet presAssocID="{81AF0DD9-88B2-45B8-BD59-EB26897BF5A1}" presName="spNode" presStyleCnt="0"/>
      <dgm:spPr/>
    </dgm:pt>
    <dgm:pt modelId="{8805985F-640B-42D9-B0EF-8F7483E9403C}" type="pres">
      <dgm:prSet presAssocID="{C54B9C8A-CC4D-4D72-AACA-5D8D89A1F9EA}" presName="sibTrans" presStyleLbl="sibTrans1D1" presStyleIdx="1" presStyleCnt="3"/>
      <dgm:spPr/>
      <dgm:t>
        <a:bodyPr/>
        <a:lstStyle/>
        <a:p>
          <a:endParaRPr lang="en-GB"/>
        </a:p>
      </dgm:t>
    </dgm:pt>
    <dgm:pt modelId="{55E513FE-B367-436F-B31B-D7AFF4AB6D2B}" type="pres">
      <dgm:prSet presAssocID="{1A695C83-A655-40C3-8B7B-0C2255A7E2C1}" presName="node" presStyleLbl="node1" presStyleIdx="2" presStyleCnt="3">
        <dgm:presLayoutVars>
          <dgm:bulletEnabled val="1"/>
        </dgm:presLayoutVars>
      </dgm:prSet>
      <dgm:spPr/>
      <dgm:t>
        <a:bodyPr/>
        <a:lstStyle/>
        <a:p>
          <a:endParaRPr lang="en-GB"/>
        </a:p>
      </dgm:t>
    </dgm:pt>
    <dgm:pt modelId="{1AA45B61-8C4A-48A8-A948-FA2B76E0A84B}" type="pres">
      <dgm:prSet presAssocID="{1A695C83-A655-40C3-8B7B-0C2255A7E2C1}" presName="spNode" presStyleCnt="0"/>
      <dgm:spPr/>
    </dgm:pt>
    <dgm:pt modelId="{FB2D5264-7ECF-44C6-A480-97D87E59CCB0}" type="pres">
      <dgm:prSet presAssocID="{4EB00E4E-0C50-4D53-A396-D4B4E5E9A0FF}" presName="sibTrans" presStyleLbl="sibTrans1D1" presStyleIdx="2" presStyleCnt="3"/>
      <dgm:spPr/>
      <dgm:t>
        <a:bodyPr/>
        <a:lstStyle/>
        <a:p>
          <a:endParaRPr lang="en-GB"/>
        </a:p>
      </dgm:t>
    </dgm:pt>
  </dgm:ptLst>
  <dgm:cxnLst>
    <dgm:cxn modelId="{86865110-E617-4F5B-945C-9AA7B18C02F6}" type="presOf" srcId="{A7FE95C6-C2D0-4F66-966F-66FABC12F12C}" destId="{5AAFD634-4831-49CE-8B2D-19DBDD430E43}" srcOrd="0" destOrd="0" presId="urn:microsoft.com/office/officeart/2005/8/layout/cycle5"/>
    <dgm:cxn modelId="{E996FA13-7B50-4280-8383-177B40AB2828}" type="presOf" srcId="{4EB00E4E-0C50-4D53-A396-D4B4E5E9A0FF}" destId="{FB2D5264-7ECF-44C6-A480-97D87E59CCB0}" srcOrd="0" destOrd="0" presId="urn:microsoft.com/office/officeart/2005/8/layout/cycle5"/>
    <dgm:cxn modelId="{D61D6C19-5CED-4B13-B4D8-BAE6C8498FCF}" srcId="{A7FE95C6-C2D0-4F66-966F-66FABC12F12C}" destId="{D1A0C55A-BC74-42B4-9F36-57C44A241FE0}" srcOrd="0" destOrd="0" parTransId="{6D3B1523-EE2E-40D9-A7D9-F084BE7B2495}" sibTransId="{1636C0B4-C3C4-4D2A-869F-CD23C3E37E9C}"/>
    <dgm:cxn modelId="{1FC1C645-5A95-4C81-AB2A-21A64069FAB3}" type="presOf" srcId="{81AF0DD9-88B2-45B8-BD59-EB26897BF5A1}" destId="{44239A6C-D20D-4A45-ACC5-B7E11ACE4A76}" srcOrd="0" destOrd="0" presId="urn:microsoft.com/office/officeart/2005/8/layout/cycle5"/>
    <dgm:cxn modelId="{48984459-058E-4D99-B22D-6EA5AB0D520D}" srcId="{A7FE95C6-C2D0-4F66-966F-66FABC12F12C}" destId="{81AF0DD9-88B2-45B8-BD59-EB26897BF5A1}" srcOrd="1" destOrd="0" parTransId="{D1D9D3EB-5CF4-4FE6-95CA-73EEFBB99CCA}" sibTransId="{C54B9C8A-CC4D-4D72-AACA-5D8D89A1F9EA}"/>
    <dgm:cxn modelId="{D8062E14-0F19-4F59-B2C1-1F6F5BF7AE16}" type="presOf" srcId="{D1A0C55A-BC74-42B4-9F36-57C44A241FE0}" destId="{EEF02D91-FCB2-4898-BA04-637C07248346}" srcOrd="0" destOrd="0" presId="urn:microsoft.com/office/officeart/2005/8/layout/cycle5"/>
    <dgm:cxn modelId="{E8B20A50-0F4E-40D2-9A0E-D69562BB5E55}" type="presOf" srcId="{1636C0B4-C3C4-4D2A-869F-CD23C3E37E9C}" destId="{B50FAE3E-1440-4768-9ACA-0D25336E91D0}" srcOrd="0" destOrd="0" presId="urn:microsoft.com/office/officeart/2005/8/layout/cycle5"/>
    <dgm:cxn modelId="{51973BC4-03E5-4537-8646-2D34F09312EE}" srcId="{A7FE95C6-C2D0-4F66-966F-66FABC12F12C}" destId="{1A695C83-A655-40C3-8B7B-0C2255A7E2C1}" srcOrd="2" destOrd="0" parTransId="{5F0923CE-C1C6-4253-B687-72427B7A8782}" sibTransId="{4EB00E4E-0C50-4D53-A396-D4B4E5E9A0FF}"/>
    <dgm:cxn modelId="{A6D4BF7D-1D8A-4254-85EF-CB63B5DDE391}" type="presOf" srcId="{C54B9C8A-CC4D-4D72-AACA-5D8D89A1F9EA}" destId="{8805985F-640B-42D9-B0EF-8F7483E9403C}" srcOrd="0" destOrd="0" presId="urn:microsoft.com/office/officeart/2005/8/layout/cycle5"/>
    <dgm:cxn modelId="{FB8800AC-04C5-47B7-A270-726F08AA6829}" type="presOf" srcId="{1A695C83-A655-40C3-8B7B-0C2255A7E2C1}" destId="{55E513FE-B367-436F-B31B-D7AFF4AB6D2B}" srcOrd="0" destOrd="0" presId="urn:microsoft.com/office/officeart/2005/8/layout/cycle5"/>
    <dgm:cxn modelId="{8085B886-5BC5-419C-9AC4-EDE681CBE698}" type="presParOf" srcId="{5AAFD634-4831-49CE-8B2D-19DBDD430E43}" destId="{EEF02D91-FCB2-4898-BA04-637C07248346}" srcOrd="0" destOrd="0" presId="urn:microsoft.com/office/officeart/2005/8/layout/cycle5"/>
    <dgm:cxn modelId="{9E7A8380-C039-4958-8341-90BF4DA53B15}" type="presParOf" srcId="{5AAFD634-4831-49CE-8B2D-19DBDD430E43}" destId="{D0B232BD-C2DE-4F56-99A7-E9C78DB4DFED}" srcOrd="1" destOrd="0" presId="urn:microsoft.com/office/officeart/2005/8/layout/cycle5"/>
    <dgm:cxn modelId="{01EAA84B-735A-474D-AFAE-BCA2425ECAEE}" type="presParOf" srcId="{5AAFD634-4831-49CE-8B2D-19DBDD430E43}" destId="{B50FAE3E-1440-4768-9ACA-0D25336E91D0}" srcOrd="2" destOrd="0" presId="urn:microsoft.com/office/officeart/2005/8/layout/cycle5"/>
    <dgm:cxn modelId="{4E26C536-4A7C-41DC-B031-AC7326989738}" type="presParOf" srcId="{5AAFD634-4831-49CE-8B2D-19DBDD430E43}" destId="{44239A6C-D20D-4A45-ACC5-B7E11ACE4A76}" srcOrd="3" destOrd="0" presId="urn:microsoft.com/office/officeart/2005/8/layout/cycle5"/>
    <dgm:cxn modelId="{21F767B3-4CC9-4A34-8E22-06F2387ED975}" type="presParOf" srcId="{5AAFD634-4831-49CE-8B2D-19DBDD430E43}" destId="{D270FF91-520D-43B2-9E17-EEC8A4078009}" srcOrd="4" destOrd="0" presId="urn:microsoft.com/office/officeart/2005/8/layout/cycle5"/>
    <dgm:cxn modelId="{FE947789-E1AC-4481-A572-AF47975BC12B}" type="presParOf" srcId="{5AAFD634-4831-49CE-8B2D-19DBDD430E43}" destId="{8805985F-640B-42D9-B0EF-8F7483E9403C}" srcOrd="5" destOrd="0" presId="urn:microsoft.com/office/officeart/2005/8/layout/cycle5"/>
    <dgm:cxn modelId="{E2711296-54D1-4F76-AEF8-4618EC7175D7}" type="presParOf" srcId="{5AAFD634-4831-49CE-8B2D-19DBDD430E43}" destId="{55E513FE-B367-436F-B31B-D7AFF4AB6D2B}" srcOrd="6" destOrd="0" presId="urn:microsoft.com/office/officeart/2005/8/layout/cycle5"/>
    <dgm:cxn modelId="{BCA415F9-BDDB-4FA7-861B-F369142AF417}" type="presParOf" srcId="{5AAFD634-4831-49CE-8B2D-19DBDD430E43}" destId="{1AA45B61-8C4A-48A8-A948-FA2B76E0A84B}" srcOrd="7" destOrd="0" presId="urn:microsoft.com/office/officeart/2005/8/layout/cycle5"/>
    <dgm:cxn modelId="{6BD37707-6A5E-4F6B-98DF-00798FAD7D32}" type="presParOf" srcId="{5AAFD634-4831-49CE-8B2D-19DBDD430E43}" destId="{FB2D5264-7ECF-44C6-A480-97D87E59CCB0}" srcOrd="8"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E95C6-C2D0-4F66-966F-66FABC12F12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D1A0C55A-BC74-42B4-9F36-57C44A241FE0}">
      <dgm:prSet phldrT="[Text]"/>
      <dgm:spPr>
        <a:solidFill>
          <a:schemeClr val="bg1">
            <a:lumMod val="95000"/>
          </a:schemeClr>
        </a:solidFill>
      </dgm:spPr>
      <dgm:t>
        <a:bodyPr/>
        <a:lstStyle/>
        <a:p>
          <a:r>
            <a:rPr lang="en-GB" b="1" dirty="0" smtClean="0">
              <a:latin typeface="Calibri" panose="020F0502020204030204" pitchFamily="34" charset="0"/>
            </a:rPr>
            <a:t>FORETHOUGHT</a:t>
          </a:r>
          <a:endParaRPr lang="en-GB" b="1" dirty="0">
            <a:latin typeface="Calibri" panose="020F0502020204030204" pitchFamily="34" charset="0"/>
          </a:endParaRPr>
        </a:p>
      </dgm:t>
    </dgm:pt>
    <dgm:pt modelId="{6D3B1523-EE2E-40D9-A7D9-F084BE7B2495}" type="parTrans" cxnId="{D61D6C19-5CED-4B13-B4D8-BAE6C8498FCF}">
      <dgm:prSet/>
      <dgm:spPr/>
      <dgm:t>
        <a:bodyPr/>
        <a:lstStyle/>
        <a:p>
          <a:endParaRPr lang="en-GB"/>
        </a:p>
      </dgm:t>
    </dgm:pt>
    <dgm:pt modelId="{1636C0B4-C3C4-4D2A-869F-CD23C3E37E9C}" type="sibTrans" cxnId="{D61D6C19-5CED-4B13-B4D8-BAE6C8498FCF}">
      <dgm:prSet/>
      <dgm:spPr>
        <a:ln>
          <a:solidFill>
            <a:schemeClr val="bg1">
              <a:lumMod val="95000"/>
            </a:schemeClr>
          </a:solidFill>
        </a:ln>
      </dgm:spPr>
      <dgm:t>
        <a:bodyPr/>
        <a:lstStyle/>
        <a:p>
          <a:endParaRPr lang="en-GB"/>
        </a:p>
      </dgm:t>
    </dgm:pt>
    <dgm:pt modelId="{81AF0DD9-88B2-45B8-BD59-EB26897BF5A1}">
      <dgm:prSet phldrT="[Text]"/>
      <dgm:spPr>
        <a:solidFill>
          <a:schemeClr val="bg1">
            <a:lumMod val="95000"/>
          </a:schemeClr>
        </a:solidFill>
      </dgm:spPr>
      <dgm:t>
        <a:bodyPr/>
        <a:lstStyle/>
        <a:p>
          <a:r>
            <a:rPr lang="en-GB" b="1" dirty="0" smtClean="0">
              <a:latin typeface="Calibri" panose="020F0502020204030204" pitchFamily="34" charset="0"/>
            </a:rPr>
            <a:t>PERFORMANCE</a:t>
          </a:r>
          <a:endParaRPr lang="en-GB" b="1" dirty="0">
            <a:latin typeface="Calibri" panose="020F0502020204030204" pitchFamily="34" charset="0"/>
          </a:endParaRPr>
        </a:p>
      </dgm:t>
    </dgm:pt>
    <dgm:pt modelId="{D1D9D3EB-5CF4-4FE6-95CA-73EEFBB99CCA}" type="parTrans" cxnId="{48984459-058E-4D99-B22D-6EA5AB0D520D}">
      <dgm:prSet/>
      <dgm:spPr/>
      <dgm:t>
        <a:bodyPr/>
        <a:lstStyle/>
        <a:p>
          <a:endParaRPr lang="en-GB"/>
        </a:p>
      </dgm:t>
    </dgm:pt>
    <dgm:pt modelId="{C54B9C8A-CC4D-4D72-AACA-5D8D89A1F9EA}" type="sibTrans" cxnId="{48984459-058E-4D99-B22D-6EA5AB0D520D}">
      <dgm:prSet/>
      <dgm:spPr>
        <a:ln>
          <a:solidFill>
            <a:schemeClr val="bg1">
              <a:lumMod val="95000"/>
            </a:schemeClr>
          </a:solidFill>
        </a:ln>
      </dgm:spPr>
      <dgm:t>
        <a:bodyPr/>
        <a:lstStyle/>
        <a:p>
          <a:endParaRPr lang="en-GB"/>
        </a:p>
      </dgm:t>
    </dgm:pt>
    <dgm:pt modelId="{1A695C83-A655-40C3-8B7B-0C2255A7E2C1}">
      <dgm:prSet phldrT="[Text]"/>
      <dgm:spPr>
        <a:solidFill>
          <a:schemeClr val="bg1">
            <a:lumMod val="95000"/>
          </a:schemeClr>
        </a:solidFill>
      </dgm:spPr>
      <dgm:t>
        <a:bodyPr/>
        <a:lstStyle/>
        <a:p>
          <a:r>
            <a:rPr lang="en-GB" b="1" dirty="0" smtClean="0">
              <a:latin typeface="Calibri" panose="020F0502020204030204" pitchFamily="34" charset="0"/>
            </a:rPr>
            <a:t>SELF-REFLECTION</a:t>
          </a:r>
          <a:endParaRPr lang="en-GB" b="1" dirty="0">
            <a:latin typeface="Calibri" panose="020F0502020204030204" pitchFamily="34" charset="0"/>
          </a:endParaRPr>
        </a:p>
      </dgm:t>
    </dgm:pt>
    <dgm:pt modelId="{5F0923CE-C1C6-4253-B687-72427B7A8782}" type="parTrans" cxnId="{51973BC4-03E5-4537-8646-2D34F09312EE}">
      <dgm:prSet/>
      <dgm:spPr/>
      <dgm:t>
        <a:bodyPr/>
        <a:lstStyle/>
        <a:p>
          <a:endParaRPr lang="en-GB"/>
        </a:p>
      </dgm:t>
    </dgm:pt>
    <dgm:pt modelId="{4EB00E4E-0C50-4D53-A396-D4B4E5E9A0FF}" type="sibTrans" cxnId="{51973BC4-03E5-4537-8646-2D34F09312EE}">
      <dgm:prSet/>
      <dgm:spPr>
        <a:solidFill>
          <a:schemeClr val="bg1">
            <a:lumMod val="95000"/>
          </a:schemeClr>
        </a:solidFill>
        <a:ln>
          <a:solidFill>
            <a:schemeClr val="bg1">
              <a:lumMod val="95000"/>
            </a:schemeClr>
          </a:solidFill>
        </a:ln>
      </dgm:spPr>
      <dgm:t>
        <a:bodyPr/>
        <a:lstStyle/>
        <a:p>
          <a:endParaRPr lang="en-GB"/>
        </a:p>
      </dgm:t>
    </dgm:pt>
    <dgm:pt modelId="{5AAFD634-4831-49CE-8B2D-19DBDD430E43}" type="pres">
      <dgm:prSet presAssocID="{A7FE95C6-C2D0-4F66-966F-66FABC12F12C}" presName="cycle" presStyleCnt="0">
        <dgm:presLayoutVars>
          <dgm:dir/>
          <dgm:resizeHandles val="exact"/>
        </dgm:presLayoutVars>
      </dgm:prSet>
      <dgm:spPr/>
      <dgm:t>
        <a:bodyPr/>
        <a:lstStyle/>
        <a:p>
          <a:endParaRPr lang="en-GB"/>
        </a:p>
      </dgm:t>
    </dgm:pt>
    <dgm:pt modelId="{EEF02D91-FCB2-4898-BA04-637C07248346}" type="pres">
      <dgm:prSet presAssocID="{D1A0C55A-BC74-42B4-9F36-57C44A241FE0}" presName="node" presStyleLbl="node1" presStyleIdx="0" presStyleCnt="3">
        <dgm:presLayoutVars>
          <dgm:bulletEnabled val="1"/>
        </dgm:presLayoutVars>
      </dgm:prSet>
      <dgm:spPr/>
      <dgm:t>
        <a:bodyPr/>
        <a:lstStyle/>
        <a:p>
          <a:endParaRPr lang="en-GB"/>
        </a:p>
      </dgm:t>
    </dgm:pt>
    <dgm:pt modelId="{D0B232BD-C2DE-4F56-99A7-E9C78DB4DFED}" type="pres">
      <dgm:prSet presAssocID="{D1A0C55A-BC74-42B4-9F36-57C44A241FE0}" presName="spNode" presStyleCnt="0"/>
      <dgm:spPr/>
    </dgm:pt>
    <dgm:pt modelId="{B50FAE3E-1440-4768-9ACA-0D25336E91D0}" type="pres">
      <dgm:prSet presAssocID="{1636C0B4-C3C4-4D2A-869F-CD23C3E37E9C}" presName="sibTrans" presStyleLbl="sibTrans1D1" presStyleIdx="0" presStyleCnt="3"/>
      <dgm:spPr/>
      <dgm:t>
        <a:bodyPr/>
        <a:lstStyle/>
        <a:p>
          <a:endParaRPr lang="en-GB"/>
        </a:p>
      </dgm:t>
    </dgm:pt>
    <dgm:pt modelId="{44239A6C-D20D-4A45-ACC5-B7E11ACE4A76}" type="pres">
      <dgm:prSet presAssocID="{81AF0DD9-88B2-45B8-BD59-EB26897BF5A1}" presName="node" presStyleLbl="node1" presStyleIdx="1" presStyleCnt="3">
        <dgm:presLayoutVars>
          <dgm:bulletEnabled val="1"/>
        </dgm:presLayoutVars>
      </dgm:prSet>
      <dgm:spPr/>
      <dgm:t>
        <a:bodyPr/>
        <a:lstStyle/>
        <a:p>
          <a:endParaRPr lang="en-GB"/>
        </a:p>
      </dgm:t>
    </dgm:pt>
    <dgm:pt modelId="{D270FF91-520D-43B2-9E17-EEC8A4078009}" type="pres">
      <dgm:prSet presAssocID="{81AF0DD9-88B2-45B8-BD59-EB26897BF5A1}" presName="spNode" presStyleCnt="0"/>
      <dgm:spPr/>
    </dgm:pt>
    <dgm:pt modelId="{8805985F-640B-42D9-B0EF-8F7483E9403C}" type="pres">
      <dgm:prSet presAssocID="{C54B9C8A-CC4D-4D72-AACA-5D8D89A1F9EA}" presName="sibTrans" presStyleLbl="sibTrans1D1" presStyleIdx="1" presStyleCnt="3"/>
      <dgm:spPr/>
      <dgm:t>
        <a:bodyPr/>
        <a:lstStyle/>
        <a:p>
          <a:endParaRPr lang="en-GB"/>
        </a:p>
      </dgm:t>
    </dgm:pt>
    <dgm:pt modelId="{55E513FE-B367-436F-B31B-D7AFF4AB6D2B}" type="pres">
      <dgm:prSet presAssocID="{1A695C83-A655-40C3-8B7B-0C2255A7E2C1}" presName="node" presStyleLbl="node1" presStyleIdx="2" presStyleCnt="3">
        <dgm:presLayoutVars>
          <dgm:bulletEnabled val="1"/>
        </dgm:presLayoutVars>
      </dgm:prSet>
      <dgm:spPr/>
      <dgm:t>
        <a:bodyPr/>
        <a:lstStyle/>
        <a:p>
          <a:endParaRPr lang="en-GB"/>
        </a:p>
      </dgm:t>
    </dgm:pt>
    <dgm:pt modelId="{1AA45B61-8C4A-48A8-A948-FA2B76E0A84B}" type="pres">
      <dgm:prSet presAssocID="{1A695C83-A655-40C3-8B7B-0C2255A7E2C1}" presName="spNode" presStyleCnt="0"/>
      <dgm:spPr/>
    </dgm:pt>
    <dgm:pt modelId="{FB2D5264-7ECF-44C6-A480-97D87E59CCB0}" type="pres">
      <dgm:prSet presAssocID="{4EB00E4E-0C50-4D53-A396-D4B4E5E9A0FF}" presName="sibTrans" presStyleLbl="sibTrans1D1" presStyleIdx="2" presStyleCnt="3"/>
      <dgm:spPr/>
      <dgm:t>
        <a:bodyPr/>
        <a:lstStyle/>
        <a:p>
          <a:endParaRPr lang="en-GB"/>
        </a:p>
      </dgm:t>
    </dgm:pt>
  </dgm:ptLst>
  <dgm:cxnLst>
    <dgm:cxn modelId="{48984459-058E-4D99-B22D-6EA5AB0D520D}" srcId="{A7FE95C6-C2D0-4F66-966F-66FABC12F12C}" destId="{81AF0DD9-88B2-45B8-BD59-EB26897BF5A1}" srcOrd="1" destOrd="0" parTransId="{D1D9D3EB-5CF4-4FE6-95CA-73EEFBB99CCA}" sibTransId="{C54B9C8A-CC4D-4D72-AACA-5D8D89A1F9EA}"/>
    <dgm:cxn modelId="{8A7E2327-C8E0-4E91-949D-55ADBD101CE1}" type="presOf" srcId="{A7FE95C6-C2D0-4F66-966F-66FABC12F12C}" destId="{5AAFD634-4831-49CE-8B2D-19DBDD430E43}" srcOrd="0" destOrd="0" presId="urn:microsoft.com/office/officeart/2005/8/layout/cycle5"/>
    <dgm:cxn modelId="{585CCB06-E1AD-4900-98D2-EC2FAD442222}" type="presOf" srcId="{1636C0B4-C3C4-4D2A-869F-CD23C3E37E9C}" destId="{B50FAE3E-1440-4768-9ACA-0D25336E91D0}" srcOrd="0" destOrd="0" presId="urn:microsoft.com/office/officeart/2005/8/layout/cycle5"/>
    <dgm:cxn modelId="{68EF526A-EDB5-44E7-92FF-C678E0DB2882}" type="presOf" srcId="{1A695C83-A655-40C3-8B7B-0C2255A7E2C1}" destId="{55E513FE-B367-436F-B31B-D7AFF4AB6D2B}" srcOrd="0" destOrd="0" presId="urn:microsoft.com/office/officeart/2005/8/layout/cycle5"/>
    <dgm:cxn modelId="{7C013A3D-7474-428C-B37D-850D9DF4A6BC}" type="presOf" srcId="{C54B9C8A-CC4D-4D72-AACA-5D8D89A1F9EA}" destId="{8805985F-640B-42D9-B0EF-8F7483E9403C}" srcOrd="0" destOrd="0" presId="urn:microsoft.com/office/officeart/2005/8/layout/cycle5"/>
    <dgm:cxn modelId="{9A0B7E68-10C2-40C5-A606-17C123B4AEB8}" type="presOf" srcId="{81AF0DD9-88B2-45B8-BD59-EB26897BF5A1}" destId="{44239A6C-D20D-4A45-ACC5-B7E11ACE4A76}" srcOrd="0" destOrd="0" presId="urn:microsoft.com/office/officeart/2005/8/layout/cycle5"/>
    <dgm:cxn modelId="{51973BC4-03E5-4537-8646-2D34F09312EE}" srcId="{A7FE95C6-C2D0-4F66-966F-66FABC12F12C}" destId="{1A695C83-A655-40C3-8B7B-0C2255A7E2C1}" srcOrd="2" destOrd="0" parTransId="{5F0923CE-C1C6-4253-B687-72427B7A8782}" sibTransId="{4EB00E4E-0C50-4D53-A396-D4B4E5E9A0FF}"/>
    <dgm:cxn modelId="{F16E4CC7-5171-4BD1-896F-2D9E00E65EF4}" type="presOf" srcId="{4EB00E4E-0C50-4D53-A396-D4B4E5E9A0FF}" destId="{FB2D5264-7ECF-44C6-A480-97D87E59CCB0}" srcOrd="0" destOrd="0" presId="urn:microsoft.com/office/officeart/2005/8/layout/cycle5"/>
    <dgm:cxn modelId="{D61D6C19-5CED-4B13-B4D8-BAE6C8498FCF}" srcId="{A7FE95C6-C2D0-4F66-966F-66FABC12F12C}" destId="{D1A0C55A-BC74-42B4-9F36-57C44A241FE0}" srcOrd="0" destOrd="0" parTransId="{6D3B1523-EE2E-40D9-A7D9-F084BE7B2495}" sibTransId="{1636C0B4-C3C4-4D2A-869F-CD23C3E37E9C}"/>
    <dgm:cxn modelId="{F3E7C07D-9535-4522-AD26-EB045DA66253}" type="presOf" srcId="{D1A0C55A-BC74-42B4-9F36-57C44A241FE0}" destId="{EEF02D91-FCB2-4898-BA04-637C07248346}" srcOrd="0" destOrd="0" presId="urn:microsoft.com/office/officeart/2005/8/layout/cycle5"/>
    <dgm:cxn modelId="{1691ECA2-C6B1-4A11-AF93-7C4405DFE317}" type="presParOf" srcId="{5AAFD634-4831-49CE-8B2D-19DBDD430E43}" destId="{EEF02D91-FCB2-4898-BA04-637C07248346}" srcOrd="0" destOrd="0" presId="urn:microsoft.com/office/officeart/2005/8/layout/cycle5"/>
    <dgm:cxn modelId="{51AB9921-AED0-4A2C-AE42-4DC45C580EA7}" type="presParOf" srcId="{5AAFD634-4831-49CE-8B2D-19DBDD430E43}" destId="{D0B232BD-C2DE-4F56-99A7-E9C78DB4DFED}" srcOrd="1" destOrd="0" presId="urn:microsoft.com/office/officeart/2005/8/layout/cycle5"/>
    <dgm:cxn modelId="{354ADD03-6EC4-4E01-BE42-00F95C684AF8}" type="presParOf" srcId="{5AAFD634-4831-49CE-8B2D-19DBDD430E43}" destId="{B50FAE3E-1440-4768-9ACA-0D25336E91D0}" srcOrd="2" destOrd="0" presId="urn:microsoft.com/office/officeart/2005/8/layout/cycle5"/>
    <dgm:cxn modelId="{E55C44C2-DBA8-45C2-994B-DD87193AEBB8}" type="presParOf" srcId="{5AAFD634-4831-49CE-8B2D-19DBDD430E43}" destId="{44239A6C-D20D-4A45-ACC5-B7E11ACE4A76}" srcOrd="3" destOrd="0" presId="urn:microsoft.com/office/officeart/2005/8/layout/cycle5"/>
    <dgm:cxn modelId="{2D9D366B-68BB-491E-A52C-62F5C7F5612F}" type="presParOf" srcId="{5AAFD634-4831-49CE-8B2D-19DBDD430E43}" destId="{D270FF91-520D-43B2-9E17-EEC8A4078009}" srcOrd="4" destOrd="0" presId="urn:microsoft.com/office/officeart/2005/8/layout/cycle5"/>
    <dgm:cxn modelId="{F75B87C4-5FDE-4CC3-BF4D-2F1CFFD03379}" type="presParOf" srcId="{5AAFD634-4831-49CE-8B2D-19DBDD430E43}" destId="{8805985F-640B-42D9-B0EF-8F7483E9403C}" srcOrd="5" destOrd="0" presId="urn:microsoft.com/office/officeart/2005/8/layout/cycle5"/>
    <dgm:cxn modelId="{6C9B0F4F-8E2D-425E-A20D-40FCAF329CF9}" type="presParOf" srcId="{5AAFD634-4831-49CE-8B2D-19DBDD430E43}" destId="{55E513FE-B367-436F-B31B-D7AFF4AB6D2B}" srcOrd="6" destOrd="0" presId="urn:microsoft.com/office/officeart/2005/8/layout/cycle5"/>
    <dgm:cxn modelId="{36D2FDB7-CA7D-4104-8296-F42BDCDB527F}" type="presParOf" srcId="{5AAFD634-4831-49CE-8B2D-19DBDD430E43}" destId="{1AA45B61-8C4A-48A8-A948-FA2B76E0A84B}" srcOrd="7" destOrd="0" presId="urn:microsoft.com/office/officeart/2005/8/layout/cycle5"/>
    <dgm:cxn modelId="{381A637A-77AA-4141-921D-081587A887E3}" type="presParOf" srcId="{5AAFD634-4831-49CE-8B2D-19DBDD430E43}" destId="{FB2D5264-7ECF-44C6-A480-97D87E59CCB0}"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E95C6-C2D0-4F66-966F-66FABC12F12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D1A0C55A-BC74-42B4-9F36-57C44A241FE0}">
      <dgm:prSet phldrT="[Text]"/>
      <dgm:spPr>
        <a:solidFill>
          <a:schemeClr val="bg1">
            <a:lumMod val="95000"/>
          </a:schemeClr>
        </a:solidFill>
      </dgm:spPr>
      <dgm:t>
        <a:bodyPr/>
        <a:lstStyle/>
        <a:p>
          <a:r>
            <a:rPr lang="en-GB" b="1" dirty="0" smtClean="0">
              <a:latin typeface="Calibri" panose="020F0502020204030204" pitchFamily="34" charset="0"/>
            </a:rPr>
            <a:t>FORETHOUGHT</a:t>
          </a:r>
          <a:endParaRPr lang="en-GB" b="1" dirty="0">
            <a:latin typeface="Calibri" panose="020F0502020204030204" pitchFamily="34" charset="0"/>
          </a:endParaRPr>
        </a:p>
      </dgm:t>
    </dgm:pt>
    <dgm:pt modelId="{6D3B1523-EE2E-40D9-A7D9-F084BE7B2495}" type="parTrans" cxnId="{D61D6C19-5CED-4B13-B4D8-BAE6C8498FCF}">
      <dgm:prSet/>
      <dgm:spPr/>
      <dgm:t>
        <a:bodyPr/>
        <a:lstStyle/>
        <a:p>
          <a:endParaRPr lang="en-GB"/>
        </a:p>
      </dgm:t>
    </dgm:pt>
    <dgm:pt modelId="{1636C0B4-C3C4-4D2A-869F-CD23C3E37E9C}" type="sibTrans" cxnId="{D61D6C19-5CED-4B13-B4D8-BAE6C8498FCF}">
      <dgm:prSet/>
      <dgm:spPr>
        <a:ln>
          <a:solidFill>
            <a:schemeClr val="bg1">
              <a:lumMod val="95000"/>
            </a:schemeClr>
          </a:solidFill>
        </a:ln>
      </dgm:spPr>
      <dgm:t>
        <a:bodyPr/>
        <a:lstStyle/>
        <a:p>
          <a:endParaRPr lang="en-GB"/>
        </a:p>
      </dgm:t>
    </dgm:pt>
    <dgm:pt modelId="{81AF0DD9-88B2-45B8-BD59-EB26897BF5A1}">
      <dgm:prSet phldrT="[Text]"/>
      <dgm:spPr>
        <a:solidFill>
          <a:schemeClr val="bg1">
            <a:lumMod val="95000"/>
          </a:schemeClr>
        </a:solidFill>
      </dgm:spPr>
      <dgm:t>
        <a:bodyPr/>
        <a:lstStyle/>
        <a:p>
          <a:r>
            <a:rPr lang="en-GB" b="1" dirty="0" smtClean="0">
              <a:latin typeface="Calibri" panose="020F0502020204030204" pitchFamily="34" charset="0"/>
            </a:rPr>
            <a:t>PERFORMANCE</a:t>
          </a:r>
          <a:endParaRPr lang="en-GB" b="1" dirty="0">
            <a:latin typeface="Calibri" panose="020F0502020204030204" pitchFamily="34" charset="0"/>
          </a:endParaRPr>
        </a:p>
      </dgm:t>
    </dgm:pt>
    <dgm:pt modelId="{D1D9D3EB-5CF4-4FE6-95CA-73EEFBB99CCA}" type="parTrans" cxnId="{48984459-058E-4D99-B22D-6EA5AB0D520D}">
      <dgm:prSet/>
      <dgm:spPr/>
      <dgm:t>
        <a:bodyPr/>
        <a:lstStyle/>
        <a:p>
          <a:endParaRPr lang="en-GB"/>
        </a:p>
      </dgm:t>
    </dgm:pt>
    <dgm:pt modelId="{C54B9C8A-CC4D-4D72-AACA-5D8D89A1F9EA}" type="sibTrans" cxnId="{48984459-058E-4D99-B22D-6EA5AB0D520D}">
      <dgm:prSet/>
      <dgm:spPr>
        <a:ln>
          <a:solidFill>
            <a:schemeClr val="bg1">
              <a:lumMod val="95000"/>
            </a:schemeClr>
          </a:solidFill>
        </a:ln>
      </dgm:spPr>
      <dgm:t>
        <a:bodyPr/>
        <a:lstStyle/>
        <a:p>
          <a:endParaRPr lang="en-GB"/>
        </a:p>
      </dgm:t>
    </dgm:pt>
    <dgm:pt modelId="{1A695C83-A655-40C3-8B7B-0C2255A7E2C1}">
      <dgm:prSet phldrT="[Text]"/>
      <dgm:spPr>
        <a:solidFill>
          <a:schemeClr val="bg1">
            <a:lumMod val="95000"/>
          </a:schemeClr>
        </a:solidFill>
      </dgm:spPr>
      <dgm:t>
        <a:bodyPr/>
        <a:lstStyle/>
        <a:p>
          <a:r>
            <a:rPr lang="en-GB" b="1" dirty="0" smtClean="0">
              <a:latin typeface="Calibri" panose="020F0502020204030204" pitchFamily="34" charset="0"/>
            </a:rPr>
            <a:t>SELF-REFLECTION</a:t>
          </a:r>
          <a:endParaRPr lang="en-GB" b="1" dirty="0">
            <a:latin typeface="Calibri" panose="020F0502020204030204" pitchFamily="34" charset="0"/>
          </a:endParaRPr>
        </a:p>
      </dgm:t>
    </dgm:pt>
    <dgm:pt modelId="{5F0923CE-C1C6-4253-B687-72427B7A8782}" type="parTrans" cxnId="{51973BC4-03E5-4537-8646-2D34F09312EE}">
      <dgm:prSet/>
      <dgm:spPr/>
      <dgm:t>
        <a:bodyPr/>
        <a:lstStyle/>
        <a:p>
          <a:endParaRPr lang="en-GB"/>
        </a:p>
      </dgm:t>
    </dgm:pt>
    <dgm:pt modelId="{4EB00E4E-0C50-4D53-A396-D4B4E5E9A0FF}" type="sibTrans" cxnId="{51973BC4-03E5-4537-8646-2D34F09312EE}">
      <dgm:prSet/>
      <dgm:spPr>
        <a:solidFill>
          <a:schemeClr val="bg1">
            <a:lumMod val="95000"/>
          </a:schemeClr>
        </a:solidFill>
        <a:ln>
          <a:solidFill>
            <a:schemeClr val="bg1">
              <a:lumMod val="95000"/>
            </a:schemeClr>
          </a:solidFill>
        </a:ln>
      </dgm:spPr>
      <dgm:t>
        <a:bodyPr/>
        <a:lstStyle/>
        <a:p>
          <a:endParaRPr lang="en-GB"/>
        </a:p>
      </dgm:t>
    </dgm:pt>
    <dgm:pt modelId="{5AAFD634-4831-49CE-8B2D-19DBDD430E43}" type="pres">
      <dgm:prSet presAssocID="{A7FE95C6-C2D0-4F66-966F-66FABC12F12C}" presName="cycle" presStyleCnt="0">
        <dgm:presLayoutVars>
          <dgm:dir/>
          <dgm:resizeHandles val="exact"/>
        </dgm:presLayoutVars>
      </dgm:prSet>
      <dgm:spPr/>
      <dgm:t>
        <a:bodyPr/>
        <a:lstStyle/>
        <a:p>
          <a:endParaRPr lang="en-GB"/>
        </a:p>
      </dgm:t>
    </dgm:pt>
    <dgm:pt modelId="{EEF02D91-FCB2-4898-BA04-637C07248346}" type="pres">
      <dgm:prSet presAssocID="{D1A0C55A-BC74-42B4-9F36-57C44A241FE0}" presName="node" presStyleLbl="node1" presStyleIdx="0" presStyleCnt="3">
        <dgm:presLayoutVars>
          <dgm:bulletEnabled val="1"/>
        </dgm:presLayoutVars>
      </dgm:prSet>
      <dgm:spPr/>
      <dgm:t>
        <a:bodyPr/>
        <a:lstStyle/>
        <a:p>
          <a:endParaRPr lang="en-GB"/>
        </a:p>
      </dgm:t>
    </dgm:pt>
    <dgm:pt modelId="{D0B232BD-C2DE-4F56-99A7-E9C78DB4DFED}" type="pres">
      <dgm:prSet presAssocID="{D1A0C55A-BC74-42B4-9F36-57C44A241FE0}" presName="spNode" presStyleCnt="0"/>
      <dgm:spPr/>
    </dgm:pt>
    <dgm:pt modelId="{B50FAE3E-1440-4768-9ACA-0D25336E91D0}" type="pres">
      <dgm:prSet presAssocID="{1636C0B4-C3C4-4D2A-869F-CD23C3E37E9C}" presName="sibTrans" presStyleLbl="sibTrans1D1" presStyleIdx="0" presStyleCnt="3"/>
      <dgm:spPr/>
      <dgm:t>
        <a:bodyPr/>
        <a:lstStyle/>
        <a:p>
          <a:endParaRPr lang="en-GB"/>
        </a:p>
      </dgm:t>
    </dgm:pt>
    <dgm:pt modelId="{44239A6C-D20D-4A45-ACC5-B7E11ACE4A76}" type="pres">
      <dgm:prSet presAssocID="{81AF0DD9-88B2-45B8-BD59-EB26897BF5A1}" presName="node" presStyleLbl="node1" presStyleIdx="1" presStyleCnt="3">
        <dgm:presLayoutVars>
          <dgm:bulletEnabled val="1"/>
        </dgm:presLayoutVars>
      </dgm:prSet>
      <dgm:spPr/>
      <dgm:t>
        <a:bodyPr/>
        <a:lstStyle/>
        <a:p>
          <a:endParaRPr lang="en-GB"/>
        </a:p>
      </dgm:t>
    </dgm:pt>
    <dgm:pt modelId="{D270FF91-520D-43B2-9E17-EEC8A4078009}" type="pres">
      <dgm:prSet presAssocID="{81AF0DD9-88B2-45B8-BD59-EB26897BF5A1}" presName="spNode" presStyleCnt="0"/>
      <dgm:spPr/>
    </dgm:pt>
    <dgm:pt modelId="{8805985F-640B-42D9-B0EF-8F7483E9403C}" type="pres">
      <dgm:prSet presAssocID="{C54B9C8A-CC4D-4D72-AACA-5D8D89A1F9EA}" presName="sibTrans" presStyleLbl="sibTrans1D1" presStyleIdx="1" presStyleCnt="3"/>
      <dgm:spPr/>
      <dgm:t>
        <a:bodyPr/>
        <a:lstStyle/>
        <a:p>
          <a:endParaRPr lang="en-GB"/>
        </a:p>
      </dgm:t>
    </dgm:pt>
    <dgm:pt modelId="{55E513FE-B367-436F-B31B-D7AFF4AB6D2B}" type="pres">
      <dgm:prSet presAssocID="{1A695C83-A655-40C3-8B7B-0C2255A7E2C1}" presName="node" presStyleLbl="node1" presStyleIdx="2" presStyleCnt="3">
        <dgm:presLayoutVars>
          <dgm:bulletEnabled val="1"/>
        </dgm:presLayoutVars>
      </dgm:prSet>
      <dgm:spPr/>
      <dgm:t>
        <a:bodyPr/>
        <a:lstStyle/>
        <a:p>
          <a:endParaRPr lang="en-GB"/>
        </a:p>
      </dgm:t>
    </dgm:pt>
    <dgm:pt modelId="{1AA45B61-8C4A-48A8-A948-FA2B76E0A84B}" type="pres">
      <dgm:prSet presAssocID="{1A695C83-A655-40C3-8B7B-0C2255A7E2C1}" presName="spNode" presStyleCnt="0"/>
      <dgm:spPr/>
    </dgm:pt>
    <dgm:pt modelId="{FB2D5264-7ECF-44C6-A480-97D87E59CCB0}" type="pres">
      <dgm:prSet presAssocID="{4EB00E4E-0C50-4D53-A396-D4B4E5E9A0FF}" presName="sibTrans" presStyleLbl="sibTrans1D1" presStyleIdx="2" presStyleCnt="3"/>
      <dgm:spPr/>
      <dgm:t>
        <a:bodyPr/>
        <a:lstStyle/>
        <a:p>
          <a:endParaRPr lang="en-GB"/>
        </a:p>
      </dgm:t>
    </dgm:pt>
  </dgm:ptLst>
  <dgm:cxnLst>
    <dgm:cxn modelId="{48984459-058E-4D99-B22D-6EA5AB0D520D}" srcId="{A7FE95C6-C2D0-4F66-966F-66FABC12F12C}" destId="{81AF0DD9-88B2-45B8-BD59-EB26897BF5A1}" srcOrd="1" destOrd="0" parTransId="{D1D9D3EB-5CF4-4FE6-95CA-73EEFBB99CCA}" sibTransId="{C54B9C8A-CC4D-4D72-AACA-5D8D89A1F9EA}"/>
    <dgm:cxn modelId="{44B2351C-DF7C-4E06-A13B-6002691C0954}" type="presOf" srcId="{1636C0B4-C3C4-4D2A-869F-CD23C3E37E9C}" destId="{B50FAE3E-1440-4768-9ACA-0D25336E91D0}" srcOrd="0" destOrd="0" presId="urn:microsoft.com/office/officeart/2005/8/layout/cycle5"/>
    <dgm:cxn modelId="{4867ECBC-0B34-4546-8D75-CD2C01EC5610}" type="presOf" srcId="{C54B9C8A-CC4D-4D72-AACA-5D8D89A1F9EA}" destId="{8805985F-640B-42D9-B0EF-8F7483E9403C}" srcOrd="0" destOrd="0" presId="urn:microsoft.com/office/officeart/2005/8/layout/cycle5"/>
    <dgm:cxn modelId="{33C76AC9-0483-4B3F-8B4F-715AD22D1216}" type="presOf" srcId="{D1A0C55A-BC74-42B4-9F36-57C44A241FE0}" destId="{EEF02D91-FCB2-4898-BA04-637C07248346}" srcOrd="0" destOrd="0" presId="urn:microsoft.com/office/officeart/2005/8/layout/cycle5"/>
    <dgm:cxn modelId="{E814B6DC-EF22-4DB3-811A-AD12977E9058}" type="presOf" srcId="{A7FE95C6-C2D0-4F66-966F-66FABC12F12C}" destId="{5AAFD634-4831-49CE-8B2D-19DBDD430E43}" srcOrd="0" destOrd="0" presId="urn:microsoft.com/office/officeart/2005/8/layout/cycle5"/>
    <dgm:cxn modelId="{51DA4B31-36ED-4999-9142-5F7761129B1F}" type="presOf" srcId="{1A695C83-A655-40C3-8B7B-0C2255A7E2C1}" destId="{55E513FE-B367-436F-B31B-D7AFF4AB6D2B}" srcOrd="0" destOrd="0" presId="urn:microsoft.com/office/officeart/2005/8/layout/cycle5"/>
    <dgm:cxn modelId="{51973BC4-03E5-4537-8646-2D34F09312EE}" srcId="{A7FE95C6-C2D0-4F66-966F-66FABC12F12C}" destId="{1A695C83-A655-40C3-8B7B-0C2255A7E2C1}" srcOrd="2" destOrd="0" parTransId="{5F0923CE-C1C6-4253-B687-72427B7A8782}" sibTransId="{4EB00E4E-0C50-4D53-A396-D4B4E5E9A0FF}"/>
    <dgm:cxn modelId="{2173E217-75CF-4AEC-AC6B-B68EFB0A2493}" type="presOf" srcId="{4EB00E4E-0C50-4D53-A396-D4B4E5E9A0FF}" destId="{FB2D5264-7ECF-44C6-A480-97D87E59CCB0}" srcOrd="0" destOrd="0" presId="urn:microsoft.com/office/officeart/2005/8/layout/cycle5"/>
    <dgm:cxn modelId="{92A41EC8-A959-4927-9A0C-65AF5A2EF41E}" type="presOf" srcId="{81AF0DD9-88B2-45B8-BD59-EB26897BF5A1}" destId="{44239A6C-D20D-4A45-ACC5-B7E11ACE4A76}" srcOrd="0" destOrd="0" presId="urn:microsoft.com/office/officeart/2005/8/layout/cycle5"/>
    <dgm:cxn modelId="{D61D6C19-5CED-4B13-B4D8-BAE6C8498FCF}" srcId="{A7FE95C6-C2D0-4F66-966F-66FABC12F12C}" destId="{D1A0C55A-BC74-42B4-9F36-57C44A241FE0}" srcOrd="0" destOrd="0" parTransId="{6D3B1523-EE2E-40D9-A7D9-F084BE7B2495}" sibTransId="{1636C0B4-C3C4-4D2A-869F-CD23C3E37E9C}"/>
    <dgm:cxn modelId="{18A3C6C0-B397-4B6A-9494-36449A64FEA3}" type="presParOf" srcId="{5AAFD634-4831-49CE-8B2D-19DBDD430E43}" destId="{EEF02D91-FCB2-4898-BA04-637C07248346}" srcOrd="0" destOrd="0" presId="urn:microsoft.com/office/officeart/2005/8/layout/cycle5"/>
    <dgm:cxn modelId="{A9030574-77A8-42F7-9385-990390E5DE2B}" type="presParOf" srcId="{5AAFD634-4831-49CE-8B2D-19DBDD430E43}" destId="{D0B232BD-C2DE-4F56-99A7-E9C78DB4DFED}" srcOrd="1" destOrd="0" presId="urn:microsoft.com/office/officeart/2005/8/layout/cycle5"/>
    <dgm:cxn modelId="{ECF5D729-EFA7-407B-89A9-282D1B086E7B}" type="presParOf" srcId="{5AAFD634-4831-49CE-8B2D-19DBDD430E43}" destId="{B50FAE3E-1440-4768-9ACA-0D25336E91D0}" srcOrd="2" destOrd="0" presId="urn:microsoft.com/office/officeart/2005/8/layout/cycle5"/>
    <dgm:cxn modelId="{F5095374-C4D3-4EB4-9EEF-60FD6CD4E228}" type="presParOf" srcId="{5AAFD634-4831-49CE-8B2D-19DBDD430E43}" destId="{44239A6C-D20D-4A45-ACC5-B7E11ACE4A76}" srcOrd="3" destOrd="0" presId="urn:microsoft.com/office/officeart/2005/8/layout/cycle5"/>
    <dgm:cxn modelId="{85F21C3D-2857-40D8-8525-F123456166F2}" type="presParOf" srcId="{5AAFD634-4831-49CE-8B2D-19DBDD430E43}" destId="{D270FF91-520D-43B2-9E17-EEC8A4078009}" srcOrd="4" destOrd="0" presId="urn:microsoft.com/office/officeart/2005/8/layout/cycle5"/>
    <dgm:cxn modelId="{DAA928CC-3BCA-4A82-AEA6-16D312B646B5}" type="presParOf" srcId="{5AAFD634-4831-49CE-8B2D-19DBDD430E43}" destId="{8805985F-640B-42D9-B0EF-8F7483E9403C}" srcOrd="5" destOrd="0" presId="urn:microsoft.com/office/officeart/2005/8/layout/cycle5"/>
    <dgm:cxn modelId="{05115327-9BDE-4A89-946D-4AF119007F95}" type="presParOf" srcId="{5AAFD634-4831-49CE-8B2D-19DBDD430E43}" destId="{55E513FE-B367-436F-B31B-D7AFF4AB6D2B}" srcOrd="6" destOrd="0" presId="urn:microsoft.com/office/officeart/2005/8/layout/cycle5"/>
    <dgm:cxn modelId="{20404323-2C8E-4F34-B2FD-8EE40A6CD233}" type="presParOf" srcId="{5AAFD634-4831-49CE-8B2D-19DBDD430E43}" destId="{1AA45B61-8C4A-48A8-A948-FA2B76E0A84B}" srcOrd="7" destOrd="0" presId="urn:microsoft.com/office/officeart/2005/8/layout/cycle5"/>
    <dgm:cxn modelId="{70EA2AA8-3D88-4F15-AE43-C37796963364}" type="presParOf" srcId="{5AAFD634-4831-49CE-8B2D-19DBDD430E43}" destId="{FB2D5264-7ECF-44C6-A480-97D87E59CCB0}"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FE95C6-C2D0-4F66-966F-66FABC12F12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D1A0C55A-BC74-42B4-9F36-57C44A241FE0}">
      <dgm:prSet phldrT="[Text]"/>
      <dgm:spPr>
        <a:solidFill>
          <a:srgbClr val="AF1685"/>
        </a:solidFill>
      </dgm:spPr>
      <dgm:t>
        <a:bodyPr/>
        <a:lstStyle/>
        <a:p>
          <a:r>
            <a:rPr lang="en-GB" b="1" dirty="0" smtClean="0">
              <a:latin typeface="Calibri" panose="020F0502020204030204" pitchFamily="34" charset="0"/>
            </a:rPr>
            <a:t>FORETHOUGHT</a:t>
          </a:r>
          <a:endParaRPr lang="en-GB" b="1" dirty="0">
            <a:latin typeface="Calibri" panose="020F0502020204030204" pitchFamily="34" charset="0"/>
          </a:endParaRPr>
        </a:p>
      </dgm:t>
    </dgm:pt>
    <dgm:pt modelId="{6D3B1523-EE2E-40D9-A7D9-F084BE7B2495}" type="parTrans" cxnId="{D61D6C19-5CED-4B13-B4D8-BAE6C8498FCF}">
      <dgm:prSet/>
      <dgm:spPr/>
      <dgm:t>
        <a:bodyPr/>
        <a:lstStyle/>
        <a:p>
          <a:endParaRPr lang="en-GB"/>
        </a:p>
      </dgm:t>
    </dgm:pt>
    <dgm:pt modelId="{1636C0B4-C3C4-4D2A-869F-CD23C3E37E9C}" type="sibTrans" cxnId="{D61D6C19-5CED-4B13-B4D8-BAE6C8498FCF}">
      <dgm:prSet/>
      <dgm:spPr>
        <a:ln>
          <a:solidFill>
            <a:srgbClr val="AF1685"/>
          </a:solidFill>
        </a:ln>
      </dgm:spPr>
      <dgm:t>
        <a:bodyPr/>
        <a:lstStyle/>
        <a:p>
          <a:endParaRPr lang="en-GB"/>
        </a:p>
      </dgm:t>
    </dgm:pt>
    <dgm:pt modelId="{81AF0DD9-88B2-45B8-BD59-EB26897BF5A1}">
      <dgm:prSet phldrT="[Text]"/>
      <dgm:spPr>
        <a:solidFill>
          <a:srgbClr val="AF1685"/>
        </a:solidFill>
      </dgm:spPr>
      <dgm:t>
        <a:bodyPr/>
        <a:lstStyle/>
        <a:p>
          <a:r>
            <a:rPr lang="en-GB" b="1" dirty="0" smtClean="0">
              <a:latin typeface="Calibri" panose="020F0502020204030204" pitchFamily="34" charset="0"/>
            </a:rPr>
            <a:t>PERFORMANCE</a:t>
          </a:r>
          <a:endParaRPr lang="en-GB" b="1" dirty="0">
            <a:latin typeface="Calibri" panose="020F0502020204030204" pitchFamily="34" charset="0"/>
          </a:endParaRPr>
        </a:p>
      </dgm:t>
    </dgm:pt>
    <dgm:pt modelId="{D1D9D3EB-5CF4-4FE6-95CA-73EEFBB99CCA}" type="parTrans" cxnId="{48984459-058E-4D99-B22D-6EA5AB0D520D}">
      <dgm:prSet/>
      <dgm:spPr/>
      <dgm:t>
        <a:bodyPr/>
        <a:lstStyle/>
        <a:p>
          <a:endParaRPr lang="en-GB"/>
        </a:p>
      </dgm:t>
    </dgm:pt>
    <dgm:pt modelId="{C54B9C8A-CC4D-4D72-AACA-5D8D89A1F9EA}" type="sibTrans" cxnId="{48984459-058E-4D99-B22D-6EA5AB0D520D}">
      <dgm:prSet/>
      <dgm:spPr>
        <a:ln>
          <a:solidFill>
            <a:srgbClr val="AF1685"/>
          </a:solidFill>
        </a:ln>
      </dgm:spPr>
      <dgm:t>
        <a:bodyPr/>
        <a:lstStyle/>
        <a:p>
          <a:endParaRPr lang="en-GB"/>
        </a:p>
      </dgm:t>
    </dgm:pt>
    <dgm:pt modelId="{1A695C83-A655-40C3-8B7B-0C2255A7E2C1}">
      <dgm:prSet phldrT="[Text]"/>
      <dgm:spPr>
        <a:solidFill>
          <a:srgbClr val="AF1685"/>
        </a:solidFill>
      </dgm:spPr>
      <dgm:t>
        <a:bodyPr/>
        <a:lstStyle/>
        <a:p>
          <a:r>
            <a:rPr lang="en-GB" b="1" dirty="0" smtClean="0">
              <a:latin typeface="Calibri" panose="020F0502020204030204" pitchFamily="34" charset="0"/>
            </a:rPr>
            <a:t>SELF-REFLECTION</a:t>
          </a:r>
          <a:endParaRPr lang="en-GB" b="1" dirty="0">
            <a:latin typeface="Calibri" panose="020F0502020204030204" pitchFamily="34" charset="0"/>
          </a:endParaRPr>
        </a:p>
      </dgm:t>
    </dgm:pt>
    <dgm:pt modelId="{5F0923CE-C1C6-4253-B687-72427B7A8782}" type="parTrans" cxnId="{51973BC4-03E5-4537-8646-2D34F09312EE}">
      <dgm:prSet/>
      <dgm:spPr/>
      <dgm:t>
        <a:bodyPr/>
        <a:lstStyle/>
        <a:p>
          <a:endParaRPr lang="en-GB"/>
        </a:p>
      </dgm:t>
    </dgm:pt>
    <dgm:pt modelId="{4EB00E4E-0C50-4D53-A396-D4B4E5E9A0FF}" type="sibTrans" cxnId="{51973BC4-03E5-4537-8646-2D34F09312EE}">
      <dgm:prSet/>
      <dgm:spPr>
        <a:ln>
          <a:solidFill>
            <a:srgbClr val="AF1685"/>
          </a:solidFill>
        </a:ln>
      </dgm:spPr>
      <dgm:t>
        <a:bodyPr/>
        <a:lstStyle/>
        <a:p>
          <a:endParaRPr lang="en-GB"/>
        </a:p>
      </dgm:t>
    </dgm:pt>
    <dgm:pt modelId="{5AAFD634-4831-49CE-8B2D-19DBDD430E43}" type="pres">
      <dgm:prSet presAssocID="{A7FE95C6-C2D0-4F66-966F-66FABC12F12C}" presName="cycle" presStyleCnt="0">
        <dgm:presLayoutVars>
          <dgm:dir/>
          <dgm:resizeHandles val="exact"/>
        </dgm:presLayoutVars>
      </dgm:prSet>
      <dgm:spPr/>
      <dgm:t>
        <a:bodyPr/>
        <a:lstStyle/>
        <a:p>
          <a:endParaRPr lang="en-GB"/>
        </a:p>
      </dgm:t>
    </dgm:pt>
    <dgm:pt modelId="{EEF02D91-FCB2-4898-BA04-637C07248346}" type="pres">
      <dgm:prSet presAssocID="{D1A0C55A-BC74-42B4-9F36-57C44A241FE0}" presName="node" presStyleLbl="node1" presStyleIdx="0" presStyleCnt="3">
        <dgm:presLayoutVars>
          <dgm:bulletEnabled val="1"/>
        </dgm:presLayoutVars>
      </dgm:prSet>
      <dgm:spPr/>
      <dgm:t>
        <a:bodyPr/>
        <a:lstStyle/>
        <a:p>
          <a:endParaRPr lang="en-GB"/>
        </a:p>
      </dgm:t>
    </dgm:pt>
    <dgm:pt modelId="{D0B232BD-C2DE-4F56-99A7-E9C78DB4DFED}" type="pres">
      <dgm:prSet presAssocID="{D1A0C55A-BC74-42B4-9F36-57C44A241FE0}" presName="spNode" presStyleCnt="0"/>
      <dgm:spPr/>
    </dgm:pt>
    <dgm:pt modelId="{B50FAE3E-1440-4768-9ACA-0D25336E91D0}" type="pres">
      <dgm:prSet presAssocID="{1636C0B4-C3C4-4D2A-869F-CD23C3E37E9C}" presName="sibTrans" presStyleLbl="sibTrans1D1" presStyleIdx="0" presStyleCnt="3"/>
      <dgm:spPr/>
      <dgm:t>
        <a:bodyPr/>
        <a:lstStyle/>
        <a:p>
          <a:endParaRPr lang="en-GB"/>
        </a:p>
      </dgm:t>
    </dgm:pt>
    <dgm:pt modelId="{44239A6C-D20D-4A45-ACC5-B7E11ACE4A76}" type="pres">
      <dgm:prSet presAssocID="{81AF0DD9-88B2-45B8-BD59-EB26897BF5A1}" presName="node" presStyleLbl="node1" presStyleIdx="1" presStyleCnt="3">
        <dgm:presLayoutVars>
          <dgm:bulletEnabled val="1"/>
        </dgm:presLayoutVars>
      </dgm:prSet>
      <dgm:spPr/>
      <dgm:t>
        <a:bodyPr/>
        <a:lstStyle/>
        <a:p>
          <a:endParaRPr lang="en-GB"/>
        </a:p>
      </dgm:t>
    </dgm:pt>
    <dgm:pt modelId="{D270FF91-520D-43B2-9E17-EEC8A4078009}" type="pres">
      <dgm:prSet presAssocID="{81AF0DD9-88B2-45B8-BD59-EB26897BF5A1}" presName="spNode" presStyleCnt="0"/>
      <dgm:spPr/>
    </dgm:pt>
    <dgm:pt modelId="{8805985F-640B-42D9-B0EF-8F7483E9403C}" type="pres">
      <dgm:prSet presAssocID="{C54B9C8A-CC4D-4D72-AACA-5D8D89A1F9EA}" presName="sibTrans" presStyleLbl="sibTrans1D1" presStyleIdx="1" presStyleCnt="3"/>
      <dgm:spPr/>
      <dgm:t>
        <a:bodyPr/>
        <a:lstStyle/>
        <a:p>
          <a:endParaRPr lang="en-GB"/>
        </a:p>
      </dgm:t>
    </dgm:pt>
    <dgm:pt modelId="{55E513FE-B367-436F-B31B-D7AFF4AB6D2B}" type="pres">
      <dgm:prSet presAssocID="{1A695C83-A655-40C3-8B7B-0C2255A7E2C1}" presName="node" presStyleLbl="node1" presStyleIdx="2" presStyleCnt="3">
        <dgm:presLayoutVars>
          <dgm:bulletEnabled val="1"/>
        </dgm:presLayoutVars>
      </dgm:prSet>
      <dgm:spPr/>
      <dgm:t>
        <a:bodyPr/>
        <a:lstStyle/>
        <a:p>
          <a:endParaRPr lang="en-GB"/>
        </a:p>
      </dgm:t>
    </dgm:pt>
    <dgm:pt modelId="{1AA45B61-8C4A-48A8-A948-FA2B76E0A84B}" type="pres">
      <dgm:prSet presAssocID="{1A695C83-A655-40C3-8B7B-0C2255A7E2C1}" presName="spNode" presStyleCnt="0"/>
      <dgm:spPr/>
    </dgm:pt>
    <dgm:pt modelId="{FB2D5264-7ECF-44C6-A480-97D87E59CCB0}" type="pres">
      <dgm:prSet presAssocID="{4EB00E4E-0C50-4D53-A396-D4B4E5E9A0FF}" presName="sibTrans" presStyleLbl="sibTrans1D1" presStyleIdx="2" presStyleCnt="3"/>
      <dgm:spPr/>
      <dgm:t>
        <a:bodyPr/>
        <a:lstStyle/>
        <a:p>
          <a:endParaRPr lang="en-GB"/>
        </a:p>
      </dgm:t>
    </dgm:pt>
  </dgm:ptLst>
  <dgm:cxnLst>
    <dgm:cxn modelId="{4A306A8B-0BFD-4CB1-B4B1-649884BB81CA}" type="presOf" srcId="{A7FE95C6-C2D0-4F66-966F-66FABC12F12C}" destId="{5AAFD634-4831-49CE-8B2D-19DBDD430E43}" srcOrd="0" destOrd="0" presId="urn:microsoft.com/office/officeart/2005/8/layout/cycle5"/>
    <dgm:cxn modelId="{D61D6C19-5CED-4B13-B4D8-BAE6C8498FCF}" srcId="{A7FE95C6-C2D0-4F66-966F-66FABC12F12C}" destId="{D1A0C55A-BC74-42B4-9F36-57C44A241FE0}" srcOrd="0" destOrd="0" parTransId="{6D3B1523-EE2E-40D9-A7D9-F084BE7B2495}" sibTransId="{1636C0B4-C3C4-4D2A-869F-CD23C3E37E9C}"/>
    <dgm:cxn modelId="{0D384A62-53BD-4C9D-9BB5-E81278F7AACD}" type="presOf" srcId="{1636C0B4-C3C4-4D2A-869F-CD23C3E37E9C}" destId="{B50FAE3E-1440-4768-9ACA-0D25336E91D0}" srcOrd="0" destOrd="0" presId="urn:microsoft.com/office/officeart/2005/8/layout/cycle5"/>
    <dgm:cxn modelId="{48984459-058E-4D99-B22D-6EA5AB0D520D}" srcId="{A7FE95C6-C2D0-4F66-966F-66FABC12F12C}" destId="{81AF0DD9-88B2-45B8-BD59-EB26897BF5A1}" srcOrd="1" destOrd="0" parTransId="{D1D9D3EB-5CF4-4FE6-95CA-73EEFBB99CCA}" sibTransId="{C54B9C8A-CC4D-4D72-AACA-5D8D89A1F9EA}"/>
    <dgm:cxn modelId="{CFEDC9EB-2D30-46F4-9D4C-CFA03EA76915}" type="presOf" srcId="{1A695C83-A655-40C3-8B7B-0C2255A7E2C1}" destId="{55E513FE-B367-436F-B31B-D7AFF4AB6D2B}" srcOrd="0" destOrd="0" presId="urn:microsoft.com/office/officeart/2005/8/layout/cycle5"/>
    <dgm:cxn modelId="{5D8383FC-ADCC-46E3-97EB-51A37FB2681F}" type="presOf" srcId="{81AF0DD9-88B2-45B8-BD59-EB26897BF5A1}" destId="{44239A6C-D20D-4A45-ACC5-B7E11ACE4A76}" srcOrd="0" destOrd="0" presId="urn:microsoft.com/office/officeart/2005/8/layout/cycle5"/>
    <dgm:cxn modelId="{F0B0BBC8-3A7D-4F5A-A784-1694B4677507}" type="presOf" srcId="{4EB00E4E-0C50-4D53-A396-D4B4E5E9A0FF}" destId="{FB2D5264-7ECF-44C6-A480-97D87E59CCB0}" srcOrd="0" destOrd="0" presId="urn:microsoft.com/office/officeart/2005/8/layout/cycle5"/>
    <dgm:cxn modelId="{12CC63F6-1272-48C0-978F-555E1F294D4E}" type="presOf" srcId="{C54B9C8A-CC4D-4D72-AACA-5D8D89A1F9EA}" destId="{8805985F-640B-42D9-B0EF-8F7483E9403C}" srcOrd="0" destOrd="0" presId="urn:microsoft.com/office/officeart/2005/8/layout/cycle5"/>
    <dgm:cxn modelId="{892FBA42-8B57-4013-8680-840FF072BD7A}" type="presOf" srcId="{D1A0C55A-BC74-42B4-9F36-57C44A241FE0}" destId="{EEF02D91-FCB2-4898-BA04-637C07248346}" srcOrd="0" destOrd="0" presId="urn:microsoft.com/office/officeart/2005/8/layout/cycle5"/>
    <dgm:cxn modelId="{51973BC4-03E5-4537-8646-2D34F09312EE}" srcId="{A7FE95C6-C2D0-4F66-966F-66FABC12F12C}" destId="{1A695C83-A655-40C3-8B7B-0C2255A7E2C1}" srcOrd="2" destOrd="0" parTransId="{5F0923CE-C1C6-4253-B687-72427B7A8782}" sibTransId="{4EB00E4E-0C50-4D53-A396-D4B4E5E9A0FF}"/>
    <dgm:cxn modelId="{DE6D6B14-6402-4D66-B7AB-DEA7BA5A94CA}" type="presParOf" srcId="{5AAFD634-4831-49CE-8B2D-19DBDD430E43}" destId="{EEF02D91-FCB2-4898-BA04-637C07248346}" srcOrd="0" destOrd="0" presId="urn:microsoft.com/office/officeart/2005/8/layout/cycle5"/>
    <dgm:cxn modelId="{BBB01D38-F529-4A1C-A058-5B0E3ABD011B}" type="presParOf" srcId="{5AAFD634-4831-49CE-8B2D-19DBDD430E43}" destId="{D0B232BD-C2DE-4F56-99A7-E9C78DB4DFED}" srcOrd="1" destOrd="0" presId="urn:microsoft.com/office/officeart/2005/8/layout/cycle5"/>
    <dgm:cxn modelId="{5DE9C64E-312D-473C-8B9D-135184B84628}" type="presParOf" srcId="{5AAFD634-4831-49CE-8B2D-19DBDD430E43}" destId="{B50FAE3E-1440-4768-9ACA-0D25336E91D0}" srcOrd="2" destOrd="0" presId="urn:microsoft.com/office/officeart/2005/8/layout/cycle5"/>
    <dgm:cxn modelId="{C51F1049-26DC-4B86-B030-36D767F63304}" type="presParOf" srcId="{5AAFD634-4831-49CE-8B2D-19DBDD430E43}" destId="{44239A6C-D20D-4A45-ACC5-B7E11ACE4A76}" srcOrd="3" destOrd="0" presId="urn:microsoft.com/office/officeart/2005/8/layout/cycle5"/>
    <dgm:cxn modelId="{388538DF-DAC8-4534-BA08-BB0BF8159B7E}" type="presParOf" srcId="{5AAFD634-4831-49CE-8B2D-19DBDD430E43}" destId="{D270FF91-520D-43B2-9E17-EEC8A4078009}" srcOrd="4" destOrd="0" presId="urn:microsoft.com/office/officeart/2005/8/layout/cycle5"/>
    <dgm:cxn modelId="{4433F54B-743B-4AB3-962A-B12070FE887D}" type="presParOf" srcId="{5AAFD634-4831-49CE-8B2D-19DBDD430E43}" destId="{8805985F-640B-42D9-B0EF-8F7483E9403C}" srcOrd="5" destOrd="0" presId="urn:microsoft.com/office/officeart/2005/8/layout/cycle5"/>
    <dgm:cxn modelId="{F95EFDB5-2FF3-4369-8DF2-1448D65B8F10}" type="presParOf" srcId="{5AAFD634-4831-49CE-8B2D-19DBDD430E43}" destId="{55E513FE-B367-436F-B31B-D7AFF4AB6D2B}" srcOrd="6" destOrd="0" presId="urn:microsoft.com/office/officeart/2005/8/layout/cycle5"/>
    <dgm:cxn modelId="{6E43931F-3DA4-484A-9A2D-276DCF9AD9B9}" type="presParOf" srcId="{5AAFD634-4831-49CE-8B2D-19DBDD430E43}" destId="{1AA45B61-8C4A-48A8-A948-FA2B76E0A84B}" srcOrd="7" destOrd="0" presId="urn:microsoft.com/office/officeart/2005/8/layout/cycle5"/>
    <dgm:cxn modelId="{5F2D3E7B-E17D-4FCA-A988-5D3E2C33D6EB}" type="presParOf" srcId="{5AAFD634-4831-49CE-8B2D-19DBDD430E43}" destId="{FB2D5264-7ECF-44C6-A480-97D87E59CCB0}"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FE95C6-C2D0-4F66-966F-66FABC12F12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D1A0C55A-BC74-42B4-9F36-57C44A241FE0}">
      <dgm:prSet phldrT="[Text]"/>
      <dgm:spPr>
        <a:solidFill>
          <a:schemeClr val="bg1">
            <a:lumMod val="95000"/>
          </a:schemeClr>
        </a:solidFill>
      </dgm:spPr>
      <dgm:t>
        <a:bodyPr/>
        <a:lstStyle/>
        <a:p>
          <a:r>
            <a:rPr lang="en-GB" b="1" dirty="0" smtClean="0">
              <a:latin typeface="Calibri" panose="020F0502020204030204" pitchFamily="34" charset="0"/>
            </a:rPr>
            <a:t>FORETHOUGHT</a:t>
          </a:r>
          <a:endParaRPr lang="en-GB" b="1" dirty="0">
            <a:latin typeface="Calibri" panose="020F0502020204030204" pitchFamily="34" charset="0"/>
          </a:endParaRPr>
        </a:p>
      </dgm:t>
    </dgm:pt>
    <dgm:pt modelId="{6D3B1523-EE2E-40D9-A7D9-F084BE7B2495}" type="parTrans" cxnId="{D61D6C19-5CED-4B13-B4D8-BAE6C8498FCF}">
      <dgm:prSet/>
      <dgm:spPr/>
      <dgm:t>
        <a:bodyPr/>
        <a:lstStyle/>
        <a:p>
          <a:endParaRPr lang="en-GB"/>
        </a:p>
      </dgm:t>
    </dgm:pt>
    <dgm:pt modelId="{1636C0B4-C3C4-4D2A-869F-CD23C3E37E9C}" type="sibTrans" cxnId="{D61D6C19-5CED-4B13-B4D8-BAE6C8498FCF}">
      <dgm:prSet/>
      <dgm:spPr>
        <a:ln>
          <a:solidFill>
            <a:schemeClr val="bg1">
              <a:lumMod val="95000"/>
            </a:schemeClr>
          </a:solidFill>
        </a:ln>
      </dgm:spPr>
      <dgm:t>
        <a:bodyPr/>
        <a:lstStyle/>
        <a:p>
          <a:endParaRPr lang="en-GB"/>
        </a:p>
      </dgm:t>
    </dgm:pt>
    <dgm:pt modelId="{81AF0DD9-88B2-45B8-BD59-EB26897BF5A1}">
      <dgm:prSet phldrT="[Text]"/>
      <dgm:spPr>
        <a:solidFill>
          <a:schemeClr val="bg1">
            <a:lumMod val="95000"/>
          </a:schemeClr>
        </a:solidFill>
      </dgm:spPr>
      <dgm:t>
        <a:bodyPr/>
        <a:lstStyle/>
        <a:p>
          <a:r>
            <a:rPr lang="en-GB" b="1" dirty="0" smtClean="0">
              <a:latin typeface="Calibri" panose="020F0502020204030204" pitchFamily="34" charset="0"/>
            </a:rPr>
            <a:t>PERFORMANCE</a:t>
          </a:r>
          <a:endParaRPr lang="en-GB" b="1" dirty="0">
            <a:latin typeface="Calibri" panose="020F0502020204030204" pitchFamily="34" charset="0"/>
          </a:endParaRPr>
        </a:p>
      </dgm:t>
    </dgm:pt>
    <dgm:pt modelId="{D1D9D3EB-5CF4-4FE6-95CA-73EEFBB99CCA}" type="parTrans" cxnId="{48984459-058E-4D99-B22D-6EA5AB0D520D}">
      <dgm:prSet/>
      <dgm:spPr/>
      <dgm:t>
        <a:bodyPr/>
        <a:lstStyle/>
        <a:p>
          <a:endParaRPr lang="en-GB"/>
        </a:p>
      </dgm:t>
    </dgm:pt>
    <dgm:pt modelId="{C54B9C8A-CC4D-4D72-AACA-5D8D89A1F9EA}" type="sibTrans" cxnId="{48984459-058E-4D99-B22D-6EA5AB0D520D}">
      <dgm:prSet/>
      <dgm:spPr>
        <a:ln>
          <a:solidFill>
            <a:schemeClr val="bg1">
              <a:lumMod val="95000"/>
            </a:schemeClr>
          </a:solidFill>
        </a:ln>
      </dgm:spPr>
      <dgm:t>
        <a:bodyPr/>
        <a:lstStyle/>
        <a:p>
          <a:endParaRPr lang="en-GB"/>
        </a:p>
      </dgm:t>
    </dgm:pt>
    <dgm:pt modelId="{1A695C83-A655-40C3-8B7B-0C2255A7E2C1}">
      <dgm:prSet phldrT="[Text]"/>
      <dgm:spPr>
        <a:solidFill>
          <a:schemeClr val="bg1">
            <a:lumMod val="95000"/>
          </a:schemeClr>
        </a:solidFill>
      </dgm:spPr>
      <dgm:t>
        <a:bodyPr/>
        <a:lstStyle/>
        <a:p>
          <a:r>
            <a:rPr lang="en-GB" b="1" dirty="0" smtClean="0">
              <a:latin typeface="Calibri" panose="020F0502020204030204" pitchFamily="34" charset="0"/>
            </a:rPr>
            <a:t>SELF-REFLECTION</a:t>
          </a:r>
          <a:endParaRPr lang="en-GB" b="1" dirty="0">
            <a:latin typeface="Calibri" panose="020F0502020204030204" pitchFamily="34" charset="0"/>
          </a:endParaRPr>
        </a:p>
      </dgm:t>
    </dgm:pt>
    <dgm:pt modelId="{5F0923CE-C1C6-4253-B687-72427B7A8782}" type="parTrans" cxnId="{51973BC4-03E5-4537-8646-2D34F09312EE}">
      <dgm:prSet/>
      <dgm:spPr/>
      <dgm:t>
        <a:bodyPr/>
        <a:lstStyle/>
        <a:p>
          <a:endParaRPr lang="en-GB"/>
        </a:p>
      </dgm:t>
    </dgm:pt>
    <dgm:pt modelId="{4EB00E4E-0C50-4D53-A396-D4B4E5E9A0FF}" type="sibTrans" cxnId="{51973BC4-03E5-4537-8646-2D34F09312EE}">
      <dgm:prSet/>
      <dgm:spPr>
        <a:solidFill>
          <a:schemeClr val="bg1">
            <a:lumMod val="95000"/>
          </a:schemeClr>
        </a:solidFill>
        <a:ln>
          <a:solidFill>
            <a:schemeClr val="bg1">
              <a:lumMod val="95000"/>
            </a:schemeClr>
          </a:solidFill>
        </a:ln>
      </dgm:spPr>
      <dgm:t>
        <a:bodyPr/>
        <a:lstStyle/>
        <a:p>
          <a:endParaRPr lang="en-GB"/>
        </a:p>
      </dgm:t>
    </dgm:pt>
    <dgm:pt modelId="{5AAFD634-4831-49CE-8B2D-19DBDD430E43}" type="pres">
      <dgm:prSet presAssocID="{A7FE95C6-C2D0-4F66-966F-66FABC12F12C}" presName="cycle" presStyleCnt="0">
        <dgm:presLayoutVars>
          <dgm:dir/>
          <dgm:resizeHandles val="exact"/>
        </dgm:presLayoutVars>
      </dgm:prSet>
      <dgm:spPr/>
      <dgm:t>
        <a:bodyPr/>
        <a:lstStyle/>
        <a:p>
          <a:endParaRPr lang="en-GB"/>
        </a:p>
      </dgm:t>
    </dgm:pt>
    <dgm:pt modelId="{EEF02D91-FCB2-4898-BA04-637C07248346}" type="pres">
      <dgm:prSet presAssocID="{D1A0C55A-BC74-42B4-9F36-57C44A241FE0}" presName="node" presStyleLbl="node1" presStyleIdx="0" presStyleCnt="3">
        <dgm:presLayoutVars>
          <dgm:bulletEnabled val="1"/>
        </dgm:presLayoutVars>
      </dgm:prSet>
      <dgm:spPr/>
      <dgm:t>
        <a:bodyPr/>
        <a:lstStyle/>
        <a:p>
          <a:endParaRPr lang="en-GB"/>
        </a:p>
      </dgm:t>
    </dgm:pt>
    <dgm:pt modelId="{D0B232BD-C2DE-4F56-99A7-E9C78DB4DFED}" type="pres">
      <dgm:prSet presAssocID="{D1A0C55A-BC74-42B4-9F36-57C44A241FE0}" presName="spNode" presStyleCnt="0"/>
      <dgm:spPr/>
    </dgm:pt>
    <dgm:pt modelId="{B50FAE3E-1440-4768-9ACA-0D25336E91D0}" type="pres">
      <dgm:prSet presAssocID="{1636C0B4-C3C4-4D2A-869F-CD23C3E37E9C}" presName="sibTrans" presStyleLbl="sibTrans1D1" presStyleIdx="0" presStyleCnt="3"/>
      <dgm:spPr/>
      <dgm:t>
        <a:bodyPr/>
        <a:lstStyle/>
        <a:p>
          <a:endParaRPr lang="en-GB"/>
        </a:p>
      </dgm:t>
    </dgm:pt>
    <dgm:pt modelId="{44239A6C-D20D-4A45-ACC5-B7E11ACE4A76}" type="pres">
      <dgm:prSet presAssocID="{81AF0DD9-88B2-45B8-BD59-EB26897BF5A1}" presName="node" presStyleLbl="node1" presStyleIdx="1" presStyleCnt="3">
        <dgm:presLayoutVars>
          <dgm:bulletEnabled val="1"/>
        </dgm:presLayoutVars>
      </dgm:prSet>
      <dgm:spPr/>
      <dgm:t>
        <a:bodyPr/>
        <a:lstStyle/>
        <a:p>
          <a:endParaRPr lang="en-GB"/>
        </a:p>
      </dgm:t>
    </dgm:pt>
    <dgm:pt modelId="{D270FF91-520D-43B2-9E17-EEC8A4078009}" type="pres">
      <dgm:prSet presAssocID="{81AF0DD9-88B2-45B8-BD59-EB26897BF5A1}" presName="spNode" presStyleCnt="0"/>
      <dgm:spPr/>
    </dgm:pt>
    <dgm:pt modelId="{8805985F-640B-42D9-B0EF-8F7483E9403C}" type="pres">
      <dgm:prSet presAssocID="{C54B9C8A-CC4D-4D72-AACA-5D8D89A1F9EA}" presName="sibTrans" presStyleLbl="sibTrans1D1" presStyleIdx="1" presStyleCnt="3"/>
      <dgm:spPr/>
      <dgm:t>
        <a:bodyPr/>
        <a:lstStyle/>
        <a:p>
          <a:endParaRPr lang="en-GB"/>
        </a:p>
      </dgm:t>
    </dgm:pt>
    <dgm:pt modelId="{55E513FE-B367-436F-B31B-D7AFF4AB6D2B}" type="pres">
      <dgm:prSet presAssocID="{1A695C83-A655-40C3-8B7B-0C2255A7E2C1}" presName="node" presStyleLbl="node1" presStyleIdx="2" presStyleCnt="3">
        <dgm:presLayoutVars>
          <dgm:bulletEnabled val="1"/>
        </dgm:presLayoutVars>
      </dgm:prSet>
      <dgm:spPr/>
      <dgm:t>
        <a:bodyPr/>
        <a:lstStyle/>
        <a:p>
          <a:endParaRPr lang="en-GB"/>
        </a:p>
      </dgm:t>
    </dgm:pt>
    <dgm:pt modelId="{1AA45B61-8C4A-48A8-A948-FA2B76E0A84B}" type="pres">
      <dgm:prSet presAssocID="{1A695C83-A655-40C3-8B7B-0C2255A7E2C1}" presName="spNode" presStyleCnt="0"/>
      <dgm:spPr/>
    </dgm:pt>
    <dgm:pt modelId="{FB2D5264-7ECF-44C6-A480-97D87E59CCB0}" type="pres">
      <dgm:prSet presAssocID="{4EB00E4E-0C50-4D53-A396-D4B4E5E9A0FF}" presName="sibTrans" presStyleLbl="sibTrans1D1" presStyleIdx="2" presStyleCnt="3"/>
      <dgm:spPr/>
      <dgm:t>
        <a:bodyPr/>
        <a:lstStyle/>
        <a:p>
          <a:endParaRPr lang="en-GB"/>
        </a:p>
      </dgm:t>
    </dgm:pt>
  </dgm:ptLst>
  <dgm:cxnLst>
    <dgm:cxn modelId="{5B6AB065-FA42-4FCB-90CF-5B0D0F6B3C8E}" type="presOf" srcId="{1A695C83-A655-40C3-8B7B-0C2255A7E2C1}" destId="{55E513FE-B367-436F-B31B-D7AFF4AB6D2B}" srcOrd="0" destOrd="0" presId="urn:microsoft.com/office/officeart/2005/8/layout/cycle5"/>
    <dgm:cxn modelId="{A9119176-1855-4677-83CF-F588481A5871}" type="presOf" srcId="{D1A0C55A-BC74-42B4-9F36-57C44A241FE0}" destId="{EEF02D91-FCB2-4898-BA04-637C07248346}" srcOrd="0" destOrd="0" presId="urn:microsoft.com/office/officeart/2005/8/layout/cycle5"/>
    <dgm:cxn modelId="{0A335B9B-50F7-4C2F-AC9F-FFE49FC57AC0}" type="presOf" srcId="{1636C0B4-C3C4-4D2A-869F-CD23C3E37E9C}" destId="{B50FAE3E-1440-4768-9ACA-0D25336E91D0}" srcOrd="0" destOrd="0" presId="urn:microsoft.com/office/officeart/2005/8/layout/cycle5"/>
    <dgm:cxn modelId="{18D5756C-0604-4036-AB06-0144F59D6B93}" type="presOf" srcId="{81AF0DD9-88B2-45B8-BD59-EB26897BF5A1}" destId="{44239A6C-D20D-4A45-ACC5-B7E11ACE4A76}" srcOrd="0" destOrd="0" presId="urn:microsoft.com/office/officeart/2005/8/layout/cycle5"/>
    <dgm:cxn modelId="{D61D6C19-5CED-4B13-B4D8-BAE6C8498FCF}" srcId="{A7FE95C6-C2D0-4F66-966F-66FABC12F12C}" destId="{D1A0C55A-BC74-42B4-9F36-57C44A241FE0}" srcOrd="0" destOrd="0" parTransId="{6D3B1523-EE2E-40D9-A7D9-F084BE7B2495}" sibTransId="{1636C0B4-C3C4-4D2A-869F-CD23C3E37E9C}"/>
    <dgm:cxn modelId="{E2CC4DDD-7EBD-4517-A65E-2470BACB9906}" type="presOf" srcId="{4EB00E4E-0C50-4D53-A396-D4B4E5E9A0FF}" destId="{FB2D5264-7ECF-44C6-A480-97D87E59CCB0}" srcOrd="0" destOrd="0" presId="urn:microsoft.com/office/officeart/2005/8/layout/cycle5"/>
    <dgm:cxn modelId="{48984459-058E-4D99-B22D-6EA5AB0D520D}" srcId="{A7FE95C6-C2D0-4F66-966F-66FABC12F12C}" destId="{81AF0DD9-88B2-45B8-BD59-EB26897BF5A1}" srcOrd="1" destOrd="0" parTransId="{D1D9D3EB-5CF4-4FE6-95CA-73EEFBB99CCA}" sibTransId="{C54B9C8A-CC4D-4D72-AACA-5D8D89A1F9EA}"/>
    <dgm:cxn modelId="{6E076386-F07A-4F3B-B6A7-6BE542D2F1D6}" type="presOf" srcId="{A7FE95C6-C2D0-4F66-966F-66FABC12F12C}" destId="{5AAFD634-4831-49CE-8B2D-19DBDD430E43}" srcOrd="0" destOrd="0" presId="urn:microsoft.com/office/officeart/2005/8/layout/cycle5"/>
    <dgm:cxn modelId="{51973BC4-03E5-4537-8646-2D34F09312EE}" srcId="{A7FE95C6-C2D0-4F66-966F-66FABC12F12C}" destId="{1A695C83-A655-40C3-8B7B-0C2255A7E2C1}" srcOrd="2" destOrd="0" parTransId="{5F0923CE-C1C6-4253-B687-72427B7A8782}" sibTransId="{4EB00E4E-0C50-4D53-A396-D4B4E5E9A0FF}"/>
    <dgm:cxn modelId="{040BEDEF-D8AA-45BF-AC95-0762D1ACDD33}" type="presOf" srcId="{C54B9C8A-CC4D-4D72-AACA-5D8D89A1F9EA}" destId="{8805985F-640B-42D9-B0EF-8F7483E9403C}" srcOrd="0" destOrd="0" presId="urn:microsoft.com/office/officeart/2005/8/layout/cycle5"/>
    <dgm:cxn modelId="{2F7BA5E7-D044-4064-87A6-FAF0D14E963B}" type="presParOf" srcId="{5AAFD634-4831-49CE-8B2D-19DBDD430E43}" destId="{EEF02D91-FCB2-4898-BA04-637C07248346}" srcOrd="0" destOrd="0" presId="urn:microsoft.com/office/officeart/2005/8/layout/cycle5"/>
    <dgm:cxn modelId="{6E1CDB8A-7A03-4122-B317-00075A8B92D8}" type="presParOf" srcId="{5AAFD634-4831-49CE-8B2D-19DBDD430E43}" destId="{D0B232BD-C2DE-4F56-99A7-E9C78DB4DFED}" srcOrd="1" destOrd="0" presId="urn:microsoft.com/office/officeart/2005/8/layout/cycle5"/>
    <dgm:cxn modelId="{ED7E0AD3-8FB6-4240-86D7-A7F80F6F1768}" type="presParOf" srcId="{5AAFD634-4831-49CE-8B2D-19DBDD430E43}" destId="{B50FAE3E-1440-4768-9ACA-0D25336E91D0}" srcOrd="2" destOrd="0" presId="urn:microsoft.com/office/officeart/2005/8/layout/cycle5"/>
    <dgm:cxn modelId="{52B930AF-4701-4358-8B10-A38B16B55E6E}" type="presParOf" srcId="{5AAFD634-4831-49CE-8B2D-19DBDD430E43}" destId="{44239A6C-D20D-4A45-ACC5-B7E11ACE4A76}" srcOrd="3" destOrd="0" presId="urn:microsoft.com/office/officeart/2005/8/layout/cycle5"/>
    <dgm:cxn modelId="{781DD285-1259-465B-B856-73F18D4B1674}" type="presParOf" srcId="{5AAFD634-4831-49CE-8B2D-19DBDD430E43}" destId="{D270FF91-520D-43B2-9E17-EEC8A4078009}" srcOrd="4" destOrd="0" presId="urn:microsoft.com/office/officeart/2005/8/layout/cycle5"/>
    <dgm:cxn modelId="{74385127-CFCB-40F9-8A45-C6FD2C5B3ECE}" type="presParOf" srcId="{5AAFD634-4831-49CE-8B2D-19DBDD430E43}" destId="{8805985F-640B-42D9-B0EF-8F7483E9403C}" srcOrd="5" destOrd="0" presId="urn:microsoft.com/office/officeart/2005/8/layout/cycle5"/>
    <dgm:cxn modelId="{30D5642C-7645-488B-B6F9-5A75AD6119B9}" type="presParOf" srcId="{5AAFD634-4831-49CE-8B2D-19DBDD430E43}" destId="{55E513FE-B367-436F-B31B-D7AFF4AB6D2B}" srcOrd="6" destOrd="0" presId="urn:microsoft.com/office/officeart/2005/8/layout/cycle5"/>
    <dgm:cxn modelId="{1D8A9D0D-4B55-4AF6-A256-3D12E75FC7C5}" type="presParOf" srcId="{5AAFD634-4831-49CE-8B2D-19DBDD430E43}" destId="{1AA45B61-8C4A-48A8-A948-FA2B76E0A84B}" srcOrd="7" destOrd="0" presId="urn:microsoft.com/office/officeart/2005/8/layout/cycle5"/>
    <dgm:cxn modelId="{B6641B13-685A-4A0F-B5F8-80119C1369BF}" type="presParOf" srcId="{5AAFD634-4831-49CE-8B2D-19DBDD430E43}" destId="{FB2D5264-7ECF-44C6-A480-97D87E59CCB0}"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FE95C6-C2D0-4F66-966F-66FABC12F12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D1A0C55A-BC74-42B4-9F36-57C44A241FE0}">
      <dgm:prSet phldrT="[Text]"/>
      <dgm:spPr>
        <a:solidFill>
          <a:schemeClr val="bg1">
            <a:lumMod val="95000"/>
          </a:schemeClr>
        </a:solidFill>
      </dgm:spPr>
      <dgm:t>
        <a:bodyPr/>
        <a:lstStyle/>
        <a:p>
          <a:r>
            <a:rPr lang="en-GB" b="1" dirty="0" smtClean="0">
              <a:latin typeface="Calibri" panose="020F0502020204030204" pitchFamily="34" charset="0"/>
            </a:rPr>
            <a:t>FORETHOUGHT</a:t>
          </a:r>
          <a:endParaRPr lang="en-GB" b="1" dirty="0">
            <a:latin typeface="Calibri" panose="020F0502020204030204" pitchFamily="34" charset="0"/>
          </a:endParaRPr>
        </a:p>
      </dgm:t>
    </dgm:pt>
    <dgm:pt modelId="{6D3B1523-EE2E-40D9-A7D9-F084BE7B2495}" type="parTrans" cxnId="{D61D6C19-5CED-4B13-B4D8-BAE6C8498FCF}">
      <dgm:prSet/>
      <dgm:spPr/>
      <dgm:t>
        <a:bodyPr/>
        <a:lstStyle/>
        <a:p>
          <a:endParaRPr lang="en-GB"/>
        </a:p>
      </dgm:t>
    </dgm:pt>
    <dgm:pt modelId="{1636C0B4-C3C4-4D2A-869F-CD23C3E37E9C}" type="sibTrans" cxnId="{D61D6C19-5CED-4B13-B4D8-BAE6C8498FCF}">
      <dgm:prSet/>
      <dgm:spPr>
        <a:ln>
          <a:solidFill>
            <a:schemeClr val="bg1">
              <a:lumMod val="95000"/>
            </a:schemeClr>
          </a:solidFill>
        </a:ln>
      </dgm:spPr>
      <dgm:t>
        <a:bodyPr/>
        <a:lstStyle/>
        <a:p>
          <a:endParaRPr lang="en-GB"/>
        </a:p>
      </dgm:t>
    </dgm:pt>
    <dgm:pt modelId="{81AF0DD9-88B2-45B8-BD59-EB26897BF5A1}">
      <dgm:prSet phldrT="[Text]"/>
      <dgm:spPr>
        <a:solidFill>
          <a:schemeClr val="bg1">
            <a:lumMod val="95000"/>
          </a:schemeClr>
        </a:solidFill>
      </dgm:spPr>
      <dgm:t>
        <a:bodyPr/>
        <a:lstStyle/>
        <a:p>
          <a:r>
            <a:rPr lang="en-GB" b="1" dirty="0" smtClean="0">
              <a:latin typeface="Calibri" panose="020F0502020204030204" pitchFamily="34" charset="0"/>
            </a:rPr>
            <a:t>PERFORMANCE</a:t>
          </a:r>
          <a:endParaRPr lang="en-GB" b="1" dirty="0">
            <a:latin typeface="Calibri" panose="020F0502020204030204" pitchFamily="34" charset="0"/>
          </a:endParaRPr>
        </a:p>
      </dgm:t>
    </dgm:pt>
    <dgm:pt modelId="{D1D9D3EB-5CF4-4FE6-95CA-73EEFBB99CCA}" type="parTrans" cxnId="{48984459-058E-4D99-B22D-6EA5AB0D520D}">
      <dgm:prSet/>
      <dgm:spPr/>
      <dgm:t>
        <a:bodyPr/>
        <a:lstStyle/>
        <a:p>
          <a:endParaRPr lang="en-GB"/>
        </a:p>
      </dgm:t>
    </dgm:pt>
    <dgm:pt modelId="{C54B9C8A-CC4D-4D72-AACA-5D8D89A1F9EA}" type="sibTrans" cxnId="{48984459-058E-4D99-B22D-6EA5AB0D520D}">
      <dgm:prSet/>
      <dgm:spPr>
        <a:ln>
          <a:solidFill>
            <a:schemeClr val="bg1">
              <a:lumMod val="95000"/>
            </a:schemeClr>
          </a:solidFill>
        </a:ln>
      </dgm:spPr>
      <dgm:t>
        <a:bodyPr/>
        <a:lstStyle/>
        <a:p>
          <a:endParaRPr lang="en-GB"/>
        </a:p>
      </dgm:t>
    </dgm:pt>
    <dgm:pt modelId="{1A695C83-A655-40C3-8B7B-0C2255A7E2C1}">
      <dgm:prSet phldrT="[Text]"/>
      <dgm:spPr>
        <a:solidFill>
          <a:schemeClr val="bg1">
            <a:lumMod val="95000"/>
          </a:schemeClr>
        </a:solidFill>
      </dgm:spPr>
      <dgm:t>
        <a:bodyPr/>
        <a:lstStyle/>
        <a:p>
          <a:r>
            <a:rPr lang="en-GB" b="1" dirty="0" smtClean="0">
              <a:latin typeface="Calibri" panose="020F0502020204030204" pitchFamily="34" charset="0"/>
            </a:rPr>
            <a:t>SELF-REFLECTION</a:t>
          </a:r>
          <a:endParaRPr lang="en-GB" b="1" dirty="0">
            <a:latin typeface="Calibri" panose="020F0502020204030204" pitchFamily="34" charset="0"/>
          </a:endParaRPr>
        </a:p>
      </dgm:t>
    </dgm:pt>
    <dgm:pt modelId="{5F0923CE-C1C6-4253-B687-72427B7A8782}" type="parTrans" cxnId="{51973BC4-03E5-4537-8646-2D34F09312EE}">
      <dgm:prSet/>
      <dgm:spPr/>
      <dgm:t>
        <a:bodyPr/>
        <a:lstStyle/>
        <a:p>
          <a:endParaRPr lang="en-GB"/>
        </a:p>
      </dgm:t>
    </dgm:pt>
    <dgm:pt modelId="{4EB00E4E-0C50-4D53-A396-D4B4E5E9A0FF}" type="sibTrans" cxnId="{51973BC4-03E5-4537-8646-2D34F09312EE}">
      <dgm:prSet/>
      <dgm:spPr>
        <a:solidFill>
          <a:schemeClr val="bg1">
            <a:lumMod val="95000"/>
          </a:schemeClr>
        </a:solidFill>
        <a:ln>
          <a:solidFill>
            <a:schemeClr val="bg1">
              <a:lumMod val="95000"/>
            </a:schemeClr>
          </a:solidFill>
        </a:ln>
      </dgm:spPr>
      <dgm:t>
        <a:bodyPr/>
        <a:lstStyle/>
        <a:p>
          <a:endParaRPr lang="en-GB"/>
        </a:p>
      </dgm:t>
    </dgm:pt>
    <dgm:pt modelId="{5AAFD634-4831-49CE-8B2D-19DBDD430E43}" type="pres">
      <dgm:prSet presAssocID="{A7FE95C6-C2D0-4F66-966F-66FABC12F12C}" presName="cycle" presStyleCnt="0">
        <dgm:presLayoutVars>
          <dgm:dir/>
          <dgm:resizeHandles val="exact"/>
        </dgm:presLayoutVars>
      </dgm:prSet>
      <dgm:spPr/>
      <dgm:t>
        <a:bodyPr/>
        <a:lstStyle/>
        <a:p>
          <a:endParaRPr lang="en-GB"/>
        </a:p>
      </dgm:t>
    </dgm:pt>
    <dgm:pt modelId="{EEF02D91-FCB2-4898-BA04-637C07248346}" type="pres">
      <dgm:prSet presAssocID="{D1A0C55A-BC74-42B4-9F36-57C44A241FE0}" presName="node" presStyleLbl="node1" presStyleIdx="0" presStyleCnt="3">
        <dgm:presLayoutVars>
          <dgm:bulletEnabled val="1"/>
        </dgm:presLayoutVars>
      </dgm:prSet>
      <dgm:spPr/>
      <dgm:t>
        <a:bodyPr/>
        <a:lstStyle/>
        <a:p>
          <a:endParaRPr lang="en-GB"/>
        </a:p>
      </dgm:t>
    </dgm:pt>
    <dgm:pt modelId="{D0B232BD-C2DE-4F56-99A7-E9C78DB4DFED}" type="pres">
      <dgm:prSet presAssocID="{D1A0C55A-BC74-42B4-9F36-57C44A241FE0}" presName="spNode" presStyleCnt="0"/>
      <dgm:spPr/>
    </dgm:pt>
    <dgm:pt modelId="{B50FAE3E-1440-4768-9ACA-0D25336E91D0}" type="pres">
      <dgm:prSet presAssocID="{1636C0B4-C3C4-4D2A-869F-CD23C3E37E9C}" presName="sibTrans" presStyleLbl="sibTrans1D1" presStyleIdx="0" presStyleCnt="3"/>
      <dgm:spPr/>
      <dgm:t>
        <a:bodyPr/>
        <a:lstStyle/>
        <a:p>
          <a:endParaRPr lang="en-GB"/>
        </a:p>
      </dgm:t>
    </dgm:pt>
    <dgm:pt modelId="{44239A6C-D20D-4A45-ACC5-B7E11ACE4A76}" type="pres">
      <dgm:prSet presAssocID="{81AF0DD9-88B2-45B8-BD59-EB26897BF5A1}" presName="node" presStyleLbl="node1" presStyleIdx="1" presStyleCnt="3">
        <dgm:presLayoutVars>
          <dgm:bulletEnabled val="1"/>
        </dgm:presLayoutVars>
      </dgm:prSet>
      <dgm:spPr/>
      <dgm:t>
        <a:bodyPr/>
        <a:lstStyle/>
        <a:p>
          <a:endParaRPr lang="en-GB"/>
        </a:p>
      </dgm:t>
    </dgm:pt>
    <dgm:pt modelId="{D270FF91-520D-43B2-9E17-EEC8A4078009}" type="pres">
      <dgm:prSet presAssocID="{81AF0DD9-88B2-45B8-BD59-EB26897BF5A1}" presName="spNode" presStyleCnt="0"/>
      <dgm:spPr/>
    </dgm:pt>
    <dgm:pt modelId="{8805985F-640B-42D9-B0EF-8F7483E9403C}" type="pres">
      <dgm:prSet presAssocID="{C54B9C8A-CC4D-4D72-AACA-5D8D89A1F9EA}" presName="sibTrans" presStyleLbl="sibTrans1D1" presStyleIdx="1" presStyleCnt="3"/>
      <dgm:spPr/>
      <dgm:t>
        <a:bodyPr/>
        <a:lstStyle/>
        <a:p>
          <a:endParaRPr lang="en-GB"/>
        </a:p>
      </dgm:t>
    </dgm:pt>
    <dgm:pt modelId="{55E513FE-B367-436F-B31B-D7AFF4AB6D2B}" type="pres">
      <dgm:prSet presAssocID="{1A695C83-A655-40C3-8B7B-0C2255A7E2C1}" presName="node" presStyleLbl="node1" presStyleIdx="2" presStyleCnt="3">
        <dgm:presLayoutVars>
          <dgm:bulletEnabled val="1"/>
        </dgm:presLayoutVars>
      </dgm:prSet>
      <dgm:spPr/>
      <dgm:t>
        <a:bodyPr/>
        <a:lstStyle/>
        <a:p>
          <a:endParaRPr lang="en-GB"/>
        </a:p>
      </dgm:t>
    </dgm:pt>
    <dgm:pt modelId="{1AA45B61-8C4A-48A8-A948-FA2B76E0A84B}" type="pres">
      <dgm:prSet presAssocID="{1A695C83-A655-40C3-8B7B-0C2255A7E2C1}" presName="spNode" presStyleCnt="0"/>
      <dgm:spPr/>
    </dgm:pt>
    <dgm:pt modelId="{FB2D5264-7ECF-44C6-A480-97D87E59CCB0}" type="pres">
      <dgm:prSet presAssocID="{4EB00E4E-0C50-4D53-A396-D4B4E5E9A0FF}" presName="sibTrans" presStyleLbl="sibTrans1D1" presStyleIdx="2" presStyleCnt="3"/>
      <dgm:spPr/>
      <dgm:t>
        <a:bodyPr/>
        <a:lstStyle/>
        <a:p>
          <a:endParaRPr lang="en-GB"/>
        </a:p>
      </dgm:t>
    </dgm:pt>
  </dgm:ptLst>
  <dgm:cxnLst>
    <dgm:cxn modelId="{CD58848A-E336-421D-A253-0F5E31D44437}" type="presOf" srcId="{A7FE95C6-C2D0-4F66-966F-66FABC12F12C}" destId="{5AAFD634-4831-49CE-8B2D-19DBDD430E43}" srcOrd="0" destOrd="0" presId="urn:microsoft.com/office/officeart/2005/8/layout/cycle5"/>
    <dgm:cxn modelId="{3DD6F27B-2515-4B2B-82ED-AFE8286F2BFF}" type="presOf" srcId="{D1A0C55A-BC74-42B4-9F36-57C44A241FE0}" destId="{EEF02D91-FCB2-4898-BA04-637C07248346}" srcOrd="0" destOrd="0" presId="urn:microsoft.com/office/officeart/2005/8/layout/cycle5"/>
    <dgm:cxn modelId="{C531719A-0660-4C95-875D-89399A649A36}" type="presOf" srcId="{81AF0DD9-88B2-45B8-BD59-EB26897BF5A1}" destId="{44239A6C-D20D-4A45-ACC5-B7E11ACE4A76}" srcOrd="0" destOrd="0" presId="urn:microsoft.com/office/officeart/2005/8/layout/cycle5"/>
    <dgm:cxn modelId="{D61D6C19-5CED-4B13-B4D8-BAE6C8498FCF}" srcId="{A7FE95C6-C2D0-4F66-966F-66FABC12F12C}" destId="{D1A0C55A-BC74-42B4-9F36-57C44A241FE0}" srcOrd="0" destOrd="0" parTransId="{6D3B1523-EE2E-40D9-A7D9-F084BE7B2495}" sibTransId="{1636C0B4-C3C4-4D2A-869F-CD23C3E37E9C}"/>
    <dgm:cxn modelId="{A9B960B4-386D-4BC3-87ED-76186BF85CAB}" type="presOf" srcId="{4EB00E4E-0C50-4D53-A396-D4B4E5E9A0FF}" destId="{FB2D5264-7ECF-44C6-A480-97D87E59CCB0}" srcOrd="0" destOrd="0" presId="urn:microsoft.com/office/officeart/2005/8/layout/cycle5"/>
    <dgm:cxn modelId="{392A6AB6-754B-4821-9AB5-5FD4FE2E718A}" type="presOf" srcId="{1A695C83-A655-40C3-8B7B-0C2255A7E2C1}" destId="{55E513FE-B367-436F-B31B-D7AFF4AB6D2B}" srcOrd="0" destOrd="0" presId="urn:microsoft.com/office/officeart/2005/8/layout/cycle5"/>
    <dgm:cxn modelId="{48984459-058E-4D99-B22D-6EA5AB0D520D}" srcId="{A7FE95C6-C2D0-4F66-966F-66FABC12F12C}" destId="{81AF0DD9-88B2-45B8-BD59-EB26897BF5A1}" srcOrd="1" destOrd="0" parTransId="{D1D9D3EB-5CF4-4FE6-95CA-73EEFBB99CCA}" sibTransId="{C54B9C8A-CC4D-4D72-AACA-5D8D89A1F9EA}"/>
    <dgm:cxn modelId="{51973BC4-03E5-4537-8646-2D34F09312EE}" srcId="{A7FE95C6-C2D0-4F66-966F-66FABC12F12C}" destId="{1A695C83-A655-40C3-8B7B-0C2255A7E2C1}" srcOrd="2" destOrd="0" parTransId="{5F0923CE-C1C6-4253-B687-72427B7A8782}" sibTransId="{4EB00E4E-0C50-4D53-A396-D4B4E5E9A0FF}"/>
    <dgm:cxn modelId="{6750CBAB-BC75-4562-961A-180679B07C14}" type="presOf" srcId="{C54B9C8A-CC4D-4D72-AACA-5D8D89A1F9EA}" destId="{8805985F-640B-42D9-B0EF-8F7483E9403C}" srcOrd="0" destOrd="0" presId="urn:microsoft.com/office/officeart/2005/8/layout/cycle5"/>
    <dgm:cxn modelId="{769058C5-A1E8-46D4-8BDB-4B4DB98EDAF9}" type="presOf" srcId="{1636C0B4-C3C4-4D2A-869F-CD23C3E37E9C}" destId="{B50FAE3E-1440-4768-9ACA-0D25336E91D0}" srcOrd="0" destOrd="0" presId="urn:microsoft.com/office/officeart/2005/8/layout/cycle5"/>
    <dgm:cxn modelId="{66AF7D98-E8A8-48B6-ABC5-CC4C394ED35D}" type="presParOf" srcId="{5AAFD634-4831-49CE-8B2D-19DBDD430E43}" destId="{EEF02D91-FCB2-4898-BA04-637C07248346}" srcOrd="0" destOrd="0" presId="urn:microsoft.com/office/officeart/2005/8/layout/cycle5"/>
    <dgm:cxn modelId="{83A4D810-96C0-4A98-AA1F-06D11EB0DA1D}" type="presParOf" srcId="{5AAFD634-4831-49CE-8B2D-19DBDD430E43}" destId="{D0B232BD-C2DE-4F56-99A7-E9C78DB4DFED}" srcOrd="1" destOrd="0" presId="urn:microsoft.com/office/officeart/2005/8/layout/cycle5"/>
    <dgm:cxn modelId="{5FD4A9EF-FF6B-49BA-B7EE-FD546AB90D73}" type="presParOf" srcId="{5AAFD634-4831-49CE-8B2D-19DBDD430E43}" destId="{B50FAE3E-1440-4768-9ACA-0D25336E91D0}" srcOrd="2" destOrd="0" presId="urn:microsoft.com/office/officeart/2005/8/layout/cycle5"/>
    <dgm:cxn modelId="{CDE96284-D133-42DA-8FF1-A6BAEA6A9EB7}" type="presParOf" srcId="{5AAFD634-4831-49CE-8B2D-19DBDD430E43}" destId="{44239A6C-D20D-4A45-ACC5-B7E11ACE4A76}" srcOrd="3" destOrd="0" presId="urn:microsoft.com/office/officeart/2005/8/layout/cycle5"/>
    <dgm:cxn modelId="{3B56E16D-791C-47E3-A833-0FCA76D8416C}" type="presParOf" srcId="{5AAFD634-4831-49CE-8B2D-19DBDD430E43}" destId="{D270FF91-520D-43B2-9E17-EEC8A4078009}" srcOrd="4" destOrd="0" presId="urn:microsoft.com/office/officeart/2005/8/layout/cycle5"/>
    <dgm:cxn modelId="{E456064B-E003-465F-A863-AF9A27F4F13D}" type="presParOf" srcId="{5AAFD634-4831-49CE-8B2D-19DBDD430E43}" destId="{8805985F-640B-42D9-B0EF-8F7483E9403C}" srcOrd="5" destOrd="0" presId="urn:microsoft.com/office/officeart/2005/8/layout/cycle5"/>
    <dgm:cxn modelId="{7C682B9D-5CB2-464E-8C6A-7993358369F0}" type="presParOf" srcId="{5AAFD634-4831-49CE-8B2D-19DBDD430E43}" destId="{55E513FE-B367-436F-B31B-D7AFF4AB6D2B}" srcOrd="6" destOrd="0" presId="urn:microsoft.com/office/officeart/2005/8/layout/cycle5"/>
    <dgm:cxn modelId="{1FB22E7D-5A32-471C-9051-6496809DF797}" type="presParOf" srcId="{5AAFD634-4831-49CE-8B2D-19DBDD430E43}" destId="{1AA45B61-8C4A-48A8-A948-FA2B76E0A84B}" srcOrd="7" destOrd="0" presId="urn:microsoft.com/office/officeart/2005/8/layout/cycle5"/>
    <dgm:cxn modelId="{BA0145FD-2436-4D45-9213-2AC612C5CABF}" type="presParOf" srcId="{5AAFD634-4831-49CE-8B2D-19DBDD430E43}" destId="{FB2D5264-7ECF-44C6-A480-97D87E59CCB0}"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FE95C6-C2D0-4F66-966F-66FABC12F12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D1A0C55A-BC74-42B4-9F36-57C44A241FE0}">
      <dgm:prSet phldrT="[Text]"/>
      <dgm:spPr>
        <a:solidFill>
          <a:schemeClr val="bg1">
            <a:lumMod val="95000"/>
          </a:schemeClr>
        </a:solidFill>
      </dgm:spPr>
      <dgm:t>
        <a:bodyPr/>
        <a:lstStyle/>
        <a:p>
          <a:r>
            <a:rPr lang="en-GB" b="1" dirty="0" smtClean="0">
              <a:latin typeface="Calibri" panose="020F0502020204030204" pitchFamily="34" charset="0"/>
            </a:rPr>
            <a:t>FORETHOUGHT</a:t>
          </a:r>
          <a:endParaRPr lang="en-GB" b="1" dirty="0">
            <a:latin typeface="Calibri" panose="020F0502020204030204" pitchFamily="34" charset="0"/>
          </a:endParaRPr>
        </a:p>
      </dgm:t>
    </dgm:pt>
    <dgm:pt modelId="{6D3B1523-EE2E-40D9-A7D9-F084BE7B2495}" type="parTrans" cxnId="{D61D6C19-5CED-4B13-B4D8-BAE6C8498FCF}">
      <dgm:prSet/>
      <dgm:spPr/>
      <dgm:t>
        <a:bodyPr/>
        <a:lstStyle/>
        <a:p>
          <a:endParaRPr lang="en-GB"/>
        </a:p>
      </dgm:t>
    </dgm:pt>
    <dgm:pt modelId="{1636C0B4-C3C4-4D2A-869F-CD23C3E37E9C}" type="sibTrans" cxnId="{D61D6C19-5CED-4B13-B4D8-BAE6C8498FCF}">
      <dgm:prSet/>
      <dgm:spPr>
        <a:ln>
          <a:solidFill>
            <a:schemeClr val="bg1">
              <a:lumMod val="95000"/>
            </a:schemeClr>
          </a:solidFill>
        </a:ln>
      </dgm:spPr>
      <dgm:t>
        <a:bodyPr/>
        <a:lstStyle/>
        <a:p>
          <a:endParaRPr lang="en-GB"/>
        </a:p>
      </dgm:t>
    </dgm:pt>
    <dgm:pt modelId="{81AF0DD9-88B2-45B8-BD59-EB26897BF5A1}">
      <dgm:prSet phldrT="[Text]"/>
      <dgm:spPr>
        <a:solidFill>
          <a:schemeClr val="bg1">
            <a:lumMod val="95000"/>
          </a:schemeClr>
        </a:solidFill>
      </dgm:spPr>
      <dgm:t>
        <a:bodyPr/>
        <a:lstStyle/>
        <a:p>
          <a:r>
            <a:rPr lang="en-GB" b="1" dirty="0" smtClean="0">
              <a:latin typeface="Calibri" panose="020F0502020204030204" pitchFamily="34" charset="0"/>
            </a:rPr>
            <a:t>PERFORMANCE</a:t>
          </a:r>
          <a:endParaRPr lang="en-GB" b="1" dirty="0">
            <a:latin typeface="Calibri" panose="020F0502020204030204" pitchFamily="34" charset="0"/>
          </a:endParaRPr>
        </a:p>
      </dgm:t>
    </dgm:pt>
    <dgm:pt modelId="{D1D9D3EB-5CF4-4FE6-95CA-73EEFBB99CCA}" type="parTrans" cxnId="{48984459-058E-4D99-B22D-6EA5AB0D520D}">
      <dgm:prSet/>
      <dgm:spPr/>
      <dgm:t>
        <a:bodyPr/>
        <a:lstStyle/>
        <a:p>
          <a:endParaRPr lang="en-GB"/>
        </a:p>
      </dgm:t>
    </dgm:pt>
    <dgm:pt modelId="{C54B9C8A-CC4D-4D72-AACA-5D8D89A1F9EA}" type="sibTrans" cxnId="{48984459-058E-4D99-B22D-6EA5AB0D520D}">
      <dgm:prSet/>
      <dgm:spPr>
        <a:ln>
          <a:solidFill>
            <a:schemeClr val="bg1">
              <a:lumMod val="95000"/>
            </a:schemeClr>
          </a:solidFill>
        </a:ln>
      </dgm:spPr>
      <dgm:t>
        <a:bodyPr/>
        <a:lstStyle/>
        <a:p>
          <a:endParaRPr lang="en-GB"/>
        </a:p>
      </dgm:t>
    </dgm:pt>
    <dgm:pt modelId="{1A695C83-A655-40C3-8B7B-0C2255A7E2C1}">
      <dgm:prSet phldrT="[Text]"/>
      <dgm:spPr>
        <a:solidFill>
          <a:schemeClr val="bg1">
            <a:lumMod val="95000"/>
          </a:schemeClr>
        </a:solidFill>
      </dgm:spPr>
      <dgm:t>
        <a:bodyPr/>
        <a:lstStyle/>
        <a:p>
          <a:r>
            <a:rPr lang="en-GB" b="1" dirty="0" smtClean="0">
              <a:latin typeface="Calibri" panose="020F0502020204030204" pitchFamily="34" charset="0"/>
            </a:rPr>
            <a:t>SELF-REFLECTION</a:t>
          </a:r>
          <a:endParaRPr lang="en-GB" b="1" dirty="0">
            <a:latin typeface="Calibri" panose="020F0502020204030204" pitchFamily="34" charset="0"/>
          </a:endParaRPr>
        </a:p>
      </dgm:t>
    </dgm:pt>
    <dgm:pt modelId="{5F0923CE-C1C6-4253-B687-72427B7A8782}" type="parTrans" cxnId="{51973BC4-03E5-4537-8646-2D34F09312EE}">
      <dgm:prSet/>
      <dgm:spPr/>
      <dgm:t>
        <a:bodyPr/>
        <a:lstStyle/>
        <a:p>
          <a:endParaRPr lang="en-GB"/>
        </a:p>
      </dgm:t>
    </dgm:pt>
    <dgm:pt modelId="{4EB00E4E-0C50-4D53-A396-D4B4E5E9A0FF}" type="sibTrans" cxnId="{51973BC4-03E5-4537-8646-2D34F09312EE}">
      <dgm:prSet/>
      <dgm:spPr>
        <a:solidFill>
          <a:schemeClr val="bg1">
            <a:lumMod val="95000"/>
          </a:schemeClr>
        </a:solidFill>
        <a:ln>
          <a:solidFill>
            <a:schemeClr val="bg1">
              <a:lumMod val="95000"/>
            </a:schemeClr>
          </a:solidFill>
        </a:ln>
      </dgm:spPr>
      <dgm:t>
        <a:bodyPr/>
        <a:lstStyle/>
        <a:p>
          <a:endParaRPr lang="en-GB"/>
        </a:p>
      </dgm:t>
    </dgm:pt>
    <dgm:pt modelId="{5AAFD634-4831-49CE-8B2D-19DBDD430E43}" type="pres">
      <dgm:prSet presAssocID="{A7FE95C6-C2D0-4F66-966F-66FABC12F12C}" presName="cycle" presStyleCnt="0">
        <dgm:presLayoutVars>
          <dgm:dir/>
          <dgm:resizeHandles val="exact"/>
        </dgm:presLayoutVars>
      </dgm:prSet>
      <dgm:spPr/>
      <dgm:t>
        <a:bodyPr/>
        <a:lstStyle/>
        <a:p>
          <a:endParaRPr lang="en-GB"/>
        </a:p>
      </dgm:t>
    </dgm:pt>
    <dgm:pt modelId="{EEF02D91-FCB2-4898-BA04-637C07248346}" type="pres">
      <dgm:prSet presAssocID="{D1A0C55A-BC74-42B4-9F36-57C44A241FE0}" presName="node" presStyleLbl="node1" presStyleIdx="0" presStyleCnt="3">
        <dgm:presLayoutVars>
          <dgm:bulletEnabled val="1"/>
        </dgm:presLayoutVars>
      </dgm:prSet>
      <dgm:spPr/>
      <dgm:t>
        <a:bodyPr/>
        <a:lstStyle/>
        <a:p>
          <a:endParaRPr lang="en-GB"/>
        </a:p>
      </dgm:t>
    </dgm:pt>
    <dgm:pt modelId="{D0B232BD-C2DE-4F56-99A7-E9C78DB4DFED}" type="pres">
      <dgm:prSet presAssocID="{D1A0C55A-BC74-42B4-9F36-57C44A241FE0}" presName="spNode" presStyleCnt="0"/>
      <dgm:spPr/>
    </dgm:pt>
    <dgm:pt modelId="{B50FAE3E-1440-4768-9ACA-0D25336E91D0}" type="pres">
      <dgm:prSet presAssocID="{1636C0B4-C3C4-4D2A-869F-CD23C3E37E9C}" presName="sibTrans" presStyleLbl="sibTrans1D1" presStyleIdx="0" presStyleCnt="3"/>
      <dgm:spPr/>
      <dgm:t>
        <a:bodyPr/>
        <a:lstStyle/>
        <a:p>
          <a:endParaRPr lang="en-GB"/>
        </a:p>
      </dgm:t>
    </dgm:pt>
    <dgm:pt modelId="{44239A6C-D20D-4A45-ACC5-B7E11ACE4A76}" type="pres">
      <dgm:prSet presAssocID="{81AF0DD9-88B2-45B8-BD59-EB26897BF5A1}" presName="node" presStyleLbl="node1" presStyleIdx="1" presStyleCnt="3">
        <dgm:presLayoutVars>
          <dgm:bulletEnabled val="1"/>
        </dgm:presLayoutVars>
      </dgm:prSet>
      <dgm:spPr/>
      <dgm:t>
        <a:bodyPr/>
        <a:lstStyle/>
        <a:p>
          <a:endParaRPr lang="en-GB"/>
        </a:p>
      </dgm:t>
    </dgm:pt>
    <dgm:pt modelId="{D270FF91-520D-43B2-9E17-EEC8A4078009}" type="pres">
      <dgm:prSet presAssocID="{81AF0DD9-88B2-45B8-BD59-EB26897BF5A1}" presName="spNode" presStyleCnt="0"/>
      <dgm:spPr/>
    </dgm:pt>
    <dgm:pt modelId="{8805985F-640B-42D9-B0EF-8F7483E9403C}" type="pres">
      <dgm:prSet presAssocID="{C54B9C8A-CC4D-4D72-AACA-5D8D89A1F9EA}" presName="sibTrans" presStyleLbl="sibTrans1D1" presStyleIdx="1" presStyleCnt="3"/>
      <dgm:spPr/>
      <dgm:t>
        <a:bodyPr/>
        <a:lstStyle/>
        <a:p>
          <a:endParaRPr lang="en-GB"/>
        </a:p>
      </dgm:t>
    </dgm:pt>
    <dgm:pt modelId="{55E513FE-B367-436F-B31B-D7AFF4AB6D2B}" type="pres">
      <dgm:prSet presAssocID="{1A695C83-A655-40C3-8B7B-0C2255A7E2C1}" presName="node" presStyleLbl="node1" presStyleIdx="2" presStyleCnt="3">
        <dgm:presLayoutVars>
          <dgm:bulletEnabled val="1"/>
        </dgm:presLayoutVars>
      </dgm:prSet>
      <dgm:spPr/>
      <dgm:t>
        <a:bodyPr/>
        <a:lstStyle/>
        <a:p>
          <a:endParaRPr lang="en-GB"/>
        </a:p>
      </dgm:t>
    </dgm:pt>
    <dgm:pt modelId="{1AA45B61-8C4A-48A8-A948-FA2B76E0A84B}" type="pres">
      <dgm:prSet presAssocID="{1A695C83-A655-40C3-8B7B-0C2255A7E2C1}" presName="spNode" presStyleCnt="0"/>
      <dgm:spPr/>
    </dgm:pt>
    <dgm:pt modelId="{FB2D5264-7ECF-44C6-A480-97D87E59CCB0}" type="pres">
      <dgm:prSet presAssocID="{4EB00E4E-0C50-4D53-A396-D4B4E5E9A0FF}" presName="sibTrans" presStyleLbl="sibTrans1D1" presStyleIdx="2" presStyleCnt="3"/>
      <dgm:spPr/>
      <dgm:t>
        <a:bodyPr/>
        <a:lstStyle/>
        <a:p>
          <a:endParaRPr lang="en-GB"/>
        </a:p>
      </dgm:t>
    </dgm:pt>
  </dgm:ptLst>
  <dgm:cxnLst>
    <dgm:cxn modelId="{7E3447FE-ACE5-4E6B-A4EB-039056C0829E}" type="presOf" srcId="{4EB00E4E-0C50-4D53-A396-D4B4E5E9A0FF}" destId="{FB2D5264-7ECF-44C6-A480-97D87E59CCB0}" srcOrd="0" destOrd="0" presId="urn:microsoft.com/office/officeart/2005/8/layout/cycle5"/>
    <dgm:cxn modelId="{F33AFE76-2C52-4B25-A5FD-D32BF936F4BA}" type="presOf" srcId="{C54B9C8A-CC4D-4D72-AACA-5D8D89A1F9EA}" destId="{8805985F-640B-42D9-B0EF-8F7483E9403C}" srcOrd="0" destOrd="0" presId="urn:microsoft.com/office/officeart/2005/8/layout/cycle5"/>
    <dgm:cxn modelId="{2C5D7B1D-9C12-481F-A5A6-10E46D05D916}" type="presOf" srcId="{D1A0C55A-BC74-42B4-9F36-57C44A241FE0}" destId="{EEF02D91-FCB2-4898-BA04-637C07248346}" srcOrd="0" destOrd="0" presId="urn:microsoft.com/office/officeart/2005/8/layout/cycle5"/>
    <dgm:cxn modelId="{D61D6C19-5CED-4B13-B4D8-BAE6C8498FCF}" srcId="{A7FE95C6-C2D0-4F66-966F-66FABC12F12C}" destId="{D1A0C55A-BC74-42B4-9F36-57C44A241FE0}" srcOrd="0" destOrd="0" parTransId="{6D3B1523-EE2E-40D9-A7D9-F084BE7B2495}" sibTransId="{1636C0B4-C3C4-4D2A-869F-CD23C3E37E9C}"/>
    <dgm:cxn modelId="{48984459-058E-4D99-B22D-6EA5AB0D520D}" srcId="{A7FE95C6-C2D0-4F66-966F-66FABC12F12C}" destId="{81AF0DD9-88B2-45B8-BD59-EB26897BF5A1}" srcOrd="1" destOrd="0" parTransId="{D1D9D3EB-5CF4-4FE6-95CA-73EEFBB99CCA}" sibTransId="{C54B9C8A-CC4D-4D72-AACA-5D8D89A1F9EA}"/>
    <dgm:cxn modelId="{DBE125DF-4127-45A5-B75A-1CB7A223D5A5}" type="presOf" srcId="{1A695C83-A655-40C3-8B7B-0C2255A7E2C1}" destId="{55E513FE-B367-436F-B31B-D7AFF4AB6D2B}" srcOrd="0" destOrd="0" presId="urn:microsoft.com/office/officeart/2005/8/layout/cycle5"/>
    <dgm:cxn modelId="{BD0B24C3-542C-4269-92C6-641F25904941}" type="presOf" srcId="{81AF0DD9-88B2-45B8-BD59-EB26897BF5A1}" destId="{44239A6C-D20D-4A45-ACC5-B7E11ACE4A76}" srcOrd="0" destOrd="0" presId="urn:microsoft.com/office/officeart/2005/8/layout/cycle5"/>
    <dgm:cxn modelId="{51973BC4-03E5-4537-8646-2D34F09312EE}" srcId="{A7FE95C6-C2D0-4F66-966F-66FABC12F12C}" destId="{1A695C83-A655-40C3-8B7B-0C2255A7E2C1}" srcOrd="2" destOrd="0" parTransId="{5F0923CE-C1C6-4253-B687-72427B7A8782}" sibTransId="{4EB00E4E-0C50-4D53-A396-D4B4E5E9A0FF}"/>
    <dgm:cxn modelId="{C2B813A4-04B1-4286-9549-CE8C90AC78F2}" type="presOf" srcId="{A7FE95C6-C2D0-4F66-966F-66FABC12F12C}" destId="{5AAFD634-4831-49CE-8B2D-19DBDD430E43}" srcOrd="0" destOrd="0" presId="urn:microsoft.com/office/officeart/2005/8/layout/cycle5"/>
    <dgm:cxn modelId="{5EB0794A-7417-4F10-B08D-3CDF18F82B47}" type="presOf" srcId="{1636C0B4-C3C4-4D2A-869F-CD23C3E37E9C}" destId="{B50FAE3E-1440-4768-9ACA-0D25336E91D0}" srcOrd="0" destOrd="0" presId="urn:microsoft.com/office/officeart/2005/8/layout/cycle5"/>
    <dgm:cxn modelId="{B785DA7B-E295-4975-BE2A-9136A7FB6A31}" type="presParOf" srcId="{5AAFD634-4831-49CE-8B2D-19DBDD430E43}" destId="{EEF02D91-FCB2-4898-BA04-637C07248346}" srcOrd="0" destOrd="0" presId="urn:microsoft.com/office/officeart/2005/8/layout/cycle5"/>
    <dgm:cxn modelId="{C58FDCBB-B43A-47BE-95FA-5078A6570864}" type="presParOf" srcId="{5AAFD634-4831-49CE-8B2D-19DBDD430E43}" destId="{D0B232BD-C2DE-4F56-99A7-E9C78DB4DFED}" srcOrd="1" destOrd="0" presId="urn:microsoft.com/office/officeart/2005/8/layout/cycle5"/>
    <dgm:cxn modelId="{73966B88-B6DB-4B4A-970F-7AE4DA726D98}" type="presParOf" srcId="{5AAFD634-4831-49CE-8B2D-19DBDD430E43}" destId="{B50FAE3E-1440-4768-9ACA-0D25336E91D0}" srcOrd="2" destOrd="0" presId="urn:microsoft.com/office/officeart/2005/8/layout/cycle5"/>
    <dgm:cxn modelId="{22ACB26C-5733-4DA6-A12E-951685AC66D7}" type="presParOf" srcId="{5AAFD634-4831-49CE-8B2D-19DBDD430E43}" destId="{44239A6C-D20D-4A45-ACC5-B7E11ACE4A76}" srcOrd="3" destOrd="0" presId="urn:microsoft.com/office/officeart/2005/8/layout/cycle5"/>
    <dgm:cxn modelId="{0D7888A6-FE42-4FEE-A004-9E7DAF82D224}" type="presParOf" srcId="{5AAFD634-4831-49CE-8B2D-19DBDD430E43}" destId="{D270FF91-520D-43B2-9E17-EEC8A4078009}" srcOrd="4" destOrd="0" presId="urn:microsoft.com/office/officeart/2005/8/layout/cycle5"/>
    <dgm:cxn modelId="{D4C7DDE6-EA5E-4951-8DF8-C0BB2615CF5D}" type="presParOf" srcId="{5AAFD634-4831-49CE-8B2D-19DBDD430E43}" destId="{8805985F-640B-42D9-B0EF-8F7483E9403C}" srcOrd="5" destOrd="0" presId="urn:microsoft.com/office/officeart/2005/8/layout/cycle5"/>
    <dgm:cxn modelId="{6EC2A6B5-9808-4CF9-B178-80B067508761}" type="presParOf" srcId="{5AAFD634-4831-49CE-8B2D-19DBDD430E43}" destId="{55E513FE-B367-436F-B31B-D7AFF4AB6D2B}" srcOrd="6" destOrd="0" presId="urn:microsoft.com/office/officeart/2005/8/layout/cycle5"/>
    <dgm:cxn modelId="{9ADFC105-17D3-4C89-B6B5-BAF90BBC0D53}" type="presParOf" srcId="{5AAFD634-4831-49CE-8B2D-19DBDD430E43}" destId="{1AA45B61-8C4A-48A8-A948-FA2B76E0A84B}" srcOrd="7" destOrd="0" presId="urn:microsoft.com/office/officeart/2005/8/layout/cycle5"/>
    <dgm:cxn modelId="{2C7FE026-6791-4BB2-9141-A4B6A8CE9A98}" type="presParOf" srcId="{5AAFD634-4831-49CE-8B2D-19DBDD430E43}" destId="{FB2D5264-7ECF-44C6-A480-97D87E59CCB0}"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02D91-FCB2-4898-BA04-637C07248346}">
      <dsp:nvSpPr>
        <dsp:cNvPr id="0" name=""/>
        <dsp:cNvSpPr/>
      </dsp:nvSpPr>
      <dsp:spPr>
        <a:xfrm>
          <a:off x="1508147" y="978"/>
          <a:ext cx="1327848" cy="863101"/>
        </a:xfrm>
        <a:prstGeom prst="roundRect">
          <a:avLst/>
        </a:prstGeom>
        <a:solidFill>
          <a:schemeClr val="accent4">
            <a:lumMod val="75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latin typeface="Calibri" panose="020F0502020204030204" pitchFamily="34" charset="0"/>
            </a:rPr>
            <a:t>FORETHOUGHT</a:t>
          </a:r>
          <a:endParaRPr lang="en-GB" sz="1300" b="1" kern="1200" dirty="0">
            <a:solidFill>
              <a:schemeClr val="bg1"/>
            </a:solidFill>
            <a:latin typeface="Calibri" panose="020F0502020204030204" pitchFamily="34" charset="0"/>
          </a:endParaRPr>
        </a:p>
      </dsp:txBody>
      <dsp:txXfrm>
        <a:off x="1550280" y="43111"/>
        <a:ext cx="1243582" cy="778835"/>
      </dsp:txXfrm>
    </dsp:sp>
    <dsp:sp modelId="{B50FAE3E-1440-4768-9ACA-0D25336E91D0}">
      <dsp:nvSpPr>
        <dsp:cNvPr id="0" name=""/>
        <dsp:cNvSpPr/>
      </dsp:nvSpPr>
      <dsp:spPr>
        <a:xfrm>
          <a:off x="1020448" y="432529"/>
          <a:ext cx="2303246" cy="2303246"/>
        </a:xfrm>
        <a:custGeom>
          <a:avLst/>
          <a:gdLst/>
          <a:ahLst/>
          <a:cxnLst/>
          <a:rect l="0" t="0" r="0" b="0"/>
          <a:pathLst>
            <a:path>
              <a:moveTo>
                <a:pt x="1993973" y="366332"/>
              </a:moveTo>
              <a:arcTo wR="1151623" hR="1151623" stAng="19020466" swAng="2303174"/>
            </a:path>
          </a:pathLst>
        </a:custGeom>
        <a:noFill/>
        <a:ln w="9525" cap="flat"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sp>
    <dsp:sp modelId="{44239A6C-D20D-4A45-ACC5-B7E11ACE4A76}">
      <dsp:nvSpPr>
        <dsp:cNvPr id="0" name=""/>
        <dsp:cNvSpPr/>
      </dsp:nvSpPr>
      <dsp:spPr>
        <a:xfrm>
          <a:off x="2505482" y="1728413"/>
          <a:ext cx="1327848" cy="863101"/>
        </a:xfrm>
        <a:prstGeom prst="roundRect">
          <a:avLst/>
        </a:prstGeom>
        <a:solidFill>
          <a:schemeClr val="accent4">
            <a:lumMod val="75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latin typeface="Calibri" panose="020F0502020204030204" pitchFamily="34" charset="0"/>
            </a:rPr>
            <a:t>PERFORMANCE</a:t>
          </a:r>
          <a:endParaRPr lang="en-GB" sz="1300" b="1" kern="1200" dirty="0">
            <a:solidFill>
              <a:schemeClr val="bg1"/>
            </a:solidFill>
            <a:latin typeface="Calibri" panose="020F0502020204030204" pitchFamily="34" charset="0"/>
          </a:endParaRPr>
        </a:p>
      </dsp:txBody>
      <dsp:txXfrm>
        <a:off x="2547615" y="1770546"/>
        <a:ext cx="1243582" cy="778835"/>
      </dsp:txXfrm>
    </dsp:sp>
    <dsp:sp modelId="{8805985F-640B-42D9-B0EF-8F7483E9403C}">
      <dsp:nvSpPr>
        <dsp:cNvPr id="0" name=""/>
        <dsp:cNvSpPr/>
      </dsp:nvSpPr>
      <dsp:spPr>
        <a:xfrm>
          <a:off x="1020448" y="432529"/>
          <a:ext cx="2303246" cy="2303246"/>
        </a:xfrm>
        <a:custGeom>
          <a:avLst/>
          <a:gdLst/>
          <a:ahLst/>
          <a:cxnLst/>
          <a:rect l="0" t="0" r="0" b="0"/>
          <a:pathLst>
            <a:path>
              <a:moveTo>
                <a:pt x="1505205" y="2247623"/>
              </a:moveTo>
              <a:arcTo wR="1151623" hR="1151623" stAng="4327182" swAng="2145637"/>
            </a:path>
          </a:pathLst>
        </a:custGeom>
        <a:noFill/>
        <a:ln w="9525" cap="flat"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sp>
    <dsp:sp modelId="{55E513FE-B367-436F-B31B-D7AFF4AB6D2B}">
      <dsp:nvSpPr>
        <dsp:cNvPr id="0" name=""/>
        <dsp:cNvSpPr/>
      </dsp:nvSpPr>
      <dsp:spPr>
        <a:xfrm>
          <a:off x="510812" y="1728413"/>
          <a:ext cx="1327848" cy="863101"/>
        </a:xfrm>
        <a:prstGeom prst="roundRect">
          <a:avLst/>
        </a:prstGeom>
        <a:solidFill>
          <a:schemeClr val="accent4">
            <a:lumMod val="75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latin typeface="Calibri" panose="020F0502020204030204" pitchFamily="34" charset="0"/>
            </a:rPr>
            <a:t>SELF-REFLECTION</a:t>
          </a:r>
          <a:endParaRPr lang="en-GB" sz="1300" b="1" kern="1200" dirty="0">
            <a:solidFill>
              <a:schemeClr val="bg1"/>
            </a:solidFill>
            <a:latin typeface="Calibri" panose="020F0502020204030204" pitchFamily="34" charset="0"/>
          </a:endParaRPr>
        </a:p>
      </dsp:txBody>
      <dsp:txXfrm>
        <a:off x="552945" y="1770546"/>
        <a:ext cx="1243582" cy="778835"/>
      </dsp:txXfrm>
    </dsp:sp>
    <dsp:sp modelId="{FB2D5264-7ECF-44C6-A480-97D87E59CCB0}">
      <dsp:nvSpPr>
        <dsp:cNvPr id="0" name=""/>
        <dsp:cNvSpPr/>
      </dsp:nvSpPr>
      <dsp:spPr>
        <a:xfrm>
          <a:off x="1020448" y="432529"/>
          <a:ext cx="2303246" cy="2303246"/>
        </a:xfrm>
        <a:custGeom>
          <a:avLst/>
          <a:gdLst/>
          <a:ahLst/>
          <a:cxnLst/>
          <a:rect l="0" t="0" r="0" b="0"/>
          <a:pathLst>
            <a:path>
              <a:moveTo>
                <a:pt x="3719" y="1059144"/>
              </a:moveTo>
              <a:arcTo wR="1151623" hR="1151623" stAng="11076360" swAng="2303174"/>
            </a:path>
          </a:pathLst>
        </a:custGeom>
        <a:noFill/>
        <a:ln w="9525" cap="flat"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02D91-FCB2-4898-BA04-637C07248346}">
      <dsp:nvSpPr>
        <dsp:cNvPr id="0" name=""/>
        <dsp:cNvSpPr/>
      </dsp:nvSpPr>
      <dsp:spPr>
        <a:xfrm>
          <a:off x="1508147" y="978"/>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FORETHOUGHT</a:t>
          </a:r>
          <a:endParaRPr lang="en-GB" sz="1300" b="1" kern="1200" dirty="0">
            <a:latin typeface="Calibri" panose="020F0502020204030204" pitchFamily="34" charset="0"/>
          </a:endParaRPr>
        </a:p>
      </dsp:txBody>
      <dsp:txXfrm>
        <a:off x="1550280" y="43111"/>
        <a:ext cx="1243582" cy="778835"/>
      </dsp:txXfrm>
    </dsp:sp>
    <dsp:sp modelId="{B50FAE3E-1440-4768-9ACA-0D25336E91D0}">
      <dsp:nvSpPr>
        <dsp:cNvPr id="0" name=""/>
        <dsp:cNvSpPr/>
      </dsp:nvSpPr>
      <dsp:spPr>
        <a:xfrm>
          <a:off x="1020448" y="432529"/>
          <a:ext cx="2303246" cy="2303246"/>
        </a:xfrm>
        <a:custGeom>
          <a:avLst/>
          <a:gdLst/>
          <a:ahLst/>
          <a:cxnLst/>
          <a:rect l="0" t="0" r="0" b="0"/>
          <a:pathLst>
            <a:path>
              <a:moveTo>
                <a:pt x="1993973" y="366332"/>
              </a:moveTo>
              <a:arcTo wR="1151623" hR="1151623" stAng="19020466" swAng="2303174"/>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 modelId="{44239A6C-D20D-4A45-ACC5-B7E11ACE4A76}">
      <dsp:nvSpPr>
        <dsp:cNvPr id="0" name=""/>
        <dsp:cNvSpPr/>
      </dsp:nvSpPr>
      <dsp:spPr>
        <a:xfrm>
          <a:off x="2505482" y="1728413"/>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PERFORMANCE</a:t>
          </a:r>
          <a:endParaRPr lang="en-GB" sz="1300" b="1" kern="1200" dirty="0">
            <a:latin typeface="Calibri" panose="020F0502020204030204" pitchFamily="34" charset="0"/>
          </a:endParaRPr>
        </a:p>
      </dsp:txBody>
      <dsp:txXfrm>
        <a:off x="2547615" y="1770546"/>
        <a:ext cx="1243582" cy="778835"/>
      </dsp:txXfrm>
    </dsp:sp>
    <dsp:sp modelId="{8805985F-640B-42D9-B0EF-8F7483E9403C}">
      <dsp:nvSpPr>
        <dsp:cNvPr id="0" name=""/>
        <dsp:cNvSpPr/>
      </dsp:nvSpPr>
      <dsp:spPr>
        <a:xfrm>
          <a:off x="1020448" y="432529"/>
          <a:ext cx="2303246" cy="2303246"/>
        </a:xfrm>
        <a:custGeom>
          <a:avLst/>
          <a:gdLst/>
          <a:ahLst/>
          <a:cxnLst/>
          <a:rect l="0" t="0" r="0" b="0"/>
          <a:pathLst>
            <a:path>
              <a:moveTo>
                <a:pt x="1505205" y="2247623"/>
              </a:moveTo>
              <a:arcTo wR="1151623" hR="1151623" stAng="4327182" swAng="2145637"/>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 modelId="{55E513FE-B367-436F-B31B-D7AFF4AB6D2B}">
      <dsp:nvSpPr>
        <dsp:cNvPr id="0" name=""/>
        <dsp:cNvSpPr/>
      </dsp:nvSpPr>
      <dsp:spPr>
        <a:xfrm>
          <a:off x="510812" y="1728413"/>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SELF-REFLECTION</a:t>
          </a:r>
          <a:endParaRPr lang="en-GB" sz="1300" b="1" kern="1200" dirty="0">
            <a:latin typeface="Calibri" panose="020F0502020204030204" pitchFamily="34" charset="0"/>
          </a:endParaRPr>
        </a:p>
      </dsp:txBody>
      <dsp:txXfrm>
        <a:off x="552945" y="1770546"/>
        <a:ext cx="1243582" cy="778835"/>
      </dsp:txXfrm>
    </dsp:sp>
    <dsp:sp modelId="{FB2D5264-7ECF-44C6-A480-97D87E59CCB0}">
      <dsp:nvSpPr>
        <dsp:cNvPr id="0" name=""/>
        <dsp:cNvSpPr/>
      </dsp:nvSpPr>
      <dsp:spPr>
        <a:xfrm>
          <a:off x="1020448" y="432529"/>
          <a:ext cx="2303246" cy="2303246"/>
        </a:xfrm>
        <a:custGeom>
          <a:avLst/>
          <a:gdLst/>
          <a:ahLst/>
          <a:cxnLst/>
          <a:rect l="0" t="0" r="0" b="0"/>
          <a:pathLst>
            <a:path>
              <a:moveTo>
                <a:pt x="3719" y="1059144"/>
              </a:moveTo>
              <a:arcTo wR="1151623" hR="1151623" stAng="11076360" swAng="2303174"/>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02D91-FCB2-4898-BA04-637C07248346}">
      <dsp:nvSpPr>
        <dsp:cNvPr id="0" name=""/>
        <dsp:cNvSpPr/>
      </dsp:nvSpPr>
      <dsp:spPr>
        <a:xfrm>
          <a:off x="1508147" y="978"/>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FORETHOUGHT</a:t>
          </a:r>
          <a:endParaRPr lang="en-GB" sz="1300" b="1" kern="1200" dirty="0">
            <a:latin typeface="Calibri" panose="020F0502020204030204" pitchFamily="34" charset="0"/>
          </a:endParaRPr>
        </a:p>
      </dsp:txBody>
      <dsp:txXfrm>
        <a:off x="1550280" y="43111"/>
        <a:ext cx="1243582" cy="778835"/>
      </dsp:txXfrm>
    </dsp:sp>
    <dsp:sp modelId="{B50FAE3E-1440-4768-9ACA-0D25336E91D0}">
      <dsp:nvSpPr>
        <dsp:cNvPr id="0" name=""/>
        <dsp:cNvSpPr/>
      </dsp:nvSpPr>
      <dsp:spPr>
        <a:xfrm>
          <a:off x="1020448" y="432529"/>
          <a:ext cx="2303246" cy="2303246"/>
        </a:xfrm>
        <a:custGeom>
          <a:avLst/>
          <a:gdLst/>
          <a:ahLst/>
          <a:cxnLst/>
          <a:rect l="0" t="0" r="0" b="0"/>
          <a:pathLst>
            <a:path>
              <a:moveTo>
                <a:pt x="1993973" y="366332"/>
              </a:moveTo>
              <a:arcTo wR="1151623" hR="1151623" stAng="19020466" swAng="2303174"/>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 modelId="{44239A6C-D20D-4A45-ACC5-B7E11ACE4A76}">
      <dsp:nvSpPr>
        <dsp:cNvPr id="0" name=""/>
        <dsp:cNvSpPr/>
      </dsp:nvSpPr>
      <dsp:spPr>
        <a:xfrm>
          <a:off x="2505482" y="1728413"/>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PERFORMANCE</a:t>
          </a:r>
          <a:endParaRPr lang="en-GB" sz="1300" b="1" kern="1200" dirty="0">
            <a:latin typeface="Calibri" panose="020F0502020204030204" pitchFamily="34" charset="0"/>
          </a:endParaRPr>
        </a:p>
      </dsp:txBody>
      <dsp:txXfrm>
        <a:off x="2547615" y="1770546"/>
        <a:ext cx="1243582" cy="778835"/>
      </dsp:txXfrm>
    </dsp:sp>
    <dsp:sp modelId="{8805985F-640B-42D9-B0EF-8F7483E9403C}">
      <dsp:nvSpPr>
        <dsp:cNvPr id="0" name=""/>
        <dsp:cNvSpPr/>
      </dsp:nvSpPr>
      <dsp:spPr>
        <a:xfrm>
          <a:off x="1020448" y="432529"/>
          <a:ext cx="2303246" cy="2303246"/>
        </a:xfrm>
        <a:custGeom>
          <a:avLst/>
          <a:gdLst/>
          <a:ahLst/>
          <a:cxnLst/>
          <a:rect l="0" t="0" r="0" b="0"/>
          <a:pathLst>
            <a:path>
              <a:moveTo>
                <a:pt x="1505205" y="2247623"/>
              </a:moveTo>
              <a:arcTo wR="1151623" hR="1151623" stAng="4327182" swAng="2145637"/>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 modelId="{55E513FE-B367-436F-B31B-D7AFF4AB6D2B}">
      <dsp:nvSpPr>
        <dsp:cNvPr id="0" name=""/>
        <dsp:cNvSpPr/>
      </dsp:nvSpPr>
      <dsp:spPr>
        <a:xfrm>
          <a:off x="510812" y="1728413"/>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SELF-REFLECTION</a:t>
          </a:r>
          <a:endParaRPr lang="en-GB" sz="1300" b="1" kern="1200" dirty="0">
            <a:latin typeface="Calibri" panose="020F0502020204030204" pitchFamily="34" charset="0"/>
          </a:endParaRPr>
        </a:p>
      </dsp:txBody>
      <dsp:txXfrm>
        <a:off x="552945" y="1770546"/>
        <a:ext cx="1243582" cy="778835"/>
      </dsp:txXfrm>
    </dsp:sp>
    <dsp:sp modelId="{FB2D5264-7ECF-44C6-A480-97D87E59CCB0}">
      <dsp:nvSpPr>
        <dsp:cNvPr id="0" name=""/>
        <dsp:cNvSpPr/>
      </dsp:nvSpPr>
      <dsp:spPr>
        <a:xfrm>
          <a:off x="1020448" y="432529"/>
          <a:ext cx="2303246" cy="2303246"/>
        </a:xfrm>
        <a:custGeom>
          <a:avLst/>
          <a:gdLst/>
          <a:ahLst/>
          <a:cxnLst/>
          <a:rect l="0" t="0" r="0" b="0"/>
          <a:pathLst>
            <a:path>
              <a:moveTo>
                <a:pt x="3719" y="1059144"/>
              </a:moveTo>
              <a:arcTo wR="1151623" hR="1151623" stAng="11076360" swAng="2303174"/>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02D91-FCB2-4898-BA04-637C07248346}">
      <dsp:nvSpPr>
        <dsp:cNvPr id="0" name=""/>
        <dsp:cNvSpPr/>
      </dsp:nvSpPr>
      <dsp:spPr>
        <a:xfrm>
          <a:off x="1508147" y="978"/>
          <a:ext cx="1327848" cy="863101"/>
        </a:xfrm>
        <a:prstGeom prst="roundRect">
          <a:avLst/>
        </a:prstGeom>
        <a:solidFill>
          <a:srgbClr val="AF16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FORETHOUGHT</a:t>
          </a:r>
          <a:endParaRPr lang="en-GB" sz="1300" b="1" kern="1200" dirty="0">
            <a:latin typeface="Calibri" panose="020F0502020204030204" pitchFamily="34" charset="0"/>
          </a:endParaRPr>
        </a:p>
      </dsp:txBody>
      <dsp:txXfrm>
        <a:off x="1550280" y="43111"/>
        <a:ext cx="1243582" cy="778835"/>
      </dsp:txXfrm>
    </dsp:sp>
    <dsp:sp modelId="{B50FAE3E-1440-4768-9ACA-0D25336E91D0}">
      <dsp:nvSpPr>
        <dsp:cNvPr id="0" name=""/>
        <dsp:cNvSpPr/>
      </dsp:nvSpPr>
      <dsp:spPr>
        <a:xfrm>
          <a:off x="1020448" y="432529"/>
          <a:ext cx="2303246" cy="2303246"/>
        </a:xfrm>
        <a:custGeom>
          <a:avLst/>
          <a:gdLst/>
          <a:ahLst/>
          <a:cxnLst/>
          <a:rect l="0" t="0" r="0" b="0"/>
          <a:pathLst>
            <a:path>
              <a:moveTo>
                <a:pt x="1993973" y="366332"/>
              </a:moveTo>
              <a:arcTo wR="1151623" hR="1151623" stAng="19020466" swAng="2303174"/>
            </a:path>
          </a:pathLst>
        </a:custGeom>
        <a:noFill/>
        <a:ln w="9525" cap="flat" cmpd="sng" algn="ctr">
          <a:solidFill>
            <a:srgbClr val="AF1685"/>
          </a:solidFill>
          <a:prstDash val="solid"/>
          <a:tailEnd type="arrow"/>
        </a:ln>
        <a:effectLst/>
      </dsp:spPr>
      <dsp:style>
        <a:lnRef idx="1">
          <a:scrgbClr r="0" g="0" b="0"/>
        </a:lnRef>
        <a:fillRef idx="0">
          <a:scrgbClr r="0" g="0" b="0"/>
        </a:fillRef>
        <a:effectRef idx="0">
          <a:scrgbClr r="0" g="0" b="0"/>
        </a:effectRef>
        <a:fontRef idx="minor"/>
      </dsp:style>
    </dsp:sp>
    <dsp:sp modelId="{44239A6C-D20D-4A45-ACC5-B7E11ACE4A76}">
      <dsp:nvSpPr>
        <dsp:cNvPr id="0" name=""/>
        <dsp:cNvSpPr/>
      </dsp:nvSpPr>
      <dsp:spPr>
        <a:xfrm>
          <a:off x="2505482" y="1728413"/>
          <a:ext cx="1327848" cy="863101"/>
        </a:xfrm>
        <a:prstGeom prst="roundRect">
          <a:avLst/>
        </a:prstGeom>
        <a:solidFill>
          <a:srgbClr val="AF16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PERFORMANCE</a:t>
          </a:r>
          <a:endParaRPr lang="en-GB" sz="1300" b="1" kern="1200" dirty="0">
            <a:latin typeface="Calibri" panose="020F0502020204030204" pitchFamily="34" charset="0"/>
          </a:endParaRPr>
        </a:p>
      </dsp:txBody>
      <dsp:txXfrm>
        <a:off x="2547615" y="1770546"/>
        <a:ext cx="1243582" cy="778835"/>
      </dsp:txXfrm>
    </dsp:sp>
    <dsp:sp modelId="{8805985F-640B-42D9-B0EF-8F7483E9403C}">
      <dsp:nvSpPr>
        <dsp:cNvPr id="0" name=""/>
        <dsp:cNvSpPr/>
      </dsp:nvSpPr>
      <dsp:spPr>
        <a:xfrm>
          <a:off x="1020448" y="432529"/>
          <a:ext cx="2303246" cy="2303246"/>
        </a:xfrm>
        <a:custGeom>
          <a:avLst/>
          <a:gdLst/>
          <a:ahLst/>
          <a:cxnLst/>
          <a:rect l="0" t="0" r="0" b="0"/>
          <a:pathLst>
            <a:path>
              <a:moveTo>
                <a:pt x="1505205" y="2247623"/>
              </a:moveTo>
              <a:arcTo wR="1151623" hR="1151623" stAng="4327182" swAng="2145637"/>
            </a:path>
          </a:pathLst>
        </a:custGeom>
        <a:noFill/>
        <a:ln w="9525" cap="flat" cmpd="sng" algn="ctr">
          <a:solidFill>
            <a:srgbClr val="AF1685"/>
          </a:solidFill>
          <a:prstDash val="solid"/>
          <a:tailEnd type="arrow"/>
        </a:ln>
        <a:effectLst/>
      </dsp:spPr>
      <dsp:style>
        <a:lnRef idx="1">
          <a:scrgbClr r="0" g="0" b="0"/>
        </a:lnRef>
        <a:fillRef idx="0">
          <a:scrgbClr r="0" g="0" b="0"/>
        </a:fillRef>
        <a:effectRef idx="0">
          <a:scrgbClr r="0" g="0" b="0"/>
        </a:effectRef>
        <a:fontRef idx="minor"/>
      </dsp:style>
    </dsp:sp>
    <dsp:sp modelId="{55E513FE-B367-436F-B31B-D7AFF4AB6D2B}">
      <dsp:nvSpPr>
        <dsp:cNvPr id="0" name=""/>
        <dsp:cNvSpPr/>
      </dsp:nvSpPr>
      <dsp:spPr>
        <a:xfrm>
          <a:off x="510812" y="1728413"/>
          <a:ext cx="1327848" cy="863101"/>
        </a:xfrm>
        <a:prstGeom prst="roundRect">
          <a:avLst/>
        </a:prstGeom>
        <a:solidFill>
          <a:srgbClr val="AF16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SELF-REFLECTION</a:t>
          </a:r>
          <a:endParaRPr lang="en-GB" sz="1300" b="1" kern="1200" dirty="0">
            <a:latin typeface="Calibri" panose="020F0502020204030204" pitchFamily="34" charset="0"/>
          </a:endParaRPr>
        </a:p>
      </dsp:txBody>
      <dsp:txXfrm>
        <a:off x="552945" y="1770546"/>
        <a:ext cx="1243582" cy="778835"/>
      </dsp:txXfrm>
    </dsp:sp>
    <dsp:sp modelId="{FB2D5264-7ECF-44C6-A480-97D87E59CCB0}">
      <dsp:nvSpPr>
        <dsp:cNvPr id="0" name=""/>
        <dsp:cNvSpPr/>
      </dsp:nvSpPr>
      <dsp:spPr>
        <a:xfrm>
          <a:off x="1020448" y="432529"/>
          <a:ext cx="2303246" cy="2303246"/>
        </a:xfrm>
        <a:custGeom>
          <a:avLst/>
          <a:gdLst/>
          <a:ahLst/>
          <a:cxnLst/>
          <a:rect l="0" t="0" r="0" b="0"/>
          <a:pathLst>
            <a:path>
              <a:moveTo>
                <a:pt x="3719" y="1059144"/>
              </a:moveTo>
              <a:arcTo wR="1151623" hR="1151623" stAng="11076360" swAng="2303174"/>
            </a:path>
          </a:pathLst>
        </a:custGeom>
        <a:noFill/>
        <a:ln w="9525" cap="flat" cmpd="sng" algn="ctr">
          <a:solidFill>
            <a:srgbClr val="AF1685"/>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02D91-FCB2-4898-BA04-637C07248346}">
      <dsp:nvSpPr>
        <dsp:cNvPr id="0" name=""/>
        <dsp:cNvSpPr/>
      </dsp:nvSpPr>
      <dsp:spPr>
        <a:xfrm>
          <a:off x="1508147" y="978"/>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FORETHOUGHT</a:t>
          </a:r>
          <a:endParaRPr lang="en-GB" sz="1300" b="1" kern="1200" dirty="0">
            <a:latin typeface="Calibri" panose="020F0502020204030204" pitchFamily="34" charset="0"/>
          </a:endParaRPr>
        </a:p>
      </dsp:txBody>
      <dsp:txXfrm>
        <a:off x="1550280" y="43111"/>
        <a:ext cx="1243582" cy="778835"/>
      </dsp:txXfrm>
    </dsp:sp>
    <dsp:sp modelId="{B50FAE3E-1440-4768-9ACA-0D25336E91D0}">
      <dsp:nvSpPr>
        <dsp:cNvPr id="0" name=""/>
        <dsp:cNvSpPr/>
      </dsp:nvSpPr>
      <dsp:spPr>
        <a:xfrm>
          <a:off x="1020448" y="432529"/>
          <a:ext cx="2303246" cy="2303246"/>
        </a:xfrm>
        <a:custGeom>
          <a:avLst/>
          <a:gdLst/>
          <a:ahLst/>
          <a:cxnLst/>
          <a:rect l="0" t="0" r="0" b="0"/>
          <a:pathLst>
            <a:path>
              <a:moveTo>
                <a:pt x="1993973" y="366332"/>
              </a:moveTo>
              <a:arcTo wR="1151623" hR="1151623" stAng="19020466" swAng="2303174"/>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 modelId="{44239A6C-D20D-4A45-ACC5-B7E11ACE4A76}">
      <dsp:nvSpPr>
        <dsp:cNvPr id="0" name=""/>
        <dsp:cNvSpPr/>
      </dsp:nvSpPr>
      <dsp:spPr>
        <a:xfrm>
          <a:off x="2505482" y="1728413"/>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PERFORMANCE</a:t>
          </a:r>
          <a:endParaRPr lang="en-GB" sz="1300" b="1" kern="1200" dirty="0">
            <a:latin typeface="Calibri" panose="020F0502020204030204" pitchFamily="34" charset="0"/>
          </a:endParaRPr>
        </a:p>
      </dsp:txBody>
      <dsp:txXfrm>
        <a:off x="2547615" y="1770546"/>
        <a:ext cx="1243582" cy="778835"/>
      </dsp:txXfrm>
    </dsp:sp>
    <dsp:sp modelId="{8805985F-640B-42D9-B0EF-8F7483E9403C}">
      <dsp:nvSpPr>
        <dsp:cNvPr id="0" name=""/>
        <dsp:cNvSpPr/>
      </dsp:nvSpPr>
      <dsp:spPr>
        <a:xfrm>
          <a:off x="1020448" y="432529"/>
          <a:ext cx="2303246" cy="2303246"/>
        </a:xfrm>
        <a:custGeom>
          <a:avLst/>
          <a:gdLst/>
          <a:ahLst/>
          <a:cxnLst/>
          <a:rect l="0" t="0" r="0" b="0"/>
          <a:pathLst>
            <a:path>
              <a:moveTo>
                <a:pt x="1505205" y="2247623"/>
              </a:moveTo>
              <a:arcTo wR="1151623" hR="1151623" stAng="4327182" swAng="2145637"/>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 modelId="{55E513FE-B367-436F-B31B-D7AFF4AB6D2B}">
      <dsp:nvSpPr>
        <dsp:cNvPr id="0" name=""/>
        <dsp:cNvSpPr/>
      </dsp:nvSpPr>
      <dsp:spPr>
        <a:xfrm>
          <a:off x="510812" y="1728413"/>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SELF-REFLECTION</a:t>
          </a:r>
          <a:endParaRPr lang="en-GB" sz="1300" b="1" kern="1200" dirty="0">
            <a:latin typeface="Calibri" panose="020F0502020204030204" pitchFamily="34" charset="0"/>
          </a:endParaRPr>
        </a:p>
      </dsp:txBody>
      <dsp:txXfrm>
        <a:off x="552945" y="1770546"/>
        <a:ext cx="1243582" cy="778835"/>
      </dsp:txXfrm>
    </dsp:sp>
    <dsp:sp modelId="{FB2D5264-7ECF-44C6-A480-97D87E59CCB0}">
      <dsp:nvSpPr>
        <dsp:cNvPr id="0" name=""/>
        <dsp:cNvSpPr/>
      </dsp:nvSpPr>
      <dsp:spPr>
        <a:xfrm>
          <a:off x="1020448" y="432529"/>
          <a:ext cx="2303246" cy="2303246"/>
        </a:xfrm>
        <a:custGeom>
          <a:avLst/>
          <a:gdLst/>
          <a:ahLst/>
          <a:cxnLst/>
          <a:rect l="0" t="0" r="0" b="0"/>
          <a:pathLst>
            <a:path>
              <a:moveTo>
                <a:pt x="3719" y="1059144"/>
              </a:moveTo>
              <a:arcTo wR="1151623" hR="1151623" stAng="11076360" swAng="2303174"/>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02D91-FCB2-4898-BA04-637C07248346}">
      <dsp:nvSpPr>
        <dsp:cNvPr id="0" name=""/>
        <dsp:cNvSpPr/>
      </dsp:nvSpPr>
      <dsp:spPr>
        <a:xfrm>
          <a:off x="1508147" y="978"/>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FORETHOUGHT</a:t>
          </a:r>
          <a:endParaRPr lang="en-GB" sz="1300" b="1" kern="1200" dirty="0">
            <a:latin typeface="Calibri" panose="020F0502020204030204" pitchFamily="34" charset="0"/>
          </a:endParaRPr>
        </a:p>
      </dsp:txBody>
      <dsp:txXfrm>
        <a:off x="1550280" y="43111"/>
        <a:ext cx="1243582" cy="778835"/>
      </dsp:txXfrm>
    </dsp:sp>
    <dsp:sp modelId="{B50FAE3E-1440-4768-9ACA-0D25336E91D0}">
      <dsp:nvSpPr>
        <dsp:cNvPr id="0" name=""/>
        <dsp:cNvSpPr/>
      </dsp:nvSpPr>
      <dsp:spPr>
        <a:xfrm>
          <a:off x="1020448" y="432529"/>
          <a:ext cx="2303246" cy="2303246"/>
        </a:xfrm>
        <a:custGeom>
          <a:avLst/>
          <a:gdLst/>
          <a:ahLst/>
          <a:cxnLst/>
          <a:rect l="0" t="0" r="0" b="0"/>
          <a:pathLst>
            <a:path>
              <a:moveTo>
                <a:pt x="1993973" y="366332"/>
              </a:moveTo>
              <a:arcTo wR="1151623" hR="1151623" stAng="19020466" swAng="2303174"/>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 modelId="{44239A6C-D20D-4A45-ACC5-B7E11ACE4A76}">
      <dsp:nvSpPr>
        <dsp:cNvPr id="0" name=""/>
        <dsp:cNvSpPr/>
      </dsp:nvSpPr>
      <dsp:spPr>
        <a:xfrm>
          <a:off x="2505482" y="1728413"/>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PERFORMANCE</a:t>
          </a:r>
          <a:endParaRPr lang="en-GB" sz="1300" b="1" kern="1200" dirty="0">
            <a:latin typeface="Calibri" panose="020F0502020204030204" pitchFamily="34" charset="0"/>
          </a:endParaRPr>
        </a:p>
      </dsp:txBody>
      <dsp:txXfrm>
        <a:off x="2547615" y="1770546"/>
        <a:ext cx="1243582" cy="778835"/>
      </dsp:txXfrm>
    </dsp:sp>
    <dsp:sp modelId="{8805985F-640B-42D9-B0EF-8F7483E9403C}">
      <dsp:nvSpPr>
        <dsp:cNvPr id="0" name=""/>
        <dsp:cNvSpPr/>
      </dsp:nvSpPr>
      <dsp:spPr>
        <a:xfrm>
          <a:off x="1020448" y="432529"/>
          <a:ext cx="2303246" cy="2303246"/>
        </a:xfrm>
        <a:custGeom>
          <a:avLst/>
          <a:gdLst/>
          <a:ahLst/>
          <a:cxnLst/>
          <a:rect l="0" t="0" r="0" b="0"/>
          <a:pathLst>
            <a:path>
              <a:moveTo>
                <a:pt x="1505205" y="2247623"/>
              </a:moveTo>
              <a:arcTo wR="1151623" hR="1151623" stAng="4327182" swAng="2145637"/>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 modelId="{55E513FE-B367-436F-B31B-D7AFF4AB6D2B}">
      <dsp:nvSpPr>
        <dsp:cNvPr id="0" name=""/>
        <dsp:cNvSpPr/>
      </dsp:nvSpPr>
      <dsp:spPr>
        <a:xfrm>
          <a:off x="510812" y="1728413"/>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SELF-REFLECTION</a:t>
          </a:r>
          <a:endParaRPr lang="en-GB" sz="1300" b="1" kern="1200" dirty="0">
            <a:latin typeface="Calibri" panose="020F0502020204030204" pitchFamily="34" charset="0"/>
          </a:endParaRPr>
        </a:p>
      </dsp:txBody>
      <dsp:txXfrm>
        <a:off x="552945" y="1770546"/>
        <a:ext cx="1243582" cy="778835"/>
      </dsp:txXfrm>
    </dsp:sp>
    <dsp:sp modelId="{FB2D5264-7ECF-44C6-A480-97D87E59CCB0}">
      <dsp:nvSpPr>
        <dsp:cNvPr id="0" name=""/>
        <dsp:cNvSpPr/>
      </dsp:nvSpPr>
      <dsp:spPr>
        <a:xfrm>
          <a:off x="1020448" y="432529"/>
          <a:ext cx="2303246" cy="2303246"/>
        </a:xfrm>
        <a:custGeom>
          <a:avLst/>
          <a:gdLst/>
          <a:ahLst/>
          <a:cxnLst/>
          <a:rect l="0" t="0" r="0" b="0"/>
          <a:pathLst>
            <a:path>
              <a:moveTo>
                <a:pt x="3719" y="1059144"/>
              </a:moveTo>
              <a:arcTo wR="1151623" hR="1151623" stAng="11076360" swAng="2303174"/>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02D91-FCB2-4898-BA04-637C07248346}">
      <dsp:nvSpPr>
        <dsp:cNvPr id="0" name=""/>
        <dsp:cNvSpPr/>
      </dsp:nvSpPr>
      <dsp:spPr>
        <a:xfrm>
          <a:off x="1508147" y="978"/>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FORETHOUGHT</a:t>
          </a:r>
          <a:endParaRPr lang="en-GB" sz="1300" b="1" kern="1200" dirty="0">
            <a:latin typeface="Calibri" panose="020F0502020204030204" pitchFamily="34" charset="0"/>
          </a:endParaRPr>
        </a:p>
      </dsp:txBody>
      <dsp:txXfrm>
        <a:off x="1550280" y="43111"/>
        <a:ext cx="1243582" cy="778835"/>
      </dsp:txXfrm>
    </dsp:sp>
    <dsp:sp modelId="{B50FAE3E-1440-4768-9ACA-0D25336E91D0}">
      <dsp:nvSpPr>
        <dsp:cNvPr id="0" name=""/>
        <dsp:cNvSpPr/>
      </dsp:nvSpPr>
      <dsp:spPr>
        <a:xfrm>
          <a:off x="1020448" y="432529"/>
          <a:ext cx="2303246" cy="2303246"/>
        </a:xfrm>
        <a:custGeom>
          <a:avLst/>
          <a:gdLst/>
          <a:ahLst/>
          <a:cxnLst/>
          <a:rect l="0" t="0" r="0" b="0"/>
          <a:pathLst>
            <a:path>
              <a:moveTo>
                <a:pt x="1993973" y="366332"/>
              </a:moveTo>
              <a:arcTo wR="1151623" hR="1151623" stAng="19020466" swAng="2303174"/>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 modelId="{44239A6C-D20D-4A45-ACC5-B7E11ACE4A76}">
      <dsp:nvSpPr>
        <dsp:cNvPr id="0" name=""/>
        <dsp:cNvSpPr/>
      </dsp:nvSpPr>
      <dsp:spPr>
        <a:xfrm>
          <a:off x="2505482" y="1728413"/>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PERFORMANCE</a:t>
          </a:r>
          <a:endParaRPr lang="en-GB" sz="1300" b="1" kern="1200" dirty="0">
            <a:latin typeface="Calibri" panose="020F0502020204030204" pitchFamily="34" charset="0"/>
          </a:endParaRPr>
        </a:p>
      </dsp:txBody>
      <dsp:txXfrm>
        <a:off x="2547615" y="1770546"/>
        <a:ext cx="1243582" cy="778835"/>
      </dsp:txXfrm>
    </dsp:sp>
    <dsp:sp modelId="{8805985F-640B-42D9-B0EF-8F7483E9403C}">
      <dsp:nvSpPr>
        <dsp:cNvPr id="0" name=""/>
        <dsp:cNvSpPr/>
      </dsp:nvSpPr>
      <dsp:spPr>
        <a:xfrm>
          <a:off x="1020448" y="432529"/>
          <a:ext cx="2303246" cy="2303246"/>
        </a:xfrm>
        <a:custGeom>
          <a:avLst/>
          <a:gdLst/>
          <a:ahLst/>
          <a:cxnLst/>
          <a:rect l="0" t="0" r="0" b="0"/>
          <a:pathLst>
            <a:path>
              <a:moveTo>
                <a:pt x="1505205" y="2247623"/>
              </a:moveTo>
              <a:arcTo wR="1151623" hR="1151623" stAng="4327182" swAng="2145637"/>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 modelId="{55E513FE-B367-436F-B31B-D7AFF4AB6D2B}">
      <dsp:nvSpPr>
        <dsp:cNvPr id="0" name=""/>
        <dsp:cNvSpPr/>
      </dsp:nvSpPr>
      <dsp:spPr>
        <a:xfrm>
          <a:off x="510812" y="1728413"/>
          <a:ext cx="1327848" cy="863101"/>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Calibri" panose="020F0502020204030204" pitchFamily="34" charset="0"/>
            </a:rPr>
            <a:t>SELF-REFLECTION</a:t>
          </a:r>
          <a:endParaRPr lang="en-GB" sz="1300" b="1" kern="1200" dirty="0">
            <a:latin typeface="Calibri" panose="020F0502020204030204" pitchFamily="34" charset="0"/>
          </a:endParaRPr>
        </a:p>
      </dsp:txBody>
      <dsp:txXfrm>
        <a:off x="552945" y="1770546"/>
        <a:ext cx="1243582" cy="778835"/>
      </dsp:txXfrm>
    </dsp:sp>
    <dsp:sp modelId="{FB2D5264-7ECF-44C6-A480-97D87E59CCB0}">
      <dsp:nvSpPr>
        <dsp:cNvPr id="0" name=""/>
        <dsp:cNvSpPr/>
      </dsp:nvSpPr>
      <dsp:spPr>
        <a:xfrm>
          <a:off x="1020448" y="432529"/>
          <a:ext cx="2303246" cy="2303246"/>
        </a:xfrm>
        <a:custGeom>
          <a:avLst/>
          <a:gdLst/>
          <a:ahLst/>
          <a:cxnLst/>
          <a:rect l="0" t="0" r="0" b="0"/>
          <a:pathLst>
            <a:path>
              <a:moveTo>
                <a:pt x="3719" y="1059144"/>
              </a:moveTo>
              <a:arcTo wR="1151623" hR="1151623" stAng="11076360" swAng="2303174"/>
            </a:path>
          </a:pathLst>
        </a:custGeom>
        <a:noFill/>
        <a:ln w="9525" cap="flat" cmpd="sng" algn="ctr">
          <a:solidFill>
            <a:schemeClr val="bg1">
              <a:lumMod val="95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F6D8AFBE-B7CA-4D46-A31C-75EC41E50D85}" type="datetimeFigureOut">
              <a:rPr lang="en-GB" smtClean="0"/>
              <a:pPr/>
              <a:t>25/04/2019</a:t>
            </a:fld>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7BFE86A2-DB0B-48E3-B43C-FE4600C96B70}" type="slidenum">
              <a:rPr lang="en-GB" smtClean="0"/>
              <a:pPr/>
              <a:t>‹#›</a:t>
            </a:fld>
            <a:endParaRPr lang="en-GB"/>
          </a:p>
        </p:txBody>
      </p:sp>
      <p:sp>
        <p:nvSpPr>
          <p:cNvPr id="8" name="Footer Placeholder 7"/>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9" name="Header Placeholder 8"/>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365671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BA9ED64-0ADF-46CE-9E4F-53EDBA1EDEC4}" type="datetimeFigureOut">
              <a:rPr lang="en-GB" smtClean="0"/>
              <a:pPr/>
              <a:t>25/04/2019</a:t>
            </a:fld>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8A478A9A-ADE8-49A2-AF0A-1FE9A88297B5}" type="slidenum">
              <a:rPr lang="en-GB" smtClean="0"/>
              <a:pPr/>
              <a:t>‹#›</a:t>
            </a:fld>
            <a:endParaRPr lang="en-GB"/>
          </a:p>
        </p:txBody>
      </p:sp>
      <p:sp>
        <p:nvSpPr>
          <p:cNvPr id="9" name="Notes Placeholder 8"/>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Image Placeholder 9"/>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412233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Colin Milligan, a research fellow at</a:t>
            </a:r>
            <a:r>
              <a:rPr lang="en-GB" baseline="0" dirty="0" smtClean="0"/>
              <a:t> Glasgow Caledonian University.</a:t>
            </a:r>
          </a:p>
          <a:p>
            <a:r>
              <a:rPr lang="en-GB" baseline="0" dirty="0" smtClean="0"/>
              <a:t>Although my roots are in Higher Education, for much of the last ten years I’ve been looking at non-formal learning – either informal learning in knowledge workplaces, or, latterly, how professionals might use MOOCs to support their learning needs. </a:t>
            </a:r>
          </a:p>
          <a:p>
            <a:r>
              <a:rPr lang="en-GB" baseline="0" dirty="0" smtClean="0"/>
              <a:t>This presentation draws on data collected from two MOOCs in a study funded by the Gates Foundation. I collaborated with Allison Littlejohn on this, and some of the analysis was conducted by Nina Hood and Paige Mustain. </a:t>
            </a:r>
          </a:p>
          <a:p>
            <a:endParaRPr lang="en-GB" baseline="0" dirty="0" smtClean="0"/>
          </a:p>
          <a:p>
            <a:r>
              <a:rPr lang="en-GB" baseline="0" dirty="0" smtClean="0"/>
              <a:t>Please don’t hesitate to ask questions, either during, or after the talk. Or via email/twitter – links on the slides.</a:t>
            </a:r>
          </a:p>
          <a:p>
            <a:endParaRPr lang="en-GB" baseline="0" dirty="0" smtClean="0"/>
          </a:p>
          <a:p>
            <a:r>
              <a:rPr lang="en-GB" baseline="0" dirty="0" smtClean="0"/>
              <a:t>Abstract</a:t>
            </a:r>
          </a:p>
          <a:p>
            <a:r>
              <a:rPr lang="en-GB" sz="1200" kern="1200" dirty="0" smtClean="0">
                <a:solidFill>
                  <a:schemeClr val="tx1"/>
                </a:solidFill>
                <a:effectLst/>
                <a:latin typeface="+mn-lt"/>
                <a:ea typeface="+mn-ea"/>
                <a:cs typeface="+mn-cs"/>
              </a:rPr>
              <a:t>Massive Open Online Courses (MOOCs) are typically designed around a self-guided format that assumes learners can regulate their own learning, rather than relying on tutor guidance. However, MOOCs attract a diverse spectrum of learners, who vary in their ability and desire to manage their own learning . This session will draw on a series of studies examining self-regulated learning in MOOCs. These studies provide insight into the motivations and expectations and learning approaches adopted by MOOC learners. The presentation will build on the findings of these studies to explore how MOOCs may be designed to encourage learners to take greater responsibility for their learning, and more fully meet their expectations.</a:t>
            </a:r>
            <a:r>
              <a:rPr lang="en-GB" dirty="0" smtClean="0"/>
              <a:t> </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a:t>
            </a:fld>
            <a:endParaRPr lang="en-GB"/>
          </a:p>
        </p:txBody>
      </p:sp>
    </p:spTree>
    <p:extLst>
      <p:ext uri="{BB962C8B-B14F-4D97-AF65-F5344CB8AC3E}">
        <p14:creationId xmlns:p14="http://schemas.microsoft.com/office/powerpoint/2010/main" val="22543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don’t manage</a:t>
            </a:r>
            <a:r>
              <a:rPr lang="en-GB" baseline="0" dirty="0" smtClean="0"/>
              <a:t> to answer these questions, but this is where we are headed.</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10</a:t>
            </a:fld>
            <a:endParaRPr lang="en-GB"/>
          </a:p>
        </p:txBody>
      </p:sp>
    </p:spTree>
    <p:extLst>
      <p:ext uri="{BB962C8B-B14F-4D97-AF65-F5344CB8AC3E}">
        <p14:creationId xmlns:p14="http://schemas.microsoft.com/office/powerpoint/2010/main" val="4088779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interest in MOOCs</a:t>
            </a:r>
            <a:r>
              <a:rPr lang="en-GB" baseline="0" dirty="0" smtClean="0"/>
              <a:t> is in how they might support professional learning.</a:t>
            </a:r>
          </a:p>
          <a:p>
            <a:r>
              <a:rPr lang="en-GB" baseline="0" dirty="0" smtClean="0"/>
              <a:t>We chose to examine  courses that offered a clear benefit to professionals (as opposed to a topic that might draw more casual/interest based participants</a:t>
            </a:r>
          </a:p>
          <a:p>
            <a:r>
              <a:rPr lang="en-GB" baseline="0" dirty="0" smtClean="0"/>
              <a:t>And we interviewed only professionals in practice, not students preparing for a career in these domains – though they made  up a significant group </a:t>
            </a:r>
            <a:r>
              <a:rPr lang="en-GB" baseline="0" dirty="0" err="1" smtClean="0"/>
              <a:t>nthe</a:t>
            </a:r>
            <a:r>
              <a:rPr lang="en-GB" baseline="0" dirty="0" smtClean="0"/>
              <a:t> cohorts of each course.</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11</a:t>
            </a:fld>
            <a:endParaRPr lang="en-GB"/>
          </a:p>
        </p:txBody>
      </p:sp>
    </p:spTree>
    <p:extLst>
      <p:ext uri="{BB962C8B-B14F-4D97-AF65-F5344CB8AC3E}">
        <p14:creationId xmlns:p14="http://schemas.microsoft.com/office/powerpoint/2010/main" val="368275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12</a:t>
            </a:fld>
            <a:endParaRPr lang="en-GB"/>
          </a:p>
        </p:txBody>
      </p:sp>
    </p:spTree>
    <p:extLst>
      <p:ext uri="{BB962C8B-B14F-4D97-AF65-F5344CB8AC3E}">
        <p14:creationId xmlns:p14="http://schemas.microsoft.com/office/powerpoint/2010/main" val="2944504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13</a:t>
            </a:fld>
            <a:endParaRPr lang="en-GB"/>
          </a:p>
        </p:txBody>
      </p:sp>
    </p:spTree>
    <p:extLst>
      <p:ext uri="{BB962C8B-B14F-4D97-AF65-F5344CB8AC3E}">
        <p14:creationId xmlns:p14="http://schemas.microsoft.com/office/powerpoint/2010/main" val="420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14</a:t>
            </a:fld>
            <a:endParaRPr lang="en-GB"/>
          </a:p>
        </p:txBody>
      </p:sp>
    </p:spTree>
    <p:extLst>
      <p:ext uri="{BB962C8B-B14F-4D97-AF65-F5344CB8AC3E}">
        <p14:creationId xmlns:p14="http://schemas.microsoft.com/office/powerpoint/2010/main" val="168250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 mentioned a survey. We adapted an existing validated</a:t>
            </a:r>
            <a:r>
              <a:rPr lang="en-GB" baseline="0" dirty="0" smtClean="0"/>
              <a:t> SRL profiling tool (itself developed from items from a range of existing SRL measures) tailoring for a MOOC learning context. The instrument used in this study was validated in this context (and writing a paper). The instrument is freely available for others to use.</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15</a:t>
            </a:fld>
            <a:endParaRPr lang="en-GB"/>
          </a:p>
        </p:txBody>
      </p:sp>
    </p:spTree>
    <p:extLst>
      <p:ext uri="{BB962C8B-B14F-4D97-AF65-F5344CB8AC3E}">
        <p14:creationId xmlns:p14="http://schemas.microsoft.com/office/powerpoint/2010/main" val="432565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16</a:t>
            </a:fld>
            <a:endParaRPr lang="en-GB"/>
          </a:p>
        </p:txBody>
      </p:sp>
    </p:spTree>
    <p:extLst>
      <p:ext uri="{BB962C8B-B14F-4D97-AF65-F5344CB8AC3E}">
        <p14:creationId xmlns:p14="http://schemas.microsoft.com/office/powerpoint/2010/main" val="1367136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SRL instrument</a:t>
            </a:r>
            <a:r>
              <a:rPr lang="en-GB" baseline="0" dirty="0" smtClean="0"/>
              <a:t> measures eight factors, corresponding to eight of the sub-process identified by Zimmerman. The overall score can be thought of an aggregate of these eight sub-process scores, which </a:t>
            </a:r>
            <a:r>
              <a:rPr lang="en-GB" b="1" baseline="0" dirty="0" smtClean="0"/>
              <a:t>typically</a:t>
            </a:r>
            <a:r>
              <a:rPr lang="en-GB" baseline="0" dirty="0" smtClean="0"/>
              <a:t> correlate strongly – though with some variation. We can visualise SRL scores as an SRL profile showing how an individual’s sub-process scores deviate from a mean.</a:t>
            </a:r>
            <a:endParaRPr lang="en-GB" dirty="0" smtClean="0"/>
          </a:p>
          <a:p>
            <a:r>
              <a:rPr lang="en-GB" dirty="0" smtClean="0"/>
              <a:t>Here are two examples</a:t>
            </a:r>
            <a:r>
              <a:rPr lang="en-GB" baseline="0" dirty="0" smtClean="0"/>
              <a:t> of a strong (scoring above average for all sub-processes) and weak self-regulator (scoring below average for all sub-processes).</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17</a:t>
            </a:fld>
            <a:endParaRPr lang="en-GB"/>
          </a:p>
        </p:txBody>
      </p:sp>
    </p:spTree>
    <p:extLst>
      <p:ext uri="{BB962C8B-B14F-4D97-AF65-F5344CB8AC3E}">
        <p14:creationId xmlns:p14="http://schemas.microsoft.com/office/powerpoint/2010/main" val="306482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3">
                    <a:lumMod val="40000"/>
                    <a:lumOff val="60000"/>
                  </a:schemeClr>
                </a:solidFill>
              </a:rPr>
              <a:t>So for these interviewees,</a:t>
            </a:r>
            <a:r>
              <a:rPr lang="en-GB" baseline="0" dirty="0" smtClean="0">
                <a:solidFill>
                  <a:schemeClr val="accent3">
                    <a:lumMod val="40000"/>
                    <a:lumOff val="60000"/>
                  </a:schemeClr>
                </a:solidFill>
              </a:rPr>
              <a:t> we conducted semi-structured interviews exploring their experience of learning in this MOOC. The interview was structured around the SRL sub-processes identified by Zimmerman (the table I showed earlier). </a:t>
            </a:r>
            <a:endParaRPr lang="en-GB" dirty="0">
              <a:solidFill>
                <a:schemeClr val="accent3">
                  <a:lumMod val="40000"/>
                  <a:lumOff val="60000"/>
                </a:schemeClr>
              </a:solidFill>
            </a:endParaRPr>
          </a:p>
        </p:txBody>
      </p:sp>
      <p:sp>
        <p:nvSpPr>
          <p:cNvPr id="4" name="Slide Number Placeholder 3"/>
          <p:cNvSpPr>
            <a:spLocks noGrp="1"/>
          </p:cNvSpPr>
          <p:nvPr>
            <p:ph type="sldNum" sz="quarter" idx="10"/>
          </p:nvPr>
        </p:nvSpPr>
        <p:spPr/>
        <p:txBody>
          <a:bodyPr/>
          <a:lstStyle/>
          <a:p>
            <a:fld id="{8A478A9A-ADE8-49A2-AF0A-1FE9A88297B5}" type="slidenum">
              <a:rPr lang="en-GB" smtClean="0"/>
              <a:pPr/>
              <a:t>18</a:t>
            </a:fld>
            <a:endParaRPr lang="en-GB"/>
          </a:p>
        </p:txBody>
      </p:sp>
    </p:spTree>
    <p:extLst>
      <p:ext uri="{BB962C8B-B14F-4D97-AF65-F5344CB8AC3E}">
        <p14:creationId xmlns:p14="http://schemas.microsoft.com/office/powerpoint/2010/main" val="2650329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19</a:t>
            </a:fld>
            <a:endParaRPr lang="en-GB"/>
          </a:p>
        </p:txBody>
      </p:sp>
    </p:spTree>
    <p:extLst>
      <p:ext uri="{BB962C8B-B14F-4D97-AF65-F5344CB8AC3E}">
        <p14:creationId xmlns:p14="http://schemas.microsoft.com/office/powerpoint/2010/main" val="43750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 I’d like to give a short background on the motivations for our study, particularly </a:t>
            </a:r>
            <a:r>
              <a:rPr lang="en-GB" baseline="0" dirty="0" smtClean="0"/>
              <a:t>why the ability to self-regulate seems critical for effective MOOC learning. </a:t>
            </a:r>
          </a:p>
          <a:p>
            <a:r>
              <a:rPr lang="en-GB" baseline="0" dirty="0" smtClean="0"/>
              <a:t>I’ll then describe the context and design of the studies.</a:t>
            </a:r>
          </a:p>
          <a:p>
            <a:r>
              <a:rPr lang="en-GB" baseline="0" dirty="0" smtClean="0"/>
              <a:t>Summarise a few of the findings,</a:t>
            </a:r>
          </a:p>
          <a:p>
            <a:r>
              <a:rPr lang="en-GB" baseline="0" dirty="0" smtClean="0"/>
              <a:t>And reflect on what they might mean for the field, presenting some (untested) recommendations that emerged from the studies.</a:t>
            </a:r>
          </a:p>
          <a:p>
            <a:endParaRPr lang="en-GB" baseline="0" dirty="0" smtClean="0"/>
          </a:p>
          <a:p>
            <a:r>
              <a:rPr lang="en-GB" baseline="0" dirty="0" smtClean="0"/>
              <a:t>We didn’t look explicitly at Assessment, so some of you may be wondering about how this all fits into the theme of the day. I think it is important to take a broad view of assessment, going beyond measurement, to how assessing ones own progress is something that can be helpful to the learner.</a:t>
            </a:r>
          </a:p>
          <a:p>
            <a:endParaRPr lang="en-GB" baseline="0" dirty="0" smtClean="0"/>
          </a:p>
          <a:p>
            <a:r>
              <a:rPr lang="en-GB" baseline="0" dirty="0" smtClean="0"/>
              <a:t>Indeed, although the work I’ll present today is focused on informal learning by professional learners, I hope it will be interesting to anyone who recognises the importance of ceding control of learning to the learner, where possible. </a:t>
            </a:r>
          </a:p>
          <a:p>
            <a:endParaRPr lang="en-GB" baseline="0" dirty="0" smtClean="0">
              <a:solidFill>
                <a:srgbClr val="FF0000"/>
              </a:solidFill>
            </a:endParaRPr>
          </a:p>
        </p:txBody>
      </p:sp>
      <p:sp>
        <p:nvSpPr>
          <p:cNvPr id="4" name="Slide Number Placeholder 3"/>
          <p:cNvSpPr>
            <a:spLocks noGrp="1"/>
          </p:cNvSpPr>
          <p:nvPr>
            <p:ph type="sldNum" sz="quarter" idx="10"/>
          </p:nvPr>
        </p:nvSpPr>
        <p:spPr/>
        <p:txBody>
          <a:bodyPr/>
          <a:lstStyle/>
          <a:p>
            <a:fld id="{8A478A9A-ADE8-49A2-AF0A-1FE9A88297B5}" type="slidenum">
              <a:rPr lang="en-GB" smtClean="0"/>
              <a:pPr/>
              <a:t>2</a:t>
            </a:fld>
            <a:endParaRPr lang="en-GB"/>
          </a:p>
        </p:txBody>
      </p:sp>
    </p:spTree>
    <p:extLst>
      <p:ext uri="{BB962C8B-B14F-4D97-AF65-F5344CB8AC3E}">
        <p14:creationId xmlns:p14="http://schemas.microsoft.com/office/powerpoint/2010/main" val="1902531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what did we find.</a:t>
            </a:r>
          </a:p>
          <a:p>
            <a:r>
              <a:rPr lang="en-GB" baseline="0" dirty="0" smtClean="0"/>
              <a:t>Well first come caveats. This is qualitative data. The differences we found aren’t enormous and I shall try to reflect on that at the end. The data was analysed from the ground up, so the patterns and codes that emerged did not necessarily match. I’ve revisited the data a little to try and make it coherent.</a:t>
            </a:r>
          </a:p>
          <a:p>
            <a:r>
              <a:rPr lang="en-GB" baseline="0" dirty="0" smtClean="0"/>
              <a:t>I’m going to comment on three sub-processes.</a:t>
            </a:r>
          </a:p>
          <a:p>
            <a:r>
              <a:rPr lang="en-GB" baseline="0" dirty="0" smtClean="0"/>
              <a:t>And obviously, I can only give a flavour of the data in a talk of this length</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20</a:t>
            </a:fld>
            <a:endParaRPr lang="en-GB"/>
          </a:p>
        </p:txBody>
      </p:sp>
    </p:spTree>
    <p:extLst>
      <p:ext uri="{BB962C8B-B14F-4D97-AF65-F5344CB8AC3E}">
        <p14:creationId xmlns:p14="http://schemas.microsoft.com/office/powerpoint/2010/main" val="291171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21</a:t>
            </a:fld>
            <a:endParaRPr lang="en-GB"/>
          </a:p>
        </p:txBody>
      </p:sp>
    </p:spTree>
    <p:extLst>
      <p:ext uri="{BB962C8B-B14F-4D97-AF65-F5344CB8AC3E}">
        <p14:creationId xmlns:p14="http://schemas.microsoft.com/office/powerpoint/2010/main" val="2463210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22</a:t>
            </a:fld>
            <a:endParaRPr lang="en-GB"/>
          </a:p>
        </p:txBody>
      </p:sp>
    </p:spTree>
    <p:extLst>
      <p:ext uri="{BB962C8B-B14F-4D97-AF65-F5344CB8AC3E}">
        <p14:creationId xmlns:p14="http://schemas.microsoft.com/office/powerpoint/2010/main" val="3064825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23</a:t>
            </a:fld>
            <a:endParaRPr lang="en-GB"/>
          </a:p>
        </p:txBody>
      </p:sp>
    </p:spTree>
    <p:extLst>
      <p:ext uri="{BB962C8B-B14F-4D97-AF65-F5344CB8AC3E}">
        <p14:creationId xmlns:p14="http://schemas.microsoft.com/office/powerpoint/2010/main" val="2569385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in pl-mooc-interviewees_x_factors_forqaul_260115.xlsx</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24</a:t>
            </a:fld>
            <a:endParaRPr lang="en-GB"/>
          </a:p>
        </p:txBody>
      </p:sp>
    </p:spTree>
    <p:extLst>
      <p:ext uri="{BB962C8B-B14F-4D97-AF65-F5344CB8AC3E}">
        <p14:creationId xmlns:p14="http://schemas.microsoft.com/office/powerpoint/2010/main" val="3064825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25</a:t>
            </a:fld>
            <a:endParaRPr lang="en-GB"/>
          </a:p>
        </p:txBody>
      </p:sp>
    </p:spTree>
    <p:extLst>
      <p:ext uri="{BB962C8B-B14F-4D97-AF65-F5344CB8AC3E}">
        <p14:creationId xmlns:p14="http://schemas.microsoft.com/office/powerpoint/2010/main" val="297597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26</a:t>
            </a:fld>
            <a:endParaRPr lang="en-GB"/>
          </a:p>
        </p:txBody>
      </p:sp>
    </p:spTree>
    <p:extLst>
      <p:ext uri="{BB962C8B-B14F-4D97-AF65-F5344CB8AC3E}">
        <p14:creationId xmlns:p14="http://schemas.microsoft.com/office/powerpoint/2010/main" val="3393108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27</a:t>
            </a:fld>
            <a:endParaRPr lang="en-GB"/>
          </a:p>
        </p:txBody>
      </p:sp>
    </p:spTree>
    <p:extLst>
      <p:ext uri="{BB962C8B-B14F-4D97-AF65-F5344CB8AC3E}">
        <p14:creationId xmlns:p14="http://schemas.microsoft.com/office/powerpoint/2010/main" val="1588504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28</a:t>
            </a:fld>
            <a:endParaRPr lang="en-GB"/>
          </a:p>
        </p:txBody>
      </p:sp>
    </p:spTree>
    <p:extLst>
      <p:ext uri="{BB962C8B-B14F-4D97-AF65-F5344CB8AC3E}">
        <p14:creationId xmlns:p14="http://schemas.microsoft.com/office/powerpoint/2010/main" val="1548274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Although we didn’t code</a:t>
            </a:r>
            <a:r>
              <a:rPr lang="en-GB" b="0" baseline="0" dirty="0" smtClean="0"/>
              <a:t> initially code for previous experience online, and background knowledge in the FCT course, when we looked back at the data these were indeed the themes that emerged.</a:t>
            </a:r>
            <a:endParaRPr lang="en-GB" b="0" dirty="0" smtClean="0"/>
          </a:p>
          <a:p>
            <a:r>
              <a:rPr lang="en-GB" b="0" dirty="0" smtClean="0"/>
              <a:t>Contrast these two quotes</a:t>
            </a:r>
          </a:p>
          <a:p>
            <a:r>
              <a:rPr lang="en-GB" b="0" dirty="0" smtClean="0"/>
              <a:t>The first is typical of someone who was having no trouble with the course, supremely confident in their ability.</a:t>
            </a:r>
          </a:p>
          <a:p>
            <a:r>
              <a:rPr lang="en-GB" b="0" dirty="0" smtClean="0"/>
              <a:t>The second pair of quotes highlight both</a:t>
            </a:r>
            <a:r>
              <a:rPr lang="en-GB" b="0" baseline="0" dirty="0" smtClean="0"/>
              <a:t> these aspects, with no background knowledge this learner appears to expect a tutor to guide him</a:t>
            </a:r>
          </a:p>
          <a:p>
            <a:r>
              <a:rPr lang="en-GB" b="0" dirty="0" smtClean="0"/>
              <a:t>Bandura’s work on self-efficacy highlights that it is very much context dependent, so someone may be</a:t>
            </a:r>
            <a:r>
              <a:rPr lang="en-GB" b="0" baseline="0" dirty="0" smtClean="0"/>
              <a:t> highly confident in their professional work, but if they have not learned online before, then they may lack confidence in their ability to learn in this new medium.</a:t>
            </a:r>
            <a:endParaRPr lang="en-GB" b="0"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29</a:t>
            </a:fld>
            <a:endParaRPr lang="en-GB"/>
          </a:p>
        </p:txBody>
      </p:sp>
    </p:spTree>
    <p:extLst>
      <p:ext uri="{BB962C8B-B14F-4D97-AF65-F5344CB8AC3E}">
        <p14:creationId xmlns:p14="http://schemas.microsoft.com/office/powerpoint/2010/main" val="158850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start with some background.</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3</a:t>
            </a:fld>
            <a:endParaRPr lang="en-GB"/>
          </a:p>
        </p:txBody>
      </p:sp>
    </p:spTree>
    <p:extLst>
      <p:ext uri="{BB962C8B-B14F-4D97-AF65-F5344CB8AC3E}">
        <p14:creationId xmlns:p14="http://schemas.microsoft.com/office/powerpoint/2010/main" val="2274795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30</a:t>
            </a:fld>
            <a:endParaRPr lang="en-GB"/>
          </a:p>
        </p:txBody>
      </p:sp>
    </p:spTree>
    <p:extLst>
      <p:ext uri="{BB962C8B-B14F-4D97-AF65-F5344CB8AC3E}">
        <p14:creationId xmlns:p14="http://schemas.microsoft.com/office/powerpoint/2010/main" val="3246132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last slide I said that typically,</a:t>
            </a:r>
            <a:r>
              <a:rPr lang="en-GB" baseline="0" dirty="0" smtClean="0"/>
              <a:t> sub-process scores would correlate strongly. One sub-process where this didn’t always hold true was help-seeking, and here are two examples of learners who produced atypical patterns. </a:t>
            </a:r>
          </a:p>
          <a:p>
            <a:r>
              <a:rPr lang="en-GB" dirty="0" smtClean="0"/>
              <a:t>This participant shows very good general signs of SRL, but scores low on help seeking. Her interview gives some insight into this : she challenges herself to get the answer, and doesn’t trust the discussion boards as she is sceptical of the quality of information on them.</a:t>
            </a:r>
          </a:p>
          <a:p>
            <a:r>
              <a:rPr lang="en-GB" dirty="0" smtClean="0"/>
              <a:t> Quote?</a:t>
            </a:r>
          </a:p>
          <a:p>
            <a:endParaRPr lang="en-GB" dirty="0" smtClean="0"/>
          </a:p>
          <a:p>
            <a:endParaRPr lang="en-GB" dirty="0" smtClean="0"/>
          </a:p>
          <a:p>
            <a:r>
              <a:rPr lang="en-GB" dirty="0" smtClean="0"/>
              <a:t>Data </a:t>
            </a:r>
            <a:r>
              <a:rPr lang="en-GB" dirty="0" err="1" smtClean="0"/>
              <a:t>src</a:t>
            </a:r>
            <a:r>
              <a:rPr lang="en-GB" dirty="0" smtClean="0"/>
              <a:t>: pl-mooc-interviewees_x_factors_forqaul_260115.xlsx</a:t>
            </a:r>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31</a:t>
            </a:fld>
            <a:endParaRPr lang="en-GB"/>
          </a:p>
        </p:txBody>
      </p:sp>
    </p:spTree>
    <p:extLst>
      <p:ext uri="{BB962C8B-B14F-4D97-AF65-F5344CB8AC3E}">
        <p14:creationId xmlns:p14="http://schemas.microsoft.com/office/powerpoint/2010/main" val="3064825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32</a:t>
            </a:fld>
            <a:endParaRPr lang="en-GB"/>
          </a:p>
        </p:txBody>
      </p:sp>
    </p:spTree>
    <p:extLst>
      <p:ext uri="{BB962C8B-B14F-4D97-AF65-F5344CB8AC3E}">
        <p14:creationId xmlns:p14="http://schemas.microsoft.com/office/powerpoint/2010/main" val="1588504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we revisit the courses themselves, there were differences in the topic and format as follows.</a:t>
            </a:r>
          </a:p>
          <a:p>
            <a:r>
              <a:rPr lang="en-GB" baseline="0" dirty="0" smtClean="0"/>
              <a:t>First, the FCT course was interdisciplinary – bringing diverse topics – ethics, statistics, etc. to an interdisciplinary audience – so you might have a statistician who wanted to improve their understanding of ethics and trial design, or a </a:t>
            </a:r>
            <a:r>
              <a:rPr lang="en-GB" baseline="0" dirty="0" err="1" smtClean="0"/>
              <a:t>cinical</a:t>
            </a:r>
            <a:r>
              <a:rPr lang="en-GB" baseline="0" dirty="0" smtClean="0"/>
              <a:t>  trials manager who wished to improve her grasp of how to apply statistics in clinical trials settings.</a:t>
            </a:r>
          </a:p>
          <a:p>
            <a:r>
              <a:rPr lang="en-GB" baseline="0" dirty="0" smtClean="0"/>
              <a:t>In contrast, the IDS course was basically focused on bringing a new concept to already skilled individuals.</a:t>
            </a:r>
          </a:p>
          <a:p>
            <a:endParaRPr lang="en-GB" dirty="0" smtClean="0"/>
          </a:p>
          <a:p>
            <a:r>
              <a:rPr lang="en-GB" dirty="0" smtClean="0"/>
              <a:t>I think because of</a:t>
            </a:r>
            <a:r>
              <a:rPr lang="en-GB" baseline="0" dirty="0" smtClean="0"/>
              <a:t> this, the FCT course was actually more introductory. It consisted of a quite rigid format of videos, readings, multiple choice questions each week, and learners seemed to get caught up in following the treadmill of read, watch, answer, tick.</a:t>
            </a:r>
          </a:p>
          <a:p>
            <a:endParaRPr lang="en-GB" baseline="0" dirty="0" smtClean="0"/>
          </a:p>
          <a:p>
            <a:r>
              <a:rPr lang="en-GB" baseline="0" dirty="0" smtClean="0"/>
              <a:t>On the other hand, the IDS course was able to focus on different examples of data science tools. It did this through projects, and that meant that the learners could focus considerable effort on different aspects of the course – a particular tool that addressed their specific learning needs.</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33</a:t>
            </a:fld>
            <a:endParaRPr lang="en-GB"/>
          </a:p>
        </p:txBody>
      </p:sp>
    </p:spTree>
    <p:extLst>
      <p:ext uri="{BB962C8B-B14F-4D97-AF65-F5344CB8AC3E}">
        <p14:creationId xmlns:p14="http://schemas.microsoft.com/office/powerpoint/2010/main" val="830074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I don’t really have a quote that illustrates this first point, but what we saw was that while the IDS participants didn’t really highlight the role of note-taking in their study,</a:t>
            </a:r>
            <a:r>
              <a:rPr lang="en-GB" b="0" baseline="0" dirty="0" smtClean="0"/>
              <a:t> this was not the case in FCT. Here, many high self-regulators spoke of their note-taking approaches, whilst some low SRL participants spoke of not taking notes, despite knowing it would be an aid to their studies.</a:t>
            </a:r>
          </a:p>
          <a:p>
            <a:endParaRPr lang="en-GB" b="0" baseline="0" dirty="0" smtClean="0"/>
          </a:p>
          <a:p>
            <a:r>
              <a:rPr lang="en-GB" b="0" baseline="0" dirty="0" smtClean="0"/>
              <a:t>This is linked to the next point: the rigid structure of the FCT course appears to have set a pattern of participation among the high SRL group – reading, watching  and studiously taking notes, but going no further.</a:t>
            </a:r>
          </a:p>
          <a:p>
            <a:endParaRPr lang="en-GB" b="0" baseline="0" dirty="0" smtClean="0"/>
          </a:p>
          <a:p>
            <a:r>
              <a:rPr lang="en-GB" b="0" baseline="0" dirty="0" smtClean="0"/>
              <a:t>In contrast the IDS course encouraged a more dip-in dip-out approach that fitted the diverse backgrounds of its participants.</a:t>
            </a:r>
          </a:p>
          <a:p>
            <a:endParaRPr lang="en-GB" b="0"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34</a:t>
            </a:fld>
            <a:endParaRPr lang="en-GB"/>
          </a:p>
        </p:txBody>
      </p:sp>
    </p:spTree>
    <p:extLst>
      <p:ext uri="{BB962C8B-B14F-4D97-AF65-F5344CB8AC3E}">
        <p14:creationId xmlns:p14="http://schemas.microsoft.com/office/powerpoint/2010/main" val="1588504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can we conclude from this?</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35</a:t>
            </a:fld>
            <a:endParaRPr lang="en-GB"/>
          </a:p>
        </p:txBody>
      </p:sp>
    </p:spTree>
    <p:extLst>
      <p:ext uri="{BB962C8B-B14F-4D97-AF65-F5344CB8AC3E}">
        <p14:creationId xmlns:p14="http://schemas.microsoft.com/office/powerpoint/2010/main" val="2791488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36</a:t>
            </a:fld>
            <a:endParaRPr lang="en-GB"/>
          </a:p>
        </p:txBody>
      </p:sp>
    </p:spTree>
    <p:extLst>
      <p:ext uri="{BB962C8B-B14F-4D97-AF65-F5344CB8AC3E}">
        <p14:creationId xmlns:p14="http://schemas.microsoft.com/office/powerpoint/2010/main" val="2417841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don’t manage</a:t>
            </a:r>
            <a:r>
              <a:rPr lang="en-GB" baseline="0" dirty="0" smtClean="0"/>
              <a:t> to answer these questions, but this is where we are headed.</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37</a:t>
            </a:fld>
            <a:endParaRPr lang="en-GB"/>
          </a:p>
        </p:txBody>
      </p:sp>
    </p:spTree>
    <p:extLst>
      <p:ext uri="{BB962C8B-B14F-4D97-AF65-F5344CB8AC3E}">
        <p14:creationId xmlns:p14="http://schemas.microsoft.com/office/powerpoint/2010/main" val="4088779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38</a:t>
            </a:fld>
            <a:endParaRPr lang="en-GB"/>
          </a:p>
        </p:txBody>
      </p:sp>
    </p:spTree>
    <p:extLst>
      <p:ext uri="{BB962C8B-B14F-4D97-AF65-F5344CB8AC3E}">
        <p14:creationId xmlns:p14="http://schemas.microsoft.com/office/powerpoint/2010/main" val="4119511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were interested in professional learners, and by</a:t>
            </a:r>
            <a:r>
              <a:rPr lang="en-GB" baseline="0" dirty="0" smtClean="0"/>
              <a:t> seeing how courses worked (or didn’t work|) in meeting their professional needs, then we can start to draw some recommendation about how you might design MOOCs.</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39</a:t>
            </a:fld>
            <a:endParaRPr lang="en-GB"/>
          </a:p>
        </p:txBody>
      </p:sp>
    </p:spTree>
    <p:extLst>
      <p:ext uri="{BB962C8B-B14F-4D97-AF65-F5344CB8AC3E}">
        <p14:creationId xmlns:p14="http://schemas.microsoft.com/office/powerpoint/2010/main" val="113736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sure</a:t>
            </a:r>
            <a:r>
              <a:rPr lang="en-GB" baseline="0" dirty="0" smtClean="0"/>
              <a:t> all of you are familiar with the idea of a Massive Open Online Course. </a:t>
            </a:r>
            <a:endParaRPr lang="en-GB" dirty="0" smtClean="0"/>
          </a:p>
          <a:p>
            <a:r>
              <a:rPr lang="en-GB" dirty="0" smtClean="0"/>
              <a:t>They present</a:t>
            </a:r>
            <a:r>
              <a:rPr lang="en-GB" baseline="0" dirty="0" smtClean="0"/>
              <a:t> a new format of learning, taking advantage of ubiquitous access to networks, and have been particularly popular with learners from the developing world who can access learning delivered by the worlds top universities. </a:t>
            </a:r>
          </a:p>
          <a:p>
            <a:r>
              <a:rPr lang="en-GB" baseline="0" dirty="0" smtClean="0"/>
              <a:t>They have been seized upon by Universities as a way of marketing their expertise and brand, raising their profile.</a:t>
            </a:r>
          </a:p>
          <a:p>
            <a:r>
              <a:rPr lang="en-GB" baseline="0" dirty="0" smtClean="0"/>
              <a:t>But there has been criticism of the quality of learning experience they provide, with an emphasis on content delivery.</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have been conducting research on professional learning for several years, primarily the non-formal learning that takes place as we work and that is driven by the individual rather than is/her employer. In knowledge intensive industries, there is a shift in responsibility to the individual to monitor their learning needs and manage their ongoing learning and development.</a:t>
            </a:r>
          </a:p>
          <a:p>
            <a:endParaRPr lang="en-GB" baseline="0" dirty="0" smtClean="0"/>
          </a:p>
          <a:p>
            <a:r>
              <a:rPr lang="en-GB" baseline="0" dirty="0" smtClean="0"/>
              <a:t>Our interest in MOOCs stems from a recognition that they provide a potential mechanism for professional learning.</a:t>
            </a:r>
          </a:p>
          <a:p>
            <a:endParaRPr lang="en-GB" baseline="0" dirty="0" smtClean="0"/>
          </a:p>
          <a:p>
            <a:r>
              <a:rPr lang="en-GB" baseline="0" dirty="0" smtClean="0"/>
              <a:t>MOOCs have the potential to fulfil some of the types of learning needs that professionals may have:</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4</a:t>
            </a:fld>
            <a:endParaRPr lang="en-GB"/>
          </a:p>
        </p:txBody>
      </p:sp>
    </p:spTree>
    <p:extLst>
      <p:ext uri="{BB962C8B-B14F-4D97-AF65-F5344CB8AC3E}">
        <p14:creationId xmlns:p14="http://schemas.microsoft.com/office/powerpoint/2010/main" val="4172995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You want the learning you facilitate to be valuable to an individual’s ongoing professional practice. </a:t>
            </a:r>
          </a:p>
          <a:p>
            <a:endParaRPr lang="en-GB" sz="1200" b="1" dirty="0" smtClean="0"/>
          </a:p>
          <a:p>
            <a:r>
              <a:rPr lang="en-GB" sz="1200" b="1" dirty="0" smtClean="0"/>
              <a:t>For professional learners, the value of learning is increased when the link between content and practice is clear. Providing opportunities for professional learners to explicitly integrate the theory learned on the course with their work practice and context will enhance learning and engagement.</a:t>
            </a:r>
            <a:endParaRPr lang="en-GB" sz="1200" dirty="0" smtClean="0"/>
          </a:p>
          <a:p>
            <a:r>
              <a:rPr lang="en-GB" sz="1200" dirty="0" smtClean="0"/>
              <a:t>Integrating the conceptual or theoretical knowledge learned through a formal course with practical or experiential knowledge learned in informal, practice-based settings is important for professional learning (</a:t>
            </a:r>
            <a:r>
              <a:rPr lang="en-GB" sz="1200" dirty="0" err="1" smtClean="0"/>
              <a:t>Tynjälä</a:t>
            </a:r>
            <a:r>
              <a:rPr lang="en-GB" sz="1200" dirty="0" smtClean="0"/>
              <a:t> &amp; </a:t>
            </a:r>
            <a:r>
              <a:rPr lang="en-GB" sz="1200" dirty="0" err="1" smtClean="0"/>
              <a:t>Gijbels</a:t>
            </a:r>
            <a:r>
              <a:rPr lang="en-GB" sz="1200" dirty="0" smtClean="0"/>
              <a:t>, 2012). </a:t>
            </a:r>
            <a:r>
              <a:rPr lang="en-GB" sz="1200" dirty="0" err="1" smtClean="0"/>
              <a:t>Tynjala’s</a:t>
            </a:r>
            <a:r>
              <a:rPr lang="en-GB" sz="1200" dirty="0" smtClean="0"/>
              <a:t> framework for integrative pedagogy (</a:t>
            </a:r>
            <a:r>
              <a:rPr lang="en-GB" sz="1200" dirty="0" err="1" smtClean="0"/>
              <a:t>Tynjälä</a:t>
            </a:r>
            <a:r>
              <a:rPr lang="en-GB" sz="1200" dirty="0" smtClean="0"/>
              <a:t> &amp; </a:t>
            </a:r>
            <a:r>
              <a:rPr lang="en-GB" sz="1200" dirty="0" err="1" smtClean="0"/>
              <a:t>Kallio</a:t>
            </a:r>
            <a:r>
              <a:rPr lang="en-GB" sz="1200" dirty="0" smtClean="0"/>
              <a:t>, 2009) provides insight into how different types of expertise can be integrated across the formal learning-informal workplace boundary. Self-regulated learning research in formal contexts (e.g. Kauffman, 2004) demonstrates that learners who were encouraged to reflect on their learning, gained more knowledge. This enhances effectiveness and increases motivation.</a:t>
            </a:r>
          </a:p>
          <a:p>
            <a:r>
              <a:rPr lang="en-GB" sz="1200" b="1" dirty="0" smtClean="0"/>
              <a:t>Course design should include tasks that explicitly require learners to link what they are learning to their current practice. Additional tasks could require learners to articulate and share action plans for embedding new knowledge into their own practice. Examples generated by learners could form a growing resource illustrating the many ways in which theory and practice might be linked. This resource could also be used to refine and enhance course content.</a:t>
            </a:r>
            <a:endParaRPr lang="en-GB" sz="1200" dirty="0" smtClean="0"/>
          </a:p>
          <a:p>
            <a:r>
              <a:rPr lang="en-GB" sz="1200" dirty="0" smtClean="0"/>
              <a:t>CONSIDER: Linking theory with practice requires concepts to be taken across boundaries from one context (the course) to another (the workplace). This boundary crossing presents a challenge to experienced professional learners. Some learners will need to be supported in doing this through, for example, the inclusion of real world case studies that encourage reflection as an integral component of the course. </a:t>
            </a:r>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40</a:t>
            </a:fld>
            <a:endParaRPr lang="en-GB"/>
          </a:p>
        </p:txBody>
      </p:sp>
    </p:spTree>
    <p:extLst>
      <p:ext uri="{BB962C8B-B14F-4D97-AF65-F5344CB8AC3E}">
        <p14:creationId xmlns:p14="http://schemas.microsoft.com/office/powerpoint/2010/main" val="2732613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You want to leave your learners with something more than a certificate at the end of the course.</a:t>
            </a:r>
          </a:p>
          <a:p>
            <a:endParaRPr lang="en-GB" sz="1200" dirty="0" smtClean="0"/>
          </a:p>
          <a:p>
            <a:r>
              <a:rPr lang="en-GB" sz="1200" b="1" dirty="0" smtClean="0"/>
              <a:t>Instead of a certificate, course designs can be tailored to support learners in creating an output of lasting value as demonstration of their learning.</a:t>
            </a:r>
            <a:endParaRPr lang="en-GB" sz="1200" dirty="0" smtClean="0"/>
          </a:p>
          <a:p>
            <a:r>
              <a:rPr lang="en-GB" sz="1200" dirty="0" smtClean="0"/>
              <a:t>MOOCs typically last several weeks, requiring around 10 hours effort each week. Upon successful completion of the MOOC, the learner may be awarded a certificate of completion. However, certificates may have limited value for some professionals. For these learners it may be more valuable to use the time learning on the MOOC to create new knowledge that demonstrates their learning directly.</a:t>
            </a:r>
          </a:p>
          <a:p>
            <a:r>
              <a:rPr lang="en-GB" sz="1200" b="1" dirty="0" smtClean="0"/>
              <a:t>Set authentic tasks which have a clear useful output that learners can include in their portfolio as a record of achievement. For example. </a:t>
            </a:r>
            <a:endParaRPr lang="en-GB" sz="1200" dirty="0" smtClean="0"/>
          </a:p>
          <a:p>
            <a:r>
              <a:rPr lang="en-GB" sz="1200" b="1" dirty="0" smtClean="0"/>
              <a:t>-learners could be asked to specify an output based on a current challenge, and work to complete it through the course.</a:t>
            </a:r>
            <a:endParaRPr lang="en-GB" sz="1200" dirty="0" smtClean="0"/>
          </a:p>
          <a:p>
            <a:r>
              <a:rPr lang="en-GB" sz="1200" b="1" dirty="0" smtClean="0"/>
              <a:t>- learners with similar backgrounds could work together to critique policy or conduct a </a:t>
            </a:r>
            <a:r>
              <a:rPr lang="en-GB" sz="1200" b="1" dirty="0" err="1" smtClean="0"/>
              <a:t>foresighting</a:t>
            </a:r>
            <a:r>
              <a:rPr lang="en-GB" sz="1200" b="1" dirty="0" smtClean="0"/>
              <a:t> exercise.</a:t>
            </a:r>
            <a:endParaRPr lang="en-GB" sz="1200" dirty="0" smtClean="0"/>
          </a:p>
          <a:p>
            <a:r>
              <a:rPr lang="en-GB" sz="1200" b="1" dirty="0" smtClean="0"/>
              <a:t>- learners with complementary expertise could be brought together to define and resolve real-world problems as ad hoc transient communities (</a:t>
            </a:r>
            <a:r>
              <a:rPr lang="en-GB" sz="1200" b="1" dirty="0" err="1" smtClean="0"/>
              <a:t>Berlanga</a:t>
            </a:r>
            <a:r>
              <a:rPr lang="en-GB" sz="1200" b="1" dirty="0" smtClean="0"/>
              <a:t>, </a:t>
            </a:r>
            <a:r>
              <a:rPr lang="en-GB" sz="1200" b="1" dirty="0" err="1" smtClean="0"/>
              <a:t>Sloep</a:t>
            </a:r>
            <a:r>
              <a:rPr lang="en-GB" sz="1200" b="1" dirty="0" smtClean="0"/>
              <a:t>, Kester, </a:t>
            </a:r>
            <a:r>
              <a:rPr lang="en-GB" sz="1200" b="1" dirty="0" err="1" smtClean="0"/>
              <a:t>Brouns</a:t>
            </a:r>
            <a:r>
              <a:rPr lang="en-GB" sz="1200" b="1" dirty="0" smtClean="0"/>
              <a:t>, </a:t>
            </a:r>
            <a:r>
              <a:rPr lang="en-GB" sz="1200" b="1" dirty="0" err="1" smtClean="0"/>
              <a:t>Rosmalen</a:t>
            </a:r>
            <a:r>
              <a:rPr lang="en-GB" sz="1200" b="1" dirty="0" smtClean="0"/>
              <a:t>, &amp; Koper,</a:t>
            </a:r>
            <a:r>
              <a:rPr lang="en-GB" sz="1200" dirty="0" smtClean="0"/>
              <a:t> </a:t>
            </a:r>
            <a:r>
              <a:rPr lang="en-GB" sz="1200" b="1" dirty="0" smtClean="0"/>
              <a:t>2008). See [CAPTALISE ON DIVERSITY]</a:t>
            </a:r>
            <a:endParaRPr lang="en-GB" sz="1200" dirty="0" smtClean="0"/>
          </a:p>
          <a:p>
            <a:r>
              <a:rPr lang="en-GB" sz="1200" dirty="0" smtClean="0"/>
              <a:t> </a:t>
            </a:r>
          </a:p>
          <a:p>
            <a:r>
              <a:rPr lang="en-GB" sz="1200" dirty="0" smtClean="0"/>
              <a:t>CONSIDER: You have to cede some control to your learners – you don’t know what they will come up with, or have any way of ensuring its quality. Designs which encourage peer-evaluation could be adapted to mitigate this.</a:t>
            </a:r>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41</a:t>
            </a:fld>
            <a:endParaRPr lang="en-GB"/>
          </a:p>
        </p:txBody>
      </p:sp>
    </p:spTree>
    <p:extLst>
      <p:ext uri="{BB962C8B-B14F-4D97-AF65-F5344CB8AC3E}">
        <p14:creationId xmlns:p14="http://schemas.microsoft.com/office/powerpoint/2010/main" val="361067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You want to make your MOOC valuable to all your learners, but their backgrounds and aspirations are diverse.</a:t>
            </a:r>
          </a:p>
          <a:p>
            <a:endParaRPr lang="en-GB" sz="1200" b="1" dirty="0" smtClean="0"/>
          </a:p>
          <a:p>
            <a:r>
              <a:rPr lang="en-GB" sz="1200" b="1" dirty="0" smtClean="0"/>
              <a:t>Turn the problem of diversity into a benefit, by using the diverse experience of MOOC learners to enrich course content.</a:t>
            </a:r>
            <a:endParaRPr lang="en-GB" sz="1200" dirty="0" smtClean="0"/>
          </a:p>
          <a:p>
            <a:r>
              <a:rPr lang="en-GB" sz="1200" dirty="0" smtClean="0"/>
              <a:t>By their very nature, MOOCs attract a broad range of learners. These learners may differ in their motivation (e.g. to address a specific learning need, or to gain accreditation), expectation (e.g. that the learner will gain access to high quality learning materials, or to exchange ideas with other professionals) and prior knowledge and experience (ranging from those who have strong theoretical knowledge but no practical experience to those who have no formal knowledge but a wealth of experience). Recognising this diversity unlocks potential innovation in MOOC design. Not every learner needs to learn the same content, nor take the same path through the learning material. Instead, they can choose what is right for them.</a:t>
            </a:r>
          </a:p>
          <a:p>
            <a:r>
              <a:rPr lang="en-GB" sz="1200" b="1" dirty="0" smtClean="0"/>
              <a:t>From a course design perspective, some learner interactions could be </a:t>
            </a:r>
            <a:r>
              <a:rPr lang="en-GB" sz="1200" b="1" dirty="0" err="1" smtClean="0"/>
              <a:t>scaffolded</a:t>
            </a:r>
            <a:r>
              <a:rPr lang="en-GB" sz="1200" b="1" dirty="0" smtClean="0"/>
              <a:t>, for example by matching learners with similar intentions. Flexible design could extend to certification, with achievement being linked to personal goals and progress where possible. This recommendation provides an opportunity for learners to develop relational expertise (</a:t>
            </a:r>
            <a:r>
              <a:rPr lang="en-GB" sz="1200" b="1" dirty="0" err="1" smtClean="0"/>
              <a:t>Tynjälä</a:t>
            </a:r>
            <a:r>
              <a:rPr lang="en-GB" sz="1200" b="1" dirty="0" smtClean="0"/>
              <a:t> &amp; </a:t>
            </a:r>
            <a:r>
              <a:rPr lang="en-GB" sz="1200" b="1" dirty="0" err="1" smtClean="0"/>
              <a:t>Kallio</a:t>
            </a:r>
            <a:r>
              <a:rPr lang="en-GB" sz="1200" b="1" dirty="0" smtClean="0"/>
              <a:t>, 2009) as they interact and negotiate with others.</a:t>
            </a:r>
            <a:endParaRPr lang="en-GB" sz="1200" dirty="0" smtClean="0"/>
          </a:p>
          <a:p>
            <a:r>
              <a:rPr lang="en-GB" sz="1200" dirty="0" smtClean="0"/>
              <a:t>CONSIDER: As course designer, you need to accommodate the specific needs of individual participants. While some learners may sign up to meet other learners who are just like them, others may seek learners with complementary expertise. Designs that accommodate different models in parallel, and that can support learners in finding the right community for them, can create strong communities.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42</a:t>
            </a:fld>
            <a:endParaRPr lang="en-GB"/>
          </a:p>
        </p:txBody>
      </p:sp>
    </p:spTree>
    <p:extLst>
      <p:ext uri="{BB962C8B-B14F-4D97-AF65-F5344CB8AC3E}">
        <p14:creationId xmlns:p14="http://schemas.microsoft.com/office/powerpoint/2010/main" val="217841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You want to take advantage of the wealth of learning opportunities that your learners have access to in their professional networks.</a:t>
            </a:r>
          </a:p>
          <a:p>
            <a:endParaRPr lang="en-GB" sz="1200" b="1" dirty="0" smtClean="0"/>
          </a:p>
          <a:p>
            <a:r>
              <a:rPr lang="en-GB" sz="1200" b="1" dirty="0" smtClean="0"/>
              <a:t>In contrast to undergraduate learners, professional learners bring ready-made professional networks that can provide valuable expertise to complement course materials. By focusing on course content, or internal discussion forums, MOOC designs miss an opportunity to access this powerful resource.</a:t>
            </a:r>
            <a:endParaRPr lang="en-GB" sz="1200" dirty="0" smtClean="0"/>
          </a:p>
          <a:p>
            <a:r>
              <a:rPr lang="en-GB" sz="1200" dirty="0" smtClean="0"/>
              <a:t>Most MOOCs focus on the resources (text and video) that form the core course content. Learners may be encouraged to utilise course discussion forums to discuss course content will fellow learners. These discussion forums can be unsatisfactory, as they may be focused on technical issues, or dominated by a few individuals who intimidate other participants. But professional learners often have their own mature professional networks developed over years and focused on their own situation. Discussion with one’s own colleagues is high value as it is localised and directly relevant to practice. An individual’s existing network is a trusted resource and can be activated easily through platforms such as Facebook, Yammer or Twitter.</a:t>
            </a:r>
          </a:p>
          <a:p>
            <a:r>
              <a:rPr lang="en-GB" sz="1200" b="1" dirty="0" smtClean="0"/>
              <a:t>Instead of attempting to create new, high quality communities inside courses form scratch for every cohort, designers can encourage learners to use their pre-existing networks to discuss course ideas and the questions they have. Interaction with an external network encourages breakdown of barriers between learning and work and can have lasting value in fostering personal learning networks. To complement this (and to support learners who do not have professional networks or who seek to broaden their network), course designers should also encourage focused communities to develop. Communities could emerge around language (MOOC participants can lack confidence to engage when they are not confident about expressing themselves in a second language), or role (e.g. school teachers and university lecturers in parallel communities) or motivation (based on different expectations).</a:t>
            </a:r>
            <a:endParaRPr lang="en-GB" sz="1200" dirty="0" smtClean="0"/>
          </a:p>
          <a:p>
            <a:r>
              <a:rPr lang="en-GB" sz="1200" dirty="0" smtClean="0"/>
              <a:t>CONSIDER: A careful balance has to be achieved to encourage learners to share new knowledge they have gained back into the course environment, perhaps through specially designed tasks. Some learners may not have an appropriate external network to draw upon, in which case learners should still be able to use the course discussion forums to find other learners.</a:t>
            </a:r>
          </a:p>
          <a:p>
            <a:endParaRPr lang="en-GB"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43</a:t>
            </a:fld>
            <a:endParaRPr lang="en-GB"/>
          </a:p>
        </p:txBody>
      </p:sp>
    </p:spTree>
    <p:extLst>
      <p:ext uri="{BB962C8B-B14F-4D97-AF65-F5344CB8AC3E}">
        <p14:creationId xmlns:p14="http://schemas.microsoft.com/office/powerpoint/2010/main" val="326564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You want to keep your professional learners engaged.</a:t>
            </a:r>
          </a:p>
          <a:p>
            <a:r>
              <a:rPr lang="en-GB" sz="1200" dirty="0" smtClean="0"/>
              <a:t>XXX</a:t>
            </a:r>
          </a:p>
          <a:p>
            <a:r>
              <a:rPr lang="en-GB" sz="1200" dirty="0" smtClean="0"/>
              <a:t>Learning objectives are used as a key organiser of course content, yet they can limit professional learners who bring different levels of knowledge and expertise, and who have a clear and precise understanding of the gaps in their knowledge (compared with undergraduate learners).</a:t>
            </a:r>
          </a:p>
          <a:p>
            <a:r>
              <a:rPr lang="en-GB" sz="1200" dirty="0" smtClean="0"/>
              <a:t>Professional learners have high self-efficacy (Littlejohn, Hood, &amp; Milligan, in prep). Many are able to adapt course objectives to their own context. Professionals often enter study with specific learning goals focused on their learning needs. Highly self-regulated professionals may follow their own goals, rather than following the objectives of the MOOC (Milligan &amp; Littlejohn, 2014). Following self-organised goals is recognised as motivating for highly self-regulated learners. Several studies (e.g. Chang, Tseng &amp; Liao, 2013), highlight the importance of goal-setting in providing motivation, increased persistence, and academic achievement.</a:t>
            </a:r>
          </a:p>
          <a:p>
            <a:r>
              <a:rPr lang="en-GB" sz="1200" dirty="0" smtClean="0"/>
              <a:t>Instead of setting rigid course objectives and content, courses can be designed with flexibility built in to allow learners to personalise their learning goals to meet their needs. Tasks could be set encouraging learners to reflect on their personal learning needs and to set their own goals/learning objectives. Guidance would be provided to ensure learners chose goals that are compatible with the course objectives.</a:t>
            </a:r>
          </a:p>
          <a:p>
            <a:r>
              <a:rPr lang="en-GB" sz="1200" dirty="0" smtClean="0"/>
              <a:t>CONSIDER: This approach to goal-setting is challenging for learners who do not want to expend effort in setting their own learning goals. However, by providing a set of outline learning objectives, inexperienced learners towards could be </a:t>
            </a:r>
            <a:r>
              <a:rPr lang="en-GB" sz="1200" dirty="0" err="1" smtClean="0"/>
              <a:t>scaffolded</a:t>
            </a:r>
            <a:r>
              <a:rPr lang="en-GB" sz="1200" dirty="0" smtClean="0"/>
              <a:t> in developing their own learning goals.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44</a:t>
            </a:fld>
            <a:endParaRPr lang="en-GB"/>
          </a:p>
        </p:txBody>
      </p:sp>
    </p:spTree>
    <p:extLst>
      <p:ext uri="{BB962C8B-B14F-4D97-AF65-F5344CB8AC3E}">
        <p14:creationId xmlns:p14="http://schemas.microsoft.com/office/powerpoint/2010/main" val="3304562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smtClean="0"/>
              <a:t>This work was funded by the Bill &amp; Melinda Gates Foundation. Thanks to Obiageli Ukadike, </a:t>
            </a:r>
            <a:r>
              <a:rPr lang="en-GB" sz="1200" i="1" dirty="0" err="1" smtClean="0"/>
              <a:t>Nabeel</a:t>
            </a:r>
            <a:r>
              <a:rPr lang="en-GB" sz="1200" i="1" dirty="0" smtClean="0"/>
              <a:t> Gillani, and Bill Howe for access and assistance, and Lou McGill for conducting interviews.</a:t>
            </a:r>
            <a:endParaRPr lang="en-GB" sz="1200" i="1"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45</a:t>
            </a:fld>
            <a:endParaRPr lang="en-GB"/>
          </a:p>
        </p:txBody>
      </p:sp>
    </p:spTree>
    <p:extLst>
      <p:ext uri="{BB962C8B-B14F-4D97-AF65-F5344CB8AC3E}">
        <p14:creationId xmlns:p14="http://schemas.microsoft.com/office/powerpoint/2010/main" val="2925626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46</a:t>
            </a:fld>
            <a:endParaRPr lang="en-GB"/>
          </a:p>
        </p:txBody>
      </p:sp>
    </p:spTree>
    <p:extLst>
      <p:ext uri="{BB962C8B-B14F-4D97-AF65-F5344CB8AC3E}">
        <p14:creationId xmlns:p14="http://schemas.microsoft.com/office/powerpoint/2010/main" val="2190601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47</a:t>
            </a:fld>
            <a:endParaRPr lang="en-GB"/>
          </a:p>
        </p:txBody>
      </p:sp>
    </p:spTree>
    <p:extLst>
      <p:ext uri="{BB962C8B-B14F-4D97-AF65-F5344CB8AC3E}">
        <p14:creationId xmlns:p14="http://schemas.microsoft.com/office/powerpoint/2010/main" val="1621874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48</a:t>
            </a:fld>
            <a:endParaRPr lang="en-GB"/>
          </a:p>
        </p:txBody>
      </p:sp>
    </p:spTree>
    <p:extLst>
      <p:ext uri="{BB962C8B-B14F-4D97-AF65-F5344CB8AC3E}">
        <p14:creationId xmlns:p14="http://schemas.microsoft.com/office/powerpoint/2010/main" val="1137360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49</a:t>
            </a:fld>
            <a:endParaRPr lang="en-GB"/>
          </a:p>
        </p:txBody>
      </p:sp>
    </p:spTree>
    <p:extLst>
      <p:ext uri="{BB962C8B-B14F-4D97-AF65-F5344CB8AC3E}">
        <p14:creationId xmlns:p14="http://schemas.microsoft.com/office/powerpoint/2010/main" val="403418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key aspects of MOOCs is the lack of an</a:t>
            </a:r>
            <a:r>
              <a:rPr lang="en-GB" baseline="0" dirty="0" smtClean="0"/>
              <a:t> instructor – the courses rely on learners managing their own learning,  they need to be able to self-regulate their learning. Or at least to provide their own motivation to drive their participation</a:t>
            </a:r>
          </a:p>
          <a:p>
            <a:endParaRPr lang="en-GB" baseline="0" dirty="0" smtClean="0"/>
          </a:p>
          <a:p>
            <a:r>
              <a:rPr lang="en-GB" baseline="0" dirty="0" smtClean="0"/>
              <a:t>We are interested in how an individual’s ability to self-regulate their learning a MOOC manifests itself - can we see different approaches to learning  adopted by learners with different SRL skills.</a:t>
            </a:r>
          </a:p>
          <a:p>
            <a:endParaRPr lang="en-GB" baseline="0" dirty="0" smtClean="0"/>
          </a:p>
          <a:p>
            <a:r>
              <a:rPr lang="en-GB" baseline="0" dirty="0" smtClean="0"/>
              <a:t>Many researchers have theorised self-regulated learning, describing a range of processes carried out by learners who are able to self-regulate. The conceptualisations overlap considerably, and many adopt a phase structure separating actions into forethought (approach to learning), performance (actually engaging in the learning process), and self-reflection (monitoring learning for effectiveness and value). There is a natural cyclical order to this, with self-reflection on learning leading to subsequent cycles of self-regulation.</a:t>
            </a:r>
          </a:p>
          <a:p>
            <a:endParaRPr lang="en-GB" baseline="0" dirty="0" smtClean="0"/>
          </a:p>
          <a:p>
            <a:r>
              <a:rPr lang="en-GB" baseline="0" dirty="0" smtClean="0"/>
              <a:t>Our own experience is that these phases are not rigid, so monitoring and refining goals occur continuously, though perhaps not explicitly.</a:t>
            </a:r>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5</a:t>
            </a:fld>
            <a:endParaRPr lang="en-GB"/>
          </a:p>
        </p:txBody>
      </p:sp>
    </p:spTree>
    <p:extLst>
      <p:ext uri="{BB962C8B-B14F-4D97-AF65-F5344CB8AC3E}">
        <p14:creationId xmlns:p14="http://schemas.microsoft.com/office/powerpoint/2010/main" val="221439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Zimmerman’s social cognitive theory of self-regulation is</a:t>
            </a:r>
            <a:r>
              <a:rPr lang="en-GB" baseline="0" dirty="0" smtClean="0"/>
              <a:t> perhaps the most widely known conceptualisation. Rooted in the work of Bandura, Zimmerman defined a comprehensive range of sub-processes which has informed our work. Here are some of the sub-processes of SRL that Zimmerman describes, and that we explored in our studies.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Because levels of support are lower than in traditional (formal) online courses, there is a need for greater emphasis on the individual learner’s capacity to regulate their own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Our work</a:t>
            </a:r>
            <a:r>
              <a:rPr lang="en-GB" baseline="0" dirty="0" smtClean="0"/>
              <a:t> in knowledge worker workplace learning contexts suggests that all these components contribute to an individual’s overall capacity to self-regulate – they all correlate. </a:t>
            </a:r>
            <a:endParaRPr lang="en-GB" dirty="0" smtClean="0"/>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6</a:t>
            </a:fld>
            <a:endParaRPr lang="en-GB"/>
          </a:p>
        </p:txBody>
      </p:sp>
    </p:spTree>
    <p:extLst>
      <p:ext uri="{BB962C8B-B14F-4D97-AF65-F5344CB8AC3E}">
        <p14:creationId xmlns:p14="http://schemas.microsoft.com/office/powerpoint/2010/main" val="314445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 They</a:t>
            </a:r>
            <a:r>
              <a:rPr lang="en-GB" baseline="0" dirty="0" smtClean="0"/>
              <a:t> take control – are clear what they want out of a learning experience</a:t>
            </a:r>
            <a:endParaRPr lang="en-GB" dirty="0" smtClean="0"/>
          </a:p>
          <a:p>
            <a:r>
              <a:rPr lang="en-GB" dirty="0" smtClean="0"/>
              <a:t>INTRINSIC: focused</a:t>
            </a:r>
            <a:r>
              <a:rPr lang="en-GB" baseline="0" dirty="0" smtClean="0"/>
              <a:t> on the wider benefits instead of just passing</a:t>
            </a:r>
            <a:endParaRPr lang="en-GB" dirty="0" smtClean="0"/>
          </a:p>
          <a:p>
            <a:r>
              <a:rPr lang="en-GB" dirty="0" smtClean="0"/>
              <a:t>SE: Have self—belief – so they persist and can</a:t>
            </a:r>
            <a:r>
              <a:rPr lang="en-GB" baseline="0" dirty="0" smtClean="0"/>
              <a:t> work independently</a:t>
            </a:r>
            <a:endParaRPr lang="en-GB" dirty="0" smtClean="0"/>
          </a:p>
          <a:p>
            <a:r>
              <a:rPr lang="en-GB" dirty="0" smtClean="0"/>
              <a:t>Not just teachers - use their networks </a:t>
            </a:r>
          </a:p>
          <a:p>
            <a:r>
              <a:rPr lang="en-GB" dirty="0" smtClean="0"/>
              <a:t>Match learning strategies to situation</a:t>
            </a:r>
          </a:p>
          <a:p>
            <a:r>
              <a:rPr lang="en-GB" dirty="0" smtClean="0"/>
              <a:t>Monitor and reflect on their learning</a:t>
            </a:r>
          </a:p>
        </p:txBody>
      </p:sp>
      <p:sp>
        <p:nvSpPr>
          <p:cNvPr id="4" name="Slide Number Placeholder 3"/>
          <p:cNvSpPr>
            <a:spLocks noGrp="1"/>
          </p:cNvSpPr>
          <p:nvPr>
            <p:ph type="sldNum" sz="quarter" idx="10"/>
          </p:nvPr>
        </p:nvSpPr>
        <p:spPr/>
        <p:txBody>
          <a:bodyPr/>
          <a:lstStyle/>
          <a:p>
            <a:fld id="{8A478A9A-ADE8-49A2-AF0A-1FE9A88297B5}" type="slidenum">
              <a:rPr lang="en-GB" smtClean="0"/>
              <a:pPr/>
              <a:t>7</a:t>
            </a:fld>
            <a:endParaRPr lang="en-GB"/>
          </a:p>
        </p:txBody>
      </p:sp>
    </p:spTree>
    <p:extLst>
      <p:ext uri="{BB962C8B-B14F-4D97-AF65-F5344CB8AC3E}">
        <p14:creationId xmlns:p14="http://schemas.microsoft.com/office/powerpoint/2010/main" val="390718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that’s some background, what did we do?</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8</a:t>
            </a:fld>
            <a:endParaRPr lang="en-GB"/>
          </a:p>
        </p:txBody>
      </p:sp>
    </p:spTree>
    <p:extLst>
      <p:ext uri="{BB962C8B-B14F-4D97-AF65-F5344CB8AC3E}">
        <p14:creationId xmlns:p14="http://schemas.microsoft.com/office/powerpoint/2010/main" val="300671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This work is part of a larger study exploring</a:t>
            </a:r>
            <a:r>
              <a:rPr lang="en-GB" baseline="0" dirty="0" smtClean="0"/>
              <a:t> pro</a:t>
            </a:r>
            <a:r>
              <a:rPr lang="en-GB" sz="1200" dirty="0" smtClean="0">
                <a:latin typeface="Calibri" panose="020F0502020204030204" pitchFamily="34" charset="0"/>
                <a:cs typeface="Calibri" panose="020F0502020204030204" pitchFamily="34" charset="0"/>
              </a:rPr>
              <a:t>fessional learning in MOOCs. We had a number of research questions, and this work focuses on the second.</a:t>
            </a:r>
          </a:p>
          <a:p>
            <a:pPr algn="r"/>
            <a:endParaRPr lang="en-GB" sz="12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A478A9A-ADE8-49A2-AF0A-1FE9A88297B5}" type="slidenum">
              <a:rPr lang="en-GB" smtClean="0"/>
              <a:pPr/>
              <a:t>9</a:t>
            </a:fld>
            <a:endParaRPr lang="en-GB"/>
          </a:p>
        </p:txBody>
      </p:sp>
    </p:spTree>
    <p:extLst>
      <p:ext uri="{BB962C8B-B14F-4D97-AF65-F5344CB8AC3E}">
        <p14:creationId xmlns:p14="http://schemas.microsoft.com/office/powerpoint/2010/main" val="156750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p:spTree>
      <p:nvGrpSpPr>
        <p:cNvPr id="1" name=""/>
        <p:cNvGrpSpPr/>
        <p:nvPr/>
      </p:nvGrpSpPr>
      <p:grpSpPr>
        <a:xfrm>
          <a:off x="0" y="0"/>
          <a:ext cx="0" cy="0"/>
          <a:chOff x="0" y="0"/>
          <a:chExt cx="0" cy="0"/>
        </a:xfrm>
      </p:grpSpPr>
      <p:sp>
        <p:nvSpPr>
          <p:cNvPr id="19" name="Text Placeholder 18"/>
          <p:cNvSpPr>
            <a:spLocks noGrp="1"/>
          </p:cNvSpPr>
          <p:nvPr userDrawn="1">
            <p:ph type="body" sz="quarter" idx="10" hasCustomPrompt="1"/>
          </p:nvPr>
        </p:nvSpPr>
        <p:spPr>
          <a:xfrm>
            <a:off x="611694" y="908050"/>
            <a:ext cx="7921119" cy="461665"/>
          </a:xfrm>
          <a:prstGeom prst="rect">
            <a:avLst/>
          </a:prstGeom>
        </p:spPr>
        <p:txBody>
          <a:bodyPr wrap="square">
            <a:normAutofit/>
          </a:bodyPr>
          <a:lstStyle>
            <a:lvl1pPr marL="0" indent="0">
              <a:buNone/>
              <a:defRPr sz="2400" b="1" baseline="0">
                <a:latin typeface="+mj-lt"/>
                <a:cs typeface="Arial" pitchFamily="34" charset="0"/>
              </a:defRPr>
            </a:lvl1pPr>
          </a:lstStyle>
          <a:p>
            <a:pPr lvl="0"/>
            <a:r>
              <a:rPr lang="en-GB" sz="2400" b="1" dirty="0" smtClean="0">
                <a:latin typeface="Arial" pitchFamily="34" charset="0"/>
                <a:cs typeface="Arial" pitchFamily="34" charset="0"/>
              </a:rPr>
              <a:t>Presenter Name</a:t>
            </a:r>
            <a:endParaRPr lang="en-GB" dirty="0"/>
          </a:p>
        </p:txBody>
      </p:sp>
      <p:sp>
        <p:nvSpPr>
          <p:cNvPr id="23" name="Text Placeholder 22"/>
          <p:cNvSpPr>
            <a:spLocks noGrp="1"/>
          </p:cNvSpPr>
          <p:nvPr userDrawn="1">
            <p:ph type="body" sz="quarter" idx="12" hasCustomPrompt="1"/>
          </p:nvPr>
        </p:nvSpPr>
        <p:spPr>
          <a:xfrm>
            <a:off x="611694" y="1628775"/>
            <a:ext cx="7921119" cy="461665"/>
          </a:xfrm>
          <a:prstGeom prst="rect">
            <a:avLst/>
          </a:prstGeom>
        </p:spPr>
        <p:txBody>
          <a:bodyPr wrap="square">
            <a:spAutoFit/>
          </a:bodyPr>
          <a:lstStyle>
            <a:lvl1pPr marL="0" indent="0">
              <a:buNone/>
              <a:defRPr sz="2400">
                <a:solidFill>
                  <a:schemeClr val="bg1">
                    <a:lumMod val="50000"/>
                  </a:schemeClr>
                </a:solidFill>
                <a:latin typeface="+mj-lt"/>
              </a:defRPr>
            </a:lvl1pPr>
          </a:lstStyle>
          <a:p>
            <a:pPr lvl="0"/>
            <a:r>
              <a:rPr lang="en-GB" dirty="0" smtClean="0"/>
              <a:t>Presentation Title</a:t>
            </a:r>
            <a:endParaRPr lang="en-GB" dirty="0"/>
          </a:p>
        </p:txBody>
      </p:sp>
      <p:sp>
        <p:nvSpPr>
          <p:cNvPr id="2" name="AutoShape 2" descr="The Open University"/>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346249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10" name="Text Placeholder 9"/>
          <p:cNvSpPr>
            <a:spLocks noGrp="1"/>
          </p:cNvSpPr>
          <p:nvPr userDrawn="1">
            <p:ph type="body" sz="quarter" idx="10" hasCustomPrompt="1"/>
          </p:nvPr>
        </p:nvSpPr>
        <p:spPr>
          <a:xfrm>
            <a:off x="613588" y="547688"/>
            <a:ext cx="7920000" cy="830997"/>
          </a:xfrm>
          <a:prstGeom prst="rect">
            <a:avLst/>
          </a:prstGeom>
        </p:spPr>
        <p:txBody>
          <a:bodyPr wrap="square">
            <a:spAutoFit/>
          </a:bodyPr>
          <a:lstStyle>
            <a:lvl1pPr marL="0" indent="0">
              <a:buNone/>
              <a:defRPr sz="4800" baseline="0">
                <a:solidFill>
                  <a:srgbClr val="006CB4"/>
                </a:solidFill>
                <a:latin typeface="Calibri" panose="020F0502020204030204" pitchFamily="34" charset="0"/>
                <a:cs typeface="Arial" pitchFamily="34" charset="0"/>
              </a:defRPr>
            </a:lvl1pPr>
          </a:lstStyle>
          <a:p>
            <a:pPr lvl="0"/>
            <a:r>
              <a:rPr lang="en-GB" sz="4800" dirty="0" smtClean="0">
                <a:latin typeface="Arial" pitchFamily="34" charset="0"/>
                <a:cs typeface="Arial" pitchFamily="34" charset="0"/>
              </a:rPr>
              <a:t>Presentation Title</a:t>
            </a:r>
            <a:endParaRPr lang="en-GB" dirty="0"/>
          </a:p>
        </p:txBody>
      </p:sp>
      <p:sp>
        <p:nvSpPr>
          <p:cNvPr id="11" name="Text Placeholder 18"/>
          <p:cNvSpPr>
            <a:spLocks noGrp="1"/>
          </p:cNvSpPr>
          <p:nvPr userDrawn="1">
            <p:ph type="body" sz="quarter" idx="11" hasCustomPrompt="1"/>
          </p:nvPr>
        </p:nvSpPr>
        <p:spPr>
          <a:xfrm>
            <a:off x="611188" y="3427413"/>
            <a:ext cx="7921588" cy="461665"/>
          </a:xfrm>
          <a:prstGeom prst="rect">
            <a:avLst/>
          </a:prstGeom>
        </p:spPr>
        <p:txBody>
          <a:bodyPr wrap="square">
            <a:spAutoFit/>
          </a:bodyPr>
          <a:lstStyle>
            <a:lvl1pPr marL="0" indent="0">
              <a:buNone/>
              <a:defRPr sz="2400" b="1" baseline="0">
                <a:latin typeface="Calibri" panose="020F0502020204030204" pitchFamily="34" charset="0"/>
                <a:cs typeface="Arial" pitchFamily="34" charset="0"/>
              </a:defRPr>
            </a:lvl1pPr>
          </a:lstStyle>
          <a:p>
            <a:pPr lvl="0"/>
            <a:r>
              <a:rPr lang="en-GB" sz="2400" b="1" dirty="0" smtClean="0">
                <a:latin typeface="Arial" pitchFamily="34" charset="0"/>
                <a:cs typeface="Arial" pitchFamily="34" charset="0"/>
              </a:rPr>
              <a:t>Presenter Name</a:t>
            </a:r>
            <a:endParaRPr lang="en-GB" dirty="0"/>
          </a:p>
        </p:txBody>
      </p:sp>
    </p:spTree>
    <p:extLst>
      <p:ext uri="{BB962C8B-B14F-4D97-AF65-F5344CB8AC3E}">
        <p14:creationId xmlns:p14="http://schemas.microsoft.com/office/powerpoint/2010/main" val="15022404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11188" y="547688"/>
            <a:ext cx="7920000" cy="584775"/>
          </a:xfrm>
          <a:prstGeom prst="rect">
            <a:avLst/>
          </a:prstGeom>
        </p:spPr>
        <p:txBody>
          <a:bodyPr wrap="square">
            <a:spAutoFit/>
          </a:bodyPr>
          <a:lstStyle>
            <a:lvl1pPr marL="0" indent="0">
              <a:buNone/>
              <a:defRPr sz="3200" b="1" baseline="0">
                <a:solidFill>
                  <a:srgbClr val="006CB4"/>
                </a:solidFill>
                <a:latin typeface="Calibri" panose="020F0502020204030204" pitchFamily="34" charset="0"/>
                <a:cs typeface="Arial" pitchFamily="34" charset="0"/>
              </a:defRPr>
            </a:lvl1pPr>
          </a:lstStyle>
          <a:p>
            <a:pPr lvl="0"/>
            <a:r>
              <a:rPr lang="en-GB" dirty="0" smtClean="0"/>
              <a:t>Section Title</a:t>
            </a:r>
            <a:endParaRPr lang="en-GB" dirty="0"/>
          </a:p>
        </p:txBody>
      </p:sp>
      <p:sp>
        <p:nvSpPr>
          <p:cNvPr id="7" name="Text Placeholder 6"/>
          <p:cNvSpPr>
            <a:spLocks noGrp="1"/>
          </p:cNvSpPr>
          <p:nvPr>
            <p:ph type="body" sz="quarter" idx="11" hasCustomPrompt="1"/>
          </p:nvPr>
        </p:nvSpPr>
        <p:spPr>
          <a:xfrm>
            <a:off x="613588" y="2888550"/>
            <a:ext cx="7920000" cy="461665"/>
          </a:xfrm>
          <a:prstGeom prst="rect">
            <a:avLst/>
          </a:prstGeom>
          <a:noFill/>
        </p:spPr>
        <p:txBody>
          <a:bodyPr wrap="square">
            <a:spAutoFit/>
          </a:bodyPr>
          <a:lstStyle>
            <a:lvl1pPr marL="0" indent="0">
              <a:buNone/>
              <a:defRPr sz="2400" baseline="0">
                <a:solidFill>
                  <a:schemeClr val="tx1"/>
                </a:solidFill>
                <a:latin typeface="Calibri" panose="020F0502020204030204" pitchFamily="34" charset="0"/>
                <a:cs typeface="Arial" pitchFamily="34" charset="0"/>
              </a:defRPr>
            </a:lvl1pPr>
          </a:lstStyle>
          <a:p>
            <a:pPr lvl="0"/>
            <a:r>
              <a:rPr lang="en-GB" dirty="0" smtClean="0"/>
              <a:t>Section Paragraph</a:t>
            </a:r>
            <a:endParaRPr lang="en-GB" dirty="0"/>
          </a:p>
        </p:txBody>
      </p:sp>
      <p:sp>
        <p:nvSpPr>
          <p:cNvPr id="8" name="Text Placeholder 7"/>
          <p:cNvSpPr>
            <a:spLocks noGrp="1"/>
          </p:cNvSpPr>
          <p:nvPr>
            <p:ph type="body" sz="quarter" idx="12" hasCustomPrompt="1"/>
          </p:nvPr>
        </p:nvSpPr>
        <p:spPr>
          <a:xfrm>
            <a:off x="613588" y="1985988"/>
            <a:ext cx="7920000" cy="457200"/>
          </a:xfrm>
          <a:prstGeom prst="rect">
            <a:avLst/>
          </a:prstGeom>
        </p:spPr>
        <p:txBody>
          <a:bodyPr/>
          <a:lstStyle>
            <a:lvl1pPr marL="0" indent="0">
              <a:buNone/>
              <a:defRPr sz="2400" b="1" baseline="0">
                <a:latin typeface="Calibri" panose="020F0502020204030204" pitchFamily="34" charset="0"/>
                <a:cs typeface="Arial" pitchFamily="34" charset="0"/>
              </a:defRPr>
            </a:lvl1pPr>
          </a:lstStyle>
          <a:p>
            <a:pPr lvl="0"/>
            <a:r>
              <a:rPr lang="en-GB" dirty="0" smtClean="0">
                <a:latin typeface="Arial" pitchFamily="34" charset="0"/>
                <a:cs typeface="Arial" pitchFamily="34" charset="0"/>
              </a:rPr>
              <a:t>Section Subtitle</a:t>
            </a:r>
            <a:endParaRPr lang="en-GB" dirty="0"/>
          </a:p>
        </p:txBody>
      </p:sp>
    </p:spTree>
    <p:extLst>
      <p:ext uri="{BB962C8B-B14F-4D97-AF65-F5344CB8AC3E}">
        <p14:creationId xmlns:p14="http://schemas.microsoft.com/office/powerpoint/2010/main" val="19521594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Objec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11151" y="547688"/>
            <a:ext cx="7920037" cy="584775"/>
          </a:xfrm>
          <a:prstGeom prst="rect">
            <a:avLst/>
          </a:prstGeom>
        </p:spPr>
        <p:txBody>
          <a:bodyPr wrap="square">
            <a:spAutoFit/>
          </a:bodyPr>
          <a:lstStyle>
            <a:lvl1pPr marL="0" indent="0">
              <a:buNone/>
              <a:defRPr sz="3200" b="1" baseline="0">
                <a:solidFill>
                  <a:srgbClr val="006CB4"/>
                </a:solidFill>
                <a:latin typeface="Calibri" panose="020F0502020204030204" pitchFamily="34" charset="0"/>
                <a:cs typeface="Arial" pitchFamily="34" charset="0"/>
              </a:defRPr>
            </a:lvl1pPr>
          </a:lstStyle>
          <a:p>
            <a:pPr lvl="0"/>
            <a:r>
              <a:rPr lang="en-GB" dirty="0" smtClean="0"/>
              <a:t>Section Title</a:t>
            </a:r>
            <a:endParaRPr lang="en-GB" dirty="0"/>
          </a:p>
        </p:txBody>
      </p:sp>
      <p:sp>
        <p:nvSpPr>
          <p:cNvPr id="8" name="Text Placeholder 7"/>
          <p:cNvSpPr>
            <a:spLocks noGrp="1"/>
          </p:cNvSpPr>
          <p:nvPr>
            <p:ph type="body" sz="quarter" idx="12" hasCustomPrompt="1"/>
          </p:nvPr>
        </p:nvSpPr>
        <p:spPr>
          <a:xfrm>
            <a:off x="611151" y="1987200"/>
            <a:ext cx="7920037" cy="457200"/>
          </a:xfrm>
          <a:prstGeom prst="rect">
            <a:avLst/>
          </a:prstGeom>
        </p:spPr>
        <p:txBody>
          <a:bodyPr/>
          <a:lstStyle>
            <a:lvl1pPr marL="0" indent="0">
              <a:buNone/>
              <a:defRPr sz="2400" b="1" baseline="0">
                <a:latin typeface="Calibri" panose="020F0502020204030204" pitchFamily="34" charset="0"/>
                <a:cs typeface="Arial" pitchFamily="34" charset="0"/>
              </a:defRPr>
            </a:lvl1pPr>
          </a:lstStyle>
          <a:p>
            <a:pPr lvl="0"/>
            <a:r>
              <a:rPr lang="en-GB" dirty="0" smtClean="0">
                <a:latin typeface="Arial" pitchFamily="34" charset="0"/>
                <a:cs typeface="Arial" pitchFamily="34" charset="0"/>
              </a:rPr>
              <a:t>Section Subtitle</a:t>
            </a:r>
            <a:endParaRPr lang="en-GB" dirty="0"/>
          </a:p>
        </p:txBody>
      </p:sp>
      <p:sp>
        <p:nvSpPr>
          <p:cNvPr id="12" name="Content Placeholder 11"/>
          <p:cNvSpPr>
            <a:spLocks noGrp="1"/>
          </p:cNvSpPr>
          <p:nvPr>
            <p:ph sz="quarter" idx="13" hasCustomPrompt="1"/>
          </p:nvPr>
        </p:nvSpPr>
        <p:spPr>
          <a:xfrm>
            <a:off x="611188" y="2887200"/>
            <a:ext cx="7920000" cy="3060000"/>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616733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13569" y="547688"/>
            <a:ext cx="7920037" cy="584775"/>
          </a:xfrm>
          <a:prstGeom prst="rect">
            <a:avLst/>
          </a:prstGeom>
        </p:spPr>
        <p:txBody>
          <a:bodyPr wrap="square">
            <a:spAutoFit/>
          </a:bodyPr>
          <a:lstStyle>
            <a:lvl1pPr marL="0" indent="0">
              <a:buNone/>
              <a:defRPr sz="3200" b="1" baseline="0">
                <a:solidFill>
                  <a:srgbClr val="006CB4"/>
                </a:solidFill>
                <a:latin typeface="Arial" pitchFamily="34" charset="0"/>
                <a:cs typeface="Arial" pitchFamily="34" charset="0"/>
              </a:defRPr>
            </a:lvl1pPr>
          </a:lstStyle>
          <a:p>
            <a:pPr lvl="0"/>
            <a:r>
              <a:rPr lang="en-GB" dirty="0" smtClean="0"/>
              <a:t>Section Title</a:t>
            </a:r>
            <a:endParaRPr lang="en-GB" dirty="0"/>
          </a:p>
        </p:txBody>
      </p:sp>
      <p:sp>
        <p:nvSpPr>
          <p:cNvPr id="7" name="Text Placeholder 6"/>
          <p:cNvSpPr>
            <a:spLocks noGrp="1"/>
          </p:cNvSpPr>
          <p:nvPr>
            <p:ph type="body" sz="quarter" idx="11" hasCustomPrompt="1"/>
          </p:nvPr>
        </p:nvSpPr>
        <p:spPr>
          <a:xfrm>
            <a:off x="611188" y="1987200"/>
            <a:ext cx="7920037" cy="461665"/>
          </a:xfrm>
          <a:prstGeom prst="rect">
            <a:avLst/>
          </a:prstGeom>
          <a:noFill/>
        </p:spPr>
        <p:txBody>
          <a:bodyPr wrap="square">
            <a:spAutoFit/>
          </a:bodyPr>
          <a:lstStyle>
            <a:lvl1pPr marL="0" indent="0">
              <a:buNone/>
              <a:defRPr sz="2400" baseline="0">
                <a:solidFill>
                  <a:schemeClr val="tx1"/>
                </a:solidFill>
                <a:latin typeface="Arial" pitchFamily="34" charset="0"/>
                <a:cs typeface="Arial" pitchFamily="34" charset="0"/>
              </a:defRPr>
            </a:lvl1pPr>
          </a:lstStyle>
          <a:p>
            <a:pPr lvl="0"/>
            <a:r>
              <a:rPr lang="en-GB" dirty="0" smtClean="0"/>
              <a:t>Section Paragraph</a:t>
            </a:r>
            <a:endParaRPr lang="en-GB" dirty="0"/>
          </a:p>
        </p:txBody>
      </p:sp>
    </p:spTree>
    <p:extLst>
      <p:ext uri="{BB962C8B-B14F-4D97-AF65-F5344CB8AC3E}">
        <p14:creationId xmlns:p14="http://schemas.microsoft.com/office/powerpoint/2010/main" val="12300996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bjec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13570" y="547688"/>
            <a:ext cx="7920036" cy="584775"/>
          </a:xfrm>
          <a:prstGeom prst="rect">
            <a:avLst/>
          </a:prstGeom>
        </p:spPr>
        <p:txBody>
          <a:bodyPr wrap="square">
            <a:spAutoFit/>
          </a:bodyPr>
          <a:lstStyle>
            <a:lvl1pPr marL="0" indent="0">
              <a:buNone/>
              <a:defRPr sz="3200" b="1" baseline="0">
                <a:solidFill>
                  <a:srgbClr val="006CB4"/>
                </a:solidFill>
                <a:latin typeface="Calibri" panose="020F0502020204030204" pitchFamily="34" charset="0"/>
                <a:cs typeface="Arial" pitchFamily="34" charset="0"/>
              </a:defRPr>
            </a:lvl1pPr>
          </a:lstStyle>
          <a:p>
            <a:pPr lvl="0"/>
            <a:r>
              <a:rPr lang="en-GB" dirty="0" smtClean="0"/>
              <a:t>Section Title</a:t>
            </a:r>
            <a:endParaRPr lang="en-GB" dirty="0"/>
          </a:p>
        </p:txBody>
      </p:sp>
      <p:sp>
        <p:nvSpPr>
          <p:cNvPr id="8" name="Content Placeholder 7"/>
          <p:cNvSpPr>
            <a:spLocks noGrp="1"/>
          </p:cNvSpPr>
          <p:nvPr>
            <p:ph sz="quarter" idx="11" hasCustomPrompt="1"/>
          </p:nvPr>
        </p:nvSpPr>
        <p:spPr>
          <a:xfrm>
            <a:off x="612776" y="1987199"/>
            <a:ext cx="7920036" cy="3952800"/>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39889920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11188" y="547200"/>
            <a:ext cx="7920038" cy="461665"/>
          </a:xfrm>
          <a:prstGeom prst="rect">
            <a:avLst/>
          </a:prstGeom>
          <a:noFill/>
        </p:spPr>
        <p:txBody>
          <a:bodyPr wrap="square">
            <a:spAutoFit/>
          </a:bodyPr>
          <a:lstStyle>
            <a:lvl1pPr marL="0" indent="0">
              <a:buNone/>
              <a:defRPr sz="2400" baseline="0">
                <a:solidFill>
                  <a:schemeClr val="tx1"/>
                </a:solidFill>
                <a:latin typeface="Calibri" panose="020F0502020204030204" pitchFamily="34" charset="0"/>
                <a:cs typeface="Arial" pitchFamily="34" charset="0"/>
              </a:defRPr>
            </a:lvl1pPr>
          </a:lstStyle>
          <a:p>
            <a:pPr lvl="0"/>
            <a:r>
              <a:rPr lang="en-GB" dirty="0" smtClean="0"/>
              <a:t>Section Paragraph</a:t>
            </a:r>
            <a:endParaRPr lang="en-GB" dirty="0"/>
          </a:p>
        </p:txBody>
      </p:sp>
    </p:spTree>
    <p:extLst>
      <p:ext uri="{BB962C8B-B14F-4D97-AF65-F5344CB8AC3E}">
        <p14:creationId xmlns:p14="http://schemas.microsoft.com/office/powerpoint/2010/main" val="11565137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Rectangle 2"/>
          <p:cNvSpPr/>
          <p:nvPr userDrawn="1"/>
        </p:nvSpPr>
        <p:spPr>
          <a:xfrm>
            <a:off x="612775" y="540000"/>
            <a:ext cx="7920037" cy="54006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sz="quarter" idx="10" hasCustomPrompt="1"/>
          </p:nvPr>
        </p:nvSpPr>
        <p:spPr>
          <a:xfrm>
            <a:off x="612776" y="547688"/>
            <a:ext cx="7920036" cy="5392988"/>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Tree>
    <p:extLst>
      <p:ext uri="{BB962C8B-B14F-4D97-AF65-F5344CB8AC3E}">
        <p14:creationId xmlns:p14="http://schemas.microsoft.com/office/powerpoint/2010/main" val="1782026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Overlay (top right)">
    <p:spTree>
      <p:nvGrpSpPr>
        <p:cNvPr id="1" name=""/>
        <p:cNvGrpSpPr/>
        <p:nvPr/>
      </p:nvGrpSpPr>
      <p:grpSpPr>
        <a:xfrm>
          <a:off x="0" y="0"/>
          <a:ext cx="0" cy="0"/>
          <a:chOff x="0" y="0"/>
          <a:chExt cx="0" cy="0"/>
        </a:xfrm>
      </p:grpSpPr>
      <p:sp>
        <p:nvSpPr>
          <p:cNvPr id="11" name="Content Placeholder 7"/>
          <p:cNvSpPr>
            <a:spLocks noGrp="1"/>
          </p:cNvSpPr>
          <p:nvPr>
            <p:ph sz="quarter" idx="13" hasCustomPrompt="1"/>
          </p:nvPr>
        </p:nvSpPr>
        <p:spPr>
          <a:xfrm>
            <a:off x="612776" y="547688"/>
            <a:ext cx="7920036" cy="5392988"/>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932363" y="900000"/>
            <a:ext cx="3600450" cy="496805"/>
          </a:xfrm>
          <a:prstGeom prst="rect">
            <a:avLst/>
          </a:prstGeom>
          <a:solidFill>
            <a:schemeClr val="bg1">
              <a:alpha val="88000"/>
            </a:schemeClr>
          </a:solidFill>
        </p:spPr>
        <p:txBody>
          <a:bodyPr lIns="180000" tIns="93600" rIns="180000" bIns="93600">
            <a:normAutofit/>
          </a:bodyPr>
          <a:lstStyle>
            <a:lvl1pPr marL="0" indent="0">
              <a:buNone/>
              <a:defRPr sz="2000" b="1" baseline="0">
                <a:latin typeface="Arial" pitchFamily="34" charset="0"/>
                <a:cs typeface="Arial" pitchFamily="34" charset="0"/>
              </a:defRPr>
            </a:lvl1pPr>
          </a:lstStyle>
          <a:p>
            <a:pPr lvl="0"/>
            <a:r>
              <a:rPr lang="en-GB" sz="2000" b="1" dirty="0" smtClean="0">
                <a:latin typeface="Arial" pitchFamily="34" charset="0"/>
                <a:cs typeface="Arial" pitchFamily="34" charset="0"/>
              </a:rPr>
              <a:t>Subtitle</a:t>
            </a:r>
            <a:endParaRPr lang="en-GB" sz="2400" b="1" dirty="0" smtClean="0">
              <a:latin typeface="Arial" pitchFamily="34" charset="0"/>
              <a:cs typeface="Arial" pitchFamily="34" charset="0"/>
            </a:endParaRPr>
          </a:p>
        </p:txBody>
      </p:sp>
      <p:sp>
        <p:nvSpPr>
          <p:cNvPr id="15" name="Text Placeholder 14"/>
          <p:cNvSpPr>
            <a:spLocks noGrp="1"/>
          </p:cNvSpPr>
          <p:nvPr>
            <p:ph type="body" sz="quarter" idx="12" hasCustomPrompt="1"/>
          </p:nvPr>
        </p:nvSpPr>
        <p:spPr>
          <a:xfrm>
            <a:off x="4932362" y="1396800"/>
            <a:ext cx="3599637" cy="2030613"/>
          </a:xfrm>
          <a:prstGeom prst="rect">
            <a:avLst/>
          </a:prstGeom>
          <a:solidFill>
            <a:schemeClr val="bg1">
              <a:alpha val="88000"/>
            </a:schemeClr>
          </a:solidFill>
        </p:spPr>
        <p:txBody>
          <a:bodyPr lIns="180000" tIns="93600" rIns="180000" bIns="93600">
            <a:normAutofit/>
          </a:bodyPr>
          <a:lstStyle>
            <a:lvl1pPr marL="0" indent="0">
              <a:buNone/>
              <a:defRPr sz="2000" baseline="0">
                <a:latin typeface="Arial" pitchFamily="34" charset="0"/>
                <a:cs typeface="Arial" pitchFamily="34" charset="0"/>
              </a:defRPr>
            </a:lvl1pPr>
          </a:lstStyle>
          <a:p>
            <a:pPr lvl="0"/>
            <a:r>
              <a:rPr lang="en-GB" dirty="0" smtClean="0"/>
              <a:t>Paragraph</a:t>
            </a:r>
            <a:endParaRPr lang="en-GB" dirty="0"/>
          </a:p>
        </p:txBody>
      </p:sp>
    </p:spTree>
    <p:extLst>
      <p:ext uri="{BB962C8B-B14F-4D97-AF65-F5344CB8AC3E}">
        <p14:creationId xmlns:p14="http://schemas.microsoft.com/office/powerpoint/2010/main" val="8001102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 Overlay (bottom left)">
    <p:spTree>
      <p:nvGrpSpPr>
        <p:cNvPr id="1" name=""/>
        <p:cNvGrpSpPr/>
        <p:nvPr/>
      </p:nvGrpSpPr>
      <p:grpSpPr>
        <a:xfrm>
          <a:off x="0" y="0"/>
          <a:ext cx="0" cy="0"/>
          <a:chOff x="0" y="0"/>
          <a:chExt cx="0" cy="0"/>
        </a:xfrm>
      </p:grpSpPr>
      <p:sp>
        <p:nvSpPr>
          <p:cNvPr id="10" name="Content Placeholder 7"/>
          <p:cNvSpPr>
            <a:spLocks noGrp="1" noChangeAspect="1"/>
          </p:cNvSpPr>
          <p:nvPr>
            <p:ph sz="quarter" idx="13" hasCustomPrompt="1"/>
          </p:nvPr>
        </p:nvSpPr>
        <p:spPr>
          <a:xfrm>
            <a:off x="613570" y="547688"/>
            <a:ext cx="7920036" cy="5392988"/>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613570" y="3059995"/>
            <a:ext cx="3601226" cy="496805"/>
          </a:xfrm>
          <a:prstGeom prst="rect">
            <a:avLst/>
          </a:prstGeom>
          <a:solidFill>
            <a:srgbClr val="006CB4">
              <a:alpha val="88000"/>
            </a:srgbClr>
          </a:solidFill>
        </p:spPr>
        <p:txBody>
          <a:bodyPr lIns="180000" tIns="93600" rIns="180000" bIns="93600">
            <a:normAutofit/>
          </a:bodyPr>
          <a:lstStyle>
            <a:lvl1pPr marL="0" indent="0">
              <a:buNone/>
              <a:defRPr sz="2000" b="1" baseline="0">
                <a:solidFill>
                  <a:schemeClr val="bg1"/>
                </a:solidFill>
                <a:latin typeface="Arial" pitchFamily="34" charset="0"/>
                <a:cs typeface="Arial" pitchFamily="34" charset="0"/>
              </a:defRPr>
            </a:lvl1pPr>
          </a:lstStyle>
          <a:p>
            <a:pPr lvl="0"/>
            <a:r>
              <a:rPr lang="en-GB" dirty="0" smtClean="0"/>
              <a:t>Subtitle</a:t>
            </a:r>
            <a:endParaRPr lang="en-GB" dirty="0"/>
          </a:p>
        </p:txBody>
      </p:sp>
      <p:sp>
        <p:nvSpPr>
          <p:cNvPr id="15" name="Text Placeholder 14"/>
          <p:cNvSpPr>
            <a:spLocks noGrp="1"/>
          </p:cNvSpPr>
          <p:nvPr>
            <p:ph type="body" sz="quarter" idx="12" hasCustomPrompt="1"/>
          </p:nvPr>
        </p:nvSpPr>
        <p:spPr>
          <a:xfrm>
            <a:off x="612000" y="3556800"/>
            <a:ext cx="3601225" cy="2022559"/>
          </a:xfrm>
          <a:prstGeom prst="rect">
            <a:avLst/>
          </a:prstGeom>
          <a:solidFill>
            <a:srgbClr val="006CB4">
              <a:alpha val="88000"/>
            </a:srgbClr>
          </a:solidFill>
        </p:spPr>
        <p:txBody>
          <a:bodyPr lIns="180000" tIns="93600" rIns="180000" bIns="93600">
            <a:norm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Paragraph</a:t>
            </a:r>
            <a:endParaRPr lang="en-GB" dirty="0"/>
          </a:p>
        </p:txBody>
      </p:sp>
    </p:spTree>
    <p:extLst>
      <p:ext uri="{BB962C8B-B14F-4D97-AF65-F5344CB8AC3E}">
        <p14:creationId xmlns:p14="http://schemas.microsoft.com/office/powerpoint/2010/main" val="14152562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eft), Object (right)">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611187" y="547687"/>
            <a:ext cx="3600000" cy="400110"/>
          </a:xfrm>
          <a:prstGeom prst="rect">
            <a:avLst/>
          </a:prstGeom>
        </p:spPr>
        <p:txBody>
          <a:bodyPr wrap="square">
            <a:spAutoFit/>
          </a:bodyPr>
          <a:lstStyle>
            <a:lvl1pPr marL="0" indent="0">
              <a:buNone/>
              <a:defRPr sz="2000" baseline="0">
                <a:solidFill>
                  <a:schemeClr val="tx1"/>
                </a:solidFill>
                <a:latin typeface="Calibri" panose="020F0502020204030204" pitchFamily="34" charset="0"/>
                <a:cs typeface="Arial" pitchFamily="34" charset="0"/>
              </a:defRPr>
            </a:lvl1pPr>
          </a:lstStyle>
          <a:p>
            <a:pPr lvl="0"/>
            <a:r>
              <a:rPr lang="en-GB" dirty="0" smtClean="0"/>
              <a:t>Paragraph Text</a:t>
            </a:r>
            <a:endParaRPr lang="en-GB" dirty="0"/>
          </a:p>
        </p:txBody>
      </p:sp>
      <p:sp>
        <p:nvSpPr>
          <p:cNvPr id="7" name="Content Placeholder 6"/>
          <p:cNvSpPr>
            <a:spLocks noGrp="1"/>
          </p:cNvSpPr>
          <p:nvPr>
            <p:ph sz="quarter" idx="12" hasCustomPrompt="1"/>
          </p:nvPr>
        </p:nvSpPr>
        <p:spPr>
          <a:xfrm>
            <a:off x="4932363" y="547687"/>
            <a:ext cx="3600450" cy="5400676"/>
          </a:xfrm>
          <a:prstGeom prst="rect">
            <a:avLst/>
          </a:prstGeom>
        </p:spPr>
        <p:txBody>
          <a:bodyPr/>
          <a:lstStyle>
            <a:lvl1pPr marL="0" indent="0">
              <a:buNone/>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17799146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End">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3588" y="2347913"/>
            <a:ext cx="7920000" cy="484397"/>
          </a:xfrm>
          <a:prstGeom prst="rect">
            <a:avLst/>
          </a:prstGeom>
        </p:spPr>
        <p:txBody>
          <a:bodyPr>
            <a:normAutofit/>
          </a:bodyPr>
          <a:lstStyle>
            <a:lvl1pPr marL="0" indent="0">
              <a:buNone/>
              <a:defRPr sz="2400"/>
            </a:lvl1pPr>
          </a:lstStyle>
          <a:p>
            <a:pPr lvl="0"/>
            <a:r>
              <a:rPr lang="en-US" dirty="0" smtClean="0"/>
              <a:t>Thank You</a:t>
            </a:r>
            <a:endParaRPr lang="en-GB" dirty="0"/>
          </a:p>
        </p:txBody>
      </p:sp>
    </p:spTree>
    <p:extLst>
      <p:ext uri="{BB962C8B-B14F-4D97-AF65-F5344CB8AC3E}">
        <p14:creationId xmlns:p14="http://schemas.microsoft.com/office/powerpoint/2010/main" val="6774097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left), Object (right)">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612775" y="547688"/>
            <a:ext cx="3598775" cy="5392988"/>
          </a:xfrm>
          <a:prstGeom prst="rect">
            <a:avLst/>
          </a:prstGeom>
        </p:spPr>
        <p:txBody>
          <a:bodyPr/>
          <a:lstStyle>
            <a:lvl1pPr marL="0" indent="0">
              <a:buNone/>
              <a:defRPr/>
            </a:lvl1pPr>
          </a:lstStyle>
          <a:p>
            <a:pPr lvl="0"/>
            <a:r>
              <a:rPr lang="en-GB" dirty="0" smtClean="0"/>
              <a:t>Object (Click an icon below)</a:t>
            </a:r>
            <a:endParaRPr lang="en-GB" dirty="0"/>
          </a:p>
        </p:txBody>
      </p:sp>
      <p:sp>
        <p:nvSpPr>
          <p:cNvPr id="11" name="Content Placeholder 2"/>
          <p:cNvSpPr>
            <a:spLocks noGrp="1"/>
          </p:cNvSpPr>
          <p:nvPr>
            <p:ph sz="quarter" idx="13" hasCustomPrompt="1"/>
          </p:nvPr>
        </p:nvSpPr>
        <p:spPr>
          <a:xfrm>
            <a:off x="4932363" y="547200"/>
            <a:ext cx="3598775" cy="5392988"/>
          </a:xfrm>
          <a:prstGeom prst="rect">
            <a:avLst/>
          </a:prstGeom>
        </p:spPr>
        <p:txBody>
          <a:bodyPr/>
          <a:lstStyle>
            <a:lvl1pPr marL="0" indent="0">
              <a:buNone/>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5184735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ejct  (left), Text (right)">
    <p:spTree>
      <p:nvGrpSpPr>
        <p:cNvPr id="1" name=""/>
        <p:cNvGrpSpPr/>
        <p:nvPr/>
      </p:nvGrpSpPr>
      <p:grpSpPr>
        <a:xfrm>
          <a:off x="0" y="0"/>
          <a:ext cx="0" cy="0"/>
          <a:chOff x="0" y="0"/>
          <a:chExt cx="0" cy="0"/>
        </a:xfrm>
      </p:grpSpPr>
      <p:sp>
        <p:nvSpPr>
          <p:cNvPr id="10" name="Text Placeholder 12"/>
          <p:cNvSpPr>
            <a:spLocks noGrp="1"/>
          </p:cNvSpPr>
          <p:nvPr>
            <p:ph type="body" sz="quarter" idx="14" hasCustomPrompt="1"/>
          </p:nvPr>
        </p:nvSpPr>
        <p:spPr>
          <a:xfrm>
            <a:off x="4931999" y="547200"/>
            <a:ext cx="3600813" cy="400110"/>
          </a:xfrm>
          <a:prstGeom prst="rect">
            <a:avLst/>
          </a:prstGeom>
        </p:spPr>
        <p:txBody>
          <a:bodyPr wrap="square">
            <a:spAutoFit/>
          </a:bodyPr>
          <a:lstStyle>
            <a:lvl1pPr marL="0" indent="0">
              <a:buNone/>
              <a:defRPr sz="2000" baseline="0">
                <a:solidFill>
                  <a:schemeClr val="tx1"/>
                </a:solidFill>
                <a:latin typeface="Calibri" panose="020F0502020204030204" pitchFamily="34" charset="0"/>
                <a:cs typeface="Arial" pitchFamily="34" charset="0"/>
              </a:defRPr>
            </a:lvl1pPr>
          </a:lstStyle>
          <a:p>
            <a:pPr lvl="0"/>
            <a:r>
              <a:rPr lang="en-GB" dirty="0" smtClean="0"/>
              <a:t>Paragraph Text</a:t>
            </a:r>
            <a:endParaRPr lang="en-GB" dirty="0"/>
          </a:p>
        </p:txBody>
      </p:sp>
      <p:sp>
        <p:nvSpPr>
          <p:cNvPr id="11" name="Content Placeholder 2"/>
          <p:cNvSpPr>
            <a:spLocks noGrp="1"/>
          </p:cNvSpPr>
          <p:nvPr>
            <p:ph sz="quarter" idx="12" hasCustomPrompt="1"/>
          </p:nvPr>
        </p:nvSpPr>
        <p:spPr>
          <a:xfrm>
            <a:off x="611188" y="547200"/>
            <a:ext cx="3598775" cy="5392988"/>
          </a:xfrm>
          <a:prstGeom prst="rect">
            <a:avLst/>
          </a:prstGeom>
        </p:spPr>
        <p:txBody>
          <a:bodyPr/>
          <a:lstStyle>
            <a:lvl1pPr marL="0" indent="0">
              <a:buNone/>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37553096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eft), Text (right)">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custDataLst>
              <p:custData r:id="rId1"/>
            </p:custDataLst>
          </p:nvPr>
        </p:nvSpPr>
        <p:spPr>
          <a:xfrm>
            <a:off x="612776" y="547688"/>
            <a:ext cx="3600449" cy="400110"/>
          </a:xfrm>
          <a:prstGeom prst="rect">
            <a:avLst/>
          </a:prstGeom>
        </p:spPr>
        <p:txBody>
          <a:bodyPr wrap="square">
            <a:spAutoFit/>
          </a:bodyPr>
          <a:lstStyle>
            <a:lvl1pPr marL="0" indent="0">
              <a:buNone/>
              <a:defRPr sz="2000" baseline="0">
                <a:solidFill>
                  <a:schemeClr val="tx1"/>
                </a:solidFill>
                <a:latin typeface="Calibri" panose="020F0502020204030204" pitchFamily="34" charset="0"/>
                <a:cs typeface="Arial" pitchFamily="34" charset="0"/>
              </a:defRPr>
            </a:lvl1pPr>
          </a:lstStyle>
          <a:p>
            <a:pPr lvl="0"/>
            <a:r>
              <a:rPr lang="en-GB" dirty="0" smtClean="0"/>
              <a:t>Paragraph Text</a:t>
            </a:r>
            <a:endParaRPr lang="en-GB" dirty="0"/>
          </a:p>
        </p:txBody>
      </p:sp>
      <p:sp>
        <p:nvSpPr>
          <p:cNvPr id="11" name="Text Placeholder 12"/>
          <p:cNvSpPr>
            <a:spLocks noGrp="1"/>
          </p:cNvSpPr>
          <p:nvPr>
            <p:ph type="body" sz="quarter" idx="12" hasCustomPrompt="1"/>
          </p:nvPr>
        </p:nvSpPr>
        <p:spPr>
          <a:xfrm>
            <a:off x="4932363" y="547688"/>
            <a:ext cx="3600450" cy="400110"/>
          </a:xfrm>
          <a:prstGeom prst="rect">
            <a:avLst/>
          </a:prstGeom>
        </p:spPr>
        <p:txBody>
          <a:bodyPr wrap="square">
            <a:spAutoFit/>
          </a:bodyPr>
          <a:lstStyle>
            <a:lvl1pPr marL="0" indent="0">
              <a:buNone/>
              <a:defRPr sz="2000" baseline="0">
                <a:solidFill>
                  <a:schemeClr val="tx1"/>
                </a:solidFill>
                <a:latin typeface="Calibri" panose="020F0502020204030204" pitchFamily="34" charset="0"/>
                <a:cs typeface="Arial" pitchFamily="34" charset="0"/>
              </a:defRPr>
            </a:lvl1pPr>
          </a:lstStyle>
          <a:p>
            <a:pPr lvl="0"/>
            <a:r>
              <a:rPr lang="en-GB" dirty="0" smtClean="0"/>
              <a:t>Paragraph Text</a:t>
            </a:r>
            <a:endParaRPr lang="en-GB" dirty="0"/>
          </a:p>
        </p:txBody>
      </p:sp>
    </p:spTree>
    <p:extLst>
      <p:ext uri="{BB962C8B-B14F-4D97-AF65-F5344CB8AC3E}">
        <p14:creationId xmlns:p14="http://schemas.microsoft.com/office/powerpoint/2010/main" val="19373938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eft), Object (right)">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611188" y="547688"/>
            <a:ext cx="3600362" cy="400110"/>
          </a:xfrm>
          <a:prstGeom prst="rect">
            <a:avLst/>
          </a:prstGeom>
        </p:spPr>
        <p:txBody>
          <a:bodyPr wrap="square">
            <a:spAutoFit/>
          </a:bodyPr>
          <a:lstStyle>
            <a:lvl1pPr marL="0" indent="0">
              <a:buNone/>
              <a:defRPr sz="2000" baseline="0">
                <a:solidFill>
                  <a:srgbClr val="641C67"/>
                </a:solidFill>
                <a:latin typeface="Calibri" panose="020F0502020204030204" pitchFamily="34" charset="0"/>
                <a:cs typeface="Arial" pitchFamily="34" charset="0"/>
              </a:defRPr>
            </a:lvl1pPr>
          </a:lstStyle>
          <a:p>
            <a:pPr lvl="0"/>
            <a:r>
              <a:rPr lang="en-GB" dirty="0" smtClean="0"/>
              <a:t>“Quote”</a:t>
            </a:r>
            <a:endParaRPr lang="en-GB" dirty="0"/>
          </a:p>
        </p:txBody>
      </p:sp>
      <p:sp>
        <p:nvSpPr>
          <p:cNvPr id="15" name="Text Placeholder 14"/>
          <p:cNvSpPr>
            <a:spLocks noGrp="1"/>
          </p:cNvSpPr>
          <p:nvPr>
            <p:ph type="body" sz="quarter" idx="12" hasCustomPrompt="1"/>
          </p:nvPr>
        </p:nvSpPr>
        <p:spPr>
          <a:xfrm>
            <a:off x="612775" y="4687888"/>
            <a:ext cx="3600450" cy="338554"/>
          </a:xfrm>
          <a:prstGeom prst="rect">
            <a:avLst/>
          </a:prstGeom>
        </p:spPr>
        <p:txBody>
          <a:bodyPr wrap="square">
            <a:spAutoFit/>
          </a:bodyPr>
          <a:lstStyle>
            <a:lvl1pPr marL="0" indent="0">
              <a:buNone/>
              <a:defRPr sz="1600" b="1" baseline="0">
                <a:latin typeface="Calibri" panose="020F0502020204030204" pitchFamily="34" charset="0"/>
                <a:cs typeface="Arial" pitchFamily="34" charset="0"/>
              </a:defRPr>
            </a:lvl1pPr>
          </a:lstStyle>
          <a:p>
            <a:pPr lvl="0"/>
            <a:r>
              <a:rPr lang="en-GB" sz="1600" dirty="0" smtClean="0">
                <a:latin typeface="Arial" pitchFamily="34" charset="0"/>
                <a:cs typeface="Arial" pitchFamily="34" charset="0"/>
              </a:rPr>
              <a:t>Quote Reference</a:t>
            </a:r>
            <a:endParaRPr lang="en-GB" dirty="0"/>
          </a:p>
        </p:txBody>
      </p:sp>
      <p:sp>
        <p:nvSpPr>
          <p:cNvPr id="17" name="Text Placeholder 16"/>
          <p:cNvSpPr>
            <a:spLocks noGrp="1"/>
          </p:cNvSpPr>
          <p:nvPr>
            <p:ph type="body" sz="quarter" idx="13" hasCustomPrompt="1"/>
          </p:nvPr>
        </p:nvSpPr>
        <p:spPr>
          <a:xfrm>
            <a:off x="612775" y="5227637"/>
            <a:ext cx="3598776" cy="338554"/>
          </a:xfrm>
          <a:prstGeom prst="rect">
            <a:avLst/>
          </a:prstGeom>
        </p:spPr>
        <p:txBody>
          <a:bodyPr wrap="square">
            <a:spAutoFit/>
          </a:bodyPr>
          <a:lstStyle>
            <a:lvl1pPr marL="0" indent="0">
              <a:buNone/>
              <a:defRPr sz="1600">
                <a:latin typeface="Calibri" panose="020F0502020204030204" pitchFamily="34" charset="0"/>
                <a:cs typeface="Arial" pitchFamily="34" charset="0"/>
              </a:defRPr>
            </a:lvl1pPr>
          </a:lstStyle>
          <a:p>
            <a:pPr lvl="0"/>
            <a:r>
              <a:rPr lang="en-GB" sz="1600" dirty="0" smtClean="0">
                <a:latin typeface="Arial" pitchFamily="34" charset="0"/>
                <a:cs typeface="Arial" pitchFamily="34" charset="0"/>
              </a:rPr>
              <a:t>Date</a:t>
            </a:r>
            <a:endParaRPr lang="en-GB" dirty="0"/>
          </a:p>
        </p:txBody>
      </p:sp>
      <p:sp>
        <p:nvSpPr>
          <p:cNvPr id="11" name="Content Placeholder 7"/>
          <p:cNvSpPr>
            <a:spLocks noGrp="1"/>
          </p:cNvSpPr>
          <p:nvPr>
            <p:ph sz="quarter" idx="14" hasCustomPrompt="1"/>
          </p:nvPr>
        </p:nvSpPr>
        <p:spPr>
          <a:xfrm>
            <a:off x="4932813" y="547200"/>
            <a:ext cx="3600000" cy="5392737"/>
          </a:xfrm>
          <a:prstGeom prst="rect">
            <a:avLst/>
          </a:prstGeom>
        </p:spPr>
        <p:txBody>
          <a:bodyPr/>
          <a:lstStyle>
            <a:lvl1pPr marL="0" indent="0">
              <a:buNone/>
              <a:defRPr baseline="0">
                <a:latin typeface="Calibri" panose="020F0502020204030204" pitchFamily="34" charset="0"/>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42008893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left), Quote (right)">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4932363" y="547688"/>
            <a:ext cx="3600813" cy="400110"/>
          </a:xfrm>
          <a:prstGeom prst="rect">
            <a:avLst/>
          </a:prstGeom>
        </p:spPr>
        <p:txBody>
          <a:bodyPr wrap="square">
            <a:spAutoFit/>
          </a:bodyPr>
          <a:lstStyle>
            <a:lvl1pPr marL="0" indent="0">
              <a:buNone/>
              <a:defRPr sz="2000" baseline="0">
                <a:solidFill>
                  <a:srgbClr val="641C67"/>
                </a:solidFill>
                <a:latin typeface="Calibri" panose="020F0502020204030204" pitchFamily="34" charset="0"/>
                <a:cs typeface="Arial" pitchFamily="34" charset="0"/>
              </a:defRPr>
            </a:lvl1pPr>
          </a:lstStyle>
          <a:p>
            <a:pPr lvl="0"/>
            <a:r>
              <a:rPr lang="en-GB" dirty="0" smtClean="0"/>
              <a:t>“Quote”</a:t>
            </a:r>
            <a:endParaRPr lang="en-GB" dirty="0"/>
          </a:p>
        </p:txBody>
      </p:sp>
      <p:sp>
        <p:nvSpPr>
          <p:cNvPr id="15" name="Text Placeholder 14"/>
          <p:cNvSpPr>
            <a:spLocks noGrp="1"/>
          </p:cNvSpPr>
          <p:nvPr>
            <p:ph type="body" sz="quarter" idx="12" hasCustomPrompt="1"/>
          </p:nvPr>
        </p:nvSpPr>
        <p:spPr>
          <a:xfrm>
            <a:off x="4932363" y="4687200"/>
            <a:ext cx="3601176" cy="338554"/>
          </a:xfrm>
          <a:prstGeom prst="rect">
            <a:avLst/>
          </a:prstGeom>
        </p:spPr>
        <p:txBody>
          <a:bodyPr wrap="square">
            <a:spAutoFit/>
          </a:bodyPr>
          <a:lstStyle>
            <a:lvl1pPr marL="0" indent="0">
              <a:buNone/>
              <a:defRPr sz="1600" b="1" baseline="0">
                <a:latin typeface="Calibri" panose="020F0502020204030204" pitchFamily="34" charset="0"/>
                <a:cs typeface="Arial" pitchFamily="34" charset="0"/>
              </a:defRPr>
            </a:lvl1pPr>
          </a:lstStyle>
          <a:p>
            <a:pPr lvl="0"/>
            <a:r>
              <a:rPr lang="en-GB" sz="1600" dirty="0" smtClean="0">
                <a:latin typeface="Arial" pitchFamily="34" charset="0"/>
                <a:cs typeface="Arial" pitchFamily="34" charset="0"/>
              </a:rPr>
              <a:t>Quote Reference</a:t>
            </a:r>
            <a:endParaRPr lang="en-GB" dirty="0"/>
          </a:p>
        </p:txBody>
      </p:sp>
      <p:sp>
        <p:nvSpPr>
          <p:cNvPr id="17" name="Text Placeholder 16"/>
          <p:cNvSpPr>
            <a:spLocks noGrp="1"/>
          </p:cNvSpPr>
          <p:nvPr>
            <p:ph type="body" sz="quarter" idx="13" hasCustomPrompt="1"/>
          </p:nvPr>
        </p:nvSpPr>
        <p:spPr>
          <a:xfrm>
            <a:off x="4932363" y="5227638"/>
            <a:ext cx="3601176" cy="338554"/>
          </a:xfrm>
          <a:prstGeom prst="rect">
            <a:avLst/>
          </a:prstGeom>
        </p:spPr>
        <p:txBody>
          <a:bodyPr wrap="square">
            <a:spAutoFit/>
          </a:bodyPr>
          <a:lstStyle>
            <a:lvl1pPr marL="0" indent="0">
              <a:buNone/>
              <a:defRPr sz="1600">
                <a:latin typeface="Calibri" panose="020F0502020204030204" pitchFamily="34" charset="0"/>
                <a:cs typeface="Arial" pitchFamily="34" charset="0"/>
              </a:defRPr>
            </a:lvl1pPr>
          </a:lstStyle>
          <a:p>
            <a:pPr lvl="0"/>
            <a:r>
              <a:rPr lang="en-GB" sz="1600" dirty="0" smtClean="0">
                <a:latin typeface="Arial" pitchFamily="34" charset="0"/>
                <a:cs typeface="Arial" pitchFamily="34" charset="0"/>
              </a:rPr>
              <a:t>Date</a:t>
            </a:r>
            <a:endParaRPr lang="en-GB" dirty="0"/>
          </a:p>
        </p:txBody>
      </p:sp>
      <p:sp>
        <p:nvSpPr>
          <p:cNvPr id="8" name="Content Placeholder 7"/>
          <p:cNvSpPr>
            <a:spLocks noGrp="1"/>
          </p:cNvSpPr>
          <p:nvPr>
            <p:ph sz="quarter" idx="14" hasCustomPrompt="1"/>
          </p:nvPr>
        </p:nvSpPr>
        <p:spPr>
          <a:xfrm>
            <a:off x="611188" y="547688"/>
            <a:ext cx="3600000" cy="5392737"/>
          </a:xfrm>
          <a:prstGeom prst="rect">
            <a:avLst/>
          </a:prstGeom>
        </p:spPr>
        <p:txBody>
          <a:bodyPr/>
          <a:lstStyle>
            <a:lvl1pPr marL="0" indent="0">
              <a:buNone/>
              <a:defRPr baseline="0"/>
            </a:lvl1pPr>
          </a:lstStyle>
          <a:p>
            <a:pPr lvl="0"/>
            <a:r>
              <a:rPr lang="en-GB" dirty="0" smtClean="0"/>
              <a:t>Object (Click an icon below)</a:t>
            </a:r>
            <a:endParaRPr lang="en-GB" dirty="0"/>
          </a:p>
        </p:txBody>
      </p:sp>
    </p:spTree>
    <p:extLst>
      <p:ext uri="{BB962C8B-B14F-4D97-AF65-F5344CB8AC3E}">
        <p14:creationId xmlns:p14="http://schemas.microsoft.com/office/powerpoint/2010/main" val="25550061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613965" y="547688"/>
            <a:ext cx="7919245" cy="646331"/>
          </a:xfrm>
          <a:prstGeom prst="rect">
            <a:avLst/>
          </a:prstGeom>
        </p:spPr>
        <p:txBody>
          <a:bodyPr wrap="square">
            <a:spAutoFit/>
          </a:bodyPr>
          <a:lstStyle>
            <a:lvl1pPr marL="0" indent="0">
              <a:buNone/>
              <a:defRPr sz="3600" b="1" baseline="0">
                <a:solidFill>
                  <a:srgbClr val="641C67"/>
                </a:solidFill>
                <a:latin typeface="Calibri" panose="020F0502020204030204" pitchFamily="34" charset="0"/>
                <a:cs typeface="Arial" pitchFamily="34" charset="0"/>
              </a:defRPr>
            </a:lvl1pPr>
          </a:lstStyle>
          <a:p>
            <a:pPr lvl="0"/>
            <a:r>
              <a:rPr lang="en-GB" dirty="0" smtClean="0"/>
              <a:t>“Quote”</a:t>
            </a:r>
            <a:endParaRPr lang="en-GB" dirty="0"/>
          </a:p>
        </p:txBody>
      </p:sp>
    </p:spTree>
    <p:extLst>
      <p:ext uri="{BB962C8B-B14F-4D97-AF65-F5344CB8AC3E}">
        <p14:creationId xmlns:p14="http://schemas.microsoft.com/office/powerpoint/2010/main" val="13946857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433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577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lue Bg)">
    <p:spTree>
      <p:nvGrpSpPr>
        <p:cNvPr id="1" name=""/>
        <p:cNvGrpSpPr/>
        <p:nvPr/>
      </p:nvGrpSpPr>
      <p:grpSpPr>
        <a:xfrm>
          <a:off x="0" y="0"/>
          <a:ext cx="0" cy="0"/>
          <a:chOff x="0" y="0"/>
          <a:chExt cx="0" cy="0"/>
        </a:xfrm>
      </p:grpSpPr>
      <p:sp>
        <p:nvSpPr>
          <p:cNvPr id="3" name="Rectangle 2"/>
          <p:cNvSpPr/>
          <p:nvPr userDrawn="1"/>
        </p:nvSpPr>
        <p:spPr>
          <a:xfrm>
            <a:off x="612775" y="540000"/>
            <a:ext cx="7920037" cy="5400676"/>
          </a:xfrm>
          <a:prstGeom prst="rect">
            <a:avLst/>
          </a:prstGeom>
          <a:solidFill>
            <a:srgbClr val="006C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a:xfrm>
            <a:off x="972000" y="900000"/>
            <a:ext cx="7200000" cy="584775"/>
          </a:xfrm>
          <a:prstGeom prst="rect">
            <a:avLst/>
          </a:prstGeom>
        </p:spPr>
        <p:txBody>
          <a:bodyPr wrap="square">
            <a:spAutoFit/>
          </a:bodyPr>
          <a:lstStyle>
            <a:lvl1pPr marL="0" indent="0">
              <a:buNone/>
              <a:defRPr sz="3200" b="1" baseline="0">
                <a:solidFill>
                  <a:schemeClr val="bg1"/>
                </a:solidFill>
                <a:latin typeface="+mj-lt"/>
                <a:cs typeface="Arial" pitchFamily="34" charset="0"/>
              </a:defRPr>
            </a:lvl1pPr>
          </a:lstStyle>
          <a:p>
            <a:pPr lvl="0"/>
            <a:r>
              <a:rPr lang="en-GB" dirty="0" smtClean="0"/>
              <a:t>Section Divider Title</a:t>
            </a:r>
            <a:endParaRPr lang="en-GB" dirty="0"/>
          </a:p>
        </p:txBody>
      </p:sp>
      <p:sp>
        <p:nvSpPr>
          <p:cNvPr id="7" name="Text Placeholder 6"/>
          <p:cNvSpPr>
            <a:spLocks noGrp="1"/>
          </p:cNvSpPr>
          <p:nvPr>
            <p:ph type="body" sz="quarter" idx="11" hasCustomPrompt="1"/>
          </p:nvPr>
        </p:nvSpPr>
        <p:spPr>
          <a:xfrm>
            <a:off x="972000" y="2340000"/>
            <a:ext cx="7200000" cy="461665"/>
          </a:xfrm>
          <a:prstGeom prst="rect">
            <a:avLst/>
          </a:prstGeom>
          <a:noFill/>
        </p:spPr>
        <p:txBody>
          <a:bodyPr>
            <a:spAutoFit/>
          </a:bodyPr>
          <a:lstStyle>
            <a:lvl1pPr marL="0" indent="0">
              <a:buNone/>
              <a:defRPr sz="2400" baseline="0">
                <a:solidFill>
                  <a:schemeClr val="bg1"/>
                </a:solidFill>
                <a:latin typeface="+mj-lt"/>
                <a:cs typeface="Arial" pitchFamily="34" charset="0"/>
              </a:defRPr>
            </a:lvl1pPr>
          </a:lstStyle>
          <a:p>
            <a:pPr lvl="0"/>
            <a:r>
              <a:rPr lang="en-GB" dirty="0" smtClean="0"/>
              <a:t>Section Intro Paragraph</a:t>
            </a:r>
            <a:endParaRPr lang="en-GB" dirty="0"/>
          </a:p>
        </p:txBody>
      </p:sp>
    </p:spTree>
    <p:extLst>
      <p:ext uri="{BB962C8B-B14F-4D97-AF65-F5344CB8AC3E}">
        <p14:creationId xmlns:p14="http://schemas.microsoft.com/office/powerpoint/2010/main" val="5694315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urple Bg)">
    <p:spTree>
      <p:nvGrpSpPr>
        <p:cNvPr id="1" name=""/>
        <p:cNvGrpSpPr/>
        <p:nvPr/>
      </p:nvGrpSpPr>
      <p:grpSpPr>
        <a:xfrm>
          <a:off x="0" y="0"/>
          <a:ext cx="0" cy="0"/>
          <a:chOff x="0" y="0"/>
          <a:chExt cx="0" cy="0"/>
        </a:xfrm>
      </p:grpSpPr>
      <p:sp>
        <p:nvSpPr>
          <p:cNvPr id="3" name="Rectangle 2"/>
          <p:cNvSpPr/>
          <p:nvPr userDrawn="1"/>
        </p:nvSpPr>
        <p:spPr>
          <a:xfrm>
            <a:off x="612775" y="540000"/>
            <a:ext cx="7920037" cy="5400676"/>
          </a:xfrm>
          <a:prstGeom prst="rect">
            <a:avLst/>
          </a:prstGeom>
          <a:solidFill>
            <a:srgbClr val="753B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a:xfrm>
            <a:off x="972000" y="900000"/>
            <a:ext cx="7200000" cy="584775"/>
          </a:xfrm>
          <a:prstGeom prst="rect">
            <a:avLst/>
          </a:prstGeom>
        </p:spPr>
        <p:txBody>
          <a:bodyPr wrap="square">
            <a:spAutoFit/>
          </a:bodyPr>
          <a:lstStyle>
            <a:lvl1pPr marL="0" indent="0">
              <a:buNone/>
              <a:defRPr sz="3200" b="1" baseline="0">
                <a:solidFill>
                  <a:schemeClr val="bg1"/>
                </a:solidFill>
                <a:latin typeface="+mj-lt"/>
                <a:cs typeface="Arial" pitchFamily="34" charset="0"/>
              </a:defRPr>
            </a:lvl1pPr>
          </a:lstStyle>
          <a:p>
            <a:pPr lvl="0"/>
            <a:r>
              <a:rPr lang="en-GB" dirty="0" smtClean="0"/>
              <a:t>Section Divider Title</a:t>
            </a:r>
            <a:endParaRPr lang="en-GB" dirty="0"/>
          </a:p>
        </p:txBody>
      </p:sp>
      <p:sp>
        <p:nvSpPr>
          <p:cNvPr id="7" name="Text Placeholder 6"/>
          <p:cNvSpPr>
            <a:spLocks noGrp="1"/>
          </p:cNvSpPr>
          <p:nvPr>
            <p:ph type="body" sz="quarter" idx="11" hasCustomPrompt="1"/>
          </p:nvPr>
        </p:nvSpPr>
        <p:spPr>
          <a:xfrm>
            <a:off x="971999" y="2340000"/>
            <a:ext cx="7200000" cy="461665"/>
          </a:xfrm>
          <a:prstGeom prst="rect">
            <a:avLst/>
          </a:prstGeom>
          <a:noFill/>
        </p:spPr>
        <p:txBody>
          <a:bodyPr>
            <a:spAutoFit/>
          </a:bodyPr>
          <a:lstStyle>
            <a:lvl1pPr marL="0" indent="0">
              <a:buNone/>
              <a:defRPr sz="2400" baseline="0">
                <a:solidFill>
                  <a:schemeClr val="bg1"/>
                </a:solidFill>
                <a:latin typeface="+mj-lt"/>
                <a:cs typeface="Arial" pitchFamily="34" charset="0"/>
              </a:defRPr>
            </a:lvl1pPr>
          </a:lstStyle>
          <a:p>
            <a:pPr lvl="0"/>
            <a:r>
              <a:rPr lang="en-GB" dirty="0" smtClean="0"/>
              <a:t>Section Intro Paragraph</a:t>
            </a:r>
            <a:endParaRPr lang="en-GB" dirty="0"/>
          </a:p>
        </p:txBody>
      </p:sp>
    </p:spTree>
    <p:extLst>
      <p:ext uri="{BB962C8B-B14F-4D97-AF65-F5344CB8AC3E}">
        <p14:creationId xmlns:p14="http://schemas.microsoft.com/office/powerpoint/2010/main" val="18057932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Green Bg)">
    <p:spTree>
      <p:nvGrpSpPr>
        <p:cNvPr id="1" name=""/>
        <p:cNvGrpSpPr/>
        <p:nvPr/>
      </p:nvGrpSpPr>
      <p:grpSpPr>
        <a:xfrm>
          <a:off x="0" y="0"/>
          <a:ext cx="0" cy="0"/>
          <a:chOff x="0" y="0"/>
          <a:chExt cx="0" cy="0"/>
        </a:xfrm>
      </p:grpSpPr>
      <p:sp>
        <p:nvSpPr>
          <p:cNvPr id="3" name="Rectangle 2"/>
          <p:cNvSpPr/>
          <p:nvPr userDrawn="1"/>
        </p:nvSpPr>
        <p:spPr>
          <a:xfrm>
            <a:off x="612775" y="540000"/>
            <a:ext cx="7920037" cy="5400676"/>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a:xfrm>
            <a:off x="972000" y="900000"/>
            <a:ext cx="7200000" cy="584775"/>
          </a:xfrm>
          <a:prstGeom prst="rect">
            <a:avLst/>
          </a:prstGeom>
        </p:spPr>
        <p:txBody>
          <a:bodyPr wrap="square">
            <a:spAutoFit/>
          </a:bodyPr>
          <a:lstStyle>
            <a:lvl1pPr marL="0" indent="0">
              <a:buNone/>
              <a:defRPr sz="3200" b="1" baseline="0">
                <a:solidFill>
                  <a:schemeClr val="bg1"/>
                </a:solidFill>
                <a:latin typeface="+mj-lt"/>
                <a:cs typeface="Arial" pitchFamily="34" charset="0"/>
              </a:defRPr>
            </a:lvl1pPr>
          </a:lstStyle>
          <a:p>
            <a:pPr lvl="0"/>
            <a:r>
              <a:rPr lang="en-GB" dirty="0" smtClean="0"/>
              <a:t>Section Divider Title</a:t>
            </a:r>
            <a:endParaRPr lang="en-GB" dirty="0"/>
          </a:p>
        </p:txBody>
      </p:sp>
      <p:sp>
        <p:nvSpPr>
          <p:cNvPr id="7" name="Text Placeholder 6"/>
          <p:cNvSpPr>
            <a:spLocks noGrp="1"/>
          </p:cNvSpPr>
          <p:nvPr>
            <p:ph type="body" sz="quarter" idx="11" hasCustomPrompt="1"/>
          </p:nvPr>
        </p:nvSpPr>
        <p:spPr>
          <a:xfrm>
            <a:off x="972000" y="2340000"/>
            <a:ext cx="7200000" cy="461665"/>
          </a:xfrm>
          <a:prstGeom prst="rect">
            <a:avLst/>
          </a:prstGeom>
          <a:noFill/>
        </p:spPr>
        <p:txBody>
          <a:bodyPr>
            <a:spAutoFit/>
          </a:bodyPr>
          <a:lstStyle>
            <a:lvl1pPr marL="0" indent="0">
              <a:buNone/>
              <a:defRPr sz="2400" baseline="0">
                <a:solidFill>
                  <a:schemeClr val="bg1"/>
                </a:solidFill>
                <a:latin typeface="+mj-lt"/>
                <a:cs typeface="Arial" pitchFamily="34" charset="0"/>
              </a:defRPr>
            </a:lvl1pPr>
          </a:lstStyle>
          <a:p>
            <a:pPr lvl="0"/>
            <a:r>
              <a:rPr lang="en-GB" dirty="0" smtClean="0"/>
              <a:t>Section Intro Paragraph</a:t>
            </a:r>
            <a:endParaRPr lang="en-GB" dirty="0"/>
          </a:p>
        </p:txBody>
      </p:sp>
    </p:spTree>
    <p:extLst>
      <p:ext uri="{BB962C8B-B14F-4D97-AF65-F5344CB8AC3E}">
        <p14:creationId xmlns:p14="http://schemas.microsoft.com/office/powerpoint/2010/main" val="28707729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Red Bg)">
    <p:spTree>
      <p:nvGrpSpPr>
        <p:cNvPr id="1" name=""/>
        <p:cNvGrpSpPr/>
        <p:nvPr/>
      </p:nvGrpSpPr>
      <p:grpSpPr>
        <a:xfrm>
          <a:off x="0" y="0"/>
          <a:ext cx="0" cy="0"/>
          <a:chOff x="0" y="0"/>
          <a:chExt cx="0" cy="0"/>
        </a:xfrm>
      </p:grpSpPr>
      <p:sp>
        <p:nvSpPr>
          <p:cNvPr id="3" name="Rectangle 2"/>
          <p:cNvSpPr/>
          <p:nvPr userDrawn="1"/>
        </p:nvSpPr>
        <p:spPr>
          <a:xfrm>
            <a:off x="612775" y="540000"/>
            <a:ext cx="7920037" cy="5400676"/>
          </a:xfrm>
          <a:prstGeom prst="rect">
            <a:avLst/>
          </a:prstGeom>
          <a:solidFill>
            <a:srgbClr val="AF1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a:xfrm>
            <a:off x="972000" y="900000"/>
            <a:ext cx="7200000" cy="584775"/>
          </a:xfrm>
          <a:prstGeom prst="rect">
            <a:avLst/>
          </a:prstGeom>
        </p:spPr>
        <p:txBody>
          <a:bodyPr wrap="square">
            <a:spAutoFit/>
          </a:bodyPr>
          <a:lstStyle>
            <a:lvl1pPr marL="0" indent="0">
              <a:buNone/>
              <a:defRPr sz="3200" b="1" baseline="0">
                <a:solidFill>
                  <a:schemeClr val="bg1"/>
                </a:solidFill>
                <a:latin typeface="+mj-lt"/>
                <a:cs typeface="Arial" pitchFamily="34" charset="0"/>
              </a:defRPr>
            </a:lvl1pPr>
          </a:lstStyle>
          <a:p>
            <a:pPr lvl="0"/>
            <a:r>
              <a:rPr lang="en-GB" dirty="0" smtClean="0"/>
              <a:t>Section Divider Title</a:t>
            </a:r>
            <a:endParaRPr lang="en-GB" dirty="0"/>
          </a:p>
        </p:txBody>
      </p:sp>
      <p:sp>
        <p:nvSpPr>
          <p:cNvPr id="7" name="Text Placeholder 6"/>
          <p:cNvSpPr>
            <a:spLocks noGrp="1"/>
          </p:cNvSpPr>
          <p:nvPr>
            <p:ph type="body" sz="quarter" idx="11" hasCustomPrompt="1"/>
          </p:nvPr>
        </p:nvSpPr>
        <p:spPr>
          <a:xfrm>
            <a:off x="971999" y="2340000"/>
            <a:ext cx="7200000" cy="461665"/>
          </a:xfrm>
          <a:prstGeom prst="rect">
            <a:avLst/>
          </a:prstGeom>
          <a:noFill/>
        </p:spPr>
        <p:txBody>
          <a:bodyPr>
            <a:spAutoFit/>
          </a:bodyPr>
          <a:lstStyle>
            <a:lvl1pPr marL="0" indent="0">
              <a:buNone/>
              <a:defRPr sz="2400" baseline="0">
                <a:solidFill>
                  <a:schemeClr val="bg1"/>
                </a:solidFill>
                <a:latin typeface="+mj-lt"/>
                <a:cs typeface="Arial" pitchFamily="34" charset="0"/>
              </a:defRPr>
            </a:lvl1pPr>
          </a:lstStyle>
          <a:p>
            <a:pPr lvl="0"/>
            <a:r>
              <a:rPr lang="en-GB" dirty="0" smtClean="0"/>
              <a:t>Section Intro Paragraph</a:t>
            </a:r>
            <a:endParaRPr lang="en-GB" dirty="0"/>
          </a:p>
        </p:txBody>
      </p:sp>
    </p:spTree>
    <p:extLst>
      <p:ext uri="{BB962C8B-B14F-4D97-AF65-F5344CB8AC3E}">
        <p14:creationId xmlns:p14="http://schemas.microsoft.com/office/powerpoint/2010/main" val="5814932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Divider (Red Bg)">
    <p:spTree>
      <p:nvGrpSpPr>
        <p:cNvPr id="1" name=""/>
        <p:cNvGrpSpPr/>
        <p:nvPr/>
      </p:nvGrpSpPr>
      <p:grpSpPr>
        <a:xfrm>
          <a:off x="0" y="0"/>
          <a:ext cx="0" cy="0"/>
          <a:chOff x="0" y="0"/>
          <a:chExt cx="0" cy="0"/>
        </a:xfrm>
      </p:grpSpPr>
      <p:sp>
        <p:nvSpPr>
          <p:cNvPr id="3" name="Rectangle 2"/>
          <p:cNvSpPr/>
          <p:nvPr userDrawn="1"/>
        </p:nvSpPr>
        <p:spPr>
          <a:xfrm>
            <a:off x="612775" y="540000"/>
            <a:ext cx="7920037" cy="540067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a:xfrm>
            <a:off x="972000" y="900000"/>
            <a:ext cx="7200000" cy="584775"/>
          </a:xfrm>
          <a:prstGeom prst="rect">
            <a:avLst/>
          </a:prstGeom>
        </p:spPr>
        <p:txBody>
          <a:bodyPr wrap="square">
            <a:spAutoFit/>
          </a:bodyPr>
          <a:lstStyle>
            <a:lvl1pPr marL="0" indent="0">
              <a:buNone/>
              <a:defRPr sz="3200" b="1" baseline="0">
                <a:solidFill>
                  <a:schemeClr val="bg1"/>
                </a:solidFill>
                <a:latin typeface="+mj-lt"/>
                <a:cs typeface="Arial" pitchFamily="34" charset="0"/>
              </a:defRPr>
            </a:lvl1pPr>
          </a:lstStyle>
          <a:p>
            <a:pPr lvl="0"/>
            <a:r>
              <a:rPr lang="en-GB" dirty="0" smtClean="0"/>
              <a:t>Section Divider Title</a:t>
            </a:r>
            <a:endParaRPr lang="en-GB" dirty="0"/>
          </a:p>
        </p:txBody>
      </p:sp>
      <p:sp>
        <p:nvSpPr>
          <p:cNvPr id="7" name="Text Placeholder 6"/>
          <p:cNvSpPr>
            <a:spLocks noGrp="1"/>
          </p:cNvSpPr>
          <p:nvPr>
            <p:ph type="body" sz="quarter" idx="11" hasCustomPrompt="1"/>
          </p:nvPr>
        </p:nvSpPr>
        <p:spPr>
          <a:xfrm>
            <a:off x="971999" y="2340000"/>
            <a:ext cx="7200000" cy="461665"/>
          </a:xfrm>
          <a:prstGeom prst="rect">
            <a:avLst/>
          </a:prstGeom>
          <a:noFill/>
        </p:spPr>
        <p:txBody>
          <a:bodyPr>
            <a:spAutoFit/>
          </a:bodyPr>
          <a:lstStyle>
            <a:lvl1pPr marL="0" indent="0">
              <a:buNone/>
              <a:defRPr sz="2400" baseline="0">
                <a:solidFill>
                  <a:schemeClr val="bg1"/>
                </a:solidFill>
                <a:latin typeface="+mj-lt"/>
                <a:cs typeface="Arial" pitchFamily="34" charset="0"/>
              </a:defRPr>
            </a:lvl1pPr>
          </a:lstStyle>
          <a:p>
            <a:pPr lvl="0"/>
            <a:r>
              <a:rPr lang="en-GB" dirty="0" smtClean="0"/>
              <a:t>Section Intro Paragraph</a:t>
            </a:r>
            <a:endParaRPr lang="en-GB" dirty="0"/>
          </a:p>
        </p:txBody>
      </p:sp>
    </p:spTree>
    <p:extLst>
      <p:ext uri="{BB962C8B-B14F-4D97-AF65-F5344CB8AC3E}">
        <p14:creationId xmlns:p14="http://schemas.microsoft.com/office/powerpoint/2010/main" val="11679635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Yellow Bg)">
    <p:spTree>
      <p:nvGrpSpPr>
        <p:cNvPr id="1" name=""/>
        <p:cNvGrpSpPr/>
        <p:nvPr/>
      </p:nvGrpSpPr>
      <p:grpSpPr>
        <a:xfrm>
          <a:off x="0" y="0"/>
          <a:ext cx="0" cy="0"/>
          <a:chOff x="0" y="0"/>
          <a:chExt cx="0" cy="0"/>
        </a:xfrm>
      </p:grpSpPr>
      <p:sp>
        <p:nvSpPr>
          <p:cNvPr id="3" name="Rectangle 2"/>
          <p:cNvSpPr/>
          <p:nvPr userDrawn="1"/>
        </p:nvSpPr>
        <p:spPr>
          <a:xfrm>
            <a:off x="612775" y="540000"/>
            <a:ext cx="7920037" cy="540067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a:xfrm>
            <a:off x="972000" y="900000"/>
            <a:ext cx="7200000" cy="584775"/>
          </a:xfrm>
          <a:prstGeom prst="rect">
            <a:avLst/>
          </a:prstGeom>
        </p:spPr>
        <p:txBody>
          <a:bodyPr wrap="square">
            <a:spAutoFit/>
          </a:bodyPr>
          <a:lstStyle>
            <a:lvl1pPr marL="0" indent="0">
              <a:buNone/>
              <a:defRPr sz="3200" b="1" baseline="0">
                <a:solidFill>
                  <a:schemeClr val="bg1"/>
                </a:solidFill>
                <a:latin typeface="+mj-lt"/>
                <a:cs typeface="Arial" pitchFamily="34" charset="0"/>
              </a:defRPr>
            </a:lvl1pPr>
          </a:lstStyle>
          <a:p>
            <a:pPr lvl="0"/>
            <a:r>
              <a:rPr lang="en-GB" dirty="0" smtClean="0"/>
              <a:t>Section Divider Title</a:t>
            </a:r>
            <a:endParaRPr lang="en-GB" dirty="0"/>
          </a:p>
        </p:txBody>
      </p:sp>
      <p:sp>
        <p:nvSpPr>
          <p:cNvPr id="7" name="Text Placeholder 6"/>
          <p:cNvSpPr>
            <a:spLocks noGrp="1"/>
          </p:cNvSpPr>
          <p:nvPr>
            <p:ph type="body" sz="quarter" idx="11" hasCustomPrompt="1"/>
          </p:nvPr>
        </p:nvSpPr>
        <p:spPr>
          <a:xfrm>
            <a:off x="971999" y="2340000"/>
            <a:ext cx="7200000" cy="461665"/>
          </a:xfrm>
          <a:prstGeom prst="rect">
            <a:avLst/>
          </a:prstGeom>
          <a:noFill/>
        </p:spPr>
        <p:txBody>
          <a:bodyPr>
            <a:spAutoFit/>
          </a:bodyPr>
          <a:lstStyle>
            <a:lvl1pPr marL="0" indent="0">
              <a:buNone/>
              <a:defRPr sz="2400" baseline="0">
                <a:solidFill>
                  <a:schemeClr val="bg1"/>
                </a:solidFill>
                <a:latin typeface="+mj-lt"/>
                <a:cs typeface="Arial" pitchFamily="34" charset="0"/>
              </a:defRPr>
            </a:lvl1pPr>
          </a:lstStyle>
          <a:p>
            <a:pPr lvl="0"/>
            <a:r>
              <a:rPr lang="en-GB" dirty="0" smtClean="0"/>
              <a:t>Section Intro Paragraph</a:t>
            </a:r>
            <a:endParaRPr lang="en-GB" dirty="0"/>
          </a:p>
        </p:txBody>
      </p:sp>
    </p:spTree>
    <p:extLst>
      <p:ext uri="{BB962C8B-B14F-4D97-AF65-F5344CB8AC3E}">
        <p14:creationId xmlns:p14="http://schemas.microsoft.com/office/powerpoint/2010/main" val="21528375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bjec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13570" y="547688"/>
            <a:ext cx="7920036" cy="584775"/>
          </a:xfrm>
          <a:prstGeom prst="rect">
            <a:avLst/>
          </a:prstGeom>
        </p:spPr>
        <p:txBody>
          <a:bodyPr wrap="square">
            <a:spAutoFit/>
          </a:bodyPr>
          <a:lstStyle>
            <a:lvl1pPr marL="0" indent="0">
              <a:buNone/>
              <a:defRPr sz="3200" b="1" baseline="0">
                <a:solidFill>
                  <a:srgbClr val="006CB4"/>
                </a:solidFill>
                <a:latin typeface="+mj-lt"/>
                <a:cs typeface="Arial" pitchFamily="34" charset="0"/>
              </a:defRPr>
            </a:lvl1pPr>
          </a:lstStyle>
          <a:p>
            <a:pPr lvl="0"/>
            <a:r>
              <a:rPr lang="en-GB" dirty="0" smtClean="0"/>
              <a:t>Section Title</a:t>
            </a:r>
            <a:endParaRPr lang="en-GB" dirty="0"/>
          </a:p>
        </p:txBody>
      </p:sp>
      <p:sp>
        <p:nvSpPr>
          <p:cNvPr id="8" name="Content Placeholder 7"/>
          <p:cNvSpPr>
            <a:spLocks noGrp="1"/>
          </p:cNvSpPr>
          <p:nvPr>
            <p:ph sz="quarter" idx="11" hasCustomPrompt="1"/>
          </p:nvPr>
        </p:nvSpPr>
        <p:spPr>
          <a:xfrm>
            <a:off x="612776" y="1987199"/>
            <a:ext cx="7920036" cy="3952800"/>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10564044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0" y="3067775"/>
            <a:ext cx="9142410" cy="720000"/>
          </a:xfrm>
          <a:prstGeom prst="rect">
            <a:avLst/>
          </a:prstGeom>
        </p:spPr>
      </p:pic>
      <p:pic>
        <p:nvPicPr>
          <p:cNvPr id="2" name="Picture 2" descr="Description: http://www2.gcu.ac.uk/media/GCU_logo_emailsig_280815.g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5873750"/>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088881"/>
      </p:ext>
    </p:extLst>
  </p:cSld>
  <p:clrMap bg1="lt1" tx1="dk1" bg2="lt2" tx2="dk2" accent1="accent1" accent2="accent2" accent3="accent3" accent4="accent4" accent5="accent5" accent6="accent6" hlink="hlink" folHlink="folHlink"/>
  <p:sldLayoutIdLst>
    <p:sldLayoutId id="2147483649" r:id="rId1"/>
    <p:sldLayoutId id="214748368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escription: http://www2.gcu.ac.uk/media/GCU_logo_emailsig_280815.gif"/>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4200" y="5969000"/>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61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25" r:id="rId5"/>
    <p:sldLayoutId id="2147483724" r:id="rId6"/>
    <p:sldLayoutId id="2147483726"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Description: http://www2.gcu.ac.uk/media/GCU_logo_emailsig_280815.gif"/>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22300" y="5975350"/>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096690"/>
      </p:ext>
    </p:extLst>
  </p:cSld>
  <p:clrMap bg1="lt1" tx1="dk1" bg2="lt2" tx2="dk2" accent1="accent1" accent2="accent2" accent3="accent3" accent4="accent4" accent5="accent5" accent6="accent6" hlink="hlink" folHlink="folHlink"/>
  <p:sldLayoutIdLst>
    <p:sldLayoutId id="2147483683" r:id="rId1"/>
    <p:sldLayoutId id="2147483689" r:id="rId2"/>
    <p:sldLayoutId id="2147483690" r:id="rId3"/>
    <p:sldLayoutId id="2147483691" r:id="rId4"/>
    <p:sldLayoutId id="2147483692" r:id="rId5"/>
    <p:sldLayoutId id="2147483693" r:id="rId6"/>
    <p:sldLayoutId id="2147483694" r:id="rId7"/>
    <p:sldLayoutId id="2147483697" r:id="rId8"/>
    <p:sldLayoutId id="2147483698" r:id="rId9"/>
    <p:sldLayoutId id="2147483699" r:id="rId10"/>
    <p:sldLayoutId id="2147483700" r:id="rId11"/>
    <p:sldLayoutId id="2147483701" r:id="rId12"/>
    <p:sldLayoutId id="2147483703" r:id="rId13"/>
    <p:sldLayoutId id="2147483707" r:id="rId14"/>
    <p:sldLayoutId id="2147483708" r:id="rId15"/>
    <p:sldLayoutId id="2147483709" r:id="rId16"/>
    <p:sldLayoutId id="2147483710" r:id="rId17"/>
    <p:sldLayoutId id="2147483727" r:id="rId18"/>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figshare.com/articles/SRLMQ/866774"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hyperlink" Target="https://figshare.com/articles/Interview_Script_SRL_in_MOOCs_IDS_/1300050"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figshare.com/articles/MOOC_Design_Recommendations/1420557"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694" y="908050"/>
            <a:ext cx="8155788" cy="461665"/>
          </a:xfrm>
        </p:spPr>
        <p:txBody>
          <a:bodyPr>
            <a:noAutofit/>
          </a:bodyPr>
          <a:lstStyle/>
          <a:p>
            <a:r>
              <a:rPr lang="en-GB" dirty="0" smtClean="0">
                <a:latin typeface="+mj-lt"/>
              </a:rPr>
              <a:t>Colin Milligan</a:t>
            </a:r>
            <a:r>
              <a:rPr lang="en-GB" dirty="0"/>
              <a:t> </a:t>
            </a:r>
            <a:endParaRPr lang="en-GB" dirty="0" smtClean="0">
              <a:latin typeface="+mj-lt"/>
            </a:endParaRPr>
          </a:p>
        </p:txBody>
      </p:sp>
      <p:sp>
        <p:nvSpPr>
          <p:cNvPr id="3" name="Text Placeholder 2"/>
          <p:cNvSpPr>
            <a:spLocks noGrp="1"/>
          </p:cNvSpPr>
          <p:nvPr>
            <p:ph type="body" sz="quarter" idx="12"/>
          </p:nvPr>
        </p:nvSpPr>
        <p:spPr>
          <a:xfrm>
            <a:off x="611694" y="1628775"/>
            <a:ext cx="8317153" cy="461665"/>
          </a:xfrm>
        </p:spPr>
        <p:txBody>
          <a:bodyPr/>
          <a:lstStyle/>
          <a:p>
            <a:r>
              <a:rPr lang="en-GB" b="1" dirty="0" smtClean="0">
                <a:solidFill>
                  <a:srgbClr val="AF1685"/>
                </a:solidFill>
              </a:rPr>
              <a:t>Encouraging self-regulated learning in MOOCs.</a:t>
            </a:r>
            <a:endParaRPr lang="en-GB" dirty="0">
              <a:solidFill>
                <a:srgbClr val="AF1685"/>
              </a:solidFill>
            </a:endParaRPr>
          </a:p>
        </p:txBody>
      </p:sp>
    </p:spTree>
    <p:extLst>
      <p:ext uri="{BB962C8B-B14F-4D97-AF65-F5344CB8AC3E}">
        <p14:creationId xmlns:p14="http://schemas.microsoft.com/office/powerpoint/2010/main" val="2803467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872014699"/>
              </p:ext>
            </p:extLst>
          </p:nvPr>
        </p:nvGraphicFramePr>
        <p:xfrm>
          <a:off x="4474492" y="3421994"/>
          <a:ext cx="4344144"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lstStyle/>
          <a:p>
            <a:r>
              <a:rPr lang="en-GB" dirty="0" smtClean="0"/>
              <a:t>… more broadly</a:t>
            </a:r>
            <a:endParaRPr lang="en-GB" dirty="0"/>
          </a:p>
        </p:txBody>
      </p:sp>
      <p:sp>
        <p:nvSpPr>
          <p:cNvPr id="3" name="Content Placeholder 2"/>
          <p:cNvSpPr>
            <a:spLocks noGrp="1"/>
          </p:cNvSpPr>
          <p:nvPr>
            <p:ph sz="quarter" idx="11"/>
          </p:nvPr>
        </p:nvSpPr>
        <p:spPr>
          <a:xfrm>
            <a:off x="501015" y="1538063"/>
            <a:ext cx="8169484" cy="4401935"/>
          </a:xfrm>
          <a:noFill/>
        </p:spPr>
        <p:txBody>
          <a:bodyPr/>
          <a:lstStyle/>
          <a:p>
            <a:pPr marL="342900" indent="-342900">
              <a:buFont typeface="Arial" panose="020B0604020202020204" pitchFamily="34" charset="0"/>
              <a:buChar char="•"/>
            </a:pPr>
            <a:r>
              <a:rPr lang="en-GB" dirty="0" smtClean="0">
                <a:latin typeface="Calibri" panose="020F0502020204030204" pitchFamily="34" charset="0"/>
              </a:rPr>
              <a:t>Do MOOC environments demand high levels of self-regulation, or suit learners with particular SR skills?</a:t>
            </a: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rPr>
              <a:t>Do high and low self-regulators behave differently?</a:t>
            </a: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rPr>
              <a:t>Does an individual’s level of SRL affect their participation?</a:t>
            </a:r>
          </a:p>
          <a:p>
            <a:endParaRPr lang="en-GB" dirty="0" smtClean="0">
              <a:latin typeface="Calibri" panose="020F0502020204030204" pitchFamily="34" charset="0"/>
            </a:endParaRPr>
          </a:p>
        </p:txBody>
      </p:sp>
    </p:spTree>
    <p:extLst>
      <p:ext uri="{BB962C8B-B14F-4D97-AF65-F5344CB8AC3E}">
        <p14:creationId xmlns:p14="http://schemas.microsoft.com/office/powerpoint/2010/main" val="4115719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3570" y="547688"/>
            <a:ext cx="7920036" cy="523220"/>
          </a:xfrm>
        </p:spPr>
        <p:txBody>
          <a:bodyPr/>
          <a:lstStyle/>
          <a:p>
            <a:r>
              <a:rPr lang="en-GB" sz="2800" dirty="0" smtClean="0"/>
              <a:t>Contexts &amp; Cohorts</a:t>
            </a:r>
            <a:endParaRPr lang="en-GB" sz="2800" dirty="0"/>
          </a:p>
        </p:txBody>
      </p:sp>
      <p:grpSp>
        <p:nvGrpSpPr>
          <p:cNvPr id="5" name="Group 8"/>
          <p:cNvGrpSpPr>
            <a:grpSpLocks noChangeAspect="1"/>
          </p:cNvGrpSpPr>
          <p:nvPr/>
        </p:nvGrpSpPr>
        <p:grpSpPr bwMode="auto">
          <a:xfrm>
            <a:off x="7018213" y="3825876"/>
            <a:ext cx="1150937" cy="1784350"/>
            <a:chOff x="1061" y="1770"/>
            <a:chExt cx="725" cy="1124"/>
          </a:xfrm>
        </p:grpSpPr>
        <p:sp>
          <p:nvSpPr>
            <p:cNvPr id="6" name="AutoShape 7"/>
            <p:cNvSpPr>
              <a:spLocks noChangeAspect="1" noChangeArrowheads="1" noTextEdit="1"/>
            </p:cNvSpPr>
            <p:nvPr/>
          </p:nvSpPr>
          <p:spPr bwMode="auto">
            <a:xfrm>
              <a:off x="1061" y="1770"/>
              <a:ext cx="725"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9"/>
            <p:cNvSpPr>
              <a:spLocks/>
            </p:cNvSpPr>
            <p:nvPr/>
          </p:nvSpPr>
          <p:spPr bwMode="auto">
            <a:xfrm>
              <a:off x="1064" y="1938"/>
              <a:ext cx="722" cy="956"/>
            </a:xfrm>
            <a:custGeom>
              <a:avLst/>
              <a:gdLst>
                <a:gd name="T0" fmla="*/ 1444 w 1444"/>
                <a:gd name="T1" fmla="*/ 1771 h 1913"/>
                <a:gd name="T2" fmla="*/ 1442 w 1444"/>
                <a:gd name="T3" fmla="*/ 1800 h 1913"/>
                <a:gd name="T4" fmla="*/ 1432 w 1444"/>
                <a:gd name="T5" fmla="*/ 1827 h 1913"/>
                <a:gd name="T6" fmla="*/ 1420 w 1444"/>
                <a:gd name="T7" fmla="*/ 1851 h 1913"/>
                <a:gd name="T8" fmla="*/ 1403 w 1444"/>
                <a:gd name="T9" fmla="*/ 1872 h 1913"/>
                <a:gd name="T10" fmla="*/ 1382 w 1444"/>
                <a:gd name="T11" fmla="*/ 1889 h 1913"/>
                <a:gd name="T12" fmla="*/ 1358 w 1444"/>
                <a:gd name="T13" fmla="*/ 1901 h 1913"/>
                <a:gd name="T14" fmla="*/ 1331 w 1444"/>
                <a:gd name="T15" fmla="*/ 1911 h 1913"/>
                <a:gd name="T16" fmla="*/ 1302 w 1444"/>
                <a:gd name="T17" fmla="*/ 1913 h 1913"/>
                <a:gd name="T18" fmla="*/ 207 w 1444"/>
                <a:gd name="T19" fmla="*/ 1913 h 1913"/>
                <a:gd name="T20" fmla="*/ 207 w 1444"/>
                <a:gd name="T21" fmla="*/ 1913 h 1913"/>
                <a:gd name="T22" fmla="*/ 127 w 1444"/>
                <a:gd name="T23" fmla="*/ 1913 h 1913"/>
                <a:gd name="T24" fmla="*/ 83 w 1444"/>
                <a:gd name="T25" fmla="*/ 1904 h 1913"/>
                <a:gd name="T26" fmla="*/ 50 w 1444"/>
                <a:gd name="T27" fmla="*/ 1886 h 1913"/>
                <a:gd name="T28" fmla="*/ 29 w 1444"/>
                <a:gd name="T29" fmla="*/ 1863 h 1913"/>
                <a:gd name="T30" fmla="*/ 14 w 1444"/>
                <a:gd name="T31" fmla="*/ 1838 h 1913"/>
                <a:gd name="T32" fmla="*/ 6 w 1444"/>
                <a:gd name="T33" fmla="*/ 1813 h 1913"/>
                <a:gd name="T34" fmla="*/ 2 w 1444"/>
                <a:gd name="T35" fmla="*/ 1791 h 1913"/>
                <a:gd name="T36" fmla="*/ 1 w 1444"/>
                <a:gd name="T37" fmla="*/ 1776 h 1913"/>
                <a:gd name="T38" fmla="*/ 1 w 1444"/>
                <a:gd name="T39" fmla="*/ 1770 h 1913"/>
                <a:gd name="T40" fmla="*/ 0 w 1444"/>
                <a:gd name="T41" fmla="*/ 1769 h 1913"/>
                <a:gd name="T42" fmla="*/ 0 w 1444"/>
                <a:gd name="T43" fmla="*/ 401 h 1913"/>
                <a:gd name="T44" fmla="*/ 1 w 1444"/>
                <a:gd name="T45" fmla="*/ 401 h 1913"/>
                <a:gd name="T46" fmla="*/ 1 w 1444"/>
                <a:gd name="T47" fmla="*/ 109 h 1913"/>
                <a:gd name="T48" fmla="*/ 10 w 1444"/>
                <a:gd name="T49" fmla="*/ 67 h 1913"/>
                <a:gd name="T50" fmla="*/ 31 w 1444"/>
                <a:gd name="T51" fmla="*/ 38 h 1913"/>
                <a:gd name="T52" fmla="*/ 56 w 1444"/>
                <a:gd name="T53" fmla="*/ 19 h 1913"/>
                <a:gd name="T54" fmla="*/ 86 w 1444"/>
                <a:gd name="T55" fmla="*/ 7 h 1913"/>
                <a:gd name="T56" fmla="*/ 115 w 1444"/>
                <a:gd name="T57" fmla="*/ 1 h 1913"/>
                <a:gd name="T58" fmla="*/ 140 w 1444"/>
                <a:gd name="T59" fmla="*/ 0 h 1913"/>
                <a:gd name="T60" fmla="*/ 158 w 1444"/>
                <a:gd name="T61" fmla="*/ 0 h 1913"/>
                <a:gd name="T62" fmla="*/ 165 w 1444"/>
                <a:gd name="T63" fmla="*/ 1 h 1913"/>
                <a:gd name="T64" fmla="*/ 1071 w 1444"/>
                <a:gd name="T65" fmla="*/ 1 h 1913"/>
                <a:gd name="T66" fmla="*/ 1099 w 1444"/>
                <a:gd name="T67" fmla="*/ 1 h 1913"/>
                <a:gd name="T68" fmla="*/ 1302 w 1444"/>
                <a:gd name="T69" fmla="*/ 1 h 1913"/>
                <a:gd name="T70" fmla="*/ 1331 w 1444"/>
                <a:gd name="T71" fmla="*/ 4 h 1913"/>
                <a:gd name="T72" fmla="*/ 1358 w 1444"/>
                <a:gd name="T73" fmla="*/ 13 h 1913"/>
                <a:gd name="T74" fmla="*/ 1382 w 1444"/>
                <a:gd name="T75" fmla="*/ 26 h 1913"/>
                <a:gd name="T76" fmla="*/ 1403 w 1444"/>
                <a:gd name="T77" fmla="*/ 43 h 1913"/>
                <a:gd name="T78" fmla="*/ 1420 w 1444"/>
                <a:gd name="T79" fmla="*/ 64 h 1913"/>
                <a:gd name="T80" fmla="*/ 1432 w 1444"/>
                <a:gd name="T81" fmla="*/ 88 h 1913"/>
                <a:gd name="T82" fmla="*/ 1442 w 1444"/>
                <a:gd name="T83" fmla="*/ 114 h 1913"/>
                <a:gd name="T84" fmla="*/ 1444 w 1444"/>
                <a:gd name="T85" fmla="*/ 143 h 1913"/>
                <a:gd name="T86" fmla="*/ 1444 w 1444"/>
                <a:gd name="T87" fmla="*/ 177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4" h="1913">
                  <a:moveTo>
                    <a:pt x="1444" y="1771"/>
                  </a:moveTo>
                  <a:lnTo>
                    <a:pt x="1442" y="1800"/>
                  </a:lnTo>
                  <a:lnTo>
                    <a:pt x="1432" y="1827"/>
                  </a:lnTo>
                  <a:lnTo>
                    <a:pt x="1420" y="1851"/>
                  </a:lnTo>
                  <a:lnTo>
                    <a:pt x="1403" y="1872"/>
                  </a:lnTo>
                  <a:lnTo>
                    <a:pt x="1382" y="1889"/>
                  </a:lnTo>
                  <a:lnTo>
                    <a:pt x="1358" y="1901"/>
                  </a:lnTo>
                  <a:lnTo>
                    <a:pt x="1331" y="1911"/>
                  </a:lnTo>
                  <a:lnTo>
                    <a:pt x="1302" y="1913"/>
                  </a:lnTo>
                  <a:lnTo>
                    <a:pt x="207" y="1913"/>
                  </a:lnTo>
                  <a:lnTo>
                    <a:pt x="207" y="1913"/>
                  </a:lnTo>
                  <a:lnTo>
                    <a:pt x="127" y="1913"/>
                  </a:lnTo>
                  <a:lnTo>
                    <a:pt x="83" y="1904"/>
                  </a:lnTo>
                  <a:lnTo>
                    <a:pt x="50" y="1886"/>
                  </a:lnTo>
                  <a:lnTo>
                    <a:pt x="29" y="1863"/>
                  </a:lnTo>
                  <a:lnTo>
                    <a:pt x="14" y="1838"/>
                  </a:lnTo>
                  <a:lnTo>
                    <a:pt x="6" y="1813"/>
                  </a:lnTo>
                  <a:lnTo>
                    <a:pt x="2" y="1791"/>
                  </a:lnTo>
                  <a:lnTo>
                    <a:pt x="1" y="1776"/>
                  </a:lnTo>
                  <a:lnTo>
                    <a:pt x="1" y="1770"/>
                  </a:lnTo>
                  <a:lnTo>
                    <a:pt x="0" y="1769"/>
                  </a:lnTo>
                  <a:lnTo>
                    <a:pt x="0" y="401"/>
                  </a:lnTo>
                  <a:lnTo>
                    <a:pt x="1" y="401"/>
                  </a:lnTo>
                  <a:lnTo>
                    <a:pt x="1" y="109"/>
                  </a:lnTo>
                  <a:lnTo>
                    <a:pt x="10" y="67"/>
                  </a:lnTo>
                  <a:lnTo>
                    <a:pt x="31" y="38"/>
                  </a:lnTo>
                  <a:lnTo>
                    <a:pt x="56" y="19"/>
                  </a:lnTo>
                  <a:lnTo>
                    <a:pt x="86" y="7"/>
                  </a:lnTo>
                  <a:lnTo>
                    <a:pt x="115" y="1"/>
                  </a:lnTo>
                  <a:lnTo>
                    <a:pt x="140" y="0"/>
                  </a:lnTo>
                  <a:lnTo>
                    <a:pt x="158" y="0"/>
                  </a:lnTo>
                  <a:lnTo>
                    <a:pt x="165" y="1"/>
                  </a:lnTo>
                  <a:lnTo>
                    <a:pt x="1071" y="1"/>
                  </a:lnTo>
                  <a:lnTo>
                    <a:pt x="1099" y="1"/>
                  </a:lnTo>
                  <a:lnTo>
                    <a:pt x="1302" y="1"/>
                  </a:lnTo>
                  <a:lnTo>
                    <a:pt x="1331" y="4"/>
                  </a:lnTo>
                  <a:lnTo>
                    <a:pt x="1358" y="13"/>
                  </a:lnTo>
                  <a:lnTo>
                    <a:pt x="1382" y="26"/>
                  </a:lnTo>
                  <a:lnTo>
                    <a:pt x="1403" y="43"/>
                  </a:lnTo>
                  <a:lnTo>
                    <a:pt x="1420" y="64"/>
                  </a:lnTo>
                  <a:lnTo>
                    <a:pt x="1432" y="88"/>
                  </a:lnTo>
                  <a:lnTo>
                    <a:pt x="1442" y="114"/>
                  </a:lnTo>
                  <a:lnTo>
                    <a:pt x="1444" y="143"/>
                  </a:lnTo>
                  <a:lnTo>
                    <a:pt x="1444" y="1771"/>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Rectangle 10"/>
            <p:cNvSpPr>
              <a:spLocks noChangeArrowheads="1"/>
            </p:cNvSpPr>
            <p:nvPr/>
          </p:nvSpPr>
          <p:spPr bwMode="auto">
            <a:xfrm>
              <a:off x="1158" y="2147"/>
              <a:ext cx="532" cy="4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11"/>
            <p:cNvSpPr>
              <a:spLocks noChangeArrowheads="1"/>
            </p:cNvSpPr>
            <p:nvPr/>
          </p:nvSpPr>
          <p:spPr bwMode="auto">
            <a:xfrm>
              <a:off x="1158" y="2251"/>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12"/>
            <p:cNvSpPr>
              <a:spLocks noChangeArrowheads="1"/>
            </p:cNvSpPr>
            <p:nvPr/>
          </p:nvSpPr>
          <p:spPr bwMode="auto">
            <a:xfrm>
              <a:off x="1158" y="2355"/>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13"/>
            <p:cNvSpPr>
              <a:spLocks noChangeArrowheads="1"/>
            </p:cNvSpPr>
            <p:nvPr/>
          </p:nvSpPr>
          <p:spPr bwMode="auto">
            <a:xfrm>
              <a:off x="1158" y="2459"/>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p:cNvSpPr>
              <a:spLocks noChangeArrowheads="1"/>
            </p:cNvSpPr>
            <p:nvPr/>
          </p:nvSpPr>
          <p:spPr bwMode="auto">
            <a:xfrm>
              <a:off x="1158" y="2563"/>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5"/>
            <p:cNvSpPr>
              <a:spLocks noChangeArrowheads="1"/>
            </p:cNvSpPr>
            <p:nvPr/>
          </p:nvSpPr>
          <p:spPr bwMode="auto">
            <a:xfrm>
              <a:off x="1158" y="2668"/>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6"/>
            <p:cNvSpPr>
              <a:spLocks noChangeArrowheads="1"/>
            </p:cNvSpPr>
            <p:nvPr/>
          </p:nvSpPr>
          <p:spPr bwMode="auto">
            <a:xfrm>
              <a:off x="1158" y="2772"/>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7"/>
            <p:cNvSpPr>
              <a:spLocks/>
            </p:cNvSpPr>
            <p:nvPr/>
          </p:nvSpPr>
          <p:spPr bwMode="auto">
            <a:xfrm>
              <a:off x="1252" y="1770"/>
              <a:ext cx="350" cy="291"/>
            </a:xfrm>
            <a:custGeom>
              <a:avLst/>
              <a:gdLst>
                <a:gd name="T0" fmla="*/ 75 w 699"/>
                <a:gd name="T1" fmla="*/ 338 h 582"/>
                <a:gd name="T2" fmla="*/ 699 w 699"/>
                <a:gd name="T3" fmla="*/ 267 h 582"/>
                <a:gd name="T4" fmla="*/ 460 w 699"/>
                <a:gd name="T5" fmla="*/ 121 h 582"/>
                <a:gd name="T6" fmla="*/ 450 w 699"/>
                <a:gd name="T7" fmla="*/ 74 h 582"/>
                <a:gd name="T8" fmla="*/ 424 w 699"/>
                <a:gd name="T9" fmla="*/ 36 h 582"/>
                <a:gd name="T10" fmla="*/ 386 w 699"/>
                <a:gd name="T11" fmla="*/ 9 h 582"/>
                <a:gd name="T12" fmla="*/ 339 w 699"/>
                <a:gd name="T13" fmla="*/ 0 h 582"/>
                <a:gd name="T14" fmla="*/ 318 w 699"/>
                <a:gd name="T15" fmla="*/ 1 h 582"/>
                <a:gd name="T16" fmla="*/ 298 w 699"/>
                <a:gd name="T17" fmla="*/ 7 h 582"/>
                <a:gd name="T18" fmla="*/ 280 w 699"/>
                <a:gd name="T19" fmla="*/ 15 h 582"/>
                <a:gd name="T20" fmla="*/ 264 w 699"/>
                <a:gd name="T21" fmla="*/ 25 h 582"/>
                <a:gd name="T22" fmla="*/ 321 w 699"/>
                <a:gd name="T23" fmla="*/ 70 h 582"/>
                <a:gd name="T24" fmla="*/ 333 w 699"/>
                <a:gd name="T25" fmla="*/ 67 h 582"/>
                <a:gd name="T26" fmla="*/ 351 w 699"/>
                <a:gd name="T27" fmla="*/ 68 h 582"/>
                <a:gd name="T28" fmla="*/ 373 w 699"/>
                <a:gd name="T29" fmla="*/ 77 h 582"/>
                <a:gd name="T30" fmla="*/ 389 w 699"/>
                <a:gd name="T31" fmla="*/ 93 h 582"/>
                <a:gd name="T32" fmla="*/ 398 w 699"/>
                <a:gd name="T33" fmla="*/ 115 h 582"/>
                <a:gd name="T34" fmla="*/ 398 w 699"/>
                <a:gd name="T35" fmla="*/ 141 h 582"/>
                <a:gd name="T36" fmla="*/ 389 w 699"/>
                <a:gd name="T37" fmla="*/ 161 h 582"/>
                <a:gd name="T38" fmla="*/ 373 w 699"/>
                <a:gd name="T39" fmla="*/ 177 h 582"/>
                <a:gd name="T40" fmla="*/ 351 w 699"/>
                <a:gd name="T41" fmla="*/ 187 h 582"/>
                <a:gd name="T42" fmla="*/ 326 w 699"/>
                <a:gd name="T43" fmla="*/ 187 h 582"/>
                <a:gd name="T44" fmla="*/ 305 w 699"/>
                <a:gd name="T45" fmla="*/ 177 h 582"/>
                <a:gd name="T46" fmla="*/ 289 w 699"/>
                <a:gd name="T47" fmla="*/ 161 h 582"/>
                <a:gd name="T48" fmla="*/ 280 w 699"/>
                <a:gd name="T49" fmla="*/ 141 h 582"/>
                <a:gd name="T50" fmla="*/ 280 w 699"/>
                <a:gd name="T51" fmla="*/ 119 h 582"/>
                <a:gd name="T52" fmla="*/ 284 w 699"/>
                <a:gd name="T53" fmla="*/ 101 h 582"/>
                <a:gd name="T54" fmla="*/ 295 w 699"/>
                <a:gd name="T55" fmla="*/ 88 h 582"/>
                <a:gd name="T56" fmla="*/ 307 w 699"/>
                <a:gd name="T57" fmla="*/ 76 h 582"/>
                <a:gd name="T58" fmla="*/ 264 w 699"/>
                <a:gd name="T59" fmla="*/ 25 h 582"/>
                <a:gd name="T60" fmla="*/ 244 w 699"/>
                <a:gd name="T61" fmla="*/ 44 h 582"/>
                <a:gd name="T62" fmla="*/ 230 w 699"/>
                <a:gd name="T63" fmla="*/ 67 h 582"/>
                <a:gd name="T64" fmla="*/ 221 w 699"/>
                <a:gd name="T65" fmla="*/ 92 h 582"/>
                <a:gd name="T66" fmla="*/ 218 w 699"/>
                <a:gd name="T67" fmla="*/ 121 h 582"/>
                <a:gd name="T68" fmla="*/ 218 w 699"/>
                <a:gd name="T69" fmla="*/ 219 h 582"/>
                <a:gd name="T70" fmla="*/ 218 w 699"/>
                <a:gd name="T71" fmla="*/ 241 h 582"/>
                <a:gd name="T72" fmla="*/ 0 w 699"/>
                <a:gd name="T73" fmla="*/ 262 h 582"/>
                <a:gd name="T74" fmla="*/ 317 w 699"/>
                <a:gd name="T75" fmla="*/ 582 h 582"/>
                <a:gd name="T76" fmla="*/ 75 w 699"/>
                <a:gd name="T77" fmla="*/ 43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9" h="582">
                  <a:moveTo>
                    <a:pt x="75" y="432"/>
                  </a:moveTo>
                  <a:lnTo>
                    <a:pt x="75" y="338"/>
                  </a:lnTo>
                  <a:lnTo>
                    <a:pt x="699" y="338"/>
                  </a:lnTo>
                  <a:lnTo>
                    <a:pt x="699" y="267"/>
                  </a:lnTo>
                  <a:lnTo>
                    <a:pt x="462" y="268"/>
                  </a:lnTo>
                  <a:lnTo>
                    <a:pt x="460" y="121"/>
                  </a:lnTo>
                  <a:lnTo>
                    <a:pt x="457" y="97"/>
                  </a:lnTo>
                  <a:lnTo>
                    <a:pt x="450" y="74"/>
                  </a:lnTo>
                  <a:lnTo>
                    <a:pt x="439" y="53"/>
                  </a:lnTo>
                  <a:lnTo>
                    <a:pt x="424" y="36"/>
                  </a:lnTo>
                  <a:lnTo>
                    <a:pt x="407" y="21"/>
                  </a:lnTo>
                  <a:lnTo>
                    <a:pt x="386" y="9"/>
                  </a:lnTo>
                  <a:lnTo>
                    <a:pt x="363" y="2"/>
                  </a:lnTo>
                  <a:lnTo>
                    <a:pt x="339" y="0"/>
                  </a:lnTo>
                  <a:lnTo>
                    <a:pt x="328" y="0"/>
                  </a:lnTo>
                  <a:lnTo>
                    <a:pt x="318" y="1"/>
                  </a:lnTo>
                  <a:lnTo>
                    <a:pt x="307" y="3"/>
                  </a:lnTo>
                  <a:lnTo>
                    <a:pt x="298" y="7"/>
                  </a:lnTo>
                  <a:lnTo>
                    <a:pt x="289" y="10"/>
                  </a:lnTo>
                  <a:lnTo>
                    <a:pt x="280" y="15"/>
                  </a:lnTo>
                  <a:lnTo>
                    <a:pt x="272" y="20"/>
                  </a:lnTo>
                  <a:lnTo>
                    <a:pt x="264" y="25"/>
                  </a:lnTo>
                  <a:lnTo>
                    <a:pt x="315" y="73"/>
                  </a:lnTo>
                  <a:lnTo>
                    <a:pt x="321" y="70"/>
                  </a:lnTo>
                  <a:lnTo>
                    <a:pt x="327" y="68"/>
                  </a:lnTo>
                  <a:lnTo>
                    <a:pt x="333" y="67"/>
                  </a:lnTo>
                  <a:lnTo>
                    <a:pt x="339" y="67"/>
                  </a:lnTo>
                  <a:lnTo>
                    <a:pt x="351" y="68"/>
                  </a:lnTo>
                  <a:lnTo>
                    <a:pt x="363" y="71"/>
                  </a:lnTo>
                  <a:lnTo>
                    <a:pt x="373" y="77"/>
                  </a:lnTo>
                  <a:lnTo>
                    <a:pt x="381" y="85"/>
                  </a:lnTo>
                  <a:lnTo>
                    <a:pt x="389" y="93"/>
                  </a:lnTo>
                  <a:lnTo>
                    <a:pt x="395" y="104"/>
                  </a:lnTo>
                  <a:lnTo>
                    <a:pt x="398" y="115"/>
                  </a:lnTo>
                  <a:lnTo>
                    <a:pt x="400" y="128"/>
                  </a:lnTo>
                  <a:lnTo>
                    <a:pt x="398" y="141"/>
                  </a:lnTo>
                  <a:lnTo>
                    <a:pt x="395" y="151"/>
                  </a:lnTo>
                  <a:lnTo>
                    <a:pt x="389" y="161"/>
                  </a:lnTo>
                  <a:lnTo>
                    <a:pt x="381" y="171"/>
                  </a:lnTo>
                  <a:lnTo>
                    <a:pt x="373" y="177"/>
                  </a:lnTo>
                  <a:lnTo>
                    <a:pt x="363" y="183"/>
                  </a:lnTo>
                  <a:lnTo>
                    <a:pt x="351" y="187"/>
                  </a:lnTo>
                  <a:lnTo>
                    <a:pt x="339" y="188"/>
                  </a:lnTo>
                  <a:lnTo>
                    <a:pt x="326" y="187"/>
                  </a:lnTo>
                  <a:lnTo>
                    <a:pt x="315" y="183"/>
                  </a:lnTo>
                  <a:lnTo>
                    <a:pt x="305" y="177"/>
                  </a:lnTo>
                  <a:lnTo>
                    <a:pt x="296" y="171"/>
                  </a:lnTo>
                  <a:lnTo>
                    <a:pt x="289" y="161"/>
                  </a:lnTo>
                  <a:lnTo>
                    <a:pt x="283" y="151"/>
                  </a:lnTo>
                  <a:lnTo>
                    <a:pt x="280" y="141"/>
                  </a:lnTo>
                  <a:lnTo>
                    <a:pt x="279" y="128"/>
                  </a:lnTo>
                  <a:lnTo>
                    <a:pt x="280" y="119"/>
                  </a:lnTo>
                  <a:lnTo>
                    <a:pt x="281" y="109"/>
                  </a:lnTo>
                  <a:lnTo>
                    <a:pt x="284" y="101"/>
                  </a:lnTo>
                  <a:lnTo>
                    <a:pt x="289" y="94"/>
                  </a:lnTo>
                  <a:lnTo>
                    <a:pt x="295" y="88"/>
                  </a:lnTo>
                  <a:lnTo>
                    <a:pt x="301" y="82"/>
                  </a:lnTo>
                  <a:lnTo>
                    <a:pt x="307" y="76"/>
                  </a:lnTo>
                  <a:lnTo>
                    <a:pt x="315" y="73"/>
                  </a:lnTo>
                  <a:lnTo>
                    <a:pt x="264" y="25"/>
                  </a:lnTo>
                  <a:lnTo>
                    <a:pt x="253" y="35"/>
                  </a:lnTo>
                  <a:lnTo>
                    <a:pt x="244" y="44"/>
                  </a:lnTo>
                  <a:lnTo>
                    <a:pt x="236" y="55"/>
                  </a:lnTo>
                  <a:lnTo>
                    <a:pt x="230" y="67"/>
                  </a:lnTo>
                  <a:lnTo>
                    <a:pt x="224" y="80"/>
                  </a:lnTo>
                  <a:lnTo>
                    <a:pt x="221" y="92"/>
                  </a:lnTo>
                  <a:lnTo>
                    <a:pt x="219" y="106"/>
                  </a:lnTo>
                  <a:lnTo>
                    <a:pt x="218" y="121"/>
                  </a:lnTo>
                  <a:lnTo>
                    <a:pt x="218" y="213"/>
                  </a:lnTo>
                  <a:lnTo>
                    <a:pt x="218" y="219"/>
                  </a:lnTo>
                  <a:lnTo>
                    <a:pt x="218" y="228"/>
                  </a:lnTo>
                  <a:lnTo>
                    <a:pt x="218" y="241"/>
                  </a:lnTo>
                  <a:lnTo>
                    <a:pt x="219" y="262"/>
                  </a:lnTo>
                  <a:lnTo>
                    <a:pt x="0" y="262"/>
                  </a:lnTo>
                  <a:lnTo>
                    <a:pt x="0" y="582"/>
                  </a:lnTo>
                  <a:lnTo>
                    <a:pt x="317" y="582"/>
                  </a:lnTo>
                  <a:lnTo>
                    <a:pt x="324" y="432"/>
                  </a:lnTo>
                  <a:lnTo>
                    <a:pt x="75" y="432"/>
                  </a:lnTo>
                  <a:close/>
                </a:path>
              </a:pathLst>
            </a:custGeom>
            <a:solidFill>
              <a:schemeClr val="bg1"/>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8"/>
            <p:cNvSpPr>
              <a:spLocks/>
            </p:cNvSpPr>
            <p:nvPr/>
          </p:nvSpPr>
          <p:spPr bwMode="auto">
            <a:xfrm>
              <a:off x="1562" y="1937"/>
              <a:ext cx="2" cy="2"/>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3" y="4"/>
                  </a:lnTo>
                  <a:lnTo>
                    <a:pt x="3" y="0"/>
                  </a:lnTo>
                  <a:lnTo>
                    <a:pt x="0" y="0"/>
                  </a:lnTo>
                  <a:close/>
                </a:path>
              </a:pathLst>
            </a:custGeom>
            <a:solidFill>
              <a:srgbClr val="B20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9"/>
            <p:cNvSpPr>
              <a:spLocks noChangeArrowheads="1"/>
            </p:cNvSpPr>
            <p:nvPr/>
          </p:nvSpPr>
          <p:spPr bwMode="auto">
            <a:xfrm>
              <a:off x="1277" y="1976"/>
              <a:ext cx="329"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20"/>
            <p:cNvSpPr>
              <a:spLocks noChangeArrowheads="1"/>
            </p:cNvSpPr>
            <p:nvPr/>
          </p:nvSpPr>
          <p:spPr bwMode="auto">
            <a:xfrm>
              <a:off x="1564" y="1937"/>
              <a:ext cx="38" cy="109"/>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Content Placeholder 2"/>
          <p:cNvSpPr>
            <a:spLocks noGrp="1"/>
          </p:cNvSpPr>
          <p:nvPr>
            <p:ph sz="quarter" idx="11"/>
          </p:nvPr>
        </p:nvSpPr>
        <p:spPr>
          <a:xfrm>
            <a:off x="612776" y="1639473"/>
            <a:ext cx="3787774" cy="4308890"/>
          </a:xfrm>
        </p:spPr>
        <p:txBody>
          <a:bodyPr/>
          <a:lstStyle/>
          <a:p>
            <a:pPr marL="342900" indent="-342900">
              <a:buFont typeface="Arial" panose="020B0604020202020204" pitchFamily="34" charset="0"/>
              <a:buChar char="•"/>
            </a:pPr>
            <a:r>
              <a:rPr lang="en-GB" b="1" dirty="0" smtClean="0">
                <a:latin typeface="Calibri" panose="020F0502020204030204" pitchFamily="34" charset="0"/>
              </a:rPr>
              <a:t>Fundamentals of Clinical Trials </a:t>
            </a:r>
            <a:r>
              <a:rPr lang="en-GB" dirty="0" smtClean="0">
                <a:latin typeface="Calibri" panose="020F0502020204030204" pitchFamily="34" charset="0"/>
              </a:rPr>
              <a:t>(edX, 2013-4).</a:t>
            </a:r>
          </a:p>
          <a:p>
            <a:pPr marL="342900" indent="-342900">
              <a:buFont typeface="Arial" panose="020B0604020202020204" pitchFamily="34" charset="0"/>
              <a:buChar char="•"/>
            </a:pPr>
            <a:r>
              <a:rPr lang="en-GB" dirty="0" smtClean="0">
                <a:latin typeface="Calibri" panose="020F0502020204030204" pitchFamily="34" charset="0"/>
              </a:rPr>
              <a:t>Participants were professionals across a range of roles – </a:t>
            </a:r>
            <a:r>
              <a:rPr lang="en-GB" b="1" dirty="0" smtClean="0">
                <a:latin typeface="Calibri" panose="020F0502020204030204" pitchFamily="34" charset="0"/>
              </a:rPr>
              <a:t>medicine, healthcare, statistics, bio-scientists</a:t>
            </a:r>
            <a:r>
              <a:rPr lang="en-GB" b="1" dirty="0">
                <a:latin typeface="Calibri" panose="020F0502020204030204" pitchFamily="34" charset="0"/>
              </a:rPr>
              <a:t>, pharmacists. </a:t>
            </a:r>
          </a:p>
          <a:p>
            <a:pPr marL="342900" indent="-342900">
              <a:buFont typeface="Arial" panose="020B0604020202020204" pitchFamily="34" charset="0"/>
              <a:buChar char="•"/>
            </a:pPr>
            <a:r>
              <a:rPr lang="en-GB" dirty="0" smtClean="0">
                <a:latin typeface="Calibri" panose="020F0502020204030204" pitchFamily="34" charset="0"/>
              </a:rPr>
              <a:t>35 </a:t>
            </a:r>
            <a:r>
              <a:rPr lang="en-GB" dirty="0">
                <a:latin typeface="Calibri" panose="020F0502020204030204" pitchFamily="34" charset="0"/>
              </a:rPr>
              <a:t>interviewees [16m, 19f], 23 </a:t>
            </a:r>
            <a:r>
              <a:rPr lang="en-GB" dirty="0" smtClean="0">
                <a:latin typeface="Calibri" panose="020F0502020204030204" pitchFamily="34" charset="0"/>
              </a:rPr>
              <a:t>countries.</a:t>
            </a:r>
            <a:endParaRPr lang="en-GB" dirty="0">
              <a:latin typeface="Calibri" panose="020F0502020204030204" pitchFamily="34" charset="0"/>
            </a:endParaRPr>
          </a:p>
          <a:p>
            <a:pPr marL="342900" indent="-342900">
              <a:buFont typeface="Arial" panose="020B0604020202020204" pitchFamily="34" charset="0"/>
              <a:buChar char="•"/>
            </a:pPr>
            <a:r>
              <a:rPr lang="en-GB" dirty="0">
                <a:latin typeface="Calibri" panose="020F0502020204030204" pitchFamily="34" charset="0"/>
              </a:rPr>
              <a:t>Drawn from </a:t>
            </a:r>
            <a:r>
              <a:rPr lang="en-GB" b="1" dirty="0">
                <a:latin typeface="Calibri" panose="020F0502020204030204" pitchFamily="34" charset="0"/>
              </a:rPr>
              <a:t>350</a:t>
            </a:r>
            <a:r>
              <a:rPr lang="en-GB" dirty="0">
                <a:latin typeface="Calibri" panose="020F0502020204030204" pitchFamily="34" charset="0"/>
              </a:rPr>
              <a:t> survey respondents.</a:t>
            </a:r>
          </a:p>
          <a:p>
            <a:pPr marL="342900" indent="-342900">
              <a:buFont typeface="Arial" panose="020B0604020202020204" pitchFamily="34" charset="0"/>
              <a:buChar char="•"/>
            </a:pPr>
            <a:endParaRPr lang="en-GB" dirty="0">
              <a:latin typeface="Calibri" panose="020F0502020204030204" pitchFamily="34" charset="0"/>
            </a:endParaRPr>
          </a:p>
        </p:txBody>
      </p:sp>
      <p:sp>
        <p:nvSpPr>
          <p:cNvPr id="19" name="Content Placeholder 2"/>
          <p:cNvSpPr txBox="1">
            <a:spLocks/>
          </p:cNvSpPr>
          <p:nvPr/>
        </p:nvSpPr>
        <p:spPr>
          <a:xfrm>
            <a:off x="4572000" y="1639473"/>
            <a:ext cx="3960813" cy="4308890"/>
          </a:xfrm>
          <a:prstGeom prst="rect">
            <a:avLst/>
          </a:prstGeom>
        </p:spPr>
        <p:txBody>
          <a:bodyPr/>
          <a:lstStyle>
            <a:lvl1pPr marL="0" indent="0" algn="l" defTabSz="457200" rtl="0" eaLnBrk="1" latinLnBrk="0" hangingPunct="1">
              <a:spcBef>
                <a:spcPct val="20000"/>
              </a:spcBef>
              <a:buFont typeface="Arial"/>
              <a:buNone/>
              <a:defRPr sz="24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b="1" dirty="0" smtClean="0">
                <a:latin typeface="Calibri" panose="020F0502020204030204" pitchFamily="34" charset="0"/>
              </a:rPr>
              <a:t>Introduction to Data Science </a:t>
            </a:r>
            <a:r>
              <a:rPr lang="en-GB" dirty="0" smtClean="0">
                <a:latin typeface="Calibri" panose="020F0502020204030204" pitchFamily="34" charset="0"/>
              </a:rPr>
              <a:t>(Coursera, 2014).</a:t>
            </a:r>
          </a:p>
          <a:p>
            <a:pPr marL="342900" indent="-342900">
              <a:buFont typeface="Arial" panose="020B0604020202020204" pitchFamily="34" charset="0"/>
              <a:buChar char="•"/>
            </a:pPr>
            <a:r>
              <a:rPr lang="en-GB" dirty="0" smtClean="0">
                <a:latin typeface="Calibri" panose="020F0502020204030204" pitchFamily="34" charset="0"/>
              </a:rPr>
              <a:t>Participants were software professionals across a range of roles – </a:t>
            </a:r>
            <a:r>
              <a:rPr lang="en-GB" b="1" dirty="0" smtClean="0">
                <a:latin typeface="Calibri" panose="020F0502020204030204" pitchFamily="34" charset="0"/>
              </a:rPr>
              <a:t>software engineers, data analysts, scientists.</a:t>
            </a:r>
          </a:p>
          <a:p>
            <a:pPr marL="342900" indent="-342900">
              <a:buFont typeface="Arial" panose="020B0604020202020204" pitchFamily="34" charset="0"/>
              <a:buChar char="•"/>
            </a:pPr>
            <a:r>
              <a:rPr lang="en-GB" dirty="0" smtClean="0">
                <a:latin typeface="Calibri" panose="020F0502020204030204" pitchFamily="34" charset="0"/>
              </a:rPr>
              <a:t>32 interviewees [27m, 5f], 16 countries.</a:t>
            </a:r>
          </a:p>
          <a:p>
            <a:pPr marL="342900" indent="-342900">
              <a:buFont typeface="Arial" panose="020B0604020202020204" pitchFamily="34" charset="0"/>
              <a:buChar char="•"/>
            </a:pPr>
            <a:r>
              <a:rPr lang="en-GB" dirty="0" smtClean="0">
                <a:latin typeface="Calibri" panose="020F0502020204030204" pitchFamily="34" charset="0"/>
              </a:rPr>
              <a:t>Drawn from </a:t>
            </a:r>
            <a:r>
              <a:rPr lang="en-GB" b="1" dirty="0" smtClean="0">
                <a:latin typeface="Calibri" panose="020F0502020204030204" pitchFamily="34" charset="0"/>
              </a:rPr>
              <a:t>768</a:t>
            </a:r>
            <a:r>
              <a:rPr lang="en-GB" dirty="0" smtClean="0">
                <a:latin typeface="Calibri" panose="020F0502020204030204" pitchFamily="34" charset="0"/>
              </a:rPr>
              <a:t> survey respondents.</a:t>
            </a:r>
          </a:p>
          <a:p>
            <a:pPr marL="342900" indent="-342900">
              <a:buFont typeface="Arial" panose="020B0604020202020204" pitchFamily="34" charset="0"/>
              <a:buChar char="•"/>
            </a:pPr>
            <a:endParaRPr lang="en-GB" dirty="0">
              <a:latin typeface="Calibri" panose="020F0502020204030204" pitchFamily="34" charset="0"/>
            </a:endParaRPr>
          </a:p>
        </p:txBody>
      </p:sp>
    </p:spTree>
    <p:extLst>
      <p:ext uri="{BB962C8B-B14F-4D97-AF65-F5344CB8AC3E}">
        <p14:creationId xmlns:p14="http://schemas.microsoft.com/office/powerpoint/2010/main" val="372055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rotWithShape="1">
          <a:blip r:embed="rId3">
            <a:extLst>
              <a:ext uri="{28A0092B-C50C-407E-A947-70E740481C1C}">
                <a14:useLocalDpi xmlns:a14="http://schemas.microsoft.com/office/drawing/2010/main" val="0"/>
              </a:ext>
            </a:extLst>
          </a:blip>
          <a:srcRect t="4287" r="-2568"/>
          <a:stretch/>
        </p:blipFill>
        <p:spPr bwMode="auto">
          <a:xfrm>
            <a:off x="91428" y="19050"/>
            <a:ext cx="9128772" cy="685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56421" y="1172589"/>
            <a:ext cx="2005263" cy="1015663"/>
          </a:xfrm>
          <a:prstGeom prst="rect">
            <a:avLst/>
          </a:prstGeom>
          <a:noFill/>
        </p:spPr>
        <p:txBody>
          <a:bodyPr wrap="square" rtlCol="0">
            <a:spAutoFit/>
          </a:bodyPr>
          <a:lstStyle/>
          <a:p>
            <a:pPr defTabSz="914400" fontAlgn="base">
              <a:spcBef>
                <a:spcPct val="0"/>
              </a:spcBef>
              <a:spcAft>
                <a:spcPct val="0"/>
              </a:spcAft>
            </a:pPr>
            <a:r>
              <a:rPr lang="en-GB" sz="2000" b="1" dirty="0">
                <a:solidFill>
                  <a:prstClr val="white"/>
                </a:solidFill>
                <a:cs typeface="Arial"/>
              </a:rPr>
              <a:t>Video, with </a:t>
            </a:r>
            <a:r>
              <a:rPr lang="en-GB" sz="2000" b="1" dirty="0" smtClean="0">
                <a:solidFill>
                  <a:prstClr val="white"/>
                </a:solidFill>
                <a:cs typeface="Arial"/>
              </a:rPr>
              <a:t>commentary..</a:t>
            </a:r>
            <a:r>
              <a:rPr lang="en-GB" sz="2000" b="1" dirty="0">
                <a:solidFill>
                  <a:prstClr val="white"/>
                </a:solidFill>
                <a:cs typeface="Arial"/>
              </a:rPr>
              <a:t>.</a:t>
            </a:r>
          </a:p>
          <a:p>
            <a:pPr defTabSz="914400" fontAlgn="base">
              <a:spcBef>
                <a:spcPct val="0"/>
              </a:spcBef>
              <a:spcAft>
                <a:spcPct val="0"/>
              </a:spcAft>
            </a:pPr>
            <a:endParaRPr lang="en-GB" sz="2000" b="1" dirty="0">
              <a:solidFill>
                <a:prstClr val="white"/>
              </a:solidFill>
            </a:endParaRPr>
          </a:p>
        </p:txBody>
      </p:sp>
    </p:spTree>
    <p:extLst>
      <p:ext uri="{BB962C8B-B14F-4D97-AF65-F5344CB8AC3E}">
        <p14:creationId xmlns:p14="http://schemas.microsoft.com/office/powerpoint/2010/main" val="1913412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019" y="0"/>
            <a:ext cx="8292090" cy="6858000"/>
          </a:xfrm>
          <a:ln>
            <a:solidFill>
              <a:schemeClr val="tx1"/>
            </a:solidFill>
          </a:ln>
        </p:spPr>
      </p:pic>
    </p:spTree>
    <p:extLst>
      <p:ext uri="{BB962C8B-B14F-4D97-AF65-F5344CB8AC3E}">
        <p14:creationId xmlns:p14="http://schemas.microsoft.com/office/powerpoint/2010/main" val="4045843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noChangeAspect="1"/>
          </p:cNvGrpSpPr>
          <p:nvPr/>
        </p:nvGrpSpPr>
        <p:grpSpPr bwMode="auto">
          <a:xfrm>
            <a:off x="7018213" y="3825876"/>
            <a:ext cx="1150937" cy="1784350"/>
            <a:chOff x="1061" y="1770"/>
            <a:chExt cx="725" cy="1124"/>
          </a:xfrm>
        </p:grpSpPr>
        <p:sp>
          <p:nvSpPr>
            <p:cNvPr id="5" name="AutoShape 7"/>
            <p:cNvSpPr>
              <a:spLocks noChangeAspect="1" noChangeArrowheads="1" noTextEdit="1"/>
            </p:cNvSpPr>
            <p:nvPr/>
          </p:nvSpPr>
          <p:spPr bwMode="auto">
            <a:xfrm>
              <a:off x="1061" y="1770"/>
              <a:ext cx="725"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9"/>
            <p:cNvSpPr>
              <a:spLocks/>
            </p:cNvSpPr>
            <p:nvPr/>
          </p:nvSpPr>
          <p:spPr bwMode="auto">
            <a:xfrm>
              <a:off x="1064" y="1938"/>
              <a:ext cx="722" cy="956"/>
            </a:xfrm>
            <a:custGeom>
              <a:avLst/>
              <a:gdLst>
                <a:gd name="T0" fmla="*/ 1444 w 1444"/>
                <a:gd name="T1" fmla="*/ 1771 h 1913"/>
                <a:gd name="T2" fmla="*/ 1442 w 1444"/>
                <a:gd name="T3" fmla="*/ 1800 h 1913"/>
                <a:gd name="T4" fmla="*/ 1432 w 1444"/>
                <a:gd name="T5" fmla="*/ 1827 h 1913"/>
                <a:gd name="T6" fmla="*/ 1420 w 1444"/>
                <a:gd name="T7" fmla="*/ 1851 h 1913"/>
                <a:gd name="T8" fmla="*/ 1403 w 1444"/>
                <a:gd name="T9" fmla="*/ 1872 h 1913"/>
                <a:gd name="T10" fmla="*/ 1382 w 1444"/>
                <a:gd name="T11" fmla="*/ 1889 h 1913"/>
                <a:gd name="T12" fmla="*/ 1358 w 1444"/>
                <a:gd name="T13" fmla="*/ 1901 h 1913"/>
                <a:gd name="T14" fmla="*/ 1331 w 1444"/>
                <a:gd name="T15" fmla="*/ 1911 h 1913"/>
                <a:gd name="T16" fmla="*/ 1302 w 1444"/>
                <a:gd name="T17" fmla="*/ 1913 h 1913"/>
                <a:gd name="T18" fmla="*/ 207 w 1444"/>
                <a:gd name="T19" fmla="*/ 1913 h 1913"/>
                <a:gd name="T20" fmla="*/ 207 w 1444"/>
                <a:gd name="T21" fmla="*/ 1913 h 1913"/>
                <a:gd name="T22" fmla="*/ 127 w 1444"/>
                <a:gd name="T23" fmla="*/ 1913 h 1913"/>
                <a:gd name="T24" fmla="*/ 83 w 1444"/>
                <a:gd name="T25" fmla="*/ 1904 h 1913"/>
                <a:gd name="T26" fmla="*/ 50 w 1444"/>
                <a:gd name="T27" fmla="*/ 1886 h 1913"/>
                <a:gd name="T28" fmla="*/ 29 w 1444"/>
                <a:gd name="T29" fmla="*/ 1863 h 1913"/>
                <a:gd name="T30" fmla="*/ 14 w 1444"/>
                <a:gd name="T31" fmla="*/ 1838 h 1913"/>
                <a:gd name="T32" fmla="*/ 6 w 1444"/>
                <a:gd name="T33" fmla="*/ 1813 h 1913"/>
                <a:gd name="T34" fmla="*/ 2 w 1444"/>
                <a:gd name="T35" fmla="*/ 1791 h 1913"/>
                <a:gd name="T36" fmla="*/ 1 w 1444"/>
                <a:gd name="T37" fmla="*/ 1776 h 1913"/>
                <a:gd name="T38" fmla="*/ 1 w 1444"/>
                <a:gd name="T39" fmla="*/ 1770 h 1913"/>
                <a:gd name="T40" fmla="*/ 0 w 1444"/>
                <a:gd name="T41" fmla="*/ 1769 h 1913"/>
                <a:gd name="T42" fmla="*/ 0 w 1444"/>
                <a:gd name="T43" fmla="*/ 401 h 1913"/>
                <a:gd name="T44" fmla="*/ 1 w 1444"/>
                <a:gd name="T45" fmla="*/ 401 h 1913"/>
                <a:gd name="T46" fmla="*/ 1 w 1444"/>
                <a:gd name="T47" fmla="*/ 109 h 1913"/>
                <a:gd name="T48" fmla="*/ 10 w 1444"/>
                <a:gd name="T49" fmla="*/ 67 h 1913"/>
                <a:gd name="T50" fmla="*/ 31 w 1444"/>
                <a:gd name="T51" fmla="*/ 38 h 1913"/>
                <a:gd name="T52" fmla="*/ 56 w 1444"/>
                <a:gd name="T53" fmla="*/ 19 h 1913"/>
                <a:gd name="T54" fmla="*/ 86 w 1444"/>
                <a:gd name="T55" fmla="*/ 7 h 1913"/>
                <a:gd name="T56" fmla="*/ 115 w 1444"/>
                <a:gd name="T57" fmla="*/ 1 h 1913"/>
                <a:gd name="T58" fmla="*/ 140 w 1444"/>
                <a:gd name="T59" fmla="*/ 0 h 1913"/>
                <a:gd name="T60" fmla="*/ 158 w 1444"/>
                <a:gd name="T61" fmla="*/ 0 h 1913"/>
                <a:gd name="T62" fmla="*/ 165 w 1444"/>
                <a:gd name="T63" fmla="*/ 1 h 1913"/>
                <a:gd name="T64" fmla="*/ 1071 w 1444"/>
                <a:gd name="T65" fmla="*/ 1 h 1913"/>
                <a:gd name="T66" fmla="*/ 1099 w 1444"/>
                <a:gd name="T67" fmla="*/ 1 h 1913"/>
                <a:gd name="T68" fmla="*/ 1302 w 1444"/>
                <a:gd name="T69" fmla="*/ 1 h 1913"/>
                <a:gd name="T70" fmla="*/ 1331 w 1444"/>
                <a:gd name="T71" fmla="*/ 4 h 1913"/>
                <a:gd name="T72" fmla="*/ 1358 w 1444"/>
                <a:gd name="T73" fmla="*/ 13 h 1913"/>
                <a:gd name="T74" fmla="*/ 1382 w 1444"/>
                <a:gd name="T75" fmla="*/ 26 h 1913"/>
                <a:gd name="T76" fmla="*/ 1403 w 1444"/>
                <a:gd name="T77" fmla="*/ 43 h 1913"/>
                <a:gd name="T78" fmla="*/ 1420 w 1444"/>
                <a:gd name="T79" fmla="*/ 64 h 1913"/>
                <a:gd name="T80" fmla="*/ 1432 w 1444"/>
                <a:gd name="T81" fmla="*/ 88 h 1913"/>
                <a:gd name="T82" fmla="*/ 1442 w 1444"/>
                <a:gd name="T83" fmla="*/ 114 h 1913"/>
                <a:gd name="T84" fmla="*/ 1444 w 1444"/>
                <a:gd name="T85" fmla="*/ 143 h 1913"/>
                <a:gd name="T86" fmla="*/ 1444 w 1444"/>
                <a:gd name="T87" fmla="*/ 177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4" h="1913">
                  <a:moveTo>
                    <a:pt x="1444" y="1771"/>
                  </a:moveTo>
                  <a:lnTo>
                    <a:pt x="1442" y="1800"/>
                  </a:lnTo>
                  <a:lnTo>
                    <a:pt x="1432" y="1827"/>
                  </a:lnTo>
                  <a:lnTo>
                    <a:pt x="1420" y="1851"/>
                  </a:lnTo>
                  <a:lnTo>
                    <a:pt x="1403" y="1872"/>
                  </a:lnTo>
                  <a:lnTo>
                    <a:pt x="1382" y="1889"/>
                  </a:lnTo>
                  <a:lnTo>
                    <a:pt x="1358" y="1901"/>
                  </a:lnTo>
                  <a:lnTo>
                    <a:pt x="1331" y="1911"/>
                  </a:lnTo>
                  <a:lnTo>
                    <a:pt x="1302" y="1913"/>
                  </a:lnTo>
                  <a:lnTo>
                    <a:pt x="207" y="1913"/>
                  </a:lnTo>
                  <a:lnTo>
                    <a:pt x="207" y="1913"/>
                  </a:lnTo>
                  <a:lnTo>
                    <a:pt x="127" y="1913"/>
                  </a:lnTo>
                  <a:lnTo>
                    <a:pt x="83" y="1904"/>
                  </a:lnTo>
                  <a:lnTo>
                    <a:pt x="50" y="1886"/>
                  </a:lnTo>
                  <a:lnTo>
                    <a:pt x="29" y="1863"/>
                  </a:lnTo>
                  <a:lnTo>
                    <a:pt x="14" y="1838"/>
                  </a:lnTo>
                  <a:lnTo>
                    <a:pt x="6" y="1813"/>
                  </a:lnTo>
                  <a:lnTo>
                    <a:pt x="2" y="1791"/>
                  </a:lnTo>
                  <a:lnTo>
                    <a:pt x="1" y="1776"/>
                  </a:lnTo>
                  <a:lnTo>
                    <a:pt x="1" y="1770"/>
                  </a:lnTo>
                  <a:lnTo>
                    <a:pt x="0" y="1769"/>
                  </a:lnTo>
                  <a:lnTo>
                    <a:pt x="0" y="401"/>
                  </a:lnTo>
                  <a:lnTo>
                    <a:pt x="1" y="401"/>
                  </a:lnTo>
                  <a:lnTo>
                    <a:pt x="1" y="109"/>
                  </a:lnTo>
                  <a:lnTo>
                    <a:pt x="10" y="67"/>
                  </a:lnTo>
                  <a:lnTo>
                    <a:pt x="31" y="38"/>
                  </a:lnTo>
                  <a:lnTo>
                    <a:pt x="56" y="19"/>
                  </a:lnTo>
                  <a:lnTo>
                    <a:pt x="86" y="7"/>
                  </a:lnTo>
                  <a:lnTo>
                    <a:pt x="115" y="1"/>
                  </a:lnTo>
                  <a:lnTo>
                    <a:pt x="140" y="0"/>
                  </a:lnTo>
                  <a:lnTo>
                    <a:pt x="158" y="0"/>
                  </a:lnTo>
                  <a:lnTo>
                    <a:pt x="165" y="1"/>
                  </a:lnTo>
                  <a:lnTo>
                    <a:pt x="1071" y="1"/>
                  </a:lnTo>
                  <a:lnTo>
                    <a:pt x="1099" y="1"/>
                  </a:lnTo>
                  <a:lnTo>
                    <a:pt x="1302" y="1"/>
                  </a:lnTo>
                  <a:lnTo>
                    <a:pt x="1331" y="4"/>
                  </a:lnTo>
                  <a:lnTo>
                    <a:pt x="1358" y="13"/>
                  </a:lnTo>
                  <a:lnTo>
                    <a:pt x="1382" y="26"/>
                  </a:lnTo>
                  <a:lnTo>
                    <a:pt x="1403" y="43"/>
                  </a:lnTo>
                  <a:lnTo>
                    <a:pt x="1420" y="64"/>
                  </a:lnTo>
                  <a:lnTo>
                    <a:pt x="1432" y="88"/>
                  </a:lnTo>
                  <a:lnTo>
                    <a:pt x="1442" y="114"/>
                  </a:lnTo>
                  <a:lnTo>
                    <a:pt x="1444" y="143"/>
                  </a:lnTo>
                  <a:lnTo>
                    <a:pt x="1444" y="1771"/>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Rectangle 10"/>
            <p:cNvSpPr>
              <a:spLocks noChangeArrowheads="1"/>
            </p:cNvSpPr>
            <p:nvPr/>
          </p:nvSpPr>
          <p:spPr bwMode="auto">
            <a:xfrm>
              <a:off x="1158" y="2147"/>
              <a:ext cx="532" cy="4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Rectangle 11"/>
            <p:cNvSpPr>
              <a:spLocks noChangeArrowheads="1"/>
            </p:cNvSpPr>
            <p:nvPr/>
          </p:nvSpPr>
          <p:spPr bwMode="auto">
            <a:xfrm>
              <a:off x="1158" y="2251"/>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12"/>
            <p:cNvSpPr>
              <a:spLocks noChangeArrowheads="1"/>
            </p:cNvSpPr>
            <p:nvPr/>
          </p:nvSpPr>
          <p:spPr bwMode="auto">
            <a:xfrm>
              <a:off x="1158" y="2355"/>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13"/>
            <p:cNvSpPr>
              <a:spLocks noChangeArrowheads="1"/>
            </p:cNvSpPr>
            <p:nvPr/>
          </p:nvSpPr>
          <p:spPr bwMode="auto">
            <a:xfrm>
              <a:off x="1158" y="2459"/>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14"/>
            <p:cNvSpPr>
              <a:spLocks noChangeArrowheads="1"/>
            </p:cNvSpPr>
            <p:nvPr/>
          </p:nvSpPr>
          <p:spPr bwMode="auto">
            <a:xfrm>
              <a:off x="1158" y="2563"/>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5"/>
            <p:cNvSpPr>
              <a:spLocks noChangeArrowheads="1"/>
            </p:cNvSpPr>
            <p:nvPr/>
          </p:nvSpPr>
          <p:spPr bwMode="auto">
            <a:xfrm>
              <a:off x="1158" y="2668"/>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6"/>
            <p:cNvSpPr>
              <a:spLocks noChangeArrowheads="1"/>
            </p:cNvSpPr>
            <p:nvPr/>
          </p:nvSpPr>
          <p:spPr bwMode="auto">
            <a:xfrm>
              <a:off x="1158" y="2772"/>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7"/>
            <p:cNvSpPr>
              <a:spLocks/>
            </p:cNvSpPr>
            <p:nvPr/>
          </p:nvSpPr>
          <p:spPr bwMode="auto">
            <a:xfrm>
              <a:off x="1252" y="1770"/>
              <a:ext cx="350" cy="291"/>
            </a:xfrm>
            <a:custGeom>
              <a:avLst/>
              <a:gdLst>
                <a:gd name="T0" fmla="*/ 75 w 699"/>
                <a:gd name="T1" fmla="*/ 338 h 582"/>
                <a:gd name="T2" fmla="*/ 699 w 699"/>
                <a:gd name="T3" fmla="*/ 267 h 582"/>
                <a:gd name="T4" fmla="*/ 460 w 699"/>
                <a:gd name="T5" fmla="*/ 121 h 582"/>
                <a:gd name="T6" fmla="*/ 450 w 699"/>
                <a:gd name="T7" fmla="*/ 74 h 582"/>
                <a:gd name="T8" fmla="*/ 424 w 699"/>
                <a:gd name="T9" fmla="*/ 36 h 582"/>
                <a:gd name="T10" fmla="*/ 386 w 699"/>
                <a:gd name="T11" fmla="*/ 9 h 582"/>
                <a:gd name="T12" fmla="*/ 339 w 699"/>
                <a:gd name="T13" fmla="*/ 0 h 582"/>
                <a:gd name="T14" fmla="*/ 318 w 699"/>
                <a:gd name="T15" fmla="*/ 1 h 582"/>
                <a:gd name="T16" fmla="*/ 298 w 699"/>
                <a:gd name="T17" fmla="*/ 7 h 582"/>
                <a:gd name="T18" fmla="*/ 280 w 699"/>
                <a:gd name="T19" fmla="*/ 15 h 582"/>
                <a:gd name="T20" fmla="*/ 264 w 699"/>
                <a:gd name="T21" fmla="*/ 25 h 582"/>
                <a:gd name="T22" fmla="*/ 321 w 699"/>
                <a:gd name="T23" fmla="*/ 70 h 582"/>
                <a:gd name="T24" fmla="*/ 333 w 699"/>
                <a:gd name="T25" fmla="*/ 67 h 582"/>
                <a:gd name="T26" fmla="*/ 351 w 699"/>
                <a:gd name="T27" fmla="*/ 68 h 582"/>
                <a:gd name="T28" fmla="*/ 373 w 699"/>
                <a:gd name="T29" fmla="*/ 77 h 582"/>
                <a:gd name="T30" fmla="*/ 389 w 699"/>
                <a:gd name="T31" fmla="*/ 93 h 582"/>
                <a:gd name="T32" fmla="*/ 398 w 699"/>
                <a:gd name="T33" fmla="*/ 115 h 582"/>
                <a:gd name="T34" fmla="*/ 398 w 699"/>
                <a:gd name="T35" fmla="*/ 141 h 582"/>
                <a:gd name="T36" fmla="*/ 389 w 699"/>
                <a:gd name="T37" fmla="*/ 161 h 582"/>
                <a:gd name="T38" fmla="*/ 373 w 699"/>
                <a:gd name="T39" fmla="*/ 177 h 582"/>
                <a:gd name="T40" fmla="*/ 351 w 699"/>
                <a:gd name="T41" fmla="*/ 187 h 582"/>
                <a:gd name="T42" fmla="*/ 326 w 699"/>
                <a:gd name="T43" fmla="*/ 187 h 582"/>
                <a:gd name="T44" fmla="*/ 305 w 699"/>
                <a:gd name="T45" fmla="*/ 177 h 582"/>
                <a:gd name="T46" fmla="*/ 289 w 699"/>
                <a:gd name="T47" fmla="*/ 161 h 582"/>
                <a:gd name="T48" fmla="*/ 280 w 699"/>
                <a:gd name="T49" fmla="*/ 141 h 582"/>
                <a:gd name="T50" fmla="*/ 280 w 699"/>
                <a:gd name="T51" fmla="*/ 119 h 582"/>
                <a:gd name="T52" fmla="*/ 284 w 699"/>
                <a:gd name="T53" fmla="*/ 101 h 582"/>
                <a:gd name="T54" fmla="*/ 295 w 699"/>
                <a:gd name="T55" fmla="*/ 88 h 582"/>
                <a:gd name="T56" fmla="*/ 307 w 699"/>
                <a:gd name="T57" fmla="*/ 76 h 582"/>
                <a:gd name="T58" fmla="*/ 264 w 699"/>
                <a:gd name="T59" fmla="*/ 25 h 582"/>
                <a:gd name="T60" fmla="*/ 244 w 699"/>
                <a:gd name="T61" fmla="*/ 44 h 582"/>
                <a:gd name="T62" fmla="*/ 230 w 699"/>
                <a:gd name="T63" fmla="*/ 67 h 582"/>
                <a:gd name="T64" fmla="*/ 221 w 699"/>
                <a:gd name="T65" fmla="*/ 92 h 582"/>
                <a:gd name="T66" fmla="*/ 218 w 699"/>
                <a:gd name="T67" fmla="*/ 121 h 582"/>
                <a:gd name="T68" fmla="*/ 218 w 699"/>
                <a:gd name="T69" fmla="*/ 219 h 582"/>
                <a:gd name="T70" fmla="*/ 218 w 699"/>
                <a:gd name="T71" fmla="*/ 241 h 582"/>
                <a:gd name="T72" fmla="*/ 0 w 699"/>
                <a:gd name="T73" fmla="*/ 262 h 582"/>
                <a:gd name="T74" fmla="*/ 317 w 699"/>
                <a:gd name="T75" fmla="*/ 582 h 582"/>
                <a:gd name="T76" fmla="*/ 75 w 699"/>
                <a:gd name="T77" fmla="*/ 43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9" h="582">
                  <a:moveTo>
                    <a:pt x="75" y="432"/>
                  </a:moveTo>
                  <a:lnTo>
                    <a:pt x="75" y="338"/>
                  </a:lnTo>
                  <a:lnTo>
                    <a:pt x="699" y="338"/>
                  </a:lnTo>
                  <a:lnTo>
                    <a:pt x="699" y="267"/>
                  </a:lnTo>
                  <a:lnTo>
                    <a:pt x="462" y="268"/>
                  </a:lnTo>
                  <a:lnTo>
                    <a:pt x="460" y="121"/>
                  </a:lnTo>
                  <a:lnTo>
                    <a:pt x="457" y="97"/>
                  </a:lnTo>
                  <a:lnTo>
                    <a:pt x="450" y="74"/>
                  </a:lnTo>
                  <a:lnTo>
                    <a:pt x="439" y="53"/>
                  </a:lnTo>
                  <a:lnTo>
                    <a:pt x="424" y="36"/>
                  </a:lnTo>
                  <a:lnTo>
                    <a:pt x="407" y="21"/>
                  </a:lnTo>
                  <a:lnTo>
                    <a:pt x="386" y="9"/>
                  </a:lnTo>
                  <a:lnTo>
                    <a:pt x="363" y="2"/>
                  </a:lnTo>
                  <a:lnTo>
                    <a:pt x="339" y="0"/>
                  </a:lnTo>
                  <a:lnTo>
                    <a:pt x="328" y="0"/>
                  </a:lnTo>
                  <a:lnTo>
                    <a:pt x="318" y="1"/>
                  </a:lnTo>
                  <a:lnTo>
                    <a:pt x="307" y="3"/>
                  </a:lnTo>
                  <a:lnTo>
                    <a:pt x="298" y="7"/>
                  </a:lnTo>
                  <a:lnTo>
                    <a:pt x="289" y="10"/>
                  </a:lnTo>
                  <a:lnTo>
                    <a:pt x="280" y="15"/>
                  </a:lnTo>
                  <a:lnTo>
                    <a:pt x="272" y="20"/>
                  </a:lnTo>
                  <a:lnTo>
                    <a:pt x="264" y="25"/>
                  </a:lnTo>
                  <a:lnTo>
                    <a:pt x="315" y="73"/>
                  </a:lnTo>
                  <a:lnTo>
                    <a:pt x="321" y="70"/>
                  </a:lnTo>
                  <a:lnTo>
                    <a:pt x="327" y="68"/>
                  </a:lnTo>
                  <a:lnTo>
                    <a:pt x="333" y="67"/>
                  </a:lnTo>
                  <a:lnTo>
                    <a:pt x="339" y="67"/>
                  </a:lnTo>
                  <a:lnTo>
                    <a:pt x="351" y="68"/>
                  </a:lnTo>
                  <a:lnTo>
                    <a:pt x="363" y="71"/>
                  </a:lnTo>
                  <a:lnTo>
                    <a:pt x="373" y="77"/>
                  </a:lnTo>
                  <a:lnTo>
                    <a:pt x="381" y="85"/>
                  </a:lnTo>
                  <a:lnTo>
                    <a:pt x="389" y="93"/>
                  </a:lnTo>
                  <a:lnTo>
                    <a:pt x="395" y="104"/>
                  </a:lnTo>
                  <a:lnTo>
                    <a:pt x="398" y="115"/>
                  </a:lnTo>
                  <a:lnTo>
                    <a:pt x="400" y="128"/>
                  </a:lnTo>
                  <a:lnTo>
                    <a:pt x="398" y="141"/>
                  </a:lnTo>
                  <a:lnTo>
                    <a:pt x="395" y="151"/>
                  </a:lnTo>
                  <a:lnTo>
                    <a:pt x="389" y="161"/>
                  </a:lnTo>
                  <a:lnTo>
                    <a:pt x="381" y="171"/>
                  </a:lnTo>
                  <a:lnTo>
                    <a:pt x="373" y="177"/>
                  </a:lnTo>
                  <a:lnTo>
                    <a:pt x="363" y="183"/>
                  </a:lnTo>
                  <a:lnTo>
                    <a:pt x="351" y="187"/>
                  </a:lnTo>
                  <a:lnTo>
                    <a:pt x="339" y="188"/>
                  </a:lnTo>
                  <a:lnTo>
                    <a:pt x="326" y="187"/>
                  </a:lnTo>
                  <a:lnTo>
                    <a:pt x="315" y="183"/>
                  </a:lnTo>
                  <a:lnTo>
                    <a:pt x="305" y="177"/>
                  </a:lnTo>
                  <a:lnTo>
                    <a:pt x="296" y="171"/>
                  </a:lnTo>
                  <a:lnTo>
                    <a:pt x="289" y="161"/>
                  </a:lnTo>
                  <a:lnTo>
                    <a:pt x="283" y="151"/>
                  </a:lnTo>
                  <a:lnTo>
                    <a:pt x="280" y="141"/>
                  </a:lnTo>
                  <a:lnTo>
                    <a:pt x="279" y="128"/>
                  </a:lnTo>
                  <a:lnTo>
                    <a:pt x="280" y="119"/>
                  </a:lnTo>
                  <a:lnTo>
                    <a:pt x="281" y="109"/>
                  </a:lnTo>
                  <a:lnTo>
                    <a:pt x="284" y="101"/>
                  </a:lnTo>
                  <a:lnTo>
                    <a:pt x="289" y="94"/>
                  </a:lnTo>
                  <a:lnTo>
                    <a:pt x="295" y="88"/>
                  </a:lnTo>
                  <a:lnTo>
                    <a:pt x="301" y="82"/>
                  </a:lnTo>
                  <a:lnTo>
                    <a:pt x="307" y="76"/>
                  </a:lnTo>
                  <a:lnTo>
                    <a:pt x="315" y="73"/>
                  </a:lnTo>
                  <a:lnTo>
                    <a:pt x="264" y="25"/>
                  </a:lnTo>
                  <a:lnTo>
                    <a:pt x="253" y="35"/>
                  </a:lnTo>
                  <a:lnTo>
                    <a:pt x="244" y="44"/>
                  </a:lnTo>
                  <a:lnTo>
                    <a:pt x="236" y="55"/>
                  </a:lnTo>
                  <a:lnTo>
                    <a:pt x="230" y="67"/>
                  </a:lnTo>
                  <a:lnTo>
                    <a:pt x="224" y="80"/>
                  </a:lnTo>
                  <a:lnTo>
                    <a:pt x="221" y="92"/>
                  </a:lnTo>
                  <a:lnTo>
                    <a:pt x="219" y="106"/>
                  </a:lnTo>
                  <a:lnTo>
                    <a:pt x="218" y="121"/>
                  </a:lnTo>
                  <a:lnTo>
                    <a:pt x="218" y="213"/>
                  </a:lnTo>
                  <a:lnTo>
                    <a:pt x="218" y="219"/>
                  </a:lnTo>
                  <a:lnTo>
                    <a:pt x="218" y="228"/>
                  </a:lnTo>
                  <a:lnTo>
                    <a:pt x="218" y="241"/>
                  </a:lnTo>
                  <a:lnTo>
                    <a:pt x="219" y="262"/>
                  </a:lnTo>
                  <a:lnTo>
                    <a:pt x="0" y="262"/>
                  </a:lnTo>
                  <a:lnTo>
                    <a:pt x="0" y="582"/>
                  </a:lnTo>
                  <a:lnTo>
                    <a:pt x="317" y="582"/>
                  </a:lnTo>
                  <a:lnTo>
                    <a:pt x="324" y="432"/>
                  </a:lnTo>
                  <a:lnTo>
                    <a:pt x="75" y="432"/>
                  </a:lnTo>
                  <a:close/>
                </a:path>
              </a:pathLst>
            </a:custGeom>
            <a:solidFill>
              <a:schemeClr val="bg1"/>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8"/>
            <p:cNvSpPr>
              <a:spLocks/>
            </p:cNvSpPr>
            <p:nvPr/>
          </p:nvSpPr>
          <p:spPr bwMode="auto">
            <a:xfrm>
              <a:off x="1562" y="1937"/>
              <a:ext cx="2" cy="2"/>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3" y="4"/>
                  </a:lnTo>
                  <a:lnTo>
                    <a:pt x="3" y="0"/>
                  </a:lnTo>
                  <a:lnTo>
                    <a:pt x="0" y="0"/>
                  </a:lnTo>
                  <a:close/>
                </a:path>
              </a:pathLst>
            </a:custGeom>
            <a:solidFill>
              <a:srgbClr val="B20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9"/>
            <p:cNvSpPr>
              <a:spLocks noChangeArrowheads="1"/>
            </p:cNvSpPr>
            <p:nvPr/>
          </p:nvSpPr>
          <p:spPr bwMode="auto">
            <a:xfrm>
              <a:off x="1277" y="1976"/>
              <a:ext cx="329"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20"/>
            <p:cNvSpPr>
              <a:spLocks noChangeArrowheads="1"/>
            </p:cNvSpPr>
            <p:nvPr/>
          </p:nvSpPr>
          <p:spPr bwMode="auto">
            <a:xfrm>
              <a:off x="1564" y="1937"/>
              <a:ext cx="38" cy="109"/>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ext Placeholder 1"/>
          <p:cNvSpPr>
            <a:spLocks noGrp="1"/>
          </p:cNvSpPr>
          <p:nvPr>
            <p:ph type="body" sz="quarter" idx="10"/>
          </p:nvPr>
        </p:nvSpPr>
        <p:spPr>
          <a:xfrm>
            <a:off x="613570" y="547688"/>
            <a:ext cx="7920036" cy="523220"/>
          </a:xfrm>
        </p:spPr>
        <p:txBody>
          <a:bodyPr/>
          <a:lstStyle/>
          <a:p>
            <a:r>
              <a:rPr lang="en-GB" sz="2800" dirty="0" smtClean="0"/>
              <a:t>Method &amp; Analysis</a:t>
            </a:r>
            <a:endParaRPr lang="en-GB" sz="2800" dirty="0"/>
          </a:p>
        </p:txBody>
      </p:sp>
      <p:sp>
        <p:nvSpPr>
          <p:cNvPr id="3" name="Content Placeholder 2"/>
          <p:cNvSpPr>
            <a:spLocks noGrp="1"/>
          </p:cNvSpPr>
          <p:nvPr>
            <p:ph sz="quarter" idx="11"/>
          </p:nvPr>
        </p:nvSpPr>
        <p:spPr>
          <a:xfrm>
            <a:off x="612776" y="1636713"/>
            <a:ext cx="7920036" cy="4303286"/>
          </a:xfrm>
        </p:spPr>
        <p:txBody>
          <a:bodyPr/>
          <a:lstStyle/>
          <a:p>
            <a:pPr marL="342900" indent="-342900">
              <a:buFont typeface="Arial" panose="020B0604020202020204" pitchFamily="34" charset="0"/>
              <a:buChar char="•"/>
            </a:pPr>
            <a:r>
              <a:rPr lang="en-GB" dirty="0" smtClean="0">
                <a:latin typeface="Calibri" panose="020F0502020204030204" pitchFamily="34" charset="0"/>
              </a:rPr>
              <a:t>Administer </a:t>
            </a:r>
            <a:r>
              <a:rPr lang="en-GB" b="1" dirty="0" smtClean="0">
                <a:latin typeface="Calibri" panose="020F0502020204030204" pitchFamily="34" charset="0"/>
              </a:rPr>
              <a:t>quantitative </a:t>
            </a:r>
            <a:r>
              <a:rPr lang="en-GB" dirty="0" smtClean="0">
                <a:latin typeface="Calibri" panose="020F0502020204030204" pitchFamily="34" charset="0"/>
              </a:rPr>
              <a:t>instrument: </a:t>
            </a:r>
          </a:p>
          <a:p>
            <a:pPr marL="1085850" lvl="1" indent="-342900">
              <a:buFont typeface="Arial" panose="020B0604020202020204" pitchFamily="34" charset="0"/>
              <a:buChar char="•"/>
            </a:pPr>
            <a:r>
              <a:rPr lang="en-GB" sz="2000" dirty="0" smtClean="0">
                <a:latin typeface="Calibri" panose="020F0502020204030204" pitchFamily="34" charset="0"/>
              </a:rPr>
              <a:t>to gain a measure of the extent to which they are self-regulating </a:t>
            </a:r>
            <a:r>
              <a:rPr lang="en-GB" sz="2000" i="1" dirty="0" smtClean="0">
                <a:latin typeface="Calibri" panose="020F0502020204030204" pitchFamily="34" charset="0"/>
              </a:rPr>
              <a:t>in this context,</a:t>
            </a:r>
          </a:p>
          <a:p>
            <a:pPr marL="342900" indent="-342900">
              <a:buFont typeface="Arial" panose="020B0604020202020204" pitchFamily="34" charset="0"/>
              <a:buChar char="•"/>
            </a:pPr>
            <a:r>
              <a:rPr lang="en-GB" dirty="0" smtClean="0">
                <a:latin typeface="Calibri" panose="020F0502020204030204" pitchFamily="34" charset="0"/>
              </a:rPr>
              <a:t>Recruit volunteers for interviews,</a:t>
            </a:r>
          </a:p>
          <a:p>
            <a:pPr marL="342900" indent="-342900">
              <a:buFont typeface="Arial" panose="020B0604020202020204" pitchFamily="34" charset="0"/>
              <a:buChar char="•"/>
            </a:pPr>
            <a:r>
              <a:rPr lang="en-GB" dirty="0" smtClean="0">
                <a:latin typeface="Calibri" panose="020F0502020204030204" pitchFamily="34" charset="0"/>
              </a:rPr>
              <a:t>Undertake interviews,</a:t>
            </a:r>
          </a:p>
          <a:p>
            <a:pPr marL="342900" indent="-342900">
              <a:buFont typeface="Arial" panose="020B0604020202020204" pitchFamily="34" charset="0"/>
              <a:buChar char="•"/>
            </a:pPr>
            <a:r>
              <a:rPr lang="en-GB" dirty="0" smtClean="0">
                <a:latin typeface="Calibri" panose="020F0502020204030204" pitchFamily="34" charset="0"/>
              </a:rPr>
              <a:t>Code interviews,</a:t>
            </a:r>
          </a:p>
          <a:p>
            <a:pPr marL="342900" indent="-342900">
              <a:buFont typeface="Arial" panose="020B0604020202020204" pitchFamily="34" charset="0"/>
              <a:buChar char="•"/>
            </a:pPr>
            <a:r>
              <a:rPr lang="en-GB" dirty="0" smtClean="0">
                <a:latin typeface="Calibri" panose="020F0502020204030204" pitchFamily="34" charset="0"/>
              </a:rPr>
              <a:t>Sort by SRL score and sub-process score (high/low),</a:t>
            </a:r>
          </a:p>
          <a:p>
            <a:pPr marL="342900" indent="-342900">
              <a:buFont typeface="Arial" panose="020B0604020202020204" pitchFamily="34" charset="0"/>
              <a:buChar char="•"/>
            </a:pPr>
            <a:r>
              <a:rPr lang="en-GB" dirty="0" smtClean="0">
                <a:latin typeface="Calibri" panose="020F0502020204030204" pitchFamily="34" charset="0"/>
              </a:rPr>
              <a:t>Look for patterns of SRL: </a:t>
            </a:r>
          </a:p>
          <a:p>
            <a:pPr marL="1085850" lvl="1" indent="-342900">
              <a:buFont typeface="Arial" panose="020B0604020202020204" pitchFamily="34" charset="0"/>
              <a:buChar char="•"/>
            </a:pPr>
            <a:r>
              <a:rPr lang="en-GB" sz="2000" dirty="0" smtClean="0">
                <a:latin typeface="Calibri" panose="020F0502020204030204" pitchFamily="34" charset="0"/>
              </a:rPr>
              <a:t>and how it differs between the two groups.</a:t>
            </a:r>
          </a:p>
        </p:txBody>
      </p:sp>
    </p:spTree>
    <p:extLst>
      <p:ext uri="{BB962C8B-B14F-4D97-AF65-F5344CB8AC3E}">
        <p14:creationId xmlns:p14="http://schemas.microsoft.com/office/powerpoint/2010/main" val="851997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3570" y="547688"/>
            <a:ext cx="7920036" cy="523220"/>
          </a:xfrm>
        </p:spPr>
        <p:txBody>
          <a:bodyPr/>
          <a:lstStyle/>
          <a:p>
            <a:r>
              <a:rPr lang="en-GB" sz="2800" dirty="0" smtClean="0"/>
              <a:t>Instrument: SRL Questionnaire</a:t>
            </a:r>
            <a:endParaRPr lang="en-GB" sz="2800" dirty="0"/>
          </a:p>
        </p:txBody>
      </p:sp>
      <p:grpSp>
        <p:nvGrpSpPr>
          <p:cNvPr id="5" name="Group 8"/>
          <p:cNvGrpSpPr>
            <a:grpSpLocks noChangeAspect="1"/>
          </p:cNvGrpSpPr>
          <p:nvPr/>
        </p:nvGrpSpPr>
        <p:grpSpPr bwMode="auto">
          <a:xfrm>
            <a:off x="7018213" y="3825876"/>
            <a:ext cx="1150937" cy="1784350"/>
            <a:chOff x="1061" y="1770"/>
            <a:chExt cx="725" cy="1124"/>
          </a:xfrm>
        </p:grpSpPr>
        <p:sp>
          <p:nvSpPr>
            <p:cNvPr id="6" name="AutoShape 7"/>
            <p:cNvSpPr>
              <a:spLocks noChangeAspect="1" noChangeArrowheads="1" noTextEdit="1"/>
            </p:cNvSpPr>
            <p:nvPr/>
          </p:nvSpPr>
          <p:spPr bwMode="auto">
            <a:xfrm>
              <a:off x="1061" y="1770"/>
              <a:ext cx="725"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9"/>
            <p:cNvSpPr>
              <a:spLocks/>
            </p:cNvSpPr>
            <p:nvPr/>
          </p:nvSpPr>
          <p:spPr bwMode="auto">
            <a:xfrm>
              <a:off x="1064" y="1938"/>
              <a:ext cx="722" cy="956"/>
            </a:xfrm>
            <a:custGeom>
              <a:avLst/>
              <a:gdLst>
                <a:gd name="T0" fmla="*/ 1444 w 1444"/>
                <a:gd name="T1" fmla="*/ 1771 h 1913"/>
                <a:gd name="T2" fmla="*/ 1442 w 1444"/>
                <a:gd name="T3" fmla="*/ 1800 h 1913"/>
                <a:gd name="T4" fmla="*/ 1432 w 1444"/>
                <a:gd name="T5" fmla="*/ 1827 h 1913"/>
                <a:gd name="T6" fmla="*/ 1420 w 1444"/>
                <a:gd name="T7" fmla="*/ 1851 h 1913"/>
                <a:gd name="T8" fmla="*/ 1403 w 1444"/>
                <a:gd name="T9" fmla="*/ 1872 h 1913"/>
                <a:gd name="T10" fmla="*/ 1382 w 1444"/>
                <a:gd name="T11" fmla="*/ 1889 h 1913"/>
                <a:gd name="T12" fmla="*/ 1358 w 1444"/>
                <a:gd name="T13" fmla="*/ 1901 h 1913"/>
                <a:gd name="T14" fmla="*/ 1331 w 1444"/>
                <a:gd name="T15" fmla="*/ 1911 h 1913"/>
                <a:gd name="T16" fmla="*/ 1302 w 1444"/>
                <a:gd name="T17" fmla="*/ 1913 h 1913"/>
                <a:gd name="T18" fmla="*/ 207 w 1444"/>
                <a:gd name="T19" fmla="*/ 1913 h 1913"/>
                <a:gd name="T20" fmla="*/ 207 w 1444"/>
                <a:gd name="T21" fmla="*/ 1913 h 1913"/>
                <a:gd name="T22" fmla="*/ 127 w 1444"/>
                <a:gd name="T23" fmla="*/ 1913 h 1913"/>
                <a:gd name="T24" fmla="*/ 83 w 1444"/>
                <a:gd name="T25" fmla="*/ 1904 h 1913"/>
                <a:gd name="T26" fmla="*/ 50 w 1444"/>
                <a:gd name="T27" fmla="*/ 1886 h 1913"/>
                <a:gd name="T28" fmla="*/ 29 w 1444"/>
                <a:gd name="T29" fmla="*/ 1863 h 1913"/>
                <a:gd name="T30" fmla="*/ 14 w 1444"/>
                <a:gd name="T31" fmla="*/ 1838 h 1913"/>
                <a:gd name="T32" fmla="*/ 6 w 1444"/>
                <a:gd name="T33" fmla="*/ 1813 h 1913"/>
                <a:gd name="T34" fmla="*/ 2 w 1444"/>
                <a:gd name="T35" fmla="*/ 1791 h 1913"/>
                <a:gd name="T36" fmla="*/ 1 w 1444"/>
                <a:gd name="T37" fmla="*/ 1776 h 1913"/>
                <a:gd name="T38" fmla="*/ 1 w 1444"/>
                <a:gd name="T39" fmla="*/ 1770 h 1913"/>
                <a:gd name="T40" fmla="*/ 0 w 1444"/>
                <a:gd name="T41" fmla="*/ 1769 h 1913"/>
                <a:gd name="T42" fmla="*/ 0 w 1444"/>
                <a:gd name="T43" fmla="*/ 401 h 1913"/>
                <a:gd name="T44" fmla="*/ 1 w 1444"/>
                <a:gd name="T45" fmla="*/ 401 h 1913"/>
                <a:gd name="T46" fmla="*/ 1 w 1444"/>
                <a:gd name="T47" fmla="*/ 109 h 1913"/>
                <a:gd name="T48" fmla="*/ 10 w 1444"/>
                <a:gd name="T49" fmla="*/ 67 h 1913"/>
                <a:gd name="T50" fmla="*/ 31 w 1444"/>
                <a:gd name="T51" fmla="*/ 38 h 1913"/>
                <a:gd name="T52" fmla="*/ 56 w 1444"/>
                <a:gd name="T53" fmla="*/ 19 h 1913"/>
                <a:gd name="T54" fmla="*/ 86 w 1444"/>
                <a:gd name="T55" fmla="*/ 7 h 1913"/>
                <a:gd name="T56" fmla="*/ 115 w 1444"/>
                <a:gd name="T57" fmla="*/ 1 h 1913"/>
                <a:gd name="T58" fmla="*/ 140 w 1444"/>
                <a:gd name="T59" fmla="*/ 0 h 1913"/>
                <a:gd name="T60" fmla="*/ 158 w 1444"/>
                <a:gd name="T61" fmla="*/ 0 h 1913"/>
                <a:gd name="T62" fmla="*/ 165 w 1444"/>
                <a:gd name="T63" fmla="*/ 1 h 1913"/>
                <a:gd name="T64" fmla="*/ 1071 w 1444"/>
                <a:gd name="T65" fmla="*/ 1 h 1913"/>
                <a:gd name="T66" fmla="*/ 1099 w 1444"/>
                <a:gd name="T67" fmla="*/ 1 h 1913"/>
                <a:gd name="T68" fmla="*/ 1302 w 1444"/>
                <a:gd name="T69" fmla="*/ 1 h 1913"/>
                <a:gd name="T70" fmla="*/ 1331 w 1444"/>
                <a:gd name="T71" fmla="*/ 4 h 1913"/>
                <a:gd name="T72" fmla="*/ 1358 w 1444"/>
                <a:gd name="T73" fmla="*/ 13 h 1913"/>
                <a:gd name="T74" fmla="*/ 1382 w 1444"/>
                <a:gd name="T75" fmla="*/ 26 h 1913"/>
                <a:gd name="T76" fmla="*/ 1403 w 1444"/>
                <a:gd name="T77" fmla="*/ 43 h 1913"/>
                <a:gd name="T78" fmla="*/ 1420 w 1444"/>
                <a:gd name="T79" fmla="*/ 64 h 1913"/>
                <a:gd name="T80" fmla="*/ 1432 w 1444"/>
                <a:gd name="T81" fmla="*/ 88 h 1913"/>
                <a:gd name="T82" fmla="*/ 1442 w 1444"/>
                <a:gd name="T83" fmla="*/ 114 h 1913"/>
                <a:gd name="T84" fmla="*/ 1444 w 1444"/>
                <a:gd name="T85" fmla="*/ 143 h 1913"/>
                <a:gd name="T86" fmla="*/ 1444 w 1444"/>
                <a:gd name="T87" fmla="*/ 177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4" h="1913">
                  <a:moveTo>
                    <a:pt x="1444" y="1771"/>
                  </a:moveTo>
                  <a:lnTo>
                    <a:pt x="1442" y="1800"/>
                  </a:lnTo>
                  <a:lnTo>
                    <a:pt x="1432" y="1827"/>
                  </a:lnTo>
                  <a:lnTo>
                    <a:pt x="1420" y="1851"/>
                  </a:lnTo>
                  <a:lnTo>
                    <a:pt x="1403" y="1872"/>
                  </a:lnTo>
                  <a:lnTo>
                    <a:pt x="1382" y="1889"/>
                  </a:lnTo>
                  <a:lnTo>
                    <a:pt x="1358" y="1901"/>
                  </a:lnTo>
                  <a:lnTo>
                    <a:pt x="1331" y="1911"/>
                  </a:lnTo>
                  <a:lnTo>
                    <a:pt x="1302" y="1913"/>
                  </a:lnTo>
                  <a:lnTo>
                    <a:pt x="207" y="1913"/>
                  </a:lnTo>
                  <a:lnTo>
                    <a:pt x="207" y="1913"/>
                  </a:lnTo>
                  <a:lnTo>
                    <a:pt x="127" y="1913"/>
                  </a:lnTo>
                  <a:lnTo>
                    <a:pt x="83" y="1904"/>
                  </a:lnTo>
                  <a:lnTo>
                    <a:pt x="50" y="1886"/>
                  </a:lnTo>
                  <a:lnTo>
                    <a:pt x="29" y="1863"/>
                  </a:lnTo>
                  <a:lnTo>
                    <a:pt x="14" y="1838"/>
                  </a:lnTo>
                  <a:lnTo>
                    <a:pt x="6" y="1813"/>
                  </a:lnTo>
                  <a:lnTo>
                    <a:pt x="2" y="1791"/>
                  </a:lnTo>
                  <a:lnTo>
                    <a:pt x="1" y="1776"/>
                  </a:lnTo>
                  <a:lnTo>
                    <a:pt x="1" y="1770"/>
                  </a:lnTo>
                  <a:lnTo>
                    <a:pt x="0" y="1769"/>
                  </a:lnTo>
                  <a:lnTo>
                    <a:pt x="0" y="401"/>
                  </a:lnTo>
                  <a:lnTo>
                    <a:pt x="1" y="401"/>
                  </a:lnTo>
                  <a:lnTo>
                    <a:pt x="1" y="109"/>
                  </a:lnTo>
                  <a:lnTo>
                    <a:pt x="10" y="67"/>
                  </a:lnTo>
                  <a:lnTo>
                    <a:pt x="31" y="38"/>
                  </a:lnTo>
                  <a:lnTo>
                    <a:pt x="56" y="19"/>
                  </a:lnTo>
                  <a:lnTo>
                    <a:pt x="86" y="7"/>
                  </a:lnTo>
                  <a:lnTo>
                    <a:pt x="115" y="1"/>
                  </a:lnTo>
                  <a:lnTo>
                    <a:pt x="140" y="0"/>
                  </a:lnTo>
                  <a:lnTo>
                    <a:pt x="158" y="0"/>
                  </a:lnTo>
                  <a:lnTo>
                    <a:pt x="165" y="1"/>
                  </a:lnTo>
                  <a:lnTo>
                    <a:pt x="1071" y="1"/>
                  </a:lnTo>
                  <a:lnTo>
                    <a:pt x="1099" y="1"/>
                  </a:lnTo>
                  <a:lnTo>
                    <a:pt x="1302" y="1"/>
                  </a:lnTo>
                  <a:lnTo>
                    <a:pt x="1331" y="4"/>
                  </a:lnTo>
                  <a:lnTo>
                    <a:pt x="1358" y="13"/>
                  </a:lnTo>
                  <a:lnTo>
                    <a:pt x="1382" y="26"/>
                  </a:lnTo>
                  <a:lnTo>
                    <a:pt x="1403" y="43"/>
                  </a:lnTo>
                  <a:lnTo>
                    <a:pt x="1420" y="64"/>
                  </a:lnTo>
                  <a:lnTo>
                    <a:pt x="1432" y="88"/>
                  </a:lnTo>
                  <a:lnTo>
                    <a:pt x="1442" y="114"/>
                  </a:lnTo>
                  <a:lnTo>
                    <a:pt x="1444" y="143"/>
                  </a:lnTo>
                  <a:lnTo>
                    <a:pt x="1444" y="1771"/>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Rectangle 10"/>
            <p:cNvSpPr>
              <a:spLocks noChangeArrowheads="1"/>
            </p:cNvSpPr>
            <p:nvPr/>
          </p:nvSpPr>
          <p:spPr bwMode="auto">
            <a:xfrm>
              <a:off x="1158" y="2147"/>
              <a:ext cx="532" cy="4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11"/>
            <p:cNvSpPr>
              <a:spLocks noChangeArrowheads="1"/>
            </p:cNvSpPr>
            <p:nvPr/>
          </p:nvSpPr>
          <p:spPr bwMode="auto">
            <a:xfrm>
              <a:off x="1158" y="2251"/>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12"/>
            <p:cNvSpPr>
              <a:spLocks noChangeArrowheads="1"/>
            </p:cNvSpPr>
            <p:nvPr/>
          </p:nvSpPr>
          <p:spPr bwMode="auto">
            <a:xfrm>
              <a:off x="1158" y="2355"/>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13"/>
            <p:cNvSpPr>
              <a:spLocks noChangeArrowheads="1"/>
            </p:cNvSpPr>
            <p:nvPr/>
          </p:nvSpPr>
          <p:spPr bwMode="auto">
            <a:xfrm>
              <a:off x="1158" y="2459"/>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p:cNvSpPr>
              <a:spLocks noChangeArrowheads="1"/>
            </p:cNvSpPr>
            <p:nvPr/>
          </p:nvSpPr>
          <p:spPr bwMode="auto">
            <a:xfrm>
              <a:off x="1158" y="2563"/>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5"/>
            <p:cNvSpPr>
              <a:spLocks noChangeArrowheads="1"/>
            </p:cNvSpPr>
            <p:nvPr/>
          </p:nvSpPr>
          <p:spPr bwMode="auto">
            <a:xfrm>
              <a:off x="1158" y="2668"/>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6"/>
            <p:cNvSpPr>
              <a:spLocks noChangeArrowheads="1"/>
            </p:cNvSpPr>
            <p:nvPr/>
          </p:nvSpPr>
          <p:spPr bwMode="auto">
            <a:xfrm>
              <a:off x="1158" y="2772"/>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7"/>
            <p:cNvSpPr>
              <a:spLocks/>
            </p:cNvSpPr>
            <p:nvPr/>
          </p:nvSpPr>
          <p:spPr bwMode="auto">
            <a:xfrm>
              <a:off x="1252" y="1770"/>
              <a:ext cx="350" cy="291"/>
            </a:xfrm>
            <a:custGeom>
              <a:avLst/>
              <a:gdLst>
                <a:gd name="T0" fmla="*/ 75 w 699"/>
                <a:gd name="T1" fmla="*/ 338 h 582"/>
                <a:gd name="T2" fmla="*/ 699 w 699"/>
                <a:gd name="T3" fmla="*/ 267 h 582"/>
                <a:gd name="T4" fmla="*/ 460 w 699"/>
                <a:gd name="T5" fmla="*/ 121 h 582"/>
                <a:gd name="T6" fmla="*/ 450 w 699"/>
                <a:gd name="T7" fmla="*/ 74 h 582"/>
                <a:gd name="T8" fmla="*/ 424 w 699"/>
                <a:gd name="T9" fmla="*/ 36 h 582"/>
                <a:gd name="T10" fmla="*/ 386 w 699"/>
                <a:gd name="T11" fmla="*/ 9 h 582"/>
                <a:gd name="T12" fmla="*/ 339 w 699"/>
                <a:gd name="T13" fmla="*/ 0 h 582"/>
                <a:gd name="T14" fmla="*/ 318 w 699"/>
                <a:gd name="T15" fmla="*/ 1 h 582"/>
                <a:gd name="T16" fmla="*/ 298 w 699"/>
                <a:gd name="T17" fmla="*/ 7 h 582"/>
                <a:gd name="T18" fmla="*/ 280 w 699"/>
                <a:gd name="T19" fmla="*/ 15 h 582"/>
                <a:gd name="T20" fmla="*/ 264 w 699"/>
                <a:gd name="T21" fmla="*/ 25 h 582"/>
                <a:gd name="T22" fmla="*/ 321 w 699"/>
                <a:gd name="T23" fmla="*/ 70 h 582"/>
                <a:gd name="T24" fmla="*/ 333 w 699"/>
                <a:gd name="T25" fmla="*/ 67 h 582"/>
                <a:gd name="T26" fmla="*/ 351 w 699"/>
                <a:gd name="T27" fmla="*/ 68 h 582"/>
                <a:gd name="T28" fmla="*/ 373 w 699"/>
                <a:gd name="T29" fmla="*/ 77 h 582"/>
                <a:gd name="T30" fmla="*/ 389 w 699"/>
                <a:gd name="T31" fmla="*/ 93 h 582"/>
                <a:gd name="T32" fmla="*/ 398 w 699"/>
                <a:gd name="T33" fmla="*/ 115 h 582"/>
                <a:gd name="T34" fmla="*/ 398 w 699"/>
                <a:gd name="T35" fmla="*/ 141 h 582"/>
                <a:gd name="T36" fmla="*/ 389 w 699"/>
                <a:gd name="T37" fmla="*/ 161 h 582"/>
                <a:gd name="T38" fmla="*/ 373 w 699"/>
                <a:gd name="T39" fmla="*/ 177 h 582"/>
                <a:gd name="T40" fmla="*/ 351 w 699"/>
                <a:gd name="T41" fmla="*/ 187 h 582"/>
                <a:gd name="T42" fmla="*/ 326 w 699"/>
                <a:gd name="T43" fmla="*/ 187 h 582"/>
                <a:gd name="T44" fmla="*/ 305 w 699"/>
                <a:gd name="T45" fmla="*/ 177 h 582"/>
                <a:gd name="T46" fmla="*/ 289 w 699"/>
                <a:gd name="T47" fmla="*/ 161 h 582"/>
                <a:gd name="T48" fmla="*/ 280 w 699"/>
                <a:gd name="T49" fmla="*/ 141 h 582"/>
                <a:gd name="T50" fmla="*/ 280 w 699"/>
                <a:gd name="T51" fmla="*/ 119 h 582"/>
                <a:gd name="T52" fmla="*/ 284 w 699"/>
                <a:gd name="T53" fmla="*/ 101 h 582"/>
                <a:gd name="T54" fmla="*/ 295 w 699"/>
                <a:gd name="T55" fmla="*/ 88 h 582"/>
                <a:gd name="T56" fmla="*/ 307 w 699"/>
                <a:gd name="T57" fmla="*/ 76 h 582"/>
                <a:gd name="T58" fmla="*/ 264 w 699"/>
                <a:gd name="T59" fmla="*/ 25 h 582"/>
                <a:gd name="T60" fmla="*/ 244 w 699"/>
                <a:gd name="T61" fmla="*/ 44 h 582"/>
                <a:gd name="T62" fmla="*/ 230 w 699"/>
                <a:gd name="T63" fmla="*/ 67 h 582"/>
                <a:gd name="T64" fmla="*/ 221 w 699"/>
                <a:gd name="T65" fmla="*/ 92 h 582"/>
                <a:gd name="T66" fmla="*/ 218 w 699"/>
                <a:gd name="T67" fmla="*/ 121 h 582"/>
                <a:gd name="T68" fmla="*/ 218 w 699"/>
                <a:gd name="T69" fmla="*/ 219 h 582"/>
                <a:gd name="T70" fmla="*/ 218 w 699"/>
                <a:gd name="T71" fmla="*/ 241 h 582"/>
                <a:gd name="T72" fmla="*/ 0 w 699"/>
                <a:gd name="T73" fmla="*/ 262 h 582"/>
                <a:gd name="T74" fmla="*/ 317 w 699"/>
                <a:gd name="T75" fmla="*/ 582 h 582"/>
                <a:gd name="T76" fmla="*/ 75 w 699"/>
                <a:gd name="T77" fmla="*/ 43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9" h="582">
                  <a:moveTo>
                    <a:pt x="75" y="432"/>
                  </a:moveTo>
                  <a:lnTo>
                    <a:pt x="75" y="338"/>
                  </a:lnTo>
                  <a:lnTo>
                    <a:pt x="699" y="338"/>
                  </a:lnTo>
                  <a:lnTo>
                    <a:pt x="699" y="267"/>
                  </a:lnTo>
                  <a:lnTo>
                    <a:pt x="462" y="268"/>
                  </a:lnTo>
                  <a:lnTo>
                    <a:pt x="460" y="121"/>
                  </a:lnTo>
                  <a:lnTo>
                    <a:pt x="457" y="97"/>
                  </a:lnTo>
                  <a:lnTo>
                    <a:pt x="450" y="74"/>
                  </a:lnTo>
                  <a:lnTo>
                    <a:pt x="439" y="53"/>
                  </a:lnTo>
                  <a:lnTo>
                    <a:pt x="424" y="36"/>
                  </a:lnTo>
                  <a:lnTo>
                    <a:pt x="407" y="21"/>
                  </a:lnTo>
                  <a:lnTo>
                    <a:pt x="386" y="9"/>
                  </a:lnTo>
                  <a:lnTo>
                    <a:pt x="363" y="2"/>
                  </a:lnTo>
                  <a:lnTo>
                    <a:pt x="339" y="0"/>
                  </a:lnTo>
                  <a:lnTo>
                    <a:pt x="328" y="0"/>
                  </a:lnTo>
                  <a:lnTo>
                    <a:pt x="318" y="1"/>
                  </a:lnTo>
                  <a:lnTo>
                    <a:pt x="307" y="3"/>
                  </a:lnTo>
                  <a:lnTo>
                    <a:pt x="298" y="7"/>
                  </a:lnTo>
                  <a:lnTo>
                    <a:pt x="289" y="10"/>
                  </a:lnTo>
                  <a:lnTo>
                    <a:pt x="280" y="15"/>
                  </a:lnTo>
                  <a:lnTo>
                    <a:pt x="272" y="20"/>
                  </a:lnTo>
                  <a:lnTo>
                    <a:pt x="264" y="25"/>
                  </a:lnTo>
                  <a:lnTo>
                    <a:pt x="315" y="73"/>
                  </a:lnTo>
                  <a:lnTo>
                    <a:pt x="321" y="70"/>
                  </a:lnTo>
                  <a:lnTo>
                    <a:pt x="327" y="68"/>
                  </a:lnTo>
                  <a:lnTo>
                    <a:pt x="333" y="67"/>
                  </a:lnTo>
                  <a:lnTo>
                    <a:pt x="339" y="67"/>
                  </a:lnTo>
                  <a:lnTo>
                    <a:pt x="351" y="68"/>
                  </a:lnTo>
                  <a:lnTo>
                    <a:pt x="363" y="71"/>
                  </a:lnTo>
                  <a:lnTo>
                    <a:pt x="373" y="77"/>
                  </a:lnTo>
                  <a:lnTo>
                    <a:pt x="381" y="85"/>
                  </a:lnTo>
                  <a:lnTo>
                    <a:pt x="389" y="93"/>
                  </a:lnTo>
                  <a:lnTo>
                    <a:pt x="395" y="104"/>
                  </a:lnTo>
                  <a:lnTo>
                    <a:pt x="398" y="115"/>
                  </a:lnTo>
                  <a:lnTo>
                    <a:pt x="400" y="128"/>
                  </a:lnTo>
                  <a:lnTo>
                    <a:pt x="398" y="141"/>
                  </a:lnTo>
                  <a:lnTo>
                    <a:pt x="395" y="151"/>
                  </a:lnTo>
                  <a:lnTo>
                    <a:pt x="389" y="161"/>
                  </a:lnTo>
                  <a:lnTo>
                    <a:pt x="381" y="171"/>
                  </a:lnTo>
                  <a:lnTo>
                    <a:pt x="373" y="177"/>
                  </a:lnTo>
                  <a:lnTo>
                    <a:pt x="363" y="183"/>
                  </a:lnTo>
                  <a:lnTo>
                    <a:pt x="351" y="187"/>
                  </a:lnTo>
                  <a:lnTo>
                    <a:pt x="339" y="188"/>
                  </a:lnTo>
                  <a:lnTo>
                    <a:pt x="326" y="187"/>
                  </a:lnTo>
                  <a:lnTo>
                    <a:pt x="315" y="183"/>
                  </a:lnTo>
                  <a:lnTo>
                    <a:pt x="305" y="177"/>
                  </a:lnTo>
                  <a:lnTo>
                    <a:pt x="296" y="171"/>
                  </a:lnTo>
                  <a:lnTo>
                    <a:pt x="289" y="161"/>
                  </a:lnTo>
                  <a:lnTo>
                    <a:pt x="283" y="151"/>
                  </a:lnTo>
                  <a:lnTo>
                    <a:pt x="280" y="141"/>
                  </a:lnTo>
                  <a:lnTo>
                    <a:pt x="279" y="128"/>
                  </a:lnTo>
                  <a:lnTo>
                    <a:pt x="280" y="119"/>
                  </a:lnTo>
                  <a:lnTo>
                    <a:pt x="281" y="109"/>
                  </a:lnTo>
                  <a:lnTo>
                    <a:pt x="284" y="101"/>
                  </a:lnTo>
                  <a:lnTo>
                    <a:pt x="289" y="94"/>
                  </a:lnTo>
                  <a:lnTo>
                    <a:pt x="295" y="88"/>
                  </a:lnTo>
                  <a:lnTo>
                    <a:pt x="301" y="82"/>
                  </a:lnTo>
                  <a:lnTo>
                    <a:pt x="307" y="76"/>
                  </a:lnTo>
                  <a:lnTo>
                    <a:pt x="315" y="73"/>
                  </a:lnTo>
                  <a:lnTo>
                    <a:pt x="264" y="25"/>
                  </a:lnTo>
                  <a:lnTo>
                    <a:pt x="253" y="35"/>
                  </a:lnTo>
                  <a:lnTo>
                    <a:pt x="244" y="44"/>
                  </a:lnTo>
                  <a:lnTo>
                    <a:pt x="236" y="55"/>
                  </a:lnTo>
                  <a:lnTo>
                    <a:pt x="230" y="67"/>
                  </a:lnTo>
                  <a:lnTo>
                    <a:pt x="224" y="80"/>
                  </a:lnTo>
                  <a:lnTo>
                    <a:pt x="221" y="92"/>
                  </a:lnTo>
                  <a:lnTo>
                    <a:pt x="219" y="106"/>
                  </a:lnTo>
                  <a:lnTo>
                    <a:pt x="218" y="121"/>
                  </a:lnTo>
                  <a:lnTo>
                    <a:pt x="218" y="213"/>
                  </a:lnTo>
                  <a:lnTo>
                    <a:pt x="218" y="219"/>
                  </a:lnTo>
                  <a:lnTo>
                    <a:pt x="218" y="228"/>
                  </a:lnTo>
                  <a:lnTo>
                    <a:pt x="218" y="241"/>
                  </a:lnTo>
                  <a:lnTo>
                    <a:pt x="219" y="262"/>
                  </a:lnTo>
                  <a:lnTo>
                    <a:pt x="0" y="262"/>
                  </a:lnTo>
                  <a:lnTo>
                    <a:pt x="0" y="582"/>
                  </a:lnTo>
                  <a:lnTo>
                    <a:pt x="317" y="582"/>
                  </a:lnTo>
                  <a:lnTo>
                    <a:pt x="324" y="432"/>
                  </a:lnTo>
                  <a:lnTo>
                    <a:pt x="75" y="432"/>
                  </a:lnTo>
                  <a:close/>
                </a:path>
              </a:pathLst>
            </a:custGeom>
            <a:solidFill>
              <a:schemeClr val="bg1"/>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8"/>
            <p:cNvSpPr>
              <a:spLocks/>
            </p:cNvSpPr>
            <p:nvPr/>
          </p:nvSpPr>
          <p:spPr bwMode="auto">
            <a:xfrm>
              <a:off x="1562" y="1937"/>
              <a:ext cx="2" cy="2"/>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3" y="4"/>
                  </a:lnTo>
                  <a:lnTo>
                    <a:pt x="3" y="0"/>
                  </a:lnTo>
                  <a:lnTo>
                    <a:pt x="0" y="0"/>
                  </a:lnTo>
                  <a:close/>
                </a:path>
              </a:pathLst>
            </a:custGeom>
            <a:solidFill>
              <a:srgbClr val="B20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9"/>
            <p:cNvSpPr>
              <a:spLocks noChangeArrowheads="1"/>
            </p:cNvSpPr>
            <p:nvPr/>
          </p:nvSpPr>
          <p:spPr bwMode="auto">
            <a:xfrm>
              <a:off x="1277" y="1976"/>
              <a:ext cx="329"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20"/>
            <p:cNvSpPr>
              <a:spLocks noChangeArrowheads="1"/>
            </p:cNvSpPr>
            <p:nvPr/>
          </p:nvSpPr>
          <p:spPr bwMode="auto">
            <a:xfrm>
              <a:off x="1564" y="1937"/>
              <a:ext cx="38" cy="109"/>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Content Placeholder 2"/>
          <p:cNvSpPr>
            <a:spLocks noGrp="1"/>
          </p:cNvSpPr>
          <p:nvPr>
            <p:ph sz="quarter" idx="11"/>
          </p:nvPr>
        </p:nvSpPr>
        <p:spPr>
          <a:xfrm>
            <a:off x="612776" y="1636713"/>
            <a:ext cx="7920036" cy="4144961"/>
          </a:xfrm>
        </p:spPr>
        <p:txBody>
          <a:bodyPr/>
          <a:lstStyle/>
          <a:p>
            <a:pPr marL="342900" indent="-342900">
              <a:buFont typeface="Arial" panose="020B0604020202020204" pitchFamily="34" charset="0"/>
              <a:buChar char="•"/>
            </a:pPr>
            <a:r>
              <a:rPr lang="en-GB" dirty="0">
                <a:latin typeface="Calibri" panose="020F0502020204030204" pitchFamily="34" charset="0"/>
              </a:rPr>
              <a:t>A measure of </a:t>
            </a:r>
            <a:r>
              <a:rPr lang="en-GB" b="1" dirty="0">
                <a:latin typeface="Calibri" panose="020F0502020204030204" pitchFamily="34" charset="0"/>
              </a:rPr>
              <a:t>SRL</a:t>
            </a:r>
            <a:r>
              <a:rPr lang="en-GB" dirty="0">
                <a:latin typeface="Calibri" panose="020F0502020204030204" pitchFamily="34" charset="0"/>
              </a:rPr>
              <a:t> </a:t>
            </a:r>
            <a:r>
              <a:rPr lang="en-GB" dirty="0" smtClean="0">
                <a:latin typeface="Calibri" panose="020F0502020204030204" pitchFamily="34" charset="0"/>
              </a:rPr>
              <a:t>for each respondent. </a:t>
            </a:r>
            <a:r>
              <a:rPr lang="en-GB" dirty="0">
                <a:latin typeface="Calibri" panose="020F0502020204030204" pitchFamily="34" charset="0"/>
              </a:rPr>
              <a:t>Items were tailored to encourage participants to reflect </a:t>
            </a:r>
            <a:r>
              <a:rPr lang="en-GB" b="1" dirty="0">
                <a:latin typeface="Calibri" panose="020F0502020204030204" pitchFamily="34" charset="0"/>
              </a:rPr>
              <a:t>specifically on their learning practices </a:t>
            </a:r>
            <a:r>
              <a:rPr lang="en-GB" b="1" dirty="0" smtClean="0">
                <a:latin typeface="Calibri" panose="020F0502020204030204" pitchFamily="34" charset="0"/>
              </a:rPr>
              <a:t>in the MOOC</a:t>
            </a:r>
            <a:r>
              <a:rPr lang="en-GB" dirty="0" smtClean="0">
                <a:latin typeface="Calibri" panose="020F0502020204030204" pitchFamily="34" charset="0"/>
              </a:rPr>
              <a:t>,</a:t>
            </a:r>
          </a:p>
          <a:p>
            <a:pPr marL="342900" indent="-342900">
              <a:buFont typeface="Arial" panose="020B0604020202020204" pitchFamily="34" charset="0"/>
              <a:buChar char="•"/>
            </a:pPr>
            <a:r>
              <a:rPr lang="en-GB" dirty="0" smtClean="0">
                <a:latin typeface="Calibri" panose="020F0502020204030204" pitchFamily="34" charset="0"/>
              </a:rPr>
              <a:t>Adapted from SRL in non-formal contexts instrument, previously validated (Fontana et al, 2015),</a:t>
            </a:r>
          </a:p>
          <a:p>
            <a:pPr marL="342900" indent="-342900">
              <a:buFont typeface="Arial" panose="020B0604020202020204" pitchFamily="34" charset="0"/>
              <a:buChar char="•"/>
            </a:pPr>
            <a:r>
              <a:rPr lang="en-GB" dirty="0" smtClean="0">
                <a:latin typeface="Calibri" panose="020F0502020204030204" pitchFamily="34" charset="0"/>
              </a:rPr>
              <a:t>This in turn was constructed from existing instruments: </a:t>
            </a:r>
            <a:endParaRPr lang="en-GB" dirty="0">
              <a:latin typeface="Calibri" panose="020F0502020204030204" pitchFamily="34" charset="0"/>
            </a:endParaRPr>
          </a:p>
          <a:p>
            <a:pPr marL="1085850" lvl="1" indent="-342900">
              <a:buFont typeface="Arial" panose="020B0604020202020204" pitchFamily="34" charset="0"/>
              <a:buChar char="•"/>
            </a:pPr>
            <a:r>
              <a:rPr lang="en-GB" sz="2000" i="1" dirty="0" smtClean="0">
                <a:latin typeface="Calibri" panose="020F0502020204030204" pitchFamily="34" charset="0"/>
              </a:rPr>
              <a:t>MSLQ (Pintrich et al, 1991); MAI (Schraw &amp; Dennison, 1994); OSLQ (Barnard-Brak et al, 2010); LS (Warr &amp; Downing, 2000);  OS (Rigotti, Schyns &amp; Mohr, 2008).</a:t>
            </a:r>
            <a:endParaRPr lang="en-GB" sz="2000" i="1" dirty="0">
              <a:latin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rPr>
              <a:t>Instrument available </a:t>
            </a:r>
            <a:r>
              <a:rPr lang="en-GB" dirty="0">
                <a:latin typeface="Calibri" panose="020F0502020204030204" pitchFamily="34" charset="0"/>
              </a:rPr>
              <a:t>from </a:t>
            </a:r>
            <a:r>
              <a:rPr lang="en-GB" dirty="0" smtClean="0">
                <a:latin typeface="Calibri" panose="020F0502020204030204" pitchFamily="34" charset="0"/>
              </a:rPr>
              <a:t>fig</a:t>
            </a:r>
            <a:r>
              <a:rPr lang="en-GB" b="1" dirty="0" smtClean="0">
                <a:latin typeface="Calibri" panose="020F0502020204030204" pitchFamily="34" charset="0"/>
              </a:rPr>
              <a:t>share</a:t>
            </a:r>
            <a:r>
              <a:rPr lang="en-GB" dirty="0" smtClean="0">
                <a:latin typeface="Calibri" panose="020F0502020204030204" pitchFamily="34" charset="0"/>
              </a:rPr>
              <a:t>: </a:t>
            </a:r>
            <a:r>
              <a:rPr lang="en-GB" sz="1800" i="1" dirty="0">
                <a:latin typeface="Calibri" panose="020F0502020204030204" pitchFamily="34" charset="0"/>
                <a:hlinkClick r:id="rId3"/>
              </a:rPr>
              <a:t>http://</a:t>
            </a:r>
            <a:r>
              <a:rPr lang="en-GB" sz="1800" i="1" dirty="0" smtClean="0">
                <a:latin typeface="Calibri" panose="020F0502020204030204" pitchFamily="34" charset="0"/>
                <a:hlinkClick r:id="rId3"/>
              </a:rPr>
              <a:t>figshare.com/articles/SRLMQ/866774</a:t>
            </a:r>
            <a:endParaRPr lang="en-GB" sz="1800" i="1" dirty="0" smtClean="0">
              <a:latin typeface="Calibri" panose="020F0502020204030204" pitchFamily="34" charset="0"/>
            </a:endParaRPr>
          </a:p>
          <a:p>
            <a:pPr marL="342900" indent="-342900">
              <a:buFont typeface="Arial" panose="020B0604020202020204" pitchFamily="34" charset="0"/>
              <a:buChar char="•"/>
            </a:pPr>
            <a:endParaRPr lang="en-GB" dirty="0">
              <a:latin typeface="Calibri" panose="020F0502020204030204" pitchFamily="34" charset="0"/>
            </a:endParaRPr>
          </a:p>
        </p:txBody>
      </p:sp>
    </p:spTree>
    <p:extLst>
      <p:ext uri="{BB962C8B-B14F-4D97-AF65-F5344CB8AC3E}">
        <p14:creationId xmlns:p14="http://schemas.microsoft.com/office/powerpoint/2010/main" val="2245207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1374041" y="467834"/>
            <a:ext cx="6357512" cy="52737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3999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a:grpSpLocks noChangeAspect="1"/>
          </p:cNvGrpSpPr>
          <p:nvPr/>
        </p:nvGrpSpPr>
        <p:grpSpPr bwMode="auto">
          <a:xfrm>
            <a:off x="7018213" y="3825876"/>
            <a:ext cx="1150937" cy="1784350"/>
            <a:chOff x="1061" y="1770"/>
            <a:chExt cx="725" cy="1124"/>
          </a:xfrm>
        </p:grpSpPr>
        <p:sp>
          <p:nvSpPr>
            <p:cNvPr id="9" name="AutoShape 7"/>
            <p:cNvSpPr>
              <a:spLocks noChangeAspect="1" noChangeArrowheads="1" noTextEdit="1"/>
            </p:cNvSpPr>
            <p:nvPr/>
          </p:nvSpPr>
          <p:spPr bwMode="auto">
            <a:xfrm>
              <a:off x="1061" y="1770"/>
              <a:ext cx="725"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p:nvSpPr>
          <p:spPr bwMode="auto">
            <a:xfrm>
              <a:off x="1064" y="1938"/>
              <a:ext cx="722" cy="956"/>
            </a:xfrm>
            <a:custGeom>
              <a:avLst/>
              <a:gdLst>
                <a:gd name="T0" fmla="*/ 1444 w 1444"/>
                <a:gd name="T1" fmla="*/ 1771 h 1913"/>
                <a:gd name="T2" fmla="*/ 1442 w 1444"/>
                <a:gd name="T3" fmla="*/ 1800 h 1913"/>
                <a:gd name="T4" fmla="*/ 1432 w 1444"/>
                <a:gd name="T5" fmla="*/ 1827 h 1913"/>
                <a:gd name="T6" fmla="*/ 1420 w 1444"/>
                <a:gd name="T7" fmla="*/ 1851 h 1913"/>
                <a:gd name="T8" fmla="*/ 1403 w 1444"/>
                <a:gd name="T9" fmla="*/ 1872 h 1913"/>
                <a:gd name="T10" fmla="*/ 1382 w 1444"/>
                <a:gd name="T11" fmla="*/ 1889 h 1913"/>
                <a:gd name="T12" fmla="*/ 1358 w 1444"/>
                <a:gd name="T13" fmla="*/ 1901 h 1913"/>
                <a:gd name="T14" fmla="*/ 1331 w 1444"/>
                <a:gd name="T15" fmla="*/ 1911 h 1913"/>
                <a:gd name="T16" fmla="*/ 1302 w 1444"/>
                <a:gd name="T17" fmla="*/ 1913 h 1913"/>
                <a:gd name="T18" fmla="*/ 207 w 1444"/>
                <a:gd name="T19" fmla="*/ 1913 h 1913"/>
                <a:gd name="T20" fmla="*/ 207 w 1444"/>
                <a:gd name="T21" fmla="*/ 1913 h 1913"/>
                <a:gd name="T22" fmla="*/ 127 w 1444"/>
                <a:gd name="T23" fmla="*/ 1913 h 1913"/>
                <a:gd name="T24" fmla="*/ 83 w 1444"/>
                <a:gd name="T25" fmla="*/ 1904 h 1913"/>
                <a:gd name="T26" fmla="*/ 50 w 1444"/>
                <a:gd name="T27" fmla="*/ 1886 h 1913"/>
                <a:gd name="T28" fmla="*/ 29 w 1444"/>
                <a:gd name="T29" fmla="*/ 1863 h 1913"/>
                <a:gd name="T30" fmla="*/ 14 w 1444"/>
                <a:gd name="T31" fmla="*/ 1838 h 1913"/>
                <a:gd name="T32" fmla="*/ 6 w 1444"/>
                <a:gd name="T33" fmla="*/ 1813 h 1913"/>
                <a:gd name="T34" fmla="*/ 2 w 1444"/>
                <a:gd name="T35" fmla="*/ 1791 h 1913"/>
                <a:gd name="T36" fmla="*/ 1 w 1444"/>
                <a:gd name="T37" fmla="*/ 1776 h 1913"/>
                <a:gd name="T38" fmla="*/ 1 w 1444"/>
                <a:gd name="T39" fmla="*/ 1770 h 1913"/>
                <a:gd name="T40" fmla="*/ 0 w 1444"/>
                <a:gd name="T41" fmla="*/ 1769 h 1913"/>
                <a:gd name="T42" fmla="*/ 0 w 1444"/>
                <a:gd name="T43" fmla="*/ 401 h 1913"/>
                <a:gd name="T44" fmla="*/ 1 w 1444"/>
                <a:gd name="T45" fmla="*/ 401 h 1913"/>
                <a:gd name="T46" fmla="*/ 1 w 1444"/>
                <a:gd name="T47" fmla="*/ 109 h 1913"/>
                <a:gd name="T48" fmla="*/ 10 w 1444"/>
                <a:gd name="T49" fmla="*/ 67 h 1913"/>
                <a:gd name="T50" fmla="*/ 31 w 1444"/>
                <a:gd name="T51" fmla="*/ 38 h 1913"/>
                <a:gd name="T52" fmla="*/ 56 w 1444"/>
                <a:gd name="T53" fmla="*/ 19 h 1913"/>
                <a:gd name="T54" fmla="*/ 86 w 1444"/>
                <a:gd name="T55" fmla="*/ 7 h 1913"/>
                <a:gd name="T56" fmla="*/ 115 w 1444"/>
                <a:gd name="T57" fmla="*/ 1 h 1913"/>
                <a:gd name="T58" fmla="*/ 140 w 1444"/>
                <a:gd name="T59" fmla="*/ 0 h 1913"/>
                <a:gd name="T60" fmla="*/ 158 w 1444"/>
                <a:gd name="T61" fmla="*/ 0 h 1913"/>
                <a:gd name="T62" fmla="*/ 165 w 1444"/>
                <a:gd name="T63" fmla="*/ 1 h 1913"/>
                <a:gd name="T64" fmla="*/ 1071 w 1444"/>
                <a:gd name="T65" fmla="*/ 1 h 1913"/>
                <a:gd name="T66" fmla="*/ 1099 w 1444"/>
                <a:gd name="T67" fmla="*/ 1 h 1913"/>
                <a:gd name="T68" fmla="*/ 1302 w 1444"/>
                <a:gd name="T69" fmla="*/ 1 h 1913"/>
                <a:gd name="T70" fmla="*/ 1331 w 1444"/>
                <a:gd name="T71" fmla="*/ 4 h 1913"/>
                <a:gd name="T72" fmla="*/ 1358 w 1444"/>
                <a:gd name="T73" fmla="*/ 13 h 1913"/>
                <a:gd name="T74" fmla="*/ 1382 w 1444"/>
                <a:gd name="T75" fmla="*/ 26 h 1913"/>
                <a:gd name="T76" fmla="*/ 1403 w 1444"/>
                <a:gd name="T77" fmla="*/ 43 h 1913"/>
                <a:gd name="T78" fmla="*/ 1420 w 1444"/>
                <a:gd name="T79" fmla="*/ 64 h 1913"/>
                <a:gd name="T80" fmla="*/ 1432 w 1444"/>
                <a:gd name="T81" fmla="*/ 88 h 1913"/>
                <a:gd name="T82" fmla="*/ 1442 w 1444"/>
                <a:gd name="T83" fmla="*/ 114 h 1913"/>
                <a:gd name="T84" fmla="*/ 1444 w 1444"/>
                <a:gd name="T85" fmla="*/ 143 h 1913"/>
                <a:gd name="T86" fmla="*/ 1444 w 1444"/>
                <a:gd name="T87" fmla="*/ 177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4" h="1913">
                  <a:moveTo>
                    <a:pt x="1444" y="1771"/>
                  </a:moveTo>
                  <a:lnTo>
                    <a:pt x="1442" y="1800"/>
                  </a:lnTo>
                  <a:lnTo>
                    <a:pt x="1432" y="1827"/>
                  </a:lnTo>
                  <a:lnTo>
                    <a:pt x="1420" y="1851"/>
                  </a:lnTo>
                  <a:lnTo>
                    <a:pt x="1403" y="1872"/>
                  </a:lnTo>
                  <a:lnTo>
                    <a:pt x="1382" y="1889"/>
                  </a:lnTo>
                  <a:lnTo>
                    <a:pt x="1358" y="1901"/>
                  </a:lnTo>
                  <a:lnTo>
                    <a:pt x="1331" y="1911"/>
                  </a:lnTo>
                  <a:lnTo>
                    <a:pt x="1302" y="1913"/>
                  </a:lnTo>
                  <a:lnTo>
                    <a:pt x="207" y="1913"/>
                  </a:lnTo>
                  <a:lnTo>
                    <a:pt x="207" y="1913"/>
                  </a:lnTo>
                  <a:lnTo>
                    <a:pt x="127" y="1913"/>
                  </a:lnTo>
                  <a:lnTo>
                    <a:pt x="83" y="1904"/>
                  </a:lnTo>
                  <a:lnTo>
                    <a:pt x="50" y="1886"/>
                  </a:lnTo>
                  <a:lnTo>
                    <a:pt x="29" y="1863"/>
                  </a:lnTo>
                  <a:lnTo>
                    <a:pt x="14" y="1838"/>
                  </a:lnTo>
                  <a:lnTo>
                    <a:pt x="6" y="1813"/>
                  </a:lnTo>
                  <a:lnTo>
                    <a:pt x="2" y="1791"/>
                  </a:lnTo>
                  <a:lnTo>
                    <a:pt x="1" y="1776"/>
                  </a:lnTo>
                  <a:lnTo>
                    <a:pt x="1" y="1770"/>
                  </a:lnTo>
                  <a:lnTo>
                    <a:pt x="0" y="1769"/>
                  </a:lnTo>
                  <a:lnTo>
                    <a:pt x="0" y="401"/>
                  </a:lnTo>
                  <a:lnTo>
                    <a:pt x="1" y="401"/>
                  </a:lnTo>
                  <a:lnTo>
                    <a:pt x="1" y="109"/>
                  </a:lnTo>
                  <a:lnTo>
                    <a:pt x="10" y="67"/>
                  </a:lnTo>
                  <a:lnTo>
                    <a:pt x="31" y="38"/>
                  </a:lnTo>
                  <a:lnTo>
                    <a:pt x="56" y="19"/>
                  </a:lnTo>
                  <a:lnTo>
                    <a:pt x="86" y="7"/>
                  </a:lnTo>
                  <a:lnTo>
                    <a:pt x="115" y="1"/>
                  </a:lnTo>
                  <a:lnTo>
                    <a:pt x="140" y="0"/>
                  </a:lnTo>
                  <a:lnTo>
                    <a:pt x="158" y="0"/>
                  </a:lnTo>
                  <a:lnTo>
                    <a:pt x="165" y="1"/>
                  </a:lnTo>
                  <a:lnTo>
                    <a:pt x="1071" y="1"/>
                  </a:lnTo>
                  <a:lnTo>
                    <a:pt x="1099" y="1"/>
                  </a:lnTo>
                  <a:lnTo>
                    <a:pt x="1302" y="1"/>
                  </a:lnTo>
                  <a:lnTo>
                    <a:pt x="1331" y="4"/>
                  </a:lnTo>
                  <a:lnTo>
                    <a:pt x="1358" y="13"/>
                  </a:lnTo>
                  <a:lnTo>
                    <a:pt x="1382" y="26"/>
                  </a:lnTo>
                  <a:lnTo>
                    <a:pt x="1403" y="43"/>
                  </a:lnTo>
                  <a:lnTo>
                    <a:pt x="1420" y="64"/>
                  </a:lnTo>
                  <a:lnTo>
                    <a:pt x="1432" y="88"/>
                  </a:lnTo>
                  <a:lnTo>
                    <a:pt x="1442" y="114"/>
                  </a:lnTo>
                  <a:lnTo>
                    <a:pt x="1444" y="143"/>
                  </a:lnTo>
                  <a:lnTo>
                    <a:pt x="1444" y="1771"/>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p:nvSpPr>
          <p:spPr bwMode="auto">
            <a:xfrm>
              <a:off x="1158" y="2147"/>
              <a:ext cx="532" cy="4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Rectangle 11"/>
            <p:cNvSpPr>
              <a:spLocks noChangeArrowheads="1"/>
            </p:cNvSpPr>
            <p:nvPr/>
          </p:nvSpPr>
          <p:spPr bwMode="auto">
            <a:xfrm>
              <a:off x="1158" y="2251"/>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p:nvSpPr>
          <p:spPr bwMode="auto">
            <a:xfrm>
              <a:off x="1158" y="2355"/>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3"/>
            <p:cNvSpPr>
              <a:spLocks noChangeArrowheads="1"/>
            </p:cNvSpPr>
            <p:nvPr/>
          </p:nvSpPr>
          <p:spPr bwMode="auto">
            <a:xfrm>
              <a:off x="1158" y="2459"/>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4"/>
            <p:cNvSpPr>
              <a:spLocks noChangeArrowheads="1"/>
            </p:cNvSpPr>
            <p:nvPr/>
          </p:nvSpPr>
          <p:spPr bwMode="auto">
            <a:xfrm>
              <a:off x="1158" y="2563"/>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5"/>
            <p:cNvSpPr>
              <a:spLocks noChangeArrowheads="1"/>
            </p:cNvSpPr>
            <p:nvPr/>
          </p:nvSpPr>
          <p:spPr bwMode="auto">
            <a:xfrm>
              <a:off x="1158" y="2668"/>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1158" y="2772"/>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7"/>
            <p:cNvSpPr>
              <a:spLocks/>
            </p:cNvSpPr>
            <p:nvPr/>
          </p:nvSpPr>
          <p:spPr bwMode="auto">
            <a:xfrm>
              <a:off x="1252" y="1770"/>
              <a:ext cx="350" cy="291"/>
            </a:xfrm>
            <a:custGeom>
              <a:avLst/>
              <a:gdLst>
                <a:gd name="T0" fmla="*/ 75 w 699"/>
                <a:gd name="T1" fmla="*/ 338 h 582"/>
                <a:gd name="T2" fmla="*/ 699 w 699"/>
                <a:gd name="T3" fmla="*/ 267 h 582"/>
                <a:gd name="T4" fmla="*/ 460 w 699"/>
                <a:gd name="T5" fmla="*/ 121 h 582"/>
                <a:gd name="T6" fmla="*/ 450 w 699"/>
                <a:gd name="T7" fmla="*/ 74 h 582"/>
                <a:gd name="T8" fmla="*/ 424 w 699"/>
                <a:gd name="T9" fmla="*/ 36 h 582"/>
                <a:gd name="T10" fmla="*/ 386 w 699"/>
                <a:gd name="T11" fmla="*/ 9 h 582"/>
                <a:gd name="T12" fmla="*/ 339 w 699"/>
                <a:gd name="T13" fmla="*/ 0 h 582"/>
                <a:gd name="T14" fmla="*/ 318 w 699"/>
                <a:gd name="T15" fmla="*/ 1 h 582"/>
                <a:gd name="T16" fmla="*/ 298 w 699"/>
                <a:gd name="T17" fmla="*/ 7 h 582"/>
                <a:gd name="T18" fmla="*/ 280 w 699"/>
                <a:gd name="T19" fmla="*/ 15 h 582"/>
                <a:gd name="T20" fmla="*/ 264 w 699"/>
                <a:gd name="T21" fmla="*/ 25 h 582"/>
                <a:gd name="T22" fmla="*/ 321 w 699"/>
                <a:gd name="T23" fmla="*/ 70 h 582"/>
                <a:gd name="T24" fmla="*/ 333 w 699"/>
                <a:gd name="T25" fmla="*/ 67 h 582"/>
                <a:gd name="T26" fmla="*/ 351 w 699"/>
                <a:gd name="T27" fmla="*/ 68 h 582"/>
                <a:gd name="T28" fmla="*/ 373 w 699"/>
                <a:gd name="T29" fmla="*/ 77 h 582"/>
                <a:gd name="T30" fmla="*/ 389 w 699"/>
                <a:gd name="T31" fmla="*/ 93 h 582"/>
                <a:gd name="T32" fmla="*/ 398 w 699"/>
                <a:gd name="T33" fmla="*/ 115 h 582"/>
                <a:gd name="T34" fmla="*/ 398 w 699"/>
                <a:gd name="T35" fmla="*/ 141 h 582"/>
                <a:gd name="T36" fmla="*/ 389 w 699"/>
                <a:gd name="T37" fmla="*/ 161 h 582"/>
                <a:gd name="T38" fmla="*/ 373 w 699"/>
                <a:gd name="T39" fmla="*/ 177 h 582"/>
                <a:gd name="T40" fmla="*/ 351 w 699"/>
                <a:gd name="T41" fmla="*/ 187 h 582"/>
                <a:gd name="T42" fmla="*/ 326 w 699"/>
                <a:gd name="T43" fmla="*/ 187 h 582"/>
                <a:gd name="T44" fmla="*/ 305 w 699"/>
                <a:gd name="T45" fmla="*/ 177 h 582"/>
                <a:gd name="T46" fmla="*/ 289 w 699"/>
                <a:gd name="T47" fmla="*/ 161 h 582"/>
                <a:gd name="T48" fmla="*/ 280 w 699"/>
                <a:gd name="T49" fmla="*/ 141 h 582"/>
                <a:gd name="T50" fmla="*/ 280 w 699"/>
                <a:gd name="T51" fmla="*/ 119 h 582"/>
                <a:gd name="T52" fmla="*/ 284 w 699"/>
                <a:gd name="T53" fmla="*/ 101 h 582"/>
                <a:gd name="T54" fmla="*/ 295 w 699"/>
                <a:gd name="T55" fmla="*/ 88 h 582"/>
                <a:gd name="T56" fmla="*/ 307 w 699"/>
                <a:gd name="T57" fmla="*/ 76 h 582"/>
                <a:gd name="T58" fmla="*/ 264 w 699"/>
                <a:gd name="T59" fmla="*/ 25 h 582"/>
                <a:gd name="T60" fmla="*/ 244 w 699"/>
                <a:gd name="T61" fmla="*/ 44 h 582"/>
                <a:gd name="T62" fmla="*/ 230 w 699"/>
                <a:gd name="T63" fmla="*/ 67 h 582"/>
                <a:gd name="T64" fmla="*/ 221 w 699"/>
                <a:gd name="T65" fmla="*/ 92 h 582"/>
                <a:gd name="T66" fmla="*/ 218 w 699"/>
                <a:gd name="T67" fmla="*/ 121 h 582"/>
                <a:gd name="T68" fmla="*/ 218 w 699"/>
                <a:gd name="T69" fmla="*/ 219 h 582"/>
                <a:gd name="T70" fmla="*/ 218 w 699"/>
                <a:gd name="T71" fmla="*/ 241 h 582"/>
                <a:gd name="T72" fmla="*/ 0 w 699"/>
                <a:gd name="T73" fmla="*/ 262 h 582"/>
                <a:gd name="T74" fmla="*/ 317 w 699"/>
                <a:gd name="T75" fmla="*/ 582 h 582"/>
                <a:gd name="T76" fmla="*/ 75 w 699"/>
                <a:gd name="T77" fmla="*/ 43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9" h="582">
                  <a:moveTo>
                    <a:pt x="75" y="432"/>
                  </a:moveTo>
                  <a:lnTo>
                    <a:pt x="75" y="338"/>
                  </a:lnTo>
                  <a:lnTo>
                    <a:pt x="699" y="338"/>
                  </a:lnTo>
                  <a:lnTo>
                    <a:pt x="699" y="267"/>
                  </a:lnTo>
                  <a:lnTo>
                    <a:pt x="462" y="268"/>
                  </a:lnTo>
                  <a:lnTo>
                    <a:pt x="460" y="121"/>
                  </a:lnTo>
                  <a:lnTo>
                    <a:pt x="457" y="97"/>
                  </a:lnTo>
                  <a:lnTo>
                    <a:pt x="450" y="74"/>
                  </a:lnTo>
                  <a:lnTo>
                    <a:pt x="439" y="53"/>
                  </a:lnTo>
                  <a:lnTo>
                    <a:pt x="424" y="36"/>
                  </a:lnTo>
                  <a:lnTo>
                    <a:pt x="407" y="21"/>
                  </a:lnTo>
                  <a:lnTo>
                    <a:pt x="386" y="9"/>
                  </a:lnTo>
                  <a:lnTo>
                    <a:pt x="363" y="2"/>
                  </a:lnTo>
                  <a:lnTo>
                    <a:pt x="339" y="0"/>
                  </a:lnTo>
                  <a:lnTo>
                    <a:pt x="328" y="0"/>
                  </a:lnTo>
                  <a:lnTo>
                    <a:pt x="318" y="1"/>
                  </a:lnTo>
                  <a:lnTo>
                    <a:pt x="307" y="3"/>
                  </a:lnTo>
                  <a:lnTo>
                    <a:pt x="298" y="7"/>
                  </a:lnTo>
                  <a:lnTo>
                    <a:pt x="289" y="10"/>
                  </a:lnTo>
                  <a:lnTo>
                    <a:pt x="280" y="15"/>
                  </a:lnTo>
                  <a:lnTo>
                    <a:pt x="272" y="20"/>
                  </a:lnTo>
                  <a:lnTo>
                    <a:pt x="264" y="25"/>
                  </a:lnTo>
                  <a:lnTo>
                    <a:pt x="315" y="73"/>
                  </a:lnTo>
                  <a:lnTo>
                    <a:pt x="321" y="70"/>
                  </a:lnTo>
                  <a:lnTo>
                    <a:pt x="327" y="68"/>
                  </a:lnTo>
                  <a:lnTo>
                    <a:pt x="333" y="67"/>
                  </a:lnTo>
                  <a:lnTo>
                    <a:pt x="339" y="67"/>
                  </a:lnTo>
                  <a:lnTo>
                    <a:pt x="351" y="68"/>
                  </a:lnTo>
                  <a:lnTo>
                    <a:pt x="363" y="71"/>
                  </a:lnTo>
                  <a:lnTo>
                    <a:pt x="373" y="77"/>
                  </a:lnTo>
                  <a:lnTo>
                    <a:pt x="381" y="85"/>
                  </a:lnTo>
                  <a:lnTo>
                    <a:pt x="389" y="93"/>
                  </a:lnTo>
                  <a:lnTo>
                    <a:pt x="395" y="104"/>
                  </a:lnTo>
                  <a:lnTo>
                    <a:pt x="398" y="115"/>
                  </a:lnTo>
                  <a:lnTo>
                    <a:pt x="400" y="128"/>
                  </a:lnTo>
                  <a:lnTo>
                    <a:pt x="398" y="141"/>
                  </a:lnTo>
                  <a:lnTo>
                    <a:pt x="395" y="151"/>
                  </a:lnTo>
                  <a:lnTo>
                    <a:pt x="389" y="161"/>
                  </a:lnTo>
                  <a:lnTo>
                    <a:pt x="381" y="171"/>
                  </a:lnTo>
                  <a:lnTo>
                    <a:pt x="373" y="177"/>
                  </a:lnTo>
                  <a:lnTo>
                    <a:pt x="363" y="183"/>
                  </a:lnTo>
                  <a:lnTo>
                    <a:pt x="351" y="187"/>
                  </a:lnTo>
                  <a:lnTo>
                    <a:pt x="339" y="188"/>
                  </a:lnTo>
                  <a:lnTo>
                    <a:pt x="326" y="187"/>
                  </a:lnTo>
                  <a:lnTo>
                    <a:pt x="315" y="183"/>
                  </a:lnTo>
                  <a:lnTo>
                    <a:pt x="305" y="177"/>
                  </a:lnTo>
                  <a:lnTo>
                    <a:pt x="296" y="171"/>
                  </a:lnTo>
                  <a:lnTo>
                    <a:pt x="289" y="161"/>
                  </a:lnTo>
                  <a:lnTo>
                    <a:pt x="283" y="151"/>
                  </a:lnTo>
                  <a:lnTo>
                    <a:pt x="280" y="141"/>
                  </a:lnTo>
                  <a:lnTo>
                    <a:pt x="279" y="128"/>
                  </a:lnTo>
                  <a:lnTo>
                    <a:pt x="280" y="119"/>
                  </a:lnTo>
                  <a:lnTo>
                    <a:pt x="281" y="109"/>
                  </a:lnTo>
                  <a:lnTo>
                    <a:pt x="284" y="101"/>
                  </a:lnTo>
                  <a:lnTo>
                    <a:pt x="289" y="94"/>
                  </a:lnTo>
                  <a:lnTo>
                    <a:pt x="295" y="88"/>
                  </a:lnTo>
                  <a:lnTo>
                    <a:pt x="301" y="82"/>
                  </a:lnTo>
                  <a:lnTo>
                    <a:pt x="307" y="76"/>
                  </a:lnTo>
                  <a:lnTo>
                    <a:pt x="315" y="73"/>
                  </a:lnTo>
                  <a:lnTo>
                    <a:pt x="264" y="25"/>
                  </a:lnTo>
                  <a:lnTo>
                    <a:pt x="253" y="35"/>
                  </a:lnTo>
                  <a:lnTo>
                    <a:pt x="244" y="44"/>
                  </a:lnTo>
                  <a:lnTo>
                    <a:pt x="236" y="55"/>
                  </a:lnTo>
                  <a:lnTo>
                    <a:pt x="230" y="67"/>
                  </a:lnTo>
                  <a:lnTo>
                    <a:pt x="224" y="80"/>
                  </a:lnTo>
                  <a:lnTo>
                    <a:pt x="221" y="92"/>
                  </a:lnTo>
                  <a:lnTo>
                    <a:pt x="219" y="106"/>
                  </a:lnTo>
                  <a:lnTo>
                    <a:pt x="218" y="121"/>
                  </a:lnTo>
                  <a:lnTo>
                    <a:pt x="218" y="213"/>
                  </a:lnTo>
                  <a:lnTo>
                    <a:pt x="218" y="219"/>
                  </a:lnTo>
                  <a:lnTo>
                    <a:pt x="218" y="228"/>
                  </a:lnTo>
                  <a:lnTo>
                    <a:pt x="218" y="241"/>
                  </a:lnTo>
                  <a:lnTo>
                    <a:pt x="219" y="262"/>
                  </a:lnTo>
                  <a:lnTo>
                    <a:pt x="0" y="262"/>
                  </a:lnTo>
                  <a:lnTo>
                    <a:pt x="0" y="582"/>
                  </a:lnTo>
                  <a:lnTo>
                    <a:pt x="317" y="582"/>
                  </a:lnTo>
                  <a:lnTo>
                    <a:pt x="324" y="432"/>
                  </a:lnTo>
                  <a:lnTo>
                    <a:pt x="75" y="432"/>
                  </a:lnTo>
                  <a:close/>
                </a:path>
              </a:pathLst>
            </a:custGeom>
            <a:solidFill>
              <a:schemeClr val="bg1"/>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8"/>
            <p:cNvSpPr>
              <a:spLocks/>
            </p:cNvSpPr>
            <p:nvPr/>
          </p:nvSpPr>
          <p:spPr bwMode="auto">
            <a:xfrm>
              <a:off x="1562" y="1937"/>
              <a:ext cx="2" cy="2"/>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3" y="4"/>
                  </a:lnTo>
                  <a:lnTo>
                    <a:pt x="3" y="0"/>
                  </a:lnTo>
                  <a:lnTo>
                    <a:pt x="0" y="0"/>
                  </a:lnTo>
                  <a:close/>
                </a:path>
              </a:pathLst>
            </a:custGeom>
            <a:solidFill>
              <a:srgbClr val="B20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19"/>
            <p:cNvSpPr>
              <a:spLocks noChangeArrowheads="1"/>
            </p:cNvSpPr>
            <p:nvPr/>
          </p:nvSpPr>
          <p:spPr bwMode="auto">
            <a:xfrm>
              <a:off x="1277" y="1976"/>
              <a:ext cx="329"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20"/>
            <p:cNvSpPr>
              <a:spLocks noChangeArrowheads="1"/>
            </p:cNvSpPr>
            <p:nvPr/>
          </p:nvSpPr>
          <p:spPr bwMode="auto">
            <a:xfrm>
              <a:off x="1564" y="1937"/>
              <a:ext cx="38" cy="109"/>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ext Placeholder 1"/>
          <p:cNvSpPr>
            <a:spLocks noGrp="1"/>
          </p:cNvSpPr>
          <p:nvPr>
            <p:ph type="body" sz="quarter" idx="10"/>
          </p:nvPr>
        </p:nvSpPr>
        <p:spPr>
          <a:xfrm>
            <a:off x="613570" y="547688"/>
            <a:ext cx="7920036" cy="523220"/>
          </a:xfrm>
        </p:spPr>
        <p:txBody>
          <a:bodyPr/>
          <a:lstStyle/>
          <a:p>
            <a:r>
              <a:rPr lang="en-GB" sz="2800" dirty="0" smtClean="0"/>
              <a:t>SRL Profiles</a:t>
            </a:r>
            <a:endParaRPr lang="en-GB" sz="2800" dirty="0"/>
          </a:p>
        </p:txBody>
      </p:sp>
      <p:graphicFrame>
        <p:nvGraphicFramePr>
          <p:cNvPr id="6" name="Chart 5"/>
          <p:cNvGraphicFramePr>
            <a:graphicFrameLocks/>
          </p:cNvGraphicFramePr>
          <p:nvPr>
            <p:extLst>
              <p:ext uri="{D42A27DB-BD31-4B8C-83A1-F6EECF244321}">
                <p14:modId xmlns:p14="http://schemas.microsoft.com/office/powerpoint/2010/main" val="2417939320"/>
              </p:ext>
            </p:extLst>
          </p:nvPr>
        </p:nvGraphicFramePr>
        <p:xfrm>
          <a:off x="691369" y="1628929"/>
          <a:ext cx="3742594" cy="3543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7163910"/>
              </p:ext>
            </p:extLst>
          </p:nvPr>
        </p:nvGraphicFramePr>
        <p:xfrm>
          <a:off x="4545043" y="1628929"/>
          <a:ext cx="3856008" cy="3543146"/>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5029200" y="2844752"/>
            <a:ext cx="32194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71575" y="2844752"/>
            <a:ext cx="309321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484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3570" y="547688"/>
            <a:ext cx="7920036" cy="523220"/>
          </a:xfrm>
        </p:spPr>
        <p:txBody>
          <a:bodyPr/>
          <a:lstStyle/>
          <a:p>
            <a:r>
              <a:rPr lang="en-GB" sz="2800" dirty="0" smtClean="0"/>
              <a:t>Instrument: Semi-Structured Interview</a:t>
            </a:r>
            <a:endParaRPr lang="en-GB" sz="2800" dirty="0"/>
          </a:p>
        </p:txBody>
      </p:sp>
      <p:grpSp>
        <p:nvGrpSpPr>
          <p:cNvPr id="5" name="Group 8"/>
          <p:cNvGrpSpPr>
            <a:grpSpLocks noChangeAspect="1"/>
          </p:cNvGrpSpPr>
          <p:nvPr/>
        </p:nvGrpSpPr>
        <p:grpSpPr bwMode="auto">
          <a:xfrm>
            <a:off x="7018213" y="3825876"/>
            <a:ext cx="1150937" cy="1784350"/>
            <a:chOff x="1061" y="1770"/>
            <a:chExt cx="725" cy="1124"/>
          </a:xfrm>
        </p:grpSpPr>
        <p:sp>
          <p:nvSpPr>
            <p:cNvPr id="6" name="AutoShape 7"/>
            <p:cNvSpPr>
              <a:spLocks noChangeAspect="1" noChangeArrowheads="1" noTextEdit="1"/>
            </p:cNvSpPr>
            <p:nvPr/>
          </p:nvSpPr>
          <p:spPr bwMode="auto">
            <a:xfrm>
              <a:off x="1061" y="1770"/>
              <a:ext cx="725"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9"/>
            <p:cNvSpPr>
              <a:spLocks/>
            </p:cNvSpPr>
            <p:nvPr/>
          </p:nvSpPr>
          <p:spPr bwMode="auto">
            <a:xfrm>
              <a:off x="1064" y="1938"/>
              <a:ext cx="722" cy="956"/>
            </a:xfrm>
            <a:custGeom>
              <a:avLst/>
              <a:gdLst>
                <a:gd name="T0" fmla="*/ 1444 w 1444"/>
                <a:gd name="T1" fmla="*/ 1771 h 1913"/>
                <a:gd name="T2" fmla="*/ 1442 w 1444"/>
                <a:gd name="T3" fmla="*/ 1800 h 1913"/>
                <a:gd name="T4" fmla="*/ 1432 w 1444"/>
                <a:gd name="T5" fmla="*/ 1827 h 1913"/>
                <a:gd name="T6" fmla="*/ 1420 w 1444"/>
                <a:gd name="T7" fmla="*/ 1851 h 1913"/>
                <a:gd name="T8" fmla="*/ 1403 w 1444"/>
                <a:gd name="T9" fmla="*/ 1872 h 1913"/>
                <a:gd name="T10" fmla="*/ 1382 w 1444"/>
                <a:gd name="T11" fmla="*/ 1889 h 1913"/>
                <a:gd name="T12" fmla="*/ 1358 w 1444"/>
                <a:gd name="T13" fmla="*/ 1901 h 1913"/>
                <a:gd name="T14" fmla="*/ 1331 w 1444"/>
                <a:gd name="T15" fmla="*/ 1911 h 1913"/>
                <a:gd name="T16" fmla="*/ 1302 w 1444"/>
                <a:gd name="T17" fmla="*/ 1913 h 1913"/>
                <a:gd name="T18" fmla="*/ 207 w 1444"/>
                <a:gd name="T19" fmla="*/ 1913 h 1913"/>
                <a:gd name="T20" fmla="*/ 207 w 1444"/>
                <a:gd name="T21" fmla="*/ 1913 h 1913"/>
                <a:gd name="T22" fmla="*/ 127 w 1444"/>
                <a:gd name="T23" fmla="*/ 1913 h 1913"/>
                <a:gd name="T24" fmla="*/ 83 w 1444"/>
                <a:gd name="T25" fmla="*/ 1904 h 1913"/>
                <a:gd name="T26" fmla="*/ 50 w 1444"/>
                <a:gd name="T27" fmla="*/ 1886 h 1913"/>
                <a:gd name="T28" fmla="*/ 29 w 1444"/>
                <a:gd name="T29" fmla="*/ 1863 h 1913"/>
                <a:gd name="T30" fmla="*/ 14 w 1444"/>
                <a:gd name="T31" fmla="*/ 1838 h 1913"/>
                <a:gd name="T32" fmla="*/ 6 w 1444"/>
                <a:gd name="T33" fmla="*/ 1813 h 1913"/>
                <a:gd name="T34" fmla="*/ 2 w 1444"/>
                <a:gd name="T35" fmla="*/ 1791 h 1913"/>
                <a:gd name="T36" fmla="*/ 1 w 1444"/>
                <a:gd name="T37" fmla="*/ 1776 h 1913"/>
                <a:gd name="T38" fmla="*/ 1 w 1444"/>
                <a:gd name="T39" fmla="*/ 1770 h 1913"/>
                <a:gd name="T40" fmla="*/ 0 w 1444"/>
                <a:gd name="T41" fmla="*/ 1769 h 1913"/>
                <a:gd name="T42" fmla="*/ 0 w 1444"/>
                <a:gd name="T43" fmla="*/ 401 h 1913"/>
                <a:gd name="T44" fmla="*/ 1 w 1444"/>
                <a:gd name="T45" fmla="*/ 401 h 1913"/>
                <a:gd name="T46" fmla="*/ 1 w 1444"/>
                <a:gd name="T47" fmla="*/ 109 h 1913"/>
                <a:gd name="T48" fmla="*/ 10 w 1444"/>
                <a:gd name="T49" fmla="*/ 67 h 1913"/>
                <a:gd name="T50" fmla="*/ 31 w 1444"/>
                <a:gd name="T51" fmla="*/ 38 h 1913"/>
                <a:gd name="T52" fmla="*/ 56 w 1444"/>
                <a:gd name="T53" fmla="*/ 19 h 1913"/>
                <a:gd name="T54" fmla="*/ 86 w 1444"/>
                <a:gd name="T55" fmla="*/ 7 h 1913"/>
                <a:gd name="T56" fmla="*/ 115 w 1444"/>
                <a:gd name="T57" fmla="*/ 1 h 1913"/>
                <a:gd name="T58" fmla="*/ 140 w 1444"/>
                <a:gd name="T59" fmla="*/ 0 h 1913"/>
                <a:gd name="T60" fmla="*/ 158 w 1444"/>
                <a:gd name="T61" fmla="*/ 0 h 1913"/>
                <a:gd name="T62" fmla="*/ 165 w 1444"/>
                <a:gd name="T63" fmla="*/ 1 h 1913"/>
                <a:gd name="T64" fmla="*/ 1071 w 1444"/>
                <a:gd name="T65" fmla="*/ 1 h 1913"/>
                <a:gd name="T66" fmla="*/ 1099 w 1444"/>
                <a:gd name="T67" fmla="*/ 1 h 1913"/>
                <a:gd name="T68" fmla="*/ 1302 w 1444"/>
                <a:gd name="T69" fmla="*/ 1 h 1913"/>
                <a:gd name="T70" fmla="*/ 1331 w 1444"/>
                <a:gd name="T71" fmla="*/ 4 h 1913"/>
                <a:gd name="T72" fmla="*/ 1358 w 1444"/>
                <a:gd name="T73" fmla="*/ 13 h 1913"/>
                <a:gd name="T74" fmla="*/ 1382 w 1444"/>
                <a:gd name="T75" fmla="*/ 26 h 1913"/>
                <a:gd name="T76" fmla="*/ 1403 w 1444"/>
                <a:gd name="T77" fmla="*/ 43 h 1913"/>
                <a:gd name="T78" fmla="*/ 1420 w 1444"/>
                <a:gd name="T79" fmla="*/ 64 h 1913"/>
                <a:gd name="T80" fmla="*/ 1432 w 1444"/>
                <a:gd name="T81" fmla="*/ 88 h 1913"/>
                <a:gd name="T82" fmla="*/ 1442 w 1444"/>
                <a:gd name="T83" fmla="*/ 114 h 1913"/>
                <a:gd name="T84" fmla="*/ 1444 w 1444"/>
                <a:gd name="T85" fmla="*/ 143 h 1913"/>
                <a:gd name="T86" fmla="*/ 1444 w 1444"/>
                <a:gd name="T87" fmla="*/ 177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4" h="1913">
                  <a:moveTo>
                    <a:pt x="1444" y="1771"/>
                  </a:moveTo>
                  <a:lnTo>
                    <a:pt x="1442" y="1800"/>
                  </a:lnTo>
                  <a:lnTo>
                    <a:pt x="1432" y="1827"/>
                  </a:lnTo>
                  <a:lnTo>
                    <a:pt x="1420" y="1851"/>
                  </a:lnTo>
                  <a:lnTo>
                    <a:pt x="1403" y="1872"/>
                  </a:lnTo>
                  <a:lnTo>
                    <a:pt x="1382" y="1889"/>
                  </a:lnTo>
                  <a:lnTo>
                    <a:pt x="1358" y="1901"/>
                  </a:lnTo>
                  <a:lnTo>
                    <a:pt x="1331" y="1911"/>
                  </a:lnTo>
                  <a:lnTo>
                    <a:pt x="1302" y="1913"/>
                  </a:lnTo>
                  <a:lnTo>
                    <a:pt x="207" y="1913"/>
                  </a:lnTo>
                  <a:lnTo>
                    <a:pt x="207" y="1913"/>
                  </a:lnTo>
                  <a:lnTo>
                    <a:pt x="127" y="1913"/>
                  </a:lnTo>
                  <a:lnTo>
                    <a:pt x="83" y="1904"/>
                  </a:lnTo>
                  <a:lnTo>
                    <a:pt x="50" y="1886"/>
                  </a:lnTo>
                  <a:lnTo>
                    <a:pt x="29" y="1863"/>
                  </a:lnTo>
                  <a:lnTo>
                    <a:pt x="14" y="1838"/>
                  </a:lnTo>
                  <a:lnTo>
                    <a:pt x="6" y="1813"/>
                  </a:lnTo>
                  <a:lnTo>
                    <a:pt x="2" y="1791"/>
                  </a:lnTo>
                  <a:lnTo>
                    <a:pt x="1" y="1776"/>
                  </a:lnTo>
                  <a:lnTo>
                    <a:pt x="1" y="1770"/>
                  </a:lnTo>
                  <a:lnTo>
                    <a:pt x="0" y="1769"/>
                  </a:lnTo>
                  <a:lnTo>
                    <a:pt x="0" y="401"/>
                  </a:lnTo>
                  <a:lnTo>
                    <a:pt x="1" y="401"/>
                  </a:lnTo>
                  <a:lnTo>
                    <a:pt x="1" y="109"/>
                  </a:lnTo>
                  <a:lnTo>
                    <a:pt x="10" y="67"/>
                  </a:lnTo>
                  <a:lnTo>
                    <a:pt x="31" y="38"/>
                  </a:lnTo>
                  <a:lnTo>
                    <a:pt x="56" y="19"/>
                  </a:lnTo>
                  <a:lnTo>
                    <a:pt x="86" y="7"/>
                  </a:lnTo>
                  <a:lnTo>
                    <a:pt x="115" y="1"/>
                  </a:lnTo>
                  <a:lnTo>
                    <a:pt x="140" y="0"/>
                  </a:lnTo>
                  <a:lnTo>
                    <a:pt x="158" y="0"/>
                  </a:lnTo>
                  <a:lnTo>
                    <a:pt x="165" y="1"/>
                  </a:lnTo>
                  <a:lnTo>
                    <a:pt x="1071" y="1"/>
                  </a:lnTo>
                  <a:lnTo>
                    <a:pt x="1099" y="1"/>
                  </a:lnTo>
                  <a:lnTo>
                    <a:pt x="1302" y="1"/>
                  </a:lnTo>
                  <a:lnTo>
                    <a:pt x="1331" y="4"/>
                  </a:lnTo>
                  <a:lnTo>
                    <a:pt x="1358" y="13"/>
                  </a:lnTo>
                  <a:lnTo>
                    <a:pt x="1382" y="26"/>
                  </a:lnTo>
                  <a:lnTo>
                    <a:pt x="1403" y="43"/>
                  </a:lnTo>
                  <a:lnTo>
                    <a:pt x="1420" y="64"/>
                  </a:lnTo>
                  <a:lnTo>
                    <a:pt x="1432" y="88"/>
                  </a:lnTo>
                  <a:lnTo>
                    <a:pt x="1442" y="114"/>
                  </a:lnTo>
                  <a:lnTo>
                    <a:pt x="1444" y="143"/>
                  </a:lnTo>
                  <a:lnTo>
                    <a:pt x="1444" y="1771"/>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Rectangle 10"/>
            <p:cNvSpPr>
              <a:spLocks noChangeArrowheads="1"/>
            </p:cNvSpPr>
            <p:nvPr/>
          </p:nvSpPr>
          <p:spPr bwMode="auto">
            <a:xfrm>
              <a:off x="1158" y="2147"/>
              <a:ext cx="532" cy="4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11"/>
            <p:cNvSpPr>
              <a:spLocks noChangeArrowheads="1"/>
            </p:cNvSpPr>
            <p:nvPr/>
          </p:nvSpPr>
          <p:spPr bwMode="auto">
            <a:xfrm>
              <a:off x="1158" y="2251"/>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12"/>
            <p:cNvSpPr>
              <a:spLocks noChangeArrowheads="1"/>
            </p:cNvSpPr>
            <p:nvPr/>
          </p:nvSpPr>
          <p:spPr bwMode="auto">
            <a:xfrm>
              <a:off x="1158" y="2355"/>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13"/>
            <p:cNvSpPr>
              <a:spLocks noChangeArrowheads="1"/>
            </p:cNvSpPr>
            <p:nvPr/>
          </p:nvSpPr>
          <p:spPr bwMode="auto">
            <a:xfrm>
              <a:off x="1158" y="2459"/>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p:cNvSpPr>
              <a:spLocks noChangeArrowheads="1"/>
            </p:cNvSpPr>
            <p:nvPr/>
          </p:nvSpPr>
          <p:spPr bwMode="auto">
            <a:xfrm>
              <a:off x="1158" y="2563"/>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5"/>
            <p:cNvSpPr>
              <a:spLocks noChangeArrowheads="1"/>
            </p:cNvSpPr>
            <p:nvPr/>
          </p:nvSpPr>
          <p:spPr bwMode="auto">
            <a:xfrm>
              <a:off x="1158" y="2668"/>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6"/>
            <p:cNvSpPr>
              <a:spLocks noChangeArrowheads="1"/>
            </p:cNvSpPr>
            <p:nvPr/>
          </p:nvSpPr>
          <p:spPr bwMode="auto">
            <a:xfrm>
              <a:off x="1158" y="2772"/>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7"/>
            <p:cNvSpPr>
              <a:spLocks/>
            </p:cNvSpPr>
            <p:nvPr/>
          </p:nvSpPr>
          <p:spPr bwMode="auto">
            <a:xfrm>
              <a:off x="1252" y="1770"/>
              <a:ext cx="350" cy="291"/>
            </a:xfrm>
            <a:custGeom>
              <a:avLst/>
              <a:gdLst>
                <a:gd name="T0" fmla="*/ 75 w 699"/>
                <a:gd name="T1" fmla="*/ 338 h 582"/>
                <a:gd name="T2" fmla="*/ 699 w 699"/>
                <a:gd name="T3" fmla="*/ 267 h 582"/>
                <a:gd name="T4" fmla="*/ 460 w 699"/>
                <a:gd name="T5" fmla="*/ 121 h 582"/>
                <a:gd name="T6" fmla="*/ 450 w 699"/>
                <a:gd name="T7" fmla="*/ 74 h 582"/>
                <a:gd name="T8" fmla="*/ 424 w 699"/>
                <a:gd name="T9" fmla="*/ 36 h 582"/>
                <a:gd name="T10" fmla="*/ 386 w 699"/>
                <a:gd name="T11" fmla="*/ 9 h 582"/>
                <a:gd name="T12" fmla="*/ 339 w 699"/>
                <a:gd name="T13" fmla="*/ 0 h 582"/>
                <a:gd name="T14" fmla="*/ 318 w 699"/>
                <a:gd name="T15" fmla="*/ 1 h 582"/>
                <a:gd name="T16" fmla="*/ 298 w 699"/>
                <a:gd name="T17" fmla="*/ 7 h 582"/>
                <a:gd name="T18" fmla="*/ 280 w 699"/>
                <a:gd name="T19" fmla="*/ 15 h 582"/>
                <a:gd name="T20" fmla="*/ 264 w 699"/>
                <a:gd name="T21" fmla="*/ 25 h 582"/>
                <a:gd name="T22" fmla="*/ 321 w 699"/>
                <a:gd name="T23" fmla="*/ 70 h 582"/>
                <a:gd name="T24" fmla="*/ 333 w 699"/>
                <a:gd name="T25" fmla="*/ 67 h 582"/>
                <a:gd name="T26" fmla="*/ 351 w 699"/>
                <a:gd name="T27" fmla="*/ 68 h 582"/>
                <a:gd name="T28" fmla="*/ 373 w 699"/>
                <a:gd name="T29" fmla="*/ 77 h 582"/>
                <a:gd name="T30" fmla="*/ 389 w 699"/>
                <a:gd name="T31" fmla="*/ 93 h 582"/>
                <a:gd name="T32" fmla="*/ 398 w 699"/>
                <a:gd name="T33" fmla="*/ 115 h 582"/>
                <a:gd name="T34" fmla="*/ 398 w 699"/>
                <a:gd name="T35" fmla="*/ 141 h 582"/>
                <a:gd name="T36" fmla="*/ 389 w 699"/>
                <a:gd name="T37" fmla="*/ 161 h 582"/>
                <a:gd name="T38" fmla="*/ 373 w 699"/>
                <a:gd name="T39" fmla="*/ 177 h 582"/>
                <a:gd name="T40" fmla="*/ 351 w 699"/>
                <a:gd name="T41" fmla="*/ 187 h 582"/>
                <a:gd name="T42" fmla="*/ 326 w 699"/>
                <a:gd name="T43" fmla="*/ 187 h 582"/>
                <a:gd name="T44" fmla="*/ 305 w 699"/>
                <a:gd name="T45" fmla="*/ 177 h 582"/>
                <a:gd name="T46" fmla="*/ 289 w 699"/>
                <a:gd name="T47" fmla="*/ 161 h 582"/>
                <a:gd name="T48" fmla="*/ 280 w 699"/>
                <a:gd name="T49" fmla="*/ 141 h 582"/>
                <a:gd name="T50" fmla="*/ 280 w 699"/>
                <a:gd name="T51" fmla="*/ 119 h 582"/>
                <a:gd name="T52" fmla="*/ 284 w 699"/>
                <a:gd name="T53" fmla="*/ 101 h 582"/>
                <a:gd name="T54" fmla="*/ 295 w 699"/>
                <a:gd name="T55" fmla="*/ 88 h 582"/>
                <a:gd name="T56" fmla="*/ 307 w 699"/>
                <a:gd name="T57" fmla="*/ 76 h 582"/>
                <a:gd name="T58" fmla="*/ 264 w 699"/>
                <a:gd name="T59" fmla="*/ 25 h 582"/>
                <a:gd name="T60" fmla="*/ 244 w 699"/>
                <a:gd name="T61" fmla="*/ 44 h 582"/>
                <a:gd name="T62" fmla="*/ 230 w 699"/>
                <a:gd name="T63" fmla="*/ 67 h 582"/>
                <a:gd name="T64" fmla="*/ 221 w 699"/>
                <a:gd name="T65" fmla="*/ 92 h 582"/>
                <a:gd name="T66" fmla="*/ 218 w 699"/>
                <a:gd name="T67" fmla="*/ 121 h 582"/>
                <a:gd name="T68" fmla="*/ 218 w 699"/>
                <a:gd name="T69" fmla="*/ 219 h 582"/>
                <a:gd name="T70" fmla="*/ 218 w 699"/>
                <a:gd name="T71" fmla="*/ 241 h 582"/>
                <a:gd name="T72" fmla="*/ 0 w 699"/>
                <a:gd name="T73" fmla="*/ 262 h 582"/>
                <a:gd name="T74" fmla="*/ 317 w 699"/>
                <a:gd name="T75" fmla="*/ 582 h 582"/>
                <a:gd name="T76" fmla="*/ 75 w 699"/>
                <a:gd name="T77" fmla="*/ 43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9" h="582">
                  <a:moveTo>
                    <a:pt x="75" y="432"/>
                  </a:moveTo>
                  <a:lnTo>
                    <a:pt x="75" y="338"/>
                  </a:lnTo>
                  <a:lnTo>
                    <a:pt x="699" y="338"/>
                  </a:lnTo>
                  <a:lnTo>
                    <a:pt x="699" y="267"/>
                  </a:lnTo>
                  <a:lnTo>
                    <a:pt x="462" y="268"/>
                  </a:lnTo>
                  <a:lnTo>
                    <a:pt x="460" y="121"/>
                  </a:lnTo>
                  <a:lnTo>
                    <a:pt x="457" y="97"/>
                  </a:lnTo>
                  <a:lnTo>
                    <a:pt x="450" y="74"/>
                  </a:lnTo>
                  <a:lnTo>
                    <a:pt x="439" y="53"/>
                  </a:lnTo>
                  <a:lnTo>
                    <a:pt x="424" y="36"/>
                  </a:lnTo>
                  <a:lnTo>
                    <a:pt x="407" y="21"/>
                  </a:lnTo>
                  <a:lnTo>
                    <a:pt x="386" y="9"/>
                  </a:lnTo>
                  <a:lnTo>
                    <a:pt x="363" y="2"/>
                  </a:lnTo>
                  <a:lnTo>
                    <a:pt x="339" y="0"/>
                  </a:lnTo>
                  <a:lnTo>
                    <a:pt x="328" y="0"/>
                  </a:lnTo>
                  <a:lnTo>
                    <a:pt x="318" y="1"/>
                  </a:lnTo>
                  <a:lnTo>
                    <a:pt x="307" y="3"/>
                  </a:lnTo>
                  <a:lnTo>
                    <a:pt x="298" y="7"/>
                  </a:lnTo>
                  <a:lnTo>
                    <a:pt x="289" y="10"/>
                  </a:lnTo>
                  <a:lnTo>
                    <a:pt x="280" y="15"/>
                  </a:lnTo>
                  <a:lnTo>
                    <a:pt x="272" y="20"/>
                  </a:lnTo>
                  <a:lnTo>
                    <a:pt x="264" y="25"/>
                  </a:lnTo>
                  <a:lnTo>
                    <a:pt x="315" y="73"/>
                  </a:lnTo>
                  <a:lnTo>
                    <a:pt x="321" y="70"/>
                  </a:lnTo>
                  <a:lnTo>
                    <a:pt x="327" y="68"/>
                  </a:lnTo>
                  <a:lnTo>
                    <a:pt x="333" y="67"/>
                  </a:lnTo>
                  <a:lnTo>
                    <a:pt x="339" y="67"/>
                  </a:lnTo>
                  <a:lnTo>
                    <a:pt x="351" y="68"/>
                  </a:lnTo>
                  <a:lnTo>
                    <a:pt x="363" y="71"/>
                  </a:lnTo>
                  <a:lnTo>
                    <a:pt x="373" y="77"/>
                  </a:lnTo>
                  <a:lnTo>
                    <a:pt x="381" y="85"/>
                  </a:lnTo>
                  <a:lnTo>
                    <a:pt x="389" y="93"/>
                  </a:lnTo>
                  <a:lnTo>
                    <a:pt x="395" y="104"/>
                  </a:lnTo>
                  <a:lnTo>
                    <a:pt x="398" y="115"/>
                  </a:lnTo>
                  <a:lnTo>
                    <a:pt x="400" y="128"/>
                  </a:lnTo>
                  <a:lnTo>
                    <a:pt x="398" y="141"/>
                  </a:lnTo>
                  <a:lnTo>
                    <a:pt x="395" y="151"/>
                  </a:lnTo>
                  <a:lnTo>
                    <a:pt x="389" y="161"/>
                  </a:lnTo>
                  <a:lnTo>
                    <a:pt x="381" y="171"/>
                  </a:lnTo>
                  <a:lnTo>
                    <a:pt x="373" y="177"/>
                  </a:lnTo>
                  <a:lnTo>
                    <a:pt x="363" y="183"/>
                  </a:lnTo>
                  <a:lnTo>
                    <a:pt x="351" y="187"/>
                  </a:lnTo>
                  <a:lnTo>
                    <a:pt x="339" y="188"/>
                  </a:lnTo>
                  <a:lnTo>
                    <a:pt x="326" y="187"/>
                  </a:lnTo>
                  <a:lnTo>
                    <a:pt x="315" y="183"/>
                  </a:lnTo>
                  <a:lnTo>
                    <a:pt x="305" y="177"/>
                  </a:lnTo>
                  <a:lnTo>
                    <a:pt x="296" y="171"/>
                  </a:lnTo>
                  <a:lnTo>
                    <a:pt x="289" y="161"/>
                  </a:lnTo>
                  <a:lnTo>
                    <a:pt x="283" y="151"/>
                  </a:lnTo>
                  <a:lnTo>
                    <a:pt x="280" y="141"/>
                  </a:lnTo>
                  <a:lnTo>
                    <a:pt x="279" y="128"/>
                  </a:lnTo>
                  <a:lnTo>
                    <a:pt x="280" y="119"/>
                  </a:lnTo>
                  <a:lnTo>
                    <a:pt x="281" y="109"/>
                  </a:lnTo>
                  <a:lnTo>
                    <a:pt x="284" y="101"/>
                  </a:lnTo>
                  <a:lnTo>
                    <a:pt x="289" y="94"/>
                  </a:lnTo>
                  <a:lnTo>
                    <a:pt x="295" y="88"/>
                  </a:lnTo>
                  <a:lnTo>
                    <a:pt x="301" y="82"/>
                  </a:lnTo>
                  <a:lnTo>
                    <a:pt x="307" y="76"/>
                  </a:lnTo>
                  <a:lnTo>
                    <a:pt x="315" y="73"/>
                  </a:lnTo>
                  <a:lnTo>
                    <a:pt x="264" y="25"/>
                  </a:lnTo>
                  <a:lnTo>
                    <a:pt x="253" y="35"/>
                  </a:lnTo>
                  <a:lnTo>
                    <a:pt x="244" y="44"/>
                  </a:lnTo>
                  <a:lnTo>
                    <a:pt x="236" y="55"/>
                  </a:lnTo>
                  <a:lnTo>
                    <a:pt x="230" y="67"/>
                  </a:lnTo>
                  <a:lnTo>
                    <a:pt x="224" y="80"/>
                  </a:lnTo>
                  <a:lnTo>
                    <a:pt x="221" y="92"/>
                  </a:lnTo>
                  <a:lnTo>
                    <a:pt x="219" y="106"/>
                  </a:lnTo>
                  <a:lnTo>
                    <a:pt x="218" y="121"/>
                  </a:lnTo>
                  <a:lnTo>
                    <a:pt x="218" y="213"/>
                  </a:lnTo>
                  <a:lnTo>
                    <a:pt x="218" y="219"/>
                  </a:lnTo>
                  <a:lnTo>
                    <a:pt x="218" y="228"/>
                  </a:lnTo>
                  <a:lnTo>
                    <a:pt x="218" y="241"/>
                  </a:lnTo>
                  <a:lnTo>
                    <a:pt x="219" y="262"/>
                  </a:lnTo>
                  <a:lnTo>
                    <a:pt x="0" y="262"/>
                  </a:lnTo>
                  <a:lnTo>
                    <a:pt x="0" y="582"/>
                  </a:lnTo>
                  <a:lnTo>
                    <a:pt x="317" y="582"/>
                  </a:lnTo>
                  <a:lnTo>
                    <a:pt x="324" y="432"/>
                  </a:lnTo>
                  <a:lnTo>
                    <a:pt x="75" y="432"/>
                  </a:lnTo>
                  <a:close/>
                </a:path>
              </a:pathLst>
            </a:custGeom>
            <a:solidFill>
              <a:schemeClr val="bg1"/>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8"/>
            <p:cNvSpPr>
              <a:spLocks/>
            </p:cNvSpPr>
            <p:nvPr/>
          </p:nvSpPr>
          <p:spPr bwMode="auto">
            <a:xfrm>
              <a:off x="1562" y="1937"/>
              <a:ext cx="2" cy="2"/>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3" y="4"/>
                  </a:lnTo>
                  <a:lnTo>
                    <a:pt x="3" y="0"/>
                  </a:lnTo>
                  <a:lnTo>
                    <a:pt x="0" y="0"/>
                  </a:lnTo>
                  <a:close/>
                </a:path>
              </a:pathLst>
            </a:custGeom>
            <a:solidFill>
              <a:srgbClr val="B20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9"/>
            <p:cNvSpPr>
              <a:spLocks noChangeArrowheads="1"/>
            </p:cNvSpPr>
            <p:nvPr/>
          </p:nvSpPr>
          <p:spPr bwMode="auto">
            <a:xfrm>
              <a:off x="1277" y="1976"/>
              <a:ext cx="329"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20"/>
            <p:cNvSpPr>
              <a:spLocks noChangeArrowheads="1"/>
            </p:cNvSpPr>
            <p:nvPr/>
          </p:nvSpPr>
          <p:spPr bwMode="auto">
            <a:xfrm>
              <a:off x="1564" y="1937"/>
              <a:ext cx="38" cy="109"/>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Content Placeholder 2"/>
          <p:cNvSpPr>
            <a:spLocks noGrp="1"/>
          </p:cNvSpPr>
          <p:nvPr>
            <p:ph sz="quarter" idx="11"/>
          </p:nvPr>
        </p:nvSpPr>
        <p:spPr>
          <a:xfrm>
            <a:off x="622301" y="1636713"/>
            <a:ext cx="7920036" cy="4312811"/>
          </a:xfrm>
        </p:spPr>
        <p:txBody>
          <a:bodyPr/>
          <a:lstStyle/>
          <a:p>
            <a:pPr marL="342900" indent="-342900">
              <a:buFont typeface="Arial" panose="020B0604020202020204" pitchFamily="34" charset="0"/>
              <a:buChar char="•"/>
            </a:pPr>
            <a:r>
              <a:rPr lang="en-GB" dirty="0">
                <a:latin typeface="Calibri" panose="020F0502020204030204" pitchFamily="34" charset="0"/>
              </a:rPr>
              <a:t>Explored various aspects of </a:t>
            </a:r>
            <a:r>
              <a:rPr lang="en-GB" dirty="0" smtClean="0">
                <a:latin typeface="Calibri" panose="020F0502020204030204" pitchFamily="34" charset="0"/>
              </a:rPr>
              <a:t>MOOC learning, structured around SRL sub-processes </a:t>
            </a:r>
            <a:r>
              <a:rPr lang="en-GB" dirty="0">
                <a:latin typeface="Calibri" panose="020F0502020204030204" pitchFamily="34" charset="0"/>
              </a:rPr>
              <a:t>including </a:t>
            </a:r>
            <a:r>
              <a:rPr lang="en-GB" dirty="0" smtClean="0">
                <a:latin typeface="Calibri" panose="020F0502020204030204" pitchFamily="34" charset="0"/>
              </a:rPr>
              <a:t>self-efficacy</a:t>
            </a:r>
            <a:r>
              <a:rPr lang="en-GB" dirty="0">
                <a:latin typeface="Calibri" panose="020F0502020204030204" pitchFamily="34" charset="0"/>
              </a:rPr>
              <a:t>, goal-setting and </a:t>
            </a:r>
            <a:r>
              <a:rPr lang="en-GB" dirty="0" smtClean="0">
                <a:latin typeface="Calibri" panose="020F0502020204030204" pitchFamily="34" charset="0"/>
              </a:rPr>
              <a:t>learning and task strategies</a:t>
            </a:r>
            <a:r>
              <a:rPr lang="en-GB" dirty="0">
                <a:latin typeface="Calibri" panose="020F0502020204030204" pitchFamily="34" charset="0"/>
              </a:rPr>
              <a:t>, as well as patterns of </a:t>
            </a:r>
            <a:r>
              <a:rPr lang="en-GB" dirty="0" smtClean="0">
                <a:latin typeface="Calibri" panose="020F0502020204030204" pitchFamily="34" charset="0"/>
              </a:rPr>
              <a:t>help-seeking, self-reflection etc. </a:t>
            </a:r>
            <a:endParaRPr lang="en-GB" dirty="0">
              <a:latin typeface="Calibri" panose="020F0502020204030204" pitchFamily="34" charset="0"/>
            </a:endParaRPr>
          </a:p>
          <a:p>
            <a:pPr marL="342900" indent="-342900">
              <a:buFont typeface="Arial" panose="020B0604020202020204" pitchFamily="34" charset="0"/>
              <a:buChar char="•"/>
            </a:pPr>
            <a:endParaRPr lang="en-GB" dirty="0">
              <a:latin typeface="Calibri" panose="020F0502020204030204" pitchFamily="34" charset="0"/>
            </a:endParaRPr>
          </a:p>
          <a:p>
            <a:pPr marL="342900" indent="-342900">
              <a:buFont typeface="Arial" panose="020B0604020202020204" pitchFamily="34" charset="0"/>
              <a:buChar char="•"/>
            </a:pPr>
            <a:r>
              <a:rPr lang="en-GB" dirty="0">
                <a:latin typeface="Calibri" panose="020F0502020204030204" pitchFamily="34" charset="0"/>
              </a:rPr>
              <a:t>Available </a:t>
            </a:r>
            <a:r>
              <a:rPr lang="en-GB" dirty="0" smtClean="0">
                <a:latin typeface="Calibri" panose="020F0502020204030204" pitchFamily="34" charset="0"/>
              </a:rPr>
              <a:t>from </a:t>
            </a:r>
            <a:r>
              <a:rPr lang="en-GB" dirty="0">
                <a:latin typeface="Calibri" panose="020F0502020204030204" pitchFamily="34" charset="0"/>
              </a:rPr>
              <a:t>f</a:t>
            </a:r>
            <a:r>
              <a:rPr lang="en-GB" dirty="0" smtClean="0">
                <a:latin typeface="Calibri" panose="020F0502020204030204" pitchFamily="34" charset="0"/>
              </a:rPr>
              <a:t>ig</a:t>
            </a:r>
            <a:r>
              <a:rPr lang="en-GB" b="1" dirty="0" smtClean="0">
                <a:latin typeface="Calibri" panose="020F0502020204030204" pitchFamily="34" charset="0"/>
              </a:rPr>
              <a:t>share</a:t>
            </a:r>
            <a:r>
              <a:rPr lang="en-GB" dirty="0" smtClean="0">
                <a:latin typeface="Calibri" panose="020F0502020204030204" pitchFamily="34" charset="0"/>
              </a:rPr>
              <a:t> (IDS version): </a:t>
            </a:r>
          </a:p>
          <a:p>
            <a:pPr marL="457200" lvl="1" indent="0">
              <a:buNone/>
            </a:pPr>
            <a:r>
              <a:rPr lang="en-GB" sz="1800" i="1" dirty="0">
                <a:latin typeface="Calibri" panose="020F0502020204030204" pitchFamily="34" charset="0"/>
                <a:hlinkClick r:id="rId3"/>
              </a:rPr>
              <a:t>https://figshare.com/articles/Interview_Script_SRL_in_MOOCs_IDS_/</a:t>
            </a:r>
            <a:r>
              <a:rPr lang="en-GB" sz="1800" i="1" dirty="0" smtClean="0">
                <a:latin typeface="Calibri" panose="020F0502020204030204" pitchFamily="34" charset="0"/>
                <a:hlinkClick r:id="rId3"/>
              </a:rPr>
              <a:t>1300050</a:t>
            </a:r>
            <a:r>
              <a:rPr lang="en-GB" sz="1800" i="1" dirty="0" smtClean="0">
                <a:latin typeface="Calibri" panose="020F0502020204030204" pitchFamily="34" charset="0"/>
              </a:rPr>
              <a:t> </a:t>
            </a:r>
          </a:p>
        </p:txBody>
      </p:sp>
    </p:spTree>
    <p:extLst>
      <p:ext uri="{BB962C8B-B14F-4D97-AF65-F5344CB8AC3E}">
        <p14:creationId xmlns:p14="http://schemas.microsoft.com/office/powerpoint/2010/main" val="2965688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339506" y="547688"/>
            <a:ext cx="4422792" cy="590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2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3570" y="547688"/>
            <a:ext cx="7920036" cy="523220"/>
          </a:xfrm>
        </p:spPr>
        <p:txBody>
          <a:bodyPr/>
          <a:lstStyle/>
          <a:p>
            <a:r>
              <a:rPr lang="en-GB" sz="2800" dirty="0" smtClean="0"/>
              <a:t>Outline</a:t>
            </a:r>
            <a:endParaRPr lang="en-GB" sz="2800" dirty="0"/>
          </a:p>
        </p:txBody>
      </p:sp>
      <p:sp>
        <p:nvSpPr>
          <p:cNvPr id="3" name="Content Placeholder 2"/>
          <p:cNvSpPr>
            <a:spLocks noGrp="1"/>
          </p:cNvSpPr>
          <p:nvPr>
            <p:ph sz="quarter" idx="11"/>
          </p:nvPr>
        </p:nvSpPr>
        <p:spPr>
          <a:xfrm>
            <a:off x="612776" y="1636713"/>
            <a:ext cx="7920036" cy="4303286"/>
          </a:xfrm>
        </p:spPr>
        <p:txBody>
          <a:bodyPr/>
          <a:lstStyle/>
          <a:p>
            <a:pPr marL="342900" indent="-342900">
              <a:buFont typeface="Arial" panose="020B0604020202020204" pitchFamily="34" charset="0"/>
              <a:buChar char="•"/>
            </a:pPr>
            <a:r>
              <a:rPr lang="en-GB" dirty="0" smtClean="0">
                <a:latin typeface="Calibri" panose="020F0502020204030204" pitchFamily="34" charset="0"/>
              </a:rPr>
              <a:t>MOOCs and Self-Regulated Learning,</a:t>
            </a:r>
          </a:p>
          <a:p>
            <a:pPr marL="342900" indent="-342900">
              <a:buFont typeface="Arial" panose="020B0604020202020204" pitchFamily="34" charset="0"/>
              <a:buChar char="•"/>
            </a:pPr>
            <a:r>
              <a:rPr lang="en-GB" dirty="0" smtClean="0">
                <a:latin typeface="Calibri" panose="020F0502020204030204" pitchFamily="34" charset="0"/>
              </a:rPr>
              <a:t>What we did,</a:t>
            </a:r>
          </a:p>
          <a:p>
            <a:pPr marL="342900" indent="-342900">
              <a:buFont typeface="Arial" panose="020B0604020202020204" pitchFamily="34" charset="0"/>
              <a:buChar char="•"/>
            </a:pPr>
            <a:r>
              <a:rPr lang="en-GB" dirty="0" smtClean="0">
                <a:latin typeface="Calibri" panose="020F0502020204030204" pitchFamily="34" charset="0"/>
              </a:rPr>
              <a:t>What we found: Individual studies, emerging themes,</a:t>
            </a:r>
          </a:p>
          <a:p>
            <a:pPr marL="342900" indent="-342900">
              <a:buFont typeface="Arial" panose="020B0604020202020204" pitchFamily="34" charset="0"/>
              <a:buChar char="•"/>
            </a:pPr>
            <a:r>
              <a:rPr lang="en-GB" dirty="0" smtClean="0">
                <a:latin typeface="Calibri" panose="020F0502020204030204" pitchFamily="34" charset="0"/>
              </a:rPr>
              <a:t>Reflection on implications: for MOOCs, and learning in general: ceding control to the learner.</a:t>
            </a:r>
          </a:p>
        </p:txBody>
      </p:sp>
    </p:spTree>
    <p:extLst>
      <p:ext uri="{BB962C8B-B14F-4D97-AF65-F5344CB8AC3E}">
        <p14:creationId xmlns:p14="http://schemas.microsoft.com/office/powerpoint/2010/main" val="1050017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Findings</a:t>
            </a:r>
            <a:endParaRPr lang="en-GB" dirty="0"/>
          </a:p>
        </p:txBody>
      </p:sp>
      <p:sp>
        <p:nvSpPr>
          <p:cNvPr id="5" name="Oval 4"/>
          <p:cNvSpPr/>
          <p:nvPr/>
        </p:nvSpPr>
        <p:spPr>
          <a:xfrm>
            <a:off x="7292325" y="4757195"/>
            <a:ext cx="879675" cy="879675"/>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171510" y="4757194"/>
            <a:ext cx="879675" cy="879675"/>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990892" y="4757195"/>
            <a:ext cx="879675" cy="879675"/>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543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Expectations of Professionals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620740653"/>
              </p:ext>
            </p:extLst>
          </p:nvPr>
        </p:nvGraphicFramePr>
        <p:xfrm>
          <a:off x="457200" y="2647732"/>
          <a:ext cx="8229600" cy="2304288"/>
        </p:xfrm>
        <a:graphic>
          <a:graphicData uri="http://schemas.openxmlformats.org/drawingml/2006/table">
            <a:tbl>
              <a:tblPr firstRow="1" firstCol="1" bandRow="1" bandCol="1"/>
              <a:tblGrid>
                <a:gridCol w="2087391">
                  <a:extLst>
                    <a:ext uri="{9D8B030D-6E8A-4147-A177-3AD203B41FA5}">
                      <a16:colId xmlns:a16="http://schemas.microsoft.com/office/drawing/2014/main" val="20000"/>
                    </a:ext>
                  </a:extLst>
                </a:gridCol>
                <a:gridCol w="2047403">
                  <a:extLst>
                    <a:ext uri="{9D8B030D-6E8A-4147-A177-3AD203B41FA5}">
                      <a16:colId xmlns:a16="http://schemas.microsoft.com/office/drawing/2014/main" val="20001"/>
                    </a:ext>
                  </a:extLst>
                </a:gridCol>
                <a:gridCol w="2047403">
                  <a:extLst>
                    <a:ext uri="{9D8B030D-6E8A-4147-A177-3AD203B41FA5}">
                      <a16:colId xmlns:a16="http://schemas.microsoft.com/office/drawing/2014/main" val="20002"/>
                    </a:ext>
                  </a:extLst>
                </a:gridCol>
                <a:gridCol w="2047403">
                  <a:extLst>
                    <a:ext uri="{9D8B030D-6E8A-4147-A177-3AD203B41FA5}">
                      <a16:colId xmlns:a16="http://schemas.microsoft.com/office/drawing/2014/main" val="20003"/>
                    </a:ext>
                  </a:extLst>
                </a:gridCol>
              </a:tblGrid>
              <a:tr h="0">
                <a:tc>
                  <a:txBody>
                    <a:bodyPr/>
                    <a:lstStyle/>
                    <a:p>
                      <a:pPr>
                        <a:lnSpc>
                          <a:spcPct val="120000"/>
                        </a:lnSpc>
                        <a:spcAft>
                          <a:spcPts val="0"/>
                        </a:spcAft>
                      </a:pPr>
                      <a:r>
                        <a:rPr lang="en-GB" sz="1400" dirty="0">
                          <a:effectLst/>
                          <a:latin typeface="Calibri"/>
                          <a:ea typeface="Calibri"/>
                          <a:cs typeface="Microsoft Sans Serif"/>
                        </a:rPr>
                        <a:t> </a:t>
                      </a:r>
                      <a:endParaRPr lang="en-GB" sz="1100" dirty="0">
                        <a:effectLst/>
                        <a:latin typeface="Calibri"/>
                        <a:ea typeface="Calibri"/>
                        <a:cs typeface="Calibri"/>
                      </a:endParaRPr>
                    </a:p>
                  </a:txBody>
                  <a:tcPr marL="71755"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a:effectLst/>
                          <a:latin typeface="Calibri"/>
                          <a:ea typeface="Calibri"/>
                          <a:cs typeface="Calibri"/>
                        </a:rPr>
                        <a:t>FCT</a:t>
                      </a:r>
                      <a:endParaRPr lang="en-GB" sz="11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Calibri"/>
                          <a:ea typeface="Calibri"/>
                          <a:cs typeface="Calibri"/>
                        </a:rPr>
                        <a:t>IDS</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Calibri"/>
                          <a:ea typeface="Calibri"/>
                          <a:cs typeface="Calibri"/>
                        </a:rPr>
                        <a:t>Combined</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20000"/>
                        </a:lnSpc>
                        <a:spcAft>
                          <a:spcPts val="0"/>
                        </a:spcAft>
                      </a:pPr>
                      <a:r>
                        <a:rPr lang="en-GB" sz="1400">
                          <a:effectLst/>
                          <a:latin typeface="Calibri"/>
                          <a:ea typeface="Calibri"/>
                          <a:cs typeface="Microsoft Sans Serif"/>
                        </a:rPr>
                        <a:t>Category</a:t>
                      </a:r>
                      <a:endParaRPr lang="en-GB" sz="1100">
                        <a:effectLst/>
                        <a:latin typeface="Calibri"/>
                        <a:ea typeface="Calibri"/>
                        <a:cs typeface="Calibri"/>
                      </a:endParaRPr>
                    </a:p>
                  </a:txBody>
                  <a:tcPr marL="71755"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Calibri"/>
                          <a:ea typeface="Calibri"/>
                          <a:cs typeface="Calibri"/>
                        </a:rPr>
                        <a:t>Professional</a:t>
                      </a:r>
                      <a:endParaRPr lang="en-GB" sz="1100">
                        <a:effectLst/>
                        <a:latin typeface="Calibri"/>
                        <a:ea typeface="Calibri"/>
                        <a:cs typeface="Calibri"/>
                      </a:endParaRPr>
                    </a:p>
                    <a:p>
                      <a:pPr algn="ctr">
                        <a:lnSpc>
                          <a:spcPct val="120000"/>
                        </a:lnSpc>
                        <a:spcAft>
                          <a:spcPts val="0"/>
                        </a:spcAft>
                      </a:pPr>
                      <a:r>
                        <a:rPr lang="en-US" sz="1400">
                          <a:effectLst/>
                          <a:latin typeface="Calibri"/>
                          <a:ea typeface="Calibri"/>
                          <a:cs typeface="Calibri"/>
                        </a:rPr>
                        <a:t>n (%), rank</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Calibri"/>
                          <a:ea typeface="Calibri"/>
                          <a:cs typeface="Calibri"/>
                        </a:rPr>
                        <a:t>Professional</a:t>
                      </a:r>
                      <a:endParaRPr lang="en-GB" sz="1100">
                        <a:effectLst/>
                        <a:latin typeface="Calibri"/>
                        <a:ea typeface="Calibri"/>
                        <a:cs typeface="Calibri"/>
                      </a:endParaRPr>
                    </a:p>
                    <a:p>
                      <a:pPr algn="ctr">
                        <a:lnSpc>
                          <a:spcPct val="120000"/>
                        </a:lnSpc>
                        <a:spcAft>
                          <a:spcPts val="0"/>
                        </a:spcAft>
                      </a:pPr>
                      <a:r>
                        <a:rPr lang="en-US" sz="1400">
                          <a:effectLst/>
                          <a:latin typeface="Calibri"/>
                          <a:ea typeface="Calibri"/>
                          <a:cs typeface="Calibri"/>
                        </a:rPr>
                        <a:t>n (%), rank</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Calibri"/>
                          <a:ea typeface="Calibri"/>
                          <a:cs typeface="Calibri"/>
                        </a:rPr>
                        <a:t>Professional </a:t>
                      </a:r>
                      <a:endParaRPr lang="en-GB" sz="1100">
                        <a:effectLst/>
                        <a:latin typeface="Calibri"/>
                        <a:ea typeface="Calibri"/>
                        <a:cs typeface="Calibri"/>
                      </a:endParaRPr>
                    </a:p>
                    <a:p>
                      <a:pPr algn="ctr">
                        <a:lnSpc>
                          <a:spcPct val="120000"/>
                        </a:lnSpc>
                        <a:spcAft>
                          <a:spcPts val="0"/>
                        </a:spcAft>
                      </a:pPr>
                      <a:r>
                        <a:rPr lang="en-US" sz="1400">
                          <a:effectLst/>
                          <a:latin typeface="Calibri"/>
                          <a:ea typeface="Calibri"/>
                          <a:cs typeface="Calibri"/>
                        </a:rPr>
                        <a:t>n (%)</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20000"/>
                        </a:lnSpc>
                        <a:spcAft>
                          <a:spcPts val="0"/>
                        </a:spcAft>
                      </a:pPr>
                      <a:r>
                        <a:rPr lang="en-GB" sz="1400">
                          <a:effectLst/>
                          <a:latin typeface="Calibri"/>
                          <a:ea typeface="Calibri"/>
                          <a:cs typeface="Microsoft Sans Serif"/>
                        </a:rPr>
                        <a:t>Relevance to current role </a:t>
                      </a:r>
                      <a:endParaRPr lang="en-GB" sz="1100">
                        <a:effectLst/>
                        <a:latin typeface="Calibri"/>
                        <a:ea typeface="Calibri"/>
                        <a:cs typeface="Calibri"/>
                      </a:endParaRPr>
                    </a:p>
                  </a:txBody>
                  <a:tcPr marL="71755"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20000"/>
                        </a:lnSpc>
                        <a:spcAft>
                          <a:spcPts val="0"/>
                        </a:spcAft>
                      </a:pPr>
                      <a:r>
                        <a:rPr lang="en-US" sz="1400">
                          <a:effectLst/>
                          <a:latin typeface="Calibri"/>
                          <a:ea typeface="Calibri"/>
                          <a:cs typeface="Calibri"/>
                        </a:rPr>
                        <a:t>46 (38.3%) 1 </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20000"/>
                        </a:lnSpc>
                        <a:spcAft>
                          <a:spcPts val="0"/>
                        </a:spcAft>
                      </a:pPr>
                      <a:r>
                        <a:rPr lang="en-US" sz="1400" dirty="0">
                          <a:effectLst/>
                          <a:latin typeface="Calibri"/>
                          <a:ea typeface="Calibri"/>
                          <a:cs typeface="Calibri"/>
                        </a:rPr>
                        <a:t>117 (44.3</a:t>
                      </a:r>
                      <a:r>
                        <a:rPr lang="en-US" sz="1400" dirty="0" smtClean="0">
                          <a:effectLst/>
                          <a:latin typeface="Calibri"/>
                          <a:ea typeface="Calibri"/>
                          <a:cs typeface="Calibri"/>
                        </a:rPr>
                        <a:t>%) 1 </a:t>
                      </a:r>
                      <a:endParaRPr lang="en-GB" sz="11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20000"/>
                        </a:lnSpc>
                        <a:spcAft>
                          <a:spcPts val="0"/>
                        </a:spcAft>
                      </a:pPr>
                      <a:r>
                        <a:rPr lang="en-US" sz="1400">
                          <a:effectLst/>
                          <a:latin typeface="Calibri"/>
                          <a:ea typeface="Calibri"/>
                          <a:cs typeface="Calibri"/>
                        </a:rPr>
                        <a:t>163 (42.4%)</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0">
                <a:tc>
                  <a:txBody>
                    <a:bodyPr/>
                    <a:lstStyle/>
                    <a:p>
                      <a:pPr>
                        <a:lnSpc>
                          <a:spcPct val="120000"/>
                        </a:lnSpc>
                        <a:spcAft>
                          <a:spcPts val="0"/>
                        </a:spcAft>
                      </a:pPr>
                      <a:r>
                        <a:rPr lang="en-GB" sz="1400">
                          <a:effectLst/>
                          <a:latin typeface="Calibri"/>
                          <a:ea typeface="Calibri"/>
                          <a:cs typeface="Microsoft Sans Serif"/>
                        </a:rPr>
                        <a:t>Learning content</a:t>
                      </a:r>
                      <a:endParaRPr lang="en-GB" sz="1100">
                        <a:effectLst/>
                        <a:latin typeface="Calibri"/>
                        <a:ea typeface="Calibri"/>
                        <a:cs typeface="Calibri"/>
                      </a:endParaRPr>
                    </a:p>
                  </a:txBody>
                  <a:tcPr marL="71755"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20000"/>
                        </a:lnSpc>
                        <a:spcAft>
                          <a:spcPts val="0"/>
                        </a:spcAft>
                      </a:pPr>
                      <a:r>
                        <a:rPr lang="en-US" sz="1400">
                          <a:effectLst/>
                          <a:latin typeface="Calibri"/>
                          <a:ea typeface="Calibri"/>
                          <a:cs typeface="Calibri"/>
                        </a:rPr>
                        <a:t>29 (24.2%) 2</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20000"/>
                        </a:lnSpc>
                        <a:spcAft>
                          <a:spcPts val="0"/>
                        </a:spcAft>
                      </a:pPr>
                      <a:r>
                        <a:rPr lang="en-US" sz="1400">
                          <a:effectLst/>
                          <a:latin typeface="Calibri"/>
                          <a:ea typeface="Calibri"/>
                          <a:cs typeface="Calibri"/>
                        </a:rPr>
                        <a:t>56 (21.2%) 2</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20000"/>
                        </a:lnSpc>
                        <a:spcAft>
                          <a:spcPts val="0"/>
                        </a:spcAft>
                      </a:pPr>
                      <a:r>
                        <a:rPr lang="en-US" sz="1400">
                          <a:effectLst/>
                          <a:latin typeface="Calibri"/>
                          <a:ea typeface="Calibri"/>
                          <a:cs typeface="Calibri"/>
                        </a:rPr>
                        <a:t>85 (22.1%)</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0">
                <a:tc>
                  <a:txBody>
                    <a:bodyPr/>
                    <a:lstStyle/>
                    <a:p>
                      <a:pPr>
                        <a:lnSpc>
                          <a:spcPct val="120000"/>
                        </a:lnSpc>
                        <a:spcAft>
                          <a:spcPts val="0"/>
                        </a:spcAft>
                      </a:pPr>
                      <a:r>
                        <a:rPr lang="en-GB" sz="1400">
                          <a:effectLst/>
                          <a:latin typeface="Calibri"/>
                          <a:ea typeface="Calibri"/>
                          <a:cs typeface="Microsoft Sans Serif"/>
                        </a:rPr>
                        <a:t>Interest in the topic</a:t>
                      </a:r>
                      <a:endParaRPr lang="en-GB" sz="1100">
                        <a:effectLst/>
                        <a:latin typeface="Calibri"/>
                        <a:ea typeface="Calibri"/>
                        <a:cs typeface="Calibri"/>
                      </a:endParaRPr>
                    </a:p>
                  </a:txBody>
                  <a:tcPr marL="71755"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20000"/>
                        </a:lnSpc>
                        <a:spcAft>
                          <a:spcPts val="0"/>
                        </a:spcAft>
                      </a:pPr>
                      <a:r>
                        <a:rPr lang="en-US" sz="1400" dirty="0" smtClean="0">
                          <a:effectLst/>
                          <a:latin typeface="Calibri"/>
                          <a:ea typeface="Calibri"/>
                          <a:cs typeface="Calibri"/>
                        </a:rPr>
                        <a:t>17 </a:t>
                      </a:r>
                      <a:r>
                        <a:rPr lang="en-US" sz="1400" dirty="0">
                          <a:effectLst/>
                          <a:latin typeface="Calibri"/>
                          <a:ea typeface="Calibri"/>
                          <a:cs typeface="Calibri"/>
                        </a:rPr>
                        <a:t>(14.2%) 3</a:t>
                      </a:r>
                      <a:endParaRPr lang="en-GB" sz="11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20000"/>
                        </a:lnSpc>
                        <a:spcAft>
                          <a:spcPts val="0"/>
                        </a:spcAft>
                      </a:pPr>
                      <a:r>
                        <a:rPr lang="en-US" sz="1400" dirty="0" smtClean="0">
                          <a:effectLst/>
                          <a:latin typeface="Calibri"/>
                          <a:ea typeface="Calibri"/>
                          <a:cs typeface="Calibri"/>
                        </a:rPr>
                        <a:t>49 </a:t>
                      </a:r>
                      <a:r>
                        <a:rPr lang="en-US" sz="1400" dirty="0">
                          <a:effectLst/>
                          <a:latin typeface="Calibri"/>
                          <a:ea typeface="Calibri"/>
                          <a:cs typeface="Calibri"/>
                        </a:rPr>
                        <a:t>(18.6%) 3</a:t>
                      </a:r>
                      <a:endParaRPr lang="en-GB" sz="11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20000"/>
                        </a:lnSpc>
                        <a:spcAft>
                          <a:spcPts val="0"/>
                        </a:spcAft>
                      </a:pPr>
                      <a:r>
                        <a:rPr lang="en-US" sz="1400">
                          <a:effectLst/>
                          <a:latin typeface="Calibri"/>
                          <a:ea typeface="Calibri"/>
                          <a:cs typeface="Calibri"/>
                        </a:rPr>
                        <a:t>66 (17.2%)</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0">
                <a:tc>
                  <a:txBody>
                    <a:bodyPr/>
                    <a:lstStyle/>
                    <a:p>
                      <a:pPr>
                        <a:lnSpc>
                          <a:spcPct val="120000"/>
                        </a:lnSpc>
                        <a:spcAft>
                          <a:spcPts val="0"/>
                        </a:spcAft>
                      </a:pPr>
                      <a:r>
                        <a:rPr lang="en-GB" sz="1400">
                          <a:effectLst/>
                          <a:latin typeface="Calibri"/>
                          <a:ea typeface="Calibri"/>
                          <a:cs typeface="Microsoft Sans Serif"/>
                        </a:rPr>
                        <a:t>Future Career</a:t>
                      </a:r>
                      <a:endParaRPr lang="en-GB" sz="1100">
                        <a:effectLst/>
                        <a:latin typeface="Calibri"/>
                        <a:ea typeface="Calibri"/>
                        <a:cs typeface="Calibri"/>
                      </a:endParaRPr>
                    </a:p>
                  </a:txBody>
                  <a:tcPr marL="71755"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20000"/>
                        </a:lnSpc>
                        <a:spcAft>
                          <a:spcPts val="0"/>
                        </a:spcAft>
                      </a:pPr>
                      <a:r>
                        <a:rPr lang="en-US" sz="1400">
                          <a:effectLst/>
                          <a:latin typeface="Calibri"/>
                          <a:ea typeface="Calibri"/>
                          <a:cs typeface="Calibri"/>
                        </a:rPr>
                        <a:t>13 (10.8%) 5</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20000"/>
                        </a:lnSpc>
                        <a:spcAft>
                          <a:spcPts val="0"/>
                        </a:spcAft>
                      </a:pPr>
                      <a:r>
                        <a:rPr lang="en-US" sz="1400">
                          <a:effectLst/>
                          <a:latin typeface="Calibri"/>
                          <a:ea typeface="Calibri"/>
                          <a:cs typeface="Calibri"/>
                        </a:rPr>
                        <a:t>36 (13.6%) 4</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20000"/>
                        </a:lnSpc>
                        <a:spcAft>
                          <a:spcPts val="0"/>
                        </a:spcAft>
                      </a:pPr>
                      <a:r>
                        <a:rPr lang="en-US" sz="1400">
                          <a:effectLst/>
                          <a:latin typeface="Calibri"/>
                          <a:ea typeface="Calibri"/>
                          <a:cs typeface="Calibri"/>
                        </a:rPr>
                        <a:t>49 (12.8%)</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0">
                <a:tc>
                  <a:txBody>
                    <a:bodyPr/>
                    <a:lstStyle/>
                    <a:p>
                      <a:pPr>
                        <a:lnSpc>
                          <a:spcPct val="120000"/>
                        </a:lnSpc>
                        <a:spcAft>
                          <a:spcPts val="0"/>
                        </a:spcAft>
                      </a:pPr>
                      <a:r>
                        <a:rPr lang="en-GB" sz="1400">
                          <a:effectLst/>
                          <a:latin typeface="Calibri"/>
                          <a:ea typeface="Calibri"/>
                          <a:cs typeface="Microsoft Sans Serif"/>
                        </a:rPr>
                        <a:t>Other motive</a:t>
                      </a:r>
                      <a:endParaRPr lang="en-GB" sz="1100">
                        <a:effectLst/>
                        <a:latin typeface="Calibri"/>
                        <a:ea typeface="Calibri"/>
                        <a:cs typeface="Calibri"/>
                      </a:endParaRPr>
                    </a:p>
                  </a:txBody>
                  <a:tcPr marL="71755"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20000"/>
                        </a:lnSpc>
                        <a:spcAft>
                          <a:spcPts val="0"/>
                        </a:spcAft>
                      </a:pPr>
                      <a:r>
                        <a:rPr lang="en-US" sz="1400">
                          <a:effectLst/>
                          <a:latin typeface="Calibri"/>
                          <a:ea typeface="Calibri"/>
                          <a:cs typeface="Calibri"/>
                        </a:rPr>
                        <a:t>15 (12.5%) 4</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20000"/>
                        </a:lnSpc>
                        <a:spcAft>
                          <a:spcPts val="0"/>
                        </a:spcAft>
                      </a:pPr>
                      <a:r>
                        <a:rPr lang="en-US" sz="1400">
                          <a:effectLst/>
                          <a:latin typeface="Calibri"/>
                          <a:ea typeface="Calibri"/>
                          <a:cs typeface="Calibri"/>
                        </a:rPr>
                        <a:t>6 (2.3%) 5</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20000"/>
                        </a:lnSpc>
                        <a:spcAft>
                          <a:spcPts val="0"/>
                        </a:spcAft>
                      </a:pPr>
                      <a:r>
                        <a:rPr lang="en-US" sz="1400">
                          <a:effectLst/>
                          <a:latin typeface="Calibri"/>
                          <a:ea typeface="Calibri"/>
                          <a:cs typeface="Calibri"/>
                        </a:rPr>
                        <a:t>21 (5.5%)</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20000"/>
                        </a:lnSpc>
                        <a:spcAft>
                          <a:spcPts val="0"/>
                        </a:spcAft>
                      </a:pPr>
                      <a:r>
                        <a:rPr lang="en-GB" sz="1400" dirty="0">
                          <a:effectLst/>
                          <a:latin typeface="Calibri"/>
                          <a:ea typeface="Calibri"/>
                          <a:cs typeface="Microsoft Sans Serif"/>
                        </a:rPr>
                        <a:t>Total</a:t>
                      </a:r>
                      <a:endParaRPr lang="en-GB" sz="1100" dirty="0">
                        <a:effectLst/>
                        <a:latin typeface="Calibri"/>
                        <a:ea typeface="Calibri"/>
                        <a:cs typeface="Calibri"/>
                      </a:endParaRPr>
                    </a:p>
                  </a:txBody>
                  <a:tcPr marL="71755"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20000"/>
                        </a:lnSpc>
                        <a:spcAft>
                          <a:spcPts val="0"/>
                        </a:spcAft>
                      </a:pPr>
                      <a:r>
                        <a:rPr lang="en-US" sz="1400">
                          <a:effectLst/>
                          <a:latin typeface="Calibri"/>
                          <a:ea typeface="Calibri"/>
                          <a:cs typeface="Calibri"/>
                        </a:rPr>
                        <a:t>120</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20000"/>
                        </a:lnSpc>
                        <a:spcAft>
                          <a:spcPts val="0"/>
                        </a:spcAft>
                      </a:pPr>
                      <a:r>
                        <a:rPr lang="en-US" sz="1400">
                          <a:effectLst/>
                          <a:latin typeface="Calibri"/>
                          <a:ea typeface="Calibri"/>
                          <a:cs typeface="Calibri"/>
                        </a:rPr>
                        <a:t>264</a:t>
                      </a:r>
                      <a:endParaRPr lang="en-GB" sz="11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20000"/>
                        </a:lnSpc>
                        <a:spcAft>
                          <a:spcPts val="0"/>
                        </a:spcAft>
                      </a:pPr>
                      <a:r>
                        <a:rPr lang="en-US" sz="1400" dirty="0">
                          <a:effectLst/>
                          <a:latin typeface="Calibri"/>
                          <a:ea typeface="Calibri"/>
                          <a:cs typeface="Calibri"/>
                        </a:rPr>
                        <a:t>384</a:t>
                      </a:r>
                      <a:endParaRPr lang="en-GB" sz="11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bl>
          </a:graphicData>
        </a:graphic>
      </p:graphicFrame>
      <p:sp>
        <p:nvSpPr>
          <p:cNvPr id="9" name="TextBox 8"/>
          <p:cNvSpPr txBox="1"/>
          <p:nvPr/>
        </p:nvSpPr>
        <p:spPr>
          <a:xfrm>
            <a:off x="6264661" y="5085221"/>
            <a:ext cx="2500396" cy="276999"/>
          </a:xfrm>
          <a:prstGeom prst="rect">
            <a:avLst/>
          </a:prstGeom>
          <a:noFill/>
        </p:spPr>
        <p:txBody>
          <a:bodyPr wrap="square" rtlCol="0">
            <a:spAutoFit/>
          </a:bodyPr>
          <a:lstStyle/>
          <a:p>
            <a:pPr algn="r"/>
            <a:r>
              <a:rPr lang="en-GB" sz="1200" i="1" dirty="0" smtClean="0"/>
              <a:t>Milligan &amp; Littlejohn</a:t>
            </a:r>
            <a:r>
              <a:rPr lang="en-GB" sz="1200" i="1" dirty="0"/>
              <a:t> </a:t>
            </a:r>
            <a:r>
              <a:rPr lang="en-GB" sz="1200" i="1" dirty="0" smtClean="0"/>
              <a:t>(2017)</a:t>
            </a:r>
            <a:endParaRPr lang="en-GB" sz="1200" i="1" dirty="0"/>
          </a:p>
        </p:txBody>
      </p:sp>
    </p:spTree>
    <p:extLst>
      <p:ext uri="{BB962C8B-B14F-4D97-AF65-F5344CB8AC3E}">
        <p14:creationId xmlns:p14="http://schemas.microsoft.com/office/powerpoint/2010/main" val="122094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SRL Profiles</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4015466547"/>
              </p:ext>
            </p:extLst>
          </p:nvPr>
        </p:nvGraphicFramePr>
        <p:xfrm>
          <a:off x="1167618" y="1297744"/>
          <a:ext cx="6907237" cy="414434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1616149" y="2781967"/>
            <a:ext cx="6347637"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75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92325" y="4764229"/>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171510" y="4764228"/>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990892" y="4764229"/>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06436" y="667384"/>
            <a:ext cx="8187397" cy="5016758"/>
          </a:xfrm>
          <a:prstGeom prst="rect">
            <a:avLst/>
          </a:prstGeom>
        </p:spPr>
        <p:txBody>
          <a:bodyPr wrap="square">
            <a:spAutoFit/>
          </a:bodyPr>
          <a:lstStyle/>
          <a:p>
            <a:r>
              <a:rPr lang="en-GB" sz="2000" b="1" dirty="0" smtClean="0">
                <a:latin typeface="Calibri" panose="020F0502020204030204" pitchFamily="34" charset="0"/>
              </a:rPr>
              <a:t>Self-efficacy:</a:t>
            </a:r>
            <a:endParaRPr lang="en-GB" sz="2000" b="1" dirty="0">
              <a:latin typeface="Calibri" panose="020F0502020204030204" pitchFamily="34" charset="0"/>
            </a:endParaRPr>
          </a:p>
          <a:p>
            <a:r>
              <a:rPr lang="en-GB" sz="2000" i="1" dirty="0">
                <a:solidFill>
                  <a:srgbClr val="006CB4"/>
                </a:solidFill>
                <a:latin typeface="Calibri" panose="020F0502020204030204" pitchFamily="34" charset="0"/>
              </a:rPr>
              <a:t>I’m sure after this course I’ll be much better in dealing with my daily job tasks. </a:t>
            </a:r>
          </a:p>
          <a:p>
            <a:endParaRPr lang="en-GB" sz="2000" dirty="0">
              <a:solidFill>
                <a:srgbClr val="006CB4"/>
              </a:solidFill>
              <a:latin typeface="Calibri" panose="020F0502020204030204" pitchFamily="34" charset="0"/>
            </a:endParaRPr>
          </a:p>
          <a:p>
            <a:pPr lvl="0"/>
            <a:r>
              <a:rPr lang="en-GB" sz="2000" b="1" dirty="0" smtClean="0">
                <a:latin typeface="Calibri" panose="020F0502020204030204" pitchFamily="34" charset="0"/>
                <a:cs typeface="Times New Roman"/>
              </a:rPr>
              <a:t>Help-seeking:</a:t>
            </a:r>
            <a:endParaRPr lang="en-GB" sz="2000" b="1" dirty="0">
              <a:latin typeface="Calibri" panose="020F0502020204030204" pitchFamily="34" charset="0"/>
              <a:cs typeface="Times New Roman"/>
            </a:endParaRPr>
          </a:p>
          <a:p>
            <a:r>
              <a:rPr lang="en-GB" sz="2000" i="1" dirty="0">
                <a:solidFill>
                  <a:srgbClr val="006CB4"/>
                </a:solidFill>
                <a:latin typeface="Calibri" panose="020F0502020204030204" pitchFamily="34" charset="0"/>
                <a:cs typeface="Times New Roman"/>
              </a:rPr>
              <a:t>So if something is not clear for me or something I need to understand I check the ongoing discussion related to this issue.</a:t>
            </a:r>
          </a:p>
          <a:p>
            <a:endParaRPr lang="en-GB" sz="2000" dirty="0">
              <a:solidFill>
                <a:srgbClr val="006CB4"/>
              </a:solidFill>
              <a:latin typeface="Calibri" panose="020F0502020204030204" pitchFamily="34" charset="0"/>
              <a:cs typeface="Times New Roman"/>
            </a:endParaRPr>
          </a:p>
          <a:p>
            <a:r>
              <a:rPr lang="en-GB" sz="2000" b="1" dirty="0" smtClean="0">
                <a:latin typeface="Calibri" panose="020F0502020204030204" pitchFamily="34" charset="0"/>
                <a:cs typeface="Times New Roman"/>
              </a:rPr>
              <a:t>Strategic learning (learning and task strategies):</a:t>
            </a:r>
          </a:p>
          <a:p>
            <a:r>
              <a:rPr lang="en-GB" sz="2000" i="1" dirty="0" smtClean="0">
                <a:solidFill>
                  <a:srgbClr val="006CB4"/>
                </a:solidFill>
                <a:latin typeface="Calibri" panose="020F0502020204030204" pitchFamily="34" charset="0"/>
                <a:cs typeface="Times New Roman"/>
              </a:rPr>
              <a:t>When </a:t>
            </a:r>
            <a:r>
              <a:rPr lang="en-GB" sz="2000" i="1" dirty="0">
                <a:solidFill>
                  <a:srgbClr val="006CB4"/>
                </a:solidFill>
                <a:latin typeface="Calibri" panose="020F0502020204030204" pitchFamily="34" charset="0"/>
                <a:cs typeface="Times New Roman"/>
              </a:rPr>
              <a:t>I’m studying in the MOOC I get very concentrated on the video content and the homework content and the assignments and whatever resource is needed to provide these assignments.</a:t>
            </a:r>
          </a:p>
          <a:p>
            <a:endParaRPr lang="en-GB" sz="2000" i="1" dirty="0">
              <a:solidFill>
                <a:srgbClr val="006CB4"/>
              </a:solidFill>
              <a:latin typeface="Calibri" panose="020F0502020204030204" pitchFamily="34" charset="0"/>
              <a:cs typeface="Times New Roman"/>
            </a:endParaRPr>
          </a:p>
          <a:p>
            <a:r>
              <a:rPr lang="en-GB" sz="2000" i="1" dirty="0" smtClean="0">
                <a:solidFill>
                  <a:srgbClr val="006CB4"/>
                </a:solidFill>
                <a:latin typeface="Calibri" panose="020F0502020204030204" pitchFamily="34" charset="0"/>
                <a:cs typeface="Times New Roman"/>
              </a:rPr>
              <a:t>I </a:t>
            </a:r>
            <a:r>
              <a:rPr lang="en-GB" sz="2000" i="1" dirty="0">
                <a:solidFill>
                  <a:srgbClr val="006CB4"/>
                </a:solidFill>
                <a:latin typeface="Calibri" panose="020F0502020204030204" pitchFamily="34" charset="0"/>
                <a:cs typeface="Times New Roman"/>
              </a:rPr>
              <a:t>don’t distract myself much more because of the time constraints</a:t>
            </a:r>
            <a:r>
              <a:rPr lang="en-GB" sz="2000" i="1" dirty="0" smtClean="0">
                <a:solidFill>
                  <a:srgbClr val="006CB4"/>
                </a:solidFill>
                <a:latin typeface="Calibri" panose="020F0502020204030204" pitchFamily="34" charset="0"/>
                <a:cs typeface="Times New Roman"/>
              </a:rPr>
              <a:t>.</a:t>
            </a:r>
          </a:p>
          <a:p>
            <a:endParaRPr lang="en-GB" sz="2000" b="1" i="1" dirty="0">
              <a:solidFill>
                <a:srgbClr val="006CB4"/>
              </a:solidFill>
              <a:latin typeface="Calibri" panose="020F0502020204030204" pitchFamily="34" charset="0"/>
              <a:cs typeface="Times New Roman"/>
            </a:endParaRPr>
          </a:p>
          <a:p>
            <a:pPr algn="r"/>
            <a:r>
              <a:rPr lang="en-GB" sz="2000" i="1" dirty="0" smtClean="0">
                <a:solidFill>
                  <a:srgbClr val="006CB4"/>
                </a:solidFill>
                <a:latin typeface="Calibri" panose="020F0502020204030204" pitchFamily="34" charset="0"/>
                <a:cs typeface="Times New Roman"/>
              </a:rPr>
              <a:t>(FCT 152)</a:t>
            </a:r>
            <a:endParaRPr lang="en-US" sz="2000" i="1" dirty="0">
              <a:solidFill>
                <a:srgbClr val="006CB4"/>
              </a:solidFill>
              <a:latin typeface="Calibri" panose="020F0502020204030204" pitchFamily="34" charset="0"/>
              <a:cs typeface="Times New Roman"/>
            </a:endParaRPr>
          </a:p>
          <a:p>
            <a:pPr lvl="0"/>
            <a:endParaRPr lang="en-US" sz="2000" b="1" dirty="0">
              <a:solidFill>
                <a:srgbClr val="006CB4"/>
              </a:solidFill>
              <a:latin typeface="Calibri" panose="020F0502020204030204" pitchFamily="34" charset="0"/>
              <a:cs typeface="Times New Roman"/>
            </a:endParaRPr>
          </a:p>
        </p:txBody>
      </p:sp>
      <p:sp>
        <p:nvSpPr>
          <p:cNvPr id="8" name="TextBox 7"/>
          <p:cNvSpPr txBox="1"/>
          <p:nvPr/>
        </p:nvSpPr>
        <p:spPr>
          <a:xfrm>
            <a:off x="6482710" y="5908189"/>
            <a:ext cx="2500396" cy="276999"/>
          </a:xfrm>
          <a:prstGeom prst="rect">
            <a:avLst/>
          </a:prstGeom>
          <a:noFill/>
        </p:spPr>
        <p:txBody>
          <a:bodyPr wrap="square" rtlCol="0">
            <a:spAutoFit/>
          </a:bodyPr>
          <a:lstStyle/>
          <a:p>
            <a:pPr algn="r"/>
            <a:r>
              <a:rPr lang="en-GB" sz="1200" i="1" dirty="0" smtClean="0"/>
              <a:t>Milligan &amp; Littlejohn, 2016</a:t>
            </a:r>
            <a:endParaRPr lang="en-GB" sz="1200" i="1" dirty="0"/>
          </a:p>
        </p:txBody>
      </p:sp>
    </p:spTree>
    <p:extLst>
      <p:ext uri="{BB962C8B-B14F-4D97-AF65-F5344CB8AC3E}">
        <p14:creationId xmlns:p14="http://schemas.microsoft.com/office/powerpoint/2010/main" val="1533460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SRL Profiles</a:t>
            </a:r>
            <a:endParaRPr lang="en-GB" dirty="0"/>
          </a:p>
        </p:txBody>
      </p:sp>
      <p:graphicFrame>
        <p:nvGraphicFramePr>
          <p:cNvPr id="24" name="Chart 23"/>
          <p:cNvGraphicFramePr>
            <a:graphicFrameLocks/>
          </p:cNvGraphicFramePr>
          <p:nvPr>
            <p:extLst>
              <p:ext uri="{D42A27DB-BD31-4B8C-83A1-F6EECF244321}">
                <p14:modId xmlns:p14="http://schemas.microsoft.com/office/powerpoint/2010/main" val="177787443"/>
              </p:ext>
            </p:extLst>
          </p:nvPr>
        </p:nvGraphicFramePr>
        <p:xfrm>
          <a:off x="1225581" y="1286028"/>
          <a:ext cx="6430108" cy="385806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626782" y="2633105"/>
            <a:ext cx="5837274"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393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92325"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171510" y="4757194"/>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990892"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22030" y="1308296"/>
            <a:ext cx="8314007" cy="4401205"/>
          </a:xfrm>
          <a:prstGeom prst="rect">
            <a:avLst/>
          </a:prstGeom>
        </p:spPr>
        <p:txBody>
          <a:bodyPr wrap="square">
            <a:spAutoFit/>
          </a:bodyPr>
          <a:lstStyle/>
          <a:p>
            <a:pPr lvl="0"/>
            <a:r>
              <a:rPr lang="en-GB" sz="2000" b="1" dirty="0" smtClean="0">
                <a:latin typeface="Calibri" panose="020F0502020204030204" pitchFamily="34" charset="0"/>
                <a:cs typeface="Comic Sans MS"/>
              </a:rPr>
              <a:t>Low Self efficacy:</a:t>
            </a:r>
            <a:endParaRPr lang="en-GB" sz="2000" b="1" dirty="0">
              <a:latin typeface="Calibri" panose="020F0502020204030204" pitchFamily="34" charset="0"/>
              <a:cs typeface="Times New Roman"/>
            </a:endParaRPr>
          </a:p>
          <a:p>
            <a:endParaRPr lang="en-GB" sz="2000" i="1" dirty="0" smtClean="0">
              <a:solidFill>
                <a:srgbClr val="006CB4"/>
              </a:solidFill>
              <a:latin typeface="Calibri" panose="020F0502020204030204" pitchFamily="34" charset="0"/>
              <a:cs typeface="Times New Roman"/>
            </a:endParaRPr>
          </a:p>
          <a:p>
            <a:r>
              <a:rPr lang="en-GB" sz="2000" i="1" dirty="0" smtClean="0">
                <a:solidFill>
                  <a:srgbClr val="006CB4"/>
                </a:solidFill>
                <a:latin typeface="Calibri" panose="020F0502020204030204" pitchFamily="34" charset="0"/>
                <a:cs typeface="Times New Roman"/>
              </a:rPr>
              <a:t>I </a:t>
            </a:r>
            <a:r>
              <a:rPr lang="en-GB" sz="2000" i="1" dirty="0">
                <a:solidFill>
                  <a:srgbClr val="006CB4"/>
                </a:solidFill>
                <a:latin typeface="Calibri" panose="020F0502020204030204" pitchFamily="34" charset="0"/>
                <a:cs typeface="Times New Roman"/>
              </a:rPr>
              <a:t>hoped I can get the certificate, but I found it quite difficult for me.</a:t>
            </a:r>
          </a:p>
          <a:p>
            <a:endParaRPr lang="en-GB" sz="2000" i="1" dirty="0">
              <a:solidFill>
                <a:srgbClr val="006CB4"/>
              </a:solidFill>
              <a:latin typeface="Calibri" panose="020F0502020204030204" pitchFamily="34" charset="0"/>
              <a:cs typeface="Times New Roman"/>
            </a:endParaRPr>
          </a:p>
          <a:p>
            <a:r>
              <a:rPr lang="en-GB" sz="2000" i="1" dirty="0" smtClean="0">
                <a:solidFill>
                  <a:srgbClr val="006CB4"/>
                </a:solidFill>
                <a:latin typeface="Calibri" panose="020F0502020204030204" pitchFamily="34" charset="0"/>
                <a:cs typeface="Times New Roman"/>
              </a:rPr>
              <a:t>I </a:t>
            </a:r>
            <a:r>
              <a:rPr lang="en-GB" sz="2000" i="1" dirty="0">
                <a:solidFill>
                  <a:srgbClr val="006CB4"/>
                </a:solidFill>
                <a:latin typeface="Calibri" panose="020F0502020204030204" pitchFamily="34" charset="0"/>
                <a:cs typeface="Times New Roman"/>
              </a:rPr>
              <a:t>tried to get through the course. Well because of my work I don’t have very much time and so I may not achieve my original goal.</a:t>
            </a:r>
          </a:p>
          <a:p>
            <a:r>
              <a:rPr lang="en-GB" sz="2000" dirty="0">
                <a:solidFill>
                  <a:srgbClr val="006CB4"/>
                </a:solidFill>
                <a:latin typeface="Calibri" panose="020F0502020204030204" pitchFamily="34" charset="0"/>
                <a:cs typeface="Times New Roman"/>
              </a:rPr>
              <a:t> </a:t>
            </a:r>
          </a:p>
          <a:p>
            <a:r>
              <a:rPr lang="en-GB" sz="2000" b="1" dirty="0" smtClean="0">
                <a:latin typeface="Calibri" panose="020F0502020204030204" pitchFamily="34" charset="0"/>
                <a:cs typeface="Times New Roman"/>
              </a:rPr>
              <a:t>Learning </a:t>
            </a:r>
            <a:r>
              <a:rPr lang="en-GB" sz="2000" b="1" dirty="0">
                <a:latin typeface="Calibri" panose="020F0502020204030204" pitchFamily="34" charset="0"/>
                <a:cs typeface="Times New Roman"/>
              </a:rPr>
              <a:t>and task </a:t>
            </a:r>
            <a:r>
              <a:rPr lang="en-GB" sz="2000" b="1" dirty="0" smtClean="0">
                <a:latin typeface="Calibri" panose="020F0502020204030204" pitchFamily="34" charset="0"/>
                <a:cs typeface="Times New Roman"/>
              </a:rPr>
              <a:t>strategy:</a:t>
            </a:r>
            <a:endParaRPr lang="en-GB" sz="2000" b="1" dirty="0">
              <a:latin typeface="Calibri" panose="020F0502020204030204" pitchFamily="34" charset="0"/>
              <a:cs typeface="Times New Roman"/>
            </a:endParaRPr>
          </a:p>
          <a:p>
            <a:r>
              <a:rPr lang="en-GB" sz="2000" dirty="0" smtClean="0">
                <a:latin typeface="Calibri" panose="020F0502020204030204" pitchFamily="34" charset="0"/>
                <a:cs typeface="Times New Roman"/>
              </a:rPr>
              <a:t>(when </a:t>
            </a:r>
            <a:r>
              <a:rPr lang="en-GB" sz="2000" dirty="0">
                <a:latin typeface="Calibri" panose="020F0502020204030204" pitchFamily="34" charset="0"/>
                <a:cs typeface="Times New Roman"/>
              </a:rPr>
              <a:t>asked whether </a:t>
            </a:r>
            <a:r>
              <a:rPr lang="en-GB" sz="2000" dirty="0" smtClean="0">
                <a:latin typeface="Calibri" panose="020F0502020204030204" pitchFamily="34" charset="0"/>
                <a:cs typeface="Times New Roman"/>
              </a:rPr>
              <a:t>she </a:t>
            </a:r>
            <a:r>
              <a:rPr lang="en-GB" sz="2000" dirty="0">
                <a:latin typeface="Calibri" panose="020F0502020204030204" pitchFamily="34" charset="0"/>
                <a:cs typeface="Times New Roman"/>
              </a:rPr>
              <a:t>takes </a:t>
            </a:r>
            <a:r>
              <a:rPr lang="en-GB" sz="2000" dirty="0" smtClean="0">
                <a:latin typeface="Calibri" panose="020F0502020204030204" pitchFamily="34" charset="0"/>
                <a:cs typeface="Times New Roman"/>
              </a:rPr>
              <a:t>notes)</a:t>
            </a:r>
            <a:endParaRPr lang="en-GB" sz="2000" dirty="0">
              <a:latin typeface="Calibri" panose="020F0502020204030204" pitchFamily="34" charset="0"/>
              <a:cs typeface="Times New Roman"/>
            </a:endParaRPr>
          </a:p>
          <a:p>
            <a:endParaRPr lang="en-GB" sz="2000" i="1" dirty="0" smtClean="0">
              <a:solidFill>
                <a:srgbClr val="006CB4"/>
              </a:solidFill>
              <a:latin typeface="Calibri" panose="020F0502020204030204" pitchFamily="34" charset="0"/>
              <a:cs typeface="Times New Roman"/>
            </a:endParaRPr>
          </a:p>
          <a:p>
            <a:r>
              <a:rPr lang="en-GB" sz="2000" i="1" dirty="0" smtClean="0">
                <a:solidFill>
                  <a:srgbClr val="006CB4"/>
                </a:solidFill>
                <a:latin typeface="Calibri" panose="020F0502020204030204" pitchFamily="34" charset="0"/>
                <a:cs typeface="Times New Roman"/>
              </a:rPr>
              <a:t>Not </a:t>
            </a:r>
            <a:r>
              <a:rPr lang="en-GB" sz="2000" i="1" dirty="0">
                <a:solidFill>
                  <a:srgbClr val="006CB4"/>
                </a:solidFill>
                <a:latin typeface="Calibri" panose="020F0502020204030204" pitchFamily="34" charset="0"/>
                <a:cs typeface="Times New Roman"/>
              </a:rPr>
              <a:t>in this course. Sometimes I will consult my text book that I have</a:t>
            </a:r>
            <a:r>
              <a:rPr lang="en-GB" sz="2000" i="1" dirty="0" smtClean="0">
                <a:solidFill>
                  <a:srgbClr val="006CB4"/>
                </a:solidFill>
                <a:latin typeface="Calibri" panose="020F0502020204030204" pitchFamily="34" charset="0"/>
                <a:cs typeface="Times New Roman"/>
              </a:rPr>
              <a:t>.</a:t>
            </a:r>
          </a:p>
          <a:p>
            <a:endParaRPr lang="en-GB" sz="2000" b="1" i="1" dirty="0">
              <a:solidFill>
                <a:srgbClr val="006CB4"/>
              </a:solidFill>
              <a:latin typeface="Calibri" panose="020F0502020204030204" pitchFamily="34" charset="0"/>
              <a:cs typeface="Times New Roman"/>
            </a:endParaRPr>
          </a:p>
          <a:p>
            <a:pPr algn="r"/>
            <a:r>
              <a:rPr lang="en-GB" sz="2000" i="1" dirty="0" smtClean="0">
                <a:solidFill>
                  <a:srgbClr val="006CB4"/>
                </a:solidFill>
                <a:latin typeface="Calibri" panose="020F0502020204030204" pitchFamily="34" charset="0"/>
                <a:cs typeface="Times New Roman"/>
              </a:rPr>
              <a:t>(FCT: 213) </a:t>
            </a:r>
            <a:endParaRPr lang="en-GB" sz="2000" i="1" dirty="0">
              <a:solidFill>
                <a:srgbClr val="006CB4"/>
              </a:solidFill>
              <a:latin typeface="Calibri" panose="020F0502020204030204" pitchFamily="34" charset="0"/>
              <a:cs typeface="Times New Roman"/>
            </a:endParaRPr>
          </a:p>
          <a:p>
            <a:pPr lvl="0"/>
            <a:endParaRPr lang="en-GB" sz="2000" dirty="0">
              <a:solidFill>
                <a:srgbClr val="006CB4"/>
              </a:solidFill>
              <a:latin typeface="Calibri" panose="020F0502020204030204" pitchFamily="34" charset="0"/>
              <a:cs typeface="Times New Roman"/>
            </a:endParaRPr>
          </a:p>
        </p:txBody>
      </p:sp>
      <p:sp>
        <p:nvSpPr>
          <p:cNvPr id="8" name="TextBox 7"/>
          <p:cNvSpPr txBox="1"/>
          <p:nvPr/>
        </p:nvSpPr>
        <p:spPr>
          <a:xfrm>
            <a:off x="6171510" y="5639299"/>
            <a:ext cx="2500396" cy="276999"/>
          </a:xfrm>
          <a:prstGeom prst="rect">
            <a:avLst/>
          </a:prstGeom>
          <a:noFill/>
        </p:spPr>
        <p:txBody>
          <a:bodyPr wrap="square" rtlCol="0">
            <a:spAutoFit/>
          </a:bodyPr>
          <a:lstStyle/>
          <a:p>
            <a:pPr algn="r"/>
            <a:r>
              <a:rPr lang="en-GB" sz="1200" i="1" dirty="0" smtClean="0"/>
              <a:t>Milligan &amp; Littlejohn, 2016</a:t>
            </a:r>
            <a:endParaRPr lang="en-GB" sz="1200" i="1" dirty="0"/>
          </a:p>
        </p:txBody>
      </p:sp>
    </p:spTree>
    <p:extLst>
      <p:ext uri="{BB962C8B-B14F-4D97-AF65-F5344CB8AC3E}">
        <p14:creationId xmlns:p14="http://schemas.microsoft.com/office/powerpoint/2010/main" val="985376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Goal-setting</a:t>
            </a:r>
            <a:endParaRPr lang="en-GB" dirty="0"/>
          </a:p>
        </p:txBody>
      </p:sp>
      <p:sp>
        <p:nvSpPr>
          <p:cNvPr id="7" name="Text Placeholder 6"/>
          <p:cNvSpPr>
            <a:spLocks noGrp="1"/>
          </p:cNvSpPr>
          <p:nvPr>
            <p:ph type="body" sz="quarter" idx="11"/>
          </p:nvPr>
        </p:nvSpPr>
        <p:spPr>
          <a:xfrm>
            <a:off x="611188" y="1463040"/>
            <a:ext cx="8223323" cy="4524315"/>
          </a:xfrm>
        </p:spPr>
        <p:txBody>
          <a:bodyPr/>
          <a:lstStyle/>
          <a:p>
            <a:pPr marL="342900" indent="-342900">
              <a:lnSpc>
                <a:spcPct val="115000"/>
              </a:lnSpc>
              <a:spcAft>
                <a:spcPts val="0"/>
              </a:spcAft>
              <a:buFont typeface="Arial" panose="020B0604020202020204" pitchFamily="34" charset="0"/>
              <a:buChar char="•"/>
            </a:pPr>
            <a:r>
              <a:rPr lang="en-GB" dirty="0">
                <a:latin typeface="Calibri" panose="020F0502020204030204" pitchFamily="34" charset="0"/>
              </a:rPr>
              <a:t>detailed, learning/mastery goals set, emotionally invested, and focused on role or career,</a:t>
            </a:r>
            <a:endParaRPr lang="en-GB" dirty="0">
              <a:latin typeface="Calibri" panose="020F0502020204030204" pitchFamily="34" charset="0"/>
              <a:cs typeface="Times New Roman"/>
            </a:endParaRPr>
          </a:p>
          <a:p>
            <a:pPr marL="342900" indent="-342900">
              <a:lnSpc>
                <a:spcPct val="115000"/>
              </a:lnSpc>
              <a:spcAft>
                <a:spcPts val="0"/>
              </a:spcAft>
              <a:buFont typeface="Arial" panose="020B0604020202020204" pitchFamily="34" charset="0"/>
              <a:buChar char="•"/>
            </a:pPr>
            <a:r>
              <a:rPr lang="en-GB" dirty="0" smtClean="0">
                <a:latin typeface="Calibri" panose="020F0502020204030204" pitchFamily="34" charset="0"/>
                <a:ea typeface="Calibri"/>
                <a:cs typeface="Times New Roman"/>
              </a:rPr>
              <a:t>goals </a:t>
            </a:r>
            <a:r>
              <a:rPr lang="en-GB" dirty="0">
                <a:latin typeface="Calibri" panose="020F0502020204030204" pitchFamily="34" charset="0"/>
                <a:ea typeface="Calibri"/>
                <a:cs typeface="Times New Roman"/>
              </a:rPr>
              <a:t>reference professional roles and future needs, improving skillset, gaining content knowledge,</a:t>
            </a:r>
          </a:p>
          <a:p>
            <a:pPr marL="342900" indent="-342900">
              <a:lnSpc>
                <a:spcPct val="115000"/>
              </a:lnSpc>
              <a:spcBef>
                <a:spcPts val="0"/>
              </a:spcBef>
              <a:buFont typeface="Arial" panose="020B0604020202020204" pitchFamily="34" charset="0"/>
              <a:buChar char="•"/>
              <a:defRPr/>
            </a:pPr>
            <a:r>
              <a:rPr lang="en-GB" dirty="0">
                <a:latin typeface="Calibri" panose="020F0502020204030204" pitchFamily="34" charset="0"/>
                <a:ea typeface="Calibri"/>
                <a:cs typeface="Times New Roman"/>
              </a:rPr>
              <a:t>only a minority focused on completion.</a:t>
            </a:r>
          </a:p>
          <a:p>
            <a:pPr marL="342900" indent="-342900">
              <a:buFont typeface="Arial" panose="020B0604020202020204" pitchFamily="34" charset="0"/>
              <a:buChar char="•"/>
            </a:pPr>
            <a:endParaRPr lang="en-GB" dirty="0" smtClean="0"/>
          </a:p>
          <a:p>
            <a:pPr marL="387350" indent="-342900">
              <a:lnSpc>
                <a:spcPct val="115000"/>
              </a:lnSpc>
              <a:spcAft>
                <a:spcPts val="0"/>
              </a:spcAft>
              <a:buFont typeface="Arial" panose="020B0604020202020204" pitchFamily="34" charset="0"/>
              <a:buChar char="•"/>
            </a:pPr>
            <a:r>
              <a:rPr lang="en-GB" dirty="0" smtClean="0">
                <a:latin typeface="Calibri" panose="020F0502020204030204" pitchFamily="34" charset="0"/>
                <a:ea typeface="Calibri"/>
                <a:cs typeface="Times New Roman"/>
              </a:rPr>
              <a:t>goals </a:t>
            </a:r>
            <a:r>
              <a:rPr lang="en-GB" dirty="0">
                <a:latin typeface="Calibri" panose="020F0502020204030204" pitchFamily="34" charset="0"/>
                <a:ea typeface="Calibri"/>
                <a:cs typeface="Times New Roman"/>
              </a:rPr>
              <a:t>more abstract, focused on love of learning</a:t>
            </a:r>
          </a:p>
          <a:p>
            <a:pPr marL="387350" indent="-342900">
              <a:lnSpc>
                <a:spcPct val="115000"/>
              </a:lnSpc>
              <a:spcBef>
                <a:spcPts val="0"/>
              </a:spcBef>
              <a:buFont typeface="Arial" panose="020B0604020202020204" pitchFamily="34" charset="0"/>
              <a:buChar char="•"/>
              <a:defRPr/>
            </a:pPr>
            <a:r>
              <a:rPr lang="en-GB" dirty="0">
                <a:latin typeface="Calibri" panose="020F0502020204030204" pitchFamily="34" charset="0"/>
                <a:ea typeface="Calibri"/>
                <a:cs typeface="Times New Roman"/>
              </a:rPr>
              <a:t>or extrinsically motivated, focused on completion/certification.</a:t>
            </a:r>
          </a:p>
          <a:p>
            <a:endParaRPr lang="en-GB" dirty="0"/>
          </a:p>
        </p:txBody>
      </p:sp>
      <p:sp>
        <p:nvSpPr>
          <p:cNvPr id="8" name="TextBox 7"/>
          <p:cNvSpPr txBox="1"/>
          <p:nvPr/>
        </p:nvSpPr>
        <p:spPr>
          <a:xfrm rot="5400000">
            <a:off x="-67230" y="1848580"/>
            <a:ext cx="825867" cy="400110"/>
          </a:xfrm>
          <a:prstGeom prst="rect">
            <a:avLst/>
          </a:prstGeom>
          <a:noFill/>
        </p:spPr>
        <p:txBody>
          <a:bodyPr wrap="none" rtlCol="0">
            <a:spAutoFit/>
          </a:bodyPr>
          <a:lstStyle/>
          <a:p>
            <a:r>
              <a:rPr lang="en-GB" sz="2000" b="1" dirty="0" smtClean="0">
                <a:solidFill>
                  <a:srgbClr val="006CB4"/>
                </a:solidFill>
              </a:rPr>
              <a:t>HIGH</a:t>
            </a:r>
            <a:endParaRPr lang="en-GB" sz="2000" b="1" dirty="0">
              <a:solidFill>
                <a:srgbClr val="006CB4"/>
              </a:solidFill>
            </a:endParaRPr>
          </a:p>
        </p:txBody>
      </p:sp>
      <p:sp>
        <p:nvSpPr>
          <p:cNvPr id="9" name="TextBox 8"/>
          <p:cNvSpPr txBox="1"/>
          <p:nvPr/>
        </p:nvSpPr>
        <p:spPr>
          <a:xfrm rot="5400000">
            <a:off x="-45590" y="4413590"/>
            <a:ext cx="782587" cy="400110"/>
          </a:xfrm>
          <a:prstGeom prst="rect">
            <a:avLst/>
          </a:prstGeom>
          <a:noFill/>
        </p:spPr>
        <p:txBody>
          <a:bodyPr wrap="none" rtlCol="0">
            <a:spAutoFit/>
          </a:bodyPr>
          <a:lstStyle/>
          <a:p>
            <a:r>
              <a:rPr lang="en-GB" sz="2000" b="1" dirty="0" smtClean="0">
                <a:solidFill>
                  <a:srgbClr val="006CB4"/>
                </a:solidFill>
              </a:rPr>
              <a:t>LOW</a:t>
            </a:r>
            <a:endParaRPr lang="en-GB" sz="2000" b="1" dirty="0">
              <a:solidFill>
                <a:srgbClr val="006CB4"/>
              </a:solidFill>
            </a:endParaRPr>
          </a:p>
        </p:txBody>
      </p:sp>
    </p:spTree>
    <p:extLst>
      <p:ext uri="{BB962C8B-B14F-4D97-AF65-F5344CB8AC3E}">
        <p14:creationId xmlns:p14="http://schemas.microsoft.com/office/powerpoint/2010/main" val="2457570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92325"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171510" y="4757194"/>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990892"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1"/>
          </p:nvPr>
        </p:nvSpPr>
        <p:spPr>
          <a:xfrm>
            <a:off x="611188" y="1636713"/>
            <a:ext cx="7920037" cy="4167295"/>
          </a:xfrm>
        </p:spPr>
        <p:txBody>
          <a:bodyPr/>
          <a:lstStyle/>
          <a:p>
            <a:pPr marL="342900" indent="-342900">
              <a:buFont typeface="Arial" panose="020B0604020202020204" pitchFamily="34" charset="0"/>
              <a:buChar char="•"/>
            </a:pPr>
            <a:r>
              <a:rPr lang="en-GB" b="1" dirty="0" smtClean="0">
                <a:latin typeface="Calibri" panose="020F0502020204030204" pitchFamily="34" charset="0"/>
              </a:rPr>
              <a:t>Greater specificity of goals </a:t>
            </a:r>
            <a:r>
              <a:rPr lang="en-GB" dirty="0" smtClean="0">
                <a:latin typeface="Calibri" panose="020F0502020204030204" pitchFamily="34" charset="0"/>
              </a:rPr>
              <a:t>among high SRL group:</a:t>
            </a:r>
          </a:p>
          <a:p>
            <a:pPr marL="457200" lvl="1" indent="0">
              <a:buNone/>
            </a:pPr>
            <a:r>
              <a:rPr lang="en-GB" sz="2000" i="1" dirty="0" smtClean="0">
                <a:solidFill>
                  <a:srgbClr val="0070C0"/>
                </a:solidFill>
                <a:latin typeface="Calibri" panose="020F0502020204030204" pitchFamily="34" charset="0"/>
              </a:rPr>
              <a:t>“The main aim is to become a better data analyst and get my introduction and get the concept I need for data science, especially data science that involves around building MapReduce programmes and Python programmes.” (IDS 673)</a:t>
            </a:r>
          </a:p>
          <a:p>
            <a:pPr marL="457200" lvl="1" indent="0">
              <a:buNone/>
            </a:pPr>
            <a:endParaRPr lang="en-GB" sz="2000" i="1" dirty="0" smtClean="0">
              <a:solidFill>
                <a:srgbClr val="0070C0"/>
              </a:solidFill>
              <a:latin typeface="Calibri" panose="020F0502020204030204" pitchFamily="34" charset="0"/>
            </a:endParaRPr>
          </a:p>
          <a:p>
            <a:pPr marL="342900" indent="-342900">
              <a:buFont typeface="Arial" panose="020B0604020202020204" pitchFamily="34" charset="0"/>
              <a:buChar char="•"/>
            </a:pPr>
            <a:r>
              <a:rPr lang="en-GB" b="1" dirty="0" smtClean="0">
                <a:latin typeface="Calibri" panose="020F0502020204030204" pitchFamily="34" charset="0"/>
              </a:rPr>
              <a:t>Intrinsic over extrinsic motivation </a:t>
            </a:r>
            <a:r>
              <a:rPr lang="en-GB" dirty="0" smtClean="0">
                <a:latin typeface="Calibri" panose="020F0502020204030204" pitchFamily="34" charset="0"/>
              </a:rPr>
              <a:t>among high SRL group.</a:t>
            </a:r>
          </a:p>
          <a:p>
            <a:pPr marL="457200" lvl="1" indent="0">
              <a:buNone/>
            </a:pPr>
            <a:r>
              <a:rPr lang="en-GB" sz="2000" i="1" dirty="0" smtClean="0">
                <a:solidFill>
                  <a:srgbClr val="0070C0"/>
                </a:solidFill>
                <a:latin typeface="Calibri" panose="020F0502020204030204" pitchFamily="34" charset="0"/>
              </a:rPr>
              <a:t>“I </a:t>
            </a:r>
            <a:r>
              <a:rPr lang="en-GB" sz="2000" i="1" dirty="0">
                <a:solidFill>
                  <a:srgbClr val="0070C0"/>
                </a:solidFill>
                <a:latin typeface="Calibri" panose="020F0502020204030204" pitchFamily="34" charset="0"/>
              </a:rPr>
              <a:t>would like to have finished the class, to get the certificate, but it wasn't really for that. I think it’s more personal, like a personal goal, like I just wanted to learn from the best. So it’s great that you have a certificate, but I’m not about the piece of paper, I’m about the learning opportunity</a:t>
            </a:r>
            <a:r>
              <a:rPr lang="en-GB" sz="2000" i="1" dirty="0" smtClean="0">
                <a:solidFill>
                  <a:srgbClr val="0070C0"/>
                </a:solidFill>
                <a:latin typeface="Calibri" panose="020F0502020204030204" pitchFamily="34" charset="0"/>
              </a:rPr>
              <a:t>.” (FCT 334)</a:t>
            </a:r>
            <a:endParaRPr lang="en-GB" dirty="0">
              <a:latin typeface="Calibri" panose="020F0502020204030204" pitchFamily="34" charset="0"/>
            </a:endParaRPr>
          </a:p>
        </p:txBody>
      </p:sp>
    </p:spTree>
    <p:extLst>
      <p:ext uri="{BB962C8B-B14F-4D97-AF65-F5344CB8AC3E}">
        <p14:creationId xmlns:p14="http://schemas.microsoft.com/office/powerpoint/2010/main" val="3914077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Self-efficacy</a:t>
            </a:r>
            <a:endParaRPr lang="en-GB" dirty="0"/>
          </a:p>
        </p:txBody>
      </p:sp>
      <p:sp>
        <p:nvSpPr>
          <p:cNvPr id="7" name="Text Placeholder 6"/>
          <p:cNvSpPr>
            <a:spLocks noGrp="1"/>
          </p:cNvSpPr>
          <p:nvPr>
            <p:ph type="body" sz="quarter" idx="11"/>
          </p:nvPr>
        </p:nvSpPr>
        <p:spPr>
          <a:xfrm>
            <a:off x="611188" y="1463040"/>
            <a:ext cx="7920037" cy="5004447"/>
          </a:xfrm>
        </p:spPr>
        <p:txBody>
          <a:bodyPr/>
          <a:lstStyle/>
          <a:p>
            <a:pPr marL="342900" indent="-342900">
              <a:lnSpc>
                <a:spcPct val="115000"/>
              </a:lnSpc>
              <a:spcAft>
                <a:spcPts val="0"/>
              </a:spcAft>
              <a:buFont typeface="Arial" panose="020B0604020202020204" pitchFamily="34" charset="0"/>
              <a:buChar char="•"/>
            </a:pPr>
            <a:r>
              <a:rPr lang="en-GB" dirty="0" smtClean="0">
                <a:latin typeface="Calibri" panose="020F0502020204030204" pitchFamily="34" charset="0"/>
              </a:rPr>
              <a:t>clear </a:t>
            </a:r>
            <a:r>
              <a:rPr lang="en-GB" dirty="0">
                <a:latin typeface="Calibri" panose="020F0502020204030204" pitchFamily="34" charset="0"/>
              </a:rPr>
              <a:t>and detailed descriptions demonstrating individual responsibility.</a:t>
            </a:r>
          </a:p>
          <a:p>
            <a:pPr marL="342900" indent="-342900">
              <a:lnSpc>
                <a:spcPct val="115000"/>
              </a:lnSpc>
              <a:spcAft>
                <a:spcPts val="0"/>
              </a:spcAft>
              <a:buFont typeface="Arial" panose="020B0604020202020204" pitchFamily="34" charset="0"/>
              <a:buChar char="•"/>
            </a:pPr>
            <a:r>
              <a:rPr lang="en-GB" dirty="0">
                <a:latin typeface="Calibri" panose="020F0502020204030204" pitchFamily="34" charset="0"/>
                <a:ea typeface="Calibri"/>
                <a:cs typeface="Times New Roman"/>
              </a:rPr>
              <a:t>confidence in ability arising from specific factors:</a:t>
            </a:r>
          </a:p>
          <a:p>
            <a:pPr marL="1085850" lvl="1" indent="-342900">
              <a:lnSpc>
                <a:spcPct val="115000"/>
              </a:lnSpc>
              <a:buFont typeface="Arial" panose="020B0604020202020204" pitchFamily="34" charset="0"/>
              <a:buChar char="•"/>
            </a:pPr>
            <a:r>
              <a:rPr lang="en-GB" sz="2000" dirty="0" smtClean="0">
                <a:latin typeface="Calibri" panose="020F0502020204030204" pitchFamily="34" charset="0"/>
                <a:ea typeface="Calibri"/>
                <a:cs typeface="Times New Roman"/>
              </a:rPr>
              <a:t>previously </a:t>
            </a:r>
            <a:r>
              <a:rPr lang="en-GB" sz="2000" dirty="0">
                <a:latin typeface="Calibri" panose="020F0502020204030204" pitchFamily="34" charset="0"/>
                <a:ea typeface="Calibri"/>
                <a:cs typeface="Times New Roman"/>
              </a:rPr>
              <a:t>familiar with content knowledge,</a:t>
            </a:r>
          </a:p>
          <a:p>
            <a:pPr marL="1085850" lvl="1" indent="-342900">
              <a:lnSpc>
                <a:spcPct val="115000"/>
              </a:lnSpc>
              <a:buFont typeface="Arial" panose="020B0604020202020204" pitchFamily="34" charset="0"/>
              <a:buChar char="•"/>
            </a:pPr>
            <a:r>
              <a:rPr lang="en-GB" sz="2000" dirty="0" smtClean="0">
                <a:latin typeface="Calibri" panose="020F0502020204030204" pitchFamily="34" charset="0"/>
                <a:ea typeface="Calibri"/>
                <a:cs typeface="Times New Roman"/>
              </a:rPr>
              <a:t>previous </a:t>
            </a:r>
            <a:r>
              <a:rPr lang="en-GB" sz="2000" dirty="0">
                <a:latin typeface="Calibri" panose="020F0502020204030204" pitchFamily="34" charset="0"/>
                <a:ea typeface="Calibri"/>
                <a:cs typeface="Times New Roman"/>
              </a:rPr>
              <a:t>participation in a MOOC.</a:t>
            </a:r>
          </a:p>
          <a:p>
            <a:pPr marL="342900" indent="-342900">
              <a:buFont typeface="Arial" panose="020B0604020202020204" pitchFamily="34" charset="0"/>
              <a:buChar char="•"/>
            </a:pPr>
            <a:endParaRPr lang="en-GB" dirty="0" smtClean="0"/>
          </a:p>
          <a:p>
            <a:pPr marL="387350" indent="-342900">
              <a:lnSpc>
                <a:spcPct val="115000"/>
              </a:lnSpc>
              <a:spcAft>
                <a:spcPts val="0"/>
              </a:spcAft>
              <a:buFont typeface="Arial" panose="020B0604020202020204" pitchFamily="34" charset="0"/>
              <a:buChar char="•"/>
            </a:pPr>
            <a:r>
              <a:rPr lang="en-GB" dirty="0" smtClean="0">
                <a:latin typeface="Calibri" panose="020F0502020204030204" pitchFamily="34" charset="0"/>
              </a:rPr>
              <a:t>less </a:t>
            </a:r>
            <a:r>
              <a:rPr lang="en-GB" dirty="0">
                <a:latin typeface="Calibri" panose="020F0502020204030204" pitchFamily="34" charset="0"/>
              </a:rPr>
              <a:t>detailed descriptions,</a:t>
            </a:r>
          </a:p>
          <a:p>
            <a:pPr marL="387350" indent="-342900">
              <a:lnSpc>
                <a:spcPct val="115000"/>
              </a:lnSpc>
              <a:spcAft>
                <a:spcPts val="0"/>
              </a:spcAft>
              <a:buFont typeface="Arial" panose="020B0604020202020204" pitchFamily="34" charset="0"/>
              <a:buChar char="•"/>
            </a:pPr>
            <a:r>
              <a:rPr lang="en-GB" dirty="0">
                <a:latin typeface="Calibri" panose="020F0502020204030204" pitchFamily="34" charset="0"/>
              </a:rPr>
              <a:t>almost half indicated low self-efficacy.</a:t>
            </a:r>
          </a:p>
          <a:p>
            <a:pPr marL="387350" indent="-342900">
              <a:lnSpc>
                <a:spcPct val="115000"/>
              </a:lnSpc>
              <a:spcBef>
                <a:spcPts val="0"/>
              </a:spcBef>
              <a:buFont typeface="Arial" panose="020B0604020202020204" pitchFamily="34" charset="0"/>
              <a:buChar char="•"/>
              <a:defRPr/>
            </a:pPr>
            <a:r>
              <a:rPr lang="en-GB" dirty="0">
                <a:latin typeface="Calibri" panose="020F0502020204030204" pitchFamily="34" charset="0"/>
                <a:ea typeface="Calibri"/>
                <a:cs typeface="Times New Roman"/>
              </a:rPr>
              <a:t>some participants lacked ability or confidence to evaluate own </a:t>
            </a:r>
            <a:r>
              <a:rPr lang="en-GB" dirty="0" smtClean="0">
                <a:latin typeface="Calibri" panose="020F0502020204030204" pitchFamily="34" charset="0"/>
                <a:ea typeface="Calibri"/>
                <a:cs typeface="Times New Roman"/>
              </a:rPr>
              <a:t>learning,</a:t>
            </a:r>
            <a:endParaRPr lang="en-GB" dirty="0">
              <a:latin typeface="Calibri" panose="020F0502020204030204" pitchFamily="34" charset="0"/>
              <a:ea typeface="Calibri"/>
              <a:cs typeface="Times New Roman"/>
            </a:endParaRPr>
          </a:p>
          <a:p>
            <a:endParaRPr lang="en-GB" dirty="0"/>
          </a:p>
        </p:txBody>
      </p:sp>
      <p:sp>
        <p:nvSpPr>
          <p:cNvPr id="8" name="TextBox 7"/>
          <p:cNvSpPr txBox="1"/>
          <p:nvPr/>
        </p:nvSpPr>
        <p:spPr>
          <a:xfrm rot="5400000">
            <a:off x="-67230" y="1848580"/>
            <a:ext cx="825867" cy="400110"/>
          </a:xfrm>
          <a:prstGeom prst="rect">
            <a:avLst/>
          </a:prstGeom>
          <a:noFill/>
        </p:spPr>
        <p:txBody>
          <a:bodyPr wrap="none" rtlCol="0">
            <a:spAutoFit/>
          </a:bodyPr>
          <a:lstStyle/>
          <a:p>
            <a:r>
              <a:rPr lang="en-GB" sz="2000" b="1" dirty="0" smtClean="0">
                <a:solidFill>
                  <a:srgbClr val="006CB4"/>
                </a:solidFill>
              </a:rPr>
              <a:t>HIGH</a:t>
            </a:r>
            <a:endParaRPr lang="en-GB" sz="2000" b="1" dirty="0">
              <a:solidFill>
                <a:srgbClr val="006CB4"/>
              </a:solidFill>
            </a:endParaRPr>
          </a:p>
        </p:txBody>
      </p:sp>
      <p:sp>
        <p:nvSpPr>
          <p:cNvPr id="9" name="TextBox 8"/>
          <p:cNvSpPr txBox="1"/>
          <p:nvPr/>
        </p:nvSpPr>
        <p:spPr>
          <a:xfrm rot="5400000">
            <a:off x="-45590" y="4413590"/>
            <a:ext cx="782587" cy="400110"/>
          </a:xfrm>
          <a:prstGeom prst="rect">
            <a:avLst/>
          </a:prstGeom>
          <a:noFill/>
        </p:spPr>
        <p:txBody>
          <a:bodyPr wrap="none" rtlCol="0">
            <a:spAutoFit/>
          </a:bodyPr>
          <a:lstStyle/>
          <a:p>
            <a:r>
              <a:rPr lang="en-GB" sz="2000" b="1" dirty="0" smtClean="0">
                <a:solidFill>
                  <a:srgbClr val="006CB4"/>
                </a:solidFill>
              </a:rPr>
              <a:t>LOW</a:t>
            </a:r>
            <a:endParaRPr lang="en-GB" sz="2000" b="1" dirty="0">
              <a:solidFill>
                <a:srgbClr val="006CB4"/>
              </a:solidFill>
            </a:endParaRPr>
          </a:p>
        </p:txBody>
      </p:sp>
    </p:spTree>
    <p:extLst>
      <p:ext uri="{BB962C8B-B14F-4D97-AF65-F5344CB8AC3E}">
        <p14:creationId xmlns:p14="http://schemas.microsoft.com/office/powerpoint/2010/main" val="317142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92325"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171510" y="4757194"/>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990892"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1"/>
          </p:nvPr>
        </p:nvSpPr>
        <p:spPr>
          <a:xfrm>
            <a:off x="611189" y="1638300"/>
            <a:ext cx="7921624" cy="4118050"/>
          </a:xfrm>
        </p:spPr>
        <p:txBody>
          <a:bodyPr/>
          <a:lstStyle/>
          <a:p>
            <a:pPr marL="342900" indent="-342900">
              <a:buFont typeface="Arial" panose="020B0604020202020204" pitchFamily="34" charset="0"/>
              <a:buChar char="•"/>
            </a:pPr>
            <a:r>
              <a:rPr lang="en-GB" dirty="0" smtClean="0">
                <a:latin typeface="Calibri" panose="020F0502020204030204" pitchFamily="34" charset="0"/>
              </a:rPr>
              <a:t>Good </a:t>
            </a:r>
            <a:r>
              <a:rPr lang="en-GB" b="1" dirty="0" smtClean="0">
                <a:latin typeface="Calibri" panose="020F0502020204030204" pitchFamily="34" charset="0"/>
              </a:rPr>
              <a:t>self-efficacy across the board</a:t>
            </a:r>
            <a:r>
              <a:rPr lang="en-GB" dirty="0" smtClean="0">
                <a:latin typeface="Calibri" panose="020F0502020204030204" pitchFamily="34" charset="0"/>
              </a:rPr>
              <a:t>:</a:t>
            </a:r>
          </a:p>
          <a:p>
            <a:pPr marL="542925" lvl="1" indent="-95250">
              <a:buNone/>
            </a:pPr>
            <a:endParaRPr lang="en-GB" sz="2000" i="1" dirty="0" smtClean="0">
              <a:solidFill>
                <a:srgbClr val="006CB4"/>
              </a:solidFill>
              <a:latin typeface="Calibri" panose="020F0502020204030204" pitchFamily="34" charset="0"/>
            </a:endParaRPr>
          </a:p>
          <a:p>
            <a:pPr marL="542925" lvl="1" indent="-95250">
              <a:buNone/>
            </a:pPr>
            <a:r>
              <a:rPr lang="en-GB" sz="2000" i="1" dirty="0" smtClean="0">
                <a:solidFill>
                  <a:srgbClr val="006CB4"/>
                </a:solidFill>
                <a:latin typeface="Calibri" panose="020F0502020204030204" pitchFamily="34" charset="0"/>
              </a:rPr>
              <a:t>“I’m very familiar with the course, I already have a good background, I have all the resources and knowledge about this issue” (FCT 152)</a:t>
            </a:r>
          </a:p>
          <a:p>
            <a:pPr marL="285750" indent="-285750">
              <a:buFont typeface="Arial" panose="020B0604020202020204" pitchFamily="34" charset="0"/>
              <a:buChar char="•"/>
            </a:pPr>
            <a:endParaRPr lang="en-GB" dirty="0" smtClean="0">
              <a:latin typeface="Calibri" panose="020F0502020204030204" pitchFamily="34" charset="0"/>
            </a:endParaRPr>
          </a:p>
          <a:p>
            <a:pPr marL="355600" indent="-355600">
              <a:buFont typeface="Arial" panose="020B0604020202020204" pitchFamily="34" charset="0"/>
              <a:buChar char="•"/>
            </a:pPr>
            <a:r>
              <a:rPr lang="en-GB" dirty="0" smtClean="0">
                <a:latin typeface="Calibri" panose="020F0502020204030204" pitchFamily="34" charset="0"/>
              </a:rPr>
              <a:t>Lack </a:t>
            </a:r>
            <a:r>
              <a:rPr lang="en-GB" dirty="0">
                <a:latin typeface="Calibri" panose="020F0502020204030204" pitchFamily="34" charset="0"/>
              </a:rPr>
              <a:t>of confidence in a subset who had </a:t>
            </a:r>
            <a:r>
              <a:rPr lang="en-GB" b="1" dirty="0">
                <a:latin typeface="Calibri" panose="020F0502020204030204" pitchFamily="34" charset="0"/>
              </a:rPr>
              <a:t>not studied online before</a:t>
            </a:r>
            <a:r>
              <a:rPr lang="en-GB" dirty="0">
                <a:latin typeface="Calibri" panose="020F0502020204030204" pitchFamily="34" charset="0"/>
              </a:rPr>
              <a:t> or who </a:t>
            </a:r>
            <a:r>
              <a:rPr lang="en-GB" b="1" dirty="0">
                <a:latin typeface="Calibri" panose="020F0502020204030204" pitchFamily="34" charset="0"/>
              </a:rPr>
              <a:t>lacked background knowledge</a:t>
            </a:r>
            <a:r>
              <a:rPr lang="en-GB" dirty="0">
                <a:latin typeface="Calibri" panose="020F0502020204030204" pitchFamily="34" charset="0"/>
              </a:rPr>
              <a:t>:</a:t>
            </a:r>
          </a:p>
          <a:p>
            <a:pPr marL="542925" lvl="1" indent="-95250">
              <a:buNone/>
            </a:pPr>
            <a:endParaRPr lang="en-GB" sz="2000" i="1" dirty="0" smtClean="0">
              <a:solidFill>
                <a:srgbClr val="006CB4"/>
              </a:solidFill>
              <a:latin typeface="Calibri" panose="020F0502020204030204" pitchFamily="34" charset="0"/>
            </a:endParaRPr>
          </a:p>
          <a:p>
            <a:pPr marL="542925" lvl="1" indent="-95250">
              <a:buNone/>
            </a:pPr>
            <a:r>
              <a:rPr lang="en-GB" sz="2000" i="1" dirty="0" smtClean="0">
                <a:solidFill>
                  <a:srgbClr val="006CB4"/>
                </a:solidFill>
                <a:latin typeface="Calibri" panose="020F0502020204030204" pitchFamily="34" charset="0"/>
              </a:rPr>
              <a:t>“I found myself lost, this is due to the background, maybe that I was deficient” … “I always start searching on an internet engine, but it needs some sort of assistance.” (FCT 316)</a:t>
            </a:r>
            <a:endParaRPr lang="en-GB" dirty="0">
              <a:solidFill>
                <a:srgbClr val="006CB4"/>
              </a:solidFill>
              <a:latin typeface="Calibri" panose="020F0502020204030204" pitchFamily="34" charset="0"/>
            </a:endParaRPr>
          </a:p>
        </p:txBody>
      </p:sp>
    </p:spTree>
    <p:extLst>
      <p:ext uri="{BB962C8B-B14F-4D97-AF65-F5344CB8AC3E}">
        <p14:creationId xmlns:p14="http://schemas.microsoft.com/office/powerpoint/2010/main" val="1236544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Introduction and Background</a:t>
            </a:r>
            <a:endParaRPr lang="en-GB" dirty="0"/>
          </a:p>
        </p:txBody>
      </p:sp>
      <p:graphicFrame>
        <p:nvGraphicFramePr>
          <p:cNvPr id="10" name="Diagram 9"/>
          <p:cNvGraphicFramePr/>
          <p:nvPr>
            <p:extLst>
              <p:ext uri="{D42A27DB-BD31-4B8C-83A1-F6EECF244321}">
                <p14:modId xmlns:p14="http://schemas.microsoft.com/office/powerpoint/2010/main" val="2879383424"/>
              </p:ext>
            </p:extLst>
          </p:nvPr>
        </p:nvGraphicFramePr>
        <p:xfrm>
          <a:off x="4440086" y="2971617"/>
          <a:ext cx="4344144"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9316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Learning and Task Strategies</a:t>
            </a:r>
            <a:endParaRPr lang="en-GB" dirty="0"/>
          </a:p>
        </p:txBody>
      </p:sp>
      <p:sp>
        <p:nvSpPr>
          <p:cNvPr id="7" name="Text Placeholder 6"/>
          <p:cNvSpPr>
            <a:spLocks noGrp="1"/>
          </p:cNvSpPr>
          <p:nvPr>
            <p:ph type="body" sz="quarter" idx="11"/>
          </p:nvPr>
        </p:nvSpPr>
        <p:spPr>
          <a:xfrm>
            <a:off x="611188" y="1287194"/>
            <a:ext cx="7920037" cy="5804666"/>
          </a:xfrm>
        </p:spPr>
        <p:txBody>
          <a:bodyPr/>
          <a:lstStyle/>
          <a:p>
            <a:pPr marL="342900" indent="-342900">
              <a:lnSpc>
                <a:spcPct val="115000"/>
              </a:lnSpc>
              <a:spcAft>
                <a:spcPts val="0"/>
              </a:spcAft>
              <a:buFont typeface="Arial" panose="020B0604020202020204" pitchFamily="34" charset="0"/>
              <a:buChar char="•"/>
            </a:pPr>
            <a:r>
              <a:rPr lang="en-GB" dirty="0">
                <a:latin typeface="Calibri" panose="020F0502020204030204" pitchFamily="34" charset="0"/>
              </a:rPr>
              <a:t>note taking standard,</a:t>
            </a:r>
          </a:p>
          <a:p>
            <a:pPr marL="342900" indent="-342900">
              <a:lnSpc>
                <a:spcPct val="115000"/>
              </a:lnSpc>
              <a:spcAft>
                <a:spcPts val="0"/>
              </a:spcAft>
              <a:buFont typeface="Arial" panose="020B0604020202020204" pitchFamily="34" charset="0"/>
              <a:buChar char="•"/>
            </a:pPr>
            <a:r>
              <a:rPr lang="en-GB" dirty="0" smtClean="0">
                <a:latin typeface="Calibri" panose="020F0502020204030204" pitchFamily="34" charset="0"/>
              </a:rPr>
              <a:t>most </a:t>
            </a:r>
            <a:r>
              <a:rPr lang="en-GB" dirty="0">
                <a:latin typeface="Calibri" panose="020F0502020204030204" pitchFamily="34" charset="0"/>
              </a:rPr>
              <a:t>did not change approach (did not feel the need </a:t>
            </a:r>
            <a:r>
              <a:rPr lang="en-GB" dirty="0" smtClean="0">
                <a:latin typeface="Calibri" panose="020F0502020204030204" pitchFamily="34" charset="0"/>
              </a:rPr>
              <a:t>to), </a:t>
            </a:r>
            <a:endParaRPr lang="en-GB" dirty="0">
              <a:latin typeface="Calibri" panose="020F0502020204030204" pitchFamily="34" charset="0"/>
            </a:endParaRPr>
          </a:p>
          <a:p>
            <a:pPr marL="342900" indent="-342900">
              <a:lnSpc>
                <a:spcPct val="115000"/>
              </a:lnSpc>
              <a:spcAft>
                <a:spcPts val="0"/>
              </a:spcAft>
              <a:buFont typeface="Arial" panose="020B0604020202020204" pitchFamily="34" charset="0"/>
              <a:buChar char="•"/>
            </a:pPr>
            <a:r>
              <a:rPr lang="en-GB" dirty="0">
                <a:latin typeface="Calibri" panose="020F0502020204030204" pitchFamily="34" charset="0"/>
              </a:rPr>
              <a:t>minority made active decision to change </a:t>
            </a:r>
            <a:r>
              <a:rPr lang="en-GB" dirty="0" smtClean="0">
                <a:latin typeface="Calibri" panose="020F0502020204030204" pitchFamily="34" charset="0"/>
              </a:rPr>
              <a:t>(time pressures).</a:t>
            </a:r>
            <a:endParaRPr lang="en-GB" dirty="0">
              <a:latin typeface="Calibri" panose="020F0502020204030204" pitchFamily="34" charset="0"/>
            </a:endParaRPr>
          </a:p>
          <a:p>
            <a:pPr marL="342900" indent="-342900">
              <a:lnSpc>
                <a:spcPct val="115000"/>
              </a:lnSpc>
              <a:spcAft>
                <a:spcPts val="1200"/>
              </a:spcAft>
              <a:buFont typeface="Arial" panose="020B0604020202020204" pitchFamily="34" charset="0"/>
              <a:buChar char="•"/>
            </a:pPr>
            <a:r>
              <a:rPr lang="en-GB" dirty="0">
                <a:latin typeface="Calibri" panose="020F0502020204030204" pitchFamily="34" charset="0"/>
              </a:rPr>
              <a:t>wide variety of strategies </a:t>
            </a:r>
            <a:r>
              <a:rPr lang="en-GB" dirty="0" smtClean="0">
                <a:latin typeface="Calibri" panose="020F0502020204030204" pitchFamily="34" charset="0"/>
              </a:rPr>
              <a:t>used, flexible and adaptive </a:t>
            </a:r>
            <a:r>
              <a:rPr lang="en-GB" dirty="0">
                <a:latin typeface="Calibri" panose="020F0502020204030204" pitchFamily="34" charset="0"/>
              </a:rPr>
              <a:t>in approach</a:t>
            </a:r>
            <a:r>
              <a:rPr lang="en-GB" dirty="0" smtClean="0">
                <a:latin typeface="Calibri" panose="020F0502020204030204" pitchFamily="34" charset="0"/>
              </a:rPr>
              <a:t>,</a:t>
            </a:r>
            <a:endParaRPr lang="en-GB" dirty="0" smtClean="0"/>
          </a:p>
          <a:p>
            <a:pPr marL="374015" indent="-342900">
              <a:lnSpc>
                <a:spcPct val="115000"/>
              </a:lnSpc>
              <a:spcAft>
                <a:spcPts val="0"/>
              </a:spcAft>
              <a:buFont typeface="Arial" panose="020B0604020202020204" pitchFamily="34" charset="0"/>
              <a:buChar char="•"/>
            </a:pPr>
            <a:r>
              <a:rPr lang="en-GB" dirty="0" smtClean="0">
                <a:latin typeface="Calibri" panose="020F0502020204030204" pitchFamily="34" charset="0"/>
              </a:rPr>
              <a:t>only </a:t>
            </a:r>
            <a:r>
              <a:rPr lang="en-GB" dirty="0">
                <a:latin typeface="Calibri" panose="020F0502020204030204" pitchFamily="34" charset="0"/>
              </a:rPr>
              <a:t>a minority took notes,</a:t>
            </a:r>
          </a:p>
          <a:p>
            <a:pPr marL="374015" indent="-342900">
              <a:lnSpc>
                <a:spcPct val="115000"/>
              </a:lnSpc>
              <a:spcAft>
                <a:spcPts val="0"/>
              </a:spcAft>
              <a:buFont typeface="Arial" panose="020B0604020202020204" pitchFamily="34" charset="0"/>
              <a:buChar char="•"/>
            </a:pPr>
            <a:r>
              <a:rPr lang="en-GB" dirty="0" smtClean="0">
                <a:latin typeface="Calibri" panose="020F0502020204030204" pitchFamily="34" charset="0"/>
              </a:rPr>
              <a:t>almost </a:t>
            </a:r>
            <a:r>
              <a:rPr lang="en-GB" dirty="0">
                <a:latin typeface="Calibri" panose="020F0502020204030204" pitchFamily="34" charset="0"/>
              </a:rPr>
              <a:t>half changed approach </a:t>
            </a:r>
            <a:r>
              <a:rPr lang="en-GB" dirty="0" smtClean="0">
                <a:latin typeface="Calibri" panose="020F0502020204030204" pitchFamily="34" charset="0"/>
              </a:rPr>
              <a:t> BUT remainder </a:t>
            </a:r>
            <a:r>
              <a:rPr lang="en-GB" dirty="0">
                <a:latin typeface="Calibri" panose="020F0502020204030204" pitchFamily="34" charset="0"/>
              </a:rPr>
              <a:t>had faced challenges but not changed: citing time pressures as a barrier (as opposed to a driver for change).</a:t>
            </a:r>
          </a:p>
          <a:p>
            <a:pPr marL="374015" indent="-342900">
              <a:lnSpc>
                <a:spcPct val="115000"/>
              </a:lnSpc>
              <a:spcAft>
                <a:spcPts val="0"/>
              </a:spcAft>
              <a:buFont typeface="Arial" panose="020B0604020202020204" pitchFamily="34" charset="0"/>
              <a:buChar char="•"/>
            </a:pPr>
            <a:r>
              <a:rPr lang="en-GB" dirty="0">
                <a:latin typeface="Calibri" panose="020F0502020204030204" pitchFamily="34" charset="0"/>
                <a:ea typeface="Calibri"/>
                <a:cs typeface="Times New Roman"/>
              </a:rPr>
              <a:t>linear approach adopted, </a:t>
            </a:r>
            <a:r>
              <a:rPr lang="en-GB" dirty="0" smtClean="0">
                <a:latin typeface="Calibri" panose="020F0502020204030204" pitchFamily="34" charset="0"/>
                <a:ea typeface="Calibri"/>
                <a:cs typeface="Times New Roman"/>
              </a:rPr>
              <a:t>highly structured, inflexible</a:t>
            </a:r>
            <a:r>
              <a:rPr lang="en-GB" dirty="0">
                <a:latin typeface="Calibri" panose="020F0502020204030204" pitchFamily="34" charset="0"/>
                <a:ea typeface="Calibri"/>
                <a:cs typeface="Times New Roman"/>
              </a:rPr>
              <a:t>.</a:t>
            </a:r>
          </a:p>
          <a:p>
            <a:pPr marL="387350" indent="-342900">
              <a:lnSpc>
                <a:spcPct val="115000"/>
              </a:lnSpc>
              <a:spcBef>
                <a:spcPts val="0"/>
              </a:spcBef>
              <a:buFont typeface="Arial" panose="020B0604020202020204" pitchFamily="34" charset="0"/>
              <a:buChar char="•"/>
              <a:defRPr/>
            </a:pPr>
            <a:endParaRPr lang="en-GB" dirty="0">
              <a:latin typeface="Calibri" panose="020F0502020204030204" pitchFamily="34" charset="0"/>
              <a:ea typeface="Calibri"/>
              <a:cs typeface="Times New Roman"/>
            </a:endParaRPr>
          </a:p>
          <a:p>
            <a:pPr marL="342900" indent="-342900">
              <a:buFont typeface="Arial" panose="020B0604020202020204" pitchFamily="34" charset="0"/>
              <a:buChar char="•"/>
            </a:pPr>
            <a:endParaRPr lang="en-GB" dirty="0"/>
          </a:p>
        </p:txBody>
      </p:sp>
      <p:sp>
        <p:nvSpPr>
          <p:cNvPr id="8" name="TextBox 7"/>
          <p:cNvSpPr txBox="1"/>
          <p:nvPr/>
        </p:nvSpPr>
        <p:spPr>
          <a:xfrm rot="5400000">
            <a:off x="-67230" y="1532050"/>
            <a:ext cx="825867" cy="400110"/>
          </a:xfrm>
          <a:prstGeom prst="rect">
            <a:avLst/>
          </a:prstGeom>
          <a:noFill/>
        </p:spPr>
        <p:txBody>
          <a:bodyPr wrap="none" rtlCol="0">
            <a:spAutoFit/>
          </a:bodyPr>
          <a:lstStyle/>
          <a:p>
            <a:r>
              <a:rPr lang="en-GB" sz="2000" b="1" dirty="0" smtClean="0">
                <a:solidFill>
                  <a:srgbClr val="006CB4"/>
                </a:solidFill>
              </a:rPr>
              <a:t>HIGH</a:t>
            </a:r>
            <a:endParaRPr lang="en-GB" sz="2000" b="1" dirty="0">
              <a:solidFill>
                <a:srgbClr val="006CB4"/>
              </a:solidFill>
            </a:endParaRPr>
          </a:p>
        </p:txBody>
      </p:sp>
      <p:sp>
        <p:nvSpPr>
          <p:cNvPr id="9" name="TextBox 8"/>
          <p:cNvSpPr txBox="1"/>
          <p:nvPr/>
        </p:nvSpPr>
        <p:spPr>
          <a:xfrm rot="5400000">
            <a:off x="-45591" y="4103546"/>
            <a:ext cx="782587" cy="400110"/>
          </a:xfrm>
          <a:prstGeom prst="rect">
            <a:avLst/>
          </a:prstGeom>
          <a:noFill/>
        </p:spPr>
        <p:txBody>
          <a:bodyPr wrap="none" rtlCol="0">
            <a:spAutoFit/>
          </a:bodyPr>
          <a:lstStyle/>
          <a:p>
            <a:r>
              <a:rPr lang="en-GB" sz="2000" b="1" dirty="0" smtClean="0">
                <a:solidFill>
                  <a:srgbClr val="006CB4"/>
                </a:solidFill>
              </a:rPr>
              <a:t>LOW</a:t>
            </a:r>
            <a:endParaRPr lang="en-GB" sz="2000" b="1" dirty="0">
              <a:solidFill>
                <a:srgbClr val="006CB4"/>
              </a:solidFill>
            </a:endParaRPr>
          </a:p>
        </p:txBody>
      </p:sp>
    </p:spTree>
    <p:extLst>
      <p:ext uri="{BB962C8B-B14F-4D97-AF65-F5344CB8AC3E}">
        <p14:creationId xmlns:p14="http://schemas.microsoft.com/office/powerpoint/2010/main" val="1261607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8"/>
          <p:cNvGrpSpPr>
            <a:grpSpLocks noChangeAspect="1"/>
          </p:cNvGrpSpPr>
          <p:nvPr/>
        </p:nvGrpSpPr>
        <p:grpSpPr bwMode="auto">
          <a:xfrm>
            <a:off x="7018213" y="3825876"/>
            <a:ext cx="1150937" cy="1784350"/>
            <a:chOff x="1061" y="1770"/>
            <a:chExt cx="725" cy="1124"/>
          </a:xfrm>
        </p:grpSpPr>
        <p:sp>
          <p:nvSpPr>
            <p:cNvPr id="11" name="AutoShape 7"/>
            <p:cNvSpPr>
              <a:spLocks noChangeAspect="1" noChangeArrowheads="1" noTextEdit="1"/>
            </p:cNvSpPr>
            <p:nvPr/>
          </p:nvSpPr>
          <p:spPr bwMode="auto">
            <a:xfrm>
              <a:off x="1061" y="1770"/>
              <a:ext cx="725"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p:nvSpPr>
          <p:spPr bwMode="auto">
            <a:xfrm>
              <a:off x="1064" y="1938"/>
              <a:ext cx="722" cy="956"/>
            </a:xfrm>
            <a:custGeom>
              <a:avLst/>
              <a:gdLst>
                <a:gd name="T0" fmla="*/ 1444 w 1444"/>
                <a:gd name="T1" fmla="*/ 1771 h 1913"/>
                <a:gd name="T2" fmla="*/ 1442 w 1444"/>
                <a:gd name="T3" fmla="*/ 1800 h 1913"/>
                <a:gd name="T4" fmla="*/ 1432 w 1444"/>
                <a:gd name="T5" fmla="*/ 1827 h 1913"/>
                <a:gd name="T6" fmla="*/ 1420 w 1444"/>
                <a:gd name="T7" fmla="*/ 1851 h 1913"/>
                <a:gd name="T8" fmla="*/ 1403 w 1444"/>
                <a:gd name="T9" fmla="*/ 1872 h 1913"/>
                <a:gd name="T10" fmla="*/ 1382 w 1444"/>
                <a:gd name="T11" fmla="*/ 1889 h 1913"/>
                <a:gd name="T12" fmla="*/ 1358 w 1444"/>
                <a:gd name="T13" fmla="*/ 1901 h 1913"/>
                <a:gd name="T14" fmla="*/ 1331 w 1444"/>
                <a:gd name="T15" fmla="*/ 1911 h 1913"/>
                <a:gd name="T16" fmla="*/ 1302 w 1444"/>
                <a:gd name="T17" fmla="*/ 1913 h 1913"/>
                <a:gd name="T18" fmla="*/ 207 w 1444"/>
                <a:gd name="T19" fmla="*/ 1913 h 1913"/>
                <a:gd name="T20" fmla="*/ 207 w 1444"/>
                <a:gd name="T21" fmla="*/ 1913 h 1913"/>
                <a:gd name="T22" fmla="*/ 127 w 1444"/>
                <a:gd name="T23" fmla="*/ 1913 h 1913"/>
                <a:gd name="T24" fmla="*/ 83 w 1444"/>
                <a:gd name="T25" fmla="*/ 1904 h 1913"/>
                <a:gd name="T26" fmla="*/ 50 w 1444"/>
                <a:gd name="T27" fmla="*/ 1886 h 1913"/>
                <a:gd name="T28" fmla="*/ 29 w 1444"/>
                <a:gd name="T29" fmla="*/ 1863 h 1913"/>
                <a:gd name="T30" fmla="*/ 14 w 1444"/>
                <a:gd name="T31" fmla="*/ 1838 h 1913"/>
                <a:gd name="T32" fmla="*/ 6 w 1444"/>
                <a:gd name="T33" fmla="*/ 1813 h 1913"/>
                <a:gd name="T34" fmla="*/ 2 w 1444"/>
                <a:gd name="T35" fmla="*/ 1791 h 1913"/>
                <a:gd name="T36" fmla="*/ 1 w 1444"/>
                <a:gd name="T37" fmla="*/ 1776 h 1913"/>
                <a:gd name="T38" fmla="*/ 1 w 1444"/>
                <a:gd name="T39" fmla="*/ 1770 h 1913"/>
                <a:gd name="T40" fmla="*/ 0 w 1444"/>
                <a:gd name="T41" fmla="*/ 1769 h 1913"/>
                <a:gd name="T42" fmla="*/ 0 w 1444"/>
                <a:gd name="T43" fmla="*/ 401 h 1913"/>
                <a:gd name="T44" fmla="*/ 1 w 1444"/>
                <a:gd name="T45" fmla="*/ 401 h 1913"/>
                <a:gd name="T46" fmla="*/ 1 w 1444"/>
                <a:gd name="T47" fmla="*/ 109 h 1913"/>
                <a:gd name="T48" fmla="*/ 10 w 1444"/>
                <a:gd name="T49" fmla="*/ 67 h 1913"/>
                <a:gd name="T50" fmla="*/ 31 w 1444"/>
                <a:gd name="T51" fmla="*/ 38 h 1913"/>
                <a:gd name="T52" fmla="*/ 56 w 1444"/>
                <a:gd name="T53" fmla="*/ 19 h 1913"/>
                <a:gd name="T54" fmla="*/ 86 w 1444"/>
                <a:gd name="T55" fmla="*/ 7 h 1913"/>
                <a:gd name="T56" fmla="*/ 115 w 1444"/>
                <a:gd name="T57" fmla="*/ 1 h 1913"/>
                <a:gd name="T58" fmla="*/ 140 w 1444"/>
                <a:gd name="T59" fmla="*/ 0 h 1913"/>
                <a:gd name="T60" fmla="*/ 158 w 1444"/>
                <a:gd name="T61" fmla="*/ 0 h 1913"/>
                <a:gd name="T62" fmla="*/ 165 w 1444"/>
                <a:gd name="T63" fmla="*/ 1 h 1913"/>
                <a:gd name="T64" fmla="*/ 1071 w 1444"/>
                <a:gd name="T65" fmla="*/ 1 h 1913"/>
                <a:gd name="T66" fmla="*/ 1099 w 1444"/>
                <a:gd name="T67" fmla="*/ 1 h 1913"/>
                <a:gd name="T68" fmla="*/ 1302 w 1444"/>
                <a:gd name="T69" fmla="*/ 1 h 1913"/>
                <a:gd name="T70" fmla="*/ 1331 w 1444"/>
                <a:gd name="T71" fmla="*/ 4 h 1913"/>
                <a:gd name="T72" fmla="*/ 1358 w 1444"/>
                <a:gd name="T73" fmla="*/ 13 h 1913"/>
                <a:gd name="T74" fmla="*/ 1382 w 1444"/>
                <a:gd name="T75" fmla="*/ 26 h 1913"/>
                <a:gd name="T76" fmla="*/ 1403 w 1444"/>
                <a:gd name="T77" fmla="*/ 43 h 1913"/>
                <a:gd name="T78" fmla="*/ 1420 w 1444"/>
                <a:gd name="T79" fmla="*/ 64 h 1913"/>
                <a:gd name="T80" fmla="*/ 1432 w 1444"/>
                <a:gd name="T81" fmla="*/ 88 h 1913"/>
                <a:gd name="T82" fmla="*/ 1442 w 1444"/>
                <a:gd name="T83" fmla="*/ 114 h 1913"/>
                <a:gd name="T84" fmla="*/ 1444 w 1444"/>
                <a:gd name="T85" fmla="*/ 143 h 1913"/>
                <a:gd name="T86" fmla="*/ 1444 w 1444"/>
                <a:gd name="T87" fmla="*/ 177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4" h="1913">
                  <a:moveTo>
                    <a:pt x="1444" y="1771"/>
                  </a:moveTo>
                  <a:lnTo>
                    <a:pt x="1442" y="1800"/>
                  </a:lnTo>
                  <a:lnTo>
                    <a:pt x="1432" y="1827"/>
                  </a:lnTo>
                  <a:lnTo>
                    <a:pt x="1420" y="1851"/>
                  </a:lnTo>
                  <a:lnTo>
                    <a:pt x="1403" y="1872"/>
                  </a:lnTo>
                  <a:lnTo>
                    <a:pt x="1382" y="1889"/>
                  </a:lnTo>
                  <a:lnTo>
                    <a:pt x="1358" y="1901"/>
                  </a:lnTo>
                  <a:lnTo>
                    <a:pt x="1331" y="1911"/>
                  </a:lnTo>
                  <a:lnTo>
                    <a:pt x="1302" y="1913"/>
                  </a:lnTo>
                  <a:lnTo>
                    <a:pt x="207" y="1913"/>
                  </a:lnTo>
                  <a:lnTo>
                    <a:pt x="207" y="1913"/>
                  </a:lnTo>
                  <a:lnTo>
                    <a:pt x="127" y="1913"/>
                  </a:lnTo>
                  <a:lnTo>
                    <a:pt x="83" y="1904"/>
                  </a:lnTo>
                  <a:lnTo>
                    <a:pt x="50" y="1886"/>
                  </a:lnTo>
                  <a:lnTo>
                    <a:pt x="29" y="1863"/>
                  </a:lnTo>
                  <a:lnTo>
                    <a:pt x="14" y="1838"/>
                  </a:lnTo>
                  <a:lnTo>
                    <a:pt x="6" y="1813"/>
                  </a:lnTo>
                  <a:lnTo>
                    <a:pt x="2" y="1791"/>
                  </a:lnTo>
                  <a:lnTo>
                    <a:pt x="1" y="1776"/>
                  </a:lnTo>
                  <a:lnTo>
                    <a:pt x="1" y="1770"/>
                  </a:lnTo>
                  <a:lnTo>
                    <a:pt x="0" y="1769"/>
                  </a:lnTo>
                  <a:lnTo>
                    <a:pt x="0" y="401"/>
                  </a:lnTo>
                  <a:lnTo>
                    <a:pt x="1" y="401"/>
                  </a:lnTo>
                  <a:lnTo>
                    <a:pt x="1" y="109"/>
                  </a:lnTo>
                  <a:lnTo>
                    <a:pt x="10" y="67"/>
                  </a:lnTo>
                  <a:lnTo>
                    <a:pt x="31" y="38"/>
                  </a:lnTo>
                  <a:lnTo>
                    <a:pt x="56" y="19"/>
                  </a:lnTo>
                  <a:lnTo>
                    <a:pt x="86" y="7"/>
                  </a:lnTo>
                  <a:lnTo>
                    <a:pt x="115" y="1"/>
                  </a:lnTo>
                  <a:lnTo>
                    <a:pt x="140" y="0"/>
                  </a:lnTo>
                  <a:lnTo>
                    <a:pt x="158" y="0"/>
                  </a:lnTo>
                  <a:lnTo>
                    <a:pt x="165" y="1"/>
                  </a:lnTo>
                  <a:lnTo>
                    <a:pt x="1071" y="1"/>
                  </a:lnTo>
                  <a:lnTo>
                    <a:pt x="1099" y="1"/>
                  </a:lnTo>
                  <a:lnTo>
                    <a:pt x="1302" y="1"/>
                  </a:lnTo>
                  <a:lnTo>
                    <a:pt x="1331" y="4"/>
                  </a:lnTo>
                  <a:lnTo>
                    <a:pt x="1358" y="13"/>
                  </a:lnTo>
                  <a:lnTo>
                    <a:pt x="1382" y="26"/>
                  </a:lnTo>
                  <a:lnTo>
                    <a:pt x="1403" y="43"/>
                  </a:lnTo>
                  <a:lnTo>
                    <a:pt x="1420" y="64"/>
                  </a:lnTo>
                  <a:lnTo>
                    <a:pt x="1432" y="88"/>
                  </a:lnTo>
                  <a:lnTo>
                    <a:pt x="1442" y="114"/>
                  </a:lnTo>
                  <a:lnTo>
                    <a:pt x="1444" y="143"/>
                  </a:lnTo>
                  <a:lnTo>
                    <a:pt x="1444" y="1771"/>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Rectangle 10"/>
            <p:cNvSpPr>
              <a:spLocks noChangeArrowheads="1"/>
            </p:cNvSpPr>
            <p:nvPr/>
          </p:nvSpPr>
          <p:spPr bwMode="auto">
            <a:xfrm>
              <a:off x="1158" y="2147"/>
              <a:ext cx="532" cy="4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11"/>
            <p:cNvSpPr>
              <a:spLocks noChangeArrowheads="1"/>
            </p:cNvSpPr>
            <p:nvPr/>
          </p:nvSpPr>
          <p:spPr bwMode="auto">
            <a:xfrm>
              <a:off x="1158" y="2251"/>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2"/>
            <p:cNvSpPr>
              <a:spLocks noChangeArrowheads="1"/>
            </p:cNvSpPr>
            <p:nvPr/>
          </p:nvSpPr>
          <p:spPr bwMode="auto">
            <a:xfrm>
              <a:off x="1158" y="2355"/>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3"/>
            <p:cNvSpPr>
              <a:spLocks noChangeArrowheads="1"/>
            </p:cNvSpPr>
            <p:nvPr/>
          </p:nvSpPr>
          <p:spPr bwMode="auto">
            <a:xfrm>
              <a:off x="1158" y="2459"/>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4"/>
            <p:cNvSpPr>
              <a:spLocks noChangeArrowheads="1"/>
            </p:cNvSpPr>
            <p:nvPr/>
          </p:nvSpPr>
          <p:spPr bwMode="auto">
            <a:xfrm>
              <a:off x="1158" y="2563"/>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5"/>
            <p:cNvSpPr>
              <a:spLocks noChangeArrowheads="1"/>
            </p:cNvSpPr>
            <p:nvPr/>
          </p:nvSpPr>
          <p:spPr bwMode="auto">
            <a:xfrm>
              <a:off x="1158" y="2668"/>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6"/>
            <p:cNvSpPr>
              <a:spLocks noChangeArrowheads="1"/>
            </p:cNvSpPr>
            <p:nvPr/>
          </p:nvSpPr>
          <p:spPr bwMode="auto">
            <a:xfrm>
              <a:off x="1158" y="2772"/>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p:cNvSpPr>
            <p:nvPr/>
          </p:nvSpPr>
          <p:spPr bwMode="auto">
            <a:xfrm>
              <a:off x="1252" y="1770"/>
              <a:ext cx="350" cy="291"/>
            </a:xfrm>
            <a:custGeom>
              <a:avLst/>
              <a:gdLst>
                <a:gd name="T0" fmla="*/ 75 w 699"/>
                <a:gd name="T1" fmla="*/ 338 h 582"/>
                <a:gd name="T2" fmla="*/ 699 w 699"/>
                <a:gd name="T3" fmla="*/ 267 h 582"/>
                <a:gd name="T4" fmla="*/ 460 w 699"/>
                <a:gd name="T5" fmla="*/ 121 h 582"/>
                <a:gd name="T6" fmla="*/ 450 w 699"/>
                <a:gd name="T7" fmla="*/ 74 h 582"/>
                <a:gd name="T8" fmla="*/ 424 w 699"/>
                <a:gd name="T9" fmla="*/ 36 h 582"/>
                <a:gd name="T10" fmla="*/ 386 w 699"/>
                <a:gd name="T11" fmla="*/ 9 h 582"/>
                <a:gd name="T12" fmla="*/ 339 w 699"/>
                <a:gd name="T13" fmla="*/ 0 h 582"/>
                <a:gd name="T14" fmla="*/ 318 w 699"/>
                <a:gd name="T15" fmla="*/ 1 h 582"/>
                <a:gd name="T16" fmla="*/ 298 w 699"/>
                <a:gd name="T17" fmla="*/ 7 h 582"/>
                <a:gd name="T18" fmla="*/ 280 w 699"/>
                <a:gd name="T19" fmla="*/ 15 h 582"/>
                <a:gd name="T20" fmla="*/ 264 w 699"/>
                <a:gd name="T21" fmla="*/ 25 h 582"/>
                <a:gd name="T22" fmla="*/ 321 w 699"/>
                <a:gd name="T23" fmla="*/ 70 h 582"/>
                <a:gd name="T24" fmla="*/ 333 w 699"/>
                <a:gd name="T25" fmla="*/ 67 h 582"/>
                <a:gd name="T26" fmla="*/ 351 w 699"/>
                <a:gd name="T27" fmla="*/ 68 h 582"/>
                <a:gd name="T28" fmla="*/ 373 w 699"/>
                <a:gd name="T29" fmla="*/ 77 h 582"/>
                <a:gd name="T30" fmla="*/ 389 w 699"/>
                <a:gd name="T31" fmla="*/ 93 h 582"/>
                <a:gd name="T32" fmla="*/ 398 w 699"/>
                <a:gd name="T33" fmla="*/ 115 h 582"/>
                <a:gd name="T34" fmla="*/ 398 w 699"/>
                <a:gd name="T35" fmla="*/ 141 h 582"/>
                <a:gd name="T36" fmla="*/ 389 w 699"/>
                <a:gd name="T37" fmla="*/ 161 h 582"/>
                <a:gd name="T38" fmla="*/ 373 w 699"/>
                <a:gd name="T39" fmla="*/ 177 h 582"/>
                <a:gd name="T40" fmla="*/ 351 w 699"/>
                <a:gd name="T41" fmla="*/ 187 h 582"/>
                <a:gd name="T42" fmla="*/ 326 w 699"/>
                <a:gd name="T43" fmla="*/ 187 h 582"/>
                <a:gd name="T44" fmla="*/ 305 w 699"/>
                <a:gd name="T45" fmla="*/ 177 h 582"/>
                <a:gd name="T46" fmla="*/ 289 w 699"/>
                <a:gd name="T47" fmla="*/ 161 h 582"/>
                <a:gd name="T48" fmla="*/ 280 w 699"/>
                <a:gd name="T49" fmla="*/ 141 h 582"/>
                <a:gd name="T50" fmla="*/ 280 w 699"/>
                <a:gd name="T51" fmla="*/ 119 h 582"/>
                <a:gd name="T52" fmla="*/ 284 w 699"/>
                <a:gd name="T53" fmla="*/ 101 h 582"/>
                <a:gd name="T54" fmla="*/ 295 w 699"/>
                <a:gd name="T55" fmla="*/ 88 h 582"/>
                <a:gd name="T56" fmla="*/ 307 w 699"/>
                <a:gd name="T57" fmla="*/ 76 h 582"/>
                <a:gd name="T58" fmla="*/ 264 w 699"/>
                <a:gd name="T59" fmla="*/ 25 h 582"/>
                <a:gd name="T60" fmla="*/ 244 w 699"/>
                <a:gd name="T61" fmla="*/ 44 h 582"/>
                <a:gd name="T62" fmla="*/ 230 w 699"/>
                <a:gd name="T63" fmla="*/ 67 h 582"/>
                <a:gd name="T64" fmla="*/ 221 w 699"/>
                <a:gd name="T65" fmla="*/ 92 h 582"/>
                <a:gd name="T66" fmla="*/ 218 w 699"/>
                <a:gd name="T67" fmla="*/ 121 h 582"/>
                <a:gd name="T68" fmla="*/ 218 w 699"/>
                <a:gd name="T69" fmla="*/ 219 h 582"/>
                <a:gd name="T70" fmla="*/ 218 w 699"/>
                <a:gd name="T71" fmla="*/ 241 h 582"/>
                <a:gd name="T72" fmla="*/ 0 w 699"/>
                <a:gd name="T73" fmla="*/ 262 h 582"/>
                <a:gd name="T74" fmla="*/ 317 w 699"/>
                <a:gd name="T75" fmla="*/ 582 h 582"/>
                <a:gd name="T76" fmla="*/ 75 w 699"/>
                <a:gd name="T77" fmla="*/ 43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9" h="582">
                  <a:moveTo>
                    <a:pt x="75" y="432"/>
                  </a:moveTo>
                  <a:lnTo>
                    <a:pt x="75" y="338"/>
                  </a:lnTo>
                  <a:lnTo>
                    <a:pt x="699" y="338"/>
                  </a:lnTo>
                  <a:lnTo>
                    <a:pt x="699" y="267"/>
                  </a:lnTo>
                  <a:lnTo>
                    <a:pt x="462" y="268"/>
                  </a:lnTo>
                  <a:lnTo>
                    <a:pt x="460" y="121"/>
                  </a:lnTo>
                  <a:lnTo>
                    <a:pt x="457" y="97"/>
                  </a:lnTo>
                  <a:lnTo>
                    <a:pt x="450" y="74"/>
                  </a:lnTo>
                  <a:lnTo>
                    <a:pt x="439" y="53"/>
                  </a:lnTo>
                  <a:lnTo>
                    <a:pt x="424" y="36"/>
                  </a:lnTo>
                  <a:lnTo>
                    <a:pt x="407" y="21"/>
                  </a:lnTo>
                  <a:lnTo>
                    <a:pt x="386" y="9"/>
                  </a:lnTo>
                  <a:lnTo>
                    <a:pt x="363" y="2"/>
                  </a:lnTo>
                  <a:lnTo>
                    <a:pt x="339" y="0"/>
                  </a:lnTo>
                  <a:lnTo>
                    <a:pt x="328" y="0"/>
                  </a:lnTo>
                  <a:lnTo>
                    <a:pt x="318" y="1"/>
                  </a:lnTo>
                  <a:lnTo>
                    <a:pt x="307" y="3"/>
                  </a:lnTo>
                  <a:lnTo>
                    <a:pt x="298" y="7"/>
                  </a:lnTo>
                  <a:lnTo>
                    <a:pt x="289" y="10"/>
                  </a:lnTo>
                  <a:lnTo>
                    <a:pt x="280" y="15"/>
                  </a:lnTo>
                  <a:lnTo>
                    <a:pt x="272" y="20"/>
                  </a:lnTo>
                  <a:lnTo>
                    <a:pt x="264" y="25"/>
                  </a:lnTo>
                  <a:lnTo>
                    <a:pt x="315" y="73"/>
                  </a:lnTo>
                  <a:lnTo>
                    <a:pt x="321" y="70"/>
                  </a:lnTo>
                  <a:lnTo>
                    <a:pt x="327" y="68"/>
                  </a:lnTo>
                  <a:lnTo>
                    <a:pt x="333" y="67"/>
                  </a:lnTo>
                  <a:lnTo>
                    <a:pt x="339" y="67"/>
                  </a:lnTo>
                  <a:lnTo>
                    <a:pt x="351" y="68"/>
                  </a:lnTo>
                  <a:lnTo>
                    <a:pt x="363" y="71"/>
                  </a:lnTo>
                  <a:lnTo>
                    <a:pt x="373" y="77"/>
                  </a:lnTo>
                  <a:lnTo>
                    <a:pt x="381" y="85"/>
                  </a:lnTo>
                  <a:lnTo>
                    <a:pt x="389" y="93"/>
                  </a:lnTo>
                  <a:lnTo>
                    <a:pt x="395" y="104"/>
                  </a:lnTo>
                  <a:lnTo>
                    <a:pt x="398" y="115"/>
                  </a:lnTo>
                  <a:lnTo>
                    <a:pt x="400" y="128"/>
                  </a:lnTo>
                  <a:lnTo>
                    <a:pt x="398" y="141"/>
                  </a:lnTo>
                  <a:lnTo>
                    <a:pt x="395" y="151"/>
                  </a:lnTo>
                  <a:lnTo>
                    <a:pt x="389" y="161"/>
                  </a:lnTo>
                  <a:lnTo>
                    <a:pt x="381" y="171"/>
                  </a:lnTo>
                  <a:lnTo>
                    <a:pt x="373" y="177"/>
                  </a:lnTo>
                  <a:lnTo>
                    <a:pt x="363" y="183"/>
                  </a:lnTo>
                  <a:lnTo>
                    <a:pt x="351" y="187"/>
                  </a:lnTo>
                  <a:lnTo>
                    <a:pt x="339" y="188"/>
                  </a:lnTo>
                  <a:lnTo>
                    <a:pt x="326" y="187"/>
                  </a:lnTo>
                  <a:lnTo>
                    <a:pt x="315" y="183"/>
                  </a:lnTo>
                  <a:lnTo>
                    <a:pt x="305" y="177"/>
                  </a:lnTo>
                  <a:lnTo>
                    <a:pt x="296" y="171"/>
                  </a:lnTo>
                  <a:lnTo>
                    <a:pt x="289" y="161"/>
                  </a:lnTo>
                  <a:lnTo>
                    <a:pt x="283" y="151"/>
                  </a:lnTo>
                  <a:lnTo>
                    <a:pt x="280" y="141"/>
                  </a:lnTo>
                  <a:lnTo>
                    <a:pt x="279" y="128"/>
                  </a:lnTo>
                  <a:lnTo>
                    <a:pt x="280" y="119"/>
                  </a:lnTo>
                  <a:lnTo>
                    <a:pt x="281" y="109"/>
                  </a:lnTo>
                  <a:lnTo>
                    <a:pt x="284" y="101"/>
                  </a:lnTo>
                  <a:lnTo>
                    <a:pt x="289" y="94"/>
                  </a:lnTo>
                  <a:lnTo>
                    <a:pt x="295" y="88"/>
                  </a:lnTo>
                  <a:lnTo>
                    <a:pt x="301" y="82"/>
                  </a:lnTo>
                  <a:lnTo>
                    <a:pt x="307" y="76"/>
                  </a:lnTo>
                  <a:lnTo>
                    <a:pt x="315" y="73"/>
                  </a:lnTo>
                  <a:lnTo>
                    <a:pt x="264" y="25"/>
                  </a:lnTo>
                  <a:lnTo>
                    <a:pt x="253" y="35"/>
                  </a:lnTo>
                  <a:lnTo>
                    <a:pt x="244" y="44"/>
                  </a:lnTo>
                  <a:lnTo>
                    <a:pt x="236" y="55"/>
                  </a:lnTo>
                  <a:lnTo>
                    <a:pt x="230" y="67"/>
                  </a:lnTo>
                  <a:lnTo>
                    <a:pt x="224" y="80"/>
                  </a:lnTo>
                  <a:lnTo>
                    <a:pt x="221" y="92"/>
                  </a:lnTo>
                  <a:lnTo>
                    <a:pt x="219" y="106"/>
                  </a:lnTo>
                  <a:lnTo>
                    <a:pt x="218" y="121"/>
                  </a:lnTo>
                  <a:lnTo>
                    <a:pt x="218" y="213"/>
                  </a:lnTo>
                  <a:lnTo>
                    <a:pt x="218" y="219"/>
                  </a:lnTo>
                  <a:lnTo>
                    <a:pt x="218" y="228"/>
                  </a:lnTo>
                  <a:lnTo>
                    <a:pt x="218" y="241"/>
                  </a:lnTo>
                  <a:lnTo>
                    <a:pt x="219" y="262"/>
                  </a:lnTo>
                  <a:lnTo>
                    <a:pt x="0" y="262"/>
                  </a:lnTo>
                  <a:lnTo>
                    <a:pt x="0" y="582"/>
                  </a:lnTo>
                  <a:lnTo>
                    <a:pt x="317" y="582"/>
                  </a:lnTo>
                  <a:lnTo>
                    <a:pt x="324" y="432"/>
                  </a:lnTo>
                  <a:lnTo>
                    <a:pt x="75" y="432"/>
                  </a:lnTo>
                  <a:close/>
                </a:path>
              </a:pathLst>
            </a:custGeom>
            <a:solidFill>
              <a:schemeClr val="bg1"/>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p:cNvSpPr>
              <a:spLocks/>
            </p:cNvSpPr>
            <p:nvPr/>
          </p:nvSpPr>
          <p:spPr bwMode="auto">
            <a:xfrm>
              <a:off x="1562" y="1937"/>
              <a:ext cx="2" cy="2"/>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3" y="4"/>
                  </a:lnTo>
                  <a:lnTo>
                    <a:pt x="3" y="0"/>
                  </a:lnTo>
                  <a:lnTo>
                    <a:pt x="0" y="0"/>
                  </a:lnTo>
                  <a:close/>
                </a:path>
              </a:pathLst>
            </a:custGeom>
            <a:solidFill>
              <a:srgbClr val="B20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9"/>
            <p:cNvSpPr>
              <a:spLocks noChangeArrowheads="1"/>
            </p:cNvSpPr>
            <p:nvPr/>
          </p:nvSpPr>
          <p:spPr bwMode="auto">
            <a:xfrm>
              <a:off x="1277" y="1976"/>
              <a:ext cx="329"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20"/>
            <p:cNvSpPr>
              <a:spLocks noChangeArrowheads="1"/>
            </p:cNvSpPr>
            <p:nvPr/>
          </p:nvSpPr>
          <p:spPr bwMode="auto">
            <a:xfrm>
              <a:off x="1564" y="1937"/>
              <a:ext cx="38" cy="109"/>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ext Placeholder 1"/>
          <p:cNvSpPr>
            <a:spLocks noGrp="1"/>
          </p:cNvSpPr>
          <p:nvPr>
            <p:ph type="body" sz="quarter" idx="10"/>
          </p:nvPr>
        </p:nvSpPr>
        <p:spPr>
          <a:xfrm>
            <a:off x="613570" y="547688"/>
            <a:ext cx="7920036" cy="523220"/>
          </a:xfrm>
        </p:spPr>
        <p:txBody>
          <a:bodyPr/>
          <a:lstStyle/>
          <a:p>
            <a:r>
              <a:rPr lang="en-GB" sz="2800" dirty="0" smtClean="0"/>
              <a:t>SRL Profiles</a:t>
            </a:r>
            <a:endParaRPr lang="en-GB" sz="2800" dirty="0"/>
          </a:p>
        </p:txBody>
      </p:sp>
      <p:graphicFrame>
        <p:nvGraphicFramePr>
          <p:cNvPr id="7" name="Chart 6"/>
          <p:cNvGraphicFramePr>
            <a:graphicFrameLocks/>
          </p:cNvGraphicFramePr>
          <p:nvPr>
            <p:extLst>
              <p:ext uri="{D42A27DB-BD31-4B8C-83A1-F6EECF244321}">
                <p14:modId xmlns:p14="http://schemas.microsoft.com/office/powerpoint/2010/main" val="1025782772"/>
              </p:ext>
            </p:extLst>
          </p:nvPr>
        </p:nvGraphicFramePr>
        <p:xfrm>
          <a:off x="699295" y="1626393"/>
          <a:ext cx="3722160" cy="355520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141468" y="2867611"/>
            <a:ext cx="313525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502161033"/>
              </p:ext>
            </p:extLst>
          </p:nvPr>
        </p:nvGraphicFramePr>
        <p:xfrm>
          <a:off x="4533900" y="1626392"/>
          <a:ext cx="3810000" cy="3555207"/>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4989568" y="2867611"/>
            <a:ext cx="319240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9727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92325"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171510" y="4757194"/>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990892"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93895" y="474345"/>
            <a:ext cx="8131127" cy="4093428"/>
          </a:xfrm>
          <a:prstGeom prst="rect">
            <a:avLst/>
          </a:prstGeom>
        </p:spPr>
        <p:txBody>
          <a:bodyPr wrap="square">
            <a:spAutoFit/>
          </a:bodyPr>
          <a:lstStyle/>
          <a:p>
            <a:pPr lvl="0"/>
            <a:r>
              <a:rPr lang="en-GB" sz="2000" b="1" dirty="0" smtClean="0">
                <a:latin typeface="Calibri" panose="020F0502020204030204" pitchFamily="34" charset="0"/>
              </a:rPr>
              <a:t>Help-seeking: </a:t>
            </a:r>
          </a:p>
          <a:p>
            <a:pPr lvl="0"/>
            <a:r>
              <a:rPr lang="en-GB" sz="2000" i="1" dirty="0" smtClean="0">
                <a:solidFill>
                  <a:srgbClr val="006CB4"/>
                </a:solidFill>
                <a:latin typeface="Calibri" panose="020F0502020204030204" pitchFamily="34" charset="0"/>
              </a:rPr>
              <a:t>I’ve </a:t>
            </a:r>
            <a:r>
              <a:rPr lang="en-GB" sz="2000" i="1" dirty="0">
                <a:solidFill>
                  <a:srgbClr val="006CB4"/>
                </a:solidFill>
                <a:latin typeface="Calibri" panose="020F0502020204030204" pitchFamily="34" charset="0"/>
              </a:rPr>
              <a:t>never really been a study group person, I’ve always been a study group person leader, I’ve always kind of worked with them to help them. So it’s hard for me to…I haven’t made any friends in class!</a:t>
            </a:r>
            <a:r>
              <a:rPr lang="en-US" sz="2000" i="1" dirty="0">
                <a:solidFill>
                  <a:srgbClr val="006CB4"/>
                </a:solidFill>
                <a:latin typeface="Calibri" panose="020F0502020204030204" pitchFamily="34" charset="0"/>
              </a:rPr>
              <a:t> </a:t>
            </a:r>
            <a:endParaRPr lang="en-GB" sz="2000" i="1" dirty="0">
              <a:solidFill>
                <a:srgbClr val="006CB4"/>
              </a:solidFill>
              <a:latin typeface="Calibri" panose="020F0502020204030204" pitchFamily="34" charset="0"/>
            </a:endParaRPr>
          </a:p>
          <a:p>
            <a:pPr lvl="0"/>
            <a:endParaRPr lang="en-US" sz="2000" dirty="0">
              <a:solidFill>
                <a:srgbClr val="006CB4"/>
              </a:solidFill>
              <a:latin typeface="Calibri" panose="020F0502020204030204" pitchFamily="34" charset="0"/>
            </a:endParaRPr>
          </a:p>
          <a:p>
            <a:pPr lvl="0"/>
            <a:r>
              <a:rPr lang="en-US" sz="2000" i="1" dirty="0" smtClean="0">
                <a:solidFill>
                  <a:srgbClr val="006CB4"/>
                </a:solidFill>
                <a:latin typeface="Calibri" panose="020F0502020204030204" pitchFamily="34" charset="0"/>
              </a:rPr>
              <a:t>I</a:t>
            </a:r>
            <a:r>
              <a:rPr lang="en-GB" sz="2000" i="1" dirty="0">
                <a:solidFill>
                  <a:srgbClr val="006CB4"/>
                </a:solidFill>
                <a:latin typeface="Calibri" panose="020F0502020204030204" pitchFamily="34" charset="0"/>
              </a:rPr>
              <a:t>f you learn from other people who don’t know what they’re talking about you could teach yourself the wrong thing. … </a:t>
            </a:r>
          </a:p>
          <a:p>
            <a:pPr lvl="0"/>
            <a:r>
              <a:rPr lang="en-GB" sz="2000" i="1" dirty="0">
                <a:solidFill>
                  <a:srgbClr val="006CB4"/>
                </a:solidFill>
                <a:latin typeface="Calibri" panose="020F0502020204030204" pitchFamily="34" charset="0"/>
              </a:rPr>
              <a:t>I read them but I take them with a grain of salt, I’m like ‘I don’t know if this person knows what they’re talking about’.</a:t>
            </a:r>
          </a:p>
          <a:p>
            <a:pPr lvl="0"/>
            <a:endParaRPr lang="en-GB" sz="2000" i="1" dirty="0">
              <a:solidFill>
                <a:srgbClr val="006CB4"/>
              </a:solidFill>
              <a:latin typeface="Calibri" panose="020F0502020204030204" pitchFamily="34" charset="0"/>
            </a:endParaRPr>
          </a:p>
          <a:p>
            <a:pPr lvl="0"/>
            <a:r>
              <a:rPr lang="en-GB" sz="2000" i="1" dirty="0" smtClean="0">
                <a:solidFill>
                  <a:srgbClr val="006CB4"/>
                </a:solidFill>
                <a:latin typeface="Calibri" panose="020F0502020204030204" pitchFamily="34" charset="0"/>
              </a:rPr>
              <a:t>I </a:t>
            </a:r>
            <a:r>
              <a:rPr lang="en-GB" sz="2000" i="1" dirty="0">
                <a:solidFill>
                  <a:srgbClr val="006CB4"/>
                </a:solidFill>
                <a:latin typeface="Calibri" panose="020F0502020204030204" pitchFamily="34" charset="0"/>
              </a:rPr>
              <a:t>don’t interact probably as much as I could. </a:t>
            </a:r>
            <a:endParaRPr lang="en-US" sz="2000" i="1" dirty="0">
              <a:solidFill>
                <a:srgbClr val="006CB4"/>
              </a:solidFill>
              <a:latin typeface="Calibri" panose="020F0502020204030204" pitchFamily="34" charset="0"/>
            </a:endParaRPr>
          </a:p>
          <a:p>
            <a:pPr lvl="0"/>
            <a:endParaRPr lang="en-US" sz="2000" dirty="0">
              <a:solidFill>
                <a:srgbClr val="006CB4"/>
              </a:solidFill>
              <a:latin typeface="Calibri" panose="020F0502020204030204" pitchFamily="34" charset="0"/>
            </a:endParaRPr>
          </a:p>
          <a:p>
            <a:pPr algn="r"/>
            <a:r>
              <a:rPr lang="en-GB" sz="2000" i="1" dirty="0" smtClean="0">
                <a:solidFill>
                  <a:srgbClr val="006CB4"/>
                </a:solidFill>
                <a:latin typeface="Calibri" panose="020F0502020204030204" pitchFamily="34" charset="0"/>
              </a:rPr>
              <a:t>(FCT 334)</a:t>
            </a:r>
            <a:endParaRPr lang="en-GB" sz="2000" b="1" dirty="0">
              <a:solidFill>
                <a:srgbClr val="006CB4"/>
              </a:solidFill>
              <a:latin typeface="Calibri" panose="020F0502020204030204" pitchFamily="34" charset="0"/>
            </a:endParaRPr>
          </a:p>
        </p:txBody>
      </p:sp>
    </p:spTree>
    <p:extLst>
      <p:ext uri="{BB962C8B-B14F-4D97-AF65-F5344CB8AC3E}">
        <p14:creationId xmlns:p14="http://schemas.microsoft.com/office/powerpoint/2010/main" val="3344951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3569" y="547688"/>
            <a:ext cx="7920037" cy="1040285"/>
          </a:xfrm>
          <a:noFill/>
        </p:spPr>
        <p:txBody>
          <a:bodyPr/>
          <a:lstStyle/>
          <a:p>
            <a:r>
              <a:rPr lang="en-GB" sz="2800" dirty="0" smtClean="0">
                <a:latin typeface="Calibri" panose="020F0502020204030204" pitchFamily="34" charset="0"/>
              </a:rPr>
              <a:t>We studied two courses</a:t>
            </a:r>
          </a:p>
          <a:p>
            <a:r>
              <a:rPr lang="en-GB" sz="2800" dirty="0" smtClean="0">
                <a:latin typeface="Calibri" panose="020F0502020204030204" pitchFamily="34" charset="0"/>
              </a:rPr>
              <a:t>Differences: Course Topic &amp; Format</a:t>
            </a:r>
            <a:endParaRPr lang="en-GB" sz="2800" dirty="0">
              <a:latin typeface="Calibri" panose="020F0502020204030204" pitchFamily="34" charset="0"/>
            </a:endParaRPr>
          </a:p>
        </p:txBody>
      </p:sp>
      <p:sp>
        <p:nvSpPr>
          <p:cNvPr id="3" name="Text Placeholder 2"/>
          <p:cNvSpPr>
            <a:spLocks noGrp="1"/>
          </p:cNvSpPr>
          <p:nvPr>
            <p:ph type="body" sz="quarter" idx="11"/>
          </p:nvPr>
        </p:nvSpPr>
        <p:spPr>
          <a:xfrm>
            <a:off x="4575969" y="1860262"/>
            <a:ext cx="3962400" cy="3785652"/>
          </a:xfrm>
        </p:spPr>
        <p:txBody>
          <a:bodyPr/>
          <a:lstStyle/>
          <a:p>
            <a:r>
              <a:rPr lang="en-GB" b="1" dirty="0" smtClean="0">
                <a:latin typeface="Calibri" panose="020F0502020204030204" pitchFamily="34" charset="0"/>
              </a:rPr>
              <a:t>IDS </a:t>
            </a:r>
          </a:p>
          <a:p>
            <a:pPr marL="342900" indent="-342900">
              <a:buFont typeface="Arial" panose="020B0604020202020204" pitchFamily="34" charset="0"/>
              <a:buChar char="•"/>
            </a:pPr>
            <a:r>
              <a:rPr lang="en-GB" dirty="0" smtClean="0">
                <a:latin typeface="Calibri" panose="020F0502020204030204" pitchFamily="34" charset="0"/>
              </a:rPr>
              <a:t>Aimed at programmers, who wanted to </a:t>
            </a:r>
            <a:r>
              <a:rPr lang="en-GB" b="1" dirty="0" smtClean="0">
                <a:latin typeface="Calibri" panose="020F0502020204030204" pitchFamily="34" charset="0"/>
              </a:rPr>
              <a:t>gain skill in an emerging domain</a:t>
            </a:r>
            <a:r>
              <a:rPr lang="en-GB" dirty="0" smtClean="0">
                <a:latin typeface="Calibri" panose="020F0502020204030204" pitchFamily="34" charset="0"/>
              </a:rPr>
              <a:t>. </a:t>
            </a: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r>
              <a:rPr lang="en-GB" dirty="0">
                <a:latin typeface="Calibri" panose="020F0502020204030204" pitchFamily="34" charset="0"/>
              </a:rPr>
              <a:t>I</a:t>
            </a:r>
            <a:r>
              <a:rPr lang="en-GB" dirty="0" smtClean="0">
                <a:latin typeface="Calibri" panose="020F0502020204030204" pitchFamily="34" charset="0"/>
              </a:rPr>
              <a:t>ncluded </a:t>
            </a:r>
            <a:r>
              <a:rPr lang="en-GB" b="1" dirty="0" smtClean="0">
                <a:latin typeface="Calibri" panose="020F0502020204030204" pitchFamily="34" charset="0"/>
              </a:rPr>
              <a:t>projects</a:t>
            </a:r>
            <a:r>
              <a:rPr lang="en-GB" dirty="0" smtClean="0">
                <a:latin typeface="Calibri" panose="020F0502020204030204" pitchFamily="34" charset="0"/>
              </a:rPr>
              <a:t> – opportunities for in depth </a:t>
            </a: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endParaRPr lang="en-GB" dirty="0">
              <a:latin typeface="Calibri" panose="020F0502020204030204" pitchFamily="34" charset="0"/>
            </a:endParaRPr>
          </a:p>
        </p:txBody>
      </p:sp>
      <p:sp>
        <p:nvSpPr>
          <p:cNvPr id="5" name="Text Placeholder 2"/>
          <p:cNvSpPr txBox="1">
            <a:spLocks/>
          </p:cNvSpPr>
          <p:nvPr/>
        </p:nvSpPr>
        <p:spPr>
          <a:xfrm>
            <a:off x="611188" y="1852332"/>
            <a:ext cx="3959225" cy="4967514"/>
          </a:xfrm>
          <a:prstGeom prst="rect">
            <a:avLst/>
          </a:prstGeom>
          <a:noFill/>
        </p:spPr>
        <p:txBody>
          <a:bodyPr wrap="square">
            <a:spAutoFit/>
          </a:bodyPr>
          <a:lstStyle>
            <a:lvl1pPr marL="0" indent="0" algn="l" defTabSz="457200" rtl="0" eaLnBrk="1" latinLnBrk="0" hangingPunct="1">
              <a:spcBef>
                <a:spcPct val="20000"/>
              </a:spcBef>
              <a:buFont typeface="Arial"/>
              <a:buNone/>
              <a:defRPr sz="2400" kern="1200" baseline="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smtClean="0">
                <a:latin typeface="Calibri" panose="020F0502020204030204" pitchFamily="34" charset="0"/>
              </a:rPr>
              <a:t>FCT</a:t>
            </a:r>
          </a:p>
          <a:p>
            <a:pPr marL="342900" indent="-342900">
              <a:buFont typeface="Arial" panose="020B0604020202020204" pitchFamily="34" charset="0"/>
              <a:buChar char="•"/>
            </a:pPr>
            <a:r>
              <a:rPr lang="en-GB" b="1" dirty="0" smtClean="0">
                <a:latin typeface="Calibri" panose="020F0502020204030204" pitchFamily="34" charset="0"/>
              </a:rPr>
              <a:t>Interdisciplinary</a:t>
            </a:r>
            <a:r>
              <a:rPr lang="en-GB" dirty="0" smtClean="0">
                <a:latin typeface="Calibri" panose="020F0502020204030204" pitchFamily="34" charset="0"/>
              </a:rPr>
              <a:t> – focused on diverse aspects of clinical trials: ethics, statistics,  </a:t>
            </a:r>
          </a:p>
          <a:p>
            <a:pPr marL="342900" indent="-342900">
              <a:buFont typeface="Arial" panose="020B0604020202020204" pitchFamily="34" charset="0"/>
              <a:buChar char="•"/>
            </a:pPr>
            <a:r>
              <a:rPr lang="en-GB" dirty="0" smtClean="0">
                <a:latin typeface="Calibri" panose="020F0502020204030204" pitchFamily="34" charset="0"/>
              </a:rPr>
              <a:t>Adopted a very </a:t>
            </a:r>
            <a:r>
              <a:rPr lang="en-GB" b="1" dirty="0" smtClean="0">
                <a:latin typeface="Calibri" panose="020F0502020204030204" pitchFamily="34" charset="0"/>
              </a:rPr>
              <a:t>rigid</a:t>
            </a:r>
            <a:r>
              <a:rPr lang="en-GB" dirty="0" smtClean="0">
                <a:latin typeface="Calibri" panose="020F0502020204030204" pitchFamily="34" charset="0"/>
              </a:rPr>
              <a:t>  structure</a:t>
            </a: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rPr>
              <a:t>Don’t </a:t>
            </a:r>
            <a:r>
              <a:rPr lang="en-GB" dirty="0">
                <a:latin typeface="Calibri" panose="020F0502020204030204" pitchFamily="34" charset="0"/>
              </a:rPr>
              <a:t>underestimate the brand: </a:t>
            </a:r>
            <a:r>
              <a:rPr lang="en-GB" b="1" dirty="0" smtClean="0">
                <a:latin typeface="Calibri" panose="020F0502020204030204" pitchFamily="34" charset="0"/>
              </a:rPr>
              <a:t>Harvard </a:t>
            </a: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endParaRPr lang="en-GB" dirty="0">
              <a:latin typeface="Calibri" panose="020F0502020204030204" pitchFamily="34" charset="0"/>
            </a:endParaRPr>
          </a:p>
        </p:txBody>
      </p:sp>
      <p:sp>
        <p:nvSpPr>
          <p:cNvPr id="6" name="Oval 5"/>
          <p:cNvSpPr/>
          <p:nvPr/>
        </p:nvSpPr>
        <p:spPr>
          <a:xfrm>
            <a:off x="7292325"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171510" y="4757194"/>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990892"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7009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92325"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171510" y="4757194"/>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990892"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a:xfrm>
            <a:off x="613569" y="547688"/>
            <a:ext cx="7920037" cy="523220"/>
          </a:xfrm>
          <a:noFill/>
        </p:spPr>
        <p:txBody>
          <a:bodyPr/>
          <a:lstStyle/>
          <a:p>
            <a:r>
              <a:rPr lang="en-GB" sz="2800" dirty="0" smtClean="0">
                <a:latin typeface="Calibri" panose="020F0502020204030204" pitchFamily="34" charset="0"/>
              </a:rPr>
              <a:t>Differences: Learning and Task Strategies</a:t>
            </a:r>
            <a:endParaRPr lang="en-GB" sz="2800" dirty="0">
              <a:latin typeface="Calibri" panose="020F0502020204030204" pitchFamily="34" charset="0"/>
            </a:endParaRPr>
          </a:p>
        </p:txBody>
      </p:sp>
      <p:sp>
        <p:nvSpPr>
          <p:cNvPr id="3" name="Text Placeholder 2"/>
          <p:cNvSpPr>
            <a:spLocks noGrp="1"/>
          </p:cNvSpPr>
          <p:nvPr>
            <p:ph type="body" sz="quarter" idx="11"/>
          </p:nvPr>
        </p:nvSpPr>
        <p:spPr>
          <a:xfrm>
            <a:off x="611188" y="1636714"/>
            <a:ext cx="7920037" cy="4942892"/>
          </a:xfrm>
        </p:spPr>
        <p:txBody>
          <a:bodyPr/>
          <a:lstStyle/>
          <a:p>
            <a:pPr marL="342900" indent="-342900">
              <a:buFont typeface="Arial" panose="020B0604020202020204" pitchFamily="34" charset="0"/>
              <a:buChar char="•"/>
            </a:pPr>
            <a:r>
              <a:rPr lang="en-GB" dirty="0" smtClean="0">
                <a:latin typeface="Calibri" panose="020F0502020204030204" pitchFamily="34" charset="0"/>
              </a:rPr>
              <a:t>Note </a:t>
            </a:r>
            <a:r>
              <a:rPr lang="en-GB" dirty="0">
                <a:latin typeface="Calibri" panose="020F0502020204030204" pitchFamily="34" charset="0"/>
              </a:rPr>
              <a:t>taking a standard approach for FCT while not universal among IDS </a:t>
            </a:r>
            <a:r>
              <a:rPr lang="en-GB" dirty="0" smtClean="0">
                <a:latin typeface="Calibri" panose="020F0502020204030204" pitchFamily="34" charset="0"/>
              </a:rPr>
              <a:t>learners,</a:t>
            </a: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rPr>
              <a:t>High SRL FCT learners kept to the rigid structure of the course, following it:</a:t>
            </a:r>
          </a:p>
          <a:p>
            <a:pPr marL="361950" lvl="1" indent="0">
              <a:buNone/>
            </a:pPr>
            <a:r>
              <a:rPr lang="en-GB" sz="2000" i="1" dirty="0" smtClean="0">
                <a:solidFill>
                  <a:srgbClr val="006CB4"/>
                </a:solidFill>
                <a:latin typeface="Calibri" panose="020F0502020204030204" pitchFamily="34" charset="0"/>
              </a:rPr>
              <a:t>“They recommend readings /books where you can dig deeper into the subject … I could have gone more in depth, although I chose not to because I didn’t think I needed more in depth just now” (FCT 143).</a:t>
            </a:r>
          </a:p>
          <a:p>
            <a:pPr marL="342900" indent="-342900">
              <a:buFont typeface="Arial" panose="020B0604020202020204" pitchFamily="34" charset="0"/>
              <a:buChar char="•"/>
            </a:pPr>
            <a:r>
              <a:rPr lang="en-GB" dirty="0" smtClean="0">
                <a:latin typeface="Calibri" panose="020F0502020204030204" pitchFamily="34" charset="0"/>
              </a:rPr>
              <a:t>High SRL IDS learner were more flexible in their approach:</a:t>
            </a:r>
          </a:p>
          <a:p>
            <a:pPr marL="361950" lvl="1" indent="0">
              <a:buNone/>
            </a:pPr>
            <a:r>
              <a:rPr lang="en-GB" sz="2000" i="1" dirty="0" smtClean="0">
                <a:solidFill>
                  <a:srgbClr val="006CB4"/>
                </a:solidFill>
                <a:latin typeface="Calibri" panose="020F0502020204030204" pitchFamily="34" charset="0"/>
              </a:rPr>
              <a:t>“I think  my knowledge and my background and my work experience was very, very helpful, because whenever I saw something I understood I just ditched it and went to another part of the course.” (IDS </a:t>
            </a:r>
            <a:r>
              <a:rPr lang="en-GB" sz="2000" i="1" smtClean="0">
                <a:solidFill>
                  <a:srgbClr val="006CB4"/>
                </a:solidFill>
                <a:latin typeface="Calibri" panose="020F0502020204030204" pitchFamily="34" charset="0"/>
              </a:rPr>
              <a:t>239)</a:t>
            </a:r>
            <a:endParaRPr lang="en-GB" sz="2000" i="1" dirty="0" smtClean="0">
              <a:solidFill>
                <a:srgbClr val="006CB4"/>
              </a:solidFill>
              <a:latin typeface="Calibri" panose="020F0502020204030204" pitchFamily="34" charset="0"/>
            </a:endParaRPr>
          </a:p>
          <a:p>
            <a:pPr marL="342900" indent="-342900">
              <a:buFont typeface="Arial" panose="020B0604020202020204" pitchFamily="34" charset="0"/>
              <a:buChar char="•"/>
            </a:pPr>
            <a:endParaRPr lang="en-GB" dirty="0">
              <a:latin typeface="Calibri" panose="020F0502020204030204" pitchFamily="34" charset="0"/>
            </a:endParaRPr>
          </a:p>
        </p:txBody>
      </p:sp>
    </p:spTree>
    <p:extLst>
      <p:ext uri="{BB962C8B-B14F-4D97-AF65-F5344CB8AC3E}">
        <p14:creationId xmlns:p14="http://schemas.microsoft.com/office/powerpoint/2010/main" val="1420630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Conclusions and Reflection	</a:t>
            </a:r>
            <a:endParaRPr lang="en-GB" dirty="0"/>
          </a:p>
        </p:txBody>
      </p:sp>
      <p:sp>
        <p:nvSpPr>
          <p:cNvPr id="5" name="Rectangle 4"/>
          <p:cNvSpPr/>
          <p:nvPr/>
        </p:nvSpPr>
        <p:spPr>
          <a:xfrm>
            <a:off x="5822345" y="4606863"/>
            <a:ext cx="1079653" cy="1079653"/>
          </a:xfrm>
          <a:prstGeom prst="rect">
            <a:avLst/>
          </a:prstGeom>
          <a:solidFill>
            <a:srgbClr val="97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146998" y="4600660"/>
            <a:ext cx="1079653" cy="1079653"/>
          </a:xfrm>
          <a:prstGeom prst="rect">
            <a:avLst/>
          </a:prstGeom>
          <a:solidFill>
            <a:srgbClr val="97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482710" y="3300572"/>
            <a:ext cx="1079653" cy="1079653"/>
          </a:xfrm>
          <a:prstGeom prst="rect">
            <a:avLst/>
          </a:prstGeom>
          <a:solidFill>
            <a:srgbClr val="97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59992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3570" y="419672"/>
            <a:ext cx="7920036" cy="523220"/>
          </a:xfrm>
          <a:noFill/>
        </p:spPr>
        <p:txBody>
          <a:bodyPr/>
          <a:lstStyle/>
          <a:p>
            <a:r>
              <a:rPr lang="en-GB" sz="2800" dirty="0" smtClean="0"/>
              <a:t>Conclusions</a:t>
            </a:r>
            <a:endParaRPr lang="en-GB" sz="2800" dirty="0"/>
          </a:p>
        </p:txBody>
      </p:sp>
      <p:sp>
        <p:nvSpPr>
          <p:cNvPr id="5" name="Rectangle 4"/>
          <p:cNvSpPr/>
          <p:nvPr/>
        </p:nvSpPr>
        <p:spPr>
          <a:xfrm>
            <a:off x="5822345" y="4606863"/>
            <a:ext cx="1079653" cy="1079653"/>
          </a:xfrm>
          <a:prstGeom prst="rect">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146998" y="4600660"/>
            <a:ext cx="1079653" cy="1079653"/>
          </a:xfrm>
          <a:prstGeom prst="rect">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482710" y="3300572"/>
            <a:ext cx="1079653" cy="1079653"/>
          </a:xfrm>
          <a:prstGeom prst="rect">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13570" y="1636713"/>
            <a:ext cx="7920036"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Calibri" panose="020F0502020204030204" pitchFamily="34" charset="0"/>
              </a:rPr>
              <a:t>Professionals come with their own expectations and motivations</a:t>
            </a:r>
          </a:p>
          <a:p>
            <a:pPr marL="285750" indent="-285750">
              <a:buFont typeface="Arial" panose="020B0604020202020204" pitchFamily="34" charset="0"/>
              <a:buChar char="•"/>
            </a:pPr>
            <a:endParaRPr lang="en-GB" sz="2400" dirty="0">
              <a:latin typeface="Calibri" panose="020F0502020204030204" pitchFamily="34" charset="0"/>
            </a:endParaRPr>
          </a:p>
          <a:p>
            <a:pPr marL="285750" indent="-285750">
              <a:buFont typeface="Arial" panose="020B0604020202020204" pitchFamily="34" charset="0"/>
              <a:buChar char="•"/>
            </a:pPr>
            <a:r>
              <a:rPr lang="en-GB" sz="2400" dirty="0" smtClean="0">
                <a:latin typeface="Calibri" panose="020F0502020204030204" pitchFamily="34" charset="0"/>
              </a:rPr>
              <a:t>Individuals self-regulate their learning to varying degrees,</a:t>
            </a:r>
          </a:p>
          <a:p>
            <a:pPr marL="285750" indent="-285750">
              <a:buFont typeface="Arial" panose="020B0604020202020204" pitchFamily="34" charset="0"/>
              <a:buChar char="•"/>
            </a:pPr>
            <a:endParaRPr lang="en-GB" sz="2400" dirty="0">
              <a:latin typeface="Calibri" panose="020F0502020204030204" pitchFamily="34" charset="0"/>
            </a:endParaRPr>
          </a:p>
          <a:p>
            <a:endParaRPr lang="en-GB" sz="2400" dirty="0" smtClean="0">
              <a:latin typeface="Calibri" panose="020F0502020204030204" pitchFamily="34" charset="0"/>
            </a:endParaRPr>
          </a:p>
          <a:p>
            <a:pPr marL="285750" indent="-285750">
              <a:buFont typeface="Arial" panose="020B0604020202020204" pitchFamily="34" charset="0"/>
              <a:buChar char="•"/>
            </a:pPr>
            <a:r>
              <a:rPr lang="en-GB" sz="2400" dirty="0" smtClean="0">
                <a:latin typeface="Calibri" panose="020F0502020204030204" pitchFamily="34" charset="0"/>
              </a:rPr>
              <a:t>Course topic and format can shape expectations and learning approach adopted,</a:t>
            </a:r>
          </a:p>
          <a:p>
            <a:pPr marL="285750" indent="-285750">
              <a:buFont typeface="Arial" panose="020B0604020202020204" pitchFamily="34" charset="0"/>
              <a:buChar char="•"/>
            </a:pPr>
            <a:endParaRPr lang="en-GB" sz="2400" dirty="0" smtClean="0">
              <a:latin typeface="Calibri" panose="020F0502020204030204" pitchFamily="34" charset="0"/>
            </a:endParaRPr>
          </a:p>
          <a:p>
            <a:pPr marL="285750" indent="-285750">
              <a:buFont typeface="Arial" panose="020B0604020202020204" pitchFamily="34" charset="0"/>
              <a:buChar char="•"/>
            </a:pPr>
            <a:endParaRPr lang="en-GB" sz="2400" dirty="0">
              <a:latin typeface="Calibri" panose="020F0502020204030204" pitchFamily="34" charset="0"/>
            </a:endParaRPr>
          </a:p>
        </p:txBody>
      </p:sp>
    </p:spTree>
    <p:extLst>
      <p:ext uri="{BB962C8B-B14F-4D97-AF65-F5344CB8AC3E}">
        <p14:creationId xmlns:p14="http://schemas.microsoft.com/office/powerpoint/2010/main" val="1166667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1411551807"/>
              </p:ext>
            </p:extLst>
          </p:nvPr>
        </p:nvGraphicFramePr>
        <p:xfrm>
          <a:off x="4474492" y="3421994"/>
          <a:ext cx="4344144"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lstStyle/>
          <a:p>
            <a:r>
              <a:rPr lang="en-GB" dirty="0" smtClean="0"/>
              <a:t>Back to those questions …</a:t>
            </a:r>
            <a:endParaRPr lang="en-GB" dirty="0"/>
          </a:p>
        </p:txBody>
      </p:sp>
      <p:sp>
        <p:nvSpPr>
          <p:cNvPr id="3" name="Content Placeholder 2"/>
          <p:cNvSpPr>
            <a:spLocks noGrp="1"/>
          </p:cNvSpPr>
          <p:nvPr>
            <p:ph sz="quarter" idx="11"/>
          </p:nvPr>
        </p:nvSpPr>
        <p:spPr>
          <a:xfrm>
            <a:off x="501015" y="1538063"/>
            <a:ext cx="8169484" cy="4401935"/>
          </a:xfrm>
          <a:noFill/>
        </p:spPr>
        <p:txBody>
          <a:bodyPr/>
          <a:lstStyle/>
          <a:p>
            <a:pPr marL="342900" indent="-342900">
              <a:buFont typeface="Arial" panose="020B0604020202020204" pitchFamily="34" charset="0"/>
              <a:buChar char="•"/>
            </a:pPr>
            <a:r>
              <a:rPr lang="en-GB" dirty="0" smtClean="0">
                <a:latin typeface="Calibri" panose="020F0502020204030204" pitchFamily="34" charset="0"/>
              </a:rPr>
              <a:t>Do MOOC environments demand high levels of self-regulation, or suit learners with particular SR skills?</a:t>
            </a: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rPr>
              <a:t>Do high and low self-regulators behave differently?</a:t>
            </a: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rPr>
              <a:t>Does an individual’s level of SRL affect their participation?</a:t>
            </a:r>
          </a:p>
          <a:p>
            <a:endParaRPr lang="en-GB" dirty="0" smtClean="0">
              <a:latin typeface="Calibri" panose="020F0502020204030204" pitchFamily="34" charset="0"/>
            </a:endParaRPr>
          </a:p>
        </p:txBody>
      </p:sp>
    </p:spTree>
    <p:extLst>
      <p:ext uri="{BB962C8B-B14F-4D97-AF65-F5344CB8AC3E}">
        <p14:creationId xmlns:p14="http://schemas.microsoft.com/office/powerpoint/2010/main" val="3013354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MOOCs and Professional Learners</a:t>
            </a:r>
            <a:endParaRPr lang="en-GB" dirty="0"/>
          </a:p>
        </p:txBody>
      </p:sp>
      <p:sp>
        <p:nvSpPr>
          <p:cNvPr id="3" name="Content Placeholder 2"/>
          <p:cNvSpPr>
            <a:spLocks noGrp="1"/>
          </p:cNvSpPr>
          <p:nvPr>
            <p:ph sz="quarter" idx="11"/>
          </p:nvPr>
        </p:nvSpPr>
        <p:spPr/>
        <p:txBody>
          <a:bodyPr/>
          <a:lstStyle/>
          <a:p>
            <a:r>
              <a:rPr lang="en-GB" dirty="0" smtClean="0"/>
              <a:t>Can we articulate patterns or elements of course design that </a:t>
            </a:r>
            <a:r>
              <a:rPr lang="en-GB" i="1" dirty="0" smtClean="0"/>
              <a:t>could</a:t>
            </a:r>
            <a:r>
              <a:rPr lang="en-GB" dirty="0" smtClean="0"/>
              <a:t> work for professional learners?</a:t>
            </a:r>
          </a:p>
          <a:p>
            <a:endParaRPr lang="en-GB" dirty="0"/>
          </a:p>
          <a:p>
            <a:r>
              <a:rPr lang="en-GB" dirty="0" smtClean="0"/>
              <a:t>And our learners in general?</a:t>
            </a:r>
          </a:p>
          <a:p>
            <a:endParaRPr lang="en-GB" dirty="0"/>
          </a:p>
          <a:p>
            <a:endParaRPr lang="en-GB" dirty="0" smtClean="0"/>
          </a:p>
          <a:p>
            <a:endParaRPr lang="en-GB" dirty="0"/>
          </a:p>
          <a:p>
            <a:pPr algn="r"/>
            <a:r>
              <a:rPr lang="en-GB" dirty="0" smtClean="0"/>
              <a:t>… these are untested.</a:t>
            </a:r>
            <a:endParaRPr lang="en-GB" dirty="0"/>
          </a:p>
        </p:txBody>
      </p:sp>
    </p:spTree>
    <p:extLst>
      <p:ext uri="{BB962C8B-B14F-4D97-AF65-F5344CB8AC3E}">
        <p14:creationId xmlns:p14="http://schemas.microsoft.com/office/powerpoint/2010/main" val="3298915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cument"/>
          <p:cNvSpPr>
            <a:spLocks noEditPoints="1" noChangeArrowheads="1"/>
          </p:cNvSpPr>
          <p:nvPr/>
        </p:nvSpPr>
        <p:spPr bwMode="auto">
          <a:xfrm>
            <a:off x="6819450"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chemeClr val="bg1">
                <a:lumMod val="9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4" name="Document"/>
          <p:cNvSpPr>
            <a:spLocks noEditPoints="1" noChangeArrowheads="1"/>
          </p:cNvSpPr>
          <p:nvPr/>
        </p:nvSpPr>
        <p:spPr bwMode="auto">
          <a:xfrm>
            <a:off x="5287832"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chemeClr val="bg1">
                <a:lumMod val="9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5" name="Document"/>
          <p:cNvSpPr>
            <a:spLocks noEditPoints="1" noChangeArrowheads="1"/>
          </p:cNvSpPr>
          <p:nvPr/>
        </p:nvSpPr>
        <p:spPr bwMode="auto">
          <a:xfrm>
            <a:off x="3743908"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chemeClr val="bg1">
                <a:lumMod val="9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7" name="Text Placeholder 6"/>
          <p:cNvSpPr>
            <a:spLocks noGrp="1"/>
          </p:cNvSpPr>
          <p:nvPr>
            <p:ph type="body" sz="quarter" idx="10"/>
          </p:nvPr>
        </p:nvSpPr>
        <p:spPr>
          <a:xfrm>
            <a:off x="613570" y="547688"/>
            <a:ext cx="7920036" cy="584775"/>
          </a:xfrm>
        </p:spPr>
        <p:txBody>
          <a:bodyPr/>
          <a:lstStyle/>
          <a:p>
            <a:r>
              <a:rPr lang="en-GB" dirty="0" smtClean="0">
                <a:latin typeface="Calibri" panose="020F0502020204030204" pitchFamily="34" charset="0"/>
              </a:rPr>
              <a:t>Study Recommendations</a:t>
            </a:r>
            <a:endParaRPr lang="en-GB" dirty="0">
              <a:latin typeface="Calibri" panose="020F0502020204030204" pitchFamily="34" charset="0"/>
            </a:endParaRPr>
          </a:p>
        </p:txBody>
      </p:sp>
      <p:sp>
        <p:nvSpPr>
          <p:cNvPr id="6" name="Content Placeholder 5"/>
          <p:cNvSpPr>
            <a:spLocks noGrp="1"/>
          </p:cNvSpPr>
          <p:nvPr>
            <p:ph sz="quarter" idx="11"/>
          </p:nvPr>
        </p:nvSpPr>
        <p:spPr>
          <a:xfrm>
            <a:off x="612776" y="1132463"/>
            <a:ext cx="7920036" cy="4807536"/>
          </a:xfrm>
          <a:noFill/>
        </p:spPr>
        <p:txBody>
          <a:bodyPr/>
          <a:lstStyle/>
          <a:p>
            <a:pPr marL="342900" indent="-342900">
              <a:buFont typeface="+mj-lt"/>
              <a:buAutoNum type="arabicPeriod"/>
            </a:pPr>
            <a:r>
              <a:rPr lang="en-GB" sz="1800" dirty="0" smtClean="0">
                <a:latin typeface="Calibri" panose="020F0502020204030204" pitchFamily="34" charset="0"/>
              </a:rPr>
              <a:t>Enable professional learners to </a:t>
            </a:r>
            <a:r>
              <a:rPr lang="en-GB" sz="1800" b="1" dirty="0" smtClean="0">
                <a:latin typeface="Calibri" panose="020F0502020204030204" pitchFamily="34" charset="0"/>
              </a:rPr>
              <a:t>link theory </a:t>
            </a:r>
            <a:r>
              <a:rPr lang="en-GB" sz="1800" dirty="0" smtClean="0">
                <a:latin typeface="Calibri" panose="020F0502020204030204" pitchFamily="34" charset="0"/>
              </a:rPr>
              <a:t>learned in the MOOC with their </a:t>
            </a:r>
            <a:r>
              <a:rPr lang="en-GB" sz="1800" b="1" dirty="0" smtClean="0">
                <a:latin typeface="Calibri" panose="020F0502020204030204" pitchFamily="34" charset="0"/>
              </a:rPr>
              <a:t>work practice </a:t>
            </a:r>
            <a:r>
              <a:rPr lang="en-GB" sz="1800" dirty="0" smtClean="0">
                <a:latin typeface="Calibri" panose="020F0502020204030204" pitchFamily="34" charset="0"/>
              </a:rPr>
              <a:t>by setting personal goals, or personalizing course goals. </a:t>
            </a:r>
          </a:p>
          <a:p>
            <a:pPr marL="342900" indent="-342900">
              <a:buFont typeface="+mj-lt"/>
              <a:buAutoNum type="arabicPeriod"/>
            </a:pPr>
            <a:r>
              <a:rPr lang="en-GB" sz="1800" dirty="0" smtClean="0">
                <a:latin typeface="Calibri" panose="020F0502020204030204" pitchFamily="34" charset="0"/>
              </a:rPr>
              <a:t>Help </a:t>
            </a:r>
            <a:r>
              <a:rPr lang="en-GB" sz="1800" dirty="0">
                <a:latin typeface="Calibri" panose="020F0502020204030204" pitchFamily="34" charset="0"/>
              </a:rPr>
              <a:t>professional learners to </a:t>
            </a:r>
            <a:r>
              <a:rPr lang="en-GB" sz="1800" b="1" dirty="0">
                <a:latin typeface="Calibri" panose="020F0502020204030204" pitchFamily="34" charset="0"/>
              </a:rPr>
              <a:t>reflect on the knowledge gained </a:t>
            </a:r>
            <a:r>
              <a:rPr lang="en-GB" sz="1800" dirty="0">
                <a:latin typeface="Calibri" panose="020F0502020204030204" pitchFamily="34" charset="0"/>
              </a:rPr>
              <a:t>from the course and </a:t>
            </a:r>
            <a:r>
              <a:rPr lang="en-GB" sz="1800" b="1" dirty="0">
                <a:latin typeface="Calibri" panose="020F0502020204030204" pitchFamily="34" charset="0"/>
              </a:rPr>
              <a:t>how it may be embedded into their work practice </a:t>
            </a:r>
            <a:r>
              <a:rPr lang="en-GB" sz="1800" dirty="0">
                <a:latin typeface="Calibri" panose="020F0502020204030204" pitchFamily="34" charset="0"/>
              </a:rPr>
              <a:t>before the end of the course</a:t>
            </a:r>
            <a:r>
              <a:rPr lang="en-GB" sz="1800" dirty="0" smtClean="0">
                <a:latin typeface="Calibri" panose="020F0502020204030204" pitchFamily="34" charset="0"/>
              </a:rPr>
              <a:t>.</a:t>
            </a:r>
          </a:p>
          <a:p>
            <a:pPr marL="342900" indent="-342900">
              <a:buFont typeface="+mj-lt"/>
              <a:buAutoNum type="arabicPeriod" startAt="3"/>
            </a:pPr>
            <a:r>
              <a:rPr lang="en-GB" sz="1800" b="1" dirty="0" smtClean="0">
                <a:latin typeface="Calibri" panose="020F0502020204030204" pitchFamily="34" charset="0"/>
              </a:rPr>
              <a:t>Capitalize </a:t>
            </a:r>
            <a:r>
              <a:rPr lang="en-GB" sz="1800" dirty="0" smtClean="0">
                <a:latin typeface="Calibri" panose="020F0502020204030204" pitchFamily="34" charset="0"/>
              </a:rPr>
              <a:t>on the diversity of </a:t>
            </a:r>
            <a:r>
              <a:rPr lang="en-GB" sz="1800" b="1" dirty="0" smtClean="0">
                <a:latin typeface="Calibri" panose="020F0502020204030204" pitchFamily="34" charset="0"/>
              </a:rPr>
              <a:t>motivation, expectation, and prior knowledge </a:t>
            </a:r>
            <a:r>
              <a:rPr lang="en-GB" sz="1800" dirty="0" smtClean="0">
                <a:latin typeface="Calibri" panose="020F0502020204030204" pitchFamily="34" charset="0"/>
              </a:rPr>
              <a:t>and experience that is an inherent within all MOOC cohorts.</a:t>
            </a:r>
          </a:p>
          <a:p>
            <a:pPr marL="342900" indent="-342900">
              <a:buFont typeface="+mj-lt"/>
              <a:buAutoNum type="arabicPeriod" startAt="3"/>
            </a:pPr>
            <a:r>
              <a:rPr lang="en-GB" sz="1800" dirty="0" smtClean="0">
                <a:latin typeface="Calibri" panose="020F0502020204030204" pitchFamily="34" charset="0"/>
              </a:rPr>
              <a:t>Encourage </a:t>
            </a:r>
            <a:r>
              <a:rPr lang="en-GB" sz="1800" dirty="0">
                <a:latin typeface="Calibri" panose="020F0502020204030204" pitchFamily="34" charset="0"/>
              </a:rPr>
              <a:t>professional learners to </a:t>
            </a:r>
            <a:r>
              <a:rPr lang="en-GB" sz="1800" b="1" dirty="0">
                <a:latin typeface="Calibri" panose="020F0502020204030204" pitchFamily="34" charset="0"/>
              </a:rPr>
              <a:t>discuss ideas from the course with co-workers in their external professional network </a:t>
            </a:r>
            <a:r>
              <a:rPr lang="en-GB" sz="1800" dirty="0">
                <a:latin typeface="Calibri" panose="020F0502020204030204" pitchFamily="34" charset="0"/>
              </a:rPr>
              <a:t>as well as with other learners on the </a:t>
            </a:r>
            <a:r>
              <a:rPr lang="en-GB" sz="1800" dirty="0" smtClean="0">
                <a:latin typeface="Calibri" panose="020F0502020204030204" pitchFamily="34" charset="0"/>
              </a:rPr>
              <a:t>course.</a:t>
            </a:r>
          </a:p>
          <a:p>
            <a:pPr marL="342900" indent="-342900">
              <a:buFont typeface="+mj-lt"/>
              <a:buAutoNum type="arabicPeriod" startAt="3"/>
            </a:pPr>
            <a:r>
              <a:rPr lang="en-GB" sz="1800" dirty="0" smtClean="0">
                <a:latin typeface="Calibri" panose="020F0502020204030204" pitchFamily="34" charset="0"/>
              </a:rPr>
              <a:t>Utilize </a:t>
            </a:r>
            <a:r>
              <a:rPr lang="en-GB" sz="1800" dirty="0">
                <a:latin typeface="Calibri" panose="020F0502020204030204" pitchFamily="34" charset="0"/>
              </a:rPr>
              <a:t>the </a:t>
            </a:r>
            <a:r>
              <a:rPr lang="en-GB" sz="1800" b="1" dirty="0">
                <a:latin typeface="Calibri" panose="020F0502020204030204" pitchFamily="34" charset="0"/>
              </a:rPr>
              <a:t>existing knowledge and experience that professional learners bring to the learning context</a:t>
            </a:r>
            <a:r>
              <a:rPr lang="en-GB" sz="1800" b="1" dirty="0" smtClean="0">
                <a:latin typeface="Calibri" panose="020F0502020204030204" pitchFamily="34" charset="0"/>
              </a:rPr>
              <a:t>.</a:t>
            </a:r>
          </a:p>
          <a:p>
            <a:pPr algn="r"/>
            <a:endParaRPr lang="en-GB" sz="1200" dirty="0" smtClean="0">
              <a:latin typeface="Calibri" panose="020F0502020204030204" pitchFamily="34" charset="0"/>
            </a:endParaRPr>
          </a:p>
          <a:p>
            <a:pPr algn="r"/>
            <a:r>
              <a:rPr lang="en-GB" sz="1400" i="1" dirty="0" smtClean="0">
                <a:solidFill>
                  <a:srgbClr val="753BBD"/>
                </a:solidFill>
                <a:latin typeface="Calibri" panose="020F0502020204030204" pitchFamily="34" charset="0"/>
                <a:hlinkClick r:id="rId3"/>
              </a:rPr>
              <a:t>https</a:t>
            </a:r>
            <a:r>
              <a:rPr lang="en-GB" sz="1400" i="1" dirty="0">
                <a:solidFill>
                  <a:srgbClr val="753BBD"/>
                </a:solidFill>
                <a:latin typeface="Calibri" panose="020F0502020204030204" pitchFamily="34" charset="0"/>
                <a:hlinkClick r:id="rId3"/>
              </a:rPr>
              <a:t>://figshare.com/articles/MOOC_Design_Recommendations/1420557</a:t>
            </a:r>
            <a:endParaRPr lang="en-GB" sz="2000" i="1" dirty="0">
              <a:solidFill>
                <a:srgbClr val="753BBD"/>
              </a:solidFill>
              <a:latin typeface="Calibri" panose="020F0502020204030204" pitchFamily="34" charset="0"/>
            </a:endParaRPr>
          </a:p>
        </p:txBody>
      </p:sp>
    </p:spTree>
    <p:extLst>
      <p:ext uri="{BB962C8B-B14F-4D97-AF65-F5344CB8AC3E}">
        <p14:creationId xmlns:p14="http://schemas.microsoft.com/office/powerpoint/2010/main" val="97618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3570" y="547688"/>
            <a:ext cx="7920036" cy="523220"/>
          </a:xfrm>
        </p:spPr>
        <p:txBody>
          <a:bodyPr/>
          <a:lstStyle/>
          <a:p>
            <a:r>
              <a:rPr lang="en-GB" sz="2800" dirty="0" smtClean="0"/>
              <a:t>Massive Open Online Courses</a:t>
            </a:r>
            <a:endParaRPr lang="en-GB" sz="2800" dirty="0"/>
          </a:p>
        </p:txBody>
      </p:sp>
      <p:graphicFrame>
        <p:nvGraphicFramePr>
          <p:cNvPr id="12" name="Diagram 11"/>
          <p:cNvGraphicFramePr/>
          <p:nvPr>
            <p:extLst>
              <p:ext uri="{D42A27DB-BD31-4B8C-83A1-F6EECF244321}">
                <p14:modId xmlns:p14="http://schemas.microsoft.com/office/powerpoint/2010/main" val="1712072682"/>
              </p:ext>
            </p:extLst>
          </p:nvPr>
        </p:nvGraphicFramePr>
        <p:xfrm>
          <a:off x="4554384" y="3350132"/>
          <a:ext cx="4344144"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1"/>
          </p:nvPr>
        </p:nvSpPr>
        <p:spPr>
          <a:xfrm>
            <a:off x="612776" y="1636713"/>
            <a:ext cx="7920036" cy="4303286"/>
          </a:xfrm>
        </p:spPr>
        <p:txBody>
          <a:bodyPr/>
          <a:lstStyle/>
          <a:p>
            <a:pPr marL="342900" indent="-342900">
              <a:buFont typeface="Arial" panose="020B0604020202020204" pitchFamily="34" charset="0"/>
              <a:buChar char="•"/>
            </a:pPr>
            <a:r>
              <a:rPr lang="en-GB" dirty="0" smtClean="0">
                <a:latin typeface="Calibri" panose="020F0502020204030204" pitchFamily="34" charset="0"/>
              </a:rPr>
              <a:t>Massively popular,</a:t>
            </a:r>
            <a:endParaRPr lang="en-GB" dirty="0">
              <a:latin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rPr>
              <a:t>Content-centric, pedagogically simplistic.</a:t>
            </a:r>
            <a:endParaRPr lang="en-GB" dirty="0">
              <a:latin typeface="Calibri" panose="020F0502020204030204" pitchFamily="34" charset="0"/>
            </a:endParaRP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rPr>
              <a:t>Our interest: how are they being used by </a:t>
            </a:r>
            <a:r>
              <a:rPr lang="en-GB" b="1" dirty="0" smtClean="0">
                <a:latin typeface="Calibri" panose="020F0502020204030204" pitchFamily="34" charset="0"/>
              </a:rPr>
              <a:t>professionals*, </a:t>
            </a:r>
            <a:r>
              <a:rPr lang="en-GB" dirty="0" smtClean="0">
                <a:latin typeface="Calibri" panose="020F0502020204030204" pitchFamily="34" charset="0"/>
              </a:rPr>
              <a:t>and are they living up to their promise.</a:t>
            </a:r>
          </a:p>
          <a:p>
            <a:pPr marL="342900" indent="-342900">
              <a:buFont typeface="Arial" panose="020B0604020202020204" pitchFamily="34" charset="0"/>
              <a:buChar char="•"/>
            </a:pPr>
            <a:endParaRPr lang="en-GB" dirty="0">
              <a:latin typeface="Calibri" panose="020F0502020204030204" pitchFamily="34" charset="0"/>
            </a:endParaRP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endParaRPr lang="en-GB" dirty="0" smtClean="0">
              <a:latin typeface="Calibri" panose="020F0502020204030204" pitchFamily="34" charset="0"/>
            </a:endParaRPr>
          </a:p>
          <a:p>
            <a:pPr marL="342900" indent="-342900">
              <a:buFont typeface="Arial" panose="020B0604020202020204" pitchFamily="34" charset="0"/>
              <a:buChar char="•"/>
            </a:pPr>
            <a:endParaRPr lang="en-GB" dirty="0">
              <a:latin typeface="Calibri" panose="020F0502020204030204" pitchFamily="34" charset="0"/>
            </a:endParaRPr>
          </a:p>
          <a:p>
            <a:r>
              <a:rPr lang="en-GB" dirty="0" smtClean="0">
                <a:latin typeface="Calibri" panose="020F0502020204030204" pitchFamily="34" charset="0"/>
              </a:rPr>
              <a:t>* </a:t>
            </a:r>
            <a:r>
              <a:rPr lang="en-GB" sz="1600" dirty="0" smtClean="0">
                <a:latin typeface="Calibri" panose="020F0502020204030204" pitchFamily="34" charset="0"/>
              </a:rPr>
              <a:t>primary identity is as a practitioner, rather then as a  learner.</a:t>
            </a:r>
          </a:p>
        </p:txBody>
      </p:sp>
    </p:spTree>
    <p:extLst>
      <p:ext uri="{BB962C8B-B14F-4D97-AF65-F5344CB8AC3E}">
        <p14:creationId xmlns:p14="http://schemas.microsoft.com/office/powerpoint/2010/main" val="2444418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3570" y="547688"/>
            <a:ext cx="7920036" cy="1200329"/>
          </a:xfrm>
        </p:spPr>
        <p:txBody>
          <a:bodyPr/>
          <a:lstStyle/>
          <a:p>
            <a:r>
              <a:rPr lang="en-GB" sz="2400" b="0" dirty="0"/>
              <a:t>Enable professional learners to link </a:t>
            </a:r>
            <a:r>
              <a:rPr lang="en-GB" sz="2400" dirty="0"/>
              <a:t>theory</a:t>
            </a:r>
            <a:r>
              <a:rPr lang="en-GB" sz="2400" b="0" dirty="0"/>
              <a:t> learned in the MOOC with their </a:t>
            </a:r>
            <a:r>
              <a:rPr lang="en-GB" sz="2400" dirty="0"/>
              <a:t>work practice</a:t>
            </a:r>
            <a:r>
              <a:rPr lang="en-GB" sz="2400" b="0" dirty="0"/>
              <a:t> by setting personal goals, or personalizing course goals. </a:t>
            </a:r>
          </a:p>
        </p:txBody>
      </p:sp>
      <p:sp>
        <p:nvSpPr>
          <p:cNvPr id="3" name="Content Placeholder 2"/>
          <p:cNvSpPr>
            <a:spLocks noGrp="1"/>
          </p:cNvSpPr>
          <p:nvPr>
            <p:ph sz="quarter" idx="11"/>
          </p:nvPr>
        </p:nvSpPr>
        <p:spPr>
          <a:xfrm>
            <a:off x="613570" y="1885072"/>
            <a:ext cx="7920036" cy="4054928"/>
          </a:xfrm>
        </p:spPr>
        <p:txBody>
          <a:bodyPr/>
          <a:lstStyle/>
          <a:p>
            <a:pPr marL="285750" indent="-285750">
              <a:buFont typeface="Arial" panose="020B0604020202020204" pitchFamily="34" charset="0"/>
              <a:buChar char="•"/>
            </a:pPr>
            <a:r>
              <a:rPr lang="en-GB" sz="1800" dirty="0" smtClean="0">
                <a:latin typeface="Calibri" panose="020F0502020204030204" pitchFamily="34" charset="0"/>
              </a:rPr>
              <a:t>Provide </a:t>
            </a:r>
            <a:r>
              <a:rPr lang="en-GB" sz="1800" dirty="0">
                <a:latin typeface="Calibri" panose="020F0502020204030204" pitchFamily="34" charset="0"/>
              </a:rPr>
              <a:t>opportunities for professional learners to explicitly integrate the theory learned on the course with their work practice and context will enhance learning and engagement</a:t>
            </a:r>
            <a:r>
              <a:rPr lang="en-GB" sz="1800" dirty="0" smtClean="0">
                <a:latin typeface="Calibri" panose="020F0502020204030204" pitchFamily="34" charset="0"/>
              </a:rPr>
              <a:t>.</a:t>
            </a:r>
            <a:endParaRPr lang="en-GB" sz="1800" dirty="0">
              <a:latin typeface="Calibri" panose="020F0502020204030204" pitchFamily="34" charset="0"/>
            </a:endParaRPr>
          </a:p>
          <a:p>
            <a:pPr marL="285750" indent="-285750">
              <a:buFont typeface="Arial" panose="020B0604020202020204" pitchFamily="34" charset="0"/>
              <a:buChar char="•"/>
            </a:pPr>
            <a:r>
              <a:rPr lang="en-GB" sz="1800" dirty="0">
                <a:latin typeface="Calibri" panose="020F0502020204030204" pitchFamily="34" charset="0"/>
              </a:rPr>
              <a:t>Course design should include tasks that explicitly require learners to link what they are learning to their current practice. </a:t>
            </a:r>
            <a:endParaRPr lang="en-GB" sz="1800" dirty="0" smtClean="0">
              <a:latin typeface="Calibri" panose="020F0502020204030204" pitchFamily="34" charset="0"/>
            </a:endParaRPr>
          </a:p>
          <a:p>
            <a:pPr marL="285750" indent="-285750">
              <a:buFont typeface="Arial" panose="020B0604020202020204" pitchFamily="34" charset="0"/>
              <a:buChar char="•"/>
            </a:pPr>
            <a:r>
              <a:rPr lang="en-GB" sz="1800" dirty="0" smtClean="0">
                <a:latin typeface="Calibri" panose="020F0502020204030204" pitchFamily="34" charset="0"/>
              </a:rPr>
              <a:t>Additional </a:t>
            </a:r>
            <a:r>
              <a:rPr lang="en-GB" sz="1800" dirty="0">
                <a:latin typeface="Calibri" panose="020F0502020204030204" pitchFamily="34" charset="0"/>
              </a:rPr>
              <a:t>tasks could </a:t>
            </a:r>
            <a:r>
              <a:rPr lang="en-GB" sz="1800" dirty="0" smtClean="0">
                <a:latin typeface="Calibri" panose="020F0502020204030204" pitchFamily="34" charset="0"/>
              </a:rPr>
              <a:t>encourage learners </a:t>
            </a:r>
            <a:r>
              <a:rPr lang="en-GB" sz="1800" dirty="0">
                <a:latin typeface="Calibri" panose="020F0502020204030204" pitchFamily="34" charset="0"/>
              </a:rPr>
              <a:t>to articulate and share action plans for embedding new knowledge into their own practice. </a:t>
            </a:r>
            <a:endParaRPr lang="en-GB" sz="1800" dirty="0" smtClean="0">
              <a:latin typeface="Calibri" panose="020F0502020204030204" pitchFamily="34" charset="0"/>
            </a:endParaRPr>
          </a:p>
          <a:p>
            <a:pPr marL="285750" indent="-285750">
              <a:buFont typeface="Arial" panose="020B0604020202020204" pitchFamily="34" charset="0"/>
              <a:buChar char="•"/>
            </a:pPr>
            <a:r>
              <a:rPr lang="en-GB" sz="1800" dirty="0" smtClean="0">
                <a:latin typeface="Calibri" panose="020F0502020204030204" pitchFamily="34" charset="0"/>
              </a:rPr>
              <a:t>Examples </a:t>
            </a:r>
            <a:r>
              <a:rPr lang="en-GB" sz="1800" dirty="0">
                <a:latin typeface="Calibri" panose="020F0502020204030204" pitchFamily="34" charset="0"/>
              </a:rPr>
              <a:t>generated by learners could form a growing resource illustrating the many ways in which theory and practice might be linked. </a:t>
            </a:r>
            <a:endParaRPr lang="en-GB" sz="1800" dirty="0" smtClean="0">
              <a:latin typeface="Calibri" panose="020F0502020204030204" pitchFamily="34" charset="0"/>
            </a:endParaRPr>
          </a:p>
          <a:p>
            <a:endParaRPr lang="en-GB" sz="1200" dirty="0" smtClean="0"/>
          </a:p>
          <a:p>
            <a:endParaRPr lang="en-GB" sz="1200" dirty="0"/>
          </a:p>
        </p:txBody>
      </p:sp>
    </p:spTree>
    <p:extLst>
      <p:ext uri="{BB962C8B-B14F-4D97-AF65-F5344CB8AC3E}">
        <p14:creationId xmlns:p14="http://schemas.microsoft.com/office/powerpoint/2010/main" val="2152103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3570" y="547688"/>
            <a:ext cx="7920036" cy="1200329"/>
          </a:xfrm>
        </p:spPr>
        <p:txBody>
          <a:bodyPr/>
          <a:lstStyle/>
          <a:p>
            <a:r>
              <a:rPr lang="en-GB" sz="2400" b="0" dirty="0"/>
              <a:t>Help professional learners to </a:t>
            </a:r>
            <a:r>
              <a:rPr lang="en-GB" sz="2400" dirty="0" smtClean="0"/>
              <a:t>reflect on the knowledge gained </a:t>
            </a:r>
            <a:r>
              <a:rPr lang="en-GB" sz="2400" b="0" dirty="0" smtClean="0"/>
              <a:t>from </a:t>
            </a:r>
            <a:r>
              <a:rPr lang="en-GB" sz="2400" b="0" dirty="0"/>
              <a:t>the course and </a:t>
            </a:r>
            <a:r>
              <a:rPr lang="en-GB" sz="2400" dirty="0" smtClean="0"/>
              <a:t>how </a:t>
            </a:r>
            <a:r>
              <a:rPr lang="en-GB" sz="2400" dirty="0"/>
              <a:t>it may be embedded</a:t>
            </a:r>
            <a:r>
              <a:rPr lang="en-GB" sz="2400" b="0" dirty="0"/>
              <a:t> into their work practice before the end of the course</a:t>
            </a:r>
            <a:r>
              <a:rPr lang="en-GB" sz="2400" b="0" dirty="0" smtClean="0"/>
              <a:t>.</a:t>
            </a:r>
            <a:endParaRPr lang="en-GB" b="0" dirty="0"/>
          </a:p>
        </p:txBody>
      </p:sp>
      <p:sp>
        <p:nvSpPr>
          <p:cNvPr id="3" name="Content Placeholder 2"/>
          <p:cNvSpPr>
            <a:spLocks noGrp="1"/>
          </p:cNvSpPr>
          <p:nvPr>
            <p:ph sz="quarter" idx="11"/>
          </p:nvPr>
        </p:nvSpPr>
        <p:spPr>
          <a:xfrm>
            <a:off x="704216" y="1969478"/>
            <a:ext cx="7920036" cy="5067802"/>
          </a:xfrm>
        </p:spPr>
        <p:txBody>
          <a:bodyPr/>
          <a:lstStyle/>
          <a:p>
            <a:endParaRPr lang="en-GB" sz="1200" dirty="0" smtClean="0">
              <a:latin typeface="Calibri" panose="020F0502020204030204" pitchFamily="34" charset="0"/>
            </a:endParaRPr>
          </a:p>
          <a:p>
            <a:pPr marL="171450" indent="-171450">
              <a:buFont typeface="Arial" panose="020B0604020202020204" pitchFamily="34" charset="0"/>
              <a:buChar char="•"/>
            </a:pPr>
            <a:r>
              <a:rPr lang="en-GB" sz="2000" dirty="0" smtClean="0">
                <a:latin typeface="Calibri" panose="020F0502020204030204" pitchFamily="34" charset="0"/>
              </a:rPr>
              <a:t>Certificates </a:t>
            </a:r>
            <a:r>
              <a:rPr lang="en-GB" sz="2000" dirty="0">
                <a:latin typeface="Calibri" panose="020F0502020204030204" pitchFamily="34" charset="0"/>
              </a:rPr>
              <a:t>may have limited value for some professionals. </a:t>
            </a:r>
            <a:endParaRPr lang="en-GB" sz="2000" dirty="0" smtClean="0">
              <a:latin typeface="Calibri" panose="020F0502020204030204" pitchFamily="34" charset="0"/>
            </a:endParaRPr>
          </a:p>
          <a:p>
            <a:pPr marL="171450" indent="-171450">
              <a:buFont typeface="Arial" panose="020B0604020202020204" pitchFamily="34" charset="0"/>
              <a:buChar char="•"/>
            </a:pPr>
            <a:r>
              <a:rPr lang="en-GB" sz="2000" dirty="0" smtClean="0">
                <a:latin typeface="Calibri" panose="020F0502020204030204" pitchFamily="34" charset="0"/>
              </a:rPr>
              <a:t>Instead course </a:t>
            </a:r>
            <a:r>
              <a:rPr lang="en-GB" sz="2000" dirty="0">
                <a:latin typeface="Calibri" panose="020F0502020204030204" pitchFamily="34" charset="0"/>
              </a:rPr>
              <a:t>designs can be tailored to support learners in creating an output of lasting value as demonstration of their learning.</a:t>
            </a:r>
          </a:p>
          <a:p>
            <a:pPr marL="171450" indent="-171450">
              <a:buFont typeface="Arial" panose="020B0604020202020204" pitchFamily="34" charset="0"/>
              <a:buChar char="•"/>
            </a:pPr>
            <a:r>
              <a:rPr lang="en-GB" sz="2000" dirty="0" smtClean="0">
                <a:latin typeface="Calibri" panose="020F0502020204030204" pitchFamily="34" charset="0"/>
              </a:rPr>
              <a:t>Set </a:t>
            </a:r>
            <a:r>
              <a:rPr lang="en-GB" sz="2000" dirty="0">
                <a:latin typeface="Calibri" panose="020F0502020204030204" pitchFamily="34" charset="0"/>
              </a:rPr>
              <a:t>authentic tasks which have a clear useful output that learners can include in their portfolio as a record of achievement. For example. </a:t>
            </a:r>
          </a:p>
          <a:p>
            <a:pPr marL="914400" lvl="1" indent="-171450">
              <a:buFont typeface="Arial" panose="020B0604020202020204" pitchFamily="34" charset="0"/>
              <a:buChar char="•"/>
            </a:pPr>
            <a:r>
              <a:rPr lang="en-GB" sz="1800" dirty="0" smtClean="0">
                <a:latin typeface="Calibri" panose="020F0502020204030204" pitchFamily="34" charset="0"/>
              </a:rPr>
              <a:t>learners </a:t>
            </a:r>
            <a:r>
              <a:rPr lang="en-GB" sz="1800" dirty="0">
                <a:latin typeface="Calibri" panose="020F0502020204030204" pitchFamily="34" charset="0"/>
              </a:rPr>
              <a:t>could be asked to specify an output based on a current challenge, and work to complete it through the course.</a:t>
            </a:r>
          </a:p>
          <a:p>
            <a:pPr marL="914400" lvl="1" indent="-171450">
              <a:buFont typeface="Arial" panose="020B0604020202020204" pitchFamily="34" charset="0"/>
              <a:buChar char="•"/>
            </a:pPr>
            <a:r>
              <a:rPr lang="en-GB" sz="1800" dirty="0" smtClean="0">
                <a:latin typeface="Calibri" panose="020F0502020204030204" pitchFamily="34" charset="0"/>
              </a:rPr>
              <a:t>learners </a:t>
            </a:r>
            <a:r>
              <a:rPr lang="en-GB" sz="1800" dirty="0">
                <a:latin typeface="Calibri" panose="020F0502020204030204" pitchFamily="34" charset="0"/>
              </a:rPr>
              <a:t>with similar backgrounds could work together to critique policy or conduct a </a:t>
            </a:r>
            <a:r>
              <a:rPr lang="en-GB" sz="1800" dirty="0" err="1">
                <a:latin typeface="Calibri" panose="020F0502020204030204" pitchFamily="34" charset="0"/>
              </a:rPr>
              <a:t>foresighting</a:t>
            </a:r>
            <a:r>
              <a:rPr lang="en-GB" sz="1800" dirty="0">
                <a:latin typeface="Calibri" panose="020F0502020204030204" pitchFamily="34" charset="0"/>
              </a:rPr>
              <a:t> exercise.</a:t>
            </a:r>
          </a:p>
          <a:p>
            <a:pPr marL="914400" lvl="1" indent="-171450">
              <a:buFont typeface="Arial" panose="020B0604020202020204" pitchFamily="34" charset="0"/>
              <a:buChar char="•"/>
            </a:pPr>
            <a:r>
              <a:rPr lang="en-GB" sz="1800" dirty="0" smtClean="0">
                <a:latin typeface="Calibri" panose="020F0502020204030204" pitchFamily="34" charset="0"/>
              </a:rPr>
              <a:t>learners </a:t>
            </a:r>
            <a:r>
              <a:rPr lang="en-GB" sz="1800" dirty="0">
                <a:latin typeface="Calibri" panose="020F0502020204030204" pitchFamily="34" charset="0"/>
              </a:rPr>
              <a:t>with complementary expertise could be brought together to define and resolve real-world </a:t>
            </a:r>
            <a:r>
              <a:rPr lang="en-GB" sz="1800" dirty="0" smtClean="0">
                <a:latin typeface="Calibri" panose="020F0502020204030204" pitchFamily="34" charset="0"/>
              </a:rPr>
              <a:t>problems.</a:t>
            </a:r>
            <a:r>
              <a:rPr lang="en-GB" sz="1800" dirty="0">
                <a:latin typeface="Calibri" panose="020F0502020204030204" pitchFamily="34" charset="0"/>
              </a:rPr>
              <a:t> </a:t>
            </a:r>
          </a:p>
          <a:p>
            <a:endParaRPr lang="en-GB" sz="1200" dirty="0">
              <a:latin typeface="Calibri" panose="020F0502020204030204" pitchFamily="34" charset="0"/>
            </a:endParaRPr>
          </a:p>
        </p:txBody>
      </p:sp>
    </p:spTree>
    <p:extLst>
      <p:ext uri="{BB962C8B-B14F-4D97-AF65-F5344CB8AC3E}">
        <p14:creationId xmlns:p14="http://schemas.microsoft.com/office/powerpoint/2010/main" val="215090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3570" y="547688"/>
            <a:ext cx="7920036" cy="1384995"/>
          </a:xfrm>
        </p:spPr>
        <p:txBody>
          <a:bodyPr/>
          <a:lstStyle/>
          <a:p>
            <a:r>
              <a:rPr lang="en-GB" sz="2800" dirty="0"/>
              <a:t>Capitalize</a:t>
            </a:r>
            <a:r>
              <a:rPr lang="en-GB" sz="2800" b="0" dirty="0"/>
              <a:t> on the </a:t>
            </a:r>
            <a:r>
              <a:rPr lang="en-GB" sz="2800" dirty="0"/>
              <a:t>diversity of motivation, expectation, and prior knowledge </a:t>
            </a:r>
            <a:r>
              <a:rPr lang="en-GB" sz="2800" b="0" dirty="0"/>
              <a:t>and experience that is an inherent within all MOOC cohorts</a:t>
            </a:r>
            <a:r>
              <a:rPr lang="en-GB" sz="2800" b="0" dirty="0" smtClean="0"/>
              <a:t>.</a:t>
            </a:r>
            <a:endParaRPr lang="en-GB" sz="2800" b="0" dirty="0"/>
          </a:p>
        </p:txBody>
      </p:sp>
      <p:sp>
        <p:nvSpPr>
          <p:cNvPr id="3" name="Content Placeholder 2"/>
          <p:cNvSpPr>
            <a:spLocks noGrp="1"/>
          </p:cNvSpPr>
          <p:nvPr>
            <p:ph sz="quarter" idx="11"/>
          </p:nvPr>
        </p:nvSpPr>
        <p:spPr>
          <a:xfrm>
            <a:off x="612776" y="2180492"/>
            <a:ext cx="7920036" cy="3759507"/>
          </a:xfrm>
        </p:spPr>
        <p:txBody>
          <a:bodyPr/>
          <a:lstStyle/>
          <a:p>
            <a:pPr marL="171450" indent="-171450">
              <a:buFont typeface="Arial" panose="020B0604020202020204" pitchFamily="34" charset="0"/>
              <a:buChar char="•"/>
            </a:pPr>
            <a:r>
              <a:rPr lang="en-GB" dirty="0" smtClean="0">
                <a:latin typeface="Calibri" panose="020F0502020204030204" pitchFamily="34" charset="0"/>
              </a:rPr>
              <a:t>Turn this </a:t>
            </a:r>
            <a:r>
              <a:rPr lang="en-GB" dirty="0">
                <a:latin typeface="Calibri" panose="020F0502020204030204" pitchFamily="34" charset="0"/>
              </a:rPr>
              <a:t>problem of diversity into a benefit, by using the diverse experience of MOOC learners to enrich course content</a:t>
            </a:r>
            <a:r>
              <a:rPr lang="en-GB" dirty="0" smtClean="0">
                <a:latin typeface="Calibri" panose="020F0502020204030204" pitchFamily="34" charset="0"/>
              </a:rPr>
              <a:t>.</a:t>
            </a:r>
          </a:p>
          <a:p>
            <a:pPr marL="914400" lvl="1" indent="-171450">
              <a:buFont typeface="Arial" panose="020B0604020202020204" pitchFamily="34" charset="0"/>
              <a:buChar char="•"/>
            </a:pPr>
            <a:r>
              <a:rPr lang="en-GB" sz="2000" dirty="0" smtClean="0">
                <a:latin typeface="Calibri" panose="020F0502020204030204" pitchFamily="34" charset="0"/>
              </a:rPr>
              <a:t>Create opportunities for sharing existing </a:t>
            </a:r>
            <a:r>
              <a:rPr lang="en-GB" sz="2000" dirty="0" err="1" smtClean="0">
                <a:latin typeface="Calibri" panose="020F0502020204030204" pitchFamily="34" charset="0"/>
              </a:rPr>
              <a:t>knoweldge</a:t>
            </a:r>
            <a:endParaRPr lang="en-GB" sz="2000" dirty="0" smtClean="0">
              <a:latin typeface="Calibri" panose="020F0502020204030204" pitchFamily="34" charset="0"/>
            </a:endParaRPr>
          </a:p>
          <a:p>
            <a:pPr marL="914400" lvl="1" indent="-171450">
              <a:buFont typeface="Arial" panose="020B0604020202020204" pitchFamily="34" charset="0"/>
              <a:buChar char="•"/>
            </a:pPr>
            <a:r>
              <a:rPr lang="en-GB" sz="2000" dirty="0" smtClean="0">
                <a:latin typeface="Calibri" panose="020F0502020204030204" pitchFamily="34" charset="0"/>
              </a:rPr>
              <a:t>Build heterogeneous networks (e.g. professionals form different disciplines or same disciplines in different contexts)</a:t>
            </a:r>
          </a:p>
          <a:p>
            <a:pPr marL="914400" lvl="1" indent="-171450">
              <a:buFont typeface="Arial" panose="020B0604020202020204" pitchFamily="34" charset="0"/>
              <a:buChar char="•"/>
            </a:pPr>
            <a:r>
              <a:rPr lang="en-GB" sz="2000" dirty="0" smtClean="0">
                <a:latin typeface="Calibri" panose="020F0502020204030204" pitchFamily="34" charset="0"/>
              </a:rPr>
              <a:t>Create opportunities for experts to work with novices. </a:t>
            </a:r>
          </a:p>
          <a:p>
            <a:pPr marL="171450" indent="-171450">
              <a:buFont typeface="Arial" panose="020B0604020202020204" pitchFamily="34" charset="0"/>
              <a:buChar char="•"/>
            </a:pPr>
            <a:r>
              <a:rPr lang="en-GB" dirty="0" smtClean="0">
                <a:latin typeface="Calibri" panose="020F0502020204030204" pitchFamily="34" charset="0"/>
              </a:rPr>
              <a:t>Recognise the need for homogeneous networks too:</a:t>
            </a:r>
          </a:p>
          <a:p>
            <a:pPr marL="914400" lvl="1" indent="-171450">
              <a:buFont typeface="Arial" panose="020B0604020202020204" pitchFamily="34" charset="0"/>
              <a:buChar char="•"/>
            </a:pPr>
            <a:r>
              <a:rPr lang="en-GB" sz="2000" dirty="0" smtClean="0">
                <a:latin typeface="Calibri" panose="020F0502020204030204" pitchFamily="34" charset="0"/>
              </a:rPr>
              <a:t>Build communities with similar goals, or unifying features (language)</a:t>
            </a:r>
          </a:p>
          <a:p>
            <a:endParaRPr lang="en-GB" sz="1200" dirty="0"/>
          </a:p>
          <a:p>
            <a:endParaRPr lang="en-GB" sz="1200" dirty="0"/>
          </a:p>
        </p:txBody>
      </p:sp>
    </p:spTree>
    <p:extLst>
      <p:ext uri="{BB962C8B-B14F-4D97-AF65-F5344CB8AC3E}">
        <p14:creationId xmlns:p14="http://schemas.microsoft.com/office/powerpoint/2010/main" val="1613566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606" y="547688"/>
            <a:ext cx="8468751" cy="1815882"/>
          </a:xfrm>
        </p:spPr>
        <p:txBody>
          <a:bodyPr/>
          <a:lstStyle/>
          <a:p>
            <a:r>
              <a:rPr lang="en-GB" sz="2800" b="0" dirty="0"/>
              <a:t>Encourage professional learners to discuss ideas from the course with co-workers in their external professional network </a:t>
            </a:r>
            <a:r>
              <a:rPr lang="en-GB" sz="2800" b="0" i="1" dirty="0"/>
              <a:t>as well as</a:t>
            </a:r>
            <a:r>
              <a:rPr lang="en-GB" sz="2800" b="0" dirty="0"/>
              <a:t> with other learners on the </a:t>
            </a:r>
            <a:r>
              <a:rPr lang="en-GB" sz="2800" b="0" dirty="0" smtClean="0"/>
              <a:t>course</a:t>
            </a:r>
            <a:r>
              <a:rPr lang="en-GB" sz="2800" b="0" dirty="0"/>
              <a:t>.</a:t>
            </a:r>
          </a:p>
        </p:txBody>
      </p:sp>
      <p:sp>
        <p:nvSpPr>
          <p:cNvPr id="3" name="Content Placeholder 2"/>
          <p:cNvSpPr>
            <a:spLocks noGrp="1"/>
          </p:cNvSpPr>
          <p:nvPr>
            <p:ph sz="quarter" idx="11"/>
          </p:nvPr>
        </p:nvSpPr>
        <p:spPr/>
        <p:txBody>
          <a:bodyPr/>
          <a:lstStyle/>
          <a:p>
            <a:pPr marL="171450" indent="-171450">
              <a:buFont typeface="Arial" panose="020B0604020202020204" pitchFamily="34" charset="0"/>
              <a:buChar char="•"/>
            </a:pPr>
            <a:r>
              <a:rPr lang="en-GB" sz="2000" dirty="0" smtClean="0">
                <a:latin typeface="Calibri" panose="020F0502020204030204" pitchFamily="34" charset="0"/>
              </a:rPr>
              <a:t>Professional </a:t>
            </a:r>
            <a:r>
              <a:rPr lang="en-GB" sz="2000" dirty="0">
                <a:latin typeface="Calibri" panose="020F0502020204030204" pitchFamily="34" charset="0"/>
              </a:rPr>
              <a:t>learners bring ready-made professional </a:t>
            </a:r>
            <a:r>
              <a:rPr lang="en-GB" sz="2000" dirty="0" smtClean="0">
                <a:latin typeface="Calibri" panose="020F0502020204030204" pitchFamily="34" charset="0"/>
              </a:rPr>
              <a:t>networks</a:t>
            </a:r>
          </a:p>
          <a:p>
            <a:pPr marL="171450" indent="-171450">
              <a:buFont typeface="Arial" panose="020B0604020202020204" pitchFamily="34" charset="0"/>
              <a:buChar char="•"/>
            </a:pPr>
            <a:r>
              <a:rPr lang="en-GB" sz="2000" dirty="0">
                <a:latin typeface="Calibri" panose="020F0502020204030204" pitchFamily="34" charset="0"/>
              </a:rPr>
              <a:t>Instead of attempting to create new, high quality communities inside courses form scratch for every cohort, designers can encourage learners to use their pre-existing networks to discuss course ideas and the questions they have. </a:t>
            </a:r>
          </a:p>
          <a:p>
            <a:pPr marL="171450" indent="-171450">
              <a:buFont typeface="Arial" panose="020B0604020202020204" pitchFamily="34" charset="0"/>
              <a:buChar char="•"/>
            </a:pPr>
            <a:r>
              <a:rPr lang="en-GB" sz="2000" dirty="0" smtClean="0">
                <a:latin typeface="Calibri" panose="020F0502020204030204" pitchFamily="34" charset="0"/>
              </a:rPr>
              <a:t>Discussion </a:t>
            </a:r>
            <a:r>
              <a:rPr lang="en-GB" sz="2000" dirty="0">
                <a:latin typeface="Calibri" panose="020F0502020204030204" pitchFamily="34" charset="0"/>
              </a:rPr>
              <a:t>with one’s own colleagues is high value as it is localised and directly relevant to practice. </a:t>
            </a:r>
            <a:endParaRPr lang="en-GB" sz="2000" dirty="0" smtClean="0">
              <a:latin typeface="Calibri" panose="020F0502020204030204" pitchFamily="34" charset="0"/>
            </a:endParaRPr>
          </a:p>
          <a:p>
            <a:pPr marL="171450" indent="-171450">
              <a:buFont typeface="Arial" panose="020B0604020202020204" pitchFamily="34" charset="0"/>
              <a:buChar char="•"/>
            </a:pPr>
            <a:r>
              <a:rPr lang="en-GB" sz="2000" dirty="0" smtClean="0">
                <a:latin typeface="Calibri" panose="020F0502020204030204" pitchFamily="34" charset="0"/>
              </a:rPr>
              <a:t>An </a:t>
            </a:r>
            <a:r>
              <a:rPr lang="en-GB" sz="2000" dirty="0">
                <a:latin typeface="Calibri" panose="020F0502020204030204" pitchFamily="34" charset="0"/>
              </a:rPr>
              <a:t>individual’s existing </a:t>
            </a:r>
            <a:r>
              <a:rPr lang="en-GB" sz="2000" dirty="0" smtClean="0">
                <a:latin typeface="Calibri" panose="020F0502020204030204" pitchFamily="34" charset="0"/>
              </a:rPr>
              <a:t>network </a:t>
            </a:r>
            <a:r>
              <a:rPr lang="en-GB" sz="2000" dirty="0">
                <a:latin typeface="Calibri" panose="020F0502020204030204" pitchFamily="34" charset="0"/>
              </a:rPr>
              <a:t>is a trusted resource and can be activated easily </a:t>
            </a:r>
            <a:r>
              <a:rPr lang="en-GB" sz="2000" dirty="0" smtClean="0">
                <a:latin typeface="Calibri" panose="020F0502020204030204" pitchFamily="34" charset="0"/>
              </a:rPr>
              <a:t>through face to face or social media </a:t>
            </a:r>
            <a:r>
              <a:rPr lang="en-GB" sz="2000" dirty="0">
                <a:latin typeface="Calibri" panose="020F0502020204030204" pitchFamily="34" charset="0"/>
              </a:rPr>
              <a:t>platforms such as Facebook, Yammer or Twitter.</a:t>
            </a:r>
          </a:p>
          <a:p>
            <a:endParaRPr lang="en-GB" sz="1050" dirty="0">
              <a:latin typeface="Calibri" panose="020F0502020204030204" pitchFamily="34" charset="0"/>
            </a:endParaRPr>
          </a:p>
        </p:txBody>
      </p:sp>
    </p:spTree>
    <p:extLst>
      <p:ext uri="{BB962C8B-B14F-4D97-AF65-F5344CB8AC3E}">
        <p14:creationId xmlns:p14="http://schemas.microsoft.com/office/powerpoint/2010/main" val="970706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3570" y="547688"/>
            <a:ext cx="7920036" cy="954107"/>
          </a:xfrm>
        </p:spPr>
        <p:txBody>
          <a:bodyPr/>
          <a:lstStyle/>
          <a:p>
            <a:r>
              <a:rPr lang="en-GB" sz="2800" b="0" dirty="0"/>
              <a:t>Utilize the existing knowledge and experience that professional learners bring to the learning context</a:t>
            </a:r>
            <a:r>
              <a:rPr lang="en-GB" sz="2800" b="0" dirty="0" smtClean="0"/>
              <a:t>.</a:t>
            </a:r>
            <a:endParaRPr lang="en-GB" sz="2800" b="0" dirty="0"/>
          </a:p>
        </p:txBody>
      </p:sp>
      <p:sp>
        <p:nvSpPr>
          <p:cNvPr id="3" name="Content Placeholder 2"/>
          <p:cNvSpPr>
            <a:spLocks noGrp="1"/>
          </p:cNvSpPr>
          <p:nvPr>
            <p:ph sz="quarter" idx="11"/>
          </p:nvPr>
        </p:nvSpPr>
        <p:spPr/>
        <p:txBody>
          <a:bodyPr/>
          <a:lstStyle/>
          <a:p>
            <a:pPr marL="285750" indent="-285750">
              <a:buFont typeface="Arial" panose="020B0604020202020204" pitchFamily="34" charset="0"/>
              <a:buChar char="•"/>
            </a:pPr>
            <a:r>
              <a:rPr lang="en-GB" dirty="0" smtClean="0">
                <a:latin typeface="Calibri" panose="020F0502020204030204" pitchFamily="34" charset="0"/>
              </a:rPr>
              <a:t>Recognise the knowledge and experience that your learners bring</a:t>
            </a:r>
          </a:p>
          <a:p>
            <a:pPr marL="285750" indent="-285750">
              <a:buFont typeface="Arial" panose="020B0604020202020204" pitchFamily="34" charset="0"/>
              <a:buChar char="•"/>
            </a:pPr>
            <a:r>
              <a:rPr lang="en-GB" dirty="0" smtClean="0">
                <a:latin typeface="Calibri" panose="020F0502020204030204" pitchFamily="34" charset="0"/>
              </a:rPr>
              <a:t>Encourage them to set their own goals within course objectives</a:t>
            </a:r>
          </a:p>
          <a:p>
            <a:pPr marL="285750" indent="-285750">
              <a:buFont typeface="Arial" panose="020B0604020202020204" pitchFamily="34" charset="0"/>
              <a:buChar char="•"/>
            </a:pPr>
            <a:r>
              <a:rPr lang="en-GB" dirty="0" smtClean="0">
                <a:latin typeface="Calibri" panose="020F0502020204030204" pitchFamily="34" charset="0"/>
              </a:rPr>
              <a:t>Design tasks with flexibility to enable this.</a:t>
            </a:r>
            <a:endParaRPr lang="en-GB" sz="1800" dirty="0">
              <a:latin typeface="Calibri" panose="020F0502020204030204" pitchFamily="34" charset="0"/>
            </a:endParaRPr>
          </a:p>
        </p:txBody>
      </p:sp>
    </p:spTree>
    <p:extLst>
      <p:ext uri="{BB962C8B-B14F-4D97-AF65-F5344CB8AC3E}">
        <p14:creationId xmlns:p14="http://schemas.microsoft.com/office/powerpoint/2010/main" val="39971772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0719" y="486716"/>
            <a:ext cx="7921119" cy="2472383"/>
          </a:xfrm>
        </p:spPr>
        <p:txBody>
          <a:bodyPr>
            <a:noAutofit/>
          </a:bodyPr>
          <a:lstStyle/>
          <a:p>
            <a:pPr>
              <a:spcBef>
                <a:spcPts val="0"/>
              </a:spcBef>
              <a:spcAft>
                <a:spcPts val="900"/>
              </a:spcAft>
            </a:pPr>
            <a:r>
              <a:rPr lang="en-GB" sz="4000" dirty="0" smtClean="0">
                <a:latin typeface="+mn-lt"/>
              </a:rPr>
              <a:t>Thank you</a:t>
            </a:r>
          </a:p>
          <a:p>
            <a:pPr marL="90488">
              <a:spcBef>
                <a:spcPts val="0"/>
              </a:spcBef>
            </a:pPr>
            <a:r>
              <a:rPr lang="en-GB" sz="1400" b="0" dirty="0" smtClean="0">
                <a:latin typeface="+mn-lt"/>
              </a:rPr>
              <a:t>Dr Colin </a:t>
            </a:r>
            <a:r>
              <a:rPr lang="en-GB" sz="1400" b="0" dirty="0">
                <a:latin typeface="+mn-lt"/>
              </a:rPr>
              <a:t>Milligan</a:t>
            </a:r>
          </a:p>
          <a:p>
            <a:pPr marL="90488">
              <a:spcBef>
                <a:spcPts val="0"/>
              </a:spcBef>
            </a:pPr>
            <a:r>
              <a:rPr lang="en-GB" sz="1400" b="0" dirty="0" smtClean="0">
                <a:latin typeface="+mn-lt"/>
              </a:rPr>
              <a:t>Educational Research &amp; Evaluation</a:t>
            </a:r>
          </a:p>
          <a:p>
            <a:pPr marL="90488">
              <a:spcBef>
                <a:spcPts val="0"/>
              </a:spcBef>
            </a:pPr>
            <a:r>
              <a:rPr lang="en-GB" sz="1400" b="0" dirty="0" smtClean="0">
                <a:latin typeface="+mn-lt"/>
              </a:rPr>
              <a:t>Department of Academic Development &amp; Quality</a:t>
            </a:r>
            <a:endParaRPr lang="en-GB" sz="1400" b="0" dirty="0">
              <a:latin typeface="+mn-lt"/>
            </a:endParaRPr>
          </a:p>
          <a:p>
            <a:pPr marL="90488">
              <a:spcBef>
                <a:spcPts val="0"/>
              </a:spcBef>
            </a:pPr>
            <a:r>
              <a:rPr lang="en-GB" sz="1400" b="0" cap="small" dirty="0" smtClean="0">
                <a:latin typeface="+mn-lt"/>
              </a:rPr>
              <a:t>GLASGOW CALEDONIAN UNIVERSITY</a:t>
            </a:r>
          </a:p>
          <a:p>
            <a:pPr marL="90488">
              <a:spcBef>
                <a:spcPts val="0"/>
              </a:spcBef>
              <a:spcAft>
                <a:spcPts val="600"/>
              </a:spcAft>
            </a:pPr>
            <a:r>
              <a:rPr lang="en-GB" sz="1400" b="0" dirty="0" smtClean="0">
                <a:latin typeface="+mn-lt"/>
              </a:rPr>
              <a:t>Glasgow, SCOTLAND</a:t>
            </a:r>
          </a:p>
          <a:p>
            <a:pPr marL="90488"/>
            <a:r>
              <a:rPr lang="en-GB" sz="1400" b="0" dirty="0" smtClean="0">
                <a:latin typeface="+mn-lt"/>
              </a:rPr>
              <a:t>colin.milligan@gcu.ac.uk</a:t>
            </a:r>
            <a:endParaRPr lang="en-GB" sz="1400" b="0" dirty="0">
              <a:latin typeface="+mn-lt"/>
            </a:endParaRPr>
          </a:p>
          <a:p>
            <a:pPr marL="90488"/>
            <a:r>
              <a:rPr lang="en-GB" sz="1400" b="0" dirty="0">
                <a:latin typeface="+mn-lt"/>
              </a:rPr>
              <a:t>@cdmilligan</a:t>
            </a:r>
          </a:p>
          <a:p>
            <a:endParaRPr lang="en-GB" sz="1200" b="0" dirty="0">
              <a:latin typeface="+mn-lt"/>
            </a:endParaRPr>
          </a:p>
          <a:p>
            <a:endParaRPr lang="en-GB" sz="1200" b="0" dirty="0">
              <a:latin typeface="+mn-lt"/>
            </a:endParaRPr>
          </a:p>
          <a:p>
            <a:endParaRPr lang="en-GB" sz="1200" b="0" dirty="0">
              <a:latin typeface="+mn-lt"/>
            </a:endParaRPr>
          </a:p>
        </p:txBody>
      </p:sp>
      <p:sp>
        <p:nvSpPr>
          <p:cNvPr id="5" name="TextBox 4"/>
          <p:cNvSpPr txBox="1"/>
          <p:nvPr/>
        </p:nvSpPr>
        <p:spPr>
          <a:xfrm>
            <a:off x="2333625" y="5915025"/>
            <a:ext cx="6667500" cy="646331"/>
          </a:xfrm>
          <a:prstGeom prst="rect">
            <a:avLst/>
          </a:prstGeom>
          <a:noFill/>
        </p:spPr>
        <p:txBody>
          <a:bodyPr wrap="square" rtlCol="0">
            <a:spAutoFit/>
          </a:bodyPr>
          <a:lstStyle/>
          <a:p>
            <a:r>
              <a:rPr lang="en-GB" sz="1200" i="1" dirty="0" smtClean="0"/>
              <a:t>This work was originally funded by the Bill &amp; Melinda Gates Foundation and carried out with Professor Allison Littlejohn. Thanks to </a:t>
            </a:r>
            <a:r>
              <a:rPr lang="en-GB" sz="1200" i="1" dirty="0"/>
              <a:t>Obiageli </a:t>
            </a:r>
            <a:r>
              <a:rPr lang="en-GB" sz="1200" i="1" dirty="0" smtClean="0"/>
              <a:t>Ukadike, </a:t>
            </a:r>
            <a:r>
              <a:rPr lang="en-GB" sz="1200" i="1" dirty="0" err="1" smtClean="0"/>
              <a:t>Nabeel</a:t>
            </a:r>
            <a:r>
              <a:rPr lang="en-GB" sz="1200" i="1" dirty="0" smtClean="0"/>
              <a:t> Gillani and Bill Howe for access and assistance, and Lou McGill for conducting interviews.</a:t>
            </a:r>
            <a:endParaRPr lang="en-GB" sz="1200" i="1" dirty="0"/>
          </a:p>
        </p:txBody>
      </p:sp>
      <p:sp>
        <p:nvSpPr>
          <p:cNvPr id="7" name="Oval 6"/>
          <p:cNvSpPr/>
          <p:nvPr/>
        </p:nvSpPr>
        <p:spPr>
          <a:xfrm>
            <a:off x="7292325"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171510" y="4757194"/>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990892" y="4757195"/>
            <a:ext cx="879675" cy="879675"/>
          </a:xfrm>
          <a:prstGeom prst="ellipse">
            <a:avLst/>
          </a:prstGeom>
          <a:solidFill>
            <a:schemeClr val="bg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19" y="3908808"/>
            <a:ext cx="1496483" cy="112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27202" y="4344675"/>
            <a:ext cx="7019752" cy="523220"/>
          </a:xfrm>
          <a:prstGeom prst="rect">
            <a:avLst/>
          </a:prstGeom>
          <a:noFill/>
        </p:spPr>
        <p:txBody>
          <a:bodyPr wrap="square" rtlCol="0">
            <a:spAutoFit/>
          </a:bodyPr>
          <a:lstStyle/>
          <a:p>
            <a:r>
              <a:rPr lang="en-GB" sz="1400" b="1" dirty="0">
                <a:solidFill>
                  <a:schemeClr val="accent1">
                    <a:lumMod val="75000"/>
                  </a:schemeClr>
                </a:solidFill>
              </a:rPr>
              <a:t>Slides </a:t>
            </a:r>
            <a:r>
              <a:rPr lang="en-GB" sz="1400" b="1" dirty="0" smtClean="0">
                <a:solidFill>
                  <a:schemeClr val="accent1">
                    <a:lumMod val="75000"/>
                  </a:schemeClr>
                </a:solidFill>
              </a:rPr>
              <a:t>(with notes) </a:t>
            </a:r>
            <a:r>
              <a:rPr lang="en-GB" sz="1400" dirty="0" smtClean="0">
                <a:solidFill>
                  <a:schemeClr val="accent1">
                    <a:lumMod val="75000"/>
                  </a:schemeClr>
                </a:solidFill>
              </a:rPr>
              <a:t>available </a:t>
            </a:r>
            <a:r>
              <a:rPr lang="en-GB" sz="1400" dirty="0">
                <a:solidFill>
                  <a:schemeClr val="accent1">
                    <a:lumMod val="75000"/>
                  </a:schemeClr>
                </a:solidFill>
              </a:rPr>
              <a:t>from: </a:t>
            </a:r>
            <a:r>
              <a:rPr lang="en-GB" sz="1400" i="1" dirty="0">
                <a:solidFill>
                  <a:schemeClr val="accent3"/>
                </a:solidFill>
              </a:rPr>
              <a:t>https://</a:t>
            </a:r>
            <a:r>
              <a:rPr lang="en-GB" sz="1400" i="1" dirty="0" smtClean="0">
                <a:solidFill>
                  <a:schemeClr val="accent3"/>
                </a:solidFill>
              </a:rPr>
              <a:t>figshare.com/articles/Encouraging_SRL_in_MOOCs/8040284 </a:t>
            </a:r>
            <a:endParaRPr lang="en-GB" sz="1400" i="1" dirty="0">
              <a:solidFill>
                <a:schemeClr val="accent3"/>
              </a:solidFill>
            </a:endParaRPr>
          </a:p>
        </p:txBody>
      </p:sp>
    </p:spTree>
    <p:extLst>
      <p:ext uri="{BB962C8B-B14F-4D97-AF65-F5344CB8AC3E}">
        <p14:creationId xmlns:p14="http://schemas.microsoft.com/office/powerpoint/2010/main" val="5011103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Extras</a:t>
            </a:r>
            <a:endParaRPr lang="en-GB" dirty="0"/>
          </a:p>
        </p:txBody>
      </p:sp>
      <p:sp>
        <p:nvSpPr>
          <p:cNvPr id="5" name="Document"/>
          <p:cNvSpPr>
            <a:spLocks noEditPoints="1" noChangeArrowheads="1"/>
          </p:cNvSpPr>
          <p:nvPr/>
        </p:nvSpPr>
        <p:spPr bwMode="auto">
          <a:xfrm>
            <a:off x="6819450"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97D700"/>
          </a:solidFill>
          <a:ln w="9525">
            <a:solidFill>
              <a:schemeClr val="bg1">
                <a:lumMod val="8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7" name="Document"/>
          <p:cNvSpPr>
            <a:spLocks noEditPoints="1" noChangeArrowheads="1"/>
          </p:cNvSpPr>
          <p:nvPr/>
        </p:nvSpPr>
        <p:spPr bwMode="auto">
          <a:xfrm>
            <a:off x="5287832"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97D700"/>
          </a:solidFill>
          <a:ln w="9525">
            <a:solidFill>
              <a:schemeClr val="bg1">
                <a:lumMod val="8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8" name="Document"/>
          <p:cNvSpPr>
            <a:spLocks noEditPoints="1" noChangeArrowheads="1"/>
          </p:cNvSpPr>
          <p:nvPr/>
        </p:nvSpPr>
        <p:spPr bwMode="auto">
          <a:xfrm>
            <a:off x="3743908"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97D700"/>
          </a:solidFill>
          <a:ln w="9525">
            <a:solidFill>
              <a:schemeClr val="bg1">
                <a:lumMod val="8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33528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cument"/>
          <p:cNvSpPr>
            <a:spLocks noEditPoints="1" noChangeArrowheads="1"/>
          </p:cNvSpPr>
          <p:nvPr/>
        </p:nvSpPr>
        <p:spPr bwMode="auto">
          <a:xfrm>
            <a:off x="3743908"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chemeClr val="bg1">
                <a:lumMod val="9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3" name="Document"/>
          <p:cNvSpPr>
            <a:spLocks noEditPoints="1" noChangeArrowheads="1"/>
          </p:cNvSpPr>
          <p:nvPr/>
        </p:nvSpPr>
        <p:spPr bwMode="auto">
          <a:xfrm>
            <a:off x="6819450"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chemeClr val="bg1">
                <a:lumMod val="9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4" name="Document"/>
          <p:cNvSpPr>
            <a:spLocks noEditPoints="1" noChangeArrowheads="1"/>
          </p:cNvSpPr>
          <p:nvPr/>
        </p:nvSpPr>
        <p:spPr bwMode="auto">
          <a:xfrm>
            <a:off x="5287832"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chemeClr val="bg1">
                <a:lumMod val="9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360688" y="3997841"/>
            <a:ext cx="8389908" cy="1935124"/>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0"/>
          </p:nvPr>
        </p:nvSpPr>
        <p:spPr>
          <a:xfrm>
            <a:off x="613570" y="547688"/>
            <a:ext cx="7920036" cy="584775"/>
          </a:xfrm>
        </p:spPr>
        <p:txBody>
          <a:bodyPr/>
          <a:lstStyle/>
          <a:p>
            <a:r>
              <a:rPr lang="en-GB" dirty="0" smtClean="0">
                <a:latin typeface="Calibri" panose="020F0502020204030204" pitchFamily="34" charset="0"/>
              </a:rPr>
              <a:t>References</a:t>
            </a:r>
            <a:endParaRPr lang="en-GB" dirty="0">
              <a:latin typeface="Calibri" panose="020F0502020204030204" pitchFamily="34" charset="0"/>
            </a:endParaRPr>
          </a:p>
        </p:txBody>
      </p:sp>
      <p:sp>
        <p:nvSpPr>
          <p:cNvPr id="6" name="Content Placeholder 5"/>
          <p:cNvSpPr>
            <a:spLocks noGrp="1"/>
          </p:cNvSpPr>
          <p:nvPr>
            <p:ph sz="quarter" idx="11"/>
          </p:nvPr>
        </p:nvSpPr>
        <p:spPr>
          <a:xfrm>
            <a:off x="612776" y="1132463"/>
            <a:ext cx="7920036" cy="2907909"/>
          </a:xfrm>
          <a:noFill/>
        </p:spPr>
        <p:txBody>
          <a:bodyPr/>
          <a:lstStyle/>
          <a:p>
            <a:pPr marL="85725" indent="-85725"/>
            <a:r>
              <a:rPr lang="en-GB" sz="1200" b="1" dirty="0">
                <a:latin typeface="Calibri" panose="020F0502020204030204" pitchFamily="34" charset="0"/>
                <a:cs typeface="Calibri" panose="020F0502020204030204" pitchFamily="34" charset="0"/>
              </a:rPr>
              <a:t>Milligan, C. &amp; Littlejohn, A. (2014). </a:t>
            </a:r>
            <a:r>
              <a:rPr lang="en-GB" sz="1200" dirty="0">
                <a:latin typeface="Calibri" panose="020F0502020204030204" pitchFamily="34" charset="0"/>
                <a:cs typeface="Calibri" panose="020F0502020204030204" pitchFamily="34" charset="0"/>
              </a:rPr>
              <a:t>Supporting professional learning in a massive open online course</a:t>
            </a:r>
            <a:r>
              <a:rPr lang="en-GB" sz="1200" i="1" dirty="0">
                <a:latin typeface="Calibri" panose="020F0502020204030204" pitchFamily="34" charset="0"/>
                <a:cs typeface="Calibri" panose="020F0502020204030204" pitchFamily="34" charset="0"/>
              </a:rPr>
              <a:t>. International Review of Research in Open and Distance Learning 15</a:t>
            </a:r>
            <a:r>
              <a:rPr lang="en-GB" sz="1200" dirty="0">
                <a:latin typeface="Calibri" panose="020F0502020204030204" pitchFamily="34" charset="0"/>
                <a:cs typeface="Calibri" panose="020F0502020204030204" pitchFamily="34" charset="0"/>
              </a:rPr>
              <a:t>(5) 197-213.</a:t>
            </a:r>
          </a:p>
          <a:p>
            <a:pPr marL="85725" indent="-85725"/>
            <a:r>
              <a:rPr lang="en-GB" sz="1200" b="1" dirty="0" smtClean="0">
                <a:latin typeface="Calibri" panose="020F0502020204030204" pitchFamily="34" charset="0"/>
                <a:cs typeface="Calibri" panose="020F0502020204030204" pitchFamily="34" charset="0"/>
              </a:rPr>
              <a:t>Littlejohn</a:t>
            </a:r>
            <a:r>
              <a:rPr lang="en-GB" sz="1200" b="1" dirty="0">
                <a:latin typeface="Calibri" panose="020F0502020204030204" pitchFamily="34" charset="0"/>
                <a:cs typeface="Calibri" panose="020F0502020204030204" pitchFamily="34" charset="0"/>
              </a:rPr>
              <a:t>, A, &amp; Milligan, C. (2015). </a:t>
            </a:r>
            <a:r>
              <a:rPr lang="en-GB" sz="1200" dirty="0">
                <a:latin typeface="Calibri" panose="020F0502020204030204" pitchFamily="34" charset="0"/>
                <a:cs typeface="Calibri" panose="020F0502020204030204" pitchFamily="34" charset="0"/>
              </a:rPr>
              <a:t>Designing MOOCs for professional learners: tools and patterns to encourage self-regulated learning. </a:t>
            </a:r>
            <a:r>
              <a:rPr lang="en-GB" sz="1200" i="1" dirty="0">
                <a:latin typeface="Calibri" panose="020F0502020204030204" pitchFamily="34" charset="0"/>
                <a:cs typeface="Calibri" panose="020F0502020204030204" pitchFamily="34" charset="0"/>
              </a:rPr>
              <a:t>eLearning Papers, 42, </a:t>
            </a:r>
            <a:r>
              <a:rPr lang="en-GB" sz="1200" dirty="0">
                <a:latin typeface="Calibri" panose="020F0502020204030204" pitchFamily="34" charset="0"/>
                <a:cs typeface="Calibri" panose="020F0502020204030204" pitchFamily="34" charset="0"/>
              </a:rPr>
              <a:t>38-45. </a:t>
            </a:r>
          </a:p>
          <a:p>
            <a:pPr marL="85725" indent="-85725"/>
            <a:r>
              <a:rPr lang="en-GB" sz="1200" b="1" dirty="0" smtClean="0">
                <a:latin typeface="Calibri" panose="020F0502020204030204" pitchFamily="34" charset="0"/>
                <a:cs typeface="Calibri" panose="020F0502020204030204" pitchFamily="34" charset="0"/>
              </a:rPr>
              <a:t>Littlejohn, A., Hood, N., Milligan, C. &amp; Mustain, P. (2016). </a:t>
            </a:r>
            <a:r>
              <a:rPr lang="en-GB" sz="1200" dirty="0" smtClean="0">
                <a:latin typeface="Calibri" panose="020F0502020204030204" pitchFamily="34" charset="0"/>
                <a:cs typeface="Calibri" panose="020F0502020204030204" pitchFamily="34" charset="0"/>
              </a:rPr>
              <a:t>Learning in MOOCs, motivations and self-regulated learning. </a:t>
            </a:r>
            <a:r>
              <a:rPr lang="en-GB" sz="1200" i="1" dirty="0" smtClean="0">
                <a:latin typeface="Calibri" panose="020F0502020204030204" pitchFamily="34" charset="0"/>
                <a:cs typeface="Calibri" panose="020F0502020204030204" pitchFamily="34" charset="0"/>
              </a:rPr>
              <a:t>The Internet and Higher Education. 29</a:t>
            </a:r>
            <a:r>
              <a:rPr lang="en-GB" sz="1200" dirty="0" smtClean="0">
                <a:latin typeface="Calibri" panose="020F0502020204030204" pitchFamily="34" charset="0"/>
                <a:cs typeface="Calibri" panose="020F0502020204030204" pitchFamily="34" charset="0"/>
              </a:rPr>
              <a:t>, 40-48.</a:t>
            </a:r>
            <a:endParaRPr lang="en-GB" sz="1200" dirty="0">
              <a:latin typeface="Calibri" panose="020F0502020204030204" pitchFamily="34" charset="0"/>
              <a:cs typeface="Calibri" panose="020F0502020204030204" pitchFamily="34" charset="0"/>
            </a:endParaRPr>
          </a:p>
          <a:p>
            <a:pPr marL="85725" indent="-85725"/>
            <a:r>
              <a:rPr lang="en-GB" sz="1200" b="1" dirty="0">
                <a:latin typeface="Calibri" panose="020F0502020204030204" pitchFamily="34" charset="0"/>
                <a:cs typeface="Calibri" panose="020F0502020204030204" pitchFamily="34" charset="0"/>
              </a:rPr>
              <a:t>Littlejohn, A., Milligan, C. Fontana, R.P. &amp; Margaryan, A. </a:t>
            </a:r>
            <a:r>
              <a:rPr lang="en-GB" sz="1200" b="1" dirty="0" smtClean="0">
                <a:latin typeface="Calibri" panose="020F0502020204030204" pitchFamily="34" charset="0"/>
                <a:cs typeface="Calibri" panose="020F0502020204030204" pitchFamily="34" charset="0"/>
              </a:rPr>
              <a:t>(2016). </a:t>
            </a:r>
            <a:r>
              <a:rPr lang="en-GB" sz="1200" dirty="0">
                <a:latin typeface="Calibri" panose="020F0502020204030204" pitchFamily="34" charset="0"/>
                <a:cs typeface="Calibri" panose="020F0502020204030204" pitchFamily="34" charset="0"/>
              </a:rPr>
              <a:t>Professional learning through everyday work: how finance professionals self-regulate their learning. </a:t>
            </a:r>
            <a:r>
              <a:rPr lang="en-GB" sz="1200" i="1" dirty="0">
                <a:latin typeface="Calibri" panose="020F0502020204030204" pitchFamily="34" charset="0"/>
                <a:cs typeface="Calibri" panose="020F0502020204030204" pitchFamily="34" charset="0"/>
              </a:rPr>
              <a:t>Vocations and Learning</a:t>
            </a:r>
            <a:r>
              <a:rPr lang="en-GB" sz="1200" i="1" dirty="0" smtClean="0">
                <a:latin typeface="Calibri" panose="020F0502020204030204" pitchFamily="34" charset="0"/>
                <a:cs typeface="Calibri" panose="020F0502020204030204" pitchFamily="34" charset="0"/>
              </a:rPr>
              <a:t>.</a:t>
            </a:r>
          </a:p>
          <a:p>
            <a:pPr marL="85725" indent="-85725"/>
            <a:r>
              <a:rPr lang="en-GB" sz="1200" b="1" dirty="0" smtClean="0">
                <a:latin typeface="Calibri" panose="020F0502020204030204" pitchFamily="34" charset="0"/>
                <a:cs typeface="Calibri" panose="020F0502020204030204" pitchFamily="34" charset="0"/>
              </a:rPr>
              <a:t>Milligan</a:t>
            </a:r>
            <a:r>
              <a:rPr lang="en-GB" sz="1200" b="1" dirty="0">
                <a:latin typeface="Calibri" panose="020F0502020204030204" pitchFamily="34" charset="0"/>
                <a:cs typeface="Calibri" panose="020F0502020204030204" pitchFamily="34" charset="0"/>
              </a:rPr>
              <a:t>, C. &amp; Littlejohn. A. (2016). </a:t>
            </a:r>
            <a:r>
              <a:rPr lang="en-GB" sz="1200" dirty="0">
                <a:latin typeface="Calibri" panose="020F0502020204030204" pitchFamily="34" charset="0"/>
                <a:cs typeface="Calibri" panose="020F0502020204030204" pitchFamily="34" charset="0"/>
              </a:rPr>
              <a:t>How health professionals regulate their learning in MOOCs. The Internet &amp; Higher Education 31, 113-121.</a:t>
            </a:r>
          </a:p>
          <a:p>
            <a:pPr marL="85725" indent="-85725"/>
            <a:r>
              <a:rPr lang="en-GB" sz="1200" b="1" dirty="0">
                <a:latin typeface="Calibri" panose="020F0502020204030204" pitchFamily="34" charset="0"/>
                <a:cs typeface="Calibri" panose="020F0502020204030204" pitchFamily="34" charset="0"/>
              </a:rPr>
              <a:t>Milligan, C. &amp; Littlejohn, A. (</a:t>
            </a:r>
            <a:r>
              <a:rPr lang="en-GB" sz="1200" b="1" dirty="0" smtClean="0">
                <a:latin typeface="Calibri" panose="020F0502020204030204" pitchFamily="34" charset="0"/>
                <a:cs typeface="Calibri" panose="020F0502020204030204" pitchFamily="34" charset="0"/>
              </a:rPr>
              <a:t>2017). </a:t>
            </a:r>
            <a:r>
              <a:rPr lang="en-GB" sz="1200" dirty="0">
                <a:latin typeface="Calibri" panose="020F0502020204030204" pitchFamily="34" charset="0"/>
                <a:cs typeface="Calibri" panose="020F0502020204030204" pitchFamily="34" charset="0"/>
              </a:rPr>
              <a:t>Why study on a MOOC? The motives of students and professionals. </a:t>
            </a:r>
            <a:r>
              <a:rPr lang="en-GB" sz="1200" i="1" dirty="0">
                <a:latin typeface="Calibri" panose="020F0502020204030204" pitchFamily="34" charset="0"/>
                <a:cs typeface="Calibri" panose="020F0502020204030204" pitchFamily="34" charset="0"/>
              </a:rPr>
              <a:t>International Review of Research in Open and Distributed </a:t>
            </a:r>
            <a:r>
              <a:rPr lang="en-GB" sz="1200" i="1" dirty="0" smtClean="0">
                <a:latin typeface="Calibri" panose="020F0502020204030204" pitchFamily="34" charset="0"/>
                <a:cs typeface="Calibri" panose="020F0502020204030204" pitchFamily="34" charset="0"/>
              </a:rPr>
              <a:t>Learning</a:t>
            </a:r>
            <a:endParaRPr lang="en-GB" sz="1000" dirty="0">
              <a:latin typeface="Calibri" panose="020F0502020204030204" pitchFamily="34" charset="0"/>
            </a:endParaRP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642" y="4091985"/>
            <a:ext cx="1274152" cy="17416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568" y="4091985"/>
            <a:ext cx="1222148" cy="17416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361" y="4091985"/>
            <a:ext cx="1227096" cy="17416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381" y="4091985"/>
            <a:ext cx="1306263" cy="17416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6097" y="4091985"/>
            <a:ext cx="1302340" cy="1741684"/>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52" y="4091985"/>
            <a:ext cx="1341421" cy="17416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1630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cument"/>
          <p:cNvSpPr>
            <a:spLocks noEditPoints="1" noChangeArrowheads="1"/>
          </p:cNvSpPr>
          <p:nvPr/>
        </p:nvSpPr>
        <p:spPr bwMode="auto">
          <a:xfrm>
            <a:off x="6819450"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chemeClr val="bg1">
                <a:lumMod val="9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4" name="Document"/>
          <p:cNvSpPr>
            <a:spLocks noEditPoints="1" noChangeArrowheads="1"/>
          </p:cNvSpPr>
          <p:nvPr/>
        </p:nvSpPr>
        <p:spPr bwMode="auto">
          <a:xfrm>
            <a:off x="5287832"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chemeClr val="bg1">
                <a:lumMod val="9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5" name="Document"/>
          <p:cNvSpPr>
            <a:spLocks noEditPoints="1" noChangeArrowheads="1"/>
          </p:cNvSpPr>
          <p:nvPr/>
        </p:nvSpPr>
        <p:spPr bwMode="auto">
          <a:xfrm>
            <a:off x="3743908" y="385610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chemeClr val="bg1">
                <a:lumMod val="95000"/>
              </a:schemeClr>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sp>
        <p:nvSpPr>
          <p:cNvPr id="7" name="Text Placeholder 6"/>
          <p:cNvSpPr>
            <a:spLocks noGrp="1"/>
          </p:cNvSpPr>
          <p:nvPr>
            <p:ph type="body" sz="quarter" idx="10"/>
          </p:nvPr>
        </p:nvSpPr>
        <p:spPr>
          <a:xfrm>
            <a:off x="613570" y="547688"/>
            <a:ext cx="7920036" cy="584775"/>
          </a:xfrm>
        </p:spPr>
        <p:txBody>
          <a:bodyPr/>
          <a:lstStyle/>
          <a:p>
            <a:r>
              <a:rPr lang="en-GB" dirty="0" smtClean="0">
                <a:latin typeface="Calibri" panose="020F0502020204030204" pitchFamily="34" charset="0"/>
              </a:rPr>
              <a:t>References</a:t>
            </a:r>
            <a:endParaRPr lang="en-GB" dirty="0">
              <a:latin typeface="Calibri" panose="020F0502020204030204" pitchFamily="34" charset="0"/>
            </a:endParaRPr>
          </a:p>
        </p:txBody>
      </p:sp>
      <p:sp>
        <p:nvSpPr>
          <p:cNvPr id="6" name="Content Placeholder 5"/>
          <p:cNvSpPr>
            <a:spLocks noGrp="1"/>
          </p:cNvSpPr>
          <p:nvPr>
            <p:ph sz="quarter" idx="11"/>
          </p:nvPr>
        </p:nvSpPr>
        <p:spPr>
          <a:xfrm>
            <a:off x="520994" y="1143096"/>
            <a:ext cx="8133908" cy="4807536"/>
          </a:xfrm>
          <a:noFill/>
        </p:spPr>
        <p:txBody>
          <a:bodyPr/>
          <a:lstStyle/>
          <a:p>
            <a:pPr marL="85725" indent="-85725"/>
            <a:r>
              <a:rPr lang="en-GB" sz="1000" b="1" dirty="0">
                <a:latin typeface="Calibri" panose="020F0502020204030204" pitchFamily="34" charset="0"/>
                <a:cs typeface="Calibri" panose="020F0502020204030204" pitchFamily="34" charset="0"/>
              </a:rPr>
              <a:t>Bandura, A. (1986). </a:t>
            </a:r>
            <a:r>
              <a:rPr lang="en-GB" sz="1000" i="1" dirty="0">
                <a:latin typeface="Calibri" panose="020F0502020204030204" pitchFamily="34" charset="0"/>
                <a:cs typeface="Calibri" panose="020F0502020204030204" pitchFamily="34" charset="0"/>
              </a:rPr>
              <a:t>Social foundations of thought and action: A social cognitive theory. </a:t>
            </a:r>
            <a:r>
              <a:rPr lang="en-GB" sz="1000" dirty="0">
                <a:latin typeface="Calibri" panose="020F0502020204030204" pitchFamily="34" charset="0"/>
                <a:cs typeface="Calibri" panose="020F0502020204030204" pitchFamily="34" charset="0"/>
              </a:rPr>
              <a:t>Englewood Cliffs, NJ: Prentice Hall. </a:t>
            </a:r>
          </a:p>
          <a:p>
            <a:pPr marL="85725" indent="-85725"/>
            <a:r>
              <a:rPr lang="en-GB" sz="1000" b="1" dirty="0" err="1">
                <a:latin typeface="Calibri" panose="020F0502020204030204" pitchFamily="34" charset="0"/>
                <a:cs typeface="Calibri" panose="020F0502020204030204" pitchFamily="34" charset="0"/>
              </a:rPr>
              <a:t>Bernacki</a:t>
            </a:r>
            <a:r>
              <a:rPr lang="en-GB" sz="1000" b="1" dirty="0">
                <a:latin typeface="Calibri" panose="020F0502020204030204" pitchFamily="34" charset="0"/>
                <a:cs typeface="Calibri" panose="020F0502020204030204" pitchFamily="34" charset="0"/>
              </a:rPr>
              <a:t>, M. L., Aguilar, A. &amp; Byrnes, J. (2011). </a:t>
            </a:r>
            <a:r>
              <a:rPr lang="en-GB" sz="1000" dirty="0">
                <a:latin typeface="Calibri" panose="020F0502020204030204" pitchFamily="34" charset="0"/>
                <a:cs typeface="Calibri" panose="020F0502020204030204" pitchFamily="34" charset="0"/>
              </a:rPr>
              <a:t>Self-regulated learning and technology-enhanced learning environments: An opportunity propensity analysis. In G. </a:t>
            </a:r>
            <a:r>
              <a:rPr lang="en-GB" sz="1000" dirty="0" err="1">
                <a:latin typeface="Calibri" panose="020F0502020204030204" pitchFamily="34" charset="0"/>
                <a:cs typeface="Calibri" panose="020F0502020204030204" pitchFamily="34" charset="0"/>
              </a:rPr>
              <a:t>Dettori</a:t>
            </a:r>
            <a:r>
              <a:rPr lang="en-GB" sz="1000" dirty="0">
                <a:latin typeface="Calibri" panose="020F0502020204030204" pitchFamily="34" charset="0"/>
                <a:cs typeface="Calibri" panose="020F0502020204030204" pitchFamily="34" charset="0"/>
              </a:rPr>
              <a:t> and D. </a:t>
            </a:r>
            <a:r>
              <a:rPr lang="en-GB" sz="1000" dirty="0" err="1">
                <a:latin typeface="Calibri" panose="020F0502020204030204" pitchFamily="34" charset="0"/>
                <a:cs typeface="Calibri" panose="020F0502020204030204" pitchFamily="34" charset="0"/>
              </a:rPr>
              <a:t>Persico</a:t>
            </a:r>
            <a:r>
              <a:rPr lang="en-GB" sz="1000" dirty="0">
                <a:latin typeface="Calibri" panose="020F0502020204030204" pitchFamily="34" charset="0"/>
                <a:cs typeface="Calibri" panose="020F0502020204030204" pitchFamily="34" charset="0"/>
              </a:rPr>
              <a:t> (Eds.), </a:t>
            </a:r>
            <a:r>
              <a:rPr lang="en-GB" sz="1000" i="1" dirty="0">
                <a:latin typeface="Calibri" panose="020F0502020204030204" pitchFamily="34" charset="0"/>
                <a:cs typeface="Calibri" panose="020F0502020204030204" pitchFamily="34" charset="0"/>
              </a:rPr>
              <a:t>Fostering self-regulated learning through ICT </a:t>
            </a:r>
            <a:r>
              <a:rPr lang="en-GB" sz="1000" dirty="0">
                <a:latin typeface="Calibri" panose="020F0502020204030204" pitchFamily="34" charset="0"/>
                <a:cs typeface="Calibri" panose="020F0502020204030204" pitchFamily="34" charset="0"/>
              </a:rPr>
              <a:t>(pp. 1-26). Hershey, PA: IGI Global Publishers. </a:t>
            </a:r>
          </a:p>
          <a:p>
            <a:pPr marL="85725" indent="-85725"/>
            <a:r>
              <a:rPr lang="en-GB" sz="1000" b="1" dirty="0">
                <a:latin typeface="Calibri" panose="020F0502020204030204" pitchFamily="34" charset="0"/>
                <a:cs typeface="Calibri" panose="020F0502020204030204" pitchFamily="34" charset="0"/>
              </a:rPr>
              <a:t>Breslow, L., Pritchard, D. E., </a:t>
            </a:r>
            <a:r>
              <a:rPr lang="en-GB" sz="1000" b="1" dirty="0" err="1">
                <a:latin typeface="Calibri" panose="020F0502020204030204" pitchFamily="34" charset="0"/>
                <a:cs typeface="Calibri" panose="020F0502020204030204" pitchFamily="34" charset="0"/>
              </a:rPr>
              <a:t>DeBoer</a:t>
            </a:r>
            <a:r>
              <a:rPr lang="en-GB" sz="1000" b="1" dirty="0">
                <a:latin typeface="Calibri" panose="020F0502020204030204" pitchFamily="34" charset="0"/>
                <a:cs typeface="Calibri" panose="020F0502020204030204" pitchFamily="34" charset="0"/>
              </a:rPr>
              <a:t>, J., Stump, G. S., </a:t>
            </a:r>
            <a:r>
              <a:rPr lang="en-GB" sz="1000" b="1" dirty="0" err="1">
                <a:latin typeface="Calibri" panose="020F0502020204030204" pitchFamily="34" charset="0"/>
                <a:cs typeface="Calibri" panose="020F0502020204030204" pitchFamily="34" charset="0"/>
              </a:rPr>
              <a:t>Ho</a:t>
            </a:r>
            <a:r>
              <a:rPr lang="en-GB" sz="1000" b="1" dirty="0">
                <a:latin typeface="Calibri" panose="020F0502020204030204" pitchFamily="34" charset="0"/>
                <a:cs typeface="Calibri" panose="020F0502020204030204" pitchFamily="34" charset="0"/>
              </a:rPr>
              <a:t>, A. D. &amp; Seaton, D. T. (2013). </a:t>
            </a:r>
            <a:r>
              <a:rPr lang="en-GB" sz="1000" dirty="0">
                <a:latin typeface="Calibri" panose="020F0502020204030204" pitchFamily="34" charset="0"/>
                <a:cs typeface="Calibri" panose="020F0502020204030204" pitchFamily="34" charset="0"/>
              </a:rPr>
              <a:t>Studying learning in the worldwide classroom: Research into </a:t>
            </a:r>
            <a:r>
              <a:rPr lang="en-GB" sz="1000" dirty="0" err="1">
                <a:latin typeface="Calibri" panose="020F0502020204030204" pitchFamily="34" charset="0"/>
                <a:cs typeface="Calibri" panose="020F0502020204030204" pitchFamily="34" charset="0"/>
              </a:rPr>
              <a:t>edX’s</a:t>
            </a:r>
            <a:r>
              <a:rPr lang="en-GB" sz="1000" dirty="0">
                <a:latin typeface="Calibri" panose="020F0502020204030204" pitchFamily="34" charset="0"/>
                <a:cs typeface="Calibri" panose="020F0502020204030204" pitchFamily="34" charset="0"/>
              </a:rPr>
              <a:t> first MOOC. </a:t>
            </a:r>
            <a:r>
              <a:rPr lang="en-GB" sz="1000" i="1" dirty="0">
                <a:latin typeface="Calibri" panose="020F0502020204030204" pitchFamily="34" charset="0"/>
                <a:cs typeface="Calibri" panose="020F0502020204030204" pitchFamily="34" charset="0"/>
              </a:rPr>
              <a:t>Journal of Research &amp; Practice in Assessment, 8, </a:t>
            </a:r>
            <a:r>
              <a:rPr lang="en-GB" sz="1000" dirty="0">
                <a:latin typeface="Calibri" panose="020F0502020204030204" pitchFamily="34" charset="0"/>
                <a:cs typeface="Calibri" panose="020F0502020204030204" pitchFamily="34" charset="0"/>
              </a:rPr>
              <a:t>13–25.</a:t>
            </a:r>
          </a:p>
          <a:p>
            <a:pPr marL="85725" indent="-85725"/>
            <a:r>
              <a:rPr lang="en-GB" sz="1000" b="1" dirty="0">
                <a:latin typeface="Calibri" panose="020F0502020204030204" pitchFamily="34" charset="0"/>
                <a:cs typeface="Calibri" panose="020F0502020204030204" pitchFamily="34" charset="0"/>
              </a:rPr>
              <a:t>Fontana, R.P., Milligan, C., Littlejohn, A. &amp; </a:t>
            </a:r>
            <a:r>
              <a:rPr lang="en-GB" sz="1000" b="1" dirty="0" err="1">
                <a:latin typeface="Calibri" panose="020F0502020204030204" pitchFamily="34" charset="0"/>
                <a:cs typeface="Calibri" panose="020F0502020204030204" pitchFamily="34" charset="0"/>
              </a:rPr>
              <a:t>Margaryan</a:t>
            </a:r>
            <a:r>
              <a:rPr lang="en-GB" sz="1000" b="1" dirty="0">
                <a:latin typeface="Calibri" panose="020F0502020204030204" pitchFamily="34" charset="0"/>
                <a:cs typeface="Calibri" panose="020F0502020204030204" pitchFamily="34" charset="0"/>
              </a:rPr>
              <a:t>, A. (2015). </a:t>
            </a:r>
            <a:r>
              <a:rPr lang="en-GB" sz="1000" dirty="0">
                <a:latin typeface="Calibri" panose="020F0502020204030204" pitchFamily="34" charset="0"/>
                <a:cs typeface="Calibri" panose="020F0502020204030204" pitchFamily="34" charset="0"/>
              </a:rPr>
              <a:t>Measuring self-regulated learning in the workplace</a:t>
            </a:r>
            <a:r>
              <a:rPr lang="en-GB" sz="1000" i="1" dirty="0">
                <a:latin typeface="Calibri" panose="020F0502020204030204" pitchFamily="34" charset="0"/>
                <a:cs typeface="Calibri" panose="020F0502020204030204" pitchFamily="34" charset="0"/>
              </a:rPr>
              <a:t>. International Journal of Training and Development. 19</a:t>
            </a:r>
            <a:r>
              <a:rPr lang="en-GB" sz="1000" dirty="0">
                <a:latin typeface="Calibri" panose="020F0502020204030204" pitchFamily="34" charset="0"/>
                <a:cs typeface="Calibri" panose="020F0502020204030204" pitchFamily="34" charset="0"/>
              </a:rPr>
              <a:t>(1) 32-52. </a:t>
            </a:r>
          </a:p>
          <a:p>
            <a:pPr marL="85725" indent="-85725"/>
            <a:r>
              <a:rPr lang="en-GB" sz="1000" b="1" dirty="0" err="1">
                <a:latin typeface="Calibri" panose="020F0502020204030204" pitchFamily="34" charset="0"/>
                <a:cs typeface="Calibri" panose="020F0502020204030204" pitchFamily="34" charset="0"/>
              </a:rPr>
              <a:t>Gašević</a:t>
            </a:r>
            <a:r>
              <a:rPr lang="en-GB" sz="1000" b="1" dirty="0">
                <a:latin typeface="Calibri" panose="020F0502020204030204" pitchFamily="34" charset="0"/>
                <a:cs typeface="Calibri" panose="020F0502020204030204" pitchFamily="34" charset="0"/>
              </a:rPr>
              <a:t>, D., </a:t>
            </a:r>
            <a:r>
              <a:rPr lang="en-GB" sz="1000" b="1" dirty="0" err="1">
                <a:latin typeface="Calibri" panose="020F0502020204030204" pitchFamily="34" charset="0"/>
                <a:cs typeface="Calibri" panose="020F0502020204030204" pitchFamily="34" charset="0"/>
              </a:rPr>
              <a:t>Kovanović</a:t>
            </a:r>
            <a:r>
              <a:rPr lang="en-GB" sz="1000" b="1" dirty="0">
                <a:latin typeface="Calibri" panose="020F0502020204030204" pitchFamily="34" charset="0"/>
                <a:cs typeface="Calibri" panose="020F0502020204030204" pitchFamily="34" charset="0"/>
              </a:rPr>
              <a:t>, V., </a:t>
            </a:r>
            <a:r>
              <a:rPr lang="en-GB" sz="1000" b="1" dirty="0" err="1">
                <a:latin typeface="Calibri" panose="020F0502020204030204" pitchFamily="34" charset="0"/>
                <a:cs typeface="Calibri" panose="020F0502020204030204" pitchFamily="34" charset="0"/>
              </a:rPr>
              <a:t>Joksimović</a:t>
            </a:r>
            <a:r>
              <a:rPr lang="en-GB" sz="1000" b="1" dirty="0">
                <a:latin typeface="Calibri" panose="020F0502020204030204" pitchFamily="34" charset="0"/>
                <a:cs typeface="Calibri" panose="020F0502020204030204" pitchFamily="34" charset="0"/>
              </a:rPr>
              <a:t>, S. &amp; Siemens, G. (2014). </a:t>
            </a:r>
            <a:r>
              <a:rPr lang="en-GB" sz="1000" dirty="0">
                <a:latin typeface="Calibri" panose="020F0502020204030204" pitchFamily="34" charset="0"/>
                <a:cs typeface="Calibri" panose="020F0502020204030204" pitchFamily="34" charset="0"/>
              </a:rPr>
              <a:t>Where is Research on Massive Open Online Courses Headed? A Data Analysis of the MOOC Research Initiative</a:t>
            </a:r>
            <a:r>
              <a:rPr lang="en-GB" sz="1000" i="1" dirty="0">
                <a:latin typeface="Calibri" panose="020F0502020204030204" pitchFamily="34" charset="0"/>
                <a:cs typeface="Calibri" panose="020F0502020204030204" pitchFamily="34" charset="0"/>
              </a:rPr>
              <a:t>. International Review of Research in Open and Distance Learning, 15</a:t>
            </a:r>
            <a:r>
              <a:rPr lang="en-GB" sz="1000" dirty="0">
                <a:latin typeface="Calibri" panose="020F0502020204030204" pitchFamily="34" charset="0"/>
                <a:cs typeface="Calibri" panose="020F0502020204030204" pitchFamily="34" charset="0"/>
              </a:rPr>
              <a:t>(5), 134-176. </a:t>
            </a:r>
          </a:p>
          <a:p>
            <a:pPr marL="85725" indent="-85725"/>
            <a:r>
              <a:rPr lang="en-GB" sz="1000" b="1" dirty="0" err="1">
                <a:latin typeface="Calibri" panose="020F0502020204030204" pitchFamily="34" charset="0"/>
                <a:cs typeface="Calibri" panose="020F0502020204030204" pitchFamily="34" charset="0"/>
              </a:rPr>
              <a:t>Gillani</a:t>
            </a:r>
            <a:r>
              <a:rPr lang="en-GB" sz="1000" b="1" dirty="0">
                <a:latin typeface="Calibri" panose="020F0502020204030204" pitchFamily="34" charset="0"/>
                <a:cs typeface="Calibri" panose="020F0502020204030204" pitchFamily="34" charset="0"/>
              </a:rPr>
              <a:t>, N. &amp; </a:t>
            </a:r>
            <a:r>
              <a:rPr lang="en-GB" sz="1000" b="1" dirty="0" err="1">
                <a:latin typeface="Calibri" panose="020F0502020204030204" pitchFamily="34" charset="0"/>
                <a:cs typeface="Calibri" panose="020F0502020204030204" pitchFamily="34" charset="0"/>
              </a:rPr>
              <a:t>Eynon</a:t>
            </a:r>
            <a:r>
              <a:rPr lang="en-GB" sz="1000" b="1" dirty="0">
                <a:latin typeface="Calibri" panose="020F0502020204030204" pitchFamily="34" charset="0"/>
                <a:cs typeface="Calibri" panose="020F0502020204030204" pitchFamily="34" charset="0"/>
              </a:rPr>
              <a:t>, R. (2014). </a:t>
            </a:r>
            <a:r>
              <a:rPr lang="en-GB" sz="1000" dirty="0">
                <a:latin typeface="Calibri" panose="020F0502020204030204" pitchFamily="34" charset="0"/>
                <a:cs typeface="Calibri" panose="020F0502020204030204" pitchFamily="34" charset="0"/>
              </a:rPr>
              <a:t>Communication patterns in massively open online courses. </a:t>
            </a:r>
            <a:r>
              <a:rPr lang="en-GB" sz="1000" i="1" dirty="0">
                <a:latin typeface="Calibri" panose="020F0502020204030204" pitchFamily="34" charset="0"/>
                <a:cs typeface="Calibri" panose="020F0502020204030204" pitchFamily="34" charset="0"/>
              </a:rPr>
              <a:t>The Internet and Higher Education, 23</a:t>
            </a:r>
            <a:r>
              <a:rPr lang="en-GB" sz="1000" dirty="0">
                <a:latin typeface="Calibri" panose="020F0502020204030204" pitchFamily="34" charset="0"/>
                <a:cs typeface="Calibri" panose="020F0502020204030204" pitchFamily="34" charset="0"/>
              </a:rPr>
              <a:t>, 18-26.</a:t>
            </a:r>
          </a:p>
          <a:p>
            <a:pPr marL="85725" indent="-85725"/>
            <a:r>
              <a:rPr lang="en-GB" sz="1000" b="1" dirty="0" err="1">
                <a:latin typeface="Calibri" panose="020F0502020204030204" pitchFamily="34" charset="0"/>
                <a:cs typeface="Calibri" panose="020F0502020204030204" pitchFamily="34" charset="0"/>
              </a:rPr>
              <a:t>Haug</a:t>
            </a:r>
            <a:r>
              <a:rPr lang="en-GB" sz="1000" b="1" dirty="0">
                <a:latin typeface="Calibri" panose="020F0502020204030204" pitchFamily="34" charset="0"/>
                <a:cs typeface="Calibri" panose="020F0502020204030204" pitchFamily="34" charset="0"/>
              </a:rPr>
              <a:t>, S., </a:t>
            </a:r>
            <a:r>
              <a:rPr lang="en-GB" sz="1000" b="1" dirty="0" err="1">
                <a:latin typeface="Calibri" panose="020F0502020204030204" pitchFamily="34" charset="0"/>
                <a:cs typeface="Calibri" panose="020F0502020204030204" pitchFamily="34" charset="0"/>
              </a:rPr>
              <a:t>Wodzicki</a:t>
            </a:r>
            <a:r>
              <a:rPr lang="en-GB" sz="1000" b="1" dirty="0">
                <a:latin typeface="Calibri" panose="020F0502020204030204" pitchFamily="34" charset="0"/>
                <a:cs typeface="Calibri" panose="020F0502020204030204" pitchFamily="34" charset="0"/>
              </a:rPr>
              <a:t>, K., Cress, U. &amp; </a:t>
            </a:r>
            <a:r>
              <a:rPr lang="en-GB" sz="1000" b="1" dirty="0" err="1">
                <a:latin typeface="Calibri" panose="020F0502020204030204" pitchFamily="34" charset="0"/>
                <a:cs typeface="Calibri" panose="020F0502020204030204" pitchFamily="34" charset="0"/>
              </a:rPr>
              <a:t>Moskaliuk</a:t>
            </a:r>
            <a:r>
              <a:rPr lang="en-GB" sz="1000" b="1" dirty="0">
                <a:latin typeface="Calibri" panose="020F0502020204030204" pitchFamily="34" charset="0"/>
                <a:cs typeface="Calibri" panose="020F0502020204030204" pitchFamily="34" charset="0"/>
              </a:rPr>
              <a:t>, J. (2014). </a:t>
            </a:r>
            <a:r>
              <a:rPr lang="en-GB" sz="1000" dirty="0">
                <a:latin typeface="Calibri" panose="020F0502020204030204" pitchFamily="34" charset="0"/>
                <a:cs typeface="Calibri" panose="020F0502020204030204" pitchFamily="34" charset="0"/>
              </a:rPr>
              <a:t>Self-Regulated Learning in MOOCs: Do Open Badges and Certificates of Attendance Motivate Learners to Invest More? In U. Cress &amp; C. D. </a:t>
            </a:r>
            <a:r>
              <a:rPr lang="en-GB" sz="1000" dirty="0" err="1">
                <a:latin typeface="Calibri" panose="020F0502020204030204" pitchFamily="34" charset="0"/>
                <a:cs typeface="Calibri" panose="020F0502020204030204" pitchFamily="34" charset="0"/>
              </a:rPr>
              <a:t>Kloos</a:t>
            </a:r>
            <a:r>
              <a:rPr lang="en-GB" sz="1000" dirty="0">
                <a:latin typeface="Calibri" panose="020F0502020204030204" pitchFamily="34" charset="0"/>
                <a:cs typeface="Calibri" panose="020F0502020204030204" pitchFamily="34" charset="0"/>
              </a:rPr>
              <a:t> (Eds.). </a:t>
            </a:r>
            <a:r>
              <a:rPr lang="en-GB" sz="1000" i="1" dirty="0">
                <a:latin typeface="Calibri" panose="020F0502020204030204" pitchFamily="34" charset="0"/>
                <a:cs typeface="Calibri" panose="020F0502020204030204" pitchFamily="34" charset="0"/>
              </a:rPr>
              <a:t>EMOOCs 2014 - European MOOC Stakeholder Summit, </a:t>
            </a:r>
            <a:r>
              <a:rPr lang="en-GB" sz="1000" dirty="0">
                <a:latin typeface="Calibri" panose="020F0502020204030204" pitchFamily="34" charset="0"/>
                <a:cs typeface="Calibri" panose="020F0502020204030204" pitchFamily="34" charset="0"/>
              </a:rPr>
              <a:t>(pp. 66-72). Lausanne, Switzerland. </a:t>
            </a:r>
          </a:p>
          <a:p>
            <a:pPr marL="85725" indent="-85725"/>
            <a:r>
              <a:rPr lang="en-GB" sz="1000" b="1" dirty="0" err="1">
                <a:latin typeface="Calibri" panose="020F0502020204030204" pitchFamily="34" charset="0"/>
                <a:cs typeface="Calibri" panose="020F0502020204030204" pitchFamily="34" charset="0"/>
              </a:rPr>
              <a:t>Kizilcec</a:t>
            </a:r>
            <a:r>
              <a:rPr lang="en-GB" sz="1000" b="1" dirty="0">
                <a:latin typeface="Calibri" panose="020F0502020204030204" pitchFamily="34" charset="0"/>
                <a:cs typeface="Calibri" panose="020F0502020204030204" pitchFamily="34" charset="0"/>
              </a:rPr>
              <a:t>, R. F., </a:t>
            </a:r>
            <a:r>
              <a:rPr lang="en-GB" sz="1000" b="1" dirty="0" err="1">
                <a:latin typeface="Calibri" panose="020F0502020204030204" pitchFamily="34" charset="0"/>
                <a:cs typeface="Calibri" panose="020F0502020204030204" pitchFamily="34" charset="0"/>
              </a:rPr>
              <a:t>Piech</a:t>
            </a:r>
            <a:r>
              <a:rPr lang="en-GB" sz="1000" b="1" dirty="0">
                <a:latin typeface="Calibri" panose="020F0502020204030204" pitchFamily="34" charset="0"/>
                <a:cs typeface="Calibri" panose="020F0502020204030204" pitchFamily="34" charset="0"/>
              </a:rPr>
              <a:t>, C. &amp; Schneider, E. (2013). </a:t>
            </a:r>
            <a:r>
              <a:rPr lang="en-GB" sz="1000" dirty="0">
                <a:latin typeface="Calibri" panose="020F0502020204030204" pitchFamily="34" charset="0"/>
                <a:cs typeface="Calibri" panose="020F0502020204030204" pitchFamily="34" charset="0"/>
              </a:rPr>
              <a:t>Deconstructing disengagement: Analysing learner subpopulations in massive open online courses. In </a:t>
            </a:r>
            <a:r>
              <a:rPr lang="en-GB" sz="1000" i="1" dirty="0">
                <a:latin typeface="Calibri" panose="020F0502020204030204" pitchFamily="34" charset="0"/>
                <a:cs typeface="Calibri" panose="020F0502020204030204" pitchFamily="34" charset="0"/>
              </a:rPr>
              <a:t>Proceedings of the 3rd International Conference on Learning Analytics and Knowledge </a:t>
            </a:r>
            <a:r>
              <a:rPr lang="en-GB" sz="1000" dirty="0">
                <a:latin typeface="Calibri" panose="020F0502020204030204" pitchFamily="34" charset="0"/>
                <a:cs typeface="Calibri" panose="020F0502020204030204" pitchFamily="34" charset="0"/>
              </a:rPr>
              <a:t>(pp. 170–179). New York, NY, USA: ACM. Retrieved 8 April 2015, from: http://dl.acm.org/citation.cfm?id=2460330 </a:t>
            </a:r>
          </a:p>
          <a:p>
            <a:pPr marL="85725" indent="-85725"/>
            <a:r>
              <a:rPr lang="en-GB" sz="1000" b="1" dirty="0" err="1" smtClean="0">
                <a:latin typeface="Calibri" panose="020F0502020204030204" pitchFamily="34" charset="0"/>
                <a:cs typeface="Calibri" panose="020F0502020204030204" pitchFamily="34" charset="0"/>
              </a:rPr>
              <a:t>Margaryan</a:t>
            </a:r>
            <a:r>
              <a:rPr lang="en-GB" sz="1000" b="1" dirty="0">
                <a:latin typeface="Calibri" panose="020F0502020204030204" pitchFamily="34" charset="0"/>
                <a:cs typeface="Calibri" panose="020F0502020204030204" pitchFamily="34" charset="0"/>
              </a:rPr>
              <a:t>, A., Bianco, M. &amp; Littlejohn, A. (2015). </a:t>
            </a:r>
            <a:r>
              <a:rPr lang="en-GB" sz="1000" dirty="0">
                <a:latin typeface="Calibri" panose="020F0502020204030204" pitchFamily="34" charset="0"/>
                <a:cs typeface="Calibri" panose="020F0502020204030204" pitchFamily="34" charset="0"/>
              </a:rPr>
              <a:t>Instructional quality of Massive Open Online Courses (MOOCs</a:t>
            </a:r>
            <a:r>
              <a:rPr lang="en-GB" sz="1000" i="1" dirty="0">
                <a:latin typeface="Calibri" panose="020F0502020204030204" pitchFamily="34" charset="0"/>
                <a:cs typeface="Calibri" panose="020F0502020204030204" pitchFamily="34" charset="0"/>
              </a:rPr>
              <a:t>). Computers &amp; Education,</a:t>
            </a:r>
            <a:r>
              <a:rPr lang="en-GB" sz="1000" dirty="0">
                <a:latin typeface="Calibri" panose="020F0502020204030204" pitchFamily="34" charset="0"/>
                <a:cs typeface="Calibri" panose="020F0502020204030204" pitchFamily="34" charset="0"/>
              </a:rPr>
              <a:t> 80, 77-83.</a:t>
            </a:r>
          </a:p>
          <a:p>
            <a:pPr marL="85725" indent="-85725"/>
            <a:r>
              <a:rPr lang="en-GB" sz="1000" b="1" dirty="0">
                <a:latin typeface="Calibri" panose="020F0502020204030204" pitchFamily="34" charset="0"/>
                <a:cs typeface="Calibri" panose="020F0502020204030204" pitchFamily="34" charset="0"/>
              </a:rPr>
              <a:t>Milligan, C., Littlejohn, A. &amp; </a:t>
            </a:r>
            <a:r>
              <a:rPr lang="en-GB" sz="1000" b="1" dirty="0" err="1">
                <a:latin typeface="Calibri" panose="020F0502020204030204" pitchFamily="34" charset="0"/>
                <a:cs typeface="Calibri" panose="020F0502020204030204" pitchFamily="34" charset="0"/>
              </a:rPr>
              <a:t>Margaryan</a:t>
            </a:r>
            <a:r>
              <a:rPr lang="en-GB" sz="1000" b="1" dirty="0">
                <a:latin typeface="Calibri" panose="020F0502020204030204" pitchFamily="34" charset="0"/>
                <a:cs typeface="Calibri" panose="020F0502020204030204" pitchFamily="34" charset="0"/>
              </a:rPr>
              <a:t>, A. (2013). </a:t>
            </a:r>
            <a:r>
              <a:rPr lang="en-GB" sz="1000" dirty="0">
                <a:latin typeface="Calibri" panose="020F0502020204030204" pitchFamily="34" charset="0"/>
                <a:cs typeface="Calibri" panose="020F0502020204030204" pitchFamily="34" charset="0"/>
              </a:rPr>
              <a:t>Patterns of engagement in </a:t>
            </a:r>
            <a:r>
              <a:rPr lang="en-GB" sz="1000" dirty="0" err="1">
                <a:latin typeface="Calibri" panose="020F0502020204030204" pitchFamily="34" charset="0"/>
                <a:cs typeface="Calibri" panose="020F0502020204030204" pitchFamily="34" charset="0"/>
              </a:rPr>
              <a:t>connectivist</a:t>
            </a:r>
            <a:r>
              <a:rPr lang="en-GB" sz="1000" dirty="0">
                <a:latin typeface="Calibri" panose="020F0502020204030204" pitchFamily="34" charset="0"/>
                <a:cs typeface="Calibri" panose="020F0502020204030204" pitchFamily="34" charset="0"/>
              </a:rPr>
              <a:t> MOOCs</a:t>
            </a:r>
            <a:r>
              <a:rPr lang="en-GB" sz="1000" i="1" dirty="0">
                <a:latin typeface="Calibri" panose="020F0502020204030204" pitchFamily="34" charset="0"/>
                <a:cs typeface="Calibri" panose="020F0502020204030204" pitchFamily="34" charset="0"/>
              </a:rPr>
              <a:t>. MERLOT</a:t>
            </a:r>
            <a:r>
              <a:rPr lang="en-GB" sz="1000" dirty="0">
                <a:latin typeface="Calibri" panose="020F0502020204030204" pitchFamily="34" charset="0"/>
                <a:cs typeface="Calibri" panose="020F0502020204030204" pitchFamily="34" charset="0"/>
              </a:rPr>
              <a:t> </a:t>
            </a:r>
            <a:r>
              <a:rPr lang="en-GB" sz="1000" i="1" dirty="0">
                <a:latin typeface="Calibri" panose="020F0502020204030204" pitchFamily="34" charset="0"/>
                <a:cs typeface="Calibri" panose="020F0502020204030204" pitchFamily="34" charset="0"/>
              </a:rPr>
              <a:t>Journal of Online Learning &amp; Teaching 9</a:t>
            </a:r>
            <a:r>
              <a:rPr lang="en-GB" sz="1000" dirty="0">
                <a:latin typeface="Calibri" panose="020F0502020204030204" pitchFamily="34" charset="0"/>
                <a:cs typeface="Calibri" panose="020F0502020204030204" pitchFamily="34" charset="0"/>
              </a:rPr>
              <a:t>(2), 149-159. </a:t>
            </a:r>
          </a:p>
          <a:p>
            <a:pPr marL="85725" indent="-85725"/>
            <a:r>
              <a:rPr lang="en-GB" sz="1000" b="1" dirty="0" err="1" smtClean="0">
                <a:latin typeface="Calibri" panose="020F0502020204030204" pitchFamily="34" charset="0"/>
                <a:cs typeface="Calibri" panose="020F0502020204030204" pitchFamily="34" charset="0"/>
              </a:rPr>
              <a:t>Poellhuber</a:t>
            </a:r>
            <a:r>
              <a:rPr lang="en-GB" sz="1000" b="1" dirty="0">
                <a:latin typeface="Calibri" panose="020F0502020204030204" pitchFamily="34" charset="0"/>
                <a:cs typeface="Calibri" panose="020F0502020204030204" pitchFamily="34" charset="0"/>
              </a:rPr>
              <a:t>, B., Roy, N. Bouchoucha, I. &amp; Anderson, T. (2014). </a:t>
            </a:r>
            <a:r>
              <a:rPr lang="en-GB" sz="1000" dirty="0">
                <a:latin typeface="Calibri" panose="020F0502020204030204" pitchFamily="34" charset="0"/>
                <a:cs typeface="Calibri" panose="020F0502020204030204" pitchFamily="34" charset="0"/>
              </a:rPr>
              <a:t>The relationships between the motivational profiles, engagement profiles and persistence of MOOC participants. </a:t>
            </a:r>
            <a:r>
              <a:rPr lang="en-GB" sz="1000" i="1" dirty="0">
                <a:latin typeface="Calibri" panose="020F0502020204030204" pitchFamily="34" charset="0"/>
                <a:cs typeface="Calibri" panose="020F0502020204030204" pitchFamily="34" charset="0"/>
              </a:rPr>
              <a:t>MOOC Research Initiative, Final Report. </a:t>
            </a:r>
          </a:p>
          <a:p>
            <a:pPr marL="85725" indent="-85725"/>
            <a:r>
              <a:rPr lang="en-GB" sz="1000" b="1" dirty="0">
                <a:latin typeface="Calibri" panose="020F0502020204030204" pitchFamily="34" charset="0"/>
                <a:cs typeface="Calibri" panose="020F0502020204030204" pitchFamily="34" charset="0"/>
              </a:rPr>
              <a:t>Ryan, R.M. &amp; Deci, E.L. (2000). </a:t>
            </a:r>
            <a:r>
              <a:rPr lang="en-GB" sz="1000" dirty="0">
                <a:latin typeface="Calibri" panose="020F0502020204030204" pitchFamily="34" charset="0"/>
                <a:cs typeface="Calibri" panose="020F0502020204030204" pitchFamily="34" charset="0"/>
              </a:rPr>
              <a:t>Intrinsic and extrinsic motivations: classic definitions and new directions. </a:t>
            </a:r>
            <a:r>
              <a:rPr lang="en-GB" sz="1000" i="1" dirty="0">
                <a:latin typeface="Calibri" panose="020F0502020204030204" pitchFamily="34" charset="0"/>
                <a:cs typeface="Calibri" panose="020F0502020204030204" pitchFamily="34" charset="0"/>
              </a:rPr>
              <a:t>Contemporary Educational Psychology</a:t>
            </a:r>
            <a:r>
              <a:rPr lang="en-GB" sz="1000" dirty="0">
                <a:latin typeface="Calibri" panose="020F0502020204030204" pitchFamily="34" charset="0"/>
                <a:cs typeface="Calibri" panose="020F0502020204030204" pitchFamily="34" charset="0"/>
              </a:rPr>
              <a:t>, 25, 54-67. </a:t>
            </a:r>
          </a:p>
          <a:p>
            <a:pPr marL="85725" indent="-85725"/>
            <a:r>
              <a:rPr lang="en-GB" sz="1000" b="1" dirty="0">
                <a:latin typeface="Calibri" panose="020F0502020204030204" pitchFamily="34" charset="0"/>
                <a:cs typeface="Calibri" panose="020F0502020204030204" pitchFamily="34" charset="0"/>
              </a:rPr>
              <a:t>Veletsianos, G., Collier, A. &amp; Schneider, E. (2015). </a:t>
            </a:r>
            <a:r>
              <a:rPr lang="en-GB" sz="1000" dirty="0">
                <a:latin typeface="Calibri" panose="020F0502020204030204" pitchFamily="34" charset="0"/>
                <a:cs typeface="Calibri" panose="020F0502020204030204" pitchFamily="34" charset="0"/>
              </a:rPr>
              <a:t>Digging Deeper into Learners Experiences in MOOCs: Participation in social networks outside of MOOCs, </a:t>
            </a:r>
            <a:r>
              <a:rPr lang="en-GB" sz="1000" dirty="0" smtClean="0">
                <a:latin typeface="Calibri" panose="020F0502020204030204" pitchFamily="34" charset="0"/>
                <a:cs typeface="Calibri" panose="020F0502020204030204" pitchFamily="34" charset="0"/>
              </a:rPr>
              <a:t>Note-taking</a:t>
            </a:r>
            <a:r>
              <a:rPr lang="en-GB" sz="1000" dirty="0">
                <a:latin typeface="Calibri" panose="020F0502020204030204" pitchFamily="34" charset="0"/>
                <a:cs typeface="Calibri" panose="020F0502020204030204" pitchFamily="34" charset="0"/>
              </a:rPr>
              <a:t>, and contexts surrounding content consumption. </a:t>
            </a:r>
            <a:r>
              <a:rPr lang="en-GB" sz="1000" i="1" dirty="0">
                <a:latin typeface="Calibri" panose="020F0502020204030204" pitchFamily="34" charset="0"/>
                <a:cs typeface="Calibri" panose="020F0502020204030204" pitchFamily="34" charset="0"/>
              </a:rPr>
              <a:t>British Journal of Educational Technology, 46</a:t>
            </a:r>
            <a:r>
              <a:rPr lang="en-GB" sz="1000" dirty="0">
                <a:latin typeface="Calibri" panose="020F0502020204030204" pitchFamily="34" charset="0"/>
                <a:cs typeface="Calibri" panose="020F0502020204030204" pitchFamily="34" charset="0"/>
              </a:rPr>
              <a:t>,570 - 587</a:t>
            </a:r>
          </a:p>
          <a:p>
            <a:pPr marL="85725" indent="-85725"/>
            <a:r>
              <a:rPr lang="en-GB" sz="1000" b="1" dirty="0" smtClean="0">
                <a:latin typeface="Calibri" panose="020F0502020204030204" pitchFamily="34" charset="0"/>
                <a:cs typeface="Calibri" panose="020F0502020204030204" pitchFamily="34" charset="0"/>
              </a:rPr>
              <a:t>Wang</a:t>
            </a:r>
            <a:r>
              <a:rPr lang="en-GB" sz="1000" b="1" dirty="0">
                <a:latin typeface="Calibri" panose="020F0502020204030204" pitchFamily="34" charset="0"/>
                <a:cs typeface="Calibri" panose="020F0502020204030204" pitchFamily="34" charset="0"/>
              </a:rPr>
              <a:t>, Y. &amp; Baker, R. (2015). </a:t>
            </a:r>
            <a:r>
              <a:rPr lang="en-GB" sz="1000" dirty="0">
                <a:latin typeface="Calibri" panose="020F0502020204030204" pitchFamily="34" charset="0"/>
                <a:cs typeface="Calibri" panose="020F0502020204030204" pitchFamily="34" charset="0"/>
              </a:rPr>
              <a:t>Content or platform: why do students complete MOOCs. </a:t>
            </a:r>
            <a:r>
              <a:rPr lang="en-GB" sz="1000" i="1" dirty="0">
                <a:latin typeface="Calibri" panose="020F0502020204030204" pitchFamily="34" charset="0"/>
                <a:cs typeface="Calibri" panose="020F0502020204030204" pitchFamily="34" charset="0"/>
              </a:rPr>
              <a:t>MERLOT Journal of Online Learning and Teaching, 11</a:t>
            </a:r>
            <a:r>
              <a:rPr lang="en-GB" sz="1000" dirty="0">
                <a:latin typeface="Calibri" panose="020F0502020204030204" pitchFamily="34" charset="0"/>
                <a:cs typeface="Calibri" panose="020F0502020204030204" pitchFamily="34" charset="0"/>
              </a:rPr>
              <a:t>(1), 17-30. </a:t>
            </a:r>
          </a:p>
          <a:p>
            <a:pPr marL="85725" indent="-85725"/>
            <a:r>
              <a:rPr lang="en-GB" sz="1000" b="1" dirty="0" smtClean="0">
                <a:latin typeface="Calibri" panose="020F0502020204030204" pitchFamily="34" charset="0"/>
                <a:cs typeface="Calibri" panose="020F0502020204030204" pitchFamily="34" charset="0"/>
              </a:rPr>
              <a:t>Zheng</a:t>
            </a:r>
            <a:r>
              <a:rPr lang="en-GB" sz="1000" b="1" dirty="0">
                <a:latin typeface="Calibri" panose="020F0502020204030204" pitchFamily="34" charset="0"/>
                <a:cs typeface="Calibri" panose="020F0502020204030204" pitchFamily="34" charset="0"/>
              </a:rPr>
              <a:t>, S., Rosson, M. B., Shih, P. C. &amp; Carroll, J. M. (2015). </a:t>
            </a:r>
            <a:r>
              <a:rPr lang="en-GB" sz="1000" dirty="0">
                <a:latin typeface="Calibri" panose="020F0502020204030204" pitchFamily="34" charset="0"/>
                <a:cs typeface="Calibri" panose="020F0502020204030204" pitchFamily="34" charset="0"/>
              </a:rPr>
              <a:t>Understanding Student Motivation, </a:t>
            </a:r>
            <a:r>
              <a:rPr lang="en-GB" sz="1000" dirty="0" err="1">
                <a:latin typeface="Calibri" panose="020F0502020204030204" pitchFamily="34" charset="0"/>
                <a:cs typeface="Calibri" panose="020F0502020204030204" pitchFamily="34" charset="0"/>
              </a:rPr>
              <a:t>Behaviors</a:t>
            </a:r>
            <a:r>
              <a:rPr lang="en-GB" sz="1000" dirty="0">
                <a:latin typeface="Calibri" panose="020F0502020204030204" pitchFamily="34" charset="0"/>
                <a:cs typeface="Calibri" panose="020F0502020204030204" pitchFamily="34" charset="0"/>
              </a:rPr>
              <a:t> and Perceptions in MOOCs. In </a:t>
            </a:r>
            <a:r>
              <a:rPr lang="en-GB" sz="1000" i="1" dirty="0">
                <a:latin typeface="Calibri" panose="020F0502020204030204" pitchFamily="34" charset="0"/>
                <a:cs typeface="Calibri" panose="020F0502020204030204" pitchFamily="34" charset="0"/>
              </a:rPr>
              <a:t>Proceedings of the 18th ACM Conference on Computer Supported Cooperative Work &amp; Social Computing </a:t>
            </a:r>
            <a:r>
              <a:rPr lang="en-GB" sz="1000" dirty="0">
                <a:latin typeface="Calibri" panose="020F0502020204030204" pitchFamily="34" charset="0"/>
                <a:cs typeface="Calibri" panose="020F0502020204030204" pitchFamily="34" charset="0"/>
              </a:rPr>
              <a:t>(pp. 1882-1895). ACM. </a:t>
            </a:r>
          </a:p>
          <a:p>
            <a:pPr marL="85725" indent="-85725"/>
            <a:r>
              <a:rPr lang="en-GB" sz="1000" b="1" dirty="0">
                <a:latin typeface="Calibri" panose="020F0502020204030204" pitchFamily="34" charset="0"/>
                <a:cs typeface="Calibri" panose="020F0502020204030204" pitchFamily="34" charset="0"/>
              </a:rPr>
              <a:t>Zimmerman, B. J. (2000). </a:t>
            </a:r>
            <a:r>
              <a:rPr lang="en-GB" sz="1000" dirty="0">
                <a:latin typeface="Calibri" panose="020F0502020204030204" pitchFamily="34" charset="0"/>
                <a:cs typeface="Calibri" panose="020F0502020204030204" pitchFamily="34" charset="0"/>
              </a:rPr>
              <a:t>Attaining self-regulation: a social cognitive perspective. In M. Boekaerts, M. Zeidner, and P.R. Pintrich (Eds.), </a:t>
            </a:r>
            <a:r>
              <a:rPr lang="en-GB" sz="1000" i="1" dirty="0">
                <a:latin typeface="Calibri" panose="020F0502020204030204" pitchFamily="34" charset="0"/>
                <a:cs typeface="Calibri" panose="020F0502020204030204" pitchFamily="34" charset="0"/>
              </a:rPr>
              <a:t>Handbook of self-regulation</a:t>
            </a:r>
            <a:r>
              <a:rPr lang="en-GB" sz="1000" dirty="0">
                <a:latin typeface="Calibri" panose="020F0502020204030204" pitchFamily="34" charset="0"/>
                <a:cs typeface="Calibri" panose="020F0502020204030204" pitchFamily="34" charset="0"/>
              </a:rPr>
              <a:t> (pp13-39). Academic Press, San Diego, CA</a:t>
            </a:r>
            <a:r>
              <a:rPr lang="en-GB" sz="1000" dirty="0" smtClean="0">
                <a:latin typeface="Calibri" panose="020F0502020204030204" pitchFamily="34" charset="0"/>
                <a:cs typeface="Calibri" panose="020F0502020204030204" pitchFamily="34" charset="0"/>
              </a:rPr>
              <a:t>.</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7499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r>
              <a:rPr lang="en-GB" sz="1800" dirty="0">
                <a:latin typeface="Calibri Light" panose="020F0302020204030204" pitchFamily="34" charset="0"/>
                <a:cs typeface="Calibri Light" panose="020F0302020204030204" pitchFamily="34" charset="0"/>
              </a:rPr>
              <a:t>Massive Open Online Courses (MOOCs) are typically designed around a self-guided format that assumes learners can regulate their own learning, rather than relying on tutor guidance. However, MOOCs attract a diverse spectrum of learners, who differ in their ability and motivation to manage their own learning. This presentation discusses a group of studies exploring the behaviour of professionals using MOOCs to support informal learning. The conclusions highlight some lessons for designing online content whether for MOOCs or more traditional modes of learning.</a:t>
            </a:r>
          </a:p>
          <a:p>
            <a:r>
              <a:rPr lang="en-GB" sz="1800" dirty="0">
                <a:latin typeface="Calibri Light" panose="020F0302020204030204" pitchFamily="34" charset="0"/>
                <a:cs typeface="Calibri Light" panose="020F0302020204030204" pitchFamily="34" charset="0"/>
              </a:rPr>
              <a:t> </a:t>
            </a:r>
          </a:p>
          <a:p>
            <a:r>
              <a:rPr lang="en-GB" sz="1800" dirty="0">
                <a:latin typeface="Calibri Light" panose="020F0302020204030204" pitchFamily="34" charset="0"/>
                <a:cs typeface="Calibri Light" panose="020F0302020204030204" pitchFamily="34" charset="0"/>
              </a:rPr>
              <a:t>Colin Milligan is a learning researcher with an interest in how adult learners at all stages take responsibility for their learning. Colin works in the Educational Research &amp; Evaluation Team in GCU and is responsible for enhancement of teaching and learning, promoting scholarly approaches to learning and teaching enhancement, and supporting academics in developing and conducting learning and teaching research.</a:t>
            </a:r>
          </a:p>
          <a:p>
            <a:endParaRPr lang="en-GB"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887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612720152"/>
              </p:ext>
            </p:extLst>
          </p:nvPr>
        </p:nvGraphicFramePr>
        <p:xfrm>
          <a:off x="4557306" y="3359101"/>
          <a:ext cx="4344144"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a:xfrm>
            <a:off x="613570" y="547688"/>
            <a:ext cx="7920036" cy="523220"/>
          </a:xfrm>
        </p:spPr>
        <p:txBody>
          <a:bodyPr/>
          <a:lstStyle/>
          <a:p>
            <a:r>
              <a:rPr lang="en-GB" sz="2800" dirty="0"/>
              <a:t>Self-Regulated Learning</a:t>
            </a:r>
          </a:p>
        </p:txBody>
      </p:sp>
      <p:sp>
        <p:nvSpPr>
          <p:cNvPr id="3" name="Content Placeholder 2"/>
          <p:cNvSpPr>
            <a:spLocks noGrp="1"/>
          </p:cNvSpPr>
          <p:nvPr>
            <p:ph sz="quarter" idx="11"/>
          </p:nvPr>
        </p:nvSpPr>
        <p:spPr>
          <a:xfrm>
            <a:off x="612776" y="1636713"/>
            <a:ext cx="7920036" cy="4303286"/>
          </a:xfrm>
        </p:spPr>
        <p:txBody>
          <a:bodyPr/>
          <a:lstStyle/>
          <a:p>
            <a:r>
              <a:rPr lang="en-GB" dirty="0">
                <a:latin typeface="Calibri" panose="020F0502020204030204" pitchFamily="34" charset="0"/>
              </a:rPr>
              <a:t>Self-regulation is the ‘</a:t>
            </a:r>
            <a:r>
              <a:rPr lang="en-GB" i="1" dirty="0">
                <a:latin typeface="Calibri" panose="020F0502020204030204" pitchFamily="34" charset="0"/>
              </a:rPr>
              <a:t>self-generated thoughts, feelings and actions that are planned and cyclically adapted to the attainment of personal goals</a:t>
            </a:r>
            <a:r>
              <a:rPr lang="en-GB" dirty="0" smtClean="0">
                <a:latin typeface="Calibri" panose="020F0502020204030204" pitchFamily="34" charset="0"/>
              </a:rPr>
              <a:t>’ - Zimmerman, 2000.</a:t>
            </a:r>
            <a:endParaRPr lang="en-GB" dirty="0">
              <a:latin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1269723658"/>
              </p:ext>
            </p:extLst>
          </p:nvPr>
        </p:nvGraphicFramePr>
        <p:xfrm>
          <a:off x="2373855" y="3142827"/>
          <a:ext cx="4344144" cy="2896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91697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233526295"/>
              </p:ext>
            </p:extLst>
          </p:nvPr>
        </p:nvGraphicFramePr>
        <p:xfrm>
          <a:off x="4498627" y="3399537"/>
          <a:ext cx="4344144"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a:xfrm>
            <a:off x="613570" y="547688"/>
            <a:ext cx="7920036" cy="523220"/>
          </a:xfrm>
        </p:spPr>
        <p:txBody>
          <a:bodyPr/>
          <a:lstStyle/>
          <a:p>
            <a:r>
              <a:rPr lang="en-GB" sz="2800" dirty="0"/>
              <a:t>Phases and </a:t>
            </a:r>
            <a:r>
              <a:rPr lang="en-GB" sz="2800" dirty="0" smtClean="0"/>
              <a:t>Sub-Processes </a:t>
            </a:r>
            <a:r>
              <a:rPr lang="en-GB" sz="2800" dirty="0"/>
              <a:t>of SRL</a:t>
            </a:r>
          </a:p>
        </p:txBody>
      </p:sp>
      <p:graphicFrame>
        <p:nvGraphicFramePr>
          <p:cNvPr id="6" name="Table 5"/>
          <p:cNvGraphicFramePr>
            <a:graphicFrameLocks noGrp="1"/>
          </p:cNvGraphicFramePr>
          <p:nvPr>
            <p:extLst>
              <p:ext uri="{D42A27DB-BD31-4B8C-83A1-F6EECF244321}">
                <p14:modId xmlns:p14="http://schemas.microsoft.com/office/powerpoint/2010/main" val="478086667"/>
              </p:ext>
            </p:extLst>
          </p:nvPr>
        </p:nvGraphicFramePr>
        <p:xfrm>
          <a:off x="613570" y="1989138"/>
          <a:ext cx="7919244" cy="2245519"/>
        </p:xfrm>
        <a:graphic>
          <a:graphicData uri="http://schemas.openxmlformats.org/drawingml/2006/table">
            <a:tbl>
              <a:tblPr firstRow="1" firstCol="1" bandRow="1"/>
              <a:tblGrid>
                <a:gridCol w="1530017">
                  <a:extLst>
                    <a:ext uri="{9D8B030D-6E8A-4147-A177-3AD203B41FA5}">
                      <a16:colId xmlns:a16="http://schemas.microsoft.com/office/drawing/2014/main" val="20000"/>
                    </a:ext>
                  </a:extLst>
                </a:gridCol>
                <a:gridCol w="1884788">
                  <a:extLst>
                    <a:ext uri="{9D8B030D-6E8A-4147-A177-3AD203B41FA5}">
                      <a16:colId xmlns:a16="http://schemas.microsoft.com/office/drawing/2014/main" val="20001"/>
                    </a:ext>
                  </a:extLst>
                </a:gridCol>
                <a:gridCol w="2110963">
                  <a:extLst>
                    <a:ext uri="{9D8B030D-6E8A-4147-A177-3AD203B41FA5}">
                      <a16:colId xmlns:a16="http://schemas.microsoft.com/office/drawing/2014/main" val="20002"/>
                    </a:ext>
                  </a:extLst>
                </a:gridCol>
                <a:gridCol w="2393476">
                  <a:extLst>
                    <a:ext uri="{9D8B030D-6E8A-4147-A177-3AD203B41FA5}">
                      <a16:colId xmlns:a16="http://schemas.microsoft.com/office/drawing/2014/main" val="20003"/>
                    </a:ext>
                  </a:extLst>
                </a:gridCol>
              </a:tblGrid>
              <a:tr h="298957">
                <a:tc gridSpan="4">
                  <a:txBody>
                    <a:bodyPr/>
                    <a:lstStyle/>
                    <a:p>
                      <a:pPr algn="l">
                        <a:lnSpc>
                          <a:spcPct val="115000"/>
                        </a:lnSpc>
                        <a:spcAft>
                          <a:spcPts val="0"/>
                        </a:spcAft>
                      </a:pPr>
                      <a:r>
                        <a:rPr lang="en-GB" sz="2000" b="1" dirty="0" smtClean="0">
                          <a:effectLst/>
                          <a:latin typeface="Calibri"/>
                          <a:ea typeface="Calibri"/>
                          <a:cs typeface="Times New Roman"/>
                        </a:rPr>
                        <a:t>                            Self-Regulated Learning </a:t>
                      </a:r>
                      <a:r>
                        <a:rPr lang="en-GB" sz="1100" dirty="0" smtClean="0">
                          <a:effectLst/>
                          <a:latin typeface="Calibri"/>
                          <a:ea typeface="Calibri"/>
                          <a:cs typeface="Times New Roman"/>
                        </a:rPr>
                        <a:t>(adapted from Zimmerman, 2000)</a:t>
                      </a: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GB" sz="16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GB" sz="16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659">
                <a:tc>
                  <a:txBody>
                    <a:bodyPr/>
                    <a:lstStyle/>
                    <a:p>
                      <a:pPr algn="just">
                        <a:lnSpc>
                          <a:spcPct val="115000"/>
                        </a:lnSpc>
                        <a:spcAft>
                          <a:spcPts val="0"/>
                        </a:spcAft>
                      </a:pPr>
                      <a:r>
                        <a:rPr lang="en-GB" sz="1800" b="1" dirty="0">
                          <a:effectLst/>
                          <a:latin typeface="Calibri"/>
                          <a:ea typeface="Calibri"/>
                          <a:cs typeface="Calibri"/>
                        </a:rPr>
                        <a:t>Phase</a:t>
                      </a:r>
                      <a:endParaRPr lang="en-GB" sz="18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b="1" dirty="0">
                          <a:effectLst/>
                          <a:latin typeface="Calibri"/>
                          <a:ea typeface="Calibri"/>
                          <a:cs typeface="Calibri"/>
                        </a:rPr>
                        <a:t>Forethought</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b="1" dirty="0">
                          <a:effectLst/>
                          <a:latin typeface="Calibri"/>
                          <a:ea typeface="Calibri"/>
                          <a:cs typeface="Calibri"/>
                        </a:rPr>
                        <a:t>Performance</a:t>
                      </a:r>
                      <a:endParaRPr lang="en-GB" sz="18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b="1">
                          <a:effectLst/>
                          <a:latin typeface="Calibri"/>
                          <a:ea typeface="Calibri"/>
                          <a:cs typeface="Calibri"/>
                        </a:rPr>
                        <a:t>Self-reflection</a:t>
                      </a:r>
                      <a:endParaRPr lang="en-GB" sz="18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659">
                <a:tc>
                  <a:txBody>
                    <a:bodyPr/>
                    <a:lstStyle/>
                    <a:p>
                      <a:pPr algn="just">
                        <a:lnSpc>
                          <a:spcPct val="115000"/>
                        </a:lnSpc>
                        <a:spcAft>
                          <a:spcPts val="0"/>
                        </a:spcAft>
                      </a:pPr>
                      <a:r>
                        <a:rPr lang="en-GB" sz="1800" b="1">
                          <a:effectLst/>
                          <a:latin typeface="Calibri"/>
                          <a:ea typeface="Calibri"/>
                          <a:cs typeface="Calibri"/>
                        </a:rPr>
                        <a:t>Sub-processes</a:t>
                      </a:r>
                      <a:endParaRPr lang="en-GB" sz="18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just">
                        <a:lnSpc>
                          <a:spcPct val="115000"/>
                        </a:lnSpc>
                        <a:spcAft>
                          <a:spcPts val="0"/>
                        </a:spcAft>
                      </a:pPr>
                      <a:r>
                        <a:rPr lang="en-GB" sz="1800" i="1" dirty="0">
                          <a:effectLst/>
                          <a:latin typeface="Calibri"/>
                          <a:ea typeface="Calibri"/>
                          <a:cs typeface="Calibri"/>
                        </a:rPr>
                        <a:t>Goal setting</a:t>
                      </a:r>
                      <a:endParaRPr lang="en-GB" sz="1800" dirty="0">
                        <a:effectLst/>
                        <a:latin typeface="Calibri"/>
                        <a:ea typeface="Calibri"/>
                        <a:cs typeface="Times New Roman"/>
                      </a:endParaRPr>
                    </a:p>
                    <a:p>
                      <a:pPr algn="just">
                        <a:lnSpc>
                          <a:spcPct val="115000"/>
                        </a:lnSpc>
                        <a:spcAft>
                          <a:spcPts val="0"/>
                        </a:spcAft>
                      </a:pPr>
                      <a:r>
                        <a:rPr lang="en-GB" sz="1800" i="1" dirty="0" smtClean="0">
                          <a:effectLst/>
                          <a:latin typeface="Calibri"/>
                          <a:ea typeface="Calibri"/>
                          <a:cs typeface="Calibri"/>
                        </a:rPr>
                        <a:t>Self-efficacy </a:t>
                      </a:r>
                      <a:endParaRPr lang="en-GB" sz="1800" dirty="0">
                        <a:effectLst/>
                        <a:latin typeface="Calibri"/>
                        <a:ea typeface="Calibri"/>
                        <a:cs typeface="Times New Roman"/>
                      </a:endParaRPr>
                    </a:p>
                    <a:p>
                      <a:pPr algn="just">
                        <a:lnSpc>
                          <a:spcPct val="115000"/>
                        </a:lnSpc>
                        <a:spcAft>
                          <a:spcPts val="0"/>
                        </a:spcAft>
                      </a:pPr>
                      <a:r>
                        <a:rPr lang="en-GB" sz="1800" i="1" dirty="0">
                          <a:effectLst/>
                          <a:latin typeface="Calibri"/>
                          <a:ea typeface="Calibri"/>
                          <a:cs typeface="Calibri"/>
                        </a:rPr>
                        <a:t>Task interest/value</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92075" indent="-92075" algn="l">
                        <a:lnSpc>
                          <a:spcPct val="115000"/>
                        </a:lnSpc>
                        <a:spcAft>
                          <a:spcPts val="0"/>
                        </a:spcAft>
                      </a:pPr>
                      <a:r>
                        <a:rPr lang="en-GB" sz="1800" i="1" dirty="0" smtClean="0">
                          <a:effectLst/>
                          <a:latin typeface="Calibri"/>
                          <a:ea typeface="Calibri"/>
                          <a:cs typeface="Calibri"/>
                        </a:rPr>
                        <a:t>Learning and Task </a:t>
                      </a:r>
                      <a:r>
                        <a:rPr lang="en-GB" sz="1800" i="1" dirty="0">
                          <a:effectLst/>
                          <a:latin typeface="Calibri"/>
                          <a:ea typeface="Calibri"/>
                          <a:cs typeface="Calibri"/>
                        </a:rPr>
                        <a:t>strategies</a:t>
                      </a:r>
                      <a:endParaRPr lang="en-GB" sz="1800" dirty="0">
                        <a:effectLst/>
                        <a:latin typeface="Calibri"/>
                        <a:ea typeface="Calibri"/>
                        <a:cs typeface="Times New Roman"/>
                      </a:endParaRPr>
                    </a:p>
                    <a:p>
                      <a:pPr algn="just">
                        <a:lnSpc>
                          <a:spcPct val="115000"/>
                        </a:lnSpc>
                        <a:spcAft>
                          <a:spcPts val="0"/>
                        </a:spcAft>
                      </a:pPr>
                      <a:r>
                        <a:rPr lang="en-GB" sz="1800" i="1" dirty="0" smtClean="0">
                          <a:effectLst/>
                          <a:latin typeface="Calibri"/>
                          <a:ea typeface="Calibri"/>
                          <a:cs typeface="Calibri"/>
                        </a:rPr>
                        <a:t>Help </a:t>
                      </a:r>
                      <a:r>
                        <a:rPr lang="en-GB" sz="1800" i="1" dirty="0">
                          <a:effectLst/>
                          <a:latin typeface="Calibri"/>
                          <a:ea typeface="Calibri"/>
                          <a:cs typeface="Calibri"/>
                        </a:rPr>
                        <a:t>seeking</a:t>
                      </a:r>
                      <a:endParaRPr lang="en-GB" sz="1800" dirty="0">
                        <a:effectLst/>
                        <a:latin typeface="Calibri"/>
                        <a:ea typeface="Calibri"/>
                        <a:cs typeface="Times New Roman"/>
                      </a:endParaRPr>
                    </a:p>
                    <a:p>
                      <a:pPr>
                        <a:lnSpc>
                          <a:spcPct val="115000"/>
                        </a:lnSpc>
                        <a:spcAft>
                          <a:spcPts val="0"/>
                        </a:spcAft>
                      </a:pPr>
                      <a:r>
                        <a:rPr lang="en-GB" sz="1800" i="1" dirty="0">
                          <a:effectLst/>
                          <a:latin typeface="Calibri"/>
                          <a:ea typeface="Calibri"/>
                          <a:cs typeface="Calibri"/>
                        </a:rPr>
                        <a:t>Interest enhancement</a:t>
                      </a:r>
                      <a:endParaRPr lang="en-GB" sz="18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just">
                        <a:lnSpc>
                          <a:spcPct val="115000"/>
                        </a:lnSpc>
                        <a:spcAft>
                          <a:spcPts val="0"/>
                        </a:spcAft>
                      </a:pPr>
                      <a:r>
                        <a:rPr lang="en-GB" sz="1800" i="1" dirty="0">
                          <a:effectLst/>
                          <a:latin typeface="Calibri"/>
                          <a:ea typeface="Calibri"/>
                          <a:cs typeface="Calibri"/>
                        </a:rPr>
                        <a:t>Self-evaluation</a:t>
                      </a:r>
                      <a:endParaRPr lang="en-GB" sz="1800" dirty="0">
                        <a:effectLst/>
                        <a:latin typeface="Calibri"/>
                        <a:ea typeface="Calibri"/>
                        <a:cs typeface="Times New Roman"/>
                      </a:endParaRPr>
                    </a:p>
                    <a:p>
                      <a:pPr>
                        <a:lnSpc>
                          <a:spcPct val="115000"/>
                        </a:lnSpc>
                        <a:spcAft>
                          <a:spcPts val="0"/>
                        </a:spcAft>
                      </a:pPr>
                      <a:r>
                        <a:rPr lang="en-GB" sz="1800" i="1" dirty="0">
                          <a:effectLst/>
                          <a:latin typeface="Calibri"/>
                          <a:ea typeface="Calibri"/>
                          <a:cs typeface="Calibri"/>
                        </a:rPr>
                        <a:t>Self-satisfaction/affect</a:t>
                      </a:r>
                      <a:endParaRPr lang="en-GB" sz="18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7659">
                <a:tc>
                  <a:txBody>
                    <a:bodyPr/>
                    <a:lstStyle/>
                    <a:p>
                      <a:pPr algn="just">
                        <a:lnSpc>
                          <a:spcPct val="115000"/>
                        </a:lnSpc>
                        <a:spcAft>
                          <a:spcPts val="0"/>
                        </a:spcAft>
                      </a:pPr>
                      <a:r>
                        <a:rPr lang="en-GB" sz="1800" b="1" dirty="0">
                          <a:effectLst/>
                          <a:latin typeface="Calibri"/>
                          <a:ea typeface="Calibri"/>
                          <a:cs typeface="Calibri"/>
                        </a:rPr>
                        <a:t> </a:t>
                      </a:r>
                      <a:endParaRPr lang="en-GB" sz="18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317659">
                <a:tc>
                  <a:txBody>
                    <a:bodyPr/>
                    <a:lstStyle/>
                    <a:p>
                      <a:pPr algn="just">
                        <a:lnSpc>
                          <a:spcPct val="115000"/>
                        </a:lnSpc>
                        <a:spcAft>
                          <a:spcPts val="0"/>
                        </a:spcAft>
                      </a:pPr>
                      <a:r>
                        <a:rPr lang="en-GB" sz="1800" b="1" dirty="0">
                          <a:effectLst/>
                          <a:latin typeface="Calibri"/>
                          <a:ea typeface="Calibri"/>
                          <a:cs typeface="Calibri"/>
                        </a:rPr>
                        <a:t> </a:t>
                      </a:r>
                      <a:endParaRPr lang="en-GB" sz="18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4"/>
                  </a:ext>
                </a:extLst>
              </a:tr>
              <a:tr h="298957">
                <a:tc>
                  <a:txBody>
                    <a:bodyPr/>
                    <a:lstStyle/>
                    <a:p>
                      <a:pPr algn="just">
                        <a:lnSpc>
                          <a:spcPct val="115000"/>
                        </a:lnSpc>
                        <a:spcAft>
                          <a:spcPts val="0"/>
                        </a:spcAft>
                      </a:pPr>
                      <a:r>
                        <a:rPr lang="en-GB" sz="1800" b="1" dirty="0">
                          <a:effectLst/>
                          <a:latin typeface="Calibri"/>
                          <a:ea typeface="Calibri"/>
                          <a:cs typeface="Calibri"/>
                        </a:rPr>
                        <a:t> </a:t>
                      </a:r>
                      <a:endParaRPr lang="en-GB" sz="18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5"/>
                  </a:ext>
                </a:extLst>
              </a:tr>
            </a:tbl>
          </a:graphicData>
        </a:graphic>
      </p:graphicFrame>
      <p:sp>
        <p:nvSpPr>
          <p:cNvPr id="2" name="TextBox 1"/>
          <p:cNvSpPr txBox="1"/>
          <p:nvPr/>
        </p:nvSpPr>
        <p:spPr>
          <a:xfrm>
            <a:off x="611188" y="4676773"/>
            <a:ext cx="7922418" cy="830997"/>
          </a:xfrm>
          <a:prstGeom prst="rect">
            <a:avLst/>
          </a:prstGeom>
          <a:noFill/>
        </p:spPr>
        <p:txBody>
          <a:bodyPr wrap="square" rtlCol="0">
            <a:spAutoFit/>
          </a:bodyPr>
          <a:lstStyle/>
          <a:p>
            <a:r>
              <a:rPr lang="en-GB" sz="2400" dirty="0" smtClean="0">
                <a:solidFill>
                  <a:schemeClr val="tx1">
                    <a:lumMod val="50000"/>
                    <a:lumOff val="50000"/>
                  </a:schemeClr>
                </a:solidFill>
                <a:latin typeface="Calibri" panose="020F0502020204030204" pitchFamily="34" charset="0"/>
              </a:rPr>
              <a:t>SRL is highly context dependent – an individual may be unable to (or may choose not to) self-regulate in some contexts.</a:t>
            </a:r>
            <a:endParaRPr lang="en-GB" sz="24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2616263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Self-regulated learners</a:t>
            </a:r>
            <a:endParaRPr lang="en-GB" dirty="0"/>
          </a:p>
        </p:txBody>
      </p:sp>
      <p:sp>
        <p:nvSpPr>
          <p:cNvPr id="3" name="Content Placeholder 2"/>
          <p:cNvSpPr>
            <a:spLocks noGrp="1"/>
          </p:cNvSpPr>
          <p:nvPr>
            <p:ph sz="quarter" idx="11"/>
          </p:nvPr>
        </p:nvSpPr>
        <p:spPr/>
        <p:txBody>
          <a:bodyPr/>
          <a:lstStyle/>
          <a:p>
            <a:pPr marL="342900" indent="-342900">
              <a:buFont typeface="Arial" panose="020B0604020202020204" pitchFamily="34" charset="0"/>
              <a:buChar char="•"/>
            </a:pPr>
            <a:r>
              <a:rPr lang="en-GB" dirty="0" smtClean="0"/>
              <a:t>Plan and take responsibility for their learning</a:t>
            </a:r>
          </a:p>
          <a:p>
            <a:pPr marL="342900" indent="-342900">
              <a:buFont typeface="Arial" panose="020B0604020202020204" pitchFamily="34" charset="0"/>
              <a:buChar char="•"/>
            </a:pPr>
            <a:r>
              <a:rPr lang="en-GB" dirty="0" smtClean="0"/>
              <a:t>Intrinsically motivated</a:t>
            </a:r>
          </a:p>
          <a:p>
            <a:pPr marL="342900" indent="-342900">
              <a:buFont typeface="Arial" panose="020B0604020202020204" pitchFamily="34" charset="0"/>
              <a:buChar char="•"/>
            </a:pPr>
            <a:r>
              <a:rPr lang="en-GB" dirty="0" smtClean="0"/>
              <a:t>Self-confident</a:t>
            </a:r>
          </a:p>
          <a:p>
            <a:pPr marL="342900" indent="-342900">
              <a:buFont typeface="Arial" panose="020B0604020202020204" pitchFamily="34" charset="0"/>
              <a:buChar char="•"/>
            </a:pPr>
            <a:r>
              <a:rPr lang="en-GB" dirty="0" smtClean="0"/>
              <a:t>Seek help from wider networks</a:t>
            </a:r>
          </a:p>
          <a:p>
            <a:pPr marL="342900" indent="-342900">
              <a:buFont typeface="Arial" panose="020B0604020202020204" pitchFamily="34" charset="0"/>
              <a:buChar char="•"/>
            </a:pPr>
            <a:r>
              <a:rPr lang="en-GB" dirty="0" smtClean="0"/>
              <a:t>Match learning strategies to situation</a:t>
            </a:r>
          </a:p>
          <a:p>
            <a:pPr marL="342900" indent="-342900">
              <a:buFont typeface="Arial" panose="020B0604020202020204" pitchFamily="34" charset="0"/>
              <a:buChar char="•"/>
            </a:pPr>
            <a:r>
              <a:rPr lang="en-GB" dirty="0" smtClean="0"/>
              <a:t>Monitor and reflect on their learning</a:t>
            </a:r>
          </a:p>
          <a:p>
            <a:endParaRPr lang="en-GB" dirty="0" smtClean="0"/>
          </a:p>
          <a:p>
            <a:r>
              <a:rPr lang="en-GB" dirty="0" smtClean="0"/>
              <a:t>All important attributes for MOOC study?</a:t>
            </a:r>
          </a:p>
          <a:p>
            <a:endParaRPr lang="en-GB" dirty="0"/>
          </a:p>
        </p:txBody>
      </p:sp>
    </p:spTree>
    <p:extLst>
      <p:ext uri="{BB962C8B-B14F-4D97-AF65-F5344CB8AC3E}">
        <p14:creationId xmlns:p14="http://schemas.microsoft.com/office/powerpoint/2010/main" val="2579734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5349" y="900000"/>
            <a:ext cx="7610475" cy="584775"/>
          </a:xfrm>
        </p:spPr>
        <p:txBody>
          <a:bodyPr/>
          <a:lstStyle/>
          <a:p>
            <a:r>
              <a:rPr lang="en-GB" dirty="0" smtClean="0"/>
              <a:t>Research Questions and Study Design</a:t>
            </a:r>
            <a:endParaRPr lang="en-GB" dirty="0"/>
          </a:p>
        </p:txBody>
      </p:sp>
      <p:grpSp>
        <p:nvGrpSpPr>
          <p:cNvPr id="7" name="Group 8"/>
          <p:cNvGrpSpPr>
            <a:grpSpLocks noChangeAspect="1"/>
          </p:cNvGrpSpPr>
          <p:nvPr/>
        </p:nvGrpSpPr>
        <p:grpSpPr bwMode="auto">
          <a:xfrm>
            <a:off x="7018213" y="3825876"/>
            <a:ext cx="1150937" cy="1784350"/>
            <a:chOff x="1061" y="1770"/>
            <a:chExt cx="725" cy="1124"/>
          </a:xfrm>
        </p:grpSpPr>
        <p:sp>
          <p:nvSpPr>
            <p:cNvPr id="8" name="AutoShape 7"/>
            <p:cNvSpPr>
              <a:spLocks noChangeAspect="1" noChangeArrowheads="1" noTextEdit="1"/>
            </p:cNvSpPr>
            <p:nvPr/>
          </p:nvSpPr>
          <p:spPr bwMode="auto">
            <a:xfrm>
              <a:off x="1061" y="1770"/>
              <a:ext cx="725"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1064" y="1938"/>
              <a:ext cx="722" cy="956"/>
            </a:xfrm>
            <a:custGeom>
              <a:avLst/>
              <a:gdLst>
                <a:gd name="T0" fmla="*/ 1444 w 1444"/>
                <a:gd name="T1" fmla="*/ 1771 h 1913"/>
                <a:gd name="T2" fmla="*/ 1442 w 1444"/>
                <a:gd name="T3" fmla="*/ 1800 h 1913"/>
                <a:gd name="T4" fmla="*/ 1432 w 1444"/>
                <a:gd name="T5" fmla="*/ 1827 h 1913"/>
                <a:gd name="T6" fmla="*/ 1420 w 1444"/>
                <a:gd name="T7" fmla="*/ 1851 h 1913"/>
                <a:gd name="T8" fmla="*/ 1403 w 1444"/>
                <a:gd name="T9" fmla="*/ 1872 h 1913"/>
                <a:gd name="T10" fmla="*/ 1382 w 1444"/>
                <a:gd name="T11" fmla="*/ 1889 h 1913"/>
                <a:gd name="T12" fmla="*/ 1358 w 1444"/>
                <a:gd name="T13" fmla="*/ 1901 h 1913"/>
                <a:gd name="T14" fmla="*/ 1331 w 1444"/>
                <a:gd name="T15" fmla="*/ 1911 h 1913"/>
                <a:gd name="T16" fmla="*/ 1302 w 1444"/>
                <a:gd name="T17" fmla="*/ 1913 h 1913"/>
                <a:gd name="T18" fmla="*/ 207 w 1444"/>
                <a:gd name="T19" fmla="*/ 1913 h 1913"/>
                <a:gd name="T20" fmla="*/ 207 w 1444"/>
                <a:gd name="T21" fmla="*/ 1913 h 1913"/>
                <a:gd name="T22" fmla="*/ 127 w 1444"/>
                <a:gd name="T23" fmla="*/ 1913 h 1913"/>
                <a:gd name="T24" fmla="*/ 83 w 1444"/>
                <a:gd name="T25" fmla="*/ 1904 h 1913"/>
                <a:gd name="T26" fmla="*/ 50 w 1444"/>
                <a:gd name="T27" fmla="*/ 1886 h 1913"/>
                <a:gd name="T28" fmla="*/ 29 w 1444"/>
                <a:gd name="T29" fmla="*/ 1863 h 1913"/>
                <a:gd name="T30" fmla="*/ 14 w 1444"/>
                <a:gd name="T31" fmla="*/ 1838 h 1913"/>
                <a:gd name="T32" fmla="*/ 6 w 1444"/>
                <a:gd name="T33" fmla="*/ 1813 h 1913"/>
                <a:gd name="T34" fmla="*/ 2 w 1444"/>
                <a:gd name="T35" fmla="*/ 1791 h 1913"/>
                <a:gd name="T36" fmla="*/ 1 w 1444"/>
                <a:gd name="T37" fmla="*/ 1776 h 1913"/>
                <a:gd name="T38" fmla="*/ 1 w 1444"/>
                <a:gd name="T39" fmla="*/ 1770 h 1913"/>
                <a:gd name="T40" fmla="*/ 0 w 1444"/>
                <a:gd name="T41" fmla="*/ 1769 h 1913"/>
                <a:gd name="T42" fmla="*/ 0 w 1444"/>
                <a:gd name="T43" fmla="*/ 401 h 1913"/>
                <a:gd name="T44" fmla="*/ 1 w 1444"/>
                <a:gd name="T45" fmla="*/ 401 h 1913"/>
                <a:gd name="T46" fmla="*/ 1 w 1444"/>
                <a:gd name="T47" fmla="*/ 109 h 1913"/>
                <a:gd name="T48" fmla="*/ 10 w 1444"/>
                <a:gd name="T49" fmla="*/ 67 h 1913"/>
                <a:gd name="T50" fmla="*/ 31 w 1444"/>
                <a:gd name="T51" fmla="*/ 38 h 1913"/>
                <a:gd name="T52" fmla="*/ 56 w 1444"/>
                <a:gd name="T53" fmla="*/ 19 h 1913"/>
                <a:gd name="T54" fmla="*/ 86 w 1444"/>
                <a:gd name="T55" fmla="*/ 7 h 1913"/>
                <a:gd name="T56" fmla="*/ 115 w 1444"/>
                <a:gd name="T57" fmla="*/ 1 h 1913"/>
                <a:gd name="T58" fmla="*/ 140 w 1444"/>
                <a:gd name="T59" fmla="*/ 0 h 1913"/>
                <a:gd name="T60" fmla="*/ 158 w 1444"/>
                <a:gd name="T61" fmla="*/ 0 h 1913"/>
                <a:gd name="T62" fmla="*/ 165 w 1444"/>
                <a:gd name="T63" fmla="*/ 1 h 1913"/>
                <a:gd name="T64" fmla="*/ 1071 w 1444"/>
                <a:gd name="T65" fmla="*/ 1 h 1913"/>
                <a:gd name="T66" fmla="*/ 1099 w 1444"/>
                <a:gd name="T67" fmla="*/ 1 h 1913"/>
                <a:gd name="T68" fmla="*/ 1302 w 1444"/>
                <a:gd name="T69" fmla="*/ 1 h 1913"/>
                <a:gd name="T70" fmla="*/ 1331 w 1444"/>
                <a:gd name="T71" fmla="*/ 4 h 1913"/>
                <a:gd name="T72" fmla="*/ 1358 w 1444"/>
                <a:gd name="T73" fmla="*/ 13 h 1913"/>
                <a:gd name="T74" fmla="*/ 1382 w 1444"/>
                <a:gd name="T75" fmla="*/ 26 h 1913"/>
                <a:gd name="T76" fmla="*/ 1403 w 1444"/>
                <a:gd name="T77" fmla="*/ 43 h 1913"/>
                <a:gd name="T78" fmla="*/ 1420 w 1444"/>
                <a:gd name="T79" fmla="*/ 64 h 1913"/>
                <a:gd name="T80" fmla="*/ 1432 w 1444"/>
                <a:gd name="T81" fmla="*/ 88 h 1913"/>
                <a:gd name="T82" fmla="*/ 1442 w 1444"/>
                <a:gd name="T83" fmla="*/ 114 h 1913"/>
                <a:gd name="T84" fmla="*/ 1444 w 1444"/>
                <a:gd name="T85" fmla="*/ 143 h 1913"/>
                <a:gd name="T86" fmla="*/ 1444 w 1444"/>
                <a:gd name="T87" fmla="*/ 177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4" h="1913">
                  <a:moveTo>
                    <a:pt x="1444" y="1771"/>
                  </a:moveTo>
                  <a:lnTo>
                    <a:pt x="1442" y="1800"/>
                  </a:lnTo>
                  <a:lnTo>
                    <a:pt x="1432" y="1827"/>
                  </a:lnTo>
                  <a:lnTo>
                    <a:pt x="1420" y="1851"/>
                  </a:lnTo>
                  <a:lnTo>
                    <a:pt x="1403" y="1872"/>
                  </a:lnTo>
                  <a:lnTo>
                    <a:pt x="1382" y="1889"/>
                  </a:lnTo>
                  <a:lnTo>
                    <a:pt x="1358" y="1901"/>
                  </a:lnTo>
                  <a:lnTo>
                    <a:pt x="1331" y="1911"/>
                  </a:lnTo>
                  <a:lnTo>
                    <a:pt x="1302" y="1913"/>
                  </a:lnTo>
                  <a:lnTo>
                    <a:pt x="207" y="1913"/>
                  </a:lnTo>
                  <a:lnTo>
                    <a:pt x="207" y="1913"/>
                  </a:lnTo>
                  <a:lnTo>
                    <a:pt x="127" y="1913"/>
                  </a:lnTo>
                  <a:lnTo>
                    <a:pt x="83" y="1904"/>
                  </a:lnTo>
                  <a:lnTo>
                    <a:pt x="50" y="1886"/>
                  </a:lnTo>
                  <a:lnTo>
                    <a:pt x="29" y="1863"/>
                  </a:lnTo>
                  <a:lnTo>
                    <a:pt x="14" y="1838"/>
                  </a:lnTo>
                  <a:lnTo>
                    <a:pt x="6" y="1813"/>
                  </a:lnTo>
                  <a:lnTo>
                    <a:pt x="2" y="1791"/>
                  </a:lnTo>
                  <a:lnTo>
                    <a:pt x="1" y="1776"/>
                  </a:lnTo>
                  <a:lnTo>
                    <a:pt x="1" y="1770"/>
                  </a:lnTo>
                  <a:lnTo>
                    <a:pt x="0" y="1769"/>
                  </a:lnTo>
                  <a:lnTo>
                    <a:pt x="0" y="401"/>
                  </a:lnTo>
                  <a:lnTo>
                    <a:pt x="1" y="401"/>
                  </a:lnTo>
                  <a:lnTo>
                    <a:pt x="1" y="109"/>
                  </a:lnTo>
                  <a:lnTo>
                    <a:pt x="10" y="67"/>
                  </a:lnTo>
                  <a:lnTo>
                    <a:pt x="31" y="38"/>
                  </a:lnTo>
                  <a:lnTo>
                    <a:pt x="56" y="19"/>
                  </a:lnTo>
                  <a:lnTo>
                    <a:pt x="86" y="7"/>
                  </a:lnTo>
                  <a:lnTo>
                    <a:pt x="115" y="1"/>
                  </a:lnTo>
                  <a:lnTo>
                    <a:pt x="140" y="0"/>
                  </a:lnTo>
                  <a:lnTo>
                    <a:pt x="158" y="0"/>
                  </a:lnTo>
                  <a:lnTo>
                    <a:pt x="165" y="1"/>
                  </a:lnTo>
                  <a:lnTo>
                    <a:pt x="1071" y="1"/>
                  </a:lnTo>
                  <a:lnTo>
                    <a:pt x="1099" y="1"/>
                  </a:lnTo>
                  <a:lnTo>
                    <a:pt x="1302" y="1"/>
                  </a:lnTo>
                  <a:lnTo>
                    <a:pt x="1331" y="4"/>
                  </a:lnTo>
                  <a:lnTo>
                    <a:pt x="1358" y="13"/>
                  </a:lnTo>
                  <a:lnTo>
                    <a:pt x="1382" y="26"/>
                  </a:lnTo>
                  <a:lnTo>
                    <a:pt x="1403" y="43"/>
                  </a:lnTo>
                  <a:lnTo>
                    <a:pt x="1420" y="64"/>
                  </a:lnTo>
                  <a:lnTo>
                    <a:pt x="1432" y="88"/>
                  </a:lnTo>
                  <a:lnTo>
                    <a:pt x="1442" y="114"/>
                  </a:lnTo>
                  <a:lnTo>
                    <a:pt x="1444" y="143"/>
                  </a:lnTo>
                  <a:lnTo>
                    <a:pt x="1444" y="1771"/>
                  </a:lnTo>
                  <a:close/>
                </a:path>
              </a:pathLst>
            </a:custGeom>
            <a:solidFill>
              <a:srgbClr val="AF168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Rectangle 10"/>
            <p:cNvSpPr>
              <a:spLocks noChangeArrowheads="1"/>
            </p:cNvSpPr>
            <p:nvPr/>
          </p:nvSpPr>
          <p:spPr bwMode="auto">
            <a:xfrm>
              <a:off x="1158" y="2147"/>
              <a:ext cx="532" cy="3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Rectangle 11"/>
            <p:cNvSpPr>
              <a:spLocks noChangeArrowheads="1"/>
            </p:cNvSpPr>
            <p:nvPr/>
          </p:nvSpPr>
          <p:spPr bwMode="auto">
            <a:xfrm>
              <a:off x="1158" y="2257"/>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2"/>
            <p:cNvSpPr>
              <a:spLocks noChangeArrowheads="1"/>
            </p:cNvSpPr>
            <p:nvPr/>
          </p:nvSpPr>
          <p:spPr bwMode="auto">
            <a:xfrm>
              <a:off x="1158" y="2361"/>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3"/>
            <p:cNvSpPr>
              <a:spLocks noChangeArrowheads="1"/>
            </p:cNvSpPr>
            <p:nvPr/>
          </p:nvSpPr>
          <p:spPr bwMode="auto">
            <a:xfrm>
              <a:off x="1158" y="2463"/>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4"/>
            <p:cNvSpPr>
              <a:spLocks noChangeArrowheads="1"/>
            </p:cNvSpPr>
            <p:nvPr/>
          </p:nvSpPr>
          <p:spPr bwMode="auto">
            <a:xfrm>
              <a:off x="1158" y="2566"/>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5"/>
            <p:cNvSpPr>
              <a:spLocks noChangeArrowheads="1"/>
            </p:cNvSpPr>
            <p:nvPr/>
          </p:nvSpPr>
          <p:spPr bwMode="auto">
            <a:xfrm>
              <a:off x="1158" y="2670"/>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6"/>
            <p:cNvSpPr>
              <a:spLocks noChangeArrowheads="1"/>
            </p:cNvSpPr>
            <p:nvPr/>
          </p:nvSpPr>
          <p:spPr bwMode="auto">
            <a:xfrm>
              <a:off x="1158" y="2772"/>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7"/>
            <p:cNvSpPr>
              <a:spLocks/>
            </p:cNvSpPr>
            <p:nvPr/>
          </p:nvSpPr>
          <p:spPr bwMode="auto">
            <a:xfrm>
              <a:off x="1252" y="1770"/>
              <a:ext cx="350" cy="291"/>
            </a:xfrm>
            <a:custGeom>
              <a:avLst/>
              <a:gdLst>
                <a:gd name="T0" fmla="*/ 75 w 699"/>
                <a:gd name="T1" fmla="*/ 338 h 582"/>
                <a:gd name="T2" fmla="*/ 699 w 699"/>
                <a:gd name="T3" fmla="*/ 267 h 582"/>
                <a:gd name="T4" fmla="*/ 460 w 699"/>
                <a:gd name="T5" fmla="*/ 121 h 582"/>
                <a:gd name="T6" fmla="*/ 450 w 699"/>
                <a:gd name="T7" fmla="*/ 74 h 582"/>
                <a:gd name="T8" fmla="*/ 424 w 699"/>
                <a:gd name="T9" fmla="*/ 36 h 582"/>
                <a:gd name="T10" fmla="*/ 386 w 699"/>
                <a:gd name="T11" fmla="*/ 9 h 582"/>
                <a:gd name="T12" fmla="*/ 339 w 699"/>
                <a:gd name="T13" fmla="*/ 0 h 582"/>
                <a:gd name="T14" fmla="*/ 318 w 699"/>
                <a:gd name="T15" fmla="*/ 1 h 582"/>
                <a:gd name="T16" fmla="*/ 298 w 699"/>
                <a:gd name="T17" fmla="*/ 7 h 582"/>
                <a:gd name="T18" fmla="*/ 280 w 699"/>
                <a:gd name="T19" fmla="*/ 15 h 582"/>
                <a:gd name="T20" fmla="*/ 264 w 699"/>
                <a:gd name="T21" fmla="*/ 25 h 582"/>
                <a:gd name="T22" fmla="*/ 321 w 699"/>
                <a:gd name="T23" fmla="*/ 70 h 582"/>
                <a:gd name="T24" fmla="*/ 333 w 699"/>
                <a:gd name="T25" fmla="*/ 67 h 582"/>
                <a:gd name="T26" fmla="*/ 351 w 699"/>
                <a:gd name="T27" fmla="*/ 68 h 582"/>
                <a:gd name="T28" fmla="*/ 373 w 699"/>
                <a:gd name="T29" fmla="*/ 77 h 582"/>
                <a:gd name="T30" fmla="*/ 389 w 699"/>
                <a:gd name="T31" fmla="*/ 93 h 582"/>
                <a:gd name="T32" fmla="*/ 398 w 699"/>
                <a:gd name="T33" fmla="*/ 115 h 582"/>
                <a:gd name="T34" fmla="*/ 398 w 699"/>
                <a:gd name="T35" fmla="*/ 141 h 582"/>
                <a:gd name="T36" fmla="*/ 389 w 699"/>
                <a:gd name="T37" fmla="*/ 161 h 582"/>
                <a:gd name="T38" fmla="*/ 373 w 699"/>
                <a:gd name="T39" fmla="*/ 177 h 582"/>
                <a:gd name="T40" fmla="*/ 351 w 699"/>
                <a:gd name="T41" fmla="*/ 187 h 582"/>
                <a:gd name="T42" fmla="*/ 326 w 699"/>
                <a:gd name="T43" fmla="*/ 187 h 582"/>
                <a:gd name="T44" fmla="*/ 305 w 699"/>
                <a:gd name="T45" fmla="*/ 177 h 582"/>
                <a:gd name="T46" fmla="*/ 289 w 699"/>
                <a:gd name="T47" fmla="*/ 161 h 582"/>
                <a:gd name="T48" fmla="*/ 280 w 699"/>
                <a:gd name="T49" fmla="*/ 141 h 582"/>
                <a:gd name="T50" fmla="*/ 280 w 699"/>
                <a:gd name="T51" fmla="*/ 119 h 582"/>
                <a:gd name="T52" fmla="*/ 284 w 699"/>
                <a:gd name="T53" fmla="*/ 101 h 582"/>
                <a:gd name="T54" fmla="*/ 295 w 699"/>
                <a:gd name="T55" fmla="*/ 88 h 582"/>
                <a:gd name="T56" fmla="*/ 307 w 699"/>
                <a:gd name="T57" fmla="*/ 76 h 582"/>
                <a:gd name="T58" fmla="*/ 264 w 699"/>
                <a:gd name="T59" fmla="*/ 25 h 582"/>
                <a:gd name="T60" fmla="*/ 244 w 699"/>
                <a:gd name="T61" fmla="*/ 44 h 582"/>
                <a:gd name="T62" fmla="*/ 230 w 699"/>
                <a:gd name="T63" fmla="*/ 67 h 582"/>
                <a:gd name="T64" fmla="*/ 221 w 699"/>
                <a:gd name="T65" fmla="*/ 92 h 582"/>
                <a:gd name="T66" fmla="*/ 218 w 699"/>
                <a:gd name="T67" fmla="*/ 121 h 582"/>
                <a:gd name="T68" fmla="*/ 218 w 699"/>
                <a:gd name="T69" fmla="*/ 219 h 582"/>
                <a:gd name="T70" fmla="*/ 218 w 699"/>
                <a:gd name="T71" fmla="*/ 241 h 582"/>
                <a:gd name="T72" fmla="*/ 0 w 699"/>
                <a:gd name="T73" fmla="*/ 262 h 582"/>
                <a:gd name="T74" fmla="*/ 317 w 699"/>
                <a:gd name="T75" fmla="*/ 582 h 582"/>
                <a:gd name="T76" fmla="*/ 75 w 699"/>
                <a:gd name="T77" fmla="*/ 43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9" h="582">
                  <a:moveTo>
                    <a:pt x="75" y="432"/>
                  </a:moveTo>
                  <a:lnTo>
                    <a:pt x="75" y="338"/>
                  </a:lnTo>
                  <a:lnTo>
                    <a:pt x="699" y="338"/>
                  </a:lnTo>
                  <a:lnTo>
                    <a:pt x="699" y="267"/>
                  </a:lnTo>
                  <a:lnTo>
                    <a:pt x="462" y="268"/>
                  </a:lnTo>
                  <a:lnTo>
                    <a:pt x="460" y="121"/>
                  </a:lnTo>
                  <a:lnTo>
                    <a:pt x="457" y="97"/>
                  </a:lnTo>
                  <a:lnTo>
                    <a:pt x="450" y="74"/>
                  </a:lnTo>
                  <a:lnTo>
                    <a:pt x="439" y="53"/>
                  </a:lnTo>
                  <a:lnTo>
                    <a:pt x="424" y="36"/>
                  </a:lnTo>
                  <a:lnTo>
                    <a:pt x="407" y="21"/>
                  </a:lnTo>
                  <a:lnTo>
                    <a:pt x="386" y="9"/>
                  </a:lnTo>
                  <a:lnTo>
                    <a:pt x="363" y="2"/>
                  </a:lnTo>
                  <a:lnTo>
                    <a:pt x="339" y="0"/>
                  </a:lnTo>
                  <a:lnTo>
                    <a:pt x="328" y="0"/>
                  </a:lnTo>
                  <a:lnTo>
                    <a:pt x="318" y="1"/>
                  </a:lnTo>
                  <a:lnTo>
                    <a:pt x="307" y="3"/>
                  </a:lnTo>
                  <a:lnTo>
                    <a:pt x="298" y="7"/>
                  </a:lnTo>
                  <a:lnTo>
                    <a:pt x="289" y="10"/>
                  </a:lnTo>
                  <a:lnTo>
                    <a:pt x="280" y="15"/>
                  </a:lnTo>
                  <a:lnTo>
                    <a:pt x="272" y="20"/>
                  </a:lnTo>
                  <a:lnTo>
                    <a:pt x="264" y="25"/>
                  </a:lnTo>
                  <a:lnTo>
                    <a:pt x="315" y="73"/>
                  </a:lnTo>
                  <a:lnTo>
                    <a:pt x="321" y="70"/>
                  </a:lnTo>
                  <a:lnTo>
                    <a:pt x="327" y="68"/>
                  </a:lnTo>
                  <a:lnTo>
                    <a:pt x="333" y="67"/>
                  </a:lnTo>
                  <a:lnTo>
                    <a:pt x="339" y="67"/>
                  </a:lnTo>
                  <a:lnTo>
                    <a:pt x="351" y="68"/>
                  </a:lnTo>
                  <a:lnTo>
                    <a:pt x="363" y="71"/>
                  </a:lnTo>
                  <a:lnTo>
                    <a:pt x="373" y="77"/>
                  </a:lnTo>
                  <a:lnTo>
                    <a:pt x="381" y="85"/>
                  </a:lnTo>
                  <a:lnTo>
                    <a:pt x="389" y="93"/>
                  </a:lnTo>
                  <a:lnTo>
                    <a:pt x="395" y="104"/>
                  </a:lnTo>
                  <a:lnTo>
                    <a:pt x="398" y="115"/>
                  </a:lnTo>
                  <a:lnTo>
                    <a:pt x="400" y="128"/>
                  </a:lnTo>
                  <a:lnTo>
                    <a:pt x="398" y="141"/>
                  </a:lnTo>
                  <a:lnTo>
                    <a:pt x="395" y="151"/>
                  </a:lnTo>
                  <a:lnTo>
                    <a:pt x="389" y="161"/>
                  </a:lnTo>
                  <a:lnTo>
                    <a:pt x="381" y="171"/>
                  </a:lnTo>
                  <a:lnTo>
                    <a:pt x="373" y="177"/>
                  </a:lnTo>
                  <a:lnTo>
                    <a:pt x="363" y="183"/>
                  </a:lnTo>
                  <a:lnTo>
                    <a:pt x="351" y="187"/>
                  </a:lnTo>
                  <a:lnTo>
                    <a:pt x="339" y="188"/>
                  </a:lnTo>
                  <a:lnTo>
                    <a:pt x="326" y="187"/>
                  </a:lnTo>
                  <a:lnTo>
                    <a:pt x="315" y="183"/>
                  </a:lnTo>
                  <a:lnTo>
                    <a:pt x="305" y="177"/>
                  </a:lnTo>
                  <a:lnTo>
                    <a:pt x="296" y="171"/>
                  </a:lnTo>
                  <a:lnTo>
                    <a:pt x="289" y="161"/>
                  </a:lnTo>
                  <a:lnTo>
                    <a:pt x="283" y="151"/>
                  </a:lnTo>
                  <a:lnTo>
                    <a:pt x="280" y="141"/>
                  </a:lnTo>
                  <a:lnTo>
                    <a:pt x="279" y="128"/>
                  </a:lnTo>
                  <a:lnTo>
                    <a:pt x="280" y="119"/>
                  </a:lnTo>
                  <a:lnTo>
                    <a:pt x="281" y="109"/>
                  </a:lnTo>
                  <a:lnTo>
                    <a:pt x="284" y="101"/>
                  </a:lnTo>
                  <a:lnTo>
                    <a:pt x="289" y="94"/>
                  </a:lnTo>
                  <a:lnTo>
                    <a:pt x="295" y="88"/>
                  </a:lnTo>
                  <a:lnTo>
                    <a:pt x="301" y="82"/>
                  </a:lnTo>
                  <a:lnTo>
                    <a:pt x="307" y="76"/>
                  </a:lnTo>
                  <a:lnTo>
                    <a:pt x="315" y="73"/>
                  </a:lnTo>
                  <a:lnTo>
                    <a:pt x="264" y="25"/>
                  </a:lnTo>
                  <a:lnTo>
                    <a:pt x="253" y="35"/>
                  </a:lnTo>
                  <a:lnTo>
                    <a:pt x="244" y="44"/>
                  </a:lnTo>
                  <a:lnTo>
                    <a:pt x="236" y="55"/>
                  </a:lnTo>
                  <a:lnTo>
                    <a:pt x="230" y="67"/>
                  </a:lnTo>
                  <a:lnTo>
                    <a:pt x="224" y="80"/>
                  </a:lnTo>
                  <a:lnTo>
                    <a:pt x="221" y="92"/>
                  </a:lnTo>
                  <a:lnTo>
                    <a:pt x="219" y="106"/>
                  </a:lnTo>
                  <a:lnTo>
                    <a:pt x="218" y="121"/>
                  </a:lnTo>
                  <a:lnTo>
                    <a:pt x="218" y="213"/>
                  </a:lnTo>
                  <a:lnTo>
                    <a:pt x="218" y="219"/>
                  </a:lnTo>
                  <a:lnTo>
                    <a:pt x="218" y="228"/>
                  </a:lnTo>
                  <a:lnTo>
                    <a:pt x="218" y="241"/>
                  </a:lnTo>
                  <a:lnTo>
                    <a:pt x="219" y="262"/>
                  </a:lnTo>
                  <a:lnTo>
                    <a:pt x="0" y="262"/>
                  </a:lnTo>
                  <a:lnTo>
                    <a:pt x="0" y="582"/>
                  </a:lnTo>
                  <a:lnTo>
                    <a:pt x="317" y="582"/>
                  </a:lnTo>
                  <a:lnTo>
                    <a:pt x="324" y="432"/>
                  </a:lnTo>
                  <a:lnTo>
                    <a:pt x="75" y="432"/>
                  </a:lnTo>
                  <a:close/>
                </a:path>
              </a:pathLst>
            </a:custGeom>
            <a:solidFill>
              <a:schemeClr val="bg1"/>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8"/>
            <p:cNvSpPr>
              <a:spLocks/>
            </p:cNvSpPr>
            <p:nvPr/>
          </p:nvSpPr>
          <p:spPr bwMode="auto">
            <a:xfrm>
              <a:off x="1562" y="1937"/>
              <a:ext cx="2" cy="2"/>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3" y="4"/>
                  </a:lnTo>
                  <a:lnTo>
                    <a:pt x="3" y="0"/>
                  </a:lnTo>
                  <a:lnTo>
                    <a:pt x="0" y="0"/>
                  </a:lnTo>
                  <a:close/>
                </a:path>
              </a:pathLst>
            </a:custGeom>
            <a:solidFill>
              <a:srgbClr val="B20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9"/>
            <p:cNvSpPr>
              <a:spLocks noChangeArrowheads="1"/>
            </p:cNvSpPr>
            <p:nvPr/>
          </p:nvSpPr>
          <p:spPr bwMode="auto">
            <a:xfrm>
              <a:off x="1277" y="1982"/>
              <a:ext cx="329"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20"/>
            <p:cNvSpPr>
              <a:spLocks noChangeArrowheads="1"/>
            </p:cNvSpPr>
            <p:nvPr/>
          </p:nvSpPr>
          <p:spPr bwMode="auto">
            <a:xfrm>
              <a:off x="1564" y="1937"/>
              <a:ext cx="38" cy="109"/>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7896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3570" y="547688"/>
            <a:ext cx="7920036" cy="523220"/>
          </a:xfrm>
        </p:spPr>
        <p:txBody>
          <a:bodyPr/>
          <a:lstStyle/>
          <a:p>
            <a:r>
              <a:rPr lang="en-GB" sz="2800" dirty="0"/>
              <a:t>Research Questions</a:t>
            </a:r>
          </a:p>
        </p:txBody>
      </p:sp>
      <p:grpSp>
        <p:nvGrpSpPr>
          <p:cNvPr id="5" name="Group 8"/>
          <p:cNvGrpSpPr>
            <a:grpSpLocks noChangeAspect="1"/>
          </p:cNvGrpSpPr>
          <p:nvPr/>
        </p:nvGrpSpPr>
        <p:grpSpPr bwMode="auto">
          <a:xfrm>
            <a:off x="7018213" y="3825876"/>
            <a:ext cx="1150937" cy="1784350"/>
            <a:chOff x="1061" y="1770"/>
            <a:chExt cx="725" cy="1124"/>
          </a:xfrm>
        </p:grpSpPr>
        <p:sp>
          <p:nvSpPr>
            <p:cNvPr id="6" name="AutoShape 7"/>
            <p:cNvSpPr>
              <a:spLocks noChangeAspect="1" noChangeArrowheads="1" noTextEdit="1"/>
            </p:cNvSpPr>
            <p:nvPr/>
          </p:nvSpPr>
          <p:spPr bwMode="auto">
            <a:xfrm>
              <a:off x="1061" y="1770"/>
              <a:ext cx="725"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9"/>
            <p:cNvSpPr>
              <a:spLocks/>
            </p:cNvSpPr>
            <p:nvPr/>
          </p:nvSpPr>
          <p:spPr bwMode="auto">
            <a:xfrm>
              <a:off x="1064" y="1938"/>
              <a:ext cx="722" cy="956"/>
            </a:xfrm>
            <a:custGeom>
              <a:avLst/>
              <a:gdLst>
                <a:gd name="T0" fmla="*/ 1444 w 1444"/>
                <a:gd name="T1" fmla="*/ 1771 h 1913"/>
                <a:gd name="T2" fmla="*/ 1442 w 1444"/>
                <a:gd name="T3" fmla="*/ 1800 h 1913"/>
                <a:gd name="T4" fmla="*/ 1432 w 1444"/>
                <a:gd name="T5" fmla="*/ 1827 h 1913"/>
                <a:gd name="T6" fmla="*/ 1420 w 1444"/>
                <a:gd name="T7" fmla="*/ 1851 h 1913"/>
                <a:gd name="T8" fmla="*/ 1403 w 1444"/>
                <a:gd name="T9" fmla="*/ 1872 h 1913"/>
                <a:gd name="T10" fmla="*/ 1382 w 1444"/>
                <a:gd name="T11" fmla="*/ 1889 h 1913"/>
                <a:gd name="T12" fmla="*/ 1358 w 1444"/>
                <a:gd name="T13" fmla="*/ 1901 h 1913"/>
                <a:gd name="T14" fmla="*/ 1331 w 1444"/>
                <a:gd name="T15" fmla="*/ 1911 h 1913"/>
                <a:gd name="T16" fmla="*/ 1302 w 1444"/>
                <a:gd name="T17" fmla="*/ 1913 h 1913"/>
                <a:gd name="T18" fmla="*/ 207 w 1444"/>
                <a:gd name="T19" fmla="*/ 1913 h 1913"/>
                <a:gd name="T20" fmla="*/ 207 w 1444"/>
                <a:gd name="T21" fmla="*/ 1913 h 1913"/>
                <a:gd name="T22" fmla="*/ 127 w 1444"/>
                <a:gd name="T23" fmla="*/ 1913 h 1913"/>
                <a:gd name="T24" fmla="*/ 83 w 1444"/>
                <a:gd name="T25" fmla="*/ 1904 h 1913"/>
                <a:gd name="T26" fmla="*/ 50 w 1444"/>
                <a:gd name="T27" fmla="*/ 1886 h 1913"/>
                <a:gd name="T28" fmla="*/ 29 w 1444"/>
                <a:gd name="T29" fmla="*/ 1863 h 1913"/>
                <a:gd name="T30" fmla="*/ 14 w 1444"/>
                <a:gd name="T31" fmla="*/ 1838 h 1913"/>
                <a:gd name="T32" fmla="*/ 6 w 1444"/>
                <a:gd name="T33" fmla="*/ 1813 h 1913"/>
                <a:gd name="T34" fmla="*/ 2 w 1444"/>
                <a:gd name="T35" fmla="*/ 1791 h 1913"/>
                <a:gd name="T36" fmla="*/ 1 w 1444"/>
                <a:gd name="T37" fmla="*/ 1776 h 1913"/>
                <a:gd name="T38" fmla="*/ 1 w 1444"/>
                <a:gd name="T39" fmla="*/ 1770 h 1913"/>
                <a:gd name="T40" fmla="*/ 0 w 1444"/>
                <a:gd name="T41" fmla="*/ 1769 h 1913"/>
                <a:gd name="T42" fmla="*/ 0 w 1444"/>
                <a:gd name="T43" fmla="*/ 401 h 1913"/>
                <a:gd name="T44" fmla="*/ 1 w 1444"/>
                <a:gd name="T45" fmla="*/ 401 h 1913"/>
                <a:gd name="T46" fmla="*/ 1 w 1444"/>
                <a:gd name="T47" fmla="*/ 109 h 1913"/>
                <a:gd name="T48" fmla="*/ 10 w 1444"/>
                <a:gd name="T49" fmla="*/ 67 h 1913"/>
                <a:gd name="T50" fmla="*/ 31 w 1444"/>
                <a:gd name="T51" fmla="*/ 38 h 1913"/>
                <a:gd name="T52" fmla="*/ 56 w 1444"/>
                <a:gd name="T53" fmla="*/ 19 h 1913"/>
                <a:gd name="T54" fmla="*/ 86 w 1444"/>
                <a:gd name="T55" fmla="*/ 7 h 1913"/>
                <a:gd name="T56" fmla="*/ 115 w 1444"/>
                <a:gd name="T57" fmla="*/ 1 h 1913"/>
                <a:gd name="T58" fmla="*/ 140 w 1444"/>
                <a:gd name="T59" fmla="*/ 0 h 1913"/>
                <a:gd name="T60" fmla="*/ 158 w 1444"/>
                <a:gd name="T61" fmla="*/ 0 h 1913"/>
                <a:gd name="T62" fmla="*/ 165 w 1444"/>
                <a:gd name="T63" fmla="*/ 1 h 1913"/>
                <a:gd name="T64" fmla="*/ 1071 w 1444"/>
                <a:gd name="T65" fmla="*/ 1 h 1913"/>
                <a:gd name="T66" fmla="*/ 1099 w 1444"/>
                <a:gd name="T67" fmla="*/ 1 h 1913"/>
                <a:gd name="T68" fmla="*/ 1302 w 1444"/>
                <a:gd name="T69" fmla="*/ 1 h 1913"/>
                <a:gd name="T70" fmla="*/ 1331 w 1444"/>
                <a:gd name="T71" fmla="*/ 4 h 1913"/>
                <a:gd name="T72" fmla="*/ 1358 w 1444"/>
                <a:gd name="T73" fmla="*/ 13 h 1913"/>
                <a:gd name="T74" fmla="*/ 1382 w 1444"/>
                <a:gd name="T75" fmla="*/ 26 h 1913"/>
                <a:gd name="T76" fmla="*/ 1403 w 1444"/>
                <a:gd name="T77" fmla="*/ 43 h 1913"/>
                <a:gd name="T78" fmla="*/ 1420 w 1444"/>
                <a:gd name="T79" fmla="*/ 64 h 1913"/>
                <a:gd name="T80" fmla="*/ 1432 w 1444"/>
                <a:gd name="T81" fmla="*/ 88 h 1913"/>
                <a:gd name="T82" fmla="*/ 1442 w 1444"/>
                <a:gd name="T83" fmla="*/ 114 h 1913"/>
                <a:gd name="T84" fmla="*/ 1444 w 1444"/>
                <a:gd name="T85" fmla="*/ 143 h 1913"/>
                <a:gd name="T86" fmla="*/ 1444 w 1444"/>
                <a:gd name="T87" fmla="*/ 177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4" h="1913">
                  <a:moveTo>
                    <a:pt x="1444" y="1771"/>
                  </a:moveTo>
                  <a:lnTo>
                    <a:pt x="1442" y="1800"/>
                  </a:lnTo>
                  <a:lnTo>
                    <a:pt x="1432" y="1827"/>
                  </a:lnTo>
                  <a:lnTo>
                    <a:pt x="1420" y="1851"/>
                  </a:lnTo>
                  <a:lnTo>
                    <a:pt x="1403" y="1872"/>
                  </a:lnTo>
                  <a:lnTo>
                    <a:pt x="1382" y="1889"/>
                  </a:lnTo>
                  <a:lnTo>
                    <a:pt x="1358" y="1901"/>
                  </a:lnTo>
                  <a:lnTo>
                    <a:pt x="1331" y="1911"/>
                  </a:lnTo>
                  <a:lnTo>
                    <a:pt x="1302" y="1913"/>
                  </a:lnTo>
                  <a:lnTo>
                    <a:pt x="207" y="1913"/>
                  </a:lnTo>
                  <a:lnTo>
                    <a:pt x="207" y="1913"/>
                  </a:lnTo>
                  <a:lnTo>
                    <a:pt x="127" y="1913"/>
                  </a:lnTo>
                  <a:lnTo>
                    <a:pt x="83" y="1904"/>
                  </a:lnTo>
                  <a:lnTo>
                    <a:pt x="50" y="1886"/>
                  </a:lnTo>
                  <a:lnTo>
                    <a:pt x="29" y="1863"/>
                  </a:lnTo>
                  <a:lnTo>
                    <a:pt x="14" y="1838"/>
                  </a:lnTo>
                  <a:lnTo>
                    <a:pt x="6" y="1813"/>
                  </a:lnTo>
                  <a:lnTo>
                    <a:pt x="2" y="1791"/>
                  </a:lnTo>
                  <a:lnTo>
                    <a:pt x="1" y="1776"/>
                  </a:lnTo>
                  <a:lnTo>
                    <a:pt x="1" y="1770"/>
                  </a:lnTo>
                  <a:lnTo>
                    <a:pt x="0" y="1769"/>
                  </a:lnTo>
                  <a:lnTo>
                    <a:pt x="0" y="401"/>
                  </a:lnTo>
                  <a:lnTo>
                    <a:pt x="1" y="401"/>
                  </a:lnTo>
                  <a:lnTo>
                    <a:pt x="1" y="109"/>
                  </a:lnTo>
                  <a:lnTo>
                    <a:pt x="10" y="67"/>
                  </a:lnTo>
                  <a:lnTo>
                    <a:pt x="31" y="38"/>
                  </a:lnTo>
                  <a:lnTo>
                    <a:pt x="56" y="19"/>
                  </a:lnTo>
                  <a:lnTo>
                    <a:pt x="86" y="7"/>
                  </a:lnTo>
                  <a:lnTo>
                    <a:pt x="115" y="1"/>
                  </a:lnTo>
                  <a:lnTo>
                    <a:pt x="140" y="0"/>
                  </a:lnTo>
                  <a:lnTo>
                    <a:pt x="158" y="0"/>
                  </a:lnTo>
                  <a:lnTo>
                    <a:pt x="165" y="1"/>
                  </a:lnTo>
                  <a:lnTo>
                    <a:pt x="1071" y="1"/>
                  </a:lnTo>
                  <a:lnTo>
                    <a:pt x="1099" y="1"/>
                  </a:lnTo>
                  <a:lnTo>
                    <a:pt x="1302" y="1"/>
                  </a:lnTo>
                  <a:lnTo>
                    <a:pt x="1331" y="4"/>
                  </a:lnTo>
                  <a:lnTo>
                    <a:pt x="1358" y="13"/>
                  </a:lnTo>
                  <a:lnTo>
                    <a:pt x="1382" y="26"/>
                  </a:lnTo>
                  <a:lnTo>
                    <a:pt x="1403" y="43"/>
                  </a:lnTo>
                  <a:lnTo>
                    <a:pt x="1420" y="64"/>
                  </a:lnTo>
                  <a:lnTo>
                    <a:pt x="1432" y="88"/>
                  </a:lnTo>
                  <a:lnTo>
                    <a:pt x="1442" y="114"/>
                  </a:lnTo>
                  <a:lnTo>
                    <a:pt x="1444" y="143"/>
                  </a:lnTo>
                  <a:lnTo>
                    <a:pt x="1444" y="1771"/>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Rectangle 10"/>
            <p:cNvSpPr>
              <a:spLocks noChangeArrowheads="1"/>
            </p:cNvSpPr>
            <p:nvPr/>
          </p:nvSpPr>
          <p:spPr bwMode="auto">
            <a:xfrm>
              <a:off x="1158" y="2147"/>
              <a:ext cx="532" cy="4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11"/>
            <p:cNvSpPr>
              <a:spLocks noChangeArrowheads="1"/>
            </p:cNvSpPr>
            <p:nvPr/>
          </p:nvSpPr>
          <p:spPr bwMode="auto">
            <a:xfrm>
              <a:off x="1158" y="2251"/>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12"/>
            <p:cNvSpPr>
              <a:spLocks noChangeArrowheads="1"/>
            </p:cNvSpPr>
            <p:nvPr/>
          </p:nvSpPr>
          <p:spPr bwMode="auto">
            <a:xfrm>
              <a:off x="1158" y="2355"/>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13"/>
            <p:cNvSpPr>
              <a:spLocks noChangeArrowheads="1"/>
            </p:cNvSpPr>
            <p:nvPr/>
          </p:nvSpPr>
          <p:spPr bwMode="auto">
            <a:xfrm>
              <a:off x="1158" y="2459"/>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p:cNvSpPr>
              <a:spLocks noChangeArrowheads="1"/>
            </p:cNvSpPr>
            <p:nvPr/>
          </p:nvSpPr>
          <p:spPr bwMode="auto">
            <a:xfrm>
              <a:off x="1158" y="2563"/>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5"/>
            <p:cNvSpPr>
              <a:spLocks noChangeArrowheads="1"/>
            </p:cNvSpPr>
            <p:nvPr/>
          </p:nvSpPr>
          <p:spPr bwMode="auto">
            <a:xfrm>
              <a:off x="1158" y="2668"/>
              <a:ext cx="532" cy="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6"/>
            <p:cNvSpPr>
              <a:spLocks noChangeArrowheads="1"/>
            </p:cNvSpPr>
            <p:nvPr/>
          </p:nvSpPr>
          <p:spPr bwMode="auto">
            <a:xfrm>
              <a:off x="1158" y="2772"/>
              <a:ext cx="532" cy="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7"/>
            <p:cNvSpPr>
              <a:spLocks/>
            </p:cNvSpPr>
            <p:nvPr/>
          </p:nvSpPr>
          <p:spPr bwMode="auto">
            <a:xfrm>
              <a:off x="1252" y="1770"/>
              <a:ext cx="350" cy="291"/>
            </a:xfrm>
            <a:custGeom>
              <a:avLst/>
              <a:gdLst>
                <a:gd name="T0" fmla="*/ 75 w 699"/>
                <a:gd name="T1" fmla="*/ 338 h 582"/>
                <a:gd name="T2" fmla="*/ 699 w 699"/>
                <a:gd name="T3" fmla="*/ 267 h 582"/>
                <a:gd name="T4" fmla="*/ 460 w 699"/>
                <a:gd name="T5" fmla="*/ 121 h 582"/>
                <a:gd name="T6" fmla="*/ 450 w 699"/>
                <a:gd name="T7" fmla="*/ 74 h 582"/>
                <a:gd name="T8" fmla="*/ 424 w 699"/>
                <a:gd name="T9" fmla="*/ 36 h 582"/>
                <a:gd name="T10" fmla="*/ 386 w 699"/>
                <a:gd name="T11" fmla="*/ 9 h 582"/>
                <a:gd name="T12" fmla="*/ 339 w 699"/>
                <a:gd name="T13" fmla="*/ 0 h 582"/>
                <a:gd name="T14" fmla="*/ 318 w 699"/>
                <a:gd name="T15" fmla="*/ 1 h 582"/>
                <a:gd name="T16" fmla="*/ 298 w 699"/>
                <a:gd name="T17" fmla="*/ 7 h 582"/>
                <a:gd name="T18" fmla="*/ 280 w 699"/>
                <a:gd name="T19" fmla="*/ 15 h 582"/>
                <a:gd name="T20" fmla="*/ 264 w 699"/>
                <a:gd name="T21" fmla="*/ 25 h 582"/>
                <a:gd name="T22" fmla="*/ 321 w 699"/>
                <a:gd name="T23" fmla="*/ 70 h 582"/>
                <a:gd name="T24" fmla="*/ 333 w 699"/>
                <a:gd name="T25" fmla="*/ 67 h 582"/>
                <a:gd name="T26" fmla="*/ 351 w 699"/>
                <a:gd name="T27" fmla="*/ 68 h 582"/>
                <a:gd name="T28" fmla="*/ 373 w 699"/>
                <a:gd name="T29" fmla="*/ 77 h 582"/>
                <a:gd name="T30" fmla="*/ 389 w 699"/>
                <a:gd name="T31" fmla="*/ 93 h 582"/>
                <a:gd name="T32" fmla="*/ 398 w 699"/>
                <a:gd name="T33" fmla="*/ 115 h 582"/>
                <a:gd name="T34" fmla="*/ 398 w 699"/>
                <a:gd name="T35" fmla="*/ 141 h 582"/>
                <a:gd name="T36" fmla="*/ 389 w 699"/>
                <a:gd name="T37" fmla="*/ 161 h 582"/>
                <a:gd name="T38" fmla="*/ 373 w 699"/>
                <a:gd name="T39" fmla="*/ 177 h 582"/>
                <a:gd name="T40" fmla="*/ 351 w 699"/>
                <a:gd name="T41" fmla="*/ 187 h 582"/>
                <a:gd name="T42" fmla="*/ 326 w 699"/>
                <a:gd name="T43" fmla="*/ 187 h 582"/>
                <a:gd name="T44" fmla="*/ 305 w 699"/>
                <a:gd name="T45" fmla="*/ 177 h 582"/>
                <a:gd name="T46" fmla="*/ 289 w 699"/>
                <a:gd name="T47" fmla="*/ 161 h 582"/>
                <a:gd name="T48" fmla="*/ 280 w 699"/>
                <a:gd name="T49" fmla="*/ 141 h 582"/>
                <a:gd name="T50" fmla="*/ 280 w 699"/>
                <a:gd name="T51" fmla="*/ 119 h 582"/>
                <a:gd name="T52" fmla="*/ 284 w 699"/>
                <a:gd name="T53" fmla="*/ 101 h 582"/>
                <a:gd name="T54" fmla="*/ 295 w 699"/>
                <a:gd name="T55" fmla="*/ 88 h 582"/>
                <a:gd name="T56" fmla="*/ 307 w 699"/>
                <a:gd name="T57" fmla="*/ 76 h 582"/>
                <a:gd name="T58" fmla="*/ 264 w 699"/>
                <a:gd name="T59" fmla="*/ 25 h 582"/>
                <a:gd name="T60" fmla="*/ 244 w 699"/>
                <a:gd name="T61" fmla="*/ 44 h 582"/>
                <a:gd name="T62" fmla="*/ 230 w 699"/>
                <a:gd name="T63" fmla="*/ 67 h 582"/>
                <a:gd name="T64" fmla="*/ 221 w 699"/>
                <a:gd name="T65" fmla="*/ 92 h 582"/>
                <a:gd name="T66" fmla="*/ 218 w 699"/>
                <a:gd name="T67" fmla="*/ 121 h 582"/>
                <a:gd name="T68" fmla="*/ 218 w 699"/>
                <a:gd name="T69" fmla="*/ 219 h 582"/>
                <a:gd name="T70" fmla="*/ 218 w 699"/>
                <a:gd name="T71" fmla="*/ 241 h 582"/>
                <a:gd name="T72" fmla="*/ 0 w 699"/>
                <a:gd name="T73" fmla="*/ 262 h 582"/>
                <a:gd name="T74" fmla="*/ 317 w 699"/>
                <a:gd name="T75" fmla="*/ 582 h 582"/>
                <a:gd name="T76" fmla="*/ 75 w 699"/>
                <a:gd name="T77" fmla="*/ 43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9" h="582">
                  <a:moveTo>
                    <a:pt x="75" y="432"/>
                  </a:moveTo>
                  <a:lnTo>
                    <a:pt x="75" y="338"/>
                  </a:lnTo>
                  <a:lnTo>
                    <a:pt x="699" y="338"/>
                  </a:lnTo>
                  <a:lnTo>
                    <a:pt x="699" y="267"/>
                  </a:lnTo>
                  <a:lnTo>
                    <a:pt x="462" y="268"/>
                  </a:lnTo>
                  <a:lnTo>
                    <a:pt x="460" y="121"/>
                  </a:lnTo>
                  <a:lnTo>
                    <a:pt x="457" y="97"/>
                  </a:lnTo>
                  <a:lnTo>
                    <a:pt x="450" y="74"/>
                  </a:lnTo>
                  <a:lnTo>
                    <a:pt x="439" y="53"/>
                  </a:lnTo>
                  <a:lnTo>
                    <a:pt x="424" y="36"/>
                  </a:lnTo>
                  <a:lnTo>
                    <a:pt x="407" y="21"/>
                  </a:lnTo>
                  <a:lnTo>
                    <a:pt x="386" y="9"/>
                  </a:lnTo>
                  <a:lnTo>
                    <a:pt x="363" y="2"/>
                  </a:lnTo>
                  <a:lnTo>
                    <a:pt x="339" y="0"/>
                  </a:lnTo>
                  <a:lnTo>
                    <a:pt x="328" y="0"/>
                  </a:lnTo>
                  <a:lnTo>
                    <a:pt x="318" y="1"/>
                  </a:lnTo>
                  <a:lnTo>
                    <a:pt x="307" y="3"/>
                  </a:lnTo>
                  <a:lnTo>
                    <a:pt x="298" y="7"/>
                  </a:lnTo>
                  <a:lnTo>
                    <a:pt x="289" y="10"/>
                  </a:lnTo>
                  <a:lnTo>
                    <a:pt x="280" y="15"/>
                  </a:lnTo>
                  <a:lnTo>
                    <a:pt x="272" y="20"/>
                  </a:lnTo>
                  <a:lnTo>
                    <a:pt x="264" y="25"/>
                  </a:lnTo>
                  <a:lnTo>
                    <a:pt x="315" y="73"/>
                  </a:lnTo>
                  <a:lnTo>
                    <a:pt x="321" y="70"/>
                  </a:lnTo>
                  <a:lnTo>
                    <a:pt x="327" y="68"/>
                  </a:lnTo>
                  <a:lnTo>
                    <a:pt x="333" y="67"/>
                  </a:lnTo>
                  <a:lnTo>
                    <a:pt x="339" y="67"/>
                  </a:lnTo>
                  <a:lnTo>
                    <a:pt x="351" y="68"/>
                  </a:lnTo>
                  <a:lnTo>
                    <a:pt x="363" y="71"/>
                  </a:lnTo>
                  <a:lnTo>
                    <a:pt x="373" y="77"/>
                  </a:lnTo>
                  <a:lnTo>
                    <a:pt x="381" y="85"/>
                  </a:lnTo>
                  <a:lnTo>
                    <a:pt x="389" y="93"/>
                  </a:lnTo>
                  <a:lnTo>
                    <a:pt x="395" y="104"/>
                  </a:lnTo>
                  <a:lnTo>
                    <a:pt x="398" y="115"/>
                  </a:lnTo>
                  <a:lnTo>
                    <a:pt x="400" y="128"/>
                  </a:lnTo>
                  <a:lnTo>
                    <a:pt x="398" y="141"/>
                  </a:lnTo>
                  <a:lnTo>
                    <a:pt x="395" y="151"/>
                  </a:lnTo>
                  <a:lnTo>
                    <a:pt x="389" y="161"/>
                  </a:lnTo>
                  <a:lnTo>
                    <a:pt x="381" y="171"/>
                  </a:lnTo>
                  <a:lnTo>
                    <a:pt x="373" y="177"/>
                  </a:lnTo>
                  <a:lnTo>
                    <a:pt x="363" y="183"/>
                  </a:lnTo>
                  <a:lnTo>
                    <a:pt x="351" y="187"/>
                  </a:lnTo>
                  <a:lnTo>
                    <a:pt x="339" y="188"/>
                  </a:lnTo>
                  <a:lnTo>
                    <a:pt x="326" y="187"/>
                  </a:lnTo>
                  <a:lnTo>
                    <a:pt x="315" y="183"/>
                  </a:lnTo>
                  <a:lnTo>
                    <a:pt x="305" y="177"/>
                  </a:lnTo>
                  <a:lnTo>
                    <a:pt x="296" y="171"/>
                  </a:lnTo>
                  <a:lnTo>
                    <a:pt x="289" y="161"/>
                  </a:lnTo>
                  <a:lnTo>
                    <a:pt x="283" y="151"/>
                  </a:lnTo>
                  <a:lnTo>
                    <a:pt x="280" y="141"/>
                  </a:lnTo>
                  <a:lnTo>
                    <a:pt x="279" y="128"/>
                  </a:lnTo>
                  <a:lnTo>
                    <a:pt x="280" y="119"/>
                  </a:lnTo>
                  <a:lnTo>
                    <a:pt x="281" y="109"/>
                  </a:lnTo>
                  <a:lnTo>
                    <a:pt x="284" y="101"/>
                  </a:lnTo>
                  <a:lnTo>
                    <a:pt x="289" y="94"/>
                  </a:lnTo>
                  <a:lnTo>
                    <a:pt x="295" y="88"/>
                  </a:lnTo>
                  <a:lnTo>
                    <a:pt x="301" y="82"/>
                  </a:lnTo>
                  <a:lnTo>
                    <a:pt x="307" y="76"/>
                  </a:lnTo>
                  <a:lnTo>
                    <a:pt x="315" y="73"/>
                  </a:lnTo>
                  <a:lnTo>
                    <a:pt x="264" y="25"/>
                  </a:lnTo>
                  <a:lnTo>
                    <a:pt x="253" y="35"/>
                  </a:lnTo>
                  <a:lnTo>
                    <a:pt x="244" y="44"/>
                  </a:lnTo>
                  <a:lnTo>
                    <a:pt x="236" y="55"/>
                  </a:lnTo>
                  <a:lnTo>
                    <a:pt x="230" y="67"/>
                  </a:lnTo>
                  <a:lnTo>
                    <a:pt x="224" y="80"/>
                  </a:lnTo>
                  <a:lnTo>
                    <a:pt x="221" y="92"/>
                  </a:lnTo>
                  <a:lnTo>
                    <a:pt x="219" y="106"/>
                  </a:lnTo>
                  <a:lnTo>
                    <a:pt x="218" y="121"/>
                  </a:lnTo>
                  <a:lnTo>
                    <a:pt x="218" y="213"/>
                  </a:lnTo>
                  <a:lnTo>
                    <a:pt x="218" y="219"/>
                  </a:lnTo>
                  <a:lnTo>
                    <a:pt x="218" y="228"/>
                  </a:lnTo>
                  <a:lnTo>
                    <a:pt x="218" y="241"/>
                  </a:lnTo>
                  <a:lnTo>
                    <a:pt x="219" y="262"/>
                  </a:lnTo>
                  <a:lnTo>
                    <a:pt x="0" y="262"/>
                  </a:lnTo>
                  <a:lnTo>
                    <a:pt x="0" y="582"/>
                  </a:lnTo>
                  <a:lnTo>
                    <a:pt x="317" y="582"/>
                  </a:lnTo>
                  <a:lnTo>
                    <a:pt x="324" y="432"/>
                  </a:lnTo>
                  <a:lnTo>
                    <a:pt x="75" y="432"/>
                  </a:lnTo>
                  <a:close/>
                </a:path>
              </a:pathLst>
            </a:custGeom>
            <a:solidFill>
              <a:schemeClr val="bg1"/>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8"/>
            <p:cNvSpPr>
              <a:spLocks/>
            </p:cNvSpPr>
            <p:nvPr/>
          </p:nvSpPr>
          <p:spPr bwMode="auto">
            <a:xfrm>
              <a:off x="1562" y="1937"/>
              <a:ext cx="2" cy="2"/>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3" y="4"/>
                  </a:lnTo>
                  <a:lnTo>
                    <a:pt x="3" y="0"/>
                  </a:lnTo>
                  <a:lnTo>
                    <a:pt x="0" y="0"/>
                  </a:lnTo>
                  <a:close/>
                </a:path>
              </a:pathLst>
            </a:custGeom>
            <a:solidFill>
              <a:srgbClr val="B20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9"/>
            <p:cNvSpPr>
              <a:spLocks noChangeArrowheads="1"/>
            </p:cNvSpPr>
            <p:nvPr/>
          </p:nvSpPr>
          <p:spPr bwMode="auto">
            <a:xfrm>
              <a:off x="1277" y="1976"/>
              <a:ext cx="329"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20"/>
            <p:cNvSpPr>
              <a:spLocks noChangeArrowheads="1"/>
            </p:cNvSpPr>
            <p:nvPr/>
          </p:nvSpPr>
          <p:spPr bwMode="auto">
            <a:xfrm>
              <a:off x="1564" y="1937"/>
              <a:ext cx="38" cy="109"/>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Content Placeholder 2"/>
          <p:cNvSpPr>
            <a:spLocks noGrp="1"/>
          </p:cNvSpPr>
          <p:nvPr>
            <p:ph sz="quarter" idx="11"/>
          </p:nvPr>
        </p:nvSpPr>
        <p:spPr>
          <a:xfrm>
            <a:off x="628467" y="1636713"/>
            <a:ext cx="6461121" cy="3738500"/>
          </a:xfrm>
          <a:ln>
            <a:noFill/>
          </a:ln>
        </p:spPr>
        <p:txBody>
          <a:bodyPr/>
          <a:lstStyle/>
          <a:p>
            <a:pPr marL="342900" indent="-342900">
              <a:buFont typeface="Arial" panose="020B0604020202020204" pitchFamily="34" charset="0"/>
              <a:buChar char="•"/>
            </a:pPr>
            <a:r>
              <a:rPr lang="en-GB" dirty="0">
                <a:latin typeface="Calibri" panose="020F0502020204030204" pitchFamily="34" charset="0"/>
              </a:rPr>
              <a:t>RQ1 How are MOOCs currently designed to support self-regulated learning</a:t>
            </a:r>
            <a:r>
              <a:rPr lang="en-GB" dirty="0" smtClean="0">
                <a:latin typeface="Calibri" panose="020F0502020204030204" pitchFamily="34" charset="0"/>
              </a:rPr>
              <a:t>?</a:t>
            </a:r>
          </a:p>
          <a:p>
            <a:pPr marL="342900" indent="-342900">
              <a:buFont typeface="Arial" panose="020B0604020202020204" pitchFamily="34" charset="0"/>
              <a:buChar char="•"/>
            </a:pPr>
            <a:r>
              <a:rPr lang="en-GB" dirty="0" smtClean="0">
                <a:solidFill>
                  <a:srgbClr val="92D050"/>
                </a:solidFill>
                <a:latin typeface="Calibri" panose="020F0502020204030204" pitchFamily="34" charset="0"/>
              </a:rPr>
              <a:t>RQ2 </a:t>
            </a:r>
            <a:r>
              <a:rPr lang="en-GB" dirty="0">
                <a:solidFill>
                  <a:srgbClr val="92D050"/>
                </a:solidFill>
                <a:latin typeface="Calibri" panose="020F0502020204030204" pitchFamily="34" charset="0"/>
              </a:rPr>
              <a:t>What self-regulated learning strategies </a:t>
            </a:r>
            <a:r>
              <a:rPr lang="en-GB" dirty="0" smtClean="0">
                <a:solidFill>
                  <a:srgbClr val="92D050"/>
                </a:solidFill>
                <a:latin typeface="Calibri" panose="020F0502020204030204" pitchFamily="34" charset="0"/>
              </a:rPr>
              <a:t>do </a:t>
            </a:r>
            <a:r>
              <a:rPr lang="en-GB" dirty="0">
                <a:solidFill>
                  <a:srgbClr val="92D050"/>
                </a:solidFill>
                <a:latin typeface="Calibri" panose="020F0502020204030204" pitchFamily="34" charset="0"/>
              </a:rPr>
              <a:t>professionals </a:t>
            </a:r>
            <a:r>
              <a:rPr lang="en-GB" dirty="0" smtClean="0">
                <a:solidFill>
                  <a:srgbClr val="92D050"/>
                </a:solidFill>
                <a:latin typeface="Calibri" panose="020F0502020204030204" pitchFamily="34" charset="0"/>
              </a:rPr>
              <a:t>apply in a MOOC?</a:t>
            </a:r>
          </a:p>
          <a:p>
            <a:pPr marL="342900" indent="-342900">
              <a:buFont typeface="Arial" panose="020B0604020202020204" pitchFamily="34" charset="0"/>
              <a:buChar char="•"/>
            </a:pPr>
            <a:r>
              <a:rPr lang="en-GB" dirty="0" smtClean="0">
                <a:latin typeface="Calibri" panose="020F0502020204030204" pitchFamily="34" charset="0"/>
              </a:rPr>
              <a:t>RQ3 </a:t>
            </a:r>
            <a:r>
              <a:rPr lang="en-GB" dirty="0">
                <a:latin typeface="Calibri" panose="020F0502020204030204" pitchFamily="34" charset="0"/>
              </a:rPr>
              <a:t>How can MOOCs be designed to encourage professionals to self-regulate their learning</a:t>
            </a:r>
            <a:r>
              <a:rPr lang="en-GB" dirty="0" smtClean="0">
                <a:latin typeface="Calibri" panose="020F0502020204030204" pitchFamily="34" charset="0"/>
              </a:rPr>
              <a:t>?</a:t>
            </a:r>
          </a:p>
        </p:txBody>
      </p:sp>
      <p:sp>
        <p:nvSpPr>
          <p:cNvPr id="36" name="TextBox 35"/>
          <p:cNvSpPr txBox="1"/>
          <p:nvPr/>
        </p:nvSpPr>
        <p:spPr>
          <a:xfrm>
            <a:off x="745160" y="4294189"/>
            <a:ext cx="7941640" cy="1785104"/>
          </a:xfrm>
          <a:prstGeom prst="rect">
            <a:avLst/>
          </a:prstGeom>
          <a:noFill/>
        </p:spPr>
        <p:txBody>
          <a:bodyPr wrap="square" rtlCol="0">
            <a:spAutoFit/>
          </a:bodyPr>
          <a:lstStyle/>
          <a:p>
            <a:pPr marL="85725" indent="-85725"/>
            <a:r>
              <a:rPr lang="en-GB" sz="1100" b="1" dirty="0">
                <a:latin typeface="Calibri" panose="020F0502020204030204" pitchFamily="34" charset="0"/>
                <a:cs typeface="Calibri" panose="020F0502020204030204" pitchFamily="34" charset="0"/>
              </a:rPr>
              <a:t>Littlejohn, A, &amp; Milligan, C. (2015</a:t>
            </a:r>
            <a:r>
              <a:rPr lang="en-GB" sz="1100" b="1" dirty="0" smtClean="0">
                <a:latin typeface="Calibri" panose="020F0502020204030204" pitchFamily="34" charset="0"/>
                <a:cs typeface="Calibri" panose="020F0502020204030204" pitchFamily="34" charset="0"/>
              </a:rPr>
              <a:t>). </a:t>
            </a:r>
            <a:r>
              <a:rPr lang="en-GB" sz="1100" dirty="0" smtClean="0">
                <a:latin typeface="Calibri" panose="020F0502020204030204" pitchFamily="34" charset="0"/>
                <a:cs typeface="Calibri" panose="020F0502020204030204" pitchFamily="34" charset="0"/>
              </a:rPr>
              <a:t>Designing </a:t>
            </a:r>
            <a:r>
              <a:rPr lang="en-GB" sz="1100" dirty="0">
                <a:latin typeface="Calibri" panose="020F0502020204030204" pitchFamily="34" charset="0"/>
                <a:cs typeface="Calibri" panose="020F0502020204030204" pitchFamily="34" charset="0"/>
              </a:rPr>
              <a:t>MOOCs for professional learners: tools and patterns to encourage self-regulated learning.  </a:t>
            </a:r>
            <a:r>
              <a:rPr lang="en-GB" sz="1100" i="1" dirty="0" smtClean="0">
                <a:latin typeface="Calibri" panose="020F0502020204030204" pitchFamily="34" charset="0"/>
                <a:cs typeface="Calibri" panose="020F0502020204030204" pitchFamily="34" charset="0"/>
              </a:rPr>
              <a:t>eLearning </a:t>
            </a:r>
            <a:r>
              <a:rPr lang="en-GB" sz="1100" i="1" dirty="0">
                <a:latin typeface="Calibri" panose="020F0502020204030204" pitchFamily="34" charset="0"/>
                <a:cs typeface="Calibri" panose="020F0502020204030204" pitchFamily="34" charset="0"/>
              </a:rPr>
              <a:t>Papers, 42</a:t>
            </a:r>
            <a:r>
              <a:rPr lang="en-GB" sz="1100" dirty="0">
                <a:latin typeface="Calibri" panose="020F0502020204030204" pitchFamily="34" charset="0"/>
                <a:cs typeface="Calibri" panose="020F0502020204030204" pitchFamily="34" charset="0"/>
              </a:rPr>
              <a:t>, 38-45</a:t>
            </a:r>
            <a:r>
              <a:rPr lang="en-GB" sz="1100" dirty="0" smtClean="0">
                <a:latin typeface="Calibri" panose="020F0502020204030204" pitchFamily="34" charset="0"/>
                <a:cs typeface="Calibri" panose="020F0502020204030204" pitchFamily="34" charset="0"/>
              </a:rPr>
              <a:t>.</a:t>
            </a:r>
          </a:p>
          <a:p>
            <a:pPr marL="85725" indent="-85725"/>
            <a:r>
              <a:rPr lang="en-GB" sz="1100" b="1" dirty="0" smtClean="0">
                <a:solidFill>
                  <a:srgbClr val="92D050"/>
                </a:solidFill>
                <a:latin typeface="Calibri" panose="020F0502020204030204" pitchFamily="34" charset="0"/>
                <a:cs typeface="Calibri" panose="020F0502020204030204" pitchFamily="34" charset="0"/>
              </a:rPr>
              <a:t>Milligan, C</a:t>
            </a:r>
            <a:r>
              <a:rPr lang="en-GB" sz="1100" b="1" dirty="0">
                <a:solidFill>
                  <a:srgbClr val="92D050"/>
                </a:solidFill>
                <a:latin typeface="Calibri" panose="020F0502020204030204" pitchFamily="34" charset="0"/>
                <a:cs typeface="Calibri" panose="020F0502020204030204" pitchFamily="34" charset="0"/>
              </a:rPr>
              <a:t>. &amp; Littlejohn, A. (2014). </a:t>
            </a:r>
            <a:r>
              <a:rPr lang="en-GB" sz="1100" dirty="0">
                <a:solidFill>
                  <a:srgbClr val="92D050"/>
                </a:solidFill>
                <a:latin typeface="Calibri" panose="020F0502020204030204" pitchFamily="34" charset="0"/>
                <a:cs typeface="Calibri" panose="020F0502020204030204" pitchFamily="34" charset="0"/>
              </a:rPr>
              <a:t>Supporting professional learning in a massive open online course</a:t>
            </a:r>
            <a:r>
              <a:rPr lang="en-GB" sz="1100" i="1" dirty="0">
                <a:solidFill>
                  <a:srgbClr val="92D050"/>
                </a:solidFill>
                <a:latin typeface="Calibri" panose="020F0502020204030204" pitchFamily="34" charset="0"/>
                <a:cs typeface="Calibri" panose="020F0502020204030204" pitchFamily="34" charset="0"/>
              </a:rPr>
              <a:t>. International Review of Research in Open and Distance Learning 15</a:t>
            </a:r>
            <a:r>
              <a:rPr lang="en-GB" sz="1100" dirty="0">
                <a:solidFill>
                  <a:srgbClr val="92D050"/>
                </a:solidFill>
                <a:latin typeface="Calibri" panose="020F0502020204030204" pitchFamily="34" charset="0"/>
                <a:cs typeface="Calibri" panose="020F0502020204030204" pitchFamily="34" charset="0"/>
              </a:rPr>
              <a:t>(5) 197-213.</a:t>
            </a:r>
          </a:p>
          <a:p>
            <a:pPr marL="85725" indent="-85725"/>
            <a:r>
              <a:rPr lang="en-GB" sz="1100" b="1" dirty="0">
                <a:solidFill>
                  <a:srgbClr val="92D050"/>
                </a:solidFill>
                <a:latin typeface="Calibri" panose="020F0502020204030204" pitchFamily="34" charset="0"/>
                <a:cs typeface="Calibri" panose="020F0502020204030204" pitchFamily="34" charset="0"/>
              </a:rPr>
              <a:t>Milligan, C. &amp; Littlejohn. A. (2016). </a:t>
            </a:r>
            <a:r>
              <a:rPr lang="en-GB" sz="1100" dirty="0">
                <a:solidFill>
                  <a:srgbClr val="92D050"/>
                </a:solidFill>
                <a:latin typeface="Calibri" panose="020F0502020204030204" pitchFamily="34" charset="0"/>
                <a:cs typeface="Calibri" panose="020F0502020204030204" pitchFamily="34" charset="0"/>
              </a:rPr>
              <a:t>How health professionals regulate their learning in MOOCs. The Internet &amp; Higher Education 31, 113-121.</a:t>
            </a:r>
          </a:p>
          <a:p>
            <a:pPr marL="85725" indent="-85725" defTabSz="914400">
              <a:defRPr/>
            </a:pPr>
            <a:r>
              <a:rPr lang="en-GB" sz="1100" b="1" dirty="0">
                <a:solidFill>
                  <a:srgbClr val="92D050"/>
                </a:solidFill>
                <a:latin typeface="Calibri" panose="020F0502020204030204" pitchFamily="34" charset="0"/>
                <a:cs typeface="Calibri" panose="020F0502020204030204" pitchFamily="34" charset="0"/>
              </a:rPr>
              <a:t>Littlejohn, A., Hood, N., Milligan, C. &amp; Mustain, P. (2016). </a:t>
            </a:r>
            <a:r>
              <a:rPr lang="en-GB" sz="1100" dirty="0">
                <a:solidFill>
                  <a:srgbClr val="92D050"/>
                </a:solidFill>
                <a:latin typeface="Calibri" panose="020F0502020204030204" pitchFamily="34" charset="0"/>
                <a:cs typeface="Calibri" panose="020F0502020204030204" pitchFamily="34" charset="0"/>
              </a:rPr>
              <a:t>Learning in MOOCs, motivations and self-regulated learning. </a:t>
            </a:r>
            <a:r>
              <a:rPr lang="en-GB" sz="1100" i="1" dirty="0">
                <a:solidFill>
                  <a:srgbClr val="92D050"/>
                </a:solidFill>
                <a:latin typeface="Calibri" panose="020F0502020204030204" pitchFamily="34" charset="0"/>
                <a:cs typeface="Calibri" panose="020F0502020204030204" pitchFamily="34" charset="0"/>
              </a:rPr>
              <a:t>The Internet and Higher Education. 29</a:t>
            </a:r>
            <a:r>
              <a:rPr lang="en-GB" sz="1100" dirty="0">
                <a:solidFill>
                  <a:srgbClr val="92D050"/>
                </a:solidFill>
                <a:latin typeface="Calibri" panose="020F0502020204030204" pitchFamily="34" charset="0"/>
                <a:cs typeface="Calibri" panose="020F0502020204030204" pitchFamily="34" charset="0"/>
              </a:rPr>
              <a:t>, 40-48</a:t>
            </a:r>
            <a:r>
              <a:rPr lang="en-GB" sz="1100" dirty="0" smtClean="0">
                <a:solidFill>
                  <a:srgbClr val="92D050"/>
                </a:solidFill>
                <a:latin typeface="Calibri" panose="020F0502020204030204" pitchFamily="34" charset="0"/>
                <a:cs typeface="Calibri" panose="020F0502020204030204" pitchFamily="34" charset="0"/>
              </a:rPr>
              <a:t>.</a:t>
            </a:r>
          </a:p>
          <a:p>
            <a:pPr marL="85725" indent="-85725" defTabSz="914400">
              <a:defRPr/>
            </a:pPr>
            <a:r>
              <a:rPr lang="en-GB" sz="1100" b="1" dirty="0" smtClean="0">
                <a:solidFill>
                  <a:srgbClr val="92D050"/>
                </a:solidFill>
                <a:latin typeface="Calibri" panose="020F0502020204030204" pitchFamily="34" charset="0"/>
                <a:cs typeface="Calibri" panose="020F0502020204030204" pitchFamily="34" charset="0"/>
              </a:rPr>
              <a:t>Milligan, C. &amp; Littlejohn, A., (2017) </a:t>
            </a:r>
            <a:r>
              <a:rPr lang="en-GB" sz="1100" dirty="0" smtClean="0">
                <a:solidFill>
                  <a:srgbClr val="92D050"/>
                </a:solidFill>
                <a:latin typeface="Calibri" panose="020F0502020204030204" pitchFamily="34" charset="0"/>
                <a:cs typeface="Calibri" panose="020F0502020204030204" pitchFamily="34" charset="0"/>
              </a:rPr>
              <a:t>Why Study on a MOOC: the motives of students and professionals. </a:t>
            </a:r>
            <a:r>
              <a:rPr lang="en-GB" sz="1100" i="1" dirty="0">
                <a:solidFill>
                  <a:srgbClr val="92D050"/>
                </a:solidFill>
                <a:latin typeface="Calibri" panose="020F0502020204030204" pitchFamily="34" charset="0"/>
                <a:cs typeface="Calibri" panose="020F0502020204030204" pitchFamily="34" charset="0"/>
              </a:rPr>
              <a:t>International Review of Research in Open and </a:t>
            </a:r>
            <a:r>
              <a:rPr lang="en-GB" sz="1100" i="1" dirty="0" smtClean="0">
                <a:solidFill>
                  <a:srgbClr val="92D050"/>
                </a:solidFill>
                <a:latin typeface="Calibri" panose="020F0502020204030204" pitchFamily="34" charset="0"/>
                <a:cs typeface="Calibri" panose="020F0502020204030204" pitchFamily="34" charset="0"/>
              </a:rPr>
              <a:t>Distributed </a:t>
            </a:r>
            <a:r>
              <a:rPr lang="en-GB" sz="1100" i="1" dirty="0">
                <a:solidFill>
                  <a:srgbClr val="92D050"/>
                </a:solidFill>
                <a:latin typeface="Calibri" panose="020F0502020204030204" pitchFamily="34" charset="0"/>
                <a:cs typeface="Calibri" panose="020F0502020204030204" pitchFamily="34" charset="0"/>
              </a:rPr>
              <a:t>Learning 18, 2, 92-102.</a:t>
            </a:r>
            <a:endParaRPr lang="en-GB" sz="11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6164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
  <a:themeElements>
    <a:clrScheme name="GCU">
      <a:dk1>
        <a:sysClr val="windowText" lastClr="000000"/>
      </a:dk1>
      <a:lt1>
        <a:srgbClr val="FFFFFF"/>
      </a:lt1>
      <a:dk2>
        <a:srgbClr val="006CB4"/>
      </a:dk2>
      <a:lt2>
        <a:srgbClr val="EFEEED"/>
      </a:lt2>
      <a:accent1>
        <a:srgbClr val="0092BC"/>
      </a:accent1>
      <a:accent2>
        <a:srgbClr val="64A70B"/>
      </a:accent2>
      <a:accent3>
        <a:srgbClr val="AA0061"/>
      </a:accent3>
      <a:accent4>
        <a:srgbClr val="642667"/>
      </a:accent4>
      <a:accent5>
        <a:srgbClr val="B5BD00"/>
      </a:accent5>
      <a:accent6>
        <a:srgbClr val="00A9E0"/>
      </a:accent6>
      <a:hlink>
        <a:srgbClr val="64A70B"/>
      </a:hlink>
      <a:folHlink>
        <a:srgbClr val="DAAA00"/>
      </a:folHlink>
    </a:clrScheme>
    <a:fontScheme name="GC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7aaf3e30-a572-49b8-a5e0-5d62b09ae263" Revision="1" Stencil="System.MyShapes" StencilVersion="1.0"/>
</Control>
</file>

<file path=customXml/itemProps1.xml><?xml version="1.0" encoding="utf-8"?>
<ds:datastoreItem xmlns:ds="http://schemas.openxmlformats.org/officeDocument/2006/customXml" ds:itemID="{C9673F26-29CD-42FD-B75B-CA256A6BA79B}">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GCU Template v8</Template>
  <TotalTime>0</TotalTime>
  <Words>7090</Words>
  <Application>Microsoft Office PowerPoint</Application>
  <PresentationFormat>On-screen Show (4:3)</PresentationFormat>
  <Paragraphs>527</Paragraphs>
  <Slides>49</Slides>
  <Notes>49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Arial</vt:lpstr>
      <vt:lpstr>Calibri</vt:lpstr>
      <vt:lpstr>Calibri Light</vt:lpstr>
      <vt:lpstr>Comic Sans MS</vt:lpstr>
      <vt:lpstr>Microsoft Sans Serif</vt:lpstr>
      <vt:lpstr>Times New Roman</vt:lpstr>
      <vt:lpstr>Frame</vt:lpstr>
      <vt:lpstr>Section Dividers</vt:lpstr>
      <vt:lpstr>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2013-06-18T15:06:41Z</dcterms:created>
  <dcterms:modified xsi:type="dcterms:W3CDTF">2019-04-25T10:45:58Z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\\enterprise.gcal.ac.uk\gcu\Staff\CSV\MPR\Common\Marketing\Brand\Powerpoint templates\GCU Template v10.pptx</vt:lpwstr>
  </property>
</Properties>
</file>