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70" r:id="rId2"/>
    <p:sldId id="258" r:id="rId3"/>
    <p:sldId id="374" r:id="rId4"/>
    <p:sldId id="259" r:id="rId5"/>
    <p:sldId id="274" r:id="rId6"/>
    <p:sldId id="261" r:id="rId7"/>
    <p:sldId id="262" r:id="rId8"/>
    <p:sldId id="263" r:id="rId9"/>
    <p:sldId id="264" r:id="rId10"/>
    <p:sldId id="283" r:id="rId11"/>
    <p:sldId id="305" r:id="rId12"/>
    <p:sldId id="291" r:id="rId13"/>
    <p:sldId id="296" r:id="rId14"/>
    <p:sldId id="297" r:id="rId15"/>
    <p:sldId id="473" r:id="rId16"/>
    <p:sldId id="306" r:id="rId17"/>
    <p:sldId id="478" r:id="rId18"/>
    <p:sldId id="265" r:id="rId19"/>
    <p:sldId id="260" r:id="rId20"/>
    <p:sldId id="456" r:id="rId21"/>
    <p:sldId id="457" r:id="rId22"/>
    <p:sldId id="286" r:id="rId23"/>
    <p:sldId id="480" r:id="rId24"/>
    <p:sldId id="300" r:id="rId25"/>
    <p:sldId id="469" r:id="rId26"/>
    <p:sldId id="471" r:id="rId27"/>
    <p:sldId id="474" r:id="rId28"/>
    <p:sldId id="476" r:id="rId29"/>
    <p:sldId id="272" r:id="rId30"/>
    <p:sldId id="477" r:id="rId31"/>
    <p:sldId id="292" r:id="rId32"/>
    <p:sldId id="293" r:id="rId33"/>
    <p:sldId id="266" r:id="rId34"/>
    <p:sldId id="267" r:id="rId35"/>
    <p:sldId id="479" r:id="rId36"/>
    <p:sldId id="268" r:id="rId37"/>
    <p:sldId id="26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209" autoAdjust="0"/>
    <p:restoredTop sz="94660"/>
  </p:normalViewPr>
  <p:slideViewPr>
    <p:cSldViewPr snapToGrid="0">
      <p:cViewPr varScale="1">
        <p:scale>
          <a:sx n="89" d="100"/>
          <a:sy n="89" d="100"/>
        </p:scale>
        <p:origin x="87"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2E734C-2B03-4E0A-AAF1-76AE311AA226}" type="datetimeFigureOut">
              <a:rPr lang="en-GB" smtClean="0"/>
              <a:t>24/04/2019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660E38-83A7-478B-9789-7542F15D60E3}" type="slidenum">
              <a:rPr lang="en-GB" smtClean="0"/>
              <a:t>‹#›</a:t>
            </a:fld>
            <a:endParaRPr lang="en-GB"/>
          </a:p>
        </p:txBody>
      </p:sp>
    </p:spTree>
    <p:extLst>
      <p:ext uri="{BB962C8B-B14F-4D97-AF65-F5344CB8AC3E}">
        <p14:creationId xmlns:p14="http://schemas.microsoft.com/office/powerpoint/2010/main" val="1319508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PlaceHolder 1"/>
          <p:cNvSpPr>
            <a:spLocks noGrp="1" noRot="1" noChangeAspect="1"/>
          </p:cNvSpPr>
          <p:nvPr>
            <p:ph type="sldImg"/>
          </p:nvPr>
        </p:nvSpPr>
        <p:spPr>
          <a:xfrm>
            <a:off x="217440" y="812880"/>
            <a:ext cx="7124400" cy="4008240"/>
          </a:xfrm>
          <a:prstGeom prst="rect">
            <a:avLst/>
          </a:prstGeom>
        </p:spPr>
      </p:sp>
      <p:sp>
        <p:nvSpPr>
          <p:cNvPr id="255" name="PlaceHolder 2"/>
          <p:cNvSpPr>
            <a:spLocks noGrp="1"/>
          </p:cNvSpPr>
          <p:nvPr>
            <p:ph type="body"/>
          </p:nvPr>
        </p:nvSpPr>
        <p:spPr>
          <a:xfrm>
            <a:off x="685800" y="4400640"/>
            <a:ext cx="5486040" cy="3600000"/>
          </a:xfrm>
          <a:prstGeom prst="rect">
            <a:avLst/>
          </a:prstGeom>
        </p:spPr>
        <p:txBody>
          <a:bodyPr>
            <a:noAutofit/>
          </a:bodyPr>
          <a:lstStyle/>
          <a:p>
            <a:endParaRPr lang="en-GB" sz="2000" b="0" strike="noStrike" spc="-1">
              <a:latin typeface="Arial"/>
            </a:endParaRPr>
          </a:p>
        </p:txBody>
      </p:sp>
      <p:sp>
        <p:nvSpPr>
          <p:cNvPr id="256"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FFCB33B2-3C83-444D-961C-8E6966AEE709}" type="slidenum">
              <a:rPr lang="en-GB" sz="1200" b="0" strike="noStrike" spc="-1">
                <a:latin typeface="Times New Roman"/>
              </a:rPr>
              <a:t>9</a:t>
            </a:fld>
            <a:endParaRPr lang="en-GB" sz="1200" b="0" strike="noStrike" spc="-1">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4BDEEB7-238C-4169-A262-8A9E2854BCA1}"/>
              </a:ext>
            </a:extLst>
          </p:cNvPr>
          <p:cNvSpPr txBox="1">
            <a:spLocks noGrp="1"/>
          </p:cNvSpPr>
          <p:nvPr>
            <p:ph type="sldNum" sz="quarter" idx="5"/>
          </p:nvPr>
        </p:nvSpPr>
        <p:spPr>
          <a:ln/>
        </p:spPr>
        <p:txBody>
          <a:bodyPr lIns="0" tIns="0" rIns="0" bIns="0" anchor="b" anchorCtr="0">
            <a:noAutofit/>
          </a:bodyPr>
          <a:lstStyle/>
          <a:p>
            <a:pPr lvl="0"/>
            <a:fld id="{87476AE9-8989-40CC-8961-B7240E699A89}" type="slidenum">
              <a:t>10</a:t>
            </a:fld>
            <a:endParaRPr lang="en-GB"/>
          </a:p>
        </p:txBody>
      </p:sp>
      <p:sp>
        <p:nvSpPr>
          <p:cNvPr id="2" name="Slide Image Placeholder 1">
            <a:extLst>
              <a:ext uri="{FF2B5EF4-FFF2-40B4-BE49-F238E27FC236}">
                <a16:creationId xmlns:a16="http://schemas.microsoft.com/office/drawing/2014/main" id="{E4BA735C-354C-41FA-B415-90552FBB31DB}"/>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43A53107-1C36-4378-8FF7-5E7D14A5F977}"/>
              </a:ext>
            </a:extLst>
          </p:cNvPr>
          <p:cNvSpPr txBox="1">
            <a:spLocks noGrp="1"/>
          </p:cNvSpPr>
          <p:nvPr>
            <p:ph type="body" sz="quarter" idx="1"/>
          </p:nvPr>
        </p:nvSpPr>
        <p:spPr/>
        <p:txBody>
          <a:bodyPr/>
          <a:lstStyle/>
          <a:p>
            <a:endParaRPr lang="en-GB"/>
          </a:p>
        </p:txBody>
      </p:sp>
    </p:spTree>
    <p:extLst>
      <p:ext uri="{BB962C8B-B14F-4D97-AF65-F5344CB8AC3E}">
        <p14:creationId xmlns:p14="http://schemas.microsoft.com/office/powerpoint/2010/main" val="1788258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PlaceHolder 1"/>
          <p:cNvSpPr>
            <a:spLocks noGrp="1" noRot="1" noChangeAspect="1"/>
          </p:cNvSpPr>
          <p:nvPr>
            <p:ph type="sldImg"/>
          </p:nvPr>
        </p:nvSpPr>
        <p:spPr>
          <a:xfrm>
            <a:off x="685800" y="1143000"/>
            <a:ext cx="5486400" cy="3086100"/>
          </a:xfrm>
          <a:prstGeom prst="rect">
            <a:avLst/>
          </a:prstGeom>
        </p:spPr>
      </p:sp>
      <p:sp>
        <p:nvSpPr>
          <p:cNvPr id="516" name="PlaceHolder 2"/>
          <p:cNvSpPr>
            <a:spLocks noGrp="1"/>
          </p:cNvSpPr>
          <p:nvPr>
            <p:ph type="body"/>
          </p:nvPr>
        </p:nvSpPr>
        <p:spPr>
          <a:xfrm>
            <a:off x="685800" y="4400640"/>
            <a:ext cx="5486040" cy="3600000"/>
          </a:xfrm>
          <a:prstGeom prst="rect">
            <a:avLst/>
          </a:prstGeom>
        </p:spPr>
        <p:txBody>
          <a:bodyPr>
            <a:noAutofit/>
          </a:bodyPr>
          <a:lstStyle/>
          <a:p>
            <a:endParaRPr lang="en-GB" sz="2000" b="0" strike="noStrike" spc="-1">
              <a:latin typeface="Arial"/>
            </a:endParaRPr>
          </a:p>
        </p:txBody>
      </p:sp>
      <p:sp>
        <p:nvSpPr>
          <p:cNvPr id="51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6C099210-325F-49D6-A64A-8A0FCA5BAC87}" type="slidenum">
              <a:rPr lang="en-GB" sz="1200" b="0" strike="noStrike" spc="-1">
                <a:latin typeface="Times New Roman"/>
              </a:rPr>
              <a:t>16</a:t>
            </a:fld>
            <a:endParaRPr lang="en-GB" sz="1200" b="0" strike="noStrike" spc="-1">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TextShape 1"/>
          <p:cNvSpPr txBox="1"/>
          <p:nvPr/>
        </p:nvSpPr>
        <p:spPr>
          <a:xfrm>
            <a:off x="3884760" y="8685360"/>
            <a:ext cx="2971440" cy="458280"/>
          </a:xfrm>
          <a:prstGeom prst="rect">
            <a:avLst/>
          </a:prstGeom>
          <a:noFill/>
          <a:ln>
            <a:noFill/>
          </a:ln>
        </p:spPr>
        <p:txBody>
          <a:bodyPr lIns="0" tIns="0" rIns="0" bIns="0" anchor="b">
            <a:noAutofit/>
          </a:bodyPr>
          <a:lstStyle/>
          <a:p>
            <a:pPr algn="r">
              <a:lnSpc>
                <a:spcPct val="100000"/>
              </a:lnSpc>
            </a:pPr>
            <a:fld id="{5CB9731E-1B2A-4628-8A94-48FA1B05A6A5}" type="slidenum">
              <a:rPr lang="en-GB" sz="1200" b="0" strike="noStrike" spc="-1">
                <a:latin typeface="Times New Roman"/>
              </a:rPr>
              <a:t>18</a:t>
            </a:fld>
            <a:endParaRPr lang="en-GB" sz="1200" b="0" strike="noStrike" spc="-1">
              <a:latin typeface="Times New Roman"/>
            </a:endParaRPr>
          </a:p>
        </p:txBody>
      </p:sp>
      <p:sp>
        <p:nvSpPr>
          <p:cNvPr id="258" name="PlaceHolder 2"/>
          <p:cNvSpPr>
            <a:spLocks noGrp="1" noRot="1" noChangeAspect="1"/>
          </p:cNvSpPr>
          <p:nvPr>
            <p:ph type="sldImg"/>
          </p:nvPr>
        </p:nvSpPr>
        <p:spPr>
          <a:xfrm>
            <a:off x="217440" y="812880"/>
            <a:ext cx="7124400" cy="4008240"/>
          </a:xfrm>
          <a:prstGeom prst="rect">
            <a:avLst/>
          </a:prstGeom>
        </p:spPr>
      </p:sp>
      <p:sp>
        <p:nvSpPr>
          <p:cNvPr id="259" name="PlaceHolder 3"/>
          <p:cNvSpPr>
            <a:spLocks noGrp="1"/>
          </p:cNvSpPr>
          <p:nvPr>
            <p:ph type="body"/>
          </p:nvPr>
        </p:nvSpPr>
        <p:spPr>
          <a:xfrm>
            <a:off x="685800" y="4400640"/>
            <a:ext cx="5486040" cy="3600000"/>
          </a:xfrm>
          <a:prstGeom prst="rect">
            <a:avLst/>
          </a:prstGeom>
        </p:spPr>
        <p:txBody>
          <a:bodyPr>
            <a:noAutofit/>
          </a:bodyPr>
          <a:lstStyle/>
          <a:p>
            <a:endParaRPr lang="en-GB" sz="2000" b="0" strike="noStrike" spc="-1">
              <a:latin typeface="Arial"/>
            </a:endParaRPr>
          </a:p>
        </p:txBody>
      </p:sp>
    </p:spTree>
    <p:extLst>
      <p:ext uri="{BB962C8B-B14F-4D97-AF65-F5344CB8AC3E}">
        <p14:creationId xmlns:p14="http://schemas.microsoft.com/office/powerpoint/2010/main" val="2210784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TextShape 1"/>
          <p:cNvSpPr txBox="1"/>
          <p:nvPr/>
        </p:nvSpPr>
        <p:spPr>
          <a:xfrm>
            <a:off x="3884760" y="8685360"/>
            <a:ext cx="2971440" cy="458280"/>
          </a:xfrm>
          <a:prstGeom prst="rect">
            <a:avLst/>
          </a:prstGeom>
          <a:noFill/>
          <a:ln>
            <a:noFill/>
          </a:ln>
        </p:spPr>
        <p:txBody>
          <a:bodyPr lIns="0" tIns="0" rIns="0" bIns="0" anchor="b">
            <a:noAutofit/>
          </a:bodyPr>
          <a:lstStyle/>
          <a:p>
            <a:pPr algn="r">
              <a:lnSpc>
                <a:spcPct val="100000"/>
              </a:lnSpc>
            </a:pPr>
            <a:fld id="{7252E76F-8645-4EDF-9030-6744A5D89DE8}" type="slidenum">
              <a:rPr lang="en-GB" sz="1200" b="0" strike="noStrike" spc="-1">
                <a:latin typeface="Times New Roman"/>
              </a:rPr>
              <a:t>25</a:t>
            </a:fld>
            <a:endParaRPr lang="en-GB" sz="1200" b="0" strike="noStrike" spc="-1">
              <a:latin typeface="Times New Roman"/>
            </a:endParaRPr>
          </a:p>
        </p:txBody>
      </p:sp>
      <p:sp>
        <p:nvSpPr>
          <p:cNvPr id="519" name="PlaceHolder 2"/>
          <p:cNvSpPr>
            <a:spLocks noGrp="1" noRot="1" noChangeAspect="1"/>
          </p:cNvSpPr>
          <p:nvPr>
            <p:ph type="sldImg"/>
          </p:nvPr>
        </p:nvSpPr>
        <p:spPr>
          <a:xfrm>
            <a:off x="217488" y="812800"/>
            <a:ext cx="7124700" cy="4008438"/>
          </a:xfrm>
          <a:prstGeom prst="rect">
            <a:avLst/>
          </a:prstGeom>
        </p:spPr>
      </p:sp>
      <p:sp>
        <p:nvSpPr>
          <p:cNvPr id="520" name="PlaceHolder 3"/>
          <p:cNvSpPr>
            <a:spLocks noGrp="1"/>
          </p:cNvSpPr>
          <p:nvPr>
            <p:ph type="body"/>
          </p:nvPr>
        </p:nvSpPr>
        <p:spPr>
          <a:xfrm>
            <a:off x="685800" y="4400640"/>
            <a:ext cx="5486040" cy="3600000"/>
          </a:xfrm>
          <a:prstGeom prst="rect">
            <a:avLst/>
          </a:prstGeom>
        </p:spPr>
        <p:txBody>
          <a:bodyPr>
            <a:noAutofit/>
          </a:bodyPr>
          <a:lstStyle/>
          <a:p>
            <a:endParaRPr lang="en-GB" sz="2000" b="0" strike="noStrike" spc="-1">
              <a:latin typeface="Arial"/>
            </a:endParaRPr>
          </a:p>
        </p:txBody>
      </p:sp>
    </p:spTree>
    <p:extLst>
      <p:ext uri="{BB962C8B-B14F-4D97-AF65-F5344CB8AC3E}">
        <p14:creationId xmlns:p14="http://schemas.microsoft.com/office/powerpoint/2010/main" val="971491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38A2599-1C88-434C-A82A-AD907B3A367C}"/>
              </a:ext>
            </a:extLst>
          </p:cNvPr>
          <p:cNvSpPr txBox="1">
            <a:spLocks noGrp="1"/>
          </p:cNvSpPr>
          <p:nvPr>
            <p:ph type="sldNum" sz="quarter" idx="5"/>
          </p:nvPr>
        </p:nvSpPr>
        <p:spPr>
          <a:ln/>
        </p:spPr>
        <p:txBody>
          <a:bodyPr lIns="0" tIns="0" rIns="0" bIns="0" anchor="b" anchorCtr="0">
            <a:noAutofit/>
          </a:bodyPr>
          <a:lstStyle/>
          <a:p>
            <a:pPr lvl="0"/>
            <a:fld id="{3747F884-57DB-4993-B9A5-649D161437F4}" type="slidenum">
              <a:t>26</a:t>
            </a:fld>
            <a:endParaRPr lang="en-GB"/>
          </a:p>
        </p:txBody>
      </p:sp>
      <p:sp>
        <p:nvSpPr>
          <p:cNvPr id="2" name="Slide Image Placeholder 1">
            <a:extLst>
              <a:ext uri="{FF2B5EF4-FFF2-40B4-BE49-F238E27FC236}">
                <a16:creationId xmlns:a16="http://schemas.microsoft.com/office/drawing/2014/main" id="{B2B98233-446B-4C2D-B38E-04931B81E7B4}"/>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3CD3BD62-A59D-4470-8182-DFCF9B3DA88F}"/>
              </a:ext>
            </a:extLst>
          </p:cNvPr>
          <p:cNvSpPr txBox="1">
            <a:spLocks noGrp="1"/>
          </p:cNvSpPr>
          <p:nvPr>
            <p:ph type="body" sz="quarter" idx="1"/>
          </p:nvPr>
        </p:nvSpPr>
        <p:spPr/>
        <p:txBody>
          <a:bodyPr/>
          <a:lstStyle/>
          <a:p>
            <a:endParaRPr lang="en-GB"/>
          </a:p>
        </p:txBody>
      </p:sp>
    </p:spTree>
    <p:extLst>
      <p:ext uri="{BB962C8B-B14F-4D97-AF65-F5344CB8AC3E}">
        <p14:creationId xmlns:p14="http://schemas.microsoft.com/office/powerpoint/2010/main" val="3281656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988C766-20FB-4F17-AB49-36F285FDBE0E}"/>
              </a:ext>
            </a:extLst>
          </p:cNvPr>
          <p:cNvSpPr txBox="1">
            <a:spLocks noGrp="1"/>
          </p:cNvSpPr>
          <p:nvPr>
            <p:ph type="sldNum" sz="quarter" idx="5"/>
          </p:nvPr>
        </p:nvSpPr>
        <p:spPr>
          <a:ln/>
        </p:spPr>
        <p:txBody>
          <a:bodyPr lIns="0" tIns="0" rIns="0" bIns="0" anchor="b" anchorCtr="0">
            <a:noAutofit/>
          </a:bodyPr>
          <a:lstStyle/>
          <a:p>
            <a:pPr lvl="0"/>
            <a:fld id="{F070E285-6860-47B0-9B0C-014CD1CFAABE}" type="slidenum">
              <a:t>28</a:t>
            </a:fld>
            <a:endParaRPr lang="en-GB"/>
          </a:p>
        </p:txBody>
      </p:sp>
      <p:sp>
        <p:nvSpPr>
          <p:cNvPr id="2" name="Slide Image Placeholder 1">
            <a:extLst>
              <a:ext uri="{FF2B5EF4-FFF2-40B4-BE49-F238E27FC236}">
                <a16:creationId xmlns:a16="http://schemas.microsoft.com/office/drawing/2014/main" id="{A2C6D032-B747-4B46-A1DA-35B68FBEA942}"/>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1D0A9C6D-E402-47E3-8761-F74BE5FD4BFC}"/>
              </a:ext>
            </a:extLst>
          </p:cNvPr>
          <p:cNvSpPr txBox="1">
            <a:spLocks noGrp="1"/>
          </p:cNvSpPr>
          <p:nvPr>
            <p:ph type="body" sz="quarter" idx="1"/>
          </p:nvPr>
        </p:nvSpPr>
        <p:spPr/>
        <p:txBody>
          <a:bodyPr/>
          <a:lstStyle/>
          <a:p>
            <a:endParaRPr lang="en-GB"/>
          </a:p>
        </p:txBody>
      </p:sp>
    </p:spTree>
    <p:extLst>
      <p:ext uri="{BB962C8B-B14F-4D97-AF65-F5344CB8AC3E}">
        <p14:creationId xmlns:p14="http://schemas.microsoft.com/office/powerpoint/2010/main" val="1707890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9E2C2A-C48E-413C-A851-62B0A66F3C1E}"/>
              </a:ext>
            </a:extLst>
          </p:cNvPr>
          <p:cNvSpPr txBox="1">
            <a:spLocks noGrp="1"/>
          </p:cNvSpPr>
          <p:nvPr>
            <p:ph type="sldNum" sz="quarter" idx="5"/>
          </p:nvPr>
        </p:nvSpPr>
        <p:spPr>
          <a:ln/>
        </p:spPr>
        <p:txBody>
          <a:bodyPr lIns="0" tIns="0" rIns="0" bIns="0" anchor="b" anchorCtr="0">
            <a:noAutofit/>
          </a:bodyPr>
          <a:lstStyle/>
          <a:p>
            <a:pPr lvl="0"/>
            <a:fld id="{94BC6397-4F49-492D-8E89-22A9CDA16A76}" type="slidenum">
              <a:t>29</a:t>
            </a:fld>
            <a:endParaRPr lang="en-GB"/>
          </a:p>
        </p:txBody>
      </p:sp>
      <p:sp>
        <p:nvSpPr>
          <p:cNvPr id="2" name="Slide Image Placeholder 1">
            <a:extLst>
              <a:ext uri="{FF2B5EF4-FFF2-40B4-BE49-F238E27FC236}">
                <a16:creationId xmlns:a16="http://schemas.microsoft.com/office/drawing/2014/main" id="{0CB58933-6F3B-45BC-B241-B4F7C10CEF0B}"/>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4976FBE8-A7BF-40F7-B380-30E3DFF62288}"/>
              </a:ext>
            </a:extLst>
          </p:cNvPr>
          <p:cNvSpPr txBox="1">
            <a:spLocks noGrp="1"/>
          </p:cNvSpPr>
          <p:nvPr>
            <p:ph type="body" sz="quarter" idx="1"/>
          </p:nvPr>
        </p:nvSpPr>
        <p:spPr/>
        <p:txBody>
          <a:bodyPr/>
          <a:lstStyle/>
          <a:p>
            <a:endParaRPr lang="en-GB"/>
          </a:p>
        </p:txBody>
      </p:sp>
    </p:spTree>
    <p:extLst>
      <p:ext uri="{BB962C8B-B14F-4D97-AF65-F5344CB8AC3E}">
        <p14:creationId xmlns:p14="http://schemas.microsoft.com/office/powerpoint/2010/main" val="1316098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90823-41C4-4F07-B0EC-62FF77028E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9E06657-E175-41D5-8071-CAC5D79FAC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8700B70-23B8-4CAC-B08D-7A4DB13D7318}"/>
              </a:ext>
            </a:extLst>
          </p:cNvPr>
          <p:cNvSpPr>
            <a:spLocks noGrp="1"/>
          </p:cNvSpPr>
          <p:nvPr>
            <p:ph type="dt" sz="half" idx="10"/>
          </p:nvPr>
        </p:nvSpPr>
        <p:spPr/>
        <p:txBody>
          <a:bodyPr/>
          <a:lstStyle/>
          <a:p>
            <a:fld id="{DC69E325-13F2-4E8A-AF2D-49AB27C9B29E}" type="datetimeFigureOut">
              <a:rPr lang="en-GB" smtClean="0"/>
              <a:t>24/04/2019</a:t>
            </a:fld>
            <a:endParaRPr lang="en-GB"/>
          </a:p>
        </p:txBody>
      </p:sp>
      <p:sp>
        <p:nvSpPr>
          <p:cNvPr id="5" name="Footer Placeholder 4">
            <a:extLst>
              <a:ext uri="{FF2B5EF4-FFF2-40B4-BE49-F238E27FC236}">
                <a16:creationId xmlns:a16="http://schemas.microsoft.com/office/drawing/2014/main" id="{FF514F71-7939-4219-BFC0-F0DE537C30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A2E8EF-6C95-424B-AA47-AD8E24378FE9}"/>
              </a:ext>
            </a:extLst>
          </p:cNvPr>
          <p:cNvSpPr>
            <a:spLocks noGrp="1"/>
          </p:cNvSpPr>
          <p:nvPr>
            <p:ph type="sldNum" sz="quarter" idx="12"/>
          </p:nvPr>
        </p:nvSpPr>
        <p:spPr/>
        <p:txBody>
          <a:bodyPr/>
          <a:lstStyle/>
          <a:p>
            <a:fld id="{5C2284A9-A5AB-4EF8-9C9A-FE0DB837C157}" type="slidenum">
              <a:rPr lang="en-GB" smtClean="0"/>
              <a:t>‹#›</a:t>
            </a:fld>
            <a:endParaRPr lang="en-GB"/>
          </a:p>
        </p:txBody>
      </p:sp>
    </p:spTree>
    <p:extLst>
      <p:ext uri="{BB962C8B-B14F-4D97-AF65-F5344CB8AC3E}">
        <p14:creationId xmlns:p14="http://schemas.microsoft.com/office/powerpoint/2010/main" val="2510142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A453E-B4C8-4B08-9157-BBBA09CEA48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287C5E9-F2FC-4119-9B3B-32235989C9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FDC133-4303-4532-BDF3-119D0067C499}"/>
              </a:ext>
            </a:extLst>
          </p:cNvPr>
          <p:cNvSpPr>
            <a:spLocks noGrp="1"/>
          </p:cNvSpPr>
          <p:nvPr>
            <p:ph type="dt" sz="half" idx="10"/>
          </p:nvPr>
        </p:nvSpPr>
        <p:spPr/>
        <p:txBody>
          <a:bodyPr/>
          <a:lstStyle/>
          <a:p>
            <a:fld id="{DC69E325-13F2-4E8A-AF2D-49AB27C9B29E}" type="datetimeFigureOut">
              <a:rPr lang="en-GB" smtClean="0"/>
              <a:t>24/04/2019</a:t>
            </a:fld>
            <a:endParaRPr lang="en-GB"/>
          </a:p>
        </p:txBody>
      </p:sp>
      <p:sp>
        <p:nvSpPr>
          <p:cNvPr id="5" name="Footer Placeholder 4">
            <a:extLst>
              <a:ext uri="{FF2B5EF4-FFF2-40B4-BE49-F238E27FC236}">
                <a16:creationId xmlns:a16="http://schemas.microsoft.com/office/drawing/2014/main" id="{9822B5FE-FDA1-4E21-A6CF-B1CCA00831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31496A-ACE6-4FFE-9FD1-135A16E3F4D7}"/>
              </a:ext>
            </a:extLst>
          </p:cNvPr>
          <p:cNvSpPr>
            <a:spLocks noGrp="1"/>
          </p:cNvSpPr>
          <p:nvPr>
            <p:ph type="sldNum" sz="quarter" idx="12"/>
          </p:nvPr>
        </p:nvSpPr>
        <p:spPr/>
        <p:txBody>
          <a:bodyPr/>
          <a:lstStyle/>
          <a:p>
            <a:fld id="{5C2284A9-A5AB-4EF8-9C9A-FE0DB837C157}" type="slidenum">
              <a:rPr lang="en-GB" smtClean="0"/>
              <a:t>‹#›</a:t>
            </a:fld>
            <a:endParaRPr lang="en-GB"/>
          </a:p>
        </p:txBody>
      </p:sp>
    </p:spTree>
    <p:extLst>
      <p:ext uri="{BB962C8B-B14F-4D97-AF65-F5344CB8AC3E}">
        <p14:creationId xmlns:p14="http://schemas.microsoft.com/office/powerpoint/2010/main" val="3599211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DF37DE-FB73-42CE-8074-AFD230D18F7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6DEA49-2A91-4CA4-88CA-3BFC15B44E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BF1136-978A-4CEE-A036-2A0B5310B96C}"/>
              </a:ext>
            </a:extLst>
          </p:cNvPr>
          <p:cNvSpPr>
            <a:spLocks noGrp="1"/>
          </p:cNvSpPr>
          <p:nvPr>
            <p:ph type="dt" sz="half" idx="10"/>
          </p:nvPr>
        </p:nvSpPr>
        <p:spPr/>
        <p:txBody>
          <a:bodyPr/>
          <a:lstStyle/>
          <a:p>
            <a:fld id="{DC69E325-13F2-4E8A-AF2D-49AB27C9B29E}" type="datetimeFigureOut">
              <a:rPr lang="en-GB" smtClean="0"/>
              <a:t>24/04/2019</a:t>
            </a:fld>
            <a:endParaRPr lang="en-GB"/>
          </a:p>
        </p:txBody>
      </p:sp>
      <p:sp>
        <p:nvSpPr>
          <p:cNvPr id="5" name="Footer Placeholder 4">
            <a:extLst>
              <a:ext uri="{FF2B5EF4-FFF2-40B4-BE49-F238E27FC236}">
                <a16:creationId xmlns:a16="http://schemas.microsoft.com/office/drawing/2014/main" id="{7FF33FE9-FA7F-4806-B214-4BA5ADFAE6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22C43B-44A0-4514-85E8-F8CB4914A186}"/>
              </a:ext>
            </a:extLst>
          </p:cNvPr>
          <p:cNvSpPr>
            <a:spLocks noGrp="1"/>
          </p:cNvSpPr>
          <p:nvPr>
            <p:ph type="sldNum" sz="quarter" idx="12"/>
          </p:nvPr>
        </p:nvSpPr>
        <p:spPr/>
        <p:txBody>
          <a:bodyPr/>
          <a:lstStyle/>
          <a:p>
            <a:fld id="{5C2284A9-A5AB-4EF8-9C9A-FE0DB837C157}" type="slidenum">
              <a:rPr lang="en-GB" smtClean="0"/>
              <a:t>‹#›</a:t>
            </a:fld>
            <a:endParaRPr lang="en-GB"/>
          </a:p>
        </p:txBody>
      </p:sp>
    </p:spTree>
    <p:extLst>
      <p:ext uri="{BB962C8B-B14F-4D97-AF65-F5344CB8AC3E}">
        <p14:creationId xmlns:p14="http://schemas.microsoft.com/office/powerpoint/2010/main" val="4188874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5240" cy="132516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6" name="PlaceHolder 2"/>
          <p:cNvSpPr>
            <a:spLocks noGrp="1"/>
          </p:cNvSpPr>
          <p:nvPr>
            <p:ph type="subTitle"/>
          </p:nvPr>
        </p:nvSpPr>
        <p:spPr>
          <a:xfrm>
            <a:off x="838080" y="1825560"/>
            <a:ext cx="10515240" cy="4350960"/>
          </a:xfrm>
          <a:prstGeom prst="rect">
            <a:avLst/>
          </a:prstGeom>
        </p:spPr>
        <p:txBody>
          <a:bodyPr lIns="0" tIns="0" rIns="0" bIns="0" anchor="ctr">
            <a:spAutoFit/>
          </a:bodyPr>
          <a:lstStyle/>
          <a:p>
            <a:pPr algn="ctr"/>
            <a:endParaRPr lang="en-GB" sz="3200" b="0" strike="noStrike" spc="-1">
              <a:latin typeface="Arial"/>
            </a:endParaRPr>
          </a:p>
        </p:txBody>
      </p:sp>
    </p:spTree>
    <p:extLst>
      <p:ext uri="{BB962C8B-B14F-4D97-AF65-F5344CB8AC3E}">
        <p14:creationId xmlns:p14="http://schemas.microsoft.com/office/powerpoint/2010/main" val="1275042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365040"/>
            <a:ext cx="10515240" cy="1325160"/>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49" name="PlaceHolder 2"/>
          <p:cNvSpPr>
            <a:spLocks noGrp="1"/>
          </p:cNvSpPr>
          <p:nvPr>
            <p:ph type="body"/>
          </p:nvPr>
        </p:nvSpPr>
        <p:spPr>
          <a:xfrm>
            <a:off x="838080" y="1825560"/>
            <a:ext cx="10515240" cy="4350960"/>
          </a:xfrm>
          <a:prstGeom prst="rect">
            <a:avLst/>
          </a:prstGeom>
        </p:spPr>
        <p:txBody>
          <a:bodyPr lIns="0" tIns="0" rIns="0" bIns="0">
            <a:normAutofit/>
          </a:bodyPr>
          <a:lstStyle/>
          <a:p>
            <a:endParaRPr lang="en-US" sz="2800" b="0" strike="noStrike" spc="-1">
              <a:solidFill>
                <a:srgbClr val="000000"/>
              </a:solidFill>
              <a:latin typeface="Calibri"/>
            </a:endParaRPr>
          </a:p>
        </p:txBody>
      </p:sp>
    </p:spTree>
    <p:extLst>
      <p:ext uri="{BB962C8B-B14F-4D97-AF65-F5344CB8AC3E}">
        <p14:creationId xmlns:p14="http://schemas.microsoft.com/office/powerpoint/2010/main" val="3532530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DDF60-85CB-49A1-A3A8-A30C8C5F91E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9430291-E546-47B3-8641-3B37BAC4C1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CCC333-0BBF-485E-9268-F2168F5F1B9D}"/>
              </a:ext>
            </a:extLst>
          </p:cNvPr>
          <p:cNvSpPr>
            <a:spLocks noGrp="1"/>
          </p:cNvSpPr>
          <p:nvPr>
            <p:ph type="dt" sz="half" idx="10"/>
          </p:nvPr>
        </p:nvSpPr>
        <p:spPr/>
        <p:txBody>
          <a:bodyPr/>
          <a:lstStyle/>
          <a:p>
            <a:fld id="{DC69E325-13F2-4E8A-AF2D-49AB27C9B29E}" type="datetimeFigureOut">
              <a:rPr lang="en-GB" smtClean="0"/>
              <a:t>24/04/2019</a:t>
            </a:fld>
            <a:endParaRPr lang="en-GB"/>
          </a:p>
        </p:txBody>
      </p:sp>
      <p:sp>
        <p:nvSpPr>
          <p:cNvPr id="5" name="Footer Placeholder 4">
            <a:extLst>
              <a:ext uri="{FF2B5EF4-FFF2-40B4-BE49-F238E27FC236}">
                <a16:creationId xmlns:a16="http://schemas.microsoft.com/office/drawing/2014/main" id="{76DA165D-48FF-4CE2-95F3-747B49E914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E031CE-5FAB-4B36-B766-101EC08EFD06}"/>
              </a:ext>
            </a:extLst>
          </p:cNvPr>
          <p:cNvSpPr>
            <a:spLocks noGrp="1"/>
          </p:cNvSpPr>
          <p:nvPr>
            <p:ph type="sldNum" sz="quarter" idx="12"/>
          </p:nvPr>
        </p:nvSpPr>
        <p:spPr/>
        <p:txBody>
          <a:bodyPr/>
          <a:lstStyle/>
          <a:p>
            <a:fld id="{5C2284A9-A5AB-4EF8-9C9A-FE0DB837C157}" type="slidenum">
              <a:rPr lang="en-GB" smtClean="0"/>
              <a:t>‹#›</a:t>
            </a:fld>
            <a:endParaRPr lang="en-GB"/>
          </a:p>
        </p:txBody>
      </p:sp>
    </p:spTree>
    <p:extLst>
      <p:ext uri="{BB962C8B-B14F-4D97-AF65-F5344CB8AC3E}">
        <p14:creationId xmlns:p14="http://schemas.microsoft.com/office/powerpoint/2010/main" val="3582513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AFDB7-4B76-4825-BBB5-B6504CDF69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3705759-3BB1-4F85-8A59-E408EF08DD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DFBE42-1921-497A-B02F-C926B44D0F0E}"/>
              </a:ext>
            </a:extLst>
          </p:cNvPr>
          <p:cNvSpPr>
            <a:spLocks noGrp="1"/>
          </p:cNvSpPr>
          <p:nvPr>
            <p:ph type="dt" sz="half" idx="10"/>
          </p:nvPr>
        </p:nvSpPr>
        <p:spPr/>
        <p:txBody>
          <a:bodyPr/>
          <a:lstStyle/>
          <a:p>
            <a:fld id="{DC69E325-13F2-4E8A-AF2D-49AB27C9B29E}" type="datetimeFigureOut">
              <a:rPr lang="en-GB" smtClean="0"/>
              <a:t>24/04/2019</a:t>
            </a:fld>
            <a:endParaRPr lang="en-GB"/>
          </a:p>
        </p:txBody>
      </p:sp>
      <p:sp>
        <p:nvSpPr>
          <p:cNvPr id="5" name="Footer Placeholder 4">
            <a:extLst>
              <a:ext uri="{FF2B5EF4-FFF2-40B4-BE49-F238E27FC236}">
                <a16:creationId xmlns:a16="http://schemas.microsoft.com/office/drawing/2014/main" id="{0F9F5AD5-338A-48CD-A207-5468915A9A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236444-D35B-4AE7-9964-7A8B6C8F5350}"/>
              </a:ext>
            </a:extLst>
          </p:cNvPr>
          <p:cNvSpPr>
            <a:spLocks noGrp="1"/>
          </p:cNvSpPr>
          <p:nvPr>
            <p:ph type="sldNum" sz="quarter" idx="12"/>
          </p:nvPr>
        </p:nvSpPr>
        <p:spPr/>
        <p:txBody>
          <a:bodyPr/>
          <a:lstStyle/>
          <a:p>
            <a:fld id="{5C2284A9-A5AB-4EF8-9C9A-FE0DB837C157}" type="slidenum">
              <a:rPr lang="en-GB" smtClean="0"/>
              <a:t>‹#›</a:t>
            </a:fld>
            <a:endParaRPr lang="en-GB"/>
          </a:p>
        </p:txBody>
      </p:sp>
    </p:spTree>
    <p:extLst>
      <p:ext uri="{BB962C8B-B14F-4D97-AF65-F5344CB8AC3E}">
        <p14:creationId xmlns:p14="http://schemas.microsoft.com/office/powerpoint/2010/main" val="3435549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53EEC-9493-4916-AEFB-8E77C91E980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C3EC425-638E-4B3E-8039-6EABE20A79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3CBD9B6-1979-44F6-BE82-F1B30403C2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051CECE-5F67-4AE7-9DD6-783314F10E60}"/>
              </a:ext>
            </a:extLst>
          </p:cNvPr>
          <p:cNvSpPr>
            <a:spLocks noGrp="1"/>
          </p:cNvSpPr>
          <p:nvPr>
            <p:ph type="dt" sz="half" idx="10"/>
          </p:nvPr>
        </p:nvSpPr>
        <p:spPr/>
        <p:txBody>
          <a:bodyPr/>
          <a:lstStyle/>
          <a:p>
            <a:fld id="{DC69E325-13F2-4E8A-AF2D-49AB27C9B29E}" type="datetimeFigureOut">
              <a:rPr lang="en-GB" smtClean="0"/>
              <a:t>24/04/2019</a:t>
            </a:fld>
            <a:endParaRPr lang="en-GB"/>
          </a:p>
        </p:txBody>
      </p:sp>
      <p:sp>
        <p:nvSpPr>
          <p:cNvPr id="6" name="Footer Placeholder 5">
            <a:extLst>
              <a:ext uri="{FF2B5EF4-FFF2-40B4-BE49-F238E27FC236}">
                <a16:creationId xmlns:a16="http://schemas.microsoft.com/office/drawing/2014/main" id="{174C5B34-D7F3-4B28-B392-73D1FA8108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F1CD1D9-5E9D-4420-9ABE-84CA64A73775}"/>
              </a:ext>
            </a:extLst>
          </p:cNvPr>
          <p:cNvSpPr>
            <a:spLocks noGrp="1"/>
          </p:cNvSpPr>
          <p:nvPr>
            <p:ph type="sldNum" sz="quarter" idx="12"/>
          </p:nvPr>
        </p:nvSpPr>
        <p:spPr/>
        <p:txBody>
          <a:bodyPr/>
          <a:lstStyle/>
          <a:p>
            <a:fld id="{5C2284A9-A5AB-4EF8-9C9A-FE0DB837C157}" type="slidenum">
              <a:rPr lang="en-GB" smtClean="0"/>
              <a:t>‹#›</a:t>
            </a:fld>
            <a:endParaRPr lang="en-GB"/>
          </a:p>
        </p:txBody>
      </p:sp>
    </p:spTree>
    <p:extLst>
      <p:ext uri="{BB962C8B-B14F-4D97-AF65-F5344CB8AC3E}">
        <p14:creationId xmlns:p14="http://schemas.microsoft.com/office/powerpoint/2010/main" val="4199818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7FBF-8801-49AD-B0AA-651393D9FA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C9B2AEE-E107-49B8-A1A9-45A63D08D6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250543-9D16-4E71-BC19-8913D4EC1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B090633-8748-43E1-9E0F-A649DC0099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F7E44F-3156-4E7F-8514-F162EEC194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8BA6DCA-9092-4222-8302-E59E29AF228F}"/>
              </a:ext>
            </a:extLst>
          </p:cNvPr>
          <p:cNvSpPr>
            <a:spLocks noGrp="1"/>
          </p:cNvSpPr>
          <p:nvPr>
            <p:ph type="dt" sz="half" idx="10"/>
          </p:nvPr>
        </p:nvSpPr>
        <p:spPr/>
        <p:txBody>
          <a:bodyPr/>
          <a:lstStyle/>
          <a:p>
            <a:fld id="{DC69E325-13F2-4E8A-AF2D-49AB27C9B29E}" type="datetimeFigureOut">
              <a:rPr lang="en-GB" smtClean="0"/>
              <a:t>24/04/2019</a:t>
            </a:fld>
            <a:endParaRPr lang="en-GB"/>
          </a:p>
        </p:txBody>
      </p:sp>
      <p:sp>
        <p:nvSpPr>
          <p:cNvPr id="8" name="Footer Placeholder 7">
            <a:extLst>
              <a:ext uri="{FF2B5EF4-FFF2-40B4-BE49-F238E27FC236}">
                <a16:creationId xmlns:a16="http://schemas.microsoft.com/office/drawing/2014/main" id="{1F0CBAEC-CA51-482F-A4C1-D698593FFF0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1FF81D1-2D22-4984-BD8A-10502CBF7B5C}"/>
              </a:ext>
            </a:extLst>
          </p:cNvPr>
          <p:cNvSpPr>
            <a:spLocks noGrp="1"/>
          </p:cNvSpPr>
          <p:nvPr>
            <p:ph type="sldNum" sz="quarter" idx="12"/>
          </p:nvPr>
        </p:nvSpPr>
        <p:spPr/>
        <p:txBody>
          <a:bodyPr/>
          <a:lstStyle/>
          <a:p>
            <a:fld id="{5C2284A9-A5AB-4EF8-9C9A-FE0DB837C157}" type="slidenum">
              <a:rPr lang="en-GB" smtClean="0"/>
              <a:t>‹#›</a:t>
            </a:fld>
            <a:endParaRPr lang="en-GB"/>
          </a:p>
        </p:txBody>
      </p:sp>
    </p:spTree>
    <p:extLst>
      <p:ext uri="{BB962C8B-B14F-4D97-AF65-F5344CB8AC3E}">
        <p14:creationId xmlns:p14="http://schemas.microsoft.com/office/powerpoint/2010/main" val="28989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05D2A-B8D4-4084-9225-01E472B9223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DAEC5DF-2C01-47EA-94E1-CC4213E6DC96}"/>
              </a:ext>
            </a:extLst>
          </p:cNvPr>
          <p:cNvSpPr>
            <a:spLocks noGrp="1"/>
          </p:cNvSpPr>
          <p:nvPr>
            <p:ph type="dt" sz="half" idx="10"/>
          </p:nvPr>
        </p:nvSpPr>
        <p:spPr/>
        <p:txBody>
          <a:bodyPr/>
          <a:lstStyle/>
          <a:p>
            <a:fld id="{DC69E325-13F2-4E8A-AF2D-49AB27C9B29E}" type="datetimeFigureOut">
              <a:rPr lang="en-GB" smtClean="0"/>
              <a:t>24/04/2019</a:t>
            </a:fld>
            <a:endParaRPr lang="en-GB"/>
          </a:p>
        </p:txBody>
      </p:sp>
      <p:sp>
        <p:nvSpPr>
          <p:cNvPr id="4" name="Footer Placeholder 3">
            <a:extLst>
              <a:ext uri="{FF2B5EF4-FFF2-40B4-BE49-F238E27FC236}">
                <a16:creationId xmlns:a16="http://schemas.microsoft.com/office/drawing/2014/main" id="{BDD3723F-FD36-4A02-BA74-C6BBCBCFE58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B6783BB-A287-4219-B88E-DA8C494EFF45}"/>
              </a:ext>
            </a:extLst>
          </p:cNvPr>
          <p:cNvSpPr>
            <a:spLocks noGrp="1"/>
          </p:cNvSpPr>
          <p:nvPr>
            <p:ph type="sldNum" sz="quarter" idx="12"/>
          </p:nvPr>
        </p:nvSpPr>
        <p:spPr/>
        <p:txBody>
          <a:bodyPr/>
          <a:lstStyle/>
          <a:p>
            <a:fld id="{5C2284A9-A5AB-4EF8-9C9A-FE0DB837C157}" type="slidenum">
              <a:rPr lang="en-GB" smtClean="0"/>
              <a:t>‹#›</a:t>
            </a:fld>
            <a:endParaRPr lang="en-GB"/>
          </a:p>
        </p:txBody>
      </p:sp>
    </p:spTree>
    <p:extLst>
      <p:ext uri="{BB962C8B-B14F-4D97-AF65-F5344CB8AC3E}">
        <p14:creationId xmlns:p14="http://schemas.microsoft.com/office/powerpoint/2010/main" val="4005841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E0E752-FDFF-4DB9-AE18-2F1870FDD224}"/>
              </a:ext>
            </a:extLst>
          </p:cNvPr>
          <p:cNvSpPr>
            <a:spLocks noGrp="1"/>
          </p:cNvSpPr>
          <p:nvPr>
            <p:ph type="dt" sz="half" idx="10"/>
          </p:nvPr>
        </p:nvSpPr>
        <p:spPr/>
        <p:txBody>
          <a:bodyPr/>
          <a:lstStyle/>
          <a:p>
            <a:fld id="{DC69E325-13F2-4E8A-AF2D-49AB27C9B29E}" type="datetimeFigureOut">
              <a:rPr lang="en-GB" smtClean="0"/>
              <a:t>24/04/2019</a:t>
            </a:fld>
            <a:endParaRPr lang="en-GB"/>
          </a:p>
        </p:txBody>
      </p:sp>
      <p:sp>
        <p:nvSpPr>
          <p:cNvPr id="3" name="Footer Placeholder 2">
            <a:extLst>
              <a:ext uri="{FF2B5EF4-FFF2-40B4-BE49-F238E27FC236}">
                <a16:creationId xmlns:a16="http://schemas.microsoft.com/office/drawing/2014/main" id="{F6BF49F4-3ABE-4A7D-80DC-D3CECDE8D3D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487FBA4-418B-4A2F-9CC0-9C0DDD867610}"/>
              </a:ext>
            </a:extLst>
          </p:cNvPr>
          <p:cNvSpPr>
            <a:spLocks noGrp="1"/>
          </p:cNvSpPr>
          <p:nvPr>
            <p:ph type="sldNum" sz="quarter" idx="12"/>
          </p:nvPr>
        </p:nvSpPr>
        <p:spPr/>
        <p:txBody>
          <a:bodyPr/>
          <a:lstStyle/>
          <a:p>
            <a:fld id="{5C2284A9-A5AB-4EF8-9C9A-FE0DB837C157}" type="slidenum">
              <a:rPr lang="en-GB" smtClean="0"/>
              <a:t>‹#›</a:t>
            </a:fld>
            <a:endParaRPr lang="en-GB"/>
          </a:p>
        </p:txBody>
      </p:sp>
    </p:spTree>
    <p:extLst>
      <p:ext uri="{BB962C8B-B14F-4D97-AF65-F5344CB8AC3E}">
        <p14:creationId xmlns:p14="http://schemas.microsoft.com/office/powerpoint/2010/main" val="2188156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50687-6750-4B2E-99A2-4F38DB1E4C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0E42717-7010-4650-9932-3375A13073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2B3949F-A01D-46B1-B03F-DCB54833C4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5ED219-6CBA-4B09-8BF7-65F69984FF01}"/>
              </a:ext>
            </a:extLst>
          </p:cNvPr>
          <p:cNvSpPr>
            <a:spLocks noGrp="1"/>
          </p:cNvSpPr>
          <p:nvPr>
            <p:ph type="dt" sz="half" idx="10"/>
          </p:nvPr>
        </p:nvSpPr>
        <p:spPr/>
        <p:txBody>
          <a:bodyPr/>
          <a:lstStyle/>
          <a:p>
            <a:fld id="{DC69E325-13F2-4E8A-AF2D-49AB27C9B29E}" type="datetimeFigureOut">
              <a:rPr lang="en-GB" smtClean="0"/>
              <a:t>24/04/2019</a:t>
            </a:fld>
            <a:endParaRPr lang="en-GB"/>
          </a:p>
        </p:txBody>
      </p:sp>
      <p:sp>
        <p:nvSpPr>
          <p:cNvPr id="6" name="Footer Placeholder 5">
            <a:extLst>
              <a:ext uri="{FF2B5EF4-FFF2-40B4-BE49-F238E27FC236}">
                <a16:creationId xmlns:a16="http://schemas.microsoft.com/office/drawing/2014/main" id="{B5B511F3-264B-4B25-9745-2BC5366A9D4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E75B0B-BDCC-4C22-99DB-9BA976209D36}"/>
              </a:ext>
            </a:extLst>
          </p:cNvPr>
          <p:cNvSpPr>
            <a:spLocks noGrp="1"/>
          </p:cNvSpPr>
          <p:nvPr>
            <p:ph type="sldNum" sz="quarter" idx="12"/>
          </p:nvPr>
        </p:nvSpPr>
        <p:spPr/>
        <p:txBody>
          <a:bodyPr/>
          <a:lstStyle/>
          <a:p>
            <a:fld id="{5C2284A9-A5AB-4EF8-9C9A-FE0DB837C157}" type="slidenum">
              <a:rPr lang="en-GB" smtClean="0"/>
              <a:t>‹#›</a:t>
            </a:fld>
            <a:endParaRPr lang="en-GB"/>
          </a:p>
        </p:txBody>
      </p:sp>
    </p:spTree>
    <p:extLst>
      <p:ext uri="{BB962C8B-B14F-4D97-AF65-F5344CB8AC3E}">
        <p14:creationId xmlns:p14="http://schemas.microsoft.com/office/powerpoint/2010/main" val="510518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DCF00-876A-46DA-8976-178940B444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C6EAD84-1C1A-4963-9FE7-E017D0396F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EA178B1-0842-4108-B23C-09012D203D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FF382-75FD-41D5-A0FB-E4FB3C3D9206}"/>
              </a:ext>
            </a:extLst>
          </p:cNvPr>
          <p:cNvSpPr>
            <a:spLocks noGrp="1"/>
          </p:cNvSpPr>
          <p:nvPr>
            <p:ph type="dt" sz="half" idx="10"/>
          </p:nvPr>
        </p:nvSpPr>
        <p:spPr/>
        <p:txBody>
          <a:bodyPr/>
          <a:lstStyle/>
          <a:p>
            <a:fld id="{DC69E325-13F2-4E8A-AF2D-49AB27C9B29E}" type="datetimeFigureOut">
              <a:rPr lang="en-GB" smtClean="0"/>
              <a:t>24/04/2019</a:t>
            </a:fld>
            <a:endParaRPr lang="en-GB"/>
          </a:p>
        </p:txBody>
      </p:sp>
      <p:sp>
        <p:nvSpPr>
          <p:cNvPr id="6" name="Footer Placeholder 5">
            <a:extLst>
              <a:ext uri="{FF2B5EF4-FFF2-40B4-BE49-F238E27FC236}">
                <a16:creationId xmlns:a16="http://schemas.microsoft.com/office/drawing/2014/main" id="{292EC1B7-78CA-4793-9371-CF7D7334CF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BEDF5E-DD67-4BF3-BF56-51408761B4AE}"/>
              </a:ext>
            </a:extLst>
          </p:cNvPr>
          <p:cNvSpPr>
            <a:spLocks noGrp="1"/>
          </p:cNvSpPr>
          <p:nvPr>
            <p:ph type="sldNum" sz="quarter" idx="12"/>
          </p:nvPr>
        </p:nvSpPr>
        <p:spPr/>
        <p:txBody>
          <a:bodyPr/>
          <a:lstStyle/>
          <a:p>
            <a:fld id="{5C2284A9-A5AB-4EF8-9C9A-FE0DB837C157}" type="slidenum">
              <a:rPr lang="en-GB" smtClean="0"/>
              <a:t>‹#›</a:t>
            </a:fld>
            <a:endParaRPr lang="en-GB"/>
          </a:p>
        </p:txBody>
      </p:sp>
    </p:spTree>
    <p:extLst>
      <p:ext uri="{BB962C8B-B14F-4D97-AF65-F5344CB8AC3E}">
        <p14:creationId xmlns:p14="http://schemas.microsoft.com/office/powerpoint/2010/main" val="882285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F6FA1-6744-4181-A2E9-359891957B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06105A7-D016-42C2-91AA-3678AA580B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59733F5-E253-48BB-A2E4-B570675803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69E325-13F2-4E8A-AF2D-49AB27C9B29E}" type="datetimeFigureOut">
              <a:rPr lang="en-GB" smtClean="0"/>
              <a:t>24/04/2019</a:t>
            </a:fld>
            <a:endParaRPr lang="en-GB"/>
          </a:p>
        </p:txBody>
      </p:sp>
      <p:sp>
        <p:nvSpPr>
          <p:cNvPr id="5" name="Footer Placeholder 4">
            <a:extLst>
              <a:ext uri="{FF2B5EF4-FFF2-40B4-BE49-F238E27FC236}">
                <a16:creationId xmlns:a16="http://schemas.microsoft.com/office/drawing/2014/main" id="{B71B64CB-9A2B-4F3C-B692-347B226DA1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FC942C0-883E-4D3B-B23F-67297780A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2284A9-A5AB-4EF8-9C9A-FE0DB837C157}" type="slidenum">
              <a:rPr lang="en-GB" smtClean="0"/>
              <a:t>‹#›</a:t>
            </a:fld>
            <a:endParaRPr lang="en-GB"/>
          </a:p>
        </p:txBody>
      </p:sp>
    </p:spTree>
    <p:extLst>
      <p:ext uri="{BB962C8B-B14F-4D97-AF65-F5344CB8AC3E}">
        <p14:creationId xmlns:p14="http://schemas.microsoft.com/office/powerpoint/2010/main" val="26278969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ugent.be/doctoralschools/en/doctoraltraining/courses/transferableskills/all/what-does-it-mean-2019.htm" TargetMode="External"/><Relationship Id="rId7" Type="http://schemas.openxmlformats.org/officeDocument/2006/relationships/image" Target="../media/image4.png"/><Relationship Id="rId2" Type="http://schemas.openxmlformats.org/officeDocument/2006/relationships/hyperlink" Target="https://orcid.org/0000-0001-7794-0218" TargetMode="Externa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doi.org/10.5281/zenodo.128557"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3.xml"/><Relationship Id="rId4" Type="http://schemas.openxmlformats.org/officeDocument/2006/relationships/hyperlink" Target="http://twitter.com/protohedgeho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hyperlink" Target="http://whyopenresearch.org/" TargetMode="External"/><Relationship Id="rId4" Type="http://schemas.openxmlformats.org/officeDocument/2006/relationships/hyperlink" Target="http://twitter.com/protohedgeho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2zMgY8Dx9co" TargetMode="External"/><Relationship Id="rId2" Type="http://schemas.openxmlformats.org/officeDocument/2006/relationships/hyperlink" Target="http://twitter.com/protohedgehog" TargetMode="External"/><Relationship Id="rId1" Type="http://schemas.openxmlformats.org/officeDocument/2006/relationships/slideLayout" Target="../slideLayouts/slideLayout7.xml"/><Relationship Id="rId6" Type="http://schemas.openxmlformats.org/officeDocument/2006/relationships/hyperlink" Target="http://www.prepubmed.org/monthly_stats/" TargetMode="External"/><Relationship Id="rId5" Type="http://schemas.openxmlformats.org/officeDocument/2006/relationships/image" Target="../media/image27.jp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tif"/><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8.gif"/><Relationship Id="rId4" Type="http://schemas.openxmlformats.org/officeDocument/2006/relationships/hyperlink" Target="http://twitter.com/protohedgehog"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hyperlink" Target="https://www.timeshighereducation.com/blog/linking-impact-factor-open-access-charges-creates-more-inequality-academic-publishing" TargetMode="External"/><Relationship Id="rId1" Type="http://schemas.openxmlformats.org/officeDocument/2006/relationships/slideLayout" Target="../slideLayouts/slideLayout3.xml"/><Relationship Id="rId6" Type="http://schemas.openxmlformats.org/officeDocument/2006/relationships/image" Target="../media/image40.gif"/><Relationship Id="rId5" Type="http://schemas.openxmlformats.org/officeDocument/2006/relationships/hyperlink" Target="https://www.timeshighereducation.com/blog/springer-nature-committed-being-part-open-access-movement" TargetMode="Externa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twitter.com/protohedgehog" TargetMode="External"/><Relationship Id="rId1" Type="http://schemas.openxmlformats.org/officeDocument/2006/relationships/slideLayout" Target="../slideLayouts/slideLayout7.xml"/><Relationship Id="rId4" Type="http://schemas.openxmlformats.org/officeDocument/2006/relationships/hyperlink" Target="https://paywallthemovie.com/"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eua.eu/news/188:scholarly-publishing-eua-asks-european-commission-to-investigate-lack-of-competition.html" TargetMode="External"/><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hyperlink" Target="https://zenodo.org/record/1472045#.W98HkZP0lPY" TargetMode="External"/><Relationship Id="rId5" Type="http://schemas.openxmlformats.org/officeDocument/2006/relationships/image" Target="../media/image42.png"/><Relationship Id="rId4" Type="http://schemas.openxmlformats.org/officeDocument/2006/relationships/hyperlink" Target="http://twitter.com/protohedgehog"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ei-ie.org/en/detail/16061/elsevier-putting-a-price-on-knowledge" TargetMode="External"/><Relationship Id="rId2" Type="http://schemas.openxmlformats.org/officeDocument/2006/relationships/image" Target="../media/image43.jpeg"/><Relationship Id="rId1" Type="http://schemas.openxmlformats.org/officeDocument/2006/relationships/slideLayout" Target="../slideLayouts/slideLayout6.xml"/><Relationship Id="rId4" Type="http://schemas.openxmlformats.org/officeDocument/2006/relationships/hyperlink" Target="http://twitter.com/protohedgehog"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hyopenresearch.org/impactfactor" TargetMode="External"/><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5.gif"/><Relationship Id="rId4" Type="http://schemas.openxmlformats.org/officeDocument/2006/relationships/hyperlink" Target="http://twitter.com/protohedgehog"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occamstypewriter.org/scurry/2012/08/13/sick-of-impact-factors/" TargetMode="External"/><Relationship Id="rId2" Type="http://schemas.openxmlformats.org/officeDocument/2006/relationships/hyperlink" Target="https://peerj.com/preprints/27638/"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twitter.com/protohedgehog"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twitter.com/protohedgeho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eliademy.com/catalog/oer/module-5-open-research-software-and-open-source.html"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twitter.com/protohedgeho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twitter.com/protohedgehog" TargetMode="Externa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 Id="rId4" Type="http://schemas.openxmlformats.org/officeDocument/2006/relationships/hyperlink" Target="https://eliademy.com/catalog/oer/module-1-open-principles.html"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whyopenresearch.org/" TargetMode="External"/><Relationship Id="rId3" Type="http://schemas.openxmlformats.org/officeDocument/2006/relationships/hyperlink" Target="http://f1000research.com/articles/5-632/v3" TargetMode="External"/><Relationship Id="rId7" Type="http://schemas.openxmlformats.org/officeDocument/2006/relationships/image" Target="../media/image56.png"/><Relationship Id="rId2" Type="http://schemas.openxmlformats.org/officeDocument/2006/relationships/image" Target="../media/image54.gif"/><Relationship Id="rId1" Type="http://schemas.openxmlformats.org/officeDocument/2006/relationships/slideLayout" Target="../slideLayouts/slideLayout7.xml"/><Relationship Id="rId6" Type="http://schemas.openxmlformats.org/officeDocument/2006/relationships/hyperlink" Target="https://peerj.com/articles/175" TargetMode="External"/><Relationship Id="rId5" Type="http://schemas.openxmlformats.org/officeDocument/2006/relationships/image" Target="../media/image55.png"/><Relationship Id="rId4" Type="http://schemas.openxmlformats.org/officeDocument/2006/relationships/hyperlink" Target="http://twitter.com/protohedgeho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s://kib.ki.se/en/publish-analyse/open-access" TargetMode="External"/><Relationship Id="rId1" Type="http://schemas.openxmlformats.org/officeDocument/2006/relationships/slideLayout" Target="../slideLayouts/slideLayout7.xml"/><Relationship Id="rId6" Type="http://schemas.openxmlformats.org/officeDocument/2006/relationships/hyperlink" Target="https://elifesciences.org/articles/16800" TargetMode="External"/><Relationship Id="rId5" Type="http://schemas.openxmlformats.org/officeDocument/2006/relationships/image" Target="../media/image58.png"/><Relationship Id="rId4" Type="http://schemas.openxmlformats.org/officeDocument/2006/relationships/hyperlink" Target="http://twitter.com/protohedgeho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twitter.com/protohedgehog" TargetMode="External"/><Relationship Id="rId1" Type="http://schemas.openxmlformats.org/officeDocument/2006/relationships/slideLayout" Target="../slideLayouts/slideLayout7.xml"/><Relationship Id="rId4" Type="http://schemas.openxmlformats.org/officeDocument/2006/relationships/hyperlink" Target="https://letsallstandtogether.wordpress.com/"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7" Type="http://schemas.openxmlformats.org/officeDocument/2006/relationships/hyperlink" Target="mailto:info@opensciencemooc.eu" TargetMode="External"/><Relationship Id="rId2" Type="http://schemas.openxmlformats.org/officeDocument/2006/relationships/image" Target="../media/image60.gif"/><Relationship Id="rId1" Type="http://schemas.openxmlformats.org/officeDocument/2006/relationships/slideLayout" Target="../slideLayouts/slideLayout7.xml"/><Relationship Id="rId6" Type="http://schemas.openxmlformats.org/officeDocument/2006/relationships/hyperlink" Target="https://twitter.com/OpenScienceMOOC" TargetMode="External"/><Relationship Id="rId5" Type="http://schemas.openxmlformats.org/officeDocument/2006/relationships/hyperlink" Target="https://opensciencemooc.eu/" TargetMode="External"/><Relationship Id="rId4" Type="http://schemas.openxmlformats.org/officeDocument/2006/relationships/hyperlink" Target="https://github.com/OpenScienceMOOC"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hyperlink" Target="http://twitter.com/protohedgehog"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elephantinthelab.org/do-we-need-an-open-science-coalition/" TargetMode="External"/><Relationship Id="rId2" Type="http://schemas.openxmlformats.org/officeDocument/2006/relationships/hyperlink" Target="http://twitter.com/protohedgehog"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hyperlink" Target="http://twitter.com/protohedgehog"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www.who.int/mediacentre/events/meetings/2015/un-sustainable-development-summit/en" TargetMode="External"/><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hyperlink" Target="http://twitter.com/protohedgeho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twitter.com/protohedgeho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sciencedirect.com/science/article/abs/pii/S0148296317305441" TargetMode="External"/><Relationship Id="rId7"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hyperlink" Target="https://genomebiology.biomedcentral.com/articles/10.1186/s13059-015-0669-2" TargetMode="External"/><Relationship Id="rId5" Type="http://schemas.openxmlformats.org/officeDocument/2006/relationships/image" Target="../media/image12.png"/><Relationship Id="rId4" Type="http://schemas.openxmlformats.org/officeDocument/2006/relationships/hyperlink" Target="http://twitter.com/protohedgehog"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force11.org/group/fairgroup/fairprinciples" TargetMode="External"/><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5.gif"/><Relationship Id="rId4" Type="http://schemas.openxmlformats.org/officeDocument/2006/relationships/hyperlink" Target="https://cos.io/our-services/top-guideline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extShape 1"/>
          <p:cNvSpPr txBox="1"/>
          <p:nvPr/>
        </p:nvSpPr>
        <p:spPr>
          <a:xfrm>
            <a:off x="122816" y="5510112"/>
            <a:ext cx="6322142" cy="1655280"/>
          </a:xfrm>
          <a:prstGeom prst="rect">
            <a:avLst/>
          </a:prstGeom>
          <a:noFill/>
          <a:ln>
            <a:noFill/>
          </a:ln>
        </p:spPr>
        <p:txBody>
          <a:bodyPr>
            <a:normAutofit/>
          </a:bodyPr>
          <a:lstStyle/>
          <a:p>
            <a:pPr>
              <a:lnSpc>
                <a:spcPct val="90000"/>
              </a:lnSpc>
              <a:spcBef>
                <a:spcPts val="1001"/>
              </a:spcBef>
            </a:pPr>
            <a:r>
              <a:rPr lang="en-GB" sz="2000" b="0" strike="noStrike" spc="-1" dirty="0">
                <a:solidFill>
                  <a:srgbClr val="000000"/>
                </a:solidFill>
              </a:rPr>
              <a:t>Dr. Jon Tennant</a:t>
            </a:r>
            <a:endParaRPr lang="en-GB" sz="2000" b="0" strike="noStrike" spc="-1" dirty="0"/>
          </a:p>
          <a:p>
            <a:pPr>
              <a:lnSpc>
                <a:spcPct val="90000"/>
              </a:lnSpc>
              <a:spcBef>
                <a:spcPts val="1001"/>
              </a:spcBef>
            </a:pPr>
            <a:r>
              <a:rPr lang="en-GB" sz="2000" b="0" strike="noStrike" spc="-1" dirty="0">
                <a:solidFill>
                  <a:srgbClr val="000000"/>
                </a:solidFill>
              </a:rPr>
              <a:t>@protohedgehog</a:t>
            </a:r>
          </a:p>
          <a:p>
            <a:pPr>
              <a:lnSpc>
                <a:spcPct val="90000"/>
              </a:lnSpc>
              <a:spcBef>
                <a:spcPts val="1001"/>
              </a:spcBef>
            </a:pPr>
            <a:r>
              <a:rPr lang="en-GB" sz="2000" b="0" u="sng" strike="noStrike" spc="-1" dirty="0">
                <a:solidFill>
                  <a:srgbClr val="0563C1"/>
                </a:solidFill>
                <a:uFillTx/>
                <a:hlinkClick r:id="rId2"/>
              </a:rPr>
              <a:t>https://orcid.org/0000-0001-7794-0218</a:t>
            </a:r>
            <a:endParaRPr lang="en-GB" sz="2000" b="0" strike="noStrike" spc="-1" dirty="0"/>
          </a:p>
        </p:txBody>
      </p:sp>
      <p:graphicFrame>
        <p:nvGraphicFramePr>
          <p:cNvPr id="171" name="Table 2"/>
          <p:cNvGraphicFramePr/>
          <p:nvPr>
            <p:extLst>
              <p:ext uri="{D42A27DB-BD31-4B8C-83A1-F6EECF244321}">
                <p14:modId xmlns:p14="http://schemas.microsoft.com/office/powerpoint/2010/main" val="3291838541"/>
              </p:ext>
            </p:extLst>
          </p:nvPr>
        </p:nvGraphicFramePr>
        <p:xfrm>
          <a:off x="5952559" y="6048565"/>
          <a:ext cx="6116625" cy="640080"/>
        </p:xfrm>
        <a:graphic>
          <a:graphicData uri="http://schemas.openxmlformats.org/drawingml/2006/table">
            <a:tbl>
              <a:tblPr/>
              <a:tblGrid>
                <a:gridCol w="6116625">
                  <a:extLst>
                    <a:ext uri="{9D8B030D-6E8A-4147-A177-3AD203B41FA5}">
                      <a16:colId xmlns:a16="http://schemas.microsoft.com/office/drawing/2014/main" val="20000"/>
                    </a:ext>
                  </a:extLst>
                </a:gridCol>
              </a:tblGrid>
              <a:tr h="0">
                <a:tc>
                  <a:txBody>
                    <a:bodyPr/>
                    <a:lstStyle/>
                    <a:p>
                      <a:pPr>
                        <a:lnSpc>
                          <a:spcPct val="100000"/>
                        </a:lnSpc>
                      </a:pPr>
                      <a:r>
                        <a:rPr lang="en-GB" sz="1800" b="0" strike="noStrike" spc="-1" dirty="0">
                          <a:solidFill>
                            <a:srgbClr val="000000"/>
                          </a:solidFill>
                          <a:latin typeface="Calibri"/>
                          <a:hlinkClick r:id="rId3"/>
                        </a:rPr>
                        <a:t>What does it mean to be a researcher in 21</a:t>
                      </a:r>
                      <a:r>
                        <a:rPr lang="en-GB" sz="1800" b="0" strike="noStrike" spc="-1" baseline="30000" dirty="0">
                          <a:solidFill>
                            <a:srgbClr val="000000"/>
                          </a:solidFill>
                          <a:latin typeface="Calibri"/>
                          <a:hlinkClick r:id="rId3"/>
                        </a:rPr>
                        <a:t>st</a:t>
                      </a:r>
                      <a:r>
                        <a:rPr lang="en-GB" sz="1800" b="0" strike="noStrike" spc="-1" dirty="0">
                          <a:solidFill>
                            <a:srgbClr val="000000"/>
                          </a:solidFill>
                          <a:latin typeface="Calibri"/>
                          <a:hlinkClick r:id="rId3"/>
                        </a:rPr>
                        <a:t> Century academia </a:t>
                      </a:r>
                      <a:r>
                        <a:rPr lang="en-GB" sz="1800" b="0" strike="noStrike" spc="-1" dirty="0">
                          <a:solidFill>
                            <a:srgbClr val="000000"/>
                          </a:solidFill>
                          <a:latin typeface="Calibri"/>
                        </a:rPr>
                        <a:t>Brussels, 25 April, 2019</a:t>
                      </a:r>
                      <a:endParaRPr lang="en-GB" sz="1800" b="0" strike="noStrike" spc="-1" dirty="0">
                        <a:latin typeface="Arial"/>
                      </a:endParaRPr>
                    </a:p>
                  </a:txBody>
                  <a:tcPr>
                    <a:noFill/>
                  </a:tcPr>
                </a:tc>
                <a:extLst>
                  <a:ext uri="{0D108BD9-81ED-4DB2-BD59-A6C34878D82A}">
                    <a16:rowId xmlns:a16="http://schemas.microsoft.com/office/drawing/2014/main" val="10000"/>
                  </a:ext>
                </a:extLst>
              </a:tr>
            </a:tbl>
          </a:graphicData>
        </a:graphic>
      </p:graphicFrame>
      <p:pic>
        <p:nvPicPr>
          <p:cNvPr id="173" name="Picture 12"/>
          <p:cNvPicPr/>
          <p:nvPr/>
        </p:nvPicPr>
        <p:blipFill>
          <a:blip r:embed="rId4"/>
          <a:stretch/>
        </p:blipFill>
        <p:spPr>
          <a:xfrm>
            <a:off x="312840" y="318240"/>
            <a:ext cx="2218428" cy="1381684"/>
          </a:xfrm>
          <a:prstGeom prst="rect">
            <a:avLst/>
          </a:prstGeom>
          <a:ln>
            <a:noFill/>
          </a:ln>
        </p:spPr>
      </p:pic>
      <p:pic>
        <p:nvPicPr>
          <p:cNvPr id="174" name="Picture 13"/>
          <p:cNvPicPr/>
          <p:nvPr/>
        </p:nvPicPr>
        <p:blipFill>
          <a:blip r:embed="rId5"/>
          <a:srcRect l="7615" t="28844" r="6259" b="26064"/>
          <a:stretch/>
        </p:blipFill>
        <p:spPr>
          <a:xfrm>
            <a:off x="7333199" y="150479"/>
            <a:ext cx="4735985" cy="1549445"/>
          </a:xfrm>
          <a:prstGeom prst="rect">
            <a:avLst/>
          </a:prstGeom>
          <a:ln>
            <a:noFill/>
          </a:ln>
        </p:spPr>
      </p:pic>
      <p:sp>
        <p:nvSpPr>
          <p:cNvPr id="175" name="CustomShape 4"/>
          <p:cNvSpPr/>
          <p:nvPr/>
        </p:nvSpPr>
        <p:spPr>
          <a:xfrm>
            <a:off x="1422054" y="2238377"/>
            <a:ext cx="8850960" cy="286086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en-GB" sz="1800" b="0" strike="noStrike" spc="-1" dirty="0">
              <a:latin typeface="Arial"/>
            </a:endParaRPr>
          </a:p>
          <a:p>
            <a:pPr algn="ctr"/>
            <a:r>
              <a:rPr lang="en-GB" sz="5400" b="0" strike="noStrike" spc="-1" dirty="0">
                <a:solidFill>
                  <a:srgbClr val="000000"/>
                </a:solidFill>
                <a:latin typeface="Calibri"/>
              </a:rPr>
              <a:t>Open Science as an Early Career Researcher: </a:t>
            </a:r>
            <a:r>
              <a:rPr lang="en-GB" sz="5400" dirty="0"/>
              <a:t>Viva la </a:t>
            </a:r>
            <a:r>
              <a:rPr lang="en-GB" sz="5400" dirty="0" err="1"/>
              <a:t>revolución</a:t>
            </a:r>
            <a:r>
              <a:rPr lang="en-GB" sz="5400" b="0" strike="noStrike" spc="-1" dirty="0">
                <a:solidFill>
                  <a:srgbClr val="000000"/>
                </a:solidFill>
                <a:latin typeface="Calibri"/>
              </a:rPr>
              <a:t>?</a:t>
            </a:r>
            <a:endParaRPr lang="en-GB" sz="5400" spc="-1" dirty="0"/>
          </a:p>
        </p:txBody>
      </p:sp>
      <p:pic>
        <p:nvPicPr>
          <p:cNvPr id="3" name="Picture 2">
            <a:extLst>
              <a:ext uri="{FF2B5EF4-FFF2-40B4-BE49-F238E27FC236}">
                <a16:creationId xmlns:a16="http://schemas.microsoft.com/office/drawing/2014/main" id="{D7F555B6-B2AF-4228-81A0-3ED35B8B72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8079" y="123840"/>
            <a:ext cx="1958023" cy="1845205"/>
          </a:xfrm>
          <a:prstGeom prst="rect">
            <a:avLst/>
          </a:prstGeom>
        </p:spPr>
      </p:pic>
      <p:pic>
        <p:nvPicPr>
          <p:cNvPr id="1026" name="Picture 2" descr="Image result for southern denmark university logo">
            <a:extLst>
              <a:ext uri="{FF2B5EF4-FFF2-40B4-BE49-F238E27FC236}">
                <a16:creationId xmlns:a16="http://schemas.microsoft.com/office/drawing/2014/main" id="{EF402D10-292A-4AFA-977C-648AE1578E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2383" y="169355"/>
            <a:ext cx="1588465" cy="15673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125C78E-6C6A-442B-9326-BA8908F209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41773" y="5510112"/>
            <a:ext cx="1227411" cy="429442"/>
          </a:xfrm>
          <a:prstGeom prst="rect">
            <a:avLst/>
          </a:prstGeom>
        </p:spPr>
      </p:pic>
    </p:spTree>
    <p:extLst>
      <p:ext uri="{BB962C8B-B14F-4D97-AF65-F5344CB8AC3E}">
        <p14:creationId xmlns:p14="http://schemas.microsoft.com/office/powerpoint/2010/main" val="66595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9E38D3-AFEA-4004-8EE9-5BF59DCCEE0B}"/>
              </a:ext>
            </a:extLst>
          </p:cNvPr>
          <p:cNvPicPr>
            <a:picLocks noChangeAspect="1"/>
          </p:cNvPicPr>
          <p:nvPr/>
        </p:nvPicPr>
        <p:blipFill>
          <a:blip r:embed="rId3">
            <a:lum/>
            <a:alphaModFix/>
          </a:blip>
          <a:srcRect/>
          <a:stretch>
            <a:fillRect/>
          </a:stretch>
        </p:blipFill>
        <p:spPr>
          <a:xfrm>
            <a:off x="1508296" y="376076"/>
            <a:ext cx="8957203" cy="5049610"/>
          </a:xfrm>
          <a:prstGeom prst="rect">
            <a:avLst/>
          </a:prstGeom>
          <a:noFill/>
          <a:ln>
            <a:noFill/>
          </a:ln>
        </p:spPr>
      </p:pic>
      <p:sp>
        <p:nvSpPr>
          <p:cNvPr id="6" name="TextBox 5">
            <a:extLst>
              <a:ext uri="{FF2B5EF4-FFF2-40B4-BE49-F238E27FC236}">
                <a16:creationId xmlns:a16="http://schemas.microsoft.com/office/drawing/2014/main" id="{E6EA779D-E168-4109-B13F-361F8ECC4D2C}"/>
              </a:ext>
            </a:extLst>
          </p:cNvPr>
          <p:cNvSpPr txBox="1"/>
          <p:nvPr/>
        </p:nvSpPr>
        <p:spPr>
          <a:xfrm>
            <a:off x="142706" y="6248395"/>
            <a:ext cx="11688382" cy="728837"/>
          </a:xfrm>
          <a:prstGeom prst="rect">
            <a:avLst/>
          </a:prstGeom>
          <a:noFill/>
          <a:ln>
            <a:noFill/>
          </a:ln>
        </p:spPr>
        <p:txBody>
          <a:bodyPr wrap="none" lIns="108847" tIns="54423" rIns="108847" bIns="54423" anchorCtr="0" compatLnSpc="0"/>
          <a:lstStyle/>
          <a:p>
            <a:pPr hangingPunct="0"/>
            <a:r>
              <a:rPr lang="en-GB" sz="1200" dirty="0">
                <a:latin typeface="Liberation Sans" pitchFamily="18"/>
                <a:ea typeface="Microsoft YaHei" pitchFamily="2"/>
                <a:cs typeface="Lucida Sans" pitchFamily="2"/>
              </a:rPr>
              <a:t>Melanie </a:t>
            </a:r>
            <a:r>
              <a:rPr lang="en-GB" sz="1200" dirty="0" err="1">
                <a:latin typeface="Liberation Sans" pitchFamily="18"/>
                <a:ea typeface="Microsoft YaHei" pitchFamily="2"/>
                <a:cs typeface="Lucida Sans" pitchFamily="2"/>
              </a:rPr>
              <a:t>Imming</a:t>
            </a:r>
            <a:r>
              <a:rPr lang="en-GB" sz="1200" dirty="0">
                <a:latin typeface="Liberation Sans" pitchFamily="18"/>
                <a:ea typeface="Microsoft YaHei" pitchFamily="2"/>
                <a:cs typeface="Lucida Sans" pitchFamily="2"/>
              </a:rPr>
              <a:t>, &amp; Jon Tennant. (2018, June 8). Sticker open science: just science done right. </a:t>
            </a:r>
          </a:p>
          <a:p>
            <a:pPr hangingPunct="0"/>
            <a:r>
              <a:rPr lang="en-GB" sz="1200" dirty="0" err="1">
                <a:latin typeface="Liberation Sans" pitchFamily="18"/>
                <a:ea typeface="Microsoft YaHei" pitchFamily="2"/>
                <a:cs typeface="Lucida Sans" pitchFamily="2"/>
              </a:rPr>
              <a:t>Zenodo</a:t>
            </a:r>
            <a:r>
              <a:rPr lang="en-GB" sz="1200" dirty="0">
                <a:latin typeface="Liberation Sans" pitchFamily="18"/>
                <a:ea typeface="Microsoft YaHei" pitchFamily="2"/>
                <a:cs typeface="Lucida Sans" pitchFamily="2"/>
              </a:rPr>
              <a:t>. </a:t>
            </a:r>
            <a:r>
              <a:rPr lang="en-GB" sz="1200" dirty="0">
                <a:latin typeface="Liberation Sans" pitchFamily="18"/>
                <a:ea typeface="Microsoft YaHei" pitchFamily="2"/>
                <a:cs typeface="Lucida Sans" pitchFamily="2"/>
                <a:hlinkClick r:id="rId4"/>
              </a:rPr>
              <a:t>http://doi.org/10.5281/zenodo.128557</a:t>
            </a:r>
            <a:r>
              <a:rPr lang="en-GB" sz="1200" dirty="0">
                <a:latin typeface="Liberation Sans" pitchFamily="18"/>
                <a:ea typeface="Microsoft YaHei" pitchFamily="2"/>
                <a:cs typeface="Lucida Sans" pitchFamily="2"/>
              </a:rPr>
              <a:t> </a:t>
            </a:r>
          </a:p>
        </p:txBody>
      </p:sp>
    </p:spTree>
    <p:extLst>
      <p:ext uri="{BB962C8B-B14F-4D97-AF65-F5344CB8AC3E}">
        <p14:creationId xmlns:p14="http://schemas.microsoft.com/office/powerpoint/2010/main" val="2807020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3DEC58-91BB-423A-91FE-1DBA0CF007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5421" y="1856009"/>
            <a:ext cx="5126183" cy="3603810"/>
          </a:xfrm>
          <a:prstGeom prst="rect">
            <a:avLst/>
          </a:prstGeom>
        </p:spPr>
      </p:pic>
      <p:sp>
        <p:nvSpPr>
          <p:cNvPr id="4" name="Title 3">
            <a:extLst>
              <a:ext uri="{FF2B5EF4-FFF2-40B4-BE49-F238E27FC236}">
                <a16:creationId xmlns:a16="http://schemas.microsoft.com/office/drawing/2014/main" id="{0FB94F21-0C40-4C3A-86CE-5435BA4901AC}"/>
              </a:ext>
            </a:extLst>
          </p:cNvPr>
          <p:cNvSpPr>
            <a:spLocks noGrp="1"/>
          </p:cNvSpPr>
          <p:nvPr>
            <p:ph type="title"/>
          </p:nvPr>
        </p:nvSpPr>
        <p:spPr>
          <a:xfrm>
            <a:off x="838080" y="722921"/>
            <a:ext cx="10515240" cy="609398"/>
          </a:xfrm>
        </p:spPr>
        <p:txBody>
          <a:bodyPr/>
          <a:lstStyle/>
          <a:p>
            <a:r>
              <a:rPr lang="de-DE" dirty="0"/>
              <a:t>Sounds </a:t>
            </a:r>
            <a:r>
              <a:rPr lang="de-DE" dirty="0" err="1"/>
              <a:t>too</a:t>
            </a:r>
            <a:r>
              <a:rPr lang="de-DE" dirty="0"/>
              <a:t> easy, </a:t>
            </a:r>
            <a:r>
              <a:rPr lang="de-DE" dirty="0" err="1"/>
              <a:t>right</a:t>
            </a:r>
            <a:r>
              <a:rPr lang="de-DE" dirty="0"/>
              <a:t>?</a:t>
            </a:r>
            <a:endParaRPr lang="en-GB" dirty="0"/>
          </a:p>
        </p:txBody>
      </p:sp>
      <p:pic>
        <p:nvPicPr>
          <p:cNvPr id="7" name="Picture 6">
            <a:extLst>
              <a:ext uri="{FF2B5EF4-FFF2-40B4-BE49-F238E27FC236}">
                <a16:creationId xmlns:a16="http://schemas.microsoft.com/office/drawing/2014/main" id="{E4F5C413-0100-4DA0-85E2-DBEDCBF48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830" y="1856010"/>
            <a:ext cx="5310077" cy="3635122"/>
          </a:xfrm>
          <a:prstGeom prst="rect">
            <a:avLst/>
          </a:prstGeom>
        </p:spPr>
      </p:pic>
      <p:sp>
        <p:nvSpPr>
          <p:cNvPr id="9" name="CustomShape 3">
            <a:extLst>
              <a:ext uri="{FF2B5EF4-FFF2-40B4-BE49-F238E27FC236}">
                <a16:creationId xmlns:a16="http://schemas.microsoft.com/office/drawing/2014/main" id="{401D6321-8897-4E4C-AAB0-D5EB80E712CC}"/>
              </a:ext>
            </a:extLst>
          </p:cNvPr>
          <p:cNvSpPr/>
          <p:nvPr/>
        </p:nvSpPr>
        <p:spPr>
          <a:xfrm>
            <a:off x="9465480" y="648864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dirty="0">
                <a:solidFill>
                  <a:srgbClr val="0563C1"/>
                </a:solidFill>
                <a:uFillTx/>
                <a:latin typeface="Open Sans"/>
                <a:hlinkClick r:id="rId4"/>
              </a:rPr>
              <a:t>@</a:t>
            </a:r>
            <a:r>
              <a:rPr lang="en-GB" sz="1800" b="0" u="sng" strike="noStrike" spc="-1" dirty="0" err="1">
                <a:solidFill>
                  <a:srgbClr val="0563C1"/>
                </a:solidFill>
                <a:uFillTx/>
                <a:latin typeface="Open Sans"/>
                <a:hlinkClick r:id="rId4"/>
              </a:rPr>
              <a:t>protohedgehog</a:t>
            </a:r>
            <a:endParaRPr lang="en-GB" sz="1800" b="0" strike="noStrike" spc="-1" dirty="0">
              <a:latin typeface="Arial"/>
            </a:endParaRPr>
          </a:p>
        </p:txBody>
      </p:sp>
    </p:spTree>
    <p:extLst>
      <p:ext uri="{BB962C8B-B14F-4D97-AF65-F5344CB8AC3E}">
        <p14:creationId xmlns:p14="http://schemas.microsoft.com/office/powerpoint/2010/main" val="2869084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 name="Picture 1"/>
          <p:cNvPicPr/>
          <p:nvPr/>
        </p:nvPicPr>
        <p:blipFill>
          <a:blip r:embed="rId2"/>
          <a:srcRect l="2672" t="3598" r="1582" b="5356"/>
          <a:stretch/>
        </p:blipFill>
        <p:spPr>
          <a:xfrm>
            <a:off x="3990240" y="164340"/>
            <a:ext cx="8157960" cy="5818320"/>
          </a:xfrm>
          <a:prstGeom prst="rect">
            <a:avLst/>
          </a:prstGeom>
          <a:ln>
            <a:noFill/>
          </a:ln>
        </p:spPr>
      </p:pic>
      <p:sp>
        <p:nvSpPr>
          <p:cNvPr id="442" name="CustomShape 1"/>
          <p:cNvSpPr/>
          <p:nvPr/>
        </p:nvSpPr>
        <p:spPr>
          <a:xfrm>
            <a:off x="3990240" y="5233320"/>
            <a:ext cx="4032000" cy="863640"/>
          </a:xfrm>
          <a:prstGeom prst="rect">
            <a:avLst/>
          </a:prstGeom>
          <a:noFill/>
          <a:ln w="38160">
            <a:solidFill>
              <a:srgbClr val="FF0000"/>
            </a:solidFill>
          </a:ln>
        </p:spPr>
        <p:style>
          <a:lnRef idx="2">
            <a:schemeClr val="accent1">
              <a:shade val="50000"/>
            </a:schemeClr>
          </a:lnRef>
          <a:fillRef idx="1">
            <a:schemeClr val="accent1"/>
          </a:fillRef>
          <a:effectRef idx="0">
            <a:schemeClr val="accent1"/>
          </a:effectRef>
          <a:fontRef idx="minor"/>
        </p:style>
      </p:sp>
      <p:pic>
        <p:nvPicPr>
          <p:cNvPr id="443" name="Content Placeholder 4"/>
          <p:cNvPicPr/>
          <p:nvPr/>
        </p:nvPicPr>
        <p:blipFill>
          <a:blip r:embed="rId3"/>
          <a:stretch/>
        </p:blipFill>
        <p:spPr>
          <a:xfrm>
            <a:off x="181360" y="4296599"/>
            <a:ext cx="3666479" cy="2192041"/>
          </a:xfrm>
          <a:prstGeom prst="rect">
            <a:avLst/>
          </a:prstGeom>
          <a:ln>
            <a:noFill/>
          </a:ln>
        </p:spPr>
      </p:pic>
      <p:sp>
        <p:nvSpPr>
          <p:cNvPr id="444" name="CustomShape 2"/>
          <p:cNvSpPr/>
          <p:nvPr/>
        </p:nvSpPr>
        <p:spPr>
          <a:xfrm>
            <a:off x="181360" y="3073500"/>
            <a:ext cx="3949200" cy="1292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90000"/>
              </a:lnSpc>
            </a:pPr>
            <a:r>
              <a:rPr lang="en-GB" sz="3600" b="0" strike="noStrike" cap="all" spc="-1" dirty="0">
                <a:solidFill>
                  <a:srgbClr val="000000"/>
                </a:solidFill>
                <a:latin typeface="Calibri Light"/>
              </a:rPr>
              <a:t>“Open Access </a:t>
            </a:r>
            <a:br>
              <a:rPr dirty="0"/>
            </a:br>
            <a:r>
              <a:rPr lang="en-GB" sz="3600" b="0" strike="noStrike" cap="all" spc="-1" dirty="0">
                <a:solidFill>
                  <a:srgbClr val="000000"/>
                </a:solidFill>
                <a:latin typeface="Calibri Light"/>
              </a:rPr>
              <a:t>is too expensive.”</a:t>
            </a:r>
            <a:endParaRPr lang="en-GB" sz="3600" b="0" strike="noStrike" spc="-1" dirty="0">
              <a:latin typeface="Arial"/>
            </a:endParaRPr>
          </a:p>
        </p:txBody>
      </p:sp>
      <p:sp>
        <p:nvSpPr>
          <p:cNvPr id="445" name="CustomShape 3"/>
          <p:cNvSpPr/>
          <p:nvPr/>
        </p:nvSpPr>
        <p:spPr>
          <a:xfrm>
            <a:off x="9465480" y="648864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a:solidFill>
                  <a:srgbClr val="0563C1"/>
                </a:solidFill>
                <a:uFillTx/>
                <a:latin typeface="Open Sans"/>
                <a:hlinkClick r:id="rId4"/>
              </a:rPr>
              <a:t>@protohedgehog</a:t>
            </a:r>
            <a:endParaRPr lang="en-GB" sz="1800" b="0" strike="noStrike" spc="-1">
              <a:latin typeface="Arial"/>
            </a:endParaRPr>
          </a:p>
        </p:txBody>
      </p:sp>
      <p:sp>
        <p:nvSpPr>
          <p:cNvPr id="2" name="Rectangle 1">
            <a:extLst>
              <a:ext uri="{FF2B5EF4-FFF2-40B4-BE49-F238E27FC236}">
                <a16:creationId xmlns:a16="http://schemas.microsoft.com/office/drawing/2014/main" id="{13CBD922-7CED-46AC-B181-132FF8F2F463}"/>
              </a:ext>
            </a:extLst>
          </p:cNvPr>
          <p:cNvSpPr/>
          <p:nvPr/>
        </p:nvSpPr>
        <p:spPr>
          <a:xfrm>
            <a:off x="3990240" y="6409947"/>
            <a:ext cx="3108543" cy="369332"/>
          </a:xfrm>
          <a:prstGeom prst="rect">
            <a:avLst/>
          </a:prstGeom>
        </p:spPr>
        <p:txBody>
          <a:bodyPr wrap="none">
            <a:spAutoFit/>
          </a:bodyPr>
          <a:lstStyle/>
          <a:p>
            <a:r>
              <a:rPr lang="en-GB" dirty="0">
                <a:hlinkClick r:id="rId5"/>
              </a:rPr>
              <a:t>http://whyopenresearch.org/</a:t>
            </a:r>
            <a:r>
              <a:rPr lang="en-GB" dirty="0"/>
              <a:t> </a:t>
            </a:r>
          </a:p>
        </p:txBody>
      </p:sp>
      <p:pic>
        <p:nvPicPr>
          <p:cNvPr id="4" name="Picture 3">
            <a:extLst>
              <a:ext uri="{FF2B5EF4-FFF2-40B4-BE49-F238E27FC236}">
                <a16:creationId xmlns:a16="http://schemas.microsoft.com/office/drawing/2014/main" id="{D549C40D-DEFE-4C6B-B4BB-170004DC65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1715" y="164340"/>
            <a:ext cx="1851111" cy="20275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en-US" sz="4400" b="0" strike="noStrike" spc="-1">
                <a:solidFill>
                  <a:srgbClr val="000000"/>
                </a:solidFill>
                <a:latin typeface="Calibri Light"/>
              </a:rPr>
              <a:t>Implications of preprints</a:t>
            </a:r>
            <a:endParaRPr lang="en-US" sz="4400" b="0" strike="noStrike" spc="-1">
              <a:solidFill>
                <a:srgbClr val="000000"/>
              </a:solidFill>
              <a:latin typeface="Calibri"/>
            </a:endParaRPr>
          </a:p>
        </p:txBody>
      </p:sp>
      <p:sp>
        <p:nvSpPr>
          <p:cNvPr id="472" name="TextShape 2"/>
          <p:cNvSpPr txBox="1"/>
          <p:nvPr/>
        </p:nvSpPr>
        <p:spPr>
          <a:xfrm>
            <a:off x="335499" y="1486694"/>
            <a:ext cx="5505904" cy="442284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800" b="0" strike="noStrike" spc="-1" dirty="0">
                <a:solidFill>
                  <a:srgbClr val="000000"/>
                </a:solidFill>
                <a:latin typeface="Calibri"/>
              </a:rPr>
              <a:t>Rapid release</a:t>
            </a:r>
          </a:p>
          <a:p>
            <a:pPr marL="685800" lvl="1" indent="-228240">
              <a:lnSpc>
                <a:spcPct val="90000"/>
              </a:lnSpc>
              <a:spcBef>
                <a:spcPts val="1001"/>
              </a:spcBef>
              <a:buClr>
                <a:srgbClr val="000000"/>
              </a:buClr>
              <a:buFont typeface="Arial"/>
              <a:buChar char="•"/>
            </a:pPr>
            <a:r>
              <a:rPr lang="en-US" sz="2400" spc="-1" dirty="0">
                <a:solidFill>
                  <a:srgbClr val="000000"/>
                </a:solidFill>
                <a:latin typeface="Calibri"/>
              </a:rPr>
              <a:t>Good to show employers</a:t>
            </a:r>
            <a:endParaRPr lang="en-US" sz="2400" b="0" strike="noStrike" spc="-1" dirty="0">
              <a:solidFill>
                <a:srgbClr val="000000"/>
              </a:solidFill>
              <a:latin typeface="Calibri"/>
            </a:endParaRPr>
          </a:p>
          <a:p>
            <a:pPr marL="228600" indent="-228240">
              <a:lnSpc>
                <a:spcPct val="90000"/>
              </a:lnSpc>
              <a:spcBef>
                <a:spcPts val="1001"/>
              </a:spcBef>
              <a:buClr>
                <a:srgbClr val="000000"/>
              </a:buClr>
              <a:buFont typeface="Arial"/>
              <a:buChar char="•"/>
            </a:pPr>
            <a:r>
              <a:rPr lang="en-US" sz="2800" spc="-1" dirty="0">
                <a:solidFill>
                  <a:srgbClr val="000000"/>
                </a:solidFill>
                <a:latin typeface="Calibri"/>
              </a:rPr>
              <a:t>Wider feedback</a:t>
            </a:r>
            <a:endParaRPr lang="en-US" sz="2800" b="0" strike="noStrike" spc="-1" dirty="0">
              <a:solidFill>
                <a:srgbClr val="000000"/>
              </a:solidFill>
              <a:latin typeface="Calibri"/>
            </a:endParaRPr>
          </a:p>
          <a:p>
            <a:pPr marL="228600" indent="-228240">
              <a:lnSpc>
                <a:spcPct val="90000"/>
              </a:lnSpc>
              <a:spcBef>
                <a:spcPts val="1001"/>
              </a:spcBef>
              <a:buClr>
                <a:srgbClr val="000000"/>
              </a:buClr>
              <a:buFont typeface="Arial"/>
              <a:buChar char="•"/>
            </a:pPr>
            <a:r>
              <a:rPr lang="en-US" sz="2800" b="0" strike="noStrike" spc="-1" dirty="0">
                <a:solidFill>
                  <a:srgbClr val="000000"/>
                </a:solidFill>
                <a:latin typeface="Calibri"/>
              </a:rPr>
              <a:t>Journal-independent</a:t>
            </a:r>
          </a:p>
          <a:p>
            <a:pPr marL="228600" indent="-228240">
              <a:lnSpc>
                <a:spcPct val="90000"/>
              </a:lnSpc>
              <a:spcBef>
                <a:spcPts val="1001"/>
              </a:spcBef>
              <a:buClr>
                <a:srgbClr val="000000"/>
              </a:buClr>
              <a:buFont typeface="Arial"/>
              <a:buChar char="•"/>
            </a:pPr>
            <a:r>
              <a:rPr lang="en-US" sz="2800" b="0" strike="noStrike" spc="-1" dirty="0">
                <a:solidFill>
                  <a:srgbClr val="000000"/>
                </a:solidFill>
                <a:latin typeface="Calibri"/>
              </a:rPr>
              <a:t>Force you to read and judge based on the actual content</a:t>
            </a:r>
          </a:p>
          <a:p>
            <a:pPr marL="228600" indent="-228240">
              <a:lnSpc>
                <a:spcPct val="90000"/>
              </a:lnSpc>
              <a:spcBef>
                <a:spcPts val="1001"/>
              </a:spcBef>
              <a:buClr>
                <a:srgbClr val="000000"/>
              </a:buClr>
              <a:buFont typeface="Arial"/>
              <a:buChar char="•"/>
            </a:pPr>
            <a:r>
              <a:rPr lang="en-US" sz="2800" b="0" strike="noStrike" spc="-1" dirty="0">
                <a:solidFill>
                  <a:srgbClr val="000000"/>
                </a:solidFill>
                <a:latin typeface="Calibri"/>
              </a:rPr>
              <a:t>All power is retained by researchers</a:t>
            </a:r>
          </a:p>
          <a:p>
            <a:pPr marL="228600" indent="-228240">
              <a:lnSpc>
                <a:spcPct val="90000"/>
              </a:lnSpc>
              <a:spcBef>
                <a:spcPts val="1001"/>
              </a:spcBef>
              <a:buClr>
                <a:srgbClr val="000000"/>
              </a:buClr>
              <a:buFont typeface="Arial"/>
              <a:buChar char="•"/>
            </a:pPr>
            <a:r>
              <a:rPr lang="en-US" sz="2800" b="1" spc="-1" dirty="0">
                <a:solidFill>
                  <a:srgbClr val="000000"/>
                </a:solidFill>
                <a:latin typeface="Calibri"/>
              </a:rPr>
              <a:t>Literally what the WWW was designed for</a:t>
            </a:r>
            <a:endParaRPr lang="en-US" sz="2800" b="1" strike="noStrike" spc="-1" dirty="0">
              <a:solidFill>
                <a:srgbClr val="000000"/>
              </a:solidFill>
              <a:latin typeface="Calibri"/>
            </a:endParaRPr>
          </a:p>
        </p:txBody>
      </p:sp>
      <p:sp>
        <p:nvSpPr>
          <p:cNvPr id="473" name="CustomShape 3"/>
          <p:cNvSpPr/>
          <p:nvPr/>
        </p:nvSpPr>
        <p:spPr>
          <a:xfrm>
            <a:off x="9465480" y="648864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a:solidFill>
                  <a:srgbClr val="0563C1"/>
                </a:solidFill>
                <a:uFillTx/>
                <a:latin typeface="Open Sans"/>
                <a:hlinkClick r:id="rId2"/>
              </a:rPr>
              <a:t>@protohedgehog</a:t>
            </a:r>
            <a:endParaRPr lang="en-GB" sz="1800" b="0" strike="noStrike" spc="-1">
              <a:latin typeface="Arial"/>
            </a:endParaRPr>
          </a:p>
        </p:txBody>
      </p:sp>
      <p:sp>
        <p:nvSpPr>
          <p:cNvPr id="475" name="CustomShape 4"/>
          <p:cNvSpPr/>
          <p:nvPr/>
        </p:nvSpPr>
        <p:spPr>
          <a:xfrm>
            <a:off x="476491" y="6306300"/>
            <a:ext cx="49741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a:solidFill>
                  <a:srgbClr val="0563C1"/>
                </a:solidFill>
                <a:uFillTx/>
                <a:latin typeface="Calibri"/>
                <a:hlinkClick r:id="rId3"/>
              </a:rPr>
              <a:t>https://www.youtube.com/watch?v=2zMgY8Dx9co</a:t>
            </a:r>
            <a:r>
              <a:rPr lang="en-GB" sz="1800" b="0" strike="noStrike" spc="-1">
                <a:solidFill>
                  <a:srgbClr val="000000"/>
                </a:solidFill>
                <a:latin typeface="Calibri"/>
              </a:rPr>
              <a:t> </a:t>
            </a:r>
            <a:endParaRPr lang="en-GB" sz="1800" b="0" strike="noStrike" spc="-1">
              <a:latin typeface="Arial"/>
            </a:endParaRPr>
          </a:p>
        </p:txBody>
      </p:sp>
      <p:pic>
        <p:nvPicPr>
          <p:cNvPr id="7" name="Picture 2">
            <a:extLst>
              <a:ext uri="{FF2B5EF4-FFF2-40B4-BE49-F238E27FC236}">
                <a16:creationId xmlns:a16="http://schemas.microsoft.com/office/drawing/2014/main" id="{7DF9AE64-7723-42FD-938C-3313D4561560}"/>
              </a:ext>
            </a:extLst>
          </p:cNvPr>
          <p:cNvPicPr/>
          <p:nvPr/>
        </p:nvPicPr>
        <p:blipFill>
          <a:blip r:embed="rId4"/>
          <a:stretch/>
        </p:blipFill>
        <p:spPr>
          <a:xfrm>
            <a:off x="5780601" y="1366220"/>
            <a:ext cx="6294857" cy="3339147"/>
          </a:xfrm>
          <a:prstGeom prst="rect">
            <a:avLst/>
          </a:prstGeom>
          <a:ln>
            <a:noFill/>
          </a:ln>
        </p:spPr>
      </p:pic>
      <p:pic>
        <p:nvPicPr>
          <p:cNvPr id="8" name="Picture 7">
            <a:extLst>
              <a:ext uri="{FF2B5EF4-FFF2-40B4-BE49-F238E27FC236}">
                <a16:creationId xmlns:a16="http://schemas.microsoft.com/office/drawing/2014/main" id="{ACE218F4-D5B1-4043-A193-8286AF879F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178" y="4829205"/>
            <a:ext cx="1535596" cy="1535596"/>
          </a:xfrm>
          <a:prstGeom prst="rect">
            <a:avLst/>
          </a:prstGeom>
        </p:spPr>
      </p:pic>
      <p:sp>
        <p:nvSpPr>
          <p:cNvPr id="9" name="CustomShape 2">
            <a:extLst>
              <a:ext uri="{FF2B5EF4-FFF2-40B4-BE49-F238E27FC236}">
                <a16:creationId xmlns:a16="http://schemas.microsoft.com/office/drawing/2014/main" id="{B7710458-3977-45C7-957F-92CACD4774D7}"/>
              </a:ext>
            </a:extLst>
          </p:cNvPr>
          <p:cNvSpPr/>
          <p:nvPr/>
        </p:nvSpPr>
        <p:spPr>
          <a:xfrm>
            <a:off x="5894405" y="4810616"/>
            <a:ext cx="434628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a:solidFill>
                  <a:srgbClr val="0563C1"/>
                </a:solidFill>
                <a:uFillTx/>
                <a:latin typeface="Calibri"/>
                <a:hlinkClick r:id="rId6"/>
              </a:rPr>
              <a:t>http://www.prepubmed.org/monthly_stats/</a:t>
            </a:r>
            <a:r>
              <a:rPr lang="en-GB" sz="1800" b="0" strike="noStrike" spc="-1">
                <a:solidFill>
                  <a:srgbClr val="000000"/>
                </a:solidFill>
                <a:latin typeface="Calibri"/>
              </a:rPr>
              <a:t> </a:t>
            </a:r>
            <a:endParaRPr lang="en-GB" sz="1800" b="0" strike="noStrike" spc="-1">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CustomShape 1"/>
          <p:cNvSpPr/>
          <p:nvPr/>
        </p:nvSpPr>
        <p:spPr>
          <a:xfrm>
            <a:off x="830218" y="5848560"/>
            <a:ext cx="10806612" cy="461665"/>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nchor="ctr">
            <a:spAutoFit/>
          </a:bodyPr>
          <a:lstStyle/>
          <a:p>
            <a:pPr algn="ctr">
              <a:lnSpc>
                <a:spcPct val="100000"/>
              </a:lnSpc>
            </a:pPr>
            <a:r>
              <a:rPr lang="en-GB" sz="3000" b="1" strike="noStrike" spc="-1" dirty="0">
                <a:solidFill>
                  <a:srgbClr val="000000"/>
                </a:solidFill>
                <a:latin typeface="Open Sans"/>
                <a:ea typeface="Lato"/>
              </a:rPr>
              <a:t>It’s your work. Publish where you want. But don’t lock it up.</a:t>
            </a:r>
            <a:endParaRPr lang="en-GB" sz="3000" b="0" strike="noStrike" spc="-1" dirty="0">
              <a:latin typeface="Arial"/>
            </a:endParaRPr>
          </a:p>
        </p:txBody>
      </p:sp>
      <p:pic>
        <p:nvPicPr>
          <p:cNvPr id="477" name="Picture 11"/>
          <p:cNvPicPr/>
          <p:nvPr/>
        </p:nvPicPr>
        <p:blipFill rotWithShape="1">
          <a:blip r:embed="rId2"/>
          <a:srcRect l="19681" t="31691" r="14075" b="9707"/>
          <a:stretch/>
        </p:blipFill>
        <p:spPr>
          <a:xfrm>
            <a:off x="692693" y="427150"/>
            <a:ext cx="10806613" cy="5376960"/>
          </a:xfrm>
          <a:prstGeom prst="rect">
            <a:avLst/>
          </a:prstGeom>
          <a:ln>
            <a:noFill/>
          </a:ln>
        </p:spPr>
      </p:pic>
      <p:sp>
        <p:nvSpPr>
          <p:cNvPr id="478" name="CustomShape 2"/>
          <p:cNvSpPr/>
          <p:nvPr/>
        </p:nvSpPr>
        <p:spPr>
          <a:xfrm>
            <a:off x="9465480" y="648864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a:solidFill>
                  <a:srgbClr val="0563C1"/>
                </a:solidFill>
                <a:uFillTx/>
                <a:latin typeface="Open Sans"/>
                <a:hlinkClick r:id="rId3"/>
              </a:rPr>
              <a:t>@protohedgehog</a:t>
            </a:r>
            <a:endParaRPr lang="en-GB"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FA30A-F43F-4623-BB6D-B41D1447A6CC}"/>
              </a:ext>
            </a:extLst>
          </p:cNvPr>
          <p:cNvSpPr>
            <a:spLocks noGrp="1"/>
          </p:cNvSpPr>
          <p:nvPr>
            <p:ph type="title"/>
          </p:nvPr>
        </p:nvSpPr>
        <p:spPr>
          <a:xfrm>
            <a:off x="838080" y="722921"/>
            <a:ext cx="10515240" cy="609398"/>
          </a:xfrm>
        </p:spPr>
        <p:txBody>
          <a:bodyPr/>
          <a:lstStyle/>
          <a:p>
            <a:r>
              <a:rPr lang="de-DE" dirty="0"/>
              <a:t>Pretty Excel </a:t>
            </a:r>
            <a:r>
              <a:rPr lang="de-DE" dirty="0" err="1"/>
              <a:t>spreadsheets</a:t>
            </a:r>
            <a:r>
              <a:rPr lang="de-DE" dirty="0"/>
              <a:t> != open </a:t>
            </a:r>
            <a:r>
              <a:rPr lang="de-DE" dirty="0" err="1"/>
              <a:t>data</a:t>
            </a:r>
            <a:endParaRPr lang="en-GB" dirty="0"/>
          </a:p>
        </p:txBody>
      </p:sp>
      <p:pic>
        <p:nvPicPr>
          <p:cNvPr id="10" name="Picture 9">
            <a:extLst>
              <a:ext uri="{FF2B5EF4-FFF2-40B4-BE49-F238E27FC236}">
                <a16:creationId xmlns:a16="http://schemas.microsoft.com/office/drawing/2014/main" id="{2998731E-5633-4746-945C-A5C742BA87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953" y="1672775"/>
            <a:ext cx="4410238" cy="2465430"/>
          </a:xfrm>
          <a:prstGeom prst="rect">
            <a:avLst/>
          </a:prstGeom>
        </p:spPr>
      </p:pic>
      <p:pic>
        <p:nvPicPr>
          <p:cNvPr id="12" name="Picture 11">
            <a:extLst>
              <a:ext uri="{FF2B5EF4-FFF2-40B4-BE49-F238E27FC236}">
                <a16:creationId xmlns:a16="http://schemas.microsoft.com/office/drawing/2014/main" id="{F3D52B99-245A-4AE7-BE4E-4C3671593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5019" y="1738937"/>
            <a:ext cx="5293615" cy="2117446"/>
          </a:xfrm>
          <a:prstGeom prst="rect">
            <a:avLst/>
          </a:prstGeom>
        </p:spPr>
      </p:pic>
      <p:pic>
        <p:nvPicPr>
          <p:cNvPr id="14" name="Picture 13">
            <a:extLst>
              <a:ext uri="{FF2B5EF4-FFF2-40B4-BE49-F238E27FC236}">
                <a16:creationId xmlns:a16="http://schemas.microsoft.com/office/drawing/2014/main" id="{551CDFFC-9474-4E85-8AC9-8119C9CD6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540" y="4726554"/>
            <a:ext cx="5303749" cy="1638858"/>
          </a:xfrm>
          <a:prstGeom prst="rect">
            <a:avLst/>
          </a:prstGeom>
        </p:spPr>
      </p:pic>
      <p:pic>
        <p:nvPicPr>
          <p:cNvPr id="4" name="Picture 3">
            <a:extLst>
              <a:ext uri="{FF2B5EF4-FFF2-40B4-BE49-F238E27FC236}">
                <a16:creationId xmlns:a16="http://schemas.microsoft.com/office/drawing/2014/main" id="{FA8ED446-24DC-4F67-9F3A-160435AB81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2042" y="4657805"/>
            <a:ext cx="4879570" cy="1835799"/>
          </a:xfrm>
          <a:prstGeom prst="rect">
            <a:avLst/>
          </a:prstGeom>
        </p:spPr>
      </p:pic>
    </p:spTree>
    <p:extLst>
      <p:ext uri="{BB962C8B-B14F-4D97-AF65-F5344CB8AC3E}">
        <p14:creationId xmlns:p14="http://schemas.microsoft.com/office/powerpoint/2010/main" val="2514866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Picture 2"/>
          <p:cNvPicPr/>
          <p:nvPr/>
        </p:nvPicPr>
        <p:blipFill>
          <a:blip r:embed="rId3"/>
          <a:stretch/>
        </p:blipFill>
        <p:spPr>
          <a:xfrm>
            <a:off x="0" y="0"/>
            <a:ext cx="12191760" cy="6856200"/>
          </a:xfrm>
          <a:prstGeom prst="rect">
            <a:avLst/>
          </a:prstGeom>
          <a:ln>
            <a:noFill/>
          </a:ln>
        </p:spPr>
      </p:pic>
      <p:pic>
        <p:nvPicPr>
          <p:cNvPr id="3" name="Picture 2">
            <a:extLst>
              <a:ext uri="{FF2B5EF4-FFF2-40B4-BE49-F238E27FC236}">
                <a16:creationId xmlns:a16="http://schemas.microsoft.com/office/drawing/2014/main" id="{A70F60EC-4259-4CF5-A9D4-16E9A3803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9441" y="1300716"/>
            <a:ext cx="1049079" cy="1049079"/>
          </a:xfrm>
          <a:prstGeom prst="rect">
            <a:avLst/>
          </a:prstGeom>
        </p:spPr>
      </p:pic>
      <p:pic>
        <p:nvPicPr>
          <p:cNvPr id="5" name="Picture 4">
            <a:extLst>
              <a:ext uri="{FF2B5EF4-FFF2-40B4-BE49-F238E27FC236}">
                <a16:creationId xmlns:a16="http://schemas.microsoft.com/office/drawing/2014/main" id="{22156C8B-7AEC-41C0-8FA6-5E13251836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344" y="1300716"/>
            <a:ext cx="1049079" cy="104907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25375-861C-4689-AE77-5555EFBC94F8}"/>
              </a:ext>
            </a:extLst>
          </p:cNvPr>
          <p:cNvSpPr>
            <a:spLocks noGrp="1"/>
          </p:cNvSpPr>
          <p:nvPr>
            <p:ph type="title"/>
          </p:nvPr>
        </p:nvSpPr>
        <p:spPr/>
        <p:txBody>
          <a:bodyPr/>
          <a:lstStyle/>
          <a:p>
            <a:r>
              <a:rPr lang="de-DE" dirty="0"/>
              <a:t>What is standing in our way?</a:t>
            </a:r>
            <a:endParaRPr lang="en-GB" dirty="0"/>
          </a:p>
        </p:txBody>
      </p:sp>
      <p:sp>
        <p:nvSpPr>
          <p:cNvPr id="3" name="Text Placeholder 2">
            <a:extLst>
              <a:ext uri="{FF2B5EF4-FFF2-40B4-BE49-F238E27FC236}">
                <a16:creationId xmlns:a16="http://schemas.microsoft.com/office/drawing/2014/main" id="{62C0C5B5-1784-43E0-8C1D-3D2E5209C488}"/>
              </a:ext>
            </a:extLst>
          </p:cNvPr>
          <p:cNvSpPr>
            <a:spLocks noGrp="1"/>
          </p:cNvSpPr>
          <p:nvPr>
            <p:ph type="body" idx="1"/>
          </p:nvPr>
        </p:nvSpPr>
        <p:spPr/>
        <p:txBody>
          <a:bodyPr/>
          <a:lstStyle/>
          <a:p>
            <a:r>
              <a:rPr lang="de-DE" dirty="0"/>
              <a:t>Turns out, quite a lot actually</a:t>
            </a:r>
            <a:endParaRPr lang="en-GB" dirty="0"/>
          </a:p>
        </p:txBody>
      </p:sp>
      <p:pic>
        <p:nvPicPr>
          <p:cNvPr id="4" name="Picture 3">
            <a:extLst>
              <a:ext uri="{FF2B5EF4-FFF2-40B4-BE49-F238E27FC236}">
                <a16:creationId xmlns:a16="http://schemas.microsoft.com/office/drawing/2014/main" id="{9E125C7D-BDE2-49B3-A343-4FB342B6D391}"/>
              </a:ext>
            </a:extLst>
          </p:cNvPr>
          <p:cNvPicPr>
            <a:picLocks noChangeAspect="1"/>
          </p:cNvPicPr>
          <p:nvPr/>
        </p:nvPicPr>
        <p:blipFill rotWithShape="1">
          <a:blip r:embed="rId2"/>
          <a:srcRect l="23617" t="30071" r="33138" b="43262"/>
          <a:stretch/>
        </p:blipFill>
        <p:spPr>
          <a:xfrm>
            <a:off x="1410792" y="356446"/>
            <a:ext cx="9018669" cy="3128247"/>
          </a:xfrm>
          <a:prstGeom prst="rect">
            <a:avLst/>
          </a:prstGeom>
        </p:spPr>
      </p:pic>
    </p:spTree>
    <p:extLst>
      <p:ext uri="{BB962C8B-B14F-4D97-AF65-F5344CB8AC3E}">
        <p14:creationId xmlns:p14="http://schemas.microsoft.com/office/powerpoint/2010/main" val="362732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Picture 3"/>
          <p:cNvPicPr/>
          <p:nvPr/>
        </p:nvPicPr>
        <p:blipFill>
          <a:blip r:embed="rId3"/>
          <a:stretch/>
        </p:blipFill>
        <p:spPr>
          <a:xfrm>
            <a:off x="879480" y="1272960"/>
            <a:ext cx="4905360" cy="3092400"/>
          </a:xfrm>
          <a:prstGeom prst="rect">
            <a:avLst/>
          </a:prstGeom>
          <a:ln>
            <a:noFill/>
          </a:ln>
        </p:spPr>
      </p:pic>
      <p:sp>
        <p:nvSpPr>
          <p:cNvPr id="228" name="TextShape 1"/>
          <p:cNvSpPr txBox="1"/>
          <p:nvPr/>
        </p:nvSpPr>
        <p:spPr>
          <a:xfrm>
            <a:off x="838800" y="0"/>
            <a:ext cx="10971000" cy="1512360"/>
          </a:xfrm>
          <a:prstGeom prst="rect">
            <a:avLst/>
          </a:prstGeom>
          <a:noFill/>
          <a:ln>
            <a:noFill/>
          </a:ln>
        </p:spPr>
        <p:txBody>
          <a:bodyPr anchor="ctr">
            <a:noAutofit/>
          </a:bodyPr>
          <a:lstStyle/>
          <a:p>
            <a:pPr>
              <a:lnSpc>
                <a:spcPct val="90000"/>
              </a:lnSpc>
            </a:pPr>
            <a:r>
              <a:rPr lang="en-US" sz="4400" b="0" strike="noStrike" spc="-1">
                <a:solidFill>
                  <a:srgbClr val="000000"/>
                </a:solidFill>
                <a:latin typeface="Calibri Light"/>
              </a:rPr>
              <a:t>Mega-publishers are corrupting Open Science</a:t>
            </a:r>
            <a:endParaRPr lang="en-US" sz="4400" b="0" strike="noStrike" spc="-1">
              <a:solidFill>
                <a:srgbClr val="000000"/>
              </a:solidFill>
              <a:latin typeface="Calibri"/>
            </a:endParaRPr>
          </a:p>
        </p:txBody>
      </p:sp>
      <p:sp>
        <p:nvSpPr>
          <p:cNvPr id="229" name="CustomShape 2"/>
          <p:cNvSpPr/>
          <p:nvPr/>
        </p:nvSpPr>
        <p:spPr>
          <a:xfrm>
            <a:off x="5744520" y="1611720"/>
            <a:ext cx="6242040" cy="5076360"/>
          </a:xfrm>
          <a:prstGeom prst="rect">
            <a:avLst/>
          </a:prstGeom>
          <a:noFill/>
          <a:ln>
            <a:noFill/>
          </a:ln>
        </p:spPr>
        <p:style>
          <a:lnRef idx="0">
            <a:scrgbClr r="0" g="0" b="0"/>
          </a:lnRef>
          <a:fillRef idx="0">
            <a:scrgbClr r="0" g="0" b="0"/>
          </a:fillRef>
          <a:effectRef idx="0">
            <a:scrgbClr r="0" g="0" b="0"/>
          </a:effectRef>
          <a:fontRef idx="minor"/>
        </p:style>
        <p:txBody>
          <a:bodyPr lIns="108720" tIns="54360" rIns="108720" bIns="54360">
            <a:spAutoFit/>
          </a:bodyPr>
          <a:lstStyle/>
          <a:p>
            <a:pPr algn="ctr">
              <a:lnSpc>
                <a:spcPct val="100000"/>
              </a:lnSpc>
            </a:pPr>
            <a:r>
              <a:rPr lang="en-GB" sz="2180" b="0" strike="noStrike" spc="-1">
                <a:solidFill>
                  <a:srgbClr val="000000"/>
                </a:solidFill>
                <a:latin typeface="Arial"/>
                <a:ea typeface="Microsoft YaHei"/>
              </a:rPr>
              <a:t>Organisations stuck in a pre-digital mindset with a key product developed in the 17</a:t>
            </a:r>
            <a:r>
              <a:rPr lang="en-GB" sz="2179" b="0" strike="noStrike" spc="-1" baseline="30000">
                <a:solidFill>
                  <a:srgbClr val="000000"/>
                </a:solidFill>
                <a:latin typeface="Arial"/>
                <a:ea typeface="Microsoft YaHei"/>
              </a:rPr>
              <a:t>th</a:t>
            </a:r>
            <a:r>
              <a:rPr lang="en-GB" sz="2180" b="0" strike="noStrike" spc="-1">
                <a:solidFill>
                  <a:srgbClr val="000000"/>
                </a:solidFill>
                <a:latin typeface="Arial"/>
                <a:ea typeface="Microsoft YaHei"/>
              </a:rPr>
              <a:t> Century.</a:t>
            </a:r>
            <a:endParaRPr lang="en-GB" sz="2180" b="0" strike="noStrike" spc="-1">
              <a:latin typeface="Arial"/>
            </a:endParaRPr>
          </a:p>
          <a:p>
            <a:pPr algn="ctr">
              <a:lnSpc>
                <a:spcPct val="100000"/>
              </a:lnSpc>
            </a:pPr>
            <a:endParaRPr lang="en-GB" sz="2180" b="0" strike="noStrike" spc="-1">
              <a:latin typeface="Arial"/>
            </a:endParaRPr>
          </a:p>
          <a:p>
            <a:pPr algn="ctr">
              <a:lnSpc>
                <a:spcPct val="100000"/>
              </a:lnSpc>
            </a:pPr>
            <a:r>
              <a:rPr lang="en-GB" sz="2180" b="0" strike="noStrike" spc="-1">
                <a:solidFill>
                  <a:srgbClr val="000000"/>
                </a:solidFill>
                <a:latin typeface="Arial"/>
                <a:ea typeface="Microsoft YaHei"/>
              </a:rPr>
              <a:t>Basically the reason why the Open Science ‘movement’ began.</a:t>
            </a:r>
            <a:endParaRPr lang="en-GB" sz="2180" b="0" strike="noStrike" spc="-1">
              <a:latin typeface="Arial"/>
            </a:endParaRPr>
          </a:p>
          <a:p>
            <a:pPr algn="ctr">
              <a:lnSpc>
                <a:spcPct val="100000"/>
              </a:lnSpc>
            </a:pPr>
            <a:endParaRPr lang="en-GB" sz="2180" b="0" strike="noStrike" spc="-1">
              <a:latin typeface="Arial"/>
            </a:endParaRPr>
          </a:p>
          <a:p>
            <a:pPr algn="ctr">
              <a:lnSpc>
                <a:spcPct val="100000"/>
              </a:lnSpc>
            </a:pPr>
            <a:r>
              <a:rPr lang="en-GB" sz="2180" b="0" strike="noStrike" spc="-1">
                <a:solidFill>
                  <a:srgbClr val="000000"/>
                </a:solidFill>
                <a:latin typeface="Arial"/>
                <a:ea typeface="Microsoft YaHei"/>
              </a:rPr>
              <a:t>Business models based on exclusion, exploitation of privilege, discrimination, extortion..</a:t>
            </a:r>
            <a:endParaRPr lang="en-GB" sz="2180" b="0" strike="noStrike" spc="-1">
              <a:latin typeface="Arial"/>
            </a:endParaRPr>
          </a:p>
          <a:p>
            <a:pPr algn="ctr">
              <a:lnSpc>
                <a:spcPct val="100000"/>
              </a:lnSpc>
            </a:pPr>
            <a:endParaRPr lang="en-GB" sz="2180" b="0" strike="noStrike" spc="-1">
              <a:latin typeface="Arial"/>
            </a:endParaRPr>
          </a:p>
          <a:p>
            <a:pPr algn="ctr">
              <a:lnSpc>
                <a:spcPct val="100000"/>
              </a:lnSpc>
            </a:pPr>
            <a:r>
              <a:rPr lang="en-GB" sz="2180" b="0" strike="noStrike" spc="-1">
                <a:solidFill>
                  <a:srgbClr val="000000"/>
                </a:solidFill>
                <a:latin typeface="Arial"/>
                <a:ea typeface="Microsoft YaHei"/>
              </a:rPr>
              <a:t>Who pay lip service to Open Science, while simultaneously subverting it to meet their own intentions.</a:t>
            </a:r>
            <a:endParaRPr lang="en-GB" sz="2180" b="0" strike="noStrike" spc="-1">
              <a:latin typeface="Arial"/>
            </a:endParaRPr>
          </a:p>
          <a:p>
            <a:pPr algn="ctr">
              <a:lnSpc>
                <a:spcPct val="100000"/>
              </a:lnSpc>
            </a:pPr>
            <a:endParaRPr lang="en-GB" sz="2180" b="0" strike="noStrike" spc="-1">
              <a:latin typeface="Arial"/>
            </a:endParaRPr>
          </a:p>
          <a:p>
            <a:pPr algn="ctr">
              <a:lnSpc>
                <a:spcPct val="100000"/>
              </a:lnSpc>
            </a:pPr>
            <a:r>
              <a:rPr lang="en-GB" sz="2180" b="0" strike="noStrike" spc="-1">
                <a:solidFill>
                  <a:srgbClr val="000000"/>
                </a:solidFill>
                <a:latin typeface="Arial"/>
                <a:ea typeface="Microsoft YaHei"/>
              </a:rPr>
              <a:t>We DO NOT share the same values and principles.</a:t>
            </a:r>
            <a:endParaRPr lang="en-GB" sz="2180" b="0" strike="noStrike" spc="-1">
              <a:latin typeface="Arial"/>
            </a:endParaRPr>
          </a:p>
        </p:txBody>
      </p:sp>
      <p:sp>
        <p:nvSpPr>
          <p:cNvPr id="230" name="CustomShape 3"/>
          <p:cNvSpPr/>
          <p:nvPr/>
        </p:nvSpPr>
        <p:spPr>
          <a:xfrm>
            <a:off x="9465480" y="648864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a:solidFill>
                  <a:srgbClr val="0563C1"/>
                </a:solidFill>
                <a:uFillTx/>
                <a:latin typeface="Open Sans"/>
                <a:hlinkClick r:id="rId4"/>
              </a:rPr>
              <a:t>@protohedgehog</a:t>
            </a:r>
            <a:endParaRPr lang="en-GB" sz="1800" b="0" strike="noStrike" spc="-1">
              <a:latin typeface="Arial"/>
            </a:endParaRPr>
          </a:p>
        </p:txBody>
      </p:sp>
      <p:pic>
        <p:nvPicPr>
          <p:cNvPr id="231" name="Picture 2"/>
          <p:cNvPicPr/>
          <p:nvPr/>
        </p:nvPicPr>
        <p:blipFill>
          <a:blip r:embed="rId5"/>
          <a:stretch/>
        </p:blipFill>
        <p:spPr>
          <a:xfrm>
            <a:off x="205200" y="3974040"/>
            <a:ext cx="4362840" cy="2442960"/>
          </a:xfrm>
          <a:prstGeom prst="rect">
            <a:avLst/>
          </a:prstGeom>
          <a:ln>
            <a:noFill/>
          </a:ln>
        </p:spPr>
      </p:pic>
    </p:spTree>
    <p:extLst>
      <p:ext uri="{BB962C8B-B14F-4D97-AF65-F5344CB8AC3E}">
        <p14:creationId xmlns:p14="http://schemas.microsoft.com/office/powerpoint/2010/main" val="31234098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E1272C-9AD5-4252-A226-B02C25F4414F}"/>
              </a:ext>
            </a:extLst>
          </p:cNvPr>
          <p:cNvSpPr/>
          <p:nvPr/>
        </p:nvSpPr>
        <p:spPr>
          <a:xfrm>
            <a:off x="0" y="6151037"/>
            <a:ext cx="7379208" cy="646331"/>
          </a:xfrm>
          <a:prstGeom prst="rect">
            <a:avLst/>
          </a:prstGeom>
        </p:spPr>
        <p:txBody>
          <a:bodyPr wrap="square">
            <a:spAutoFit/>
          </a:bodyPr>
          <a:lstStyle/>
          <a:p>
            <a:r>
              <a:rPr lang="en-GB" dirty="0">
                <a:hlinkClick r:id="rId2"/>
              </a:rPr>
              <a:t>https://www.timeshighereducation.com/blog/linking-impact-factor-open-access-charges-creates-more-inequality-academic-publishing</a:t>
            </a:r>
            <a:r>
              <a:rPr lang="en-GB" dirty="0"/>
              <a:t> </a:t>
            </a:r>
          </a:p>
        </p:txBody>
      </p:sp>
      <p:sp>
        <p:nvSpPr>
          <p:cNvPr id="6" name="Title 1">
            <a:extLst>
              <a:ext uri="{FF2B5EF4-FFF2-40B4-BE49-F238E27FC236}">
                <a16:creationId xmlns:a16="http://schemas.microsoft.com/office/drawing/2014/main" id="{8B0AE98B-529B-499F-B79D-7D4027B2FF8D}"/>
              </a:ext>
            </a:extLst>
          </p:cNvPr>
          <p:cNvSpPr txBox="1">
            <a:spLocks/>
          </p:cNvSpPr>
          <p:nvPr/>
        </p:nvSpPr>
        <p:spPr>
          <a:xfrm>
            <a:off x="1980242" y="60632"/>
            <a:ext cx="10971213" cy="1512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7" name="Rectangle 6">
            <a:extLst>
              <a:ext uri="{FF2B5EF4-FFF2-40B4-BE49-F238E27FC236}">
                <a16:creationId xmlns:a16="http://schemas.microsoft.com/office/drawing/2014/main" id="{0BFE273A-7D6E-494E-A4A0-7B3E67FDE426}"/>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
        <p:nvSpPr>
          <p:cNvPr id="2" name="Rectangle 1">
            <a:extLst>
              <a:ext uri="{FF2B5EF4-FFF2-40B4-BE49-F238E27FC236}">
                <a16:creationId xmlns:a16="http://schemas.microsoft.com/office/drawing/2014/main" id="{6340421C-761F-413C-8A21-BBD7FC64E390}"/>
              </a:ext>
            </a:extLst>
          </p:cNvPr>
          <p:cNvSpPr/>
          <p:nvPr/>
        </p:nvSpPr>
        <p:spPr>
          <a:xfrm>
            <a:off x="7542684" y="6484943"/>
            <a:ext cx="1008609" cy="369332"/>
          </a:xfrm>
          <a:prstGeom prst="rect">
            <a:avLst/>
          </a:prstGeom>
        </p:spPr>
        <p:txBody>
          <a:bodyPr wrap="none">
            <a:spAutoFit/>
          </a:bodyPr>
          <a:lstStyle/>
          <a:p>
            <a:r>
              <a:rPr lang="en-GB" dirty="0">
                <a:latin typeface="Open Sans"/>
              </a:rPr>
              <a:t>*failed…</a:t>
            </a:r>
            <a:endParaRPr lang="en-GB" dirty="0"/>
          </a:p>
        </p:txBody>
      </p:sp>
      <p:sp>
        <p:nvSpPr>
          <p:cNvPr id="5" name="Title 4">
            <a:extLst>
              <a:ext uri="{FF2B5EF4-FFF2-40B4-BE49-F238E27FC236}">
                <a16:creationId xmlns:a16="http://schemas.microsoft.com/office/drawing/2014/main" id="{C94C5942-4109-4713-876A-5B6BE3911DF7}"/>
              </a:ext>
            </a:extLst>
          </p:cNvPr>
          <p:cNvSpPr>
            <a:spLocks noGrp="1"/>
          </p:cNvSpPr>
          <p:nvPr>
            <p:ph type="title"/>
          </p:nvPr>
        </p:nvSpPr>
        <p:spPr>
          <a:xfrm>
            <a:off x="447802" y="204327"/>
            <a:ext cx="11744198" cy="1044559"/>
          </a:xfrm>
        </p:spPr>
        <p:txBody>
          <a:bodyPr>
            <a:normAutofit fontScale="90000"/>
          </a:bodyPr>
          <a:lstStyle/>
          <a:p>
            <a:r>
              <a:rPr lang="en-GB" dirty="0"/>
              <a:t>Springer Nature abusing power for profits</a:t>
            </a:r>
          </a:p>
        </p:txBody>
      </p:sp>
      <p:sp>
        <p:nvSpPr>
          <p:cNvPr id="8" name="Text Placeholder 7">
            <a:extLst>
              <a:ext uri="{FF2B5EF4-FFF2-40B4-BE49-F238E27FC236}">
                <a16:creationId xmlns:a16="http://schemas.microsoft.com/office/drawing/2014/main" id="{699C398D-B208-433F-BC96-715AF7844439}"/>
              </a:ext>
            </a:extLst>
          </p:cNvPr>
          <p:cNvSpPr>
            <a:spLocks noGrp="1"/>
          </p:cNvSpPr>
          <p:nvPr>
            <p:ph type="body" idx="1"/>
          </p:nvPr>
        </p:nvSpPr>
        <p:spPr>
          <a:xfrm>
            <a:off x="447802" y="1392581"/>
            <a:ext cx="11377038" cy="1500187"/>
          </a:xfrm>
        </p:spPr>
        <p:txBody>
          <a:bodyPr>
            <a:normAutofit/>
          </a:bodyPr>
          <a:lstStyle/>
          <a:p>
            <a:r>
              <a:rPr lang="en-GB" dirty="0">
                <a:solidFill>
                  <a:schemeClr val="tx1"/>
                </a:solidFill>
                <a:latin typeface="Open Sans"/>
              </a:rPr>
              <a:t>Page 99 of the Springer Nature IPO* prospectus: </a:t>
            </a:r>
          </a:p>
          <a:p>
            <a:r>
              <a:rPr lang="en-GB" dirty="0">
                <a:solidFill>
                  <a:schemeClr val="tx1"/>
                </a:solidFill>
                <a:latin typeface="Open Sans"/>
              </a:rPr>
              <a:t>“</a:t>
            </a:r>
            <a:r>
              <a:rPr lang="en-GB" i="1" dirty="0">
                <a:solidFill>
                  <a:schemeClr val="tx1"/>
                </a:solidFill>
                <a:latin typeface="Open Sans"/>
              </a:rPr>
              <a:t>We also aim at increasing APCs by increasing the value we offer to authors through improving the impact factor and reputation of our existing journals</a:t>
            </a:r>
            <a:r>
              <a:rPr lang="en-GB" dirty="0">
                <a:solidFill>
                  <a:schemeClr val="tx1"/>
                </a:solidFill>
                <a:latin typeface="Open Sans"/>
              </a:rPr>
              <a:t>.”</a:t>
            </a:r>
            <a:endParaRPr lang="en-GB" dirty="0">
              <a:solidFill>
                <a:schemeClr val="tx1"/>
              </a:solidFill>
            </a:endParaRPr>
          </a:p>
          <a:p>
            <a:endParaRPr lang="en-GB" dirty="0">
              <a:solidFill>
                <a:schemeClr val="tx1"/>
              </a:solidFill>
            </a:endParaRPr>
          </a:p>
        </p:txBody>
      </p:sp>
      <p:pic>
        <p:nvPicPr>
          <p:cNvPr id="9" name="Picture 8">
            <a:extLst>
              <a:ext uri="{FF2B5EF4-FFF2-40B4-BE49-F238E27FC236}">
                <a16:creationId xmlns:a16="http://schemas.microsoft.com/office/drawing/2014/main" id="{D9C4CDC7-C5B7-4C3A-B177-3E3CCCEE3361}"/>
              </a:ext>
            </a:extLst>
          </p:cNvPr>
          <p:cNvPicPr>
            <a:picLocks noChangeAspect="1"/>
          </p:cNvPicPr>
          <p:nvPr/>
        </p:nvPicPr>
        <p:blipFill rotWithShape="1">
          <a:blip r:embed="rId4"/>
          <a:srcRect l="10985" t="56310" r="37816" b="20259"/>
          <a:stretch/>
        </p:blipFill>
        <p:spPr>
          <a:xfrm>
            <a:off x="447802" y="3226674"/>
            <a:ext cx="7287180" cy="1875849"/>
          </a:xfrm>
          <a:prstGeom prst="rect">
            <a:avLst/>
          </a:prstGeom>
        </p:spPr>
      </p:pic>
      <p:sp>
        <p:nvSpPr>
          <p:cNvPr id="10" name="Rectangle 9">
            <a:extLst>
              <a:ext uri="{FF2B5EF4-FFF2-40B4-BE49-F238E27FC236}">
                <a16:creationId xmlns:a16="http://schemas.microsoft.com/office/drawing/2014/main" id="{34A462E0-73BF-416C-8485-7B896A20D57D}"/>
              </a:ext>
            </a:extLst>
          </p:cNvPr>
          <p:cNvSpPr/>
          <p:nvPr/>
        </p:nvSpPr>
        <p:spPr>
          <a:xfrm>
            <a:off x="0" y="5504706"/>
            <a:ext cx="7542684" cy="646331"/>
          </a:xfrm>
          <a:prstGeom prst="rect">
            <a:avLst/>
          </a:prstGeom>
        </p:spPr>
        <p:txBody>
          <a:bodyPr wrap="square">
            <a:spAutoFit/>
          </a:bodyPr>
          <a:lstStyle/>
          <a:p>
            <a:r>
              <a:rPr lang="en-GB" dirty="0">
                <a:hlinkClick r:id="rId5"/>
              </a:rPr>
              <a:t>https://www.timeshighereducation.com/blog/springer-nature-committed-being-part-open-access-movement</a:t>
            </a:r>
            <a:r>
              <a:rPr lang="en-GB" dirty="0"/>
              <a:t> </a:t>
            </a:r>
          </a:p>
        </p:txBody>
      </p:sp>
      <p:pic>
        <p:nvPicPr>
          <p:cNvPr id="12" name="Picture 11" descr="A close up of a monkey&#10;&#10;Description automatically generated">
            <a:extLst>
              <a:ext uri="{FF2B5EF4-FFF2-40B4-BE49-F238E27FC236}">
                <a16:creationId xmlns:a16="http://schemas.microsoft.com/office/drawing/2014/main" id="{5E0306F6-1FFE-4500-AA56-11AADED448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6013" y="3226674"/>
            <a:ext cx="3446238" cy="2829226"/>
          </a:xfrm>
          <a:prstGeom prst="rect">
            <a:avLst/>
          </a:prstGeom>
        </p:spPr>
      </p:pic>
    </p:spTree>
    <p:extLst>
      <p:ext uri="{BB962C8B-B14F-4D97-AF65-F5344CB8AC3E}">
        <p14:creationId xmlns:p14="http://schemas.microsoft.com/office/powerpoint/2010/main" val="3153017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TextShape 1"/>
          <p:cNvSpPr txBox="1"/>
          <p:nvPr/>
        </p:nvSpPr>
        <p:spPr>
          <a:xfrm>
            <a:off x="530640" y="116505"/>
            <a:ext cx="10633320" cy="1743120"/>
          </a:xfrm>
          <a:prstGeom prst="rect">
            <a:avLst/>
          </a:prstGeom>
          <a:noFill/>
          <a:ln>
            <a:noFill/>
          </a:ln>
        </p:spPr>
        <p:txBody>
          <a:bodyPr anchor="b">
            <a:noAutofit/>
          </a:bodyPr>
          <a:lstStyle/>
          <a:p>
            <a:pPr algn="ctr">
              <a:lnSpc>
                <a:spcPct val="90000"/>
              </a:lnSpc>
            </a:pPr>
            <a:r>
              <a:rPr lang="en-US" sz="6000" b="0" strike="noStrike" spc="-1" dirty="0">
                <a:solidFill>
                  <a:srgbClr val="000000"/>
                </a:solidFill>
                <a:latin typeface="Calibri Light"/>
              </a:rPr>
              <a:t>You are in the middle of a global research revolution</a:t>
            </a:r>
            <a:endParaRPr lang="en-US" sz="6000" b="0" strike="noStrike" spc="-1" dirty="0">
              <a:solidFill>
                <a:srgbClr val="000000"/>
              </a:solidFill>
              <a:latin typeface="Calibri"/>
            </a:endParaRPr>
          </a:p>
        </p:txBody>
      </p:sp>
      <p:sp>
        <p:nvSpPr>
          <p:cNvPr id="183" name="TextShape 2"/>
          <p:cNvSpPr txBox="1"/>
          <p:nvPr/>
        </p:nvSpPr>
        <p:spPr>
          <a:xfrm>
            <a:off x="2110550" y="3823380"/>
            <a:ext cx="10515240" cy="2817000"/>
          </a:xfrm>
          <a:prstGeom prst="rect">
            <a:avLst/>
          </a:prstGeom>
          <a:noFill/>
          <a:ln>
            <a:noFill/>
          </a:ln>
        </p:spPr>
        <p:txBody>
          <a:bodyPr>
            <a:normAutofit/>
          </a:bodyPr>
          <a:lstStyle/>
          <a:p>
            <a:pPr>
              <a:lnSpc>
                <a:spcPct val="90000"/>
              </a:lnSpc>
              <a:spcBef>
                <a:spcPts val="1001"/>
              </a:spcBef>
            </a:pPr>
            <a:r>
              <a:rPr lang="en-US" sz="2400" b="0" strike="noStrike" spc="-1" dirty="0">
                <a:solidFill>
                  <a:srgbClr val="000000"/>
                </a:solidFill>
                <a:latin typeface="Calibri"/>
              </a:rPr>
              <a:t>There are (at least) five major ‘crises’: </a:t>
            </a:r>
          </a:p>
          <a:p>
            <a:pPr marL="343080" indent="-342720">
              <a:lnSpc>
                <a:spcPct val="90000"/>
              </a:lnSpc>
              <a:spcBef>
                <a:spcPts val="1001"/>
              </a:spcBef>
              <a:buClr>
                <a:srgbClr val="000000"/>
              </a:buClr>
              <a:buFont typeface="Arial"/>
              <a:buChar char="•"/>
            </a:pPr>
            <a:r>
              <a:rPr lang="en-US" sz="2400" b="1" strike="noStrike" spc="-1" dirty="0">
                <a:solidFill>
                  <a:srgbClr val="000000"/>
                </a:solidFill>
                <a:latin typeface="Calibri"/>
              </a:rPr>
              <a:t>Access</a:t>
            </a:r>
            <a:r>
              <a:rPr lang="en-US" sz="2400" b="0" strike="noStrike" spc="-1" dirty="0">
                <a:solidFill>
                  <a:srgbClr val="000000"/>
                </a:solidFill>
                <a:latin typeface="Calibri"/>
              </a:rPr>
              <a:t> – Most research still </a:t>
            </a:r>
            <a:r>
              <a:rPr lang="en-US" sz="2400" b="0" strike="noStrike" spc="-1" dirty="0" err="1">
                <a:solidFill>
                  <a:srgbClr val="000000"/>
                </a:solidFill>
                <a:latin typeface="Calibri"/>
              </a:rPr>
              <a:t>paywalled</a:t>
            </a:r>
            <a:r>
              <a:rPr lang="en-US" sz="2400" b="0" strike="noStrike" spc="-1" dirty="0">
                <a:solidFill>
                  <a:srgbClr val="000000"/>
                </a:solidFill>
                <a:latin typeface="Calibri"/>
              </a:rPr>
              <a:t> to most people</a:t>
            </a:r>
          </a:p>
          <a:p>
            <a:pPr marL="343080" indent="-342720">
              <a:lnSpc>
                <a:spcPct val="90000"/>
              </a:lnSpc>
              <a:spcBef>
                <a:spcPts val="1001"/>
              </a:spcBef>
              <a:buClr>
                <a:srgbClr val="000000"/>
              </a:buClr>
              <a:buFont typeface="Arial"/>
              <a:buChar char="•"/>
            </a:pPr>
            <a:r>
              <a:rPr lang="en-US" sz="2400" b="1" strike="noStrike" spc="-1" dirty="0">
                <a:solidFill>
                  <a:srgbClr val="000000"/>
                </a:solidFill>
                <a:latin typeface="Calibri"/>
              </a:rPr>
              <a:t>Reproducibility</a:t>
            </a:r>
            <a:r>
              <a:rPr lang="en-US" sz="2400" b="0" strike="noStrike" spc="-1" dirty="0">
                <a:solidFill>
                  <a:srgbClr val="000000"/>
                </a:solidFill>
                <a:latin typeface="Calibri"/>
              </a:rPr>
              <a:t> – Much research fails basic reproducibility tests</a:t>
            </a:r>
          </a:p>
          <a:p>
            <a:pPr marL="343080" indent="-342720">
              <a:lnSpc>
                <a:spcPct val="90000"/>
              </a:lnSpc>
              <a:spcBef>
                <a:spcPts val="1001"/>
              </a:spcBef>
              <a:buClr>
                <a:srgbClr val="000000"/>
              </a:buClr>
              <a:buFont typeface="Arial"/>
              <a:buChar char="•"/>
            </a:pPr>
            <a:r>
              <a:rPr lang="en-US" sz="2400" b="1" strike="noStrike" spc="-1" dirty="0">
                <a:solidFill>
                  <a:srgbClr val="000000"/>
                </a:solidFill>
                <a:latin typeface="Calibri"/>
              </a:rPr>
              <a:t>Serials</a:t>
            </a:r>
            <a:r>
              <a:rPr lang="en-US" sz="2400" b="0" strike="noStrike" spc="-1" dirty="0">
                <a:solidFill>
                  <a:srgbClr val="000000"/>
                </a:solidFill>
                <a:latin typeface="Calibri"/>
              </a:rPr>
              <a:t> – The ridiculous price increases of journals</a:t>
            </a:r>
          </a:p>
          <a:p>
            <a:pPr marL="343080" indent="-342720">
              <a:lnSpc>
                <a:spcPct val="90000"/>
              </a:lnSpc>
              <a:spcBef>
                <a:spcPts val="1001"/>
              </a:spcBef>
              <a:buClr>
                <a:srgbClr val="000000"/>
              </a:buClr>
              <a:buFont typeface="Arial"/>
              <a:buChar char="•"/>
            </a:pPr>
            <a:r>
              <a:rPr lang="en-US" sz="2400" b="1" strike="noStrike" spc="-1" dirty="0">
                <a:solidFill>
                  <a:srgbClr val="000000"/>
                </a:solidFill>
                <a:latin typeface="Calibri"/>
              </a:rPr>
              <a:t>Evaluation</a:t>
            </a:r>
            <a:r>
              <a:rPr lang="en-US" sz="2400" b="0" strike="noStrike" spc="-1" dirty="0">
                <a:solidFill>
                  <a:srgbClr val="000000"/>
                </a:solidFill>
                <a:latin typeface="Calibri"/>
              </a:rPr>
              <a:t> – The metric that shall not be named</a:t>
            </a:r>
          </a:p>
          <a:p>
            <a:pPr marL="343080" indent="-342720">
              <a:lnSpc>
                <a:spcPct val="90000"/>
              </a:lnSpc>
              <a:spcBef>
                <a:spcPts val="1001"/>
              </a:spcBef>
              <a:buClr>
                <a:srgbClr val="000000"/>
              </a:buClr>
              <a:buFont typeface="Arial"/>
              <a:buChar char="•"/>
            </a:pPr>
            <a:r>
              <a:rPr lang="en-US" sz="2400" b="1" strike="noStrike" spc="-1" dirty="0">
                <a:solidFill>
                  <a:srgbClr val="000000"/>
                </a:solidFill>
                <a:latin typeface="Calibri"/>
              </a:rPr>
              <a:t>Copyright</a:t>
            </a:r>
            <a:r>
              <a:rPr lang="en-US" sz="2400" strike="noStrike" spc="-1" dirty="0">
                <a:solidFill>
                  <a:srgbClr val="000000"/>
                </a:solidFill>
                <a:latin typeface="Calibri"/>
              </a:rPr>
              <a:t> – No longer serves researchers or creators</a:t>
            </a:r>
            <a:endParaRPr lang="en-US" sz="2400" b="1" strike="noStrike" spc="-1" dirty="0">
              <a:solidFill>
                <a:srgbClr val="000000"/>
              </a:solidFill>
              <a:latin typeface="Calibri"/>
            </a:endParaRPr>
          </a:p>
        </p:txBody>
      </p:sp>
      <p:sp>
        <p:nvSpPr>
          <p:cNvPr id="184" name="CustomShape 3"/>
          <p:cNvSpPr/>
          <p:nvPr/>
        </p:nvSpPr>
        <p:spPr>
          <a:xfrm>
            <a:off x="9465480" y="648864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a:solidFill>
                  <a:srgbClr val="0563C1"/>
                </a:solidFill>
                <a:uFillTx/>
                <a:latin typeface="Open Sans"/>
                <a:hlinkClick r:id="rId2"/>
              </a:rPr>
              <a:t>@protohedgehog</a:t>
            </a:r>
            <a:endParaRPr lang="en-GB" sz="1800" b="0" strike="noStrike" spc="-1">
              <a:latin typeface="Arial"/>
            </a:endParaRPr>
          </a:p>
        </p:txBody>
      </p:sp>
      <p:pic>
        <p:nvPicPr>
          <p:cNvPr id="185" name="Picture 4"/>
          <p:cNvPicPr/>
          <p:nvPr/>
        </p:nvPicPr>
        <p:blipFill>
          <a:blip r:embed="rId3"/>
          <a:stretch/>
        </p:blipFill>
        <p:spPr>
          <a:xfrm>
            <a:off x="2944620" y="1907250"/>
            <a:ext cx="5805360" cy="1820880"/>
          </a:xfrm>
          <a:prstGeom prst="rect">
            <a:avLst/>
          </a:prstGeom>
          <a:ln>
            <a:noFill/>
          </a:ln>
        </p:spPr>
      </p:pic>
      <p:sp>
        <p:nvSpPr>
          <p:cNvPr id="186" name="CustomShape 4"/>
          <p:cNvSpPr/>
          <p:nvPr/>
        </p:nvSpPr>
        <p:spPr>
          <a:xfrm>
            <a:off x="174960" y="6488640"/>
            <a:ext cx="2432160"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400" b="0" u="sng" strike="noStrike" spc="-1">
                <a:solidFill>
                  <a:srgbClr val="0563C1"/>
                </a:solidFill>
                <a:uFillTx/>
                <a:latin typeface="Calibri"/>
                <a:hlinkClick r:id="rId4"/>
              </a:rPr>
              <a:t>https://paywallthemovie.com/</a:t>
            </a:r>
            <a:r>
              <a:rPr lang="en-GB" sz="1400" b="0" strike="noStrike" spc="-1">
                <a:solidFill>
                  <a:srgbClr val="000000"/>
                </a:solidFill>
                <a:latin typeface="Calibri"/>
              </a:rPr>
              <a:t> </a:t>
            </a:r>
            <a:endParaRPr lang="en-GB" sz="1400" b="0" strike="noStrike" spc="-1">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1386-D2D5-47FD-A6F7-4DF127936C52}"/>
              </a:ext>
            </a:extLst>
          </p:cNvPr>
          <p:cNvSpPr>
            <a:spLocks noGrp="1"/>
          </p:cNvSpPr>
          <p:nvPr>
            <p:ph type="title"/>
          </p:nvPr>
        </p:nvSpPr>
        <p:spPr>
          <a:xfrm>
            <a:off x="546806" y="338231"/>
            <a:ext cx="10515600" cy="1325563"/>
          </a:xfrm>
        </p:spPr>
        <p:txBody>
          <a:bodyPr/>
          <a:lstStyle/>
          <a:p>
            <a:r>
              <a:rPr lang="en-GB" dirty="0"/>
              <a:t>Double-team: Getting the EUA involved</a:t>
            </a:r>
          </a:p>
        </p:txBody>
      </p:sp>
      <p:pic>
        <p:nvPicPr>
          <p:cNvPr id="3" name="Picture 2">
            <a:extLst>
              <a:ext uri="{FF2B5EF4-FFF2-40B4-BE49-F238E27FC236}">
                <a16:creationId xmlns:a16="http://schemas.microsoft.com/office/drawing/2014/main" id="{557190D9-46FB-428F-BFB5-B1B3D0DE5E1E}"/>
              </a:ext>
            </a:extLst>
          </p:cNvPr>
          <p:cNvPicPr>
            <a:picLocks noChangeAspect="1"/>
          </p:cNvPicPr>
          <p:nvPr/>
        </p:nvPicPr>
        <p:blipFill rotWithShape="1">
          <a:blip r:embed="rId2"/>
          <a:srcRect l="3235" t="36340" r="36029" b="5324"/>
          <a:stretch/>
        </p:blipFill>
        <p:spPr>
          <a:xfrm>
            <a:off x="457201" y="1428657"/>
            <a:ext cx="5549194" cy="2998116"/>
          </a:xfrm>
          <a:prstGeom prst="rect">
            <a:avLst/>
          </a:prstGeom>
        </p:spPr>
      </p:pic>
      <p:sp>
        <p:nvSpPr>
          <p:cNvPr id="4" name="Rectangle 3">
            <a:extLst>
              <a:ext uri="{FF2B5EF4-FFF2-40B4-BE49-F238E27FC236}">
                <a16:creationId xmlns:a16="http://schemas.microsoft.com/office/drawing/2014/main" id="{738BF488-1A0B-457A-BB5D-1478B1F82CF4}"/>
              </a:ext>
            </a:extLst>
          </p:cNvPr>
          <p:cNvSpPr/>
          <p:nvPr/>
        </p:nvSpPr>
        <p:spPr>
          <a:xfrm>
            <a:off x="183798" y="6165502"/>
            <a:ext cx="6096000" cy="646331"/>
          </a:xfrm>
          <a:prstGeom prst="rect">
            <a:avLst/>
          </a:prstGeom>
        </p:spPr>
        <p:txBody>
          <a:bodyPr>
            <a:spAutoFit/>
          </a:bodyPr>
          <a:lstStyle/>
          <a:p>
            <a:r>
              <a:rPr lang="en-GB" dirty="0">
                <a:hlinkClick r:id="rId3"/>
              </a:rPr>
              <a:t>https://www.eua.eu/news/188:scholarly-publishing-eua-asks-european-commission-to-investigate-lack-of-competition.html</a:t>
            </a:r>
            <a:r>
              <a:rPr lang="en-GB" dirty="0"/>
              <a:t> </a:t>
            </a:r>
          </a:p>
        </p:txBody>
      </p:sp>
      <p:sp>
        <p:nvSpPr>
          <p:cNvPr id="7" name="Rectangle 6">
            <a:extLst>
              <a:ext uri="{FF2B5EF4-FFF2-40B4-BE49-F238E27FC236}">
                <a16:creationId xmlns:a16="http://schemas.microsoft.com/office/drawing/2014/main" id="{1B888797-7C10-4351-96C3-9E258193AA8E}"/>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pic>
        <p:nvPicPr>
          <p:cNvPr id="6" name="Picture 5">
            <a:extLst>
              <a:ext uri="{FF2B5EF4-FFF2-40B4-BE49-F238E27FC236}">
                <a16:creationId xmlns:a16="http://schemas.microsoft.com/office/drawing/2014/main" id="{54A46175-F62A-46AE-AC83-3091BCDD67CB}"/>
              </a:ext>
            </a:extLst>
          </p:cNvPr>
          <p:cNvPicPr>
            <a:picLocks noChangeAspect="1"/>
          </p:cNvPicPr>
          <p:nvPr/>
        </p:nvPicPr>
        <p:blipFill rotWithShape="1">
          <a:blip r:embed="rId5"/>
          <a:srcRect l="6875" t="28758" r="8677" b="6868"/>
          <a:stretch/>
        </p:blipFill>
        <p:spPr>
          <a:xfrm>
            <a:off x="4814460" y="2646636"/>
            <a:ext cx="6992058" cy="2998116"/>
          </a:xfrm>
          <a:prstGeom prst="rect">
            <a:avLst/>
          </a:prstGeom>
        </p:spPr>
      </p:pic>
      <p:sp>
        <p:nvSpPr>
          <p:cNvPr id="8" name="Rectangle 7">
            <a:extLst>
              <a:ext uri="{FF2B5EF4-FFF2-40B4-BE49-F238E27FC236}">
                <a16:creationId xmlns:a16="http://schemas.microsoft.com/office/drawing/2014/main" id="{CAD90B87-F1B4-403B-9DFD-4D0C34EECBA1}"/>
              </a:ext>
            </a:extLst>
          </p:cNvPr>
          <p:cNvSpPr/>
          <p:nvPr/>
        </p:nvSpPr>
        <p:spPr>
          <a:xfrm>
            <a:off x="204101" y="5849144"/>
            <a:ext cx="5100948" cy="369332"/>
          </a:xfrm>
          <a:prstGeom prst="rect">
            <a:avLst/>
          </a:prstGeom>
        </p:spPr>
        <p:txBody>
          <a:bodyPr wrap="none">
            <a:spAutoFit/>
          </a:bodyPr>
          <a:lstStyle/>
          <a:p>
            <a:r>
              <a:rPr lang="en-GB" dirty="0">
                <a:hlinkClick r:id="rId6"/>
              </a:rPr>
              <a:t>https://zenodo.org/record/1472045#.W98HkZP0lPY</a:t>
            </a:r>
            <a:r>
              <a:rPr lang="en-GB" dirty="0"/>
              <a:t> </a:t>
            </a:r>
          </a:p>
        </p:txBody>
      </p:sp>
    </p:spTree>
    <p:extLst>
      <p:ext uri="{BB962C8B-B14F-4D97-AF65-F5344CB8AC3E}">
        <p14:creationId xmlns:p14="http://schemas.microsoft.com/office/powerpoint/2010/main" val="299474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www.unite4education.org/wp-content/uploads/2018/11/rsz_eslevier_fakelogo_propecunia_small.jpg">
            <a:extLst>
              <a:ext uri="{FF2B5EF4-FFF2-40B4-BE49-F238E27FC236}">
                <a16:creationId xmlns:a16="http://schemas.microsoft.com/office/drawing/2014/main" id="{B2F4CBB3-F4F9-40A2-85BF-01997265CD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00"/>
          <a:stretch/>
        </p:blipFill>
        <p:spPr bwMode="auto">
          <a:xfrm>
            <a:off x="76200" y="1110744"/>
            <a:ext cx="6858000" cy="43529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756F1A8-522B-46D0-B2F5-583839DAE444}"/>
              </a:ext>
            </a:extLst>
          </p:cNvPr>
          <p:cNvSpPr>
            <a:spLocks noGrp="1"/>
          </p:cNvSpPr>
          <p:nvPr>
            <p:ph type="title"/>
          </p:nvPr>
        </p:nvSpPr>
        <p:spPr>
          <a:xfrm>
            <a:off x="287784" y="187572"/>
            <a:ext cx="10515600" cy="1325563"/>
          </a:xfrm>
        </p:spPr>
        <p:txBody>
          <a:bodyPr/>
          <a:lstStyle/>
          <a:p>
            <a:r>
              <a:rPr lang="en-GB" dirty="0"/>
              <a:t>Activating unions to challenge this </a:t>
            </a:r>
          </a:p>
        </p:txBody>
      </p:sp>
      <p:sp>
        <p:nvSpPr>
          <p:cNvPr id="3" name="Rectangle 2">
            <a:extLst>
              <a:ext uri="{FF2B5EF4-FFF2-40B4-BE49-F238E27FC236}">
                <a16:creationId xmlns:a16="http://schemas.microsoft.com/office/drawing/2014/main" id="{0C3710F0-7188-4E32-88DE-DF7B9DE0D81B}"/>
              </a:ext>
            </a:extLst>
          </p:cNvPr>
          <p:cNvSpPr/>
          <p:nvPr/>
        </p:nvSpPr>
        <p:spPr>
          <a:xfrm>
            <a:off x="76200" y="5226199"/>
            <a:ext cx="6096000" cy="646331"/>
          </a:xfrm>
          <a:prstGeom prst="rect">
            <a:avLst/>
          </a:prstGeom>
        </p:spPr>
        <p:txBody>
          <a:bodyPr>
            <a:spAutoFit/>
          </a:bodyPr>
          <a:lstStyle/>
          <a:p>
            <a:r>
              <a:rPr lang="en-GB" dirty="0">
                <a:hlinkClick r:id="rId3"/>
              </a:rPr>
              <a:t>https://www.ei-ie.org/en/detail/16061/elsevier-putting-a-price-on-knowledge</a:t>
            </a:r>
            <a:r>
              <a:rPr lang="en-GB" dirty="0"/>
              <a:t> </a:t>
            </a:r>
          </a:p>
        </p:txBody>
      </p:sp>
      <p:sp>
        <p:nvSpPr>
          <p:cNvPr id="5" name="Rectangle 4">
            <a:extLst>
              <a:ext uri="{FF2B5EF4-FFF2-40B4-BE49-F238E27FC236}">
                <a16:creationId xmlns:a16="http://schemas.microsoft.com/office/drawing/2014/main" id="{2B14284A-88B9-45CD-818B-FFB5A84929D1}"/>
              </a:ext>
            </a:extLst>
          </p:cNvPr>
          <p:cNvSpPr/>
          <p:nvPr/>
        </p:nvSpPr>
        <p:spPr>
          <a:xfrm>
            <a:off x="6934200" y="1368038"/>
            <a:ext cx="5257800" cy="4524315"/>
          </a:xfrm>
          <a:prstGeom prst="rect">
            <a:avLst/>
          </a:prstGeom>
        </p:spPr>
        <p:txBody>
          <a:bodyPr wrap="square">
            <a:spAutoFit/>
          </a:bodyPr>
          <a:lstStyle/>
          <a:p>
            <a:r>
              <a:rPr lang="en-GB" sz="2400" dirty="0">
                <a:solidFill>
                  <a:srgbClr val="000000"/>
                </a:solidFill>
                <a:latin typeface="open_sansregular"/>
              </a:rPr>
              <a:t>David Edwards, General Secretary of EI: “</a:t>
            </a:r>
            <a:r>
              <a:rPr lang="en-GB" sz="2400" i="1" dirty="0">
                <a:solidFill>
                  <a:srgbClr val="000000"/>
                </a:solidFill>
                <a:latin typeface="open_sansregular"/>
              </a:rPr>
              <a:t>Higher education and research are fundamental social rights, and as such must be exempt from commercialization by third parties which are interested only in making profit, not in promoting access to knowledge. We have to democratize knowledge if we want to achieve social justice through quality education for all. EI and its more than 32 million members are fighting to that end day in and day out.”</a:t>
            </a:r>
            <a:endParaRPr lang="en-GB" sz="2400" i="1" dirty="0"/>
          </a:p>
        </p:txBody>
      </p:sp>
      <p:sp>
        <p:nvSpPr>
          <p:cNvPr id="7" name="Rectangle 6">
            <a:extLst>
              <a:ext uri="{FF2B5EF4-FFF2-40B4-BE49-F238E27FC236}">
                <a16:creationId xmlns:a16="http://schemas.microsoft.com/office/drawing/2014/main" id="{484C1C60-62D0-4AE0-9F92-622558AE05C2}"/>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
        <p:nvSpPr>
          <p:cNvPr id="6" name="TextBox 5">
            <a:extLst>
              <a:ext uri="{FF2B5EF4-FFF2-40B4-BE49-F238E27FC236}">
                <a16:creationId xmlns:a16="http://schemas.microsoft.com/office/drawing/2014/main" id="{D067D315-BE56-49E6-AE95-D169118DC4CC}"/>
              </a:ext>
            </a:extLst>
          </p:cNvPr>
          <p:cNvSpPr txBox="1"/>
          <p:nvPr/>
        </p:nvSpPr>
        <p:spPr>
          <a:xfrm>
            <a:off x="8190912" y="5872530"/>
            <a:ext cx="2484911" cy="369332"/>
          </a:xfrm>
          <a:prstGeom prst="rect">
            <a:avLst/>
          </a:prstGeom>
          <a:noFill/>
        </p:spPr>
        <p:txBody>
          <a:bodyPr wrap="none" rtlCol="0">
            <a:spAutoFit/>
          </a:bodyPr>
          <a:lstStyle/>
          <a:p>
            <a:r>
              <a:rPr lang="en-GB" dirty="0"/>
              <a:t>#</a:t>
            </a:r>
            <a:r>
              <a:rPr lang="en-GB" dirty="0" err="1"/>
              <a:t>democratiseknowledge</a:t>
            </a:r>
            <a:endParaRPr lang="en-GB" dirty="0"/>
          </a:p>
        </p:txBody>
      </p:sp>
    </p:spTree>
    <p:extLst>
      <p:ext uri="{BB962C8B-B14F-4D97-AF65-F5344CB8AC3E}">
        <p14:creationId xmlns:p14="http://schemas.microsoft.com/office/powerpoint/2010/main" val="39408618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whyopenresearch.org/images/impact_factor.jpg">
            <a:extLst>
              <a:ext uri="{FF2B5EF4-FFF2-40B4-BE49-F238E27FC236}">
                <a16:creationId xmlns:a16="http://schemas.microsoft.com/office/drawing/2014/main" id="{F19CD85E-C5B7-45AF-B567-10B28A95E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0390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9243CD8-03B1-495E-A962-DECF70EF062B}"/>
              </a:ext>
            </a:extLst>
          </p:cNvPr>
          <p:cNvSpPr/>
          <p:nvPr/>
        </p:nvSpPr>
        <p:spPr>
          <a:xfrm>
            <a:off x="0" y="6488668"/>
            <a:ext cx="5024132" cy="369332"/>
          </a:xfrm>
          <a:prstGeom prst="rect">
            <a:avLst/>
          </a:prstGeom>
        </p:spPr>
        <p:txBody>
          <a:bodyPr wrap="none">
            <a:spAutoFit/>
          </a:bodyPr>
          <a:lstStyle/>
          <a:p>
            <a:r>
              <a:rPr lang="en-GB" dirty="0">
                <a:hlinkClick r:id="rId3"/>
              </a:rPr>
              <a:t>http://whyopenresearch.org/impactfactor</a:t>
            </a:r>
            <a:r>
              <a:rPr lang="en-GB" dirty="0"/>
              <a:t> </a:t>
            </a:r>
          </a:p>
        </p:txBody>
      </p:sp>
      <p:sp>
        <p:nvSpPr>
          <p:cNvPr id="6" name="Rectangle 5">
            <a:extLst>
              <a:ext uri="{FF2B5EF4-FFF2-40B4-BE49-F238E27FC236}">
                <a16:creationId xmlns:a16="http://schemas.microsoft.com/office/drawing/2014/main" id="{3EEC9CF6-0DBD-44DE-9E5B-8DA6586BA912}"/>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pic>
        <p:nvPicPr>
          <p:cNvPr id="5" name="Picture 2" descr="Rick And Morty GIF">
            <a:extLst>
              <a:ext uri="{FF2B5EF4-FFF2-40B4-BE49-F238E27FC236}">
                <a16:creationId xmlns:a16="http://schemas.microsoft.com/office/drawing/2014/main" id="{A3198995-3304-4E0A-8391-426B2D5F357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0816" y="136432"/>
            <a:ext cx="3580572" cy="2012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490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B3B017-6A6E-44DE-863C-EDC99EFCF6B8}"/>
              </a:ext>
            </a:extLst>
          </p:cNvPr>
          <p:cNvSpPr/>
          <p:nvPr/>
        </p:nvSpPr>
        <p:spPr>
          <a:xfrm>
            <a:off x="103635" y="6292334"/>
            <a:ext cx="3617529" cy="369332"/>
          </a:xfrm>
          <a:prstGeom prst="rect">
            <a:avLst/>
          </a:prstGeom>
        </p:spPr>
        <p:txBody>
          <a:bodyPr wrap="none">
            <a:spAutoFit/>
          </a:bodyPr>
          <a:lstStyle/>
          <a:p>
            <a:r>
              <a:rPr lang="en-GB" dirty="0">
                <a:hlinkClick r:id="rId2"/>
              </a:rPr>
              <a:t>https://peerj.com/preprints/27638/</a:t>
            </a:r>
            <a:r>
              <a:rPr lang="en-GB" dirty="0"/>
              <a:t> </a:t>
            </a:r>
          </a:p>
        </p:txBody>
      </p:sp>
      <p:sp>
        <p:nvSpPr>
          <p:cNvPr id="3" name="Rectangle 2">
            <a:extLst>
              <a:ext uri="{FF2B5EF4-FFF2-40B4-BE49-F238E27FC236}">
                <a16:creationId xmlns:a16="http://schemas.microsoft.com/office/drawing/2014/main" id="{0E36178B-8483-4CD1-9666-7C52EEFE9B12}"/>
              </a:ext>
            </a:extLst>
          </p:cNvPr>
          <p:cNvSpPr/>
          <p:nvPr/>
        </p:nvSpPr>
        <p:spPr>
          <a:xfrm>
            <a:off x="539750" y="644089"/>
            <a:ext cx="11328400" cy="3108543"/>
          </a:xfrm>
          <a:prstGeom prst="rect">
            <a:avLst/>
          </a:prstGeom>
        </p:spPr>
        <p:txBody>
          <a:bodyPr wrap="square">
            <a:spAutoFit/>
          </a:bodyPr>
          <a:lstStyle/>
          <a:p>
            <a:r>
              <a:rPr lang="en-GB" sz="2800" dirty="0"/>
              <a:t>“Our qualitative analysis shows that 87% of the institutions that mentioned the JIF supported the metric’s use in at least one of their RPT documents, while 13% of institutions expressed caution about the JIF’s use in evaluations. None of the RPT documents we </a:t>
            </a:r>
            <a:r>
              <a:rPr lang="en-GB" sz="2800" dirty="0" err="1"/>
              <a:t>analyzed</a:t>
            </a:r>
            <a:r>
              <a:rPr lang="en-GB" sz="2800" dirty="0"/>
              <a:t> heavily criticized the JIF or prohibited its use in evaluations. Of the institutions that mentioned the JIF, 63% associated it with quality, 40% with impact, importance, or significance, and 20% with prestige, reputation, or status.”</a:t>
            </a:r>
          </a:p>
        </p:txBody>
      </p:sp>
      <p:sp>
        <p:nvSpPr>
          <p:cNvPr id="4" name="Rectangle 3">
            <a:extLst>
              <a:ext uri="{FF2B5EF4-FFF2-40B4-BE49-F238E27FC236}">
                <a16:creationId xmlns:a16="http://schemas.microsoft.com/office/drawing/2014/main" id="{D7B021F6-EB3E-4A78-B989-03CBED1376E2}"/>
              </a:ext>
            </a:extLst>
          </p:cNvPr>
          <p:cNvSpPr/>
          <p:nvPr/>
        </p:nvSpPr>
        <p:spPr>
          <a:xfrm>
            <a:off x="276225" y="4090401"/>
            <a:ext cx="11639550" cy="1754326"/>
          </a:xfrm>
          <a:prstGeom prst="rect">
            <a:avLst/>
          </a:prstGeom>
        </p:spPr>
        <p:txBody>
          <a:bodyPr wrap="square">
            <a:spAutoFit/>
          </a:bodyPr>
          <a:lstStyle/>
          <a:p>
            <a:r>
              <a:rPr lang="en-GB" sz="3600" dirty="0"/>
              <a:t>“</a:t>
            </a:r>
            <a:r>
              <a:rPr lang="en-GB" sz="3600" b="1" dirty="0"/>
              <a:t>So consider all that we know of impact factors and think on this: if you use impact factors you are statistically illiterate</a:t>
            </a:r>
            <a:r>
              <a:rPr lang="en-GB" sz="3600" dirty="0"/>
              <a:t>.” – Stephen Curry, 2012.</a:t>
            </a:r>
          </a:p>
        </p:txBody>
      </p:sp>
      <p:sp>
        <p:nvSpPr>
          <p:cNvPr id="5" name="Rectangle 4">
            <a:extLst>
              <a:ext uri="{FF2B5EF4-FFF2-40B4-BE49-F238E27FC236}">
                <a16:creationId xmlns:a16="http://schemas.microsoft.com/office/drawing/2014/main" id="{6DAD959B-C06B-4DA7-99FE-3B780C9E7441}"/>
              </a:ext>
            </a:extLst>
          </p:cNvPr>
          <p:cNvSpPr/>
          <p:nvPr/>
        </p:nvSpPr>
        <p:spPr>
          <a:xfrm>
            <a:off x="4432300" y="6296578"/>
            <a:ext cx="7823200" cy="369332"/>
          </a:xfrm>
          <a:prstGeom prst="rect">
            <a:avLst/>
          </a:prstGeom>
        </p:spPr>
        <p:txBody>
          <a:bodyPr wrap="square">
            <a:spAutoFit/>
          </a:bodyPr>
          <a:lstStyle/>
          <a:p>
            <a:r>
              <a:rPr lang="en-GB" dirty="0">
                <a:hlinkClick r:id="rId3"/>
              </a:rPr>
              <a:t>http://occamstypewriter.org/scurry/2012/08/13/sick-of-impact-factors/</a:t>
            </a:r>
            <a:r>
              <a:rPr lang="en-GB" dirty="0"/>
              <a:t> </a:t>
            </a:r>
          </a:p>
        </p:txBody>
      </p:sp>
    </p:spTree>
    <p:extLst>
      <p:ext uri="{BB962C8B-B14F-4D97-AF65-F5344CB8AC3E}">
        <p14:creationId xmlns:p14="http://schemas.microsoft.com/office/powerpoint/2010/main" val="65063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E4DBE-AC56-4EAB-9C8B-82AF84C015D1}"/>
              </a:ext>
            </a:extLst>
          </p:cNvPr>
          <p:cNvSpPr>
            <a:spLocks noGrp="1"/>
          </p:cNvSpPr>
          <p:nvPr>
            <p:ph type="title"/>
          </p:nvPr>
        </p:nvSpPr>
        <p:spPr>
          <a:xfrm>
            <a:off x="971144" y="-743277"/>
            <a:ext cx="10515600" cy="2852737"/>
          </a:xfrm>
        </p:spPr>
        <p:txBody>
          <a:bodyPr/>
          <a:lstStyle/>
          <a:p>
            <a:pPr algn="ctr"/>
            <a:r>
              <a:rPr lang="en-GB" dirty="0"/>
              <a:t>AN OPEN SCIENCE EDUCATION CRISIS?</a:t>
            </a:r>
          </a:p>
        </p:txBody>
      </p:sp>
      <p:sp>
        <p:nvSpPr>
          <p:cNvPr id="3" name="Text Placeholder 2">
            <a:extLst>
              <a:ext uri="{FF2B5EF4-FFF2-40B4-BE49-F238E27FC236}">
                <a16:creationId xmlns:a16="http://schemas.microsoft.com/office/drawing/2014/main" id="{6E223CAA-E2B7-48C1-AAB2-1A24E8ADC217}"/>
              </a:ext>
            </a:extLst>
          </p:cNvPr>
          <p:cNvSpPr>
            <a:spLocks noGrp="1"/>
          </p:cNvSpPr>
          <p:nvPr>
            <p:ph type="body" idx="1"/>
          </p:nvPr>
        </p:nvSpPr>
        <p:spPr>
          <a:xfrm>
            <a:off x="838200" y="5726447"/>
            <a:ext cx="10515600" cy="1500187"/>
          </a:xfrm>
        </p:spPr>
        <p:txBody>
          <a:bodyPr/>
          <a:lstStyle/>
          <a:p>
            <a:pPr algn="ctr"/>
            <a:r>
              <a:rPr lang="en-GB" b="1" dirty="0">
                <a:solidFill>
                  <a:schemeClr val="tx1"/>
                </a:solidFill>
              </a:rPr>
              <a:t>Can we break the cycle through training, support, and communication?</a:t>
            </a:r>
          </a:p>
        </p:txBody>
      </p:sp>
      <p:sp>
        <p:nvSpPr>
          <p:cNvPr id="5" name="Rectangle 4">
            <a:extLst>
              <a:ext uri="{FF2B5EF4-FFF2-40B4-BE49-F238E27FC236}">
                <a16:creationId xmlns:a16="http://schemas.microsoft.com/office/drawing/2014/main" id="{85B3ED15-880C-4D5A-B06F-E8B063F3E711}"/>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pic>
        <p:nvPicPr>
          <p:cNvPr id="7" name="Picture 2" descr="Image result for change the conversation">
            <a:extLst>
              <a:ext uri="{FF2B5EF4-FFF2-40B4-BE49-F238E27FC236}">
                <a16:creationId xmlns:a16="http://schemas.microsoft.com/office/drawing/2014/main" id="{D736BBBA-ADFD-4FCE-9EE9-FC78A38805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420" y="2109460"/>
            <a:ext cx="5471159" cy="3457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385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TextShape 1"/>
          <p:cNvSpPr txBox="1"/>
          <p:nvPr/>
        </p:nvSpPr>
        <p:spPr>
          <a:xfrm>
            <a:off x="437760" y="240120"/>
            <a:ext cx="9905760" cy="1477440"/>
          </a:xfrm>
          <a:prstGeom prst="rect">
            <a:avLst/>
          </a:prstGeom>
          <a:noFill/>
          <a:ln>
            <a:noFill/>
          </a:ln>
        </p:spPr>
        <p:txBody>
          <a:bodyPr anchor="ctr">
            <a:noAutofit/>
          </a:bodyPr>
          <a:lstStyle/>
          <a:p>
            <a:pPr>
              <a:lnSpc>
                <a:spcPct val="90000"/>
              </a:lnSpc>
            </a:pPr>
            <a:r>
              <a:rPr lang="en-US" sz="4400" b="0" strike="noStrike" spc="-1">
                <a:solidFill>
                  <a:srgbClr val="000000"/>
                </a:solidFill>
                <a:latin typeface="Calibri Light"/>
              </a:rPr>
              <a:t>Welcome to the Open Science MOOC!</a:t>
            </a:r>
            <a:endParaRPr lang="en-US" sz="4400" b="0" strike="noStrike" spc="-1">
              <a:solidFill>
                <a:srgbClr val="000000"/>
              </a:solidFill>
              <a:latin typeface="Calibri"/>
            </a:endParaRPr>
          </a:p>
        </p:txBody>
      </p:sp>
      <p:sp>
        <p:nvSpPr>
          <p:cNvPr id="488" name="TextShape 2"/>
          <p:cNvSpPr txBox="1"/>
          <p:nvPr/>
        </p:nvSpPr>
        <p:spPr>
          <a:xfrm>
            <a:off x="437760" y="1813320"/>
            <a:ext cx="10971000" cy="4579560"/>
          </a:xfrm>
          <a:prstGeom prst="rect">
            <a:avLst/>
          </a:prstGeom>
          <a:noFill/>
          <a:ln>
            <a:noFill/>
          </a:ln>
        </p:spPr>
        <p:txBody>
          <a:bodyPr>
            <a:normAutofit/>
          </a:bodyPr>
          <a:lstStyle/>
          <a:p>
            <a:pPr algn="ctr">
              <a:lnSpc>
                <a:spcPct val="90000"/>
              </a:lnSpc>
              <a:spcBef>
                <a:spcPts val="1001"/>
              </a:spcBef>
            </a:pPr>
            <a:r>
              <a:rPr lang="en-US" sz="5080" b="1" strike="noStrike" spc="-1">
                <a:solidFill>
                  <a:srgbClr val="000000"/>
                </a:solidFill>
                <a:latin typeface="Calibri"/>
              </a:rPr>
              <a:t>To help make ‘Open’ the default setting for all global research.</a:t>
            </a:r>
            <a:endParaRPr lang="en-US" sz="5080" b="0" strike="noStrike" spc="-1">
              <a:solidFill>
                <a:srgbClr val="000000"/>
              </a:solidFill>
              <a:latin typeface="Calibri"/>
            </a:endParaRPr>
          </a:p>
          <a:p>
            <a:pPr marL="228600" indent="-228240" algn="ctr">
              <a:lnSpc>
                <a:spcPct val="90000"/>
              </a:lnSpc>
              <a:spcBef>
                <a:spcPts val="1001"/>
              </a:spcBef>
              <a:buClr>
                <a:srgbClr val="000000"/>
              </a:buClr>
              <a:buFont typeface="Arial"/>
              <a:buChar char="•"/>
            </a:pPr>
            <a:r>
              <a:rPr lang="en-US" sz="240" b="1" strike="noStrike" spc="-1">
                <a:solidFill>
                  <a:srgbClr val="000000"/>
                </a:solidFill>
                <a:latin typeface="Calibri"/>
              </a:rPr>
              <a:t> </a:t>
            </a:r>
            <a:endParaRPr lang="en-US" sz="240" b="0" strike="noStrike" spc="-1">
              <a:solidFill>
                <a:srgbClr val="000000"/>
              </a:solidFill>
              <a:latin typeface="Calibri"/>
            </a:endParaRPr>
          </a:p>
          <a:p>
            <a:pPr algn="ctr">
              <a:lnSpc>
                <a:spcPct val="90000"/>
              </a:lnSpc>
              <a:spcBef>
                <a:spcPts val="1001"/>
              </a:spcBef>
            </a:pPr>
            <a:r>
              <a:rPr lang="en-US" sz="2660" b="0" strike="noStrike" spc="-1">
                <a:solidFill>
                  <a:srgbClr val="000000"/>
                </a:solidFill>
                <a:latin typeface="Calibri"/>
              </a:rPr>
              <a:t>We want to help create a welcoming and supporting community, with good tools, teachers, and role-models, and built upon a solid values-based foundation of freedom and equitable access to research.</a:t>
            </a:r>
          </a:p>
        </p:txBody>
      </p:sp>
      <p:pic>
        <p:nvPicPr>
          <p:cNvPr id="489" name="Picture 7"/>
          <p:cNvPicPr/>
          <p:nvPr/>
        </p:nvPicPr>
        <p:blipFill>
          <a:blip r:embed="rId3"/>
          <a:stretch/>
        </p:blipFill>
        <p:spPr>
          <a:xfrm>
            <a:off x="219600" y="5276520"/>
            <a:ext cx="2241720" cy="1396440"/>
          </a:xfrm>
          <a:prstGeom prst="rect">
            <a:avLst/>
          </a:prstGeom>
          <a:ln>
            <a:noFill/>
          </a:ln>
        </p:spPr>
      </p:pic>
      <p:sp>
        <p:nvSpPr>
          <p:cNvPr id="490" name="CustomShape 3"/>
          <p:cNvSpPr/>
          <p:nvPr/>
        </p:nvSpPr>
        <p:spPr>
          <a:xfrm>
            <a:off x="9514080" y="648864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a:solidFill>
                  <a:srgbClr val="0563C1"/>
                </a:solidFill>
                <a:uFillTx/>
                <a:latin typeface="Open Sans"/>
                <a:hlinkClick r:id="rId4"/>
              </a:rPr>
              <a:t>@protohedgehog</a:t>
            </a:r>
            <a:endParaRPr lang="en-GB" sz="1800" b="0" strike="noStrike" spc="-1">
              <a:latin typeface="Arial"/>
            </a:endParaRPr>
          </a:p>
        </p:txBody>
      </p:sp>
    </p:spTree>
    <p:extLst>
      <p:ext uri="{BB962C8B-B14F-4D97-AF65-F5344CB8AC3E}">
        <p14:creationId xmlns:p14="http://schemas.microsoft.com/office/powerpoint/2010/main" val="2499320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52C64-E930-4B20-9B80-2662BBF649EC}"/>
              </a:ext>
            </a:extLst>
          </p:cNvPr>
          <p:cNvSpPr txBox="1">
            <a:spLocks noGrp="1"/>
          </p:cNvSpPr>
          <p:nvPr>
            <p:ph type="title" idx="4294967295"/>
          </p:nvPr>
        </p:nvSpPr>
        <p:spPr/>
        <p:txBody>
          <a:bodyPr/>
          <a:lstStyle/>
          <a:p>
            <a:r>
              <a:rPr lang="en-GB" dirty="0"/>
              <a:t>Modular learning</a:t>
            </a:r>
          </a:p>
        </p:txBody>
      </p:sp>
      <p:sp>
        <p:nvSpPr>
          <p:cNvPr id="3" name="Text Placeholder 2">
            <a:extLst>
              <a:ext uri="{FF2B5EF4-FFF2-40B4-BE49-F238E27FC236}">
                <a16:creationId xmlns:a16="http://schemas.microsoft.com/office/drawing/2014/main" id="{C9333EBD-372C-4360-B33A-8E17EA565E5B}"/>
              </a:ext>
            </a:extLst>
          </p:cNvPr>
          <p:cNvSpPr txBox="1">
            <a:spLocks noGrp="1"/>
          </p:cNvSpPr>
          <p:nvPr>
            <p:ph type="body" idx="4294967295"/>
          </p:nvPr>
        </p:nvSpPr>
        <p:spPr/>
        <p:txBody>
          <a:bodyPr/>
          <a:lstStyle/>
          <a:p>
            <a:endParaRPr lang="en-GB"/>
          </a:p>
        </p:txBody>
      </p:sp>
      <p:pic>
        <p:nvPicPr>
          <p:cNvPr id="4" name="Picture 3">
            <a:extLst>
              <a:ext uri="{FF2B5EF4-FFF2-40B4-BE49-F238E27FC236}">
                <a16:creationId xmlns:a16="http://schemas.microsoft.com/office/drawing/2014/main" id="{9EF82CD3-D129-4E13-814E-DDC835F564F4}"/>
              </a:ext>
            </a:extLst>
          </p:cNvPr>
          <p:cNvPicPr>
            <a:picLocks noChangeAspect="1"/>
          </p:cNvPicPr>
          <p:nvPr/>
        </p:nvPicPr>
        <p:blipFill rotWithShape="1">
          <a:blip r:embed="rId3">
            <a:lum/>
            <a:alphaModFix/>
          </a:blip>
          <a:srcRect l="1373" t="21036" r="2175" b="12974"/>
          <a:stretch/>
        </p:blipFill>
        <p:spPr>
          <a:xfrm>
            <a:off x="216515" y="1589652"/>
            <a:ext cx="11757777" cy="4524857"/>
          </a:xfrm>
          <a:prstGeom prst="rect">
            <a:avLst/>
          </a:prstGeom>
          <a:noFill/>
          <a:ln>
            <a:noFill/>
          </a:ln>
        </p:spPr>
      </p:pic>
      <p:pic>
        <p:nvPicPr>
          <p:cNvPr id="5" name="Picture 4">
            <a:extLst>
              <a:ext uri="{FF2B5EF4-FFF2-40B4-BE49-F238E27FC236}">
                <a16:creationId xmlns:a16="http://schemas.microsoft.com/office/drawing/2014/main" id="{740E61BE-864D-437A-8B70-6D4745365145}"/>
              </a:ext>
            </a:extLst>
          </p:cNvPr>
          <p:cNvPicPr>
            <a:picLocks noChangeAspect="1"/>
          </p:cNvPicPr>
          <p:nvPr/>
        </p:nvPicPr>
        <p:blipFill>
          <a:blip r:embed="rId4">
            <a:lum/>
            <a:alphaModFix/>
          </a:blip>
          <a:srcRect/>
          <a:stretch>
            <a:fillRect/>
          </a:stretch>
        </p:blipFill>
        <p:spPr>
          <a:xfrm>
            <a:off x="9839946" y="5137559"/>
            <a:ext cx="2242238" cy="1396719"/>
          </a:xfrm>
          <a:prstGeom prst="rect">
            <a:avLst/>
          </a:prstGeom>
          <a:noFill/>
          <a:ln>
            <a:noFill/>
          </a:ln>
        </p:spPr>
      </p:pic>
      <p:sp>
        <p:nvSpPr>
          <p:cNvPr id="6" name="TextBox 5">
            <a:extLst>
              <a:ext uri="{FF2B5EF4-FFF2-40B4-BE49-F238E27FC236}">
                <a16:creationId xmlns:a16="http://schemas.microsoft.com/office/drawing/2014/main" id="{90F9FBC1-F520-4D2B-B940-4AF44DE76762}"/>
              </a:ext>
            </a:extLst>
          </p:cNvPr>
          <p:cNvSpPr txBox="1"/>
          <p:nvPr/>
        </p:nvSpPr>
        <p:spPr>
          <a:xfrm>
            <a:off x="174368" y="6286108"/>
            <a:ext cx="3092114" cy="419277"/>
          </a:xfrm>
          <a:prstGeom prst="rect">
            <a:avLst/>
          </a:prstGeom>
          <a:noFill/>
          <a:ln>
            <a:noFill/>
          </a:ln>
        </p:spPr>
        <p:txBody>
          <a:bodyPr wrap="none" lIns="108847" tIns="54423" rIns="108847" bIns="54423" anchorCtr="0" compatLnSpc="0"/>
          <a:lstStyle/>
          <a:p>
            <a:pPr hangingPunct="0"/>
            <a:r>
              <a:rPr lang="en-GB" sz="2177" dirty="0">
                <a:latin typeface="Liberation Sans" pitchFamily="18"/>
                <a:ea typeface="Microsoft YaHei" pitchFamily="2"/>
                <a:cs typeface="Lucida Sans" pitchFamily="2"/>
              </a:rPr>
              <a:t>@</a:t>
            </a:r>
            <a:r>
              <a:rPr lang="en-GB" sz="2177" dirty="0" err="1">
                <a:latin typeface="Liberation Sans" pitchFamily="18"/>
                <a:ea typeface="Microsoft YaHei" pitchFamily="2"/>
                <a:cs typeface="Lucida Sans" pitchFamily="2"/>
              </a:rPr>
              <a:t>OpenScienceMOOC</a:t>
            </a:r>
            <a:endParaRPr lang="en-GB" sz="2177" dirty="0">
              <a:latin typeface="Liberation Sans" pitchFamily="18"/>
              <a:ea typeface="Microsoft YaHei" pitchFamily="2"/>
              <a:cs typeface="Lucida Sans" pitchFamily="2"/>
            </a:endParaRPr>
          </a:p>
        </p:txBody>
      </p:sp>
      <p:sp>
        <p:nvSpPr>
          <p:cNvPr id="9" name="Rectangle 8">
            <a:extLst>
              <a:ext uri="{FF2B5EF4-FFF2-40B4-BE49-F238E27FC236}">
                <a16:creationId xmlns:a16="http://schemas.microsoft.com/office/drawing/2014/main" id="{97C434F4-FED1-423F-ABDB-278BAC9D2A38}"/>
              </a:ext>
            </a:extLst>
          </p:cNvPr>
          <p:cNvSpPr/>
          <p:nvPr/>
        </p:nvSpPr>
        <p:spPr>
          <a:xfrm>
            <a:off x="4794984" y="6252731"/>
            <a:ext cx="3380349" cy="427361"/>
          </a:xfrm>
          <a:prstGeom prst="rect">
            <a:avLst/>
          </a:prstGeom>
        </p:spPr>
        <p:txBody>
          <a:bodyPr wrap="none">
            <a:spAutoFit/>
          </a:bodyPr>
          <a:lstStyle/>
          <a:p>
            <a:r>
              <a:rPr lang="en-GB" sz="2177" dirty="0">
                <a:solidFill>
                  <a:srgbClr val="24292E"/>
                </a:solidFill>
                <a:latin typeface="-apple-system"/>
              </a:rPr>
              <a:t>Designed by: Mike Morrison</a:t>
            </a:r>
          </a:p>
        </p:txBody>
      </p:sp>
    </p:spTree>
    <p:extLst>
      <p:ext uri="{BB962C8B-B14F-4D97-AF65-F5344CB8AC3E}">
        <p14:creationId xmlns:p14="http://schemas.microsoft.com/office/powerpoint/2010/main" val="2540819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D4A9B-05C7-4EBD-A54E-482093DF7532}"/>
              </a:ext>
            </a:extLst>
          </p:cNvPr>
          <p:cNvSpPr/>
          <p:nvPr/>
        </p:nvSpPr>
        <p:spPr>
          <a:xfrm>
            <a:off x="131557" y="6380778"/>
            <a:ext cx="11512134" cy="369332"/>
          </a:xfrm>
          <a:prstGeom prst="rect">
            <a:avLst/>
          </a:prstGeom>
        </p:spPr>
        <p:txBody>
          <a:bodyPr wrap="square">
            <a:spAutoFit/>
          </a:bodyPr>
          <a:lstStyle/>
          <a:p>
            <a:r>
              <a:rPr lang="en-GB" dirty="0">
                <a:hlinkClick r:id="rId2"/>
              </a:rPr>
              <a:t>https://eliademy.com/catalog/oer/module-5-open-research-software-and-open-source.html</a:t>
            </a:r>
            <a:r>
              <a:rPr lang="en-GB" dirty="0"/>
              <a:t> </a:t>
            </a:r>
          </a:p>
        </p:txBody>
      </p:sp>
      <p:pic>
        <p:nvPicPr>
          <p:cNvPr id="4" name="Picture 3">
            <a:extLst>
              <a:ext uri="{FF2B5EF4-FFF2-40B4-BE49-F238E27FC236}">
                <a16:creationId xmlns:a16="http://schemas.microsoft.com/office/drawing/2014/main" id="{24793CF9-FAC7-48DA-837E-1F08E97CCE04}"/>
              </a:ext>
            </a:extLst>
          </p:cNvPr>
          <p:cNvPicPr>
            <a:picLocks noChangeAspect="1"/>
          </p:cNvPicPr>
          <p:nvPr/>
        </p:nvPicPr>
        <p:blipFill rotWithShape="1">
          <a:blip r:embed="rId3"/>
          <a:srcRect l="9753" t="16204" r="11420" b="9351"/>
          <a:stretch/>
        </p:blipFill>
        <p:spPr>
          <a:xfrm>
            <a:off x="781050" y="107890"/>
            <a:ext cx="9773196" cy="6153210"/>
          </a:xfrm>
          <a:prstGeom prst="rect">
            <a:avLst/>
          </a:prstGeom>
        </p:spPr>
      </p:pic>
    </p:spTree>
    <p:extLst>
      <p:ext uri="{BB962C8B-B14F-4D97-AF65-F5344CB8AC3E}">
        <p14:creationId xmlns:p14="http://schemas.microsoft.com/office/powerpoint/2010/main" val="1898271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49F8F-7F12-48E0-8B3A-69AD2C364602}"/>
              </a:ext>
            </a:extLst>
          </p:cNvPr>
          <p:cNvSpPr txBox="1">
            <a:spLocks noGrp="1"/>
          </p:cNvSpPr>
          <p:nvPr>
            <p:ph type="title" idx="4294967295"/>
          </p:nvPr>
        </p:nvSpPr>
        <p:spPr>
          <a:xfrm>
            <a:off x="838200" y="279393"/>
            <a:ext cx="10515600" cy="1325563"/>
          </a:xfrm>
        </p:spPr>
        <p:txBody>
          <a:bodyPr/>
          <a:lstStyle/>
          <a:p>
            <a:r>
              <a:rPr lang="en-GB" dirty="0"/>
              <a:t>A fully interactive learning style</a:t>
            </a:r>
          </a:p>
        </p:txBody>
      </p:sp>
      <p:pic>
        <p:nvPicPr>
          <p:cNvPr id="4" name="Picture 3">
            <a:extLst>
              <a:ext uri="{FF2B5EF4-FFF2-40B4-BE49-F238E27FC236}">
                <a16:creationId xmlns:a16="http://schemas.microsoft.com/office/drawing/2014/main" id="{7988AC82-D3DA-47A0-AC02-C2A9EE8500D8}"/>
              </a:ext>
            </a:extLst>
          </p:cNvPr>
          <p:cNvPicPr>
            <a:picLocks noChangeAspect="1"/>
          </p:cNvPicPr>
          <p:nvPr/>
        </p:nvPicPr>
        <p:blipFill rotWithShape="1">
          <a:blip r:embed="rId3">
            <a:lum/>
            <a:alphaModFix/>
          </a:blip>
          <a:srcRect l="19359" t="13257" r="20610" b="12974"/>
          <a:stretch/>
        </p:blipFill>
        <p:spPr>
          <a:xfrm>
            <a:off x="3767230" y="1223961"/>
            <a:ext cx="7346897" cy="5078143"/>
          </a:xfrm>
          <a:prstGeom prst="rect">
            <a:avLst/>
          </a:prstGeom>
          <a:noFill/>
          <a:ln>
            <a:noFill/>
          </a:ln>
        </p:spPr>
      </p:pic>
      <p:sp>
        <p:nvSpPr>
          <p:cNvPr id="7" name="TextBox 6">
            <a:extLst>
              <a:ext uri="{FF2B5EF4-FFF2-40B4-BE49-F238E27FC236}">
                <a16:creationId xmlns:a16="http://schemas.microsoft.com/office/drawing/2014/main" id="{F25B0AFD-7787-4526-AA17-AF213A62B53E}"/>
              </a:ext>
            </a:extLst>
          </p:cNvPr>
          <p:cNvSpPr txBox="1"/>
          <p:nvPr/>
        </p:nvSpPr>
        <p:spPr>
          <a:xfrm>
            <a:off x="560174" y="1615402"/>
            <a:ext cx="3207056" cy="4559582"/>
          </a:xfrm>
          <a:prstGeom prst="rect">
            <a:avLst/>
          </a:prstGeom>
          <a:noFill/>
        </p:spPr>
        <p:txBody>
          <a:bodyPr wrap="square" rtlCol="0">
            <a:spAutoFit/>
          </a:bodyPr>
          <a:lstStyle/>
          <a:p>
            <a:pPr algn="ctr"/>
            <a:r>
              <a:rPr lang="en-GB" sz="2903" dirty="0"/>
              <a:t>This allows learners to actually edit the MOOC content for this module. </a:t>
            </a:r>
            <a:r>
              <a:rPr lang="en-GB" sz="2903" b="1" dirty="0"/>
              <a:t>Nice</a:t>
            </a:r>
            <a:r>
              <a:rPr lang="en-GB" sz="2903" dirty="0"/>
              <a:t>.</a:t>
            </a:r>
          </a:p>
          <a:p>
            <a:pPr algn="ctr"/>
            <a:endParaRPr lang="en-GB" sz="2903" dirty="0"/>
          </a:p>
          <a:p>
            <a:pPr algn="ctr"/>
            <a:r>
              <a:rPr lang="en-GB" sz="2903" dirty="0"/>
              <a:t>Learning is based on </a:t>
            </a:r>
            <a:r>
              <a:rPr lang="en-GB" sz="2903" b="1" dirty="0"/>
              <a:t>participation</a:t>
            </a:r>
            <a:r>
              <a:rPr lang="en-GB" sz="2903" dirty="0"/>
              <a:t> and </a:t>
            </a:r>
            <a:r>
              <a:rPr lang="en-GB" sz="2903" b="1" dirty="0"/>
              <a:t>collaboration</a:t>
            </a:r>
            <a:r>
              <a:rPr lang="en-GB" sz="2903" dirty="0"/>
              <a:t>.</a:t>
            </a:r>
          </a:p>
        </p:txBody>
      </p:sp>
      <p:sp>
        <p:nvSpPr>
          <p:cNvPr id="5" name="CustomShape 3">
            <a:extLst>
              <a:ext uri="{FF2B5EF4-FFF2-40B4-BE49-F238E27FC236}">
                <a16:creationId xmlns:a16="http://schemas.microsoft.com/office/drawing/2014/main" id="{6E09D1E0-5778-48B4-94A5-FEF5EC6803A5}"/>
              </a:ext>
            </a:extLst>
          </p:cNvPr>
          <p:cNvSpPr/>
          <p:nvPr/>
        </p:nvSpPr>
        <p:spPr>
          <a:xfrm>
            <a:off x="9514080" y="648864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a:solidFill>
                  <a:srgbClr val="0563C1"/>
                </a:solidFill>
                <a:uFillTx/>
                <a:latin typeface="Open Sans"/>
                <a:hlinkClick r:id="rId4"/>
              </a:rPr>
              <a:t>@protohedgehog</a:t>
            </a:r>
            <a:endParaRPr lang="en-GB" sz="1800" b="0" strike="noStrike" spc="-1">
              <a:latin typeface="Arial"/>
            </a:endParaRPr>
          </a:p>
        </p:txBody>
      </p:sp>
    </p:spTree>
    <p:extLst>
      <p:ext uri="{BB962C8B-B14F-4D97-AF65-F5344CB8AC3E}">
        <p14:creationId xmlns:p14="http://schemas.microsoft.com/office/powerpoint/2010/main" val="1965102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83340-CA0D-4D62-8B43-D2779D1A8524}"/>
              </a:ext>
            </a:extLst>
          </p:cNvPr>
          <p:cNvSpPr txBox="1">
            <a:spLocks noGrp="1"/>
          </p:cNvSpPr>
          <p:nvPr>
            <p:ph type="title" idx="4294967295"/>
          </p:nvPr>
        </p:nvSpPr>
        <p:spPr>
          <a:xfrm>
            <a:off x="513590" y="132153"/>
            <a:ext cx="10971300" cy="1144631"/>
          </a:xfrm>
        </p:spPr>
        <p:txBody>
          <a:bodyPr/>
          <a:lstStyle/>
          <a:p>
            <a:r>
              <a:rPr lang="en-GB" dirty="0"/>
              <a:t>Open for re-use, online or offline</a:t>
            </a:r>
          </a:p>
        </p:txBody>
      </p:sp>
      <p:pic>
        <p:nvPicPr>
          <p:cNvPr id="4" name="Picture 3">
            <a:extLst>
              <a:ext uri="{FF2B5EF4-FFF2-40B4-BE49-F238E27FC236}">
                <a16:creationId xmlns:a16="http://schemas.microsoft.com/office/drawing/2014/main" id="{531E1F03-217D-42D0-B46C-83F235F34196}"/>
              </a:ext>
            </a:extLst>
          </p:cNvPr>
          <p:cNvPicPr>
            <a:picLocks noChangeAspect="1"/>
          </p:cNvPicPr>
          <p:nvPr/>
        </p:nvPicPr>
        <p:blipFill rotWithShape="1">
          <a:blip r:embed="rId3">
            <a:lum/>
            <a:alphaModFix/>
          </a:blip>
          <a:srcRect l="1689" t="28050" r="25288" b="29321"/>
          <a:stretch/>
        </p:blipFill>
        <p:spPr>
          <a:xfrm>
            <a:off x="1595182" y="1572809"/>
            <a:ext cx="9001636" cy="2955826"/>
          </a:xfrm>
          <a:prstGeom prst="rect">
            <a:avLst/>
          </a:prstGeom>
          <a:noFill/>
          <a:ln>
            <a:noFill/>
          </a:ln>
        </p:spPr>
      </p:pic>
      <p:pic>
        <p:nvPicPr>
          <p:cNvPr id="2050" name="Picture 2" descr="Image result for cc zero">
            <a:extLst>
              <a:ext uri="{FF2B5EF4-FFF2-40B4-BE49-F238E27FC236}">
                <a16:creationId xmlns:a16="http://schemas.microsoft.com/office/drawing/2014/main" id="{245D3B0E-6980-4B6A-B7EE-644DD84B10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2173" y="4975186"/>
            <a:ext cx="4079473" cy="1437774"/>
          </a:xfrm>
          <a:prstGeom prst="rect">
            <a:avLst/>
          </a:prstGeom>
          <a:noFill/>
          <a:extLst>
            <a:ext uri="{909E8E84-426E-40DD-AFC4-6F175D3DCCD1}">
              <a14:hiddenFill xmlns:a14="http://schemas.microsoft.com/office/drawing/2010/main">
                <a:solidFill>
                  <a:srgbClr val="FFFFFF"/>
                </a:solidFill>
              </a14:hiddenFill>
            </a:ext>
          </a:extLst>
        </p:spPr>
      </p:pic>
      <p:sp>
        <p:nvSpPr>
          <p:cNvPr id="5" name="CustomShape 3">
            <a:extLst>
              <a:ext uri="{FF2B5EF4-FFF2-40B4-BE49-F238E27FC236}">
                <a16:creationId xmlns:a16="http://schemas.microsoft.com/office/drawing/2014/main" id="{5940AEFA-365F-40CD-85E4-48105C29970C}"/>
              </a:ext>
            </a:extLst>
          </p:cNvPr>
          <p:cNvSpPr/>
          <p:nvPr/>
        </p:nvSpPr>
        <p:spPr>
          <a:xfrm>
            <a:off x="9514080" y="648864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a:solidFill>
                  <a:srgbClr val="0563C1"/>
                </a:solidFill>
                <a:uFillTx/>
                <a:latin typeface="Open Sans"/>
                <a:hlinkClick r:id="rId5"/>
              </a:rPr>
              <a:t>@protohedgehog</a:t>
            </a:r>
            <a:endParaRPr lang="en-GB" sz="1800" b="0" strike="noStrike" spc="-1">
              <a:latin typeface="Arial"/>
            </a:endParaRPr>
          </a:p>
        </p:txBody>
      </p:sp>
    </p:spTree>
    <p:extLst>
      <p:ext uri="{BB962C8B-B14F-4D97-AF65-F5344CB8AC3E}">
        <p14:creationId xmlns:p14="http://schemas.microsoft.com/office/powerpoint/2010/main" val="432914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cdn-images-1.medium.com/max/800/1*R3qE2nYXRduaWgUEXEQbQw.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8841" y="327289"/>
            <a:ext cx="2423160" cy="37235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156EA5C-BA4D-40C4-A843-4AEE575E402C}"/>
              </a:ext>
            </a:extLst>
          </p:cNvPr>
          <p:cNvSpPr>
            <a:spLocks noGrp="1"/>
          </p:cNvSpPr>
          <p:nvPr>
            <p:ph type="title"/>
          </p:nvPr>
        </p:nvSpPr>
        <p:spPr/>
        <p:txBody>
          <a:bodyPr/>
          <a:lstStyle/>
          <a:p>
            <a:r>
              <a:rPr lang="en-GB" dirty="0"/>
              <a:t>What gets me out of bed in the morning</a:t>
            </a:r>
          </a:p>
        </p:txBody>
      </p:sp>
      <p:sp>
        <p:nvSpPr>
          <p:cNvPr id="3" name="Content Placeholder 2">
            <a:extLst>
              <a:ext uri="{FF2B5EF4-FFF2-40B4-BE49-F238E27FC236}">
                <a16:creationId xmlns:a16="http://schemas.microsoft.com/office/drawing/2014/main" id="{A5B730FE-8DAB-42C4-84D7-42288C4CB650}"/>
              </a:ext>
            </a:extLst>
          </p:cNvPr>
          <p:cNvSpPr>
            <a:spLocks noGrp="1"/>
          </p:cNvSpPr>
          <p:nvPr>
            <p:ph idx="1"/>
          </p:nvPr>
        </p:nvSpPr>
        <p:spPr>
          <a:xfrm>
            <a:off x="666974" y="1690688"/>
            <a:ext cx="9101866" cy="1866900"/>
          </a:xfrm>
        </p:spPr>
        <p:txBody>
          <a:bodyPr>
            <a:normAutofit/>
          </a:bodyPr>
          <a:lstStyle/>
          <a:p>
            <a:pPr>
              <a:buFont typeface="Wingdings" panose="05000000000000000000" pitchFamily="2" charset="2"/>
              <a:buChar char="Ø"/>
            </a:pPr>
            <a:r>
              <a:rPr lang="en-GB" dirty="0">
                <a:latin typeface="Open Sans"/>
              </a:rPr>
              <a:t> The vast majority of scholarly research and knowledge is held hostage by private corporations.</a:t>
            </a:r>
          </a:p>
          <a:p>
            <a:pPr>
              <a:buFont typeface="Wingdings" panose="05000000000000000000" pitchFamily="2" charset="2"/>
              <a:buChar char="Ø"/>
            </a:pPr>
            <a:r>
              <a:rPr lang="en-GB" dirty="0">
                <a:latin typeface="Open Sans"/>
              </a:rPr>
              <a:t> This disadvantages everyone on this planet, except for those in the wealthiest, elite research institutes.</a:t>
            </a:r>
          </a:p>
        </p:txBody>
      </p:sp>
      <p:sp>
        <p:nvSpPr>
          <p:cNvPr id="6" name="Rectangle 5">
            <a:extLst>
              <a:ext uri="{FF2B5EF4-FFF2-40B4-BE49-F238E27FC236}">
                <a16:creationId xmlns:a16="http://schemas.microsoft.com/office/drawing/2014/main" id="{11183B7A-BDB9-4E1C-9BC8-CB2558A6F576}"/>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pic>
        <p:nvPicPr>
          <p:cNvPr id="12290" name="Picture 2" descr="Image result for sips tea angrily gif">
            <a:extLst>
              <a:ext uri="{FF2B5EF4-FFF2-40B4-BE49-F238E27FC236}">
                <a16:creationId xmlns:a16="http://schemas.microsoft.com/office/drawing/2014/main" id="{9DCAFB7B-8774-4956-ACCE-27E48E8E85C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28820" y="4217536"/>
            <a:ext cx="3943350" cy="18669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33F94F1-D418-4B33-9AEF-B0612F1E19AD}"/>
              </a:ext>
            </a:extLst>
          </p:cNvPr>
          <p:cNvSpPr/>
          <p:nvPr/>
        </p:nvSpPr>
        <p:spPr>
          <a:xfrm>
            <a:off x="666973" y="3553506"/>
            <a:ext cx="7130191" cy="2547364"/>
          </a:xfrm>
          <a:prstGeom prst="rect">
            <a:avLst/>
          </a:prstGeom>
        </p:spPr>
        <p:txBody>
          <a:bodyPr wrap="square">
            <a:spAutoFit/>
          </a:bodyPr>
          <a:lstStyle/>
          <a:p>
            <a:pPr marL="228600" lvl="0" indent="-228600">
              <a:lnSpc>
                <a:spcPct val="90000"/>
              </a:lnSpc>
              <a:spcBef>
                <a:spcPts val="1000"/>
              </a:spcBef>
              <a:buFont typeface="Wingdings" panose="05000000000000000000" pitchFamily="2" charset="2"/>
              <a:buChar char="Ø"/>
            </a:pPr>
            <a:r>
              <a:rPr lang="en-GB" sz="2800" dirty="0">
                <a:solidFill>
                  <a:prstClr val="black"/>
                </a:solidFill>
                <a:latin typeface="Open Sans"/>
              </a:rPr>
              <a:t> These commercial giants are ruthless racketeers that have profit margins that exceed Apple and even ‘big oil’ (&gt;35%).</a:t>
            </a:r>
          </a:p>
          <a:p>
            <a:pPr marL="228600" lvl="0" indent="-228600">
              <a:lnSpc>
                <a:spcPct val="90000"/>
              </a:lnSpc>
              <a:spcBef>
                <a:spcPts val="1000"/>
              </a:spcBef>
              <a:buFont typeface="Wingdings" panose="05000000000000000000" pitchFamily="2" charset="2"/>
              <a:buChar char="Ø"/>
            </a:pPr>
            <a:r>
              <a:rPr lang="en-GB" sz="2800" dirty="0">
                <a:solidFill>
                  <a:prstClr val="black"/>
                </a:solidFill>
                <a:latin typeface="Open Sans"/>
              </a:rPr>
              <a:t> </a:t>
            </a:r>
            <a:r>
              <a:rPr lang="en-GB" sz="2800" b="1" dirty="0">
                <a:solidFill>
                  <a:prstClr val="black"/>
                </a:solidFill>
                <a:latin typeface="Open Sans"/>
              </a:rPr>
              <a:t>We are not communicating research effectively, and our world is suffering as a result.</a:t>
            </a:r>
          </a:p>
        </p:txBody>
      </p:sp>
    </p:spTree>
    <p:extLst>
      <p:ext uri="{BB962C8B-B14F-4D97-AF65-F5344CB8AC3E}">
        <p14:creationId xmlns:p14="http://schemas.microsoft.com/office/powerpoint/2010/main" val="4078462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09020-04B5-4969-9A26-C3F3995F3F63}"/>
              </a:ext>
            </a:extLst>
          </p:cNvPr>
          <p:cNvSpPr>
            <a:spLocks noGrp="1"/>
          </p:cNvSpPr>
          <p:nvPr>
            <p:ph type="title"/>
          </p:nvPr>
        </p:nvSpPr>
        <p:spPr>
          <a:xfrm>
            <a:off x="3966638" y="0"/>
            <a:ext cx="4643962" cy="1218795"/>
          </a:xfrm>
        </p:spPr>
        <p:txBody>
          <a:bodyPr/>
          <a:lstStyle/>
          <a:p>
            <a:r>
              <a:rPr lang="de-DE" dirty="0"/>
              <a:t>Recently launched!</a:t>
            </a:r>
            <a:endParaRPr lang="en-GB" dirty="0"/>
          </a:p>
        </p:txBody>
      </p:sp>
      <p:pic>
        <p:nvPicPr>
          <p:cNvPr id="5" name="Picture 4">
            <a:extLst>
              <a:ext uri="{FF2B5EF4-FFF2-40B4-BE49-F238E27FC236}">
                <a16:creationId xmlns:a16="http://schemas.microsoft.com/office/drawing/2014/main" id="{FB4DEB88-D5A9-499C-BC78-147F566841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3900" y="2057149"/>
            <a:ext cx="3343723" cy="3281681"/>
          </a:xfrm>
          <a:prstGeom prst="rect">
            <a:avLst/>
          </a:prstGeom>
        </p:spPr>
      </p:pic>
      <p:sp>
        <p:nvSpPr>
          <p:cNvPr id="7" name="Rectangle 6">
            <a:extLst>
              <a:ext uri="{FF2B5EF4-FFF2-40B4-BE49-F238E27FC236}">
                <a16:creationId xmlns:a16="http://schemas.microsoft.com/office/drawing/2014/main" id="{DD3E5311-040D-4574-8CB5-19FCF5645657}"/>
              </a:ext>
            </a:extLst>
          </p:cNvPr>
          <p:cNvSpPr/>
          <p:nvPr/>
        </p:nvSpPr>
        <p:spPr>
          <a:xfrm>
            <a:off x="8108831" y="6465404"/>
            <a:ext cx="4083169" cy="276999"/>
          </a:xfrm>
          <a:prstGeom prst="rect">
            <a:avLst/>
          </a:prstGeom>
        </p:spPr>
        <p:txBody>
          <a:bodyPr wrap="none">
            <a:spAutoFit/>
          </a:bodyPr>
          <a:lstStyle/>
          <a:p>
            <a:pPr algn="ctr"/>
            <a:r>
              <a:rPr lang="de-DE" sz="1200" dirty="0"/>
              <a:t>Image </a:t>
            </a:r>
            <a:r>
              <a:rPr lang="de-DE" sz="1200" dirty="0" err="1"/>
              <a:t>license</a:t>
            </a:r>
            <a:r>
              <a:rPr lang="de-DE" sz="1200" dirty="0"/>
              <a:t>: CC0 1.0 Universal; Patrick </a:t>
            </a:r>
            <a:r>
              <a:rPr lang="de-DE" sz="1200" dirty="0" err="1"/>
              <a:t>Hochstenbach</a:t>
            </a:r>
            <a:r>
              <a:rPr lang="de-DE" sz="1200" dirty="0"/>
              <a:t> </a:t>
            </a:r>
            <a:endParaRPr lang="de-DE" sz="1200" dirty="0">
              <a:effectLst/>
            </a:endParaRPr>
          </a:p>
        </p:txBody>
      </p:sp>
      <p:pic>
        <p:nvPicPr>
          <p:cNvPr id="3" name="Picture 2">
            <a:extLst>
              <a:ext uri="{FF2B5EF4-FFF2-40B4-BE49-F238E27FC236}">
                <a16:creationId xmlns:a16="http://schemas.microsoft.com/office/drawing/2014/main" id="{08F899CE-4F4B-4B09-8E95-16CEC527C54B}"/>
              </a:ext>
            </a:extLst>
          </p:cNvPr>
          <p:cNvPicPr>
            <a:picLocks noChangeAspect="1"/>
          </p:cNvPicPr>
          <p:nvPr/>
        </p:nvPicPr>
        <p:blipFill rotWithShape="1">
          <a:blip r:embed="rId3"/>
          <a:srcRect l="10062" t="15370" r="11728" b="5725"/>
          <a:stretch/>
        </p:blipFill>
        <p:spPr>
          <a:xfrm>
            <a:off x="234950" y="992337"/>
            <a:ext cx="8045450" cy="5411304"/>
          </a:xfrm>
          <a:prstGeom prst="rect">
            <a:avLst/>
          </a:prstGeom>
        </p:spPr>
      </p:pic>
      <p:sp>
        <p:nvSpPr>
          <p:cNvPr id="4" name="Rectangle 3">
            <a:extLst>
              <a:ext uri="{FF2B5EF4-FFF2-40B4-BE49-F238E27FC236}">
                <a16:creationId xmlns:a16="http://schemas.microsoft.com/office/drawing/2014/main" id="{3252AB82-D7DA-4797-8A27-80B2A91120F2}"/>
              </a:ext>
            </a:extLst>
          </p:cNvPr>
          <p:cNvSpPr/>
          <p:nvPr/>
        </p:nvSpPr>
        <p:spPr>
          <a:xfrm>
            <a:off x="234950" y="6419237"/>
            <a:ext cx="7817224" cy="369332"/>
          </a:xfrm>
          <a:prstGeom prst="rect">
            <a:avLst/>
          </a:prstGeom>
        </p:spPr>
        <p:txBody>
          <a:bodyPr wrap="square">
            <a:spAutoFit/>
          </a:bodyPr>
          <a:lstStyle/>
          <a:p>
            <a:r>
              <a:rPr lang="en-GB" dirty="0">
                <a:hlinkClick r:id="rId4"/>
              </a:rPr>
              <a:t>https://eliademy.com/catalog/oer/module-1-open-principles.html</a:t>
            </a:r>
            <a:r>
              <a:rPr lang="en-GB" dirty="0"/>
              <a:t> </a:t>
            </a:r>
          </a:p>
        </p:txBody>
      </p:sp>
    </p:spTree>
    <p:extLst>
      <p:ext uri="{BB962C8B-B14F-4D97-AF65-F5344CB8AC3E}">
        <p14:creationId xmlns:p14="http://schemas.microsoft.com/office/powerpoint/2010/main" val="1864741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TextShape 1"/>
          <p:cNvSpPr txBox="1"/>
          <p:nvPr/>
        </p:nvSpPr>
        <p:spPr>
          <a:xfrm>
            <a:off x="927360" y="1800"/>
            <a:ext cx="10853280" cy="1325160"/>
          </a:xfrm>
          <a:prstGeom prst="rect">
            <a:avLst/>
          </a:prstGeom>
          <a:noFill/>
          <a:ln>
            <a:noFill/>
          </a:ln>
        </p:spPr>
        <p:txBody>
          <a:bodyPr anchor="ctr">
            <a:noAutofit/>
          </a:bodyPr>
          <a:lstStyle/>
          <a:p>
            <a:pPr>
              <a:lnSpc>
                <a:spcPct val="90000"/>
              </a:lnSpc>
            </a:pPr>
            <a:r>
              <a:rPr lang="en-US" sz="4400" b="0" strike="noStrike" spc="-1">
                <a:solidFill>
                  <a:srgbClr val="000000"/>
                </a:solidFill>
                <a:latin typeface="Calibri Light"/>
              </a:rPr>
              <a:t>Openness is good for your work and career</a:t>
            </a:r>
            <a:endParaRPr lang="en-US" sz="4400" b="0" strike="noStrike" spc="-1">
              <a:solidFill>
                <a:srgbClr val="000000"/>
              </a:solidFill>
              <a:latin typeface="Calibri"/>
            </a:endParaRPr>
          </a:p>
        </p:txBody>
      </p:sp>
      <p:pic>
        <p:nvPicPr>
          <p:cNvPr id="448" name="Picture 4"/>
          <p:cNvPicPr/>
          <p:nvPr/>
        </p:nvPicPr>
        <p:blipFill>
          <a:blip r:embed="rId2"/>
          <a:stretch/>
        </p:blipFill>
        <p:spPr>
          <a:xfrm>
            <a:off x="242640" y="1056600"/>
            <a:ext cx="5596200" cy="2372040"/>
          </a:xfrm>
          <a:prstGeom prst="rect">
            <a:avLst/>
          </a:prstGeom>
          <a:ln>
            <a:noFill/>
          </a:ln>
        </p:spPr>
      </p:pic>
      <p:sp>
        <p:nvSpPr>
          <p:cNvPr id="449" name="CustomShape 2"/>
          <p:cNvSpPr/>
          <p:nvPr/>
        </p:nvSpPr>
        <p:spPr>
          <a:xfrm>
            <a:off x="138600" y="6267240"/>
            <a:ext cx="9595080" cy="472680"/>
          </a:xfrm>
          <a:prstGeom prst="rect">
            <a:avLst/>
          </a:prstGeom>
          <a:noFill/>
          <a:ln>
            <a:noFill/>
          </a:ln>
        </p:spPr>
        <p:style>
          <a:lnRef idx="0">
            <a:scrgbClr r="0" g="0" b="0"/>
          </a:lnRef>
          <a:fillRef idx="0">
            <a:scrgbClr r="0" g="0" b="0"/>
          </a:fillRef>
          <a:effectRef idx="0">
            <a:scrgbClr r="0" g="0" b="0"/>
          </a:effectRef>
          <a:fontRef idx="minor"/>
        </p:style>
        <p:txBody>
          <a:bodyPr anchor="ctr">
            <a:spAutoFit/>
          </a:bodyPr>
          <a:lstStyle/>
          <a:p>
            <a:pPr>
              <a:lnSpc>
                <a:spcPct val="100000"/>
              </a:lnSpc>
            </a:pPr>
            <a:r>
              <a:rPr lang="en-GB" sz="1200" b="0" strike="noStrike" spc="-1">
                <a:solidFill>
                  <a:srgbClr val="000000"/>
                </a:solidFill>
                <a:latin typeface="Open Sans"/>
                <a:ea typeface="Lato"/>
              </a:rPr>
              <a:t>Data from The Open Access Citation Advantage Service, SPARC Europe, accessed March 2016.</a:t>
            </a:r>
            <a:endParaRPr lang="en-GB" sz="1200" b="0" strike="noStrike" spc="-1">
              <a:latin typeface="Arial"/>
            </a:endParaRPr>
          </a:p>
          <a:p>
            <a:pPr>
              <a:lnSpc>
                <a:spcPct val="100000"/>
              </a:lnSpc>
            </a:pPr>
            <a:r>
              <a:rPr lang="en-GB" sz="1300" b="0" u="sng" strike="noStrike" spc="-1">
                <a:solidFill>
                  <a:srgbClr val="0563C1"/>
                </a:solidFill>
                <a:uFillTx/>
                <a:latin typeface="Open Sans"/>
                <a:ea typeface="Lato"/>
                <a:hlinkClick r:id="rId3"/>
              </a:rPr>
              <a:t>http://f1000research.com/articles/5-632/v3</a:t>
            </a:r>
            <a:endParaRPr lang="en-GB" sz="1300" b="0" strike="noStrike" spc="-1">
              <a:latin typeface="Arial"/>
            </a:endParaRPr>
          </a:p>
        </p:txBody>
      </p:sp>
      <p:sp>
        <p:nvSpPr>
          <p:cNvPr id="450" name="CustomShape 3"/>
          <p:cNvSpPr/>
          <p:nvPr/>
        </p:nvSpPr>
        <p:spPr>
          <a:xfrm>
            <a:off x="9465480" y="648864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a:solidFill>
                  <a:srgbClr val="0563C1"/>
                </a:solidFill>
                <a:uFillTx/>
                <a:latin typeface="Open Sans"/>
                <a:hlinkClick r:id="rId4"/>
              </a:rPr>
              <a:t>@protohedgehog</a:t>
            </a:r>
            <a:endParaRPr lang="en-GB" sz="1800" b="0" strike="noStrike" spc="-1">
              <a:latin typeface="Arial"/>
            </a:endParaRPr>
          </a:p>
        </p:txBody>
      </p:sp>
      <p:pic>
        <p:nvPicPr>
          <p:cNvPr id="451" name="Picture 7"/>
          <p:cNvPicPr/>
          <p:nvPr/>
        </p:nvPicPr>
        <p:blipFill>
          <a:blip r:embed="rId5"/>
          <a:stretch/>
        </p:blipFill>
        <p:spPr>
          <a:xfrm>
            <a:off x="7754040" y="1250640"/>
            <a:ext cx="3763080" cy="3285360"/>
          </a:xfrm>
          <a:prstGeom prst="rect">
            <a:avLst/>
          </a:prstGeom>
          <a:ln>
            <a:noFill/>
          </a:ln>
        </p:spPr>
      </p:pic>
      <p:sp>
        <p:nvSpPr>
          <p:cNvPr id="452" name="CustomShape 4"/>
          <p:cNvSpPr/>
          <p:nvPr/>
        </p:nvSpPr>
        <p:spPr>
          <a:xfrm>
            <a:off x="182880" y="5973120"/>
            <a:ext cx="2329920" cy="2883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300" b="0" u="sng" strike="noStrike" spc="-1">
                <a:solidFill>
                  <a:srgbClr val="0563C1"/>
                </a:solidFill>
                <a:uFillTx/>
                <a:latin typeface="Open Sans"/>
                <a:hlinkClick r:id="rId6"/>
              </a:rPr>
              <a:t>https://peerj.com/articles/175</a:t>
            </a:r>
            <a:r>
              <a:rPr lang="en-GB" sz="1300" b="0" strike="noStrike" spc="-1">
                <a:solidFill>
                  <a:srgbClr val="000000"/>
                </a:solidFill>
                <a:latin typeface="Open Sans"/>
              </a:rPr>
              <a:t> </a:t>
            </a:r>
            <a:endParaRPr lang="en-GB" sz="1300" b="0" strike="noStrike" spc="-1">
              <a:latin typeface="Arial"/>
            </a:endParaRPr>
          </a:p>
        </p:txBody>
      </p:sp>
      <p:pic>
        <p:nvPicPr>
          <p:cNvPr id="453" name="Content Placeholder 4"/>
          <p:cNvPicPr/>
          <p:nvPr/>
        </p:nvPicPr>
        <p:blipFill>
          <a:blip r:embed="rId7"/>
          <a:stretch/>
        </p:blipFill>
        <p:spPr>
          <a:xfrm>
            <a:off x="2690640" y="3157920"/>
            <a:ext cx="5063400" cy="2815200"/>
          </a:xfrm>
          <a:prstGeom prst="rect">
            <a:avLst/>
          </a:prstGeom>
          <a:ln>
            <a:noFill/>
          </a:ln>
        </p:spPr>
      </p:pic>
      <p:sp>
        <p:nvSpPr>
          <p:cNvPr id="454" name="CustomShape 5"/>
          <p:cNvSpPr/>
          <p:nvPr/>
        </p:nvSpPr>
        <p:spPr>
          <a:xfrm>
            <a:off x="164880" y="5663520"/>
            <a:ext cx="2174400" cy="4863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300" b="0" u="sng" strike="noStrike" spc="-1">
                <a:solidFill>
                  <a:srgbClr val="0563C1"/>
                </a:solidFill>
                <a:uFillTx/>
                <a:latin typeface="Open Sans"/>
                <a:hlinkClick r:id="rId8"/>
              </a:rPr>
              <a:t>http://whyopenresearch.org</a:t>
            </a:r>
            <a:endParaRPr lang="en-GB" sz="1300" b="0" strike="noStrike" spc="-1">
              <a:latin typeface="Arial"/>
            </a:endParaRPr>
          </a:p>
          <a:p>
            <a:pPr>
              <a:lnSpc>
                <a:spcPct val="100000"/>
              </a:lnSpc>
            </a:pPr>
            <a:endParaRPr lang="en-GB" sz="1300" b="0" strike="noStrike" spc="-1">
              <a:latin typeface="Arial"/>
            </a:endParaRPr>
          </a:p>
        </p:txBody>
      </p:sp>
      <p:sp>
        <p:nvSpPr>
          <p:cNvPr id="455" name="CustomShape 6"/>
          <p:cNvSpPr/>
          <p:nvPr/>
        </p:nvSpPr>
        <p:spPr>
          <a:xfrm>
            <a:off x="7992720" y="5050800"/>
            <a:ext cx="609552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571680" indent="-571320">
              <a:lnSpc>
                <a:spcPct val="100000"/>
              </a:lnSpc>
              <a:buClr>
                <a:srgbClr val="000000"/>
              </a:buClr>
              <a:buFont typeface="Wingdings" charset="2"/>
              <a:buChar char=""/>
            </a:pPr>
            <a:r>
              <a:rPr lang="en-GB" sz="1800" b="0" strike="noStrike" spc="-1">
                <a:solidFill>
                  <a:srgbClr val="000000"/>
                </a:solidFill>
                <a:latin typeface="Open Sans"/>
              </a:rPr>
              <a:t>Rapid communication </a:t>
            </a:r>
            <a:endParaRPr lang="en-GB" sz="1800" b="0" strike="noStrike" spc="-1">
              <a:latin typeface="Arial"/>
            </a:endParaRPr>
          </a:p>
          <a:p>
            <a:pPr marL="571680" indent="-571320">
              <a:lnSpc>
                <a:spcPct val="100000"/>
              </a:lnSpc>
              <a:buClr>
                <a:srgbClr val="000000"/>
              </a:buClr>
              <a:buFont typeface="Wingdings" charset="2"/>
              <a:buChar char=""/>
            </a:pPr>
            <a:r>
              <a:rPr lang="en-GB" sz="1800" b="0" strike="noStrike" spc="-1">
                <a:solidFill>
                  <a:srgbClr val="000000"/>
                </a:solidFill>
                <a:latin typeface="Open Sans"/>
              </a:rPr>
              <a:t>Greater exposure</a:t>
            </a:r>
            <a:endParaRPr lang="en-GB" sz="1800" b="0" strike="noStrike" spc="-1">
              <a:latin typeface="Arial"/>
            </a:endParaRPr>
          </a:p>
          <a:p>
            <a:pPr marL="571680" indent="-571320">
              <a:lnSpc>
                <a:spcPct val="100000"/>
              </a:lnSpc>
              <a:buClr>
                <a:srgbClr val="000000"/>
              </a:buClr>
              <a:buFont typeface="Wingdings" charset="2"/>
              <a:buChar char=""/>
            </a:pPr>
            <a:r>
              <a:rPr lang="en-GB" sz="1800" b="0" strike="noStrike" spc="-1">
                <a:solidFill>
                  <a:srgbClr val="000000"/>
                </a:solidFill>
                <a:latin typeface="Open Sans"/>
              </a:rPr>
              <a:t>More citations, faster </a:t>
            </a:r>
            <a:endParaRPr lang="en-GB" sz="1800" b="0" strike="noStrike" spc="-1">
              <a:latin typeface="Arial"/>
            </a:endParaRPr>
          </a:p>
        </p:txBody>
      </p:sp>
    </p:spTree>
    <p:extLst>
      <p:ext uri="{BB962C8B-B14F-4D97-AF65-F5344CB8AC3E}">
        <p14:creationId xmlns:p14="http://schemas.microsoft.com/office/powerpoint/2010/main" val="2005295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CustomShape 1"/>
          <p:cNvSpPr/>
          <p:nvPr/>
        </p:nvSpPr>
        <p:spPr>
          <a:xfrm>
            <a:off x="8490600" y="6465960"/>
            <a:ext cx="3664800" cy="562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300" b="0" u="sng" strike="noStrike" spc="-1">
                <a:solidFill>
                  <a:srgbClr val="0563C1"/>
                </a:solidFill>
                <a:uFillTx/>
                <a:latin typeface="Open Sans"/>
                <a:hlinkClick r:id="rId2"/>
              </a:rPr>
              <a:t>https://kib.ki.se/en/publish-analyse/open-access</a:t>
            </a:r>
            <a:endParaRPr lang="en-GB" sz="1300" b="0" strike="noStrike" spc="-1">
              <a:latin typeface="Arial"/>
            </a:endParaRPr>
          </a:p>
          <a:p>
            <a:pPr>
              <a:lnSpc>
                <a:spcPct val="100000"/>
              </a:lnSpc>
            </a:pPr>
            <a:endParaRPr lang="en-GB" sz="1300" b="0" strike="noStrike" spc="-1">
              <a:latin typeface="Arial"/>
            </a:endParaRPr>
          </a:p>
        </p:txBody>
      </p:sp>
      <p:pic>
        <p:nvPicPr>
          <p:cNvPr id="457" name="Picture 2"/>
          <p:cNvPicPr/>
          <p:nvPr/>
        </p:nvPicPr>
        <p:blipFill>
          <a:blip r:embed="rId3"/>
          <a:srcRect l="14145" r="15648"/>
          <a:stretch/>
        </p:blipFill>
        <p:spPr>
          <a:xfrm>
            <a:off x="5243040" y="59760"/>
            <a:ext cx="6490800" cy="6298920"/>
          </a:xfrm>
          <a:prstGeom prst="rect">
            <a:avLst/>
          </a:prstGeom>
          <a:ln>
            <a:noFill/>
          </a:ln>
        </p:spPr>
      </p:pic>
      <p:sp>
        <p:nvSpPr>
          <p:cNvPr id="458" name="CustomShape 2"/>
          <p:cNvSpPr/>
          <p:nvPr/>
        </p:nvSpPr>
        <p:spPr>
          <a:xfrm>
            <a:off x="365040" y="570960"/>
            <a:ext cx="4678560" cy="132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90000"/>
              </a:lnSpc>
            </a:pPr>
            <a:r>
              <a:rPr lang="en-GB" sz="4400" b="0" strike="noStrike" spc="-52">
                <a:solidFill>
                  <a:srgbClr val="000000"/>
                </a:solidFill>
                <a:latin typeface="Open Sans"/>
              </a:rPr>
              <a:t>Openness is better for EVERYONE</a:t>
            </a:r>
            <a:endParaRPr lang="en-GB" sz="4400" b="0" strike="noStrike" spc="-1">
              <a:latin typeface="Arial"/>
            </a:endParaRPr>
          </a:p>
        </p:txBody>
      </p:sp>
      <p:sp>
        <p:nvSpPr>
          <p:cNvPr id="459" name="CustomShape 3"/>
          <p:cNvSpPr/>
          <p:nvPr/>
        </p:nvSpPr>
        <p:spPr>
          <a:xfrm>
            <a:off x="4599360" y="642888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a:solidFill>
                  <a:srgbClr val="0563C1"/>
                </a:solidFill>
                <a:uFillTx/>
                <a:latin typeface="Open Sans"/>
                <a:hlinkClick r:id="rId4"/>
              </a:rPr>
              <a:t>@protohedgehog</a:t>
            </a:r>
            <a:endParaRPr lang="en-GB" sz="1800" b="0" strike="noStrike" spc="-1">
              <a:latin typeface="Arial"/>
            </a:endParaRPr>
          </a:p>
        </p:txBody>
      </p:sp>
      <p:pic>
        <p:nvPicPr>
          <p:cNvPr id="460" name="Picture 5"/>
          <p:cNvPicPr/>
          <p:nvPr/>
        </p:nvPicPr>
        <p:blipFill>
          <a:blip r:embed="rId5"/>
          <a:srcRect l="23396" t="31985"/>
          <a:stretch/>
        </p:blipFill>
        <p:spPr>
          <a:xfrm>
            <a:off x="414360" y="2702520"/>
            <a:ext cx="4828680" cy="2628360"/>
          </a:xfrm>
          <a:prstGeom prst="rect">
            <a:avLst/>
          </a:prstGeom>
          <a:ln>
            <a:noFill/>
          </a:ln>
        </p:spPr>
      </p:pic>
      <p:sp>
        <p:nvSpPr>
          <p:cNvPr id="461" name="CustomShape 4"/>
          <p:cNvSpPr/>
          <p:nvPr/>
        </p:nvSpPr>
        <p:spPr>
          <a:xfrm>
            <a:off x="123480" y="6428880"/>
            <a:ext cx="2970000" cy="2883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300" b="0" u="sng" strike="noStrike" spc="-1">
                <a:solidFill>
                  <a:srgbClr val="0563C1"/>
                </a:solidFill>
                <a:uFillTx/>
                <a:latin typeface="Open Sans"/>
                <a:hlinkClick r:id="rId6"/>
              </a:rPr>
              <a:t>https://elifesciences.org/articles/16800</a:t>
            </a:r>
            <a:endParaRPr lang="en-GB" sz="1300" b="0" strike="noStrike" spc="-1">
              <a:latin typeface="Arial"/>
            </a:endParaRPr>
          </a:p>
        </p:txBody>
      </p:sp>
    </p:spTree>
    <p:extLst>
      <p:ext uri="{BB962C8B-B14F-4D97-AF65-F5344CB8AC3E}">
        <p14:creationId xmlns:p14="http://schemas.microsoft.com/office/powerpoint/2010/main" val="233434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TextShape 1"/>
          <p:cNvSpPr txBox="1"/>
          <p:nvPr/>
        </p:nvSpPr>
        <p:spPr>
          <a:xfrm>
            <a:off x="831960" y="1709640"/>
            <a:ext cx="10515240" cy="2852280"/>
          </a:xfrm>
          <a:prstGeom prst="rect">
            <a:avLst/>
          </a:prstGeom>
          <a:noFill/>
          <a:ln>
            <a:noFill/>
          </a:ln>
        </p:spPr>
        <p:txBody>
          <a:bodyPr anchor="b">
            <a:noAutofit/>
          </a:bodyPr>
          <a:lstStyle/>
          <a:p>
            <a:pPr>
              <a:lnSpc>
                <a:spcPct val="90000"/>
              </a:lnSpc>
            </a:pPr>
            <a:r>
              <a:rPr lang="en-US" sz="6000" b="0" strike="noStrike" spc="-1">
                <a:solidFill>
                  <a:srgbClr val="000000"/>
                </a:solidFill>
                <a:latin typeface="Calibri Light"/>
              </a:rPr>
              <a:t>What can we all achieve if we stand together?</a:t>
            </a:r>
            <a:endParaRPr lang="en-US" sz="6000" b="0" strike="noStrike" spc="-1">
              <a:solidFill>
                <a:srgbClr val="000000"/>
              </a:solidFill>
              <a:latin typeface="Calibri"/>
            </a:endParaRPr>
          </a:p>
        </p:txBody>
      </p:sp>
      <p:sp>
        <p:nvSpPr>
          <p:cNvPr id="233" name="TextShape 2"/>
          <p:cNvSpPr txBox="1"/>
          <p:nvPr/>
        </p:nvSpPr>
        <p:spPr>
          <a:xfrm>
            <a:off x="831960" y="4589640"/>
            <a:ext cx="10515240" cy="1499760"/>
          </a:xfrm>
          <a:prstGeom prst="rect">
            <a:avLst/>
          </a:prstGeom>
          <a:noFill/>
          <a:ln>
            <a:noFill/>
          </a:ln>
        </p:spPr>
        <p:txBody>
          <a:bodyPr>
            <a:noAutofit/>
          </a:bodyPr>
          <a:lstStyle/>
          <a:p>
            <a:pPr>
              <a:lnSpc>
                <a:spcPct val="90000"/>
              </a:lnSpc>
              <a:spcBef>
                <a:spcPts val="1001"/>
              </a:spcBef>
            </a:pPr>
            <a:r>
              <a:rPr lang="en-US" sz="2400" b="0" strike="noStrike" spc="-1" dirty="0">
                <a:solidFill>
                  <a:srgbClr val="000000"/>
                </a:solidFill>
                <a:latin typeface="Calibri"/>
              </a:rPr>
              <a:t>We need to stand together as a unified global community to make sure that we are acting in the best interests of the public, </a:t>
            </a:r>
            <a:r>
              <a:rPr lang="en-US" sz="2400" b="0" i="1" strike="noStrike" spc="-1" dirty="0">
                <a:solidFill>
                  <a:srgbClr val="000000"/>
                </a:solidFill>
                <a:latin typeface="Calibri"/>
              </a:rPr>
              <a:t>not</a:t>
            </a:r>
            <a:r>
              <a:rPr lang="en-US" sz="2400" b="0" strike="noStrike" spc="-1" dirty="0">
                <a:solidFill>
                  <a:srgbClr val="000000"/>
                </a:solidFill>
                <a:latin typeface="Calibri"/>
              </a:rPr>
              <a:t> corporate gains. This is bigger than each of us.</a:t>
            </a:r>
          </a:p>
        </p:txBody>
      </p:sp>
      <p:sp>
        <p:nvSpPr>
          <p:cNvPr id="234" name="CustomShape 3"/>
          <p:cNvSpPr/>
          <p:nvPr/>
        </p:nvSpPr>
        <p:spPr>
          <a:xfrm>
            <a:off x="9465480" y="648864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a:solidFill>
                  <a:srgbClr val="0563C1"/>
                </a:solidFill>
                <a:uFillTx/>
                <a:latin typeface="Open Sans"/>
                <a:hlinkClick r:id="rId2"/>
              </a:rPr>
              <a:t>@protohedgehog</a:t>
            </a:r>
            <a:endParaRPr lang="en-GB" sz="1800" b="0" strike="noStrike" spc="-1">
              <a:latin typeface="Arial"/>
            </a:endParaRPr>
          </a:p>
        </p:txBody>
      </p:sp>
      <p:pic>
        <p:nvPicPr>
          <p:cNvPr id="235" name="Picture 2"/>
          <p:cNvPicPr/>
          <p:nvPr/>
        </p:nvPicPr>
        <p:blipFill>
          <a:blip r:embed="rId3"/>
          <a:stretch/>
        </p:blipFill>
        <p:spPr>
          <a:xfrm>
            <a:off x="1443960" y="319680"/>
            <a:ext cx="9143640" cy="2381040"/>
          </a:xfrm>
          <a:prstGeom prst="rect">
            <a:avLst/>
          </a:prstGeom>
          <a:ln>
            <a:noFill/>
          </a:ln>
        </p:spPr>
      </p:pic>
      <p:sp>
        <p:nvSpPr>
          <p:cNvPr id="236" name="CustomShape 4"/>
          <p:cNvSpPr/>
          <p:nvPr/>
        </p:nvSpPr>
        <p:spPr>
          <a:xfrm>
            <a:off x="170280" y="6353640"/>
            <a:ext cx="43401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a:solidFill>
                  <a:srgbClr val="0563C1"/>
                </a:solidFill>
                <a:uFillTx/>
                <a:latin typeface="Calibri"/>
                <a:hlinkClick r:id="rId4"/>
              </a:rPr>
              <a:t>https://letsallstandtogether.wordpress.com/</a:t>
            </a:r>
            <a:r>
              <a:rPr lang="en-GB" sz="1800" b="0" strike="noStrike" spc="-1">
                <a:solidFill>
                  <a:srgbClr val="000000"/>
                </a:solidFill>
                <a:latin typeface="Calibri"/>
              </a:rPr>
              <a:t> </a:t>
            </a:r>
            <a:endParaRPr lang="en-GB" sz="1800" b="0" strike="noStrike" spc="-1">
              <a:latin typeface="Arial"/>
            </a:endParaRPr>
          </a:p>
        </p:txBody>
      </p:sp>
      <p:sp>
        <p:nvSpPr>
          <p:cNvPr id="237" name="CustomShape 5"/>
          <p:cNvSpPr/>
          <p:nvPr/>
        </p:nvSpPr>
        <p:spPr>
          <a:xfrm>
            <a:off x="4108680" y="5470200"/>
            <a:ext cx="365436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GB" sz="3600" b="1" strike="noStrike" spc="-1" dirty="0">
                <a:solidFill>
                  <a:srgbClr val="000000"/>
                </a:solidFill>
                <a:latin typeface="Calibri"/>
              </a:rPr>
              <a:t>#</a:t>
            </a:r>
            <a:r>
              <a:rPr lang="en-GB" sz="3600" b="1" strike="noStrike" spc="-1" dirty="0" err="1">
                <a:solidFill>
                  <a:srgbClr val="000000"/>
                </a:solidFill>
                <a:latin typeface="Calibri"/>
              </a:rPr>
              <a:t>PeopleNotProfits</a:t>
            </a:r>
            <a:endParaRPr lang="en-GB" sz="3600" b="0" strike="noStrike" spc="-1" dirty="0">
              <a:latin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TextShape 1"/>
          <p:cNvSpPr txBox="1"/>
          <p:nvPr/>
        </p:nvSpPr>
        <p:spPr>
          <a:xfrm>
            <a:off x="838080" y="365040"/>
            <a:ext cx="10515240" cy="1325160"/>
          </a:xfrm>
          <a:prstGeom prst="rect">
            <a:avLst/>
          </a:prstGeom>
          <a:noFill/>
          <a:ln>
            <a:noFill/>
          </a:ln>
        </p:spPr>
        <p:txBody>
          <a:bodyPr anchor="ctr">
            <a:normAutofit/>
          </a:bodyPr>
          <a:lstStyle/>
          <a:p>
            <a:pPr>
              <a:lnSpc>
                <a:spcPct val="90000"/>
              </a:lnSpc>
            </a:pPr>
            <a:r>
              <a:rPr lang="en-US" sz="4400" b="0" strike="noStrike" spc="-1" dirty="0">
                <a:solidFill>
                  <a:srgbClr val="000000"/>
                </a:solidFill>
                <a:latin typeface="Calibri Light"/>
              </a:rPr>
              <a:t>What do we need to improve our culture?</a:t>
            </a:r>
            <a:endParaRPr lang="en-US" sz="4400" b="0" strike="noStrike" spc="-1" dirty="0">
              <a:solidFill>
                <a:srgbClr val="000000"/>
              </a:solidFill>
              <a:latin typeface="Calibri"/>
            </a:endParaRPr>
          </a:p>
        </p:txBody>
      </p:sp>
      <p:sp>
        <p:nvSpPr>
          <p:cNvPr id="239" name="TextShape 2"/>
          <p:cNvSpPr txBox="1"/>
          <p:nvPr/>
        </p:nvSpPr>
        <p:spPr>
          <a:xfrm>
            <a:off x="484560" y="1958040"/>
            <a:ext cx="6406560" cy="2241720"/>
          </a:xfrm>
          <a:prstGeom prst="rect">
            <a:avLst/>
          </a:prstGeom>
          <a:noFill/>
          <a:ln>
            <a:noFill/>
          </a:ln>
        </p:spPr>
        <p:txBody>
          <a:bodyPr>
            <a:normAutofit/>
          </a:bodyPr>
          <a:lstStyle/>
          <a:p>
            <a:pPr marL="228600" indent="-228240">
              <a:lnSpc>
                <a:spcPct val="90000"/>
              </a:lnSpc>
              <a:spcBef>
                <a:spcPts val="1001"/>
              </a:spcBef>
              <a:buClr>
                <a:srgbClr val="000000"/>
              </a:buClr>
              <a:buFont typeface="Wingdings" charset="2"/>
              <a:buChar char=""/>
            </a:pPr>
            <a:r>
              <a:rPr lang="en-US" sz="2000" b="1" strike="noStrike" spc="-1">
                <a:solidFill>
                  <a:srgbClr val="000000"/>
                </a:solidFill>
                <a:latin typeface="Open Sans"/>
              </a:rPr>
              <a:t>Education</a:t>
            </a:r>
            <a:r>
              <a:rPr lang="en-US" sz="2000" b="0" strike="noStrike" spc="-1">
                <a:solidFill>
                  <a:srgbClr val="000000"/>
                </a:solidFill>
                <a:latin typeface="Open Sans"/>
              </a:rPr>
              <a:t>, </a:t>
            </a:r>
            <a:r>
              <a:rPr lang="en-US" sz="2000" b="1" strike="noStrike" spc="-1">
                <a:solidFill>
                  <a:srgbClr val="000000"/>
                </a:solidFill>
                <a:latin typeface="Open Sans"/>
              </a:rPr>
              <a:t>training</a:t>
            </a:r>
            <a:r>
              <a:rPr lang="en-US" sz="2000" b="0" strike="noStrike" spc="-1">
                <a:solidFill>
                  <a:srgbClr val="000000"/>
                </a:solidFill>
                <a:latin typeface="Open Sans"/>
              </a:rPr>
              <a:t>, </a:t>
            </a:r>
            <a:r>
              <a:rPr lang="en-US" sz="2000" b="1" strike="noStrike" spc="-1">
                <a:solidFill>
                  <a:srgbClr val="000000"/>
                </a:solidFill>
                <a:latin typeface="Open Sans"/>
              </a:rPr>
              <a:t>support</a:t>
            </a:r>
            <a:r>
              <a:rPr lang="en-US" sz="2000" b="0" strike="noStrike" spc="-1">
                <a:solidFill>
                  <a:srgbClr val="000000"/>
                </a:solidFill>
                <a:latin typeface="Open Sans"/>
              </a:rPr>
              <a:t>.</a:t>
            </a:r>
            <a:endParaRPr lang="en-US" sz="2000" b="0" strike="noStrike" spc="-1">
              <a:solidFill>
                <a:srgbClr val="000000"/>
              </a:solidFill>
              <a:latin typeface="Calibri"/>
            </a:endParaRPr>
          </a:p>
          <a:p>
            <a:pPr marL="685800" lvl="1" indent="-228240">
              <a:lnSpc>
                <a:spcPct val="90000"/>
              </a:lnSpc>
              <a:spcBef>
                <a:spcPts val="499"/>
              </a:spcBef>
              <a:buClr>
                <a:srgbClr val="000000"/>
              </a:buClr>
              <a:buFont typeface="Wingdings" charset="2"/>
              <a:buChar char=""/>
            </a:pPr>
            <a:r>
              <a:rPr lang="en-US" sz="1800" b="0" strike="noStrike" spc="-1">
                <a:solidFill>
                  <a:srgbClr val="000000"/>
                </a:solidFill>
                <a:latin typeface="Open Sans"/>
              </a:rPr>
              <a:t>Empowerment and leadership for the next generation.</a:t>
            </a:r>
            <a:endParaRPr lang="en-US" sz="1800" b="0" strike="noStrike" spc="-1">
              <a:solidFill>
                <a:srgbClr val="000000"/>
              </a:solidFill>
              <a:latin typeface="Calibri"/>
            </a:endParaRPr>
          </a:p>
          <a:p>
            <a:pPr marL="685800" lvl="1" indent="-228240">
              <a:lnSpc>
                <a:spcPct val="90000"/>
              </a:lnSpc>
              <a:spcBef>
                <a:spcPts val="499"/>
              </a:spcBef>
              <a:buClr>
                <a:srgbClr val="000000"/>
              </a:buClr>
              <a:buFont typeface="Wingdings" charset="2"/>
              <a:buChar char=""/>
            </a:pPr>
            <a:r>
              <a:rPr lang="en-US" sz="1800" b="0" strike="noStrike" spc="-1">
                <a:solidFill>
                  <a:srgbClr val="000000"/>
                </a:solidFill>
                <a:latin typeface="Open Sans"/>
              </a:rPr>
              <a:t>Shifting power dynamics to reduce bias and abuse.</a:t>
            </a:r>
            <a:endParaRPr lang="en-US" sz="1800" b="0" strike="noStrike" spc="-1">
              <a:solidFill>
                <a:srgbClr val="000000"/>
              </a:solidFill>
              <a:latin typeface="Calibri"/>
            </a:endParaRPr>
          </a:p>
          <a:p>
            <a:pPr marL="685800" lvl="1" indent="-228240">
              <a:lnSpc>
                <a:spcPct val="90000"/>
              </a:lnSpc>
              <a:spcBef>
                <a:spcPts val="499"/>
              </a:spcBef>
              <a:buClr>
                <a:srgbClr val="000000"/>
              </a:buClr>
              <a:buFont typeface="Wingdings" charset="2"/>
              <a:buChar char=""/>
            </a:pPr>
            <a:r>
              <a:rPr lang="en-US" sz="1800" b="0" strike="noStrike" spc="-1">
                <a:solidFill>
                  <a:srgbClr val="000000"/>
                </a:solidFill>
                <a:latin typeface="Open Sans"/>
              </a:rPr>
              <a:t>Building a global community based on strong values, sharing and collaboration.</a:t>
            </a:r>
            <a:endParaRPr lang="en-US" sz="1800" b="0" strike="noStrike" spc="-1">
              <a:solidFill>
                <a:srgbClr val="000000"/>
              </a:solidFill>
              <a:latin typeface="Calibri"/>
            </a:endParaRPr>
          </a:p>
          <a:p>
            <a:pPr marL="685800" lvl="1" indent="-228240">
              <a:lnSpc>
                <a:spcPct val="90000"/>
              </a:lnSpc>
              <a:spcBef>
                <a:spcPts val="499"/>
              </a:spcBef>
              <a:buClr>
                <a:srgbClr val="000000"/>
              </a:buClr>
              <a:buFont typeface="Wingdings" charset="2"/>
              <a:buChar char=""/>
            </a:pPr>
            <a:r>
              <a:rPr lang="en-US" sz="1800" b="0" strike="noStrike" spc="-1">
                <a:solidFill>
                  <a:srgbClr val="000000"/>
                </a:solidFill>
                <a:latin typeface="Open Sans"/>
              </a:rPr>
              <a:t>Massive-scale engagement to re-align Open Science with current incentive structures.</a:t>
            </a:r>
            <a:endParaRPr lang="en-US" sz="1800" b="0" strike="noStrike" spc="-1">
              <a:solidFill>
                <a:srgbClr val="000000"/>
              </a:solidFill>
              <a:latin typeface="Calibri"/>
            </a:endParaRPr>
          </a:p>
        </p:txBody>
      </p:sp>
      <p:pic>
        <p:nvPicPr>
          <p:cNvPr id="240" name="Picture 6"/>
          <p:cNvPicPr/>
          <p:nvPr/>
        </p:nvPicPr>
        <p:blipFill>
          <a:blip r:embed="rId2"/>
          <a:stretch/>
        </p:blipFill>
        <p:spPr>
          <a:xfrm>
            <a:off x="7080840" y="2097000"/>
            <a:ext cx="4223520" cy="3768480"/>
          </a:xfrm>
          <a:prstGeom prst="rect">
            <a:avLst/>
          </a:prstGeom>
          <a:ln>
            <a:noFill/>
          </a:ln>
        </p:spPr>
      </p:pic>
      <p:sp>
        <p:nvSpPr>
          <p:cNvPr id="241" name="CustomShape 3"/>
          <p:cNvSpPr/>
          <p:nvPr/>
        </p:nvSpPr>
        <p:spPr>
          <a:xfrm>
            <a:off x="9465480" y="645156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a:solidFill>
                  <a:srgbClr val="0563C1"/>
                </a:solidFill>
                <a:uFillTx/>
                <a:latin typeface="Open Sans"/>
                <a:hlinkClick r:id="rId3"/>
              </a:rPr>
              <a:t>@protohedgehog</a:t>
            </a:r>
            <a:endParaRPr lang="en-GB" sz="1800" b="0" strike="noStrike" spc="-1">
              <a:latin typeface="Arial"/>
            </a:endParaRPr>
          </a:p>
        </p:txBody>
      </p:sp>
      <p:sp>
        <p:nvSpPr>
          <p:cNvPr id="242" name="CustomShape 4"/>
          <p:cNvSpPr/>
          <p:nvPr/>
        </p:nvSpPr>
        <p:spPr>
          <a:xfrm>
            <a:off x="532080" y="4915800"/>
            <a:ext cx="609552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5600" indent="-345240" algn="ctr">
              <a:lnSpc>
                <a:spcPct val="100000"/>
              </a:lnSpc>
              <a:buClr>
                <a:srgbClr val="000000"/>
              </a:buClr>
              <a:buFont typeface="Wingdings" charset="2"/>
              <a:buChar char=""/>
            </a:pPr>
            <a:r>
              <a:rPr lang="en-GB" sz="1800" b="1" strike="noStrike" spc="-1">
                <a:solidFill>
                  <a:srgbClr val="000000"/>
                </a:solidFill>
                <a:latin typeface="Arial"/>
                <a:ea typeface="Microsoft YaHei"/>
              </a:rPr>
              <a:t>GitHub</a:t>
            </a:r>
            <a:r>
              <a:rPr lang="en-GB" sz="1800" b="0" strike="noStrike" spc="-1">
                <a:solidFill>
                  <a:srgbClr val="000000"/>
                </a:solidFill>
                <a:latin typeface="Arial"/>
                <a:ea typeface="Microsoft YaHei"/>
              </a:rPr>
              <a:t>: </a:t>
            </a:r>
            <a:r>
              <a:rPr lang="en-GB" sz="1800" b="0" u="sng" strike="noStrike" spc="-1">
                <a:solidFill>
                  <a:srgbClr val="0563C1"/>
                </a:solidFill>
                <a:uFillTx/>
                <a:latin typeface="Arial"/>
                <a:ea typeface="Microsoft YaHei"/>
                <a:hlinkClick r:id="rId4"/>
              </a:rPr>
              <a:t>https://github.com/OpenScienceMOOC</a:t>
            </a:r>
            <a:r>
              <a:rPr lang="en-GB" sz="1800" b="0" strike="noStrike" spc="-1">
                <a:solidFill>
                  <a:srgbClr val="000000"/>
                </a:solidFill>
                <a:latin typeface="Arial"/>
                <a:ea typeface="Microsoft YaHei"/>
              </a:rPr>
              <a:t> </a:t>
            </a:r>
            <a:endParaRPr lang="en-GB" sz="1800" b="0" strike="noStrike" spc="-1">
              <a:latin typeface="Arial"/>
            </a:endParaRPr>
          </a:p>
          <a:p>
            <a:pPr marL="345600" indent="-345240" algn="ctr">
              <a:lnSpc>
                <a:spcPct val="100000"/>
              </a:lnSpc>
              <a:buClr>
                <a:srgbClr val="000000"/>
              </a:buClr>
              <a:buFont typeface="Wingdings" charset="2"/>
              <a:buChar char=""/>
            </a:pPr>
            <a:r>
              <a:rPr lang="en-GB" sz="1800" b="1" strike="noStrike" spc="-1">
                <a:solidFill>
                  <a:srgbClr val="000000"/>
                </a:solidFill>
                <a:latin typeface="Arial"/>
                <a:ea typeface="Microsoft YaHei"/>
              </a:rPr>
              <a:t>Website</a:t>
            </a:r>
            <a:r>
              <a:rPr lang="en-GB" sz="1800" b="0" strike="noStrike" spc="-1">
                <a:solidFill>
                  <a:srgbClr val="000000"/>
                </a:solidFill>
                <a:latin typeface="Arial"/>
                <a:ea typeface="Microsoft YaHei"/>
              </a:rPr>
              <a:t>: </a:t>
            </a:r>
            <a:r>
              <a:rPr lang="en-GB" sz="1800" b="0" u="sng" strike="noStrike" spc="-1">
                <a:solidFill>
                  <a:srgbClr val="0563C1"/>
                </a:solidFill>
                <a:uFillTx/>
                <a:latin typeface="Arial"/>
                <a:ea typeface="Microsoft YaHei"/>
                <a:hlinkClick r:id="rId5"/>
              </a:rPr>
              <a:t>https://opensciencemooc.eu</a:t>
            </a:r>
            <a:r>
              <a:rPr lang="en-GB" sz="1800" b="0" strike="noStrike" spc="-1">
                <a:solidFill>
                  <a:srgbClr val="000000"/>
                </a:solidFill>
                <a:latin typeface="Arial"/>
                <a:ea typeface="Microsoft YaHei"/>
              </a:rPr>
              <a:t>  </a:t>
            </a:r>
            <a:endParaRPr lang="en-GB" sz="1800" b="0" strike="noStrike" spc="-1">
              <a:latin typeface="Arial"/>
            </a:endParaRPr>
          </a:p>
          <a:p>
            <a:pPr marL="345600" indent="-345240" algn="ctr">
              <a:lnSpc>
                <a:spcPct val="100000"/>
              </a:lnSpc>
              <a:buClr>
                <a:srgbClr val="000000"/>
              </a:buClr>
              <a:buFont typeface="Wingdings" charset="2"/>
              <a:buChar char=""/>
            </a:pPr>
            <a:r>
              <a:rPr lang="en-GB" sz="1800" b="1" strike="noStrike" spc="-1">
                <a:solidFill>
                  <a:srgbClr val="000000"/>
                </a:solidFill>
                <a:latin typeface="Arial"/>
                <a:ea typeface="Microsoft YaHei"/>
              </a:rPr>
              <a:t>Twitter</a:t>
            </a:r>
            <a:r>
              <a:rPr lang="en-GB" sz="1800" b="0" strike="noStrike" spc="-1">
                <a:solidFill>
                  <a:srgbClr val="000000"/>
                </a:solidFill>
                <a:latin typeface="Arial"/>
                <a:ea typeface="Microsoft YaHei"/>
              </a:rPr>
              <a:t>: </a:t>
            </a:r>
            <a:r>
              <a:rPr lang="en-GB" sz="1800" b="0" u="sng" strike="noStrike" spc="-1">
                <a:solidFill>
                  <a:srgbClr val="0563C1"/>
                </a:solidFill>
                <a:uFillTx/>
                <a:latin typeface="Arial"/>
                <a:ea typeface="Microsoft YaHei"/>
                <a:hlinkClick r:id="rId6"/>
              </a:rPr>
              <a:t>@OpenScienceMOOC</a:t>
            </a:r>
            <a:endParaRPr lang="en-GB" sz="1800" b="0" strike="noStrike" spc="-1">
              <a:latin typeface="Arial"/>
            </a:endParaRPr>
          </a:p>
          <a:p>
            <a:pPr marL="345600" indent="-345240" algn="ctr">
              <a:lnSpc>
                <a:spcPct val="100000"/>
              </a:lnSpc>
              <a:buClr>
                <a:srgbClr val="000000"/>
              </a:buClr>
              <a:buFont typeface="Wingdings" charset="2"/>
              <a:buChar char=""/>
            </a:pPr>
            <a:r>
              <a:rPr lang="en-GB" sz="1800" b="1" strike="noStrike" spc="-1">
                <a:solidFill>
                  <a:srgbClr val="000000"/>
                </a:solidFill>
                <a:latin typeface="Arial"/>
                <a:ea typeface="Microsoft YaHei"/>
              </a:rPr>
              <a:t>Email</a:t>
            </a:r>
            <a:r>
              <a:rPr lang="en-GB" sz="1800" b="0" strike="noStrike" spc="-1">
                <a:solidFill>
                  <a:srgbClr val="000000"/>
                </a:solidFill>
                <a:latin typeface="Arial"/>
                <a:ea typeface="Microsoft YaHei"/>
              </a:rPr>
              <a:t>: </a:t>
            </a:r>
            <a:r>
              <a:rPr lang="en-GB" sz="1800" b="0" u="sng" strike="noStrike" spc="-1">
                <a:solidFill>
                  <a:srgbClr val="0563C1"/>
                </a:solidFill>
                <a:uFillTx/>
                <a:latin typeface="Arial"/>
                <a:ea typeface="Microsoft YaHei"/>
                <a:hlinkClick r:id="rId7"/>
              </a:rPr>
              <a:t>info@opensciencemooc.eu</a:t>
            </a:r>
            <a:r>
              <a:rPr lang="en-GB" sz="1800" b="0" strike="noStrike" spc="-1">
                <a:solidFill>
                  <a:srgbClr val="000000"/>
                </a:solidFill>
                <a:latin typeface="Arial"/>
                <a:ea typeface="Microsoft YaHei"/>
              </a:rPr>
              <a:t>  </a:t>
            </a:r>
            <a:endParaRPr lang="en-GB"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TextShape 1"/>
          <p:cNvSpPr txBox="1"/>
          <p:nvPr/>
        </p:nvSpPr>
        <p:spPr>
          <a:xfrm>
            <a:off x="838080" y="365040"/>
            <a:ext cx="10515240" cy="1325160"/>
          </a:xfrm>
          <a:prstGeom prst="rect">
            <a:avLst/>
          </a:prstGeom>
          <a:noFill/>
          <a:ln>
            <a:noFill/>
          </a:ln>
        </p:spPr>
        <p:txBody>
          <a:bodyPr anchor="ctr">
            <a:normAutofit/>
          </a:bodyPr>
          <a:lstStyle/>
          <a:p>
            <a:pPr>
              <a:lnSpc>
                <a:spcPct val="90000"/>
              </a:lnSpc>
            </a:pPr>
            <a:r>
              <a:rPr lang="en-US" sz="4400" b="0" strike="noStrike" spc="-1">
                <a:solidFill>
                  <a:srgbClr val="000000"/>
                </a:solidFill>
                <a:latin typeface="Calibri Light"/>
              </a:rPr>
              <a:t>What do we need to change cultures?</a:t>
            </a:r>
            <a:endParaRPr lang="en-US" sz="4400" b="0" strike="noStrike" spc="-1">
              <a:solidFill>
                <a:srgbClr val="000000"/>
              </a:solidFill>
              <a:latin typeface="Calibri"/>
            </a:endParaRPr>
          </a:p>
        </p:txBody>
      </p:sp>
      <p:sp>
        <p:nvSpPr>
          <p:cNvPr id="239" name="TextShape 2"/>
          <p:cNvSpPr txBox="1"/>
          <p:nvPr/>
        </p:nvSpPr>
        <p:spPr>
          <a:xfrm>
            <a:off x="484560" y="1958040"/>
            <a:ext cx="6406560" cy="4493520"/>
          </a:xfrm>
          <a:prstGeom prst="rect">
            <a:avLst/>
          </a:prstGeom>
          <a:noFill/>
          <a:ln>
            <a:noFill/>
          </a:ln>
        </p:spPr>
        <p:txBody>
          <a:bodyPr>
            <a:normAutofit/>
          </a:bodyPr>
          <a:lstStyle/>
          <a:p>
            <a:pPr marL="228600" indent="-228240">
              <a:lnSpc>
                <a:spcPct val="90000"/>
              </a:lnSpc>
              <a:spcBef>
                <a:spcPts val="1001"/>
              </a:spcBef>
              <a:buClr>
                <a:srgbClr val="000000"/>
              </a:buClr>
              <a:buFont typeface="Wingdings" charset="2"/>
              <a:buChar char=""/>
            </a:pPr>
            <a:r>
              <a:rPr lang="en-US" sz="2000" b="1" spc="-1" dirty="0">
                <a:solidFill>
                  <a:srgbClr val="000000"/>
                </a:solidFill>
                <a:latin typeface="Open Sans"/>
              </a:rPr>
              <a:t>Leadership from those who are less at risk</a:t>
            </a:r>
          </a:p>
          <a:p>
            <a:pPr marL="685800" lvl="1" indent="-228240">
              <a:lnSpc>
                <a:spcPct val="90000"/>
              </a:lnSpc>
              <a:spcBef>
                <a:spcPts val="1001"/>
              </a:spcBef>
              <a:buClr>
                <a:srgbClr val="000000"/>
              </a:buClr>
              <a:buFont typeface="Wingdings" charset="2"/>
              <a:buChar char=""/>
            </a:pPr>
            <a:r>
              <a:rPr lang="en-US" spc="-1" dirty="0">
                <a:solidFill>
                  <a:srgbClr val="000000"/>
                </a:solidFill>
                <a:latin typeface="Open Sans"/>
              </a:rPr>
              <a:t>They need to invest in our future</a:t>
            </a:r>
          </a:p>
          <a:p>
            <a:pPr marL="685800" lvl="1" indent="-228240">
              <a:lnSpc>
                <a:spcPct val="90000"/>
              </a:lnSpc>
              <a:spcBef>
                <a:spcPts val="1001"/>
              </a:spcBef>
              <a:buClr>
                <a:srgbClr val="000000"/>
              </a:buClr>
              <a:buFont typeface="Wingdings" charset="2"/>
              <a:buChar char=""/>
            </a:pPr>
            <a:r>
              <a:rPr lang="en-US" strike="noStrike" spc="-1" dirty="0">
                <a:solidFill>
                  <a:srgbClr val="000000"/>
                </a:solidFill>
                <a:latin typeface="Open Sans"/>
              </a:rPr>
              <a:t>Make sure that the system we are creating is in the best interests of future generations</a:t>
            </a:r>
          </a:p>
          <a:p>
            <a:pPr marL="228600" indent="-228240">
              <a:lnSpc>
                <a:spcPct val="90000"/>
              </a:lnSpc>
              <a:spcBef>
                <a:spcPts val="1001"/>
              </a:spcBef>
              <a:buClr>
                <a:srgbClr val="000000"/>
              </a:buClr>
              <a:buFont typeface="Wingdings" charset="2"/>
              <a:buChar char=""/>
            </a:pPr>
            <a:r>
              <a:rPr lang="en-US" b="1" strike="noStrike" spc="-1" dirty="0">
                <a:solidFill>
                  <a:srgbClr val="000000"/>
                </a:solidFill>
                <a:latin typeface="Open Sans"/>
              </a:rPr>
              <a:t>For each of us to take small steps where we can</a:t>
            </a:r>
          </a:p>
          <a:p>
            <a:pPr marL="685800" lvl="1" indent="-228240">
              <a:lnSpc>
                <a:spcPct val="90000"/>
              </a:lnSpc>
              <a:spcBef>
                <a:spcPts val="1001"/>
              </a:spcBef>
              <a:buClr>
                <a:srgbClr val="000000"/>
              </a:buClr>
              <a:buFont typeface="Wingdings" charset="2"/>
              <a:buChar char=""/>
            </a:pPr>
            <a:r>
              <a:rPr lang="en-US" spc="-1" dirty="0">
                <a:solidFill>
                  <a:srgbClr val="000000"/>
                </a:solidFill>
                <a:latin typeface="Open Sans"/>
              </a:rPr>
              <a:t>Without putting ourselves at risk</a:t>
            </a:r>
          </a:p>
          <a:p>
            <a:pPr marL="685800" lvl="1" indent="-228240">
              <a:lnSpc>
                <a:spcPct val="90000"/>
              </a:lnSpc>
              <a:spcBef>
                <a:spcPts val="1001"/>
              </a:spcBef>
              <a:buClr>
                <a:srgbClr val="000000"/>
              </a:buClr>
              <a:buFont typeface="Wingdings" charset="2"/>
              <a:buChar char=""/>
            </a:pPr>
            <a:r>
              <a:rPr lang="en-US" spc="-1" dirty="0">
                <a:solidFill>
                  <a:srgbClr val="000000"/>
                </a:solidFill>
                <a:latin typeface="Open Sans"/>
              </a:rPr>
              <a:t>Be aware of the options available to us</a:t>
            </a:r>
          </a:p>
          <a:p>
            <a:pPr marL="228600" indent="-228240">
              <a:lnSpc>
                <a:spcPct val="90000"/>
              </a:lnSpc>
              <a:spcBef>
                <a:spcPts val="1001"/>
              </a:spcBef>
              <a:buClr>
                <a:srgbClr val="000000"/>
              </a:buClr>
              <a:buFont typeface="Wingdings" charset="2"/>
              <a:buChar char=""/>
            </a:pPr>
            <a:r>
              <a:rPr lang="en-US" b="1" strike="noStrike" spc="-1" dirty="0">
                <a:solidFill>
                  <a:srgbClr val="000000"/>
                </a:solidFill>
                <a:latin typeface="Open Sans"/>
              </a:rPr>
              <a:t>And some times to be brave</a:t>
            </a:r>
            <a:endParaRPr lang="en-US" strike="noStrike" spc="-1" dirty="0">
              <a:solidFill>
                <a:srgbClr val="000000"/>
              </a:solidFill>
              <a:latin typeface="Open Sans"/>
            </a:endParaRPr>
          </a:p>
          <a:p>
            <a:pPr marL="685800" lvl="1" indent="-228240">
              <a:lnSpc>
                <a:spcPct val="90000"/>
              </a:lnSpc>
              <a:spcBef>
                <a:spcPts val="1001"/>
              </a:spcBef>
              <a:buClr>
                <a:srgbClr val="000000"/>
              </a:buClr>
              <a:buFont typeface="Wingdings" charset="2"/>
              <a:buChar char=""/>
            </a:pPr>
            <a:r>
              <a:rPr lang="en-US" strike="noStrike" spc="-1" dirty="0">
                <a:solidFill>
                  <a:srgbClr val="000000"/>
                </a:solidFill>
                <a:latin typeface="Open Sans"/>
              </a:rPr>
              <a:t>To stand up for what we believe in</a:t>
            </a:r>
          </a:p>
          <a:p>
            <a:pPr marL="685800" lvl="1" indent="-228240">
              <a:lnSpc>
                <a:spcPct val="90000"/>
              </a:lnSpc>
              <a:spcBef>
                <a:spcPts val="1001"/>
              </a:spcBef>
              <a:buClr>
                <a:srgbClr val="000000"/>
              </a:buClr>
              <a:buFont typeface="Wingdings" charset="2"/>
              <a:buChar char=""/>
            </a:pPr>
            <a:r>
              <a:rPr lang="en-US" spc="-1" dirty="0">
                <a:solidFill>
                  <a:srgbClr val="000000"/>
                </a:solidFill>
                <a:latin typeface="Open Sans"/>
              </a:rPr>
              <a:t>To ask the challenging questions</a:t>
            </a:r>
          </a:p>
          <a:p>
            <a:pPr marL="685800" lvl="1" indent="-228240">
              <a:lnSpc>
                <a:spcPct val="90000"/>
              </a:lnSpc>
              <a:spcBef>
                <a:spcPts val="1001"/>
              </a:spcBef>
              <a:buClr>
                <a:srgbClr val="000000"/>
              </a:buClr>
              <a:buFont typeface="Wingdings" charset="2"/>
              <a:buChar char=""/>
            </a:pPr>
            <a:r>
              <a:rPr lang="en-US" strike="noStrike" spc="-1" dirty="0">
                <a:solidFill>
                  <a:srgbClr val="000000"/>
                </a:solidFill>
                <a:latin typeface="Open Sans"/>
              </a:rPr>
              <a:t>To be deeply introspective of what we are doing and why</a:t>
            </a:r>
          </a:p>
        </p:txBody>
      </p:sp>
      <p:sp>
        <p:nvSpPr>
          <p:cNvPr id="241" name="CustomShape 3"/>
          <p:cNvSpPr/>
          <p:nvPr/>
        </p:nvSpPr>
        <p:spPr>
          <a:xfrm>
            <a:off x="9465480" y="645156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a:solidFill>
                  <a:srgbClr val="0563C1"/>
                </a:solidFill>
                <a:uFillTx/>
                <a:latin typeface="Open Sans"/>
                <a:hlinkClick r:id="rId2"/>
              </a:rPr>
              <a:t>@protohedgehog</a:t>
            </a:r>
            <a:endParaRPr lang="en-GB" sz="1800" b="0" strike="noStrike" spc="-1">
              <a:latin typeface="Arial"/>
            </a:endParaRPr>
          </a:p>
        </p:txBody>
      </p:sp>
      <p:pic>
        <p:nvPicPr>
          <p:cNvPr id="3" name="Picture 2" descr="A close up of a logo&#10;&#10;Description automatically generated">
            <a:extLst>
              <a:ext uri="{FF2B5EF4-FFF2-40B4-BE49-F238E27FC236}">
                <a16:creationId xmlns:a16="http://schemas.microsoft.com/office/drawing/2014/main" id="{4DC4ADB3-286E-43AF-9EA2-D8DAE6DADC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7771" y="1871979"/>
            <a:ext cx="3737983" cy="3992166"/>
          </a:xfrm>
          <a:prstGeom prst="rect">
            <a:avLst/>
          </a:prstGeom>
        </p:spPr>
      </p:pic>
    </p:spTree>
    <p:extLst>
      <p:ext uri="{BB962C8B-B14F-4D97-AF65-F5344CB8AC3E}">
        <p14:creationId xmlns:p14="http://schemas.microsoft.com/office/powerpoint/2010/main" val="280262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CustomShape 1"/>
          <p:cNvSpPr/>
          <p:nvPr/>
        </p:nvSpPr>
        <p:spPr>
          <a:xfrm>
            <a:off x="1828800" y="1344600"/>
            <a:ext cx="8601120" cy="11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2300" b="1" strike="noStrike" spc="-1">
                <a:solidFill>
                  <a:srgbClr val="000000"/>
                </a:solidFill>
                <a:latin typeface="Open Sans"/>
              </a:rPr>
              <a:t>Pooling knowledge and resources to create a decentralised scholarly infrastructure, with communities as the focus.</a:t>
            </a:r>
            <a:endParaRPr lang="en-GB" sz="2300" b="0" strike="noStrike" spc="-1">
              <a:latin typeface="Arial"/>
            </a:endParaRPr>
          </a:p>
        </p:txBody>
      </p:sp>
      <p:sp>
        <p:nvSpPr>
          <p:cNvPr id="244" name="TextShape 2"/>
          <p:cNvSpPr txBox="1"/>
          <p:nvPr/>
        </p:nvSpPr>
        <p:spPr>
          <a:xfrm>
            <a:off x="3795120" y="121680"/>
            <a:ext cx="9905760" cy="1478160"/>
          </a:xfrm>
          <a:prstGeom prst="rect">
            <a:avLst/>
          </a:prstGeom>
          <a:noFill/>
          <a:ln>
            <a:noFill/>
          </a:ln>
        </p:spPr>
        <p:txBody>
          <a:bodyPr anchor="ctr">
            <a:noAutofit/>
          </a:bodyPr>
          <a:lstStyle/>
          <a:p>
            <a:pPr>
              <a:lnSpc>
                <a:spcPct val="90000"/>
              </a:lnSpc>
            </a:pPr>
            <a:r>
              <a:rPr lang="en-US" sz="4400" b="1" strike="noStrike" spc="-1">
                <a:solidFill>
                  <a:srgbClr val="000000"/>
                </a:solidFill>
                <a:latin typeface="Calibri Light"/>
              </a:rPr>
              <a:t>The ultimate goal</a:t>
            </a:r>
            <a:endParaRPr lang="en-US" sz="4400" b="0" strike="noStrike" spc="-1">
              <a:solidFill>
                <a:srgbClr val="000000"/>
              </a:solidFill>
              <a:latin typeface="Calibri"/>
            </a:endParaRPr>
          </a:p>
        </p:txBody>
      </p:sp>
      <p:sp>
        <p:nvSpPr>
          <p:cNvPr id="246" name="CustomShape 4"/>
          <p:cNvSpPr/>
          <p:nvPr/>
        </p:nvSpPr>
        <p:spPr>
          <a:xfrm>
            <a:off x="5303029" y="2620777"/>
            <a:ext cx="1577160" cy="2358000"/>
          </a:xfrm>
          <a:prstGeom prst="downArrow">
            <a:avLst>
              <a:gd name="adj1" fmla="val 50000"/>
              <a:gd name="adj2" fmla="val 50000"/>
            </a:avLst>
          </a:prstGeom>
          <a:ln/>
        </p:spPr>
        <p:style>
          <a:lnRef idx="2">
            <a:schemeClr val="accent1">
              <a:shade val="50000"/>
            </a:schemeClr>
          </a:lnRef>
          <a:fillRef idx="1">
            <a:schemeClr val="accent1"/>
          </a:fillRef>
          <a:effectRef idx="0">
            <a:schemeClr val="accent1"/>
          </a:effectRef>
          <a:fontRef idx="minor"/>
        </p:style>
      </p:sp>
      <p:sp>
        <p:nvSpPr>
          <p:cNvPr id="247" name="CustomShape 5"/>
          <p:cNvSpPr/>
          <p:nvPr/>
        </p:nvSpPr>
        <p:spPr>
          <a:xfrm>
            <a:off x="9494640" y="643824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a:solidFill>
                  <a:srgbClr val="0563C1"/>
                </a:solidFill>
                <a:uFillTx/>
                <a:latin typeface="Open Sans"/>
                <a:hlinkClick r:id="rId2"/>
              </a:rPr>
              <a:t>@protohedgehog</a:t>
            </a:r>
            <a:endParaRPr lang="en-GB" sz="1800" b="0" strike="noStrike" spc="-1">
              <a:latin typeface="Arial"/>
            </a:endParaRPr>
          </a:p>
        </p:txBody>
      </p:sp>
      <p:sp>
        <p:nvSpPr>
          <p:cNvPr id="248" name="CustomShape 6"/>
          <p:cNvSpPr/>
          <p:nvPr/>
        </p:nvSpPr>
        <p:spPr>
          <a:xfrm>
            <a:off x="817560" y="5394600"/>
            <a:ext cx="10848960" cy="5778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3200" b="1" u="sng" strike="noStrike" spc="-1">
                <a:solidFill>
                  <a:srgbClr val="000000"/>
                </a:solidFill>
                <a:uFillTx/>
                <a:latin typeface="Calibri"/>
              </a:rPr>
              <a:t>SCIENCE AS A PUBLIC GOOD FOR THE BETTERMENT OF SOCIETY</a:t>
            </a:r>
            <a:endParaRPr lang="en-GB" sz="3200" b="0" strike="noStrike" spc="-1">
              <a:latin typeface="Arial"/>
            </a:endParaRPr>
          </a:p>
        </p:txBody>
      </p:sp>
      <p:sp>
        <p:nvSpPr>
          <p:cNvPr id="249" name="CustomShape 7"/>
          <p:cNvSpPr/>
          <p:nvPr/>
        </p:nvSpPr>
        <p:spPr>
          <a:xfrm>
            <a:off x="97920" y="6366960"/>
            <a:ext cx="78008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800" b="0" u="sng" strike="noStrike" spc="-1">
                <a:solidFill>
                  <a:srgbClr val="0563C1"/>
                </a:solidFill>
                <a:uFillTx/>
                <a:latin typeface="Calibri"/>
                <a:hlinkClick r:id="rId3"/>
              </a:rPr>
              <a:t>http://elephantinthelab.org/do-we-need-an-open-science-coalition/</a:t>
            </a:r>
            <a:r>
              <a:rPr lang="en-GB" sz="1800" b="0" strike="noStrike" spc="-1">
                <a:solidFill>
                  <a:srgbClr val="000000"/>
                </a:solidFill>
                <a:latin typeface="Calibri"/>
              </a:rPr>
              <a:t> </a:t>
            </a:r>
            <a:endParaRPr lang="en-GB" sz="1800" b="0" strike="noStrike" spc="-1">
              <a:latin typeface="Arial"/>
            </a:endParaRPr>
          </a:p>
        </p:txBody>
      </p:sp>
      <p:sp>
        <p:nvSpPr>
          <p:cNvPr id="2" name="Rectangle 1"/>
          <p:cNvSpPr/>
          <p:nvPr/>
        </p:nvSpPr>
        <p:spPr>
          <a:xfrm>
            <a:off x="3096344" y="2636912"/>
            <a:ext cx="6096000" cy="1990288"/>
          </a:xfrm>
          <a:prstGeom prst="rect">
            <a:avLst/>
          </a:prstGeom>
        </p:spPr>
        <p:txBody>
          <a:bodyPr>
            <a:spAutoFit/>
          </a:bodyPr>
          <a:lstStyle/>
          <a:p>
            <a:pPr marL="228600" indent="-228240">
              <a:lnSpc>
                <a:spcPct val="100000"/>
              </a:lnSpc>
              <a:spcBef>
                <a:spcPts val="1001"/>
              </a:spcBef>
              <a:buClr>
                <a:srgbClr val="000000"/>
              </a:buClr>
              <a:buFont typeface="Wingdings" charset="2"/>
              <a:buChar char=""/>
            </a:pPr>
            <a:r>
              <a:rPr lang="en-GB" b="0" strike="noStrike" spc="-1" dirty="0">
                <a:solidFill>
                  <a:srgbClr val="000000"/>
                </a:solidFill>
                <a:latin typeface="Open Sans"/>
              </a:rPr>
              <a:t>Inclusivity</a:t>
            </a:r>
            <a:endParaRPr lang="en-GB" spc="-1" dirty="0"/>
          </a:p>
          <a:p>
            <a:pPr marL="228600" indent="-228240">
              <a:lnSpc>
                <a:spcPct val="100000"/>
              </a:lnSpc>
              <a:spcBef>
                <a:spcPts val="1001"/>
              </a:spcBef>
              <a:buClr>
                <a:srgbClr val="000000"/>
              </a:buClr>
              <a:buFont typeface="Wingdings" charset="2"/>
              <a:buChar char=""/>
            </a:pPr>
            <a:r>
              <a:rPr lang="en-GB" b="0" strike="noStrike" spc="-1" dirty="0">
                <a:solidFill>
                  <a:srgbClr val="000000"/>
                </a:solidFill>
                <a:latin typeface="Open Sans"/>
              </a:rPr>
              <a:t>Equality</a:t>
            </a:r>
            <a:endParaRPr lang="en-GB" spc="-1" dirty="0"/>
          </a:p>
          <a:p>
            <a:pPr marL="228600" indent="-228240">
              <a:lnSpc>
                <a:spcPct val="100000"/>
              </a:lnSpc>
              <a:spcBef>
                <a:spcPts val="1001"/>
              </a:spcBef>
              <a:buClr>
                <a:srgbClr val="000000"/>
              </a:buClr>
              <a:buFont typeface="Wingdings" charset="2"/>
              <a:buChar char=""/>
            </a:pPr>
            <a:r>
              <a:rPr lang="en-GB" b="0" strike="noStrike" spc="-1" dirty="0">
                <a:solidFill>
                  <a:srgbClr val="000000"/>
                </a:solidFill>
                <a:latin typeface="Open Sans"/>
              </a:rPr>
              <a:t>Accountability</a:t>
            </a:r>
            <a:endParaRPr lang="en-GB" spc="-1" dirty="0"/>
          </a:p>
          <a:p>
            <a:pPr marL="228600" indent="-228240">
              <a:lnSpc>
                <a:spcPct val="100000"/>
              </a:lnSpc>
              <a:spcBef>
                <a:spcPts val="1001"/>
              </a:spcBef>
              <a:buClr>
                <a:srgbClr val="000000"/>
              </a:buClr>
              <a:buFont typeface="Wingdings" charset="2"/>
              <a:buChar char=""/>
            </a:pPr>
            <a:r>
              <a:rPr lang="en-GB" b="0" strike="noStrike" spc="-1" dirty="0">
                <a:solidFill>
                  <a:srgbClr val="000000"/>
                </a:solidFill>
                <a:latin typeface="Open Sans"/>
              </a:rPr>
              <a:t>Freedom</a:t>
            </a:r>
            <a:endParaRPr lang="en-GB" spc="-1" dirty="0"/>
          </a:p>
          <a:p>
            <a:pPr marL="228600" indent="-228240">
              <a:lnSpc>
                <a:spcPct val="100000"/>
              </a:lnSpc>
              <a:spcBef>
                <a:spcPts val="1001"/>
              </a:spcBef>
              <a:buClr>
                <a:srgbClr val="000000"/>
              </a:buClr>
              <a:buFont typeface="Wingdings" charset="2"/>
              <a:buChar char=""/>
            </a:pPr>
            <a:r>
              <a:rPr lang="en-GB" b="0" strike="noStrike" spc="-1" dirty="0">
                <a:solidFill>
                  <a:srgbClr val="000000"/>
                </a:solidFill>
                <a:latin typeface="Open Sans"/>
              </a:rPr>
              <a:t>Fairness</a:t>
            </a:r>
            <a:endParaRPr lang="en-GB" spc="-1" dirty="0"/>
          </a:p>
        </p:txBody>
      </p:sp>
      <p:sp>
        <p:nvSpPr>
          <p:cNvPr id="3" name="Rectangle 2"/>
          <p:cNvSpPr/>
          <p:nvPr/>
        </p:nvSpPr>
        <p:spPr>
          <a:xfrm>
            <a:off x="7464152" y="2620777"/>
            <a:ext cx="6096000" cy="1990288"/>
          </a:xfrm>
          <a:prstGeom prst="rect">
            <a:avLst/>
          </a:prstGeom>
        </p:spPr>
        <p:txBody>
          <a:bodyPr>
            <a:spAutoFit/>
          </a:bodyPr>
          <a:lstStyle/>
          <a:p>
            <a:pPr marL="228600" indent="-228240">
              <a:lnSpc>
                <a:spcPct val="100000"/>
              </a:lnSpc>
              <a:spcBef>
                <a:spcPts val="1001"/>
              </a:spcBef>
              <a:buClr>
                <a:srgbClr val="000000"/>
              </a:buClr>
              <a:buFont typeface="Wingdings" charset="2"/>
              <a:buChar char=""/>
            </a:pPr>
            <a:r>
              <a:rPr lang="en-GB" b="0" strike="noStrike" spc="-1" dirty="0">
                <a:solidFill>
                  <a:srgbClr val="000000"/>
                </a:solidFill>
                <a:latin typeface="Open Sans"/>
              </a:rPr>
              <a:t>Justice</a:t>
            </a:r>
            <a:endParaRPr lang="en-GB" spc="-1" dirty="0"/>
          </a:p>
          <a:p>
            <a:pPr marL="228600" indent="-228240">
              <a:lnSpc>
                <a:spcPct val="100000"/>
              </a:lnSpc>
              <a:spcBef>
                <a:spcPts val="1001"/>
              </a:spcBef>
              <a:buClr>
                <a:srgbClr val="000000"/>
              </a:buClr>
              <a:buFont typeface="Wingdings" charset="2"/>
              <a:buChar char=""/>
            </a:pPr>
            <a:r>
              <a:rPr lang="en-GB" b="0" strike="noStrike" spc="-1" dirty="0">
                <a:solidFill>
                  <a:srgbClr val="000000"/>
                </a:solidFill>
                <a:latin typeface="Open Sans"/>
              </a:rPr>
              <a:t>Truth</a:t>
            </a:r>
            <a:endParaRPr lang="en-GB" spc="-1" dirty="0"/>
          </a:p>
          <a:p>
            <a:pPr marL="228600" indent="-228240">
              <a:lnSpc>
                <a:spcPct val="100000"/>
              </a:lnSpc>
              <a:spcBef>
                <a:spcPts val="1001"/>
              </a:spcBef>
              <a:buClr>
                <a:srgbClr val="000000"/>
              </a:buClr>
              <a:buFont typeface="Wingdings" charset="2"/>
              <a:buChar char=""/>
            </a:pPr>
            <a:r>
              <a:rPr lang="en-GB" b="0" strike="noStrike" spc="-1" dirty="0">
                <a:solidFill>
                  <a:srgbClr val="000000"/>
                </a:solidFill>
                <a:latin typeface="Open Sans"/>
              </a:rPr>
              <a:t>Rigour</a:t>
            </a:r>
            <a:endParaRPr lang="en-GB" spc="-1" dirty="0"/>
          </a:p>
          <a:p>
            <a:pPr marL="228600" indent="-228240">
              <a:lnSpc>
                <a:spcPct val="100000"/>
              </a:lnSpc>
              <a:spcBef>
                <a:spcPts val="1001"/>
              </a:spcBef>
              <a:buClr>
                <a:srgbClr val="000000"/>
              </a:buClr>
              <a:buFont typeface="Wingdings" charset="2"/>
              <a:buChar char=""/>
            </a:pPr>
            <a:r>
              <a:rPr lang="en-GB" b="0" strike="noStrike" spc="-1" dirty="0">
                <a:solidFill>
                  <a:srgbClr val="000000"/>
                </a:solidFill>
                <a:latin typeface="Open Sans"/>
              </a:rPr>
              <a:t>Transparency</a:t>
            </a:r>
            <a:endParaRPr lang="en-GB" spc="-1" dirty="0"/>
          </a:p>
          <a:p>
            <a:pPr marL="228600" indent="-228240">
              <a:lnSpc>
                <a:spcPct val="100000"/>
              </a:lnSpc>
              <a:spcBef>
                <a:spcPts val="1001"/>
              </a:spcBef>
              <a:buClr>
                <a:srgbClr val="000000"/>
              </a:buClr>
              <a:buFont typeface="Wingdings" charset="2"/>
              <a:buChar char=""/>
            </a:pPr>
            <a:r>
              <a:rPr lang="en-GB" b="0" strike="noStrike" spc="-1" dirty="0">
                <a:solidFill>
                  <a:srgbClr val="000000"/>
                </a:solidFill>
                <a:latin typeface="Open Sans"/>
              </a:rPr>
              <a:t>Reproducibility</a:t>
            </a:r>
            <a:endParaRPr lang="en-GB" spc="-1" dirty="0"/>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TextShape 1"/>
          <p:cNvSpPr txBox="1"/>
          <p:nvPr/>
        </p:nvSpPr>
        <p:spPr>
          <a:xfrm>
            <a:off x="518040" y="173880"/>
            <a:ext cx="10515240" cy="1325160"/>
          </a:xfrm>
          <a:prstGeom prst="rect">
            <a:avLst/>
          </a:prstGeom>
          <a:noFill/>
          <a:ln>
            <a:noFill/>
          </a:ln>
        </p:spPr>
        <p:txBody>
          <a:bodyPr anchor="ctr">
            <a:noAutofit/>
          </a:bodyPr>
          <a:lstStyle/>
          <a:p>
            <a:pPr>
              <a:lnSpc>
                <a:spcPct val="90000"/>
              </a:lnSpc>
            </a:pPr>
            <a:r>
              <a:rPr lang="en-US" sz="4400" b="0" strike="noStrike" spc="-1">
                <a:solidFill>
                  <a:srgbClr val="000000"/>
                </a:solidFill>
                <a:latin typeface="Calibri Light"/>
              </a:rPr>
              <a:t>Some things to ponder about</a:t>
            </a:r>
            <a:endParaRPr lang="en-US" sz="4400" b="0" strike="noStrike" spc="-1">
              <a:solidFill>
                <a:srgbClr val="000000"/>
              </a:solidFill>
              <a:latin typeface="Calibri"/>
            </a:endParaRPr>
          </a:p>
        </p:txBody>
      </p:sp>
      <p:sp>
        <p:nvSpPr>
          <p:cNvPr id="251" name="TextShape 2"/>
          <p:cNvSpPr txBox="1"/>
          <p:nvPr/>
        </p:nvSpPr>
        <p:spPr>
          <a:xfrm>
            <a:off x="506160" y="1600200"/>
            <a:ext cx="8838720" cy="480024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en-US" sz="2600" b="0" strike="noStrike" spc="-1">
                <a:solidFill>
                  <a:srgbClr val="000000"/>
                </a:solidFill>
                <a:latin typeface="Calibri"/>
              </a:rPr>
              <a:t>Is ‘Open Science’ even really a thing?</a:t>
            </a:r>
          </a:p>
          <a:p>
            <a:pPr marL="228600" indent="-228240">
              <a:lnSpc>
                <a:spcPct val="90000"/>
              </a:lnSpc>
              <a:spcBef>
                <a:spcPts val="1001"/>
              </a:spcBef>
              <a:buClr>
                <a:srgbClr val="000000"/>
              </a:buClr>
              <a:buFont typeface="Arial"/>
              <a:buChar char="•"/>
            </a:pPr>
            <a:r>
              <a:rPr lang="en-US" sz="2600" b="0" strike="noStrike" spc="-1">
                <a:solidFill>
                  <a:srgbClr val="000000"/>
                </a:solidFill>
                <a:latin typeface="Calibri"/>
              </a:rPr>
              <a:t>Is the opposite of it ‘bad‘ science?</a:t>
            </a:r>
          </a:p>
          <a:p>
            <a:pPr marL="228600" indent="-228240">
              <a:lnSpc>
                <a:spcPct val="90000"/>
              </a:lnSpc>
              <a:spcBef>
                <a:spcPts val="1001"/>
              </a:spcBef>
              <a:buClr>
                <a:srgbClr val="000000"/>
              </a:buClr>
              <a:buFont typeface="Arial"/>
              <a:buChar char="•"/>
            </a:pPr>
            <a:r>
              <a:rPr lang="en-US" sz="2600" b="0" strike="noStrike" spc="-1">
                <a:solidFill>
                  <a:srgbClr val="000000"/>
                </a:solidFill>
                <a:latin typeface="Calibri"/>
              </a:rPr>
              <a:t>Is Open Science against proprietary systems?</a:t>
            </a:r>
          </a:p>
          <a:p>
            <a:pPr marL="228600" indent="-228240">
              <a:lnSpc>
                <a:spcPct val="90000"/>
              </a:lnSpc>
              <a:spcBef>
                <a:spcPts val="1001"/>
              </a:spcBef>
              <a:buClr>
                <a:srgbClr val="000000"/>
              </a:buClr>
              <a:buFont typeface="Arial"/>
              <a:buChar char="•"/>
            </a:pPr>
            <a:r>
              <a:rPr lang="en-US" sz="2600" b="0" strike="noStrike" spc="-1">
                <a:solidFill>
                  <a:srgbClr val="000000"/>
                </a:solidFill>
                <a:latin typeface="Calibri"/>
              </a:rPr>
              <a:t>To what extent does Open Science intersect with feminism?</a:t>
            </a:r>
          </a:p>
          <a:p>
            <a:pPr marL="228600" indent="-228240">
              <a:lnSpc>
                <a:spcPct val="90000"/>
              </a:lnSpc>
              <a:spcBef>
                <a:spcPts val="1001"/>
              </a:spcBef>
              <a:buClr>
                <a:srgbClr val="000000"/>
              </a:buClr>
              <a:buFont typeface="Arial"/>
              <a:buChar char="•"/>
            </a:pPr>
            <a:r>
              <a:rPr lang="en-US" sz="2600" b="0" strike="noStrike" spc="-1">
                <a:solidFill>
                  <a:srgbClr val="000000"/>
                </a:solidFill>
                <a:latin typeface="Calibri"/>
              </a:rPr>
              <a:t>How does Open Science fit into the wider ‘open movement’?</a:t>
            </a: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E.g., Open government, Open Source, Open Education, Open Corporates</a:t>
            </a:r>
          </a:p>
          <a:p>
            <a:pPr marL="228600" indent="-228240">
              <a:lnSpc>
                <a:spcPct val="90000"/>
              </a:lnSpc>
              <a:spcBef>
                <a:spcPts val="1001"/>
              </a:spcBef>
              <a:buClr>
                <a:srgbClr val="000000"/>
              </a:buClr>
              <a:buFont typeface="Arial"/>
              <a:buChar char="•"/>
            </a:pPr>
            <a:r>
              <a:rPr lang="en-US" sz="2600" b="0" strike="noStrike" spc="-1">
                <a:solidFill>
                  <a:srgbClr val="000000"/>
                </a:solidFill>
                <a:latin typeface="Calibri"/>
              </a:rPr>
              <a:t>Is Open Science anti-capitalistic?</a:t>
            </a:r>
          </a:p>
          <a:p>
            <a:pPr marL="228600" indent="-228240">
              <a:lnSpc>
                <a:spcPct val="90000"/>
              </a:lnSpc>
              <a:spcBef>
                <a:spcPts val="1001"/>
              </a:spcBef>
              <a:buClr>
                <a:srgbClr val="000000"/>
              </a:buClr>
              <a:buFont typeface="Arial"/>
              <a:buChar char="•"/>
            </a:pPr>
            <a:r>
              <a:rPr lang="en-US" sz="2600" b="0" strike="noStrike" spc="-1">
                <a:solidFill>
                  <a:srgbClr val="000000"/>
                </a:solidFill>
                <a:latin typeface="Calibri"/>
              </a:rPr>
              <a:t>What is the end goal of Open Science?</a:t>
            </a:r>
          </a:p>
          <a:p>
            <a:pPr marL="228600" indent="-228240">
              <a:lnSpc>
                <a:spcPct val="90000"/>
              </a:lnSpc>
              <a:spcBef>
                <a:spcPts val="1001"/>
              </a:spcBef>
              <a:buClr>
                <a:srgbClr val="000000"/>
              </a:buClr>
              <a:buFont typeface="Arial"/>
              <a:buChar char="•"/>
            </a:pPr>
            <a:r>
              <a:rPr lang="en-US" sz="2600" b="0" strike="noStrike" spc="-1">
                <a:solidFill>
                  <a:srgbClr val="000000"/>
                </a:solidFill>
                <a:latin typeface="Calibri"/>
              </a:rPr>
              <a:t>What are the things that we all share?</a:t>
            </a:r>
          </a:p>
        </p:txBody>
      </p:sp>
      <p:sp>
        <p:nvSpPr>
          <p:cNvPr id="252" name="CustomShape 3"/>
          <p:cNvSpPr/>
          <p:nvPr/>
        </p:nvSpPr>
        <p:spPr>
          <a:xfrm>
            <a:off x="9494640" y="643824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a:solidFill>
                  <a:srgbClr val="0563C1"/>
                </a:solidFill>
                <a:uFillTx/>
                <a:latin typeface="Open Sans"/>
                <a:hlinkClick r:id="rId2"/>
              </a:rPr>
              <a:t>@protohedgehog</a:t>
            </a:r>
            <a:endParaRPr lang="en-GB" sz="1800" b="0" strike="noStrike" spc="-1">
              <a:latin typeface="Arial"/>
            </a:endParaRPr>
          </a:p>
        </p:txBody>
      </p:sp>
      <p:pic>
        <p:nvPicPr>
          <p:cNvPr id="253" name="Picture 2"/>
          <p:cNvPicPr/>
          <p:nvPr/>
        </p:nvPicPr>
        <p:blipFill>
          <a:blip r:embed="rId3"/>
          <a:stretch/>
        </p:blipFill>
        <p:spPr>
          <a:xfrm>
            <a:off x="8193960" y="306000"/>
            <a:ext cx="3428640" cy="2571480"/>
          </a:xfrm>
          <a:prstGeom prst="rect">
            <a:avLst/>
          </a:prstGeom>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Picture 2"/>
          <p:cNvPicPr/>
          <p:nvPr/>
        </p:nvPicPr>
        <p:blipFill>
          <a:blip r:embed="rId2"/>
          <a:stretch/>
        </p:blipFill>
        <p:spPr>
          <a:xfrm>
            <a:off x="1556640" y="97920"/>
            <a:ext cx="9078480" cy="5561640"/>
          </a:xfrm>
          <a:prstGeom prst="rect">
            <a:avLst/>
          </a:prstGeom>
          <a:ln>
            <a:noFill/>
          </a:ln>
        </p:spPr>
      </p:pic>
      <p:sp>
        <p:nvSpPr>
          <p:cNvPr id="188" name="CustomShape 1"/>
          <p:cNvSpPr/>
          <p:nvPr/>
        </p:nvSpPr>
        <p:spPr>
          <a:xfrm>
            <a:off x="1003320" y="5726880"/>
            <a:ext cx="10611360" cy="668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GB" sz="2400" b="1" strike="noStrike" spc="-52">
                <a:solidFill>
                  <a:srgbClr val="000000"/>
                </a:solidFill>
                <a:latin typeface="Arial"/>
                <a:ea typeface="Microsoft YaHei"/>
              </a:rPr>
              <a:t>Do you believe that scientific research can help us solve these problems?</a:t>
            </a:r>
            <a:endParaRPr lang="en-GB" sz="2400" b="0" strike="noStrike" spc="-1">
              <a:latin typeface="Arial"/>
            </a:endParaRPr>
          </a:p>
        </p:txBody>
      </p:sp>
      <p:sp>
        <p:nvSpPr>
          <p:cNvPr id="189" name="CustomShape 2"/>
          <p:cNvSpPr/>
          <p:nvPr/>
        </p:nvSpPr>
        <p:spPr>
          <a:xfrm>
            <a:off x="156240" y="6462360"/>
            <a:ext cx="7343640" cy="48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300" b="0" u="sng" strike="noStrike" spc="-1">
                <a:solidFill>
                  <a:srgbClr val="0563C1"/>
                </a:solidFill>
                <a:uFillTx/>
                <a:latin typeface="Open Sans"/>
                <a:hlinkClick r:id="rId3"/>
              </a:rPr>
              <a:t>http://www.who.int/mediacentre/events/meetings/2015/un-sustainable-development-summit/en</a:t>
            </a:r>
            <a:endParaRPr lang="en-GB" sz="1300" b="0" strike="noStrike" spc="-1">
              <a:latin typeface="Arial"/>
            </a:endParaRPr>
          </a:p>
          <a:p>
            <a:pPr>
              <a:lnSpc>
                <a:spcPct val="100000"/>
              </a:lnSpc>
            </a:pPr>
            <a:endParaRPr lang="en-GB" sz="1300" b="0" strike="noStrike" spc="-1">
              <a:latin typeface="Arial"/>
            </a:endParaRPr>
          </a:p>
        </p:txBody>
      </p:sp>
      <p:sp>
        <p:nvSpPr>
          <p:cNvPr id="190" name="CustomShape 3"/>
          <p:cNvSpPr/>
          <p:nvPr/>
        </p:nvSpPr>
        <p:spPr>
          <a:xfrm>
            <a:off x="9465480" y="648864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a:solidFill>
                  <a:srgbClr val="0563C1"/>
                </a:solidFill>
                <a:uFillTx/>
                <a:latin typeface="Open Sans"/>
                <a:hlinkClick r:id="rId4"/>
              </a:rPr>
              <a:t>@protohedgehog</a:t>
            </a:r>
            <a:endParaRPr lang="en-GB" sz="1800" b="0" strike="noStrike" spc="-1">
              <a:latin typeface="Arial"/>
            </a:endParaRPr>
          </a:p>
        </p:txBody>
      </p:sp>
      <p:sp>
        <p:nvSpPr>
          <p:cNvPr id="191" name="CustomShape 4"/>
          <p:cNvSpPr/>
          <p:nvPr/>
        </p:nvSpPr>
        <p:spPr>
          <a:xfrm>
            <a:off x="1565640" y="2654280"/>
            <a:ext cx="1594440" cy="1526760"/>
          </a:xfrm>
          <a:prstGeom prst="rect">
            <a:avLst/>
          </a:prstGeom>
          <a:noFill/>
          <a:ln w="38160">
            <a:solidFill>
              <a:srgbClr val="FF0000"/>
            </a:solidFill>
          </a:ln>
        </p:spPr>
        <p:style>
          <a:lnRef idx="2">
            <a:schemeClr val="accent1">
              <a:shade val="50000"/>
            </a:schemeClr>
          </a:lnRef>
          <a:fillRef idx="1">
            <a:schemeClr val="accent1"/>
          </a:fillRef>
          <a:effectRef idx="0">
            <a:schemeClr val="accent1"/>
          </a:effectRef>
          <a:fontRef idx="minor"/>
        </p:style>
      </p:sp>
      <p:sp>
        <p:nvSpPr>
          <p:cNvPr id="192" name="CustomShape 5"/>
          <p:cNvSpPr/>
          <p:nvPr/>
        </p:nvSpPr>
        <p:spPr>
          <a:xfrm>
            <a:off x="6023520" y="1173240"/>
            <a:ext cx="1594440" cy="1526760"/>
          </a:xfrm>
          <a:prstGeom prst="rect">
            <a:avLst/>
          </a:prstGeom>
          <a:noFill/>
          <a:ln w="38160">
            <a:solidFill>
              <a:srgbClr val="FF0000"/>
            </a:solidFill>
          </a:ln>
        </p:spPr>
        <p:style>
          <a:lnRef idx="2">
            <a:schemeClr val="accent1">
              <a:shade val="50000"/>
            </a:schemeClr>
          </a:lnRef>
          <a:fillRef idx="1">
            <a:schemeClr val="accent1"/>
          </a:fillRef>
          <a:effectRef idx="0">
            <a:schemeClr val="accent1"/>
          </a:effectRef>
          <a:fontRef idx="minor"/>
        </p:style>
      </p:sp>
      <p:sp>
        <p:nvSpPr>
          <p:cNvPr id="193" name="CustomShape 6"/>
          <p:cNvSpPr/>
          <p:nvPr/>
        </p:nvSpPr>
        <p:spPr>
          <a:xfrm>
            <a:off x="4532040" y="4142880"/>
            <a:ext cx="1594440" cy="1526760"/>
          </a:xfrm>
          <a:prstGeom prst="rect">
            <a:avLst/>
          </a:prstGeom>
          <a:noFill/>
          <a:ln w="38160">
            <a:solidFill>
              <a:srgbClr val="FF0000"/>
            </a:solidFill>
          </a:ln>
        </p:spPr>
        <p:style>
          <a:lnRef idx="2">
            <a:schemeClr val="accent1">
              <a:shade val="50000"/>
            </a:schemeClr>
          </a:lnRef>
          <a:fillRef idx="1">
            <a:schemeClr val="accent1"/>
          </a:fillRef>
          <a:effectRef idx="0">
            <a:schemeClr val="accent1"/>
          </a:effectRef>
          <a:fontRef idx="minor"/>
        </p:style>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6732" y="314467"/>
            <a:ext cx="10515600" cy="1325563"/>
          </a:xfrm>
        </p:spPr>
        <p:txBody>
          <a:bodyPr/>
          <a:lstStyle/>
          <a:p>
            <a:r>
              <a:rPr lang="en-GB" b="1" dirty="0"/>
              <a:t>YES!</a:t>
            </a:r>
          </a:p>
        </p:txBody>
      </p:sp>
      <p:sp>
        <p:nvSpPr>
          <p:cNvPr id="3" name="Content Placeholder 2"/>
          <p:cNvSpPr>
            <a:spLocks noGrp="1"/>
          </p:cNvSpPr>
          <p:nvPr>
            <p:ph idx="1"/>
          </p:nvPr>
        </p:nvSpPr>
        <p:spPr>
          <a:xfrm>
            <a:off x="284026" y="1696702"/>
            <a:ext cx="5711390" cy="4023360"/>
          </a:xfrm>
        </p:spPr>
        <p:txBody>
          <a:bodyPr>
            <a:normAutofit/>
          </a:bodyPr>
          <a:lstStyle/>
          <a:p>
            <a:pPr marL="0" indent="0" algn="ctr">
              <a:buNone/>
            </a:pPr>
            <a:r>
              <a:rPr lang="en-GB" sz="2400" dirty="0">
                <a:latin typeface="Open Sans"/>
              </a:rPr>
              <a:t>But then you also </a:t>
            </a:r>
            <a:r>
              <a:rPr lang="en-GB" sz="2400" i="1" dirty="0">
                <a:latin typeface="Open Sans"/>
              </a:rPr>
              <a:t>must</a:t>
            </a:r>
            <a:r>
              <a:rPr lang="en-GB" sz="2400" dirty="0">
                <a:latin typeface="Open Sans"/>
              </a:rPr>
              <a:t> acknowledge that by preventing access to research, we are acting against meeting these goals.</a:t>
            </a:r>
            <a:br>
              <a:rPr lang="en-GB" sz="2400" dirty="0">
                <a:latin typeface="Open Sans"/>
              </a:rPr>
            </a:br>
            <a:endParaRPr lang="en-GB" sz="2400" dirty="0">
              <a:latin typeface="Open Sans"/>
            </a:endParaRPr>
          </a:p>
          <a:p>
            <a:pPr marL="0" indent="0" algn="ctr">
              <a:buNone/>
            </a:pPr>
            <a:r>
              <a:rPr lang="en-GB" sz="2400" dirty="0">
                <a:latin typeface="Open Sans"/>
              </a:rPr>
              <a:t>And this is what many in the present scholarly publishing industry are doing. In exchange for our money. </a:t>
            </a:r>
          </a:p>
          <a:p>
            <a:pPr algn="ctr"/>
            <a:endParaRPr lang="en-GB" sz="2400" dirty="0">
              <a:latin typeface="Open Sans"/>
            </a:endParaRPr>
          </a:p>
          <a:p>
            <a:pPr marL="0" indent="0" algn="ctr">
              <a:buNone/>
            </a:pPr>
            <a:r>
              <a:rPr lang="en-GB" sz="2400" b="1" dirty="0">
                <a:latin typeface="Open Sans"/>
              </a:rPr>
              <a:t>It’s not a bug. </a:t>
            </a:r>
            <a:r>
              <a:rPr lang="de-DE" sz="2400" b="1" dirty="0">
                <a:latin typeface="Open Sans"/>
              </a:rPr>
              <a:t>It‘s a feature.</a:t>
            </a:r>
            <a:endParaRPr lang="en-GB" sz="2400" b="1" dirty="0">
              <a:latin typeface="Open Sans"/>
            </a:endParaRPr>
          </a:p>
        </p:txBody>
      </p:sp>
      <p:sp>
        <p:nvSpPr>
          <p:cNvPr id="5" name="Rectangle 4">
            <a:extLst>
              <a:ext uri="{FF2B5EF4-FFF2-40B4-BE49-F238E27FC236}">
                <a16:creationId xmlns:a16="http://schemas.microsoft.com/office/drawing/2014/main" id="{F9394119-1985-4F79-9192-760DACF5F055}"/>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pic>
        <p:nvPicPr>
          <p:cNvPr id="8" name="Picture 2" descr="Image result for what if its all a hoax">
            <a:extLst>
              <a:ext uri="{FF2B5EF4-FFF2-40B4-BE49-F238E27FC236}">
                <a16:creationId xmlns:a16="http://schemas.microsoft.com/office/drawing/2014/main" id="{073014D5-3EB3-4D7F-92C2-5D07AD031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96702"/>
            <a:ext cx="5897432" cy="402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208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Picture 1"/>
          <p:cNvPicPr/>
          <p:nvPr/>
        </p:nvPicPr>
        <p:blipFill>
          <a:blip r:embed="rId2"/>
          <a:stretch/>
        </p:blipFill>
        <p:spPr>
          <a:xfrm>
            <a:off x="468000" y="1750320"/>
            <a:ext cx="5123520" cy="2218680"/>
          </a:xfrm>
          <a:prstGeom prst="rect">
            <a:avLst/>
          </a:prstGeom>
          <a:ln>
            <a:noFill/>
          </a:ln>
        </p:spPr>
      </p:pic>
      <p:sp>
        <p:nvSpPr>
          <p:cNvPr id="199" name="CustomShape 1"/>
          <p:cNvSpPr/>
          <p:nvPr/>
        </p:nvSpPr>
        <p:spPr>
          <a:xfrm>
            <a:off x="738000" y="4406040"/>
            <a:ext cx="462492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1800" b="0" strike="noStrike" spc="-1" dirty="0">
                <a:solidFill>
                  <a:srgbClr val="000000"/>
                </a:solidFill>
                <a:latin typeface="Open Sans"/>
              </a:rPr>
              <a:t>“Open Science is </a:t>
            </a:r>
            <a:r>
              <a:rPr lang="en-GB" sz="1800" b="0" i="1" strike="noStrike" spc="-1" dirty="0">
                <a:solidFill>
                  <a:srgbClr val="000000"/>
                </a:solidFill>
                <a:latin typeface="Open Sans"/>
              </a:rPr>
              <a:t>transparent</a:t>
            </a:r>
            <a:r>
              <a:rPr lang="en-GB" sz="1800" b="0" strike="noStrike" spc="-1" dirty="0">
                <a:solidFill>
                  <a:srgbClr val="000000"/>
                </a:solidFill>
                <a:latin typeface="Open Sans"/>
              </a:rPr>
              <a:t> and </a:t>
            </a:r>
            <a:r>
              <a:rPr lang="en-GB" sz="1800" b="0" i="1" strike="noStrike" spc="-1" dirty="0">
                <a:solidFill>
                  <a:srgbClr val="000000"/>
                </a:solidFill>
                <a:latin typeface="Open Sans"/>
              </a:rPr>
              <a:t>accessible</a:t>
            </a:r>
            <a:r>
              <a:rPr lang="en-GB" sz="1800" b="0" strike="noStrike" spc="-1" dirty="0">
                <a:solidFill>
                  <a:srgbClr val="000000"/>
                </a:solidFill>
                <a:latin typeface="Open Sans"/>
              </a:rPr>
              <a:t> knowledge that is shared and developed through </a:t>
            </a:r>
            <a:r>
              <a:rPr lang="en-GB" sz="1800" b="0" i="1" strike="noStrike" spc="-1" dirty="0">
                <a:solidFill>
                  <a:srgbClr val="000000"/>
                </a:solidFill>
                <a:latin typeface="Open Sans"/>
              </a:rPr>
              <a:t>collaborative</a:t>
            </a:r>
            <a:r>
              <a:rPr lang="en-GB" sz="1800" b="0" strike="noStrike" spc="-1" dirty="0">
                <a:solidFill>
                  <a:srgbClr val="000000"/>
                </a:solidFill>
                <a:latin typeface="Open Sans"/>
              </a:rPr>
              <a:t> networks.”</a:t>
            </a:r>
            <a:endParaRPr lang="en-GB" sz="1800" b="0" strike="noStrike" spc="-1" dirty="0">
              <a:latin typeface="Arial"/>
            </a:endParaRPr>
          </a:p>
        </p:txBody>
      </p:sp>
      <p:sp>
        <p:nvSpPr>
          <p:cNvPr id="200" name="CustomShape 2"/>
          <p:cNvSpPr/>
          <p:nvPr/>
        </p:nvSpPr>
        <p:spPr>
          <a:xfrm>
            <a:off x="309960" y="6488640"/>
            <a:ext cx="8181720" cy="28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300" b="0" u="sng" strike="noStrike" spc="-1">
                <a:solidFill>
                  <a:srgbClr val="0563C1"/>
                </a:solidFill>
                <a:uFillTx/>
                <a:latin typeface="Open Sans"/>
                <a:hlinkClick r:id="rId3"/>
              </a:rPr>
              <a:t>https://www.sciencedirect.com/science/article/abs/pii/S0148296317305441</a:t>
            </a:r>
            <a:r>
              <a:rPr lang="en-GB" sz="1300" b="0" strike="noStrike" spc="-1">
                <a:solidFill>
                  <a:srgbClr val="000000"/>
                </a:solidFill>
                <a:latin typeface="Open Sans"/>
              </a:rPr>
              <a:t> </a:t>
            </a:r>
            <a:endParaRPr lang="en-GB" sz="1300" b="0" strike="noStrike" spc="-1">
              <a:latin typeface="Arial"/>
            </a:endParaRPr>
          </a:p>
        </p:txBody>
      </p:sp>
      <p:sp>
        <p:nvSpPr>
          <p:cNvPr id="201" name="CustomShape 3"/>
          <p:cNvSpPr/>
          <p:nvPr/>
        </p:nvSpPr>
        <p:spPr>
          <a:xfrm>
            <a:off x="9465480" y="648864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a:solidFill>
                  <a:srgbClr val="0563C1"/>
                </a:solidFill>
                <a:uFillTx/>
                <a:latin typeface="Open Sans"/>
                <a:hlinkClick r:id="rId4"/>
              </a:rPr>
              <a:t>@protohedgehog</a:t>
            </a:r>
            <a:endParaRPr lang="en-GB" sz="1800" b="0" strike="noStrike" spc="-1">
              <a:latin typeface="Arial"/>
            </a:endParaRPr>
          </a:p>
        </p:txBody>
      </p:sp>
      <p:pic>
        <p:nvPicPr>
          <p:cNvPr id="202" name="Picture 6"/>
          <p:cNvPicPr/>
          <p:nvPr/>
        </p:nvPicPr>
        <p:blipFill>
          <a:blip r:embed="rId5"/>
          <a:stretch/>
        </p:blipFill>
        <p:spPr>
          <a:xfrm>
            <a:off x="5669880" y="1852020"/>
            <a:ext cx="6054120" cy="2015280"/>
          </a:xfrm>
          <a:prstGeom prst="rect">
            <a:avLst/>
          </a:prstGeom>
          <a:ln>
            <a:noFill/>
          </a:ln>
        </p:spPr>
      </p:pic>
      <p:sp>
        <p:nvSpPr>
          <p:cNvPr id="203" name="CustomShape 4"/>
          <p:cNvSpPr/>
          <p:nvPr/>
        </p:nvSpPr>
        <p:spPr>
          <a:xfrm>
            <a:off x="5862600" y="4353840"/>
            <a:ext cx="557928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1800" b="0" strike="noStrike" spc="-1" dirty="0">
                <a:solidFill>
                  <a:srgbClr val="000000"/>
                </a:solidFill>
                <a:latin typeface="Open Sans"/>
              </a:rPr>
              <a:t>“Open science describes the practice of carrying out scientific research in a completely </a:t>
            </a:r>
            <a:r>
              <a:rPr lang="en-GB" sz="1800" b="0" i="1" strike="noStrike" spc="-1" dirty="0">
                <a:solidFill>
                  <a:srgbClr val="000000"/>
                </a:solidFill>
                <a:latin typeface="Open Sans"/>
              </a:rPr>
              <a:t>transparent</a:t>
            </a:r>
            <a:r>
              <a:rPr lang="en-GB" sz="1800" b="0" strike="noStrike" spc="-1" dirty="0">
                <a:solidFill>
                  <a:srgbClr val="000000"/>
                </a:solidFill>
                <a:latin typeface="Open Sans"/>
              </a:rPr>
              <a:t> manner, and making the results of that research </a:t>
            </a:r>
            <a:r>
              <a:rPr lang="en-GB" sz="1800" b="0" i="1" strike="noStrike" spc="-1" dirty="0">
                <a:solidFill>
                  <a:srgbClr val="000000"/>
                </a:solidFill>
                <a:latin typeface="Open Sans"/>
              </a:rPr>
              <a:t>available</a:t>
            </a:r>
            <a:r>
              <a:rPr lang="en-GB" sz="1800" b="0" strike="noStrike" spc="-1" dirty="0">
                <a:solidFill>
                  <a:srgbClr val="000000"/>
                </a:solidFill>
                <a:latin typeface="Open Sans"/>
              </a:rPr>
              <a:t> to everyone. </a:t>
            </a:r>
            <a:r>
              <a:rPr lang="en-GB" sz="1800" b="1" strike="noStrike" spc="-1" dirty="0">
                <a:solidFill>
                  <a:srgbClr val="000000"/>
                </a:solidFill>
                <a:latin typeface="Open Sans"/>
              </a:rPr>
              <a:t>Isn’t that just ‘science’?”</a:t>
            </a:r>
            <a:endParaRPr lang="en-GB" sz="1800" b="0" strike="noStrike" spc="-1" dirty="0">
              <a:latin typeface="Arial"/>
            </a:endParaRPr>
          </a:p>
        </p:txBody>
      </p:sp>
      <p:sp>
        <p:nvSpPr>
          <p:cNvPr id="204" name="CustomShape 5"/>
          <p:cNvSpPr/>
          <p:nvPr/>
        </p:nvSpPr>
        <p:spPr>
          <a:xfrm>
            <a:off x="1979280" y="363960"/>
            <a:ext cx="8233200" cy="95265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GB" sz="2800" b="0" strike="noStrike" spc="-1" dirty="0">
                <a:solidFill>
                  <a:srgbClr val="000000"/>
                </a:solidFill>
                <a:latin typeface="Open Sans"/>
              </a:rPr>
              <a:t>Welcome to Open Science! The solution to all our problems?</a:t>
            </a:r>
            <a:endParaRPr lang="en-GB" sz="2800" b="0" strike="noStrike" spc="-1" dirty="0">
              <a:latin typeface="Arial"/>
            </a:endParaRPr>
          </a:p>
        </p:txBody>
      </p:sp>
      <p:sp>
        <p:nvSpPr>
          <p:cNvPr id="205" name="CustomShape 6"/>
          <p:cNvSpPr/>
          <p:nvPr/>
        </p:nvSpPr>
        <p:spPr>
          <a:xfrm>
            <a:off x="309960" y="6190200"/>
            <a:ext cx="6213240" cy="48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300" b="0" u="sng" strike="noStrike" spc="-1">
                <a:solidFill>
                  <a:srgbClr val="0563C1"/>
                </a:solidFill>
                <a:uFillTx/>
                <a:latin typeface="Open Sans"/>
                <a:hlinkClick r:id="rId6"/>
              </a:rPr>
              <a:t>https://genomebiology.biomedcentral.com/articles/10.1186/s13059-015-0669-2</a:t>
            </a:r>
            <a:endParaRPr lang="en-GB" sz="1300" b="0" strike="noStrike" spc="-1">
              <a:latin typeface="Arial"/>
            </a:endParaRPr>
          </a:p>
          <a:p>
            <a:pPr>
              <a:lnSpc>
                <a:spcPct val="100000"/>
              </a:lnSpc>
            </a:pPr>
            <a:endParaRPr lang="en-GB" sz="1300" b="0" strike="noStrike" spc="-1">
              <a:latin typeface="Arial"/>
            </a:endParaRPr>
          </a:p>
        </p:txBody>
      </p:sp>
      <p:pic>
        <p:nvPicPr>
          <p:cNvPr id="206" name="Picture 2"/>
          <p:cNvPicPr/>
          <p:nvPr/>
        </p:nvPicPr>
        <p:blipFill>
          <a:blip r:embed="rId7"/>
          <a:stretch/>
        </p:blipFill>
        <p:spPr>
          <a:xfrm>
            <a:off x="88920" y="1074600"/>
            <a:ext cx="1297800" cy="730080"/>
          </a:xfrm>
          <a:prstGeom prst="rect">
            <a:avLst/>
          </a:prstGeom>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icture 2"/>
          <p:cNvPicPr/>
          <p:nvPr/>
        </p:nvPicPr>
        <p:blipFill>
          <a:blip r:embed="rId2"/>
          <a:stretch/>
        </p:blipFill>
        <p:spPr>
          <a:xfrm>
            <a:off x="0" y="-116280"/>
            <a:ext cx="12191760" cy="6973920"/>
          </a:xfrm>
          <a:prstGeom prst="rect">
            <a:avLst/>
          </a:prstGeom>
          <a:ln>
            <a:noFill/>
          </a:ln>
        </p:spPr>
      </p:pic>
      <p:sp>
        <p:nvSpPr>
          <p:cNvPr id="208" name="CustomShape 1"/>
          <p:cNvSpPr/>
          <p:nvPr/>
        </p:nvSpPr>
        <p:spPr>
          <a:xfrm>
            <a:off x="8802360" y="5284800"/>
            <a:ext cx="3037680" cy="1065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3200" b="1" u="sng" strike="noStrike" spc="-1">
                <a:solidFill>
                  <a:srgbClr val="0563C1"/>
                </a:solidFill>
                <a:uFillTx/>
                <a:latin typeface="Calibri"/>
                <a:hlinkClick r:id="rId3"/>
              </a:rPr>
              <a:t>FAIR principles</a:t>
            </a:r>
            <a:endParaRPr lang="en-GB" sz="3200" b="0" strike="noStrike" spc="-1">
              <a:latin typeface="Arial"/>
            </a:endParaRPr>
          </a:p>
          <a:p>
            <a:pPr>
              <a:lnSpc>
                <a:spcPct val="100000"/>
              </a:lnSpc>
            </a:pPr>
            <a:r>
              <a:rPr lang="en-GB" sz="3200" b="1" u="sng" strike="noStrike" spc="-1">
                <a:solidFill>
                  <a:srgbClr val="0563C1"/>
                </a:solidFill>
                <a:uFillTx/>
                <a:latin typeface="Calibri"/>
                <a:hlinkClick r:id="rId4"/>
              </a:rPr>
              <a:t>TOP guidelines</a:t>
            </a:r>
            <a:endParaRPr lang="en-GB" sz="3200" b="0" strike="noStrike" spc="-1">
              <a:latin typeface="Arial"/>
            </a:endParaRPr>
          </a:p>
        </p:txBody>
      </p:sp>
      <p:sp>
        <p:nvSpPr>
          <p:cNvPr id="209" name="CustomShape 2"/>
          <p:cNvSpPr/>
          <p:nvPr/>
        </p:nvSpPr>
        <p:spPr>
          <a:xfrm>
            <a:off x="123840" y="6508080"/>
            <a:ext cx="831708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1800" b="0" strike="noStrike" spc="-1">
                <a:solidFill>
                  <a:srgbClr val="000000"/>
                </a:solidFill>
                <a:latin typeface="-apple-system"/>
              </a:rPr>
              <a:t>Principles of Open Scholarship, by Tony Ross-Hellauer (CC BY).</a:t>
            </a:r>
            <a:endParaRPr lang="en-GB" sz="1800" b="0" strike="noStrike" spc="-1">
              <a:latin typeface="Arial"/>
            </a:endParaRPr>
          </a:p>
          <a:p>
            <a:pPr>
              <a:lnSpc>
                <a:spcPct val="100000"/>
              </a:lnSpc>
            </a:pPr>
            <a:br/>
            <a:endParaRPr lang="en-GB" sz="1800" b="0" strike="noStrike" spc="-1">
              <a:latin typeface="Arial"/>
            </a:endParaRPr>
          </a:p>
        </p:txBody>
      </p:sp>
      <p:sp>
        <p:nvSpPr>
          <p:cNvPr id="210" name="CustomShape 3"/>
          <p:cNvSpPr/>
          <p:nvPr/>
        </p:nvSpPr>
        <p:spPr>
          <a:xfrm>
            <a:off x="8802360" y="2396880"/>
            <a:ext cx="2247480" cy="2223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indent="-285480" algn="ctr">
              <a:lnSpc>
                <a:spcPct val="100000"/>
              </a:lnSpc>
              <a:buClr>
                <a:srgbClr val="000000"/>
              </a:buClr>
              <a:buFont typeface="Wingdings" charset="2"/>
              <a:buChar char=""/>
            </a:pPr>
            <a:r>
              <a:rPr lang="en-GB" sz="2800" b="1" strike="noStrike" spc="-1">
                <a:solidFill>
                  <a:srgbClr val="000000"/>
                </a:solidFill>
                <a:latin typeface="Calibri"/>
              </a:rPr>
              <a:t>Freedom</a:t>
            </a:r>
            <a:endParaRPr lang="en-GB" sz="2800" b="0" strike="noStrike" spc="-1">
              <a:latin typeface="Arial"/>
            </a:endParaRPr>
          </a:p>
          <a:p>
            <a:pPr marL="285840" indent="-285480" algn="ctr">
              <a:lnSpc>
                <a:spcPct val="100000"/>
              </a:lnSpc>
              <a:buClr>
                <a:srgbClr val="000000"/>
              </a:buClr>
              <a:buFont typeface="Wingdings" charset="2"/>
              <a:buChar char=""/>
            </a:pPr>
            <a:r>
              <a:rPr lang="en-GB" sz="2800" b="1" strike="noStrike" spc="-1">
                <a:solidFill>
                  <a:srgbClr val="000000"/>
                </a:solidFill>
                <a:latin typeface="Calibri"/>
              </a:rPr>
              <a:t>Fairness</a:t>
            </a:r>
            <a:endParaRPr lang="en-GB" sz="2800" b="0" strike="noStrike" spc="-1">
              <a:latin typeface="Arial"/>
            </a:endParaRPr>
          </a:p>
          <a:p>
            <a:pPr marL="285840" indent="-285480" algn="ctr">
              <a:lnSpc>
                <a:spcPct val="100000"/>
              </a:lnSpc>
              <a:buClr>
                <a:srgbClr val="000000"/>
              </a:buClr>
              <a:buFont typeface="Wingdings" charset="2"/>
              <a:buChar char=""/>
            </a:pPr>
            <a:r>
              <a:rPr lang="en-GB" sz="2800" b="1" strike="noStrike" spc="-1">
                <a:solidFill>
                  <a:srgbClr val="000000"/>
                </a:solidFill>
                <a:latin typeface="Calibri"/>
              </a:rPr>
              <a:t>Justice</a:t>
            </a:r>
            <a:endParaRPr lang="en-GB" sz="2800" b="0" strike="noStrike" spc="-1">
              <a:latin typeface="Arial"/>
            </a:endParaRPr>
          </a:p>
          <a:p>
            <a:pPr marL="285840" indent="-285480" algn="ctr">
              <a:lnSpc>
                <a:spcPct val="100000"/>
              </a:lnSpc>
              <a:buClr>
                <a:srgbClr val="000000"/>
              </a:buClr>
              <a:buFont typeface="Wingdings" charset="2"/>
              <a:buChar char=""/>
            </a:pPr>
            <a:r>
              <a:rPr lang="en-GB" sz="2800" b="1" strike="noStrike" spc="-1">
                <a:solidFill>
                  <a:srgbClr val="000000"/>
                </a:solidFill>
                <a:latin typeface="Calibri"/>
              </a:rPr>
              <a:t>Truth</a:t>
            </a:r>
            <a:endParaRPr lang="en-GB" sz="2800" b="0" strike="noStrike" spc="-1">
              <a:latin typeface="Arial"/>
            </a:endParaRPr>
          </a:p>
          <a:p>
            <a:pPr marL="285840" indent="-285480" algn="ctr">
              <a:lnSpc>
                <a:spcPct val="100000"/>
              </a:lnSpc>
              <a:buClr>
                <a:srgbClr val="000000"/>
              </a:buClr>
              <a:buFont typeface="Wingdings" charset="2"/>
              <a:buChar char=""/>
            </a:pPr>
            <a:r>
              <a:rPr lang="en-GB" sz="2800" b="1" strike="noStrike" spc="-1">
                <a:solidFill>
                  <a:srgbClr val="000000"/>
                </a:solidFill>
                <a:latin typeface="Calibri"/>
              </a:rPr>
              <a:t>Liberty</a:t>
            </a:r>
            <a:endParaRPr lang="en-GB" sz="2800" b="0" strike="noStrike" spc="-1">
              <a:latin typeface="Arial"/>
            </a:endParaRPr>
          </a:p>
        </p:txBody>
      </p:sp>
      <p:pic>
        <p:nvPicPr>
          <p:cNvPr id="211" name="Picture 5"/>
          <p:cNvPicPr/>
          <p:nvPr/>
        </p:nvPicPr>
        <p:blipFill>
          <a:blip r:embed="rId5"/>
          <a:stretch/>
        </p:blipFill>
        <p:spPr>
          <a:xfrm>
            <a:off x="351360" y="4048920"/>
            <a:ext cx="3083760" cy="2312640"/>
          </a:xfrm>
          <a:prstGeom prst="rect">
            <a:avLst/>
          </a:prstGeom>
          <a:ln>
            <a:noFill/>
          </a:ln>
        </p:spPr>
      </p:pic>
      <p:sp>
        <p:nvSpPr>
          <p:cNvPr id="212" name="CustomShape 4"/>
          <p:cNvSpPr/>
          <p:nvPr/>
        </p:nvSpPr>
        <p:spPr>
          <a:xfrm>
            <a:off x="6897960" y="3053880"/>
            <a:ext cx="1730880" cy="1158480"/>
          </a:xfrm>
          <a:prstGeom prst="rect">
            <a:avLst/>
          </a:prstGeom>
          <a:noFill/>
          <a:ln w="28440">
            <a:solidFill>
              <a:srgbClr val="FF0000"/>
            </a:solidFill>
          </a:ln>
        </p:spPr>
        <p:style>
          <a:lnRef idx="2">
            <a:schemeClr val="accent1">
              <a:shade val="50000"/>
            </a:schemeClr>
          </a:lnRef>
          <a:fillRef idx="1">
            <a:schemeClr val="accent1"/>
          </a:fillRef>
          <a:effectRef idx="0">
            <a:schemeClr val="accent1"/>
          </a:effectRef>
          <a:fontRef idx="minor"/>
        </p:style>
      </p:sp>
      <p:sp>
        <p:nvSpPr>
          <p:cNvPr id="213" name="CustomShape 5"/>
          <p:cNvSpPr/>
          <p:nvPr/>
        </p:nvSpPr>
        <p:spPr>
          <a:xfrm>
            <a:off x="6899400" y="841320"/>
            <a:ext cx="1730880" cy="1158480"/>
          </a:xfrm>
          <a:prstGeom prst="rect">
            <a:avLst/>
          </a:prstGeom>
          <a:noFill/>
          <a:ln w="28440">
            <a:solidFill>
              <a:srgbClr val="FF0000"/>
            </a:solidFill>
          </a:ln>
        </p:spPr>
        <p:style>
          <a:lnRef idx="2">
            <a:schemeClr val="accent1">
              <a:shade val="50000"/>
            </a:schemeClr>
          </a:lnRef>
          <a:fillRef idx="1">
            <a:schemeClr val="accent1"/>
          </a:fillRef>
          <a:effectRef idx="0">
            <a:schemeClr val="accent1"/>
          </a:effectRef>
          <a:fontRef idx="minor"/>
        </p:style>
      </p:sp>
      <p:sp>
        <p:nvSpPr>
          <p:cNvPr id="214" name="CustomShape 6"/>
          <p:cNvSpPr/>
          <p:nvPr/>
        </p:nvSpPr>
        <p:spPr>
          <a:xfrm>
            <a:off x="5166720" y="3053880"/>
            <a:ext cx="1730880" cy="1158480"/>
          </a:xfrm>
          <a:prstGeom prst="rect">
            <a:avLst/>
          </a:prstGeom>
          <a:noFill/>
          <a:ln w="28440">
            <a:solidFill>
              <a:srgbClr val="FF0000"/>
            </a:solidFill>
          </a:ln>
        </p:spPr>
        <p:style>
          <a:lnRef idx="2">
            <a:schemeClr val="accent1">
              <a:shade val="50000"/>
            </a:schemeClr>
          </a:lnRef>
          <a:fillRef idx="1">
            <a:schemeClr val="accent1"/>
          </a:fillRef>
          <a:effectRef idx="0">
            <a:schemeClr val="accent1"/>
          </a:effectRef>
          <a:fontRef idx="minor"/>
        </p:style>
      </p:sp>
      <p:sp>
        <p:nvSpPr>
          <p:cNvPr id="215" name="CustomShape 7"/>
          <p:cNvSpPr/>
          <p:nvPr/>
        </p:nvSpPr>
        <p:spPr>
          <a:xfrm>
            <a:off x="3501720" y="1947600"/>
            <a:ext cx="1730880" cy="1158480"/>
          </a:xfrm>
          <a:prstGeom prst="rect">
            <a:avLst/>
          </a:prstGeom>
          <a:noFill/>
          <a:ln w="28440">
            <a:solidFill>
              <a:srgbClr val="FF0000"/>
            </a:solidFill>
          </a:ln>
        </p:spPr>
        <p:style>
          <a:lnRef idx="2">
            <a:schemeClr val="accent1">
              <a:shade val="50000"/>
            </a:schemeClr>
          </a:lnRef>
          <a:fillRef idx="1">
            <a:schemeClr val="accent1"/>
          </a:fillRef>
          <a:effectRef idx="0">
            <a:schemeClr val="accent1"/>
          </a:effectRef>
          <a:fontRef idx="minor"/>
        </p:style>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1"/>
          <p:cNvPicPr/>
          <p:nvPr/>
        </p:nvPicPr>
        <p:blipFill>
          <a:blip r:embed="rId2"/>
          <a:stretch/>
        </p:blipFill>
        <p:spPr>
          <a:xfrm>
            <a:off x="0" y="0"/>
            <a:ext cx="12191760" cy="6857640"/>
          </a:xfrm>
          <a:prstGeom prst="rect">
            <a:avLst/>
          </a:prstGeom>
          <a:ln>
            <a:noFill/>
          </a:ln>
        </p:spPr>
      </p:pic>
      <p:sp>
        <p:nvSpPr>
          <p:cNvPr id="217" name="CustomShape 1"/>
          <p:cNvSpPr/>
          <p:nvPr/>
        </p:nvSpPr>
        <p:spPr>
          <a:xfrm>
            <a:off x="9465480" y="6488640"/>
            <a:ext cx="1944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u="sng" strike="noStrike" spc="-1">
                <a:solidFill>
                  <a:srgbClr val="0563C1"/>
                </a:solidFill>
                <a:uFillTx/>
                <a:latin typeface="Open Sans"/>
                <a:hlinkClick r:id="rId3"/>
              </a:rPr>
              <a:t>@protohedgehog</a:t>
            </a:r>
            <a:endParaRPr lang="en-GB" sz="1800" b="0" strike="noStrike" spc="-1">
              <a:latin typeface="Arial"/>
            </a:endParaRPr>
          </a:p>
        </p:txBody>
      </p:sp>
      <p:sp>
        <p:nvSpPr>
          <p:cNvPr id="218" name="CustomShape 2"/>
          <p:cNvSpPr/>
          <p:nvPr/>
        </p:nvSpPr>
        <p:spPr>
          <a:xfrm>
            <a:off x="9726840" y="1828800"/>
            <a:ext cx="13651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800" b="0" strike="noStrike" spc="-1">
                <a:solidFill>
                  <a:srgbClr val="000000"/>
                </a:solidFill>
                <a:latin typeface="Calibri"/>
              </a:rPr>
              <a:t>In progress…</a:t>
            </a:r>
            <a:endParaRPr lang="en-GB" sz="1800" b="0" strike="noStrike" spc="-1">
              <a:latin typeface="Arial"/>
            </a:endParaRPr>
          </a:p>
        </p:txBody>
      </p:sp>
      <p:sp>
        <p:nvSpPr>
          <p:cNvPr id="219" name="CustomShape 3"/>
          <p:cNvSpPr/>
          <p:nvPr/>
        </p:nvSpPr>
        <p:spPr>
          <a:xfrm>
            <a:off x="1451160" y="1153080"/>
            <a:ext cx="899280" cy="655560"/>
          </a:xfrm>
          <a:prstGeom prst="rightArrow">
            <a:avLst>
              <a:gd name="adj1" fmla="val 50000"/>
              <a:gd name="adj2" fmla="val 50000"/>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p:style>
      </p:sp>
      <p:sp>
        <p:nvSpPr>
          <p:cNvPr id="220" name="CustomShape 4"/>
          <p:cNvSpPr/>
          <p:nvPr/>
        </p:nvSpPr>
        <p:spPr>
          <a:xfrm>
            <a:off x="363240" y="1153080"/>
            <a:ext cx="96444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GB" sz="1800" b="1" strike="noStrike" spc="-1">
                <a:solidFill>
                  <a:srgbClr val="000000"/>
                </a:solidFill>
                <a:latin typeface="Calibri"/>
              </a:rPr>
              <a:t>GOOD</a:t>
            </a:r>
            <a:endParaRPr lang="en-GB" sz="1800" b="0" strike="noStrike" spc="-1">
              <a:latin typeface="Arial"/>
            </a:endParaRPr>
          </a:p>
          <a:p>
            <a:pPr algn="ctr">
              <a:lnSpc>
                <a:spcPct val="100000"/>
              </a:lnSpc>
            </a:pPr>
            <a:r>
              <a:rPr lang="en-GB" sz="1800" b="1" strike="noStrike" spc="-1">
                <a:solidFill>
                  <a:srgbClr val="000000"/>
                </a:solidFill>
                <a:latin typeface="Calibri"/>
              </a:rPr>
              <a:t>SCIENCE</a:t>
            </a:r>
            <a:endParaRPr lang="en-GB" sz="1800" b="0" strike="noStrike" spc="-1">
              <a:latin typeface="Arial"/>
            </a:endParaRPr>
          </a:p>
        </p:txBody>
      </p:sp>
      <p:sp>
        <p:nvSpPr>
          <p:cNvPr id="221" name="CustomShape 5"/>
          <p:cNvSpPr/>
          <p:nvPr/>
        </p:nvSpPr>
        <p:spPr>
          <a:xfrm rot="5400000">
            <a:off x="10131480" y="3989520"/>
            <a:ext cx="899280" cy="655560"/>
          </a:xfrm>
          <a:prstGeom prst="rightArrow">
            <a:avLst>
              <a:gd name="adj1" fmla="val 50000"/>
              <a:gd name="adj2" fmla="val 50000"/>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p:style>
      </p:sp>
      <p:sp>
        <p:nvSpPr>
          <p:cNvPr id="222" name="CustomShape 6"/>
          <p:cNvSpPr/>
          <p:nvPr/>
        </p:nvSpPr>
        <p:spPr>
          <a:xfrm>
            <a:off x="10133640" y="3105720"/>
            <a:ext cx="89424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GB" sz="1800" b="1" strike="noStrike" spc="-1">
                <a:solidFill>
                  <a:srgbClr val="000000"/>
                </a:solidFill>
                <a:latin typeface="Calibri"/>
              </a:rPr>
              <a:t>GOOD</a:t>
            </a:r>
            <a:endParaRPr lang="en-GB" sz="1800" b="0" strike="noStrike" spc="-1">
              <a:latin typeface="Arial"/>
            </a:endParaRPr>
          </a:p>
          <a:p>
            <a:pPr algn="ctr">
              <a:lnSpc>
                <a:spcPct val="100000"/>
              </a:lnSpc>
            </a:pPr>
            <a:r>
              <a:rPr lang="en-GB" sz="1800" b="1" strike="noStrike" spc="-1">
                <a:solidFill>
                  <a:srgbClr val="000000"/>
                </a:solidFill>
                <a:latin typeface="Calibri"/>
              </a:rPr>
              <a:t>PEOPLE</a:t>
            </a:r>
            <a:endParaRPr lang="en-GB" sz="18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222"/>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220"/>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6"/>
          <p:cNvPicPr/>
          <p:nvPr/>
        </p:nvPicPr>
        <p:blipFill>
          <a:blip r:embed="rId3"/>
          <a:stretch/>
        </p:blipFill>
        <p:spPr>
          <a:xfrm>
            <a:off x="30960" y="-457200"/>
            <a:ext cx="11988360" cy="4377600"/>
          </a:xfrm>
          <a:prstGeom prst="rect">
            <a:avLst/>
          </a:prstGeom>
          <a:ln>
            <a:noFill/>
          </a:ln>
        </p:spPr>
      </p:pic>
      <p:pic>
        <p:nvPicPr>
          <p:cNvPr id="224" name="Picture 4"/>
          <p:cNvPicPr/>
          <p:nvPr/>
        </p:nvPicPr>
        <p:blipFill>
          <a:blip r:embed="rId4"/>
          <a:stretch/>
        </p:blipFill>
        <p:spPr>
          <a:xfrm>
            <a:off x="-209880" y="4377960"/>
            <a:ext cx="2851200" cy="2323800"/>
          </a:xfrm>
          <a:prstGeom prst="rect">
            <a:avLst/>
          </a:prstGeom>
          <a:ln>
            <a:noFill/>
          </a:ln>
        </p:spPr>
      </p:pic>
      <p:sp>
        <p:nvSpPr>
          <p:cNvPr id="225" name="CustomShape 1"/>
          <p:cNvSpPr/>
          <p:nvPr/>
        </p:nvSpPr>
        <p:spPr>
          <a:xfrm>
            <a:off x="2047680" y="6057360"/>
            <a:ext cx="3072240" cy="5166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GB" sz="1400" b="0" strike="noStrike" spc="-1">
                <a:solidFill>
                  <a:srgbClr val="000000"/>
                </a:solidFill>
                <a:latin typeface="Calibri"/>
              </a:rPr>
              <a:t>Paola Masuzzo, re-used with permission</a:t>
            </a:r>
            <a:endParaRPr lang="en-GB" sz="1400" b="0" strike="noStrike" spc="-1">
              <a:latin typeface="Arial"/>
            </a:endParaRPr>
          </a:p>
          <a:p>
            <a:pPr>
              <a:lnSpc>
                <a:spcPct val="100000"/>
              </a:lnSpc>
            </a:pPr>
            <a:r>
              <a:rPr lang="en-GB" sz="1400" b="0" strike="noStrike" spc="-1">
                <a:solidFill>
                  <a:srgbClr val="000000"/>
                </a:solidFill>
                <a:latin typeface="Calibri"/>
              </a:rPr>
              <a:t>Sticker by Melanie Imming</a:t>
            </a:r>
            <a:endParaRPr lang="en-GB" sz="1400" b="0" strike="noStrike" spc="-1">
              <a:latin typeface="Arial"/>
            </a:endParaRPr>
          </a:p>
        </p:txBody>
      </p:sp>
      <p:pic>
        <p:nvPicPr>
          <p:cNvPr id="226" name="Picture 9"/>
          <p:cNvPicPr/>
          <p:nvPr/>
        </p:nvPicPr>
        <p:blipFill>
          <a:blip r:embed="rId5"/>
          <a:stretch/>
        </p:blipFill>
        <p:spPr>
          <a:xfrm>
            <a:off x="5599440" y="3590280"/>
            <a:ext cx="6096240" cy="311148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1601</TotalTime>
  <Words>1637</Words>
  <Application>Microsoft Office PowerPoint</Application>
  <PresentationFormat>Widescreen</PresentationFormat>
  <Paragraphs>206</Paragraphs>
  <Slides>37</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-apple-system</vt:lpstr>
      <vt:lpstr>Arial</vt:lpstr>
      <vt:lpstr>Calibri</vt:lpstr>
      <vt:lpstr>Calibri Light</vt:lpstr>
      <vt:lpstr>Liberation Sans</vt:lpstr>
      <vt:lpstr>Open Sans</vt:lpstr>
      <vt:lpstr>open_sansregular</vt:lpstr>
      <vt:lpstr>Times New Roman</vt:lpstr>
      <vt:lpstr>Wingdings</vt:lpstr>
      <vt:lpstr>Office Theme</vt:lpstr>
      <vt:lpstr>PowerPoint Presentation</vt:lpstr>
      <vt:lpstr>PowerPoint Presentation</vt:lpstr>
      <vt:lpstr>What gets me out of bed in the morning</vt:lpstr>
      <vt:lpstr>PowerPoint Presentation</vt:lpstr>
      <vt:lpstr>YES!</vt:lpstr>
      <vt:lpstr>PowerPoint Presentation</vt:lpstr>
      <vt:lpstr>PowerPoint Presentation</vt:lpstr>
      <vt:lpstr>PowerPoint Presentation</vt:lpstr>
      <vt:lpstr>PowerPoint Presentation</vt:lpstr>
      <vt:lpstr>PowerPoint Presentation</vt:lpstr>
      <vt:lpstr>Sounds too easy, right?</vt:lpstr>
      <vt:lpstr>PowerPoint Presentation</vt:lpstr>
      <vt:lpstr>PowerPoint Presentation</vt:lpstr>
      <vt:lpstr>PowerPoint Presentation</vt:lpstr>
      <vt:lpstr>Pretty Excel spreadsheets != open data</vt:lpstr>
      <vt:lpstr>PowerPoint Presentation</vt:lpstr>
      <vt:lpstr>What is standing in our way?</vt:lpstr>
      <vt:lpstr>PowerPoint Presentation</vt:lpstr>
      <vt:lpstr>Springer Nature abusing power for profits</vt:lpstr>
      <vt:lpstr>Double-team: Getting the EUA involved</vt:lpstr>
      <vt:lpstr>Activating unions to challenge this </vt:lpstr>
      <vt:lpstr>PowerPoint Presentation</vt:lpstr>
      <vt:lpstr>PowerPoint Presentation</vt:lpstr>
      <vt:lpstr>AN OPEN SCIENCE EDUCATION CRISIS?</vt:lpstr>
      <vt:lpstr>PowerPoint Presentation</vt:lpstr>
      <vt:lpstr>Modular learning</vt:lpstr>
      <vt:lpstr>PowerPoint Presentation</vt:lpstr>
      <vt:lpstr>A fully interactive learning style</vt:lpstr>
      <vt:lpstr>Open for re-use, online or offline</vt:lpstr>
      <vt:lpstr>Recently launched!</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tennant</dc:creator>
  <cp:lastModifiedBy>jon tennant</cp:lastModifiedBy>
  <cp:revision>48</cp:revision>
  <dcterms:created xsi:type="dcterms:W3CDTF">2019-04-22T11:03:36Z</dcterms:created>
  <dcterms:modified xsi:type="dcterms:W3CDTF">2019-04-24T11:23:28Z</dcterms:modified>
</cp:coreProperties>
</file>