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17"/>
  </p:notesMasterIdLst>
  <p:sldIdLst>
    <p:sldId id="302" r:id="rId2"/>
    <p:sldId id="331" r:id="rId3"/>
    <p:sldId id="332" r:id="rId4"/>
    <p:sldId id="319" r:id="rId5"/>
    <p:sldId id="327" r:id="rId6"/>
    <p:sldId id="328" r:id="rId7"/>
    <p:sldId id="320" r:id="rId8"/>
    <p:sldId id="340" r:id="rId9"/>
    <p:sldId id="324" r:id="rId10"/>
    <p:sldId id="323" r:id="rId11"/>
    <p:sldId id="326" r:id="rId12"/>
    <p:sldId id="339" r:id="rId13"/>
    <p:sldId id="337" r:id="rId14"/>
    <p:sldId id="336" r:id="rId15"/>
    <p:sldId id="335" r:id="rId16"/>
  </p:sldIdLst>
  <p:sldSz cx="12192000" cy="6858000"/>
  <p:notesSz cx="6797675" cy="987425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ya Nugraha" initials="HN" lastIdx="1" clrIdx="0">
    <p:extLst>
      <p:ext uri="{19B8F6BF-5375-455C-9EA6-DF929625EA0E}">
        <p15:presenceInfo xmlns:p15="http://schemas.microsoft.com/office/powerpoint/2012/main" userId="70efdec9d296ae9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E8E9"/>
    <a:srgbClr val="FFFFFF"/>
    <a:srgbClr val="D1E9D2"/>
    <a:srgbClr val="98CCEF"/>
    <a:srgbClr val="006600"/>
    <a:srgbClr val="456DA5"/>
    <a:srgbClr val="800000"/>
    <a:srgbClr val="8D4911"/>
    <a:srgbClr val="00407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92" autoAdjust="0"/>
    <p:restoredTop sz="90730" autoAdjust="0"/>
  </p:normalViewPr>
  <p:slideViewPr>
    <p:cSldViewPr>
      <p:cViewPr varScale="1">
        <p:scale>
          <a:sx n="107" d="100"/>
          <a:sy n="107" d="100"/>
        </p:scale>
        <p:origin x="800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27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950" y="739775"/>
            <a:ext cx="658177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825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8825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508A2965-D8DD-8546-8A5B-78D9916B40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5960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853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Vertical motion less at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Bressay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as it was further from the plume head and thus the temperature anomaly was less than in Judd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271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And now I move to the final example, showcasing</a:t>
            </a:r>
            <a:r>
              <a:rPr lang="en-GB" baseline="0" dirty="0"/>
              <a:t> some very recent work from the eastern flank of the Viking Graben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513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These data are only a few years old, providing,</a:t>
            </a:r>
            <a:r>
              <a:rPr lang="en-GB" baseline="0" dirty="0"/>
              <a:t> for the first time, 3D images of the deep structure of the North Sea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c.</a:t>
            </a:r>
            <a:r>
              <a:rPr lang="en-GB" baseline="0" dirty="0"/>
              <a:t> 2 km below the seabed in the North Sea we see an intra-Triassic erosion surface in the footwall of a rift-related normal fault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Modest erosional relief of &lt;100 m on individual 2D profiles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180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600 m of</a:t>
            </a:r>
            <a:r>
              <a:rPr lang="en-GB" baseline="0" dirty="0"/>
              <a:t> vertical relief; 600 km2 area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Discrete fluvial valleys fed by numerous tributaries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Poor borehole control on absolute age, but thought to be 200-250 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Quantitative geomorphological</a:t>
            </a:r>
            <a:r>
              <a:rPr lang="en-GB" baseline="0" dirty="0"/>
              <a:t> work is ongoing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639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High-relief</a:t>
            </a:r>
            <a:r>
              <a:rPr lang="en-GB" baseline="0" dirty="0"/>
              <a:t> (i.e. several hundreds of metres) landscapes are common in many tectonically active regions, forming in response to a range of processes such as fluvial incision and </a:t>
            </a:r>
            <a:r>
              <a:rPr lang="en-GB" baseline="0" dirty="0" err="1"/>
              <a:t>landsliding</a:t>
            </a:r>
            <a:endParaRPr lang="en-GB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Although these processes occurred and these landscapes undoubtedly existed in the past, they are less commonly preserved in the rock record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So, can we image and reconstruct the 3D geometry of ancient high-relief landscapes?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What circumstances lead to the preservation of such landscapes?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Can these landscapes be used to understand deep-time geodynamics and tectonics?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189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 this talk I will use</a:t>
            </a:r>
            <a:r>
              <a:rPr lang="en-GB" baseline="0" dirty="0"/>
              <a:t> examples from three locations in NW Europe; (i) Judd; (ii) Bressay; and (iii) the eastern flank of the Viking Graben, drawing on new and previously published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Generation of high-relief landscapes in the first two examples reflect development of the Iceland Plume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737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Original</a:t>
            </a:r>
            <a:r>
              <a:rPr lang="en-GB" baseline="0" dirty="0"/>
              <a:t> work was published by Smallwood &amp; Gill (2002), with parallel (unpublished) work being conducted by </a:t>
            </a:r>
            <a:r>
              <a:rPr lang="en-GB" baseline="0" dirty="0" err="1"/>
              <a:t>Fridbjorg</a:t>
            </a:r>
            <a:r>
              <a:rPr lang="en-GB" baseline="0" dirty="0"/>
              <a:t> </a:t>
            </a:r>
            <a:r>
              <a:rPr lang="en-GB" baseline="0" dirty="0" err="1"/>
              <a:t>Biskopto</a:t>
            </a:r>
            <a:r>
              <a:rPr lang="en-GB" baseline="0" dirty="0"/>
              <a:t> and John Underhill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Note that the erosional surface</a:t>
            </a:r>
            <a:r>
              <a:rPr lang="en-GB" baseline="0" dirty="0"/>
              <a:t> becomes correlative conformity seaward (i.e. to the north), and merges with younger unconformities landward due to later uplift and erosion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128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Champion</a:t>
            </a:r>
            <a:r>
              <a:rPr lang="en-GB" baseline="0" dirty="0"/>
              <a:t> et al. (2008) used a larger 3D seismic volume to expand the original work of Smallwood &amp; Gill (2002)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They showed that this landscape was higher relief (c. 500 m) and more extensive (10000 m2) than previously thought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They used (or at least presented) more stratigraphic and biostratigraphic data to confirm the landscape was terrestrial and formed in the latest Paleocene-earliest Eocene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So, what was the origin of this landscape? By looking at the stratigraphy, Champion et al. (2008) calculated the uplift required to produce this incision…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997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Champion</a:t>
            </a:r>
            <a:r>
              <a:rPr lang="en-GB" baseline="0" dirty="0"/>
              <a:t> et al. (2008) calculated c. 550 m of latest Paleocene uplift, which was superimposed on long-term, post-rift subsidence following North Atlantic breakup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After peak uplift, the landscape subsided and was preserved in the Eocene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Like Smallwood &amp; Gill (2002), Champion et al. (2008) relate these vertical motions to mantle convection associated with the rise (and fall) of the Iceland Plume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158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 this talk I will use</a:t>
            </a:r>
            <a:r>
              <a:rPr lang="en-GB" baseline="0" dirty="0"/>
              <a:t> examples from three locations in NW Europe; (i) Judd; (ii) Bressay; and (iii) the eastern flank of the Viking Graben, drawing on new and previously published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Generation of high-relief landscapes in the first two examples reflect development of the Iceland Plume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612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Late</a:t>
            </a:r>
            <a:r>
              <a:rPr lang="en-GB" baseline="0" dirty="0"/>
              <a:t> Paleocene erosion surface between two </a:t>
            </a:r>
            <a:r>
              <a:rPr lang="en-GB" baseline="0" dirty="0" err="1"/>
              <a:t>clinoform</a:t>
            </a:r>
            <a:r>
              <a:rPr lang="en-GB" baseline="0" dirty="0"/>
              <a:t>-bearing sequences, 1.5 km below the North Sea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Main erosion catchment, which is composed of three main river valleys, covers 100 km2 and defines c. 375 m of vertical relief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721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Erosion</a:t>
            </a:r>
            <a:r>
              <a:rPr lang="en-GB" baseline="0" dirty="0"/>
              <a:t> surface defines a non-marine sandwich, with fluvial sandstones (very well-rounded, quartzose) and other non-marine deposits directly overlying marine deltaic deposits and filling the valleys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Marine mudstones document marine late-stage flooding of the landscape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8A2965-D8DD-8546-8A5B-78D9916B4076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378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Screen Clipping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9763"/>
            <a:ext cx="12192000" cy="743809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 bwMode="auto">
          <a:xfrm>
            <a:off x="0" y="6111151"/>
            <a:ext cx="7704307" cy="752421"/>
          </a:xfrm>
          <a:custGeom>
            <a:avLst/>
            <a:gdLst>
              <a:gd name="connsiteX0" fmla="*/ 0 w 5778230"/>
              <a:gd name="connsiteY0" fmla="*/ 0 h 758757"/>
              <a:gd name="connsiteX1" fmla="*/ 5778230 w 5778230"/>
              <a:gd name="connsiteY1" fmla="*/ 19455 h 758757"/>
              <a:gd name="connsiteX2" fmla="*/ 5379396 w 5778230"/>
              <a:gd name="connsiteY2" fmla="*/ 758757 h 758757"/>
              <a:gd name="connsiteX3" fmla="*/ 0 w 5778230"/>
              <a:gd name="connsiteY3" fmla="*/ 758757 h 758757"/>
              <a:gd name="connsiteX4" fmla="*/ 0 w 5778230"/>
              <a:gd name="connsiteY4" fmla="*/ 0 h 758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8230" h="758757">
                <a:moveTo>
                  <a:pt x="0" y="0"/>
                </a:moveTo>
                <a:lnTo>
                  <a:pt x="5778230" y="19455"/>
                </a:lnTo>
                <a:lnTo>
                  <a:pt x="5379396" y="758757"/>
                </a:lnTo>
                <a:lnTo>
                  <a:pt x="0" y="7587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87ACD5"/>
              </a:gs>
              <a:gs pos="59000">
                <a:srgbClr val="74A0CF"/>
              </a:gs>
              <a:gs pos="0">
                <a:srgbClr val="4B76AF"/>
              </a:gs>
            </a:gsLst>
            <a:lin ang="108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3392" y="1159445"/>
            <a:ext cx="10945216" cy="1470025"/>
          </a:xfrm>
        </p:spPr>
        <p:txBody>
          <a:bodyPr/>
          <a:lstStyle>
            <a:lvl1pPr algn="ctr">
              <a:defRPr b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GB" dirty="0"/>
              <a:t>Talk Title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-13878"/>
            <a:ext cx="12192000" cy="113191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Date Placeholder 3"/>
          <p:cNvSpPr txBox="1">
            <a:spLocks/>
          </p:cNvSpPr>
          <p:nvPr userDrawn="1"/>
        </p:nvSpPr>
        <p:spPr>
          <a:xfrm rot="5400000">
            <a:off x="13041574" y="-6075782"/>
            <a:ext cx="1328829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FEE5F-65BB-4268-AC17-D19CED90FB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  <a:lumOff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  <a:lumOff val="50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4" name="Footer Placeholder 4"/>
          <p:cNvSpPr txBox="1">
            <a:spLocks/>
          </p:cNvSpPr>
          <p:nvPr userDrawn="1"/>
        </p:nvSpPr>
        <p:spPr>
          <a:xfrm rot="5400000">
            <a:off x="11553134" y="-3107166"/>
            <a:ext cx="4351338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6" name="Freeform 15"/>
          <p:cNvSpPr>
            <a:spLocks/>
          </p:cNvSpPr>
          <p:nvPr userDrawn="1"/>
        </p:nvSpPr>
        <p:spPr bwMode="auto">
          <a:xfrm>
            <a:off x="-2165149" y="-7485702"/>
            <a:ext cx="16272933" cy="8112126"/>
          </a:xfrm>
          <a:custGeom>
            <a:avLst/>
            <a:gdLst>
              <a:gd name="T0" fmla="*/ 7688 w 7688"/>
              <a:gd name="T1" fmla="*/ 0 h 5110"/>
              <a:gd name="T2" fmla="*/ 5495 w 7688"/>
              <a:gd name="T3" fmla="*/ 0 h 5110"/>
              <a:gd name="T4" fmla="*/ 0 w 7688"/>
              <a:gd name="T5" fmla="*/ 5110 h 5110"/>
              <a:gd name="T6" fmla="*/ 5050 w 7688"/>
              <a:gd name="T7" fmla="*/ 5110 h 5110"/>
              <a:gd name="T8" fmla="*/ 7495 w 7688"/>
              <a:gd name="T9" fmla="*/ 376 h 5110"/>
              <a:gd name="T10" fmla="*/ 7688 w 7688"/>
              <a:gd name="T11" fmla="*/ 0 h 5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88" h="5110">
                <a:moveTo>
                  <a:pt x="7688" y="0"/>
                </a:moveTo>
                <a:lnTo>
                  <a:pt x="5495" y="0"/>
                </a:lnTo>
                <a:lnTo>
                  <a:pt x="0" y="5110"/>
                </a:lnTo>
                <a:lnTo>
                  <a:pt x="5050" y="5110"/>
                </a:lnTo>
                <a:lnTo>
                  <a:pt x="7495" y="376"/>
                </a:lnTo>
                <a:lnTo>
                  <a:pt x="768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828800" y="2900408"/>
            <a:ext cx="8534400" cy="744617"/>
          </a:xfrm>
        </p:spPr>
        <p:txBody>
          <a:bodyPr rtlCol="0">
            <a:noAutofit/>
          </a:bodyPr>
          <a:lstStyle>
            <a:lvl1pPr marL="0" indent="0" algn="ctr" eaLnBrk="1" fontAlgn="auto" hangingPunct="1">
              <a:spcAft>
                <a:spcPts val="0"/>
              </a:spcAft>
              <a:buFont typeface="Arial"/>
              <a:buNone/>
              <a:defRPr sz="1600"/>
            </a:lvl1pPr>
          </a:lstStyle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GB" sz="2800" dirty="0">
              <a:latin typeface="+mn-lt"/>
              <a:ea typeface="+mn-ea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9303" y="6176388"/>
            <a:ext cx="1743335" cy="730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196985"/>
            <a:ext cx="2311083" cy="60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9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66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16434" y="847726"/>
            <a:ext cx="2865967" cy="6010275"/>
          </a:xfrm>
        </p:spPr>
        <p:txBody>
          <a:bodyPr vert="eaVert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417" y="847726"/>
            <a:ext cx="8396816" cy="6010275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44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39" y="908720"/>
            <a:ext cx="11809312" cy="583264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4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95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339" y="836712"/>
            <a:ext cx="5851061" cy="5904656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836712"/>
            <a:ext cx="5755051" cy="5904656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1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39" y="116632"/>
            <a:ext cx="9793088" cy="49006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339" y="836713"/>
            <a:ext cx="5853179" cy="64807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339" y="1484784"/>
            <a:ext cx="5853179" cy="5256584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836713"/>
            <a:ext cx="5855295" cy="64807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484784"/>
            <a:ext cx="5855295" cy="5256584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7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0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90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26790"/>
            <a:ext cx="4011084" cy="1162050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26791"/>
            <a:ext cx="6815667" cy="5853113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8884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47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168553"/>
            <a:ext cx="7315200" cy="566738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80728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735291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44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/>
          </p:cNvPicPr>
          <p:nvPr userDrawn="1"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43809"/>
          </a:xfrm>
          <a:prstGeom prst="rect">
            <a:avLst/>
          </a:prstGeom>
        </p:spPr>
      </p:pic>
      <p:sp>
        <p:nvSpPr>
          <p:cNvPr id="3" name="Freeform 2"/>
          <p:cNvSpPr/>
          <p:nvPr userDrawn="1"/>
        </p:nvSpPr>
        <p:spPr bwMode="auto">
          <a:xfrm>
            <a:off x="-4628" y="1"/>
            <a:ext cx="7704307" cy="740643"/>
          </a:xfrm>
          <a:custGeom>
            <a:avLst/>
            <a:gdLst>
              <a:gd name="connsiteX0" fmla="*/ 0 w 5778230"/>
              <a:gd name="connsiteY0" fmla="*/ 0 h 758757"/>
              <a:gd name="connsiteX1" fmla="*/ 5778230 w 5778230"/>
              <a:gd name="connsiteY1" fmla="*/ 19455 h 758757"/>
              <a:gd name="connsiteX2" fmla="*/ 5379396 w 5778230"/>
              <a:gd name="connsiteY2" fmla="*/ 758757 h 758757"/>
              <a:gd name="connsiteX3" fmla="*/ 0 w 5778230"/>
              <a:gd name="connsiteY3" fmla="*/ 758757 h 758757"/>
              <a:gd name="connsiteX4" fmla="*/ 0 w 5778230"/>
              <a:gd name="connsiteY4" fmla="*/ 0 h 758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8230" h="758757">
                <a:moveTo>
                  <a:pt x="0" y="0"/>
                </a:moveTo>
                <a:lnTo>
                  <a:pt x="5778230" y="19455"/>
                </a:lnTo>
                <a:lnTo>
                  <a:pt x="5379396" y="758757"/>
                </a:lnTo>
                <a:lnTo>
                  <a:pt x="0" y="7587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87ACD5"/>
              </a:gs>
              <a:gs pos="59000">
                <a:srgbClr val="74A0CF"/>
              </a:gs>
              <a:gs pos="0">
                <a:srgbClr val="4B76AF"/>
              </a:gs>
            </a:gsLst>
            <a:lin ang="108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6417" y="115888"/>
            <a:ext cx="8955616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9303" y="16583"/>
            <a:ext cx="1743335" cy="730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657" y="556319"/>
            <a:ext cx="604669" cy="1588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n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Transient convective uplift of an ancient buried landsca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90"/>
          <a:stretch/>
        </p:blipFill>
        <p:spPr bwMode="auto">
          <a:xfrm>
            <a:off x="-168696" y="-30126"/>
            <a:ext cx="12411119" cy="61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6284303"/>
            <a:ext cx="1991963" cy="4494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-84128" y="-654439"/>
            <a:ext cx="12344593" cy="6768000"/>
          </a:xfrm>
          <a:prstGeom prst="rect">
            <a:avLst/>
          </a:prstGeom>
          <a:solidFill>
            <a:schemeClr val="bg1">
              <a:alpha val="7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6688" y="269822"/>
            <a:ext cx="12284248" cy="1307231"/>
          </a:xfrm>
        </p:spPr>
        <p:txBody>
          <a:bodyPr/>
          <a:lstStyle/>
          <a:p>
            <a:r>
              <a:rPr lang="en-GB" b="1" dirty="0"/>
              <a:t>Seismic imaging and</a:t>
            </a:r>
            <a:br>
              <a:rPr lang="en-GB" b="1" dirty="0"/>
            </a:br>
            <a:r>
              <a:rPr lang="en-GB" b="1" dirty="0"/>
              <a:t>preservation of ancient landscapes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-56917" y="4924841"/>
            <a:ext cx="12187560" cy="1275184"/>
          </a:xfrm>
        </p:spPr>
        <p:txBody>
          <a:bodyPr/>
          <a:lstStyle/>
          <a:p>
            <a:pPr>
              <a:defRPr/>
            </a:pPr>
            <a:r>
              <a:rPr lang="en-GB" sz="2400" b="1" dirty="0">
                <a:solidFill>
                  <a:schemeClr val="tx1"/>
                </a:solidFill>
              </a:rPr>
              <a:t>Christopher A-L. Jackson</a:t>
            </a:r>
          </a:p>
        </p:txBody>
      </p:sp>
      <p:pic>
        <p:nvPicPr>
          <p:cNvPr id="1028" name="Picture 4" descr="Image result for egu 2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5364266"/>
            <a:ext cx="2230562" cy="6206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0" y="6108585"/>
            <a:ext cx="1218756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DA26ED0-FE7A-CB43-B71C-8C4B5CA94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2769" y="2112820"/>
            <a:ext cx="2231571" cy="3124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C4011D-DC6E-2543-9759-62014C9E1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31" y="5179306"/>
            <a:ext cx="2703945" cy="8366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201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791">
        <p:fade/>
      </p:transition>
    </mc:Choice>
    <mc:Fallback xmlns="">
      <p:transition advTm="1479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Bressay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7149" b="9532"/>
          <a:stretch/>
        </p:blipFill>
        <p:spPr>
          <a:xfrm>
            <a:off x="897467" y="760512"/>
            <a:ext cx="2731558" cy="6005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5400000">
            <a:off x="3422648" y="5977428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marine</a:t>
            </a:r>
          </a:p>
        </p:txBody>
      </p:sp>
      <p:sp>
        <p:nvSpPr>
          <p:cNvPr id="9" name="TextBox 8"/>
          <p:cNvSpPr txBox="1"/>
          <p:nvPr/>
        </p:nvSpPr>
        <p:spPr>
          <a:xfrm rot="5400000">
            <a:off x="3243913" y="5177330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non-marine</a:t>
            </a:r>
          </a:p>
        </p:txBody>
      </p:sp>
      <p:sp>
        <p:nvSpPr>
          <p:cNvPr id="10" name="TextBox 9"/>
          <p:cNvSpPr txBox="1"/>
          <p:nvPr/>
        </p:nvSpPr>
        <p:spPr>
          <a:xfrm rot="5400000">
            <a:off x="3422648" y="4034328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marine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611166" y="5803771"/>
            <a:ext cx="57606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3167311" y="4794101"/>
            <a:ext cx="144016" cy="144016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2899749" y="1631844"/>
            <a:ext cx="16748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Stucky de Quay et al. (2017)</a:t>
            </a:r>
          </a:p>
        </p:txBody>
      </p:sp>
      <p:sp>
        <p:nvSpPr>
          <p:cNvPr id="16" name="Right Arrow 15"/>
          <p:cNvSpPr/>
          <p:nvPr/>
        </p:nvSpPr>
        <p:spPr bwMode="auto">
          <a:xfrm flipH="1">
            <a:off x="4073649" y="5617493"/>
            <a:ext cx="144016" cy="36004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Up Arrow 16"/>
          <p:cNvSpPr/>
          <p:nvPr/>
        </p:nvSpPr>
        <p:spPr bwMode="auto">
          <a:xfrm>
            <a:off x="3700686" y="4505325"/>
            <a:ext cx="118839" cy="281513"/>
          </a:xfrm>
          <a:prstGeom prst="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371600" y="809625"/>
            <a:ext cx="171450" cy="1333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167311" y="855761"/>
            <a:ext cx="7834064" cy="6039648"/>
            <a:chOff x="3167311" y="855761"/>
            <a:chExt cx="7834064" cy="60396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36138"/>
            <a:stretch/>
          </p:blipFill>
          <p:spPr>
            <a:xfrm>
              <a:off x="4314825" y="855761"/>
              <a:ext cx="6686550" cy="6039648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 bwMode="auto">
            <a:xfrm>
              <a:off x="3167311" y="5041751"/>
              <a:ext cx="144016" cy="144016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495800" y="1057274"/>
              <a:ext cx="217190" cy="28349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0" name="Rectangle 19"/>
          <p:cNvSpPr/>
          <p:nvPr/>
        </p:nvSpPr>
        <p:spPr bwMode="auto">
          <a:xfrm>
            <a:off x="7810500" y="1066799"/>
            <a:ext cx="217190" cy="2834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680176" y="911106"/>
            <a:ext cx="3206899" cy="590879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Morphology to Geodynamics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84" y="766986"/>
            <a:ext cx="4322365" cy="60064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983432" y="980728"/>
            <a:ext cx="130993" cy="15274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964382" y="3981103"/>
            <a:ext cx="150043" cy="23847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9411" y="935385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black=real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90986" y="2773710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red=smoothed data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1231" y="5520151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uplift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131" y="4520026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uplift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13406" y="4043776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uplift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73567" y="3867275"/>
            <a:ext cx="4251391" cy="290620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471045" y="809278"/>
            <a:ext cx="7681692" cy="5457026"/>
            <a:chOff x="4471045" y="809278"/>
            <a:chExt cx="7681692" cy="54570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1045" y="809278"/>
              <a:ext cx="7681692" cy="530577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966398" y="257442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J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214048" y="4441329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55014" y="6050860"/>
              <a:ext cx="1674803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800" dirty="0">
                  <a:solidFill>
                    <a:schemeClr val="bg1">
                      <a:lumMod val="50000"/>
                    </a:schemeClr>
                  </a:solidFill>
                </a:rPr>
                <a:t>Stucky de Quay et al. (2017)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5447928" y="2492896"/>
              <a:ext cx="360040" cy="280814"/>
            </a:xfrm>
            <a:prstGeom prst="rect">
              <a:avLst/>
            </a:prstGeom>
            <a:solidFill>
              <a:srgbClr val="98CCE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5686425" y="1419225"/>
              <a:ext cx="666750" cy="676275"/>
            </a:xfrm>
            <a:custGeom>
              <a:avLst/>
              <a:gdLst>
                <a:gd name="connsiteX0" fmla="*/ 0 w 666750"/>
                <a:gd name="connsiteY0" fmla="*/ 114300 h 676275"/>
                <a:gd name="connsiteX1" fmla="*/ 200025 w 666750"/>
                <a:gd name="connsiteY1" fmla="*/ 0 h 676275"/>
                <a:gd name="connsiteX2" fmla="*/ 438150 w 666750"/>
                <a:gd name="connsiteY2" fmla="*/ 0 h 676275"/>
                <a:gd name="connsiteX3" fmla="*/ 666750 w 666750"/>
                <a:gd name="connsiteY3" fmla="*/ 571500 h 676275"/>
                <a:gd name="connsiteX4" fmla="*/ 523875 w 666750"/>
                <a:gd name="connsiteY4" fmla="*/ 657225 h 676275"/>
                <a:gd name="connsiteX5" fmla="*/ 342900 w 666750"/>
                <a:gd name="connsiteY5" fmla="*/ 657225 h 676275"/>
                <a:gd name="connsiteX6" fmla="*/ 200025 w 666750"/>
                <a:gd name="connsiteY6" fmla="*/ 676275 h 676275"/>
                <a:gd name="connsiteX7" fmla="*/ 114300 w 666750"/>
                <a:gd name="connsiteY7" fmla="*/ 657225 h 676275"/>
                <a:gd name="connsiteX8" fmla="*/ 9525 w 666750"/>
                <a:gd name="connsiteY8" fmla="*/ 17145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50" h="676275">
                  <a:moveTo>
                    <a:pt x="0" y="114300"/>
                  </a:moveTo>
                  <a:lnTo>
                    <a:pt x="200025" y="0"/>
                  </a:lnTo>
                  <a:lnTo>
                    <a:pt x="438150" y="0"/>
                  </a:lnTo>
                  <a:lnTo>
                    <a:pt x="666750" y="571500"/>
                  </a:lnTo>
                  <a:lnTo>
                    <a:pt x="523875" y="657225"/>
                  </a:lnTo>
                  <a:lnTo>
                    <a:pt x="342900" y="657225"/>
                  </a:lnTo>
                  <a:lnTo>
                    <a:pt x="200025" y="676275"/>
                  </a:lnTo>
                  <a:lnTo>
                    <a:pt x="114300" y="657225"/>
                  </a:lnTo>
                  <a:lnTo>
                    <a:pt x="9525" y="171450"/>
                  </a:lnTo>
                </a:path>
              </a:pathLst>
            </a:custGeom>
            <a:solidFill>
              <a:srgbClr val="D1E9D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0" name="Down Arrow 19"/>
          <p:cNvSpPr/>
          <p:nvPr/>
        </p:nvSpPr>
        <p:spPr bwMode="auto">
          <a:xfrm>
            <a:off x="7176120" y="3867275"/>
            <a:ext cx="216024" cy="515055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Down Arrow 20"/>
          <p:cNvSpPr/>
          <p:nvPr/>
        </p:nvSpPr>
        <p:spPr bwMode="auto">
          <a:xfrm>
            <a:off x="7909545" y="2886200"/>
            <a:ext cx="216024" cy="515055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Down Arrow 21"/>
          <p:cNvSpPr/>
          <p:nvPr/>
        </p:nvSpPr>
        <p:spPr bwMode="auto">
          <a:xfrm flipV="1">
            <a:off x="8836868" y="4600228"/>
            <a:ext cx="224779" cy="47918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4F1A59-6086-3A42-916A-7F8FB1F8CE50}"/>
              </a:ext>
            </a:extLst>
          </p:cNvPr>
          <p:cNvSpPr/>
          <p:nvPr/>
        </p:nvSpPr>
        <p:spPr bwMode="auto">
          <a:xfrm>
            <a:off x="11712624" y="1502480"/>
            <a:ext cx="161513" cy="27406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828F18-514F-C94F-B096-1E338A82256E}"/>
              </a:ext>
            </a:extLst>
          </p:cNvPr>
          <p:cNvSpPr txBox="1"/>
          <p:nvPr/>
        </p:nvSpPr>
        <p:spPr>
          <a:xfrm>
            <a:off x="9005455" y="1454846"/>
            <a:ext cx="28817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/>
              <a:t>thermal anomaly=</a:t>
            </a:r>
            <a:r>
              <a:rPr lang="en-GB" sz="1600" dirty="0">
                <a:solidFill>
                  <a:srgbClr val="FF0000"/>
                </a:solidFill>
              </a:rPr>
              <a:t>50–100°C</a:t>
            </a:r>
          </a:p>
          <a:p>
            <a:pPr algn="just"/>
            <a:r>
              <a:rPr lang="en-GB" sz="1600" dirty="0"/>
              <a:t>anomaly timing=</a:t>
            </a:r>
            <a:r>
              <a:rPr lang="en-GB" sz="1600" dirty="0">
                <a:solidFill>
                  <a:srgbClr val="FF0000"/>
                </a:solidFill>
              </a:rPr>
              <a:t>57Ma</a:t>
            </a:r>
          </a:p>
          <a:p>
            <a:pPr algn="just"/>
            <a:r>
              <a:rPr lang="en-GB" sz="1600" dirty="0"/>
              <a:t>anomaly velocity=</a:t>
            </a:r>
            <a:r>
              <a:rPr lang="en-GB" sz="1600" dirty="0">
                <a:solidFill>
                  <a:srgbClr val="FF0000"/>
                </a:solidFill>
              </a:rPr>
              <a:t>150 km/Ma</a:t>
            </a:r>
          </a:p>
        </p:txBody>
      </p:sp>
    </p:spTree>
    <p:extLst>
      <p:ext uri="{BB962C8B-B14F-4D97-AF65-F5344CB8AC3E}">
        <p14:creationId xmlns:p14="http://schemas.microsoft.com/office/powerpoint/2010/main" val="388073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1" grpId="0" animBg="1"/>
      <p:bldP spid="2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36" y="-521294"/>
            <a:ext cx="12204835" cy="82114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9264352" y="4581128"/>
            <a:ext cx="144016" cy="144016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1008" y="4310946"/>
            <a:ext cx="1153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Viking Graben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79776" y="5256006"/>
            <a:ext cx="1869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North Atlantic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2D4649-91D5-F448-9A7E-23540B701151}"/>
              </a:ext>
            </a:extLst>
          </p:cNvPr>
          <p:cNvCxnSpPr>
            <a:cxnSpLocks/>
          </p:cNvCxnSpPr>
          <p:nvPr/>
        </p:nvCxnSpPr>
        <p:spPr bwMode="auto">
          <a:xfrm>
            <a:off x="243511" y="6678817"/>
            <a:ext cx="1490286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CCFCE4D-78DF-D748-8ECF-047FC8A66CF2}"/>
              </a:ext>
            </a:extLst>
          </p:cNvPr>
          <p:cNvSpPr txBox="1"/>
          <p:nvPr/>
        </p:nvSpPr>
        <p:spPr>
          <a:xfrm>
            <a:off x="504547" y="6312674"/>
            <a:ext cx="96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300 km</a:t>
            </a:r>
          </a:p>
        </p:txBody>
      </p:sp>
    </p:spTree>
    <p:extLst>
      <p:ext uri="{BB962C8B-B14F-4D97-AF65-F5344CB8AC3E}">
        <p14:creationId xmlns:p14="http://schemas.microsoft.com/office/powerpoint/2010/main" val="118852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16" y="115888"/>
            <a:ext cx="10228055" cy="450850"/>
          </a:xfrm>
        </p:spPr>
        <p:txBody>
          <a:bodyPr/>
          <a:lstStyle/>
          <a:p>
            <a:r>
              <a:rPr lang="en-GB" sz="3800" dirty="0"/>
              <a:t>The Oldest Buried Landscape in the World?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" t="59450" r="-1"/>
          <a:stretch/>
        </p:blipFill>
        <p:spPr>
          <a:xfrm>
            <a:off x="764117" y="836711"/>
            <a:ext cx="10328638" cy="6051673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 bwMode="auto">
          <a:xfrm>
            <a:off x="7608168" y="3212976"/>
            <a:ext cx="288032" cy="504056"/>
          </a:xfrm>
          <a:prstGeom prst="up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9321523" y="2356415"/>
            <a:ext cx="3350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image courtesy of Thilo Wrona (Bergen)</a:t>
            </a:r>
          </a:p>
        </p:txBody>
      </p:sp>
    </p:spTree>
    <p:extLst>
      <p:ext uri="{BB962C8B-B14F-4D97-AF65-F5344CB8AC3E}">
        <p14:creationId xmlns:p14="http://schemas.microsoft.com/office/powerpoint/2010/main" val="423218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16" y="115888"/>
            <a:ext cx="10228055" cy="450850"/>
          </a:xfrm>
        </p:spPr>
        <p:txBody>
          <a:bodyPr/>
          <a:lstStyle/>
          <a:p>
            <a:r>
              <a:rPr lang="en-GB" sz="3800" dirty="0"/>
              <a:t>The Oldest Buried Landscape in the World?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6" y="860514"/>
            <a:ext cx="12052208" cy="29015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48079" y="209353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footwall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4405" y="280014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hangingwall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10043" y="3770742"/>
            <a:ext cx="3350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image courtesy of Thilo Wrona (Bergen)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22F4C6B-E361-C34A-8FF8-906342087EED}"/>
              </a:ext>
            </a:extLst>
          </p:cNvPr>
          <p:cNvSpPr/>
          <p:nvPr/>
        </p:nvSpPr>
        <p:spPr bwMode="auto">
          <a:xfrm>
            <a:off x="300446" y="2286000"/>
            <a:ext cx="10633165" cy="1410789"/>
          </a:xfrm>
          <a:custGeom>
            <a:avLst/>
            <a:gdLst>
              <a:gd name="connsiteX0" fmla="*/ 0 w 10633165"/>
              <a:gd name="connsiteY0" fmla="*/ 1358538 h 1410789"/>
              <a:gd name="connsiteX1" fmla="*/ 522514 w 10633165"/>
              <a:gd name="connsiteY1" fmla="*/ 1384663 h 1410789"/>
              <a:gd name="connsiteX2" fmla="*/ 561703 w 10633165"/>
              <a:gd name="connsiteY2" fmla="*/ 1397726 h 1410789"/>
              <a:gd name="connsiteX3" fmla="*/ 770708 w 10633165"/>
              <a:gd name="connsiteY3" fmla="*/ 1410789 h 1410789"/>
              <a:gd name="connsiteX4" fmla="*/ 1175657 w 10633165"/>
              <a:gd name="connsiteY4" fmla="*/ 1397726 h 1410789"/>
              <a:gd name="connsiteX5" fmla="*/ 1306285 w 10633165"/>
              <a:gd name="connsiteY5" fmla="*/ 1345475 h 1410789"/>
              <a:gd name="connsiteX6" fmla="*/ 1345474 w 10633165"/>
              <a:gd name="connsiteY6" fmla="*/ 1332412 h 1410789"/>
              <a:gd name="connsiteX7" fmla="*/ 1384663 w 10633165"/>
              <a:gd name="connsiteY7" fmla="*/ 1293223 h 1410789"/>
              <a:gd name="connsiteX8" fmla="*/ 1423851 w 10633165"/>
              <a:gd name="connsiteY8" fmla="*/ 1280160 h 1410789"/>
              <a:gd name="connsiteX9" fmla="*/ 1672045 w 10633165"/>
              <a:gd name="connsiteY9" fmla="*/ 1254035 h 1410789"/>
              <a:gd name="connsiteX10" fmla="*/ 1711234 w 10633165"/>
              <a:gd name="connsiteY10" fmla="*/ 1227909 h 1410789"/>
              <a:gd name="connsiteX11" fmla="*/ 1854925 w 10633165"/>
              <a:gd name="connsiteY11" fmla="*/ 1254035 h 1410789"/>
              <a:gd name="connsiteX12" fmla="*/ 2024743 w 10633165"/>
              <a:gd name="connsiteY12" fmla="*/ 1240972 h 1410789"/>
              <a:gd name="connsiteX13" fmla="*/ 2194560 w 10633165"/>
              <a:gd name="connsiteY13" fmla="*/ 1201783 h 1410789"/>
              <a:gd name="connsiteX14" fmla="*/ 2377440 w 10633165"/>
              <a:gd name="connsiteY14" fmla="*/ 1162595 h 1410789"/>
              <a:gd name="connsiteX15" fmla="*/ 2730137 w 10633165"/>
              <a:gd name="connsiteY15" fmla="*/ 1149532 h 1410789"/>
              <a:gd name="connsiteX16" fmla="*/ 3226525 w 10633165"/>
              <a:gd name="connsiteY16" fmla="*/ 1123406 h 1410789"/>
              <a:gd name="connsiteX17" fmla="*/ 3317965 w 10633165"/>
              <a:gd name="connsiteY17" fmla="*/ 1097280 h 1410789"/>
              <a:gd name="connsiteX18" fmla="*/ 3396343 w 10633165"/>
              <a:gd name="connsiteY18" fmla="*/ 1058092 h 1410789"/>
              <a:gd name="connsiteX19" fmla="*/ 3422468 w 10633165"/>
              <a:gd name="connsiteY19" fmla="*/ 1018903 h 1410789"/>
              <a:gd name="connsiteX20" fmla="*/ 3500845 w 10633165"/>
              <a:gd name="connsiteY20" fmla="*/ 953589 h 1410789"/>
              <a:gd name="connsiteX21" fmla="*/ 3553097 w 10633165"/>
              <a:gd name="connsiteY21" fmla="*/ 940526 h 1410789"/>
              <a:gd name="connsiteX22" fmla="*/ 3592285 w 10633165"/>
              <a:gd name="connsiteY22" fmla="*/ 914400 h 1410789"/>
              <a:gd name="connsiteX23" fmla="*/ 3670663 w 10633165"/>
              <a:gd name="connsiteY23" fmla="*/ 888275 h 1410789"/>
              <a:gd name="connsiteX24" fmla="*/ 3762103 w 10633165"/>
              <a:gd name="connsiteY24" fmla="*/ 862149 h 1410789"/>
              <a:gd name="connsiteX25" fmla="*/ 3853543 w 10633165"/>
              <a:gd name="connsiteY25" fmla="*/ 849086 h 1410789"/>
              <a:gd name="connsiteX26" fmla="*/ 3879668 w 10633165"/>
              <a:gd name="connsiteY26" fmla="*/ 809898 h 1410789"/>
              <a:gd name="connsiteX27" fmla="*/ 4036423 w 10633165"/>
              <a:gd name="connsiteY27" fmla="*/ 770709 h 1410789"/>
              <a:gd name="connsiteX28" fmla="*/ 4114800 w 10633165"/>
              <a:gd name="connsiteY28" fmla="*/ 731520 h 1410789"/>
              <a:gd name="connsiteX29" fmla="*/ 4193177 w 10633165"/>
              <a:gd name="connsiteY29" fmla="*/ 705395 h 1410789"/>
              <a:gd name="connsiteX30" fmla="*/ 4232365 w 10633165"/>
              <a:gd name="connsiteY30" fmla="*/ 692332 h 1410789"/>
              <a:gd name="connsiteX31" fmla="*/ 4271554 w 10633165"/>
              <a:gd name="connsiteY31" fmla="*/ 666206 h 1410789"/>
              <a:gd name="connsiteX32" fmla="*/ 4349931 w 10633165"/>
              <a:gd name="connsiteY32" fmla="*/ 640080 h 1410789"/>
              <a:gd name="connsiteX33" fmla="*/ 4389120 w 10633165"/>
              <a:gd name="connsiteY33" fmla="*/ 587829 h 1410789"/>
              <a:gd name="connsiteX34" fmla="*/ 4415245 w 10633165"/>
              <a:gd name="connsiteY34" fmla="*/ 548640 h 1410789"/>
              <a:gd name="connsiteX35" fmla="*/ 4493623 w 10633165"/>
              <a:gd name="connsiteY35" fmla="*/ 470263 h 1410789"/>
              <a:gd name="connsiteX36" fmla="*/ 4585063 w 10633165"/>
              <a:gd name="connsiteY36" fmla="*/ 365760 h 1410789"/>
              <a:gd name="connsiteX37" fmla="*/ 4624251 w 10633165"/>
              <a:gd name="connsiteY37" fmla="*/ 352698 h 1410789"/>
              <a:gd name="connsiteX38" fmla="*/ 4754880 w 10633165"/>
              <a:gd name="connsiteY38" fmla="*/ 235132 h 1410789"/>
              <a:gd name="connsiteX39" fmla="*/ 4794068 w 10633165"/>
              <a:gd name="connsiteY39" fmla="*/ 195943 h 1410789"/>
              <a:gd name="connsiteX40" fmla="*/ 4846320 w 10633165"/>
              <a:gd name="connsiteY40" fmla="*/ 169818 h 1410789"/>
              <a:gd name="connsiteX41" fmla="*/ 4950823 w 10633165"/>
              <a:gd name="connsiteY41" fmla="*/ 117566 h 1410789"/>
              <a:gd name="connsiteX42" fmla="*/ 5068388 w 10633165"/>
              <a:gd name="connsiteY42" fmla="*/ 130629 h 1410789"/>
              <a:gd name="connsiteX43" fmla="*/ 5146765 w 10633165"/>
              <a:gd name="connsiteY43" fmla="*/ 156755 h 1410789"/>
              <a:gd name="connsiteX44" fmla="*/ 5185954 w 10633165"/>
              <a:gd name="connsiteY44" fmla="*/ 169818 h 1410789"/>
              <a:gd name="connsiteX45" fmla="*/ 5564777 w 10633165"/>
              <a:gd name="connsiteY45" fmla="*/ 156755 h 1410789"/>
              <a:gd name="connsiteX46" fmla="*/ 5708468 w 10633165"/>
              <a:gd name="connsiteY46" fmla="*/ 130629 h 1410789"/>
              <a:gd name="connsiteX47" fmla="*/ 5747657 w 10633165"/>
              <a:gd name="connsiteY47" fmla="*/ 117566 h 1410789"/>
              <a:gd name="connsiteX48" fmla="*/ 5995851 w 10633165"/>
              <a:gd name="connsiteY48" fmla="*/ 104503 h 1410789"/>
              <a:gd name="connsiteX49" fmla="*/ 6479177 w 10633165"/>
              <a:gd name="connsiteY49" fmla="*/ 39189 h 1410789"/>
              <a:gd name="connsiteX50" fmla="*/ 6662057 w 10633165"/>
              <a:gd name="connsiteY50" fmla="*/ 26126 h 1410789"/>
              <a:gd name="connsiteX51" fmla="*/ 6858000 w 10633165"/>
              <a:gd name="connsiteY51" fmla="*/ 0 h 1410789"/>
              <a:gd name="connsiteX52" fmla="*/ 7027817 w 10633165"/>
              <a:gd name="connsiteY52" fmla="*/ 13063 h 1410789"/>
              <a:gd name="connsiteX53" fmla="*/ 7158445 w 10633165"/>
              <a:gd name="connsiteY53" fmla="*/ 39189 h 1410789"/>
              <a:gd name="connsiteX54" fmla="*/ 7197634 w 10633165"/>
              <a:gd name="connsiteY54" fmla="*/ 52252 h 1410789"/>
              <a:gd name="connsiteX55" fmla="*/ 7289074 w 10633165"/>
              <a:gd name="connsiteY55" fmla="*/ 65315 h 1410789"/>
              <a:gd name="connsiteX56" fmla="*/ 7380514 w 10633165"/>
              <a:gd name="connsiteY56" fmla="*/ 91440 h 1410789"/>
              <a:gd name="connsiteX57" fmla="*/ 7458891 w 10633165"/>
              <a:gd name="connsiteY57" fmla="*/ 104503 h 1410789"/>
              <a:gd name="connsiteX58" fmla="*/ 7550331 w 10633165"/>
              <a:gd name="connsiteY58" fmla="*/ 169818 h 1410789"/>
              <a:gd name="connsiteX59" fmla="*/ 7589520 w 10633165"/>
              <a:gd name="connsiteY59" fmla="*/ 195943 h 1410789"/>
              <a:gd name="connsiteX60" fmla="*/ 7694023 w 10633165"/>
              <a:gd name="connsiteY60" fmla="*/ 222069 h 1410789"/>
              <a:gd name="connsiteX61" fmla="*/ 7733211 w 10633165"/>
              <a:gd name="connsiteY61" fmla="*/ 235132 h 1410789"/>
              <a:gd name="connsiteX62" fmla="*/ 7850777 w 10633165"/>
              <a:gd name="connsiteY62" fmla="*/ 300446 h 1410789"/>
              <a:gd name="connsiteX63" fmla="*/ 7994468 w 10633165"/>
              <a:gd name="connsiteY63" fmla="*/ 326572 h 1410789"/>
              <a:gd name="connsiteX64" fmla="*/ 8072845 w 10633165"/>
              <a:gd name="connsiteY64" fmla="*/ 378823 h 1410789"/>
              <a:gd name="connsiteX65" fmla="*/ 8112034 w 10633165"/>
              <a:gd name="connsiteY65" fmla="*/ 404949 h 1410789"/>
              <a:gd name="connsiteX66" fmla="*/ 8151223 w 10633165"/>
              <a:gd name="connsiteY66" fmla="*/ 418012 h 1410789"/>
              <a:gd name="connsiteX67" fmla="*/ 8268788 w 10633165"/>
              <a:gd name="connsiteY67" fmla="*/ 496389 h 1410789"/>
              <a:gd name="connsiteX68" fmla="*/ 8307977 w 10633165"/>
              <a:gd name="connsiteY68" fmla="*/ 522515 h 1410789"/>
              <a:gd name="connsiteX69" fmla="*/ 8386354 w 10633165"/>
              <a:gd name="connsiteY69" fmla="*/ 587829 h 1410789"/>
              <a:gd name="connsiteX70" fmla="*/ 8490857 w 10633165"/>
              <a:gd name="connsiteY70" fmla="*/ 627018 h 1410789"/>
              <a:gd name="connsiteX71" fmla="*/ 8556171 w 10633165"/>
              <a:gd name="connsiteY71" fmla="*/ 666206 h 1410789"/>
              <a:gd name="connsiteX72" fmla="*/ 8634548 w 10633165"/>
              <a:gd name="connsiteY72" fmla="*/ 731520 h 1410789"/>
              <a:gd name="connsiteX73" fmla="*/ 8712925 w 10633165"/>
              <a:gd name="connsiteY73" fmla="*/ 744583 h 1410789"/>
              <a:gd name="connsiteX74" fmla="*/ 8791303 w 10633165"/>
              <a:gd name="connsiteY74" fmla="*/ 770709 h 1410789"/>
              <a:gd name="connsiteX75" fmla="*/ 8830491 w 10633165"/>
              <a:gd name="connsiteY75" fmla="*/ 783772 h 1410789"/>
              <a:gd name="connsiteX76" fmla="*/ 8934994 w 10633165"/>
              <a:gd name="connsiteY76" fmla="*/ 809898 h 1410789"/>
              <a:gd name="connsiteX77" fmla="*/ 9653451 w 10633165"/>
              <a:gd name="connsiteY77" fmla="*/ 822960 h 1410789"/>
              <a:gd name="connsiteX78" fmla="*/ 9705703 w 10633165"/>
              <a:gd name="connsiteY78" fmla="*/ 836023 h 1410789"/>
              <a:gd name="connsiteX79" fmla="*/ 9744891 w 10633165"/>
              <a:gd name="connsiteY79" fmla="*/ 849086 h 1410789"/>
              <a:gd name="connsiteX80" fmla="*/ 10149840 w 10633165"/>
              <a:gd name="connsiteY80" fmla="*/ 875212 h 1410789"/>
              <a:gd name="connsiteX81" fmla="*/ 10215154 w 10633165"/>
              <a:gd name="connsiteY81" fmla="*/ 888275 h 1410789"/>
              <a:gd name="connsiteX82" fmla="*/ 10254343 w 10633165"/>
              <a:gd name="connsiteY82" fmla="*/ 901338 h 1410789"/>
              <a:gd name="connsiteX83" fmla="*/ 10319657 w 10633165"/>
              <a:gd name="connsiteY83" fmla="*/ 914400 h 1410789"/>
              <a:gd name="connsiteX84" fmla="*/ 10371908 w 10633165"/>
              <a:gd name="connsiteY84" fmla="*/ 927463 h 1410789"/>
              <a:gd name="connsiteX85" fmla="*/ 10463348 w 10633165"/>
              <a:gd name="connsiteY85" fmla="*/ 940526 h 1410789"/>
              <a:gd name="connsiteX86" fmla="*/ 10607040 w 10633165"/>
              <a:gd name="connsiteY86" fmla="*/ 979715 h 1410789"/>
              <a:gd name="connsiteX87" fmla="*/ 10633165 w 10633165"/>
              <a:gd name="connsiteY87" fmla="*/ 992778 h 141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0633165" h="1410789">
                <a:moveTo>
                  <a:pt x="0" y="1358538"/>
                </a:moveTo>
                <a:cubicBezTo>
                  <a:pt x="226215" y="1403778"/>
                  <a:pt x="-35155" y="1355312"/>
                  <a:pt x="522514" y="1384663"/>
                </a:cubicBezTo>
                <a:cubicBezTo>
                  <a:pt x="536265" y="1385387"/>
                  <a:pt x="548009" y="1396285"/>
                  <a:pt x="561703" y="1397726"/>
                </a:cubicBezTo>
                <a:cubicBezTo>
                  <a:pt x="631124" y="1405034"/>
                  <a:pt x="701040" y="1406435"/>
                  <a:pt x="770708" y="1410789"/>
                </a:cubicBezTo>
                <a:cubicBezTo>
                  <a:pt x="905691" y="1406435"/>
                  <a:pt x="1041046" y="1408641"/>
                  <a:pt x="1175657" y="1397726"/>
                </a:cubicBezTo>
                <a:cubicBezTo>
                  <a:pt x="1224548" y="1393762"/>
                  <a:pt x="1263314" y="1363891"/>
                  <a:pt x="1306285" y="1345475"/>
                </a:cubicBezTo>
                <a:cubicBezTo>
                  <a:pt x="1318941" y="1340051"/>
                  <a:pt x="1332411" y="1336766"/>
                  <a:pt x="1345474" y="1332412"/>
                </a:cubicBezTo>
                <a:cubicBezTo>
                  <a:pt x="1358537" y="1319349"/>
                  <a:pt x="1369292" y="1303471"/>
                  <a:pt x="1384663" y="1293223"/>
                </a:cubicBezTo>
                <a:cubicBezTo>
                  <a:pt x="1396120" y="1285585"/>
                  <a:pt x="1410611" y="1283943"/>
                  <a:pt x="1423851" y="1280160"/>
                </a:cubicBezTo>
                <a:cubicBezTo>
                  <a:pt x="1520728" y="1252482"/>
                  <a:pt x="1527028" y="1263703"/>
                  <a:pt x="1672045" y="1254035"/>
                </a:cubicBezTo>
                <a:cubicBezTo>
                  <a:pt x="1685108" y="1245326"/>
                  <a:pt x="1695612" y="1229471"/>
                  <a:pt x="1711234" y="1227909"/>
                </a:cubicBezTo>
                <a:cubicBezTo>
                  <a:pt x="1744667" y="1224566"/>
                  <a:pt x="1816990" y="1244551"/>
                  <a:pt x="1854925" y="1254035"/>
                </a:cubicBezTo>
                <a:cubicBezTo>
                  <a:pt x="1911531" y="1249681"/>
                  <a:pt x="1968447" y="1248315"/>
                  <a:pt x="2024743" y="1240972"/>
                </a:cubicBezTo>
                <a:cubicBezTo>
                  <a:pt x="2210110" y="1216794"/>
                  <a:pt x="2100458" y="1227447"/>
                  <a:pt x="2194560" y="1201783"/>
                </a:cubicBezTo>
                <a:cubicBezTo>
                  <a:pt x="2296854" y="1173885"/>
                  <a:pt x="2284228" y="1178130"/>
                  <a:pt x="2377440" y="1162595"/>
                </a:cubicBezTo>
                <a:cubicBezTo>
                  <a:pt x="2542663" y="1107520"/>
                  <a:pt x="2428309" y="1135159"/>
                  <a:pt x="2730137" y="1149532"/>
                </a:cubicBezTo>
                <a:cubicBezTo>
                  <a:pt x="2823834" y="1145628"/>
                  <a:pt x="3103436" y="1137083"/>
                  <a:pt x="3226525" y="1123406"/>
                </a:cubicBezTo>
                <a:cubicBezTo>
                  <a:pt x="3237289" y="1122210"/>
                  <a:pt x="3303809" y="1104358"/>
                  <a:pt x="3317965" y="1097280"/>
                </a:cubicBezTo>
                <a:cubicBezTo>
                  <a:pt x="3419253" y="1046636"/>
                  <a:pt x="3297843" y="1090925"/>
                  <a:pt x="3396343" y="1058092"/>
                </a:cubicBezTo>
                <a:cubicBezTo>
                  <a:pt x="3405051" y="1045029"/>
                  <a:pt x="3412417" y="1030964"/>
                  <a:pt x="3422468" y="1018903"/>
                </a:cubicBezTo>
                <a:cubicBezTo>
                  <a:pt x="3439902" y="997982"/>
                  <a:pt x="3474208" y="965005"/>
                  <a:pt x="3500845" y="953589"/>
                </a:cubicBezTo>
                <a:cubicBezTo>
                  <a:pt x="3517347" y="946517"/>
                  <a:pt x="3535680" y="944880"/>
                  <a:pt x="3553097" y="940526"/>
                </a:cubicBezTo>
                <a:cubicBezTo>
                  <a:pt x="3566160" y="931817"/>
                  <a:pt x="3577939" y="920776"/>
                  <a:pt x="3592285" y="914400"/>
                </a:cubicBezTo>
                <a:cubicBezTo>
                  <a:pt x="3617451" y="903215"/>
                  <a:pt x="3644537" y="896983"/>
                  <a:pt x="3670663" y="888275"/>
                </a:cubicBezTo>
                <a:cubicBezTo>
                  <a:pt x="3704244" y="877082"/>
                  <a:pt x="3726011" y="868711"/>
                  <a:pt x="3762103" y="862149"/>
                </a:cubicBezTo>
                <a:cubicBezTo>
                  <a:pt x="3792396" y="856641"/>
                  <a:pt x="3823063" y="853440"/>
                  <a:pt x="3853543" y="849086"/>
                </a:cubicBezTo>
                <a:cubicBezTo>
                  <a:pt x="3862251" y="836023"/>
                  <a:pt x="3868567" y="820999"/>
                  <a:pt x="3879668" y="809898"/>
                </a:cubicBezTo>
                <a:cubicBezTo>
                  <a:pt x="3924666" y="764900"/>
                  <a:pt x="3971060" y="777972"/>
                  <a:pt x="4036423" y="770709"/>
                </a:cubicBezTo>
                <a:cubicBezTo>
                  <a:pt x="4179354" y="723064"/>
                  <a:pt x="3962849" y="799053"/>
                  <a:pt x="4114800" y="731520"/>
                </a:cubicBezTo>
                <a:cubicBezTo>
                  <a:pt x="4139965" y="720336"/>
                  <a:pt x="4167051" y="714103"/>
                  <a:pt x="4193177" y="705395"/>
                </a:cubicBezTo>
                <a:cubicBezTo>
                  <a:pt x="4206240" y="701041"/>
                  <a:pt x="4220908" y="699970"/>
                  <a:pt x="4232365" y="692332"/>
                </a:cubicBezTo>
                <a:cubicBezTo>
                  <a:pt x="4245428" y="683623"/>
                  <a:pt x="4257207" y="672582"/>
                  <a:pt x="4271554" y="666206"/>
                </a:cubicBezTo>
                <a:cubicBezTo>
                  <a:pt x="4296719" y="655021"/>
                  <a:pt x="4349931" y="640080"/>
                  <a:pt x="4349931" y="640080"/>
                </a:cubicBezTo>
                <a:cubicBezTo>
                  <a:pt x="4362994" y="622663"/>
                  <a:pt x="4376466" y="605545"/>
                  <a:pt x="4389120" y="587829"/>
                </a:cubicBezTo>
                <a:cubicBezTo>
                  <a:pt x="4398245" y="575054"/>
                  <a:pt x="4404815" y="560374"/>
                  <a:pt x="4415245" y="548640"/>
                </a:cubicBezTo>
                <a:cubicBezTo>
                  <a:pt x="4439792" y="521025"/>
                  <a:pt x="4473128" y="501005"/>
                  <a:pt x="4493623" y="470263"/>
                </a:cubicBezTo>
                <a:cubicBezTo>
                  <a:pt x="4532811" y="411481"/>
                  <a:pt x="4530634" y="392974"/>
                  <a:pt x="4585063" y="365760"/>
                </a:cubicBezTo>
                <a:cubicBezTo>
                  <a:pt x="4597379" y="359602"/>
                  <a:pt x="4611188" y="357052"/>
                  <a:pt x="4624251" y="352698"/>
                </a:cubicBezTo>
                <a:cubicBezTo>
                  <a:pt x="4822157" y="154789"/>
                  <a:pt x="4611708" y="357851"/>
                  <a:pt x="4754880" y="235132"/>
                </a:cubicBezTo>
                <a:cubicBezTo>
                  <a:pt x="4768906" y="223110"/>
                  <a:pt x="4779035" y="206681"/>
                  <a:pt x="4794068" y="195943"/>
                </a:cubicBezTo>
                <a:cubicBezTo>
                  <a:pt x="4809914" y="184625"/>
                  <a:pt x="4829297" y="179275"/>
                  <a:pt x="4846320" y="169818"/>
                </a:cubicBezTo>
                <a:cubicBezTo>
                  <a:pt x="4938870" y="118402"/>
                  <a:pt x="4879180" y="141447"/>
                  <a:pt x="4950823" y="117566"/>
                </a:cubicBezTo>
                <a:cubicBezTo>
                  <a:pt x="4990011" y="121920"/>
                  <a:pt x="5029724" y="122896"/>
                  <a:pt x="5068388" y="130629"/>
                </a:cubicBezTo>
                <a:cubicBezTo>
                  <a:pt x="5095392" y="136030"/>
                  <a:pt x="5120639" y="148046"/>
                  <a:pt x="5146765" y="156755"/>
                </a:cubicBezTo>
                <a:lnTo>
                  <a:pt x="5185954" y="169818"/>
                </a:lnTo>
                <a:cubicBezTo>
                  <a:pt x="5312228" y="165464"/>
                  <a:pt x="5438622" y="163764"/>
                  <a:pt x="5564777" y="156755"/>
                </a:cubicBezTo>
                <a:cubicBezTo>
                  <a:pt x="5610711" y="154203"/>
                  <a:pt x="5663244" y="143550"/>
                  <a:pt x="5708468" y="130629"/>
                </a:cubicBezTo>
                <a:cubicBezTo>
                  <a:pt x="5721708" y="126846"/>
                  <a:pt x="5733944" y="118813"/>
                  <a:pt x="5747657" y="117566"/>
                </a:cubicBezTo>
                <a:cubicBezTo>
                  <a:pt x="5830163" y="110065"/>
                  <a:pt x="5913120" y="108857"/>
                  <a:pt x="5995851" y="104503"/>
                </a:cubicBezTo>
                <a:cubicBezTo>
                  <a:pt x="6150755" y="-50398"/>
                  <a:pt x="6017652" y="58829"/>
                  <a:pt x="6479177" y="39189"/>
                </a:cubicBezTo>
                <a:cubicBezTo>
                  <a:pt x="6540237" y="36591"/>
                  <a:pt x="6601097" y="30480"/>
                  <a:pt x="6662057" y="26126"/>
                </a:cubicBezTo>
                <a:cubicBezTo>
                  <a:pt x="6731539" y="12229"/>
                  <a:pt x="6781639" y="0"/>
                  <a:pt x="6858000" y="0"/>
                </a:cubicBezTo>
                <a:cubicBezTo>
                  <a:pt x="6914773" y="0"/>
                  <a:pt x="6971211" y="8709"/>
                  <a:pt x="7027817" y="13063"/>
                </a:cubicBezTo>
                <a:cubicBezTo>
                  <a:pt x="7089407" y="23328"/>
                  <a:pt x="7103881" y="23599"/>
                  <a:pt x="7158445" y="39189"/>
                </a:cubicBezTo>
                <a:cubicBezTo>
                  <a:pt x="7171685" y="42972"/>
                  <a:pt x="7184132" y="49552"/>
                  <a:pt x="7197634" y="52252"/>
                </a:cubicBezTo>
                <a:cubicBezTo>
                  <a:pt x="7227826" y="58290"/>
                  <a:pt x="7258781" y="59807"/>
                  <a:pt x="7289074" y="65315"/>
                </a:cubicBezTo>
                <a:cubicBezTo>
                  <a:pt x="7445532" y="93762"/>
                  <a:pt x="7254615" y="63463"/>
                  <a:pt x="7380514" y="91440"/>
                </a:cubicBezTo>
                <a:cubicBezTo>
                  <a:pt x="7406369" y="97185"/>
                  <a:pt x="7432765" y="100149"/>
                  <a:pt x="7458891" y="104503"/>
                </a:cubicBezTo>
                <a:cubicBezTo>
                  <a:pt x="7551267" y="166087"/>
                  <a:pt x="7436885" y="88786"/>
                  <a:pt x="7550331" y="169818"/>
                </a:cubicBezTo>
                <a:cubicBezTo>
                  <a:pt x="7563106" y="178943"/>
                  <a:pt x="7575478" y="188922"/>
                  <a:pt x="7589520" y="195943"/>
                </a:cubicBezTo>
                <a:cubicBezTo>
                  <a:pt x="7619383" y="210874"/>
                  <a:pt x="7664208" y="214615"/>
                  <a:pt x="7694023" y="222069"/>
                </a:cubicBezTo>
                <a:cubicBezTo>
                  <a:pt x="7707381" y="225409"/>
                  <a:pt x="7721174" y="228445"/>
                  <a:pt x="7733211" y="235132"/>
                </a:cubicBezTo>
                <a:cubicBezTo>
                  <a:pt x="7792134" y="267867"/>
                  <a:pt x="7795356" y="289362"/>
                  <a:pt x="7850777" y="300446"/>
                </a:cubicBezTo>
                <a:cubicBezTo>
                  <a:pt x="8084796" y="347250"/>
                  <a:pt x="7839573" y="287848"/>
                  <a:pt x="7994468" y="326572"/>
                </a:cubicBezTo>
                <a:lnTo>
                  <a:pt x="8072845" y="378823"/>
                </a:lnTo>
                <a:cubicBezTo>
                  <a:pt x="8085908" y="387532"/>
                  <a:pt x="8097140" y="399984"/>
                  <a:pt x="8112034" y="404949"/>
                </a:cubicBezTo>
                <a:lnTo>
                  <a:pt x="8151223" y="418012"/>
                </a:lnTo>
                <a:lnTo>
                  <a:pt x="8268788" y="496389"/>
                </a:lnTo>
                <a:cubicBezTo>
                  <a:pt x="8281851" y="505098"/>
                  <a:pt x="8296876" y="511414"/>
                  <a:pt x="8307977" y="522515"/>
                </a:cubicBezTo>
                <a:cubicBezTo>
                  <a:pt x="8331517" y="546055"/>
                  <a:pt x="8354527" y="574189"/>
                  <a:pt x="8386354" y="587829"/>
                </a:cubicBezTo>
                <a:cubicBezTo>
                  <a:pt x="8529995" y="649390"/>
                  <a:pt x="8343910" y="545381"/>
                  <a:pt x="8490857" y="627018"/>
                </a:cubicBezTo>
                <a:cubicBezTo>
                  <a:pt x="8513051" y="639348"/>
                  <a:pt x="8535859" y="650972"/>
                  <a:pt x="8556171" y="666206"/>
                </a:cubicBezTo>
                <a:cubicBezTo>
                  <a:pt x="8585275" y="688034"/>
                  <a:pt x="8597993" y="719335"/>
                  <a:pt x="8634548" y="731520"/>
                </a:cubicBezTo>
                <a:cubicBezTo>
                  <a:pt x="8659675" y="739896"/>
                  <a:pt x="8687230" y="738159"/>
                  <a:pt x="8712925" y="744583"/>
                </a:cubicBezTo>
                <a:cubicBezTo>
                  <a:pt x="8739642" y="751262"/>
                  <a:pt x="8765177" y="762000"/>
                  <a:pt x="8791303" y="770709"/>
                </a:cubicBezTo>
                <a:cubicBezTo>
                  <a:pt x="8804366" y="775063"/>
                  <a:pt x="8817133" y="780432"/>
                  <a:pt x="8830491" y="783772"/>
                </a:cubicBezTo>
                <a:cubicBezTo>
                  <a:pt x="8865325" y="792481"/>
                  <a:pt x="8899094" y="809245"/>
                  <a:pt x="8934994" y="809898"/>
                </a:cubicBezTo>
                <a:lnTo>
                  <a:pt x="9653451" y="822960"/>
                </a:lnTo>
                <a:cubicBezTo>
                  <a:pt x="9670868" y="827314"/>
                  <a:pt x="9688440" y="831091"/>
                  <a:pt x="9705703" y="836023"/>
                </a:cubicBezTo>
                <a:cubicBezTo>
                  <a:pt x="9718942" y="839806"/>
                  <a:pt x="9731216" y="847477"/>
                  <a:pt x="9744891" y="849086"/>
                </a:cubicBezTo>
                <a:cubicBezTo>
                  <a:pt x="9799929" y="855561"/>
                  <a:pt x="10111610" y="872963"/>
                  <a:pt x="10149840" y="875212"/>
                </a:cubicBezTo>
                <a:cubicBezTo>
                  <a:pt x="10171611" y="879566"/>
                  <a:pt x="10193614" y="882890"/>
                  <a:pt x="10215154" y="888275"/>
                </a:cubicBezTo>
                <a:cubicBezTo>
                  <a:pt x="10228512" y="891615"/>
                  <a:pt x="10240984" y="897998"/>
                  <a:pt x="10254343" y="901338"/>
                </a:cubicBezTo>
                <a:cubicBezTo>
                  <a:pt x="10275883" y="906723"/>
                  <a:pt x="10297983" y="909584"/>
                  <a:pt x="10319657" y="914400"/>
                </a:cubicBezTo>
                <a:cubicBezTo>
                  <a:pt x="10337183" y="918294"/>
                  <a:pt x="10354245" y="924251"/>
                  <a:pt x="10371908" y="927463"/>
                </a:cubicBezTo>
                <a:cubicBezTo>
                  <a:pt x="10402201" y="932971"/>
                  <a:pt x="10432977" y="935464"/>
                  <a:pt x="10463348" y="940526"/>
                </a:cubicBezTo>
                <a:cubicBezTo>
                  <a:pt x="10506348" y="947693"/>
                  <a:pt x="10568771" y="960580"/>
                  <a:pt x="10607040" y="979715"/>
                </a:cubicBezTo>
                <a:lnTo>
                  <a:pt x="10633165" y="992778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5A0AEF-9663-224A-A604-FE236D84EE66}"/>
              </a:ext>
            </a:extLst>
          </p:cNvPr>
          <p:cNvGrpSpPr/>
          <p:nvPr/>
        </p:nvGrpSpPr>
        <p:grpSpPr>
          <a:xfrm>
            <a:off x="39187" y="3795718"/>
            <a:ext cx="4263419" cy="2970842"/>
            <a:chOff x="39187" y="3795718"/>
            <a:chExt cx="4263419" cy="29708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B9A6A-78CF-8144-B695-E57BAC238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87" y="3795718"/>
              <a:ext cx="4263419" cy="297084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42BD3E3-FDF1-A04E-A175-338EA02AF9D5}"/>
                </a:ext>
              </a:extLst>
            </p:cNvPr>
            <p:cNvSpPr txBox="1"/>
            <p:nvPr/>
          </p:nvSpPr>
          <p:spPr>
            <a:xfrm>
              <a:off x="596116" y="3896180"/>
              <a:ext cx="3172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river length vs. drainage area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3168A7-FD0A-2842-A0E9-D62828E019C6}"/>
              </a:ext>
            </a:extLst>
          </p:cNvPr>
          <p:cNvGrpSpPr/>
          <p:nvPr/>
        </p:nvGrpSpPr>
        <p:grpSpPr>
          <a:xfrm>
            <a:off x="4271554" y="3866606"/>
            <a:ext cx="4153989" cy="2974773"/>
            <a:chOff x="4271554" y="3866606"/>
            <a:chExt cx="4153989" cy="29747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B1B7CB-0CC3-7F42-B2B4-93CCA4088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87" t="67048" r="64330" b="16762"/>
            <a:stretch/>
          </p:blipFill>
          <p:spPr>
            <a:xfrm>
              <a:off x="4271554" y="3866606"/>
              <a:ext cx="4153989" cy="285874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8C5146-F5E8-5547-A70F-FB13087A79BB}"/>
                </a:ext>
              </a:extLst>
            </p:cNvPr>
            <p:cNvSpPr txBox="1"/>
            <p:nvPr/>
          </p:nvSpPr>
          <p:spPr>
            <a:xfrm>
              <a:off x="4780585" y="3939723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river long-profile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FD6874-7020-F643-AD86-F86991F4A3DB}"/>
                </a:ext>
              </a:extLst>
            </p:cNvPr>
            <p:cNvSpPr txBox="1"/>
            <p:nvPr/>
          </p:nvSpPr>
          <p:spPr>
            <a:xfrm>
              <a:off x="4315670" y="6564380"/>
              <a:ext cx="9525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</a:rPr>
                <a:t>river mouth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B7D12B-0470-C447-9DD4-FEFA3E88D421}"/>
                </a:ext>
              </a:extLst>
            </p:cNvPr>
            <p:cNvSpPr txBox="1"/>
            <p:nvPr/>
          </p:nvSpPr>
          <p:spPr>
            <a:xfrm>
              <a:off x="5811368" y="4374991"/>
              <a:ext cx="8242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</a:rPr>
                <a:t>upstream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2CA3FF0-53E3-974E-8AB1-721207548C5C}"/>
                </a:ext>
              </a:extLst>
            </p:cNvPr>
            <p:cNvCxnSpPr/>
            <p:nvPr/>
          </p:nvCxnSpPr>
          <p:spPr bwMode="auto">
            <a:xfrm>
              <a:off x="5906620" y="4685255"/>
              <a:ext cx="61785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Up Arrow 26">
              <a:extLst>
                <a:ext uri="{FF2B5EF4-FFF2-40B4-BE49-F238E27FC236}">
                  <a16:creationId xmlns:a16="http://schemas.microsoft.com/office/drawing/2014/main" id="{074ED362-876A-C848-BAEB-6A0228F703C8}"/>
                </a:ext>
              </a:extLst>
            </p:cNvPr>
            <p:cNvSpPr/>
            <p:nvPr/>
          </p:nvSpPr>
          <p:spPr bwMode="auto">
            <a:xfrm>
              <a:off x="4621883" y="6506064"/>
              <a:ext cx="231304" cy="123285"/>
            </a:xfrm>
            <a:prstGeom prst="upArrow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A8CF2CA-BE28-354B-A7C6-4F0DB33813CB}"/>
                </a:ext>
              </a:extLst>
            </p:cNvPr>
            <p:cNvSpPr/>
            <p:nvPr/>
          </p:nvSpPr>
          <p:spPr bwMode="auto">
            <a:xfrm>
              <a:off x="4816936" y="5386604"/>
              <a:ext cx="216024" cy="216024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830B356-A3EC-184D-8B47-7CFFB96F92BB}"/>
                </a:ext>
              </a:extLst>
            </p:cNvPr>
            <p:cNvSpPr/>
            <p:nvPr/>
          </p:nvSpPr>
          <p:spPr bwMode="auto">
            <a:xfrm>
              <a:off x="6340936" y="4951176"/>
              <a:ext cx="216024" cy="216024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3F1D10D-7C6E-FF4D-A0F5-C231288AAD64}"/>
                </a:ext>
              </a:extLst>
            </p:cNvPr>
            <p:cNvSpPr/>
            <p:nvPr/>
          </p:nvSpPr>
          <p:spPr bwMode="auto">
            <a:xfrm>
              <a:off x="6994078" y="4624604"/>
              <a:ext cx="216024" cy="216024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7398143-0E1F-9145-BF8D-34CDE55A6BB6}"/>
                </a:ext>
              </a:extLst>
            </p:cNvPr>
            <p:cNvSpPr/>
            <p:nvPr/>
          </p:nvSpPr>
          <p:spPr bwMode="auto">
            <a:xfrm>
              <a:off x="7777850" y="4219655"/>
              <a:ext cx="216024" cy="216024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04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39" y="863817"/>
            <a:ext cx="11809312" cy="5902744"/>
          </a:xfrm>
        </p:spPr>
        <p:txBody>
          <a:bodyPr>
            <a:normAutofit fontScale="77500" lnSpcReduction="20000"/>
          </a:bodyPr>
          <a:lstStyle/>
          <a:p>
            <a:pPr marL="361950" indent="-3619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Can we image and reconstruct the 3D geometry of ancient high-relief landscapes?</a:t>
            </a:r>
          </a:p>
          <a:p>
            <a:pPr marL="361950" indent="-3619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Yes. 3D seismic reflection data constrain landscape </a:t>
            </a:r>
            <a:r>
              <a:rPr lang="en-GB" b="1" u="sng" dirty="0">
                <a:solidFill>
                  <a:srgbClr val="FF0000"/>
                </a:solidFill>
              </a:rPr>
              <a:t>morphology</a:t>
            </a:r>
            <a:r>
              <a:rPr lang="en-GB" dirty="0">
                <a:solidFill>
                  <a:srgbClr val="FF0000"/>
                </a:solidFill>
              </a:rPr>
              <a:t>; borehole (sedimentological and </a:t>
            </a:r>
            <a:r>
              <a:rPr lang="en-GB" dirty="0" err="1">
                <a:solidFill>
                  <a:srgbClr val="FF0000"/>
                </a:solidFill>
              </a:rPr>
              <a:t>biostratigraphical</a:t>
            </a:r>
            <a:r>
              <a:rPr lang="en-GB" dirty="0">
                <a:solidFill>
                  <a:srgbClr val="FF0000"/>
                </a:solidFill>
              </a:rPr>
              <a:t>) data record </a:t>
            </a:r>
            <a:r>
              <a:rPr lang="en-GB" b="1" u="sng" dirty="0">
                <a:solidFill>
                  <a:srgbClr val="FF0000"/>
                </a:solidFill>
              </a:rPr>
              <a:t>environment</a:t>
            </a:r>
            <a:r>
              <a:rPr lang="en-GB" dirty="0">
                <a:solidFill>
                  <a:srgbClr val="FF0000"/>
                </a:solidFill>
              </a:rPr>
              <a:t> and </a:t>
            </a:r>
            <a:r>
              <a:rPr lang="en-GB" b="1" u="sng" dirty="0">
                <a:solidFill>
                  <a:srgbClr val="FF0000"/>
                </a:solidFill>
              </a:rPr>
              <a:t>timing</a:t>
            </a:r>
            <a:r>
              <a:rPr lang="en-GB" dirty="0">
                <a:solidFill>
                  <a:srgbClr val="FF0000"/>
                </a:solidFill>
              </a:rPr>
              <a:t> of formation</a:t>
            </a:r>
          </a:p>
          <a:p>
            <a:pPr marL="361950" indent="-3619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 marL="361950" indent="-3619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What circumstances lead to the preservation of such landscapes?</a:t>
            </a:r>
          </a:p>
          <a:p>
            <a:pPr marL="361950" indent="-3619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Formation in a paralic setting; </a:t>
            </a:r>
            <a:r>
              <a:rPr lang="en-GB" b="1" u="sng" dirty="0">
                <a:solidFill>
                  <a:srgbClr val="FF0000"/>
                </a:solidFill>
              </a:rPr>
              <a:t>rapid post-incision subsidence </a:t>
            </a:r>
            <a:r>
              <a:rPr lang="en-GB" dirty="0">
                <a:solidFill>
                  <a:srgbClr val="FF0000"/>
                </a:solidFill>
              </a:rPr>
              <a:t>coupled with relatively </a:t>
            </a:r>
            <a:r>
              <a:rPr lang="en-GB" b="1" u="sng" dirty="0">
                <a:solidFill>
                  <a:srgbClr val="FF0000"/>
                </a:solidFill>
              </a:rPr>
              <a:t>rapid rates of (eustatic) sea-level rise</a:t>
            </a:r>
          </a:p>
          <a:p>
            <a:pPr marL="361950" indent="-3619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 marL="361950" indent="-3619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Can these landscapes be used to understand deep-time geodynamics and tectonics?</a:t>
            </a:r>
          </a:p>
          <a:p>
            <a:pPr marL="361950" indent="-3619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Yes. </a:t>
            </a:r>
            <a:r>
              <a:rPr lang="en-GB" b="1" u="sng" dirty="0">
                <a:solidFill>
                  <a:srgbClr val="FF0000"/>
                </a:solidFill>
              </a:rPr>
              <a:t>Standard geomorphological techniques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can be applied to </a:t>
            </a:r>
            <a:r>
              <a:rPr lang="en-GB" b="1" u="sng" dirty="0">
                <a:solidFill>
                  <a:srgbClr val="FF0000"/>
                </a:solidFill>
              </a:rPr>
              <a:t>seismically imaged landscapes</a:t>
            </a:r>
            <a:r>
              <a:rPr lang="en-GB" dirty="0">
                <a:solidFill>
                  <a:srgbClr val="FF0000"/>
                </a:solidFill>
              </a:rPr>
              <a:t> to reveal </a:t>
            </a:r>
            <a:r>
              <a:rPr lang="en-GB" b="1" u="sng" dirty="0">
                <a:solidFill>
                  <a:srgbClr val="FF0000"/>
                </a:solidFill>
              </a:rPr>
              <a:t>location, timing, and rates of plate uplift and subsidence and mantle dynamics</a:t>
            </a:r>
          </a:p>
        </p:txBody>
      </p:sp>
    </p:spTree>
    <p:extLst>
      <p:ext uri="{BB962C8B-B14F-4D97-AF65-F5344CB8AC3E}">
        <p14:creationId xmlns:p14="http://schemas.microsoft.com/office/powerpoint/2010/main" val="56060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409"/>
            <a:ext cx="12192000" cy="8103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983" y="100676"/>
            <a:ext cx="1108243" cy="288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400" dirty="0"/>
              <a:t>Corsica, Italy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84432" y="5949280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Tyrrhenian Sea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7968208" y="2276872"/>
            <a:ext cx="144016" cy="144016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1334" y="191683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c. 1000 m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726330" y="36646"/>
            <a:ext cx="144016" cy="144016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0091" y="7308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c. 2000 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5D4CB4-24F8-7148-8219-627109E700CB}"/>
              </a:ext>
            </a:extLst>
          </p:cNvPr>
          <p:cNvCxnSpPr>
            <a:cxnSpLocks/>
          </p:cNvCxnSpPr>
          <p:nvPr/>
        </p:nvCxnSpPr>
        <p:spPr bwMode="auto">
          <a:xfrm>
            <a:off x="243511" y="6678817"/>
            <a:ext cx="1490286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2C9DDDD-3FA5-CA46-AC62-3D965B19B736}"/>
              </a:ext>
            </a:extLst>
          </p:cNvPr>
          <p:cNvSpPr txBox="1"/>
          <p:nvPr/>
        </p:nvSpPr>
        <p:spPr>
          <a:xfrm>
            <a:off x="504547" y="6312674"/>
            <a:ext cx="96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c. 5 km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-22750" y="-515266"/>
            <a:ext cx="13033448" cy="7704856"/>
          </a:xfrm>
          <a:prstGeom prst="rect">
            <a:avLst/>
          </a:prstGeom>
          <a:solidFill>
            <a:schemeClr val="bg1">
              <a:alpha val="76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1346" y="1498466"/>
            <a:ext cx="10225136" cy="41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3200" dirty="0"/>
              <a:t>Can we image and reconstruct the 3D geometry of ancient high-relief landscapes?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GB" sz="3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D8328F-AF55-2348-99A7-8ED0FEFEBD39}"/>
              </a:ext>
            </a:extLst>
          </p:cNvPr>
          <p:cNvSpPr/>
          <p:nvPr/>
        </p:nvSpPr>
        <p:spPr>
          <a:xfrm>
            <a:off x="1125518" y="2994998"/>
            <a:ext cx="9651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3200" dirty="0"/>
              <a:t>What circumstances lead to the preservation of such landscapes?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8BDA25-A261-E644-9896-4F05ADD65BB7}"/>
              </a:ext>
            </a:extLst>
          </p:cNvPr>
          <p:cNvSpPr/>
          <p:nvPr/>
        </p:nvSpPr>
        <p:spPr>
          <a:xfrm>
            <a:off x="1125518" y="4399288"/>
            <a:ext cx="9651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3200" dirty="0"/>
              <a:t>Can these landscapes be used to understand deep-time geodynamics and tectonics? </a:t>
            </a:r>
          </a:p>
        </p:txBody>
      </p:sp>
    </p:spTree>
    <p:extLst>
      <p:ext uri="{BB962C8B-B14F-4D97-AF65-F5344CB8AC3E}">
        <p14:creationId xmlns:p14="http://schemas.microsoft.com/office/powerpoint/2010/main" val="283495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36" y="-521294"/>
            <a:ext cx="12204835" cy="821143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1577608" y="-243408"/>
            <a:ext cx="8379192" cy="8379192"/>
          </a:xfrm>
          <a:prstGeom prst="ellipse">
            <a:avLst/>
          </a:prstGeom>
          <a:solidFill>
            <a:srgbClr val="FF0000">
              <a:alpha val="14000"/>
            </a:srgb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812108" y="573063"/>
            <a:ext cx="2300391" cy="725596"/>
            <a:chOff x="8812108" y="573063"/>
            <a:chExt cx="2300391" cy="725596"/>
          </a:xfrm>
        </p:grpSpPr>
        <p:sp>
          <p:nvSpPr>
            <p:cNvPr id="17" name="TextBox 16"/>
            <p:cNvSpPr txBox="1"/>
            <p:nvPr/>
          </p:nvSpPr>
          <p:spPr>
            <a:xfrm>
              <a:off x="9148500" y="573063"/>
              <a:ext cx="1963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area of influence of the</a:t>
              </a:r>
            </a:p>
            <a:p>
              <a:r>
                <a:rPr lang="en-GB" sz="1200" b="1" dirty="0">
                  <a:solidFill>
                    <a:schemeClr val="bg1"/>
                  </a:solidFill>
                </a:rPr>
                <a:t>Iceland Plume (c. 55 Ma)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flipH="1">
              <a:off x="8904312" y="980728"/>
              <a:ext cx="288032" cy="22802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Oval 19"/>
            <p:cNvSpPr/>
            <p:nvPr/>
          </p:nvSpPr>
          <p:spPr bwMode="auto">
            <a:xfrm>
              <a:off x="8812108" y="1127532"/>
              <a:ext cx="171127" cy="17112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6FDB554-C60A-584C-8078-1E950B2AB398}"/>
              </a:ext>
            </a:extLst>
          </p:cNvPr>
          <p:cNvSpPr/>
          <p:nvPr/>
        </p:nvSpPr>
        <p:spPr bwMode="auto">
          <a:xfrm>
            <a:off x="1580130" y="-218067"/>
            <a:ext cx="8379192" cy="8379192"/>
          </a:xfrm>
          <a:prstGeom prst="ellipse">
            <a:avLst/>
          </a:prstGeom>
          <a:solidFill>
            <a:srgbClr val="FF0000">
              <a:alpha val="39000"/>
            </a:srgbClr>
          </a:solidFill>
          <a:ln w="127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141503" y="5004630"/>
            <a:ext cx="144016" cy="144016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8904312" y="5076638"/>
            <a:ext cx="144016" cy="144016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264352" y="4581128"/>
            <a:ext cx="144016" cy="144016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5478" y="4788306"/>
            <a:ext cx="1667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Faroe-Shetland Basin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(‘Judd’)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53133" y="5301208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East Shetland Basin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(‘</a:t>
            </a:r>
            <a:r>
              <a:rPr lang="en-GB" sz="1200" dirty="0" err="1">
                <a:solidFill>
                  <a:schemeClr val="bg1"/>
                </a:solidFill>
              </a:rPr>
              <a:t>Bressay</a:t>
            </a:r>
            <a:r>
              <a:rPr lang="en-GB" sz="1200" dirty="0">
                <a:solidFill>
                  <a:schemeClr val="bg1"/>
                </a:solidFill>
              </a:rPr>
              <a:t>’)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1008" y="4310946"/>
            <a:ext cx="1153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Viking Graben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79776" y="5256006"/>
            <a:ext cx="1869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North Atlantic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D82E4C-AA1A-2942-8538-641A4AE50F3A}"/>
              </a:ext>
            </a:extLst>
          </p:cNvPr>
          <p:cNvCxnSpPr>
            <a:cxnSpLocks/>
          </p:cNvCxnSpPr>
          <p:nvPr/>
        </p:nvCxnSpPr>
        <p:spPr bwMode="auto">
          <a:xfrm>
            <a:off x="243511" y="6678817"/>
            <a:ext cx="1490286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468F160-A77F-5D40-AB3C-73AFFE7BD66D}"/>
              </a:ext>
            </a:extLst>
          </p:cNvPr>
          <p:cNvSpPr txBox="1"/>
          <p:nvPr/>
        </p:nvSpPr>
        <p:spPr>
          <a:xfrm>
            <a:off x="504547" y="6312674"/>
            <a:ext cx="96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300 km</a:t>
            </a:r>
          </a:p>
        </p:txBody>
      </p:sp>
    </p:spTree>
    <p:extLst>
      <p:ext uri="{BB962C8B-B14F-4D97-AF65-F5344CB8AC3E}">
        <p14:creationId xmlns:p14="http://schemas.microsoft.com/office/powerpoint/2010/main" val="380096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Judd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4942" y="5114178"/>
            <a:ext cx="6857358" cy="1455740"/>
          </a:xfrm>
        </p:spPr>
        <p:txBody>
          <a:bodyPr>
            <a:normAutofit fontScale="70000" lnSpcReduction="20000"/>
          </a:bodyPr>
          <a:lstStyle/>
          <a:p>
            <a:pPr marL="179388" indent="-179388" algn="just">
              <a:lnSpc>
                <a:spcPct val="120000"/>
              </a:lnSpc>
              <a:spcBef>
                <a:spcPts val="0"/>
              </a:spcBef>
            </a:pPr>
            <a:r>
              <a:rPr lang="en-GB" dirty="0"/>
              <a:t>Erosion surface in Upper Paleocene strata (base Balder </a:t>
            </a:r>
            <a:r>
              <a:rPr lang="en-GB" dirty="0" err="1"/>
              <a:t>Fm</a:t>
            </a:r>
            <a:r>
              <a:rPr lang="en-GB" dirty="0"/>
              <a:t>) imaged in seismic reflection data at c. 1.5 km burial depth</a:t>
            </a:r>
          </a:p>
          <a:p>
            <a:pPr marL="179388" indent="-179388" algn="just">
              <a:lnSpc>
                <a:spcPct val="120000"/>
              </a:lnSpc>
              <a:spcBef>
                <a:spcPts val="0"/>
              </a:spcBef>
            </a:pPr>
            <a:r>
              <a:rPr lang="en-GB" dirty="0"/>
              <a:t>Truncation of </a:t>
            </a:r>
            <a:r>
              <a:rPr lang="en-GB" dirty="0" err="1"/>
              <a:t>clinoform</a:t>
            </a:r>
            <a:r>
              <a:rPr lang="en-GB" dirty="0"/>
              <a:t>-bearing deltaic deposits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5" y="831685"/>
            <a:ext cx="6955231" cy="41227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866" y="48777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Smallwood &amp; Gill (2002)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497" y="897936"/>
            <a:ext cx="5071148" cy="39758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6965576" y="775659"/>
            <a:ext cx="5226424" cy="418149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99326" y="3911060"/>
            <a:ext cx="353602" cy="199467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0800000">
            <a:off x="6900354" y="3311430"/>
            <a:ext cx="353602" cy="199467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9926" y="886034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(paleo)seaward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2990779" y="1305257"/>
            <a:ext cx="122413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 rot="4965334">
            <a:off x="11084161" y="2237612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(paleo)seaward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 flipV="1">
            <a:off x="11895761" y="1921736"/>
            <a:ext cx="102534" cy="7787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Content Placeholder 9"/>
          <p:cNvSpPr txBox="1">
            <a:spLocks/>
          </p:cNvSpPr>
          <p:nvPr/>
        </p:nvSpPr>
        <p:spPr bwMode="auto">
          <a:xfrm>
            <a:off x="7197976" y="5135405"/>
            <a:ext cx="4822574" cy="182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179388" indent="-179388" algn="just">
              <a:lnSpc>
                <a:spcPct val="120000"/>
              </a:lnSpc>
              <a:spcBef>
                <a:spcPts val="0"/>
              </a:spcBef>
            </a:pPr>
            <a:r>
              <a:rPr lang="en-GB" kern="0" dirty="0"/>
              <a:t>Extensive (3000 km</a:t>
            </a:r>
            <a:r>
              <a:rPr lang="en-GB" kern="0" baseline="30000" dirty="0"/>
              <a:t>2</a:t>
            </a:r>
            <a:r>
              <a:rPr lang="en-GB" kern="0" dirty="0"/>
              <a:t>), moderate-relief (200 m), Late Paleocene landscape</a:t>
            </a:r>
          </a:p>
          <a:p>
            <a:pPr marL="179388" indent="-179388" algn="just">
              <a:lnSpc>
                <a:spcPct val="120000"/>
              </a:lnSpc>
              <a:spcBef>
                <a:spcPts val="0"/>
              </a:spcBef>
            </a:pPr>
            <a:r>
              <a:rPr lang="en-GB" kern="0" dirty="0"/>
              <a:t>Subaerial origin (e.g. terrestrial sedimentological/</a:t>
            </a:r>
            <a:r>
              <a:rPr lang="en-GB" kern="0" dirty="0" err="1"/>
              <a:t>biostratigraphical</a:t>
            </a:r>
            <a:r>
              <a:rPr lang="en-GB" kern="0" dirty="0"/>
              <a:t> signature)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40424" y="358256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02124" y="331586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83324" y="302059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82949" y="4554116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M=marine; NM=non-marine</a:t>
            </a:r>
          </a:p>
        </p:txBody>
      </p:sp>
    </p:spTree>
    <p:extLst>
      <p:ext uri="{BB962C8B-B14F-4D97-AF65-F5344CB8AC3E}">
        <p14:creationId xmlns:p14="http://schemas.microsoft.com/office/powerpoint/2010/main" val="331393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Judd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6" y="764704"/>
            <a:ext cx="8005006" cy="6012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6" y="764704"/>
            <a:ext cx="8005006" cy="6012494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7135738" y="2350093"/>
            <a:ext cx="922946" cy="828943"/>
          </a:xfrm>
          <a:custGeom>
            <a:avLst/>
            <a:gdLst>
              <a:gd name="connsiteX0" fmla="*/ 290557 w 922946"/>
              <a:gd name="connsiteY0" fmla="*/ 94004 h 828943"/>
              <a:gd name="connsiteX1" fmla="*/ 239283 w 922946"/>
              <a:gd name="connsiteY1" fmla="*/ 435836 h 828943"/>
              <a:gd name="connsiteX2" fmla="*/ 68367 w 922946"/>
              <a:gd name="connsiteY2" fmla="*/ 615298 h 828943"/>
              <a:gd name="connsiteX3" fmla="*/ 0 w 922946"/>
              <a:gd name="connsiteY3" fmla="*/ 683664 h 828943"/>
              <a:gd name="connsiteX4" fmla="*/ 111096 w 922946"/>
              <a:gd name="connsiteY4" fmla="*/ 828943 h 828943"/>
              <a:gd name="connsiteX5" fmla="*/ 922946 w 922946"/>
              <a:gd name="connsiteY5" fmla="*/ 452928 h 828943"/>
              <a:gd name="connsiteX6" fmla="*/ 922946 w 922946"/>
              <a:gd name="connsiteY6" fmla="*/ 102550 h 828943"/>
              <a:gd name="connsiteX7" fmla="*/ 803305 w 922946"/>
              <a:gd name="connsiteY7" fmla="*/ 0 h 828943"/>
              <a:gd name="connsiteX8" fmla="*/ 290557 w 922946"/>
              <a:gd name="connsiteY8" fmla="*/ 94004 h 82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946" h="828943">
                <a:moveTo>
                  <a:pt x="290557" y="94004"/>
                </a:moveTo>
                <a:lnTo>
                  <a:pt x="239283" y="435836"/>
                </a:lnTo>
                <a:lnTo>
                  <a:pt x="68367" y="615298"/>
                </a:lnTo>
                <a:lnTo>
                  <a:pt x="0" y="683664"/>
                </a:lnTo>
                <a:lnTo>
                  <a:pt x="111096" y="828943"/>
                </a:lnTo>
                <a:lnTo>
                  <a:pt x="922946" y="452928"/>
                </a:lnTo>
                <a:lnTo>
                  <a:pt x="922946" y="102550"/>
                </a:lnTo>
                <a:lnTo>
                  <a:pt x="803305" y="0"/>
                </a:lnTo>
                <a:lnTo>
                  <a:pt x="290557" y="94004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050422" y="4392538"/>
            <a:ext cx="1726251" cy="546931"/>
          </a:xfrm>
          <a:custGeom>
            <a:avLst/>
            <a:gdLst>
              <a:gd name="connsiteX0" fmla="*/ 85458 w 1726251"/>
              <a:gd name="connsiteY0" fmla="*/ 136733 h 546931"/>
              <a:gd name="connsiteX1" fmla="*/ 769122 w 1726251"/>
              <a:gd name="connsiteY1" fmla="*/ 145279 h 546931"/>
              <a:gd name="connsiteX2" fmla="*/ 888763 w 1726251"/>
              <a:gd name="connsiteY2" fmla="*/ 0 h 546931"/>
              <a:gd name="connsiteX3" fmla="*/ 1726251 w 1726251"/>
              <a:gd name="connsiteY3" fmla="*/ 8546 h 546931"/>
              <a:gd name="connsiteX4" fmla="*/ 1615156 w 1726251"/>
              <a:gd name="connsiteY4" fmla="*/ 358924 h 546931"/>
              <a:gd name="connsiteX5" fmla="*/ 1110954 w 1726251"/>
              <a:gd name="connsiteY5" fmla="*/ 504202 h 546931"/>
              <a:gd name="connsiteX6" fmla="*/ 700756 w 1726251"/>
              <a:gd name="connsiteY6" fmla="*/ 546931 h 546931"/>
              <a:gd name="connsiteX7" fmla="*/ 0 w 1726251"/>
              <a:gd name="connsiteY7" fmla="*/ 495656 h 546931"/>
              <a:gd name="connsiteX8" fmla="*/ 68367 w 1726251"/>
              <a:gd name="connsiteY8" fmla="*/ 188008 h 5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6251" h="546931">
                <a:moveTo>
                  <a:pt x="85458" y="136733"/>
                </a:moveTo>
                <a:lnTo>
                  <a:pt x="769122" y="145279"/>
                </a:lnTo>
                <a:lnTo>
                  <a:pt x="888763" y="0"/>
                </a:lnTo>
                <a:lnTo>
                  <a:pt x="1726251" y="8546"/>
                </a:lnTo>
                <a:lnTo>
                  <a:pt x="1615156" y="358924"/>
                </a:lnTo>
                <a:lnTo>
                  <a:pt x="1110954" y="504202"/>
                </a:lnTo>
                <a:lnTo>
                  <a:pt x="700756" y="546931"/>
                </a:lnTo>
                <a:lnTo>
                  <a:pt x="0" y="495656"/>
                </a:lnTo>
                <a:lnTo>
                  <a:pt x="68367" y="188008"/>
                </a:lnTo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1298961" y="5221480"/>
            <a:ext cx="1538243" cy="1504060"/>
          </a:xfrm>
          <a:custGeom>
            <a:avLst/>
            <a:gdLst>
              <a:gd name="connsiteX0" fmla="*/ 0 w 1538243"/>
              <a:gd name="connsiteY0" fmla="*/ 8546 h 1504060"/>
              <a:gd name="connsiteX1" fmla="*/ 649480 w 1538243"/>
              <a:gd name="connsiteY1" fmla="*/ 0 h 1504060"/>
              <a:gd name="connsiteX2" fmla="*/ 632389 w 1538243"/>
              <a:gd name="connsiteY2" fmla="*/ 188008 h 1504060"/>
              <a:gd name="connsiteX3" fmla="*/ 546931 w 1538243"/>
              <a:gd name="connsiteY3" fmla="*/ 213645 h 1504060"/>
              <a:gd name="connsiteX4" fmla="*/ 538385 w 1538243"/>
              <a:gd name="connsiteY4" fmla="*/ 316195 h 1504060"/>
              <a:gd name="connsiteX5" fmla="*/ 675118 w 1538243"/>
              <a:gd name="connsiteY5" fmla="*/ 435836 h 1504060"/>
              <a:gd name="connsiteX6" fmla="*/ 606751 w 1538243"/>
              <a:gd name="connsiteY6" fmla="*/ 529840 h 1504060"/>
              <a:gd name="connsiteX7" fmla="*/ 623843 w 1538243"/>
              <a:gd name="connsiteY7" fmla="*/ 675118 h 1504060"/>
              <a:gd name="connsiteX8" fmla="*/ 1204957 w 1538243"/>
              <a:gd name="connsiteY8" fmla="*/ 888763 h 1504060"/>
              <a:gd name="connsiteX9" fmla="*/ 1290415 w 1538243"/>
              <a:gd name="connsiteY9" fmla="*/ 965675 h 1504060"/>
              <a:gd name="connsiteX10" fmla="*/ 1281869 w 1538243"/>
              <a:gd name="connsiteY10" fmla="*/ 1102408 h 1504060"/>
              <a:gd name="connsiteX11" fmla="*/ 1461331 w 1538243"/>
              <a:gd name="connsiteY11" fmla="*/ 1170774 h 1504060"/>
              <a:gd name="connsiteX12" fmla="*/ 1538243 w 1538243"/>
              <a:gd name="connsiteY12" fmla="*/ 1410056 h 1504060"/>
              <a:gd name="connsiteX13" fmla="*/ 1504060 w 1538243"/>
              <a:gd name="connsiteY13" fmla="*/ 1495514 h 1504060"/>
              <a:gd name="connsiteX14" fmla="*/ 888762 w 1538243"/>
              <a:gd name="connsiteY14" fmla="*/ 1504060 h 1504060"/>
              <a:gd name="connsiteX15" fmla="*/ 871671 w 1538243"/>
              <a:gd name="connsiteY15" fmla="*/ 1324599 h 1504060"/>
              <a:gd name="connsiteX16" fmla="*/ 452927 w 1538243"/>
              <a:gd name="connsiteY16" fmla="*/ 1213503 h 1504060"/>
              <a:gd name="connsiteX17" fmla="*/ 0 w 1538243"/>
              <a:gd name="connsiteY17" fmla="*/ 683664 h 1504060"/>
              <a:gd name="connsiteX18" fmla="*/ 34183 w 1538243"/>
              <a:gd name="connsiteY18" fmla="*/ 59821 h 150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38243" h="1504060">
                <a:moveTo>
                  <a:pt x="0" y="8546"/>
                </a:moveTo>
                <a:lnTo>
                  <a:pt x="649480" y="0"/>
                </a:lnTo>
                <a:lnTo>
                  <a:pt x="632389" y="188008"/>
                </a:lnTo>
                <a:lnTo>
                  <a:pt x="546931" y="213645"/>
                </a:lnTo>
                <a:lnTo>
                  <a:pt x="538385" y="316195"/>
                </a:lnTo>
                <a:lnTo>
                  <a:pt x="675118" y="435836"/>
                </a:lnTo>
                <a:lnTo>
                  <a:pt x="606751" y="529840"/>
                </a:lnTo>
                <a:lnTo>
                  <a:pt x="623843" y="675118"/>
                </a:lnTo>
                <a:lnTo>
                  <a:pt x="1204957" y="888763"/>
                </a:lnTo>
                <a:lnTo>
                  <a:pt x="1290415" y="965675"/>
                </a:lnTo>
                <a:lnTo>
                  <a:pt x="1281869" y="1102408"/>
                </a:lnTo>
                <a:lnTo>
                  <a:pt x="1461331" y="1170774"/>
                </a:lnTo>
                <a:lnTo>
                  <a:pt x="1538243" y="1410056"/>
                </a:lnTo>
                <a:lnTo>
                  <a:pt x="1504060" y="1495514"/>
                </a:lnTo>
                <a:lnTo>
                  <a:pt x="888762" y="1504060"/>
                </a:lnTo>
                <a:lnTo>
                  <a:pt x="871671" y="1324599"/>
                </a:lnTo>
                <a:lnTo>
                  <a:pt x="452927" y="1213503"/>
                </a:lnTo>
                <a:lnTo>
                  <a:pt x="0" y="683664"/>
                </a:lnTo>
                <a:lnTo>
                  <a:pt x="34183" y="59821"/>
                </a:lnTo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102550" y="2136449"/>
            <a:ext cx="1119499" cy="2469734"/>
          </a:xfrm>
          <a:custGeom>
            <a:avLst/>
            <a:gdLst>
              <a:gd name="connsiteX0" fmla="*/ 0 w 1119499"/>
              <a:gd name="connsiteY0" fmla="*/ 0 h 2469734"/>
              <a:gd name="connsiteX1" fmla="*/ 410198 w 1119499"/>
              <a:gd name="connsiteY1" fmla="*/ 8545 h 2469734"/>
              <a:gd name="connsiteX2" fmla="*/ 615297 w 1119499"/>
              <a:gd name="connsiteY2" fmla="*/ 162370 h 2469734"/>
              <a:gd name="connsiteX3" fmla="*/ 811850 w 1119499"/>
              <a:gd name="connsiteY3" fmla="*/ 393106 h 2469734"/>
              <a:gd name="connsiteX4" fmla="*/ 863125 w 1119499"/>
              <a:gd name="connsiteY4" fmla="*/ 529839 h 2469734"/>
              <a:gd name="connsiteX5" fmla="*/ 880216 w 1119499"/>
              <a:gd name="connsiteY5" fmla="*/ 666572 h 2469734"/>
              <a:gd name="connsiteX6" fmla="*/ 564022 w 1119499"/>
              <a:gd name="connsiteY6" fmla="*/ 957129 h 2469734"/>
              <a:gd name="connsiteX7" fmla="*/ 581114 w 1119499"/>
              <a:gd name="connsiteY7" fmla="*/ 1230594 h 2469734"/>
              <a:gd name="connsiteX8" fmla="*/ 1093861 w 1119499"/>
              <a:gd name="connsiteY8" fmla="*/ 1803162 h 2469734"/>
              <a:gd name="connsiteX9" fmla="*/ 1119499 w 1119499"/>
              <a:gd name="connsiteY9" fmla="*/ 1880074 h 2469734"/>
              <a:gd name="connsiteX10" fmla="*/ 1102407 w 1119499"/>
              <a:gd name="connsiteY10" fmla="*/ 2170631 h 2469734"/>
              <a:gd name="connsiteX11" fmla="*/ 777667 w 1119499"/>
              <a:gd name="connsiteY11" fmla="*/ 2469734 h 2469734"/>
              <a:gd name="connsiteX12" fmla="*/ 461472 w 1119499"/>
              <a:gd name="connsiteY12" fmla="*/ 2367185 h 2469734"/>
              <a:gd name="connsiteX13" fmla="*/ 119641 w 1119499"/>
              <a:gd name="connsiteY13" fmla="*/ 1974078 h 2469734"/>
              <a:gd name="connsiteX14" fmla="*/ 102549 w 1119499"/>
              <a:gd name="connsiteY14" fmla="*/ 1555334 h 2469734"/>
              <a:gd name="connsiteX15" fmla="*/ 25637 w 1119499"/>
              <a:gd name="connsiteY15" fmla="*/ 743484 h 2469734"/>
              <a:gd name="connsiteX16" fmla="*/ 0 w 1119499"/>
              <a:gd name="connsiteY16" fmla="*/ 0 h 246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19499" h="2469734">
                <a:moveTo>
                  <a:pt x="0" y="0"/>
                </a:moveTo>
                <a:lnTo>
                  <a:pt x="410198" y="8545"/>
                </a:lnTo>
                <a:lnTo>
                  <a:pt x="615297" y="162370"/>
                </a:lnTo>
                <a:lnTo>
                  <a:pt x="811850" y="393106"/>
                </a:lnTo>
                <a:lnTo>
                  <a:pt x="863125" y="529839"/>
                </a:lnTo>
                <a:lnTo>
                  <a:pt x="880216" y="666572"/>
                </a:lnTo>
                <a:lnTo>
                  <a:pt x="564022" y="957129"/>
                </a:lnTo>
                <a:lnTo>
                  <a:pt x="581114" y="1230594"/>
                </a:lnTo>
                <a:lnTo>
                  <a:pt x="1093861" y="1803162"/>
                </a:lnTo>
                <a:lnTo>
                  <a:pt x="1119499" y="1880074"/>
                </a:lnTo>
                <a:lnTo>
                  <a:pt x="1102407" y="2170631"/>
                </a:lnTo>
                <a:lnTo>
                  <a:pt x="777667" y="2469734"/>
                </a:lnTo>
                <a:lnTo>
                  <a:pt x="461472" y="2367185"/>
                </a:lnTo>
                <a:lnTo>
                  <a:pt x="119641" y="1974078"/>
                </a:lnTo>
                <a:lnTo>
                  <a:pt x="102549" y="1555334"/>
                </a:lnTo>
                <a:lnTo>
                  <a:pt x="25637" y="7434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222191" y="1290415"/>
            <a:ext cx="1042587" cy="333286"/>
          </a:xfrm>
          <a:custGeom>
            <a:avLst/>
            <a:gdLst>
              <a:gd name="connsiteX0" fmla="*/ 0 w 1042587"/>
              <a:gd name="connsiteY0" fmla="*/ 17092 h 333286"/>
              <a:gd name="connsiteX1" fmla="*/ 1042587 w 1042587"/>
              <a:gd name="connsiteY1" fmla="*/ 0 h 333286"/>
              <a:gd name="connsiteX2" fmla="*/ 974220 w 1042587"/>
              <a:gd name="connsiteY2" fmla="*/ 170916 h 333286"/>
              <a:gd name="connsiteX3" fmla="*/ 666572 w 1042587"/>
              <a:gd name="connsiteY3" fmla="*/ 213645 h 333286"/>
              <a:gd name="connsiteX4" fmla="*/ 589659 w 1042587"/>
              <a:gd name="connsiteY4" fmla="*/ 316194 h 333286"/>
              <a:gd name="connsiteX5" fmla="*/ 59820 w 1042587"/>
              <a:gd name="connsiteY5" fmla="*/ 333286 h 333286"/>
              <a:gd name="connsiteX6" fmla="*/ 0 w 1042587"/>
              <a:gd name="connsiteY6" fmla="*/ 17092 h 33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587" h="333286">
                <a:moveTo>
                  <a:pt x="0" y="17092"/>
                </a:moveTo>
                <a:lnTo>
                  <a:pt x="1042587" y="0"/>
                </a:lnTo>
                <a:lnTo>
                  <a:pt x="974220" y="170916"/>
                </a:lnTo>
                <a:lnTo>
                  <a:pt x="666572" y="213645"/>
                </a:lnTo>
                <a:lnTo>
                  <a:pt x="589659" y="316194"/>
                </a:lnTo>
                <a:lnTo>
                  <a:pt x="59820" y="333286"/>
                </a:lnTo>
                <a:lnTo>
                  <a:pt x="0" y="17092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048" y="1230594"/>
            <a:ext cx="867793" cy="288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shoreline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521" y="4664414"/>
            <a:ext cx="1811962" cy="6267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</a:rPr>
              <a:t>previous slide</a:t>
            </a:r>
          </a:p>
          <a:p>
            <a:pPr algn="ctr"/>
            <a:r>
              <a:rPr lang="en-GB" sz="1200" b="1" dirty="0">
                <a:solidFill>
                  <a:srgbClr val="FF0000"/>
                </a:solidFill>
              </a:rPr>
              <a:t>(i.e. study area of</a:t>
            </a:r>
          </a:p>
          <a:p>
            <a:pPr algn="ctr"/>
            <a:r>
              <a:rPr lang="en-GB" sz="1200" b="1" dirty="0">
                <a:solidFill>
                  <a:srgbClr val="FF0000"/>
                </a:solidFill>
              </a:rPr>
              <a:t>Smallwood &amp; Gill, 2002)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88088" y="6545695"/>
            <a:ext cx="124750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Champion et al. (2008)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100718" y="804326"/>
            <a:ext cx="4041706" cy="6220232"/>
            <a:chOff x="8100718" y="804326"/>
            <a:chExt cx="4041706" cy="622023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l="13720" r="51936" b="10285"/>
            <a:stretch/>
          </p:blipFill>
          <p:spPr>
            <a:xfrm>
              <a:off x="8457933" y="804326"/>
              <a:ext cx="2625961" cy="602322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1" r="94575" b="10285"/>
            <a:stretch/>
          </p:blipFill>
          <p:spPr>
            <a:xfrm>
              <a:off x="8100718" y="806170"/>
              <a:ext cx="414757" cy="602322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5400000">
              <a:off x="10696937" y="3671779"/>
              <a:ext cx="1366327" cy="503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FF0000"/>
                  </a:solidFill>
                </a:rPr>
                <a:t>shallow marine</a:t>
              </a:r>
            </a:p>
            <a:p>
              <a:pPr algn="ctr"/>
              <a:r>
                <a:rPr lang="en-GB" sz="1400" b="1" dirty="0">
                  <a:solidFill>
                    <a:srgbClr val="FF0000"/>
                  </a:solidFill>
                </a:rPr>
                <a:t>(&lt;200 m)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5400000">
              <a:off x="10678421" y="1645002"/>
              <a:ext cx="1366327" cy="503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FF0000"/>
                  </a:solidFill>
                </a:rPr>
                <a:t>shallow marine</a:t>
              </a:r>
            </a:p>
            <a:p>
              <a:pPr algn="ctr"/>
              <a:r>
                <a:rPr lang="en-GB" sz="1400" b="1" dirty="0">
                  <a:solidFill>
                    <a:srgbClr val="FF0000"/>
                  </a:solidFill>
                </a:rPr>
                <a:t>(&lt;200 m)</a:t>
              </a:r>
            </a:p>
          </p:txBody>
        </p:sp>
        <p:sp>
          <p:nvSpPr>
            <p:cNvPr id="20" name="Rectangle 19"/>
            <p:cNvSpPr/>
            <p:nvPr/>
          </p:nvSpPr>
          <p:spPr>
            <a:xfrm rot="5400000">
              <a:off x="10369964" y="6079435"/>
              <a:ext cx="1674803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800" dirty="0">
                  <a:solidFill>
                    <a:schemeClr val="bg1">
                      <a:lumMod val="50000"/>
                    </a:schemeClr>
                  </a:solidFill>
                </a:rPr>
                <a:t>Stucky de Quay et al. (2017)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095094" y="2626077"/>
              <a:ext cx="1047330" cy="503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FF0000"/>
                  </a:solidFill>
                </a:rPr>
                <a:t>non-marine</a:t>
              </a:r>
            </a:p>
            <a:p>
              <a:pPr algn="ctr"/>
              <a:r>
                <a:rPr lang="en-GB" sz="1400" b="1" dirty="0">
                  <a:solidFill>
                    <a:srgbClr val="FF0000"/>
                  </a:solidFill>
                </a:rPr>
                <a:t>(&lt;0 m)</a:t>
              </a:r>
            </a:p>
          </p:txBody>
        </p:sp>
      </p:grpSp>
      <p:sp>
        <p:nvSpPr>
          <p:cNvPr id="8" name="Freeform 7"/>
          <p:cNvSpPr/>
          <p:nvPr/>
        </p:nvSpPr>
        <p:spPr bwMode="auto">
          <a:xfrm>
            <a:off x="5557434" y="4527490"/>
            <a:ext cx="1917500" cy="646327"/>
          </a:xfrm>
          <a:custGeom>
            <a:avLst/>
            <a:gdLst>
              <a:gd name="connsiteX0" fmla="*/ 17091 w 1059678"/>
              <a:gd name="connsiteY0" fmla="*/ 0 h 444381"/>
              <a:gd name="connsiteX1" fmla="*/ 1059678 w 1059678"/>
              <a:gd name="connsiteY1" fmla="*/ 34183 h 444381"/>
              <a:gd name="connsiteX2" fmla="*/ 1025495 w 1059678"/>
              <a:gd name="connsiteY2" fmla="*/ 444381 h 444381"/>
              <a:gd name="connsiteX3" fmla="*/ 0 w 1059678"/>
              <a:gd name="connsiteY3" fmla="*/ 401652 h 444381"/>
              <a:gd name="connsiteX4" fmla="*/ 17091 w 1059678"/>
              <a:gd name="connsiteY4" fmla="*/ 0 h 444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678" h="444381">
                <a:moveTo>
                  <a:pt x="17091" y="0"/>
                </a:moveTo>
                <a:lnTo>
                  <a:pt x="1059678" y="34183"/>
                </a:lnTo>
                <a:lnTo>
                  <a:pt x="1025495" y="444381"/>
                </a:lnTo>
                <a:lnTo>
                  <a:pt x="0" y="401652"/>
                </a:lnTo>
                <a:lnTo>
                  <a:pt x="17091" y="0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relief=500 m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area=18000 km</a:t>
            </a:r>
            <a:r>
              <a:rPr kumimoji="0" lang="en-GB" sz="1800" b="1" i="0" u="none" strike="noStrike" cap="none" normalizeH="0" baseline="3000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9602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A3068A-0CF6-F04F-9442-B6D46C9EB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738485"/>
            <a:ext cx="5891349" cy="60791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Morphology to Geodynamics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190531" y="872514"/>
            <a:ext cx="4376394" cy="5844320"/>
            <a:chOff x="751083" y="872514"/>
            <a:chExt cx="4376394" cy="5844320"/>
          </a:xfrm>
        </p:grpSpPr>
        <p:pic>
          <p:nvPicPr>
            <p:cNvPr id="9218" name="Picture 2" descr="Image result for mantle plume uplift earth's surfac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1" b="25313"/>
            <a:stretch/>
          </p:blipFill>
          <p:spPr bwMode="auto">
            <a:xfrm>
              <a:off x="751083" y="872514"/>
              <a:ext cx="4376394" cy="584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796832" y="6427939"/>
              <a:ext cx="76815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latin typeface="+mj-lt"/>
                </a:rPr>
                <a:t>Merle (2011)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665623" y="5180333"/>
            <a:ext cx="12706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Champion et al. (2008)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9107" y="2536418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incision and</a:t>
            </a:r>
          </a:p>
          <a:p>
            <a:pPr algn="ctr"/>
            <a:r>
              <a:rPr lang="en-GB" dirty="0">
                <a:solidFill>
                  <a:srgbClr val="FF0000"/>
                </a:solidFill>
              </a:rPr>
              <a:t>landscape</a:t>
            </a:r>
          </a:p>
          <a:p>
            <a:pPr algn="ctr"/>
            <a:r>
              <a:rPr lang="en-GB" dirty="0">
                <a:solidFill>
                  <a:srgbClr val="FF0000"/>
                </a:solidFill>
              </a:rPr>
              <a:t>formation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 bwMode="auto">
          <a:xfrm>
            <a:off x="2601898" y="3481890"/>
            <a:ext cx="27193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4" name="Straight Arrow Connector 13"/>
          <p:cNvCxnSpPr>
            <a:cxnSpLocks/>
          </p:cNvCxnSpPr>
          <p:nvPr/>
        </p:nvCxnSpPr>
        <p:spPr bwMode="auto">
          <a:xfrm>
            <a:off x="2880029" y="2436862"/>
            <a:ext cx="212304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190585" y="1804898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landscape</a:t>
            </a:r>
          </a:p>
          <a:p>
            <a:pPr algn="ctr"/>
            <a:r>
              <a:rPr lang="en-GB" dirty="0">
                <a:solidFill>
                  <a:srgbClr val="00B050"/>
                </a:solidFill>
              </a:rPr>
              <a:t>preservation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910939" y="1772816"/>
            <a:ext cx="3106626" cy="2936656"/>
            <a:chOff x="8910939" y="1772816"/>
            <a:chExt cx="3106626" cy="2936656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>
              <a:off x="11640616" y="1772816"/>
              <a:ext cx="0" cy="162877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 rot="5400000">
              <a:off x="11439201" y="2412133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‘plate’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910939" y="4124697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FF0000"/>
                  </a:solidFill>
                </a:rPr>
                <a:t>(sub-plate</a:t>
              </a:r>
            </a:p>
            <a:p>
              <a:pPr algn="ctr"/>
              <a:r>
                <a:rPr lang="en-GB" sz="1600" dirty="0">
                  <a:solidFill>
                    <a:srgbClr val="FF0000"/>
                  </a:solidFill>
                </a:rPr>
                <a:t>support)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6F6664-98E8-E34C-A475-A7AA39F3D122}"/>
              </a:ext>
            </a:extLst>
          </p:cNvPr>
          <p:cNvCxnSpPr/>
          <p:nvPr/>
        </p:nvCxnSpPr>
        <p:spPr bwMode="auto">
          <a:xfrm flipV="1">
            <a:off x="2737863" y="4869160"/>
            <a:ext cx="0" cy="52661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1B5FC5E-25CE-0048-A0B5-16156C48F6C6}"/>
              </a:ext>
            </a:extLst>
          </p:cNvPr>
          <p:cNvSpPr/>
          <p:nvPr/>
        </p:nvSpPr>
        <p:spPr bwMode="auto">
          <a:xfrm>
            <a:off x="4594225" y="1124744"/>
            <a:ext cx="356598" cy="45586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378C87-0E53-814F-A712-A53A6D891239}"/>
              </a:ext>
            </a:extLst>
          </p:cNvPr>
          <p:cNvSpPr txBox="1"/>
          <p:nvPr/>
        </p:nvSpPr>
        <p:spPr>
          <a:xfrm>
            <a:off x="2204191" y="497958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Pal.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EA9459-A968-2146-A758-D45534AC0DA0}"/>
              </a:ext>
            </a:extLst>
          </p:cNvPr>
          <p:cNvSpPr txBox="1"/>
          <p:nvPr/>
        </p:nvSpPr>
        <p:spPr>
          <a:xfrm>
            <a:off x="2748476" y="498829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00B0F0"/>
                </a:solidFill>
              </a:rPr>
              <a:t>Eo</a:t>
            </a:r>
            <a:r>
              <a:rPr lang="en-GB" dirty="0">
                <a:solidFill>
                  <a:srgbClr val="00B0F0"/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BA2072-2F48-CB4E-AE5A-E7CF4B4661CE}"/>
              </a:ext>
            </a:extLst>
          </p:cNvPr>
          <p:cNvSpPr txBox="1"/>
          <p:nvPr/>
        </p:nvSpPr>
        <p:spPr>
          <a:xfrm>
            <a:off x="1808218" y="1148634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long-term post-rift</a:t>
            </a:r>
          </a:p>
          <a:p>
            <a:r>
              <a:rPr lang="en-GB" dirty="0"/>
              <a:t>subsidence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B718A47-3D19-FA48-AFA4-D2B2DF019647}"/>
              </a:ext>
            </a:extLst>
          </p:cNvPr>
          <p:cNvCxnSpPr/>
          <p:nvPr/>
        </p:nvCxnSpPr>
        <p:spPr bwMode="auto">
          <a:xfrm flipH="1">
            <a:off x="1515291" y="1742714"/>
            <a:ext cx="332237" cy="3604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Freeform 27">
            <a:extLst>
              <a:ext uri="{FF2B5EF4-FFF2-40B4-BE49-F238E27FC236}">
                <a16:creationId xmlns:a16="http://schemas.microsoft.com/office/drawing/2014/main" id="{3D3D9E62-37FF-A145-B9D3-5901CFCF26CF}"/>
              </a:ext>
            </a:extLst>
          </p:cNvPr>
          <p:cNvSpPr/>
          <p:nvPr/>
        </p:nvSpPr>
        <p:spPr bwMode="auto">
          <a:xfrm>
            <a:off x="2834640" y="3683726"/>
            <a:ext cx="195943" cy="587828"/>
          </a:xfrm>
          <a:custGeom>
            <a:avLst/>
            <a:gdLst>
              <a:gd name="connsiteX0" fmla="*/ 195943 w 195943"/>
              <a:gd name="connsiteY0" fmla="*/ 587828 h 587828"/>
              <a:gd name="connsiteX1" fmla="*/ 0 w 195943"/>
              <a:gd name="connsiteY1" fmla="*/ 444137 h 587828"/>
              <a:gd name="connsiteX2" fmla="*/ 26126 w 195943"/>
              <a:gd name="connsiteY2" fmla="*/ 0 h 587828"/>
              <a:gd name="connsiteX3" fmla="*/ 195943 w 195943"/>
              <a:gd name="connsiteY3" fmla="*/ 587828 h 58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943" h="587828">
                <a:moveTo>
                  <a:pt x="195943" y="587828"/>
                </a:moveTo>
                <a:lnTo>
                  <a:pt x="0" y="444137"/>
                </a:lnTo>
                <a:lnTo>
                  <a:pt x="26126" y="0"/>
                </a:lnTo>
                <a:lnTo>
                  <a:pt x="195943" y="587828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968B51-0463-6A4C-9D58-055D8892854B}"/>
              </a:ext>
            </a:extLst>
          </p:cNvPr>
          <p:cNvSpPr/>
          <p:nvPr/>
        </p:nvSpPr>
        <p:spPr bwMode="auto">
          <a:xfrm>
            <a:off x="11068874" y="6179185"/>
            <a:ext cx="356598" cy="455862"/>
          </a:xfrm>
          <a:prstGeom prst="rect">
            <a:avLst/>
          </a:prstGeom>
          <a:solidFill>
            <a:srgbClr val="E9E8E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17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16" y="115888"/>
            <a:ext cx="9796007" cy="450850"/>
          </a:xfrm>
        </p:spPr>
        <p:txBody>
          <a:bodyPr/>
          <a:lstStyle/>
          <a:p>
            <a:r>
              <a:rPr lang="en-GB" dirty="0"/>
              <a:t>Morphology to Geodynamics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0015" y="952500"/>
            <a:ext cx="8118583" cy="4855418"/>
            <a:chOff x="36190" y="861466"/>
            <a:chExt cx="8428240" cy="5040612"/>
          </a:xfrm>
        </p:grpSpPr>
        <p:pic>
          <p:nvPicPr>
            <p:cNvPr id="3074" name="Picture 2" descr="Image result for Transient convective uplift of an ancient buried landscap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1" t="56974"/>
            <a:stretch/>
          </p:blipFill>
          <p:spPr bwMode="auto">
            <a:xfrm>
              <a:off x="36190" y="861466"/>
              <a:ext cx="8428240" cy="5005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708720" y="5686054"/>
              <a:ext cx="1224136" cy="216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800" dirty="0">
                  <a:solidFill>
                    <a:schemeClr val="bg1">
                      <a:lumMod val="50000"/>
                    </a:schemeClr>
                  </a:solidFill>
                </a:rPr>
                <a:t>Hartley et al. (2011)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57844"/>
          <a:stretch/>
        </p:blipFill>
        <p:spPr>
          <a:xfrm>
            <a:off x="8434746" y="770724"/>
            <a:ext cx="3712033" cy="2534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7999" r="27621" b="62948"/>
          <a:stretch/>
        </p:blipFill>
        <p:spPr>
          <a:xfrm>
            <a:off x="9715501" y="2248035"/>
            <a:ext cx="2305050" cy="5449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123825" y="899195"/>
            <a:ext cx="8181975" cy="49320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7075F6-343F-BE44-B8C2-7DE024DEA8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775"/>
          <a:stretch/>
        </p:blipFill>
        <p:spPr>
          <a:xfrm>
            <a:off x="8465344" y="3331029"/>
            <a:ext cx="3712033" cy="169672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8459760" y="5102677"/>
            <a:ext cx="3662004" cy="172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0283" y="3106316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river mouth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30483" y="1896641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upstream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10225735" y="2206905"/>
            <a:ext cx="617857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Up Arrow 21"/>
          <p:cNvSpPr/>
          <p:nvPr/>
        </p:nvSpPr>
        <p:spPr bwMode="auto">
          <a:xfrm>
            <a:off x="8836496" y="3048000"/>
            <a:ext cx="231304" cy="123285"/>
          </a:xfrm>
          <a:prstGeom prst="up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8425221" y="770723"/>
            <a:ext cx="3662004" cy="2556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8462501" y="3326052"/>
            <a:ext cx="3662004" cy="172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4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36" y="-521294"/>
            <a:ext cx="12204835" cy="821143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1577608" y="-243408"/>
            <a:ext cx="8379192" cy="8379192"/>
          </a:xfrm>
          <a:prstGeom prst="ellipse">
            <a:avLst/>
          </a:prstGeom>
          <a:solidFill>
            <a:srgbClr val="FF0000">
              <a:alpha val="14000"/>
            </a:srgbClr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812108" y="573063"/>
            <a:ext cx="2300391" cy="725596"/>
            <a:chOff x="8812108" y="573063"/>
            <a:chExt cx="2300391" cy="725596"/>
          </a:xfrm>
        </p:grpSpPr>
        <p:sp>
          <p:nvSpPr>
            <p:cNvPr id="17" name="TextBox 16"/>
            <p:cNvSpPr txBox="1"/>
            <p:nvPr/>
          </p:nvSpPr>
          <p:spPr>
            <a:xfrm>
              <a:off x="9148500" y="573063"/>
              <a:ext cx="1963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area of influence of the</a:t>
              </a:r>
            </a:p>
            <a:p>
              <a:r>
                <a:rPr lang="en-GB" sz="1200" b="1" dirty="0">
                  <a:solidFill>
                    <a:schemeClr val="bg1"/>
                  </a:solidFill>
                </a:rPr>
                <a:t>Iceland Plume (c. 55 Ma)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flipH="1">
              <a:off x="8904312" y="980728"/>
              <a:ext cx="288032" cy="22802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Oval 19"/>
            <p:cNvSpPr/>
            <p:nvPr/>
          </p:nvSpPr>
          <p:spPr bwMode="auto">
            <a:xfrm>
              <a:off x="8812108" y="1127532"/>
              <a:ext cx="171127" cy="17112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4" tIns="45718" rIns="91434" bIns="45718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6FDB554-C60A-584C-8078-1E950B2AB398}"/>
              </a:ext>
            </a:extLst>
          </p:cNvPr>
          <p:cNvSpPr/>
          <p:nvPr/>
        </p:nvSpPr>
        <p:spPr bwMode="auto">
          <a:xfrm>
            <a:off x="1580130" y="-218067"/>
            <a:ext cx="8379192" cy="8379192"/>
          </a:xfrm>
          <a:prstGeom prst="ellipse">
            <a:avLst/>
          </a:prstGeom>
          <a:solidFill>
            <a:srgbClr val="FF0000">
              <a:alpha val="39000"/>
            </a:srgbClr>
          </a:solidFill>
          <a:ln w="127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141503" y="5004630"/>
            <a:ext cx="144016" cy="144016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8904312" y="5076638"/>
            <a:ext cx="144016" cy="144016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5478" y="4788306"/>
            <a:ext cx="1667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Faroe-Shetland Basin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(‘Judd’)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53133" y="5301208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East Shetland Basin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(‘</a:t>
            </a:r>
            <a:r>
              <a:rPr lang="en-GB" sz="1200" dirty="0" err="1">
                <a:solidFill>
                  <a:schemeClr val="bg1"/>
                </a:solidFill>
              </a:rPr>
              <a:t>Bressay</a:t>
            </a:r>
            <a:r>
              <a:rPr lang="en-GB" sz="1200" dirty="0">
                <a:solidFill>
                  <a:schemeClr val="bg1"/>
                </a:solidFill>
              </a:rPr>
              <a:t>’)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79776" y="5256006"/>
            <a:ext cx="1869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North Atlantic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F8CE6C-F728-5545-9040-26294A92B508}"/>
              </a:ext>
            </a:extLst>
          </p:cNvPr>
          <p:cNvCxnSpPr>
            <a:cxnSpLocks/>
          </p:cNvCxnSpPr>
          <p:nvPr/>
        </p:nvCxnSpPr>
        <p:spPr bwMode="auto">
          <a:xfrm>
            <a:off x="243511" y="6678817"/>
            <a:ext cx="1490286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848FC38-697D-A948-9193-7C586B285AC3}"/>
              </a:ext>
            </a:extLst>
          </p:cNvPr>
          <p:cNvSpPr txBox="1"/>
          <p:nvPr/>
        </p:nvSpPr>
        <p:spPr>
          <a:xfrm>
            <a:off x="504547" y="6312674"/>
            <a:ext cx="96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300 km</a:t>
            </a:r>
          </a:p>
        </p:txBody>
      </p:sp>
    </p:spTree>
    <p:extLst>
      <p:ext uri="{BB962C8B-B14F-4D97-AF65-F5344CB8AC3E}">
        <p14:creationId xmlns:p14="http://schemas.microsoft.com/office/powerpoint/2010/main" val="6271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Bressay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0" y="743743"/>
            <a:ext cx="5869800" cy="6061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453"/>
          <a:stretch/>
        </p:blipFill>
        <p:spPr>
          <a:xfrm>
            <a:off x="6054849" y="786242"/>
            <a:ext cx="6232401" cy="57352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78939" y="6565210"/>
            <a:ext cx="16748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Stucky de Quay et al. (2017)</a:t>
            </a:r>
          </a:p>
        </p:txBody>
      </p:sp>
      <p:sp>
        <p:nvSpPr>
          <p:cNvPr id="12" name="Right Arrow 11"/>
          <p:cNvSpPr/>
          <p:nvPr/>
        </p:nvSpPr>
        <p:spPr bwMode="auto">
          <a:xfrm flipH="1">
            <a:off x="5873874" y="6246143"/>
            <a:ext cx="144016" cy="36004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9B1A2-00D8-3E40-8EA4-BA9190FB3C12}"/>
              </a:ext>
            </a:extLst>
          </p:cNvPr>
          <p:cNvSpPr txBox="1"/>
          <p:nvPr/>
        </p:nvSpPr>
        <p:spPr>
          <a:xfrm>
            <a:off x="6208325" y="5631097"/>
            <a:ext cx="166584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relief=375 m</a:t>
            </a:r>
          </a:p>
          <a:p>
            <a:r>
              <a:rPr lang="en-GB" b="1" dirty="0">
                <a:solidFill>
                  <a:srgbClr val="FF0000"/>
                </a:solidFill>
              </a:rPr>
              <a:t>area=100 km</a:t>
            </a:r>
            <a:r>
              <a:rPr lang="en-GB" b="1" baseline="30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1599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basins template">
  <a:themeElements>
    <a:clrScheme name="basins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asins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34" tIns="45718" rIns="91434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34" tIns="45718" rIns="91434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asin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ns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ns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Jackson et al. TUESDAY PM</Template>
  <TotalTime>29688</TotalTime>
  <Words>1211</Words>
  <Application>Microsoft Macintosh PowerPoint</Application>
  <PresentationFormat>Widescreen</PresentationFormat>
  <Paragraphs>160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Segoe UI</vt:lpstr>
      <vt:lpstr>basins template</vt:lpstr>
      <vt:lpstr>Seismic imaging and preservation of ancient landscapes</vt:lpstr>
      <vt:lpstr>PowerPoint Presentation</vt:lpstr>
      <vt:lpstr>PowerPoint Presentation</vt:lpstr>
      <vt:lpstr>Judd</vt:lpstr>
      <vt:lpstr>Judd</vt:lpstr>
      <vt:lpstr>Morphology to Geodynamics</vt:lpstr>
      <vt:lpstr>Morphology to Geodynamics</vt:lpstr>
      <vt:lpstr>PowerPoint Presentation</vt:lpstr>
      <vt:lpstr>Bressay</vt:lpstr>
      <vt:lpstr>Bressay</vt:lpstr>
      <vt:lpstr>Morphology to Geodynamics</vt:lpstr>
      <vt:lpstr>PowerPoint Presentation</vt:lpstr>
      <vt:lpstr>The Oldest Buried Landscape in the World?</vt:lpstr>
      <vt:lpstr>The Oldest Buried Landscape in the World?</vt:lpstr>
      <vt:lpstr>Conclusions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Harya Dwi Nugraha</dc:creator>
  <cp:lastModifiedBy>Jackson, Chris</cp:lastModifiedBy>
  <cp:revision>860</cp:revision>
  <cp:lastPrinted>2015-01-09T16:14:51Z</cp:lastPrinted>
  <dcterms:created xsi:type="dcterms:W3CDTF">2009-10-07T10:43:43Z</dcterms:created>
  <dcterms:modified xsi:type="dcterms:W3CDTF">2019-04-09T06:25:34Z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S_KEYWORD">
    <vt:lpwstr/>
  </property>
  <property fmtid="{D5CDD505-2E9C-101B-9397-08002B2CF9AE}" pid="3" name="CS_TECHNICALDOCUMENTTYPE">
    <vt:lpwstr>(None)</vt:lpwstr>
  </property>
  <property fmtid="{D5CDD505-2E9C-101B-9397-08002B2CF9AE}" pid="4" name="CS_CATEGORY">
    <vt:lpwstr/>
  </property>
  <property fmtid="{D5CDD505-2E9C-101B-9397-08002B2CF9AE}" pid="5" name="CS_DISCIPLINE">
    <vt:lpwstr>(None)</vt:lpwstr>
  </property>
  <property fmtid="{D5CDD505-2E9C-101B-9397-08002B2CF9AE}" pid="6" name="Expiry Date">
    <vt:lpwstr>2010-10-22T00:00:00Z</vt:lpwstr>
  </property>
  <property fmtid="{D5CDD505-2E9C-101B-9397-08002B2CF9AE}" pid="7" name="Status">
    <vt:lpwstr>Draft</vt:lpwstr>
  </property>
  <property fmtid="{D5CDD505-2E9C-101B-9397-08002B2CF9AE}" pid="8" name="CS_ACTIVITY">
    <vt:lpwstr>4</vt:lpwstr>
  </property>
  <property fmtid="{D5CDD505-2E9C-101B-9397-08002B2CF9AE}" pid="9" name="Security Classification">
    <vt:lpwstr>Internal</vt:lpwstr>
  </property>
</Properties>
</file>