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Lst>
  <p:sldSz cx="9144000" cy="5143500" type="screen16x9"/>
  <p:notesSz cx="6858000" cy="9144000"/>
  <p:embeddedFontLst>
    <p:embeddedFont>
      <p:font typeface="Proxima Nova"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Good morning and welcome to Deepfakes: A Brief Introduction to Synthetic Media. This talk and conversation today is part of FSU’s Critical Thinking Symposium on Truth and Misinformation in the Media. I want to thank Beth Boatright, Mike Meth, T. Lynn Hogan (Director of Critical Thinking Initiatives), and the other organizers of this event for letting me be a part of this. </a:t>
            </a:r>
            <a:endParaRPr/>
          </a:p>
          <a:p>
            <a:pPr marL="457200" lvl="0" indent="-298450" algn="l" rtl="0">
              <a:spcBef>
                <a:spcPts val="0"/>
              </a:spcBef>
              <a:spcAft>
                <a:spcPts val="0"/>
              </a:spcAft>
              <a:buSzPts val="1100"/>
              <a:buChar char="●"/>
            </a:pPr>
            <a:r>
              <a:rPr lang="en"/>
              <a:t>I pitched this idea as an excuse to explore this fascinating and frankly pretty disturbing new technological development that has been dubbed “deepfakes” and to take the opportunity to learn more about it both as a way of quelling my own anxiety about synthetic videos and also making a concerted effort to confront--head on--what I perceive to be a threat to our profession as information professionals in libraries and archives and larger institutions we hold dear like democracy, a reliable press, and other foundational institutions.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0bbe51f7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0bbe51f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Let’s start by defining what we mean by deepfakes--this is the definition that I started out with after doing some initial research--and after reading this your first question might be “what are the traditional contexts of synthetic media production”</a:t>
            </a:r>
            <a:endParaRPr/>
          </a:p>
          <a:p>
            <a:pPr marL="457200" lvl="0" indent="-298450" algn="l" rtl="0">
              <a:spcBef>
                <a:spcPts val="0"/>
              </a:spcBef>
              <a:spcAft>
                <a:spcPts val="0"/>
              </a:spcAft>
              <a:buSzPts val="1100"/>
              <a:buChar char="●"/>
            </a:pPr>
            <a:r>
              <a:rPr lang="en"/>
              <a:t>And the answer is that in our current media landscape there are MANY places where you regularly encounter synthetic media</a:t>
            </a:r>
            <a:endParaRPr/>
          </a:p>
          <a:p>
            <a:pPr marL="457200" lvl="0" indent="-298450" algn="l" rtl="0">
              <a:spcBef>
                <a:spcPts val="0"/>
              </a:spcBef>
              <a:spcAft>
                <a:spcPts val="0"/>
              </a:spcAft>
              <a:buSzPts val="1100"/>
              <a:buChar char="●"/>
            </a:pPr>
            <a:r>
              <a:rPr lang="en"/>
              <a:t>You might also ask what does “low skill and at scale mean”--we will also cover this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0bbe51f73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0bbe51f7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One place we encounter this often is in advertising, and the very large computer graphics market that underpins the industry</a:t>
            </a:r>
            <a:endParaRPr/>
          </a:p>
          <a:p>
            <a:pPr marL="457200" lvl="0" indent="-298450" algn="l" rtl="0">
              <a:spcBef>
                <a:spcPts val="0"/>
              </a:spcBef>
              <a:spcAft>
                <a:spcPts val="0"/>
              </a:spcAft>
              <a:buSzPts val="1100"/>
              <a:buChar char="●"/>
            </a:pPr>
            <a:r>
              <a:rPr lang="en"/>
              <a:t>This article of 2014 explains how 75% of IKEA’s catalog is completely artificially rendered--they don’t use photographs--but create digital composites to build “rooms” that look like photographs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0bbe51f73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0bbe51f7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You also see this very commonly in car commercials--and I speak to this personally as I used to work in a film lab where we did post production on a lot of car commercials</a:t>
            </a:r>
            <a:endParaRPr/>
          </a:p>
          <a:p>
            <a:pPr marL="457200" lvl="0" indent="-298450" algn="l" rtl="0">
              <a:spcBef>
                <a:spcPts val="0"/>
              </a:spcBef>
              <a:spcAft>
                <a:spcPts val="0"/>
              </a:spcAft>
              <a:buSzPts val="1100"/>
              <a:buChar char="●"/>
            </a:pPr>
            <a:r>
              <a:rPr lang="en"/>
              <a:t>Usually the car itself isn’t used, instead you have this rig, and afterward any model/color of car can be artificially rendered on top of it</a:t>
            </a:r>
            <a:endParaRPr/>
          </a:p>
          <a:p>
            <a:pPr marL="457200" lvl="0" indent="-298450" algn="l" rtl="0">
              <a:spcBef>
                <a:spcPts val="0"/>
              </a:spcBef>
              <a:spcAft>
                <a:spcPts val="0"/>
              </a:spcAft>
              <a:buSzPts val="1100"/>
              <a:buChar char="●"/>
            </a:pPr>
            <a:r>
              <a:rPr lang="en"/>
              <a:t>This saves time, money, and allows for a huge amount of flexibility in the kinds of advertisements they can create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0bbe51f73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0bbe51f7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More examples from advertising--this was tweeted by Ian Goodfellow, who invented a technology called GANs (Generative Adversarial Networks--more on those in a minute)</a:t>
            </a:r>
            <a:endParaRPr/>
          </a:p>
          <a:p>
            <a:pPr marL="457200" lvl="0" indent="-298450" algn="l" rtl="0">
              <a:spcBef>
                <a:spcPts val="0"/>
              </a:spcBef>
              <a:spcAft>
                <a:spcPts val="0"/>
              </a:spcAft>
              <a:buSzPts val="1100"/>
              <a:buChar char="●"/>
            </a:pPr>
            <a:r>
              <a:rPr lang="en"/>
              <a:t>In this example these images were generated by just taking photos of fabric and then rendering them on digital models </a:t>
            </a:r>
            <a:endParaRPr/>
          </a:p>
          <a:p>
            <a:pPr marL="457200" lvl="0" indent="-298450" algn="l" rtl="0">
              <a:spcBef>
                <a:spcPts val="0"/>
              </a:spcBef>
              <a:spcAft>
                <a:spcPts val="0"/>
              </a:spcAft>
              <a:buSzPts val="1100"/>
              <a:buChar char="●"/>
            </a:pPr>
            <a:r>
              <a:rPr lang="en"/>
              <a:t>Of these 8 images only 2 are actually photographs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0bbe51f73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0bbe51f7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We’re all also likely aware of how synthetic media has become a huge part of the modern motion picture industry--prominent recent example being the mapping of young Carrie Fisher onto an actress’ face for Star Wars: Rogue One but this technology was also available to the industry 25 years ago with films like Forrest Gump (1994). This technology has been around for a while in Hollywood.</a:t>
            </a:r>
            <a:endParaRPr/>
          </a:p>
          <a:p>
            <a:pPr marL="457200" lvl="0" indent="-298450" algn="l" rtl="0">
              <a:spcBef>
                <a:spcPts val="0"/>
              </a:spcBef>
              <a:spcAft>
                <a:spcPts val="0"/>
              </a:spcAft>
              <a:buSzPts val="1100"/>
              <a:buChar char="●"/>
            </a:pPr>
            <a:r>
              <a:rPr lang="en"/>
              <a:t>This is perhaps the most visible and transparent commercial application of this technology--the “deception” here is for the purposes of entertainment for creating a believable, cogent, and consistent fictive world for an audience to become immersed 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0bbe51f73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0bbe51f73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for a pretty long time you needed industry-level training and technology in order to do this in a believable way</a:t>
            </a:r>
            <a:endParaRPr/>
          </a:p>
          <a:p>
            <a:pPr marL="457200" lvl="0" indent="-298450" algn="l" rtl="0">
              <a:spcBef>
                <a:spcPts val="0"/>
              </a:spcBef>
              <a:spcAft>
                <a:spcPts val="0"/>
              </a:spcAft>
              <a:buSzPts val="1100"/>
              <a:buChar char="●"/>
            </a:pPr>
            <a:r>
              <a:rPr lang="en"/>
              <a:t>Even with the advent of “prosumer” technology starting in the 90s and early 00s--it took some chops to pull off something that didn’t contain really noticeable artifacts of its artificiality</a:t>
            </a:r>
            <a:endParaRPr/>
          </a:p>
          <a:p>
            <a:pPr marL="457200" lvl="0" indent="-298450" algn="l" rtl="0">
              <a:spcBef>
                <a:spcPts val="0"/>
              </a:spcBef>
              <a:spcAft>
                <a:spcPts val="0"/>
              </a:spcAft>
              <a:buSzPts val="1100"/>
              <a:buChar char="●"/>
            </a:pPr>
            <a:r>
              <a:rPr lang="en"/>
              <a:t>And even then, the context of a given piece of synthetic media usually signals its artificiality--to most reasonably educated and aware observers, obviously Tom Hanks didn’t talk to LBJ, obviously Carrie Fisher no longer looks the way she did 1977</a:t>
            </a:r>
            <a:endParaRPr/>
          </a:p>
          <a:p>
            <a:pPr marL="457200" lvl="0" indent="-298450" algn="l" rtl="0">
              <a:spcBef>
                <a:spcPts val="0"/>
              </a:spcBef>
              <a:spcAft>
                <a:spcPts val="0"/>
              </a:spcAft>
              <a:buSzPts val="1100"/>
              <a:buChar char="●"/>
            </a:pPr>
            <a:r>
              <a:rPr lang="en"/>
              <a:t>The experience of the synthetic media is woven into the typical level of suspension of disbelief we grant ourselves while watching content we know to be entertainment and fiction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0bbe51f73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0bbe51f7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What changes our experience of that media is that the process to achieve this so much more attainable than it has ever been before and therefore this Hollywood-grade special effects are popping up in places we’ve never seen before</a:t>
            </a:r>
            <a:endParaRPr/>
          </a:p>
          <a:p>
            <a:pPr marL="457200" lvl="0" indent="-298450" algn="l" rtl="0">
              <a:spcBef>
                <a:spcPts val="0"/>
              </a:spcBef>
              <a:spcAft>
                <a:spcPts val="0"/>
              </a:spcAft>
              <a:buSzPts val="1100"/>
              <a:buChar char="●"/>
            </a:pPr>
            <a:r>
              <a:rPr lang="en"/>
              <a:t>Now it’s a matter of getting an app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0bbe51f73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0bbe51f73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Feeding that app as much data as you can--in this example we’re swapping the faces of Jimmy Fallon and John Oliver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bbe51f73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bbe51f73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Train the algorithm with the dataset you’ve provided (we’ll talk more about what this means in a minute)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0bbe51f73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0bbe51f73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in the end you wind up with this. Has anyone seen this before? Is this new to anyone, your first deepfake?</a:t>
            </a:r>
            <a:endParaRPr/>
          </a:p>
          <a:p>
            <a:pPr marL="457200" lvl="0" indent="-298450" algn="l" rtl="0">
              <a:spcBef>
                <a:spcPts val="0"/>
              </a:spcBef>
              <a:spcAft>
                <a:spcPts val="0"/>
              </a:spcAft>
              <a:buSzPts val="1100"/>
              <a:buChar char="●"/>
            </a:pPr>
            <a:r>
              <a:rPr lang="en"/>
              <a:t>These two examples were made by Gaurav Oberoi using the app developed with the original deepfakes code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cc996d2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cc996d2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But first a bit of background on myself</a:t>
            </a:r>
            <a:endParaRPr/>
          </a:p>
          <a:p>
            <a:pPr marL="457200" lvl="0" indent="-298450" algn="l" rtl="0">
              <a:spcBef>
                <a:spcPts val="0"/>
              </a:spcBef>
              <a:spcAft>
                <a:spcPts val="0"/>
              </a:spcAft>
              <a:buSzPts val="1100"/>
              <a:buChar char="●"/>
            </a:pPr>
            <a:r>
              <a:rPr lang="en"/>
              <a:t>For about 10 years now I’ve been working with AV media collections in some way--started out working in archives as a film graduate student, decided that was a career path I wanted to pursue, and since then have been fortunate enough to have worked pretty extensively with a large chunk of the material history of AV media--from doing conservation work on and exhibiting nitrate film prints from the 1920s when I was working in museums in New York to working in an all-digital post-production environment when I was at a film lab in Miami--I’ve had to work directly with a wide variety of AV records and become familiar with their technical makeup in some way throughout my career</a:t>
            </a:r>
            <a:endParaRPr/>
          </a:p>
          <a:p>
            <a:pPr marL="457200" lvl="0" indent="-298450" algn="l" rtl="0">
              <a:spcBef>
                <a:spcPts val="0"/>
              </a:spcBef>
              <a:spcAft>
                <a:spcPts val="0"/>
              </a:spcAft>
              <a:buSzPts val="1100"/>
              <a:buChar char="●"/>
            </a:pPr>
            <a:r>
              <a:rPr lang="en"/>
              <a:t>Currently I’m working in the Office of Digital Research and Scholarship dealing with the Library’s media collections--developing policies and workflows for access, preservation, and acquisition. I’m thinking a lot about old and “obsolete” technologies and collections and also about new models of library media acquisitions--streaming licenses and e-resources and the whole ecosystem that supports that.</a:t>
            </a:r>
            <a:endParaRPr/>
          </a:p>
          <a:p>
            <a:pPr marL="457200" lvl="0" indent="-298450" algn="l" rtl="0">
              <a:spcBef>
                <a:spcPts val="0"/>
              </a:spcBef>
              <a:spcAft>
                <a:spcPts val="0"/>
              </a:spcAft>
              <a:buSzPts val="1100"/>
              <a:buChar char="●"/>
            </a:pPr>
            <a:r>
              <a:rPr lang="en"/>
              <a:t>And in my life outside the library as a filmmaker and curator, my practice explores the materiality and material history of audio-visual media, how we negotiate that materiality in order to create meaning, and how different technologies affect our senses of truth, memory, and experience</a:t>
            </a:r>
            <a:endParaRPr/>
          </a:p>
          <a:p>
            <a:pPr marL="457200" lvl="0" indent="-298450" algn="l" rtl="0">
              <a:spcBef>
                <a:spcPts val="0"/>
              </a:spcBef>
              <a:spcAft>
                <a:spcPts val="0"/>
              </a:spcAft>
              <a:buSzPts val="1100"/>
              <a:buChar char="●"/>
            </a:pPr>
            <a:r>
              <a:rPr lang="en"/>
              <a:t>Which is all to say that...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0bbe51f73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0bbe51f7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Disclaimer: this explanation is going to be necessarily over simplified (even if we spent the whole hour just talking about the Al mechanisms at work here we might not even do it justice). </a:t>
            </a:r>
            <a:endParaRPr/>
          </a:p>
          <a:p>
            <a:pPr marL="457200" lvl="0" indent="-298450" algn="l" rtl="0">
              <a:spcBef>
                <a:spcPts val="0"/>
              </a:spcBef>
              <a:spcAft>
                <a:spcPts val="0"/>
              </a:spcAft>
              <a:buSzPts val="1100"/>
              <a:buChar char="●"/>
            </a:pPr>
            <a:r>
              <a:rPr lang="en"/>
              <a:t>That being said I want to introduce some critical concepts and vocabulary so in the event that you do want to go down into the weeds on this--you’re at least somewhat equipped to understand the basic terms and know what to look for</a:t>
            </a:r>
            <a:endParaRPr/>
          </a:p>
          <a:p>
            <a:pPr marL="457200" lvl="0" indent="-298450" algn="l" rtl="0">
              <a:spcBef>
                <a:spcPts val="0"/>
              </a:spcBef>
              <a:spcAft>
                <a:spcPts val="0"/>
              </a:spcAft>
              <a:buSzPts val="1100"/>
              <a:buChar char="●"/>
            </a:pPr>
            <a:r>
              <a:rPr lang="en"/>
              <a:t>The first of these is deep learning or deep neural networks (and this is where the “deep” in “deepfakes” comes from). Neural networks are basically very complicated computer systems comprised of hardware and code, that have been constructed to mimic how computer scientists believe human thought, learning, and decision making happen</a:t>
            </a:r>
            <a:endParaRPr/>
          </a:p>
          <a:p>
            <a:pPr marL="457200" lvl="0" indent="-298450" algn="l" rtl="0">
              <a:spcBef>
                <a:spcPts val="0"/>
              </a:spcBef>
              <a:spcAft>
                <a:spcPts val="0"/>
              </a:spcAft>
              <a:buSzPts val="1100"/>
              <a:buChar char="●"/>
            </a:pPr>
            <a:r>
              <a:rPr lang="en"/>
              <a:t>Next: A special kind of deep neural network is called an autoencoder (which is also built with a decoder)--how an autoencoder works in creating deepfakes is that it takes an original image (Jimmy Fallon’s face for example) and through being fed tons and tons images (data) about JF’s face--it can create a smaller encoded sample that a decoder (the other side of the network you can think of it as) can use to recreate that original input</a:t>
            </a:r>
            <a:endParaRPr/>
          </a:p>
          <a:p>
            <a:pPr marL="45720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0bbe51f73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0bbe51f7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overtime, with enough data, the network can learn how to create images based on these encodings</a:t>
            </a:r>
            <a:endParaRPr/>
          </a:p>
          <a:p>
            <a:pPr marL="457200" lvl="0" indent="-298450" algn="l" rtl="0">
              <a:spcBef>
                <a:spcPts val="0"/>
              </a:spcBef>
              <a:spcAft>
                <a:spcPts val="0"/>
              </a:spcAft>
              <a:buSzPts val="1100"/>
              <a:buChar char="●"/>
            </a:pPr>
            <a:r>
              <a:rPr lang="en"/>
              <a:t>You can think of this as kind of analogous trying to describe something to exact detail from memory. If you’re standing in a room for 30 seconds, leave, and then sometime later someone asks you to draw or recall everything you saw in the room to photorealistic detail or their exact specifications, it would probably be pretty hard right?</a:t>
            </a:r>
            <a:endParaRPr/>
          </a:p>
          <a:p>
            <a:pPr marL="457200" lvl="0" indent="-298450" algn="l" rtl="0">
              <a:spcBef>
                <a:spcPts val="0"/>
              </a:spcBef>
              <a:spcAft>
                <a:spcPts val="0"/>
              </a:spcAft>
              <a:buSzPts val="1100"/>
              <a:buChar char="●"/>
            </a:pPr>
            <a:r>
              <a:rPr lang="en"/>
              <a:t>But if you were given many photographs of the room--taken during your time there, from hundreds of different angles--you’d certainly be much better equipped to take the encoding you have (i.e. your memory of the time in the room) and transform it into a representation that closely resembles the original input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0bbe51f73_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0bbe51f73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if we wanted to do a deepfake face-swap, we would train a neural network with one encoder (where this one encoder learns each of the two party’s faces) and two different decoders. These two decoders will determine what output we’ll see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0bbe51f73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0bbe51f73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then we simply swap out the decoder side of network</a:t>
            </a:r>
            <a:endParaRPr/>
          </a:p>
          <a:p>
            <a:pPr marL="457200" lvl="0" indent="-298450" algn="l" rtl="0">
              <a:spcBef>
                <a:spcPts val="0"/>
              </a:spcBef>
              <a:spcAft>
                <a:spcPts val="0"/>
              </a:spcAft>
              <a:buSzPts val="1100"/>
              <a:buChar char="●"/>
            </a:pPr>
            <a:r>
              <a:rPr lang="en"/>
              <a:t>What’s happening here is that Fallon’s face is generating an encoding that Decoder B knows how to read as John Oliver’s face and therefore it will map the information that it has learned onto Jimmy Fallon’s face</a:t>
            </a:r>
            <a:endParaRPr/>
          </a:p>
          <a:p>
            <a:pPr marL="457200" lvl="0" indent="-298450" algn="l" rtl="0">
              <a:spcBef>
                <a:spcPts val="0"/>
              </a:spcBef>
              <a:spcAft>
                <a:spcPts val="0"/>
              </a:spcAft>
              <a:buSzPts val="1100"/>
              <a:buChar char="●"/>
            </a:pPr>
            <a:r>
              <a:rPr lang="en"/>
              <a:t>It’s all weird--and full disclosure none of this made sense to me when it was first explained to me during a conference presentation--so if you’re there, don’t worry about it. I had to watch and read and listen to this being explained many different ways until I finally got it--and even now most of the finer details are a mystery to me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0bbe51f73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0bbe51f73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autoencoders is how the original deepfakes code worked</a:t>
            </a:r>
            <a:endParaRPr/>
          </a:p>
          <a:p>
            <a:pPr marL="457200" lvl="0" indent="-298450" algn="l" rtl="0">
              <a:spcBef>
                <a:spcPts val="0"/>
              </a:spcBef>
              <a:spcAft>
                <a:spcPts val="0"/>
              </a:spcAft>
              <a:buSzPts val="1100"/>
              <a:buChar char="●"/>
            </a:pPr>
            <a:r>
              <a:rPr lang="en"/>
              <a:t>Another (newer and now more popular) technology that have been associated with the production of deepfakes is something called a GAN, or Generative Adversarial Network</a:t>
            </a:r>
            <a:endParaRPr/>
          </a:p>
          <a:p>
            <a:pPr marL="457200" lvl="0" indent="-298450" algn="l" rtl="0">
              <a:spcBef>
                <a:spcPts val="0"/>
              </a:spcBef>
              <a:spcAft>
                <a:spcPts val="0"/>
              </a:spcAft>
              <a:buSzPts val="1100"/>
              <a:buChar char="●"/>
            </a:pPr>
            <a:r>
              <a:rPr lang="en"/>
              <a:t>A GAN is another kind of deep learning framework that’s built on two algorithms--a generator and a discriminator--that are locked in an adversarial partnership with the end goal of being able to mimic any distribution of data</a:t>
            </a:r>
            <a:endParaRPr/>
          </a:p>
          <a:p>
            <a:pPr marL="457200" lvl="0" indent="-298450" algn="l" rtl="0">
              <a:spcBef>
                <a:spcPts val="0"/>
              </a:spcBef>
              <a:spcAft>
                <a:spcPts val="0"/>
              </a:spcAft>
              <a:buSzPts val="1100"/>
              <a:buChar char="●"/>
            </a:pPr>
            <a:r>
              <a:rPr lang="en"/>
              <a:t>To explain further -- a discriminator takes input data and assigns classes to it (for instance, deciding whether or not a certain email is spam or taking an image an identifying features in that image) while a generator creates data modeled on the distribution of those classes (for instance, after looking at 10,000 impressionist paintings, it then tries to create an impressionist painting)</a:t>
            </a:r>
            <a:endParaRPr/>
          </a:p>
          <a:p>
            <a:pPr marL="457200" lvl="0" indent="-298450" algn="l" rtl="0">
              <a:spcBef>
                <a:spcPts val="0"/>
              </a:spcBef>
              <a:spcAft>
                <a:spcPts val="0"/>
              </a:spcAft>
              <a:buSzPts val="1100"/>
              <a:buChar char="●"/>
            </a:pPr>
            <a:r>
              <a:rPr lang="en"/>
              <a:t>A generator, then, will create new data, and a discriminator will judge the validity or the accuracy of that data against a training set that it is given. And overtime, the generator will create data that is more and more like the training set, and the discriminator will become more and more exacting in its “critique” until you have new data created that is indiscernible (in theory) the “original/real” training dataset</a:t>
            </a:r>
            <a:endParaRPr/>
          </a:p>
          <a:p>
            <a:pPr marL="457200" lvl="0" indent="-298450" algn="l" rtl="0">
              <a:spcBef>
                <a:spcPts val="0"/>
              </a:spcBef>
              <a:spcAft>
                <a:spcPts val="0"/>
              </a:spcAft>
              <a:buSzPts val="1100"/>
              <a:buChar char="●"/>
            </a:pPr>
            <a:r>
              <a:rPr lang="en"/>
              <a:t>This is a very popular area of research across all sectors of tech, AI, and machine learning--according the latest data I was able to pull from arXiv (Cornell’s science open-access portal) there’s been something like 500 papers published on GANs in the past two years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bbe51f73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bbe51f73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in addition to these specific AI technologies I think its important to acknowledge the broader circumstances</a:t>
            </a:r>
            <a:endParaRPr/>
          </a:p>
          <a:p>
            <a:pPr marL="457200" lvl="0" indent="-298450" algn="l" rtl="0">
              <a:spcBef>
                <a:spcPts val="0"/>
              </a:spcBef>
              <a:spcAft>
                <a:spcPts val="0"/>
              </a:spcAft>
              <a:buSzPts val="1100"/>
              <a:buChar char="●"/>
            </a:pPr>
            <a:r>
              <a:rPr lang="en"/>
              <a:t>The 3 main features of the broader landscape that makes this possible (from a technical standpoint) I would argue is </a:t>
            </a:r>
            <a:endParaRPr/>
          </a:p>
          <a:p>
            <a:pPr marL="914400" lvl="1" indent="-298450" algn="l" rtl="0">
              <a:spcBef>
                <a:spcPts val="0"/>
              </a:spcBef>
              <a:spcAft>
                <a:spcPts val="0"/>
              </a:spcAft>
              <a:buSzPts val="1100"/>
              <a:buChar char="○"/>
            </a:pPr>
            <a:r>
              <a:rPr lang="en"/>
              <a:t>The availability of open-source AI resources (we love OS in library, right?)</a:t>
            </a:r>
            <a:endParaRPr/>
          </a:p>
          <a:p>
            <a:pPr marL="914400" lvl="1" indent="-298450" algn="l" rtl="0">
              <a:spcBef>
                <a:spcPts val="0"/>
              </a:spcBef>
              <a:spcAft>
                <a:spcPts val="0"/>
              </a:spcAft>
              <a:buSzPts val="1100"/>
              <a:buChar char="○"/>
            </a:pPr>
            <a:r>
              <a:rPr lang="en"/>
              <a:t>The capability of connected, low-cost, high-functioning home computers to execute this code and disseminate it </a:t>
            </a:r>
            <a:endParaRPr/>
          </a:p>
          <a:p>
            <a:pPr marL="914400" lvl="1" indent="-298450" algn="l" rtl="0">
              <a:spcBef>
                <a:spcPts val="0"/>
              </a:spcBef>
              <a:spcAft>
                <a:spcPts val="0"/>
              </a:spcAft>
              <a:buSzPts val="1100"/>
              <a:buChar char="○"/>
            </a:pPr>
            <a:r>
              <a:rPr lang="en"/>
              <a:t>The availability of the biggest collection of images ever assembled in the history of the world made available on the internet for us to train the code on.</a:t>
            </a:r>
            <a:endParaRPr/>
          </a:p>
          <a:p>
            <a:pPr marL="1371600" lvl="2" indent="-298450" algn="l" rtl="0">
              <a:spcBef>
                <a:spcPts val="0"/>
              </a:spcBef>
              <a:spcAft>
                <a:spcPts val="0"/>
              </a:spcAft>
              <a:buSzPts val="1100"/>
              <a:buChar char="■"/>
            </a:pPr>
            <a:r>
              <a:rPr lang="en"/>
              <a:t>There’s a saying that “data is the new oil” and in this case this is true, the more data you feed into an algorithm, the bigger and stronger it’s going to get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0bbe51f73_1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0bbe51f73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we’ve talked about the technology undergirding deepfakes--now let’s look at the ways how this tech have manifested in the world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0bbe51f73_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0bbe51f73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value of the work that the WITNESS organization has done in tackling head-on the challenges that deepfakes pose to society can’t be understated in my opinion. WITNESS is an organization dedicated to advocating for and providing awareness of the responsible and sustainable use and preservation of audiovisual materials in documenting human rights abuses--composed of activists, lawyers, archivists, and media producers.</a:t>
            </a:r>
            <a:endParaRPr/>
          </a:p>
          <a:p>
            <a:pPr marL="457200" lvl="0" indent="-298450" algn="l" rtl="0">
              <a:spcBef>
                <a:spcPts val="0"/>
              </a:spcBef>
              <a:spcAft>
                <a:spcPts val="0"/>
              </a:spcAft>
              <a:buSzPts val="1100"/>
              <a:buChar char="●"/>
            </a:pPr>
            <a:r>
              <a:rPr lang="en"/>
              <a:t>These five overlapping and interconnected categories of disruption I think succinctly sum up the threats that deep fakes pose--to briefly expand on these:</a:t>
            </a:r>
            <a:endParaRPr/>
          </a:p>
          <a:p>
            <a:pPr marL="914400" lvl="1" indent="-298450" algn="l" rtl="0">
              <a:spcBef>
                <a:spcPts val="0"/>
              </a:spcBef>
              <a:spcAft>
                <a:spcPts val="0"/>
              </a:spcAft>
              <a:buSzPts val="1100"/>
              <a:buChar char="○"/>
            </a:pPr>
            <a:r>
              <a:rPr lang="en"/>
              <a:t>Reality edits = adding or removing content that challenges our ability to document reality and preserve the evidentiary value of images</a:t>
            </a:r>
            <a:endParaRPr/>
          </a:p>
          <a:p>
            <a:pPr marL="914400" lvl="1" indent="-298450" algn="l" rtl="0">
              <a:spcBef>
                <a:spcPts val="0"/>
              </a:spcBef>
              <a:spcAft>
                <a:spcPts val="0"/>
              </a:spcAft>
              <a:buSzPts val="1100"/>
              <a:buChar char="○"/>
            </a:pPr>
            <a:r>
              <a:rPr lang="en"/>
              <a:t>Credible doppelgangers = allows for enhanced ability to manipulate the public or individuals to incite violence or conflict via the synthetic image or voice of an authority or political figure</a:t>
            </a:r>
            <a:endParaRPr/>
          </a:p>
          <a:p>
            <a:pPr marL="914400" lvl="1" indent="-298450" algn="l" rtl="0">
              <a:spcBef>
                <a:spcPts val="0"/>
              </a:spcBef>
              <a:spcAft>
                <a:spcPts val="0"/>
              </a:spcAft>
              <a:buSzPts val="1100"/>
              <a:buChar char="○"/>
            </a:pPr>
            <a:r>
              <a:rPr lang="en"/>
              <a:t>New remixing = refers to the exploitation of peripheral cues of credibility of broadcast news media and the rapid news cycle to disrupt and change public narratives</a:t>
            </a:r>
            <a:endParaRPr/>
          </a:p>
          <a:p>
            <a:pPr marL="914400" lvl="1" indent="-298450" algn="l" rtl="0">
              <a:spcBef>
                <a:spcPts val="0"/>
              </a:spcBef>
              <a:spcAft>
                <a:spcPts val="0"/>
              </a:spcAft>
              <a:buSzPts val="1100"/>
              <a:buChar char="○"/>
            </a:pPr>
            <a:r>
              <a:rPr lang="en"/>
              <a:t>Plausible deniability = allows for perpetrators to reflexively claim “it’s a deepfake” around incriminating evidence</a:t>
            </a:r>
            <a:endParaRPr/>
          </a:p>
          <a:p>
            <a:pPr marL="914400" lvl="1" indent="-298450" algn="l" rtl="0">
              <a:spcBef>
                <a:spcPts val="0"/>
              </a:spcBef>
              <a:spcAft>
                <a:spcPts val="0"/>
              </a:spcAft>
              <a:buSzPts val="1100"/>
              <a:buChar char="○"/>
            </a:pPr>
            <a:r>
              <a:rPr lang="en"/>
              <a:t>Floods of falsehood = relates to the scalability of deepfakes in creating micro-targeted content that overwhelms established fact-finding and verification approaches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0bbe51f73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0bbe51f73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 drill down a bit further, here some more specific examples of the kinds of deepfake manipulations and tools we are seeing emerging</a:t>
            </a:r>
            <a:endParaRPr/>
          </a:p>
          <a:p>
            <a:pPr marL="914400" lvl="1" indent="-298450" algn="l" rtl="0">
              <a:spcBef>
                <a:spcPts val="0"/>
              </a:spcBef>
              <a:spcAft>
                <a:spcPts val="0"/>
              </a:spcAft>
              <a:buSzPts val="1100"/>
              <a:buChar char="○"/>
            </a:pPr>
            <a:r>
              <a:rPr lang="en"/>
              <a:t>Simulated audio = capability of simulating individual’s voices using deep learning algorithms similar to the ones we discussed earlier for images</a:t>
            </a:r>
            <a:endParaRPr/>
          </a:p>
          <a:p>
            <a:pPr marL="914400" lvl="1" indent="-298450" algn="l" rtl="0">
              <a:spcBef>
                <a:spcPts val="0"/>
              </a:spcBef>
              <a:spcAft>
                <a:spcPts val="0"/>
              </a:spcAft>
              <a:buSzPts val="1100"/>
              <a:buChar char="○"/>
            </a:pPr>
            <a:r>
              <a:rPr lang="en"/>
              <a:t>Foreground/background video editing = more advanced image editing functionality (beyond what is currently available in Photoshop, After Effects, Premiere) that provides more seamless removal of a wide variety of objects from still images</a:t>
            </a:r>
            <a:endParaRPr/>
          </a:p>
          <a:p>
            <a:pPr marL="914400" lvl="1" indent="-298450" algn="l" rtl="0">
              <a:spcBef>
                <a:spcPts val="0"/>
              </a:spcBef>
              <a:spcAft>
                <a:spcPts val="0"/>
              </a:spcAft>
              <a:buSzPts val="1100"/>
              <a:buChar char="○"/>
            </a:pPr>
            <a:r>
              <a:rPr lang="en"/>
              <a:t>Facial reenactment + facial reconstruction/lipsync = also called “puppeting”, always the transfer of one actor’s facial expressions and upper body movements onto another</a:t>
            </a:r>
            <a:endParaRPr/>
          </a:p>
          <a:p>
            <a:pPr marL="914400" lvl="1" indent="-298450" algn="l" rtl="0">
              <a:spcBef>
                <a:spcPts val="0"/>
              </a:spcBef>
              <a:spcAft>
                <a:spcPts val="0"/>
              </a:spcAft>
              <a:buSzPts val="1100"/>
              <a:buChar char="○"/>
            </a:pPr>
            <a:r>
              <a:rPr lang="en"/>
              <a:t>Face swapping = we already saw with our autoencoder example</a:t>
            </a:r>
            <a:endParaRPr/>
          </a:p>
          <a:p>
            <a:pPr marL="914400" lvl="1" indent="-298450" algn="l" rtl="0">
              <a:spcBef>
                <a:spcPts val="0"/>
              </a:spcBef>
              <a:spcAft>
                <a:spcPts val="0"/>
              </a:spcAft>
              <a:buSzPts val="1100"/>
              <a:buChar char="○"/>
            </a:pPr>
            <a:r>
              <a:rPr lang="en"/>
              <a:t>Any combination of these technologies used in tandem or across different platforms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0bbe51f73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0bbe51f73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Here’s an example of a deepfake created by Buzzfeed with the explicit intent of raising awareness of the technology’s threats and capabilities. What you’re seeing is footage of actor/director Jordan Peele (house right), his voice, facial expressions, and upper-body movement transposed onto the figure of former President Obama</a:t>
            </a:r>
            <a:endParaRPr/>
          </a:p>
          <a:p>
            <a:pPr marL="457200" lvl="0" indent="-298450" algn="l" rtl="0">
              <a:spcBef>
                <a:spcPts val="0"/>
              </a:spcBef>
              <a:spcAft>
                <a:spcPts val="0"/>
              </a:spcAft>
              <a:buSzPts val="1100"/>
              <a:buChar char="●"/>
            </a:pPr>
            <a:r>
              <a:rPr lang="en"/>
              <a:t>And then there are also manifestations of deepfakes that are terrifying in completely different ways….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211f61ae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211f61ae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88f1b3c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88f1b3c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for some reason they all involve Nic Cage.</a:t>
            </a:r>
            <a:endParaRPr/>
          </a:p>
          <a:p>
            <a:pPr marL="457200" lvl="0" indent="-298450" algn="l" rtl="0">
              <a:spcBef>
                <a:spcPts val="0"/>
              </a:spcBef>
              <a:spcAft>
                <a:spcPts val="0"/>
              </a:spcAft>
              <a:buSzPts val="1100"/>
              <a:buChar char="●"/>
            </a:pPr>
            <a:r>
              <a:rPr lang="en"/>
              <a:t>If you head over the YouTube channel Derpfakes, you’ll be privvy a wide array of this kind of content--high quality deepfakes of faceswaped, lip-synced celebrities often with NC’s cage’s face overlayed on the original but not always</a:t>
            </a:r>
            <a:endParaRPr/>
          </a:p>
          <a:p>
            <a:pPr marL="457200" lvl="0" indent="-298450" algn="l" rtl="0">
              <a:spcBef>
                <a:spcPts val="0"/>
              </a:spcBef>
              <a:spcAft>
                <a:spcPts val="0"/>
              </a:spcAft>
              <a:buSzPts val="1100"/>
              <a:buChar char="●"/>
            </a:pPr>
            <a:r>
              <a:rPr lang="en"/>
              <a:t>And these are silly and kind of disturbing and offering NC a new level of notoriety I’m sure he never anticipated--but I’m going to argue that these are actually a good thing</a:t>
            </a:r>
            <a:endParaRPr/>
          </a:p>
          <a:p>
            <a:pPr marL="457200" lvl="0" indent="-298450" algn="l" rtl="0">
              <a:spcBef>
                <a:spcPts val="0"/>
              </a:spcBef>
              <a:spcAft>
                <a:spcPts val="0"/>
              </a:spcAft>
              <a:buSzPts val="1100"/>
              <a:buChar char="●"/>
            </a:pPr>
            <a:r>
              <a:rPr lang="en"/>
              <a:t>It’s good that these kinds of deepfakes exist because they further throw the technology into the spotlight, they show people online who may not know or choose to believe that deepfakes are actually real, and a viable form of synthetic media that can be leveraged by almost anyone to do almost anything</a:t>
            </a:r>
            <a:endParaRPr/>
          </a:p>
          <a:p>
            <a:pPr marL="457200" lvl="0" indent="-298450" algn="l" rtl="0">
              <a:spcBef>
                <a:spcPts val="0"/>
              </a:spcBef>
              <a:spcAft>
                <a:spcPts val="0"/>
              </a:spcAft>
              <a:buSzPts val="1100"/>
              <a:buChar char="●"/>
            </a:pPr>
            <a:r>
              <a:rPr lang="en"/>
              <a:t>In their silliness and absurdity they cultivate a kind of awareness that is preferable to a reality in which this technology is unknown or inconceivable to the public imagination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45f134c2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45f134c2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all of this leaves us with the question of “what is to be done?”</a:t>
            </a:r>
            <a:endParaRPr/>
          </a:p>
          <a:p>
            <a:pPr marL="457200" lvl="0" indent="-298450" algn="l" rtl="0">
              <a:spcBef>
                <a:spcPts val="0"/>
              </a:spcBef>
              <a:spcAft>
                <a:spcPts val="0"/>
              </a:spcAft>
              <a:buSzPts val="1100"/>
              <a:buChar char="●"/>
            </a:pPr>
            <a:r>
              <a:rPr lang="en"/>
              <a:t>And as I alluded to earlier I believe the answer is two-fold: 1) technological approaches for detection and verification of real and synthetic media can and will improve and 2) advocating for more in media literacy, awareness, and education programs around the topic of synthetic media</a:t>
            </a:r>
            <a:endParaRPr/>
          </a:p>
          <a:p>
            <a:pPr marL="457200" lvl="0" indent="-298450" algn="l" rtl="0">
              <a:spcBef>
                <a:spcPts val="0"/>
              </a:spcBef>
              <a:spcAft>
                <a:spcPts val="0"/>
              </a:spcAft>
              <a:buSzPts val="1100"/>
              <a:buChar char="●"/>
            </a:pPr>
            <a:r>
              <a:rPr lang="en"/>
              <a:t>This quote here is from Dr. Hany Farid, who is one of the leading scientists in the world right now in the fields of digital forensics, image analysis, and computer vision. You would be hard pressed to find much written about deepfakes today where his work isn’t cited/quoted/referenced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488f1b3c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488f1b3c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Perhaps the first we can start is by looking at both human and machine-readable ways of detecting whether a set of moving images or audio is synthetic</a:t>
            </a:r>
            <a:endParaRPr/>
          </a:p>
          <a:p>
            <a:pPr marL="457200" lvl="0" indent="-298450" algn="l" rtl="0">
              <a:spcBef>
                <a:spcPts val="0"/>
              </a:spcBef>
              <a:spcAft>
                <a:spcPts val="0"/>
              </a:spcAft>
              <a:buSzPts val="1100"/>
              <a:buChar char="●"/>
            </a:pPr>
            <a:r>
              <a:rPr lang="en"/>
              <a:t>This is a process of isolating both the visible and underlying technical features of these media--similar to how we’d scrutinize a counterfeit bill or how the trained eyes of an art conservator looks at a painting to determine its authenticity</a:t>
            </a:r>
            <a:endParaRPr/>
          </a:p>
          <a:p>
            <a:pPr marL="457200" lvl="0" indent="-298450" algn="l" rtl="0">
              <a:spcBef>
                <a:spcPts val="0"/>
              </a:spcBef>
              <a:spcAft>
                <a:spcPts val="0"/>
              </a:spcAft>
              <a:buSzPts val="1100"/>
              <a:buChar char="●"/>
            </a:pPr>
            <a:r>
              <a:rPr lang="en"/>
              <a:t>Some kinds of manual forensics techniques are as simple as looking at the “physics” of images--perspectival geometry, lighting, movement, shadows--as well as looking for visible evidence of image splicing or copying to determine whether something has been altered (most recent example of this was when Jim Acosta allegedly “karate chopped” a White House intern--analysis of the image proved it had been altered)</a:t>
            </a:r>
            <a:endParaRPr/>
          </a:p>
          <a:p>
            <a:pPr marL="457200" lvl="0" indent="-298450" algn="l" rtl="0">
              <a:spcBef>
                <a:spcPts val="0"/>
              </a:spcBef>
              <a:spcAft>
                <a:spcPts val="0"/>
              </a:spcAft>
              <a:buSzPts val="1100"/>
              <a:buChar char="●"/>
            </a:pPr>
            <a:r>
              <a:rPr lang="en"/>
              <a:t>There’s also been some really advanced research around using counter-AI techniques in the field of detection and one of these is out of SUNY Albany where a research team was able to train a neural network to detect synthetic media by looking at the movement and frequency of eye-blinks. These kinds of physiological inconsistencies are still readily apparent even on the best deepfakes.</a:t>
            </a:r>
            <a:endParaRPr/>
          </a:p>
          <a:p>
            <a:pPr marL="457200" lvl="0" indent="-298450" algn="l" rtl="0">
              <a:spcBef>
                <a:spcPts val="0"/>
              </a:spcBef>
              <a:spcAft>
                <a:spcPts val="0"/>
              </a:spcAft>
              <a:buSzPts val="1100"/>
              <a:buChar char="●"/>
            </a:pPr>
            <a:r>
              <a:rPr lang="en"/>
              <a:t>Another fascinating area of research being leveraged by deepface detectors is Eurealian Video Magnification, which is able to determine whether a subject in a video image has a pulse or not. So far this has been very successful because synthetic humans don’t have pulses--the organic signatures that this method looks for aren’t there</a:t>
            </a:r>
            <a:endParaRPr/>
          </a:p>
          <a:p>
            <a:pPr marL="457200" lvl="0" indent="-298450" algn="l" rtl="0">
              <a:spcBef>
                <a:spcPts val="0"/>
              </a:spcBef>
              <a:spcAft>
                <a:spcPts val="0"/>
              </a:spcAft>
              <a:buSzPts val="1100"/>
              <a:buChar char="●"/>
            </a:pPr>
            <a:r>
              <a:rPr lang="en"/>
              <a:t>GANs are now also being trained to detect fake images based on a huge training datasets of synthetic media called FaceForensics, which is an archive of media created using existing deepfakes tools</a:t>
            </a:r>
            <a:endParaRPr/>
          </a:p>
          <a:p>
            <a:pPr marL="457200" lvl="0" indent="-298450" algn="l" rtl="0">
              <a:spcBef>
                <a:spcPts val="0"/>
              </a:spcBef>
              <a:spcAft>
                <a:spcPts val="0"/>
              </a:spcAft>
              <a:buSzPts val="1100"/>
              <a:buChar char="●"/>
            </a:pPr>
            <a:r>
              <a:rPr lang="en"/>
              <a:t>The US Gov’t is unsurprisingly also very interested and has endowed a program within the Defense Advanced Research Projects Agency, which is all of course highly-classified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88f1b3c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88f1b3c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 the supply-side of the media pipeline you can see a number of initiatives and tools that are being developed and deployed to authenticate where and how images and audio originated</a:t>
            </a:r>
            <a:endParaRPr/>
          </a:p>
          <a:p>
            <a:pPr marL="457200" lvl="0" indent="-298450" algn="l" rtl="0">
              <a:spcBef>
                <a:spcPts val="0"/>
              </a:spcBef>
              <a:spcAft>
                <a:spcPts val="0"/>
              </a:spcAft>
              <a:buSzPts val="1100"/>
              <a:buChar char="●"/>
            </a:pPr>
            <a:r>
              <a:rPr lang="en"/>
              <a:t>Suffice to say that these kinds of techniques also have great value in verifying a wide variety of “shallowfakes”--images and audio that may not have been synthetically generated but decontextualized or misattributed via the devices of the news media--for example showing images of civil unrest from one part of the world or another time and presenting it as if it were today or about a particular group of people</a:t>
            </a:r>
            <a:endParaRPr/>
          </a:p>
          <a:p>
            <a:pPr marL="457200" lvl="0" indent="-298450" algn="l" rtl="0">
              <a:spcBef>
                <a:spcPts val="0"/>
              </a:spcBef>
              <a:spcAft>
                <a:spcPts val="0"/>
              </a:spcAft>
              <a:buSzPts val="1100"/>
              <a:buChar char="●"/>
            </a:pPr>
            <a:r>
              <a:rPr lang="en"/>
              <a:t>AI is also being employed to trace the lineage and dissemination of images across open networks such as forums, messageboards, and social media sharing platforms</a:t>
            </a:r>
            <a:endParaRPr/>
          </a:p>
          <a:p>
            <a:pPr marL="457200" lvl="0" indent="-298450" algn="l" rtl="0">
              <a:spcBef>
                <a:spcPts val="0"/>
              </a:spcBef>
              <a:spcAft>
                <a:spcPts val="0"/>
              </a:spcAft>
              <a:buSzPts val="1100"/>
              <a:buChar char="●"/>
            </a:pPr>
            <a:r>
              <a:rPr lang="en"/>
              <a:t>There are also tools like Proofmode--which is an app for smartphones that generates cryptographic hashes and sensor evidence for enhanced verification--and InVid--which is a browser plug-in that performs a suite of tasks like reverse image searching and URL tracing of images and audio shared on social media platforms </a:t>
            </a:r>
            <a:endParaRPr/>
          </a:p>
          <a:p>
            <a:pPr marL="457200" lvl="0" indent="-298450" algn="l" rtl="0">
              <a:spcBef>
                <a:spcPts val="0"/>
              </a:spcBef>
              <a:spcAft>
                <a:spcPts val="0"/>
              </a:spcAft>
              <a:buSzPts val="1100"/>
              <a:buChar char="●"/>
            </a:pPr>
            <a:r>
              <a:rPr lang="en"/>
              <a:t>Verification techniques and tools from other industries--like the insurance industry--have similarly cryptographically inclined tools like TruePic that are used to verify the origin and authenticity of images</a:t>
            </a:r>
            <a:endParaRPr/>
          </a:p>
          <a:p>
            <a:pPr marL="457200" lvl="0" indent="-298450" algn="l" rtl="0">
              <a:spcBef>
                <a:spcPts val="0"/>
              </a:spcBef>
              <a:spcAft>
                <a:spcPts val="0"/>
              </a:spcAft>
              <a:buSzPts val="1100"/>
              <a:buChar char="●"/>
            </a:pPr>
            <a:r>
              <a:rPr lang="en"/>
              <a:t>Blockchain has also been utilized by certain entities (Amber Video) as a method of media verification--and while I think that certain pieces of blockchain technology afford themselves to this task (distributed access to content, cryptographic hashing)--there is a tendency among blockchain enthusiasts to overhype the technology with superlative claims that the technology alone will solve all of society’s problems</a:t>
            </a:r>
            <a:endParaRPr/>
          </a:p>
          <a:p>
            <a:pPr marL="457200" lvl="0" indent="-298450" algn="l" rtl="0">
              <a:spcBef>
                <a:spcPts val="0"/>
              </a:spcBef>
              <a:spcAft>
                <a:spcPts val="0"/>
              </a:spcAft>
              <a:buSzPts val="1100"/>
              <a:buChar char="●"/>
            </a:pPr>
            <a:r>
              <a:rPr lang="en"/>
              <a:t>There’s also growing pressure on commercial entities such as Adobe to include machine-readable watermarks or signatures in content produced by their software so that investigators could potentially verify if a piece of media was altered using said software</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4b24eab43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4b24eab4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the technology side of countering deepfakes is certainly an important part of these efforts--however more substantive and resonant efforts can and should be focused on increasing resources and efforts toward media literacy and awareness</a:t>
            </a:r>
            <a:endParaRPr/>
          </a:p>
          <a:p>
            <a:pPr marL="457200" lvl="0" indent="-298450" algn="l" rtl="0">
              <a:spcBef>
                <a:spcPts val="0"/>
              </a:spcBef>
              <a:spcAft>
                <a:spcPts val="0"/>
              </a:spcAft>
              <a:buSzPts val="1100"/>
              <a:buChar char="●"/>
            </a:pPr>
            <a:r>
              <a:rPr lang="en"/>
              <a:t>And I think the first step in this accepting some level of responsibility and commitment to injecting sanity and reasoned responses into conversations when and where we find them</a:t>
            </a:r>
            <a:endParaRPr/>
          </a:p>
          <a:p>
            <a:pPr marL="457200" lvl="0" indent="-298450" algn="l" rtl="0">
              <a:spcBef>
                <a:spcPts val="0"/>
              </a:spcBef>
              <a:spcAft>
                <a:spcPts val="0"/>
              </a:spcAft>
              <a:buSzPts val="1100"/>
              <a:buChar char="●"/>
            </a:pPr>
            <a:r>
              <a:rPr lang="en"/>
              <a:t>Garov Oberoi, oft quoted AI researcher in this area, has described that too often his conversations with journalists going something like this--but that we (esp as archivists and librarians) need to resist this kind of click-bait focused discourse and re-center the conversation not on apocalyptic visions, but meaningful and enlightened explorations on how we combat this and what’s actually going on</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5c38ed79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5c38ed79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 this end: I like this quote from the documentary theorist and filmmaker Broderick Fox</a:t>
            </a:r>
            <a:endParaRPr/>
          </a:p>
          <a:p>
            <a:pPr marL="457200" lvl="0" indent="-298450" algn="l" rtl="0">
              <a:spcBef>
                <a:spcPts val="0"/>
              </a:spcBef>
              <a:spcAft>
                <a:spcPts val="0"/>
              </a:spcAft>
              <a:buSzPts val="1100"/>
              <a:buChar char="●"/>
            </a:pPr>
            <a:r>
              <a:rPr lang="en"/>
              <a:t>Although this was not written in the context of deepfakes, it speaks to the larger and valuable idea of aspiring to be better media consumers because I think our historical moment demands that we must be</a:t>
            </a:r>
            <a:endParaRPr/>
          </a:p>
          <a:p>
            <a:pPr marL="457200" lvl="0" indent="-298450" algn="l" rtl="0">
              <a:spcBef>
                <a:spcPts val="0"/>
              </a:spcBef>
              <a:spcAft>
                <a:spcPts val="0"/>
              </a:spcAft>
              <a:buSzPts val="1100"/>
              <a:buChar char="●"/>
            </a:pPr>
            <a:r>
              <a:rPr lang="en"/>
              <a:t>I don’t think that this stops at the individual level--of course this is important as well, if only for own sense of well-being--but that we also hold our institutions to greater accountability as well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5c38ed79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5c38ed79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I think the first step in doing this is looking critically at our institutions and finding where and how to improve their treatment of this issue</a:t>
            </a:r>
            <a:endParaRPr/>
          </a:p>
          <a:p>
            <a:pPr marL="457200" lvl="0" indent="-298450" algn="l" rtl="0">
              <a:spcBef>
                <a:spcPts val="0"/>
              </a:spcBef>
              <a:spcAft>
                <a:spcPts val="0"/>
              </a:spcAft>
              <a:buSzPts val="1100"/>
              <a:buChar char="●"/>
            </a:pPr>
            <a:r>
              <a:rPr lang="en"/>
              <a:t>In different parts of the world we are seeing groups of traditionally competitive large broadcasters coming together in solidarity to fight the spread of misinformation and synthetic media--projects like Comprova (Brazil), CrossCheck (UK &amp; France), and Verificado (Mexico)--all follow the similar model of sharing forensic tools and verification trails to help ensure that false information isn’t spread like wildfire</a:t>
            </a:r>
            <a:endParaRPr/>
          </a:p>
          <a:p>
            <a:pPr marL="457200" lvl="0" indent="-298450" algn="l" rtl="0">
              <a:spcBef>
                <a:spcPts val="0"/>
              </a:spcBef>
              <a:spcAft>
                <a:spcPts val="0"/>
              </a:spcAft>
              <a:buSzPts val="1100"/>
              <a:buChar char="●"/>
            </a:pPr>
            <a:r>
              <a:rPr lang="en"/>
              <a:t>Similarly NGOs and industry leaders have taken to creating toolkits and training resources for newsrooms and regular citizens alike to hold the media they encounter to greater scrutiny and verification methods. For example First Draft provides training exercises, resources, tutorials, and other interactive educational tools to be used by a wide variety of audiences to enhance skills related to media verification and literacy</a:t>
            </a:r>
            <a:endParaRPr/>
          </a:p>
          <a:p>
            <a:pPr marL="457200" lvl="0" indent="-298450" algn="l" rtl="0">
              <a:spcBef>
                <a:spcPts val="0"/>
              </a:spcBef>
              <a:spcAft>
                <a:spcPts val="0"/>
              </a:spcAft>
              <a:buSzPts val="1100"/>
              <a:buChar char="●"/>
            </a:pPr>
            <a:r>
              <a:rPr lang="en"/>
              <a:t>Additionally, the tracking and identification of both tactics and technologies used to create and spread deepfakes is also proving successful in that they demonstrate that this kind of activity can be observed and documented meaningfully. In the latest report on state-sponsored trolling by the Digital Information Lab, for instance, they detail case studies in several countries (including the US) where government entities are using deceptive misinformation media strategies that often include the use of synthetic media</a:t>
            </a:r>
            <a:endParaRPr/>
          </a:p>
          <a:p>
            <a:pPr marL="457200" lvl="0" indent="-298450" algn="l" rtl="0">
              <a:spcBef>
                <a:spcPts val="0"/>
              </a:spcBef>
              <a:spcAft>
                <a:spcPts val="0"/>
              </a:spcAft>
              <a:buSzPts val="1100"/>
              <a:buChar char="●"/>
            </a:pPr>
            <a:r>
              <a:rPr lang="en"/>
              <a:t>We also should call upon our legal institutions to adapt and be proactive to the changing landscape signaled by deepfakes and respond in-kind. For an in-depth exploration of these legal and policy related options, I recommend this Chesney and Citron piece.</a:t>
            </a:r>
            <a:endParaRPr/>
          </a:p>
          <a:p>
            <a:pPr marL="457200" lvl="0" indent="-298450" algn="l" rtl="0">
              <a:spcBef>
                <a:spcPts val="0"/>
              </a:spcBef>
              <a:spcAft>
                <a:spcPts val="0"/>
              </a:spcAft>
              <a:buSzPts val="1100"/>
              <a:buChar char="●"/>
            </a:pPr>
            <a:r>
              <a:rPr lang="en"/>
              <a:t>Cross-disciplinary collaboration will also be absolutely essential to developing solutions that are broad-based and pragmatic enough to have tangible results in the world and help those are most vulnerable and susceptible to the negative effects of synthetic media--if you read nothing else after this presentation, I highly recommend the report that was produced by this summit and linked here--as it brings together the perspectives of many different experts whose fields have active stakes in this conversation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5c38ed79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5c38ed79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there’s a lot to be learned in the fields of archival and information science</a:t>
            </a:r>
            <a:endParaRPr/>
          </a:p>
          <a:p>
            <a:pPr marL="457200" lvl="0" indent="-298450" algn="l" rtl="0">
              <a:spcBef>
                <a:spcPts val="0"/>
              </a:spcBef>
              <a:spcAft>
                <a:spcPts val="0"/>
              </a:spcAft>
              <a:buSzPts val="1100"/>
              <a:buChar char="●"/>
            </a:pPr>
            <a:r>
              <a:rPr lang="en"/>
              <a:t>As Yvonne Ng points out--this is kind of our wheelhouse--so much of what we do is focused on verification and preservation of accurate records</a:t>
            </a:r>
            <a:endParaRPr/>
          </a:p>
          <a:p>
            <a:pPr marL="457200" lvl="0" indent="-298450" algn="l" rtl="0">
              <a:spcBef>
                <a:spcPts val="0"/>
              </a:spcBef>
              <a:spcAft>
                <a:spcPts val="0"/>
              </a:spcAft>
              <a:buSzPts val="1100"/>
              <a:buChar char="●"/>
            </a:pPr>
            <a:r>
              <a:rPr lang="en"/>
              <a:t>We have invented whole schemas and systems of metadata for just these purposes--we are sticklers for ensuring compliance to such standards and can readily detect when these are misused</a:t>
            </a:r>
            <a:endParaRPr/>
          </a:p>
          <a:p>
            <a:pPr marL="457200" lvl="0" indent="-298450" algn="l" rtl="0">
              <a:spcBef>
                <a:spcPts val="0"/>
              </a:spcBef>
              <a:spcAft>
                <a:spcPts val="0"/>
              </a:spcAft>
              <a:buSzPts val="1100"/>
              <a:buChar char="●"/>
            </a:pPr>
            <a:r>
              <a:rPr lang="en"/>
              <a:t>We also understand how important it is to document and preserve deepfakes as valuable objects of misinformation--the same way archivists push for preservation of propaganda--and maintain records that reflect their status as such</a:t>
            </a:r>
            <a:endParaRPr/>
          </a:p>
          <a:p>
            <a:pPr marL="457200" lvl="0" indent="-298450" algn="l" rtl="0">
              <a:spcBef>
                <a:spcPts val="0"/>
              </a:spcBef>
              <a:spcAft>
                <a:spcPts val="0"/>
              </a:spcAft>
              <a:buSzPts val="1100"/>
              <a:buChar char="●"/>
            </a:pPr>
            <a:r>
              <a:rPr lang="en"/>
              <a:t>Archivists and librarians also understand the LOCKSS mentality (LOCKSS = lots of copies keeps stuff safe--an initiative launched by Stanford Libraries) which is present in many of the technological solutions we discussed earlier--from consortial models to distributed ledger technology. At its core is the idea that proliferation and redundancy of information is useful for verification and safe-keeping of accurate records and is an important facet of any solution</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b24eab43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b24eab4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is not to say that there are not or will not be challenges and unforeseeable scenarios, and I harbor no false illusions about having any of these figured out nor is this list exhaustive</a:t>
            </a:r>
            <a:endParaRPr/>
          </a:p>
          <a:p>
            <a:pPr marL="457200" lvl="0" indent="-298450" algn="l" rtl="0">
              <a:spcBef>
                <a:spcPts val="0"/>
              </a:spcBef>
              <a:spcAft>
                <a:spcPts val="0"/>
              </a:spcAft>
              <a:buSzPts val="1100"/>
              <a:buChar char="●"/>
            </a:pPr>
            <a:r>
              <a:rPr lang="en"/>
              <a:t>Micro-targeted dissemination = certain populations are more vulnerable to synthetic media than others, and the space for volatile reaction may make any detection methods moot</a:t>
            </a:r>
            <a:endParaRPr/>
          </a:p>
          <a:p>
            <a:pPr marL="457200" lvl="0" indent="-298450" algn="l" rtl="0">
              <a:spcBef>
                <a:spcPts val="0"/>
              </a:spcBef>
              <a:spcAft>
                <a:spcPts val="0"/>
              </a:spcAft>
              <a:buSzPts val="1100"/>
              <a:buChar char="●"/>
            </a:pPr>
            <a:r>
              <a:rPr lang="en"/>
              <a:t>Directly correlated to this is greater issue of the Digital Divide--these forensic technologies and educational initiatives may exist and those will certain access to technology and education may be able to reap their benefits--but there are huge vulnerable populations (particularly in the Global South) who likely do not have access to these resources and might not ever, at least in our lifetime</a:t>
            </a:r>
            <a:endParaRPr/>
          </a:p>
          <a:p>
            <a:pPr marL="457200" lvl="0" indent="-298450" algn="l" rtl="0">
              <a:spcBef>
                <a:spcPts val="0"/>
              </a:spcBef>
              <a:spcAft>
                <a:spcPts val="0"/>
              </a:spcAft>
              <a:buSzPts val="1100"/>
              <a:buChar char="●"/>
            </a:pPr>
            <a:r>
              <a:rPr lang="en"/>
              <a:t>There’s also the issue of the technological arms race--which is a real dimension of all this, a back-and-forth between deception and detection technologies and methods, which also doesn’t really give anyone peace of mind</a:t>
            </a:r>
            <a:endParaRPr/>
          </a:p>
          <a:p>
            <a:pPr marL="457200" lvl="0" indent="-298450" algn="l" rtl="0">
              <a:spcBef>
                <a:spcPts val="0"/>
              </a:spcBef>
              <a:spcAft>
                <a:spcPts val="0"/>
              </a:spcAft>
              <a:buSzPts val="1100"/>
              <a:buChar char="●"/>
            </a:pPr>
            <a:r>
              <a:rPr lang="en"/>
              <a:t>We also have very real concerns right now about privacy and how are data can be accessed and utilized, and many of the solutions we discussed today are in conflict with increasing needs for data privacy</a:t>
            </a:r>
            <a:endParaRPr/>
          </a:p>
          <a:p>
            <a:pPr marL="457200" lvl="0" indent="-298450" algn="l" rtl="0">
              <a:spcBef>
                <a:spcPts val="0"/>
              </a:spcBef>
              <a:spcAft>
                <a:spcPts val="0"/>
              </a:spcAft>
              <a:buSzPts val="1100"/>
              <a:buChar char="●"/>
            </a:pPr>
            <a:r>
              <a:rPr lang="en"/>
              <a:t>We also talked about the importance of collaborative journalistic efforts--and I think this is going to be something particularly challenging in the US--because of the hyper-competitive and polarized nature of our current media landscape (which, as a soapbox sidenote--is one of the greatest failures of modern capitalism), we will be hard pressed to any kind of collaborative efforts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45f134c2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45f134c2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 sum up--here is a partial list off the material I used in putting this together, there are also lots of links embedded in the presentation slides themselves</a:t>
            </a:r>
            <a:endParaRPr/>
          </a:p>
          <a:p>
            <a:pPr marL="457200" lvl="0" indent="-298450" algn="l" rtl="0">
              <a:spcBef>
                <a:spcPts val="0"/>
              </a:spcBef>
              <a:spcAft>
                <a:spcPts val="0"/>
              </a:spcAft>
              <a:buSzPts val="1100"/>
              <a:buChar char="●"/>
            </a:pPr>
            <a:r>
              <a:rPr lang="en"/>
              <a:t>The link on the top here is to this presentation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cc996d28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cc996d28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the first thing we’ll touch on is when and how deepfakes first emerged in public consciousness and discourse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cc996d28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cc996d28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may have been the first headline you saw about deepfakes, which was published by the very subtle and never over-the-top folks over at Vice, on December 11 2017</a:t>
            </a:r>
            <a:endParaRPr/>
          </a:p>
          <a:p>
            <a:pPr marL="457200" lvl="0" indent="-298450" algn="l" rtl="0">
              <a:spcBef>
                <a:spcPts val="0"/>
              </a:spcBef>
              <a:spcAft>
                <a:spcPts val="0"/>
              </a:spcAft>
              <a:buSzPts val="1100"/>
              <a:buChar char="●"/>
            </a:pPr>
            <a:r>
              <a:rPr lang="en"/>
              <a:t>What happened was a Reddit user with the handle Deepfakes posted code to GitHub to create highly realistic face swaps in video content</a:t>
            </a:r>
            <a:endParaRPr/>
          </a:p>
          <a:p>
            <a:pPr marL="457200" lvl="0" indent="-298450" algn="l" rtl="0">
              <a:spcBef>
                <a:spcPts val="0"/>
              </a:spcBef>
              <a:spcAft>
                <a:spcPts val="0"/>
              </a:spcAft>
              <a:buSzPts val="1100"/>
              <a:buChar char="●"/>
            </a:pPr>
            <a:r>
              <a:rPr lang="en"/>
              <a:t>Initial reactions to this were pretty mixed--obviously there was alarm but unfortunately we live in a world where faked celebrity pornography isn’t something new</a:t>
            </a:r>
            <a:endParaRPr/>
          </a:p>
          <a:p>
            <a:pPr marL="457200" lvl="0" indent="-298450" algn="l" rtl="0">
              <a:spcBef>
                <a:spcPts val="0"/>
              </a:spcBef>
              <a:spcAft>
                <a:spcPts val="0"/>
              </a:spcAft>
              <a:buSzPts val="1100"/>
              <a:buChar char="●"/>
            </a:pPr>
            <a:r>
              <a:rPr lang="en"/>
              <a:t>Even though source code for how to do this was released on GitHub, but it still required some pretty advanced knowledge to actually pull off a deepfake-- you needed to be a coder to do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45f134c2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45f134c2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Then about a month later, an app came out (because of course it did) that allowed pretty much anybody to create these kinds of “photorealistic faceswap videos”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45f134c2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45f134c2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then everybody truly flipped out. Starting at the beginning of 2018 you see a big spike of articles and think-pieces and editorials coming from everywhere</a:t>
            </a:r>
            <a:endParaRPr/>
          </a:p>
          <a:p>
            <a:pPr marL="457200" lvl="0" indent="-298450" algn="l" rtl="0">
              <a:spcBef>
                <a:spcPts val="0"/>
              </a:spcBef>
              <a:spcAft>
                <a:spcPts val="0"/>
              </a:spcAft>
              <a:buSzPts val="1100"/>
              <a:buChar char="●"/>
            </a:pPr>
            <a:r>
              <a:rPr lang="en"/>
              <a:t>You start to see a lot of really panicked, distraught, and anxious language about the “collapse of reality,”  “a future where no one believes anything,” “the infocalypse,” “the beginning of an arms race” in which “nothing is real anymore”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45f134c2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45f134c2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to give you an idea of how Deepfakes have lingered in the public imagination here’s some Google trend data provided by Gaurav Oberoi (an AI researcher whose talk on Deepfakes at the Association of Moving Image Archivists conference I attended last year)</a:t>
            </a:r>
            <a:endParaRPr/>
          </a:p>
          <a:p>
            <a:pPr marL="457200" lvl="0" indent="-298450" algn="l" rtl="0">
              <a:spcBef>
                <a:spcPts val="0"/>
              </a:spcBef>
              <a:spcAft>
                <a:spcPts val="0"/>
              </a:spcAft>
              <a:buSzPts val="1100"/>
              <a:buChar char="●"/>
            </a:pPr>
            <a:r>
              <a:rPr lang="en"/>
              <a:t>And this data shows us that after the initial spike in people searching for deepfakes content in Feb 2018, the term had about the same search popularity as “how to poach an egg” while still being massively less popular than searching for anything related to Kayne, which offers a bit of context</a:t>
            </a:r>
            <a:endParaRPr/>
          </a:p>
          <a:p>
            <a:pPr marL="457200" lvl="0" indent="-298450" algn="l" rtl="0">
              <a:spcBef>
                <a:spcPts val="0"/>
              </a:spcBef>
              <a:spcAft>
                <a:spcPts val="0"/>
              </a:spcAft>
              <a:buSzPts val="1100"/>
              <a:buChar char="●"/>
            </a:pPr>
            <a:r>
              <a:rPr lang="en"/>
              <a:t>This spike in data and then tapering off, to me, reflects the general notion that although some people know about this (and have reacted very strongly to it) there are still plenty of opportunities to educate and raise awareness of deepfakes both from a technological perspective (understanding the technology that makes this possible) and a media literacy perspective (how do we confront this in a proactive and productive way without giving in to fear, panic, and all things clickbaity--because this is real, and it is scary, and it’s going to affect how we do our jobs in libraries and how lots of other sectors of society (from the State to advertisers to artists to the news media) function and do their jobs as well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211f61ae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211f61ae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First we’ll talk about technology--and how the moment we are living in is unique in its capacity to create and disseminate synthetic media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fastcompany.com/3034975/75-of-ikeas-catalog-is-computer-generated-image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0.gif"/><Relationship Id="rId4" Type="http://schemas.openxmlformats.org/officeDocument/2006/relationships/hyperlink" Target="https://jalopnik.com/how-they-shoot-a-car-commercial-without-the-actual-car-17824995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qz.com/1090267/artificial-intelligence-can-now-show-you-how-those-pants-will-f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3.gif"/><Relationship Id="rId4" Type="http://schemas.openxmlformats.org/officeDocument/2006/relationships/hyperlink" Target="https://hellogiggles.com/reviews-coverage/movies/princess-leia-rogue-one-behind-the-scen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orcid.org/0000-0001-9759-8464" TargetMode="External"/><Relationship Id="rId4" Type="http://schemas.openxmlformats.org/officeDocument/2006/relationships/hyperlink" Target="mailto:dwrodriguez@fsu.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medium.freecodecamp.org/an-intuitive-introduction-to-generative-adversarial-networks-gans-7a2264a8139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lyrebird.ai/"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research.adobe.com/news/cloak-remove-unwanted-objects-in-video/" TargetMode="External"/><Relationship Id="rId4" Type="http://schemas.openxmlformats.org/officeDocument/2006/relationships/hyperlink" Target="http://research.baidu.com/Blog/index-view?id=9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hyperlink" Target="https://www.buzzfeednews.com/article/davidmack/obama-fake-news-jordan-peele-psa-video-buzzfee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channel/UCUix6Sk2MZkVOr5PWQrtH1g"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28.gif"/><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blog.witness.org/2018/07/deepfakes-and-solutio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presentation/d/1OJVDEKxb3kniKljhhyRweqq4xWlcBc47D_z21QBUQBw/edit?usp=sharing"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ww.invid-project.eu/tools-and-services/invid-verification-plugin/" TargetMode="External"/><Relationship Id="rId4" Type="http://schemas.openxmlformats.org/officeDocument/2006/relationships/hyperlink" Target="https://truepic.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hyperlink" Target="http://www.iftf.org/statesponsoredtrolling" TargetMode="External"/><Relationship Id="rId3" Type="http://schemas.openxmlformats.org/officeDocument/2006/relationships/hyperlink" Target="https://firstdraftnews.org/comprova-launches/" TargetMode="External"/><Relationship Id="rId7" Type="http://schemas.openxmlformats.org/officeDocument/2006/relationships/hyperlink" Target="https://newsinitiative.withgoogle.com/"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firstdraftnews.org/en/education/curriculum-resources/" TargetMode="External"/><Relationship Id="rId5" Type="http://schemas.openxmlformats.org/officeDocument/2006/relationships/hyperlink" Target="https://verificado.mx/" TargetMode="External"/><Relationship Id="rId10" Type="http://schemas.openxmlformats.org/officeDocument/2006/relationships/hyperlink" Target="http://witness.mediafire.com/file/q5juw7dc3a2w8p7/Deepfakes_Final.pdf/file" TargetMode="External"/><Relationship Id="rId4" Type="http://schemas.openxmlformats.org/officeDocument/2006/relationships/hyperlink" Target="https://firstdraftnews.org/project/crosscheck/" TargetMode="External"/><Relationship Id="rId9" Type="http://schemas.openxmlformats.org/officeDocument/2006/relationships/hyperlink" Target="http://comprop.oii.ox.ac.uk/research/cybertroops201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lockss.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deephunt.in/the-gan-zoo-79597dc8c347" TargetMode="External"/><Relationship Id="rId13" Type="http://schemas.openxmlformats.org/officeDocument/2006/relationships/hyperlink" Target="https://www.kdnuggets.com/2018/03/exploring-deepfakes.html" TargetMode="External"/><Relationship Id="rId18" Type="http://schemas.openxmlformats.org/officeDocument/2006/relationships/hyperlink" Target="https://blog.witness.org/2018/07/deepfakes/" TargetMode="External"/><Relationship Id="rId3" Type="http://schemas.openxmlformats.org/officeDocument/2006/relationships/hyperlink" Target="https://hackernoon.com/how-blockchains-can-and-cant-be-used-in-authenticating-video-and-countering-deepfakes-1c2a59f1f0bd" TargetMode="External"/><Relationship Id="rId21" Type="http://schemas.openxmlformats.org/officeDocument/2006/relationships/hyperlink" Target="https://www.alanzucconi.com/2018/03/14/an-introduction-to-autoencoders/" TargetMode="External"/><Relationship Id="rId7" Type="http://schemas.openxmlformats.org/officeDocument/2006/relationships/hyperlink" Target="https://www.weforum.org/agenda/2018/11/deepfakes-video-pragmatic-preparation-witness/" TargetMode="External"/><Relationship Id="rId12" Type="http://schemas.openxmlformats.org/officeDocument/2006/relationships/hyperlink" Target="http://www.amiaconference.net/wp-content/uploads/2018/12/Everything-is-Fake-Oberoi.pdf" TargetMode="External"/><Relationship Id="rId17" Type="http://schemas.openxmlformats.org/officeDocument/2006/relationships/hyperlink" Target="https://skymind.ai/wiki/generative-adversarial-network-gan" TargetMode="External"/><Relationship Id="rId2" Type="http://schemas.openxmlformats.org/officeDocument/2006/relationships/notesSlide" Target="../notesSlides/notesSlide39.xml"/><Relationship Id="rId16" Type="http://schemas.openxmlformats.org/officeDocument/2006/relationships/hyperlink" Target="https://www.newyorker.com/magazine/2018/11/12/in-the-age-of-ai-is-seeing-still-believing" TargetMode="External"/><Relationship Id="rId20" Type="http://schemas.openxmlformats.org/officeDocument/2006/relationships/hyperlink" Target="http://people.csail.mit.edu/mrub/evm/" TargetMode="External"/><Relationship Id="rId1" Type="http://schemas.openxmlformats.org/officeDocument/2006/relationships/slideLayout" Target="../slideLayouts/slideLayout5.xml"/><Relationship Id="rId6" Type="http://schemas.openxmlformats.org/officeDocument/2006/relationships/hyperlink" Target="http://www.worldcat.org/oclc/1023309374" TargetMode="External"/><Relationship Id="rId11" Type="http://schemas.openxmlformats.org/officeDocument/2006/relationships/hyperlink" Target="https://arxiv.org/abs/1801.06510" TargetMode="External"/><Relationship Id="rId5" Type="http://schemas.openxmlformats.org/officeDocument/2006/relationships/hyperlink" Target="https://gizmodo.com/how-archivists-could-stop-deepfakes-from-rewriting-hist-1829666009" TargetMode="External"/><Relationship Id="rId15" Type="http://schemas.openxmlformats.org/officeDocument/2006/relationships/hyperlink" Target="https://arxiv.org/abs/1803.09179" TargetMode="External"/><Relationship Id="rId10" Type="http://schemas.openxmlformats.org/officeDocument/2006/relationships/hyperlink" Target="https://arxiv.org/abs/1806.02877" TargetMode="External"/><Relationship Id="rId19" Type="http://schemas.openxmlformats.org/officeDocument/2006/relationships/hyperlink" Target="https://blog.witness.org/2018/07/deepfakes-and-solutions/" TargetMode="External"/><Relationship Id="rId4" Type="http://schemas.openxmlformats.org/officeDocument/2006/relationships/hyperlink" Target="https://papers.ssrn.com/sol3/papers.cfm?abstract_id=3213954" TargetMode="External"/><Relationship Id="rId9" Type="http://schemas.openxmlformats.org/officeDocument/2006/relationships/hyperlink" Target="https://dl.acm.org/citation.cfm?id=1161376" TargetMode="External"/><Relationship Id="rId14" Type="http://schemas.openxmlformats.org/officeDocument/2006/relationships/hyperlink" Target="https://futurism.com/darpa-68-million-technology-deepfak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Deepfakes: A Brief Introduction to Synthetic Media </a:t>
            </a:r>
            <a:endParaRPr sz="2400"/>
          </a:p>
        </p:txBody>
      </p:sp>
      <p:sp>
        <p:nvSpPr>
          <p:cNvPr id="60" name="Google Shape;60;p13"/>
          <p:cNvSpPr txBox="1">
            <a:spLocks noGrp="1"/>
          </p:cNvSpPr>
          <p:nvPr>
            <p:ph type="subTitle" idx="1"/>
          </p:nvPr>
        </p:nvSpPr>
        <p:spPr>
          <a:xfrm>
            <a:off x="510450" y="2994588"/>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a:t>Critical Thinking Symposium: Truth and Misinformation in Media || 2 April 2019</a:t>
            </a:r>
            <a:endParaRPr dirty="0"/>
          </a:p>
          <a:p>
            <a:pPr marL="0" lvl="0" indent="0" algn="l" rtl="0">
              <a:spcBef>
                <a:spcPts val="0"/>
              </a:spcBef>
              <a:spcAft>
                <a:spcPts val="0"/>
              </a:spcAft>
              <a:buNone/>
            </a:pPr>
            <a:r>
              <a:rPr lang="en"/>
              <a:t>Dave Rodriguez, Resident/Media Librarian</a:t>
            </a:r>
            <a:endParaRPr dirty="0"/>
          </a:p>
          <a:p>
            <a:pPr marL="0" lvl="0" indent="0" algn="l" rtl="0">
              <a:spcBef>
                <a:spcPts val="0"/>
              </a:spcBef>
              <a:spcAft>
                <a:spcPts val="0"/>
              </a:spcAft>
              <a:buNone/>
            </a:pPr>
            <a:r>
              <a:rPr lang="en" dirty="0"/>
              <a:t>Office of Digital Research and Scholarship, Florida State University </a:t>
            </a:r>
            <a:endParaRPr dirty="0"/>
          </a:p>
          <a:p>
            <a:pPr marL="0" lvl="0" indent="0" algn="l" rtl="0">
              <a:spcBef>
                <a:spcPts val="0"/>
              </a:spcBef>
              <a:spcAft>
                <a:spcPts val="0"/>
              </a:spcAft>
              <a:buNone/>
            </a:pPr>
            <a:endParaRPr dirty="0"/>
          </a:p>
        </p:txBody>
      </p:sp>
      <p:sp>
        <p:nvSpPr>
          <p:cNvPr id="61" name="Google Shape;61;p13"/>
          <p:cNvSpPr txBox="1"/>
          <p:nvPr/>
        </p:nvSpPr>
        <p:spPr>
          <a:xfrm>
            <a:off x="5019800" y="4659175"/>
            <a:ext cx="3750000" cy="2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A Definition</a:t>
            </a:r>
            <a:endParaRPr>
              <a:solidFill>
                <a:schemeClr val="lt1"/>
              </a:solidFill>
            </a:endParaRPr>
          </a:p>
        </p:txBody>
      </p:sp>
      <p:sp>
        <p:nvSpPr>
          <p:cNvPr id="127" name="Google Shape;127;p24"/>
          <p:cNvSpPr txBox="1">
            <a:spLocks noGrp="1"/>
          </p:cNvSpPr>
          <p:nvPr>
            <p:ph type="body" idx="1"/>
          </p:nvPr>
        </p:nvSpPr>
        <p:spPr>
          <a:xfrm>
            <a:off x="212800" y="1649700"/>
            <a:ext cx="8520600" cy="184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i="1">
                <a:solidFill>
                  <a:schemeClr val="lt1"/>
                </a:solidFill>
              </a:rPr>
              <a:t>Deepfakes = hyper-realistic AI-generated synthetic media created outside of traditional contexts of synthetic media production with low skill and at scale</a:t>
            </a:r>
            <a:endParaRPr sz="3000" i="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
        <p:cNvGrpSpPr/>
        <p:nvPr/>
      </p:nvGrpSpPr>
      <p:grpSpPr>
        <a:xfrm>
          <a:off x="0" y="0"/>
          <a:ext cx="0" cy="0"/>
          <a:chOff x="0" y="0"/>
          <a:chExt cx="0" cy="0"/>
        </a:xfrm>
      </p:grpSpPr>
      <p:sp>
        <p:nvSpPr>
          <p:cNvPr id="132" name="Google Shape;132;p25"/>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133" name="Google Shape;133;p25"/>
          <p:cNvPicPr preferRelativeResize="0"/>
          <p:nvPr/>
        </p:nvPicPr>
        <p:blipFill>
          <a:blip r:embed="rId3">
            <a:alphaModFix/>
          </a:blip>
          <a:stretch>
            <a:fillRect/>
          </a:stretch>
        </p:blipFill>
        <p:spPr>
          <a:xfrm>
            <a:off x="701888" y="304800"/>
            <a:ext cx="7740236" cy="4372675"/>
          </a:xfrm>
          <a:prstGeom prst="rect">
            <a:avLst/>
          </a:prstGeom>
          <a:noFill/>
          <a:ln>
            <a:noFill/>
          </a:ln>
        </p:spPr>
      </p:pic>
      <p:sp>
        <p:nvSpPr>
          <p:cNvPr id="134" name="Google Shape;134;p25"/>
          <p:cNvSpPr txBox="1"/>
          <p:nvPr/>
        </p:nvSpPr>
        <p:spPr>
          <a:xfrm>
            <a:off x="139325" y="4677475"/>
            <a:ext cx="72702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https://www.fastcompany.com/3034975/75-of-ikeas-catalog-is-computer-generated-imagery</a:t>
            </a: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sp>
        <p:nvSpPr>
          <p:cNvPr id="139" name="Google Shape;139;p26"/>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140" name="Google Shape;140;p26"/>
          <p:cNvPicPr preferRelativeResize="0"/>
          <p:nvPr/>
        </p:nvPicPr>
        <p:blipFill rotWithShape="1">
          <a:blip r:embed="rId3">
            <a:alphaModFix/>
          </a:blip>
          <a:srcRect b="6252"/>
          <a:stretch/>
        </p:blipFill>
        <p:spPr>
          <a:xfrm>
            <a:off x="684700" y="304799"/>
            <a:ext cx="7774599" cy="4099324"/>
          </a:xfrm>
          <a:prstGeom prst="rect">
            <a:avLst/>
          </a:prstGeom>
          <a:noFill/>
          <a:ln>
            <a:noFill/>
          </a:ln>
        </p:spPr>
      </p:pic>
      <p:sp>
        <p:nvSpPr>
          <p:cNvPr id="141" name="Google Shape;141;p26"/>
          <p:cNvSpPr txBox="1"/>
          <p:nvPr/>
        </p:nvSpPr>
        <p:spPr>
          <a:xfrm>
            <a:off x="426150" y="4677475"/>
            <a:ext cx="7141500" cy="1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https://jalopnik.com/how-they-shoot-a-car-commercial-without-the-actual-car-1782499530</a:t>
            </a:r>
            <a:endParaRPr sz="1200">
              <a:solidFill>
                <a:schemeClr val="lt1"/>
              </a:solidFill>
              <a:latin typeface="Proxima Nova"/>
              <a:ea typeface="Proxima Nova"/>
              <a:cs typeface="Proxima Nova"/>
              <a:sym typeface="Proxima Nova"/>
            </a:endParaRPr>
          </a:p>
        </p:txBody>
      </p:sp>
      <p:pic>
        <p:nvPicPr>
          <p:cNvPr id="142" name="Google Shape;142;p26"/>
          <p:cNvPicPr preferRelativeResize="0"/>
          <p:nvPr/>
        </p:nvPicPr>
        <p:blipFill>
          <a:blip r:embed="rId5">
            <a:alphaModFix/>
          </a:blip>
          <a:stretch>
            <a:fillRect/>
          </a:stretch>
        </p:blipFill>
        <p:spPr>
          <a:xfrm>
            <a:off x="1239788" y="1377375"/>
            <a:ext cx="6664424" cy="3026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845449" y="389000"/>
            <a:ext cx="7453099" cy="4227000"/>
          </a:xfrm>
          <a:prstGeom prst="rect">
            <a:avLst/>
          </a:prstGeom>
          <a:noFill/>
          <a:ln>
            <a:noFill/>
          </a:ln>
        </p:spPr>
      </p:pic>
      <p:sp>
        <p:nvSpPr>
          <p:cNvPr id="148" name="Google Shape;148;p27"/>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
        <p:nvSpPr>
          <p:cNvPr id="149" name="Google Shape;149;p27"/>
          <p:cNvSpPr txBox="1"/>
          <p:nvPr/>
        </p:nvSpPr>
        <p:spPr>
          <a:xfrm>
            <a:off x="347025" y="4677475"/>
            <a:ext cx="68547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https://qz.com/1090267/artificial-intelligence-can-now-show-you-how-those-pants-will-fit/</a:t>
            </a: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3"/>
        <p:cNvGrpSpPr/>
        <p:nvPr/>
      </p:nvGrpSpPr>
      <p:grpSpPr>
        <a:xfrm>
          <a:off x="0" y="0"/>
          <a:ext cx="0" cy="0"/>
          <a:chOff x="0" y="0"/>
          <a:chExt cx="0" cy="0"/>
        </a:xfrm>
      </p:grpSpPr>
      <p:sp>
        <p:nvSpPr>
          <p:cNvPr id="154" name="Google Shape;154;p28"/>
          <p:cNvSpPr txBox="1"/>
          <p:nvPr/>
        </p:nvSpPr>
        <p:spPr>
          <a:xfrm>
            <a:off x="1461450" y="3009525"/>
            <a:ext cx="6073200" cy="12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Proxima Nova"/>
                <a:ea typeface="Proxima Nova"/>
                <a:cs typeface="Proxima Nova"/>
                <a:sym typeface="Proxima Nova"/>
              </a:rPr>
              <a:t>"There wouldn't have been any decision to have a character reappear like this unless [visual effects supervisor] John Knoll could assure us that it was gonna be completely believable," </a:t>
            </a:r>
            <a:endParaRPr sz="1800">
              <a:solidFill>
                <a:schemeClr val="lt1"/>
              </a:solidFill>
              <a:latin typeface="Proxima Nova"/>
              <a:ea typeface="Proxima Nova"/>
              <a:cs typeface="Proxima Nova"/>
              <a:sym typeface="Proxima Nova"/>
            </a:endParaRPr>
          </a:p>
          <a:p>
            <a:pPr marL="457200" lvl="0" indent="-342900" algn="r" rtl="0">
              <a:spcBef>
                <a:spcPts val="0"/>
              </a:spcBef>
              <a:spcAft>
                <a:spcPts val="0"/>
              </a:spcAft>
              <a:buClr>
                <a:schemeClr val="lt1"/>
              </a:buClr>
              <a:buSzPts val="1800"/>
              <a:buFont typeface="Proxima Nova"/>
              <a:buChar char="-"/>
            </a:pPr>
            <a:r>
              <a:rPr lang="en" sz="1800">
                <a:solidFill>
                  <a:schemeClr val="lt1"/>
                </a:solidFill>
                <a:latin typeface="Proxima Nova"/>
                <a:ea typeface="Proxima Nova"/>
                <a:cs typeface="Proxima Nova"/>
                <a:sym typeface="Proxima Nova"/>
              </a:rPr>
              <a:t>Kathleen Kennedy, President, Lucasfllm</a:t>
            </a:r>
            <a:endParaRPr sz="1800">
              <a:solidFill>
                <a:schemeClr val="lt1"/>
              </a:solidFill>
              <a:latin typeface="Proxima Nova"/>
              <a:ea typeface="Proxima Nova"/>
              <a:cs typeface="Proxima Nova"/>
              <a:sym typeface="Proxima Nova"/>
            </a:endParaRPr>
          </a:p>
        </p:txBody>
      </p:sp>
      <p:pic>
        <p:nvPicPr>
          <p:cNvPr id="155" name="Google Shape;155;p28"/>
          <p:cNvPicPr preferRelativeResize="0"/>
          <p:nvPr/>
        </p:nvPicPr>
        <p:blipFill>
          <a:blip r:embed="rId3">
            <a:alphaModFix/>
          </a:blip>
          <a:stretch>
            <a:fillRect/>
          </a:stretch>
        </p:blipFill>
        <p:spPr>
          <a:xfrm>
            <a:off x="191950" y="735099"/>
            <a:ext cx="3913776" cy="2190800"/>
          </a:xfrm>
          <a:prstGeom prst="rect">
            <a:avLst/>
          </a:prstGeom>
          <a:noFill/>
          <a:ln>
            <a:noFill/>
          </a:ln>
        </p:spPr>
      </p:pic>
      <p:sp>
        <p:nvSpPr>
          <p:cNvPr id="156" name="Google Shape;156;p28"/>
          <p:cNvSpPr txBox="1"/>
          <p:nvPr/>
        </p:nvSpPr>
        <p:spPr>
          <a:xfrm>
            <a:off x="191950" y="4606700"/>
            <a:ext cx="7682400" cy="3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https://hellogiggles.com/reviews-coverage/movies/princess-leia-rogue-one-behind-the-scenes/</a:t>
            </a: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p:txBody>
      </p:sp>
      <p:pic>
        <p:nvPicPr>
          <p:cNvPr id="157" name="Google Shape;157;p28"/>
          <p:cNvPicPr preferRelativeResize="0"/>
          <p:nvPr/>
        </p:nvPicPr>
        <p:blipFill rotWithShape="1">
          <a:blip r:embed="rId5">
            <a:alphaModFix/>
          </a:blip>
          <a:srcRect r="11331"/>
          <a:stretch/>
        </p:blipFill>
        <p:spPr>
          <a:xfrm>
            <a:off x="4310326" y="735100"/>
            <a:ext cx="4661950" cy="219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654400" y="350225"/>
            <a:ext cx="7576874" cy="4296076"/>
          </a:xfrm>
          <a:prstGeom prst="rect">
            <a:avLst/>
          </a:prstGeom>
          <a:noFill/>
          <a:ln>
            <a:noFill/>
          </a:ln>
        </p:spPr>
      </p:pic>
      <p:sp>
        <p:nvSpPr>
          <p:cNvPr id="163" name="Google Shape;163;p29"/>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Conversely: How to make a deepfake in 2019</a:t>
            </a:r>
            <a:endParaRPr/>
          </a:p>
        </p:txBody>
      </p:sp>
      <p:pic>
        <p:nvPicPr>
          <p:cNvPr id="169" name="Google Shape;169;p30"/>
          <p:cNvPicPr preferRelativeResize="0"/>
          <p:nvPr/>
        </p:nvPicPr>
        <p:blipFill>
          <a:blip r:embed="rId3">
            <a:alphaModFix/>
          </a:blip>
          <a:stretch>
            <a:fillRect/>
          </a:stretch>
        </p:blipFill>
        <p:spPr>
          <a:xfrm>
            <a:off x="1247675" y="1017725"/>
            <a:ext cx="6648651" cy="3729725"/>
          </a:xfrm>
          <a:prstGeom prst="rect">
            <a:avLst/>
          </a:prstGeom>
          <a:noFill/>
          <a:ln>
            <a:noFill/>
          </a:ln>
        </p:spPr>
      </p:pic>
      <p:sp>
        <p:nvSpPr>
          <p:cNvPr id="170" name="Google Shape;170;p30"/>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How to make a deepfake in 2019</a:t>
            </a:r>
            <a:endParaRPr/>
          </a:p>
        </p:txBody>
      </p:sp>
      <p:pic>
        <p:nvPicPr>
          <p:cNvPr id="176" name="Google Shape;176;p31"/>
          <p:cNvPicPr preferRelativeResize="0"/>
          <p:nvPr/>
        </p:nvPicPr>
        <p:blipFill>
          <a:blip r:embed="rId3">
            <a:alphaModFix/>
          </a:blip>
          <a:stretch>
            <a:fillRect/>
          </a:stretch>
        </p:blipFill>
        <p:spPr>
          <a:xfrm>
            <a:off x="1183525" y="1017725"/>
            <a:ext cx="6572126" cy="3705490"/>
          </a:xfrm>
          <a:prstGeom prst="rect">
            <a:avLst/>
          </a:prstGeom>
          <a:noFill/>
          <a:ln>
            <a:noFill/>
          </a:ln>
        </p:spPr>
      </p:pic>
      <p:sp>
        <p:nvSpPr>
          <p:cNvPr id="177" name="Google Shape;177;p31"/>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How to make a deepfake in 2019</a:t>
            </a:r>
            <a:endParaRPr/>
          </a:p>
        </p:txBody>
      </p:sp>
      <p:sp>
        <p:nvSpPr>
          <p:cNvPr id="183" name="Google Shape;183;p32"/>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184" name="Google Shape;184;p32"/>
          <p:cNvPicPr preferRelativeResize="0"/>
          <p:nvPr/>
        </p:nvPicPr>
        <p:blipFill>
          <a:blip r:embed="rId3">
            <a:alphaModFix/>
          </a:blip>
          <a:stretch>
            <a:fillRect/>
          </a:stretch>
        </p:blipFill>
        <p:spPr>
          <a:xfrm>
            <a:off x="1291712" y="1017725"/>
            <a:ext cx="6560576" cy="37116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How to make a deepfake in 2019</a:t>
            </a:r>
            <a:endParaRPr/>
          </a:p>
        </p:txBody>
      </p:sp>
      <p:pic>
        <p:nvPicPr>
          <p:cNvPr id="190" name="Google Shape;190;p33"/>
          <p:cNvPicPr preferRelativeResize="0"/>
          <p:nvPr/>
        </p:nvPicPr>
        <p:blipFill>
          <a:blip r:embed="rId3">
            <a:alphaModFix/>
          </a:blip>
          <a:stretch>
            <a:fillRect/>
          </a:stretch>
        </p:blipFill>
        <p:spPr>
          <a:xfrm>
            <a:off x="498600" y="1071225"/>
            <a:ext cx="3391115" cy="3820975"/>
          </a:xfrm>
          <a:prstGeom prst="rect">
            <a:avLst/>
          </a:prstGeom>
          <a:noFill/>
          <a:ln>
            <a:noFill/>
          </a:ln>
        </p:spPr>
      </p:pic>
      <p:pic>
        <p:nvPicPr>
          <p:cNvPr id="191" name="Google Shape;191;p33"/>
          <p:cNvPicPr preferRelativeResize="0"/>
          <p:nvPr/>
        </p:nvPicPr>
        <p:blipFill>
          <a:blip r:embed="rId4">
            <a:alphaModFix/>
          </a:blip>
          <a:stretch>
            <a:fillRect/>
          </a:stretch>
        </p:blipFill>
        <p:spPr>
          <a:xfrm>
            <a:off x="4259740" y="1071225"/>
            <a:ext cx="3391115" cy="3820975"/>
          </a:xfrm>
          <a:prstGeom prst="rect">
            <a:avLst/>
          </a:prstGeom>
          <a:noFill/>
          <a:ln>
            <a:noFill/>
          </a:ln>
        </p:spPr>
      </p:pic>
      <p:sp>
        <p:nvSpPr>
          <p:cNvPr id="192" name="Google Shape;192;p33"/>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2018b</a:t>
            </a:r>
            <a:endParaRPr>
              <a:solidFill>
                <a:schemeClr val="lt1"/>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First, a brief introduction to me</a:t>
            </a:r>
            <a:endParaRPr/>
          </a:p>
        </p:txBody>
      </p:sp>
      <p:sp>
        <p:nvSpPr>
          <p:cNvPr id="67" name="Google Shape;67;p14"/>
          <p:cNvSpPr txBox="1">
            <a:spLocks noGrp="1"/>
          </p:cNvSpPr>
          <p:nvPr>
            <p:ph type="body" idx="4294967295"/>
          </p:nvPr>
        </p:nvSpPr>
        <p:spPr>
          <a:xfrm>
            <a:off x="311700" y="1152475"/>
            <a:ext cx="51624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 sz="2200">
                <a:solidFill>
                  <a:schemeClr val="lt1"/>
                </a:solidFill>
              </a:rPr>
              <a:t>~ 10 years working in film &amp; media archives</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Preservation, exhibition, lab tech, post-production</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Resident/Media Librarian @ DRS</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Filmmaker and curator of time-based media</a:t>
            </a:r>
            <a:endParaRPr sz="2200">
              <a:solidFill>
                <a:schemeClr val="lt1"/>
              </a:solidFill>
            </a:endParaRPr>
          </a:p>
          <a:p>
            <a:pPr marL="0" lvl="0" indent="0" algn="l" rtl="0">
              <a:spcBef>
                <a:spcPts val="1600"/>
              </a:spcBef>
              <a:spcAft>
                <a:spcPts val="1600"/>
              </a:spcAft>
              <a:buNone/>
            </a:pPr>
            <a:endParaRPr/>
          </a:p>
        </p:txBody>
      </p:sp>
      <p:pic>
        <p:nvPicPr>
          <p:cNvPr id="68" name="Google Shape;68;p14"/>
          <p:cNvPicPr preferRelativeResize="0"/>
          <p:nvPr/>
        </p:nvPicPr>
        <p:blipFill>
          <a:blip r:embed="rId3">
            <a:alphaModFix/>
          </a:blip>
          <a:stretch>
            <a:fillRect/>
          </a:stretch>
        </p:blipFill>
        <p:spPr>
          <a:xfrm>
            <a:off x="5879888" y="1702538"/>
            <a:ext cx="2316274" cy="2316274"/>
          </a:xfrm>
          <a:prstGeom prst="rect">
            <a:avLst/>
          </a:prstGeom>
          <a:noFill/>
          <a:ln>
            <a:noFill/>
          </a:ln>
        </p:spPr>
      </p:pic>
      <p:sp>
        <p:nvSpPr>
          <p:cNvPr id="69" name="Google Shape;69;p14"/>
          <p:cNvSpPr txBox="1"/>
          <p:nvPr/>
        </p:nvSpPr>
        <p:spPr>
          <a:xfrm>
            <a:off x="5229325" y="3732550"/>
            <a:ext cx="3617400" cy="7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1500" u="sng">
                <a:solidFill>
                  <a:srgbClr val="FF5252"/>
                </a:solidFill>
                <a:latin typeface="Proxima Nova"/>
                <a:ea typeface="Proxima Nova"/>
                <a:cs typeface="Proxima Nova"/>
                <a:sym typeface="Proxima Nova"/>
                <a:hlinkClick r:id="rId4"/>
              </a:rPr>
              <a:t>dwrodriguez@fsu.edu</a:t>
            </a:r>
            <a:endParaRPr sz="1500">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1500">
                <a:solidFill>
                  <a:srgbClr val="FFFFFF"/>
                </a:solidFill>
                <a:latin typeface="Proxima Nova"/>
                <a:ea typeface="Proxima Nova"/>
                <a:cs typeface="Proxima Nova"/>
                <a:sym typeface="Proxima Nova"/>
              </a:rPr>
              <a:t> </a:t>
            </a:r>
            <a:r>
              <a:rPr lang="en" sz="1500" u="sng">
                <a:solidFill>
                  <a:schemeClr val="hlink"/>
                </a:solidFill>
                <a:latin typeface="Proxima Nova"/>
                <a:ea typeface="Proxima Nova"/>
                <a:cs typeface="Proxima Nova"/>
                <a:sym typeface="Proxima Nova"/>
                <a:hlinkClick r:id="rId5"/>
              </a:rPr>
              <a:t>https://orcid.org/0000-0001-9759-8464</a:t>
            </a:r>
            <a:endParaRPr sz="15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a:solidFill>
                <a:srgbClr val="FFFFFF"/>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What’s happening under the hood?</a:t>
            </a:r>
            <a:endParaRPr>
              <a:solidFill>
                <a:schemeClr val="lt1"/>
              </a:solidFill>
            </a:endParaRPr>
          </a:p>
        </p:txBody>
      </p:sp>
      <p:sp>
        <p:nvSpPr>
          <p:cNvPr id="198" name="Google Shape;198;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Deep Learning / Deep Neural Networks</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“Computational systems loosely inspired by the way in which the brain processes information” (Zucconi, 2018)</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Neural networks can be “trained” with datasets to take inputs and generate “creative” outputs</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Autoencoder/decoder</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A special type of (paired) neural network that takes an input, breaks it down into an encoded sample, and then learns how to decode (or regenerate) the original input based on the encoding</a:t>
            </a:r>
            <a:endParaRPr>
              <a:solidFill>
                <a:schemeClr val="lt1"/>
              </a:solidFill>
            </a:endParaRPr>
          </a:p>
        </p:txBody>
      </p:sp>
      <p:pic>
        <p:nvPicPr>
          <p:cNvPr id="199" name="Google Shape;199;p34"/>
          <p:cNvPicPr preferRelativeResize="0"/>
          <p:nvPr/>
        </p:nvPicPr>
        <p:blipFill>
          <a:blip r:embed="rId3">
            <a:alphaModFix/>
          </a:blip>
          <a:stretch>
            <a:fillRect/>
          </a:stretch>
        </p:blipFill>
        <p:spPr>
          <a:xfrm>
            <a:off x="2900725" y="3159125"/>
            <a:ext cx="5798777" cy="1751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pic>
        <p:nvPicPr>
          <p:cNvPr id="204" name="Google Shape;204;p35"/>
          <p:cNvPicPr preferRelativeResize="0"/>
          <p:nvPr/>
        </p:nvPicPr>
        <p:blipFill>
          <a:blip r:embed="rId3">
            <a:alphaModFix/>
          </a:blip>
          <a:stretch>
            <a:fillRect/>
          </a:stretch>
        </p:blipFill>
        <p:spPr>
          <a:xfrm>
            <a:off x="629825" y="356625"/>
            <a:ext cx="7689656" cy="4320850"/>
          </a:xfrm>
          <a:prstGeom prst="rect">
            <a:avLst/>
          </a:prstGeom>
          <a:noFill/>
          <a:ln>
            <a:noFill/>
          </a:ln>
        </p:spPr>
      </p:pic>
      <p:sp>
        <p:nvSpPr>
          <p:cNvPr id="205" name="Google Shape;205;p35"/>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9"/>
        <p:cNvGrpSpPr/>
        <p:nvPr/>
      </p:nvGrpSpPr>
      <p:grpSpPr>
        <a:xfrm>
          <a:off x="0" y="0"/>
          <a:ext cx="0" cy="0"/>
          <a:chOff x="0" y="0"/>
          <a:chExt cx="0" cy="0"/>
        </a:xfrm>
      </p:grpSpPr>
      <p:sp>
        <p:nvSpPr>
          <p:cNvPr id="210" name="Google Shape;210;p36"/>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211" name="Google Shape;211;p36"/>
          <p:cNvPicPr preferRelativeResize="0"/>
          <p:nvPr/>
        </p:nvPicPr>
        <p:blipFill rotWithShape="1">
          <a:blip r:embed="rId3">
            <a:alphaModFix/>
          </a:blip>
          <a:srcRect b="13239"/>
          <a:stretch/>
        </p:blipFill>
        <p:spPr>
          <a:xfrm>
            <a:off x="450850" y="569113"/>
            <a:ext cx="8242301" cy="4005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5"/>
        <p:cNvGrpSpPr/>
        <p:nvPr/>
      </p:nvGrpSpPr>
      <p:grpSpPr>
        <a:xfrm>
          <a:off x="0" y="0"/>
          <a:ext cx="0" cy="0"/>
          <a:chOff x="0" y="0"/>
          <a:chExt cx="0" cy="0"/>
        </a:xfrm>
      </p:grpSpPr>
      <p:sp>
        <p:nvSpPr>
          <p:cNvPr id="216" name="Google Shape;216;p37"/>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217" name="Google Shape;217;p37"/>
          <p:cNvPicPr preferRelativeResize="0"/>
          <p:nvPr/>
        </p:nvPicPr>
        <p:blipFill>
          <a:blip r:embed="rId3">
            <a:alphaModFix/>
          </a:blip>
          <a:stretch>
            <a:fillRect/>
          </a:stretch>
        </p:blipFill>
        <p:spPr>
          <a:xfrm>
            <a:off x="682325" y="304800"/>
            <a:ext cx="7779360" cy="4372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What’s happening under the hood? (cont.)</a:t>
            </a:r>
            <a:endParaRPr>
              <a:solidFill>
                <a:schemeClr val="lt1"/>
              </a:solidFill>
            </a:endParaRPr>
          </a:p>
        </p:txBody>
      </p:sp>
      <p:sp>
        <p:nvSpPr>
          <p:cNvPr id="223" name="Google Shape;22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lt1"/>
              </a:buClr>
              <a:buSzPts val="1800"/>
              <a:buFont typeface="Proxima Nova"/>
              <a:buChar char="●"/>
            </a:pPr>
            <a:r>
              <a:rPr lang="en">
                <a:solidFill>
                  <a:schemeClr val="lt1"/>
                </a:solidFill>
              </a:rPr>
              <a:t>Generative Adversarial Network (GAN)</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A special type of (paired) neural network composed of a generator and discriminator--wherein the former creates new data instances based on a training set and the latter evaluates them for authenticity (Skymind, n.d)</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Explosion of research in this area (Hindupur, 2017)</a:t>
            </a:r>
            <a:endParaRPr>
              <a:solidFill>
                <a:schemeClr val="lt1"/>
              </a:solidFill>
            </a:endParaRPr>
          </a:p>
        </p:txBody>
      </p:sp>
      <p:pic>
        <p:nvPicPr>
          <p:cNvPr id="224" name="Google Shape;224;p38"/>
          <p:cNvPicPr preferRelativeResize="0"/>
          <p:nvPr/>
        </p:nvPicPr>
        <p:blipFill>
          <a:blip r:embed="rId3">
            <a:alphaModFix/>
          </a:blip>
          <a:stretch>
            <a:fillRect/>
          </a:stretch>
        </p:blipFill>
        <p:spPr>
          <a:xfrm>
            <a:off x="4273800" y="2740475"/>
            <a:ext cx="4558450" cy="1923500"/>
          </a:xfrm>
          <a:prstGeom prst="rect">
            <a:avLst/>
          </a:prstGeom>
          <a:noFill/>
          <a:ln>
            <a:noFill/>
          </a:ln>
        </p:spPr>
      </p:pic>
      <p:sp>
        <p:nvSpPr>
          <p:cNvPr id="225" name="Google Shape;225;p38"/>
          <p:cNvSpPr txBox="1"/>
          <p:nvPr/>
        </p:nvSpPr>
        <p:spPr>
          <a:xfrm>
            <a:off x="191950" y="4606700"/>
            <a:ext cx="8640300" cy="3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https://medium.freecodecamp.org/an-intuitive-introduction-to-generative-adversarial-networks-gans-7a2264a81394</a:t>
            </a: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lt1"/>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What technical circumstances make this possible?</a:t>
            </a:r>
            <a:endParaRPr/>
          </a:p>
        </p:txBody>
      </p:sp>
      <p:sp>
        <p:nvSpPr>
          <p:cNvPr id="231" name="Google Shape;231;p39"/>
          <p:cNvSpPr txBox="1">
            <a:spLocks noGrp="1"/>
          </p:cNvSpPr>
          <p:nvPr>
            <p:ph type="body" idx="1"/>
          </p:nvPr>
        </p:nvSpPr>
        <p:spPr>
          <a:xfrm>
            <a:off x="311700" y="1112650"/>
            <a:ext cx="8520600" cy="30432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Open-source AI resources (i.e. source code)</a:t>
            </a:r>
            <a:endParaRPr sz="2400">
              <a:solidFill>
                <a:schemeClr val="lt1"/>
              </a:solidFill>
              <a:latin typeface="Arial"/>
              <a:ea typeface="Arial"/>
              <a:cs typeface="Arial"/>
              <a:sym typeface="Arial"/>
            </a:endParaRPr>
          </a:p>
          <a:p>
            <a:pPr marL="457200" lvl="0" indent="-381000" algn="l" rtl="0">
              <a:lnSpc>
                <a:spcPct val="100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Acceleration and connectivity of home computing</a:t>
            </a:r>
            <a:endParaRPr sz="2400">
              <a:solidFill>
                <a:schemeClr val="lt1"/>
              </a:solidFill>
              <a:latin typeface="Arial"/>
              <a:ea typeface="Arial"/>
              <a:cs typeface="Arial"/>
              <a:sym typeface="Arial"/>
            </a:endParaRPr>
          </a:p>
          <a:p>
            <a:pPr marL="457200" lvl="0" indent="-381000" algn="l" rtl="0">
              <a:lnSpc>
                <a:spcPct val="100000"/>
              </a:lnSpc>
              <a:spcBef>
                <a:spcPts val="0"/>
              </a:spcBef>
              <a:spcAft>
                <a:spcPts val="0"/>
              </a:spcAft>
              <a:buClr>
                <a:schemeClr val="lt1"/>
              </a:buClr>
              <a:buSzPts val="2400"/>
              <a:buFont typeface="Arial"/>
              <a:buChar char="●"/>
            </a:pPr>
            <a:r>
              <a:rPr lang="en" sz="2400">
                <a:solidFill>
                  <a:schemeClr val="lt1"/>
                </a:solidFill>
                <a:latin typeface="Arial"/>
                <a:ea typeface="Arial"/>
                <a:cs typeface="Arial"/>
                <a:sym typeface="Arial"/>
              </a:rPr>
              <a:t>Mass uploading and access to photos and videos on the web</a:t>
            </a:r>
            <a:endParaRPr sz="2400">
              <a:solidFill>
                <a:schemeClr val="lt1"/>
              </a:solidFill>
              <a:latin typeface="Arial"/>
              <a:ea typeface="Arial"/>
              <a:cs typeface="Arial"/>
              <a:sym typeface="Arial"/>
            </a:endParaRPr>
          </a:p>
          <a:p>
            <a:pPr marL="0" lvl="0" indent="0" algn="l" rtl="0">
              <a:lnSpc>
                <a:spcPct val="100000"/>
              </a:lnSpc>
              <a:spcBef>
                <a:spcPts val="0"/>
              </a:spcBef>
              <a:spcAft>
                <a:spcPts val="0"/>
              </a:spcAft>
              <a:buNone/>
            </a:pPr>
            <a:endParaRPr sz="2400">
              <a:solidFill>
                <a:schemeClr val="lt1"/>
              </a:solidFill>
              <a:latin typeface="Arial"/>
              <a:ea typeface="Arial"/>
              <a:cs typeface="Arial"/>
              <a:sym typeface="Arial"/>
            </a:endParaRPr>
          </a:p>
          <a:p>
            <a:pPr marL="457200" marR="0" lvl="0" indent="0" algn="l" rtl="0">
              <a:lnSpc>
                <a:spcPct val="100000"/>
              </a:lnSpc>
              <a:spcBef>
                <a:spcPts val="0"/>
              </a:spcBef>
              <a:spcAft>
                <a:spcPts val="0"/>
              </a:spcAft>
              <a:buNone/>
            </a:pPr>
            <a:endParaRPr sz="2000">
              <a:solidFill>
                <a:schemeClr val="lt1"/>
              </a:solidFill>
              <a:latin typeface="Arial"/>
              <a:ea typeface="Arial"/>
              <a:cs typeface="Arial"/>
              <a:sym typeface="Arial"/>
            </a:endParaRPr>
          </a:p>
          <a:p>
            <a:pPr marL="0" lvl="0" indent="0" algn="ctr" rtl="0">
              <a:spcBef>
                <a:spcPts val="0"/>
              </a:spcBef>
              <a:spcAft>
                <a:spcPts val="1600"/>
              </a:spcAft>
              <a:buClr>
                <a:srgbClr val="000000"/>
              </a:buClr>
              <a:buSzPts val="1100"/>
              <a:buFont typeface="Arial"/>
              <a:buNone/>
            </a:pPr>
            <a:endParaRPr sz="24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Applications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0"/>
        <p:cNvGrpSpPr/>
        <p:nvPr/>
      </p:nvGrpSpPr>
      <p:grpSpPr>
        <a:xfrm>
          <a:off x="0" y="0"/>
          <a:ext cx="0" cy="0"/>
          <a:chOff x="0" y="0"/>
          <a:chExt cx="0" cy="0"/>
        </a:xfrm>
      </p:grpSpPr>
      <p:sp>
        <p:nvSpPr>
          <p:cNvPr id="241" name="Google Shape;241;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Categories of Disruption (WITNESS, 2018)</a:t>
            </a:r>
            <a:r>
              <a:rPr lang="en"/>
              <a:t>SS, </a:t>
            </a:r>
            <a:endParaRPr/>
          </a:p>
        </p:txBody>
      </p:sp>
      <p:sp>
        <p:nvSpPr>
          <p:cNvPr id="242" name="Google Shape;242;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 sz="2400">
                <a:solidFill>
                  <a:schemeClr val="lt1"/>
                </a:solidFill>
              </a:rPr>
              <a:t>Reality edits</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Credible doppelgangers</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News remixing</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Plausible deniability</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Floods of falsehood</a:t>
            </a:r>
            <a:endParaRPr sz="2400">
              <a:solidFill>
                <a:schemeClr val="lt1"/>
              </a:solidFill>
            </a:endParaRPr>
          </a:p>
        </p:txBody>
      </p:sp>
      <p:pic>
        <p:nvPicPr>
          <p:cNvPr id="243" name="Google Shape;243;p41"/>
          <p:cNvPicPr preferRelativeResize="0"/>
          <p:nvPr/>
        </p:nvPicPr>
        <p:blipFill>
          <a:blip r:embed="rId3">
            <a:alphaModFix/>
          </a:blip>
          <a:stretch>
            <a:fillRect/>
          </a:stretch>
        </p:blipFill>
        <p:spPr>
          <a:xfrm>
            <a:off x="5432050" y="3054775"/>
            <a:ext cx="3400250" cy="1768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sp>
        <p:nvSpPr>
          <p:cNvPr id="248" name="Google Shape;24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Tools Susceptible to Mal-Use (WITNESS, 2018)</a:t>
            </a:r>
            <a:r>
              <a:rPr lang="en"/>
              <a:t>SS, </a:t>
            </a:r>
            <a:endParaRPr/>
          </a:p>
        </p:txBody>
      </p:sp>
      <p:sp>
        <p:nvSpPr>
          <p:cNvPr id="249" name="Google Shape;249;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 sz="2400">
                <a:solidFill>
                  <a:schemeClr val="lt1"/>
                </a:solidFill>
              </a:rPr>
              <a:t>Individualized simulated audio (</a:t>
            </a:r>
            <a:r>
              <a:rPr lang="en" sz="2400" u="sng">
                <a:solidFill>
                  <a:schemeClr val="hlink"/>
                </a:solidFill>
                <a:hlinkClick r:id="rId3"/>
              </a:rPr>
              <a:t>Lyrebird</a:t>
            </a:r>
            <a:r>
              <a:rPr lang="en" sz="2400">
                <a:solidFill>
                  <a:schemeClr val="lt1"/>
                </a:solidFill>
              </a:rPr>
              <a:t> + </a:t>
            </a:r>
            <a:r>
              <a:rPr lang="en" sz="2400" u="sng">
                <a:solidFill>
                  <a:schemeClr val="hlink"/>
                </a:solidFill>
                <a:hlinkClick r:id="rId4"/>
              </a:rPr>
              <a:t>Baidu Deep Voice</a:t>
            </a:r>
            <a:r>
              <a:rPr lang="en" sz="2400">
                <a:solidFill>
                  <a:schemeClr val="lt1"/>
                </a:solidFill>
              </a:rPr>
              <a:t>)</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Foreground/background video editing (</a:t>
            </a:r>
            <a:r>
              <a:rPr lang="en" sz="2400" u="sng">
                <a:solidFill>
                  <a:schemeClr val="hlink"/>
                </a:solidFill>
                <a:hlinkClick r:id="rId5"/>
              </a:rPr>
              <a:t>Adobe Cloak</a:t>
            </a:r>
            <a:r>
              <a:rPr lang="en" sz="2400">
                <a:solidFill>
                  <a:schemeClr val="lt1"/>
                </a:solidFill>
              </a:rPr>
              <a:t>)</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Facial reenactment</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Realistic facial reconstruction and lipsync</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Face swapping apps</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Combinations of technologies</a:t>
            </a:r>
            <a:endParaRPr sz="2400">
              <a:solidFill>
                <a:schemeClr val="lt1"/>
              </a:solidFill>
            </a:endParaRPr>
          </a:p>
        </p:txBody>
      </p:sp>
      <p:pic>
        <p:nvPicPr>
          <p:cNvPr id="250" name="Google Shape;250;p42"/>
          <p:cNvPicPr preferRelativeResize="0"/>
          <p:nvPr/>
        </p:nvPicPr>
        <p:blipFill>
          <a:blip r:embed="rId6">
            <a:alphaModFix/>
          </a:blip>
          <a:stretch>
            <a:fillRect/>
          </a:stretch>
        </p:blipFill>
        <p:spPr>
          <a:xfrm>
            <a:off x="5778800" y="3370925"/>
            <a:ext cx="2954850" cy="1536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pic>
        <p:nvPicPr>
          <p:cNvPr id="255" name="Google Shape;255;p43"/>
          <p:cNvPicPr preferRelativeResize="0"/>
          <p:nvPr/>
        </p:nvPicPr>
        <p:blipFill>
          <a:blip r:embed="rId3">
            <a:alphaModFix/>
          </a:blip>
          <a:stretch>
            <a:fillRect/>
          </a:stretch>
        </p:blipFill>
        <p:spPr>
          <a:xfrm>
            <a:off x="1427475" y="1181200"/>
            <a:ext cx="6289050" cy="3537600"/>
          </a:xfrm>
          <a:prstGeom prst="rect">
            <a:avLst/>
          </a:prstGeom>
          <a:noFill/>
          <a:ln>
            <a:noFill/>
          </a:ln>
        </p:spPr>
      </p:pic>
      <p:sp>
        <p:nvSpPr>
          <p:cNvPr id="256" name="Google Shape;256;p43"/>
          <p:cNvSpPr txBox="1"/>
          <p:nvPr/>
        </p:nvSpPr>
        <p:spPr>
          <a:xfrm>
            <a:off x="367550" y="200800"/>
            <a:ext cx="86523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Proxima Nova"/>
                <a:ea typeface="Proxima Nova"/>
                <a:cs typeface="Proxima Nova"/>
                <a:sym typeface="Proxima Nova"/>
              </a:rPr>
              <a:t>Example of facial reenactment, reconstruction, lipsync </a:t>
            </a:r>
            <a:endParaRPr sz="3000">
              <a:solidFill>
                <a:schemeClr val="lt1"/>
              </a:solidFill>
              <a:latin typeface="Proxima Nova"/>
              <a:ea typeface="Proxima Nova"/>
              <a:cs typeface="Proxima Nova"/>
              <a:sym typeface="Proxima Nova"/>
            </a:endParaRPr>
          </a:p>
        </p:txBody>
      </p:sp>
      <p:sp>
        <p:nvSpPr>
          <p:cNvPr id="257" name="Google Shape;257;p43"/>
          <p:cNvSpPr txBox="1"/>
          <p:nvPr/>
        </p:nvSpPr>
        <p:spPr>
          <a:xfrm>
            <a:off x="90900" y="4718800"/>
            <a:ext cx="8962200" cy="2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Source: </a:t>
            </a:r>
            <a:r>
              <a:rPr lang="en" u="sng">
                <a:solidFill>
                  <a:schemeClr val="hlink"/>
                </a:solidFill>
                <a:latin typeface="Proxima Nova"/>
                <a:ea typeface="Proxima Nova"/>
                <a:cs typeface="Proxima Nova"/>
                <a:sym typeface="Proxima Nova"/>
                <a:hlinkClick r:id="rId4"/>
              </a:rPr>
              <a:t>https://www.buzzfeednews.com/article/davidmack/obama-fake-news-jordan-peele-psa-video-buzzfeed</a:t>
            </a:r>
            <a:endParaRPr>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Scope and Goals</a:t>
            </a:r>
            <a:endParaRPr>
              <a:solidFill>
                <a:schemeClr val="lt1"/>
              </a:solidFill>
            </a:endParaRPr>
          </a:p>
        </p:txBody>
      </p:sp>
      <p:sp>
        <p:nvSpPr>
          <p:cNvPr id="85" name="Google Shape;8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 sz="2400">
                <a:solidFill>
                  <a:schemeClr val="lt1"/>
                </a:solidFill>
              </a:rPr>
              <a:t>Raise awareness of deepfakes (AI-generated synthetic media) </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Introduce key technological concepts and vocabulary</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Present coping strategies and paths forward </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Provide further resources for exploration</a:t>
            </a:r>
            <a:endParaRPr sz="24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sp>
        <p:nvSpPr>
          <p:cNvPr id="262" name="Google Shape;262;p44"/>
          <p:cNvSpPr txBox="1"/>
          <p:nvPr/>
        </p:nvSpPr>
        <p:spPr>
          <a:xfrm>
            <a:off x="358475" y="82675"/>
            <a:ext cx="86523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u="sng">
                <a:solidFill>
                  <a:schemeClr val="hlink"/>
                </a:solidFill>
                <a:latin typeface="Proxima Nova"/>
                <a:ea typeface="Proxima Nova"/>
                <a:cs typeface="Proxima Nova"/>
                <a:sym typeface="Proxima Nova"/>
                <a:hlinkClick r:id="rId3"/>
              </a:rPr>
              <a:t>Derpfakes</a:t>
            </a:r>
            <a:endParaRPr sz="3000">
              <a:solidFill>
                <a:schemeClr val="lt1"/>
              </a:solidFill>
              <a:latin typeface="Proxima Nova"/>
              <a:ea typeface="Proxima Nova"/>
              <a:cs typeface="Proxima Nova"/>
              <a:sym typeface="Proxima Nova"/>
            </a:endParaRPr>
          </a:p>
        </p:txBody>
      </p:sp>
      <p:sp>
        <p:nvSpPr>
          <p:cNvPr id="263" name="Google Shape;263;p44"/>
          <p:cNvSpPr txBox="1"/>
          <p:nvPr/>
        </p:nvSpPr>
        <p:spPr>
          <a:xfrm>
            <a:off x="90900" y="4718800"/>
            <a:ext cx="8962200" cy="2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pic>
        <p:nvPicPr>
          <p:cNvPr id="264" name="Google Shape;264;p44"/>
          <p:cNvPicPr preferRelativeResize="0"/>
          <p:nvPr/>
        </p:nvPicPr>
        <p:blipFill rotWithShape="1">
          <a:blip r:embed="rId4">
            <a:alphaModFix/>
          </a:blip>
          <a:srcRect t="11167" b="12186"/>
          <a:stretch/>
        </p:blipFill>
        <p:spPr>
          <a:xfrm>
            <a:off x="163600" y="716875"/>
            <a:ext cx="5160110" cy="2224825"/>
          </a:xfrm>
          <a:prstGeom prst="rect">
            <a:avLst/>
          </a:prstGeom>
          <a:noFill/>
          <a:ln>
            <a:noFill/>
          </a:ln>
        </p:spPr>
      </p:pic>
      <p:pic>
        <p:nvPicPr>
          <p:cNvPr id="265" name="Google Shape;265;p44"/>
          <p:cNvPicPr preferRelativeResize="0"/>
          <p:nvPr/>
        </p:nvPicPr>
        <p:blipFill rotWithShape="1">
          <a:blip r:embed="rId5">
            <a:alphaModFix/>
          </a:blip>
          <a:srcRect l="35454" t="13930" b="15031"/>
          <a:stretch/>
        </p:blipFill>
        <p:spPr>
          <a:xfrm>
            <a:off x="5416900" y="2283200"/>
            <a:ext cx="3593875" cy="2224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Paths Forward</a:t>
            </a:r>
            <a:endParaRPr/>
          </a:p>
        </p:txBody>
      </p:sp>
      <p:sp>
        <p:nvSpPr>
          <p:cNvPr id="271" name="Google Shape;271;p45"/>
          <p:cNvSpPr txBox="1"/>
          <p:nvPr/>
        </p:nvSpPr>
        <p:spPr>
          <a:xfrm>
            <a:off x="646725" y="3123875"/>
            <a:ext cx="8123100" cy="16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latin typeface="Proxima Nova"/>
                <a:ea typeface="Proxima Nova"/>
                <a:cs typeface="Proxima Nova"/>
                <a:sym typeface="Proxima Nova"/>
              </a:rPr>
              <a:t>“We’re going to need technological solutions, but I don’t think they’re going to solve the problem, and I say that as a technologist. I think it’s a societal problem—a human problem.”</a:t>
            </a:r>
            <a:endParaRPr sz="1800" i="1">
              <a:solidFill>
                <a:schemeClr val="lt1"/>
              </a:solidFill>
              <a:latin typeface="Proxima Nova"/>
              <a:ea typeface="Proxima Nova"/>
              <a:cs typeface="Proxima Nova"/>
              <a:sym typeface="Proxima Nova"/>
            </a:endParaRPr>
          </a:p>
          <a:p>
            <a:pPr marL="457200" lvl="0" indent="-342900" algn="r" rtl="0">
              <a:spcBef>
                <a:spcPts val="0"/>
              </a:spcBef>
              <a:spcAft>
                <a:spcPts val="0"/>
              </a:spcAft>
              <a:buClr>
                <a:schemeClr val="lt1"/>
              </a:buClr>
              <a:buSzPts val="1800"/>
              <a:buFont typeface="Proxima Nova"/>
              <a:buChar char="-"/>
            </a:pPr>
            <a:r>
              <a:rPr lang="en" sz="1800">
                <a:solidFill>
                  <a:schemeClr val="lt1"/>
                </a:solidFill>
                <a:latin typeface="Proxima Nova"/>
                <a:ea typeface="Proxima Nova"/>
                <a:cs typeface="Proxima Nova"/>
                <a:sym typeface="Proxima Nova"/>
              </a:rPr>
              <a:t>Hany Farid, Dartmouth College</a:t>
            </a:r>
            <a:endParaRPr sz="1800">
              <a:solidFill>
                <a:schemeClr val="lt1"/>
              </a:solidFill>
              <a:latin typeface="Proxima Nova"/>
              <a:ea typeface="Proxima Nova"/>
              <a:cs typeface="Proxima Nova"/>
              <a:sym typeface="Proxima Nova"/>
            </a:endParaRPr>
          </a:p>
          <a:p>
            <a:pPr marL="457200" lvl="0" indent="0" algn="r" rtl="0">
              <a:spcBef>
                <a:spcPts val="0"/>
              </a:spcBef>
              <a:spcAft>
                <a:spcPts val="0"/>
              </a:spcAft>
              <a:buNone/>
            </a:pPr>
            <a:r>
              <a:rPr lang="en" sz="1800">
                <a:solidFill>
                  <a:schemeClr val="lt1"/>
                </a:solidFill>
                <a:latin typeface="Proxima Nova"/>
                <a:ea typeface="Proxima Nova"/>
                <a:cs typeface="Proxima Nova"/>
                <a:sym typeface="Proxima Nova"/>
              </a:rPr>
              <a:t>(Rothman, 2018)</a:t>
            </a:r>
            <a:endParaRPr sz="18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
        <p:cNvGrpSpPr/>
        <p:nvPr/>
      </p:nvGrpSpPr>
      <p:grpSpPr>
        <a:xfrm>
          <a:off x="0" y="0"/>
          <a:ext cx="0" cy="0"/>
          <a:chOff x="0" y="0"/>
          <a:chExt cx="0" cy="0"/>
        </a:xfrm>
      </p:grpSpPr>
      <p:sp>
        <p:nvSpPr>
          <p:cNvPr id="276" name="Google Shape;276;p46"/>
          <p:cNvSpPr txBox="1">
            <a:spLocks noGrp="1"/>
          </p:cNvSpPr>
          <p:nvPr>
            <p:ph type="title"/>
          </p:nvPr>
        </p:nvSpPr>
        <p:spPr>
          <a:xfrm>
            <a:off x="311700" y="28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Technology -- Forensic Video Detection</a:t>
            </a:r>
            <a:endParaRPr>
              <a:solidFill>
                <a:schemeClr val="lt1"/>
              </a:solidFill>
            </a:endParaRPr>
          </a:p>
        </p:txBody>
      </p:sp>
      <p:sp>
        <p:nvSpPr>
          <p:cNvPr id="277" name="Google Shape;277;p46"/>
          <p:cNvSpPr txBox="1">
            <a:spLocks noGrp="1"/>
          </p:cNvSpPr>
          <p:nvPr>
            <p:ph type="body" idx="1"/>
          </p:nvPr>
        </p:nvSpPr>
        <p:spPr>
          <a:xfrm>
            <a:off x="311700" y="863550"/>
            <a:ext cx="51612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Char char="●"/>
            </a:pPr>
            <a:r>
              <a:rPr lang="en" sz="2000">
                <a:solidFill>
                  <a:schemeClr val="lt1"/>
                </a:solidFill>
              </a:rPr>
              <a:t>Human-readable “manual forensics”</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Detecting “chromatic aberration” (Johnson &amp; Farid, 2006)</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Artifacting around eye-blinks (Li, et al., 2018)</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Eurealian Video Magnification (Wu, et al., 2012)</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FaceForensics: Using GANs to fight GANs (Rössler, et al., 2018)</a:t>
            </a:r>
            <a:endParaRPr sz="2000">
              <a:solidFill>
                <a:schemeClr val="lt1"/>
              </a:solidFill>
            </a:endParaRPr>
          </a:p>
          <a:p>
            <a:pPr marL="457200" lvl="0" indent="-355600" algn="l" rtl="0">
              <a:spcBef>
                <a:spcPts val="0"/>
              </a:spcBef>
              <a:spcAft>
                <a:spcPts val="0"/>
              </a:spcAft>
              <a:buClr>
                <a:schemeClr val="lt1"/>
              </a:buClr>
              <a:buSzPts val="2000"/>
              <a:buChar char="●"/>
            </a:pPr>
            <a:r>
              <a:rPr lang="en" sz="2000">
                <a:solidFill>
                  <a:schemeClr val="lt1"/>
                </a:solidFill>
              </a:rPr>
              <a:t>DARPA MediFor $68 Million Endowment (Robinski, 2018)</a:t>
            </a:r>
            <a:endParaRPr sz="2000">
              <a:solidFill>
                <a:schemeClr val="lt1"/>
              </a:solidFill>
            </a:endParaRPr>
          </a:p>
        </p:txBody>
      </p:sp>
      <p:pic>
        <p:nvPicPr>
          <p:cNvPr id="278" name="Google Shape;278;p46"/>
          <p:cNvPicPr preferRelativeResize="0"/>
          <p:nvPr/>
        </p:nvPicPr>
        <p:blipFill>
          <a:blip r:embed="rId3">
            <a:alphaModFix/>
          </a:blip>
          <a:stretch>
            <a:fillRect/>
          </a:stretch>
        </p:blipFill>
        <p:spPr>
          <a:xfrm>
            <a:off x="5472900" y="1633675"/>
            <a:ext cx="3366300" cy="1876151"/>
          </a:xfrm>
          <a:prstGeom prst="rect">
            <a:avLst/>
          </a:prstGeom>
          <a:noFill/>
          <a:ln>
            <a:noFill/>
          </a:ln>
        </p:spPr>
      </p:pic>
      <p:sp>
        <p:nvSpPr>
          <p:cNvPr id="279" name="Google Shape;279;p46"/>
          <p:cNvSpPr txBox="1"/>
          <p:nvPr/>
        </p:nvSpPr>
        <p:spPr>
          <a:xfrm>
            <a:off x="5472900" y="3509825"/>
            <a:ext cx="29910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Proxima Nova"/>
                <a:ea typeface="Proxima Nova"/>
                <a:cs typeface="Proxima Nova"/>
                <a:sym typeface="Proxima Nova"/>
              </a:rPr>
              <a:t>Source: </a:t>
            </a:r>
            <a:r>
              <a:rPr lang="en" sz="1200" u="sng">
                <a:solidFill>
                  <a:schemeClr val="hlink"/>
                </a:solidFill>
                <a:latin typeface="Proxima Nova"/>
                <a:ea typeface="Proxima Nova"/>
                <a:cs typeface="Proxima Nova"/>
                <a:sym typeface="Proxima Nova"/>
                <a:hlinkClick r:id="rId4"/>
              </a:rPr>
              <a:t>https://blog.witness.org/2018/07/deepfakes-and-solutions/</a:t>
            </a:r>
            <a:endParaRPr sz="1200">
              <a:solidFill>
                <a:schemeClr val="lt1"/>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
        <p:cNvGrpSpPr/>
        <p:nvPr/>
      </p:nvGrpSpPr>
      <p:grpSpPr>
        <a:xfrm>
          <a:off x="0" y="0"/>
          <a:ext cx="0" cy="0"/>
          <a:chOff x="0" y="0"/>
          <a:chExt cx="0" cy="0"/>
        </a:xfrm>
      </p:grpSpPr>
      <p:sp>
        <p:nvSpPr>
          <p:cNvPr id="284" name="Google Shape;284;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Technology -- Media Authentication</a:t>
            </a:r>
            <a:endParaRPr>
              <a:solidFill>
                <a:schemeClr val="lt1"/>
              </a:solidFill>
            </a:endParaRPr>
          </a:p>
        </p:txBody>
      </p:sp>
      <p:sp>
        <p:nvSpPr>
          <p:cNvPr id="285" name="Google Shape;285;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Char char="●"/>
            </a:pPr>
            <a:r>
              <a:rPr lang="en" sz="2200">
                <a:solidFill>
                  <a:schemeClr val="lt1"/>
                </a:solidFill>
              </a:rPr>
              <a:t>AI-guided image provenance analysis (Moreira et al., 2018)</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Tools and plug-ins:</a:t>
            </a:r>
            <a:endParaRPr sz="2200">
              <a:solidFill>
                <a:schemeClr val="lt1"/>
              </a:solidFill>
            </a:endParaRPr>
          </a:p>
          <a:p>
            <a:pPr marL="914400" lvl="1" indent="-368300" algn="l" rtl="0">
              <a:spcBef>
                <a:spcPts val="0"/>
              </a:spcBef>
              <a:spcAft>
                <a:spcPts val="0"/>
              </a:spcAft>
              <a:buClr>
                <a:schemeClr val="lt1"/>
              </a:buClr>
              <a:buSzPts val="2200"/>
              <a:buChar char="○"/>
            </a:pPr>
            <a:r>
              <a:rPr lang="en" sz="2200" u="sng">
                <a:solidFill>
                  <a:schemeClr val="hlink"/>
                </a:solidFill>
                <a:hlinkClick r:id="rId3"/>
              </a:rPr>
              <a:t>Proofmode</a:t>
            </a:r>
            <a:r>
              <a:rPr lang="en" sz="2200">
                <a:solidFill>
                  <a:schemeClr val="lt1"/>
                </a:solidFill>
              </a:rPr>
              <a:t> </a:t>
            </a:r>
            <a:endParaRPr sz="2200">
              <a:solidFill>
                <a:schemeClr val="lt1"/>
              </a:solidFill>
            </a:endParaRPr>
          </a:p>
          <a:p>
            <a:pPr marL="914400" lvl="1" indent="-368300" algn="l" rtl="0">
              <a:spcBef>
                <a:spcPts val="0"/>
              </a:spcBef>
              <a:spcAft>
                <a:spcPts val="0"/>
              </a:spcAft>
              <a:buClr>
                <a:schemeClr val="lt1"/>
              </a:buClr>
              <a:buSzPts val="2200"/>
              <a:buChar char="○"/>
            </a:pPr>
            <a:r>
              <a:rPr lang="en" sz="2200" u="sng">
                <a:solidFill>
                  <a:schemeClr val="hlink"/>
                </a:solidFill>
                <a:hlinkClick r:id="rId4"/>
              </a:rPr>
              <a:t>TruPic</a:t>
            </a:r>
            <a:r>
              <a:rPr lang="en" sz="2200"/>
              <a:t> </a:t>
            </a:r>
            <a:endParaRPr sz="2200"/>
          </a:p>
          <a:p>
            <a:pPr marL="914400" lvl="1" indent="-368300" algn="l" rtl="0">
              <a:spcBef>
                <a:spcPts val="0"/>
              </a:spcBef>
              <a:spcAft>
                <a:spcPts val="0"/>
              </a:spcAft>
              <a:buClr>
                <a:schemeClr val="lt1"/>
              </a:buClr>
              <a:buSzPts val="2200"/>
              <a:buChar char="○"/>
            </a:pPr>
            <a:r>
              <a:rPr lang="en" sz="2200" u="sng">
                <a:solidFill>
                  <a:schemeClr val="hlink"/>
                </a:solidFill>
                <a:hlinkClick r:id="rId5"/>
              </a:rPr>
              <a:t>InVid</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Distributed ledger (blockchain) inflected solutions (Allibhai, 2018)</a:t>
            </a:r>
            <a:endParaRPr sz="2200">
              <a:solidFill>
                <a:schemeClr val="lt1"/>
              </a:solidFill>
            </a:endParaRPr>
          </a:p>
          <a:p>
            <a:pPr marL="457200" lvl="0" indent="-368300" algn="l" rtl="0">
              <a:spcBef>
                <a:spcPts val="0"/>
              </a:spcBef>
              <a:spcAft>
                <a:spcPts val="0"/>
              </a:spcAft>
              <a:buClr>
                <a:schemeClr val="lt1"/>
              </a:buClr>
              <a:buSzPts val="2200"/>
              <a:buChar char="●"/>
            </a:pPr>
            <a:r>
              <a:rPr lang="en" sz="2200">
                <a:solidFill>
                  <a:schemeClr val="lt1"/>
                </a:solidFill>
              </a:rPr>
              <a:t>Machine-readable signatures/watermarks on commercially produced media</a:t>
            </a:r>
            <a:endParaRPr sz="2200">
              <a:solidFill>
                <a:schemeClr val="lt1"/>
              </a:solidFill>
            </a:endParaRPr>
          </a:p>
          <a:p>
            <a:pPr marL="0" lvl="0" indent="0" algn="l" rtl="0">
              <a:spcBef>
                <a:spcPts val="1600"/>
              </a:spcBef>
              <a:spcAft>
                <a:spcPts val="1600"/>
              </a:spcAft>
              <a:buNone/>
            </a:pP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311700" y="5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Media Literacy -- First of all, inject sanity when possible</a:t>
            </a:r>
            <a:endParaRPr>
              <a:solidFill>
                <a:schemeClr val="lt1"/>
              </a:solidFill>
            </a:endParaRPr>
          </a:p>
        </p:txBody>
      </p:sp>
      <p:pic>
        <p:nvPicPr>
          <p:cNvPr id="291" name="Google Shape;291;p48"/>
          <p:cNvPicPr preferRelativeResize="0"/>
          <p:nvPr/>
        </p:nvPicPr>
        <p:blipFill rotWithShape="1">
          <a:blip r:embed="rId3">
            <a:alphaModFix/>
          </a:blip>
          <a:srcRect t="21148"/>
          <a:stretch/>
        </p:blipFill>
        <p:spPr>
          <a:xfrm>
            <a:off x="553425" y="1159525"/>
            <a:ext cx="6023974" cy="2662075"/>
          </a:xfrm>
          <a:prstGeom prst="rect">
            <a:avLst/>
          </a:prstGeom>
          <a:noFill/>
          <a:ln>
            <a:noFill/>
          </a:ln>
        </p:spPr>
      </p:pic>
      <p:sp>
        <p:nvSpPr>
          <p:cNvPr id="292" name="Google Shape;292;p48"/>
          <p:cNvSpPr txBox="1"/>
          <p:nvPr/>
        </p:nvSpPr>
        <p:spPr>
          <a:xfrm>
            <a:off x="5251700" y="3765450"/>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pic>
        <p:nvPicPr>
          <p:cNvPr id="293" name="Google Shape;293;p48"/>
          <p:cNvPicPr preferRelativeResize="0"/>
          <p:nvPr/>
        </p:nvPicPr>
        <p:blipFill>
          <a:blip r:embed="rId4">
            <a:alphaModFix/>
          </a:blip>
          <a:stretch>
            <a:fillRect/>
          </a:stretch>
        </p:blipFill>
        <p:spPr>
          <a:xfrm>
            <a:off x="6800625" y="3329962"/>
            <a:ext cx="2031750" cy="1543075"/>
          </a:xfrm>
          <a:prstGeom prst="rect">
            <a:avLst/>
          </a:prstGeom>
          <a:noFill/>
          <a:ln>
            <a:noFill/>
          </a:ln>
        </p:spPr>
      </p:pic>
      <p:sp>
        <p:nvSpPr>
          <p:cNvPr id="294" name="Google Shape;294;p48"/>
          <p:cNvSpPr/>
          <p:nvPr/>
        </p:nvSpPr>
        <p:spPr>
          <a:xfrm>
            <a:off x="6800700" y="3219638"/>
            <a:ext cx="2031600" cy="1763700"/>
          </a:xfrm>
          <a:prstGeom prst="noSmoking">
            <a:avLst>
              <a:gd name="adj" fmla="val 2946"/>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8"/>
        <p:cNvGrpSpPr/>
        <p:nvPr/>
      </p:nvGrpSpPr>
      <p:grpSpPr>
        <a:xfrm>
          <a:off x="0" y="0"/>
          <a:ext cx="0" cy="0"/>
          <a:chOff x="0" y="0"/>
          <a:chExt cx="0" cy="0"/>
        </a:xfrm>
      </p:grpSpPr>
      <p:sp>
        <p:nvSpPr>
          <p:cNvPr id="299" name="Google Shape;299;p49"/>
          <p:cNvSpPr txBox="1"/>
          <p:nvPr/>
        </p:nvSpPr>
        <p:spPr>
          <a:xfrm>
            <a:off x="360300" y="766475"/>
            <a:ext cx="8523900" cy="41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solidFill>
                  <a:schemeClr val="lt1"/>
                </a:solidFill>
                <a:latin typeface="Proxima Nova"/>
                <a:ea typeface="Proxima Nova"/>
                <a:cs typeface="Proxima Nova"/>
                <a:sym typeface="Proxima Nova"/>
              </a:rPr>
              <a:t>Rather than throwing up our hands and declaring the representation of reality an impossibility, we all should seize this as an opportunity to break out of our traditional roles as passive viewers [and take] greater accountability for our spectatorship.</a:t>
            </a:r>
            <a:r>
              <a:rPr lang="en" sz="3000">
                <a:solidFill>
                  <a:schemeClr val="lt1"/>
                </a:solidFill>
                <a:latin typeface="Proxima Nova"/>
                <a:ea typeface="Proxima Nova"/>
                <a:cs typeface="Proxima Nova"/>
                <a:sym typeface="Proxima Nova"/>
              </a:rPr>
              <a:t> </a:t>
            </a:r>
            <a:endParaRPr sz="3000">
              <a:solidFill>
                <a:schemeClr val="lt1"/>
              </a:solidFill>
              <a:latin typeface="Proxima Nova"/>
              <a:ea typeface="Proxima Nova"/>
              <a:cs typeface="Proxima Nova"/>
              <a:sym typeface="Proxima Nova"/>
            </a:endParaRPr>
          </a:p>
          <a:p>
            <a:pPr marL="0" lvl="0" indent="0" algn="r" rtl="0">
              <a:spcBef>
                <a:spcPts val="0"/>
              </a:spcBef>
              <a:spcAft>
                <a:spcPts val="0"/>
              </a:spcAft>
              <a:buNone/>
            </a:pPr>
            <a:r>
              <a:rPr lang="en" sz="3000">
                <a:solidFill>
                  <a:schemeClr val="lt1"/>
                </a:solidFill>
                <a:latin typeface="Proxima Nova"/>
                <a:ea typeface="Proxima Nova"/>
                <a:cs typeface="Proxima Nova"/>
                <a:sym typeface="Proxima Nova"/>
              </a:rPr>
              <a:t>(Fox, 2017)</a:t>
            </a:r>
            <a:endParaRPr sz="30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30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3000">
              <a:solidFill>
                <a:schemeClr val="lt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Media Literacy -- Institutional awareness and action</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305" name="Google Shape;305;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Consortial efforts &amp; “collaborative journalism projects” between broadcasters such as </a:t>
            </a:r>
            <a:r>
              <a:rPr lang="en" u="sng">
                <a:solidFill>
                  <a:schemeClr val="hlink"/>
                </a:solidFill>
                <a:hlinkClick r:id="rId3"/>
              </a:rPr>
              <a:t>Comprova</a:t>
            </a:r>
            <a:r>
              <a:rPr lang="en">
                <a:solidFill>
                  <a:schemeClr val="lt1"/>
                </a:solidFill>
              </a:rPr>
              <a:t>, </a:t>
            </a:r>
            <a:r>
              <a:rPr lang="en" u="sng">
                <a:solidFill>
                  <a:schemeClr val="hlink"/>
                </a:solidFill>
                <a:hlinkClick r:id="rId4"/>
              </a:rPr>
              <a:t>CrossCheck</a:t>
            </a:r>
            <a:r>
              <a:rPr lang="en">
                <a:solidFill>
                  <a:schemeClr val="lt1"/>
                </a:solidFill>
              </a:rPr>
              <a:t>, and </a:t>
            </a:r>
            <a:r>
              <a:rPr lang="en" u="sng">
                <a:solidFill>
                  <a:schemeClr val="hlink"/>
                </a:solidFill>
                <a:hlinkClick r:id="rId5"/>
              </a:rPr>
              <a:t>Verificado</a:t>
            </a:r>
            <a:endParaRPr>
              <a:solidFill>
                <a:schemeClr val="lt1"/>
              </a:solidFill>
            </a:endParaRPr>
          </a:p>
          <a:p>
            <a:pPr marL="457200" lvl="0" indent="-355600" algn="l" rtl="0">
              <a:spcBef>
                <a:spcPts val="0"/>
              </a:spcBef>
              <a:spcAft>
                <a:spcPts val="0"/>
              </a:spcAft>
              <a:buClr>
                <a:schemeClr val="lt1"/>
              </a:buClr>
              <a:buSzPts val="2000"/>
              <a:buChar char="●"/>
            </a:pPr>
            <a:r>
              <a:rPr lang="en">
                <a:solidFill>
                  <a:schemeClr val="lt1"/>
                </a:solidFill>
              </a:rPr>
              <a:t>NGO and industry-created training and toolkits such as </a:t>
            </a:r>
            <a:r>
              <a:rPr lang="en" u="sng">
                <a:solidFill>
                  <a:schemeClr val="hlink"/>
                </a:solidFill>
                <a:hlinkClick r:id="rId6"/>
              </a:rPr>
              <a:t>First Draft</a:t>
            </a:r>
            <a:r>
              <a:rPr lang="en">
                <a:solidFill>
                  <a:schemeClr val="lt1"/>
                </a:solidFill>
              </a:rPr>
              <a:t> and </a:t>
            </a:r>
            <a:r>
              <a:rPr lang="en" u="sng">
                <a:solidFill>
                  <a:schemeClr val="hlink"/>
                </a:solidFill>
                <a:hlinkClick r:id="rId7"/>
              </a:rPr>
              <a:t>Google News Initiative</a:t>
            </a:r>
            <a:r>
              <a:rPr lang="en">
                <a:solidFill>
                  <a:schemeClr val="lt1"/>
                </a:solidFill>
              </a:rPr>
              <a:t> </a:t>
            </a:r>
            <a:endParaRPr>
              <a:solidFill>
                <a:schemeClr val="lt1"/>
              </a:solidFill>
            </a:endParaRPr>
          </a:p>
          <a:p>
            <a:pPr marL="457200" lvl="0" indent="-355600" algn="l" rtl="0">
              <a:spcBef>
                <a:spcPts val="0"/>
              </a:spcBef>
              <a:spcAft>
                <a:spcPts val="0"/>
              </a:spcAft>
              <a:buClr>
                <a:schemeClr val="lt1"/>
              </a:buClr>
              <a:buSzPts val="2000"/>
              <a:buChar char="●"/>
            </a:pPr>
            <a:r>
              <a:rPr lang="en">
                <a:solidFill>
                  <a:schemeClr val="lt1"/>
                </a:solidFill>
              </a:rPr>
              <a:t>Track and identify synthetic media as it is produced and disseminated (</a:t>
            </a:r>
            <a:r>
              <a:rPr lang="en" u="sng">
                <a:solidFill>
                  <a:schemeClr val="hlink"/>
                </a:solidFill>
                <a:hlinkClick r:id="rId8"/>
              </a:rPr>
              <a:t>Digital Information Lab</a:t>
            </a:r>
            <a:r>
              <a:rPr lang="en">
                <a:solidFill>
                  <a:schemeClr val="lt1"/>
                </a:solidFill>
              </a:rPr>
              <a:t> &amp; </a:t>
            </a:r>
            <a:r>
              <a:rPr lang="en" u="sng">
                <a:solidFill>
                  <a:schemeClr val="hlink"/>
                </a:solidFill>
                <a:hlinkClick r:id="rId9"/>
              </a:rPr>
              <a:t>Oxford Internet Institute</a:t>
            </a:r>
            <a:r>
              <a:rPr lang="en">
                <a:solidFill>
                  <a:schemeClr val="lt1"/>
                </a:solidFill>
              </a:rPr>
              <a:t>)</a:t>
            </a:r>
            <a:endParaRPr>
              <a:solidFill>
                <a:schemeClr val="lt1"/>
              </a:solidFill>
            </a:endParaRPr>
          </a:p>
          <a:p>
            <a:pPr marL="457200" lvl="0" indent="-355600" algn="l" rtl="0">
              <a:spcBef>
                <a:spcPts val="0"/>
              </a:spcBef>
              <a:spcAft>
                <a:spcPts val="0"/>
              </a:spcAft>
              <a:buClr>
                <a:schemeClr val="lt1"/>
              </a:buClr>
              <a:buSzPts val="2000"/>
              <a:buChar char="●"/>
            </a:pPr>
            <a:r>
              <a:rPr lang="en">
                <a:solidFill>
                  <a:schemeClr val="lt1"/>
                </a:solidFill>
              </a:rPr>
              <a:t>Explore legal and policy-related options (Chesney &amp; Citron, 2018)</a:t>
            </a:r>
            <a:endParaRPr>
              <a:solidFill>
                <a:schemeClr val="lt1"/>
              </a:solidFill>
            </a:endParaRPr>
          </a:p>
          <a:p>
            <a:pPr marL="457200" lvl="0" indent="-355600" algn="l" rtl="0">
              <a:spcBef>
                <a:spcPts val="0"/>
              </a:spcBef>
              <a:spcAft>
                <a:spcPts val="0"/>
              </a:spcAft>
              <a:buClr>
                <a:schemeClr val="lt1"/>
              </a:buClr>
              <a:buSzPts val="2000"/>
              <a:buChar char="●"/>
            </a:pPr>
            <a:r>
              <a:rPr lang="en">
                <a:solidFill>
                  <a:schemeClr val="lt1"/>
                </a:solidFill>
              </a:rPr>
              <a:t>Cross-disciplinary and cross-professional collaboration such as the </a:t>
            </a:r>
            <a:r>
              <a:rPr lang="en" u="sng">
                <a:solidFill>
                  <a:schemeClr val="hlink"/>
                </a:solidFill>
                <a:hlinkClick r:id="rId10"/>
              </a:rPr>
              <a:t>expert summit on deepfakes</a:t>
            </a:r>
            <a:r>
              <a:rPr lang="en">
                <a:solidFill>
                  <a:schemeClr val="lt1"/>
                </a:solidFill>
              </a:rPr>
              <a:t> organized by WITNESS &amp; First Draft</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9"/>
        <p:cNvGrpSpPr/>
        <p:nvPr/>
      </p:nvGrpSpPr>
      <p:grpSpPr>
        <a:xfrm>
          <a:off x="0" y="0"/>
          <a:ext cx="0" cy="0"/>
          <a:chOff x="0" y="0"/>
          <a:chExt cx="0" cy="0"/>
        </a:xfrm>
      </p:grpSpPr>
      <p:sp>
        <p:nvSpPr>
          <p:cNvPr id="310" name="Google Shape;310;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Media Literacy -- Lessons from archival/information science</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311" name="Google Shape;311;p51"/>
          <p:cNvSpPr txBox="1">
            <a:spLocks noGrp="1"/>
          </p:cNvSpPr>
          <p:nvPr>
            <p:ph type="body" idx="1"/>
          </p:nvPr>
        </p:nvSpPr>
        <p:spPr>
          <a:xfrm>
            <a:off x="311700" y="1462750"/>
            <a:ext cx="8520600" cy="31062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lt1"/>
              </a:buClr>
              <a:buSzPts val="2200"/>
              <a:buChar char="●"/>
            </a:pPr>
            <a:r>
              <a:rPr lang="en" sz="2200">
                <a:solidFill>
                  <a:schemeClr val="lt1"/>
                </a:solidFill>
              </a:rPr>
              <a:t>“The deepfake is a new spin on this process, but archives have always had to deal with forgeries or fakes or plagiarism.” -Yvonne Ng (WITNESS) (Ehrenkranz, 2018)</a:t>
            </a:r>
            <a:endParaRPr sz="2200">
              <a:solidFill>
                <a:schemeClr val="lt1"/>
              </a:solidFill>
            </a:endParaRPr>
          </a:p>
          <a:p>
            <a:pPr marL="457200" lvl="0" indent="-368300" algn="l" rtl="0">
              <a:lnSpc>
                <a:spcPct val="100000"/>
              </a:lnSpc>
              <a:spcBef>
                <a:spcPts val="0"/>
              </a:spcBef>
              <a:spcAft>
                <a:spcPts val="0"/>
              </a:spcAft>
              <a:buClr>
                <a:schemeClr val="lt1"/>
              </a:buClr>
              <a:buSzPts val="2200"/>
              <a:buChar char="●"/>
            </a:pPr>
            <a:r>
              <a:rPr lang="en" sz="2200">
                <a:solidFill>
                  <a:schemeClr val="lt1"/>
                </a:solidFill>
              </a:rPr>
              <a:t>Controlled, consistent policies and rules around metadata standards</a:t>
            </a:r>
            <a:endParaRPr sz="2200">
              <a:solidFill>
                <a:schemeClr val="lt1"/>
              </a:solidFill>
            </a:endParaRPr>
          </a:p>
          <a:p>
            <a:pPr marL="457200" lvl="0" indent="-368300" algn="l" rtl="0">
              <a:lnSpc>
                <a:spcPct val="100000"/>
              </a:lnSpc>
              <a:spcBef>
                <a:spcPts val="0"/>
              </a:spcBef>
              <a:spcAft>
                <a:spcPts val="0"/>
              </a:spcAft>
              <a:buClr>
                <a:schemeClr val="lt1"/>
              </a:buClr>
              <a:buSzPts val="2200"/>
              <a:buChar char="●"/>
            </a:pPr>
            <a:r>
              <a:rPr lang="en" sz="2200">
                <a:solidFill>
                  <a:schemeClr val="lt1"/>
                </a:solidFill>
              </a:rPr>
              <a:t>Importance of documenting and preserving deepfakes as misinformation objects</a:t>
            </a:r>
            <a:endParaRPr sz="2200">
              <a:solidFill>
                <a:schemeClr val="lt1"/>
              </a:solidFill>
            </a:endParaRPr>
          </a:p>
          <a:p>
            <a:pPr marL="457200" lvl="0" indent="-368300" algn="l" rtl="0">
              <a:lnSpc>
                <a:spcPct val="100000"/>
              </a:lnSpc>
              <a:spcBef>
                <a:spcPts val="0"/>
              </a:spcBef>
              <a:spcAft>
                <a:spcPts val="0"/>
              </a:spcAft>
              <a:buClr>
                <a:schemeClr val="lt1"/>
              </a:buClr>
              <a:buSzPts val="2200"/>
              <a:buChar char="●"/>
            </a:pPr>
            <a:r>
              <a:rPr lang="en" sz="2200">
                <a:solidFill>
                  <a:schemeClr val="lt1"/>
                </a:solidFill>
              </a:rPr>
              <a:t>The </a:t>
            </a:r>
            <a:r>
              <a:rPr lang="en" sz="2200" u="sng">
                <a:solidFill>
                  <a:schemeClr val="hlink"/>
                </a:solidFill>
                <a:hlinkClick r:id="rId3"/>
              </a:rPr>
              <a:t>LOCKSS</a:t>
            </a:r>
            <a:r>
              <a:rPr lang="en" sz="2200">
                <a:solidFill>
                  <a:schemeClr val="lt1"/>
                </a:solidFill>
              </a:rPr>
              <a:t> mentality</a:t>
            </a:r>
            <a:endParaRPr sz="22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
        <p:cNvGrpSpPr/>
        <p:nvPr/>
      </p:nvGrpSpPr>
      <p:grpSpPr>
        <a:xfrm>
          <a:off x="0" y="0"/>
          <a:ext cx="0" cy="0"/>
          <a:chOff x="0" y="0"/>
          <a:chExt cx="0" cy="0"/>
        </a:xfrm>
      </p:grpSpPr>
      <p:sp>
        <p:nvSpPr>
          <p:cNvPr id="316" name="Google Shape;316;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Challenges</a:t>
            </a:r>
            <a:endParaRPr>
              <a:solidFill>
                <a:schemeClr val="lt1"/>
              </a:solidFill>
            </a:endParaRPr>
          </a:p>
        </p:txBody>
      </p:sp>
      <p:sp>
        <p:nvSpPr>
          <p:cNvPr id="317" name="Google Shape;317;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 sz="2400">
                <a:solidFill>
                  <a:schemeClr val="lt1"/>
                </a:solidFill>
              </a:rPr>
              <a:t>Micro-targeted dissemination &amp; reaction</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The Digital Divide</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“Arms race” mentality &amp; reality</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Balancing security &amp; authenticity w/ surveillance &amp; privacy</a:t>
            </a:r>
            <a:endParaRPr sz="2400">
              <a:solidFill>
                <a:schemeClr val="lt1"/>
              </a:solidFill>
            </a:endParaRPr>
          </a:p>
          <a:p>
            <a:pPr marL="457200" lvl="0" indent="-381000" algn="l" rtl="0">
              <a:spcBef>
                <a:spcPts val="0"/>
              </a:spcBef>
              <a:spcAft>
                <a:spcPts val="0"/>
              </a:spcAft>
              <a:buClr>
                <a:schemeClr val="lt1"/>
              </a:buClr>
              <a:buSzPts val="2400"/>
              <a:buChar char="●"/>
            </a:pPr>
            <a:r>
              <a:rPr lang="en" sz="2400">
                <a:solidFill>
                  <a:schemeClr val="lt1"/>
                </a:solidFill>
              </a:rPr>
              <a:t>Collaborative journalism in the US</a:t>
            </a:r>
            <a:endParaRPr sz="24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1"/>
        <p:cNvGrpSpPr/>
        <p:nvPr/>
      </p:nvGrpSpPr>
      <p:grpSpPr>
        <a:xfrm>
          <a:off x="0" y="0"/>
          <a:ext cx="0" cy="0"/>
          <a:chOff x="0" y="0"/>
          <a:chExt cx="0" cy="0"/>
        </a:xfrm>
      </p:grpSpPr>
      <p:sp>
        <p:nvSpPr>
          <p:cNvPr id="322" name="Google Shape;322;p53"/>
          <p:cNvSpPr txBox="1">
            <a:spLocks noGrp="1"/>
          </p:cNvSpPr>
          <p:nvPr>
            <p:ph type="title"/>
          </p:nvPr>
        </p:nvSpPr>
        <p:spPr>
          <a:xfrm>
            <a:off x="311700" y="173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rPr>
              <a:t>Works </a:t>
            </a:r>
            <a:r>
              <a:rPr lang="en" dirty="0" smtClean="0">
                <a:solidFill>
                  <a:schemeClr val="lt1"/>
                </a:solidFill>
              </a:rPr>
              <a:t>Cited</a:t>
            </a:r>
            <a:endParaRPr sz="2200" dirty="0">
              <a:solidFill>
                <a:schemeClr val="lt1"/>
              </a:solidFill>
            </a:endParaRPr>
          </a:p>
          <a:p>
            <a:pPr marL="0" lvl="0" indent="0" algn="l" rtl="0">
              <a:spcBef>
                <a:spcPts val="0"/>
              </a:spcBef>
              <a:spcAft>
                <a:spcPts val="0"/>
              </a:spcAft>
              <a:buNone/>
            </a:pPr>
            <a:endParaRPr sz="2200" dirty="0">
              <a:solidFill>
                <a:schemeClr val="lt1"/>
              </a:solidFill>
            </a:endParaRPr>
          </a:p>
        </p:txBody>
      </p:sp>
      <p:sp>
        <p:nvSpPr>
          <p:cNvPr id="323" name="Google Shape;323;p53"/>
          <p:cNvSpPr txBox="1"/>
          <p:nvPr/>
        </p:nvSpPr>
        <p:spPr>
          <a:xfrm>
            <a:off x="311700" y="664100"/>
            <a:ext cx="8686500" cy="4397700"/>
          </a:xfrm>
          <a:prstGeom prst="rect">
            <a:avLst/>
          </a:prstGeom>
          <a:noFill/>
          <a:ln>
            <a:noFill/>
          </a:ln>
        </p:spPr>
        <p:txBody>
          <a:bodyPr spcFirstLastPara="1" wrap="square" lIns="91425" tIns="91425" rIns="91425" bIns="91425" anchor="t" anchorCtr="0">
            <a:noAutofit/>
          </a:bodyPr>
          <a:lstStyle/>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Allibhair (2018) “</a:t>
            </a:r>
            <a:r>
              <a:rPr lang="en" sz="1350" u="sng" dirty="0">
                <a:solidFill>
                  <a:schemeClr val="hlink"/>
                </a:solidFill>
                <a:latin typeface="Proxima Nova"/>
                <a:ea typeface="Proxima Nova"/>
                <a:cs typeface="Proxima Nova"/>
                <a:sym typeface="Proxima Nova"/>
                <a:hlinkClick r:id="rId3"/>
              </a:rPr>
              <a:t>How Blockchains Can and Can’t be Used in Countering Deepfakes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Chesney &amp; Citron (2018) “</a:t>
            </a:r>
            <a:r>
              <a:rPr lang="en" sz="1350" u="sng" dirty="0">
                <a:solidFill>
                  <a:schemeClr val="hlink"/>
                </a:solidFill>
                <a:latin typeface="Proxima Nova"/>
                <a:ea typeface="Proxima Nova"/>
                <a:cs typeface="Proxima Nova"/>
                <a:sym typeface="Proxima Nova"/>
                <a:hlinkClick r:id="rId4"/>
              </a:rPr>
              <a:t>Deep Fakes: A Looming Challenge for Privacy, Democracy, and National Security</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Ehrenkranz (2018) “</a:t>
            </a:r>
            <a:r>
              <a:rPr lang="en" sz="1350" u="sng" dirty="0">
                <a:solidFill>
                  <a:schemeClr val="hlink"/>
                </a:solidFill>
                <a:latin typeface="Proxima Nova"/>
                <a:ea typeface="Proxima Nova"/>
                <a:cs typeface="Proxima Nova"/>
                <a:sym typeface="Proxima Nova"/>
                <a:hlinkClick r:id="rId5"/>
              </a:rPr>
              <a:t>How </a:t>
            </a:r>
            <a:r>
              <a:rPr lang="en" sz="1350" u="sng" dirty="0">
                <a:solidFill>
                  <a:schemeClr val="hlink"/>
                </a:solidFill>
                <a:latin typeface="Proxima Nova"/>
                <a:ea typeface="Proxima Nova"/>
                <a:cs typeface="Proxima Nova"/>
                <a:sym typeface="Proxima Nova"/>
                <a:hlinkClick r:id="rId5"/>
              </a:rPr>
              <a:t>Archivists</a:t>
            </a:r>
            <a:r>
              <a:rPr lang="en" sz="1350" u="sng" dirty="0">
                <a:solidFill>
                  <a:schemeClr val="hlink"/>
                </a:solidFill>
                <a:latin typeface="Proxima Nova"/>
                <a:ea typeface="Proxima Nova"/>
                <a:cs typeface="Proxima Nova"/>
                <a:sym typeface="Proxima Nova"/>
                <a:hlinkClick r:id="rId5"/>
              </a:rPr>
              <a:t> Could Stop Deepfakes From Rewriting History</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Fox (2017) “</a:t>
            </a:r>
            <a:r>
              <a:rPr lang="en" sz="1350" u="sng" dirty="0">
                <a:solidFill>
                  <a:schemeClr val="hlink"/>
                </a:solidFill>
                <a:latin typeface="Proxima Nova"/>
                <a:ea typeface="Proxima Nova"/>
                <a:cs typeface="Proxima Nova"/>
                <a:sym typeface="Proxima Nova"/>
                <a:hlinkClick r:id="rId6"/>
              </a:rPr>
              <a:t>Documentary Media - History, Theory, Practice</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Gregory (2018) “</a:t>
            </a:r>
            <a:r>
              <a:rPr lang="en" sz="1350" u="sng" dirty="0">
                <a:solidFill>
                  <a:schemeClr val="hlink"/>
                </a:solidFill>
                <a:latin typeface="Proxima Nova"/>
                <a:ea typeface="Proxima Nova"/>
                <a:cs typeface="Proxima Nova"/>
                <a:sym typeface="Proxima Nova"/>
                <a:hlinkClick r:id="rId7"/>
              </a:rPr>
              <a:t>Heard About Deepfakes? Don’t panic. Prepare</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Hindupur (2017) “</a:t>
            </a:r>
            <a:r>
              <a:rPr lang="en" sz="1350" u="sng" dirty="0">
                <a:solidFill>
                  <a:schemeClr val="hlink"/>
                </a:solidFill>
                <a:latin typeface="Proxima Nova"/>
                <a:ea typeface="Proxima Nova"/>
                <a:cs typeface="Proxima Nova"/>
                <a:sym typeface="Proxima Nova"/>
                <a:hlinkClick r:id="rId8"/>
              </a:rPr>
              <a:t>The GAN Zoo</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Johnson &amp; Farid (2006) “</a:t>
            </a:r>
            <a:r>
              <a:rPr lang="en" sz="1350" u="sng" dirty="0">
                <a:solidFill>
                  <a:schemeClr val="hlink"/>
                </a:solidFill>
                <a:latin typeface="Proxima Nova"/>
                <a:ea typeface="Proxima Nova"/>
                <a:cs typeface="Proxima Nova"/>
                <a:sym typeface="Proxima Nova"/>
                <a:hlinkClick r:id="rId9"/>
              </a:rPr>
              <a:t>Exposing Digital Forgeries Through Chromatic </a:t>
            </a:r>
            <a:r>
              <a:rPr lang="en" sz="1350" u="sng" dirty="0">
                <a:solidFill>
                  <a:schemeClr val="hlink"/>
                </a:solidFill>
                <a:latin typeface="Proxima Nova"/>
                <a:ea typeface="Proxima Nova"/>
                <a:cs typeface="Proxima Nova"/>
                <a:sym typeface="Proxima Nova"/>
                <a:hlinkClick r:id="rId9"/>
              </a:rPr>
              <a:t>Aberration</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Li, et al. (2018) “</a:t>
            </a:r>
            <a:r>
              <a:rPr lang="en" sz="1350" u="sng" dirty="0">
                <a:solidFill>
                  <a:schemeClr val="hlink"/>
                </a:solidFill>
                <a:latin typeface="Proxima Nova"/>
                <a:ea typeface="Proxima Nova"/>
                <a:cs typeface="Proxima Nova"/>
                <a:sym typeface="Proxima Nova"/>
                <a:hlinkClick r:id="rId10"/>
              </a:rPr>
              <a:t>In Ictu Oculi: Exposing AI Generated Fake Face Videos by Detecting Eye Blinking</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Moreira, et al. (2018) “</a:t>
            </a:r>
            <a:r>
              <a:rPr lang="en" sz="1350" u="sng" dirty="0">
                <a:solidFill>
                  <a:schemeClr val="hlink"/>
                </a:solidFill>
                <a:latin typeface="Proxima Nova"/>
                <a:ea typeface="Proxima Nova"/>
                <a:cs typeface="Proxima Nova"/>
                <a:sym typeface="Proxima Nova"/>
                <a:hlinkClick r:id="rId11"/>
              </a:rPr>
              <a:t>Image Provenance Analysis at Scale</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Oberoi (2018a)  “</a:t>
            </a:r>
            <a:r>
              <a:rPr lang="en" sz="1350" u="sng" dirty="0">
                <a:solidFill>
                  <a:schemeClr val="hlink"/>
                </a:solidFill>
                <a:latin typeface="Proxima Nova"/>
                <a:ea typeface="Proxima Nova"/>
                <a:cs typeface="Proxima Nova"/>
                <a:sym typeface="Proxima Nova"/>
                <a:hlinkClick r:id="rId12"/>
              </a:rPr>
              <a:t>Everything in Your Archive is Now Fake</a:t>
            </a:r>
            <a:r>
              <a:rPr lang="en" sz="1350" dirty="0">
                <a:solidFill>
                  <a:schemeClr val="lt1"/>
                </a:solidFill>
                <a:latin typeface="Proxima Nova"/>
                <a:ea typeface="Proxima Nova"/>
                <a:cs typeface="Proxima Nova"/>
                <a:sym typeface="Proxima Nova"/>
              </a:rPr>
              <a:t>” </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Oberoi (2018b) “</a:t>
            </a:r>
            <a:r>
              <a:rPr lang="en" sz="1350" u="sng" dirty="0">
                <a:solidFill>
                  <a:schemeClr val="hlink"/>
                </a:solidFill>
                <a:latin typeface="Proxima Nova"/>
                <a:ea typeface="Proxima Nova"/>
                <a:cs typeface="Proxima Nova"/>
                <a:sym typeface="Proxima Nova"/>
                <a:hlinkClick r:id="rId13"/>
              </a:rPr>
              <a:t>Exploring Deepfakes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Robinski (2018) “</a:t>
            </a:r>
            <a:r>
              <a:rPr lang="en" sz="1350" u="sng" dirty="0">
                <a:solidFill>
                  <a:schemeClr val="hlink"/>
                </a:solidFill>
                <a:latin typeface="Proxima Nova"/>
                <a:ea typeface="Proxima Nova"/>
                <a:cs typeface="Proxima Nova"/>
                <a:sym typeface="Proxima Nova"/>
                <a:hlinkClick r:id="rId14"/>
              </a:rPr>
              <a:t>DARPA Spent $68 Million on Technology to Spot Deepfakes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lnSpc>
                <a:spcPct val="100000"/>
              </a:lnSpc>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Rössler, et al. (2018)  “</a:t>
            </a:r>
            <a:r>
              <a:rPr lang="en" sz="1350" u="sng" dirty="0">
                <a:solidFill>
                  <a:schemeClr val="hlink"/>
                </a:solidFill>
                <a:latin typeface="Proxima Nova"/>
                <a:ea typeface="Proxima Nova"/>
                <a:cs typeface="Proxima Nova"/>
                <a:sym typeface="Proxima Nova"/>
                <a:hlinkClick r:id="rId15"/>
              </a:rPr>
              <a:t>FaceForensics: A Large-scale Video Dataset for Forgery Detection in Human Faces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Rothman (2018) “</a:t>
            </a:r>
            <a:r>
              <a:rPr lang="en" sz="1350" u="sng" dirty="0">
                <a:solidFill>
                  <a:schemeClr val="hlink"/>
                </a:solidFill>
                <a:latin typeface="Proxima Nova"/>
                <a:ea typeface="Proxima Nova"/>
                <a:cs typeface="Proxima Nova"/>
                <a:sym typeface="Proxima Nova"/>
                <a:hlinkClick r:id="rId16"/>
              </a:rPr>
              <a:t>In the Age of A.I., Is Seeing Still Believing?</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Skymind (n.d.) “</a:t>
            </a:r>
            <a:r>
              <a:rPr lang="en" sz="1350" u="sng" dirty="0">
                <a:solidFill>
                  <a:schemeClr val="hlink"/>
                </a:solidFill>
                <a:latin typeface="Proxima Nova"/>
                <a:ea typeface="Proxima Nova"/>
                <a:cs typeface="Proxima Nova"/>
                <a:sym typeface="Proxima Nova"/>
                <a:hlinkClick r:id="rId17"/>
              </a:rPr>
              <a:t>A Beginner’s Guide to Generative Adversarial Networks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smtClean="0">
                <a:solidFill>
                  <a:schemeClr val="lt1"/>
                </a:solidFill>
                <a:latin typeface="Proxima Nova"/>
                <a:ea typeface="Proxima Nova"/>
                <a:cs typeface="Proxima Nova"/>
                <a:sym typeface="Proxima Nova"/>
              </a:rPr>
              <a:t>WITNESS </a:t>
            </a:r>
            <a:r>
              <a:rPr lang="en" sz="1350" dirty="0">
                <a:solidFill>
                  <a:schemeClr val="lt1"/>
                </a:solidFill>
                <a:latin typeface="Proxima Nova"/>
                <a:ea typeface="Proxima Nova"/>
                <a:cs typeface="Proxima Nova"/>
                <a:sym typeface="Proxima Nova"/>
              </a:rPr>
              <a:t>(2018) Two posts: “</a:t>
            </a:r>
            <a:r>
              <a:rPr lang="en" sz="1350" u="sng" dirty="0">
                <a:solidFill>
                  <a:schemeClr val="hlink"/>
                </a:solidFill>
                <a:latin typeface="Proxima Nova"/>
                <a:ea typeface="Proxima Nova"/>
                <a:cs typeface="Proxima Nova"/>
                <a:sym typeface="Proxima Nova"/>
                <a:hlinkClick r:id="rId18"/>
              </a:rPr>
              <a:t>Deepfakes and Synthetic Media: What Should We Fear? What Can We Do?</a:t>
            </a:r>
            <a:r>
              <a:rPr lang="en" sz="1350" dirty="0">
                <a:solidFill>
                  <a:schemeClr val="lt1"/>
                </a:solidFill>
                <a:latin typeface="Proxima Nova"/>
                <a:ea typeface="Proxima Nova"/>
                <a:cs typeface="Proxima Nova"/>
                <a:sym typeface="Proxima Nova"/>
              </a:rPr>
              <a:t>” + “</a:t>
            </a:r>
            <a:r>
              <a:rPr lang="en" sz="1350" u="sng" dirty="0">
                <a:solidFill>
                  <a:schemeClr val="hlink"/>
                </a:solidFill>
                <a:latin typeface="Proxima Nova"/>
                <a:ea typeface="Proxima Nova"/>
                <a:cs typeface="Proxima Nova"/>
                <a:sym typeface="Proxima Nova"/>
                <a:hlinkClick r:id="rId19"/>
              </a:rPr>
              <a:t>Deepfakes and Synthetic Media: Survey of Solutions Against Malicious Uses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Wu, et al. (2012) “</a:t>
            </a:r>
            <a:r>
              <a:rPr lang="en" sz="1350" u="sng" dirty="0">
                <a:solidFill>
                  <a:schemeClr val="hlink"/>
                </a:solidFill>
                <a:latin typeface="Proxima Nova"/>
                <a:ea typeface="Proxima Nova"/>
                <a:cs typeface="Proxima Nova"/>
                <a:sym typeface="Proxima Nova"/>
                <a:hlinkClick r:id="rId20"/>
              </a:rPr>
              <a:t>Eulerian Video Magnification for Revealing Subtle Changes in the World</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a:p>
            <a:pPr marL="457200" lvl="0" indent="-314325" algn="l" rtl="0">
              <a:spcBef>
                <a:spcPts val="0"/>
              </a:spcBef>
              <a:spcAft>
                <a:spcPts val="0"/>
              </a:spcAft>
              <a:buClr>
                <a:schemeClr val="lt1"/>
              </a:buClr>
              <a:buSzPts val="1350"/>
              <a:buFont typeface="Proxima Nova"/>
              <a:buChar char="●"/>
            </a:pPr>
            <a:r>
              <a:rPr lang="en" sz="1350" dirty="0">
                <a:solidFill>
                  <a:schemeClr val="lt1"/>
                </a:solidFill>
                <a:latin typeface="Proxima Nova"/>
                <a:ea typeface="Proxima Nova"/>
                <a:cs typeface="Proxima Nova"/>
                <a:sym typeface="Proxima Nova"/>
              </a:rPr>
              <a:t>Zucconi (2018) “</a:t>
            </a:r>
            <a:r>
              <a:rPr lang="en" sz="1350" u="sng" dirty="0">
                <a:solidFill>
                  <a:schemeClr val="hlink"/>
                </a:solidFill>
                <a:latin typeface="Proxima Nova"/>
                <a:ea typeface="Proxima Nova"/>
                <a:cs typeface="Proxima Nova"/>
                <a:sym typeface="Proxima Nova"/>
                <a:hlinkClick r:id="rId21"/>
              </a:rPr>
              <a:t>An Introduction to Neural Networks and Autoencoders</a:t>
            </a:r>
            <a:r>
              <a:rPr lang="en" sz="1350" dirty="0">
                <a:solidFill>
                  <a:schemeClr val="lt1"/>
                </a:solidFill>
                <a:latin typeface="Proxima Nova"/>
                <a:ea typeface="Proxima Nova"/>
                <a:cs typeface="Proxima Nova"/>
                <a:sym typeface="Proxima Nova"/>
              </a:rPr>
              <a:t>”</a:t>
            </a:r>
            <a:endParaRPr sz="1350" dirty="0">
              <a:solidFill>
                <a:schemeClr val="lt1"/>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Emergence of Deepfakes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1535250" y="398075"/>
            <a:ext cx="6073500" cy="4347350"/>
          </a:xfrm>
          <a:prstGeom prst="rect">
            <a:avLst/>
          </a:prstGeom>
          <a:noFill/>
          <a:ln>
            <a:noFill/>
          </a:ln>
        </p:spPr>
      </p:pic>
      <p:sp>
        <p:nvSpPr>
          <p:cNvPr id="96" name="Google Shape;96;p19"/>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428563" y="715450"/>
            <a:ext cx="8286875" cy="3712600"/>
          </a:xfrm>
          <a:prstGeom prst="rect">
            <a:avLst/>
          </a:prstGeom>
          <a:noFill/>
          <a:ln>
            <a:noFill/>
          </a:ln>
        </p:spPr>
      </p:pic>
      <p:sp>
        <p:nvSpPr>
          <p:cNvPr id="102" name="Google Shape;102;p20"/>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692325" y="385413"/>
            <a:ext cx="7759355" cy="4372675"/>
          </a:xfrm>
          <a:prstGeom prst="rect">
            <a:avLst/>
          </a:prstGeom>
          <a:noFill/>
          <a:ln>
            <a:noFill/>
          </a:ln>
        </p:spPr>
      </p:pic>
      <p:sp>
        <p:nvSpPr>
          <p:cNvPr id="108" name="Google Shape;108;p21"/>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326150" y="250255"/>
            <a:ext cx="4038525" cy="2274470"/>
          </a:xfrm>
          <a:prstGeom prst="rect">
            <a:avLst/>
          </a:prstGeom>
          <a:noFill/>
          <a:ln>
            <a:noFill/>
          </a:ln>
        </p:spPr>
      </p:pic>
      <p:pic>
        <p:nvPicPr>
          <p:cNvPr id="114" name="Google Shape;114;p22"/>
          <p:cNvPicPr preferRelativeResize="0"/>
          <p:nvPr/>
        </p:nvPicPr>
        <p:blipFill>
          <a:blip r:embed="rId4">
            <a:alphaModFix/>
          </a:blip>
          <a:stretch>
            <a:fillRect/>
          </a:stretch>
        </p:blipFill>
        <p:spPr>
          <a:xfrm>
            <a:off x="4734751" y="252775"/>
            <a:ext cx="4038525" cy="2271950"/>
          </a:xfrm>
          <a:prstGeom prst="rect">
            <a:avLst/>
          </a:prstGeom>
          <a:noFill/>
          <a:ln>
            <a:noFill/>
          </a:ln>
        </p:spPr>
      </p:pic>
      <p:pic>
        <p:nvPicPr>
          <p:cNvPr id="115" name="Google Shape;115;p22"/>
          <p:cNvPicPr preferRelativeResize="0"/>
          <p:nvPr/>
        </p:nvPicPr>
        <p:blipFill>
          <a:blip r:embed="rId5">
            <a:alphaModFix/>
          </a:blip>
          <a:stretch>
            <a:fillRect/>
          </a:stretch>
        </p:blipFill>
        <p:spPr>
          <a:xfrm>
            <a:off x="2532187" y="2636650"/>
            <a:ext cx="4079616" cy="2274475"/>
          </a:xfrm>
          <a:prstGeom prst="rect">
            <a:avLst/>
          </a:prstGeom>
          <a:noFill/>
          <a:ln>
            <a:noFill/>
          </a:ln>
        </p:spPr>
      </p:pic>
      <p:sp>
        <p:nvSpPr>
          <p:cNvPr id="116" name="Google Shape;116;p22"/>
          <p:cNvSpPr txBox="1"/>
          <p:nvPr/>
        </p:nvSpPr>
        <p:spPr>
          <a:xfrm>
            <a:off x="7755650" y="4677475"/>
            <a:ext cx="1325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Oberoi, 2018a</a:t>
            </a:r>
            <a:endParaRPr>
              <a:solidFill>
                <a:schemeClr val="lt1"/>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Underlying &amp; Parallel Technologies</a:t>
            </a:r>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6260</Words>
  <Application>Microsoft Office PowerPoint</Application>
  <PresentationFormat>On-screen Show (16:9)</PresentationFormat>
  <Paragraphs>271</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Proxima Nova</vt:lpstr>
      <vt:lpstr>Spearmint</vt:lpstr>
      <vt:lpstr>Deepfakes: A Brief Introduction to Synthetic Media </vt:lpstr>
      <vt:lpstr>First, a brief introduction to me</vt:lpstr>
      <vt:lpstr>Scope and Goals</vt:lpstr>
      <vt:lpstr>The Emergence of Deepfakes</vt:lpstr>
      <vt:lpstr>PowerPoint Presentation</vt:lpstr>
      <vt:lpstr>PowerPoint Presentation</vt:lpstr>
      <vt:lpstr>PowerPoint Presentation</vt:lpstr>
      <vt:lpstr>PowerPoint Presentation</vt:lpstr>
      <vt:lpstr>Underlying &amp; Parallel Technologies</vt:lpstr>
      <vt:lpstr>A Definition</vt:lpstr>
      <vt:lpstr>PowerPoint Presentation</vt:lpstr>
      <vt:lpstr>PowerPoint Presentation</vt:lpstr>
      <vt:lpstr>PowerPoint Presentation</vt:lpstr>
      <vt:lpstr>PowerPoint Presentation</vt:lpstr>
      <vt:lpstr>PowerPoint Presentation</vt:lpstr>
      <vt:lpstr>Conversely: How to make a deepfake in 2019</vt:lpstr>
      <vt:lpstr>How to make a deepfake in 2019</vt:lpstr>
      <vt:lpstr>How to make a deepfake in 2019</vt:lpstr>
      <vt:lpstr>How to make a deepfake in 2019</vt:lpstr>
      <vt:lpstr>What’s happening under the hood?</vt:lpstr>
      <vt:lpstr>PowerPoint Presentation</vt:lpstr>
      <vt:lpstr>PowerPoint Presentation</vt:lpstr>
      <vt:lpstr>PowerPoint Presentation</vt:lpstr>
      <vt:lpstr>What’s happening under the hood? (cont.)</vt:lpstr>
      <vt:lpstr>What technical circumstances make this possible?</vt:lpstr>
      <vt:lpstr>Applications</vt:lpstr>
      <vt:lpstr>Categories of Disruption (WITNESS, 2018)SS, </vt:lpstr>
      <vt:lpstr>Tools Susceptible to Mal-Use (WITNESS, 2018)SS, </vt:lpstr>
      <vt:lpstr>PowerPoint Presentation</vt:lpstr>
      <vt:lpstr>PowerPoint Presentation</vt:lpstr>
      <vt:lpstr>Paths Forward</vt:lpstr>
      <vt:lpstr>Technology -- Forensic Video Detection</vt:lpstr>
      <vt:lpstr>Technology -- Media Authentication</vt:lpstr>
      <vt:lpstr>Media Literacy -- First of all, inject sanity when possible</vt:lpstr>
      <vt:lpstr>PowerPoint Presentation</vt:lpstr>
      <vt:lpstr>Media Literacy -- Institutional awareness and action </vt:lpstr>
      <vt:lpstr>Media Literacy -- Lessons from archival/information science </vt:lpstr>
      <vt:lpstr>Challenges</vt:lpstr>
      <vt:lpstr>Works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Deepfakes: A Brief Introduction to Synthetic Media </dc:title>
  <dc:creator>David Rodriguez</dc:creator>
  <cp:lastModifiedBy>David Rodriguez</cp:lastModifiedBy>
  <cp:revision>1</cp:revision>
  <dcterms:modified xsi:type="dcterms:W3CDTF">2019-04-02T20:59:37Z</dcterms:modified>
</cp:coreProperties>
</file>