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69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extLst>
              <a:ext uri="{28A0092B-C50C-407E-A947-70E740481C1C}">
                <a14:useLocalDpi xmlns:a14="http://schemas.microsoft.com/office/drawing/2010/main" val="0"/>
              </a:ext>
            </a:extLst>
          </a:blip>
          <a:srcRect l="2624" t="13090" r="4558" b="15880"/>
          <a:stretch/>
        </p:blipFill>
        <p:spPr bwMode="auto">
          <a:xfrm>
            <a:off x="76200" y="381000"/>
            <a:ext cx="5342890" cy="5868035"/>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5419090" y="914400"/>
            <a:ext cx="3648710" cy="2492990"/>
          </a:xfrm>
          <a:prstGeom prst="rect">
            <a:avLst/>
          </a:prstGeom>
          <a:noFill/>
        </p:spPr>
        <p:txBody>
          <a:bodyPr wrap="square" rtlCol="0">
            <a:spAutoFit/>
          </a:bodyPr>
          <a:lstStyle/>
          <a:p>
            <a:pPr algn="just"/>
            <a:r>
              <a:rPr lang="en-US" sz="1200" b="1" dirty="0">
                <a:latin typeface="Times New Roman" panose="02020603050405020304" pitchFamily="18" charset="0"/>
                <a:cs typeface="Times New Roman" panose="02020603050405020304" pitchFamily="18" charset="0"/>
              </a:rPr>
              <a:t>Figure S2.</a:t>
            </a:r>
            <a:r>
              <a:rPr lang="en-US" sz="1200" b="1" dirty="0">
                <a:latin typeface="Times New Roman"/>
                <a:ea typeface="Calibri"/>
              </a:rPr>
              <a:t> </a:t>
            </a:r>
            <a:r>
              <a:rPr lang="en-US" sz="1200" b="1" dirty="0" err="1">
                <a:latin typeface="Times New Roman"/>
                <a:ea typeface="Calibri"/>
              </a:rPr>
              <a:t>Adjuvanted</a:t>
            </a:r>
            <a:r>
              <a:rPr lang="en-US" sz="1200" b="1" dirty="0">
                <a:latin typeface="Times New Roman"/>
                <a:ea typeface="Calibri"/>
              </a:rPr>
              <a:t> vaccines affect the IgG subclass profile and enhance antibody responses against different viral proteins. </a:t>
            </a:r>
            <a:r>
              <a:rPr lang="en-US" sz="1200" b="1"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Sera from vaccinated animals (immunized as indicated in the legend for Fig. 1) were used to determine IgG1 (A) and IgG2a (B) responses against H1N1pdm WIV and IgG responses against SU vaccine (C), NP (D), and M2e (E) and (n=6). Groups: 1: PBS, 2: WIV </a:t>
            </a:r>
            <a:r>
              <a:rPr lang="en-US" sz="1200" dirty="0" err="1">
                <a:latin typeface="Times New Roman" panose="02020603050405020304" pitchFamily="18" charset="0"/>
                <a:cs typeface="Times New Roman" panose="02020603050405020304" pitchFamily="18" charset="0"/>
              </a:rPr>
              <a:t>i.m</a:t>
            </a:r>
            <a:r>
              <a:rPr lang="en-US" sz="1200" dirty="0">
                <a:latin typeface="Times New Roman" panose="02020603050405020304" pitchFamily="18" charset="0"/>
                <a:cs typeface="Times New Roman" panose="02020603050405020304" pitchFamily="18" charset="0"/>
              </a:rPr>
              <a:t>., 3: WIV+CAF01 </a:t>
            </a:r>
            <a:r>
              <a:rPr lang="en-US" sz="1200" dirty="0" err="1">
                <a:latin typeface="Times New Roman" panose="02020603050405020304" pitchFamily="18" charset="0"/>
                <a:cs typeface="Times New Roman" panose="02020603050405020304" pitchFamily="18" charset="0"/>
              </a:rPr>
              <a:t>i.m</a:t>
            </a:r>
            <a:r>
              <a:rPr lang="en-US" sz="1200" dirty="0">
                <a:latin typeface="Times New Roman" panose="02020603050405020304" pitchFamily="18" charset="0"/>
                <a:cs typeface="Times New Roman" panose="02020603050405020304" pitchFamily="18" charset="0"/>
              </a:rPr>
              <a:t>., 4: WIV </a:t>
            </a:r>
            <a:r>
              <a:rPr lang="en-US" sz="1200" dirty="0" err="1">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5: WIV+ CAF09 </a:t>
            </a:r>
            <a:r>
              <a:rPr lang="en-US" sz="1200" dirty="0" err="1">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6: WIV+ CTA1-DD </a:t>
            </a:r>
            <a:r>
              <a:rPr lang="en-US" sz="1200" dirty="0" err="1">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7: WIV+ CTA1-3Me-DD </a:t>
            </a:r>
            <a:r>
              <a:rPr lang="en-US" sz="1200" dirty="0" err="1">
                <a:latin typeface="Times New Roman" panose="02020603050405020304" pitchFamily="18" charset="0"/>
                <a:cs typeface="Times New Roman" panose="02020603050405020304" pitchFamily="18" charset="0"/>
              </a:rPr>
              <a:t>i.n</a:t>
            </a:r>
            <a:r>
              <a:rPr lang="en-US" sz="1200" dirty="0">
                <a:latin typeface="Times New Roman" panose="02020603050405020304" pitchFamily="18" charset="0"/>
                <a:cs typeface="Times New Roman" panose="02020603050405020304" pitchFamily="18" charset="0"/>
              </a:rPr>
              <a:t>.. Dashed lines indicate </a:t>
            </a:r>
            <a:r>
              <a:rPr lang="en-US" sz="1200" dirty="0" err="1">
                <a:latin typeface="Times New Roman" panose="02020603050405020304" pitchFamily="18" charset="0"/>
                <a:cs typeface="Times New Roman" panose="02020603050405020304" pitchFamily="18" charset="0"/>
              </a:rPr>
              <a:t>LoD</a:t>
            </a:r>
            <a:r>
              <a:rPr lang="en-US" sz="1200" dirty="0">
                <a:latin typeface="Times New Roman" panose="02020603050405020304" pitchFamily="18" charset="0"/>
                <a:cs typeface="Times New Roman" panose="02020603050405020304" pitchFamily="18" charset="0"/>
              </a:rPr>
              <a:t>. IgG titers are represented as log</a:t>
            </a:r>
            <a:r>
              <a:rPr lang="en-US" sz="1200" baseline="-25000" dirty="0">
                <a:latin typeface="Times New Roman" panose="02020603050405020304" pitchFamily="18" charset="0"/>
                <a:cs typeface="Times New Roman" panose="02020603050405020304" pitchFamily="18" charset="0"/>
              </a:rPr>
              <a:t>10</a:t>
            </a:r>
            <a:r>
              <a:rPr lang="en-US" sz="1200" dirty="0">
                <a:latin typeface="Times New Roman" panose="02020603050405020304" pitchFamily="18" charset="0"/>
                <a:cs typeface="Times New Roman" panose="02020603050405020304" pitchFamily="18" charset="0"/>
              </a:rPr>
              <a:t> titers with level of significance as  **p&lt;.01 calculated using Mann-Whitney U-test. </a:t>
            </a:r>
            <a:endParaRPr lang="nl-NL"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928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158</Words>
  <Application>Microsoft Office PowerPoint</Application>
  <PresentationFormat>On-screen Show (4:3)</PresentationFormat>
  <Paragraphs>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Michael Handschin</cp:lastModifiedBy>
  <cp:revision>5</cp:revision>
  <dcterms:created xsi:type="dcterms:W3CDTF">2006-08-16T00:00:00Z</dcterms:created>
  <dcterms:modified xsi:type="dcterms:W3CDTF">2019-03-20T11:12:57Z</dcterms:modified>
</cp:coreProperties>
</file>