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256" r:id="rId2"/>
    <p:sldId id="319" r:id="rId3"/>
    <p:sldId id="257" r:id="rId4"/>
    <p:sldId id="317" r:id="rId5"/>
    <p:sldId id="260" r:id="rId6"/>
    <p:sldId id="261" r:id="rId7"/>
    <p:sldId id="263" r:id="rId8"/>
    <p:sldId id="264" r:id="rId9"/>
    <p:sldId id="265" r:id="rId10"/>
    <p:sldId id="268" r:id="rId11"/>
    <p:sldId id="291" r:id="rId12"/>
    <p:sldId id="269" r:id="rId13"/>
    <p:sldId id="274" r:id="rId14"/>
    <p:sldId id="267" r:id="rId15"/>
    <p:sldId id="270" r:id="rId16"/>
    <p:sldId id="272" r:id="rId17"/>
    <p:sldId id="296" r:id="rId18"/>
    <p:sldId id="311" r:id="rId19"/>
    <p:sldId id="294" r:id="rId20"/>
    <p:sldId id="292" r:id="rId21"/>
    <p:sldId id="273" r:id="rId22"/>
    <p:sldId id="276" r:id="rId23"/>
    <p:sldId id="262" r:id="rId24"/>
    <p:sldId id="277" r:id="rId25"/>
    <p:sldId id="278" r:id="rId26"/>
    <p:sldId id="275" r:id="rId27"/>
    <p:sldId id="279" r:id="rId28"/>
    <p:sldId id="314" r:id="rId29"/>
    <p:sldId id="312" r:id="rId30"/>
    <p:sldId id="313" r:id="rId31"/>
    <p:sldId id="315" r:id="rId32"/>
    <p:sldId id="316" r:id="rId33"/>
    <p:sldId id="280" r:id="rId34"/>
    <p:sldId id="281" r:id="rId35"/>
    <p:sldId id="282" r:id="rId36"/>
    <p:sldId id="283" r:id="rId37"/>
    <p:sldId id="284" r:id="rId38"/>
    <p:sldId id="286" r:id="rId39"/>
    <p:sldId id="285" r:id="rId40"/>
    <p:sldId id="287" r:id="rId41"/>
    <p:sldId id="288" r:id="rId42"/>
    <p:sldId id="289" r:id="rId43"/>
    <p:sldId id="290" r:id="rId44"/>
    <p:sldId id="318" r:id="rId45"/>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97CBB"/>
    <a:srgbClr val="8BB1D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3"/>
    <p:restoredTop sz="95939" autoAdjust="0"/>
  </p:normalViewPr>
  <p:slideViewPr>
    <p:cSldViewPr snapToGrid="0" snapToObjects="1">
      <p:cViewPr varScale="1">
        <p:scale>
          <a:sx n="125" d="100"/>
          <a:sy n="125" d="100"/>
        </p:scale>
        <p:origin x="1776" y="1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695FD2-D081-174E-A963-593426104710}" type="datetimeFigureOut">
              <a:rPr kumimoji="1" lang="ja-JP" altLang="en-US" smtClean="0"/>
              <a:t>2019/3/27</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27C96B-33A3-EC43-8473-3F201C80B759}" type="slidenum">
              <a:rPr kumimoji="1" lang="ja-JP" altLang="en-US" smtClean="0"/>
              <a:t>‹#›</a:t>
            </a:fld>
            <a:endParaRPr kumimoji="1" lang="ja-JP" altLang="en-US"/>
          </a:p>
        </p:txBody>
      </p:sp>
    </p:spTree>
    <p:extLst>
      <p:ext uri="{BB962C8B-B14F-4D97-AF65-F5344CB8AC3E}">
        <p14:creationId xmlns:p14="http://schemas.microsoft.com/office/powerpoint/2010/main" val="1467102865"/>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227C96B-33A3-EC43-8473-3F201C80B759}" type="slidenum">
              <a:rPr kumimoji="1" lang="ja-JP" altLang="en-US" smtClean="0"/>
              <a:t>7</a:t>
            </a:fld>
            <a:endParaRPr kumimoji="1" lang="ja-JP" altLang="en-US"/>
          </a:p>
        </p:txBody>
      </p:sp>
    </p:spTree>
    <p:extLst>
      <p:ext uri="{BB962C8B-B14F-4D97-AF65-F5344CB8AC3E}">
        <p14:creationId xmlns:p14="http://schemas.microsoft.com/office/powerpoint/2010/main" val="1566778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ln>
            <a:miter lim="800000"/>
            <a:headEnd/>
            <a:tailEnd/>
          </a:ln>
        </p:spPr>
        <p:txBody>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fld id="{D35A6CFA-00E6-EA43-ADC3-49360B93B511}" type="slidenum">
              <a:rPr lang="en-GB" altLang="ja-JP">
                <a:latin typeface="Calibri" charset="0"/>
              </a:rPr>
              <a:pPr eaLnBrk="1" hangingPunct="1"/>
              <a:t>42</a:t>
            </a:fld>
            <a:endParaRPr lang="en-GB" altLang="ja-JP">
              <a:latin typeface="Calibri" charset="0"/>
            </a:endParaRPr>
          </a:p>
        </p:txBody>
      </p:sp>
      <p:sp>
        <p:nvSpPr>
          <p:cNvPr id="368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6868"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atin typeface="Calibri" charset="0"/>
              <a:ea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C7C518F9-0D50-9744-990E-C43F9DB3AAD4}" type="datetimeFigureOut">
              <a:rPr kumimoji="1" lang="ja-JP" altLang="en-US" smtClean="0"/>
              <a:t>2019/3/27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24CEB28-C7F5-A444-A5C9-BFEADBF40889}" type="slidenum">
              <a:rPr kumimoji="1" lang="ja-JP" altLang="en-US" smtClean="0"/>
              <a:t>‹#›</a:t>
            </a:fld>
            <a:endParaRPr kumimoji="1" lang="ja-JP" altLang="en-US"/>
          </a:p>
        </p:txBody>
      </p:sp>
    </p:spTree>
    <p:extLst>
      <p:ext uri="{BB962C8B-B14F-4D97-AF65-F5344CB8AC3E}">
        <p14:creationId xmlns:p14="http://schemas.microsoft.com/office/powerpoint/2010/main" val="2556792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7C518F9-0D50-9744-990E-C43F9DB3AAD4}" type="datetimeFigureOut">
              <a:rPr kumimoji="1" lang="ja-JP" altLang="en-US" smtClean="0"/>
              <a:t>2019/3/27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24CEB28-C7F5-A444-A5C9-BFEADBF40889}" type="slidenum">
              <a:rPr kumimoji="1" lang="ja-JP" altLang="en-US" smtClean="0"/>
              <a:t>‹#›</a:t>
            </a:fld>
            <a:endParaRPr kumimoji="1" lang="ja-JP" altLang="en-US"/>
          </a:p>
        </p:txBody>
      </p:sp>
    </p:spTree>
    <p:extLst>
      <p:ext uri="{BB962C8B-B14F-4D97-AF65-F5344CB8AC3E}">
        <p14:creationId xmlns:p14="http://schemas.microsoft.com/office/powerpoint/2010/main" val="1888591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7C518F9-0D50-9744-990E-C43F9DB3AAD4}" type="datetimeFigureOut">
              <a:rPr kumimoji="1" lang="ja-JP" altLang="en-US" smtClean="0"/>
              <a:t>2019/3/27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24CEB28-C7F5-A444-A5C9-BFEADBF40889}" type="slidenum">
              <a:rPr kumimoji="1" lang="ja-JP" altLang="en-US" smtClean="0"/>
              <a:t>‹#›</a:t>
            </a:fld>
            <a:endParaRPr kumimoji="1" lang="ja-JP" altLang="en-US"/>
          </a:p>
        </p:txBody>
      </p:sp>
    </p:spTree>
    <p:extLst>
      <p:ext uri="{BB962C8B-B14F-4D97-AF65-F5344CB8AC3E}">
        <p14:creationId xmlns:p14="http://schemas.microsoft.com/office/powerpoint/2010/main" val="1361114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7C518F9-0D50-9744-990E-C43F9DB3AAD4}" type="datetimeFigureOut">
              <a:rPr kumimoji="1" lang="ja-JP" altLang="en-US" smtClean="0"/>
              <a:t>2019/3/27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24CEB28-C7F5-A444-A5C9-BFEADBF40889}" type="slidenum">
              <a:rPr kumimoji="1" lang="ja-JP" altLang="en-US" smtClean="0"/>
              <a:t>‹#›</a:t>
            </a:fld>
            <a:endParaRPr kumimoji="1" lang="ja-JP" altLang="en-US"/>
          </a:p>
        </p:txBody>
      </p:sp>
    </p:spTree>
    <p:extLst>
      <p:ext uri="{BB962C8B-B14F-4D97-AF65-F5344CB8AC3E}">
        <p14:creationId xmlns:p14="http://schemas.microsoft.com/office/powerpoint/2010/main" val="707360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C7C518F9-0D50-9744-990E-C43F9DB3AAD4}" type="datetimeFigureOut">
              <a:rPr kumimoji="1" lang="ja-JP" altLang="en-US" smtClean="0"/>
              <a:t>2019/3/27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24CEB28-C7F5-A444-A5C9-BFEADBF40889}" type="slidenum">
              <a:rPr kumimoji="1" lang="ja-JP" altLang="en-US" smtClean="0"/>
              <a:t>‹#›</a:t>
            </a:fld>
            <a:endParaRPr kumimoji="1" lang="ja-JP" altLang="en-US"/>
          </a:p>
        </p:txBody>
      </p:sp>
    </p:spTree>
    <p:extLst>
      <p:ext uri="{BB962C8B-B14F-4D97-AF65-F5344CB8AC3E}">
        <p14:creationId xmlns:p14="http://schemas.microsoft.com/office/powerpoint/2010/main" val="2783953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C7C518F9-0D50-9744-990E-C43F9DB3AAD4}" type="datetimeFigureOut">
              <a:rPr kumimoji="1" lang="ja-JP" altLang="en-US" smtClean="0"/>
              <a:t>2019/3/27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24CEB28-C7F5-A444-A5C9-BFEADBF40889}" type="slidenum">
              <a:rPr kumimoji="1" lang="ja-JP" altLang="en-US" smtClean="0"/>
              <a:t>‹#›</a:t>
            </a:fld>
            <a:endParaRPr kumimoji="1" lang="ja-JP" altLang="en-US"/>
          </a:p>
        </p:txBody>
      </p:sp>
    </p:spTree>
    <p:extLst>
      <p:ext uri="{BB962C8B-B14F-4D97-AF65-F5344CB8AC3E}">
        <p14:creationId xmlns:p14="http://schemas.microsoft.com/office/powerpoint/2010/main" val="998733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C7C518F9-0D50-9744-990E-C43F9DB3AAD4}" type="datetimeFigureOut">
              <a:rPr kumimoji="1" lang="ja-JP" altLang="en-US" smtClean="0"/>
              <a:t>2019/3/27</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224CEB28-C7F5-A444-A5C9-BFEADBF40889}" type="slidenum">
              <a:rPr kumimoji="1" lang="ja-JP" altLang="en-US" smtClean="0"/>
              <a:t>‹#›</a:t>
            </a:fld>
            <a:endParaRPr kumimoji="1" lang="ja-JP" altLang="en-US"/>
          </a:p>
        </p:txBody>
      </p:sp>
    </p:spTree>
    <p:extLst>
      <p:ext uri="{BB962C8B-B14F-4D97-AF65-F5344CB8AC3E}">
        <p14:creationId xmlns:p14="http://schemas.microsoft.com/office/powerpoint/2010/main" val="1828986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C7C518F9-0D50-9744-990E-C43F9DB3AAD4}" type="datetimeFigureOut">
              <a:rPr kumimoji="1" lang="ja-JP" altLang="en-US" smtClean="0"/>
              <a:t>2019/3/27</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224CEB28-C7F5-A444-A5C9-BFEADBF40889}" type="slidenum">
              <a:rPr kumimoji="1" lang="ja-JP" altLang="en-US" smtClean="0"/>
              <a:t>‹#›</a:t>
            </a:fld>
            <a:endParaRPr kumimoji="1" lang="ja-JP" altLang="en-US"/>
          </a:p>
        </p:txBody>
      </p:sp>
    </p:spTree>
    <p:extLst>
      <p:ext uri="{BB962C8B-B14F-4D97-AF65-F5344CB8AC3E}">
        <p14:creationId xmlns:p14="http://schemas.microsoft.com/office/powerpoint/2010/main" val="1446159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7C518F9-0D50-9744-990E-C43F9DB3AAD4}" type="datetimeFigureOut">
              <a:rPr kumimoji="1" lang="ja-JP" altLang="en-US" smtClean="0"/>
              <a:t>2019/3/27</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224CEB28-C7F5-A444-A5C9-BFEADBF40889}" type="slidenum">
              <a:rPr kumimoji="1" lang="ja-JP" altLang="en-US" smtClean="0"/>
              <a:t>‹#›</a:t>
            </a:fld>
            <a:endParaRPr kumimoji="1" lang="ja-JP" altLang="en-US"/>
          </a:p>
        </p:txBody>
      </p:sp>
    </p:spTree>
    <p:extLst>
      <p:ext uri="{BB962C8B-B14F-4D97-AF65-F5344CB8AC3E}">
        <p14:creationId xmlns:p14="http://schemas.microsoft.com/office/powerpoint/2010/main" val="2301027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C7C518F9-0D50-9744-990E-C43F9DB3AAD4}" type="datetimeFigureOut">
              <a:rPr kumimoji="1" lang="ja-JP" altLang="en-US" smtClean="0"/>
              <a:t>2019/3/27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24CEB28-C7F5-A444-A5C9-BFEADBF40889}" type="slidenum">
              <a:rPr kumimoji="1" lang="ja-JP" altLang="en-US" smtClean="0"/>
              <a:t>‹#›</a:t>
            </a:fld>
            <a:endParaRPr kumimoji="1" lang="ja-JP" altLang="en-US"/>
          </a:p>
        </p:txBody>
      </p:sp>
    </p:spTree>
    <p:extLst>
      <p:ext uri="{BB962C8B-B14F-4D97-AF65-F5344CB8AC3E}">
        <p14:creationId xmlns:p14="http://schemas.microsoft.com/office/powerpoint/2010/main" val="1991599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C7C518F9-0D50-9744-990E-C43F9DB3AAD4}" type="datetimeFigureOut">
              <a:rPr kumimoji="1" lang="ja-JP" altLang="en-US" smtClean="0"/>
              <a:t>2019/3/27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24CEB28-C7F5-A444-A5C9-BFEADBF40889}" type="slidenum">
              <a:rPr kumimoji="1" lang="ja-JP" altLang="en-US" smtClean="0"/>
              <a:t>‹#›</a:t>
            </a:fld>
            <a:endParaRPr kumimoji="1" lang="ja-JP" altLang="en-US"/>
          </a:p>
        </p:txBody>
      </p:sp>
    </p:spTree>
    <p:extLst>
      <p:ext uri="{BB962C8B-B14F-4D97-AF65-F5344CB8AC3E}">
        <p14:creationId xmlns:p14="http://schemas.microsoft.com/office/powerpoint/2010/main" val="2943855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C518F9-0D50-9744-990E-C43F9DB3AAD4}" type="datetimeFigureOut">
              <a:rPr kumimoji="1" lang="ja-JP" altLang="en-US" smtClean="0"/>
              <a:t>2019/3/27</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4CEB28-C7F5-A444-A5C9-BFEADBF40889}" type="slidenum">
              <a:rPr kumimoji="1" lang="ja-JP" altLang="en-US" smtClean="0"/>
              <a:t>‹#›</a:t>
            </a:fld>
            <a:endParaRPr kumimoji="1" lang="ja-JP" altLang="en-US"/>
          </a:p>
        </p:txBody>
      </p:sp>
    </p:spTree>
    <p:extLst>
      <p:ext uri="{BB962C8B-B14F-4D97-AF65-F5344CB8AC3E}">
        <p14:creationId xmlns:p14="http://schemas.microsoft.com/office/powerpoint/2010/main" val="29866065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takeda@nii.ac.jp"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ja.wikipedia.org/wiki/%E3%83%A2%E3%83%A9%E3%83%99%E3%83%83%E3%82%AF%E3%81%AE%E3%83%91%E3%83%A9%E3%83%89%E3%83%83%E3%82%AF%E3%82%B9"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upload.wikimedia.org/wikipedia/commons/5/5c/Da_Vinci_Vitruve_Luc_Viatour2.jpg" TargetMode="External"/><Relationship Id="rId7"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hyperlink" Target="https://www.flickr.com/photos/57570482@N06/5299266966" TargetMode="External"/><Relationship Id="rId4" Type="http://schemas.openxmlformats.org/officeDocument/2006/relationships/hyperlink" Target="https://upload.wikimedia.org/wikipedia/commons/1/1e/Hippocampus_image.png"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jpeg"/><Relationship Id="rId17" Type="http://schemas.openxmlformats.org/officeDocument/2006/relationships/image" Target="../media/image27.png"/><Relationship Id="rId2" Type="http://schemas.openxmlformats.org/officeDocument/2006/relationships/image" Target="../media/image12.png"/><Relationship Id="rId16"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jpe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jpeg"/><Relationship Id="rId14" Type="http://schemas.openxmlformats.org/officeDocument/2006/relationships/image" Target="../media/image2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hyperlink" Target="http://www.nicovideo.jp/watch/sm14298262" TargetMode="External"/><Relationship Id="rId18" Type="http://schemas.openxmlformats.org/officeDocument/2006/relationships/image" Target="../media/image36.jpeg"/><Relationship Id="rId26" Type="http://schemas.openxmlformats.org/officeDocument/2006/relationships/image" Target="../media/image41.png"/><Relationship Id="rId3" Type="http://schemas.openxmlformats.org/officeDocument/2006/relationships/hyperlink" Target="http://www.nicovideo.jp/watch/sm12926280" TargetMode="External"/><Relationship Id="rId21" Type="http://schemas.openxmlformats.org/officeDocument/2006/relationships/hyperlink" Target="http://www.nicovideo.jp/watch/sm12881690" TargetMode="External"/><Relationship Id="rId7" Type="http://schemas.openxmlformats.org/officeDocument/2006/relationships/hyperlink" Target="http://www.nicovideo.jp/watch/sm14977117" TargetMode="External"/><Relationship Id="rId12" Type="http://schemas.openxmlformats.org/officeDocument/2006/relationships/image" Target="../media/image33.jpeg"/><Relationship Id="rId17" Type="http://schemas.openxmlformats.org/officeDocument/2006/relationships/hyperlink" Target="http://www.nicovideo.jp/watch/sm14054482" TargetMode="External"/><Relationship Id="rId25" Type="http://schemas.openxmlformats.org/officeDocument/2006/relationships/image" Target="../media/image40.jpeg"/><Relationship Id="rId2" Type="http://schemas.openxmlformats.org/officeDocument/2006/relationships/image" Target="../media/image28.png"/><Relationship Id="rId16" Type="http://schemas.openxmlformats.org/officeDocument/2006/relationships/image" Target="../media/image35.jpeg"/><Relationship Id="rId20" Type="http://schemas.openxmlformats.org/officeDocument/2006/relationships/image" Target="../media/image37.jpeg"/><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hyperlink" Target="http://www.nicovideo.jp/watch/sm14209464" TargetMode="External"/><Relationship Id="rId24" Type="http://schemas.openxmlformats.org/officeDocument/2006/relationships/image" Target="../media/image39.jpeg"/><Relationship Id="rId5" Type="http://schemas.openxmlformats.org/officeDocument/2006/relationships/hyperlink" Target="http://www.nicovideo.jp/watch/sm20623934" TargetMode="External"/><Relationship Id="rId15" Type="http://schemas.openxmlformats.org/officeDocument/2006/relationships/hyperlink" Target="http://www.nicovideo.jp/watch/sm13129465" TargetMode="External"/><Relationship Id="rId23" Type="http://schemas.openxmlformats.org/officeDocument/2006/relationships/hyperlink" Target="http://www.nicovideo.jp/watch/sm12938895" TargetMode="External"/><Relationship Id="rId10" Type="http://schemas.openxmlformats.org/officeDocument/2006/relationships/image" Target="../media/image32.jpeg"/><Relationship Id="rId19" Type="http://schemas.openxmlformats.org/officeDocument/2006/relationships/hyperlink" Target="http://www.nicovideo.jp/watch/sm14065494" TargetMode="External"/><Relationship Id="rId4" Type="http://schemas.openxmlformats.org/officeDocument/2006/relationships/image" Target="../media/image29.jpeg"/><Relationship Id="rId9" Type="http://schemas.openxmlformats.org/officeDocument/2006/relationships/hyperlink" Target="http://www.nicovideo.jp/watch/sm14982266" TargetMode="External"/><Relationship Id="rId14" Type="http://schemas.openxmlformats.org/officeDocument/2006/relationships/image" Target="../media/image34.jpeg"/><Relationship Id="rId22" Type="http://schemas.openxmlformats.org/officeDocument/2006/relationships/image" Target="../media/image38.jpeg"/><Relationship Id="rId27" Type="http://schemas.openxmlformats.org/officeDocument/2006/relationships/hyperlink" Target="http://dx.doi.org/10.1145/2631775.2631818"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upload.wikimedia.org/wikipedia/commons/5/5c/Da_Vinci_Vitruve_Luc_Viatour2.jpg" TargetMode="External"/><Relationship Id="rId7"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hyperlink" Target="https://www.flickr.com/photos/57570482@N06/5299266966" TargetMode="External"/><Relationship Id="rId4" Type="http://schemas.openxmlformats.org/officeDocument/2006/relationships/hyperlink" Target="https://upload.wikimedia.org/wikipedia/commons/1/1e/Hippocampus_image.png"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hyperlink" Target="http://theanalyticsstore.ie/deep-learning/"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lang="en-US" altLang="ja-JP" dirty="0"/>
              <a:t>AI</a:t>
            </a:r>
            <a:r>
              <a:rPr lang="ja-JP" altLang="en-US"/>
              <a:t>と社会</a:t>
            </a:r>
            <a:br>
              <a:rPr lang="en-US" altLang="ja-JP" dirty="0"/>
            </a:br>
            <a:r>
              <a:rPr lang="en-US" altLang="ja-JP" sz="3200" dirty="0"/>
              <a:t>~</a:t>
            </a:r>
            <a:r>
              <a:rPr lang="ja-JP" altLang="en-US" sz="3200"/>
              <a:t>未来の社会を作るのは人か</a:t>
            </a:r>
            <a:r>
              <a:rPr lang="en-US" altLang="ja-JP" sz="3200" dirty="0"/>
              <a:t>AI</a:t>
            </a:r>
            <a:r>
              <a:rPr lang="ja-JP" altLang="en-US" sz="3200"/>
              <a:t>か</a:t>
            </a:r>
            <a:r>
              <a:rPr lang="en-US" altLang="ja-JP" sz="3200" dirty="0"/>
              <a:t>~</a:t>
            </a:r>
            <a:endParaRPr kumimoji="1" lang="ja-JP" altLang="en-US" sz="3200" dirty="0"/>
          </a:p>
        </p:txBody>
      </p:sp>
      <p:sp>
        <p:nvSpPr>
          <p:cNvPr id="3" name="サブタイトル 2"/>
          <p:cNvSpPr>
            <a:spLocks noGrp="1"/>
          </p:cNvSpPr>
          <p:nvPr>
            <p:ph type="subTitle" idx="1"/>
          </p:nvPr>
        </p:nvSpPr>
        <p:spPr>
          <a:xfrm>
            <a:off x="1371600" y="4762500"/>
            <a:ext cx="6400800" cy="1752600"/>
          </a:xfrm>
        </p:spPr>
        <p:txBody>
          <a:bodyPr>
            <a:normAutofit fontScale="85000" lnSpcReduction="20000"/>
          </a:bodyPr>
          <a:lstStyle/>
          <a:p>
            <a:r>
              <a:rPr kumimoji="1" lang="ja-JP" altLang="en-US" dirty="0"/>
              <a:t>武田　英明</a:t>
            </a:r>
            <a:endParaRPr kumimoji="1" lang="en-US" altLang="ja-JP" dirty="0"/>
          </a:p>
          <a:p>
            <a:r>
              <a:rPr lang="ja-JP" altLang="en-US" dirty="0"/>
              <a:t>国立情報学研究所</a:t>
            </a:r>
            <a:endParaRPr lang="en-US" altLang="ja-JP" dirty="0"/>
          </a:p>
          <a:p>
            <a:r>
              <a:rPr kumimoji="1" lang="en-US" altLang="ja-JP" dirty="0">
                <a:hlinkClick r:id="rId2"/>
              </a:rPr>
              <a:t>takeda@nii.ac.jp</a:t>
            </a:r>
            <a:endParaRPr kumimoji="1" lang="en-US" altLang="ja-JP" dirty="0"/>
          </a:p>
          <a:p>
            <a:r>
              <a:rPr lang="en-US" altLang="ja-JP" dirty="0"/>
              <a:t>@takechan2000</a:t>
            </a:r>
            <a:endParaRPr kumimoji="1" lang="ja-JP" altLang="en-US" dirty="0"/>
          </a:p>
        </p:txBody>
      </p:sp>
      <p:sp>
        <p:nvSpPr>
          <p:cNvPr id="4" name="テキスト ボックス 3"/>
          <p:cNvSpPr txBox="1"/>
          <p:nvPr/>
        </p:nvSpPr>
        <p:spPr>
          <a:xfrm>
            <a:off x="245410" y="0"/>
            <a:ext cx="8898590" cy="369332"/>
          </a:xfrm>
          <a:prstGeom prst="rect">
            <a:avLst/>
          </a:prstGeom>
          <a:noFill/>
        </p:spPr>
        <p:txBody>
          <a:bodyPr wrap="none" rtlCol="0">
            <a:spAutoFit/>
          </a:bodyPr>
          <a:lstStyle/>
          <a:p>
            <a:r>
              <a:rPr lang="ja-JP" altLang="en-US"/>
              <a:t>学術講演会、横浜経済学会・横浜国立大学校友会共催、横浜国立大学、</a:t>
            </a:r>
            <a:r>
              <a:rPr lang="en-US" altLang="ja-JP" dirty="0"/>
              <a:t>2018</a:t>
            </a:r>
            <a:r>
              <a:rPr lang="ja-JP" altLang="en-US"/>
              <a:t>年</a:t>
            </a:r>
            <a:r>
              <a:rPr lang="en-US" altLang="ja-JP" dirty="0"/>
              <a:t>12</a:t>
            </a:r>
            <a:r>
              <a:rPr lang="ja-JP" altLang="en-US"/>
              <a:t>月</a:t>
            </a:r>
            <a:r>
              <a:rPr lang="en-US" altLang="ja-JP" dirty="0"/>
              <a:t>6</a:t>
            </a:r>
            <a:r>
              <a:rPr lang="ja-JP" altLang="en-US"/>
              <a:t>日</a:t>
            </a:r>
            <a:endParaRPr kumimoji="1" lang="ja-JP" altLang="en-US" dirty="0"/>
          </a:p>
        </p:txBody>
      </p:sp>
    </p:spTree>
    <p:extLst>
      <p:ext uri="{BB962C8B-B14F-4D97-AF65-F5344CB8AC3E}">
        <p14:creationId xmlns:p14="http://schemas.microsoft.com/office/powerpoint/2010/main" val="30470508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第</a:t>
            </a:r>
            <a:r>
              <a:rPr lang="en-US" altLang="ja-JP" dirty="0"/>
              <a:t>2</a:t>
            </a:r>
            <a:r>
              <a:rPr lang="ja-JP" altLang="en-US" dirty="0"/>
              <a:t>次人工知能ブーム</a:t>
            </a:r>
            <a:r>
              <a:rPr lang="en-US" altLang="ja-JP" dirty="0"/>
              <a:t> </a:t>
            </a:r>
            <a:r>
              <a:rPr lang="en-US" altLang="ja-JP" sz="2800" dirty="0"/>
              <a:t>80</a:t>
            </a:r>
            <a:r>
              <a:rPr lang="ja-JP" altLang="en-US" sz="2800" dirty="0"/>
              <a:t>年代</a:t>
            </a:r>
            <a:endParaRPr kumimoji="1" lang="ja-JP" altLang="en-US" dirty="0"/>
          </a:p>
        </p:txBody>
      </p:sp>
      <p:sp>
        <p:nvSpPr>
          <p:cNvPr id="3" name="コンテンツ プレースホルダー 2"/>
          <p:cNvSpPr>
            <a:spLocks noGrp="1"/>
          </p:cNvSpPr>
          <p:nvPr>
            <p:ph idx="1"/>
          </p:nvPr>
        </p:nvSpPr>
        <p:spPr/>
        <p:txBody>
          <a:bodyPr>
            <a:normAutofit fontScale="92500" lnSpcReduction="10000"/>
          </a:bodyPr>
          <a:lstStyle/>
          <a:p>
            <a:r>
              <a:rPr lang="ja-JP" altLang="en-US" dirty="0"/>
              <a:t>エキスパートシステム</a:t>
            </a:r>
            <a:endParaRPr lang="en-US" altLang="ja-JP" dirty="0"/>
          </a:p>
          <a:p>
            <a:pPr lvl="1"/>
            <a:r>
              <a:rPr lang="ja-JP" altLang="en-US" dirty="0"/>
              <a:t>特定の知的問題をとくプログラム、とくに産業応用の実用的問題解決</a:t>
            </a:r>
            <a:endParaRPr lang="en-US" altLang="ja-JP" dirty="0"/>
          </a:p>
          <a:p>
            <a:pPr lvl="1"/>
            <a:r>
              <a:rPr lang="ja-JP" altLang="en-US" dirty="0"/>
              <a:t>診断、言語理解、など</a:t>
            </a:r>
            <a:endParaRPr lang="en-US" altLang="ja-JP" dirty="0"/>
          </a:p>
          <a:p>
            <a:r>
              <a:rPr lang="ja-JP" altLang="en-US" dirty="0"/>
              <a:t>基礎</a:t>
            </a:r>
            <a:endParaRPr lang="en-US" altLang="ja-JP" dirty="0"/>
          </a:p>
          <a:p>
            <a:pPr lvl="1"/>
            <a:r>
              <a:rPr lang="ja-JP" altLang="en-US" dirty="0"/>
              <a:t>論理推論</a:t>
            </a:r>
            <a:endParaRPr lang="en-US" altLang="ja-JP" dirty="0"/>
          </a:p>
          <a:p>
            <a:pPr lvl="1"/>
            <a:r>
              <a:rPr lang="ja-JP" altLang="en-US" dirty="0"/>
              <a:t>知識ベース</a:t>
            </a:r>
            <a:endParaRPr lang="en-US" altLang="ja-JP" dirty="0"/>
          </a:p>
          <a:p>
            <a:pPr lvl="1"/>
            <a:r>
              <a:rPr lang="ja-JP" altLang="en-US" dirty="0"/>
              <a:t>ニューラルネットワークの再興</a:t>
            </a:r>
            <a:endParaRPr lang="en-US" altLang="ja-JP" dirty="0"/>
          </a:p>
          <a:p>
            <a:r>
              <a:rPr lang="ja-JP" altLang="en-US" dirty="0"/>
              <a:t>障害</a:t>
            </a:r>
            <a:endParaRPr lang="en-US" altLang="ja-JP" dirty="0"/>
          </a:p>
          <a:p>
            <a:pPr lvl="1"/>
            <a:r>
              <a:rPr lang="ja-JP" altLang="en-US" dirty="0"/>
              <a:t>知識ボトルネック問題</a:t>
            </a:r>
            <a:endParaRPr lang="en-US" altLang="ja-JP" dirty="0"/>
          </a:p>
          <a:p>
            <a:endParaRPr kumimoji="1" lang="ja-JP" altLang="en-US" dirty="0"/>
          </a:p>
        </p:txBody>
      </p:sp>
    </p:spTree>
    <p:extLst>
      <p:ext uri="{BB962C8B-B14F-4D97-AF65-F5344CB8AC3E}">
        <p14:creationId xmlns:p14="http://schemas.microsoft.com/office/powerpoint/2010/main" val="1322090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endParaRPr kumimoji="1" lang="ja-JP" altLang="en-US"/>
          </a:p>
        </p:txBody>
      </p:sp>
      <p:pic>
        <p:nvPicPr>
          <p:cNvPr id="6" name="図 5" descr="nikkei-ai-mokuj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0240" y="459528"/>
            <a:ext cx="4683760" cy="6398472"/>
          </a:xfrm>
          <a:prstGeom prst="rect">
            <a:avLst/>
          </a:prstGeom>
        </p:spPr>
      </p:pic>
      <p:pic>
        <p:nvPicPr>
          <p:cNvPr id="5" name="図 4" descr="nikkei-ai-hyoushi.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40" y="0"/>
            <a:ext cx="4826000" cy="6592786"/>
          </a:xfrm>
          <a:prstGeom prst="rect">
            <a:avLst/>
          </a:prstGeom>
        </p:spPr>
      </p:pic>
      <p:sp>
        <p:nvSpPr>
          <p:cNvPr id="7" name="正方形/長方形 6"/>
          <p:cNvSpPr/>
          <p:nvPr/>
        </p:nvSpPr>
        <p:spPr>
          <a:xfrm>
            <a:off x="-40640" y="6549628"/>
            <a:ext cx="8168640" cy="338554"/>
          </a:xfrm>
          <a:prstGeom prst="rect">
            <a:avLst/>
          </a:prstGeom>
        </p:spPr>
        <p:txBody>
          <a:bodyPr wrap="square">
            <a:spAutoFit/>
          </a:bodyPr>
          <a:lstStyle/>
          <a:p>
            <a:r>
              <a:rPr lang="ja-JP" altLang="en-US" sz="1600" dirty="0"/>
              <a:t>日経</a:t>
            </a:r>
            <a:r>
              <a:rPr lang="en-US" altLang="ja-JP" sz="1600" dirty="0"/>
              <a:t>AI(</a:t>
            </a:r>
            <a:r>
              <a:rPr lang="ja-JP" altLang="en-US" sz="1600" dirty="0"/>
              <a:t>日経マグロウヒル社</a:t>
            </a:r>
            <a:r>
              <a:rPr lang="en-US" altLang="ja-JP" sz="1600" dirty="0"/>
              <a:t>)</a:t>
            </a:r>
            <a:r>
              <a:rPr lang="en-US" altLang="en-US" sz="1600" dirty="0"/>
              <a:t>: </a:t>
            </a:r>
            <a:r>
              <a:rPr lang="en-US" altLang="ja-JP" sz="1600" dirty="0"/>
              <a:t>1986</a:t>
            </a:r>
            <a:r>
              <a:rPr lang="ja-JP" altLang="en-US" sz="1600" dirty="0"/>
              <a:t>年</a:t>
            </a:r>
            <a:r>
              <a:rPr lang="en-US" altLang="ja-JP" sz="1600" dirty="0"/>
              <a:t>1</a:t>
            </a:r>
            <a:r>
              <a:rPr lang="ja-JP" altLang="en-US" sz="1600" dirty="0"/>
              <a:t>月</a:t>
            </a:r>
            <a:r>
              <a:rPr lang="en-US" altLang="ja-JP" sz="1600" dirty="0"/>
              <a:t>6</a:t>
            </a:r>
            <a:r>
              <a:rPr lang="ja-JP" altLang="en-US" sz="1600" dirty="0"/>
              <a:t>日号（創刊号）～</a:t>
            </a:r>
            <a:r>
              <a:rPr lang="en-US" altLang="ja-JP" sz="1600" dirty="0"/>
              <a:t>1992</a:t>
            </a:r>
            <a:r>
              <a:rPr lang="ja-JP" altLang="en-US" sz="1600" dirty="0"/>
              <a:t>年</a:t>
            </a:r>
            <a:r>
              <a:rPr lang="en-US" altLang="ja-JP" sz="1600" dirty="0"/>
              <a:t>3</a:t>
            </a:r>
            <a:r>
              <a:rPr lang="ja-JP" altLang="en-US" sz="1600" dirty="0"/>
              <a:t>月</a:t>
            </a:r>
            <a:r>
              <a:rPr lang="en-US" altLang="ja-JP" sz="1600" dirty="0"/>
              <a:t>23</a:t>
            </a:r>
            <a:r>
              <a:rPr lang="ja-JP" altLang="en-US" sz="1600" dirty="0"/>
              <a:t>日号（</a:t>
            </a:r>
            <a:r>
              <a:rPr lang="en-US" altLang="ja-JP" sz="1600" dirty="0"/>
              <a:t>150</a:t>
            </a:r>
            <a:r>
              <a:rPr lang="ja-JP" altLang="en-US" sz="1600" dirty="0"/>
              <a:t>号）</a:t>
            </a:r>
          </a:p>
        </p:txBody>
      </p:sp>
    </p:spTree>
    <p:extLst>
      <p:ext uri="{BB962C8B-B14F-4D97-AF65-F5344CB8AC3E}">
        <p14:creationId xmlns:p14="http://schemas.microsoft.com/office/powerpoint/2010/main" val="20244049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第</a:t>
            </a:r>
            <a:r>
              <a:rPr kumimoji="1" lang="en-US" altLang="ja-JP" dirty="0"/>
              <a:t>3</a:t>
            </a:r>
            <a:r>
              <a:rPr kumimoji="1" lang="ja-JP" altLang="en-US" dirty="0"/>
              <a:t>次人工知能ブーム　</a:t>
            </a:r>
            <a:r>
              <a:rPr kumimoji="1" lang="en-US" altLang="ja-JP" sz="2800" dirty="0"/>
              <a:t>00</a:t>
            </a:r>
            <a:r>
              <a:rPr kumimoji="1" lang="ja-JP" altLang="en-US" sz="2800" dirty="0"/>
              <a:t>年台半ば</a:t>
            </a:r>
            <a:r>
              <a:rPr kumimoji="1" lang="en-US" altLang="ja-JP" sz="2800" dirty="0"/>
              <a:t>〜</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a:t>大規模知識ベース・データベース</a:t>
            </a:r>
            <a:endParaRPr kumimoji="1" lang="en-US" altLang="ja-JP" dirty="0"/>
          </a:p>
          <a:p>
            <a:r>
              <a:rPr lang="ja-JP" altLang="en-US" dirty="0"/>
              <a:t>機械学習</a:t>
            </a:r>
            <a:endParaRPr lang="en-US" altLang="ja-JP" dirty="0"/>
          </a:p>
          <a:p>
            <a:r>
              <a:rPr kumimoji="1" lang="ja-JP" altLang="en-US" dirty="0"/>
              <a:t>ディープラーニング</a:t>
            </a:r>
          </a:p>
        </p:txBody>
      </p:sp>
    </p:spTree>
    <p:extLst>
      <p:ext uri="{BB962C8B-B14F-4D97-AF65-F5344CB8AC3E}">
        <p14:creationId xmlns:p14="http://schemas.microsoft.com/office/powerpoint/2010/main" val="4410277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人工知能のふたつの面</a:t>
            </a:r>
          </a:p>
        </p:txBody>
      </p:sp>
      <p:sp>
        <p:nvSpPr>
          <p:cNvPr id="3" name="コンテンツ プレースホルダー 2"/>
          <p:cNvSpPr>
            <a:spLocks noGrp="1"/>
          </p:cNvSpPr>
          <p:nvPr>
            <p:ph idx="1"/>
          </p:nvPr>
        </p:nvSpPr>
        <p:spPr/>
        <p:txBody>
          <a:bodyPr/>
          <a:lstStyle/>
          <a:p>
            <a:r>
              <a:rPr kumimoji="1" lang="ja-JP" altLang="en-US" dirty="0"/>
              <a:t>論理的知能</a:t>
            </a:r>
            <a:r>
              <a:rPr kumimoji="1" lang="en-US" altLang="ja-JP" dirty="0"/>
              <a:t>(</a:t>
            </a:r>
            <a:r>
              <a:rPr kumimoji="1" lang="ja-JP" altLang="en-US" dirty="0"/>
              <a:t>社会的知能）</a:t>
            </a:r>
            <a:endParaRPr kumimoji="1" lang="en-US" altLang="ja-JP" dirty="0"/>
          </a:p>
          <a:p>
            <a:pPr lvl="1"/>
            <a:r>
              <a:rPr lang="ja-JP" altLang="en-US" dirty="0"/>
              <a:t>ターゲット：我々が</a:t>
            </a:r>
            <a:r>
              <a:rPr lang="ja-JP" altLang="en-US" dirty="0">
                <a:solidFill>
                  <a:srgbClr val="FF0000"/>
                </a:solidFill>
              </a:rPr>
              <a:t>社会</a:t>
            </a:r>
            <a:r>
              <a:rPr lang="ja-JP" altLang="en-US" dirty="0"/>
              <a:t>で発揮している“知的”な振る舞い</a:t>
            </a:r>
            <a:endParaRPr lang="en-US" altLang="ja-JP" dirty="0"/>
          </a:p>
          <a:p>
            <a:pPr lvl="1"/>
            <a:r>
              <a:rPr lang="ja-JP" altLang="en-US" dirty="0"/>
              <a:t>方法論：論理学、推論、計算論的学習理論</a:t>
            </a:r>
            <a:endParaRPr lang="en-US" altLang="ja-JP" dirty="0"/>
          </a:p>
          <a:p>
            <a:r>
              <a:rPr kumimoji="1" lang="ja-JP" altLang="en-US" dirty="0"/>
              <a:t>生物的知能</a:t>
            </a:r>
            <a:endParaRPr kumimoji="1" lang="en-US" altLang="ja-JP" dirty="0"/>
          </a:p>
          <a:p>
            <a:pPr lvl="1"/>
            <a:r>
              <a:rPr lang="ja-JP" altLang="en-US" dirty="0"/>
              <a:t>ターゲット：生物がもっている本能的振る舞い</a:t>
            </a:r>
            <a:endParaRPr lang="en-US" altLang="ja-JP" dirty="0"/>
          </a:p>
          <a:p>
            <a:pPr lvl="1"/>
            <a:r>
              <a:rPr kumimoji="1" lang="ja-JP" altLang="en-US" dirty="0"/>
              <a:t>方法論：ニューラルネットワーク</a:t>
            </a:r>
          </a:p>
        </p:txBody>
      </p:sp>
    </p:spTree>
    <p:extLst>
      <p:ext uri="{BB962C8B-B14F-4D97-AF65-F5344CB8AC3E}">
        <p14:creationId xmlns:p14="http://schemas.microsoft.com/office/powerpoint/2010/main" val="13831636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モラベックのパラドックス</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dirty="0"/>
              <a:t>「コンピュータに知能テストを受けさせたりチェッカーをプレイさせたりするよりも、</a:t>
            </a:r>
            <a:r>
              <a:rPr lang="en-US" altLang="ja-JP" dirty="0"/>
              <a:t>1</a:t>
            </a:r>
            <a:r>
              <a:rPr lang="ja-JP" altLang="en-US" dirty="0"/>
              <a:t>歳児レベルの知覚と運動のスキルを与える方が遥かに難しいか、あるいは不可能である」</a:t>
            </a:r>
            <a:r>
              <a:rPr lang="en-US" altLang="ja-JP" dirty="0"/>
              <a:t>(</a:t>
            </a:r>
            <a:r>
              <a:rPr lang="en-US" altLang="ja-JP" dirty="0" err="1"/>
              <a:t>Moravec</a:t>
            </a:r>
            <a:r>
              <a:rPr lang="en-US" altLang="ja-JP" dirty="0"/>
              <a:t>, 1988)</a:t>
            </a:r>
          </a:p>
          <a:p>
            <a:pPr lvl="1"/>
            <a:r>
              <a:rPr lang="en-US" altLang="ja-JP" sz="1500" dirty="0"/>
              <a:t>35</a:t>
            </a:r>
            <a:r>
              <a:rPr lang="ja-JP" altLang="en-US" sz="1500" dirty="0"/>
              <a:t>年に及ぶ</a:t>
            </a:r>
            <a:r>
              <a:rPr lang="en-US" altLang="ja-JP" sz="1500" dirty="0"/>
              <a:t>AI</a:t>
            </a:r>
            <a:r>
              <a:rPr lang="ja-JP" altLang="en-US" sz="1500" dirty="0"/>
              <a:t>研究で判明したのは、難しい問題が容易で容易な問題が難しいということである。我々が当然なものとみなしている</a:t>
            </a:r>
            <a:r>
              <a:rPr lang="en-US" altLang="ja-JP" sz="1500" dirty="0"/>
              <a:t>4</a:t>
            </a:r>
            <a:r>
              <a:rPr lang="ja-JP" altLang="en-US" sz="1500" dirty="0"/>
              <a:t>歳児の心的能力、すなわち顔を識別したり、鉛筆を持ち上げたり、部屋を歩き回ったり、質問に答えたりといったこと（を</a:t>
            </a:r>
            <a:r>
              <a:rPr lang="en-US" altLang="ja-JP" sz="1500" dirty="0"/>
              <a:t>AI</a:t>
            </a:r>
            <a:r>
              <a:rPr lang="ja-JP" altLang="en-US" sz="1500" dirty="0"/>
              <a:t>で実現すること）は、かつてないほど難しい工学上の問題を解決することになる。</a:t>
            </a:r>
            <a:r>
              <a:rPr lang="en-US" altLang="ja-JP" sz="1500" dirty="0"/>
              <a:t>…</a:t>
            </a:r>
            <a:r>
              <a:rPr lang="ja-JP" altLang="en-US" sz="1500" dirty="0"/>
              <a:t>新世代の知的機械が登場したとき、職を失う危険があるのは証券アナリストや石油化学技師や仮釈放決定委員会のメンバーなどになるだろう。庭師や受付係や料理人といった職業は当分の間安泰である。</a:t>
            </a:r>
            <a:r>
              <a:rPr lang="en-US" altLang="ja-JP" sz="1500" dirty="0"/>
              <a:t>(Pinker, 2007)</a:t>
            </a:r>
          </a:p>
        </p:txBody>
      </p:sp>
      <p:sp>
        <p:nvSpPr>
          <p:cNvPr id="4" name="正方形/長方形 3"/>
          <p:cNvSpPr/>
          <p:nvPr/>
        </p:nvSpPr>
        <p:spPr>
          <a:xfrm>
            <a:off x="0" y="6059442"/>
            <a:ext cx="9144000" cy="830997"/>
          </a:xfrm>
          <a:prstGeom prst="rect">
            <a:avLst/>
          </a:prstGeom>
        </p:spPr>
        <p:txBody>
          <a:bodyPr wrap="square">
            <a:spAutoFit/>
          </a:bodyPr>
          <a:lstStyle/>
          <a:p>
            <a:r>
              <a:rPr lang="pl-PL" altLang="ja-JP" sz="1600" dirty="0" err="1">
                <a:hlinkClick r:id="rId2"/>
              </a:rPr>
              <a:t>https</a:t>
            </a:r>
            <a:r>
              <a:rPr lang="pl-PL" altLang="ja-JP" sz="1600" dirty="0">
                <a:hlinkClick r:id="rId2"/>
              </a:rPr>
              <a:t>://</a:t>
            </a:r>
            <a:r>
              <a:rPr lang="pl-PL" altLang="ja-JP" sz="1600" dirty="0" err="1">
                <a:hlinkClick r:id="rId2"/>
              </a:rPr>
              <a:t>ja.wikipedia.org</a:t>
            </a:r>
            <a:r>
              <a:rPr lang="pl-PL" altLang="ja-JP" sz="1600" dirty="0">
                <a:hlinkClick r:id="rId2"/>
              </a:rPr>
              <a:t>/</a:t>
            </a:r>
            <a:r>
              <a:rPr lang="pl-PL" altLang="ja-JP" sz="1600" dirty="0" err="1">
                <a:hlinkClick r:id="rId2"/>
              </a:rPr>
              <a:t>wiki</a:t>
            </a:r>
            <a:r>
              <a:rPr lang="pl-PL" altLang="ja-JP" sz="1600" dirty="0">
                <a:hlinkClick r:id="rId2"/>
              </a:rPr>
              <a:t>/</a:t>
            </a:r>
            <a:r>
              <a:rPr lang="ja-JP" altLang="en-US" sz="1600" dirty="0">
                <a:hlinkClick r:id="rId2"/>
              </a:rPr>
              <a:t>モラベックのパラドックス</a:t>
            </a:r>
            <a:endParaRPr lang="en-US" altLang="ja-JP" sz="1600" dirty="0"/>
          </a:p>
          <a:p>
            <a:r>
              <a:rPr lang="en-US" altLang="ja-JP" sz="1600" dirty="0" err="1"/>
              <a:t>Moravec</a:t>
            </a:r>
            <a:r>
              <a:rPr lang="en-US" altLang="ja-JP" sz="1600" dirty="0"/>
              <a:t>, Hans (1988), Mind Children, Harvard University Press</a:t>
            </a:r>
          </a:p>
          <a:p>
            <a:r>
              <a:rPr lang="en-US" altLang="ja-JP" sz="1600" dirty="0"/>
              <a:t>Pinker, Steven (September 4, 2007) [1994], The Language Instinct, Harper Perennial Modern Classics</a:t>
            </a:r>
            <a:endParaRPr lang="ja-JP" altLang="en-US" sz="1600" dirty="0"/>
          </a:p>
        </p:txBody>
      </p:sp>
    </p:spTree>
    <p:extLst>
      <p:ext uri="{BB962C8B-B14F-4D97-AF65-F5344CB8AC3E}">
        <p14:creationId xmlns:p14="http://schemas.microsoft.com/office/powerpoint/2010/main" val="9329603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円/楕円 69"/>
          <p:cNvSpPr/>
          <p:nvPr/>
        </p:nvSpPr>
        <p:spPr>
          <a:xfrm>
            <a:off x="-2187329" y="-917340"/>
            <a:ext cx="8499007" cy="6789430"/>
          </a:xfrm>
          <a:prstGeom prst="ellipse">
            <a:avLst/>
          </a:prstGeom>
          <a:solidFill>
            <a:schemeClr val="accent1">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1" name="円/楕円 70"/>
          <p:cNvSpPr/>
          <p:nvPr/>
        </p:nvSpPr>
        <p:spPr>
          <a:xfrm>
            <a:off x="-2046210" y="-1085061"/>
            <a:ext cx="6801054" cy="5825862"/>
          </a:xfrm>
          <a:prstGeom prst="ellipse">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2" name="円/楕円 71"/>
          <p:cNvSpPr/>
          <p:nvPr/>
        </p:nvSpPr>
        <p:spPr>
          <a:xfrm>
            <a:off x="-2187330" y="-917341"/>
            <a:ext cx="5805255" cy="4950301"/>
          </a:xfrm>
          <a:prstGeom prst="ellipse">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3" name="円/楕円 72"/>
          <p:cNvSpPr/>
          <p:nvPr/>
        </p:nvSpPr>
        <p:spPr>
          <a:xfrm>
            <a:off x="-2187330" y="-1085061"/>
            <a:ext cx="4387665" cy="3846309"/>
          </a:xfrm>
          <a:prstGeom prst="ellipse">
            <a:avLst/>
          </a:prstGeom>
          <a:solidFill>
            <a:srgbClr val="497CB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8" name="直線コネクタ 17"/>
          <p:cNvCxnSpPr/>
          <p:nvPr/>
        </p:nvCxnSpPr>
        <p:spPr>
          <a:xfrm>
            <a:off x="457200" y="839802"/>
            <a:ext cx="7224682" cy="5295288"/>
          </a:xfrm>
          <a:prstGeom prst="line">
            <a:avLst/>
          </a:prstGeom>
          <a:ln w="76200" cmpd="sng">
            <a:prstDash val="sysDash"/>
            <a:tailEnd type="arrow" w="lg" len="lg"/>
          </a:ln>
        </p:spPr>
        <p:style>
          <a:lnRef idx="2">
            <a:schemeClr val="accent1"/>
          </a:lnRef>
          <a:fillRef idx="0">
            <a:schemeClr val="accent1"/>
          </a:fillRef>
          <a:effectRef idx="1">
            <a:schemeClr val="accent1"/>
          </a:effectRef>
          <a:fontRef idx="minor">
            <a:schemeClr val="tx1"/>
          </a:fontRef>
        </p:style>
      </p:cxnSp>
      <p:sp>
        <p:nvSpPr>
          <p:cNvPr id="2" name="タイトル 1"/>
          <p:cNvSpPr>
            <a:spLocks noGrp="1"/>
          </p:cNvSpPr>
          <p:nvPr>
            <p:ph type="title"/>
          </p:nvPr>
        </p:nvSpPr>
        <p:spPr>
          <a:xfrm>
            <a:off x="457200" y="0"/>
            <a:ext cx="8229600" cy="491595"/>
          </a:xfrm>
        </p:spPr>
        <p:txBody>
          <a:bodyPr>
            <a:normAutofit fontScale="90000"/>
          </a:bodyPr>
          <a:lstStyle/>
          <a:p>
            <a:r>
              <a:rPr kumimoji="1" lang="ja-JP" altLang="en-US" dirty="0"/>
              <a:t>知能のふたつの面</a:t>
            </a:r>
          </a:p>
        </p:txBody>
      </p:sp>
      <p:pic>
        <p:nvPicPr>
          <p:cNvPr id="3" name="図 2"/>
          <p:cNvPicPr>
            <a:picLocks noChangeAspect="1"/>
          </p:cNvPicPr>
          <p:nvPr/>
        </p:nvPicPr>
        <p:blipFill>
          <a:blip r:embed="rId2"/>
          <a:stretch>
            <a:fillRect/>
          </a:stretch>
        </p:blipFill>
        <p:spPr>
          <a:xfrm>
            <a:off x="4086824" y="3458526"/>
            <a:ext cx="1336040" cy="1318516"/>
          </a:xfrm>
          <a:prstGeom prst="rect">
            <a:avLst/>
          </a:prstGeom>
        </p:spPr>
      </p:pic>
      <p:sp>
        <p:nvSpPr>
          <p:cNvPr id="4" name="正方形/長方形 3"/>
          <p:cNvSpPr/>
          <p:nvPr/>
        </p:nvSpPr>
        <p:spPr>
          <a:xfrm>
            <a:off x="3140324" y="6134189"/>
            <a:ext cx="5930413" cy="1015663"/>
          </a:xfrm>
          <a:prstGeom prst="rect">
            <a:avLst/>
          </a:prstGeom>
        </p:spPr>
        <p:txBody>
          <a:bodyPr wrap="square">
            <a:spAutoFit/>
          </a:bodyPr>
          <a:lstStyle/>
          <a:p>
            <a:r>
              <a:rPr lang="en-US" altLang="ja-JP" sz="1200" dirty="0">
                <a:hlinkClick r:id="rId3"/>
              </a:rPr>
              <a:t>https://upload.wikimedia.org/wikipedia/commons/5/5c/Da_Vinci_Vitruve_Luc_Viatour2.jpg</a:t>
            </a:r>
            <a:endParaRPr lang="en-US" altLang="ja-JP" sz="1200" dirty="0"/>
          </a:p>
          <a:p>
            <a:r>
              <a:rPr lang="en-US" altLang="ja-JP" sz="1200" dirty="0">
                <a:hlinkClick r:id="rId4"/>
              </a:rPr>
              <a:t>https://upload.wikimedia.org/wikipedia/commons/1/1e/Hippocampus_image.png</a:t>
            </a:r>
            <a:endParaRPr lang="en-US" altLang="ja-JP" sz="1200" dirty="0"/>
          </a:p>
          <a:p>
            <a:r>
              <a:rPr lang="pl-PL" altLang="ja-JP" sz="1200" dirty="0">
                <a:hlinkClick r:id="rId5"/>
              </a:rPr>
              <a:t>https://www.flickr.com/photos/57570482@N06/5299266966</a:t>
            </a:r>
            <a:endParaRPr lang="pl-PL" altLang="ja-JP" sz="1200" dirty="0"/>
          </a:p>
          <a:p>
            <a:endParaRPr lang="en-US" altLang="ja-JP" sz="1200" dirty="0"/>
          </a:p>
          <a:p>
            <a:endParaRPr lang="ja-JP" altLang="en-US" sz="1200" dirty="0"/>
          </a:p>
        </p:txBody>
      </p:sp>
      <p:pic>
        <p:nvPicPr>
          <p:cNvPr id="5" name="図 4"/>
          <p:cNvPicPr>
            <a:picLocks noChangeAspect="1"/>
          </p:cNvPicPr>
          <p:nvPr/>
        </p:nvPicPr>
        <p:blipFill>
          <a:blip r:embed="rId6"/>
          <a:stretch>
            <a:fillRect/>
          </a:stretch>
        </p:blipFill>
        <p:spPr>
          <a:xfrm>
            <a:off x="2479202" y="4444992"/>
            <a:ext cx="1167646" cy="664099"/>
          </a:xfrm>
          <a:prstGeom prst="rect">
            <a:avLst/>
          </a:prstGeom>
        </p:spPr>
      </p:pic>
      <p:pic>
        <p:nvPicPr>
          <p:cNvPr id="6" name="図 5"/>
          <p:cNvPicPr>
            <a:picLocks noChangeAspect="1"/>
          </p:cNvPicPr>
          <p:nvPr/>
        </p:nvPicPr>
        <p:blipFill>
          <a:blip r:embed="rId7"/>
          <a:stretch>
            <a:fillRect/>
          </a:stretch>
        </p:blipFill>
        <p:spPr>
          <a:xfrm>
            <a:off x="5759858" y="3199347"/>
            <a:ext cx="1097101" cy="731972"/>
          </a:xfrm>
          <a:prstGeom prst="rect">
            <a:avLst/>
          </a:prstGeom>
        </p:spPr>
      </p:pic>
      <p:cxnSp>
        <p:nvCxnSpPr>
          <p:cNvPr id="9" name="直線コネクタ 8"/>
          <p:cNvCxnSpPr/>
          <p:nvPr/>
        </p:nvCxnSpPr>
        <p:spPr>
          <a:xfrm>
            <a:off x="1528209" y="4658736"/>
            <a:ext cx="2035680" cy="1506568"/>
          </a:xfrm>
          <a:prstGeom prst="line">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19" name="テキスト ボックス 18"/>
          <p:cNvSpPr txBox="1"/>
          <p:nvPr/>
        </p:nvSpPr>
        <p:spPr>
          <a:xfrm>
            <a:off x="1636194" y="3928836"/>
            <a:ext cx="2364777" cy="400110"/>
          </a:xfrm>
          <a:prstGeom prst="rect">
            <a:avLst/>
          </a:prstGeom>
          <a:noFill/>
        </p:spPr>
        <p:txBody>
          <a:bodyPr wrap="none" rtlCol="0">
            <a:spAutoFit/>
          </a:bodyPr>
          <a:lstStyle/>
          <a:p>
            <a:r>
              <a:rPr kumimoji="1" lang="ja-JP" altLang="en-US" sz="2000" i="1" dirty="0">
                <a:latin typeface="小塚ゴシック Pr6N H"/>
                <a:ea typeface="小塚ゴシック Pr6N H"/>
                <a:cs typeface="小塚ゴシック Pr6N H"/>
              </a:rPr>
              <a:t>身体に根ざす知能</a:t>
            </a:r>
          </a:p>
        </p:txBody>
      </p:sp>
      <p:sp>
        <p:nvSpPr>
          <p:cNvPr id="20" name="テキスト ボックス 19"/>
          <p:cNvSpPr txBox="1"/>
          <p:nvPr/>
        </p:nvSpPr>
        <p:spPr>
          <a:xfrm>
            <a:off x="4444220" y="2812976"/>
            <a:ext cx="2364777" cy="400110"/>
          </a:xfrm>
          <a:prstGeom prst="rect">
            <a:avLst/>
          </a:prstGeom>
          <a:noFill/>
        </p:spPr>
        <p:txBody>
          <a:bodyPr wrap="none" rtlCol="0">
            <a:spAutoFit/>
          </a:bodyPr>
          <a:lstStyle/>
          <a:p>
            <a:r>
              <a:rPr kumimoji="1" lang="ja-JP" altLang="en-US" sz="2000" i="1" dirty="0">
                <a:latin typeface="小塚ゴシック Pr6N H"/>
                <a:ea typeface="小塚ゴシック Pr6N H"/>
                <a:cs typeface="小塚ゴシック Pr6N H"/>
              </a:rPr>
              <a:t>社会に根ざす知能</a:t>
            </a:r>
          </a:p>
        </p:txBody>
      </p:sp>
      <p:grpSp>
        <p:nvGrpSpPr>
          <p:cNvPr id="10" name="図形グループ 9"/>
          <p:cNvGrpSpPr/>
          <p:nvPr/>
        </p:nvGrpSpPr>
        <p:grpSpPr>
          <a:xfrm>
            <a:off x="719910" y="750698"/>
            <a:ext cx="1674671" cy="369332"/>
            <a:chOff x="883921" y="951390"/>
            <a:chExt cx="1674671" cy="369332"/>
          </a:xfrm>
        </p:grpSpPr>
        <p:sp>
          <p:nvSpPr>
            <p:cNvPr id="23" name="円/楕円 22"/>
            <p:cNvSpPr/>
            <p:nvPr/>
          </p:nvSpPr>
          <p:spPr>
            <a:xfrm>
              <a:off x="883921" y="1024184"/>
              <a:ext cx="194779" cy="194779"/>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1078700" y="951390"/>
              <a:ext cx="1479892" cy="369332"/>
            </a:xfrm>
            <a:prstGeom prst="rect">
              <a:avLst/>
            </a:prstGeom>
            <a:noFill/>
          </p:spPr>
          <p:txBody>
            <a:bodyPr wrap="none" rtlCol="0">
              <a:spAutoFit/>
            </a:bodyPr>
            <a:lstStyle/>
            <a:p>
              <a:r>
                <a:rPr kumimoji="1" lang="ja-JP" altLang="en-US" dirty="0"/>
                <a:t>パターン認識</a:t>
              </a:r>
            </a:p>
          </p:txBody>
        </p:sp>
      </p:grpSp>
      <p:grpSp>
        <p:nvGrpSpPr>
          <p:cNvPr id="75" name="図形グループ 74"/>
          <p:cNvGrpSpPr/>
          <p:nvPr/>
        </p:nvGrpSpPr>
        <p:grpSpPr>
          <a:xfrm>
            <a:off x="1563957" y="1379034"/>
            <a:ext cx="1253928" cy="369332"/>
            <a:chOff x="1563957" y="1379034"/>
            <a:chExt cx="1253928" cy="369332"/>
          </a:xfrm>
        </p:grpSpPr>
        <p:sp>
          <p:nvSpPr>
            <p:cNvPr id="27" name="テキスト ボックス 26"/>
            <p:cNvSpPr txBox="1"/>
            <p:nvPr/>
          </p:nvSpPr>
          <p:spPr>
            <a:xfrm>
              <a:off x="1709889" y="1379034"/>
              <a:ext cx="1107996" cy="369332"/>
            </a:xfrm>
            <a:prstGeom prst="rect">
              <a:avLst/>
            </a:prstGeom>
            <a:noFill/>
          </p:spPr>
          <p:txBody>
            <a:bodyPr wrap="none" rtlCol="0">
              <a:spAutoFit/>
            </a:bodyPr>
            <a:lstStyle/>
            <a:p>
              <a:r>
                <a:rPr kumimoji="1" lang="ja-JP" altLang="en-US" dirty="0"/>
                <a:t>定理証明</a:t>
              </a:r>
            </a:p>
          </p:txBody>
        </p:sp>
        <p:sp>
          <p:nvSpPr>
            <p:cNvPr id="29" name="円/楕円 28"/>
            <p:cNvSpPr/>
            <p:nvPr/>
          </p:nvSpPr>
          <p:spPr>
            <a:xfrm>
              <a:off x="1563957" y="1453417"/>
              <a:ext cx="194779" cy="20269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grpSp>
      <p:grpSp>
        <p:nvGrpSpPr>
          <p:cNvPr id="74" name="図形グループ 73"/>
          <p:cNvGrpSpPr/>
          <p:nvPr/>
        </p:nvGrpSpPr>
        <p:grpSpPr>
          <a:xfrm>
            <a:off x="1945053" y="1018271"/>
            <a:ext cx="900122" cy="384340"/>
            <a:chOff x="2200335" y="1002150"/>
            <a:chExt cx="900122" cy="384340"/>
          </a:xfrm>
        </p:grpSpPr>
        <p:sp>
          <p:nvSpPr>
            <p:cNvPr id="26" name="円/楕円 25"/>
            <p:cNvSpPr/>
            <p:nvPr/>
          </p:nvSpPr>
          <p:spPr>
            <a:xfrm>
              <a:off x="2200335" y="1102156"/>
              <a:ext cx="194779" cy="194779"/>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a:off x="2321578" y="1002150"/>
              <a:ext cx="778879" cy="384340"/>
            </a:xfrm>
            <a:prstGeom prst="rect">
              <a:avLst/>
            </a:prstGeom>
            <a:noFill/>
          </p:spPr>
          <p:txBody>
            <a:bodyPr wrap="none" rtlCol="0">
              <a:spAutoFit/>
            </a:bodyPr>
            <a:lstStyle/>
            <a:p>
              <a:r>
                <a:rPr kumimoji="1" lang="ja-JP" altLang="en-US" dirty="0"/>
                <a:t>チェス</a:t>
              </a:r>
            </a:p>
          </p:txBody>
        </p:sp>
      </p:grpSp>
      <p:grpSp>
        <p:nvGrpSpPr>
          <p:cNvPr id="31" name="図形グループ 30"/>
          <p:cNvGrpSpPr/>
          <p:nvPr/>
        </p:nvGrpSpPr>
        <p:grpSpPr>
          <a:xfrm>
            <a:off x="0" y="1307419"/>
            <a:ext cx="1600318" cy="601257"/>
            <a:chOff x="120426" y="1024184"/>
            <a:chExt cx="1600318" cy="601257"/>
          </a:xfrm>
        </p:grpSpPr>
        <p:sp>
          <p:nvSpPr>
            <p:cNvPr id="32" name="円/楕円 31"/>
            <p:cNvSpPr/>
            <p:nvPr/>
          </p:nvSpPr>
          <p:spPr>
            <a:xfrm>
              <a:off x="883921" y="1024184"/>
              <a:ext cx="194779" cy="194779"/>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33" name="テキスト ボックス 32"/>
            <p:cNvSpPr txBox="1"/>
            <p:nvPr/>
          </p:nvSpPr>
          <p:spPr>
            <a:xfrm>
              <a:off x="120426" y="1256109"/>
              <a:ext cx="1600318" cy="369332"/>
            </a:xfrm>
            <a:prstGeom prst="rect">
              <a:avLst/>
            </a:prstGeom>
            <a:noFill/>
          </p:spPr>
          <p:txBody>
            <a:bodyPr wrap="none" rtlCol="0">
              <a:spAutoFit/>
            </a:bodyPr>
            <a:lstStyle/>
            <a:p>
              <a:r>
                <a:rPr kumimoji="1" lang="ja-JP" altLang="en-US" dirty="0"/>
                <a:t>パーセプトロン</a:t>
              </a:r>
            </a:p>
          </p:txBody>
        </p:sp>
      </p:grpSp>
      <p:grpSp>
        <p:nvGrpSpPr>
          <p:cNvPr id="34" name="図形グループ 33"/>
          <p:cNvGrpSpPr/>
          <p:nvPr/>
        </p:nvGrpSpPr>
        <p:grpSpPr>
          <a:xfrm>
            <a:off x="3140324" y="1663332"/>
            <a:ext cx="2451527" cy="369332"/>
            <a:chOff x="883921" y="951390"/>
            <a:chExt cx="2451527" cy="369332"/>
          </a:xfrm>
        </p:grpSpPr>
        <p:sp>
          <p:nvSpPr>
            <p:cNvPr id="35" name="円/楕円 34"/>
            <p:cNvSpPr/>
            <p:nvPr/>
          </p:nvSpPr>
          <p:spPr>
            <a:xfrm>
              <a:off x="883921" y="1024184"/>
              <a:ext cx="194779" cy="194779"/>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1078700" y="951390"/>
              <a:ext cx="2256748" cy="369332"/>
            </a:xfrm>
            <a:prstGeom prst="rect">
              <a:avLst/>
            </a:prstGeom>
            <a:noFill/>
          </p:spPr>
          <p:txBody>
            <a:bodyPr wrap="none" rtlCol="0">
              <a:spAutoFit/>
            </a:bodyPr>
            <a:lstStyle/>
            <a:p>
              <a:r>
                <a:rPr kumimoji="1" lang="ja-JP" altLang="en-US" dirty="0"/>
                <a:t>エキスパートシステム</a:t>
              </a:r>
            </a:p>
          </p:txBody>
        </p:sp>
      </p:grpSp>
      <p:grpSp>
        <p:nvGrpSpPr>
          <p:cNvPr id="37" name="図形グループ 36"/>
          <p:cNvGrpSpPr/>
          <p:nvPr/>
        </p:nvGrpSpPr>
        <p:grpSpPr>
          <a:xfrm>
            <a:off x="179720" y="2310033"/>
            <a:ext cx="1699135" cy="369332"/>
            <a:chOff x="-620435" y="951390"/>
            <a:chExt cx="1699135" cy="369332"/>
          </a:xfrm>
        </p:grpSpPr>
        <p:sp>
          <p:nvSpPr>
            <p:cNvPr id="38" name="円/楕円 37"/>
            <p:cNvSpPr/>
            <p:nvPr/>
          </p:nvSpPr>
          <p:spPr>
            <a:xfrm>
              <a:off x="883921" y="1024184"/>
              <a:ext cx="194779" cy="194779"/>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39" name="テキスト ボックス 38"/>
            <p:cNvSpPr txBox="1"/>
            <p:nvPr/>
          </p:nvSpPr>
          <p:spPr>
            <a:xfrm>
              <a:off x="-620435" y="951390"/>
              <a:ext cx="1575071" cy="369332"/>
            </a:xfrm>
            <a:prstGeom prst="rect">
              <a:avLst/>
            </a:prstGeom>
            <a:noFill/>
          </p:spPr>
          <p:txBody>
            <a:bodyPr wrap="none" rtlCol="0">
              <a:spAutoFit/>
            </a:bodyPr>
            <a:lstStyle/>
            <a:p>
              <a:r>
                <a:rPr kumimoji="1" lang="ja-JP" altLang="en-US" dirty="0"/>
                <a:t>ニュラルネット</a:t>
              </a:r>
            </a:p>
          </p:txBody>
        </p:sp>
      </p:grpSp>
      <p:grpSp>
        <p:nvGrpSpPr>
          <p:cNvPr id="40" name="図形グループ 39"/>
          <p:cNvGrpSpPr/>
          <p:nvPr/>
        </p:nvGrpSpPr>
        <p:grpSpPr>
          <a:xfrm>
            <a:off x="406655" y="2604409"/>
            <a:ext cx="1613695" cy="369332"/>
            <a:chOff x="-534995" y="945019"/>
            <a:chExt cx="1613695" cy="369332"/>
          </a:xfrm>
        </p:grpSpPr>
        <p:sp>
          <p:nvSpPr>
            <p:cNvPr id="41" name="円/楕円 40"/>
            <p:cNvSpPr/>
            <p:nvPr/>
          </p:nvSpPr>
          <p:spPr>
            <a:xfrm>
              <a:off x="883921" y="1024184"/>
              <a:ext cx="194779" cy="194779"/>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42" name="テキスト ボックス 41"/>
            <p:cNvSpPr txBox="1"/>
            <p:nvPr/>
          </p:nvSpPr>
          <p:spPr>
            <a:xfrm>
              <a:off x="-534995" y="945019"/>
              <a:ext cx="1384814" cy="369332"/>
            </a:xfrm>
            <a:prstGeom prst="rect">
              <a:avLst/>
            </a:prstGeom>
            <a:noFill/>
          </p:spPr>
          <p:txBody>
            <a:bodyPr wrap="none" rtlCol="0">
              <a:spAutoFit/>
            </a:bodyPr>
            <a:lstStyle/>
            <a:p>
              <a:r>
                <a:rPr kumimoji="1" lang="ja-JP" altLang="en-US" dirty="0"/>
                <a:t>ロボット知能</a:t>
              </a:r>
            </a:p>
          </p:txBody>
        </p:sp>
      </p:grpSp>
      <p:sp>
        <p:nvSpPr>
          <p:cNvPr id="17" name="テキスト ボックス 16"/>
          <p:cNvSpPr txBox="1"/>
          <p:nvPr/>
        </p:nvSpPr>
        <p:spPr>
          <a:xfrm rot="2157408">
            <a:off x="5976035" y="5158916"/>
            <a:ext cx="2184613" cy="369332"/>
          </a:xfrm>
          <a:prstGeom prst="rect">
            <a:avLst/>
          </a:prstGeom>
          <a:noFill/>
        </p:spPr>
        <p:txBody>
          <a:bodyPr wrap="none" rtlCol="0">
            <a:spAutoFit/>
          </a:bodyPr>
          <a:lstStyle/>
          <a:p>
            <a:r>
              <a:rPr kumimoji="1" lang="ja-JP" altLang="en-US" dirty="0"/>
              <a:t>計算能力、記憶能力</a:t>
            </a:r>
          </a:p>
        </p:txBody>
      </p:sp>
      <p:grpSp>
        <p:nvGrpSpPr>
          <p:cNvPr id="43" name="図形グループ 42"/>
          <p:cNvGrpSpPr/>
          <p:nvPr/>
        </p:nvGrpSpPr>
        <p:grpSpPr>
          <a:xfrm>
            <a:off x="4074014" y="2013495"/>
            <a:ext cx="2181922" cy="369332"/>
            <a:chOff x="883921" y="951390"/>
            <a:chExt cx="2181922" cy="369332"/>
          </a:xfrm>
        </p:grpSpPr>
        <p:sp>
          <p:nvSpPr>
            <p:cNvPr id="44" name="円/楕円 43"/>
            <p:cNvSpPr/>
            <p:nvPr/>
          </p:nvSpPr>
          <p:spPr>
            <a:xfrm>
              <a:off x="883921" y="1024184"/>
              <a:ext cx="194779" cy="194779"/>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45" name="テキスト ボックス 44"/>
            <p:cNvSpPr txBox="1"/>
            <p:nvPr/>
          </p:nvSpPr>
          <p:spPr>
            <a:xfrm>
              <a:off x="1078700" y="951390"/>
              <a:ext cx="1987143" cy="369332"/>
            </a:xfrm>
            <a:prstGeom prst="rect">
              <a:avLst/>
            </a:prstGeom>
            <a:noFill/>
          </p:spPr>
          <p:txBody>
            <a:bodyPr wrap="none" rtlCol="0">
              <a:spAutoFit/>
            </a:bodyPr>
            <a:lstStyle/>
            <a:p>
              <a:r>
                <a:rPr kumimoji="1" lang="ja-JP" altLang="en-US" dirty="0"/>
                <a:t>大規模知識ベース</a:t>
              </a:r>
            </a:p>
          </p:txBody>
        </p:sp>
      </p:grpSp>
      <p:grpSp>
        <p:nvGrpSpPr>
          <p:cNvPr id="46" name="図形グループ 45"/>
          <p:cNvGrpSpPr/>
          <p:nvPr/>
        </p:nvGrpSpPr>
        <p:grpSpPr>
          <a:xfrm>
            <a:off x="864503" y="3544511"/>
            <a:ext cx="2275821" cy="369332"/>
            <a:chOff x="-1197121" y="944673"/>
            <a:chExt cx="2275821" cy="369332"/>
          </a:xfrm>
        </p:grpSpPr>
        <p:sp>
          <p:nvSpPr>
            <p:cNvPr id="47" name="円/楕円 46"/>
            <p:cNvSpPr/>
            <p:nvPr/>
          </p:nvSpPr>
          <p:spPr>
            <a:xfrm>
              <a:off x="883921" y="1024184"/>
              <a:ext cx="194779" cy="194779"/>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48" name="テキスト ボックス 47"/>
            <p:cNvSpPr txBox="1"/>
            <p:nvPr/>
          </p:nvSpPr>
          <p:spPr>
            <a:xfrm>
              <a:off x="-1197121" y="944673"/>
              <a:ext cx="2066491" cy="369332"/>
            </a:xfrm>
            <a:prstGeom prst="rect">
              <a:avLst/>
            </a:prstGeom>
            <a:noFill/>
          </p:spPr>
          <p:txBody>
            <a:bodyPr wrap="none" rtlCol="0">
              <a:spAutoFit/>
            </a:bodyPr>
            <a:lstStyle/>
            <a:p>
              <a:r>
                <a:rPr kumimoji="1" lang="ja-JP" altLang="en-US" dirty="0"/>
                <a:t>ディープラーニング</a:t>
              </a:r>
            </a:p>
          </p:txBody>
        </p:sp>
      </p:grpSp>
      <p:grpSp>
        <p:nvGrpSpPr>
          <p:cNvPr id="49" name="図形グループ 48"/>
          <p:cNvGrpSpPr/>
          <p:nvPr/>
        </p:nvGrpSpPr>
        <p:grpSpPr>
          <a:xfrm>
            <a:off x="3792832" y="2508550"/>
            <a:ext cx="1302775" cy="369332"/>
            <a:chOff x="883921" y="951390"/>
            <a:chExt cx="1302775" cy="369332"/>
          </a:xfrm>
        </p:grpSpPr>
        <p:sp>
          <p:nvSpPr>
            <p:cNvPr id="50" name="円/楕円 49"/>
            <p:cNvSpPr/>
            <p:nvPr/>
          </p:nvSpPr>
          <p:spPr>
            <a:xfrm>
              <a:off x="883921" y="1024184"/>
              <a:ext cx="194779" cy="194779"/>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51" name="テキスト ボックス 50"/>
            <p:cNvSpPr txBox="1"/>
            <p:nvPr/>
          </p:nvSpPr>
          <p:spPr>
            <a:xfrm>
              <a:off x="1078700" y="951390"/>
              <a:ext cx="1107996" cy="369332"/>
            </a:xfrm>
            <a:prstGeom prst="rect">
              <a:avLst/>
            </a:prstGeom>
            <a:noFill/>
          </p:spPr>
          <p:txBody>
            <a:bodyPr wrap="none" rtlCol="0">
              <a:spAutoFit/>
            </a:bodyPr>
            <a:lstStyle/>
            <a:p>
              <a:r>
                <a:rPr kumimoji="1" lang="ja-JP" altLang="en-US" dirty="0"/>
                <a:t>機械学習</a:t>
              </a:r>
            </a:p>
          </p:txBody>
        </p:sp>
      </p:grpSp>
      <p:grpSp>
        <p:nvGrpSpPr>
          <p:cNvPr id="52" name="図形グループ 51"/>
          <p:cNvGrpSpPr/>
          <p:nvPr/>
        </p:nvGrpSpPr>
        <p:grpSpPr>
          <a:xfrm>
            <a:off x="1179763" y="985128"/>
            <a:ext cx="841110" cy="369332"/>
            <a:chOff x="883921" y="951390"/>
            <a:chExt cx="841110" cy="369332"/>
          </a:xfrm>
        </p:grpSpPr>
        <p:sp>
          <p:nvSpPr>
            <p:cNvPr id="53" name="円/楕円 52"/>
            <p:cNvSpPr/>
            <p:nvPr/>
          </p:nvSpPr>
          <p:spPr>
            <a:xfrm>
              <a:off x="883921" y="1024184"/>
              <a:ext cx="194779" cy="194779"/>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54" name="テキスト ボックス 53"/>
            <p:cNvSpPr txBox="1"/>
            <p:nvPr/>
          </p:nvSpPr>
          <p:spPr>
            <a:xfrm>
              <a:off x="1078700" y="951390"/>
              <a:ext cx="646331" cy="369332"/>
            </a:xfrm>
            <a:prstGeom prst="rect">
              <a:avLst/>
            </a:prstGeom>
            <a:noFill/>
          </p:spPr>
          <p:txBody>
            <a:bodyPr wrap="none" rtlCol="0">
              <a:spAutoFit/>
            </a:bodyPr>
            <a:lstStyle/>
            <a:p>
              <a:r>
                <a:rPr kumimoji="1" lang="ja-JP" altLang="en-US" dirty="0"/>
                <a:t>推論</a:t>
              </a:r>
            </a:p>
          </p:txBody>
        </p:sp>
      </p:grpSp>
      <p:sp>
        <p:nvSpPr>
          <p:cNvPr id="56" name="テキスト ボックス 55"/>
          <p:cNvSpPr txBox="1"/>
          <p:nvPr/>
        </p:nvSpPr>
        <p:spPr>
          <a:xfrm rot="2185020">
            <a:off x="1588130" y="4737814"/>
            <a:ext cx="1107996" cy="369332"/>
          </a:xfrm>
          <a:prstGeom prst="rect">
            <a:avLst/>
          </a:prstGeom>
          <a:noFill/>
        </p:spPr>
        <p:txBody>
          <a:bodyPr wrap="none" rtlCol="0">
            <a:spAutoFit/>
          </a:bodyPr>
          <a:lstStyle/>
          <a:p>
            <a:r>
              <a:rPr lang="ja-JP" altLang="en-US" dirty="0"/>
              <a:t>個体</a:t>
            </a:r>
            <a:r>
              <a:rPr kumimoji="1" lang="ja-JP" altLang="en-US" dirty="0"/>
              <a:t>発生</a:t>
            </a:r>
          </a:p>
        </p:txBody>
      </p:sp>
      <p:cxnSp>
        <p:nvCxnSpPr>
          <p:cNvPr id="57" name="直線コネクタ 56"/>
          <p:cNvCxnSpPr/>
          <p:nvPr/>
        </p:nvCxnSpPr>
        <p:spPr>
          <a:xfrm>
            <a:off x="4595158" y="635650"/>
            <a:ext cx="1993065" cy="1497206"/>
          </a:xfrm>
          <a:prstGeom prst="line">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65" name="テキスト ボックス 64"/>
          <p:cNvSpPr txBox="1"/>
          <p:nvPr/>
        </p:nvSpPr>
        <p:spPr>
          <a:xfrm rot="2181843">
            <a:off x="4532614" y="1068035"/>
            <a:ext cx="1338828" cy="369332"/>
          </a:xfrm>
          <a:prstGeom prst="rect">
            <a:avLst/>
          </a:prstGeom>
          <a:noFill/>
        </p:spPr>
        <p:txBody>
          <a:bodyPr wrap="none" rtlCol="0">
            <a:spAutoFit/>
          </a:bodyPr>
          <a:lstStyle/>
          <a:p>
            <a:r>
              <a:rPr lang="ja-JP" altLang="en-US" dirty="0"/>
              <a:t>個人</a:t>
            </a:r>
            <a:r>
              <a:rPr kumimoji="1" lang="ja-JP" altLang="en-US" dirty="0"/>
              <a:t>の発達</a:t>
            </a:r>
          </a:p>
        </p:txBody>
      </p:sp>
      <p:grpSp>
        <p:nvGrpSpPr>
          <p:cNvPr id="90" name="図形グループ 89"/>
          <p:cNvGrpSpPr/>
          <p:nvPr/>
        </p:nvGrpSpPr>
        <p:grpSpPr>
          <a:xfrm>
            <a:off x="-87984" y="337758"/>
            <a:ext cx="2240531" cy="369332"/>
            <a:chOff x="883921" y="951390"/>
            <a:chExt cx="2240531" cy="369332"/>
          </a:xfrm>
        </p:grpSpPr>
        <p:sp>
          <p:nvSpPr>
            <p:cNvPr id="91" name="円/楕円 90"/>
            <p:cNvSpPr/>
            <p:nvPr/>
          </p:nvSpPr>
          <p:spPr>
            <a:xfrm>
              <a:off x="883921" y="1024184"/>
              <a:ext cx="194779" cy="194779"/>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92" name="テキスト ボックス 91"/>
            <p:cNvSpPr txBox="1"/>
            <p:nvPr/>
          </p:nvSpPr>
          <p:spPr>
            <a:xfrm>
              <a:off x="1078700" y="951390"/>
              <a:ext cx="2045752" cy="369332"/>
            </a:xfrm>
            <a:prstGeom prst="rect">
              <a:avLst/>
            </a:prstGeom>
            <a:noFill/>
          </p:spPr>
          <p:txBody>
            <a:bodyPr wrap="none" rtlCol="0">
              <a:spAutoFit/>
            </a:bodyPr>
            <a:lstStyle/>
            <a:p>
              <a:r>
                <a:rPr kumimoji="1" lang="ja-JP" altLang="en-US" dirty="0"/>
                <a:t>コンピュータの誕生</a:t>
              </a:r>
            </a:p>
          </p:txBody>
        </p:sp>
      </p:grpSp>
    </p:spTree>
    <p:extLst>
      <p:ext uri="{BB962C8B-B14F-4D97-AF65-F5344CB8AC3E}">
        <p14:creationId xmlns:p14="http://schemas.microsoft.com/office/powerpoint/2010/main" val="152297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73" grpId="0" animBg="1"/>
      <p:bldP spid="56" grpId="0"/>
      <p:bldP spid="6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人工知能の現在の方向</a:t>
            </a:r>
          </a:p>
        </p:txBody>
      </p:sp>
      <p:sp>
        <p:nvSpPr>
          <p:cNvPr id="3" name="コンテンツ プレースホルダー 2"/>
          <p:cNvSpPr>
            <a:spLocks noGrp="1"/>
          </p:cNvSpPr>
          <p:nvPr>
            <p:ph idx="1"/>
          </p:nvPr>
        </p:nvSpPr>
        <p:spPr/>
        <p:txBody>
          <a:bodyPr>
            <a:normAutofit fontScale="92500" lnSpcReduction="10000"/>
          </a:bodyPr>
          <a:lstStyle/>
          <a:p>
            <a:r>
              <a:rPr kumimoji="1" lang="ja-JP" altLang="en-US" dirty="0"/>
              <a:t>“個体の発生”的方向</a:t>
            </a:r>
            <a:endParaRPr kumimoji="1" lang="en-US" altLang="ja-JP" dirty="0"/>
          </a:p>
          <a:p>
            <a:pPr lvl="1"/>
            <a:r>
              <a:rPr lang="ja-JP" altLang="en-US" dirty="0"/>
              <a:t>より無意識的知能へのアプローチ</a:t>
            </a:r>
            <a:endParaRPr lang="en-US" altLang="ja-JP" dirty="0"/>
          </a:p>
          <a:p>
            <a:pPr lvl="2"/>
            <a:r>
              <a:rPr kumimoji="1" lang="ja-JP" altLang="en-US" dirty="0"/>
              <a:t>ディープラーニング</a:t>
            </a:r>
            <a:endParaRPr kumimoji="1" lang="en-US" altLang="ja-JP" dirty="0"/>
          </a:p>
          <a:p>
            <a:pPr lvl="2"/>
            <a:r>
              <a:rPr lang="ja-JP" altLang="en-US" dirty="0"/>
              <a:t>身体的知能</a:t>
            </a:r>
            <a:endParaRPr lang="en-US" altLang="ja-JP" dirty="0"/>
          </a:p>
          <a:p>
            <a:pPr marL="914400" lvl="2" indent="0">
              <a:buNone/>
            </a:pPr>
            <a:r>
              <a:rPr lang="ja-JP" altLang="en-US" i="1" dirty="0">
                <a:solidFill>
                  <a:srgbClr val="FF0000"/>
                </a:solidFill>
              </a:rPr>
              <a:t>“脳や身体のシミュレーション”</a:t>
            </a:r>
            <a:endParaRPr lang="en-US" altLang="ja-JP" i="1" dirty="0">
              <a:solidFill>
                <a:srgbClr val="FF0000"/>
              </a:solidFill>
            </a:endParaRPr>
          </a:p>
          <a:p>
            <a:r>
              <a:rPr kumimoji="1" lang="ja-JP" altLang="en-US" dirty="0"/>
              <a:t>“個人の発達”的方向</a:t>
            </a:r>
            <a:endParaRPr kumimoji="1" lang="en-US" altLang="ja-JP" dirty="0"/>
          </a:p>
          <a:p>
            <a:pPr lvl="1"/>
            <a:r>
              <a:rPr lang="ja-JP" altLang="en-US" dirty="0"/>
              <a:t>社会における知へのアプローチ</a:t>
            </a:r>
            <a:endParaRPr lang="en-US" altLang="ja-JP" dirty="0"/>
          </a:p>
          <a:p>
            <a:pPr lvl="2"/>
            <a:r>
              <a:rPr kumimoji="1" lang="ja-JP" altLang="en-US" dirty="0"/>
              <a:t>巨大知識ベース</a:t>
            </a:r>
            <a:endParaRPr kumimoji="1" lang="en-US" altLang="ja-JP" dirty="0"/>
          </a:p>
          <a:p>
            <a:pPr lvl="2"/>
            <a:r>
              <a:rPr lang="ja-JP" altLang="en-US" dirty="0"/>
              <a:t>機械学習</a:t>
            </a:r>
            <a:endParaRPr kumimoji="1" lang="en-US" altLang="ja-JP" dirty="0"/>
          </a:p>
          <a:p>
            <a:pPr lvl="2"/>
            <a:r>
              <a:rPr lang="ja-JP" altLang="en-US" dirty="0"/>
              <a:t>ソーシャルネットワーク</a:t>
            </a:r>
            <a:endParaRPr lang="en-US" altLang="ja-JP" dirty="0"/>
          </a:p>
          <a:p>
            <a:pPr marL="914400" lvl="2" indent="0">
              <a:buNone/>
            </a:pPr>
            <a:r>
              <a:rPr lang="ja-JP" altLang="en-US" i="1" dirty="0">
                <a:solidFill>
                  <a:srgbClr val="FF0000"/>
                </a:solidFill>
              </a:rPr>
              <a:t>“社会のシミュレーション”</a:t>
            </a:r>
            <a:endParaRPr lang="en-US" altLang="ja-JP" i="1" dirty="0">
              <a:solidFill>
                <a:srgbClr val="FF0000"/>
              </a:solidFill>
            </a:endParaRPr>
          </a:p>
          <a:p>
            <a:pPr lvl="2"/>
            <a:endParaRPr lang="en-US" altLang="ja-JP" dirty="0"/>
          </a:p>
          <a:p>
            <a:pPr marL="0" indent="0">
              <a:buNone/>
            </a:pPr>
            <a:endParaRPr kumimoji="1" lang="en-US" altLang="ja-JP" dirty="0"/>
          </a:p>
          <a:p>
            <a:pPr lvl="1"/>
            <a:endParaRPr kumimoji="1" lang="ja-JP" altLang="en-US" dirty="0"/>
          </a:p>
        </p:txBody>
      </p:sp>
    </p:spTree>
    <p:extLst>
      <p:ext uri="{BB962C8B-B14F-4D97-AF65-F5344CB8AC3E}">
        <p14:creationId xmlns:p14="http://schemas.microsoft.com/office/powerpoint/2010/main" val="6717230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コンテンツ プレースホルダー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13357" y="-835919"/>
            <a:ext cx="5003456" cy="3275153"/>
          </a:xfrm>
          <a:prstGeom prst="rect">
            <a:avLst/>
          </a:prstGeom>
        </p:spPr>
      </p:pic>
      <p:sp>
        <p:nvSpPr>
          <p:cNvPr id="19" name="角丸四角形 18"/>
          <p:cNvSpPr/>
          <p:nvPr/>
        </p:nvSpPr>
        <p:spPr>
          <a:xfrm>
            <a:off x="35496" y="1772815"/>
            <a:ext cx="6790931" cy="2847685"/>
          </a:xfrm>
          <a:prstGeom prst="roundRect">
            <a:avLst>
              <a:gd name="adj" fmla="val 674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p>
        </p:txBody>
      </p:sp>
      <p:sp>
        <p:nvSpPr>
          <p:cNvPr id="30" name="角丸四角形 29"/>
          <p:cNvSpPr/>
          <p:nvPr/>
        </p:nvSpPr>
        <p:spPr>
          <a:xfrm>
            <a:off x="35497" y="4653136"/>
            <a:ext cx="5974749" cy="2204863"/>
          </a:xfrm>
          <a:prstGeom prst="roundRect">
            <a:avLst>
              <a:gd name="adj" fmla="val 10282"/>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sp>
        <p:nvSpPr>
          <p:cNvPr id="2" name="タイトル 1"/>
          <p:cNvSpPr>
            <a:spLocks noGrp="1"/>
          </p:cNvSpPr>
          <p:nvPr>
            <p:ph type="title"/>
          </p:nvPr>
        </p:nvSpPr>
        <p:spPr>
          <a:xfrm>
            <a:off x="60479" y="214957"/>
            <a:ext cx="5840334" cy="620688"/>
          </a:xfrm>
        </p:spPr>
        <p:txBody>
          <a:bodyPr>
            <a:noAutofit/>
          </a:bodyPr>
          <a:lstStyle/>
          <a:p>
            <a:pPr algn="l"/>
            <a:r>
              <a:rPr lang="en-US" altLang="ja-JP" sz="2400" dirty="0"/>
              <a:t>Linked Open Data</a:t>
            </a:r>
            <a:r>
              <a:rPr lang="ja-JP" altLang="en-US" sz="2400" dirty="0"/>
              <a:t>の構築</a:t>
            </a:r>
            <a:br>
              <a:rPr lang="en-US" altLang="ja-JP" sz="2400" dirty="0"/>
            </a:br>
            <a:r>
              <a:rPr lang="en-US" altLang="ja-JP" sz="2400" dirty="0"/>
              <a:t>- LODAC: Linked Open Data for Academia -</a:t>
            </a:r>
            <a:endParaRPr kumimoji="1" lang="ja-JP" altLang="en-US" sz="2400" dirty="0"/>
          </a:p>
        </p:txBody>
      </p:sp>
      <p:sp>
        <p:nvSpPr>
          <p:cNvPr id="20" name="テキスト ボックス 19"/>
          <p:cNvSpPr txBox="1"/>
          <p:nvPr/>
        </p:nvSpPr>
        <p:spPr>
          <a:xfrm>
            <a:off x="46693" y="1772816"/>
            <a:ext cx="5778377" cy="400110"/>
          </a:xfrm>
          <a:prstGeom prst="rect">
            <a:avLst/>
          </a:prstGeom>
          <a:noFill/>
        </p:spPr>
        <p:txBody>
          <a:bodyPr wrap="none" rtlCol="0">
            <a:spAutoFit/>
          </a:bodyPr>
          <a:lstStyle/>
          <a:p>
            <a:r>
              <a:rPr kumimoji="1" lang="en-US" altLang="ja-JP" sz="2000" dirty="0"/>
              <a:t>LODAC SPECIES: </a:t>
            </a:r>
            <a:r>
              <a:rPr kumimoji="1" lang="ja-JP" altLang="en-US" dirty="0"/>
              <a:t>種名をベースに多様な</a:t>
            </a:r>
            <a:r>
              <a:rPr kumimoji="1" lang="en-US" altLang="ja-JP" dirty="0"/>
              <a:t>DB</a:t>
            </a:r>
            <a:r>
              <a:rPr kumimoji="1" lang="ja-JP" altLang="en-US" dirty="0"/>
              <a:t>をリンクで接続</a:t>
            </a:r>
          </a:p>
        </p:txBody>
      </p:sp>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18579" y="2817496"/>
            <a:ext cx="2442295" cy="163794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31" name="グループ化 30"/>
          <p:cNvGrpSpPr/>
          <p:nvPr/>
        </p:nvGrpSpPr>
        <p:grpSpPr>
          <a:xfrm>
            <a:off x="60479" y="2144621"/>
            <a:ext cx="3342313" cy="2430315"/>
            <a:chOff x="209314" y="2064132"/>
            <a:chExt cx="3692123" cy="2684675"/>
          </a:xfrm>
        </p:grpSpPr>
        <p:sp>
          <p:nvSpPr>
            <p:cNvPr id="4" name="フローチャート : 磁気ディスク 3"/>
            <p:cNvSpPr/>
            <p:nvPr/>
          </p:nvSpPr>
          <p:spPr>
            <a:xfrm>
              <a:off x="353330" y="2271772"/>
              <a:ext cx="792088" cy="720080"/>
            </a:xfrm>
            <a:prstGeom prst="flowChartMagneticDisk">
              <a:avLst/>
            </a:prstGeom>
          </p:spPr>
          <p:style>
            <a:lnRef idx="1">
              <a:schemeClr val="accent3"/>
            </a:lnRef>
            <a:fillRef idx="2">
              <a:schemeClr val="accent3"/>
            </a:fillRef>
            <a:effectRef idx="1">
              <a:schemeClr val="accent3"/>
            </a:effectRef>
            <a:fontRef idx="minor">
              <a:schemeClr val="dk1"/>
            </a:fontRef>
          </p:style>
          <p:txBody>
            <a:bodyPr lIns="0" tIns="0" rIns="0" bIns="0" rtlCol="0" anchor="ctr"/>
            <a:lstStyle/>
            <a:p>
              <a:pPr algn="ctr"/>
              <a:r>
                <a:rPr lang="ja-JP" altLang="en-US" dirty="0"/>
                <a:t>博物館</a:t>
              </a:r>
              <a:br>
                <a:rPr lang="en-US" altLang="ja-JP" dirty="0"/>
              </a:br>
              <a:r>
                <a:rPr lang="ja-JP" altLang="en-US" dirty="0"/>
                <a:t>標本</a:t>
              </a:r>
              <a:r>
                <a:rPr lang="en-US" altLang="ja-JP" dirty="0"/>
                <a:t>DB</a:t>
              </a:r>
              <a:endParaRPr kumimoji="1" lang="ja-JP" altLang="en-US" dirty="0"/>
            </a:p>
          </p:txBody>
        </p:sp>
        <p:sp>
          <p:nvSpPr>
            <p:cNvPr id="5" name="フローチャート : 磁気ディスク 4"/>
            <p:cNvSpPr/>
            <p:nvPr/>
          </p:nvSpPr>
          <p:spPr>
            <a:xfrm>
              <a:off x="1685478" y="2064132"/>
              <a:ext cx="792088" cy="720080"/>
            </a:xfrm>
            <a:prstGeom prst="flowChartMagneticDisk">
              <a:avLst/>
            </a:prstGeom>
          </p:spPr>
          <p:style>
            <a:lnRef idx="1">
              <a:schemeClr val="accent3"/>
            </a:lnRef>
            <a:fillRef idx="2">
              <a:schemeClr val="accent3"/>
            </a:fillRef>
            <a:effectRef idx="1">
              <a:schemeClr val="accent3"/>
            </a:effectRef>
            <a:fontRef idx="minor">
              <a:schemeClr val="dk1"/>
            </a:fontRef>
          </p:style>
          <p:txBody>
            <a:bodyPr lIns="0" tIns="0" rIns="0" bIns="0" rtlCol="0" anchor="ctr"/>
            <a:lstStyle/>
            <a:p>
              <a:pPr algn="ctr"/>
              <a:r>
                <a:rPr kumimoji="1" lang="ja-JP" altLang="en-US" dirty="0"/>
                <a:t>種情報</a:t>
              </a:r>
              <a:r>
                <a:rPr kumimoji="1" lang="en-US" altLang="ja-JP" dirty="0"/>
                <a:t>DB</a:t>
              </a:r>
            </a:p>
          </p:txBody>
        </p:sp>
        <p:sp>
          <p:nvSpPr>
            <p:cNvPr id="3" name="フローチャート : 磁気ディスク 2"/>
            <p:cNvSpPr/>
            <p:nvPr/>
          </p:nvSpPr>
          <p:spPr>
            <a:xfrm>
              <a:off x="1289434" y="2991852"/>
              <a:ext cx="1584176" cy="1440160"/>
            </a:xfrm>
            <a:prstGeom prst="flowChartMagneticDisk">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ja-JP" sz="2400" dirty="0"/>
                <a:t>Taxon</a:t>
              </a:r>
              <a:r>
                <a:rPr lang="ja-JP" altLang="en-US" sz="2400" dirty="0"/>
                <a:t> </a:t>
              </a:r>
              <a:r>
                <a:rPr lang="en-US" altLang="ja-JP" sz="2400" dirty="0"/>
                <a:t>Name DB</a:t>
              </a:r>
              <a:endParaRPr kumimoji="1" lang="ja-JP" altLang="en-US" sz="2400" dirty="0"/>
            </a:p>
          </p:txBody>
        </p:sp>
        <p:sp>
          <p:nvSpPr>
            <p:cNvPr id="6" name="フローチャート : 磁気ディスク 5"/>
            <p:cNvSpPr/>
            <p:nvPr/>
          </p:nvSpPr>
          <p:spPr>
            <a:xfrm>
              <a:off x="209314" y="3783940"/>
              <a:ext cx="792088" cy="720080"/>
            </a:xfrm>
            <a:prstGeom prst="flowChartMagneticDisk">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en-US" altLang="ja-JP" dirty="0"/>
                <a:t>GBIF</a:t>
              </a:r>
              <a:endParaRPr kumimoji="1" lang="ja-JP" altLang="en-US" dirty="0"/>
            </a:p>
          </p:txBody>
        </p:sp>
        <p:sp>
          <p:nvSpPr>
            <p:cNvPr id="7" name="フローチャート : 磁気ディスク 6"/>
            <p:cNvSpPr/>
            <p:nvPr/>
          </p:nvSpPr>
          <p:spPr>
            <a:xfrm>
              <a:off x="3109349" y="4028727"/>
              <a:ext cx="792088" cy="720080"/>
            </a:xfrm>
            <a:prstGeom prst="flowChartMagneticDisk">
              <a:avLst/>
            </a:prstGeom>
          </p:spPr>
          <p:style>
            <a:lnRef idx="1">
              <a:schemeClr val="accent3"/>
            </a:lnRef>
            <a:fillRef idx="2">
              <a:schemeClr val="accent3"/>
            </a:fillRef>
            <a:effectRef idx="1">
              <a:schemeClr val="accent3"/>
            </a:effectRef>
            <a:fontRef idx="minor">
              <a:schemeClr val="dk1"/>
            </a:fontRef>
          </p:style>
          <p:txBody>
            <a:bodyPr lIns="0" tIns="0" rIns="0" bIns="0" rtlCol="0" anchor="ctr"/>
            <a:lstStyle/>
            <a:p>
              <a:pPr algn="ctr"/>
              <a:r>
                <a:rPr kumimoji="1" lang="en-US" altLang="ja-JP" dirty="0" err="1"/>
                <a:t>BioSci</a:t>
              </a:r>
              <a:r>
                <a:rPr kumimoji="1" lang="en-US" altLang="ja-JP" dirty="0"/>
                <a:t>.</a:t>
              </a:r>
              <a:br>
                <a:rPr kumimoji="1" lang="en-US" altLang="ja-JP" dirty="0"/>
              </a:br>
              <a:r>
                <a:rPr kumimoji="1" lang="en-US" altLang="ja-JP" dirty="0"/>
                <a:t>DB</a:t>
              </a:r>
              <a:endParaRPr kumimoji="1" lang="ja-JP" altLang="en-US" dirty="0"/>
            </a:p>
          </p:txBody>
        </p:sp>
        <p:sp>
          <p:nvSpPr>
            <p:cNvPr id="8" name="フローチャート : 磁気ディスク 7"/>
            <p:cNvSpPr/>
            <p:nvPr/>
          </p:nvSpPr>
          <p:spPr>
            <a:xfrm>
              <a:off x="3105865" y="2883550"/>
              <a:ext cx="792088" cy="720080"/>
            </a:xfrm>
            <a:prstGeom prst="flowChartMagneticDisk">
              <a:avLst/>
            </a:prstGeom>
          </p:spPr>
          <p:style>
            <a:lnRef idx="1">
              <a:schemeClr val="accent3"/>
            </a:lnRef>
            <a:fillRef idx="2">
              <a:schemeClr val="accent3"/>
            </a:fillRef>
            <a:effectRef idx="1">
              <a:schemeClr val="accent3"/>
            </a:effectRef>
            <a:fontRef idx="minor">
              <a:schemeClr val="dk1"/>
            </a:fontRef>
          </p:style>
          <p:txBody>
            <a:bodyPr lIns="0" tIns="0" rIns="0" bIns="0" rtlCol="0" anchor="ctr"/>
            <a:lstStyle/>
            <a:p>
              <a:pPr algn="ctr"/>
              <a:r>
                <a:rPr kumimoji="1" lang="ja-JP" altLang="en-US" dirty="0"/>
                <a:t>個別</a:t>
              </a:r>
              <a:br>
                <a:rPr kumimoji="1" lang="en-US" altLang="ja-JP" dirty="0"/>
              </a:br>
              <a:r>
                <a:rPr kumimoji="1" lang="ja-JP" altLang="en-US" dirty="0"/>
                <a:t>研究</a:t>
              </a:r>
              <a:r>
                <a:rPr kumimoji="1" lang="en-US" altLang="ja-JP" dirty="0"/>
                <a:t>DB</a:t>
              </a:r>
              <a:endParaRPr kumimoji="1" lang="ja-JP" altLang="en-US" dirty="0"/>
            </a:p>
          </p:txBody>
        </p:sp>
        <p:cxnSp>
          <p:nvCxnSpPr>
            <p:cNvPr id="11" name="直線矢印コネクタ 10"/>
            <p:cNvCxnSpPr/>
            <p:nvPr/>
          </p:nvCxnSpPr>
          <p:spPr>
            <a:xfrm flipH="1" flipV="1">
              <a:off x="2745825" y="3968152"/>
              <a:ext cx="360040" cy="351656"/>
            </a:xfrm>
            <a:prstGeom prst="straightConnector1">
              <a:avLst/>
            </a:prstGeom>
            <a:ln w="38100">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flipH="1">
              <a:off x="929394" y="3783940"/>
              <a:ext cx="576064" cy="244787"/>
            </a:xfrm>
            <a:prstGeom prst="straightConnector1">
              <a:avLst/>
            </a:prstGeom>
            <a:ln w="38100">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flipH="1">
              <a:off x="2745825" y="3243590"/>
              <a:ext cx="518356" cy="252318"/>
            </a:xfrm>
            <a:prstGeom prst="straightConnector1">
              <a:avLst/>
            </a:prstGeom>
            <a:ln w="38100">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9" name="テキスト ボックス 28"/>
            <p:cNvSpPr txBox="1"/>
            <p:nvPr/>
          </p:nvSpPr>
          <p:spPr>
            <a:xfrm>
              <a:off x="1404082" y="4278253"/>
              <a:ext cx="1322478" cy="338554"/>
            </a:xfrm>
            <a:prstGeom prst="rect">
              <a:avLst/>
            </a:prstGeom>
            <a:solidFill>
              <a:srgbClr val="FFFFFF">
                <a:alpha val="47059"/>
              </a:srgbClr>
            </a:solidFill>
          </p:spPr>
          <p:txBody>
            <a:bodyPr wrap="none" lIns="0" tIns="0" rIns="0" bIns="0" rtlCol="0">
              <a:spAutoFit/>
            </a:bodyPr>
            <a:lstStyle/>
            <a:p>
              <a:r>
                <a:rPr kumimoji="1" lang="ja-JP" altLang="en-US" sz="1100" dirty="0"/>
                <a:t>名前数：　　　　</a:t>
              </a:r>
              <a:r>
                <a:rPr lang="en-US" altLang="ja-JP" sz="1100" dirty="0"/>
                <a:t>113118</a:t>
              </a:r>
            </a:p>
            <a:p>
              <a:r>
                <a:rPr lang="ja-JP" altLang="en-US" sz="1100" dirty="0"/>
                <a:t>トリプル数：</a:t>
              </a:r>
              <a:r>
                <a:rPr lang="en-US" altLang="ja-JP" sz="1100" dirty="0"/>
                <a:t>14,532,449</a:t>
              </a:r>
              <a:endParaRPr kumimoji="1" lang="ja-JP" altLang="en-US" sz="1100" dirty="0"/>
            </a:p>
          </p:txBody>
        </p:sp>
        <p:cxnSp>
          <p:nvCxnSpPr>
            <p:cNvPr id="10" name="直線矢印コネクタ 9"/>
            <p:cNvCxnSpPr/>
            <p:nvPr/>
          </p:nvCxnSpPr>
          <p:spPr>
            <a:xfrm flipH="1" flipV="1">
              <a:off x="1001402" y="2784212"/>
              <a:ext cx="504056" cy="459378"/>
            </a:xfrm>
            <a:prstGeom prst="straightConnector1">
              <a:avLst/>
            </a:prstGeom>
            <a:ln w="38100">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a:xfrm flipH="1" flipV="1">
              <a:off x="2059818" y="2631812"/>
              <a:ext cx="21704" cy="611778"/>
            </a:xfrm>
            <a:prstGeom prst="straightConnector1">
              <a:avLst/>
            </a:prstGeom>
            <a:ln w="38100">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pic>
        <p:nvPicPr>
          <p:cNvPr id="2054" name="Picture 6" descr="http://lod.ac/img/lodac_ya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433" y="5297239"/>
            <a:ext cx="2116250" cy="156076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35" name="グループ化 34"/>
          <p:cNvGrpSpPr/>
          <p:nvPr/>
        </p:nvGrpSpPr>
        <p:grpSpPr>
          <a:xfrm>
            <a:off x="114129" y="4942960"/>
            <a:ext cx="3870074" cy="1842809"/>
            <a:chOff x="247333" y="2014122"/>
            <a:chExt cx="9473994" cy="4511222"/>
          </a:xfrm>
        </p:grpSpPr>
        <p:sp>
          <p:nvSpPr>
            <p:cNvPr id="36" name="角丸四角形 35"/>
            <p:cNvSpPr/>
            <p:nvPr/>
          </p:nvSpPr>
          <p:spPr>
            <a:xfrm>
              <a:off x="6469224" y="2355992"/>
              <a:ext cx="2438400" cy="4093152"/>
            </a:xfrm>
            <a:prstGeom prst="roundRect">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900" dirty="0">
                <a:solidFill>
                  <a:schemeClr val="tx1"/>
                </a:solidFill>
              </a:endParaRPr>
            </a:p>
          </p:txBody>
        </p:sp>
        <p:sp>
          <p:nvSpPr>
            <p:cNvPr id="37" name="テキスト ボックス 36"/>
            <p:cNvSpPr txBox="1"/>
            <p:nvPr/>
          </p:nvSpPr>
          <p:spPr>
            <a:xfrm>
              <a:off x="6692738" y="2432191"/>
              <a:ext cx="2673148" cy="565080"/>
            </a:xfrm>
            <a:prstGeom prst="rect">
              <a:avLst/>
            </a:prstGeom>
            <a:noFill/>
          </p:spPr>
          <p:txBody>
            <a:bodyPr wrap="none" rtlCol="0">
              <a:spAutoFit/>
            </a:bodyPr>
            <a:lstStyle/>
            <a:p>
              <a:r>
                <a:rPr kumimoji="1" lang="en-US" altLang="ja-JP" sz="900" dirty="0">
                  <a:latin typeface="+mn-lt"/>
                </a:rPr>
                <a:t>Data from Source B</a:t>
              </a:r>
              <a:endParaRPr kumimoji="1" lang="ja-JP" altLang="en-US" sz="900" dirty="0">
                <a:latin typeface="+mn-lt"/>
              </a:endParaRPr>
            </a:p>
          </p:txBody>
        </p:sp>
        <p:sp>
          <p:nvSpPr>
            <p:cNvPr id="38" name="角丸四角形 37"/>
            <p:cNvSpPr/>
            <p:nvPr/>
          </p:nvSpPr>
          <p:spPr>
            <a:xfrm>
              <a:off x="373225" y="2432191"/>
              <a:ext cx="2590799" cy="4093153"/>
            </a:xfrm>
            <a:prstGeom prst="roundRect">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900" dirty="0">
                <a:solidFill>
                  <a:schemeClr val="tx1"/>
                </a:solidFill>
              </a:endParaRPr>
            </a:p>
          </p:txBody>
        </p:sp>
        <p:sp>
          <p:nvSpPr>
            <p:cNvPr id="39" name="角丸四角形 38"/>
            <p:cNvSpPr/>
            <p:nvPr/>
          </p:nvSpPr>
          <p:spPr>
            <a:xfrm>
              <a:off x="3802224" y="2432192"/>
              <a:ext cx="1676400" cy="4093152"/>
            </a:xfrm>
            <a:prstGeom prst="round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900" dirty="0">
                <a:solidFill>
                  <a:schemeClr val="tx1"/>
                </a:solidFill>
              </a:endParaRPr>
            </a:p>
          </p:txBody>
        </p:sp>
        <p:sp>
          <p:nvSpPr>
            <p:cNvPr id="40" name="円/楕円 39"/>
            <p:cNvSpPr/>
            <p:nvPr/>
          </p:nvSpPr>
          <p:spPr>
            <a:xfrm>
              <a:off x="830424" y="3041792"/>
              <a:ext cx="609600" cy="609600"/>
            </a:xfrm>
            <a:prstGeom prst="ellipse">
              <a:avLst/>
            </a:prstGeom>
            <a:blipFill rotWithShape="1">
              <a:blip r:embed="rId5" cstate="print"/>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900">
                <a:solidFill>
                  <a:schemeClr val="tx1"/>
                </a:solidFill>
              </a:endParaRPr>
            </a:p>
          </p:txBody>
        </p:sp>
        <p:sp>
          <p:nvSpPr>
            <p:cNvPr id="41" name="円/楕円 40"/>
            <p:cNvSpPr/>
            <p:nvPr/>
          </p:nvSpPr>
          <p:spPr>
            <a:xfrm>
              <a:off x="6545424" y="4331568"/>
              <a:ext cx="609600" cy="609600"/>
            </a:xfrm>
            <a:prstGeom prst="ellipse">
              <a:avLst/>
            </a:prstGeom>
            <a:blipFill rotWithShape="1">
              <a:blip r:embed="rId6" cstate="print"/>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900">
                <a:solidFill>
                  <a:schemeClr val="tx1"/>
                </a:solidFill>
              </a:endParaRPr>
            </a:p>
          </p:txBody>
        </p:sp>
        <p:sp>
          <p:nvSpPr>
            <p:cNvPr id="42" name="円/楕円 41"/>
            <p:cNvSpPr/>
            <p:nvPr/>
          </p:nvSpPr>
          <p:spPr>
            <a:xfrm>
              <a:off x="7764624" y="3041792"/>
              <a:ext cx="609600" cy="609600"/>
            </a:xfrm>
            <a:prstGeom prst="ellipse">
              <a:avLst/>
            </a:prstGeom>
            <a:blipFill rotWithShape="1">
              <a:blip r:embed="rId7" cstate="print"/>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900">
                <a:solidFill>
                  <a:schemeClr val="tx1"/>
                </a:solidFill>
              </a:endParaRPr>
            </a:p>
          </p:txBody>
        </p:sp>
        <p:sp>
          <p:nvSpPr>
            <p:cNvPr id="43" name="円/楕円 42"/>
            <p:cNvSpPr/>
            <p:nvPr/>
          </p:nvSpPr>
          <p:spPr>
            <a:xfrm>
              <a:off x="678024" y="5555704"/>
              <a:ext cx="609600" cy="609600"/>
            </a:xfrm>
            <a:prstGeom prst="ellipse">
              <a:avLst/>
            </a:prstGeom>
            <a:blipFill rotWithShape="1">
              <a:blip r:embed="rId8" cstate="print"/>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900">
                <a:solidFill>
                  <a:schemeClr val="tx1"/>
                </a:solidFill>
              </a:endParaRPr>
            </a:p>
          </p:txBody>
        </p:sp>
        <p:sp>
          <p:nvSpPr>
            <p:cNvPr id="44" name="円/楕円 43"/>
            <p:cNvSpPr/>
            <p:nvPr/>
          </p:nvSpPr>
          <p:spPr>
            <a:xfrm>
              <a:off x="2278224" y="4331568"/>
              <a:ext cx="609600" cy="609600"/>
            </a:xfrm>
            <a:prstGeom prst="ellipse">
              <a:avLst/>
            </a:prstGeom>
            <a:blipFill rotWithShape="1">
              <a:blip r:embed="rId9" cstate="print"/>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900">
                <a:solidFill>
                  <a:schemeClr val="tx1"/>
                </a:solidFill>
              </a:endParaRPr>
            </a:p>
          </p:txBody>
        </p:sp>
        <p:sp>
          <p:nvSpPr>
            <p:cNvPr id="45" name="円/楕円 44"/>
            <p:cNvSpPr/>
            <p:nvPr/>
          </p:nvSpPr>
          <p:spPr>
            <a:xfrm>
              <a:off x="4335624" y="5555704"/>
              <a:ext cx="609600" cy="609600"/>
            </a:xfrm>
            <a:prstGeom prst="ellipse">
              <a:avLst/>
            </a:prstGeom>
            <a:blipFill rotWithShape="1">
              <a:blip r:embed="rId10" cstate="print">
                <a:duotone>
                  <a:schemeClr val="accent5">
                    <a:shade val="45000"/>
                    <a:satMod val="135000"/>
                  </a:schemeClr>
                  <a:prstClr val="white"/>
                </a:duotone>
              </a:blip>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900">
                <a:solidFill>
                  <a:schemeClr val="tx1"/>
                </a:solidFill>
              </a:endParaRPr>
            </a:p>
          </p:txBody>
        </p:sp>
        <p:sp>
          <p:nvSpPr>
            <p:cNvPr id="46" name="円/楕円 45"/>
            <p:cNvSpPr/>
            <p:nvPr/>
          </p:nvSpPr>
          <p:spPr>
            <a:xfrm>
              <a:off x="7993224" y="5555704"/>
              <a:ext cx="609600" cy="609600"/>
            </a:xfrm>
            <a:prstGeom prst="ellipse">
              <a:avLst/>
            </a:prstGeom>
            <a:blipFill rotWithShape="1">
              <a:blip r:embed="rId11" cstate="print"/>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900">
                <a:solidFill>
                  <a:schemeClr val="tx1"/>
                </a:solidFill>
              </a:endParaRPr>
            </a:p>
          </p:txBody>
        </p:sp>
        <p:grpSp>
          <p:nvGrpSpPr>
            <p:cNvPr id="47" name="図形グループ 19"/>
            <p:cNvGrpSpPr/>
            <p:nvPr/>
          </p:nvGrpSpPr>
          <p:grpSpPr>
            <a:xfrm>
              <a:off x="4335624" y="4331568"/>
              <a:ext cx="609600" cy="609600"/>
              <a:chOff x="3810000" y="4419600"/>
              <a:chExt cx="609600" cy="609600"/>
            </a:xfrm>
          </p:grpSpPr>
          <p:sp>
            <p:nvSpPr>
              <p:cNvPr id="84" name="円/楕円 83"/>
              <p:cNvSpPr/>
              <p:nvPr/>
            </p:nvSpPr>
            <p:spPr>
              <a:xfrm>
                <a:off x="3810000" y="4419600"/>
                <a:ext cx="609600" cy="609600"/>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900">
                  <a:solidFill>
                    <a:schemeClr val="tx1"/>
                  </a:solidFill>
                </a:endParaRPr>
              </a:p>
            </p:txBody>
          </p:sp>
          <p:sp>
            <p:nvSpPr>
              <p:cNvPr id="85" name="円/楕円 84"/>
              <p:cNvSpPr/>
              <p:nvPr/>
            </p:nvSpPr>
            <p:spPr>
              <a:xfrm>
                <a:off x="3873500" y="4457700"/>
                <a:ext cx="304800" cy="304800"/>
              </a:xfrm>
              <a:prstGeom prst="ellipse">
                <a:avLst/>
              </a:prstGeom>
              <a:blipFill rotWithShape="1">
                <a:blip r:embed="rId12" cstate="print"/>
                <a:stretch>
                  <a:fillRect/>
                </a:stretch>
              </a:bli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900">
                  <a:solidFill>
                    <a:schemeClr val="tx1"/>
                  </a:solidFill>
                </a:endParaRPr>
              </a:p>
            </p:txBody>
          </p:sp>
          <p:sp>
            <p:nvSpPr>
              <p:cNvPr id="86" name="円/楕円 85"/>
              <p:cNvSpPr/>
              <p:nvPr/>
            </p:nvSpPr>
            <p:spPr>
              <a:xfrm>
                <a:off x="4051300" y="4699000"/>
                <a:ext cx="304800" cy="304800"/>
              </a:xfrm>
              <a:prstGeom prst="ellipse">
                <a:avLst/>
              </a:prstGeom>
              <a:blipFill rotWithShape="1">
                <a:blip r:embed="rId13" cstate="print"/>
                <a:stretch>
                  <a:fillRect/>
                </a:stretch>
              </a:bli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900">
                  <a:solidFill>
                    <a:schemeClr val="tx1"/>
                  </a:solidFill>
                </a:endParaRPr>
              </a:p>
            </p:txBody>
          </p:sp>
        </p:grpSp>
        <p:grpSp>
          <p:nvGrpSpPr>
            <p:cNvPr id="48" name="図形グループ 26"/>
            <p:cNvGrpSpPr/>
            <p:nvPr/>
          </p:nvGrpSpPr>
          <p:grpSpPr>
            <a:xfrm>
              <a:off x="4335624" y="3041792"/>
              <a:ext cx="609600" cy="609600"/>
              <a:chOff x="4191000" y="4114800"/>
              <a:chExt cx="609600" cy="609600"/>
            </a:xfrm>
          </p:grpSpPr>
          <p:sp>
            <p:nvSpPr>
              <p:cNvPr id="81" name="円/楕円 80"/>
              <p:cNvSpPr/>
              <p:nvPr/>
            </p:nvSpPr>
            <p:spPr>
              <a:xfrm>
                <a:off x="4191000" y="4114800"/>
                <a:ext cx="609600" cy="609600"/>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900">
                  <a:solidFill>
                    <a:schemeClr val="tx1"/>
                  </a:solidFill>
                </a:endParaRPr>
              </a:p>
            </p:txBody>
          </p:sp>
          <p:sp>
            <p:nvSpPr>
              <p:cNvPr id="82" name="円/楕円 81"/>
              <p:cNvSpPr/>
              <p:nvPr/>
            </p:nvSpPr>
            <p:spPr>
              <a:xfrm>
                <a:off x="4254500" y="4165600"/>
                <a:ext cx="304800" cy="304800"/>
              </a:xfrm>
              <a:prstGeom prst="ellipse">
                <a:avLst/>
              </a:prstGeom>
              <a:blipFill rotWithShape="1">
                <a:blip r:embed="rId14" cstate="print"/>
                <a:stretch>
                  <a:fillRect/>
                </a:stretch>
              </a:bli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900">
                  <a:solidFill>
                    <a:schemeClr val="tx1"/>
                  </a:solidFill>
                </a:endParaRPr>
              </a:p>
            </p:txBody>
          </p:sp>
          <p:sp>
            <p:nvSpPr>
              <p:cNvPr id="83" name="円/楕円 82"/>
              <p:cNvSpPr/>
              <p:nvPr/>
            </p:nvSpPr>
            <p:spPr>
              <a:xfrm>
                <a:off x="4495800" y="4343400"/>
                <a:ext cx="304800" cy="304800"/>
              </a:xfrm>
              <a:prstGeom prst="ellipse">
                <a:avLst/>
              </a:prstGeom>
              <a:blipFill rotWithShape="1">
                <a:blip r:embed="rId7" cstate="print"/>
                <a:stretch>
                  <a:fillRect/>
                </a:stretch>
              </a:bli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900">
                  <a:solidFill>
                    <a:schemeClr val="tx1"/>
                  </a:solidFill>
                </a:endParaRPr>
              </a:p>
            </p:txBody>
          </p:sp>
        </p:grpSp>
        <p:sp>
          <p:nvSpPr>
            <p:cNvPr id="49" name="テキスト ボックス 48"/>
            <p:cNvSpPr txBox="1"/>
            <p:nvPr/>
          </p:nvSpPr>
          <p:spPr>
            <a:xfrm>
              <a:off x="3835957" y="2432191"/>
              <a:ext cx="2229717" cy="565080"/>
            </a:xfrm>
            <a:prstGeom prst="rect">
              <a:avLst/>
            </a:prstGeom>
            <a:noFill/>
          </p:spPr>
          <p:txBody>
            <a:bodyPr wrap="none" rtlCol="0">
              <a:spAutoFit/>
            </a:bodyPr>
            <a:lstStyle/>
            <a:p>
              <a:r>
                <a:rPr kumimoji="1" lang="en-US" altLang="ja-JP" sz="900" dirty="0">
                  <a:latin typeface="+mn-lt"/>
                </a:rPr>
                <a:t>Integrated data</a:t>
              </a:r>
              <a:endParaRPr kumimoji="1" lang="ja-JP" altLang="en-US" sz="900" dirty="0">
                <a:latin typeface="+mn-lt"/>
              </a:endParaRPr>
            </a:p>
          </p:txBody>
        </p:sp>
        <p:cxnSp>
          <p:nvCxnSpPr>
            <p:cNvPr id="50" name="直線矢印コネクタ 49"/>
            <p:cNvCxnSpPr>
              <a:endCxn id="42" idx="2"/>
            </p:cNvCxnSpPr>
            <p:nvPr/>
          </p:nvCxnSpPr>
          <p:spPr>
            <a:xfrm>
              <a:off x="4945224" y="3346592"/>
              <a:ext cx="2819400" cy="0"/>
            </a:xfrm>
            <a:prstGeom prst="straightConnector1">
              <a:avLst/>
            </a:prstGeom>
            <a:ln w="9525" cmpd="sng">
              <a:solidFill>
                <a:schemeClr val="tx1"/>
              </a:solidFill>
              <a:prstDash val="dot"/>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1" name="直線矢印コネクタ 50"/>
            <p:cNvCxnSpPr>
              <a:endCxn id="41" idx="2"/>
            </p:cNvCxnSpPr>
            <p:nvPr/>
          </p:nvCxnSpPr>
          <p:spPr>
            <a:xfrm>
              <a:off x="4945224" y="4636368"/>
              <a:ext cx="1600200" cy="0"/>
            </a:xfrm>
            <a:prstGeom prst="straightConnector1">
              <a:avLst/>
            </a:prstGeom>
            <a:ln w="9525" cmpd="sng">
              <a:solidFill>
                <a:schemeClr val="tx1"/>
              </a:solidFill>
              <a:prstDash val="dot"/>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2" name="直線矢印コネクタ 51"/>
            <p:cNvCxnSpPr>
              <a:endCxn id="40" idx="6"/>
            </p:cNvCxnSpPr>
            <p:nvPr/>
          </p:nvCxnSpPr>
          <p:spPr>
            <a:xfrm flipH="1">
              <a:off x="1440024" y="3346592"/>
              <a:ext cx="2895600" cy="0"/>
            </a:xfrm>
            <a:prstGeom prst="straightConnector1">
              <a:avLst/>
            </a:prstGeom>
            <a:ln w="9525" cmpd="sng">
              <a:solidFill>
                <a:schemeClr val="tx1"/>
              </a:solidFill>
              <a:prstDash val="dot"/>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3" name="直線矢印コネクタ 52"/>
            <p:cNvCxnSpPr>
              <a:endCxn id="44" idx="6"/>
            </p:cNvCxnSpPr>
            <p:nvPr/>
          </p:nvCxnSpPr>
          <p:spPr>
            <a:xfrm flipH="1">
              <a:off x="2887824" y="4636368"/>
              <a:ext cx="1447800" cy="0"/>
            </a:xfrm>
            <a:prstGeom prst="straightConnector1">
              <a:avLst/>
            </a:prstGeom>
            <a:ln w="9525" cmpd="sng">
              <a:solidFill>
                <a:schemeClr val="tx1"/>
              </a:solidFill>
              <a:prstDash val="dot"/>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4" name="直線矢印コネクタ 53"/>
            <p:cNvCxnSpPr>
              <a:stCxn id="45" idx="2"/>
              <a:endCxn id="43" idx="6"/>
            </p:cNvCxnSpPr>
            <p:nvPr/>
          </p:nvCxnSpPr>
          <p:spPr>
            <a:xfrm flipH="1">
              <a:off x="1287624" y="5860504"/>
              <a:ext cx="3048000" cy="0"/>
            </a:xfrm>
            <a:prstGeom prst="straightConnector1">
              <a:avLst/>
            </a:prstGeom>
            <a:ln w="9525" cmpd="sng">
              <a:solidFill>
                <a:schemeClr val="tx1"/>
              </a:solidFill>
              <a:prstDash val="dot"/>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5" name="直線矢印コネクタ 54"/>
            <p:cNvCxnSpPr>
              <a:stCxn id="45" idx="6"/>
              <a:endCxn id="46" idx="2"/>
            </p:cNvCxnSpPr>
            <p:nvPr/>
          </p:nvCxnSpPr>
          <p:spPr>
            <a:xfrm>
              <a:off x="4945224" y="5860504"/>
              <a:ext cx="3048000" cy="0"/>
            </a:xfrm>
            <a:prstGeom prst="straightConnector1">
              <a:avLst/>
            </a:prstGeom>
            <a:ln w="9525" cmpd="sng">
              <a:solidFill>
                <a:schemeClr val="tx1"/>
              </a:solidFill>
              <a:prstDash val="dot"/>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6" name="直線矢印コネクタ 55"/>
            <p:cNvCxnSpPr>
              <a:stCxn id="40" idx="4"/>
              <a:endCxn id="43" idx="0"/>
            </p:cNvCxnSpPr>
            <p:nvPr/>
          </p:nvCxnSpPr>
          <p:spPr>
            <a:xfrm flipH="1">
              <a:off x="982824" y="3651392"/>
              <a:ext cx="152400" cy="1904312"/>
            </a:xfrm>
            <a:prstGeom prst="straightConnector1">
              <a:avLst/>
            </a:prstGeom>
            <a:ln w="9525" cmpd="sng">
              <a:solidFill>
                <a:schemeClr val="tx1"/>
              </a:solidFill>
              <a:prstDash val="dot"/>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7" name="直線矢印コネクタ 56"/>
            <p:cNvCxnSpPr>
              <a:stCxn id="40" idx="4"/>
              <a:endCxn id="44" idx="2"/>
            </p:cNvCxnSpPr>
            <p:nvPr/>
          </p:nvCxnSpPr>
          <p:spPr>
            <a:xfrm>
              <a:off x="1135224" y="3651392"/>
              <a:ext cx="1143000" cy="984976"/>
            </a:xfrm>
            <a:prstGeom prst="straightConnector1">
              <a:avLst/>
            </a:prstGeom>
            <a:ln w="9525" cmpd="sng">
              <a:solidFill>
                <a:schemeClr val="tx1"/>
              </a:solidFill>
              <a:prstDash val="dot"/>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8" name="直線矢印コネクタ 57"/>
            <p:cNvCxnSpPr>
              <a:stCxn id="42" idx="4"/>
              <a:endCxn id="41" idx="6"/>
            </p:cNvCxnSpPr>
            <p:nvPr/>
          </p:nvCxnSpPr>
          <p:spPr>
            <a:xfrm flipH="1">
              <a:off x="7155024" y="3651392"/>
              <a:ext cx="914400" cy="984976"/>
            </a:xfrm>
            <a:prstGeom prst="straightConnector1">
              <a:avLst/>
            </a:prstGeom>
            <a:ln w="9525" cmpd="sng">
              <a:solidFill>
                <a:schemeClr val="tx1"/>
              </a:solidFill>
              <a:prstDash val="dot"/>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9" name="直線矢印コネクタ 58"/>
            <p:cNvCxnSpPr>
              <a:stCxn id="42" idx="4"/>
              <a:endCxn id="46" idx="0"/>
            </p:cNvCxnSpPr>
            <p:nvPr/>
          </p:nvCxnSpPr>
          <p:spPr>
            <a:xfrm>
              <a:off x="8069424" y="3651392"/>
              <a:ext cx="228600" cy="1904312"/>
            </a:xfrm>
            <a:prstGeom prst="straightConnector1">
              <a:avLst/>
            </a:prstGeom>
            <a:ln w="9525" cmpd="sng">
              <a:solidFill>
                <a:schemeClr val="tx1"/>
              </a:solidFill>
              <a:prstDash val="dot"/>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60" name="テキスト ボックス 59"/>
            <p:cNvSpPr txBox="1"/>
            <p:nvPr/>
          </p:nvSpPr>
          <p:spPr>
            <a:xfrm>
              <a:off x="2058312" y="3084981"/>
              <a:ext cx="2017812" cy="565080"/>
            </a:xfrm>
            <a:prstGeom prst="rect">
              <a:avLst/>
            </a:prstGeom>
            <a:noFill/>
          </p:spPr>
          <p:txBody>
            <a:bodyPr wrap="none" rtlCol="0">
              <a:spAutoFit/>
            </a:bodyPr>
            <a:lstStyle/>
            <a:p>
              <a:r>
                <a:rPr kumimoji="1" lang="en-US" altLang="ja-JP" sz="900" dirty="0" err="1">
                  <a:latin typeface="+mn-lt"/>
                  <a:cs typeface="Century"/>
                </a:rPr>
                <a:t>dc:references</a:t>
              </a:r>
              <a:endParaRPr kumimoji="1" lang="ja-JP" altLang="en-US" sz="900" dirty="0">
                <a:latin typeface="+mn-lt"/>
                <a:cs typeface="Century"/>
              </a:endParaRPr>
            </a:p>
          </p:txBody>
        </p:sp>
        <p:sp>
          <p:nvSpPr>
            <p:cNvPr id="61" name="テキスト ボックス 60"/>
            <p:cNvSpPr txBox="1"/>
            <p:nvPr/>
          </p:nvSpPr>
          <p:spPr>
            <a:xfrm>
              <a:off x="5944512" y="3084981"/>
              <a:ext cx="2017812" cy="565080"/>
            </a:xfrm>
            <a:prstGeom prst="rect">
              <a:avLst/>
            </a:prstGeom>
            <a:noFill/>
          </p:spPr>
          <p:txBody>
            <a:bodyPr wrap="none" rtlCol="0">
              <a:spAutoFit/>
            </a:bodyPr>
            <a:lstStyle/>
            <a:p>
              <a:r>
                <a:rPr kumimoji="1" lang="en-US" altLang="ja-JP" sz="900" dirty="0" err="1">
                  <a:latin typeface="+mn-lt"/>
                  <a:cs typeface="Century"/>
                </a:rPr>
                <a:t>dc:references</a:t>
              </a:r>
              <a:endParaRPr kumimoji="1" lang="ja-JP" altLang="en-US" sz="900" dirty="0">
                <a:latin typeface="+mn-lt"/>
                <a:cs typeface="Century"/>
              </a:endParaRPr>
            </a:p>
          </p:txBody>
        </p:sp>
        <p:sp>
          <p:nvSpPr>
            <p:cNvPr id="62" name="テキスト ボックス 61"/>
            <p:cNvSpPr txBox="1"/>
            <p:nvPr/>
          </p:nvSpPr>
          <p:spPr>
            <a:xfrm>
              <a:off x="3048911" y="4374759"/>
              <a:ext cx="2017812" cy="565080"/>
            </a:xfrm>
            <a:prstGeom prst="rect">
              <a:avLst/>
            </a:prstGeom>
            <a:noFill/>
          </p:spPr>
          <p:txBody>
            <a:bodyPr wrap="none" rtlCol="0">
              <a:spAutoFit/>
            </a:bodyPr>
            <a:lstStyle/>
            <a:p>
              <a:r>
                <a:rPr kumimoji="1" lang="en-US" altLang="ja-JP" sz="900" dirty="0" err="1">
                  <a:latin typeface="+mn-lt"/>
                  <a:cs typeface="Century"/>
                </a:rPr>
                <a:t>dc:references</a:t>
              </a:r>
              <a:endParaRPr kumimoji="1" lang="ja-JP" altLang="en-US" sz="900" dirty="0">
                <a:latin typeface="+mn-lt"/>
                <a:cs typeface="Century"/>
              </a:endParaRPr>
            </a:p>
          </p:txBody>
        </p:sp>
        <p:sp>
          <p:nvSpPr>
            <p:cNvPr id="63" name="テキスト ボックス 62"/>
            <p:cNvSpPr txBox="1"/>
            <p:nvPr/>
          </p:nvSpPr>
          <p:spPr>
            <a:xfrm>
              <a:off x="5182514" y="4374759"/>
              <a:ext cx="2017812" cy="565080"/>
            </a:xfrm>
            <a:prstGeom prst="rect">
              <a:avLst/>
            </a:prstGeom>
            <a:noFill/>
          </p:spPr>
          <p:txBody>
            <a:bodyPr wrap="none" rtlCol="0">
              <a:spAutoFit/>
            </a:bodyPr>
            <a:lstStyle/>
            <a:p>
              <a:r>
                <a:rPr kumimoji="1" lang="en-US" altLang="ja-JP" sz="900" dirty="0" err="1">
                  <a:latin typeface="+mn-lt"/>
                  <a:cs typeface="Century"/>
                </a:rPr>
                <a:t>dc:references</a:t>
              </a:r>
              <a:endParaRPr kumimoji="1" lang="ja-JP" altLang="en-US" sz="900" dirty="0">
                <a:latin typeface="+mn-lt"/>
                <a:cs typeface="Century"/>
              </a:endParaRPr>
            </a:p>
          </p:txBody>
        </p:sp>
        <p:sp>
          <p:nvSpPr>
            <p:cNvPr id="64" name="テキスト ボックス 63"/>
            <p:cNvSpPr txBox="1"/>
            <p:nvPr/>
          </p:nvSpPr>
          <p:spPr>
            <a:xfrm>
              <a:off x="2317839" y="5598893"/>
              <a:ext cx="2017812" cy="565080"/>
            </a:xfrm>
            <a:prstGeom prst="rect">
              <a:avLst/>
            </a:prstGeom>
            <a:noFill/>
          </p:spPr>
          <p:txBody>
            <a:bodyPr wrap="none" rtlCol="0">
              <a:spAutoFit/>
            </a:bodyPr>
            <a:lstStyle/>
            <a:p>
              <a:r>
                <a:rPr kumimoji="1" lang="en-US" altLang="ja-JP" sz="900" dirty="0" err="1">
                  <a:latin typeface="+mn-lt"/>
                  <a:cs typeface="Century"/>
                </a:rPr>
                <a:t>dc:references</a:t>
              </a:r>
              <a:endParaRPr kumimoji="1" lang="ja-JP" altLang="en-US" sz="900" dirty="0">
                <a:latin typeface="+mn-lt"/>
                <a:cs typeface="Century"/>
              </a:endParaRPr>
            </a:p>
          </p:txBody>
        </p:sp>
        <p:sp>
          <p:nvSpPr>
            <p:cNvPr id="65" name="テキスト ボックス 64"/>
            <p:cNvSpPr txBox="1"/>
            <p:nvPr/>
          </p:nvSpPr>
          <p:spPr>
            <a:xfrm>
              <a:off x="6020714" y="5631905"/>
              <a:ext cx="2017812" cy="565080"/>
            </a:xfrm>
            <a:prstGeom prst="rect">
              <a:avLst/>
            </a:prstGeom>
            <a:noFill/>
          </p:spPr>
          <p:txBody>
            <a:bodyPr wrap="none" rtlCol="0">
              <a:spAutoFit/>
            </a:bodyPr>
            <a:lstStyle/>
            <a:p>
              <a:r>
                <a:rPr kumimoji="1" lang="en-US" altLang="ja-JP" sz="900" dirty="0" err="1">
                  <a:latin typeface="+mn-lt"/>
                  <a:cs typeface="Century"/>
                </a:rPr>
                <a:t>dc:references</a:t>
              </a:r>
              <a:endParaRPr kumimoji="1" lang="ja-JP" altLang="en-US" sz="900" dirty="0">
                <a:latin typeface="+mn-lt"/>
                <a:cs typeface="Century"/>
              </a:endParaRPr>
            </a:p>
          </p:txBody>
        </p:sp>
        <p:sp>
          <p:nvSpPr>
            <p:cNvPr id="66" name="テキスト ボックス 65"/>
            <p:cNvSpPr txBox="1"/>
            <p:nvPr/>
          </p:nvSpPr>
          <p:spPr>
            <a:xfrm>
              <a:off x="247333" y="4075582"/>
              <a:ext cx="1625393" cy="565080"/>
            </a:xfrm>
            <a:prstGeom prst="rect">
              <a:avLst/>
            </a:prstGeom>
            <a:noFill/>
          </p:spPr>
          <p:txBody>
            <a:bodyPr wrap="none" rtlCol="0">
              <a:spAutoFit/>
            </a:bodyPr>
            <a:lstStyle/>
            <a:p>
              <a:r>
                <a:rPr kumimoji="1" lang="en-US" altLang="ja-JP" sz="900" dirty="0" err="1">
                  <a:latin typeface="+mn-lt"/>
                  <a:cs typeface="Century"/>
                </a:rPr>
                <a:t>dc:creator</a:t>
              </a:r>
              <a:endParaRPr kumimoji="1" lang="ja-JP" altLang="en-US" sz="900" dirty="0">
                <a:latin typeface="+mn-lt"/>
                <a:cs typeface="Century"/>
              </a:endParaRPr>
            </a:p>
          </p:txBody>
        </p:sp>
        <p:sp>
          <p:nvSpPr>
            <p:cNvPr id="67" name="テキスト ボックス 66"/>
            <p:cNvSpPr txBox="1"/>
            <p:nvPr/>
          </p:nvSpPr>
          <p:spPr>
            <a:xfrm>
              <a:off x="8095934" y="3879991"/>
              <a:ext cx="1625393" cy="565080"/>
            </a:xfrm>
            <a:prstGeom prst="rect">
              <a:avLst/>
            </a:prstGeom>
            <a:noFill/>
          </p:spPr>
          <p:txBody>
            <a:bodyPr wrap="none" rtlCol="0">
              <a:spAutoFit/>
            </a:bodyPr>
            <a:lstStyle/>
            <a:p>
              <a:r>
                <a:rPr kumimoji="1" lang="en-US" altLang="ja-JP" sz="900" dirty="0" err="1">
                  <a:latin typeface="+mn-lt"/>
                  <a:cs typeface="Century"/>
                </a:rPr>
                <a:t>dc:creator</a:t>
              </a:r>
              <a:endParaRPr kumimoji="1" lang="ja-JP" altLang="en-US" sz="900" dirty="0">
                <a:latin typeface="+mn-lt"/>
                <a:cs typeface="Century"/>
              </a:endParaRPr>
            </a:p>
          </p:txBody>
        </p:sp>
        <p:sp>
          <p:nvSpPr>
            <p:cNvPr id="68" name="テキスト ボックス 67"/>
            <p:cNvSpPr txBox="1"/>
            <p:nvPr/>
          </p:nvSpPr>
          <p:spPr>
            <a:xfrm>
              <a:off x="1081166" y="3651393"/>
              <a:ext cx="3987746" cy="565080"/>
            </a:xfrm>
            <a:prstGeom prst="rect">
              <a:avLst/>
            </a:prstGeom>
            <a:noFill/>
          </p:spPr>
          <p:txBody>
            <a:bodyPr wrap="none" rtlCol="0">
              <a:spAutoFit/>
            </a:bodyPr>
            <a:lstStyle/>
            <a:p>
              <a:r>
                <a:rPr kumimoji="1" lang="en-US" altLang="ja-JP" sz="900" dirty="0">
                  <a:latin typeface="+mn-lt"/>
                  <a:cs typeface="Century"/>
                </a:rPr>
                <a:t>crm:P55_has_current_location</a:t>
              </a:r>
              <a:endParaRPr kumimoji="1" lang="ja-JP" altLang="en-US" sz="900" dirty="0">
                <a:latin typeface="+mn-lt"/>
                <a:cs typeface="Century"/>
              </a:endParaRPr>
            </a:p>
          </p:txBody>
        </p:sp>
        <p:sp>
          <p:nvSpPr>
            <p:cNvPr id="69" name="テキスト ボックス 68"/>
            <p:cNvSpPr txBox="1"/>
            <p:nvPr/>
          </p:nvSpPr>
          <p:spPr>
            <a:xfrm>
              <a:off x="5500763" y="4102968"/>
              <a:ext cx="3987746" cy="565080"/>
            </a:xfrm>
            <a:prstGeom prst="rect">
              <a:avLst/>
            </a:prstGeom>
            <a:noFill/>
          </p:spPr>
          <p:txBody>
            <a:bodyPr wrap="none" rtlCol="0">
              <a:spAutoFit/>
            </a:bodyPr>
            <a:lstStyle/>
            <a:p>
              <a:r>
                <a:rPr kumimoji="1" lang="en-US" altLang="ja-JP" sz="900" dirty="0">
                  <a:latin typeface="+mn-lt"/>
                  <a:cs typeface="Century"/>
                </a:rPr>
                <a:t>crm:P55_has_current_location</a:t>
              </a:r>
              <a:endParaRPr kumimoji="1" lang="ja-JP" altLang="en-US" sz="900" dirty="0">
                <a:latin typeface="+mn-lt"/>
                <a:cs typeface="Century"/>
              </a:endParaRPr>
            </a:p>
          </p:txBody>
        </p:sp>
        <p:sp>
          <p:nvSpPr>
            <p:cNvPr id="70" name="テキスト ボックス 69"/>
            <p:cNvSpPr txBox="1"/>
            <p:nvPr/>
          </p:nvSpPr>
          <p:spPr>
            <a:xfrm>
              <a:off x="2118614" y="3415544"/>
              <a:ext cx="3987746" cy="565080"/>
            </a:xfrm>
            <a:prstGeom prst="rect">
              <a:avLst/>
            </a:prstGeom>
            <a:noFill/>
          </p:spPr>
          <p:txBody>
            <a:bodyPr wrap="none" rtlCol="0">
              <a:spAutoFit/>
            </a:bodyPr>
            <a:lstStyle/>
            <a:p>
              <a:r>
                <a:rPr kumimoji="1" lang="en-US" altLang="ja-JP" sz="900" dirty="0">
                  <a:latin typeface="+mn-lt"/>
                  <a:cs typeface="Century"/>
                </a:rPr>
                <a:t>crm:P55_has_current_location</a:t>
              </a:r>
              <a:endParaRPr kumimoji="1" lang="ja-JP" altLang="en-US" sz="900" dirty="0">
                <a:latin typeface="+mn-lt"/>
                <a:cs typeface="Century"/>
              </a:endParaRPr>
            </a:p>
          </p:txBody>
        </p:sp>
        <p:sp>
          <p:nvSpPr>
            <p:cNvPr id="71" name="テキスト ボックス 70"/>
            <p:cNvSpPr txBox="1"/>
            <p:nvPr/>
          </p:nvSpPr>
          <p:spPr>
            <a:xfrm>
              <a:off x="4881724" y="3651390"/>
              <a:ext cx="1625393" cy="565080"/>
            </a:xfrm>
            <a:prstGeom prst="rect">
              <a:avLst/>
            </a:prstGeom>
            <a:noFill/>
          </p:spPr>
          <p:txBody>
            <a:bodyPr wrap="none" rtlCol="0">
              <a:spAutoFit/>
            </a:bodyPr>
            <a:lstStyle/>
            <a:p>
              <a:r>
                <a:rPr kumimoji="1" lang="en-US" altLang="ja-JP" sz="900" dirty="0" err="1">
                  <a:latin typeface="+mn-lt"/>
                  <a:cs typeface="Century"/>
                </a:rPr>
                <a:t>dc:creator</a:t>
              </a:r>
              <a:endParaRPr kumimoji="1" lang="ja-JP" altLang="en-US" sz="900" dirty="0">
                <a:latin typeface="+mn-lt"/>
                <a:cs typeface="Century"/>
              </a:endParaRPr>
            </a:p>
          </p:txBody>
        </p:sp>
        <p:sp>
          <p:nvSpPr>
            <p:cNvPr id="72" name="テキスト ボックス 71"/>
            <p:cNvSpPr txBox="1"/>
            <p:nvPr/>
          </p:nvSpPr>
          <p:spPr>
            <a:xfrm>
              <a:off x="633470" y="2432191"/>
              <a:ext cx="2684920" cy="565080"/>
            </a:xfrm>
            <a:prstGeom prst="rect">
              <a:avLst/>
            </a:prstGeom>
            <a:noFill/>
          </p:spPr>
          <p:txBody>
            <a:bodyPr wrap="none" rtlCol="0">
              <a:spAutoFit/>
            </a:bodyPr>
            <a:lstStyle/>
            <a:p>
              <a:r>
                <a:rPr kumimoji="1" lang="en-US" altLang="ja-JP" sz="900" dirty="0">
                  <a:latin typeface="+mn-lt"/>
                </a:rPr>
                <a:t>Data from Source A</a:t>
              </a:r>
            </a:p>
          </p:txBody>
        </p:sp>
        <p:sp>
          <p:nvSpPr>
            <p:cNvPr id="73" name="テキスト ボックス 72"/>
            <p:cNvSpPr txBox="1"/>
            <p:nvPr/>
          </p:nvSpPr>
          <p:spPr>
            <a:xfrm>
              <a:off x="4355687" y="2813193"/>
              <a:ext cx="1079931" cy="565080"/>
            </a:xfrm>
            <a:prstGeom prst="rect">
              <a:avLst/>
            </a:prstGeom>
            <a:noFill/>
          </p:spPr>
          <p:txBody>
            <a:bodyPr wrap="none" rtlCol="0">
              <a:spAutoFit/>
            </a:bodyPr>
            <a:lstStyle/>
            <a:p>
              <a:r>
                <a:rPr kumimoji="1" lang="en-US" altLang="ja-JP" sz="900" dirty="0">
                  <a:latin typeface="+mn-lt"/>
                </a:rPr>
                <a:t>Work</a:t>
              </a:r>
              <a:endParaRPr kumimoji="1" lang="ja-JP" altLang="en-US" sz="900" dirty="0">
                <a:latin typeface="+mn-lt"/>
              </a:endParaRPr>
            </a:p>
          </p:txBody>
        </p:sp>
        <p:sp>
          <p:nvSpPr>
            <p:cNvPr id="74" name="テキスト ボックス 73"/>
            <p:cNvSpPr txBox="1"/>
            <p:nvPr/>
          </p:nvSpPr>
          <p:spPr>
            <a:xfrm>
              <a:off x="4230628" y="4146158"/>
              <a:ext cx="1472350" cy="565080"/>
            </a:xfrm>
            <a:prstGeom prst="rect">
              <a:avLst/>
            </a:prstGeom>
            <a:noFill/>
          </p:spPr>
          <p:txBody>
            <a:bodyPr wrap="none" rtlCol="0">
              <a:spAutoFit/>
            </a:bodyPr>
            <a:lstStyle/>
            <a:p>
              <a:r>
                <a:rPr kumimoji="1" lang="en-US" altLang="ja-JP" sz="900" dirty="0">
                  <a:latin typeface="+mn-lt"/>
                </a:rPr>
                <a:t>Museum</a:t>
              </a:r>
              <a:endParaRPr kumimoji="1" lang="ja-JP" altLang="en-US" sz="900" dirty="0">
                <a:latin typeface="+mn-lt"/>
              </a:endParaRPr>
            </a:p>
          </p:txBody>
        </p:sp>
        <p:sp>
          <p:nvSpPr>
            <p:cNvPr id="75" name="テキスト ボックス 74"/>
            <p:cNvSpPr txBox="1"/>
            <p:nvPr/>
          </p:nvSpPr>
          <p:spPr>
            <a:xfrm>
              <a:off x="4337004" y="5270044"/>
              <a:ext cx="1315384" cy="565080"/>
            </a:xfrm>
            <a:prstGeom prst="rect">
              <a:avLst/>
            </a:prstGeom>
            <a:noFill/>
          </p:spPr>
          <p:txBody>
            <a:bodyPr wrap="none" rtlCol="0">
              <a:spAutoFit/>
            </a:bodyPr>
            <a:lstStyle/>
            <a:p>
              <a:r>
                <a:rPr kumimoji="1" lang="en-US" altLang="ja-JP" sz="900" dirty="0">
                  <a:latin typeface="+mn-lt"/>
                </a:rPr>
                <a:t>Creator</a:t>
              </a:r>
              <a:endParaRPr kumimoji="1" lang="ja-JP" altLang="en-US" sz="900" dirty="0">
                <a:latin typeface="+mn-lt"/>
              </a:endParaRPr>
            </a:p>
          </p:txBody>
        </p:sp>
        <p:sp>
          <p:nvSpPr>
            <p:cNvPr id="76" name="円弧 75"/>
            <p:cNvSpPr/>
            <p:nvPr/>
          </p:nvSpPr>
          <p:spPr>
            <a:xfrm>
              <a:off x="4421995" y="3346592"/>
              <a:ext cx="942701" cy="2513912"/>
            </a:xfrm>
            <a:prstGeom prst="arc">
              <a:avLst>
                <a:gd name="adj1" fmla="val 16200000"/>
                <a:gd name="adj2" fmla="val 5460761"/>
              </a:avLst>
            </a:prstGeom>
            <a:ln w="3175">
              <a:solidFill>
                <a:schemeClr val="tx1"/>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900"/>
            </a:p>
          </p:txBody>
        </p:sp>
        <p:sp>
          <p:nvSpPr>
            <p:cNvPr id="77" name="円弧 76"/>
            <p:cNvSpPr/>
            <p:nvPr/>
          </p:nvSpPr>
          <p:spPr>
            <a:xfrm flipH="1">
              <a:off x="3923927" y="3425579"/>
              <a:ext cx="883046" cy="1103067"/>
            </a:xfrm>
            <a:prstGeom prst="arc">
              <a:avLst>
                <a:gd name="adj1" fmla="val 16200000"/>
                <a:gd name="adj2" fmla="val 5460761"/>
              </a:avLst>
            </a:prstGeom>
            <a:ln w="3175">
              <a:solidFill>
                <a:schemeClr val="tx1"/>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900"/>
            </a:p>
          </p:txBody>
        </p:sp>
        <p:sp>
          <p:nvSpPr>
            <p:cNvPr id="78" name="テキスト ボックス 77"/>
            <p:cNvSpPr txBox="1"/>
            <p:nvPr/>
          </p:nvSpPr>
          <p:spPr>
            <a:xfrm>
              <a:off x="2975409" y="2048215"/>
              <a:ext cx="4356617" cy="565080"/>
            </a:xfrm>
            <a:prstGeom prst="rect">
              <a:avLst/>
            </a:prstGeom>
            <a:noFill/>
          </p:spPr>
          <p:txBody>
            <a:bodyPr wrap="none" rtlCol="0">
              <a:spAutoFit/>
            </a:bodyPr>
            <a:lstStyle/>
            <a:p>
              <a:r>
                <a:rPr kumimoji="1" lang="en-US" altLang="ja-JP" sz="900" dirty="0">
                  <a:solidFill>
                    <a:schemeClr val="accent2">
                      <a:lumMod val="75000"/>
                    </a:schemeClr>
                  </a:solidFill>
                  <a:latin typeface="+mj-lt"/>
                </a:rPr>
                <a:t>Minimum Data to identify entities</a:t>
              </a:r>
              <a:endParaRPr kumimoji="1" lang="ja-JP" altLang="en-US" sz="900" dirty="0">
                <a:solidFill>
                  <a:schemeClr val="accent2">
                    <a:lumMod val="75000"/>
                  </a:schemeClr>
                </a:solidFill>
                <a:latin typeface="+mj-lt"/>
              </a:endParaRPr>
            </a:p>
          </p:txBody>
        </p:sp>
        <p:sp>
          <p:nvSpPr>
            <p:cNvPr id="79" name="テキスト ボックス 78"/>
            <p:cNvSpPr txBox="1"/>
            <p:nvPr/>
          </p:nvSpPr>
          <p:spPr>
            <a:xfrm>
              <a:off x="450477" y="2014122"/>
              <a:ext cx="2857583" cy="565080"/>
            </a:xfrm>
            <a:prstGeom prst="rect">
              <a:avLst/>
            </a:prstGeom>
            <a:noFill/>
          </p:spPr>
          <p:txBody>
            <a:bodyPr wrap="none" rtlCol="0">
              <a:spAutoFit/>
            </a:bodyPr>
            <a:lstStyle/>
            <a:p>
              <a:r>
                <a:rPr kumimoji="1" lang="en-US" altLang="ja-JP" sz="900" dirty="0">
                  <a:solidFill>
                    <a:schemeClr val="accent4">
                      <a:lumMod val="75000"/>
                    </a:schemeClr>
                  </a:solidFill>
                  <a:latin typeface="+mj-lt"/>
                </a:rPr>
                <a:t>Raw Data for entities</a:t>
              </a:r>
              <a:endParaRPr kumimoji="1" lang="ja-JP" altLang="en-US" sz="900" dirty="0">
                <a:solidFill>
                  <a:schemeClr val="accent4">
                    <a:lumMod val="75000"/>
                  </a:schemeClr>
                </a:solidFill>
                <a:latin typeface="+mj-lt"/>
              </a:endParaRPr>
            </a:p>
          </p:txBody>
        </p:sp>
        <p:sp>
          <p:nvSpPr>
            <p:cNvPr id="80" name="テキスト ボックス 79"/>
            <p:cNvSpPr txBox="1"/>
            <p:nvPr/>
          </p:nvSpPr>
          <p:spPr>
            <a:xfrm>
              <a:off x="6638585" y="2016039"/>
              <a:ext cx="2857583" cy="565080"/>
            </a:xfrm>
            <a:prstGeom prst="rect">
              <a:avLst/>
            </a:prstGeom>
            <a:noFill/>
          </p:spPr>
          <p:txBody>
            <a:bodyPr wrap="none" rtlCol="0">
              <a:spAutoFit/>
            </a:bodyPr>
            <a:lstStyle/>
            <a:p>
              <a:r>
                <a:rPr kumimoji="1" lang="en-US" altLang="ja-JP" sz="900" dirty="0">
                  <a:solidFill>
                    <a:schemeClr val="accent4">
                      <a:lumMod val="75000"/>
                    </a:schemeClr>
                  </a:solidFill>
                  <a:latin typeface="+mj-lt"/>
                </a:rPr>
                <a:t>Raw Data for entities</a:t>
              </a:r>
              <a:endParaRPr kumimoji="1" lang="ja-JP" altLang="en-US" sz="900" dirty="0">
                <a:solidFill>
                  <a:schemeClr val="accent4">
                    <a:lumMod val="75000"/>
                  </a:schemeClr>
                </a:solidFill>
                <a:latin typeface="+mj-lt"/>
              </a:endParaRPr>
            </a:p>
          </p:txBody>
        </p:sp>
      </p:grpSp>
      <p:sp>
        <p:nvSpPr>
          <p:cNvPr id="2048" name="テキスト ボックス 2047"/>
          <p:cNvSpPr txBox="1"/>
          <p:nvPr/>
        </p:nvSpPr>
        <p:spPr>
          <a:xfrm>
            <a:off x="51649" y="4636173"/>
            <a:ext cx="4105932" cy="369332"/>
          </a:xfrm>
          <a:prstGeom prst="rect">
            <a:avLst/>
          </a:prstGeom>
          <a:noFill/>
        </p:spPr>
        <p:txBody>
          <a:bodyPr wrap="none" rtlCol="0">
            <a:spAutoFit/>
          </a:bodyPr>
          <a:lstStyle/>
          <a:p>
            <a:r>
              <a:rPr lang="en-US" altLang="ja-JP" dirty="0"/>
              <a:t>LODAC </a:t>
            </a:r>
            <a:r>
              <a:rPr kumimoji="1" lang="en-US" altLang="ja-JP" dirty="0"/>
              <a:t>Museum</a:t>
            </a:r>
            <a:r>
              <a:rPr kumimoji="1" lang="en-US" altLang="ja-JP" sz="1400" dirty="0"/>
              <a:t>: </a:t>
            </a:r>
            <a:r>
              <a:rPr kumimoji="1" lang="ja-JP" altLang="en-US" sz="1400" dirty="0"/>
              <a:t>博物館・美術館のデータの</a:t>
            </a:r>
            <a:r>
              <a:rPr kumimoji="1" lang="en-US" altLang="ja-JP" sz="1400" dirty="0"/>
              <a:t>LOD</a:t>
            </a:r>
            <a:endParaRPr kumimoji="1" lang="ja-JP" altLang="en-US" sz="1400" dirty="0"/>
          </a:p>
        </p:txBody>
      </p:sp>
      <p:sp>
        <p:nvSpPr>
          <p:cNvPr id="25" name="テキスト ボックス 24"/>
          <p:cNvSpPr txBox="1"/>
          <p:nvPr/>
        </p:nvSpPr>
        <p:spPr>
          <a:xfrm>
            <a:off x="3527301" y="2439234"/>
            <a:ext cx="1524776" cy="338554"/>
          </a:xfrm>
          <a:prstGeom prst="rect">
            <a:avLst/>
          </a:prstGeom>
          <a:solidFill>
            <a:srgbClr val="FFFFFF">
              <a:alpha val="38824"/>
            </a:srgbClr>
          </a:solidFill>
        </p:spPr>
        <p:txBody>
          <a:bodyPr wrap="none" rtlCol="0">
            <a:spAutoFit/>
          </a:bodyPr>
          <a:lstStyle/>
          <a:p>
            <a:r>
              <a:rPr lang="ja-JP" altLang="en-US" sz="1600" dirty="0"/>
              <a:t>検索拡張アプリ</a:t>
            </a:r>
            <a:endParaRPr kumimoji="1" lang="ja-JP" altLang="en-US" sz="1600" dirty="0"/>
          </a:p>
        </p:txBody>
      </p:sp>
      <p:sp>
        <p:nvSpPr>
          <p:cNvPr id="26" name="角丸四角形 25"/>
          <p:cNvSpPr/>
          <p:nvPr/>
        </p:nvSpPr>
        <p:spPr>
          <a:xfrm>
            <a:off x="5828154" y="4504020"/>
            <a:ext cx="3352358" cy="2353980"/>
          </a:xfrm>
          <a:prstGeom prst="roundRect">
            <a:avLst>
              <a:gd name="adj" fmla="val 7673"/>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pic>
        <p:nvPicPr>
          <p:cNvPr id="2051" name="Picture 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170607" y="4941168"/>
            <a:ext cx="2772911" cy="1804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4" name="テキスト ボックス 23"/>
          <p:cNvSpPr txBox="1"/>
          <p:nvPr/>
        </p:nvSpPr>
        <p:spPr>
          <a:xfrm>
            <a:off x="6166629" y="4416753"/>
            <a:ext cx="2449710" cy="584775"/>
          </a:xfrm>
          <a:prstGeom prst="rect">
            <a:avLst/>
          </a:prstGeom>
          <a:noFill/>
        </p:spPr>
        <p:txBody>
          <a:bodyPr wrap="none" rtlCol="0">
            <a:spAutoFit/>
          </a:bodyPr>
          <a:lstStyle/>
          <a:p>
            <a:r>
              <a:rPr kumimoji="1" lang="en-US" altLang="ja-JP" sz="1600" dirty="0"/>
              <a:t>CKAN (</a:t>
            </a:r>
            <a:r>
              <a:rPr kumimoji="1" lang="ja-JP" altLang="en-US" sz="1600" dirty="0"/>
              <a:t>日本語</a:t>
            </a:r>
            <a:r>
              <a:rPr kumimoji="1" lang="en-US" altLang="ja-JP" sz="1600" dirty="0"/>
              <a:t>): </a:t>
            </a:r>
          </a:p>
          <a:p>
            <a:r>
              <a:rPr kumimoji="1" lang="ja-JP" altLang="en-US" sz="1600" dirty="0"/>
              <a:t>データセット登録レジストリ</a:t>
            </a:r>
          </a:p>
        </p:txBody>
      </p:sp>
      <p:grpSp>
        <p:nvGrpSpPr>
          <p:cNvPr id="28" name="グループ化 27"/>
          <p:cNvGrpSpPr/>
          <p:nvPr/>
        </p:nvGrpSpPr>
        <p:grpSpPr>
          <a:xfrm>
            <a:off x="5780136" y="2393058"/>
            <a:ext cx="3428954" cy="2021324"/>
            <a:chOff x="337723" y="4810563"/>
            <a:chExt cx="3428954" cy="2021324"/>
          </a:xfrm>
        </p:grpSpPr>
        <p:sp>
          <p:nvSpPr>
            <p:cNvPr id="22" name="角丸四角形 21"/>
            <p:cNvSpPr/>
            <p:nvPr/>
          </p:nvSpPr>
          <p:spPr>
            <a:xfrm>
              <a:off x="337723" y="4810563"/>
              <a:ext cx="3428954" cy="2021324"/>
            </a:xfrm>
            <a:prstGeom prst="roundRect">
              <a:avLst>
                <a:gd name="adj" fmla="val 11345"/>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p>
          </p:txBody>
        </p:sp>
        <p:pic>
          <p:nvPicPr>
            <p:cNvPr id="2050" name="Picture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55466" y="5186194"/>
              <a:ext cx="2793468" cy="15967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3" name="テキスト ボックス 22"/>
            <p:cNvSpPr txBox="1"/>
            <p:nvPr/>
          </p:nvSpPr>
          <p:spPr>
            <a:xfrm>
              <a:off x="532031" y="4816862"/>
              <a:ext cx="1879232" cy="369332"/>
            </a:xfrm>
            <a:prstGeom prst="rect">
              <a:avLst/>
            </a:prstGeom>
            <a:noFill/>
          </p:spPr>
          <p:txBody>
            <a:bodyPr wrap="none" rtlCol="0">
              <a:spAutoFit/>
            </a:bodyPr>
            <a:lstStyle/>
            <a:p>
              <a:r>
                <a:rPr kumimoji="1" lang="en-US" altLang="ja-JP" dirty="0" err="1"/>
                <a:t>DBPedia</a:t>
              </a:r>
              <a:r>
                <a:rPr kumimoji="1" lang="en-US" altLang="ja-JP" dirty="0"/>
                <a:t> Japanese</a:t>
              </a:r>
              <a:endParaRPr kumimoji="1" lang="ja-JP" altLang="en-US" dirty="0"/>
            </a:p>
          </p:txBody>
        </p:sp>
      </p:grpSp>
      <p:pic>
        <p:nvPicPr>
          <p:cNvPr id="2057" name="Picture 9"/>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040739" y="4739043"/>
            <a:ext cx="1805952" cy="6871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5" name="上下矢印 94"/>
          <p:cNvSpPr/>
          <p:nvPr/>
        </p:nvSpPr>
        <p:spPr>
          <a:xfrm rot="20815733">
            <a:off x="1517506" y="3905543"/>
            <a:ext cx="990871" cy="2581805"/>
          </a:xfrm>
          <a:prstGeom prst="upDownArrow">
            <a:avLst/>
          </a:prstGeom>
          <a:solidFill>
            <a:schemeClr val="tx1">
              <a:lumMod val="50000"/>
              <a:lumOff val="50000"/>
              <a:alpha val="2705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上下矢印 95"/>
          <p:cNvSpPr/>
          <p:nvPr/>
        </p:nvSpPr>
        <p:spPr>
          <a:xfrm rot="16200000">
            <a:off x="3899952" y="1442696"/>
            <a:ext cx="990871" cy="4862083"/>
          </a:xfrm>
          <a:prstGeom prst="upDownArrow">
            <a:avLst/>
          </a:prstGeom>
          <a:solidFill>
            <a:schemeClr val="tx1">
              <a:lumMod val="50000"/>
              <a:lumOff val="50000"/>
              <a:alpha val="2705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上下矢印 96"/>
          <p:cNvSpPr/>
          <p:nvPr/>
        </p:nvSpPr>
        <p:spPr>
          <a:xfrm rot="15034130">
            <a:off x="3853630" y="2546404"/>
            <a:ext cx="990871" cy="4862083"/>
          </a:xfrm>
          <a:prstGeom prst="upDownArrow">
            <a:avLst/>
          </a:prstGeom>
          <a:solidFill>
            <a:schemeClr val="tx1">
              <a:lumMod val="50000"/>
              <a:lumOff val="50000"/>
              <a:alpha val="2705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上下矢印 92"/>
          <p:cNvSpPr/>
          <p:nvPr/>
        </p:nvSpPr>
        <p:spPr>
          <a:xfrm rot="15034130">
            <a:off x="4686878" y="-820599"/>
            <a:ext cx="990871" cy="4862083"/>
          </a:xfrm>
          <a:prstGeom prst="upDownArrow">
            <a:avLst/>
          </a:prstGeom>
          <a:solidFill>
            <a:schemeClr val="tx1">
              <a:lumMod val="50000"/>
              <a:lumOff val="50000"/>
              <a:alpha val="2705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上下矢印 93"/>
          <p:cNvSpPr/>
          <p:nvPr/>
        </p:nvSpPr>
        <p:spPr>
          <a:xfrm rot="20815733">
            <a:off x="7755961" y="1041078"/>
            <a:ext cx="990871" cy="2581805"/>
          </a:xfrm>
          <a:prstGeom prst="upDownArrow">
            <a:avLst/>
          </a:prstGeom>
          <a:solidFill>
            <a:schemeClr val="tx1">
              <a:lumMod val="50000"/>
              <a:lumOff val="50000"/>
              <a:alpha val="2705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3780957" y="6403593"/>
            <a:ext cx="2065734" cy="430887"/>
          </a:xfrm>
          <a:prstGeom prst="rect">
            <a:avLst/>
          </a:prstGeom>
        </p:spPr>
        <p:txBody>
          <a:bodyPr wrap="square">
            <a:spAutoFit/>
          </a:bodyPr>
          <a:lstStyle/>
          <a:p>
            <a:r>
              <a:rPr lang="ja-JP" altLang="en-US" sz="1100" dirty="0"/>
              <a:t>トリプル数： </a:t>
            </a:r>
            <a:r>
              <a:rPr lang="en-US" altLang="ja-JP" sz="1100" dirty="0"/>
              <a:t>40,059,131</a:t>
            </a:r>
          </a:p>
          <a:p>
            <a:r>
              <a:rPr lang="ja-JP" altLang="en-US" sz="1100" dirty="0"/>
              <a:t>館数：</a:t>
            </a:r>
            <a:r>
              <a:rPr lang="en-US" altLang="ja-JP" sz="1100" dirty="0"/>
              <a:t>114, </a:t>
            </a:r>
            <a:r>
              <a:rPr lang="ja-JP" altLang="en-US" sz="1100" dirty="0"/>
              <a:t>収蔵品：約　</a:t>
            </a:r>
            <a:r>
              <a:rPr lang="en-US" altLang="ja-JP" sz="1100" dirty="0"/>
              <a:t>177</a:t>
            </a:r>
            <a:r>
              <a:rPr lang="ja-JP" altLang="en-US" sz="1100" dirty="0"/>
              <a:t>万</a:t>
            </a:r>
            <a:endParaRPr lang="en-US" altLang="ja-JP" sz="1100" dirty="0"/>
          </a:p>
        </p:txBody>
      </p:sp>
    </p:spTree>
    <p:extLst>
      <p:ext uri="{BB962C8B-B14F-4D97-AF65-F5344CB8AC3E}">
        <p14:creationId xmlns:p14="http://schemas.microsoft.com/office/powerpoint/2010/main" val="13943775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166414" y="3675115"/>
            <a:ext cx="8863724" cy="115088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ja-JP" altLang="en-US" dirty="0"/>
              <a:t>世界に関する</a:t>
            </a:r>
            <a:br>
              <a:rPr lang="en-US" altLang="ja-JP" dirty="0"/>
            </a:br>
            <a:r>
              <a:rPr lang="ja-JP" altLang="en-US" dirty="0"/>
              <a:t>一般的知識</a:t>
            </a:r>
            <a:endParaRPr kumimoji="1" lang="ja-JP" altLang="en-US" dirty="0"/>
          </a:p>
        </p:txBody>
      </p:sp>
      <p:sp>
        <p:nvSpPr>
          <p:cNvPr id="10" name="正方形/長方形 9"/>
          <p:cNvSpPr/>
          <p:nvPr/>
        </p:nvSpPr>
        <p:spPr>
          <a:xfrm>
            <a:off x="166414" y="2329791"/>
            <a:ext cx="8863724" cy="115088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kumimoji="1" lang="ja-JP" altLang="en-US" dirty="0"/>
              <a:t>経験的知識</a:t>
            </a:r>
          </a:p>
        </p:txBody>
      </p:sp>
      <p:sp>
        <p:nvSpPr>
          <p:cNvPr id="8" name="正方形/長方形 7"/>
          <p:cNvSpPr/>
          <p:nvPr/>
        </p:nvSpPr>
        <p:spPr>
          <a:xfrm>
            <a:off x="166414" y="5009931"/>
            <a:ext cx="8863724" cy="115088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kumimoji="1" lang="ja-JP" altLang="en-US" dirty="0"/>
              <a:t>事実に関する知識</a:t>
            </a:r>
            <a:br>
              <a:rPr kumimoji="1" lang="en-US" altLang="ja-JP" dirty="0"/>
            </a:br>
            <a:r>
              <a:rPr kumimoji="1" lang="en-US" altLang="ja-JP" dirty="0"/>
              <a:t>(Fac</a:t>
            </a:r>
            <a:r>
              <a:rPr lang="en-US" altLang="ja-JP" dirty="0"/>
              <a:t>t DB)</a:t>
            </a:r>
            <a:endParaRPr kumimoji="1" lang="ja-JP" altLang="en-US" dirty="0"/>
          </a:p>
        </p:txBody>
      </p:sp>
      <p:sp>
        <p:nvSpPr>
          <p:cNvPr id="4" name="正方形/長方形 3"/>
          <p:cNvSpPr/>
          <p:nvPr/>
        </p:nvSpPr>
        <p:spPr>
          <a:xfrm>
            <a:off x="2119611" y="4729655"/>
            <a:ext cx="3144344" cy="1431160"/>
          </a:xfrm>
          <a:prstGeom prst="rect">
            <a:avLst/>
          </a:prstGeom>
          <a:solidFill>
            <a:srgbClr val="B3A2C7"/>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a:solidFill>
                  <a:schemeClr val="accent2">
                    <a:lumMod val="50000"/>
                  </a:schemeClr>
                </a:solidFill>
              </a:rPr>
              <a:t>Linked Geo Data </a:t>
            </a:r>
            <a:br>
              <a:rPr kumimoji="1" lang="en-US" altLang="ja-JP" dirty="0">
                <a:solidFill>
                  <a:schemeClr val="accent2">
                    <a:lumMod val="50000"/>
                  </a:schemeClr>
                </a:solidFill>
              </a:rPr>
            </a:br>
            <a:r>
              <a:rPr kumimoji="1" lang="en-US" altLang="ja-JP" dirty="0">
                <a:solidFill>
                  <a:schemeClr val="accent2">
                    <a:lumMod val="50000"/>
                  </a:schemeClr>
                </a:solidFill>
              </a:rPr>
              <a:t>(Open Street Map)</a:t>
            </a:r>
            <a:endParaRPr kumimoji="1" lang="ja-JP" altLang="en-US" dirty="0">
              <a:solidFill>
                <a:schemeClr val="accent2">
                  <a:lumMod val="50000"/>
                </a:schemeClr>
              </a:solidFill>
            </a:endParaRPr>
          </a:p>
        </p:txBody>
      </p:sp>
      <p:sp>
        <p:nvSpPr>
          <p:cNvPr id="5" name="フリーフォーム 4"/>
          <p:cNvSpPr/>
          <p:nvPr/>
        </p:nvSpPr>
        <p:spPr>
          <a:xfrm>
            <a:off x="2093337" y="3291884"/>
            <a:ext cx="6069697" cy="2856668"/>
          </a:xfrm>
          <a:custGeom>
            <a:avLst/>
            <a:gdLst>
              <a:gd name="connsiteX0" fmla="*/ 61310 w 6831724"/>
              <a:gd name="connsiteY0" fmla="*/ 1813034 h 3485931"/>
              <a:gd name="connsiteX1" fmla="*/ 4939862 w 6831724"/>
              <a:gd name="connsiteY1" fmla="*/ 1830551 h 3485931"/>
              <a:gd name="connsiteX2" fmla="*/ 4887310 w 6831724"/>
              <a:gd name="connsiteY2" fmla="*/ 3485931 h 3485931"/>
              <a:gd name="connsiteX3" fmla="*/ 6787931 w 6831724"/>
              <a:gd name="connsiteY3" fmla="*/ 3485931 h 3485931"/>
              <a:gd name="connsiteX4" fmla="*/ 6831724 w 6831724"/>
              <a:gd name="connsiteY4" fmla="*/ 96345 h 3485931"/>
              <a:gd name="connsiteX5" fmla="*/ 35035 w 6831724"/>
              <a:gd name="connsiteY5" fmla="*/ 0 h 3485931"/>
              <a:gd name="connsiteX6" fmla="*/ 0 w 6831724"/>
              <a:gd name="connsiteY6" fmla="*/ 1830551 h 3485931"/>
              <a:gd name="connsiteX7" fmla="*/ 61310 w 6831724"/>
              <a:gd name="connsiteY7" fmla="*/ 1813034 h 3485931"/>
              <a:gd name="connsiteX0" fmla="*/ 61310 w 6831724"/>
              <a:gd name="connsiteY0" fmla="*/ 1716689 h 3389586"/>
              <a:gd name="connsiteX1" fmla="*/ 4939862 w 6831724"/>
              <a:gd name="connsiteY1" fmla="*/ 1734206 h 3389586"/>
              <a:gd name="connsiteX2" fmla="*/ 4887310 w 6831724"/>
              <a:gd name="connsiteY2" fmla="*/ 3389586 h 3389586"/>
              <a:gd name="connsiteX3" fmla="*/ 6787931 w 6831724"/>
              <a:gd name="connsiteY3" fmla="*/ 3389586 h 3389586"/>
              <a:gd name="connsiteX4" fmla="*/ 6831724 w 6831724"/>
              <a:gd name="connsiteY4" fmla="*/ 0 h 3389586"/>
              <a:gd name="connsiteX5" fmla="*/ 35035 w 6831724"/>
              <a:gd name="connsiteY5" fmla="*/ 26275 h 3389586"/>
              <a:gd name="connsiteX6" fmla="*/ 0 w 6831724"/>
              <a:gd name="connsiteY6" fmla="*/ 1734206 h 3389586"/>
              <a:gd name="connsiteX7" fmla="*/ 61310 w 6831724"/>
              <a:gd name="connsiteY7" fmla="*/ 1716689 h 3389586"/>
              <a:gd name="connsiteX0" fmla="*/ 61310 w 6831724"/>
              <a:gd name="connsiteY0" fmla="*/ 1725448 h 3398345"/>
              <a:gd name="connsiteX1" fmla="*/ 4939862 w 6831724"/>
              <a:gd name="connsiteY1" fmla="*/ 1742965 h 3398345"/>
              <a:gd name="connsiteX2" fmla="*/ 4887310 w 6831724"/>
              <a:gd name="connsiteY2" fmla="*/ 3398345 h 3398345"/>
              <a:gd name="connsiteX3" fmla="*/ 6787931 w 6831724"/>
              <a:gd name="connsiteY3" fmla="*/ 3398345 h 3398345"/>
              <a:gd name="connsiteX4" fmla="*/ 6831724 w 6831724"/>
              <a:gd name="connsiteY4" fmla="*/ 8759 h 3398345"/>
              <a:gd name="connsiteX5" fmla="*/ 35035 w 6831724"/>
              <a:gd name="connsiteY5" fmla="*/ 0 h 3398345"/>
              <a:gd name="connsiteX6" fmla="*/ 0 w 6831724"/>
              <a:gd name="connsiteY6" fmla="*/ 1742965 h 3398345"/>
              <a:gd name="connsiteX7" fmla="*/ 61310 w 6831724"/>
              <a:gd name="connsiteY7" fmla="*/ 1725448 h 3398345"/>
              <a:gd name="connsiteX0" fmla="*/ 61310 w 6831724"/>
              <a:gd name="connsiteY0" fmla="*/ 1760483 h 3433380"/>
              <a:gd name="connsiteX1" fmla="*/ 4939862 w 6831724"/>
              <a:gd name="connsiteY1" fmla="*/ 1778000 h 3433380"/>
              <a:gd name="connsiteX2" fmla="*/ 4887310 w 6831724"/>
              <a:gd name="connsiteY2" fmla="*/ 3433380 h 3433380"/>
              <a:gd name="connsiteX3" fmla="*/ 6787931 w 6831724"/>
              <a:gd name="connsiteY3" fmla="*/ 3433380 h 3433380"/>
              <a:gd name="connsiteX4" fmla="*/ 6831724 w 6831724"/>
              <a:gd name="connsiteY4" fmla="*/ 43794 h 3433380"/>
              <a:gd name="connsiteX5" fmla="*/ 35035 w 6831724"/>
              <a:gd name="connsiteY5" fmla="*/ 0 h 3433380"/>
              <a:gd name="connsiteX6" fmla="*/ 0 w 6831724"/>
              <a:gd name="connsiteY6" fmla="*/ 1778000 h 3433380"/>
              <a:gd name="connsiteX7" fmla="*/ 61310 w 6831724"/>
              <a:gd name="connsiteY7" fmla="*/ 1760483 h 3433380"/>
              <a:gd name="connsiteX0" fmla="*/ 61310 w 6831724"/>
              <a:gd name="connsiteY0" fmla="*/ 1742965 h 3415862"/>
              <a:gd name="connsiteX1" fmla="*/ 4939862 w 6831724"/>
              <a:gd name="connsiteY1" fmla="*/ 1760482 h 3415862"/>
              <a:gd name="connsiteX2" fmla="*/ 4887310 w 6831724"/>
              <a:gd name="connsiteY2" fmla="*/ 3415862 h 3415862"/>
              <a:gd name="connsiteX3" fmla="*/ 6787931 w 6831724"/>
              <a:gd name="connsiteY3" fmla="*/ 3415862 h 3415862"/>
              <a:gd name="connsiteX4" fmla="*/ 6831724 w 6831724"/>
              <a:gd name="connsiteY4" fmla="*/ 26276 h 3415862"/>
              <a:gd name="connsiteX5" fmla="*/ 35035 w 6831724"/>
              <a:gd name="connsiteY5" fmla="*/ 0 h 3415862"/>
              <a:gd name="connsiteX6" fmla="*/ 0 w 6831724"/>
              <a:gd name="connsiteY6" fmla="*/ 1760482 h 3415862"/>
              <a:gd name="connsiteX7" fmla="*/ 61310 w 6831724"/>
              <a:gd name="connsiteY7" fmla="*/ 1742965 h 3415862"/>
              <a:gd name="connsiteX0" fmla="*/ 61310 w 6831724"/>
              <a:gd name="connsiteY0" fmla="*/ 1751724 h 3424621"/>
              <a:gd name="connsiteX1" fmla="*/ 4939862 w 6831724"/>
              <a:gd name="connsiteY1" fmla="*/ 1769241 h 3424621"/>
              <a:gd name="connsiteX2" fmla="*/ 4887310 w 6831724"/>
              <a:gd name="connsiteY2" fmla="*/ 3424621 h 3424621"/>
              <a:gd name="connsiteX3" fmla="*/ 6787931 w 6831724"/>
              <a:gd name="connsiteY3" fmla="*/ 3424621 h 3424621"/>
              <a:gd name="connsiteX4" fmla="*/ 6831724 w 6831724"/>
              <a:gd name="connsiteY4" fmla="*/ 35035 h 3424621"/>
              <a:gd name="connsiteX5" fmla="*/ 52552 w 6831724"/>
              <a:gd name="connsiteY5" fmla="*/ 0 h 3424621"/>
              <a:gd name="connsiteX6" fmla="*/ 0 w 6831724"/>
              <a:gd name="connsiteY6" fmla="*/ 1769241 h 3424621"/>
              <a:gd name="connsiteX7" fmla="*/ 61310 w 6831724"/>
              <a:gd name="connsiteY7" fmla="*/ 1751724 h 3424621"/>
              <a:gd name="connsiteX0" fmla="*/ 61310 w 6831724"/>
              <a:gd name="connsiteY0" fmla="*/ 1725448 h 3398345"/>
              <a:gd name="connsiteX1" fmla="*/ 4939862 w 6831724"/>
              <a:gd name="connsiteY1" fmla="*/ 1742965 h 3398345"/>
              <a:gd name="connsiteX2" fmla="*/ 4887310 w 6831724"/>
              <a:gd name="connsiteY2" fmla="*/ 3398345 h 3398345"/>
              <a:gd name="connsiteX3" fmla="*/ 6787931 w 6831724"/>
              <a:gd name="connsiteY3" fmla="*/ 3398345 h 3398345"/>
              <a:gd name="connsiteX4" fmla="*/ 6831724 w 6831724"/>
              <a:gd name="connsiteY4" fmla="*/ 8759 h 3398345"/>
              <a:gd name="connsiteX5" fmla="*/ 52552 w 6831724"/>
              <a:gd name="connsiteY5" fmla="*/ 0 h 3398345"/>
              <a:gd name="connsiteX6" fmla="*/ 0 w 6831724"/>
              <a:gd name="connsiteY6" fmla="*/ 1742965 h 3398345"/>
              <a:gd name="connsiteX7" fmla="*/ 61310 w 6831724"/>
              <a:gd name="connsiteY7" fmla="*/ 1725448 h 3398345"/>
              <a:gd name="connsiteX0" fmla="*/ 35035 w 6805449"/>
              <a:gd name="connsiteY0" fmla="*/ 1725448 h 3398345"/>
              <a:gd name="connsiteX1" fmla="*/ 4913587 w 6805449"/>
              <a:gd name="connsiteY1" fmla="*/ 1742965 h 3398345"/>
              <a:gd name="connsiteX2" fmla="*/ 4861035 w 6805449"/>
              <a:gd name="connsiteY2" fmla="*/ 3398345 h 3398345"/>
              <a:gd name="connsiteX3" fmla="*/ 6761656 w 6805449"/>
              <a:gd name="connsiteY3" fmla="*/ 3398345 h 3398345"/>
              <a:gd name="connsiteX4" fmla="*/ 6805449 w 6805449"/>
              <a:gd name="connsiteY4" fmla="*/ 8759 h 3398345"/>
              <a:gd name="connsiteX5" fmla="*/ 26277 w 6805449"/>
              <a:gd name="connsiteY5" fmla="*/ 0 h 3398345"/>
              <a:gd name="connsiteX6" fmla="*/ 0 w 6805449"/>
              <a:gd name="connsiteY6" fmla="*/ 1751724 h 3398345"/>
              <a:gd name="connsiteX7" fmla="*/ 35035 w 6805449"/>
              <a:gd name="connsiteY7" fmla="*/ 1725448 h 3398345"/>
              <a:gd name="connsiteX0" fmla="*/ 26276 w 6796690"/>
              <a:gd name="connsiteY0" fmla="*/ 1725448 h 3398345"/>
              <a:gd name="connsiteX1" fmla="*/ 4904828 w 6796690"/>
              <a:gd name="connsiteY1" fmla="*/ 1742965 h 3398345"/>
              <a:gd name="connsiteX2" fmla="*/ 4852276 w 6796690"/>
              <a:gd name="connsiteY2" fmla="*/ 3398345 h 3398345"/>
              <a:gd name="connsiteX3" fmla="*/ 6752897 w 6796690"/>
              <a:gd name="connsiteY3" fmla="*/ 3398345 h 3398345"/>
              <a:gd name="connsiteX4" fmla="*/ 6796690 w 6796690"/>
              <a:gd name="connsiteY4" fmla="*/ 8759 h 3398345"/>
              <a:gd name="connsiteX5" fmla="*/ 17518 w 6796690"/>
              <a:gd name="connsiteY5" fmla="*/ 0 h 3398345"/>
              <a:gd name="connsiteX6" fmla="*/ 0 w 6796690"/>
              <a:gd name="connsiteY6" fmla="*/ 1716689 h 3398345"/>
              <a:gd name="connsiteX7" fmla="*/ 26276 w 6796690"/>
              <a:gd name="connsiteY7" fmla="*/ 1725448 h 3398345"/>
              <a:gd name="connsiteX0" fmla="*/ 26276 w 6796690"/>
              <a:gd name="connsiteY0" fmla="*/ 1725448 h 3398345"/>
              <a:gd name="connsiteX1" fmla="*/ 4869794 w 6796690"/>
              <a:gd name="connsiteY1" fmla="*/ 1760483 h 3398345"/>
              <a:gd name="connsiteX2" fmla="*/ 4852276 w 6796690"/>
              <a:gd name="connsiteY2" fmla="*/ 3398345 h 3398345"/>
              <a:gd name="connsiteX3" fmla="*/ 6752897 w 6796690"/>
              <a:gd name="connsiteY3" fmla="*/ 3398345 h 3398345"/>
              <a:gd name="connsiteX4" fmla="*/ 6796690 w 6796690"/>
              <a:gd name="connsiteY4" fmla="*/ 8759 h 3398345"/>
              <a:gd name="connsiteX5" fmla="*/ 17518 w 6796690"/>
              <a:gd name="connsiteY5" fmla="*/ 0 h 3398345"/>
              <a:gd name="connsiteX6" fmla="*/ 0 w 6796690"/>
              <a:gd name="connsiteY6" fmla="*/ 1716689 h 3398345"/>
              <a:gd name="connsiteX7" fmla="*/ 26276 w 6796690"/>
              <a:gd name="connsiteY7" fmla="*/ 1725448 h 3398345"/>
              <a:gd name="connsiteX0" fmla="*/ 17518 w 6796690"/>
              <a:gd name="connsiteY0" fmla="*/ 1742965 h 3398345"/>
              <a:gd name="connsiteX1" fmla="*/ 4869794 w 6796690"/>
              <a:gd name="connsiteY1" fmla="*/ 1760483 h 3398345"/>
              <a:gd name="connsiteX2" fmla="*/ 4852276 w 6796690"/>
              <a:gd name="connsiteY2" fmla="*/ 3398345 h 3398345"/>
              <a:gd name="connsiteX3" fmla="*/ 6752897 w 6796690"/>
              <a:gd name="connsiteY3" fmla="*/ 3398345 h 3398345"/>
              <a:gd name="connsiteX4" fmla="*/ 6796690 w 6796690"/>
              <a:gd name="connsiteY4" fmla="*/ 8759 h 3398345"/>
              <a:gd name="connsiteX5" fmla="*/ 17518 w 6796690"/>
              <a:gd name="connsiteY5" fmla="*/ 0 h 3398345"/>
              <a:gd name="connsiteX6" fmla="*/ 0 w 6796690"/>
              <a:gd name="connsiteY6" fmla="*/ 1716689 h 3398345"/>
              <a:gd name="connsiteX7" fmla="*/ 17518 w 6796690"/>
              <a:gd name="connsiteY7" fmla="*/ 1742965 h 3398345"/>
              <a:gd name="connsiteX0" fmla="*/ 17518 w 6796690"/>
              <a:gd name="connsiteY0" fmla="*/ 1769241 h 3398345"/>
              <a:gd name="connsiteX1" fmla="*/ 4869794 w 6796690"/>
              <a:gd name="connsiteY1" fmla="*/ 1760483 h 3398345"/>
              <a:gd name="connsiteX2" fmla="*/ 4852276 w 6796690"/>
              <a:gd name="connsiteY2" fmla="*/ 3398345 h 3398345"/>
              <a:gd name="connsiteX3" fmla="*/ 6752897 w 6796690"/>
              <a:gd name="connsiteY3" fmla="*/ 3398345 h 3398345"/>
              <a:gd name="connsiteX4" fmla="*/ 6796690 w 6796690"/>
              <a:gd name="connsiteY4" fmla="*/ 8759 h 3398345"/>
              <a:gd name="connsiteX5" fmla="*/ 17518 w 6796690"/>
              <a:gd name="connsiteY5" fmla="*/ 0 h 3398345"/>
              <a:gd name="connsiteX6" fmla="*/ 0 w 6796690"/>
              <a:gd name="connsiteY6" fmla="*/ 1716689 h 3398345"/>
              <a:gd name="connsiteX7" fmla="*/ 17518 w 6796690"/>
              <a:gd name="connsiteY7" fmla="*/ 1769241 h 3398345"/>
              <a:gd name="connsiteX0" fmla="*/ 17518 w 6796690"/>
              <a:gd name="connsiteY0" fmla="*/ 1769241 h 3398345"/>
              <a:gd name="connsiteX1" fmla="*/ 4869794 w 6796690"/>
              <a:gd name="connsiteY1" fmla="*/ 1760483 h 3398345"/>
              <a:gd name="connsiteX2" fmla="*/ 4852276 w 6796690"/>
              <a:gd name="connsiteY2" fmla="*/ 3398345 h 3398345"/>
              <a:gd name="connsiteX3" fmla="*/ 6752897 w 6796690"/>
              <a:gd name="connsiteY3" fmla="*/ 3398345 h 3398345"/>
              <a:gd name="connsiteX4" fmla="*/ 6796690 w 6796690"/>
              <a:gd name="connsiteY4" fmla="*/ 8759 h 3398345"/>
              <a:gd name="connsiteX5" fmla="*/ 17518 w 6796690"/>
              <a:gd name="connsiteY5" fmla="*/ 0 h 3398345"/>
              <a:gd name="connsiteX6" fmla="*/ 0 w 6796690"/>
              <a:gd name="connsiteY6" fmla="*/ 1760482 h 3398345"/>
              <a:gd name="connsiteX7" fmla="*/ 17518 w 6796690"/>
              <a:gd name="connsiteY7" fmla="*/ 1769241 h 3398345"/>
              <a:gd name="connsiteX0" fmla="*/ 0 w 6822965"/>
              <a:gd name="connsiteY0" fmla="*/ 1769241 h 3398345"/>
              <a:gd name="connsiteX1" fmla="*/ 4896069 w 6822965"/>
              <a:gd name="connsiteY1" fmla="*/ 1760483 h 3398345"/>
              <a:gd name="connsiteX2" fmla="*/ 4878551 w 6822965"/>
              <a:gd name="connsiteY2" fmla="*/ 3398345 h 3398345"/>
              <a:gd name="connsiteX3" fmla="*/ 6779172 w 6822965"/>
              <a:gd name="connsiteY3" fmla="*/ 3398345 h 3398345"/>
              <a:gd name="connsiteX4" fmla="*/ 6822965 w 6822965"/>
              <a:gd name="connsiteY4" fmla="*/ 8759 h 3398345"/>
              <a:gd name="connsiteX5" fmla="*/ 43793 w 6822965"/>
              <a:gd name="connsiteY5" fmla="*/ 0 h 3398345"/>
              <a:gd name="connsiteX6" fmla="*/ 26275 w 6822965"/>
              <a:gd name="connsiteY6" fmla="*/ 1760482 h 3398345"/>
              <a:gd name="connsiteX7" fmla="*/ 0 w 6822965"/>
              <a:gd name="connsiteY7" fmla="*/ 1769241 h 3398345"/>
              <a:gd name="connsiteX0" fmla="*/ 0 w 6805447"/>
              <a:gd name="connsiteY0" fmla="*/ 1769241 h 3398345"/>
              <a:gd name="connsiteX1" fmla="*/ 4878551 w 6805447"/>
              <a:gd name="connsiteY1" fmla="*/ 1760483 h 3398345"/>
              <a:gd name="connsiteX2" fmla="*/ 4861033 w 6805447"/>
              <a:gd name="connsiteY2" fmla="*/ 3398345 h 3398345"/>
              <a:gd name="connsiteX3" fmla="*/ 6761654 w 6805447"/>
              <a:gd name="connsiteY3" fmla="*/ 3398345 h 3398345"/>
              <a:gd name="connsiteX4" fmla="*/ 6805447 w 6805447"/>
              <a:gd name="connsiteY4" fmla="*/ 8759 h 3398345"/>
              <a:gd name="connsiteX5" fmla="*/ 26275 w 6805447"/>
              <a:gd name="connsiteY5" fmla="*/ 0 h 3398345"/>
              <a:gd name="connsiteX6" fmla="*/ 8757 w 6805447"/>
              <a:gd name="connsiteY6" fmla="*/ 1760482 h 3398345"/>
              <a:gd name="connsiteX7" fmla="*/ 0 w 6805447"/>
              <a:gd name="connsiteY7" fmla="*/ 1769241 h 3398345"/>
              <a:gd name="connsiteX0" fmla="*/ 0 w 6805447"/>
              <a:gd name="connsiteY0" fmla="*/ 1777999 h 3407103"/>
              <a:gd name="connsiteX1" fmla="*/ 4878551 w 6805447"/>
              <a:gd name="connsiteY1" fmla="*/ 1769241 h 3407103"/>
              <a:gd name="connsiteX2" fmla="*/ 4861033 w 6805447"/>
              <a:gd name="connsiteY2" fmla="*/ 3407103 h 3407103"/>
              <a:gd name="connsiteX3" fmla="*/ 6761654 w 6805447"/>
              <a:gd name="connsiteY3" fmla="*/ 3407103 h 3407103"/>
              <a:gd name="connsiteX4" fmla="*/ 6805447 w 6805447"/>
              <a:gd name="connsiteY4" fmla="*/ 17517 h 3407103"/>
              <a:gd name="connsiteX5" fmla="*/ 17516 w 6805447"/>
              <a:gd name="connsiteY5" fmla="*/ 0 h 3407103"/>
              <a:gd name="connsiteX6" fmla="*/ 8757 w 6805447"/>
              <a:gd name="connsiteY6" fmla="*/ 1769240 h 3407103"/>
              <a:gd name="connsiteX7" fmla="*/ 0 w 6805447"/>
              <a:gd name="connsiteY7" fmla="*/ 1777999 h 3407103"/>
              <a:gd name="connsiteX0" fmla="*/ 0 w 6805447"/>
              <a:gd name="connsiteY0" fmla="*/ 1760482 h 3389586"/>
              <a:gd name="connsiteX1" fmla="*/ 4878551 w 6805447"/>
              <a:gd name="connsiteY1" fmla="*/ 1751724 h 3389586"/>
              <a:gd name="connsiteX2" fmla="*/ 4861033 w 6805447"/>
              <a:gd name="connsiteY2" fmla="*/ 3389586 h 3389586"/>
              <a:gd name="connsiteX3" fmla="*/ 6761654 w 6805447"/>
              <a:gd name="connsiteY3" fmla="*/ 3389586 h 3389586"/>
              <a:gd name="connsiteX4" fmla="*/ 6805447 w 6805447"/>
              <a:gd name="connsiteY4" fmla="*/ 0 h 3389586"/>
              <a:gd name="connsiteX5" fmla="*/ 8758 w 6805447"/>
              <a:gd name="connsiteY5" fmla="*/ 17517 h 3389586"/>
              <a:gd name="connsiteX6" fmla="*/ 8757 w 6805447"/>
              <a:gd name="connsiteY6" fmla="*/ 1751723 h 3389586"/>
              <a:gd name="connsiteX7" fmla="*/ 0 w 6805447"/>
              <a:gd name="connsiteY7" fmla="*/ 1760482 h 3389586"/>
              <a:gd name="connsiteX0" fmla="*/ 0 w 6805447"/>
              <a:gd name="connsiteY0" fmla="*/ 1760482 h 3389586"/>
              <a:gd name="connsiteX1" fmla="*/ 4878551 w 6805447"/>
              <a:gd name="connsiteY1" fmla="*/ 1751724 h 3389586"/>
              <a:gd name="connsiteX2" fmla="*/ 4861033 w 6805447"/>
              <a:gd name="connsiteY2" fmla="*/ 3389586 h 3389586"/>
              <a:gd name="connsiteX3" fmla="*/ 6761654 w 6805447"/>
              <a:gd name="connsiteY3" fmla="*/ 3389586 h 3389586"/>
              <a:gd name="connsiteX4" fmla="*/ 6805447 w 6805447"/>
              <a:gd name="connsiteY4" fmla="*/ 0 h 3389586"/>
              <a:gd name="connsiteX5" fmla="*/ 8758 w 6805447"/>
              <a:gd name="connsiteY5" fmla="*/ 8759 h 3389586"/>
              <a:gd name="connsiteX6" fmla="*/ 8757 w 6805447"/>
              <a:gd name="connsiteY6" fmla="*/ 1751723 h 3389586"/>
              <a:gd name="connsiteX7" fmla="*/ 0 w 6805447"/>
              <a:gd name="connsiteY7" fmla="*/ 1760482 h 3389586"/>
              <a:gd name="connsiteX0" fmla="*/ 0 w 6805447"/>
              <a:gd name="connsiteY0" fmla="*/ 1760482 h 3389586"/>
              <a:gd name="connsiteX1" fmla="*/ 4878551 w 6805447"/>
              <a:gd name="connsiteY1" fmla="*/ 1751724 h 3389586"/>
              <a:gd name="connsiteX2" fmla="*/ 4861033 w 6805447"/>
              <a:gd name="connsiteY2" fmla="*/ 3389586 h 3389586"/>
              <a:gd name="connsiteX3" fmla="*/ 6761654 w 6805447"/>
              <a:gd name="connsiteY3" fmla="*/ 3389586 h 3389586"/>
              <a:gd name="connsiteX4" fmla="*/ 6805447 w 6805447"/>
              <a:gd name="connsiteY4" fmla="*/ 0 h 3389586"/>
              <a:gd name="connsiteX5" fmla="*/ 3652344 w 6805447"/>
              <a:gd name="connsiteY5" fmla="*/ 10366 h 3389586"/>
              <a:gd name="connsiteX6" fmla="*/ 8758 w 6805447"/>
              <a:gd name="connsiteY6" fmla="*/ 8759 h 3389586"/>
              <a:gd name="connsiteX7" fmla="*/ 8757 w 6805447"/>
              <a:gd name="connsiteY7" fmla="*/ 1751723 h 3389586"/>
              <a:gd name="connsiteX8" fmla="*/ 0 w 6805447"/>
              <a:gd name="connsiteY8" fmla="*/ 1760482 h 3389586"/>
              <a:gd name="connsiteX0" fmla="*/ 0 w 6805447"/>
              <a:gd name="connsiteY0" fmla="*/ 1760482 h 3389586"/>
              <a:gd name="connsiteX1" fmla="*/ 4878551 w 6805447"/>
              <a:gd name="connsiteY1" fmla="*/ 1751724 h 3389586"/>
              <a:gd name="connsiteX2" fmla="*/ 4861033 w 6805447"/>
              <a:gd name="connsiteY2" fmla="*/ 3389586 h 3389586"/>
              <a:gd name="connsiteX3" fmla="*/ 6761654 w 6805447"/>
              <a:gd name="connsiteY3" fmla="*/ 3389586 h 3389586"/>
              <a:gd name="connsiteX4" fmla="*/ 6805447 w 6805447"/>
              <a:gd name="connsiteY4" fmla="*/ 0 h 3389586"/>
              <a:gd name="connsiteX5" fmla="*/ 3643586 w 6805447"/>
              <a:gd name="connsiteY5" fmla="*/ 10366 h 3389586"/>
              <a:gd name="connsiteX6" fmla="*/ 8758 w 6805447"/>
              <a:gd name="connsiteY6" fmla="*/ 8759 h 3389586"/>
              <a:gd name="connsiteX7" fmla="*/ 8757 w 6805447"/>
              <a:gd name="connsiteY7" fmla="*/ 1751723 h 3389586"/>
              <a:gd name="connsiteX8" fmla="*/ 0 w 6805447"/>
              <a:gd name="connsiteY8" fmla="*/ 1760482 h 3389586"/>
              <a:gd name="connsiteX0" fmla="*/ 0 w 6779171"/>
              <a:gd name="connsiteY0" fmla="*/ 1751723 h 3380827"/>
              <a:gd name="connsiteX1" fmla="*/ 4878551 w 6779171"/>
              <a:gd name="connsiteY1" fmla="*/ 1742965 h 3380827"/>
              <a:gd name="connsiteX2" fmla="*/ 4861033 w 6779171"/>
              <a:gd name="connsiteY2" fmla="*/ 3380827 h 3380827"/>
              <a:gd name="connsiteX3" fmla="*/ 6761654 w 6779171"/>
              <a:gd name="connsiteY3" fmla="*/ 3380827 h 3380827"/>
              <a:gd name="connsiteX4" fmla="*/ 6779171 w 6779171"/>
              <a:gd name="connsiteY4" fmla="*/ 696110 h 3380827"/>
              <a:gd name="connsiteX5" fmla="*/ 3643586 w 6779171"/>
              <a:gd name="connsiteY5" fmla="*/ 1607 h 3380827"/>
              <a:gd name="connsiteX6" fmla="*/ 8758 w 6779171"/>
              <a:gd name="connsiteY6" fmla="*/ 0 h 3380827"/>
              <a:gd name="connsiteX7" fmla="*/ 8757 w 6779171"/>
              <a:gd name="connsiteY7" fmla="*/ 1742964 h 3380827"/>
              <a:gd name="connsiteX8" fmla="*/ 0 w 6779171"/>
              <a:gd name="connsiteY8" fmla="*/ 1751723 h 3380827"/>
              <a:gd name="connsiteX0" fmla="*/ 0 w 6779171"/>
              <a:gd name="connsiteY0" fmla="*/ 1751723 h 3380827"/>
              <a:gd name="connsiteX1" fmla="*/ 4878551 w 6779171"/>
              <a:gd name="connsiteY1" fmla="*/ 1742965 h 3380827"/>
              <a:gd name="connsiteX2" fmla="*/ 4861033 w 6779171"/>
              <a:gd name="connsiteY2" fmla="*/ 3380827 h 3380827"/>
              <a:gd name="connsiteX3" fmla="*/ 6761654 w 6779171"/>
              <a:gd name="connsiteY3" fmla="*/ 3380827 h 3380827"/>
              <a:gd name="connsiteX4" fmla="*/ 6779171 w 6779171"/>
              <a:gd name="connsiteY4" fmla="*/ 696110 h 3380827"/>
              <a:gd name="connsiteX5" fmla="*/ 3643586 w 6779171"/>
              <a:gd name="connsiteY5" fmla="*/ 1607 h 3380827"/>
              <a:gd name="connsiteX6" fmla="*/ 8758 w 6779171"/>
              <a:gd name="connsiteY6" fmla="*/ 0 h 3380827"/>
              <a:gd name="connsiteX7" fmla="*/ 8757 w 6779171"/>
              <a:gd name="connsiteY7" fmla="*/ 1742964 h 3380827"/>
              <a:gd name="connsiteX8" fmla="*/ 0 w 6779171"/>
              <a:gd name="connsiteY8" fmla="*/ 1751723 h 3380827"/>
              <a:gd name="connsiteX0" fmla="*/ 0 w 6779171"/>
              <a:gd name="connsiteY0" fmla="*/ 1751723 h 3380827"/>
              <a:gd name="connsiteX1" fmla="*/ 4878551 w 6779171"/>
              <a:gd name="connsiteY1" fmla="*/ 1742965 h 3380827"/>
              <a:gd name="connsiteX2" fmla="*/ 4861033 w 6779171"/>
              <a:gd name="connsiteY2" fmla="*/ 3380827 h 3380827"/>
              <a:gd name="connsiteX3" fmla="*/ 6761654 w 6779171"/>
              <a:gd name="connsiteY3" fmla="*/ 3380827 h 3380827"/>
              <a:gd name="connsiteX4" fmla="*/ 6779171 w 6779171"/>
              <a:gd name="connsiteY4" fmla="*/ 696110 h 3380827"/>
              <a:gd name="connsiteX5" fmla="*/ 5325240 w 6779171"/>
              <a:gd name="connsiteY5" fmla="*/ 364406 h 3380827"/>
              <a:gd name="connsiteX6" fmla="*/ 3643586 w 6779171"/>
              <a:gd name="connsiteY6" fmla="*/ 1607 h 3380827"/>
              <a:gd name="connsiteX7" fmla="*/ 8758 w 6779171"/>
              <a:gd name="connsiteY7" fmla="*/ 0 h 3380827"/>
              <a:gd name="connsiteX8" fmla="*/ 8757 w 6779171"/>
              <a:gd name="connsiteY8" fmla="*/ 1742964 h 3380827"/>
              <a:gd name="connsiteX9" fmla="*/ 0 w 6779171"/>
              <a:gd name="connsiteY9" fmla="*/ 1751723 h 3380827"/>
              <a:gd name="connsiteX0" fmla="*/ 0 w 6779171"/>
              <a:gd name="connsiteY0" fmla="*/ 1751723 h 3380827"/>
              <a:gd name="connsiteX1" fmla="*/ 4878551 w 6779171"/>
              <a:gd name="connsiteY1" fmla="*/ 1742965 h 3380827"/>
              <a:gd name="connsiteX2" fmla="*/ 4861033 w 6779171"/>
              <a:gd name="connsiteY2" fmla="*/ 3380827 h 3380827"/>
              <a:gd name="connsiteX3" fmla="*/ 6761654 w 6779171"/>
              <a:gd name="connsiteY3" fmla="*/ 3380827 h 3380827"/>
              <a:gd name="connsiteX4" fmla="*/ 6779171 w 6779171"/>
              <a:gd name="connsiteY4" fmla="*/ 696110 h 3380827"/>
              <a:gd name="connsiteX5" fmla="*/ 3634826 w 6779171"/>
              <a:gd name="connsiteY5" fmla="*/ 644280 h 3380827"/>
              <a:gd name="connsiteX6" fmla="*/ 3643586 w 6779171"/>
              <a:gd name="connsiteY6" fmla="*/ 1607 h 3380827"/>
              <a:gd name="connsiteX7" fmla="*/ 8758 w 6779171"/>
              <a:gd name="connsiteY7" fmla="*/ 0 h 3380827"/>
              <a:gd name="connsiteX8" fmla="*/ 8757 w 6779171"/>
              <a:gd name="connsiteY8" fmla="*/ 1742964 h 3380827"/>
              <a:gd name="connsiteX9" fmla="*/ 0 w 6779171"/>
              <a:gd name="connsiteY9" fmla="*/ 1751723 h 3380827"/>
              <a:gd name="connsiteX0" fmla="*/ 0 w 6779171"/>
              <a:gd name="connsiteY0" fmla="*/ 1751723 h 3380827"/>
              <a:gd name="connsiteX1" fmla="*/ 4878551 w 6779171"/>
              <a:gd name="connsiteY1" fmla="*/ 1742965 h 3380827"/>
              <a:gd name="connsiteX2" fmla="*/ 4861033 w 6779171"/>
              <a:gd name="connsiteY2" fmla="*/ 3380827 h 3380827"/>
              <a:gd name="connsiteX3" fmla="*/ 6761654 w 6779171"/>
              <a:gd name="connsiteY3" fmla="*/ 3380827 h 3380827"/>
              <a:gd name="connsiteX4" fmla="*/ 6779171 w 6779171"/>
              <a:gd name="connsiteY4" fmla="*/ 696110 h 3380827"/>
              <a:gd name="connsiteX5" fmla="*/ 3652343 w 6779171"/>
              <a:gd name="connsiteY5" fmla="*/ 654647 h 3380827"/>
              <a:gd name="connsiteX6" fmla="*/ 3643586 w 6779171"/>
              <a:gd name="connsiteY6" fmla="*/ 1607 h 3380827"/>
              <a:gd name="connsiteX7" fmla="*/ 8758 w 6779171"/>
              <a:gd name="connsiteY7" fmla="*/ 0 h 3380827"/>
              <a:gd name="connsiteX8" fmla="*/ 8757 w 6779171"/>
              <a:gd name="connsiteY8" fmla="*/ 1742964 h 3380827"/>
              <a:gd name="connsiteX9" fmla="*/ 0 w 6779171"/>
              <a:gd name="connsiteY9" fmla="*/ 1751723 h 3380827"/>
              <a:gd name="connsiteX0" fmla="*/ 0 w 6779171"/>
              <a:gd name="connsiteY0" fmla="*/ 1751723 h 3380827"/>
              <a:gd name="connsiteX1" fmla="*/ 4878551 w 6779171"/>
              <a:gd name="connsiteY1" fmla="*/ 1742965 h 3380827"/>
              <a:gd name="connsiteX2" fmla="*/ 4861033 w 6779171"/>
              <a:gd name="connsiteY2" fmla="*/ 3380827 h 3380827"/>
              <a:gd name="connsiteX3" fmla="*/ 6761654 w 6779171"/>
              <a:gd name="connsiteY3" fmla="*/ 3380827 h 3380827"/>
              <a:gd name="connsiteX4" fmla="*/ 6779171 w 6779171"/>
              <a:gd name="connsiteY4" fmla="*/ 696110 h 3380827"/>
              <a:gd name="connsiteX5" fmla="*/ 3652343 w 6779171"/>
              <a:gd name="connsiteY5" fmla="*/ 685744 h 3380827"/>
              <a:gd name="connsiteX6" fmla="*/ 3643586 w 6779171"/>
              <a:gd name="connsiteY6" fmla="*/ 1607 h 3380827"/>
              <a:gd name="connsiteX7" fmla="*/ 8758 w 6779171"/>
              <a:gd name="connsiteY7" fmla="*/ 0 h 3380827"/>
              <a:gd name="connsiteX8" fmla="*/ 8757 w 6779171"/>
              <a:gd name="connsiteY8" fmla="*/ 1742964 h 3380827"/>
              <a:gd name="connsiteX9" fmla="*/ 0 w 6779171"/>
              <a:gd name="connsiteY9" fmla="*/ 1751723 h 3380827"/>
              <a:gd name="connsiteX0" fmla="*/ 0 w 6779171"/>
              <a:gd name="connsiteY0" fmla="*/ 1751723 h 3380827"/>
              <a:gd name="connsiteX1" fmla="*/ 4878551 w 6779171"/>
              <a:gd name="connsiteY1" fmla="*/ 1742965 h 3380827"/>
              <a:gd name="connsiteX2" fmla="*/ 4861033 w 6779171"/>
              <a:gd name="connsiteY2" fmla="*/ 3380827 h 3380827"/>
              <a:gd name="connsiteX3" fmla="*/ 6761654 w 6779171"/>
              <a:gd name="connsiteY3" fmla="*/ 3380827 h 3380827"/>
              <a:gd name="connsiteX4" fmla="*/ 6779171 w 6779171"/>
              <a:gd name="connsiteY4" fmla="*/ 696110 h 3380827"/>
              <a:gd name="connsiteX5" fmla="*/ 3661101 w 6779171"/>
              <a:gd name="connsiteY5" fmla="*/ 696110 h 3380827"/>
              <a:gd name="connsiteX6" fmla="*/ 3643586 w 6779171"/>
              <a:gd name="connsiteY6" fmla="*/ 1607 h 3380827"/>
              <a:gd name="connsiteX7" fmla="*/ 8758 w 6779171"/>
              <a:gd name="connsiteY7" fmla="*/ 0 h 3380827"/>
              <a:gd name="connsiteX8" fmla="*/ 8757 w 6779171"/>
              <a:gd name="connsiteY8" fmla="*/ 1742964 h 3380827"/>
              <a:gd name="connsiteX9" fmla="*/ 0 w 6779171"/>
              <a:gd name="connsiteY9" fmla="*/ 1751723 h 3380827"/>
              <a:gd name="connsiteX0" fmla="*/ 0 w 6779171"/>
              <a:gd name="connsiteY0" fmla="*/ 1751723 h 3380827"/>
              <a:gd name="connsiteX1" fmla="*/ 4878551 w 6779171"/>
              <a:gd name="connsiteY1" fmla="*/ 1742965 h 3380827"/>
              <a:gd name="connsiteX2" fmla="*/ 4861033 w 6779171"/>
              <a:gd name="connsiteY2" fmla="*/ 3380827 h 3380827"/>
              <a:gd name="connsiteX3" fmla="*/ 6761654 w 6779171"/>
              <a:gd name="connsiteY3" fmla="*/ 3380827 h 3380827"/>
              <a:gd name="connsiteX4" fmla="*/ 6779171 w 6779171"/>
              <a:gd name="connsiteY4" fmla="*/ 696110 h 3380827"/>
              <a:gd name="connsiteX5" fmla="*/ 3661101 w 6779171"/>
              <a:gd name="connsiteY5" fmla="*/ 696110 h 3380827"/>
              <a:gd name="connsiteX6" fmla="*/ 3669862 w 6779171"/>
              <a:gd name="connsiteY6" fmla="*/ 11972 h 3380827"/>
              <a:gd name="connsiteX7" fmla="*/ 8758 w 6779171"/>
              <a:gd name="connsiteY7" fmla="*/ 0 h 3380827"/>
              <a:gd name="connsiteX8" fmla="*/ 8757 w 6779171"/>
              <a:gd name="connsiteY8" fmla="*/ 1742964 h 3380827"/>
              <a:gd name="connsiteX9" fmla="*/ 0 w 6779171"/>
              <a:gd name="connsiteY9" fmla="*/ 1751723 h 3380827"/>
              <a:gd name="connsiteX0" fmla="*/ 0 w 6779171"/>
              <a:gd name="connsiteY0" fmla="*/ 1751723 h 3380827"/>
              <a:gd name="connsiteX1" fmla="*/ 4878551 w 6779171"/>
              <a:gd name="connsiteY1" fmla="*/ 1742965 h 3380827"/>
              <a:gd name="connsiteX2" fmla="*/ 4861033 w 6779171"/>
              <a:gd name="connsiteY2" fmla="*/ 3380827 h 3380827"/>
              <a:gd name="connsiteX3" fmla="*/ 6761654 w 6779171"/>
              <a:gd name="connsiteY3" fmla="*/ 3380827 h 3380827"/>
              <a:gd name="connsiteX4" fmla="*/ 6779171 w 6779171"/>
              <a:gd name="connsiteY4" fmla="*/ 696110 h 3380827"/>
              <a:gd name="connsiteX5" fmla="*/ 3661101 w 6779171"/>
              <a:gd name="connsiteY5" fmla="*/ 696110 h 3380827"/>
              <a:gd name="connsiteX6" fmla="*/ 3652345 w 6779171"/>
              <a:gd name="connsiteY6" fmla="*/ 11972 h 3380827"/>
              <a:gd name="connsiteX7" fmla="*/ 8758 w 6779171"/>
              <a:gd name="connsiteY7" fmla="*/ 0 h 3380827"/>
              <a:gd name="connsiteX8" fmla="*/ 8757 w 6779171"/>
              <a:gd name="connsiteY8" fmla="*/ 1742964 h 3380827"/>
              <a:gd name="connsiteX9" fmla="*/ 0 w 6779171"/>
              <a:gd name="connsiteY9" fmla="*/ 1751723 h 3380827"/>
              <a:gd name="connsiteX0" fmla="*/ 0 w 6779171"/>
              <a:gd name="connsiteY0" fmla="*/ 1751723 h 3380827"/>
              <a:gd name="connsiteX1" fmla="*/ 4878551 w 6779171"/>
              <a:gd name="connsiteY1" fmla="*/ 1742965 h 3380827"/>
              <a:gd name="connsiteX2" fmla="*/ 4861033 w 6779171"/>
              <a:gd name="connsiteY2" fmla="*/ 3380827 h 3380827"/>
              <a:gd name="connsiteX3" fmla="*/ 6761654 w 6779171"/>
              <a:gd name="connsiteY3" fmla="*/ 3380827 h 3380827"/>
              <a:gd name="connsiteX4" fmla="*/ 6779171 w 6779171"/>
              <a:gd name="connsiteY4" fmla="*/ 696110 h 3380827"/>
              <a:gd name="connsiteX5" fmla="*/ 3661101 w 6779171"/>
              <a:gd name="connsiteY5" fmla="*/ 696110 h 3380827"/>
              <a:gd name="connsiteX6" fmla="*/ 3678621 w 6779171"/>
              <a:gd name="connsiteY6" fmla="*/ 11972 h 3380827"/>
              <a:gd name="connsiteX7" fmla="*/ 8758 w 6779171"/>
              <a:gd name="connsiteY7" fmla="*/ 0 h 3380827"/>
              <a:gd name="connsiteX8" fmla="*/ 8757 w 6779171"/>
              <a:gd name="connsiteY8" fmla="*/ 1742964 h 3380827"/>
              <a:gd name="connsiteX9" fmla="*/ 0 w 6779171"/>
              <a:gd name="connsiteY9" fmla="*/ 1751723 h 3380827"/>
              <a:gd name="connsiteX0" fmla="*/ 0 w 6779171"/>
              <a:gd name="connsiteY0" fmla="*/ 1751723 h 3380827"/>
              <a:gd name="connsiteX1" fmla="*/ 4878551 w 6779171"/>
              <a:gd name="connsiteY1" fmla="*/ 1742965 h 3380827"/>
              <a:gd name="connsiteX2" fmla="*/ 4861033 w 6779171"/>
              <a:gd name="connsiteY2" fmla="*/ 3380827 h 3380827"/>
              <a:gd name="connsiteX3" fmla="*/ 6761654 w 6779171"/>
              <a:gd name="connsiteY3" fmla="*/ 3380827 h 3380827"/>
              <a:gd name="connsiteX4" fmla="*/ 6779171 w 6779171"/>
              <a:gd name="connsiteY4" fmla="*/ 696110 h 3380827"/>
              <a:gd name="connsiteX5" fmla="*/ 3661101 w 6779171"/>
              <a:gd name="connsiteY5" fmla="*/ 696110 h 3380827"/>
              <a:gd name="connsiteX6" fmla="*/ 3661103 w 6779171"/>
              <a:gd name="connsiteY6" fmla="*/ 11972 h 3380827"/>
              <a:gd name="connsiteX7" fmla="*/ 8758 w 6779171"/>
              <a:gd name="connsiteY7" fmla="*/ 0 h 3380827"/>
              <a:gd name="connsiteX8" fmla="*/ 8757 w 6779171"/>
              <a:gd name="connsiteY8" fmla="*/ 1742964 h 3380827"/>
              <a:gd name="connsiteX9" fmla="*/ 0 w 6779171"/>
              <a:gd name="connsiteY9" fmla="*/ 1751723 h 3380827"/>
              <a:gd name="connsiteX0" fmla="*/ 0 w 6779171"/>
              <a:gd name="connsiteY0" fmla="*/ 1751723 h 3380827"/>
              <a:gd name="connsiteX1" fmla="*/ 4868769 w 6779171"/>
              <a:gd name="connsiteY1" fmla="*/ 1577114 h 3380827"/>
              <a:gd name="connsiteX2" fmla="*/ 4861033 w 6779171"/>
              <a:gd name="connsiteY2" fmla="*/ 3380827 h 3380827"/>
              <a:gd name="connsiteX3" fmla="*/ 6761654 w 6779171"/>
              <a:gd name="connsiteY3" fmla="*/ 3380827 h 3380827"/>
              <a:gd name="connsiteX4" fmla="*/ 6779171 w 6779171"/>
              <a:gd name="connsiteY4" fmla="*/ 696110 h 3380827"/>
              <a:gd name="connsiteX5" fmla="*/ 3661101 w 6779171"/>
              <a:gd name="connsiteY5" fmla="*/ 696110 h 3380827"/>
              <a:gd name="connsiteX6" fmla="*/ 3661103 w 6779171"/>
              <a:gd name="connsiteY6" fmla="*/ 11972 h 3380827"/>
              <a:gd name="connsiteX7" fmla="*/ 8758 w 6779171"/>
              <a:gd name="connsiteY7" fmla="*/ 0 h 3380827"/>
              <a:gd name="connsiteX8" fmla="*/ 8757 w 6779171"/>
              <a:gd name="connsiteY8" fmla="*/ 1742964 h 3380827"/>
              <a:gd name="connsiteX9" fmla="*/ 0 w 6779171"/>
              <a:gd name="connsiteY9" fmla="*/ 1751723 h 3380827"/>
              <a:gd name="connsiteX0" fmla="*/ 0 w 6779171"/>
              <a:gd name="connsiteY0" fmla="*/ 1554774 h 3380827"/>
              <a:gd name="connsiteX1" fmla="*/ 4868769 w 6779171"/>
              <a:gd name="connsiteY1" fmla="*/ 1577114 h 3380827"/>
              <a:gd name="connsiteX2" fmla="*/ 4861033 w 6779171"/>
              <a:gd name="connsiteY2" fmla="*/ 3380827 h 3380827"/>
              <a:gd name="connsiteX3" fmla="*/ 6761654 w 6779171"/>
              <a:gd name="connsiteY3" fmla="*/ 3380827 h 3380827"/>
              <a:gd name="connsiteX4" fmla="*/ 6779171 w 6779171"/>
              <a:gd name="connsiteY4" fmla="*/ 696110 h 3380827"/>
              <a:gd name="connsiteX5" fmla="*/ 3661101 w 6779171"/>
              <a:gd name="connsiteY5" fmla="*/ 696110 h 3380827"/>
              <a:gd name="connsiteX6" fmla="*/ 3661103 w 6779171"/>
              <a:gd name="connsiteY6" fmla="*/ 11972 h 3380827"/>
              <a:gd name="connsiteX7" fmla="*/ 8758 w 6779171"/>
              <a:gd name="connsiteY7" fmla="*/ 0 h 3380827"/>
              <a:gd name="connsiteX8" fmla="*/ 8757 w 6779171"/>
              <a:gd name="connsiteY8" fmla="*/ 1742964 h 3380827"/>
              <a:gd name="connsiteX9" fmla="*/ 0 w 6779171"/>
              <a:gd name="connsiteY9" fmla="*/ 1554774 h 3380827"/>
              <a:gd name="connsiteX0" fmla="*/ 0 w 6779171"/>
              <a:gd name="connsiteY0" fmla="*/ 1554774 h 3380827"/>
              <a:gd name="connsiteX1" fmla="*/ 4868769 w 6779171"/>
              <a:gd name="connsiteY1" fmla="*/ 1577114 h 3380827"/>
              <a:gd name="connsiteX2" fmla="*/ 4861033 w 6779171"/>
              <a:gd name="connsiteY2" fmla="*/ 3380827 h 3380827"/>
              <a:gd name="connsiteX3" fmla="*/ 6761654 w 6779171"/>
              <a:gd name="connsiteY3" fmla="*/ 3380827 h 3380827"/>
              <a:gd name="connsiteX4" fmla="*/ 6779171 w 6779171"/>
              <a:gd name="connsiteY4" fmla="*/ 696110 h 3380827"/>
              <a:gd name="connsiteX5" fmla="*/ 3661101 w 6779171"/>
              <a:gd name="connsiteY5" fmla="*/ 696110 h 3380827"/>
              <a:gd name="connsiteX6" fmla="*/ 3661103 w 6779171"/>
              <a:gd name="connsiteY6" fmla="*/ 11972 h 3380827"/>
              <a:gd name="connsiteX7" fmla="*/ 8758 w 6779171"/>
              <a:gd name="connsiteY7" fmla="*/ 0 h 3380827"/>
              <a:gd name="connsiteX8" fmla="*/ 8758 w 6779171"/>
              <a:gd name="connsiteY8" fmla="*/ 1577112 h 3380827"/>
              <a:gd name="connsiteX9" fmla="*/ 0 w 6779171"/>
              <a:gd name="connsiteY9" fmla="*/ 1554774 h 3380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79171" h="3380827">
                <a:moveTo>
                  <a:pt x="0" y="1554774"/>
                </a:moveTo>
                <a:lnTo>
                  <a:pt x="4868769" y="1577114"/>
                </a:lnTo>
                <a:cubicBezTo>
                  <a:pt x="4866190" y="2178352"/>
                  <a:pt x="4863612" y="2779589"/>
                  <a:pt x="4861033" y="3380827"/>
                </a:cubicBezTo>
                <a:lnTo>
                  <a:pt x="6761654" y="3380827"/>
                </a:lnTo>
                <a:lnTo>
                  <a:pt x="6779171" y="696110"/>
                </a:lnTo>
                <a:lnTo>
                  <a:pt x="3661101" y="696110"/>
                </a:lnTo>
                <a:cubicBezTo>
                  <a:pt x="3661102" y="468064"/>
                  <a:pt x="3661102" y="240018"/>
                  <a:pt x="3661103" y="11972"/>
                </a:cubicBezTo>
                <a:lnTo>
                  <a:pt x="8758" y="0"/>
                </a:lnTo>
                <a:cubicBezTo>
                  <a:pt x="5838" y="589747"/>
                  <a:pt x="11678" y="987365"/>
                  <a:pt x="8758" y="1577112"/>
                </a:cubicBezTo>
                <a:lnTo>
                  <a:pt x="0" y="1554774"/>
                </a:lnTo>
                <a:close/>
              </a:path>
            </a:pathLst>
          </a:custGeom>
          <a:solidFill>
            <a:schemeClr val="accent3">
              <a:lumMod val="40000"/>
              <a:lumOff val="60000"/>
            </a:schemeClr>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err="1">
                <a:solidFill>
                  <a:schemeClr val="accent3">
                    <a:lumMod val="50000"/>
                  </a:schemeClr>
                </a:solidFill>
              </a:rPr>
              <a:t>DBpedia</a:t>
            </a:r>
            <a:r>
              <a:rPr kumimoji="1" lang="en-US" altLang="ja-JP" dirty="0">
                <a:solidFill>
                  <a:schemeClr val="accent3">
                    <a:lumMod val="50000"/>
                  </a:schemeClr>
                </a:solidFill>
              </a:rPr>
              <a:t>/Wikipedia</a:t>
            </a:r>
          </a:p>
          <a:p>
            <a:pPr algn="ctr"/>
            <a:endParaRPr lang="en-US" altLang="ja-JP" dirty="0"/>
          </a:p>
          <a:p>
            <a:pPr algn="ctr"/>
            <a:endParaRPr kumimoji="1" lang="ja-JP" altLang="en-US" dirty="0"/>
          </a:p>
        </p:txBody>
      </p:sp>
      <p:sp>
        <p:nvSpPr>
          <p:cNvPr id="6" name="正方形/長方形 5"/>
          <p:cNvSpPr/>
          <p:nvPr/>
        </p:nvSpPr>
        <p:spPr>
          <a:xfrm>
            <a:off x="5263955" y="4729656"/>
            <a:ext cx="1199907" cy="1431160"/>
          </a:xfrm>
          <a:prstGeom prst="rect">
            <a:avLst/>
          </a:prstGeom>
          <a:solidFill>
            <a:schemeClr val="accent5">
              <a:lumMod val="60000"/>
              <a:lumOff val="40000"/>
            </a:schemeClr>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err="1">
                <a:solidFill>
                  <a:schemeClr val="accent5">
                    <a:lumMod val="50000"/>
                  </a:schemeClr>
                </a:solidFill>
              </a:rPr>
              <a:t>Wikidata</a:t>
            </a:r>
            <a:endParaRPr kumimoji="1" lang="ja-JP" altLang="en-US" dirty="0">
              <a:solidFill>
                <a:schemeClr val="accent5">
                  <a:lumMod val="50000"/>
                </a:schemeClr>
              </a:solidFill>
            </a:endParaRPr>
          </a:p>
        </p:txBody>
      </p:sp>
      <p:sp>
        <p:nvSpPr>
          <p:cNvPr id="7" name="フリーフォーム 6"/>
          <p:cNvSpPr/>
          <p:nvPr/>
        </p:nvSpPr>
        <p:spPr>
          <a:xfrm>
            <a:off x="3713654" y="2511970"/>
            <a:ext cx="4449379" cy="1287518"/>
          </a:xfrm>
          <a:custGeom>
            <a:avLst/>
            <a:gdLst>
              <a:gd name="connsiteX0" fmla="*/ 0 w 4861034"/>
              <a:gd name="connsiteY0" fmla="*/ 709448 h 1287517"/>
              <a:gd name="connsiteX1" fmla="*/ 1909379 w 4861034"/>
              <a:gd name="connsiteY1" fmla="*/ 709448 h 1287517"/>
              <a:gd name="connsiteX2" fmla="*/ 1935655 w 4861034"/>
              <a:gd name="connsiteY2" fmla="*/ 1287517 h 1287517"/>
              <a:gd name="connsiteX3" fmla="*/ 4861034 w 4861034"/>
              <a:gd name="connsiteY3" fmla="*/ 1287517 h 1287517"/>
              <a:gd name="connsiteX4" fmla="*/ 4861034 w 4861034"/>
              <a:gd name="connsiteY4" fmla="*/ 0 h 1287517"/>
              <a:gd name="connsiteX5" fmla="*/ 35034 w 4861034"/>
              <a:gd name="connsiteY5" fmla="*/ 0 h 1287517"/>
              <a:gd name="connsiteX6" fmla="*/ 0 w 4861034"/>
              <a:gd name="connsiteY6" fmla="*/ 709448 h 1287517"/>
              <a:gd name="connsiteX0" fmla="*/ 8759 w 4869793"/>
              <a:gd name="connsiteY0" fmla="*/ 718207 h 1296276"/>
              <a:gd name="connsiteX1" fmla="*/ 1918138 w 4869793"/>
              <a:gd name="connsiteY1" fmla="*/ 718207 h 1296276"/>
              <a:gd name="connsiteX2" fmla="*/ 1944414 w 4869793"/>
              <a:gd name="connsiteY2" fmla="*/ 1296276 h 1296276"/>
              <a:gd name="connsiteX3" fmla="*/ 4869793 w 4869793"/>
              <a:gd name="connsiteY3" fmla="*/ 1296276 h 1296276"/>
              <a:gd name="connsiteX4" fmla="*/ 4869793 w 4869793"/>
              <a:gd name="connsiteY4" fmla="*/ 8759 h 1296276"/>
              <a:gd name="connsiteX5" fmla="*/ 0 w 4869793"/>
              <a:gd name="connsiteY5" fmla="*/ 0 h 1296276"/>
              <a:gd name="connsiteX6" fmla="*/ 8759 w 4869793"/>
              <a:gd name="connsiteY6" fmla="*/ 718207 h 1296276"/>
              <a:gd name="connsiteX0" fmla="*/ 0 w 4861034"/>
              <a:gd name="connsiteY0" fmla="*/ 709448 h 1287517"/>
              <a:gd name="connsiteX1" fmla="*/ 1909379 w 4861034"/>
              <a:gd name="connsiteY1" fmla="*/ 709448 h 1287517"/>
              <a:gd name="connsiteX2" fmla="*/ 1935655 w 4861034"/>
              <a:gd name="connsiteY2" fmla="*/ 1287517 h 1287517"/>
              <a:gd name="connsiteX3" fmla="*/ 4861034 w 4861034"/>
              <a:gd name="connsiteY3" fmla="*/ 1287517 h 1287517"/>
              <a:gd name="connsiteX4" fmla="*/ 4861034 w 4861034"/>
              <a:gd name="connsiteY4" fmla="*/ 0 h 1287517"/>
              <a:gd name="connsiteX5" fmla="*/ 17517 w 4861034"/>
              <a:gd name="connsiteY5" fmla="*/ 8758 h 1287517"/>
              <a:gd name="connsiteX6" fmla="*/ 0 w 4861034"/>
              <a:gd name="connsiteY6" fmla="*/ 709448 h 1287517"/>
              <a:gd name="connsiteX0" fmla="*/ 0 w 4861034"/>
              <a:gd name="connsiteY0" fmla="*/ 709448 h 1287517"/>
              <a:gd name="connsiteX1" fmla="*/ 1909379 w 4861034"/>
              <a:gd name="connsiteY1" fmla="*/ 709448 h 1287517"/>
              <a:gd name="connsiteX2" fmla="*/ 1935655 w 4861034"/>
              <a:gd name="connsiteY2" fmla="*/ 1287517 h 1287517"/>
              <a:gd name="connsiteX3" fmla="*/ 4861034 w 4861034"/>
              <a:gd name="connsiteY3" fmla="*/ 1287517 h 1287517"/>
              <a:gd name="connsiteX4" fmla="*/ 4861034 w 4861034"/>
              <a:gd name="connsiteY4" fmla="*/ 0 h 1287517"/>
              <a:gd name="connsiteX5" fmla="*/ 8759 w 4861034"/>
              <a:gd name="connsiteY5" fmla="*/ 8758 h 1287517"/>
              <a:gd name="connsiteX6" fmla="*/ 0 w 4861034"/>
              <a:gd name="connsiteY6" fmla="*/ 709448 h 1287517"/>
              <a:gd name="connsiteX0" fmla="*/ 17517 w 4878551"/>
              <a:gd name="connsiteY0" fmla="*/ 709448 h 1287517"/>
              <a:gd name="connsiteX1" fmla="*/ 1926896 w 4878551"/>
              <a:gd name="connsiteY1" fmla="*/ 709448 h 1287517"/>
              <a:gd name="connsiteX2" fmla="*/ 1953172 w 4878551"/>
              <a:gd name="connsiteY2" fmla="*/ 1287517 h 1287517"/>
              <a:gd name="connsiteX3" fmla="*/ 4878551 w 4878551"/>
              <a:gd name="connsiteY3" fmla="*/ 1287517 h 1287517"/>
              <a:gd name="connsiteX4" fmla="*/ 4878551 w 4878551"/>
              <a:gd name="connsiteY4" fmla="*/ 0 h 1287517"/>
              <a:gd name="connsiteX5" fmla="*/ 0 w 4878551"/>
              <a:gd name="connsiteY5" fmla="*/ 8758 h 1287517"/>
              <a:gd name="connsiteX6" fmla="*/ 17517 w 4878551"/>
              <a:gd name="connsiteY6" fmla="*/ 709448 h 1287517"/>
              <a:gd name="connsiteX0" fmla="*/ 0 w 4861034"/>
              <a:gd name="connsiteY0" fmla="*/ 709449 h 1287518"/>
              <a:gd name="connsiteX1" fmla="*/ 1909379 w 4861034"/>
              <a:gd name="connsiteY1" fmla="*/ 709449 h 1287518"/>
              <a:gd name="connsiteX2" fmla="*/ 1935655 w 4861034"/>
              <a:gd name="connsiteY2" fmla="*/ 1287518 h 1287518"/>
              <a:gd name="connsiteX3" fmla="*/ 4861034 w 4861034"/>
              <a:gd name="connsiteY3" fmla="*/ 1287518 h 1287518"/>
              <a:gd name="connsiteX4" fmla="*/ 4861034 w 4861034"/>
              <a:gd name="connsiteY4" fmla="*/ 1 h 1287518"/>
              <a:gd name="connsiteX5" fmla="*/ 8759 w 4861034"/>
              <a:gd name="connsiteY5" fmla="*/ 0 h 1287518"/>
              <a:gd name="connsiteX6" fmla="*/ 0 w 4861034"/>
              <a:gd name="connsiteY6" fmla="*/ 709449 h 1287518"/>
              <a:gd name="connsiteX0" fmla="*/ 17517 w 4878551"/>
              <a:gd name="connsiteY0" fmla="*/ 709448 h 1287517"/>
              <a:gd name="connsiteX1" fmla="*/ 1926896 w 4878551"/>
              <a:gd name="connsiteY1" fmla="*/ 709448 h 1287517"/>
              <a:gd name="connsiteX2" fmla="*/ 1953172 w 4878551"/>
              <a:gd name="connsiteY2" fmla="*/ 1287517 h 1287517"/>
              <a:gd name="connsiteX3" fmla="*/ 4878551 w 4878551"/>
              <a:gd name="connsiteY3" fmla="*/ 1287517 h 1287517"/>
              <a:gd name="connsiteX4" fmla="*/ 4878551 w 4878551"/>
              <a:gd name="connsiteY4" fmla="*/ 0 h 1287517"/>
              <a:gd name="connsiteX5" fmla="*/ 0 w 4878551"/>
              <a:gd name="connsiteY5" fmla="*/ 8758 h 1287517"/>
              <a:gd name="connsiteX6" fmla="*/ 17517 w 4878551"/>
              <a:gd name="connsiteY6" fmla="*/ 709448 h 1287517"/>
              <a:gd name="connsiteX0" fmla="*/ 17517 w 4878551"/>
              <a:gd name="connsiteY0" fmla="*/ 709448 h 1287517"/>
              <a:gd name="connsiteX1" fmla="*/ 1926896 w 4878551"/>
              <a:gd name="connsiteY1" fmla="*/ 709448 h 1287517"/>
              <a:gd name="connsiteX2" fmla="*/ 1918138 w 4878551"/>
              <a:gd name="connsiteY2" fmla="*/ 1287517 h 1287517"/>
              <a:gd name="connsiteX3" fmla="*/ 4878551 w 4878551"/>
              <a:gd name="connsiteY3" fmla="*/ 1287517 h 1287517"/>
              <a:gd name="connsiteX4" fmla="*/ 4878551 w 4878551"/>
              <a:gd name="connsiteY4" fmla="*/ 0 h 1287517"/>
              <a:gd name="connsiteX5" fmla="*/ 0 w 4878551"/>
              <a:gd name="connsiteY5" fmla="*/ 8758 h 1287517"/>
              <a:gd name="connsiteX6" fmla="*/ 17517 w 4878551"/>
              <a:gd name="connsiteY6" fmla="*/ 709448 h 1287517"/>
              <a:gd name="connsiteX0" fmla="*/ 17517 w 4878551"/>
              <a:gd name="connsiteY0" fmla="*/ 709448 h 1287517"/>
              <a:gd name="connsiteX1" fmla="*/ 1926896 w 4878551"/>
              <a:gd name="connsiteY1" fmla="*/ 709448 h 1287517"/>
              <a:gd name="connsiteX2" fmla="*/ 1944413 w 4878551"/>
              <a:gd name="connsiteY2" fmla="*/ 1287517 h 1287517"/>
              <a:gd name="connsiteX3" fmla="*/ 4878551 w 4878551"/>
              <a:gd name="connsiteY3" fmla="*/ 1287517 h 1287517"/>
              <a:gd name="connsiteX4" fmla="*/ 4878551 w 4878551"/>
              <a:gd name="connsiteY4" fmla="*/ 0 h 1287517"/>
              <a:gd name="connsiteX5" fmla="*/ 0 w 4878551"/>
              <a:gd name="connsiteY5" fmla="*/ 8758 h 1287517"/>
              <a:gd name="connsiteX6" fmla="*/ 17517 w 4878551"/>
              <a:gd name="connsiteY6" fmla="*/ 709448 h 1287517"/>
              <a:gd name="connsiteX0" fmla="*/ 17517 w 4878551"/>
              <a:gd name="connsiteY0" fmla="*/ 709448 h 1287517"/>
              <a:gd name="connsiteX1" fmla="*/ 1926896 w 4878551"/>
              <a:gd name="connsiteY1" fmla="*/ 709448 h 1287517"/>
              <a:gd name="connsiteX2" fmla="*/ 1918137 w 4878551"/>
              <a:gd name="connsiteY2" fmla="*/ 1287517 h 1287517"/>
              <a:gd name="connsiteX3" fmla="*/ 4878551 w 4878551"/>
              <a:gd name="connsiteY3" fmla="*/ 1287517 h 1287517"/>
              <a:gd name="connsiteX4" fmla="*/ 4878551 w 4878551"/>
              <a:gd name="connsiteY4" fmla="*/ 0 h 1287517"/>
              <a:gd name="connsiteX5" fmla="*/ 0 w 4878551"/>
              <a:gd name="connsiteY5" fmla="*/ 8758 h 1287517"/>
              <a:gd name="connsiteX6" fmla="*/ 17517 w 4878551"/>
              <a:gd name="connsiteY6" fmla="*/ 709448 h 1287517"/>
              <a:gd name="connsiteX0" fmla="*/ 17517 w 4878551"/>
              <a:gd name="connsiteY0" fmla="*/ 709448 h 1287517"/>
              <a:gd name="connsiteX1" fmla="*/ 1926896 w 4878551"/>
              <a:gd name="connsiteY1" fmla="*/ 709448 h 1287517"/>
              <a:gd name="connsiteX2" fmla="*/ 1944413 w 4878551"/>
              <a:gd name="connsiteY2" fmla="*/ 1287517 h 1287517"/>
              <a:gd name="connsiteX3" fmla="*/ 4878551 w 4878551"/>
              <a:gd name="connsiteY3" fmla="*/ 1287517 h 1287517"/>
              <a:gd name="connsiteX4" fmla="*/ 4878551 w 4878551"/>
              <a:gd name="connsiteY4" fmla="*/ 0 h 1287517"/>
              <a:gd name="connsiteX5" fmla="*/ 0 w 4878551"/>
              <a:gd name="connsiteY5" fmla="*/ 8758 h 1287517"/>
              <a:gd name="connsiteX6" fmla="*/ 17517 w 4878551"/>
              <a:gd name="connsiteY6" fmla="*/ 709448 h 1287517"/>
              <a:gd name="connsiteX0" fmla="*/ 17517 w 4878551"/>
              <a:gd name="connsiteY0" fmla="*/ 709448 h 1287517"/>
              <a:gd name="connsiteX1" fmla="*/ 1926896 w 4878551"/>
              <a:gd name="connsiteY1" fmla="*/ 709448 h 1287517"/>
              <a:gd name="connsiteX2" fmla="*/ 1926896 w 4878551"/>
              <a:gd name="connsiteY2" fmla="*/ 1287517 h 1287517"/>
              <a:gd name="connsiteX3" fmla="*/ 4878551 w 4878551"/>
              <a:gd name="connsiteY3" fmla="*/ 1287517 h 1287517"/>
              <a:gd name="connsiteX4" fmla="*/ 4878551 w 4878551"/>
              <a:gd name="connsiteY4" fmla="*/ 0 h 1287517"/>
              <a:gd name="connsiteX5" fmla="*/ 0 w 4878551"/>
              <a:gd name="connsiteY5" fmla="*/ 8758 h 1287517"/>
              <a:gd name="connsiteX6" fmla="*/ 17517 w 4878551"/>
              <a:gd name="connsiteY6" fmla="*/ 709448 h 1287517"/>
              <a:gd name="connsiteX0" fmla="*/ 0 w 4861034"/>
              <a:gd name="connsiteY0" fmla="*/ 709449 h 1287518"/>
              <a:gd name="connsiteX1" fmla="*/ 1909379 w 4861034"/>
              <a:gd name="connsiteY1" fmla="*/ 709449 h 1287518"/>
              <a:gd name="connsiteX2" fmla="*/ 1909379 w 4861034"/>
              <a:gd name="connsiteY2" fmla="*/ 1287518 h 1287518"/>
              <a:gd name="connsiteX3" fmla="*/ 4861034 w 4861034"/>
              <a:gd name="connsiteY3" fmla="*/ 1287518 h 1287518"/>
              <a:gd name="connsiteX4" fmla="*/ 4861034 w 4861034"/>
              <a:gd name="connsiteY4" fmla="*/ 1 h 1287518"/>
              <a:gd name="connsiteX5" fmla="*/ 17518 w 4861034"/>
              <a:gd name="connsiteY5" fmla="*/ 0 h 1287518"/>
              <a:gd name="connsiteX6" fmla="*/ 0 w 4861034"/>
              <a:gd name="connsiteY6" fmla="*/ 709449 h 1287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61034" h="1287518">
                <a:moveTo>
                  <a:pt x="0" y="709449"/>
                </a:moveTo>
                <a:lnTo>
                  <a:pt x="1909379" y="709449"/>
                </a:lnTo>
                <a:lnTo>
                  <a:pt x="1909379" y="1287518"/>
                </a:lnTo>
                <a:lnTo>
                  <a:pt x="4861034" y="1287518"/>
                </a:lnTo>
                <a:lnTo>
                  <a:pt x="4861034" y="1"/>
                </a:lnTo>
                <a:lnTo>
                  <a:pt x="17518" y="0"/>
                </a:lnTo>
                <a:lnTo>
                  <a:pt x="0" y="709449"/>
                </a:lnTo>
                <a:close/>
              </a:path>
            </a:pathLst>
          </a:custGeom>
          <a:solidFill>
            <a:schemeClr val="accent6">
              <a:lumMod val="40000"/>
              <a:lumOff val="6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err="1">
                <a:solidFill>
                  <a:schemeClr val="accent6">
                    <a:lumMod val="50000"/>
                  </a:schemeClr>
                </a:solidFill>
              </a:rPr>
              <a:t>WordNet</a:t>
            </a:r>
            <a:endParaRPr kumimoji="1" lang="ja-JP" altLang="en-US" dirty="0">
              <a:solidFill>
                <a:schemeClr val="accent6">
                  <a:lumMod val="50000"/>
                </a:schemeClr>
              </a:solidFill>
            </a:endParaRPr>
          </a:p>
        </p:txBody>
      </p:sp>
      <p:sp>
        <p:nvSpPr>
          <p:cNvPr id="24" name="タイトル 23"/>
          <p:cNvSpPr>
            <a:spLocks noGrp="1"/>
          </p:cNvSpPr>
          <p:nvPr>
            <p:ph type="title"/>
          </p:nvPr>
        </p:nvSpPr>
        <p:spPr/>
        <p:txBody>
          <a:bodyPr/>
          <a:lstStyle/>
          <a:p>
            <a:r>
              <a:rPr kumimoji="1" lang="ja-JP" altLang="en-US" dirty="0"/>
              <a:t>オープン知識ベース</a:t>
            </a:r>
          </a:p>
        </p:txBody>
      </p:sp>
      <p:sp>
        <p:nvSpPr>
          <p:cNvPr id="2" name="正方形/長方形 1"/>
          <p:cNvSpPr/>
          <p:nvPr/>
        </p:nvSpPr>
        <p:spPr>
          <a:xfrm>
            <a:off x="6551507" y="4038105"/>
            <a:ext cx="1611927" cy="646331"/>
          </a:xfrm>
          <a:prstGeom prst="rect">
            <a:avLst/>
          </a:prstGeom>
        </p:spPr>
        <p:txBody>
          <a:bodyPr wrap="none">
            <a:spAutoFit/>
          </a:bodyPr>
          <a:lstStyle/>
          <a:p>
            <a:r>
              <a:rPr lang="is-IS" altLang="ja-JP" dirty="0"/>
              <a:t>15,227,118(en)</a:t>
            </a:r>
          </a:p>
          <a:p>
            <a:r>
              <a:rPr lang="fi-FI" altLang="ja-JP" dirty="0"/>
              <a:t>  1,933,077 (ja)</a:t>
            </a:r>
            <a:endParaRPr lang="ja-JP" altLang="en-US" dirty="0"/>
          </a:p>
        </p:txBody>
      </p:sp>
      <p:sp>
        <p:nvSpPr>
          <p:cNvPr id="11" name="正方形/長方形 10"/>
          <p:cNvSpPr/>
          <p:nvPr/>
        </p:nvSpPr>
        <p:spPr>
          <a:xfrm>
            <a:off x="6675865" y="3059668"/>
            <a:ext cx="944226" cy="369332"/>
          </a:xfrm>
          <a:prstGeom prst="rect">
            <a:avLst/>
          </a:prstGeom>
        </p:spPr>
        <p:txBody>
          <a:bodyPr wrap="none">
            <a:spAutoFit/>
          </a:bodyPr>
          <a:lstStyle/>
          <a:p>
            <a:r>
              <a:rPr lang="is-IS" altLang="ja-JP" dirty="0"/>
              <a:t>158,058</a:t>
            </a:r>
            <a:endParaRPr lang="ja-JP" altLang="en-US" dirty="0"/>
          </a:p>
        </p:txBody>
      </p:sp>
      <p:sp>
        <p:nvSpPr>
          <p:cNvPr id="12" name="正方形/長方形 11"/>
          <p:cNvSpPr/>
          <p:nvPr/>
        </p:nvSpPr>
        <p:spPr>
          <a:xfrm>
            <a:off x="3657483" y="5779220"/>
            <a:ext cx="1352804" cy="369332"/>
          </a:xfrm>
          <a:prstGeom prst="rect">
            <a:avLst/>
          </a:prstGeom>
        </p:spPr>
        <p:txBody>
          <a:bodyPr wrap="none">
            <a:spAutoFit/>
          </a:bodyPr>
          <a:lstStyle/>
          <a:p>
            <a:r>
              <a:rPr lang="en-US" altLang="ja-JP" dirty="0"/>
              <a:t>397,708,021 </a:t>
            </a:r>
            <a:endParaRPr lang="ja-JP" altLang="en-US" dirty="0"/>
          </a:p>
        </p:txBody>
      </p:sp>
      <p:sp>
        <p:nvSpPr>
          <p:cNvPr id="13" name="正方形/長方形 12"/>
          <p:cNvSpPr/>
          <p:nvPr/>
        </p:nvSpPr>
        <p:spPr>
          <a:xfrm>
            <a:off x="5440055" y="5779220"/>
            <a:ext cx="1235810" cy="369332"/>
          </a:xfrm>
          <a:prstGeom prst="rect">
            <a:avLst/>
          </a:prstGeom>
        </p:spPr>
        <p:txBody>
          <a:bodyPr wrap="none">
            <a:spAutoFit/>
          </a:bodyPr>
          <a:lstStyle/>
          <a:p>
            <a:r>
              <a:rPr lang="is-IS" altLang="ja-JP" dirty="0"/>
              <a:t>25,256,426 </a:t>
            </a:r>
            <a:endParaRPr lang="ja-JP" altLang="en-US" dirty="0"/>
          </a:p>
        </p:txBody>
      </p:sp>
    </p:spTree>
    <p:extLst>
      <p:ext uri="{BB962C8B-B14F-4D97-AF65-F5344CB8AC3E}">
        <p14:creationId xmlns:p14="http://schemas.microsoft.com/office/powerpoint/2010/main" val="37135562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図形グループ 91"/>
          <p:cNvGrpSpPr/>
          <p:nvPr/>
        </p:nvGrpSpPr>
        <p:grpSpPr>
          <a:xfrm>
            <a:off x="4377916" y="1293107"/>
            <a:ext cx="4703311" cy="3629565"/>
            <a:chOff x="1638301" y="0"/>
            <a:chExt cx="8886825" cy="6858000"/>
          </a:xfrm>
        </p:grpSpPr>
        <p:pic>
          <p:nvPicPr>
            <p:cNvPr id="8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8301" y="0"/>
              <a:ext cx="88868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5" name="円/楕円 84"/>
            <p:cNvSpPr/>
            <p:nvPr/>
          </p:nvSpPr>
          <p:spPr>
            <a:xfrm>
              <a:off x="2309813" y="1857375"/>
              <a:ext cx="2571750" cy="2857500"/>
            </a:xfrm>
            <a:prstGeom prst="ellipse">
              <a:avLst/>
            </a:prstGeom>
            <a:solidFill>
              <a:srgbClr val="F8C0C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6" name="円/楕円 85"/>
            <p:cNvSpPr/>
            <p:nvPr/>
          </p:nvSpPr>
          <p:spPr>
            <a:xfrm rot="19985541">
              <a:off x="3368675" y="4652963"/>
              <a:ext cx="1684338" cy="1928812"/>
            </a:xfrm>
            <a:prstGeom prst="ellipse">
              <a:avLst/>
            </a:prstGeom>
            <a:solidFill>
              <a:srgbClr val="00B0F0">
                <a:alpha val="50196"/>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7" name="円/楕円 86"/>
            <p:cNvSpPr/>
            <p:nvPr/>
          </p:nvSpPr>
          <p:spPr>
            <a:xfrm rot="19985541">
              <a:off x="5583239" y="4652963"/>
              <a:ext cx="1684337" cy="1928812"/>
            </a:xfrm>
            <a:prstGeom prst="ellipse">
              <a:avLst/>
            </a:prstGeom>
            <a:solidFill>
              <a:srgbClr val="92D050">
                <a:alpha val="50196"/>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8" name="円/楕円 87"/>
            <p:cNvSpPr/>
            <p:nvPr/>
          </p:nvSpPr>
          <p:spPr>
            <a:xfrm>
              <a:off x="5238751" y="2500313"/>
              <a:ext cx="2498725" cy="1714500"/>
            </a:xfrm>
            <a:prstGeom prst="ellipse">
              <a:avLst/>
            </a:prstGeom>
            <a:solidFill>
              <a:srgbClr val="7030A0">
                <a:alpha val="50196"/>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9" name="円/楕円 88"/>
            <p:cNvSpPr/>
            <p:nvPr/>
          </p:nvSpPr>
          <p:spPr>
            <a:xfrm rot="18207760">
              <a:off x="5752307" y="1216819"/>
              <a:ext cx="1552575" cy="2236788"/>
            </a:xfrm>
            <a:prstGeom prst="ellipse">
              <a:avLst/>
            </a:prstGeom>
            <a:solidFill>
              <a:schemeClr val="accent6">
                <a:lumMod val="50000"/>
                <a:alpha val="50196"/>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0" name="円/楕円 89"/>
            <p:cNvSpPr/>
            <p:nvPr/>
          </p:nvSpPr>
          <p:spPr>
            <a:xfrm rot="18207760">
              <a:off x="4309270" y="-116681"/>
              <a:ext cx="3502025" cy="5119687"/>
            </a:xfrm>
            <a:prstGeom prst="ellipse">
              <a:avLst/>
            </a:prstGeom>
            <a:solidFill>
              <a:srgbClr val="0070C0">
                <a:alpha val="25098"/>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1" name="円/楕円 90"/>
            <p:cNvSpPr/>
            <p:nvPr/>
          </p:nvSpPr>
          <p:spPr>
            <a:xfrm rot="4623570">
              <a:off x="5160170" y="1791495"/>
              <a:ext cx="3502025" cy="5119687"/>
            </a:xfrm>
            <a:prstGeom prst="ellipse">
              <a:avLst/>
            </a:prstGeom>
            <a:solidFill>
              <a:srgbClr val="FFFF00">
                <a:alpha val="25098"/>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4" name="タイトル 3"/>
          <p:cNvSpPr>
            <a:spLocks noGrp="1"/>
          </p:cNvSpPr>
          <p:nvPr>
            <p:ph type="title"/>
          </p:nvPr>
        </p:nvSpPr>
        <p:spPr>
          <a:xfrm>
            <a:off x="121920" y="274638"/>
            <a:ext cx="8869680" cy="1143000"/>
          </a:xfrm>
        </p:spPr>
        <p:txBody>
          <a:bodyPr>
            <a:normAutofit fontScale="90000"/>
          </a:bodyPr>
          <a:lstStyle/>
          <a:p>
            <a:r>
              <a:rPr lang="ja-JP" altLang="en-US" dirty="0"/>
              <a:t>ネットワークにおける創造的活動の創発</a:t>
            </a:r>
            <a:endParaRPr kumimoji="1" lang="ja-JP" altLang="en-US" dirty="0"/>
          </a:p>
        </p:txBody>
      </p:sp>
      <p:grpSp>
        <p:nvGrpSpPr>
          <p:cNvPr id="83" name="図形グループ 82"/>
          <p:cNvGrpSpPr/>
          <p:nvPr/>
        </p:nvGrpSpPr>
        <p:grpSpPr>
          <a:xfrm>
            <a:off x="-92873" y="1209721"/>
            <a:ext cx="5732092" cy="3233354"/>
            <a:chOff x="2106237" y="1916833"/>
            <a:chExt cx="7782898" cy="4390171"/>
          </a:xfrm>
        </p:grpSpPr>
        <p:sp>
          <p:nvSpPr>
            <p:cNvPr id="5" name="正方形/長方形 4"/>
            <p:cNvSpPr/>
            <p:nvPr/>
          </p:nvSpPr>
          <p:spPr>
            <a:xfrm>
              <a:off x="4743078" y="2705421"/>
              <a:ext cx="2340194" cy="271630"/>
            </a:xfrm>
            <a:prstGeom prst="rect">
              <a:avLst/>
            </a:prstGeom>
          </p:spPr>
          <p:txBody>
            <a:bodyPr wrap="none">
              <a:spAutoFit/>
            </a:bodyPr>
            <a:lstStyle/>
            <a:p>
              <a:r>
                <a:rPr lang="en-US" altLang="ja-JP" sz="700" dirty="0"/>
                <a:t>sm12825985</a:t>
              </a:r>
              <a:r>
                <a:rPr lang="ja-JP" altLang="en-US" sz="700" dirty="0"/>
                <a:t>，作詞作曲，</a:t>
              </a:r>
              <a:r>
                <a:rPr lang="en-US" altLang="ja-JP" sz="700" dirty="0"/>
                <a:t>2,592,882</a:t>
              </a:r>
              <a:r>
                <a:rPr lang="ja-JP" altLang="en-US" sz="700" dirty="0"/>
                <a:t> </a:t>
              </a:r>
              <a:r>
                <a:rPr lang="en-US" altLang="ja-JP" sz="700" dirty="0"/>
                <a:t>views</a:t>
              </a:r>
              <a:endParaRPr lang="ja-JP" altLang="en-US" sz="700" dirty="0"/>
            </a:p>
          </p:txBody>
        </p:sp>
        <p:sp>
          <p:nvSpPr>
            <p:cNvPr id="6" name="正方形/長方形 5"/>
            <p:cNvSpPr/>
            <p:nvPr/>
          </p:nvSpPr>
          <p:spPr>
            <a:xfrm>
              <a:off x="4356945" y="4135001"/>
              <a:ext cx="1298482" cy="417892"/>
            </a:xfrm>
            <a:prstGeom prst="rect">
              <a:avLst/>
            </a:prstGeom>
          </p:spPr>
          <p:txBody>
            <a:bodyPr wrap="none">
              <a:spAutoFit/>
            </a:bodyPr>
            <a:lstStyle/>
            <a:p>
              <a:r>
                <a:rPr lang="en-US" altLang="ja-JP" sz="700" dirty="0">
                  <a:hlinkClick r:id="rId3"/>
                </a:rPr>
                <a:t>sm12926280</a:t>
              </a:r>
              <a:r>
                <a:rPr lang="ja-JP" altLang="en-US" sz="700" dirty="0"/>
                <a:t>，ダンス</a:t>
              </a:r>
              <a:endParaRPr lang="en-US" altLang="ja-JP" sz="700" dirty="0"/>
            </a:p>
            <a:p>
              <a:r>
                <a:rPr lang="en-US" altLang="ja-JP" sz="700" dirty="0"/>
                <a:t>1,680,188</a:t>
              </a:r>
              <a:r>
                <a:rPr lang="ja-JP" altLang="en-US" sz="700" dirty="0"/>
                <a:t> </a:t>
              </a:r>
              <a:r>
                <a:rPr lang="en-US" altLang="ja-JP" sz="700" dirty="0"/>
                <a:t>views</a:t>
              </a:r>
            </a:p>
          </p:txBody>
        </p:sp>
        <p:pic>
          <p:nvPicPr>
            <p:cNvPr id="7" name="Picture 6" descr="【踊ってみた】ハッピーシンセサイザ【めろちん】">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6946" y="3356994"/>
              <a:ext cx="1010915" cy="777627"/>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pic>
          <p:nvPicPr>
            <p:cNvPr id="8" name="Picture 10" descr="【巡音ルカ　GUMI】　ハッピーシンセサイザ　【オリジナル曲】">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84932" y="1916833"/>
              <a:ext cx="1010915" cy="777627"/>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cxnSp>
          <p:nvCxnSpPr>
            <p:cNvPr id="9" name="直線矢印コネクタ 8"/>
            <p:cNvCxnSpPr>
              <a:stCxn id="8" idx="2"/>
              <a:endCxn id="7" idx="0"/>
            </p:cNvCxnSpPr>
            <p:nvPr/>
          </p:nvCxnSpPr>
          <p:spPr>
            <a:xfrm flipH="1">
              <a:off x="4862404" y="2694460"/>
              <a:ext cx="1027986" cy="6625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0" name="Picture 12" descr="【中西】ハッピーシンセサイザを弾いてみた！">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85214" y="3342451"/>
              <a:ext cx="1010915" cy="777627"/>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pic>
          <p:nvPicPr>
            <p:cNvPr id="11" name="Picture 14" descr="【中西・mao・drm】ハッピーシンセサイザ【合わせてみた】">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70142" y="4950682"/>
              <a:ext cx="1010915" cy="777627"/>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cxnSp>
          <p:nvCxnSpPr>
            <p:cNvPr id="12" name="直線矢印コネクタ 11"/>
            <p:cNvCxnSpPr>
              <a:stCxn id="8" idx="1"/>
              <a:endCxn id="10" idx="0"/>
            </p:cNvCxnSpPr>
            <p:nvPr/>
          </p:nvCxnSpPr>
          <p:spPr>
            <a:xfrm flipH="1">
              <a:off x="3790672" y="2305647"/>
              <a:ext cx="1594260" cy="10368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正方形/長方形 12"/>
            <p:cNvSpPr/>
            <p:nvPr/>
          </p:nvSpPr>
          <p:spPr>
            <a:xfrm>
              <a:off x="2533822" y="5765885"/>
              <a:ext cx="1421960" cy="417892"/>
            </a:xfrm>
            <a:prstGeom prst="rect">
              <a:avLst/>
            </a:prstGeom>
          </p:spPr>
          <p:txBody>
            <a:bodyPr wrap="square">
              <a:spAutoFit/>
            </a:bodyPr>
            <a:lstStyle/>
            <a:p>
              <a:pPr fontAlgn="ctr" latinLnBrk="1"/>
              <a:r>
                <a:rPr lang="en-US" altLang="ja-JP" sz="700" dirty="0"/>
                <a:t>sm14982266</a:t>
              </a:r>
              <a:r>
                <a:rPr lang="ja-JP" altLang="en-US" sz="700" dirty="0"/>
                <a:t> ミクシング</a:t>
              </a:r>
              <a:br>
                <a:rPr lang="en-US" altLang="ja-JP" sz="700" dirty="0"/>
              </a:br>
              <a:r>
                <a:rPr lang="en-US" altLang="ja-JP" sz="700" dirty="0"/>
                <a:t>28,130</a:t>
              </a:r>
              <a:r>
                <a:rPr lang="ja-JP" altLang="en-US" sz="700" dirty="0"/>
                <a:t> </a:t>
              </a:r>
              <a:r>
                <a:rPr lang="en-US" altLang="ja-JP" sz="700" dirty="0"/>
                <a:t>views</a:t>
              </a:r>
            </a:p>
          </p:txBody>
        </p:sp>
        <p:pic>
          <p:nvPicPr>
            <p:cNvPr id="14" name="Picture 16" descr="【mao】 ハッピーシンセサイザをツインベースで弾いてみた 【drm】">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13122" y="3342451"/>
              <a:ext cx="1010915" cy="777627"/>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sp>
          <p:nvSpPr>
            <p:cNvPr id="15" name="正方形/長方形 14"/>
            <p:cNvSpPr/>
            <p:nvPr/>
          </p:nvSpPr>
          <p:spPr>
            <a:xfrm>
              <a:off x="2106237" y="4158034"/>
              <a:ext cx="1214687" cy="417892"/>
            </a:xfrm>
            <a:prstGeom prst="rect">
              <a:avLst/>
            </a:prstGeom>
          </p:spPr>
          <p:txBody>
            <a:bodyPr wrap="none">
              <a:spAutoFit/>
            </a:bodyPr>
            <a:lstStyle/>
            <a:p>
              <a:r>
                <a:rPr lang="en-US" altLang="ja-JP" sz="700" dirty="0"/>
                <a:t>sm14209464</a:t>
              </a:r>
              <a:r>
                <a:rPr lang="ja-JP" altLang="en-US" sz="700" dirty="0"/>
                <a:t>，演奏</a:t>
              </a:r>
              <a:endParaRPr lang="en-US" altLang="ja-JP" sz="700" dirty="0"/>
            </a:p>
            <a:p>
              <a:r>
                <a:rPr lang="en-US" altLang="ja-JP" sz="700" dirty="0"/>
                <a:t>381,143</a:t>
              </a:r>
              <a:r>
                <a:rPr lang="ja-JP" altLang="en-US" sz="700" dirty="0"/>
                <a:t> </a:t>
              </a:r>
              <a:r>
                <a:rPr lang="en-US" altLang="ja-JP" sz="700" dirty="0"/>
                <a:t>views</a:t>
              </a:r>
              <a:endParaRPr lang="ja-JP" altLang="en-US" sz="700" dirty="0"/>
            </a:p>
          </p:txBody>
        </p:sp>
        <p:sp>
          <p:nvSpPr>
            <p:cNvPr id="16" name="正方形/長方形 15"/>
            <p:cNvSpPr/>
            <p:nvPr/>
          </p:nvSpPr>
          <p:spPr>
            <a:xfrm>
              <a:off x="3142380" y="4162129"/>
              <a:ext cx="1214687" cy="417892"/>
            </a:xfrm>
            <a:prstGeom prst="rect">
              <a:avLst/>
            </a:prstGeom>
          </p:spPr>
          <p:txBody>
            <a:bodyPr wrap="none">
              <a:spAutoFit/>
            </a:bodyPr>
            <a:lstStyle/>
            <a:p>
              <a:r>
                <a:rPr lang="en-US" altLang="ja-JP" sz="700" dirty="0"/>
                <a:t>sm14977117</a:t>
              </a:r>
              <a:r>
                <a:rPr lang="ja-JP" altLang="en-US" sz="700" dirty="0"/>
                <a:t>，演奏</a:t>
              </a:r>
              <a:endParaRPr lang="en-US" altLang="ja-JP" sz="700" dirty="0"/>
            </a:p>
            <a:p>
              <a:r>
                <a:rPr lang="en-US" altLang="ja-JP" sz="700" dirty="0"/>
                <a:t>302,974</a:t>
              </a:r>
              <a:r>
                <a:rPr lang="ja-JP" altLang="en-US" sz="700" dirty="0"/>
                <a:t> </a:t>
              </a:r>
              <a:r>
                <a:rPr lang="en-US" altLang="ja-JP" sz="700" dirty="0"/>
                <a:t>views</a:t>
              </a:r>
              <a:endParaRPr lang="ja-JP" altLang="en-US" sz="700" dirty="0"/>
            </a:p>
          </p:txBody>
        </p:sp>
        <p:pic>
          <p:nvPicPr>
            <p:cNvPr id="17" name="Picture 18" descr="【ときメモGS3】ハッピーシンセサイザ【手描き】">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63287" y="4965225"/>
              <a:ext cx="1010915" cy="777627"/>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sp>
          <p:nvSpPr>
            <p:cNvPr id="18" name="正方形/長方形 17"/>
            <p:cNvSpPr/>
            <p:nvPr/>
          </p:nvSpPr>
          <p:spPr>
            <a:xfrm>
              <a:off x="5685167" y="5742851"/>
              <a:ext cx="979249" cy="564153"/>
            </a:xfrm>
            <a:prstGeom prst="rect">
              <a:avLst/>
            </a:prstGeom>
          </p:spPr>
          <p:txBody>
            <a:bodyPr wrap="none">
              <a:spAutoFit/>
            </a:bodyPr>
            <a:lstStyle/>
            <a:p>
              <a:r>
                <a:rPr lang="en-US" altLang="ja-JP" sz="700" dirty="0"/>
                <a:t>Sm14298262</a:t>
              </a:r>
              <a:r>
                <a:rPr lang="ja-JP" altLang="en-US" sz="700" dirty="0"/>
                <a:t>，</a:t>
              </a:r>
              <a:endParaRPr lang="en-US" altLang="ja-JP" sz="700" dirty="0"/>
            </a:p>
            <a:p>
              <a:r>
                <a:rPr lang="ja-JP" altLang="en-US" sz="700" dirty="0"/>
                <a:t>手書きアニメ</a:t>
              </a:r>
              <a:endParaRPr lang="en-US" altLang="ja-JP" sz="700" dirty="0"/>
            </a:p>
            <a:p>
              <a:r>
                <a:rPr lang="en-US" altLang="ja-JP" sz="700" dirty="0"/>
                <a:t>215,244</a:t>
              </a:r>
              <a:r>
                <a:rPr lang="ja-JP" altLang="en-US" sz="700" dirty="0"/>
                <a:t> </a:t>
              </a:r>
              <a:r>
                <a:rPr lang="en-US" altLang="ja-JP" sz="700" dirty="0"/>
                <a:t>views</a:t>
              </a:r>
              <a:endParaRPr lang="ja-JP" altLang="en-US" sz="700" dirty="0"/>
            </a:p>
          </p:txBody>
        </p:sp>
        <p:cxnSp>
          <p:nvCxnSpPr>
            <p:cNvPr id="19" name="直線矢印コネクタ 18"/>
            <p:cNvCxnSpPr>
              <a:stCxn id="7" idx="2"/>
              <a:endCxn id="17" idx="0"/>
            </p:cNvCxnSpPr>
            <p:nvPr/>
          </p:nvCxnSpPr>
          <p:spPr>
            <a:xfrm>
              <a:off x="4862404" y="4134621"/>
              <a:ext cx="1306341" cy="8306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正方形/長方形 19"/>
            <p:cNvSpPr/>
            <p:nvPr/>
          </p:nvSpPr>
          <p:spPr>
            <a:xfrm>
              <a:off x="5359146" y="4562239"/>
              <a:ext cx="703452" cy="271630"/>
            </a:xfrm>
            <a:prstGeom prst="rect">
              <a:avLst/>
            </a:prstGeom>
          </p:spPr>
          <p:txBody>
            <a:bodyPr wrap="none">
              <a:spAutoFit/>
            </a:bodyPr>
            <a:lstStyle/>
            <a:p>
              <a:r>
                <a:rPr lang="ja-JP" altLang="en-US" sz="700" dirty="0"/>
                <a:t>振り付け</a:t>
              </a:r>
            </a:p>
          </p:txBody>
        </p:sp>
        <p:pic>
          <p:nvPicPr>
            <p:cNvPr id="21" name="Picture 20" descr="『ハッピーシンセサイザ』を歌ってみた【ヲタみんver.】">
              <a:hlinkClick r:id="rId15"/>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30902" y="3356994"/>
              <a:ext cx="1010915" cy="777627"/>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sp>
          <p:nvSpPr>
            <p:cNvPr id="22" name="正方形/長方形 21"/>
            <p:cNvSpPr/>
            <p:nvPr/>
          </p:nvSpPr>
          <p:spPr>
            <a:xfrm>
              <a:off x="5430902" y="4129336"/>
              <a:ext cx="1214687" cy="417892"/>
            </a:xfrm>
            <a:prstGeom prst="rect">
              <a:avLst/>
            </a:prstGeom>
          </p:spPr>
          <p:txBody>
            <a:bodyPr wrap="none">
              <a:spAutoFit/>
            </a:bodyPr>
            <a:lstStyle/>
            <a:p>
              <a:r>
                <a:rPr lang="en-US" altLang="ja-JP" sz="700" dirty="0"/>
                <a:t>sm13129465</a:t>
              </a:r>
              <a:r>
                <a:rPr lang="ja-JP" altLang="en-US" sz="700" dirty="0"/>
                <a:t>，歌唱</a:t>
              </a:r>
              <a:endParaRPr lang="en-US" altLang="ja-JP" sz="700" dirty="0"/>
            </a:p>
            <a:p>
              <a:r>
                <a:rPr lang="en-US" altLang="ja-JP" sz="700" dirty="0"/>
                <a:t>783,424</a:t>
              </a:r>
              <a:r>
                <a:rPr lang="ja-JP" altLang="en-US" sz="700" dirty="0"/>
                <a:t> </a:t>
              </a:r>
              <a:r>
                <a:rPr lang="en-US" altLang="ja-JP" sz="700" dirty="0"/>
                <a:t>views</a:t>
              </a:r>
              <a:endParaRPr lang="ja-JP" altLang="en-US" sz="700" dirty="0"/>
            </a:p>
          </p:txBody>
        </p:sp>
        <p:cxnSp>
          <p:nvCxnSpPr>
            <p:cNvPr id="23" name="直線矢印コネクタ 22"/>
            <p:cNvCxnSpPr>
              <a:stCxn id="21" idx="2"/>
              <a:endCxn id="17" idx="0"/>
            </p:cNvCxnSpPr>
            <p:nvPr/>
          </p:nvCxnSpPr>
          <p:spPr>
            <a:xfrm>
              <a:off x="5936360" y="4134621"/>
              <a:ext cx="232385" cy="8306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正方形/長方形 23"/>
            <p:cNvSpPr/>
            <p:nvPr/>
          </p:nvSpPr>
          <p:spPr>
            <a:xfrm>
              <a:off x="5930740" y="4509121"/>
              <a:ext cx="494505" cy="271630"/>
            </a:xfrm>
            <a:prstGeom prst="rect">
              <a:avLst/>
            </a:prstGeom>
          </p:spPr>
          <p:txBody>
            <a:bodyPr wrap="none">
              <a:spAutoFit/>
            </a:bodyPr>
            <a:lstStyle/>
            <a:p>
              <a:r>
                <a:rPr lang="ja-JP" altLang="en-US" sz="700" dirty="0"/>
                <a:t>歌声</a:t>
              </a:r>
            </a:p>
          </p:txBody>
        </p:sp>
        <p:cxnSp>
          <p:nvCxnSpPr>
            <p:cNvPr id="25" name="直線矢印コネクタ 24"/>
            <p:cNvCxnSpPr>
              <a:stCxn id="8" idx="2"/>
              <a:endCxn id="21" idx="0"/>
            </p:cNvCxnSpPr>
            <p:nvPr/>
          </p:nvCxnSpPr>
          <p:spPr>
            <a:xfrm>
              <a:off x="5890390" y="2694460"/>
              <a:ext cx="45970" cy="6625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正方形/長方形 25"/>
            <p:cNvSpPr/>
            <p:nvPr/>
          </p:nvSpPr>
          <p:spPr>
            <a:xfrm>
              <a:off x="5410576" y="2977224"/>
              <a:ext cx="964633" cy="271630"/>
            </a:xfrm>
            <a:prstGeom prst="rect">
              <a:avLst/>
            </a:prstGeom>
          </p:spPr>
          <p:txBody>
            <a:bodyPr wrap="none">
              <a:spAutoFit/>
            </a:bodyPr>
            <a:lstStyle/>
            <a:p>
              <a:r>
                <a:rPr lang="ja-JP" altLang="en-US" sz="700" dirty="0"/>
                <a:t>曲</a:t>
              </a:r>
              <a:r>
                <a:rPr lang="en-US" altLang="ja-JP" sz="700" dirty="0"/>
                <a:t>/BGM/</a:t>
              </a:r>
              <a:r>
                <a:rPr lang="ja-JP" altLang="en-US" sz="700" dirty="0"/>
                <a:t>動画</a:t>
              </a:r>
            </a:p>
          </p:txBody>
        </p:sp>
        <p:cxnSp>
          <p:nvCxnSpPr>
            <p:cNvPr id="27" name="直線矢印コネクタ 26"/>
            <p:cNvCxnSpPr>
              <a:stCxn id="8" idx="1"/>
              <a:endCxn id="14" idx="0"/>
            </p:cNvCxnSpPr>
            <p:nvPr/>
          </p:nvCxnSpPr>
          <p:spPr>
            <a:xfrm flipH="1">
              <a:off x="2718580" y="2305647"/>
              <a:ext cx="2666352" cy="10368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正方形/長方形 27"/>
            <p:cNvSpPr/>
            <p:nvPr/>
          </p:nvSpPr>
          <p:spPr>
            <a:xfrm>
              <a:off x="3224037" y="2861909"/>
              <a:ext cx="964633" cy="271630"/>
            </a:xfrm>
            <a:prstGeom prst="rect">
              <a:avLst/>
            </a:prstGeom>
          </p:spPr>
          <p:txBody>
            <a:bodyPr wrap="none">
              <a:spAutoFit/>
            </a:bodyPr>
            <a:lstStyle/>
            <a:p>
              <a:r>
                <a:rPr lang="ja-JP" altLang="en-US" sz="700" dirty="0"/>
                <a:t>曲</a:t>
              </a:r>
              <a:r>
                <a:rPr lang="en-US" altLang="ja-JP" sz="700" dirty="0"/>
                <a:t>/</a:t>
              </a:r>
              <a:r>
                <a:rPr lang="ja-JP" altLang="en-US" sz="700" dirty="0"/>
                <a:t>歌声</a:t>
              </a:r>
              <a:r>
                <a:rPr lang="en-US" altLang="ja-JP" sz="700" dirty="0"/>
                <a:t>/BGM</a:t>
              </a:r>
              <a:endParaRPr lang="ja-JP" altLang="en-US" sz="700" dirty="0"/>
            </a:p>
          </p:txBody>
        </p:sp>
        <p:cxnSp>
          <p:nvCxnSpPr>
            <p:cNvPr id="29" name="直線矢印コネクタ 28"/>
            <p:cNvCxnSpPr>
              <a:stCxn id="14" idx="2"/>
              <a:endCxn id="11" idx="0"/>
            </p:cNvCxnSpPr>
            <p:nvPr/>
          </p:nvCxnSpPr>
          <p:spPr>
            <a:xfrm>
              <a:off x="2718580" y="4120078"/>
              <a:ext cx="657020" cy="8306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a:stCxn id="10" idx="2"/>
              <a:endCxn id="11" idx="0"/>
            </p:cNvCxnSpPr>
            <p:nvPr/>
          </p:nvCxnSpPr>
          <p:spPr>
            <a:xfrm flipH="1">
              <a:off x="3375600" y="4120078"/>
              <a:ext cx="415072" cy="8306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正方形/長方形 30"/>
            <p:cNvSpPr/>
            <p:nvPr/>
          </p:nvSpPr>
          <p:spPr>
            <a:xfrm>
              <a:off x="2707087" y="4528828"/>
              <a:ext cx="498136" cy="271630"/>
            </a:xfrm>
            <a:prstGeom prst="rect">
              <a:avLst/>
            </a:prstGeom>
          </p:spPr>
          <p:txBody>
            <a:bodyPr wrap="none">
              <a:spAutoFit/>
            </a:bodyPr>
            <a:lstStyle/>
            <a:p>
              <a:r>
                <a:rPr lang="en-US" altLang="ja-JP" sz="700" dirty="0"/>
                <a:t>BGM</a:t>
              </a:r>
              <a:endParaRPr lang="ja-JP" altLang="en-US" sz="700" dirty="0"/>
            </a:p>
          </p:txBody>
        </p:sp>
        <p:sp>
          <p:nvSpPr>
            <p:cNvPr id="32" name="正方形/長方形 31"/>
            <p:cNvSpPr/>
            <p:nvPr/>
          </p:nvSpPr>
          <p:spPr>
            <a:xfrm>
              <a:off x="3568495" y="4528828"/>
              <a:ext cx="498136" cy="271630"/>
            </a:xfrm>
            <a:prstGeom prst="rect">
              <a:avLst/>
            </a:prstGeom>
          </p:spPr>
          <p:txBody>
            <a:bodyPr wrap="none">
              <a:spAutoFit/>
            </a:bodyPr>
            <a:lstStyle/>
            <a:p>
              <a:r>
                <a:rPr lang="en-US" altLang="ja-JP" sz="700" dirty="0"/>
                <a:t>BGM</a:t>
              </a:r>
              <a:endParaRPr lang="ja-JP" altLang="en-US" sz="700" dirty="0"/>
            </a:p>
          </p:txBody>
        </p:sp>
        <p:pic>
          <p:nvPicPr>
            <p:cNvPr id="33" name="Picture 22" descr="【ニコカラ】ハッピーシンセサイザ【ファミコン/offVocal】">
              <a:hlinkClick r:id="rId17"/>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674448" y="3342450"/>
              <a:ext cx="1010915" cy="777627"/>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pic>
          <p:nvPicPr>
            <p:cNvPr id="34" name="Picture 24" descr="【★】ハッピーシンセサイザ【ハピシン男子部】">
              <a:hlinkClick r:id="rId19"/>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993354" y="4950682"/>
              <a:ext cx="1010915" cy="777627"/>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sp>
          <p:nvSpPr>
            <p:cNvPr id="35" name="正方形/長方形 34"/>
            <p:cNvSpPr/>
            <p:nvPr/>
          </p:nvSpPr>
          <p:spPr>
            <a:xfrm>
              <a:off x="7991465" y="5734684"/>
              <a:ext cx="1214687" cy="417892"/>
            </a:xfrm>
            <a:prstGeom prst="rect">
              <a:avLst/>
            </a:prstGeom>
          </p:spPr>
          <p:txBody>
            <a:bodyPr wrap="none">
              <a:spAutoFit/>
            </a:bodyPr>
            <a:lstStyle/>
            <a:p>
              <a:r>
                <a:rPr lang="en-US" altLang="ja-JP" sz="700" dirty="0"/>
                <a:t>sm14065494</a:t>
              </a:r>
              <a:r>
                <a:rPr lang="ja-JP" altLang="en-US" sz="700" dirty="0"/>
                <a:t>，合唱</a:t>
              </a:r>
              <a:endParaRPr lang="en-US" altLang="ja-JP" sz="700" dirty="0"/>
            </a:p>
            <a:p>
              <a:r>
                <a:rPr lang="en-US" altLang="ja-JP" sz="700" dirty="0"/>
                <a:t>36,217</a:t>
              </a:r>
              <a:r>
                <a:rPr lang="ja-JP" altLang="en-US" sz="700" dirty="0"/>
                <a:t> </a:t>
              </a:r>
              <a:r>
                <a:rPr lang="en-US" altLang="ja-JP" sz="700" dirty="0"/>
                <a:t>views</a:t>
              </a:r>
              <a:endParaRPr lang="ja-JP" altLang="en-US" sz="700" dirty="0"/>
            </a:p>
          </p:txBody>
        </p:sp>
        <p:sp>
          <p:nvSpPr>
            <p:cNvPr id="36" name="正方形/長方形 35"/>
            <p:cNvSpPr/>
            <p:nvPr/>
          </p:nvSpPr>
          <p:spPr>
            <a:xfrm>
              <a:off x="8674448" y="4141555"/>
              <a:ext cx="1214687" cy="417892"/>
            </a:xfrm>
            <a:prstGeom prst="rect">
              <a:avLst/>
            </a:prstGeom>
          </p:spPr>
          <p:txBody>
            <a:bodyPr wrap="none">
              <a:spAutoFit/>
            </a:bodyPr>
            <a:lstStyle/>
            <a:p>
              <a:r>
                <a:rPr lang="en-US" altLang="ja-JP" sz="700" dirty="0"/>
                <a:t>sm14054482</a:t>
              </a:r>
              <a:r>
                <a:rPr lang="ja-JP" altLang="en-US" sz="700" dirty="0"/>
                <a:t>，編曲</a:t>
              </a:r>
              <a:endParaRPr lang="en-US" altLang="ja-JP" sz="700" dirty="0"/>
            </a:p>
            <a:p>
              <a:r>
                <a:rPr lang="en-US" altLang="ja-JP" sz="700" dirty="0"/>
                <a:t>12,543</a:t>
              </a:r>
              <a:r>
                <a:rPr lang="ja-JP" altLang="en-US" sz="700" dirty="0"/>
                <a:t> </a:t>
              </a:r>
              <a:r>
                <a:rPr lang="en-US" altLang="ja-JP" sz="700" dirty="0"/>
                <a:t>views</a:t>
              </a:r>
              <a:endParaRPr lang="ja-JP" altLang="en-US" sz="700" dirty="0"/>
            </a:p>
          </p:txBody>
        </p:sp>
        <p:cxnSp>
          <p:nvCxnSpPr>
            <p:cNvPr id="37" name="直線矢印コネクタ 36"/>
            <p:cNvCxnSpPr>
              <a:stCxn id="33" idx="2"/>
              <a:endCxn id="34" idx="0"/>
            </p:cNvCxnSpPr>
            <p:nvPr/>
          </p:nvCxnSpPr>
          <p:spPr>
            <a:xfrm flipH="1">
              <a:off x="8498812" y="4120077"/>
              <a:ext cx="681094" cy="83060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8" name="正方形/長方形 37"/>
            <p:cNvSpPr/>
            <p:nvPr/>
          </p:nvSpPr>
          <p:spPr>
            <a:xfrm>
              <a:off x="8599840" y="4547697"/>
              <a:ext cx="498135" cy="271630"/>
            </a:xfrm>
            <a:prstGeom prst="rect">
              <a:avLst/>
            </a:prstGeom>
          </p:spPr>
          <p:txBody>
            <a:bodyPr wrap="none">
              <a:spAutoFit/>
            </a:bodyPr>
            <a:lstStyle/>
            <a:p>
              <a:r>
                <a:rPr lang="en-US" altLang="ja-JP" sz="700" dirty="0"/>
                <a:t>BGM</a:t>
              </a:r>
              <a:endParaRPr lang="ja-JP" altLang="en-US" sz="700" dirty="0"/>
            </a:p>
          </p:txBody>
        </p:sp>
        <p:cxnSp>
          <p:nvCxnSpPr>
            <p:cNvPr id="39" name="直線矢印コネクタ 38"/>
            <p:cNvCxnSpPr>
              <a:stCxn id="8" idx="3"/>
              <a:endCxn id="33" idx="0"/>
            </p:cNvCxnSpPr>
            <p:nvPr/>
          </p:nvCxnSpPr>
          <p:spPr>
            <a:xfrm>
              <a:off x="6395847" y="2305647"/>
              <a:ext cx="2784059" cy="103680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0" name="正方形/長方形 39"/>
            <p:cNvSpPr/>
            <p:nvPr/>
          </p:nvSpPr>
          <p:spPr>
            <a:xfrm>
              <a:off x="7824695" y="2691791"/>
              <a:ext cx="372620" cy="271630"/>
            </a:xfrm>
            <a:prstGeom prst="rect">
              <a:avLst/>
            </a:prstGeom>
          </p:spPr>
          <p:txBody>
            <a:bodyPr wrap="none">
              <a:spAutoFit/>
            </a:bodyPr>
            <a:lstStyle/>
            <a:p>
              <a:r>
                <a:rPr lang="ja-JP" altLang="en-US" sz="700" dirty="0"/>
                <a:t>曲</a:t>
              </a:r>
            </a:p>
          </p:txBody>
        </p:sp>
        <p:pic>
          <p:nvPicPr>
            <p:cNvPr id="41" name="Picture 26" descr="Happy Synthesizer 【ハッピーシンセサイザ English ver Vo uMi】">
              <a:hlinkClick r:id="rId2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510814" y="3356994"/>
              <a:ext cx="1010915" cy="777627"/>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sp>
          <p:nvSpPr>
            <p:cNvPr id="42" name="正方形/長方形 41"/>
            <p:cNvSpPr/>
            <p:nvPr/>
          </p:nvSpPr>
          <p:spPr>
            <a:xfrm>
              <a:off x="6425573" y="4149081"/>
              <a:ext cx="1214687" cy="417892"/>
            </a:xfrm>
            <a:prstGeom prst="rect">
              <a:avLst/>
            </a:prstGeom>
          </p:spPr>
          <p:txBody>
            <a:bodyPr wrap="none">
              <a:spAutoFit/>
            </a:bodyPr>
            <a:lstStyle/>
            <a:p>
              <a:r>
                <a:rPr lang="en-US" altLang="ja-JP" sz="700" dirty="0"/>
                <a:t>sm12881690</a:t>
              </a:r>
              <a:r>
                <a:rPr lang="ja-JP" altLang="en-US" sz="700" dirty="0"/>
                <a:t>，歌唱</a:t>
              </a:r>
              <a:endParaRPr lang="en-US" altLang="ja-JP" sz="700" dirty="0"/>
            </a:p>
            <a:p>
              <a:r>
                <a:rPr lang="en-US" altLang="ja-JP" sz="700" dirty="0"/>
                <a:t>101,994</a:t>
              </a:r>
              <a:r>
                <a:rPr lang="ja-JP" altLang="en-US" sz="700" dirty="0"/>
                <a:t> </a:t>
              </a:r>
              <a:r>
                <a:rPr lang="en-US" altLang="ja-JP" sz="700" dirty="0"/>
                <a:t>views</a:t>
              </a:r>
              <a:endParaRPr lang="ja-JP" altLang="en-US" sz="700" dirty="0"/>
            </a:p>
          </p:txBody>
        </p:sp>
        <p:cxnSp>
          <p:nvCxnSpPr>
            <p:cNvPr id="43" name="直線矢印コネクタ 42"/>
            <p:cNvCxnSpPr>
              <a:stCxn id="8" idx="3"/>
              <a:endCxn id="41" idx="0"/>
            </p:cNvCxnSpPr>
            <p:nvPr/>
          </p:nvCxnSpPr>
          <p:spPr>
            <a:xfrm>
              <a:off x="6395847" y="2305647"/>
              <a:ext cx="620425" cy="105134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4" name="正方形/長方形 43"/>
            <p:cNvSpPr/>
            <p:nvPr/>
          </p:nvSpPr>
          <p:spPr>
            <a:xfrm>
              <a:off x="6132793" y="2977222"/>
              <a:ext cx="964633" cy="271630"/>
            </a:xfrm>
            <a:prstGeom prst="rect">
              <a:avLst/>
            </a:prstGeom>
          </p:spPr>
          <p:txBody>
            <a:bodyPr wrap="none">
              <a:spAutoFit/>
            </a:bodyPr>
            <a:lstStyle/>
            <a:p>
              <a:r>
                <a:rPr lang="ja-JP" altLang="en-US" sz="700" dirty="0"/>
                <a:t>曲</a:t>
              </a:r>
              <a:r>
                <a:rPr lang="en-US" altLang="ja-JP" sz="700" dirty="0"/>
                <a:t>/BGM/</a:t>
              </a:r>
              <a:r>
                <a:rPr lang="ja-JP" altLang="en-US" sz="700" dirty="0"/>
                <a:t>動画</a:t>
              </a:r>
            </a:p>
          </p:txBody>
        </p:sp>
        <p:pic>
          <p:nvPicPr>
            <p:cNvPr id="45" name="Picture 28" descr="「ハッピーシンセサイザ」を英語で歌ってみた【Mes】">
              <a:hlinkClick r:id="rId23"/>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61575" y="4965225"/>
              <a:ext cx="1010915" cy="777627"/>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sp>
          <p:nvSpPr>
            <p:cNvPr id="46" name="正方形/長方形 45"/>
            <p:cNvSpPr/>
            <p:nvPr/>
          </p:nvSpPr>
          <p:spPr>
            <a:xfrm>
              <a:off x="6881748" y="5742851"/>
              <a:ext cx="1214687" cy="417892"/>
            </a:xfrm>
            <a:prstGeom prst="rect">
              <a:avLst/>
            </a:prstGeom>
          </p:spPr>
          <p:txBody>
            <a:bodyPr wrap="none">
              <a:spAutoFit/>
            </a:bodyPr>
            <a:lstStyle/>
            <a:p>
              <a:r>
                <a:rPr lang="en-US" altLang="ja-JP" sz="700" dirty="0"/>
                <a:t>sm12938895</a:t>
              </a:r>
              <a:r>
                <a:rPr lang="ja-JP" altLang="en-US" sz="700" dirty="0"/>
                <a:t>，歌唱</a:t>
              </a:r>
              <a:endParaRPr lang="en-US" altLang="ja-JP" sz="700" dirty="0"/>
            </a:p>
            <a:p>
              <a:r>
                <a:rPr lang="en-US" altLang="ja-JP" sz="700" dirty="0"/>
                <a:t>108,456</a:t>
              </a:r>
              <a:r>
                <a:rPr lang="ja-JP" altLang="en-US" sz="700" dirty="0"/>
                <a:t> </a:t>
              </a:r>
              <a:r>
                <a:rPr lang="en-US" altLang="ja-JP" sz="700" dirty="0"/>
                <a:t>views</a:t>
              </a:r>
              <a:endParaRPr lang="ja-JP" altLang="en-US" sz="700" dirty="0"/>
            </a:p>
          </p:txBody>
        </p:sp>
        <p:cxnSp>
          <p:nvCxnSpPr>
            <p:cNvPr id="47" name="直線矢印コネクタ 46"/>
            <p:cNvCxnSpPr>
              <a:stCxn id="41" idx="2"/>
              <a:endCxn id="45" idx="0"/>
            </p:cNvCxnSpPr>
            <p:nvPr/>
          </p:nvCxnSpPr>
          <p:spPr>
            <a:xfrm>
              <a:off x="7016272" y="4134621"/>
              <a:ext cx="350761" cy="8306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8" name="正方形/長方形 47"/>
            <p:cNvSpPr/>
            <p:nvPr/>
          </p:nvSpPr>
          <p:spPr>
            <a:xfrm>
              <a:off x="7793198" y="3638256"/>
              <a:ext cx="424856" cy="229840"/>
            </a:xfrm>
            <a:prstGeom prst="rect">
              <a:avLst/>
            </a:prstGeom>
          </p:spPr>
          <p:txBody>
            <a:bodyPr wrap="none">
              <a:spAutoFit/>
            </a:bodyPr>
            <a:lstStyle/>
            <a:p>
              <a:r>
                <a:rPr lang="ja-JP" altLang="en-US" sz="500" dirty="0"/>
                <a:t>歌詞</a:t>
              </a:r>
            </a:p>
          </p:txBody>
        </p:sp>
        <p:sp>
          <p:nvSpPr>
            <p:cNvPr id="49" name="正方形/長方形 48"/>
            <p:cNvSpPr/>
            <p:nvPr/>
          </p:nvSpPr>
          <p:spPr>
            <a:xfrm>
              <a:off x="7087504" y="4509121"/>
              <a:ext cx="494505" cy="271630"/>
            </a:xfrm>
            <a:prstGeom prst="rect">
              <a:avLst/>
            </a:prstGeom>
          </p:spPr>
          <p:txBody>
            <a:bodyPr wrap="none">
              <a:spAutoFit/>
            </a:bodyPr>
            <a:lstStyle/>
            <a:p>
              <a:r>
                <a:rPr lang="ja-JP" altLang="en-US" sz="700" dirty="0"/>
                <a:t>歌詞</a:t>
              </a:r>
            </a:p>
          </p:txBody>
        </p:sp>
        <p:sp>
          <p:nvSpPr>
            <p:cNvPr id="50" name="正方形/長方形 49"/>
            <p:cNvSpPr/>
            <p:nvPr/>
          </p:nvSpPr>
          <p:spPr>
            <a:xfrm>
              <a:off x="4549048" y="5068073"/>
              <a:ext cx="553554" cy="4337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dirty="0"/>
            </a:p>
          </p:txBody>
        </p:sp>
        <p:sp>
          <p:nvSpPr>
            <p:cNvPr id="51" name="正方形/長方形 50"/>
            <p:cNvSpPr/>
            <p:nvPr/>
          </p:nvSpPr>
          <p:spPr>
            <a:xfrm>
              <a:off x="4690665" y="5156008"/>
              <a:ext cx="553554" cy="4337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dirty="0"/>
            </a:p>
          </p:txBody>
        </p:sp>
        <p:sp>
          <p:nvSpPr>
            <p:cNvPr id="52" name="正方形/長方形 51"/>
            <p:cNvSpPr/>
            <p:nvPr/>
          </p:nvSpPr>
          <p:spPr>
            <a:xfrm>
              <a:off x="4907181" y="5229201"/>
              <a:ext cx="553554" cy="4337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dirty="0"/>
            </a:p>
          </p:txBody>
        </p:sp>
        <p:cxnSp>
          <p:nvCxnSpPr>
            <p:cNvPr id="53" name="直線矢印コネクタ 52"/>
            <p:cNvCxnSpPr>
              <a:stCxn id="7" idx="2"/>
            </p:cNvCxnSpPr>
            <p:nvPr/>
          </p:nvCxnSpPr>
          <p:spPr>
            <a:xfrm>
              <a:off x="4862404" y="4134621"/>
              <a:ext cx="226958" cy="10213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4" name="正方形/長方形 53"/>
            <p:cNvSpPr/>
            <p:nvPr/>
          </p:nvSpPr>
          <p:spPr>
            <a:xfrm>
              <a:off x="4815043" y="4463268"/>
              <a:ext cx="703452" cy="271630"/>
            </a:xfrm>
            <a:prstGeom prst="rect">
              <a:avLst/>
            </a:prstGeom>
          </p:spPr>
          <p:txBody>
            <a:bodyPr wrap="none">
              <a:spAutoFit/>
            </a:bodyPr>
            <a:lstStyle/>
            <a:p>
              <a:r>
                <a:rPr lang="ja-JP" altLang="en-US" sz="700" dirty="0"/>
                <a:t>振り付け</a:t>
              </a:r>
            </a:p>
          </p:txBody>
        </p:sp>
        <p:sp>
          <p:nvSpPr>
            <p:cNvPr id="55" name="正方形/長方形 54"/>
            <p:cNvSpPr/>
            <p:nvPr/>
          </p:nvSpPr>
          <p:spPr>
            <a:xfrm>
              <a:off x="4430637" y="5735155"/>
              <a:ext cx="1417893" cy="292525"/>
            </a:xfrm>
            <a:prstGeom prst="rect">
              <a:avLst/>
            </a:prstGeom>
          </p:spPr>
          <p:txBody>
            <a:bodyPr wrap="none">
              <a:spAutoFit/>
            </a:bodyPr>
            <a:lstStyle/>
            <a:p>
              <a:r>
                <a:rPr lang="ja-JP" altLang="en-US" sz="800" dirty="0"/>
                <a:t>ダンス，約</a:t>
              </a:r>
              <a:r>
                <a:rPr lang="en-US" altLang="ja-JP" sz="800" dirty="0"/>
                <a:t>3000</a:t>
              </a:r>
              <a:r>
                <a:rPr lang="ja-JP" altLang="en-US" sz="800" dirty="0"/>
                <a:t>動画</a:t>
              </a:r>
              <a:endParaRPr lang="en-US" altLang="ja-JP" sz="800" dirty="0"/>
            </a:p>
          </p:txBody>
        </p:sp>
        <p:sp>
          <p:nvSpPr>
            <p:cNvPr id="56" name="正方形/長方形 55"/>
            <p:cNvSpPr/>
            <p:nvPr/>
          </p:nvSpPr>
          <p:spPr>
            <a:xfrm>
              <a:off x="7623014" y="3422174"/>
              <a:ext cx="553554" cy="4337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dirty="0"/>
            </a:p>
          </p:txBody>
        </p:sp>
        <p:sp>
          <p:nvSpPr>
            <p:cNvPr id="57" name="正方形/長方形 56"/>
            <p:cNvSpPr/>
            <p:nvPr/>
          </p:nvSpPr>
          <p:spPr>
            <a:xfrm>
              <a:off x="7764631" y="3510109"/>
              <a:ext cx="553554" cy="4337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dirty="0"/>
            </a:p>
          </p:txBody>
        </p:sp>
        <p:sp>
          <p:nvSpPr>
            <p:cNvPr id="58" name="正方形/長方形 57"/>
            <p:cNvSpPr/>
            <p:nvPr/>
          </p:nvSpPr>
          <p:spPr>
            <a:xfrm>
              <a:off x="7981147" y="3583302"/>
              <a:ext cx="553554" cy="4337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dirty="0"/>
            </a:p>
          </p:txBody>
        </p:sp>
        <p:sp>
          <p:nvSpPr>
            <p:cNvPr id="59" name="正方形/長方形 58"/>
            <p:cNvSpPr/>
            <p:nvPr/>
          </p:nvSpPr>
          <p:spPr>
            <a:xfrm>
              <a:off x="7551006" y="4089256"/>
              <a:ext cx="1353619" cy="292525"/>
            </a:xfrm>
            <a:prstGeom prst="rect">
              <a:avLst/>
            </a:prstGeom>
          </p:spPr>
          <p:txBody>
            <a:bodyPr wrap="none">
              <a:spAutoFit/>
            </a:bodyPr>
            <a:lstStyle/>
            <a:p>
              <a:r>
                <a:rPr lang="ja-JP" altLang="en-US" sz="800" dirty="0"/>
                <a:t>歌唱，約</a:t>
              </a:r>
              <a:r>
                <a:rPr lang="en-US" altLang="ja-JP" sz="800" dirty="0"/>
                <a:t>2000</a:t>
              </a:r>
              <a:r>
                <a:rPr lang="ja-JP" altLang="en-US" sz="800" dirty="0"/>
                <a:t> 動画</a:t>
              </a:r>
              <a:endParaRPr lang="en-US" altLang="ja-JP" sz="800" dirty="0"/>
            </a:p>
          </p:txBody>
        </p:sp>
        <p:cxnSp>
          <p:nvCxnSpPr>
            <p:cNvPr id="60" name="直線矢印コネクタ 59"/>
            <p:cNvCxnSpPr>
              <a:stCxn id="8" idx="3"/>
              <a:endCxn id="56" idx="0"/>
            </p:cNvCxnSpPr>
            <p:nvPr/>
          </p:nvCxnSpPr>
          <p:spPr>
            <a:xfrm>
              <a:off x="6395847" y="2305647"/>
              <a:ext cx="1503944" cy="11165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1" name="正方形/長方形 60"/>
            <p:cNvSpPr/>
            <p:nvPr/>
          </p:nvSpPr>
          <p:spPr>
            <a:xfrm>
              <a:off x="7328825" y="3015491"/>
              <a:ext cx="964633" cy="271630"/>
            </a:xfrm>
            <a:prstGeom prst="rect">
              <a:avLst/>
            </a:prstGeom>
          </p:spPr>
          <p:txBody>
            <a:bodyPr wrap="none">
              <a:spAutoFit/>
            </a:bodyPr>
            <a:lstStyle/>
            <a:p>
              <a:r>
                <a:rPr lang="ja-JP" altLang="en-US" sz="700" dirty="0"/>
                <a:t>曲</a:t>
              </a:r>
              <a:r>
                <a:rPr lang="en-US" altLang="ja-JP" sz="700" dirty="0"/>
                <a:t>/BGM/</a:t>
              </a:r>
              <a:r>
                <a:rPr lang="ja-JP" altLang="en-US" sz="700" dirty="0"/>
                <a:t>動画</a:t>
              </a:r>
            </a:p>
          </p:txBody>
        </p:sp>
        <p:cxnSp>
          <p:nvCxnSpPr>
            <p:cNvPr id="62" name="直線矢印コネクタ 61"/>
            <p:cNvCxnSpPr>
              <a:stCxn id="58" idx="2"/>
              <a:endCxn id="34" idx="0"/>
            </p:cNvCxnSpPr>
            <p:nvPr/>
          </p:nvCxnSpPr>
          <p:spPr>
            <a:xfrm>
              <a:off x="8257924" y="4017031"/>
              <a:ext cx="240888" cy="9336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3" name="正方形/長方形 62"/>
            <p:cNvSpPr/>
            <p:nvPr/>
          </p:nvSpPr>
          <p:spPr>
            <a:xfrm>
              <a:off x="8158694" y="4494122"/>
              <a:ext cx="494505" cy="271630"/>
            </a:xfrm>
            <a:prstGeom prst="rect">
              <a:avLst/>
            </a:prstGeom>
          </p:spPr>
          <p:txBody>
            <a:bodyPr wrap="none">
              <a:spAutoFit/>
            </a:bodyPr>
            <a:lstStyle/>
            <a:p>
              <a:r>
                <a:rPr lang="ja-JP" altLang="en-US" sz="700" dirty="0"/>
                <a:t>歌声</a:t>
              </a:r>
            </a:p>
          </p:txBody>
        </p:sp>
        <p:cxnSp>
          <p:nvCxnSpPr>
            <p:cNvPr id="64" name="直線矢印コネクタ 63"/>
            <p:cNvCxnSpPr>
              <a:stCxn id="57" idx="2"/>
              <a:endCxn id="34" idx="0"/>
            </p:cNvCxnSpPr>
            <p:nvPr/>
          </p:nvCxnSpPr>
          <p:spPr>
            <a:xfrm>
              <a:off x="8041408" y="3943838"/>
              <a:ext cx="457404" cy="10068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5" name="直線矢印コネクタ 64"/>
            <p:cNvCxnSpPr>
              <a:stCxn id="56" idx="1"/>
              <a:endCxn id="34" idx="0"/>
            </p:cNvCxnSpPr>
            <p:nvPr/>
          </p:nvCxnSpPr>
          <p:spPr>
            <a:xfrm>
              <a:off x="7623014" y="3639039"/>
              <a:ext cx="875798" cy="131164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6" name="正方形/長方形 65"/>
            <p:cNvSpPr/>
            <p:nvPr/>
          </p:nvSpPr>
          <p:spPr>
            <a:xfrm>
              <a:off x="3784675" y="3074753"/>
              <a:ext cx="964633" cy="271630"/>
            </a:xfrm>
            <a:prstGeom prst="rect">
              <a:avLst/>
            </a:prstGeom>
          </p:spPr>
          <p:txBody>
            <a:bodyPr wrap="none">
              <a:spAutoFit/>
            </a:bodyPr>
            <a:lstStyle/>
            <a:p>
              <a:r>
                <a:rPr lang="ja-JP" altLang="en-US" sz="700" dirty="0"/>
                <a:t>曲</a:t>
              </a:r>
              <a:r>
                <a:rPr lang="en-US" altLang="ja-JP" sz="700" dirty="0"/>
                <a:t>/</a:t>
              </a:r>
              <a:r>
                <a:rPr lang="ja-JP" altLang="en-US" sz="700" dirty="0"/>
                <a:t>歌声</a:t>
              </a:r>
              <a:r>
                <a:rPr lang="en-US" altLang="ja-JP" sz="700" dirty="0"/>
                <a:t>/BGM</a:t>
              </a:r>
              <a:endParaRPr lang="ja-JP" altLang="en-US" sz="700" dirty="0"/>
            </a:p>
          </p:txBody>
        </p:sp>
        <p:sp>
          <p:nvSpPr>
            <p:cNvPr id="67" name="正方形/長方形 66"/>
            <p:cNvSpPr/>
            <p:nvPr/>
          </p:nvSpPr>
          <p:spPr>
            <a:xfrm>
              <a:off x="4549047" y="2985020"/>
              <a:ext cx="964633" cy="271630"/>
            </a:xfrm>
            <a:prstGeom prst="rect">
              <a:avLst/>
            </a:prstGeom>
          </p:spPr>
          <p:txBody>
            <a:bodyPr wrap="none">
              <a:spAutoFit/>
            </a:bodyPr>
            <a:lstStyle/>
            <a:p>
              <a:r>
                <a:rPr lang="ja-JP" altLang="en-US" sz="700" dirty="0"/>
                <a:t>曲</a:t>
              </a:r>
              <a:r>
                <a:rPr lang="en-US" altLang="ja-JP" sz="700" dirty="0"/>
                <a:t>/</a:t>
              </a:r>
              <a:r>
                <a:rPr lang="ja-JP" altLang="en-US" sz="700" dirty="0"/>
                <a:t>歌声</a:t>
              </a:r>
              <a:r>
                <a:rPr lang="en-US" altLang="ja-JP" sz="700" dirty="0"/>
                <a:t>/BGM</a:t>
              </a:r>
              <a:endParaRPr lang="ja-JP" altLang="en-US" sz="700" dirty="0"/>
            </a:p>
          </p:txBody>
        </p:sp>
      </p:grpSp>
      <p:grpSp>
        <p:nvGrpSpPr>
          <p:cNvPr id="93" name="Group 2"/>
          <p:cNvGrpSpPr>
            <a:grpSpLocks/>
          </p:cNvGrpSpPr>
          <p:nvPr/>
        </p:nvGrpSpPr>
        <p:grpSpPr bwMode="auto">
          <a:xfrm>
            <a:off x="-32207" y="4443075"/>
            <a:ext cx="4897821" cy="2506198"/>
            <a:chOff x="1804" y="5768"/>
            <a:chExt cx="16459" cy="7534"/>
          </a:xfrm>
        </p:grpSpPr>
        <p:pic>
          <p:nvPicPr>
            <p:cNvPr id="94" name="Picture 4"/>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004" y="5908"/>
              <a:ext cx="16059" cy="7014"/>
            </a:xfrm>
            <a:prstGeom prst="rect">
              <a:avLst/>
            </a:prstGeom>
            <a:noFill/>
            <a:extLst>
              <a:ext uri="{909E8E84-426E-40dd-AFC4-6F175D3DCCD1}">
                <a14:hiddenFill xmlns="" xmlns:a14="http://schemas.microsoft.com/office/drawing/2010/main">
                  <a:solidFill>
                    <a:srgbClr val="FFFFFF"/>
                  </a:solidFill>
                </a14:hiddenFill>
              </a:ext>
            </a:extLst>
          </p:spPr>
        </p:pic>
        <p:pic>
          <p:nvPicPr>
            <p:cNvPr id="95" name="Picture 5"/>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804" y="5768"/>
              <a:ext cx="16459" cy="7534"/>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96" name="正方形/長方形 95"/>
          <p:cNvSpPr/>
          <p:nvPr/>
        </p:nvSpPr>
        <p:spPr>
          <a:xfrm>
            <a:off x="4893358" y="4922672"/>
            <a:ext cx="4250642" cy="1615827"/>
          </a:xfrm>
          <a:prstGeom prst="rect">
            <a:avLst/>
          </a:prstGeom>
        </p:spPr>
        <p:txBody>
          <a:bodyPr wrap="square">
            <a:spAutoFit/>
          </a:bodyPr>
          <a:lstStyle/>
          <a:p>
            <a:r>
              <a:rPr lang="en-US" altLang="ja-JP" sz="1100" dirty="0">
                <a:solidFill>
                  <a:srgbClr val="000000"/>
                </a:solidFill>
                <a:ea typeface="MS PGothic" panose="020B0600070205080204" pitchFamily="50" charset="-128"/>
              </a:rPr>
              <a:t>R. </a:t>
            </a:r>
            <a:r>
              <a:rPr lang="en-US" altLang="ja-JP" sz="1100" dirty="0" err="1">
                <a:solidFill>
                  <a:srgbClr val="000000"/>
                </a:solidFill>
                <a:ea typeface="MS PGothic" panose="020B0600070205080204" pitchFamily="50" charset="-128"/>
              </a:rPr>
              <a:t>Cazabet</a:t>
            </a:r>
            <a:r>
              <a:rPr lang="en-US" altLang="ja-JP" sz="1100" dirty="0">
                <a:solidFill>
                  <a:srgbClr val="000000"/>
                </a:solidFill>
                <a:ea typeface="MS PGothic" panose="020B0600070205080204" pitchFamily="50" charset="-128"/>
              </a:rPr>
              <a:t> and H. Takeda: </a:t>
            </a:r>
            <a:r>
              <a:rPr lang="en-US" altLang="ja-JP" sz="1100" dirty="0">
                <a:solidFill>
                  <a:srgbClr val="000000"/>
                </a:solidFill>
                <a:ea typeface="MS PGothic" panose="020B0600070205080204" pitchFamily="50" charset="-128"/>
                <a:hlinkClick r:id="rId27"/>
              </a:rPr>
              <a:t>Understanding mass cooperation through visualization</a:t>
            </a:r>
            <a:r>
              <a:rPr lang="en-US" altLang="ja-JP" sz="1100" dirty="0">
                <a:solidFill>
                  <a:srgbClr val="000000"/>
                </a:solidFill>
                <a:ea typeface="MS PGothic" panose="020B0600070205080204" pitchFamily="50" charset="-128"/>
              </a:rPr>
              <a:t>, L. </a:t>
            </a:r>
            <a:r>
              <a:rPr lang="en-US" altLang="ja-JP" sz="1100" dirty="0" err="1">
                <a:solidFill>
                  <a:srgbClr val="000000"/>
                </a:solidFill>
                <a:ea typeface="MS PGothic" panose="020B0600070205080204" pitchFamily="50" charset="-128"/>
              </a:rPr>
              <a:t>Ferres</a:t>
            </a:r>
            <a:r>
              <a:rPr lang="en-US" altLang="ja-JP" sz="1100" dirty="0">
                <a:solidFill>
                  <a:srgbClr val="000000"/>
                </a:solidFill>
                <a:ea typeface="MS PGothic" panose="020B0600070205080204" pitchFamily="50" charset="-128"/>
              </a:rPr>
              <a:t>, G. Rossi, V. Almeida and E. Herder </a:t>
            </a:r>
            <a:r>
              <a:rPr lang="en-US" altLang="ja-JP" sz="1100" dirty="0" err="1">
                <a:solidFill>
                  <a:srgbClr val="000000"/>
                </a:solidFill>
                <a:ea typeface="MS PGothic" panose="020B0600070205080204" pitchFamily="50" charset="-128"/>
              </a:rPr>
              <a:t>eds</a:t>
            </a:r>
            <a:r>
              <a:rPr lang="en-US" altLang="ja-JP" sz="1100" dirty="0">
                <a:solidFill>
                  <a:srgbClr val="000000"/>
                </a:solidFill>
                <a:ea typeface="MS PGothic" panose="020B0600070205080204" pitchFamily="50" charset="-128"/>
              </a:rPr>
              <a:t>.,Proceedings of the 25th ACM conference on Hypertext and social media, </a:t>
            </a:r>
            <a:r>
              <a:rPr lang="en-US" altLang="ja-JP" sz="1100" dirty="0" err="1">
                <a:solidFill>
                  <a:srgbClr val="000000"/>
                </a:solidFill>
                <a:ea typeface="MS PGothic" panose="020B0600070205080204" pitchFamily="50" charset="-128"/>
              </a:rPr>
              <a:t>pp</a:t>
            </a:r>
            <a:r>
              <a:rPr lang="en-US" altLang="ja-JP" sz="1100" dirty="0">
                <a:solidFill>
                  <a:srgbClr val="000000"/>
                </a:solidFill>
                <a:ea typeface="MS PGothic" panose="020B0600070205080204" pitchFamily="50" charset="-128"/>
              </a:rPr>
              <a:t> 212–217, Santiago, Chile (2014), ACM.</a:t>
            </a:r>
          </a:p>
          <a:p>
            <a:r>
              <a:rPr lang="ja-JP" altLang="en-US" sz="1100" dirty="0"/>
              <a:t>濱崎雅弘</a:t>
            </a:r>
            <a:r>
              <a:rPr lang="en-US" altLang="ja-JP" sz="1100" dirty="0"/>
              <a:t>, </a:t>
            </a:r>
            <a:r>
              <a:rPr lang="ja-JP" altLang="en-US" sz="1100" dirty="0"/>
              <a:t>武田英明</a:t>
            </a:r>
            <a:r>
              <a:rPr lang="en-US" altLang="ja-JP" sz="1100" dirty="0"/>
              <a:t>, </a:t>
            </a:r>
            <a:r>
              <a:rPr lang="ja-JP" altLang="en-US" sz="1100" dirty="0"/>
              <a:t>西村拓一： 動画共有サイトにおける大規模な協調的創造活動の創発のネットワーク分析　</a:t>
            </a:r>
            <a:r>
              <a:rPr lang="en-US" altLang="ja-JP" sz="1100" dirty="0"/>
              <a:t>-</a:t>
            </a:r>
            <a:r>
              <a:rPr lang="ja-JP" altLang="en-US" sz="1100" dirty="0"/>
              <a:t>ニコニコ動画における初音ミク動画コミュニティを対象として</a:t>
            </a:r>
            <a:r>
              <a:rPr lang="en-US" altLang="ja-JP" sz="1100" dirty="0"/>
              <a:t>-, </a:t>
            </a:r>
            <a:r>
              <a:rPr lang="ja-JP" altLang="en-US" sz="1100" dirty="0"/>
              <a:t>人工知能学会論文誌</a:t>
            </a:r>
            <a:r>
              <a:rPr lang="en-US" altLang="ja-JP" sz="1100" dirty="0"/>
              <a:t>, Vol. 25, No. 1, pp. 157-167 (2010).</a:t>
            </a:r>
            <a:endParaRPr lang="ja-JP" altLang="en-US" sz="1100" dirty="0"/>
          </a:p>
        </p:txBody>
      </p:sp>
    </p:spTree>
    <p:extLst>
      <p:ext uri="{BB962C8B-B14F-4D97-AF65-F5344CB8AC3E}">
        <p14:creationId xmlns:p14="http://schemas.microsoft.com/office/powerpoint/2010/main" val="27138446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1998C1-9CD9-0544-8CE8-297810F97DA9}"/>
              </a:ext>
            </a:extLst>
          </p:cNvPr>
          <p:cNvSpPr>
            <a:spLocks noGrp="1"/>
          </p:cNvSpPr>
          <p:nvPr>
            <p:ph type="title"/>
          </p:nvPr>
        </p:nvSpPr>
        <p:spPr/>
        <p:txBody>
          <a:bodyPr/>
          <a:lstStyle/>
          <a:p>
            <a:r>
              <a:rPr kumimoji="1" lang="ja-JP" altLang="en-US"/>
              <a:t>皆さんへの問い</a:t>
            </a:r>
          </a:p>
        </p:txBody>
      </p:sp>
      <p:sp>
        <p:nvSpPr>
          <p:cNvPr id="3" name="コンテンツ プレースホルダー 2">
            <a:extLst>
              <a:ext uri="{FF2B5EF4-FFF2-40B4-BE49-F238E27FC236}">
                <a16:creationId xmlns:a16="http://schemas.microsoft.com/office/drawing/2014/main" id="{73DB48FA-2D36-7942-A426-719EE96441E6}"/>
              </a:ext>
            </a:extLst>
          </p:cNvPr>
          <p:cNvSpPr>
            <a:spLocks noGrp="1"/>
          </p:cNvSpPr>
          <p:nvPr>
            <p:ph idx="1"/>
          </p:nvPr>
        </p:nvSpPr>
        <p:spPr>
          <a:xfrm>
            <a:off x="457200" y="2974694"/>
            <a:ext cx="8229600" cy="1030147"/>
          </a:xfrm>
        </p:spPr>
        <p:txBody>
          <a:bodyPr>
            <a:normAutofit/>
          </a:bodyPr>
          <a:lstStyle/>
          <a:p>
            <a:pPr marL="0" indent="0" algn="ctr">
              <a:buNone/>
            </a:pPr>
            <a:r>
              <a:rPr lang="ja-JP" altLang="en-US" sz="4000"/>
              <a:t>未来の社会を作るのは人か</a:t>
            </a:r>
            <a:r>
              <a:rPr lang="en-US" altLang="ja-JP" sz="4000" dirty="0"/>
              <a:t>AI</a:t>
            </a:r>
            <a:r>
              <a:rPr lang="ja-JP" altLang="en-US" sz="4000"/>
              <a:t>か</a:t>
            </a:r>
            <a:endParaRPr kumimoji="1" lang="ja-JP" altLang="en-US" sz="4000"/>
          </a:p>
        </p:txBody>
      </p:sp>
    </p:spTree>
    <p:extLst>
      <p:ext uri="{BB962C8B-B14F-4D97-AF65-F5344CB8AC3E}">
        <p14:creationId xmlns:p14="http://schemas.microsoft.com/office/powerpoint/2010/main" val="31855730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円/楕円 68"/>
          <p:cNvSpPr/>
          <p:nvPr/>
        </p:nvSpPr>
        <p:spPr>
          <a:xfrm>
            <a:off x="-1806434" y="-989673"/>
            <a:ext cx="9813782" cy="7926828"/>
          </a:xfrm>
          <a:prstGeom prst="ellipse">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0" name="円/楕円 69"/>
          <p:cNvSpPr/>
          <p:nvPr/>
        </p:nvSpPr>
        <p:spPr>
          <a:xfrm>
            <a:off x="-2187329" y="-917340"/>
            <a:ext cx="8499007" cy="6789430"/>
          </a:xfrm>
          <a:prstGeom prst="ellipse">
            <a:avLst/>
          </a:prstGeom>
          <a:solidFill>
            <a:schemeClr val="accent1">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1" name="円/楕円 70"/>
          <p:cNvSpPr/>
          <p:nvPr/>
        </p:nvSpPr>
        <p:spPr>
          <a:xfrm>
            <a:off x="-2046210" y="-1085061"/>
            <a:ext cx="6801054" cy="5825862"/>
          </a:xfrm>
          <a:prstGeom prst="ellipse">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2" name="円/楕円 71"/>
          <p:cNvSpPr/>
          <p:nvPr/>
        </p:nvSpPr>
        <p:spPr>
          <a:xfrm>
            <a:off x="-2187330" y="-917341"/>
            <a:ext cx="5805255" cy="4950301"/>
          </a:xfrm>
          <a:prstGeom prst="ellipse">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3" name="円/楕円 72"/>
          <p:cNvSpPr/>
          <p:nvPr/>
        </p:nvSpPr>
        <p:spPr>
          <a:xfrm>
            <a:off x="-2187330" y="-1085061"/>
            <a:ext cx="4387665" cy="3846309"/>
          </a:xfrm>
          <a:prstGeom prst="ellipse">
            <a:avLst/>
          </a:prstGeom>
          <a:solidFill>
            <a:srgbClr val="497CB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8" name="直線コネクタ 17"/>
          <p:cNvCxnSpPr/>
          <p:nvPr/>
        </p:nvCxnSpPr>
        <p:spPr>
          <a:xfrm>
            <a:off x="457200" y="839802"/>
            <a:ext cx="7224682" cy="5295288"/>
          </a:xfrm>
          <a:prstGeom prst="line">
            <a:avLst/>
          </a:prstGeom>
          <a:ln w="76200" cmpd="sng">
            <a:prstDash val="sysDash"/>
            <a:tailEnd type="arrow" w="lg" len="lg"/>
          </a:ln>
        </p:spPr>
        <p:style>
          <a:lnRef idx="2">
            <a:schemeClr val="accent1"/>
          </a:lnRef>
          <a:fillRef idx="0">
            <a:schemeClr val="accent1"/>
          </a:fillRef>
          <a:effectRef idx="1">
            <a:schemeClr val="accent1"/>
          </a:effectRef>
          <a:fontRef idx="minor">
            <a:schemeClr val="tx1"/>
          </a:fontRef>
        </p:style>
      </p:cxnSp>
      <p:sp>
        <p:nvSpPr>
          <p:cNvPr id="2" name="タイトル 1"/>
          <p:cNvSpPr>
            <a:spLocks noGrp="1"/>
          </p:cNvSpPr>
          <p:nvPr>
            <p:ph type="title"/>
          </p:nvPr>
        </p:nvSpPr>
        <p:spPr>
          <a:xfrm>
            <a:off x="457200" y="0"/>
            <a:ext cx="8229600" cy="491595"/>
          </a:xfrm>
        </p:spPr>
        <p:txBody>
          <a:bodyPr>
            <a:normAutofit fontScale="90000"/>
          </a:bodyPr>
          <a:lstStyle/>
          <a:p>
            <a:r>
              <a:rPr kumimoji="1" lang="ja-JP" altLang="en-US" dirty="0"/>
              <a:t>知能のふたつの面</a:t>
            </a:r>
          </a:p>
        </p:txBody>
      </p:sp>
      <p:pic>
        <p:nvPicPr>
          <p:cNvPr id="3" name="図 2"/>
          <p:cNvPicPr>
            <a:picLocks noChangeAspect="1"/>
          </p:cNvPicPr>
          <p:nvPr/>
        </p:nvPicPr>
        <p:blipFill>
          <a:blip r:embed="rId2"/>
          <a:stretch>
            <a:fillRect/>
          </a:stretch>
        </p:blipFill>
        <p:spPr>
          <a:xfrm>
            <a:off x="4086824" y="3458526"/>
            <a:ext cx="1336040" cy="1318516"/>
          </a:xfrm>
          <a:prstGeom prst="rect">
            <a:avLst/>
          </a:prstGeom>
        </p:spPr>
      </p:pic>
      <p:sp>
        <p:nvSpPr>
          <p:cNvPr id="4" name="正方形/長方形 3"/>
          <p:cNvSpPr/>
          <p:nvPr/>
        </p:nvSpPr>
        <p:spPr>
          <a:xfrm>
            <a:off x="3140324" y="6134189"/>
            <a:ext cx="5930413" cy="1015663"/>
          </a:xfrm>
          <a:prstGeom prst="rect">
            <a:avLst/>
          </a:prstGeom>
        </p:spPr>
        <p:txBody>
          <a:bodyPr wrap="square">
            <a:spAutoFit/>
          </a:bodyPr>
          <a:lstStyle/>
          <a:p>
            <a:r>
              <a:rPr lang="en-US" altLang="ja-JP" sz="1200" dirty="0">
                <a:hlinkClick r:id="rId3"/>
              </a:rPr>
              <a:t>https://upload.wikimedia.org/wikipedia/commons/5/5c/Da_Vinci_Vitruve_Luc_Viatour2.jpg</a:t>
            </a:r>
            <a:endParaRPr lang="en-US" altLang="ja-JP" sz="1200" dirty="0"/>
          </a:p>
          <a:p>
            <a:r>
              <a:rPr lang="en-US" altLang="ja-JP" sz="1200" dirty="0">
                <a:hlinkClick r:id="rId4"/>
              </a:rPr>
              <a:t>https://upload.wikimedia.org/wikipedia/commons/1/1e/Hippocampus_image.png</a:t>
            </a:r>
            <a:endParaRPr lang="en-US" altLang="ja-JP" sz="1200" dirty="0"/>
          </a:p>
          <a:p>
            <a:r>
              <a:rPr lang="pl-PL" altLang="ja-JP" sz="1200" dirty="0">
                <a:hlinkClick r:id="rId5"/>
              </a:rPr>
              <a:t>https://www.flickr.com/photos/57570482@N06/5299266966</a:t>
            </a:r>
            <a:endParaRPr lang="pl-PL" altLang="ja-JP" sz="1200" dirty="0"/>
          </a:p>
          <a:p>
            <a:endParaRPr lang="en-US" altLang="ja-JP" sz="1200" dirty="0"/>
          </a:p>
          <a:p>
            <a:endParaRPr lang="ja-JP" altLang="en-US" sz="1200" dirty="0"/>
          </a:p>
        </p:txBody>
      </p:sp>
      <p:pic>
        <p:nvPicPr>
          <p:cNvPr id="5" name="図 4"/>
          <p:cNvPicPr>
            <a:picLocks noChangeAspect="1"/>
          </p:cNvPicPr>
          <p:nvPr/>
        </p:nvPicPr>
        <p:blipFill>
          <a:blip r:embed="rId6"/>
          <a:stretch>
            <a:fillRect/>
          </a:stretch>
        </p:blipFill>
        <p:spPr>
          <a:xfrm>
            <a:off x="2479202" y="4444992"/>
            <a:ext cx="1167646" cy="664099"/>
          </a:xfrm>
          <a:prstGeom prst="rect">
            <a:avLst/>
          </a:prstGeom>
        </p:spPr>
      </p:pic>
      <p:pic>
        <p:nvPicPr>
          <p:cNvPr id="6" name="図 5"/>
          <p:cNvPicPr>
            <a:picLocks noChangeAspect="1"/>
          </p:cNvPicPr>
          <p:nvPr/>
        </p:nvPicPr>
        <p:blipFill>
          <a:blip r:embed="rId7"/>
          <a:stretch>
            <a:fillRect/>
          </a:stretch>
        </p:blipFill>
        <p:spPr>
          <a:xfrm>
            <a:off x="5759858" y="3199347"/>
            <a:ext cx="1097101" cy="731972"/>
          </a:xfrm>
          <a:prstGeom prst="rect">
            <a:avLst/>
          </a:prstGeom>
        </p:spPr>
      </p:pic>
      <p:cxnSp>
        <p:nvCxnSpPr>
          <p:cNvPr id="8" name="直線コネクタ 7"/>
          <p:cNvCxnSpPr/>
          <p:nvPr/>
        </p:nvCxnSpPr>
        <p:spPr>
          <a:xfrm flipV="1">
            <a:off x="2394581" y="5301208"/>
            <a:ext cx="1097300" cy="1485672"/>
          </a:xfrm>
          <a:prstGeom prst="line">
            <a:avLst/>
          </a:prstGeom>
          <a:ln>
            <a:headEnd type="triangle" w="lg" len="lg"/>
          </a:ln>
        </p:spPr>
        <p:style>
          <a:lnRef idx="2">
            <a:schemeClr val="accent1"/>
          </a:lnRef>
          <a:fillRef idx="0">
            <a:schemeClr val="accent1"/>
          </a:fillRef>
          <a:effectRef idx="1">
            <a:schemeClr val="accent1"/>
          </a:effectRef>
          <a:fontRef idx="minor">
            <a:schemeClr val="tx1"/>
          </a:fontRef>
        </p:style>
      </p:cxnSp>
      <p:cxnSp>
        <p:nvCxnSpPr>
          <p:cNvPr id="9" name="直線コネクタ 8"/>
          <p:cNvCxnSpPr/>
          <p:nvPr/>
        </p:nvCxnSpPr>
        <p:spPr>
          <a:xfrm>
            <a:off x="1528209" y="4658736"/>
            <a:ext cx="2035680" cy="1506568"/>
          </a:xfrm>
          <a:prstGeom prst="line">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11" name="テキスト ボックス 10"/>
          <p:cNvSpPr txBox="1"/>
          <p:nvPr/>
        </p:nvSpPr>
        <p:spPr>
          <a:xfrm rot="18403382">
            <a:off x="2263888" y="6309964"/>
            <a:ext cx="1107996" cy="369332"/>
          </a:xfrm>
          <a:prstGeom prst="rect">
            <a:avLst/>
          </a:prstGeom>
          <a:noFill/>
        </p:spPr>
        <p:txBody>
          <a:bodyPr wrap="none" rtlCol="0">
            <a:spAutoFit/>
          </a:bodyPr>
          <a:lstStyle/>
          <a:p>
            <a:r>
              <a:rPr kumimoji="1" lang="ja-JP" altLang="en-US" dirty="0"/>
              <a:t>系統発生</a:t>
            </a:r>
          </a:p>
        </p:txBody>
      </p:sp>
      <p:sp>
        <p:nvSpPr>
          <p:cNvPr id="15" name="テキスト ボックス 14"/>
          <p:cNvSpPr txBox="1"/>
          <p:nvPr/>
        </p:nvSpPr>
        <p:spPr>
          <a:xfrm rot="18379190">
            <a:off x="6187544" y="954145"/>
            <a:ext cx="1338828" cy="369332"/>
          </a:xfrm>
          <a:prstGeom prst="rect">
            <a:avLst/>
          </a:prstGeom>
          <a:noFill/>
        </p:spPr>
        <p:txBody>
          <a:bodyPr wrap="none" rtlCol="0">
            <a:spAutoFit/>
          </a:bodyPr>
          <a:lstStyle/>
          <a:p>
            <a:r>
              <a:rPr kumimoji="1" lang="ja-JP" altLang="en-US" dirty="0"/>
              <a:t>社会の発達</a:t>
            </a:r>
          </a:p>
        </p:txBody>
      </p:sp>
      <p:sp>
        <p:nvSpPr>
          <p:cNvPr id="19" name="テキスト ボックス 18"/>
          <p:cNvSpPr txBox="1"/>
          <p:nvPr/>
        </p:nvSpPr>
        <p:spPr>
          <a:xfrm>
            <a:off x="1636194" y="3928836"/>
            <a:ext cx="2364777" cy="400110"/>
          </a:xfrm>
          <a:prstGeom prst="rect">
            <a:avLst/>
          </a:prstGeom>
          <a:noFill/>
        </p:spPr>
        <p:txBody>
          <a:bodyPr wrap="none" rtlCol="0">
            <a:spAutoFit/>
          </a:bodyPr>
          <a:lstStyle/>
          <a:p>
            <a:r>
              <a:rPr kumimoji="1" lang="ja-JP" altLang="en-US" sz="2000" i="1" dirty="0">
                <a:latin typeface="小塚ゴシック Pr6N H"/>
                <a:ea typeface="小塚ゴシック Pr6N H"/>
                <a:cs typeface="小塚ゴシック Pr6N H"/>
              </a:rPr>
              <a:t>身体に根ざす知能</a:t>
            </a:r>
          </a:p>
        </p:txBody>
      </p:sp>
      <p:sp>
        <p:nvSpPr>
          <p:cNvPr id="20" name="テキスト ボックス 19"/>
          <p:cNvSpPr txBox="1"/>
          <p:nvPr/>
        </p:nvSpPr>
        <p:spPr>
          <a:xfrm>
            <a:off x="4444220" y="2812976"/>
            <a:ext cx="2364777" cy="400110"/>
          </a:xfrm>
          <a:prstGeom prst="rect">
            <a:avLst/>
          </a:prstGeom>
          <a:noFill/>
        </p:spPr>
        <p:txBody>
          <a:bodyPr wrap="none" rtlCol="0">
            <a:spAutoFit/>
          </a:bodyPr>
          <a:lstStyle/>
          <a:p>
            <a:r>
              <a:rPr kumimoji="1" lang="ja-JP" altLang="en-US" sz="2000" i="1" dirty="0">
                <a:latin typeface="小塚ゴシック Pr6N H"/>
                <a:ea typeface="小塚ゴシック Pr6N H"/>
                <a:cs typeface="小塚ゴシック Pr6N H"/>
              </a:rPr>
              <a:t>社会に根ざす知能</a:t>
            </a:r>
          </a:p>
        </p:txBody>
      </p:sp>
      <p:grpSp>
        <p:nvGrpSpPr>
          <p:cNvPr id="10" name="図形グループ 9"/>
          <p:cNvGrpSpPr/>
          <p:nvPr/>
        </p:nvGrpSpPr>
        <p:grpSpPr>
          <a:xfrm>
            <a:off x="719910" y="750698"/>
            <a:ext cx="1674671" cy="369332"/>
            <a:chOff x="883921" y="951390"/>
            <a:chExt cx="1674671" cy="369332"/>
          </a:xfrm>
        </p:grpSpPr>
        <p:sp>
          <p:nvSpPr>
            <p:cNvPr id="23" name="円/楕円 22"/>
            <p:cNvSpPr/>
            <p:nvPr/>
          </p:nvSpPr>
          <p:spPr>
            <a:xfrm>
              <a:off x="883921" y="1024184"/>
              <a:ext cx="194779" cy="194779"/>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1078700" y="951390"/>
              <a:ext cx="1479892" cy="369332"/>
            </a:xfrm>
            <a:prstGeom prst="rect">
              <a:avLst/>
            </a:prstGeom>
            <a:noFill/>
          </p:spPr>
          <p:txBody>
            <a:bodyPr wrap="none" rtlCol="0">
              <a:spAutoFit/>
            </a:bodyPr>
            <a:lstStyle/>
            <a:p>
              <a:r>
                <a:rPr kumimoji="1" lang="ja-JP" altLang="en-US" dirty="0"/>
                <a:t>パターン認識</a:t>
              </a:r>
            </a:p>
          </p:txBody>
        </p:sp>
      </p:grpSp>
      <p:grpSp>
        <p:nvGrpSpPr>
          <p:cNvPr id="75" name="図形グループ 74"/>
          <p:cNvGrpSpPr/>
          <p:nvPr/>
        </p:nvGrpSpPr>
        <p:grpSpPr>
          <a:xfrm>
            <a:off x="1563957" y="1379034"/>
            <a:ext cx="1253928" cy="369332"/>
            <a:chOff x="1563957" y="1379034"/>
            <a:chExt cx="1253928" cy="369332"/>
          </a:xfrm>
        </p:grpSpPr>
        <p:sp>
          <p:nvSpPr>
            <p:cNvPr id="27" name="テキスト ボックス 26"/>
            <p:cNvSpPr txBox="1"/>
            <p:nvPr/>
          </p:nvSpPr>
          <p:spPr>
            <a:xfrm>
              <a:off x="1709889" y="1379034"/>
              <a:ext cx="1107996" cy="369332"/>
            </a:xfrm>
            <a:prstGeom prst="rect">
              <a:avLst/>
            </a:prstGeom>
            <a:noFill/>
          </p:spPr>
          <p:txBody>
            <a:bodyPr wrap="none" rtlCol="0">
              <a:spAutoFit/>
            </a:bodyPr>
            <a:lstStyle/>
            <a:p>
              <a:r>
                <a:rPr kumimoji="1" lang="ja-JP" altLang="en-US" dirty="0"/>
                <a:t>定理証明</a:t>
              </a:r>
            </a:p>
          </p:txBody>
        </p:sp>
        <p:sp>
          <p:nvSpPr>
            <p:cNvPr id="29" name="円/楕円 28"/>
            <p:cNvSpPr/>
            <p:nvPr/>
          </p:nvSpPr>
          <p:spPr>
            <a:xfrm>
              <a:off x="1563957" y="1453417"/>
              <a:ext cx="194779" cy="20269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grpSp>
      <p:grpSp>
        <p:nvGrpSpPr>
          <p:cNvPr id="74" name="図形グループ 73"/>
          <p:cNvGrpSpPr/>
          <p:nvPr/>
        </p:nvGrpSpPr>
        <p:grpSpPr>
          <a:xfrm>
            <a:off x="1945053" y="1018271"/>
            <a:ext cx="900122" cy="384340"/>
            <a:chOff x="2200335" y="1002150"/>
            <a:chExt cx="900122" cy="384340"/>
          </a:xfrm>
        </p:grpSpPr>
        <p:sp>
          <p:nvSpPr>
            <p:cNvPr id="26" name="円/楕円 25"/>
            <p:cNvSpPr/>
            <p:nvPr/>
          </p:nvSpPr>
          <p:spPr>
            <a:xfrm>
              <a:off x="2200335" y="1102156"/>
              <a:ext cx="194779" cy="194779"/>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a:off x="2321578" y="1002150"/>
              <a:ext cx="778879" cy="384340"/>
            </a:xfrm>
            <a:prstGeom prst="rect">
              <a:avLst/>
            </a:prstGeom>
            <a:noFill/>
          </p:spPr>
          <p:txBody>
            <a:bodyPr wrap="none" rtlCol="0">
              <a:spAutoFit/>
            </a:bodyPr>
            <a:lstStyle/>
            <a:p>
              <a:r>
                <a:rPr kumimoji="1" lang="ja-JP" altLang="en-US" dirty="0"/>
                <a:t>チェス</a:t>
              </a:r>
            </a:p>
          </p:txBody>
        </p:sp>
      </p:grpSp>
      <p:grpSp>
        <p:nvGrpSpPr>
          <p:cNvPr id="31" name="図形グループ 30"/>
          <p:cNvGrpSpPr/>
          <p:nvPr/>
        </p:nvGrpSpPr>
        <p:grpSpPr>
          <a:xfrm>
            <a:off x="0" y="1307419"/>
            <a:ext cx="1600318" cy="601257"/>
            <a:chOff x="120426" y="1024184"/>
            <a:chExt cx="1600318" cy="601257"/>
          </a:xfrm>
        </p:grpSpPr>
        <p:sp>
          <p:nvSpPr>
            <p:cNvPr id="32" name="円/楕円 31"/>
            <p:cNvSpPr/>
            <p:nvPr/>
          </p:nvSpPr>
          <p:spPr>
            <a:xfrm>
              <a:off x="883921" y="1024184"/>
              <a:ext cx="194779" cy="194779"/>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33" name="テキスト ボックス 32"/>
            <p:cNvSpPr txBox="1"/>
            <p:nvPr/>
          </p:nvSpPr>
          <p:spPr>
            <a:xfrm>
              <a:off x="120426" y="1256109"/>
              <a:ext cx="1600318" cy="369332"/>
            </a:xfrm>
            <a:prstGeom prst="rect">
              <a:avLst/>
            </a:prstGeom>
            <a:noFill/>
          </p:spPr>
          <p:txBody>
            <a:bodyPr wrap="none" rtlCol="0">
              <a:spAutoFit/>
            </a:bodyPr>
            <a:lstStyle/>
            <a:p>
              <a:r>
                <a:rPr kumimoji="1" lang="ja-JP" altLang="en-US" dirty="0"/>
                <a:t>パーセプトロン</a:t>
              </a:r>
            </a:p>
          </p:txBody>
        </p:sp>
      </p:grpSp>
      <p:grpSp>
        <p:nvGrpSpPr>
          <p:cNvPr id="34" name="図形グループ 33"/>
          <p:cNvGrpSpPr/>
          <p:nvPr/>
        </p:nvGrpSpPr>
        <p:grpSpPr>
          <a:xfrm>
            <a:off x="3140324" y="1663332"/>
            <a:ext cx="2451527" cy="369332"/>
            <a:chOff x="883921" y="951390"/>
            <a:chExt cx="2451527" cy="369332"/>
          </a:xfrm>
        </p:grpSpPr>
        <p:sp>
          <p:nvSpPr>
            <p:cNvPr id="35" name="円/楕円 34"/>
            <p:cNvSpPr/>
            <p:nvPr/>
          </p:nvSpPr>
          <p:spPr>
            <a:xfrm>
              <a:off x="883921" y="1024184"/>
              <a:ext cx="194779" cy="194779"/>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1078700" y="951390"/>
              <a:ext cx="2256748" cy="369332"/>
            </a:xfrm>
            <a:prstGeom prst="rect">
              <a:avLst/>
            </a:prstGeom>
            <a:noFill/>
          </p:spPr>
          <p:txBody>
            <a:bodyPr wrap="none" rtlCol="0">
              <a:spAutoFit/>
            </a:bodyPr>
            <a:lstStyle/>
            <a:p>
              <a:r>
                <a:rPr kumimoji="1" lang="ja-JP" altLang="en-US" dirty="0"/>
                <a:t>エキスパートシステム</a:t>
              </a:r>
            </a:p>
          </p:txBody>
        </p:sp>
      </p:grpSp>
      <p:grpSp>
        <p:nvGrpSpPr>
          <p:cNvPr id="37" name="図形グループ 36"/>
          <p:cNvGrpSpPr/>
          <p:nvPr/>
        </p:nvGrpSpPr>
        <p:grpSpPr>
          <a:xfrm>
            <a:off x="179720" y="2310033"/>
            <a:ext cx="1699135" cy="369332"/>
            <a:chOff x="-620435" y="951390"/>
            <a:chExt cx="1699135" cy="369332"/>
          </a:xfrm>
        </p:grpSpPr>
        <p:sp>
          <p:nvSpPr>
            <p:cNvPr id="38" name="円/楕円 37"/>
            <p:cNvSpPr/>
            <p:nvPr/>
          </p:nvSpPr>
          <p:spPr>
            <a:xfrm>
              <a:off x="883921" y="1024184"/>
              <a:ext cx="194779" cy="194779"/>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39" name="テキスト ボックス 38"/>
            <p:cNvSpPr txBox="1"/>
            <p:nvPr/>
          </p:nvSpPr>
          <p:spPr>
            <a:xfrm>
              <a:off x="-620435" y="951390"/>
              <a:ext cx="1575071" cy="369332"/>
            </a:xfrm>
            <a:prstGeom prst="rect">
              <a:avLst/>
            </a:prstGeom>
            <a:noFill/>
          </p:spPr>
          <p:txBody>
            <a:bodyPr wrap="none" rtlCol="0">
              <a:spAutoFit/>
            </a:bodyPr>
            <a:lstStyle/>
            <a:p>
              <a:r>
                <a:rPr kumimoji="1" lang="ja-JP" altLang="en-US" dirty="0"/>
                <a:t>ニュラルネット</a:t>
              </a:r>
            </a:p>
          </p:txBody>
        </p:sp>
      </p:grpSp>
      <p:grpSp>
        <p:nvGrpSpPr>
          <p:cNvPr id="40" name="図形グループ 39"/>
          <p:cNvGrpSpPr/>
          <p:nvPr/>
        </p:nvGrpSpPr>
        <p:grpSpPr>
          <a:xfrm>
            <a:off x="406655" y="2604409"/>
            <a:ext cx="1613695" cy="369332"/>
            <a:chOff x="-534995" y="945019"/>
            <a:chExt cx="1613695" cy="369332"/>
          </a:xfrm>
        </p:grpSpPr>
        <p:sp>
          <p:nvSpPr>
            <p:cNvPr id="41" name="円/楕円 40"/>
            <p:cNvSpPr/>
            <p:nvPr/>
          </p:nvSpPr>
          <p:spPr>
            <a:xfrm>
              <a:off x="883921" y="1024184"/>
              <a:ext cx="194779" cy="194779"/>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42" name="テキスト ボックス 41"/>
            <p:cNvSpPr txBox="1"/>
            <p:nvPr/>
          </p:nvSpPr>
          <p:spPr>
            <a:xfrm>
              <a:off x="-534995" y="945019"/>
              <a:ext cx="1384814" cy="369332"/>
            </a:xfrm>
            <a:prstGeom prst="rect">
              <a:avLst/>
            </a:prstGeom>
            <a:noFill/>
          </p:spPr>
          <p:txBody>
            <a:bodyPr wrap="none" rtlCol="0">
              <a:spAutoFit/>
            </a:bodyPr>
            <a:lstStyle/>
            <a:p>
              <a:r>
                <a:rPr kumimoji="1" lang="ja-JP" altLang="en-US" dirty="0"/>
                <a:t>ロボット知能</a:t>
              </a:r>
            </a:p>
          </p:txBody>
        </p:sp>
      </p:grpSp>
      <p:sp>
        <p:nvSpPr>
          <p:cNvPr id="17" name="テキスト ボックス 16"/>
          <p:cNvSpPr txBox="1"/>
          <p:nvPr/>
        </p:nvSpPr>
        <p:spPr>
          <a:xfrm rot="2157408">
            <a:off x="5976035" y="5158916"/>
            <a:ext cx="2184613" cy="369332"/>
          </a:xfrm>
          <a:prstGeom prst="rect">
            <a:avLst/>
          </a:prstGeom>
          <a:noFill/>
        </p:spPr>
        <p:txBody>
          <a:bodyPr wrap="none" rtlCol="0">
            <a:spAutoFit/>
          </a:bodyPr>
          <a:lstStyle/>
          <a:p>
            <a:r>
              <a:rPr kumimoji="1" lang="ja-JP" altLang="en-US" dirty="0"/>
              <a:t>計算能力、記憶能力</a:t>
            </a:r>
          </a:p>
        </p:txBody>
      </p:sp>
      <p:grpSp>
        <p:nvGrpSpPr>
          <p:cNvPr id="43" name="図形グループ 42"/>
          <p:cNvGrpSpPr/>
          <p:nvPr/>
        </p:nvGrpSpPr>
        <p:grpSpPr>
          <a:xfrm>
            <a:off x="4074014" y="2013495"/>
            <a:ext cx="2181922" cy="369332"/>
            <a:chOff x="883921" y="951390"/>
            <a:chExt cx="2181922" cy="369332"/>
          </a:xfrm>
        </p:grpSpPr>
        <p:sp>
          <p:nvSpPr>
            <p:cNvPr id="44" name="円/楕円 43"/>
            <p:cNvSpPr/>
            <p:nvPr/>
          </p:nvSpPr>
          <p:spPr>
            <a:xfrm>
              <a:off x="883921" y="1024184"/>
              <a:ext cx="194779" cy="194779"/>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45" name="テキスト ボックス 44"/>
            <p:cNvSpPr txBox="1"/>
            <p:nvPr/>
          </p:nvSpPr>
          <p:spPr>
            <a:xfrm>
              <a:off x="1078700" y="951390"/>
              <a:ext cx="1987143" cy="369332"/>
            </a:xfrm>
            <a:prstGeom prst="rect">
              <a:avLst/>
            </a:prstGeom>
            <a:noFill/>
          </p:spPr>
          <p:txBody>
            <a:bodyPr wrap="none" rtlCol="0">
              <a:spAutoFit/>
            </a:bodyPr>
            <a:lstStyle/>
            <a:p>
              <a:r>
                <a:rPr kumimoji="1" lang="ja-JP" altLang="en-US" dirty="0"/>
                <a:t>大規模知識ベース</a:t>
              </a:r>
            </a:p>
          </p:txBody>
        </p:sp>
      </p:grpSp>
      <p:grpSp>
        <p:nvGrpSpPr>
          <p:cNvPr id="46" name="図形グループ 45"/>
          <p:cNvGrpSpPr/>
          <p:nvPr/>
        </p:nvGrpSpPr>
        <p:grpSpPr>
          <a:xfrm>
            <a:off x="864503" y="3544511"/>
            <a:ext cx="2275821" cy="369332"/>
            <a:chOff x="-1197121" y="944673"/>
            <a:chExt cx="2275821" cy="369332"/>
          </a:xfrm>
        </p:grpSpPr>
        <p:sp>
          <p:nvSpPr>
            <p:cNvPr id="47" name="円/楕円 46"/>
            <p:cNvSpPr/>
            <p:nvPr/>
          </p:nvSpPr>
          <p:spPr>
            <a:xfrm>
              <a:off x="883921" y="1024184"/>
              <a:ext cx="194779" cy="194779"/>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48" name="テキスト ボックス 47"/>
            <p:cNvSpPr txBox="1"/>
            <p:nvPr/>
          </p:nvSpPr>
          <p:spPr>
            <a:xfrm>
              <a:off x="-1197121" y="944673"/>
              <a:ext cx="2066491" cy="369332"/>
            </a:xfrm>
            <a:prstGeom prst="rect">
              <a:avLst/>
            </a:prstGeom>
            <a:noFill/>
          </p:spPr>
          <p:txBody>
            <a:bodyPr wrap="none" rtlCol="0">
              <a:spAutoFit/>
            </a:bodyPr>
            <a:lstStyle/>
            <a:p>
              <a:r>
                <a:rPr kumimoji="1" lang="ja-JP" altLang="en-US" dirty="0"/>
                <a:t>ディープラーニング</a:t>
              </a:r>
            </a:p>
          </p:txBody>
        </p:sp>
      </p:grpSp>
      <p:grpSp>
        <p:nvGrpSpPr>
          <p:cNvPr id="49" name="図形グループ 48"/>
          <p:cNvGrpSpPr/>
          <p:nvPr/>
        </p:nvGrpSpPr>
        <p:grpSpPr>
          <a:xfrm>
            <a:off x="3792832" y="2508550"/>
            <a:ext cx="1302775" cy="369332"/>
            <a:chOff x="883921" y="951390"/>
            <a:chExt cx="1302775" cy="369332"/>
          </a:xfrm>
        </p:grpSpPr>
        <p:sp>
          <p:nvSpPr>
            <p:cNvPr id="50" name="円/楕円 49"/>
            <p:cNvSpPr/>
            <p:nvPr/>
          </p:nvSpPr>
          <p:spPr>
            <a:xfrm>
              <a:off x="883921" y="1024184"/>
              <a:ext cx="194779" cy="194779"/>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51" name="テキスト ボックス 50"/>
            <p:cNvSpPr txBox="1"/>
            <p:nvPr/>
          </p:nvSpPr>
          <p:spPr>
            <a:xfrm>
              <a:off x="1078700" y="951390"/>
              <a:ext cx="1107996" cy="369332"/>
            </a:xfrm>
            <a:prstGeom prst="rect">
              <a:avLst/>
            </a:prstGeom>
            <a:noFill/>
          </p:spPr>
          <p:txBody>
            <a:bodyPr wrap="none" rtlCol="0">
              <a:spAutoFit/>
            </a:bodyPr>
            <a:lstStyle/>
            <a:p>
              <a:r>
                <a:rPr kumimoji="1" lang="ja-JP" altLang="en-US" dirty="0"/>
                <a:t>機械学習</a:t>
              </a:r>
            </a:p>
          </p:txBody>
        </p:sp>
      </p:grpSp>
      <p:grpSp>
        <p:nvGrpSpPr>
          <p:cNvPr id="52" name="図形グループ 51"/>
          <p:cNvGrpSpPr/>
          <p:nvPr/>
        </p:nvGrpSpPr>
        <p:grpSpPr>
          <a:xfrm>
            <a:off x="1179763" y="985128"/>
            <a:ext cx="841110" cy="369332"/>
            <a:chOff x="883921" y="951390"/>
            <a:chExt cx="841110" cy="369332"/>
          </a:xfrm>
        </p:grpSpPr>
        <p:sp>
          <p:nvSpPr>
            <p:cNvPr id="53" name="円/楕円 52"/>
            <p:cNvSpPr/>
            <p:nvPr/>
          </p:nvSpPr>
          <p:spPr>
            <a:xfrm>
              <a:off x="883921" y="1024184"/>
              <a:ext cx="194779" cy="194779"/>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54" name="テキスト ボックス 53"/>
            <p:cNvSpPr txBox="1"/>
            <p:nvPr/>
          </p:nvSpPr>
          <p:spPr>
            <a:xfrm>
              <a:off x="1078700" y="951390"/>
              <a:ext cx="646331" cy="369332"/>
            </a:xfrm>
            <a:prstGeom prst="rect">
              <a:avLst/>
            </a:prstGeom>
            <a:noFill/>
          </p:spPr>
          <p:txBody>
            <a:bodyPr wrap="none" rtlCol="0">
              <a:spAutoFit/>
            </a:bodyPr>
            <a:lstStyle/>
            <a:p>
              <a:r>
                <a:rPr kumimoji="1" lang="ja-JP" altLang="en-US" dirty="0"/>
                <a:t>推論</a:t>
              </a:r>
            </a:p>
          </p:txBody>
        </p:sp>
      </p:grpSp>
      <p:sp>
        <p:nvSpPr>
          <p:cNvPr id="56" name="テキスト ボックス 55"/>
          <p:cNvSpPr txBox="1"/>
          <p:nvPr/>
        </p:nvSpPr>
        <p:spPr>
          <a:xfrm rot="2185020">
            <a:off x="1588130" y="4737814"/>
            <a:ext cx="1107996" cy="369332"/>
          </a:xfrm>
          <a:prstGeom prst="rect">
            <a:avLst/>
          </a:prstGeom>
          <a:noFill/>
        </p:spPr>
        <p:txBody>
          <a:bodyPr wrap="none" rtlCol="0">
            <a:spAutoFit/>
          </a:bodyPr>
          <a:lstStyle/>
          <a:p>
            <a:r>
              <a:rPr lang="ja-JP" altLang="en-US" dirty="0"/>
              <a:t>個体</a:t>
            </a:r>
            <a:r>
              <a:rPr kumimoji="1" lang="ja-JP" altLang="en-US" dirty="0"/>
              <a:t>発生</a:t>
            </a:r>
          </a:p>
        </p:txBody>
      </p:sp>
      <p:cxnSp>
        <p:nvCxnSpPr>
          <p:cNvPr id="57" name="直線コネクタ 56"/>
          <p:cNvCxnSpPr/>
          <p:nvPr/>
        </p:nvCxnSpPr>
        <p:spPr>
          <a:xfrm>
            <a:off x="4595158" y="635650"/>
            <a:ext cx="1993065" cy="1497206"/>
          </a:xfrm>
          <a:prstGeom prst="line">
            <a:avLst/>
          </a:prstGeom>
          <a:ln>
            <a:tailEnd type="triangle" w="lg" len="lg"/>
          </a:ln>
        </p:spPr>
        <p:style>
          <a:lnRef idx="2">
            <a:schemeClr val="accent1"/>
          </a:lnRef>
          <a:fillRef idx="0">
            <a:schemeClr val="accent1"/>
          </a:fillRef>
          <a:effectRef idx="1">
            <a:schemeClr val="accent1"/>
          </a:effectRef>
          <a:fontRef idx="minor">
            <a:schemeClr val="tx1"/>
          </a:fontRef>
        </p:style>
      </p:cxnSp>
      <p:cxnSp>
        <p:nvCxnSpPr>
          <p:cNvPr id="58" name="直線コネクタ 57"/>
          <p:cNvCxnSpPr/>
          <p:nvPr/>
        </p:nvCxnSpPr>
        <p:spPr>
          <a:xfrm flipV="1">
            <a:off x="5868144" y="582520"/>
            <a:ext cx="1215749" cy="1622344"/>
          </a:xfrm>
          <a:prstGeom prst="line">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65" name="テキスト ボックス 64"/>
          <p:cNvSpPr txBox="1"/>
          <p:nvPr/>
        </p:nvSpPr>
        <p:spPr>
          <a:xfrm rot="2181843">
            <a:off x="4532614" y="1068035"/>
            <a:ext cx="1338828" cy="369332"/>
          </a:xfrm>
          <a:prstGeom prst="rect">
            <a:avLst/>
          </a:prstGeom>
          <a:noFill/>
        </p:spPr>
        <p:txBody>
          <a:bodyPr wrap="none" rtlCol="0">
            <a:spAutoFit/>
          </a:bodyPr>
          <a:lstStyle/>
          <a:p>
            <a:r>
              <a:rPr lang="ja-JP" altLang="en-US" dirty="0"/>
              <a:t>個人</a:t>
            </a:r>
            <a:r>
              <a:rPr kumimoji="1" lang="ja-JP" altLang="en-US" dirty="0"/>
              <a:t>の発達</a:t>
            </a:r>
          </a:p>
        </p:txBody>
      </p:sp>
      <p:grpSp>
        <p:nvGrpSpPr>
          <p:cNvPr id="90" name="図形グループ 89"/>
          <p:cNvGrpSpPr/>
          <p:nvPr/>
        </p:nvGrpSpPr>
        <p:grpSpPr>
          <a:xfrm>
            <a:off x="-87984" y="337758"/>
            <a:ext cx="2240531" cy="369332"/>
            <a:chOff x="883921" y="951390"/>
            <a:chExt cx="2240531" cy="369332"/>
          </a:xfrm>
        </p:grpSpPr>
        <p:sp>
          <p:nvSpPr>
            <p:cNvPr id="91" name="円/楕円 90"/>
            <p:cNvSpPr/>
            <p:nvPr/>
          </p:nvSpPr>
          <p:spPr>
            <a:xfrm>
              <a:off x="883921" y="1024184"/>
              <a:ext cx="194779" cy="194779"/>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92" name="テキスト ボックス 91"/>
            <p:cNvSpPr txBox="1"/>
            <p:nvPr/>
          </p:nvSpPr>
          <p:spPr>
            <a:xfrm>
              <a:off x="1078700" y="951390"/>
              <a:ext cx="2045752" cy="369332"/>
            </a:xfrm>
            <a:prstGeom prst="rect">
              <a:avLst/>
            </a:prstGeom>
            <a:noFill/>
          </p:spPr>
          <p:txBody>
            <a:bodyPr wrap="none" rtlCol="0">
              <a:spAutoFit/>
            </a:bodyPr>
            <a:lstStyle/>
            <a:p>
              <a:r>
                <a:rPr kumimoji="1" lang="ja-JP" altLang="en-US" dirty="0"/>
                <a:t>コンピュータの誕生</a:t>
              </a:r>
            </a:p>
          </p:txBody>
        </p:sp>
      </p:grpSp>
    </p:spTree>
    <p:extLst>
      <p:ext uri="{BB962C8B-B14F-4D97-AF65-F5344CB8AC3E}">
        <p14:creationId xmlns:p14="http://schemas.microsoft.com/office/powerpoint/2010/main" val="862541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11"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その先の人工知能（</a:t>
            </a:r>
            <a:r>
              <a:rPr kumimoji="1" lang="en-US" altLang="ja-JP" dirty="0"/>
              <a:t>4</a:t>
            </a:r>
            <a:r>
              <a:rPr kumimoji="1" lang="ja-JP" altLang="en-US" dirty="0"/>
              <a:t>次の</a:t>
            </a:r>
            <a:r>
              <a:rPr kumimoji="1" lang="en-US" altLang="ja-JP" dirty="0"/>
              <a:t>AI?)</a:t>
            </a:r>
            <a:endParaRPr kumimoji="1" lang="ja-JP" altLang="en-US" dirty="0"/>
          </a:p>
        </p:txBody>
      </p:sp>
      <p:sp>
        <p:nvSpPr>
          <p:cNvPr id="3" name="コンテンツ プレースホルダー 2"/>
          <p:cNvSpPr>
            <a:spLocks noGrp="1"/>
          </p:cNvSpPr>
          <p:nvPr>
            <p:ph idx="1"/>
          </p:nvPr>
        </p:nvSpPr>
        <p:spPr/>
        <p:txBody>
          <a:bodyPr>
            <a:normAutofit fontScale="92500" lnSpcReduction="20000"/>
          </a:bodyPr>
          <a:lstStyle/>
          <a:p>
            <a:r>
              <a:rPr kumimoji="1" lang="ja-JP" altLang="en-US" dirty="0"/>
              <a:t>“系統発生”的アプローチ</a:t>
            </a:r>
            <a:endParaRPr kumimoji="1" lang="en-US" altLang="ja-JP" dirty="0"/>
          </a:p>
          <a:p>
            <a:pPr lvl="1"/>
            <a:r>
              <a:rPr kumimoji="1" lang="ja-JP" altLang="en-US" dirty="0"/>
              <a:t>生物の進化に学ぶ</a:t>
            </a:r>
            <a:endParaRPr kumimoji="1" lang="en-US" altLang="ja-JP" dirty="0"/>
          </a:p>
          <a:p>
            <a:pPr marL="457200" lvl="1" indent="0">
              <a:buNone/>
            </a:pPr>
            <a:r>
              <a:rPr lang="ja-JP" altLang="ja-JP" dirty="0"/>
              <a:t>“</a:t>
            </a:r>
            <a:r>
              <a:rPr lang="ja-JP" altLang="en-US" dirty="0"/>
              <a:t>生物の進化シミュレーション</a:t>
            </a:r>
            <a:r>
              <a:rPr lang="en-US" altLang="ja-JP" dirty="0"/>
              <a:t>”</a:t>
            </a:r>
          </a:p>
          <a:p>
            <a:pPr marL="457200" lvl="1" indent="0">
              <a:buNone/>
            </a:pPr>
            <a:r>
              <a:rPr kumimoji="1" lang="en-US" altLang="ja-JP" dirty="0"/>
              <a:t>	</a:t>
            </a:r>
          </a:p>
          <a:p>
            <a:r>
              <a:rPr lang="en-US" altLang="ja-JP" dirty="0"/>
              <a:t>“</a:t>
            </a:r>
            <a:r>
              <a:rPr lang="ja-JP" altLang="en-US" dirty="0"/>
              <a:t>社会の発達”的アプローチ</a:t>
            </a:r>
            <a:endParaRPr lang="en-US" altLang="ja-JP" dirty="0"/>
          </a:p>
          <a:p>
            <a:pPr lvl="1"/>
            <a:r>
              <a:rPr lang="ja-JP" altLang="en-US" dirty="0"/>
              <a:t>文明の進化に学ぶ</a:t>
            </a:r>
            <a:endParaRPr lang="en-US" altLang="ja-JP" dirty="0"/>
          </a:p>
          <a:p>
            <a:pPr marL="457200" lvl="1" indent="0">
              <a:buNone/>
            </a:pPr>
            <a:r>
              <a:rPr lang="ja-JP" altLang="en-US" dirty="0"/>
              <a:t>“文明の進化シミュレーション”</a:t>
            </a:r>
            <a:endParaRPr lang="en-US" altLang="ja-JP" dirty="0"/>
          </a:p>
          <a:p>
            <a:pPr marL="0" indent="0">
              <a:buNone/>
            </a:pPr>
            <a:endParaRPr lang="en-US" altLang="ja-JP" dirty="0"/>
          </a:p>
          <a:p>
            <a:pPr marL="0" indent="0">
              <a:buNone/>
            </a:pPr>
            <a:r>
              <a:rPr kumimoji="1" lang="ja-JP" altLang="en-US" i="1" dirty="0">
                <a:solidFill>
                  <a:srgbClr val="FF0000"/>
                </a:solidFill>
              </a:rPr>
              <a:t>これが全て達成されて初めて全てにおいて人間の知能に匹敵する人工知能が完成する</a:t>
            </a:r>
            <a:endParaRPr kumimoji="1" lang="en-US" altLang="ja-JP" i="1" dirty="0">
              <a:solidFill>
                <a:srgbClr val="FF0000"/>
              </a:solidFill>
            </a:endParaRPr>
          </a:p>
          <a:p>
            <a:pPr marL="457200" lvl="1" indent="0">
              <a:buNone/>
            </a:pPr>
            <a:endParaRPr kumimoji="1" lang="ja-JP" altLang="en-US" dirty="0"/>
          </a:p>
        </p:txBody>
      </p:sp>
    </p:spTree>
    <p:extLst>
      <p:ext uri="{BB962C8B-B14F-4D97-AF65-F5344CB8AC3E}">
        <p14:creationId xmlns:p14="http://schemas.microsoft.com/office/powerpoint/2010/main" val="18161639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74638"/>
            <a:ext cx="9144000" cy="1143000"/>
          </a:xfrm>
        </p:spPr>
        <p:txBody>
          <a:bodyPr>
            <a:normAutofit fontScale="90000"/>
          </a:bodyPr>
          <a:lstStyle/>
          <a:p>
            <a:r>
              <a:rPr kumimoji="1" lang="ja-JP" altLang="en-US" dirty="0"/>
              <a:t>シンギュラリティ（特異点）はくるのか？</a:t>
            </a:r>
          </a:p>
        </p:txBody>
      </p:sp>
      <p:sp>
        <p:nvSpPr>
          <p:cNvPr id="3" name="コンテンツ プレースホルダー 2"/>
          <p:cNvSpPr>
            <a:spLocks noGrp="1"/>
          </p:cNvSpPr>
          <p:nvPr>
            <p:ph idx="1"/>
          </p:nvPr>
        </p:nvSpPr>
        <p:spPr/>
        <p:txBody>
          <a:bodyPr>
            <a:normAutofit/>
          </a:bodyPr>
          <a:lstStyle/>
          <a:p>
            <a:r>
              <a:rPr kumimoji="1" lang="ja-JP" altLang="en-US" dirty="0"/>
              <a:t>シンギュラリティ問題：“人間の知能を凌駕する”知能の出現するときがくるとき、人工知能は人間の手に負えなくなる。</a:t>
            </a:r>
            <a:endParaRPr kumimoji="1" lang="en-US" altLang="ja-JP" dirty="0"/>
          </a:p>
          <a:p>
            <a:endParaRPr lang="en-US" altLang="ja-JP" dirty="0"/>
          </a:p>
          <a:p>
            <a:endParaRPr kumimoji="1" lang="ja-JP" altLang="en-US" dirty="0"/>
          </a:p>
        </p:txBody>
      </p:sp>
    </p:spTree>
    <p:extLst>
      <p:ext uri="{BB962C8B-B14F-4D97-AF65-F5344CB8AC3E}">
        <p14:creationId xmlns:p14="http://schemas.microsoft.com/office/powerpoint/2010/main" val="10263803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A0AC180-54BB-4A48-AA28-A2880AD5B0FE}"/>
              </a:ext>
            </a:extLst>
          </p:cNvPr>
          <p:cNvSpPr>
            <a:spLocks noGrp="1"/>
          </p:cNvSpPr>
          <p:nvPr>
            <p:ph type="title"/>
          </p:nvPr>
        </p:nvSpPr>
        <p:spPr>
          <a:xfrm>
            <a:off x="502190" y="73296"/>
            <a:ext cx="7886700" cy="1325563"/>
          </a:xfrm>
        </p:spPr>
        <p:txBody>
          <a:bodyPr/>
          <a:lstStyle/>
          <a:p>
            <a:r>
              <a:rPr kumimoji="1" lang="ja-JP" altLang="en-US"/>
              <a:t>シンギュラリティ？</a:t>
            </a:r>
          </a:p>
        </p:txBody>
      </p:sp>
      <p:pic>
        <p:nvPicPr>
          <p:cNvPr id="5" name="図 4">
            <a:extLst>
              <a:ext uri="{FF2B5EF4-FFF2-40B4-BE49-F238E27FC236}">
                <a16:creationId xmlns:a16="http://schemas.microsoft.com/office/drawing/2014/main" id="{9DB23E7C-2F42-0142-8712-7EE502559425}"/>
              </a:ext>
            </a:extLst>
          </p:cNvPr>
          <p:cNvPicPr>
            <a:picLocks noChangeAspect="1"/>
          </p:cNvPicPr>
          <p:nvPr/>
        </p:nvPicPr>
        <p:blipFill>
          <a:blip r:embed="rId2"/>
          <a:stretch>
            <a:fillRect/>
          </a:stretch>
        </p:blipFill>
        <p:spPr>
          <a:xfrm>
            <a:off x="1133210" y="1176625"/>
            <a:ext cx="6371739" cy="5438184"/>
          </a:xfrm>
          <a:prstGeom prst="rect">
            <a:avLst/>
          </a:prstGeom>
        </p:spPr>
      </p:pic>
      <p:sp>
        <p:nvSpPr>
          <p:cNvPr id="6" name="正方形/長方形 5">
            <a:extLst>
              <a:ext uri="{FF2B5EF4-FFF2-40B4-BE49-F238E27FC236}">
                <a16:creationId xmlns:a16="http://schemas.microsoft.com/office/drawing/2014/main" id="{81F6EF80-C08F-B043-9D4D-24327E133E3B}"/>
              </a:ext>
            </a:extLst>
          </p:cNvPr>
          <p:cNvSpPr/>
          <p:nvPr/>
        </p:nvSpPr>
        <p:spPr>
          <a:xfrm>
            <a:off x="408562" y="6547036"/>
            <a:ext cx="8813259" cy="369332"/>
          </a:xfrm>
          <a:prstGeom prst="rect">
            <a:avLst/>
          </a:prstGeom>
        </p:spPr>
        <p:txBody>
          <a:bodyPr wrap="square">
            <a:spAutoFit/>
          </a:bodyPr>
          <a:lstStyle/>
          <a:p>
            <a:r>
              <a:rPr lang="ja-JP" altLang="en-US"/>
              <a:t>https://commons.wikimedia.org/wiki/File:PPTExponentialGrowthof_Computing.jpg</a:t>
            </a:r>
          </a:p>
        </p:txBody>
      </p:sp>
    </p:spTree>
    <p:extLst>
      <p:ext uri="{BB962C8B-B14F-4D97-AF65-F5344CB8AC3E}">
        <p14:creationId xmlns:p14="http://schemas.microsoft.com/office/powerpoint/2010/main" val="27968987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74638"/>
            <a:ext cx="9144000" cy="1143000"/>
          </a:xfrm>
        </p:spPr>
        <p:txBody>
          <a:bodyPr>
            <a:normAutofit fontScale="90000"/>
          </a:bodyPr>
          <a:lstStyle/>
          <a:p>
            <a:r>
              <a:rPr lang="ja-JP" altLang="en-US" dirty="0"/>
              <a:t>シンギュラリティ（特異点）はくるのか？</a:t>
            </a:r>
            <a:endParaRPr kumimoji="1" lang="ja-JP" altLang="en-US" dirty="0"/>
          </a:p>
        </p:txBody>
      </p:sp>
      <p:sp>
        <p:nvSpPr>
          <p:cNvPr id="3" name="コンテンツ プレースホルダー 2"/>
          <p:cNvSpPr>
            <a:spLocks noGrp="1"/>
          </p:cNvSpPr>
          <p:nvPr>
            <p:ph idx="1"/>
          </p:nvPr>
        </p:nvSpPr>
        <p:spPr/>
        <p:txBody>
          <a:bodyPr>
            <a:normAutofit fontScale="85000" lnSpcReduction="20000"/>
          </a:bodyPr>
          <a:lstStyle/>
          <a:p>
            <a:r>
              <a:rPr kumimoji="1" lang="ja-JP" altLang="en-US" dirty="0"/>
              <a:t>回答</a:t>
            </a:r>
            <a:r>
              <a:rPr kumimoji="1" lang="en-US" altLang="ja-JP" dirty="0"/>
              <a:t>1</a:t>
            </a:r>
            <a:r>
              <a:rPr kumimoji="1" lang="ja-JP" altLang="en-US" dirty="0"/>
              <a:t>：そもそもそんな特異点はない</a:t>
            </a:r>
            <a:endParaRPr kumimoji="1" lang="en-US" altLang="ja-JP" dirty="0"/>
          </a:p>
          <a:p>
            <a:endParaRPr lang="en-US" altLang="ja-JP" dirty="0"/>
          </a:p>
          <a:p>
            <a:r>
              <a:rPr lang="ja-JP" altLang="en-US" dirty="0"/>
              <a:t>部分的に“人間の知能を凌駕する”知能はすでにある</a:t>
            </a:r>
            <a:endParaRPr lang="en-US" altLang="ja-JP" dirty="0"/>
          </a:p>
          <a:p>
            <a:pPr lvl="1"/>
            <a:r>
              <a:rPr lang="ja-JP" altLang="ja-JP" dirty="0"/>
              <a:t>G</a:t>
            </a:r>
            <a:r>
              <a:rPr lang="en-US" altLang="ja-JP" dirty="0" err="1"/>
              <a:t>oogle</a:t>
            </a:r>
            <a:endParaRPr lang="en-US" altLang="ja-JP" dirty="0"/>
          </a:p>
          <a:p>
            <a:pPr lvl="1"/>
            <a:r>
              <a:rPr lang="en-US" altLang="ja-JP" dirty="0"/>
              <a:t>Google Map</a:t>
            </a:r>
          </a:p>
          <a:p>
            <a:pPr lvl="1"/>
            <a:r>
              <a:rPr lang="ja-JP" altLang="ja-JP" dirty="0"/>
              <a:t>W</a:t>
            </a:r>
            <a:r>
              <a:rPr lang="en-US" altLang="ja-JP" dirty="0" err="1"/>
              <a:t>ikipedia</a:t>
            </a:r>
            <a:r>
              <a:rPr lang="ja-JP" altLang="en-US" dirty="0"/>
              <a:t>（とそれを使った知識システム）</a:t>
            </a:r>
            <a:endParaRPr lang="en-US" altLang="ja-JP" dirty="0"/>
          </a:p>
          <a:p>
            <a:pPr lvl="1"/>
            <a:r>
              <a:rPr lang="en-US" altLang="ja-JP" dirty="0"/>
              <a:t>…</a:t>
            </a:r>
          </a:p>
          <a:p>
            <a:r>
              <a:rPr kumimoji="1" lang="ja-JP" altLang="en-US" dirty="0"/>
              <a:t>社会は確かに変わった。しかし段階的に適応しただけであって、破壊的に変わったわけではない。</a:t>
            </a:r>
            <a:endParaRPr kumimoji="1" lang="en-US" altLang="ja-JP" dirty="0"/>
          </a:p>
          <a:p>
            <a:pPr lvl="1"/>
            <a:r>
              <a:rPr kumimoji="1" lang="ja-JP" altLang="en-US" dirty="0"/>
              <a:t>記憶が重要でない社会</a:t>
            </a:r>
            <a:endParaRPr kumimoji="1" lang="en-US" altLang="ja-JP" dirty="0"/>
          </a:p>
          <a:p>
            <a:pPr lvl="1"/>
            <a:r>
              <a:rPr lang="ja-JP" altLang="en-US" dirty="0"/>
              <a:t>判断が重要でない社会</a:t>
            </a:r>
            <a:endParaRPr kumimoji="1" lang="en-US" altLang="ja-JP" dirty="0"/>
          </a:p>
          <a:p>
            <a:endParaRPr kumimoji="1" lang="en-US" altLang="ja-JP" dirty="0"/>
          </a:p>
          <a:p>
            <a:endParaRPr kumimoji="1" lang="ja-JP" altLang="en-US" dirty="0"/>
          </a:p>
        </p:txBody>
      </p:sp>
    </p:spTree>
    <p:extLst>
      <p:ext uri="{BB962C8B-B14F-4D97-AF65-F5344CB8AC3E}">
        <p14:creationId xmlns:p14="http://schemas.microsoft.com/office/powerpoint/2010/main" val="8286993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74638"/>
            <a:ext cx="9144000" cy="1143000"/>
          </a:xfrm>
        </p:spPr>
        <p:txBody>
          <a:bodyPr>
            <a:normAutofit fontScale="90000"/>
          </a:bodyPr>
          <a:lstStyle/>
          <a:p>
            <a:r>
              <a:rPr lang="ja-JP" altLang="en-US" dirty="0"/>
              <a:t>シンギュラリティ（特異点）はくるのか？</a:t>
            </a:r>
            <a:endParaRPr kumimoji="1" lang="ja-JP" altLang="en-US" dirty="0"/>
          </a:p>
        </p:txBody>
      </p:sp>
      <p:sp>
        <p:nvSpPr>
          <p:cNvPr id="3" name="コンテンツ プレースホルダー 2"/>
          <p:cNvSpPr>
            <a:spLocks noGrp="1"/>
          </p:cNvSpPr>
          <p:nvPr>
            <p:ph idx="1"/>
          </p:nvPr>
        </p:nvSpPr>
        <p:spPr/>
        <p:txBody>
          <a:bodyPr>
            <a:normAutofit/>
          </a:bodyPr>
          <a:lstStyle/>
          <a:p>
            <a:r>
              <a:rPr kumimoji="1" lang="ja-JP" altLang="en-US" dirty="0"/>
              <a:t>回答</a:t>
            </a:r>
            <a:r>
              <a:rPr kumimoji="1" lang="en-US" altLang="ja-JP" dirty="0"/>
              <a:t>2</a:t>
            </a:r>
            <a:r>
              <a:rPr kumimoji="1" lang="ja-JP" altLang="en-US" dirty="0"/>
              <a:t>：まだ自己を設計するような人工知能の原理は発見されていない</a:t>
            </a:r>
            <a:endParaRPr kumimoji="1" lang="en-US" altLang="ja-JP" dirty="0"/>
          </a:p>
          <a:p>
            <a:endParaRPr lang="en-US" altLang="ja-JP" dirty="0"/>
          </a:p>
          <a:p>
            <a:r>
              <a:rPr kumimoji="1" lang="ja-JP" altLang="en-US" dirty="0"/>
              <a:t>進化（生物進化、文明の進化）を扱えて初めて自己設計的人工知能が可能になる。</a:t>
            </a:r>
            <a:endParaRPr kumimoji="1" lang="en-US" altLang="ja-JP" dirty="0"/>
          </a:p>
          <a:p>
            <a:r>
              <a:rPr lang="ja-JP" altLang="en-US" dirty="0"/>
              <a:t>まだまだ時間がかかりそうである</a:t>
            </a:r>
            <a:endParaRPr kumimoji="1" lang="en-US" altLang="ja-JP" dirty="0"/>
          </a:p>
          <a:p>
            <a:endParaRPr kumimoji="1" lang="ja-JP" altLang="en-US" dirty="0"/>
          </a:p>
        </p:txBody>
      </p:sp>
    </p:spTree>
    <p:extLst>
      <p:ext uri="{BB962C8B-B14F-4D97-AF65-F5344CB8AC3E}">
        <p14:creationId xmlns:p14="http://schemas.microsoft.com/office/powerpoint/2010/main" val="13991058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人工知能と社会</a:t>
            </a:r>
          </a:p>
        </p:txBody>
      </p:sp>
      <p:sp>
        <p:nvSpPr>
          <p:cNvPr id="3" name="コンテンツ プレースホルダー 2"/>
          <p:cNvSpPr>
            <a:spLocks noGrp="1"/>
          </p:cNvSpPr>
          <p:nvPr>
            <p:ph idx="1"/>
          </p:nvPr>
        </p:nvSpPr>
        <p:spPr/>
        <p:txBody>
          <a:bodyPr/>
          <a:lstStyle/>
          <a:p>
            <a:r>
              <a:rPr kumimoji="1" lang="ja-JP" altLang="en-US" dirty="0"/>
              <a:t>とはいえ、すでに人工知能に基づくシステムは続々と社会で利用されるようになってきている。</a:t>
            </a:r>
            <a:endParaRPr kumimoji="1" lang="en-US" altLang="ja-JP" dirty="0"/>
          </a:p>
          <a:p>
            <a:r>
              <a:rPr kumimoji="1" lang="ja-JP" altLang="en-US" dirty="0"/>
              <a:t>すでに部分的には“人間を凌駕する知能”をもつ人工知能があるのだから、それは社会に大きな問題であろう。</a:t>
            </a:r>
            <a:endParaRPr kumimoji="1" lang="en-US" altLang="ja-JP" dirty="0"/>
          </a:p>
          <a:p>
            <a:endParaRPr lang="en-US" altLang="ja-JP" dirty="0"/>
          </a:p>
          <a:p>
            <a:r>
              <a:rPr kumimoji="1" lang="ja-JP" altLang="en-US" dirty="0"/>
              <a:t>人工知能の倫理問題</a:t>
            </a:r>
          </a:p>
        </p:txBody>
      </p:sp>
    </p:spTree>
    <p:extLst>
      <p:ext uri="{BB962C8B-B14F-4D97-AF65-F5344CB8AC3E}">
        <p14:creationId xmlns:p14="http://schemas.microsoft.com/office/powerpoint/2010/main" val="7361607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人工知能学会　倫理委員会</a:t>
            </a:r>
          </a:p>
        </p:txBody>
      </p:sp>
      <p:sp>
        <p:nvSpPr>
          <p:cNvPr id="3" name="コンテンツ プレースホルダー 2"/>
          <p:cNvSpPr>
            <a:spLocks noGrp="1"/>
          </p:cNvSpPr>
          <p:nvPr>
            <p:ph sz="half" idx="1"/>
          </p:nvPr>
        </p:nvSpPr>
        <p:spPr/>
        <p:txBody>
          <a:bodyPr>
            <a:normAutofit fontScale="85000" lnSpcReduction="20000"/>
          </a:bodyPr>
          <a:lstStyle/>
          <a:p>
            <a:r>
              <a:rPr lang="ja-JP" altLang="en-US" dirty="0"/>
              <a:t>委員：</a:t>
            </a:r>
            <a:endParaRPr lang="en-US" altLang="ja-JP" dirty="0"/>
          </a:p>
          <a:p>
            <a:pPr lvl="1"/>
            <a:r>
              <a:rPr lang="ja-JP" altLang="en-US"/>
              <a:t>武田英明（</a:t>
            </a:r>
            <a:r>
              <a:rPr lang="en-US" altLang="ja-JP" dirty="0"/>
              <a:t>NII) </a:t>
            </a:r>
            <a:r>
              <a:rPr lang="ja-JP" altLang="en-US"/>
              <a:t>委員長</a:t>
            </a:r>
            <a:endParaRPr lang="en-US" altLang="ja-JP" dirty="0"/>
          </a:p>
          <a:p>
            <a:pPr lvl="1"/>
            <a:r>
              <a:rPr lang="ja-JP" altLang="en-US"/>
              <a:t>江間 有沙（東大）副委員長</a:t>
            </a:r>
            <a:endParaRPr lang="en-US" altLang="ja-JP" dirty="0"/>
          </a:p>
          <a:p>
            <a:pPr lvl="1"/>
            <a:r>
              <a:rPr lang="ja-JP" altLang="en-US"/>
              <a:t>堀</a:t>
            </a:r>
            <a:r>
              <a:rPr lang="ja-JP" altLang="en-US" dirty="0"/>
              <a:t>浩一（</a:t>
            </a:r>
            <a:r>
              <a:rPr lang="ja-JP" altLang="en-US"/>
              <a:t>東大）</a:t>
            </a:r>
            <a:endParaRPr lang="en-US" altLang="ja-JP" dirty="0"/>
          </a:p>
          <a:p>
            <a:pPr lvl="1"/>
            <a:r>
              <a:rPr lang="ja-JP" altLang="en-US"/>
              <a:t>中川裕志（理研）</a:t>
            </a:r>
            <a:endParaRPr lang="en-US" altLang="ja-JP" dirty="0"/>
          </a:p>
          <a:p>
            <a:pPr lvl="1"/>
            <a:r>
              <a:rPr lang="ja-JP" altLang="en-US"/>
              <a:t>服部</a:t>
            </a:r>
            <a:r>
              <a:rPr lang="ja-JP" altLang="en-US" dirty="0"/>
              <a:t>智充（</a:t>
            </a:r>
            <a:r>
              <a:rPr lang="ja-JP" altLang="en-US"/>
              <a:t>立命館）</a:t>
            </a:r>
            <a:endParaRPr lang="en-US" altLang="ja-JP" dirty="0"/>
          </a:p>
          <a:p>
            <a:pPr lvl="1"/>
            <a:r>
              <a:rPr lang="ja-JP" altLang="en-US"/>
              <a:t>鳥海不二夫（東大）</a:t>
            </a:r>
            <a:endParaRPr lang="en-US" altLang="ja-JP" dirty="0"/>
          </a:p>
          <a:p>
            <a:pPr lvl="1"/>
            <a:r>
              <a:rPr lang="ja-JP" altLang="en-US"/>
              <a:t>佐藤智晶（青山学院大）</a:t>
            </a:r>
            <a:endParaRPr lang="en-US" altLang="ja-JP" dirty="0"/>
          </a:p>
          <a:p>
            <a:pPr lvl="1"/>
            <a:r>
              <a:rPr lang="ja-JP" altLang="en-US" dirty="0"/>
              <a:t>長谷敏司（</a:t>
            </a:r>
            <a:r>
              <a:rPr lang="en-US" altLang="ja-JP" dirty="0"/>
              <a:t>SF</a:t>
            </a:r>
            <a:r>
              <a:rPr lang="ja-JP" altLang="en-US"/>
              <a:t>作家）</a:t>
            </a:r>
            <a:endParaRPr lang="en-US" altLang="ja-JP" dirty="0"/>
          </a:p>
          <a:p>
            <a:pPr lvl="1"/>
            <a:r>
              <a:rPr lang="ja-JP" altLang="en-US"/>
              <a:t>浅川直輝（日経</a:t>
            </a:r>
            <a:r>
              <a:rPr lang="en-US" altLang="ja-JP" dirty="0"/>
              <a:t>BP)</a:t>
            </a:r>
          </a:p>
          <a:p>
            <a:pPr lvl="1"/>
            <a:endParaRPr lang="en-US" altLang="ja-JP" dirty="0"/>
          </a:p>
          <a:p>
            <a:pPr lvl="1"/>
            <a:endParaRPr lang="en-US" altLang="ja-JP" dirty="0"/>
          </a:p>
          <a:p>
            <a:pPr lvl="1"/>
            <a:endParaRPr lang="en-US" altLang="ja-JP" dirty="0"/>
          </a:p>
        </p:txBody>
      </p:sp>
      <p:sp>
        <p:nvSpPr>
          <p:cNvPr id="4" name="コンテンツ プレースホルダー 3"/>
          <p:cNvSpPr>
            <a:spLocks noGrp="1"/>
          </p:cNvSpPr>
          <p:nvPr>
            <p:ph sz="half" idx="2"/>
          </p:nvPr>
        </p:nvSpPr>
        <p:spPr/>
        <p:txBody>
          <a:bodyPr>
            <a:normAutofit fontScale="85000" lnSpcReduction="20000"/>
          </a:bodyPr>
          <a:lstStyle/>
          <a:p>
            <a:r>
              <a:rPr lang="en-US" altLang="ja-JP" dirty="0"/>
              <a:t>2014</a:t>
            </a:r>
            <a:r>
              <a:rPr lang="ja-JP" altLang="en-US" dirty="0"/>
              <a:t>年</a:t>
            </a:r>
            <a:r>
              <a:rPr lang="en-US" altLang="ja-JP" dirty="0"/>
              <a:t>9</a:t>
            </a:r>
            <a:r>
              <a:rPr lang="ja-JP" altLang="en-US" dirty="0"/>
              <a:t>月発足</a:t>
            </a:r>
            <a:endParaRPr lang="en-US" altLang="ja-JP" dirty="0"/>
          </a:p>
          <a:p>
            <a:pPr lvl="1"/>
            <a:r>
              <a:rPr lang="ja-JP" altLang="ja-JP" dirty="0"/>
              <a:t>2</a:t>
            </a:r>
            <a:r>
              <a:rPr lang="en-US" altLang="ja-JP" dirty="0"/>
              <a:t>014</a:t>
            </a:r>
            <a:r>
              <a:rPr lang="ja-JP" altLang="en-US" dirty="0"/>
              <a:t>年</a:t>
            </a:r>
            <a:r>
              <a:rPr lang="en-US" altLang="ja-JP" dirty="0"/>
              <a:t>12</a:t>
            </a:r>
            <a:r>
              <a:rPr lang="ja-JP" altLang="en-US" dirty="0"/>
              <a:t>月第</a:t>
            </a:r>
            <a:r>
              <a:rPr lang="en-US" altLang="ja-JP" dirty="0"/>
              <a:t>1</a:t>
            </a:r>
            <a:r>
              <a:rPr lang="ja-JP" altLang="en-US" dirty="0"/>
              <a:t>回委員会</a:t>
            </a:r>
            <a:endParaRPr lang="en-US" altLang="ja-JP" dirty="0"/>
          </a:p>
          <a:p>
            <a:pPr lvl="1"/>
            <a:r>
              <a:rPr lang="en-US" altLang="ja-JP" dirty="0"/>
              <a:t>2015</a:t>
            </a:r>
            <a:r>
              <a:rPr lang="ja-JP" altLang="en-US" dirty="0"/>
              <a:t>年</a:t>
            </a:r>
            <a:r>
              <a:rPr lang="en-US" altLang="ja-JP" dirty="0"/>
              <a:t>2</a:t>
            </a:r>
            <a:r>
              <a:rPr lang="ja-JP" altLang="en-US" dirty="0"/>
              <a:t>月第</a:t>
            </a:r>
            <a:r>
              <a:rPr lang="en-US" altLang="ja-JP" dirty="0"/>
              <a:t>2</a:t>
            </a:r>
            <a:r>
              <a:rPr lang="ja-JP" altLang="en-US" dirty="0"/>
              <a:t>回委員会</a:t>
            </a:r>
            <a:endParaRPr lang="en-US" altLang="ja-JP" dirty="0"/>
          </a:p>
          <a:p>
            <a:pPr lvl="1"/>
            <a:r>
              <a:rPr lang="en-US" altLang="ja-JP" dirty="0"/>
              <a:t>2015</a:t>
            </a:r>
            <a:r>
              <a:rPr lang="ja-JP" altLang="en-US" dirty="0"/>
              <a:t>年</a:t>
            </a:r>
            <a:r>
              <a:rPr lang="en-US" altLang="ja-JP" dirty="0"/>
              <a:t>6</a:t>
            </a:r>
            <a:r>
              <a:rPr lang="ja-JP" altLang="en-US" dirty="0"/>
              <a:t>月第</a:t>
            </a:r>
            <a:r>
              <a:rPr lang="en-US" altLang="ja-JP" dirty="0"/>
              <a:t>3</a:t>
            </a:r>
            <a:r>
              <a:rPr lang="ja-JP" altLang="en-US" dirty="0"/>
              <a:t>回委員会（全国大会での公開委員会）</a:t>
            </a:r>
            <a:endParaRPr lang="en-US" altLang="ja-JP" dirty="0"/>
          </a:p>
          <a:p>
            <a:pPr lvl="1"/>
            <a:r>
              <a:rPr lang="en-US" altLang="ja-JP" dirty="0"/>
              <a:t>2016</a:t>
            </a:r>
            <a:r>
              <a:rPr lang="ja-JP" altLang="en-US" dirty="0"/>
              <a:t>年</a:t>
            </a:r>
            <a:r>
              <a:rPr lang="en-US" altLang="ja-JP" dirty="0"/>
              <a:t>3</a:t>
            </a:r>
            <a:r>
              <a:rPr lang="ja-JP" altLang="en-US" dirty="0"/>
              <a:t>月第</a:t>
            </a:r>
            <a:r>
              <a:rPr lang="en-US" altLang="ja-JP" dirty="0"/>
              <a:t>5</a:t>
            </a:r>
            <a:r>
              <a:rPr lang="ja-JP" altLang="en-US" dirty="0"/>
              <a:t>回委員会</a:t>
            </a:r>
            <a:endParaRPr lang="en-US" altLang="ja-JP" dirty="0"/>
          </a:p>
          <a:p>
            <a:pPr lvl="1"/>
            <a:r>
              <a:rPr lang="en-US" altLang="ja-JP" dirty="0"/>
              <a:t>2016</a:t>
            </a:r>
            <a:r>
              <a:rPr lang="ja-JP" altLang="en-US" dirty="0"/>
              <a:t>年</a:t>
            </a:r>
            <a:r>
              <a:rPr lang="en-US" altLang="ja-JP" dirty="0"/>
              <a:t>3</a:t>
            </a:r>
            <a:r>
              <a:rPr lang="ja-JP" altLang="en-US" dirty="0"/>
              <a:t>月第</a:t>
            </a:r>
            <a:r>
              <a:rPr lang="en-US" altLang="ja-JP" dirty="0"/>
              <a:t>6</a:t>
            </a:r>
            <a:r>
              <a:rPr lang="ja-JP" altLang="en-US" dirty="0"/>
              <a:t>回委員会</a:t>
            </a:r>
            <a:endParaRPr lang="en-US" altLang="ja-JP" dirty="0"/>
          </a:p>
          <a:p>
            <a:pPr lvl="1"/>
            <a:r>
              <a:rPr lang="en-US" altLang="ja-JP" dirty="0"/>
              <a:t>2016</a:t>
            </a:r>
            <a:r>
              <a:rPr lang="ja-JP" altLang="en-US" dirty="0"/>
              <a:t>年</a:t>
            </a:r>
            <a:r>
              <a:rPr lang="en-US" altLang="ja-JP" dirty="0"/>
              <a:t>6</a:t>
            </a:r>
            <a:r>
              <a:rPr lang="ja-JP" altLang="en-US" dirty="0"/>
              <a:t>月第</a:t>
            </a:r>
            <a:r>
              <a:rPr lang="en-US" altLang="ja-JP" dirty="0"/>
              <a:t>7</a:t>
            </a:r>
            <a:r>
              <a:rPr lang="ja-JP" altLang="en-US" dirty="0"/>
              <a:t>回委員会</a:t>
            </a:r>
            <a:endParaRPr lang="en-US" altLang="ja-JP" dirty="0"/>
          </a:p>
          <a:p>
            <a:pPr lvl="1"/>
            <a:r>
              <a:rPr lang="en-US" altLang="ja-JP" dirty="0"/>
              <a:t>2016</a:t>
            </a:r>
            <a:r>
              <a:rPr lang="ja-JP" altLang="en-US" dirty="0"/>
              <a:t>年</a:t>
            </a:r>
            <a:r>
              <a:rPr lang="en-US" altLang="ja-JP" dirty="0"/>
              <a:t>6</a:t>
            </a:r>
            <a:r>
              <a:rPr lang="ja-JP" altLang="en-US" dirty="0"/>
              <a:t>月全国大会での公開討論会（</a:t>
            </a:r>
            <a:r>
              <a:rPr lang="en-US" altLang="ja-JP" dirty="0"/>
              <a:t>NHK,</a:t>
            </a:r>
            <a:r>
              <a:rPr lang="ja-JP" altLang="en-US" dirty="0"/>
              <a:t>日経、朝日等報道）</a:t>
            </a:r>
            <a:endParaRPr lang="en-US" altLang="ja-JP" dirty="0"/>
          </a:p>
          <a:p>
            <a:pPr lvl="1"/>
            <a:r>
              <a:rPr lang="en-US" altLang="ja-JP" dirty="0"/>
              <a:t>2016</a:t>
            </a:r>
            <a:r>
              <a:rPr lang="ja-JP" altLang="en-US" dirty="0"/>
              <a:t>年</a:t>
            </a:r>
            <a:r>
              <a:rPr lang="en-US" altLang="ja-JP" dirty="0"/>
              <a:t>9</a:t>
            </a:r>
            <a:r>
              <a:rPr lang="ja-JP" altLang="en-US" dirty="0"/>
              <a:t>月第</a:t>
            </a:r>
            <a:r>
              <a:rPr lang="en-US" altLang="ja-JP" dirty="0"/>
              <a:t>9</a:t>
            </a:r>
            <a:r>
              <a:rPr lang="ja-JP" altLang="en-US" dirty="0"/>
              <a:t>回委員会</a:t>
            </a:r>
            <a:endParaRPr lang="en-US" altLang="ja-JP" dirty="0"/>
          </a:p>
          <a:p>
            <a:pPr lvl="1"/>
            <a:r>
              <a:rPr lang="en-US" altLang="ja-JP" dirty="0"/>
              <a:t>2016</a:t>
            </a:r>
            <a:r>
              <a:rPr lang="ja-JP" altLang="en-US" dirty="0"/>
              <a:t>年</a:t>
            </a:r>
            <a:r>
              <a:rPr lang="en-US" altLang="ja-JP" dirty="0"/>
              <a:t>12</a:t>
            </a:r>
            <a:r>
              <a:rPr lang="ja-JP" altLang="en-US" dirty="0"/>
              <a:t>月第</a:t>
            </a:r>
            <a:r>
              <a:rPr lang="en-US" altLang="ja-JP" dirty="0"/>
              <a:t>10</a:t>
            </a:r>
            <a:r>
              <a:rPr lang="ja-JP" altLang="en-US" dirty="0"/>
              <a:t>回委員会</a:t>
            </a:r>
            <a:endParaRPr lang="en-US" altLang="ja-JP" dirty="0"/>
          </a:p>
          <a:p>
            <a:pPr lvl="1"/>
            <a:r>
              <a:rPr lang="en-US" altLang="ja-JP" dirty="0"/>
              <a:t>2016</a:t>
            </a:r>
            <a:r>
              <a:rPr lang="ja-JP" altLang="en-US" dirty="0"/>
              <a:t>年</a:t>
            </a:r>
            <a:r>
              <a:rPr lang="en-US" altLang="ja-JP" dirty="0"/>
              <a:t>2</a:t>
            </a:r>
            <a:r>
              <a:rPr lang="ja-JP" altLang="en-US" dirty="0"/>
              <a:t>月第</a:t>
            </a:r>
            <a:r>
              <a:rPr lang="en-US" altLang="ja-JP" dirty="0"/>
              <a:t>11</a:t>
            </a:r>
            <a:r>
              <a:rPr lang="ja-JP" altLang="en-US"/>
              <a:t>回委員会</a:t>
            </a:r>
            <a:endParaRPr lang="en-US" altLang="ja-JP" dirty="0"/>
          </a:p>
          <a:p>
            <a:pPr lvl="1"/>
            <a:r>
              <a:rPr lang="en-US" altLang="ja-JP" dirty="0"/>
              <a:t>2017</a:t>
            </a:r>
            <a:r>
              <a:rPr lang="ja-JP" altLang="en-US"/>
              <a:t>年</a:t>
            </a:r>
            <a:r>
              <a:rPr lang="en-US" altLang="ja-JP" dirty="0"/>
              <a:t>2</a:t>
            </a:r>
            <a:r>
              <a:rPr lang="ja-JP" altLang="en-US"/>
              <a:t>月倫理指針公開</a:t>
            </a:r>
            <a:endParaRPr lang="en-US" altLang="ja-JP" dirty="0"/>
          </a:p>
          <a:p>
            <a:endParaRPr kumimoji="1" lang="ja-JP" altLang="en-US" dirty="0"/>
          </a:p>
        </p:txBody>
      </p:sp>
    </p:spTree>
    <p:extLst>
      <p:ext uri="{BB962C8B-B14F-4D97-AF65-F5344CB8AC3E}">
        <p14:creationId xmlns:p14="http://schemas.microsoft.com/office/powerpoint/2010/main" val="25532995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4" name="図 3" descr="スクリーンショット 2017-03-02 10.44.4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055591" cy="6858000"/>
          </a:xfrm>
          <a:prstGeom prst="rect">
            <a:avLst/>
          </a:prstGeom>
        </p:spPr>
      </p:pic>
      <p:sp>
        <p:nvSpPr>
          <p:cNvPr id="5" name="円/楕円 4"/>
          <p:cNvSpPr/>
          <p:nvPr/>
        </p:nvSpPr>
        <p:spPr>
          <a:xfrm>
            <a:off x="-180258" y="4031226"/>
            <a:ext cx="4080387" cy="819355"/>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77331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pic>
        <p:nvPicPr>
          <p:cNvPr id="4" name="図 3" descr="スクリーンショット 2017-03-02 10.24.5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081" y="0"/>
            <a:ext cx="7524951" cy="6858000"/>
          </a:xfrm>
          <a:prstGeom prst="rect">
            <a:avLst/>
          </a:prstGeom>
        </p:spPr>
      </p:pic>
      <p:sp>
        <p:nvSpPr>
          <p:cNvPr id="5" name="テキスト ボックス 4"/>
          <p:cNvSpPr txBox="1"/>
          <p:nvPr/>
        </p:nvSpPr>
        <p:spPr>
          <a:xfrm>
            <a:off x="7923161" y="6488668"/>
            <a:ext cx="1064940" cy="369332"/>
          </a:xfrm>
          <a:prstGeom prst="rect">
            <a:avLst/>
          </a:prstGeom>
          <a:noFill/>
        </p:spPr>
        <p:txBody>
          <a:bodyPr wrap="none" rtlCol="0">
            <a:spAutoFit/>
          </a:bodyPr>
          <a:lstStyle/>
          <a:p>
            <a:r>
              <a:rPr kumimoji="1" lang="en-US" altLang="ja-JP" dirty="0"/>
              <a:t>2017/3/1</a:t>
            </a:r>
            <a:endParaRPr kumimoji="1" lang="ja-JP" altLang="en-US" dirty="0"/>
          </a:p>
        </p:txBody>
      </p:sp>
    </p:spTree>
    <p:extLst>
      <p:ext uri="{BB962C8B-B14F-4D97-AF65-F5344CB8AC3E}">
        <p14:creationId xmlns:p14="http://schemas.microsoft.com/office/powerpoint/2010/main" val="1211130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891791"/>
            <a:ext cx="8229600" cy="1143000"/>
          </a:xfrm>
        </p:spPr>
        <p:txBody>
          <a:bodyPr/>
          <a:lstStyle/>
          <a:p>
            <a:r>
              <a:rPr lang="ja-JP" altLang="en-US" dirty="0"/>
              <a:t>人工知能の第</a:t>
            </a:r>
            <a:r>
              <a:rPr lang="en-US" altLang="ja-JP" dirty="0"/>
              <a:t>3</a:t>
            </a:r>
            <a:r>
              <a:rPr lang="ja-JP" altLang="en-US" dirty="0"/>
              <a:t>次ブーム？</a:t>
            </a:r>
            <a:endParaRPr kumimoji="1" lang="ja-JP" altLang="en-US" dirty="0"/>
          </a:p>
        </p:txBody>
      </p:sp>
    </p:spTree>
    <p:extLst>
      <p:ext uri="{BB962C8B-B14F-4D97-AF65-F5344CB8AC3E}">
        <p14:creationId xmlns:p14="http://schemas.microsoft.com/office/powerpoint/2010/main" val="19137254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人工知能学会 倫理指針</a:t>
            </a:r>
            <a:r>
              <a:rPr lang="en-US" altLang="ja-JP" dirty="0"/>
              <a:t>(</a:t>
            </a:r>
            <a:r>
              <a:rPr lang="ja-JP" altLang="en-US" dirty="0"/>
              <a:t>その</a:t>
            </a:r>
            <a:r>
              <a:rPr lang="en-US" altLang="ja-JP" dirty="0"/>
              <a:t>1)</a:t>
            </a:r>
            <a:endParaRPr kumimoji="1" lang="ja-JP" altLang="en-US" dirty="0"/>
          </a:p>
        </p:txBody>
      </p:sp>
      <p:sp>
        <p:nvSpPr>
          <p:cNvPr id="3" name="コンテンツ プレースホルダー 2"/>
          <p:cNvSpPr>
            <a:spLocks noGrp="1"/>
          </p:cNvSpPr>
          <p:nvPr>
            <p:ph idx="1"/>
          </p:nvPr>
        </p:nvSpPr>
        <p:spPr/>
        <p:txBody>
          <a:bodyPr>
            <a:normAutofit fontScale="55000" lnSpcReduction="20000"/>
          </a:bodyPr>
          <a:lstStyle/>
          <a:p>
            <a:pPr marL="0" indent="0">
              <a:lnSpc>
                <a:spcPct val="130000"/>
              </a:lnSpc>
              <a:buNone/>
            </a:pPr>
            <a:r>
              <a:rPr lang="ja-JP" altLang="en-US" b="1" dirty="0"/>
              <a:t>序文</a:t>
            </a:r>
          </a:p>
          <a:p>
            <a:pPr marL="0" indent="0">
              <a:lnSpc>
                <a:spcPct val="130000"/>
              </a:lnSpc>
              <a:buNone/>
            </a:pPr>
            <a:r>
              <a:rPr lang="ja-JP" altLang="en-US" dirty="0"/>
              <a:t>人工知能研究は、人間のような知性を持ち自律的に学習し行動する人工知能の実現を目指している。人工知能が、産業、医療、教育、文化、経済、政治、行政など幅広い領域で人間社会に深く浸透することで、人々の生活が格段に豊かになることが期待される一方で、悪用や濫用で公共の利益を損なう可能性も否定できない。</a:t>
            </a:r>
          </a:p>
          <a:p>
            <a:pPr marL="0" indent="0">
              <a:lnSpc>
                <a:spcPct val="130000"/>
              </a:lnSpc>
              <a:buNone/>
            </a:pPr>
            <a:r>
              <a:rPr lang="ja-JP" altLang="en-US" dirty="0"/>
              <a:t>高度な専門的職業に従事する者として、人工知能の研究、設計、開発、運用、教育に広く携わる人工知能研究者は、人工知能が人間社会にとって有益なものとなるようにするために最大限の努力をし、自らの良心と良識に従って倫理的に行動しなければならない。人工知能研究者は、社会の様々な声に耳を傾け、社会から謙虚に学ばなければならない。人工知能研究者は技術の進化及び社会の変化に伴い、人工知能研究者自身の倫理観を発展させ深めることについて不断の努力をおこなう。</a:t>
            </a:r>
          </a:p>
          <a:p>
            <a:pPr marL="0" indent="0">
              <a:lnSpc>
                <a:spcPct val="130000"/>
              </a:lnSpc>
              <a:buNone/>
            </a:pPr>
            <a:r>
              <a:rPr lang="ja-JP" altLang="en-US" dirty="0"/>
              <a:t>人工知能学会は、自らの社会における責任を自覚し、社会と対話するために、人工知能学会会員の倫理的な価値判断の基礎となる倫理指針をここに定める。学会員はこれを指針として行動するよう心がける。</a:t>
            </a:r>
            <a:endParaRPr kumimoji="1" lang="ja-JP" altLang="en-US" dirty="0"/>
          </a:p>
        </p:txBody>
      </p:sp>
    </p:spTree>
    <p:extLst>
      <p:ext uri="{BB962C8B-B14F-4D97-AF65-F5344CB8AC3E}">
        <p14:creationId xmlns:p14="http://schemas.microsoft.com/office/powerpoint/2010/main" val="23682140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人工知能学会 倫理指針</a:t>
            </a:r>
            <a:r>
              <a:rPr lang="en-US" altLang="ja-JP" dirty="0"/>
              <a:t>(</a:t>
            </a:r>
            <a:r>
              <a:rPr lang="ja-JP" altLang="en-US" dirty="0"/>
              <a:t>その</a:t>
            </a:r>
            <a:r>
              <a:rPr lang="en-US" altLang="ja-JP" dirty="0"/>
              <a:t>2)</a:t>
            </a:r>
            <a:endParaRPr kumimoji="1" lang="ja-JP" altLang="en-US" dirty="0"/>
          </a:p>
        </p:txBody>
      </p:sp>
      <p:sp>
        <p:nvSpPr>
          <p:cNvPr id="3" name="コンテンツ プレースホルダー 2"/>
          <p:cNvSpPr>
            <a:spLocks noGrp="1"/>
          </p:cNvSpPr>
          <p:nvPr>
            <p:ph idx="1"/>
          </p:nvPr>
        </p:nvSpPr>
        <p:spPr>
          <a:xfrm>
            <a:off x="457200" y="1600200"/>
            <a:ext cx="8229600" cy="5159477"/>
          </a:xfrm>
        </p:spPr>
        <p:txBody>
          <a:bodyPr>
            <a:noAutofit/>
          </a:bodyPr>
          <a:lstStyle/>
          <a:p>
            <a:pPr>
              <a:lnSpc>
                <a:spcPct val="110000"/>
              </a:lnSpc>
              <a:buAutoNum type="arabicPeriod"/>
            </a:pPr>
            <a:r>
              <a:rPr lang="ja-JP" altLang="en-US" sz="1600" b="1" dirty="0"/>
              <a:t>（人類への貢献）</a:t>
            </a:r>
            <a:r>
              <a:rPr lang="ja-JP" altLang="en-US" sz="1600" dirty="0"/>
              <a:t>人工知能学会会員は、人類の平和、安全、福祉、公共の利益に貢献し、基本的人権と尊厳を守り、文化の多様性を尊重する。人工知能学会会員は人工知能を設計、開発、運用する際には専門家として人類の安全への脅威を排除するように努める。</a:t>
            </a:r>
          </a:p>
          <a:p>
            <a:pPr>
              <a:lnSpc>
                <a:spcPct val="110000"/>
              </a:lnSpc>
              <a:buAutoNum type="arabicPlain" startAt="2"/>
            </a:pPr>
            <a:r>
              <a:rPr lang="ja-JP" altLang="en-US" sz="1600" b="1" dirty="0"/>
              <a:t>（法規制の遵守）</a:t>
            </a:r>
            <a:r>
              <a:rPr lang="ja-JP" altLang="en-US" sz="1600" dirty="0"/>
              <a:t>人工知能学会会員は専門家として、研究開発に関わる法規制、知的財産、他者との契約や合意を尊重しなければならない。人工知能学会会員は他者の情報や財産の侵害や損失といった危害を加えてはならず、直接的のみならず間接的にも他者に危害を加えるような意図をもって人工知能を利用しない。</a:t>
            </a:r>
          </a:p>
          <a:p>
            <a:pPr>
              <a:lnSpc>
                <a:spcPct val="110000"/>
              </a:lnSpc>
              <a:buAutoNum type="arabicPlain" startAt="3"/>
            </a:pPr>
            <a:r>
              <a:rPr lang="ja-JP" altLang="en-US" sz="1600" b="1" dirty="0"/>
              <a:t>（他者のプライバシーの尊重）</a:t>
            </a:r>
            <a:r>
              <a:rPr lang="ja-JP" altLang="en-US" sz="1600" dirty="0"/>
              <a:t>人工知能学会会員は、人工知能の利用および開発において、他者のプライバシーを尊重し、関連する法規に則って個人情報の適正な取扱いを行う義務を負う。</a:t>
            </a:r>
          </a:p>
          <a:p>
            <a:pPr>
              <a:lnSpc>
                <a:spcPct val="110000"/>
              </a:lnSpc>
              <a:buAutoNum type="arabicPlain" startAt="4"/>
            </a:pPr>
            <a:r>
              <a:rPr lang="ja-JP" altLang="en-US" sz="1600" b="1" dirty="0"/>
              <a:t>（公正性）</a:t>
            </a:r>
            <a:r>
              <a:rPr lang="ja-JP" altLang="en-US" sz="1600" dirty="0"/>
              <a:t>人工知能学会会員は、人工知能の開発と利用において常に公正さを持ち、人工知能が人間社会において不公平や格差をもたらす可能性があることを認識し、開発にあたって差別を行わないよう留意する。人工知能学会会員は人類が公平、平等に人工知能を利用できるように努める。</a:t>
            </a:r>
          </a:p>
          <a:p>
            <a:pPr>
              <a:lnSpc>
                <a:spcPct val="110000"/>
              </a:lnSpc>
              <a:buAutoNum type="arabicPlain" startAt="5"/>
            </a:pPr>
            <a:r>
              <a:rPr lang="ja-JP" altLang="en-US" sz="1600" b="1" dirty="0"/>
              <a:t>（安全性）</a:t>
            </a:r>
            <a:r>
              <a:rPr lang="ja-JP" altLang="en-US" sz="1600" dirty="0"/>
              <a:t>人工知能学会会員は専門家として、人工知能の安全性及びその制御における責任を認識し、人工知能の開発と利用において常に安全性と制御可能性、必要とされる機密性について留意し、同時に人工知能を利用する者に対し適切な情報提供と注意喚起を行うように努める。</a:t>
            </a:r>
            <a:endParaRPr lang="en-US" altLang="ja-JP" sz="1600" dirty="0"/>
          </a:p>
          <a:p>
            <a:pPr>
              <a:lnSpc>
                <a:spcPct val="110000"/>
              </a:lnSpc>
              <a:buAutoNum type="arabicPlain" startAt="5"/>
            </a:pPr>
            <a:endParaRPr lang="ja-JP" altLang="en-US" sz="1600" dirty="0"/>
          </a:p>
        </p:txBody>
      </p:sp>
    </p:spTree>
    <p:extLst>
      <p:ext uri="{BB962C8B-B14F-4D97-AF65-F5344CB8AC3E}">
        <p14:creationId xmlns:p14="http://schemas.microsoft.com/office/powerpoint/2010/main" val="34752516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人工知能学会 倫理指針</a:t>
            </a:r>
            <a:r>
              <a:rPr lang="en-US" altLang="ja-JP" dirty="0"/>
              <a:t>(</a:t>
            </a:r>
            <a:r>
              <a:rPr lang="ja-JP" altLang="en-US" dirty="0"/>
              <a:t>その</a:t>
            </a:r>
            <a:r>
              <a:rPr lang="en-US" altLang="ja-JP" dirty="0"/>
              <a:t>3)</a:t>
            </a:r>
            <a:endParaRPr kumimoji="1" lang="ja-JP" altLang="en-US" dirty="0"/>
          </a:p>
        </p:txBody>
      </p:sp>
      <p:sp>
        <p:nvSpPr>
          <p:cNvPr id="3" name="コンテンツ プレースホルダー 2"/>
          <p:cNvSpPr>
            <a:spLocks noGrp="1"/>
          </p:cNvSpPr>
          <p:nvPr>
            <p:ph idx="1"/>
          </p:nvPr>
        </p:nvSpPr>
        <p:spPr>
          <a:xfrm>
            <a:off x="457200" y="1351936"/>
            <a:ext cx="8229600" cy="5448710"/>
          </a:xfrm>
        </p:spPr>
        <p:txBody>
          <a:bodyPr>
            <a:normAutofit fontScale="92500"/>
          </a:bodyPr>
          <a:lstStyle/>
          <a:p>
            <a:pPr>
              <a:lnSpc>
                <a:spcPct val="110000"/>
              </a:lnSpc>
              <a:buAutoNum type="arabicPlain" startAt="6"/>
            </a:pPr>
            <a:r>
              <a:rPr lang="ja-JP" altLang="en-US" sz="1600" b="1" dirty="0"/>
              <a:t>（誠実な振る舞い）</a:t>
            </a:r>
            <a:r>
              <a:rPr lang="ja-JP" altLang="en-US" sz="1600" dirty="0"/>
              <a:t>人工知能学会会員は、人工知能が社会へ与える影響が大きいことを認識し、社会に対して誠実に信頼されるように振る舞う。人工知能学会会員は専門家として虚偽や不明瞭な主張を行わず、研究開発を行った人工知能の技術的限界や問題点について科学的に真摯に説明を行う。</a:t>
            </a:r>
            <a:endParaRPr lang="en-US" altLang="ja-JP" sz="1600" b="1" dirty="0"/>
          </a:p>
          <a:p>
            <a:pPr>
              <a:lnSpc>
                <a:spcPct val="110000"/>
              </a:lnSpc>
              <a:buAutoNum type="arabicPlain" startAt="7"/>
            </a:pPr>
            <a:r>
              <a:rPr lang="ja-JP" altLang="en-US" sz="1600" b="1" dirty="0"/>
              <a:t>（社会に対する責任）</a:t>
            </a:r>
            <a:r>
              <a:rPr lang="ja-JP" altLang="en-US" sz="1600" dirty="0"/>
              <a:t>人工知能学会会員は、研究開発を行った人工知能がもたらす結果について検証し、潜在的な危険性については社会に対して警鐘を鳴らさなければならない。人工知能学会会員は意図に反して研究開発が他者に危害を加える用途に利用される可能性があることを認識し、悪用されることを防止する措置を講じるように努める。また、同時に人工知能が悪用されることを発見した者や告発した者が不利益を被るようなことがないように努める。</a:t>
            </a:r>
          </a:p>
          <a:p>
            <a:pPr>
              <a:lnSpc>
                <a:spcPct val="110000"/>
              </a:lnSpc>
              <a:buAutoNum type="arabicPlain" startAt="8"/>
            </a:pPr>
            <a:r>
              <a:rPr lang="ja-JP" altLang="en-US" sz="1600" b="1" dirty="0"/>
              <a:t>（社会との対話と自己研鑽）</a:t>
            </a:r>
            <a:r>
              <a:rPr lang="ja-JP" altLang="en-US" sz="1600" dirty="0"/>
              <a:t>人工知能学会会員は、人工知能に関する社会的な理解が深まるよう努める。人工知能学会会員は、社会には様々な声があることを理解し、社会から真摯に学び、理解を深め、社会との不断の対話を通じて専門家として人間社会の平和と幸福に貢献することとする。人工知能学会会員は高度な専門家として絶え間ない自己研鑽に努め自己の能力の向上を行うと同時にそれを望む者を支援することとする。</a:t>
            </a:r>
          </a:p>
          <a:p>
            <a:pPr>
              <a:lnSpc>
                <a:spcPct val="110000"/>
              </a:lnSpc>
              <a:buAutoNum type="arabicPlain" startAt="9"/>
            </a:pPr>
            <a:r>
              <a:rPr lang="ja-JP" altLang="en-US" sz="1600" b="1" dirty="0"/>
              <a:t>（人工知能への倫理遵守の要請）</a:t>
            </a:r>
            <a:r>
              <a:rPr lang="ja-JP" altLang="en-US" sz="1600" dirty="0"/>
              <a:t>人工知能が社会の構成員またはそれに準じるものとなるためには、上に定めた人工知能学会員と同等に倫理指針を遵守できなければならない。</a:t>
            </a:r>
            <a:endParaRPr lang="en-US" altLang="ja-JP" sz="1600" dirty="0"/>
          </a:p>
          <a:p>
            <a:pPr marL="0" indent="0">
              <a:lnSpc>
                <a:spcPct val="110000"/>
              </a:lnSpc>
              <a:buNone/>
            </a:pPr>
            <a:endParaRPr lang="ja-JP" altLang="en-US" sz="1600" dirty="0"/>
          </a:p>
          <a:p>
            <a:pPr marL="0" indent="0">
              <a:lnSpc>
                <a:spcPct val="110000"/>
              </a:lnSpc>
              <a:buNone/>
            </a:pPr>
            <a:r>
              <a:rPr lang="ja-JP" altLang="en-US" sz="1600" dirty="0"/>
              <a:t>本指針は理事会成立後より公布する。</a:t>
            </a:r>
          </a:p>
          <a:p>
            <a:pPr marL="0" indent="0">
              <a:lnSpc>
                <a:spcPct val="110000"/>
              </a:lnSpc>
              <a:buNone/>
            </a:pPr>
            <a:r>
              <a:rPr lang="ja-JP" altLang="en-US" sz="1600" dirty="0"/>
              <a:t>本指針の解釈および見直しについては、必要に応じて委員会を開催し、理事会の承認を得る。</a:t>
            </a:r>
          </a:p>
          <a:p>
            <a:pPr marL="0" indent="0">
              <a:lnSpc>
                <a:spcPct val="110000"/>
              </a:lnSpc>
              <a:buNone/>
            </a:pPr>
            <a:r>
              <a:rPr lang="ja-JP" altLang="en-US" sz="1600" dirty="0"/>
              <a:t>以上</a:t>
            </a:r>
          </a:p>
          <a:p>
            <a:pPr marL="0" indent="0">
              <a:lnSpc>
                <a:spcPct val="110000"/>
              </a:lnSpc>
              <a:buNone/>
            </a:pPr>
            <a:endParaRPr kumimoji="1" lang="ja-JP" altLang="en-US" sz="1400" dirty="0"/>
          </a:p>
        </p:txBody>
      </p:sp>
      <p:sp>
        <p:nvSpPr>
          <p:cNvPr id="4" name="正方形/長方形 3"/>
          <p:cNvSpPr/>
          <p:nvPr/>
        </p:nvSpPr>
        <p:spPr>
          <a:xfrm>
            <a:off x="286790" y="5018361"/>
            <a:ext cx="8572980" cy="59401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682962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人工知能学会　倫理委員会</a:t>
            </a:r>
          </a:p>
        </p:txBody>
      </p:sp>
      <p:sp>
        <p:nvSpPr>
          <p:cNvPr id="3" name="コンテンツ プレースホルダー 2"/>
          <p:cNvSpPr>
            <a:spLocks noGrp="1"/>
          </p:cNvSpPr>
          <p:nvPr>
            <p:ph idx="1"/>
          </p:nvPr>
        </p:nvSpPr>
        <p:spPr/>
        <p:txBody>
          <a:bodyPr/>
          <a:lstStyle/>
          <a:p>
            <a:r>
              <a:rPr kumimoji="1" lang="ja-JP" altLang="en-US" dirty="0"/>
              <a:t>「倫理」委員会</a:t>
            </a:r>
            <a:endParaRPr kumimoji="1" lang="en-US" altLang="ja-JP" dirty="0"/>
          </a:p>
          <a:p>
            <a:pPr lvl="1"/>
            <a:r>
              <a:rPr kumimoji="1" lang="ja-JP" altLang="en-US" dirty="0"/>
              <a:t>名称には議論あり。「</a:t>
            </a:r>
            <a:r>
              <a:rPr kumimoji="1" lang="en-US" altLang="ja-JP" dirty="0"/>
              <a:t>AI</a:t>
            </a:r>
            <a:r>
              <a:rPr kumimoji="1" lang="ja-JP" altLang="en-US" dirty="0"/>
              <a:t>と未来社会検討委員会」などの提案もあり。</a:t>
            </a:r>
            <a:endParaRPr kumimoji="1" lang="en-US" altLang="ja-JP" dirty="0"/>
          </a:p>
          <a:p>
            <a:pPr lvl="1"/>
            <a:r>
              <a:rPr lang="ja-JP" altLang="en-US" dirty="0"/>
              <a:t>“人工知能のプレゼンスが高まるなかで、社会との接点を真剣にかんがえないといけない”（松尾）</a:t>
            </a:r>
            <a:endParaRPr kumimoji="1" lang="ja-JP" altLang="en-US" dirty="0"/>
          </a:p>
        </p:txBody>
      </p:sp>
    </p:spTree>
    <p:extLst>
      <p:ext uri="{BB962C8B-B14F-4D97-AF65-F5344CB8AC3E}">
        <p14:creationId xmlns:p14="http://schemas.microsoft.com/office/powerpoint/2010/main" val="27083336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人工知能学会　倫理委員会</a:t>
            </a:r>
          </a:p>
        </p:txBody>
      </p:sp>
      <p:sp>
        <p:nvSpPr>
          <p:cNvPr id="3" name="コンテンツ プレースホルダー 2"/>
          <p:cNvSpPr>
            <a:spLocks noGrp="1"/>
          </p:cNvSpPr>
          <p:nvPr>
            <p:ph idx="1"/>
          </p:nvPr>
        </p:nvSpPr>
        <p:spPr/>
        <p:txBody>
          <a:bodyPr>
            <a:normAutofit lnSpcReduction="10000"/>
          </a:bodyPr>
          <a:lstStyle/>
          <a:p>
            <a:r>
              <a:rPr lang="ja-JP" altLang="en-US" dirty="0"/>
              <a:t>これまでの議論項目</a:t>
            </a:r>
            <a:endParaRPr lang="en-US" altLang="ja-JP" dirty="0"/>
          </a:p>
          <a:p>
            <a:pPr lvl="1"/>
            <a:r>
              <a:rPr kumimoji="1" lang="ja-JP" altLang="en-US" dirty="0"/>
              <a:t>正しい現状認識の必要性</a:t>
            </a:r>
            <a:endParaRPr kumimoji="1" lang="en-US" altLang="ja-JP" dirty="0"/>
          </a:p>
          <a:p>
            <a:pPr lvl="2"/>
            <a:r>
              <a:rPr lang="ja-JP" altLang="en-US" dirty="0"/>
              <a:t>今すぐシンギュラリティはやってこない。</a:t>
            </a:r>
            <a:endParaRPr lang="en-US" altLang="ja-JP" dirty="0"/>
          </a:p>
          <a:p>
            <a:pPr lvl="2"/>
            <a:r>
              <a:rPr lang="ja-JP" altLang="en-US" dirty="0"/>
              <a:t>いまのところ、</a:t>
            </a:r>
            <a:r>
              <a:rPr lang="en-US" altLang="ja-JP" dirty="0"/>
              <a:t>AI</a:t>
            </a:r>
            <a:r>
              <a:rPr lang="ja-JP" altLang="en-US" dirty="0"/>
              <a:t>システムは設計者が設計するものである。（人の関与しない</a:t>
            </a:r>
            <a:r>
              <a:rPr lang="en-US" altLang="ja-JP" dirty="0"/>
              <a:t>AI</a:t>
            </a:r>
            <a:r>
              <a:rPr lang="ja-JP" altLang="en-US" dirty="0"/>
              <a:t>システムは存在しない）</a:t>
            </a:r>
            <a:endParaRPr lang="en-US" altLang="ja-JP" dirty="0"/>
          </a:p>
          <a:p>
            <a:pPr lvl="2"/>
            <a:r>
              <a:rPr kumimoji="1" lang="ja-JP" altLang="en-US" dirty="0"/>
              <a:t>ただし、レバレッジ効果を巨大になりつつある。（一度設計されたら、そのシステムがもたらす影響ははかりしれなく大きくなった）</a:t>
            </a:r>
            <a:endParaRPr kumimoji="1" lang="en-US" altLang="ja-JP" dirty="0"/>
          </a:p>
          <a:p>
            <a:pPr lvl="2"/>
            <a:r>
              <a:rPr lang="en-US" altLang="ja-JP" dirty="0"/>
              <a:t>AI</a:t>
            </a:r>
            <a:r>
              <a:rPr lang="ja-JP" altLang="en-US" dirty="0"/>
              <a:t>システムは人間社会にシームレスに入り込み、その影響はこれまでのコンピュータシステムより直接的に人間と社会に影響を与える</a:t>
            </a:r>
            <a:endParaRPr kumimoji="1" lang="en-US" altLang="ja-JP" dirty="0"/>
          </a:p>
        </p:txBody>
      </p:sp>
    </p:spTree>
    <p:extLst>
      <p:ext uri="{BB962C8B-B14F-4D97-AF65-F5344CB8AC3E}">
        <p14:creationId xmlns:p14="http://schemas.microsoft.com/office/powerpoint/2010/main" val="5160608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人工知能学会　倫理委員会</a:t>
            </a:r>
          </a:p>
        </p:txBody>
      </p:sp>
      <p:sp>
        <p:nvSpPr>
          <p:cNvPr id="3" name="コンテンツ プレースホルダー 2"/>
          <p:cNvSpPr>
            <a:spLocks noGrp="1"/>
          </p:cNvSpPr>
          <p:nvPr>
            <p:ph idx="1"/>
          </p:nvPr>
        </p:nvSpPr>
        <p:spPr/>
        <p:txBody>
          <a:bodyPr>
            <a:normAutofit/>
          </a:bodyPr>
          <a:lstStyle/>
          <a:p>
            <a:r>
              <a:rPr lang="ja-JP" altLang="en-US" dirty="0"/>
              <a:t>これまでの議論項目</a:t>
            </a:r>
          </a:p>
          <a:p>
            <a:pPr lvl="1"/>
            <a:r>
              <a:rPr lang="ja-JP" altLang="en-US" dirty="0"/>
              <a:t>我々の役割の明確化</a:t>
            </a:r>
            <a:endParaRPr lang="en-US" altLang="ja-JP" dirty="0"/>
          </a:p>
          <a:p>
            <a:pPr lvl="2"/>
            <a:r>
              <a:rPr lang="ja-JP" altLang="en-US" dirty="0"/>
              <a:t>研究者の自覚を促す</a:t>
            </a:r>
            <a:endParaRPr lang="en-US" altLang="ja-JP" dirty="0"/>
          </a:p>
          <a:p>
            <a:pPr lvl="3"/>
            <a:r>
              <a:rPr lang="ja-JP" altLang="en-US" dirty="0"/>
              <a:t>研究者自身に自らの研究活動が社会に大きく影響を与えうるということを自覚させること</a:t>
            </a:r>
            <a:endParaRPr lang="en-US" altLang="ja-JP" dirty="0"/>
          </a:p>
          <a:p>
            <a:pPr lvl="2"/>
            <a:r>
              <a:rPr lang="ja-JP" altLang="en-US" dirty="0"/>
              <a:t>専門家としての責任</a:t>
            </a:r>
            <a:endParaRPr lang="en-US" altLang="ja-JP" dirty="0"/>
          </a:p>
          <a:p>
            <a:pPr lvl="3"/>
            <a:r>
              <a:rPr lang="ja-JP" altLang="en-US" dirty="0"/>
              <a:t>専門家として予見できるものは予見しとく</a:t>
            </a:r>
            <a:endParaRPr lang="en-US" altLang="ja-JP" dirty="0"/>
          </a:p>
          <a:p>
            <a:pPr lvl="2"/>
            <a:r>
              <a:rPr lang="ja-JP" altLang="en-US" dirty="0"/>
              <a:t>社会への発信、コミュニケーション</a:t>
            </a:r>
            <a:endParaRPr lang="en-US" altLang="ja-JP" dirty="0"/>
          </a:p>
        </p:txBody>
      </p:sp>
    </p:spTree>
    <p:extLst>
      <p:ext uri="{BB962C8B-B14F-4D97-AF65-F5344CB8AC3E}">
        <p14:creationId xmlns:p14="http://schemas.microsoft.com/office/powerpoint/2010/main" val="18820848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人工知能学会　倫理委員会</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a:t>これま</a:t>
            </a:r>
            <a:r>
              <a:rPr lang="ja-JP" altLang="en-US" dirty="0"/>
              <a:t>での議論項目</a:t>
            </a:r>
            <a:endParaRPr lang="en-US" altLang="ja-JP" dirty="0"/>
          </a:p>
          <a:p>
            <a:pPr lvl="1"/>
            <a:r>
              <a:rPr kumimoji="1" lang="ja-JP" altLang="en-US" dirty="0"/>
              <a:t>個別的トピックス</a:t>
            </a:r>
            <a:endParaRPr kumimoji="1" lang="en-US" altLang="ja-JP" dirty="0"/>
          </a:p>
          <a:p>
            <a:pPr lvl="2"/>
            <a:r>
              <a:rPr lang="ja-JP" altLang="en-US" dirty="0"/>
              <a:t>設計者の倫理</a:t>
            </a:r>
            <a:endParaRPr lang="en-US" altLang="ja-JP" dirty="0"/>
          </a:p>
          <a:p>
            <a:pPr lvl="2"/>
            <a:r>
              <a:rPr lang="ja-JP" altLang="en-US" dirty="0"/>
              <a:t>職業の問題</a:t>
            </a:r>
            <a:endParaRPr lang="en-US" altLang="ja-JP" dirty="0"/>
          </a:p>
          <a:p>
            <a:pPr lvl="2"/>
            <a:r>
              <a:rPr kumimoji="1" lang="ja-JP" altLang="en-US" dirty="0"/>
              <a:t>人工知能の「心」の問題</a:t>
            </a:r>
          </a:p>
        </p:txBody>
      </p:sp>
    </p:spTree>
    <p:extLst>
      <p:ext uri="{BB962C8B-B14F-4D97-AF65-F5344CB8AC3E}">
        <p14:creationId xmlns:p14="http://schemas.microsoft.com/office/powerpoint/2010/main" val="3454117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人工知能設計者の倫理</a:t>
            </a:r>
          </a:p>
        </p:txBody>
      </p:sp>
      <p:sp>
        <p:nvSpPr>
          <p:cNvPr id="3" name="コンテンツ プレースホルダー 2"/>
          <p:cNvSpPr>
            <a:spLocks noGrp="1"/>
          </p:cNvSpPr>
          <p:nvPr>
            <p:ph idx="1"/>
          </p:nvPr>
        </p:nvSpPr>
        <p:spPr/>
        <p:txBody>
          <a:bodyPr/>
          <a:lstStyle/>
          <a:p>
            <a:r>
              <a:rPr kumimoji="1" lang="ja-JP" altLang="en-US" dirty="0"/>
              <a:t>ロボット</a:t>
            </a:r>
            <a:r>
              <a:rPr kumimoji="1" lang="en-US" altLang="ja-JP" dirty="0"/>
              <a:t>3</a:t>
            </a:r>
            <a:r>
              <a:rPr kumimoji="1" lang="ja-JP" altLang="en-US" dirty="0"/>
              <a:t>原則はない</a:t>
            </a:r>
            <a:endParaRPr lang="en-US" altLang="ja-JP" dirty="0"/>
          </a:p>
          <a:p>
            <a:r>
              <a:rPr kumimoji="1" lang="ja-JP" altLang="en-US" dirty="0"/>
              <a:t>「ロボットが」守るべき原則ではなくて、「ロボット設計者が」守るべき原則が必要</a:t>
            </a:r>
            <a:endParaRPr kumimoji="1" lang="en-US" altLang="ja-JP" dirty="0"/>
          </a:p>
          <a:p>
            <a:endParaRPr lang="en-US" altLang="ja-JP" dirty="0"/>
          </a:p>
        </p:txBody>
      </p:sp>
    </p:spTree>
    <p:extLst>
      <p:ext uri="{BB962C8B-B14F-4D97-AF65-F5344CB8AC3E}">
        <p14:creationId xmlns:p14="http://schemas.microsoft.com/office/powerpoint/2010/main" val="6318337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人工知能設計者の倫理</a:t>
            </a:r>
          </a:p>
        </p:txBody>
      </p:sp>
      <p:sp>
        <p:nvSpPr>
          <p:cNvPr id="3" name="コンテンツ プレースホルダー 2"/>
          <p:cNvSpPr>
            <a:spLocks noGrp="1"/>
          </p:cNvSpPr>
          <p:nvPr>
            <p:ph idx="1"/>
          </p:nvPr>
        </p:nvSpPr>
        <p:spPr/>
        <p:txBody>
          <a:bodyPr/>
          <a:lstStyle/>
          <a:p>
            <a:r>
              <a:rPr kumimoji="1" lang="ja-JP" altLang="en-US" dirty="0"/>
              <a:t>生命科学では一定の倫理規定がある。</a:t>
            </a:r>
            <a:endParaRPr kumimoji="1" lang="en-US" altLang="ja-JP" dirty="0"/>
          </a:p>
          <a:p>
            <a:r>
              <a:rPr lang="ja-JP" altLang="en-US" dirty="0"/>
              <a:t>人工知能でも同様の倫理規定が作れるのではないか。</a:t>
            </a:r>
            <a:endParaRPr kumimoji="1" lang="ja-JP" altLang="en-US" dirty="0"/>
          </a:p>
        </p:txBody>
      </p:sp>
    </p:spTree>
    <p:extLst>
      <p:ext uri="{BB962C8B-B14F-4D97-AF65-F5344CB8AC3E}">
        <p14:creationId xmlns:p14="http://schemas.microsoft.com/office/powerpoint/2010/main" val="17814125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人工知能設計者の倫理</a:t>
            </a:r>
          </a:p>
        </p:txBody>
      </p:sp>
      <p:sp>
        <p:nvSpPr>
          <p:cNvPr id="3" name="コンテンツ プレースホルダー 2"/>
          <p:cNvSpPr>
            <a:spLocks noGrp="1"/>
          </p:cNvSpPr>
          <p:nvPr>
            <p:ph idx="1"/>
          </p:nvPr>
        </p:nvSpPr>
        <p:spPr/>
        <p:txBody>
          <a:bodyPr>
            <a:normAutofit lnSpcReduction="10000"/>
          </a:bodyPr>
          <a:lstStyle/>
          <a:p>
            <a:r>
              <a:rPr lang="ja-JP" altLang="en-US" dirty="0"/>
              <a:t>人工知能設計者が守るべきことはあるのか。</a:t>
            </a:r>
            <a:endParaRPr lang="en-US" altLang="ja-JP" dirty="0"/>
          </a:p>
          <a:p>
            <a:r>
              <a:rPr lang="en-US" altLang="ja-JP" dirty="0"/>
              <a:t>Q</a:t>
            </a:r>
            <a:r>
              <a:rPr lang="ja-JP" altLang="en-US" dirty="0"/>
              <a:t>：人を殺す</a:t>
            </a:r>
            <a:r>
              <a:rPr lang="en-US" altLang="ja-JP" dirty="0"/>
              <a:t>AI</a:t>
            </a:r>
            <a:r>
              <a:rPr lang="ja-JP" altLang="en-US" dirty="0"/>
              <a:t>は設計してはいけないのか？（自動運転車は絶対に人を殺さないとはいえない）</a:t>
            </a:r>
            <a:endParaRPr lang="en-US" altLang="ja-JP" dirty="0"/>
          </a:p>
          <a:p>
            <a:r>
              <a:rPr lang="en-US" altLang="ja-JP" dirty="0"/>
              <a:t>Q: AI</a:t>
            </a:r>
            <a:r>
              <a:rPr lang="ja-JP" altLang="en-US" dirty="0"/>
              <a:t>が人の命の軽重を判断するようにして良いのか（避けれない状態での選択）</a:t>
            </a:r>
            <a:endParaRPr lang="en-US" altLang="ja-JP" dirty="0"/>
          </a:p>
          <a:p>
            <a:r>
              <a:rPr lang="en-US" altLang="ja-JP" dirty="0"/>
              <a:t>Q</a:t>
            </a:r>
            <a:r>
              <a:rPr lang="ja-JP" altLang="en-US" dirty="0"/>
              <a:t>：</a:t>
            </a:r>
            <a:r>
              <a:rPr lang="en-US" altLang="ja-JP" dirty="0"/>
              <a:t>AI</a:t>
            </a:r>
            <a:r>
              <a:rPr lang="ja-JP" altLang="en-US" dirty="0"/>
              <a:t>システムが殺人などや法を反することをしたら、それは設計者の責任か</a:t>
            </a:r>
            <a:endParaRPr lang="en-US" altLang="ja-JP" dirty="0"/>
          </a:p>
          <a:p>
            <a:r>
              <a:rPr lang="en-US" altLang="ja-JP" dirty="0"/>
              <a:t>…</a:t>
            </a:r>
          </a:p>
          <a:p>
            <a:endParaRPr kumimoji="1" lang="ja-JP" altLang="en-US" dirty="0"/>
          </a:p>
        </p:txBody>
      </p:sp>
    </p:spTree>
    <p:extLst>
      <p:ext uri="{BB962C8B-B14F-4D97-AF65-F5344CB8AC3E}">
        <p14:creationId xmlns:p14="http://schemas.microsoft.com/office/powerpoint/2010/main" val="34269548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640437"/>
            <a:ext cx="8229600" cy="1143000"/>
          </a:xfrm>
        </p:spPr>
        <p:txBody>
          <a:bodyPr/>
          <a:lstStyle/>
          <a:p>
            <a:r>
              <a:rPr kumimoji="1" lang="en-US" altLang="ja-JP" dirty="0"/>
              <a:t>Deep Learning (</a:t>
            </a:r>
            <a:r>
              <a:rPr kumimoji="1" lang="ja-JP" altLang="en-US" dirty="0"/>
              <a:t>深層学習）</a:t>
            </a:r>
          </a:p>
        </p:txBody>
      </p:sp>
    </p:spTree>
    <p:extLst>
      <p:ext uri="{BB962C8B-B14F-4D97-AF65-F5344CB8AC3E}">
        <p14:creationId xmlns:p14="http://schemas.microsoft.com/office/powerpoint/2010/main" val="32198386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人工知能設計者の倫理</a:t>
            </a:r>
          </a:p>
        </p:txBody>
      </p:sp>
      <p:sp>
        <p:nvSpPr>
          <p:cNvPr id="3" name="コンテンツ プレースホルダー 2"/>
          <p:cNvSpPr>
            <a:spLocks noGrp="1"/>
          </p:cNvSpPr>
          <p:nvPr>
            <p:ph idx="1"/>
          </p:nvPr>
        </p:nvSpPr>
        <p:spPr/>
        <p:txBody>
          <a:bodyPr>
            <a:normAutofit fontScale="92500" lnSpcReduction="20000"/>
          </a:bodyPr>
          <a:lstStyle/>
          <a:p>
            <a:r>
              <a:rPr kumimoji="1" lang="ja-JP" altLang="en-US" dirty="0"/>
              <a:t>武田の答え：“同様”の倫理規定は無理</a:t>
            </a:r>
            <a:endParaRPr kumimoji="1" lang="en-US" altLang="ja-JP" dirty="0"/>
          </a:p>
          <a:p>
            <a:r>
              <a:rPr lang="ja-JP" altLang="en-US" dirty="0"/>
              <a:t>倫理規定に関する議論は、現在の科学技術水準による行動が社会にどのような影響を与えるかが予見できるときは、建設的議論にになるであろう</a:t>
            </a:r>
            <a:endParaRPr lang="en-US" altLang="ja-JP" dirty="0"/>
          </a:p>
          <a:p>
            <a:pPr lvl="1"/>
            <a:r>
              <a:rPr lang="ja-JP" altLang="en-US" dirty="0"/>
              <a:t>例えば人の卵子に対する操作がもたらす社会的インパクトを想定できるからこそ、それに対する倫理が議論できる</a:t>
            </a:r>
            <a:endParaRPr lang="en-US" altLang="ja-JP" dirty="0"/>
          </a:p>
          <a:p>
            <a:r>
              <a:rPr kumimoji="1" lang="en-US" altLang="ja-JP" dirty="0"/>
              <a:t>AI</a:t>
            </a:r>
            <a:r>
              <a:rPr kumimoji="1" lang="ja-JP" altLang="en-US" dirty="0"/>
              <a:t>システムは社会に入り込み社会を変える。変わったあとの社会でしか評価できないとするなら、いま議論したことはどういう意味があるだろう。</a:t>
            </a:r>
          </a:p>
        </p:txBody>
      </p:sp>
    </p:spTree>
    <p:extLst>
      <p:ext uri="{BB962C8B-B14F-4D97-AF65-F5344CB8AC3E}">
        <p14:creationId xmlns:p14="http://schemas.microsoft.com/office/powerpoint/2010/main" val="2444030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0"/>
            <a:ext cx="8229600" cy="706438"/>
          </a:xfrm>
        </p:spPr>
        <p:txBody>
          <a:bodyPr>
            <a:normAutofit fontScale="90000"/>
          </a:bodyPr>
          <a:lstStyle/>
          <a:p>
            <a:r>
              <a:rPr kumimoji="1" lang="ja-JP" altLang="en-US" dirty="0"/>
              <a:t>人工知能設計者の倫理</a:t>
            </a:r>
          </a:p>
        </p:txBody>
      </p:sp>
      <p:sp>
        <p:nvSpPr>
          <p:cNvPr id="3" name="コンテンツ プレースホルダー 2"/>
          <p:cNvSpPr>
            <a:spLocks noGrp="1"/>
          </p:cNvSpPr>
          <p:nvPr>
            <p:ph idx="1"/>
          </p:nvPr>
        </p:nvSpPr>
        <p:spPr>
          <a:xfrm>
            <a:off x="457200" y="614681"/>
            <a:ext cx="8229600" cy="584200"/>
          </a:xfrm>
        </p:spPr>
        <p:txBody>
          <a:bodyPr/>
          <a:lstStyle/>
          <a:p>
            <a:r>
              <a:rPr kumimoji="1" lang="ja-JP" altLang="en-US" dirty="0"/>
              <a:t>構成による漸次的進化のループ（吉川弘之）</a:t>
            </a:r>
          </a:p>
        </p:txBody>
      </p:sp>
      <p:sp>
        <p:nvSpPr>
          <p:cNvPr id="5" name="テキスト ボックス 24"/>
          <p:cNvSpPr txBox="1">
            <a:spLocks noChangeArrowheads="1"/>
          </p:cNvSpPr>
          <p:nvPr/>
        </p:nvSpPr>
        <p:spPr bwMode="auto">
          <a:xfrm>
            <a:off x="6192838" y="2438400"/>
            <a:ext cx="2159000" cy="203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a:latin typeface="Calibri" charset="0"/>
              </a:rPr>
              <a:t>各ブロックは自然と人間（個人、組織、社会）を含む自治的な存在であり、全体を制御する統一者は不在である。</a:t>
            </a:r>
            <a:endParaRPr lang="en-US" altLang="ja-JP">
              <a:latin typeface="Calibri" charset="0"/>
            </a:endParaRPr>
          </a:p>
          <a:p>
            <a:pPr eaLnBrk="1" hangingPunct="1"/>
            <a:endParaRPr lang="ja-JP" altLang="en-US">
              <a:latin typeface="Calibri" charset="0"/>
            </a:endParaRPr>
          </a:p>
        </p:txBody>
      </p:sp>
      <p:grpSp>
        <p:nvGrpSpPr>
          <p:cNvPr id="6" name="グループ化 25"/>
          <p:cNvGrpSpPr>
            <a:grpSpLocks/>
          </p:cNvGrpSpPr>
          <p:nvPr/>
        </p:nvGrpSpPr>
        <p:grpSpPr bwMode="auto">
          <a:xfrm>
            <a:off x="1062038" y="1449388"/>
            <a:ext cx="4694237" cy="3557587"/>
            <a:chOff x="1877200" y="1657660"/>
            <a:chExt cx="4694487" cy="3557588"/>
          </a:xfrm>
        </p:grpSpPr>
        <p:sp>
          <p:nvSpPr>
            <p:cNvPr id="7" name="屈折矢印 6"/>
            <p:cNvSpPr/>
            <p:nvPr/>
          </p:nvSpPr>
          <p:spPr>
            <a:xfrm rot="5400000" flipH="1">
              <a:off x="2678951" y="2079912"/>
              <a:ext cx="801688" cy="855708"/>
            </a:xfrm>
            <a:prstGeom prst="bentUpArrow">
              <a:avLst>
                <a:gd name="adj1" fmla="val 4567"/>
                <a:gd name="adj2" fmla="val 6971"/>
                <a:gd name="adj3" fmla="val 26202"/>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8" name="正方形/長方形 7"/>
            <p:cNvSpPr/>
            <p:nvPr/>
          </p:nvSpPr>
          <p:spPr>
            <a:xfrm>
              <a:off x="1966105" y="2902260"/>
              <a:ext cx="1414537" cy="1023937"/>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9" name="屈折矢印 8"/>
            <p:cNvSpPr/>
            <p:nvPr/>
          </p:nvSpPr>
          <p:spPr>
            <a:xfrm rot="10800000" flipH="1">
              <a:off x="4974577" y="2157722"/>
              <a:ext cx="892223" cy="768350"/>
            </a:xfrm>
            <a:prstGeom prst="bentUpArrow">
              <a:avLst>
                <a:gd name="adj1" fmla="val 4567"/>
                <a:gd name="adj2" fmla="val 6971"/>
                <a:gd name="adj3" fmla="val 26202"/>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10" name="正方形/長方形 9"/>
            <p:cNvSpPr/>
            <p:nvPr/>
          </p:nvSpPr>
          <p:spPr>
            <a:xfrm rot="5400000">
              <a:off x="3761690" y="1462360"/>
              <a:ext cx="1022350" cy="141295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11" name="屈折矢印 10"/>
            <p:cNvSpPr/>
            <p:nvPr/>
          </p:nvSpPr>
          <p:spPr>
            <a:xfrm flipH="1">
              <a:off x="2632890" y="3924611"/>
              <a:ext cx="892223" cy="768350"/>
            </a:xfrm>
            <a:prstGeom prst="bentUpArrow">
              <a:avLst>
                <a:gd name="adj1" fmla="val 4567"/>
                <a:gd name="adj2" fmla="val 6971"/>
                <a:gd name="adj3" fmla="val 26202"/>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12" name="正方形/長方形 11"/>
            <p:cNvSpPr/>
            <p:nvPr/>
          </p:nvSpPr>
          <p:spPr>
            <a:xfrm rot="16200000">
              <a:off x="3716444" y="3996804"/>
              <a:ext cx="1023937" cy="141295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13" name="屈折矢印 12"/>
            <p:cNvSpPr/>
            <p:nvPr/>
          </p:nvSpPr>
          <p:spPr>
            <a:xfrm rot="5400000" flipV="1">
              <a:off x="5050007" y="3934906"/>
              <a:ext cx="773113" cy="895398"/>
            </a:xfrm>
            <a:prstGeom prst="bentUpArrow">
              <a:avLst>
                <a:gd name="adj1" fmla="val 4567"/>
                <a:gd name="adj2" fmla="val 6971"/>
                <a:gd name="adj3" fmla="val 26202"/>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14" name="正方形/長方形 13"/>
            <p:cNvSpPr/>
            <p:nvPr/>
          </p:nvSpPr>
          <p:spPr>
            <a:xfrm flipH="1" flipV="1">
              <a:off x="5122223" y="2946710"/>
              <a:ext cx="1438352" cy="1020762"/>
            </a:xfrm>
            <a:prstGeom prst="rect">
              <a:avLst/>
            </a:prstGeom>
            <a:solidFill>
              <a:schemeClr val="bg2"/>
            </a:solidFill>
            <a:ln w="25400" cmpd="sng">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15" name="テキスト ボックス 11"/>
            <p:cNvSpPr txBox="1">
              <a:spLocks noChangeArrowheads="1"/>
            </p:cNvSpPr>
            <p:nvPr/>
          </p:nvSpPr>
          <p:spPr bwMode="auto">
            <a:xfrm>
              <a:off x="3788652" y="1968810"/>
              <a:ext cx="958901" cy="400050"/>
            </a:xfrm>
            <a:prstGeom prst="rect">
              <a:avLst/>
            </a:prstGeom>
            <a:noFill/>
            <a:ln w="9525">
              <a:noFill/>
              <a:miter lim="800000"/>
              <a:headEnd/>
              <a:tailEnd/>
            </a:ln>
          </p:spPr>
          <p:txBody>
            <a:bodyPr wrap="none">
              <a:spAutoFit/>
            </a:bodyPr>
            <a:lstStyle/>
            <a:p>
              <a:pPr fontAlgn="auto">
                <a:spcBef>
                  <a:spcPts val="0"/>
                </a:spcBef>
                <a:spcAft>
                  <a:spcPts val="0"/>
                </a:spcAft>
                <a:defRPr/>
              </a:pPr>
              <a:r>
                <a:rPr lang="ja-JP" altLang="en-US" sz="2000" b="1" dirty="0">
                  <a:latin typeface="+mj-lt"/>
                  <a:ea typeface="+mn-ea"/>
                  <a:cs typeface="+mn-cs"/>
                </a:rPr>
                <a:t>行動者</a:t>
              </a:r>
            </a:p>
          </p:txBody>
        </p:sp>
        <p:sp>
          <p:nvSpPr>
            <p:cNvPr id="16" name="テキスト ボックス 12"/>
            <p:cNvSpPr txBox="1">
              <a:spLocks noChangeArrowheads="1"/>
            </p:cNvSpPr>
            <p:nvPr/>
          </p:nvSpPr>
          <p:spPr bwMode="auto">
            <a:xfrm>
              <a:off x="2143914" y="3213410"/>
              <a:ext cx="958901" cy="400050"/>
            </a:xfrm>
            <a:prstGeom prst="rect">
              <a:avLst/>
            </a:prstGeom>
            <a:noFill/>
            <a:ln w="9525">
              <a:noFill/>
              <a:miter lim="800000"/>
              <a:headEnd/>
              <a:tailEnd/>
            </a:ln>
          </p:spPr>
          <p:txBody>
            <a:bodyPr wrap="none">
              <a:spAutoFit/>
            </a:bodyPr>
            <a:lstStyle/>
            <a:p>
              <a:pPr fontAlgn="auto">
                <a:spcBef>
                  <a:spcPts val="0"/>
                </a:spcBef>
                <a:spcAft>
                  <a:spcPts val="0"/>
                </a:spcAft>
                <a:defRPr/>
              </a:pPr>
              <a:r>
                <a:rPr lang="ja-JP" altLang="en-US" sz="2000" b="1" dirty="0">
                  <a:latin typeface="+mj-lt"/>
                  <a:ea typeface="+mn-ea"/>
                  <a:cs typeface="+mn-cs"/>
                </a:rPr>
                <a:t>構成者</a:t>
              </a:r>
            </a:p>
          </p:txBody>
        </p:sp>
        <p:sp>
          <p:nvSpPr>
            <p:cNvPr id="17" name="テキスト ボックス 14"/>
            <p:cNvSpPr txBox="1">
              <a:spLocks noChangeArrowheads="1"/>
            </p:cNvSpPr>
            <p:nvPr/>
          </p:nvSpPr>
          <p:spPr bwMode="auto">
            <a:xfrm>
              <a:off x="3744199" y="4502461"/>
              <a:ext cx="958901" cy="400050"/>
            </a:xfrm>
            <a:prstGeom prst="rect">
              <a:avLst/>
            </a:prstGeom>
            <a:noFill/>
            <a:ln w="9525">
              <a:noFill/>
              <a:miter lim="800000"/>
              <a:headEnd/>
              <a:tailEnd/>
            </a:ln>
          </p:spPr>
          <p:txBody>
            <a:bodyPr wrap="none">
              <a:spAutoFit/>
            </a:bodyPr>
            <a:lstStyle/>
            <a:p>
              <a:pPr fontAlgn="auto">
                <a:spcBef>
                  <a:spcPts val="0"/>
                </a:spcBef>
                <a:spcAft>
                  <a:spcPts val="0"/>
                </a:spcAft>
                <a:defRPr/>
              </a:pPr>
              <a:r>
                <a:rPr lang="ja-JP" altLang="en-US" sz="2000" b="1" dirty="0">
                  <a:latin typeface="+mj-lt"/>
                  <a:ea typeface="+mn-ea"/>
                  <a:cs typeface="+mn-cs"/>
                </a:rPr>
                <a:t>観察者</a:t>
              </a:r>
            </a:p>
          </p:txBody>
        </p:sp>
        <p:sp>
          <p:nvSpPr>
            <p:cNvPr id="18" name="テキスト ボックス 18"/>
            <p:cNvSpPr txBox="1">
              <a:spLocks noChangeArrowheads="1"/>
            </p:cNvSpPr>
            <p:nvPr/>
          </p:nvSpPr>
          <p:spPr bwMode="auto">
            <a:xfrm>
              <a:off x="4988700" y="4724710"/>
              <a:ext cx="595035"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1600">
                  <a:solidFill>
                    <a:srgbClr val="0070C0"/>
                  </a:solidFill>
                  <a:latin typeface="Calibri" charset="0"/>
                </a:rPr>
                <a:t>認知</a:t>
              </a:r>
            </a:p>
          </p:txBody>
        </p:sp>
        <p:sp>
          <p:nvSpPr>
            <p:cNvPr id="19" name="テキスト ボックス 19"/>
            <p:cNvSpPr txBox="1">
              <a:spLocks noChangeArrowheads="1"/>
            </p:cNvSpPr>
            <p:nvPr/>
          </p:nvSpPr>
          <p:spPr bwMode="auto">
            <a:xfrm>
              <a:off x="4988700" y="1835460"/>
              <a:ext cx="64953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b="1">
                  <a:solidFill>
                    <a:srgbClr val="0070C0"/>
                  </a:solidFill>
                  <a:latin typeface="Calibri" charset="0"/>
                </a:rPr>
                <a:t>行動</a:t>
              </a:r>
            </a:p>
          </p:txBody>
        </p:sp>
        <p:sp>
          <p:nvSpPr>
            <p:cNvPr id="20" name="テキスト ボックス 20"/>
            <p:cNvSpPr txBox="1">
              <a:spLocks noChangeArrowheads="1"/>
            </p:cNvSpPr>
            <p:nvPr/>
          </p:nvSpPr>
          <p:spPr bwMode="auto">
            <a:xfrm>
              <a:off x="1877200" y="2546660"/>
              <a:ext cx="64953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b="1">
                  <a:solidFill>
                    <a:srgbClr val="0070C0"/>
                  </a:solidFill>
                  <a:latin typeface="Calibri" charset="0"/>
                </a:rPr>
                <a:t>助言</a:t>
              </a:r>
            </a:p>
          </p:txBody>
        </p:sp>
        <p:sp>
          <p:nvSpPr>
            <p:cNvPr id="21" name="テキスト ボックス 21"/>
            <p:cNvSpPr txBox="1">
              <a:spLocks noChangeArrowheads="1"/>
            </p:cNvSpPr>
            <p:nvPr/>
          </p:nvSpPr>
          <p:spPr bwMode="auto">
            <a:xfrm>
              <a:off x="2924020" y="4699130"/>
              <a:ext cx="64953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b="1">
                  <a:solidFill>
                    <a:srgbClr val="0070C0"/>
                  </a:solidFill>
                  <a:latin typeface="Calibri" charset="0"/>
                </a:rPr>
                <a:t>警告</a:t>
              </a:r>
            </a:p>
          </p:txBody>
        </p:sp>
        <p:sp>
          <p:nvSpPr>
            <p:cNvPr id="22" name="テキスト ボックス 23"/>
            <p:cNvSpPr txBox="1">
              <a:spLocks noChangeArrowheads="1"/>
            </p:cNvSpPr>
            <p:nvPr/>
          </p:nvSpPr>
          <p:spPr bwMode="auto">
            <a:xfrm>
              <a:off x="5477842" y="3257860"/>
              <a:ext cx="700124" cy="400050"/>
            </a:xfrm>
            <a:prstGeom prst="rect">
              <a:avLst/>
            </a:prstGeom>
            <a:noFill/>
            <a:ln w="9525">
              <a:noFill/>
              <a:miter lim="800000"/>
              <a:headEnd/>
              <a:tailEnd/>
            </a:ln>
          </p:spPr>
          <p:txBody>
            <a:bodyPr wrap="none">
              <a:spAutoFit/>
            </a:bodyPr>
            <a:lstStyle/>
            <a:p>
              <a:pPr fontAlgn="auto">
                <a:spcBef>
                  <a:spcPts val="0"/>
                </a:spcBef>
                <a:spcAft>
                  <a:spcPts val="0"/>
                </a:spcAft>
                <a:defRPr/>
              </a:pPr>
              <a:r>
                <a:rPr lang="ja-JP" altLang="en-US" sz="2000" b="1" dirty="0">
                  <a:latin typeface="+mj-lt"/>
                  <a:ea typeface="+mn-ea"/>
                  <a:cs typeface="+mn-cs"/>
                </a:rPr>
                <a:t>対象</a:t>
              </a:r>
            </a:p>
          </p:txBody>
        </p:sp>
        <p:sp>
          <p:nvSpPr>
            <p:cNvPr id="23" name="正方形/長方形 22"/>
            <p:cNvSpPr/>
            <p:nvPr/>
          </p:nvSpPr>
          <p:spPr>
            <a:xfrm>
              <a:off x="5922365" y="3969061"/>
              <a:ext cx="649322" cy="369887"/>
            </a:xfrm>
            <a:prstGeom prst="rect">
              <a:avLst/>
            </a:prstGeom>
          </p:spPr>
          <p:txBody>
            <a:bodyPr wrap="none">
              <a:spAutoFit/>
            </a:bodyPr>
            <a:lstStyle/>
            <a:p>
              <a:pPr fontAlgn="auto">
                <a:spcBef>
                  <a:spcPts val="0"/>
                </a:spcBef>
                <a:spcAft>
                  <a:spcPts val="0"/>
                </a:spcAft>
                <a:defRPr/>
              </a:pPr>
              <a:r>
                <a:rPr lang="ja-JP" altLang="en-US" b="1" dirty="0">
                  <a:solidFill>
                    <a:srgbClr val="0070C0"/>
                  </a:solidFill>
                  <a:latin typeface="+mj-lt"/>
                  <a:ea typeface="+mn-ea"/>
                  <a:cs typeface="+mn-cs"/>
                </a:rPr>
                <a:t>状態</a:t>
              </a:r>
            </a:p>
          </p:txBody>
        </p:sp>
        <p:sp>
          <p:nvSpPr>
            <p:cNvPr id="24" name="正方形/長方形 25"/>
            <p:cNvSpPr>
              <a:spLocks noChangeArrowheads="1"/>
            </p:cNvSpPr>
            <p:nvPr/>
          </p:nvSpPr>
          <p:spPr bwMode="auto">
            <a:xfrm>
              <a:off x="2810650" y="1791010"/>
              <a:ext cx="598241"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ja-JP" altLang="en-US" sz="1600">
                  <a:solidFill>
                    <a:srgbClr val="0070C0"/>
                  </a:solidFill>
                  <a:latin typeface="Calibri" charset="0"/>
                </a:rPr>
                <a:t>選択</a:t>
              </a:r>
            </a:p>
          </p:txBody>
        </p:sp>
        <p:sp>
          <p:nvSpPr>
            <p:cNvPr id="25" name="正方形/長方形 26"/>
            <p:cNvSpPr>
              <a:spLocks noChangeArrowheads="1"/>
            </p:cNvSpPr>
            <p:nvPr/>
          </p:nvSpPr>
          <p:spPr bwMode="auto">
            <a:xfrm>
              <a:off x="1921650" y="3924610"/>
              <a:ext cx="598241"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ja-JP" altLang="en-US" sz="1600">
                  <a:solidFill>
                    <a:srgbClr val="0070C0"/>
                  </a:solidFill>
                  <a:latin typeface="Calibri" charset="0"/>
                </a:rPr>
                <a:t>聴取</a:t>
              </a:r>
            </a:p>
          </p:txBody>
        </p:sp>
        <p:sp>
          <p:nvSpPr>
            <p:cNvPr id="26" name="テキスト ボックス 25"/>
            <p:cNvSpPr txBox="1"/>
            <p:nvPr/>
          </p:nvSpPr>
          <p:spPr>
            <a:xfrm>
              <a:off x="5877913" y="2591110"/>
              <a:ext cx="598519" cy="338137"/>
            </a:xfrm>
            <a:prstGeom prst="rect">
              <a:avLst/>
            </a:prstGeom>
            <a:noFill/>
          </p:spPr>
          <p:txBody>
            <a:bodyPr wrap="none">
              <a:spAutoFit/>
            </a:bodyPr>
            <a:lstStyle/>
            <a:p>
              <a:pPr fontAlgn="auto">
                <a:spcBef>
                  <a:spcPts val="0"/>
                </a:spcBef>
                <a:spcAft>
                  <a:spcPts val="0"/>
                </a:spcAft>
                <a:defRPr/>
              </a:pPr>
              <a:r>
                <a:rPr lang="ja-JP" altLang="en-US" sz="1600" dirty="0">
                  <a:solidFill>
                    <a:srgbClr val="0070C0"/>
                  </a:solidFill>
                  <a:latin typeface="+mj-lt"/>
                  <a:ea typeface="+mn-ea"/>
                  <a:cs typeface="+mn-cs"/>
                </a:rPr>
                <a:t>同化</a:t>
              </a:r>
            </a:p>
          </p:txBody>
        </p:sp>
      </p:grpSp>
      <p:sp>
        <p:nvSpPr>
          <p:cNvPr id="27" name="テキスト ボックス 23"/>
          <p:cNvSpPr txBox="1">
            <a:spLocks noChangeArrowheads="1"/>
          </p:cNvSpPr>
          <p:nvPr/>
        </p:nvSpPr>
        <p:spPr bwMode="auto">
          <a:xfrm>
            <a:off x="476250" y="5094288"/>
            <a:ext cx="7875588" cy="1570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1600">
                <a:latin typeface="Calibri" charset="0"/>
              </a:rPr>
              <a:t>対象の状態を観察者が観察し、状態の変化の意味を</a:t>
            </a:r>
            <a:r>
              <a:rPr lang="ja-JP" altLang="en-US" sz="1600">
                <a:solidFill>
                  <a:srgbClr val="C00000"/>
                </a:solidFill>
                <a:latin typeface="Calibri" charset="0"/>
              </a:rPr>
              <a:t>解釈</a:t>
            </a:r>
            <a:r>
              <a:rPr lang="ja-JP" altLang="en-US" sz="1600">
                <a:latin typeface="Calibri" charset="0"/>
              </a:rPr>
              <a:t>して警告を発する。構成者はその警告によってとるべき行動を</a:t>
            </a:r>
            <a:r>
              <a:rPr lang="ja-JP" altLang="en-US" sz="1600">
                <a:solidFill>
                  <a:srgbClr val="C00000"/>
                </a:solidFill>
                <a:latin typeface="Calibri" charset="0"/>
              </a:rPr>
              <a:t>考案</a:t>
            </a:r>
            <a:r>
              <a:rPr lang="ja-JP" altLang="en-US" sz="1600">
                <a:latin typeface="Calibri" charset="0"/>
              </a:rPr>
              <a:t>して助言する。行動者は助言から任意に</a:t>
            </a:r>
            <a:r>
              <a:rPr lang="ja-JP" altLang="en-US" sz="1600">
                <a:solidFill>
                  <a:srgbClr val="C00000"/>
                </a:solidFill>
                <a:latin typeface="Calibri" charset="0"/>
              </a:rPr>
              <a:t>選択</a:t>
            </a:r>
            <a:r>
              <a:rPr lang="ja-JP" altLang="en-US" sz="1600">
                <a:latin typeface="Calibri" charset="0"/>
              </a:rPr>
              <a:t>し、それに基づいて行動する。行動は対象に</a:t>
            </a:r>
            <a:r>
              <a:rPr lang="ja-JP" altLang="en-US" sz="1600">
                <a:solidFill>
                  <a:srgbClr val="C00000"/>
                </a:solidFill>
                <a:latin typeface="Calibri" charset="0"/>
              </a:rPr>
              <a:t>同化</a:t>
            </a:r>
            <a:r>
              <a:rPr lang="ja-JP" altLang="en-US" sz="1600">
                <a:latin typeface="Calibri" charset="0"/>
              </a:rPr>
              <a:t>して対象の状態を変化させる。この変化が再び観察されることにより、情報がループ上を循環する。結果として対象は進化する。このように、解釈、考案、選択、同化が他律的でなく自律的に行われるが、このことは各ブロックが自治的な存在であることを意味しており、これが進化の条件である。</a:t>
            </a:r>
          </a:p>
        </p:txBody>
      </p:sp>
    </p:spTree>
    <p:extLst>
      <p:ext uri="{BB962C8B-B14F-4D97-AF65-F5344CB8AC3E}">
        <p14:creationId xmlns:p14="http://schemas.microsoft.com/office/powerpoint/2010/main" val="24977591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円/楕円 1"/>
          <p:cNvSpPr/>
          <p:nvPr/>
        </p:nvSpPr>
        <p:spPr>
          <a:xfrm>
            <a:off x="650240" y="1056640"/>
            <a:ext cx="6868160" cy="289941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ja-JP" altLang="en-US" b="1" dirty="0"/>
          </a:p>
        </p:txBody>
      </p:sp>
      <p:sp>
        <p:nvSpPr>
          <p:cNvPr id="36" name="円/楕円 35"/>
          <p:cNvSpPr/>
          <p:nvPr/>
        </p:nvSpPr>
        <p:spPr>
          <a:xfrm>
            <a:off x="650240" y="3340100"/>
            <a:ext cx="6797040" cy="289941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kumimoji="1" lang="ja-JP" altLang="en-US" b="1" dirty="0"/>
          </a:p>
        </p:txBody>
      </p:sp>
      <p:sp>
        <p:nvSpPr>
          <p:cNvPr id="11267" name="Rectangle 2"/>
          <p:cNvSpPr>
            <a:spLocks noGrp="1" noChangeArrowheads="1"/>
          </p:cNvSpPr>
          <p:nvPr>
            <p:ph type="title"/>
          </p:nvPr>
        </p:nvSpPr>
        <p:spPr>
          <a:xfrm>
            <a:off x="385763" y="142875"/>
            <a:ext cx="8056562" cy="998538"/>
          </a:xfrm>
        </p:spPr>
        <p:txBody>
          <a:bodyPr rtlCol="0">
            <a:normAutofit fontScale="90000"/>
          </a:bodyPr>
          <a:lstStyle/>
          <a:p>
            <a:pPr eaLnBrk="1" fontAlgn="auto" hangingPunct="1">
              <a:spcAft>
                <a:spcPts val="0"/>
              </a:spcAft>
              <a:defRPr/>
            </a:pPr>
            <a:br>
              <a:rPr lang="en-US" altLang="ja-JP" sz="2800" b="1" dirty="0">
                <a:cs typeface="+mj-cs"/>
              </a:rPr>
            </a:br>
            <a:r>
              <a:rPr lang="ja-JP" altLang="en-US" sz="3100" b="1" dirty="0">
                <a:cs typeface="+mj-cs"/>
              </a:rPr>
              <a:t>持続性実現に</a:t>
            </a:r>
            <a:r>
              <a:rPr lang="ja-JP" altLang="en-US" sz="3100" b="1" dirty="0">
                <a:solidFill>
                  <a:srgbClr val="0070C0"/>
                </a:solidFill>
                <a:cs typeface="+mj-cs"/>
              </a:rPr>
              <a:t>科学</a:t>
            </a:r>
            <a:r>
              <a:rPr lang="ja-JP" altLang="en-US" sz="3100" b="1" dirty="0">
                <a:cs typeface="+mj-cs"/>
              </a:rPr>
              <a:t>が貢献するためのループ</a:t>
            </a:r>
            <a:br>
              <a:rPr lang="en-US" altLang="ja-JP" sz="2800" b="1" dirty="0">
                <a:cs typeface="+mj-cs"/>
              </a:rPr>
            </a:br>
            <a:endParaRPr lang="ja-JP" altLang="en-US" sz="2400" dirty="0">
              <a:cs typeface="+mj-cs"/>
            </a:endParaRPr>
          </a:p>
        </p:txBody>
      </p:sp>
      <p:sp>
        <p:nvSpPr>
          <p:cNvPr id="8196" name="Text Box 6"/>
          <p:cNvSpPr txBox="1">
            <a:spLocks noChangeArrowheads="1"/>
          </p:cNvSpPr>
          <p:nvPr/>
        </p:nvSpPr>
        <p:spPr bwMode="auto">
          <a:xfrm>
            <a:off x="1416050" y="2228850"/>
            <a:ext cx="120015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b="1">
                <a:latin typeface="Times New Roman" charset="0"/>
              </a:rPr>
              <a:t>知識提供</a:t>
            </a:r>
          </a:p>
          <a:p>
            <a:pPr eaLnBrk="1" hangingPunct="1"/>
            <a:r>
              <a:rPr lang="ja-JP" altLang="en-US" sz="1200" b="1">
                <a:latin typeface="Times New Roman" charset="0"/>
              </a:rPr>
              <a:t>（科学的助言</a:t>
            </a:r>
            <a:endParaRPr lang="en-US" altLang="ja-JP" sz="1200" b="1">
              <a:latin typeface="Times New Roman" charset="0"/>
            </a:endParaRPr>
          </a:p>
          <a:p>
            <a:pPr eaLnBrk="1" hangingPunct="1"/>
            <a:r>
              <a:rPr lang="ja-JP" altLang="en-US" sz="1200" b="1">
                <a:latin typeface="Times New Roman" charset="0"/>
              </a:rPr>
              <a:t>技術的助言）</a:t>
            </a:r>
          </a:p>
        </p:txBody>
      </p:sp>
      <p:sp>
        <p:nvSpPr>
          <p:cNvPr id="8197" name="Text Box 7"/>
          <p:cNvSpPr txBox="1">
            <a:spLocks noChangeArrowheads="1"/>
          </p:cNvSpPr>
          <p:nvPr/>
        </p:nvSpPr>
        <p:spPr bwMode="auto">
          <a:xfrm>
            <a:off x="2082800" y="4851400"/>
            <a:ext cx="2073275"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b="1">
                <a:latin typeface="Times New Roman" charset="0"/>
              </a:rPr>
              <a:t>勧告・警告</a:t>
            </a:r>
            <a:endParaRPr lang="en-US" altLang="ja-JP" b="1">
              <a:latin typeface="Times New Roman" charset="0"/>
            </a:endParaRPr>
          </a:p>
          <a:p>
            <a:pPr eaLnBrk="1" hangingPunct="1"/>
            <a:r>
              <a:rPr lang="ja-JP" altLang="en-US" sz="1200" b="1">
                <a:latin typeface="Times New Roman" charset="0"/>
              </a:rPr>
              <a:t>（状態観察により</a:t>
            </a:r>
            <a:endParaRPr lang="en-US" altLang="ja-JP" sz="1200" b="1">
              <a:latin typeface="Times New Roman" charset="0"/>
            </a:endParaRPr>
          </a:p>
          <a:p>
            <a:pPr eaLnBrk="1" hangingPunct="1"/>
            <a:r>
              <a:rPr lang="ja-JP" altLang="en-US" sz="1200" b="1">
                <a:latin typeface="Times New Roman" charset="0"/>
              </a:rPr>
              <a:t>持続性のための</a:t>
            </a:r>
            <a:endParaRPr lang="en-US" altLang="ja-JP" sz="1200" b="1">
              <a:latin typeface="Times New Roman" charset="0"/>
            </a:endParaRPr>
          </a:p>
          <a:p>
            <a:pPr eaLnBrk="1" hangingPunct="1"/>
            <a:r>
              <a:rPr lang="ja-JP" altLang="en-US" sz="1200" b="1">
                <a:latin typeface="Times New Roman" charset="0"/>
              </a:rPr>
              <a:t>可能性と社会的期待の発見）</a:t>
            </a:r>
            <a:endParaRPr lang="en-US" altLang="ja-JP" sz="1200" b="1">
              <a:latin typeface="Times New Roman" charset="0"/>
            </a:endParaRPr>
          </a:p>
        </p:txBody>
      </p:sp>
      <p:sp>
        <p:nvSpPr>
          <p:cNvPr id="8198" name="Text Box 8"/>
          <p:cNvSpPr txBox="1">
            <a:spLocks noChangeArrowheads="1"/>
          </p:cNvSpPr>
          <p:nvPr/>
        </p:nvSpPr>
        <p:spPr bwMode="auto">
          <a:xfrm>
            <a:off x="5786438" y="4284663"/>
            <a:ext cx="2224087"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b="1">
                <a:latin typeface="Times New Roman" charset="0"/>
              </a:rPr>
              <a:t>現象・期待</a:t>
            </a:r>
          </a:p>
          <a:p>
            <a:pPr eaLnBrk="1" hangingPunct="1"/>
            <a:r>
              <a:rPr lang="ja-JP" altLang="en-US" sz="1200" b="1">
                <a:latin typeface="Times New Roman" charset="0"/>
              </a:rPr>
              <a:t>（行動者の行動結果</a:t>
            </a:r>
          </a:p>
          <a:p>
            <a:pPr eaLnBrk="1" hangingPunct="1"/>
            <a:r>
              <a:rPr lang="ja-JP" altLang="en-US" sz="1200" b="1">
                <a:latin typeface="Times New Roman" charset="0"/>
              </a:rPr>
              <a:t>として生じる現象、潜在的期待）</a:t>
            </a:r>
          </a:p>
        </p:txBody>
      </p:sp>
      <p:grpSp>
        <p:nvGrpSpPr>
          <p:cNvPr id="8199" name="グループ化 23"/>
          <p:cNvGrpSpPr>
            <a:grpSpLocks/>
          </p:cNvGrpSpPr>
          <p:nvPr/>
        </p:nvGrpSpPr>
        <p:grpSpPr bwMode="auto">
          <a:xfrm>
            <a:off x="1816100" y="1784350"/>
            <a:ext cx="4627563" cy="3557588"/>
            <a:chOff x="3327400" y="1873250"/>
            <a:chExt cx="4627563" cy="3557588"/>
          </a:xfrm>
        </p:grpSpPr>
        <p:sp>
          <p:nvSpPr>
            <p:cNvPr id="28" name="屈折矢印 27"/>
            <p:cNvSpPr/>
            <p:nvPr/>
          </p:nvSpPr>
          <p:spPr>
            <a:xfrm rot="5400000" flipH="1">
              <a:off x="4040188" y="2295525"/>
              <a:ext cx="801687" cy="855663"/>
            </a:xfrm>
            <a:prstGeom prst="bentUpArrow">
              <a:avLst>
                <a:gd name="adj1" fmla="val 4567"/>
                <a:gd name="adj2" fmla="val 6971"/>
                <a:gd name="adj3" fmla="val 26202"/>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9" name="正方形/長方形 28"/>
            <p:cNvSpPr/>
            <p:nvPr/>
          </p:nvSpPr>
          <p:spPr>
            <a:xfrm>
              <a:off x="3327400" y="3117850"/>
              <a:ext cx="1414463" cy="1023938"/>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0" name="屈折矢印 29"/>
            <p:cNvSpPr/>
            <p:nvPr/>
          </p:nvSpPr>
          <p:spPr>
            <a:xfrm rot="10800000" flipH="1">
              <a:off x="6335713" y="2373313"/>
              <a:ext cx="892175" cy="768350"/>
            </a:xfrm>
            <a:prstGeom prst="bentUpArrow">
              <a:avLst>
                <a:gd name="adj1" fmla="val 4567"/>
                <a:gd name="adj2" fmla="val 6971"/>
                <a:gd name="adj3" fmla="val 26202"/>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1" name="正方形/長方形 30"/>
            <p:cNvSpPr/>
            <p:nvPr/>
          </p:nvSpPr>
          <p:spPr>
            <a:xfrm rot="5400000">
              <a:off x="5056188" y="1744662"/>
              <a:ext cx="1155700" cy="1412875"/>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2" name="正方形/長方形 31"/>
            <p:cNvSpPr/>
            <p:nvPr/>
          </p:nvSpPr>
          <p:spPr>
            <a:xfrm rot="16200000">
              <a:off x="5077619" y="4212431"/>
              <a:ext cx="1023938" cy="1412875"/>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33" name="屈折矢印 32"/>
            <p:cNvSpPr/>
            <p:nvPr/>
          </p:nvSpPr>
          <p:spPr>
            <a:xfrm rot="5400000" flipV="1">
              <a:off x="6411119" y="4150519"/>
              <a:ext cx="773112" cy="895350"/>
            </a:xfrm>
            <a:prstGeom prst="bentUpArrow">
              <a:avLst>
                <a:gd name="adj1" fmla="val 4567"/>
                <a:gd name="adj2" fmla="val 6971"/>
                <a:gd name="adj3" fmla="val 26202"/>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4" name="正方形/長方形 33"/>
            <p:cNvSpPr/>
            <p:nvPr/>
          </p:nvSpPr>
          <p:spPr>
            <a:xfrm flipH="1" flipV="1">
              <a:off x="6483350" y="3162300"/>
              <a:ext cx="1422400" cy="1020763"/>
            </a:xfrm>
            <a:prstGeom prst="rect">
              <a:avLst/>
            </a:prstGeom>
            <a:solidFill>
              <a:schemeClr val="bg2"/>
            </a:solidFill>
            <a:ln w="25400" cmpd="sng">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5" name="屈折矢印 34"/>
            <p:cNvSpPr/>
            <p:nvPr/>
          </p:nvSpPr>
          <p:spPr>
            <a:xfrm flipH="1">
              <a:off x="3994150" y="4140200"/>
              <a:ext cx="892175" cy="768350"/>
            </a:xfrm>
            <a:prstGeom prst="bentUpArrow">
              <a:avLst>
                <a:gd name="adj1" fmla="val 4567"/>
                <a:gd name="adj2" fmla="val 6971"/>
                <a:gd name="adj3" fmla="val 26202"/>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8214" name="Text Box 3"/>
            <p:cNvSpPr txBox="1">
              <a:spLocks noChangeArrowheads="1"/>
            </p:cNvSpPr>
            <p:nvPr/>
          </p:nvSpPr>
          <p:spPr bwMode="auto">
            <a:xfrm rot="2354740">
              <a:off x="4705350" y="3908524"/>
              <a:ext cx="10795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endParaRPr lang="ja-JP" altLang="en-US" sz="1400" i="1">
                <a:solidFill>
                  <a:srgbClr val="0070C0"/>
                </a:solidFill>
                <a:latin typeface="MS UI Gothic" charset="0"/>
                <a:ea typeface="MS UI Gothic" charset="0"/>
                <a:cs typeface="MS UI Gothic" charset="0"/>
              </a:endParaRPr>
            </a:p>
          </p:txBody>
        </p:sp>
        <p:sp>
          <p:nvSpPr>
            <p:cNvPr id="8215" name="Text Box 4"/>
            <p:cNvSpPr txBox="1">
              <a:spLocks noChangeArrowheads="1"/>
            </p:cNvSpPr>
            <p:nvPr/>
          </p:nvSpPr>
          <p:spPr bwMode="auto">
            <a:xfrm>
              <a:off x="3549650" y="3295650"/>
              <a:ext cx="102235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b="1">
                  <a:solidFill>
                    <a:srgbClr val="0070C0"/>
                  </a:solidFill>
                  <a:latin typeface="Times New Roman" charset="0"/>
                </a:rPr>
                <a:t>構成型</a:t>
              </a:r>
              <a:endParaRPr lang="en-US" altLang="ja-JP" b="1">
                <a:solidFill>
                  <a:srgbClr val="0070C0"/>
                </a:solidFill>
                <a:latin typeface="Times New Roman" charset="0"/>
              </a:endParaRPr>
            </a:p>
            <a:p>
              <a:pPr eaLnBrk="1" hangingPunct="1"/>
              <a:r>
                <a:rPr lang="ja-JP" altLang="en-US" b="1">
                  <a:solidFill>
                    <a:srgbClr val="0070C0"/>
                  </a:solidFill>
                  <a:latin typeface="Times New Roman" charset="0"/>
                </a:rPr>
                <a:t>科学者</a:t>
              </a:r>
              <a:endParaRPr lang="en-US" altLang="ja-JP" b="1">
                <a:solidFill>
                  <a:srgbClr val="0070C0"/>
                </a:solidFill>
                <a:latin typeface="Times New Roman" charset="0"/>
              </a:endParaRPr>
            </a:p>
          </p:txBody>
        </p:sp>
        <p:sp>
          <p:nvSpPr>
            <p:cNvPr id="8216" name="Text Box 5"/>
            <p:cNvSpPr txBox="1">
              <a:spLocks noChangeArrowheads="1"/>
            </p:cNvSpPr>
            <p:nvPr/>
          </p:nvSpPr>
          <p:spPr bwMode="auto">
            <a:xfrm>
              <a:off x="5149850" y="2228850"/>
              <a:ext cx="8890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b="1">
                  <a:latin typeface="Times New Roman" charset="0"/>
                </a:rPr>
                <a:t>行動者</a:t>
              </a:r>
              <a:endParaRPr lang="en-US" altLang="ja-JP" b="1">
                <a:latin typeface="Times New Roman" charset="0"/>
              </a:endParaRPr>
            </a:p>
          </p:txBody>
        </p:sp>
        <p:sp>
          <p:nvSpPr>
            <p:cNvPr id="8217" name="Text Box 9"/>
            <p:cNvSpPr txBox="1">
              <a:spLocks noChangeArrowheads="1"/>
            </p:cNvSpPr>
            <p:nvPr/>
          </p:nvSpPr>
          <p:spPr bwMode="auto">
            <a:xfrm>
              <a:off x="5149850" y="4629150"/>
              <a:ext cx="102235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b="1">
                  <a:solidFill>
                    <a:srgbClr val="0070C0"/>
                  </a:solidFill>
                  <a:latin typeface="Times New Roman" charset="0"/>
                </a:rPr>
                <a:t>観察型</a:t>
              </a:r>
              <a:endParaRPr lang="en-US" altLang="ja-JP" b="1">
                <a:solidFill>
                  <a:srgbClr val="0070C0"/>
                </a:solidFill>
                <a:latin typeface="Times New Roman" charset="0"/>
              </a:endParaRPr>
            </a:p>
            <a:p>
              <a:pPr eaLnBrk="1" hangingPunct="1"/>
              <a:r>
                <a:rPr lang="ja-JP" altLang="en-US" b="1">
                  <a:solidFill>
                    <a:srgbClr val="0070C0"/>
                  </a:solidFill>
                  <a:latin typeface="Times New Roman" charset="0"/>
                </a:rPr>
                <a:t>科学者</a:t>
              </a:r>
            </a:p>
          </p:txBody>
        </p:sp>
        <p:sp>
          <p:nvSpPr>
            <p:cNvPr id="8218" name="Text Box 10"/>
            <p:cNvSpPr txBox="1">
              <a:spLocks noChangeArrowheads="1"/>
            </p:cNvSpPr>
            <p:nvPr/>
          </p:nvSpPr>
          <p:spPr bwMode="auto">
            <a:xfrm>
              <a:off x="6616700" y="3295650"/>
              <a:ext cx="1338263"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b="1">
                  <a:latin typeface="Times New Roman" charset="0"/>
                </a:rPr>
                <a:t>社会、</a:t>
              </a:r>
              <a:endParaRPr lang="en-US" altLang="ja-JP" b="1">
                <a:latin typeface="Times New Roman" charset="0"/>
              </a:endParaRPr>
            </a:p>
            <a:p>
              <a:pPr eaLnBrk="1" hangingPunct="1"/>
              <a:r>
                <a:rPr lang="ja-JP" altLang="en-US" b="1">
                  <a:latin typeface="Times New Roman" charset="0"/>
                </a:rPr>
                <a:t>地球環境</a:t>
              </a:r>
            </a:p>
          </p:txBody>
        </p:sp>
      </p:grpSp>
      <p:sp>
        <p:nvSpPr>
          <p:cNvPr id="8200" name="Text Box 11"/>
          <p:cNvSpPr txBox="1">
            <a:spLocks noChangeArrowheads="1"/>
          </p:cNvSpPr>
          <p:nvPr/>
        </p:nvSpPr>
        <p:spPr bwMode="auto">
          <a:xfrm>
            <a:off x="4883150" y="1473200"/>
            <a:ext cx="1444625"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b="1">
                <a:latin typeface="Times New Roman" charset="0"/>
              </a:rPr>
              <a:t>行動</a:t>
            </a:r>
          </a:p>
          <a:p>
            <a:pPr eaLnBrk="1" hangingPunct="1"/>
            <a:r>
              <a:rPr lang="ja-JP" altLang="en-US" sz="1200" b="1">
                <a:latin typeface="Times New Roman" charset="0"/>
              </a:rPr>
              <a:t>（専門知識に</a:t>
            </a:r>
          </a:p>
          <a:p>
            <a:pPr eaLnBrk="1" hangingPunct="1"/>
            <a:r>
              <a:rPr lang="ja-JP" altLang="en-US" sz="1200" b="1">
                <a:latin typeface="Times New Roman" charset="0"/>
              </a:rPr>
              <a:t>裏付けられた行動）</a:t>
            </a:r>
          </a:p>
        </p:txBody>
      </p:sp>
      <p:sp>
        <p:nvSpPr>
          <p:cNvPr id="8201" name="テキスト ボックス 23"/>
          <p:cNvSpPr txBox="1">
            <a:spLocks noChangeArrowheads="1"/>
          </p:cNvSpPr>
          <p:nvPr/>
        </p:nvSpPr>
        <p:spPr bwMode="auto">
          <a:xfrm>
            <a:off x="3238500" y="5695950"/>
            <a:ext cx="2773363" cy="61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b="1">
                <a:solidFill>
                  <a:srgbClr val="C00000"/>
                </a:solidFill>
                <a:latin typeface="Calibri" charset="0"/>
              </a:rPr>
              <a:t>観察・分析</a:t>
            </a:r>
            <a:endParaRPr lang="en-US" altLang="ja-JP" b="1">
              <a:solidFill>
                <a:srgbClr val="C00000"/>
              </a:solidFill>
              <a:latin typeface="Calibri" charset="0"/>
            </a:endParaRPr>
          </a:p>
          <a:p>
            <a:pPr eaLnBrk="1" hangingPunct="1"/>
            <a:r>
              <a:rPr lang="ja-JP" altLang="en-US" sz="1600" b="1">
                <a:solidFill>
                  <a:srgbClr val="C00000"/>
                </a:solidFill>
                <a:latin typeface="Calibri" charset="0"/>
              </a:rPr>
              <a:t>（人文・社会・生命・自然科学）</a:t>
            </a:r>
          </a:p>
        </p:txBody>
      </p:sp>
      <p:sp>
        <p:nvSpPr>
          <p:cNvPr id="8202" name="テキスト ボックス 24"/>
          <p:cNvSpPr txBox="1">
            <a:spLocks noChangeArrowheads="1"/>
          </p:cNvSpPr>
          <p:nvPr/>
        </p:nvSpPr>
        <p:spPr bwMode="auto">
          <a:xfrm>
            <a:off x="171450" y="3206750"/>
            <a:ext cx="1323975" cy="862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b="1">
                <a:solidFill>
                  <a:srgbClr val="C00000"/>
                </a:solidFill>
                <a:latin typeface="Calibri" charset="0"/>
              </a:rPr>
              <a:t>構成・設計</a:t>
            </a:r>
            <a:endParaRPr lang="en-US" altLang="ja-JP" b="1">
              <a:solidFill>
                <a:srgbClr val="C00000"/>
              </a:solidFill>
              <a:latin typeface="Calibri" charset="0"/>
            </a:endParaRPr>
          </a:p>
          <a:p>
            <a:pPr eaLnBrk="1" hangingPunct="1"/>
            <a:r>
              <a:rPr lang="ja-JP" altLang="en-US" sz="1600" b="1">
                <a:solidFill>
                  <a:srgbClr val="C00000"/>
                </a:solidFill>
                <a:latin typeface="Calibri" charset="0"/>
              </a:rPr>
              <a:t>（人文・社会・</a:t>
            </a:r>
            <a:endParaRPr lang="en-US" altLang="ja-JP" sz="1600" b="1">
              <a:solidFill>
                <a:srgbClr val="C00000"/>
              </a:solidFill>
              <a:latin typeface="Calibri" charset="0"/>
            </a:endParaRPr>
          </a:p>
          <a:p>
            <a:pPr eaLnBrk="1" hangingPunct="1"/>
            <a:r>
              <a:rPr lang="ja-JP" altLang="en-US" sz="1600" b="1">
                <a:solidFill>
                  <a:srgbClr val="C00000"/>
                </a:solidFill>
                <a:latin typeface="Calibri" charset="0"/>
              </a:rPr>
              <a:t>工・農・医）</a:t>
            </a:r>
          </a:p>
        </p:txBody>
      </p:sp>
      <p:sp>
        <p:nvSpPr>
          <p:cNvPr id="8203" name="テキスト ボックス 25"/>
          <p:cNvSpPr txBox="1">
            <a:spLocks noChangeArrowheads="1"/>
          </p:cNvSpPr>
          <p:nvPr/>
        </p:nvSpPr>
        <p:spPr bwMode="auto">
          <a:xfrm>
            <a:off x="2749550" y="1206500"/>
            <a:ext cx="39909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b="1">
                <a:solidFill>
                  <a:srgbClr val="C00000"/>
                </a:solidFill>
                <a:latin typeface="Calibri" charset="0"/>
              </a:rPr>
              <a:t>政府、企業、病院、文化、公共サービス</a:t>
            </a:r>
          </a:p>
        </p:txBody>
      </p:sp>
      <p:sp>
        <p:nvSpPr>
          <p:cNvPr id="8204" name="テキスト ボックス 26"/>
          <p:cNvSpPr txBox="1">
            <a:spLocks noChangeArrowheads="1"/>
          </p:cNvSpPr>
          <p:nvPr/>
        </p:nvSpPr>
        <p:spPr bwMode="auto">
          <a:xfrm>
            <a:off x="6438900" y="3340100"/>
            <a:ext cx="1346200" cy="61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b="1">
                <a:solidFill>
                  <a:srgbClr val="C00000"/>
                </a:solidFill>
                <a:latin typeface="Calibri" charset="0"/>
              </a:rPr>
              <a:t>行動の同化</a:t>
            </a:r>
            <a:endParaRPr lang="en-US" altLang="ja-JP" b="1">
              <a:solidFill>
                <a:srgbClr val="C00000"/>
              </a:solidFill>
              <a:latin typeface="Calibri" charset="0"/>
            </a:endParaRPr>
          </a:p>
          <a:p>
            <a:pPr eaLnBrk="1" hangingPunct="1"/>
            <a:r>
              <a:rPr lang="ja-JP" altLang="en-US" sz="1600" b="1">
                <a:solidFill>
                  <a:srgbClr val="C00000"/>
                </a:solidFill>
                <a:latin typeface="Calibri" charset="0"/>
              </a:rPr>
              <a:t>（社会技術）</a:t>
            </a:r>
          </a:p>
        </p:txBody>
      </p:sp>
      <p:sp>
        <p:nvSpPr>
          <p:cNvPr id="8205" name="テキスト ボックス 25"/>
          <p:cNvSpPr txBox="1">
            <a:spLocks noChangeArrowheads="1"/>
          </p:cNvSpPr>
          <p:nvPr/>
        </p:nvSpPr>
        <p:spPr bwMode="auto">
          <a:xfrm>
            <a:off x="171450" y="6318250"/>
            <a:ext cx="35337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dirty="0">
                <a:latin typeface="Calibri" charset="0"/>
              </a:rPr>
              <a:t>（</a:t>
            </a:r>
            <a:r>
              <a:rPr lang="ja-JP" altLang="en-US" i="1" dirty="0">
                <a:latin typeface="Calibri" charset="0"/>
              </a:rPr>
              <a:t>構成による漸次的進化のループ</a:t>
            </a:r>
            <a:r>
              <a:rPr lang="ja-JP" altLang="en-US" dirty="0">
                <a:latin typeface="Calibri" charset="0"/>
              </a:rPr>
              <a:t>）</a:t>
            </a:r>
          </a:p>
        </p:txBody>
      </p:sp>
      <p:sp>
        <p:nvSpPr>
          <p:cNvPr id="3" name="テキスト ボックス 2"/>
          <p:cNvSpPr txBox="1"/>
          <p:nvPr/>
        </p:nvSpPr>
        <p:spPr>
          <a:xfrm>
            <a:off x="171450" y="1770618"/>
            <a:ext cx="2608406" cy="369332"/>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kumimoji="1" lang="ja-JP" altLang="en-US" dirty="0"/>
              <a:t>人工知能設計者</a:t>
            </a:r>
            <a:r>
              <a:rPr lang="ja-JP" altLang="en-US" dirty="0"/>
              <a:t>・開発者</a:t>
            </a:r>
            <a:endParaRPr kumimoji="1" lang="ja-JP" altLang="en-US" dirty="0"/>
          </a:p>
        </p:txBody>
      </p:sp>
      <p:sp>
        <p:nvSpPr>
          <p:cNvPr id="4" name="テキスト ボックス 3"/>
          <p:cNvSpPr txBox="1"/>
          <p:nvPr/>
        </p:nvSpPr>
        <p:spPr>
          <a:xfrm>
            <a:off x="7794" y="4355584"/>
            <a:ext cx="2608406" cy="369332"/>
          </a:xfrm>
          <a:prstGeom prst="rect">
            <a:avLst/>
          </a:prstGeom>
        </p:spPr>
        <p:style>
          <a:lnRef idx="0">
            <a:schemeClr val="accent6"/>
          </a:lnRef>
          <a:fillRef idx="3">
            <a:schemeClr val="accent6"/>
          </a:fillRef>
          <a:effectRef idx="3">
            <a:schemeClr val="accent6"/>
          </a:effectRef>
          <a:fontRef idx="minor">
            <a:schemeClr val="lt1"/>
          </a:fontRef>
        </p:style>
        <p:txBody>
          <a:bodyPr wrap="none" rtlCol="0">
            <a:spAutoFit/>
          </a:bodyPr>
          <a:lstStyle/>
          <a:p>
            <a:r>
              <a:rPr kumimoji="1" lang="ja-JP" altLang="en-US" dirty="0"/>
              <a:t>人工知能観察</a:t>
            </a:r>
            <a:r>
              <a:rPr lang="ja-JP" altLang="en-US" dirty="0"/>
              <a:t>者・分析者</a:t>
            </a:r>
            <a:endParaRPr kumimoji="1" lang="ja-JP" altLang="en-US" dirty="0"/>
          </a:p>
        </p:txBody>
      </p:sp>
    </p:spTree>
    <p:extLst>
      <p:ext uri="{BB962C8B-B14F-4D97-AF65-F5344CB8AC3E}">
        <p14:creationId xmlns:p14="http://schemas.microsoft.com/office/powerpoint/2010/main" val="1380928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6" grpId="0" animBg="1"/>
      <p:bldP spid="3" grpId="0" animBg="1"/>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まとめ</a:t>
            </a:r>
          </a:p>
        </p:txBody>
      </p:sp>
      <p:sp>
        <p:nvSpPr>
          <p:cNvPr id="3" name="コンテンツ プレースホルダー 2"/>
          <p:cNvSpPr>
            <a:spLocks noGrp="1"/>
          </p:cNvSpPr>
          <p:nvPr>
            <p:ph idx="1"/>
          </p:nvPr>
        </p:nvSpPr>
        <p:spPr/>
        <p:txBody>
          <a:bodyPr/>
          <a:lstStyle/>
          <a:p>
            <a:r>
              <a:rPr kumimoji="1" lang="ja-JP" altLang="en-US" dirty="0"/>
              <a:t>人工知能の歴史から学ぶ人工知能の方向性</a:t>
            </a:r>
            <a:endParaRPr kumimoji="1" lang="en-US" altLang="ja-JP" dirty="0"/>
          </a:p>
          <a:p>
            <a:endParaRPr lang="en-US" altLang="ja-JP" dirty="0"/>
          </a:p>
          <a:p>
            <a:r>
              <a:rPr kumimoji="1" lang="ja-JP" altLang="en-US" dirty="0"/>
              <a:t>人工知能に対する倫理的期待とその解決への糸口</a:t>
            </a:r>
          </a:p>
        </p:txBody>
      </p:sp>
    </p:spTree>
    <p:extLst>
      <p:ext uri="{BB962C8B-B14F-4D97-AF65-F5344CB8AC3E}">
        <p14:creationId xmlns:p14="http://schemas.microsoft.com/office/powerpoint/2010/main" val="31701176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1998C1-9CD9-0544-8CE8-297810F97DA9}"/>
              </a:ext>
            </a:extLst>
          </p:cNvPr>
          <p:cNvSpPr>
            <a:spLocks noGrp="1"/>
          </p:cNvSpPr>
          <p:nvPr>
            <p:ph type="title"/>
          </p:nvPr>
        </p:nvSpPr>
        <p:spPr/>
        <p:txBody>
          <a:bodyPr/>
          <a:lstStyle/>
          <a:p>
            <a:r>
              <a:rPr kumimoji="1" lang="ja-JP" altLang="en-US"/>
              <a:t>皆さんへの問い</a:t>
            </a:r>
          </a:p>
        </p:txBody>
      </p:sp>
      <p:sp>
        <p:nvSpPr>
          <p:cNvPr id="3" name="コンテンツ プレースホルダー 2">
            <a:extLst>
              <a:ext uri="{FF2B5EF4-FFF2-40B4-BE49-F238E27FC236}">
                <a16:creationId xmlns:a16="http://schemas.microsoft.com/office/drawing/2014/main" id="{73DB48FA-2D36-7942-A426-719EE96441E6}"/>
              </a:ext>
            </a:extLst>
          </p:cNvPr>
          <p:cNvSpPr>
            <a:spLocks noGrp="1"/>
          </p:cNvSpPr>
          <p:nvPr>
            <p:ph idx="1"/>
          </p:nvPr>
        </p:nvSpPr>
        <p:spPr>
          <a:xfrm>
            <a:off x="457200" y="2974694"/>
            <a:ext cx="8229600" cy="1030147"/>
          </a:xfrm>
        </p:spPr>
        <p:txBody>
          <a:bodyPr>
            <a:normAutofit/>
          </a:bodyPr>
          <a:lstStyle/>
          <a:p>
            <a:pPr marL="0" indent="0" algn="ctr">
              <a:buNone/>
            </a:pPr>
            <a:r>
              <a:rPr lang="ja-JP" altLang="en-US" sz="4000"/>
              <a:t>未来の社会を作るのは人か</a:t>
            </a:r>
            <a:r>
              <a:rPr lang="en-US" altLang="ja-JP" sz="4000" dirty="0"/>
              <a:t>AI</a:t>
            </a:r>
            <a:r>
              <a:rPr lang="ja-JP" altLang="en-US" sz="4000"/>
              <a:t>か</a:t>
            </a:r>
            <a:endParaRPr kumimoji="1" lang="ja-JP" altLang="en-US" sz="4000"/>
          </a:p>
        </p:txBody>
      </p:sp>
    </p:spTree>
    <p:extLst>
      <p:ext uri="{BB962C8B-B14F-4D97-AF65-F5344CB8AC3E}">
        <p14:creationId xmlns:p14="http://schemas.microsoft.com/office/powerpoint/2010/main" val="5526268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4839253" cy="1143000"/>
          </a:xfrm>
        </p:spPr>
        <p:txBody>
          <a:bodyPr>
            <a:normAutofit fontScale="90000"/>
          </a:bodyPr>
          <a:lstStyle/>
          <a:p>
            <a:r>
              <a:rPr kumimoji="1" lang="ja-JP" altLang="en-US" dirty="0"/>
              <a:t>ディープラーニングまでの歴史</a:t>
            </a:r>
          </a:p>
        </p:txBody>
      </p:sp>
      <p:sp>
        <p:nvSpPr>
          <p:cNvPr id="6" name="コンテンツ プレースホルダー 5"/>
          <p:cNvSpPr>
            <a:spLocks noGrp="1"/>
          </p:cNvSpPr>
          <p:nvPr>
            <p:ph idx="1"/>
          </p:nvPr>
        </p:nvSpPr>
        <p:spPr>
          <a:xfrm>
            <a:off x="457200" y="1600200"/>
            <a:ext cx="5806374" cy="4525963"/>
          </a:xfrm>
        </p:spPr>
        <p:txBody>
          <a:bodyPr>
            <a:normAutofit/>
          </a:bodyPr>
          <a:lstStyle/>
          <a:p>
            <a:r>
              <a:rPr kumimoji="1" lang="en-US" altLang="ja-JP" sz="2800" dirty="0"/>
              <a:t>1958</a:t>
            </a:r>
            <a:r>
              <a:rPr kumimoji="1" lang="ja-JP" altLang="en-US" sz="2800" dirty="0"/>
              <a:t> </a:t>
            </a:r>
            <a:r>
              <a:rPr kumimoji="1" lang="en-US" altLang="ja-JP" sz="2800" dirty="0"/>
              <a:t>Perceptron</a:t>
            </a:r>
            <a:endParaRPr lang="en-US" altLang="ja-JP" sz="2800" dirty="0"/>
          </a:p>
          <a:p>
            <a:pPr marL="0" indent="0">
              <a:buNone/>
            </a:pPr>
            <a:r>
              <a:rPr lang="en-US" altLang="ja-JP" sz="2800" dirty="0"/>
              <a:t>(XOR Problem)</a:t>
            </a:r>
            <a:r>
              <a:rPr lang="ja-JP" altLang="en-US" sz="2800" dirty="0"/>
              <a:t> </a:t>
            </a:r>
            <a:endParaRPr lang="en-US" altLang="ja-JP" sz="2800" dirty="0"/>
          </a:p>
          <a:p>
            <a:r>
              <a:rPr lang="en-US" altLang="ja-JP" sz="2800" dirty="0"/>
              <a:t>1980 </a:t>
            </a:r>
            <a:r>
              <a:rPr lang="en-US" altLang="ja-JP" sz="2800" dirty="0" err="1"/>
              <a:t>Neocognitron</a:t>
            </a:r>
            <a:r>
              <a:rPr lang="en-US" altLang="ja-JP" sz="2800" dirty="0"/>
              <a:t> [1][2]</a:t>
            </a:r>
          </a:p>
          <a:p>
            <a:r>
              <a:rPr lang="en-US" altLang="ja-JP" sz="2800" dirty="0"/>
              <a:t>1986 </a:t>
            </a:r>
            <a:r>
              <a:rPr lang="en-US" altLang="ja-JP" sz="2800" dirty="0" err="1"/>
              <a:t>Backpropagation</a:t>
            </a:r>
            <a:r>
              <a:rPr lang="en-US" altLang="ja-JP" sz="2800" dirty="0"/>
              <a:t> [3] </a:t>
            </a:r>
          </a:p>
          <a:p>
            <a:pPr marL="0" indent="0">
              <a:buNone/>
            </a:pPr>
            <a:r>
              <a:rPr lang="en-US" altLang="ja-JP" sz="2800" dirty="0"/>
              <a:t>(Data and computation limitation)</a:t>
            </a:r>
          </a:p>
          <a:p>
            <a:r>
              <a:rPr lang="en-US" altLang="ja-JP" sz="2800" dirty="0"/>
              <a:t>Mid 2000: Deep Learning</a:t>
            </a:r>
          </a:p>
          <a:p>
            <a:endParaRPr lang="en-US" altLang="ja-JP" sz="2800" dirty="0"/>
          </a:p>
          <a:p>
            <a:endParaRPr kumimoji="1" lang="ja-JP" altLang="en-US" sz="2800" dirty="0"/>
          </a:p>
        </p:txBody>
      </p:sp>
      <p:pic>
        <p:nvPicPr>
          <p:cNvPr id="3" name="図 2"/>
          <p:cNvPicPr>
            <a:picLocks noChangeAspect="1"/>
          </p:cNvPicPr>
          <p:nvPr/>
        </p:nvPicPr>
        <p:blipFill>
          <a:blip r:embed="rId2"/>
          <a:stretch>
            <a:fillRect/>
          </a:stretch>
        </p:blipFill>
        <p:spPr>
          <a:xfrm>
            <a:off x="5296453" y="0"/>
            <a:ext cx="3847547" cy="2667286"/>
          </a:xfrm>
          <a:prstGeom prst="rect">
            <a:avLst/>
          </a:prstGeom>
        </p:spPr>
      </p:pic>
      <p:pic>
        <p:nvPicPr>
          <p:cNvPr id="4" name="図 3"/>
          <p:cNvPicPr>
            <a:picLocks noChangeAspect="1"/>
          </p:cNvPicPr>
          <p:nvPr/>
        </p:nvPicPr>
        <p:blipFill>
          <a:blip r:embed="rId3"/>
          <a:stretch>
            <a:fillRect/>
          </a:stretch>
        </p:blipFill>
        <p:spPr>
          <a:xfrm>
            <a:off x="6071338" y="2997600"/>
            <a:ext cx="2928339" cy="3860400"/>
          </a:xfrm>
          <a:prstGeom prst="rect">
            <a:avLst/>
          </a:prstGeom>
        </p:spPr>
      </p:pic>
      <p:sp>
        <p:nvSpPr>
          <p:cNvPr id="5" name="正方形/長方形 4"/>
          <p:cNvSpPr/>
          <p:nvPr/>
        </p:nvSpPr>
        <p:spPr>
          <a:xfrm>
            <a:off x="0" y="5741442"/>
            <a:ext cx="6494489" cy="1107996"/>
          </a:xfrm>
          <a:prstGeom prst="rect">
            <a:avLst/>
          </a:prstGeom>
        </p:spPr>
        <p:txBody>
          <a:bodyPr wrap="square">
            <a:spAutoFit/>
          </a:bodyPr>
          <a:lstStyle/>
          <a:p>
            <a:r>
              <a:rPr lang="en-US" altLang="ja-JP" sz="1100" dirty="0"/>
              <a:t>[1] </a:t>
            </a:r>
            <a:r>
              <a:rPr lang="ja-JP" altLang="en-US" sz="1100" dirty="0"/>
              <a:t>福島邦彦、位置ずれに影響されないパターン認識機構の神経回路のモデル </a:t>
            </a:r>
            <a:r>
              <a:rPr lang="en-US" altLang="ja-JP" sz="1100" dirty="0"/>
              <a:t>--- </a:t>
            </a:r>
            <a:r>
              <a:rPr lang="ja-JP" altLang="en-US" sz="1100" dirty="0"/>
              <a:t>ネオコグニトロン </a:t>
            </a:r>
            <a:r>
              <a:rPr lang="en-US" altLang="ja-JP" sz="1100" dirty="0"/>
              <a:t>---</a:t>
            </a:r>
            <a:r>
              <a:rPr lang="ja-JP" altLang="en-US" sz="1100" dirty="0"/>
              <a:t>、</a:t>
            </a:r>
            <a:r>
              <a:rPr lang="en-US" altLang="ja-JP" sz="1100" dirty="0"/>
              <a:t>1979</a:t>
            </a:r>
            <a:r>
              <a:rPr lang="ja-JP" altLang="en-US" sz="1100" dirty="0"/>
              <a:t>年、電子通信学会論文誌</a:t>
            </a:r>
            <a:r>
              <a:rPr lang="en-US" altLang="ja-JP" sz="1100" dirty="0"/>
              <a:t>A, vol. J62-A, no. 10, pp. 658-665</a:t>
            </a:r>
          </a:p>
          <a:p>
            <a:r>
              <a:rPr lang="en-US" altLang="ja-JP" sz="1100" dirty="0"/>
              <a:t>[2] K. Fukushima</a:t>
            </a:r>
            <a:r>
              <a:rPr lang="ja-JP" altLang="en-US" sz="1100" dirty="0"/>
              <a:t>、</a:t>
            </a:r>
            <a:r>
              <a:rPr lang="en-US" altLang="ja-JP" sz="1100" dirty="0" err="1"/>
              <a:t>Neocognitron</a:t>
            </a:r>
            <a:r>
              <a:rPr lang="en-US" altLang="ja-JP" sz="1100" dirty="0"/>
              <a:t>: A self-organizing neural network model for a mechanism of pattern recognition unaffected by shift in position</a:t>
            </a:r>
            <a:r>
              <a:rPr lang="ja-JP" altLang="en-US" sz="1100" dirty="0"/>
              <a:t>、</a:t>
            </a:r>
            <a:r>
              <a:rPr lang="en-US" altLang="ja-JP" sz="1100" dirty="0"/>
              <a:t>1980</a:t>
            </a:r>
            <a:r>
              <a:rPr lang="ja-JP" altLang="en-US" sz="1100" dirty="0"/>
              <a:t>年、</a:t>
            </a:r>
            <a:r>
              <a:rPr lang="en-US" altLang="ja-JP" sz="1100" dirty="0"/>
              <a:t>Biological Cybernetics}, vol. 36, no. 4, pp. 193-202</a:t>
            </a:r>
          </a:p>
          <a:p>
            <a:r>
              <a:rPr lang="en-US" altLang="ja-JP" sz="1100" dirty="0"/>
              <a:t>[3] </a:t>
            </a:r>
            <a:r>
              <a:rPr lang="en-US" altLang="ja-JP" sz="1100" dirty="0" err="1"/>
              <a:t>Rumelhart</a:t>
            </a:r>
            <a:r>
              <a:rPr lang="en-US" altLang="ja-JP" sz="1100" dirty="0"/>
              <a:t>, David E.; Hinton, Geoffrey E., Williams, Ronald J. (8 October 1986). "Learning representations by back-propagating errors". Nature 323 (6088): 533–536. doi:10.1038/323533a0</a:t>
            </a:r>
            <a:endParaRPr lang="ja-JP" altLang="en-US" sz="1100" dirty="0"/>
          </a:p>
        </p:txBody>
      </p:sp>
    </p:spTree>
    <p:extLst>
      <p:ext uri="{BB962C8B-B14F-4D97-AF65-F5344CB8AC3E}">
        <p14:creationId xmlns:p14="http://schemas.microsoft.com/office/powerpoint/2010/main" val="6744210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en-US" altLang="ja-JP" dirty="0"/>
              <a:t>Deep Learning</a:t>
            </a:r>
            <a:endParaRPr kumimoji="1" lang="ja-JP" altLang="en-US" dirty="0"/>
          </a:p>
        </p:txBody>
      </p:sp>
      <p:pic>
        <p:nvPicPr>
          <p:cNvPr id="5" name="図 4" descr="スクリーンショット 2015-07-15 11.40.3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1588" y="1202736"/>
            <a:ext cx="3662411" cy="5655263"/>
          </a:xfrm>
          <a:prstGeom prst="rect">
            <a:avLst/>
          </a:prstGeom>
        </p:spPr>
      </p:pic>
      <p:sp>
        <p:nvSpPr>
          <p:cNvPr id="6" name="正方形/長方形 5"/>
          <p:cNvSpPr/>
          <p:nvPr/>
        </p:nvSpPr>
        <p:spPr>
          <a:xfrm>
            <a:off x="0" y="6088559"/>
            <a:ext cx="4572000" cy="769441"/>
          </a:xfrm>
          <a:prstGeom prst="rect">
            <a:avLst/>
          </a:prstGeom>
        </p:spPr>
        <p:txBody>
          <a:bodyPr>
            <a:spAutoFit/>
          </a:bodyPr>
          <a:lstStyle/>
          <a:p>
            <a:r>
              <a:rPr lang="en-US" altLang="ja-JP" sz="1100" dirty="0"/>
              <a:t> Building High-Level Features using Large Scale Unsupervised Learning. </a:t>
            </a:r>
            <a:r>
              <a:rPr lang="en-US" altLang="ja-JP" sz="1100" dirty="0" err="1"/>
              <a:t>Quoc</a:t>
            </a:r>
            <a:r>
              <a:rPr lang="en-US" altLang="ja-JP" sz="1100" dirty="0"/>
              <a:t> V. Le, </a:t>
            </a:r>
            <a:r>
              <a:rPr lang="en-US" altLang="ja-JP" sz="1100" dirty="0" err="1"/>
              <a:t>Marc'Aurelio</a:t>
            </a:r>
            <a:r>
              <a:rPr lang="en-US" altLang="ja-JP" sz="1100" dirty="0"/>
              <a:t> </a:t>
            </a:r>
            <a:r>
              <a:rPr lang="en-US" altLang="ja-JP" sz="1100" dirty="0" err="1"/>
              <a:t>Ranzato</a:t>
            </a:r>
            <a:r>
              <a:rPr lang="en-US" altLang="ja-JP" sz="1100" dirty="0"/>
              <a:t>, </a:t>
            </a:r>
            <a:r>
              <a:rPr lang="en-US" altLang="ja-JP" sz="1100" dirty="0" err="1"/>
              <a:t>Rajat</a:t>
            </a:r>
            <a:r>
              <a:rPr lang="en-US" altLang="ja-JP" sz="1100" dirty="0"/>
              <a:t> </a:t>
            </a:r>
            <a:r>
              <a:rPr lang="en-US" altLang="ja-JP" sz="1100" dirty="0" err="1"/>
              <a:t>Monga</a:t>
            </a:r>
            <a:r>
              <a:rPr lang="en-US" altLang="ja-JP" sz="1100" dirty="0"/>
              <a:t>, </a:t>
            </a:r>
            <a:r>
              <a:rPr lang="en-US" altLang="ja-JP" sz="1100" dirty="0" err="1"/>
              <a:t>Matthieu</a:t>
            </a:r>
            <a:r>
              <a:rPr lang="en-US" altLang="ja-JP" sz="1100" dirty="0"/>
              <a:t> Devin, Kai Chen, Greg S. </a:t>
            </a:r>
            <a:r>
              <a:rPr lang="en-US" altLang="ja-JP" sz="1100" dirty="0" err="1"/>
              <a:t>Corrado</a:t>
            </a:r>
            <a:r>
              <a:rPr lang="en-US" altLang="ja-JP" sz="1100" dirty="0"/>
              <a:t>, Jeffrey Dean and Andrew Y. Ng. In Proceedings of the Twenty-Ninth International Conference on Machine Learning, 2012.</a:t>
            </a:r>
            <a:endParaRPr lang="ja-JP" altLang="en-US" sz="1100" dirty="0"/>
          </a:p>
        </p:txBody>
      </p:sp>
      <p:pic>
        <p:nvPicPr>
          <p:cNvPr id="7" name="図 6"/>
          <p:cNvPicPr>
            <a:picLocks noChangeAspect="1"/>
          </p:cNvPicPr>
          <p:nvPr/>
        </p:nvPicPr>
        <p:blipFill>
          <a:blip r:embed="rId3"/>
          <a:stretch>
            <a:fillRect/>
          </a:stretch>
        </p:blipFill>
        <p:spPr>
          <a:xfrm>
            <a:off x="0" y="2613884"/>
            <a:ext cx="5531608" cy="3326648"/>
          </a:xfrm>
          <a:prstGeom prst="rect">
            <a:avLst/>
          </a:prstGeom>
        </p:spPr>
      </p:pic>
      <p:sp>
        <p:nvSpPr>
          <p:cNvPr id="8" name="正方形/長方形 7"/>
          <p:cNvSpPr/>
          <p:nvPr/>
        </p:nvSpPr>
        <p:spPr>
          <a:xfrm>
            <a:off x="98704" y="5766886"/>
            <a:ext cx="5432904" cy="261610"/>
          </a:xfrm>
          <a:prstGeom prst="rect">
            <a:avLst/>
          </a:prstGeom>
        </p:spPr>
        <p:txBody>
          <a:bodyPr wrap="none">
            <a:spAutoFit/>
          </a:bodyPr>
          <a:lstStyle/>
          <a:p>
            <a:r>
              <a:rPr lang="en-US" altLang="ja-JP" sz="1100" dirty="0"/>
              <a:t>Deep Learning, The Analytics Store, </a:t>
            </a:r>
            <a:r>
              <a:rPr lang="en-US" altLang="ja-JP" sz="1100" dirty="0">
                <a:hlinkClick r:id="rId4"/>
              </a:rPr>
              <a:t>http://theanalyticsstore.ie/deep-learning/</a:t>
            </a:r>
            <a:r>
              <a:rPr lang="en-US" altLang="ja-JP" sz="1100" dirty="0"/>
              <a:t> (2015-07-15)</a:t>
            </a:r>
            <a:endParaRPr lang="ja-JP" altLang="en-US" sz="1100" dirty="0"/>
          </a:p>
        </p:txBody>
      </p:sp>
      <p:sp>
        <p:nvSpPr>
          <p:cNvPr id="9" name="テキスト ボックス 8"/>
          <p:cNvSpPr txBox="1"/>
          <p:nvPr/>
        </p:nvSpPr>
        <p:spPr>
          <a:xfrm>
            <a:off x="253870" y="1182005"/>
            <a:ext cx="5277738" cy="1754327"/>
          </a:xfrm>
          <a:prstGeom prst="rect">
            <a:avLst/>
          </a:prstGeom>
          <a:noFill/>
        </p:spPr>
        <p:txBody>
          <a:bodyPr wrap="square" rtlCol="0">
            <a:spAutoFit/>
          </a:bodyPr>
          <a:lstStyle/>
          <a:p>
            <a:r>
              <a:rPr lang="en-US" altLang="ja-JP" dirty="0"/>
              <a:t>“the model has1 billion connections, the dataset has </a:t>
            </a:r>
            <a:r>
              <a:rPr lang="en-US" altLang="ja-JP" dirty="0">
                <a:solidFill>
                  <a:srgbClr val="FF0000"/>
                </a:solidFill>
              </a:rPr>
              <a:t>10 million </a:t>
            </a:r>
            <a:r>
              <a:rPr lang="en-US" altLang="ja-JP" dirty="0"/>
              <a:t>200×200 pixel images downloaded from the Internet…We train this network using model parallelism and asynchronous SGD on a cluster with </a:t>
            </a:r>
            <a:r>
              <a:rPr lang="en-US" altLang="ja-JP" dirty="0">
                <a:solidFill>
                  <a:srgbClr val="FF0000"/>
                </a:solidFill>
              </a:rPr>
              <a:t>1,000 machines (16,000 cores)</a:t>
            </a:r>
            <a:r>
              <a:rPr lang="en-US" altLang="ja-JP" dirty="0"/>
              <a:t> for three days”</a:t>
            </a:r>
          </a:p>
          <a:p>
            <a:endParaRPr lang="en-US" altLang="ja-JP" dirty="0"/>
          </a:p>
        </p:txBody>
      </p:sp>
    </p:spTree>
    <p:extLst>
      <p:ext uri="{BB962C8B-B14F-4D97-AF65-F5344CB8AC3E}">
        <p14:creationId xmlns:p14="http://schemas.microsoft.com/office/powerpoint/2010/main" val="3777133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IBM</a:t>
            </a:r>
            <a:r>
              <a:rPr kumimoji="1" lang="ja-JP" altLang="en-US" dirty="0"/>
              <a:t> </a:t>
            </a:r>
            <a:r>
              <a:rPr kumimoji="1" lang="en-US" altLang="ja-JP" dirty="0"/>
              <a:t>Watson</a:t>
            </a:r>
            <a:endParaRPr kumimoji="1" lang="ja-JP" altLang="en-US" dirty="0"/>
          </a:p>
        </p:txBody>
      </p:sp>
      <p:sp>
        <p:nvSpPr>
          <p:cNvPr id="3" name="コンテンツ プレースホルダー 2"/>
          <p:cNvSpPr>
            <a:spLocks noGrp="1"/>
          </p:cNvSpPr>
          <p:nvPr>
            <p:ph idx="1"/>
          </p:nvPr>
        </p:nvSpPr>
        <p:spPr/>
        <p:txBody>
          <a:bodyPr>
            <a:normAutofit fontScale="77500" lnSpcReduction="20000"/>
          </a:bodyPr>
          <a:lstStyle/>
          <a:p>
            <a:pPr marL="0" indent="0">
              <a:buNone/>
            </a:pPr>
            <a:endParaRPr lang="en-US" altLang="ja-JP" dirty="0"/>
          </a:p>
          <a:p>
            <a:r>
              <a:rPr lang="en-US" altLang="ja-JP" dirty="0"/>
              <a:t>IBM</a:t>
            </a:r>
            <a:r>
              <a:rPr lang="ja-JP" altLang="en-US" dirty="0"/>
              <a:t>が開発した質問応答システム</a:t>
            </a:r>
            <a:endParaRPr lang="en-US" altLang="ja-JP" dirty="0"/>
          </a:p>
          <a:p>
            <a:r>
              <a:rPr lang="en-US" altLang="ja-JP" dirty="0"/>
              <a:t>2011</a:t>
            </a:r>
            <a:r>
              <a:rPr lang="ja-JP" altLang="en-US" dirty="0"/>
              <a:t>年</a:t>
            </a:r>
            <a:r>
              <a:rPr lang="en-US" altLang="ja-JP" dirty="0"/>
              <a:t>1</a:t>
            </a:r>
            <a:r>
              <a:rPr lang="ja-JP" altLang="en-US" dirty="0"/>
              <a:t>月</a:t>
            </a:r>
            <a:r>
              <a:rPr lang="en-US" altLang="ja-JP" dirty="0"/>
              <a:t>13</a:t>
            </a:r>
            <a:r>
              <a:rPr lang="ja-JP" altLang="en-US" dirty="0"/>
              <a:t>日にはトーマス・</a:t>
            </a:r>
            <a:r>
              <a:rPr lang="en-US" altLang="ja-JP" dirty="0"/>
              <a:t>J</a:t>
            </a:r>
            <a:r>
              <a:rPr lang="ja-JP" altLang="en-US" dirty="0"/>
              <a:t>・ワトソン研究所でワトソンの公開と「ジェパディ</a:t>
            </a:r>
            <a:r>
              <a:rPr lang="en-US" altLang="ja-JP" dirty="0"/>
              <a:t>!</a:t>
            </a:r>
            <a:r>
              <a:rPr lang="ja-JP" altLang="en-US" dirty="0"/>
              <a:t>」での人間と対戦デモが行われ、前チャンピオンに勝つ。</a:t>
            </a:r>
            <a:endParaRPr lang="en-US" altLang="ja-JP" dirty="0"/>
          </a:p>
          <a:p>
            <a:r>
              <a:rPr lang="ja-JP" altLang="en-US" dirty="0"/>
              <a:t>ワトソンは、</a:t>
            </a:r>
            <a:r>
              <a:rPr lang="en-US" altLang="ja-JP" dirty="0"/>
              <a:t>10</a:t>
            </a:r>
            <a:r>
              <a:rPr lang="ja-JP" altLang="en-US" dirty="0"/>
              <a:t>台のラックに搭載された</a:t>
            </a:r>
            <a:r>
              <a:rPr lang="en-US" altLang="ja-JP" dirty="0"/>
              <a:t>Power Systems 750</a:t>
            </a:r>
            <a:r>
              <a:rPr lang="ja-JP" altLang="en-US" dirty="0"/>
              <a:t>で構成され、</a:t>
            </a:r>
            <a:r>
              <a:rPr lang="en-US" altLang="ja-JP" dirty="0">
                <a:solidFill>
                  <a:srgbClr val="FF0000"/>
                </a:solidFill>
              </a:rPr>
              <a:t>2880</a:t>
            </a:r>
            <a:r>
              <a:rPr lang="ja-JP" altLang="en-US" dirty="0">
                <a:solidFill>
                  <a:srgbClr val="FF0000"/>
                </a:solidFill>
              </a:rPr>
              <a:t>個の</a:t>
            </a:r>
            <a:r>
              <a:rPr lang="en-US" altLang="ja-JP" dirty="0">
                <a:solidFill>
                  <a:srgbClr val="FF0000"/>
                </a:solidFill>
              </a:rPr>
              <a:t>POWER7</a:t>
            </a:r>
            <a:r>
              <a:rPr lang="ja-JP" altLang="en-US" dirty="0">
                <a:solidFill>
                  <a:srgbClr val="FF0000"/>
                </a:solidFill>
              </a:rPr>
              <a:t>プロセッサ・コア</a:t>
            </a:r>
            <a:r>
              <a:rPr lang="ja-JP" altLang="en-US" dirty="0"/>
              <a:t>を搭載し、オペレーティングシステムは</a:t>
            </a:r>
            <a:r>
              <a:rPr lang="en-US" altLang="ja-JP" dirty="0"/>
              <a:t>Linux</a:t>
            </a:r>
            <a:r>
              <a:rPr lang="ja-JP" altLang="en-US" dirty="0"/>
              <a:t>、処理性能は</a:t>
            </a:r>
            <a:r>
              <a:rPr lang="en-US" altLang="ja-JP" dirty="0"/>
              <a:t>80</a:t>
            </a:r>
            <a:r>
              <a:rPr lang="ja-JP" altLang="en-US" dirty="0"/>
              <a:t>テラ</a:t>
            </a:r>
            <a:r>
              <a:rPr lang="en-US" altLang="ja-JP" dirty="0"/>
              <a:t>FLOPS(TFLOPS)</a:t>
            </a:r>
            <a:r>
              <a:rPr lang="ja-JP" altLang="en-US" dirty="0"/>
              <a:t>で、インターネットには接続されておらず、本・台本・百科事典（</a:t>
            </a:r>
            <a:r>
              <a:rPr lang="en-US" altLang="ja-JP" dirty="0"/>
              <a:t>Wikipedia</a:t>
            </a:r>
            <a:r>
              <a:rPr lang="ja-JP" altLang="en-US" dirty="0"/>
              <a:t>を含む）などの</a:t>
            </a:r>
            <a:r>
              <a:rPr lang="en-US" altLang="ja-JP" dirty="0">
                <a:solidFill>
                  <a:srgbClr val="FF0000"/>
                </a:solidFill>
              </a:rPr>
              <a:t>2</a:t>
            </a:r>
            <a:r>
              <a:rPr lang="ja-JP" altLang="en-US" dirty="0">
                <a:solidFill>
                  <a:srgbClr val="FF0000"/>
                </a:solidFill>
              </a:rPr>
              <a:t>億ページ</a:t>
            </a:r>
            <a:r>
              <a:rPr lang="ja-JP" altLang="en-US" dirty="0"/>
              <a:t>分の構造的及び非構造的テキストデータ（</a:t>
            </a:r>
            <a:r>
              <a:rPr lang="en-US" altLang="ja-JP" dirty="0"/>
              <a:t>70GB</a:t>
            </a:r>
            <a:r>
              <a:rPr lang="ja-JP" altLang="en-US" dirty="0"/>
              <a:t>程度、</a:t>
            </a:r>
            <a:r>
              <a:rPr lang="ja-JP" altLang="en-US" dirty="0">
                <a:solidFill>
                  <a:srgbClr val="FF0000"/>
                </a:solidFill>
              </a:rPr>
              <a:t>約</a:t>
            </a:r>
            <a:r>
              <a:rPr lang="en-US" altLang="ja-JP" dirty="0">
                <a:solidFill>
                  <a:srgbClr val="FF0000"/>
                </a:solidFill>
              </a:rPr>
              <a:t>100</a:t>
            </a:r>
            <a:r>
              <a:rPr lang="ja-JP" altLang="en-US" dirty="0">
                <a:solidFill>
                  <a:srgbClr val="FF0000"/>
                </a:solidFill>
              </a:rPr>
              <a:t>万冊の書籍</a:t>
            </a:r>
            <a:r>
              <a:rPr lang="ja-JP" altLang="en-US" dirty="0"/>
              <a:t>に相当）を取り込む。</a:t>
            </a:r>
            <a:endParaRPr kumimoji="1" lang="ja-JP" altLang="en-US" dirty="0"/>
          </a:p>
        </p:txBody>
      </p:sp>
      <p:sp>
        <p:nvSpPr>
          <p:cNvPr id="4" name="正方形/長方形 3"/>
          <p:cNvSpPr/>
          <p:nvPr/>
        </p:nvSpPr>
        <p:spPr>
          <a:xfrm>
            <a:off x="0" y="6278073"/>
            <a:ext cx="8686800" cy="369332"/>
          </a:xfrm>
          <a:prstGeom prst="rect">
            <a:avLst/>
          </a:prstGeom>
        </p:spPr>
        <p:txBody>
          <a:bodyPr wrap="square">
            <a:spAutoFit/>
          </a:bodyPr>
          <a:lstStyle/>
          <a:p>
            <a:r>
              <a:rPr lang="pl-PL" altLang="ja-JP" dirty="0" err="1"/>
              <a:t>https</a:t>
            </a:r>
            <a:r>
              <a:rPr lang="pl-PL" altLang="ja-JP" dirty="0"/>
              <a:t>://</a:t>
            </a:r>
            <a:r>
              <a:rPr lang="pl-PL" altLang="ja-JP" dirty="0" err="1"/>
              <a:t>ja.wikipedia.org</a:t>
            </a:r>
            <a:r>
              <a:rPr lang="pl-PL" altLang="ja-JP" dirty="0"/>
              <a:t>/</a:t>
            </a:r>
            <a:r>
              <a:rPr lang="pl-PL" altLang="ja-JP" dirty="0" err="1"/>
              <a:t>wiki</a:t>
            </a:r>
            <a:r>
              <a:rPr lang="pl-PL" altLang="ja-JP" dirty="0"/>
              <a:t>/</a:t>
            </a:r>
            <a:r>
              <a:rPr lang="ja-JP" altLang="en-US" dirty="0"/>
              <a:t>ワトソン</a:t>
            </a:r>
            <a:r>
              <a:rPr lang="en-US" altLang="ja-JP" dirty="0"/>
              <a:t>_(</a:t>
            </a:r>
            <a:r>
              <a:rPr lang="ja-JP" altLang="en-US" dirty="0"/>
              <a:t>コンピュータ</a:t>
            </a:r>
            <a:r>
              <a:rPr lang="en-US" altLang="ja-JP" dirty="0"/>
              <a:t>)</a:t>
            </a:r>
            <a:endParaRPr lang="ja-JP" altLang="en-US" dirty="0"/>
          </a:p>
        </p:txBody>
      </p:sp>
    </p:spTree>
    <p:extLst>
      <p:ext uri="{BB962C8B-B14F-4D97-AF65-F5344CB8AC3E}">
        <p14:creationId xmlns:p14="http://schemas.microsoft.com/office/powerpoint/2010/main" val="24610607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endParaRPr kumimoji="1" lang="ja-JP" altLang="en-US"/>
          </a:p>
        </p:txBody>
      </p:sp>
      <p:pic>
        <p:nvPicPr>
          <p:cNvPr id="6" name="図 5" descr="DeepQ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0328" y="326117"/>
            <a:ext cx="6173672" cy="3097125"/>
          </a:xfrm>
          <a:prstGeom prst="rect">
            <a:avLst/>
          </a:prstGeom>
        </p:spPr>
      </p:pic>
      <p:pic>
        <p:nvPicPr>
          <p:cNvPr id="7" name="図 6" descr="スクリーンショット 2015-07-17 12.26.0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1740"/>
            <a:ext cx="5834209" cy="3816259"/>
          </a:xfrm>
          <a:prstGeom prst="rect">
            <a:avLst/>
          </a:prstGeom>
        </p:spPr>
      </p:pic>
      <p:sp>
        <p:nvSpPr>
          <p:cNvPr id="8" name="正方形/長方形 7"/>
          <p:cNvSpPr/>
          <p:nvPr/>
        </p:nvSpPr>
        <p:spPr>
          <a:xfrm>
            <a:off x="4444332" y="3244334"/>
            <a:ext cx="255336" cy="369332"/>
          </a:xfrm>
          <a:prstGeom prst="rect">
            <a:avLst/>
          </a:prstGeom>
        </p:spPr>
        <p:txBody>
          <a:bodyPr wrap="none">
            <a:spAutoFit/>
          </a:bodyPr>
          <a:lstStyle/>
          <a:p>
            <a:r>
              <a:rPr lang="en-US" altLang="ja-JP" dirty="0"/>
              <a:t>-</a:t>
            </a:r>
            <a:endParaRPr lang="ja-JP" altLang="en-US" dirty="0"/>
          </a:p>
        </p:txBody>
      </p:sp>
      <p:sp>
        <p:nvSpPr>
          <p:cNvPr id="9" name="正方形/長方形 8"/>
          <p:cNvSpPr/>
          <p:nvPr/>
        </p:nvSpPr>
        <p:spPr>
          <a:xfrm>
            <a:off x="4557917" y="6422105"/>
            <a:ext cx="4702463" cy="461665"/>
          </a:xfrm>
          <a:prstGeom prst="rect">
            <a:avLst/>
          </a:prstGeom>
        </p:spPr>
        <p:txBody>
          <a:bodyPr wrap="square">
            <a:spAutoFit/>
          </a:bodyPr>
          <a:lstStyle/>
          <a:p>
            <a:r>
              <a:rPr lang="en-US" altLang="ja-JP" sz="1200" dirty="0"/>
              <a:t> </a:t>
            </a:r>
            <a:r>
              <a:rPr lang="en-US" altLang="ja-JP" sz="1200" dirty="0" err="1"/>
              <a:t>Ferrucci</a:t>
            </a:r>
            <a:r>
              <a:rPr lang="en-US" altLang="ja-JP" sz="1200" dirty="0"/>
              <a:t>, D et al. (2010), "Building Watson: An Overview of the </a:t>
            </a:r>
            <a:r>
              <a:rPr lang="en-US" altLang="ja-JP" sz="1200" dirty="0" err="1"/>
              <a:t>DeepQA</a:t>
            </a:r>
            <a:r>
              <a:rPr lang="en-US" altLang="ja-JP" sz="1200" dirty="0"/>
              <a:t> Project", AI Magazine (AI Magazine) 31 (3), retrieved 2011-02-19</a:t>
            </a:r>
            <a:endParaRPr lang="ja-JP" altLang="en-US" sz="1200" dirty="0"/>
          </a:p>
        </p:txBody>
      </p:sp>
    </p:spTree>
    <p:extLst>
      <p:ext uri="{BB962C8B-B14F-4D97-AF65-F5344CB8AC3E}">
        <p14:creationId xmlns:p14="http://schemas.microsoft.com/office/powerpoint/2010/main" val="30387680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74638"/>
            <a:ext cx="9022080" cy="1143000"/>
          </a:xfrm>
        </p:spPr>
        <p:txBody>
          <a:bodyPr>
            <a:normAutofit/>
          </a:bodyPr>
          <a:lstStyle/>
          <a:p>
            <a:r>
              <a:rPr lang="ja-JP" altLang="en-US" dirty="0"/>
              <a:t>第</a:t>
            </a:r>
            <a:r>
              <a:rPr lang="en-US" altLang="ja-JP" dirty="0"/>
              <a:t>1</a:t>
            </a:r>
            <a:r>
              <a:rPr lang="ja-JP" altLang="en-US" dirty="0"/>
              <a:t>次人工知能ブーム　</a:t>
            </a:r>
            <a:r>
              <a:rPr lang="en-US" altLang="ja-JP" sz="2000" dirty="0"/>
              <a:t>50</a:t>
            </a:r>
            <a:r>
              <a:rPr lang="ja-JP" altLang="en-US" sz="2000" dirty="0"/>
              <a:t>年代半ば</a:t>
            </a:r>
            <a:r>
              <a:rPr lang="en-US" altLang="ja-JP" sz="2000" dirty="0"/>
              <a:t>〜70</a:t>
            </a:r>
            <a:r>
              <a:rPr lang="ja-JP" altLang="en-US" sz="2000" dirty="0"/>
              <a:t>年代半ば</a:t>
            </a:r>
            <a:endParaRPr kumimoji="1" lang="ja-JP" altLang="en-US" sz="2000" dirty="0"/>
          </a:p>
        </p:txBody>
      </p:sp>
      <p:sp>
        <p:nvSpPr>
          <p:cNvPr id="3" name="コンテンツ プレースホルダー 2"/>
          <p:cNvSpPr>
            <a:spLocks noGrp="1"/>
          </p:cNvSpPr>
          <p:nvPr>
            <p:ph idx="1"/>
          </p:nvPr>
        </p:nvSpPr>
        <p:spPr/>
        <p:txBody>
          <a:bodyPr>
            <a:normAutofit fontScale="62500" lnSpcReduction="20000"/>
          </a:bodyPr>
          <a:lstStyle/>
          <a:p>
            <a:r>
              <a:rPr kumimoji="1" lang="en-US" altLang="ja-JP" dirty="0"/>
              <a:t>1956</a:t>
            </a:r>
            <a:r>
              <a:rPr kumimoji="1" lang="ja-JP" altLang="en-US" dirty="0"/>
              <a:t> ダートマス会議における人工知能の提唱</a:t>
            </a:r>
            <a:endParaRPr kumimoji="1" lang="en-US" altLang="ja-JP" dirty="0"/>
          </a:p>
          <a:p>
            <a:pPr lvl="1"/>
            <a:r>
              <a:rPr lang="ja-JP" altLang="en-US" dirty="0"/>
              <a:t>「</a:t>
            </a:r>
            <a:r>
              <a:rPr lang="en-US" altLang="ja-JP" dirty="0"/>
              <a:t>20</a:t>
            </a:r>
            <a:r>
              <a:rPr lang="ja-JP" altLang="en-US" dirty="0"/>
              <a:t>年以内に人間ができることは何でも機械でできるようになるだろう」（</a:t>
            </a:r>
            <a:r>
              <a:rPr lang="en-US" altLang="ja-JP" dirty="0"/>
              <a:t>1965</a:t>
            </a:r>
            <a:r>
              <a:rPr lang="ja-JP" altLang="en-US" dirty="0"/>
              <a:t>、</a:t>
            </a:r>
            <a:r>
              <a:rPr lang="en-US" altLang="ja-JP" dirty="0"/>
              <a:t>H.</a:t>
            </a:r>
            <a:r>
              <a:rPr lang="ja-JP" altLang="en-US" dirty="0"/>
              <a:t> </a:t>
            </a:r>
            <a:r>
              <a:rPr lang="en-US" altLang="ja-JP" dirty="0"/>
              <a:t>Simon)</a:t>
            </a:r>
            <a:endParaRPr kumimoji="1" lang="en-US" altLang="ja-JP" dirty="0"/>
          </a:p>
          <a:p>
            <a:r>
              <a:rPr kumimoji="1" lang="ja-JP" altLang="en-US" dirty="0"/>
              <a:t>基礎</a:t>
            </a:r>
            <a:endParaRPr kumimoji="1" lang="en-US" altLang="ja-JP" dirty="0"/>
          </a:p>
          <a:p>
            <a:pPr lvl="1"/>
            <a:r>
              <a:rPr kumimoji="1" lang="ja-JP" altLang="en-US" dirty="0"/>
              <a:t>探索</a:t>
            </a:r>
            <a:endParaRPr kumimoji="1" lang="en-US" altLang="ja-JP" dirty="0"/>
          </a:p>
          <a:p>
            <a:pPr lvl="1"/>
            <a:r>
              <a:rPr lang="ja-JP" altLang="en-US" dirty="0"/>
              <a:t>推論</a:t>
            </a:r>
            <a:endParaRPr kumimoji="1" lang="en-US" altLang="ja-JP" dirty="0"/>
          </a:p>
          <a:p>
            <a:pPr lvl="1"/>
            <a:r>
              <a:rPr lang="ja-JP" altLang="en-US" dirty="0"/>
              <a:t>意味ネットワーク</a:t>
            </a:r>
            <a:endParaRPr lang="en-US" altLang="ja-JP" dirty="0"/>
          </a:p>
          <a:p>
            <a:pPr lvl="1"/>
            <a:r>
              <a:rPr lang="en-US" altLang="ja-JP" dirty="0"/>
              <a:t>Perceptron</a:t>
            </a:r>
          </a:p>
          <a:p>
            <a:r>
              <a:rPr kumimoji="1" lang="ja-JP" altLang="en-US" dirty="0"/>
              <a:t>分野</a:t>
            </a:r>
            <a:endParaRPr kumimoji="1" lang="en-US" altLang="ja-JP" dirty="0"/>
          </a:p>
          <a:p>
            <a:pPr lvl="1"/>
            <a:r>
              <a:rPr kumimoji="1" lang="ja-JP" altLang="en-US" dirty="0"/>
              <a:t>定理証明</a:t>
            </a:r>
            <a:endParaRPr kumimoji="1" lang="en-US" altLang="ja-JP" dirty="0"/>
          </a:p>
          <a:p>
            <a:pPr lvl="1"/>
            <a:r>
              <a:rPr lang="ja-JP" altLang="en-US" dirty="0"/>
              <a:t>チェス</a:t>
            </a:r>
            <a:endParaRPr lang="en-US" altLang="ja-JP" dirty="0"/>
          </a:p>
          <a:p>
            <a:pPr lvl="1"/>
            <a:r>
              <a:rPr kumimoji="1" lang="ja-JP" altLang="en-US" dirty="0"/>
              <a:t>シーン認識</a:t>
            </a:r>
            <a:endParaRPr kumimoji="1" lang="en-US" altLang="ja-JP" dirty="0"/>
          </a:p>
          <a:p>
            <a:pPr lvl="1"/>
            <a:r>
              <a:rPr kumimoji="1" lang="ja-JP" altLang="en-US" dirty="0"/>
              <a:t>自然言語</a:t>
            </a:r>
            <a:endParaRPr kumimoji="1" lang="en-US" altLang="ja-JP" dirty="0"/>
          </a:p>
          <a:p>
            <a:r>
              <a:rPr lang="ja-JP" altLang="en-US" dirty="0"/>
              <a:t>障害：</a:t>
            </a:r>
            <a:endParaRPr lang="en-US" altLang="ja-JP" dirty="0"/>
          </a:p>
          <a:p>
            <a:pPr lvl="1"/>
            <a:r>
              <a:rPr kumimoji="1" lang="ja-JP" altLang="en-US" dirty="0"/>
              <a:t>組み合わせ爆発</a:t>
            </a:r>
            <a:r>
              <a:rPr lang="ja-JP" altLang="en-US" dirty="0"/>
              <a:t>とコンピューティング能力の限界</a:t>
            </a:r>
            <a:endParaRPr lang="en-US" altLang="ja-JP" dirty="0"/>
          </a:p>
          <a:p>
            <a:pPr lvl="1"/>
            <a:r>
              <a:rPr kumimoji="1" lang="ja-JP" altLang="en-US" dirty="0"/>
              <a:t>常識的知識の欠如</a:t>
            </a:r>
            <a:endParaRPr kumimoji="1" lang="en-US" altLang="ja-JP" dirty="0"/>
          </a:p>
          <a:p>
            <a:pPr lvl="1"/>
            <a:endParaRPr kumimoji="1" lang="ja-JP" altLang="en-US" dirty="0"/>
          </a:p>
        </p:txBody>
      </p:sp>
    </p:spTree>
    <p:extLst>
      <p:ext uri="{BB962C8B-B14F-4D97-AF65-F5344CB8AC3E}">
        <p14:creationId xmlns:p14="http://schemas.microsoft.com/office/powerpoint/2010/main" val="1660946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5492</TotalTime>
  <Words>3802</Words>
  <Application>Microsoft Macintosh PowerPoint</Application>
  <PresentationFormat>画面に合わせる (4:3)</PresentationFormat>
  <Paragraphs>404</Paragraphs>
  <Slides>44</Slides>
  <Notes>2</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44</vt:i4>
      </vt:variant>
    </vt:vector>
  </HeadingPairs>
  <TitlesOfParts>
    <vt:vector size="50" baseType="lpstr">
      <vt:lpstr>MS UI Gothic</vt:lpstr>
      <vt:lpstr>小塚ゴシック Pr6N H</vt:lpstr>
      <vt:lpstr>Arial</vt:lpstr>
      <vt:lpstr>Calibri</vt:lpstr>
      <vt:lpstr>Times New Roman</vt:lpstr>
      <vt:lpstr>ホワイト</vt:lpstr>
      <vt:lpstr>AIと社会 ~未来の社会を作るのは人かAIか~</vt:lpstr>
      <vt:lpstr>皆さんへの問い</vt:lpstr>
      <vt:lpstr>人工知能の第3次ブーム？</vt:lpstr>
      <vt:lpstr>Deep Learning (深層学習）</vt:lpstr>
      <vt:lpstr>ディープラーニングまでの歴史</vt:lpstr>
      <vt:lpstr>Deep Learning</vt:lpstr>
      <vt:lpstr>IBM Watson</vt:lpstr>
      <vt:lpstr>PowerPoint プレゼンテーション</vt:lpstr>
      <vt:lpstr>第1次人工知能ブーム　50年代半ば〜70年代半ば</vt:lpstr>
      <vt:lpstr>第2次人工知能ブーム 80年代</vt:lpstr>
      <vt:lpstr>PowerPoint プレゼンテーション</vt:lpstr>
      <vt:lpstr>第3次人工知能ブーム　00年台半ば〜</vt:lpstr>
      <vt:lpstr>人工知能のふたつの面</vt:lpstr>
      <vt:lpstr>モラベックのパラドックス</vt:lpstr>
      <vt:lpstr>知能のふたつの面</vt:lpstr>
      <vt:lpstr>人工知能の現在の方向</vt:lpstr>
      <vt:lpstr>Linked Open Dataの構築 - LODAC: Linked Open Data for Academia -</vt:lpstr>
      <vt:lpstr>オープン知識ベース</vt:lpstr>
      <vt:lpstr>ネットワークにおける創造的活動の創発</vt:lpstr>
      <vt:lpstr>知能のふたつの面</vt:lpstr>
      <vt:lpstr>その先の人工知能（4次のAI?)</vt:lpstr>
      <vt:lpstr>シンギュラリティ（特異点）はくるのか？</vt:lpstr>
      <vt:lpstr>シンギュラリティ？</vt:lpstr>
      <vt:lpstr>シンギュラリティ（特異点）はくるのか？</vt:lpstr>
      <vt:lpstr>シンギュラリティ（特異点）はくるのか？</vt:lpstr>
      <vt:lpstr>人工知能と社会</vt:lpstr>
      <vt:lpstr>人工知能学会　倫理委員会</vt:lpstr>
      <vt:lpstr>PowerPoint プレゼンテーション</vt:lpstr>
      <vt:lpstr>PowerPoint プレゼンテーション</vt:lpstr>
      <vt:lpstr>人工知能学会 倫理指針(その1)</vt:lpstr>
      <vt:lpstr>人工知能学会 倫理指針(その2)</vt:lpstr>
      <vt:lpstr>人工知能学会 倫理指針(その3)</vt:lpstr>
      <vt:lpstr>人工知能学会　倫理委員会</vt:lpstr>
      <vt:lpstr>人工知能学会　倫理委員会</vt:lpstr>
      <vt:lpstr>人工知能学会　倫理委員会</vt:lpstr>
      <vt:lpstr>人工知能学会　倫理委員会</vt:lpstr>
      <vt:lpstr>人工知能設計者の倫理</vt:lpstr>
      <vt:lpstr>人工知能設計者の倫理</vt:lpstr>
      <vt:lpstr>人工知能設計者の倫理</vt:lpstr>
      <vt:lpstr>人工知能設計者の倫理</vt:lpstr>
      <vt:lpstr>人工知能設計者の倫理</vt:lpstr>
      <vt:lpstr> 持続性実現に科学が貢献するためのループ </vt:lpstr>
      <vt:lpstr>まとめ</vt:lpstr>
      <vt:lpstr>皆さんへの問い</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人工知能の （過去・現在・）未来と倫理</dc:title>
  <dc:creator>Takeda Hideaki</dc:creator>
  <cp:lastModifiedBy>武田 英明</cp:lastModifiedBy>
  <cp:revision>110</cp:revision>
  <dcterms:created xsi:type="dcterms:W3CDTF">2015-07-15T01:41:00Z</dcterms:created>
  <dcterms:modified xsi:type="dcterms:W3CDTF">2019-03-26T16:25:58Z</dcterms:modified>
</cp:coreProperties>
</file>