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388" r:id="rId3"/>
    <p:sldId id="286" r:id="rId4"/>
    <p:sldId id="285" r:id="rId5"/>
    <p:sldId id="288" r:id="rId6"/>
    <p:sldId id="382" r:id="rId7"/>
    <p:sldId id="383" r:id="rId8"/>
    <p:sldId id="384" r:id="rId9"/>
    <p:sldId id="280" r:id="rId10"/>
    <p:sldId id="381" r:id="rId11"/>
    <p:sldId id="380" r:id="rId12"/>
    <p:sldId id="349" r:id="rId13"/>
    <p:sldId id="343" r:id="rId14"/>
    <p:sldId id="339" r:id="rId15"/>
    <p:sldId id="317" r:id="rId16"/>
    <p:sldId id="332" r:id="rId17"/>
    <p:sldId id="333" r:id="rId18"/>
    <p:sldId id="331" r:id="rId19"/>
    <p:sldId id="341" r:id="rId20"/>
    <p:sldId id="340" r:id="rId21"/>
    <p:sldId id="344" r:id="rId22"/>
    <p:sldId id="335" r:id="rId23"/>
    <p:sldId id="336" r:id="rId24"/>
    <p:sldId id="385" r:id="rId25"/>
    <p:sldId id="342" r:id="rId26"/>
    <p:sldId id="293" r:id="rId27"/>
    <p:sldId id="295" r:id="rId28"/>
    <p:sldId id="298" r:id="rId29"/>
    <p:sldId id="303" r:id="rId30"/>
    <p:sldId id="387" r:id="rId31"/>
    <p:sldId id="345" r:id="rId32"/>
    <p:sldId id="329" r:id="rId33"/>
    <p:sldId id="292" r:id="rId34"/>
    <p:sldId id="386" r:id="rId35"/>
    <p:sldId id="346" r:id="rId36"/>
    <p:sldId id="347" r:id="rId37"/>
    <p:sldId id="348" r:id="rId3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29"/>
  </p:normalViewPr>
  <p:slideViewPr>
    <p:cSldViewPr snapToGrid="0" snapToObjects="1">
      <p:cViewPr varScale="1">
        <p:scale>
          <a:sx n="131" d="100"/>
          <a:sy n="131" d="100"/>
        </p:scale>
        <p:origin x="1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jstoa.local\&#20849;&#29992;&#20316;&#26989;\&#30693;&#35672;&#22522;&#30436;&#24773;&#22577;&#37096;\&#37096;&#20869;&#20849;&#26377;&#12487;&#12540;&#12479;_1\&#30740;&#31350;&#25104;&#26524;&#24773;&#22577;G\&#12304;JaLC&#12305;\530_&#12304;&#36939;&#29992;&#12305;\540_&#12304;&#32113;&#35336;&#12305;\&#12304;&#26412;&#29289;&#12398;&#35299;&#27770;&#20214;&#25968;&#12305;DOI%20resolution%20summed%20by%20DOI%20Prefix%20(&#32113;&#21512;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jstoa.local\&#20849;&#29992;&#20316;&#26989;\&#30693;&#35672;&#22522;&#30436;&#24773;&#22577;&#37096;\&#37096;&#20869;&#20849;&#26377;&#12487;&#12540;&#12479;_1\&#30740;&#31350;&#25104;&#26524;&#24773;&#22577;G\&#12304;JaLC&#12305;\530_&#12304;&#36939;&#29992;&#12305;\540_&#12304;&#32113;&#35336;&#12305;\DOI%20resolution%20summry.xls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Book1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/>
              <a:t>JaLC DOI Resolutions</a:t>
            </a:r>
            <a:endParaRPr lang="ja-JP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まとめ!$C$22:$I$22</c:f>
              <c:numCache>
                <c:formatCode>General</c:formatCode>
                <c:ptCount val="7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  <c:pt idx="6">
                  <c:v>2012</c:v>
                </c:pt>
              </c:numCache>
            </c:numRef>
          </c:cat>
          <c:val>
            <c:numRef>
              <c:f>まとめ!$C$23:$I$23</c:f>
              <c:numCache>
                <c:formatCode>#,##0_);[Red]\(#,##0\)</c:formatCode>
                <c:ptCount val="7"/>
                <c:pt idx="0">
                  <c:v>21194850.857142858</c:v>
                </c:pt>
                <c:pt idx="1">
                  <c:v>11382857</c:v>
                </c:pt>
                <c:pt idx="2">
                  <c:v>7140414.2999999998</c:v>
                </c:pt>
                <c:pt idx="3">
                  <c:v>6879210</c:v>
                </c:pt>
                <c:pt idx="4">
                  <c:v>371973</c:v>
                </c:pt>
                <c:pt idx="5">
                  <c:v>119649</c:v>
                </c:pt>
                <c:pt idx="6">
                  <c:v>2363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BC-46B2-894E-ED61B6909E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1173983"/>
        <c:axId val="62381103"/>
      </c:barChart>
      <c:catAx>
        <c:axId val="4811739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2381103"/>
        <c:crosses val="autoZero"/>
        <c:auto val="1"/>
        <c:lblAlgn val="ctr"/>
        <c:lblOffset val="100"/>
        <c:noMultiLvlLbl val="0"/>
      </c:catAx>
      <c:valAx>
        <c:axId val="623811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81173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kumimoji="1" lang="en-US" altLang="ja-JP" sz="1400" b="0" i="0" u="none" strike="noStrike" baseline="0">
                <a:effectLst/>
              </a:rPr>
              <a:t>Change in the Number of DOIs (chronological)</a:t>
            </a:r>
            <a:endParaRPr lang="ja-JP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DOI数!$L$3</c:f>
              <c:strCache>
                <c:ptCount val="1"/>
                <c:pt idx="0">
                  <c:v>JaLC DOI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DOI数!$K$4:$K$9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DOI数!$L$4:$L$9</c:f>
              <c:numCache>
                <c:formatCode>#,##0_);[Red]\(#,##0\)</c:formatCode>
                <c:ptCount val="6"/>
                <c:pt idx="0">
                  <c:v>385129</c:v>
                </c:pt>
                <c:pt idx="1">
                  <c:v>871320</c:v>
                </c:pt>
                <c:pt idx="2">
                  <c:v>1439545</c:v>
                </c:pt>
                <c:pt idx="3">
                  <c:v>1628710</c:v>
                </c:pt>
                <c:pt idx="4">
                  <c:v>2698796</c:v>
                </c:pt>
                <c:pt idx="5">
                  <c:v>5408907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F9-42F7-B0F9-71EE30052B41}"/>
            </c:ext>
          </c:extLst>
        </c:ser>
        <c:ser>
          <c:idx val="1"/>
          <c:order val="1"/>
          <c:tx>
            <c:strRef>
              <c:f>DOI数!$M$3</c:f>
              <c:strCache>
                <c:ptCount val="1"/>
                <c:pt idx="0">
                  <c:v>Crossref DOI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DOI数!$K$4:$K$9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DOI数!$M$4:$M$9</c:f>
              <c:numCache>
                <c:formatCode>#,##0_);[Red]\(#,##0\)</c:formatCode>
                <c:ptCount val="6"/>
                <c:pt idx="0">
                  <c:v>1513899</c:v>
                </c:pt>
                <c:pt idx="1">
                  <c:v>1655232</c:v>
                </c:pt>
                <c:pt idx="2">
                  <c:v>1701326</c:v>
                </c:pt>
                <c:pt idx="3">
                  <c:v>1759747</c:v>
                </c:pt>
                <c:pt idx="4">
                  <c:v>2272041</c:v>
                </c:pt>
                <c:pt idx="5">
                  <c:v>2339297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F9-42F7-B0F9-71EE30052B41}"/>
            </c:ext>
          </c:extLst>
        </c:ser>
        <c:ser>
          <c:idx val="2"/>
          <c:order val="2"/>
          <c:tx>
            <c:strRef>
              <c:f>DOI数!$N$3</c:f>
              <c:strCache>
                <c:ptCount val="1"/>
                <c:pt idx="0">
                  <c:v>DataCite DOI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DOI数!$K$4:$K$9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DOI数!$N$4:$N$9</c:f>
              <c:numCache>
                <c:formatCode>#,##0_);[Red]\(#,##0\)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20</c:v>
                </c:pt>
                <c:pt idx="4">
                  <c:v>57</c:v>
                </c:pt>
                <c:pt idx="5">
                  <c:v>168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DF9-42F7-B0F9-71EE30052B41}"/>
            </c:ext>
          </c:extLst>
        </c:ser>
        <c:ser>
          <c:idx val="3"/>
          <c:order val="3"/>
          <c:tx>
            <c:strRef>
              <c:f>DOI数!$O$3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DOI数!$K$4:$K$9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DOI数!$O$4:$O$9</c:f>
              <c:numCache>
                <c:formatCode>#,##0_);[Red]\(#,##0\)</c:formatCode>
                <c:ptCount val="6"/>
                <c:pt idx="0">
                  <c:v>1899028</c:v>
                </c:pt>
                <c:pt idx="1">
                  <c:v>2526552</c:v>
                </c:pt>
                <c:pt idx="2">
                  <c:v>3140873</c:v>
                </c:pt>
                <c:pt idx="3">
                  <c:v>3388477</c:v>
                </c:pt>
                <c:pt idx="4">
                  <c:v>4970894</c:v>
                </c:pt>
                <c:pt idx="5">
                  <c:v>7748372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DF9-42F7-B0F9-71EE30052B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547887"/>
        <c:axId val="99401871"/>
      </c:lineChart>
      <c:catAx>
        <c:axId val="30547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9401871"/>
        <c:crosses val="autoZero"/>
        <c:auto val="1"/>
        <c:lblAlgn val="ctr"/>
        <c:lblOffset val="100"/>
        <c:noMultiLvlLbl val="0"/>
      </c:catAx>
      <c:valAx>
        <c:axId val="99401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0547887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448128943231691"/>
          <c:y val="6.603334410412523E-2"/>
          <c:w val="0.73029938330879374"/>
          <c:h val="0.74296038049239521"/>
        </c:manualLayout>
      </c:layout>
      <c:lineChart>
        <c:grouping val="standard"/>
        <c:varyColors val="0"/>
        <c:ser>
          <c:idx val="0"/>
          <c:order val="0"/>
          <c:tx>
            <c:strRef>
              <c:f>'[DOI resolution summry.xls]DOI数'!$B$2</c:f>
              <c:strCache>
                <c:ptCount val="1"/>
                <c:pt idx="0">
                  <c:v>JaLC DOI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[1]DOI数!$A$14:$A$83</c:f>
              <c:strCache>
                <c:ptCount val="70"/>
                <c:pt idx="0">
                  <c:v>2013,3</c:v>
                </c:pt>
                <c:pt idx="1">
                  <c:v>2013,4</c:v>
                </c:pt>
                <c:pt idx="2">
                  <c:v>2013,5</c:v>
                </c:pt>
                <c:pt idx="3">
                  <c:v>2013,6</c:v>
                </c:pt>
                <c:pt idx="4">
                  <c:v>2013,7</c:v>
                </c:pt>
                <c:pt idx="5">
                  <c:v>2013,8</c:v>
                </c:pt>
                <c:pt idx="6">
                  <c:v>2013,9</c:v>
                </c:pt>
                <c:pt idx="7">
                  <c:v>2013,10</c:v>
                </c:pt>
                <c:pt idx="8">
                  <c:v>2013,11</c:v>
                </c:pt>
                <c:pt idx="9">
                  <c:v>2013,12</c:v>
                </c:pt>
                <c:pt idx="10">
                  <c:v>2014,1</c:v>
                </c:pt>
                <c:pt idx="11">
                  <c:v>2014,2</c:v>
                </c:pt>
                <c:pt idx="12">
                  <c:v>2014,3</c:v>
                </c:pt>
                <c:pt idx="13">
                  <c:v>2014,4</c:v>
                </c:pt>
                <c:pt idx="14">
                  <c:v>2014,5</c:v>
                </c:pt>
                <c:pt idx="15">
                  <c:v>2014,6</c:v>
                </c:pt>
                <c:pt idx="16">
                  <c:v>2014,7</c:v>
                </c:pt>
                <c:pt idx="17">
                  <c:v>2014,8</c:v>
                </c:pt>
                <c:pt idx="18">
                  <c:v>2014,9</c:v>
                </c:pt>
                <c:pt idx="19">
                  <c:v>2014,10</c:v>
                </c:pt>
                <c:pt idx="20">
                  <c:v>2014,11</c:v>
                </c:pt>
                <c:pt idx="21">
                  <c:v>2014,12</c:v>
                </c:pt>
                <c:pt idx="22">
                  <c:v>2015,1</c:v>
                </c:pt>
                <c:pt idx="23">
                  <c:v>2015,2</c:v>
                </c:pt>
                <c:pt idx="24">
                  <c:v>2015,3</c:v>
                </c:pt>
                <c:pt idx="25">
                  <c:v>2015,4</c:v>
                </c:pt>
                <c:pt idx="26">
                  <c:v>2015,5</c:v>
                </c:pt>
                <c:pt idx="27">
                  <c:v>2015,6</c:v>
                </c:pt>
                <c:pt idx="28">
                  <c:v>2015,7</c:v>
                </c:pt>
                <c:pt idx="29">
                  <c:v>2015,8</c:v>
                </c:pt>
                <c:pt idx="30">
                  <c:v>2015,9</c:v>
                </c:pt>
                <c:pt idx="31">
                  <c:v>2015,10</c:v>
                </c:pt>
                <c:pt idx="32">
                  <c:v>2015,11</c:v>
                </c:pt>
                <c:pt idx="33">
                  <c:v>2015,12</c:v>
                </c:pt>
                <c:pt idx="34">
                  <c:v>2016,1</c:v>
                </c:pt>
                <c:pt idx="35">
                  <c:v>2016,2</c:v>
                </c:pt>
                <c:pt idx="36">
                  <c:v>2016,3</c:v>
                </c:pt>
                <c:pt idx="37">
                  <c:v>2016,4</c:v>
                </c:pt>
                <c:pt idx="38">
                  <c:v>2016,5</c:v>
                </c:pt>
                <c:pt idx="39">
                  <c:v>2016,6</c:v>
                </c:pt>
                <c:pt idx="40">
                  <c:v>2016,7</c:v>
                </c:pt>
                <c:pt idx="41">
                  <c:v>2016,8</c:v>
                </c:pt>
                <c:pt idx="42">
                  <c:v>2016,9</c:v>
                </c:pt>
                <c:pt idx="43">
                  <c:v>2016,10</c:v>
                </c:pt>
                <c:pt idx="44">
                  <c:v>2016,11</c:v>
                </c:pt>
                <c:pt idx="45">
                  <c:v>2016,12</c:v>
                </c:pt>
                <c:pt idx="46">
                  <c:v>2017,1</c:v>
                </c:pt>
                <c:pt idx="47">
                  <c:v>2017,2</c:v>
                </c:pt>
                <c:pt idx="48">
                  <c:v>2017,3</c:v>
                </c:pt>
                <c:pt idx="49">
                  <c:v>2017,4</c:v>
                </c:pt>
                <c:pt idx="50">
                  <c:v>2017,5</c:v>
                </c:pt>
                <c:pt idx="51">
                  <c:v>2017,6</c:v>
                </c:pt>
                <c:pt idx="52">
                  <c:v>2017,7</c:v>
                </c:pt>
                <c:pt idx="53">
                  <c:v>2017,8</c:v>
                </c:pt>
                <c:pt idx="54">
                  <c:v>2017,9</c:v>
                </c:pt>
                <c:pt idx="55">
                  <c:v>2017,10</c:v>
                </c:pt>
                <c:pt idx="56">
                  <c:v>2017,11</c:v>
                </c:pt>
                <c:pt idx="57">
                  <c:v>2017,12</c:v>
                </c:pt>
                <c:pt idx="58">
                  <c:v>2018,1</c:v>
                </c:pt>
                <c:pt idx="59">
                  <c:v>2018,2</c:v>
                </c:pt>
                <c:pt idx="60">
                  <c:v>2018,3</c:v>
                </c:pt>
                <c:pt idx="61">
                  <c:v>2018,4</c:v>
                </c:pt>
                <c:pt idx="62">
                  <c:v>2018,5</c:v>
                </c:pt>
                <c:pt idx="63">
                  <c:v>2018,6</c:v>
                </c:pt>
                <c:pt idx="64">
                  <c:v>2018,7</c:v>
                </c:pt>
                <c:pt idx="65">
                  <c:v>2018,8</c:v>
                </c:pt>
                <c:pt idx="66">
                  <c:v>2018,9</c:v>
                </c:pt>
                <c:pt idx="67">
                  <c:v>2018,10</c:v>
                </c:pt>
                <c:pt idx="68">
                  <c:v>2018,11</c:v>
                </c:pt>
                <c:pt idx="69">
                  <c:v>2018,12</c:v>
                </c:pt>
              </c:strCache>
            </c:strRef>
          </c:cat>
          <c:val>
            <c:numRef>
              <c:f>[1]DOI数!$B$14:$B$83</c:f>
              <c:numCache>
                <c:formatCode>#,##0_);[Red]\(#,##0\)</c:formatCode>
                <c:ptCount val="70"/>
                <c:pt idx="0">
                  <c:v>340667</c:v>
                </c:pt>
                <c:pt idx="1">
                  <c:v>343304</c:v>
                </c:pt>
                <c:pt idx="2">
                  <c:v>361251</c:v>
                </c:pt>
                <c:pt idx="3">
                  <c:v>362066</c:v>
                </c:pt>
                <c:pt idx="4">
                  <c:v>362755</c:v>
                </c:pt>
                <c:pt idx="5">
                  <c:v>363854</c:v>
                </c:pt>
                <c:pt idx="6">
                  <c:v>366356</c:v>
                </c:pt>
                <c:pt idx="7">
                  <c:v>369114</c:v>
                </c:pt>
                <c:pt idx="8">
                  <c:v>372556</c:v>
                </c:pt>
                <c:pt idx="9">
                  <c:v>385129</c:v>
                </c:pt>
                <c:pt idx="10">
                  <c:v>388398</c:v>
                </c:pt>
                <c:pt idx="11">
                  <c:v>478488</c:v>
                </c:pt>
                <c:pt idx="12">
                  <c:v>622362</c:v>
                </c:pt>
                <c:pt idx="13">
                  <c:v>624434</c:v>
                </c:pt>
                <c:pt idx="14">
                  <c:v>849060</c:v>
                </c:pt>
                <c:pt idx="15">
                  <c:v>850814</c:v>
                </c:pt>
                <c:pt idx="16">
                  <c:v>852454</c:v>
                </c:pt>
                <c:pt idx="17">
                  <c:v>857947</c:v>
                </c:pt>
                <c:pt idx="18">
                  <c:v>864495</c:v>
                </c:pt>
                <c:pt idx="19">
                  <c:v>866624</c:v>
                </c:pt>
                <c:pt idx="20">
                  <c:v>868294</c:v>
                </c:pt>
                <c:pt idx="21">
                  <c:v>871320</c:v>
                </c:pt>
                <c:pt idx="22">
                  <c:v>873114</c:v>
                </c:pt>
                <c:pt idx="23">
                  <c:v>1350272</c:v>
                </c:pt>
                <c:pt idx="24">
                  <c:v>1355879</c:v>
                </c:pt>
                <c:pt idx="25">
                  <c:v>1362732</c:v>
                </c:pt>
                <c:pt idx="26">
                  <c:v>1365780</c:v>
                </c:pt>
                <c:pt idx="27">
                  <c:v>1372287</c:v>
                </c:pt>
                <c:pt idx="28">
                  <c:v>1389264</c:v>
                </c:pt>
                <c:pt idx="29">
                  <c:v>1393043</c:v>
                </c:pt>
                <c:pt idx="30">
                  <c:v>1398554</c:v>
                </c:pt>
                <c:pt idx="31">
                  <c:v>1403694</c:v>
                </c:pt>
                <c:pt idx="32">
                  <c:v>1412861</c:v>
                </c:pt>
                <c:pt idx="33">
                  <c:v>1439545</c:v>
                </c:pt>
                <c:pt idx="34">
                  <c:v>1450335</c:v>
                </c:pt>
                <c:pt idx="35">
                  <c:v>1457335</c:v>
                </c:pt>
                <c:pt idx="36">
                  <c:v>1476776</c:v>
                </c:pt>
                <c:pt idx="37">
                  <c:v>1483544</c:v>
                </c:pt>
                <c:pt idx="38">
                  <c:v>1489320</c:v>
                </c:pt>
                <c:pt idx="39">
                  <c:v>1496024</c:v>
                </c:pt>
                <c:pt idx="40">
                  <c:v>1513385</c:v>
                </c:pt>
                <c:pt idx="41">
                  <c:v>1522168</c:v>
                </c:pt>
                <c:pt idx="42">
                  <c:v>1545650</c:v>
                </c:pt>
                <c:pt idx="43">
                  <c:v>1586443</c:v>
                </c:pt>
                <c:pt idx="44">
                  <c:v>1609115</c:v>
                </c:pt>
                <c:pt idx="45">
                  <c:v>1628710</c:v>
                </c:pt>
                <c:pt idx="46">
                  <c:v>1686035</c:v>
                </c:pt>
                <c:pt idx="47">
                  <c:v>1774181</c:v>
                </c:pt>
                <c:pt idx="48">
                  <c:v>1891391</c:v>
                </c:pt>
                <c:pt idx="49">
                  <c:v>2017901</c:v>
                </c:pt>
                <c:pt idx="50">
                  <c:v>2078872</c:v>
                </c:pt>
                <c:pt idx="51">
                  <c:v>2112558</c:v>
                </c:pt>
                <c:pt idx="52">
                  <c:v>2295651</c:v>
                </c:pt>
                <c:pt idx="53">
                  <c:v>2420569</c:v>
                </c:pt>
                <c:pt idx="54">
                  <c:v>2481944</c:v>
                </c:pt>
                <c:pt idx="55">
                  <c:v>2593928</c:v>
                </c:pt>
                <c:pt idx="56">
                  <c:v>2651155</c:v>
                </c:pt>
                <c:pt idx="57">
                  <c:v>2698796</c:v>
                </c:pt>
                <c:pt idx="58">
                  <c:v>2732503</c:v>
                </c:pt>
                <c:pt idx="59">
                  <c:v>2844085</c:v>
                </c:pt>
                <c:pt idx="60">
                  <c:v>3042806</c:v>
                </c:pt>
                <c:pt idx="61">
                  <c:v>3168252</c:v>
                </c:pt>
                <c:pt idx="62">
                  <c:v>3189571</c:v>
                </c:pt>
                <c:pt idx="63">
                  <c:v>3205942</c:v>
                </c:pt>
                <c:pt idx="64">
                  <c:v>3240489</c:v>
                </c:pt>
                <c:pt idx="65">
                  <c:v>3826055</c:v>
                </c:pt>
                <c:pt idx="66">
                  <c:v>4255911</c:v>
                </c:pt>
                <c:pt idx="67">
                  <c:v>4310088</c:v>
                </c:pt>
                <c:pt idx="68">
                  <c:v>4785670</c:v>
                </c:pt>
                <c:pt idx="69">
                  <c:v>5408907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BA-4504-968E-67C9B66B4245}"/>
            </c:ext>
          </c:extLst>
        </c:ser>
        <c:ser>
          <c:idx val="1"/>
          <c:order val="1"/>
          <c:tx>
            <c:strRef>
              <c:f>'[DOI resolution summry.xls]DOI数'!$C$2</c:f>
              <c:strCache>
                <c:ptCount val="1"/>
                <c:pt idx="0">
                  <c:v>Crossref DOI (via JaLC)</c:v>
                </c:pt>
              </c:strCache>
            </c:strRef>
          </c:tx>
          <c:spPr>
            <a:ln w="63500">
              <a:solidFill>
                <a:srgbClr val="00B050"/>
              </a:solidFill>
            </a:ln>
          </c:spPr>
          <c:marker>
            <c:symbol val="none"/>
          </c:marker>
          <c:cat>
            <c:strRef>
              <c:f>[1]DOI数!$A$14:$A$83</c:f>
              <c:strCache>
                <c:ptCount val="70"/>
                <c:pt idx="0">
                  <c:v>2013,3</c:v>
                </c:pt>
                <c:pt idx="1">
                  <c:v>2013,4</c:v>
                </c:pt>
                <c:pt idx="2">
                  <c:v>2013,5</c:v>
                </c:pt>
                <c:pt idx="3">
                  <c:v>2013,6</c:v>
                </c:pt>
                <c:pt idx="4">
                  <c:v>2013,7</c:v>
                </c:pt>
                <c:pt idx="5">
                  <c:v>2013,8</c:v>
                </c:pt>
                <c:pt idx="6">
                  <c:v>2013,9</c:v>
                </c:pt>
                <c:pt idx="7">
                  <c:v>2013,10</c:v>
                </c:pt>
                <c:pt idx="8">
                  <c:v>2013,11</c:v>
                </c:pt>
                <c:pt idx="9">
                  <c:v>2013,12</c:v>
                </c:pt>
                <c:pt idx="10">
                  <c:v>2014,1</c:v>
                </c:pt>
                <c:pt idx="11">
                  <c:v>2014,2</c:v>
                </c:pt>
                <c:pt idx="12">
                  <c:v>2014,3</c:v>
                </c:pt>
                <c:pt idx="13">
                  <c:v>2014,4</c:v>
                </c:pt>
                <c:pt idx="14">
                  <c:v>2014,5</c:v>
                </c:pt>
                <c:pt idx="15">
                  <c:v>2014,6</c:v>
                </c:pt>
                <c:pt idx="16">
                  <c:v>2014,7</c:v>
                </c:pt>
                <c:pt idx="17">
                  <c:v>2014,8</c:v>
                </c:pt>
                <c:pt idx="18">
                  <c:v>2014,9</c:v>
                </c:pt>
                <c:pt idx="19">
                  <c:v>2014,10</c:v>
                </c:pt>
                <c:pt idx="20">
                  <c:v>2014,11</c:v>
                </c:pt>
                <c:pt idx="21">
                  <c:v>2014,12</c:v>
                </c:pt>
                <c:pt idx="22">
                  <c:v>2015,1</c:v>
                </c:pt>
                <c:pt idx="23">
                  <c:v>2015,2</c:v>
                </c:pt>
                <c:pt idx="24">
                  <c:v>2015,3</c:v>
                </c:pt>
                <c:pt idx="25">
                  <c:v>2015,4</c:v>
                </c:pt>
                <c:pt idx="26">
                  <c:v>2015,5</c:v>
                </c:pt>
                <c:pt idx="27">
                  <c:v>2015,6</c:v>
                </c:pt>
                <c:pt idx="28">
                  <c:v>2015,7</c:v>
                </c:pt>
                <c:pt idx="29">
                  <c:v>2015,8</c:v>
                </c:pt>
                <c:pt idx="30">
                  <c:v>2015,9</c:v>
                </c:pt>
                <c:pt idx="31">
                  <c:v>2015,10</c:v>
                </c:pt>
                <c:pt idx="32">
                  <c:v>2015,11</c:v>
                </c:pt>
                <c:pt idx="33">
                  <c:v>2015,12</c:v>
                </c:pt>
                <c:pt idx="34">
                  <c:v>2016,1</c:v>
                </c:pt>
                <c:pt idx="35">
                  <c:v>2016,2</c:v>
                </c:pt>
                <c:pt idx="36">
                  <c:v>2016,3</c:v>
                </c:pt>
                <c:pt idx="37">
                  <c:v>2016,4</c:v>
                </c:pt>
                <c:pt idx="38">
                  <c:v>2016,5</c:v>
                </c:pt>
                <c:pt idx="39">
                  <c:v>2016,6</c:v>
                </c:pt>
                <c:pt idx="40">
                  <c:v>2016,7</c:v>
                </c:pt>
                <c:pt idx="41">
                  <c:v>2016,8</c:v>
                </c:pt>
                <c:pt idx="42">
                  <c:v>2016,9</c:v>
                </c:pt>
                <c:pt idx="43">
                  <c:v>2016,10</c:v>
                </c:pt>
                <c:pt idx="44">
                  <c:v>2016,11</c:v>
                </c:pt>
                <c:pt idx="45">
                  <c:v>2016,12</c:v>
                </c:pt>
                <c:pt idx="46">
                  <c:v>2017,1</c:v>
                </c:pt>
                <c:pt idx="47">
                  <c:v>2017,2</c:v>
                </c:pt>
                <c:pt idx="48">
                  <c:v>2017,3</c:v>
                </c:pt>
                <c:pt idx="49">
                  <c:v>2017,4</c:v>
                </c:pt>
                <c:pt idx="50">
                  <c:v>2017,5</c:v>
                </c:pt>
                <c:pt idx="51">
                  <c:v>2017,6</c:v>
                </c:pt>
                <c:pt idx="52">
                  <c:v>2017,7</c:v>
                </c:pt>
                <c:pt idx="53">
                  <c:v>2017,8</c:v>
                </c:pt>
                <c:pt idx="54">
                  <c:v>2017,9</c:v>
                </c:pt>
                <c:pt idx="55">
                  <c:v>2017,10</c:v>
                </c:pt>
                <c:pt idx="56">
                  <c:v>2017,11</c:v>
                </c:pt>
                <c:pt idx="57">
                  <c:v>2017,12</c:v>
                </c:pt>
                <c:pt idx="58">
                  <c:v>2018,1</c:v>
                </c:pt>
                <c:pt idx="59">
                  <c:v>2018,2</c:v>
                </c:pt>
                <c:pt idx="60">
                  <c:v>2018,3</c:v>
                </c:pt>
                <c:pt idx="61">
                  <c:v>2018,4</c:v>
                </c:pt>
                <c:pt idx="62">
                  <c:v>2018,5</c:v>
                </c:pt>
                <c:pt idx="63">
                  <c:v>2018,6</c:v>
                </c:pt>
                <c:pt idx="64">
                  <c:v>2018,7</c:v>
                </c:pt>
                <c:pt idx="65">
                  <c:v>2018,8</c:v>
                </c:pt>
                <c:pt idx="66">
                  <c:v>2018,9</c:v>
                </c:pt>
                <c:pt idx="67">
                  <c:v>2018,10</c:v>
                </c:pt>
                <c:pt idx="68">
                  <c:v>2018,11</c:v>
                </c:pt>
                <c:pt idx="69">
                  <c:v>2018,12</c:v>
                </c:pt>
              </c:strCache>
            </c:strRef>
          </c:cat>
          <c:val>
            <c:numRef>
              <c:f>[1]DOI数!$C$14:$C$83</c:f>
              <c:numCache>
                <c:formatCode>#,##0_);[Red]\(#,##0\)</c:formatCode>
                <c:ptCount val="70"/>
                <c:pt idx="0">
                  <c:v>1467536</c:v>
                </c:pt>
                <c:pt idx="1">
                  <c:v>1476189</c:v>
                </c:pt>
                <c:pt idx="2">
                  <c:v>1479471</c:v>
                </c:pt>
                <c:pt idx="3">
                  <c:v>1484648</c:v>
                </c:pt>
                <c:pt idx="4">
                  <c:v>1488488</c:v>
                </c:pt>
                <c:pt idx="5">
                  <c:v>1494747</c:v>
                </c:pt>
                <c:pt idx="6">
                  <c:v>1497946</c:v>
                </c:pt>
                <c:pt idx="7">
                  <c:v>1502322</c:v>
                </c:pt>
                <c:pt idx="8">
                  <c:v>1506446</c:v>
                </c:pt>
                <c:pt idx="9">
                  <c:v>1513899</c:v>
                </c:pt>
                <c:pt idx="10">
                  <c:v>1519082</c:v>
                </c:pt>
                <c:pt idx="11">
                  <c:v>1523074</c:v>
                </c:pt>
                <c:pt idx="12">
                  <c:v>1545818</c:v>
                </c:pt>
                <c:pt idx="13">
                  <c:v>1550156</c:v>
                </c:pt>
                <c:pt idx="14">
                  <c:v>1555344</c:v>
                </c:pt>
                <c:pt idx="15">
                  <c:v>1560070</c:v>
                </c:pt>
                <c:pt idx="16">
                  <c:v>1574937</c:v>
                </c:pt>
                <c:pt idx="17">
                  <c:v>1577707</c:v>
                </c:pt>
                <c:pt idx="18">
                  <c:v>1584646</c:v>
                </c:pt>
                <c:pt idx="19">
                  <c:v>1609084</c:v>
                </c:pt>
                <c:pt idx="20">
                  <c:v>1647275</c:v>
                </c:pt>
                <c:pt idx="21">
                  <c:v>1655232</c:v>
                </c:pt>
                <c:pt idx="22">
                  <c:v>1658577</c:v>
                </c:pt>
                <c:pt idx="23">
                  <c:v>1662168</c:v>
                </c:pt>
                <c:pt idx="24">
                  <c:v>1667625</c:v>
                </c:pt>
                <c:pt idx="25">
                  <c:v>1671373</c:v>
                </c:pt>
                <c:pt idx="26">
                  <c:v>1675275</c:v>
                </c:pt>
                <c:pt idx="27">
                  <c:v>1684684</c:v>
                </c:pt>
                <c:pt idx="28">
                  <c:v>1682537</c:v>
                </c:pt>
                <c:pt idx="29">
                  <c:v>1686465</c:v>
                </c:pt>
                <c:pt idx="30">
                  <c:v>1690482</c:v>
                </c:pt>
                <c:pt idx="31">
                  <c:v>1694083</c:v>
                </c:pt>
                <c:pt idx="32">
                  <c:v>1697303</c:v>
                </c:pt>
                <c:pt idx="33">
                  <c:v>1701326</c:v>
                </c:pt>
                <c:pt idx="34">
                  <c:v>1705602</c:v>
                </c:pt>
                <c:pt idx="35">
                  <c:v>1708790</c:v>
                </c:pt>
                <c:pt idx="36">
                  <c:v>1712598</c:v>
                </c:pt>
                <c:pt idx="37">
                  <c:v>1715416</c:v>
                </c:pt>
                <c:pt idx="38">
                  <c:v>1718689</c:v>
                </c:pt>
                <c:pt idx="39">
                  <c:v>1722249</c:v>
                </c:pt>
                <c:pt idx="40">
                  <c:v>1725386</c:v>
                </c:pt>
                <c:pt idx="41">
                  <c:v>1733111</c:v>
                </c:pt>
                <c:pt idx="42">
                  <c:v>1740381</c:v>
                </c:pt>
                <c:pt idx="43">
                  <c:v>1744533</c:v>
                </c:pt>
                <c:pt idx="44">
                  <c:v>1748022</c:v>
                </c:pt>
                <c:pt idx="45">
                  <c:v>1759747</c:v>
                </c:pt>
                <c:pt idx="46">
                  <c:v>1771526</c:v>
                </c:pt>
                <c:pt idx="47">
                  <c:v>1785753</c:v>
                </c:pt>
                <c:pt idx="48">
                  <c:v>1805612</c:v>
                </c:pt>
                <c:pt idx="49">
                  <c:v>1902118</c:v>
                </c:pt>
                <c:pt idx="50">
                  <c:v>1926631</c:v>
                </c:pt>
                <c:pt idx="51">
                  <c:v>2097047</c:v>
                </c:pt>
                <c:pt idx="52">
                  <c:v>2176139</c:v>
                </c:pt>
                <c:pt idx="53">
                  <c:v>2227171</c:v>
                </c:pt>
                <c:pt idx="54">
                  <c:v>2239840</c:v>
                </c:pt>
                <c:pt idx="55">
                  <c:v>2244782</c:v>
                </c:pt>
                <c:pt idx="56">
                  <c:v>2249498</c:v>
                </c:pt>
                <c:pt idx="57">
                  <c:v>2272041</c:v>
                </c:pt>
                <c:pt idx="58">
                  <c:v>2277062</c:v>
                </c:pt>
                <c:pt idx="59">
                  <c:v>2280805</c:v>
                </c:pt>
                <c:pt idx="60">
                  <c:v>2287064</c:v>
                </c:pt>
                <c:pt idx="61">
                  <c:v>2291565</c:v>
                </c:pt>
                <c:pt idx="62">
                  <c:v>2299003</c:v>
                </c:pt>
                <c:pt idx="63">
                  <c:v>2302755</c:v>
                </c:pt>
                <c:pt idx="64">
                  <c:v>2307736</c:v>
                </c:pt>
                <c:pt idx="65">
                  <c:v>2314622</c:v>
                </c:pt>
                <c:pt idx="66">
                  <c:v>2320914</c:v>
                </c:pt>
                <c:pt idx="67">
                  <c:v>2324006</c:v>
                </c:pt>
                <c:pt idx="68">
                  <c:v>2329257</c:v>
                </c:pt>
                <c:pt idx="69">
                  <c:v>2339297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BA-4504-968E-67C9B66B4245}"/>
            </c:ext>
          </c:extLst>
        </c:ser>
        <c:ser>
          <c:idx val="2"/>
          <c:order val="2"/>
          <c:tx>
            <c:strRef>
              <c:f>'[DOI resolution summry.xls]DOI数'!$D$2</c:f>
              <c:strCache>
                <c:ptCount val="1"/>
                <c:pt idx="0">
                  <c:v>DataCite DOI</c:v>
                </c:pt>
              </c:strCache>
            </c:strRef>
          </c:tx>
          <c:spPr>
            <a:ln w="76200" cmpd="sng">
              <a:solidFill>
                <a:srgbClr val="00B0F0"/>
              </a:solidFill>
            </a:ln>
          </c:spPr>
          <c:marker>
            <c:symbol val="none"/>
          </c:marker>
          <c:cat>
            <c:strRef>
              <c:f>[1]DOI数!$A$14:$A$83</c:f>
              <c:strCache>
                <c:ptCount val="70"/>
                <c:pt idx="0">
                  <c:v>2013,3</c:v>
                </c:pt>
                <c:pt idx="1">
                  <c:v>2013,4</c:v>
                </c:pt>
                <c:pt idx="2">
                  <c:v>2013,5</c:v>
                </c:pt>
                <c:pt idx="3">
                  <c:v>2013,6</c:v>
                </c:pt>
                <c:pt idx="4">
                  <c:v>2013,7</c:v>
                </c:pt>
                <c:pt idx="5">
                  <c:v>2013,8</c:v>
                </c:pt>
                <c:pt idx="6">
                  <c:v>2013,9</c:v>
                </c:pt>
                <c:pt idx="7">
                  <c:v>2013,10</c:v>
                </c:pt>
                <c:pt idx="8">
                  <c:v>2013,11</c:v>
                </c:pt>
                <c:pt idx="9">
                  <c:v>2013,12</c:v>
                </c:pt>
                <c:pt idx="10">
                  <c:v>2014,1</c:v>
                </c:pt>
                <c:pt idx="11">
                  <c:v>2014,2</c:v>
                </c:pt>
                <c:pt idx="12">
                  <c:v>2014,3</c:v>
                </c:pt>
                <c:pt idx="13">
                  <c:v>2014,4</c:v>
                </c:pt>
                <c:pt idx="14">
                  <c:v>2014,5</c:v>
                </c:pt>
                <c:pt idx="15">
                  <c:v>2014,6</c:v>
                </c:pt>
                <c:pt idx="16">
                  <c:v>2014,7</c:v>
                </c:pt>
                <c:pt idx="17">
                  <c:v>2014,8</c:v>
                </c:pt>
                <c:pt idx="18">
                  <c:v>2014,9</c:v>
                </c:pt>
                <c:pt idx="19">
                  <c:v>2014,10</c:v>
                </c:pt>
                <c:pt idx="20">
                  <c:v>2014,11</c:v>
                </c:pt>
                <c:pt idx="21">
                  <c:v>2014,12</c:v>
                </c:pt>
                <c:pt idx="22">
                  <c:v>2015,1</c:v>
                </c:pt>
                <c:pt idx="23">
                  <c:v>2015,2</c:v>
                </c:pt>
                <c:pt idx="24">
                  <c:v>2015,3</c:v>
                </c:pt>
                <c:pt idx="25">
                  <c:v>2015,4</c:v>
                </c:pt>
                <c:pt idx="26">
                  <c:v>2015,5</c:v>
                </c:pt>
                <c:pt idx="27">
                  <c:v>2015,6</c:v>
                </c:pt>
                <c:pt idx="28">
                  <c:v>2015,7</c:v>
                </c:pt>
                <c:pt idx="29">
                  <c:v>2015,8</c:v>
                </c:pt>
                <c:pt idx="30">
                  <c:v>2015,9</c:v>
                </c:pt>
                <c:pt idx="31">
                  <c:v>2015,10</c:v>
                </c:pt>
                <c:pt idx="32">
                  <c:v>2015,11</c:v>
                </c:pt>
                <c:pt idx="33">
                  <c:v>2015,12</c:v>
                </c:pt>
                <c:pt idx="34">
                  <c:v>2016,1</c:v>
                </c:pt>
                <c:pt idx="35">
                  <c:v>2016,2</c:v>
                </c:pt>
                <c:pt idx="36">
                  <c:v>2016,3</c:v>
                </c:pt>
                <c:pt idx="37">
                  <c:v>2016,4</c:v>
                </c:pt>
                <c:pt idx="38">
                  <c:v>2016,5</c:v>
                </c:pt>
                <c:pt idx="39">
                  <c:v>2016,6</c:v>
                </c:pt>
                <c:pt idx="40">
                  <c:v>2016,7</c:v>
                </c:pt>
                <c:pt idx="41">
                  <c:v>2016,8</c:v>
                </c:pt>
                <c:pt idx="42">
                  <c:v>2016,9</c:v>
                </c:pt>
                <c:pt idx="43">
                  <c:v>2016,10</c:v>
                </c:pt>
                <c:pt idx="44">
                  <c:v>2016,11</c:v>
                </c:pt>
                <c:pt idx="45">
                  <c:v>2016,12</c:v>
                </c:pt>
                <c:pt idx="46">
                  <c:v>2017,1</c:v>
                </c:pt>
                <c:pt idx="47">
                  <c:v>2017,2</c:v>
                </c:pt>
                <c:pt idx="48">
                  <c:v>2017,3</c:v>
                </c:pt>
                <c:pt idx="49">
                  <c:v>2017,4</c:v>
                </c:pt>
                <c:pt idx="50">
                  <c:v>2017,5</c:v>
                </c:pt>
                <c:pt idx="51">
                  <c:v>2017,6</c:v>
                </c:pt>
                <c:pt idx="52">
                  <c:v>2017,7</c:v>
                </c:pt>
                <c:pt idx="53">
                  <c:v>2017,8</c:v>
                </c:pt>
                <c:pt idx="54">
                  <c:v>2017,9</c:v>
                </c:pt>
                <c:pt idx="55">
                  <c:v>2017,10</c:v>
                </c:pt>
                <c:pt idx="56">
                  <c:v>2017,11</c:v>
                </c:pt>
                <c:pt idx="57">
                  <c:v>2017,12</c:v>
                </c:pt>
                <c:pt idx="58">
                  <c:v>2018,1</c:v>
                </c:pt>
                <c:pt idx="59">
                  <c:v>2018,2</c:v>
                </c:pt>
                <c:pt idx="60">
                  <c:v>2018,3</c:v>
                </c:pt>
                <c:pt idx="61">
                  <c:v>2018,4</c:v>
                </c:pt>
                <c:pt idx="62">
                  <c:v>2018,5</c:v>
                </c:pt>
                <c:pt idx="63">
                  <c:v>2018,6</c:v>
                </c:pt>
                <c:pt idx="64">
                  <c:v>2018,7</c:v>
                </c:pt>
                <c:pt idx="65">
                  <c:v>2018,8</c:v>
                </c:pt>
                <c:pt idx="66">
                  <c:v>2018,9</c:v>
                </c:pt>
                <c:pt idx="67">
                  <c:v>2018,10</c:v>
                </c:pt>
                <c:pt idx="68">
                  <c:v>2018,11</c:v>
                </c:pt>
                <c:pt idx="69">
                  <c:v>2018,12</c:v>
                </c:pt>
              </c:strCache>
            </c:strRef>
          </c:cat>
          <c:val>
            <c:numRef>
              <c:f>[1]DOI数!$D$14:$D$83</c:f>
              <c:numCache>
                <c:formatCode>General</c:formatCode>
                <c:ptCount val="70"/>
                <c:pt idx="28" formatCode="#,##0_);[Red]\(#,##0\)">
                  <c:v>1</c:v>
                </c:pt>
                <c:pt idx="29" formatCode="#,##0_);[Red]\(#,##0\)">
                  <c:v>1</c:v>
                </c:pt>
                <c:pt idx="30" formatCode="#,##0_);[Red]\(#,##0\)">
                  <c:v>2</c:v>
                </c:pt>
                <c:pt idx="31" formatCode="#,##0_);[Red]\(#,##0\)">
                  <c:v>2</c:v>
                </c:pt>
                <c:pt idx="32" formatCode="#,##0_);[Red]\(#,##0\)">
                  <c:v>2</c:v>
                </c:pt>
                <c:pt idx="33" formatCode="#,##0_);[Red]\(#,##0\)">
                  <c:v>2</c:v>
                </c:pt>
                <c:pt idx="34" formatCode="#,##0_);[Red]\(#,##0\)">
                  <c:v>3</c:v>
                </c:pt>
                <c:pt idx="35" formatCode="#,##0_);[Red]\(#,##0\)">
                  <c:v>3</c:v>
                </c:pt>
                <c:pt idx="36" formatCode="#,##0_);[Red]\(#,##0\)">
                  <c:v>3</c:v>
                </c:pt>
                <c:pt idx="37" formatCode="#,##0_);[Red]\(#,##0\)">
                  <c:v>4</c:v>
                </c:pt>
                <c:pt idx="38" formatCode="#,##0_);[Red]\(#,##0\)">
                  <c:v>15</c:v>
                </c:pt>
                <c:pt idx="39" formatCode="#,##0_);[Red]\(#,##0\)">
                  <c:v>15</c:v>
                </c:pt>
                <c:pt idx="40" formatCode="#,##0_);[Red]\(#,##0\)">
                  <c:v>15</c:v>
                </c:pt>
                <c:pt idx="41" formatCode="#,##0_);[Red]\(#,##0\)">
                  <c:v>16</c:v>
                </c:pt>
                <c:pt idx="42" formatCode="#,##0_);[Red]\(#,##0\)">
                  <c:v>20</c:v>
                </c:pt>
                <c:pt idx="43" formatCode="#,##0_);[Red]\(#,##0\)">
                  <c:v>20</c:v>
                </c:pt>
                <c:pt idx="44" formatCode="#,##0_);[Red]\(#,##0\)">
                  <c:v>20</c:v>
                </c:pt>
                <c:pt idx="45" formatCode="#,##0_);[Red]\(#,##0\)">
                  <c:v>20</c:v>
                </c:pt>
                <c:pt idx="46" formatCode="#,##0_);[Red]\(#,##0\)">
                  <c:v>23</c:v>
                </c:pt>
                <c:pt idx="47" formatCode="#,##0_);[Red]\(#,##0\)">
                  <c:v>24</c:v>
                </c:pt>
                <c:pt idx="48" formatCode="#,##0_);[Red]\(#,##0\)">
                  <c:v>24</c:v>
                </c:pt>
                <c:pt idx="49" formatCode="#,##0_);[Red]\(#,##0\)">
                  <c:v>25</c:v>
                </c:pt>
                <c:pt idx="50" formatCode="#,##0_);[Red]\(#,##0\)">
                  <c:v>26</c:v>
                </c:pt>
                <c:pt idx="51" formatCode="#,##0_);[Red]\(#,##0\)">
                  <c:v>27</c:v>
                </c:pt>
                <c:pt idx="52" formatCode="#,##0_);[Red]\(#,##0\)">
                  <c:v>28</c:v>
                </c:pt>
                <c:pt idx="53" formatCode="#,##0_);[Red]\(#,##0\)">
                  <c:v>32</c:v>
                </c:pt>
                <c:pt idx="54" formatCode="#,##0_);[Red]\(#,##0\)">
                  <c:v>33</c:v>
                </c:pt>
                <c:pt idx="55" formatCode="#,##0_);[Red]\(#,##0\)">
                  <c:v>51</c:v>
                </c:pt>
                <c:pt idx="56" formatCode="#,##0_);[Red]\(#,##0\)">
                  <c:v>55</c:v>
                </c:pt>
                <c:pt idx="57" formatCode="#,##0_);[Red]\(#,##0\)">
                  <c:v>57</c:v>
                </c:pt>
                <c:pt idx="58" formatCode="#,##0_);[Red]\(#,##0\)">
                  <c:v>157</c:v>
                </c:pt>
                <c:pt idx="59" formatCode="#,##0_);[Red]\(#,##0\)">
                  <c:v>159</c:v>
                </c:pt>
                <c:pt idx="60" formatCode="#,##0_);[Red]\(#,##0\)">
                  <c:v>159</c:v>
                </c:pt>
                <c:pt idx="61" formatCode="#,##0_);[Red]\(#,##0\)">
                  <c:v>159</c:v>
                </c:pt>
                <c:pt idx="62" formatCode="#,##0_);[Red]\(#,##0\)">
                  <c:v>159</c:v>
                </c:pt>
                <c:pt idx="63" formatCode="#,##0_);[Red]\(#,##0\)">
                  <c:v>163</c:v>
                </c:pt>
                <c:pt idx="64" formatCode="#,##0_);[Red]\(#,##0\)">
                  <c:v>163</c:v>
                </c:pt>
                <c:pt idx="65" formatCode="#,##0_);[Red]\(#,##0\)">
                  <c:v>168</c:v>
                </c:pt>
                <c:pt idx="66" formatCode="#,##0_);[Red]\(#,##0\)">
                  <c:v>168</c:v>
                </c:pt>
                <c:pt idx="67" formatCode="#,##0_);[Red]\(#,##0\)">
                  <c:v>168</c:v>
                </c:pt>
                <c:pt idx="68" formatCode="#,##0_);[Red]\(#,##0\)">
                  <c:v>168</c:v>
                </c:pt>
                <c:pt idx="69" formatCode="#,##0_);[Red]\(#,##0\)">
                  <c:v>168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4BA-4504-968E-67C9B66B4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64106879"/>
        <c:axId val="1"/>
      </c:lineChart>
      <c:dateAx>
        <c:axId val="1764106879"/>
        <c:scaling>
          <c:orientation val="minMax"/>
        </c:scaling>
        <c:delete val="0"/>
        <c:axPos val="b"/>
        <c:numFmt formatCode="yyyy/m/d" sourceLinked="0"/>
        <c:majorTickMark val="out"/>
        <c:minorTickMark val="none"/>
        <c:tickLblPos val="nextTo"/>
        <c:crossAx val="1"/>
        <c:crosses val="autoZero"/>
        <c:auto val="0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majorGridlines>
          <c:spPr>
            <a:ln w="15875"/>
          </c:spPr>
        </c:majorGridlines>
        <c:numFmt formatCode="#,##0_);[Red]\(#,##0\)" sourceLinked="0"/>
        <c:majorTickMark val="none"/>
        <c:minorTickMark val="none"/>
        <c:tickLblPos val="nextTo"/>
        <c:crossAx val="1764106879"/>
        <c:crosses val="autoZero"/>
        <c:crossBetween val="between"/>
        <c:dispUnits>
          <c:builtInUnit val="thousands"/>
        </c:dispUnits>
      </c:valAx>
    </c:plotArea>
    <c:legend>
      <c:legendPos val="r"/>
      <c:legendEntry>
        <c:idx val="0"/>
        <c:txPr>
          <a:bodyPr/>
          <a:lstStyle/>
          <a:p>
            <a:pPr>
              <a:defRPr sz="1400" baseline="0"/>
            </a:pPr>
            <a:endParaRPr lang="ja-JP"/>
          </a:p>
        </c:txPr>
      </c:legendEntry>
      <c:layout>
        <c:manualLayout>
          <c:xMode val="edge"/>
          <c:yMode val="edge"/>
          <c:x val="0.17620511825036403"/>
          <c:y val="3.5876162271174877E-2"/>
          <c:w val="0.29517656238916079"/>
          <c:h val="0.17166170643356404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400" baseline="0"/>
          </a:pPr>
          <a:endParaRPr lang="ja-JP"/>
        </a:p>
      </c:txPr>
    </c:legend>
    <c:plotVisOnly val="1"/>
    <c:dispBlanksAs val="gap"/>
    <c:showDLblsOverMax val="0"/>
  </c:chart>
  <c:txPr>
    <a:bodyPr/>
    <a:lstStyle/>
    <a:p>
      <a:pPr>
        <a:defRPr sz="1600" b="1" i="0" baseline="0"/>
      </a:pPr>
      <a:endParaRPr lang="ja-JP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448128943231691"/>
          <c:y val="6.603334410412523E-2"/>
          <c:w val="0.73029938330879374"/>
          <c:h val="0.74296038049239521"/>
        </c:manualLayout>
      </c:layout>
      <c:lineChart>
        <c:grouping val="standard"/>
        <c:varyColors val="0"/>
        <c:ser>
          <c:idx val="0"/>
          <c:order val="0"/>
          <c:tx>
            <c:strRef>
              <c:f>'[DOI resolution summry.xls]DOI数'!$B$2</c:f>
              <c:strCache>
                <c:ptCount val="1"/>
                <c:pt idx="0">
                  <c:v>JaLC DOI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[1]DOI数!$A$14:$A$83</c:f>
              <c:strCache>
                <c:ptCount val="70"/>
                <c:pt idx="0">
                  <c:v>2013,3</c:v>
                </c:pt>
                <c:pt idx="1">
                  <c:v>2013,4</c:v>
                </c:pt>
                <c:pt idx="2">
                  <c:v>2013,5</c:v>
                </c:pt>
                <c:pt idx="3">
                  <c:v>2013,6</c:v>
                </c:pt>
                <c:pt idx="4">
                  <c:v>2013,7</c:v>
                </c:pt>
                <c:pt idx="5">
                  <c:v>2013,8</c:v>
                </c:pt>
                <c:pt idx="6">
                  <c:v>2013,9</c:v>
                </c:pt>
                <c:pt idx="7">
                  <c:v>2013,10</c:v>
                </c:pt>
                <c:pt idx="8">
                  <c:v>2013,11</c:v>
                </c:pt>
                <c:pt idx="9">
                  <c:v>2013,12</c:v>
                </c:pt>
                <c:pt idx="10">
                  <c:v>2014,1</c:v>
                </c:pt>
                <c:pt idx="11">
                  <c:v>2014,2</c:v>
                </c:pt>
                <c:pt idx="12">
                  <c:v>2014,3</c:v>
                </c:pt>
                <c:pt idx="13">
                  <c:v>2014,4</c:v>
                </c:pt>
                <c:pt idx="14">
                  <c:v>2014,5</c:v>
                </c:pt>
                <c:pt idx="15">
                  <c:v>2014,6</c:v>
                </c:pt>
                <c:pt idx="16">
                  <c:v>2014,7</c:v>
                </c:pt>
                <c:pt idx="17">
                  <c:v>2014,8</c:v>
                </c:pt>
                <c:pt idx="18">
                  <c:v>2014,9</c:v>
                </c:pt>
                <c:pt idx="19">
                  <c:v>2014,10</c:v>
                </c:pt>
                <c:pt idx="20">
                  <c:v>2014,11</c:v>
                </c:pt>
                <c:pt idx="21">
                  <c:v>2014,12</c:v>
                </c:pt>
                <c:pt idx="22">
                  <c:v>2015,1</c:v>
                </c:pt>
                <c:pt idx="23">
                  <c:v>2015,2</c:v>
                </c:pt>
                <c:pt idx="24">
                  <c:v>2015,3</c:v>
                </c:pt>
                <c:pt idx="25">
                  <c:v>2015,4</c:v>
                </c:pt>
                <c:pt idx="26">
                  <c:v>2015,5</c:v>
                </c:pt>
                <c:pt idx="27">
                  <c:v>2015,6</c:v>
                </c:pt>
                <c:pt idx="28">
                  <c:v>2015,7</c:v>
                </c:pt>
                <c:pt idx="29">
                  <c:v>2015,8</c:v>
                </c:pt>
                <c:pt idx="30">
                  <c:v>2015,9</c:v>
                </c:pt>
                <c:pt idx="31">
                  <c:v>2015,10</c:v>
                </c:pt>
                <c:pt idx="32">
                  <c:v>2015,11</c:v>
                </c:pt>
                <c:pt idx="33">
                  <c:v>2015,12</c:v>
                </c:pt>
                <c:pt idx="34">
                  <c:v>2016,1</c:v>
                </c:pt>
                <c:pt idx="35">
                  <c:v>2016,2</c:v>
                </c:pt>
                <c:pt idx="36">
                  <c:v>2016,3</c:v>
                </c:pt>
                <c:pt idx="37">
                  <c:v>2016,4</c:v>
                </c:pt>
                <c:pt idx="38">
                  <c:v>2016,5</c:v>
                </c:pt>
                <c:pt idx="39">
                  <c:v>2016,6</c:v>
                </c:pt>
                <c:pt idx="40">
                  <c:v>2016,7</c:v>
                </c:pt>
                <c:pt idx="41">
                  <c:v>2016,8</c:v>
                </c:pt>
                <c:pt idx="42">
                  <c:v>2016,9</c:v>
                </c:pt>
                <c:pt idx="43">
                  <c:v>2016,10</c:v>
                </c:pt>
                <c:pt idx="44">
                  <c:v>2016,11</c:v>
                </c:pt>
                <c:pt idx="45">
                  <c:v>2016,12</c:v>
                </c:pt>
                <c:pt idx="46">
                  <c:v>2017,1</c:v>
                </c:pt>
                <c:pt idx="47">
                  <c:v>2017,2</c:v>
                </c:pt>
                <c:pt idx="48">
                  <c:v>2017,3</c:v>
                </c:pt>
                <c:pt idx="49">
                  <c:v>2017,4</c:v>
                </c:pt>
                <c:pt idx="50">
                  <c:v>2017,5</c:v>
                </c:pt>
                <c:pt idx="51">
                  <c:v>2017,6</c:v>
                </c:pt>
                <c:pt idx="52">
                  <c:v>2017,7</c:v>
                </c:pt>
                <c:pt idx="53">
                  <c:v>2017,8</c:v>
                </c:pt>
                <c:pt idx="54">
                  <c:v>2017,9</c:v>
                </c:pt>
                <c:pt idx="55">
                  <c:v>2017,10</c:v>
                </c:pt>
                <c:pt idx="56">
                  <c:v>2017,11</c:v>
                </c:pt>
                <c:pt idx="57">
                  <c:v>2017,12</c:v>
                </c:pt>
                <c:pt idx="58">
                  <c:v>2018,1</c:v>
                </c:pt>
                <c:pt idx="59">
                  <c:v>2018,2</c:v>
                </c:pt>
                <c:pt idx="60">
                  <c:v>2018,3</c:v>
                </c:pt>
                <c:pt idx="61">
                  <c:v>2018,4</c:v>
                </c:pt>
                <c:pt idx="62">
                  <c:v>2018,5</c:v>
                </c:pt>
                <c:pt idx="63">
                  <c:v>2018,6</c:v>
                </c:pt>
                <c:pt idx="64">
                  <c:v>2018,7</c:v>
                </c:pt>
                <c:pt idx="65">
                  <c:v>2018,8</c:v>
                </c:pt>
                <c:pt idx="66">
                  <c:v>2018,9</c:v>
                </c:pt>
                <c:pt idx="67">
                  <c:v>2018,10</c:v>
                </c:pt>
                <c:pt idx="68">
                  <c:v>2018,11</c:v>
                </c:pt>
                <c:pt idx="69">
                  <c:v>2018,12</c:v>
                </c:pt>
              </c:strCache>
            </c:strRef>
          </c:cat>
          <c:val>
            <c:numRef>
              <c:f>[1]DOI数!$B$14:$B$83</c:f>
              <c:numCache>
                <c:formatCode>#,##0_);[Red]\(#,##0\)</c:formatCode>
                <c:ptCount val="70"/>
                <c:pt idx="0">
                  <c:v>340667</c:v>
                </c:pt>
                <c:pt idx="1">
                  <c:v>343304</c:v>
                </c:pt>
                <c:pt idx="2">
                  <c:v>361251</c:v>
                </c:pt>
                <c:pt idx="3">
                  <c:v>362066</c:v>
                </c:pt>
                <c:pt idx="4">
                  <c:v>362755</c:v>
                </c:pt>
                <c:pt idx="5">
                  <c:v>363854</c:v>
                </c:pt>
                <c:pt idx="6">
                  <c:v>366356</c:v>
                </c:pt>
                <c:pt idx="7">
                  <c:v>369114</c:v>
                </c:pt>
                <c:pt idx="8">
                  <c:v>372556</c:v>
                </c:pt>
                <c:pt idx="9">
                  <c:v>385129</c:v>
                </c:pt>
                <c:pt idx="10">
                  <c:v>388398</c:v>
                </c:pt>
                <c:pt idx="11">
                  <c:v>478488</c:v>
                </c:pt>
                <c:pt idx="12">
                  <c:v>622362</c:v>
                </c:pt>
                <c:pt idx="13">
                  <c:v>624434</c:v>
                </c:pt>
                <c:pt idx="14">
                  <c:v>849060</c:v>
                </c:pt>
                <c:pt idx="15">
                  <c:v>850814</c:v>
                </c:pt>
                <c:pt idx="16">
                  <c:v>852454</c:v>
                </c:pt>
                <c:pt idx="17">
                  <c:v>857947</c:v>
                </c:pt>
                <c:pt idx="18">
                  <c:v>864495</c:v>
                </c:pt>
                <c:pt idx="19">
                  <c:v>866624</c:v>
                </c:pt>
                <c:pt idx="20">
                  <c:v>868294</c:v>
                </c:pt>
                <c:pt idx="21">
                  <c:v>871320</c:v>
                </c:pt>
                <c:pt idx="22">
                  <c:v>873114</c:v>
                </c:pt>
                <c:pt idx="23">
                  <c:v>1350272</c:v>
                </c:pt>
                <c:pt idx="24">
                  <c:v>1355879</c:v>
                </c:pt>
                <c:pt idx="25">
                  <c:v>1362732</c:v>
                </c:pt>
                <c:pt idx="26">
                  <c:v>1365780</c:v>
                </c:pt>
                <c:pt idx="27">
                  <c:v>1372287</c:v>
                </c:pt>
                <c:pt idx="28">
                  <c:v>1389264</c:v>
                </c:pt>
                <c:pt idx="29">
                  <c:v>1393043</c:v>
                </c:pt>
                <c:pt idx="30">
                  <c:v>1398554</c:v>
                </c:pt>
                <c:pt idx="31">
                  <c:v>1403694</c:v>
                </c:pt>
                <c:pt idx="32">
                  <c:v>1412861</c:v>
                </c:pt>
                <c:pt idx="33">
                  <c:v>1439545</c:v>
                </c:pt>
                <c:pt idx="34">
                  <c:v>1450335</c:v>
                </c:pt>
                <c:pt idx="35">
                  <c:v>1457335</c:v>
                </c:pt>
                <c:pt idx="36">
                  <c:v>1476776</c:v>
                </c:pt>
                <c:pt idx="37">
                  <c:v>1483544</c:v>
                </c:pt>
                <c:pt idx="38">
                  <c:v>1489320</c:v>
                </c:pt>
                <c:pt idx="39">
                  <c:v>1496024</c:v>
                </c:pt>
                <c:pt idx="40">
                  <c:v>1513385</c:v>
                </c:pt>
                <c:pt idx="41">
                  <c:v>1522168</c:v>
                </c:pt>
                <c:pt idx="42">
                  <c:v>1545650</c:v>
                </c:pt>
                <c:pt idx="43">
                  <c:v>1586443</c:v>
                </c:pt>
                <c:pt idx="44">
                  <c:v>1609115</c:v>
                </c:pt>
                <c:pt idx="45">
                  <c:v>1628710</c:v>
                </c:pt>
                <c:pt idx="46">
                  <c:v>1686035</c:v>
                </c:pt>
                <c:pt idx="47">
                  <c:v>1774181</c:v>
                </c:pt>
                <c:pt idx="48">
                  <c:v>1891391</c:v>
                </c:pt>
                <c:pt idx="49">
                  <c:v>2017901</c:v>
                </c:pt>
                <c:pt idx="50">
                  <c:v>2078872</c:v>
                </c:pt>
                <c:pt idx="51">
                  <c:v>2112558</c:v>
                </c:pt>
                <c:pt idx="52">
                  <c:v>2295651</c:v>
                </c:pt>
                <c:pt idx="53">
                  <c:v>2420569</c:v>
                </c:pt>
                <c:pt idx="54">
                  <c:v>2481944</c:v>
                </c:pt>
                <c:pt idx="55">
                  <c:v>2593928</c:v>
                </c:pt>
                <c:pt idx="56">
                  <c:v>2651155</c:v>
                </c:pt>
                <c:pt idx="57">
                  <c:v>2698796</c:v>
                </c:pt>
                <c:pt idx="58">
                  <c:v>2732503</c:v>
                </c:pt>
                <c:pt idx="59">
                  <c:v>2844085</c:v>
                </c:pt>
                <c:pt idx="60">
                  <c:v>3042806</c:v>
                </c:pt>
                <c:pt idx="61">
                  <c:v>3168252</c:v>
                </c:pt>
                <c:pt idx="62">
                  <c:v>3189571</c:v>
                </c:pt>
                <c:pt idx="63">
                  <c:v>3205942</c:v>
                </c:pt>
                <c:pt idx="64">
                  <c:v>3240489</c:v>
                </c:pt>
                <c:pt idx="65">
                  <c:v>3826055</c:v>
                </c:pt>
                <c:pt idx="66">
                  <c:v>4255911</c:v>
                </c:pt>
                <c:pt idx="67">
                  <c:v>4310088</c:v>
                </c:pt>
                <c:pt idx="68">
                  <c:v>4785670</c:v>
                </c:pt>
                <c:pt idx="69">
                  <c:v>5408907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BA-4504-968E-67C9B66B4245}"/>
            </c:ext>
          </c:extLst>
        </c:ser>
        <c:ser>
          <c:idx val="1"/>
          <c:order val="1"/>
          <c:tx>
            <c:strRef>
              <c:f>'[DOI resolution summry.xls]DOI数'!$C$2</c:f>
              <c:strCache>
                <c:ptCount val="1"/>
                <c:pt idx="0">
                  <c:v>Crossref DOI (via JaLC)</c:v>
                </c:pt>
              </c:strCache>
            </c:strRef>
          </c:tx>
          <c:spPr>
            <a:ln w="63500">
              <a:solidFill>
                <a:srgbClr val="00B050"/>
              </a:solidFill>
            </a:ln>
          </c:spPr>
          <c:marker>
            <c:symbol val="none"/>
          </c:marker>
          <c:cat>
            <c:strRef>
              <c:f>[1]DOI数!$A$14:$A$83</c:f>
              <c:strCache>
                <c:ptCount val="70"/>
                <c:pt idx="0">
                  <c:v>2013,3</c:v>
                </c:pt>
                <c:pt idx="1">
                  <c:v>2013,4</c:v>
                </c:pt>
                <c:pt idx="2">
                  <c:v>2013,5</c:v>
                </c:pt>
                <c:pt idx="3">
                  <c:v>2013,6</c:v>
                </c:pt>
                <c:pt idx="4">
                  <c:v>2013,7</c:v>
                </c:pt>
                <c:pt idx="5">
                  <c:v>2013,8</c:v>
                </c:pt>
                <c:pt idx="6">
                  <c:v>2013,9</c:v>
                </c:pt>
                <c:pt idx="7">
                  <c:v>2013,10</c:v>
                </c:pt>
                <c:pt idx="8">
                  <c:v>2013,11</c:v>
                </c:pt>
                <c:pt idx="9">
                  <c:v>2013,12</c:v>
                </c:pt>
                <c:pt idx="10">
                  <c:v>2014,1</c:v>
                </c:pt>
                <c:pt idx="11">
                  <c:v>2014,2</c:v>
                </c:pt>
                <c:pt idx="12">
                  <c:v>2014,3</c:v>
                </c:pt>
                <c:pt idx="13">
                  <c:v>2014,4</c:v>
                </c:pt>
                <c:pt idx="14">
                  <c:v>2014,5</c:v>
                </c:pt>
                <c:pt idx="15">
                  <c:v>2014,6</c:v>
                </c:pt>
                <c:pt idx="16">
                  <c:v>2014,7</c:v>
                </c:pt>
                <c:pt idx="17">
                  <c:v>2014,8</c:v>
                </c:pt>
                <c:pt idx="18">
                  <c:v>2014,9</c:v>
                </c:pt>
                <c:pt idx="19">
                  <c:v>2014,10</c:v>
                </c:pt>
                <c:pt idx="20">
                  <c:v>2014,11</c:v>
                </c:pt>
                <c:pt idx="21">
                  <c:v>2014,12</c:v>
                </c:pt>
                <c:pt idx="22">
                  <c:v>2015,1</c:v>
                </c:pt>
                <c:pt idx="23">
                  <c:v>2015,2</c:v>
                </c:pt>
                <c:pt idx="24">
                  <c:v>2015,3</c:v>
                </c:pt>
                <c:pt idx="25">
                  <c:v>2015,4</c:v>
                </c:pt>
                <c:pt idx="26">
                  <c:v>2015,5</c:v>
                </c:pt>
                <c:pt idx="27">
                  <c:v>2015,6</c:v>
                </c:pt>
                <c:pt idx="28">
                  <c:v>2015,7</c:v>
                </c:pt>
                <c:pt idx="29">
                  <c:v>2015,8</c:v>
                </c:pt>
                <c:pt idx="30">
                  <c:v>2015,9</c:v>
                </c:pt>
                <c:pt idx="31">
                  <c:v>2015,10</c:v>
                </c:pt>
                <c:pt idx="32">
                  <c:v>2015,11</c:v>
                </c:pt>
                <c:pt idx="33">
                  <c:v>2015,12</c:v>
                </c:pt>
                <c:pt idx="34">
                  <c:v>2016,1</c:v>
                </c:pt>
                <c:pt idx="35">
                  <c:v>2016,2</c:v>
                </c:pt>
                <c:pt idx="36">
                  <c:v>2016,3</c:v>
                </c:pt>
                <c:pt idx="37">
                  <c:v>2016,4</c:v>
                </c:pt>
                <c:pt idx="38">
                  <c:v>2016,5</c:v>
                </c:pt>
                <c:pt idx="39">
                  <c:v>2016,6</c:v>
                </c:pt>
                <c:pt idx="40">
                  <c:v>2016,7</c:v>
                </c:pt>
                <c:pt idx="41">
                  <c:v>2016,8</c:v>
                </c:pt>
                <c:pt idx="42">
                  <c:v>2016,9</c:v>
                </c:pt>
                <c:pt idx="43">
                  <c:v>2016,10</c:v>
                </c:pt>
                <c:pt idx="44">
                  <c:v>2016,11</c:v>
                </c:pt>
                <c:pt idx="45">
                  <c:v>2016,12</c:v>
                </c:pt>
                <c:pt idx="46">
                  <c:v>2017,1</c:v>
                </c:pt>
                <c:pt idx="47">
                  <c:v>2017,2</c:v>
                </c:pt>
                <c:pt idx="48">
                  <c:v>2017,3</c:v>
                </c:pt>
                <c:pt idx="49">
                  <c:v>2017,4</c:v>
                </c:pt>
                <c:pt idx="50">
                  <c:v>2017,5</c:v>
                </c:pt>
                <c:pt idx="51">
                  <c:v>2017,6</c:v>
                </c:pt>
                <c:pt idx="52">
                  <c:v>2017,7</c:v>
                </c:pt>
                <c:pt idx="53">
                  <c:v>2017,8</c:v>
                </c:pt>
                <c:pt idx="54">
                  <c:v>2017,9</c:v>
                </c:pt>
                <c:pt idx="55">
                  <c:v>2017,10</c:v>
                </c:pt>
                <c:pt idx="56">
                  <c:v>2017,11</c:v>
                </c:pt>
                <c:pt idx="57">
                  <c:v>2017,12</c:v>
                </c:pt>
                <c:pt idx="58">
                  <c:v>2018,1</c:v>
                </c:pt>
                <c:pt idx="59">
                  <c:v>2018,2</c:v>
                </c:pt>
                <c:pt idx="60">
                  <c:v>2018,3</c:v>
                </c:pt>
                <c:pt idx="61">
                  <c:v>2018,4</c:v>
                </c:pt>
                <c:pt idx="62">
                  <c:v>2018,5</c:v>
                </c:pt>
                <c:pt idx="63">
                  <c:v>2018,6</c:v>
                </c:pt>
                <c:pt idx="64">
                  <c:v>2018,7</c:v>
                </c:pt>
                <c:pt idx="65">
                  <c:v>2018,8</c:v>
                </c:pt>
                <c:pt idx="66">
                  <c:v>2018,9</c:v>
                </c:pt>
                <c:pt idx="67">
                  <c:v>2018,10</c:v>
                </c:pt>
                <c:pt idx="68">
                  <c:v>2018,11</c:v>
                </c:pt>
                <c:pt idx="69">
                  <c:v>2018,12</c:v>
                </c:pt>
              </c:strCache>
            </c:strRef>
          </c:cat>
          <c:val>
            <c:numRef>
              <c:f>[1]DOI数!$C$14:$C$83</c:f>
              <c:numCache>
                <c:formatCode>#,##0_);[Red]\(#,##0\)</c:formatCode>
                <c:ptCount val="70"/>
                <c:pt idx="0">
                  <c:v>1467536</c:v>
                </c:pt>
                <c:pt idx="1">
                  <c:v>1476189</c:v>
                </c:pt>
                <c:pt idx="2">
                  <c:v>1479471</c:v>
                </c:pt>
                <c:pt idx="3">
                  <c:v>1484648</c:v>
                </c:pt>
                <c:pt idx="4">
                  <c:v>1488488</c:v>
                </c:pt>
                <c:pt idx="5">
                  <c:v>1494747</c:v>
                </c:pt>
                <c:pt idx="6">
                  <c:v>1497946</c:v>
                </c:pt>
                <c:pt idx="7">
                  <c:v>1502322</c:v>
                </c:pt>
                <c:pt idx="8">
                  <c:v>1506446</c:v>
                </c:pt>
                <c:pt idx="9">
                  <c:v>1513899</c:v>
                </c:pt>
                <c:pt idx="10">
                  <c:v>1519082</c:v>
                </c:pt>
                <c:pt idx="11">
                  <c:v>1523074</c:v>
                </c:pt>
                <c:pt idx="12">
                  <c:v>1545818</c:v>
                </c:pt>
                <c:pt idx="13">
                  <c:v>1550156</c:v>
                </c:pt>
                <c:pt idx="14">
                  <c:v>1555344</c:v>
                </c:pt>
                <c:pt idx="15">
                  <c:v>1560070</c:v>
                </c:pt>
                <c:pt idx="16">
                  <c:v>1574937</c:v>
                </c:pt>
                <c:pt idx="17">
                  <c:v>1577707</c:v>
                </c:pt>
                <c:pt idx="18">
                  <c:v>1584646</c:v>
                </c:pt>
                <c:pt idx="19">
                  <c:v>1609084</c:v>
                </c:pt>
                <c:pt idx="20">
                  <c:v>1647275</c:v>
                </c:pt>
                <c:pt idx="21">
                  <c:v>1655232</c:v>
                </c:pt>
                <c:pt idx="22">
                  <c:v>1658577</c:v>
                </c:pt>
                <c:pt idx="23">
                  <c:v>1662168</c:v>
                </c:pt>
                <c:pt idx="24">
                  <c:v>1667625</c:v>
                </c:pt>
                <c:pt idx="25">
                  <c:v>1671373</c:v>
                </c:pt>
                <c:pt idx="26">
                  <c:v>1675275</c:v>
                </c:pt>
                <c:pt idx="27">
                  <c:v>1684684</c:v>
                </c:pt>
                <c:pt idx="28">
                  <c:v>1682537</c:v>
                </c:pt>
                <c:pt idx="29">
                  <c:v>1686465</c:v>
                </c:pt>
                <c:pt idx="30">
                  <c:v>1690482</c:v>
                </c:pt>
                <c:pt idx="31">
                  <c:v>1694083</c:v>
                </c:pt>
                <c:pt idx="32">
                  <c:v>1697303</c:v>
                </c:pt>
                <c:pt idx="33">
                  <c:v>1701326</c:v>
                </c:pt>
                <c:pt idx="34">
                  <c:v>1705602</c:v>
                </c:pt>
                <c:pt idx="35">
                  <c:v>1708790</c:v>
                </c:pt>
                <c:pt idx="36">
                  <c:v>1712598</c:v>
                </c:pt>
                <c:pt idx="37">
                  <c:v>1715416</c:v>
                </c:pt>
                <c:pt idx="38">
                  <c:v>1718689</c:v>
                </c:pt>
                <c:pt idx="39">
                  <c:v>1722249</c:v>
                </c:pt>
                <c:pt idx="40">
                  <c:v>1725386</c:v>
                </c:pt>
                <c:pt idx="41">
                  <c:v>1733111</c:v>
                </c:pt>
                <c:pt idx="42">
                  <c:v>1740381</c:v>
                </c:pt>
                <c:pt idx="43">
                  <c:v>1744533</c:v>
                </c:pt>
                <c:pt idx="44">
                  <c:v>1748022</c:v>
                </c:pt>
                <c:pt idx="45">
                  <c:v>1759747</c:v>
                </c:pt>
                <c:pt idx="46">
                  <c:v>1771526</c:v>
                </c:pt>
                <c:pt idx="47">
                  <c:v>1785753</c:v>
                </c:pt>
                <c:pt idx="48">
                  <c:v>1805612</c:v>
                </c:pt>
                <c:pt idx="49">
                  <c:v>1902118</c:v>
                </c:pt>
                <c:pt idx="50">
                  <c:v>1926631</c:v>
                </c:pt>
                <c:pt idx="51">
                  <c:v>2097047</c:v>
                </c:pt>
                <c:pt idx="52">
                  <c:v>2176139</c:v>
                </c:pt>
                <c:pt idx="53">
                  <c:v>2227171</c:v>
                </c:pt>
                <c:pt idx="54">
                  <c:v>2239840</c:v>
                </c:pt>
                <c:pt idx="55">
                  <c:v>2244782</c:v>
                </c:pt>
                <c:pt idx="56">
                  <c:v>2249498</c:v>
                </c:pt>
                <c:pt idx="57">
                  <c:v>2272041</c:v>
                </c:pt>
                <c:pt idx="58">
                  <c:v>2277062</c:v>
                </c:pt>
                <c:pt idx="59">
                  <c:v>2280805</c:v>
                </c:pt>
                <c:pt idx="60">
                  <c:v>2287064</c:v>
                </c:pt>
                <c:pt idx="61">
                  <c:v>2291565</c:v>
                </c:pt>
                <c:pt idx="62">
                  <c:v>2299003</c:v>
                </c:pt>
                <c:pt idx="63">
                  <c:v>2302755</c:v>
                </c:pt>
                <c:pt idx="64">
                  <c:v>2307736</c:v>
                </c:pt>
                <c:pt idx="65">
                  <c:v>2314622</c:v>
                </c:pt>
                <c:pt idx="66">
                  <c:v>2320914</c:v>
                </c:pt>
                <c:pt idx="67">
                  <c:v>2324006</c:v>
                </c:pt>
                <c:pt idx="68">
                  <c:v>2329257</c:v>
                </c:pt>
                <c:pt idx="69">
                  <c:v>2339297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BA-4504-968E-67C9B66B4245}"/>
            </c:ext>
          </c:extLst>
        </c:ser>
        <c:ser>
          <c:idx val="2"/>
          <c:order val="2"/>
          <c:tx>
            <c:strRef>
              <c:f>'[DOI resolution summry.xls]DOI数'!$D$2</c:f>
              <c:strCache>
                <c:ptCount val="1"/>
                <c:pt idx="0">
                  <c:v>DataCite DOI</c:v>
                </c:pt>
              </c:strCache>
            </c:strRef>
          </c:tx>
          <c:spPr>
            <a:ln w="76200" cmpd="sng">
              <a:solidFill>
                <a:srgbClr val="00B0F0"/>
              </a:solidFill>
            </a:ln>
          </c:spPr>
          <c:marker>
            <c:symbol val="none"/>
          </c:marker>
          <c:cat>
            <c:strRef>
              <c:f>[1]DOI数!$A$14:$A$83</c:f>
              <c:strCache>
                <c:ptCount val="70"/>
                <c:pt idx="0">
                  <c:v>2013,3</c:v>
                </c:pt>
                <c:pt idx="1">
                  <c:v>2013,4</c:v>
                </c:pt>
                <c:pt idx="2">
                  <c:v>2013,5</c:v>
                </c:pt>
                <c:pt idx="3">
                  <c:v>2013,6</c:v>
                </c:pt>
                <c:pt idx="4">
                  <c:v>2013,7</c:v>
                </c:pt>
                <c:pt idx="5">
                  <c:v>2013,8</c:v>
                </c:pt>
                <c:pt idx="6">
                  <c:v>2013,9</c:v>
                </c:pt>
                <c:pt idx="7">
                  <c:v>2013,10</c:v>
                </c:pt>
                <c:pt idx="8">
                  <c:v>2013,11</c:v>
                </c:pt>
                <c:pt idx="9">
                  <c:v>2013,12</c:v>
                </c:pt>
                <c:pt idx="10">
                  <c:v>2014,1</c:v>
                </c:pt>
                <c:pt idx="11">
                  <c:v>2014,2</c:v>
                </c:pt>
                <c:pt idx="12">
                  <c:v>2014,3</c:v>
                </c:pt>
                <c:pt idx="13">
                  <c:v>2014,4</c:v>
                </c:pt>
                <c:pt idx="14">
                  <c:v>2014,5</c:v>
                </c:pt>
                <c:pt idx="15">
                  <c:v>2014,6</c:v>
                </c:pt>
                <c:pt idx="16">
                  <c:v>2014,7</c:v>
                </c:pt>
                <c:pt idx="17">
                  <c:v>2014,8</c:v>
                </c:pt>
                <c:pt idx="18">
                  <c:v>2014,9</c:v>
                </c:pt>
                <c:pt idx="19">
                  <c:v>2014,10</c:v>
                </c:pt>
                <c:pt idx="20">
                  <c:v>2014,11</c:v>
                </c:pt>
                <c:pt idx="21">
                  <c:v>2014,12</c:v>
                </c:pt>
                <c:pt idx="22">
                  <c:v>2015,1</c:v>
                </c:pt>
                <c:pt idx="23">
                  <c:v>2015,2</c:v>
                </c:pt>
                <c:pt idx="24">
                  <c:v>2015,3</c:v>
                </c:pt>
                <c:pt idx="25">
                  <c:v>2015,4</c:v>
                </c:pt>
                <c:pt idx="26">
                  <c:v>2015,5</c:v>
                </c:pt>
                <c:pt idx="27">
                  <c:v>2015,6</c:v>
                </c:pt>
                <c:pt idx="28">
                  <c:v>2015,7</c:v>
                </c:pt>
                <c:pt idx="29">
                  <c:v>2015,8</c:v>
                </c:pt>
                <c:pt idx="30">
                  <c:v>2015,9</c:v>
                </c:pt>
                <c:pt idx="31">
                  <c:v>2015,10</c:v>
                </c:pt>
                <c:pt idx="32">
                  <c:v>2015,11</c:v>
                </c:pt>
                <c:pt idx="33">
                  <c:v>2015,12</c:v>
                </c:pt>
                <c:pt idx="34">
                  <c:v>2016,1</c:v>
                </c:pt>
                <c:pt idx="35">
                  <c:v>2016,2</c:v>
                </c:pt>
                <c:pt idx="36">
                  <c:v>2016,3</c:v>
                </c:pt>
                <c:pt idx="37">
                  <c:v>2016,4</c:v>
                </c:pt>
                <c:pt idx="38">
                  <c:v>2016,5</c:v>
                </c:pt>
                <c:pt idx="39">
                  <c:v>2016,6</c:v>
                </c:pt>
                <c:pt idx="40">
                  <c:v>2016,7</c:v>
                </c:pt>
                <c:pt idx="41">
                  <c:v>2016,8</c:v>
                </c:pt>
                <c:pt idx="42">
                  <c:v>2016,9</c:v>
                </c:pt>
                <c:pt idx="43">
                  <c:v>2016,10</c:v>
                </c:pt>
                <c:pt idx="44">
                  <c:v>2016,11</c:v>
                </c:pt>
                <c:pt idx="45">
                  <c:v>2016,12</c:v>
                </c:pt>
                <c:pt idx="46">
                  <c:v>2017,1</c:v>
                </c:pt>
                <c:pt idx="47">
                  <c:v>2017,2</c:v>
                </c:pt>
                <c:pt idx="48">
                  <c:v>2017,3</c:v>
                </c:pt>
                <c:pt idx="49">
                  <c:v>2017,4</c:v>
                </c:pt>
                <c:pt idx="50">
                  <c:v>2017,5</c:v>
                </c:pt>
                <c:pt idx="51">
                  <c:v>2017,6</c:v>
                </c:pt>
                <c:pt idx="52">
                  <c:v>2017,7</c:v>
                </c:pt>
                <c:pt idx="53">
                  <c:v>2017,8</c:v>
                </c:pt>
                <c:pt idx="54">
                  <c:v>2017,9</c:v>
                </c:pt>
                <c:pt idx="55">
                  <c:v>2017,10</c:v>
                </c:pt>
                <c:pt idx="56">
                  <c:v>2017,11</c:v>
                </c:pt>
                <c:pt idx="57">
                  <c:v>2017,12</c:v>
                </c:pt>
                <c:pt idx="58">
                  <c:v>2018,1</c:v>
                </c:pt>
                <c:pt idx="59">
                  <c:v>2018,2</c:v>
                </c:pt>
                <c:pt idx="60">
                  <c:v>2018,3</c:v>
                </c:pt>
                <c:pt idx="61">
                  <c:v>2018,4</c:v>
                </c:pt>
                <c:pt idx="62">
                  <c:v>2018,5</c:v>
                </c:pt>
                <c:pt idx="63">
                  <c:v>2018,6</c:v>
                </c:pt>
                <c:pt idx="64">
                  <c:v>2018,7</c:v>
                </c:pt>
                <c:pt idx="65">
                  <c:v>2018,8</c:v>
                </c:pt>
                <c:pt idx="66">
                  <c:v>2018,9</c:v>
                </c:pt>
                <c:pt idx="67">
                  <c:v>2018,10</c:v>
                </c:pt>
                <c:pt idx="68">
                  <c:v>2018,11</c:v>
                </c:pt>
                <c:pt idx="69">
                  <c:v>2018,12</c:v>
                </c:pt>
              </c:strCache>
            </c:strRef>
          </c:cat>
          <c:val>
            <c:numRef>
              <c:f>[1]DOI数!$D$14:$D$83</c:f>
              <c:numCache>
                <c:formatCode>General</c:formatCode>
                <c:ptCount val="70"/>
                <c:pt idx="28" formatCode="#,##0_);[Red]\(#,##0\)">
                  <c:v>1</c:v>
                </c:pt>
                <c:pt idx="29" formatCode="#,##0_);[Red]\(#,##0\)">
                  <c:v>1</c:v>
                </c:pt>
                <c:pt idx="30" formatCode="#,##0_);[Red]\(#,##0\)">
                  <c:v>2</c:v>
                </c:pt>
                <c:pt idx="31" formatCode="#,##0_);[Red]\(#,##0\)">
                  <c:v>2</c:v>
                </c:pt>
                <c:pt idx="32" formatCode="#,##0_);[Red]\(#,##0\)">
                  <c:v>2</c:v>
                </c:pt>
                <c:pt idx="33" formatCode="#,##0_);[Red]\(#,##0\)">
                  <c:v>2</c:v>
                </c:pt>
                <c:pt idx="34" formatCode="#,##0_);[Red]\(#,##0\)">
                  <c:v>3</c:v>
                </c:pt>
                <c:pt idx="35" formatCode="#,##0_);[Red]\(#,##0\)">
                  <c:v>3</c:v>
                </c:pt>
                <c:pt idx="36" formatCode="#,##0_);[Red]\(#,##0\)">
                  <c:v>3</c:v>
                </c:pt>
                <c:pt idx="37" formatCode="#,##0_);[Red]\(#,##0\)">
                  <c:v>4</c:v>
                </c:pt>
                <c:pt idx="38" formatCode="#,##0_);[Red]\(#,##0\)">
                  <c:v>15</c:v>
                </c:pt>
                <c:pt idx="39" formatCode="#,##0_);[Red]\(#,##0\)">
                  <c:v>15</c:v>
                </c:pt>
                <c:pt idx="40" formatCode="#,##0_);[Red]\(#,##0\)">
                  <c:v>15</c:v>
                </c:pt>
                <c:pt idx="41" formatCode="#,##0_);[Red]\(#,##0\)">
                  <c:v>16</c:v>
                </c:pt>
                <c:pt idx="42" formatCode="#,##0_);[Red]\(#,##0\)">
                  <c:v>20</c:v>
                </c:pt>
                <c:pt idx="43" formatCode="#,##0_);[Red]\(#,##0\)">
                  <c:v>20</c:v>
                </c:pt>
                <c:pt idx="44" formatCode="#,##0_);[Red]\(#,##0\)">
                  <c:v>20</c:v>
                </c:pt>
                <c:pt idx="45" formatCode="#,##0_);[Red]\(#,##0\)">
                  <c:v>20</c:v>
                </c:pt>
                <c:pt idx="46" formatCode="#,##0_);[Red]\(#,##0\)">
                  <c:v>23</c:v>
                </c:pt>
                <c:pt idx="47" formatCode="#,##0_);[Red]\(#,##0\)">
                  <c:v>24</c:v>
                </c:pt>
                <c:pt idx="48" formatCode="#,##0_);[Red]\(#,##0\)">
                  <c:v>24</c:v>
                </c:pt>
                <c:pt idx="49" formatCode="#,##0_);[Red]\(#,##0\)">
                  <c:v>25</c:v>
                </c:pt>
                <c:pt idx="50" formatCode="#,##0_);[Red]\(#,##0\)">
                  <c:v>26</c:v>
                </c:pt>
                <c:pt idx="51" formatCode="#,##0_);[Red]\(#,##0\)">
                  <c:v>27</c:v>
                </c:pt>
                <c:pt idx="52" formatCode="#,##0_);[Red]\(#,##0\)">
                  <c:v>28</c:v>
                </c:pt>
                <c:pt idx="53" formatCode="#,##0_);[Red]\(#,##0\)">
                  <c:v>32</c:v>
                </c:pt>
                <c:pt idx="54" formatCode="#,##0_);[Red]\(#,##0\)">
                  <c:v>33</c:v>
                </c:pt>
                <c:pt idx="55" formatCode="#,##0_);[Red]\(#,##0\)">
                  <c:v>51</c:v>
                </c:pt>
                <c:pt idx="56" formatCode="#,##0_);[Red]\(#,##0\)">
                  <c:v>55</c:v>
                </c:pt>
                <c:pt idx="57" formatCode="#,##0_);[Red]\(#,##0\)">
                  <c:v>57</c:v>
                </c:pt>
                <c:pt idx="58" formatCode="#,##0_);[Red]\(#,##0\)">
                  <c:v>157</c:v>
                </c:pt>
                <c:pt idx="59" formatCode="#,##0_);[Red]\(#,##0\)">
                  <c:v>159</c:v>
                </c:pt>
                <c:pt idx="60" formatCode="#,##0_);[Red]\(#,##0\)">
                  <c:v>159</c:v>
                </c:pt>
                <c:pt idx="61" formatCode="#,##0_);[Red]\(#,##0\)">
                  <c:v>159</c:v>
                </c:pt>
                <c:pt idx="62" formatCode="#,##0_);[Red]\(#,##0\)">
                  <c:v>159</c:v>
                </c:pt>
                <c:pt idx="63" formatCode="#,##0_);[Red]\(#,##0\)">
                  <c:v>163</c:v>
                </c:pt>
                <c:pt idx="64" formatCode="#,##0_);[Red]\(#,##0\)">
                  <c:v>163</c:v>
                </c:pt>
                <c:pt idx="65" formatCode="#,##0_);[Red]\(#,##0\)">
                  <c:v>168</c:v>
                </c:pt>
                <c:pt idx="66" formatCode="#,##0_);[Red]\(#,##0\)">
                  <c:v>168</c:v>
                </c:pt>
                <c:pt idx="67" formatCode="#,##0_);[Red]\(#,##0\)">
                  <c:v>168</c:v>
                </c:pt>
                <c:pt idx="68" formatCode="#,##0_);[Red]\(#,##0\)">
                  <c:v>168</c:v>
                </c:pt>
                <c:pt idx="69" formatCode="#,##0_);[Red]\(#,##0\)">
                  <c:v>168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4BA-4504-968E-67C9B66B4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64106879"/>
        <c:axId val="1"/>
      </c:lineChart>
      <c:dateAx>
        <c:axId val="1764106879"/>
        <c:scaling>
          <c:orientation val="minMax"/>
        </c:scaling>
        <c:delete val="0"/>
        <c:axPos val="b"/>
        <c:numFmt formatCode="yyyy/m/d" sourceLinked="0"/>
        <c:majorTickMark val="out"/>
        <c:minorTickMark val="none"/>
        <c:tickLblPos val="nextTo"/>
        <c:crossAx val="1"/>
        <c:crosses val="autoZero"/>
        <c:auto val="0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majorGridlines>
          <c:spPr>
            <a:ln w="15875"/>
          </c:spPr>
        </c:majorGridlines>
        <c:numFmt formatCode="#,##0_);[Red]\(#,##0\)" sourceLinked="0"/>
        <c:majorTickMark val="none"/>
        <c:minorTickMark val="none"/>
        <c:tickLblPos val="nextTo"/>
        <c:crossAx val="1764106879"/>
        <c:crosses val="autoZero"/>
        <c:crossBetween val="between"/>
        <c:dispUnits>
          <c:builtInUnit val="thousands"/>
        </c:dispUnits>
      </c:valAx>
    </c:plotArea>
    <c:legend>
      <c:legendPos val="r"/>
      <c:legendEntry>
        <c:idx val="0"/>
        <c:txPr>
          <a:bodyPr/>
          <a:lstStyle/>
          <a:p>
            <a:pPr>
              <a:defRPr sz="1400" baseline="0"/>
            </a:pPr>
            <a:endParaRPr lang="ja-JP"/>
          </a:p>
        </c:txPr>
      </c:legendEntry>
      <c:layout>
        <c:manualLayout>
          <c:xMode val="edge"/>
          <c:yMode val="edge"/>
          <c:x val="0.17620511825036403"/>
          <c:y val="3.5876162271174877E-2"/>
          <c:w val="0.29517656238916079"/>
          <c:h val="0.17166170643356404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400" baseline="0"/>
          </a:pPr>
          <a:endParaRPr lang="ja-JP"/>
        </a:p>
      </c:txPr>
    </c:legend>
    <c:plotVisOnly val="1"/>
    <c:dispBlanksAs val="gap"/>
    <c:showDLblsOverMax val="0"/>
  </c:chart>
  <c:txPr>
    <a:bodyPr/>
    <a:lstStyle/>
    <a:p>
      <a:pPr>
        <a:defRPr sz="1600" b="1" i="0" baseline="0"/>
      </a:pPr>
      <a:endParaRPr lang="ja-JP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0.16448128943231691"/>
          <c:y val="6.603334410412523E-2"/>
          <c:w val="0.73029938330879374"/>
          <c:h val="0.74296038049239521"/>
        </c:manualLayout>
      </c:layout>
      <c:lineChart>
        <c:grouping val="standard"/>
        <c:varyColors val="0"/>
        <c:ser>
          <c:idx val="0"/>
          <c:order val="0"/>
          <c:tx>
            <c:strRef>
              <c:f>'[DOI resolution summry.xls]DOI数'!$B$2</c:f>
              <c:strCache>
                <c:ptCount val="1"/>
                <c:pt idx="0">
                  <c:v>JaLC DOI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[1]DOI数!$A$14:$A$83</c:f>
              <c:strCache>
                <c:ptCount val="70"/>
                <c:pt idx="0">
                  <c:v>2013,3</c:v>
                </c:pt>
                <c:pt idx="1">
                  <c:v>2013,4</c:v>
                </c:pt>
                <c:pt idx="2">
                  <c:v>2013,5</c:v>
                </c:pt>
                <c:pt idx="3">
                  <c:v>2013,6</c:v>
                </c:pt>
                <c:pt idx="4">
                  <c:v>2013,7</c:v>
                </c:pt>
                <c:pt idx="5">
                  <c:v>2013,8</c:v>
                </c:pt>
                <c:pt idx="6">
                  <c:v>2013,9</c:v>
                </c:pt>
                <c:pt idx="7">
                  <c:v>2013,10</c:v>
                </c:pt>
                <c:pt idx="8">
                  <c:v>2013,11</c:v>
                </c:pt>
                <c:pt idx="9">
                  <c:v>2013,12</c:v>
                </c:pt>
                <c:pt idx="10">
                  <c:v>2014,1</c:v>
                </c:pt>
                <c:pt idx="11">
                  <c:v>2014,2</c:v>
                </c:pt>
                <c:pt idx="12">
                  <c:v>2014,3</c:v>
                </c:pt>
                <c:pt idx="13">
                  <c:v>2014,4</c:v>
                </c:pt>
                <c:pt idx="14">
                  <c:v>2014,5</c:v>
                </c:pt>
                <c:pt idx="15">
                  <c:v>2014,6</c:v>
                </c:pt>
                <c:pt idx="16">
                  <c:v>2014,7</c:v>
                </c:pt>
                <c:pt idx="17">
                  <c:v>2014,8</c:v>
                </c:pt>
                <c:pt idx="18">
                  <c:v>2014,9</c:v>
                </c:pt>
                <c:pt idx="19">
                  <c:v>2014,10</c:v>
                </c:pt>
                <c:pt idx="20">
                  <c:v>2014,11</c:v>
                </c:pt>
                <c:pt idx="21">
                  <c:v>2014,12</c:v>
                </c:pt>
                <c:pt idx="22">
                  <c:v>2015,1</c:v>
                </c:pt>
                <c:pt idx="23">
                  <c:v>2015,2</c:v>
                </c:pt>
                <c:pt idx="24">
                  <c:v>2015,3</c:v>
                </c:pt>
                <c:pt idx="25">
                  <c:v>2015,4</c:v>
                </c:pt>
                <c:pt idx="26">
                  <c:v>2015,5</c:v>
                </c:pt>
                <c:pt idx="27">
                  <c:v>2015,6</c:v>
                </c:pt>
                <c:pt idx="28">
                  <c:v>2015,7</c:v>
                </c:pt>
                <c:pt idx="29">
                  <c:v>2015,8</c:v>
                </c:pt>
                <c:pt idx="30">
                  <c:v>2015,9</c:v>
                </c:pt>
                <c:pt idx="31">
                  <c:v>2015,10</c:v>
                </c:pt>
                <c:pt idx="32">
                  <c:v>2015,11</c:v>
                </c:pt>
                <c:pt idx="33">
                  <c:v>2015,12</c:v>
                </c:pt>
                <c:pt idx="34">
                  <c:v>2016,1</c:v>
                </c:pt>
                <c:pt idx="35">
                  <c:v>2016,2</c:v>
                </c:pt>
                <c:pt idx="36">
                  <c:v>2016,3</c:v>
                </c:pt>
                <c:pt idx="37">
                  <c:v>2016,4</c:v>
                </c:pt>
                <c:pt idx="38">
                  <c:v>2016,5</c:v>
                </c:pt>
                <c:pt idx="39">
                  <c:v>2016,6</c:v>
                </c:pt>
                <c:pt idx="40">
                  <c:v>2016,7</c:v>
                </c:pt>
                <c:pt idx="41">
                  <c:v>2016,8</c:v>
                </c:pt>
                <c:pt idx="42">
                  <c:v>2016,9</c:v>
                </c:pt>
                <c:pt idx="43">
                  <c:v>2016,10</c:v>
                </c:pt>
                <c:pt idx="44">
                  <c:v>2016,11</c:v>
                </c:pt>
                <c:pt idx="45">
                  <c:v>2016,12</c:v>
                </c:pt>
                <c:pt idx="46">
                  <c:v>2017,1</c:v>
                </c:pt>
                <c:pt idx="47">
                  <c:v>2017,2</c:v>
                </c:pt>
                <c:pt idx="48">
                  <c:v>2017,3</c:v>
                </c:pt>
                <c:pt idx="49">
                  <c:v>2017,4</c:v>
                </c:pt>
                <c:pt idx="50">
                  <c:v>2017,5</c:v>
                </c:pt>
                <c:pt idx="51">
                  <c:v>2017,6</c:v>
                </c:pt>
                <c:pt idx="52">
                  <c:v>2017,7</c:v>
                </c:pt>
                <c:pt idx="53">
                  <c:v>2017,8</c:v>
                </c:pt>
                <c:pt idx="54">
                  <c:v>2017,9</c:v>
                </c:pt>
                <c:pt idx="55">
                  <c:v>2017,10</c:v>
                </c:pt>
                <c:pt idx="56">
                  <c:v>2017,11</c:v>
                </c:pt>
                <c:pt idx="57">
                  <c:v>2017,12</c:v>
                </c:pt>
                <c:pt idx="58">
                  <c:v>2018,1</c:v>
                </c:pt>
                <c:pt idx="59">
                  <c:v>2018,2</c:v>
                </c:pt>
                <c:pt idx="60">
                  <c:v>2018,3</c:v>
                </c:pt>
                <c:pt idx="61">
                  <c:v>2018,4</c:v>
                </c:pt>
                <c:pt idx="62">
                  <c:v>2018,5</c:v>
                </c:pt>
                <c:pt idx="63">
                  <c:v>2018,6</c:v>
                </c:pt>
                <c:pt idx="64">
                  <c:v>2018,7</c:v>
                </c:pt>
                <c:pt idx="65">
                  <c:v>2018,8</c:v>
                </c:pt>
                <c:pt idx="66">
                  <c:v>2018,9</c:v>
                </c:pt>
                <c:pt idx="67">
                  <c:v>2018,10</c:v>
                </c:pt>
                <c:pt idx="68">
                  <c:v>2018,11</c:v>
                </c:pt>
                <c:pt idx="69">
                  <c:v>2018,12</c:v>
                </c:pt>
              </c:strCache>
            </c:strRef>
          </c:cat>
          <c:val>
            <c:numRef>
              <c:f>[1]DOI数!$B$14:$B$83</c:f>
              <c:numCache>
                <c:formatCode>#,##0_);[Red]\(#,##0\)</c:formatCode>
                <c:ptCount val="70"/>
                <c:pt idx="0">
                  <c:v>340667</c:v>
                </c:pt>
                <c:pt idx="1">
                  <c:v>343304</c:v>
                </c:pt>
                <c:pt idx="2">
                  <c:v>361251</c:v>
                </c:pt>
                <c:pt idx="3">
                  <c:v>362066</c:v>
                </c:pt>
                <c:pt idx="4">
                  <c:v>362755</c:v>
                </c:pt>
                <c:pt idx="5">
                  <c:v>363854</c:v>
                </c:pt>
                <c:pt idx="6">
                  <c:v>366356</c:v>
                </c:pt>
                <c:pt idx="7">
                  <c:v>369114</c:v>
                </c:pt>
                <c:pt idx="8">
                  <c:v>372556</c:v>
                </c:pt>
                <c:pt idx="9">
                  <c:v>385129</c:v>
                </c:pt>
                <c:pt idx="10">
                  <c:v>388398</c:v>
                </c:pt>
                <c:pt idx="11">
                  <c:v>478488</c:v>
                </c:pt>
                <c:pt idx="12">
                  <c:v>622362</c:v>
                </c:pt>
                <c:pt idx="13">
                  <c:v>624434</c:v>
                </c:pt>
                <c:pt idx="14">
                  <c:v>849060</c:v>
                </c:pt>
                <c:pt idx="15">
                  <c:v>850814</c:v>
                </c:pt>
                <c:pt idx="16">
                  <c:v>852454</c:v>
                </c:pt>
                <c:pt idx="17">
                  <c:v>857947</c:v>
                </c:pt>
                <c:pt idx="18">
                  <c:v>864495</c:v>
                </c:pt>
                <c:pt idx="19">
                  <c:v>866624</c:v>
                </c:pt>
                <c:pt idx="20">
                  <c:v>868294</c:v>
                </c:pt>
                <c:pt idx="21">
                  <c:v>871320</c:v>
                </c:pt>
                <c:pt idx="22">
                  <c:v>873114</c:v>
                </c:pt>
                <c:pt idx="23">
                  <c:v>1350272</c:v>
                </c:pt>
                <c:pt idx="24">
                  <c:v>1355879</c:v>
                </c:pt>
                <c:pt idx="25">
                  <c:v>1362732</c:v>
                </c:pt>
                <c:pt idx="26">
                  <c:v>1365780</c:v>
                </c:pt>
                <c:pt idx="27">
                  <c:v>1372287</c:v>
                </c:pt>
                <c:pt idx="28">
                  <c:v>1389264</c:v>
                </c:pt>
                <c:pt idx="29">
                  <c:v>1393043</c:v>
                </c:pt>
                <c:pt idx="30">
                  <c:v>1398554</c:v>
                </c:pt>
                <c:pt idx="31">
                  <c:v>1403694</c:v>
                </c:pt>
                <c:pt idx="32">
                  <c:v>1412861</c:v>
                </c:pt>
                <c:pt idx="33">
                  <c:v>1439545</c:v>
                </c:pt>
                <c:pt idx="34">
                  <c:v>1450335</c:v>
                </c:pt>
                <c:pt idx="35">
                  <c:v>1457335</c:v>
                </c:pt>
                <c:pt idx="36">
                  <c:v>1476776</c:v>
                </c:pt>
                <c:pt idx="37">
                  <c:v>1483544</c:v>
                </c:pt>
                <c:pt idx="38">
                  <c:v>1489320</c:v>
                </c:pt>
                <c:pt idx="39">
                  <c:v>1496024</c:v>
                </c:pt>
                <c:pt idx="40">
                  <c:v>1513385</c:v>
                </c:pt>
                <c:pt idx="41">
                  <c:v>1522168</c:v>
                </c:pt>
                <c:pt idx="42">
                  <c:v>1545650</c:v>
                </c:pt>
                <c:pt idx="43">
                  <c:v>1586443</c:v>
                </c:pt>
                <c:pt idx="44">
                  <c:v>1609115</c:v>
                </c:pt>
                <c:pt idx="45">
                  <c:v>1628710</c:v>
                </c:pt>
                <c:pt idx="46">
                  <c:v>1686035</c:v>
                </c:pt>
                <c:pt idx="47">
                  <c:v>1774181</c:v>
                </c:pt>
                <c:pt idx="48">
                  <c:v>1891391</c:v>
                </c:pt>
                <c:pt idx="49">
                  <c:v>2017901</c:v>
                </c:pt>
                <c:pt idx="50">
                  <c:v>2078872</c:v>
                </c:pt>
                <c:pt idx="51">
                  <c:v>2112558</c:v>
                </c:pt>
                <c:pt idx="52">
                  <c:v>2295651</c:v>
                </c:pt>
                <c:pt idx="53">
                  <c:v>2420569</c:v>
                </c:pt>
                <c:pt idx="54">
                  <c:v>2481944</c:v>
                </c:pt>
                <c:pt idx="55">
                  <c:v>2593928</c:v>
                </c:pt>
                <c:pt idx="56">
                  <c:v>2651155</c:v>
                </c:pt>
                <c:pt idx="57">
                  <c:v>2698796</c:v>
                </c:pt>
                <c:pt idx="58">
                  <c:v>2732503</c:v>
                </c:pt>
                <c:pt idx="59">
                  <c:v>2844085</c:v>
                </c:pt>
                <c:pt idx="60">
                  <c:v>3042806</c:v>
                </c:pt>
                <c:pt idx="61">
                  <c:v>3168252</c:v>
                </c:pt>
                <c:pt idx="62">
                  <c:v>3189571</c:v>
                </c:pt>
                <c:pt idx="63">
                  <c:v>3205942</c:v>
                </c:pt>
                <c:pt idx="64">
                  <c:v>3240489</c:v>
                </c:pt>
                <c:pt idx="65">
                  <c:v>3826055</c:v>
                </c:pt>
                <c:pt idx="66">
                  <c:v>4255911</c:v>
                </c:pt>
                <c:pt idx="67">
                  <c:v>4310088</c:v>
                </c:pt>
                <c:pt idx="68">
                  <c:v>4785670</c:v>
                </c:pt>
                <c:pt idx="69">
                  <c:v>5408907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BA-4504-968E-67C9B66B4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64106879"/>
        <c:axId val="1"/>
      </c:lineChart>
      <c:dateAx>
        <c:axId val="1764106879"/>
        <c:scaling>
          <c:orientation val="minMax"/>
        </c:scaling>
        <c:delete val="0"/>
        <c:axPos val="b"/>
        <c:numFmt formatCode="yyyy/m/d" sourceLinked="0"/>
        <c:majorTickMark val="out"/>
        <c:minorTickMark val="none"/>
        <c:tickLblPos val="nextTo"/>
        <c:crossAx val="1"/>
        <c:crosses val="autoZero"/>
        <c:auto val="0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majorGridlines>
          <c:spPr>
            <a:ln w="15875"/>
          </c:spPr>
        </c:majorGridlines>
        <c:numFmt formatCode="#,##0_);[Red]\(#,##0\)" sourceLinked="0"/>
        <c:majorTickMark val="none"/>
        <c:minorTickMark val="none"/>
        <c:tickLblPos val="nextTo"/>
        <c:crossAx val="1764106879"/>
        <c:crosses val="autoZero"/>
        <c:crossBetween val="between"/>
        <c:dispUnits>
          <c:builtInUnit val="thousands"/>
        </c:dispUnits>
      </c:valAx>
    </c:plotArea>
    <c:legend>
      <c:legendPos val="r"/>
      <c:legendEntry>
        <c:idx val="0"/>
        <c:txPr>
          <a:bodyPr/>
          <a:lstStyle/>
          <a:p>
            <a:pPr>
              <a:defRPr sz="1400" baseline="0"/>
            </a:pPr>
            <a:endParaRPr lang="ja-JP"/>
          </a:p>
        </c:txPr>
      </c:legendEntry>
      <c:layout>
        <c:manualLayout>
          <c:xMode val="edge"/>
          <c:yMode val="edge"/>
          <c:x val="0.17620511825036403"/>
          <c:y val="3.5876162271174877E-2"/>
          <c:w val="0.29517656238916079"/>
          <c:h val="0.17166170643356404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400" baseline="0"/>
          </a:pPr>
          <a:endParaRPr lang="ja-JP"/>
        </a:p>
      </c:txPr>
    </c:legend>
    <c:plotVisOnly val="1"/>
    <c:dispBlanksAs val="gap"/>
    <c:showDLblsOverMax val="0"/>
  </c:chart>
  <c:txPr>
    <a:bodyPr/>
    <a:lstStyle/>
    <a:p>
      <a:pPr>
        <a:defRPr sz="1600" b="1" i="0" baseline="0"/>
      </a:pPr>
      <a:endParaRPr lang="ja-JP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B25CCF-E948-4D64-973F-DED93B1B0C96}" type="doc">
      <dgm:prSet loTypeId="urn:microsoft.com/office/officeart/2005/8/layout/hierarchy6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02AF9406-4F86-4E58-8F78-470E04DE39C7}">
      <dgm:prSet phldrT="[テキスト]"/>
      <dgm:spPr/>
      <dgm:t>
        <a:bodyPr/>
        <a:lstStyle/>
        <a:p>
          <a:r>
            <a:rPr kumimoji="1" lang="en-US" altLang="ja-JP" dirty="0"/>
            <a:t>IDF</a:t>
          </a:r>
          <a:endParaRPr kumimoji="1" lang="ja-JP" altLang="en-US" dirty="0"/>
        </a:p>
      </dgm:t>
    </dgm:pt>
    <dgm:pt modelId="{D6A6F1BE-60BB-45A8-A8D6-92E46A8934B9}" type="parTrans" cxnId="{E4B7A258-FA50-446C-BC95-6AB1221D1426}">
      <dgm:prSet/>
      <dgm:spPr/>
      <dgm:t>
        <a:bodyPr/>
        <a:lstStyle/>
        <a:p>
          <a:endParaRPr kumimoji="1" lang="ja-JP" altLang="en-US"/>
        </a:p>
      </dgm:t>
    </dgm:pt>
    <dgm:pt modelId="{1AADD066-1A5F-45A3-B662-85207CB1E1E5}" type="sibTrans" cxnId="{E4B7A258-FA50-446C-BC95-6AB1221D1426}">
      <dgm:prSet/>
      <dgm:spPr/>
      <dgm:t>
        <a:bodyPr/>
        <a:lstStyle/>
        <a:p>
          <a:endParaRPr kumimoji="1" lang="ja-JP" altLang="en-US"/>
        </a:p>
      </dgm:t>
    </dgm:pt>
    <dgm:pt modelId="{F5F2FFE9-9984-4C5D-837F-810B5929C13C}">
      <dgm:prSet phldrT="[テキスト]"/>
      <dgm:spPr/>
      <dgm:t>
        <a:bodyPr/>
        <a:lstStyle/>
        <a:p>
          <a:r>
            <a:rPr kumimoji="1" lang="en-US" altLang="ja-JP" dirty="0" err="1"/>
            <a:t>CrossRef</a:t>
          </a:r>
          <a:endParaRPr kumimoji="1" lang="ja-JP" altLang="en-US" dirty="0"/>
        </a:p>
      </dgm:t>
    </dgm:pt>
    <dgm:pt modelId="{CED9F716-9ECB-4825-A3B5-49279168883E}" type="parTrans" cxnId="{F2A6231C-9781-4FFF-8E1E-317F30BBA4D5}">
      <dgm:prSet/>
      <dgm:spPr/>
      <dgm:t>
        <a:bodyPr/>
        <a:lstStyle/>
        <a:p>
          <a:endParaRPr kumimoji="1" lang="ja-JP" altLang="en-US"/>
        </a:p>
      </dgm:t>
    </dgm:pt>
    <dgm:pt modelId="{8CEE8F60-D8F3-4CFF-B30E-714160AE887B}" type="sibTrans" cxnId="{F2A6231C-9781-4FFF-8E1E-317F30BBA4D5}">
      <dgm:prSet/>
      <dgm:spPr/>
      <dgm:t>
        <a:bodyPr/>
        <a:lstStyle/>
        <a:p>
          <a:endParaRPr kumimoji="1" lang="ja-JP" altLang="en-US"/>
        </a:p>
      </dgm:t>
    </dgm:pt>
    <dgm:pt modelId="{77ED2D73-C4B8-4F30-886D-B064C3990E00}">
      <dgm:prSet phldrT="[テキスト]"/>
      <dgm:spPr/>
      <dgm:t>
        <a:bodyPr/>
        <a:lstStyle/>
        <a:p>
          <a:r>
            <a:rPr kumimoji="1" lang="en-US" altLang="ja-JP" dirty="0"/>
            <a:t>Publishers</a:t>
          </a:r>
          <a:endParaRPr kumimoji="1" lang="ja-JP" altLang="en-US" dirty="0"/>
        </a:p>
      </dgm:t>
    </dgm:pt>
    <dgm:pt modelId="{89895B8E-1478-4DAD-9D87-048A1C5D3B27}" type="parTrans" cxnId="{00693436-7B6D-497B-B518-F8CC94647B81}">
      <dgm:prSet/>
      <dgm:spPr/>
      <dgm:t>
        <a:bodyPr/>
        <a:lstStyle/>
        <a:p>
          <a:endParaRPr kumimoji="1" lang="ja-JP" altLang="en-US"/>
        </a:p>
      </dgm:t>
    </dgm:pt>
    <dgm:pt modelId="{19D50A9B-074D-4F3B-8B79-735F70A3A111}" type="sibTrans" cxnId="{00693436-7B6D-497B-B518-F8CC94647B81}">
      <dgm:prSet/>
      <dgm:spPr/>
      <dgm:t>
        <a:bodyPr/>
        <a:lstStyle/>
        <a:p>
          <a:endParaRPr kumimoji="1" lang="ja-JP" altLang="en-US"/>
        </a:p>
      </dgm:t>
    </dgm:pt>
    <dgm:pt modelId="{EB10AC99-CADC-434E-AD56-2FDC942963F3}">
      <dgm:prSet phldrT="[テキスト]"/>
      <dgm:spPr/>
      <dgm:t>
        <a:bodyPr/>
        <a:lstStyle/>
        <a:p>
          <a:r>
            <a:rPr kumimoji="1" lang="en-US" altLang="ja-JP"/>
            <a:t>Publishers</a:t>
          </a:r>
          <a:endParaRPr kumimoji="1" lang="ja-JP" altLang="en-US" dirty="0"/>
        </a:p>
      </dgm:t>
    </dgm:pt>
    <dgm:pt modelId="{EC63A0C2-83C8-4A01-A11B-AB8774D8ED5D}" type="parTrans" cxnId="{BB29B0E4-F6D6-4643-9F09-345E5C05CE80}">
      <dgm:prSet/>
      <dgm:spPr/>
      <dgm:t>
        <a:bodyPr/>
        <a:lstStyle/>
        <a:p>
          <a:endParaRPr kumimoji="1" lang="ja-JP" altLang="en-US"/>
        </a:p>
      </dgm:t>
    </dgm:pt>
    <dgm:pt modelId="{46290347-A4B6-44FA-9CC7-8848CD6E0F93}" type="sibTrans" cxnId="{BB29B0E4-F6D6-4643-9F09-345E5C05CE80}">
      <dgm:prSet/>
      <dgm:spPr/>
      <dgm:t>
        <a:bodyPr/>
        <a:lstStyle/>
        <a:p>
          <a:endParaRPr kumimoji="1" lang="ja-JP" altLang="en-US"/>
        </a:p>
      </dgm:t>
    </dgm:pt>
    <dgm:pt modelId="{CA525CB1-EB5C-4344-9F9D-16FA5D021B1E}">
      <dgm:prSet phldrT="[テキスト]"/>
      <dgm:spPr/>
      <dgm:t>
        <a:bodyPr/>
        <a:lstStyle/>
        <a:p>
          <a:r>
            <a:rPr kumimoji="1" lang="en-US" altLang="ja-JP" dirty="0" err="1"/>
            <a:t>DataCite</a:t>
          </a:r>
          <a:endParaRPr kumimoji="1" lang="ja-JP" altLang="en-US" dirty="0"/>
        </a:p>
      </dgm:t>
    </dgm:pt>
    <dgm:pt modelId="{D25157D9-CA39-46E6-8C49-D0EB5F0BA38E}" type="parTrans" cxnId="{443CCE53-99E8-43D9-94F3-9706B16ABDBA}">
      <dgm:prSet/>
      <dgm:spPr/>
      <dgm:t>
        <a:bodyPr/>
        <a:lstStyle/>
        <a:p>
          <a:endParaRPr kumimoji="1" lang="ja-JP" altLang="en-US"/>
        </a:p>
      </dgm:t>
    </dgm:pt>
    <dgm:pt modelId="{7BD429B4-5B85-43BB-AF9B-06C1A16475F3}" type="sibTrans" cxnId="{443CCE53-99E8-43D9-94F3-9706B16ABDBA}">
      <dgm:prSet/>
      <dgm:spPr/>
      <dgm:t>
        <a:bodyPr/>
        <a:lstStyle/>
        <a:p>
          <a:endParaRPr kumimoji="1" lang="ja-JP" altLang="en-US"/>
        </a:p>
      </dgm:t>
    </dgm:pt>
    <dgm:pt modelId="{D262245C-B252-47B0-9135-79BB835FB07E}">
      <dgm:prSet phldrT="[テキスト]"/>
      <dgm:spPr/>
      <dgm:t>
        <a:bodyPr/>
        <a:lstStyle/>
        <a:p>
          <a:r>
            <a:rPr kumimoji="1" lang="en-US" altLang="ja-JP" dirty="0"/>
            <a:t>University</a:t>
          </a:r>
          <a:r>
            <a:rPr kumimoji="1" lang="ja-JP" altLang="en-US" dirty="0"/>
            <a:t>　　</a:t>
          </a:r>
        </a:p>
      </dgm:t>
    </dgm:pt>
    <dgm:pt modelId="{500ED313-58C6-4078-8B03-716A8B06B483}" type="parTrans" cxnId="{BB822A47-8CB8-4A75-ACFD-C3F5DAFFBF33}">
      <dgm:prSet/>
      <dgm:spPr/>
      <dgm:t>
        <a:bodyPr/>
        <a:lstStyle/>
        <a:p>
          <a:endParaRPr kumimoji="1" lang="ja-JP" altLang="en-US"/>
        </a:p>
      </dgm:t>
    </dgm:pt>
    <dgm:pt modelId="{6B009E65-27A3-4888-9FC9-212D90B0FA6E}" type="sibTrans" cxnId="{BB822A47-8CB8-4A75-ACFD-C3F5DAFFBF33}">
      <dgm:prSet/>
      <dgm:spPr/>
      <dgm:t>
        <a:bodyPr/>
        <a:lstStyle/>
        <a:p>
          <a:endParaRPr kumimoji="1" lang="ja-JP" altLang="en-US"/>
        </a:p>
      </dgm:t>
    </dgm:pt>
    <dgm:pt modelId="{F644DF8F-0767-4D9E-8053-B4FA4208ACFD}">
      <dgm:prSet phldrT="[テキスト]"/>
      <dgm:spPr/>
      <dgm:t>
        <a:bodyPr/>
        <a:lstStyle/>
        <a:p>
          <a:endParaRPr kumimoji="1" lang="ja-JP" altLang="en-US" dirty="0"/>
        </a:p>
      </dgm:t>
    </dgm:pt>
    <dgm:pt modelId="{5415FEEA-4598-4164-B039-DFF2D47C3507}" type="parTrans" cxnId="{F54AF40F-F82F-48E8-922E-4F628B094AAA}">
      <dgm:prSet/>
      <dgm:spPr/>
      <dgm:t>
        <a:bodyPr/>
        <a:lstStyle/>
        <a:p>
          <a:endParaRPr kumimoji="1" lang="ja-JP" altLang="en-US"/>
        </a:p>
      </dgm:t>
    </dgm:pt>
    <dgm:pt modelId="{0FAEBAD1-F44E-4C2D-8C46-E91CFF752ACD}" type="sibTrans" cxnId="{F54AF40F-F82F-48E8-922E-4F628B094AAA}">
      <dgm:prSet/>
      <dgm:spPr/>
      <dgm:t>
        <a:bodyPr/>
        <a:lstStyle/>
        <a:p>
          <a:endParaRPr kumimoji="1" lang="ja-JP" altLang="en-US"/>
        </a:p>
      </dgm:t>
    </dgm:pt>
    <dgm:pt modelId="{32B9FEF6-AD02-427D-AEEE-B7C15CE1D10D}">
      <dgm:prSet phldrT="[テキスト]"/>
      <dgm:spPr/>
      <dgm:t>
        <a:bodyPr/>
        <a:lstStyle/>
        <a:p>
          <a:r>
            <a:rPr kumimoji="1" lang="en-US" altLang="ja-JP" dirty="0"/>
            <a:t>RAs</a:t>
          </a:r>
          <a:endParaRPr kumimoji="1" lang="ja-JP" altLang="en-US" dirty="0"/>
        </a:p>
      </dgm:t>
    </dgm:pt>
    <dgm:pt modelId="{FA7F58AC-600A-4F5B-970C-AFAAAAB83BB7}" type="parTrans" cxnId="{0A44E2B8-ACA9-4271-8FE1-8F58473D67BF}">
      <dgm:prSet/>
      <dgm:spPr/>
      <dgm:t>
        <a:bodyPr/>
        <a:lstStyle/>
        <a:p>
          <a:endParaRPr kumimoji="1" lang="ja-JP" altLang="en-US"/>
        </a:p>
      </dgm:t>
    </dgm:pt>
    <dgm:pt modelId="{976048A7-2063-489B-88B7-CFC35EC2577A}" type="sibTrans" cxnId="{0A44E2B8-ACA9-4271-8FE1-8F58473D67BF}">
      <dgm:prSet/>
      <dgm:spPr/>
      <dgm:t>
        <a:bodyPr/>
        <a:lstStyle/>
        <a:p>
          <a:endParaRPr kumimoji="1" lang="ja-JP" altLang="en-US"/>
        </a:p>
      </dgm:t>
    </dgm:pt>
    <dgm:pt modelId="{7CBDC995-EB89-426F-B101-5144E1F3A229}">
      <dgm:prSet phldrT="[テキスト]"/>
      <dgm:spPr/>
      <dgm:t>
        <a:bodyPr/>
        <a:lstStyle/>
        <a:p>
          <a:r>
            <a:rPr kumimoji="1" lang="en-US" altLang="ja-JP" dirty="0"/>
            <a:t>Members</a:t>
          </a:r>
          <a:endParaRPr kumimoji="1" lang="ja-JP" altLang="en-US" dirty="0"/>
        </a:p>
      </dgm:t>
    </dgm:pt>
    <dgm:pt modelId="{9CF8DCC6-2B8E-471B-B824-0582BFE820B1}" type="parTrans" cxnId="{40463EA9-BD01-4106-8638-0F9E4ADE5278}">
      <dgm:prSet/>
      <dgm:spPr/>
      <dgm:t>
        <a:bodyPr/>
        <a:lstStyle/>
        <a:p>
          <a:endParaRPr kumimoji="1" lang="ja-JP" altLang="en-US"/>
        </a:p>
      </dgm:t>
    </dgm:pt>
    <dgm:pt modelId="{8CBA4606-8505-472F-83FE-15B09D528803}" type="sibTrans" cxnId="{40463EA9-BD01-4106-8638-0F9E4ADE5278}">
      <dgm:prSet/>
      <dgm:spPr/>
      <dgm:t>
        <a:bodyPr/>
        <a:lstStyle/>
        <a:p>
          <a:endParaRPr kumimoji="1" lang="ja-JP" altLang="en-US"/>
        </a:p>
      </dgm:t>
    </dgm:pt>
    <dgm:pt modelId="{ADB9B6AA-CE0F-4AED-B26B-6623C9EA9988}">
      <dgm:prSet phldrT="[テキスト]"/>
      <dgm:spPr/>
      <dgm:t>
        <a:bodyPr/>
        <a:lstStyle/>
        <a:p>
          <a:r>
            <a:rPr kumimoji="1" lang="en-US" altLang="ja-JP" dirty="0" err="1"/>
            <a:t>JaLC</a:t>
          </a:r>
          <a:endParaRPr kumimoji="1" lang="ja-JP" altLang="en-US" dirty="0"/>
        </a:p>
      </dgm:t>
    </dgm:pt>
    <dgm:pt modelId="{2F6D18E8-9988-4315-830A-2BDADB3527AE}" type="parTrans" cxnId="{F16D7D00-2E97-4334-AB05-CD5845BDC5F7}">
      <dgm:prSet/>
      <dgm:spPr/>
      <dgm:t>
        <a:bodyPr/>
        <a:lstStyle/>
        <a:p>
          <a:endParaRPr kumimoji="1" lang="ja-JP" altLang="en-US"/>
        </a:p>
      </dgm:t>
    </dgm:pt>
    <dgm:pt modelId="{BB604B13-B384-40B7-9EB6-56871D132894}" type="sibTrans" cxnId="{F16D7D00-2E97-4334-AB05-CD5845BDC5F7}">
      <dgm:prSet/>
      <dgm:spPr/>
      <dgm:t>
        <a:bodyPr/>
        <a:lstStyle/>
        <a:p>
          <a:endParaRPr kumimoji="1" lang="ja-JP" altLang="en-US"/>
        </a:p>
      </dgm:t>
    </dgm:pt>
    <dgm:pt modelId="{16670DFE-C206-4D37-8720-59D30632740E}">
      <dgm:prSet phldrT="[テキスト]"/>
      <dgm:spPr/>
      <dgm:t>
        <a:bodyPr/>
        <a:lstStyle/>
        <a:p>
          <a:r>
            <a:rPr kumimoji="1" lang="en-US" altLang="ja-JP"/>
            <a:t>Publishers</a:t>
          </a:r>
          <a:endParaRPr kumimoji="1" lang="ja-JP" altLang="en-US" dirty="0"/>
        </a:p>
      </dgm:t>
    </dgm:pt>
    <dgm:pt modelId="{C30C580A-2BE4-4AFC-8A33-F59641EC717C}" type="parTrans" cxnId="{2062166B-6E85-4830-B666-5B5BFA5EC2A2}">
      <dgm:prSet/>
      <dgm:spPr/>
      <dgm:t>
        <a:bodyPr/>
        <a:lstStyle/>
        <a:p>
          <a:endParaRPr kumimoji="1" lang="ja-JP" altLang="en-US"/>
        </a:p>
      </dgm:t>
    </dgm:pt>
    <dgm:pt modelId="{DF96B03F-0C66-453D-B234-CAF794572FC2}" type="sibTrans" cxnId="{2062166B-6E85-4830-B666-5B5BFA5EC2A2}">
      <dgm:prSet/>
      <dgm:spPr/>
      <dgm:t>
        <a:bodyPr/>
        <a:lstStyle/>
        <a:p>
          <a:endParaRPr kumimoji="1" lang="ja-JP" altLang="en-US"/>
        </a:p>
      </dgm:t>
    </dgm:pt>
    <dgm:pt modelId="{8951947C-B556-41B5-9B9D-76B05C417813}">
      <dgm:prSet phldrT="[テキスト]"/>
      <dgm:spPr/>
      <dgm:t>
        <a:bodyPr/>
        <a:lstStyle/>
        <a:p>
          <a:r>
            <a:rPr kumimoji="1" lang="en-US" altLang="ja-JP"/>
            <a:t>Publishers</a:t>
          </a:r>
          <a:endParaRPr kumimoji="1" lang="ja-JP" altLang="en-US" dirty="0"/>
        </a:p>
      </dgm:t>
    </dgm:pt>
    <dgm:pt modelId="{75062D90-25B3-4EA8-8C43-184FB4E12D20}" type="parTrans" cxnId="{04903486-C629-40CF-95EB-079090280171}">
      <dgm:prSet/>
      <dgm:spPr/>
      <dgm:t>
        <a:bodyPr/>
        <a:lstStyle/>
        <a:p>
          <a:endParaRPr kumimoji="1" lang="ja-JP" altLang="en-US"/>
        </a:p>
      </dgm:t>
    </dgm:pt>
    <dgm:pt modelId="{2C15305C-425A-45BB-9716-3E7AB33DA416}" type="sibTrans" cxnId="{04903486-C629-40CF-95EB-079090280171}">
      <dgm:prSet/>
      <dgm:spPr/>
      <dgm:t>
        <a:bodyPr/>
        <a:lstStyle/>
        <a:p>
          <a:endParaRPr kumimoji="1" lang="ja-JP" altLang="en-US"/>
        </a:p>
      </dgm:t>
    </dgm:pt>
    <dgm:pt modelId="{899E48C2-729C-4984-95EB-C1ABA0200F69}">
      <dgm:prSet phldrT="[テキスト]"/>
      <dgm:spPr/>
      <dgm:t>
        <a:bodyPr/>
        <a:lstStyle/>
        <a:p>
          <a:r>
            <a:rPr kumimoji="1" lang="en-US" altLang="ja-JP" dirty="0"/>
            <a:t>Research Institute</a:t>
          </a:r>
          <a:endParaRPr kumimoji="1" lang="ja-JP" altLang="en-US" dirty="0"/>
        </a:p>
      </dgm:t>
    </dgm:pt>
    <dgm:pt modelId="{52933F31-3924-41D1-92B7-2516D74AC559}" type="parTrans" cxnId="{10CF64E8-AAC2-4626-99BB-C25AEDE53424}">
      <dgm:prSet/>
      <dgm:spPr/>
      <dgm:t>
        <a:bodyPr/>
        <a:lstStyle/>
        <a:p>
          <a:endParaRPr kumimoji="1" lang="ja-JP" altLang="en-US"/>
        </a:p>
      </dgm:t>
    </dgm:pt>
    <dgm:pt modelId="{8081D44E-E1A2-42E8-A97B-26E058C2163C}" type="sibTrans" cxnId="{10CF64E8-AAC2-4626-99BB-C25AEDE53424}">
      <dgm:prSet/>
      <dgm:spPr/>
      <dgm:t>
        <a:bodyPr/>
        <a:lstStyle/>
        <a:p>
          <a:endParaRPr kumimoji="1" lang="ja-JP" altLang="en-US"/>
        </a:p>
      </dgm:t>
    </dgm:pt>
    <dgm:pt modelId="{F3009DFB-F610-41DE-A7A5-FAB71A3477F9}">
      <dgm:prSet phldrT="[テキスト]"/>
      <dgm:spPr/>
      <dgm:t>
        <a:bodyPr/>
        <a:lstStyle/>
        <a:p>
          <a:r>
            <a:rPr kumimoji="1" lang="en-US" altLang="ja-JP" dirty="0"/>
            <a:t>Academic Society</a:t>
          </a:r>
          <a:endParaRPr kumimoji="1" lang="ja-JP" altLang="en-US" dirty="0"/>
        </a:p>
      </dgm:t>
    </dgm:pt>
    <dgm:pt modelId="{78BAFFE9-E548-49E1-A994-E35FE40E3E7C}" type="parTrans" cxnId="{E52DFB7F-44D6-4F1B-B8EE-0788F297D2B9}">
      <dgm:prSet/>
      <dgm:spPr/>
      <dgm:t>
        <a:bodyPr/>
        <a:lstStyle/>
        <a:p>
          <a:endParaRPr kumimoji="1" lang="ja-JP" altLang="en-US"/>
        </a:p>
      </dgm:t>
    </dgm:pt>
    <dgm:pt modelId="{FC00D7D8-35F5-486F-980E-CB19B8A7B1A9}" type="sibTrans" cxnId="{E52DFB7F-44D6-4F1B-B8EE-0788F297D2B9}">
      <dgm:prSet/>
      <dgm:spPr/>
      <dgm:t>
        <a:bodyPr/>
        <a:lstStyle/>
        <a:p>
          <a:endParaRPr kumimoji="1" lang="ja-JP" altLang="en-US"/>
        </a:p>
      </dgm:t>
    </dgm:pt>
    <dgm:pt modelId="{BF413B1A-9A3A-4907-9EE1-BED7A3FDD640}">
      <dgm:prSet phldrT="[テキスト]"/>
      <dgm:spPr/>
      <dgm:t>
        <a:bodyPr/>
        <a:lstStyle/>
        <a:p>
          <a:r>
            <a:rPr kumimoji="1" lang="en-US" altLang="ja-JP" dirty="0"/>
            <a:t>Publisher</a:t>
          </a:r>
          <a:endParaRPr kumimoji="1" lang="ja-JP" altLang="en-US" dirty="0"/>
        </a:p>
      </dgm:t>
    </dgm:pt>
    <dgm:pt modelId="{804480EF-59FA-4BE7-BE7D-5A6C6A6FE8AA}" type="parTrans" cxnId="{03D7F496-2C55-4895-BBE2-9D3B7292AB07}">
      <dgm:prSet/>
      <dgm:spPr/>
      <dgm:t>
        <a:bodyPr/>
        <a:lstStyle/>
        <a:p>
          <a:endParaRPr kumimoji="1" lang="ja-JP" altLang="en-US"/>
        </a:p>
      </dgm:t>
    </dgm:pt>
    <dgm:pt modelId="{7E5B0E80-B15E-43D5-BAAA-8B028BFBA755}" type="sibTrans" cxnId="{03D7F496-2C55-4895-BBE2-9D3B7292AB07}">
      <dgm:prSet/>
      <dgm:spPr/>
      <dgm:t>
        <a:bodyPr/>
        <a:lstStyle/>
        <a:p>
          <a:endParaRPr kumimoji="1" lang="ja-JP" altLang="en-US"/>
        </a:p>
      </dgm:t>
    </dgm:pt>
    <dgm:pt modelId="{D4A64439-EEC7-49B6-AB73-3C71352BE894}">
      <dgm:prSet phldrT="[テキスト]"/>
      <dgm:spPr/>
      <dgm:t>
        <a:bodyPr/>
        <a:lstStyle/>
        <a:p>
          <a:r>
            <a:rPr kumimoji="1" lang="en-US" altLang="ja-JP" dirty="0"/>
            <a:t>Library</a:t>
          </a:r>
          <a:endParaRPr kumimoji="1" lang="ja-JP" altLang="en-US" dirty="0"/>
        </a:p>
      </dgm:t>
    </dgm:pt>
    <dgm:pt modelId="{FD2D2ABF-F488-4297-9C06-71DC9E53046B}" type="parTrans" cxnId="{6FBD470C-77AD-4506-B706-FF4B64F96C53}">
      <dgm:prSet/>
      <dgm:spPr/>
      <dgm:t>
        <a:bodyPr/>
        <a:lstStyle/>
        <a:p>
          <a:endParaRPr kumimoji="1" lang="ja-JP" altLang="en-US"/>
        </a:p>
      </dgm:t>
    </dgm:pt>
    <dgm:pt modelId="{3B7ED1CB-0A43-4BF8-A308-D8285618D58A}" type="sibTrans" cxnId="{6FBD470C-77AD-4506-B706-FF4B64F96C53}">
      <dgm:prSet/>
      <dgm:spPr/>
      <dgm:t>
        <a:bodyPr/>
        <a:lstStyle/>
        <a:p>
          <a:endParaRPr kumimoji="1" lang="ja-JP" altLang="en-US"/>
        </a:p>
      </dgm:t>
    </dgm:pt>
    <dgm:pt modelId="{BD88F7B9-7794-4EAF-9E94-3C12EE5C2546}">
      <dgm:prSet phldrT="[テキスト]"/>
      <dgm:spPr/>
      <dgm:t>
        <a:bodyPr/>
        <a:lstStyle/>
        <a:p>
          <a:r>
            <a:rPr kumimoji="1" lang="en-US" altLang="ja-JP" dirty="0"/>
            <a:t>University</a:t>
          </a:r>
          <a:endParaRPr kumimoji="1" lang="ja-JP" altLang="en-US" dirty="0"/>
        </a:p>
      </dgm:t>
    </dgm:pt>
    <dgm:pt modelId="{C4A862D4-25D1-4E66-BD5A-CE84183EDC9A}" type="parTrans" cxnId="{A780FA9E-9BD8-4C57-B500-5264567181DE}">
      <dgm:prSet/>
      <dgm:spPr/>
      <dgm:t>
        <a:bodyPr/>
        <a:lstStyle/>
        <a:p>
          <a:endParaRPr kumimoji="1" lang="ja-JP" altLang="en-US"/>
        </a:p>
      </dgm:t>
    </dgm:pt>
    <dgm:pt modelId="{9A061901-A1D4-4C1C-B485-0C1EE75D3B7D}" type="sibTrans" cxnId="{A780FA9E-9BD8-4C57-B500-5264567181DE}">
      <dgm:prSet/>
      <dgm:spPr/>
      <dgm:t>
        <a:bodyPr/>
        <a:lstStyle/>
        <a:p>
          <a:endParaRPr kumimoji="1" lang="ja-JP" altLang="en-US"/>
        </a:p>
      </dgm:t>
    </dgm:pt>
    <dgm:pt modelId="{9A14CB7C-7939-4C50-9E1D-34FB10130807}" type="pres">
      <dgm:prSet presAssocID="{15B25CCF-E948-4D64-973F-DED93B1B0C9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674AF7F-6882-4D97-827D-863D7DAFD25F}" type="pres">
      <dgm:prSet presAssocID="{15B25CCF-E948-4D64-973F-DED93B1B0C96}" presName="hierFlow" presStyleCnt="0"/>
      <dgm:spPr/>
    </dgm:pt>
    <dgm:pt modelId="{8D9B46B0-4E29-4DD8-925C-ACA3C97487F2}" type="pres">
      <dgm:prSet presAssocID="{15B25CCF-E948-4D64-973F-DED93B1B0C96}" presName="firstBuf" presStyleCnt="0"/>
      <dgm:spPr/>
    </dgm:pt>
    <dgm:pt modelId="{186D1840-365B-4D54-B9C3-4FD1066E0685}" type="pres">
      <dgm:prSet presAssocID="{15B25CCF-E948-4D64-973F-DED93B1B0C9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88B041A-AA8D-46DA-839C-2D5F10BE8DB8}" type="pres">
      <dgm:prSet presAssocID="{02AF9406-4F86-4E58-8F78-470E04DE39C7}" presName="Name14" presStyleCnt="0"/>
      <dgm:spPr/>
    </dgm:pt>
    <dgm:pt modelId="{0B03460A-978A-4ADE-8584-66B3BE75F6AF}" type="pres">
      <dgm:prSet presAssocID="{02AF9406-4F86-4E58-8F78-470E04DE39C7}" presName="level1Shape" presStyleLbl="node0" presStyleIdx="0" presStyleCnt="1">
        <dgm:presLayoutVars>
          <dgm:chPref val="3"/>
        </dgm:presLayoutVars>
      </dgm:prSet>
      <dgm:spPr/>
    </dgm:pt>
    <dgm:pt modelId="{6E8FBAA4-82AB-4F08-ABF1-87D07EE24610}" type="pres">
      <dgm:prSet presAssocID="{02AF9406-4F86-4E58-8F78-470E04DE39C7}" presName="hierChild2" presStyleCnt="0"/>
      <dgm:spPr/>
    </dgm:pt>
    <dgm:pt modelId="{66E1DAE0-16D5-4A91-A371-37639CE67FC3}" type="pres">
      <dgm:prSet presAssocID="{CED9F716-9ECB-4825-A3B5-49279168883E}" presName="Name19" presStyleLbl="parChTrans1D2" presStyleIdx="0" presStyleCnt="3"/>
      <dgm:spPr/>
    </dgm:pt>
    <dgm:pt modelId="{3943D79B-5328-41B2-B30A-10F55D8E7D5F}" type="pres">
      <dgm:prSet presAssocID="{F5F2FFE9-9984-4C5D-837F-810B5929C13C}" presName="Name21" presStyleCnt="0"/>
      <dgm:spPr/>
    </dgm:pt>
    <dgm:pt modelId="{5C7A9726-AF41-4260-B278-7B2C40D48764}" type="pres">
      <dgm:prSet presAssocID="{F5F2FFE9-9984-4C5D-837F-810B5929C13C}" presName="level2Shape" presStyleLbl="node2" presStyleIdx="0" presStyleCnt="3" custLinFactX="75151" custLinFactNeighborX="100000"/>
      <dgm:spPr/>
    </dgm:pt>
    <dgm:pt modelId="{8463D406-2276-4EC5-AA42-3CEE4FC6E585}" type="pres">
      <dgm:prSet presAssocID="{F5F2FFE9-9984-4C5D-837F-810B5929C13C}" presName="hierChild3" presStyleCnt="0"/>
      <dgm:spPr/>
    </dgm:pt>
    <dgm:pt modelId="{E8C38CB0-C7F1-4770-941D-0DC625D712A1}" type="pres">
      <dgm:prSet presAssocID="{89895B8E-1478-4DAD-9D87-048A1C5D3B27}" presName="Name19" presStyleLbl="parChTrans1D3" presStyleIdx="0" presStyleCnt="10"/>
      <dgm:spPr/>
    </dgm:pt>
    <dgm:pt modelId="{CE56A458-F3DD-4844-990E-6108DDC190FA}" type="pres">
      <dgm:prSet presAssocID="{77ED2D73-C4B8-4F30-886D-B064C3990E00}" presName="Name21" presStyleCnt="0"/>
      <dgm:spPr/>
    </dgm:pt>
    <dgm:pt modelId="{61CB06E4-609C-449F-BB67-562152013060}" type="pres">
      <dgm:prSet presAssocID="{77ED2D73-C4B8-4F30-886D-B064C3990E00}" presName="level2Shape" presStyleLbl="node3" presStyleIdx="0" presStyleCnt="10" custLinFactX="100000" custLinFactNeighborX="143913"/>
      <dgm:spPr/>
    </dgm:pt>
    <dgm:pt modelId="{AE919952-9DE4-487A-B870-E75F788485D0}" type="pres">
      <dgm:prSet presAssocID="{77ED2D73-C4B8-4F30-886D-B064C3990E00}" presName="hierChild3" presStyleCnt="0"/>
      <dgm:spPr/>
    </dgm:pt>
    <dgm:pt modelId="{7B69BDB8-013E-479D-9632-CC9C488C5D69}" type="pres">
      <dgm:prSet presAssocID="{EC63A0C2-83C8-4A01-A11B-AB8774D8ED5D}" presName="Name19" presStyleLbl="parChTrans1D3" presStyleIdx="1" presStyleCnt="10"/>
      <dgm:spPr/>
    </dgm:pt>
    <dgm:pt modelId="{F243FE5B-D5AF-4A75-BC2A-4624EAF701AF}" type="pres">
      <dgm:prSet presAssocID="{EB10AC99-CADC-434E-AD56-2FDC942963F3}" presName="Name21" presStyleCnt="0"/>
      <dgm:spPr/>
    </dgm:pt>
    <dgm:pt modelId="{E44B4AFC-B2E5-4078-98D6-463CB7CDA84A}" type="pres">
      <dgm:prSet presAssocID="{EB10AC99-CADC-434E-AD56-2FDC942963F3}" presName="level2Shape" presStyleLbl="node3" presStyleIdx="1" presStyleCnt="10" custLinFactX="90019" custLinFactNeighborX="100000" custLinFactNeighborY="-2788"/>
      <dgm:spPr/>
    </dgm:pt>
    <dgm:pt modelId="{7155F984-A67D-4131-A93F-DF0BF8A97106}" type="pres">
      <dgm:prSet presAssocID="{EB10AC99-CADC-434E-AD56-2FDC942963F3}" presName="hierChild3" presStyleCnt="0"/>
      <dgm:spPr/>
    </dgm:pt>
    <dgm:pt modelId="{AEDFE98C-8892-4D17-B602-B326627321C6}" type="pres">
      <dgm:prSet presAssocID="{75062D90-25B3-4EA8-8C43-184FB4E12D20}" presName="Name19" presStyleLbl="parChTrans1D3" presStyleIdx="2" presStyleCnt="10"/>
      <dgm:spPr/>
    </dgm:pt>
    <dgm:pt modelId="{E3DF7A55-A598-44B5-9EC8-87B88BA58B63}" type="pres">
      <dgm:prSet presAssocID="{8951947C-B556-41B5-9B9D-76B05C417813}" presName="Name21" presStyleCnt="0"/>
      <dgm:spPr/>
    </dgm:pt>
    <dgm:pt modelId="{7B04D6EC-89BE-48C9-B4C5-DDBD1CD5EB52}" type="pres">
      <dgm:prSet presAssocID="{8951947C-B556-41B5-9B9D-76B05C417813}" presName="level2Shape" presStyleLbl="node3" presStyleIdx="2" presStyleCnt="10" custLinFactX="32407" custLinFactNeighborX="100000" custLinFactNeighborY="-715"/>
      <dgm:spPr/>
    </dgm:pt>
    <dgm:pt modelId="{71765723-E3A7-491C-8CF6-4F38F08AC242}" type="pres">
      <dgm:prSet presAssocID="{8951947C-B556-41B5-9B9D-76B05C417813}" presName="hierChild3" presStyleCnt="0"/>
      <dgm:spPr/>
    </dgm:pt>
    <dgm:pt modelId="{7B72A70A-95FB-45A6-818F-CB6C9B5A0A5D}" type="pres">
      <dgm:prSet presAssocID="{C30C580A-2BE4-4AFC-8A33-F59641EC717C}" presName="Name19" presStyleLbl="parChTrans1D3" presStyleIdx="3" presStyleCnt="10"/>
      <dgm:spPr/>
    </dgm:pt>
    <dgm:pt modelId="{8734BA13-A1A9-4D54-A923-1C1F779F1F77}" type="pres">
      <dgm:prSet presAssocID="{16670DFE-C206-4D37-8720-59D30632740E}" presName="Name21" presStyleCnt="0"/>
      <dgm:spPr/>
    </dgm:pt>
    <dgm:pt modelId="{CAEB375B-FB11-4B63-8CA4-B5363B61215E}" type="pres">
      <dgm:prSet presAssocID="{16670DFE-C206-4D37-8720-59D30632740E}" presName="level2Shape" presStyleLbl="node3" presStyleIdx="3" presStyleCnt="10" custLinFactNeighborX="82229" custLinFactNeighborY="-2788"/>
      <dgm:spPr/>
    </dgm:pt>
    <dgm:pt modelId="{58350127-751E-4A1E-8AAE-50D8D9AC075E}" type="pres">
      <dgm:prSet presAssocID="{16670DFE-C206-4D37-8720-59D30632740E}" presName="hierChild3" presStyleCnt="0"/>
      <dgm:spPr/>
    </dgm:pt>
    <dgm:pt modelId="{2B98D258-920E-45E4-B39F-911A56A45C29}" type="pres">
      <dgm:prSet presAssocID="{D25157D9-CA39-46E6-8C49-D0EB5F0BA38E}" presName="Name19" presStyleLbl="parChTrans1D2" presStyleIdx="1" presStyleCnt="3"/>
      <dgm:spPr/>
    </dgm:pt>
    <dgm:pt modelId="{156F732A-A259-4A4A-800B-0185DEFE58BF}" type="pres">
      <dgm:prSet presAssocID="{CA525CB1-EB5C-4344-9F9D-16FA5D021B1E}" presName="Name21" presStyleCnt="0"/>
      <dgm:spPr/>
    </dgm:pt>
    <dgm:pt modelId="{595D4501-7754-42F1-89B5-9A2519FF3FC4}" type="pres">
      <dgm:prSet presAssocID="{CA525CB1-EB5C-4344-9F9D-16FA5D021B1E}" presName="level2Shape" presStyleLbl="node2" presStyleIdx="1" presStyleCnt="3"/>
      <dgm:spPr/>
    </dgm:pt>
    <dgm:pt modelId="{5EC272FA-10AB-402B-82CE-EA5837F1D892}" type="pres">
      <dgm:prSet presAssocID="{CA525CB1-EB5C-4344-9F9D-16FA5D021B1E}" presName="hierChild3" presStyleCnt="0"/>
      <dgm:spPr/>
    </dgm:pt>
    <dgm:pt modelId="{00BF56CA-BE5D-49DB-BD8D-63B69400621C}" type="pres">
      <dgm:prSet presAssocID="{500ED313-58C6-4078-8B03-716A8B06B483}" presName="Name19" presStyleLbl="parChTrans1D3" presStyleIdx="4" presStyleCnt="10"/>
      <dgm:spPr/>
    </dgm:pt>
    <dgm:pt modelId="{624C2044-498F-4D8A-BEAC-3F7CB917EEAF}" type="pres">
      <dgm:prSet presAssocID="{D262245C-B252-47B0-9135-79BB835FB07E}" presName="Name21" presStyleCnt="0"/>
      <dgm:spPr/>
    </dgm:pt>
    <dgm:pt modelId="{E8977D05-8AD6-4B73-96AF-86C1646EE2EB}" type="pres">
      <dgm:prSet presAssocID="{D262245C-B252-47B0-9135-79BB835FB07E}" presName="level2Shape" presStyleLbl="node3" presStyleIdx="4" presStyleCnt="10" custLinFactNeighborX="72395"/>
      <dgm:spPr/>
    </dgm:pt>
    <dgm:pt modelId="{D6EBF735-2B70-4591-B2FC-B426E8698F22}" type="pres">
      <dgm:prSet presAssocID="{D262245C-B252-47B0-9135-79BB835FB07E}" presName="hierChild3" presStyleCnt="0"/>
      <dgm:spPr/>
    </dgm:pt>
    <dgm:pt modelId="{B238EE72-18F8-4B87-A146-093951475808}" type="pres">
      <dgm:prSet presAssocID="{FD2D2ABF-F488-4297-9C06-71DC9E53046B}" presName="Name19" presStyleLbl="parChTrans1D3" presStyleIdx="5" presStyleCnt="10"/>
      <dgm:spPr/>
    </dgm:pt>
    <dgm:pt modelId="{4D4BB1C6-4DB1-4A11-B530-E33550F5002C}" type="pres">
      <dgm:prSet presAssocID="{D4A64439-EEC7-49B6-AB73-3C71352BE894}" presName="Name21" presStyleCnt="0"/>
      <dgm:spPr/>
    </dgm:pt>
    <dgm:pt modelId="{3C9D2005-808E-41BF-B072-CA1CC6EE8AD0}" type="pres">
      <dgm:prSet presAssocID="{D4A64439-EEC7-49B6-AB73-3C71352BE894}" presName="level2Shape" presStyleLbl="node3" presStyleIdx="5" presStyleCnt="10"/>
      <dgm:spPr/>
    </dgm:pt>
    <dgm:pt modelId="{39598EFE-EA34-49D9-8D83-DE25E513C786}" type="pres">
      <dgm:prSet presAssocID="{D4A64439-EEC7-49B6-AB73-3C71352BE894}" presName="hierChild3" presStyleCnt="0"/>
      <dgm:spPr/>
    </dgm:pt>
    <dgm:pt modelId="{50212D6E-AD2C-425A-8B2D-1EFABF793ABC}" type="pres">
      <dgm:prSet presAssocID="{52933F31-3924-41D1-92B7-2516D74AC559}" presName="Name19" presStyleLbl="parChTrans1D3" presStyleIdx="6" presStyleCnt="10"/>
      <dgm:spPr/>
    </dgm:pt>
    <dgm:pt modelId="{A582B82B-94D2-4081-BC11-8F1316F893D3}" type="pres">
      <dgm:prSet presAssocID="{899E48C2-729C-4984-95EB-C1ABA0200F69}" presName="Name21" presStyleCnt="0"/>
      <dgm:spPr/>
    </dgm:pt>
    <dgm:pt modelId="{2BA685A9-F090-4CD7-BB17-BD7FE2F547B0}" type="pres">
      <dgm:prSet presAssocID="{899E48C2-729C-4984-95EB-C1ABA0200F69}" presName="level2Shape" presStyleLbl="node3" presStyleIdx="6" presStyleCnt="10" custLinFactNeighborX="-63047"/>
      <dgm:spPr/>
    </dgm:pt>
    <dgm:pt modelId="{95D946D1-FA16-41D1-BE36-C7D897CFCC76}" type="pres">
      <dgm:prSet presAssocID="{899E48C2-729C-4984-95EB-C1ABA0200F69}" presName="hierChild3" presStyleCnt="0"/>
      <dgm:spPr/>
    </dgm:pt>
    <dgm:pt modelId="{DBA968E2-7BD6-4462-882B-3403CD3C4167}" type="pres">
      <dgm:prSet presAssocID="{2F6D18E8-9988-4315-830A-2BDADB3527AE}" presName="Name19" presStyleLbl="parChTrans1D2" presStyleIdx="2" presStyleCnt="3"/>
      <dgm:spPr/>
    </dgm:pt>
    <dgm:pt modelId="{2D1ACCC0-62DE-4B8F-9BC9-B93893798ED3}" type="pres">
      <dgm:prSet presAssocID="{ADB9B6AA-CE0F-4AED-B26B-6623C9EA9988}" presName="Name21" presStyleCnt="0"/>
      <dgm:spPr/>
    </dgm:pt>
    <dgm:pt modelId="{30AB0193-CA5B-4FF9-8318-CC95FD30A4D7}" type="pres">
      <dgm:prSet presAssocID="{ADB9B6AA-CE0F-4AED-B26B-6623C9EA9988}" presName="level2Shape" presStyleLbl="node2" presStyleIdx="2" presStyleCnt="3" custLinFactX="-37771" custLinFactNeighborX="-100000"/>
      <dgm:spPr/>
    </dgm:pt>
    <dgm:pt modelId="{95A12F3C-353E-4FAA-8B35-1336DCFCA2ED}" type="pres">
      <dgm:prSet presAssocID="{ADB9B6AA-CE0F-4AED-B26B-6623C9EA9988}" presName="hierChild3" presStyleCnt="0"/>
      <dgm:spPr/>
    </dgm:pt>
    <dgm:pt modelId="{531A2D5A-A286-4F4B-A5E3-FE9325B536DF}" type="pres">
      <dgm:prSet presAssocID="{804480EF-59FA-4BE7-BE7D-5A6C6A6FE8AA}" presName="Name19" presStyleLbl="parChTrans1D3" presStyleIdx="7" presStyleCnt="10"/>
      <dgm:spPr/>
    </dgm:pt>
    <dgm:pt modelId="{540C8132-0C1E-4A6D-A865-3156E9332A16}" type="pres">
      <dgm:prSet presAssocID="{BF413B1A-9A3A-4907-9EE1-BED7A3FDD640}" presName="Name21" presStyleCnt="0"/>
      <dgm:spPr/>
    </dgm:pt>
    <dgm:pt modelId="{28D8F974-ED99-4042-9AD8-FACAB363BA87}" type="pres">
      <dgm:prSet presAssocID="{BF413B1A-9A3A-4907-9EE1-BED7A3FDD640}" presName="level2Shape" presStyleLbl="node3" presStyleIdx="7" presStyleCnt="10" custLinFactNeighborX="-77061"/>
      <dgm:spPr/>
    </dgm:pt>
    <dgm:pt modelId="{84EECA09-95F8-4619-A3B5-65254AEF1DA4}" type="pres">
      <dgm:prSet presAssocID="{BF413B1A-9A3A-4907-9EE1-BED7A3FDD640}" presName="hierChild3" presStyleCnt="0"/>
      <dgm:spPr/>
    </dgm:pt>
    <dgm:pt modelId="{85820E30-F2F2-4810-B495-DA6315D44252}" type="pres">
      <dgm:prSet presAssocID="{C4A862D4-25D1-4E66-BD5A-CE84183EDC9A}" presName="Name19" presStyleLbl="parChTrans1D3" presStyleIdx="8" presStyleCnt="10"/>
      <dgm:spPr/>
    </dgm:pt>
    <dgm:pt modelId="{274EF2E1-E65E-4021-A772-602AA7B9206F}" type="pres">
      <dgm:prSet presAssocID="{BD88F7B9-7794-4EAF-9E94-3C12EE5C2546}" presName="Name21" presStyleCnt="0"/>
      <dgm:spPr/>
    </dgm:pt>
    <dgm:pt modelId="{53D146AD-B566-46FC-9B6D-C00EBD5307C5}" type="pres">
      <dgm:prSet presAssocID="{BD88F7B9-7794-4EAF-9E94-3C12EE5C2546}" presName="level2Shape" presStyleLbl="node3" presStyleIdx="8" presStyleCnt="10" custLinFactX="-37771" custLinFactNeighborX="-100000"/>
      <dgm:spPr/>
    </dgm:pt>
    <dgm:pt modelId="{A1314A49-F34C-492B-9A18-C8085E57D9E8}" type="pres">
      <dgm:prSet presAssocID="{BD88F7B9-7794-4EAF-9E94-3C12EE5C2546}" presName="hierChild3" presStyleCnt="0"/>
      <dgm:spPr/>
    </dgm:pt>
    <dgm:pt modelId="{DDD0BB0B-53B7-4087-BFBF-AF85536139F9}" type="pres">
      <dgm:prSet presAssocID="{78BAFFE9-E548-49E1-A994-E35FE40E3E7C}" presName="Name19" presStyleLbl="parChTrans1D3" presStyleIdx="9" presStyleCnt="10"/>
      <dgm:spPr/>
    </dgm:pt>
    <dgm:pt modelId="{641F1B9A-631A-4CE6-9E4D-6FDFEBC87367}" type="pres">
      <dgm:prSet presAssocID="{F3009DFB-F610-41DE-A7A5-FAB71A3477F9}" presName="Name21" presStyleCnt="0"/>
      <dgm:spPr/>
    </dgm:pt>
    <dgm:pt modelId="{F1FA6732-0440-4A4B-A6B7-04211036AF14}" type="pres">
      <dgm:prSet presAssocID="{F3009DFB-F610-41DE-A7A5-FAB71A3477F9}" presName="level2Shape" presStyleLbl="node3" presStyleIdx="9" presStyleCnt="10" custLinFactX="-96146" custLinFactNeighborX="-100000"/>
      <dgm:spPr/>
    </dgm:pt>
    <dgm:pt modelId="{C54E621F-5E83-4EB0-98AC-9FB189A45808}" type="pres">
      <dgm:prSet presAssocID="{F3009DFB-F610-41DE-A7A5-FAB71A3477F9}" presName="hierChild3" presStyleCnt="0"/>
      <dgm:spPr/>
    </dgm:pt>
    <dgm:pt modelId="{AC615F0D-1485-4105-AE66-B815EDDC75AA}" type="pres">
      <dgm:prSet presAssocID="{15B25CCF-E948-4D64-973F-DED93B1B0C96}" presName="bgShapesFlow" presStyleCnt="0"/>
      <dgm:spPr/>
    </dgm:pt>
    <dgm:pt modelId="{8F47B15D-7643-41B8-AAEC-43580A5C5953}" type="pres">
      <dgm:prSet presAssocID="{F644DF8F-0767-4D9E-8053-B4FA4208ACFD}" presName="rectComp" presStyleCnt="0"/>
      <dgm:spPr/>
    </dgm:pt>
    <dgm:pt modelId="{1F8E88DB-238F-4C6C-8292-AA8AE827F92A}" type="pres">
      <dgm:prSet presAssocID="{F644DF8F-0767-4D9E-8053-B4FA4208ACFD}" presName="bgRect" presStyleLbl="bgShp" presStyleIdx="0" presStyleCnt="3" custScaleX="68058" custScaleY="97182" custLinFactNeighborX="7625" custLinFactNeighborY="5838"/>
      <dgm:spPr/>
    </dgm:pt>
    <dgm:pt modelId="{C38F5D98-7091-42FB-8759-FB6FAA885965}" type="pres">
      <dgm:prSet presAssocID="{F644DF8F-0767-4D9E-8053-B4FA4208ACFD}" presName="bgRectTx" presStyleLbl="bgShp" presStyleIdx="0" presStyleCnt="3">
        <dgm:presLayoutVars>
          <dgm:bulletEnabled val="1"/>
        </dgm:presLayoutVars>
      </dgm:prSet>
      <dgm:spPr/>
    </dgm:pt>
    <dgm:pt modelId="{107BAFF6-3AE4-40E9-8CAA-1BB9DD853F6A}" type="pres">
      <dgm:prSet presAssocID="{F644DF8F-0767-4D9E-8053-B4FA4208ACFD}" presName="spComp" presStyleCnt="0"/>
      <dgm:spPr/>
    </dgm:pt>
    <dgm:pt modelId="{C273114A-4780-47D2-BDFD-70D067C78012}" type="pres">
      <dgm:prSet presAssocID="{F644DF8F-0767-4D9E-8053-B4FA4208ACFD}" presName="vSp" presStyleCnt="0"/>
      <dgm:spPr/>
    </dgm:pt>
    <dgm:pt modelId="{10B65D38-8023-4A74-A64C-5DBEEE893A1F}" type="pres">
      <dgm:prSet presAssocID="{32B9FEF6-AD02-427D-AEEE-B7C15CE1D10D}" presName="rectComp" presStyleCnt="0"/>
      <dgm:spPr/>
    </dgm:pt>
    <dgm:pt modelId="{9AAFADCF-E151-4B76-B675-8270D2D17A5D}" type="pres">
      <dgm:prSet presAssocID="{32B9FEF6-AD02-427D-AEEE-B7C15CE1D10D}" presName="bgRect" presStyleLbl="bgShp" presStyleIdx="1" presStyleCnt="3" custScaleX="67865" custScaleY="110362" custLinFactNeighborX="7625" custLinFactNeighborY="-2919"/>
      <dgm:spPr/>
    </dgm:pt>
    <dgm:pt modelId="{F87479C5-1FE4-4B2B-9B2A-8F737B5A245D}" type="pres">
      <dgm:prSet presAssocID="{32B9FEF6-AD02-427D-AEEE-B7C15CE1D10D}" presName="bgRectTx" presStyleLbl="bgShp" presStyleIdx="1" presStyleCnt="3">
        <dgm:presLayoutVars>
          <dgm:bulletEnabled val="1"/>
        </dgm:presLayoutVars>
      </dgm:prSet>
      <dgm:spPr/>
    </dgm:pt>
    <dgm:pt modelId="{CDE152B5-4DA8-47E5-968B-4A64CBAD3560}" type="pres">
      <dgm:prSet presAssocID="{32B9FEF6-AD02-427D-AEEE-B7C15CE1D10D}" presName="spComp" presStyleCnt="0"/>
      <dgm:spPr/>
    </dgm:pt>
    <dgm:pt modelId="{DD907D9F-4CFC-4656-98B0-864E276AFA28}" type="pres">
      <dgm:prSet presAssocID="{32B9FEF6-AD02-427D-AEEE-B7C15CE1D10D}" presName="vSp" presStyleCnt="0"/>
      <dgm:spPr/>
    </dgm:pt>
    <dgm:pt modelId="{F8382B1A-6E41-410E-BAD6-03093451C844}" type="pres">
      <dgm:prSet presAssocID="{7CBDC995-EB89-426F-B101-5144E1F3A229}" presName="rectComp" presStyleCnt="0"/>
      <dgm:spPr/>
    </dgm:pt>
    <dgm:pt modelId="{61370FDB-47E2-459D-B542-03B2691BDFE9}" type="pres">
      <dgm:prSet presAssocID="{7CBDC995-EB89-426F-B101-5144E1F3A229}" presName="bgRect" presStyleLbl="bgShp" presStyleIdx="2" presStyleCnt="3" custScaleX="67750" custScaleY="116952" custLinFactNeighborX="7500" custLinFactNeighborY="-8757"/>
      <dgm:spPr/>
    </dgm:pt>
    <dgm:pt modelId="{FFCCFDF8-8C73-4E57-8E95-EB91977C2214}" type="pres">
      <dgm:prSet presAssocID="{7CBDC995-EB89-426F-B101-5144E1F3A229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F16D7D00-2E97-4334-AB05-CD5845BDC5F7}" srcId="{02AF9406-4F86-4E58-8F78-470E04DE39C7}" destId="{ADB9B6AA-CE0F-4AED-B26B-6623C9EA9988}" srcOrd="2" destOrd="0" parTransId="{2F6D18E8-9988-4315-830A-2BDADB3527AE}" sibTransId="{BB604B13-B384-40B7-9EB6-56871D132894}"/>
    <dgm:cxn modelId="{DDFFD408-4858-4F40-A0A8-C2DC7A40D76C}" type="presOf" srcId="{2F6D18E8-9988-4315-830A-2BDADB3527AE}" destId="{DBA968E2-7BD6-4462-882B-3403CD3C4167}" srcOrd="0" destOrd="0" presId="urn:microsoft.com/office/officeart/2005/8/layout/hierarchy6"/>
    <dgm:cxn modelId="{46317D09-BF32-234A-A9CE-F720D22032C0}" type="presOf" srcId="{8951947C-B556-41B5-9B9D-76B05C417813}" destId="{7B04D6EC-89BE-48C9-B4C5-DDBD1CD5EB52}" srcOrd="0" destOrd="0" presId="urn:microsoft.com/office/officeart/2005/8/layout/hierarchy6"/>
    <dgm:cxn modelId="{6EEFE60B-358A-2842-B77E-BFE9A1B2B535}" type="presOf" srcId="{7CBDC995-EB89-426F-B101-5144E1F3A229}" destId="{FFCCFDF8-8C73-4E57-8E95-EB91977C2214}" srcOrd="1" destOrd="0" presId="urn:microsoft.com/office/officeart/2005/8/layout/hierarchy6"/>
    <dgm:cxn modelId="{6FBD470C-77AD-4506-B706-FF4B64F96C53}" srcId="{CA525CB1-EB5C-4344-9F9D-16FA5D021B1E}" destId="{D4A64439-EEC7-49B6-AB73-3C71352BE894}" srcOrd="1" destOrd="0" parTransId="{FD2D2ABF-F488-4297-9C06-71DC9E53046B}" sibTransId="{3B7ED1CB-0A43-4BF8-A308-D8285618D58A}"/>
    <dgm:cxn modelId="{F54AF40F-F82F-48E8-922E-4F628B094AAA}" srcId="{15B25CCF-E948-4D64-973F-DED93B1B0C96}" destId="{F644DF8F-0767-4D9E-8053-B4FA4208ACFD}" srcOrd="1" destOrd="0" parTransId="{5415FEEA-4598-4164-B039-DFF2D47C3507}" sibTransId="{0FAEBAD1-F44E-4C2D-8C46-E91CFF752ACD}"/>
    <dgm:cxn modelId="{0297B810-F642-CC4A-8A15-821E18E0C65E}" type="presOf" srcId="{F5F2FFE9-9984-4C5D-837F-810B5929C13C}" destId="{5C7A9726-AF41-4260-B278-7B2C40D48764}" srcOrd="0" destOrd="0" presId="urn:microsoft.com/office/officeart/2005/8/layout/hierarchy6"/>
    <dgm:cxn modelId="{F2A6231C-9781-4FFF-8E1E-317F30BBA4D5}" srcId="{02AF9406-4F86-4E58-8F78-470E04DE39C7}" destId="{F5F2FFE9-9984-4C5D-837F-810B5929C13C}" srcOrd="0" destOrd="0" parTransId="{CED9F716-9ECB-4825-A3B5-49279168883E}" sibTransId="{8CEE8F60-D8F3-4CFF-B30E-714160AE887B}"/>
    <dgm:cxn modelId="{5657071D-744F-8449-9DA3-7A8B82021CA5}" type="presOf" srcId="{02AF9406-4F86-4E58-8F78-470E04DE39C7}" destId="{0B03460A-978A-4ADE-8584-66B3BE75F6AF}" srcOrd="0" destOrd="0" presId="urn:microsoft.com/office/officeart/2005/8/layout/hierarchy6"/>
    <dgm:cxn modelId="{7618721E-A7D5-6C43-92FD-DA5077D7A8FA}" type="presOf" srcId="{804480EF-59FA-4BE7-BE7D-5A6C6A6FE8AA}" destId="{531A2D5A-A286-4F4B-A5E3-FE9325B536DF}" srcOrd="0" destOrd="0" presId="urn:microsoft.com/office/officeart/2005/8/layout/hierarchy6"/>
    <dgm:cxn modelId="{98383627-A8B8-9148-BA81-F01DF14D9368}" type="presOf" srcId="{75062D90-25B3-4EA8-8C43-184FB4E12D20}" destId="{AEDFE98C-8892-4D17-B602-B326627321C6}" srcOrd="0" destOrd="0" presId="urn:microsoft.com/office/officeart/2005/8/layout/hierarchy6"/>
    <dgm:cxn modelId="{2E890C2B-E507-AD4B-ADDD-1278CE27A792}" type="presOf" srcId="{899E48C2-729C-4984-95EB-C1ABA0200F69}" destId="{2BA685A9-F090-4CD7-BB17-BD7FE2F547B0}" srcOrd="0" destOrd="0" presId="urn:microsoft.com/office/officeart/2005/8/layout/hierarchy6"/>
    <dgm:cxn modelId="{DCCFA12C-9BF7-2B46-A983-DA795A10B77D}" type="presOf" srcId="{F644DF8F-0767-4D9E-8053-B4FA4208ACFD}" destId="{C38F5D98-7091-42FB-8759-FB6FAA885965}" srcOrd="1" destOrd="0" presId="urn:microsoft.com/office/officeart/2005/8/layout/hierarchy6"/>
    <dgm:cxn modelId="{360D3733-7761-C243-B7DA-527E71448C2A}" type="presOf" srcId="{BF413B1A-9A3A-4907-9EE1-BED7A3FDD640}" destId="{28D8F974-ED99-4042-9AD8-FACAB363BA87}" srcOrd="0" destOrd="0" presId="urn:microsoft.com/office/officeart/2005/8/layout/hierarchy6"/>
    <dgm:cxn modelId="{00693436-7B6D-497B-B518-F8CC94647B81}" srcId="{F5F2FFE9-9984-4C5D-837F-810B5929C13C}" destId="{77ED2D73-C4B8-4F30-886D-B064C3990E00}" srcOrd="0" destOrd="0" parTransId="{89895B8E-1478-4DAD-9D87-048A1C5D3B27}" sibTransId="{19D50A9B-074D-4F3B-8B79-735F70A3A111}"/>
    <dgm:cxn modelId="{BA80BA38-F9B6-4548-9CA7-8EEB28FFF24D}" type="presOf" srcId="{BD88F7B9-7794-4EAF-9E94-3C12EE5C2546}" destId="{53D146AD-B566-46FC-9B6D-C00EBD5307C5}" srcOrd="0" destOrd="0" presId="urn:microsoft.com/office/officeart/2005/8/layout/hierarchy6"/>
    <dgm:cxn modelId="{BAD9E83D-9D94-6643-B562-285DF31C3A86}" type="presOf" srcId="{ADB9B6AA-CE0F-4AED-B26B-6623C9EA9988}" destId="{30AB0193-CA5B-4FF9-8318-CC95FD30A4D7}" srcOrd="0" destOrd="0" presId="urn:microsoft.com/office/officeart/2005/8/layout/hierarchy6"/>
    <dgm:cxn modelId="{78FFDF44-2A82-0B46-A5C4-465EFD26DBC7}" type="presOf" srcId="{EC63A0C2-83C8-4A01-A11B-AB8774D8ED5D}" destId="{7B69BDB8-013E-479D-9632-CC9C488C5D69}" srcOrd="0" destOrd="0" presId="urn:microsoft.com/office/officeart/2005/8/layout/hierarchy6"/>
    <dgm:cxn modelId="{5F504245-5D23-C542-B12B-A6F604ED29B0}" type="presOf" srcId="{D262245C-B252-47B0-9135-79BB835FB07E}" destId="{E8977D05-8AD6-4B73-96AF-86C1646EE2EB}" srcOrd="0" destOrd="0" presId="urn:microsoft.com/office/officeart/2005/8/layout/hierarchy6"/>
    <dgm:cxn modelId="{BB822A47-8CB8-4A75-ACFD-C3F5DAFFBF33}" srcId="{CA525CB1-EB5C-4344-9F9D-16FA5D021B1E}" destId="{D262245C-B252-47B0-9135-79BB835FB07E}" srcOrd="0" destOrd="0" parTransId="{500ED313-58C6-4078-8B03-716A8B06B483}" sibTransId="{6B009E65-27A3-4888-9FC9-212D90B0FA6E}"/>
    <dgm:cxn modelId="{6BED064D-18E9-5C45-96C1-81416F1213CA}" type="presOf" srcId="{7CBDC995-EB89-426F-B101-5144E1F3A229}" destId="{61370FDB-47E2-459D-B542-03B2691BDFE9}" srcOrd="0" destOrd="0" presId="urn:microsoft.com/office/officeart/2005/8/layout/hierarchy6"/>
    <dgm:cxn modelId="{93DCD252-01AF-4C4E-B11B-1CB050D01AA8}" type="presOf" srcId="{F644DF8F-0767-4D9E-8053-B4FA4208ACFD}" destId="{1F8E88DB-238F-4C6C-8292-AA8AE827F92A}" srcOrd="0" destOrd="0" presId="urn:microsoft.com/office/officeart/2005/8/layout/hierarchy6"/>
    <dgm:cxn modelId="{443CCE53-99E8-43D9-94F3-9706B16ABDBA}" srcId="{02AF9406-4F86-4E58-8F78-470E04DE39C7}" destId="{CA525CB1-EB5C-4344-9F9D-16FA5D021B1E}" srcOrd="1" destOrd="0" parTransId="{D25157D9-CA39-46E6-8C49-D0EB5F0BA38E}" sibTransId="{7BD429B4-5B85-43BB-AF9B-06C1A16475F3}"/>
    <dgm:cxn modelId="{E4B7A258-FA50-446C-BC95-6AB1221D1426}" srcId="{15B25CCF-E948-4D64-973F-DED93B1B0C96}" destId="{02AF9406-4F86-4E58-8F78-470E04DE39C7}" srcOrd="0" destOrd="0" parTransId="{D6A6F1BE-60BB-45A8-A8D6-92E46A8934B9}" sibTransId="{1AADD066-1A5F-45A3-B662-85207CB1E1E5}"/>
    <dgm:cxn modelId="{2062166B-6E85-4830-B666-5B5BFA5EC2A2}" srcId="{F5F2FFE9-9984-4C5D-837F-810B5929C13C}" destId="{16670DFE-C206-4D37-8720-59D30632740E}" srcOrd="3" destOrd="0" parTransId="{C30C580A-2BE4-4AFC-8A33-F59641EC717C}" sibTransId="{DF96B03F-0C66-453D-B234-CAF794572FC2}"/>
    <dgm:cxn modelId="{82A84876-E5D2-4F4C-BC0A-F9C433184EEB}" type="presOf" srcId="{D4A64439-EEC7-49B6-AB73-3C71352BE894}" destId="{3C9D2005-808E-41BF-B072-CA1CC6EE8AD0}" srcOrd="0" destOrd="0" presId="urn:microsoft.com/office/officeart/2005/8/layout/hierarchy6"/>
    <dgm:cxn modelId="{E52DFB7F-44D6-4F1B-B8EE-0788F297D2B9}" srcId="{ADB9B6AA-CE0F-4AED-B26B-6623C9EA9988}" destId="{F3009DFB-F610-41DE-A7A5-FAB71A3477F9}" srcOrd="2" destOrd="0" parTransId="{78BAFFE9-E548-49E1-A994-E35FE40E3E7C}" sibTransId="{FC00D7D8-35F5-486F-980E-CB19B8A7B1A9}"/>
    <dgm:cxn modelId="{9FC09481-67FA-CF4D-A6DD-DAC761EA3D26}" type="presOf" srcId="{C4A862D4-25D1-4E66-BD5A-CE84183EDC9A}" destId="{85820E30-F2F2-4810-B495-DA6315D44252}" srcOrd="0" destOrd="0" presId="urn:microsoft.com/office/officeart/2005/8/layout/hierarchy6"/>
    <dgm:cxn modelId="{0E305083-2602-6247-8190-A583C63D1341}" type="presOf" srcId="{EB10AC99-CADC-434E-AD56-2FDC942963F3}" destId="{E44B4AFC-B2E5-4078-98D6-463CB7CDA84A}" srcOrd="0" destOrd="0" presId="urn:microsoft.com/office/officeart/2005/8/layout/hierarchy6"/>
    <dgm:cxn modelId="{38745A85-3C98-5942-B6CC-0413AEDEDDB9}" type="presOf" srcId="{77ED2D73-C4B8-4F30-886D-B064C3990E00}" destId="{61CB06E4-609C-449F-BB67-562152013060}" srcOrd="0" destOrd="0" presId="urn:microsoft.com/office/officeart/2005/8/layout/hierarchy6"/>
    <dgm:cxn modelId="{04903486-C629-40CF-95EB-079090280171}" srcId="{F5F2FFE9-9984-4C5D-837F-810B5929C13C}" destId="{8951947C-B556-41B5-9B9D-76B05C417813}" srcOrd="2" destOrd="0" parTransId="{75062D90-25B3-4EA8-8C43-184FB4E12D20}" sibTransId="{2C15305C-425A-45BB-9716-3E7AB33DA416}"/>
    <dgm:cxn modelId="{03D7F496-2C55-4895-BBE2-9D3B7292AB07}" srcId="{ADB9B6AA-CE0F-4AED-B26B-6623C9EA9988}" destId="{BF413B1A-9A3A-4907-9EE1-BED7A3FDD640}" srcOrd="0" destOrd="0" parTransId="{804480EF-59FA-4BE7-BE7D-5A6C6A6FE8AA}" sibTransId="{7E5B0E80-B15E-43D5-BAAA-8B028BFBA755}"/>
    <dgm:cxn modelId="{14087099-8351-324F-B7D2-D3ECE017637A}" type="presOf" srcId="{78BAFFE9-E548-49E1-A994-E35FE40E3E7C}" destId="{DDD0BB0B-53B7-4087-BFBF-AF85536139F9}" srcOrd="0" destOrd="0" presId="urn:microsoft.com/office/officeart/2005/8/layout/hierarchy6"/>
    <dgm:cxn modelId="{0E919699-C391-9942-BB48-B60873A8B27E}" type="presOf" srcId="{89895B8E-1478-4DAD-9D87-048A1C5D3B27}" destId="{E8C38CB0-C7F1-4770-941D-0DC625D712A1}" srcOrd="0" destOrd="0" presId="urn:microsoft.com/office/officeart/2005/8/layout/hierarchy6"/>
    <dgm:cxn modelId="{A780FA9E-9BD8-4C57-B500-5264567181DE}" srcId="{ADB9B6AA-CE0F-4AED-B26B-6623C9EA9988}" destId="{BD88F7B9-7794-4EAF-9E94-3C12EE5C2546}" srcOrd="1" destOrd="0" parTransId="{C4A862D4-25D1-4E66-BD5A-CE84183EDC9A}" sibTransId="{9A061901-A1D4-4C1C-B485-0C1EE75D3B7D}"/>
    <dgm:cxn modelId="{D1EE3E9F-7F8B-4347-B2F0-ED5074A465AA}" type="presOf" srcId="{15B25CCF-E948-4D64-973F-DED93B1B0C96}" destId="{9A14CB7C-7939-4C50-9E1D-34FB10130807}" srcOrd="0" destOrd="0" presId="urn:microsoft.com/office/officeart/2005/8/layout/hierarchy6"/>
    <dgm:cxn modelId="{ED7CBEA0-4ADF-8A47-9342-12321FC6D83C}" type="presOf" srcId="{CA525CB1-EB5C-4344-9F9D-16FA5D021B1E}" destId="{595D4501-7754-42F1-89B5-9A2519FF3FC4}" srcOrd="0" destOrd="0" presId="urn:microsoft.com/office/officeart/2005/8/layout/hierarchy6"/>
    <dgm:cxn modelId="{7300CAA8-E888-544D-987E-CD89A28C414B}" type="presOf" srcId="{32B9FEF6-AD02-427D-AEEE-B7C15CE1D10D}" destId="{F87479C5-1FE4-4B2B-9B2A-8F737B5A245D}" srcOrd="1" destOrd="0" presId="urn:microsoft.com/office/officeart/2005/8/layout/hierarchy6"/>
    <dgm:cxn modelId="{40463EA9-BD01-4106-8638-0F9E4ADE5278}" srcId="{15B25CCF-E948-4D64-973F-DED93B1B0C96}" destId="{7CBDC995-EB89-426F-B101-5144E1F3A229}" srcOrd="3" destOrd="0" parTransId="{9CF8DCC6-2B8E-471B-B824-0582BFE820B1}" sibTransId="{8CBA4606-8505-472F-83FE-15B09D528803}"/>
    <dgm:cxn modelId="{6FAD5AAA-111A-9543-9F09-43CA6D642B16}" type="presOf" srcId="{32B9FEF6-AD02-427D-AEEE-B7C15CE1D10D}" destId="{9AAFADCF-E151-4B76-B675-8270D2D17A5D}" srcOrd="0" destOrd="0" presId="urn:microsoft.com/office/officeart/2005/8/layout/hierarchy6"/>
    <dgm:cxn modelId="{577492AD-7D4B-FA4E-999A-26789FF9393A}" type="presOf" srcId="{500ED313-58C6-4078-8B03-716A8B06B483}" destId="{00BF56CA-BE5D-49DB-BD8D-63B69400621C}" srcOrd="0" destOrd="0" presId="urn:microsoft.com/office/officeart/2005/8/layout/hierarchy6"/>
    <dgm:cxn modelId="{0A44E2B8-ACA9-4271-8FE1-8F58473D67BF}" srcId="{15B25CCF-E948-4D64-973F-DED93B1B0C96}" destId="{32B9FEF6-AD02-427D-AEEE-B7C15CE1D10D}" srcOrd="2" destOrd="0" parTransId="{FA7F58AC-600A-4F5B-970C-AFAAAAB83BB7}" sibTransId="{976048A7-2063-489B-88B7-CFC35EC2577A}"/>
    <dgm:cxn modelId="{F121AAC3-44D3-6543-9DB6-18E694018521}" type="presOf" srcId="{D25157D9-CA39-46E6-8C49-D0EB5F0BA38E}" destId="{2B98D258-920E-45E4-B39F-911A56A45C29}" srcOrd="0" destOrd="0" presId="urn:microsoft.com/office/officeart/2005/8/layout/hierarchy6"/>
    <dgm:cxn modelId="{081470C9-E031-A248-9ED2-5C34212FFEAD}" type="presOf" srcId="{C30C580A-2BE4-4AFC-8A33-F59641EC717C}" destId="{7B72A70A-95FB-45A6-818F-CB6C9B5A0A5D}" srcOrd="0" destOrd="0" presId="urn:microsoft.com/office/officeart/2005/8/layout/hierarchy6"/>
    <dgm:cxn modelId="{967227CE-337C-BF43-A906-DEF0AB573C77}" type="presOf" srcId="{CED9F716-9ECB-4825-A3B5-49279168883E}" destId="{66E1DAE0-16D5-4A91-A371-37639CE67FC3}" srcOrd="0" destOrd="0" presId="urn:microsoft.com/office/officeart/2005/8/layout/hierarchy6"/>
    <dgm:cxn modelId="{522D43D1-B061-EA46-953E-032CE9C9F854}" type="presOf" srcId="{FD2D2ABF-F488-4297-9C06-71DC9E53046B}" destId="{B238EE72-18F8-4B87-A146-093951475808}" srcOrd="0" destOrd="0" presId="urn:microsoft.com/office/officeart/2005/8/layout/hierarchy6"/>
    <dgm:cxn modelId="{553235D5-D9D0-FE43-A46A-50CE77C0F9A3}" type="presOf" srcId="{16670DFE-C206-4D37-8720-59D30632740E}" destId="{CAEB375B-FB11-4B63-8CA4-B5363B61215E}" srcOrd="0" destOrd="0" presId="urn:microsoft.com/office/officeart/2005/8/layout/hierarchy6"/>
    <dgm:cxn modelId="{BFF6ADE2-9412-E245-85F2-4364B6162A48}" type="presOf" srcId="{F3009DFB-F610-41DE-A7A5-FAB71A3477F9}" destId="{F1FA6732-0440-4A4B-A6B7-04211036AF14}" srcOrd="0" destOrd="0" presId="urn:microsoft.com/office/officeart/2005/8/layout/hierarchy6"/>
    <dgm:cxn modelId="{BB29B0E4-F6D6-4643-9F09-345E5C05CE80}" srcId="{F5F2FFE9-9984-4C5D-837F-810B5929C13C}" destId="{EB10AC99-CADC-434E-AD56-2FDC942963F3}" srcOrd="1" destOrd="0" parTransId="{EC63A0C2-83C8-4A01-A11B-AB8774D8ED5D}" sibTransId="{46290347-A4B6-44FA-9CC7-8848CD6E0F93}"/>
    <dgm:cxn modelId="{10CF64E8-AAC2-4626-99BB-C25AEDE53424}" srcId="{CA525CB1-EB5C-4344-9F9D-16FA5D021B1E}" destId="{899E48C2-729C-4984-95EB-C1ABA0200F69}" srcOrd="2" destOrd="0" parTransId="{52933F31-3924-41D1-92B7-2516D74AC559}" sibTransId="{8081D44E-E1A2-42E8-A97B-26E058C2163C}"/>
    <dgm:cxn modelId="{B344B3F7-8B4B-3C40-81DC-2ABFD4748867}" type="presOf" srcId="{52933F31-3924-41D1-92B7-2516D74AC559}" destId="{50212D6E-AD2C-425A-8B2D-1EFABF793ABC}" srcOrd="0" destOrd="0" presId="urn:microsoft.com/office/officeart/2005/8/layout/hierarchy6"/>
    <dgm:cxn modelId="{06164C19-7F37-3A45-9FA5-08A570094F77}" type="presParOf" srcId="{9A14CB7C-7939-4C50-9E1D-34FB10130807}" destId="{E674AF7F-6882-4D97-827D-863D7DAFD25F}" srcOrd="0" destOrd="0" presId="urn:microsoft.com/office/officeart/2005/8/layout/hierarchy6"/>
    <dgm:cxn modelId="{CAAD7E06-3E14-B543-AFD8-55617183FFCD}" type="presParOf" srcId="{E674AF7F-6882-4D97-827D-863D7DAFD25F}" destId="{8D9B46B0-4E29-4DD8-925C-ACA3C97487F2}" srcOrd="0" destOrd="0" presId="urn:microsoft.com/office/officeart/2005/8/layout/hierarchy6"/>
    <dgm:cxn modelId="{2A89AA8A-DF05-F845-97BD-F4F852627D8F}" type="presParOf" srcId="{E674AF7F-6882-4D97-827D-863D7DAFD25F}" destId="{186D1840-365B-4D54-B9C3-4FD1066E0685}" srcOrd="1" destOrd="0" presId="urn:microsoft.com/office/officeart/2005/8/layout/hierarchy6"/>
    <dgm:cxn modelId="{8A4A8480-E409-B049-90BC-E3AD69045C2F}" type="presParOf" srcId="{186D1840-365B-4D54-B9C3-4FD1066E0685}" destId="{E88B041A-AA8D-46DA-839C-2D5F10BE8DB8}" srcOrd="0" destOrd="0" presId="urn:microsoft.com/office/officeart/2005/8/layout/hierarchy6"/>
    <dgm:cxn modelId="{187345DD-AC1A-AC42-A5AE-0E03392A0AE6}" type="presParOf" srcId="{E88B041A-AA8D-46DA-839C-2D5F10BE8DB8}" destId="{0B03460A-978A-4ADE-8584-66B3BE75F6AF}" srcOrd="0" destOrd="0" presId="urn:microsoft.com/office/officeart/2005/8/layout/hierarchy6"/>
    <dgm:cxn modelId="{56969DCB-ABDF-C44D-9C36-98D97FCCE75A}" type="presParOf" srcId="{E88B041A-AA8D-46DA-839C-2D5F10BE8DB8}" destId="{6E8FBAA4-82AB-4F08-ABF1-87D07EE24610}" srcOrd="1" destOrd="0" presId="urn:microsoft.com/office/officeart/2005/8/layout/hierarchy6"/>
    <dgm:cxn modelId="{BB1B2067-3C92-0A4A-8700-CAADBD1F67B3}" type="presParOf" srcId="{6E8FBAA4-82AB-4F08-ABF1-87D07EE24610}" destId="{66E1DAE0-16D5-4A91-A371-37639CE67FC3}" srcOrd="0" destOrd="0" presId="urn:microsoft.com/office/officeart/2005/8/layout/hierarchy6"/>
    <dgm:cxn modelId="{D1503A76-13EA-2648-9173-688BABB7CA40}" type="presParOf" srcId="{6E8FBAA4-82AB-4F08-ABF1-87D07EE24610}" destId="{3943D79B-5328-41B2-B30A-10F55D8E7D5F}" srcOrd="1" destOrd="0" presId="urn:microsoft.com/office/officeart/2005/8/layout/hierarchy6"/>
    <dgm:cxn modelId="{9FF3BA3B-C212-9148-A991-EE996FC875E8}" type="presParOf" srcId="{3943D79B-5328-41B2-B30A-10F55D8E7D5F}" destId="{5C7A9726-AF41-4260-B278-7B2C40D48764}" srcOrd="0" destOrd="0" presId="urn:microsoft.com/office/officeart/2005/8/layout/hierarchy6"/>
    <dgm:cxn modelId="{F87CA97A-9979-134A-B823-1CF8A5023B99}" type="presParOf" srcId="{3943D79B-5328-41B2-B30A-10F55D8E7D5F}" destId="{8463D406-2276-4EC5-AA42-3CEE4FC6E585}" srcOrd="1" destOrd="0" presId="urn:microsoft.com/office/officeart/2005/8/layout/hierarchy6"/>
    <dgm:cxn modelId="{6E3729F5-7391-8B44-AD7A-E8BC477FD7D2}" type="presParOf" srcId="{8463D406-2276-4EC5-AA42-3CEE4FC6E585}" destId="{E8C38CB0-C7F1-4770-941D-0DC625D712A1}" srcOrd="0" destOrd="0" presId="urn:microsoft.com/office/officeart/2005/8/layout/hierarchy6"/>
    <dgm:cxn modelId="{1098957E-AF87-CF44-9738-C3F8CF758B3E}" type="presParOf" srcId="{8463D406-2276-4EC5-AA42-3CEE4FC6E585}" destId="{CE56A458-F3DD-4844-990E-6108DDC190FA}" srcOrd="1" destOrd="0" presId="urn:microsoft.com/office/officeart/2005/8/layout/hierarchy6"/>
    <dgm:cxn modelId="{2271548C-92FC-4549-8814-DA8BE95D31FD}" type="presParOf" srcId="{CE56A458-F3DD-4844-990E-6108DDC190FA}" destId="{61CB06E4-609C-449F-BB67-562152013060}" srcOrd="0" destOrd="0" presId="urn:microsoft.com/office/officeart/2005/8/layout/hierarchy6"/>
    <dgm:cxn modelId="{454261E1-7236-A04E-9371-87D860423862}" type="presParOf" srcId="{CE56A458-F3DD-4844-990E-6108DDC190FA}" destId="{AE919952-9DE4-487A-B870-E75F788485D0}" srcOrd="1" destOrd="0" presId="urn:microsoft.com/office/officeart/2005/8/layout/hierarchy6"/>
    <dgm:cxn modelId="{0826F42D-F767-6B42-8F49-19F5727F979B}" type="presParOf" srcId="{8463D406-2276-4EC5-AA42-3CEE4FC6E585}" destId="{7B69BDB8-013E-479D-9632-CC9C488C5D69}" srcOrd="2" destOrd="0" presId="urn:microsoft.com/office/officeart/2005/8/layout/hierarchy6"/>
    <dgm:cxn modelId="{8A9D4F21-63C3-7B4A-BAF1-57E94B79E15A}" type="presParOf" srcId="{8463D406-2276-4EC5-AA42-3CEE4FC6E585}" destId="{F243FE5B-D5AF-4A75-BC2A-4624EAF701AF}" srcOrd="3" destOrd="0" presId="urn:microsoft.com/office/officeart/2005/8/layout/hierarchy6"/>
    <dgm:cxn modelId="{281AE0AE-54C2-DD4C-A3CE-098CE0410BD9}" type="presParOf" srcId="{F243FE5B-D5AF-4A75-BC2A-4624EAF701AF}" destId="{E44B4AFC-B2E5-4078-98D6-463CB7CDA84A}" srcOrd="0" destOrd="0" presId="urn:microsoft.com/office/officeart/2005/8/layout/hierarchy6"/>
    <dgm:cxn modelId="{0DC42A24-F1EF-5940-9FA7-40E3581E06A0}" type="presParOf" srcId="{F243FE5B-D5AF-4A75-BC2A-4624EAF701AF}" destId="{7155F984-A67D-4131-A93F-DF0BF8A97106}" srcOrd="1" destOrd="0" presId="urn:microsoft.com/office/officeart/2005/8/layout/hierarchy6"/>
    <dgm:cxn modelId="{83CC2DFC-E688-8445-BF1E-7173389927C7}" type="presParOf" srcId="{8463D406-2276-4EC5-AA42-3CEE4FC6E585}" destId="{AEDFE98C-8892-4D17-B602-B326627321C6}" srcOrd="4" destOrd="0" presId="urn:microsoft.com/office/officeart/2005/8/layout/hierarchy6"/>
    <dgm:cxn modelId="{8090B75E-54CD-6741-B424-BE3EA7D148D9}" type="presParOf" srcId="{8463D406-2276-4EC5-AA42-3CEE4FC6E585}" destId="{E3DF7A55-A598-44B5-9EC8-87B88BA58B63}" srcOrd="5" destOrd="0" presId="urn:microsoft.com/office/officeart/2005/8/layout/hierarchy6"/>
    <dgm:cxn modelId="{C2A3D4D5-1449-1544-BD8A-4D53FF20BEF5}" type="presParOf" srcId="{E3DF7A55-A598-44B5-9EC8-87B88BA58B63}" destId="{7B04D6EC-89BE-48C9-B4C5-DDBD1CD5EB52}" srcOrd="0" destOrd="0" presId="urn:microsoft.com/office/officeart/2005/8/layout/hierarchy6"/>
    <dgm:cxn modelId="{1E9E57BE-B6D3-FF45-B4F2-A1DEB263139D}" type="presParOf" srcId="{E3DF7A55-A598-44B5-9EC8-87B88BA58B63}" destId="{71765723-E3A7-491C-8CF6-4F38F08AC242}" srcOrd="1" destOrd="0" presId="urn:microsoft.com/office/officeart/2005/8/layout/hierarchy6"/>
    <dgm:cxn modelId="{88D4EC61-C60A-FE49-BE71-AB72638940A9}" type="presParOf" srcId="{8463D406-2276-4EC5-AA42-3CEE4FC6E585}" destId="{7B72A70A-95FB-45A6-818F-CB6C9B5A0A5D}" srcOrd="6" destOrd="0" presId="urn:microsoft.com/office/officeart/2005/8/layout/hierarchy6"/>
    <dgm:cxn modelId="{1D13443B-49B0-8647-BE95-508739007CE4}" type="presParOf" srcId="{8463D406-2276-4EC5-AA42-3CEE4FC6E585}" destId="{8734BA13-A1A9-4D54-A923-1C1F779F1F77}" srcOrd="7" destOrd="0" presId="urn:microsoft.com/office/officeart/2005/8/layout/hierarchy6"/>
    <dgm:cxn modelId="{C412D1FF-56E9-944F-849F-F684F87106A9}" type="presParOf" srcId="{8734BA13-A1A9-4D54-A923-1C1F779F1F77}" destId="{CAEB375B-FB11-4B63-8CA4-B5363B61215E}" srcOrd="0" destOrd="0" presId="urn:microsoft.com/office/officeart/2005/8/layout/hierarchy6"/>
    <dgm:cxn modelId="{93F60FA2-B06C-234A-97EC-B87C947C7F64}" type="presParOf" srcId="{8734BA13-A1A9-4D54-A923-1C1F779F1F77}" destId="{58350127-751E-4A1E-8AAE-50D8D9AC075E}" srcOrd="1" destOrd="0" presId="urn:microsoft.com/office/officeart/2005/8/layout/hierarchy6"/>
    <dgm:cxn modelId="{BD563F59-D2E9-E84F-ACAA-87A2D595ED64}" type="presParOf" srcId="{6E8FBAA4-82AB-4F08-ABF1-87D07EE24610}" destId="{2B98D258-920E-45E4-B39F-911A56A45C29}" srcOrd="2" destOrd="0" presId="urn:microsoft.com/office/officeart/2005/8/layout/hierarchy6"/>
    <dgm:cxn modelId="{6848ED6F-88DD-D346-9434-171A6889C09A}" type="presParOf" srcId="{6E8FBAA4-82AB-4F08-ABF1-87D07EE24610}" destId="{156F732A-A259-4A4A-800B-0185DEFE58BF}" srcOrd="3" destOrd="0" presId="urn:microsoft.com/office/officeart/2005/8/layout/hierarchy6"/>
    <dgm:cxn modelId="{2D3E5288-0811-6944-8A6C-DFFF8E2AD31E}" type="presParOf" srcId="{156F732A-A259-4A4A-800B-0185DEFE58BF}" destId="{595D4501-7754-42F1-89B5-9A2519FF3FC4}" srcOrd="0" destOrd="0" presId="urn:microsoft.com/office/officeart/2005/8/layout/hierarchy6"/>
    <dgm:cxn modelId="{7B9DA074-2A52-D642-A41C-6543BA706A3C}" type="presParOf" srcId="{156F732A-A259-4A4A-800B-0185DEFE58BF}" destId="{5EC272FA-10AB-402B-82CE-EA5837F1D892}" srcOrd="1" destOrd="0" presId="urn:microsoft.com/office/officeart/2005/8/layout/hierarchy6"/>
    <dgm:cxn modelId="{3F710A48-01FE-5F4D-B940-2AE9109BA3EC}" type="presParOf" srcId="{5EC272FA-10AB-402B-82CE-EA5837F1D892}" destId="{00BF56CA-BE5D-49DB-BD8D-63B69400621C}" srcOrd="0" destOrd="0" presId="urn:microsoft.com/office/officeart/2005/8/layout/hierarchy6"/>
    <dgm:cxn modelId="{55020975-9EDD-354F-B162-0C9A4645BAFF}" type="presParOf" srcId="{5EC272FA-10AB-402B-82CE-EA5837F1D892}" destId="{624C2044-498F-4D8A-BEAC-3F7CB917EEAF}" srcOrd="1" destOrd="0" presId="urn:microsoft.com/office/officeart/2005/8/layout/hierarchy6"/>
    <dgm:cxn modelId="{54EA31AE-7C59-D546-8594-DCCADB13107C}" type="presParOf" srcId="{624C2044-498F-4D8A-BEAC-3F7CB917EEAF}" destId="{E8977D05-8AD6-4B73-96AF-86C1646EE2EB}" srcOrd="0" destOrd="0" presId="urn:microsoft.com/office/officeart/2005/8/layout/hierarchy6"/>
    <dgm:cxn modelId="{0FF6DA9D-058C-AC40-AF10-08CA5E783098}" type="presParOf" srcId="{624C2044-498F-4D8A-BEAC-3F7CB917EEAF}" destId="{D6EBF735-2B70-4591-B2FC-B426E8698F22}" srcOrd="1" destOrd="0" presId="urn:microsoft.com/office/officeart/2005/8/layout/hierarchy6"/>
    <dgm:cxn modelId="{60FBF411-3D57-7C46-97B4-9920D74191B5}" type="presParOf" srcId="{5EC272FA-10AB-402B-82CE-EA5837F1D892}" destId="{B238EE72-18F8-4B87-A146-093951475808}" srcOrd="2" destOrd="0" presId="urn:microsoft.com/office/officeart/2005/8/layout/hierarchy6"/>
    <dgm:cxn modelId="{D6AB765A-C11C-E14D-A281-F5151333CF52}" type="presParOf" srcId="{5EC272FA-10AB-402B-82CE-EA5837F1D892}" destId="{4D4BB1C6-4DB1-4A11-B530-E33550F5002C}" srcOrd="3" destOrd="0" presId="urn:microsoft.com/office/officeart/2005/8/layout/hierarchy6"/>
    <dgm:cxn modelId="{E897EF6A-B980-CF46-9F6A-AEC8F53E28D6}" type="presParOf" srcId="{4D4BB1C6-4DB1-4A11-B530-E33550F5002C}" destId="{3C9D2005-808E-41BF-B072-CA1CC6EE8AD0}" srcOrd="0" destOrd="0" presId="urn:microsoft.com/office/officeart/2005/8/layout/hierarchy6"/>
    <dgm:cxn modelId="{0614CC7D-0BD0-1C43-B13D-04C9252F977E}" type="presParOf" srcId="{4D4BB1C6-4DB1-4A11-B530-E33550F5002C}" destId="{39598EFE-EA34-49D9-8D83-DE25E513C786}" srcOrd="1" destOrd="0" presId="urn:microsoft.com/office/officeart/2005/8/layout/hierarchy6"/>
    <dgm:cxn modelId="{13C2D231-0E90-FB48-9E7D-CBC8D106195C}" type="presParOf" srcId="{5EC272FA-10AB-402B-82CE-EA5837F1D892}" destId="{50212D6E-AD2C-425A-8B2D-1EFABF793ABC}" srcOrd="4" destOrd="0" presId="urn:microsoft.com/office/officeart/2005/8/layout/hierarchy6"/>
    <dgm:cxn modelId="{922F6F35-D74F-2D4C-8CA9-BE0462DA3D2C}" type="presParOf" srcId="{5EC272FA-10AB-402B-82CE-EA5837F1D892}" destId="{A582B82B-94D2-4081-BC11-8F1316F893D3}" srcOrd="5" destOrd="0" presId="urn:microsoft.com/office/officeart/2005/8/layout/hierarchy6"/>
    <dgm:cxn modelId="{87EDEAD0-7E1B-D140-A540-B16A439971D3}" type="presParOf" srcId="{A582B82B-94D2-4081-BC11-8F1316F893D3}" destId="{2BA685A9-F090-4CD7-BB17-BD7FE2F547B0}" srcOrd="0" destOrd="0" presId="urn:microsoft.com/office/officeart/2005/8/layout/hierarchy6"/>
    <dgm:cxn modelId="{BFF6F886-3DFF-6E47-873E-8C91E5863C59}" type="presParOf" srcId="{A582B82B-94D2-4081-BC11-8F1316F893D3}" destId="{95D946D1-FA16-41D1-BE36-C7D897CFCC76}" srcOrd="1" destOrd="0" presId="urn:microsoft.com/office/officeart/2005/8/layout/hierarchy6"/>
    <dgm:cxn modelId="{369446F3-1933-3049-ADAD-789FD33943BD}" type="presParOf" srcId="{6E8FBAA4-82AB-4F08-ABF1-87D07EE24610}" destId="{DBA968E2-7BD6-4462-882B-3403CD3C4167}" srcOrd="4" destOrd="0" presId="urn:microsoft.com/office/officeart/2005/8/layout/hierarchy6"/>
    <dgm:cxn modelId="{195068AE-D2D6-E141-BE58-96FBB84B9E00}" type="presParOf" srcId="{6E8FBAA4-82AB-4F08-ABF1-87D07EE24610}" destId="{2D1ACCC0-62DE-4B8F-9BC9-B93893798ED3}" srcOrd="5" destOrd="0" presId="urn:microsoft.com/office/officeart/2005/8/layout/hierarchy6"/>
    <dgm:cxn modelId="{D3AFFB10-627B-AE4F-B0AC-C9374D674DBF}" type="presParOf" srcId="{2D1ACCC0-62DE-4B8F-9BC9-B93893798ED3}" destId="{30AB0193-CA5B-4FF9-8318-CC95FD30A4D7}" srcOrd="0" destOrd="0" presId="urn:microsoft.com/office/officeart/2005/8/layout/hierarchy6"/>
    <dgm:cxn modelId="{831C845E-47E8-2F4E-950F-654F21E6FDC1}" type="presParOf" srcId="{2D1ACCC0-62DE-4B8F-9BC9-B93893798ED3}" destId="{95A12F3C-353E-4FAA-8B35-1336DCFCA2ED}" srcOrd="1" destOrd="0" presId="urn:microsoft.com/office/officeart/2005/8/layout/hierarchy6"/>
    <dgm:cxn modelId="{79A6E2DB-5AA3-5143-806F-5B501657096C}" type="presParOf" srcId="{95A12F3C-353E-4FAA-8B35-1336DCFCA2ED}" destId="{531A2D5A-A286-4F4B-A5E3-FE9325B536DF}" srcOrd="0" destOrd="0" presId="urn:microsoft.com/office/officeart/2005/8/layout/hierarchy6"/>
    <dgm:cxn modelId="{F371354A-1139-F647-9D95-D04E10951B85}" type="presParOf" srcId="{95A12F3C-353E-4FAA-8B35-1336DCFCA2ED}" destId="{540C8132-0C1E-4A6D-A865-3156E9332A16}" srcOrd="1" destOrd="0" presId="urn:microsoft.com/office/officeart/2005/8/layout/hierarchy6"/>
    <dgm:cxn modelId="{5BF2954E-8879-4A4C-802C-7B8FB5778AE0}" type="presParOf" srcId="{540C8132-0C1E-4A6D-A865-3156E9332A16}" destId="{28D8F974-ED99-4042-9AD8-FACAB363BA87}" srcOrd="0" destOrd="0" presId="urn:microsoft.com/office/officeart/2005/8/layout/hierarchy6"/>
    <dgm:cxn modelId="{3C3C4405-B69C-B546-97A1-E66280DE0251}" type="presParOf" srcId="{540C8132-0C1E-4A6D-A865-3156E9332A16}" destId="{84EECA09-95F8-4619-A3B5-65254AEF1DA4}" srcOrd="1" destOrd="0" presId="urn:microsoft.com/office/officeart/2005/8/layout/hierarchy6"/>
    <dgm:cxn modelId="{A7425CA1-F1B5-414F-A6C3-5A93586749C4}" type="presParOf" srcId="{95A12F3C-353E-4FAA-8B35-1336DCFCA2ED}" destId="{85820E30-F2F2-4810-B495-DA6315D44252}" srcOrd="2" destOrd="0" presId="urn:microsoft.com/office/officeart/2005/8/layout/hierarchy6"/>
    <dgm:cxn modelId="{9E32E13F-079B-5B4E-B817-2BEE56B434B5}" type="presParOf" srcId="{95A12F3C-353E-4FAA-8B35-1336DCFCA2ED}" destId="{274EF2E1-E65E-4021-A772-602AA7B9206F}" srcOrd="3" destOrd="0" presId="urn:microsoft.com/office/officeart/2005/8/layout/hierarchy6"/>
    <dgm:cxn modelId="{1F535259-91B7-F540-8D9A-E2F067160139}" type="presParOf" srcId="{274EF2E1-E65E-4021-A772-602AA7B9206F}" destId="{53D146AD-B566-46FC-9B6D-C00EBD5307C5}" srcOrd="0" destOrd="0" presId="urn:microsoft.com/office/officeart/2005/8/layout/hierarchy6"/>
    <dgm:cxn modelId="{684B090B-1008-BB4E-A689-3E88F9295FB2}" type="presParOf" srcId="{274EF2E1-E65E-4021-A772-602AA7B9206F}" destId="{A1314A49-F34C-492B-9A18-C8085E57D9E8}" srcOrd="1" destOrd="0" presId="urn:microsoft.com/office/officeart/2005/8/layout/hierarchy6"/>
    <dgm:cxn modelId="{AC1FE080-B0B9-314D-A65D-CAB889BFCC79}" type="presParOf" srcId="{95A12F3C-353E-4FAA-8B35-1336DCFCA2ED}" destId="{DDD0BB0B-53B7-4087-BFBF-AF85536139F9}" srcOrd="4" destOrd="0" presId="urn:microsoft.com/office/officeart/2005/8/layout/hierarchy6"/>
    <dgm:cxn modelId="{7E204914-50D6-9E49-8FF3-B8396477E15A}" type="presParOf" srcId="{95A12F3C-353E-4FAA-8B35-1336DCFCA2ED}" destId="{641F1B9A-631A-4CE6-9E4D-6FDFEBC87367}" srcOrd="5" destOrd="0" presId="urn:microsoft.com/office/officeart/2005/8/layout/hierarchy6"/>
    <dgm:cxn modelId="{C50A5938-B86B-F644-910B-08C06DE5BDAD}" type="presParOf" srcId="{641F1B9A-631A-4CE6-9E4D-6FDFEBC87367}" destId="{F1FA6732-0440-4A4B-A6B7-04211036AF14}" srcOrd="0" destOrd="0" presId="urn:microsoft.com/office/officeart/2005/8/layout/hierarchy6"/>
    <dgm:cxn modelId="{B65CDC74-378D-B64E-81E7-ED62D2F679A4}" type="presParOf" srcId="{641F1B9A-631A-4CE6-9E4D-6FDFEBC87367}" destId="{C54E621F-5E83-4EB0-98AC-9FB189A45808}" srcOrd="1" destOrd="0" presId="urn:microsoft.com/office/officeart/2005/8/layout/hierarchy6"/>
    <dgm:cxn modelId="{E0CA53D2-25AA-1B49-9672-D02AC783E8E2}" type="presParOf" srcId="{9A14CB7C-7939-4C50-9E1D-34FB10130807}" destId="{AC615F0D-1485-4105-AE66-B815EDDC75AA}" srcOrd="1" destOrd="0" presId="urn:microsoft.com/office/officeart/2005/8/layout/hierarchy6"/>
    <dgm:cxn modelId="{235CA6C8-A5D5-5F4B-A343-6B53A343F85C}" type="presParOf" srcId="{AC615F0D-1485-4105-AE66-B815EDDC75AA}" destId="{8F47B15D-7643-41B8-AAEC-43580A5C5953}" srcOrd="0" destOrd="0" presId="urn:microsoft.com/office/officeart/2005/8/layout/hierarchy6"/>
    <dgm:cxn modelId="{92EF521B-6BED-D741-80A8-AAEFFE939234}" type="presParOf" srcId="{8F47B15D-7643-41B8-AAEC-43580A5C5953}" destId="{1F8E88DB-238F-4C6C-8292-AA8AE827F92A}" srcOrd="0" destOrd="0" presId="urn:microsoft.com/office/officeart/2005/8/layout/hierarchy6"/>
    <dgm:cxn modelId="{A5324E29-6635-724D-8C78-C412CA797451}" type="presParOf" srcId="{8F47B15D-7643-41B8-AAEC-43580A5C5953}" destId="{C38F5D98-7091-42FB-8759-FB6FAA885965}" srcOrd="1" destOrd="0" presId="urn:microsoft.com/office/officeart/2005/8/layout/hierarchy6"/>
    <dgm:cxn modelId="{33FA1411-4AB8-884D-9B35-FD0E6D69F381}" type="presParOf" srcId="{AC615F0D-1485-4105-AE66-B815EDDC75AA}" destId="{107BAFF6-3AE4-40E9-8CAA-1BB9DD853F6A}" srcOrd="1" destOrd="0" presId="urn:microsoft.com/office/officeart/2005/8/layout/hierarchy6"/>
    <dgm:cxn modelId="{652A639B-6BEA-2D4D-9A40-562328030B88}" type="presParOf" srcId="{107BAFF6-3AE4-40E9-8CAA-1BB9DD853F6A}" destId="{C273114A-4780-47D2-BDFD-70D067C78012}" srcOrd="0" destOrd="0" presId="urn:microsoft.com/office/officeart/2005/8/layout/hierarchy6"/>
    <dgm:cxn modelId="{95F82788-6AFE-D74A-A8EA-E62FE21E3ADD}" type="presParOf" srcId="{AC615F0D-1485-4105-AE66-B815EDDC75AA}" destId="{10B65D38-8023-4A74-A64C-5DBEEE893A1F}" srcOrd="2" destOrd="0" presId="urn:microsoft.com/office/officeart/2005/8/layout/hierarchy6"/>
    <dgm:cxn modelId="{C1CBB704-E03B-CA42-BE6A-505AE14168A0}" type="presParOf" srcId="{10B65D38-8023-4A74-A64C-5DBEEE893A1F}" destId="{9AAFADCF-E151-4B76-B675-8270D2D17A5D}" srcOrd="0" destOrd="0" presId="urn:microsoft.com/office/officeart/2005/8/layout/hierarchy6"/>
    <dgm:cxn modelId="{58B77216-C2E6-DC42-89C9-152AC01DFCA6}" type="presParOf" srcId="{10B65D38-8023-4A74-A64C-5DBEEE893A1F}" destId="{F87479C5-1FE4-4B2B-9B2A-8F737B5A245D}" srcOrd="1" destOrd="0" presId="urn:microsoft.com/office/officeart/2005/8/layout/hierarchy6"/>
    <dgm:cxn modelId="{C4F1448C-0C2F-3B47-8F7A-0870280C1012}" type="presParOf" srcId="{AC615F0D-1485-4105-AE66-B815EDDC75AA}" destId="{CDE152B5-4DA8-47E5-968B-4A64CBAD3560}" srcOrd="3" destOrd="0" presId="urn:microsoft.com/office/officeart/2005/8/layout/hierarchy6"/>
    <dgm:cxn modelId="{5E4AF4A6-A25F-B343-BC6B-3E53952085AB}" type="presParOf" srcId="{CDE152B5-4DA8-47E5-968B-4A64CBAD3560}" destId="{DD907D9F-4CFC-4656-98B0-864E276AFA28}" srcOrd="0" destOrd="0" presId="urn:microsoft.com/office/officeart/2005/8/layout/hierarchy6"/>
    <dgm:cxn modelId="{217AF554-C752-BB41-B199-A0A9DA993E27}" type="presParOf" srcId="{AC615F0D-1485-4105-AE66-B815EDDC75AA}" destId="{F8382B1A-6E41-410E-BAD6-03093451C844}" srcOrd="4" destOrd="0" presId="urn:microsoft.com/office/officeart/2005/8/layout/hierarchy6"/>
    <dgm:cxn modelId="{B336EF56-E3A8-BD49-8D5E-1C319CDDFB99}" type="presParOf" srcId="{F8382B1A-6E41-410E-BAD6-03093451C844}" destId="{61370FDB-47E2-459D-B542-03B2691BDFE9}" srcOrd="0" destOrd="0" presId="urn:microsoft.com/office/officeart/2005/8/layout/hierarchy6"/>
    <dgm:cxn modelId="{5430C9D4-33C3-ED4E-80BC-D140A15677C3}" type="presParOf" srcId="{F8382B1A-6E41-410E-BAD6-03093451C844}" destId="{FFCCFDF8-8C73-4E57-8E95-EB91977C2214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70FDB-47E2-459D-B542-03B2691BDFE9}">
      <dsp:nvSpPr>
        <dsp:cNvPr id="0" name=""/>
        <dsp:cNvSpPr/>
      </dsp:nvSpPr>
      <dsp:spPr>
        <a:xfrm>
          <a:off x="1937487" y="1401070"/>
          <a:ext cx="7886416" cy="58297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700" kern="1200" dirty="0"/>
            <a:t>Members</a:t>
          </a:r>
          <a:endParaRPr kumimoji="1" lang="ja-JP" altLang="en-US" sz="1700" kern="1200" dirty="0"/>
        </a:p>
      </dsp:txBody>
      <dsp:txXfrm>
        <a:off x="1937487" y="1401070"/>
        <a:ext cx="2365924" cy="582972"/>
      </dsp:txXfrm>
    </dsp:sp>
    <dsp:sp modelId="{9AAFADCF-E151-4B76-B675-8270D2D17A5D}">
      <dsp:nvSpPr>
        <dsp:cNvPr id="0" name=""/>
        <dsp:cNvSpPr/>
      </dsp:nvSpPr>
      <dsp:spPr>
        <a:xfrm>
          <a:off x="1945344" y="796970"/>
          <a:ext cx="7899802" cy="55012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700" kern="1200" dirty="0"/>
            <a:t>RAs</a:t>
          </a:r>
          <a:endParaRPr kumimoji="1" lang="ja-JP" altLang="en-US" sz="1700" kern="1200" dirty="0"/>
        </a:p>
      </dsp:txBody>
      <dsp:txXfrm>
        <a:off x="1945344" y="796970"/>
        <a:ext cx="2369940" cy="550122"/>
      </dsp:txXfrm>
    </dsp:sp>
    <dsp:sp modelId="{1F8E88DB-238F-4C6C-8292-AA8AE827F92A}">
      <dsp:nvSpPr>
        <dsp:cNvPr id="0" name=""/>
        <dsp:cNvSpPr/>
      </dsp:nvSpPr>
      <dsp:spPr>
        <a:xfrm>
          <a:off x="1934111" y="273118"/>
          <a:ext cx="7922269" cy="48442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700" kern="1200" dirty="0"/>
        </a:p>
      </dsp:txBody>
      <dsp:txXfrm>
        <a:off x="1934111" y="273118"/>
        <a:ext cx="2376680" cy="484424"/>
      </dsp:txXfrm>
    </dsp:sp>
    <dsp:sp modelId="{0B03460A-978A-4ADE-8584-66B3BE75F6AF}">
      <dsp:nvSpPr>
        <dsp:cNvPr id="0" name=""/>
        <dsp:cNvSpPr/>
      </dsp:nvSpPr>
      <dsp:spPr>
        <a:xfrm>
          <a:off x="6528285" y="285557"/>
          <a:ext cx="623088" cy="4153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900" kern="1200" dirty="0"/>
            <a:t>IDF</a:t>
          </a:r>
          <a:endParaRPr kumimoji="1" lang="ja-JP" altLang="en-US" sz="900" kern="1200" dirty="0"/>
        </a:p>
      </dsp:txBody>
      <dsp:txXfrm>
        <a:off x="6540451" y="297723"/>
        <a:ext cx="598756" cy="391060"/>
      </dsp:txXfrm>
    </dsp:sp>
    <dsp:sp modelId="{66E1DAE0-16D5-4A91-A371-37639CE67FC3}">
      <dsp:nvSpPr>
        <dsp:cNvPr id="0" name=""/>
        <dsp:cNvSpPr/>
      </dsp:nvSpPr>
      <dsp:spPr>
        <a:xfrm>
          <a:off x="5298625" y="700949"/>
          <a:ext cx="1541204" cy="166157"/>
        </a:xfrm>
        <a:custGeom>
          <a:avLst/>
          <a:gdLst/>
          <a:ahLst/>
          <a:cxnLst/>
          <a:rect l="0" t="0" r="0" b="0"/>
          <a:pathLst>
            <a:path>
              <a:moveTo>
                <a:pt x="1541204" y="0"/>
              </a:moveTo>
              <a:lnTo>
                <a:pt x="1541204" y="83078"/>
              </a:lnTo>
              <a:lnTo>
                <a:pt x="0" y="83078"/>
              </a:lnTo>
              <a:lnTo>
                <a:pt x="0" y="16615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7A9726-AF41-4260-B278-7B2C40D48764}">
      <dsp:nvSpPr>
        <dsp:cNvPr id="0" name=""/>
        <dsp:cNvSpPr/>
      </dsp:nvSpPr>
      <dsp:spPr>
        <a:xfrm>
          <a:off x="4987081" y="867106"/>
          <a:ext cx="623088" cy="41539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900" kern="1200" dirty="0" err="1"/>
            <a:t>CrossRef</a:t>
          </a:r>
          <a:endParaRPr kumimoji="1" lang="ja-JP" altLang="en-US" sz="900" kern="1200" dirty="0"/>
        </a:p>
      </dsp:txBody>
      <dsp:txXfrm>
        <a:off x="4999247" y="879272"/>
        <a:ext cx="598756" cy="391060"/>
      </dsp:txXfrm>
    </dsp:sp>
    <dsp:sp modelId="{E8C38CB0-C7F1-4770-941D-0DC625D712A1}">
      <dsp:nvSpPr>
        <dsp:cNvPr id="0" name=""/>
        <dsp:cNvSpPr/>
      </dsp:nvSpPr>
      <dsp:spPr>
        <a:xfrm>
          <a:off x="4512050" y="1282499"/>
          <a:ext cx="786575" cy="166157"/>
        </a:xfrm>
        <a:custGeom>
          <a:avLst/>
          <a:gdLst/>
          <a:ahLst/>
          <a:cxnLst/>
          <a:rect l="0" t="0" r="0" b="0"/>
          <a:pathLst>
            <a:path>
              <a:moveTo>
                <a:pt x="786575" y="0"/>
              </a:moveTo>
              <a:lnTo>
                <a:pt x="786575" y="83078"/>
              </a:lnTo>
              <a:lnTo>
                <a:pt x="0" y="83078"/>
              </a:lnTo>
              <a:lnTo>
                <a:pt x="0" y="16615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CB06E4-609C-449F-BB67-562152013060}">
      <dsp:nvSpPr>
        <dsp:cNvPr id="0" name=""/>
        <dsp:cNvSpPr/>
      </dsp:nvSpPr>
      <dsp:spPr>
        <a:xfrm>
          <a:off x="4200506" y="1448656"/>
          <a:ext cx="623088" cy="41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900" kern="1200" dirty="0"/>
            <a:t>Publishers</a:t>
          </a:r>
          <a:endParaRPr kumimoji="1" lang="ja-JP" altLang="en-US" sz="900" kern="1200" dirty="0"/>
        </a:p>
      </dsp:txBody>
      <dsp:txXfrm>
        <a:off x="4212672" y="1460822"/>
        <a:ext cx="598756" cy="391060"/>
      </dsp:txXfrm>
    </dsp:sp>
    <dsp:sp modelId="{7B69BDB8-013E-479D-9632-CC9C488C5D69}">
      <dsp:nvSpPr>
        <dsp:cNvPr id="0" name=""/>
        <dsp:cNvSpPr/>
      </dsp:nvSpPr>
      <dsp:spPr>
        <a:xfrm>
          <a:off x="4986258" y="1282499"/>
          <a:ext cx="312366" cy="154575"/>
        </a:xfrm>
        <a:custGeom>
          <a:avLst/>
          <a:gdLst/>
          <a:ahLst/>
          <a:cxnLst/>
          <a:rect l="0" t="0" r="0" b="0"/>
          <a:pathLst>
            <a:path>
              <a:moveTo>
                <a:pt x="312366" y="0"/>
              </a:moveTo>
              <a:lnTo>
                <a:pt x="312366" y="77287"/>
              </a:lnTo>
              <a:lnTo>
                <a:pt x="0" y="77287"/>
              </a:lnTo>
              <a:lnTo>
                <a:pt x="0" y="15457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B4AFC-B2E5-4078-98D6-463CB7CDA84A}">
      <dsp:nvSpPr>
        <dsp:cNvPr id="0" name=""/>
        <dsp:cNvSpPr/>
      </dsp:nvSpPr>
      <dsp:spPr>
        <a:xfrm>
          <a:off x="4674714" y="1437075"/>
          <a:ext cx="623088" cy="41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900" kern="1200"/>
            <a:t>Publishers</a:t>
          </a:r>
          <a:endParaRPr kumimoji="1" lang="ja-JP" altLang="en-US" sz="900" kern="1200" dirty="0"/>
        </a:p>
      </dsp:txBody>
      <dsp:txXfrm>
        <a:off x="4686880" y="1449241"/>
        <a:ext cx="598756" cy="391060"/>
      </dsp:txXfrm>
    </dsp:sp>
    <dsp:sp modelId="{AEDFE98C-8892-4D17-B602-B326627321C6}">
      <dsp:nvSpPr>
        <dsp:cNvPr id="0" name=""/>
        <dsp:cNvSpPr/>
      </dsp:nvSpPr>
      <dsp:spPr>
        <a:xfrm>
          <a:off x="5298625" y="1282499"/>
          <a:ext cx="138674" cy="163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593"/>
              </a:lnTo>
              <a:lnTo>
                <a:pt x="138674" y="81593"/>
              </a:lnTo>
              <a:lnTo>
                <a:pt x="138674" y="16318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4D6EC-89BE-48C9-B4C5-DDBD1CD5EB52}">
      <dsp:nvSpPr>
        <dsp:cNvPr id="0" name=""/>
        <dsp:cNvSpPr/>
      </dsp:nvSpPr>
      <dsp:spPr>
        <a:xfrm>
          <a:off x="5125755" y="1445686"/>
          <a:ext cx="623088" cy="41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900" kern="1200"/>
            <a:t>Publishers</a:t>
          </a:r>
          <a:endParaRPr kumimoji="1" lang="ja-JP" altLang="en-US" sz="900" kern="1200" dirty="0"/>
        </a:p>
      </dsp:txBody>
      <dsp:txXfrm>
        <a:off x="5137921" y="1457852"/>
        <a:ext cx="598756" cy="391060"/>
      </dsp:txXfrm>
    </dsp:sp>
    <dsp:sp modelId="{7B72A70A-95FB-45A6-818F-CB6C9B5A0A5D}">
      <dsp:nvSpPr>
        <dsp:cNvPr id="0" name=""/>
        <dsp:cNvSpPr/>
      </dsp:nvSpPr>
      <dsp:spPr>
        <a:xfrm>
          <a:off x="5298625" y="1282499"/>
          <a:ext cx="636036" cy="1545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87"/>
              </a:lnTo>
              <a:lnTo>
                <a:pt x="636036" y="77287"/>
              </a:lnTo>
              <a:lnTo>
                <a:pt x="636036" y="15457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EB375B-FB11-4B63-8CA4-B5363B61215E}">
      <dsp:nvSpPr>
        <dsp:cNvPr id="0" name=""/>
        <dsp:cNvSpPr/>
      </dsp:nvSpPr>
      <dsp:spPr>
        <a:xfrm>
          <a:off x="5623117" y="1437075"/>
          <a:ext cx="623088" cy="41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900" kern="1200"/>
            <a:t>Publishers</a:t>
          </a:r>
          <a:endParaRPr kumimoji="1" lang="ja-JP" altLang="en-US" sz="900" kern="1200" dirty="0"/>
        </a:p>
      </dsp:txBody>
      <dsp:txXfrm>
        <a:off x="5635283" y="1449241"/>
        <a:ext cx="598756" cy="391060"/>
      </dsp:txXfrm>
    </dsp:sp>
    <dsp:sp modelId="{2B98D258-920E-45E4-B39F-911A56A45C29}">
      <dsp:nvSpPr>
        <dsp:cNvPr id="0" name=""/>
        <dsp:cNvSpPr/>
      </dsp:nvSpPr>
      <dsp:spPr>
        <a:xfrm>
          <a:off x="6839829" y="700949"/>
          <a:ext cx="202503" cy="166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078"/>
              </a:lnTo>
              <a:lnTo>
                <a:pt x="202503" y="83078"/>
              </a:lnTo>
              <a:lnTo>
                <a:pt x="202503" y="16615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5D4501-7754-42F1-89B5-9A2519FF3FC4}">
      <dsp:nvSpPr>
        <dsp:cNvPr id="0" name=""/>
        <dsp:cNvSpPr/>
      </dsp:nvSpPr>
      <dsp:spPr>
        <a:xfrm>
          <a:off x="6730789" y="867106"/>
          <a:ext cx="623088" cy="41539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900" kern="1200" dirty="0" err="1"/>
            <a:t>DataCite</a:t>
          </a:r>
          <a:endParaRPr kumimoji="1" lang="ja-JP" altLang="en-US" sz="900" kern="1200" dirty="0"/>
        </a:p>
      </dsp:txBody>
      <dsp:txXfrm>
        <a:off x="6742955" y="879272"/>
        <a:ext cx="598756" cy="391060"/>
      </dsp:txXfrm>
    </dsp:sp>
    <dsp:sp modelId="{00BF56CA-BE5D-49DB-BD8D-63B69400621C}">
      <dsp:nvSpPr>
        <dsp:cNvPr id="0" name=""/>
        <dsp:cNvSpPr/>
      </dsp:nvSpPr>
      <dsp:spPr>
        <a:xfrm>
          <a:off x="6683403" y="1282499"/>
          <a:ext cx="358930" cy="166157"/>
        </a:xfrm>
        <a:custGeom>
          <a:avLst/>
          <a:gdLst/>
          <a:ahLst/>
          <a:cxnLst/>
          <a:rect l="0" t="0" r="0" b="0"/>
          <a:pathLst>
            <a:path>
              <a:moveTo>
                <a:pt x="358930" y="0"/>
              </a:moveTo>
              <a:lnTo>
                <a:pt x="358930" y="83078"/>
              </a:lnTo>
              <a:lnTo>
                <a:pt x="0" y="83078"/>
              </a:lnTo>
              <a:lnTo>
                <a:pt x="0" y="16615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977D05-8AD6-4B73-96AF-86C1646EE2EB}">
      <dsp:nvSpPr>
        <dsp:cNvPr id="0" name=""/>
        <dsp:cNvSpPr/>
      </dsp:nvSpPr>
      <dsp:spPr>
        <a:xfrm>
          <a:off x="6371858" y="1448656"/>
          <a:ext cx="623088" cy="41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900" kern="1200" dirty="0"/>
            <a:t>University</a:t>
          </a:r>
          <a:r>
            <a:rPr kumimoji="1" lang="ja-JP" altLang="en-US" sz="900" kern="1200" dirty="0"/>
            <a:t>　　</a:t>
          </a:r>
        </a:p>
      </dsp:txBody>
      <dsp:txXfrm>
        <a:off x="6384024" y="1460822"/>
        <a:ext cx="598756" cy="391060"/>
      </dsp:txXfrm>
    </dsp:sp>
    <dsp:sp modelId="{B238EE72-18F8-4B87-A146-093951475808}">
      <dsp:nvSpPr>
        <dsp:cNvPr id="0" name=""/>
        <dsp:cNvSpPr/>
      </dsp:nvSpPr>
      <dsp:spPr>
        <a:xfrm>
          <a:off x="6996613" y="1282499"/>
          <a:ext cx="91440" cy="1661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615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9D2005-808E-41BF-B072-CA1CC6EE8AD0}">
      <dsp:nvSpPr>
        <dsp:cNvPr id="0" name=""/>
        <dsp:cNvSpPr/>
      </dsp:nvSpPr>
      <dsp:spPr>
        <a:xfrm>
          <a:off x="6730789" y="1448656"/>
          <a:ext cx="623088" cy="41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900" kern="1200" dirty="0"/>
            <a:t>Library</a:t>
          </a:r>
          <a:endParaRPr kumimoji="1" lang="ja-JP" altLang="en-US" sz="900" kern="1200" dirty="0"/>
        </a:p>
      </dsp:txBody>
      <dsp:txXfrm>
        <a:off x="6742955" y="1460822"/>
        <a:ext cx="598756" cy="391060"/>
      </dsp:txXfrm>
    </dsp:sp>
    <dsp:sp modelId="{50212D6E-AD2C-425A-8B2D-1EFABF793ABC}">
      <dsp:nvSpPr>
        <dsp:cNvPr id="0" name=""/>
        <dsp:cNvSpPr/>
      </dsp:nvSpPr>
      <dsp:spPr>
        <a:xfrm>
          <a:off x="7042333" y="1282499"/>
          <a:ext cx="417176" cy="166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078"/>
              </a:lnTo>
              <a:lnTo>
                <a:pt x="417176" y="83078"/>
              </a:lnTo>
              <a:lnTo>
                <a:pt x="417176" y="16615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A685A9-F090-4CD7-BB17-BD7FE2F547B0}">
      <dsp:nvSpPr>
        <dsp:cNvPr id="0" name=""/>
        <dsp:cNvSpPr/>
      </dsp:nvSpPr>
      <dsp:spPr>
        <a:xfrm>
          <a:off x="7147966" y="1448656"/>
          <a:ext cx="623088" cy="41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900" kern="1200" dirty="0"/>
            <a:t>Research Institute</a:t>
          </a:r>
          <a:endParaRPr kumimoji="1" lang="ja-JP" altLang="en-US" sz="900" kern="1200" dirty="0"/>
        </a:p>
      </dsp:txBody>
      <dsp:txXfrm>
        <a:off x="7160132" y="1460822"/>
        <a:ext cx="598756" cy="391060"/>
      </dsp:txXfrm>
    </dsp:sp>
    <dsp:sp modelId="{DBA968E2-7BD6-4462-882B-3403CD3C4167}">
      <dsp:nvSpPr>
        <dsp:cNvPr id="0" name=""/>
        <dsp:cNvSpPr/>
      </dsp:nvSpPr>
      <dsp:spPr>
        <a:xfrm>
          <a:off x="6839829" y="700949"/>
          <a:ext cx="1774114" cy="166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078"/>
              </a:lnTo>
              <a:lnTo>
                <a:pt x="1774114" y="83078"/>
              </a:lnTo>
              <a:lnTo>
                <a:pt x="1774114" y="16615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AB0193-CA5B-4FF9-8318-CC95FD30A4D7}">
      <dsp:nvSpPr>
        <dsp:cNvPr id="0" name=""/>
        <dsp:cNvSpPr/>
      </dsp:nvSpPr>
      <dsp:spPr>
        <a:xfrm>
          <a:off x="8302400" y="867106"/>
          <a:ext cx="623088" cy="41539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900" kern="1200" dirty="0" err="1"/>
            <a:t>JaLC</a:t>
          </a:r>
          <a:endParaRPr kumimoji="1" lang="ja-JP" altLang="en-US" sz="900" kern="1200" dirty="0"/>
        </a:p>
      </dsp:txBody>
      <dsp:txXfrm>
        <a:off x="8314566" y="879272"/>
        <a:ext cx="598756" cy="391060"/>
      </dsp:txXfrm>
    </dsp:sp>
    <dsp:sp modelId="{531A2D5A-A286-4F4B-A5E3-FE9325B536DF}">
      <dsp:nvSpPr>
        <dsp:cNvPr id="0" name=""/>
        <dsp:cNvSpPr/>
      </dsp:nvSpPr>
      <dsp:spPr>
        <a:xfrm>
          <a:off x="8182206" y="1282499"/>
          <a:ext cx="431738" cy="166157"/>
        </a:xfrm>
        <a:custGeom>
          <a:avLst/>
          <a:gdLst/>
          <a:ahLst/>
          <a:cxnLst/>
          <a:rect l="0" t="0" r="0" b="0"/>
          <a:pathLst>
            <a:path>
              <a:moveTo>
                <a:pt x="431738" y="0"/>
              </a:moveTo>
              <a:lnTo>
                <a:pt x="431738" y="83078"/>
              </a:lnTo>
              <a:lnTo>
                <a:pt x="0" y="83078"/>
              </a:lnTo>
              <a:lnTo>
                <a:pt x="0" y="16615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D8F974-ED99-4042-9AD8-FACAB363BA87}">
      <dsp:nvSpPr>
        <dsp:cNvPr id="0" name=""/>
        <dsp:cNvSpPr/>
      </dsp:nvSpPr>
      <dsp:spPr>
        <a:xfrm>
          <a:off x="7870662" y="1448656"/>
          <a:ext cx="623088" cy="41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900" kern="1200" dirty="0"/>
            <a:t>Publisher</a:t>
          </a:r>
          <a:endParaRPr kumimoji="1" lang="ja-JP" altLang="en-US" sz="900" kern="1200" dirty="0"/>
        </a:p>
      </dsp:txBody>
      <dsp:txXfrm>
        <a:off x="7882828" y="1460822"/>
        <a:ext cx="598756" cy="391060"/>
      </dsp:txXfrm>
    </dsp:sp>
    <dsp:sp modelId="{85820E30-F2F2-4810-B495-DA6315D44252}">
      <dsp:nvSpPr>
        <dsp:cNvPr id="0" name=""/>
        <dsp:cNvSpPr/>
      </dsp:nvSpPr>
      <dsp:spPr>
        <a:xfrm>
          <a:off x="8568224" y="1282499"/>
          <a:ext cx="91440" cy="1661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615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146AD-B566-46FC-9B6D-C00EBD5307C5}">
      <dsp:nvSpPr>
        <dsp:cNvPr id="0" name=""/>
        <dsp:cNvSpPr/>
      </dsp:nvSpPr>
      <dsp:spPr>
        <a:xfrm>
          <a:off x="8302400" y="1448656"/>
          <a:ext cx="623088" cy="41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900" kern="1200" dirty="0"/>
            <a:t>University</a:t>
          </a:r>
          <a:endParaRPr kumimoji="1" lang="ja-JP" altLang="en-US" sz="900" kern="1200" dirty="0"/>
        </a:p>
      </dsp:txBody>
      <dsp:txXfrm>
        <a:off x="8314566" y="1460822"/>
        <a:ext cx="598756" cy="391060"/>
      </dsp:txXfrm>
    </dsp:sp>
    <dsp:sp modelId="{DDD0BB0B-53B7-4087-BFBF-AF85536139F9}">
      <dsp:nvSpPr>
        <dsp:cNvPr id="0" name=""/>
        <dsp:cNvSpPr/>
      </dsp:nvSpPr>
      <dsp:spPr>
        <a:xfrm>
          <a:off x="8613944" y="1282499"/>
          <a:ext cx="446287" cy="166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078"/>
              </a:lnTo>
              <a:lnTo>
                <a:pt x="446287" y="83078"/>
              </a:lnTo>
              <a:lnTo>
                <a:pt x="446287" y="16615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FA6732-0440-4A4B-A6B7-04211036AF14}">
      <dsp:nvSpPr>
        <dsp:cNvPr id="0" name=""/>
        <dsp:cNvSpPr/>
      </dsp:nvSpPr>
      <dsp:spPr>
        <a:xfrm>
          <a:off x="8748687" y="1448656"/>
          <a:ext cx="623088" cy="41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900" kern="1200" dirty="0"/>
            <a:t>Academic Society</a:t>
          </a:r>
          <a:endParaRPr kumimoji="1" lang="ja-JP" altLang="en-US" sz="900" kern="1200" dirty="0"/>
        </a:p>
      </dsp:txBody>
      <dsp:txXfrm>
        <a:off x="8760853" y="1460822"/>
        <a:ext cx="598756" cy="391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0.67829</cdr:x>
      <cdr:y>0.69866</cdr:y>
    </cdr:from>
    <cdr:to>
      <cdr:x>1</cdr:x>
      <cdr:y>0.79122</cdr:y>
    </cdr:to>
    <cdr:sp macro="" textlink="">
      <cdr:nvSpPr>
        <cdr:cNvPr id="2" name="テキスト ボックス 17">
          <a:extLst xmlns:a="http://schemas.openxmlformats.org/drawingml/2006/main">
            <a:ext uri="{FF2B5EF4-FFF2-40B4-BE49-F238E27FC236}">
              <a16:creationId xmlns:a16="http://schemas.microsoft.com/office/drawing/2014/main" id="{9BA21C8C-DA71-4C08-9D01-04AB01665903}"/>
            </a:ext>
          </a:extLst>
        </cdr:cNvPr>
        <cdr:cNvSpPr txBox="1"/>
      </cdr:nvSpPr>
      <cdr:spPr>
        <a:xfrm xmlns:a="http://schemas.openxmlformats.org/drawingml/2006/main">
          <a:off x="3101137" y="1916561"/>
          <a:ext cx="1470863" cy="2539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5pPr>
          <a:lvl6pPr marL="22860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6pPr>
          <a:lvl7pPr marL="27432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7pPr>
          <a:lvl8pPr marL="32004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8pPr>
          <a:lvl9pPr marL="36576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9pPr>
        </a:lstStyle>
        <a:p xmlns:a="http://schemas.openxmlformats.org/drawingml/2006/main">
          <a:r>
            <a:rPr kumimoji="1" lang="en-US" altLang="ja-JP" sz="1050" dirty="0"/>
            <a:t>(</a:t>
          </a:r>
          <a:r>
            <a:rPr lang="en-US" altLang="ja-JP" sz="1050" dirty="0" err="1"/>
            <a:t>DataCite</a:t>
          </a:r>
          <a:r>
            <a:rPr lang="en-US" altLang="ja-JP" sz="1050" dirty="0"/>
            <a:t>  168</a:t>
          </a:r>
          <a:r>
            <a:rPr kumimoji="1" lang="en-US" altLang="ja-JP" sz="1050" dirty="0"/>
            <a:t>)</a:t>
          </a:r>
          <a:endParaRPr kumimoji="1" lang="ja-JP" altLang="en-US" sz="1050" dirty="0"/>
        </a:p>
      </cdr:txBody>
    </cdr:sp>
  </cdr:relSizeAnchor>
  <cdr:relSizeAnchor xmlns:cdr="http://schemas.openxmlformats.org/drawingml/2006/chartDrawing">
    <cdr:from>
      <cdr:x>0.67829</cdr:x>
      <cdr:y>0.33407</cdr:y>
    </cdr:from>
    <cdr:to>
      <cdr:x>1</cdr:x>
      <cdr:y>0.42663</cdr:y>
    </cdr:to>
    <cdr:sp macro="" textlink="">
      <cdr:nvSpPr>
        <cdr:cNvPr id="3" name="テキスト ボックス 17">
          <a:extLst xmlns:a="http://schemas.openxmlformats.org/drawingml/2006/main">
            <a:ext uri="{FF2B5EF4-FFF2-40B4-BE49-F238E27FC236}">
              <a16:creationId xmlns:a16="http://schemas.microsoft.com/office/drawing/2014/main" id="{B6A9F2A1-A12D-4C31-8FD1-62095A81B096}"/>
            </a:ext>
          </a:extLst>
        </cdr:cNvPr>
        <cdr:cNvSpPr txBox="1"/>
      </cdr:nvSpPr>
      <cdr:spPr>
        <a:xfrm xmlns:a="http://schemas.openxmlformats.org/drawingml/2006/main">
          <a:off x="3101137" y="916423"/>
          <a:ext cx="1470863" cy="2539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050" dirty="0"/>
            <a:t>(</a:t>
          </a:r>
          <a:r>
            <a:rPr lang="en-US" altLang="ja-JP" sz="1050" dirty="0" err="1"/>
            <a:t>JaLC</a:t>
          </a:r>
          <a:r>
            <a:rPr lang="en-US" altLang="ja-JP" sz="1050" dirty="0"/>
            <a:t> 5,468,907</a:t>
          </a:r>
          <a:r>
            <a:rPr kumimoji="1" lang="en-US" altLang="ja-JP" sz="1050" dirty="0"/>
            <a:t>)</a:t>
          </a:r>
          <a:endParaRPr kumimoji="1" lang="ja-JP" altLang="en-US" sz="105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0.74818</cdr:x>
      <cdr:y>0.55417</cdr:y>
    </cdr:from>
    <cdr:to>
      <cdr:x>1</cdr:x>
      <cdr:y>0.62926</cdr:y>
    </cdr:to>
    <cdr:sp macro="" textlink="">
      <cdr:nvSpPr>
        <cdr:cNvPr id="2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4375195F-5BD4-496E-83DA-34668F22DE4F}"/>
            </a:ext>
          </a:extLst>
        </cdr:cNvPr>
        <cdr:cNvSpPr txBox="1"/>
      </cdr:nvSpPr>
      <cdr:spPr>
        <a:xfrm xmlns:a="http://schemas.openxmlformats.org/drawingml/2006/main">
          <a:off x="5950948" y="2845970"/>
          <a:ext cx="2002981" cy="3855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Ins="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just">
            <a:spcAft>
              <a:spcPts val="0"/>
            </a:spcAft>
            <a:tabLst>
              <a:tab pos="2700020" algn="ctr"/>
              <a:tab pos="5400040" algn="r"/>
            </a:tabLst>
          </a:pPr>
          <a:r>
            <a:rPr lang="en-US" sz="1800" kern="100" dirty="0" err="1">
              <a:solidFill>
                <a:srgbClr val="00B050"/>
              </a:solidFill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rPr>
            <a:t>Crossref</a:t>
          </a:r>
          <a:r>
            <a:rPr lang="en-US" sz="1800" kern="100" dirty="0">
              <a:solidFill>
                <a:srgbClr val="00B050"/>
              </a:solidFill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rPr>
            <a:t> DOI </a:t>
          </a:r>
          <a:r>
            <a:rPr lang="en-US" sz="1800" kern="100" dirty="0">
              <a:solidFill>
                <a:srgbClr val="00B050"/>
              </a:solidFill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rPr>
            <a:t>2.3M</a:t>
          </a:r>
          <a:endParaRPr lang="ja-JP" sz="2400" kern="100" dirty="0">
            <a:solidFill>
              <a:srgbClr val="00B050"/>
            </a:solidFill>
            <a:effectLst/>
            <a:latin typeface="Yu Gothic UI" panose="020B0500000000000000" pitchFamily="50" charset="-128"/>
            <a:ea typeface="Yu Gothic UI" panose="020B0500000000000000" pitchFamily="50" charset="-128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0.70016</cdr:x>
      <cdr:y>0.72673</cdr:y>
    </cdr:from>
    <cdr:to>
      <cdr:x>0.94861</cdr:x>
      <cdr:y>0.80093</cdr:y>
    </cdr:to>
    <cdr:sp macro="" textlink="">
      <cdr:nvSpPr>
        <cdr:cNvPr id="3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81CBC3E5-44DC-4756-BE27-68A59E39ED48}"/>
            </a:ext>
          </a:extLst>
        </cdr:cNvPr>
        <cdr:cNvSpPr txBox="1"/>
      </cdr:nvSpPr>
      <cdr:spPr>
        <a:xfrm xmlns:a="http://schemas.openxmlformats.org/drawingml/2006/main">
          <a:off x="5569006" y="3732158"/>
          <a:ext cx="1976138" cy="381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Ins="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spcAft>
              <a:spcPts val="0"/>
            </a:spcAft>
          </a:pPr>
          <a:r>
            <a:rPr lang="en-US" sz="1800" dirty="0" err="1">
              <a:solidFill>
                <a:srgbClr val="0070C0"/>
              </a:solidFill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rPr>
            <a:t>DataCite</a:t>
          </a:r>
          <a:r>
            <a:rPr lang="en-US" sz="1800" dirty="0">
              <a:solidFill>
                <a:srgbClr val="0070C0"/>
              </a:solidFill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rPr>
            <a:t> DOI 168</a:t>
          </a:r>
          <a:endParaRPr lang="ja-JP" sz="1800" dirty="0">
            <a:solidFill>
              <a:srgbClr val="0070C0"/>
            </a:solidFill>
            <a:effectLst/>
            <a:latin typeface="Yu Gothic UI" panose="020B0500000000000000" pitchFamily="50" charset="-128"/>
            <a:ea typeface="Yu Gothic UI" panose="020B0500000000000000" pitchFamily="50" charset="-128"/>
            <a:cs typeface="ＭＳ Ｐゴシック" panose="020B0600070205080204" pitchFamily="50" charset="-128"/>
          </a:endParaRPr>
        </a:p>
      </cdr:txBody>
    </cdr:sp>
  </cdr:relSizeAnchor>
  <cdr:relSizeAnchor xmlns:cdr="http://schemas.openxmlformats.org/drawingml/2006/chartDrawing">
    <cdr:from>
      <cdr:x>0.55399</cdr:x>
      <cdr:y>0.19862</cdr:y>
    </cdr:from>
    <cdr:to>
      <cdr:x>0.79925</cdr:x>
      <cdr:y>0.31474</cdr:y>
    </cdr:to>
    <cdr:sp macro="" textlink="">
      <cdr:nvSpPr>
        <cdr:cNvPr id="4" name="テキスト ボックス 2">
          <a:extLst xmlns:a="http://schemas.openxmlformats.org/drawingml/2006/main">
            <a:ext uri="{FF2B5EF4-FFF2-40B4-BE49-F238E27FC236}">
              <a16:creationId xmlns:a16="http://schemas.microsoft.com/office/drawing/2014/main" id="{52512D13-6D51-48B4-A694-6A979D41EAC9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406403" y="1020036"/>
          <a:ext cx="1950744" cy="5963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ja-JP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5pPr>
          <a:lvl6pPr marL="22860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6pPr>
          <a:lvl7pPr marL="27432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7pPr>
          <a:lvl8pPr marL="32004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8pPr>
          <a:lvl9pPr marL="36576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9pPr>
        </a:lstStyle>
        <a:p xmlns:a="http://schemas.openxmlformats.org/drawingml/2006/main">
          <a:pPr>
            <a:spcBef>
              <a:spcPct val="0"/>
            </a:spcBef>
            <a:buFontTx/>
            <a:buNone/>
          </a:pPr>
          <a:r>
            <a:rPr lang="en-US" altLang="ja-JP" sz="1600" dirty="0" err="1">
              <a:solidFill>
                <a:srgbClr val="FF0000"/>
              </a:solidFill>
            </a:rPr>
            <a:t>JaLC</a:t>
          </a:r>
          <a:r>
            <a:rPr lang="en-US" altLang="ja-JP" sz="1600" dirty="0">
              <a:solidFill>
                <a:srgbClr val="FF0000"/>
              </a:solidFill>
            </a:rPr>
            <a:t> DOI exceed 5M in Dec 2018.</a:t>
          </a:r>
          <a:endParaRPr lang="ja-JP" altLang="en-US" sz="16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0.77471</cdr:x>
      <cdr:y>0.13771</cdr:y>
    </cdr:from>
    <cdr:to>
      <cdr:x>0.88147</cdr:x>
      <cdr:y>0.22025</cdr:y>
    </cdr:to>
    <cdr:cxnSp macro="">
      <cdr:nvCxnSpPr>
        <cdr:cNvPr id="5" name="直線矢印コネクタ 4">
          <a:extLst xmlns:a="http://schemas.openxmlformats.org/drawingml/2006/main">
            <a:ext uri="{FF2B5EF4-FFF2-40B4-BE49-F238E27FC236}">
              <a16:creationId xmlns:a16="http://schemas.microsoft.com/office/drawing/2014/main" id="{3B0A1DB5-5284-4E82-893D-427E0AE00249}"/>
            </a:ext>
          </a:extLst>
        </cdr:cNvPr>
        <cdr:cNvCxnSpPr/>
      </cdr:nvCxnSpPr>
      <cdr:spPr>
        <a:xfrm xmlns:a="http://schemas.openxmlformats.org/drawingml/2006/main" flipV="1">
          <a:off x="6162023" y="707214"/>
          <a:ext cx="849109" cy="42386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0.74818</cdr:x>
      <cdr:y>0.55417</cdr:y>
    </cdr:from>
    <cdr:to>
      <cdr:x>1</cdr:x>
      <cdr:y>0.62926</cdr:y>
    </cdr:to>
    <cdr:sp macro="" textlink="">
      <cdr:nvSpPr>
        <cdr:cNvPr id="2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4375195F-5BD4-496E-83DA-34668F22DE4F}"/>
            </a:ext>
          </a:extLst>
        </cdr:cNvPr>
        <cdr:cNvSpPr txBox="1"/>
      </cdr:nvSpPr>
      <cdr:spPr>
        <a:xfrm xmlns:a="http://schemas.openxmlformats.org/drawingml/2006/main">
          <a:off x="5950948" y="2845970"/>
          <a:ext cx="2002981" cy="3855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Ins="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just">
            <a:spcAft>
              <a:spcPts val="0"/>
            </a:spcAft>
            <a:tabLst>
              <a:tab pos="2700020" algn="ctr"/>
              <a:tab pos="5400040" algn="r"/>
            </a:tabLst>
          </a:pPr>
          <a:r>
            <a:rPr lang="en-US" sz="1800" kern="100" dirty="0" err="1">
              <a:solidFill>
                <a:srgbClr val="00B050"/>
              </a:solidFill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rPr>
            <a:t>Crossref</a:t>
          </a:r>
          <a:r>
            <a:rPr lang="en-US" sz="1800" kern="100" dirty="0">
              <a:solidFill>
                <a:srgbClr val="00B050"/>
              </a:solidFill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rPr>
            <a:t> DOI </a:t>
          </a:r>
          <a:r>
            <a:rPr lang="en-US" sz="1800" kern="100" dirty="0">
              <a:solidFill>
                <a:srgbClr val="00B050"/>
              </a:solidFill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rPr>
            <a:t>2.3M</a:t>
          </a:r>
          <a:endParaRPr lang="ja-JP" sz="2400" kern="100" dirty="0">
            <a:solidFill>
              <a:srgbClr val="00B050"/>
            </a:solidFill>
            <a:effectLst/>
            <a:latin typeface="Yu Gothic UI" panose="020B0500000000000000" pitchFamily="50" charset="-128"/>
            <a:ea typeface="Yu Gothic UI" panose="020B0500000000000000" pitchFamily="50" charset="-128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0.70016</cdr:x>
      <cdr:y>0.72673</cdr:y>
    </cdr:from>
    <cdr:to>
      <cdr:x>0.94861</cdr:x>
      <cdr:y>0.80093</cdr:y>
    </cdr:to>
    <cdr:sp macro="" textlink="">
      <cdr:nvSpPr>
        <cdr:cNvPr id="3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81CBC3E5-44DC-4756-BE27-68A59E39ED48}"/>
            </a:ext>
          </a:extLst>
        </cdr:cNvPr>
        <cdr:cNvSpPr txBox="1"/>
      </cdr:nvSpPr>
      <cdr:spPr>
        <a:xfrm xmlns:a="http://schemas.openxmlformats.org/drawingml/2006/main">
          <a:off x="5569006" y="3732158"/>
          <a:ext cx="1976138" cy="381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Ins="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spcAft>
              <a:spcPts val="0"/>
            </a:spcAft>
          </a:pPr>
          <a:r>
            <a:rPr lang="en-US" sz="1800" dirty="0" err="1">
              <a:solidFill>
                <a:srgbClr val="0070C0"/>
              </a:solidFill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rPr>
            <a:t>DataCite</a:t>
          </a:r>
          <a:r>
            <a:rPr lang="en-US" sz="1800" dirty="0">
              <a:solidFill>
                <a:srgbClr val="0070C0"/>
              </a:solidFill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rPr>
            <a:t> DOI 168</a:t>
          </a:r>
          <a:endParaRPr lang="ja-JP" sz="1800" dirty="0">
            <a:solidFill>
              <a:srgbClr val="0070C0"/>
            </a:solidFill>
            <a:effectLst/>
            <a:latin typeface="Yu Gothic UI" panose="020B0500000000000000" pitchFamily="50" charset="-128"/>
            <a:ea typeface="Yu Gothic UI" panose="020B0500000000000000" pitchFamily="50" charset="-128"/>
            <a:cs typeface="ＭＳ Ｐゴシック" panose="020B0600070205080204" pitchFamily="50" charset="-128"/>
          </a:endParaRPr>
        </a:p>
      </cdr:txBody>
    </cdr:sp>
  </cdr:relSizeAnchor>
  <cdr:relSizeAnchor xmlns:cdr="http://schemas.openxmlformats.org/drawingml/2006/chartDrawing">
    <cdr:from>
      <cdr:x>0.55399</cdr:x>
      <cdr:y>0.19862</cdr:y>
    </cdr:from>
    <cdr:to>
      <cdr:x>0.79925</cdr:x>
      <cdr:y>0.31474</cdr:y>
    </cdr:to>
    <cdr:sp macro="" textlink="">
      <cdr:nvSpPr>
        <cdr:cNvPr id="4" name="テキスト ボックス 2">
          <a:extLst xmlns:a="http://schemas.openxmlformats.org/drawingml/2006/main">
            <a:ext uri="{FF2B5EF4-FFF2-40B4-BE49-F238E27FC236}">
              <a16:creationId xmlns:a16="http://schemas.microsoft.com/office/drawing/2014/main" id="{52512D13-6D51-48B4-A694-6A979D41EAC9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406403" y="1020036"/>
          <a:ext cx="1950744" cy="5963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ja-JP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5pPr>
          <a:lvl6pPr marL="22860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6pPr>
          <a:lvl7pPr marL="27432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7pPr>
          <a:lvl8pPr marL="32004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8pPr>
          <a:lvl9pPr marL="36576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9pPr>
        </a:lstStyle>
        <a:p xmlns:a="http://schemas.openxmlformats.org/drawingml/2006/main">
          <a:pPr>
            <a:spcBef>
              <a:spcPct val="0"/>
            </a:spcBef>
            <a:buFontTx/>
            <a:buNone/>
          </a:pPr>
          <a:r>
            <a:rPr lang="en-US" altLang="ja-JP" sz="1600" dirty="0" err="1">
              <a:solidFill>
                <a:srgbClr val="FF0000"/>
              </a:solidFill>
            </a:rPr>
            <a:t>JaLC</a:t>
          </a:r>
          <a:r>
            <a:rPr lang="en-US" altLang="ja-JP" sz="1600" dirty="0">
              <a:solidFill>
                <a:srgbClr val="FF0000"/>
              </a:solidFill>
            </a:rPr>
            <a:t> DOI exceed 5M in Dec 2018.</a:t>
          </a:r>
          <a:endParaRPr lang="ja-JP" altLang="en-US" sz="16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0.77471</cdr:x>
      <cdr:y>0.13771</cdr:y>
    </cdr:from>
    <cdr:to>
      <cdr:x>0.88147</cdr:x>
      <cdr:y>0.22025</cdr:y>
    </cdr:to>
    <cdr:cxnSp macro="">
      <cdr:nvCxnSpPr>
        <cdr:cNvPr id="5" name="直線矢印コネクタ 4">
          <a:extLst xmlns:a="http://schemas.openxmlformats.org/drawingml/2006/main">
            <a:ext uri="{FF2B5EF4-FFF2-40B4-BE49-F238E27FC236}">
              <a16:creationId xmlns:a16="http://schemas.microsoft.com/office/drawing/2014/main" id="{3B0A1DB5-5284-4E82-893D-427E0AE00249}"/>
            </a:ext>
          </a:extLst>
        </cdr:cNvPr>
        <cdr:cNvCxnSpPr/>
      </cdr:nvCxnSpPr>
      <cdr:spPr>
        <a:xfrm xmlns:a="http://schemas.openxmlformats.org/drawingml/2006/main" flipV="1">
          <a:off x="6162023" y="707214"/>
          <a:ext cx="849109" cy="42386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0.55399</cdr:x>
      <cdr:y>0.19862</cdr:y>
    </cdr:from>
    <cdr:to>
      <cdr:x>0.79925</cdr:x>
      <cdr:y>0.31474</cdr:y>
    </cdr:to>
    <cdr:sp macro="" textlink="">
      <cdr:nvSpPr>
        <cdr:cNvPr id="4" name="テキスト ボックス 2">
          <a:extLst xmlns:a="http://schemas.openxmlformats.org/drawingml/2006/main">
            <a:ext uri="{FF2B5EF4-FFF2-40B4-BE49-F238E27FC236}">
              <a16:creationId xmlns:a16="http://schemas.microsoft.com/office/drawing/2014/main" id="{52512D13-6D51-48B4-A694-6A979D41EAC9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406403" y="1020036"/>
          <a:ext cx="1950744" cy="5963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ja-JP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5pPr>
          <a:lvl6pPr marL="22860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6pPr>
          <a:lvl7pPr marL="27432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7pPr>
          <a:lvl8pPr marL="32004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8pPr>
          <a:lvl9pPr marL="36576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9pPr>
        </a:lstStyle>
        <a:p xmlns:a="http://schemas.openxmlformats.org/drawingml/2006/main">
          <a:pPr>
            <a:spcBef>
              <a:spcPct val="0"/>
            </a:spcBef>
            <a:buFontTx/>
            <a:buNone/>
          </a:pPr>
          <a:r>
            <a:rPr lang="en-US" altLang="ja-JP" sz="1600" dirty="0" err="1">
              <a:solidFill>
                <a:srgbClr val="FF0000"/>
              </a:solidFill>
            </a:rPr>
            <a:t>JaLC</a:t>
          </a:r>
          <a:r>
            <a:rPr lang="en-US" altLang="ja-JP" sz="1600" dirty="0">
              <a:solidFill>
                <a:srgbClr val="FF0000"/>
              </a:solidFill>
            </a:rPr>
            <a:t> DOI exceed 5M in Dec 2018.</a:t>
          </a:r>
          <a:endParaRPr lang="ja-JP" altLang="en-US" sz="16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0.77471</cdr:x>
      <cdr:y>0.13771</cdr:y>
    </cdr:from>
    <cdr:to>
      <cdr:x>0.88147</cdr:x>
      <cdr:y>0.22025</cdr:y>
    </cdr:to>
    <cdr:cxnSp macro="">
      <cdr:nvCxnSpPr>
        <cdr:cNvPr id="5" name="直線矢印コネクタ 4">
          <a:extLst xmlns:a="http://schemas.openxmlformats.org/drawingml/2006/main">
            <a:ext uri="{FF2B5EF4-FFF2-40B4-BE49-F238E27FC236}">
              <a16:creationId xmlns:a16="http://schemas.microsoft.com/office/drawing/2014/main" id="{3B0A1DB5-5284-4E82-893D-427E0AE00249}"/>
            </a:ext>
          </a:extLst>
        </cdr:cNvPr>
        <cdr:cNvCxnSpPr/>
      </cdr:nvCxnSpPr>
      <cdr:spPr>
        <a:xfrm xmlns:a="http://schemas.openxmlformats.org/drawingml/2006/main" flipV="1">
          <a:off x="6162023" y="707214"/>
          <a:ext cx="849109" cy="42386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E555A-8E1B-C746-93FC-DAD5A8041943}" type="datetimeFigureOut">
              <a:rPr kumimoji="1" lang="ja-JP" altLang="en-US" smtClean="0"/>
              <a:t>2019/3/27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64504-38A2-BE47-BAD0-C8DC6BE71D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52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スライド イメージ プレースホルダー 1">
            <a:extLst>
              <a:ext uri="{FF2B5EF4-FFF2-40B4-BE49-F238E27FC236}">
                <a16:creationId xmlns:a16="http://schemas.microsoft.com/office/drawing/2014/main" id="{7BEC4371-FB69-3748-A50D-B42B8DFC3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ノート プレースホルダー 2">
            <a:extLst>
              <a:ext uri="{FF2B5EF4-FFF2-40B4-BE49-F238E27FC236}">
                <a16:creationId xmlns:a16="http://schemas.microsoft.com/office/drawing/2014/main" id="{0ACC8147-A6FE-6449-BC74-FADEA80517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こちらは、</a:t>
            </a:r>
            <a:r>
              <a:rPr lang="en-US" altLang="ja-JP"/>
              <a:t>JaLC</a:t>
            </a:r>
            <a:r>
              <a:rPr lang="ja-JP" altLang="en-US"/>
              <a:t>による</a:t>
            </a:r>
            <a:r>
              <a:rPr lang="en-US" altLang="ja-JP"/>
              <a:t>DOI</a:t>
            </a:r>
            <a:r>
              <a:rPr lang="ja-JP" altLang="en-US"/>
              <a:t>登録件数、コンテンツ種類別の</a:t>
            </a:r>
            <a:r>
              <a:rPr lang="en-US" altLang="ja-JP"/>
              <a:t>DOI</a:t>
            </a:r>
            <a:r>
              <a:rPr lang="ja-JP" altLang="en-US"/>
              <a:t>登録件数、正会員数、準会員数の時系列変化です。</a:t>
            </a:r>
            <a:r>
              <a:rPr lang="en-US" altLang="ja-JP"/>
              <a:t>JaLC</a:t>
            </a:r>
            <a:r>
              <a:rPr lang="ja-JP" altLang="en-US"/>
              <a:t>は会員募集を開始してから</a:t>
            </a:r>
            <a:r>
              <a:rPr lang="en-US" altLang="ja-JP"/>
              <a:t>6</a:t>
            </a:r>
            <a:r>
              <a:rPr lang="ja-JP" altLang="en-US"/>
              <a:t>年が経ちます。その間、いずれの指標についても順調に伸びてきております。</a:t>
            </a:r>
          </a:p>
        </p:txBody>
      </p:sp>
      <p:sp>
        <p:nvSpPr>
          <p:cNvPr id="11268" name="スライド番号プレースホルダー 3">
            <a:extLst>
              <a:ext uri="{FF2B5EF4-FFF2-40B4-BE49-F238E27FC236}">
                <a16:creationId xmlns:a16="http://schemas.microsoft.com/office/drawing/2014/main" id="{105D7431-90D6-734B-9E17-B164E8502E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7550" indent="-2206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447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019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591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163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1E825D14-2922-2547-954A-3DB0E00C3C07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72720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スライド イメージ プレースホルダー 1">
            <a:extLst>
              <a:ext uri="{FF2B5EF4-FFF2-40B4-BE49-F238E27FC236}">
                <a16:creationId xmlns:a16="http://schemas.microsoft.com/office/drawing/2014/main" id="{DB3C5B0D-B02E-D941-B588-B6278DD42F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ノート プレースホルダー 2">
            <a:extLst>
              <a:ext uri="{FF2B5EF4-FFF2-40B4-BE49-F238E27FC236}">
                <a16:creationId xmlns:a16="http://schemas.microsoft.com/office/drawing/2014/main" id="{3C72CA61-A443-5544-8EBD-324B31D55D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こちらは</a:t>
            </a:r>
            <a:r>
              <a:rPr lang="en-US" altLang="ja-JP"/>
              <a:t>JaLC</a:t>
            </a:r>
            <a:r>
              <a:rPr lang="ja-JP" altLang="en-US"/>
              <a:t>が登録した</a:t>
            </a:r>
            <a:r>
              <a:rPr lang="en-US" altLang="ja-JP"/>
              <a:t>DOI</a:t>
            </a:r>
            <a:r>
              <a:rPr lang="ja-JP" altLang="en-US"/>
              <a:t>登録件数の経年変化です。日本語の論文や古典籍資料については圧倒的に</a:t>
            </a:r>
            <a:r>
              <a:rPr lang="en-US" altLang="ja-JP"/>
              <a:t>JaLC DOI</a:t>
            </a:r>
            <a:r>
              <a:rPr lang="ja-JP" altLang="en-US"/>
              <a:t>が選択されております。研究データへの</a:t>
            </a:r>
            <a:r>
              <a:rPr lang="en-US" altLang="ja-JP"/>
              <a:t>DOI</a:t>
            </a:r>
            <a:r>
              <a:rPr lang="ja-JP" altLang="en-US"/>
              <a:t>登録は、これから伸びてゆくと考えております。</a:t>
            </a:r>
          </a:p>
        </p:txBody>
      </p:sp>
      <p:sp>
        <p:nvSpPr>
          <p:cNvPr id="13316" name="スライド番号プレースホルダー 3">
            <a:extLst>
              <a:ext uri="{FF2B5EF4-FFF2-40B4-BE49-F238E27FC236}">
                <a16:creationId xmlns:a16="http://schemas.microsoft.com/office/drawing/2014/main" id="{45D32E2F-A4F8-7A4E-81E4-8588C629F1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7550" indent="-2206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447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019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591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163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2F6098CE-A950-304A-BF58-7BC3C42F76E3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7575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スライド イメージ プレースホルダー 1">
            <a:extLst>
              <a:ext uri="{FF2B5EF4-FFF2-40B4-BE49-F238E27FC236}">
                <a16:creationId xmlns:a16="http://schemas.microsoft.com/office/drawing/2014/main" id="{DB3C5B0D-B02E-D941-B588-B6278DD42F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ノート プレースホルダー 2">
            <a:extLst>
              <a:ext uri="{FF2B5EF4-FFF2-40B4-BE49-F238E27FC236}">
                <a16:creationId xmlns:a16="http://schemas.microsoft.com/office/drawing/2014/main" id="{3C72CA61-A443-5544-8EBD-324B31D55D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こちらは</a:t>
            </a:r>
            <a:r>
              <a:rPr lang="en-US" altLang="ja-JP"/>
              <a:t>JaLC</a:t>
            </a:r>
            <a:r>
              <a:rPr lang="ja-JP" altLang="en-US"/>
              <a:t>が登録した</a:t>
            </a:r>
            <a:r>
              <a:rPr lang="en-US" altLang="ja-JP"/>
              <a:t>DOI</a:t>
            </a:r>
            <a:r>
              <a:rPr lang="ja-JP" altLang="en-US"/>
              <a:t>登録件数の経年変化です。日本語の論文や古典籍資料については圧倒的に</a:t>
            </a:r>
            <a:r>
              <a:rPr lang="en-US" altLang="ja-JP"/>
              <a:t>JaLC DOI</a:t>
            </a:r>
            <a:r>
              <a:rPr lang="ja-JP" altLang="en-US"/>
              <a:t>が選択されております。研究データへの</a:t>
            </a:r>
            <a:r>
              <a:rPr lang="en-US" altLang="ja-JP"/>
              <a:t>DOI</a:t>
            </a:r>
            <a:r>
              <a:rPr lang="ja-JP" altLang="en-US"/>
              <a:t>登録は、これから伸びてゆくと考えております。</a:t>
            </a:r>
          </a:p>
        </p:txBody>
      </p:sp>
      <p:sp>
        <p:nvSpPr>
          <p:cNvPr id="13316" name="スライド番号プレースホルダー 3">
            <a:extLst>
              <a:ext uri="{FF2B5EF4-FFF2-40B4-BE49-F238E27FC236}">
                <a16:creationId xmlns:a16="http://schemas.microsoft.com/office/drawing/2014/main" id="{45D32E2F-A4F8-7A4E-81E4-8588C629F1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7550" indent="-2206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447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019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591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163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2F6098CE-A950-304A-BF58-7BC3C42F76E3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97921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スライド イメージ プレースホルダー 1">
            <a:extLst>
              <a:ext uri="{FF2B5EF4-FFF2-40B4-BE49-F238E27FC236}">
                <a16:creationId xmlns:a16="http://schemas.microsoft.com/office/drawing/2014/main" id="{DB3C5B0D-B02E-D941-B588-B6278DD42F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ノート プレースホルダー 2">
            <a:extLst>
              <a:ext uri="{FF2B5EF4-FFF2-40B4-BE49-F238E27FC236}">
                <a16:creationId xmlns:a16="http://schemas.microsoft.com/office/drawing/2014/main" id="{3C72CA61-A443-5544-8EBD-324B31D55D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こちらは</a:t>
            </a:r>
            <a:r>
              <a:rPr lang="en-US" altLang="ja-JP"/>
              <a:t>JaLC</a:t>
            </a:r>
            <a:r>
              <a:rPr lang="ja-JP" altLang="en-US"/>
              <a:t>が登録した</a:t>
            </a:r>
            <a:r>
              <a:rPr lang="en-US" altLang="ja-JP"/>
              <a:t>DOI</a:t>
            </a:r>
            <a:r>
              <a:rPr lang="ja-JP" altLang="en-US"/>
              <a:t>登録件数の経年変化です。日本語の論文や古典籍資料については圧倒的に</a:t>
            </a:r>
            <a:r>
              <a:rPr lang="en-US" altLang="ja-JP"/>
              <a:t>JaLC DOI</a:t>
            </a:r>
            <a:r>
              <a:rPr lang="ja-JP" altLang="en-US"/>
              <a:t>が選択されております。研究データへの</a:t>
            </a:r>
            <a:r>
              <a:rPr lang="en-US" altLang="ja-JP"/>
              <a:t>DOI</a:t>
            </a:r>
            <a:r>
              <a:rPr lang="ja-JP" altLang="en-US"/>
              <a:t>登録は、これから伸びてゆくと考えております。</a:t>
            </a:r>
          </a:p>
        </p:txBody>
      </p:sp>
      <p:sp>
        <p:nvSpPr>
          <p:cNvPr id="13316" name="スライド番号プレースホルダー 3">
            <a:extLst>
              <a:ext uri="{FF2B5EF4-FFF2-40B4-BE49-F238E27FC236}">
                <a16:creationId xmlns:a16="http://schemas.microsoft.com/office/drawing/2014/main" id="{45D32E2F-A4F8-7A4E-81E4-8588C629F1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7550" indent="-2206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447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019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591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163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2F6098CE-A950-304A-BF58-7BC3C42F76E3}" type="slidenum">
              <a:rPr lang="ja-JP" altLang="en-US" smtClean="0"/>
              <a:pPr/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8358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685F-521E-FF4C-AC24-8CAC3CBF69D5}" type="datetimeFigureOut">
              <a:rPr kumimoji="1" lang="ja-JP" altLang="en-US" smtClean="0"/>
              <a:t>2019/3/27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83B8-1684-DB49-AC7D-7F4799644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0957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685F-521E-FF4C-AC24-8CAC3CBF69D5}" type="datetimeFigureOut">
              <a:rPr kumimoji="1" lang="ja-JP" altLang="en-US" smtClean="0"/>
              <a:t>2019/3/27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83B8-1684-DB49-AC7D-7F4799644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02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685F-521E-FF4C-AC24-8CAC3CBF69D5}" type="datetimeFigureOut">
              <a:rPr kumimoji="1" lang="ja-JP" altLang="en-US" smtClean="0"/>
              <a:t>2019/3/27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83B8-1684-DB49-AC7D-7F4799644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29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685F-521E-FF4C-AC24-8CAC3CBF69D5}" type="datetimeFigureOut">
              <a:rPr kumimoji="1" lang="ja-JP" altLang="en-US" smtClean="0"/>
              <a:t>2019/3/27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83B8-1684-DB49-AC7D-7F4799644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3778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685F-521E-FF4C-AC24-8CAC3CBF69D5}" type="datetimeFigureOut">
              <a:rPr kumimoji="1" lang="ja-JP" altLang="en-US" smtClean="0"/>
              <a:t>2019/3/27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83B8-1684-DB49-AC7D-7F4799644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362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685F-521E-FF4C-AC24-8CAC3CBF69D5}" type="datetimeFigureOut">
              <a:rPr kumimoji="1" lang="ja-JP" altLang="en-US" smtClean="0"/>
              <a:t>2019/3/27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83B8-1684-DB49-AC7D-7F4799644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130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685F-521E-FF4C-AC24-8CAC3CBF69D5}" type="datetimeFigureOut">
              <a:rPr kumimoji="1" lang="ja-JP" altLang="en-US" smtClean="0"/>
              <a:t>2019/3/27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83B8-1684-DB49-AC7D-7F4799644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513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685F-521E-FF4C-AC24-8CAC3CBF69D5}" type="datetimeFigureOut">
              <a:rPr kumimoji="1" lang="ja-JP" altLang="en-US" smtClean="0"/>
              <a:t>2019/3/27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83B8-1684-DB49-AC7D-7F4799644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1214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685F-521E-FF4C-AC24-8CAC3CBF69D5}" type="datetimeFigureOut">
              <a:rPr kumimoji="1" lang="ja-JP" altLang="en-US" smtClean="0"/>
              <a:t>2019/3/27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83B8-1684-DB49-AC7D-7F4799644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6586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コンテンツ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685F-521E-FF4C-AC24-8CAC3CBF69D5}" type="datetimeFigureOut">
              <a:rPr kumimoji="1" lang="ja-JP" altLang="en-US" smtClean="0"/>
              <a:t>2019/3/27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83B8-1684-DB49-AC7D-7F4799644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051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図 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7685F-521E-FF4C-AC24-8CAC3CBF69D5}" type="datetimeFigureOut">
              <a:rPr kumimoji="1" lang="ja-JP" altLang="en-US" smtClean="0"/>
              <a:t>2019/3/27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83B8-1684-DB49-AC7D-7F4799644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731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7685F-521E-FF4C-AC24-8CAC3CBF69D5}" type="datetimeFigureOut">
              <a:rPr kumimoji="1" lang="ja-JP" altLang="en-US" smtClean="0"/>
              <a:t>2019/3/27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683B8-1684-DB49-AC7D-7F4799644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971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emf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13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15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4375C6-8D13-3C4E-BFE7-C03378687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262715"/>
          </a:xfrm>
        </p:spPr>
        <p:txBody>
          <a:bodyPr>
            <a:normAutofit fontScale="90000"/>
          </a:bodyPr>
          <a:lstStyle/>
          <a:p>
            <a:r>
              <a:rPr lang="en" altLang="ja-JP" sz="4400" dirty="0"/>
              <a:t>Activities of Japan Link Center: </a:t>
            </a:r>
            <a:br>
              <a:rPr lang="en" altLang="ja-JP" sz="4400" dirty="0"/>
            </a:br>
            <a:r>
              <a:rPr lang="en" altLang="ja-JP" sz="4400" dirty="0"/>
              <a:t>DOI Registration Service in Japan</a:t>
            </a:r>
            <a:endParaRPr kumimoji="1" lang="ja-JP" altLang="en-US" sz="440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8828198-C632-2D47-AC4E-F48DA5A14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314445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altLang="ja-JP" dirty="0"/>
              <a:t>Hideaki Takeda</a:t>
            </a:r>
          </a:p>
          <a:p>
            <a:pPr algn="l"/>
            <a:r>
              <a:rPr lang="en-US" altLang="ja-JP" dirty="0" err="1"/>
              <a:t>takeda@nii.ac.jp</a:t>
            </a:r>
            <a:r>
              <a:rPr lang="en-US" altLang="ja-JP" dirty="0"/>
              <a:t> / ORCID:0000-0002-2909-7163</a:t>
            </a:r>
          </a:p>
          <a:p>
            <a:pPr algn="l"/>
            <a:endParaRPr lang="en-US" altLang="ja-JP" dirty="0"/>
          </a:p>
          <a:p>
            <a:pPr algn="l"/>
            <a:r>
              <a:rPr lang="en-US" altLang="ja-JP" dirty="0"/>
              <a:t>Professor, National Institute of Informatics</a:t>
            </a:r>
          </a:p>
          <a:p>
            <a:pPr algn="l"/>
            <a:r>
              <a:rPr lang="en-US" altLang="ja-JP" sz="2000" dirty="0">
                <a:solidFill>
                  <a:srgbClr val="FF0000"/>
                </a:solidFill>
              </a:rPr>
              <a:t>Chair, Joint Steering Committee for Japan Link Center (</a:t>
            </a:r>
            <a:r>
              <a:rPr lang="en-US" altLang="ja-JP" sz="2000" dirty="0" err="1">
                <a:solidFill>
                  <a:srgbClr val="FF0000"/>
                </a:solidFill>
              </a:rPr>
              <a:t>JaLC</a:t>
            </a:r>
            <a:r>
              <a:rPr lang="en-US" altLang="ja-JP" sz="2000" dirty="0">
                <a:solidFill>
                  <a:srgbClr val="FF0000"/>
                </a:solidFill>
              </a:rPr>
              <a:t>)</a:t>
            </a:r>
          </a:p>
          <a:p>
            <a:pPr algn="l"/>
            <a:r>
              <a:rPr lang="en-US" altLang="ja-JP" sz="2000" dirty="0"/>
              <a:t>Executive Director, SPARC Japan</a:t>
            </a:r>
          </a:p>
          <a:p>
            <a:pPr algn="l"/>
            <a:r>
              <a:rPr lang="en-US" altLang="ja-JP" sz="2000" dirty="0"/>
              <a:t>Advisory Board Member, </a:t>
            </a:r>
            <a:r>
              <a:rPr lang="en-US" altLang="ja-JP" sz="2000" dirty="0" err="1"/>
              <a:t>arXiv</a:t>
            </a:r>
            <a:endParaRPr lang="en-US" altLang="ja-JP" sz="2000" dirty="0"/>
          </a:p>
          <a:p>
            <a:pPr algn="l"/>
            <a:r>
              <a:rPr lang="en-US" altLang="ja-JP" sz="2000" dirty="0"/>
              <a:t>Board member, CLOCKSS</a:t>
            </a:r>
          </a:p>
        </p:txBody>
      </p:sp>
      <p:pic>
        <p:nvPicPr>
          <p:cNvPr id="4" name="Picture 3" descr="C:\Users\takeda\Pictures\nii_logo.gif">
            <a:extLst>
              <a:ext uri="{FF2B5EF4-FFF2-40B4-BE49-F238E27FC236}">
                <a16:creationId xmlns:a16="http://schemas.microsoft.com/office/drawing/2014/main" id="{43EB1EA1-B8AD-214B-8FB8-472CD3180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49" y="4472922"/>
            <a:ext cx="2194310" cy="71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742CFF-1DAA-CB4A-B01D-947D7BA91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756" y="5090699"/>
            <a:ext cx="1769244" cy="45466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ADB324A-C94B-ED4F-A18B-E5D61AB63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946" y="5535776"/>
            <a:ext cx="2810107" cy="54612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4653F11-D0B9-4745-8219-66357F6A4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104" y="5990442"/>
            <a:ext cx="942896" cy="50916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D7B6222-D181-FB41-917F-D271CBDBE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072" y="6385882"/>
            <a:ext cx="1563031" cy="49123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53CDD48-FCB0-9E4D-9D83-A3D710D9893F}"/>
              </a:ext>
            </a:extLst>
          </p:cNvPr>
          <p:cNvSpPr/>
          <p:nvPr/>
        </p:nvSpPr>
        <p:spPr>
          <a:xfrm>
            <a:off x="-1" y="-23932"/>
            <a:ext cx="9144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/>
              <a:t>INTERNATIONAL WORKSHOP “Think global, act local - International trends in open science and repositories" 4 march 2019</a:t>
            </a:r>
            <a:r>
              <a:rPr lang="en-US" altLang="ja-JP" sz="1400" dirty="0"/>
              <a:t>, </a:t>
            </a:r>
            <a:r>
              <a:rPr lang="ja-JP" altLang="en-US" sz="1400"/>
              <a:t>PUNE, INDIA</a:t>
            </a:r>
          </a:p>
        </p:txBody>
      </p:sp>
    </p:spTree>
    <p:extLst>
      <p:ext uri="{BB962C8B-B14F-4D97-AF65-F5344CB8AC3E}">
        <p14:creationId xmlns:p14="http://schemas.microsoft.com/office/powerpoint/2010/main" val="260230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>
            <a:extLst>
              <a:ext uri="{FF2B5EF4-FFF2-40B4-BE49-F238E27FC236}">
                <a16:creationId xmlns:a16="http://schemas.microsoft.com/office/drawing/2014/main" id="{647274D6-CEEF-A340-8C56-9354AB7DA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954">
                <a:latin typeface="Yu Gothic UI Semilight" panose="020B0604030504040204" pitchFamily="34" charset="-128"/>
                <a:ea typeface="Yu Gothic UI Semilight" panose="020B0604030504040204" pitchFamily="34" charset="-128"/>
              </a:rPr>
              <a:t>Current Situations of JaLC</a:t>
            </a:r>
            <a:endParaRPr lang="ja-JP" altLang="en-US" sz="2954">
              <a:latin typeface="Yu Gothic UI Semilight" panose="020B0604030504040204" pitchFamily="34" charset="-128"/>
              <a:ea typeface="Yu Gothic UI Semilight" panose="020B0604030504040204" pitchFamily="34" charset="-128"/>
            </a:endParaRPr>
          </a:p>
        </p:txBody>
      </p:sp>
      <p:sp>
        <p:nvSpPr>
          <p:cNvPr id="10243" name="スライド番号プレースホルダー 4">
            <a:extLst>
              <a:ext uri="{FF2B5EF4-FFF2-40B4-BE49-F238E27FC236}">
                <a16:creationId xmlns:a16="http://schemas.microsoft.com/office/drawing/2014/main" id="{92FDBE98-923A-7443-85C5-EB53E32BDC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954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Font typeface="Arial" panose="020B0604020202020204" pitchFamily="34" charset="0"/>
              <a:buChar char="–"/>
              <a:defRPr kumimoji="1" sz="2585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Font typeface="Arial" panose="020B0604020202020204" pitchFamily="34" charset="0"/>
              <a:buChar char="•"/>
              <a:defRPr kumimoji="1" sz="2215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Font typeface="Arial" panose="020B0604020202020204" pitchFamily="34" charset="0"/>
              <a:buChar char="–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07BF32-2DE8-B146-9339-28881FBBC781}" type="slidenum">
              <a:rPr lang="ja-JP" altLang="en-US" sz="1108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ja-JP" altLang="en-US" sz="1108"/>
          </a:p>
        </p:txBody>
      </p:sp>
      <p:sp>
        <p:nvSpPr>
          <p:cNvPr id="87" name="AutoShape 68">
            <a:extLst>
              <a:ext uri="{FF2B5EF4-FFF2-40B4-BE49-F238E27FC236}">
                <a16:creationId xmlns:a16="http://schemas.microsoft.com/office/drawing/2014/main" id="{86305E13-76B1-4E51-A267-200277900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770" y="1301262"/>
            <a:ext cx="4254012" cy="287215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kumimoji="0" lang="ja-JP" altLang="en-US" sz="1477" kern="0" dirty="0">
                <a:solidFill>
                  <a:srgbClr val="0000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メイリオ" panose="020B0604030504040204" pitchFamily="50" charset="-128"/>
              </a:rPr>
              <a:t>■ </a:t>
            </a:r>
            <a:r>
              <a:rPr kumimoji="0" lang="en-US" altLang="ja-JP" sz="1477" kern="0" dirty="0">
                <a:solidFill>
                  <a:srgbClr val="0000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メイリオ" panose="020B0604030504040204" pitchFamily="50" charset="-128"/>
              </a:rPr>
              <a:t>Content categories and the number of DOIs</a:t>
            </a:r>
          </a:p>
        </p:txBody>
      </p:sp>
      <p:sp>
        <p:nvSpPr>
          <p:cNvPr id="89" name="AutoShape 68">
            <a:extLst>
              <a:ext uri="{FF2B5EF4-FFF2-40B4-BE49-F238E27FC236}">
                <a16:creationId xmlns:a16="http://schemas.microsoft.com/office/drawing/2014/main" id="{6332B642-A355-4A27-835B-E29BC8637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1985" y="3751385"/>
            <a:ext cx="3519854" cy="287215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kumimoji="0" lang="ja-JP" altLang="en-US" sz="1477" kern="0" dirty="0">
                <a:solidFill>
                  <a:srgbClr val="0000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メイリオ" panose="020B0604030504040204" pitchFamily="50" charset="-128"/>
              </a:rPr>
              <a:t>■ </a:t>
            </a:r>
            <a:r>
              <a:rPr kumimoji="0" lang="en-US" altLang="ja-JP" sz="1477" kern="0" dirty="0">
                <a:solidFill>
                  <a:srgbClr val="0000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メイリオ" panose="020B0604030504040204" pitchFamily="50" charset="-128"/>
              </a:rPr>
              <a:t>Number of </a:t>
            </a:r>
            <a:r>
              <a:rPr kumimoji="0" lang="en-US" altLang="ja-JP" sz="1477" kern="0" dirty="0" err="1">
                <a:solidFill>
                  <a:srgbClr val="0000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メイリオ" panose="020B0604030504040204" pitchFamily="50" charset="-128"/>
              </a:rPr>
              <a:t>JaLC</a:t>
            </a:r>
            <a:r>
              <a:rPr kumimoji="0" lang="en-US" altLang="ja-JP" sz="1477" kern="0" dirty="0">
                <a:solidFill>
                  <a:srgbClr val="0000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メイリオ" panose="020B0604030504040204" pitchFamily="50" charset="-128"/>
              </a:rPr>
              <a:t> Member</a:t>
            </a:r>
            <a:endParaRPr kumimoji="0" lang="ja-JP" altLang="en-US" sz="1477" kern="0" dirty="0">
              <a:solidFill>
                <a:srgbClr val="000000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0246" name="Picture 25" descr="Layout A">
            <a:extLst>
              <a:ext uri="{FF2B5EF4-FFF2-40B4-BE49-F238E27FC236}">
                <a16:creationId xmlns:a16="http://schemas.microsoft.com/office/drawing/2014/main" id="{1F73DA88-DB6D-5D4C-BAF6-68D02BD73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059" y="489439"/>
            <a:ext cx="735623" cy="55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グラフ 12">
            <a:extLst>
              <a:ext uri="{FF2B5EF4-FFF2-40B4-BE49-F238E27FC236}">
                <a16:creationId xmlns:a16="http://schemas.microsoft.com/office/drawing/2014/main" id="{BAF3D18E-4A76-4D0B-91A3-8CA7A55D1092}"/>
              </a:ext>
            </a:extLst>
          </p:cNvPr>
          <p:cNvGraphicFramePr>
            <a:graphicFrameLocks/>
          </p:cNvGraphicFramePr>
          <p:nvPr/>
        </p:nvGraphicFramePr>
        <p:xfrm>
          <a:off x="444012" y="3744892"/>
          <a:ext cx="4148504" cy="2609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AutoShape 68">
            <a:extLst>
              <a:ext uri="{FF2B5EF4-FFF2-40B4-BE49-F238E27FC236}">
                <a16:creationId xmlns:a16="http://schemas.microsoft.com/office/drawing/2014/main" id="{8ACC5B83-912E-4DF7-A8B7-8233C64E2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13" y="3786554"/>
            <a:ext cx="3678115" cy="2872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  <a:headEnd/>
            <a:tailEnd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kumimoji="0" lang="ja-JP" altLang="en-US" sz="1477" kern="0" dirty="0">
                <a:solidFill>
                  <a:srgbClr val="0000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メイリオ" panose="020B0604030504040204" pitchFamily="50" charset="-128"/>
              </a:rPr>
              <a:t>■</a:t>
            </a:r>
            <a:r>
              <a:rPr kumimoji="0" lang="en-US" altLang="ja-JP" sz="1477" kern="0" dirty="0">
                <a:solidFill>
                  <a:srgbClr val="0000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メイリオ" panose="020B0604030504040204" pitchFamily="50" charset="-128"/>
              </a:rPr>
              <a:t> Number of DOIs resolutions</a:t>
            </a:r>
            <a:endParaRPr kumimoji="0" lang="ja-JP" altLang="en-US" sz="1477" kern="0" dirty="0">
              <a:solidFill>
                <a:srgbClr val="000000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444D61-E365-40A9-8CC4-AFE21402A59F}"/>
              </a:ext>
            </a:extLst>
          </p:cNvPr>
          <p:cNvSpPr txBox="1"/>
          <p:nvPr/>
        </p:nvSpPr>
        <p:spPr>
          <a:xfrm>
            <a:off x="3660531" y="5688623"/>
            <a:ext cx="759069" cy="3906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969" dirty="0">
                <a:ea typeface="ＭＳ Ｐゴシック" panose="020B0600070205080204" pitchFamily="50" charset="-128"/>
              </a:rPr>
              <a:t>(Estimated)</a:t>
            </a:r>
            <a:endParaRPr lang="ja-JP" altLang="en-US" sz="969" dirty="0">
              <a:ea typeface="ＭＳ Ｐゴシック" panose="020B0600070205080204" pitchFamily="50" charset="-128"/>
            </a:endParaRPr>
          </a:p>
        </p:txBody>
      </p:sp>
      <p:graphicFrame>
        <p:nvGraphicFramePr>
          <p:cNvPr id="16" name="グラフ 15">
            <a:extLst>
              <a:ext uri="{FF2B5EF4-FFF2-40B4-BE49-F238E27FC236}">
                <a16:creationId xmlns:a16="http://schemas.microsoft.com/office/drawing/2014/main" id="{8E81E81A-9955-4AFC-AAAB-82D77CC2882C}"/>
              </a:ext>
            </a:extLst>
          </p:cNvPr>
          <p:cNvGraphicFramePr>
            <a:graphicFrameLocks/>
          </p:cNvGraphicFramePr>
          <p:nvPr/>
        </p:nvGraphicFramePr>
        <p:xfrm>
          <a:off x="300402" y="1273045"/>
          <a:ext cx="4220308" cy="2532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4" name="AutoShape 68">
            <a:extLst>
              <a:ext uri="{FF2B5EF4-FFF2-40B4-BE49-F238E27FC236}">
                <a16:creationId xmlns:a16="http://schemas.microsoft.com/office/drawing/2014/main" id="{6D9A2F00-62FC-449E-B6DB-FE4A3E210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104" y="1336431"/>
            <a:ext cx="3815862" cy="21687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  <a:headEnd/>
            <a:tailEnd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kumimoji="0" lang="ja-JP" altLang="en-US" sz="1477" kern="0" dirty="0">
                <a:solidFill>
                  <a:srgbClr val="0000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メイリオ" panose="020B0604030504040204" pitchFamily="50" charset="-128"/>
              </a:rPr>
              <a:t>■</a:t>
            </a:r>
            <a:r>
              <a:rPr kumimoji="0" lang="en-US" altLang="ja-JP" sz="1477" kern="0" dirty="0">
                <a:solidFill>
                  <a:srgbClr val="000000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  <a:cs typeface="メイリオ" panose="020B0604030504040204" pitchFamily="50" charset="-128"/>
              </a:rPr>
              <a:t> Number of DOIs registration</a:t>
            </a:r>
            <a:endParaRPr kumimoji="0" lang="ja-JP" altLang="en-US" sz="1477" kern="0" dirty="0">
              <a:solidFill>
                <a:srgbClr val="000000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D0D306B-DC76-4440-9D71-C5704A71FB74}"/>
              </a:ext>
            </a:extLst>
          </p:cNvPr>
          <p:cNvSpPr txBox="1"/>
          <p:nvPr/>
        </p:nvSpPr>
        <p:spPr>
          <a:xfrm>
            <a:off x="3159369" y="1714500"/>
            <a:ext cx="1132743" cy="2414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969" dirty="0">
                <a:ea typeface="ＭＳ Ｐゴシック" panose="020B0600070205080204" pitchFamily="50" charset="-128"/>
              </a:rPr>
              <a:t>(Total 7,748,372)</a:t>
            </a:r>
            <a:endParaRPr lang="ja-JP" altLang="en-US" sz="969" dirty="0">
              <a:ea typeface="ＭＳ Ｐゴシック" panose="020B060007020508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BA21C8C-DA71-4C08-9D01-04AB01665903}"/>
              </a:ext>
            </a:extLst>
          </p:cNvPr>
          <p:cNvSpPr txBox="1"/>
          <p:nvPr/>
        </p:nvSpPr>
        <p:spPr>
          <a:xfrm>
            <a:off x="3096358" y="2656743"/>
            <a:ext cx="1358411" cy="2414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969" dirty="0">
                <a:ea typeface="ＭＳ Ｐゴシック" panose="020B0600070205080204" pitchFamily="50" charset="-128"/>
              </a:rPr>
              <a:t>(</a:t>
            </a:r>
            <a:r>
              <a:rPr lang="en-US" altLang="ja-JP" sz="969" dirty="0" err="1">
                <a:ea typeface="ＭＳ Ｐゴシック" panose="020B0600070205080204" pitchFamily="50" charset="-128"/>
              </a:rPr>
              <a:t>Crossref</a:t>
            </a:r>
            <a:r>
              <a:rPr lang="en-US" altLang="ja-JP" sz="969" dirty="0">
                <a:ea typeface="ＭＳ Ｐゴシック" panose="020B0600070205080204" pitchFamily="50" charset="-128"/>
              </a:rPr>
              <a:t> 2,339,297)</a:t>
            </a:r>
            <a:endParaRPr lang="ja-JP" altLang="en-US" sz="969" dirty="0">
              <a:ea typeface="ＭＳ Ｐゴシック" panose="020B0600070205080204" pitchFamily="50" charset="-128"/>
            </a:endParaRPr>
          </a:p>
        </p:txBody>
      </p:sp>
      <p:pic>
        <p:nvPicPr>
          <p:cNvPr id="10254" name="図 3">
            <a:extLst>
              <a:ext uri="{FF2B5EF4-FFF2-40B4-BE49-F238E27FC236}">
                <a16:creationId xmlns:a16="http://schemas.microsoft.com/office/drawing/2014/main" id="{FECB1AA1-88B7-0748-9FD4-306AE00F0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69" y="1707174"/>
            <a:ext cx="4526574" cy="182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図 4">
            <a:extLst>
              <a:ext uri="{FF2B5EF4-FFF2-40B4-BE49-F238E27FC236}">
                <a16:creationId xmlns:a16="http://schemas.microsoft.com/office/drawing/2014/main" id="{2AB60C37-04B1-9D43-8743-ED2B8E087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554" y="4047393"/>
            <a:ext cx="2146789" cy="135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図 5">
            <a:extLst>
              <a:ext uri="{FF2B5EF4-FFF2-40B4-BE49-F238E27FC236}">
                <a16:creationId xmlns:a16="http://schemas.microsoft.com/office/drawing/2014/main" id="{F5411B88-F552-0D44-A5F6-4B4FD51AB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08" y="4040066"/>
            <a:ext cx="2264020" cy="138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図 6">
            <a:extLst>
              <a:ext uri="{FF2B5EF4-FFF2-40B4-BE49-F238E27FC236}">
                <a16:creationId xmlns:a16="http://schemas.microsoft.com/office/drawing/2014/main" id="{3BDA8AEC-B9E2-DA45-803C-9B7ACE40B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516" y="5509846"/>
            <a:ext cx="4277458" cy="82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487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>
            <a:extLst>
              <a:ext uri="{FF2B5EF4-FFF2-40B4-BE49-F238E27FC236}">
                <a16:creationId xmlns:a16="http://schemas.microsoft.com/office/drawing/2014/main" id="{F7740601-6963-7C48-A5FC-3E147887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954">
                <a:latin typeface="Yu Gothic UI Semilight" panose="020B0604030504040204" pitchFamily="34" charset="-128"/>
                <a:ea typeface="Yu Gothic UI Semilight" panose="020B0604030504040204" pitchFamily="34" charset="-128"/>
              </a:rPr>
              <a:t>Change in the Number of DOIs (chronological)</a:t>
            </a:r>
            <a:endParaRPr lang="ja-JP" altLang="en-US" sz="2954">
              <a:latin typeface="Yu Gothic UI Semilight" panose="020B0604030504040204" pitchFamily="34" charset="-128"/>
              <a:ea typeface="Yu Gothic UI Semilight" panose="020B0604030504040204" pitchFamily="34" charset="-128"/>
            </a:endParaRPr>
          </a:p>
        </p:txBody>
      </p:sp>
      <p:sp>
        <p:nvSpPr>
          <p:cNvPr id="12291" name="スライド番号プレースホルダー 4">
            <a:extLst>
              <a:ext uri="{FF2B5EF4-FFF2-40B4-BE49-F238E27FC236}">
                <a16:creationId xmlns:a16="http://schemas.microsoft.com/office/drawing/2014/main" id="{DC7B816F-EDFB-B84F-8660-BB6848027F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954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Font typeface="Arial" panose="020B0604020202020204" pitchFamily="34" charset="0"/>
              <a:buChar char="–"/>
              <a:defRPr kumimoji="1" sz="2585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Font typeface="Arial" panose="020B0604020202020204" pitchFamily="34" charset="0"/>
              <a:buChar char="•"/>
              <a:defRPr kumimoji="1" sz="2215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Font typeface="Arial" panose="020B0604020202020204" pitchFamily="34" charset="0"/>
              <a:buChar char="–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BA0A11-AB5B-044B-8151-AF39C6BF355E}" type="slidenum">
              <a:rPr lang="ja-JP" altLang="en-US" sz="1108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ja-JP" altLang="en-US" sz="1108"/>
          </a:p>
        </p:txBody>
      </p:sp>
      <p:pic>
        <p:nvPicPr>
          <p:cNvPr id="12292" name="Picture 25" descr="Layout A">
            <a:extLst>
              <a:ext uri="{FF2B5EF4-FFF2-40B4-BE49-F238E27FC236}">
                <a16:creationId xmlns:a16="http://schemas.microsoft.com/office/drawing/2014/main" id="{D407188F-9D21-304A-986F-1C145C1F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862" y="315058"/>
            <a:ext cx="706315" cy="53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テキスト ボックス 1">
            <a:extLst>
              <a:ext uri="{FF2B5EF4-FFF2-40B4-BE49-F238E27FC236}">
                <a16:creationId xmlns:a16="http://schemas.microsoft.com/office/drawing/2014/main" id="{7B2D41A3-6CA9-7D4D-8839-952975D37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804" y="1525467"/>
            <a:ext cx="279888" cy="3481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62">
                <a:solidFill>
                  <a:schemeClr val="tx1"/>
                </a:solidFill>
              </a:rPr>
              <a:t>K</a:t>
            </a:r>
            <a:endParaRPr lang="ja-JP" altLang="en-US" sz="1662">
              <a:solidFill>
                <a:schemeClr val="tx1"/>
              </a:solidFill>
            </a:endParaRPr>
          </a:p>
        </p:txBody>
      </p:sp>
      <p:graphicFrame>
        <p:nvGraphicFramePr>
          <p:cNvPr id="9" name="グラフ 8">
            <a:extLst>
              <a:ext uri="{FF2B5EF4-FFF2-40B4-BE49-F238E27FC236}">
                <a16:creationId xmlns:a16="http://schemas.microsoft.com/office/drawing/2014/main" id="{D0955A07-DED4-433C-AB96-7F38733AF2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3120570"/>
              </p:ext>
            </p:extLst>
          </p:nvPr>
        </p:nvGraphicFramePr>
        <p:xfrm>
          <a:off x="1986" y="1359878"/>
          <a:ext cx="8304069" cy="5361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テキスト ボックス 1">
            <a:extLst>
              <a:ext uri="{FF2B5EF4-FFF2-40B4-BE49-F238E27FC236}">
                <a16:creationId xmlns:a16="http://schemas.microsoft.com/office/drawing/2014/main" id="{D3B46A15-B4B9-4265-80F8-D2C1A8F8E4EF}"/>
              </a:ext>
            </a:extLst>
          </p:cNvPr>
          <p:cNvSpPr txBox="1"/>
          <p:nvPr/>
        </p:nvSpPr>
        <p:spPr>
          <a:xfrm>
            <a:off x="6403731" y="1680797"/>
            <a:ext cx="1525466" cy="372208"/>
          </a:xfrm>
          <a:prstGeom prst="rect">
            <a:avLst/>
          </a:prstGeom>
        </p:spPr>
        <p:txBody>
          <a:bodyPr rIns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2492388" algn="ctr"/>
                <a:tab pos="4984777" algn="r"/>
              </a:tabLst>
              <a:defRPr/>
            </a:pPr>
            <a:r>
              <a:rPr lang="en-US" sz="1662" kern="100" dirty="0" err="1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</a:rPr>
              <a:t>JaLC</a:t>
            </a:r>
            <a:r>
              <a:rPr lang="en-US" sz="1662" kern="10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</a:rPr>
              <a:t> DOI </a:t>
            </a:r>
            <a:r>
              <a:rPr lang="en-US" altLang="ja-JP" sz="1662" kern="10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</a:rPr>
              <a:t>5.4</a:t>
            </a:r>
            <a:r>
              <a:rPr lang="en-US" sz="1662" kern="10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</a:rPr>
              <a:t>M</a:t>
            </a:r>
            <a:endParaRPr lang="ja-JP" altLang="en-US" sz="2215" kern="100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矢印: 上下 1">
            <a:extLst>
              <a:ext uri="{FF2B5EF4-FFF2-40B4-BE49-F238E27FC236}">
                <a16:creationId xmlns:a16="http://schemas.microsoft.com/office/drawing/2014/main" id="{A9EABF32-BA72-44EC-8251-C3BAD92E03B6}"/>
              </a:ext>
            </a:extLst>
          </p:cNvPr>
          <p:cNvSpPr/>
          <p:nvPr/>
        </p:nvSpPr>
        <p:spPr>
          <a:xfrm>
            <a:off x="7448805" y="2121584"/>
            <a:ext cx="48357" cy="137599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662"/>
          </a:p>
        </p:txBody>
      </p:sp>
      <p:sp>
        <p:nvSpPr>
          <p:cNvPr id="12297" name="テキスト ボックス 2">
            <a:extLst>
              <a:ext uri="{FF2B5EF4-FFF2-40B4-BE49-F238E27FC236}">
                <a16:creationId xmlns:a16="http://schemas.microsoft.com/office/drawing/2014/main" id="{1B1B37F6-EB6A-E547-AF3E-ABB4C2FDD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453" y="2500290"/>
            <a:ext cx="857250" cy="88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1292"/>
              <a:t>NDL Digital collection</a:t>
            </a:r>
          </a:p>
          <a:p>
            <a:r>
              <a:rPr lang="en-US" altLang="ja-JP" sz="1292"/>
              <a:t>2.5M</a:t>
            </a:r>
            <a:endParaRPr lang="ja-JP" altLang="en-US" sz="1292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00F68D04-671F-8041-B50E-6AB61A453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708" y="5335449"/>
            <a:ext cx="2390863" cy="325346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10000"/>
              </a:spcBef>
              <a:buClr>
                <a:srgbClr val="5F5F5F"/>
              </a:buClr>
              <a:buNone/>
            </a:pPr>
            <a:r>
              <a:rPr kumimoji="0" lang="en-US" altLang="ja-JP" sz="1200" b="1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&lt;- J-STAGE Article</a:t>
            </a:r>
            <a:r>
              <a:rPr kumimoji="0" lang="ja-JP" altLang="en-US" sz="1200" b="1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：</a:t>
            </a:r>
            <a:r>
              <a:rPr kumimoji="0" lang="en-US" altLang="ja-JP" sz="1200" b="1" u="sng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90,000*</a:t>
            </a:r>
            <a:endParaRPr kumimoji="0" lang="en-US" altLang="ja-JP" sz="1200" b="1" dirty="0">
              <a:solidFill>
                <a:srgbClr val="0070C0"/>
              </a:solidFill>
              <a:latin typeface="+mn-lt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0963774F-DF3D-954E-99B8-75921EF90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931" y="5100146"/>
            <a:ext cx="3449515" cy="30829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10000"/>
              </a:spcBef>
              <a:buClr>
                <a:srgbClr val="5F5F5F"/>
              </a:buClr>
              <a:buNone/>
            </a:pPr>
            <a:r>
              <a:rPr kumimoji="0" lang="en-US" altLang="ja-JP" sz="1200" b="1" dirty="0">
                <a:solidFill>
                  <a:srgbClr val="7030A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&lt;- National Diet Library’s Doctoral Thesis</a:t>
            </a:r>
            <a:r>
              <a:rPr kumimoji="0" lang="ja-JP" altLang="en-US" sz="1200" b="1">
                <a:solidFill>
                  <a:srgbClr val="7030A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kumimoji="0" lang="en-US" altLang="ja-JP" sz="1200" b="1" dirty="0">
                <a:solidFill>
                  <a:srgbClr val="7030A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: </a:t>
            </a:r>
            <a:r>
              <a:rPr kumimoji="0" lang="en-US" altLang="ja-JP" sz="1200" b="1" u="sng" dirty="0">
                <a:solidFill>
                  <a:srgbClr val="7030A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140,000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D0B7D14-8A2C-314B-BD8A-562BA12A9431}"/>
              </a:ext>
            </a:extLst>
          </p:cNvPr>
          <p:cNvSpPr txBox="1"/>
          <p:nvPr/>
        </p:nvSpPr>
        <p:spPr>
          <a:xfrm>
            <a:off x="3380041" y="4903335"/>
            <a:ext cx="3449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kumimoji="0" lang="en-US" altLang="ja-JP" sz="1200" b="1" dirty="0">
                <a:solidFill>
                  <a:schemeClr val="accent2">
                    <a:lumMod val="75000"/>
                  </a:schemeClr>
                </a:solidFill>
                <a:latin typeface="+mn-lt"/>
                <a:sym typeface="Lucida Grande" charset="0"/>
              </a:rPr>
              <a:t>&lt;- NPO Japan Medical Abstracts Society</a:t>
            </a:r>
            <a:r>
              <a:rPr lang="en-US" altLang="ja-JP" sz="1200" b="1" dirty="0">
                <a:solidFill>
                  <a:schemeClr val="accent2">
                    <a:lumMod val="75000"/>
                  </a:schemeClr>
                </a:solidFill>
                <a:latin typeface="+mn-lt"/>
                <a:sym typeface="Lucida Grande" charset="0"/>
              </a:rPr>
              <a:t>: 380,000</a:t>
            </a:r>
            <a:endParaRPr kumimoji="0" lang="en-US" altLang="ja-JP" sz="1200" b="1" dirty="0">
              <a:solidFill>
                <a:schemeClr val="accent2">
                  <a:lumMod val="75000"/>
                </a:schemeClr>
              </a:solidFill>
              <a:latin typeface="+mn-lt"/>
              <a:sym typeface="Lucida Grande" charset="0"/>
            </a:endParaRPr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9CACA7B0-B296-5C44-832E-007074EBF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344" y="4708783"/>
            <a:ext cx="2178567" cy="31380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cdr="http://schemas.openxmlformats.org/drawingml/2006/chartDrawing" xmlns:c="http://schemas.openxmlformats.org/drawingml/2006/chart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cdr="http://schemas.openxmlformats.org/drawingml/2006/chartDrawing" xmlns:c="http://schemas.openxmlformats.org/drawingml/2006/chart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cdr="http://schemas.openxmlformats.org/drawingml/2006/chartDrawing" xmlns:c="http://schemas.openxmlformats.org/drawingml/2006/chart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10000"/>
              </a:spcBef>
              <a:buClr>
                <a:srgbClr val="5F5F5F"/>
              </a:buClr>
              <a:buNone/>
            </a:pPr>
            <a:r>
              <a:rPr kumimoji="0" lang="en-US" altLang="ja-JP" sz="1200" b="1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&lt;- J-STAGE Article</a:t>
            </a:r>
            <a:r>
              <a:rPr kumimoji="0" lang="ja-JP" altLang="en-US" sz="1200" b="1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：</a:t>
            </a:r>
            <a:r>
              <a:rPr kumimoji="0" lang="en-US" altLang="ja-JP" sz="1200" b="1" u="sng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200,000*</a:t>
            </a:r>
            <a:endParaRPr kumimoji="0" lang="en-US" altLang="ja-JP" sz="1200" b="1" dirty="0">
              <a:solidFill>
                <a:srgbClr val="0070C0"/>
              </a:solidFill>
              <a:latin typeface="+mn-lt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4907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Why is the nation-wide activity needed?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Realize </a:t>
            </a:r>
            <a:r>
              <a:rPr lang="en-US" altLang="ja-JP" dirty="0">
                <a:solidFill>
                  <a:srgbClr val="FF0000"/>
                </a:solidFill>
              </a:rPr>
              <a:t>interoperability</a:t>
            </a:r>
            <a:r>
              <a:rPr lang="en-US" altLang="ja-JP" dirty="0"/>
              <a:t> over </a:t>
            </a:r>
            <a:r>
              <a:rPr lang="en-US" altLang="ja-JP" dirty="0">
                <a:solidFill>
                  <a:srgbClr val="FF0000"/>
                </a:solidFill>
              </a:rPr>
              <a:t>difference</a:t>
            </a:r>
            <a:r>
              <a:rPr lang="en-US" altLang="ja-JP" dirty="0"/>
              <a:t> by nation</a:t>
            </a:r>
          </a:p>
          <a:p>
            <a:pPr lvl="1"/>
            <a:r>
              <a:rPr lang="en-US" altLang="ja-JP" sz="2400" dirty="0"/>
              <a:t>Difference caused by</a:t>
            </a:r>
          </a:p>
          <a:p>
            <a:pPr lvl="2"/>
            <a:r>
              <a:rPr lang="en-US" altLang="ja-JP" sz="2000" dirty="0"/>
              <a:t>Language (both for human and machine)</a:t>
            </a:r>
          </a:p>
          <a:p>
            <a:pPr lvl="2"/>
            <a:r>
              <a:rPr lang="en-US" altLang="ja-JP" sz="2000" dirty="0"/>
              <a:t>Scholarly Systems</a:t>
            </a:r>
          </a:p>
          <a:p>
            <a:pPr lvl="2"/>
            <a:r>
              <a:rPr lang="en-US" altLang="ja-JP" sz="2000" dirty="0"/>
              <a:t>Scholarly Organization</a:t>
            </a:r>
          </a:p>
          <a:p>
            <a:pPr lvl="2"/>
            <a:r>
              <a:rPr lang="en-US" altLang="ja-JP" sz="2000" dirty="0"/>
              <a:t>Scholarly Culture</a:t>
            </a:r>
          </a:p>
          <a:p>
            <a:pPr lvl="1"/>
            <a:r>
              <a:rPr lang="en-US" altLang="ja-JP" sz="2400" dirty="0"/>
              <a:t>Interoperability for</a:t>
            </a:r>
          </a:p>
          <a:p>
            <a:pPr lvl="2"/>
            <a:r>
              <a:rPr lang="en-US" altLang="ja-JP" sz="2000" dirty="0"/>
              <a:t>ID Systems</a:t>
            </a:r>
          </a:p>
          <a:p>
            <a:pPr lvl="2"/>
            <a:r>
              <a:rPr lang="en-US" altLang="ja-JP" sz="2000" dirty="0"/>
              <a:t>Metadata</a:t>
            </a:r>
          </a:p>
          <a:p>
            <a:pPr lvl="2"/>
            <a:r>
              <a:rPr lang="en-US" altLang="ja-JP" sz="2000" dirty="0"/>
              <a:t>Systems</a:t>
            </a:r>
          </a:p>
          <a:p>
            <a:pPr lvl="2"/>
            <a:r>
              <a:rPr lang="en-US" altLang="ja-JP" sz="2000" dirty="0"/>
              <a:t>Information Flow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483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Role of </a:t>
            </a:r>
            <a:r>
              <a:rPr kumimoji="1" lang="en-US" altLang="ja-JP" dirty="0" err="1"/>
              <a:t>JaLC</a:t>
            </a:r>
            <a:r>
              <a:rPr kumimoji="1" lang="en-US" altLang="ja-JP" dirty="0"/>
              <a:t> as a national service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1. Offer various ways for registration procedures</a:t>
            </a:r>
          </a:p>
          <a:p>
            <a:pPr marL="0" indent="0">
              <a:buNone/>
            </a:pPr>
            <a:r>
              <a:rPr kumimoji="1" lang="en-US" altLang="ja-JP" dirty="0"/>
              <a:t>2. Offer the total service for PID Registration</a:t>
            </a:r>
          </a:p>
          <a:p>
            <a:pPr marL="0" indent="0">
              <a:buNone/>
            </a:pPr>
            <a:r>
              <a:rPr lang="en-US" altLang="ja-JP" dirty="0"/>
              <a:t>3. Connecting various content holders and users</a:t>
            </a:r>
          </a:p>
          <a:p>
            <a:pPr marL="0" indent="0">
              <a:buNone/>
            </a:pPr>
            <a:r>
              <a:rPr lang="en-US" altLang="ja-JP" dirty="0"/>
              <a:t>4. Pick up and implement various requests for DOI</a:t>
            </a:r>
          </a:p>
          <a:p>
            <a:pPr marL="0" indent="0">
              <a:buNone/>
            </a:pPr>
            <a:r>
              <a:rPr lang="en-US" altLang="ja-JP" dirty="0"/>
              <a:t>5. Nation-wide outreach of DOI for various sectors</a:t>
            </a:r>
            <a:endParaRPr lang="ja-JP" altLang="en-US" dirty="0"/>
          </a:p>
          <a:p>
            <a:pPr marL="0" indent="0">
              <a:buNone/>
            </a:pPr>
            <a:r>
              <a:rPr lang="en-US" altLang="ja-JP" dirty="0"/>
              <a:t>6. Locally suitable business model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91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1. Offer various ways for registration procedures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Support various ways to register DOIs</a:t>
            </a:r>
          </a:p>
          <a:p>
            <a:pPr lvl="1"/>
            <a:r>
              <a:rPr lang="en-US" altLang="ja-JP" sz="1800" dirty="0"/>
              <a:t>Small institutions are incapable to register DOI by themselves</a:t>
            </a:r>
          </a:p>
          <a:p>
            <a:pPr lvl="1"/>
            <a:r>
              <a:rPr lang="en-US" altLang="ja-JP" sz="1800" dirty="0"/>
              <a:t>Consolidate the existing information flow</a:t>
            </a:r>
          </a:p>
          <a:p>
            <a:r>
              <a:rPr lang="en-US" altLang="ja-JP" sz="2200" dirty="0"/>
              <a:t>Current Implementation</a:t>
            </a:r>
          </a:p>
          <a:p>
            <a:pPr lvl="1"/>
            <a:r>
              <a:rPr lang="en-US" altLang="ja-JP" sz="1800" dirty="0"/>
              <a:t>v</a:t>
            </a:r>
            <a:r>
              <a:rPr kumimoji="1" lang="en-US" altLang="ja-JP" sz="1800" dirty="0"/>
              <a:t>ia J-Stage (JST service for academic E-journals)</a:t>
            </a:r>
          </a:p>
          <a:p>
            <a:pPr lvl="1"/>
            <a:r>
              <a:rPr lang="en-US" altLang="ja-JP" sz="1800" dirty="0"/>
              <a:t>via IRDB (Institutional Repository Aggregator) </a:t>
            </a:r>
          </a:p>
          <a:p>
            <a:pPr lvl="1"/>
            <a:r>
              <a:rPr lang="en-US" altLang="ja-JP" sz="1800" dirty="0"/>
              <a:t>Via Japan Medical Abstracts Society  </a:t>
            </a:r>
          </a:p>
          <a:p>
            <a:pPr lvl="1"/>
            <a:endParaRPr kumimoji="1" lang="en-US" altLang="ja-JP" sz="1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246" y="2924944"/>
            <a:ext cx="576064" cy="576064"/>
          </a:xfrm>
          <a:prstGeom prst="rect">
            <a:avLst/>
          </a:prstGeom>
        </p:spPr>
      </p:pic>
      <p:grpSp>
        <p:nvGrpSpPr>
          <p:cNvPr id="26" name="Group 148"/>
          <p:cNvGrpSpPr>
            <a:grpSpLocks noChangeAspect="1"/>
          </p:cNvGrpSpPr>
          <p:nvPr/>
        </p:nvGrpSpPr>
        <p:grpSpPr bwMode="auto">
          <a:xfrm>
            <a:off x="4715893" y="7757120"/>
            <a:ext cx="1117600" cy="700452"/>
            <a:chOff x="2599" y="2291"/>
            <a:chExt cx="1002" cy="628"/>
          </a:xfrm>
        </p:grpSpPr>
        <p:sp>
          <p:nvSpPr>
            <p:cNvPr id="27" name="Freeform 160"/>
            <p:cNvSpPr>
              <a:spLocks/>
            </p:cNvSpPr>
            <p:nvPr/>
          </p:nvSpPr>
          <p:spPr bwMode="auto">
            <a:xfrm>
              <a:off x="2599" y="2343"/>
              <a:ext cx="1002" cy="576"/>
            </a:xfrm>
            <a:custGeom>
              <a:avLst/>
              <a:gdLst>
                <a:gd name="T0" fmla="*/ 142 w 2004"/>
                <a:gd name="T1" fmla="*/ 1139 h 1152"/>
                <a:gd name="T2" fmla="*/ 196 w 2004"/>
                <a:gd name="T3" fmla="*/ 1133 h 1152"/>
                <a:gd name="T4" fmla="*/ 250 w 2004"/>
                <a:gd name="T5" fmla="*/ 1128 h 1152"/>
                <a:gd name="T6" fmla="*/ 303 w 2004"/>
                <a:gd name="T7" fmla="*/ 1122 h 1152"/>
                <a:gd name="T8" fmla="*/ 357 w 2004"/>
                <a:gd name="T9" fmla="*/ 1117 h 1152"/>
                <a:gd name="T10" fmla="*/ 410 w 2004"/>
                <a:gd name="T11" fmla="*/ 1112 h 1152"/>
                <a:gd name="T12" fmla="*/ 462 w 2004"/>
                <a:gd name="T13" fmla="*/ 1108 h 1152"/>
                <a:gd name="T14" fmla="*/ 515 w 2004"/>
                <a:gd name="T15" fmla="*/ 1104 h 1152"/>
                <a:gd name="T16" fmla="*/ 568 w 2004"/>
                <a:gd name="T17" fmla="*/ 1099 h 1152"/>
                <a:gd name="T18" fmla="*/ 621 w 2004"/>
                <a:gd name="T19" fmla="*/ 1095 h 1152"/>
                <a:gd name="T20" fmla="*/ 674 w 2004"/>
                <a:gd name="T21" fmla="*/ 1093 h 1152"/>
                <a:gd name="T22" fmla="*/ 726 w 2004"/>
                <a:gd name="T23" fmla="*/ 1090 h 1152"/>
                <a:gd name="T24" fmla="*/ 780 w 2004"/>
                <a:gd name="T25" fmla="*/ 1089 h 1152"/>
                <a:gd name="T26" fmla="*/ 833 w 2004"/>
                <a:gd name="T27" fmla="*/ 1086 h 1152"/>
                <a:gd name="T28" fmla="*/ 886 w 2004"/>
                <a:gd name="T29" fmla="*/ 1085 h 1152"/>
                <a:gd name="T30" fmla="*/ 940 w 2004"/>
                <a:gd name="T31" fmla="*/ 1084 h 1152"/>
                <a:gd name="T32" fmla="*/ 995 w 2004"/>
                <a:gd name="T33" fmla="*/ 1084 h 1152"/>
                <a:gd name="T34" fmla="*/ 1014 w 2004"/>
                <a:gd name="T35" fmla="*/ 1140 h 1152"/>
                <a:gd name="T36" fmla="*/ 1050 w 2004"/>
                <a:gd name="T37" fmla="*/ 1145 h 1152"/>
                <a:gd name="T38" fmla="*/ 1082 w 2004"/>
                <a:gd name="T39" fmla="*/ 1148 h 1152"/>
                <a:gd name="T40" fmla="*/ 1113 w 2004"/>
                <a:gd name="T41" fmla="*/ 1152 h 1152"/>
                <a:gd name="T42" fmla="*/ 1143 w 2004"/>
                <a:gd name="T43" fmla="*/ 1152 h 1152"/>
                <a:gd name="T44" fmla="*/ 1173 w 2004"/>
                <a:gd name="T45" fmla="*/ 1150 h 1152"/>
                <a:gd name="T46" fmla="*/ 1203 w 2004"/>
                <a:gd name="T47" fmla="*/ 1143 h 1152"/>
                <a:gd name="T48" fmla="*/ 1237 w 2004"/>
                <a:gd name="T49" fmla="*/ 1131 h 1152"/>
                <a:gd name="T50" fmla="*/ 1246 w 2004"/>
                <a:gd name="T51" fmla="*/ 1060 h 1152"/>
                <a:gd name="T52" fmla="*/ 1293 w 2004"/>
                <a:gd name="T53" fmla="*/ 1055 h 1152"/>
                <a:gd name="T54" fmla="*/ 1340 w 2004"/>
                <a:gd name="T55" fmla="*/ 1052 h 1152"/>
                <a:gd name="T56" fmla="*/ 1387 w 2004"/>
                <a:gd name="T57" fmla="*/ 1048 h 1152"/>
                <a:gd name="T58" fmla="*/ 1436 w 2004"/>
                <a:gd name="T59" fmla="*/ 1046 h 1152"/>
                <a:gd name="T60" fmla="*/ 1483 w 2004"/>
                <a:gd name="T61" fmla="*/ 1044 h 1152"/>
                <a:gd name="T62" fmla="*/ 1530 w 2004"/>
                <a:gd name="T63" fmla="*/ 1041 h 1152"/>
                <a:gd name="T64" fmla="*/ 1578 w 2004"/>
                <a:gd name="T65" fmla="*/ 1039 h 1152"/>
                <a:gd name="T66" fmla="*/ 1625 w 2004"/>
                <a:gd name="T67" fmla="*/ 1038 h 1152"/>
                <a:gd name="T68" fmla="*/ 1673 w 2004"/>
                <a:gd name="T69" fmla="*/ 1037 h 1152"/>
                <a:gd name="T70" fmla="*/ 1721 w 2004"/>
                <a:gd name="T71" fmla="*/ 1036 h 1152"/>
                <a:gd name="T72" fmla="*/ 1768 w 2004"/>
                <a:gd name="T73" fmla="*/ 1034 h 1152"/>
                <a:gd name="T74" fmla="*/ 1815 w 2004"/>
                <a:gd name="T75" fmla="*/ 1033 h 1152"/>
                <a:gd name="T76" fmla="*/ 1862 w 2004"/>
                <a:gd name="T77" fmla="*/ 1032 h 1152"/>
                <a:gd name="T78" fmla="*/ 1910 w 2004"/>
                <a:gd name="T79" fmla="*/ 1031 h 1152"/>
                <a:gd name="T80" fmla="*/ 1957 w 2004"/>
                <a:gd name="T81" fmla="*/ 1030 h 1152"/>
                <a:gd name="T82" fmla="*/ 2004 w 2004"/>
                <a:gd name="T83" fmla="*/ 1027 h 1152"/>
                <a:gd name="T84" fmla="*/ 0 w 2004"/>
                <a:gd name="T85" fmla="*/ 3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4" h="1152">
                  <a:moveTo>
                    <a:pt x="0" y="32"/>
                  </a:moveTo>
                  <a:lnTo>
                    <a:pt x="142" y="1139"/>
                  </a:lnTo>
                  <a:lnTo>
                    <a:pt x="169" y="1136"/>
                  </a:lnTo>
                  <a:lnTo>
                    <a:pt x="196" y="1133"/>
                  </a:lnTo>
                  <a:lnTo>
                    <a:pt x="222" y="1130"/>
                  </a:lnTo>
                  <a:lnTo>
                    <a:pt x="250" y="1128"/>
                  </a:lnTo>
                  <a:lnTo>
                    <a:pt x="277" y="1125"/>
                  </a:lnTo>
                  <a:lnTo>
                    <a:pt x="303" y="1122"/>
                  </a:lnTo>
                  <a:lnTo>
                    <a:pt x="330" y="1120"/>
                  </a:lnTo>
                  <a:lnTo>
                    <a:pt x="357" y="1117"/>
                  </a:lnTo>
                  <a:lnTo>
                    <a:pt x="384" y="1115"/>
                  </a:lnTo>
                  <a:lnTo>
                    <a:pt x="410" y="1112"/>
                  </a:lnTo>
                  <a:lnTo>
                    <a:pt x="437" y="1109"/>
                  </a:lnTo>
                  <a:lnTo>
                    <a:pt x="462" y="1108"/>
                  </a:lnTo>
                  <a:lnTo>
                    <a:pt x="489" y="1106"/>
                  </a:lnTo>
                  <a:lnTo>
                    <a:pt x="515" y="1104"/>
                  </a:lnTo>
                  <a:lnTo>
                    <a:pt x="542" y="1101"/>
                  </a:lnTo>
                  <a:lnTo>
                    <a:pt x="568" y="1099"/>
                  </a:lnTo>
                  <a:lnTo>
                    <a:pt x="595" y="1098"/>
                  </a:lnTo>
                  <a:lnTo>
                    <a:pt x="621" y="1095"/>
                  </a:lnTo>
                  <a:lnTo>
                    <a:pt x="648" y="1094"/>
                  </a:lnTo>
                  <a:lnTo>
                    <a:pt x="674" y="1093"/>
                  </a:lnTo>
                  <a:lnTo>
                    <a:pt x="699" y="1092"/>
                  </a:lnTo>
                  <a:lnTo>
                    <a:pt x="726" y="1090"/>
                  </a:lnTo>
                  <a:lnTo>
                    <a:pt x="753" y="1089"/>
                  </a:lnTo>
                  <a:lnTo>
                    <a:pt x="780" y="1089"/>
                  </a:lnTo>
                  <a:lnTo>
                    <a:pt x="807" y="1087"/>
                  </a:lnTo>
                  <a:lnTo>
                    <a:pt x="833" y="1086"/>
                  </a:lnTo>
                  <a:lnTo>
                    <a:pt x="860" y="1085"/>
                  </a:lnTo>
                  <a:lnTo>
                    <a:pt x="886" y="1085"/>
                  </a:lnTo>
                  <a:lnTo>
                    <a:pt x="914" y="1085"/>
                  </a:lnTo>
                  <a:lnTo>
                    <a:pt x="940" y="1084"/>
                  </a:lnTo>
                  <a:lnTo>
                    <a:pt x="967" y="1084"/>
                  </a:lnTo>
                  <a:lnTo>
                    <a:pt x="995" y="1084"/>
                  </a:lnTo>
                  <a:lnTo>
                    <a:pt x="995" y="1139"/>
                  </a:lnTo>
                  <a:lnTo>
                    <a:pt x="1014" y="1140"/>
                  </a:lnTo>
                  <a:lnTo>
                    <a:pt x="1033" y="1143"/>
                  </a:lnTo>
                  <a:lnTo>
                    <a:pt x="1050" y="1145"/>
                  </a:lnTo>
                  <a:lnTo>
                    <a:pt x="1066" y="1147"/>
                  </a:lnTo>
                  <a:lnTo>
                    <a:pt x="1082" y="1148"/>
                  </a:lnTo>
                  <a:lnTo>
                    <a:pt x="1098" y="1151"/>
                  </a:lnTo>
                  <a:lnTo>
                    <a:pt x="1113" y="1152"/>
                  </a:lnTo>
                  <a:lnTo>
                    <a:pt x="1128" y="1152"/>
                  </a:lnTo>
                  <a:lnTo>
                    <a:pt x="1143" y="1152"/>
                  </a:lnTo>
                  <a:lnTo>
                    <a:pt x="1158" y="1152"/>
                  </a:lnTo>
                  <a:lnTo>
                    <a:pt x="1173" y="1150"/>
                  </a:lnTo>
                  <a:lnTo>
                    <a:pt x="1188" y="1147"/>
                  </a:lnTo>
                  <a:lnTo>
                    <a:pt x="1203" y="1143"/>
                  </a:lnTo>
                  <a:lnTo>
                    <a:pt x="1219" y="1138"/>
                  </a:lnTo>
                  <a:lnTo>
                    <a:pt x="1237" y="1131"/>
                  </a:lnTo>
                  <a:lnTo>
                    <a:pt x="1254" y="1123"/>
                  </a:lnTo>
                  <a:lnTo>
                    <a:pt x="1246" y="1060"/>
                  </a:lnTo>
                  <a:lnTo>
                    <a:pt x="1270" y="1057"/>
                  </a:lnTo>
                  <a:lnTo>
                    <a:pt x="1293" y="1055"/>
                  </a:lnTo>
                  <a:lnTo>
                    <a:pt x="1317" y="1053"/>
                  </a:lnTo>
                  <a:lnTo>
                    <a:pt x="1340" y="1052"/>
                  </a:lnTo>
                  <a:lnTo>
                    <a:pt x="1364" y="1049"/>
                  </a:lnTo>
                  <a:lnTo>
                    <a:pt x="1387" y="1048"/>
                  </a:lnTo>
                  <a:lnTo>
                    <a:pt x="1412" y="1047"/>
                  </a:lnTo>
                  <a:lnTo>
                    <a:pt x="1436" y="1046"/>
                  </a:lnTo>
                  <a:lnTo>
                    <a:pt x="1459" y="1045"/>
                  </a:lnTo>
                  <a:lnTo>
                    <a:pt x="1483" y="1044"/>
                  </a:lnTo>
                  <a:lnTo>
                    <a:pt x="1506" y="1042"/>
                  </a:lnTo>
                  <a:lnTo>
                    <a:pt x="1530" y="1041"/>
                  </a:lnTo>
                  <a:lnTo>
                    <a:pt x="1555" y="1040"/>
                  </a:lnTo>
                  <a:lnTo>
                    <a:pt x="1578" y="1039"/>
                  </a:lnTo>
                  <a:lnTo>
                    <a:pt x="1602" y="1039"/>
                  </a:lnTo>
                  <a:lnTo>
                    <a:pt x="1625" y="1038"/>
                  </a:lnTo>
                  <a:lnTo>
                    <a:pt x="1649" y="1038"/>
                  </a:lnTo>
                  <a:lnTo>
                    <a:pt x="1673" y="1037"/>
                  </a:lnTo>
                  <a:lnTo>
                    <a:pt x="1696" y="1037"/>
                  </a:lnTo>
                  <a:lnTo>
                    <a:pt x="1721" y="1036"/>
                  </a:lnTo>
                  <a:lnTo>
                    <a:pt x="1744" y="1036"/>
                  </a:lnTo>
                  <a:lnTo>
                    <a:pt x="1768" y="1034"/>
                  </a:lnTo>
                  <a:lnTo>
                    <a:pt x="1791" y="1034"/>
                  </a:lnTo>
                  <a:lnTo>
                    <a:pt x="1815" y="1033"/>
                  </a:lnTo>
                  <a:lnTo>
                    <a:pt x="1839" y="1033"/>
                  </a:lnTo>
                  <a:lnTo>
                    <a:pt x="1862" y="1032"/>
                  </a:lnTo>
                  <a:lnTo>
                    <a:pt x="1886" y="1031"/>
                  </a:lnTo>
                  <a:lnTo>
                    <a:pt x="1910" y="1031"/>
                  </a:lnTo>
                  <a:lnTo>
                    <a:pt x="1934" y="1030"/>
                  </a:lnTo>
                  <a:lnTo>
                    <a:pt x="1957" y="1030"/>
                  </a:lnTo>
                  <a:lnTo>
                    <a:pt x="1981" y="1029"/>
                  </a:lnTo>
                  <a:lnTo>
                    <a:pt x="2004" y="1027"/>
                  </a:lnTo>
                  <a:lnTo>
                    <a:pt x="1514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Freeform 161"/>
            <p:cNvSpPr>
              <a:spLocks/>
            </p:cNvSpPr>
            <p:nvPr/>
          </p:nvSpPr>
          <p:spPr bwMode="auto">
            <a:xfrm>
              <a:off x="2619" y="2304"/>
              <a:ext cx="954" cy="581"/>
            </a:xfrm>
            <a:custGeom>
              <a:avLst/>
              <a:gdLst>
                <a:gd name="T0" fmla="*/ 0 w 1910"/>
                <a:gd name="T1" fmla="*/ 63 h 1164"/>
                <a:gd name="T2" fmla="*/ 0 w 1910"/>
                <a:gd name="T3" fmla="*/ 151 h 1164"/>
                <a:gd name="T4" fmla="*/ 143 w 1910"/>
                <a:gd name="T5" fmla="*/ 1164 h 1164"/>
                <a:gd name="T6" fmla="*/ 861 w 1910"/>
                <a:gd name="T7" fmla="*/ 1099 h 1164"/>
                <a:gd name="T8" fmla="*/ 980 w 1910"/>
                <a:gd name="T9" fmla="*/ 1099 h 1164"/>
                <a:gd name="T10" fmla="*/ 1010 w 1910"/>
                <a:gd name="T11" fmla="*/ 1148 h 1164"/>
                <a:gd name="T12" fmla="*/ 1143 w 1910"/>
                <a:gd name="T13" fmla="*/ 1148 h 1164"/>
                <a:gd name="T14" fmla="*/ 1168 w 1910"/>
                <a:gd name="T15" fmla="*/ 1083 h 1164"/>
                <a:gd name="T16" fmla="*/ 1910 w 1910"/>
                <a:gd name="T17" fmla="*/ 1052 h 1164"/>
                <a:gd name="T18" fmla="*/ 1910 w 1910"/>
                <a:gd name="T19" fmla="*/ 963 h 1164"/>
                <a:gd name="T20" fmla="*/ 1499 w 1910"/>
                <a:gd name="T21" fmla="*/ 39 h 1164"/>
                <a:gd name="T22" fmla="*/ 1207 w 1910"/>
                <a:gd name="T23" fmla="*/ 16 h 1164"/>
                <a:gd name="T24" fmla="*/ 964 w 1910"/>
                <a:gd name="T25" fmla="*/ 24 h 1164"/>
                <a:gd name="T26" fmla="*/ 781 w 1910"/>
                <a:gd name="T27" fmla="*/ 72 h 1164"/>
                <a:gd name="T28" fmla="*/ 593 w 1910"/>
                <a:gd name="T29" fmla="*/ 24 h 1164"/>
                <a:gd name="T30" fmla="*/ 364 w 1910"/>
                <a:gd name="T31" fmla="*/ 0 h 1164"/>
                <a:gd name="T32" fmla="*/ 80 w 1910"/>
                <a:gd name="T33" fmla="*/ 32 h 1164"/>
                <a:gd name="T34" fmla="*/ 0 w 1910"/>
                <a:gd name="T35" fmla="*/ 6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10" h="1164">
                  <a:moveTo>
                    <a:pt x="0" y="63"/>
                  </a:moveTo>
                  <a:lnTo>
                    <a:pt x="0" y="151"/>
                  </a:lnTo>
                  <a:lnTo>
                    <a:pt x="143" y="1164"/>
                  </a:lnTo>
                  <a:lnTo>
                    <a:pt x="861" y="1099"/>
                  </a:lnTo>
                  <a:lnTo>
                    <a:pt x="980" y="1099"/>
                  </a:lnTo>
                  <a:lnTo>
                    <a:pt x="1010" y="1148"/>
                  </a:lnTo>
                  <a:lnTo>
                    <a:pt x="1143" y="1148"/>
                  </a:lnTo>
                  <a:lnTo>
                    <a:pt x="1168" y="1083"/>
                  </a:lnTo>
                  <a:lnTo>
                    <a:pt x="1910" y="1052"/>
                  </a:lnTo>
                  <a:lnTo>
                    <a:pt x="1910" y="963"/>
                  </a:lnTo>
                  <a:lnTo>
                    <a:pt x="1499" y="39"/>
                  </a:lnTo>
                  <a:lnTo>
                    <a:pt x="1207" y="16"/>
                  </a:lnTo>
                  <a:lnTo>
                    <a:pt x="964" y="24"/>
                  </a:lnTo>
                  <a:lnTo>
                    <a:pt x="781" y="72"/>
                  </a:lnTo>
                  <a:lnTo>
                    <a:pt x="593" y="24"/>
                  </a:lnTo>
                  <a:lnTo>
                    <a:pt x="364" y="0"/>
                  </a:lnTo>
                  <a:lnTo>
                    <a:pt x="80" y="32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7577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Freeform 162"/>
            <p:cNvSpPr>
              <a:spLocks/>
            </p:cNvSpPr>
            <p:nvPr/>
          </p:nvSpPr>
          <p:spPr bwMode="auto">
            <a:xfrm>
              <a:off x="2623" y="2304"/>
              <a:ext cx="942" cy="541"/>
            </a:xfrm>
            <a:custGeom>
              <a:avLst/>
              <a:gdLst>
                <a:gd name="T0" fmla="*/ 0 w 1886"/>
                <a:gd name="T1" fmla="*/ 63 h 1083"/>
                <a:gd name="T2" fmla="*/ 174 w 1886"/>
                <a:gd name="T3" fmla="*/ 1083 h 1083"/>
                <a:gd name="T4" fmla="*/ 332 w 1886"/>
                <a:gd name="T5" fmla="*/ 1059 h 1083"/>
                <a:gd name="T6" fmla="*/ 616 w 1886"/>
                <a:gd name="T7" fmla="*/ 1036 h 1083"/>
                <a:gd name="T8" fmla="*/ 790 w 1886"/>
                <a:gd name="T9" fmla="*/ 1020 h 1083"/>
                <a:gd name="T10" fmla="*/ 908 w 1886"/>
                <a:gd name="T11" fmla="*/ 1020 h 1083"/>
                <a:gd name="T12" fmla="*/ 988 w 1886"/>
                <a:gd name="T13" fmla="*/ 1028 h 1083"/>
                <a:gd name="T14" fmla="*/ 1065 w 1886"/>
                <a:gd name="T15" fmla="*/ 1059 h 1083"/>
                <a:gd name="T16" fmla="*/ 1151 w 1886"/>
                <a:gd name="T17" fmla="*/ 1004 h 1083"/>
                <a:gd name="T18" fmla="*/ 1278 w 1886"/>
                <a:gd name="T19" fmla="*/ 988 h 1083"/>
                <a:gd name="T20" fmla="*/ 1886 w 1886"/>
                <a:gd name="T21" fmla="*/ 971 h 1083"/>
                <a:gd name="T22" fmla="*/ 1475 w 1886"/>
                <a:gd name="T23" fmla="*/ 39 h 1083"/>
                <a:gd name="T24" fmla="*/ 1175 w 1886"/>
                <a:gd name="T25" fmla="*/ 8 h 1083"/>
                <a:gd name="T26" fmla="*/ 988 w 1886"/>
                <a:gd name="T27" fmla="*/ 16 h 1083"/>
                <a:gd name="T28" fmla="*/ 869 w 1886"/>
                <a:gd name="T29" fmla="*/ 32 h 1083"/>
                <a:gd name="T30" fmla="*/ 782 w 1886"/>
                <a:gd name="T31" fmla="*/ 72 h 1083"/>
                <a:gd name="T32" fmla="*/ 632 w 1886"/>
                <a:gd name="T33" fmla="*/ 24 h 1083"/>
                <a:gd name="T34" fmla="*/ 482 w 1886"/>
                <a:gd name="T35" fmla="*/ 0 h 1083"/>
                <a:gd name="T36" fmla="*/ 238 w 1886"/>
                <a:gd name="T37" fmla="*/ 0 h 1083"/>
                <a:gd name="T38" fmla="*/ 88 w 1886"/>
                <a:gd name="T39" fmla="*/ 24 h 1083"/>
                <a:gd name="T40" fmla="*/ 0 w 1886"/>
                <a:gd name="T41" fmla="*/ 63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6" h="1083">
                  <a:moveTo>
                    <a:pt x="0" y="63"/>
                  </a:moveTo>
                  <a:lnTo>
                    <a:pt x="174" y="1083"/>
                  </a:lnTo>
                  <a:lnTo>
                    <a:pt x="332" y="1059"/>
                  </a:lnTo>
                  <a:lnTo>
                    <a:pt x="616" y="1036"/>
                  </a:lnTo>
                  <a:lnTo>
                    <a:pt x="790" y="1020"/>
                  </a:lnTo>
                  <a:lnTo>
                    <a:pt x="908" y="1020"/>
                  </a:lnTo>
                  <a:lnTo>
                    <a:pt x="988" y="1028"/>
                  </a:lnTo>
                  <a:lnTo>
                    <a:pt x="1065" y="1059"/>
                  </a:lnTo>
                  <a:lnTo>
                    <a:pt x="1151" y="1004"/>
                  </a:lnTo>
                  <a:lnTo>
                    <a:pt x="1278" y="988"/>
                  </a:lnTo>
                  <a:lnTo>
                    <a:pt x="1886" y="971"/>
                  </a:lnTo>
                  <a:lnTo>
                    <a:pt x="1475" y="39"/>
                  </a:lnTo>
                  <a:lnTo>
                    <a:pt x="1175" y="8"/>
                  </a:lnTo>
                  <a:lnTo>
                    <a:pt x="988" y="16"/>
                  </a:lnTo>
                  <a:lnTo>
                    <a:pt x="869" y="32"/>
                  </a:lnTo>
                  <a:lnTo>
                    <a:pt x="782" y="72"/>
                  </a:lnTo>
                  <a:lnTo>
                    <a:pt x="632" y="24"/>
                  </a:lnTo>
                  <a:lnTo>
                    <a:pt x="482" y="0"/>
                  </a:lnTo>
                  <a:lnTo>
                    <a:pt x="238" y="0"/>
                  </a:lnTo>
                  <a:lnTo>
                    <a:pt x="88" y="2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Freeform 163"/>
            <p:cNvSpPr>
              <a:spLocks/>
            </p:cNvSpPr>
            <p:nvPr/>
          </p:nvSpPr>
          <p:spPr bwMode="auto">
            <a:xfrm>
              <a:off x="2619" y="2291"/>
              <a:ext cx="520" cy="550"/>
            </a:xfrm>
            <a:custGeom>
              <a:avLst/>
              <a:gdLst>
                <a:gd name="T0" fmla="*/ 758 w 1042"/>
                <a:gd name="T1" fmla="*/ 71 h 1099"/>
                <a:gd name="T2" fmla="*/ 1042 w 1042"/>
                <a:gd name="T3" fmla="*/ 1076 h 1099"/>
                <a:gd name="T4" fmla="*/ 908 w 1042"/>
                <a:gd name="T5" fmla="*/ 1052 h 1099"/>
                <a:gd name="T6" fmla="*/ 781 w 1042"/>
                <a:gd name="T7" fmla="*/ 1044 h 1099"/>
                <a:gd name="T8" fmla="*/ 640 w 1042"/>
                <a:gd name="T9" fmla="*/ 1060 h 1099"/>
                <a:gd name="T10" fmla="*/ 490 w 1042"/>
                <a:gd name="T11" fmla="*/ 1076 h 1099"/>
                <a:gd name="T12" fmla="*/ 166 w 1042"/>
                <a:gd name="T13" fmla="*/ 1099 h 1099"/>
                <a:gd name="T14" fmla="*/ 0 w 1042"/>
                <a:gd name="T15" fmla="*/ 79 h 1099"/>
                <a:gd name="T16" fmla="*/ 80 w 1042"/>
                <a:gd name="T17" fmla="*/ 56 h 1099"/>
                <a:gd name="T18" fmla="*/ 206 w 1042"/>
                <a:gd name="T19" fmla="*/ 16 h 1099"/>
                <a:gd name="T20" fmla="*/ 246 w 1042"/>
                <a:gd name="T21" fmla="*/ 10 h 1099"/>
                <a:gd name="T22" fmla="*/ 285 w 1042"/>
                <a:gd name="T23" fmla="*/ 6 h 1099"/>
                <a:gd name="T24" fmla="*/ 322 w 1042"/>
                <a:gd name="T25" fmla="*/ 2 h 1099"/>
                <a:gd name="T26" fmla="*/ 357 w 1042"/>
                <a:gd name="T27" fmla="*/ 1 h 1099"/>
                <a:gd name="T28" fmla="*/ 393 w 1042"/>
                <a:gd name="T29" fmla="*/ 0 h 1099"/>
                <a:gd name="T30" fmla="*/ 428 w 1042"/>
                <a:gd name="T31" fmla="*/ 1 h 1099"/>
                <a:gd name="T32" fmla="*/ 461 w 1042"/>
                <a:gd name="T33" fmla="*/ 2 h 1099"/>
                <a:gd name="T34" fmla="*/ 495 w 1042"/>
                <a:gd name="T35" fmla="*/ 6 h 1099"/>
                <a:gd name="T36" fmla="*/ 527 w 1042"/>
                <a:gd name="T37" fmla="*/ 10 h 1099"/>
                <a:gd name="T38" fmla="*/ 559 w 1042"/>
                <a:gd name="T39" fmla="*/ 15 h 1099"/>
                <a:gd name="T40" fmla="*/ 593 w 1042"/>
                <a:gd name="T41" fmla="*/ 22 h 1099"/>
                <a:gd name="T42" fmla="*/ 625 w 1042"/>
                <a:gd name="T43" fmla="*/ 30 h 1099"/>
                <a:gd name="T44" fmla="*/ 657 w 1042"/>
                <a:gd name="T45" fmla="*/ 38 h 1099"/>
                <a:gd name="T46" fmla="*/ 690 w 1042"/>
                <a:gd name="T47" fmla="*/ 48 h 1099"/>
                <a:gd name="T48" fmla="*/ 724 w 1042"/>
                <a:gd name="T49" fmla="*/ 60 h 1099"/>
                <a:gd name="T50" fmla="*/ 758 w 1042"/>
                <a:gd name="T51" fmla="*/ 71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42" h="1099">
                  <a:moveTo>
                    <a:pt x="758" y="71"/>
                  </a:moveTo>
                  <a:lnTo>
                    <a:pt x="1042" y="1076"/>
                  </a:lnTo>
                  <a:lnTo>
                    <a:pt x="908" y="1052"/>
                  </a:lnTo>
                  <a:lnTo>
                    <a:pt x="781" y="1044"/>
                  </a:lnTo>
                  <a:lnTo>
                    <a:pt x="640" y="1060"/>
                  </a:lnTo>
                  <a:lnTo>
                    <a:pt x="490" y="1076"/>
                  </a:lnTo>
                  <a:lnTo>
                    <a:pt x="166" y="1099"/>
                  </a:lnTo>
                  <a:lnTo>
                    <a:pt x="0" y="79"/>
                  </a:lnTo>
                  <a:lnTo>
                    <a:pt x="80" y="56"/>
                  </a:lnTo>
                  <a:lnTo>
                    <a:pt x="206" y="16"/>
                  </a:lnTo>
                  <a:lnTo>
                    <a:pt x="246" y="10"/>
                  </a:lnTo>
                  <a:lnTo>
                    <a:pt x="285" y="6"/>
                  </a:lnTo>
                  <a:lnTo>
                    <a:pt x="322" y="2"/>
                  </a:lnTo>
                  <a:lnTo>
                    <a:pt x="357" y="1"/>
                  </a:lnTo>
                  <a:lnTo>
                    <a:pt x="393" y="0"/>
                  </a:lnTo>
                  <a:lnTo>
                    <a:pt x="428" y="1"/>
                  </a:lnTo>
                  <a:lnTo>
                    <a:pt x="461" y="2"/>
                  </a:lnTo>
                  <a:lnTo>
                    <a:pt x="495" y="6"/>
                  </a:lnTo>
                  <a:lnTo>
                    <a:pt x="527" y="10"/>
                  </a:lnTo>
                  <a:lnTo>
                    <a:pt x="559" y="15"/>
                  </a:lnTo>
                  <a:lnTo>
                    <a:pt x="593" y="22"/>
                  </a:lnTo>
                  <a:lnTo>
                    <a:pt x="625" y="30"/>
                  </a:lnTo>
                  <a:lnTo>
                    <a:pt x="657" y="38"/>
                  </a:lnTo>
                  <a:lnTo>
                    <a:pt x="690" y="48"/>
                  </a:lnTo>
                  <a:lnTo>
                    <a:pt x="724" y="60"/>
                  </a:lnTo>
                  <a:lnTo>
                    <a:pt x="758" y="71"/>
                  </a:lnTo>
                  <a:close/>
                </a:path>
              </a:pathLst>
            </a:custGeom>
            <a:solidFill>
              <a:srgbClr val="E2C9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Freeform 164"/>
            <p:cNvSpPr>
              <a:spLocks/>
            </p:cNvSpPr>
            <p:nvPr/>
          </p:nvSpPr>
          <p:spPr bwMode="auto">
            <a:xfrm>
              <a:off x="2720" y="2493"/>
              <a:ext cx="163" cy="265"/>
            </a:xfrm>
            <a:custGeom>
              <a:avLst/>
              <a:gdLst>
                <a:gd name="T0" fmla="*/ 0 w 326"/>
                <a:gd name="T1" fmla="*/ 24 h 530"/>
                <a:gd name="T2" fmla="*/ 15 w 326"/>
                <a:gd name="T3" fmla="*/ 20 h 530"/>
                <a:gd name="T4" fmla="*/ 29 w 326"/>
                <a:gd name="T5" fmla="*/ 16 h 530"/>
                <a:gd name="T6" fmla="*/ 43 w 326"/>
                <a:gd name="T7" fmla="*/ 13 h 530"/>
                <a:gd name="T8" fmla="*/ 56 w 326"/>
                <a:gd name="T9" fmla="*/ 10 h 530"/>
                <a:gd name="T10" fmla="*/ 69 w 326"/>
                <a:gd name="T11" fmla="*/ 8 h 530"/>
                <a:gd name="T12" fmla="*/ 82 w 326"/>
                <a:gd name="T13" fmla="*/ 6 h 530"/>
                <a:gd name="T14" fmla="*/ 96 w 326"/>
                <a:gd name="T15" fmla="*/ 5 h 530"/>
                <a:gd name="T16" fmla="*/ 108 w 326"/>
                <a:gd name="T17" fmla="*/ 3 h 530"/>
                <a:gd name="T18" fmla="*/ 121 w 326"/>
                <a:gd name="T19" fmla="*/ 2 h 530"/>
                <a:gd name="T20" fmla="*/ 134 w 326"/>
                <a:gd name="T21" fmla="*/ 1 h 530"/>
                <a:gd name="T22" fmla="*/ 148 w 326"/>
                <a:gd name="T23" fmla="*/ 1 h 530"/>
                <a:gd name="T24" fmla="*/ 161 w 326"/>
                <a:gd name="T25" fmla="*/ 0 h 530"/>
                <a:gd name="T26" fmla="*/ 175 w 326"/>
                <a:gd name="T27" fmla="*/ 0 h 530"/>
                <a:gd name="T28" fmla="*/ 190 w 326"/>
                <a:gd name="T29" fmla="*/ 0 h 530"/>
                <a:gd name="T30" fmla="*/ 205 w 326"/>
                <a:gd name="T31" fmla="*/ 0 h 530"/>
                <a:gd name="T32" fmla="*/ 221 w 326"/>
                <a:gd name="T33" fmla="*/ 0 h 530"/>
                <a:gd name="T34" fmla="*/ 326 w 326"/>
                <a:gd name="T35" fmla="*/ 507 h 530"/>
                <a:gd name="T36" fmla="*/ 305 w 326"/>
                <a:gd name="T37" fmla="*/ 506 h 530"/>
                <a:gd name="T38" fmla="*/ 286 w 326"/>
                <a:gd name="T39" fmla="*/ 506 h 530"/>
                <a:gd name="T40" fmla="*/ 269 w 326"/>
                <a:gd name="T41" fmla="*/ 506 h 530"/>
                <a:gd name="T42" fmla="*/ 252 w 326"/>
                <a:gd name="T43" fmla="*/ 506 h 530"/>
                <a:gd name="T44" fmla="*/ 237 w 326"/>
                <a:gd name="T45" fmla="*/ 507 h 530"/>
                <a:gd name="T46" fmla="*/ 224 w 326"/>
                <a:gd name="T47" fmla="*/ 507 h 530"/>
                <a:gd name="T48" fmla="*/ 210 w 326"/>
                <a:gd name="T49" fmla="*/ 508 h 530"/>
                <a:gd name="T50" fmla="*/ 197 w 326"/>
                <a:gd name="T51" fmla="*/ 509 h 530"/>
                <a:gd name="T52" fmla="*/ 186 w 326"/>
                <a:gd name="T53" fmla="*/ 512 h 530"/>
                <a:gd name="T54" fmla="*/ 173 w 326"/>
                <a:gd name="T55" fmla="*/ 514 h 530"/>
                <a:gd name="T56" fmla="*/ 161 w 326"/>
                <a:gd name="T57" fmla="*/ 515 h 530"/>
                <a:gd name="T58" fmla="*/ 149 w 326"/>
                <a:gd name="T59" fmla="*/ 519 h 530"/>
                <a:gd name="T60" fmla="*/ 136 w 326"/>
                <a:gd name="T61" fmla="*/ 521 h 530"/>
                <a:gd name="T62" fmla="*/ 122 w 326"/>
                <a:gd name="T63" fmla="*/ 523 h 530"/>
                <a:gd name="T64" fmla="*/ 107 w 326"/>
                <a:gd name="T65" fmla="*/ 527 h 530"/>
                <a:gd name="T66" fmla="*/ 92 w 326"/>
                <a:gd name="T67" fmla="*/ 530 h 530"/>
                <a:gd name="T68" fmla="*/ 0 w 326"/>
                <a:gd name="T69" fmla="*/ 24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6" h="530">
                  <a:moveTo>
                    <a:pt x="0" y="24"/>
                  </a:moveTo>
                  <a:lnTo>
                    <a:pt x="15" y="20"/>
                  </a:lnTo>
                  <a:lnTo>
                    <a:pt x="29" y="16"/>
                  </a:lnTo>
                  <a:lnTo>
                    <a:pt x="43" y="13"/>
                  </a:lnTo>
                  <a:lnTo>
                    <a:pt x="56" y="10"/>
                  </a:lnTo>
                  <a:lnTo>
                    <a:pt x="69" y="8"/>
                  </a:lnTo>
                  <a:lnTo>
                    <a:pt x="82" y="6"/>
                  </a:lnTo>
                  <a:lnTo>
                    <a:pt x="96" y="5"/>
                  </a:lnTo>
                  <a:lnTo>
                    <a:pt x="108" y="3"/>
                  </a:lnTo>
                  <a:lnTo>
                    <a:pt x="121" y="2"/>
                  </a:lnTo>
                  <a:lnTo>
                    <a:pt x="134" y="1"/>
                  </a:lnTo>
                  <a:lnTo>
                    <a:pt x="148" y="1"/>
                  </a:lnTo>
                  <a:lnTo>
                    <a:pt x="161" y="0"/>
                  </a:lnTo>
                  <a:lnTo>
                    <a:pt x="175" y="0"/>
                  </a:lnTo>
                  <a:lnTo>
                    <a:pt x="190" y="0"/>
                  </a:lnTo>
                  <a:lnTo>
                    <a:pt x="205" y="0"/>
                  </a:lnTo>
                  <a:lnTo>
                    <a:pt x="221" y="0"/>
                  </a:lnTo>
                  <a:lnTo>
                    <a:pt x="326" y="507"/>
                  </a:lnTo>
                  <a:lnTo>
                    <a:pt x="305" y="506"/>
                  </a:lnTo>
                  <a:lnTo>
                    <a:pt x="286" y="506"/>
                  </a:lnTo>
                  <a:lnTo>
                    <a:pt x="269" y="506"/>
                  </a:lnTo>
                  <a:lnTo>
                    <a:pt x="252" y="506"/>
                  </a:lnTo>
                  <a:lnTo>
                    <a:pt x="237" y="507"/>
                  </a:lnTo>
                  <a:lnTo>
                    <a:pt x="224" y="507"/>
                  </a:lnTo>
                  <a:lnTo>
                    <a:pt x="210" y="508"/>
                  </a:lnTo>
                  <a:lnTo>
                    <a:pt x="197" y="509"/>
                  </a:lnTo>
                  <a:lnTo>
                    <a:pt x="186" y="512"/>
                  </a:lnTo>
                  <a:lnTo>
                    <a:pt x="173" y="514"/>
                  </a:lnTo>
                  <a:lnTo>
                    <a:pt x="161" y="515"/>
                  </a:lnTo>
                  <a:lnTo>
                    <a:pt x="149" y="519"/>
                  </a:lnTo>
                  <a:lnTo>
                    <a:pt x="136" y="521"/>
                  </a:lnTo>
                  <a:lnTo>
                    <a:pt x="122" y="523"/>
                  </a:lnTo>
                  <a:lnTo>
                    <a:pt x="107" y="527"/>
                  </a:lnTo>
                  <a:lnTo>
                    <a:pt x="92" y="5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Freeform 165"/>
            <p:cNvSpPr>
              <a:spLocks/>
            </p:cNvSpPr>
            <p:nvPr/>
          </p:nvSpPr>
          <p:spPr bwMode="auto">
            <a:xfrm>
              <a:off x="2897" y="2553"/>
              <a:ext cx="152" cy="187"/>
            </a:xfrm>
            <a:custGeom>
              <a:avLst/>
              <a:gdLst>
                <a:gd name="T0" fmla="*/ 0 w 303"/>
                <a:gd name="T1" fmla="*/ 15 h 373"/>
                <a:gd name="T2" fmla="*/ 15 w 303"/>
                <a:gd name="T3" fmla="*/ 10 h 373"/>
                <a:gd name="T4" fmla="*/ 31 w 303"/>
                <a:gd name="T5" fmla="*/ 7 h 373"/>
                <a:gd name="T6" fmla="*/ 46 w 303"/>
                <a:gd name="T7" fmla="*/ 5 h 373"/>
                <a:gd name="T8" fmla="*/ 62 w 303"/>
                <a:gd name="T9" fmla="*/ 2 h 373"/>
                <a:gd name="T10" fmla="*/ 77 w 303"/>
                <a:gd name="T11" fmla="*/ 1 h 373"/>
                <a:gd name="T12" fmla="*/ 93 w 303"/>
                <a:gd name="T13" fmla="*/ 0 h 373"/>
                <a:gd name="T14" fmla="*/ 108 w 303"/>
                <a:gd name="T15" fmla="*/ 0 h 373"/>
                <a:gd name="T16" fmla="*/ 123 w 303"/>
                <a:gd name="T17" fmla="*/ 0 h 373"/>
                <a:gd name="T18" fmla="*/ 137 w 303"/>
                <a:gd name="T19" fmla="*/ 0 h 373"/>
                <a:gd name="T20" fmla="*/ 152 w 303"/>
                <a:gd name="T21" fmla="*/ 2 h 373"/>
                <a:gd name="T22" fmla="*/ 166 w 303"/>
                <a:gd name="T23" fmla="*/ 3 h 373"/>
                <a:gd name="T24" fmla="*/ 180 w 303"/>
                <a:gd name="T25" fmla="*/ 6 h 373"/>
                <a:gd name="T26" fmla="*/ 192 w 303"/>
                <a:gd name="T27" fmla="*/ 9 h 373"/>
                <a:gd name="T28" fmla="*/ 204 w 303"/>
                <a:gd name="T29" fmla="*/ 13 h 373"/>
                <a:gd name="T30" fmla="*/ 215 w 303"/>
                <a:gd name="T31" fmla="*/ 16 h 373"/>
                <a:gd name="T32" fmla="*/ 227 w 303"/>
                <a:gd name="T33" fmla="*/ 21 h 373"/>
                <a:gd name="T34" fmla="*/ 303 w 303"/>
                <a:gd name="T35" fmla="*/ 368 h 373"/>
                <a:gd name="T36" fmla="*/ 286 w 303"/>
                <a:gd name="T37" fmla="*/ 366 h 373"/>
                <a:gd name="T38" fmla="*/ 271 w 303"/>
                <a:gd name="T39" fmla="*/ 365 h 373"/>
                <a:gd name="T40" fmla="*/ 256 w 303"/>
                <a:gd name="T41" fmla="*/ 364 h 373"/>
                <a:gd name="T42" fmla="*/ 241 w 303"/>
                <a:gd name="T43" fmla="*/ 363 h 373"/>
                <a:gd name="T44" fmla="*/ 228 w 303"/>
                <a:gd name="T45" fmla="*/ 363 h 373"/>
                <a:gd name="T46" fmla="*/ 214 w 303"/>
                <a:gd name="T47" fmla="*/ 362 h 373"/>
                <a:gd name="T48" fmla="*/ 202 w 303"/>
                <a:gd name="T49" fmla="*/ 362 h 373"/>
                <a:gd name="T50" fmla="*/ 189 w 303"/>
                <a:gd name="T51" fmla="*/ 362 h 373"/>
                <a:gd name="T52" fmla="*/ 176 w 303"/>
                <a:gd name="T53" fmla="*/ 362 h 373"/>
                <a:gd name="T54" fmla="*/ 164 w 303"/>
                <a:gd name="T55" fmla="*/ 363 h 373"/>
                <a:gd name="T56" fmla="*/ 151 w 303"/>
                <a:gd name="T57" fmla="*/ 363 h 373"/>
                <a:gd name="T58" fmla="*/ 137 w 303"/>
                <a:gd name="T59" fmla="*/ 364 h 373"/>
                <a:gd name="T60" fmla="*/ 123 w 303"/>
                <a:gd name="T61" fmla="*/ 366 h 373"/>
                <a:gd name="T62" fmla="*/ 108 w 303"/>
                <a:gd name="T63" fmla="*/ 369 h 373"/>
                <a:gd name="T64" fmla="*/ 93 w 303"/>
                <a:gd name="T65" fmla="*/ 371 h 373"/>
                <a:gd name="T66" fmla="*/ 76 w 303"/>
                <a:gd name="T67" fmla="*/ 373 h 373"/>
                <a:gd name="T68" fmla="*/ 0 w 303"/>
                <a:gd name="T69" fmla="*/ 1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3" h="373">
                  <a:moveTo>
                    <a:pt x="0" y="15"/>
                  </a:moveTo>
                  <a:lnTo>
                    <a:pt x="15" y="10"/>
                  </a:lnTo>
                  <a:lnTo>
                    <a:pt x="31" y="7"/>
                  </a:lnTo>
                  <a:lnTo>
                    <a:pt x="46" y="5"/>
                  </a:lnTo>
                  <a:lnTo>
                    <a:pt x="62" y="2"/>
                  </a:lnTo>
                  <a:lnTo>
                    <a:pt x="77" y="1"/>
                  </a:lnTo>
                  <a:lnTo>
                    <a:pt x="93" y="0"/>
                  </a:lnTo>
                  <a:lnTo>
                    <a:pt x="108" y="0"/>
                  </a:lnTo>
                  <a:lnTo>
                    <a:pt x="123" y="0"/>
                  </a:lnTo>
                  <a:lnTo>
                    <a:pt x="137" y="0"/>
                  </a:lnTo>
                  <a:lnTo>
                    <a:pt x="152" y="2"/>
                  </a:lnTo>
                  <a:lnTo>
                    <a:pt x="166" y="3"/>
                  </a:lnTo>
                  <a:lnTo>
                    <a:pt x="180" y="6"/>
                  </a:lnTo>
                  <a:lnTo>
                    <a:pt x="192" y="9"/>
                  </a:lnTo>
                  <a:lnTo>
                    <a:pt x="204" y="13"/>
                  </a:lnTo>
                  <a:lnTo>
                    <a:pt x="215" y="16"/>
                  </a:lnTo>
                  <a:lnTo>
                    <a:pt x="227" y="21"/>
                  </a:lnTo>
                  <a:lnTo>
                    <a:pt x="303" y="368"/>
                  </a:lnTo>
                  <a:lnTo>
                    <a:pt x="286" y="366"/>
                  </a:lnTo>
                  <a:lnTo>
                    <a:pt x="271" y="365"/>
                  </a:lnTo>
                  <a:lnTo>
                    <a:pt x="256" y="364"/>
                  </a:lnTo>
                  <a:lnTo>
                    <a:pt x="241" y="363"/>
                  </a:lnTo>
                  <a:lnTo>
                    <a:pt x="228" y="363"/>
                  </a:lnTo>
                  <a:lnTo>
                    <a:pt x="214" y="362"/>
                  </a:lnTo>
                  <a:lnTo>
                    <a:pt x="202" y="362"/>
                  </a:lnTo>
                  <a:lnTo>
                    <a:pt x="189" y="362"/>
                  </a:lnTo>
                  <a:lnTo>
                    <a:pt x="176" y="362"/>
                  </a:lnTo>
                  <a:lnTo>
                    <a:pt x="164" y="363"/>
                  </a:lnTo>
                  <a:lnTo>
                    <a:pt x="151" y="363"/>
                  </a:lnTo>
                  <a:lnTo>
                    <a:pt x="137" y="364"/>
                  </a:lnTo>
                  <a:lnTo>
                    <a:pt x="123" y="366"/>
                  </a:lnTo>
                  <a:lnTo>
                    <a:pt x="108" y="369"/>
                  </a:lnTo>
                  <a:lnTo>
                    <a:pt x="93" y="371"/>
                  </a:lnTo>
                  <a:lnTo>
                    <a:pt x="76" y="37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" name="Freeform 166"/>
            <p:cNvSpPr>
              <a:spLocks/>
            </p:cNvSpPr>
            <p:nvPr/>
          </p:nvSpPr>
          <p:spPr bwMode="auto">
            <a:xfrm>
              <a:off x="2694" y="2817"/>
              <a:ext cx="383" cy="64"/>
            </a:xfrm>
            <a:custGeom>
              <a:avLst/>
              <a:gdLst>
                <a:gd name="T0" fmla="*/ 15 w 765"/>
                <a:gd name="T1" fmla="*/ 47 h 128"/>
                <a:gd name="T2" fmla="*/ 0 w 765"/>
                <a:gd name="T3" fmla="*/ 128 h 128"/>
                <a:gd name="T4" fmla="*/ 119 w 765"/>
                <a:gd name="T5" fmla="*/ 120 h 128"/>
                <a:gd name="T6" fmla="*/ 291 w 765"/>
                <a:gd name="T7" fmla="*/ 94 h 128"/>
                <a:gd name="T8" fmla="*/ 765 w 765"/>
                <a:gd name="T9" fmla="*/ 63 h 128"/>
                <a:gd name="T10" fmla="*/ 710 w 765"/>
                <a:gd name="T11" fmla="*/ 39 h 128"/>
                <a:gd name="T12" fmla="*/ 647 w 765"/>
                <a:gd name="T13" fmla="*/ 47 h 128"/>
                <a:gd name="T14" fmla="*/ 417 w 765"/>
                <a:gd name="T15" fmla="*/ 63 h 128"/>
                <a:gd name="T16" fmla="*/ 591 w 765"/>
                <a:gd name="T17" fmla="*/ 31 h 128"/>
                <a:gd name="T18" fmla="*/ 647 w 765"/>
                <a:gd name="T19" fmla="*/ 0 h 128"/>
                <a:gd name="T20" fmla="*/ 458 w 765"/>
                <a:gd name="T21" fmla="*/ 0 h 128"/>
                <a:gd name="T22" fmla="*/ 213 w 765"/>
                <a:gd name="T23" fmla="*/ 31 h 128"/>
                <a:gd name="T24" fmla="*/ 62 w 765"/>
                <a:gd name="T25" fmla="*/ 47 h 128"/>
                <a:gd name="T26" fmla="*/ 15 w 765"/>
                <a:gd name="T27" fmla="*/ 4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5" h="128">
                  <a:moveTo>
                    <a:pt x="15" y="47"/>
                  </a:moveTo>
                  <a:lnTo>
                    <a:pt x="0" y="128"/>
                  </a:lnTo>
                  <a:lnTo>
                    <a:pt x="119" y="120"/>
                  </a:lnTo>
                  <a:lnTo>
                    <a:pt x="291" y="94"/>
                  </a:lnTo>
                  <a:lnTo>
                    <a:pt x="765" y="63"/>
                  </a:lnTo>
                  <a:lnTo>
                    <a:pt x="710" y="39"/>
                  </a:lnTo>
                  <a:lnTo>
                    <a:pt x="647" y="47"/>
                  </a:lnTo>
                  <a:lnTo>
                    <a:pt x="417" y="63"/>
                  </a:lnTo>
                  <a:lnTo>
                    <a:pt x="591" y="31"/>
                  </a:lnTo>
                  <a:lnTo>
                    <a:pt x="647" y="0"/>
                  </a:lnTo>
                  <a:lnTo>
                    <a:pt x="458" y="0"/>
                  </a:lnTo>
                  <a:lnTo>
                    <a:pt x="213" y="31"/>
                  </a:lnTo>
                  <a:lnTo>
                    <a:pt x="62" y="47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" name="Freeform 168"/>
            <p:cNvSpPr>
              <a:spLocks/>
            </p:cNvSpPr>
            <p:nvPr/>
          </p:nvSpPr>
          <p:spPr bwMode="auto">
            <a:xfrm>
              <a:off x="3045" y="2301"/>
              <a:ext cx="540" cy="512"/>
            </a:xfrm>
            <a:custGeom>
              <a:avLst/>
              <a:gdLst>
                <a:gd name="T0" fmla="*/ 0 w 1080"/>
                <a:gd name="T1" fmla="*/ 45 h 1026"/>
                <a:gd name="T2" fmla="*/ 43 w 1080"/>
                <a:gd name="T3" fmla="*/ 34 h 1026"/>
                <a:gd name="T4" fmla="*/ 84 w 1080"/>
                <a:gd name="T5" fmla="*/ 23 h 1026"/>
                <a:gd name="T6" fmla="*/ 127 w 1080"/>
                <a:gd name="T7" fmla="*/ 15 h 1026"/>
                <a:gd name="T8" fmla="*/ 168 w 1080"/>
                <a:gd name="T9" fmla="*/ 10 h 1026"/>
                <a:gd name="T10" fmla="*/ 211 w 1080"/>
                <a:gd name="T11" fmla="*/ 5 h 1026"/>
                <a:gd name="T12" fmla="*/ 252 w 1080"/>
                <a:gd name="T13" fmla="*/ 3 h 1026"/>
                <a:gd name="T14" fmla="*/ 295 w 1080"/>
                <a:gd name="T15" fmla="*/ 0 h 1026"/>
                <a:gd name="T16" fmla="*/ 338 w 1080"/>
                <a:gd name="T17" fmla="*/ 0 h 1026"/>
                <a:gd name="T18" fmla="*/ 379 w 1080"/>
                <a:gd name="T19" fmla="*/ 1 h 1026"/>
                <a:gd name="T20" fmla="*/ 422 w 1080"/>
                <a:gd name="T21" fmla="*/ 5 h 1026"/>
                <a:gd name="T22" fmla="*/ 463 w 1080"/>
                <a:gd name="T23" fmla="*/ 8 h 1026"/>
                <a:gd name="T24" fmla="*/ 506 w 1080"/>
                <a:gd name="T25" fmla="*/ 12 h 1026"/>
                <a:gd name="T26" fmla="*/ 548 w 1080"/>
                <a:gd name="T27" fmla="*/ 18 h 1026"/>
                <a:gd name="T28" fmla="*/ 591 w 1080"/>
                <a:gd name="T29" fmla="*/ 24 h 1026"/>
                <a:gd name="T30" fmla="*/ 635 w 1080"/>
                <a:gd name="T31" fmla="*/ 30 h 1026"/>
                <a:gd name="T32" fmla="*/ 678 w 1080"/>
                <a:gd name="T33" fmla="*/ 38 h 1026"/>
                <a:gd name="T34" fmla="*/ 1080 w 1080"/>
                <a:gd name="T35" fmla="*/ 977 h 1026"/>
                <a:gd name="T36" fmla="*/ 884 w 1080"/>
                <a:gd name="T37" fmla="*/ 977 h 1026"/>
                <a:gd name="T38" fmla="*/ 599 w 1080"/>
                <a:gd name="T39" fmla="*/ 977 h 1026"/>
                <a:gd name="T40" fmla="*/ 464 w 1080"/>
                <a:gd name="T41" fmla="*/ 977 h 1026"/>
                <a:gd name="T42" fmla="*/ 346 w 1080"/>
                <a:gd name="T43" fmla="*/ 1002 h 1026"/>
                <a:gd name="T44" fmla="*/ 290 w 1080"/>
                <a:gd name="T45" fmla="*/ 1026 h 1026"/>
                <a:gd name="T46" fmla="*/ 0 w 1080"/>
                <a:gd name="T47" fmla="*/ 45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80" h="1026">
                  <a:moveTo>
                    <a:pt x="0" y="45"/>
                  </a:moveTo>
                  <a:lnTo>
                    <a:pt x="43" y="34"/>
                  </a:lnTo>
                  <a:lnTo>
                    <a:pt x="84" y="23"/>
                  </a:lnTo>
                  <a:lnTo>
                    <a:pt x="127" y="15"/>
                  </a:lnTo>
                  <a:lnTo>
                    <a:pt x="168" y="10"/>
                  </a:lnTo>
                  <a:lnTo>
                    <a:pt x="211" y="5"/>
                  </a:lnTo>
                  <a:lnTo>
                    <a:pt x="252" y="3"/>
                  </a:lnTo>
                  <a:lnTo>
                    <a:pt x="295" y="0"/>
                  </a:lnTo>
                  <a:lnTo>
                    <a:pt x="338" y="0"/>
                  </a:lnTo>
                  <a:lnTo>
                    <a:pt x="379" y="1"/>
                  </a:lnTo>
                  <a:lnTo>
                    <a:pt x="422" y="5"/>
                  </a:lnTo>
                  <a:lnTo>
                    <a:pt x="463" y="8"/>
                  </a:lnTo>
                  <a:lnTo>
                    <a:pt x="506" y="12"/>
                  </a:lnTo>
                  <a:lnTo>
                    <a:pt x="548" y="18"/>
                  </a:lnTo>
                  <a:lnTo>
                    <a:pt x="591" y="24"/>
                  </a:lnTo>
                  <a:lnTo>
                    <a:pt x="635" y="30"/>
                  </a:lnTo>
                  <a:lnTo>
                    <a:pt x="678" y="38"/>
                  </a:lnTo>
                  <a:lnTo>
                    <a:pt x="1080" y="977"/>
                  </a:lnTo>
                  <a:lnTo>
                    <a:pt x="884" y="977"/>
                  </a:lnTo>
                  <a:lnTo>
                    <a:pt x="599" y="977"/>
                  </a:lnTo>
                  <a:lnTo>
                    <a:pt x="464" y="977"/>
                  </a:lnTo>
                  <a:lnTo>
                    <a:pt x="346" y="1002"/>
                  </a:lnTo>
                  <a:lnTo>
                    <a:pt x="290" y="1026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E2C9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" name="Freeform 170"/>
            <p:cNvSpPr>
              <a:spLocks/>
            </p:cNvSpPr>
            <p:nvPr/>
          </p:nvSpPr>
          <p:spPr bwMode="auto">
            <a:xfrm>
              <a:off x="2693" y="2354"/>
              <a:ext cx="128" cy="98"/>
            </a:xfrm>
            <a:custGeom>
              <a:avLst/>
              <a:gdLst>
                <a:gd name="T0" fmla="*/ 0 w 256"/>
                <a:gd name="T1" fmla="*/ 36 h 195"/>
                <a:gd name="T2" fmla="*/ 28 w 256"/>
                <a:gd name="T3" fmla="*/ 195 h 195"/>
                <a:gd name="T4" fmla="*/ 44 w 256"/>
                <a:gd name="T5" fmla="*/ 192 h 195"/>
                <a:gd name="T6" fmla="*/ 60 w 256"/>
                <a:gd name="T7" fmla="*/ 188 h 195"/>
                <a:gd name="T8" fmla="*/ 77 w 256"/>
                <a:gd name="T9" fmla="*/ 186 h 195"/>
                <a:gd name="T10" fmla="*/ 93 w 256"/>
                <a:gd name="T11" fmla="*/ 183 h 195"/>
                <a:gd name="T12" fmla="*/ 109 w 256"/>
                <a:gd name="T13" fmla="*/ 180 h 195"/>
                <a:gd name="T14" fmla="*/ 124 w 256"/>
                <a:gd name="T15" fmla="*/ 177 h 195"/>
                <a:gd name="T16" fmla="*/ 141 w 256"/>
                <a:gd name="T17" fmla="*/ 174 h 195"/>
                <a:gd name="T18" fmla="*/ 156 w 256"/>
                <a:gd name="T19" fmla="*/ 173 h 195"/>
                <a:gd name="T20" fmla="*/ 169 w 256"/>
                <a:gd name="T21" fmla="*/ 171 h 195"/>
                <a:gd name="T22" fmla="*/ 184 w 256"/>
                <a:gd name="T23" fmla="*/ 171 h 195"/>
                <a:gd name="T24" fmla="*/ 197 w 256"/>
                <a:gd name="T25" fmla="*/ 170 h 195"/>
                <a:gd name="T26" fmla="*/ 211 w 256"/>
                <a:gd name="T27" fmla="*/ 170 h 195"/>
                <a:gd name="T28" fmla="*/ 224 w 256"/>
                <a:gd name="T29" fmla="*/ 171 h 195"/>
                <a:gd name="T30" fmla="*/ 235 w 256"/>
                <a:gd name="T31" fmla="*/ 172 h 195"/>
                <a:gd name="T32" fmla="*/ 245 w 256"/>
                <a:gd name="T33" fmla="*/ 174 h 195"/>
                <a:gd name="T34" fmla="*/ 256 w 256"/>
                <a:gd name="T35" fmla="*/ 177 h 195"/>
                <a:gd name="T36" fmla="*/ 229 w 256"/>
                <a:gd name="T37" fmla="*/ 0 h 195"/>
                <a:gd name="T38" fmla="*/ 214 w 256"/>
                <a:gd name="T39" fmla="*/ 0 h 195"/>
                <a:gd name="T40" fmla="*/ 199 w 256"/>
                <a:gd name="T41" fmla="*/ 0 h 195"/>
                <a:gd name="T42" fmla="*/ 184 w 256"/>
                <a:gd name="T43" fmla="*/ 2 h 195"/>
                <a:gd name="T44" fmla="*/ 169 w 256"/>
                <a:gd name="T45" fmla="*/ 3 h 195"/>
                <a:gd name="T46" fmla="*/ 156 w 256"/>
                <a:gd name="T47" fmla="*/ 4 h 195"/>
                <a:gd name="T48" fmla="*/ 142 w 256"/>
                <a:gd name="T49" fmla="*/ 5 h 195"/>
                <a:gd name="T50" fmla="*/ 127 w 256"/>
                <a:gd name="T51" fmla="*/ 6 h 195"/>
                <a:gd name="T52" fmla="*/ 113 w 256"/>
                <a:gd name="T53" fmla="*/ 9 h 195"/>
                <a:gd name="T54" fmla="*/ 99 w 256"/>
                <a:gd name="T55" fmla="*/ 11 h 195"/>
                <a:gd name="T56" fmla="*/ 85 w 256"/>
                <a:gd name="T57" fmla="*/ 13 h 195"/>
                <a:gd name="T58" fmla="*/ 71 w 256"/>
                <a:gd name="T59" fmla="*/ 17 h 195"/>
                <a:gd name="T60" fmla="*/ 56 w 256"/>
                <a:gd name="T61" fmla="*/ 19 h 195"/>
                <a:gd name="T62" fmla="*/ 43 w 256"/>
                <a:gd name="T63" fmla="*/ 24 h 195"/>
                <a:gd name="T64" fmla="*/ 29 w 256"/>
                <a:gd name="T65" fmla="*/ 27 h 195"/>
                <a:gd name="T66" fmla="*/ 14 w 256"/>
                <a:gd name="T67" fmla="*/ 32 h 195"/>
                <a:gd name="T68" fmla="*/ 0 w 256"/>
                <a:gd name="T69" fmla="*/ 3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6" h="195">
                  <a:moveTo>
                    <a:pt x="0" y="36"/>
                  </a:moveTo>
                  <a:lnTo>
                    <a:pt x="28" y="195"/>
                  </a:lnTo>
                  <a:lnTo>
                    <a:pt x="44" y="192"/>
                  </a:lnTo>
                  <a:lnTo>
                    <a:pt x="60" y="188"/>
                  </a:lnTo>
                  <a:lnTo>
                    <a:pt x="77" y="186"/>
                  </a:lnTo>
                  <a:lnTo>
                    <a:pt x="93" y="183"/>
                  </a:lnTo>
                  <a:lnTo>
                    <a:pt x="109" y="180"/>
                  </a:lnTo>
                  <a:lnTo>
                    <a:pt x="124" y="177"/>
                  </a:lnTo>
                  <a:lnTo>
                    <a:pt x="141" y="174"/>
                  </a:lnTo>
                  <a:lnTo>
                    <a:pt x="156" y="173"/>
                  </a:lnTo>
                  <a:lnTo>
                    <a:pt x="169" y="171"/>
                  </a:lnTo>
                  <a:lnTo>
                    <a:pt x="184" y="171"/>
                  </a:lnTo>
                  <a:lnTo>
                    <a:pt x="197" y="170"/>
                  </a:lnTo>
                  <a:lnTo>
                    <a:pt x="211" y="170"/>
                  </a:lnTo>
                  <a:lnTo>
                    <a:pt x="224" y="171"/>
                  </a:lnTo>
                  <a:lnTo>
                    <a:pt x="235" y="172"/>
                  </a:lnTo>
                  <a:lnTo>
                    <a:pt x="245" y="174"/>
                  </a:lnTo>
                  <a:lnTo>
                    <a:pt x="256" y="177"/>
                  </a:lnTo>
                  <a:lnTo>
                    <a:pt x="229" y="0"/>
                  </a:lnTo>
                  <a:lnTo>
                    <a:pt x="214" y="0"/>
                  </a:lnTo>
                  <a:lnTo>
                    <a:pt x="199" y="0"/>
                  </a:lnTo>
                  <a:lnTo>
                    <a:pt x="184" y="2"/>
                  </a:lnTo>
                  <a:lnTo>
                    <a:pt x="169" y="3"/>
                  </a:lnTo>
                  <a:lnTo>
                    <a:pt x="156" y="4"/>
                  </a:lnTo>
                  <a:lnTo>
                    <a:pt x="142" y="5"/>
                  </a:lnTo>
                  <a:lnTo>
                    <a:pt x="127" y="6"/>
                  </a:lnTo>
                  <a:lnTo>
                    <a:pt x="113" y="9"/>
                  </a:lnTo>
                  <a:lnTo>
                    <a:pt x="99" y="11"/>
                  </a:lnTo>
                  <a:lnTo>
                    <a:pt x="85" y="13"/>
                  </a:lnTo>
                  <a:lnTo>
                    <a:pt x="71" y="17"/>
                  </a:lnTo>
                  <a:lnTo>
                    <a:pt x="56" y="19"/>
                  </a:lnTo>
                  <a:lnTo>
                    <a:pt x="43" y="24"/>
                  </a:lnTo>
                  <a:lnTo>
                    <a:pt x="29" y="27"/>
                  </a:lnTo>
                  <a:lnTo>
                    <a:pt x="14" y="3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" name="Freeform 171"/>
            <p:cNvSpPr>
              <a:spLocks/>
            </p:cNvSpPr>
            <p:nvPr/>
          </p:nvSpPr>
          <p:spPr bwMode="auto">
            <a:xfrm>
              <a:off x="2708" y="2448"/>
              <a:ext cx="120" cy="42"/>
            </a:xfrm>
            <a:custGeom>
              <a:avLst/>
              <a:gdLst>
                <a:gd name="T0" fmla="*/ 0 w 239"/>
                <a:gd name="T1" fmla="*/ 26 h 84"/>
                <a:gd name="T2" fmla="*/ 16 w 239"/>
                <a:gd name="T3" fmla="*/ 22 h 84"/>
                <a:gd name="T4" fmla="*/ 31 w 239"/>
                <a:gd name="T5" fmla="*/ 19 h 84"/>
                <a:gd name="T6" fmla="*/ 46 w 239"/>
                <a:gd name="T7" fmla="*/ 15 h 84"/>
                <a:gd name="T8" fmla="*/ 60 w 239"/>
                <a:gd name="T9" fmla="*/ 12 h 84"/>
                <a:gd name="T10" fmla="*/ 72 w 239"/>
                <a:gd name="T11" fmla="*/ 10 h 84"/>
                <a:gd name="T12" fmla="*/ 86 w 239"/>
                <a:gd name="T13" fmla="*/ 7 h 84"/>
                <a:gd name="T14" fmla="*/ 99 w 239"/>
                <a:gd name="T15" fmla="*/ 5 h 84"/>
                <a:gd name="T16" fmla="*/ 112 w 239"/>
                <a:gd name="T17" fmla="*/ 4 h 84"/>
                <a:gd name="T18" fmla="*/ 125 w 239"/>
                <a:gd name="T19" fmla="*/ 3 h 84"/>
                <a:gd name="T20" fmla="*/ 138 w 239"/>
                <a:gd name="T21" fmla="*/ 1 h 84"/>
                <a:gd name="T22" fmla="*/ 152 w 239"/>
                <a:gd name="T23" fmla="*/ 0 h 84"/>
                <a:gd name="T24" fmla="*/ 166 w 239"/>
                <a:gd name="T25" fmla="*/ 0 h 84"/>
                <a:gd name="T26" fmla="*/ 180 w 239"/>
                <a:gd name="T27" fmla="*/ 0 h 84"/>
                <a:gd name="T28" fmla="*/ 195 w 239"/>
                <a:gd name="T29" fmla="*/ 0 h 84"/>
                <a:gd name="T30" fmla="*/ 211 w 239"/>
                <a:gd name="T31" fmla="*/ 0 h 84"/>
                <a:gd name="T32" fmla="*/ 227 w 239"/>
                <a:gd name="T33" fmla="*/ 1 h 84"/>
                <a:gd name="T34" fmla="*/ 239 w 239"/>
                <a:gd name="T35" fmla="*/ 60 h 84"/>
                <a:gd name="T36" fmla="*/ 223 w 239"/>
                <a:gd name="T37" fmla="*/ 59 h 84"/>
                <a:gd name="T38" fmla="*/ 208 w 239"/>
                <a:gd name="T39" fmla="*/ 59 h 84"/>
                <a:gd name="T40" fmla="*/ 193 w 239"/>
                <a:gd name="T41" fmla="*/ 58 h 84"/>
                <a:gd name="T42" fmla="*/ 180 w 239"/>
                <a:gd name="T43" fmla="*/ 59 h 84"/>
                <a:gd name="T44" fmla="*/ 166 w 239"/>
                <a:gd name="T45" fmla="*/ 59 h 84"/>
                <a:gd name="T46" fmla="*/ 152 w 239"/>
                <a:gd name="T47" fmla="*/ 60 h 84"/>
                <a:gd name="T48" fmla="*/ 138 w 239"/>
                <a:gd name="T49" fmla="*/ 61 h 84"/>
                <a:gd name="T50" fmla="*/ 124 w 239"/>
                <a:gd name="T51" fmla="*/ 64 h 84"/>
                <a:gd name="T52" fmla="*/ 112 w 239"/>
                <a:gd name="T53" fmla="*/ 65 h 84"/>
                <a:gd name="T54" fmla="*/ 98 w 239"/>
                <a:gd name="T55" fmla="*/ 67 h 84"/>
                <a:gd name="T56" fmla="*/ 84 w 239"/>
                <a:gd name="T57" fmla="*/ 69 h 84"/>
                <a:gd name="T58" fmla="*/ 70 w 239"/>
                <a:gd name="T59" fmla="*/ 73 h 84"/>
                <a:gd name="T60" fmla="*/ 56 w 239"/>
                <a:gd name="T61" fmla="*/ 75 h 84"/>
                <a:gd name="T62" fmla="*/ 41 w 239"/>
                <a:gd name="T63" fmla="*/ 79 h 84"/>
                <a:gd name="T64" fmla="*/ 26 w 239"/>
                <a:gd name="T65" fmla="*/ 81 h 84"/>
                <a:gd name="T66" fmla="*/ 11 w 239"/>
                <a:gd name="T67" fmla="*/ 84 h 84"/>
                <a:gd name="T68" fmla="*/ 0 w 239"/>
                <a:gd name="T6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84">
                  <a:moveTo>
                    <a:pt x="0" y="26"/>
                  </a:moveTo>
                  <a:lnTo>
                    <a:pt x="16" y="22"/>
                  </a:lnTo>
                  <a:lnTo>
                    <a:pt x="31" y="19"/>
                  </a:lnTo>
                  <a:lnTo>
                    <a:pt x="46" y="15"/>
                  </a:lnTo>
                  <a:lnTo>
                    <a:pt x="60" y="12"/>
                  </a:lnTo>
                  <a:lnTo>
                    <a:pt x="72" y="10"/>
                  </a:lnTo>
                  <a:lnTo>
                    <a:pt x="86" y="7"/>
                  </a:lnTo>
                  <a:lnTo>
                    <a:pt x="99" y="5"/>
                  </a:lnTo>
                  <a:lnTo>
                    <a:pt x="112" y="4"/>
                  </a:lnTo>
                  <a:lnTo>
                    <a:pt x="125" y="3"/>
                  </a:lnTo>
                  <a:lnTo>
                    <a:pt x="138" y="1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80" y="0"/>
                  </a:lnTo>
                  <a:lnTo>
                    <a:pt x="195" y="0"/>
                  </a:lnTo>
                  <a:lnTo>
                    <a:pt x="211" y="0"/>
                  </a:lnTo>
                  <a:lnTo>
                    <a:pt x="227" y="1"/>
                  </a:lnTo>
                  <a:lnTo>
                    <a:pt x="239" y="60"/>
                  </a:lnTo>
                  <a:lnTo>
                    <a:pt x="223" y="59"/>
                  </a:lnTo>
                  <a:lnTo>
                    <a:pt x="208" y="59"/>
                  </a:lnTo>
                  <a:lnTo>
                    <a:pt x="193" y="58"/>
                  </a:lnTo>
                  <a:lnTo>
                    <a:pt x="180" y="59"/>
                  </a:lnTo>
                  <a:lnTo>
                    <a:pt x="166" y="59"/>
                  </a:lnTo>
                  <a:lnTo>
                    <a:pt x="152" y="60"/>
                  </a:lnTo>
                  <a:lnTo>
                    <a:pt x="138" y="61"/>
                  </a:lnTo>
                  <a:lnTo>
                    <a:pt x="124" y="64"/>
                  </a:lnTo>
                  <a:lnTo>
                    <a:pt x="112" y="65"/>
                  </a:lnTo>
                  <a:lnTo>
                    <a:pt x="98" y="67"/>
                  </a:lnTo>
                  <a:lnTo>
                    <a:pt x="84" y="69"/>
                  </a:lnTo>
                  <a:lnTo>
                    <a:pt x="70" y="73"/>
                  </a:lnTo>
                  <a:lnTo>
                    <a:pt x="56" y="75"/>
                  </a:lnTo>
                  <a:lnTo>
                    <a:pt x="41" y="79"/>
                  </a:lnTo>
                  <a:lnTo>
                    <a:pt x="26" y="81"/>
                  </a:lnTo>
                  <a:lnTo>
                    <a:pt x="11" y="8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Freeform 172"/>
            <p:cNvSpPr>
              <a:spLocks/>
            </p:cNvSpPr>
            <p:nvPr/>
          </p:nvSpPr>
          <p:spPr bwMode="auto">
            <a:xfrm>
              <a:off x="2860" y="2354"/>
              <a:ext cx="122" cy="88"/>
            </a:xfrm>
            <a:custGeom>
              <a:avLst/>
              <a:gdLst>
                <a:gd name="T0" fmla="*/ 0 w 244"/>
                <a:gd name="T1" fmla="*/ 18 h 177"/>
                <a:gd name="T2" fmla="*/ 27 w 244"/>
                <a:gd name="T3" fmla="*/ 177 h 177"/>
                <a:gd name="T4" fmla="*/ 43 w 244"/>
                <a:gd name="T5" fmla="*/ 174 h 177"/>
                <a:gd name="T6" fmla="*/ 59 w 244"/>
                <a:gd name="T7" fmla="*/ 172 h 177"/>
                <a:gd name="T8" fmla="*/ 75 w 244"/>
                <a:gd name="T9" fmla="*/ 170 h 177"/>
                <a:gd name="T10" fmla="*/ 91 w 244"/>
                <a:gd name="T11" fmla="*/ 168 h 177"/>
                <a:gd name="T12" fmla="*/ 106 w 244"/>
                <a:gd name="T13" fmla="*/ 166 h 177"/>
                <a:gd name="T14" fmla="*/ 121 w 244"/>
                <a:gd name="T15" fmla="*/ 165 h 177"/>
                <a:gd name="T16" fmla="*/ 135 w 244"/>
                <a:gd name="T17" fmla="*/ 165 h 177"/>
                <a:gd name="T18" fmla="*/ 149 w 244"/>
                <a:gd name="T19" fmla="*/ 164 h 177"/>
                <a:gd name="T20" fmla="*/ 163 w 244"/>
                <a:gd name="T21" fmla="*/ 165 h 177"/>
                <a:gd name="T22" fmla="*/ 175 w 244"/>
                <a:gd name="T23" fmla="*/ 165 h 177"/>
                <a:gd name="T24" fmla="*/ 188 w 244"/>
                <a:gd name="T25" fmla="*/ 166 h 177"/>
                <a:gd name="T26" fmla="*/ 201 w 244"/>
                <a:gd name="T27" fmla="*/ 168 h 177"/>
                <a:gd name="T28" fmla="*/ 212 w 244"/>
                <a:gd name="T29" fmla="*/ 169 h 177"/>
                <a:gd name="T30" fmla="*/ 224 w 244"/>
                <a:gd name="T31" fmla="*/ 171 h 177"/>
                <a:gd name="T32" fmla="*/ 234 w 244"/>
                <a:gd name="T33" fmla="*/ 173 h 177"/>
                <a:gd name="T34" fmla="*/ 244 w 244"/>
                <a:gd name="T35" fmla="*/ 177 h 177"/>
                <a:gd name="T36" fmla="*/ 205 w 244"/>
                <a:gd name="T37" fmla="*/ 25 h 177"/>
                <a:gd name="T38" fmla="*/ 192 w 244"/>
                <a:gd name="T39" fmla="*/ 19 h 177"/>
                <a:gd name="T40" fmla="*/ 180 w 244"/>
                <a:gd name="T41" fmla="*/ 14 h 177"/>
                <a:gd name="T42" fmla="*/ 167 w 244"/>
                <a:gd name="T43" fmla="*/ 11 h 177"/>
                <a:gd name="T44" fmla="*/ 154 w 244"/>
                <a:gd name="T45" fmla="*/ 7 h 177"/>
                <a:gd name="T46" fmla="*/ 142 w 244"/>
                <a:gd name="T47" fmla="*/ 4 h 177"/>
                <a:gd name="T48" fmla="*/ 130 w 244"/>
                <a:gd name="T49" fmla="*/ 2 h 177"/>
                <a:gd name="T50" fmla="*/ 118 w 244"/>
                <a:gd name="T51" fmla="*/ 0 h 177"/>
                <a:gd name="T52" fmla="*/ 105 w 244"/>
                <a:gd name="T53" fmla="*/ 0 h 177"/>
                <a:gd name="T54" fmla="*/ 93 w 244"/>
                <a:gd name="T55" fmla="*/ 0 h 177"/>
                <a:gd name="T56" fmla="*/ 81 w 244"/>
                <a:gd name="T57" fmla="*/ 0 h 177"/>
                <a:gd name="T58" fmla="*/ 68 w 244"/>
                <a:gd name="T59" fmla="*/ 2 h 177"/>
                <a:gd name="T60" fmla="*/ 55 w 244"/>
                <a:gd name="T61" fmla="*/ 4 h 177"/>
                <a:gd name="T62" fmla="*/ 42 w 244"/>
                <a:gd name="T63" fmla="*/ 6 h 177"/>
                <a:gd name="T64" fmla="*/ 28 w 244"/>
                <a:gd name="T65" fmla="*/ 10 h 177"/>
                <a:gd name="T66" fmla="*/ 14 w 244"/>
                <a:gd name="T67" fmla="*/ 13 h 177"/>
                <a:gd name="T68" fmla="*/ 0 w 244"/>
                <a:gd name="T69" fmla="*/ 1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4" h="177">
                  <a:moveTo>
                    <a:pt x="0" y="18"/>
                  </a:moveTo>
                  <a:lnTo>
                    <a:pt x="27" y="177"/>
                  </a:lnTo>
                  <a:lnTo>
                    <a:pt x="43" y="174"/>
                  </a:lnTo>
                  <a:lnTo>
                    <a:pt x="59" y="172"/>
                  </a:lnTo>
                  <a:lnTo>
                    <a:pt x="75" y="170"/>
                  </a:lnTo>
                  <a:lnTo>
                    <a:pt x="91" y="168"/>
                  </a:lnTo>
                  <a:lnTo>
                    <a:pt x="106" y="166"/>
                  </a:lnTo>
                  <a:lnTo>
                    <a:pt x="121" y="165"/>
                  </a:lnTo>
                  <a:lnTo>
                    <a:pt x="135" y="165"/>
                  </a:lnTo>
                  <a:lnTo>
                    <a:pt x="149" y="164"/>
                  </a:lnTo>
                  <a:lnTo>
                    <a:pt x="163" y="165"/>
                  </a:lnTo>
                  <a:lnTo>
                    <a:pt x="175" y="165"/>
                  </a:lnTo>
                  <a:lnTo>
                    <a:pt x="188" y="166"/>
                  </a:lnTo>
                  <a:lnTo>
                    <a:pt x="201" y="168"/>
                  </a:lnTo>
                  <a:lnTo>
                    <a:pt x="212" y="169"/>
                  </a:lnTo>
                  <a:lnTo>
                    <a:pt x="224" y="171"/>
                  </a:lnTo>
                  <a:lnTo>
                    <a:pt x="234" y="173"/>
                  </a:lnTo>
                  <a:lnTo>
                    <a:pt x="244" y="177"/>
                  </a:lnTo>
                  <a:lnTo>
                    <a:pt x="205" y="25"/>
                  </a:lnTo>
                  <a:lnTo>
                    <a:pt x="192" y="19"/>
                  </a:lnTo>
                  <a:lnTo>
                    <a:pt x="180" y="14"/>
                  </a:lnTo>
                  <a:lnTo>
                    <a:pt x="167" y="11"/>
                  </a:lnTo>
                  <a:lnTo>
                    <a:pt x="154" y="7"/>
                  </a:lnTo>
                  <a:lnTo>
                    <a:pt x="142" y="4"/>
                  </a:lnTo>
                  <a:lnTo>
                    <a:pt x="130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1" y="0"/>
                  </a:lnTo>
                  <a:lnTo>
                    <a:pt x="68" y="2"/>
                  </a:lnTo>
                  <a:lnTo>
                    <a:pt x="55" y="4"/>
                  </a:lnTo>
                  <a:lnTo>
                    <a:pt x="42" y="6"/>
                  </a:lnTo>
                  <a:lnTo>
                    <a:pt x="28" y="10"/>
                  </a:lnTo>
                  <a:lnTo>
                    <a:pt x="14" y="1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" name="Freeform 173"/>
            <p:cNvSpPr>
              <a:spLocks/>
            </p:cNvSpPr>
            <p:nvPr/>
          </p:nvSpPr>
          <p:spPr bwMode="auto">
            <a:xfrm>
              <a:off x="2874" y="2444"/>
              <a:ext cx="135" cy="111"/>
            </a:xfrm>
            <a:custGeom>
              <a:avLst/>
              <a:gdLst>
                <a:gd name="T0" fmla="*/ 0 w 269"/>
                <a:gd name="T1" fmla="*/ 15 h 221"/>
                <a:gd name="T2" fmla="*/ 17 w 269"/>
                <a:gd name="T3" fmla="*/ 12 h 221"/>
                <a:gd name="T4" fmla="*/ 34 w 269"/>
                <a:gd name="T5" fmla="*/ 8 h 221"/>
                <a:gd name="T6" fmla="*/ 52 w 269"/>
                <a:gd name="T7" fmla="*/ 6 h 221"/>
                <a:gd name="T8" fmla="*/ 69 w 269"/>
                <a:gd name="T9" fmla="*/ 4 h 221"/>
                <a:gd name="T10" fmla="*/ 85 w 269"/>
                <a:gd name="T11" fmla="*/ 3 h 221"/>
                <a:gd name="T12" fmla="*/ 100 w 269"/>
                <a:gd name="T13" fmla="*/ 1 h 221"/>
                <a:gd name="T14" fmla="*/ 116 w 269"/>
                <a:gd name="T15" fmla="*/ 0 h 221"/>
                <a:gd name="T16" fmla="*/ 130 w 269"/>
                <a:gd name="T17" fmla="*/ 0 h 221"/>
                <a:gd name="T18" fmla="*/ 145 w 269"/>
                <a:gd name="T19" fmla="*/ 0 h 221"/>
                <a:gd name="T20" fmla="*/ 158 w 269"/>
                <a:gd name="T21" fmla="*/ 1 h 221"/>
                <a:gd name="T22" fmla="*/ 170 w 269"/>
                <a:gd name="T23" fmla="*/ 3 h 221"/>
                <a:gd name="T24" fmla="*/ 183 w 269"/>
                <a:gd name="T25" fmla="*/ 4 h 221"/>
                <a:gd name="T26" fmla="*/ 193 w 269"/>
                <a:gd name="T27" fmla="*/ 6 h 221"/>
                <a:gd name="T28" fmla="*/ 204 w 269"/>
                <a:gd name="T29" fmla="*/ 8 h 221"/>
                <a:gd name="T30" fmla="*/ 214 w 269"/>
                <a:gd name="T31" fmla="*/ 12 h 221"/>
                <a:gd name="T32" fmla="*/ 222 w 269"/>
                <a:gd name="T33" fmla="*/ 15 h 221"/>
                <a:gd name="T34" fmla="*/ 269 w 269"/>
                <a:gd name="T35" fmla="*/ 221 h 221"/>
                <a:gd name="T36" fmla="*/ 253 w 269"/>
                <a:gd name="T37" fmla="*/ 218 h 221"/>
                <a:gd name="T38" fmla="*/ 238 w 269"/>
                <a:gd name="T39" fmla="*/ 215 h 221"/>
                <a:gd name="T40" fmla="*/ 223 w 269"/>
                <a:gd name="T41" fmla="*/ 212 h 221"/>
                <a:gd name="T42" fmla="*/ 209 w 269"/>
                <a:gd name="T43" fmla="*/ 210 h 221"/>
                <a:gd name="T44" fmla="*/ 196 w 269"/>
                <a:gd name="T45" fmla="*/ 208 h 221"/>
                <a:gd name="T46" fmla="*/ 182 w 269"/>
                <a:gd name="T47" fmla="*/ 205 h 221"/>
                <a:gd name="T48" fmla="*/ 168 w 269"/>
                <a:gd name="T49" fmla="*/ 204 h 221"/>
                <a:gd name="T50" fmla="*/ 155 w 269"/>
                <a:gd name="T51" fmla="*/ 203 h 221"/>
                <a:gd name="T52" fmla="*/ 141 w 269"/>
                <a:gd name="T53" fmla="*/ 203 h 221"/>
                <a:gd name="T54" fmla="*/ 129 w 269"/>
                <a:gd name="T55" fmla="*/ 203 h 221"/>
                <a:gd name="T56" fmla="*/ 115 w 269"/>
                <a:gd name="T57" fmla="*/ 203 h 221"/>
                <a:gd name="T58" fmla="*/ 101 w 269"/>
                <a:gd name="T59" fmla="*/ 204 h 221"/>
                <a:gd name="T60" fmla="*/ 87 w 269"/>
                <a:gd name="T61" fmla="*/ 205 h 221"/>
                <a:gd name="T62" fmla="*/ 72 w 269"/>
                <a:gd name="T63" fmla="*/ 208 h 221"/>
                <a:gd name="T64" fmla="*/ 57 w 269"/>
                <a:gd name="T65" fmla="*/ 211 h 221"/>
                <a:gd name="T66" fmla="*/ 42 w 269"/>
                <a:gd name="T67" fmla="*/ 215 h 221"/>
                <a:gd name="T68" fmla="*/ 0 w 269"/>
                <a:gd name="T69" fmla="*/ 1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9" h="221">
                  <a:moveTo>
                    <a:pt x="0" y="15"/>
                  </a:moveTo>
                  <a:lnTo>
                    <a:pt x="17" y="12"/>
                  </a:lnTo>
                  <a:lnTo>
                    <a:pt x="34" y="8"/>
                  </a:lnTo>
                  <a:lnTo>
                    <a:pt x="52" y="6"/>
                  </a:lnTo>
                  <a:lnTo>
                    <a:pt x="69" y="4"/>
                  </a:lnTo>
                  <a:lnTo>
                    <a:pt x="85" y="3"/>
                  </a:lnTo>
                  <a:lnTo>
                    <a:pt x="100" y="1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58" y="1"/>
                  </a:lnTo>
                  <a:lnTo>
                    <a:pt x="170" y="3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4" y="8"/>
                  </a:lnTo>
                  <a:lnTo>
                    <a:pt x="214" y="12"/>
                  </a:lnTo>
                  <a:lnTo>
                    <a:pt x="222" y="15"/>
                  </a:lnTo>
                  <a:lnTo>
                    <a:pt x="269" y="221"/>
                  </a:lnTo>
                  <a:lnTo>
                    <a:pt x="253" y="218"/>
                  </a:lnTo>
                  <a:lnTo>
                    <a:pt x="238" y="215"/>
                  </a:lnTo>
                  <a:lnTo>
                    <a:pt x="223" y="212"/>
                  </a:lnTo>
                  <a:lnTo>
                    <a:pt x="209" y="210"/>
                  </a:lnTo>
                  <a:lnTo>
                    <a:pt x="196" y="208"/>
                  </a:lnTo>
                  <a:lnTo>
                    <a:pt x="182" y="205"/>
                  </a:lnTo>
                  <a:lnTo>
                    <a:pt x="168" y="204"/>
                  </a:lnTo>
                  <a:lnTo>
                    <a:pt x="155" y="203"/>
                  </a:lnTo>
                  <a:lnTo>
                    <a:pt x="141" y="203"/>
                  </a:lnTo>
                  <a:lnTo>
                    <a:pt x="129" y="203"/>
                  </a:lnTo>
                  <a:lnTo>
                    <a:pt x="115" y="203"/>
                  </a:lnTo>
                  <a:lnTo>
                    <a:pt x="101" y="204"/>
                  </a:lnTo>
                  <a:lnTo>
                    <a:pt x="87" y="205"/>
                  </a:lnTo>
                  <a:lnTo>
                    <a:pt x="72" y="208"/>
                  </a:lnTo>
                  <a:lnTo>
                    <a:pt x="57" y="211"/>
                  </a:lnTo>
                  <a:lnTo>
                    <a:pt x="42" y="2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" name="Freeform 174"/>
            <p:cNvSpPr>
              <a:spLocks/>
            </p:cNvSpPr>
            <p:nvPr/>
          </p:nvSpPr>
          <p:spPr bwMode="auto">
            <a:xfrm>
              <a:off x="3110" y="2369"/>
              <a:ext cx="116" cy="90"/>
            </a:xfrm>
            <a:custGeom>
              <a:avLst/>
              <a:gdLst>
                <a:gd name="T0" fmla="*/ 0 w 233"/>
                <a:gd name="T1" fmla="*/ 29 h 181"/>
                <a:gd name="T2" fmla="*/ 36 w 233"/>
                <a:gd name="T3" fmla="*/ 181 h 181"/>
                <a:gd name="T4" fmla="*/ 51 w 233"/>
                <a:gd name="T5" fmla="*/ 177 h 181"/>
                <a:gd name="T6" fmla="*/ 66 w 233"/>
                <a:gd name="T7" fmla="*/ 173 h 181"/>
                <a:gd name="T8" fmla="*/ 80 w 233"/>
                <a:gd name="T9" fmla="*/ 170 h 181"/>
                <a:gd name="T10" fmla="*/ 93 w 233"/>
                <a:gd name="T11" fmla="*/ 165 h 181"/>
                <a:gd name="T12" fmla="*/ 107 w 233"/>
                <a:gd name="T13" fmla="*/ 162 h 181"/>
                <a:gd name="T14" fmla="*/ 121 w 233"/>
                <a:gd name="T15" fmla="*/ 159 h 181"/>
                <a:gd name="T16" fmla="*/ 134 w 233"/>
                <a:gd name="T17" fmla="*/ 156 h 181"/>
                <a:gd name="T18" fmla="*/ 146 w 233"/>
                <a:gd name="T19" fmla="*/ 154 h 181"/>
                <a:gd name="T20" fmla="*/ 158 w 233"/>
                <a:gd name="T21" fmla="*/ 151 h 181"/>
                <a:gd name="T22" fmla="*/ 169 w 233"/>
                <a:gd name="T23" fmla="*/ 149 h 181"/>
                <a:gd name="T24" fmla="*/ 181 w 233"/>
                <a:gd name="T25" fmla="*/ 148 h 181"/>
                <a:gd name="T26" fmla="*/ 192 w 233"/>
                <a:gd name="T27" fmla="*/ 148 h 181"/>
                <a:gd name="T28" fmla="*/ 203 w 233"/>
                <a:gd name="T29" fmla="*/ 148 h 181"/>
                <a:gd name="T30" fmla="*/ 213 w 233"/>
                <a:gd name="T31" fmla="*/ 148 h 181"/>
                <a:gd name="T32" fmla="*/ 224 w 233"/>
                <a:gd name="T33" fmla="*/ 149 h 181"/>
                <a:gd name="T34" fmla="*/ 233 w 233"/>
                <a:gd name="T35" fmla="*/ 151 h 181"/>
                <a:gd name="T36" fmla="*/ 194 w 233"/>
                <a:gd name="T37" fmla="*/ 6 h 181"/>
                <a:gd name="T38" fmla="*/ 180 w 233"/>
                <a:gd name="T39" fmla="*/ 5 h 181"/>
                <a:gd name="T40" fmla="*/ 166 w 233"/>
                <a:gd name="T41" fmla="*/ 4 h 181"/>
                <a:gd name="T42" fmla="*/ 153 w 233"/>
                <a:gd name="T43" fmla="*/ 3 h 181"/>
                <a:gd name="T44" fmla="*/ 141 w 233"/>
                <a:gd name="T45" fmla="*/ 3 h 181"/>
                <a:gd name="T46" fmla="*/ 129 w 233"/>
                <a:gd name="T47" fmla="*/ 1 h 181"/>
                <a:gd name="T48" fmla="*/ 118 w 233"/>
                <a:gd name="T49" fmla="*/ 0 h 181"/>
                <a:gd name="T50" fmla="*/ 106 w 233"/>
                <a:gd name="T51" fmla="*/ 0 h 181"/>
                <a:gd name="T52" fmla="*/ 95 w 233"/>
                <a:gd name="T53" fmla="*/ 0 h 181"/>
                <a:gd name="T54" fmla="*/ 83 w 233"/>
                <a:gd name="T55" fmla="*/ 1 h 181"/>
                <a:gd name="T56" fmla="*/ 71 w 233"/>
                <a:gd name="T57" fmla="*/ 3 h 181"/>
                <a:gd name="T58" fmla="*/ 60 w 233"/>
                <a:gd name="T59" fmla="*/ 5 h 181"/>
                <a:gd name="T60" fmla="*/ 48 w 233"/>
                <a:gd name="T61" fmla="*/ 8 h 181"/>
                <a:gd name="T62" fmla="*/ 37 w 233"/>
                <a:gd name="T63" fmla="*/ 12 h 181"/>
                <a:gd name="T64" fmla="*/ 25 w 233"/>
                <a:gd name="T65" fmla="*/ 16 h 181"/>
                <a:gd name="T66" fmla="*/ 13 w 233"/>
                <a:gd name="T67" fmla="*/ 22 h 181"/>
                <a:gd name="T68" fmla="*/ 0 w 233"/>
                <a:gd name="T69" fmla="*/ 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3" h="181">
                  <a:moveTo>
                    <a:pt x="0" y="29"/>
                  </a:moveTo>
                  <a:lnTo>
                    <a:pt x="36" y="181"/>
                  </a:lnTo>
                  <a:lnTo>
                    <a:pt x="51" y="177"/>
                  </a:lnTo>
                  <a:lnTo>
                    <a:pt x="66" y="173"/>
                  </a:lnTo>
                  <a:lnTo>
                    <a:pt x="80" y="170"/>
                  </a:lnTo>
                  <a:lnTo>
                    <a:pt x="93" y="165"/>
                  </a:lnTo>
                  <a:lnTo>
                    <a:pt x="107" y="162"/>
                  </a:lnTo>
                  <a:lnTo>
                    <a:pt x="121" y="159"/>
                  </a:lnTo>
                  <a:lnTo>
                    <a:pt x="134" y="156"/>
                  </a:lnTo>
                  <a:lnTo>
                    <a:pt x="146" y="154"/>
                  </a:lnTo>
                  <a:lnTo>
                    <a:pt x="158" y="151"/>
                  </a:lnTo>
                  <a:lnTo>
                    <a:pt x="169" y="149"/>
                  </a:lnTo>
                  <a:lnTo>
                    <a:pt x="181" y="148"/>
                  </a:lnTo>
                  <a:lnTo>
                    <a:pt x="192" y="148"/>
                  </a:lnTo>
                  <a:lnTo>
                    <a:pt x="203" y="148"/>
                  </a:lnTo>
                  <a:lnTo>
                    <a:pt x="213" y="148"/>
                  </a:lnTo>
                  <a:lnTo>
                    <a:pt x="224" y="149"/>
                  </a:lnTo>
                  <a:lnTo>
                    <a:pt x="233" y="151"/>
                  </a:lnTo>
                  <a:lnTo>
                    <a:pt x="194" y="6"/>
                  </a:lnTo>
                  <a:lnTo>
                    <a:pt x="180" y="5"/>
                  </a:lnTo>
                  <a:lnTo>
                    <a:pt x="166" y="4"/>
                  </a:lnTo>
                  <a:lnTo>
                    <a:pt x="153" y="3"/>
                  </a:lnTo>
                  <a:lnTo>
                    <a:pt x="141" y="3"/>
                  </a:lnTo>
                  <a:lnTo>
                    <a:pt x="129" y="1"/>
                  </a:lnTo>
                  <a:lnTo>
                    <a:pt x="118" y="0"/>
                  </a:lnTo>
                  <a:lnTo>
                    <a:pt x="106" y="0"/>
                  </a:lnTo>
                  <a:lnTo>
                    <a:pt x="95" y="0"/>
                  </a:lnTo>
                  <a:lnTo>
                    <a:pt x="83" y="1"/>
                  </a:lnTo>
                  <a:lnTo>
                    <a:pt x="71" y="3"/>
                  </a:lnTo>
                  <a:lnTo>
                    <a:pt x="60" y="5"/>
                  </a:lnTo>
                  <a:lnTo>
                    <a:pt x="48" y="8"/>
                  </a:lnTo>
                  <a:lnTo>
                    <a:pt x="37" y="12"/>
                  </a:lnTo>
                  <a:lnTo>
                    <a:pt x="25" y="16"/>
                  </a:lnTo>
                  <a:lnTo>
                    <a:pt x="13" y="2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" name="Freeform 175"/>
            <p:cNvSpPr>
              <a:spLocks/>
            </p:cNvSpPr>
            <p:nvPr/>
          </p:nvSpPr>
          <p:spPr bwMode="auto">
            <a:xfrm>
              <a:off x="3129" y="2450"/>
              <a:ext cx="110" cy="47"/>
            </a:xfrm>
            <a:custGeom>
              <a:avLst/>
              <a:gdLst>
                <a:gd name="T0" fmla="*/ 0 w 220"/>
                <a:gd name="T1" fmla="*/ 34 h 93"/>
                <a:gd name="T2" fmla="*/ 14 w 220"/>
                <a:gd name="T3" fmla="*/ 30 h 93"/>
                <a:gd name="T4" fmla="*/ 28 w 220"/>
                <a:gd name="T5" fmla="*/ 26 h 93"/>
                <a:gd name="T6" fmla="*/ 41 w 220"/>
                <a:gd name="T7" fmla="*/ 23 h 93"/>
                <a:gd name="T8" fmla="*/ 52 w 220"/>
                <a:gd name="T9" fmla="*/ 19 h 93"/>
                <a:gd name="T10" fmla="*/ 64 w 220"/>
                <a:gd name="T11" fmla="*/ 16 h 93"/>
                <a:gd name="T12" fmla="*/ 74 w 220"/>
                <a:gd name="T13" fmla="*/ 14 h 93"/>
                <a:gd name="T14" fmla="*/ 84 w 220"/>
                <a:gd name="T15" fmla="*/ 11 h 93"/>
                <a:gd name="T16" fmla="*/ 95 w 220"/>
                <a:gd name="T17" fmla="*/ 9 h 93"/>
                <a:gd name="T18" fmla="*/ 105 w 220"/>
                <a:gd name="T19" fmla="*/ 7 h 93"/>
                <a:gd name="T20" fmla="*/ 117 w 220"/>
                <a:gd name="T21" fmla="*/ 6 h 93"/>
                <a:gd name="T22" fmla="*/ 127 w 220"/>
                <a:gd name="T23" fmla="*/ 4 h 93"/>
                <a:gd name="T24" fmla="*/ 140 w 220"/>
                <a:gd name="T25" fmla="*/ 3 h 93"/>
                <a:gd name="T26" fmla="*/ 151 w 220"/>
                <a:gd name="T27" fmla="*/ 2 h 93"/>
                <a:gd name="T28" fmla="*/ 165 w 220"/>
                <a:gd name="T29" fmla="*/ 1 h 93"/>
                <a:gd name="T30" fmla="*/ 180 w 220"/>
                <a:gd name="T31" fmla="*/ 0 h 93"/>
                <a:gd name="T32" fmla="*/ 195 w 220"/>
                <a:gd name="T33" fmla="*/ 0 h 93"/>
                <a:gd name="T34" fmla="*/ 220 w 220"/>
                <a:gd name="T35" fmla="*/ 64 h 93"/>
                <a:gd name="T36" fmla="*/ 205 w 220"/>
                <a:gd name="T37" fmla="*/ 64 h 93"/>
                <a:gd name="T38" fmla="*/ 191 w 220"/>
                <a:gd name="T39" fmla="*/ 65 h 93"/>
                <a:gd name="T40" fmla="*/ 179 w 220"/>
                <a:gd name="T41" fmla="*/ 65 h 93"/>
                <a:gd name="T42" fmla="*/ 166 w 220"/>
                <a:gd name="T43" fmla="*/ 67 h 93"/>
                <a:gd name="T44" fmla="*/ 153 w 220"/>
                <a:gd name="T45" fmla="*/ 67 h 93"/>
                <a:gd name="T46" fmla="*/ 141 w 220"/>
                <a:gd name="T47" fmla="*/ 68 h 93"/>
                <a:gd name="T48" fmla="*/ 129 w 220"/>
                <a:gd name="T49" fmla="*/ 69 h 93"/>
                <a:gd name="T50" fmla="*/ 118 w 220"/>
                <a:gd name="T51" fmla="*/ 71 h 93"/>
                <a:gd name="T52" fmla="*/ 105 w 220"/>
                <a:gd name="T53" fmla="*/ 72 h 93"/>
                <a:gd name="T54" fmla="*/ 94 w 220"/>
                <a:gd name="T55" fmla="*/ 75 h 93"/>
                <a:gd name="T56" fmla="*/ 82 w 220"/>
                <a:gd name="T57" fmla="*/ 77 h 93"/>
                <a:gd name="T58" fmla="*/ 69 w 220"/>
                <a:gd name="T59" fmla="*/ 79 h 93"/>
                <a:gd name="T60" fmla="*/ 57 w 220"/>
                <a:gd name="T61" fmla="*/ 83 h 93"/>
                <a:gd name="T62" fmla="*/ 43 w 220"/>
                <a:gd name="T63" fmla="*/ 86 h 93"/>
                <a:gd name="T64" fmla="*/ 29 w 220"/>
                <a:gd name="T65" fmla="*/ 90 h 93"/>
                <a:gd name="T66" fmla="*/ 15 w 220"/>
                <a:gd name="T67" fmla="*/ 93 h 93"/>
                <a:gd name="T68" fmla="*/ 0 w 220"/>
                <a:gd name="T69" fmla="*/ 3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0" h="93">
                  <a:moveTo>
                    <a:pt x="0" y="34"/>
                  </a:moveTo>
                  <a:lnTo>
                    <a:pt x="14" y="30"/>
                  </a:lnTo>
                  <a:lnTo>
                    <a:pt x="28" y="26"/>
                  </a:lnTo>
                  <a:lnTo>
                    <a:pt x="41" y="23"/>
                  </a:lnTo>
                  <a:lnTo>
                    <a:pt x="52" y="19"/>
                  </a:lnTo>
                  <a:lnTo>
                    <a:pt x="64" y="16"/>
                  </a:lnTo>
                  <a:lnTo>
                    <a:pt x="74" y="14"/>
                  </a:lnTo>
                  <a:lnTo>
                    <a:pt x="84" y="11"/>
                  </a:lnTo>
                  <a:lnTo>
                    <a:pt x="95" y="9"/>
                  </a:lnTo>
                  <a:lnTo>
                    <a:pt x="105" y="7"/>
                  </a:lnTo>
                  <a:lnTo>
                    <a:pt x="117" y="6"/>
                  </a:lnTo>
                  <a:lnTo>
                    <a:pt x="127" y="4"/>
                  </a:lnTo>
                  <a:lnTo>
                    <a:pt x="140" y="3"/>
                  </a:lnTo>
                  <a:lnTo>
                    <a:pt x="151" y="2"/>
                  </a:lnTo>
                  <a:lnTo>
                    <a:pt x="165" y="1"/>
                  </a:lnTo>
                  <a:lnTo>
                    <a:pt x="180" y="0"/>
                  </a:lnTo>
                  <a:lnTo>
                    <a:pt x="195" y="0"/>
                  </a:lnTo>
                  <a:lnTo>
                    <a:pt x="220" y="64"/>
                  </a:lnTo>
                  <a:lnTo>
                    <a:pt x="205" y="64"/>
                  </a:lnTo>
                  <a:lnTo>
                    <a:pt x="191" y="65"/>
                  </a:lnTo>
                  <a:lnTo>
                    <a:pt x="179" y="65"/>
                  </a:lnTo>
                  <a:lnTo>
                    <a:pt x="166" y="67"/>
                  </a:lnTo>
                  <a:lnTo>
                    <a:pt x="153" y="67"/>
                  </a:lnTo>
                  <a:lnTo>
                    <a:pt x="141" y="68"/>
                  </a:lnTo>
                  <a:lnTo>
                    <a:pt x="129" y="69"/>
                  </a:lnTo>
                  <a:lnTo>
                    <a:pt x="118" y="71"/>
                  </a:lnTo>
                  <a:lnTo>
                    <a:pt x="105" y="72"/>
                  </a:lnTo>
                  <a:lnTo>
                    <a:pt x="94" y="75"/>
                  </a:lnTo>
                  <a:lnTo>
                    <a:pt x="82" y="77"/>
                  </a:lnTo>
                  <a:lnTo>
                    <a:pt x="69" y="79"/>
                  </a:lnTo>
                  <a:lnTo>
                    <a:pt x="57" y="83"/>
                  </a:lnTo>
                  <a:lnTo>
                    <a:pt x="43" y="86"/>
                  </a:lnTo>
                  <a:lnTo>
                    <a:pt x="29" y="90"/>
                  </a:lnTo>
                  <a:lnTo>
                    <a:pt x="15" y="9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" name="Freeform 176"/>
            <p:cNvSpPr>
              <a:spLocks/>
            </p:cNvSpPr>
            <p:nvPr/>
          </p:nvSpPr>
          <p:spPr bwMode="auto">
            <a:xfrm>
              <a:off x="3144" y="2491"/>
              <a:ext cx="165" cy="230"/>
            </a:xfrm>
            <a:custGeom>
              <a:avLst/>
              <a:gdLst>
                <a:gd name="T0" fmla="*/ 0 w 331"/>
                <a:gd name="T1" fmla="*/ 33 h 459"/>
                <a:gd name="T2" fmla="*/ 14 w 331"/>
                <a:gd name="T3" fmla="*/ 27 h 459"/>
                <a:gd name="T4" fmla="*/ 27 w 331"/>
                <a:gd name="T5" fmla="*/ 23 h 459"/>
                <a:gd name="T6" fmla="*/ 38 w 331"/>
                <a:gd name="T7" fmla="*/ 19 h 459"/>
                <a:gd name="T8" fmla="*/ 51 w 331"/>
                <a:gd name="T9" fmla="*/ 16 h 459"/>
                <a:gd name="T10" fmla="*/ 62 w 331"/>
                <a:gd name="T11" fmla="*/ 13 h 459"/>
                <a:gd name="T12" fmla="*/ 74 w 331"/>
                <a:gd name="T13" fmla="*/ 11 h 459"/>
                <a:gd name="T14" fmla="*/ 85 w 331"/>
                <a:gd name="T15" fmla="*/ 9 h 459"/>
                <a:gd name="T16" fmla="*/ 97 w 331"/>
                <a:gd name="T17" fmla="*/ 8 h 459"/>
                <a:gd name="T18" fmla="*/ 108 w 331"/>
                <a:gd name="T19" fmla="*/ 5 h 459"/>
                <a:gd name="T20" fmla="*/ 120 w 331"/>
                <a:gd name="T21" fmla="*/ 5 h 459"/>
                <a:gd name="T22" fmla="*/ 133 w 331"/>
                <a:gd name="T23" fmla="*/ 4 h 459"/>
                <a:gd name="T24" fmla="*/ 144 w 331"/>
                <a:gd name="T25" fmla="*/ 3 h 459"/>
                <a:gd name="T26" fmla="*/ 157 w 331"/>
                <a:gd name="T27" fmla="*/ 2 h 459"/>
                <a:gd name="T28" fmla="*/ 171 w 331"/>
                <a:gd name="T29" fmla="*/ 2 h 459"/>
                <a:gd name="T30" fmla="*/ 184 w 331"/>
                <a:gd name="T31" fmla="*/ 1 h 459"/>
                <a:gd name="T32" fmla="*/ 198 w 331"/>
                <a:gd name="T33" fmla="*/ 0 h 459"/>
                <a:gd name="T34" fmla="*/ 331 w 331"/>
                <a:gd name="T35" fmla="*/ 446 h 459"/>
                <a:gd name="T36" fmla="*/ 315 w 331"/>
                <a:gd name="T37" fmla="*/ 444 h 459"/>
                <a:gd name="T38" fmla="*/ 300 w 331"/>
                <a:gd name="T39" fmla="*/ 443 h 459"/>
                <a:gd name="T40" fmla="*/ 286 w 331"/>
                <a:gd name="T41" fmla="*/ 442 h 459"/>
                <a:gd name="T42" fmla="*/ 273 w 331"/>
                <a:gd name="T43" fmla="*/ 441 h 459"/>
                <a:gd name="T44" fmla="*/ 260 w 331"/>
                <a:gd name="T45" fmla="*/ 440 h 459"/>
                <a:gd name="T46" fmla="*/ 249 w 331"/>
                <a:gd name="T47" fmla="*/ 440 h 459"/>
                <a:gd name="T48" fmla="*/ 237 w 331"/>
                <a:gd name="T49" fmla="*/ 440 h 459"/>
                <a:gd name="T50" fmla="*/ 227 w 331"/>
                <a:gd name="T51" fmla="*/ 440 h 459"/>
                <a:gd name="T52" fmla="*/ 216 w 331"/>
                <a:gd name="T53" fmla="*/ 440 h 459"/>
                <a:gd name="T54" fmla="*/ 204 w 331"/>
                <a:gd name="T55" fmla="*/ 441 h 459"/>
                <a:gd name="T56" fmla="*/ 192 w 331"/>
                <a:gd name="T57" fmla="*/ 442 h 459"/>
                <a:gd name="T58" fmla="*/ 181 w 331"/>
                <a:gd name="T59" fmla="*/ 444 h 459"/>
                <a:gd name="T60" fmla="*/ 168 w 331"/>
                <a:gd name="T61" fmla="*/ 447 h 459"/>
                <a:gd name="T62" fmla="*/ 156 w 331"/>
                <a:gd name="T63" fmla="*/ 450 h 459"/>
                <a:gd name="T64" fmla="*/ 142 w 331"/>
                <a:gd name="T65" fmla="*/ 455 h 459"/>
                <a:gd name="T66" fmla="*/ 127 w 331"/>
                <a:gd name="T67" fmla="*/ 459 h 459"/>
                <a:gd name="T68" fmla="*/ 0 w 331"/>
                <a:gd name="T69" fmla="*/ 3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459">
                  <a:moveTo>
                    <a:pt x="0" y="33"/>
                  </a:moveTo>
                  <a:lnTo>
                    <a:pt x="14" y="27"/>
                  </a:lnTo>
                  <a:lnTo>
                    <a:pt x="27" y="23"/>
                  </a:lnTo>
                  <a:lnTo>
                    <a:pt x="38" y="19"/>
                  </a:lnTo>
                  <a:lnTo>
                    <a:pt x="51" y="16"/>
                  </a:lnTo>
                  <a:lnTo>
                    <a:pt x="62" y="13"/>
                  </a:lnTo>
                  <a:lnTo>
                    <a:pt x="74" y="11"/>
                  </a:lnTo>
                  <a:lnTo>
                    <a:pt x="85" y="9"/>
                  </a:lnTo>
                  <a:lnTo>
                    <a:pt x="97" y="8"/>
                  </a:lnTo>
                  <a:lnTo>
                    <a:pt x="108" y="5"/>
                  </a:lnTo>
                  <a:lnTo>
                    <a:pt x="120" y="5"/>
                  </a:lnTo>
                  <a:lnTo>
                    <a:pt x="133" y="4"/>
                  </a:lnTo>
                  <a:lnTo>
                    <a:pt x="144" y="3"/>
                  </a:lnTo>
                  <a:lnTo>
                    <a:pt x="157" y="2"/>
                  </a:lnTo>
                  <a:lnTo>
                    <a:pt x="171" y="2"/>
                  </a:lnTo>
                  <a:lnTo>
                    <a:pt x="184" y="1"/>
                  </a:lnTo>
                  <a:lnTo>
                    <a:pt x="198" y="0"/>
                  </a:lnTo>
                  <a:lnTo>
                    <a:pt x="331" y="446"/>
                  </a:lnTo>
                  <a:lnTo>
                    <a:pt x="315" y="444"/>
                  </a:lnTo>
                  <a:lnTo>
                    <a:pt x="300" y="443"/>
                  </a:lnTo>
                  <a:lnTo>
                    <a:pt x="286" y="442"/>
                  </a:lnTo>
                  <a:lnTo>
                    <a:pt x="273" y="441"/>
                  </a:lnTo>
                  <a:lnTo>
                    <a:pt x="260" y="440"/>
                  </a:lnTo>
                  <a:lnTo>
                    <a:pt x="249" y="440"/>
                  </a:lnTo>
                  <a:lnTo>
                    <a:pt x="237" y="440"/>
                  </a:lnTo>
                  <a:lnTo>
                    <a:pt x="227" y="440"/>
                  </a:lnTo>
                  <a:lnTo>
                    <a:pt x="216" y="440"/>
                  </a:lnTo>
                  <a:lnTo>
                    <a:pt x="204" y="441"/>
                  </a:lnTo>
                  <a:lnTo>
                    <a:pt x="192" y="442"/>
                  </a:lnTo>
                  <a:lnTo>
                    <a:pt x="181" y="444"/>
                  </a:lnTo>
                  <a:lnTo>
                    <a:pt x="168" y="447"/>
                  </a:lnTo>
                  <a:lnTo>
                    <a:pt x="156" y="450"/>
                  </a:lnTo>
                  <a:lnTo>
                    <a:pt x="142" y="455"/>
                  </a:lnTo>
                  <a:lnTo>
                    <a:pt x="127" y="45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" name="Freeform 177"/>
            <p:cNvSpPr>
              <a:spLocks/>
            </p:cNvSpPr>
            <p:nvPr/>
          </p:nvSpPr>
          <p:spPr bwMode="auto">
            <a:xfrm>
              <a:off x="3255" y="2362"/>
              <a:ext cx="120" cy="78"/>
            </a:xfrm>
            <a:custGeom>
              <a:avLst/>
              <a:gdLst>
                <a:gd name="T0" fmla="*/ 0 w 239"/>
                <a:gd name="T1" fmla="*/ 10 h 155"/>
                <a:gd name="T2" fmla="*/ 47 w 239"/>
                <a:gd name="T3" fmla="*/ 155 h 155"/>
                <a:gd name="T4" fmla="*/ 62 w 239"/>
                <a:gd name="T5" fmla="*/ 152 h 155"/>
                <a:gd name="T6" fmla="*/ 76 w 239"/>
                <a:gd name="T7" fmla="*/ 148 h 155"/>
                <a:gd name="T8" fmla="*/ 91 w 239"/>
                <a:gd name="T9" fmla="*/ 145 h 155"/>
                <a:gd name="T10" fmla="*/ 103 w 239"/>
                <a:gd name="T11" fmla="*/ 142 h 155"/>
                <a:gd name="T12" fmla="*/ 117 w 239"/>
                <a:gd name="T13" fmla="*/ 141 h 155"/>
                <a:gd name="T14" fmla="*/ 130 w 239"/>
                <a:gd name="T15" fmla="*/ 139 h 155"/>
                <a:gd name="T16" fmla="*/ 142 w 239"/>
                <a:gd name="T17" fmla="*/ 138 h 155"/>
                <a:gd name="T18" fmla="*/ 154 w 239"/>
                <a:gd name="T19" fmla="*/ 137 h 155"/>
                <a:gd name="T20" fmla="*/ 166 w 239"/>
                <a:gd name="T21" fmla="*/ 137 h 155"/>
                <a:gd name="T22" fmla="*/ 177 w 239"/>
                <a:gd name="T23" fmla="*/ 137 h 155"/>
                <a:gd name="T24" fmla="*/ 189 w 239"/>
                <a:gd name="T25" fmla="*/ 137 h 155"/>
                <a:gd name="T26" fmla="*/ 199 w 239"/>
                <a:gd name="T27" fmla="*/ 138 h 155"/>
                <a:gd name="T28" fmla="*/ 209 w 239"/>
                <a:gd name="T29" fmla="*/ 139 h 155"/>
                <a:gd name="T30" fmla="*/ 220 w 239"/>
                <a:gd name="T31" fmla="*/ 140 h 155"/>
                <a:gd name="T32" fmla="*/ 230 w 239"/>
                <a:gd name="T33" fmla="*/ 142 h 155"/>
                <a:gd name="T34" fmla="*/ 239 w 239"/>
                <a:gd name="T35" fmla="*/ 145 h 155"/>
                <a:gd name="T36" fmla="*/ 191 w 239"/>
                <a:gd name="T37" fmla="*/ 10 h 155"/>
                <a:gd name="T38" fmla="*/ 178 w 239"/>
                <a:gd name="T39" fmla="*/ 9 h 155"/>
                <a:gd name="T40" fmla="*/ 167 w 239"/>
                <a:gd name="T41" fmla="*/ 8 h 155"/>
                <a:gd name="T42" fmla="*/ 154 w 239"/>
                <a:gd name="T43" fmla="*/ 7 h 155"/>
                <a:gd name="T44" fmla="*/ 142 w 239"/>
                <a:gd name="T45" fmla="*/ 5 h 155"/>
                <a:gd name="T46" fmla="*/ 131 w 239"/>
                <a:gd name="T47" fmla="*/ 4 h 155"/>
                <a:gd name="T48" fmla="*/ 119 w 239"/>
                <a:gd name="T49" fmla="*/ 3 h 155"/>
                <a:gd name="T50" fmla="*/ 108 w 239"/>
                <a:gd name="T51" fmla="*/ 2 h 155"/>
                <a:gd name="T52" fmla="*/ 96 w 239"/>
                <a:gd name="T53" fmla="*/ 1 h 155"/>
                <a:gd name="T54" fmla="*/ 85 w 239"/>
                <a:gd name="T55" fmla="*/ 1 h 155"/>
                <a:gd name="T56" fmla="*/ 73 w 239"/>
                <a:gd name="T57" fmla="*/ 0 h 155"/>
                <a:gd name="T58" fmla="*/ 62 w 239"/>
                <a:gd name="T59" fmla="*/ 1 h 155"/>
                <a:gd name="T60" fmla="*/ 50 w 239"/>
                <a:gd name="T61" fmla="*/ 1 h 155"/>
                <a:gd name="T62" fmla="*/ 38 w 239"/>
                <a:gd name="T63" fmla="*/ 2 h 155"/>
                <a:gd name="T64" fmla="*/ 25 w 239"/>
                <a:gd name="T65" fmla="*/ 4 h 155"/>
                <a:gd name="T66" fmla="*/ 12 w 239"/>
                <a:gd name="T67" fmla="*/ 7 h 155"/>
                <a:gd name="T68" fmla="*/ 0 w 239"/>
                <a:gd name="T69" fmla="*/ 1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155">
                  <a:moveTo>
                    <a:pt x="0" y="10"/>
                  </a:moveTo>
                  <a:lnTo>
                    <a:pt x="47" y="155"/>
                  </a:lnTo>
                  <a:lnTo>
                    <a:pt x="62" y="152"/>
                  </a:lnTo>
                  <a:lnTo>
                    <a:pt x="76" y="148"/>
                  </a:lnTo>
                  <a:lnTo>
                    <a:pt x="91" y="145"/>
                  </a:lnTo>
                  <a:lnTo>
                    <a:pt x="103" y="142"/>
                  </a:lnTo>
                  <a:lnTo>
                    <a:pt x="117" y="141"/>
                  </a:lnTo>
                  <a:lnTo>
                    <a:pt x="130" y="139"/>
                  </a:lnTo>
                  <a:lnTo>
                    <a:pt x="142" y="138"/>
                  </a:lnTo>
                  <a:lnTo>
                    <a:pt x="154" y="137"/>
                  </a:lnTo>
                  <a:lnTo>
                    <a:pt x="166" y="137"/>
                  </a:lnTo>
                  <a:lnTo>
                    <a:pt x="177" y="137"/>
                  </a:lnTo>
                  <a:lnTo>
                    <a:pt x="189" y="137"/>
                  </a:lnTo>
                  <a:lnTo>
                    <a:pt x="199" y="138"/>
                  </a:lnTo>
                  <a:lnTo>
                    <a:pt x="209" y="139"/>
                  </a:lnTo>
                  <a:lnTo>
                    <a:pt x="220" y="140"/>
                  </a:lnTo>
                  <a:lnTo>
                    <a:pt x="230" y="142"/>
                  </a:lnTo>
                  <a:lnTo>
                    <a:pt x="239" y="145"/>
                  </a:lnTo>
                  <a:lnTo>
                    <a:pt x="191" y="10"/>
                  </a:lnTo>
                  <a:lnTo>
                    <a:pt x="178" y="9"/>
                  </a:lnTo>
                  <a:lnTo>
                    <a:pt x="167" y="8"/>
                  </a:lnTo>
                  <a:lnTo>
                    <a:pt x="154" y="7"/>
                  </a:lnTo>
                  <a:lnTo>
                    <a:pt x="142" y="5"/>
                  </a:lnTo>
                  <a:lnTo>
                    <a:pt x="131" y="4"/>
                  </a:lnTo>
                  <a:lnTo>
                    <a:pt x="119" y="3"/>
                  </a:lnTo>
                  <a:lnTo>
                    <a:pt x="108" y="2"/>
                  </a:lnTo>
                  <a:lnTo>
                    <a:pt x="96" y="1"/>
                  </a:lnTo>
                  <a:lnTo>
                    <a:pt x="85" y="1"/>
                  </a:lnTo>
                  <a:lnTo>
                    <a:pt x="73" y="0"/>
                  </a:lnTo>
                  <a:lnTo>
                    <a:pt x="62" y="1"/>
                  </a:lnTo>
                  <a:lnTo>
                    <a:pt x="50" y="1"/>
                  </a:lnTo>
                  <a:lnTo>
                    <a:pt x="38" y="2"/>
                  </a:lnTo>
                  <a:lnTo>
                    <a:pt x="25" y="4"/>
                  </a:lnTo>
                  <a:lnTo>
                    <a:pt x="12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" name="Freeform 178"/>
            <p:cNvSpPr>
              <a:spLocks/>
            </p:cNvSpPr>
            <p:nvPr/>
          </p:nvSpPr>
          <p:spPr bwMode="auto">
            <a:xfrm>
              <a:off x="3281" y="2438"/>
              <a:ext cx="127" cy="102"/>
            </a:xfrm>
            <a:custGeom>
              <a:avLst/>
              <a:gdLst>
                <a:gd name="T0" fmla="*/ 0 w 255"/>
                <a:gd name="T1" fmla="*/ 21 h 205"/>
                <a:gd name="T2" fmla="*/ 15 w 255"/>
                <a:gd name="T3" fmla="*/ 17 h 205"/>
                <a:gd name="T4" fmla="*/ 31 w 255"/>
                <a:gd name="T5" fmla="*/ 12 h 205"/>
                <a:gd name="T6" fmla="*/ 45 w 255"/>
                <a:gd name="T7" fmla="*/ 9 h 205"/>
                <a:gd name="T8" fmla="*/ 60 w 255"/>
                <a:gd name="T9" fmla="*/ 6 h 205"/>
                <a:gd name="T10" fmla="*/ 73 w 255"/>
                <a:gd name="T11" fmla="*/ 4 h 205"/>
                <a:gd name="T12" fmla="*/ 87 w 255"/>
                <a:gd name="T13" fmla="*/ 2 h 205"/>
                <a:gd name="T14" fmla="*/ 99 w 255"/>
                <a:gd name="T15" fmla="*/ 1 h 205"/>
                <a:gd name="T16" fmla="*/ 112 w 255"/>
                <a:gd name="T17" fmla="*/ 0 h 205"/>
                <a:gd name="T18" fmla="*/ 124 w 255"/>
                <a:gd name="T19" fmla="*/ 0 h 205"/>
                <a:gd name="T20" fmla="*/ 134 w 255"/>
                <a:gd name="T21" fmla="*/ 0 h 205"/>
                <a:gd name="T22" fmla="*/ 145 w 255"/>
                <a:gd name="T23" fmla="*/ 1 h 205"/>
                <a:gd name="T24" fmla="*/ 156 w 255"/>
                <a:gd name="T25" fmla="*/ 1 h 205"/>
                <a:gd name="T26" fmla="*/ 165 w 255"/>
                <a:gd name="T27" fmla="*/ 3 h 205"/>
                <a:gd name="T28" fmla="*/ 174 w 255"/>
                <a:gd name="T29" fmla="*/ 4 h 205"/>
                <a:gd name="T30" fmla="*/ 184 w 255"/>
                <a:gd name="T31" fmla="*/ 6 h 205"/>
                <a:gd name="T32" fmla="*/ 192 w 255"/>
                <a:gd name="T33" fmla="*/ 9 h 205"/>
                <a:gd name="T34" fmla="*/ 255 w 255"/>
                <a:gd name="T35" fmla="*/ 187 h 205"/>
                <a:gd name="T36" fmla="*/ 240 w 255"/>
                <a:gd name="T37" fmla="*/ 185 h 205"/>
                <a:gd name="T38" fmla="*/ 227 w 255"/>
                <a:gd name="T39" fmla="*/ 184 h 205"/>
                <a:gd name="T40" fmla="*/ 213 w 255"/>
                <a:gd name="T41" fmla="*/ 183 h 205"/>
                <a:gd name="T42" fmla="*/ 202 w 255"/>
                <a:gd name="T43" fmla="*/ 182 h 205"/>
                <a:gd name="T44" fmla="*/ 190 w 255"/>
                <a:gd name="T45" fmla="*/ 180 h 205"/>
                <a:gd name="T46" fmla="*/ 179 w 255"/>
                <a:gd name="T47" fmla="*/ 180 h 205"/>
                <a:gd name="T48" fmla="*/ 169 w 255"/>
                <a:gd name="T49" fmla="*/ 182 h 205"/>
                <a:gd name="T50" fmla="*/ 158 w 255"/>
                <a:gd name="T51" fmla="*/ 182 h 205"/>
                <a:gd name="T52" fmla="*/ 148 w 255"/>
                <a:gd name="T53" fmla="*/ 183 h 205"/>
                <a:gd name="T54" fmla="*/ 137 w 255"/>
                <a:gd name="T55" fmla="*/ 185 h 205"/>
                <a:gd name="T56" fmla="*/ 126 w 255"/>
                <a:gd name="T57" fmla="*/ 186 h 205"/>
                <a:gd name="T58" fmla="*/ 114 w 255"/>
                <a:gd name="T59" fmla="*/ 190 h 205"/>
                <a:gd name="T60" fmla="*/ 103 w 255"/>
                <a:gd name="T61" fmla="*/ 192 h 205"/>
                <a:gd name="T62" fmla="*/ 90 w 255"/>
                <a:gd name="T63" fmla="*/ 195 h 205"/>
                <a:gd name="T64" fmla="*/ 77 w 255"/>
                <a:gd name="T65" fmla="*/ 200 h 205"/>
                <a:gd name="T66" fmla="*/ 64 w 255"/>
                <a:gd name="T67" fmla="*/ 205 h 205"/>
                <a:gd name="T68" fmla="*/ 0 w 255"/>
                <a:gd name="T69" fmla="*/ 2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5" h="205">
                  <a:moveTo>
                    <a:pt x="0" y="21"/>
                  </a:moveTo>
                  <a:lnTo>
                    <a:pt x="15" y="17"/>
                  </a:lnTo>
                  <a:lnTo>
                    <a:pt x="31" y="12"/>
                  </a:lnTo>
                  <a:lnTo>
                    <a:pt x="45" y="9"/>
                  </a:lnTo>
                  <a:lnTo>
                    <a:pt x="60" y="6"/>
                  </a:lnTo>
                  <a:lnTo>
                    <a:pt x="73" y="4"/>
                  </a:lnTo>
                  <a:lnTo>
                    <a:pt x="87" y="2"/>
                  </a:lnTo>
                  <a:lnTo>
                    <a:pt x="99" y="1"/>
                  </a:lnTo>
                  <a:lnTo>
                    <a:pt x="112" y="0"/>
                  </a:lnTo>
                  <a:lnTo>
                    <a:pt x="124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6" y="1"/>
                  </a:lnTo>
                  <a:lnTo>
                    <a:pt x="165" y="3"/>
                  </a:lnTo>
                  <a:lnTo>
                    <a:pt x="174" y="4"/>
                  </a:lnTo>
                  <a:lnTo>
                    <a:pt x="184" y="6"/>
                  </a:lnTo>
                  <a:lnTo>
                    <a:pt x="192" y="9"/>
                  </a:lnTo>
                  <a:lnTo>
                    <a:pt x="255" y="187"/>
                  </a:lnTo>
                  <a:lnTo>
                    <a:pt x="240" y="185"/>
                  </a:lnTo>
                  <a:lnTo>
                    <a:pt x="227" y="184"/>
                  </a:lnTo>
                  <a:lnTo>
                    <a:pt x="213" y="183"/>
                  </a:lnTo>
                  <a:lnTo>
                    <a:pt x="202" y="182"/>
                  </a:lnTo>
                  <a:lnTo>
                    <a:pt x="190" y="180"/>
                  </a:lnTo>
                  <a:lnTo>
                    <a:pt x="179" y="180"/>
                  </a:lnTo>
                  <a:lnTo>
                    <a:pt x="169" y="182"/>
                  </a:lnTo>
                  <a:lnTo>
                    <a:pt x="158" y="182"/>
                  </a:lnTo>
                  <a:lnTo>
                    <a:pt x="148" y="183"/>
                  </a:lnTo>
                  <a:lnTo>
                    <a:pt x="137" y="185"/>
                  </a:lnTo>
                  <a:lnTo>
                    <a:pt x="126" y="186"/>
                  </a:lnTo>
                  <a:lnTo>
                    <a:pt x="114" y="190"/>
                  </a:lnTo>
                  <a:lnTo>
                    <a:pt x="103" y="192"/>
                  </a:lnTo>
                  <a:lnTo>
                    <a:pt x="90" y="195"/>
                  </a:lnTo>
                  <a:lnTo>
                    <a:pt x="77" y="200"/>
                  </a:lnTo>
                  <a:lnTo>
                    <a:pt x="64" y="20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" name="Freeform 179"/>
            <p:cNvSpPr>
              <a:spLocks/>
            </p:cNvSpPr>
            <p:nvPr/>
          </p:nvSpPr>
          <p:spPr bwMode="auto">
            <a:xfrm>
              <a:off x="3316" y="2536"/>
              <a:ext cx="159" cy="171"/>
            </a:xfrm>
            <a:custGeom>
              <a:avLst/>
              <a:gdLst>
                <a:gd name="T0" fmla="*/ 0 w 319"/>
                <a:gd name="T1" fmla="*/ 24 h 341"/>
                <a:gd name="T2" fmla="*/ 13 w 319"/>
                <a:gd name="T3" fmla="*/ 19 h 341"/>
                <a:gd name="T4" fmla="*/ 26 w 319"/>
                <a:gd name="T5" fmla="*/ 15 h 341"/>
                <a:gd name="T6" fmla="*/ 40 w 319"/>
                <a:gd name="T7" fmla="*/ 10 h 341"/>
                <a:gd name="T8" fmla="*/ 53 w 319"/>
                <a:gd name="T9" fmla="*/ 8 h 341"/>
                <a:gd name="T10" fmla="*/ 65 w 319"/>
                <a:gd name="T11" fmla="*/ 4 h 341"/>
                <a:gd name="T12" fmla="*/ 78 w 319"/>
                <a:gd name="T13" fmla="*/ 3 h 341"/>
                <a:gd name="T14" fmla="*/ 91 w 319"/>
                <a:gd name="T15" fmla="*/ 1 h 341"/>
                <a:gd name="T16" fmla="*/ 102 w 319"/>
                <a:gd name="T17" fmla="*/ 1 h 341"/>
                <a:gd name="T18" fmla="*/ 114 w 319"/>
                <a:gd name="T19" fmla="*/ 0 h 341"/>
                <a:gd name="T20" fmla="*/ 125 w 319"/>
                <a:gd name="T21" fmla="*/ 1 h 341"/>
                <a:gd name="T22" fmla="*/ 137 w 319"/>
                <a:gd name="T23" fmla="*/ 1 h 341"/>
                <a:gd name="T24" fmla="*/ 148 w 319"/>
                <a:gd name="T25" fmla="*/ 2 h 341"/>
                <a:gd name="T26" fmla="*/ 160 w 319"/>
                <a:gd name="T27" fmla="*/ 4 h 341"/>
                <a:gd name="T28" fmla="*/ 170 w 319"/>
                <a:gd name="T29" fmla="*/ 7 h 341"/>
                <a:gd name="T30" fmla="*/ 180 w 319"/>
                <a:gd name="T31" fmla="*/ 9 h 341"/>
                <a:gd name="T32" fmla="*/ 191 w 319"/>
                <a:gd name="T33" fmla="*/ 12 h 341"/>
                <a:gd name="T34" fmla="*/ 319 w 319"/>
                <a:gd name="T35" fmla="*/ 328 h 341"/>
                <a:gd name="T36" fmla="*/ 307 w 319"/>
                <a:gd name="T37" fmla="*/ 328 h 341"/>
                <a:gd name="T38" fmla="*/ 295 w 319"/>
                <a:gd name="T39" fmla="*/ 328 h 341"/>
                <a:gd name="T40" fmla="*/ 283 w 319"/>
                <a:gd name="T41" fmla="*/ 328 h 341"/>
                <a:gd name="T42" fmla="*/ 270 w 319"/>
                <a:gd name="T43" fmla="*/ 328 h 341"/>
                <a:gd name="T44" fmla="*/ 258 w 319"/>
                <a:gd name="T45" fmla="*/ 328 h 341"/>
                <a:gd name="T46" fmla="*/ 245 w 319"/>
                <a:gd name="T47" fmla="*/ 328 h 341"/>
                <a:gd name="T48" fmla="*/ 232 w 319"/>
                <a:gd name="T49" fmla="*/ 328 h 341"/>
                <a:gd name="T50" fmla="*/ 219 w 319"/>
                <a:gd name="T51" fmla="*/ 329 h 341"/>
                <a:gd name="T52" fmla="*/ 206 w 319"/>
                <a:gd name="T53" fmla="*/ 329 h 341"/>
                <a:gd name="T54" fmla="*/ 192 w 319"/>
                <a:gd name="T55" fmla="*/ 329 h 341"/>
                <a:gd name="T56" fmla="*/ 177 w 319"/>
                <a:gd name="T57" fmla="*/ 330 h 341"/>
                <a:gd name="T58" fmla="*/ 163 w 319"/>
                <a:gd name="T59" fmla="*/ 331 h 341"/>
                <a:gd name="T60" fmla="*/ 148 w 319"/>
                <a:gd name="T61" fmla="*/ 334 h 341"/>
                <a:gd name="T62" fmla="*/ 133 w 319"/>
                <a:gd name="T63" fmla="*/ 335 h 341"/>
                <a:gd name="T64" fmla="*/ 118 w 319"/>
                <a:gd name="T65" fmla="*/ 337 h 341"/>
                <a:gd name="T66" fmla="*/ 103 w 319"/>
                <a:gd name="T67" fmla="*/ 341 h 341"/>
                <a:gd name="T68" fmla="*/ 0 w 319"/>
                <a:gd name="T69" fmla="*/ 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9" h="341">
                  <a:moveTo>
                    <a:pt x="0" y="24"/>
                  </a:moveTo>
                  <a:lnTo>
                    <a:pt x="13" y="19"/>
                  </a:lnTo>
                  <a:lnTo>
                    <a:pt x="26" y="15"/>
                  </a:lnTo>
                  <a:lnTo>
                    <a:pt x="40" y="10"/>
                  </a:lnTo>
                  <a:lnTo>
                    <a:pt x="53" y="8"/>
                  </a:lnTo>
                  <a:lnTo>
                    <a:pt x="65" y="4"/>
                  </a:lnTo>
                  <a:lnTo>
                    <a:pt x="78" y="3"/>
                  </a:lnTo>
                  <a:lnTo>
                    <a:pt x="91" y="1"/>
                  </a:lnTo>
                  <a:lnTo>
                    <a:pt x="102" y="1"/>
                  </a:lnTo>
                  <a:lnTo>
                    <a:pt x="114" y="0"/>
                  </a:lnTo>
                  <a:lnTo>
                    <a:pt x="125" y="1"/>
                  </a:lnTo>
                  <a:lnTo>
                    <a:pt x="137" y="1"/>
                  </a:lnTo>
                  <a:lnTo>
                    <a:pt x="148" y="2"/>
                  </a:lnTo>
                  <a:lnTo>
                    <a:pt x="160" y="4"/>
                  </a:lnTo>
                  <a:lnTo>
                    <a:pt x="170" y="7"/>
                  </a:lnTo>
                  <a:lnTo>
                    <a:pt x="180" y="9"/>
                  </a:lnTo>
                  <a:lnTo>
                    <a:pt x="191" y="12"/>
                  </a:lnTo>
                  <a:lnTo>
                    <a:pt x="319" y="328"/>
                  </a:lnTo>
                  <a:lnTo>
                    <a:pt x="307" y="328"/>
                  </a:lnTo>
                  <a:lnTo>
                    <a:pt x="295" y="328"/>
                  </a:lnTo>
                  <a:lnTo>
                    <a:pt x="283" y="328"/>
                  </a:lnTo>
                  <a:lnTo>
                    <a:pt x="270" y="328"/>
                  </a:lnTo>
                  <a:lnTo>
                    <a:pt x="258" y="328"/>
                  </a:lnTo>
                  <a:lnTo>
                    <a:pt x="245" y="328"/>
                  </a:lnTo>
                  <a:lnTo>
                    <a:pt x="232" y="328"/>
                  </a:lnTo>
                  <a:lnTo>
                    <a:pt x="219" y="329"/>
                  </a:lnTo>
                  <a:lnTo>
                    <a:pt x="206" y="329"/>
                  </a:lnTo>
                  <a:lnTo>
                    <a:pt x="192" y="329"/>
                  </a:lnTo>
                  <a:lnTo>
                    <a:pt x="177" y="330"/>
                  </a:lnTo>
                  <a:lnTo>
                    <a:pt x="163" y="331"/>
                  </a:lnTo>
                  <a:lnTo>
                    <a:pt x="148" y="334"/>
                  </a:lnTo>
                  <a:lnTo>
                    <a:pt x="133" y="335"/>
                  </a:lnTo>
                  <a:lnTo>
                    <a:pt x="118" y="337"/>
                  </a:lnTo>
                  <a:lnTo>
                    <a:pt x="103" y="34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" name="Freeform 180"/>
            <p:cNvSpPr>
              <a:spLocks/>
            </p:cNvSpPr>
            <p:nvPr/>
          </p:nvSpPr>
          <p:spPr bwMode="auto">
            <a:xfrm>
              <a:off x="2765" y="2310"/>
              <a:ext cx="16" cy="16"/>
            </a:xfrm>
            <a:custGeom>
              <a:avLst/>
              <a:gdLst>
                <a:gd name="T0" fmla="*/ 0 w 32"/>
                <a:gd name="T1" fmla="*/ 3 h 31"/>
                <a:gd name="T2" fmla="*/ 3 w 32"/>
                <a:gd name="T3" fmla="*/ 31 h 31"/>
                <a:gd name="T4" fmla="*/ 32 w 32"/>
                <a:gd name="T5" fmla="*/ 28 h 31"/>
                <a:gd name="T6" fmla="*/ 25 w 32"/>
                <a:gd name="T7" fmla="*/ 0 h 31"/>
                <a:gd name="T8" fmla="*/ 0 w 32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3"/>
                  </a:moveTo>
                  <a:lnTo>
                    <a:pt x="3" y="31"/>
                  </a:lnTo>
                  <a:lnTo>
                    <a:pt x="32" y="28"/>
                  </a:lnTo>
                  <a:lnTo>
                    <a:pt x="2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" name="Freeform 181"/>
            <p:cNvSpPr>
              <a:spLocks/>
            </p:cNvSpPr>
            <p:nvPr/>
          </p:nvSpPr>
          <p:spPr bwMode="auto">
            <a:xfrm>
              <a:off x="2794" y="2309"/>
              <a:ext cx="16" cy="15"/>
            </a:xfrm>
            <a:custGeom>
              <a:avLst/>
              <a:gdLst>
                <a:gd name="T0" fmla="*/ 0 w 32"/>
                <a:gd name="T1" fmla="*/ 4 h 32"/>
                <a:gd name="T2" fmla="*/ 3 w 32"/>
                <a:gd name="T3" fmla="*/ 32 h 32"/>
                <a:gd name="T4" fmla="*/ 32 w 32"/>
                <a:gd name="T5" fmla="*/ 28 h 32"/>
                <a:gd name="T6" fmla="*/ 25 w 32"/>
                <a:gd name="T7" fmla="*/ 0 h 32"/>
                <a:gd name="T8" fmla="*/ 0 w 3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0" y="4"/>
                  </a:moveTo>
                  <a:lnTo>
                    <a:pt x="3" y="32"/>
                  </a:lnTo>
                  <a:lnTo>
                    <a:pt x="32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" name="Freeform 182"/>
            <p:cNvSpPr>
              <a:spLocks/>
            </p:cNvSpPr>
            <p:nvPr/>
          </p:nvSpPr>
          <p:spPr bwMode="auto">
            <a:xfrm>
              <a:off x="2827" y="2309"/>
              <a:ext cx="16" cy="15"/>
            </a:xfrm>
            <a:custGeom>
              <a:avLst/>
              <a:gdLst>
                <a:gd name="T0" fmla="*/ 0 w 33"/>
                <a:gd name="T1" fmla="*/ 4 h 32"/>
                <a:gd name="T2" fmla="*/ 4 w 33"/>
                <a:gd name="T3" fmla="*/ 32 h 32"/>
                <a:gd name="T4" fmla="*/ 33 w 33"/>
                <a:gd name="T5" fmla="*/ 28 h 32"/>
                <a:gd name="T6" fmla="*/ 25 w 33"/>
                <a:gd name="T7" fmla="*/ 0 h 32"/>
                <a:gd name="T8" fmla="*/ 0 w 33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0" y="4"/>
                  </a:moveTo>
                  <a:lnTo>
                    <a:pt x="4" y="32"/>
                  </a:lnTo>
                  <a:lnTo>
                    <a:pt x="33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" name="Freeform 183"/>
            <p:cNvSpPr>
              <a:spLocks/>
            </p:cNvSpPr>
            <p:nvPr/>
          </p:nvSpPr>
          <p:spPr bwMode="auto">
            <a:xfrm>
              <a:off x="3164" y="2321"/>
              <a:ext cx="16" cy="16"/>
            </a:xfrm>
            <a:custGeom>
              <a:avLst/>
              <a:gdLst>
                <a:gd name="T0" fmla="*/ 0 w 32"/>
                <a:gd name="T1" fmla="*/ 2 h 31"/>
                <a:gd name="T2" fmla="*/ 4 w 32"/>
                <a:gd name="T3" fmla="*/ 31 h 31"/>
                <a:gd name="T4" fmla="*/ 32 w 32"/>
                <a:gd name="T5" fmla="*/ 27 h 31"/>
                <a:gd name="T6" fmla="*/ 26 w 32"/>
                <a:gd name="T7" fmla="*/ 0 h 31"/>
                <a:gd name="T8" fmla="*/ 0 w 32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2"/>
                  </a:moveTo>
                  <a:lnTo>
                    <a:pt x="4" y="31"/>
                  </a:lnTo>
                  <a:lnTo>
                    <a:pt x="32" y="27"/>
                  </a:lnTo>
                  <a:lnTo>
                    <a:pt x="2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" name="Freeform 184"/>
            <p:cNvSpPr>
              <a:spLocks/>
            </p:cNvSpPr>
            <p:nvPr/>
          </p:nvSpPr>
          <p:spPr bwMode="auto">
            <a:xfrm>
              <a:off x="3192" y="2320"/>
              <a:ext cx="16" cy="15"/>
            </a:xfrm>
            <a:custGeom>
              <a:avLst/>
              <a:gdLst>
                <a:gd name="T0" fmla="*/ 0 w 31"/>
                <a:gd name="T1" fmla="*/ 4 h 31"/>
                <a:gd name="T2" fmla="*/ 3 w 31"/>
                <a:gd name="T3" fmla="*/ 31 h 31"/>
                <a:gd name="T4" fmla="*/ 31 w 31"/>
                <a:gd name="T5" fmla="*/ 28 h 31"/>
                <a:gd name="T6" fmla="*/ 25 w 31"/>
                <a:gd name="T7" fmla="*/ 0 h 31"/>
                <a:gd name="T8" fmla="*/ 0 w 31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4"/>
                  </a:moveTo>
                  <a:lnTo>
                    <a:pt x="3" y="31"/>
                  </a:lnTo>
                  <a:lnTo>
                    <a:pt x="31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" name="Freeform 185"/>
            <p:cNvSpPr>
              <a:spLocks/>
            </p:cNvSpPr>
            <p:nvPr/>
          </p:nvSpPr>
          <p:spPr bwMode="auto">
            <a:xfrm>
              <a:off x="3226" y="2320"/>
              <a:ext cx="16" cy="15"/>
            </a:xfrm>
            <a:custGeom>
              <a:avLst/>
              <a:gdLst>
                <a:gd name="T0" fmla="*/ 0 w 31"/>
                <a:gd name="T1" fmla="*/ 4 h 31"/>
                <a:gd name="T2" fmla="*/ 3 w 31"/>
                <a:gd name="T3" fmla="*/ 31 h 31"/>
                <a:gd name="T4" fmla="*/ 31 w 31"/>
                <a:gd name="T5" fmla="*/ 28 h 31"/>
                <a:gd name="T6" fmla="*/ 24 w 31"/>
                <a:gd name="T7" fmla="*/ 0 h 31"/>
                <a:gd name="T8" fmla="*/ 0 w 31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4"/>
                  </a:moveTo>
                  <a:lnTo>
                    <a:pt x="3" y="31"/>
                  </a:lnTo>
                  <a:lnTo>
                    <a:pt x="31" y="28"/>
                  </a:lnTo>
                  <a:lnTo>
                    <a:pt x="2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" name="Freeform 186"/>
            <p:cNvSpPr>
              <a:spLocks/>
            </p:cNvSpPr>
            <p:nvPr/>
          </p:nvSpPr>
          <p:spPr bwMode="auto">
            <a:xfrm>
              <a:off x="3258" y="2321"/>
              <a:ext cx="16" cy="16"/>
            </a:xfrm>
            <a:custGeom>
              <a:avLst/>
              <a:gdLst>
                <a:gd name="T0" fmla="*/ 0 w 33"/>
                <a:gd name="T1" fmla="*/ 2 h 31"/>
                <a:gd name="T2" fmla="*/ 4 w 33"/>
                <a:gd name="T3" fmla="*/ 31 h 31"/>
                <a:gd name="T4" fmla="*/ 33 w 33"/>
                <a:gd name="T5" fmla="*/ 27 h 31"/>
                <a:gd name="T6" fmla="*/ 25 w 33"/>
                <a:gd name="T7" fmla="*/ 0 h 31"/>
                <a:gd name="T8" fmla="*/ 0 w 33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0" y="2"/>
                  </a:moveTo>
                  <a:lnTo>
                    <a:pt x="4" y="31"/>
                  </a:lnTo>
                  <a:lnTo>
                    <a:pt x="33" y="27"/>
                  </a:lnTo>
                  <a:lnTo>
                    <a:pt x="2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" name="Freeform 192"/>
            <p:cNvSpPr>
              <a:spLocks/>
            </p:cNvSpPr>
            <p:nvPr/>
          </p:nvSpPr>
          <p:spPr bwMode="auto">
            <a:xfrm>
              <a:off x="3285" y="2785"/>
              <a:ext cx="292" cy="45"/>
            </a:xfrm>
            <a:custGeom>
              <a:avLst/>
              <a:gdLst>
                <a:gd name="T0" fmla="*/ 0 w 584"/>
                <a:gd name="T1" fmla="*/ 41 h 89"/>
                <a:gd name="T2" fmla="*/ 103 w 584"/>
                <a:gd name="T3" fmla="*/ 33 h 89"/>
                <a:gd name="T4" fmla="*/ 584 w 584"/>
                <a:gd name="T5" fmla="*/ 0 h 89"/>
                <a:gd name="T6" fmla="*/ 584 w 584"/>
                <a:gd name="T7" fmla="*/ 81 h 89"/>
                <a:gd name="T8" fmla="*/ 308 w 584"/>
                <a:gd name="T9" fmla="*/ 89 h 89"/>
                <a:gd name="T10" fmla="*/ 396 w 584"/>
                <a:gd name="T11" fmla="*/ 57 h 89"/>
                <a:gd name="T12" fmla="*/ 79 w 584"/>
                <a:gd name="T13" fmla="*/ 73 h 89"/>
                <a:gd name="T14" fmla="*/ 0 w 584"/>
                <a:gd name="T15" fmla="*/ 4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4" h="89">
                  <a:moveTo>
                    <a:pt x="0" y="41"/>
                  </a:moveTo>
                  <a:lnTo>
                    <a:pt x="103" y="33"/>
                  </a:lnTo>
                  <a:lnTo>
                    <a:pt x="584" y="0"/>
                  </a:lnTo>
                  <a:lnTo>
                    <a:pt x="584" y="81"/>
                  </a:lnTo>
                  <a:lnTo>
                    <a:pt x="308" y="89"/>
                  </a:lnTo>
                  <a:lnTo>
                    <a:pt x="396" y="57"/>
                  </a:lnTo>
                  <a:lnTo>
                    <a:pt x="79" y="73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" name="Freeform 204"/>
            <p:cNvSpPr>
              <a:spLocks/>
            </p:cNvSpPr>
            <p:nvPr/>
          </p:nvSpPr>
          <p:spPr bwMode="auto">
            <a:xfrm>
              <a:off x="2937" y="2865"/>
              <a:ext cx="50" cy="24"/>
            </a:xfrm>
            <a:custGeom>
              <a:avLst/>
              <a:gdLst>
                <a:gd name="T0" fmla="*/ 0 w 101"/>
                <a:gd name="T1" fmla="*/ 0 h 50"/>
                <a:gd name="T2" fmla="*/ 75 w 101"/>
                <a:gd name="T3" fmla="*/ 0 h 50"/>
                <a:gd name="T4" fmla="*/ 101 w 101"/>
                <a:gd name="T5" fmla="*/ 48 h 50"/>
                <a:gd name="T6" fmla="*/ 30 w 101"/>
                <a:gd name="T7" fmla="*/ 50 h 50"/>
                <a:gd name="T8" fmla="*/ 26 w 101"/>
                <a:gd name="T9" fmla="*/ 42 h 50"/>
                <a:gd name="T10" fmla="*/ 16 w 101"/>
                <a:gd name="T11" fmla="*/ 23 h 50"/>
                <a:gd name="T12" fmla="*/ 6 w 101"/>
                <a:gd name="T13" fmla="*/ 6 h 50"/>
                <a:gd name="T14" fmla="*/ 0 w 101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0">
                  <a:moveTo>
                    <a:pt x="0" y="0"/>
                  </a:moveTo>
                  <a:lnTo>
                    <a:pt x="75" y="0"/>
                  </a:lnTo>
                  <a:lnTo>
                    <a:pt x="101" y="48"/>
                  </a:lnTo>
                  <a:lnTo>
                    <a:pt x="30" y="50"/>
                  </a:lnTo>
                  <a:lnTo>
                    <a:pt x="26" y="42"/>
                  </a:lnTo>
                  <a:lnTo>
                    <a:pt x="16" y="23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54" name="Group 148"/>
          <p:cNvGrpSpPr>
            <a:grpSpLocks noChangeAspect="1"/>
          </p:cNvGrpSpPr>
          <p:nvPr/>
        </p:nvGrpSpPr>
        <p:grpSpPr bwMode="auto">
          <a:xfrm>
            <a:off x="4868293" y="7909520"/>
            <a:ext cx="1117600" cy="700452"/>
            <a:chOff x="2599" y="2291"/>
            <a:chExt cx="1002" cy="628"/>
          </a:xfrm>
        </p:grpSpPr>
        <p:sp>
          <p:nvSpPr>
            <p:cNvPr id="55" name="Freeform 160"/>
            <p:cNvSpPr>
              <a:spLocks/>
            </p:cNvSpPr>
            <p:nvPr/>
          </p:nvSpPr>
          <p:spPr bwMode="auto">
            <a:xfrm>
              <a:off x="2599" y="2343"/>
              <a:ext cx="1002" cy="576"/>
            </a:xfrm>
            <a:custGeom>
              <a:avLst/>
              <a:gdLst>
                <a:gd name="T0" fmla="*/ 142 w 2004"/>
                <a:gd name="T1" fmla="*/ 1139 h 1152"/>
                <a:gd name="T2" fmla="*/ 196 w 2004"/>
                <a:gd name="T3" fmla="*/ 1133 h 1152"/>
                <a:gd name="T4" fmla="*/ 250 w 2004"/>
                <a:gd name="T5" fmla="*/ 1128 h 1152"/>
                <a:gd name="T6" fmla="*/ 303 w 2004"/>
                <a:gd name="T7" fmla="*/ 1122 h 1152"/>
                <a:gd name="T8" fmla="*/ 357 w 2004"/>
                <a:gd name="T9" fmla="*/ 1117 h 1152"/>
                <a:gd name="T10" fmla="*/ 410 w 2004"/>
                <a:gd name="T11" fmla="*/ 1112 h 1152"/>
                <a:gd name="T12" fmla="*/ 462 w 2004"/>
                <a:gd name="T13" fmla="*/ 1108 h 1152"/>
                <a:gd name="T14" fmla="*/ 515 w 2004"/>
                <a:gd name="T15" fmla="*/ 1104 h 1152"/>
                <a:gd name="T16" fmla="*/ 568 w 2004"/>
                <a:gd name="T17" fmla="*/ 1099 h 1152"/>
                <a:gd name="T18" fmla="*/ 621 w 2004"/>
                <a:gd name="T19" fmla="*/ 1095 h 1152"/>
                <a:gd name="T20" fmla="*/ 674 w 2004"/>
                <a:gd name="T21" fmla="*/ 1093 h 1152"/>
                <a:gd name="T22" fmla="*/ 726 w 2004"/>
                <a:gd name="T23" fmla="*/ 1090 h 1152"/>
                <a:gd name="T24" fmla="*/ 780 w 2004"/>
                <a:gd name="T25" fmla="*/ 1089 h 1152"/>
                <a:gd name="T26" fmla="*/ 833 w 2004"/>
                <a:gd name="T27" fmla="*/ 1086 h 1152"/>
                <a:gd name="T28" fmla="*/ 886 w 2004"/>
                <a:gd name="T29" fmla="*/ 1085 h 1152"/>
                <a:gd name="T30" fmla="*/ 940 w 2004"/>
                <a:gd name="T31" fmla="*/ 1084 h 1152"/>
                <a:gd name="T32" fmla="*/ 995 w 2004"/>
                <a:gd name="T33" fmla="*/ 1084 h 1152"/>
                <a:gd name="T34" fmla="*/ 1014 w 2004"/>
                <a:gd name="T35" fmla="*/ 1140 h 1152"/>
                <a:gd name="T36" fmla="*/ 1050 w 2004"/>
                <a:gd name="T37" fmla="*/ 1145 h 1152"/>
                <a:gd name="T38" fmla="*/ 1082 w 2004"/>
                <a:gd name="T39" fmla="*/ 1148 h 1152"/>
                <a:gd name="T40" fmla="*/ 1113 w 2004"/>
                <a:gd name="T41" fmla="*/ 1152 h 1152"/>
                <a:gd name="T42" fmla="*/ 1143 w 2004"/>
                <a:gd name="T43" fmla="*/ 1152 h 1152"/>
                <a:gd name="T44" fmla="*/ 1173 w 2004"/>
                <a:gd name="T45" fmla="*/ 1150 h 1152"/>
                <a:gd name="T46" fmla="*/ 1203 w 2004"/>
                <a:gd name="T47" fmla="*/ 1143 h 1152"/>
                <a:gd name="T48" fmla="*/ 1237 w 2004"/>
                <a:gd name="T49" fmla="*/ 1131 h 1152"/>
                <a:gd name="T50" fmla="*/ 1246 w 2004"/>
                <a:gd name="T51" fmla="*/ 1060 h 1152"/>
                <a:gd name="T52" fmla="*/ 1293 w 2004"/>
                <a:gd name="T53" fmla="*/ 1055 h 1152"/>
                <a:gd name="T54" fmla="*/ 1340 w 2004"/>
                <a:gd name="T55" fmla="*/ 1052 h 1152"/>
                <a:gd name="T56" fmla="*/ 1387 w 2004"/>
                <a:gd name="T57" fmla="*/ 1048 h 1152"/>
                <a:gd name="T58" fmla="*/ 1436 w 2004"/>
                <a:gd name="T59" fmla="*/ 1046 h 1152"/>
                <a:gd name="T60" fmla="*/ 1483 w 2004"/>
                <a:gd name="T61" fmla="*/ 1044 h 1152"/>
                <a:gd name="T62" fmla="*/ 1530 w 2004"/>
                <a:gd name="T63" fmla="*/ 1041 h 1152"/>
                <a:gd name="T64" fmla="*/ 1578 w 2004"/>
                <a:gd name="T65" fmla="*/ 1039 h 1152"/>
                <a:gd name="T66" fmla="*/ 1625 w 2004"/>
                <a:gd name="T67" fmla="*/ 1038 h 1152"/>
                <a:gd name="T68" fmla="*/ 1673 w 2004"/>
                <a:gd name="T69" fmla="*/ 1037 h 1152"/>
                <a:gd name="T70" fmla="*/ 1721 w 2004"/>
                <a:gd name="T71" fmla="*/ 1036 h 1152"/>
                <a:gd name="T72" fmla="*/ 1768 w 2004"/>
                <a:gd name="T73" fmla="*/ 1034 h 1152"/>
                <a:gd name="T74" fmla="*/ 1815 w 2004"/>
                <a:gd name="T75" fmla="*/ 1033 h 1152"/>
                <a:gd name="T76" fmla="*/ 1862 w 2004"/>
                <a:gd name="T77" fmla="*/ 1032 h 1152"/>
                <a:gd name="T78" fmla="*/ 1910 w 2004"/>
                <a:gd name="T79" fmla="*/ 1031 h 1152"/>
                <a:gd name="T80" fmla="*/ 1957 w 2004"/>
                <a:gd name="T81" fmla="*/ 1030 h 1152"/>
                <a:gd name="T82" fmla="*/ 2004 w 2004"/>
                <a:gd name="T83" fmla="*/ 1027 h 1152"/>
                <a:gd name="T84" fmla="*/ 0 w 2004"/>
                <a:gd name="T85" fmla="*/ 3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4" h="1152">
                  <a:moveTo>
                    <a:pt x="0" y="32"/>
                  </a:moveTo>
                  <a:lnTo>
                    <a:pt x="142" y="1139"/>
                  </a:lnTo>
                  <a:lnTo>
                    <a:pt x="169" y="1136"/>
                  </a:lnTo>
                  <a:lnTo>
                    <a:pt x="196" y="1133"/>
                  </a:lnTo>
                  <a:lnTo>
                    <a:pt x="222" y="1130"/>
                  </a:lnTo>
                  <a:lnTo>
                    <a:pt x="250" y="1128"/>
                  </a:lnTo>
                  <a:lnTo>
                    <a:pt x="277" y="1125"/>
                  </a:lnTo>
                  <a:lnTo>
                    <a:pt x="303" y="1122"/>
                  </a:lnTo>
                  <a:lnTo>
                    <a:pt x="330" y="1120"/>
                  </a:lnTo>
                  <a:lnTo>
                    <a:pt x="357" y="1117"/>
                  </a:lnTo>
                  <a:lnTo>
                    <a:pt x="384" y="1115"/>
                  </a:lnTo>
                  <a:lnTo>
                    <a:pt x="410" y="1112"/>
                  </a:lnTo>
                  <a:lnTo>
                    <a:pt x="437" y="1109"/>
                  </a:lnTo>
                  <a:lnTo>
                    <a:pt x="462" y="1108"/>
                  </a:lnTo>
                  <a:lnTo>
                    <a:pt x="489" y="1106"/>
                  </a:lnTo>
                  <a:lnTo>
                    <a:pt x="515" y="1104"/>
                  </a:lnTo>
                  <a:lnTo>
                    <a:pt x="542" y="1101"/>
                  </a:lnTo>
                  <a:lnTo>
                    <a:pt x="568" y="1099"/>
                  </a:lnTo>
                  <a:lnTo>
                    <a:pt x="595" y="1098"/>
                  </a:lnTo>
                  <a:lnTo>
                    <a:pt x="621" y="1095"/>
                  </a:lnTo>
                  <a:lnTo>
                    <a:pt x="648" y="1094"/>
                  </a:lnTo>
                  <a:lnTo>
                    <a:pt x="674" y="1093"/>
                  </a:lnTo>
                  <a:lnTo>
                    <a:pt x="699" y="1092"/>
                  </a:lnTo>
                  <a:lnTo>
                    <a:pt x="726" y="1090"/>
                  </a:lnTo>
                  <a:lnTo>
                    <a:pt x="753" y="1089"/>
                  </a:lnTo>
                  <a:lnTo>
                    <a:pt x="780" y="1089"/>
                  </a:lnTo>
                  <a:lnTo>
                    <a:pt x="807" y="1087"/>
                  </a:lnTo>
                  <a:lnTo>
                    <a:pt x="833" y="1086"/>
                  </a:lnTo>
                  <a:lnTo>
                    <a:pt x="860" y="1085"/>
                  </a:lnTo>
                  <a:lnTo>
                    <a:pt x="886" y="1085"/>
                  </a:lnTo>
                  <a:lnTo>
                    <a:pt x="914" y="1085"/>
                  </a:lnTo>
                  <a:lnTo>
                    <a:pt x="940" y="1084"/>
                  </a:lnTo>
                  <a:lnTo>
                    <a:pt x="967" y="1084"/>
                  </a:lnTo>
                  <a:lnTo>
                    <a:pt x="995" y="1084"/>
                  </a:lnTo>
                  <a:lnTo>
                    <a:pt x="995" y="1139"/>
                  </a:lnTo>
                  <a:lnTo>
                    <a:pt x="1014" y="1140"/>
                  </a:lnTo>
                  <a:lnTo>
                    <a:pt x="1033" y="1143"/>
                  </a:lnTo>
                  <a:lnTo>
                    <a:pt x="1050" y="1145"/>
                  </a:lnTo>
                  <a:lnTo>
                    <a:pt x="1066" y="1147"/>
                  </a:lnTo>
                  <a:lnTo>
                    <a:pt x="1082" y="1148"/>
                  </a:lnTo>
                  <a:lnTo>
                    <a:pt x="1098" y="1151"/>
                  </a:lnTo>
                  <a:lnTo>
                    <a:pt x="1113" y="1152"/>
                  </a:lnTo>
                  <a:lnTo>
                    <a:pt x="1128" y="1152"/>
                  </a:lnTo>
                  <a:lnTo>
                    <a:pt x="1143" y="1152"/>
                  </a:lnTo>
                  <a:lnTo>
                    <a:pt x="1158" y="1152"/>
                  </a:lnTo>
                  <a:lnTo>
                    <a:pt x="1173" y="1150"/>
                  </a:lnTo>
                  <a:lnTo>
                    <a:pt x="1188" y="1147"/>
                  </a:lnTo>
                  <a:lnTo>
                    <a:pt x="1203" y="1143"/>
                  </a:lnTo>
                  <a:lnTo>
                    <a:pt x="1219" y="1138"/>
                  </a:lnTo>
                  <a:lnTo>
                    <a:pt x="1237" y="1131"/>
                  </a:lnTo>
                  <a:lnTo>
                    <a:pt x="1254" y="1123"/>
                  </a:lnTo>
                  <a:lnTo>
                    <a:pt x="1246" y="1060"/>
                  </a:lnTo>
                  <a:lnTo>
                    <a:pt x="1270" y="1057"/>
                  </a:lnTo>
                  <a:lnTo>
                    <a:pt x="1293" y="1055"/>
                  </a:lnTo>
                  <a:lnTo>
                    <a:pt x="1317" y="1053"/>
                  </a:lnTo>
                  <a:lnTo>
                    <a:pt x="1340" y="1052"/>
                  </a:lnTo>
                  <a:lnTo>
                    <a:pt x="1364" y="1049"/>
                  </a:lnTo>
                  <a:lnTo>
                    <a:pt x="1387" y="1048"/>
                  </a:lnTo>
                  <a:lnTo>
                    <a:pt x="1412" y="1047"/>
                  </a:lnTo>
                  <a:lnTo>
                    <a:pt x="1436" y="1046"/>
                  </a:lnTo>
                  <a:lnTo>
                    <a:pt x="1459" y="1045"/>
                  </a:lnTo>
                  <a:lnTo>
                    <a:pt x="1483" y="1044"/>
                  </a:lnTo>
                  <a:lnTo>
                    <a:pt x="1506" y="1042"/>
                  </a:lnTo>
                  <a:lnTo>
                    <a:pt x="1530" y="1041"/>
                  </a:lnTo>
                  <a:lnTo>
                    <a:pt x="1555" y="1040"/>
                  </a:lnTo>
                  <a:lnTo>
                    <a:pt x="1578" y="1039"/>
                  </a:lnTo>
                  <a:lnTo>
                    <a:pt x="1602" y="1039"/>
                  </a:lnTo>
                  <a:lnTo>
                    <a:pt x="1625" y="1038"/>
                  </a:lnTo>
                  <a:lnTo>
                    <a:pt x="1649" y="1038"/>
                  </a:lnTo>
                  <a:lnTo>
                    <a:pt x="1673" y="1037"/>
                  </a:lnTo>
                  <a:lnTo>
                    <a:pt x="1696" y="1037"/>
                  </a:lnTo>
                  <a:lnTo>
                    <a:pt x="1721" y="1036"/>
                  </a:lnTo>
                  <a:lnTo>
                    <a:pt x="1744" y="1036"/>
                  </a:lnTo>
                  <a:lnTo>
                    <a:pt x="1768" y="1034"/>
                  </a:lnTo>
                  <a:lnTo>
                    <a:pt x="1791" y="1034"/>
                  </a:lnTo>
                  <a:lnTo>
                    <a:pt x="1815" y="1033"/>
                  </a:lnTo>
                  <a:lnTo>
                    <a:pt x="1839" y="1033"/>
                  </a:lnTo>
                  <a:lnTo>
                    <a:pt x="1862" y="1032"/>
                  </a:lnTo>
                  <a:lnTo>
                    <a:pt x="1886" y="1031"/>
                  </a:lnTo>
                  <a:lnTo>
                    <a:pt x="1910" y="1031"/>
                  </a:lnTo>
                  <a:lnTo>
                    <a:pt x="1934" y="1030"/>
                  </a:lnTo>
                  <a:lnTo>
                    <a:pt x="1957" y="1030"/>
                  </a:lnTo>
                  <a:lnTo>
                    <a:pt x="1981" y="1029"/>
                  </a:lnTo>
                  <a:lnTo>
                    <a:pt x="2004" y="1027"/>
                  </a:lnTo>
                  <a:lnTo>
                    <a:pt x="1514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Freeform 161"/>
            <p:cNvSpPr>
              <a:spLocks/>
            </p:cNvSpPr>
            <p:nvPr/>
          </p:nvSpPr>
          <p:spPr bwMode="auto">
            <a:xfrm>
              <a:off x="2619" y="2304"/>
              <a:ext cx="954" cy="581"/>
            </a:xfrm>
            <a:custGeom>
              <a:avLst/>
              <a:gdLst>
                <a:gd name="T0" fmla="*/ 0 w 1910"/>
                <a:gd name="T1" fmla="*/ 63 h 1164"/>
                <a:gd name="T2" fmla="*/ 0 w 1910"/>
                <a:gd name="T3" fmla="*/ 151 h 1164"/>
                <a:gd name="T4" fmla="*/ 143 w 1910"/>
                <a:gd name="T5" fmla="*/ 1164 h 1164"/>
                <a:gd name="T6" fmla="*/ 861 w 1910"/>
                <a:gd name="T7" fmla="*/ 1099 h 1164"/>
                <a:gd name="T8" fmla="*/ 980 w 1910"/>
                <a:gd name="T9" fmla="*/ 1099 h 1164"/>
                <a:gd name="T10" fmla="*/ 1010 w 1910"/>
                <a:gd name="T11" fmla="*/ 1148 h 1164"/>
                <a:gd name="T12" fmla="*/ 1143 w 1910"/>
                <a:gd name="T13" fmla="*/ 1148 h 1164"/>
                <a:gd name="T14" fmla="*/ 1168 w 1910"/>
                <a:gd name="T15" fmla="*/ 1083 h 1164"/>
                <a:gd name="T16" fmla="*/ 1910 w 1910"/>
                <a:gd name="T17" fmla="*/ 1052 h 1164"/>
                <a:gd name="T18" fmla="*/ 1910 w 1910"/>
                <a:gd name="T19" fmla="*/ 963 h 1164"/>
                <a:gd name="T20" fmla="*/ 1499 w 1910"/>
                <a:gd name="T21" fmla="*/ 39 h 1164"/>
                <a:gd name="T22" fmla="*/ 1207 w 1910"/>
                <a:gd name="T23" fmla="*/ 16 h 1164"/>
                <a:gd name="T24" fmla="*/ 964 w 1910"/>
                <a:gd name="T25" fmla="*/ 24 h 1164"/>
                <a:gd name="T26" fmla="*/ 781 w 1910"/>
                <a:gd name="T27" fmla="*/ 72 h 1164"/>
                <a:gd name="T28" fmla="*/ 593 w 1910"/>
                <a:gd name="T29" fmla="*/ 24 h 1164"/>
                <a:gd name="T30" fmla="*/ 364 w 1910"/>
                <a:gd name="T31" fmla="*/ 0 h 1164"/>
                <a:gd name="T32" fmla="*/ 80 w 1910"/>
                <a:gd name="T33" fmla="*/ 32 h 1164"/>
                <a:gd name="T34" fmla="*/ 0 w 1910"/>
                <a:gd name="T35" fmla="*/ 6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10" h="1164">
                  <a:moveTo>
                    <a:pt x="0" y="63"/>
                  </a:moveTo>
                  <a:lnTo>
                    <a:pt x="0" y="151"/>
                  </a:lnTo>
                  <a:lnTo>
                    <a:pt x="143" y="1164"/>
                  </a:lnTo>
                  <a:lnTo>
                    <a:pt x="861" y="1099"/>
                  </a:lnTo>
                  <a:lnTo>
                    <a:pt x="980" y="1099"/>
                  </a:lnTo>
                  <a:lnTo>
                    <a:pt x="1010" y="1148"/>
                  </a:lnTo>
                  <a:lnTo>
                    <a:pt x="1143" y="1148"/>
                  </a:lnTo>
                  <a:lnTo>
                    <a:pt x="1168" y="1083"/>
                  </a:lnTo>
                  <a:lnTo>
                    <a:pt x="1910" y="1052"/>
                  </a:lnTo>
                  <a:lnTo>
                    <a:pt x="1910" y="963"/>
                  </a:lnTo>
                  <a:lnTo>
                    <a:pt x="1499" y="39"/>
                  </a:lnTo>
                  <a:lnTo>
                    <a:pt x="1207" y="16"/>
                  </a:lnTo>
                  <a:lnTo>
                    <a:pt x="964" y="24"/>
                  </a:lnTo>
                  <a:lnTo>
                    <a:pt x="781" y="72"/>
                  </a:lnTo>
                  <a:lnTo>
                    <a:pt x="593" y="24"/>
                  </a:lnTo>
                  <a:lnTo>
                    <a:pt x="364" y="0"/>
                  </a:lnTo>
                  <a:lnTo>
                    <a:pt x="80" y="32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7577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" name="Freeform 162"/>
            <p:cNvSpPr>
              <a:spLocks/>
            </p:cNvSpPr>
            <p:nvPr/>
          </p:nvSpPr>
          <p:spPr bwMode="auto">
            <a:xfrm>
              <a:off x="2623" y="2304"/>
              <a:ext cx="942" cy="541"/>
            </a:xfrm>
            <a:custGeom>
              <a:avLst/>
              <a:gdLst>
                <a:gd name="T0" fmla="*/ 0 w 1886"/>
                <a:gd name="T1" fmla="*/ 63 h 1083"/>
                <a:gd name="T2" fmla="*/ 174 w 1886"/>
                <a:gd name="T3" fmla="*/ 1083 h 1083"/>
                <a:gd name="T4" fmla="*/ 332 w 1886"/>
                <a:gd name="T5" fmla="*/ 1059 h 1083"/>
                <a:gd name="T6" fmla="*/ 616 w 1886"/>
                <a:gd name="T7" fmla="*/ 1036 h 1083"/>
                <a:gd name="T8" fmla="*/ 790 w 1886"/>
                <a:gd name="T9" fmla="*/ 1020 h 1083"/>
                <a:gd name="T10" fmla="*/ 908 w 1886"/>
                <a:gd name="T11" fmla="*/ 1020 h 1083"/>
                <a:gd name="T12" fmla="*/ 988 w 1886"/>
                <a:gd name="T13" fmla="*/ 1028 h 1083"/>
                <a:gd name="T14" fmla="*/ 1065 w 1886"/>
                <a:gd name="T15" fmla="*/ 1059 h 1083"/>
                <a:gd name="T16" fmla="*/ 1151 w 1886"/>
                <a:gd name="T17" fmla="*/ 1004 h 1083"/>
                <a:gd name="T18" fmla="*/ 1278 w 1886"/>
                <a:gd name="T19" fmla="*/ 988 h 1083"/>
                <a:gd name="T20" fmla="*/ 1886 w 1886"/>
                <a:gd name="T21" fmla="*/ 971 h 1083"/>
                <a:gd name="T22" fmla="*/ 1475 w 1886"/>
                <a:gd name="T23" fmla="*/ 39 h 1083"/>
                <a:gd name="T24" fmla="*/ 1175 w 1886"/>
                <a:gd name="T25" fmla="*/ 8 h 1083"/>
                <a:gd name="T26" fmla="*/ 988 w 1886"/>
                <a:gd name="T27" fmla="*/ 16 h 1083"/>
                <a:gd name="T28" fmla="*/ 869 w 1886"/>
                <a:gd name="T29" fmla="*/ 32 h 1083"/>
                <a:gd name="T30" fmla="*/ 782 w 1886"/>
                <a:gd name="T31" fmla="*/ 72 h 1083"/>
                <a:gd name="T32" fmla="*/ 632 w 1886"/>
                <a:gd name="T33" fmla="*/ 24 h 1083"/>
                <a:gd name="T34" fmla="*/ 482 w 1886"/>
                <a:gd name="T35" fmla="*/ 0 h 1083"/>
                <a:gd name="T36" fmla="*/ 238 w 1886"/>
                <a:gd name="T37" fmla="*/ 0 h 1083"/>
                <a:gd name="T38" fmla="*/ 88 w 1886"/>
                <a:gd name="T39" fmla="*/ 24 h 1083"/>
                <a:gd name="T40" fmla="*/ 0 w 1886"/>
                <a:gd name="T41" fmla="*/ 63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6" h="1083">
                  <a:moveTo>
                    <a:pt x="0" y="63"/>
                  </a:moveTo>
                  <a:lnTo>
                    <a:pt x="174" y="1083"/>
                  </a:lnTo>
                  <a:lnTo>
                    <a:pt x="332" y="1059"/>
                  </a:lnTo>
                  <a:lnTo>
                    <a:pt x="616" y="1036"/>
                  </a:lnTo>
                  <a:lnTo>
                    <a:pt x="790" y="1020"/>
                  </a:lnTo>
                  <a:lnTo>
                    <a:pt x="908" y="1020"/>
                  </a:lnTo>
                  <a:lnTo>
                    <a:pt x="988" y="1028"/>
                  </a:lnTo>
                  <a:lnTo>
                    <a:pt x="1065" y="1059"/>
                  </a:lnTo>
                  <a:lnTo>
                    <a:pt x="1151" y="1004"/>
                  </a:lnTo>
                  <a:lnTo>
                    <a:pt x="1278" y="988"/>
                  </a:lnTo>
                  <a:lnTo>
                    <a:pt x="1886" y="971"/>
                  </a:lnTo>
                  <a:lnTo>
                    <a:pt x="1475" y="39"/>
                  </a:lnTo>
                  <a:lnTo>
                    <a:pt x="1175" y="8"/>
                  </a:lnTo>
                  <a:lnTo>
                    <a:pt x="988" y="16"/>
                  </a:lnTo>
                  <a:lnTo>
                    <a:pt x="869" y="32"/>
                  </a:lnTo>
                  <a:lnTo>
                    <a:pt x="782" y="72"/>
                  </a:lnTo>
                  <a:lnTo>
                    <a:pt x="632" y="24"/>
                  </a:lnTo>
                  <a:lnTo>
                    <a:pt x="482" y="0"/>
                  </a:lnTo>
                  <a:lnTo>
                    <a:pt x="238" y="0"/>
                  </a:lnTo>
                  <a:lnTo>
                    <a:pt x="88" y="2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" name="Freeform 163"/>
            <p:cNvSpPr>
              <a:spLocks/>
            </p:cNvSpPr>
            <p:nvPr/>
          </p:nvSpPr>
          <p:spPr bwMode="auto">
            <a:xfrm>
              <a:off x="2619" y="2291"/>
              <a:ext cx="520" cy="550"/>
            </a:xfrm>
            <a:custGeom>
              <a:avLst/>
              <a:gdLst>
                <a:gd name="T0" fmla="*/ 758 w 1042"/>
                <a:gd name="T1" fmla="*/ 71 h 1099"/>
                <a:gd name="T2" fmla="*/ 1042 w 1042"/>
                <a:gd name="T3" fmla="*/ 1076 h 1099"/>
                <a:gd name="T4" fmla="*/ 908 w 1042"/>
                <a:gd name="T5" fmla="*/ 1052 h 1099"/>
                <a:gd name="T6" fmla="*/ 781 w 1042"/>
                <a:gd name="T7" fmla="*/ 1044 h 1099"/>
                <a:gd name="T8" fmla="*/ 640 w 1042"/>
                <a:gd name="T9" fmla="*/ 1060 h 1099"/>
                <a:gd name="T10" fmla="*/ 490 w 1042"/>
                <a:gd name="T11" fmla="*/ 1076 h 1099"/>
                <a:gd name="T12" fmla="*/ 166 w 1042"/>
                <a:gd name="T13" fmla="*/ 1099 h 1099"/>
                <a:gd name="T14" fmla="*/ 0 w 1042"/>
                <a:gd name="T15" fmla="*/ 79 h 1099"/>
                <a:gd name="T16" fmla="*/ 80 w 1042"/>
                <a:gd name="T17" fmla="*/ 56 h 1099"/>
                <a:gd name="T18" fmla="*/ 206 w 1042"/>
                <a:gd name="T19" fmla="*/ 16 h 1099"/>
                <a:gd name="T20" fmla="*/ 246 w 1042"/>
                <a:gd name="T21" fmla="*/ 10 h 1099"/>
                <a:gd name="T22" fmla="*/ 285 w 1042"/>
                <a:gd name="T23" fmla="*/ 6 h 1099"/>
                <a:gd name="T24" fmla="*/ 322 w 1042"/>
                <a:gd name="T25" fmla="*/ 2 h 1099"/>
                <a:gd name="T26" fmla="*/ 357 w 1042"/>
                <a:gd name="T27" fmla="*/ 1 h 1099"/>
                <a:gd name="T28" fmla="*/ 393 w 1042"/>
                <a:gd name="T29" fmla="*/ 0 h 1099"/>
                <a:gd name="T30" fmla="*/ 428 w 1042"/>
                <a:gd name="T31" fmla="*/ 1 h 1099"/>
                <a:gd name="T32" fmla="*/ 461 w 1042"/>
                <a:gd name="T33" fmla="*/ 2 h 1099"/>
                <a:gd name="T34" fmla="*/ 495 w 1042"/>
                <a:gd name="T35" fmla="*/ 6 h 1099"/>
                <a:gd name="T36" fmla="*/ 527 w 1042"/>
                <a:gd name="T37" fmla="*/ 10 h 1099"/>
                <a:gd name="T38" fmla="*/ 559 w 1042"/>
                <a:gd name="T39" fmla="*/ 15 h 1099"/>
                <a:gd name="T40" fmla="*/ 593 w 1042"/>
                <a:gd name="T41" fmla="*/ 22 h 1099"/>
                <a:gd name="T42" fmla="*/ 625 w 1042"/>
                <a:gd name="T43" fmla="*/ 30 h 1099"/>
                <a:gd name="T44" fmla="*/ 657 w 1042"/>
                <a:gd name="T45" fmla="*/ 38 h 1099"/>
                <a:gd name="T46" fmla="*/ 690 w 1042"/>
                <a:gd name="T47" fmla="*/ 48 h 1099"/>
                <a:gd name="T48" fmla="*/ 724 w 1042"/>
                <a:gd name="T49" fmla="*/ 60 h 1099"/>
                <a:gd name="T50" fmla="*/ 758 w 1042"/>
                <a:gd name="T51" fmla="*/ 71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42" h="1099">
                  <a:moveTo>
                    <a:pt x="758" y="71"/>
                  </a:moveTo>
                  <a:lnTo>
                    <a:pt x="1042" y="1076"/>
                  </a:lnTo>
                  <a:lnTo>
                    <a:pt x="908" y="1052"/>
                  </a:lnTo>
                  <a:lnTo>
                    <a:pt x="781" y="1044"/>
                  </a:lnTo>
                  <a:lnTo>
                    <a:pt x="640" y="1060"/>
                  </a:lnTo>
                  <a:lnTo>
                    <a:pt x="490" y="1076"/>
                  </a:lnTo>
                  <a:lnTo>
                    <a:pt x="166" y="1099"/>
                  </a:lnTo>
                  <a:lnTo>
                    <a:pt x="0" y="79"/>
                  </a:lnTo>
                  <a:lnTo>
                    <a:pt x="80" y="56"/>
                  </a:lnTo>
                  <a:lnTo>
                    <a:pt x="206" y="16"/>
                  </a:lnTo>
                  <a:lnTo>
                    <a:pt x="246" y="10"/>
                  </a:lnTo>
                  <a:lnTo>
                    <a:pt x="285" y="6"/>
                  </a:lnTo>
                  <a:lnTo>
                    <a:pt x="322" y="2"/>
                  </a:lnTo>
                  <a:lnTo>
                    <a:pt x="357" y="1"/>
                  </a:lnTo>
                  <a:lnTo>
                    <a:pt x="393" y="0"/>
                  </a:lnTo>
                  <a:lnTo>
                    <a:pt x="428" y="1"/>
                  </a:lnTo>
                  <a:lnTo>
                    <a:pt x="461" y="2"/>
                  </a:lnTo>
                  <a:lnTo>
                    <a:pt x="495" y="6"/>
                  </a:lnTo>
                  <a:lnTo>
                    <a:pt x="527" y="10"/>
                  </a:lnTo>
                  <a:lnTo>
                    <a:pt x="559" y="15"/>
                  </a:lnTo>
                  <a:lnTo>
                    <a:pt x="593" y="22"/>
                  </a:lnTo>
                  <a:lnTo>
                    <a:pt x="625" y="30"/>
                  </a:lnTo>
                  <a:lnTo>
                    <a:pt x="657" y="38"/>
                  </a:lnTo>
                  <a:lnTo>
                    <a:pt x="690" y="48"/>
                  </a:lnTo>
                  <a:lnTo>
                    <a:pt x="724" y="60"/>
                  </a:lnTo>
                  <a:lnTo>
                    <a:pt x="758" y="71"/>
                  </a:lnTo>
                  <a:close/>
                </a:path>
              </a:pathLst>
            </a:custGeom>
            <a:solidFill>
              <a:srgbClr val="E2C9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" name="Freeform 164"/>
            <p:cNvSpPr>
              <a:spLocks/>
            </p:cNvSpPr>
            <p:nvPr/>
          </p:nvSpPr>
          <p:spPr bwMode="auto">
            <a:xfrm>
              <a:off x="2720" y="2493"/>
              <a:ext cx="163" cy="265"/>
            </a:xfrm>
            <a:custGeom>
              <a:avLst/>
              <a:gdLst>
                <a:gd name="T0" fmla="*/ 0 w 326"/>
                <a:gd name="T1" fmla="*/ 24 h 530"/>
                <a:gd name="T2" fmla="*/ 15 w 326"/>
                <a:gd name="T3" fmla="*/ 20 h 530"/>
                <a:gd name="T4" fmla="*/ 29 w 326"/>
                <a:gd name="T5" fmla="*/ 16 h 530"/>
                <a:gd name="T6" fmla="*/ 43 w 326"/>
                <a:gd name="T7" fmla="*/ 13 h 530"/>
                <a:gd name="T8" fmla="*/ 56 w 326"/>
                <a:gd name="T9" fmla="*/ 10 h 530"/>
                <a:gd name="T10" fmla="*/ 69 w 326"/>
                <a:gd name="T11" fmla="*/ 8 h 530"/>
                <a:gd name="T12" fmla="*/ 82 w 326"/>
                <a:gd name="T13" fmla="*/ 6 h 530"/>
                <a:gd name="T14" fmla="*/ 96 w 326"/>
                <a:gd name="T15" fmla="*/ 5 h 530"/>
                <a:gd name="T16" fmla="*/ 108 w 326"/>
                <a:gd name="T17" fmla="*/ 3 h 530"/>
                <a:gd name="T18" fmla="*/ 121 w 326"/>
                <a:gd name="T19" fmla="*/ 2 h 530"/>
                <a:gd name="T20" fmla="*/ 134 w 326"/>
                <a:gd name="T21" fmla="*/ 1 h 530"/>
                <a:gd name="T22" fmla="*/ 148 w 326"/>
                <a:gd name="T23" fmla="*/ 1 h 530"/>
                <a:gd name="T24" fmla="*/ 161 w 326"/>
                <a:gd name="T25" fmla="*/ 0 h 530"/>
                <a:gd name="T26" fmla="*/ 175 w 326"/>
                <a:gd name="T27" fmla="*/ 0 h 530"/>
                <a:gd name="T28" fmla="*/ 190 w 326"/>
                <a:gd name="T29" fmla="*/ 0 h 530"/>
                <a:gd name="T30" fmla="*/ 205 w 326"/>
                <a:gd name="T31" fmla="*/ 0 h 530"/>
                <a:gd name="T32" fmla="*/ 221 w 326"/>
                <a:gd name="T33" fmla="*/ 0 h 530"/>
                <a:gd name="T34" fmla="*/ 326 w 326"/>
                <a:gd name="T35" fmla="*/ 507 h 530"/>
                <a:gd name="T36" fmla="*/ 305 w 326"/>
                <a:gd name="T37" fmla="*/ 506 h 530"/>
                <a:gd name="T38" fmla="*/ 286 w 326"/>
                <a:gd name="T39" fmla="*/ 506 h 530"/>
                <a:gd name="T40" fmla="*/ 269 w 326"/>
                <a:gd name="T41" fmla="*/ 506 h 530"/>
                <a:gd name="T42" fmla="*/ 252 w 326"/>
                <a:gd name="T43" fmla="*/ 506 h 530"/>
                <a:gd name="T44" fmla="*/ 237 w 326"/>
                <a:gd name="T45" fmla="*/ 507 h 530"/>
                <a:gd name="T46" fmla="*/ 224 w 326"/>
                <a:gd name="T47" fmla="*/ 507 h 530"/>
                <a:gd name="T48" fmla="*/ 210 w 326"/>
                <a:gd name="T49" fmla="*/ 508 h 530"/>
                <a:gd name="T50" fmla="*/ 197 w 326"/>
                <a:gd name="T51" fmla="*/ 509 h 530"/>
                <a:gd name="T52" fmla="*/ 186 w 326"/>
                <a:gd name="T53" fmla="*/ 512 h 530"/>
                <a:gd name="T54" fmla="*/ 173 w 326"/>
                <a:gd name="T55" fmla="*/ 514 h 530"/>
                <a:gd name="T56" fmla="*/ 161 w 326"/>
                <a:gd name="T57" fmla="*/ 515 h 530"/>
                <a:gd name="T58" fmla="*/ 149 w 326"/>
                <a:gd name="T59" fmla="*/ 519 h 530"/>
                <a:gd name="T60" fmla="*/ 136 w 326"/>
                <a:gd name="T61" fmla="*/ 521 h 530"/>
                <a:gd name="T62" fmla="*/ 122 w 326"/>
                <a:gd name="T63" fmla="*/ 523 h 530"/>
                <a:gd name="T64" fmla="*/ 107 w 326"/>
                <a:gd name="T65" fmla="*/ 527 h 530"/>
                <a:gd name="T66" fmla="*/ 92 w 326"/>
                <a:gd name="T67" fmla="*/ 530 h 530"/>
                <a:gd name="T68" fmla="*/ 0 w 326"/>
                <a:gd name="T69" fmla="*/ 24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6" h="530">
                  <a:moveTo>
                    <a:pt x="0" y="24"/>
                  </a:moveTo>
                  <a:lnTo>
                    <a:pt x="15" y="20"/>
                  </a:lnTo>
                  <a:lnTo>
                    <a:pt x="29" y="16"/>
                  </a:lnTo>
                  <a:lnTo>
                    <a:pt x="43" y="13"/>
                  </a:lnTo>
                  <a:lnTo>
                    <a:pt x="56" y="10"/>
                  </a:lnTo>
                  <a:lnTo>
                    <a:pt x="69" y="8"/>
                  </a:lnTo>
                  <a:lnTo>
                    <a:pt x="82" y="6"/>
                  </a:lnTo>
                  <a:lnTo>
                    <a:pt x="96" y="5"/>
                  </a:lnTo>
                  <a:lnTo>
                    <a:pt x="108" y="3"/>
                  </a:lnTo>
                  <a:lnTo>
                    <a:pt x="121" y="2"/>
                  </a:lnTo>
                  <a:lnTo>
                    <a:pt x="134" y="1"/>
                  </a:lnTo>
                  <a:lnTo>
                    <a:pt x="148" y="1"/>
                  </a:lnTo>
                  <a:lnTo>
                    <a:pt x="161" y="0"/>
                  </a:lnTo>
                  <a:lnTo>
                    <a:pt x="175" y="0"/>
                  </a:lnTo>
                  <a:lnTo>
                    <a:pt x="190" y="0"/>
                  </a:lnTo>
                  <a:lnTo>
                    <a:pt x="205" y="0"/>
                  </a:lnTo>
                  <a:lnTo>
                    <a:pt x="221" y="0"/>
                  </a:lnTo>
                  <a:lnTo>
                    <a:pt x="326" y="507"/>
                  </a:lnTo>
                  <a:lnTo>
                    <a:pt x="305" y="506"/>
                  </a:lnTo>
                  <a:lnTo>
                    <a:pt x="286" y="506"/>
                  </a:lnTo>
                  <a:lnTo>
                    <a:pt x="269" y="506"/>
                  </a:lnTo>
                  <a:lnTo>
                    <a:pt x="252" y="506"/>
                  </a:lnTo>
                  <a:lnTo>
                    <a:pt x="237" y="507"/>
                  </a:lnTo>
                  <a:lnTo>
                    <a:pt x="224" y="507"/>
                  </a:lnTo>
                  <a:lnTo>
                    <a:pt x="210" y="508"/>
                  </a:lnTo>
                  <a:lnTo>
                    <a:pt x="197" y="509"/>
                  </a:lnTo>
                  <a:lnTo>
                    <a:pt x="186" y="512"/>
                  </a:lnTo>
                  <a:lnTo>
                    <a:pt x="173" y="514"/>
                  </a:lnTo>
                  <a:lnTo>
                    <a:pt x="161" y="515"/>
                  </a:lnTo>
                  <a:lnTo>
                    <a:pt x="149" y="519"/>
                  </a:lnTo>
                  <a:lnTo>
                    <a:pt x="136" y="521"/>
                  </a:lnTo>
                  <a:lnTo>
                    <a:pt x="122" y="523"/>
                  </a:lnTo>
                  <a:lnTo>
                    <a:pt x="107" y="527"/>
                  </a:lnTo>
                  <a:lnTo>
                    <a:pt x="92" y="5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" name="Freeform 165"/>
            <p:cNvSpPr>
              <a:spLocks/>
            </p:cNvSpPr>
            <p:nvPr/>
          </p:nvSpPr>
          <p:spPr bwMode="auto">
            <a:xfrm>
              <a:off x="2897" y="2553"/>
              <a:ext cx="152" cy="187"/>
            </a:xfrm>
            <a:custGeom>
              <a:avLst/>
              <a:gdLst>
                <a:gd name="T0" fmla="*/ 0 w 303"/>
                <a:gd name="T1" fmla="*/ 15 h 373"/>
                <a:gd name="T2" fmla="*/ 15 w 303"/>
                <a:gd name="T3" fmla="*/ 10 h 373"/>
                <a:gd name="T4" fmla="*/ 31 w 303"/>
                <a:gd name="T5" fmla="*/ 7 h 373"/>
                <a:gd name="T6" fmla="*/ 46 w 303"/>
                <a:gd name="T7" fmla="*/ 5 h 373"/>
                <a:gd name="T8" fmla="*/ 62 w 303"/>
                <a:gd name="T9" fmla="*/ 2 h 373"/>
                <a:gd name="T10" fmla="*/ 77 w 303"/>
                <a:gd name="T11" fmla="*/ 1 h 373"/>
                <a:gd name="T12" fmla="*/ 93 w 303"/>
                <a:gd name="T13" fmla="*/ 0 h 373"/>
                <a:gd name="T14" fmla="*/ 108 w 303"/>
                <a:gd name="T15" fmla="*/ 0 h 373"/>
                <a:gd name="T16" fmla="*/ 123 w 303"/>
                <a:gd name="T17" fmla="*/ 0 h 373"/>
                <a:gd name="T18" fmla="*/ 137 w 303"/>
                <a:gd name="T19" fmla="*/ 0 h 373"/>
                <a:gd name="T20" fmla="*/ 152 w 303"/>
                <a:gd name="T21" fmla="*/ 2 h 373"/>
                <a:gd name="T22" fmla="*/ 166 w 303"/>
                <a:gd name="T23" fmla="*/ 3 h 373"/>
                <a:gd name="T24" fmla="*/ 180 w 303"/>
                <a:gd name="T25" fmla="*/ 6 h 373"/>
                <a:gd name="T26" fmla="*/ 192 w 303"/>
                <a:gd name="T27" fmla="*/ 9 h 373"/>
                <a:gd name="T28" fmla="*/ 204 w 303"/>
                <a:gd name="T29" fmla="*/ 13 h 373"/>
                <a:gd name="T30" fmla="*/ 215 w 303"/>
                <a:gd name="T31" fmla="*/ 16 h 373"/>
                <a:gd name="T32" fmla="*/ 227 w 303"/>
                <a:gd name="T33" fmla="*/ 21 h 373"/>
                <a:gd name="T34" fmla="*/ 303 w 303"/>
                <a:gd name="T35" fmla="*/ 368 h 373"/>
                <a:gd name="T36" fmla="*/ 286 w 303"/>
                <a:gd name="T37" fmla="*/ 366 h 373"/>
                <a:gd name="T38" fmla="*/ 271 w 303"/>
                <a:gd name="T39" fmla="*/ 365 h 373"/>
                <a:gd name="T40" fmla="*/ 256 w 303"/>
                <a:gd name="T41" fmla="*/ 364 h 373"/>
                <a:gd name="T42" fmla="*/ 241 w 303"/>
                <a:gd name="T43" fmla="*/ 363 h 373"/>
                <a:gd name="T44" fmla="*/ 228 w 303"/>
                <a:gd name="T45" fmla="*/ 363 h 373"/>
                <a:gd name="T46" fmla="*/ 214 w 303"/>
                <a:gd name="T47" fmla="*/ 362 h 373"/>
                <a:gd name="T48" fmla="*/ 202 w 303"/>
                <a:gd name="T49" fmla="*/ 362 h 373"/>
                <a:gd name="T50" fmla="*/ 189 w 303"/>
                <a:gd name="T51" fmla="*/ 362 h 373"/>
                <a:gd name="T52" fmla="*/ 176 w 303"/>
                <a:gd name="T53" fmla="*/ 362 h 373"/>
                <a:gd name="T54" fmla="*/ 164 w 303"/>
                <a:gd name="T55" fmla="*/ 363 h 373"/>
                <a:gd name="T56" fmla="*/ 151 w 303"/>
                <a:gd name="T57" fmla="*/ 363 h 373"/>
                <a:gd name="T58" fmla="*/ 137 w 303"/>
                <a:gd name="T59" fmla="*/ 364 h 373"/>
                <a:gd name="T60" fmla="*/ 123 w 303"/>
                <a:gd name="T61" fmla="*/ 366 h 373"/>
                <a:gd name="T62" fmla="*/ 108 w 303"/>
                <a:gd name="T63" fmla="*/ 369 h 373"/>
                <a:gd name="T64" fmla="*/ 93 w 303"/>
                <a:gd name="T65" fmla="*/ 371 h 373"/>
                <a:gd name="T66" fmla="*/ 76 w 303"/>
                <a:gd name="T67" fmla="*/ 373 h 373"/>
                <a:gd name="T68" fmla="*/ 0 w 303"/>
                <a:gd name="T69" fmla="*/ 1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3" h="373">
                  <a:moveTo>
                    <a:pt x="0" y="15"/>
                  </a:moveTo>
                  <a:lnTo>
                    <a:pt x="15" y="10"/>
                  </a:lnTo>
                  <a:lnTo>
                    <a:pt x="31" y="7"/>
                  </a:lnTo>
                  <a:lnTo>
                    <a:pt x="46" y="5"/>
                  </a:lnTo>
                  <a:lnTo>
                    <a:pt x="62" y="2"/>
                  </a:lnTo>
                  <a:lnTo>
                    <a:pt x="77" y="1"/>
                  </a:lnTo>
                  <a:lnTo>
                    <a:pt x="93" y="0"/>
                  </a:lnTo>
                  <a:lnTo>
                    <a:pt x="108" y="0"/>
                  </a:lnTo>
                  <a:lnTo>
                    <a:pt x="123" y="0"/>
                  </a:lnTo>
                  <a:lnTo>
                    <a:pt x="137" y="0"/>
                  </a:lnTo>
                  <a:lnTo>
                    <a:pt x="152" y="2"/>
                  </a:lnTo>
                  <a:lnTo>
                    <a:pt x="166" y="3"/>
                  </a:lnTo>
                  <a:lnTo>
                    <a:pt x="180" y="6"/>
                  </a:lnTo>
                  <a:lnTo>
                    <a:pt x="192" y="9"/>
                  </a:lnTo>
                  <a:lnTo>
                    <a:pt x="204" y="13"/>
                  </a:lnTo>
                  <a:lnTo>
                    <a:pt x="215" y="16"/>
                  </a:lnTo>
                  <a:lnTo>
                    <a:pt x="227" y="21"/>
                  </a:lnTo>
                  <a:lnTo>
                    <a:pt x="303" y="368"/>
                  </a:lnTo>
                  <a:lnTo>
                    <a:pt x="286" y="366"/>
                  </a:lnTo>
                  <a:lnTo>
                    <a:pt x="271" y="365"/>
                  </a:lnTo>
                  <a:lnTo>
                    <a:pt x="256" y="364"/>
                  </a:lnTo>
                  <a:lnTo>
                    <a:pt x="241" y="363"/>
                  </a:lnTo>
                  <a:lnTo>
                    <a:pt x="228" y="363"/>
                  </a:lnTo>
                  <a:lnTo>
                    <a:pt x="214" y="362"/>
                  </a:lnTo>
                  <a:lnTo>
                    <a:pt x="202" y="362"/>
                  </a:lnTo>
                  <a:lnTo>
                    <a:pt x="189" y="362"/>
                  </a:lnTo>
                  <a:lnTo>
                    <a:pt x="176" y="362"/>
                  </a:lnTo>
                  <a:lnTo>
                    <a:pt x="164" y="363"/>
                  </a:lnTo>
                  <a:lnTo>
                    <a:pt x="151" y="363"/>
                  </a:lnTo>
                  <a:lnTo>
                    <a:pt x="137" y="364"/>
                  </a:lnTo>
                  <a:lnTo>
                    <a:pt x="123" y="366"/>
                  </a:lnTo>
                  <a:lnTo>
                    <a:pt x="108" y="369"/>
                  </a:lnTo>
                  <a:lnTo>
                    <a:pt x="93" y="371"/>
                  </a:lnTo>
                  <a:lnTo>
                    <a:pt x="76" y="37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" name="Freeform 166"/>
            <p:cNvSpPr>
              <a:spLocks/>
            </p:cNvSpPr>
            <p:nvPr/>
          </p:nvSpPr>
          <p:spPr bwMode="auto">
            <a:xfrm>
              <a:off x="2694" y="2817"/>
              <a:ext cx="383" cy="64"/>
            </a:xfrm>
            <a:custGeom>
              <a:avLst/>
              <a:gdLst>
                <a:gd name="T0" fmla="*/ 15 w 765"/>
                <a:gd name="T1" fmla="*/ 47 h 128"/>
                <a:gd name="T2" fmla="*/ 0 w 765"/>
                <a:gd name="T3" fmla="*/ 128 h 128"/>
                <a:gd name="T4" fmla="*/ 119 w 765"/>
                <a:gd name="T5" fmla="*/ 120 h 128"/>
                <a:gd name="T6" fmla="*/ 291 w 765"/>
                <a:gd name="T7" fmla="*/ 94 h 128"/>
                <a:gd name="T8" fmla="*/ 765 w 765"/>
                <a:gd name="T9" fmla="*/ 63 h 128"/>
                <a:gd name="T10" fmla="*/ 710 w 765"/>
                <a:gd name="T11" fmla="*/ 39 h 128"/>
                <a:gd name="T12" fmla="*/ 647 w 765"/>
                <a:gd name="T13" fmla="*/ 47 h 128"/>
                <a:gd name="T14" fmla="*/ 417 w 765"/>
                <a:gd name="T15" fmla="*/ 63 h 128"/>
                <a:gd name="T16" fmla="*/ 591 w 765"/>
                <a:gd name="T17" fmla="*/ 31 h 128"/>
                <a:gd name="T18" fmla="*/ 647 w 765"/>
                <a:gd name="T19" fmla="*/ 0 h 128"/>
                <a:gd name="T20" fmla="*/ 458 w 765"/>
                <a:gd name="T21" fmla="*/ 0 h 128"/>
                <a:gd name="T22" fmla="*/ 213 w 765"/>
                <a:gd name="T23" fmla="*/ 31 h 128"/>
                <a:gd name="T24" fmla="*/ 62 w 765"/>
                <a:gd name="T25" fmla="*/ 47 h 128"/>
                <a:gd name="T26" fmla="*/ 15 w 765"/>
                <a:gd name="T27" fmla="*/ 4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5" h="128">
                  <a:moveTo>
                    <a:pt x="15" y="47"/>
                  </a:moveTo>
                  <a:lnTo>
                    <a:pt x="0" y="128"/>
                  </a:lnTo>
                  <a:lnTo>
                    <a:pt x="119" y="120"/>
                  </a:lnTo>
                  <a:lnTo>
                    <a:pt x="291" y="94"/>
                  </a:lnTo>
                  <a:lnTo>
                    <a:pt x="765" y="63"/>
                  </a:lnTo>
                  <a:lnTo>
                    <a:pt x="710" y="39"/>
                  </a:lnTo>
                  <a:lnTo>
                    <a:pt x="647" y="47"/>
                  </a:lnTo>
                  <a:lnTo>
                    <a:pt x="417" y="63"/>
                  </a:lnTo>
                  <a:lnTo>
                    <a:pt x="591" y="31"/>
                  </a:lnTo>
                  <a:lnTo>
                    <a:pt x="647" y="0"/>
                  </a:lnTo>
                  <a:lnTo>
                    <a:pt x="458" y="0"/>
                  </a:lnTo>
                  <a:lnTo>
                    <a:pt x="213" y="31"/>
                  </a:lnTo>
                  <a:lnTo>
                    <a:pt x="62" y="47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" name="Freeform 168"/>
            <p:cNvSpPr>
              <a:spLocks/>
            </p:cNvSpPr>
            <p:nvPr/>
          </p:nvSpPr>
          <p:spPr bwMode="auto">
            <a:xfrm>
              <a:off x="3045" y="2301"/>
              <a:ext cx="540" cy="512"/>
            </a:xfrm>
            <a:custGeom>
              <a:avLst/>
              <a:gdLst>
                <a:gd name="T0" fmla="*/ 0 w 1080"/>
                <a:gd name="T1" fmla="*/ 45 h 1026"/>
                <a:gd name="T2" fmla="*/ 43 w 1080"/>
                <a:gd name="T3" fmla="*/ 34 h 1026"/>
                <a:gd name="T4" fmla="*/ 84 w 1080"/>
                <a:gd name="T5" fmla="*/ 23 h 1026"/>
                <a:gd name="T6" fmla="*/ 127 w 1080"/>
                <a:gd name="T7" fmla="*/ 15 h 1026"/>
                <a:gd name="T8" fmla="*/ 168 w 1080"/>
                <a:gd name="T9" fmla="*/ 10 h 1026"/>
                <a:gd name="T10" fmla="*/ 211 w 1080"/>
                <a:gd name="T11" fmla="*/ 5 h 1026"/>
                <a:gd name="T12" fmla="*/ 252 w 1080"/>
                <a:gd name="T13" fmla="*/ 3 h 1026"/>
                <a:gd name="T14" fmla="*/ 295 w 1080"/>
                <a:gd name="T15" fmla="*/ 0 h 1026"/>
                <a:gd name="T16" fmla="*/ 338 w 1080"/>
                <a:gd name="T17" fmla="*/ 0 h 1026"/>
                <a:gd name="T18" fmla="*/ 379 w 1080"/>
                <a:gd name="T19" fmla="*/ 1 h 1026"/>
                <a:gd name="T20" fmla="*/ 422 w 1080"/>
                <a:gd name="T21" fmla="*/ 5 h 1026"/>
                <a:gd name="T22" fmla="*/ 463 w 1080"/>
                <a:gd name="T23" fmla="*/ 8 h 1026"/>
                <a:gd name="T24" fmla="*/ 506 w 1080"/>
                <a:gd name="T25" fmla="*/ 12 h 1026"/>
                <a:gd name="T26" fmla="*/ 548 w 1080"/>
                <a:gd name="T27" fmla="*/ 18 h 1026"/>
                <a:gd name="T28" fmla="*/ 591 w 1080"/>
                <a:gd name="T29" fmla="*/ 24 h 1026"/>
                <a:gd name="T30" fmla="*/ 635 w 1080"/>
                <a:gd name="T31" fmla="*/ 30 h 1026"/>
                <a:gd name="T32" fmla="*/ 678 w 1080"/>
                <a:gd name="T33" fmla="*/ 38 h 1026"/>
                <a:gd name="T34" fmla="*/ 1080 w 1080"/>
                <a:gd name="T35" fmla="*/ 977 h 1026"/>
                <a:gd name="T36" fmla="*/ 884 w 1080"/>
                <a:gd name="T37" fmla="*/ 977 h 1026"/>
                <a:gd name="T38" fmla="*/ 599 w 1080"/>
                <a:gd name="T39" fmla="*/ 977 h 1026"/>
                <a:gd name="T40" fmla="*/ 464 w 1080"/>
                <a:gd name="T41" fmla="*/ 977 h 1026"/>
                <a:gd name="T42" fmla="*/ 346 w 1080"/>
                <a:gd name="T43" fmla="*/ 1002 h 1026"/>
                <a:gd name="T44" fmla="*/ 290 w 1080"/>
                <a:gd name="T45" fmla="*/ 1026 h 1026"/>
                <a:gd name="T46" fmla="*/ 0 w 1080"/>
                <a:gd name="T47" fmla="*/ 45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80" h="1026">
                  <a:moveTo>
                    <a:pt x="0" y="45"/>
                  </a:moveTo>
                  <a:lnTo>
                    <a:pt x="43" y="34"/>
                  </a:lnTo>
                  <a:lnTo>
                    <a:pt x="84" y="23"/>
                  </a:lnTo>
                  <a:lnTo>
                    <a:pt x="127" y="15"/>
                  </a:lnTo>
                  <a:lnTo>
                    <a:pt x="168" y="10"/>
                  </a:lnTo>
                  <a:lnTo>
                    <a:pt x="211" y="5"/>
                  </a:lnTo>
                  <a:lnTo>
                    <a:pt x="252" y="3"/>
                  </a:lnTo>
                  <a:lnTo>
                    <a:pt x="295" y="0"/>
                  </a:lnTo>
                  <a:lnTo>
                    <a:pt x="338" y="0"/>
                  </a:lnTo>
                  <a:lnTo>
                    <a:pt x="379" y="1"/>
                  </a:lnTo>
                  <a:lnTo>
                    <a:pt x="422" y="5"/>
                  </a:lnTo>
                  <a:lnTo>
                    <a:pt x="463" y="8"/>
                  </a:lnTo>
                  <a:lnTo>
                    <a:pt x="506" y="12"/>
                  </a:lnTo>
                  <a:lnTo>
                    <a:pt x="548" y="18"/>
                  </a:lnTo>
                  <a:lnTo>
                    <a:pt x="591" y="24"/>
                  </a:lnTo>
                  <a:lnTo>
                    <a:pt x="635" y="30"/>
                  </a:lnTo>
                  <a:lnTo>
                    <a:pt x="678" y="38"/>
                  </a:lnTo>
                  <a:lnTo>
                    <a:pt x="1080" y="977"/>
                  </a:lnTo>
                  <a:lnTo>
                    <a:pt x="884" y="977"/>
                  </a:lnTo>
                  <a:lnTo>
                    <a:pt x="599" y="977"/>
                  </a:lnTo>
                  <a:lnTo>
                    <a:pt x="464" y="977"/>
                  </a:lnTo>
                  <a:lnTo>
                    <a:pt x="346" y="1002"/>
                  </a:lnTo>
                  <a:lnTo>
                    <a:pt x="290" y="1026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E2C9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" name="Freeform 170"/>
            <p:cNvSpPr>
              <a:spLocks/>
            </p:cNvSpPr>
            <p:nvPr/>
          </p:nvSpPr>
          <p:spPr bwMode="auto">
            <a:xfrm>
              <a:off x="2693" y="2354"/>
              <a:ext cx="128" cy="98"/>
            </a:xfrm>
            <a:custGeom>
              <a:avLst/>
              <a:gdLst>
                <a:gd name="T0" fmla="*/ 0 w 256"/>
                <a:gd name="T1" fmla="*/ 36 h 195"/>
                <a:gd name="T2" fmla="*/ 28 w 256"/>
                <a:gd name="T3" fmla="*/ 195 h 195"/>
                <a:gd name="T4" fmla="*/ 44 w 256"/>
                <a:gd name="T5" fmla="*/ 192 h 195"/>
                <a:gd name="T6" fmla="*/ 60 w 256"/>
                <a:gd name="T7" fmla="*/ 188 h 195"/>
                <a:gd name="T8" fmla="*/ 77 w 256"/>
                <a:gd name="T9" fmla="*/ 186 h 195"/>
                <a:gd name="T10" fmla="*/ 93 w 256"/>
                <a:gd name="T11" fmla="*/ 183 h 195"/>
                <a:gd name="T12" fmla="*/ 109 w 256"/>
                <a:gd name="T13" fmla="*/ 180 h 195"/>
                <a:gd name="T14" fmla="*/ 124 w 256"/>
                <a:gd name="T15" fmla="*/ 177 h 195"/>
                <a:gd name="T16" fmla="*/ 141 w 256"/>
                <a:gd name="T17" fmla="*/ 174 h 195"/>
                <a:gd name="T18" fmla="*/ 156 w 256"/>
                <a:gd name="T19" fmla="*/ 173 h 195"/>
                <a:gd name="T20" fmla="*/ 169 w 256"/>
                <a:gd name="T21" fmla="*/ 171 h 195"/>
                <a:gd name="T22" fmla="*/ 184 w 256"/>
                <a:gd name="T23" fmla="*/ 171 h 195"/>
                <a:gd name="T24" fmla="*/ 197 w 256"/>
                <a:gd name="T25" fmla="*/ 170 h 195"/>
                <a:gd name="T26" fmla="*/ 211 w 256"/>
                <a:gd name="T27" fmla="*/ 170 h 195"/>
                <a:gd name="T28" fmla="*/ 224 w 256"/>
                <a:gd name="T29" fmla="*/ 171 h 195"/>
                <a:gd name="T30" fmla="*/ 235 w 256"/>
                <a:gd name="T31" fmla="*/ 172 h 195"/>
                <a:gd name="T32" fmla="*/ 245 w 256"/>
                <a:gd name="T33" fmla="*/ 174 h 195"/>
                <a:gd name="T34" fmla="*/ 256 w 256"/>
                <a:gd name="T35" fmla="*/ 177 h 195"/>
                <a:gd name="T36" fmla="*/ 229 w 256"/>
                <a:gd name="T37" fmla="*/ 0 h 195"/>
                <a:gd name="T38" fmla="*/ 214 w 256"/>
                <a:gd name="T39" fmla="*/ 0 h 195"/>
                <a:gd name="T40" fmla="*/ 199 w 256"/>
                <a:gd name="T41" fmla="*/ 0 h 195"/>
                <a:gd name="T42" fmla="*/ 184 w 256"/>
                <a:gd name="T43" fmla="*/ 2 h 195"/>
                <a:gd name="T44" fmla="*/ 169 w 256"/>
                <a:gd name="T45" fmla="*/ 3 h 195"/>
                <a:gd name="T46" fmla="*/ 156 w 256"/>
                <a:gd name="T47" fmla="*/ 4 h 195"/>
                <a:gd name="T48" fmla="*/ 142 w 256"/>
                <a:gd name="T49" fmla="*/ 5 h 195"/>
                <a:gd name="T50" fmla="*/ 127 w 256"/>
                <a:gd name="T51" fmla="*/ 6 h 195"/>
                <a:gd name="T52" fmla="*/ 113 w 256"/>
                <a:gd name="T53" fmla="*/ 9 h 195"/>
                <a:gd name="T54" fmla="*/ 99 w 256"/>
                <a:gd name="T55" fmla="*/ 11 h 195"/>
                <a:gd name="T56" fmla="*/ 85 w 256"/>
                <a:gd name="T57" fmla="*/ 13 h 195"/>
                <a:gd name="T58" fmla="*/ 71 w 256"/>
                <a:gd name="T59" fmla="*/ 17 h 195"/>
                <a:gd name="T60" fmla="*/ 56 w 256"/>
                <a:gd name="T61" fmla="*/ 19 h 195"/>
                <a:gd name="T62" fmla="*/ 43 w 256"/>
                <a:gd name="T63" fmla="*/ 24 h 195"/>
                <a:gd name="T64" fmla="*/ 29 w 256"/>
                <a:gd name="T65" fmla="*/ 27 h 195"/>
                <a:gd name="T66" fmla="*/ 14 w 256"/>
                <a:gd name="T67" fmla="*/ 32 h 195"/>
                <a:gd name="T68" fmla="*/ 0 w 256"/>
                <a:gd name="T69" fmla="*/ 3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6" h="195">
                  <a:moveTo>
                    <a:pt x="0" y="36"/>
                  </a:moveTo>
                  <a:lnTo>
                    <a:pt x="28" y="195"/>
                  </a:lnTo>
                  <a:lnTo>
                    <a:pt x="44" y="192"/>
                  </a:lnTo>
                  <a:lnTo>
                    <a:pt x="60" y="188"/>
                  </a:lnTo>
                  <a:lnTo>
                    <a:pt x="77" y="186"/>
                  </a:lnTo>
                  <a:lnTo>
                    <a:pt x="93" y="183"/>
                  </a:lnTo>
                  <a:lnTo>
                    <a:pt x="109" y="180"/>
                  </a:lnTo>
                  <a:lnTo>
                    <a:pt x="124" y="177"/>
                  </a:lnTo>
                  <a:lnTo>
                    <a:pt x="141" y="174"/>
                  </a:lnTo>
                  <a:lnTo>
                    <a:pt x="156" y="173"/>
                  </a:lnTo>
                  <a:lnTo>
                    <a:pt x="169" y="171"/>
                  </a:lnTo>
                  <a:lnTo>
                    <a:pt x="184" y="171"/>
                  </a:lnTo>
                  <a:lnTo>
                    <a:pt x="197" y="170"/>
                  </a:lnTo>
                  <a:lnTo>
                    <a:pt x="211" y="170"/>
                  </a:lnTo>
                  <a:lnTo>
                    <a:pt x="224" y="171"/>
                  </a:lnTo>
                  <a:lnTo>
                    <a:pt x="235" y="172"/>
                  </a:lnTo>
                  <a:lnTo>
                    <a:pt x="245" y="174"/>
                  </a:lnTo>
                  <a:lnTo>
                    <a:pt x="256" y="177"/>
                  </a:lnTo>
                  <a:lnTo>
                    <a:pt x="229" y="0"/>
                  </a:lnTo>
                  <a:lnTo>
                    <a:pt x="214" y="0"/>
                  </a:lnTo>
                  <a:lnTo>
                    <a:pt x="199" y="0"/>
                  </a:lnTo>
                  <a:lnTo>
                    <a:pt x="184" y="2"/>
                  </a:lnTo>
                  <a:lnTo>
                    <a:pt x="169" y="3"/>
                  </a:lnTo>
                  <a:lnTo>
                    <a:pt x="156" y="4"/>
                  </a:lnTo>
                  <a:lnTo>
                    <a:pt x="142" y="5"/>
                  </a:lnTo>
                  <a:lnTo>
                    <a:pt x="127" y="6"/>
                  </a:lnTo>
                  <a:lnTo>
                    <a:pt x="113" y="9"/>
                  </a:lnTo>
                  <a:lnTo>
                    <a:pt x="99" y="11"/>
                  </a:lnTo>
                  <a:lnTo>
                    <a:pt x="85" y="13"/>
                  </a:lnTo>
                  <a:lnTo>
                    <a:pt x="71" y="17"/>
                  </a:lnTo>
                  <a:lnTo>
                    <a:pt x="56" y="19"/>
                  </a:lnTo>
                  <a:lnTo>
                    <a:pt x="43" y="24"/>
                  </a:lnTo>
                  <a:lnTo>
                    <a:pt x="29" y="27"/>
                  </a:lnTo>
                  <a:lnTo>
                    <a:pt x="14" y="3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" name="Freeform 171"/>
            <p:cNvSpPr>
              <a:spLocks/>
            </p:cNvSpPr>
            <p:nvPr/>
          </p:nvSpPr>
          <p:spPr bwMode="auto">
            <a:xfrm>
              <a:off x="2708" y="2448"/>
              <a:ext cx="120" cy="42"/>
            </a:xfrm>
            <a:custGeom>
              <a:avLst/>
              <a:gdLst>
                <a:gd name="T0" fmla="*/ 0 w 239"/>
                <a:gd name="T1" fmla="*/ 26 h 84"/>
                <a:gd name="T2" fmla="*/ 16 w 239"/>
                <a:gd name="T3" fmla="*/ 22 h 84"/>
                <a:gd name="T4" fmla="*/ 31 w 239"/>
                <a:gd name="T5" fmla="*/ 19 h 84"/>
                <a:gd name="T6" fmla="*/ 46 w 239"/>
                <a:gd name="T7" fmla="*/ 15 h 84"/>
                <a:gd name="T8" fmla="*/ 60 w 239"/>
                <a:gd name="T9" fmla="*/ 12 h 84"/>
                <a:gd name="T10" fmla="*/ 72 w 239"/>
                <a:gd name="T11" fmla="*/ 10 h 84"/>
                <a:gd name="T12" fmla="*/ 86 w 239"/>
                <a:gd name="T13" fmla="*/ 7 h 84"/>
                <a:gd name="T14" fmla="*/ 99 w 239"/>
                <a:gd name="T15" fmla="*/ 5 h 84"/>
                <a:gd name="T16" fmla="*/ 112 w 239"/>
                <a:gd name="T17" fmla="*/ 4 h 84"/>
                <a:gd name="T18" fmla="*/ 125 w 239"/>
                <a:gd name="T19" fmla="*/ 3 h 84"/>
                <a:gd name="T20" fmla="*/ 138 w 239"/>
                <a:gd name="T21" fmla="*/ 1 h 84"/>
                <a:gd name="T22" fmla="*/ 152 w 239"/>
                <a:gd name="T23" fmla="*/ 0 h 84"/>
                <a:gd name="T24" fmla="*/ 166 w 239"/>
                <a:gd name="T25" fmla="*/ 0 h 84"/>
                <a:gd name="T26" fmla="*/ 180 w 239"/>
                <a:gd name="T27" fmla="*/ 0 h 84"/>
                <a:gd name="T28" fmla="*/ 195 w 239"/>
                <a:gd name="T29" fmla="*/ 0 h 84"/>
                <a:gd name="T30" fmla="*/ 211 w 239"/>
                <a:gd name="T31" fmla="*/ 0 h 84"/>
                <a:gd name="T32" fmla="*/ 227 w 239"/>
                <a:gd name="T33" fmla="*/ 1 h 84"/>
                <a:gd name="T34" fmla="*/ 239 w 239"/>
                <a:gd name="T35" fmla="*/ 60 h 84"/>
                <a:gd name="T36" fmla="*/ 223 w 239"/>
                <a:gd name="T37" fmla="*/ 59 h 84"/>
                <a:gd name="T38" fmla="*/ 208 w 239"/>
                <a:gd name="T39" fmla="*/ 59 h 84"/>
                <a:gd name="T40" fmla="*/ 193 w 239"/>
                <a:gd name="T41" fmla="*/ 58 h 84"/>
                <a:gd name="T42" fmla="*/ 180 w 239"/>
                <a:gd name="T43" fmla="*/ 59 h 84"/>
                <a:gd name="T44" fmla="*/ 166 w 239"/>
                <a:gd name="T45" fmla="*/ 59 h 84"/>
                <a:gd name="T46" fmla="*/ 152 w 239"/>
                <a:gd name="T47" fmla="*/ 60 h 84"/>
                <a:gd name="T48" fmla="*/ 138 w 239"/>
                <a:gd name="T49" fmla="*/ 61 h 84"/>
                <a:gd name="T50" fmla="*/ 124 w 239"/>
                <a:gd name="T51" fmla="*/ 64 h 84"/>
                <a:gd name="T52" fmla="*/ 112 w 239"/>
                <a:gd name="T53" fmla="*/ 65 h 84"/>
                <a:gd name="T54" fmla="*/ 98 w 239"/>
                <a:gd name="T55" fmla="*/ 67 h 84"/>
                <a:gd name="T56" fmla="*/ 84 w 239"/>
                <a:gd name="T57" fmla="*/ 69 h 84"/>
                <a:gd name="T58" fmla="*/ 70 w 239"/>
                <a:gd name="T59" fmla="*/ 73 h 84"/>
                <a:gd name="T60" fmla="*/ 56 w 239"/>
                <a:gd name="T61" fmla="*/ 75 h 84"/>
                <a:gd name="T62" fmla="*/ 41 w 239"/>
                <a:gd name="T63" fmla="*/ 79 h 84"/>
                <a:gd name="T64" fmla="*/ 26 w 239"/>
                <a:gd name="T65" fmla="*/ 81 h 84"/>
                <a:gd name="T66" fmla="*/ 11 w 239"/>
                <a:gd name="T67" fmla="*/ 84 h 84"/>
                <a:gd name="T68" fmla="*/ 0 w 239"/>
                <a:gd name="T6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84">
                  <a:moveTo>
                    <a:pt x="0" y="26"/>
                  </a:moveTo>
                  <a:lnTo>
                    <a:pt x="16" y="22"/>
                  </a:lnTo>
                  <a:lnTo>
                    <a:pt x="31" y="19"/>
                  </a:lnTo>
                  <a:lnTo>
                    <a:pt x="46" y="15"/>
                  </a:lnTo>
                  <a:lnTo>
                    <a:pt x="60" y="12"/>
                  </a:lnTo>
                  <a:lnTo>
                    <a:pt x="72" y="10"/>
                  </a:lnTo>
                  <a:lnTo>
                    <a:pt x="86" y="7"/>
                  </a:lnTo>
                  <a:lnTo>
                    <a:pt x="99" y="5"/>
                  </a:lnTo>
                  <a:lnTo>
                    <a:pt x="112" y="4"/>
                  </a:lnTo>
                  <a:lnTo>
                    <a:pt x="125" y="3"/>
                  </a:lnTo>
                  <a:lnTo>
                    <a:pt x="138" y="1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80" y="0"/>
                  </a:lnTo>
                  <a:lnTo>
                    <a:pt x="195" y="0"/>
                  </a:lnTo>
                  <a:lnTo>
                    <a:pt x="211" y="0"/>
                  </a:lnTo>
                  <a:lnTo>
                    <a:pt x="227" y="1"/>
                  </a:lnTo>
                  <a:lnTo>
                    <a:pt x="239" y="60"/>
                  </a:lnTo>
                  <a:lnTo>
                    <a:pt x="223" y="59"/>
                  </a:lnTo>
                  <a:lnTo>
                    <a:pt x="208" y="59"/>
                  </a:lnTo>
                  <a:lnTo>
                    <a:pt x="193" y="58"/>
                  </a:lnTo>
                  <a:lnTo>
                    <a:pt x="180" y="59"/>
                  </a:lnTo>
                  <a:lnTo>
                    <a:pt x="166" y="59"/>
                  </a:lnTo>
                  <a:lnTo>
                    <a:pt x="152" y="60"/>
                  </a:lnTo>
                  <a:lnTo>
                    <a:pt x="138" y="61"/>
                  </a:lnTo>
                  <a:lnTo>
                    <a:pt x="124" y="64"/>
                  </a:lnTo>
                  <a:lnTo>
                    <a:pt x="112" y="65"/>
                  </a:lnTo>
                  <a:lnTo>
                    <a:pt x="98" y="67"/>
                  </a:lnTo>
                  <a:lnTo>
                    <a:pt x="84" y="69"/>
                  </a:lnTo>
                  <a:lnTo>
                    <a:pt x="70" y="73"/>
                  </a:lnTo>
                  <a:lnTo>
                    <a:pt x="56" y="75"/>
                  </a:lnTo>
                  <a:lnTo>
                    <a:pt x="41" y="79"/>
                  </a:lnTo>
                  <a:lnTo>
                    <a:pt x="26" y="81"/>
                  </a:lnTo>
                  <a:lnTo>
                    <a:pt x="11" y="8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" name="Freeform 172"/>
            <p:cNvSpPr>
              <a:spLocks/>
            </p:cNvSpPr>
            <p:nvPr/>
          </p:nvSpPr>
          <p:spPr bwMode="auto">
            <a:xfrm>
              <a:off x="2860" y="2354"/>
              <a:ext cx="122" cy="88"/>
            </a:xfrm>
            <a:custGeom>
              <a:avLst/>
              <a:gdLst>
                <a:gd name="T0" fmla="*/ 0 w 244"/>
                <a:gd name="T1" fmla="*/ 18 h 177"/>
                <a:gd name="T2" fmla="*/ 27 w 244"/>
                <a:gd name="T3" fmla="*/ 177 h 177"/>
                <a:gd name="T4" fmla="*/ 43 w 244"/>
                <a:gd name="T5" fmla="*/ 174 h 177"/>
                <a:gd name="T6" fmla="*/ 59 w 244"/>
                <a:gd name="T7" fmla="*/ 172 h 177"/>
                <a:gd name="T8" fmla="*/ 75 w 244"/>
                <a:gd name="T9" fmla="*/ 170 h 177"/>
                <a:gd name="T10" fmla="*/ 91 w 244"/>
                <a:gd name="T11" fmla="*/ 168 h 177"/>
                <a:gd name="T12" fmla="*/ 106 w 244"/>
                <a:gd name="T13" fmla="*/ 166 h 177"/>
                <a:gd name="T14" fmla="*/ 121 w 244"/>
                <a:gd name="T15" fmla="*/ 165 h 177"/>
                <a:gd name="T16" fmla="*/ 135 w 244"/>
                <a:gd name="T17" fmla="*/ 165 h 177"/>
                <a:gd name="T18" fmla="*/ 149 w 244"/>
                <a:gd name="T19" fmla="*/ 164 h 177"/>
                <a:gd name="T20" fmla="*/ 163 w 244"/>
                <a:gd name="T21" fmla="*/ 165 h 177"/>
                <a:gd name="T22" fmla="*/ 175 w 244"/>
                <a:gd name="T23" fmla="*/ 165 h 177"/>
                <a:gd name="T24" fmla="*/ 188 w 244"/>
                <a:gd name="T25" fmla="*/ 166 h 177"/>
                <a:gd name="T26" fmla="*/ 201 w 244"/>
                <a:gd name="T27" fmla="*/ 168 h 177"/>
                <a:gd name="T28" fmla="*/ 212 w 244"/>
                <a:gd name="T29" fmla="*/ 169 h 177"/>
                <a:gd name="T30" fmla="*/ 224 w 244"/>
                <a:gd name="T31" fmla="*/ 171 h 177"/>
                <a:gd name="T32" fmla="*/ 234 w 244"/>
                <a:gd name="T33" fmla="*/ 173 h 177"/>
                <a:gd name="T34" fmla="*/ 244 w 244"/>
                <a:gd name="T35" fmla="*/ 177 h 177"/>
                <a:gd name="T36" fmla="*/ 205 w 244"/>
                <a:gd name="T37" fmla="*/ 25 h 177"/>
                <a:gd name="T38" fmla="*/ 192 w 244"/>
                <a:gd name="T39" fmla="*/ 19 h 177"/>
                <a:gd name="T40" fmla="*/ 180 w 244"/>
                <a:gd name="T41" fmla="*/ 14 h 177"/>
                <a:gd name="T42" fmla="*/ 167 w 244"/>
                <a:gd name="T43" fmla="*/ 11 h 177"/>
                <a:gd name="T44" fmla="*/ 154 w 244"/>
                <a:gd name="T45" fmla="*/ 7 h 177"/>
                <a:gd name="T46" fmla="*/ 142 w 244"/>
                <a:gd name="T47" fmla="*/ 4 h 177"/>
                <a:gd name="T48" fmla="*/ 130 w 244"/>
                <a:gd name="T49" fmla="*/ 2 h 177"/>
                <a:gd name="T50" fmla="*/ 118 w 244"/>
                <a:gd name="T51" fmla="*/ 0 h 177"/>
                <a:gd name="T52" fmla="*/ 105 w 244"/>
                <a:gd name="T53" fmla="*/ 0 h 177"/>
                <a:gd name="T54" fmla="*/ 93 w 244"/>
                <a:gd name="T55" fmla="*/ 0 h 177"/>
                <a:gd name="T56" fmla="*/ 81 w 244"/>
                <a:gd name="T57" fmla="*/ 0 h 177"/>
                <a:gd name="T58" fmla="*/ 68 w 244"/>
                <a:gd name="T59" fmla="*/ 2 h 177"/>
                <a:gd name="T60" fmla="*/ 55 w 244"/>
                <a:gd name="T61" fmla="*/ 4 h 177"/>
                <a:gd name="T62" fmla="*/ 42 w 244"/>
                <a:gd name="T63" fmla="*/ 6 h 177"/>
                <a:gd name="T64" fmla="*/ 28 w 244"/>
                <a:gd name="T65" fmla="*/ 10 h 177"/>
                <a:gd name="T66" fmla="*/ 14 w 244"/>
                <a:gd name="T67" fmla="*/ 13 h 177"/>
                <a:gd name="T68" fmla="*/ 0 w 244"/>
                <a:gd name="T69" fmla="*/ 1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4" h="177">
                  <a:moveTo>
                    <a:pt x="0" y="18"/>
                  </a:moveTo>
                  <a:lnTo>
                    <a:pt x="27" y="177"/>
                  </a:lnTo>
                  <a:lnTo>
                    <a:pt x="43" y="174"/>
                  </a:lnTo>
                  <a:lnTo>
                    <a:pt x="59" y="172"/>
                  </a:lnTo>
                  <a:lnTo>
                    <a:pt x="75" y="170"/>
                  </a:lnTo>
                  <a:lnTo>
                    <a:pt x="91" y="168"/>
                  </a:lnTo>
                  <a:lnTo>
                    <a:pt x="106" y="166"/>
                  </a:lnTo>
                  <a:lnTo>
                    <a:pt x="121" y="165"/>
                  </a:lnTo>
                  <a:lnTo>
                    <a:pt x="135" y="165"/>
                  </a:lnTo>
                  <a:lnTo>
                    <a:pt x="149" y="164"/>
                  </a:lnTo>
                  <a:lnTo>
                    <a:pt x="163" y="165"/>
                  </a:lnTo>
                  <a:lnTo>
                    <a:pt x="175" y="165"/>
                  </a:lnTo>
                  <a:lnTo>
                    <a:pt x="188" y="166"/>
                  </a:lnTo>
                  <a:lnTo>
                    <a:pt x="201" y="168"/>
                  </a:lnTo>
                  <a:lnTo>
                    <a:pt x="212" y="169"/>
                  </a:lnTo>
                  <a:lnTo>
                    <a:pt x="224" y="171"/>
                  </a:lnTo>
                  <a:lnTo>
                    <a:pt x="234" y="173"/>
                  </a:lnTo>
                  <a:lnTo>
                    <a:pt x="244" y="177"/>
                  </a:lnTo>
                  <a:lnTo>
                    <a:pt x="205" y="25"/>
                  </a:lnTo>
                  <a:lnTo>
                    <a:pt x="192" y="19"/>
                  </a:lnTo>
                  <a:lnTo>
                    <a:pt x="180" y="14"/>
                  </a:lnTo>
                  <a:lnTo>
                    <a:pt x="167" y="11"/>
                  </a:lnTo>
                  <a:lnTo>
                    <a:pt x="154" y="7"/>
                  </a:lnTo>
                  <a:lnTo>
                    <a:pt x="142" y="4"/>
                  </a:lnTo>
                  <a:lnTo>
                    <a:pt x="130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1" y="0"/>
                  </a:lnTo>
                  <a:lnTo>
                    <a:pt x="68" y="2"/>
                  </a:lnTo>
                  <a:lnTo>
                    <a:pt x="55" y="4"/>
                  </a:lnTo>
                  <a:lnTo>
                    <a:pt x="42" y="6"/>
                  </a:lnTo>
                  <a:lnTo>
                    <a:pt x="28" y="10"/>
                  </a:lnTo>
                  <a:lnTo>
                    <a:pt x="14" y="1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" name="Freeform 173"/>
            <p:cNvSpPr>
              <a:spLocks/>
            </p:cNvSpPr>
            <p:nvPr/>
          </p:nvSpPr>
          <p:spPr bwMode="auto">
            <a:xfrm>
              <a:off x="2874" y="2444"/>
              <a:ext cx="135" cy="111"/>
            </a:xfrm>
            <a:custGeom>
              <a:avLst/>
              <a:gdLst>
                <a:gd name="T0" fmla="*/ 0 w 269"/>
                <a:gd name="T1" fmla="*/ 15 h 221"/>
                <a:gd name="T2" fmla="*/ 17 w 269"/>
                <a:gd name="T3" fmla="*/ 12 h 221"/>
                <a:gd name="T4" fmla="*/ 34 w 269"/>
                <a:gd name="T5" fmla="*/ 8 h 221"/>
                <a:gd name="T6" fmla="*/ 52 w 269"/>
                <a:gd name="T7" fmla="*/ 6 h 221"/>
                <a:gd name="T8" fmla="*/ 69 w 269"/>
                <a:gd name="T9" fmla="*/ 4 h 221"/>
                <a:gd name="T10" fmla="*/ 85 w 269"/>
                <a:gd name="T11" fmla="*/ 3 h 221"/>
                <a:gd name="T12" fmla="*/ 100 w 269"/>
                <a:gd name="T13" fmla="*/ 1 h 221"/>
                <a:gd name="T14" fmla="*/ 116 w 269"/>
                <a:gd name="T15" fmla="*/ 0 h 221"/>
                <a:gd name="T16" fmla="*/ 130 w 269"/>
                <a:gd name="T17" fmla="*/ 0 h 221"/>
                <a:gd name="T18" fmla="*/ 145 w 269"/>
                <a:gd name="T19" fmla="*/ 0 h 221"/>
                <a:gd name="T20" fmla="*/ 158 w 269"/>
                <a:gd name="T21" fmla="*/ 1 h 221"/>
                <a:gd name="T22" fmla="*/ 170 w 269"/>
                <a:gd name="T23" fmla="*/ 3 h 221"/>
                <a:gd name="T24" fmla="*/ 183 w 269"/>
                <a:gd name="T25" fmla="*/ 4 h 221"/>
                <a:gd name="T26" fmla="*/ 193 w 269"/>
                <a:gd name="T27" fmla="*/ 6 h 221"/>
                <a:gd name="T28" fmla="*/ 204 w 269"/>
                <a:gd name="T29" fmla="*/ 8 h 221"/>
                <a:gd name="T30" fmla="*/ 214 w 269"/>
                <a:gd name="T31" fmla="*/ 12 h 221"/>
                <a:gd name="T32" fmla="*/ 222 w 269"/>
                <a:gd name="T33" fmla="*/ 15 h 221"/>
                <a:gd name="T34" fmla="*/ 269 w 269"/>
                <a:gd name="T35" fmla="*/ 221 h 221"/>
                <a:gd name="T36" fmla="*/ 253 w 269"/>
                <a:gd name="T37" fmla="*/ 218 h 221"/>
                <a:gd name="T38" fmla="*/ 238 w 269"/>
                <a:gd name="T39" fmla="*/ 215 h 221"/>
                <a:gd name="T40" fmla="*/ 223 w 269"/>
                <a:gd name="T41" fmla="*/ 212 h 221"/>
                <a:gd name="T42" fmla="*/ 209 w 269"/>
                <a:gd name="T43" fmla="*/ 210 h 221"/>
                <a:gd name="T44" fmla="*/ 196 w 269"/>
                <a:gd name="T45" fmla="*/ 208 h 221"/>
                <a:gd name="T46" fmla="*/ 182 w 269"/>
                <a:gd name="T47" fmla="*/ 205 h 221"/>
                <a:gd name="T48" fmla="*/ 168 w 269"/>
                <a:gd name="T49" fmla="*/ 204 h 221"/>
                <a:gd name="T50" fmla="*/ 155 w 269"/>
                <a:gd name="T51" fmla="*/ 203 h 221"/>
                <a:gd name="T52" fmla="*/ 141 w 269"/>
                <a:gd name="T53" fmla="*/ 203 h 221"/>
                <a:gd name="T54" fmla="*/ 129 w 269"/>
                <a:gd name="T55" fmla="*/ 203 h 221"/>
                <a:gd name="T56" fmla="*/ 115 w 269"/>
                <a:gd name="T57" fmla="*/ 203 h 221"/>
                <a:gd name="T58" fmla="*/ 101 w 269"/>
                <a:gd name="T59" fmla="*/ 204 h 221"/>
                <a:gd name="T60" fmla="*/ 87 w 269"/>
                <a:gd name="T61" fmla="*/ 205 h 221"/>
                <a:gd name="T62" fmla="*/ 72 w 269"/>
                <a:gd name="T63" fmla="*/ 208 h 221"/>
                <a:gd name="T64" fmla="*/ 57 w 269"/>
                <a:gd name="T65" fmla="*/ 211 h 221"/>
                <a:gd name="T66" fmla="*/ 42 w 269"/>
                <a:gd name="T67" fmla="*/ 215 h 221"/>
                <a:gd name="T68" fmla="*/ 0 w 269"/>
                <a:gd name="T69" fmla="*/ 1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9" h="221">
                  <a:moveTo>
                    <a:pt x="0" y="15"/>
                  </a:moveTo>
                  <a:lnTo>
                    <a:pt x="17" y="12"/>
                  </a:lnTo>
                  <a:lnTo>
                    <a:pt x="34" y="8"/>
                  </a:lnTo>
                  <a:lnTo>
                    <a:pt x="52" y="6"/>
                  </a:lnTo>
                  <a:lnTo>
                    <a:pt x="69" y="4"/>
                  </a:lnTo>
                  <a:lnTo>
                    <a:pt x="85" y="3"/>
                  </a:lnTo>
                  <a:lnTo>
                    <a:pt x="100" y="1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58" y="1"/>
                  </a:lnTo>
                  <a:lnTo>
                    <a:pt x="170" y="3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4" y="8"/>
                  </a:lnTo>
                  <a:lnTo>
                    <a:pt x="214" y="12"/>
                  </a:lnTo>
                  <a:lnTo>
                    <a:pt x="222" y="15"/>
                  </a:lnTo>
                  <a:lnTo>
                    <a:pt x="269" y="221"/>
                  </a:lnTo>
                  <a:lnTo>
                    <a:pt x="253" y="218"/>
                  </a:lnTo>
                  <a:lnTo>
                    <a:pt x="238" y="215"/>
                  </a:lnTo>
                  <a:lnTo>
                    <a:pt x="223" y="212"/>
                  </a:lnTo>
                  <a:lnTo>
                    <a:pt x="209" y="210"/>
                  </a:lnTo>
                  <a:lnTo>
                    <a:pt x="196" y="208"/>
                  </a:lnTo>
                  <a:lnTo>
                    <a:pt x="182" y="205"/>
                  </a:lnTo>
                  <a:lnTo>
                    <a:pt x="168" y="204"/>
                  </a:lnTo>
                  <a:lnTo>
                    <a:pt x="155" y="203"/>
                  </a:lnTo>
                  <a:lnTo>
                    <a:pt x="141" y="203"/>
                  </a:lnTo>
                  <a:lnTo>
                    <a:pt x="129" y="203"/>
                  </a:lnTo>
                  <a:lnTo>
                    <a:pt x="115" y="203"/>
                  </a:lnTo>
                  <a:lnTo>
                    <a:pt x="101" y="204"/>
                  </a:lnTo>
                  <a:lnTo>
                    <a:pt x="87" y="205"/>
                  </a:lnTo>
                  <a:lnTo>
                    <a:pt x="72" y="208"/>
                  </a:lnTo>
                  <a:lnTo>
                    <a:pt x="57" y="211"/>
                  </a:lnTo>
                  <a:lnTo>
                    <a:pt x="42" y="2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" name="Freeform 174"/>
            <p:cNvSpPr>
              <a:spLocks/>
            </p:cNvSpPr>
            <p:nvPr/>
          </p:nvSpPr>
          <p:spPr bwMode="auto">
            <a:xfrm>
              <a:off x="3110" y="2369"/>
              <a:ext cx="116" cy="90"/>
            </a:xfrm>
            <a:custGeom>
              <a:avLst/>
              <a:gdLst>
                <a:gd name="T0" fmla="*/ 0 w 233"/>
                <a:gd name="T1" fmla="*/ 29 h 181"/>
                <a:gd name="T2" fmla="*/ 36 w 233"/>
                <a:gd name="T3" fmla="*/ 181 h 181"/>
                <a:gd name="T4" fmla="*/ 51 w 233"/>
                <a:gd name="T5" fmla="*/ 177 h 181"/>
                <a:gd name="T6" fmla="*/ 66 w 233"/>
                <a:gd name="T7" fmla="*/ 173 h 181"/>
                <a:gd name="T8" fmla="*/ 80 w 233"/>
                <a:gd name="T9" fmla="*/ 170 h 181"/>
                <a:gd name="T10" fmla="*/ 93 w 233"/>
                <a:gd name="T11" fmla="*/ 165 h 181"/>
                <a:gd name="T12" fmla="*/ 107 w 233"/>
                <a:gd name="T13" fmla="*/ 162 h 181"/>
                <a:gd name="T14" fmla="*/ 121 w 233"/>
                <a:gd name="T15" fmla="*/ 159 h 181"/>
                <a:gd name="T16" fmla="*/ 134 w 233"/>
                <a:gd name="T17" fmla="*/ 156 h 181"/>
                <a:gd name="T18" fmla="*/ 146 w 233"/>
                <a:gd name="T19" fmla="*/ 154 h 181"/>
                <a:gd name="T20" fmla="*/ 158 w 233"/>
                <a:gd name="T21" fmla="*/ 151 h 181"/>
                <a:gd name="T22" fmla="*/ 169 w 233"/>
                <a:gd name="T23" fmla="*/ 149 h 181"/>
                <a:gd name="T24" fmla="*/ 181 w 233"/>
                <a:gd name="T25" fmla="*/ 148 h 181"/>
                <a:gd name="T26" fmla="*/ 192 w 233"/>
                <a:gd name="T27" fmla="*/ 148 h 181"/>
                <a:gd name="T28" fmla="*/ 203 w 233"/>
                <a:gd name="T29" fmla="*/ 148 h 181"/>
                <a:gd name="T30" fmla="*/ 213 w 233"/>
                <a:gd name="T31" fmla="*/ 148 h 181"/>
                <a:gd name="T32" fmla="*/ 224 w 233"/>
                <a:gd name="T33" fmla="*/ 149 h 181"/>
                <a:gd name="T34" fmla="*/ 233 w 233"/>
                <a:gd name="T35" fmla="*/ 151 h 181"/>
                <a:gd name="T36" fmla="*/ 194 w 233"/>
                <a:gd name="T37" fmla="*/ 6 h 181"/>
                <a:gd name="T38" fmla="*/ 180 w 233"/>
                <a:gd name="T39" fmla="*/ 5 h 181"/>
                <a:gd name="T40" fmla="*/ 166 w 233"/>
                <a:gd name="T41" fmla="*/ 4 h 181"/>
                <a:gd name="T42" fmla="*/ 153 w 233"/>
                <a:gd name="T43" fmla="*/ 3 h 181"/>
                <a:gd name="T44" fmla="*/ 141 w 233"/>
                <a:gd name="T45" fmla="*/ 3 h 181"/>
                <a:gd name="T46" fmla="*/ 129 w 233"/>
                <a:gd name="T47" fmla="*/ 1 h 181"/>
                <a:gd name="T48" fmla="*/ 118 w 233"/>
                <a:gd name="T49" fmla="*/ 0 h 181"/>
                <a:gd name="T50" fmla="*/ 106 w 233"/>
                <a:gd name="T51" fmla="*/ 0 h 181"/>
                <a:gd name="T52" fmla="*/ 95 w 233"/>
                <a:gd name="T53" fmla="*/ 0 h 181"/>
                <a:gd name="T54" fmla="*/ 83 w 233"/>
                <a:gd name="T55" fmla="*/ 1 h 181"/>
                <a:gd name="T56" fmla="*/ 71 w 233"/>
                <a:gd name="T57" fmla="*/ 3 h 181"/>
                <a:gd name="T58" fmla="*/ 60 w 233"/>
                <a:gd name="T59" fmla="*/ 5 h 181"/>
                <a:gd name="T60" fmla="*/ 48 w 233"/>
                <a:gd name="T61" fmla="*/ 8 h 181"/>
                <a:gd name="T62" fmla="*/ 37 w 233"/>
                <a:gd name="T63" fmla="*/ 12 h 181"/>
                <a:gd name="T64" fmla="*/ 25 w 233"/>
                <a:gd name="T65" fmla="*/ 16 h 181"/>
                <a:gd name="T66" fmla="*/ 13 w 233"/>
                <a:gd name="T67" fmla="*/ 22 h 181"/>
                <a:gd name="T68" fmla="*/ 0 w 233"/>
                <a:gd name="T69" fmla="*/ 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3" h="181">
                  <a:moveTo>
                    <a:pt x="0" y="29"/>
                  </a:moveTo>
                  <a:lnTo>
                    <a:pt x="36" y="181"/>
                  </a:lnTo>
                  <a:lnTo>
                    <a:pt x="51" y="177"/>
                  </a:lnTo>
                  <a:lnTo>
                    <a:pt x="66" y="173"/>
                  </a:lnTo>
                  <a:lnTo>
                    <a:pt x="80" y="170"/>
                  </a:lnTo>
                  <a:lnTo>
                    <a:pt x="93" y="165"/>
                  </a:lnTo>
                  <a:lnTo>
                    <a:pt x="107" y="162"/>
                  </a:lnTo>
                  <a:lnTo>
                    <a:pt x="121" y="159"/>
                  </a:lnTo>
                  <a:lnTo>
                    <a:pt x="134" y="156"/>
                  </a:lnTo>
                  <a:lnTo>
                    <a:pt x="146" y="154"/>
                  </a:lnTo>
                  <a:lnTo>
                    <a:pt x="158" y="151"/>
                  </a:lnTo>
                  <a:lnTo>
                    <a:pt x="169" y="149"/>
                  </a:lnTo>
                  <a:lnTo>
                    <a:pt x="181" y="148"/>
                  </a:lnTo>
                  <a:lnTo>
                    <a:pt x="192" y="148"/>
                  </a:lnTo>
                  <a:lnTo>
                    <a:pt x="203" y="148"/>
                  </a:lnTo>
                  <a:lnTo>
                    <a:pt x="213" y="148"/>
                  </a:lnTo>
                  <a:lnTo>
                    <a:pt x="224" y="149"/>
                  </a:lnTo>
                  <a:lnTo>
                    <a:pt x="233" y="151"/>
                  </a:lnTo>
                  <a:lnTo>
                    <a:pt x="194" y="6"/>
                  </a:lnTo>
                  <a:lnTo>
                    <a:pt x="180" y="5"/>
                  </a:lnTo>
                  <a:lnTo>
                    <a:pt x="166" y="4"/>
                  </a:lnTo>
                  <a:lnTo>
                    <a:pt x="153" y="3"/>
                  </a:lnTo>
                  <a:lnTo>
                    <a:pt x="141" y="3"/>
                  </a:lnTo>
                  <a:lnTo>
                    <a:pt x="129" y="1"/>
                  </a:lnTo>
                  <a:lnTo>
                    <a:pt x="118" y="0"/>
                  </a:lnTo>
                  <a:lnTo>
                    <a:pt x="106" y="0"/>
                  </a:lnTo>
                  <a:lnTo>
                    <a:pt x="95" y="0"/>
                  </a:lnTo>
                  <a:lnTo>
                    <a:pt x="83" y="1"/>
                  </a:lnTo>
                  <a:lnTo>
                    <a:pt x="71" y="3"/>
                  </a:lnTo>
                  <a:lnTo>
                    <a:pt x="60" y="5"/>
                  </a:lnTo>
                  <a:lnTo>
                    <a:pt x="48" y="8"/>
                  </a:lnTo>
                  <a:lnTo>
                    <a:pt x="37" y="12"/>
                  </a:lnTo>
                  <a:lnTo>
                    <a:pt x="25" y="16"/>
                  </a:lnTo>
                  <a:lnTo>
                    <a:pt x="13" y="2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" name="Freeform 175"/>
            <p:cNvSpPr>
              <a:spLocks/>
            </p:cNvSpPr>
            <p:nvPr/>
          </p:nvSpPr>
          <p:spPr bwMode="auto">
            <a:xfrm>
              <a:off x="3129" y="2450"/>
              <a:ext cx="110" cy="47"/>
            </a:xfrm>
            <a:custGeom>
              <a:avLst/>
              <a:gdLst>
                <a:gd name="T0" fmla="*/ 0 w 220"/>
                <a:gd name="T1" fmla="*/ 34 h 93"/>
                <a:gd name="T2" fmla="*/ 14 w 220"/>
                <a:gd name="T3" fmla="*/ 30 h 93"/>
                <a:gd name="T4" fmla="*/ 28 w 220"/>
                <a:gd name="T5" fmla="*/ 26 h 93"/>
                <a:gd name="T6" fmla="*/ 41 w 220"/>
                <a:gd name="T7" fmla="*/ 23 h 93"/>
                <a:gd name="T8" fmla="*/ 52 w 220"/>
                <a:gd name="T9" fmla="*/ 19 h 93"/>
                <a:gd name="T10" fmla="*/ 64 w 220"/>
                <a:gd name="T11" fmla="*/ 16 h 93"/>
                <a:gd name="T12" fmla="*/ 74 w 220"/>
                <a:gd name="T13" fmla="*/ 14 h 93"/>
                <a:gd name="T14" fmla="*/ 84 w 220"/>
                <a:gd name="T15" fmla="*/ 11 h 93"/>
                <a:gd name="T16" fmla="*/ 95 w 220"/>
                <a:gd name="T17" fmla="*/ 9 h 93"/>
                <a:gd name="T18" fmla="*/ 105 w 220"/>
                <a:gd name="T19" fmla="*/ 7 h 93"/>
                <a:gd name="T20" fmla="*/ 117 w 220"/>
                <a:gd name="T21" fmla="*/ 6 h 93"/>
                <a:gd name="T22" fmla="*/ 127 w 220"/>
                <a:gd name="T23" fmla="*/ 4 h 93"/>
                <a:gd name="T24" fmla="*/ 140 w 220"/>
                <a:gd name="T25" fmla="*/ 3 h 93"/>
                <a:gd name="T26" fmla="*/ 151 w 220"/>
                <a:gd name="T27" fmla="*/ 2 h 93"/>
                <a:gd name="T28" fmla="*/ 165 w 220"/>
                <a:gd name="T29" fmla="*/ 1 h 93"/>
                <a:gd name="T30" fmla="*/ 180 w 220"/>
                <a:gd name="T31" fmla="*/ 0 h 93"/>
                <a:gd name="T32" fmla="*/ 195 w 220"/>
                <a:gd name="T33" fmla="*/ 0 h 93"/>
                <a:gd name="T34" fmla="*/ 220 w 220"/>
                <a:gd name="T35" fmla="*/ 64 h 93"/>
                <a:gd name="T36" fmla="*/ 205 w 220"/>
                <a:gd name="T37" fmla="*/ 64 h 93"/>
                <a:gd name="T38" fmla="*/ 191 w 220"/>
                <a:gd name="T39" fmla="*/ 65 h 93"/>
                <a:gd name="T40" fmla="*/ 179 w 220"/>
                <a:gd name="T41" fmla="*/ 65 h 93"/>
                <a:gd name="T42" fmla="*/ 166 w 220"/>
                <a:gd name="T43" fmla="*/ 67 h 93"/>
                <a:gd name="T44" fmla="*/ 153 w 220"/>
                <a:gd name="T45" fmla="*/ 67 h 93"/>
                <a:gd name="T46" fmla="*/ 141 w 220"/>
                <a:gd name="T47" fmla="*/ 68 h 93"/>
                <a:gd name="T48" fmla="*/ 129 w 220"/>
                <a:gd name="T49" fmla="*/ 69 h 93"/>
                <a:gd name="T50" fmla="*/ 118 w 220"/>
                <a:gd name="T51" fmla="*/ 71 h 93"/>
                <a:gd name="T52" fmla="*/ 105 w 220"/>
                <a:gd name="T53" fmla="*/ 72 h 93"/>
                <a:gd name="T54" fmla="*/ 94 w 220"/>
                <a:gd name="T55" fmla="*/ 75 h 93"/>
                <a:gd name="T56" fmla="*/ 82 w 220"/>
                <a:gd name="T57" fmla="*/ 77 h 93"/>
                <a:gd name="T58" fmla="*/ 69 w 220"/>
                <a:gd name="T59" fmla="*/ 79 h 93"/>
                <a:gd name="T60" fmla="*/ 57 w 220"/>
                <a:gd name="T61" fmla="*/ 83 h 93"/>
                <a:gd name="T62" fmla="*/ 43 w 220"/>
                <a:gd name="T63" fmla="*/ 86 h 93"/>
                <a:gd name="T64" fmla="*/ 29 w 220"/>
                <a:gd name="T65" fmla="*/ 90 h 93"/>
                <a:gd name="T66" fmla="*/ 15 w 220"/>
                <a:gd name="T67" fmla="*/ 93 h 93"/>
                <a:gd name="T68" fmla="*/ 0 w 220"/>
                <a:gd name="T69" fmla="*/ 3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0" h="93">
                  <a:moveTo>
                    <a:pt x="0" y="34"/>
                  </a:moveTo>
                  <a:lnTo>
                    <a:pt x="14" y="30"/>
                  </a:lnTo>
                  <a:lnTo>
                    <a:pt x="28" y="26"/>
                  </a:lnTo>
                  <a:lnTo>
                    <a:pt x="41" y="23"/>
                  </a:lnTo>
                  <a:lnTo>
                    <a:pt x="52" y="19"/>
                  </a:lnTo>
                  <a:lnTo>
                    <a:pt x="64" y="16"/>
                  </a:lnTo>
                  <a:lnTo>
                    <a:pt x="74" y="14"/>
                  </a:lnTo>
                  <a:lnTo>
                    <a:pt x="84" y="11"/>
                  </a:lnTo>
                  <a:lnTo>
                    <a:pt x="95" y="9"/>
                  </a:lnTo>
                  <a:lnTo>
                    <a:pt x="105" y="7"/>
                  </a:lnTo>
                  <a:lnTo>
                    <a:pt x="117" y="6"/>
                  </a:lnTo>
                  <a:lnTo>
                    <a:pt x="127" y="4"/>
                  </a:lnTo>
                  <a:lnTo>
                    <a:pt x="140" y="3"/>
                  </a:lnTo>
                  <a:lnTo>
                    <a:pt x="151" y="2"/>
                  </a:lnTo>
                  <a:lnTo>
                    <a:pt x="165" y="1"/>
                  </a:lnTo>
                  <a:lnTo>
                    <a:pt x="180" y="0"/>
                  </a:lnTo>
                  <a:lnTo>
                    <a:pt x="195" y="0"/>
                  </a:lnTo>
                  <a:lnTo>
                    <a:pt x="220" y="64"/>
                  </a:lnTo>
                  <a:lnTo>
                    <a:pt x="205" y="64"/>
                  </a:lnTo>
                  <a:lnTo>
                    <a:pt x="191" y="65"/>
                  </a:lnTo>
                  <a:lnTo>
                    <a:pt x="179" y="65"/>
                  </a:lnTo>
                  <a:lnTo>
                    <a:pt x="166" y="67"/>
                  </a:lnTo>
                  <a:lnTo>
                    <a:pt x="153" y="67"/>
                  </a:lnTo>
                  <a:lnTo>
                    <a:pt x="141" y="68"/>
                  </a:lnTo>
                  <a:lnTo>
                    <a:pt x="129" y="69"/>
                  </a:lnTo>
                  <a:lnTo>
                    <a:pt x="118" y="71"/>
                  </a:lnTo>
                  <a:lnTo>
                    <a:pt x="105" y="72"/>
                  </a:lnTo>
                  <a:lnTo>
                    <a:pt x="94" y="75"/>
                  </a:lnTo>
                  <a:lnTo>
                    <a:pt x="82" y="77"/>
                  </a:lnTo>
                  <a:lnTo>
                    <a:pt x="69" y="79"/>
                  </a:lnTo>
                  <a:lnTo>
                    <a:pt x="57" y="83"/>
                  </a:lnTo>
                  <a:lnTo>
                    <a:pt x="43" y="86"/>
                  </a:lnTo>
                  <a:lnTo>
                    <a:pt x="29" y="90"/>
                  </a:lnTo>
                  <a:lnTo>
                    <a:pt x="15" y="9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" name="Freeform 176"/>
            <p:cNvSpPr>
              <a:spLocks/>
            </p:cNvSpPr>
            <p:nvPr/>
          </p:nvSpPr>
          <p:spPr bwMode="auto">
            <a:xfrm>
              <a:off x="3144" y="2491"/>
              <a:ext cx="165" cy="230"/>
            </a:xfrm>
            <a:custGeom>
              <a:avLst/>
              <a:gdLst>
                <a:gd name="T0" fmla="*/ 0 w 331"/>
                <a:gd name="T1" fmla="*/ 33 h 459"/>
                <a:gd name="T2" fmla="*/ 14 w 331"/>
                <a:gd name="T3" fmla="*/ 27 h 459"/>
                <a:gd name="T4" fmla="*/ 27 w 331"/>
                <a:gd name="T5" fmla="*/ 23 h 459"/>
                <a:gd name="T6" fmla="*/ 38 w 331"/>
                <a:gd name="T7" fmla="*/ 19 h 459"/>
                <a:gd name="T8" fmla="*/ 51 w 331"/>
                <a:gd name="T9" fmla="*/ 16 h 459"/>
                <a:gd name="T10" fmla="*/ 62 w 331"/>
                <a:gd name="T11" fmla="*/ 13 h 459"/>
                <a:gd name="T12" fmla="*/ 74 w 331"/>
                <a:gd name="T13" fmla="*/ 11 h 459"/>
                <a:gd name="T14" fmla="*/ 85 w 331"/>
                <a:gd name="T15" fmla="*/ 9 h 459"/>
                <a:gd name="T16" fmla="*/ 97 w 331"/>
                <a:gd name="T17" fmla="*/ 8 h 459"/>
                <a:gd name="T18" fmla="*/ 108 w 331"/>
                <a:gd name="T19" fmla="*/ 5 h 459"/>
                <a:gd name="T20" fmla="*/ 120 w 331"/>
                <a:gd name="T21" fmla="*/ 5 h 459"/>
                <a:gd name="T22" fmla="*/ 133 w 331"/>
                <a:gd name="T23" fmla="*/ 4 h 459"/>
                <a:gd name="T24" fmla="*/ 144 w 331"/>
                <a:gd name="T25" fmla="*/ 3 h 459"/>
                <a:gd name="T26" fmla="*/ 157 w 331"/>
                <a:gd name="T27" fmla="*/ 2 h 459"/>
                <a:gd name="T28" fmla="*/ 171 w 331"/>
                <a:gd name="T29" fmla="*/ 2 h 459"/>
                <a:gd name="T30" fmla="*/ 184 w 331"/>
                <a:gd name="T31" fmla="*/ 1 h 459"/>
                <a:gd name="T32" fmla="*/ 198 w 331"/>
                <a:gd name="T33" fmla="*/ 0 h 459"/>
                <a:gd name="T34" fmla="*/ 331 w 331"/>
                <a:gd name="T35" fmla="*/ 446 h 459"/>
                <a:gd name="T36" fmla="*/ 315 w 331"/>
                <a:gd name="T37" fmla="*/ 444 h 459"/>
                <a:gd name="T38" fmla="*/ 300 w 331"/>
                <a:gd name="T39" fmla="*/ 443 h 459"/>
                <a:gd name="T40" fmla="*/ 286 w 331"/>
                <a:gd name="T41" fmla="*/ 442 h 459"/>
                <a:gd name="T42" fmla="*/ 273 w 331"/>
                <a:gd name="T43" fmla="*/ 441 h 459"/>
                <a:gd name="T44" fmla="*/ 260 w 331"/>
                <a:gd name="T45" fmla="*/ 440 h 459"/>
                <a:gd name="T46" fmla="*/ 249 w 331"/>
                <a:gd name="T47" fmla="*/ 440 h 459"/>
                <a:gd name="T48" fmla="*/ 237 w 331"/>
                <a:gd name="T49" fmla="*/ 440 h 459"/>
                <a:gd name="T50" fmla="*/ 227 w 331"/>
                <a:gd name="T51" fmla="*/ 440 h 459"/>
                <a:gd name="T52" fmla="*/ 216 w 331"/>
                <a:gd name="T53" fmla="*/ 440 h 459"/>
                <a:gd name="T54" fmla="*/ 204 w 331"/>
                <a:gd name="T55" fmla="*/ 441 h 459"/>
                <a:gd name="T56" fmla="*/ 192 w 331"/>
                <a:gd name="T57" fmla="*/ 442 h 459"/>
                <a:gd name="T58" fmla="*/ 181 w 331"/>
                <a:gd name="T59" fmla="*/ 444 h 459"/>
                <a:gd name="T60" fmla="*/ 168 w 331"/>
                <a:gd name="T61" fmla="*/ 447 h 459"/>
                <a:gd name="T62" fmla="*/ 156 w 331"/>
                <a:gd name="T63" fmla="*/ 450 h 459"/>
                <a:gd name="T64" fmla="*/ 142 w 331"/>
                <a:gd name="T65" fmla="*/ 455 h 459"/>
                <a:gd name="T66" fmla="*/ 127 w 331"/>
                <a:gd name="T67" fmla="*/ 459 h 459"/>
                <a:gd name="T68" fmla="*/ 0 w 331"/>
                <a:gd name="T69" fmla="*/ 3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459">
                  <a:moveTo>
                    <a:pt x="0" y="33"/>
                  </a:moveTo>
                  <a:lnTo>
                    <a:pt x="14" y="27"/>
                  </a:lnTo>
                  <a:lnTo>
                    <a:pt x="27" y="23"/>
                  </a:lnTo>
                  <a:lnTo>
                    <a:pt x="38" y="19"/>
                  </a:lnTo>
                  <a:lnTo>
                    <a:pt x="51" y="16"/>
                  </a:lnTo>
                  <a:lnTo>
                    <a:pt x="62" y="13"/>
                  </a:lnTo>
                  <a:lnTo>
                    <a:pt x="74" y="11"/>
                  </a:lnTo>
                  <a:lnTo>
                    <a:pt x="85" y="9"/>
                  </a:lnTo>
                  <a:lnTo>
                    <a:pt x="97" y="8"/>
                  </a:lnTo>
                  <a:lnTo>
                    <a:pt x="108" y="5"/>
                  </a:lnTo>
                  <a:lnTo>
                    <a:pt x="120" y="5"/>
                  </a:lnTo>
                  <a:lnTo>
                    <a:pt x="133" y="4"/>
                  </a:lnTo>
                  <a:lnTo>
                    <a:pt x="144" y="3"/>
                  </a:lnTo>
                  <a:lnTo>
                    <a:pt x="157" y="2"/>
                  </a:lnTo>
                  <a:lnTo>
                    <a:pt x="171" y="2"/>
                  </a:lnTo>
                  <a:lnTo>
                    <a:pt x="184" y="1"/>
                  </a:lnTo>
                  <a:lnTo>
                    <a:pt x="198" y="0"/>
                  </a:lnTo>
                  <a:lnTo>
                    <a:pt x="331" y="446"/>
                  </a:lnTo>
                  <a:lnTo>
                    <a:pt x="315" y="444"/>
                  </a:lnTo>
                  <a:lnTo>
                    <a:pt x="300" y="443"/>
                  </a:lnTo>
                  <a:lnTo>
                    <a:pt x="286" y="442"/>
                  </a:lnTo>
                  <a:lnTo>
                    <a:pt x="273" y="441"/>
                  </a:lnTo>
                  <a:lnTo>
                    <a:pt x="260" y="440"/>
                  </a:lnTo>
                  <a:lnTo>
                    <a:pt x="249" y="440"/>
                  </a:lnTo>
                  <a:lnTo>
                    <a:pt x="237" y="440"/>
                  </a:lnTo>
                  <a:lnTo>
                    <a:pt x="227" y="440"/>
                  </a:lnTo>
                  <a:lnTo>
                    <a:pt x="216" y="440"/>
                  </a:lnTo>
                  <a:lnTo>
                    <a:pt x="204" y="441"/>
                  </a:lnTo>
                  <a:lnTo>
                    <a:pt x="192" y="442"/>
                  </a:lnTo>
                  <a:lnTo>
                    <a:pt x="181" y="444"/>
                  </a:lnTo>
                  <a:lnTo>
                    <a:pt x="168" y="447"/>
                  </a:lnTo>
                  <a:lnTo>
                    <a:pt x="156" y="450"/>
                  </a:lnTo>
                  <a:lnTo>
                    <a:pt x="142" y="455"/>
                  </a:lnTo>
                  <a:lnTo>
                    <a:pt x="127" y="45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Freeform 177"/>
            <p:cNvSpPr>
              <a:spLocks/>
            </p:cNvSpPr>
            <p:nvPr/>
          </p:nvSpPr>
          <p:spPr bwMode="auto">
            <a:xfrm>
              <a:off x="3255" y="2362"/>
              <a:ext cx="120" cy="78"/>
            </a:xfrm>
            <a:custGeom>
              <a:avLst/>
              <a:gdLst>
                <a:gd name="T0" fmla="*/ 0 w 239"/>
                <a:gd name="T1" fmla="*/ 10 h 155"/>
                <a:gd name="T2" fmla="*/ 47 w 239"/>
                <a:gd name="T3" fmla="*/ 155 h 155"/>
                <a:gd name="T4" fmla="*/ 62 w 239"/>
                <a:gd name="T5" fmla="*/ 152 h 155"/>
                <a:gd name="T6" fmla="*/ 76 w 239"/>
                <a:gd name="T7" fmla="*/ 148 h 155"/>
                <a:gd name="T8" fmla="*/ 91 w 239"/>
                <a:gd name="T9" fmla="*/ 145 h 155"/>
                <a:gd name="T10" fmla="*/ 103 w 239"/>
                <a:gd name="T11" fmla="*/ 142 h 155"/>
                <a:gd name="T12" fmla="*/ 117 w 239"/>
                <a:gd name="T13" fmla="*/ 141 h 155"/>
                <a:gd name="T14" fmla="*/ 130 w 239"/>
                <a:gd name="T15" fmla="*/ 139 h 155"/>
                <a:gd name="T16" fmla="*/ 142 w 239"/>
                <a:gd name="T17" fmla="*/ 138 h 155"/>
                <a:gd name="T18" fmla="*/ 154 w 239"/>
                <a:gd name="T19" fmla="*/ 137 h 155"/>
                <a:gd name="T20" fmla="*/ 166 w 239"/>
                <a:gd name="T21" fmla="*/ 137 h 155"/>
                <a:gd name="T22" fmla="*/ 177 w 239"/>
                <a:gd name="T23" fmla="*/ 137 h 155"/>
                <a:gd name="T24" fmla="*/ 189 w 239"/>
                <a:gd name="T25" fmla="*/ 137 h 155"/>
                <a:gd name="T26" fmla="*/ 199 w 239"/>
                <a:gd name="T27" fmla="*/ 138 h 155"/>
                <a:gd name="T28" fmla="*/ 209 w 239"/>
                <a:gd name="T29" fmla="*/ 139 h 155"/>
                <a:gd name="T30" fmla="*/ 220 w 239"/>
                <a:gd name="T31" fmla="*/ 140 h 155"/>
                <a:gd name="T32" fmla="*/ 230 w 239"/>
                <a:gd name="T33" fmla="*/ 142 h 155"/>
                <a:gd name="T34" fmla="*/ 239 w 239"/>
                <a:gd name="T35" fmla="*/ 145 h 155"/>
                <a:gd name="T36" fmla="*/ 191 w 239"/>
                <a:gd name="T37" fmla="*/ 10 h 155"/>
                <a:gd name="T38" fmla="*/ 178 w 239"/>
                <a:gd name="T39" fmla="*/ 9 h 155"/>
                <a:gd name="T40" fmla="*/ 167 w 239"/>
                <a:gd name="T41" fmla="*/ 8 h 155"/>
                <a:gd name="T42" fmla="*/ 154 w 239"/>
                <a:gd name="T43" fmla="*/ 7 h 155"/>
                <a:gd name="T44" fmla="*/ 142 w 239"/>
                <a:gd name="T45" fmla="*/ 5 h 155"/>
                <a:gd name="T46" fmla="*/ 131 w 239"/>
                <a:gd name="T47" fmla="*/ 4 h 155"/>
                <a:gd name="T48" fmla="*/ 119 w 239"/>
                <a:gd name="T49" fmla="*/ 3 h 155"/>
                <a:gd name="T50" fmla="*/ 108 w 239"/>
                <a:gd name="T51" fmla="*/ 2 h 155"/>
                <a:gd name="T52" fmla="*/ 96 w 239"/>
                <a:gd name="T53" fmla="*/ 1 h 155"/>
                <a:gd name="T54" fmla="*/ 85 w 239"/>
                <a:gd name="T55" fmla="*/ 1 h 155"/>
                <a:gd name="T56" fmla="*/ 73 w 239"/>
                <a:gd name="T57" fmla="*/ 0 h 155"/>
                <a:gd name="T58" fmla="*/ 62 w 239"/>
                <a:gd name="T59" fmla="*/ 1 h 155"/>
                <a:gd name="T60" fmla="*/ 50 w 239"/>
                <a:gd name="T61" fmla="*/ 1 h 155"/>
                <a:gd name="T62" fmla="*/ 38 w 239"/>
                <a:gd name="T63" fmla="*/ 2 h 155"/>
                <a:gd name="T64" fmla="*/ 25 w 239"/>
                <a:gd name="T65" fmla="*/ 4 h 155"/>
                <a:gd name="T66" fmla="*/ 12 w 239"/>
                <a:gd name="T67" fmla="*/ 7 h 155"/>
                <a:gd name="T68" fmla="*/ 0 w 239"/>
                <a:gd name="T69" fmla="*/ 1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155">
                  <a:moveTo>
                    <a:pt x="0" y="10"/>
                  </a:moveTo>
                  <a:lnTo>
                    <a:pt x="47" y="155"/>
                  </a:lnTo>
                  <a:lnTo>
                    <a:pt x="62" y="152"/>
                  </a:lnTo>
                  <a:lnTo>
                    <a:pt x="76" y="148"/>
                  </a:lnTo>
                  <a:lnTo>
                    <a:pt x="91" y="145"/>
                  </a:lnTo>
                  <a:lnTo>
                    <a:pt x="103" y="142"/>
                  </a:lnTo>
                  <a:lnTo>
                    <a:pt x="117" y="141"/>
                  </a:lnTo>
                  <a:lnTo>
                    <a:pt x="130" y="139"/>
                  </a:lnTo>
                  <a:lnTo>
                    <a:pt x="142" y="138"/>
                  </a:lnTo>
                  <a:lnTo>
                    <a:pt x="154" y="137"/>
                  </a:lnTo>
                  <a:lnTo>
                    <a:pt x="166" y="137"/>
                  </a:lnTo>
                  <a:lnTo>
                    <a:pt x="177" y="137"/>
                  </a:lnTo>
                  <a:lnTo>
                    <a:pt x="189" y="137"/>
                  </a:lnTo>
                  <a:lnTo>
                    <a:pt x="199" y="138"/>
                  </a:lnTo>
                  <a:lnTo>
                    <a:pt x="209" y="139"/>
                  </a:lnTo>
                  <a:lnTo>
                    <a:pt x="220" y="140"/>
                  </a:lnTo>
                  <a:lnTo>
                    <a:pt x="230" y="142"/>
                  </a:lnTo>
                  <a:lnTo>
                    <a:pt x="239" y="145"/>
                  </a:lnTo>
                  <a:lnTo>
                    <a:pt x="191" y="10"/>
                  </a:lnTo>
                  <a:lnTo>
                    <a:pt x="178" y="9"/>
                  </a:lnTo>
                  <a:lnTo>
                    <a:pt x="167" y="8"/>
                  </a:lnTo>
                  <a:lnTo>
                    <a:pt x="154" y="7"/>
                  </a:lnTo>
                  <a:lnTo>
                    <a:pt x="142" y="5"/>
                  </a:lnTo>
                  <a:lnTo>
                    <a:pt x="131" y="4"/>
                  </a:lnTo>
                  <a:lnTo>
                    <a:pt x="119" y="3"/>
                  </a:lnTo>
                  <a:lnTo>
                    <a:pt x="108" y="2"/>
                  </a:lnTo>
                  <a:lnTo>
                    <a:pt x="96" y="1"/>
                  </a:lnTo>
                  <a:lnTo>
                    <a:pt x="85" y="1"/>
                  </a:lnTo>
                  <a:lnTo>
                    <a:pt x="73" y="0"/>
                  </a:lnTo>
                  <a:lnTo>
                    <a:pt x="62" y="1"/>
                  </a:lnTo>
                  <a:lnTo>
                    <a:pt x="50" y="1"/>
                  </a:lnTo>
                  <a:lnTo>
                    <a:pt x="38" y="2"/>
                  </a:lnTo>
                  <a:lnTo>
                    <a:pt x="25" y="4"/>
                  </a:lnTo>
                  <a:lnTo>
                    <a:pt x="12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" name="Freeform 178"/>
            <p:cNvSpPr>
              <a:spLocks/>
            </p:cNvSpPr>
            <p:nvPr/>
          </p:nvSpPr>
          <p:spPr bwMode="auto">
            <a:xfrm>
              <a:off x="3281" y="2438"/>
              <a:ext cx="127" cy="102"/>
            </a:xfrm>
            <a:custGeom>
              <a:avLst/>
              <a:gdLst>
                <a:gd name="T0" fmla="*/ 0 w 255"/>
                <a:gd name="T1" fmla="*/ 21 h 205"/>
                <a:gd name="T2" fmla="*/ 15 w 255"/>
                <a:gd name="T3" fmla="*/ 17 h 205"/>
                <a:gd name="T4" fmla="*/ 31 w 255"/>
                <a:gd name="T5" fmla="*/ 12 h 205"/>
                <a:gd name="T6" fmla="*/ 45 w 255"/>
                <a:gd name="T7" fmla="*/ 9 h 205"/>
                <a:gd name="T8" fmla="*/ 60 w 255"/>
                <a:gd name="T9" fmla="*/ 6 h 205"/>
                <a:gd name="T10" fmla="*/ 73 w 255"/>
                <a:gd name="T11" fmla="*/ 4 h 205"/>
                <a:gd name="T12" fmla="*/ 87 w 255"/>
                <a:gd name="T13" fmla="*/ 2 h 205"/>
                <a:gd name="T14" fmla="*/ 99 w 255"/>
                <a:gd name="T15" fmla="*/ 1 h 205"/>
                <a:gd name="T16" fmla="*/ 112 w 255"/>
                <a:gd name="T17" fmla="*/ 0 h 205"/>
                <a:gd name="T18" fmla="*/ 124 w 255"/>
                <a:gd name="T19" fmla="*/ 0 h 205"/>
                <a:gd name="T20" fmla="*/ 134 w 255"/>
                <a:gd name="T21" fmla="*/ 0 h 205"/>
                <a:gd name="T22" fmla="*/ 145 w 255"/>
                <a:gd name="T23" fmla="*/ 1 h 205"/>
                <a:gd name="T24" fmla="*/ 156 w 255"/>
                <a:gd name="T25" fmla="*/ 1 h 205"/>
                <a:gd name="T26" fmla="*/ 165 w 255"/>
                <a:gd name="T27" fmla="*/ 3 h 205"/>
                <a:gd name="T28" fmla="*/ 174 w 255"/>
                <a:gd name="T29" fmla="*/ 4 h 205"/>
                <a:gd name="T30" fmla="*/ 184 w 255"/>
                <a:gd name="T31" fmla="*/ 6 h 205"/>
                <a:gd name="T32" fmla="*/ 192 w 255"/>
                <a:gd name="T33" fmla="*/ 9 h 205"/>
                <a:gd name="T34" fmla="*/ 255 w 255"/>
                <a:gd name="T35" fmla="*/ 187 h 205"/>
                <a:gd name="T36" fmla="*/ 240 w 255"/>
                <a:gd name="T37" fmla="*/ 185 h 205"/>
                <a:gd name="T38" fmla="*/ 227 w 255"/>
                <a:gd name="T39" fmla="*/ 184 h 205"/>
                <a:gd name="T40" fmla="*/ 213 w 255"/>
                <a:gd name="T41" fmla="*/ 183 h 205"/>
                <a:gd name="T42" fmla="*/ 202 w 255"/>
                <a:gd name="T43" fmla="*/ 182 h 205"/>
                <a:gd name="T44" fmla="*/ 190 w 255"/>
                <a:gd name="T45" fmla="*/ 180 h 205"/>
                <a:gd name="T46" fmla="*/ 179 w 255"/>
                <a:gd name="T47" fmla="*/ 180 h 205"/>
                <a:gd name="T48" fmla="*/ 169 w 255"/>
                <a:gd name="T49" fmla="*/ 182 h 205"/>
                <a:gd name="T50" fmla="*/ 158 w 255"/>
                <a:gd name="T51" fmla="*/ 182 h 205"/>
                <a:gd name="T52" fmla="*/ 148 w 255"/>
                <a:gd name="T53" fmla="*/ 183 h 205"/>
                <a:gd name="T54" fmla="*/ 137 w 255"/>
                <a:gd name="T55" fmla="*/ 185 h 205"/>
                <a:gd name="T56" fmla="*/ 126 w 255"/>
                <a:gd name="T57" fmla="*/ 186 h 205"/>
                <a:gd name="T58" fmla="*/ 114 w 255"/>
                <a:gd name="T59" fmla="*/ 190 h 205"/>
                <a:gd name="T60" fmla="*/ 103 w 255"/>
                <a:gd name="T61" fmla="*/ 192 h 205"/>
                <a:gd name="T62" fmla="*/ 90 w 255"/>
                <a:gd name="T63" fmla="*/ 195 h 205"/>
                <a:gd name="T64" fmla="*/ 77 w 255"/>
                <a:gd name="T65" fmla="*/ 200 h 205"/>
                <a:gd name="T66" fmla="*/ 64 w 255"/>
                <a:gd name="T67" fmla="*/ 205 h 205"/>
                <a:gd name="T68" fmla="*/ 0 w 255"/>
                <a:gd name="T69" fmla="*/ 2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5" h="205">
                  <a:moveTo>
                    <a:pt x="0" y="21"/>
                  </a:moveTo>
                  <a:lnTo>
                    <a:pt x="15" y="17"/>
                  </a:lnTo>
                  <a:lnTo>
                    <a:pt x="31" y="12"/>
                  </a:lnTo>
                  <a:lnTo>
                    <a:pt x="45" y="9"/>
                  </a:lnTo>
                  <a:lnTo>
                    <a:pt x="60" y="6"/>
                  </a:lnTo>
                  <a:lnTo>
                    <a:pt x="73" y="4"/>
                  </a:lnTo>
                  <a:lnTo>
                    <a:pt x="87" y="2"/>
                  </a:lnTo>
                  <a:lnTo>
                    <a:pt x="99" y="1"/>
                  </a:lnTo>
                  <a:lnTo>
                    <a:pt x="112" y="0"/>
                  </a:lnTo>
                  <a:lnTo>
                    <a:pt x="124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6" y="1"/>
                  </a:lnTo>
                  <a:lnTo>
                    <a:pt x="165" y="3"/>
                  </a:lnTo>
                  <a:lnTo>
                    <a:pt x="174" y="4"/>
                  </a:lnTo>
                  <a:lnTo>
                    <a:pt x="184" y="6"/>
                  </a:lnTo>
                  <a:lnTo>
                    <a:pt x="192" y="9"/>
                  </a:lnTo>
                  <a:lnTo>
                    <a:pt x="255" y="187"/>
                  </a:lnTo>
                  <a:lnTo>
                    <a:pt x="240" y="185"/>
                  </a:lnTo>
                  <a:lnTo>
                    <a:pt x="227" y="184"/>
                  </a:lnTo>
                  <a:lnTo>
                    <a:pt x="213" y="183"/>
                  </a:lnTo>
                  <a:lnTo>
                    <a:pt x="202" y="182"/>
                  </a:lnTo>
                  <a:lnTo>
                    <a:pt x="190" y="180"/>
                  </a:lnTo>
                  <a:lnTo>
                    <a:pt x="179" y="180"/>
                  </a:lnTo>
                  <a:lnTo>
                    <a:pt x="169" y="182"/>
                  </a:lnTo>
                  <a:lnTo>
                    <a:pt x="158" y="182"/>
                  </a:lnTo>
                  <a:lnTo>
                    <a:pt x="148" y="183"/>
                  </a:lnTo>
                  <a:lnTo>
                    <a:pt x="137" y="185"/>
                  </a:lnTo>
                  <a:lnTo>
                    <a:pt x="126" y="186"/>
                  </a:lnTo>
                  <a:lnTo>
                    <a:pt x="114" y="190"/>
                  </a:lnTo>
                  <a:lnTo>
                    <a:pt x="103" y="192"/>
                  </a:lnTo>
                  <a:lnTo>
                    <a:pt x="90" y="195"/>
                  </a:lnTo>
                  <a:lnTo>
                    <a:pt x="77" y="200"/>
                  </a:lnTo>
                  <a:lnTo>
                    <a:pt x="64" y="20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" name="Freeform 179"/>
            <p:cNvSpPr>
              <a:spLocks/>
            </p:cNvSpPr>
            <p:nvPr/>
          </p:nvSpPr>
          <p:spPr bwMode="auto">
            <a:xfrm>
              <a:off x="3316" y="2536"/>
              <a:ext cx="159" cy="171"/>
            </a:xfrm>
            <a:custGeom>
              <a:avLst/>
              <a:gdLst>
                <a:gd name="T0" fmla="*/ 0 w 319"/>
                <a:gd name="T1" fmla="*/ 24 h 341"/>
                <a:gd name="T2" fmla="*/ 13 w 319"/>
                <a:gd name="T3" fmla="*/ 19 h 341"/>
                <a:gd name="T4" fmla="*/ 26 w 319"/>
                <a:gd name="T5" fmla="*/ 15 h 341"/>
                <a:gd name="T6" fmla="*/ 40 w 319"/>
                <a:gd name="T7" fmla="*/ 10 h 341"/>
                <a:gd name="T8" fmla="*/ 53 w 319"/>
                <a:gd name="T9" fmla="*/ 8 h 341"/>
                <a:gd name="T10" fmla="*/ 65 w 319"/>
                <a:gd name="T11" fmla="*/ 4 h 341"/>
                <a:gd name="T12" fmla="*/ 78 w 319"/>
                <a:gd name="T13" fmla="*/ 3 h 341"/>
                <a:gd name="T14" fmla="*/ 91 w 319"/>
                <a:gd name="T15" fmla="*/ 1 h 341"/>
                <a:gd name="T16" fmla="*/ 102 w 319"/>
                <a:gd name="T17" fmla="*/ 1 h 341"/>
                <a:gd name="T18" fmla="*/ 114 w 319"/>
                <a:gd name="T19" fmla="*/ 0 h 341"/>
                <a:gd name="T20" fmla="*/ 125 w 319"/>
                <a:gd name="T21" fmla="*/ 1 h 341"/>
                <a:gd name="T22" fmla="*/ 137 w 319"/>
                <a:gd name="T23" fmla="*/ 1 h 341"/>
                <a:gd name="T24" fmla="*/ 148 w 319"/>
                <a:gd name="T25" fmla="*/ 2 h 341"/>
                <a:gd name="T26" fmla="*/ 160 w 319"/>
                <a:gd name="T27" fmla="*/ 4 h 341"/>
                <a:gd name="T28" fmla="*/ 170 w 319"/>
                <a:gd name="T29" fmla="*/ 7 h 341"/>
                <a:gd name="T30" fmla="*/ 180 w 319"/>
                <a:gd name="T31" fmla="*/ 9 h 341"/>
                <a:gd name="T32" fmla="*/ 191 w 319"/>
                <a:gd name="T33" fmla="*/ 12 h 341"/>
                <a:gd name="T34" fmla="*/ 319 w 319"/>
                <a:gd name="T35" fmla="*/ 328 h 341"/>
                <a:gd name="T36" fmla="*/ 307 w 319"/>
                <a:gd name="T37" fmla="*/ 328 h 341"/>
                <a:gd name="T38" fmla="*/ 295 w 319"/>
                <a:gd name="T39" fmla="*/ 328 h 341"/>
                <a:gd name="T40" fmla="*/ 283 w 319"/>
                <a:gd name="T41" fmla="*/ 328 h 341"/>
                <a:gd name="T42" fmla="*/ 270 w 319"/>
                <a:gd name="T43" fmla="*/ 328 h 341"/>
                <a:gd name="T44" fmla="*/ 258 w 319"/>
                <a:gd name="T45" fmla="*/ 328 h 341"/>
                <a:gd name="T46" fmla="*/ 245 w 319"/>
                <a:gd name="T47" fmla="*/ 328 h 341"/>
                <a:gd name="T48" fmla="*/ 232 w 319"/>
                <a:gd name="T49" fmla="*/ 328 h 341"/>
                <a:gd name="T50" fmla="*/ 219 w 319"/>
                <a:gd name="T51" fmla="*/ 329 h 341"/>
                <a:gd name="T52" fmla="*/ 206 w 319"/>
                <a:gd name="T53" fmla="*/ 329 h 341"/>
                <a:gd name="T54" fmla="*/ 192 w 319"/>
                <a:gd name="T55" fmla="*/ 329 h 341"/>
                <a:gd name="T56" fmla="*/ 177 w 319"/>
                <a:gd name="T57" fmla="*/ 330 h 341"/>
                <a:gd name="T58" fmla="*/ 163 w 319"/>
                <a:gd name="T59" fmla="*/ 331 h 341"/>
                <a:gd name="T60" fmla="*/ 148 w 319"/>
                <a:gd name="T61" fmla="*/ 334 h 341"/>
                <a:gd name="T62" fmla="*/ 133 w 319"/>
                <a:gd name="T63" fmla="*/ 335 h 341"/>
                <a:gd name="T64" fmla="*/ 118 w 319"/>
                <a:gd name="T65" fmla="*/ 337 h 341"/>
                <a:gd name="T66" fmla="*/ 103 w 319"/>
                <a:gd name="T67" fmla="*/ 341 h 341"/>
                <a:gd name="T68" fmla="*/ 0 w 319"/>
                <a:gd name="T69" fmla="*/ 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9" h="341">
                  <a:moveTo>
                    <a:pt x="0" y="24"/>
                  </a:moveTo>
                  <a:lnTo>
                    <a:pt x="13" y="19"/>
                  </a:lnTo>
                  <a:lnTo>
                    <a:pt x="26" y="15"/>
                  </a:lnTo>
                  <a:lnTo>
                    <a:pt x="40" y="10"/>
                  </a:lnTo>
                  <a:lnTo>
                    <a:pt x="53" y="8"/>
                  </a:lnTo>
                  <a:lnTo>
                    <a:pt x="65" y="4"/>
                  </a:lnTo>
                  <a:lnTo>
                    <a:pt x="78" y="3"/>
                  </a:lnTo>
                  <a:lnTo>
                    <a:pt x="91" y="1"/>
                  </a:lnTo>
                  <a:lnTo>
                    <a:pt x="102" y="1"/>
                  </a:lnTo>
                  <a:lnTo>
                    <a:pt x="114" y="0"/>
                  </a:lnTo>
                  <a:lnTo>
                    <a:pt x="125" y="1"/>
                  </a:lnTo>
                  <a:lnTo>
                    <a:pt x="137" y="1"/>
                  </a:lnTo>
                  <a:lnTo>
                    <a:pt x="148" y="2"/>
                  </a:lnTo>
                  <a:lnTo>
                    <a:pt x="160" y="4"/>
                  </a:lnTo>
                  <a:lnTo>
                    <a:pt x="170" y="7"/>
                  </a:lnTo>
                  <a:lnTo>
                    <a:pt x="180" y="9"/>
                  </a:lnTo>
                  <a:lnTo>
                    <a:pt x="191" y="12"/>
                  </a:lnTo>
                  <a:lnTo>
                    <a:pt x="319" y="328"/>
                  </a:lnTo>
                  <a:lnTo>
                    <a:pt x="307" y="328"/>
                  </a:lnTo>
                  <a:lnTo>
                    <a:pt x="295" y="328"/>
                  </a:lnTo>
                  <a:lnTo>
                    <a:pt x="283" y="328"/>
                  </a:lnTo>
                  <a:lnTo>
                    <a:pt x="270" y="328"/>
                  </a:lnTo>
                  <a:lnTo>
                    <a:pt x="258" y="328"/>
                  </a:lnTo>
                  <a:lnTo>
                    <a:pt x="245" y="328"/>
                  </a:lnTo>
                  <a:lnTo>
                    <a:pt x="232" y="328"/>
                  </a:lnTo>
                  <a:lnTo>
                    <a:pt x="219" y="329"/>
                  </a:lnTo>
                  <a:lnTo>
                    <a:pt x="206" y="329"/>
                  </a:lnTo>
                  <a:lnTo>
                    <a:pt x="192" y="329"/>
                  </a:lnTo>
                  <a:lnTo>
                    <a:pt x="177" y="330"/>
                  </a:lnTo>
                  <a:lnTo>
                    <a:pt x="163" y="331"/>
                  </a:lnTo>
                  <a:lnTo>
                    <a:pt x="148" y="334"/>
                  </a:lnTo>
                  <a:lnTo>
                    <a:pt x="133" y="335"/>
                  </a:lnTo>
                  <a:lnTo>
                    <a:pt x="118" y="337"/>
                  </a:lnTo>
                  <a:lnTo>
                    <a:pt x="103" y="34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" name="Freeform 180"/>
            <p:cNvSpPr>
              <a:spLocks/>
            </p:cNvSpPr>
            <p:nvPr/>
          </p:nvSpPr>
          <p:spPr bwMode="auto">
            <a:xfrm>
              <a:off x="2765" y="2310"/>
              <a:ext cx="16" cy="16"/>
            </a:xfrm>
            <a:custGeom>
              <a:avLst/>
              <a:gdLst>
                <a:gd name="T0" fmla="*/ 0 w 32"/>
                <a:gd name="T1" fmla="*/ 3 h 31"/>
                <a:gd name="T2" fmla="*/ 3 w 32"/>
                <a:gd name="T3" fmla="*/ 31 h 31"/>
                <a:gd name="T4" fmla="*/ 32 w 32"/>
                <a:gd name="T5" fmla="*/ 28 h 31"/>
                <a:gd name="T6" fmla="*/ 25 w 32"/>
                <a:gd name="T7" fmla="*/ 0 h 31"/>
                <a:gd name="T8" fmla="*/ 0 w 32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3"/>
                  </a:moveTo>
                  <a:lnTo>
                    <a:pt x="3" y="31"/>
                  </a:lnTo>
                  <a:lnTo>
                    <a:pt x="32" y="28"/>
                  </a:lnTo>
                  <a:lnTo>
                    <a:pt x="2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" name="Freeform 181"/>
            <p:cNvSpPr>
              <a:spLocks/>
            </p:cNvSpPr>
            <p:nvPr/>
          </p:nvSpPr>
          <p:spPr bwMode="auto">
            <a:xfrm>
              <a:off x="2794" y="2309"/>
              <a:ext cx="16" cy="15"/>
            </a:xfrm>
            <a:custGeom>
              <a:avLst/>
              <a:gdLst>
                <a:gd name="T0" fmla="*/ 0 w 32"/>
                <a:gd name="T1" fmla="*/ 4 h 32"/>
                <a:gd name="T2" fmla="*/ 3 w 32"/>
                <a:gd name="T3" fmla="*/ 32 h 32"/>
                <a:gd name="T4" fmla="*/ 32 w 32"/>
                <a:gd name="T5" fmla="*/ 28 h 32"/>
                <a:gd name="T6" fmla="*/ 25 w 32"/>
                <a:gd name="T7" fmla="*/ 0 h 32"/>
                <a:gd name="T8" fmla="*/ 0 w 3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0" y="4"/>
                  </a:moveTo>
                  <a:lnTo>
                    <a:pt x="3" y="32"/>
                  </a:lnTo>
                  <a:lnTo>
                    <a:pt x="32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" name="Freeform 182"/>
            <p:cNvSpPr>
              <a:spLocks/>
            </p:cNvSpPr>
            <p:nvPr/>
          </p:nvSpPr>
          <p:spPr bwMode="auto">
            <a:xfrm>
              <a:off x="2827" y="2309"/>
              <a:ext cx="16" cy="15"/>
            </a:xfrm>
            <a:custGeom>
              <a:avLst/>
              <a:gdLst>
                <a:gd name="T0" fmla="*/ 0 w 33"/>
                <a:gd name="T1" fmla="*/ 4 h 32"/>
                <a:gd name="T2" fmla="*/ 4 w 33"/>
                <a:gd name="T3" fmla="*/ 32 h 32"/>
                <a:gd name="T4" fmla="*/ 33 w 33"/>
                <a:gd name="T5" fmla="*/ 28 h 32"/>
                <a:gd name="T6" fmla="*/ 25 w 33"/>
                <a:gd name="T7" fmla="*/ 0 h 32"/>
                <a:gd name="T8" fmla="*/ 0 w 33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0" y="4"/>
                  </a:moveTo>
                  <a:lnTo>
                    <a:pt x="4" y="32"/>
                  </a:lnTo>
                  <a:lnTo>
                    <a:pt x="33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" name="Freeform 183"/>
            <p:cNvSpPr>
              <a:spLocks/>
            </p:cNvSpPr>
            <p:nvPr/>
          </p:nvSpPr>
          <p:spPr bwMode="auto">
            <a:xfrm>
              <a:off x="3164" y="2321"/>
              <a:ext cx="16" cy="16"/>
            </a:xfrm>
            <a:custGeom>
              <a:avLst/>
              <a:gdLst>
                <a:gd name="T0" fmla="*/ 0 w 32"/>
                <a:gd name="T1" fmla="*/ 2 h 31"/>
                <a:gd name="T2" fmla="*/ 4 w 32"/>
                <a:gd name="T3" fmla="*/ 31 h 31"/>
                <a:gd name="T4" fmla="*/ 32 w 32"/>
                <a:gd name="T5" fmla="*/ 27 h 31"/>
                <a:gd name="T6" fmla="*/ 26 w 32"/>
                <a:gd name="T7" fmla="*/ 0 h 31"/>
                <a:gd name="T8" fmla="*/ 0 w 32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2"/>
                  </a:moveTo>
                  <a:lnTo>
                    <a:pt x="4" y="31"/>
                  </a:lnTo>
                  <a:lnTo>
                    <a:pt x="32" y="27"/>
                  </a:lnTo>
                  <a:lnTo>
                    <a:pt x="2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" name="Freeform 184"/>
            <p:cNvSpPr>
              <a:spLocks/>
            </p:cNvSpPr>
            <p:nvPr/>
          </p:nvSpPr>
          <p:spPr bwMode="auto">
            <a:xfrm>
              <a:off x="3192" y="2320"/>
              <a:ext cx="16" cy="15"/>
            </a:xfrm>
            <a:custGeom>
              <a:avLst/>
              <a:gdLst>
                <a:gd name="T0" fmla="*/ 0 w 31"/>
                <a:gd name="T1" fmla="*/ 4 h 31"/>
                <a:gd name="T2" fmla="*/ 3 w 31"/>
                <a:gd name="T3" fmla="*/ 31 h 31"/>
                <a:gd name="T4" fmla="*/ 31 w 31"/>
                <a:gd name="T5" fmla="*/ 28 h 31"/>
                <a:gd name="T6" fmla="*/ 25 w 31"/>
                <a:gd name="T7" fmla="*/ 0 h 31"/>
                <a:gd name="T8" fmla="*/ 0 w 31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4"/>
                  </a:moveTo>
                  <a:lnTo>
                    <a:pt x="3" y="31"/>
                  </a:lnTo>
                  <a:lnTo>
                    <a:pt x="31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" name="Freeform 185"/>
            <p:cNvSpPr>
              <a:spLocks/>
            </p:cNvSpPr>
            <p:nvPr/>
          </p:nvSpPr>
          <p:spPr bwMode="auto">
            <a:xfrm>
              <a:off x="3226" y="2320"/>
              <a:ext cx="16" cy="15"/>
            </a:xfrm>
            <a:custGeom>
              <a:avLst/>
              <a:gdLst>
                <a:gd name="T0" fmla="*/ 0 w 31"/>
                <a:gd name="T1" fmla="*/ 4 h 31"/>
                <a:gd name="T2" fmla="*/ 3 w 31"/>
                <a:gd name="T3" fmla="*/ 31 h 31"/>
                <a:gd name="T4" fmla="*/ 31 w 31"/>
                <a:gd name="T5" fmla="*/ 28 h 31"/>
                <a:gd name="T6" fmla="*/ 24 w 31"/>
                <a:gd name="T7" fmla="*/ 0 h 31"/>
                <a:gd name="T8" fmla="*/ 0 w 31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4"/>
                  </a:moveTo>
                  <a:lnTo>
                    <a:pt x="3" y="31"/>
                  </a:lnTo>
                  <a:lnTo>
                    <a:pt x="31" y="28"/>
                  </a:lnTo>
                  <a:lnTo>
                    <a:pt x="2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" name="Freeform 186"/>
            <p:cNvSpPr>
              <a:spLocks/>
            </p:cNvSpPr>
            <p:nvPr/>
          </p:nvSpPr>
          <p:spPr bwMode="auto">
            <a:xfrm>
              <a:off x="3258" y="2321"/>
              <a:ext cx="16" cy="16"/>
            </a:xfrm>
            <a:custGeom>
              <a:avLst/>
              <a:gdLst>
                <a:gd name="T0" fmla="*/ 0 w 33"/>
                <a:gd name="T1" fmla="*/ 2 h 31"/>
                <a:gd name="T2" fmla="*/ 4 w 33"/>
                <a:gd name="T3" fmla="*/ 31 h 31"/>
                <a:gd name="T4" fmla="*/ 33 w 33"/>
                <a:gd name="T5" fmla="*/ 27 h 31"/>
                <a:gd name="T6" fmla="*/ 25 w 33"/>
                <a:gd name="T7" fmla="*/ 0 h 31"/>
                <a:gd name="T8" fmla="*/ 0 w 33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0" y="2"/>
                  </a:moveTo>
                  <a:lnTo>
                    <a:pt x="4" y="31"/>
                  </a:lnTo>
                  <a:lnTo>
                    <a:pt x="33" y="27"/>
                  </a:lnTo>
                  <a:lnTo>
                    <a:pt x="2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" name="Freeform 192"/>
            <p:cNvSpPr>
              <a:spLocks/>
            </p:cNvSpPr>
            <p:nvPr/>
          </p:nvSpPr>
          <p:spPr bwMode="auto">
            <a:xfrm>
              <a:off x="3285" y="2785"/>
              <a:ext cx="292" cy="45"/>
            </a:xfrm>
            <a:custGeom>
              <a:avLst/>
              <a:gdLst>
                <a:gd name="T0" fmla="*/ 0 w 584"/>
                <a:gd name="T1" fmla="*/ 41 h 89"/>
                <a:gd name="T2" fmla="*/ 103 w 584"/>
                <a:gd name="T3" fmla="*/ 33 h 89"/>
                <a:gd name="T4" fmla="*/ 584 w 584"/>
                <a:gd name="T5" fmla="*/ 0 h 89"/>
                <a:gd name="T6" fmla="*/ 584 w 584"/>
                <a:gd name="T7" fmla="*/ 81 h 89"/>
                <a:gd name="T8" fmla="*/ 308 w 584"/>
                <a:gd name="T9" fmla="*/ 89 h 89"/>
                <a:gd name="T10" fmla="*/ 396 w 584"/>
                <a:gd name="T11" fmla="*/ 57 h 89"/>
                <a:gd name="T12" fmla="*/ 79 w 584"/>
                <a:gd name="T13" fmla="*/ 73 h 89"/>
                <a:gd name="T14" fmla="*/ 0 w 584"/>
                <a:gd name="T15" fmla="*/ 4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4" h="89">
                  <a:moveTo>
                    <a:pt x="0" y="41"/>
                  </a:moveTo>
                  <a:lnTo>
                    <a:pt x="103" y="33"/>
                  </a:lnTo>
                  <a:lnTo>
                    <a:pt x="584" y="0"/>
                  </a:lnTo>
                  <a:lnTo>
                    <a:pt x="584" y="81"/>
                  </a:lnTo>
                  <a:lnTo>
                    <a:pt x="308" y="89"/>
                  </a:lnTo>
                  <a:lnTo>
                    <a:pt x="396" y="57"/>
                  </a:lnTo>
                  <a:lnTo>
                    <a:pt x="79" y="73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" name="Freeform 204"/>
            <p:cNvSpPr>
              <a:spLocks/>
            </p:cNvSpPr>
            <p:nvPr/>
          </p:nvSpPr>
          <p:spPr bwMode="auto">
            <a:xfrm>
              <a:off x="2937" y="2865"/>
              <a:ext cx="50" cy="24"/>
            </a:xfrm>
            <a:custGeom>
              <a:avLst/>
              <a:gdLst>
                <a:gd name="T0" fmla="*/ 0 w 101"/>
                <a:gd name="T1" fmla="*/ 0 h 50"/>
                <a:gd name="T2" fmla="*/ 75 w 101"/>
                <a:gd name="T3" fmla="*/ 0 h 50"/>
                <a:gd name="T4" fmla="*/ 101 w 101"/>
                <a:gd name="T5" fmla="*/ 48 h 50"/>
                <a:gd name="T6" fmla="*/ 30 w 101"/>
                <a:gd name="T7" fmla="*/ 50 h 50"/>
                <a:gd name="T8" fmla="*/ 26 w 101"/>
                <a:gd name="T9" fmla="*/ 42 h 50"/>
                <a:gd name="T10" fmla="*/ 16 w 101"/>
                <a:gd name="T11" fmla="*/ 23 h 50"/>
                <a:gd name="T12" fmla="*/ 6 w 101"/>
                <a:gd name="T13" fmla="*/ 6 h 50"/>
                <a:gd name="T14" fmla="*/ 0 w 101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0">
                  <a:moveTo>
                    <a:pt x="0" y="0"/>
                  </a:moveTo>
                  <a:lnTo>
                    <a:pt x="75" y="0"/>
                  </a:lnTo>
                  <a:lnTo>
                    <a:pt x="101" y="48"/>
                  </a:lnTo>
                  <a:lnTo>
                    <a:pt x="30" y="50"/>
                  </a:lnTo>
                  <a:lnTo>
                    <a:pt x="26" y="42"/>
                  </a:lnTo>
                  <a:lnTo>
                    <a:pt x="16" y="23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pic>
        <p:nvPicPr>
          <p:cNvPr id="82" name="図 81" descr="スクリーンショット 2017-06-08 16.38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722" y="3923180"/>
            <a:ext cx="1224136" cy="44968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3" name="図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90" y="3501008"/>
            <a:ext cx="1584176" cy="30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92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タイトル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35360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solidFill>
                  <a:schemeClr val="tx1"/>
                </a:solidFill>
              </a:rPr>
              <a:t>Organizational structure of DOI Registration</a:t>
            </a:r>
            <a:endParaRPr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8C5-1052-4490-B983-A327E13C1FB4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  <p:sp>
        <p:nvSpPr>
          <p:cNvPr id="13" name="角丸四角形 12"/>
          <p:cNvSpPr/>
          <p:nvPr/>
        </p:nvSpPr>
        <p:spPr bwMode="auto">
          <a:xfrm>
            <a:off x="757605" y="2817267"/>
            <a:ext cx="7839808" cy="874712"/>
          </a:xfrm>
          <a:prstGeom prst="roundRect">
            <a:avLst>
              <a:gd name="adj" fmla="val 30456"/>
            </a:avLst>
          </a:prstGeom>
          <a:solidFill>
            <a:srgbClr val="B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角丸四角形 13"/>
          <p:cNvSpPr/>
          <p:nvPr/>
        </p:nvSpPr>
        <p:spPr bwMode="auto">
          <a:xfrm>
            <a:off x="755576" y="1556792"/>
            <a:ext cx="7839808" cy="876300"/>
          </a:xfrm>
          <a:prstGeom prst="roundRect">
            <a:avLst>
              <a:gd name="adj" fmla="val 26776"/>
            </a:avLst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5" name="直線コネクタ 14"/>
          <p:cNvCxnSpPr/>
          <p:nvPr/>
        </p:nvCxnSpPr>
        <p:spPr bwMode="auto">
          <a:xfrm flipV="1">
            <a:off x="4936882" y="2267992"/>
            <a:ext cx="0" cy="396875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 bwMode="auto">
          <a:xfrm flipV="1">
            <a:off x="7411917" y="2664867"/>
            <a:ext cx="0" cy="398464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 bwMode="auto">
          <a:xfrm flipV="1">
            <a:off x="4499992" y="2658518"/>
            <a:ext cx="13394" cy="770482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 bwMode="auto">
          <a:xfrm flipV="1">
            <a:off x="3105152" y="2664867"/>
            <a:ext cx="0" cy="398464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 bwMode="auto">
          <a:xfrm>
            <a:off x="3097823" y="2664867"/>
            <a:ext cx="4336074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51" name="テキスト ボックス 58"/>
          <p:cNvSpPr txBox="1">
            <a:spLocks noChangeArrowheads="1"/>
          </p:cNvSpPr>
          <p:nvPr/>
        </p:nvSpPr>
        <p:spPr bwMode="auto">
          <a:xfrm>
            <a:off x="1401748" y="1772816"/>
            <a:ext cx="30072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International DOI Foundation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(IDF)</a:t>
            </a:r>
          </a:p>
        </p:txBody>
      </p:sp>
      <p:sp>
        <p:nvSpPr>
          <p:cNvPr id="30" name="テキスト ボックス 58"/>
          <p:cNvSpPr txBox="1">
            <a:spLocks noChangeArrowheads="1"/>
          </p:cNvSpPr>
          <p:nvPr/>
        </p:nvSpPr>
        <p:spPr bwMode="auto">
          <a:xfrm>
            <a:off x="994601" y="2999277"/>
            <a:ext cx="13440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Registration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Agencies</a:t>
            </a:r>
          </a:p>
        </p:txBody>
      </p:sp>
      <p:sp>
        <p:nvSpPr>
          <p:cNvPr id="32" name="角丸四角形 31"/>
          <p:cNvSpPr/>
          <p:nvPr/>
        </p:nvSpPr>
        <p:spPr bwMode="auto">
          <a:xfrm>
            <a:off x="4027352" y="2943011"/>
            <a:ext cx="979526" cy="61825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3" name="角丸四角形 32"/>
          <p:cNvSpPr/>
          <p:nvPr/>
        </p:nvSpPr>
        <p:spPr bwMode="auto">
          <a:xfrm>
            <a:off x="4405478" y="1687054"/>
            <a:ext cx="981326" cy="616313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5" name="角丸四角形 34"/>
          <p:cNvSpPr/>
          <p:nvPr/>
        </p:nvSpPr>
        <p:spPr bwMode="auto">
          <a:xfrm>
            <a:off x="6922715" y="2943011"/>
            <a:ext cx="979526" cy="618257"/>
          </a:xfrm>
          <a:prstGeom prst="roundRect">
            <a:avLst/>
          </a:prstGeom>
          <a:ln w="3175" cmpd="sng">
            <a:solidFill>
              <a:srgbClr val="0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6" name="角丸四角形 35"/>
          <p:cNvSpPr/>
          <p:nvPr/>
        </p:nvSpPr>
        <p:spPr bwMode="auto">
          <a:xfrm>
            <a:off x="2579671" y="2943011"/>
            <a:ext cx="979526" cy="61825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52260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23" y="3086882"/>
            <a:ext cx="898498" cy="3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61" name="Picture 25" descr="Layout 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25" y="2960508"/>
            <a:ext cx="797666" cy="60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直線コネクタ 54"/>
          <p:cNvCxnSpPr/>
          <p:nvPr/>
        </p:nvCxnSpPr>
        <p:spPr bwMode="auto">
          <a:xfrm flipV="1">
            <a:off x="5984632" y="2658517"/>
            <a:ext cx="0" cy="396875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角丸四角形 55"/>
          <p:cNvSpPr/>
          <p:nvPr/>
        </p:nvSpPr>
        <p:spPr bwMode="auto">
          <a:xfrm>
            <a:off x="5475034" y="2943011"/>
            <a:ext cx="979526" cy="61825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52279" name="Picture 9" descr="https://www.datacite.org/sites/all/themes/datacite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43" y="2962453"/>
            <a:ext cx="583394" cy="59881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81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67" y="1703185"/>
            <a:ext cx="473403" cy="46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テキスト ボックス 130"/>
          <p:cNvSpPr txBox="1">
            <a:spLocks noChangeArrowheads="1"/>
          </p:cNvSpPr>
          <p:nvPr/>
        </p:nvSpPr>
        <p:spPr bwMode="auto">
          <a:xfrm>
            <a:off x="4718539" y="2125117"/>
            <a:ext cx="40588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9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IDF</a:t>
            </a:r>
            <a:endParaRPr lang="ja-JP" altLang="en-US" sz="900" b="1" dirty="0">
              <a:solidFill>
                <a:schemeClr val="bg2">
                  <a:lumMod val="50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3995936" y="2924944"/>
            <a:ext cx="1008112" cy="64807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角丸四角形 81"/>
          <p:cNvSpPr/>
          <p:nvPr/>
        </p:nvSpPr>
        <p:spPr bwMode="auto">
          <a:xfrm>
            <a:off x="7092280" y="2996952"/>
            <a:ext cx="979526" cy="618257"/>
          </a:xfrm>
          <a:prstGeom prst="roundRect">
            <a:avLst/>
          </a:prstGeom>
          <a:ln w="3175" cmpd="sng">
            <a:solidFill>
              <a:srgbClr val="0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3" name="角丸四角形 82"/>
          <p:cNvSpPr/>
          <p:nvPr/>
        </p:nvSpPr>
        <p:spPr bwMode="auto">
          <a:xfrm>
            <a:off x="7308304" y="3068960"/>
            <a:ext cx="979526" cy="618257"/>
          </a:xfrm>
          <a:prstGeom prst="roundRect">
            <a:avLst/>
          </a:prstGeom>
          <a:ln w="3175" cmpd="sng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6850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タイトル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35360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solidFill>
                  <a:schemeClr val="tx1"/>
                </a:solidFill>
              </a:rPr>
              <a:t>Organizational structure of DOI Registration</a:t>
            </a:r>
            <a:endParaRPr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8C5-1052-4490-B983-A327E13C1FB4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  <p:sp>
        <p:nvSpPr>
          <p:cNvPr id="7" name="角丸四角形 6"/>
          <p:cNvSpPr/>
          <p:nvPr/>
        </p:nvSpPr>
        <p:spPr bwMode="auto">
          <a:xfrm>
            <a:off x="827584" y="3789041"/>
            <a:ext cx="7769829" cy="2569940"/>
          </a:xfrm>
          <a:prstGeom prst="roundRect">
            <a:avLst>
              <a:gd name="adj" fmla="val 1077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角丸四角形 10"/>
          <p:cNvSpPr/>
          <p:nvPr/>
        </p:nvSpPr>
        <p:spPr bwMode="auto">
          <a:xfrm>
            <a:off x="1299797" y="4074567"/>
            <a:ext cx="7177454" cy="876300"/>
          </a:xfrm>
          <a:prstGeom prst="roundRect">
            <a:avLst>
              <a:gd name="adj" fmla="val 21202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2" name="直線コネクタ 11"/>
          <p:cNvCxnSpPr>
            <a:stCxn id="52293" idx="2"/>
          </p:cNvCxnSpPr>
          <p:nvPr/>
        </p:nvCxnSpPr>
        <p:spPr bwMode="auto">
          <a:xfrm flipH="1" flipV="1">
            <a:off x="5291505" y="3890417"/>
            <a:ext cx="1442" cy="885641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角丸四角形 12"/>
          <p:cNvSpPr/>
          <p:nvPr/>
        </p:nvSpPr>
        <p:spPr bwMode="auto">
          <a:xfrm>
            <a:off x="757605" y="2817267"/>
            <a:ext cx="7839808" cy="874712"/>
          </a:xfrm>
          <a:prstGeom prst="roundRect">
            <a:avLst>
              <a:gd name="adj" fmla="val 30456"/>
            </a:avLst>
          </a:prstGeom>
          <a:solidFill>
            <a:srgbClr val="B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角丸四角形 13"/>
          <p:cNvSpPr/>
          <p:nvPr/>
        </p:nvSpPr>
        <p:spPr bwMode="auto">
          <a:xfrm>
            <a:off x="755576" y="1556792"/>
            <a:ext cx="7839808" cy="876300"/>
          </a:xfrm>
          <a:prstGeom prst="roundRect">
            <a:avLst>
              <a:gd name="adj" fmla="val 26776"/>
            </a:avLst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5" name="直線コネクタ 14"/>
          <p:cNvCxnSpPr/>
          <p:nvPr/>
        </p:nvCxnSpPr>
        <p:spPr bwMode="auto">
          <a:xfrm flipV="1">
            <a:off x="4936882" y="2267992"/>
            <a:ext cx="0" cy="396875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 bwMode="auto">
          <a:xfrm flipV="1">
            <a:off x="7578970" y="3899942"/>
            <a:ext cx="0" cy="396875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 bwMode="auto">
          <a:xfrm flipV="1">
            <a:off x="4147039" y="3895180"/>
            <a:ext cx="0" cy="396875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 bwMode="auto">
          <a:xfrm flipV="1">
            <a:off x="7411917" y="2664867"/>
            <a:ext cx="0" cy="398464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 bwMode="auto">
          <a:xfrm flipV="1">
            <a:off x="4513386" y="2658517"/>
            <a:ext cx="0" cy="1235075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 bwMode="auto">
          <a:xfrm flipV="1">
            <a:off x="3105152" y="2664867"/>
            <a:ext cx="0" cy="398464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52295" idx="2"/>
          </p:cNvCxnSpPr>
          <p:nvPr/>
        </p:nvCxnSpPr>
        <p:spPr bwMode="auto">
          <a:xfrm flipH="1" flipV="1">
            <a:off x="3004039" y="3895180"/>
            <a:ext cx="714" cy="949263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 bwMode="auto">
          <a:xfrm>
            <a:off x="3004039" y="3899942"/>
            <a:ext cx="4574931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 bwMode="auto">
          <a:xfrm>
            <a:off x="3097823" y="2664867"/>
            <a:ext cx="4336074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58"/>
          <p:cNvSpPr txBox="1">
            <a:spLocks noChangeArrowheads="1"/>
          </p:cNvSpPr>
          <p:nvPr/>
        </p:nvSpPr>
        <p:spPr bwMode="auto">
          <a:xfrm>
            <a:off x="1353458" y="4369841"/>
            <a:ext cx="10583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Members</a:t>
            </a:r>
          </a:p>
        </p:txBody>
      </p:sp>
      <p:sp>
        <p:nvSpPr>
          <p:cNvPr id="52251" name="テキスト ボックス 58"/>
          <p:cNvSpPr txBox="1">
            <a:spLocks noChangeArrowheads="1"/>
          </p:cNvSpPr>
          <p:nvPr/>
        </p:nvSpPr>
        <p:spPr bwMode="auto">
          <a:xfrm>
            <a:off x="1401748" y="1772816"/>
            <a:ext cx="30072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rgbClr val="141414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International DOI Foundation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(IDF)</a:t>
            </a:r>
          </a:p>
        </p:txBody>
      </p:sp>
      <p:sp>
        <p:nvSpPr>
          <p:cNvPr id="30" name="テキスト ボックス 58"/>
          <p:cNvSpPr txBox="1">
            <a:spLocks noChangeArrowheads="1"/>
          </p:cNvSpPr>
          <p:nvPr/>
        </p:nvSpPr>
        <p:spPr bwMode="auto">
          <a:xfrm>
            <a:off x="994601" y="2999277"/>
            <a:ext cx="13440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Registration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Agencies</a:t>
            </a:r>
          </a:p>
        </p:txBody>
      </p:sp>
      <p:sp>
        <p:nvSpPr>
          <p:cNvPr id="32" name="角丸四角形 31"/>
          <p:cNvSpPr/>
          <p:nvPr/>
        </p:nvSpPr>
        <p:spPr bwMode="auto">
          <a:xfrm>
            <a:off x="4027352" y="2943011"/>
            <a:ext cx="979526" cy="61825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3" name="角丸四角形 32"/>
          <p:cNvSpPr/>
          <p:nvPr/>
        </p:nvSpPr>
        <p:spPr bwMode="auto">
          <a:xfrm>
            <a:off x="4405478" y="1687054"/>
            <a:ext cx="981326" cy="616313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5" name="角丸四角形 34"/>
          <p:cNvSpPr/>
          <p:nvPr/>
        </p:nvSpPr>
        <p:spPr bwMode="auto">
          <a:xfrm>
            <a:off x="6922715" y="2943011"/>
            <a:ext cx="979526" cy="618257"/>
          </a:xfrm>
          <a:prstGeom prst="roundRect">
            <a:avLst/>
          </a:prstGeom>
          <a:ln w="3175" cmpd="sng">
            <a:solidFill>
              <a:srgbClr val="0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6" name="角丸四角形 35"/>
          <p:cNvSpPr/>
          <p:nvPr/>
        </p:nvSpPr>
        <p:spPr bwMode="auto">
          <a:xfrm>
            <a:off x="2579671" y="2943011"/>
            <a:ext cx="979526" cy="61825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52260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23" y="3086882"/>
            <a:ext cx="898498" cy="3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61" name="Picture 25" descr="Layout 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25" y="2960508"/>
            <a:ext cx="797666" cy="60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テキスト ボックス 130"/>
          <p:cNvSpPr txBox="1">
            <a:spLocks noChangeArrowheads="1"/>
          </p:cNvSpPr>
          <p:nvPr/>
        </p:nvSpPr>
        <p:spPr bwMode="auto">
          <a:xfrm>
            <a:off x="7170128" y="3115717"/>
            <a:ext cx="5318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etc.</a:t>
            </a:r>
            <a:endParaRPr lang="ja-JP" altLang="en-US" sz="1400" b="1" dirty="0">
              <a:solidFill>
                <a:schemeClr val="bg2">
                  <a:lumMod val="50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52264" name="グループ化 5"/>
          <p:cNvGrpSpPr>
            <a:grpSpLocks/>
          </p:cNvGrpSpPr>
          <p:nvPr/>
        </p:nvGrpSpPr>
        <p:grpSpPr bwMode="auto">
          <a:xfrm>
            <a:off x="7088257" y="4204800"/>
            <a:ext cx="979526" cy="616314"/>
            <a:chOff x="6516167" y="3054350"/>
            <a:chExt cx="863600" cy="503238"/>
          </a:xfrm>
        </p:grpSpPr>
        <p:sp>
          <p:nvSpPr>
            <p:cNvPr id="74" name="角丸四角形 73"/>
            <p:cNvSpPr/>
            <p:nvPr/>
          </p:nvSpPr>
          <p:spPr bwMode="auto">
            <a:xfrm>
              <a:off x="6516167" y="3054350"/>
              <a:ext cx="863600" cy="503238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5" name="テキスト ボックス 130"/>
            <p:cNvSpPr txBox="1">
              <a:spLocks noChangeArrowheads="1"/>
            </p:cNvSpPr>
            <p:nvPr/>
          </p:nvSpPr>
          <p:spPr bwMode="auto">
            <a:xfrm>
              <a:off x="6726588" y="3189112"/>
              <a:ext cx="468873" cy="25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grpSp>
        <p:nvGrpSpPr>
          <p:cNvPr id="52276" name="グループ化 4"/>
          <p:cNvGrpSpPr>
            <a:grpSpLocks/>
          </p:cNvGrpSpPr>
          <p:nvPr/>
        </p:nvGrpSpPr>
        <p:grpSpPr bwMode="auto">
          <a:xfrm>
            <a:off x="2514990" y="4204800"/>
            <a:ext cx="979526" cy="639643"/>
            <a:chOff x="2052638" y="3054350"/>
            <a:chExt cx="863600" cy="522287"/>
          </a:xfrm>
        </p:grpSpPr>
        <p:sp>
          <p:nvSpPr>
            <p:cNvPr id="72" name="角丸四角形 71"/>
            <p:cNvSpPr/>
            <p:nvPr/>
          </p:nvSpPr>
          <p:spPr bwMode="auto">
            <a:xfrm>
              <a:off x="2052638" y="3054350"/>
              <a:ext cx="863600" cy="503238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52295" name="図 20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513" y="3063874"/>
              <a:ext cx="577850" cy="512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5" name="直線コネクタ 54"/>
          <p:cNvCxnSpPr/>
          <p:nvPr/>
        </p:nvCxnSpPr>
        <p:spPr bwMode="auto">
          <a:xfrm flipV="1">
            <a:off x="5984632" y="2658517"/>
            <a:ext cx="0" cy="396875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角丸四角形 55"/>
          <p:cNvSpPr/>
          <p:nvPr/>
        </p:nvSpPr>
        <p:spPr bwMode="auto">
          <a:xfrm>
            <a:off x="5475034" y="2943011"/>
            <a:ext cx="979526" cy="618257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52279" name="Picture 9" descr="https://www.datacite.org/sites/all/themes/datacite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43" y="2962453"/>
            <a:ext cx="583394" cy="59881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81" name="Picture 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67" y="1703185"/>
            <a:ext cx="473403" cy="46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テキスト ボックス 130"/>
          <p:cNvSpPr txBox="1">
            <a:spLocks noChangeArrowheads="1"/>
          </p:cNvSpPr>
          <p:nvPr/>
        </p:nvSpPr>
        <p:spPr bwMode="auto">
          <a:xfrm>
            <a:off x="4718539" y="2125117"/>
            <a:ext cx="40588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9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IDF</a:t>
            </a:r>
            <a:endParaRPr lang="ja-JP" altLang="en-US" sz="900" b="1" dirty="0">
              <a:solidFill>
                <a:schemeClr val="bg2">
                  <a:lumMod val="50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52283" name="グループ化 5"/>
          <p:cNvGrpSpPr>
            <a:grpSpLocks/>
          </p:cNvGrpSpPr>
          <p:nvPr/>
        </p:nvGrpSpPr>
        <p:grpSpPr bwMode="auto">
          <a:xfrm>
            <a:off x="4801384" y="4204800"/>
            <a:ext cx="979526" cy="618257"/>
            <a:chOff x="4500563" y="3054350"/>
            <a:chExt cx="863600" cy="504825"/>
          </a:xfrm>
        </p:grpSpPr>
        <p:sp>
          <p:nvSpPr>
            <p:cNvPr id="70" name="角丸四角形 69"/>
            <p:cNvSpPr/>
            <p:nvPr/>
          </p:nvSpPr>
          <p:spPr bwMode="auto">
            <a:xfrm>
              <a:off x="4500563" y="3054350"/>
              <a:ext cx="863600" cy="504825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52293" name="Picture 6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806" y="3121301"/>
              <a:ext cx="522288" cy="39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2" name="直線コネクタ 61"/>
          <p:cNvCxnSpPr/>
          <p:nvPr/>
        </p:nvCxnSpPr>
        <p:spPr bwMode="auto">
          <a:xfrm flipV="1">
            <a:off x="6434505" y="3895180"/>
            <a:ext cx="0" cy="396875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285" name="グループ化 1"/>
          <p:cNvGrpSpPr>
            <a:grpSpLocks/>
          </p:cNvGrpSpPr>
          <p:nvPr/>
        </p:nvGrpSpPr>
        <p:grpSpPr bwMode="auto">
          <a:xfrm>
            <a:off x="3636762" y="4202856"/>
            <a:ext cx="979526" cy="618257"/>
            <a:chOff x="7956376" y="3670300"/>
            <a:chExt cx="863600" cy="504825"/>
          </a:xfrm>
        </p:grpSpPr>
        <p:sp>
          <p:nvSpPr>
            <p:cNvPr id="68" name="角丸四角形 67"/>
            <p:cNvSpPr/>
            <p:nvPr/>
          </p:nvSpPr>
          <p:spPr bwMode="auto">
            <a:xfrm>
              <a:off x="7956376" y="3670300"/>
              <a:ext cx="863600" cy="504825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52291" name="図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4121" y="3700461"/>
              <a:ext cx="588109" cy="444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86" name="グループ化 1"/>
          <p:cNvGrpSpPr>
            <a:grpSpLocks/>
          </p:cNvGrpSpPr>
          <p:nvPr/>
        </p:nvGrpSpPr>
        <p:grpSpPr bwMode="auto">
          <a:xfrm>
            <a:off x="5880590" y="4204800"/>
            <a:ext cx="1035402" cy="679195"/>
            <a:chOff x="3491929" y="3054350"/>
            <a:chExt cx="912863" cy="554582"/>
          </a:xfrm>
        </p:grpSpPr>
        <p:sp>
          <p:nvSpPr>
            <p:cNvPr id="65" name="角丸四角形 64"/>
            <p:cNvSpPr/>
            <p:nvPr/>
          </p:nvSpPr>
          <p:spPr bwMode="auto">
            <a:xfrm>
              <a:off x="3539605" y="3054350"/>
              <a:ext cx="865187" cy="503238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52288" name="図 74" descr="マーク_K_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2816" y="3081338"/>
              <a:ext cx="304800" cy="30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テキスト ボックス 130"/>
            <p:cNvSpPr txBox="1">
              <a:spLocks noChangeArrowheads="1"/>
            </p:cNvSpPr>
            <p:nvPr/>
          </p:nvSpPr>
          <p:spPr bwMode="auto">
            <a:xfrm>
              <a:off x="3491929" y="3357623"/>
              <a:ext cx="511894" cy="25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NDL</a:t>
              </a:r>
              <a:endParaRPr lang="ja-JP" altLang="en-US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2" name="角丸四角形 1"/>
          <p:cNvSpPr/>
          <p:nvPr/>
        </p:nvSpPr>
        <p:spPr>
          <a:xfrm>
            <a:off x="3995936" y="2924944"/>
            <a:ext cx="1008112" cy="64807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角丸四角形 72"/>
          <p:cNvSpPr/>
          <p:nvPr/>
        </p:nvSpPr>
        <p:spPr>
          <a:xfrm>
            <a:off x="827584" y="3789040"/>
            <a:ext cx="7704856" cy="252028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コネクタ 4"/>
          <p:cNvCxnSpPr>
            <a:stCxn id="2" idx="2"/>
          </p:cNvCxnSpPr>
          <p:nvPr/>
        </p:nvCxnSpPr>
        <p:spPr>
          <a:xfrm>
            <a:off x="4499992" y="3573016"/>
            <a:ext cx="0" cy="216024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角丸四角形 75"/>
          <p:cNvSpPr/>
          <p:nvPr/>
        </p:nvSpPr>
        <p:spPr bwMode="auto">
          <a:xfrm>
            <a:off x="7092280" y="2996952"/>
            <a:ext cx="979526" cy="618257"/>
          </a:xfrm>
          <a:prstGeom prst="roundRect">
            <a:avLst/>
          </a:prstGeom>
          <a:ln w="3175" cmpd="sng">
            <a:solidFill>
              <a:srgbClr val="0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7" name="角丸四角形 76"/>
          <p:cNvSpPr/>
          <p:nvPr/>
        </p:nvSpPr>
        <p:spPr bwMode="auto">
          <a:xfrm>
            <a:off x="7308304" y="3068960"/>
            <a:ext cx="979526" cy="618257"/>
          </a:xfrm>
          <a:prstGeom prst="roundRect">
            <a:avLst/>
          </a:prstGeom>
          <a:ln w="3175" cmpd="sng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2224" name="テキスト ボックス 52223"/>
          <p:cNvSpPr txBox="1"/>
          <p:nvPr/>
        </p:nvSpPr>
        <p:spPr>
          <a:xfrm>
            <a:off x="107504" y="4581128"/>
            <a:ext cx="14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29 members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1217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タイトル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35360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solidFill>
                  <a:schemeClr val="tx1"/>
                </a:solidFill>
              </a:rPr>
              <a:t>Organizational structure of DOI Registration</a:t>
            </a:r>
            <a:endParaRPr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8C5-1052-4490-B983-A327E13C1FB4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  <p:grpSp>
        <p:nvGrpSpPr>
          <p:cNvPr id="4" name="図形グループ 3"/>
          <p:cNvGrpSpPr/>
          <p:nvPr/>
        </p:nvGrpSpPr>
        <p:grpSpPr>
          <a:xfrm>
            <a:off x="755576" y="1556792"/>
            <a:ext cx="7841837" cy="4802189"/>
            <a:chOff x="755576" y="1556792"/>
            <a:chExt cx="7841837" cy="4802189"/>
          </a:xfrm>
        </p:grpSpPr>
        <p:sp>
          <p:nvSpPr>
            <p:cNvPr id="7" name="角丸四角形 6"/>
            <p:cNvSpPr/>
            <p:nvPr/>
          </p:nvSpPr>
          <p:spPr bwMode="auto">
            <a:xfrm>
              <a:off x="827584" y="3789041"/>
              <a:ext cx="7769829" cy="2569940"/>
            </a:xfrm>
            <a:prstGeom prst="roundRect">
              <a:avLst>
                <a:gd name="adj" fmla="val 10777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" name="角丸四角形 7"/>
            <p:cNvSpPr/>
            <p:nvPr/>
          </p:nvSpPr>
          <p:spPr bwMode="auto">
            <a:xfrm>
              <a:off x="1299797" y="5335042"/>
              <a:ext cx="7177454" cy="874712"/>
            </a:xfrm>
            <a:prstGeom prst="roundRect">
              <a:avLst>
                <a:gd name="adj" fmla="val 211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9" name="直線コネクタ 8"/>
            <p:cNvCxnSpPr/>
            <p:nvPr/>
          </p:nvCxnSpPr>
          <p:spPr bwMode="auto">
            <a:xfrm flipV="1">
              <a:off x="2658731" y="5166767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 bwMode="auto">
            <a:xfrm flipV="1">
              <a:off x="4984769" y="5181055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角丸四角形 10"/>
            <p:cNvSpPr/>
            <p:nvPr/>
          </p:nvSpPr>
          <p:spPr bwMode="auto">
            <a:xfrm>
              <a:off x="1299797" y="4074567"/>
              <a:ext cx="7177454" cy="876300"/>
            </a:xfrm>
            <a:prstGeom prst="roundRect">
              <a:avLst>
                <a:gd name="adj" fmla="val 21202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2" name="直線コネクタ 11"/>
            <p:cNvCxnSpPr/>
            <p:nvPr/>
          </p:nvCxnSpPr>
          <p:spPr bwMode="auto">
            <a:xfrm flipV="1">
              <a:off x="5291505" y="3890417"/>
              <a:ext cx="0" cy="1277938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角丸四角形 12"/>
            <p:cNvSpPr/>
            <p:nvPr/>
          </p:nvSpPr>
          <p:spPr bwMode="auto">
            <a:xfrm>
              <a:off x="757605" y="2817267"/>
              <a:ext cx="7839808" cy="874712"/>
            </a:xfrm>
            <a:prstGeom prst="roundRect">
              <a:avLst>
                <a:gd name="adj" fmla="val 30456"/>
              </a:avLst>
            </a:pr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角丸四角形 13"/>
            <p:cNvSpPr/>
            <p:nvPr/>
          </p:nvSpPr>
          <p:spPr bwMode="auto">
            <a:xfrm>
              <a:off x="755576" y="1556792"/>
              <a:ext cx="7839808" cy="876300"/>
            </a:xfrm>
            <a:prstGeom prst="roundRect">
              <a:avLst>
                <a:gd name="adj" fmla="val 26776"/>
              </a:avLst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5" name="直線コネクタ 14"/>
            <p:cNvCxnSpPr/>
            <p:nvPr/>
          </p:nvCxnSpPr>
          <p:spPr bwMode="auto">
            <a:xfrm flipV="1">
              <a:off x="4936882" y="2267992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 bwMode="auto">
            <a:xfrm flipV="1">
              <a:off x="7578970" y="3899942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 bwMode="auto">
            <a:xfrm flipV="1">
              <a:off x="3359185" y="5176292"/>
              <a:ext cx="0" cy="5365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 bwMode="auto">
            <a:xfrm>
              <a:off x="2658731" y="5181055"/>
              <a:ext cx="1469780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 bwMode="auto">
            <a:xfrm flipV="1">
              <a:off x="4147039" y="3895180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 bwMode="auto">
            <a:xfrm flipV="1">
              <a:off x="7411917" y="2664867"/>
              <a:ext cx="0" cy="398464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 bwMode="auto">
            <a:xfrm flipV="1">
              <a:off x="4513386" y="2658517"/>
              <a:ext cx="0" cy="12350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 bwMode="auto">
            <a:xfrm flipV="1">
              <a:off x="4116789" y="5166767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 bwMode="auto">
            <a:xfrm flipV="1">
              <a:off x="3105152" y="2664867"/>
              <a:ext cx="0" cy="398464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 bwMode="auto">
            <a:xfrm flipV="1">
              <a:off x="3004039" y="3895180"/>
              <a:ext cx="0" cy="1271586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 bwMode="auto">
            <a:xfrm>
              <a:off x="3004039" y="3899942"/>
              <a:ext cx="4574931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 bwMode="auto">
            <a:xfrm>
              <a:off x="3097823" y="2664867"/>
              <a:ext cx="4336074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58"/>
            <p:cNvSpPr txBox="1">
              <a:spLocks noChangeArrowheads="1"/>
            </p:cNvSpPr>
            <p:nvPr/>
          </p:nvSpPr>
          <p:spPr bwMode="auto">
            <a:xfrm>
              <a:off x="1353458" y="4369841"/>
              <a:ext cx="105830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Members</a:t>
              </a:r>
            </a:p>
          </p:txBody>
        </p:sp>
        <p:sp>
          <p:nvSpPr>
            <p:cNvPr id="28" name="テキスト ボックス 58"/>
            <p:cNvSpPr txBox="1">
              <a:spLocks noChangeArrowheads="1"/>
            </p:cNvSpPr>
            <p:nvPr/>
          </p:nvSpPr>
          <p:spPr bwMode="auto">
            <a:xfrm>
              <a:off x="1448701" y="5565885"/>
              <a:ext cx="88998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Associate</a:t>
              </a:r>
              <a:b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</a:b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members</a:t>
              </a:r>
            </a:p>
          </p:txBody>
        </p:sp>
        <p:sp>
          <p:nvSpPr>
            <p:cNvPr id="52251" name="テキスト ボックス 58"/>
            <p:cNvSpPr txBox="1">
              <a:spLocks noChangeArrowheads="1"/>
            </p:cNvSpPr>
            <p:nvPr/>
          </p:nvSpPr>
          <p:spPr bwMode="auto">
            <a:xfrm>
              <a:off x="1401748" y="1772816"/>
              <a:ext cx="30072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 dirty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International DOI Foundation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 dirty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(IDF)</a:t>
              </a:r>
            </a:p>
          </p:txBody>
        </p:sp>
        <p:sp>
          <p:nvSpPr>
            <p:cNvPr id="30" name="テキスト ボックス 58"/>
            <p:cNvSpPr txBox="1">
              <a:spLocks noChangeArrowheads="1"/>
            </p:cNvSpPr>
            <p:nvPr/>
          </p:nvSpPr>
          <p:spPr bwMode="auto">
            <a:xfrm>
              <a:off x="994601" y="2999277"/>
              <a:ext cx="134408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Registration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Agencies</a:t>
              </a:r>
            </a:p>
          </p:txBody>
        </p:sp>
        <p:sp>
          <p:nvSpPr>
            <p:cNvPr id="31" name="角丸四角形 30"/>
            <p:cNvSpPr/>
            <p:nvPr/>
          </p:nvSpPr>
          <p:spPr bwMode="auto">
            <a:xfrm>
              <a:off x="3075157" y="5454925"/>
              <a:ext cx="607505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2" name="角丸四角形 31"/>
            <p:cNvSpPr/>
            <p:nvPr/>
          </p:nvSpPr>
          <p:spPr bwMode="auto">
            <a:xfrm>
              <a:off x="4027352" y="2943011"/>
              <a:ext cx="979526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3" name="角丸四角形 32"/>
            <p:cNvSpPr/>
            <p:nvPr/>
          </p:nvSpPr>
          <p:spPr bwMode="auto">
            <a:xfrm>
              <a:off x="4405478" y="1687054"/>
              <a:ext cx="981326" cy="616313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4" name="角丸四角形 33"/>
            <p:cNvSpPr/>
            <p:nvPr/>
          </p:nvSpPr>
          <p:spPr bwMode="auto">
            <a:xfrm>
              <a:off x="2339752" y="5454925"/>
              <a:ext cx="607505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5" name="角丸四角形 34"/>
            <p:cNvSpPr/>
            <p:nvPr/>
          </p:nvSpPr>
          <p:spPr bwMode="auto">
            <a:xfrm>
              <a:off x="6922715" y="2943011"/>
              <a:ext cx="979526" cy="618257"/>
            </a:xfrm>
            <a:prstGeom prst="roundRect">
              <a:avLst/>
            </a:prstGeom>
            <a:ln w="3175" cmpd="sng">
              <a:solidFill>
                <a:srgbClr val="000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6" name="角丸四角形 35"/>
            <p:cNvSpPr/>
            <p:nvPr/>
          </p:nvSpPr>
          <p:spPr bwMode="auto">
            <a:xfrm>
              <a:off x="2579671" y="2943011"/>
              <a:ext cx="979526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7" name="角丸四角形 36"/>
            <p:cNvSpPr/>
            <p:nvPr/>
          </p:nvSpPr>
          <p:spPr bwMode="auto">
            <a:xfrm>
              <a:off x="3810223" y="5454925"/>
              <a:ext cx="607505" cy="616313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52260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5823" y="3086882"/>
              <a:ext cx="898498" cy="34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61" name="Picture 25" descr="Layout A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525" y="2960508"/>
              <a:ext cx="797666" cy="60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テキスト ボックス 130"/>
            <p:cNvSpPr txBox="1">
              <a:spLocks noChangeArrowheads="1"/>
            </p:cNvSpPr>
            <p:nvPr/>
          </p:nvSpPr>
          <p:spPr bwMode="auto">
            <a:xfrm>
              <a:off x="3810524" y="5661248"/>
              <a:ext cx="5318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1" name="テキスト ボックス 130"/>
            <p:cNvSpPr txBox="1">
              <a:spLocks noChangeArrowheads="1"/>
            </p:cNvSpPr>
            <p:nvPr/>
          </p:nvSpPr>
          <p:spPr bwMode="auto">
            <a:xfrm>
              <a:off x="7170128" y="3115717"/>
              <a:ext cx="5318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64" name="グループ化 5"/>
            <p:cNvGrpSpPr>
              <a:grpSpLocks/>
            </p:cNvGrpSpPr>
            <p:nvPr/>
          </p:nvGrpSpPr>
          <p:grpSpPr bwMode="auto">
            <a:xfrm>
              <a:off x="7088257" y="4204800"/>
              <a:ext cx="979526" cy="616314"/>
              <a:chOff x="6516167" y="3054350"/>
              <a:chExt cx="863600" cy="503238"/>
            </a:xfrm>
          </p:grpSpPr>
          <p:sp>
            <p:nvSpPr>
              <p:cNvPr id="74" name="角丸四角形 73"/>
              <p:cNvSpPr/>
              <p:nvPr/>
            </p:nvSpPr>
            <p:spPr bwMode="auto">
              <a:xfrm>
                <a:off x="6516167" y="3054350"/>
                <a:ext cx="863600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75" name="テキスト ボックス 130"/>
              <p:cNvSpPr txBox="1">
                <a:spLocks noChangeArrowheads="1"/>
              </p:cNvSpPr>
              <p:nvPr/>
            </p:nvSpPr>
            <p:spPr bwMode="auto">
              <a:xfrm>
                <a:off x="6726588" y="3189112"/>
                <a:ext cx="468873" cy="251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177800" indent="-177800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ja-JP" sz="1400" b="1" dirty="0">
                    <a:solidFill>
                      <a:schemeClr val="bg2">
                        <a:lumMod val="50000"/>
                      </a:schemeClr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etc.</a:t>
                </a:r>
                <a:endParaRPr lang="ja-JP" altLang="en-US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sp>
          <p:nvSpPr>
            <p:cNvPr id="43" name="テキスト ボックス 130"/>
            <p:cNvSpPr txBox="1">
              <a:spLocks noChangeArrowheads="1"/>
            </p:cNvSpPr>
            <p:nvPr/>
          </p:nvSpPr>
          <p:spPr bwMode="auto">
            <a:xfrm>
              <a:off x="2340743" y="5469169"/>
              <a:ext cx="1184940" cy="576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108000" bIns="36000" anchor="ctr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Academic </a:t>
              </a:r>
              <a:b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</a:b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societies</a:t>
              </a:r>
              <a:endParaRPr lang="ja-JP" altLang="en-US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45" name="直線コネクタ 44"/>
            <p:cNvCxnSpPr/>
            <p:nvPr/>
          </p:nvCxnSpPr>
          <p:spPr bwMode="auto">
            <a:xfrm flipV="1">
              <a:off x="5718923" y="5162004"/>
              <a:ext cx="0" cy="538162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 bwMode="auto">
            <a:xfrm>
              <a:off x="4975973" y="5181055"/>
              <a:ext cx="1490297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 bwMode="auto">
            <a:xfrm flipV="1">
              <a:off x="6454548" y="5162004"/>
              <a:ext cx="0" cy="395287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角丸四角形 47"/>
            <p:cNvSpPr/>
            <p:nvPr/>
          </p:nvSpPr>
          <p:spPr bwMode="auto">
            <a:xfrm>
              <a:off x="5389671" y="5454925"/>
              <a:ext cx="607505" cy="616313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" name="角丸四角形 48"/>
            <p:cNvSpPr/>
            <p:nvPr/>
          </p:nvSpPr>
          <p:spPr bwMode="auto">
            <a:xfrm>
              <a:off x="4654606" y="5454925"/>
              <a:ext cx="607505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0" name="角丸四角形 49"/>
            <p:cNvSpPr/>
            <p:nvPr/>
          </p:nvSpPr>
          <p:spPr bwMode="auto">
            <a:xfrm>
              <a:off x="6124735" y="5454925"/>
              <a:ext cx="607505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1" name="テキスト ボックス 130"/>
            <p:cNvSpPr txBox="1">
              <a:spLocks noChangeArrowheads="1"/>
            </p:cNvSpPr>
            <p:nvPr/>
          </p:nvSpPr>
          <p:spPr bwMode="auto">
            <a:xfrm>
              <a:off x="6112057" y="5633492"/>
              <a:ext cx="5318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2" name="テキスト ボックス 130"/>
            <p:cNvSpPr txBox="1">
              <a:spLocks noChangeArrowheads="1"/>
            </p:cNvSpPr>
            <p:nvPr/>
          </p:nvSpPr>
          <p:spPr bwMode="auto">
            <a:xfrm>
              <a:off x="4653999" y="5577686"/>
              <a:ext cx="1300549" cy="360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108000" bIns="36000" anchor="ctr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Universities</a:t>
              </a:r>
              <a:endParaRPr lang="ja-JP" altLang="en-US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76" name="グループ化 4"/>
            <p:cNvGrpSpPr>
              <a:grpSpLocks/>
            </p:cNvGrpSpPr>
            <p:nvPr/>
          </p:nvGrpSpPr>
          <p:grpSpPr bwMode="auto">
            <a:xfrm>
              <a:off x="2514990" y="4204800"/>
              <a:ext cx="979526" cy="639643"/>
              <a:chOff x="2052638" y="3054350"/>
              <a:chExt cx="863600" cy="522287"/>
            </a:xfrm>
          </p:grpSpPr>
          <p:sp>
            <p:nvSpPr>
              <p:cNvPr id="72" name="角丸四角形 71"/>
              <p:cNvSpPr/>
              <p:nvPr/>
            </p:nvSpPr>
            <p:spPr bwMode="auto">
              <a:xfrm>
                <a:off x="2052638" y="3054350"/>
                <a:ext cx="863600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5" name="図 20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5513" y="3063874"/>
                <a:ext cx="577850" cy="512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55" name="直線コネクタ 54"/>
            <p:cNvCxnSpPr/>
            <p:nvPr/>
          </p:nvCxnSpPr>
          <p:spPr bwMode="auto">
            <a:xfrm flipV="1">
              <a:off x="5984632" y="2658517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角丸四角形 55"/>
            <p:cNvSpPr/>
            <p:nvPr/>
          </p:nvSpPr>
          <p:spPr bwMode="auto">
            <a:xfrm>
              <a:off x="5475034" y="2943011"/>
              <a:ext cx="979526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52279" name="Picture 9" descr="https://www.datacite.org/sites/all/themes/datacite/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2243" y="2962453"/>
              <a:ext cx="583394" cy="598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テキスト ボックス 58"/>
            <p:cNvSpPr txBox="1">
              <a:spLocks noChangeArrowheads="1"/>
            </p:cNvSpPr>
            <p:nvPr/>
          </p:nvSpPr>
          <p:spPr bwMode="auto">
            <a:xfrm>
              <a:off x="849924" y="4992727"/>
              <a:ext cx="85015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0" rIns="36000" bIns="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DOI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Registrant</a:t>
              </a:r>
            </a:p>
          </p:txBody>
        </p:sp>
        <p:pic>
          <p:nvPicPr>
            <p:cNvPr id="52281" name="Picture 6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167" y="1703185"/>
              <a:ext cx="473403" cy="462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テキスト ボックス 130"/>
            <p:cNvSpPr txBox="1">
              <a:spLocks noChangeArrowheads="1"/>
            </p:cNvSpPr>
            <p:nvPr/>
          </p:nvSpPr>
          <p:spPr bwMode="auto">
            <a:xfrm>
              <a:off x="4718539" y="2125117"/>
              <a:ext cx="40588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9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IDF</a:t>
              </a:r>
              <a:endParaRPr lang="ja-JP" altLang="en-US" sz="9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83" name="グループ化 5"/>
            <p:cNvGrpSpPr>
              <a:grpSpLocks/>
            </p:cNvGrpSpPr>
            <p:nvPr/>
          </p:nvGrpSpPr>
          <p:grpSpPr bwMode="auto">
            <a:xfrm>
              <a:off x="4801384" y="4204800"/>
              <a:ext cx="979526" cy="618257"/>
              <a:chOff x="4500563" y="3054350"/>
              <a:chExt cx="863600" cy="504825"/>
            </a:xfrm>
          </p:grpSpPr>
          <p:sp>
            <p:nvSpPr>
              <p:cNvPr id="70" name="角丸四角形 69"/>
              <p:cNvSpPr/>
              <p:nvPr/>
            </p:nvSpPr>
            <p:spPr bwMode="auto">
              <a:xfrm>
                <a:off x="4500563" y="3054350"/>
                <a:ext cx="863600" cy="504825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3" name="Picture 6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2806" y="3121301"/>
                <a:ext cx="522288" cy="399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62" name="直線コネクタ 61"/>
            <p:cNvCxnSpPr/>
            <p:nvPr/>
          </p:nvCxnSpPr>
          <p:spPr bwMode="auto">
            <a:xfrm flipV="1">
              <a:off x="6434505" y="3895180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285" name="グループ化 1"/>
            <p:cNvGrpSpPr>
              <a:grpSpLocks/>
            </p:cNvGrpSpPr>
            <p:nvPr/>
          </p:nvGrpSpPr>
          <p:grpSpPr bwMode="auto">
            <a:xfrm>
              <a:off x="3636762" y="4202856"/>
              <a:ext cx="979526" cy="618257"/>
              <a:chOff x="7956376" y="3670300"/>
              <a:chExt cx="863600" cy="504825"/>
            </a:xfrm>
          </p:grpSpPr>
          <p:sp>
            <p:nvSpPr>
              <p:cNvPr id="68" name="角丸四角形 67"/>
              <p:cNvSpPr/>
              <p:nvPr/>
            </p:nvSpPr>
            <p:spPr bwMode="auto">
              <a:xfrm>
                <a:off x="7956376" y="3670300"/>
                <a:ext cx="863600" cy="504825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1" name="図 3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4121" y="3700461"/>
                <a:ext cx="588109" cy="444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286" name="グループ化 1"/>
            <p:cNvGrpSpPr>
              <a:grpSpLocks/>
            </p:cNvGrpSpPr>
            <p:nvPr/>
          </p:nvGrpSpPr>
          <p:grpSpPr bwMode="auto">
            <a:xfrm>
              <a:off x="5880590" y="4204800"/>
              <a:ext cx="1035402" cy="679195"/>
              <a:chOff x="3491929" y="3054350"/>
              <a:chExt cx="912863" cy="554582"/>
            </a:xfrm>
          </p:grpSpPr>
          <p:sp>
            <p:nvSpPr>
              <p:cNvPr id="65" name="角丸四角形 64"/>
              <p:cNvSpPr/>
              <p:nvPr/>
            </p:nvSpPr>
            <p:spPr bwMode="auto">
              <a:xfrm>
                <a:off x="3539605" y="3054350"/>
                <a:ext cx="865187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88" name="図 74" descr="マーク_K_m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2816" y="3081338"/>
                <a:ext cx="304800" cy="300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テキスト ボックス 130"/>
              <p:cNvSpPr txBox="1">
                <a:spLocks noChangeArrowheads="1"/>
              </p:cNvSpPr>
              <p:nvPr/>
            </p:nvSpPr>
            <p:spPr bwMode="auto">
              <a:xfrm>
                <a:off x="3491929" y="3357623"/>
                <a:ext cx="511894" cy="251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177800" indent="-177800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ja-JP" sz="1400" b="1" dirty="0"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NDL</a:t>
                </a:r>
                <a:endParaRPr lang="ja-JP" altLang="en-US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sp>
          <p:nvSpPr>
            <p:cNvPr id="2" name="角丸四角形 1"/>
            <p:cNvSpPr/>
            <p:nvPr/>
          </p:nvSpPr>
          <p:spPr>
            <a:xfrm>
              <a:off x="3995936" y="2924944"/>
              <a:ext cx="1008112" cy="648072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角丸四角形 72"/>
            <p:cNvSpPr/>
            <p:nvPr/>
          </p:nvSpPr>
          <p:spPr>
            <a:xfrm>
              <a:off x="827584" y="3789040"/>
              <a:ext cx="7704856" cy="2520280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" name="直線コネクタ 4"/>
            <p:cNvCxnSpPr>
              <a:stCxn id="2" idx="2"/>
            </p:cNvCxnSpPr>
            <p:nvPr/>
          </p:nvCxnSpPr>
          <p:spPr>
            <a:xfrm>
              <a:off x="4499992" y="3573016"/>
              <a:ext cx="0" cy="216024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角丸四角形 75"/>
            <p:cNvSpPr/>
            <p:nvPr/>
          </p:nvSpPr>
          <p:spPr bwMode="auto">
            <a:xfrm>
              <a:off x="7092280" y="2996952"/>
              <a:ext cx="979526" cy="618257"/>
            </a:xfrm>
            <a:prstGeom prst="roundRect">
              <a:avLst/>
            </a:prstGeom>
            <a:ln w="3175" cmpd="sng">
              <a:solidFill>
                <a:srgbClr val="000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7" name="角丸四角形 76"/>
            <p:cNvSpPr/>
            <p:nvPr/>
          </p:nvSpPr>
          <p:spPr bwMode="auto">
            <a:xfrm>
              <a:off x="7308304" y="3068960"/>
              <a:ext cx="979526" cy="618257"/>
            </a:xfrm>
            <a:prstGeom prst="roundRect">
              <a:avLst/>
            </a:prstGeom>
            <a:ln w="3175" cmpd="sng">
              <a:solidFill>
                <a:schemeClr val="tx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82" name="テキスト ボックス 81"/>
          <p:cNvSpPr txBox="1"/>
          <p:nvPr/>
        </p:nvSpPr>
        <p:spPr>
          <a:xfrm>
            <a:off x="107504" y="4581128"/>
            <a:ext cx="14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29 members</a:t>
            </a:r>
            <a:endParaRPr kumimoji="1" lang="ja-JP" altLang="en-US" dirty="0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107504" y="5661248"/>
            <a:ext cx="178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altLang="ja-JP"/>
              <a:t>1,518</a:t>
            </a:r>
            <a:r>
              <a:rPr kumimoji="1" lang="en-US" altLang="ja-JP"/>
              <a:t> members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280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タイトル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35360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solidFill>
                  <a:schemeClr val="tx1"/>
                </a:solidFill>
              </a:rPr>
              <a:t>Organizational structure of DOI Registration</a:t>
            </a:r>
            <a:endParaRPr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8C5-1052-4490-B983-A327E13C1FB4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  <p:grpSp>
        <p:nvGrpSpPr>
          <p:cNvPr id="4" name="図形グループ 3"/>
          <p:cNvGrpSpPr/>
          <p:nvPr/>
        </p:nvGrpSpPr>
        <p:grpSpPr>
          <a:xfrm>
            <a:off x="755576" y="1556792"/>
            <a:ext cx="7841837" cy="4802189"/>
            <a:chOff x="755576" y="1556792"/>
            <a:chExt cx="7841837" cy="4802189"/>
          </a:xfrm>
        </p:grpSpPr>
        <p:sp>
          <p:nvSpPr>
            <p:cNvPr id="7" name="角丸四角形 6"/>
            <p:cNvSpPr/>
            <p:nvPr/>
          </p:nvSpPr>
          <p:spPr bwMode="auto">
            <a:xfrm>
              <a:off x="827584" y="3789041"/>
              <a:ext cx="7769829" cy="2569940"/>
            </a:xfrm>
            <a:prstGeom prst="roundRect">
              <a:avLst>
                <a:gd name="adj" fmla="val 10777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" name="角丸四角形 7"/>
            <p:cNvSpPr/>
            <p:nvPr/>
          </p:nvSpPr>
          <p:spPr bwMode="auto">
            <a:xfrm>
              <a:off x="1299797" y="5335042"/>
              <a:ext cx="7177454" cy="874712"/>
            </a:xfrm>
            <a:prstGeom prst="roundRect">
              <a:avLst>
                <a:gd name="adj" fmla="val 211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9" name="直線コネクタ 8"/>
            <p:cNvCxnSpPr/>
            <p:nvPr/>
          </p:nvCxnSpPr>
          <p:spPr bwMode="auto">
            <a:xfrm flipV="1">
              <a:off x="2658731" y="5166767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 bwMode="auto">
            <a:xfrm flipV="1">
              <a:off x="4984769" y="5181055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角丸四角形 10"/>
            <p:cNvSpPr/>
            <p:nvPr/>
          </p:nvSpPr>
          <p:spPr bwMode="auto">
            <a:xfrm>
              <a:off x="1299797" y="4074567"/>
              <a:ext cx="7177454" cy="876300"/>
            </a:xfrm>
            <a:prstGeom prst="roundRect">
              <a:avLst>
                <a:gd name="adj" fmla="val 21202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2" name="直線コネクタ 11"/>
            <p:cNvCxnSpPr/>
            <p:nvPr/>
          </p:nvCxnSpPr>
          <p:spPr bwMode="auto">
            <a:xfrm flipV="1">
              <a:off x="5291505" y="3890417"/>
              <a:ext cx="0" cy="1277938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角丸四角形 12"/>
            <p:cNvSpPr/>
            <p:nvPr/>
          </p:nvSpPr>
          <p:spPr bwMode="auto">
            <a:xfrm>
              <a:off x="757605" y="2817267"/>
              <a:ext cx="7839808" cy="874712"/>
            </a:xfrm>
            <a:prstGeom prst="roundRect">
              <a:avLst>
                <a:gd name="adj" fmla="val 30456"/>
              </a:avLst>
            </a:pr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角丸四角形 13"/>
            <p:cNvSpPr/>
            <p:nvPr/>
          </p:nvSpPr>
          <p:spPr bwMode="auto">
            <a:xfrm>
              <a:off x="755576" y="1556792"/>
              <a:ext cx="7839808" cy="876300"/>
            </a:xfrm>
            <a:prstGeom prst="roundRect">
              <a:avLst>
                <a:gd name="adj" fmla="val 26776"/>
              </a:avLst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5" name="直線コネクタ 14"/>
            <p:cNvCxnSpPr/>
            <p:nvPr/>
          </p:nvCxnSpPr>
          <p:spPr bwMode="auto">
            <a:xfrm flipV="1">
              <a:off x="4936882" y="2267992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 bwMode="auto">
            <a:xfrm flipV="1">
              <a:off x="7578970" y="3899942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 bwMode="auto">
            <a:xfrm flipV="1">
              <a:off x="3359185" y="5176292"/>
              <a:ext cx="0" cy="5365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 bwMode="auto">
            <a:xfrm>
              <a:off x="2658731" y="5181055"/>
              <a:ext cx="1469780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 bwMode="auto">
            <a:xfrm flipV="1">
              <a:off x="4147039" y="3895180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 bwMode="auto">
            <a:xfrm flipV="1">
              <a:off x="7411917" y="2664867"/>
              <a:ext cx="0" cy="398464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 bwMode="auto">
            <a:xfrm flipV="1">
              <a:off x="4513386" y="2658517"/>
              <a:ext cx="0" cy="12350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 bwMode="auto">
            <a:xfrm flipV="1">
              <a:off x="4116789" y="5166767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 bwMode="auto">
            <a:xfrm flipV="1">
              <a:off x="3105152" y="2664867"/>
              <a:ext cx="0" cy="398464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 bwMode="auto">
            <a:xfrm flipV="1">
              <a:off x="3004039" y="3895180"/>
              <a:ext cx="0" cy="1271586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 bwMode="auto">
            <a:xfrm>
              <a:off x="3004039" y="3899942"/>
              <a:ext cx="4574931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 bwMode="auto">
            <a:xfrm>
              <a:off x="3097823" y="2664867"/>
              <a:ext cx="4336074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58"/>
            <p:cNvSpPr txBox="1">
              <a:spLocks noChangeArrowheads="1"/>
            </p:cNvSpPr>
            <p:nvPr/>
          </p:nvSpPr>
          <p:spPr bwMode="auto">
            <a:xfrm>
              <a:off x="1353458" y="4369841"/>
              <a:ext cx="105830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Members</a:t>
              </a:r>
            </a:p>
          </p:txBody>
        </p:sp>
        <p:sp>
          <p:nvSpPr>
            <p:cNvPr id="28" name="テキスト ボックス 58"/>
            <p:cNvSpPr txBox="1">
              <a:spLocks noChangeArrowheads="1"/>
            </p:cNvSpPr>
            <p:nvPr/>
          </p:nvSpPr>
          <p:spPr bwMode="auto">
            <a:xfrm>
              <a:off x="1448701" y="5565885"/>
              <a:ext cx="88998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Associate</a:t>
              </a:r>
              <a:b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</a:b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members</a:t>
              </a:r>
            </a:p>
          </p:txBody>
        </p:sp>
        <p:sp>
          <p:nvSpPr>
            <p:cNvPr id="52251" name="テキスト ボックス 58"/>
            <p:cNvSpPr txBox="1">
              <a:spLocks noChangeArrowheads="1"/>
            </p:cNvSpPr>
            <p:nvPr/>
          </p:nvSpPr>
          <p:spPr bwMode="auto">
            <a:xfrm>
              <a:off x="1401748" y="1772816"/>
              <a:ext cx="30072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 dirty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International DOI Foundation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 dirty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(IDF)</a:t>
              </a:r>
            </a:p>
          </p:txBody>
        </p:sp>
        <p:sp>
          <p:nvSpPr>
            <p:cNvPr id="30" name="テキスト ボックス 58"/>
            <p:cNvSpPr txBox="1">
              <a:spLocks noChangeArrowheads="1"/>
            </p:cNvSpPr>
            <p:nvPr/>
          </p:nvSpPr>
          <p:spPr bwMode="auto">
            <a:xfrm>
              <a:off x="994601" y="2999277"/>
              <a:ext cx="134408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Registration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Agencies</a:t>
              </a:r>
            </a:p>
          </p:txBody>
        </p:sp>
        <p:sp>
          <p:nvSpPr>
            <p:cNvPr id="31" name="角丸四角形 30"/>
            <p:cNvSpPr/>
            <p:nvPr/>
          </p:nvSpPr>
          <p:spPr bwMode="auto">
            <a:xfrm>
              <a:off x="3075157" y="5454925"/>
              <a:ext cx="607505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2" name="角丸四角形 31"/>
            <p:cNvSpPr/>
            <p:nvPr/>
          </p:nvSpPr>
          <p:spPr bwMode="auto">
            <a:xfrm>
              <a:off x="4027352" y="2943011"/>
              <a:ext cx="979526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3" name="角丸四角形 32"/>
            <p:cNvSpPr/>
            <p:nvPr/>
          </p:nvSpPr>
          <p:spPr bwMode="auto">
            <a:xfrm>
              <a:off x="4405478" y="1687054"/>
              <a:ext cx="981326" cy="616313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4" name="角丸四角形 33"/>
            <p:cNvSpPr/>
            <p:nvPr/>
          </p:nvSpPr>
          <p:spPr bwMode="auto">
            <a:xfrm>
              <a:off x="2339752" y="5454925"/>
              <a:ext cx="607505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5" name="角丸四角形 34"/>
            <p:cNvSpPr/>
            <p:nvPr/>
          </p:nvSpPr>
          <p:spPr bwMode="auto">
            <a:xfrm>
              <a:off x="6922715" y="2943011"/>
              <a:ext cx="979526" cy="618257"/>
            </a:xfrm>
            <a:prstGeom prst="roundRect">
              <a:avLst/>
            </a:prstGeom>
            <a:ln w="3175" cmpd="sng">
              <a:solidFill>
                <a:srgbClr val="000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6" name="角丸四角形 35"/>
            <p:cNvSpPr/>
            <p:nvPr/>
          </p:nvSpPr>
          <p:spPr bwMode="auto">
            <a:xfrm>
              <a:off x="2579671" y="2943011"/>
              <a:ext cx="979526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7" name="角丸四角形 36"/>
            <p:cNvSpPr/>
            <p:nvPr/>
          </p:nvSpPr>
          <p:spPr bwMode="auto">
            <a:xfrm>
              <a:off x="3810223" y="5454925"/>
              <a:ext cx="607505" cy="616313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52260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5823" y="3086882"/>
              <a:ext cx="898498" cy="34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61" name="Picture 25" descr="Layout A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525" y="2960508"/>
              <a:ext cx="797666" cy="60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テキスト ボックス 130"/>
            <p:cNvSpPr txBox="1">
              <a:spLocks noChangeArrowheads="1"/>
            </p:cNvSpPr>
            <p:nvPr/>
          </p:nvSpPr>
          <p:spPr bwMode="auto">
            <a:xfrm>
              <a:off x="3810524" y="5661248"/>
              <a:ext cx="5318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1" name="テキスト ボックス 130"/>
            <p:cNvSpPr txBox="1">
              <a:spLocks noChangeArrowheads="1"/>
            </p:cNvSpPr>
            <p:nvPr/>
          </p:nvSpPr>
          <p:spPr bwMode="auto">
            <a:xfrm>
              <a:off x="7170128" y="3115717"/>
              <a:ext cx="5318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64" name="グループ化 5"/>
            <p:cNvGrpSpPr>
              <a:grpSpLocks/>
            </p:cNvGrpSpPr>
            <p:nvPr/>
          </p:nvGrpSpPr>
          <p:grpSpPr bwMode="auto">
            <a:xfrm>
              <a:off x="7088257" y="4204800"/>
              <a:ext cx="979526" cy="616314"/>
              <a:chOff x="6516167" y="3054350"/>
              <a:chExt cx="863600" cy="503238"/>
            </a:xfrm>
          </p:grpSpPr>
          <p:sp>
            <p:nvSpPr>
              <p:cNvPr id="74" name="角丸四角形 73"/>
              <p:cNvSpPr/>
              <p:nvPr/>
            </p:nvSpPr>
            <p:spPr bwMode="auto">
              <a:xfrm>
                <a:off x="6516167" y="3054350"/>
                <a:ext cx="863600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75" name="テキスト ボックス 130"/>
              <p:cNvSpPr txBox="1">
                <a:spLocks noChangeArrowheads="1"/>
              </p:cNvSpPr>
              <p:nvPr/>
            </p:nvSpPr>
            <p:spPr bwMode="auto">
              <a:xfrm>
                <a:off x="6726588" y="3189112"/>
                <a:ext cx="468873" cy="251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177800" indent="-177800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ja-JP" sz="1400" b="1" dirty="0">
                    <a:solidFill>
                      <a:schemeClr val="bg2">
                        <a:lumMod val="50000"/>
                      </a:schemeClr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etc.</a:t>
                </a:r>
                <a:endParaRPr lang="ja-JP" altLang="en-US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sp>
          <p:nvSpPr>
            <p:cNvPr id="43" name="テキスト ボックス 130"/>
            <p:cNvSpPr txBox="1">
              <a:spLocks noChangeArrowheads="1"/>
            </p:cNvSpPr>
            <p:nvPr/>
          </p:nvSpPr>
          <p:spPr bwMode="auto">
            <a:xfrm>
              <a:off x="2340743" y="5469169"/>
              <a:ext cx="1184940" cy="576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108000" bIns="36000" anchor="ctr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Academic </a:t>
              </a:r>
              <a:b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</a:b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societies</a:t>
              </a:r>
              <a:endParaRPr lang="ja-JP" altLang="en-US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45" name="直線コネクタ 44"/>
            <p:cNvCxnSpPr/>
            <p:nvPr/>
          </p:nvCxnSpPr>
          <p:spPr bwMode="auto">
            <a:xfrm flipV="1">
              <a:off x="5718923" y="5162004"/>
              <a:ext cx="0" cy="538162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 bwMode="auto">
            <a:xfrm>
              <a:off x="4975973" y="5181055"/>
              <a:ext cx="1490297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 bwMode="auto">
            <a:xfrm flipV="1">
              <a:off x="6454548" y="5162004"/>
              <a:ext cx="0" cy="395287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角丸四角形 47"/>
            <p:cNvSpPr/>
            <p:nvPr/>
          </p:nvSpPr>
          <p:spPr bwMode="auto">
            <a:xfrm>
              <a:off x="5389671" y="5454925"/>
              <a:ext cx="607505" cy="616313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" name="角丸四角形 48"/>
            <p:cNvSpPr/>
            <p:nvPr/>
          </p:nvSpPr>
          <p:spPr bwMode="auto">
            <a:xfrm>
              <a:off x="4654606" y="5454925"/>
              <a:ext cx="607505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0" name="角丸四角形 49"/>
            <p:cNvSpPr/>
            <p:nvPr/>
          </p:nvSpPr>
          <p:spPr bwMode="auto">
            <a:xfrm>
              <a:off x="6124735" y="5454925"/>
              <a:ext cx="607505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1" name="テキスト ボックス 130"/>
            <p:cNvSpPr txBox="1">
              <a:spLocks noChangeArrowheads="1"/>
            </p:cNvSpPr>
            <p:nvPr/>
          </p:nvSpPr>
          <p:spPr bwMode="auto">
            <a:xfrm>
              <a:off x="6112057" y="5633492"/>
              <a:ext cx="5318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2" name="テキスト ボックス 130"/>
            <p:cNvSpPr txBox="1">
              <a:spLocks noChangeArrowheads="1"/>
            </p:cNvSpPr>
            <p:nvPr/>
          </p:nvSpPr>
          <p:spPr bwMode="auto">
            <a:xfrm>
              <a:off x="4653999" y="5577686"/>
              <a:ext cx="1300549" cy="360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108000" bIns="36000" anchor="ctr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Universities</a:t>
              </a:r>
              <a:endParaRPr lang="ja-JP" altLang="en-US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76" name="グループ化 4"/>
            <p:cNvGrpSpPr>
              <a:grpSpLocks/>
            </p:cNvGrpSpPr>
            <p:nvPr/>
          </p:nvGrpSpPr>
          <p:grpSpPr bwMode="auto">
            <a:xfrm>
              <a:off x="2514990" y="4204800"/>
              <a:ext cx="979526" cy="639643"/>
              <a:chOff x="2052638" y="3054350"/>
              <a:chExt cx="863600" cy="522287"/>
            </a:xfrm>
          </p:grpSpPr>
          <p:sp>
            <p:nvSpPr>
              <p:cNvPr id="72" name="角丸四角形 71"/>
              <p:cNvSpPr/>
              <p:nvPr/>
            </p:nvSpPr>
            <p:spPr bwMode="auto">
              <a:xfrm>
                <a:off x="2052638" y="3054350"/>
                <a:ext cx="863600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5" name="図 20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5513" y="3063874"/>
                <a:ext cx="577850" cy="512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55" name="直線コネクタ 54"/>
            <p:cNvCxnSpPr/>
            <p:nvPr/>
          </p:nvCxnSpPr>
          <p:spPr bwMode="auto">
            <a:xfrm flipV="1">
              <a:off x="5984632" y="2658517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角丸四角形 55"/>
            <p:cNvSpPr/>
            <p:nvPr/>
          </p:nvSpPr>
          <p:spPr bwMode="auto">
            <a:xfrm>
              <a:off x="5475034" y="2943011"/>
              <a:ext cx="979526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52279" name="Picture 9" descr="https://www.datacite.org/sites/all/themes/datacite/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2243" y="2962453"/>
              <a:ext cx="583394" cy="598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テキスト ボックス 58"/>
            <p:cNvSpPr txBox="1">
              <a:spLocks noChangeArrowheads="1"/>
            </p:cNvSpPr>
            <p:nvPr/>
          </p:nvSpPr>
          <p:spPr bwMode="auto">
            <a:xfrm>
              <a:off x="849924" y="4992727"/>
              <a:ext cx="85015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0" rIns="36000" bIns="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DOI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Registrant</a:t>
              </a:r>
            </a:p>
          </p:txBody>
        </p:sp>
        <p:pic>
          <p:nvPicPr>
            <p:cNvPr id="52281" name="Picture 6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167" y="1703185"/>
              <a:ext cx="473403" cy="462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テキスト ボックス 130"/>
            <p:cNvSpPr txBox="1">
              <a:spLocks noChangeArrowheads="1"/>
            </p:cNvSpPr>
            <p:nvPr/>
          </p:nvSpPr>
          <p:spPr bwMode="auto">
            <a:xfrm>
              <a:off x="4718539" y="2125117"/>
              <a:ext cx="40588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9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IDF</a:t>
              </a:r>
              <a:endParaRPr lang="ja-JP" altLang="en-US" sz="9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83" name="グループ化 5"/>
            <p:cNvGrpSpPr>
              <a:grpSpLocks/>
            </p:cNvGrpSpPr>
            <p:nvPr/>
          </p:nvGrpSpPr>
          <p:grpSpPr bwMode="auto">
            <a:xfrm>
              <a:off x="4801384" y="4204800"/>
              <a:ext cx="979526" cy="618257"/>
              <a:chOff x="4500563" y="3054350"/>
              <a:chExt cx="863600" cy="504825"/>
            </a:xfrm>
          </p:grpSpPr>
          <p:sp>
            <p:nvSpPr>
              <p:cNvPr id="70" name="角丸四角形 69"/>
              <p:cNvSpPr/>
              <p:nvPr/>
            </p:nvSpPr>
            <p:spPr bwMode="auto">
              <a:xfrm>
                <a:off x="4500563" y="3054350"/>
                <a:ext cx="863600" cy="504825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3" name="Picture 6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2806" y="3121301"/>
                <a:ext cx="522288" cy="399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62" name="直線コネクタ 61"/>
            <p:cNvCxnSpPr/>
            <p:nvPr/>
          </p:nvCxnSpPr>
          <p:spPr bwMode="auto">
            <a:xfrm flipV="1">
              <a:off x="6434505" y="3895180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285" name="グループ化 1"/>
            <p:cNvGrpSpPr>
              <a:grpSpLocks/>
            </p:cNvGrpSpPr>
            <p:nvPr/>
          </p:nvGrpSpPr>
          <p:grpSpPr bwMode="auto">
            <a:xfrm>
              <a:off x="3636762" y="4202856"/>
              <a:ext cx="979526" cy="618257"/>
              <a:chOff x="7956376" y="3670300"/>
              <a:chExt cx="863600" cy="504825"/>
            </a:xfrm>
          </p:grpSpPr>
          <p:sp>
            <p:nvSpPr>
              <p:cNvPr id="68" name="角丸四角形 67"/>
              <p:cNvSpPr/>
              <p:nvPr/>
            </p:nvSpPr>
            <p:spPr bwMode="auto">
              <a:xfrm>
                <a:off x="7956376" y="3670300"/>
                <a:ext cx="863600" cy="504825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1" name="図 3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4121" y="3700461"/>
                <a:ext cx="588109" cy="444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286" name="グループ化 1"/>
            <p:cNvGrpSpPr>
              <a:grpSpLocks/>
            </p:cNvGrpSpPr>
            <p:nvPr/>
          </p:nvGrpSpPr>
          <p:grpSpPr bwMode="auto">
            <a:xfrm>
              <a:off x="5880590" y="4204800"/>
              <a:ext cx="1035402" cy="679195"/>
              <a:chOff x="3491929" y="3054350"/>
              <a:chExt cx="912863" cy="554582"/>
            </a:xfrm>
          </p:grpSpPr>
          <p:sp>
            <p:nvSpPr>
              <p:cNvPr id="65" name="角丸四角形 64"/>
              <p:cNvSpPr/>
              <p:nvPr/>
            </p:nvSpPr>
            <p:spPr bwMode="auto">
              <a:xfrm>
                <a:off x="3539605" y="3054350"/>
                <a:ext cx="865187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88" name="図 74" descr="マーク_K_m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2816" y="3081338"/>
                <a:ext cx="304800" cy="300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テキスト ボックス 130"/>
              <p:cNvSpPr txBox="1">
                <a:spLocks noChangeArrowheads="1"/>
              </p:cNvSpPr>
              <p:nvPr/>
            </p:nvSpPr>
            <p:spPr bwMode="auto">
              <a:xfrm>
                <a:off x="3491929" y="3357623"/>
                <a:ext cx="511894" cy="251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177800" indent="-177800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ja-JP" sz="1400" b="1" dirty="0"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NDL</a:t>
                </a:r>
                <a:endParaRPr lang="ja-JP" altLang="en-US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sp>
          <p:nvSpPr>
            <p:cNvPr id="2" name="角丸四角形 1"/>
            <p:cNvSpPr/>
            <p:nvPr/>
          </p:nvSpPr>
          <p:spPr>
            <a:xfrm>
              <a:off x="3995936" y="2924944"/>
              <a:ext cx="1008112" cy="648072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角丸四角形 72"/>
            <p:cNvSpPr/>
            <p:nvPr/>
          </p:nvSpPr>
          <p:spPr>
            <a:xfrm>
              <a:off x="827584" y="3789040"/>
              <a:ext cx="7704856" cy="2520280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" name="直線コネクタ 4"/>
            <p:cNvCxnSpPr>
              <a:stCxn id="2" idx="2"/>
            </p:cNvCxnSpPr>
            <p:nvPr/>
          </p:nvCxnSpPr>
          <p:spPr>
            <a:xfrm>
              <a:off x="4499992" y="3573016"/>
              <a:ext cx="0" cy="216024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角丸四角形 75"/>
            <p:cNvSpPr/>
            <p:nvPr/>
          </p:nvSpPr>
          <p:spPr bwMode="auto">
            <a:xfrm>
              <a:off x="7092280" y="2996952"/>
              <a:ext cx="979526" cy="618257"/>
            </a:xfrm>
            <a:prstGeom prst="roundRect">
              <a:avLst/>
            </a:prstGeom>
            <a:ln w="3175" cmpd="sng">
              <a:solidFill>
                <a:srgbClr val="000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7" name="角丸四角形 76"/>
            <p:cNvSpPr/>
            <p:nvPr/>
          </p:nvSpPr>
          <p:spPr bwMode="auto">
            <a:xfrm>
              <a:off x="7308304" y="3068960"/>
              <a:ext cx="979526" cy="618257"/>
            </a:xfrm>
            <a:prstGeom prst="roundRect">
              <a:avLst/>
            </a:prstGeom>
            <a:ln w="3175" cmpd="sng">
              <a:solidFill>
                <a:schemeClr val="tx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78" name="角丸四角形 77"/>
          <p:cNvSpPr/>
          <p:nvPr/>
        </p:nvSpPr>
        <p:spPr>
          <a:xfrm>
            <a:off x="2267744" y="4077072"/>
            <a:ext cx="1440160" cy="201622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角丸四角形 78"/>
          <p:cNvSpPr/>
          <p:nvPr/>
        </p:nvSpPr>
        <p:spPr>
          <a:xfrm>
            <a:off x="4572000" y="4149080"/>
            <a:ext cx="1440160" cy="201622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テキスト ボックス 130"/>
          <p:cNvSpPr txBox="1">
            <a:spLocks noChangeArrowheads="1"/>
          </p:cNvSpPr>
          <p:nvPr/>
        </p:nvSpPr>
        <p:spPr bwMode="auto">
          <a:xfrm>
            <a:off x="2555776" y="6381328"/>
            <a:ext cx="992579" cy="3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08000" bIns="36000" anchor="ctr">
            <a:spAutoFit/>
          </a:bodyPr>
          <a:lstStyle>
            <a:lvl1pPr marL="177800" indent="-1778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Journals</a:t>
            </a:r>
            <a:endParaRPr lang="ja-JP" altLang="en-US" sz="1400" b="1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1" name="テキスト ボックス 130"/>
          <p:cNvSpPr txBox="1">
            <a:spLocks noChangeArrowheads="1"/>
          </p:cNvSpPr>
          <p:nvPr/>
        </p:nvSpPr>
        <p:spPr bwMode="auto">
          <a:xfrm>
            <a:off x="4572000" y="6381328"/>
            <a:ext cx="2596046" cy="3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08000" bIns="36000" anchor="ctr">
            <a:spAutoFit/>
          </a:bodyPr>
          <a:lstStyle>
            <a:lvl1pPr marL="177800" indent="-1778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Institutional Repositories</a:t>
            </a:r>
            <a:endParaRPr lang="ja-JP" altLang="en-US" sz="1400" b="1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9883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1. Offer various ways for registration procedures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1800" dirty="0"/>
              <a:t>v</a:t>
            </a:r>
            <a:r>
              <a:rPr kumimoji="1" lang="en-US" altLang="ja-JP" sz="1800" dirty="0"/>
              <a:t>ia J-Stage (JST service for academic E-journals)</a:t>
            </a:r>
          </a:p>
          <a:p>
            <a:pPr lvl="1"/>
            <a:r>
              <a:rPr lang="en-US" altLang="ja-JP" sz="1600" dirty="0"/>
              <a:t>J-Stage:                  1,290 academic societies / 2,191 titles  / 3,283,542 articles</a:t>
            </a:r>
            <a:endParaRPr lang="ja-JP" altLang="en-US" sz="1600" dirty="0"/>
          </a:p>
          <a:p>
            <a:pPr lvl="1"/>
            <a:r>
              <a:rPr lang="en-US" altLang="ja-JP" sz="1600" dirty="0"/>
              <a:t>DOI Registration  1,258 assoc. members     /  2,007 titles / 2,880,097 articles</a:t>
            </a:r>
          </a:p>
          <a:p>
            <a:pPr marL="274320" lvl="1" indent="0">
              <a:buNone/>
            </a:pPr>
            <a:r>
              <a:rPr kumimoji="1" lang="en-US" altLang="ja-JP" sz="1600" dirty="0"/>
              <a:t>                                  (97.5%)                                   (91.6%)          (87.7%)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908720"/>
            <a:ext cx="834808" cy="834808"/>
          </a:xfrm>
          <a:prstGeom prst="rect">
            <a:avLst/>
          </a:prstGeom>
        </p:spPr>
      </p:pic>
      <p:pic>
        <p:nvPicPr>
          <p:cNvPr id="8" name="図 7" descr="スクリーンショット 2017-06-08 16.02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77072"/>
            <a:ext cx="2094464" cy="1628800"/>
          </a:xfrm>
          <a:prstGeom prst="rect">
            <a:avLst/>
          </a:prstGeom>
        </p:spPr>
      </p:pic>
      <p:pic>
        <p:nvPicPr>
          <p:cNvPr id="7" name="図 6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157192"/>
            <a:ext cx="1779190" cy="762510"/>
          </a:xfrm>
          <a:prstGeom prst="rect">
            <a:avLst/>
          </a:prstGeom>
        </p:spPr>
      </p:pic>
      <p:pic>
        <p:nvPicPr>
          <p:cNvPr id="9" name="Picture 4" descr="\\Zk00045A\共有データ\500_【JaLC(原課）】\550_【普及】\ロゴ\【一式】納品物\png\Layout 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37112"/>
            <a:ext cx="2195736" cy="62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0" descr="C:\Users\takeda\AppData\Local\Microsoft\Windows\Temporary Internet Files\Content.IE5\FW5W5RAI\MC900216756[1].w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883528" cy="874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角丸四角形 10"/>
          <p:cNvSpPr/>
          <p:nvPr/>
        </p:nvSpPr>
        <p:spPr>
          <a:xfrm>
            <a:off x="251520" y="4725144"/>
            <a:ext cx="151216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Academic Society </a:t>
            </a:r>
            <a:endParaRPr kumimoji="1" lang="ja-JP" altLang="en-US" sz="1400" dirty="0"/>
          </a:p>
        </p:txBody>
      </p:sp>
      <p:sp>
        <p:nvSpPr>
          <p:cNvPr id="12" name="角丸四角形 11"/>
          <p:cNvSpPr/>
          <p:nvPr/>
        </p:nvSpPr>
        <p:spPr>
          <a:xfrm>
            <a:off x="403920" y="4941168"/>
            <a:ext cx="151216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Academic Society </a:t>
            </a:r>
            <a:endParaRPr kumimoji="1" lang="ja-JP" altLang="en-US" sz="1400" dirty="0"/>
          </a:p>
        </p:txBody>
      </p:sp>
      <p:sp>
        <p:nvSpPr>
          <p:cNvPr id="13" name="角丸四角形 12"/>
          <p:cNvSpPr/>
          <p:nvPr/>
        </p:nvSpPr>
        <p:spPr>
          <a:xfrm>
            <a:off x="556320" y="5157192"/>
            <a:ext cx="151216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Academic Society </a:t>
            </a:r>
            <a:endParaRPr kumimoji="1" lang="ja-JP" altLang="en-US" sz="1400" dirty="0"/>
          </a:p>
        </p:txBody>
      </p:sp>
      <p:sp>
        <p:nvSpPr>
          <p:cNvPr id="14" name="角丸四角形 13"/>
          <p:cNvSpPr/>
          <p:nvPr/>
        </p:nvSpPr>
        <p:spPr>
          <a:xfrm>
            <a:off x="708720" y="5364832"/>
            <a:ext cx="151216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Academic Society </a:t>
            </a:r>
            <a:endParaRPr kumimoji="1" lang="ja-JP" altLang="en-US" sz="1400" dirty="0"/>
          </a:p>
        </p:txBody>
      </p:sp>
      <p:sp>
        <p:nvSpPr>
          <p:cNvPr id="15" name="角丸四角形 14"/>
          <p:cNvSpPr/>
          <p:nvPr/>
        </p:nvSpPr>
        <p:spPr>
          <a:xfrm>
            <a:off x="861120" y="5589240"/>
            <a:ext cx="151216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Academic Society </a:t>
            </a:r>
            <a:endParaRPr kumimoji="1" lang="ja-JP" altLang="en-US" sz="1400" dirty="0"/>
          </a:p>
        </p:txBody>
      </p:sp>
      <p:sp>
        <p:nvSpPr>
          <p:cNvPr id="17" name="右矢印 16"/>
          <p:cNvSpPr/>
          <p:nvPr/>
        </p:nvSpPr>
        <p:spPr>
          <a:xfrm rot="389221">
            <a:off x="1921209" y="4701025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>
            <a:off x="2090192" y="4907632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rot="21339282">
            <a:off x="2250976" y="5068416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 rot="21084235">
            <a:off x="2356425" y="5292159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矢印 20"/>
          <p:cNvSpPr/>
          <p:nvPr/>
        </p:nvSpPr>
        <p:spPr>
          <a:xfrm rot="20340862">
            <a:off x="2434679" y="5518394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矢印 22"/>
          <p:cNvSpPr/>
          <p:nvPr/>
        </p:nvSpPr>
        <p:spPr>
          <a:xfrm>
            <a:off x="5436096" y="4509120"/>
            <a:ext cx="864096" cy="57606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563888" y="5949280"/>
            <a:ext cx="203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E-journal Platform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547664" y="4221088"/>
            <a:ext cx="1519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Journal editing</a:t>
            </a:r>
            <a:endParaRPr kumimoji="1" lang="ja-JP" altLang="en-US" sz="1600" dirty="0"/>
          </a:p>
        </p:txBody>
      </p:sp>
      <p:grpSp>
        <p:nvGrpSpPr>
          <p:cNvPr id="26" name="Group 148"/>
          <p:cNvGrpSpPr>
            <a:grpSpLocks noChangeAspect="1"/>
          </p:cNvGrpSpPr>
          <p:nvPr/>
        </p:nvGrpSpPr>
        <p:grpSpPr bwMode="auto">
          <a:xfrm>
            <a:off x="4715893" y="7757120"/>
            <a:ext cx="1117600" cy="700452"/>
            <a:chOff x="2599" y="2291"/>
            <a:chExt cx="1002" cy="628"/>
          </a:xfrm>
        </p:grpSpPr>
        <p:sp>
          <p:nvSpPr>
            <p:cNvPr id="27" name="Freeform 160"/>
            <p:cNvSpPr>
              <a:spLocks/>
            </p:cNvSpPr>
            <p:nvPr/>
          </p:nvSpPr>
          <p:spPr bwMode="auto">
            <a:xfrm>
              <a:off x="2599" y="2343"/>
              <a:ext cx="1002" cy="576"/>
            </a:xfrm>
            <a:custGeom>
              <a:avLst/>
              <a:gdLst>
                <a:gd name="T0" fmla="*/ 142 w 2004"/>
                <a:gd name="T1" fmla="*/ 1139 h 1152"/>
                <a:gd name="T2" fmla="*/ 196 w 2004"/>
                <a:gd name="T3" fmla="*/ 1133 h 1152"/>
                <a:gd name="T4" fmla="*/ 250 w 2004"/>
                <a:gd name="T5" fmla="*/ 1128 h 1152"/>
                <a:gd name="T6" fmla="*/ 303 w 2004"/>
                <a:gd name="T7" fmla="*/ 1122 h 1152"/>
                <a:gd name="T8" fmla="*/ 357 w 2004"/>
                <a:gd name="T9" fmla="*/ 1117 h 1152"/>
                <a:gd name="T10" fmla="*/ 410 w 2004"/>
                <a:gd name="T11" fmla="*/ 1112 h 1152"/>
                <a:gd name="T12" fmla="*/ 462 w 2004"/>
                <a:gd name="T13" fmla="*/ 1108 h 1152"/>
                <a:gd name="T14" fmla="*/ 515 w 2004"/>
                <a:gd name="T15" fmla="*/ 1104 h 1152"/>
                <a:gd name="T16" fmla="*/ 568 w 2004"/>
                <a:gd name="T17" fmla="*/ 1099 h 1152"/>
                <a:gd name="T18" fmla="*/ 621 w 2004"/>
                <a:gd name="T19" fmla="*/ 1095 h 1152"/>
                <a:gd name="T20" fmla="*/ 674 w 2004"/>
                <a:gd name="T21" fmla="*/ 1093 h 1152"/>
                <a:gd name="T22" fmla="*/ 726 w 2004"/>
                <a:gd name="T23" fmla="*/ 1090 h 1152"/>
                <a:gd name="T24" fmla="*/ 780 w 2004"/>
                <a:gd name="T25" fmla="*/ 1089 h 1152"/>
                <a:gd name="T26" fmla="*/ 833 w 2004"/>
                <a:gd name="T27" fmla="*/ 1086 h 1152"/>
                <a:gd name="T28" fmla="*/ 886 w 2004"/>
                <a:gd name="T29" fmla="*/ 1085 h 1152"/>
                <a:gd name="T30" fmla="*/ 940 w 2004"/>
                <a:gd name="T31" fmla="*/ 1084 h 1152"/>
                <a:gd name="T32" fmla="*/ 995 w 2004"/>
                <a:gd name="T33" fmla="*/ 1084 h 1152"/>
                <a:gd name="T34" fmla="*/ 1014 w 2004"/>
                <a:gd name="T35" fmla="*/ 1140 h 1152"/>
                <a:gd name="T36" fmla="*/ 1050 w 2004"/>
                <a:gd name="T37" fmla="*/ 1145 h 1152"/>
                <a:gd name="T38" fmla="*/ 1082 w 2004"/>
                <a:gd name="T39" fmla="*/ 1148 h 1152"/>
                <a:gd name="T40" fmla="*/ 1113 w 2004"/>
                <a:gd name="T41" fmla="*/ 1152 h 1152"/>
                <a:gd name="T42" fmla="*/ 1143 w 2004"/>
                <a:gd name="T43" fmla="*/ 1152 h 1152"/>
                <a:gd name="T44" fmla="*/ 1173 w 2004"/>
                <a:gd name="T45" fmla="*/ 1150 h 1152"/>
                <a:gd name="T46" fmla="*/ 1203 w 2004"/>
                <a:gd name="T47" fmla="*/ 1143 h 1152"/>
                <a:gd name="T48" fmla="*/ 1237 w 2004"/>
                <a:gd name="T49" fmla="*/ 1131 h 1152"/>
                <a:gd name="T50" fmla="*/ 1246 w 2004"/>
                <a:gd name="T51" fmla="*/ 1060 h 1152"/>
                <a:gd name="T52" fmla="*/ 1293 w 2004"/>
                <a:gd name="T53" fmla="*/ 1055 h 1152"/>
                <a:gd name="T54" fmla="*/ 1340 w 2004"/>
                <a:gd name="T55" fmla="*/ 1052 h 1152"/>
                <a:gd name="T56" fmla="*/ 1387 w 2004"/>
                <a:gd name="T57" fmla="*/ 1048 h 1152"/>
                <a:gd name="T58" fmla="*/ 1436 w 2004"/>
                <a:gd name="T59" fmla="*/ 1046 h 1152"/>
                <a:gd name="T60" fmla="*/ 1483 w 2004"/>
                <a:gd name="T61" fmla="*/ 1044 h 1152"/>
                <a:gd name="T62" fmla="*/ 1530 w 2004"/>
                <a:gd name="T63" fmla="*/ 1041 h 1152"/>
                <a:gd name="T64" fmla="*/ 1578 w 2004"/>
                <a:gd name="T65" fmla="*/ 1039 h 1152"/>
                <a:gd name="T66" fmla="*/ 1625 w 2004"/>
                <a:gd name="T67" fmla="*/ 1038 h 1152"/>
                <a:gd name="T68" fmla="*/ 1673 w 2004"/>
                <a:gd name="T69" fmla="*/ 1037 h 1152"/>
                <a:gd name="T70" fmla="*/ 1721 w 2004"/>
                <a:gd name="T71" fmla="*/ 1036 h 1152"/>
                <a:gd name="T72" fmla="*/ 1768 w 2004"/>
                <a:gd name="T73" fmla="*/ 1034 h 1152"/>
                <a:gd name="T74" fmla="*/ 1815 w 2004"/>
                <a:gd name="T75" fmla="*/ 1033 h 1152"/>
                <a:gd name="T76" fmla="*/ 1862 w 2004"/>
                <a:gd name="T77" fmla="*/ 1032 h 1152"/>
                <a:gd name="T78" fmla="*/ 1910 w 2004"/>
                <a:gd name="T79" fmla="*/ 1031 h 1152"/>
                <a:gd name="T80" fmla="*/ 1957 w 2004"/>
                <a:gd name="T81" fmla="*/ 1030 h 1152"/>
                <a:gd name="T82" fmla="*/ 2004 w 2004"/>
                <a:gd name="T83" fmla="*/ 1027 h 1152"/>
                <a:gd name="T84" fmla="*/ 0 w 2004"/>
                <a:gd name="T85" fmla="*/ 3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4" h="1152">
                  <a:moveTo>
                    <a:pt x="0" y="32"/>
                  </a:moveTo>
                  <a:lnTo>
                    <a:pt x="142" y="1139"/>
                  </a:lnTo>
                  <a:lnTo>
                    <a:pt x="169" y="1136"/>
                  </a:lnTo>
                  <a:lnTo>
                    <a:pt x="196" y="1133"/>
                  </a:lnTo>
                  <a:lnTo>
                    <a:pt x="222" y="1130"/>
                  </a:lnTo>
                  <a:lnTo>
                    <a:pt x="250" y="1128"/>
                  </a:lnTo>
                  <a:lnTo>
                    <a:pt x="277" y="1125"/>
                  </a:lnTo>
                  <a:lnTo>
                    <a:pt x="303" y="1122"/>
                  </a:lnTo>
                  <a:lnTo>
                    <a:pt x="330" y="1120"/>
                  </a:lnTo>
                  <a:lnTo>
                    <a:pt x="357" y="1117"/>
                  </a:lnTo>
                  <a:lnTo>
                    <a:pt x="384" y="1115"/>
                  </a:lnTo>
                  <a:lnTo>
                    <a:pt x="410" y="1112"/>
                  </a:lnTo>
                  <a:lnTo>
                    <a:pt x="437" y="1109"/>
                  </a:lnTo>
                  <a:lnTo>
                    <a:pt x="462" y="1108"/>
                  </a:lnTo>
                  <a:lnTo>
                    <a:pt x="489" y="1106"/>
                  </a:lnTo>
                  <a:lnTo>
                    <a:pt x="515" y="1104"/>
                  </a:lnTo>
                  <a:lnTo>
                    <a:pt x="542" y="1101"/>
                  </a:lnTo>
                  <a:lnTo>
                    <a:pt x="568" y="1099"/>
                  </a:lnTo>
                  <a:lnTo>
                    <a:pt x="595" y="1098"/>
                  </a:lnTo>
                  <a:lnTo>
                    <a:pt x="621" y="1095"/>
                  </a:lnTo>
                  <a:lnTo>
                    <a:pt x="648" y="1094"/>
                  </a:lnTo>
                  <a:lnTo>
                    <a:pt x="674" y="1093"/>
                  </a:lnTo>
                  <a:lnTo>
                    <a:pt x="699" y="1092"/>
                  </a:lnTo>
                  <a:lnTo>
                    <a:pt x="726" y="1090"/>
                  </a:lnTo>
                  <a:lnTo>
                    <a:pt x="753" y="1089"/>
                  </a:lnTo>
                  <a:lnTo>
                    <a:pt x="780" y="1089"/>
                  </a:lnTo>
                  <a:lnTo>
                    <a:pt x="807" y="1087"/>
                  </a:lnTo>
                  <a:lnTo>
                    <a:pt x="833" y="1086"/>
                  </a:lnTo>
                  <a:lnTo>
                    <a:pt x="860" y="1085"/>
                  </a:lnTo>
                  <a:lnTo>
                    <a:pt x="886" y="1085"/>
                  </a:lnTo>
                  <a:lnTo>
                    <a:pt x="914" y="1085"/>
                  </a:lnTo>
                  <a:lnTo>
                    <a:pt x="940" y="1084"/>
                  </a:lnTo>
                  <a:lnTo>
                    <a:pt x="967" y="1084"/>
                  </a:lnTo>
                  <a:lnTo>
                    <a:pt x="995" y="1084"/>
                  </a:lnTo>
                  <a:lnTo>
                    <a:pt x="995" y="1139"/>
                  </a:lnTo>
                  <a:lnTo>
                    <a:pt x="1014" y="1140"/>
                  </a:lnTo>
                  <a:lnTo>
                    <a:pt x="1033" y="1143"/>
                  </a:lnTo>
                  <a:lnTo>
                    <a:pt x="1050" y="1145"/>
                  </a:lnTo>
                  <a:lnTo>
                    <a:pt x="1066" y="1147"/>
                  </a:lnTo>
                  <a:lnTo>
                    <a:pt x="1082" y="1148"/>
                  </a:lnTo>
                  <a:lnTo>
                    <a:pt x="1098" y="1151"/>
                  </a:lnTo>
                  <a:lnTo>
                    <a:pt x="1113" y="1152"/>
                  </a:lnTo>
                  <a:lnTo>
                    <a:pt x="1128" y="1152"/>
                  </a:lnTo>
                  <a:lnTo>
                    <a:pt x="1143" y="1152"/>
                  </a:lnTo>
                  <a:lnTo>
                    <a:pt x="1158" y="1152"/>
                  </a:lnTo>
                  <a:lnTo>
                    <a:pt x="1173" y="1150"/>
                  </a:lnTo>
                  <a:lnTo>
                    <a:pt x="1188" y="1147"/>
                  </a:lnTo>
                  <a:lnTo>
                    <a:pt x="1203" y="1143"/>
                  </a:lnTo>
                  <a:lnTo>
                    <a:pt x="1219" y="1138"/>
                  </a:lnTo>
                  <a:lnTo>
                    <a:pt x="1237" y="1131"/>
                  </a:lnTo>
                  <a:lnTo>
                    <a:pt x="1254" y="1123"/>
                  </a:lnTo>
                  <a:lnTo>
                    <a:pt x="1246" y="1060"/>
                  </a:lnTo>
                  <a:lnTo>
                    <a:pt x="1270" y="1057"/>
                  </a:lnTo>
                  <a:lnTo>
                    <a:pt x="1293" y="1055"/>
                  </a:lnTo>
                  <a:lnTo>
                    <a:pt x="1317" y="1053"/>
                  </a:lnTo>
                  <a:lnTo>
                    <a:pt x="1340" y="1052"/>
                  </a:lnTo>
                  <a:lnTo>
                    <a:pt x="1364" y="1049"/>
                  </a:lnTo>
                  <a:lnTo>
                    <a:pt x="1387" y="1048"/>
                  </a:lnTo>
                  <a:lnTo>
                    <a:pt x="1412" y="1047"/>
                  </a:lnTo>
                  <a:lnTo>
                    <a:pt x="1436" y="1046"/>
                  </a:lnTo>
                  <a:lnTo>
                    <a:pt x="1459" y="1045"/>
                  </a:lnTo>
                  <a:lnTo>
                    <a:pt x="1483" y="1044"/>
                  </a:lnTo>
                  <a:lnTo>
                    <a:pt x="1506" y="1042"/>
                  </a:lnTo>
                  <a:lnTo>
                    <a:pt x="1530" y="1041"/>
                  </a:lnTo>
                  <a:lnTo>
                    <a:pt x="1555" y="1040"/>
                  </a:lnTo>
                  <a:lnTo>
                    <a:pt x="1578" y="1039"/>
                  </a:lnTo>
                  <a:lnTo>
                    <a:pt x="1602" y="1039"/>
                  </a:lnTo>
                  <a:lnTo>
                    <a:pt x="1625" y="1038"/>
                  </a:lnTo>
                  <a:lnTo>
                    <a:pt x="1649" y="1038"/>
                  </a:lnTo>
                  <a:lnTo>
                    <a:pt x="1673" y="1037"/>
                  </a:lnTo>
                  <a:lnTo>
                    <a:pt x="1696" y="1037"/>
                  </a:lnTo>
                  <a:lnTo>
                    <a:pt x="1721" y="1036"/>
                  </a:lnTo>
                  <a:lnTo>
                    <a:pt x="1744" y="1036"/>
                  </a:lnTo>
                  <a:lnTo>
                    <a:pt x="1768" y="1034"/>
                  </a:lnTo>
                  <a:lnTo>
                    <a:pt x="1791" y="1034"/>
                  </a:lnTo>
                  <a:lnTo>
                    <a:pt x="1815" y="1033"/>
                  </a:lnTo>
                  <a:lnTo>
                    <a:pt x="1839" y="1033"/>
                  </a:lnTo>
                  <a:lnTo>
                    <a:pt x="1862" y="1032"/>
                  </a:lnTo>
                  <a:lnTo>
                    <a:pt x="1886" y="1031"/>
                  </a:lnTo>
                  <a:lnTo>
                    <a:pt x="1910" y="1031"/>
                  </a:lnTo>
                  <a:lnTo>
                    <a:pt x="1934" y="1030"/>
                  </a:lnTo>
                  <a:lnTo>
                    <a:pt x="1957" y="1030"/>
                  </a:lnTo>
                  <a:lnTo>
                    <a:pt x="1981" y="1029"/>
                  </a:lnTo>
                  <a:lnTo>
                    <a:pt x="2004" y="1027"/>
                  </a:lnTo>
                  <a:lnTo>
                    <a:pt x="1514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Freeform 161"/>
            <p:cNvSpPr>
              <a:spLocks/>
            </p:cNvSpPr>
            <p:nvPr/>
          </p:nvSpPr>
          <p:spPr bwMode="auto">
            <a:xfrm>
              <a:off x="2619" y="2304"/>
              <a:ext cx="954" cy="581"/>
            </a:xfrm>
            <a:custGeom>
              <a:avLst/>
              <a:gdLst>
                <a:gd name="T0" fmla="*/ 0 w 1910"/>
                <a:gd name="T1" fmla="*/ 63 h 1164"/>
                <a:gd name="T2" fmla="*/ 0 w 1910"/>
                <a:gd name="T3" fmla="*/ 151 h 1164"/>
                <a:gd name="T4" fmla="*/ 143 w 1910"/>
                <a:gd name="T5" fmla="*/ 1164 h 1164"/>
                <a:gd name="T6" fmla="*/ 861 w 1910"/>
                <a:gd name="T7" fmla="*/ 1099 h 1164"/>
                <a:gd name="T8" fmla="*/ 980 w 1910"/>
                <a:gd name="T9" fmla="*/ 1099 h 1164"/>
                <a:gd name="T10" fmla="*/ 1010 w 1910"/>
                <a:gd name="T11" fmla="*/ 1148 h 1164"/>
                <a:gd name="T12" fmla="*/ 1143 w 1910"/>
                <a:gd name="T13" fmla="*/ 1148 h 1164"/>
                <a:gd name="T14" fmla="*/ 1168 w 1910"/>
                <a:gd name="T15" fmla="*/ 1083 h 1164"/>
                <a:gd name="T16" fmla="*/ 1910 w 1910"/>
                <a:gd name="T17" fmla="*/ 1052 h 1164"/>
                <a:gd name="T18" fmla="*/ 1910 w 1910"/>
                <a:gd name="T19" fmla="*/ 963 h 1164"/>
                <a:gd name="T20" fmla="*/ 1499 w 1910"/>
                <a:gd name="T21" fmla="*/ 39 h 1164"/>
                <a:gd name="T22" fmla="*/ 1207 w 1910"/>
                <a:gd name="T23" fmla="*/ 16 h 1164"/>
                <a:gd name="T24" fmla="*/ 964 w 1910"/>
                <a:gd name="T25" fmla="*/ 24 h 1164"/>
                <a:gd name="T26" fmla="*/ 781 w 1910"/>
                <a:gd name="T27" fmla="*/ 72 h 1164"/>
                <a:gd name="T28" fmla="*/ 593 w 1910"/>
                <a:gd name="T29" fmla="*/ 24 h 1164"/>
                <a:gd name="T30" fmla="*/ 364 w 1910"/>
                <a:gd name="T31" fmla="*/ 0 h 1164"/>
                <a:gd name="T32" fmla="*/ 80 w 1910"/>
                <a:gd name="T33" fmla="*/ 32 h 1164"/>
                <a:gd name="T34" fmla="*/ 0 w 1910"/>
                <a:gd name="T35" fmla="*/ 6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10" h="1164">
                  <a:moveTo>
                    <a:pt x="0" y="63"/>
                  </a:moveTo>
                  <a:lnTo>
                    <a:pt x="0" y="151"/>
                  </a:lnTo>
                  <a:lnTo>
                    <a:pt x="143" y="1164"/>
                  </a:lnTo>
                  <a:lnTo>
                    <a:pt x="861" y="1099"/>
                  </a:lnTo>
                  <a:lnTo>
                    <a:pt x="980" y="1099"/>
                  </a:lnTo>
                  <a:lnTo>
                    <a:pt x="1010" y="1148"/>
                  </a:lnTo>
                  <a:lnTo>
                    <a:pt x="1143" y="1148"/>
                  </a:lnTo>
                  <a:lnTo>
                    <a:pt x="1168" y="1083"/>
                  </a:lnTo>
                  <a:lnTo>
                    <a:pt x="1910" y="1052"/>
                  </a:lnTo>
                  <a:lnTo>
                    <a:pt x="1910" y="963"/>
                  </a:lnTo>
                  <a:lnTo>
                    <a:pt x="1499" y="39"/>
                  </a:lnTo>
                  <a:lnTo>
                    <a:pt x="1207" y="16"/>
                  </a:lnTo>
                  <a:lnTo>
                    <a:pt x="964" y="24"/>
                  </a:lnTo>
                  <a:lnTo>
                    <a:pt x="781" y="72"/>
                  </a:lnTo>
                  <a:lnTo>
                    <a:pt x="593" y="24"/>
                  </a:lnTo>
                  <a:lnTo>
                    <a:pt x="364" y="0"/>
                  </a:lnTo>
                  <a:lnTo>
                    <a:pt x="80" y="32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7577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Freeform 162"/>
            <p:cNvSpPr>
              <a:spLocks/>
            </p:cNvSpPr>
            <p:nvPr/>
          </p:nvSpPr>
          <p:spPr bwMode="auto">
            <a:xfrm>
              <a:off x="2623" y="2304"/>
              <a:ext cx="942" cy="541"/>
            </a:xfrm>
            <a:custGeom>
              <a:avLst/>
              <a:gdLst>
                <a:gd name="T0" fmla="*/ 0 w 1886"/>
                <a:gd name="T1" fmla="*/ 63 h 1083"/>
                <a:gd name="T2" fmla="*/ 174 w 1886"/>
                <a:gd name="T3" fmla="*/ 1083 h 1083"/>
                <a:gd name="T4" fmla="*/ 332 w 1886"/>
                <a:gd name="T5" fmla="*/ 1059 h 1083"/>
                <a:gd name="T6" fmla="*/ 616 w 1886"/>
                <a:gd name="T7" fmla="*/ 1036 h 1083"/>
                <a:gd name="T8" fmla="*/ 790 w 1886"/>
                <a:gd name="T9" fmla="*/ 1020 h 1083"/>
                <a:gd name="T10" fmla="*/ 908 w 1886"/>
                <a:gd name="T11" fmla="*/ 1020 h 1083"/>
                <a:gd name="T12" fmla="*/ 988 w 1886"/>
                <a:gd name="T13" fmla="*/ 1028 h 1083"/>
                <a:gd name="T14" fmla="*/ 1065 w 1886"/>
                <a:gd name="T15" fmla="*/ 1059 h 1083"/>
                <a:gd name="T16" fmla="*/ 1151 w 1886"/>
                <a:gd name="T17" fmla="*/ 1004 h 1083"/>
                <a:gd name="T18" fmla="*/ 1278 w 1886"/>
                <a:gd name="T19" fmla="*/ 988 h 1083"/>
                <a:gd name="T20" fmla="*/ 1886 w 1886"/>
                <a:gd name="T21" fmla="*/ 971 h 1083"/>
                <a:gd name="T22" fmla="*/ 1475 w 1886"/>
                <a:gd name="T23" fmla="*/ 39 h 1083"/>
                <a:gd name="T24" fmla="*/ 1175 w 1886"/>
                <a:gd name="T25" fmla="*/ 8 h 1083"/>
                <a:gd name="T26" fmla="*/ 988 w 1886"/>
                <a:gd name="T27" fmla="*/ 16 h 1083"/>
                <a:gd name="T28" fmla="*/ 869 w 1886"/>
                <a:gd name="T29" fmla="*/ 32 h 1083"/>
                <a:gd name="T30" fmla="*/ 782 w 1886"/>
                <a:gd name="T31" fmla="*/ 72 h 1083"/>
                <a:gd name="T32" fmla="*/ 632 w 1886"/>
                <a:gd name="T33" fmla="*/ 24 h 1083"/>
                <a:gd name="T34" fmla="*/ 482 w 1886"/>
                <a:gd name="T35" fmla="*/ 0 h 1083"/>
                <a:gd name="T36" fmla="*/ 238 w 1886"/>
                <a:gd name="T37" fmla="*/ 0 h 1083"/>
                <a:gd name="T38" fmla="*/ 88 w 1886"/>
                <a:gd name="T39" fmla="*/ 24 h 1083"/>
                <a:gd name="T40" fmla="*/ 0 w 1886"/>
                <a:gd name="T41" fmla="*/ 63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6" h="1083">
                  <a:moveTo>
                    <a:pt x="0" y="63"/>
                  </a:moveTo>
                  <a:lnTo>
                    <a:pt x="174" y="1083"/>
                  </a:lnTo>
                  <a:lnTo>
                    <a:pt x="332" y="1059"/>
                  </a:lnTo>
                  <a:lnTo>
                    <a:pt x="616" y="1036"/>
                  </a:lnTo>
                  <a:lnTo>
                    <a:pt x="790" y="1020"/>
                  </a:lnTo>
                  <a:lnTo>
                    <a:pt x="908" y="1020"/>
                  </a:lnTo>
                  <a:lnTo>
                    <a:pt x="988" y="1028"/>
                  </a:lnTo>
                  <a:lnTo>
                    <a:pt x="1065" y="1059"/>
                  </a:lnTo>
                  <a:lnTo>
                    <a:pt x="1151" y="1004"/>
                  </a:lnTo>
                  <a:lnTo>
                    <a:pt x="1278" y="988"/>
                  </a:lnTo>
                  <a:lnTo>
                    <a:pt x="1886" y="971"/>
                  </a:lnTo>
                  <a:lnTo>
                    <a:pt x="1475" y="39"/>
                  </a:lnTo>
                  <a:lnTo>
                    <a:pt x="1175" y="8"/>
                  </a:lnTo>
                  <a:lnTo>
                    <a:pt x="988" y="16"/>
                  </a:lnTo>
                  <a:lnTo>
                    <a:pt x="869" y="32"/>
                  </a:lnTo>
                  <a:lnTo>
                    <a:pt x="782" y="72"/>
                  </a:lnTo>
                  <a:lnTo>
                    <a:pt x="632" y="24"/>
                  </a:lnTo>
                  <a:lnTo>
                    <a:pt x="482" y="0"/>
                  </a:lnTo>
                  <a:lnTo>
                    <a:pt x="238" y="0"/>
                  </a:lnTo>
                  <a:lnTo>
                    <a:pt x="88" y="2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Freeform 163"/>
            <p:cNvSpPr>
              <a:spLocks/>
            </p:cNvSpPr>
            <p:nvPr/>
          </p:nvSpPr>
          <p:spPr bwMode="auto">
            <a:xfrm>
              <a:off x="2619" y="2291"/>
              <a:ext cx="520" cy="550"/>
            </a:xfrm>
            <a:custGeom>
              <a:avLst/>
              <a:gdLst>
                <a:gd name="T0" fmla="*/ 758 w 1042"/>
                <a:gd name="T1" fmla="*/ 71 h 1099"/>
                <a:gd name="T2" fmla="*/ 1042 w 1042"/>
                <a:gd name="T3" fmla="*/ 1076 h 1099"/>
                <a:gd name="T4" fmla="*/ 908 w 1042"/>
                <a:gd name="T5" fmla="*/ 1052 h 1099"/>
                <a:gd name="T6" fmla="*/ 781 w 1042"/>
                <a:gd name="T7" fmla="*/ 1044 h 1099"/>
                <a:gd name="T8" fmla="*/ 640 w 1042"/>
                <a:gd name="T9" fmla="*/ 1060 h 1099"/>
                <a:gd name="T10" fmla="*/ 490 w 1042"/>
                <a:gd name="T11" fmla="*/ 1076 h 1099"/>
                <a:gd name="T12" fmla="*/ 166 w 1042"/>
                <a:gd name="T13" fmla="*/ 1099 h 1099"/>
                <a:gd name="T14" fmla="*/ 0 w 1042"/>
                <a:gd name="T15" fmla="*/ 79 h 1099"/>
                <a:gd name="T16" fmla="*/ 80 w 1042"/>
                <a:gd name="T17" fmla="*/ 56 h 1099"/>
                <a:gd name="T18" fmla="*/ 206 w 1042"/>
                <a:gd name="T19" fmla="*/ 16 h 1099"/>
                <a:gd name="T20" fmla="*/ 246 w 1042"/>
                <a:gd name="T21" fmla="*/ 10 h 1099"/>
                <a:gd name="T22" fmla="*/ 285 w 1042"/>
                <a:gd name="T23" fmla="*/ 6 h 1099"/>
                <a:gd name="T24" fmla="*/ 322 w 1042"/>
                <a:gd name="T25" fmla="*/ 2 h 1099"/>
                <a:gd name="T26" fmla="*/ 357 w 1042"/>
                <a:gd name="T27" fmla="*/ 1 h 1099"/>
                <a:gd name="T28" fmla="*/ 393 w 1042"/>
                <a:gd name="T29" fmla="*/ 0 h 1099"/>
                <a:gd name="T30" fmla="*/ 428 w 1042"/>
                <a:gd name="T31" fmla="*/ 1 h 1099"/>
                <a:gd name="T32" fmla="*/ 461 w 1042"/>
                <a:gd name="T33" fmla="*/ 2 h 1099"/>
                <a:gd name="T34" fmla="*/ 495 w 1042"/>
                <a:gd name="T35" fmla="*/ 6 h 1099"/>
                <a:gd name="T36" fmla="*/ 527 w 1042"/>
                <a:gd name="T37" fmla="*/ 10 h 1099"/>
                <a:gd name="T38" fmla="*/ 559 w 1042"/>
                <a:gd name="T39" fmla="*/ 15 h 1099"/>
                <a:gd name="T40" fmla="*/ 593 w 1042"/>
                <a:gd name="T41" fmla="*/ 22 h 1099"/>
                <a:gd name="T42" fmla="*/ 625 w 1042"/>
                <a:gd name="T43" fmla="*/ 30 h 1099"/>
                <a:gd name="T44" fmla="*/ 657 w 1042"/>
                <a:gd name="T45" fmla="*/ 38 h 1099"/>
                <a:gd name="T46" fmla="*/ 690 w 1042"/>
                <a:gd name="T47" fmla="*/ 48 h 1099"/>
                <a:gd name="T48" fmla="*/ 724 w 1042"/>
                <a:gd name="T49" fmla="*/ 60 h 1099"/>
                <a:gd name="T50" fmla="*/ 758 w 1042"/>
                <a:gd name="T51" fmla="*/ 71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42" h="1099">
                  <a:moveTo>
                    <a:pt x="758" y="71"/>
                  </a:moveTo>
                  <a:lnTo>
                    <a:pt x="1042" y="1076"/>
                  </a:lnTo>
                  <a:lnTo>
                    <a:pt x="908" y="1052"/>
                  </a:lnTo>
                  <a:lnTo>
                    <a:pt x="781" y="1044"/>
                  </a:lnTo>
                  <a:lnTo>
                    <a:pt x="640" y="1060"/>
                  </a:lnTo>
                  <a:lnTo>
                    <a:pt x="490" y="1076"/>
                  </a:lnTo>
                  <a:lnTo>
                    <a:pt x="166" y="1099"/>
                  </a:lnTo>
                  <a:lnTo>
                    <a:pt x="0" y="79"/>
                  </a:lnTo>
                  <a:lnTo>
                    <a:pt x="80" y="56"/>
                  </a:lnTo>
                  <a:lnTo>
                    <a:pt x="206" y="16"/>
                  </a:lnTo>
                  <a:lnTo>
                    <a:pt x="246" y="10"/>
                  </a:lnTo>
                  <a:lnTo>
                    <a:pt x="285" y="6"/>
                  </a:lnTo>
                  <a:lnTo>
                    <a:pt x="322" y="2"/>
                  </a:lnTo>
                  <a:lnTo>
                    <a:pt x="357" y="1"/>
                  </a:lnTo>
                  <a:lnTo>
                    <a:pt x="393" y="0"/>
                  </a:lnTo>
                  <a:lnTo>
                    <a:pt x="428" y="1"/>
                  </a:lnTo>
                  <a:lnTo>
                    <a:pt x="461" y="2"/>
                  </a:lnTo>
                  <a:lnTo>
                    <a:pt x="495" y="6"/>
                  </a:lnTo>
                  <a:lnTo>
                    <a:pt x="527" y="10"/>
                  </a:lnTo>
                  <a:lnTo>
                    <a:pt x="559" y="15"/>
                  </a:lnTo>
                  <a:lnTo>
                    <a:pt x="593" y="22"/>
                  </a:lnTo>
                  <a:lnTo>
                    <a:pt x="625" y="30"/>
                  </a:lnTo>
                  <a:lnTo>
                    <a:pt x="657" y="38"/>
                  </a:lnTo>
                  <a:lnTo>
                    <a:pt x="690" y="48"/>
                  </a:lnTo>
                  <a:lnTo>
                    <a:pt x="724" y="60"/>
                  </a:lnTo>
                  <a:lnTo>
                    <a:pt x="758" y="71"/>
                  </a:lnTo>
                  <a:close/>
                </a:path>
              </a:pathLst>
            </a:custGeom>
            <a:solidFill>
              <a:srgbClr val="E2C9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Freeform 164"/>
            <p:cNvSpPr>
              <a:spLocks/>
            </p:cNvSpPr>
            <p:nvPr/>
          </p:nvSpPr>
          <p:spPr bwMode="auto">
            <a:xfrm>
              <a:off x="2720" y="2493"/>
              <a:ext cx="163" cy="265"/>
            </a:xfrm>
            <a:custGeom>
              <a:avLst/>
              <a:gdLst>
                <a:gd name="T0" fmla="*/ 0 w 326"/>
                <a:gd name="T1" fmla="*/ 24 h 530"/>
                <a:gd name="T2" fmla="*/ 15 w 326"/>
                <a:gd name="T3" fmla="*/ 20 h 530"/>
                <a:gd name="T4" fmla="*/ 29 w 326"/>
                <a:gd name="T5" fmla="*/ 16 h 530"/>
                <a:gd name="T6" fmla="*/ 43 w 326"/>
                <a:gd name="T7" fmla="*/ 13 h 530"/>
                <a:gd name="T8" fmla="*/ 56 w 326"/>
                <a:gd name="T9" fmla="*/ 10 h 530"/>
                <a:gd name="T10" fmla="*/ 69 w 326"/>
                <a:gd name="T11" fmla="*/ 8 h 530"/>
                <a:gd name="T12" fmla="*/ 82 w 326"/>
                <a:gd name="T13" fmla="*/ 6 h 530"/>
                <a:gd name="T14" fmla="*/ 96 w 326"/>
                <a:gd name="T15" fmla="*/ 5 h 530"/>
                <a:gd name="T16" fmla="*/ 108 w 326"/>
                <a:gd name="T17" fmla="*/ 3 h 530"/>
                <a:gd name="T18" fmla="*/ 121 w 326"/>
                <a:gd name="T19" fmla="*/ 2 h 530"/>
                <a:gd name="T20" fmla="*/ 134 w 326"/>
                <a:gd name="T21" fmla="*/ 1 h 530"/>
                <a:gd name="T22" fmla="*/ 148 w 326"/>
                <a:gd name="T23" fmla="*/ 1 h 530"/>
                <a:gd name="T24" fmla="*/ 161 w 326"/>
                <a:gd name="T25" fmla="*/ 0 h 530"/>
                <a:gd name="T26" fmla="*/ 175 w 326"/>
                <a:gd name="T27" fmla="*/ 0 h 530"/>
                <a:gd name="T28" fmla="*/ 190 w 326"/>
                <a:gd name="T29" fmla="*/ 0 h 530"/>
                <a:gd name="T30" fmla="*/ 205 w 326"/>
                <a:gd name="T31" fmla="*/ 0 h 530"/>
                <a:gd name="T32" fmla="*/ 221 w 326"/>
                <a:gd name="T33" fmla="*/ 0 h 530"/>
                <a:gd name="T34" fmla="*/ 326 w 326"/>
                <a:gd name="T35" fmla="*/ 507 h 530"/>
                <a:gd name="T36" fmla="*/ 305 w 326"/>
                <a:gd name="T37" fmla="*/ 506 h 530"/>
                <a:gd name="T38" fmla="*/ 286 w 326"/>
                <a:gd name="T39" fmla="*/ 506 h 530"/>
                <a:gd name="T40" fmla="*/ 269 w 326"/>
                <a:gd name="T41" fmla="*/ 506 h 530"/>
                <a:gd name="T42" fmla="*/ 252 w 326"/>
                <a:gd name="T43" fmla="*/ 506 h 530"/>
                <a:gd name="T44" fmla="*/ 237 w 326"/>
                <a:gd name="T45" fmla="*/ 507 h 530"/>
                <a:gd name="T46" fmla="*/ 224 w 326"/>
                <a:gd name="T47" fmla="*/ 507 h 530"/>
                <a:gd name="T48" fmla="*/ 210 w 326"/>
                <a:gd name="T49" fmla="*/ 508 h 530"/>
                <a:gd name="T50" fmla="*/ 197 w 326"/>
                <a:gd name="T51" fmla="*/ 509 h 530"/>
                <a:gd name="T52" fmla="*/ 186 w 326"/>
                <a:gd name="T53" fmla="*/ 512 h 530"/>
                <a:gd name="T54" fmla="*/ 173 w 326"/>
                <a:gd name="T55" fmla="*/ 514 h 530"/>
                <a:gd name="T56" fmla="*/ 161 w 326"/>
                <a:gd name="T57" fmla="*/ 515 h 530"/>
                <a:gd name="T58" fmla="*/ 149 w 326"/>
                <a:gd name="T59" fmla="*/ 519 h 530"/>
                <a:gd name="T60" fmla="*/ 136 w 326"/>
                <a:gd name="T61" fmla="*/ 521 h 530"/>
                <a:gd name="T62" fmla="*/ 122 w 326"/>
                <a:gd name="T63" fmla="*/ 523 h 530"/>
                <a:gd name="T64" fmla="*/ 107 w 326"/>
                <a:gd name="T65" fmla="*/ 527 h 530"/>
                <a:gd name="T66" fmla="*/ 92 w 326"/>
                <a:gd name="T67" fmla="*/ 530 h 530"/>
                <a:gd name="T68" fmla="*/ 0 w 326"/>
                <a:gd name="T69" fmla="*/ 24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6" h="530">
                  <a:moveTo>
                    <a:pt x="0" y="24"/>
                  </a:moveTo>
                  <a:lnTo>
                    <a:pt x="15" y="20"/>
                  </a:lnTo>
                  <a:lnTo>
                    <a:pt x="29" y="16"/>
                  </a:lnTo>
                  <a:lnTo>
                    <a:pt x="43" y="13"/>
                  </a:lnTo>
                  <a:lnTo>
                    <a:pt x="56" y="10"/>
                  </a:lnTo>
                  <a:lnTo>
                    <a:pt x="69" y="8"/>
                  </a:lnTo>
                  <a:lnTo>
                    <a:pt x="82" y="6"/>
                  </a:lnTo>
                  <a:lnTo>
                    <a:pt x="96" y="5"/>
                  </a:lnTo>
                  <a:lnTo>
                    <a:pt x="108" y="3"/>
                  </a:lnTo>
                  <a:lnTo>
                    <a:pt x="121" y="2"/>
                  </a:lnTo>
                  <a:lnTo>
                    <a:pt x="134" y="1"/>
                  </a:lnTo>
                  <a:lnTo>
                    <a:pt x="148" y="1"/>
                  </a:lnTo>
                  <a:lnTo>
                    <a:pt x="161" y="0"/>
                  </a:lnTo>
                  <a:lnTo>
                    <a:pt x="175" y="0"/>
                  </a:lnTo>
                  <a:lnTo>
                    <a:pt x="190" y="0"/>
                  </a:lnTo>
                  <a:lnTo>
                    <a:pt x="205" y="0"/>
                  </a:lnTo>
                  <a:lnTo>
                    <a:pt x="221" y="0"/>
                  </a:lnTo>
                  <a:lnTo>
                    <a:pt x="326" y="507"/>
                  </a:lnTo>
                  <a:lnTo>
                    <a:pt x="305" y="506"/>
                  </a:lnTo>
                  <a:lnTo>
                    <a:pt x="286" y="506"/>
                  </a:lnTo>
                  <a:lnTo>
                    <a:pt x="269" y="506"/>
                  </a:lnTo>
                  <a:lnTo>
                    <a:pt x="252" y="506"/>
                  </a:lnTo>
                  <a:lnTo>
                    <a:pt x="237" y="507"/>
                  </a:lnTo>
                  <a:lnTo>
                    <a:pt x="224" y="507"/>
                  </a:lnTo>
                  <a:lnTo>
                    <a:pt x="210" y="508"/>
                  </a:lnTo>
                  <a:lnTo>
                    <a:pt x="197" y="509"/>
                  </a:lnTo>
                  <a:lnTo>
                    <a:pt x="186" y="512"/>
                  </a:lnTo>
                  <a:lnTo>
                    <a:pt x="173" y="514"/>
                  </a:lnTo>
                  <a:lnTo>
                    <a:pt x="161" y="515"/>
                  </a:lnTo>
                  <a:lnTo>
                    <a:pt x="149" y="519"/>
                  </a:lnTo>
                  <a:lnTo>
                    <a:pt x="136" y="521"/>
                  </a:lnTo>
                  <a:lnTo>
                    <a:pt x="122" y="523"/>
                  </a:lnTo>
                  <a:lnTo>
                    <a:pt x="107" y="527"/>
                  </a:lnTo>
                  <a:lnTo>
                    <a:pt x="92" y="5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Freeform 165"/>
            <p:cNvSpPr>
              <a:spLocks/>
            </p:cNvSpPr>
            <p:nvPr/>
          </p:nvSpPr>
          <p:spPr bwMode="auto">
            <a:xfrm>
              <a:off x="2897" y="2553"/>
              <a:ext cx="152" cy="187"/>
            </a:xfrm>
            <a:custGeom>
              <a:avLst/>
              <a:gdLst>
                <a:gd name="T0" fmla="*/ 0 w 303"/>
                <a:gd name="T1" fmla="*/ 15 h 373"/>
                <a:gd name="T2" fmla="*/ 15 w 303"/>
                <a:gd name="T3" fmla="*/ 10 h 373"/>
                <a:gd name="T4" fmla="*/ 31 w 303"/>
                <a:gd name="T5" fmla="*/ 7 h 373"/>
                <a:gd name="T6" fmla="*/ 46 w 303"/>
                <a:gd name="T7" fmla="*/ 5 h 373"/>
                <a:gd name="T8" fmla="*/ 62 w 303"/>
                <a:gd name="T9" fmla="*/ 2 h 373"/>
                <a:gd name="T10" fmla="*/ 77 w 303"/>
                <a:gd name="T11" fmla="*/ 1 h 373"/>
                <a:gd name="T12" fmla="*/ 93 w 303"/>
                <a:gd name="T13" fmla="*/ 0 h 373"/>
                <a:gd name="T14" fmla="*/ 108 w 303"/>
                <a:gd name="T15" fmla="*/ 0 h 373"/>
                <a:gd name="T16" fmla="*/ 123 w 303"/>
                <a:gd name="T17" fmla="*/ 0 h 373"/>
                <a:gd name="T18" fmla="*/ 137 w 303"/>
                <a:gd name="T19" fmla="*/ 0 h 373"/>
                <a:gd name="T20" fmla="*/ 152 w 303"/>
                <a:gd name="T21" fmla="*/ 2 h 373"/>
                <a:gd name="T22" fmla="*/ 166 w 303"/>
                <a:gd name="T23" fmla="*/ 3 h 373"/>
                <a:gd name="T24" fmla="*/ 180 w 303"/>
                <a:gd name="T25" fmla="*/ 6 h 373"/>
                <a:gd name="T26" fmla="*/ 192 w 303"/>
                <a:gd name="T27" fmla="*/ 9 h 373"/>
                <a:gd name="T28" fmla="*/ 204 w 303"/>
                <a:gd name="T29" fmla="*/ 13 h 373"/>
                <a:gd name="T30" fmla="*/ 215 w 303"/>
                <a:gd name="T31" fmla="*/ 16 h 373"/>
                <a:gd name="T32" fmla="*/ 227 w 303"/>
                <a:gd name="T33" fmla="*/ 21 h 373"/>
                <a:gd name="T34" fmla="*/ 303 w 303"/>
                <a:gd name="T35" fmla="*/ 368 h 373"/>
                <a:gd name="T36" fmla="*/ 286 w 303"/>
                <a:gd name="T37" fmla="*/ 366 h 373"/>
                <a:gd name="T38" fmla="*/ 271 w 303"/>
                <a:gd name="T39" fmla="*/ 365 h 373"/>
                <a:gd name="T40" fmla="*/ 256 w 303"/>
                <a:gd name="T41" fmla="*/ 364 h 373"/>
                <a:gd name="T42" fmla="*/ 241 w 303"/>
                <a:gd name="T43" fmla="*/ 363 h 373"/>
                <a:gd name="T44" fmla="*/ 228 w 303"/>
                <a:gd name="T45" fmla="*/ 363 h 373"/>
                <a:gd name="T46" fmla="*/ 214 w 303"/>
                <a:gd name="T47" fmla="*/ 362 h 373"/>
                <a:gd name="T48" fmla="*/ 202 w 303"/>
                <a:gd name="T49" fmla="*/ 362 h 373"/>
                <a:gd name="T50" fmla="*/ 189 w 303"/>
                <a:gd name="T51" fmla="*/ 362 h 373"/>
                <a:gd name="T52" fmla="*/ 176 w 303"/>
                <a:gd name="T53" fmla="*/ 362 h 373"/>
                <a:gd name="T54" fmla="*/ 164 w 303"/>
                <a:gd name="T55" fmla="*/ 363 h 373"/>
                <a:gd name="T56" fmla="*/ 151 w 303"/>
                <a:gd name="T57" fmla="*/ 363 h 373"/>
                <a:gd name="T58" fmla="*/ 137 w 303"/>
                <a:gd name="T59" fmla="*/ 364 h 373"/>
                <a:gd name="T60" fmla="*/ 123 w 303"/>
                <a:gd name="T61" fmla="*/ 366 h 373"/>
                <a:gd name="T62" fmla="*/ 108 w 303"/>
                <a:gd name="T63" fmla="*/ 369 h 373"/>
                <a:gd name="T64" fmla="*/ 93 w 303"/>
                <a:gd name="T65" fmla="*/ 371 h 373"/>
                <a:gd name="T66" fmla="*/ 76 w 303"/>
                <a:gd name="T67" fmla="*/ 373 h 373"/>
                <a:gd name="T68" fmla="*/ 0 w 303"/>
                <a:gd name="T69" fmla="*/ 1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3" h="373">
                  <a:moveTo>
                    <a:pt x="0" y="15"/>
                  </a:moveTo>
                  <a:lnTo>
                    <a:pt x="15" y="10"/>
                  </a:lnTo>
                  <a:lnTo>
                    <a:pt x="31" y="7"/>
                  </a:lnTo>
                  <a:lnTo>
                    <a:pt x="46" y="5"/>
                  </a:lnTo>
                  <a:lnTo>
                    <a:pt x="62" y="2"/>
                  </a:lnTo>
                  <a:lnTo>
                    <a:pt x="77" y="1"/>
                  </a:lnTo>
                  <a:lnTo>
                    <a:pt x="93" y="0"/>
                  </a:lnTo>
                  <a:lnTo>
                    <a:pt x="108" y="0"/>
                  </a:lnTo>
                  <a:lnTo>
                    <a:pt x="123" y="0"/>
                  </a:lnTo>
                  <a:lnTo>
                    <a:pt x="137" y="0"/>
                  </a:lnTo>
                  <a:lnTo>
                    <a:pt x="152" y="2"/>
                  </a:lnTo>
                  <a:lnTo>
                    <a:pt x="166" y="3"/>
                  </a:lnTo>
                  <a:lnTo>
                    <a:pt x="180" y="6"/>
                  </a:lnTo>
                  <a:lnTo>
                    <a:pt x="192" y="9"/>
                  </a:lnTo>
                  <a:lnTo>
                    <a:pt x="204" y="13"/>
                  </a:lnTo>
                  <a:lnTo>
                    <a:pt x="215" y="16"/>
                  </a:lnTo>
                  <a:lnTo>
                    <a:pt x="227" y="21"/>
                  </a:lnTo>
                  <a:lnTo>
                    <a:pt x="303" y="368"/>
                  </a:lnTo>
                  <a:lnTo>
                    <a:pt x="286" y="366"/>
                  </a:lnTo>
                  <a:lnTo>
                    <a:pt x="271" y="365"/>
                  </a:lnTo>
                  <a:lnTo>
                    <a:pt x="256" y="364"/>
                  </a:lnTo>
                  <a:lnTo>
                    <a:pt x="241" y="363"/>
                  </a:lnTo>
                  <a:lnTo>
                    <a:pt x="228" y="363"/>
                  </a:lnTo>
                  <a:lnTo>
                    <a:pt x="214" y="362"/>
                  </a:lnTo>
                  <a:lnTo>
                    <a:pt x="202" y="362"/>
                  </a:lnTo>
                  <a:lnTo>
                    <a:pt x="189" y="362"/>
                  </a:lnTo>
                  <a:lnTo>
                    <a:pt x="176" y="362"/>
                  </a:lnTo>
                  <a:lnTo>
                    <a:pt x="164" y="363"/>
                  </a:lnTo>
                  <a:lnTo>
                    <a:pt x="151" y="363"/>
                  </a:lnTo>
                  <a:lnTo>
                    <a:pt x="137" y="364"/>
                  </a:lnTo>
                  <a:lnTo>
                    <a:pt x="123" y="366"/>
                  </a:lnTo>
                  <a:lnTo>
                    <a:pt x="108" y="369"/>
                  </a:lnTo>
                  <a:lnTo>
                    <a:pt x="93" y="371"/>
                  </a:lnTo>
                  <a:lnTo>
                    <a:pt x="76" y="37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" name="Freeform 166"/>
            <p:cNvSpPr>
              <a:spLocks/>
            </p:cNvSpPr>
            <p:nvPr/>
          </p:nvSpPr>
          <p:spPr bwMode="auto">
            <a:xfrm>
              <a:off x="2694" y="2817"/>
              <a:ext cx="383" cy="64"/>
            </a:xfrm>
            <a:custGeom>
              <a:avLst/>
              <a:gdLst>
                <a:gd name="T0" fmla="*/ 15 w 765"/>
                <a:gd name="T1" fmla="*/ 47 h 128"/>
                <a:gd name="T2" fmla="*/ 0 w 765"/>
                <a:gd name="T3" fmla="*/ 128 h 128"/>
                <a:gd name="T4" fmla="*/ 119 w 765"/>
                <a:gd name="T5" fmla="*/ 120 h 128"/>
                <a:gd name="T6" fmla="*/ 291 w 765"/>
                <a:gd name="T7" fmla="*/ 94 h 128"/>
                <a:gd name="T8" fmla="*/ 765 w 765"/>
                <a:gd name="T9" fmla="*/ 63 h 128"/>
                <a:gd name="T10" fmla="*/ 710 w 765"/>
                <a:gd name="T11" fmla="*/ 39 h 128"/>
                <a:gd name="T12" fmla="*/ 647 w 765"/>
                <a:gd name="T13" fmla="*/ 47 h 128"/>
                <a:gd name="T14" fmla="*/ 417 w 765"/>
                <a:gd name="T15" fmla="*/ 63 h 128"/>
                <a:gd name="T16" fmla="*/ 591 w 765"/>
                <a:gd name="T17" fmla="*/ 31 h 128"/>
                <a:gd name="T18" fmla="*/ 647 w 765"/>
                <a:gd name="T19" fmla="*/ 0 h 128"/>
                <a:gd name="T20" fmla="*/ 458 w 765"/>
                <a:gd name="T21" fmla="*/ 0 h 128"/>
                <a:gd name="T22" fmla="*/ 213 w 765"/>
                <a:gd name="T23" fmla="*/ 31 h 128"/>
                <a:gd name="T24" fmla="*/ 62 w 765"/>
                <a:gd name="T25" fmla="*/ 47 h 128"/>
                <a:gd name="T26" fmla="*/ 15 w 765"/>
                <a:gd name="T27" fmla="*/ 4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5" h="128">
                  <a:moveTo>
                    <a:pt x="15" y="47"/>
                  </a:moveTo>
                  <a:lnTo>
                    <a:pt x="0" y="128"/>
                  </a:lnTo>
                  <a:lnTo>
                    <a:pt x="119" y="120"/>
                  </a:lnTo>
                  <a:lnTo>
                    <a:pt x="291" y="94"/>
                  </a:lnTo>
                  <a:lnTo>
                    <a:pt x="765" y="63"/>
                  </a:lnTo>
                  <a:lnTo>
                    <a:pt x="710" y="39"/>
                  </a:lnTo>
                  <a:lnTo>
                    <a:pt x="647" y="47"/>
                  </a:lnTo>
                  <a:lnTo>
                    <a:pt x="417" y="63"/>
                  </a:lnTo>
                  <a:lnTo>
                    <a:pt x="591" y="31"/>
                  </a:lnTo>
                  <a:lnTo>
                    <a:pt x="647" y="0"/>
                  </a:lnTo>
                  <a:lnTo>
                    <a:pt x="458" y="0"/>
                  </a:lnTo>
                  <a:lnTo>
                    <a:pt x="213" y="31"/>
                  </a:lnTo>
                  <a:lnTo>
                    <a:pt x="62" y="47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" name="Freeform 168"/>
            <p:cNvSpPr>
              <a:spLocks/>
            </p:cNvSpPr>
            <p:nvPr/>
          </p:nvSpPr>
          <p:spPr bwMode="auto">
            <a:xfrm>
              <a:off x="3045" y="2301"/>
              <a:ext cx="540" cy="512"/>
            </a:xfrm>
            <a:custGeom>
              <a:avLst/>
              <a:gdLst>
                <a:gd name="T0" fmla="*/ 0 w 1080"/>
                <a:gd name="T1" fmla="*/ 45 h 1026"/>
                <a:gd name="T2" fmla="*/ 43 w 1080"/>
                <a:gd name="T3" fmla="*/ 34 h 1026"/>
                <a:gd name="T4" fmla="*/ 84 w 1080"/>
                <a:gd name="T5" fmla="*/ 23 h 1026"/>
                <a:gd name="T6" fmla="*/ 127 w 1080"/>
                <a:gd name="T7" fmla="*/ 15 h 1026"/>
                <a:gd name="T8" fmla="*/ 168 w 1080"/>
                <a:gd name="T9" fmla="*/ 10 h 1026"/>
                <a:gd name="T10" fmla="*/ 211 w 1080"/>
                <a:gd name="T11" fmla="*/ 5 h 1026"/>
                <a:gd name="T12" fmla="*/ 252 w 1080"/>
                <a:gd name="T13" fmla="*/ 3 h 1026"/>
                <a:gd name="T14" fmla="*/ 295 w 1080"/>
                <a:gd name="T15" fmla="*/ 0 h 1026"/>
                <a:gd name="T16" fmla="*/ 338 w 1080"/>
                <a:gd name="T17" fmla="*/ 0 h 1026"/>
                <a:gd name="T18" fmla="*/ 379 w 1080"/>
                <a:gd name="T19" fmla="*/ 1 h 1026"/>
                <a:gd name="T20" fmla="*/ 422 w 1080"/>
                <a:gd name="T21" fmla="*/ 5 h 1026"/>
                <a:gd name="T22" fmla="*/ 463 w 1080"/>
                <a:gd name="T23" fmla="*/ 8 h 1026"/>
                <a:gd name="T24" fmla="*/ 506 w 1080"/>
                <a:gd name="T25" fmla="*/ 12 h 1026"/>
                <a:gd name="T26" fmla="*/ 548 w 1080"/>
                <a:gd name="T27" fmla="*/ 18 h 1026"/>
                <a:gd name="T28" fmla="*/ 591 w 1080"/>
                <a:gd name="T29" fmla="*/ 24 h 1026"/>
                <a:gd name="T30" fmla="*/ 635 w 1080"/>
                <a:gd name="T31" fmla="*/ 30 h 1026"/>
                <a:gd name="T32" fmla="*/ 678 w 1080"/>
                <a:gd name="T33" fmla="*/ 38 h 1026"/>
                <a:gd name="T34" fmla="*/ 1080 w 1080"/>
                <a:gd name="T35" fmla="*/ 977 h 1026"/>
                <a:gd name="T36" fmla="*/ 884 w 1080"/>
                <a:gd name="T37" fmla="*/ 977 h 1026"/>
                <a:gd name="T38" fmla="*/ 599 w 1080"/>
                <a:gd name="T39" fmla="*/ 977 h 1026"/>
                <a:gd name="T40" fmla="*/ 464 w 1080"/>
                <a:gd name="T41" fmla="*/ 977 h 1026"/>
                <a:gd name="T42" fmla="*/ 346 w 1080"/>
                <a:gd name="T43" fmla="*/ 1002 h 1026"/>
                <a:gd name="T44" fmla="*/ 290 w 1080"/>
                <a:gd name="T45" fmla="*/ 1026 h 1026"/>
                <a:gd name="T46" fmla="*/ 0 w 1080"/>
                <a:gd name="T47" fmla="*/ 45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80" h="1026">
                  <a:moveTo>
                    <a:pt x="0" y="45"/>
                  </a:moveTo>
                  <a:lnTo>
                    <a:pt x="43" y="34"/>
                  </a:lnTo>
                  <a:lnTo>
                    <a:pt x="84" y="23"/>
                  </a:lnTo>
                  <a:lnTo>
                    <a:pt x="127" y="15"/>
                  </a:lnTo>
                  <a:lnTo>
                    <a:pt x="168" y="10"/>
                  </a:lnTo>
                  <a:lnTo>
                    <a:pt x="211" y="5"/>
                  </a:lnTo>
                  <a:lnTo>
                    <a:pt x="252" y="3"/>
                  </a:lnTo>
                  <a:lnTo>
                    <a:pt x="295" y="0"/>
                  </a:lnTo>
                  <a:lnTo>
                    <a:pt x="338" y="0"/>
                  </a:lnTo>
                  <a:lnTo>
                    <a:pt x="379" y="1"/>
                  </a:lnTo>
                  <a:lnTo>
                    <a:pt x="422" y="5"/>
                  </a:lnTo>
                  <a:lnTo>
                    <a:pt x="463" y="8"/>
                  </a:lnTo>
                  <a:lnTo>
                    <a:pt x="506" y="12"/>
                  </a:lnTo>
                  <a:lnTo>
                    <a:pt x="548" y="18"/>
                  </a:lnTo>
                  <a:lnTo>
                    <a:pt x="591" y="24"/>
                  </a:lnTo>
                  <a:lnTo>
                    <a:pt x="635" y="30"/>
                  </a:lnTo>
                  <a:lnTo>
                    <a:pt x="678" y="38"/>
                  </a:lnTo>
                  <a:lnTo>
                    <a:pt x="1080" y="977"/>
                  </a:lnTo>
                  <a:lnTo>
                    <a:pt x="884" y="977"/>
                  </a:lnTo>
                  <a:lnTo>
                    <a:pt x="599" y="977"/>
                  </a:lnTo>
                  <a:lnTo>
                    <a:pt x="464" y="977"/>
                  </a:lnTo>
                  <a:lnTo>
                    <a:pt x="346" y="1002"/>
                  </a:lnTo>
                  <a:lnTo>
                    <a:pt x="290" y="1026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E2C9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" name="Freeform 170"/>
            <p:cNvSpPr>
              <a:spLocks/>
            </p:cNvSpPr>
            <p:nvPr/>
          </p:nvSpPr>
          <p:spPr bwMode="auto">
            <a:xfrm>
              <a:off x="2693" y="2354"/>
              <a:ext cx="128" cy="98"/>
            </a:xfrm>
            <a:custGeom>
              <a:avLst/>
              <a:gdLst>
                <a:gd name="T0" fmla="*/ 0 w 256"/>
                <a:gd name="T1" fmla="*/ 36 h 195"/>
                <a:gd name="T2" fmla="*/ 28 w 256"/>
                <a:gd name="T3" fmla="*/ 195 h 195"/>
                <a:gd name="T4" fmla="*/ 44 w 256"/>
                <a:gd name="T5" fmla="*/ 192 h 195"/>
                <a:gd name="T6" fmla="*/ 60 w 256"/>
                <a:gd name="T7" fmla="*/ 188 h 195"/>
                <a:gd name="T8" fmla="*/ 77 w 256"/>
                <a:gd name="T9" fmla="*/ 186 h 195"/>
                <a:gd name="T10" fmla="*/ 93 w 256"/>
                <a:gd name="T11" fmla="*/ 183 h 195"/>
                <a:gd name="T12" fmla="*/ 109 w 256"/>
                <a:gd name="T13" fmla="*/ 180 h 195"/>
                <a:gd name="T14" fmla="*/ 124 w 256"/>
                <a:gd name="T15" fmla="*/ 177 h 195"/>
                <a:gd name="T16" fmla="*/ 141 w 256"/>
                <a:gd name="T17" fmla="*/ 174 h 195"/>
                <a:gd name="T18" fmla="*/ 156 w 256"/>
                <a:gd name="T19" fmla="*/ 173 h 195"/>
                <a:gd name="T20" fmla="*/ 169 w 256"/>
                <a:gd name="T21" fmla="*/ 171 h 195"/>
                <a:gd name="T22" fmla="*/ 184 w 256"/>
                <a:gd name="T23" fmla="*/ 171 h 195"/>
                <a:gd name="T24" fmla="*/ 197 w 256"/>
                <a:gd name="T25" fmla="*/ 170 h 195"/>
                <a:gd name="T26" fmla="*/ 211 w 256"/>
                <a:gd name="T27" fmla="*/ 170 h 195"/>
                <a:gd name="T28" fmla="*/ 224 w 256"/>
                <a:gd name="T29" fmla="*/ 171 h 195"/>
                <a:gd name="T30" fmla="*/ 235 w 256"/>
                <a:gd name="T31" fmla="*/ 172 h 195"/>
                <a:gd name="T32" fmla="*/ 245 w 256"/>
                <a:gd name="T33" fmla="*/ 174 h 195"/>
                <a:gd name="T34" fmla="*/ 256 w 256"/>
                <a:gd name="T35" fmla="*/ 177 h 195"/>
                <a:gd name="T36" fmla="*/ 229 w 256"/>
                <a:gd name="T37" fmla="*/ 0 h 195"/>
                <a:gd name="T38" fmla="*/ 214 w 256"/>
                <a:gd name="T39" fmla="*/ 0 h 195"/>
                <a:gd name="T40" fmla="*/ 199 w 256"/>
                <a:gd name="T41" fmla="*/ 0 h 195"/>
                <a:gd name="T42" fmla="*/ 184 w 256"/>
                <a:gd name="T43" fmla="*/ 2 h 195"/>
                <a:gd name="T44" fmla="*/ 169 w 256"/>
                <a:gd name="T45" fmla="*/ 3 h 195"/>
                <a:gd name="T46" fmla="*/ 156 w 256"/>
                <a:gd name="T47" fmla="*/ 4 h 195"/>
                <a:gd name="T48" fmla="*/ 142 w 256"/>
                <a:gd name="T49" fmla="*/ 5 h 195"/>
                <a:gd name="T50" fmla="*/ 127 w 256"/>
                <a:gd name="T51" fmla="*/ 6 h 195"/>
                <a:gd name="T52" fmla="*/ 113 w 256"/>
                <a:gd name="T53" fmla="*/ 9 h 195"/>
                <a:gd name="T54" fmla="*/ 99 w 256"/>
                <a:gd name="T55" fmla="*/ 11 h 195"/>
                <a:gd name="T56" fmla="*/ 85 w 256"/>
                <a:gd name="T57" fmla="*/ 13 h 195"/>
                <a:gd name="T58" fmla="*/ 71 w 256"/>
                <a:gd name="T59" fmla="*/ 17 h 195"/>
                <a:gd name="T60" fmla="*/ 56 w 256"/>
                <a:gd name="T61" fmla="*/ 19 h 195"/>
                <a:gd name="T62" fmla="*/ 43 w 256"/>
                <a:gd name="T63" fmla="*/ 24 h 195"/>
                <a:gd name="T64" fmla="*/ 29 w 256"/>
                <a:gd name="T65" fmla="*/ 27 h 195"/>
                <a:gd name="T66" fmla="*/ 14 w 256"/>
                <a:gd name="T67" fmla="*/ 32 h 195"/>
                <a:gd name="T68" fmla="*/ 0 w 256"/>
                <a:gd name="T69" fmla="*/ 3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6" h="195">
                  <a:moveTo>
                    <a:pt x="0" y="36"/>
                  </a:moveTo>
                  <a:lnTo>
                    <a:pt x="28" y="195"/>
                  </a:lnTo>
                  <a:lnTo>
                    <a:pt x="44" y="192"/>
                  </a:lnTo>
                  <a:lnTo>
                    <a:pt x="60" y="188"/>
                  </a:lnTo>
                  <a:lnTo>
                    <a:pt x="77" y="186"/>
                  </a:lnTo>
                  <a:lnTo>
                    <a:pt x="93" y="183"/>
                  </a:lnTo>
                  <a:lnTo>
                    <a:pt x="109" y="180"/>
                  </a:lnTo>
                  <a:lnTo>
                    <a:pt x="124" y="177"/>
                  </a:lnTo>
                  <a:lnTo>
                    <a:pt x="141" y="174"/>
                  </a:lnTo>
                  <a:lnTo>
                    <a:pt x="156" y="173"/>
                  </a:lnTo>
                  <a:lnTo>
                    <a:pt x="169" y="171"/>
                  </a:lnTo>
                  <a:lnTo>
                    <a:pt x="184" y="171"/>
                  </a:lnTo>
                  <a:lnTo>
                    <a:pt x="197" y="170"/>
                  </a:lnTo>
                  <a:lnTo>
                    <a:pt x="211" y="170"/>
                  </a:lnTo>
                  <a:lnTo>
                    <a:pt x="224" y="171"/>
                  </a:lnTo>
                  <a:lnTo>
                    <a:pt x="235" y="172"/>
                  </a:lnTo>
                  <a:lnTo>
                    <a:pt x="245" y="174"/>
                  </a:lnTo>
                  <a:lnTo>
                    <a:pt x="256" y="177"/>
                  </a:lnTo>
                  <a:lnTo>
                    <a:pt x="229" y="0"/>
                  </a:lnTo>
                  <a:lnTo>
                    <a:pt x="214" y="0"/>
                  </a:lnTo>
                  <a:lnTo>
                    <a:pt x="199" y="0"/>
                  </a:lnTo>
                  <a:lnTo>
                    <a:pt x="184" y="2"/>
                  </a:lnTo>
                  <a:lnTo>
                    <a:pt x="169" y="3"/>
                  </a:lnTo>
                  <a:lnTo>
                    <a:pt x="156" y="4"/>
                  </a:lnTo>
                  <a:lnTo>
                    <a:pt x="142" y="5"/>
                  </a:lnTo>
                  <a:lnTo>
                    <a:pt x="127" y="6"/>
                  </a:lnTo>
                  <a:lnTo>
                    <a:pt x="113" y="9"/>
                  </a:lnTo>
                  <a:lnTo>
                    <a:pt x="99" y="11"/>
                  </a:lnTo>
                  <a:lnTo>
                    <a:pt x="85" y="13"/>
                  </a:lnTo>
                  <a:lnTo>
                    <a:pt x="71" y="17"/>
                  </a:lnTo>
                  <a:lnTo>
                    <a:pt x="56" y="19"/>
                  </a:lnTo>
                  <a:lnTo>
                    <a:pt x="43" y="24"/>
                  </a:lnTo>
                  <a:lnTo>
                    <a:pt x="29" y="27"/>
                  </a:lnTo>
                  <a:lnTo>
                    <a:pt x="14" y="3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" name="Freeform 171"/>
            <p:cNvSpPr>
              <a:spLocks/>
            </p:cNvSpPr>
            <p:nvPr/>
          </p:nvSpPr>
          <p:spPr bwMode="auto">
            <a:xfrm>
              <a:off x="2708" y="2448"/>
              <a:ext cx="120" cy="42"/>
            </a:xfrm>
            <a:custGeom>
              <a:avLst/>
              <a:gdLst>
                <a:gd name="T0" fmla="*/ 0 w 239"/>
                <a:gd name="T1" fmla="*/ 26 h 84"/>
                <a:gd name="T2" fmla="*/ 16 w 239"/>
                <a:gd name="T3" fmla="*/ 22 h 84"/>
                <a:gd name="T4" fmla="*/ 31 w 239"/>
                <a:gd name="T5" fmla="*/ 19 h 84"/>
                <a:gd name="T6" fmla="*/ 46 w 239"/>
                <a:gd name="T7" fmla="*/ 15 h 84"/>
                <a:gd name="T8" fmla="*/ 60 w 239"/>
                <a:gd name="T9" fmla="*/ 12 h 84"/>
                <a:gd name="T10" fmla="*/ 72 w 239"/>
                <a:gd name="T11" fmla="*/ 10 h 84"/>
                <a:gd name="T12" fmla="*/ 86 w 239"/>
                <a:gd name="T13" fmla="*/ 7 h 84"/>
                <a:gd name="T14" fmla="*/ 99 w 239"/>
                <a:gd name="T15" fmla="*/ 5 h 84"/>
                <a:gd name="T16" fmla="*/ 112 w 239"/>
                <a:gd name="T17" fmla="*/ 4 h 84"/>
                <a:gd name="T18" fmla="*/ 125 w 239"/>
                <a:gd name="T19" fmla="*/ 3 h 84"/>
                <a:gd name="T20" fmla="*/ 138 w 239"/>
                <a:gd name="T21" fmla="*/ 1 h 84"/>
                <a:gd name="T22" fmla="*/ 152 w 239"/>
                <a:gd name="T23" fmla="*/ 0 h 84"/>
                <a:gd name="T24" fmla="*/ 166 w 239"/>
                <a:gd name="T25" fmla="*/ 0 h 84"/>
                <a:gd name="T26" fmla="*/ 180 w 239"/>
                <a:gd name="T27" fmla="*/ 0 h 84"/>
                <a:gd name="T28" fmla="*/ 195 w 239"/>
                <a:gd name="T29" fmla="*/ 0 h 84"/>
                <a:gd name="T30" fmla="*/ 211 w 239"/>
                <a:gd name="T31" fmla="*/ 0 h 84"/>
                <a:gd name="T32" fmla="*/ 227 w 239"/>
                <a:gd name="T33" fmla="*/ 1 h 84"/>
                <a:gd name="T34" fmla="*/ 239 w 239"/>
                <a:gd name="T35" fmla="*/ 60 h 84"/>
                <a:gd name="T36" fmla="*/ 223 w 239"/>
                <a:gd name="T37" fmla="*/ 59 h 84"/>
                <a:gd name="T38" fmla="*/ 208 w 239"/>
                <a:gd name="T39" fmla="*/ 59 h 84"/>
                <a:gd name="T40" fmla="*/ 193 w 239"/>
                <a:gd name="T41" fmla="*/ 58 h 84"/>
                <a:gd name="T42" fmla="*/ 180 w 239"/>
                <a:gd name="T43" fmla="*/ 59 h 84"/>
                <a:gd name="T44" fmla="*/ 166 w 239"/>
                <a:gd name="T45" fmla="*/ 59 h 84"/>
                <a:gd name="T46" fmla="*/ 152 w 239"/>
                <a:gd name="T47" fmla="*/ 60 h 84"/>
                <a:gd name="T48" fmla="*/ 138 w 239"/>
                <a:gd name="T49" fmla="*/ 61 h 84"/>
                <a:gd name="T50" fmla="*/ 124 w 239"/>
                <a:gd name="T51" fmla="*/ 64 h 84"/>
                <a:gd name="T52" fmla="*/ 112 w 239"/>
                <a:gd name="T53" fmla="*/ 65 h 84"/>
                <a:gd name="T54" fmla="*/ 98 w 239"/>
                <a:gd name="T55" fmla="*/ 67 h 84"/>
                <a:gd name="T56" fmla="*/ 84 w 239"/>
                <a:gd name="T57" fmla="*/ 69 h 84"/>
                <a:gd name="T58" fmla="*/ 70 w 239"/>
                <a:gd name="T59" fmla="*/ 73 h 84"/>
                <a:gd name="T60" fmla="*/ 56 w 239"/>
                <a:gd name="T61" fmla="*/ 75 h 84"/>
                <a:gd name="T62" fmla="*/ 41 w 239"/>
                <a:gd name="T63" fmla="*/ 79 h 84"/>
                <a:gd name="T64" fmla="*/ 26 w 239"/>
                <a:gd name="T65" fmla="*/ 81 h 84"/>
                <a:gd name="T66" fmla="*/ 11 w 239"/>
                <a:gd name="T67" fmla="*/ 84 h 84"/>
                <a:gd name="T68" fmla="*/ 0 w 239"/>
                <a:gd name="T6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84">
                  <a:moveTo>
                    <a:pt x="0" y="26"/>
                  </a:moveTo>
                  <a:lnTo>
                    <a:pt x="16" y="22"/>
                  </a:lnTo>
                  <a:lnTo>
                    <a:pt x="31" y="19"/>
                  </a:lnTo>
                  <a:lnTo>
                    <a:pt x="46" y="15"/>
                  </a:lnTo>
                  <a:lnTo>
                    <a:pt x="60" y="12"/>
                  </a:lnTo>
                  <a:lnTo>
                    <a:pt x="72" y="10"/>
                  </a:lnTo>
                  <a:lnTo>
                    <a:pt x="86" y="7"/>
                  </a:lnTo>
                  <a:lnTo>
                    <a:pt x="99" y="5"/>
                  </a:lnTo>
                  <a:lnTo>
                    <a:pt x="112" y="4"/>
                  </a:lnTo>
                  <a:lnTo>
                    <a:pt x="125" y="3"/>
                  </a:lnTo>
                  <a:lnTo>
                    <a:pt x="138" y="1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80" y="0"/>
                  </a:lnTo>
                  <a:lnTo>
                    <a:pt x="195" y="0"/>
                  </a:lnTo>
                  <a:lnTo>
                    <a:pt x="211" y="0"/>
                  </a:lnTo>
                  <a:lnTo>
                    <a:pt x="227" y="1"/>
                  </a:lnTo>
                  <a:lnTo>
                    <a:pt x="239" y="60"/>
                  </a:lnTo>
                  <a:lnTo>
                    <a:pt x="223" y="59"/>
                  </a:lnTo>
                  <a:lnTo>
                    <a:pt x="208" y="59"/>
                  </a:lnTo>
                  <a:lnTo>
                    <a:pt x="193" y="58"/>
                  </a:lnTo>
                  <a:lnTo>
                    <a:pt x="180" y="59"/>
                  </a:lnTo>
                  <a:lnTo>
                    <a:pt x="166" y="59"/>
                  </a:lnTo>
                  <a:lnTo>
                    <a:pt x="152" y="60"/>
                  </a:lnTo>
                  <a:lnTo>
                    <a:pt x="138" y="61"/>
                  </a:lnTo>
                  <a:lnTo>
                    <a:pt x="124" y="64"/>
                  </a:lnTo>
                  <a:lnTo>
                    <a:pt x="112" y="65"/>
                  </a:lnTo>
                  <a:lnTo>
                    <a:pt x="98" y="67"/>
                  </a:lnTo>
                  <a:lnTo>
                    <a:pt x="84" y="69"/>
                  </a:lnTo>
                  <a:lnTo>
                    <a:pt x="70" y="73"/>
                  </a:lnTo>
                  <a:lnTo>
                    <a:pt x="56" y="75"/>
                  </a:lnTo>
                  <a:lnTo>
                    <a:pt x="41" y="79"/>
                  </a:lnTo>
                  <a:lnTo>
                    <a:pt x="26" y="81"/>
                  </a:lnTo>
                  <a:lnTo>
                    <a:pt x="11" y="8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Freeform 172"/>
            <p:cNvSpPr>
              <a:spLocks/>
            </p:cNvSpPr>
            <p:nvPr/>
          </p:nvSpPr>
          <p:spPr bwMode="auto">
            <a:xfrm>
              <a:off x="2860" y="2354"/>
              <a:ext cx="122" cy="88"/>
            </a:xfrm>
            <a:custGeom>
              <a:avLst/>
              <a:gdLst>
                <a:gd name="T0" fmla="*/ 0 w 244"/>
                <a:gd name="T1" fmla="*/ 18 h 177"/>
                <a:gd name="T2" fmla="*/ 27 w 244"/>
                <a:gd name="T3" fmla="*/ 177 h 177"/>
                <a:gd name="T4" fmla="*/ 43 w 244"/>
                <a:gd name="T5" fmla="*/ 174 h 177"/>
                <a:gd name="T6" fmla="*/ 59 w 244"/>
                <a:gd name="T7" fmla="*/ 172 h 177"/>
                <a:gd name="T8" fmla="*/ 75 w 244"/>
                <a:gd name="T9" fmla="*/ 170 h 177"/>
                <a:gd name="T10" fmla="*/ 91 w 244"/>
                <a:gd name="T11" fmla="*/ 168 h 177"/>
                <a:gd name="T12" fmla="*/ 106 w 244"/>
                <a:gd name="T13" fmla="*/ 166 h 177"/>
                <a:gd name="T14" fmla="*/ 121 w 244"/>
                <a:gd name="T15" fmla="*/ 165 h 177"/>
                <a:gd name="T16" fmla="*/ 135 w 244"/>
                <a:gd name="T17" fmla="*/ 165 h 177"/>
                <a:gd name="T18" fmla="*/ 149 w 244"/>
                <a:gd name="T19" fmla="*/ 164 h 177"/>
                <a:gd name="T20" fmla="*/ 163 w 244"/>
                <a:gd name="T21" fmla="*/ 165 h 177"/>
                <a:gd name="T22" fmla="*/ 175 w 244"/>
                <a:gd name="T23" fmla="*/ 165 h 177"/>
                <a:gd name="T24" fmla="*/ 188 w 244"/>
                <a:gd name="T25" fmla="*/ 166 h 177"/>
                <a:gd name="T26" fmla="*/ 201 w 244"/>
                <a:gd name="T27" fmla="*/ 168 h 177"/>
                <a:gd name="T28" fmla="*/ 212 w 244"/>
                <a:gd name="T29" fmla="*/ 169 h 177"/>
                <a:gd name="T30" fmla="*/ 224 w 244"/>
                <a:gd name="T31" fmla="*/ 171 h 177"/>
                <a:gd name="T32" fmla="*/ 234 w 244"/>
                <a:gd name="T33" fmla="*/ 173 h 177"/>
                <a:gd name="T34" fmla="*/ 244 w 244"/>
                <a:gd name="T35" fmla="*/ 177 h 177"/>
                <a:gd name="T36" fmla="*/ 205 w 244"/>
                <a:gd name="T37" fmla="*/ 25 h 177"/>
                <a:gd name="T38" fmla="*/ 192 w 244"/>
                <a:gd name="T39" fmla="*/ 19 h 177"/>
                <a:gd name="T40" fmla="*/ 180 w 244"/>
                <a:gd name="T41" fmla="*/ 14 h 177"/>
                <a:gd name="T42" fmla="*/ 167 w 244"/>
                <a:gd name="T43" fmla="*/ 11 h 177"/>
                <a:gd name="T44" fmla="*/ 154 w 244"/>
                <a:gd name="T45" fmla="*/ 7 h 177"/>
                <a:gd name="T46" fmla="*/ 142 w 244"/>
                <a:gd name="T47" fmla="*/ 4 h 177"/>
                <a:gd name="T48" fmla="*/ 130 w 244"/>
                <a:gd name="T49" fmla="*/ 2 h 177"/>
                <a:gd name="T50" fmla="*/ 118 w 244"/>
                <a:gd name="T51" fmla="*/ 0 h 177"/>
                <a:gd name="T52" fmla="*/ 105 w 244"/>
                <a:gd name="T53" fmla="*/ 0 h 177"/>
                <a:gd name="T54" fmla="*/ 93 w 244"/>
                <a:gd name="T55" fmla="*/ 0 h 177"/>
                <a:gd name="T56" fmla="*/ 81 w 244"/>
                <a:gd name="T57" fmla="*/ 0 h 177"/>
                <a:gd name="T58" fmla="*/ 68 w 244"/>
                <a:gd name="T59" fmla="*/ 2 h 177"/>
                <a:gd name="T60" fmla="*/ 55 w 244"/>
                <a:gd name="T61" fmla="*/ 4 h 177"/>
                <a:gd name="T62" fmla="*/ 42 w 244"/>
                <a:gd name="T63" fmla="*/ 6 h 177"/>
                <a:gd name="T64" fmla="*/ 28 w 244"/>
                <a:gd name="T65" fmla="*/ 10 h 177"/>
                <a:gd name="T66" fmla="*/ 14 w 244"/>
                <a:gd name="T67" fmla="*/ 13 h 177"/>
                <a:gd name="T68" fmla="*/ 0 w 244"/>
                <a:gd name="T69" fmla="*/ 1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4" h="177">
                  <a:moveTo>
                    <a:pt x="0" y="18"/>
                  </a:moveTo>
                  <a:lnTo>
                    <a:pt x="27" y="177"/>
                  </a:lnTo>
                  <a:lnTo>
                    <a:pt x="43" y="174"/>
                  </a:lnTo>
                  <a:lnTo>
                    <a:pt x="59" y="172"/>
                  </a:lnTo>
                  <a:lnTo>
                    <a:pt x="75" y="170"/>
                  </a:lnTo>
                  <a:lnTo>
                    <a:pt x="91" y="168"/>
                  </a:lnTo>
                  <a:lnTo>
                    <a:pt x="106" y="166"/>
                  </a:lnTo>
                  <a:lnTo>
                    <a:pt x="121" y="165"/>
                  </a:lnTo>
                  <a:lnTo>
                    <a:pt x="135" y="165"/>
                  </a:lnTo>
                  <a:lnTo>
                    <a:pt x="149" y="164"/>
                  </a:lnTo>
                  <a:lnTo>
                    <a:pt x="163" y="165"/>
                  </a:lnTo>
                  <a:lnTo>
                    <a:pt x="175" y="165"/>
                  </a:lnTo>
                  <a:lnTo>
                    <a:pt x="188" y="166"/>
                  </a:lnTo>
                  <a:lnTo>
                    <a:pt x="201" y="168"/>
                  </a:lnTo>
                  <a:lnTo>
                    <a:pt x="212" y="169"/>
                  </a:lnTo>
                  <a:lnTo>
                    <a:pt x="224" y="171"/>
                  </a:lnTo>
                  <a:lnTo>
                    <a:pt x="234" y="173"/>
                  </a:lnTo>
                  <a:lnTo>
                    <a:pt x="244" y="177"/>
                  </a:lnTo>
                  <a:lnTo>
                    <a:pt x="205" y="25"/>
                  </a:lnTo>
                  <a:lnTo>
                    <a:pt x="192" y="19"/>
                  </a:lnTo>
                  <a:lnTo>
                    <a:pt x="180" y="14"/>
                  </a:lnTo>
                  <a:lnTo>
                    <a:pt x="167" y="11"/>
                  </a:lnTo>
                  <a:lnTo>
                    <a:pt x="154" y="7"/>
                  </a:lnTo>
                  <a:lnTo>
                    <a:pt x="142" y="4"/>
                  </a:lnTo>
                  <a:lnTo>
                    <a:pt x="130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1" y="0"/>
                  </a:lnTo>
                  <a:lnTo>
                    <a:pt x="68" y="2"/>
                  </a:lnTo>
                  <a:lnTo>
                    <a:pt x="55" y="4"/>
                  </a:lnTo>
                  <a:lnTo>
                    <a:pt x="42" y="6"/>
                  </a:lnTo>
                  <a:lnTo>
                    <a:pt x="28" y="10"/>
                  </a:lnTo>
                  <a:lnTo>
                    <a:pt x="14" y="1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" name="Freeform 173"/>
            <p:cNvSpPr>
              <a:spLocks/>
            </p:cNvSpPr>
            <p:nvPr/>
          </p:nvSpPr>
          <p:spPr bwMode="auto">
            <a:xfrm>
              <a:off x="2874" y="2444"/>
              <a:ext cx="135" cy="111"/>
            </a:xfrm>
            <a:custGeom>
              <a:avLst/>
              <a:gdLst>
                <a:gd name="T0" fmla="*/ 0 w 269"/>
                <a:gd name="T1" fmla="*/ 15 h 221"/>
                <a:gd name="T2" fmla="*/ 17 w 269"/>
                <a:gd name="T3" fmla="*/ 12 h 221"/>
                <a:gd name="T4" fmla="*/ 34 w 269"/>
                <a:gd name="T5" fmla="*/ 8 h 221"/>
                <a:gd name="T6" fmla="*/ 52 w 269"/>
                <a:gd name="T7" fmla="*/ 6 h 221"/>
                <a:gd name="T8" fmla="*/ 69 w 269"/>
                <a:gd name="T9" fmla="*/ 4 h 221"/>
                <a:gd name="T10" fmla="*/ 85 w 269"/>
                <a:gd name="T11" fmla="*/ 3 h 221"/>
                <a:gd name="T12" fmla="*/ 100 w 269"/>
                <a:gd name="T13" fmla="*/ 1 h 221"/>
                <a:gd name="T14" fmla="*/ 116 w 269"/>
                <a:gd name="T15" fmla="*/ 0 h 221"/>
                <a:gd name="T16" fmla="*/ 130 w 269"/>
                <a:gd name="T17" fmla="*/ 0 h 221"/>
                <a:gd name="T18" fmla="*/ 145 w 269"/>
                <a:gd name="T19" fmla="*/ 0 h 221"/>
                <a:gd name="T20" fmla="*/ 158 w 269"/>
                <a:gd name="T21" fmla="*/ 1 h 221"/>
                <a:gd name="T22" fmla="*/ 170 w 269"/>
                <a:gd name="T23" fmla="*/ 3 h 221"/>
                <a:gd name="T24" fmla="*/ 183 w 269"/>
                <a:gd name="T25" fmla="*/ 4 h 221"/>
                <a:gd name="T26" fmla="*/ 193 w 269"/>
                <a:gd name="T27" fmla="*/ 6 h 221"/>
                <a:gd name="T28" fmla="*/ 204 w 269"/>
                <a:gd name="T29" fmla="*/ 8 h 221"/>
                <a:gd name="T30" fmla="*/ 214 w 269"/>
                <a:gd name="T31" fmla="*/ 12 h 221"/>
                <a:gd name="T32" fmla="*/ 222 w 269"/>
                <a:gd name="T33" fmla="*/ 15 h 221"/>
                <a:gd name="T34" fmla="*/ 269 w 269"/>
                <a:gd name="T35" fmla="*/ 221 h 221"/>
                <a:gd name="T36" fmla="*/ 253 w 269"/>
                <a:gd name="T37" fmla="*/ 218 h 221"/>
                <a:gd name="T38" fmla="*/ 238 w 269"/>
                <a:gd name="T39" fmla="*/ 215 h 221"/>
                <a:gd name="T40" fmla="*/ 223 w 269"/>
                <a:gd name="T41" fmla="*/ 212 h 221"/>
                <a:gd name="T42" fmla="*/ 209 w 269"/>
                <a:gd name="T43" fmla="*/ 210 h 221"/>
                <a:gd name="T44" fmla="*/ 196 w 269"/>
                <a:gd name="T45" fmla="*/ 208 h 221"/>
                <a:gd name="T46" fmla="*/ 182 w 269"/>
                <a:gd name="T47" fmla="*/ 205 h 221"/>
                <a:gd name="T48" fmla="*/ 168 w 269"/>
                <a:gd name="T49" fmla="*/ 204 h 221"/>
                <a:gd name="T50" fmla="*/ 155 w 269"/>
                <a:gd name="T51" fmla="*/ 203 h 221"/>
                <a:gd name="T52" fmla="*/ 141 w 269"/>
                <a:gd name="T53" fmla="*/ 203 h 221"/>
                <a:gd name="T54" fmla="*/ 129 w 269"/>
                <a:gd name="T55" fmla="*/ 203 h 221"/>
                <a:gd name="T56" fmla="*/ 115 w 269"/>
                <a:gd name="T57" fmla="*/ 203 h 221"/>
                <a:gd name="T58" fmla="*/ 101 w 269"/>
                <a:gd name="T59" fmla="*/ 204 h 221"/>
                <a:gd name="T60" fmla="*/ 87 w 269"/>
                <a:gd name="T61" fmla="*/ 205 h 221"/>
                <a:gd name="T62" fmla="*/ 72 w 269"/>
                <a:gd name="T63" fmla="*/ 208 h 221"/>
                <a:gd name="T64" fmla="*/ 57 w 269"/>
                <a:gd name="T65" fmla="*/ 211 h 221"/>
                <a:gd name="T66" fmla="*/ 42 w 269"/>
                <a:gd name="T67" fmla="*/ 215 h 221"/>
                <a:gd name="T68" fmla="*/ 0 w 269"/>
                <a:gd name="T69" fmla="*/ 1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9" h="221">
                  <a:moveTo>
                    <a:pt x="0" y="15"/>
                  </a:moveTo>
                  <a:lnTo>
                    <a:pt x="17" y="12"/>
                  </a:lnTo>
                  <a:lnTo>
                    <a:pt x="34" y="8"/>
                  </a:lnTo>
                  <a:lnTo>
                    <a:pt x="52" y="6"/>
                  </a:lnTo>
                  <a:lnTo>
                    <a:pt x="69" y="4"/>
                  </a:lnTo>
                  <a:lnTo>
                    <a:pt x="85" y="3"/>
                  </a:lnTo>
                  <a:lnTo>
                    <a:pt x="100" y="1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58" y="1"/>
                  </a:lnTo>
                  <a:lnTo>
                    <a:pt x="170" y="3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4" y="8"/>
                  </a:lnTo>
                  <a:lnTo>
                    <a:pt x="214" y="12"/>
                  </a:lnTo>
                  <a:lnTo>
                    <a:pt x="222" y="15"/>
                  </a:lnTo>
                  <a:lnTo>
                    <a:pt x="269" y="221"/>
                  </a:lnTo>
                  <a:lnTo>
                    <a:pt x="253" y="218"/>
                  </a:lnTo>
                  <a:lnTo>
                    <a:pt x="238" y="215"/>
                  </a:lnTo>
                  <a:lnTo>
                    <a:pt x="223" y="212"/>
                  </a:lnTo>
                  <a:lnTo>
                    <a:pt x="209" y="210"/>
                  </a:lnTo>
                  <a:lnTo>
                    <a:pt x="196" y="208"/>
                  </a:lnTo>
                  <a:lnTo>
                    <a:pt x="182" y="205"/>
                  </a:lnTo>
                  <a:lnTo>
                    <a:pt x="168" y="204"/>
                  </a:lnTo>
                  <a:lnTo>
                    <a:pt x="155" y="203"/>
                  </a:lnTo>
                  <a:lnTo>
                    <a:pt x="141" y="203"/>
                  </a:lnTo>
                  <a:lnTo>
                    <a:pt x="129" y="203"/>
                  </a:lnTo>
                  <a:lnTo>
                    <a:pt x="115" y="203"/>
                  </a:lnTo>
                  <a:lnTo>
                    <a:pt x="101" y="204"/>
                  </a:lnTo>
                  <a:lnTo>
                    <a:pt x="87" y="205"/>
                  </a:lnTo>
                  <a:lnTo>
                    <a:pt x="72" y="208"/>
                  </a:lnTo>
                  <a:lnTo>
                    <a:pt x="57" y="211"/>
                  </a:lnTo>
                  <a:lnTo>
                    <a:pt x="42" y="2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" name="Freeform 174"/>
            <p:cNvSpPr>
              <a:spLocks/>
            </p:cNvSpPr>
            <p:nvPr/>
          </p:nvSpPr>
          <p:spPr bwMode="auto">
            <a:xfrm>
              <a:off x="3110" y="2369"/>
              <a:ext cx="116" cy="90"/>
            </a:xfrm>
            <a:custGeom>
              <a:avLst/>
              <a:gdLst>
                <a:gd name="T0" fmla="*/ 0 w 233"/>
                <a:gd name="T1" fmla="*/ 29 h 181"/>
                <a:gd name="T2" fmla="*/ 36 w 233"/>
                <a:gd name="T3" fmla="*/ 181 h 181"/>
                <a:gd name="T4" fmla="*/ 51 w 233"/>
                <a:gd name="T5" fmla="*/ 177 h 181"/>
                <a:gd name="T6" fmla="*/ 66 w 233"/>
                <a:gd name="T7" fmla="*/ 173 h 181"/>
                <a:gd name="T8" fmla="*/ 80 w 233"/>
                <a:gd name="T9" fmla="*/ 170 h 181"/>
                <a:gd name="T10" fmla="*/ 93 w 233"/>
                <a:gd name="T11" fmla="*/ 165 h 181"/>
                <a:gd name="T12" fmla="*/ 107 w 233"/>
                <a:gd name="T13" fmla="*/ 162 h 181"/>
                <a:gd name="T14" fmla="*/ 121 w 233"/>
                <a:gd name="T15" fmla="*/ 159 h 181"/>
                <a:gd name="T16" fmla="*/ 134 w 233"/>
                <a:gd name="T17" fmla="*/ 156 h 181"/>
                <a:gd name="T18" fmla="*/ 146 w 233"/>
                <a:gd name="T19" fmla="*/ 154 h 181"/>
                <a:gd name="T20" fmla="*/ 158 w 233"/>
                <a:gd name="T21" fmla="*/ 151 h 181"/>
                <a:gd name="T22" fmla="*/ 169 w 233"/>
                <a:gd name="T23" fmla="*/ 149 h 181"/>
                <a:gd name="T24" fmla="*/ 181 w 233"/>
                <a:gd name="T25" fmla="*/ 148 h 181"/>
                <a:gd name="T26" fmla="*/ 192 w 233"/>
                <a:gd name="T27" fmla="*/ 148 h 181"/>
                <a:gd name="T28" fmla="*/ 203 w 233"/>
                <a:gd name="T29" fmla="*/ 148 h 181"/>
                <a:gd name="T30" fmla="*/ 213 w 233"/>
                <a:gd name="T31" fmla="*/ 148 h 181"/>
                <a:gd name="T32" fmla="*/ 224 w 233"/>
                <a:gd name="T33" fmla="*/ 149 h 181"/>
                <a:gd name="T34" fmla="*/ 233 w 233"/>
                <a:gd name="T35" fmla="*/ 151 h 181"/>
                <a:gd name="T36" fmla="*/ 194 w 233"/>
                <a:gd name="T37" fmla="*/ 6 h 181"/>
                <a:gd name="T38" fmla="*/ 180 w 233"/>
                <a:gd name="T39" fmla="*/ 5 h 181"/>
                <a:gd name="T40" fmla="*/ 166 w 233"/>
                <a:gd name="T41" fmla="*/ 4 h 181"/>
                <a:gd name="T42" fmla="*/ 153 w 233"/>
                <a:gd name="T43" fmla="*/ 3 h 181"/>
                <a:gd name="T44" fmla="*/ 141 w 233"/>
                <a:gd name="T45" fmla="*/ 3 h 181"/>
                <a:gd name="T46" fmla="*/ 129 w 233"/>
                <a:gd name="T47" fmla="*/ 1 h 181"/>
                <a:gd name="T48" fmla="*/ 118 w 233"/>
                <a:gd name="T49" fmla="*/ 0 h 181"/>
                <a:gd name="T50" fmla="*/ 106 w 233"/>
                <a:gd name="T51" fmla="*/ 0 h 181"/>
                <a:gd name="T52" fmla="*/ 95 w 233"/>
                <a:gd name="T53" fmla="*/ 0 h 181"/>
                <a:gd name="T54" fmla="*/ 83 w 233"/>
                <a:gd name="T55" fmla="*/ 1 h 181"/>
                <a:gd name="T56" fmla="*/ 71 w 233"/>
                <a:gd name="T57" fmla="*/ 3 h 181"/>
                <a:gd name="T58" fmla="*/ 60 w 233"/>
                <a:gd name="T59" fmla="*/ 5 h 181"/>
                <a:gd name="T60" fmla="*/ 48 w 233"/>
                <a:gd name="T61" fmla="*/ 8 h 181"/>
                <a:gd name="T62" fmla="*/ 37 w 233"/>
                <a:gd name="T63" fmla="*/ 12 h 181"/>
                <a:gd name="T64" fmla="*/ 25 w 233"/>
                <a:gd name="T65" fmla="*/ 16 h 181"/>
                <a:gd name="T66" fmla="*/ 13 w 233"/>
                <a:gd name="T67" fmla="*/ 22 h 181"/>
                <a:gd name="T68" fmla="*/ 0 w 233"/>
                <a:gd name="T69" fmla="*/ 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3" h="181">
                  <a:moveTo>
                    <a:pt x="0" y="29"/>
                  </a:moveTo>
                  <a:lnTo>
                    <a:pt x="36" y="181"/>
                  </a:lnTo>
                  <a:lnTo>
                    <a:pt x="51" y="177"/>
                  </a:lnTo>
                  <a:lnTo>
                    <a:pt x="66" y="173"/>
                  </a:lnTo>
                  <a:lnTo>
                    <a:pt x="80" y="170"/>
                  </a:lnTo>
                  <a:lnTo>
                    <a:pt x="93" y="165"/>
                  </a:lnTo>
                  <a:lnTo>
                    <a:pt x="107" y="162"/>
                  </a:lnTo>
                  <a:lnTo>
                    <a:pt x="121" y="159"/>
                  </a:lnTo>
                  <a:lnTo>
                    <a:pt x="134" y="156"/>
                  </a:lnTo>
                  <a:lnTo>
                    <a:pt x="146" y="154"/>
                  </a:lnTo>
                  <a:lnTo>
                    <a:pt x="158" y="151"/>
                  </a:lnTo>
                  <a:lnTo>
                    <a:pt x="169" y="149"/>
                  </a:lnTo>
                  <a:lnTo>
                    <a:pt x="181" y="148"/>
                  </a:lnTo>
                  <a:lnTo>
                    <a:pt x="192" y="148"/>
                  </a:lnTo>
                  <a:lnTo>
                    <a:pt x="203" y="148"/>
                  </a:lnTo>
                  <a:lnTo>
                    <a:pt x="213" y="148"/>
                  </a:lnTo>
                  <a:lnTo>
                    <a:pt x="224" y="149"/>
                  </a:lnTo>
                  <a:lnTo>
                    <a:pt x="233" y="151"/>
                  </a:lnTo>
                  <a:lnTo>
                    <a:pt x="194" y="6"/>
                  </a:lnTo>
                  <a:lnTo>
                    <a:pt x="180" y="5"/>
                  </a:lnTo>
                  <a:lnTo>
                    <a:pt x="166" y="4"/>
                  </a:lnTo>
                  <a:lnTo>
                    <a:pt x="153" y="3"/>
                  </a:lnTo>
                  <a:lnTo>
                    <a:pt x="141" y="3"/>
                  </a:lnTo>
                  <a:lnTo>
                    <a:pt x="129" y="1"/>
                  </a:lnTo>
                  <a:lnTo>
                    <a:pt x="118" y="0"/>
                  </a:lnTo>
                  <a:lnTo>
                    <a:pt x="106" y="0"/>
                  </a:lnTo>
                  <a:lnTo>
                    <a:pt x="95" y="0"/>
                  </a:lnTo>
                  <a:lnTo>
                    <a:pt x="83" y="1"/>
                  </a:lnTo>
                  <a:lnTo>
                    <a:pt x="71" y="3"/>
                  </a:lnTo>
                  <a:lnTo>
                    <a:pt x="60" y="5"/>
                  </a:lnTo>
                  <a:lnTo>
                    <a:pt x="48" y="8"/>
                  </a:lnTo>
                  <a:lnTo>
                    <a:pt x="37" y="12"/>
                  </a:lnTo>
                  <a:lnTo>
                    <a:pt x="25" y="16"/>
                  </a:lnTo>
                  <a:lnTo>
                    <a:pt x="13" y="2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" name="Freeform 175"/>
            <p:cNvSpPr>
              <a:spLocks/>
            </p:cNvSpPr>
            <p:nvPr/>
          </p:nvSpPr>
          <p:spPr bwMode="auto">
            <a:xfrm>
              <a:off x="3129" y="2450"/>
              <a:ext cx="110" cy="47"/>
            </a:xfrm>
            <a:custGeom>
              <a:avLst/>
              <a:gdLst>
                <a:gd name="T0" fmla="*/ 0 w 220"/>
                <a:gd name="T1" fmla="*/ 34 h 93"/>
                <a:gd name="T2" fmla="*/ 14 w 220"/>
                <a:gd name="T3" fmla="*/ 30 h 93"/>
                <a:gd name="T4" fmla="*/ 28 w 220"/>
                <a:gd name="T5" fmla="*/ 26 h 93"/>
                <a:gd name="T6" fmla="*/ 41 w 220"/>
                <a:gd name="T7" fmla="*/ 23 h 93"/>
                <a:gd name="T8" fmla="*/ 52 w 220"/>
                <a:gd name="T9" fmla="*/ 19 h 93"/>
                <a:gd name="T10" fmla="*/ 64 w 220"/>
                <a:gd name="T11" fmla="*/ 16 h 93"/>
                <a:gd name="T12" fmla="*/ 74 w 220"/>
                <a:gd name="T13" fmla="*/ 14 h 93"/>
                <a:gd name="T14" fmla="*/ 84 w 220"/>
                <a:gd name="T15" fmla="*/ 11 h 93"/>
                <a:gd name="T16" fmla="*/ 95 w 220"/>
                <a:gd name="T17" fmla="*/ 9 h 93"/>
                <a:gd name="T18" fmla="*/ 105 w 220"/>
                <a:gd name="T19" fmla="*/ 7 h 93"/>
                <a:gd name="T20" fmla="*/ 117 w 220"/>
                <a:gd name="T21" fmla="*/ 6 h 93"/>
                <a:gd name="T22" fmla="*/ 127 w 220"/>
                <a:gd name="T23" fmla="*/ 4 h 93"/>
                <a:gd name="T24" fmla="*/ 140 w 220"/>
                <a:gd name="T25" fmla="*/ 3 h 93"/>
                <a:gd name="T26" fmla="*/ 151 w 220"/>
                <a:gd name="T27" fmla="*/ 2 h 93"/>
                <a:gd name="T28" fmla="*/ 165 w 220"/>
                <a:gd name="T29" fmla="*/ 1 h 93"/>
                <a:gd name="T30" fmla="*/ 180 w 220"/>
                <a:gd name="T31" fmla="*/ 0 h 93"/>
                <a:gd name="T32" fmla="*/ 195 w 220"/>
                <a:gd name="T33" fmla="*/ 0 h 93"/>
                <a:gd name="T34" fmla="*/ 220 w 220"/>
                <a:gd name="T35" fmla="*/ 64 h 93"/>
                <a:gd name="T36" fmla="*/ 205 w 220"/>
                <a:gd name="T37" fmla="*/ 64 h 93"/>
                <a:gd name="T38" fmla="*/ 191 w 220"/>
                <a:gd name="T39" fmla="*/ 65 h 93"/>
                <a:gd name="T40" fmla="*/ 179 w 220"/>
                <a:gd name="T41" fmla="*/ 65 h 93"/>
                <a:gd name="T42" fmla="*/ 166 w 220"/>
                <a:gd name="T43" fmla="*/ 67 h 93"/>
                <a:gd name="T44" fmla="*/ 153 w 220"/>
                <a:gd name="T45" fmla="*/ 67 h 93"/>
                <a:gd name="T46" fmla="*/ 141 w 220"/>
                <a:gd name="T47" fmla="*/ 68 h 93"/>
                <a:gd name="T48" fmla="*/ 129 w 220"/>
                <a:gd name="T49" fmla="*/ 69 h 93"/>
                <a:gd name="T50" fmla="*/ 118 w 220"/>
                <a:gd name="T51" fmla="*/ 71 h 93"/>
                <a:gd name="T52" fmla="*/ 105 w 220"/>
                <a:gd name="T53" fmla="*/ 72 h 93"/>
                <a:gd name="T54" fmla="*/ 94 w 220"/>
                <a:gd name="T55" fmla="*/ 75 h 93"/>
                <a:gd name="T56" fmla="*/ 82 w 220"/>
                <a:gd name="T57" fmla="*/ 77 h 93"/>
                <a:gd name="T58" fmla="*/ 69 w 220"/>
                <a:gd name="T59" fmla="*/ 79 h 93"/>
                <a:gd name="T60" fmla="*/ 57 w 220"/>
                <a:gd name="T61" fmla="*/ 83 h 93"/>
                <a:gd name="T62" fmla="*/ 43 w 220"/>
                <a:gd name="T63" fmla="*/ 86 h 93"/>
                <a:gd name="T64" fmla="*/ 29 w 220"/>
                <a:gd name="T65" fmla="*/ 90 h 93"/>
                <a:gd name="T66" fmla="*/ 15 w 220"/>
                <a:gd name="T67" fmla="*/ 93 h 93"/>
                <a:gd name="T68" fmla="*/ 0 w 220"/>
                <a:gd name="T69" fmla="*/ 3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0" h="93">
                  <a:moveTo>
                    <a:pt x="0" y="34"/>
                  </a:moveTo>
                  <a:lnTo>
                    <a:pt x="14" y="30"/>
                  </a:lnTo>
                  <a:lnTo>
                    <a:pt x="28" y="26"/>
                  </a:lnTo>
                  <a:lnTo>
                    <a:pt x="41" y="23"/>
                  </a:lnTo>
                  <a:lnTo>
                    <a:pt x="52" y="19"/>
                  </a:lnTo>
                  <a:lnTo>
                    <a:pt x="64" y="16"/>
                  </a:lnTo>
                  <a:lnTo>
                    <a:pt x="74" y="14"/>
                  </a:lnTo>
                  <a:lnTo>
                    <a:pt x="84" y="11"/>
                  </a:lnTo>
                  <a:lnTo>
                    <a:pt x="95" y="9"/>
                  </a:lnTo>
                  <a:lnTo>
                    <a:pt x="105" y="7"/>
                  </a:lnTo>
                  <a:lnTo>
                    <a:pt x="117" y="6"/>
                  </a:lnTo>
                  <a:lnTo>
                    <a:pt x="127" y="4"/>
                  </a:lnTo>
                  <a:lnTo>
                    <a:pt x="140" y="3"/>
                  </a:lnTo>
                  <a:lnTo>
                    <a:pt x="151" y="2"/>
                  </a:lnTo>
                  <a:lnTo>
                    <a:pt x="165" y="1"/>
                  </a:lnTo>
                  <a:lnTo>
                    <a:pt x="180" y="0"/>
                  </a:lnTo>
                  <a:lnTo>
                    <a:pt x="195" y="0"/>
                  </a:lnTo>
                  <a:lnTo>
                    <a:pt x="220" y="64"/>
                  </a:lnTo>
                  <a:lnTo>
                    <a:pt x="205" y="64"/>
                  </a:lnTo>
                  <a:lnTo>
                    <a:pt x="191" y="65"/>
                  </a:lnTo>
                  <a:lnTo>
                    <a:pt x="179" y="65"/>
                  </a:lnTo>
                  <a:lnTo>
                    <a:pt x="166" y="67"/>
                  </a:lnTo>
                  <a:lnTo>
                    <a:pt x="153" y="67"/>
                  </a:lnTo>
                  <a:lnTo>
                    <a:pt x="141" y="68"/>
                  </a:lnTo>
                  <a:lnTo>
                    <a:pt x="129" y="69"/>
                  </a:lnTo>
                  <a:lnTo>
                    <a:pt x="118" y="71"/>
                  </a:lnTo>
                  <a:lnTo>
                    <a:pt x="105" y="72"/>
                  </a:lnTo>
                  <a:lnTo>
                    <a:pt x="94" y="75"/>
                  </a:lnTo>
                  <a:lnTo>
                    <a:pt x="82" y="77"/>
                  </a:lnTo>
                  <a:lnTo>
                    <a:pt x="69" y="79"/>
                  </a:lnTo>
                  <a:lnTo>
                    <a:pt x="57" y="83"/>
                  </a:lnTo>
                  <a:lnTo>
                    <a:pt x="43" y="86"/>
                  </a:lnTo>
                  <a:lnTo>
                    <a:pt x="29" y="90"/>
                  </a:lnTo>
                  <a:lnTo>
                    <a:pt x="15" y="9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" name="Freeform 176"/>
            <p:cNvSpPr>
              <a:spLocks/>
            </p:cNvSpPr>
            <p:nvPr/>
          </p:nvSpPr>
          <p:spPr bwMode="auto">
            <a:xfrm>
              <a:off x="3144" y="2491"/>
              <a:ext cx="165" cy="230"/>
            </a:xfrm>
            <a:custGeom>
              <a:avLst/>
              <a:gdLst>
                <a:gd name="T0" fmla="*/ 0 w 331"/>
                <a:gd name="T1" fmla="*/ 33 h 459"/>
                <a:gd name="T2" fmla="*/ 14 w 331"/>
                <a:gd name="T3" fmla="*/ 27 h 459"/>
                <a:gd name="T4" fmla="*/ 27 w 331"/>
                <a:gd name="T5" fmla="*/ 23 h 459"/>
                <a:gd name="T6" fmla="*/ 38 w 331"/>
                <a:gd name="T7" fmla="*/ 19 h 459"/>
                <a:gd name="T8" fmla="*/ 51 w 331"/>
                <a:gd name="T9" fmla="*/ 16 h 459"/>
                <a:gd name="T10" fmla="*/ 62 w 331"/>
                <a:gd name="T11" fmla="*/ 13 h 459"/>
                <a:gd name="T12" fmla="*/ 74 w 331"/>
                <a:gd name="T13" fmla="*/ 11 h 459"/>
                <a:gd name="T14" fmla="*/ 85 w 331"/>
                <a:gd name="T15" fmla="*/ 9 h 459"/>
                <a:gd name="T16" fmla="*/ 97 w 331"/>
                <a:gd name="T17" fmla="*/ 8 h 459"/>
                <a:gd name="T18" fmla="*/ 108 w 331"/>
                <a:gd name="T19" fmla="*/ 5 h 459"/>
                <a:gd name="T20" fmla="*/ 120 w 331"/>
                <a:gd name="T21" fmla="*/ 5 h 459"/>
                <a:gd name="T22" fmla="*/ 133 w 331"/>
                <a:gd name="T23" fmla="*/ 4 h 459"/>
                <a:gd name="T24" fmla="*/ 144 w 331"/>
                <a:gd name="T25" fmla="*/ 3 h 459"/>
                <a:gd name="T26" fmla="*/ 157 w 331"/>
                <a:gd name="T27" fmla="*/ 2 h 459"/>
                <a:gd name="T28" fmla="*/ 171 w 331"/>
                <a:gd name="T29" fmla="*/ 2 h 459"/>
                <a:gd name="T30" fmla="*/ 184 w 331"/>
                <a:gd name="T31" fmla="*/ 1 h 459"/>
                <a:gd name="T32" fmla="*/ 198 w 331"/>
                <a:gd name="T33" fmla="*/ 0 h 459"/>
                <a:gd name="T34" fmla="*/ 331 w 331"/>
                <a:gd name="T35" fmla="*/ 446 h 459"/>
                <a:gd name="T36" fmla="*/ 315 w 331"/>
                <a:gd name="T37" fmla="*/ 444 h 459"/>
                <a:gd name="T38" fmla="*/ 300 w 331"/>
                <a:gd name="T39" fmla="*/ 443 h 459"/>
                <a:gd name="T40" fmla="*/ 286 w 331"/>
                <a:gd name="T41" fmla="*/ 442 h 459"/>
                <a:gd name="T42" fmla="*/ 273 w 331"/>
                <a:gd name="T43" fmla="*/ 441 h 459"/>
                <a:gd name="T44" fmla="*/ 260 w 331"/>
                <a:gd name="T45" fmla="*/ 440 h 459"/>
                <a:gd name="T46" fmla="*/ 249 w 331"/>
                <a:gd name="T47" fmla="*/ 440 h 459"/>
                <a:gd name="T48" fmla="*/ 237 w 331"/>
                <a:gd name="T49" fmla="*/ 440 h 459"/>
                <a:gd name="T50" fmla="*/ 227 w 331"/>
                <a:gd name="T51" fmla="*/ 440 h 459"/>
                <a:gd name="T52" fmla="*/ 216 w 331"/>
                <a:gd name="T53" fmla="*/ 440 h 459"/>
                <a:gd name="T54" fmla="*/ 204 w 331"/>
                <a:gd name="T55" fmla="*/ 441 h 459"/>
                <a:gd name="T56" fmla="*/ 192 w 331"/>
                <a:gd name="T57" fmla="*/ 442 h 459"/>
                <a:gd name="T58" fmla="*/ 181 w 331"/>
                <a:gd name="T59" fmla="*/ 444 h 459"/>
                <a:gd name="T60" fmla="*/ 168 w 331"/>
                <a:gd name="T61" fmla="*/ 447 h 459"/>
                <a:gd name="T62" fmla="*/ 156 w 331"/>
                <a:gd name="T63" fmla="*/ 450 h 459"/>
                <a:gd name="T64" fmla="*/ 142 w 331"/>
                <a:gd name="T65" fmla="*/ 455 h 459"/>
                <a:gd name="T66" fmla="*/ 127 w 331"/>
                <a:gd name="T67" fmla="*/ 459 h 459"/>
                <a:gd name="T68" fmla="*/ 0 w 331"/>
                <a:gd name="T69" fmla="*/ 3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459">
                  <a:moveTo>
                    <a:pt x="0" y="33"/>
                  </a:moveTo>
                  <a:lnTo>
                    <a:pt x="14" y="27"/>
                  </a:lnTo>
                  <a:lnTo>
                    <a:pt x="27" y="23"/>
                  </a:lnTo>
                  <a:lnTo>
                    <a:pt x="38" y="19"/>
                  </a:lnTo>
                  <a:lnTo>
                    <a:pt x="51" y="16"/>
                  </a:lnTo>
                  <a:lnTo>
                    <a:pt x="62" y="13"/>
                  </a:lnTo>
                  <a:lnTo>
                    <a:pt x="74" y="11"/>
                  </a:lnTo>
                  <a:lnTo>
                    <a:pt x="85" y="9"/>
                  </a:lnTo>
                  <a:lnTo>
                    <a:pt x="97" y="8"/>
                  </a:lnTo>
                  <a:lnTo>
                    <a:pt x="108" y="5"/>
                  </a:lnTo>
                  <a:lnTo>
                    <a:pt x="120" y="5"/>
                  </a:lnTo>
                  <a:lnTo>
                    <a:pt x="133" y="4"/>
                  </a:lnTo>
                  <a:lnTo>
                    <a:pt x="144" y="3"/>
                  </a:lnTo>
                  <a:lnTo>
                    <a:pt x="157" y="2"/>
                  </a:lnTo>
                  <a:lnTo>
                    <a:pt x="171" y="2"/>
                  </a:lnTo>
                  <a:lnTo>
                    <a:pt x="184" y="1"/>
                  </a:lnTo>
                  <a:lnTo>
                    <a:pt x="198" y="0"/>
                  </a:lnTo>
                  <a:lnTo>
                    <a:pt x="331" y="446"/>
                  </a:lnTo>
                  <a:lnTo>
                    <a:pt x="315" y="444"/>
                  </a:lnTo>
                  <a:lnTo>
                    <a:pt x="300" y="443"/>
                  </a:lnTo>
                  <a:lnTo>
                    <a:pt x="286" y="442"/>
                  </a:lnTo>
                  <a:lnTo>
                    <a:pt x="273" y="441"/>
                  </a:lnTo>
                  <a:lnTo>
                    <a:pt x="260" y="440"/>
                  </a:lnTo>
                  <a:lnTo>
                    <a:pt x="249" y="440"/>
                  </a:lnTo>
                  <a:lnTo>
                    <a:pt x="237" y="440"/>
                  </a:lnTo>
                  <a:lnTo>
                    <a:pt x="227" y="440"/>
                  </a:lnTo>
                  <a:lnTo>
                    <a:pt x="216" y="440"/>
                  </a:lnTo>
                  <a:lnTo>
                    <a:pt x="204" y="441"/>
                  </a:lnTo>
                  <a:lnTo>
                    <a:pt x="192" y="442"/>
                  </a:lnTo>
                  <a:lnTo>
                    <a:pt x="181" y="444"/>
                  </a:lnTo>
                  <a:lnTo>
                    <a:pt x="168" y="447"/>
                  </a:lnTo>
                  <a:lnTo>
                    <a:pt x="156" y="450"/>
                  </a:lnTo>
                  <a:lnTo>
                    <a:pt x="142" y="455"/>
                  </a:lnTo>
                  <a:lnTo>
                    <a:pt x="127" y="45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" name="Freeform 177"/>
            <p:cNvSpPr>
              <a:spLocks/>
            </p:cNvSpPr>
            <p:nvPr/>
          </p:nvSpPr>
          <p:spPr bwMode="auto">
            <a:xfrm>
              <a:off x="3255" y="2362"/>
              <a:ext cx="120" cy="78"/>
            </a:xfrm>
            <a:custGeom>
              <a:avLst/>
              <a:gdLst>
                <a:gd name="T0" fmla="*/ 0 w 239"/>
                <a:gd name="T1" fmla="*/ 10 h 155"/>
                <a:gd name="T2" fmla="*/ 47 w 239"/>
                <a:gd name="T3" fmla="*/ 155 h 155"/>
                <a:gd name="T4" fmla="*/ 62 w 239"/>
                <a:gd name="T5" fmla="*/ 152 h 155"/>
                <a:gd name="T6" fmla="*/ 76 w 239"/>
                <a:gd name="T7" fmla="*/ 148 h 155"/>
                <a:gd name="T8" fmla="*/ 91 w 239"/>
                <a:gd name="T9" fmla="*/ 145 h 155"/>
                <a:gd name="T10" fmla="*/ 103 w 239"/>
                <a:gd name="T11" fmla="*/ 142 h 155"/>
                <a:gd name="T12" fmla="*/ 117 w 239"/>
                <a:gd name="T13" fmla="*/ 141 h 155"/>
                <a:gd name="T14" fmla="*/ 130 w 239"/>
                <a:gd name="T15" fmla="*/ 139 h 155"/>
                <a:gd name="T16" fmla="*/ 142 w 239"/>
                <a:gd name="T17" fmla="*/ 138 h 155"/>
                <a:gd name="T18" fmla="*/ 154 w 239"/>
                <a:gd name="T19" fmla="*/ 137 h 155"/>
                <a:gd name="T20" fmla="*/ 166 w 239"/>
                <a:gd name="T21" fmla="*/ 137 h 155"/>
                <a:gd name="T22" fmla="*/ 177 w 239"/>
                <a:gd name="T23" fmla="*/ 137 h 155"/>
                <a:gd name="T24" fmla="*/ 189 w 239"/>
                <a:gd name="T25" fmla="*/ 137 h 155"/>
                <a:gd name="T26" fmla="*/ 199 w 239"/>
                <a:gd name="T27" fmla="*/ 138 h 155"/>
                <a:gd name="T28" fmla="*/ 209 w 239"/>
                <a:gd name="T29" fmla="*/ 139 h 155"/>
                <a:gd name="T30" fmla="*/ 220 w 239"/>
                <a:gd name="T31" fmla="*/ 140 h 155"/>
                <a:gd name="T32" fmla="*/ 230 w 239"/>
                <a:gd name="T33" fmla="*/ 142 h 155"/>
                <a:gd name="T34" fmla="*/ 239 w 239"/>
                <a:gd name="T35" fmla="*/ 145 h 155"/>
                <a:gd name="T36" fmla="*/ 191 w 239"/>
                <a:gd name="T37" fmla="*/ 10 h 155"/>
                <a:gd name="T38" fmla="*/ 178 w 239"/>
                <a:gd name="T39" fmla="*/ 9 h 155"/>
                <a:gd name="T40" fmla="*/ 167 w 239"/>
                <a:gd name="T41" fmla="*/ 8 h 155"/>
                <a:gd name="T42" fmla="*/ 154 w 239"/>
                <a:gd name="T43" fmla="*/ 7 h 155"/>
                <a:gd name="T44" fmla="*/ 142 w 239"/>
                <a:gd name="T45" fmla="*/ 5 h 155"/>
                <a:gd name="T46" fmla="*/ 131 w 239"/>
                <a:gd name="T47" fmla="*/ 4 h 155"/>
                <a:gd name="T48" fmla="*/ 119 w 239"/>
                <a:gd name="T49" fmla="*/ 3 h 155"/>
                <a:gd name="T50" fmla="*/ 108 w 239"/>
                <a:gd name="T51" fmla="*/ 2 h 155"/>
                <a:gd name="T52" fmla="*/ 96 w 239"/>
                <a:gd name="T53" fmla="*/ 1 h 155"/>
                <a:gd name="T54" fmla="*/ 85 w 239"/>
                <a:gd name="T55" fmla="*/ 1 h 155"/>
                <a:gd name="T56" fmla="*/ 73 w 239"/>
                <a:gd name="T57" fmla="*/ 0 h 155"/>
                <a:gd name="T58" fmla="*/ 62 w 239"/>
                <a:gd name="T59" fmla="*/ 1 h 155"/>
                <a:gd name="T60" fmla="*/ 50 w 239"/>
                <a:gd name="T61" fmla="*/ 1 h 155"/>
                <a:gd name="T62" fmla="*/ 38 w 239"/>
                <a:gd name="T63" fmla="*/ 2 h 155"/>
                <a:gd name="T64" fmla="*/ 25 w 239"/>
                <a:gd name="T65" fmla="*/ 4 h 155"/>
                <a:gd name="T66" fmla="*/ 12 w 239"/>
                <a:gd name="T67" fmla="*/ 7 h 155"/>
                <a:gd name="T68" fmla="*/ 0 w 239"/>
                <a:gd name="T69" fmla="*/ 1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155">
                  <a:moveTo>
                    <a:pt x="0" y="10"/>
                  </a:moveTo>
                  <a:lnTo>
                    <a:pt x="47" y="155"/>
                  </a:lnTo>
                  <a:lnTo>
                    <a:pt x="62" y="152"/>
                  </a:lnTo>
                  <a:lnTo>
                    <a:pt x="76" y="148"/>
                  </a:lnTo>
                  <a:lnTo>
                    <a:pt x="91" y="145"/>
                  </a:lnTo>
                  <a:lnTo>
                    <a:pt x="103" y="142"/>
                  </a:lnTo>
                  <a:lnTo>
                    <a:pt x="117" y="141"/>
                  </a:lnTo>
                  <a:lnTo>
                    <a:pt x="130" y="139"/>
                  </a:lnTo>
                  <a:lnTo>
                    <a:pt x="142" y="138"/>
                  </a:lnTo>
                  <a:lnTo>
                    <a:pt x="154" y="137"/>
                  </a:lnTo>
                  <a:lnTo>
                    <a:pt x="166" y="137"/>
                  </a:lnTo>
                  <a:lnTo>
                    <a:pt x="177" y="137"/>
                  </a:lnTo>
                  <a:lnTo>
                    <a:pt x="189" y="137"/>
                  </a:lnTo>
                  <a:lnTo>
                    <a:pt x="199" y="138"/>
                  </a:lnTo>
                  <a:lnTo>
                    <a:pt x="209" y="139"/>
                  </a:lnTo>
                  <a:lnTo>
                    <a:pt x="220" y="140"/>
                  </a:lnTo>
                  <a:lnTo>
                    <a:pt x="230" y="142"/>
                  </a:lnTo>
                  <a:lnTo>
                    <a:pt x="239" y="145"/>
                  </a:lnTo>
                  <a:lnTo>
                    <a:pt x="191" y="10"/>
                  </a:lnTo>
                  <a:lnTo>
                    <a:pt x="178" y="9"/>
                  </a:lnTo>
                  <a:lnTo>
                    <a:pt x="167" y="8"/>
                  </a:lnTo>
                  <a:lnTo>
                    <a:pt x="154" y="7"/>
                  </a:lnTo>
                  <a:lnTo>
                    <a:pt x="142" y="5"/>
                  </a:lnTo>
                  <a:lnTo>
                    <a:pt x="131" y="4"/>
                  </a:lnTo>
                  <a:lnTo>
                    <a:pt x="119" y="3"/>
                  </a:lnTo>
                  <a:lnTo>
                    <a:pt x="108" y="2"/>
                  </a:lnTo>
                  <a:lnTo>
                    <a:pt x="96" y="1"/>
                  </a:lnTo>
                  <a:lnTo>
                    <a:pt x="85" y="1"/>
                  </a:lnTo>
                  <a:lnTo>
                    <a:pt x="73" y="0"/>
                  </a:lnTo>
                  <a:lnTo>
                    <a:pt x="62" y="1"/>
                  </a:lnTo>
                  <a:lnTo>
                    <a:pt x="50" y="1"/>
                  </a:lnTo>
                  <a:lnTo>
                    <a:pt x="38" y="2"/>
                  </a:lnTo>
                  <a:lnTo>
                    <a:pt x="25" y="4"/>
                  </a:lnTo>
                  <a:lnTo>
                    <a:pt x="12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" name="Freeform 178"/>
            <p:cNvSpPr>
              <a:spLocks/>
            </p:cNvSpPr>
            <p:nvPr/>
          </p:nvSpPr>
          <p:spPr bwMode="auto">
            <a:xfrm>
              <a:off x="3281" y="2438"/>
              <a:ext cx="127" cy="102"/>
            </a:xfrm>
            <a:custGeom>
              <a:avLst/>
              <a:gdLst>
                <a:gd name="T0" fmla="*/ 0 w 255"/>
                <a:gd name="T1" fmla="*/ 21 h 205"/>
                <a:gd name="T2" fmla="*/ 15 w 255"/>
                <a:gd name="T3" fmla="*/ 17 h 205"/>
                <a:gd name="T4" fmla="*/ 31 w 255"/>
                <a:gd name="T5" fmla="*/ 12 h 205"/>
                <a:gd name="T6" fmla="*/ 45 w 255"/>
                <a:gd name="T7" fmla="*/ 9 h 205"/>
                <a:gd name="T8" fmla="*/ 60 w 255"/>
                <a:gd name="T9" fmla="*/ 6 h 205"/>
                <a:gd name="T10" fmla="*/ 73 w 255"/>
                <a:gd name="T11" fmla="*/ 4 h 205"/>
                <a:gd name="T12" fmla="*/ 87 w 255"/>
                <a:gd name="T13" fmla="*/ 2 h 205"/>
                <a:gd name="T14" fmla="*/ 99 w 255"/>
                <a:gd name="T15" fmla="*/ 1 h 205"/>
                <a:gd name="T16" fmla="*/ 112 w 255"/>
                <a:gd name="T17" fmla="*/ 0 h 205"/>
                <a:gd name="T18" fmla="*/ 124 w 255"/>
                <a:gd name="T19" fmla="*/ 0 h 205"/>
                <a:gd name="T20" fmla="*/ 134 w 255"/>
                <a:gd name="T21" fmla="*/ 0 h 205"/>
                <a:gd name="T22" fmla="*/ 145 w 255"/>
                <a:gd name="T23" fmla="*/ 1 h 205"/>
                <a:gd name="T24" fmla="*/ 156 w 255"/>
                <a:gd name="T25" fmla="*/ 1 h 205"/>
                <a:gd name="T26" fmla="*/ 165 w 255"/>
                <a:gd name="T27" fmla="*/ 3 h 205"/>
                <a:gd name="T28" fmla="*/ 174 w 255"/>
                <a:gd name="T29" fmla="*/ 4 h 205"/>
                <a:gd name="T30" fmla="*/ 184 w 255"/>
                <a:gd name="T31" fmla="*/ 6 h 205"/>
                <a:gd name="T32" fmla="*/ 192 w 255"/>
                <a:gd name="T33" fmla="*/ 9 h 205"/>
                <a:gd name="T34" fmla="*/ 255 w 255"/>
                <a:gd name="T35" fmla="*/ 187 h 205"/>
                <a:gd name="T36" fmla="*/ 240 w 255"/>
                <a:gd name="T37" fmla="*/ 185 h 205"/>
                <a:gd name="T38" fmla="*/ 227 w 255"/>
                <a:gd name="T39" fmla="*/ 184 h 205"/>
                <a:gd name="T40" fmla="*/ 213 w 255"/>
                <a:gd name="T41" fmla="*/ 183 h 205"/>
                <a:gd name="T42" fmla="*/ 202 w 255"/>
                <a:gd name="T43" fmla="*/ 182 h 205"/>
                <a:gd name="T44" fmla="*/ 190 w 255"/>
                <a:gd name="T45" fmla="*/ 180 h 205"/>
                <a:gd name="T46" fmla="*/ 179 w 255"/>
                <a:gd name="T47" fmla="*/ 180 h 205"/>
                <a:gd name="T48" fmla="*/ 169 w 255"/>
                <a:gd name="T49" fmla="*/ 182 h 205"/>
                <a:gd name="T50" fmla="*/ 158 w 255"/>
                <a:gd name="T51" fmla="*/ 182 h 205"/>
                <a:gd name="T52" fmla="*/ 148 w 255"/>
                <a:gd name="T53" fmla="*/ 183 h 205"/>
                <a:gd name="T54" fmla="*/ 137 w 255"/>
                <a:gd name="T55" fmla="*/ 185 h 205"/>
                <a:gd name="T56" fmla="*/ 126 w 255"/>
                <a:gd name="T57" fmla="*/ 186 h 205"/>
                <a:gd name="T58" fmla="*/ 114 w 255"/>
                <a:gd name="T59" fmla="*/ 190 h 205"/>
                <a:gd name="T60" fmla="*/ 103 w 255"/>
                <a:gd name="T61" fmla="*/ 192 h 205"/>
                <a:gd name="T62" fmla="*/ 90 w 255"/>
                <a:gd name="T63" fmla="*/ 195 h 205"/>
                <a:gd name="T64" fmla="*/ 77 w 255"/>
                <a:gd name="T65" fmla="*/ 200 h 205"/>
                <a:gd name="T66" fmla="*/ 64 w 255"/>
                <a:gd name="T67" fmla="*/ 205 h 205"/>
                <a:gd name="T68" fmla="*/ 0 w 255"/>
                <a:gd name="T69" fmla="*/ 2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5" h="205">
                  <a:moveTo>
                    <a:pt x="0" y="21"/>
                  </a:moveTo>
                  <a:lnTo>
                    <a:pt x="15" y="17"/>
                  </a:lnTo>
                  <a:lnTo>
                    <a:pt x="31" y="12"/>
                  </a:lnTo>
                  <a:lnTo>
                    <a:pt x="45" y="9"/>
                  </a:lnTo>
                  <a:lnTo>
                    <a:pt x="60" y="6"/>
                  </a:lnTo>
                  <a:lnTo>
                    <a:pt x="73" y="4"/>
                  </a:lnTo>
                  <a:lnTo>
                    <a:pt x="87" y="2"/>
                  </a:lnTo>
                  <a:lnTo>
                    <a:pt x="99" y="1"/>
                  </a:lnTo>
                  <a:lnTo>
                    <a:pt x="112" y="0"/>
                  </a:lnTo>
                  <a:lnTo>
                    <a:pt x="124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6" y="1"/>
                  </a:lnTo>
                  <a:lnTo>
                    <a:pt x="165" y="3"/>
                  </a:lnTo>
                  <a:lnTo>
                    <a:pt x="174" y="4"/>
                  </a:lnTo>
                  <a:lnTo>
                    <a:pt x="184" y="6"/>
                  </a:lnTo>
                  <a:lnTo>
                    <a:pt x="192" y="9"/>
                  </a:lnTo>
                  <a:lnTo>
                    <a:pt x="255" y="187"/>
                  </a:lnTo>
                  <a:lnTo>
                    <a:pt x="240" y="185"/>
                  </a:lnTo>
                  <a:lnTo>
                    <a:pt x="227" y="184"/>
                  </a:lnTo>
                  <a:lnTo>
                    <a:pt x="213" y="183"/>
                  </a:lnTo>
                  <a:lnTo>
                    <a:pt x="202" y="182"/>
                  </a:lnTo>
                  <a:lnTo>
                    <a:pt x="190" y="180"/>
                  </a:lnTo>
                  <a:lnTo>
                    <a:pt x="179" y="180"/>
                  </a:lnTo>
                  <a:lnTo>
                    <a:pt x="169" y="182"/>
                  </a:lnTo>
                  <a:lnTo>
                    <a:pt x="158" y="182"/>
                  </a:lnTo>
                  <a:lnTo>
                    <a:pt x="148" y="183"/>
                  </a:lnTo>
                  <a:lnTo>
                    <a:pt x="137" y="185"/>
                  </a:lnTo>
                  <a:lnTo>
                    <a:pt x="126" y="186"/>
                  </a:lnTo>
                  <a:lnTo>
                    <a:pt x="114" y="190"/>
                  </a:lnTo>
                  <a:lnTo>
                    <a:pt x="103" y="192"/>
                  </a:lnTo>
                  <a:lnTo>
                    <a:pt x="90" y="195"/>
                  </a:lnTo>
                  <a:lnTo>
                    <a:pt x="77" y="200"/>
                  </a:lnTo>
                  <a:lnTo>
                    <a:pt x="64" y="20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" name="Freeform 179"/>
            <p:cNvSpPr>
              <a:spLocks/>
            </p:cNvSpPr>
            <p:nvPr/>
          </p:nvSpPr>
          <p:spPr bwMode="auto">
            <a:xfrm>
              <a:off x="3316" y="2536"/>
              <a:ext cx="159" cy="171"/>
            </a:xfrm>
            <a:custGeom>
              <a:avLst/>
              <a:gdLst>
                <a:gd name="T0" fmla="*/ 0 w 319"/>
                <a:gd name="T1" fmla="*/ 24 h 341"/>
                <a:gd name="T2" fmla="*/ 13 w 319"/>
                <a:gd name="T3" fmla="*/ 19 h 341"/>
                <a:gd name="T4" fmla="*/ 26 w 319"/>
                <a:gd name="T5" fmla="*/ 15 h 341"/>
                <a:gd name="T6" fmla="*/ 40 w 319"/>
                <a:gd name="T7" fmla="*/ 10 h 341"/>
                <a:gd name="T8" fmla="*/ 53 w 319"/>
                <a:gd name="T9" fmla="*/ 8 h 341"/>
                <a:gd name="T10" fmla="*/ 65 w 319"/>
                <a:gd name="T11" fmla="*/ 4 h 341"/>
                <a:gd name="T12" fmla="*/ 78 w 319"/>
                <a:gd name="T13" fmla="*/ 3 h 341"/>
                <a:gd name="T14" fmla="*/ 91 w 319"/>
                <a:gd name="T15" fmla="*/ 1 h 341"/>
                <a:gd name="T16" fmla="*/ 102 w 319"/>
                <a:gd name="T17" fmla="*/ 1 h 341"/>
                <a:gd name="T18" fmla="*/ 114 w 319"/>
                <a:gd name="T19" fmla="*/ 0 h 341"/>
                <a:gd name="T20" fmla="*/ 125 w 319"/>
                <a:gd name="T21" fmla="*/ 1 h 341"/>
                <a:gd name="T22" fmla="*/ 137 w 319"/>
                <a:gd name="T23" fmla="*/ 1 h 341"/>
                <a:gd name="T24" fmla="*/ 148 w 319"/>
                <a:gd name="T25" fmla="*/ 2 h 341"/>
                <a:gd name="T26" fmla="*/ 160 w 319"/>
                <a:gd name="T27" fmla="*/ 4 h 341"/>
                <a:gd name="T28" fmla="*/ 170 w 319"/>
                <a:gd name="T29" fmla="*/ 7 h 341"/>
                <a:gd name="T30" fmla="*/ 180 w 319"/>
                <a:gd name="T31" fmla="*/ 9 h 341"/>
                <a:gd name="T32" fmla="*/ 191 w 319"/>
                <a:gd name="T33" fmla="*/ 12 h 341"/>
                <a:gd name="T34" fmla="*/ 319 w 319"/>
                <a:gd name="T35" fmla="*/ 328 h 341"/>
                <a:gd name="T36" fmla="*/ 307 w 319"/>
                <a:gd name="T37" fmla="*/ 328 h 341"/>
                <a:gd name="T38" fmla="*/ 295 w 319"/>
                <a:gd name="T39" fmla="*/ 328 h 341"/>
                <a:gd name="T40" fmla="*/ 283 w 319"/>
                <a:gd name="T41" fmla="*/ 328 h 341"/>
                <a:gd name="T42" fmla="*/ 270 w 319"/>
                <a:gd name="T43" fmla="*/ 328 h 341"/>
                <a:gd name="T44" fmla="*/ 258 w 319"/>
                <a:gd name="T45" fmla="*/ 328 h 341"/>
                <a:gd name="T46" fmla="*/ 245 w 319"/>
                <a:gd name="T47" fmla="*/ 328 h 341"/>
                <a:gd name="T48" fmla="*/ 232 w 319"/>
                <a:gd name="T49" fmla="*/ 328 h 341"/>
                <a:gd name="T50" fmla="*/ 219 w 319"/>
                <a:gd name="T51" fmla="*/ 329 h 341"/>
                <a:gd name="T52" fmla="*/ 206 w 319"/>
                <a:gd name="T53" fmla="*/ 329 h 341"/>
                <a:gd name="T54" fmla="*/ 192 w 319"/>
                <a:gd name="T55" fmla="*/ 329 h 341"/>
                <a:gd name="T56" fmla="*/ 177 w 319"/>
                <a:gd name="T57" fmla="*/ 330 h 341"/>
                <a:gd name="T58" fmla="*/ 163 w 319"/>
                <a:gd name="T59" fmla="*/ 331 h 341"/>
                <a:gd name="T60" fmla="*/ 148 w 319"/>
                <a:gd name="T61" fmla="*/ 334 h 341"/>
                <a:gd name="T62" fmla="*/ 133 w 319"/>
                <a:gd name="T63" fmla="*/ 335 h 341"/>
                <a:gd name="T64" fmla="*/ 118 w 319"/>
                <a:gd name="T65" fmla="*/ 337 h 341"/>
                <a:gd name="T66" fmla="*/ 103 w 319"/>
                <a:gd name="T67" fmla="*/ 341 h 341"/>
                <a:gd name="T68" fmla="*/ 0 w 319"/>
                <a:gd name="T69" fmla="*/ 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9" h="341">
                  <a:moveTo>
                    <a:pt x="0" y="24"/>
                  </a:moveTo>
                  <a:lnTo>
                    <a:pt x="13" y="19"/>
                  </a:lnTo>
                  <a:lnTo>
                    <a:pt x="26" y="15"/>
                  </a:lnTo>
                  <a:lnTo>
                    <a:pt x="40" y="10"/>
                  </a:lnTo>
                  <a:lnTo>
                    <a:pt x="53" y="8"/>
                  </a:lnTo>
                  <a:lnTo>
                    <a:pt x="65" y="4"/>
                  </a:lnTo>
                  <a:lnTo>
                    <a:pt x="78" y="3"/>
                  </a:lnTo>
                  <a:lnTo>
                    <a:pt x="91" y="1"/>
                  </a:lnTo>
                  <a:lnTo>
                    <a:pt x="102" y="1"/>
                  </a:lnTo>
                  <a:lnTo>
                    <a:pt x="114" y="0"/>
                  </a:lnTo>
                  <a:lnTo>
                    <a:pt x="125" y="1"/>
                  </a:lnTo>
                  <a:lnTo>
                    <a:pt x="137" y="1"/>
                  </a:lnTo>
                  <a:lnTo>
                    <a:pt x="148" y="2"/>
                  </a:lnTo>
                  <a:lnTo>
                    <a:pt x="160" y="4"/>
                  </a:lnTo>
                  <a:lnTo>
                    <a:pt x="170" y="7"/>
                  </a:lnTo>
                  <a:lnTo>
                    <a:pt x="180" y="9"/>
                  </a:lnTo>
                  <a:lnTo>
                    <a:pt x="191" y="12"/>
                  </a:lnTo>
                  <a:lnTo>
                    <a:pt x="319" y="328"/>
                  </a:lnTo>
                  <a:lnTo>
                    <a:pt x="307" y="328"/>
                  </a:lnTo>
                  <a:lnTo>
                    <a:pt x="295" y="328"/>
                  </a:lnTo>
                  <a:lnTo>
                    <a:pt x="283" y="328"/>
                  </a:lnTo>
                  <a:lnTo>
                    <a:pt x="270" y="328"/>
                  </a:lnTo>
                  <a:lnTo>
                    <a:pt x="258" y="328"/>
                  </a:lnTo>
                  <a:lnTo>
                    <a:pt x="245" y="328"/>
                  </a:lnTo>
                  <a:lnTo>
                    <a:pt x="232" y="328"/>
                  </a:lnTo>
                  <a:lnTo>
                    <a:pt x="219" y="329"/>
                  </a:lnTo>
                  <a:lnTo>
                    <a:pt x="206" y="329"/>
                  </a:lnTo>
                  <a:lnTo>
                    <a:pt x="192" y="329"/>
                  </a:lnTo>
                  <a:lnTo>
                    <a:pt x="177" y="330"/>
                  </a:lnTo>
                  <a:lnTo>
                    <a:pt x="163" y="331"/>
                  </a:lnTo>
                  <a:lnTo>
                    <a:pt x="148" y="334"/>
                  </a:lnTo>
                  <a:lnTo>
                    <a:pt x="133" y="335"/>
                  </a:lnTo>
                  <a:lnTo>
                    <a:pt x="118" y="337"/>
                  </a:lnTo>
                  <a:lnTo>
                    <a:pt x="103" y="34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" name="Freeform 180"/>
            <p:cNvSpPr>
              <a:spLocks/>
            </p:cNvSpPr>
            <p:nvPr/>
          </p:nvSpPr>
          <p:spPr bwMode="auto">
            <a:xfrm>
              <a:off x="2765" y="2310"/>
              <a:ext cx="16" cy="16"/>
            </a:xfrm>
            <a:custGeom>
              <a:avLst/>
              <a:gdLst>
                <a:gd name="T0" fmla="*/ 0 w 32"/>
                <a:gd name="T1" fmla="*/ 3 h 31"/>
                <a:gd name="T2" fmla="*/ 3 w 32"/>
                <a:gd name="T3" fmla="*/ 31 h 31"/>
                <a:gd name="T4" fmla="*/ 32 w 32"/>
                <a:gd name="T5" fmla="*/ 28 h 31"/>
                <a:gd name="T6" fmla="*/ 25 w 32"/>
                <a:gd name="T7" fmla="*/ 0 h 31"/>
                <a:gd name="T8" fmla="*/ 0 w 32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3"/>
                  </a:moveTo>
                  <a:lnTo>
                    <a:pt x="3" y="31"/>
                  </a:lnTo>
                  <a:lnTo>
                    <a:pt x="32" y="28"/>
                  </a:lnTo>
                  <a:lnTo>
                    <a:pt x="2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" name="Freeform 181"/>
            <p:cNvSpPr>
              <a:spLocks/>
            </p:cNvSpPr>
            <p:nvPr/>
          </p:nvSpPr>
          <p:spPr bwMode="auto">
            <a:xfrm>
              <a:off x="2794" y="2309"/>
              <a:ext cx="16" cy="15"/>
            </a:xfrm>
            <a:custGeom>
              <a:avLst/>
              <a:gdLst>
                <a:gd name="T0" fmla="*/ 0 w 32"/>
                <a:gd name="T1" fmla="*/ 4 h 32"/>
                <a:gd name="T2" fmla="*/ 3 w 32"/>
                <a:gd name="T3" fmla="*/ 32 h 32"/>
                <a:gd name="T4" fmla="*/ 32 w 32"/>
                <a:gd name="T5" fmla="*/ 28 h 32"/>
                <a:gd name="T6" fmla="*/ 25 w 32"/>
                <a:gd name="T7" fmla="*/ 0 h 32"/>
                <a:gd name="T8" fmla="*/ 0 w 3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0" y="4"/>
                  </a:moveTo>
                  <a:lnTo>
                    <a:pt x="3" y="32"/>
                  </a:lnTo>
                  <a:lnTo>
                    <a:pt x="32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" name="Freeform 182"/>
            <p:cNvSpPr>
              <a:spLocks/>
            </p:cNvSpPr>
            <p:nvPr/>
          </p:nvSpPr>
          <p:spPr bwMode="auto">
            <a:xfrm>
              <a:off x="2827" y="2309"/>
              <a:ext cx="16" cy="15"/>
            </a:xfrm>
            <a:custGeom>
              <a:avLst/>
              <a:gdLst>
                <a:gd name="T0" fmla="*/ 0 w 33"/>
                <a:gd name="T1" fmla="*/ 4 h 32"/>
                <a:gd name="T2" fmla="*/ 4 w 33"/>
                <a:gd name="T3" fmla="*/ 32 h 32"/>
                <a:gd name="T4" fmla="*/ 33 w 33"/>
                <a:gd name="T5" fmla="*/ 28 h 32"/>
                <a:gd name="T6" fmla="*/ 25 w 33"/>
                <a:gd name="T7" fmla="*/ 0 h 32"/>
                <a:gd name="T8" fmla="*/ 0 w 33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0" y="4"/>
                  </a:moveTo>
                  <a:lnTo>
                    <a:pt x="4" y="32"/>
                  </a:lnTo>
                  <a:lnTo>
                    <a:pt x="33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" name="Freeform 183"/>
            <p:cNvSpPr>
              <a:spLocks/>
            </p:cNvSpPr>
            <p:nvPr/>
          </p:nvSpPr>
          <p:spPr bwMode="auto">
            <a:xfrm>
              <a:off x="3164" y="2321"/>
              <a:ext cx="16" cy="16"/>
            </a:xfrm>
            <a:custGeom>
              <a:avLst/>
              <a:gdLst>
                <a:gd name="T0" fmla="*/ 0 w 32"/>
                <a:gd name="T1" fmla="*/ 2 h 31"/>
                <a:gd name="T2" fmla="*/ 4 w 32"/>
                <a:gd name="T3" fmla="*/ 31 h 31"/>
                <a:gd name="T4" fmla="*/ 32 w 32"/>
                <a:gd name="T5" fmla="*/ 27 h 31"/>
                <a:gd name="T6" fmla="*/ 26 w 32"/>
                <a:gd name="T7" fmla="*/ 0 h 31"/>
                <a:gd name="T8" fmla="*/ 0 w 32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2"/>
                  </a:moveTo>
                  <a:lnTo>
                    <a:pt x="4" y="31"/>
                  </a:lnTo>
                  <a:lnTo>
                    <a:pt x="32" y="27"/>
                  </a:lnTo>
                  <a:lnTo>
                    <a:pt x="2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" name="Freeform 184"/>
            <p:cNvSpPr>
              <a:spLocks/>
            </p:cNvSpPr>
            <p:nvPr/>
          </p:nvSpPr>
          <p:spPr bwMode="auto">
            <a:xfrm>
              <a:off x="3192" y="2320"/>
              <a:ext cx="16" cy="15"/>
            </a:xfrm>
            <a:custGeom>
              <a:avLst/>
              <a:gdLst>
                <a:gd name="T0" fmla="*/ 0 w 31"/>
                <a:gd name="T1" fmla="*/ 4 h 31"/>
                <a:gd name="T2" fmla="*/ 3 w 31"/>
                <a:gd name="T3" fmla="*/ 31 h 31"/>
                <a:gd name="T4" fmla="*/ 31 w 31"/>
                <a:gd name="T5" fmla="*/ 28 h 31"/>
                <a:gd name="T6" fmla="*/ 25 w 31"/>
                <a:gd name="T7" fmla="*/ 0 h 31"/>
                <a:gd name="T8" fmla="*/ 0 w 31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4"/>
                  </a:moveTo>
                  <a:lnTo>
                    <a:pt x="3" y="31"/>
                  </a:lnTo>
                  <a:lnTo>
                    <a:pt x="31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" name="Freeform 185"/>
            <p:cNvSpPr>
              <a:spLocks/>
            </p:cNvSpPr>
            <p:nvPr/>
          </p:nvSpPr>
          <p:spPr bwMode="auto">
            <a:xfrm>
              <a:off x="3226" y="2320"/>
              <a:ext cx="16" cy="15"/>
            </a:xfrm>
            <a:custGeom>
              <a:avLst/>
              <a:gdLst>
                <a:gd name="T0" fmla="*/ 0 w 31"/>
                <a:gd name="T1" fmla="*/ 4 h 31"/>
                <a:gd name="T2" fmla="*/ 3 w 31"/>
                <a:gd name="T3" fmla="*/ 31 h 31"/>
                <a:gd name="T4" fmla="*/ 31 w 31"/>
                <a:gd name="T5" fmla="*/ 28 h 31"/>
                <a:gd name="T6" fmla="*/ 24 w 31"/>
                <a:gd name="T7" fmla="*/ 0 h 31"/>
                <a:gd name="T8" fmla="*/ 0 w 31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4"/>
                  </a:moveTo>
                  <a:lnTo>
                    <a:pt x="3" y="31"/>
                  </a:lnTo>
                  <a:lnTo>
                    <a:pt x="31" y="28"/>
                  </a:lnTo>
                  <a:lnTo>
                    <a:pt x="2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" name="Freeform 186"/>
            <p:cNvSpPr>
              <a:spLocks/>
            </p:cNvSpPr>
            <p:nvPr/>
          </p:nvSpPr>
          <p:spPr bwMode="auto">
            <a:xfrm>
              <a:off x="3258" y="2321"/>
              <a:ext cx="16" cy="16"/>
            </a:xfrm>
            <a:custGeom>
              <a:avLst/>
              <a:gdLst>
                <a:gd name="T0" fmla="*/ 0 w 33"/>
                <a:gd name="T1" fmla="*/ 2 h 31"/>
                <a:gd name="T2" fmla="*/ 4 w 33"/>
                <a:gd name="T3" fmla="*/ 31 h 31"/>
                <a:gd name="T4" fmla="*/ 33 w 33"/>
                <a:gd name="T5" fmla="*/ 27 h 31"/>
                <a:gd name="T6" fmla="*/ 25 w 33"/>
                <a:gd name="T7" fmla="*/ 0 h 31"/>
                <a:gd name="T8" fmla="*/ 0 w 33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0" y="2"/>
                  </a:moveTo>
                  <a:lnTo>
                    <a:pt x="4" y="31"/>
                  </a:lnTo>
                  <a:lnTo>
                    <a:pt x="33" y="27"/>
                  </a:lnTo>
                  <a:lnTo>
                    <a:pt x="2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" name="Freeform 192"/>
            <p:cNvSpPr>
              <a:spLocks/>
            </p:cNvSpPr>
            <p:nvPr/>
          </p:nvSpPr>
          <p:spPr bwMode="auto">
            <a:xfrm>
              <a:off x="3285" y="2785"/>
              <a:ext cx="292" cy="45"/>
            </a:xfrm>
            <a:custGeom>
              <a:avLst/>
              <a:gdLst>
                <a:gd name="T0" fmla="*/ 0 w 584"/>
                <a:gd name="T1" fmla="*/ 41 h 89"/>
                <a:gd name="T2" fmla="*/ 103 w 584"/>
                <a:gd name="T3" fmla="*/ 33 h 89"/>
                <a:gd name="T4" fmla="*/ 584 w 584"/>
                <a:gd name="T5" fmla="*/ 0 h 89"/>
                <a:gd name="T6" fmla="*/ 584 w 584"/>
                <a:gd name="T7" fmla="*/ 81 h 89"/>
                <a:gd name="T8" fmla="*/ 308 w 584"/>
                <a:gd name="T9" fmla="*/ 89 h 89"/>
                <a:gd name="T10" fmla="*/ 396 w 584"/>
                <a:gd name="T11" fmla="*/ 57 h 89"/>
                <a:gd name="T12" fmla="*/ 79 w 584"/>
                <a:gd name="T13" fmla="*/ 73 h 89"/>
                <a:gd name="T14" fmla="*/ 0 w 584"/>
                <a:gd name="T15" fmla="*/ 4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4" h="89">
                  <a:moveTo>
                    <a:pt x="0" y="41"/>
                  </a:moveTo>
                  <a:lnTo>
                    <a:pt x="103" y="33"/>
                  </a:lnTo>
                  <a:lnTo>
                    <a:pt x="584" y="0"/>
                  </a:lnTo>
                  <a:lnTo>
                    <a:pt x="584" y="81"/>
                  </a:lnTo>
                  <a:lnTo>
                    <a:pt x="308" y="89"/>
                  </a:lnTo>
                  <a:lnTo>
                    <a:pt x="396" y="57"/>
                  </a:lnTo>
                  <a:lnTo>
                    <a:pt x="79" y="73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" name="Freeform 204"/>
            <p:cNvSpPr>
              <a:spLocks/>
            </p:cNvSpPr>
            <p:nvPr/>
          </p:nvSpPr>
          <p:spPr bwMode="auto">
            <a:xfrm>
              <a:off x="2937" y="2865"/>
              <a:ext cx="50" cy="24"/>
            </a:xfrm>
            <a:custGeom>
              <a:avLst/>
              <a:gdLst>
                <a:gd name="T0" fmla="*/ 0 w 101"/>
                <a:gd name="T1" fmla="*/ 0 h 50"/>
                <a:gd name="T2" fmla="*/ 75 w 101"/>
                <a:gd name="T3" fmla="*/ 0 h 50"/>
                <a:gd name="T4" fmla="*/ 101 w 101"/>
                <a:gd name="T5" fmla="*/ 48 h 50"/>
                <a:gd name="T6" fmla="*/ 30 w 101"/>
                <a:gd name="T7" fmla="*/ 50 h 50"/>
                <a:gd name="T8" fmla="*/ 26 w 101"/>
                <a:gd name="T9" fmla="*/ 42 h 50"/>
                <a:gd name="T10" fmla="*/ 16 w 101"/>
                <a:gd name="T11" fmla="*/ 23 h 50"/>
                <a:gd name="T12" fmla="*/ 6 w 101"/>
                <a:gd name="T13" fmla="*/ 6 h 50"/>
                <a:gd name="T14" fmla="*/ 0 w 101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0">
                  <a:moveTo>
                    <a:pt x="0" y="0"/>
                  </a:moveTo>
                  <a:lnTo>
                    <a:pt x="75" y="0"/>
                  </a:lnTo>
                  <a:lnTo>
                    <a:pt x="101" y="48"/>
                  </a:lnTo>
                  <a:lnTo>
                    <a:pt x="30" y="50"/>
                  </a:lnTo>
                  <a:lnTo>
                    <a:pt x="26" y="42"/>
                  </a:lnTo>
                  <a:lnTo>
                    <a:pt x="16" y="23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54" name="Group 148"/>
          <p:cNvGrpSpPr>
            <a:grpSpLocks noChangeAspect="1"/>
          </p:cNvGrpSpPr>
          <p:nvPr/>
        </p:nvGrpSpPr>
        <p:grpSpPr bwMode="auto">
          <a:xfrm>
            <a:off x="4868293" y="7909520"/>
            <a:ext cx="1117600" cy="700452"/>
            <a:chOff x="2599" y="2291"/>
            <a:chExt cx="1002" cy="628"/>
          </a:xfrm>
        </p:grpSpPr>
        <p:sp>
          <p:nvSpPr>
            <p:cNvPr id="55" name="Freeform 160"/>
            <p:cNvSpPr>
              <a:spLocks/>
            </p:cNvSpPr>
            <p:nvPr/>
          </p:nvSpPr>
          <p:spPr bwMode="auto">
            <a:xfrm>
              <a:off x="2599" y="2343"/>
              <a:ext cx="1002" cy="576"/>
            </a:xfrm>
            <a:custGeom>
              <a:avLst/>
              <a:gdLst>
                <a:gd name="T0" fmla="*/ 142 w 2004"/>
                <a:gd name="T1" fmla="*/ 1139 h 1152"/>
                <a:gd name="T2" fmla="*/ 196 w 2004"/>
                <a:gd name="T3" fmla="*/ 1133 h 1152"/>
                <a:gd name="T4" fmla="*/ 250 w 2004"/>
                <a:gd name="T5" fmla="*/ 1128 h 1152"/>
                <a:gd name="T6" fmla="*/ 303 w 2004"/>
                <a:gd name="T7" fmla="*/ 1122 h 1152"/>
                <a:gd name="T8" fmla="*/ 357 w 2004"/>
                <a:gd name="T9" fmla="*/ 1117 h 1152"/>
                <a:gd name="T10" fmla="*/ 410 w 2004"/>
                <a:gd name="T11" fmla="*/ 1112 h 1152"/>
                <a:gd name="T12" fmla="*/ 462 w 2004"/>
                <a:gd name="T13" fmla="*/ 1108 h 1152"/>
                <a:gd name="T14" fmla="*/ 515 w 2004"/>
                <a:gd name="T15" fmla="*/ 1104 h 1152"/>
                <a:gd name="T16" fmla="*/ 568 w 2004"/>
                <a:gd name="T17" fmla="*/ 1099 h 1152"/>
                <a:gd name="T18" fmla="*/ 621 w 2004"/>
                <a:gd name="T19" fmla="*/ 1095 h 1152"/>
                <a:gd name="T20" fmla="*/ 674 w 2004"/>
                <a:gd name="T21" fmla="*/ 1093 h 1152"/>
                <a:gd name="T22" fmla="*/ 726 w 2004"/>
                <a:gd name="T23" fmla="*/ 1090 h 1152"/>
                <a:gd name="T24" fmla="*/ 780 w 2004"/>
                <a:gd name="T25" fmla="*/ 1089 h 1152"/>
                <a:gd name="T26" fmla="*/ 833 w 2004"/>
                <a:gd name="T27" fmla="*/ 1086 h 1152"/>
                <a:gd name="T28" fmla="*/ 886 w 2004"/>
                <a:gd name="T29" fmla="*/ 1085 h 1152"/>
                <a:gd name="T30" fmla="*/ 940 w 2004"/>
                <a:gd name="T31" fmla="*/ 1084 h 1152"/>
                <a:gd name="T32" fmla="*/ 995 w 2004"/>
                <a:gd name="T33" fmla="*/ 1084 h 1152"/>
                <a:gd name="T34" fmla="*/ 1014 w 2004"/>
                <a:gd name="T35" fmla="*/ 1140 h 1152"/>
                <a:gd name="T36" fmla="*/ 1050 w 2004"/>
                <a:gd name="T37" fmla="*/ 1145 h 1152"/>
                <a:gd name="T38" fmla="*/ 1082 w 2004"/>
                <a:gd name="T39" fmla="*/ 1148 h 1152"/>
                <a:gd name="T40" fmla="*/ 1113 w 2004"/>
                <a:gd name="T41" fmla="*/ 1152 h 1152"/>
                <a:gd name="T42" fmla="*/ 1143 w 2004"/>
                <a:gd name="T43" fmla="*/ 1152 h 1152"/>
                <a:gd name="T44" fmla="*/ 1173 w 2004"/>
                <a:gd name="T45" fmla="*/ 1150 h 1152"/>
                <a:gd name="T46" fmla="*/ 1203 w 2004"/>
                <a:gd name="T47" fmla="*/ 1143 h 1152"/>
                <a:gd name="T48" fmla="*/ 1237 w 2004"/>
                <a:gd name="T49" fmla="*/ 1131 h 1152"/>
                <a:gd name="T50" fmla="*/ 1246 w 2004"/>
                <a:gd name="T51" fmla="*/ 1060 h 1152"/>
                <a:gd name="T52" fmla="*/ 1293 w 2004"/>
                <a:gd name="T53" fmla="*/ 1055 h 1152"/>
                <a:gd name="T54" fmla="*/ 1340 w 2004"/>
                <a:gd name="T55" fmla="*/ 1052 h 1152"/>
                <a:gd name="T56" fmla="*/ 1387 w 2004"/>
                <a:gd name="T57" fmla="*/ 1048 h 1152"/>
                <a:gd name="T58" fmla="*/ 1436 w 2004"/>
                <a:gd name="T59" fmla="*/ 1046 h 1152"/>
                <a:gd name="T60" fmla="*/ 1483 w 2004"/>
                <a:gd name="T61" fmla="*/ 1044 h 1152"/>
                <a:gd name="T62" fmla="*/ 1530 w 2004"/>
                <a:gd name="T63" fmla="*/ 1041 h 1152"/>
                <a:gd name="T64" fmla="*/ 1578 w 2004"/>
                <a:gd name="T65" fmla="*/ 1039 h 1152"/>
                <a:gd name="T66" fmla="*/ 1625 w 2004"/>
                <a:gd name="T67" fmla="*/ 1038 h 1152"/>
                <a:gd name="T68" fmla="*/ 1673 w 2004"/>
                <a:gd name="T69" fmla="*/ 1037 h 1152"/>
                <a:gd name="T70" fmla="*/ 1721 w 2004"/>
                <a:gd name="T71" fmla="*/ 1036 h 1152"/>
                <a:gd name="T72" fmla="*/ 1768 w 2004"/>
                <a:gd name="T73" fmla="*/ 1034 h 1152"/>
                <a:gd name="T74" fmla="*/ 1815 w 2004"/>
                <a:gd name="T75" fmla="*/ 1033 h 1152"/>
                <a:gd name="T76" fmla="*/ 1862 w 2004"/>
                <a:gd name="T77" fmla="*/ 1032 h 1152"/>
                <a:gd name="T78" fmla="*/ 1910 w 2004"/>
                <a:gd name="T79" fmla="*/ 1031 h 1152"/>
                <a:gd name="T80" fmla="*/ 1957 w 2004"/>
                <a:gd name="T81" fmla="*/ 1030 h 1152"/>
                <a:gd name="T82" fmla="*/ 2004 w 2004"/>
                <a:gd name="T83" fmla="*/ 1027 h 1152"/>
                <a:gd name="T84" fmla="*/ 0 w 2004"/>
                <a:gd name="T85" fmla="*/ 3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4" h="1152">
                  <a:moveTo>
                    <a:pt x="0" y="32"/>
                  </a:moveTo>
                  <a:lnTo>
                    <a:pt x="142" y="1139"/>
                  </a:lnTo>
                  <a:lnTo>
                    <a:pt x="169" y="1136"/>
                  </a:lnTo>
                  <a:lnTo>
                    <a:pt x="196" y="1133"/>
                  </a:lnTo>
                  <a:lnTo>
                    <a:pt x="222" y="1130"/>
                  </a:lnTo>
                  <a:lnTo>
                    <a:pt x="250" y="1128"/>
                  </a:lnTo>
                  <a:lnTo>
                    <a:pt x="277" y="1125"/>
                  </a:lnTo>
                  <a:lnTo>
                    <a:pt x="303" y="1122"/>
                  </a:lnTo>
                  <a:lnTo>
                    <a:pt x="330" y="1120"/>
                  </a:lnTo>
                  <a:lnTo>
                    <a:pt x="357" y="1117"/>
                  </a:lnTo>
                  <a:lnTo>
                    <a:pt x="384" y="1115"/>
                  </a:lnTo>
                  <a:lnTo>
                    <a:pt x="410" y="1112"/>
                  </a:lnTo>
                  <a:lnTo>
                    <a:pt x="437" y="1109"/>
                  </a:lnTo>
                  <a:lnTo>
                    <a:pt x="462" y="1108"/>
                  </a:lnTo>
                  <a:lnTo>
                    <a:pt x="489" y="1106"/>
                  </a:lnTo>
                  <a:lnTo>
                    <a:pt x="515" y="1104"/>
                  </a:lnTo>
                  <a:lnTo>
                    <a:pt x="542" y="1101"/>
                  </a:lnTo>
                  <a:lnTo>
                    <a:pt x="568" y="1099"/>
                  </a:lnTo>
                  <a:lnTo>
                    <a:pt x="595" y="1098"/>
                  </a:lnTo>
                  <a:lnTo>
                    <a:pt x="621" y="1095"/>
                  </a:lnTo>
                  <a:lnTo>
                    <a:pt x="648" y="1094"/>
                  </a:lnTo>
                  <a:lnTo>
                    <a:pt x="674" y="1093"/>
                  </a:lnTo>
                  <a:lnTo>
                    <a:pt x="699" y="1092"/>
                  </a:lnTo>
                  <a:lnTo>
                    <a:pt x="726" y="1090"/>
                  </a:lnTo>
                  <a:lnTo>
                    <a:pt x="753" y="1089"/>
                  </a:lnTo>
                  <a:lnTo>
                    <a:pt x="780" y="1089"/>
                  </a:lnTo>
                  <a:lnTo>
                    <a:pt x="807" y="1087"/>
                  </a:lnTo>
                  <a:lnTo>
                    <a:pt x="833" y="1086"/>
                  </a:lnTo>
                  <a:lnTo>
                    <a:pt x="860" y="1085"/>
                  </a:lnTo>
                  <a:lnTo>
                    <a:pt x="886" y="1085"/>
                  </a:lnTo>
                  <a:lnTo>
                    <a:pt x="914" y="1085"/>
                  </a:lnTo>
                  <a:lnTo>
                    <a:pt x="940" y="1084"/>
                  </a:lnTo>
                  <a:lnTo>
                    <a:pt x="967" y="1084"/>
                  </a:lnTo>
                  <a:lnTo>
                    <a:pt x="995" y="1084"/>
                  </a:lnTo>
                  <a:lnTo>
                    <a:pt x="995" y="1139"/>
                  </a:lnTo>
                  <a:lnTo>
                    <a:pt x="1014" y="1140"/>
                  </a:lnTo>
                  <a:lnTo>
                    <a:pt x="1033" y="1143"/>
                  </a:lnTo>
                  <a:lnTo>
                    <a:pt x="1050" y="1145"/>
                  </a:lnTo>
                  <a:lnTo>
                    <a:pt x="1066" y="1147"/>
                  </a:lnTo>
                  <a:lnTo>
                    <a:pt x="1082" y="1148"/>
                  </a:lnTo>
                  <a:lnTo>
                    <a:pt x="1098" y="1151"/>
                  </a:lnTo>
                  <a:lnTo>
                    <a:pt x="1113" y="1152"/>
                  </a:lnTo>
                  <a:lnTo>
                    <a:pt x="1128" y="1152"/>
                  </a:lnTo>
                  <a:lnTo>
                    <a:pt x="1143" y="1152"/>
                  </a:lnTo>
                  <a:lnTo>
                    <a:pt x="1158" y="1152"/>
                  </a:lnTo>
                  <a:lnTo>
                    <a:pt x="1173" y="1150"/>
                  </a:lnTo>
                  <a:lnTo>
                    <a:pt x="1188" y="1147"/>
                  </a:lnTo>
                  <a:lnTo>
                    <a:pt x="1203" y="1143"/>
                  </a:lnTo>
                  <a:lnTo>
                    <a:pt x="1219" y="1138"/>
                  </a:lnTo>
                  <a:lnTo>
                    <a:pt x="1237" y="1131"/>
                  </a:lnTo>
                  <a:lnTo>
                    <a:pt x="1254" y="1123"/>
                  </a:lnTo>
                  <a:lnTo>
                    <a:pt x="1246" y="1060"/>
                  </a:lnTo>
                  <a:lnTo>
                    <a:pt x="1270" y="1057"/>
                  </a:lnTo>
                  <a:lnTo>
                    <a:pt x="1293" y="1055"/>
                  </a:lnTo>
                  <a:lnTo>
                    <a:pt x="1317" y="1053"/>
                  </a:lnTo>
                  <a:lnTo>
                    <a:pt x="1340" y="1052"/>
                  </a:lnTo>
                  <a:lnTo>
                    <a:pt x="1364" y="1049"/>
                  </a:lnTo>
                  <a:lnTo>
                    <a:pt x="1387" y="1048"/>
                  </a:lnTo>
                  <a:lnTo>
                    <a:pt x="1412" y="1047"/>
                  </a:lnTo>
                  <a:lnTo>
                    <a:pt x="1436" y="1046"/>
                  </a:lnTo>
                  <a:lnTo>
                    <a:pt x="1459" y="1045"/>
                  </a:lnTo>
                  <a:lnTo>
                    <a:pt x="1483" y="1044"/>
                  </a:lnTo>
                  <a:lnTo>
                    <a:pt x="1506" y="1042"/>
                  </a:lnTo>
                  <a:lnTo>
                    <a:pt x="1530" y="1041"/>
                  </a:lnTo>
                  <a:lnTo>
                    <a:pt x="1555" y="1040"/>
                  </a:lnTo>
                  <a:lnTo>
                    <a:pt x="1578" y="1039"/>
                  </a:lnTo>
                  <a:lnTo>
                    <a:pt x="1602" y="1039"/>
                  </a:lnTo>
                  <a:lnTo>
                    <a:pt x="1625" y="1038"/>
                  </a:lnTo>
                  <a:lnTo>
                    <a:pt x="1649" y="1038"/>
                  </a:lnTo>
                  <a:lnTo>
                    <a:pt x="1673" y="1037"/>
                  </a:lnTo>
                  <a:lnTo>
                    <a:pt x="1696" y="1037"/>
                  </a:lnTo>
                  <a:lnTo>
                    <a:pt x="1721" y="1036"/>
                  </a:lnTo>
                  <a:lnTo>
                    <a:pt x="1744" y="1036"/>
                  </a:lnTo>
                  <a:lnTo>
                    <a:pt x="1768" y="1034"/>
                  </a:lnTo>
                  <a:lnTo>
                    <a:pt x="1791" y="1034"/>
                  </a:lnTo>
                  <a:lnTo>
                    <a:pt x="1815" y="1033"/>
                  </a:lnTo>
                  <a:lnTo>
                    <a:pt x="1839" y="1033"/>
                  </a:lnTo>
                  <a:lnTo>
                    <a:pt x="1862" y="1032"/>
                  </a:lnTo>
                  <a:lnTo>
                    <a:pt x="1886" y="1031"/>
                  </a:lnTo>
                  <a:lnTo>
                    <a:pt x="1910" y="1031"/>
                  </a:lnTo>
                  <a:lnTo>
                    <a:pt x="1934" y="1030"/>
                  </a:lnTo>
                  <a:lnTo>
                    <a:pt x="1957" y="1030"/>
                  </a:lnTo>
                  <a:lnTo>
                    <a:pt x="1981" y="1029"/>
                  </a:lnTo>
                  <a:lnTo>
                    <a:pt x="2004" y="1027"/>
                  </a:lnTo>
                  <a:lnTo>
                    <a:pt x="1514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Freeform 161"/>
            <p:cNvSpPr>
              <a:spLocks/>
            </p:cNvSpPr>
            <p:nvPr/>
          </p:nvSpPr>
          <p:spPr bwMode="auto">
            <a:xfrm>
              <a:off x="2619" y="2304"/>
              <a:ext cx="954" cy="581"/>
            </a:xfrm>
            <a:custGeom>
              <a:avLst/>
              <a:gdLst>
                <a:gd name="T0" fmla="*/ 0 w 1910"/>
                <a:gd name="T1" fmla="*/ 63 h 1164"/>
                <a:gd name="T2" fmla="*/ 0 w 1910"/>
                <a:gd name="T3" fmla="*/ 151 h 1164"/>
                <a:gd name="T4" fmla="*/ 143 w 1910"/>
                <a:gd name="T5" fmla="*/ 1164 h 1164"/>
                <a:gd name="T6" fmla="*/ 861 w 1910"/>
                <a:gd name="T7" fmla="*/ 1099 h 1164"/>
                <a:gd name="T8" fmla="*/ 980 w 1910"/>
                <a:gd name="T9" fmla="*/ 1099 h 1164"/>
                <a:gd name="T10" fmla="*/ 1010 w 1910"/>
                <a:gd name="T11" fmla="*/ 1148 h 1164"/>
                <a:gd name="T12" fmla="*/ 1143 w 1910"/>
                <a:gd name="T13" fmla="*/ 1148 h 1164"/>
                <a:gd name="T14" fmla="*/ 1168 w 1910"/>
                <a:gd name="T15" fmla="*/ 1083 h 1164"/>
                <a:gd name="T16" fmla="*/ 1910 w 1910"/>
                <a:gd name="T17" fmla="*/ 1052 h 1164"/>
                <a:gd name="T18" fmla="*/ 1910 w 1910"/>
                <a:gd name="T19" fmla="*/ 963 h 1164"/>
                <a:gd name="T20" fmla="*/ 1499 w 1910"/>
                <a:gd name="T21" fmla="*/ 39 h 1164"/>
                <a:gd name="T22" fmla="*/ 1207 w 1910"/>
                <a:gd name="T23" fmla="*/ 16 h 1164"/>
                <a:gd name="T24" fmla="*/ 964 w 1910"/>
                <a:gd name="T25" fmla="*/ 24 h 1164"/>
                <a:gd name="T26" fmla="*/ 781 w 1910"/>
                <a:gd name="T27" fmla="*/ 72 h 1164"/>
                <a:gd name="T28" fmla="*/ 593 w 1910"/>
                <a:gd name="T29" fmla="*/ 24 h 1164"/>
                <a:gd name="T30" fmla="*/ 364 w 1910"/>
                <a:gd name="T31" fmla="*/ 0 h 1164"/>
                <a:gd name="T32" fmla="*/ 80 w 1910"/>
                <a:gd name="T33" fmla="*/ 32 h 1164"/>
                <a:gd name="T34" fmla="*/ 0 w 1910"/>
                <a:gd name="T35" fmla="*/ 6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10" h="1164">
                  <a:moveTo>
                    <a:pt x="0" y="63"/>
                  </a:moveTo>
                  <a:lnTo>
                    <a:pt x="0" y="151"/>
                  </a:lnTo>
                  <a:lnTo>
                    <a:pt x="143" y="1164"/>
                  </a:lnTo>
                  <a:lnTo>
                    <a:pt x="861" y="1099"/>
                  </a:lnTo>
                  <a:lnTo>
                    <a:pt x="980" y="1099"/>
                  </a:lnTo>
                  <a:lnTo>
                    <a:pt x="1010" y="1148"/>
                  </a:lnTo>
                  <a:lnTo>
                    <a:pt x="1143" y="1148"/>
                  </a:lnTo>
                  <a:lnTo>
                    <a:pt x="1168" y="1083"/>
                  </a:lnTo>
                  <a:lnTo>
                    <a:pt x="1910" y="1052"/>
                  </a:lnTo>
                  <a:lnTo>
                    <a:pt x="1910" y="963"/>
                  </a:lnTo>
                  <a:lnTo>
                    <a:pt x="1499" y="39"/>
                  </a:lnTo>
                  <a:lnTo>
                    <a:pt x="1207" y="16"/>
                  </a:lnTo>
                  <a:lnTo>
                    <a:pt x="964" y="24"/>
                  </a:lnTo>
                  <a:lnTo>
                    <a:pt x="781" y="72"/>
                  </a:lnTo>
                  <a:lnTo>
                    <a:pt x="593" y="24"/>
                  </a:lnTo>
                  <a:lnTo>
                    <a:pt x="364" y="0"/>
                  </a:lnTo>
                  <a:lnTo>
                    <a:pt x="80" y="32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7577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" name="Freeform 162"/>
            <p:cNvSpPr>
              <a:spLocks/>
            </p:cNvSpPr>
            <p:nvPr/>
          </p:nvSpPr>
          <p:spPr bwMode="auto">
            <a:xfrm>
              <a:off x="2623" y="2304"/>
              <a:ext cx="942" cy="541"/>
            </a:xfrm>
            <a:custGeom>
              <a:avLst/>
              <a:gdLst>
                <a:gd name="T0" fmla="*/ 0 w 1886"/>
                <a:gd name="T1" fmla="*/ 63 h 1083"/>
                <a:gd name="T2" fmla="*/ 174 w 1886"/>
                <a:gd name="T3" fmla="*/ 1083 h 1083"/>
                <a:gd name="T4" fmla="*/ 332 w 1886"/>
                <a:gd name="T5" fmla="*/ 1059 h 1083"/>
                <a:gd name="T6" fmla="*/ 616 w 1886"/>
                <a:gd name="T7" fmla="*/ 1036 h 1083"/>
                <a:gd name="T8" fmla="*/ 790 w 1886"/>
                <a:gd name="T9" fmla="*/ 1020 h 1083"/>
                <a:gd name="T10" fmla="*/ 908 w 1886"/>
                <a:gd name="T11" fmla="*/ 1020 h 1083"/>
                <a:gd name="T12" fmla="*/ 988 w 1886"/>
                <a:gd name="T13" fmla="*/ 1028 h 1083"/>
                <a:gd name="T14" fmla="*/ 1065 w 1886"/>
                <a:gd name="T15" fmla="*/ 1059 h 1083"/>
                <a:gd name="T16" fmla="*/ 1151 w 1886"/>
                <a:gd name="T17" fmla="*/ 1004 h 1083"/>
                <a:gd name="T18" fmla="*/ 1278 w 1886"/>
                <a:gd name="T19" fmla="*/ 988 h 1083"/>
                <a:gd name="T20" fmla="*/ 1886 w 1886"/>
                <a:gd name="T21" fmla="*/ 971 h 1083"/>
                <a:gd name="T22" fmla="*/ 1475 w 1886"/>
                <a:gd name="T23" fmla="*/ 39 h 1083"/>
                <a:gd name="T24" fmla="*/ 1175 w 1886"/>
                <a:gd name="T25" fmla="*/ 8 h 1083"/>
                <a:gd name="T26" fmla="*/ 988 w 1886"/>
                <a:gd name="T27" fmla="*/ 16 h 1083"/>
                <a:gd name="T28" fmla="*/ 869 w 1886"/>
                <a:gd name="T29" fmla="*/ 32 h 1083"/>
                <a:gd name="T30" fmla="*/ 782 w 1886"/>
                <a:gd name="T31" fmla="*/ 72 h 1083"/>
                <a:gd name="T32" fmla="*/ 632 w 1886"/>
                <a:gd name="T33" fmla="*/ 24 h 1083"/>
                <a:gd name="T34" fmla="*/ 482 w 1886"/>
                <a:gd name="T35" fmla="*/ 0 h 1083"/>
                <a:gd name="T36" fmla="*/ 238 w 1886"/>
                <a:gd name="T37" fmla="*/ 0 h 1083"/>
                <a:gd name="T38" fmla="*/ 88 w 1886"/>
                <a:gd name="T39" fmla="*/ 24 h 1083"/>
                <a:gd name="T40" fmla="*/ 0 w 1886"/>
                <a:gd name="T41" fmla="*/ 63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6" h="1083">
                  <a:moveTo>
                    <a:pt x="0" y="63"/>
                  </a:moveTo>
                  <a:lnTo>
                    <a:pt x="174" y="1083"/>
                  </a:lnTo>
                  <a:lnTo>
                    <a:pt x="332" y="1059"/>
                  </a:lnTo>
                  <a:lnTo>
                    <a:pt x="616" y="1036"/>
                  </a:lnTo>
                  <a:lnTo>
                    <a:pt x="790" y="1020"/>
                  </a:lnTo>
                  <a:lnTo>
                    <a:pt x="908" y="1020"/>
                  </a:lnTo>
                  <a:lnTo>
                    <a:pt x="988" y="1028"/>
                  </a:lnTo>
                  <a:lnTo>
                    <a:pt x="1065" y="1059"/>
                  </a:lnTo>
                  <a:lnTo>
                    <a:pt x="1151" y="1004"/>
                  </a:lnTo>
                  <a:lnTo>
                    <a:pt x="1278" y="988"/>
                  </a:lnTo>
                  <a:lnTo>
                    <a:pt x="1886" y="971"/>
                  </a:lnTo>
                  <a:lnTo>
                    <a:pt x="1475" y="39"/>
                  </a:lnTo>
                  <a:lnTo>
                    <a:pt x="1175" y="8"/>
                  </a:lnTo>
                  <a:lnTo>
                    <a:pt x="988" y="16"/>
                  </a:lnTo>
                  <a:lnTo>
                    <a:pt x="869" y="32"/>
                  </a:lnTo>
                  <a:lnTo>
                    <a:pt x="782" y="72"/>
                  </a:lnTo>
                  <a:lnTo>
                    <a:pt x="632" y="24"/>
                  </a:lnTo>
                  <a:lnTo>
                    <a:pt x="482" y="0"/>
                  </a:lnTo>
                  <a:lnTo>
                    <a:pt x="238" y="0"/>
                  </a:lnTo>
                  <a:lnTo>
                    <a:pt x="88" y="2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" name="Freeform 163"/>
            <p:cNvSpPr>
              <a:spLocks/>
            </p:cNvSpPr>
            <p:nvPr/>
          </p:nvSpPr>
          <p:spPr bwMode="auto">
            <a:xfrm>
              <a:off x="2619" y="2291"/>
              <a:ext cx="520" cy="550"/>
            </a:xfrm>
            <a:custGeom>
              <a:avLst/>
              <a:gdLst>
                <a:gd name="T0" fmla="*/ 758 w 1042"/>
                <a:gd name="T1" fmla="*/ 71 h 1099"/>
                <a:gd name="T2" fmla="*/ 1042 w 1042"/>
                <a:gd name="T3" fmla="*/ 1076 h 1099"/>
                <a:gd name="T4" fmla="*/ 908 w 1042"/>
                <a:gd name="T5" fmla="*/ 1052 h 1099"/>
                <a:gd name="T6" fmla="*/ 781 w 1042"/>
                <a:gd name="T7" fmla="*/ 1044 h 1099"/>
                <a:gd name="T8" fmla="*/ 640 w 1042"/>
                <a:gd name="T9" fmla="*/ 1060 h 1099"/>
                <a:gd name="T10" fmla="*/ 490 w 1042"/>
                <a:gd name="T11" fmla="*/ 1076 h 1099"/>
                <a:gd name="T12" fmla="*/ 166 w 1042"/>
                <a:gd name="T13" fmla="*/ 1099 h 1099"/>
                <a:gd name="T14" fmla="*/ 0 w 1042"/>
                <a:gd name="T15" fmla="*/ 79 h 1099"/>
                <a:gd name="T16" fmla="*/ 80 w 1042"/>
                <a:gd name="T17" fmla="*/ 56 h 1099"/>
                <a:gd name="T18" fmla="*/ 206 w 1042"/>
                <a:gd name="T19" fmla="*/ 16 h 1099"/>
                <a:gd name="T20" fmla="*/ 246 w 1042"/>
                <a:gd name="T21" fmla="*/ 10 h 1099"/>
                <a:gd name="T22" fmla="*/ 285 w 1042"/>
                <a:gd name="T23" fmla="*/ 6 h 1099"/>
                <a:gd name="T24" fmla="*/ 322 w 1042"/>
                <a:gd name="T25" fmla="*/ 2 h 1099"/>
                <a:gd name="T26" fmla="*/ 357 w 1042"/>
                <a:gd name="T27" fmla="*/ 1 h 1099"/>
                <a:gd name="T28" fmla="*/ 393 w 1042"/>
                <a:gd name="T29" fmla="*/ 0 h 1099"/>
                <a:gd name="T30" fmla="*/ 428 w 1042"/>
                <a:gd name="T31" fmla="*/ 1 h 1099"/>
                <a:gd name="T32" fmla="*/ 461 w 1042"/>
                <a:gd name="T33" fmla="*/ 2 h 1099"/>
                <a:gd name="T34" fmla="*/ 495 w 1042"/>
                <a:gd name="T35" fmla="*/ 6 h 1099"/>
                <a:gd name="T36" fmla="*/ 527 w 1042"/>
                <a:gd name="T37" fmla="*/ 10 h 1099"/>
                <a:gd name="T38" fmla="*/ 559 w 1042"/>
                <a:gd name="T39" fmla="*/ 15 h 1099"/>
                <a:gd name="T40" fmla="*/ 593 w 1042"/>
                <a:gd name="T41" fmla="*/ 22 h 1099"/>
                <a:gd name="T42" fmla="*/ 625 w 1042"/>
                <a:gd name="T43" fmla="*/ 30 h 1099"/>
                <a:gd name="T44" fmla="*/ 657 w 1042"/>
                <a:gd name="T45" fmla="*/ 38 h 1099"/>
                <a:gd name="T46" fmla="*/ 690 w 1042"/>
                <a:gd name="T47" fmla="*/ 48 h 1099"/>
                <a:gd name="T48" fmla="*/ 724 w 1042"/>
                <a:gd name="T49" fmla="*/ 60 h 1099"/>
                <a:gd name="T50" fmla="*/ 758 w 1042"/>
                <a:gd name="T51" fmla="*/ 71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42" h="1099">
                  <a:moveTo>
                    <a:pt x="758" y="71"/>
                  </a:moveTo>
                  <a:lnTo>
                    <a:pt x="1042" y="1076"/>
                  </a:lnTo>
                  <a:lnTo>
                    <a:pt x="908" y="1052"/>
                  </a:lnTo>
                  <a:lnTo>
                    <a:pt x="781" y="1044"/>
                  </a:lnTo>
                  <a:lnTo>
                    <a:pt x="640" y="1060"/>
                  </a:lnTo>
                  <a:lnTo>
                    <a:pt x="490" y="1076"/>
                  </a:lnTo>
                  <a:lnTo>
                    <a:pt x="166" y="1099"/>
                  </a:lnTo>
                  <a:lnTo>
                    <a:pt x="0" y="79"/>
                  </a:lnTo>
                  <a:lnTo>
                    <a:pt x="80" y="56"/>
                  </a:lnTo>
                  <a:lnTo>
                    <a:pt x="206" y="16"/>
                  </a:lnTo>
                  <a:lnTo>
                    <a:pt x="246" y="10"/>
                  </a:lnTo>
                  <a:lnTo>
                    <a:pt x="285" y="6"/>
                  </a:lnTo>
                  <a:lnTo>
                    <a:pt x="322" y="2"/>
                  </a:lnTo>
                  <a:lnTo>
                    <a:pt x="357" y="1"/>
                  </a:lnTo>
                  <a:lnTo>
                    <a:pt x="393" y="0"/>
                  </a:lnTo>
                  <a:lnTo>
                    <a:pt x="428" y="1"/>
                  </a:lnTo>
                  <a:lnTo>
                    <a:pt x="461" y="2"/>
                  </a:lnTo>
                  <a:lnTo>
                    <a:pt x="495" y="6"/>
                  </a:lnTo>
                  <a:lnTo>
                    <a:pt x="527" y="10"/>
                  </a:lnTo>
                  <a:lnTo>
                    <a:pt x="559" y="15"/>
                  </a:lnTo>
                  <a:lnTo>
                    <a:pt x="593" y="22"/>
                  </a:lnTo>
                  <a:lnTo>
                    <a:pt x="625" y="30"/>
                  </a:lnTo>
                  <a:lnTo>
                    <a:pt x="657" y="38"/>
                  </a:lnTo>
                  <a:lnTo>
                    <a:pt x="690" y="48"/>
                  </a:lnTo>
                  <a:lnTo>
                    <a:pt x="724" y="60"/>
                  </a:lnTo>
                  <a:lnTo>
                    <a:pt x="758" y="71"/>
                  </a:lnTo>
                  <a:close/>
                </a:path>
              </a:pathLst>
            </a:custGeom>
            <a:solidFill>
              <a:srgbClr val="E2C9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" name="Freeform 164"/>
            <p:cNvSpPr>
              <a:spLocks/>
            </p:cNvSpPr>
            <p:nvPr/>
          </p:nvSpPr>
          <p:spPr bwMode="auto">
            <a:xfrm>
              <a:off x="2720" y="2493"/>
              <a:ext cx="163" cy="265"/>
            </a:xfrm>
            <a:custGeom>
              <a:avLst/>
              <a:gdLst>
                <a:gd name="T0" fmla="*/ 0 w 326"/>
                <a:gd name="T1" fmla="*/ 24 h 530"/>
                <a:gd name="T2" fmla="*/ 15 w 326"/>
                <a:gd name="T3" fmla="*/ 20 h 530"/>
                <a:gd name="T4" fmla="*/ 29 w 326"/>
                <a:gd name="T5" fmla="*/ 16 h 530"/>
                <a:gd name="T6" fmla="*/ 43 w 326"/>
                <a:gd name="T7" fmla="*/ 13 h 530"/>
                <a:gd name="T8" fmla="*/ 56 w 326"/>
                <a:gd name="T9" fmla="*/ 10 h 530"/>
                <a:gd name="T10" fmla="*/ 69 w 326"/>
                <a:gd name="T11" fmla="*/ 8 h 530"/>
                <a:gd name="T12" fmla="*/ 82 w 326"/>
                <a:gd name="T13" fmla="*/ 6 h 530"/>
                <a:gd name="T14" fmla="*/ 96 w 326"/>
                <a:gd name="T15" fmla="*/ 5 h 530"/>
                <a:gd name="T16" fmla="*/ 108 w 326"/>
                <a:gd name="T17" fmla="*/ 3 h 530"/>
                <a:gd name="T18" fmla="*/ 121 w 326"/>
                <a:gd name="T19" fmla="*/ 2 h 530"/>
                <a:gd name="T20" fmla="*/ 134 w 326"/>
                <a:gd name="T21" fmla="*/ 1 h 530"/>
                <a:gd name="T22" fmla="*/ 148 w 326"/>
                <a:gd name="T23" fmla="*/ 1 h 530"/>
                <a:gd name="T24" fmla="*/ 161 w 326"/>
                <a:gd name="T25" fmla="*/ 0 h 530"/>
                <a:gd name="T26" fmla="*/ 175 w 326"/>
                <a:gd name="T27" fmla="*/ 0 h 530"/>
                <a:gd name="T28" fmla="*/ 190 w 326"/>
                <a:gd name="T29" fmla="*/ 0 h 530"/>
                <a:gd name="T30" fmla="*/ 205 w 326"/>
                <a:gd name="T31" fmla="*/ 0 h 530"/>
                <a:gd name="T32" fmla="*/ 221 w 326"/>
                <a:gd name="T33" fmla="*/ 0 h 530"/>
                <a:gd name="T34" fmla="*/ 326 w 326"/>
                <a:gd name="T35" fmla="*/ 507 h 530"/>
                <a:gd name="T36" fmla="*/ 305 w 326"/>
                <a:gd name="T37" fmla="*/ 506 h 530"/>
                <a:gd name="T38" fmla="*/ 286 w 326"/>
                <a:gd name="T39" fmla="*/ 506 h 530"/>
                <a:gd name="T40" fmla="*/ 269 w 326"/>
                <a:gd name="T41" fmla="*/ 506 h 530"/>
                <a:gd name="T42" fmla="*/ 252 w 326"/>
                <a:gd name="T43" fmla="*/ 506 h 530"/>
                <a:gd name="T44" fmla="*/ 237 w 326"/>
                <a:gd name="T45" fmla="*/ 507 h 530"/>
                <a:gd name="T46" fmla="*/ 224 w 326"/>
                <a:gd name="T47" fmla="*/ 507 h 530"/>
                <a:gd name="T48" fmla="*/ 210 w 326"/>
                <a:gd name="T49" fmla="*/ 508 h 530"/>
                <a:gd name="T50" fmla="*/ 197 w 326"/>
                <a:gd name="T51" fmla="*/ 509 h 530"/>
                <a:gd name="T52" fmla="*/ 186 w 326"/>
                <a:gd name="T53" fmla="*/ 512 h 530"/>
                <a:gd name="T54" fmla="*/ 173 w 326"/>
                <a:gd name="T55" fmla="*/ 514 h 530"/>
                <a:gd name="T56" fmla="*/ 161 w 326"/>
                <a:gd name="T57" fmla="*/ 515 h 530"/>
                <a:gd name="T58" fmla="*/ 149 w 326"/>
                <a:gd name="T59" fmla="*/ 519 h 530"/>
                <a:gd name="T60" fmla="*/ 136 w 326"/>
                <a:gd name="T61" fmla="*/ 521 h 530"/>
                <a:gd name="T62" fmla="*/ 122 w 326"/>
                <a:gd name="T63" fmla="*/ 523 h 530"/>
                <a:gd name="T64" fmla="*/ 107 w 326"/>
                <a:gd name="T65" fmla="*/ 527 h 530"/>
                <a:gd name="T66" fmla="*/ 92 w 326"/>
                <a:gd name="T67" fmla="*/ 530 h 530"/>
                <a:gd name="T68" fmla="*/ 0 w 326"/>
                <a:gd name="T69" fmla="*/ 24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6" h="530">
                  <a:moveTo>
                    <a:pt x="0" y="24"/>
                  </a:moveTo>
                  <a:lnTo>
                    <a:pt x="15" y="20"/>
                  </a:lnTo>
                  <a:lnTo>
                    <a:pt x="29" y="16"/>
                  </a:lnTo>
                  <a:lnTo>
                    <a:pt x="43" y="13"/>
                  </a:lnTo>
                  <a:lnTo>
                    <a:pt x="56" y="10"/>
                  </a:lnTo>
                  <a:lnTo>
                    <a:pt x="69" y="8"/>
                  </a:lnTo>
                  <a:lnTo>
                    <a:pt x="82" y="6"/>
                  </a:lnTo>
                  <a:lnTo>
                    <a:pt x="96" y="5"/>
                  </a:lnTo>
                  <a:lnTo>
                    <a:pt x="108" y="3"/>
                  </a:lnTo>
                  <a:lnTo>
                    <a:pt x="121" y="2"/>
                  </a:lnTo>
                  <a:lnTo>
                    <a:pt x="134" y="1"/>
                  </a:lnTo>
                  <a:lnTo>
                    <a:pt x="148" y="1"/>
                  </a:lnTo>
                  <a:lnTo>
                    <a:pt x="161" y="0"/>
                  </a:lnTo>
                  <a:lnTo>
                    <a:pt x="175" y="0"/>
                  </a:lnTo>
                  <a:lnTo>
                    <a:pt x="190" y="0"/>
                  </a:lnTo>
                  <a:lnTo>
                    <a:pt x="205" y="0"/>
                  </a:lnTo>
                  <a:lnTo>
                    <a:pt x="221" y="0"/>
                  </a:lnTo>
                  <a:lnTo>
                    <a:pt x="326" y="507"/>
                  </a:lnTo>
                  <a:lnTo>
                    <a:pt x="305" y="506"/>
                  </a:lnTo>
                  <a:lnTo>
                    <a:pt x="286" y="506"/>
                  </a:lnTo>
                  <a:lnTo>
                    <a:pt x="269" y="506"/>
                  </a:lnTo>
                  <a:lnTo>
                    <a:pt x="252" y="506"/>
                  </a:lnTo>
                  <a:lnTo>
                    <a:pt x="237" y="507"/>
                  </a:lnTo>
                  <a:lnTo>
                    <a:pt x="224" y="507"/>
                  </a:lnTo>
                  <a:lnTo>
                    <a:pt x="210" y="508"/>
                  </a:lnTo>
                  <a:lnTo>
                    <a:pt x="197" y="509"/>
                  </a:lnTo>
                  <a:lnTo>
                    <a:pt x="186" y="512"/>
                  </a:lnTo>
                  <a:lnTo>
                    <a:pt x="173" y="514"/>
                  </a:lnTo>
                  <a:lnTo>
                    <a:pt x="161" y="515"/>
                  </a:lnTo>
                  <a:lnTo>
                    <a:pt x="149" y="519"/>
                  </a:lnTo>
                  <a:lnTo>
                    <a:pt x="136" y="521"/>
                  </a:lnTo>
                  <a:lnTo>
                    <a:pt x="122" y="523"/>
                  </a:lnTo>
                  <a:lnTo>
                    <a:pt x="107" y="527"/>
                  </a:lnTo>
                  <a:lnTo>
                    <a:pt x="92" y="5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" name="Freeform 165"/>
            <p:cNvSpPr>
              <a:spLocks/>
            </p:cNvSpPr>
            <p:nvPr/>
          </p:nvSpPr>
          <p:spPr bwMode="auto">
            <a:xfrm>
              <a:off x="2897" y="2553"/>
              <a:ext cx="152" cy="187"/>
            </a:xfrm>
            <a:custGeom>
              <a:avLst/>
              <a:gdLst>
                <a:gd name="T0" fmla="*/ 0 w 303"/>
                <a:gd name="T1" fmla="*/ 15 h 373"/>
                <a:gd name="T2" fmla="*/ 15 w 303"/>
                <a:gd name="T3" fmla="*/ 10 h 373"/>
                <a:gd name="T4" fmla="*/ 31 w 303"/>
                <a:gd name="T5" fmla="*/ 7 h 373"/>
                <a:gd name="T6" fmla="*/ 46 w 303"/>
                <a:gd name="T7" fmla="*/ 5 h 373"/>
                <a:gd name="T8" fmla="*/ 62 w 303"/>
                <a:gd name="T9" fmla="*/ 2 h 373"/>
                <a:gd name="T10" fmla="*/ 77 w 303"/>
                <a:gd name="T11" fmla="*/ 1 h 373"/>
                <a:gd name="T12" fmla="*/ 93 w 303"/>
                <a:gd name="T13" fmla="*/ 0 h 373"/>
                <a:gd name="T14" fmla="*/ 108 w 303"/>
                <a:gd name="T15" fmla="*/ 0 h 373"/>
                <a:gd name="T16" fmla="*/ 123 w 303"/>
                <a:gd name="T17" fmla="*/ 0 h 373"/>
                <a:gd name="T18" fmla="*/ 137 w 303"/>
                <a:gd name="T19" fmla="*/ 0 h 373"/>
                <a:gd name="T20" fmla="*/ 152 w 303"/>
                <a:gd name="T21" fmla="*/ 2 h 373"/>
                <a:gd name="T22" fmla="*/ 166 w 303"/>
                <a:gd name="T23" fmla="*/ 3 h 373"/>
                <a:gd name="T24" fmla="*/ 180 w 303"/>
                <a:gd name="T25" fmla="*/ 6 h 373"/>
                <a:gd name="T26" fmla="*/ 192 w 303"/>
                <a:gd name="T27" fmla="*/ 9 h 373"/>
                <a:gd name="T28" fmla="*/ 204 w 303"/>
                <a:gd name="T29" fmla="*/ 13 h 373"/>
                <a:gd name="T30" fmla="*/ 215 w 303"/>
                <a:gd name="T31" fmla="*/ 16 h 373"/>
                <a:gd name="T32" fmla="*/ 227 w 303"/>
                <a:gd name="T33" fmla="*/ 21 h 373"/>
                <a:gd name="T34" fmla="*/ 303 w 303"/>
                <a:gd name="T35" fmla="*/ 368 h 373"/>
                <a:gd name="T36" fmla="*/ 286 w 303"/>
                <a:gd name="T37" fmla="*/ 366 h 373"/>
                <a:gd name="T38" fmla="*/ 271 w 303"/>
                <a:gd name="T39" fmla="*/ 365 h 373"/>
                <a:gd name="T40" fmla="*/ 256 w 303"/>
                <a:gd name="T41" fmla="*/ 364 h 373"/>
                <a:gd name="T42" fmla="*/ 241 w 303"/>
                <a:gd name="T43" fmla="*/ 363 h 373"/>
                <a:gd name="T44" fmla="*/ 228 w 303"/>
                <a:gd name="T45" fmla="*/ 363 h 373"/>
                <a:gd name="T46" fmla="*/ 214 w 303"/>
                <a:gd name="T47" fmla="*/ 362 h 373"/>
                <a:gd name="T48" fmla="*/ 202 w 303"/>
                <a:gd name="T49" fmla="*/ 362 h 373"/>
                <a:gd name="T50" fmla="*/ 189 w 303"/>
                <a:gd name="T51" fmla="*/ 362 h 373"/>
                <a:gd name="T52" fmla="*/ 176 w 303"/>
                <a:gd name="T53" fmla="*/ 362 h 373"/>
                <a:gd name="T54" fmla="*/ 164 w 303"/>
                <a:gd name="T55" fmla="*/ 363 h 373"/>
                <a:gd name="T56" fmla="*/ 151 w 303"/>
                <a:gd name="T57" fmla="*/ 363 h 373"/>
                <a:gd name="T58" fmla="*/ 137 w 303"/>
                <a:gd name="T59" fmla="*/ 364 h 373"/>
                <a:gd name="T60" fmla="*/ 123 w 303"/>
                <a:gd name="T61" fmla="*/ 366 h 373"/>
                <a:gd name="T62" fmla="*/ 108 w 303"/>
                <a:gd name="T63" fmla="*/ 369 h 373"/>
                <a:gd name="T64" fmla="*/ 93 w 303"/>
                <a:gd name="T65" fmla="*/ 371 h 373"/>
                <a:gd name="T66" fmla="*/ 76 w 303"/>
                <a:gd name="T67" fmla="*/ 373 h 373"/>
                <a:gd name="T68" fmla="*/ 0 w 303"/>
                <a:gd name="T69" fmla="*/ 1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3" h="373">
                  <a:moveTo>
                    <a:pt x="0" y="15"/>
                  </a:moveTo>
                  <a:lnTo>
                    <a:pt x="15" y="10"/>
                  </a:lnTo>
                  <a:lnTo>
                    <a:pt x="31" y="7"/>
                  </a:lnTo>
                  <a:lnTo>
                    <a:pt x="46" y="5"/>
                  </a:lnTo>
                  <a:lnTo>
                    <a:pt x="62" y="2"/>
                  </a:lnTo>
                  <a:lnTo>
                    <a:pt x="77" y="1"/>
                  </a:lnTo>
                  <a:lnTo>
                    <a:pt x="93" y="0"/>
                  </a:lnTo>
                  <a:lnTo>
                    <a:pt x="108" y="0"/>
                  </a:lnTo>
                  <a:lnTo>
                    <a:pt x="123" y="0"/>
                  </a:lnTo>
                  <a:lnTo>
                    <a:pt x="137" y="0"/>
                  </a:lnTo>
                  <a:lnTo>
                    <a:pt x="152" y="2"/>
                  </a:lnTo>
                  <a:lnTo>
                    <a:pt x="166" y="3"/>
                  </a:lnTo>
                  <a:lnTo>
                    <a:pt x="180" y="6"/>
                  </a:lnTo>
                  <a:lnTo>
                    <a:pt x="192" y="9"/>
                  </a:lnTo>
                  <a:lnTo>
                    <a:pt x="204" y="13"/>
                  </a:lnTo>
                  <a:lnTo>
                    <a:pt x="215" y="16"/>
                  </a:lnTo>
                  <a:lnTo>
                    <a:pt x="227" y="21"/>
                  </a:lnTo>
                  <a:lnTo>
                    <a:pt x="303" y="368"/>
                  </a:lnTo>
                  <a:lnTo>
                    <a:pt x="286" y="366"/>
                  </a:lnTo>
                  <a:lnTo>
                    <a:pt x="271" y="365"/>
                  </a:lnTo>
                  <a:lnTo>
                    <a:pt x="256" y="364"/>
                  </a:lnTo>
                  <a:lnTo>
                    <a:pt x="241" y="363"/>
                  </a:lnTo>
                  <a:lnTo>
                    <a:pt x="228" y="363"/>
                  </a:lnTo>
                  <a:lnTo>
                    <a:pt x="214" y="362"/>
                  </a:lnTo>
                  <a:lnTo>
                    <a:pt x="202" y="362"/>
                  </a:lnTo>
                  <a:lnTo>
                    <a:pt x="189" y="362"/>
                  </a:lnTo>
                  <a:lnTo>
                    <a:pt x="176" y="362"/>
                  </a:lnTo>
                  <a:lnTo>
                    <a:pt x="164" y="363"/>
                  </a:lnTo>
                  <a:lnTo>
                    <a:pt x="151" y="363"/>
                  </a:lnTo>
                  <a:lnTo>
                    <a:pt x="137" y="364"/>
                  </a:lnTo>
                  <a:lnTo>
                    <a:pt x="123" y="366"/>
                  </a:lnTo>
                  <a:lnTo>
                    <a:pt x="108" y="369"/>
                  </a:lnTo>
                  <a:lnTo>
                    <a:pt x="93" y="371"/>
                  </a:lnTo>
                  <a:lnTo>
                    <a:pt x="76" y="37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" name="Freeform 166"/>
            <p:cNvSpPr>
              <a:spLocks/>
            </p:cNvSpPr>
            <p:nvPr/>
          </p:nvSpPr>
          <p:spPr bwMode="auto">
            <a:xfrm>
              <a:off x="2694" y="2817"/>
              <a:ext cx="383" cy="64"/>
            </a:xfrm>
            <a:custGeom>
              <a:avLst/>
              <a:gdLst>
                <a:gd name="T0" fmla="*/ 15 w 765"/>
                <a:gd name="T1" fmla="*/ 47 h 128"/>
                <a:gd name="T2" fmla="*/ 0 w 765"/>
                <a:gd name="T3" fmla="*/ 128 h 128"/>
                <a:gd name="T4" fmla="*/ 119 w 765"/>
                <a:gd name="T5" fmla="*/ 120 h 128"/>
                <a:gd name="T6" fmla="*/ 291 w 765"/>
                <a:gd name="T7" fmla="*/ 94 h 128"/>
                <a:gd name="T8" fmla="*/ 765 w 765"/>
                <a:gd name="T9" fmla="*/ 63 h 128"/>
                <a:gd name="T10" fmla="*/ 710 w 765"/>
                <a:gd name="T11" fmla="*/ 39 h 128"/>
                <a:gd name="T12" fmla="*/ 647 w 765"/>
                <a:gd name="T13" fmla="*/ 47 h 128"/>
                <a:gd name="T14" fmla="*/ 417 w 765"/>
                <a:gd name="T15" fmla="*/ 63 h 128"/>
                <a:gd name="T16" fmla="*/ 591 w 765"/>
                <a:gd name="T17" fmla="*/ 31 h 128"/>
                <a:gd name="T18" fmla="*/ 647 w 765"/>
                <a:gd name="T19" fmla="*/ 0 h 128"/>
                <a:gd name="T20" fmla="*/ 458 w 765"/>
                <a:gd name="T21" fmla="*/ 0 h 128"/>
                <a:gd name="T22" fmla="*/ 213 w 765"/>
                <a:gd name="T23" fmla="*/ 31 h 128"/>
                <a:gd name="T24" fmla="*/ 62 w 765"/>
                <a:gd name="T25" fmla="*/ 47 h 128"/>
                <a:gd name="T26" fmla="*/ 15 w 765"/>
                <a:gd name="T27" fmla="*/ 4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5" h="128">
                  <a:moveTo>
                    <a:pt x="15" y="47"/>
                  </a:moveTo>
                  <a:lnTo>
                    <a:pt x="0" y="128"/>
                  </a:lnTo>
                  <a:lnTo>
                    <a:pt x="119" y="120"/>
                  </a:lnTo>
                  <a:lnTo>
                    <a:pt x="291" y="94"/>
                  </a:lnTo>
                  <a:lnTo>
                    <a:pt x="765" y="63"/>
                  </a:lnTo>
                  <a:lnTo>
                    <a:pt x="710" y="39"/>
                  </a:lnTo>
                  <a:lnTo>
                    <a:pt x="647" y="47"/>
                  </a:lnTo>
                  <a:lnTo>
                    <a:pt x="417" y="63"/>
                  </a:lnTo>
                  <a:lnTo>
                    <a:pt x="591" y="31"/>
                  </a:lnTo>
                  <a:lnTo>
                    <a:pt x="647" y="0"/>
                  </a:lnTo>
                  <a:lnTo>
                    <a:pt x="458" y="0"/>
                  </a:lnTo>
                  <a:lnTo>
                    <a:pt x="213" y="31"/>
                  </a:lnTo>
                  <a:lnTo>
                    <a:pt x="62" y="47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" name="Freeform 168"/>
            <p:cNvSpPr>
              <a:spLocks/>
            </p:cNvSpPr>
            <p:nvPr/>
          </p:nvSpPr>
          <p:spPr bwMode="auto">
            <a:xfrm>
              <a:off x="3045" y="2301"/>
              <a:ext cx="540" cy="512"/>
            </a:xfrm>
            <a:custGeom>
              <a:avLst/>
              <a:gdLst>
                <a:gd name="T0" fmla="*/ 0 w 1080"/>
                <a:gd name="T1" fmla="*/ 45 h 1026"/>
                <a:gd name="T2" fmla="*/ 43 w 1080"/>
                <a:gd name="T3" fmla="*/ 34 h 1026"/>
                <a:gd name="T4" fmla="*/ 84 w 1080"/>
                <a:gd name="T5" fmla="*/ 23 h 1026"/>
                <a:gd name="T6" fmla="*/ 127 w 1080"/>
                <a:gd name="T7" fmla="*/ 15 h 1026"/>
                <a:gd name="T8" fmla="*/ 168 w 1080"/>
                <a:gd name="T9" fmla="*/ 10 h 1026"/>
                <a:gd name="T10" fmla="*/ 211 w 1080"/>
                <a:gd name="T11" fmla="*/ 5 h 1026"/>
                <a:gd name="T12" fmla="*/ 252 w 1080"/>
                <a:gd name="T13" fmla="*/ 3 h 1026"/>
                <a:gd name="T14" fmla="*/ 295 w 1080"/>
                <a:gd name="T15" fmla="*/ 0 h 1026"/>
                <a:gd name="T16" fmla="*/ 338 w 1080"/>
                <a:gd name="T17" fmla="*/ 0 h 1026"/>
                <a:gd name="T18" fmla="*/ 379 w 1080"/>
                <a:gd name="T19" fmla="*/ 1 h 1026"/>
                <a:gd name="T20" fmla="*/ 422 w 1080"/>
                <a:gd name="T21" fmla="*/ 5 h 1026"/>
                <a:gd name="T22" fmla="*/ 463 w 1080"/>
                <a:gd name="T23" fmla="*/ 8 h 1026"/>
                <a:gd name="T24" fmla="*/ 506 w 1080"/>
                <a:gd name="T25" fmla="*/ 12 h 1026"/>
                <a:gd name="T26" fmla="*/ 548 w 1080"/>
                <a:gd name="T27" fmla="*/ 18 h 1026"/>
                <a:gd name="T28" fmla="*/ 591 w 1080"/>
                <a:gd name="T29" fmla="*/ 24 h 1026"/>
                <a:gd name="T30" fmla="*/ 635 w 1080"/>
                <a:gd name="T31" fmla="*/ 30 h 1026"/>
                <a:gd name="T32" fmla="*/ 678 w 1080"/>
                <a:gd name="T33" fmla="*/ 38 h 1026"/>
                <a:gd name="T34" fmla="*/ 1080 w 1080"/>
                <a:gd name="T35" fmla="*/ 977 h 1026"/>
                <a:gd name="T36" fmla="*/ 884 w 1080"/>
                <a:gd name="T37" fmla="*/ 977 h 1026"/>
                <a:gd name="T38" fmla="*/ 599 w 1080"/>
                <a:gd name="T39" fmla="*/ 977 h 1026"/>
                <a:gd name="T40" fmla="*/ 464 w 1080"/>
                <a:gd name="T41" fmla="*/ 977 h 1026"/>
                <a:gd name="T42" fmla="*/ 346 w 1080"/>
                <a:gd name="T43" fmla="*/ 1002 h 1026"/>
                <a:gd name="T44" fmla="*/ 290 w 1080"/>
                <a:gd name="T45" fmla="*/ 1026 h 1026"/>
                <a:gd name="T46" fmla="*/ 0 w 1080"/>
                <a:gd name="T47" fmla="*/ 45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80" h="1026">
                  <a:moveTo>
                    <a:pt x="0" y="45"/>
                  </a:moveTo>
                  <a:lnTo>
                    <a:pt x="43" y="34"/>
                  </a:lnTo>
                  <a:lnTo>
                    <a:pt x="84" y="23"/>
                  </a:lnTo>
                  <a:lnTo>
                    <a:pt x="127" y="15"/>
                  </a:lnTo>
                  <a:lnTo>
                    <a:pt x="168" y="10"/>
                  </a:lnTo>
                  <a:lnTo>
                    <a:pt x="211" y="5"/>
                  </a:lnTo>
                  <a:lnTo>
                    <a:pt x="252" y="3"/>
                  </a:lnTo>
                  <a:lnTo>
                    <a:pt x="295" y="0"/>
                  </a:lnTo>
                  <a:lnTo>
                    <a:pt x="338" y="0"/>
                  </a:lnTo>
                  <a:lnTo>
                    <a:pt x="379" y="1"/>
                  </a:lnTo>
                  <a:lnTo>
                    <a:pt x="422" y="5"/>
                  </a:lnTo>
                  <a:lnTo>
                    <a:pt x="463" y="8"/>
                  </a:lnTo>
                  <a:lnTo>
                    <a:pt x="506" y="12"/>
                  </a:lnTo>
                  <a:lnTo>
                    <a:pt x="548" y="18"/>
                  </a:lnTo>
                  <a:lnTo>
                    <a:pt x="591" y="24"/>
                  </a:lnTo>
                  <a:lnTo>
                    <a:pt x="635" y="30"/>
                  </a:lnTo>
                  <a:lnTo>
                    <a:pt x="678" y="38"/>
                  </a:lnTo>
                  <a:lnTo>
                    <a:pt x="1080" y="977"/>
                  </a:lnTo>
                  <a:lnTo>
                    <a:pt x="884" y="977"/>
                  </a:lnTo>
                  <a:lnTo>
                    <a:pt x="599" y="977"/>
                  </a:lnTo>
                  <a:lnTo>
                    <a:pt x="464" y="977"/>
                  </a:lnTo>
                  <a:lnTo>
                    <a:pt x="346" y="1002"/>
                  </a:lnTo>
                  <a:lnTo>
                    <a:pt x="290" y="1026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E2C9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" name="Freeform 170"/>
            <p:cNvSpPr>
              <a:spLocks/>
            </p:cNvSpPr>
            <p:nvPr/>
          </p:nvSpPr>
          <p:spPr bwMode="auto">
            <a:xfrm>
              <a:off x="2693" y="2354"/>
              <a:ext cx="128" cy="98"/>
            </a:xfrm>
            <a:custGeom>
              <a:avLst/>
              <a:gdLst>
                <a:gd name="T0" fmla="*/ 0 w 256"/>
                <a:gd name="T1" fmla="*/ 36 h 195"/>
                <a:gd name="T2" fmla="*/ 28 w 256"/>
                <a:gd name="T3" fmla="*/ 195 h 195"/>
                <a:gd name="T4" fmla="*/ 44 w 256"/>
                <a:gd name="T5" fmla="*/ 192 h 195"/>
                <a:gd name="T6" fmla="*/ 60 w 256"/>
                <a:gd name="T7" fmla="*/ 188 h 195"/>
                <a:gd name="T8" fmla="*/ 77 w 256"/>
                <a:gd name="T9" fmla="*/ 186 h 195"/>
                <a:gd name="T10" fmla="*/ 93 w 256"/>
                <a:gd name="T11" fmla="*/ 183 h 195"/>
                <a:gd name="T12" fmla="*/ 109 w 256"/>
                <a:gd name="T13" fmla="*/ 180 h 195"/>
                <a:gd name="T14" fmla="*/ 124 w 256"/>
                <a:gd name="T15" fmla="*/ 177 h 195"/>
                <a:gd name="T16" fmla="*/ 141 w 256"/>
                <a:gd name="T17" fmla="*/ 174 h 195"/>
                <a:gd name="T18" fmla="*/ 156 w 256"/>
                <a:gd name="T19" fmla="*/ 173 h 195"/>
                <a:gd name="T20" fmla="*/ 169 w 256"/>
                <a:gd name="T21" fmla="*/ 171 h 195"/>
                <a:gd name="T22" fmla="*/ 184 w 256"/>
                <a:gd name="T23" fmla="*/ 171 h 195"/>
                <a:gd name="T24" fmla="*/ 197 w 256"/>
                <a:gd name="T25" fmla="*/ 170 h 195"/>
                <a:gd name="T26" fmla="*/ 211 w 256"/>
                <a:gd name="T27" fmla="*/ 170 h 195"/>
                <a:gd name="T28" fmla="*/ 224 w 256"/>
                <a:gd name="T29" fmla="*/ 171 h 195"/>
                <a:gd name="T30" fmla="*/ 235 w 256"/>
                <a:gd name="T31" fmla="*/ 172 h 195"/>
                <a:gd name="T32" fmla="*/ 245 w 256"/>
                <a:gd name="T33" fmla="*/ 174 h 195"/>
                <a:gd name="T34" fmla="*/ 256 w 256"/>
                <a:gd name="T35" fmla="*/ 177 h 195"/>
                <a:gd name="T36" fmla="*/ 229 w 256"/>
                <a:gd name="T37" fmla="*/ 0 h 195"/>
                <a:gd name="T38" fmla="*/ 214 w 256"/>
                <a:gd name="T39" fmla="*/ 0 h 195"/>
                <a:gd name="T40" fmla="*/ 199 w 256"/>
                <a:gd name="T41" fmla="*/ 0 h 195"/>
                <a:gd name="T42" fmla="*/ 184 w 256"/>
                <a:gd name="T43" fmla="*/ 2 h 195"/>
                <a:gd name="T44" fmla="*/ 169 w 256"/>
                <a:gd name="T45" fmla="*/ 3 h 195"/>
                <a:gd name="T46" fmla="*/ 156 w 256"/>
                <a:gd name="T47" fmla="*/ 4 h 195"/>
                <a:gd name="T48" fmla="*/ 142 w 256"/>
                <a:gd name="T49" fmla="*/ 5 h 195"/>
                <a:gd name="T50" fmla="*/ 127 w 256"/>
                <a:gd name="T51" fmla="*/ 6 h 195"/>
                <a:gd name="T52" fmla="*/ 113 w 256"/>
                <a:gd name="T53" fmla="*/ 9 h 195"/>
                <a:gd name="T54" fmla="*/ 99 w 256"/>
                <a:gd name="T55" fmla="*/ 11 h 195"/>
                <a:gd name="T56" fmla="*/ 85 w 256"/>
                <a:gd name="T57" fmla="*/ 13 h 195"/>
                <a:gd name="T58" fmla="*/ 71 w 256"/>
                <a:gd name="T59" fmla="*/ 17 h 195"/>
                <a:gd name="T60" fmla="*/ 56 w 256"/>
                <a:gd name="T61" fmla="*/ 19 h 195"/>
                <a:gd name="T62" fmla="*/ 43 w 256"/>
                <a:gd name="T63" fmla="*/ 24 h 195"/>
                <a:gd name="T64" fmla="*/ 29 w 256"/>
                <a:gd name="T65" fmla="*/ 27 h 195"/>
                <a:gd name="T66" fmla="*/ 14 w 256"/>
                <a:gd name="T67" fmla="*/ 32 h 195"/>
                <a:gd name="T68" fmla="*/ 0 w 256"/>
                <a:gd name="T69" fmla="*/ 3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6" h="195">
                  <a:moveTo>
                    <a:pt x="0" y="36"/>
                  </a:moveTo>
                  <a:lnTo>
                    <a:pt x="28" y="195"/>
                  </a:lnTo>
                  <a:lnTo>
                    <a:pt x="44" y="192"/>
                  </a:lnTo>
                  <a:lnTo>
                    <a:pt x="60" y="188"/>
                  </a:lnTo>
                  <a:lnTo>
                    <a:pt x="77" y="186"/>
                  </a:lnTo>
                  <a:lnTo>
                    <a:pt x="93" y="183"/>
                  </a:lnTo>
                  <a:lnTo>
                    <a:pt x="109" y="180"/>
                  </a:lnTo>
                  <a:lnTo>
                    <a:pt x="124" y="177"/>
                  </a:lnTo>
                  <a:lnTo>
                    <a:pt x="141" y="174"/>
                  </a:lnTo>
                  <a:lnTo>
                    <a:pt x="156" y="173"/>
                  </a:lnTo>
                  <a:lnTo>
                    <a:pt x="169" y="171"/>
                  </a:lnTo>
                  <a:lnTo>
                    <a:pt x="184" y="171"/>
                  </a:lnTo>
                  <a:lnTo>
                    <a:pt x="197" y="170"/>
                  </a:lnTo>
                  <a:lnTo>
                    <a:pt x="211" y="170"/>
                  </a:lnTo>
                  <a:lnTo>
                    <a:pt x="224" y="171"/>
                  </a:lnTo>
                  <a:lnTo>
                    <a:pt x="235" y="172"/>
                  </a:lnTo>
                  <a:lnTo>
                    <a:pt x="245" y="174"/>
                  </a:lnTo>
                  <a:lnTo>
                    <a:pt x="256" y="177"/>
                  </a:lnTo>
                  <a:lnTo>
                    <a:pt x="229" y="0"/>
                  </a:lnTo>
                  <a:lnTo>
                    <a:pt x="214" y="0"/>
                  </a:lnTo>
                  <a:lnTo>
                    <a:pt x="199" y="0"/>
                  </a:lnTo>
                  <a:lnTo>
                    <a:pt x="184" y="2"/>
                  </a:lnTo>
                  <a:lnTo>
                    <a:pt x="169" y="3"/>
                  </a:lnTo>
                  <a:lnTo>
                    <a:pt x="156" y="4"/>
                  </a:lnTo>
                  <a:lnTo>
                    <a:pt x="142" y="5"/>
                  </a:lnTo>
                  <a:lnTo>
                    <a:pt x="127" y="6"/>
                  </a:lnTo>
                  <a:lnTo>
                    <a:pt x="113" y="9"/>
                  </a:lnTo>
                  <a:lnTo>
                    <a:pt x="99" y="11"/>
                  </a:lnTo>
                  <a:lnTo>
                    <a:pt x="85" y="13"/>
                  </a:lnTo>
                  <a:lnTo>
                    <a:pt x="71" y="17"/>
                  </a:lnTo>
                  <a:lnTo>
                    <a:pt x="56" y="19"/>
                  </a:lnTo>
                  <a:lnTo>
                    <a:pt x="43" y="24"/>
                  </a:lnTo>
                  <a:lnTo>
                    <a:pt x="29" y="27"/>
                  </a:lnTo>
                  <a:lnTo>
                    <a:pt x="14" y="3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" name="Freeform 171"/>
            <p:cNvSpPr>
              <a:spLocks/>
            </p:cNvSpPr>
            <p:nvPr/>
          </p:nvSpPr>
          <p:spPr bwMode="auto">
            <a:xfrm>
              <a:off x="2708" y="2448"/>
              <a:ext cx="120" cy="42"/>
            </a:xfrm>
            <a:custGeom>
              <a:avLst/>
              <a:gdLst>
                <a:gd name="T0" fmla="*/ 0 w 239"/>
                <a:gd name="T1" fmla="*/ 26 h 84"/>
                <a:gd name="T2" fmla="*/ 16 w 239"/>
                <a:gd name="T3" fmla="*/ 22 h 84"/>
                <a:gd name="T4" fmla="*/ 31 w 239"/>
                <a:gd name="T5" fmla="*/ 19 h 84"/>
                <a:gd name="T6" fmla="*/ 46 w 239"/>
                <a:gd name="T7" fmla="*/ 15 h 84"/>
                <a:gd name="T8" fmla="*/ 60 w 239"/>
                <a:gd name="T9" fmla="*/ 12 h 84"/>
                <a:gd name="T10" fmla="*/ 72 w 239"/>
                <a:gd name="T11" fmla="*/ 10 h 84"/>
                <a:gd name="T12" fmla="*/ 86 w 239"/>
                <a:gd name="T13" fmla="*/ 7 h 84"/>
                <a:gd name="T14" fmla="*/ 99 w 239"/>
                <a:gd name="T15" fmla="*/ 5 h 84"/>
                <a:gd name="T16" fmla="*/ 112 w 239"/>
                <a:gd name="T17" fmla="*/ 4 h 84"/>
                <a:gd name="T18" fmla="*/ 125 w 239"/>
                <a:gd name="T19" fmla="*/ 3 h 84"/>
                <a:gd name="T20" fmla="*/ 138 w 239"/>
                <a:gd name="T21" fmla="*/ 1 h 84"/>
                <a:gd name="T22" fmla="*/ 152 w 239"/>
                <a:gd name="T23" fmla="*/ 0 h 84"/>
                <a:gd name="T24" fmla="*/ 166 w 239"/>
                <a:gd name="T25" fmla="*/ 0 h 84"/>
                <a:gd name="T26" fmla="*/ 180 w 239"/>
                <a:gd name="T27" fmla="*/ 0 h 84"/>
                <a:gd name="T28" fmla="*/ 195 w 239"/>
                <a:gd name="T29" fmla="*/ 0 h 84"/>
                <a:gd name="T30" fmla="*/ 211 w 239"/>
                <a:gd name="T31" fmla="*/ 0 h 84"/>
                <a:gd name="T32" fmla="*/ 227 w 239"/>
                <a:gd name="T33" fmla="*/ 1 h 84"/>
                <a:gd name="T34" fmla="*/ 239 w 239"/>
                <a:gd name="T35" fmla="*/ 60 h 84"/>
                <a:gd name="T36" fmla="*/ 223 w 239"/>
                <a:gd name="T37" fmla="*/ 59 h 84"/>
                <a:gd name="T38" fmla="*/ 208 w 239"/>
                <a:gd name="T39" fmla="*/ 59 h 84"/>
                <a:gd name="T40" fmla="*/ 193 w 239"/>
                <a:gd name="T41" fmla="*/ 58 h 84"/>
                <a:gd name="T42" fmla="*/ 180 w 239"/>
                <a:gd name="T43" fmla="*/ 59 h 84"/>
                <a:gd name="T44" fmla="*/ 166 w 239"/>
                <a:gd name="T45" fmla="*/ 59 h 84"/>
                <a:gd name="T46" fmla="*/ 152 w 239"/>
                <a:gd name="T47" fmla="*/ 60 h 84"/>
                <a:gd name="T48" fmla="*/ 138 w 239"/>
                <a:gd name="T49" fmla="*/ 61 h 84"/>
                <a:gd name="T50" fmla="*/ 124 w 239"/>
                <a:gd name="T51" fmla="*/ 64 h 84"/>
                <a:gd name="T52" fmla="*/ 112 w 239"/>
                <a:gd name="T53" fmla="*/ 65 h 84"/>
                <a:gd name="T54" fmla="*/ 98 w 239"/>
                <a:gd name="T55" fmla="*/ 67 h 84"/>
                <a:gd name="T56" fmla="*/ 84 w 239"/>
                <a:gd name="T57" fmla="*/ 69 h 84"/>
                <a:gd name="T58" fmla="*/ 70 w 239"/>
                <a:gd name="T59" fmla="*/ 73 h 84"/>
                <a:gd name="T60" fmla="*/ 56 w 239"/>
                <a:gd name="T61" fmla="*/ 75 h 84"/>
                <a:gd name="T62" fmla="*/ 41 w 239"/>
                <a:gd name="T63" fmla="*/ 79 h 84"/>
                <a:gd name="T64" fmla="*/ 26 w 239"/>
                <a:gd name="T65" fmla="*/ 81 h 84"/>
                <a:gd name="T66" fmla="*/ 11 w 239"/>
                <a:gd name="T67" fmla="*/ 84 h 84"/>
                <a:gd name="T68" fmla="*/ 0 w 239"/>
                <a:gd name="T6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84">
                  <a:moveTo>
                    <a:pt x="0" y="26"/>
                  </a:moveTo>
                  <a:lnTo>
                    <a:pt x="16" y="22"/>
                  </a:lnTo>
                  <a:lnTo>
                    <a:pt x="31" y="19"/>
                  </a:lnTo>
                  <a:lnTo>
                    <a:pt x="46" y="15"/>
                  </a:lnTo>
                  <a:lnTo>
                    <a:pt x="60" y="12"/>
                  </a:lnTo>
                  <a:lnTo>
                    <a:pt x="72" y="10"/>
                  </a:lnTo>
                  <a:lnTo>
                    <a:pt x="86" y="7"/>
                  </a:lnTo>
                  <a:lnTo>
                    <a:pt x="99" y="5"/>
                  </a:lnTo>
                  <a:lnTo>
                    <a:pt x="112" y="4"/>
                  </a:lnTo>
                  <a:lnTo>
                    <a:pt x="125" y="3"/>
                  </a:lnTo>
                  <a:lnTo>
                    <a:pt x="138" y="1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80" y="0"/>
                  </a:lnTo>
                  <a:lnTo>
                    <a:pt x="195" y="0"/>
                  </a:lnTo>
                  <a:lnTo>
                    <a:pt x="211" y="0"/>
                  </a:lnTo>
                  <a:lnTo>
                    <a:pt x="227" y="1"/>
                  </a:lnTo>
                  <a:lnTo>
                    <a:pt x="239" y="60"/>
                  </a:lnTo>
                  <a:lnTo>
                    <a:pt x="223" y="59"/>
                  </a:lnTo>
                  <a:lnTo>
                    <a:pt x="208" y="59"/>
                  </a:lnTo>
                  <a:lnTo>
                    <a:pt x="193" y="58"/>
                  </a:lnTo>
                  <a:lnTo>
                    <a:pt x="180" y="59"/>
                  </a:lnTo>
                  <a:lnTo>
                    <a:pt x="166" y="59"/>
                  </a:lnTo>
                  <a:lnTo>
                    <a:pt x="152" y="60"/>
                  </a:lnTo>
                  <a:lnTo>
                    <a:pt x="138" y="61"/>
                  </a:lnTo>
                  <a:lnTo>
                    <a:pt x="124" y="64"/>
                  </a:lnTo>
                  <a:lnTo>
                    <a:pt x="112" y="65"/>
                  </a:lnTo>
                  <a:lnTo>
                    <a:pt x="98" y="67"/>
                  </a:lnTo>
                  <a:lnTo>
                    <a:pt x="84" y="69"/>
                  </a:lnTo>
                  <a:lnTo>
                    <a:pt x="70" y="73"/>
                  </a:lnTo>
                  <a:lnTo>
                    <a:pt x="56" y="75"/>
                  </a:lnTo>
                  <a:lnTo>
                    <a:pt x="41" y="79"/>
                  </a:lnTo>
                  <a:lnTo>
                    <a:pt x="26" y="81"/>
                  </a:lnTo>
                  <a:lnTo>
                    <a:pt x="11" y="8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" name="Freeform 172"/>
            <p:cNvSpPr>
              <a:spLocks/>
            </p:cNvSpPr>
            <p:nvPr/>
          </p:nvSpPr>
          <p:spPr bwMode="auto">
            <a:xfrm>
              <a:off x="2860" y="2354"/>
              <a:ext cx="122" cy="88"/>
            </a:xfrm>
            <a:custGeom>
              <a:avLst/>
              <a:gdLst>
                <a:gd name="T0" fmla="*/ 0 w 244"/>
                <a:gd name="T1" fmla="*/ 18 h 177"/>
                <a:gd name="T2" fmla="*/ 27 w 244"/>
                <a:gd name="T3" fmla="*/ 177 h 177"/>
                <a:gd name="T4" fmla="*/ 43 w 244"/>
                <a:gd name="T5" fmla="*/ 174 h 177"/>
                <a:gd name="T6" fmla="*/ 59 w 244"/>
                <a:gd name="T7" fmla="*/ 172 h 177"/>
                <a:gd name="T8" fmla="*/ 75 w 244"/>
                <a:gd name="T9" fmla="*/ 170 h 177"/>
                <a:gd name="T10" fmla="*/ 91 w 244"/>
                <a:gd name="T11" fmla="*/ 168 h 177"/>
                <a:gd name="T12" fmla="*/ 106 w 244"/>
                <a:gd name="T13" fmla="*/ 166 h 177"/>
                <a:gd name="T14" fmla="*/ 121 w 244"/>
                <a:gd name="T15" fmla="*/ 165 h 177"/>
                <a:gd name="T16" fmla="*/ 135 w 244"/>
                <a:gd name="T17" fmla="*/ 165 h 177"/>
                <a:gd name="T18" fmla="*/ 149 w 244"/>
                <a:gd name="T19" fmla="*/ 164 h 177"/>
                <a:gd name="T20" fmla="*/ 163 w 244"/>
                <a:gd name="T21" fmla="*/ 165 h 177"/>
                <a:gd name="T22" fmla="*/ 175 w 244"/>
                <a:gd name="T23" fmla="*/ 165 h 177"/>
                <a:gd name="T24" fmla="*/ 188 w 244"/>
                <a:gd name="T25" fmla="*/ 166 h 177"/>
                <a:gd name="T26" fmla="*/ 201 w 244"/>
                <a:gd name="T27" fmla="*/ 168 h 177"/>
                <a:gd name="T28" fmla="*/ 212 w 244"/>
                <a:gd name="T29" fmla="*/ 169 h 177"/>
                <a:gd name="T30" fmla="*/ 224 w 244"/>
                <a:gd name="T31" fmla="*/ 171 h 177"/>
                <a:gd name="T32" fmla="*/ 234 w 244"/>
                <a:gd name="T33" fmla="*/ 173 h 177"/>
                <a:gd name="T34" fmla="*/ 244 w 244"/>
                <a:gd name="T35" fmla="*/ 177 h 177"/>
                <a:gd name="T36" fmla="*/ 205 w 244"/>
                <a:gd name="T37" fmla="*/ 25 h 177"/>
                <a:gd name="T38" fmla="*/ 192 w 244"/>
                <a:gd name="T39" fmla="*/ 19 h 177"/>
                <a:gd name="T40" fmla="*/ 180 w 244"/>
                <a:gd name="T41" fmla="*/ 14 h 177"/>
                <a:gd name="T42" fmla="*/ 167 w 244"/>
                <a:gd name="T43" fmla="*/ 11 h 177"/>
                <a:gd name="T44" fmla="*/ 154 w 244"/>
                <a:gd name="T45" fmla="*/ 7 h 177"/>
                <a:gd name="T46" fmla="*/ 142 w 244"/>
                <a:gd name="T47" fmla="*/ 4 h 177"/>
                <a:gd name="T48" fmla="*/ 130 w 244"/>
                <a:gd name="T49" fmla="*/ 2 h 177"/>
                <a:gd name="T50" fmla="*/ 118 w 244"/>
                <a:gd name="T51" fmla="*/ 0 h 177"/>
                <a:gd name="T52" fmla="*/ 105 w 244"/>
                <a:gd name="T53" fmla="*/ 0 h 177"/>
                <a:gd name="T54" fmla="*/ 93 w 244"/>
                <a:gd name="T55" fmla="*/ 0 h 177"/>
                <a:gd name="T56" fmla="*/ 81 w 244"/>
                <a:gd name="T57" fmla="*/ 0 h 177"/>
                <a:gd name="T58" fmla="*/ 68 w 244"/>
                <a:gd name="T59" fmla="*/ 2 h 177"/>
                <a:gd name="T60" fmla="*/ 55 w 244"/>
                <a:gd name="T61" fmla="*/ 4 h 177"/>
                <a:gd name="T62" fmla="*/ 42 w 244"/>
                <a:gd name="T63" fmla="*/ 6 h 177"/>
                <a:gd name="T64" fmla="*/ 28 w 244"/>
                <a:gd name="T65" fmla="*/ 10 h 177"/>
                <a:gd name="T66" fmla="*/ 14 w 244"/>
                <a:gd name="T67" fmla="*/ 13 h 177"/>
                <a:gd name="T68" fmla="*/ 0 w 244"/>
                <a:gd name="T69" fmla="*/ 1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4" h="177">
                  <a:moveTo>
                    <a:pt x="0" y="18"/>
                  </a:moveTo>
                  <a:lnTo>
                    <a:pt x="27" y="177"/>
                  </a:lnTo>
                  <a:lnTo>
                    <a:pt x="43" y="174"/>
                  </a:lnTo>
                  <a:lnTo>
                    <a:pt x="59" y="172"/>
                  </a:lnTo>
                  <a:lnTo>
                    <a:pt x="75" y="170"/>
                  </a:lnTo>
                  <a:lnTo>
                    <a:pt x="91" y="168"/>
                  </a:lnTo>
                  <a:lnTo>
                    <a:pt x="106" y="166"/>
                  </a:lnTo>
                  <a:lnTo>
                    <a:pt x="121" y="165"/>
                  </a:lnTo>
                  <a:lnTo>
                    <a:pt x="135" y="165"/>
                  </a:lnTo>
                  <a:lnTo>
                    <a:pt x="149" y="164"/>
                  </a:lnTo>
                  <a:lnTo>
                    <a:pt x="163" y="165"/>
                  </a:lnTo>
                  <a:lnTo>
                    <a:pt x="175" y="165"/>
                  </a:lnTo>
                  <a:lnTo>
                    <a:pt x="188" y="166"/>
                  </a:lnTo>
                  <a:lnTo>
                    <a:pt x="201" y="168"/>
                  </a:lnTo>
                  <a:lnTo>
                    <a:pt x="212" y="169"/>
                  </a:lnTo>
                  <a:lnTo>
                    <a:pt x="224" y="171"/>
                  </a:lnTo>
                  <a:lnTo>
                    <a:pt x="234" y="173"/>
                  </a:lnTo>
                  <a:lnTo>
                    <a:pt x="244" y="177"/>
                  </a:lnTo>
                  <a:lnTo>
                    <a:pt x="205" y="25"/>
                  </a:lnTo>
                  <a:lnTo>
                    <a:pt x="192" y="19"/>
                  </a:lnTo>
                  <a:lnTo>
                    <a:pt x="180" y="14"/>
                  </a:lnTo>
                  <a:lnTo>
                    <a:pt x="167" y="11"/>
                  </a:lnTo>
                  <a:lnTo>
                    <a:pt x="154" y="7"/>
                  </a:lnTo>
                  <a:lnTo>
                    <a:pt x="142" y="4"/>
                  </a:lnTo>
                  <a:lnTo>
                    <a:pt x="130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1" y="0"/>
                  </a:lnTo>
                  <a:lnTo>
                    <a:pt x="68" y="2"/>
                  </a:lnTo>
                  <a:lnTo>
                    <a:pt x="55" y="4"/>
                  </a:lnTo>
                  <a:lnTo>
                    <a:pt x="42" y="6"/>
                  </a:lnTo>
                  <a:lnTo>
                    <a:pt x="28" y="10"/>
                  </a:lnTo>
                  <a:lnTo>
                    <a:pt x="14" y="1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" name="Freeform 173"/>
            <p:cNvSpPr>
              <a:spLocks/>
            </p:cNvSpPr>
            <p:nvPr/>
          </p:nvSpPr>
          <p:spPr bwMode="auto">
            <a:xfrm>
              <a:off x="2874" y="2444"/>
              <a:ext cx="135" cy="111"/>
            </a:xfrm>
            <a:custGeom>
              <a:avLst/>
              <a:gdLst>
                <a:gd name="T0" fmla="*/ 0 w 269"/>
                <a:gd name="T1" fmla="*/ 15 h 221"/>
                <a:gd name="T2" fmla="*/ 17 w 269"/>
                <a:gd name="T3" fmla="*/ 12 h 221"/>
                <a:gd name="T4" fmla="*/ 34 w 269"/>
                <a:gd name="T5" fmla="*/ 8 h 221"/>
                <a:gd name="T6" fmla="*/ 52 w 269"/>
                <a:gd name="T7" fmla="*/ 6 h 221"/>
                <a:gd name="T8" fmla="*/ 69 w 269"/>
                <a:gd name="T9" fmla="*/ 4 h 221"/>
                <a:gd name="T10" fmla="*/ 85 w 269"/>
                <a:gd name="T11" fmla="*/ 3 h 221"/>
                <a:gd name="T12" fmla="*/ 100 w 269"/>
                <a:gd name="T13" fmla="*/ 1 h 221"/>
                <a:gd name="T14" fmla="*/ 116 w 269"/>
                <a:gd name="T15" fmla="*/ 0 h 221"/>
                <a:gd name="T16" fmla="*/ 130 w 269"/>
                <a:gd name="T17" fmla="*/ 0 h 221"/>
                <a:gd name="T18" fmla="*/ 145 w 269"/>
                <a:gd name="T19" fmla="*/ 0 h 221"/>
                <a:gd name="T20" fmla="*/ 158 w 269"/>
                <a:gd name="T21" fmla="*/ 1 h 221"/>
                <a:gd name="T22" fmla="*/ 170 w 269"/>
                <a:gd name="T23" fmla="*/ 3 h 221"/>
                <a:gd name="T24" fmla="*/ 183 w 269"/>
                <a:gd name="T25" fmla="*/ 4 h 221"/>
                <a:gd name="T26" fmla="*/ 193 w 269"/>
                <a:gd name="T27" fmla="*/ 6 h 221"/>
                <a:gd name="T28" fmla="*/ 204 w 269"/>
                <a:gd name="T29" fmla="*/ 8 h 221"/>
                <a:gd name="T30" fmla="*/ 214 w 269"/>
                <a:gd name="T31" fmla="*/ 12 h 221"/>
                <a:gd name="T32" fmla="*/ 222 w 269"/>
                <a:gd name="T33" fmla="*/ 15 h 221"/>
                <a:gd name="T34" fmla="*/ 269 w 269"/>
                <a:gd name="T35" fmla="*/ 221 h 221"/>
                <a:gd name="T36" fmla="*/ 253 w 269"/>
                <a:gd name="T37" fmla="*/ 218 h 221"/>
                <a:gd name="T38" fmla="*/ 238 w 269"/>
                <a:gd name="T39" fmla="*/ 215 h 221"/>
                <a:gd name="T40" fmla="*/ 223 w 269"/>
                <a:gd name="T41" fmla="*/ 212 h 221"/>
                <a:gd name="T42" fmla="*/ 209 w 269"/>
                <a:gd name="T43" fmla="*/ 210 h 221"/>
                <a:gd name="T44" fmla="*/ 196 w 269"/>
                <a:gd name="T45" fmla="*/ 208 h 221"/>
                <a:gd name="T46" fmla="*/ 182 w 269"/>
                <a:gd name="T47" fmla="*/ 205 h 221"/>
                <a:gd name="T48" fmla="*/ 168 w 269"/>
                <a:gd name="T49" fmla="*/ 204 h 221"/>
                <a:gd name="T50" fmla="*/ 155 w 269"/>
                <a:gd name="T51" fmla="*/ 203 h 221"/>
                <a:gd name="T52" fmla="*/ 141 w 269"/>
                <a:gd name="T53" fmla="*/ 203 h 221"/>
                <a:gd name="T54" fmla="*/ 129 w 269"/>
                <a:gd name="T55" fmla="*/ 203 h 221"/>
                <a:gd name="T56" fmla="*/ 115 w 269"/>
                <a:gd name="T57" fmla="*/ 203 h 221"/>
                <a:gd name="T58" fmla="*/ 101 w 269"/>
                <a:gd name="T59" fmla="*/ 204 h 221"/>
                <a:gd name="T60" fmla="*/ 87 w 269"/>
                <a:gd name="T61" fmla="*/ 205 h 221"/>
                <a:gd name="T62" fmla="*/ 72 w 269"/>
                <a:gd name="T63" fmla="*/ 208 h 221"/>
                <a:gd name="T64" fmla="*/ 57 w 269"/>
                <a:gd name="T65" fmla="*/ 211 h 221"/>
                <a:gd name="T66" fmla="*/ 42 w 269"/>
                <a:gd name="T67" fmla="*/ 215 h 221"/>
                <a:gd name="T68" fmla="*/ 0 w 269"/>
                <a:gd name="T69" fmla="*/ 1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9" h="221">
                  <a:moveTo>
                    <a:pt x="0" y="15"/>
                  </a:moveTo>
                  <a:lnTo>
                    <a:pt x="17" y="12"/>
                  </a:lnTo>
                  <a:lnTo>
                    <a:pt x="34" y="8"/>
                  </a:lnTo>
                  <a:lnTo>
                    <a:pt x="52" y="6"/>
                  </a:lnTo>
                  <a:lnTo>
                    <a:pt x="69" y="4"/>
                  </a:lnTo>
                  <a:lnTo>
                    <a:pt x="85" y="3"/>
                  </a:lnTo>
                  <a:lnTo>
                    <a:pt x="100" y="1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58" y="1"/>
                  </a:lnTo>
                  <a:lnTo>
                    <a:pt x="170" y="3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4" y="8"/>
                  </a:lnTo>
                  <a:lnTo>
                    <a:pt x="214" y="12"/>
                  </a:lnTo>
                  <a:lnTo>
                    <a:pt x="222" y="15"/>
                  </a:lnTo>
                  <a:lnTo>
                    <a:pt x="269" y="221"/>
                  </a:lnTo>
                  <a:lnTo>
                    <a:pt x="253" y="218"/>
                  </a:lnTo>
                  <a:lnTo>
                    <a:pt x="238" y="215"/>
                  </a:lnTo>
                  <a:lnTo>
                    <a:pt x="223" y="212"/>
                  </a:lnTo>
                  <a:lnTo>
                    <a:pt x="209" y="210"/>
                  </a:lnTo>
                  <a:lnTo>
                    <a:pt x="196" y="208"/>
                  </a:lnTo>
                  <a:lnTo>
                    <a:pt x="182" y="205"/>
                  </a:lnTo>
                  <a:lnTo>
                    <a:pt x="168" y="204"/>
                  </a:lnTo>
                  <a:lnTo>
                    <a:pt x="155" y="203"/>
                  </a:lnTo>
                  <a:lnTo>
                    <a:pt x="141" y="203"/>
                  </a:lnTo>
                  <a:lnTo>
                    <a:pt x="129" y="203"/>
                  </a:lnTo>
                  <a:lnTo>
                    <a:pt x="115" y="203"/>
                  </a:lnTo>
                  <a:lnTo>
                    <a:pt x="101" y="204"/>
                  </a:lnTo>
                  <a:lnTo>
                    <a:pt x="87" y="205"/>
                  </a:lnTo>
                  <a:lnTo>
                    <a:pt x="72" y="208"/>
                  </a:lnTo>
                  <a:lnTo>
                    <a:pt x="57" y="211"/>
                  </a:lnTo>
                  <a:lnTo>
                    <a:pt x="42" y="2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" name="Freeform 174"/>
            <p:cNvSpPr>
              <a:spLocks/>
            </p:cNvSpPr>
            <p:nvPr/>
          </p:nvSpPr>
          <p:spPr bwMode="auto">
            <a:xfrm>
              <a:off x="3110" y="2369"/>
              <a:ext cx="116" cy="90"/>
            </a:xfrm>
            <a:custGeom>
              <a:avLst/>
              <a:gdLst>
                <a:gd name="T0" fmla="*/ 0 w 233"/>
                <a:gd name="T1" fmla="*/ 29 h 181"/>
                <a:gd name="T2" fmla="*/ 36 w 233"/>
                <a:gd name="T3" fmla="*/ 181 h 181"/>
                <a:gd name="T4" fmla="*/ 51 w 233"/>
                <a:gd name="T5" fmla="*/ 177 h 181"/>
                <a:gd name="T6" fmla="*/ 66 w 233"/>
                <a:gd name="T7" fmla="*/ 173 h 181"/>
                <a:gd name="T8" fmla="*/ 80 w 233"/>
                <a:gd name="T9" fmla="*/ 170 h 181"/>
                <a:gd name="T10" fmla="*/ 93 w 233"/>
                <a:gd name="T11" fmla="*/ 165 h 181"/>
                <a:gd name="T12" fmla="*/ 107 w 233"/>
                <a:gd name="T13" fmla="*/ 162 h 181"/>
                <a:gd name="T14" fmla="*/ 121 w 233"/>
                <a:gd name="T15" fmla="*/ 159 h 181"/>
                <a:gd name="T16" fmla="*/ 134 w 233"/>
                <a:gd name="T17" fmla="*/ 156 h 181"/>
                <a:gd name="T18" fmla="*/ 146 w 233"/>
                <a:gd name="T19" fmla="*/ 154 h 181"/>
                <a:gd name="T20" fmla="*/ 158 w 233"/>
                <a:gd name="T21" fmla="*/ 151 h 181"/>
                <a:gd name="T22" fmla="*/ 169 w 233"/>
                <a:gd name="T23" fmla="*/ 149 h 181"/>
                <a:gd name="T24" fmla="*/ 181 w 233"/>
                <a:gd name="T25" fmla="*/ 148 h 181"/>
                <a:gd name="T26" fmla="*/ 192 w 233"/>
                <a:gd name="T27" fmla="*/ 148 h 181"/>
                <a:gd name="T28" fmla="*/ 203 w 233"/>
                <a:gd name="T29" fmla="*/ 148 h 181"/>
                <a:gd name="T30" fmla="*/ 213 w 233"/>
                <a:gd name="T31" fmla="*/ 148 h 181"/>
                <a:gd name="T32" fmla="*/ 224 w 233"/>
                <a:gd name="T33" fmla="*/ 149 h 181"/>
                <a:gd name="T34" fmla="*/ 233 w 233"/>
                <a:gd name="T35" fmla="*/ 151 h 181"/>
                <a:gd name="T36" fmla="*/ 194 w 233"/>
                <a:gd name="T37" fmla="*/ 6 h 181"/>
                <a:gd name="T38" fmla="*/ 180 w 233"/>
                <a:gd name="T39" fmla="*/ 5 h 181"/>
                <a:gd name="T40" fmla="*/ 166 w 233"/>
                <a:gd name="T41" fmla="*/ 4 h 181"/>
                <a:gd name="T42" fmla="*/ 153 w 233"/>
                <a:gd name="T43" fmla="*/ 3 h 181"/>
                <a:gd name="T44" fmla="*/ 141 w 233"/>
                <a:gd name="T45" fmla="*/ 3 h 181"/>
                <a:gd name="T46" fmla="*/ 129 w 233"/>
                <a:gd name="T47" fmla="*/ 1 h 181"/>
                <a:gd name="T48" fmla="*/ 118 w 233"/>
                <a:gd name="T49" fmla="*/ 0 h 181"/>
                <a:gd name="T50" fmla="*/ 106 w 233"/>
                <a:gd name="T51" fmla="*/ 0 h 181"/>
                <a:gd name="T52" fmla="*/ 95 w 233"/>
                <a:gd name="T53" fmla="*/ 0 h 181"/>
                <a:gd name="T54" fmla="*/ 83 w 233"/>
                <a:gd name="T55" fmla="*/ 1 h 181"/>
                <a:gd name="T56" fmla="*/ 71 w 233"/>
                <a:gd name="T57" fmla="*/ 3 h 181"/>
                <a:gd name="T58" fmla="*/ 60 w 233"/>
                <a:gd name="T59" fmla="*/ 5 h 181"/>
                <a:gd name="T60" fmla="*/ 48 w 233"/>
                <a:gd name="T61" fmla="*/ 8 h 181"/>
                <a:gd name="T62" fmla="*/ 37 w 233"/>
                <a:gd name="T63" fmla="*/ 12 h 181"/>
                <a:gd name="T64" fmla="*/ 25 w 233"/>
                <a:gd name="T65" fmla="*/ 16 h 181"/>
                <a:gd name="T66" fmla="*/ 13 w 233"/>
                <a:gd name="T67" fmla="*/ 22 h 181"/>
                <a:gd name="T68" fmla="*/ 0 w 233"/>
                <a:gd name="T69" fmla="*/ 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3" h="181">
                  <a:moveTo>
                    <a:pt x="0" y="29"/>
                  </a:moveTo>
                  <a:lnTo>
                    <a:pt x="36" y="181"/>
                  </a:lnTo>
                  <a:lnTo>
                    <a:pt x="51" y="177"/>
                  </a:lnTo>
                  <a:lnTo>
                    <a:pt x="66" y="173"/>
                  </a:lnTo>
                  <a:lnTo>
                    <a:pt x="80" y="170"/>
                  </a:lnTo>
                  <a:lnTo>
                    <a:pt x="93" y="165"/>
                  </a:lnTo>
                  <a:lnTo>
                    <a:pt x="107" y="162"/>
                  </a:lnTo>
                  <a:lnTo>
                    <a:pt x="121" y="159"/>
                  </a:lnTo>
                  <a:lnTo>
                    <a:pt x="134" y="156"/>
                  </a:lnTo>
                  <a:lnTo>
                    <a:pt x="146" y="154"/>
                  </a:lnTo>
                  <a:lnTo>
                    <a:pt x="158" y="151"/>
                  </a:lnTo>
                  <a:lnTo>
                    <a:pt x="169" y="149"/>
                  </a:lnTo>
                  <a:lnTo>
                    <a:pt x="181" y="148"/>
                  </a:lnTo>
                  <a:lnTo>
                    <a:pt x="192" y="148"/>
                  </a:lnTo>
                  <a:lnTo>
                    <a:pt x="203" y="148"/>
                  </a:lnTo>
                  <a:lnTo>
                    <a:pt x="213" y="148"/>
                  </a:lnTo>
                  <a:lnTo>
                    <a:pt x="224" y="149"/>
                  </a:lnTo>
                  <a:lnTo>
                    <a:pt x="233" y="151"/>
                  </a:lnTo>
                  <a:lnTo>
                    <a:pt x="194" y="6"/>
                  </a:lnTo>
                  <a:lnTo>
                    <a:pt x="180" y="5"/>
                  </a:lnTo>
                  <a:lnTo>
                    <a:pt x="166" y="4"/>
                  </a:lnTo>
                  <a:lnTo>
                    <a:pt x="153" y="3"/>
                  </a:lnTo>
                  <a:lnTo>
                    <a:pt x="141" y="3"/>
                  </a:lnTo>
                  <a:lnTo>
                    <a:pt x="129" y="1"/>
                  </a:lnTo>
                  <a:lnTo>
                    <a:pt x="118" y="0"/>
                  </a:lnTo>
                  <a:lnTo>
                    <a:pt x="106" y="0"/>
                  </a:lnTo>
                  <a:lnTo>
                    <a:pt x="95" y="0"/>
                  </a:lnTo>
                  <a:lnTo>
                    <a:pt x="83" y="1"/>
                  </a:lnTo>
                  <a:lnTo>
                    <a:pt x="71" y="3"/>
                  </a:lnTo>
                  <a:lnTo>
                    <a:pt x="60" y="5"/>
                  </a:lnTo>
                  <a:lnTo>
                    <a:pt x="48" y="8"/>
                  </a:lnTo>
                  <a:lnTo>
                    <a:pt x="37" y="12"/>
                  </a:lnTo>
                  <a:lnTo>
                    <a:pt x="25" y="16"/>
                  </a:lnTo>
                  <a:lnTo>
                    <a:pt x="13" y="2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" name="Freeform 175"/>
            <p:cNvSpPr>
              <a:spLocks/>
            </p:cNvSpPr>
            <p:nvPr/>
          </p:nvSpPr>
          <p:spPr bwMode="auto">
            <a:xfrm>
              <a:off x="3129" y="2450"/>
              <a:ext cx="110" cy="47"/>
            </a:xfrm>
            <a:custGeom>
              <a:avLst/>
              <a:gdLst>
                <a:gd name="T0" fmla="*/ 0 w 220"/>
                <a:gd name="T1" fmla="*/ 34 h 93"/>
                <a:gd name="T2" fmla="*/ 14 w 220"/>
                <a:gd name="T3" fmla="*/ 30 h 93"/>
                <a:gd name="T4" fmla="*/ 28 w 220"/>
                <a:gd name="T5" fmla="*/ 26 h 93"/>
                <a:gd name="T6" fmla="*/ 41 w 220"/>
                <a:gd name="T7" fmla="*/ 23 h 93"/>
                <a:gd name="T8" fmla="*/ 52 w 220"/>
                <a:gd name="T9" fmla="*/ 19 h 93"/>
                <a:gd name="T10" fmla="*/ 64 w 220"/>
                <a:gd name="T11" fmla="*/ 16 h 93"/>
                <a:gd name="T12" fmla="*/ 74 w 220"/>
                <a:gd name="T13" fmla="*/ 14 h 93"/>
                <a:gd name="T14" fmla="*/ 84 w 220"/>
                <a:gd name="T15" fmla="*/ 11 h 93"/>
                <a:gd name="T16" fmla="*/ 95 w 220"/>
                <a:gd name="T17" fmla="*/ 9 h 93"/>
                <a:gd name="T18" fmla="*/ 105 w 220"/>
                <a:gd name="T19" fmla="*/ 7 h 93"/>
                <a:gd name="T20" fmla="*/ 117 w 220"/>
                <a:gd name="T21" fmla="*/ 6 h 93"/>
                <a:gd name="T22" fmla="*/ 127 w 220"/>
                <a:gd name="T23" fmla="*/ 4 h 93"/>
                <a:gd name="T24" fmla="*/ 140 w 220"/>
                <a:gd name="T25" fmla="*/ 3 h 93"/>
                <a:gd name="T26" fmla="*/ 151 w 220"/>
                <a:gd name="T27" fmla="*/ 2 h 93"/>
                <a:gd name="T28" fmla="*/ 165 w 220"/>
                <a:gd name="T29" fmla="*/ 1 h 93"/>
                <a:gd name="T30" fmla="*/ 180 w 220"/>
                <a:gd name="T31" fmla="*/ 0 h 93"/>
                <a:gd name="T32" fmla="*/ 195 w 220"/>
                <a:gd name="T33" fmla="*/ 0 h 93"/>
                <a:gd name="T34" fmla="*/ 220 w 220"/>
                <a:gd name="T35" fmla="*/ 64 h 93"/>
                <a:gd name="T36" fmla="*/ 205 w 220"/>
                <a:gd name="T37" fmla="*/ 64 h 93"/>
                <a:gd name="T38" fmla="*/ 191 w 220"/>
                <a:gd name="T39" fmla="*/ 65 h 93"/>
                <a:gd name="T40" fmla="*/ 179 w 220"/>
                <a:gd name="T41" fmla="*/ 65 h 93"/>
                <a:gd name="T42" fmla="*/ 166 w 220"/>
                <a:gd name="T43" fmla="*/ 67 h 93"/>
                <a:gd name="T44" fmla="*/ 153 w 220"/>
                <a:gd name="T45" fmla="*/ 67 h 93"/>
                <a:gd name="T46" fmla="*/ 141 w 220"/>
                <a:gd name="T47" fmla="*/ 68 h 93"/>
                <a:gd name="T48" fmla="*/ 129 w 220"/>
                <a:gd name="T49" fmla="*/ 69 h 93"/>
                <a:gd name="T50" fmla="*/ 118 w 220"/>
                <a:gd name="T51" fmla="*/ 71 h 93"/>
                <a:gd name="T52" fmla="*/ 105 w 220"/>
                <a:gd name="T53" fmla="*/ 72 h 93"/>
                <a:gd name="T54" fmla="*/ 94 w 220"/>
                <a:gd name="T55" fmla="*/ 75 h 93"/>
                <a:gd name="T56" fmla="*/ 82 w 220"/>
                <a:gd name="T57" fmla="*/ 77 h 93"/>
                <a:gd name="T58" fmla="*/ 69 w 220"/>
                <a:gd name="T59" fmla="*/ 79 h 93"/>
                <a:gd name="T60" fmla="*/ 57 w 220"/>
                <a:gd name="T61" fmla="*/ 83 h 93"/>
                <a:gd name="T62" fmla="*/ 43 w 220"/>
                <a:gd name="T63" fmla="*/ 86 h 93"/>
                <a:gd name="T64" fmla="*/ 29 w 220"/>
                <a:gd name="T65" fmla="*/ 90 h 93"/>
                <a:gd name="T66" fmla="*/ 15 w 220"/>
                <a:gd name="T67" fmla="*/ 93 h 93"/>
                <a:gd name="T68" fmla="*/ 0 w 220"/>
                <a:gd name="T69" fmla="*/ 3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0" h="93">
                  <a:moveTo>
                    <a:pt x="0" y="34"/>
                  </a:moveTo>
                  <a:lnTo>
                    <a:pt x="14" y="30"/>
                  </a:lnTo>
                  <a:lnTo>
                    <a:pt x="28" y="26"/>
                  </a:lnTo>
                  <a:lnTo>
                    <a:pt x="41" y="23"/>
                  </a:lnTo>
                  <a:lnTo>
                    <a:pt x="52" y="19"/>
                  </a:lnTo>
                  <a:lnTo>
                    <a:pt x="64" y="16"/>
                  </a:lnTo>
                  <a:lnTo>
                    <a:pt x="74" y="14"/>
                  </a:lnTo>
                  <a:lnTo>
                    <a:pt x="84" y="11"/>
                  </a:lnTo>
                  <a:lnTo>
                    <a:pt x="95" y="9"/>
                  </a:lnTo>
                  <a:lnTo>
                    <a:pt x="105" y="7"/>
                  </a:lnTo>
                  <a:lnTo>
                    <a:pt x="117" y="6"/>
                  </a:lnTo>
                  <a:lnTo>
                    <a:pt x="127" y="4"/>
                  </a:lnTo>
                  <a:lnTo>
                    <a:pt x="140" y="3"/>
                  </a:lnTo>
                  <a:lnTo>
                    <a:pt x="151" y="2"/>
                  </a:lnTo>
                  <a:lnTo>
                    <a:pt x="165" y="1"/>
                  </a:lnTo>
                  <a:lnTo>
                    <a:pt x="180" y="0"/>
                  </a:lnTo>
                  <a:lnTo>
                    <a:pt x="195" y="0"/>
                  </a:lnTo>
                  <a:lnTo>
                    <a:pt x="220" y="64"/>
                  </a:lnTo>
                  <a:lnTo>
                    <a:pt x="205" y="64"/>
                  </a:lnTo>
                  <a:lnTo>
                    <a:pt x="191" y="65"/>
                  </a:lnTo>
                  <a:lnTo>
                    <a:pt x="179" y="65"/>
                  </a:lnTo>
                  <a:lnTo>
                    <a:pt x="166" y="67"/>
                  </a:lnTo>
                  <a:lnTo>
                    <a:pt x="153" y="67"/>
                  </a:lnTo>
                  <a:lnTo>
                    <a:pt x="141" y="68"/>
                  </a:lnTo>
                  <a:lnTo>
                    <a:pt x="129" y="69"/>
                  </a:lnTo>
                  <a:lnTo>
                    <a:pt x="118" y="71"/>
                  </a:lnTo>
                  <a:lnTo>
                    <a:pt x="105" y="72"/>
                  </a:lnTo>
                  <a:lnTo>
                    <a:pt x="94" y="75"/>
                  </a:lnTo>
                  <a:lnTo>
                    <a:pt x="82" y="77"/>
                  </a:lnTo>
                  <a:lnTo>
                    <a:pt x="69" y="79"/>
                  </a:lnTo>
                  <a:lnTo>
                    <a:pt x="57" y="83"/>
                  </a:lnTo>
                  <a:lnTo>
                    <a:pt x="43" y="86"/>
                  </a:lnTo>
                  <a:lnTo>
                    <a:pt x="29" y="90"/>
                  </a:lnTo>
                  <a:lnTo>
                    <a:pt x="15" y="9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" name="Freeform 176"/>
            <p:cNvSpPr>
              <a:spLocks/>
            </p:cNvSpPr>
            <p:nvPr/>
          </p:nvSpPr>
          <p:spPr bwMode="auto">
            <a:xfrm>
              <a:off x="3144" y="2491"/>
              <a:ext cx="165" cy="230"/>
            </a:xfrm>
            <a:custGeom>
              <a:avLst/>
              <a:gdLst>
                <a:gd name="T0" fmla="*/ 0 w 331"/>
                <a:gd name="T1" fmla="*/ 33 h 459"/>
                <a:gd name="T2" fmla="*/ 14 w 331"/>
                <a:gd name="T3" fmla="*/ 27 h 459"/>
                <a:gd name="T4" fmla="*/ 27 w 331"/>
                <a:gd name="T5" fmla="*/ 23 h 459"/>
                <a:gd name="T6" fmla="*/ 38 w 331"/>
                <a:gd name="T7" fmla="*/ 19 h 459"/>
                <a:gd name="T8" fmla="*/ 51 w 331"/>
                <a:gd name="T9" fmla="*/ 16 h 459"/>
                <a:gd name="T10" fmla="*/ 62 w 331"/>
                <a:gd name="T11" fmla="*/ 13 h 459"/>
                <a:gd name="T12" fmla="*/ 74 w 331"/>
                <a:gd name="T13" fmla="*/ 11 h 459"/>
                <a:gd name="T14" fmla="*/ 85 w 331"/>
                <a:gd name="T15" fmla="*/ 9 h 459"/>
                <a:gd name="T16" fmla="*/ 97 w 331"/>
                <a:gd name="T17" fmla="*/ 8 h 459"/>
                <a:gd name="T18" fmla="*/ 108 w 331"/>
                <a:gd name="T19" fmla="*/ 5 h 459"/>
                <a:gd name="T20" fmla="*/ 120 w 331"/>
                <a:gd name="T21" fmla="*/ 5 h 459"/>
                <a:gd name="T22" fmla="*/ 133 w 331"/>
                <a:gd name="T23" fmla="*/ 4 h 459"/>
                <a:gd name="T24" fmla="*/ 144 w 331"/>
                <a:gd name="T25" fmla="*/ 3 h 459"/>
                <a:gd name="T26" fmla="*/ 157 w 331"/>
                <a:gd name="T27" fmla="*/ 2 h 459"/>
                <a:gd name="T28" fmla="*/ 171 w 331"/>
                <a:gd name="T29" fmla="*/ 2 h 459"/>
                <a:gd name="T30" fmla="*/ 184 w 331"/>
                <a:gd name="T31" fmla="*/ 1 h 459"/>
                <a:gd name="T32" fmla="*/ 198 w 331"/>
                <a:gd name="T33" fmla="*/ 0 h 459"/>
                <a:gd name="T34" fmla="*/ 331 w 331"/>
                <a:gd name="T35" fmla="*/ 446 h 459"/>
                <a:gd name="T36" fmla="*/ 315 w 331"/>
                <a:gd name="T37" fmla="*/ 444 h 459"/>
                <a:gd name="T38" fmla="*/ 300 w 331"/>
                <a:gd name="T39" fmla="*/ 443 h 459"/>
                <a:gd name="T40" fmla="*/ 286 w 331"/>
                <a:gd name="T41" fmla="*/ 442 h 459"/>
                <a:gd name="T42" fmla="*/ 273 w 331"/>
                <a:gd name="T43" fmla="*/ 441 h 459"/>
                <a:gd name="T44" fmla="*/ 260 w 331"/>
                <a:gd name="T45" fmla="*/ 440 h 459"/>
                <a:gd name="T46" fmla="*/ 249 w 331"/>
                <a:gd name="T47" fmla="*/ 440 h 459"/>
                <a:gd name="T48" fmla="*/ 237 w 331"/>
                <a:gd name="T49" fmla="*/ 440 h 459"/>
                <a:gd name="T50" fmla="*/ 227 w 331"/>
                <a:gd name="T51" fmla="*/ 440 h 459"/>
                <a:gd name="T52" fmla="*/ 216 w 331"/>
                <a:gd name="T53" fmla="*/ 440 h 459"/>
                <a:gd name="T54" fmla="*/ 204 w 331"/>
                <a:gd name="T55" fmla="*/ 441 h 459"/>
                <a:gd name="T56" fmla="*/ 192 w 331"/>
                <a:gd name="T57" fmla="*/ 442 h 459"/>
                <a:gd name="T58" fmla="*/ 181 w 331"/>
                <a:gd name="T59" fmla="*/ 444 h 459"/>
                <a:gd name="T60" fmla="*/ 168 w 331"/>
                <a:gd name="T61" fmla="*/ 447 h 459"/>
                <a:gd name="T62" fmla="*/ 156 w 331"/>
                <a:gd name="T63" fmla="*/ 450 h 459"/>
                <a:gd name="T64" fmla="*/ 142 w 331"/>
                <a:gd name="T65" fmla="*/ 455 h 459"/>
                <a:gd name="T66" fmla="*/ 127 w 331"/>
                <a:gd name="T67" fmla="*/ 459 h 459"/>
                <a:gd name="T68" fmla="*/ 0 w 331"/>
                <a:gd name="T69" fmla="*/ 3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459">
                  <a:moveTo>
                    <a:pt x="0" y="33"/>
                  </a:moveTo>
                  <a:lnTo>
                    <a:pt x="14" y="27"/>
                  </a:lnTo>
                  <a:lnTo>
                    <a:pt x="27" y="23"/>
                  </a:lnTo>
                  <a:lnTo>
                    <a:pt x="38" y="19"/>
                  </a:lnTo>
                  <a:lnTo>
                    <a:pt x="51" y="16"/>
                  </a:lnTo>
                  <a:lnTo>
                    <a:pt x="62" y="13"/>
                  </a:lnTo>
                  <a:lnTo>
                    <a:pt x="74" y="11"/>
                  </a:lnTo>
                  <a:lnTo>
                    <a:pt x="85" y="9"/>
                  </a:lnTo>
                  <a:lnTo>
                    <a:pt x="97" y="8"/>
                  </a:lnTo>
                  <a:lnTo>
                    <a:pt x="108" y="5"/>
                  </a:lnTo>
                  <a:lnTo>
                    <a:pt x="120" y="5"/>
                  </a:lnTo>
                  <a:lnTo>
                    <a:pt x="133" y="4"/>
                  </a:lnTo>
                  <a:lnTo>
                    <a:pt x="144" y="3"/>
                  </a:lnTo>
                  <a:lnTo>
                    <a:pt x="157" y="2"/>
                  </a:lnTo>
                  <a:lnTo>
                    <a:pt x="171" y="2"/>
                  </a:lnTo>
                  <a:lnTo>
                    <a:pt x="184" y="1"/>
                  </a:lnTo>
                  <a:lnTo>
                    <a:pt x="198" y="0"/>
                  </a:lnTo>
                  <a:lnTo>
                    <a:pt x="331" y="446"/>
                  </a:lnTo>
                  <a:lnTo>
                    <a:pt x="315" y="444"/>
                  </a:lnTo>
                  <a:lnTo>
                    <a:pt x="300" y="443"/>
                  </a:lnTo>
                  <a:lnTo>
                    <a:pt x="286" y="442"/>
                  </a:lnTo>
                  <a:lnTo>
                    <a:pt x="273" y="441"/>
                  </a:lnTo>
                  <a:lnTo>
                    <a:pt x="260" y="440"/>
                  </a:lnTo>
                  <a:lnTo>
                    <a:pt x="249" y="440"/>
                  </a:lnTo>
                  <a:lnTo>
                    <a:pt x="237" y="440"/>
                  </a:lnTo>
                  <a:lnTo>
                    <a:pt x="227" y="440"/>
                  </a:lnTo>
                  <a:lnTo>
                    <a:pt x="216" y="440"/>
                  </a:lnTo>
                  <a:lnTo>
                    <a:pt x="204" y="441"/>
                  </a:lnTo>
                  <a:lnTo>
                    <a:pt x="192" y="442"/>
                  </a:lnTo>
                  <a:lnTo>
                    <a:pt x="181" y="444"/>
                  </a:lnTo>
                  <a:lnTo>
                    <a:pt x="168" y="447"/>
                  </a:lnTo>
                  <a:lnTo>
                    <a:pt x="156" y="450"/>
                  </a:lnTo>
                  <a:lnTo>
                    <a:pt x="142" y="455"/>
                  </a:lnTo>
                  <a:lnTo>
                    <a:pt x="127" y="45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Freeform 177"/>
            <p:cNvSpPr>
              <a:spLocks/>
            </p:cNvSpPr>
            <p:nvPr/>
          </p:nvSpPr>
          <p:spPr bwMode="auto">
            <a:xfrm>
              <a:off x="3255" y="2362"/>
              <a:ext cx="120" cy="78"/>
            </a:xfrm>
            <a:custGeom>
              <a:avLst/>
              <a:gdLst>
                <a:gd name="T0" fmla="*/ 0 w 239"/>
                <a:gd name="T1" fmla="*/ 10 h 155"/>
                <a:gd name="T2" fmla="*/ 47 w 239"/>
                <a:gd name="T3" fmla="*/ 155 h 155"/>
                <a:gd name="T4" fmla="*/ 62 w 239"/>
                <a:gd name="T5" fmla="*/ 152 h 155"/>
                <a:gd name="T6" fmla="*/ 76 w 239"/>
                <a:gd name="T7" fmla="*/ 148 h 155"/>
                <a:gd name="T8" fmla="*/ 91 w 239"/>
                <a:gd name="T9" fmla="*/ 145 h 155"/>
                <a:gd name="T10" fmla="*/ 103 w 239"/>
                <a:gd name="T11" fmla="*/ 142 h 155"/>
                <a:gd name="T12" fmla="*/ 117 w 239"/>
                <a:gd name="T13" fmla="*/ 141 h 155"/>
                <a:gd name="T14" fmla="*/ 130 w 239"/>
                <a:gd name="T15" fmla="*/ 139 h 155"/>
                <a:gd name="T16" fmla="*/ 142 w 239"/>
                <a:gd name="T17" fmla="*/ 138 h 155"/>
                <a:gd name="T18" fmla="*/ 154 w 239"/>
                <a:gd name="T19" fmla="*/ 137 h 155"/>
                <a:gd name="T20" fmla="*/ 166 w 239"/>
                <a:gd name="T21" fmla="*/ 137 h 155"/>
                <a:gd name="T22" fmla="*/ 177 w 239"/>
                <a:gd name="T23" fmla="*/ 137 h 155"/>
                <a:gd name="T24" fmla="*/ 189 w 239"/>
                <a:gd name="T25" fmla="*/ 137 h 155"/>
                <a:gd name="T26" fmla="*/ 199 w 239"/>
                <a:gd name="T27" fmla="*/ 138 h 155"/>
                <a:gd name="T28" fmla="*/ 209 w 239"/>
                <a:gd name="T29" fmla="*/ 139 h 155"/>
                <a:gd name="T30" fmla="*/ 220 w 239"/>
                <a:gd name="T31" fmla="*/ 140 h 155"/>
                <a:gd name="T32" fmla="*/ 230 w 239"/>
                <a:gd name="T33" fmla="*/ 142 h 155"/>
                <a:gd name="T34" fmla="*/ 239 w 239"/>
                <a:gd name="T35" fmla="*/ 145 h 155"/>
                <a:gd name="T36" fmla="*/ 191 w 239"/>
                <a:gd name="T37" fmla="*/ 10 h 155"/>
                <a:gd name="T38" fmla="*/ 178 w 239"/>
                <a:gd name="T39" fmla="*/ 9 h 155"/>
                <a:gd name="T40" fmla="*/ 167 w 239"/>
                <a:gd name="T41" fmla="*/ 8 h 155"/>
                <a:gd name="T42" fmla="*/ 154 w 239"/>
                <a:gd name="T43" fmla="*/ 7 h 155"/>
                <a:gd name="T44" fmla="*/ 142 w 239"/>
                <a:gd name="T45" fmla="*/ 5 h 155"/>
                <a:gd name="T46" fmla="*/ 131 w 239"/>
                <a:gd name="T47" fmla="*/ 4 h 155"/>
                <a:gd name="T48" fmla="*/ 119 w 239"/>
                <a:gd name="T49" fmla="*/ 3 h 155"/>
                <a:gd name="T50" fmla="*/ 108 w 239"/>
                <a:gd name="T51" fmla="*/ 2 h 155"/>
                <a:gd name="T52" fmla="*/ 96 w 239"/>
                <a:gd name="T53" fmla="*/ 1 h 155"/>
                <a:gd name="T54" fmla="*/ 85 w 239"/>
                <a:gd name="T55" fmla="*/ 1 h 155"/>
                <a:gd name="T56" fmla="*/ 73 w 239"/>
                <a:gd name="T57" fmla="*/ 0 h 155"/>
                <a:gd name="T58" fmla="*/ 62 w 239"/>
                <a:gd name="T59" fmla="*/ 1 h 155"/>
                <a:gd name="T60" fmla="*/ 50 w 239"/>
                <a:gd name="T61" fmla="*/ 1 h 155"/>
                <a:gd name="T62" fmla="*/ 38 w 239"/>
                <a:gd name="T63" fmla="*/ 2 h 155"/>
                <a:gd name="T64" fmla="*/ 25 w 239"/>
                <a:gd name="T65" fmla="*/ 4 h 155"/>
                <a:gd name="T66" fmla="*/ 12 w 239"/>
                <a:gd name="T67" fmla="*/ 7 h 155"/>
                <a:gd name="T68" fmla="*/ 0 w 239"/>
                <a:gd name="T69" fmla="*/ 1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155">
                  <a:moveTo>
                    <a:pt x="0" y="10"/>
                  </a:moveTo>
                  <a:lnTo>
                    <a:pt x="47" y="155"/>
                  </a:lnTo>
                  <a:lnTo>
                    <a:pt x="62" y="152"/>
                  </a:lnTo>
                  <a:lnTo>
                    <a:pt x="76" y="148"/>
                  </a:lnTo>
                  <a:lnTo>
                    <a:pt x="91" y="145"/>
                  </a:lnTo>
                  <a:lnTo>
                    <a:pt x="103" y="142"/>
                  </a:lnTo>
                  <a:lnTo>
                    <a:pt x="117" y="141"/>
                  </a:lnTo>
                  <a:lnTo>
                    <a:pt x="130" y="139"/>
                  </a:lnTo>
                  <a:lnTo>
                    <a:pt x="142" y="138"/>
                  </a:lnTo>
                  <a:lnTo>
                    <a:pt x="154" y="137"/>
                  </a:lnTo>
                  <a:lnTo>
                    <a:pt x="166" y="137"/>
                  </a:lnTo>
                  <a:lnTo>
                    <a:pt x="177" y="137"/>
                  </a:lnTo>
                  <a:lnTo>
                    <a:pt x="189" y="137"/>
                  </a:lnTo>
                  <a:lnTo>
                    <a:pt x="199" y="138"/>
                  </a:lnTo>
                  <a:lnTo>
                    <a:pt x="209" y="139"/>
                  </a:lnTo>
                  <a:lnTo>
                    <a:pt x="220" y="140"/>
                  </a:lnTo>
                  <a:lnTo>
                    <a:pt x="230" y="142"/>
                  </a:lnTo>
                  <a:lnTo>
                    <a:pt x="239" y="145"/>
                  </a:lnTo>
                  <a:lnTo>
                    <a:pt x="191" y="10"/>
                  </a:lnTo>
                  <a:lnTo>
                    <a:pt x="178" y="9"/>
                  </a:lnTo>
                  <a:lnTo>
                    <a:pt x="167" y="8"/>
                  </a:lnTo>
                  <a:lnTo>
                    <a:pt x="154" y="7"/>
                  </a:lnTo>
                  <a:lnTo>
                    <a:pt x="142" y="5"/>
                  </a:lnTo>
                  <a:lnTo>
                    <a:pt x="131" y="4"/>
                  </a:lnTo>
                  <a:lnTo>
                    <a:pt x="119" y="3"/>
                  </a:lnTo>
                  <a:lnTo>
                    <a:pt x="108" y="2"/>
                  </a:lnTo>
                  <a:lnTo>
                    <a:pt x="96" y="1"/>
                  </a:lnTo>
                  <a:lnTo>
                    <a:pt x="85" y="1"/>
                  </a:lnTo>
                  <a:lnTo>
                    <a:pt x="73" y="0"/>
                  </a:lnTo>
                  <a:lnTo>
                    <a:pt x="62" y="1"/>
                  </a:lnTo>
                  <a:lnTo>
                    <a:pt x="50" y="1"/>
                  </a:lnTo>
                  <a:lnTo>
                    <a:pt x="38" y="2"/>
                  </a:lnTo>
                  <a:lnTo>
                    <a:pt x="25" y="4"/>
                  </a:lnTo>
                  <a:lnTo>
                    <a:pt x="12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" name="Freeform 178"/>
            <p:cNvSpPr>
              <a:spLocks/>
            </p:cNvSpPr>
            <p:nvPr/>
          </p:nvSpPr>
          <p:spPr bwMode="auto">
            <a:xfrm>
              <a:off x="3281" y="2438"/>
              <a:ext cx="127" cy="102"/>
            </a:xfrm>
            <a:custGeom>
              <a:avLst/>
              <a:gdLst>
                <a:gd name="T0" fmla="*/ 0 w 255"/>
                <a:gd name="T1" fmla="*/ 21 h 205"/>
                <a:gd name="T2" fmla="*/ 15 w 255"/>
                <a:gd name="T3" fmla="*/ 17 h 205"/>
                <a:gd name="T4" fmla="*/ 31 w 255"/>
                <a:gd name="T5" fmla="*/ 12 h 205"/>
                <a:gd name="T6" fmla="*/ 45 w 255"/>
                <a:gd name="T7" fmla="*/ 9 h 205"/>
                <a:gd name="T8" fmla="*/ 60 w 255"/>
                <a:gd name="T9" fmla="*/ 6 h 205"/>
                <a:gd name="T10" fmla="*/ 73 w 255"/>
                <a:gd name="T11" fmla="*/ 4 h 205"/>
                <a:gd name="T12" fmla="*/ 87 w 255"/>
                <a:gd name="T13" fmla="*/ 2 h 205"/>
                <a:gd name="T14" fmla="*/ 99 w 255"/>
                <a:gd name="T15" fmla="*/ 1 h 205"/>
                <a:gd name="T16" fmla="*/ 112 w 255"/>
                <a:gd name="T17" fmla="*/ 0 h 205"/>
                <a:gd name="T18" fmla="*/ 124 w 255"/>
                <a:gd name="T19" fmla="*/ 0 h 205"/>
                <a:gd name="T20" fmla="*/ 134 w 255"/>
                <a:gd name="T21" fmla="*/ 0 h 205"/>
                <a:gd name="T22" fmla="*/ 145 w 255"/>
                <a:gd name="T23" fmla="*/ 1 h 205"/>
                <a:gd name="T24" fmla="*/ 156 w 255"/>
                <a:gd name="T25" fmla="*/ 1 h 205"/>
                <a:gd name="T26" fmla="*/ 165 w 255"/>
                <a:gd name="T27" fmla="*/ 3 h 205"/>
                <a:gd name="T28" fmla="*/ 174 w 255"/>
                <a:gd name="T29" fmla="*/ 4 h 205"/>
                <a:gd name="T30" fmla="*/ 184 w 255"/>
                <a:gd name="T31" fmla="*/ 6 h 205"/>
                <a:gd name="T32" fmla="*/ 192 w 255"/>
                <a:gd name="T33" fmla="*/ 9 h 205"/>
                <a:gd name="T34" fmla="*/ 255 w 255"/>
                <a:gd name="T35" fmla="*/ 187 h 205"/>
                <a:gd name="T36" fmla="*/ 240 w 255"/>
                <a:gd name="T37" fmla="*/ 185 h 205"/>
                <a:gd name="T38" fmla="*/ 227 w 255"/>
                <a:gd name="T39" fmla="*/ 184 h 205"/>
                <a:gd name="T40" fmla="*/ 213 w 255"/>
                <a:gd name="T41" fmla="*/ 183 h 205"/>
                <a:gd name="T42" fmla="*/ 202 w 255"/>
                <a:gd name="T43" fmla="*/ 182 h 205"/>
                <a:gd name="T44" fmla="*/ 190 w 255"/>
                <a:gd name="T45" fmla="*/ 180 h 205"/>
                <a:gd name="T46" fmla="*/ 179 w 255"/>
                <a:gd name="T47" fmla="*/ 180 h 205"/>
                <a:gd name="T48" fmla="*/ 169 w 255"/>
                <a:gd name="T49" fmla="*/ 182 h 205"/>
                <a:gd name="T50" fmla="*/ 158 w 255"/>
                <a:gd name="T51" fmla="*/ 182 h 205"/>
                <a:gd name="T52" fmla="*/ 148 w 255"/>
                <a:gd name="T53" fmla="*/ 183 h 205"/>
                <a:gd name="T54" fmla="*/ 137 w 255"/>
                <a:gd name="T55" fmla="*/ 185 h 205"/>
                <a:gd name="T56" fmla="*/ 126 w 255"/>
                <a:gd name="T57" fmla="*/ 186 h 205"/>
                <a:gd name="T58" fmla="*/ 114 w 255"/>
                <a:gd name="T59" fmla="*/ 190 h 205"/>
                <a:gd name="T60" fmla="*/ 103 w 255"/>
                <a:gd name="T61" fmla="*/ 192 h 205"/>
                <a:gd name="T62" fmla="*/ 90 w 255"/>
                <a:gd name="T63" fmla="*/ 195 h 205"/>
                <a:gd name="T64" fmla="*/ 77 w 255"/>
                <a:gd name="T65" fmla="*/ 200 h 205"/>
                <a:gd name="T66" fmla="*/ 64 w 255"/>
                <a:gd name="T67" fmla="*/ 205 h 205"/>
                <a:gd name="T68" fmla="*/ 0 w 255"/>
                <a:gd name="T69" fmla="*/ 2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5" h="205">
                  <a:moveTo>
                    <a:pt x="0" y="21"/>
                  </a:moveTo>
                  <a:lnTo>
                    <a:pt x="15" y="17"/>
                  </a:lnTo>
                  <a:lnTo>
                    <a:pt x="31" y="12"/>
                  </a:lnTo>
                  <a:lnTo>
                    <a:pt x="45" y="9"/>
                  </a:lnTo>
                  <a:lnTo>
                    <a:pt x="60" y="6"/>
                  </a:lnTo>
                  <a:lnTo>
                    <a:pt x="73" y="4"/>
                  </a:lnTo>
                  <a:lnTo>
                    <a:pt x="87" y="2"/>
                  </a:lnTo>
                  <a:lnTo>
                    <a:pt x="99" y="1"/>
                  </a:lnTo>
                  <a:lnTo>
                    <a:pt x="112" y="0"/>
                  </a:lnTo>
                  <a:lnTo>
                    <a:pt x="124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6" y="1"/>
                  </a:lnTo>
                  <a:lnTo>
                    <a:pt x="165" y="3"/>
                  </a:lnTo>
                  <a:lnTo>
                    <a:pt x="174" y="4"/>
                  </a:lnTo>
                  <a:lnTo>
                    <a:pt x="184" y="6"/>
                  </a:lnTo>
                  <a:lnTo>
                    <a:pt x="192" y="9"/>
                  </a:lnTo>
                  <a:lnTo>
                    <a:pt x="255" y="187"/>
                  </a:lnTo>
                  <a:lnTo>
                    <a:pt x="240" y="185"/>
                  </a:lnTo>
                  <a:lnTo>
                    <a:pt x="227" y="184"/>
                  </a:lnTo>
                  <a:lnTo>
                    <a:pt x="213" y="183"/>
                  </a:lnTo>
                  <a:lnTo>
                    <a:pt x="202" y="182"/>
                  </a:lnTo>
                  <a:lnTo>
                    <a:pt x="190" y="180"/>
                  </a:lnTo>
                  <a:lnTo>
                    <a:pt x="179" y="180"/>
                  </a:lnTo>
                  <a:lnTo>
                    <a:pt x="169" y="182"/>
                  </a:lnTo>
                  <a:lnTo>
                    <a:pt x="158" y="182"/>
                  </a:lnTo>
                  <a:lnTo>
                    <a:pt x="148" y="183"/>
                  </a:lnTo>
                  <a:lnTo>
                    <a:pt x="137" y="185"/>
                  </a:lnTo>
                  <a:lnTo>
                    <a:pt x="126" y="186"/>
                  </a:lnTo>
                  <a:lnTo>
                    <a:pt x="114" y="190"/>
                  </a:lnTo>
                  <a:lnTo>
                    <a:pt x="103" y="192"/>
                  </a:lnTo>
                  <a:lnTo>
                    <a:pt x="90" y="195"/>
                  </a:lnTo>
                  <a:lnTo>
                    <a:pt x="77" y="200"/>
                  </a:lnTo>
                  <a:lnTo>
                    <a:pt x="64" y="20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" name="Freeform 179"/>
            <p:cNvSpPr>
              <a:spLocks/>
            </p:cNvSpPr>
            <p:nvPr/>
          </p:nvSpPr>
          <p:spPr bwMode="auto">
            <a:xfrm>
              <a:off x="3316" y="2536"/>
              <a:ext cx="159" cy="171"/>
            </a:xfrm>
            <a:custGeom>
              <a:avLst/>
              <a:gdLst>
                <a:gd name="T0" fmla="*/ 0 w 319"/>
                <a:gd name="T1" fmla="*/ 24 h 341"/>
                <a:gd name="T2" fmla="*/ 13 w 319"/>
                <a:gd name="T3" fmla="*/ 19 h 341"/>
                <a:gd name="T4" fmla="*/ 26 w 319"/>
                <a:gd name="T5" fmla="*/ 15 h 341"/>
                <a:gd name="T6" fmla="*/ 40 w 319"/>
                <a:gd name="T7" fmla="*/ 10 h 341"/>
                <a:gd name="T8" fmla="*/ 53 w 319"/>
                <a:gd name="T9" fmla="*/ 8 h 341"/>
                <a:gd name="T10" fmla="*/ 65 w 319"/>
                <a:gd name="T11" fmla="*/ 4 h 341"/>
                <a:gd name="T12" fmla="*/ 78 w 319"/>
                <a:gd name="T13" fmla="*/ 3 h 341"/>
                <a:gd name="T14" fmla="*/ 91 w 319"/>
                <a:gd name="T15" fmla="*/ 1 h 341"/>
                <a:gd name="T16" fmla="*/ 102 w 319"/>
                <a:gd name="T17" fmla="*/ 1 h 341"/>
                <a:gd name="T18" fmla="*/ 114 w 319"/>
                <a:gd name="T19" fmla="*/ 0 h 341"/>
                <a:gd name="T20" fmla="*/ 125 w 319"/>
                <a:gd name="T21" fmla="*/ 1 h 341"/>
                <a:gd name="T22" fmla="*/ 137 w 319"/>
                <a:gd name="T23" fmla="*/ 1 h 341"/>
                <a:gd name="T24" fmla="*/ 148 w 319"/>
                <a:gd name="T25" fmla="*/ 2 h 341"/>
                <a:gd name="T26" fmla="*/ 160 w 319"/>
                <a:gd name="T27" fmla="*/ 4 h 341"/>
                <a:gd name="T28" fmla="*/ 170 w 319"/>
                <a:gd name="T29" fmla="*/ 7 h 341"/>
                <a:gd name="T30" fmla="*/ 180 w 319"/>
                <a:gd name="T31" fmla="*/ 9 h 341"/>
                <a:gd name="T32" fmla="*/ 191 w 319"/>
                <a:gd name="T33" fmla="*/ 12 h 341"/>
                <a:gd name="T34" fmla="*/ 319 w 319"/>
                <a:gd name="T35" fmla="*/ 328 h 341"/>
                <a:gd name="T36" fmla="*/ 307 w 319"/>
                <a:gd name="T37" fmla="*/ 328 h 341"/>
                <a:gd name="T38" fmla="*/ 295 w 319"/>
                <a:gd name="T39" fmla="*/ 328 h 341"/>
                <a:gd name="T40" fmla="*/ 283 w 319"/>
                <a:gd name="T41" fmla="*/ 328 h 341"/>
                <a:gd name="T42" fmla="*/ 270 w 319"/>
                <a:gd name="T43" fmla="*/ 328 h 341"/>
                <a:gd name="T44" fmla="*/ 258 w 319"/>
                <a:gd name="T45" fmla="*/ 328 h 341"/>
                <a:gd name="T46" fmla="*/ 245 w 319"/>
                <a:gd name="T47" fmla="*/ 328 h 341"/>
                <a:gd name="T48" fmla="*/ 232 w 319"/>
                <a:gd name="T49" fmla="*/ 328 h 341"/>
                <a:gd name="T50" fmla="*/ 219 w 319"/>
                <a:gd name="T51" fmla="*/ 329 h 341"/>
                <a:gd name="T52" fmla="*/ 206 w 319"/>
                <a:gd name="T53" fmla="*/ 329 h 341"/>
                <a:gd name="T54" fmla="*/ 192 w 319"/>
                <a:gd name="T55" fmla="*/ 329 h 341"/>
                <a:gd name="T56" fmla="*/ 177 w 319"/>
                <a:gd name="T57" fmla="*/ 330 h 341"/>
                <a:gd name="T58" fmla="*/ 163 w 319"/>
                <a:gd name="T59" fmla="*/ 331 h 341"/>
                <a:gd name="T60" fmla="*/ 148 w 319"/>
                <a:gd name="T61" fmla="*/ 334 h 341"/>
                <a:gd name="T62" fmla="*/ 133 w 319"/>
                <a:gd name="T63" fmla="*/ 335 h 341"/>
                <a:gd name="T64" fmla="*/ 118 w 319"/>
                <a:gd name="T65" fmla="*/ 337 h 341"/>
                <a:gd name="T66" fmla="*/ 103 w 319"/>
                <a:gd name="T67" fmla="*/ 341 h 341"/>
                <a:gd name="T68" fmla="*/ 0 w 319"/>
                <a:gd name="T69" fmla="*/ 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9" h="341">
                  <a:moveTo>
                    <a:pt x="0" y="24"/>
                  </a:moveTo>
                  <a:lnTo>
                    <a:pt x="13" y="19"/>
                  </a:lnTo>
                  <a:lnTo>
                    <a:pt x="26" y="15"/>
                  </a:lnTo>
                  <a:lnTo>
                    <a:pt x="40" y="10"/>
                  </a:lnTo>
                  <a:lnTo>
                    <a:pt x="53" y="8"/>
                  </a:lnTo>
                  <a:lnTo>
                    <a:pt x="65" y="4"/>
                  </a:lnTo>
                  <a:lnTo>
                    <a:pt x="78" y="3"/>
                  </a:lnTo>
                  <a:lnTo>
                    <a:pt x="91" y="1"/>
                  </a:lnTo>
                  <a:lnTo>
                    <a:pt x="102" y="1"/>
                  </a:lnTo>
                  <a:lnTo>
                    <a:pt x="114" y="0"/>
                  </a:lnTo>
                  <a:lnTo>
                    <a:pt x="125" y="1"/>
                  </a:lnTo>
                  <a:lnTo>
                    <a:pt x="137" y="1"/>
                  </a:lnTo>
                  <a:lnTo>
                    <a:pt x="148" y="2"/>
                  </a:lnTo>
                  <a:lnTo>
                    <a:pt x="160" y="4"/>
                  </a:lnTo>
                  <a:lnTo>
                    <a:pt x="170" y="7"/>
                  </a:lnTo>
                  <a:lnTo>
                    <a:pt x="180" y="9"/>
                  </a:lnTo>
                  <a:lnTo>
                    <a:pt x="191" y="12"/>
                  </a:lnTo>
                  <a:lnTo>
                    <a:pt x="319" y="328"/>
                  </a:lnTo>
                  <a:lnTo>
                    <a:pt x="307" y="328"/>
                  </a:lnTo>
                  <a:lnTo>
                    <a:pt x="295" y="328"/>
                  </a:lnTo>
                  <a:lnTo>
                    <a:pt x="283" y="328"/>
                  </a:lnTo>
                  <a:lnTo>
                    <a:pt x="270" y="328"/>
                  </a:lnTo>
                  <a:lnTo>
                    <a:pt x="258" y="328"/>
                  </a:lnTo>
                  <a:lnTo>
                    <a:pt x="245" y="328"/>
                  </a:lnTo>
                  <a:lnTo>
                    <a:pt x="232" y="328"/>
                  </a:lnTo>
                  <a:lnTo>
                    <a:pt x="219" y="329"/>
                  </a:lnTo>
                  <a:lnTo>
                    <a:pt x="206" y="329"/>
                  </a:lnTo>
                  <a:lnTo>
                    <a:pt x="192" y="329"/>
                  </a:lnTo>
                  <a:lnTo>
                    <a:pt x="177" y="330"/>
                  </a:lnTo>
                  <a:lnTo>
                    <a:pt x="163" y="331"/>
                  </a:lnTo>
                  <a:lnTo>
                    <a:pt x="148" y="334"/>
                  </a:lnTo>
                  <a:lnTo>
                    <a:pt x="133" y="335"/>
                  </a:lnTo>
                  <a:lnTo>
                    <a:pt x="118" y="337"/>
                  </a:lnTo>
                  <a:lnTo>
                    <a:pt x="103" y="34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" name="Freeform 180"/>
            <p:cNvSpPr>
              <a:spLocks/>
            </p:cNvSpPr>
            <p:nvPr/>
          </p:nvSpPr>
          <p:spPr bwMode="auto">
            <a:xfrm>
              <a:off x="2765" y="2310"/>
              <a:ext cx="16" cy="16"/>
            </a:xfrm>
            <a:custGeom>
              <a:avLst/>
              <a:gdLst>
                <a:gd name="T0" fmla="*/ 0 w 32"/>
                <a:gd name="T1" fmla="*/ 3 h 31"/>
                <a:gd name="T2" fmla="*/ 3 w 32"/>
                <a:gd name="T3" fmla="*/ 31 h 31"/>
                <a:gd name="T4" fmla="*/ 32 w 32"/>
                <a:gd name="T5" fmla="*/ 28 h 31"/>
                <a:gd name="T6" fmla="*/ 25 w 32"/>
                <a:gd name="T7" fmla="*/ 0 h 31"/>
                <a:gd name="T8" fmla="*/ 0 w 32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3"/>
                  </a:moveTo>
                  <a:lnTo>
                    <a:pt x="3" y="31"/>
                  </a:lnTo>
                  <a:lnTo>
                    <a:pt x="32" y="28"/>
                  </a:lnTo>
                  <a:lnTo>
                    <a:pt x="2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" name="Freeform 181"/>
            <p:cNvSpPr>
              <a:spLocks/>
            </p:cNvSpPr>
            <p:nvPr/>
          </p:nvSpPr>
          <p:spPr bwMode="auto">
            <a:xfrm>
              <a:off x="2794" y="2309"/>
              <a:ext cx="16" cy="15"/>
            </a:xfrm>
            <a:custGeom>
              <a:avLst/>
              <a:gdLst>
                <a:gd name="T0" fmla="*/ 0 w 32"/>
                <a:gd name="T1" fmla="*/ 4 h 32"/>
                <a:gd name="T2" fmla="*/ 3 w 32"/>
                <a:gd name="T3" fmla="*/ 32 h 32"/>
                <a:gd name="T4" fmla="*/ 32 w 32"/>
                <a:gd name="T5" fmla="*/ 28 h 32"/>
                <a:gd name="T6" fmla="*/ 25 w 32"/>
                <a:gd name="T7" fmla="*/ 0 h 32"/>
                <a:gd name="T8" fmla="*/ 0 w 3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0" y="4"/>
                  </a:moveTo>
                  <a:lnTo>
                    <a:pt x="3" y="32"/>
                  </a:lnTo>
                  <a:lnTo>
                    <a:pt x="32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" name="Freeform 182"/>
            <p:cNvSpPr>
              <a:spLocks/>
            </p:cNvSpPr>
            <p:nvPr/>
          </p:nvSpPr>
          <p:spPr bwMode="auto">
            <a:xfrm>
              <a:off x="2827" y="2309"/>
              <a:ext cx="16" cy="15"/>
            </a:xfrm>
            <a:custGeom>
              <a:avLst/>
              <a:gdLst>
                <a:gd name="T0" fmla="*/ 0 w 33"/>
                <a:gd name="T1" fmla="*/ 4 h 32"/>
                <a:gd name="T2" fmla="*/ 4 w 33"/>
                <a:gd name="T3" fmla="*/ 32 h 32"/>
                <a:gd name="T4" fmla="*/ 33 w 33"/>
                <a:gd name="T5" fmla="*/ 28 h 32"/>
                <a:gd name="T6" fmla="*/ 25 w 33"/>
                <a:gd name="T7" fmla="*/ 0 h 32"/>
                <a:gd name="T8" fmla="*/ 0 w 33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0" y="4"/>
                  </a:moveTo>
                  <a:lnTo>
                    <a:pt x="4" y="32"/>
                  </a:lnTo>
                  <a:lnTo>
                    <a:pt x="33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" name="Freeform 183"/>
            <p:cNvSpPr>
              <a:spLocks/>
            </p:cNvSpPr>
            <p:nvPr/>
          </p:nvSpPr>
          <p:spPr bwMode="auto">
            <a:xfrm>
              <a:off x="3164" y="2321"/>
              <a:ext cx="16" cy="16"/>
            </a:xfrm>
            <a:custGeom>
              <a:avLst/>
              <a:gdLst>
                <a:gd name="T0" fmla="*/ 0 w 32"/>
                <a:gd name="T1" fmla="*/ 2 h 31"/>
                <a:gd name="T2" fmla="*/ 4 w 32"/>
                <a:gd name="T3" fmla="*/ 31 h 31"/>
                <a:gd name="T4" fmla="*/ 32 w 32"/>
                <a:gd name="T5" fmla="*/ 27 h 31"/>
                <a:gd name="T6" fmla="*/ 26 w 32"/>
                <a:gd name="T7" fmla="*/ 0 h 31"/>
                <a:gd name="T8" fmla="*/ 0 w 32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2"/>
                  </a:moveTo>
                  <a:lnTo>
                    <a:pt x="4" y="31"/>
                  </a:lnTo>
                  <a:lnTo>
                    <a:pt x="32" y="27"/>
                  </a:lnTo>
                  <a:lnTo>
                    <a:pt x="2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" name="Freeform 184"/>
            <p:cNvSpPr>
              <a:spLocks/>
            </p:cNvSpPr>
            <p:nvPr/>
          </p:nvSpPr>
          <p:spPr bwMode="auto">
            <a:xfrm>
              <a:off x="3192" y="2320"/>
              <a:ext cx="16" cy="15"/>
            </a:xfrm>
            <a:custGeom>
              <a:avLst/>
              <a:gdLst>
                <a:gd name="T0" fmla="*/ 0 w 31"/>
                <a:gd name="T1" fmla="*/ 4 h 31"/>
                <a:gd name="T2" fmla="*/ 3 w 31"/>
                <a:gd name="T3" fmla="*/ 31 h 31"/>
                <a:gd name="T4" fmla="*/ 31 w 31"/>
                <a:gd name="T5" fmla="*/ 28 h 31"/>
                <a:gd name="T6" fmla="*/ 25 w 31"/>
                <a:gd name="T7" fmla="*/ 0 h 31"/>
                <a:gd name="T8" fmla="*/ 0 w 31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4"/>
                  </a:moveTo>
                  <a:lnTo>
                    <a:pt x="3" y="31"/>
                  </a:lnTo>
                  <a:lnTo>
                    <a:pt x="31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" name="Freeform 185"/>
            <p:cNvSpPr>
              <a:spLocks/>
            </p:cNvSpPr>
            <p:nvPr/>
          </p:nvSpPr>
          <p:spPr bwMode="auto">
            <a:xfrm>
              <a:off x="3226" y="2320"/>
              <a:ext cx="16" cy="15"/>
            </a:xfrm>
            <a:custGeom>
              <a:avLst/>
              <a:gdLst>
                <a:gd name="T0" fmla="*/ 0 w 31"/>
                <a:gd name="T1" fmla="*/ 4 h 31"/>
                <a:gd name="T2" fmla="*/ 3 w 31"/>
                <a:gd name="T3" fmla="*/ 31 h 31"/>
                <a:gd name="T4" fmla="*/ 31 w 31"/>
                <a:gd name="T5" fmla="*/ 28 h 31"/>
                <a:gd name="T6" fmla="*/ 24 w 31"/>
                <a:gd name="T7" fmla="*/ 0 h 31"/>
                <a:gd name="T8" fmla="*/ 0 w 31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4"/>
                  </a:moveTo>
                  <a:lnTo>
                    <a:pt x="3" y="31"/>
                  </a:lnTo>
                  <a:lnTo>
                    <a:pt x="31" y="28"/>
                  </a:lnTo>
                  <a:lnTo>
                    <a:pt x="2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" name="Freeform 186"/>
            <p:cNvSpPr>
              <a:spLocks/>
            </p:cNvSpPr>
            <p:nvPr/>
          </p:nvSpPr>
          <p:spPr bwMode="auto">
            <a:xfrm>
              <a:off x="3258" y="2321"/>
              <a:ext cx="16" cy="16"/>
            </a:xfrm>
            <a:custGeom>
              <a:avLst/>
              <a:gdLst>
                <a:gd name="T0" fmla="*/ 0 w 33"/>
                <a:gd name="T1" fmla="*/ 2 h 31"/>
                <a:gd name="T2" fmla="*/ 4 w 33"/>
                <a:gd name="T3" fmla="*/ 31 h 31"/>
                <a:gd name="T4" fmla="*/ 33 w 33"/>
                <a:gd name="T5" fmla="*/ 27 h 31"/>
                <a:gd name="T6" fmla="*/ 25 w 33"/>
                <a:gd name="T7" fmla="*/ 0 h 31"/>
                <a:gd name="T8" fmla="*/ 0 w 33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0" y="2"/>
                  </a:moveTo>
                  <a:lnTo>
                    <a:pt x="4" y="31"/>
                  </a:lnTo>
                  <a:lnTo>
                    <a:pt x="33" y="27"/>
                  </a:lnTo>
                  <a:lnTo>
                    <a:pt x="2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" name="Freeform 192"/>
            <p:cNvSpPr>
              <a:spLocks/>
            </p:cNvSpPr>
            <p:nvPr/>
          </p:nvSpPr>
          <p:spPr bwMode="auto">
            <a:xfrm>
              <a:off x="3285" y="2785"/>
              <a:ext cx="292" cy="45"/>
            </a:xfrm>
            <a:custGeom>
              <a:avLst/>
              <a:gdLst>
                <a:gd name="T0" fmla="*/ 0 w 584"/>
                <a:gd name="T1" fmla="*/ 41 h 89"/>
                <a:gd name="T2" fmla="*/ 103 w 584"/>
                <a:gd name="T3" fmla="*/ 33 h 89"/>
                <a:gd name="T4" fmla="*/ 584 w 584"/>
                <a:gd name="T5" fmla="*/ 0 h 89"/>
                <a:gd name="T6" fmla="*/ 584 w 584"/>
                <a:gd name="T7" fmla="*/ 81 h 89"/>
                <a:gd name="T8" fmla="*/ 308 w 584"/>
                <a:gd name="T9" fmla="*/ 89 h 89"/>
                <a:gd name="T10" fmla="*/ 396 w 584"/>
                <a:gd name="T11" fmla="*/ 57 h 89"/>
                <a:gd name="T12" fmla="*/ 79 w 584"/>
                <a:gd name="T13" fmla="*/ 73 h 89"/>
                <a:gd name="T14" fmla="*/ 0 w 584"/>
                <a:gd name="T15" fmla="*/ 4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4" h="89">
                  <a:moveTo>
                    <a:pt x="0" y="41"/>
                  </a:moveTo>
                  <a:lnTo>
                    <a:pt x="103" y="33"/>
                  </a:lnTo>
                  <a:lnTo>
                    <a:pt x="584" y="0"/>
                  </a:lnTo>
                  <a:lnTo>
                    <a:pt x="584" y="81"/>
                  </a:lnTo>
                  <a:lnTo>
                    <a:pt x="308" y="89"/>
                  </a:lnTo>
                  <a:lnTo>
                    <a:pt x="396" y="57"/>
                  </a:lnTo>
                  <a:lnTo>
                    <a:pt x="79" y="73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" name="Freeform 204"/>
            <p:cNvSpPr>
              <a:spLocks/>
            </p:cNvSpPr>
            <p:nvPr/>
          </p:nvSpPr>
          <p:spPr bwMode="auto">
            <a:xfrm>
              <a:off x="2937" y="2865"/>
              <a:ext cx="50" cy="24"/>
            </a:xfrm>
            <a:custGeom>
              <a:avLst/>
              <a:gdLst>
                <a:gd name="T0" fmla="*/ 0 w 101"/>
                <a:gd name="T1" fmla="*/ 0 h 50"/>
                <a:gd name="T2" fmla="*/ 75 w 101"/>
                <a:gd name="T3" fmla="*/ 0 h 50"/>
                <a:gd name="T4" fmla="*/ 101 w 101"/>
                <a:gd name="T5" fmla="*/ 48 h 50"/>
                <a:gd name="T6" fmla="*/ 30 w 101"/>
                <a:gd name="T7" fmla="*/ 50 h 50"/>
                <a:gd name="T8" fmla="*/ 26 w 101"/>
                <a:gd name="T9" fmla="*/ 42 h 50"/>
                <a:gd name="T10" fmla="*/ 16 w 101"/>
                <a:gd name="T11" fmla="*/ 23 h 50"/>
                <a:gd name="T12" fmla="*/ 6 w 101"/>
                <a:gd name="T13" fmla="*/ 6 h 50"/>
                <a:gd name="T14" fmla="*/ 0 w 101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0">
                  <a:moveTo>
                    <a:pt x="0" y="0"/>
                  </a:moveTo>
                  <a:lnTo>
                    <a:pt x="75" y="0"/>
                  </a:lnTo>
                  <a:lnTo>
                    <a:pt x="101" y="48"/>
                  </a:lnTo>
                  <a:lnTo>
                    <a:pt x="30" y="50"/>
                  </a:lnTo>
                  <a:lnTo>
                    <a:pt x="26" y="42"/>
                  </a:lnTo>
                  <a:lnTo>
                    <a:pt x="16" y="23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333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F32D3B-0521-8647-A1A0-437DD2DDC0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DOI</a:t>
            </a:r>
            <a:endParaRPr kumimoji="1" lang="ja-JP" altLang="en-US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93A2FE02-AFEE-394A-B916-79F35CA55C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314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1. Offer various ways for registration procedures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1800" dirty="0"/>
              <a:t>via IRDB (Institutional Repository Aggregator) </a:t>
            </a:r>
          </a:p>
          <a:p>
            <a:pPr lvl="1"/>
            <a:r>
              <a:rPr lang="en-US" altLang="ja-JP" sz="1600" dirty="0"/>
              <a:t>IRDB: 	   	621 institutions / </a:t>
            </a:r>
            <a:r>
              <a:rPr lang="fi-FI" altLang="ja-JP" sz="1600" dirty="0"/>
              <a:t>1,984,896 </a:t>
            </a:r>
            <a:r>
              <a:rPr lang="fi-FI" altLang="ja-JP" sz="1600" dirty="0" err="1"/>
              <a:t>items</a:t>
            </a:r>
            <a:endParaRPr lang="fi-FI" altLang="ja-JP" sz="1600" dirty="0"/>
          </a:p>
          <a:p>
            <a:pPr lvl="1"/>
            <a:r>
              <a:rPr kumimoji="1" lang="en-US" altLang="ja-JP" sz="1600" dirty="0"/>
              <a:t>DOI Registration		254 institutions /    </a:t>
            </a:r>
            <a:r>
              <a:rPr lang="cs-CZ" altLang="ja-JP" sz="1600" dirty="0"/>
              <a:t>118,619 </a:t>
            </a:r>
            <a:r>
              <a:rPr lang="cs-CZ" altLang="ja-JP" sz="1600" dirty="0" err="1"/>
              <a:t>items</a:t>
            </a:r>
            <a:endParaRPr lang="cs-CZ" altLang="ja-JP" sz="1600" dirty="0"/>
          </a:p>
          <a:p>
            <a:pPr marL="274320" lvl="1" indent="0">
              <a:buNone/>
            </a:pPr>
            <a:r>
              <a:rPr kumimoji="1" lang="en-US" altLang="ja-JP" sz="1600" dirty="0"/>
              <a:t>                                        	   (40.9%)                           (6.0%)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268760"/>
            <a:ext cx="2202479" cy="420747"/>
          </a:xfrm>
          <a:prstGeom prst="rect">
            <a:avLst/>
          </a:prstGeom>
        </p:spPr>
      </p:pic>
      <p:pic>
        <p:nvPicPr>
          <p:cNvPr id="9" name="Picture 4" descr="\\Zk00045A\共有データ\500_【JaLC(原課）】\550_【普及】\ロゴ\【一式】納品物\png\Layout 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37112"/>
            <a:ext cx="2195736" cy="62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角丸四角形 10"/>
          <p:cNvSpPr/>
          <p:nvPr/>
        </p:nvSpPr>
        <p:spPr>
          <a:xfrm>
            <a:off x="251520" y="4725144"/>
            <a:ext cx="1584176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/>
              <a:t>Institutional Repository</a:t>
            </a:r>
            <a:endParaRPr kumimoji="1" lang="ja-JP" altLang="en-US" sz="1100" dirty="0"/>
          </a:p>
        </p:txBody>
      </p:sp>
      <p:sp>
        <p:nvSpPr>
          <p:cNvPr id="12" name="角丸四角形 11"/>
          <p:cNvSpPr/>
          <p:nvPr/>
        </p:nvSpPr>
        <p:spPr>
          <a:xfrm>
            <a:off x="403920" y="4941168"/>
            <a:ext cx="1575792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/>
              <a:t>Institutional Repository</a:t>
            </a:r>
            <a:endParaRPr lang="ja-JP" altLang="en-US" sz="1100" dirty="0"/>
          </a:p>
        </p:txBody>
      </p:sp>
      <p:sp>
        <p:nvSpPr>
          <p:cNvPr id="13" name="角丸四角形 12"/>
          <p:cNvSpPr/>
          <p:nvPr/>
        </p:nvSpPr>
        <p:spPr>
          <a:xfrm>
            <a:off x="556320" y="5157192"/>
            <a:ext cx="156740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/>
              <a:t>Institutional Repository</a:t>
            </a:r>
            <a:endParaRPr lang="ja-JP" altLang="en-US" sz="1100" dirty="0"/>
          </a:p>
        </p:txBody>
      </p:sp>
      <p:sp>
        <p:nvSpPr>
          <p:cNvPr id="14" name="角丸四角形 13"/>
          <p:cNvSpPr/>
          <p:nvPr/>
        </p:nvSpPr>
        <p:spPr>
          <a:xfrm>
            <a:off x="708720" y="5364832"/>
            <a:ext cx="1559024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/>
              <a:t>Institutional Repository</a:t>
            </a:r>
            <a:endParaRPr lang="ja-JP" altLang="en-US" sz="1100" dirty="0"/>
          </a:p>
        </p:txBody>
      </p:sp>
      <p:sp>
        <p:nvSpPr>
          <p:cNvPr id="15" name="角丸四角形 14"/>
          <p:cNvSpPr/>
          <p:nvPr/>
        </p:nvSpPr>
        <p:spPr>
          <a:xfrm>
            <a:off x="861120" y="5589240"/>
            <a:ext cx="1550640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/>
              <a:t>Institutional Repository</a:t>
            </a:r>
            <a:endParaRPr lang="ja-JP" altLang="en-US" sz="1100" dirty="0"/>
          </a:p>
        </p:txBody>
      </p:sp>
      <p:sp>
        <p:nvSpPr>
          <p:cNvPr id="17" name="右矢印 16"/>
          <p:cNvSpPr/>
          <p:nvPr/>
        </p:nvSpPr>
        <p:spPr>
          <a:xfrm rot="11204876">
            <a:off x="1921209" y="4701025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 rot="10800000">
            <a:off x="2090192" y="4907632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rot="10532212">
            <a:off x="2250976" y="5068416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 rot="9991506">
            <a:off x="2356425" y="5292159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矢印 20"/>
          <p:cNvSpPr/>
          <p:nvPr/>
        </p:nvSpPr>
        <p:spPr>
          <a:xfrm rot="9285251">
            <a:off x="2434679" y="5518394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矢印 22"/>
          <p:cNvSpPr/>
          <p:nvPr/>
        </p:nvSpPr>
        <p:spPr>
          <a:xfrm>
            <a:off x="5436096" y="4509120"/>
            <a:ext cx="864096" cy="57606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987824" y="6381328"/>
            <a:ext cx="375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IR Aggregator &amp; IR Search Service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835696" y="4365104"/>
            <a:ext cx="1131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harvesting</a:t>
            </a:r>
            <a:endParaRPr kumimoji="1" lang="ja-JP" altLang="en-US" sz="1600" dirty="0"/>
          </a:p>
        </p:txBody>
      </p:sp>
      <p:grpSp>
        <p:nvGrpSpPr>
          <p:cNvPr id="26" name="グループ化 8"/>
          <p:cNvGrpSpPr/>
          <p:nvPr/>
        </p:nvGrpSpPr>
        <p:grpSpPr>
          <a:xfrm>
            <a:off x="323528" y="3861048"/>
            <a:ext cx="1337376" cy="707287"/>
            <a:chOff x="7078663" y="3819526"/>
            <a:chExt cx="1196975" cy="528638"/>
          </a:xfrm>
        </p:grpSpPr>
        <p:sp>
          <p:nvSpPr>
            <p:cNvPr id="27" name="Freeform 10"/>
            <p:cNvSpPr>
              <a:spLocks/>
            </p:cNvSpPr>
            <p:nvPr/>
          </p:nvSpPr>
          <p:spPr bwMode="auto">
            <a:xfrm>
              <a:off x="7221538" y="4043363"/>
              <a:ext cx="336550" cy="260350"/>
            </a:xfrm>
            <a:custGeom>
              <a:avLst/>
              <a:gdLst>
                <a:gd name="T0" fmla="*/ 0 w 3396"/>
                <a:gd name="T1" fmla="*/ 252 h 2619"/>
                <a:gd name="T2" fmla="*/ 201 w 3396"/>
                <a:gd name="T3" fmla="*/ 2619 h 2619"/>
                <a:gd name="T4" fmla="*/ 3396 w 3396"/>
                <a:gd name="T5" fmla="*/ 2543 h 2619"/>
                <a:gd name="T6" fmla="*/ 3396 w 3396"/>
                <a:gd name="T7" fmla="*/ 0 h 2619"/>
                <a:gd name="T8" fmla="*/ 0 w 3396"/>
                <a:gd name="T9" fmla="*/ 252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6" h="2619">
                  <a:moveTo>
                    <a:pt x="0" y="252"/>
                  </a:moveTo>
                  <a:lnTo>
                    <a:pt x="201" y="2619"/>
                  </a:lnTo>
                  <a:lnTo>
                    <a:pt x="3396" y="2543"/>
                  </a:lnTo>
                  <a:lnTo>
                    <a:pt x="3396" y="0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8659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7458075" y="4076701"/>
              <a:ext cx="61912" cy="38100"/>
            </a:xfrm>
            <a:custGeom>
              <a:avLst/>
              <a:gdLst>
                <a:gd name="T0" fmla="*/ 623 w 623"/>
                <a:gd name="T1" fmla="*/ 378 h 378"/>
                <a:gd name="T2" fmla="*/ 623 w 623"/>
                <a:gd name="T3" fmla="*/ 0 h 378"/>
                <a:gd name="T4" fmla="*/ 0 w 623"/>
                <a:gd name="T5" fmla="*/ 18 h 378"/>
                <a:gd name="T6" fmla="*/ 18 w 623"/>
                <a:gd name="T7" fmla="*/ 378 h 378"/>
                <a:gd name="T8" fmla="*/ 623 w 623"/>
                <a:gd name="T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378">
                  <a:moveTo>
                    <a:pt x="623" y="378"/>
                  </a:moveTo>
                  <a:lnTo>
                    <a:pt x="623" y="0"/>
                  </a:lnTo>
                  <a:lnTo>
                    <a:pt x="0" y="18"/>
                  </a:lnTo>
                  <a:lnTo>
                    <a:pt x="18" y="378"/>
                  </a:lnTo>
                  <a:lnTo>
                    <a:pt x="623" y="3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7383463" y="4129088"/>
              <a:ext cx="65087" cy="47625"/>
            </a:xfrm>
            <a:custGeom>
              <a:avLst/>
              <a:gdLst>
                <a:gd name="T0" fmla="*/ 23 w 653"/>
                <a:gd name="T1" fmla="*/ 477 h 477"/>
                <a:gd name="T2" fmla="*/ 653 w 653"/>
                <a:gd name="T3" fmla="*/ 477 h 477"/>
                <a:gd name="T4" fmla="*/ 629 w 653"/>
                <a:gd name="T5" fmla="*/ 0 h 477"/>
                <a:gd name="T6" fmla="*/ 0 w 653"/>
                <a:gd name="T7" fmla="*/ 0 h 477"/>
                <a:gd name="T8" fmla="*/ 23 w 653"/>
                <a:gd name="T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3" h="477">
                  <a:moveTo>
                    <a:pt x="23" y="477"/>
                  </a:moveTo>
                  <a:lnTo>
                    <a:pt x="653" y="477"/>
                  </a:lnTo>
                  <a:lnTo>
                    <a:pt x="629" y="0"/>
                  </a:lnTo>
                  <a:lnTo>
                    <a:pt x="0" y="0"/>
                  </a:lnTo>
                  <a:lnTo>
                    <a:pt x="23" y="47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>
              <a:off x="7254875" y="4191001"/>
              <a:ext cx="41275" cy="47625"/>
            </a:xfrm>
            <a:custGeom>
              <a:avLst/>
              <a:gdLst>
                <a:gd name="T0" fmla="*/ 394 w 418"/>
                <a:gd name="T1" fmla="*/ 0 h 478"/>
                <a:gd name="T2" fmla="*/ 0 w 418"/>
                <a:gd name="T3" fmla="*/ 0 h 478"/>
                <a:gd name="T4" fmla="*/ 30 w 418"/>
                <a:gd name="T5" fmla="*/ 478 h 478"/>
                <a:gd name="T6" fmla="*/ 418 w 418"/>
                <a:gd name="T7" fmla="*/ 478 h 478"/>
                <a:gd name="T8" fmla="*/ 394 w 418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478">
                  <a:moveTo>
                    <a:pt x="394" y="0"/>
                  </a:moveTo>
                  <a:lnTo>
                    <a:pt x="0" y="0"/>
                  </a:lnTo>
                  <a:lnTo>
                    <a:pt x="30" y="478"/>
                  </a:lnTo>
                  <a:lnTo>
                    <a:pt x="418" y="47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auto">
            <a:xfrm>
              <a:off x="7259638" y="4254501"/>
              <a:ext cx="39687" cy="23813"/>
            </a:xfrm>
            <a:custGeom>
              <a:avLst/>
              <a:gdLst>
                <a:gd name="T0" fmla="*/ 0 w 398"/>
                <a:gd name="T1" fmla="*/ 0 h 253"/>
                <a:gd name="T2" fmla="*/ 17 w 398"/>
                <a:gd name="T3" fmla="*/ 253 h 253"/>
                <a:gd name="T4" fmla="*/ 398 w 398"/>
                <a:gd name="T5" fmla="*/ 253 h 253"/>
                <a:gd name="T6" fmla="*/ 385 w 398"/>
                <a:gd name="T7" fmla="*/ 0 h 253"/>
                <a:gd name="T8" fmla="*/ 0 w 398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253">
                  <a:moveTo>
                    <a:pt x="0" y="0"/>
                  </a:moveTo>
                  <a:lnTo>
                    <a:pt x="17" y="253"/>
                  </a:lnTo>
                  <a:lnTo>
                    <a:pt x="398" y="253"/>
                  </a:lnTo>
                  <a:lnTo>
                    <a:pt x="3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Freeform 15"/>
            <p:cNvSpPr>
              <a:spLocks/>
            </p:cNvSpPr>
            <p:nvPr/>
          </p:nvSpPr>
          <p:spPr bwMode="auto">
            <a:xfrm>
              <a:off x="7386638" y="4191001"/>
              <a:ext cx="65087" cy="47625"/>
            </a:xfrm>
            <a:custGeom>
              <a:avLst/>
              <a:gdLst>
                <a:gd name="T0" fmla="*/ 24 w 653"/>
                <a:gd name="T1" fmla="*/ 478 h 478"/>
                <a:gd name="T2" fmla="*/ 653 w 653"/>
                <a:gd name="T3" fmla="*/ 478 h 478"/>
                <a:gd name="T4" fmla="*/ 630 w 653"/>
                <a:gd name="T5" fmla="*/ 0 h 478"/>
                <a:gd name="T6" fmla="*/ 0 w 653"/>
                <a:gd name="T7" fmla="*/ 0 h 478"/>
                <a:gd name="T8" fmla="*/ 24 w 653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3" h="478">
                  <a:moveTo>
                    <a:pt x="24" y="478"/>
                  </a:moveTo>
                  <a:lnTo>
                    <a:pt x="653" y="478"/>
                  </a:lnTo>
                  <a:lnTo>
                    <a:pt x="630" y="0"/>
                  </a:lnTo>
                  <a:lnTo>
                    <a:pt x="0" y="0"/>
                  </a:lnTo>
                  <a:lnTo>
                    <a:pt x="24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" name="Freeform 16"/>
            <p:cNvSpPr>
              <a:spLocks/>
            </p:cNvSpPr>
            <p:nvPr/>
          </p:nvSpPr>
          <p:spPr bwMode="auto">
            <a:xfrm>
              <a:off x="7304088" y="4081463"/>
              <a:ext cx="63500" cy="33338"/>
            </a:xfrm>
            <a:custGeom>
              <a:avLst/>
              <a:gdLst>
                <a:gd name="T0" fmla="*/ 644 w 644"/>
                <a:gd name="T1" fmla="*/ 334 h 334"/>
                <a:gd name="T2" fmla="*/ 628 w 644"/>
                <a:gd name="T3" fmla="*/ 0 h 334"/>
                <a:gd name="T4" fmla="*/ 0 w 644"/>
                <a:gd name="T5" fmla="*/ 17 h 334"/>
                <a:gd name="T6" fmla="*/ 15 w 644"/>
                <a:gd name="T7" fmla="*/ 334 h 334"/>
                <a:gd name="T8" fmla="*/ 644 w 644"/>
                <a:gd name="T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4" h="334">
                  <a:moveTo>
                    <a:pt x="644" y="334"/>
                  </a:moveTo>
                  <a:lnTo>
                    <a:pt x="628" y="0"/>
                  </a:lnTo>
                  <a:lnTo>
                    <a:pt x="0" y="17"/>
                  </a:lnTo>
                  <a:lnTo>
                    <a:pt x="15" y="334"/>
                  </a:lnTo>
                  <a:lnTo>
                    <a:pt x="644" y="334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" name="Freeform 17"/>
            <p:cNvSpPr>
              <a:spLocks/>
            </p:cNvSpPr>
            <p:nvPr/>
          </p:nvSpPr>
          <p:spPr bwMode="auto">
            <a:xfrm>
              <a:off x="7248525" y="4083051"/>
              <a:ext cx="42862" cy="31750"/>
            </a:xfrm>
            <a:custGeom>
              <a:avLst/>
              <a:gdLst>
                <a:gd name="T0" fmla="*/ 411 w 426"/>
                <a:gd name="T1" fmla="*/ 0 h 313"/>
                <a:gd name="T2" fmla="*/ 0 w 426"/>
                <a:gd name="T3" fmla="*/ 10 h 313"/>
                <a:gd name="T4" fmla="*/ 20 w 426"/>
                <a:gd name="T5" fmla="*/ 313 h 313"/>
                <a:gd name="T6" fmla="*/ 426 w 426"/>
                <a:gd name="T7" fmla="*/ 313 h 313"/>
                <a:gd name="T8" fmla="*/ 411 w 426"/>
                <a:gd name="T9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313">
                  <a:moveTo>
                    <a:pt x="411" y="0"/>
                  </a:moveTo>
                  <a:lnTo>
                    <a:pt x="0" y="10"/>
                  </a:lnTo>
                  <a:lnTo>
                    <a:pt x="20" y="313"/>
                  </a:lnTo>
                  <a:lnTo>
                    <a:pt x="426" y="313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" name="Freeform 18"/>
            <p:cNvSpPr>
              <a:spLocks/>
            </p:cNvSpPr>
            <p:nvPr/>
          </p:nvSpPr>
          <p:spPr bwMode="auto">
            <a:xfrm>
              <a:off x="7381875" y="4078288"/>
              <a:ext cx="63500" cy="36513"/>
            </a:xfrm>
            <a:custGeom>
              <a:avLst/>
              <a:gdLst>
                <a:gd name="T0" fmla="*/ 646 w 646"/>
                <a:gd name="T1" fmla="*/ 357 h 357"/>
                <a:gd name="T2" fmla="*/ 628 w 646"/>
                <a:gd name="T3" fmla="*/ 0 h 357"/>
                <a:gd name="T4" fmla="*/ 0 w 646"/>
                <a:gd name="T5" fmla="*/ 18 h 357"/>
                <a:gd name="T6" fmla="*/ 16 w 646"/>
                <a:gd name="T7" fmla="*/ 357 h 357"/>
                <a:gd name="T8" fmla="*/ 646 w 646"/>
                <a:gd name="T9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6" h="357">
                  <a:moveTo>
                    <a:pt x="646" y="357"/>
                  </a:moveTo>
                  <a:lnTo>
                    <a:pt x="628" y="0"/>
                  </a:lnTo>
                  <a:lnTo>
                    <a:pt x="0" y="18"/>
                  </a:lnTo>
                  <a:lnTo>
                    <a:pt x="16" y="357"/>
                  </a:lnTo>
                  <a:lnTo>
                    <a:pt x="646" y="35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" name="Freeform 19"/>
            <p:cNvSpPr>
              <a:spLocks/>
            </p:cNvSpPr>
            <p:nvPr/>
          </p:nvSpPr>
          <p:spPr bwMode="auto">
            <a:xfrm>
              <a:off x="7251700" y="4129088"/>
              <a:ext cx="42862" cy="47625"/>
            </a:xfrm>
            <a:custGeom>
              <a:avLst/>
              <a:gdLst>
                <a:gd name="T0" fmla="*/ 403 w 427"/>
                <a:gd name="T1" fmla="*/ 0 h 477"/>
                <a:gd name="T2" fmla="*/ 0 w 427"/>
                <a:gd name="T3" fmla="*/ 0 h 477"/>
                <a:gd name="T4" fmla="*/ 30 w 427"/>
                <a:gd name="T5" fmla="*/ 477 h 477"/>
                <a:gd name="T6" fmla="*/ 427 w 427"/>
                <a:gd name="T7" fmla="*/ 477 h 477"/>
                <a:gd name="T8" fmla="*/ 403 w 427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477">
                  <a:moveTo>
                    <a:pt x="403" y="0"/>
                  </a:moveTo>
                  <a:lnTo>
                    <a:pt x="0" y="0"/>
                  </a:lnTo>
                  <a:lnTo>
                    <a:pt x="30" y="477"/>
                  </a:lnTo>
                  <a:lnTo>
                    <a:pt x="427" y="477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Freeform 20"/>
            <p:cNvSpPr>
              <a:spLocks/>
            </p:cNvSpPr>
            <p:nvPr/>
          </p:nvSpPr>
          <p:spPr bwMode="auto">
            <a:xfrm>
              <a:off x="7464425" y="4191001"/>
              <a:ext cx="55562" cy="47625"/>
            </a:xfrm>
            <a:custGeom>
              <a:avLst/>
              <a:gdLst>
                <a:gd name="T0" fmla="*/ 24 w 568"/>
                <a:gd name="T1" fmla="*/ 478 h 478"/>
                <a:gd name="T2" fmla="*/ 568 w 568"/>
                <a:gd name="T3" fmla="*/ 478 h 478"/>
                <a:gd name="T4" fmla="*/ 568 w 568"/>
                <a:gd name="T5" fmla="*/ 0 h 478"/>
                <a:gd name="T6" fmla="*/ 0 w 568"/>
                <a:gd name="T7" fmla="*/ 0 h 478"/>
                <a:gd name="T8" fmla="*/ 24 w 568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478">
                  <a:moveTo>
                    <a:pt x="24" y="478"/>
                  </a:moveTo>
                  <a:lnTo>
                    <a:pt x="568" y="478"/>
                  </a:lnTo>
                  <a:lnTo>
                    <a:pt x="568" y="0"/>
                  </a:lnTo>
                  <a:lnTo>
                    <a:pt x="0" y="0"/>
                  </a:lnTo>
                  <a:lnTo>
                    <a:pt x="24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" name="Freeform 21"/>
            <p:cNvSpPr>
              <a:spLocks/>
            </p:cNvSpPr>
            <p:nvPr/>
          </p:nvSpPr>
          <p:spPr bwMode="auto">
            <a:xfrm>
              <a:off x="7467600" y="4254501"/>
              <a:ext cx="52387" cy="23813"/>
            </a:xfrm>
            <a:custGeom>
              <a:avLst/>
              <a:gdLst>
                <a:gd name="T0" fmla="*/ 13 w 537"/>
                <a:gd name="T1" fmla="*/ 253 h 253"/>
                <a:gd name="T2" fmla="*/ 537 w 537"/>
                <a:gd name="T3" fmla="*/ 253 h 253"/>
                <a:gd name="T4" fmla="*/ 537 w 537"/>
                <a:gd name="T5" fmla="*/ 0 h 253"/>
                <a:gd name="T6" fmla="*/ 0 w 537"/>
                <a:gd name="T7" fmla="*/ 0 h 253"/>
                <a:gd name="T8" fmla="*/ 13 w 537"/>
                <a:gd name="T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253">
                  <a:moveTo>
                    <a:pt x="13" y="253"/>
                  </a:moveTo>
                  <a:lnTo>
                    <a:pt x="537" y="253"/>
                  </a:lnTo>
                  <a:lnTo>
                    <a:pt x="537" y="0"/>
                  </a:lnTo>
                  <a:lnTo>
                    <a:pt x="0" y="0"/>
                  </a:lnTo>
                  <a:lnTo>
                    <a:pt x="13" y="253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" name="Freeform 22"/>
            <p:cNvSpPr>
              <a:spLocks/>
            </p:cNvSpPr>
            <p:nvPr/>
          </p:nvSpPr>
          <p:spPr bwMode="auto">
            <a:xfrm>
              <a:off x="7461250" y="4129088"/>
              <a:ext cx="58737" cy="47625"/>
            </a:xfrm>
            <a:custGeom>
              <a:avLst/>
              <a:gdLst>
                <a:gd name="T0" fmla="*/ 0 w 599"/>
                <a:gd name="T1" fmla="*/ 0 h 477"/>
                <a:gd name="T2" fmla="*/ 25 w 599"/>
                <a:gd name="T3" fmla="*/ 477 h 477"/>
                <a:gd name="T4" fmla="*/ 599 w 599"/>
                <a:gd name="T5" fmla="*/ 477 h 477"/>
                <a:gd name="T6" fmla="*/ 599 w 599"/>
                <a:gd name="T7" fmla="*/ 0 h 477"/>
                <a:gd name="T8" fmla="*/ 0 w 599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9" h="477">
                  <a:moveTo>
                    <a:pt x="0" y="0"/>
                  </a:moveTo>
                  <a:lnTo>
                    <a:pt x="25" y="477"/>
                  </a:lnTo>
                  <a:lnTo>
                    <a:pt x="599" y="477"/>
                  </a:lnTo>
                  <a:lnTo>
                    <a:pt x="5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auto">
            <a:xfrm>
              <a:off x="7312025" y="4254501"/>
              <a:ext cx="63500" cy="23813"/>
            </a:xfrm>
            <a:custGeom>
              <a:avLst/>
              <a:gdLst>
                <a:gd name="T0" fmla="*/ 0 w 641"/>
                <a:gd name="T1" fmla="*/ 0 h 253"/>
                <a:gd name="T2" fmla="*/ 12 w 641"/>
                <a:gd name="T3" fmla="*/ 253 h 253"/>
                <a:gd name="T4" fmla="*/ 641 w 641"/>
                <a:gd name="T5" fmla="*/ 253 h 253"/>
                <a:gd name="T6" fmla="*/ 628 w 641"/>
                <a:gd name="T7" fmla="*/ 0 h 253"/>
                <a:gd name="T8" fmla="*/ 0 w 641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53">
                  <a:moveTo>
                    <a:pt x="0" y="0"/>
                  </a:moveTo>
                  <a:lnTo>
                    <a:pt x="12" y="253"/>
                  </a:lnTo>
                  <a:lnTo>
                    <a:pt x="641" y="253"/>
                  </a:lnTo>
                  <a:lnTo>
                    <a:pt x="6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" name="Freeform 24"/>
            <p:cNvSpPr>
              <a:spLocks/>
            </p:cNvSpPr>
            <p:nvPr/>
          </p:nvSpPr>
          <p:spPr bwMode="auto">
            <a:xfrm>
              <a:off x="7308850" y="4191001"/>
              <a:ext cx="65087" cy="47625"/>
            </a:xfrm>
            <a:custGeom>
              <a:avLst/>
              <a:gdLst>
                <a:gd name="T0" fmla="*/ 0 w 652"/>
                <a:gd name="T1" fmla="*/ 0 h 478"/>
                <a:gd name="T2" fmla="*/ 23 w 652"/>
                <a:gd name="T3" fmla="*/ 478 h 478"/>
                <a:gd name="T4" fmla="*/ 652 w 652"/>
                <a:gd name="T5" fmla="*/ 478 h 478"/>
                <a:gd name="T6" fmla="*/ 628 w 652"/>
                <a:gd name="T7" fmla="*/ 0 h 478"/>
                <a:gd name="T8" fmla="*/ 0 w 652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8">
                  <a:moveTo>
                    <a:pt x="0" y="0"/>
                  </a:moveTo>
                  <a:lnTo>
                    <a:pt x="23" y="478"/>
                  </a:lnTo>
                  <a:lnTo>
                    <a:pt x="652" y="478"/>
                  </a:lnTo>
                  <a:lnTo>
                    <a:pt x="6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" name="Freeform 25"/>
            <p:cNvSpPr>
              <a:spLocks/>
            </p:cNvSpPr>
            <p:nvPr/>
          </p:nvSpPr>
          <p:spPr bwMode="auto">
            <a:xfrm>
              <a:off x="7389813" y="4254501"/>
              <a:ext cx="63500" cy="23813"/>
            </a:xfrm>
            <a:custGeom>
              <a:avLst/>
              <a:gdLst>
                <a:gd name="T0" fmla="*/ 0 w 642"/>
                <a:gd name="T1" fmla="*/ 0 h 253"/>
                <a:gd name="T2" fmla="*/ 13 w 642"/>
                <a:gd name="T3" fmla="*/ 253 h 253"/>
                <a:gd name="T4" fmla="*/ 642 w 642"/>
                <a:gd name="T5" fmla="*/ 253 h 253"/>
                <a:gd name="T6" fmla="*/ 630 w 642"/>
                <a:gd name="T7" fmla="*/ 0 h 253"/>
                <a:gd name="T8" fmla="*/ 0 w 642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253">
                  <a:moveTo>
                    <a:pt x="0" y="0"/>
                  </a:moveTo>
                  <a:lnTo>
                    <a:pt x="13" y="253"/>
                  </a:lnTo>
                  <a:lnTo>
                    <a:pt x="642" y="253"/>
                  </a:lnTo>
                  <a:lnTo>
                    <a:pt x="6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" name="Freeform 26"/>
            <p:cNvSpPr>
              <a:spLocks/>
            </p:cNvSpPr>
            <p:nvPr/>
          </p:nvSpPr>
          <p:spPr bwMode="auto">
            <a:xfrm>
              <a:off x="7307263" y="4129088"/>
              <a:ext cx="63500" cy="47625"/>
            </a:xfrm>
            <a:custGeom>
              <a:avLst/>
              <a:gdLst>
                <a:gd name="T0" fmla="*/ 628 w 652"/>
                <a:gd name="T1" fmla="*/ 0 h 477"/>
                <a:gd name="T2" fmla="*/ 0 w 652"/>
                <a:gd name="T3" fmla="*/ 0 h 477"/>
                <a:gd name="T4" fmla="*/ 23 w 652"/>
                <a:gd name="T5" fmla="*/ 477 h 477"/>
                <a:gd name="T6" fmla="*/ 652 w 652"/>
                <a:gd name="T7" fmla="*/ 477 h 477"/>
                <a:gd name="T8" fmla="*/ 628 w 652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7">
                  <a:moveTo>
                    <a:pt x="628" y="0"/>
                  </a:moveTo>
                  <a:lnTo>
                    <a:pt x="0" y="0"/>
                  </a:lnTo>
                  <a:lnTo>
                    <a:pt x="23" y="477"/>
                  </a:lnTo>
                  <a:lnTo>
                    <a:pt x="652" y="477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" name="Freeform 27"/>
            <p:cNvSpPr>
              <a:spLocks/>
            </p:cNvSpPr>
            <p:nvPr/>
          </p:nvSpPr>
          <p:spPr bwMode="auto">
            <a:xfrm>
              <a:off x="7200900" y="3968751"/>
              <a:ext cx="339725" cy="103188"/>
            </a:xfrm>
            <a:custGeom>
              <a:avLst/>
              <a:gdLst>
                <a:gd name="T0" fmla="*/ 351 w 3421"/>
                <a:gd name="T1" fmla="*/ 0 h 1032"/>
                <a:gd name="T2" fmla="*/ 3421 w 3421"/>
                <a:gd name="T3" fmla="*/ 0 h 1032"/>
                <a:gd name="T4" fmla="*/ 3421 w 3421"/>
                <a:gd name="T5" fmla="*/ 1032 h 1032"/>
                <a:gd name="T6" fmla="*/ 0 w 3421"/>
                <a:gd name="T7" fmla="*/ 1032 h 1032"/>
                <a:gd name="T8" fmla="*/ 351 w 3421"/>
                <a:gd name="T9" fmla="*/ 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1" h="1032">
                  <a:moveTo>
                    <a:pt x="351" y="0"/>
                  </a:moveTo>
                  <a:lnTo>
                    <a:pt x="3421" y="0"/>
                  </a:lnTo>
                  <a:lnTo>
                    <a:pt x="3421" y="1032"/>
                  </a:lnTo>
                  <a:lnTo>
                    <a:pt x="0" y="1032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5833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" name="Freeform 28"/>
            <p:cNvSpPr>
              <a:spLocks/>
            </p:cNvSpPr>
            <p:nvPr/>
          </p:nvSpPr>
          <p:spPr bwMode="auto">
            <a:xfrm>
              <a:off x="7224713" y="3952876"/>
              <a:ext cx="133350" cy="96838"/>
            </a:xfrm>
            <a:custGeom>
              <a:avLst/>
              <a:gdLst>
                <a:gd name="T0" fmla="*/ 0 w 1337"/>
                <a:gd name="T1" fmla="*/ 980 h 980"/>
                <a:gd name="T2" fmla="*/ 669 w 1337"/>
                <a:gd name="T3" fmla="*/ 0 h 980"/>
                <a:gd name="T4" fmla="*/ 1337 w 1337"/>
                <a:gd name="T5" fmla="*/ 980 h 980"/>
                <a:gd name="T6" fmla="*/ 0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0" y="980"/>
                  </a:moveTo>
                  <a:lnTo>
                    <a:pt x="669" y="0"/>
                  </a:lnTo>
                  <a:lnTo>
                    <a:pt x="1337" y="980"/>
                  </a:lnTo>
                  <a:lnTo>
                    <a:pt x="0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" name="Freeform 29"/>
            <p:cNvSpPr>
              <a:spLocks/>
            </p:cNvSpPr>
            <p:nvPr/>
          </p:nvSpPr>
          <p:spPr bwMode="auto">
            <a:xfrm>
              <a:off x="7242175" y="3978276"/>
              <a:ext cx="98425" cy="71438"/>
            </a:xfrm>
            <a:custGeom>
              <a:avLst/>
              <a:gdLst>
                <a:gd name="T0" fmla="*/ 496 w 993"/>
                <a:gd name="T1" fmla="*/ 0 h 728"/>
                <a:gd name="T2" fmla="*/ 0 w 993"/>
                <a:gd name="T3" fmla="*/ 728 h 728"/>
                <a:gd name="T4" fmla="*/ 993 w 993"/>
                <a:gd name="T5" fmla="*/ 728 h 728"/>
                <a:gd name="T6" fmla="*/ 496 w 993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28">
                  <a:moveTo>
                    <a:pt x="496" y="0"/>
                  </a:moveTo>
                  <a:lnTo>
                    <a:pt x="0" y="728"/>
                  </a:lnTo>
                  <a:lnTo>
                    <a:pt x="993" y="72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" name="Freeform 30"/>
            <p:cNvSpPr>
              <a:spLocks/>
            </p:cNvSpPr>
            <p:nvPr/>
          </p:nvSpPr>
          <p:spPr bwMode="auto">
            <a:xfrm>
              <a:off x="7366000" y="3952876"/>
              <a:ext cx="131762" cy="96838"/>
            </a:xfrm>
            <a:custGeom>
              <a:avLst/>
              <a:gdLst>
                <a:gd name="T0" fmla="*/ 0 w 1337"/>
                <a:gd name="T1" fmla="*/ 980 h 980"/>
                <a:gd name="T2" fmla="*/ 669 w 1337"/>
                <a:gd name="T3" fmla="*/ 0 h 980"/>
                <a:gd name="T4" fmla="*/ 1337 w 1337"/>
                <a:gd name="T5" fmla="*/ 980 h 980"/>
                <a:gd name="T6" fmla="*/ 0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0" y="980"/>
                  </a:moveTo>
                  <a:lnTo>
                    <a:pt x="669" y="0"/>
                  </a:lnTo>
                  <a:lnTo>
                    <a:pt x="1337" y="980"/>
                  </a:lnTo>
                  <a:lnTo>
                    <a:pt x="0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" name="Freeform 31"/>
            <p:cNvSpPr>
              <a:spLocks/>
            </p:cNvSpPr>
            <p:nvPr/>
          </p:nvSpPr>
          <p:spPr bwMode="auto">
            <a:xfrm>
              <a:off x="7381875" y="3978276"/>
              <a:ext cx="98425" cy="71438"/>
            </a:xfrm>
            <a:custGeom>
              <a:avLst/>
              <a:gdLst>
                <a:gd name="T0" fmla="*/ 496 w 991"/>
                <a:gd name="T1" fmla="*/ 0 h 728"/>
                <a:gd name="T2" fmla="*/ 0 w 991"/>
                <a:gd name="T3" fmla="*/ 728 h 728"/>
                <a:gd name="T4" fmla="*/ 991 w 991"/>
                <a:gd name="T5" fmla="*/ 728 h 728"/>
                <a:gd name="T6" fmla="*/ 496 w 991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1" h="728">
                  <a:moveTo>
                    <a:pt x="496" y="0"/>
                  </a:moveTo>
                  <a:lnTo>
                    <a:pt x="0" y="728"/>
                  </a:lnTo>
                  <a:lnTo>
                    <a:pt x="991" y="72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" name="Freeform 32"/>
            <p:cNvSpPr>
              <a:spLocks/>
            </p:cNvSpPr>
            <p:nvPr/>
          </p:nvSpPr>
          <p:spPr bwMode="auto">
            <a:xfrm>
              <a:off x="7759700" y="4043363"/>
              <a:ext cx="338137" cy="260350"/>
            </a:xfrm>
            <a:custGeom>
              <a:avLst/>
              <a:gdLst>
                <a:gd name="T0" fmla="*/ 3397 w 3397"/>
                <a:gd name="T1" fmla="*/ 252 h 2619"/>
                <a:gd name="T2" fmla="*/ 3196 w 3397"/>
                <a:gd name="T3" fmla="*/ 2619 h 2619"/>
                <a:gd name="T4" fmla="*/ 0 w 3397"/>
                <a:gd name="T5" fmla="*/ 2543 h 2619"/>
                <a:gd name="T6" fmla="*/ 0 w 3397"/>
                <a:gd name="T7" fmla="*/ 0 h 2619"/>
                <a:gd name="T8" fmla="*/ 3397 w 3397"/>
                <a:gd name="T9" fmla="*/ 252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7" h="2619">
                  <a:moveTo>
                    <a:pt x="3397" y="252"/>
                  </a:moveTo>
                  <a:lnTo>
                    <a:pt x="3196" y="2619"/>
                  </a:lnTo>
                  <a:lnTo>
                    <a:pt x="0" y="2543"/>
                  </a:lnTo>
                  <a:lnTo>
                    <a:pt x="0" y="0"/>
                  </a:lnTo>
                  <a:lnTo>
                    <a:pt x="3397" y="252"/>
                  </a:lnTo>
                  <a:close/>
                </a:path>
              </a:pathLst>
            </a:custGeom>
            <a:solidFill>
              <a:srgbClr val="8659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" name="Freeform 33"/>
            <p:cNvSpPr>
              <a:spLocks/>
            </p:cNvSpPr>
            <p:nvPr/>
          </p:nvSpPr>
          <p:spPr bwMode="auto">
            <a:xfrm>
              <a:off x="7797800" y="4076701"/>
              <a:ext cx="61912" cy="38100"/>
            </a:xfrm>
            <a:custGeom>
              <a:avLst/>
              <a:gdLst>
                <a:gd name="T0" fmla="*/ 0 w 623"/>
                <a:gd name="T1" fmla="*/ 378 h 378"/>
                <a:gd name="T2" fmla="*/ 0 w 623"/>
                <a:gd name="T3" fmla="*/ 0 h 378"/>
                <a:gd name="T4" fmla="*/ 623 w 623"/>
                <a:gd name="T5" fmla="*/ 18 h 378"/>
                <a:gd name="T6" fmla="*/ 605 w 623"/>
                <a:gd name="T7" fmla="*/ 378 h 378"/>
                <a:gd name="T8" fmla="*/ 0 w 623"/>
                <a:gd name="T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378">
                  <a:moveTo>
                    <a:pt x="0" y="378"/>
                  </a:moveTo>
                  <a:lnTo>
                    <a:pt x="0" y="0"/>
                  </a:lnTo>
                  <a:lnTo>
                    <a:pt x="623" y="18"/>
                  </a:lnTo>
                  <a:lnTo>
                    <a:pt x="605" y="378"/>
                  </a:lnTo>
                  <a:lnTo>
                    <a:pt x="0" y="3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" name="Freeform 34"/>
            <p:cNvSpPr>
              <a:spLocks/>
            </p:cNvSpPr>
            <p:nvPr/>
          </p:nvSpPr>
          <p:spPr bwMode="auto">
            <a:xfrm>
              <a:off x="7869238" y="4129088"/>
              <a:ext cx="65087" cy="47625"/>
            </a:xfrm>
            <a:custGeom>
              <a:avLst/>
              <a:gdLst>
                <a:gd name="T0" fmla="*/ 628 w 652"/>
                <a:gd name="T1" fmla="*/ 477 h 477"/>
                <a:gd name="T2" fmla="*/ 0 w 652"/>
                <a:gd name="T3" fmla="*/ 477 h 477"/>
                <a:gd name="T4" fmla="*/ 23 w 652"/>
                <a:gd name="T5" fmla="*/ 0 h 477"/>
                <a:gd name="T6" fmla="*/ 652 w 652"/>
                <a:gd name="T7" fmla="*/ 0 h 477"/>
                <a:gd name="T8" fmla="*/ 628 w 652"/>
                <a:gd name="T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7">
                  <a:moveTo>
                    <a:pt x="628" y="477"/>
                  </a:moveTo>
                  <a:lnTo>
                    <a:pt x="0" y="477"/>
                  </a:lnTo>
                  <a:lnTo>
                    <a:pt x="23" y="0"/>
                  </a:lnTo>
                  <a:lnTo>
                    <a:pt x="652" y="0"/>
                  </a:lnTo>
                  <a:lnTo>
                    <a:pt x="628" y="47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8021638" y="4191001"/>
              <a:ext cx="41275" cy="47625"/>
            </a:xfrm>
            <a:custGeom>
              <a:avLst/>
              <a:gdLst>
                <a:gd name="T0" fmla="*/ 25 w 419"/>
                <a:gd name="T1" fmla="*/ 0 h 478"/>
                <a:gd name="T2" fmla="*/ 419 w 419"/>
                <a:gd name="T3" fmla="*/ 0 h 478"/>
                <a:gd name="T4" fmla="*/ 388 w 419"/>
                <a:gd name="T5" fmla="*/ 478 h 478"/>
                <a:gd name="T6" fmla="*/ 0 w 419"/>
                <a:gd name="T7" fmla="*/ 478 h 478"/>
                <a:gd name="T8" fmla="*/ 25 w 419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478">
                  <a:moveTo>
                    <a:pt x="25" y="0"/>
                  </a:moveTo>
                  <a:lnTo>
                    <a:pt x="419" y="0"/>
                  </a:lnTo>
                  <a:lnTo>
                    <a:pt x="388" y="478"/>
                  </a:lnTo>
                  <a:lnTo>
                    <a:pt x="0" y="47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" name="Freeform 36"/>
            <p:cNvSpPr>
              <a:spLocks/>
            </p:cNvSpPr>
            <p:nvPr/>
          </p:nvSpPr>
          <p:spPr bwMode="auto">
            <a:xfrm>
              <a:off x="8020050" y="4254501"/>
              <a:ext cx="39687" cy="23813"/>
            </a:xfrm>
            <a:custGeom>
              <a:avLst/>
              <a:gdLst>
                <a:gd name="T0" fmla="*/ 398 w 398"/>
                <a:gd name="T1" fmla="*/ 0 h 253"/>
                <a:gd name="T2" fmla="*/ 382 w 398"/>
                <a:gd name="T3" fmla="*/ 253 h 253"/>
                <a:gd name="T4" fmla="*/ 0 w 398"/>
                <a:gd name="T5" fmla="*/ 253 h 253"/>
                <a:gd name="T6" fmla="*/ 13 w 398"/>
                <a:gd name="T7" fmla="*/ 0 h 253"/>
                <a:gd name="T8" fmla="*/ 398 w 398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253">
                  <a:moveTo>
                    <a:pt x="398" y="0"/>
                  </a:moveTo>
                  <a:lnTo>
                    <a:pt x="382" y="253"/>
                  </a:lnTo>
                  <a:lnTo>
                    <a:pt x="0" y="253"/>
                  </a:lnTo>
                  <a:lnTo>
                    <a:pt x="13" y="0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" name="Freeform 37"/>
            <p:cNvSpPr>
              <a:spLocks/>
            </p:cNvSpPr>
            <p:nvPr/>
          </p:nvSpPr>
          <p:spPr bwMode="auto">
            <a:xfrm>
              <a:off x="7866063" y="4191001"/>
              <a:ext cx="65087" cy="47625"/>
            </a:xfrm>
            <a:custGeom>
              <a:avLst/>
              <a:gdLst>
                <a:gd name="T0" fmla="*/ 628 w 652"/>
                <a:gd name="T1" fmla="*/ 478 h 478"/>
                <a:gd name="T2" fmla="*/ 0 w 652"/>
                <a:gd name="T3" fmla="*/ 478 h 478"/>
                <a:gd name="T4" fmla="*/ 23 w 652"/>
                <a:gd name="T5" fmla="*/ 0 h 478"/>
                <a:gd name="T6" fmla="*/ 652 w 652"/>
                <a:gd name="T7" fmla="*/ 0 h 478"/>
                <a:gd name="T8" fmla="*/ 628 w 652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8">
                  <a:moveTo>
                    <a:pt x="628" y="478"/>
                  </a:moveTo>
                  <a:lnTo>
                    <a:pt x="0" y="478"/>
                  </a:lnTo>
                  <a:lnTo>
                    <a:pt x="23" y="0"/>
                  </a:lnTo>
                  <a:lnTo>
                    <a:pt x="652" y="0"/>
                  </a:lnTo>
                  <a:lnTo>
                    <a:pt x="628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" name="Freeform 38"/>
            <p:cNvSpPr>
              <a:spLocks/>
            </p:cNvSpPr>
            <p:nvPr/>
          </p:nvSpPr>
          <p:spPr bwMode="auto">
            <a:xfrm>
              <a:off x="7950200" y="4081463"/>
              <a:ext cx="63500" cy="33338"/>
            </a:xfrm>
            <a:custGeom>
              <a:avLst/>
              <a:gdLst>
                <a:gd name="T0" fmla="*/ 0 w 645"/>
                <a:gd name="T1" fmla="*/ 334 h 334"/>
                <a:gd name="T2" fmla="*/ 17 w 645"/>
                <a:gd name="T3" fmla="*/ 0 h 334"/>
                <a:gd name="T4" fmla="*/ 645 w 645"/>
                <a:gd name="T5" fmla="*/ 17 h 334"/>
                <a:gd name="T6" fmla="*/ 629 w 645"/>
                <a:gd name="T7" fmla="*/ 334 h 334"/>
                <a:gd name="T8" fmla="*/ 0 w 645"/>
                <a:gd name="T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334">
                  <a:moveTo>
                    <a:pt x="0" y="334"/>
                  </a:moveTo>
                  <a:lnTo>
                    <a:pt x="17" y="0"/>
                  </a:lnTo>
                  <a:lnTo>
                    <a:pt x="645" y="17"/>
                  </a:lnTo>
                  <a:lnTo>
                    <a:pt x="62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Freeform 39"/>
            <p:cNvSpPr>
              <a:spLocks/>
            </p:cNvSpPr>
            <p:nvPr/>
          </p:nvSpPr>
          <p:spPr bwMode="auto">
            <a:xfrm>
              <a:off x="8027988" y="4083051"/>
              <a:ext cx="41275" cy="31750"/>
            </a:xfrm>
            <a:custGeom>
              <a:avLst/>
              <a:gdLst>
                <a:gd name="T0" fmla="*/ 16 w 426"/>
                <a:gd name="T1" fmla="*/ 0 h 313"/>
                <a:gd name="T2" fmla="*/ 426 w 426"/>
                <a:gd name="T3" fmla="*/ 10 h 313"/>
                <a:gd name="T4" fmla="*/ 407 w 426"/>
                <a:gd name="T5" fmla="*/ 313 h 313"/>
                <a:gd name="T6" fmla="*/ 0 w 426"/>
                <a:gd name="T7" fmla="*/ 313 h 313"/>
                <a:gd name="T8" fmla="*/ 16 w 426"/>
                <a:gd name="T9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313">
                  <a:moveTo>
                    <a:pt x="16" y="0"/>
                  </a:moveTo>
                  <a:lnTo>
                    <a:pt x="426" y="10"/>
                  </a:lnTo>
                  <a:lnTo>
                    <a:pt x="407" y="313"/>
                  </a:lnTo>
                  <a:lnTo>
                    <a:pt x="0" y="31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" name="Freeform 40"/>
            <p:cNvSpPr>
              <a:spLocks/>
            </p:cNvSpPr>
            <p:nvPr/>
          </p:nvSpPr>
          <p:spPr bwMode="auto">
            <a:xfrm>
              <a:off x="7872413" y="4078288"/>
              <a:ext cx="65087" cy="36513"/>
            </a:xfrm>
            <a:custGeom>
              <a:avLst/>
              <a:gdLst>
                <a:gd name="T0" fmla="*/ 0 w 645"/>
                <a:gd name="T1" fmla="*/ 357 h 357"/>
                <a:gd name="T2" fmla="*/ 17 w 645"/>
                <a:gd name="T3" fmla="*/ 0 h 357"/>
                <a:gd name="T4" fmla="*/ 645 w 645"/>
                <a:gd name="T5" fmla="*/ 18 h 357"/>
                <a:gd name="T6" fmla="*/ 628 w 645"/>
                <a:gd name="T7" fmla="*/ 357 h 357"/>
                <a:gd name="T8" fmla="*/ 0 w 645"/>
                <a:gd name="T9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357">
                  <a:moveTo>
                    <a:pt x="0" y="357"/>
                  </a:moveTo>
                  <a:lnTo>
                    <a:pt x="17" y="0"/>
                  </a:lnTo>
                  <a:lnTo>
                    <a:pt x="645" y="18"/>
                  </a:lnTo>
                  <a:lnTo>
                    <a:pt x="628" y="357"/>
                  </a:lnTo>
                  <a:lnTo>
                    <a:pt x="0" y="35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" name="Freeform 41"/>
            <p:cNvSpPr>
              <a:spLocks/>
            </p:cNvSpPr>
            <p:nvPr/>
          </p:nvSpPr>
          <p:spPr bwMode="auto">
            <a:xfrm>
              <a:off x="8024813" y="4129088"/>
              <a:ext cx="42862" cy="47625"/>
            </a:xfrm>
            <a:custGeom>
              <a:avLst/>
              <a:gdLst>
                <a:gd name="T0" fmla="*/ 25 w 429"/>
                <a:gd name="T1" fmla="*/ 0 h 477"/>
                <a:gd name="T2" fmla="*/ 429 w 429"/>
                <a:gd name="T3" fmla="*/ 0 h 477"/>
                <a:gd name="T4" fmla="*/ 398 w 429"/>
                <a:gd name="T5" fmla="*/ 477 h 477"/>
                <a:gd name="T6" fmla="*/ 0 w 429"/>
                <a:gd name="T7" fmla="*/ 477 h 477"/>
                <a:gd name="T8" fmla="*/ 25 w 429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9" h="477">
                  <a:moveTo>
                    <a:pt x="25" y="0"/>
                  </a:moveTo>
                  <a:lnTo>
                    <a:pt x="429" y="0"/>
                  </a:lnTo>
                  <a:lnTo>
                    <a:pt x="398" y="477"/>
                  </a:lnTo>
                  <a:lnTo>
                    <a:pt x="0" y="47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" name="Freeform 42"/>
            <p:cNvSpPr>
              <a:spLocks/>
            </p:cNvSpPr>
            <p:nvPr/>
          </p:nvSpPr>
          <p:spPr bwMode="auto">
            <a:xfrm>
              <a:off x="7797800" y="4191001"/>
              <a:ext cx="55562" cy="47625"/>
            </a:xfrm>
            <a:custGeom>
              <a:avLst/>
              <a:gdLst>
                <a:gd name="T0" fmla="*/ 544 w 567"/>
                <a:gd name="T1" fmla="*/ 478 h 478"/>
                <a:gd name="T2" fmla="*/ 0 w 567"/>
                <a:gd name="T3" fmla="*/ 478 h 478"/>
                <a:gd name="T4" fmla="*/ 0 w 567"/>
                <a:gd name="T5" fmla="*/ 0 h 478"/>
                <a:gd name="T6" fmla="*/ 567 w 567"/>
                <a:gd name="T7" fmla="*/ 0 h 478"/>
                <a:gd name="T8" fmla="*/ 544 w 567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478">
                  <a:moveTo>
                    <a:pt x="544" y="478"/>
                  </a:moveTo>
                  <a:lnTo>
                    <a:pt x="0" y="478"/>
                  </a:lnTo>
                  <a:lnTo>
                    <a:pt x="0" y="0"/>
                  </a:lnTo>
                  <a:lnTo>
                    <a:pt x="567" y="0"/>
                  </a:lnTo>
                  <a:lnTo>
                    <a:pt x="544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" name="Freeform 43"/>
            <p:cNvSpPr>
              <a:spLocks/>
            </p:cNvSpPr>
            <p:nvPr/>
          </p:nvSpPr>
          <p:spPr bwMode="auto">
            <a:xfrm>
              <a:off x="7797800" y="4254501"/>
              <a:ext cx="53975" cy="23813"/>
            </a:xfrm>
            <a:custGeom>
              <a:avLst/>
              <a:gdLst>
                <a:gd name="T0" fmla="*/ 524 w 536"/>
                <a:gd name="T1" fmla="*/ 253 h 253"/>
                <a:gd name="T2" fmla="*/ 0 w 536"/>
                <a:gd name="T3" fmla="*/ 253 h 253"/>
                <a:gd name="T4" fmla="*/ 0 w 536"/>
                <a:gd name="T5" fmla="*/ 0 h 253"/>
                <a:gd name="T6" fmla="*/ 536 w 536"/>
                <a:gd name="T7" fmla="*/ 0 h 253"/>
                <a:gd name="T8" fmla="*/ 524 w 536"/>
                <a:gd name="T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6" h="253">
                  <a:moveTo>
                    <a:pt x="524" y="253"/>
                  </a:moveTo>
                  <a:lnTo>
                    <a:pt x="0" y="253"/>
                  </a:lnTo>
                  <a:lnTo>
                    <a:pt x="0" y="0"/>
                  </a:lnTo>
                  <a:lnTo>
                    <a:pt x="536" y="0"/>
                  </a:lnTo>
                  <a:lnTo>
                    <a:pt x="524" y="253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" name="Freeform 44"/>
            <p:cNvSpPr>
              <a:spLocks/>
            </p:cNvSpPr>
            <p:nvPr/>
          </p:nvSpPr>
          <p:spPr bwMode="auto">
            <a:xfrm>
              <a:off x="7797800" y="4129088"/>
              <a:ext cx="58737" cy="47625"/>
            </a:xfrm>
            <a:custGeom>
              <a:avLst/>
              <a:gdLst>
                <a:gd name="T0" fmla="*/ 598 w 598"/>
                <a:gd name="T1" fmla="*/ 0 h 477"/>
                <a:gd name="T2" fmla="*/ 574 w 598"/>
                <a:gd name="T3" fmla="*/ 477 h 477"/>
                <a:gd name="T4" fmla="*/ 0 w 598"/>
                <a:gd name="T5" fmla="*/ 477 h 477"/>
                <a:gd name="T6" fmla="*/ 0 w 598"/>
                <a:gd name="T7" fmla="*/ 0 h 477"/>
                <a:gd name="T8" fmla="*/ 598 w 598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8" h="477">
                  <a:moveTo>
                    <a:pt x="598" y="0"/>
                  </a:moveTo>
                  <a:lnTo>
                    <a:pt x="574" y="477"/>
                  </a:lnTo>
                  <a:lnTo>
                    <a:pt x="0" y="477"/>
                  </a:lnTo>
                  <a:lnTo>
                    <a:pt x="0" y="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" name="Freeform 45"/>
            <p:cNvSpPr>
              <a:spLocks/>
            </p:cNvSpPr>
            <p:nvPr/>
          </p:nvSpPr>
          <p:spPr bwMode="auto">
            <a:xfrm>
              <a:off x="7942263" y="4254501"/>
              <a:ext cx="63500" cy="23813"/>
            </a:xfrm>
            <a:custGeom>
              <a:avLst/>
              <a:gdLst>
                <a:gd name="T0" fmla="*/ 642 w 642"/>
                <a:gd name="T1" fmla="*/ 0 h 253"/>
                <a:gd name="T2" fmla="*/ 629 w 642"/>
                <a:gd name="T3" fmla="*/ 253 h 253"/>
                <a:gd name="T4" fmla="*/ 0 w 642"/>
                <a:gd name="T5" fmla="*/ 253 h 253"/>
                <a:gd name="T6" fmla="*/ 12 w 642"/>
                <a:gd name="T7" fmla="*/ 0 h 253"/>
                <a:gd name="T8" fmla="*/ 642 w 642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253">
                  <a:moveTo>
                    <a:pt x="642" y="0"/>
                  </a:moveTo>
                  <a:lnTo>
                    <a:pt x="629" y="253"/>
                  </a:lnTo>
                  <a:lnTo>
                    <a:pt x="0" y="253"/>
                  </a:lnTo>
                  <a:lnTo>
                    <a:pt x="12" y="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" name="Freeform 46"/>
            <p:cNvSpPr>
              <a:spLocks/>
            </p:cNvSpPr>
            <p:nvPr/>
          </p:nvSpPr>
          <p:spPr bwMode="auto">
            <a:xfrm>
              <a:off x="7943850" y="4191001"/>
              <a:ext cx="65087" cy="47625"/>
            </a:xfrm>
            <a:custGeom>
              <a:avLst/>
              <a:gdLst>
                <a:gd name="T0" fmla="*/ 653 w 653"/>
                <a:gd name="T1" fmla="*/ 0 h 478"/>
                <a:gd name="T2" fmla="*/ 629 w 653"/>
                <a:gd name="T3" fmla="*/ 478 h 478"/>
                <a:gd name="T4" fmla="*/ 0 w 653"/>
                <a:gd name="T5" fmla="*/ 478 h 478"/>
                <a:gd name="T6" fmla="*/ 23 w 653"/>
                <a:gd name="T7" fmla="*/ 0 h 478"/>
                <a:gd name="T8" fmla="*/ 653 w 653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3" h="478">
                  <a:moveTo>
                    <a:pt x="653" y="0"/>
                  </a:moveTo>
                  <a:lnTo>
                    <a:pt x="629" y="478"/>
                  </a:lnTo>
                  <a:lnTo>
                    <a:pt x="0" y="478"/>
                  </a:lnTo>
                  <a:lnTo>
                    <a:pt x="23" y="0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" name="Freeform 47"/>
            <p:cNvSpPr>
              <a:spLocks/>
            </p:cNvSpPr>
            <p:nvPr/>
          </p:nvSpPr>
          <p:spPr bwMode="auto">
            <a:xfrm>
              <a:off x="7864475" y="4254501"/>
              <a:ext cx="63500" cy="23813"/>
            </a:xfrm>
            <a:custGeom>
              <a:avLst/>
              <a:gdLst>
                <a:gd name="T0" fmla="*/ 640 w 640"/>
                <a:gd name="T1" fmla="*/ 0 h 253"/>
                <a:gd name="T2" fmla="*/ 628 w 640"/>
                <a:gd name="T3" fmla="*/ 253 h 253"/>
                <a:gd name="T4" fmla="*/ 0 w 640"/>
                <a:gd name="T5" fmla="*/ 253 h 253"/>
                <a:gd name="T6" fmla="*/ 11 w 640"/>
                <a:gd name="T7" fmla="*/ 0 h 253"/>
                <a:gd name="T8" fmla="*/ 640 w 640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0" h="253">
                  <a:moveTo>
                    <a:pt x="640" y="0"/>
                  </a:moveTo>
                  <a:lnTo>
                    <a:pt x="628" y="253"/>
                  </a:lnTo>
                  <a:lnTo>
                    <a:pt x="0" y="253"/>
                  </a:lnTo>
                  <a:lnTo>
                    <a:pt x="11" y="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" name="Freeform 48"/>
            <p:cNvSpPr>
              <a:spLocks/>
            </p:cNvSpPr>
            <p:nvPr/>
          </p:nvSpPr>
          <p:spPr bwMode="auto">
            <a:xfrm>
              <a:off x="7947025" y="4129088"/>
              <a:ext cx="65087" cy="47625"/>
            </a:xfrm>
            <a:custGeom>
              <a:avLst/>
              <a:gdLst>
                <a:gd name="T0" fmla="*/ 24 w 654"/>
                <a:gd name="T1" fmla="*/ 0 h 477"/>
                <a:gd name="T2" fmla="*/ 654 w 654"/>
                <a:gd name="T3" fmla="*/ 0 h 477"/>
                <a:gd name="T4" fmla="*/ 630 w 654"/>
                <a:gd name="T5" fmla="*/ 477 h 477"/>
                <a:gd name="T6" fmla="*/ 0 w 654"/>
                <a:gd name="T7" fmla="*/ 477 h 477"/>
                <a:gd name="T8" fmla="*/ 24 w 654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477">
                  <a:moveTo>
                    <a:pt x="24" y="0"/>
                  </a:moveTo>
                  <a:lnTo>
                    <a:pt x="654" y="0"/>
                  </a:lnTo>
                  <a:lnTo>
                    <a:pt x="630" y="477"/>
                  </a:lnTo>
                  <a:lnTo>
                    <a:pt x="0" y="47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" name="Freeform 49"/>
            <p:cNvSpPr>
              <a:spLocks/>
            </p:cNvSpPr>
            <p:nvPr/>
          </p:nvSpPr>
          <p:spPr bwMode="auto">
            <a:xfrm>
              <a:off x="7777163" y="3968751"/>
              <a:ext cx="339725" cy="103188"/>
            </a:xfrm>
            <a:custGeom>
              <a:avLst/>
              <a:gdLst>
                <a:gd name="T0" fmla="*/ 3069 w 3422"/>
                <a:gd name="T1" fmla="*/ 0 h 1032"/>
                <a:gd name="T2" fmla="*/ 0 w 3422"/>
                <a:gd name="T3" fmla="*/ 0 h 1032"/>
                <a:gd name="T4" fmla="*/ 0 w 3422"/>
                <a:gd name="T5" fmla="*/ 1032 h 1032"/>
                <a:gd name="T6" fmla="*/ 3422 w 3422"/>
                <a:gd name="T7" fmla="*/ 1032 h 1032"/>
                <a:gd name="T8" fmla="*/ 3069 w 3422"/>
                <a:gd name="T9" fmla="*/ 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2" h="1032">
                  <a:moveTo>
                    <a:pt x="3069" y="0"/>
                  </a:moveTo>
                  <a:lnTo>
                    <a:pt x="0" y="0"/>
                  </a:lnTo>
                  <a:lnTo>
                    <a:pt x="0" y="1032"/>
                  </a:lnTo>
                  <a:lnTo>
                    <a:pt x="3422" y="1032"/>
                  </a:lnTo>
                  <a:lnTo>
                    <a:pt x="3069" y="0"/>
                  </a:lnTo>
                  <a:close/>
                </a:path>
              </a:pathLst>
            </a:custGeom>
            <a:solidFill>
              <a:srgbClr val="5833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" name="Freeform 50"/>
            <p:cNvSpPr>
              <a:spLocks/>
            </p:cNvSpPr>
            <p:nvPr/>
          </p:nvSpPr>
          <p:spPr bwMode="auto">
            <a:xfrm>
              <a:off x="7961313" y="3952876"/>
              <a:ext cx="131762" cy="96838"/>
            </a:xfrm>
            <a:custGeom>
              <a:avLst/>
              <a:gdLst>
                <a:gd name="T0" fmla="*/ 1337 w 1337"/>
                <a:gd name="T1" fmla="*/ 980 h 980"/>
                <a:gd name="T2" fmla="*/ 668 w 1337"/>
                <a:gd name="T3" fmla="*/ 0 h 980"/>
                <a:gd name="T4" fmla="*/ 0 w 1337"/>
                <a:gd name="T5" fmla="*/ 980 h 980"/>
                <a:gd name="T6" fmla="*/ 1337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1337" y="980"/>
                  </a:moveTo>
                  <a:lnTo>
                    <a:pt x="668" y="0"/>
                  </a:lnTo>
                  <a:lnTo>
                    <a:pt x="0" y="980"/>
                  </a:lnTo>
                  <a:lnTo>
                    <a:pt x="1337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" name="Freeform 51"/>
            <p:cNvSpPr>
              <a:spLocks/>
            </p:cNvSpPr>
            <p:nvPr/>
          </p:nvSpPr>
          <p:spPr bwMode="auto">
            <a:xfrm>
              <a:off x="7977188" y="3978276"/>
              <a:ext cx="98425" cy="71438"/>
            </a:xfrm>
            <a:custGeom>
              <a:avLst/>
              <a:gdLst>
                <a:gd name="T0" fmla="*/ 497 w 993"/>
                <a:gd name="T1" fmla="*/ 0 h 728"/>
                <a:gd name="T2" fmla="*/ 993 w 993"/>
                <a:gd name="T3" fmla="*/ 728 h 728"/>
                <a:gd name="T4" fmla="*/ 0 w 993"/>
                <a:gd name="T5" fmla="*/ 728 h 728"/>
                <a:gd name="T6" fmla="*/ 497 w 993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28">
                  <a:moveTo>
                    <a:pt x="497" y="0"/>
                  </a:moveTo>
                  <a:lnTo>
                    <a:pt x="993" y="728"/>
                  </a:lnTo>
                  <a:lnTo>
                    <a:pt x="0" y="728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" name="Freeform 52"/>
            <p:cNvSpPr>
              <a:spLocks/>
            </p:cNvSpPr>
            <p:nvPr/>
          </p:nvSpPr>
          <p:spPr bwMode="auto">
            <a:xfrm>
              <a:off x="7820025" y="3952876"/>
              <a:ext cx="133350" cy="96838"/>
            </a:xfrm>
            <a:custGeom>
              <a:avLst/>
              <a:gdLst>
                <a:gd name="T0" fmla="*/ 1337 w 1337"/>
                <a:gd name="T1" fmla="*/ 980 h 980"/>
                <a:gd name="T2" fmla="*/ 668 w 1337"/>
                <a:gd name="T3" fmla="*/ 0 h 980"/>
                <a:gd name="T4" fmla="*/ 0 w 1337"/>
                <a:gd name="T5" fmla="*/ 980 h 980"/>
                <a:gd name="T6" fmla="*/ 1337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1337" y="980"/>
                  </a:moveTo>
                  <a:lnTo>
                    <a:pt x="668" y="0"/>
                  </a:lnTo>
                  <a:lnTo>
                    <a:pt x="0" y="980"/>
                  </a:lnTo>
                  <a:lnTo>
                    <a:pt x="1337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Freeform 53"/>
            <p:cNvSpPr>
              <a:spLocks/>
            </p:cNvSpPr>
            <p:nvPr/>
          </p:nvSpPr>
          <p:spPr bwMode="auto">
            <a:xfrm>
              <a:off x="7837488" y="3978276"/>
              <a:ext cx="98425" cy="71438"/>
            </a:xfrm>
            <a:custGeom>
              <a:avLst/>
              <a:gdLst>
                <a:gd name="T0" fmla="*/ 496 w 993"/>
                <a:gd name="T1" fmla="*/ 0 h 728"/>
                <a:gd name="T2" fmla="*/ 993 w 993"/>
                <a:gd name="T3" fmla="*/ 728 h 728"/>
                <a:gd name="T4" fmla="*/ 0 w 993"/>
                <a:gd name="T5" fmla="*/ 728 h 728"/>
                <a:gd name="T6" fmla="*/ 496 w 993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28">
                  <a:moveTo>
                    <a:pt x="496" y="0"/>
                  </a:moveTo>
                  <a:lnTo>
                    <a:pt x="993" y="728"/>
                  </a:lnTo>
                  <a:lnTo>
                    <a:pt x="0" y="72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" name="Freeform 54"/>
            <p:cNvSpPr>
              <a:spLocks/>
            </p:cNvSpPr>
            <p:nvPr/>
          </p:nvSpPr>
          <p:spPr bwMode="auto">
            <a:xfrm>
              <a:off x="7486650" y="3819526"/>
              <a:ext cx="336550" cy="484188"/>
            </a:xfrm>
            <a:custGeom>
              <a:avLst/>
              <a:gdLst>
                <a:gd name="T0" fmla="*/ 2978 w 3389"/>
                <a:gd name="T1" fmla="*/ 0 h 4885"/>
                <a:gd name="T2" fmla="*/ 2978 w 3389"/>
                <a:gd name="T3" fmla="*/ 352 h 4885"/>
                <a:gd name="T4" fmla="*/ 2525 w 3389"/>
                <a:gd name="T5" fmla="*/ 352 h 4885"/>
                <a:gd name="T6" fmla="*/ 2525 w 3389"/>
                <a:gd name="T7" fmla="*/ 0 h 4885"/>
                <a:gd name="T8" fmla="*/ 1921 w 3389"/>
                <a:gd name="T9" fmla="*/ 0 h 4885"/>
                <a:gd name="T10" fmla="*/ 1921 w 3389"/>
                <a:gd name="T11" fmla="*/ 352 h 4885"/>
                <a:gd name="T12" fmla="*/ 1468 w 3389"/>
                <a:gd name="T13" fmla="*/ 352 h 4885"/>
                <a:gd name="T14" fmla="*/ 1468 w 3389"/>
                <a:gd name="T15" fmla="*/ 0 h 4885"/>
                <a:gd name="T16" fmla="*/ 864 w 3389"/>
                <a:gd name="T17" fmla="*/ 0 h 4885"/>
                <a:gd name="T18" fmla="*/ 864 w 3389"/>
                <a:gd name="T19" fmla="*/ 352 h 4885"/>
                <a:gd name="T20" fmla="*/ 412 w 3389"/>
                <a:gd name="T21" fmla="*/ 352 h 4885"/>
                <a:gd name="T22" fmla="*/ 412 w 3389"/>
                <a:gd name="T23" fmla="*/ 0 h 4885"/>
                <a:gd name="T24" fmla="*/ 0 w 3389"/>
                <a:gd name="T25" fmla="*/ 0 h 4885"/>
                <a:gd name="T26" fmla="*/ 286 w 3389"/>
                <a:gd name="T27" fmla="*/ 4885 h 4885"/>
                <a:gd name="T28" fmla="*/ 3104 w 3389"/>
                <a:gd name="T29" fmla="*/ 4885 h 4885"/>
                <a:gd name="T30" fmla="*/ 3389 w 3389"/>
                <a:gd name="T31" fmla="*/ 0 h 4885"/>
                <a:gd name="T32" fmla="*/ 2978 w 3389"/>
                <a:gd name="T33" fmla="*/ 0 h 4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89" h="4885">
                  <a:moveTo>
                    <a:pt x="2978" y="0"/>
                  </a:moveTo>
                  <a:lnTo>
                    <a:pt x="2978" y="352"/>
                  </a:lnTo>
                  <a:lnTo>
                    <a:pt x="2525" y="352"/>
                  </a:lnTo>
                  <a:lnTo>
                    <a:pt x="2525" y="0"/>
                  </a:lnTo>
                  <a:lnTo>
                    <a:pt x="1921" y="0"/>
                  </a:lnTo>
                  <a:lnTo>
                    <a:pt x="1921" y="352"/>
                  </a:lnTo>
                  <a:lnTo>
                    <a:pt x="1468" y="352"/>
                  </a:lnTo>
                  <a:lnTo>
                    <a:pt x="1468" y="0"/>
                  </a:lnTo>
                  <a:lnTo>
                    <a:pt x="864" y="0"/>
                  </a:lnTo>
                  <a:lnTo>
                    <a:pt x="864" y="352"/>
                  </a:lnTo>
                  <a:lnTo>
                    <a:pt x="412" y="352"/>
                  </a:lnTo>
                  <a:lnTo>
                    <a:pt x="412" y="0"/>
                  </a:lnTo>
                  <a:lnTo>
                    <a:pt x="0" y="0"/>
                  </a:lnTo>
                  <a:lnTo>
                    <a:pt x="286" y="4885"/>
                  </a:lnTo>
                  <a:lnTo>
                    <a:pt x="3104" y="4885"/>
                  </a:lnTo>
                  <a:lnTo>
                    <a:pt x="3389" y="0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" name="Freeform 55"/>
            <p:cNvSpPr>
              <a:spLocks/>
            </p:cNvSpPr>
            <p:nvPr/>
          </p:nvSpPr>
          <p:spPr bwMode="auto">
            <a:xfrm>
              <a:off x="7529513" y="3951288"/>
              <a:ext cx="63500" cy="73025"/>
            </a:xfrm>
            <a:custGeom>
              <a:avLst/>
              <a:gdLst>
                <a:gd name="T0" fmla="*/ 0 w 646"/>
                <a:gd name="T1" fmla="*/ 323 h 728"/>
                <a:gd name="T2" fmla="*/ 1 w 646"/>
                <a:gd name="T3" fmla="*/ 290 h 728"/>
                <a:gd name="T4" fmla="*/ 6 w 646"/>
                <a:gd name="T5" fmla="*/ 258 h 728"/>
                <a:gd name="T6" fmla="*/ 14 w 646"/>
                <a:gd name="T7" fmla="*/ 227 h 728"/>
                <a:gd name="T8" fmla="*/ 25 w 646"/>
                <a:gd name="T9" fmla="*/ 197 h 728"/>
                <a:gd name="T10" fmla="*/ 38 w 646"/>
                <a:gd name="T11" fmla="*/ 168 h 728"/>
                <a:gd name="T12" fmla="*/ 54 w 646"/>
                <a:gd name="T13" fmla="*/ 142 h 728"/>
                <a:gd name="T14" fmla="*/ 74 w 646"/>
                <a:gd name="T15" fmla="*/ 117 h 728"/>
                <a:gd name="T16" fmla="*/ 94 w 646"/>
                <a:gd name="T17" fmla="*/ 94 h 728"/>
                <a:gd name="T18" fmla="*/ 117 w 646"/>
                <a:gd name="T19" fmla="*/ 73 h 728"/>
                <a:gd name="T20" fmla="*/ 142 w 646"/>
                <a:gd name="T21" fmla="*/ 54 h 728"/>
                <a:gd name="T22" fmla="*/ 168 w 646"/>
                <a:gd name="T23" fmla="*/ 38 h 728"/>
                <a:gd name="T24" fmla="*/ 197 w 646"/>
                <a:gd name="T25" fmla="*/ 24 h 728"/>
                <a:gd name="T26" fmla="*/ 227 w 646"/>
                <a:gd name="T27" fmla="*/ 14 h 728"/>
                <a:gd name="T28" fmla="*/ 258 w 646"/>
                <a:gd name="T29" fmla="*/ 6 h 728"/>
                <a:gd name="T30" fmla="*/ 290 w 646"/>
                <a:gd name="T31" fmla="*/ 1 h 728"/>
                <a:gd name="T32" fmla="*/ 323 w 646"/>
                <a:gd name="T33" fmla="*/ 0 h 728"/>
                <a:gd name="T34" fmla="*/ 356 w 646"/>
                <a:gd name="T35" fmla="*/ 1 h 728"/>
                <a:gd name="T36" fmla="*/ 388 w 646"/>
                <a:gd name="T37" fmla="*/ 6 h 728"/>
                <a:gd name="T38" fmla="*/ 419 w 646"/>
                <a:gd name="T39" fmla="*/ 14 h 728"/>
                <a:gd name="T40" fmla="*/ 448 w 646"/>
                <a:gd name="T41" fmla="*/ 24 h 728"/>
                <a:gd name="T42" fmla="*/ 476 w 646"/>
                <a:gd name="T43" fmla="*/ 38 h 728"/>
                <a:gd name="T44" fmla="*/ 503 w 646"/>
                <a:gd name="T45" fmla="*/ 54 h 728"/>
                <a:gd name="T46" fmla="*/ 528 w 646"/>
                <a:gd name="T47" fmla="*/ 73 h 728"/>
                <a:gd name="T48" fmla="*/ 551 w 646"/>
                <a:gd name="T49" fmla="*/ 94 h 728"/>
                <a:gd name="T50" fmla="*/ 572 w 646"/>
                <a:gd name="T51" fmla="*/ 117 h 728"/>
                <a:gd name="T52" fmla="*/ 590 w 646"/>
                <a:gd name="T53" fmla="*/ 142 h 728"/>
                <a:gd name="T54" fmla="*/ 606 w 646"/>
                <a:gd name="T55" fmla="*/ 168 h 728"/>
                <a:gd name="T56" fmla="*/ 620 w 646"/>
                <a:gd name="T57" fmla="*/ 197 h 728"/>
                <a:gd name="T58" fmla="*/ 631 w 646"/>
                <a:gd name="T59" fmla="*/ 227 h 728"/>
                <a:gd name="T60" fmla="*/ 639 w 646"/>
                <a:gd name="T61" fmla="*/ 258 h 728"/>
                <a:gd name="T62" fmla="*/ 643 w 646"/>
                <a:gd name="T63" fmla="*/ 290 h 728"/>
                <a:gd name="T64" fmla="*/ 646 w 646"/>
                <a:gd name="T65" fmla="*/ 323 h 728"/>
                <a:gd name="T66" fmla="*/ 49 w 646"/>
                <a:gd name="T67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8">
                  <a:moveTo>
                    <a:pt x="49" y="728"/>
                  </a:moveTo>
                  <a:lnTo>
                    <a:pt x="0" y="323"/>
                  </a:lnTo>
                  <a:lnTo>
                    <a:pt x="0" y="306"/>
                  </a:lnTo>
                  <a:lnTo>
                    <a:pt x="1" y="290"/>
                  </a:lnTo>
                  <a:lnTo>
                    <a:pt x="3" y="274"/>
                  </a:lnTo>
                  <a:lnTo>
                    <a:pt x="6" y="258"/>
                  </a:lnTo>
                  <a:lnTo>
                    <a:pt x="10" y="242"/>
                  </a:lnTo>
                  <a:lnTo>
                    <a:pt x="14" y="227"/>
                  </a:lnTo>
                  <a:lnTo>
                    <a:pt x="19" y="212"/>
                  </a:lnTo>
                  <a:lnTo>
                    <a:pt x="25" y="197"/>
                  </a:lnTo>
                  <a:lnTo>
                    <a:pt x="31" y="182"/>
                  </a:lnTo>
                  <a:lnTo>
                    <a:pt x="38" y="168"/>
                  </a:lnTo>
                  <a:lnTo>
                    <a:pt x="46" y="156"/>
                  </a:lnTo>
                  <a:lnTo>
                    <a:pt x="54" y="142"/>
                  </a:lnTo>
                  <a:lnTo>
                    <a:pt x="64" y="129"/>
                  </a:lnTo>
                  <a:lnTo>
                    <a:pt x="74" y="117"/>
                  </a:lnTo>
                  <a:lnTo>
                    <a:pt x="83" y="105"/>
                  </a:lnTo>
                  <a:lnTo>
                    <a:pt x="94" y="94"/>
                  </a:lnTo>
                  <a:lnTo>
                    <a:pt x="105" y="83"/>
                  </a:lnTo>
                  <a:lnTo>
                    <a:pt x="117" y="73"/>
                  </a:lnTo>
                  <a:lnTo>
                    <a:pt x="129" y="64"/>
                  </a:lnTo>
                  <a:lnTo>
                    <a:pt x="142" y="54"/>
                  </a:lnTo>
                  <a:lnTo>
                    <a:pt x="154" y="47"/>
                  </a:lnTo>
                  <a:lnTo>
                    <a:pt x="168" y="38"/>
                  </a:lnTo>
                  <a:lnTo>
                    <a:pt x="182" y="31"/>
                  </a:lnTo>
                  <a:lnTo>
                    <a:pt x="197" y="24"/>
                  </a:lnTo>
                  <a:lnTo>
                    <a:pt x="211" y="19"/>
                  </a:lnTo>
                  <a:lnTo>
                    <a:pt x="227" y="14"/>
                  </a:lnTo>
                  <a:lnTo>
                    <a:pt x="242" y="10"/>
                  </a:lnTo>
                  <a:lnTo>
                    <a:pt x="258" y="6"/>
                  </a:lnTo>
                  <a:lnTo>
                    <a:pt x="274" y="3"/>
                  </a:lnTo>
                  <a:lnTo>
                    <a:pt x="290" y="1"/>
                  </a:lnTo>
                  <a:lnTo>
                    <a:pt x="306" y="0"/>
                  </a:lnTo>
                  <a:lnTo>
                    <a:pt x="323" y="0"/>
                  </a:lnTo>
                  <a:lnTo>
                    <a:pt x="339" y="0"/>
                  </a:lnTo>
                  <a:lnTo>
                    <a:pt x="356" y="1"/>
                  </a:lnTo>
                  <a:lnTo>
                    <a:pt x="372" y="3"/>
                  </a:lnTo>
                  <a:lnTo>
                    <a:pt x="388" y="6"/>
                  </a:lnTo>
                  <a:lnTo>
                    <a:pt x="403" y="10"/>
                  </a:lnTo>
                  <a:lnTo>
                    <a:pt x="419" y="14"/>
                  </a:lnTo>
                  <a:lnTo>
                    <a:pt x="434" y="19"/>
                  </a:lnTo>
                  <a:lnTo>
                    <a:pt x="448" y="24"/>
                  </a:lnTo>
                  <a:lnTo>
                    <a:pt x="462" y="31"/>
                  </a:lnTo>
                  <a:lnTo>
                    <a:pt x="476" y="38"/>
                  </a:lnTo>
                  <a:lnTo>
                    <a:pt x="490" y="47"/>
                  </a:lnTo>
                  <a:lnTo>
                    <a:pt x="503" y="54"/>
                  </a:lnTo>
                  <a:lnTo>
                    <a:pt x="516" y="64"/>
                  </a:lnTo>
                  <a:lnTo>
                    <a:pt x="528" y="73"/>
                  </a:lnTo>
                  <a:lnTo>
                    <a:pt x="540" y="83"/>
                  </a:lnTo>
                  <a:lnTo>
                    <a:pt x="551" y="94"/>
                  </a:lnTo>
                  <a:lnTo>
                    <a:pt x="561" y="105"/>
                  </a:lnTo>
                  <a:lnTo>
                    <a:pt x="572" y="117"/>
                  </a:lnTo>
                  <a:lnTo>
                    <a:pt x="582" y="129"/>
                  </a:lnTo>
                  <a:lnTo>
                    <a:pt x="590" y="142"/>
                  </a:lnTo>
                  <a:lnTo>
                    <a:pt x="599" y="156"/>
                  </a:lnTo>
                  <a:lnTo>
                    <a:pt x="606" y="168"/>
                  </a:lnTo>
                  <a:lnTo>
                    <a:pt x="614" y="182"/>
                  </a:lnTo>
                  <a:lnTo>
                    <a:pt x="620" y="197"/>
                  </a:lnTo>
                  <a:lnTo>
                    <a:pt x="625" y="212"/>
                  </a:lnTo>
                  <a:lnTo>
                    <a:pt x="631" y="227"/>
                  </a:lnTo>
                  <a:lnTo>
                    <a:pt x="635" y="242"/>
                  </a:lnTo>
                  <a:lnTo>
                    <a:pt x="639" y="258"/>
                  </a:lnTo>
                  <a:lnTo>
                    <a:pt x="641" y="274"/>
                  </a:lnTo>
                  <a:lnTo>
                    <a:pt x="643" y="290"/>
                  </a:lnTo>
                  <a:lnTo>
                    <a:pt x="646" y="306"/>
                  </a:lnTo>
                  <a:lnTo>
                    <a:pt x="646" y="323"/>
                  </a:lnTo>
                  <a:lnTo>
                    <a:pt x="613" y="728"/>
                  </a:lnTo>
                  <a:lnTo>
                    <a:pt x="49" y="728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" name="Freeform 56"/>
            <p:cNvSpPr>
              <a:spLocks/>
            </p:cNvSpPr>
            <p:nvPr/>
          </p:nvSpPr>
          <p:spPr bwMode="auto">
            <a:xfrm>
              <a:off x="7586663" y="4164013"/>
              <a:ext cx="63500" cy="139700"/>
            </a:xfrm>
            <a:custGeom>
              <a:avLst/>
              <a:gdLst>
                <a:gd name="T0" fmla="*/ 0 w 646"/>
                <a:gd name="T1" fmla="*/ 625 h 1409"/>
                <a:gd name="T2" fmla="*/ 2 w 646"/>
                <a:gd name="T3" fmla="*/ 561 h 1409"/>
                <a:gd name="T4" fmla="*/ 7 w 646"/>
                <a:gd name="T5" fmla="*/ 499 h 1409"/>
                <a:gd name="T6" fmla="*/ 14 w 646"/>
                <a:gd name="T7" fmla="*/ 440 h 1409"/>
                <a:gd name="T8" fmla="*/ 26 w 646"/>
                <a:gd name="T9" fmla="*/ 382 h 1409"/>
                <a:gd name="T10" fmla="*/ 39 w 646"/>
                <a:gd name="T11" fmla="*/ 328 h 1409"/>
                <a:gd name="T12" fmla="*/ 55 w 646"/>
                <a:gd name="T13" fmla="*/ 276 h 1409"/>
                <a:gd name="T14" fmla="*/ 74 w 646"/>
                <a:gd name="T15" fmla="*/ 229 h 1409"/>
                <a:gd name="T16" fmla="*/ 95 w 646"/>
                <a:gd name="T17" fmla="*/ 184 h 1409"/>
                <a:gd name="T18" fmla="*/ 118 w 646"/>
                <a:gd name="T19" fmla="*/ 143 h 1409"/>
                <a:gd name="T20" fmla="*/ 142 w 646"/>
                <a:gd name="T21" fmla="*/ 107 h 1409"/>
                <a:gd name="T22" fmla="*/ 169 w 646"/>
                <a:gd name="T23" fmla="*/ 76 h 1409"/>
                <a:gd name="T24" fmla="*/ 198 w 646"/>
                <a:gd name="T25" fmla="*/ 49 h 1409"/>
                <a:gd name="T26" fmla="*/ 227 w 646"/>
                <a:gd name="T27" fmla="*/ 29 h 1409"/>
                <a:gd name="T28" fmla="*/ 258 w 646"/>
                <a:gd name="T29" fmla="*/ 13 h 1409"/>
                <a:gd name="T30" fmla="*/ 290 w 646"/>
                <a:gd name="T31" fmla="*/ 4 h 1409"/>
                <a:gd name="T32" fmla="*/ 323 w 646"/>
                <a:gd name="T33" fmla="*/ 0 h 1409"/>
                <a:gd name="T34" fmla="*/ 356 w 646"/>
                <a:gd name="T35" fmla="*/ 4 h 1409"/>
                <a:gd name="T36" fmla="*/ 388 w 646"/>
                <a:gd name="T37" fmla="*/ 13 h 1409"/>
                <a:gd name="T38" fmla="*/ 419 w 646"/>
                <a:gd name="T39" fmla="*/ 29 h 1409"/>
                <a:gd name="T40" fmla="*/ 449 w 646"/>
                <a:gd name="T41" fmla="*/ 49 h 1409"/>
                <a:gd name="T42" fmla="*/ 477 w 646"/>
                <a:gd name="T43" fmla="*/ 76 h 1409"/>
                <a:gd name="T44" fmla="*/ 503 w 646"/>
                <a:gd name="T45" fmla="*/ 107 h 1409"/>
                <a:gd name="T46" fmla="*/ 529 w 646"/>
                <a:gd name="T47" fmla="*/ 143 h 1409"/>
                <a:gd name="T48" fmla="*/ 551 w 646"/>
                <a:gd name="T49" fmla="*/ 184 h 1409"/>
                <a:gd name="T50" fmla="*/ 573 w 646"/>
                <a:gd name="T51" fmla="*/ 229 h 1409"/>
                <a:gd name="T52" fmla="*/ 591 w 646"/>
                <a:gd name="T53" fmla="*/ 276 h 1409"/>
                <a:gd name="T54" fmla="*/ 608 w 646"/>
                <a:gd name="T55" fmla="*/ 328 h 1409"/>
                <a:gd name="T56" fmla="*/ 620 w 646"/>
                <a:gd name="T57" fmla="*/ 382 h 1409"/>
                <a:gd name="T58" fmla="*/ 632 w 646"/>
                <a:gd name="T59" fmla="*/ 440 h 1409"/>
                <a:gd name="T60" fmla="*/ 640 w 646"/>
                <a:gd name="T61" fmla="*/ 499 h 1409"/>
                <a:gd name="T62" fmla="*/ 645 w 646"/>
                <a:gd name="T63" fmla="*/ 561 h 1409"/>
                <a:gd name="T64" fmla="*/ 646 w 646"/>
                <a:gd name="T65" fmla="*/ 625 h 1409"/>
                <a:gd name="T66" fmla="*/ 49 w 646"/>
                <a:gd name="T67" fmla="*/ 140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1409">
                  <a:moveTo>
                    <a:pt x="49" y="1409"/>
                  </a:moveTo>
                  <a:lnTo>
                    <a:pt x="0" y="625"/>
                  </a:lnTo>
                  <a:lnTo>
                    <a:pt x="0" y="593"/>
                  </a:lnTo>
                  <a:lnTo>
                    <a:pt x="2" y="561"/>
                  </a:lnTo>
                  <a:lnTo>
                    <a:pt x="4" y="530"/>
                  </a:lnTo>
                  <a:lnTo>
                    <a:pt x="7" y="499"/>
                  </a:lnTo>
                  <a:lnTo>
                    <a:pt x="10" y="469"/>
                  </a:lnTo>
                  <a:lnTo>
                    <a:pt x="14" y="440"/>
                  </a:lnTo>
                  <a:lnTo>
                    <a:pt x="20" y="411"/>
                  </a:lnTo>
                  <a:lnTo>
                    <a:pt x="26" y="382"/>
                  </a:lnTo>
                  <a:lnTo>
                    <a:pt x="32" y="354"/>
                  </a:lnTo>
                  <a:lnTo>
                    <a:pt x="39" y="328"/>
                  </a:lnTo>
                  <a:lnTo>
                    <a:pt x="47" y="301"/>
                  </a:lnTo>
                  <a:lnTo>
                    <a:pt x="55" y="276"/>
                  </a:lnTo>
                  <a:lnTo>
                    <a:pt x="64" y="252"/>
                  </a:lnTo>
                  <a:lnTo>
                    <a:pt x="74" y="229"/>
                  </a:lnTo>
                  <a:lnTo>
                    <a:pt x="84" y="205"/>
                  </a:lnTo>
                  <a:lnTo>
                    <a:pt x="95" y="184"/>
                  </a:lnTo>
                  <a:lnTo>
                    <a:pt x="106" y="163"/>
                  </a:lnTo>
                  <a:lnTo>
                    <a:pt x="118" y="143"/>
                  </a:lnTo>
                  <a:lnTo>
                    <a:pt x="129" y="125"/>
                  </a:lnTo>
                  <a:lnTo>
                    <a:pt x="142" y="107"/>
                  </a:lnTo>
                  <a:lnTo>
                    <a:pt x="156" y="91"/>
                  </a:lnTo>
                  <a:lnTo>
                    <a:pt x="169" y="76"/>
                  </a:lnTo>
                  <a:lnTo>
                    <a:pt x="183" y="62"/>
                  </a:lnTo>
                  <a:lnTo>
                    <a:pt x="198" y="49"/>
                  </a:lnTo>
                  <a:lnTo>
                    <a:pt x="212" y="39"/>
                  </a:lnTo>
                  <a:lnTo>
                    <a:pt x="227" y="29"/>
                  </a:lnTo>
                  <a:lnTo>
                    <a:pt x="242" y="21"/>
                  </a:lnTo>
                  <a:lnTo>
                    <a:pt x="258" y="13"/>
                  </a:lnTo>
                  <a:lnTo>
                    <a:pt x="274" y="8"/>
                  </a:lnTo>
                  <a:lnTo>
                    <a:pt x="290" y="4"/>
                  </a:lnTo>
                  <a:lnTo>
                    <a:pt x="306" y="1"/>
                  </a:lnTo>
                  <a:lnTo>
                    <a:pt x="323" y="0"/>
                  </a:lnTo>
                  <a:lnTo>
                    <a:pt x="339" y="1"/>
                  </a:lnTo>
                  <a:lnTo>
                    <a:pt x="356" y="4"/>
                  </a:lnTo>
                  <a:lnTo>
                    <a:pt x="372" y="8"/>
                  </a:lnTo>
                  <a:lnTo>
                    <a:pt x="388" y="13"/>
                  </a:lnTo>
                  <a:lnTo>
                    <a:pt x="404" y="21"/>
                  </a:lnTo>
                  <a:lnTo>
                    <a:pt x="419" y="29"/>
                  </a:lnTo>
                  <a:lnTo>
                    <a:pt x="434" y="39"/>
                  </a:lnTo>
                  <a:lnTo>
                    <a:pt x="449" y="49"/>
                  </a:lnTo>
                  <a:lnTo>
                    <a:pt x="463" y="62"/>
                  </a:lnTo>
                  <a:lnTo>
                    <a:pt x="477" y="76"/>
                  </a:lnTo>
                  <a:lnTo>
                    <a:pt x="490" y="91"/>
                  </a:lnTo>
                  <a:lnTo>
                    <a:pt x="503" y="107"/>
                  </a:lnTo>
                  <a:lnTo>
                    <a:pt x="516" y="125"/>
                  </a:lnTo>
                  <a:lnTo>
                    <a:pt x="529" y="143"/>
                  </a:lnTo>
                  <a:lnTo>
                    <a:pt x="541" y="163"/>
                  </a:lnTo>
                  <a:lnTo>
                    <a:pt x="551" y="184"/>
                  </a:lnTo>
                  <a:lnTo>
                    <a:pt x="562" y="205"/>
                  </a:lnTo>
                  <a:lnTo>
                    <a:pt x="573" y="229"/>
                  </a:lnTo>
                  <a:lnTo>
                    <a:pt x="582" y="252"/>
                  </a:lnTo>
                  <a:lnTo>
                    <a:pt x="591" y="276"/>
                  </a:lnTo>
                  <a:lnTo>
                    <a:pt x="599" y="301"/>
                  </a:lnTo>
                  <a:lnTo>
                    <a:pt x="608" y="328"/>
                  </a:lnTo>
                  <a:lnTo>
                    <a:pt x="614" y="354"/>
                  </a:lnTo>
                  <a:lnTo>
                    <a:pt x="620" y="382"/>
                  </a:lnTo>
                  <a:lnTo>
                    <a:pt x="627" y="411"/>
                  </a:lnTo>
                  <a:lnTo>
                    <a:pt x="632" y="440"/>
                  </a:lnTo>
                  <a:lnTo>
                    <a:pt x="636" y="469"/>
                  </a:lnTo>
                  <a:lnTo>
                    <a:pt x="640" y="499"/>
                  </a:lnTo>
                  <a:lnTo>
                    <a:pt x="643" y="530"/>
                  </a:lnTo>
                  <a:lnTo>
                    <a:pt x="645" y="561"/>
                  </a:lnTo>
                  <a:lnTo>
                    <a:pt x="646" y="593"/>
                  </a:lnTo>
                  <a:lnTo>
                    <a:pt x="646" y="625"/>
                  </a:lnTo>
                  <a:lnTo>
                    <a:pt x="613" y="1409"/>
                  </a:lnTo>
                  <a:lnTo>
                    <a:pt x="49" y="1409"/>
                  </a:lnTo>
                  <a:close/>
                </a:path>
              </a:pathLst>
            </a:custGeom>
            <a:solidFill>
              <a:srgbClr val="74472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" name="Freeform 57"/>
            <p:cNvSpPr>
              <a:spLocks/>
            </p:cNvSpPr>
            <p:nvPr/>
          </p:nvSpPr>
          <p:spPr bwMode="auto">
            <a:xfrm>
              <a:off x="7661275" y="4164013"/>
              <a:ext cx="63500" cy="139700"/>
            </a:xfrm>
            <a:custGeom>
              <a:avLst/>
              <a:gdLst>
                <a:gd name="T0" fmla="*/ 0 w 646"/>
                <a:gd name="T1" fmla="*/ 625 h 1409"/>
                <a:gd name="T2" fmla="*/ 2 w 646"/>
                <a:gd name="T3" fmla="*/ 561 h 1409"/>
                <a:gd name="T4" fmla="*/ 7 w 646"/>
                <a:gd name="T5" fmla="*/ 499 h 1409"/>
                <a:gd name="T6" fmla="*/ 15 w 646"/>
                <a:gd name="T7" fmla="*/ 440 h 1409"/>
                <a:gd name="T8" fmla="*/ 25 w 646"/>
                <a:gd name="T9" fmla="*/ 382 h 1409"/>
                <a:gd name="T10" fmla="*/ 39 w 646"/>
                <a:gd name="T11" fmla="*/ 328 h 1409"/>
                <a:gd name="T12" fmla="*/ 55 w 646"/>
                <a:gd name="T13" fmla="*/ 276 h 1409"/>
                <a:gd name="T14" fmla="*/ 74 w 646"/>
                <a:gd name="T15" fmla="*/ 229 h 1409"/>
                <a:gd name="T16" fmla="*/ 94 w 646"/>
                <a:gd name="T17" fmla="*/ 184 h 1409"/>
                <a:gd name="T18" fmla="*/ 118 w 646"/>
                <a:gd name="T19" fmla="*/ 143 h 1409"/>
                <a:gd name="T20" fmla="*/ 142 w 646"/>
                <a:gd name="T21" fmla="*/ 107 h 1409"/>
                <a:gd name="T22" fmla="*/ 169 w 646"/>
                <a:gd name="T23" fmla="*/ 76 h 1409"/>
                <a:gd name="T24" fmla="*/ 198 w 646"/>
                <a:gd name="T25" fmla="*/ 49 h 1409"/>
                <a:gd name="T26" fmla="*/ 227 w 646"/>
                <a:gd name="T27" fmla="*/ 29 h 1409"/>
                <a:gd name="T28" fmla="*/ 257 w 646"/>
                <a:gd name="T29" fmla="*/ 13 h 1409"/>
                <a:gd name="T30" fmla="*/ 291 w 646"/>
                <a:gd name="T31" fmla="*/ 4 h 1409"/>
                <a:gd name="T32" fmla="*/ 324 w 646"/>
                <a:gd name="T33" fmla="*/ 0 h 1409"/>
                <a:gd name="T34" fmla="*/ 357 w 646"/>
                <a:gd name="T35" fmla="*/ 4 h 1409"/>
                <a:gd name="T36" fmla="*/ 389 w 646"/>
                <a:gd name="T37" fmla="*/ 13 h 1409"/>
                <a:gd name="T38" fmla="*/ 419 w 646"/>
                <a:gd name="T39" fmla="*/ 29 h 1409"/>
                <a:gd name="T40" fmla="*/ 449 w 646"/>
                <a:gd name="T41" fmla="*/ 49 h 1409"/>
                <a:gd name="T42" fmla="*/ 477 w 646"/>
                <a:gd name="T43" fmla="*/ 76 h 1409"/>
                <a:gd name="T44" fmla="*/ 504 w 646"/>
                <a:gd name="T45" fmla="*/ 107 h 1409"/>
                <a:gd name="T46" fmla="*/ 528 w 646"/>
                <a:gd name="T47" fmla="*/ 143 h 1409"/>
                <a:gd name="T48" fmla="*/ 552 w 646"/>
                <a:gd name="T49" fmla="*/ 184 h 1409"/>
                <a:gd name="T50" fmla="*/ 572 w 646"/>
                <a:gd name="T51" fmla="*/ 229 h 1409"/>
                <a:gd name="T52" fmla="*/ 591 w 646"/>
                <a:gd name="T53" fmla="*/ 276 h 1409"/>
                <a:gd name="T54" fmla="*/ 607 w 646"/>
                <a:gd name="T55" fmla="*/ 328 h 1409"/>
                <a:gd name="T56" fmla="*/ 621 w 646"/>
                <a:gd name="T57" fmla="*/ 382 h 1409"/>
                <a:gd name="T58" fmla="*/ 631 w 646"/>
                <a:gd name="T59" fmla="*/ 440 h 1409"/>
                <a:gd name="T60" fmla="*/ 640 w 646"/>
                <a:gd name="T61" fmla="*/ 499 h 1409"/>
                <a:gd name="T62" fmla="*/ 644 w 646"/>
                <a:gd name="T63" fmla="*/ 561 h 1409"/>
                <a:gd name="T64" fmla="*/ 646 w 646"/>
                <a:gd name="T65" fmla="*/ 625 h 1409"/>
                <a:gd name="T66" fmla="*/ 49 w 646"/>
                <a:gd name="T67" fmla="*/ 140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1409">
                  <a:moveTo>
                    <a:pt x="49" y="1409"/>
                  </a:moveTo>
                  <a:lnTo>
                    <a:pt x="0" y="625"/>
                  </a:lnTo>
                  <a:lnTo>
                    <a:pt x="1" y="593"/>
                  </a:lnTo>
                  <a:lnTo>
                    <a:pt x="2" y="561"/>
                  </a:lnTo>
                  <a:lnTo>
                    <a:pt x="4" y="530"/>
                  </a:lnTo>
                  <a:lnTo>
                    <a:pt x="7" y="499"/>
                  </a:lnTo>
                  <a:lnTo>
                    <a:pt x="10" y="469"/>
                  </a:lnTo>
                  <a:lnTo>
                    <a:pt x="15" y="440"/>
                  </a:lnTo>
                  <a:lnTo>
                    <a:pt x="20" y="411"/>
                  </a:lnTo>
                  <a:lnTo>
                    <a:pt x="25" y="382"/>
                  </a:lnTo>
                  <a:lnTo>
                    <a:pt x="32" y="354"/>
                  </a:lnTo>
                  <a:lnTo>
                    <a:pt x="39" y="328"/>
                  </a:lnTo>
                  <a:lnTo>
                    <a:pt x="47" y="301"/>
                  </a:lnTo>
                  <a:lnTo>
                    <a:pt x="55" y="276"/>
                  </a:lnTo>
                  <a:lnTo>
                    <a:pt x="65" y="252"/>
                  </a:lnTo>
                  <a:lnTo>
                    <a:pt x="74" y="229"/>
                  </a:lnTo>
                  <a:lnTo>
                    <a:pt x="84" y="205"/>
                  </a:lnTo>
                  <a:lnTo>
                    <a:pt x="94" y="184"/>
                  </a:lnTo>
                  <a:lnTo>
                    <a:pt x="106" y="163"/>
                  </a:lnTo>
                  <a:lnTo>
                    <a:pt x="118" y="143"/>
                  </a:lnTo>
                  <a:lnTo>
                    <a:pt x="130" y="125"/>
                  </a:lnTo>
                  <a:lnTo>
                    <a:pt x="142" y="107"/>
                  </a:lnTo>
                  <a:lnTo>
                    <a:pt x="155" y="91"/>
                  </a:lnTo>
                  <a:lnTo>
                    <a:pt x="169" y="76"/>
                  </a:lnTo>
                  <a:lnTo>
                    <a:pt x="183" y="62"/>
                  </a:lnTo>
                  <a:lnTo>
                    <a:pt x="198" y="49"/>
                  </a:lnTo>
                  <a:lnTo>
                    <a:pt x="212" y="39"/>
                  </a:lnTo>
                  <a:lnTo>
                    <a:pt x="227" y="29"/>
                  </a:lnTo>
                  <a:lnTo>
                    <a:pt x="243" y="21"/>
                  </a:lnTo>
                  <a:lnTo>
                    <a:pt x="257" y="13"/>
                  </a:lnTo>
                  <a:lnTo>
                    <a:pt x="273" y="8"/>
                  </a:lnTo>
                  <a:lnTo>
                    <a:pt x="291" y="4"/>
                  </a:lnTo>
                  <a:lnTo>
                    <a:pt x="306" y="1"/>
                  </a:lnTo>
                  <a:lnTo>
                    <a:pt x="324" y="0"/>
                  </a:lnTo>
                  <a:lnTo>
                    <a:pt x="340" y="1"/>
                  </a:lnTo>
                  <a:lnTo>
                    <a:pt x="357" y="4"/>
                  </a:lnTo>
                  <a:lnTo>
                    <a:pt x="373" y="8"/>
                  </a:lnTo>
                  <a:lnTo>
                    <a:pt x="389" y="13"/>
                  </a:lnTo>
                  <a:lnTo>
                    <a:pt x="403" y="21"/>
                  </a:lnTo>
                  <a:lnTo>
                    <a:pt x="419" y="29"/>
                  </a:lnTo>
                  <a:lnTo>
                    <a:pt x="434" y="39"/>
                  </a:lnTo>
                  <a:lnTo>
                    <a:pt x="449" y="49"/>
                  </a:lnTo>
                  <a:lnTo>
                    <a:pt x="463" y="62"/>
                  </a:lnTo>
                  <a:lnTo>
                    <a:pt x="477" y="76"/>
                  </a:lnTo>
                  <a:lnTo>
                    <a:pt x="491" y="91"/>
                  </a:lnTo>
                  <a:lnTo>
                    <a:pt x="504" y="107"/>
                  </a:lnTo>
                  <a:lnTo>
                    <a:pt x="516" y="125"/>
                  </a:lnTo>
                  <a:lnTo>
                    <a:pt x="528" y="143"/>
                  </a:lnTo>
                  <a:lnTo>
                    <a:pt x="540" y="163"/>
                  </a:lnTo>
                  <a:lnTo>
                    <a:pt x="552" y="184"/>
                  </a:lnTo>
                  <a:lnTo>
                    <a:pt x="562" y="205"/>
                  </a:lnTo>
                  <a:lnTo>
                    <a:pt x="572" y="229"/>
                  </a:lnTo>
                  <a:lnTo>
                    <a:pt x="581" y="252"/>
                  </a:lnTo>
                  <a:lnTo>
                    <a:pt x="591" y="276"/>
                  </a:lnTo>
                  <a:lnTo>
                    <a:pt x="599" y="301"/>
                  </a:lnTo>
                  <a:lnTo>
                    <a:pt x="607" y="328"/>
                  </a:lnTo>
                  <a:lnTo>
                    <a:pt x="614" y="354"/>
                  </a:lnTo>
                  <a:lnTo>
                    <a:pt x="621" y="382"/>
                  </a:lnTo>
                  <a:lnTo>
                    <a:pt x="626" y="411"/>
                  </a:lnTo>
                  <a:lnTo>
                    <a:pt x="631" y="440"/>
                  </a:lnTo>
                  <a:lnTo>
                    <a:pt x="636" y="469"/>
                  </a:lnTo>
                  <a:lnTo>
                    <a:pt x="640" y="499"/>
                  </a:lnTo>
                  <a:lnTo>
                    <a:pt x="642" y="530"/>
                  </a:lnTo>
                  <a:lnTo>
                    <a:pt x="644" y="561"/>
                  </a:lnTo>
                  <a:lnTo>
                    <a:pt x="645" y="593"/>
                  </a:lnTo>
                  <a:lnTo>
                    <a:pt x="646" y="625"/>
                  </a:lnTo>
                  <a:lnTo>
                    <a:pt x="613" y="1409"/>
                  </a:lnTo>
                  <a:lnTo>
                    <a:pt x="49" y="1409"/>
                  </a:lnTo>
                  <a:close/>
                </a:path>
              </a:pathLst>
            </a:custGeom>
            <a:solidFill>
              <a:srgbClr val="74472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" name="Freeform 58"/>
            <p:cNvSpPr>
              <a:spLocks/>
            </p:cNvSpPr>
            <p:nvPr/>
          </p:nvSpPr>
          <p:spPr bwMode="auto">
            <a:xfrm>
              <a:off x="7615238" y="3951288"/>
              <a:ext cx="65087" cy="73025"/>
            </a:xfrm>
            <a:custGeom>
              <a:avLst/>
              <a:gdLst>
                <a:gd name="T0" fmla="*/ 0 w 647"/>
                <a:gd name="T1" fmla="*/ 323 h 728"/>
                <a:gd name="T2" fmla="*/ 2 w 647"/>
                <a:gd name="T3" fmla="*/ 290 h 728"/>
                <a:gd name="T4" fmla="*/ 6 w 647"/>
                <a:gd name="T5" fmla="*/ 258 h 728"/>
                <a:gd name="T6" fmla="*/ 15 w 647"/>
                <a:gd name="T7" fmla="*/ 227 h 728"/>
                <a:gd name="T8" fmla="*/ 25 w 647"/>
                <a:gd name="T9" fmla="*/ 197 h 728"/>
                <a:gd name="T10" fmla="*/ 39 w 647"/>
                <a:gd name="T11" fmla="*/ 168 h 728"/>
                <a:gd name="T12" fmla="*/ 55 w 647"/>
                <a:gd name="T13" fmla="*/ 142 h 728"/>
                <a:gd name="T14" fmla="*/ 73 w 647"/>
                <a:gd name="T15" fmla="*/ 117 h 728"/>
                <a:gd name="T16" fmla="*/ 95 w 647"/>
                <a:gd name="T17" fmla="*/ 94 h 728"/>
                <a:gd name="T18" fmla="*/ 118 w 647"/>
                <a:gd name="T19" fmla="*/ 73 h 728"/>
                <a:gd name="T20" fmla="*/ 143 w 647"/>
                <a:gd name="T21" fmla="*/ 54 h 728"/>
                <a:gd name="T22" fmla="*/ 169 w 647"/>
                <a:gd name="T23" fmla="*/ 38 h 728"/>
                <a:gd name="T24" fmla="*/ 198 w 647"/>
                <a:gd name="T25" fmla="*/ 24 h 728"/>
                <a:gd name="T26" fmla="*/ 227 w 647"/>
                <a:gd name="T27" fmla="*/ 14 h 728"/>
                <a:gd name="T28" fmla="*/ 258 w 647"/>
                <a:gd name="T29" fmla="*/ 6 h 728"/>
                <a:gd name="T30" fmla="*/ 291 w 647"/>
                <a:gd name="T31" fmla="*/ 1 h 728"/>
                <a:gd name="T32" fmla="*/ 324 w 647"/>
                <a:gd name="T33" fmla="*/ 0 h 728"/>
                <a:gd name="T34" fmla="*/ 357 w 647"/>
                <a:gd name="T35" fmla="*/ 1 h 728"/>
                <a:gd name="T36" fmla="*/ 389 w 647"/>
                <a:gd name="T37" fmla="*/ 6 h 728"/>
                <a:gd name="T38" fmla="*/ 420 w 647"/>
                <a:gd name="T39" fmla="*/ 14 h 728"/>
                <a:gd name="T40" fmla="*/ 449 w 647"/>
                <a:gd name="T41" fmla="*/ 24 h 728"/>
                <a:gd name="T42" fmla="*/ 477 w 647"/>
                <a:gd name="T43" fmla="*/ 38 h 728"/>
                <a:gd name="T44" fmla="*/ 504 w 647"/>
                <a:gd name="T45" fmla="*/ 54 h 728"/>
                <a:gd name="T46" fmla="*/ 528 w 647"/>
                <a:gd name="T47" fmla="*/ 73 h 728"/>
                <a:gd name="T48" fmla="*/ 552 w 647"/>
                <a:gd name="T49" fmla="*/ 94 h 728"/>
                <a:gd name="T50" fmla="*/ 573 w 647"/>
                <a:gd name="T51" fmla="*/ 117 h 728"/>
                <a:gd name="T52" fmla="*/ 591 w 647"/>
                <a:gd name="T53" fmla="*/ 142 h 728"/>
                <a:gd name="T54" fmla="*/ 607 w 647"/>
                <a:gd name="T55" fmla="*/ 168 h 728"/>
                <a:gd name="T56" fmla="*/ 621 w 647"/>
                <a:gd name="T57" fmla="*/ 197 h 728"/>
                <a:gd name="T58" fmla="*/ 632 w 647"/>
                <a:gd name="T59" fmla="*/ 227 h 728"/>
                <a:gd name="T60" fmla="*/ 640 w 647"/>
                <a:gd name="T61" fmla="*/ 258 h 728"/>
                <a:gd name="T62" fmla="*/ 644 w 647"/>
                <a:gd name="T63" fmla="*/ 290 h 728"/>
                <a:gd name="T64" fmla="*/ 647 w 647"/>
                <a:gd name="T65" fmla="*/ 323 h 728"/>
                <a:gd name="T66" fmla="*/ 50 w 647"/>
                <a:gd name="T67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7" h="728">
                  <a:moveTo>
                    <a:pt x="50" y="728"/>
                  </a:moveTo>
                  <a:lnTo>
                    <a:pt x="0" y="323"/>
                  </a:lnTo>
                  <a:lnTo>
                    <a:pt x="1" y="306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1" y="242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2"/>
                  </a:lnTo>
                  <a:lnTo>
                    <a:pt x="39" y="168"/>
                  </a:lnTo>
                  <a:lnTo>
                    <a:pt x="47" y="156"/>
                  </a:lnTo>
                  <a:lnTo>
                    <a:pt x="55" y="142"/>
                  </a:lnTo>
                  <a:lnTo>
                    <a:pt x="64" y="129"/>
                  </a:lnTo>
                  <a:lnTo>
                    <a:pt x="73" y="117"/>
                  </a:lnTo>
                  <a:lnTo>
                    <a:pt x="84" y="105"/>
                  </a:lnTo>
                  <a:lnTo>
                    <a:pt x="95" y="94"/>
                  </a:lnTo>
                  <a:lnTo>
                    <a:pt x="106" y="83"/>
                  </a:lnTo>
                  <a:lnTo>
                    <a:pt x="118" y="73"/>
                  </a:lnTo>
                  <a:lnTo>
                    <a:pt x="130" y="64"/>
                  </a:lnTo>
                  <a:lnTo>
                    <a:pt x="143" y="54"/>
                  </a:lnTo>
                  <a:lnTo>
                    <a:pt x="155" y="47"/>
                  </a:lnTo>
                  <a:lnTo>
                    <a:pt x="169" y="38"/>
                  </a:lnTo>
                  <a:lnTo>
                    <a:pt x="183" y="31"/>
                  </a:lnTo>
                  <a:lnTo>
                    <a:pt x="198" y="24"/>
                  </a:lnTo>
                  <a:lnTo>
                    <a:pt x="212" y="19"/>
                  </a:lnTo>
                  <a:lnTo>
                    <a:pt x="227" y="14"/>
                  </a:lnTo>
                  <a:lnTo>
                    <a:pt x="243" y="10"/>
                  </a:lnTo>
                  <a:lnTo>
                    <a:pt x="258" y="6"/>
                  </a:lnTo>
                  <a:lnTo>
                    <a:pt x="274" y="3"/>
                  </a:lnTo>
                  <a:lnTo>
                    <a:pt x="291" y="1"/>
                  </a:lnTo>
                  <a:lnTo>
                    <a:pt x="307" y="0"/>
                  </a:lnTo>
                  <a:lnTo>
                    <a:pt x="324" y="0"/>
                  </a:lnTo>
                  <a:lnTo>
                    <a:pt x="340" y="0"/>
                  </a:lnTo>
                  <a:lnTo>
                    <a:pt x="357" y="1"/>
                  </a:lnTo>
                  <a:lnTo>
                    <a:pt x="373" y="3"/>
                  </a:lnTo>
                  <a:lnTo>
                    <a:pt x="389" y="6"/>
                  </a:lnTo>
                  <a:lnTo>
                    <a:pt x="404" y="10"/>
                  </a:lnTo>
                  <a:lnTo>
                    <a:pt x="420" y="14"/>
                  </a:lnTo>
                  <a:lnTo>
                    <a:pt x="435" y="19"/>
                  </a:lnTo>
                  <a:lnTo>
                    <a:pt x="449" y="24"/>
                  </a:lnTo>
                  <a:lnTo>
                    <a:pt x="463" y="31"/>
                  </a:lnTo>
                  <a:lnTo>
                    <a:pt x="477" y="38"/>
                  </a:lnTo>
                  <a:lnTo>
                    <a:pt x="491" y="47"/>
                  </a:lnTo>
                  <a:lnTo>
                    <a:pt x="504" y="54"/>
                  </a:lnTo>
                  <a:lnTo>
                    <a:pt x="517" y="64"/>
                  </a:lnTo>
                  <a:lnTo>
                    <a:pt x="528" y="73"/>
                  </a:lnTo>
                  <a:lnTo>
                    <a:pt x="540" y="83"/>
                  </a:lnTo>
                  <a:lnTo>
                    <a:pt x="552" y="94"/>
                  </a:lnTo>
                  <a:lnTo>
                    <a:pt x="562" y="105"/>
                  </a:lnTo>
                  <a:lnTo>
                    <a:pt x="573" y="117"/>
                  </a:lnTo>
                  <a:lnTo>
                    <a:pt x="582" y="129"/>
                  </a:lnTo>
                  <a:lnTo>
                    <a:pt x="591" y="142"/>
                  </a:lnTo>
                  <a:lnTo>
                    <a:pt x="600" y="156"/>
                  </a:lnTo>
                  <a:lnTo>
                    <a:pt x="607" y="168"/>
                  </a:lnTo>
                  <a:lnTo>
                    <a:pt x="615" y="182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2"/>
                  </a:lnTo>
                  <a:lnTo>
                    <a:pt x="640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6"/>
                  </a:lnTo>
                  <a:lnTo>
                    <a:pt x="647" y="323"/>
                  </a:lnTo>
                  <a:lnTo>
                    <a:pt x="613" y="728"/>
                  </a:lnTo>
                  <a:lnTo>
                    <a:pt x="50" y="728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" name="Freeform 59"/>
            <p:cNvSpPr>
              <a:spLocks/>
            </p:cNvSpPr>
            <p:nvPr/>
          </p:nvSpPr>
          <p:spPr bwMode="auto">
            <a:xfrm>
              <a:off x="7702550" y="3951288"/>
              <a:ext cx="65087" cy="73025"/>
            </a:xfrm>
            <a:custGeom>
              <a:avLst/>
              <a:gdLst>
                <a:gd name="T0" fmla="*/ 0 w 646"/>
                <a:gd name="T1" fmla="*/ 323 h 728"/>
                <a:gd name="T2" fmla="*/ 2 w 646"/>
                <a:gd name="T3" fmla="*/ 290 h 728"/>
                <a:gd name="T4" fmla="*/ 6 w 646"/>
                <a:gd name="T5" fmla="*/ 258 h 728"/>
                <a:gd name="T6" fmla="*/ 15 w 646"/>
                <a:gd name="T7" fmla="*/ 227 h 728"/>
                <a:gd name="T8" fmla="*/ 25 w 646"/>
                <a:gd name="T9" fmla="*/ 197 h 728"/>
                <a:gd name="T10" fmla="*/ 39 w 646"/>
                <a:gd name="T11" fmla="*/ 168 h 728"/>
                <a:gd name="T12" fmla="*/ 55 w 646"/>
                <a:gd name="T13" fmla="*/ 142 h 728"/>
                <a:gd name="T14" fmla="*/ 73 w 646"/>
                <a:gd name="T15" fmla="*/ 117 h 728"/>
                <a:gd name="T16" fmla="*/ 95 w 646"/>
                <a:gd name="T17" fmla="*/ 94 h 728"/>
                <a:gd name="T18" fmla="*/ 117 w 646"/>
                <a:gd name="T19" fmla="*/ 73 h 728"/>
                <a:gd name="T20" fmla="*/ 143 w 646"/>
                <a:gd name="T21" fmla="*/ 54 h 728"/>
                <a:gd name="T22" fmla="*/ 169 w 646"/>
                <a:gd name="T23" fmla="*/ 38 h 728"/>
                <a:gd name="T24" fmla="*/ 197 w 646"/>
                <a:gd name="T25" fmla="*/ 24 h 728"/>
                <a:gd name="T26" fmla="*/ 227 w 646"/>
                <a:gd name="T27" fmla="*/ 14 h 728"/>
                <a:gd name="T28" fmla="*/ 258 w 646"/>
                <a:gd name="T29" fmla="*/ 6 h 728"/>
                <a:gd name="T30" fmla="*/ 290 w 646"/>
                <a:gd name="T31" fmla="*/ 1 h 728"/>
                <a:gd name="T32" fmla="*/ 323 w 646"/>
                <a:gd name="T33" fmla="*/ 0 h 728"/>
                <a:gd name="T34" fmla="*/ 356 w 646"/>
                <a:gd name="T35" fmla="*/ 1 h 728"/>
                <a:gd name="T36" fmla="*/ 388 w 646"/>
                <a:gd name="T37" fmla="*/ 6 h 728"/>
                <a:gd name="T38" fmla="*/ 418 w 646"/>
                <a:gd name="T39" fmla="*/ 14 h 728"/>
                <a:gd name="T40" fmla="*/ 448 w 646"/>
                <a:gd name="T41" fmla="*/ 24 h 728"/>
                <a:gd name="T42" fmla="*/ 477 w 646"/>
                <a:gd name="T43" fmla="*/ 38 h 728"/>
                <a:gd name="T44" fmla="*/ 504 w 646"/>
                <a:gd name="T45" fmla="*/ 54 h 728"/>
                <a:gd name="T46" fmla="*/ 528 w 646"/>
                <a:gd name="T47" fmla="*/ 73 h 728"/>
                <a:gd name="T48" fmla="*/ 552 w 646"/>
                <a:gd name="T49" fmla="*/ 94 h 728"/>
                <a:gd name="T50" fmla="*/ 572 w 646"/>
                <a:gd name="T51" fmla="*/ 117 h 728"/>
                <a:gd name="T52" fmla="*/ 591 w 646"/>
                <a:gd name="T53" fmla="*/ 142 h 728"/>
                <a:gd name="T54" fmla="*/ 607 w 646"/>
                <a:gd name="T55" fmla="*/ 168 h 728"/>
                <a:gd name="T56" fmla="*/ 621 w 646"/>
                <a:gd name="T57" fmla="*/ 197 h 728"/>
                <a:gd name="T58" fmla="*/ 632 w 646"/>
                <a:gd name="T59" fmla="*/ 227 h 728"/>
                <a:gd name="T60" fmla="*/ 639 w 646"/>
                <a:gd name="T61" fmla="*/ 258 h 728"/>
                <a:gd name="T62" fmla="*/ 644 w 646"/>
                <a:gd name="T63" fmla="*/ 290 h 728"/>
                <a:gd name="T64" fmla="*/ 646 w 646"/>
                <a:gd name="T65" fmla="*/ 323 h 728"/>
                <a:gd name="T66" fmla="*/ 49 w 646"/>
                <a:gd name="T67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8">
                  <a:moveTo>
                    <a:pt x="49" y="728"/>
                  </a:moveTo>
                  <a:lnTo>
                    <a:pt x="0" y="323"/>
                  </a:lnTo>
                  <a:lnTo>
                    <a:pt x="1" y="306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0" y="242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2"/>
                  </a:lnTo>
                  <a:lnTo>
                    <a:pt x="39" y="168"/>
                  </a:lnTo>
                  <a:lnTo>
                    <a:pt x="47" y="156"/>
                  </a:lnTo>
                  <a:lnTo>
                    <a:pt x="55" y="142"/>
                  </a:lnTo>
                  <a:lnTo>
                    <a:pt x="64" y="129"/>
                  </a:lnTo>
                  <a:lnTo>
                    <a:pt x="73" y="117"/>
                  </a:lnTo>
                  <a:lnTo>
                    <a:pt x="84" y="105"/>
                  </a:lnTo>
                  <a:lnTo>
                    <a:pt x="95" y="94"/>
                  </a:lnTo>
                  <a:lnTo>
                    <a:pt x="105" y="83"/>
                  </a:lnTo>
                  <a:lnTo>
                    <a:pt x="117" y="73"/>
                  </a:lnTo>
                  <a:lnTo>
                    <a:pt x="130" y="64"/>
                  </a:lnTo>
                  <a:lnTo>
                    <a:pt x="143" y="54"/>
                  </a:lnTo>
                  <a:lnTo>
                    <a:pt x="155" y="47"/>
                  </a:lnTo>
                  <a:lnTo>
                    <a:pt x="169" y="38"/>
                  </a:lnTo>
                  <a:lnTo>
                    <a:pt x="183" y="31"/>
                  </a:lnTo>
                  <a:lnTo>
                    <a:pt x="197" y="24"/>
                  </a:lnTo>
                  <a:lnTo>
                    <a:pt x="212" y="19"/>
                  </a:lnTo>
                  <a:lnTo>
                    <a:pt x="227" y="14"/>
                  </a:lnTo>
                  <a:lnTo>
                    <a:pt x="243" y="10"/>
                  </a:lnTo>
                  <a:lnTo>
                    <a:pt x="258" y="6"/>
                  </a:lnTo>
                  <a:lnTo>
                    <a:pt x="274" y="3"/>
                  </a:lnTo>
                  <a:lnTo>
                    <a:pt x="290" y="1"/>
                  </a:lnTo>
                  <a:lnTo>
                    <a:pt x="307" y="0"/>
                  </a:lnTo>
                  <a:lnTo>
                    <a:pt x="323" y="0"/>
                  </a:lnTo>
                  <a:lnTo>
                    <a:pt x="340" y="0"/>
                  </a:lnTo>
                  <a:lnTo>
                    <a:pt x="356" y="1"/>
                  </a:lnTo>
                  <a:lnTo>
                    <a:pt x="372" y="3"/>
                  </a:lnTo>
                  <a:lnTo>
                    <a:pt x="388" y="6"/>
                  </a:lnTo>
                  <a:lnTo>
                    <a:pt x="404" y="10"/>
                  </a:lnTo>
                  <a:lnTo>
                    <a:pt x="418" y="14"/>
                  </a:lnTo>
                  <a:lnTo>
                    <a:pt x="434" y="19"/>
                  </a:lnTo>
                  <a:lnTo>
                    <a:pt x="448" y="24"/>
                  </a:lnTo>
                  <a:lnTo>
                    <a:pt x="463" y="31"/>
                  </a:lnTo>
                  <a:lnTo>
                    <a:pt x="477" y="38"/>
                  </a:lnTo>
                  <a:lnTo>
                    <a:pt x="491" y="47"/>
                  </a:lnTo>
                  <a:lnTo>
                    <a:pt x="504" y="54"/>
                  </a:lnTo>
                  <a:lnTo>
                    <a:pt x="516" y="64"/>
                  </a:lnTo>
                  <a:lnTo>
                    <a:pt x="528" y="73"/>
                  </a:lnTo>
                  <a:lnTo>
                    <a:pt x="540" y="83"/>
                  </a:lnTo>
                  <a:lnTo>
                    <a:pt x="552" y="94"/>
                  </a:lnTo>
                  <a:lnTo>
                    <a:pt x="562" y="105"/>
                  </a:lnTo>
                  <a:lnTo>
                    <a:pt x="572" y="117"/>
                  </a:lnTo>
                  <a:lnTo>
                    <a:pt x="581" y="129"/>
                  </a:lnTo>
                  <a:lnTo>
                    <a:pt x="591" y="142"/>
                  </a:lnTo>
                  <a:lnTo>
                    <a:pt x="600" y="156"/>
                  </a:lnTo>
                  <a:lnTo>
                    <a:pt x="607" y="168"/>
                  </a:lnTo>
                  <a:lnTo>
                    <a:pt x="614" y="182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2"/>
                  </a:lnTo>
                  <a:lnTo>
                    <a:pt x="639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6"/>
                  </a:lnTo>
                  <a:lnTo>
                    <a:pt x="646" y="323"/>
                  </a:lnTo>
                  <a:lnTo>
                    <a:pt x="613" y="728"/>
                  </a:lnTo>
                  <a:lnTo>
                    <a:pt x="49" y="728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" name="Freeform 60"/>
            <p:cNvSpPr>
              <a:spLocks/>
            </p:cNvSpPr>
            <p:nvPr/>
          </p:nvSpPr>
          <p:spPr bwMode="auto">
            <a:xfrm>
              <a:off x="7529513" y="4057651"/>
              <a:ext cx="63500" cy="73025"/>
            </a:xfrm>
            <a:custGeom>
              <a:avLst/>
              <a:gdLst>
                <a:gd name="T0" fmla="*/ 0 w 646"/>
                <a:gd name="T1" fmla="*/ 323 h 729"/>
                <a:gd name="T2" fmla="*/ 1 w 646"/>
                <a:gd name="T3" fmla="*/ 290 h 729"/>
                <a:gd name="T4" fmla="*/ 6 w 646"/>
                <a:gd name="T5" fmla="*/ 258 h 729"/>
                <a:gd name="T6" fmla="*/ 14 w 646"/>
                <a:gd name="T7" fmla="*/ 227 h 729"/>
                <a:gd name="T8" fmla="*/ 25 w 646"/>
                <a:gd name="T9" fmla="*/ 197 h 729"/>
                <a:gd name="T10" fmla="*/ 38 w 646"/>
                <a:gd name="T11" fmla="*/ 170 h 729"/>
                <a:gd name="T12" fmla="*/ 54 w 646"/>
                <a:gd name="T13" fmla="*/ 143 h 729"/>
                <a:gd name="T14" fmla="*/ 74 w 646"/>
                <a:gd name="T15" fmla="*/ 119 h 729"/>
                <a:gd name="T16" fmla="*/ 94 w 646"/>
                <a:gd name="T17" fmla="*/ 95 h 729"/>
                <a:gd name="T18" fmla="*/ 117 w 646"/>
                <a:gd name="T19" fmla="*/ 74 h 729"/>
                <a:gd name="T20" fmla="*/ 142 w 646"/>
                <a:gd name="T21" fmla="*/ 56 h 729"/>
                <a:gd name="T22" fmla="*/ 168 w 646"/>
                <a:gd name="T23" fmla="*/ 40 h 729"/>
                <a:gd name="T24" fmla="*/ 197 w 646"/>
                <a:gd name="T25" fmla="*/ 26 h 729"/>
                <a:gd name="T26" fmla="*/ 227 w 646"/>
                <a:gd name="T27" fmla="*/ 15 h 729"/>
                <a:gd name="T28" fmla="*/ 258 w 646"/>
                <a:gd name="T29" fmla="*/ 7 h 729"/>
                <a:gd name="T30" fmla="*/ 290 w 646"/>
                <a:gd name="T31" fmla="*/ 2 h 729"/>
                <a:gd name="T32" fmla="*/ 323 w 646"/>
                <a:gd name="T33" fmla="*/ 0 h 729"/>
                <a:gd name="T34" fmla="*/ 356 w 646"/>
                <a:gd name="T35" fmla="*/ 2 h 729"/>
                <a:gd name="T36" fmla="*/ 388 w 646"/>
                <a:gd name="T37" fmla="*/ 7 h 729"/>
                <a:gd name="T38" fmla="*/ 419 w 646"/>
                <a:gd name="T39" fmla="*/ 15 h 729"/>
                <a:gd name="T40" fmla="*/ 448 w 646"/>
                <a:gd name="T41" fmla="*/ 26 h 729"/>
                <a:gd name="T42" fmla="*/ 476 w 646"/>
                <a:gd name="T43" fmla="*/ 40 h 729"/>
                <a:gd name="T44" fmla="*/ 503 w 646"/>
                <a:gd name="T45" fmla="*/ 56 h 729"/>
                <a:gd name="T46" fmla="*/ 528 w 646"/>
                <a:gd name="T47" fmla="*/ 74 h 729"/>
                <a:gd name="T48" fmla="*/ 551 w 646"/>
                <a:gd name="T49" fmla="*/ 95 h 729"/>
                <a:gd name="T50" fmla="*/ 572 w 646"/>
                <a:gd name="T51" fmla="*/ 119 h 729"/>
                <a:gd name="T52" fmla="*/ 590 w 646"/>
                <a:gd name="T53" fmla="*/ 143 h 729"/>
                <a:gd name="T54" fmla="*/ 606 w 646"/>
                <a:gd name="T55" fmla="*/ 170 h 729"/>
                <a:gd name="T56" fmla="*/ 620 w 646"/>
                <a:gd name="T57" fmla="*/ 197 h 729"/>
                <a:gd name="T58" fmla="*/ 631 w 646"/>
                <a:gd name="T59" fmla="*/ 227 h 729"/>
                <a:gd name="T60" fmla="*/ 639 w 646"/>
                <a:gd name="T61" fmla="*/ 258 h 729"/>
                <a:gd name="T62" fmla="*/ 643 w 646"/>
                <a:gd name="T63" fmla="*/ 290 h 729"/>
                <a:gd name="T64" fmla="*/ 646 w 646"/>
                <a:gd name="T65" fmla="*/ 323 h 729"/>
                <a:gd name="T66" fmla="*/ 49 w 646"/>
                <a:gd name="T67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9">
                  <a:moveTo>
                    <a:pt x="49" y="729"/>
                  </a:moveTo>
                  <a:lnTo>
                    <a:pt x="0" y="323"/>
                  </a:lnTo>
                  <a:lnTo>
                    <a:pt x="0" y="307"/>
                  </a:lnTo>
                  <a:lnTo>
                    <a:pt x="1" y="290"/>
                  </a:lnTo>
                  <a:lnTo>
                    <a:pt x="3" y="274"/>
                  </a:lnTo>
                  <a:lnTo>
                    <a:pt x="6" y="258"/>
                  </a:lnTo>
                  <a:lnTo>
                    <a:pt x="10" y="243"/>
                  </a:lnTo>
                  <a:lnTo>
                    <a:pt x="14" y="227"/>
                  </a:lnTo>
                  <a:lnTo>
                    <a:pt x="19" y="212"/>
                  </a:lnTo>
                  <a:lnTo>
                    <a:pt x="25" y="197"/>
                  </a:lnTo>
                  <a:lnTo>
                    <a:pt x="31" y="184"/>
                  </a:lnTo>
                  <a:lnTo>
                    <a:pt x="38" y="170"/>
                  </a:lnTo>
                  <a:lnTo>
                    <a:pt x="46" y="156"/>
                  </a:lnTo>
                  <a:lnTo>
                    <a:pt x="54" y="143"/>
                  </a:lnTo>
                  <a:lnTo>
                    <a:pt x="64" y="130"/>
                  </a:lnTo>
                  <a:lnTo>
                    <a:pt x="74" y="119"/>
                  </a:lnTo>
                  <a:lnTo>
                    <a:pt x="83" y="107"/>
                  </a:lnTo>
                  <a:lnTo>
                    <a:pt x="94" y="95"/>
                  </a:lnTo>
                  <a:lnTo>
                    <a:pt x="105" y="84"/>
                  </a:lnTo>
                  <a:lnTo>
                    <a:pt x="117" y="74"/>
                  </a:lnTo>
                  <a:lnTo>
                    <a:pt x="129" y="65"/>
                  </a:lnTo>
                  <a:lnTo>
                    <a:pt x="142" y="56"/>
                  </a:lnTo>
                  <a:lnTo>
                    <a:pt x="154" y="47"/>
                  </a:lnTo>
                  <a:lnTo>
                    <a:pt x="168" y="40"/>
                  </a:lnTo>
                  <a:lnTo>
                    <a:pt x="182" y="32"/>
                  </a:lnTo>
                  <a:lnTo>
                    <a:pt x="197" y="26"/>
                  </a:lnTo>
                  <a:lnTo>
                    <a:pt x="211" y="20"/>
                  </a:lnTo>
                  <a:lnTo>
                    <a:pt x="227" y="15"/>
                  </a:lnTo>
                  <a:lnTo>
                    <a:pt x="242" y="11"/>
                  </a:lnTo>
                  <a:lnTo>
                    <a:pt x="258" y="7"/>
                  </a:lnTo>
                  <a:lnTo>
                    <a:pt x="274" y="4"/>
                  </a:lnTo>
                  <a:lnTo>
                    <a:pt x="290" y="2"/>
                  </a:lnTo>
                  <a:lnTo>
                    <a:pt x="306" y="1"/>
                  </a:lnTo>
                  <a:lnTo>
                    <a:pt x="323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7"/>
                  </a:lnTo>
                  <a:lnTo>
                    <a:pt x="403" y="11"/>
                  </a:lnTo>
                  <a:lnTo>
                    <a:pt x="419" y="15"/>
                  </a:lnTo>
                  <a:lnTo>
                    <a:pt x="434" y="20"/>
                  </a:lnTo>
                  <a:lnTo>
                    <a:pt x="448" y="26"/>
                  </a:lnTo>
                  <a:lnTo>
                    <a:pt x="462" y="32"/>
                  </a:lnTo>
                  <a:lnTo>
                    <a:pt x="476" y="40"/>
                  </a:lnTo>
                  <a:lnTo>
                    <a:pt x="490" y="47"/>
                  </a:lnTo>
                  <a:lnTo>
                    <a:pt x="503" y="56"/>
                  </a:lnTo>
                  <a:lnTo>
                    <a:pt x="516" y="65"/>
                  </a:lnTo>
                  <a:lnTo>
                    <a:pt x="528" y="74"/>
                  </a:lnTo>
                  <a:lnTo>
                    <a:pt x="540" y="84"/>
                  </a:lnTo>
                  <a:lnTo>
                    <a:pt x="551" y="95"/>
                  </a:lnTo>
                  <a:lnTo>
                    <a:pt x="561" y="107"/>
                  </a:lnTo>
                  <a:lnTo>
                    <a:pt x="572" y="119"/>
                  </a:lnTo>
                  <a:lnTo>
                    <a:pt x="582" y="130"/>
                  </a:lnTo>
                  <a:lnTo>
                    <a:pt x="590" y="143"/>
                  </a:lnTo>
                  <a:lnTo>
                    <a:pt x="599" y="156"/>
                  </a:lnTo>
                  <a:lnTo>
                    <a:pt x="606" y="170"/>
                  </a:lnTo>
                  <a:lnTo>
                    <a:pt x="614" y="184"/>
                  </a:lnTo>
                  <a:lnTo>
                    <a:pt x="620" y="197"/>
                  </a:lnTo>
                  <a:lnTo>
                    <a:pt x="625" y="212"/>
                  </a:lnTo>
                  <a:lnTo>
                    <a:pt x="631" y="227"/>
                  </a:lnTo>
                  <a:lnTo>
                    <a:pt x="635" y="243"/>
                  </a:lnTo>
                  <a:lnTo>
                    <a:pt x="639" y="258"/>
                  </a:lnTo>
                  <a:lnTo>
                    <a:pt x="641" y="274"/>
                  </a:lnTo>
                  <a:lnTo>
                    <a:pt x="643" y="290"/>
                  </a:lnTo>
                  <a:lnTo>
                    <a:pt x="646" y="307"/>
                  </a:lnTo>
                  <a:lnTo>
                    <a:pt x="646" y="323"/>
                  </a:lnTo>
                  <a:lnTo>
                    <a:pt x="613" y="729"/>
                  </a:lnTo>
                  <a:lnTo>
                    <a:pt x="49" y="729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" name="Freeform 61"/>
            <p:cNvSpPr>
              <a:spLocks/>
            </p:cNvSpPr>
            <p:nvPr/>
          </p:nvSpPr>
          <p:spPr bwMode="auto">
            <a:xfrm>
              <a:off x="7615238" y="4057651"/>
              <a:ext cx="65087" cy="73025"/>
            </a:xfrm>
            <a:custGeom>
              <a:avLst/>
              <a:gdLst>
                <a:gd name="T0" fmla="*/ 0 w 647"/>
                <a:gd name="T1" fmla="*/ 323 h 729"/>
                <a:gd name="T2" fmla="*/ 2 w 647"/>
                <a:gd name="T3" fmla="*/ 290 h 729"/>
                <a:gd name="T4" fmla="*/ 6 w 647"/>
                <a:gd name="T5" fmla="*/ 258 h 729"/>
                <a:gd name="T6" fmla="*/ 15 w 647"/>
                <a:gd name="T7" fmla="*/ 227 h 729"/>
                <a:gd name="T8" fmla="*/ 25 w 647"/>
                <a:gd name="T9" fmla="*/ 197 h 729"/>
                <a:gd name="T10" fmla="*/ 39 w 647"/>
                <a:gd name="T11" fmla="*/ 170 h 729"/>
                <a:gd name="T12" fmla="*/ 55 w 647"/>
                <a:gd name="T13" fmla="*/ 143 h 729"/>
                <a:gd name="T14" fmla="*/ 73 w 647"/>
                <a:gd name="T15" fmla="*/ 119 h 729"/>
                <a:gd name="T16" fmla="*/ 95 w 647"/>
                <a:gd name="T17" fmla="*/ 95 h 729"/>
                <a:gd name="T18" fmla="*/ 118 w 647"/>
                <a:gd name="T19" fmla="*/ 74 h 729"/>
                <a:gd name="T20" fmla="*/ 143 w 647"/>
                <a:gd name="T21" fmla="*/ 56 h 729"/>
                <a:gd name="T22" fmla="*/ 169 w 647"/>
                <a:gd name="T23" fmla="*/ 40 h 729"/>
                <a:gd name="T24" fmla="*/ 198 w 647"/>
                <a:gd name="T25" fmla="*/ 26 h 729"/>
                <a:gd name="T26" fmla="*/ 227 w 647"/>
                <a:gd name="T27" fmla="*/ 15 h 729"/>
                <a:gd name="T28" fmla="*/ 258 w 647"/>
                <a:gd name="T29" fmla="*/ 7 h 729"/>
                <a:gd name="T30" fmla="*/ 291 w 647"/>
                <a:gd name="T31" fmla="*/ 2 h 729"/>
                <a:gd name="T32" fmla="*/ 324 w 647"/>
                <a:gd name="T33" fmla="*/ 0 h 729"/>
                <a:gd name="T34" fmla="*/ 357 w 647"/>
                <a:gd name="T35" fmla="*/ 2 h 729"/>
                <a:gd name="T36" fmla="*/ 389 w 647"/>
                <a:gd name="T37" fmla="*/ 7 h 729"/>
                <a:gd name="T38" fmla="*/ 420 w 647"/>
                <a:gd name="T39" fmla="*/ 15 h 729"/>
                <a:gd name="T40" fmla="*/ 449 w 647"/>
                <a:gd name="T41" fmla="*/ 26 h 729"/>
                <a:gd name="T42" fmla="*/ 477 w 647"/>
                <a:gd name="T43" fmla="*/ 40 h 729"/>
                <a:gd name="T44" fmla="*/ 504 w 647"/>
                <a:gd name="T45" fmla="*/ 56 h 729"/>
                <a:gd name="T46" fmla="*/ 528 w 647"/>
                <a:gd name="T47" fmla="*/ 74 h 729"/>
                <a:gd name="T48" fmla="*/ 552 w 647"/>
                <a:gd name="T49" fmla="*/ 95 h 729"/>
                <a:gd name="T50" fmla="*/ 573 w 647"/>
                <a:gd name="T51" fmla="*/ 119 h 729"/>
                <a:gd name="T52" fmla="*/ 591 w 647"/>
                <a:gd name="T53" fmla="*/ 143 h 729"/>
                <a:gd name="T54" fmla="*/ 607 w 647"/>
                <a:gd name="T55" fmla="*/ 170 h 729"/>
                <a:gd name="T56" fmla="*/ 621 w 647"/>
                <a:gd name="T57" fmla="*/ 197 h 729"/>
                <a:gd name="T58" fmla="*/ 632 w 647"/>
                <a:gd name="T59" fmla="*/ 227 h 729"/>
                <a:gd name="T60" fmla="*/ 640 w 647"/>
                <a:gd name="T61" fmla="*/ 258 h 729"/>
                <a:gd name="T62" fmla="*/ 644 w 647"/>
                <a:gd name="T63" fmla="*/ 290 h 729"/>
                <a:gd name="T64" fmla="*/ 647 w 647"/>
                <a:gd name="T65" fmla="*/ 323 h 729"/>
                <a:gd name="T66" fmla="*/ 50 w 647"/>
                <a:gd name="T67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7" h="729">
                  <a:moveTo>
                    <a:pt x="50" y="729"/>
                  </a:moveTo>
                  <a:lnTo>
                    <a:pt x="0" y="323"/>
                  </a:lnTo>
                  <a:lnTo>
                    <a:pt x="1" y="307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1" y="243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4"/>
                  </a:lnTo>
                  <a:lnTo>
                    <a:pt x="39" y="170"/>
                  </a:lnTo>
                  <a:lnTo>
                    <a:pt x="47" y="156"/>
                  </a:lnTo>
                  <a:lnTo>
                    <a:pt x="55" y="143"/>
                  </a:lnTo>
                  <a:lnTo>
                    <a:pt x="64" y="130"/>
                  </a:lnTo>
                  <a:lnTo>
                    <a:pt x="73" y="119"/>
                  </a:lnTo>
                  <a:lnTo>
                    <a:pt x="84" y="107"/>
                  </a:lnTo>
                  <a:lnTo>
                    <a:pt x="95" y="95"/>
                  </a:lnTo>
                  <a:lnTo>
                    <a:pt x="106" y="84"/>
                  </a:lnTo>
                  <a:lnTo>
                    <a:pt x="118" y="74"/>
                  </a:lnTo>
                  <a:lnTo>
                    <a:pt x="130" y="65"/>
                  </a:lnTo>
                  <a:lnTo>
                    <a:pt x="143" y="56"/>
                  </a:lnTo>
                  <a:lnTo>
                    <a:pt x="155" y="47"/>
                  </a:lnTo>
                  <a:lnTo>
                    <a:pt x="169" y="40"/>
                  </a:lnTo>
                  <a:lnTo>
                    <a:pt x="183" y="32"/>
                  </a:lnTo>
                  <a:lnTo>
                    <a:pt x="198" y="26"/>
                  </a:lnTo>
                  <a:lnTo>
                    <a:pt x="212" y="20"/>
                  </a:lnTo>
                  <a:lnTo>
                    <a:pt x="227" y="15"/>
                  </a:lnTo>
                  <a:lnTo>
                    <a:pt x="243" y="11"/>
                  </a:lnTo>
                  <a:lnTo>
                    <a:pt x="258" y="7"/>
                  </a:lnTo>
                  <a:lnTo>
                    <a:pt x="274" y="4"/>
                  </a:lnTo>
                  <a:lnTo>
                    <a:pt x="291" y="2"/>
                  </a:lnTo>
                  <a:lnTo>
                    <a:pt x="307" y="1"/>
                  </a:lnTo>
                  <a:lnTo>
                    <a:pt x="324" y="0"/>
                  </a:lnTo>
                  <a:lnTo>
                    <a:pt x="340" y="1"/>
                  </a:lnTo>
                  <a:lnTo>
                    <a:pt x="357" y="2"/>
                  </a:lnTo>
                  <a:lnTo>
                    <a:pt x="373" y="4"/>
                  </a:lnTo>
                  <a:lnTo>
                    <a:pt x="389" y="7"/>
                  </a:lnTo>
                  <a:lnTo>
                    <a:pt x="404" y="11"/>
                  </a:lnTo>
                  <a:lnTo>
                    <a:pt x="420" y="15"/>
                  </a:lnTo>
                  <a:lnTo>
                    <a:pt x="435" y="20"/>
                  </a:lnTo>
                  <a:lnTo>
                    <a:pt x="449" y="26"/>
                  </a:lnTo>
                  <a:lnTo>
                    <a:pt x="463" y="32"/>
                  </a:lnTo>
                  <a:lnTo>
                    <a:pt x="477" y="40"/>
                  </a:lnTo>
                  <a:lnTo>
                    <a:pt x="491" y="47"/>
                  </a:lnTo>
                  <a:lnTo>
                    <a:pt x="504" y="56"/>
                  </a:lnTo>
                  <a:lnTo>
                    <a:pt x="517" y="65"/>
                  </a:lnTo>
                  <a:lnTo>
                    <a:pt x="528" y="74"/>
                  </a:lnTo>
                  <a:lnTo>
                    <a:pt x="540" y="84"/>
                  </a:lnTo>
                  <a:lnTo>
                    <a:pt x="552" y="95"/>
                  </a:lnTo>
                  <a:lnTo>
                    <a:pt x="562" y="107"/>
                  </a:lnTo>
                  <a:lnTo>
                    <a:pt x="573" y="119"/>
                  </a:lnTo>
                  <a:lnTo>
                    <a:pt x="582" y="130"/>
                  </a:lnTo>
                  <a:lnTo>
                    <a:pt x="591" y="143"/>
                  </a:lnTo>
                  <a:lnTo>
                    <a:pt x="600" y="156"/>
                  </a:lnTo>
                  <a:lnTo>
                    <a:pt x="607" y="170"/>
                  </a:lnTo>
                  <a:lnTo>
                    <a:pt x="615" y="184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3"/>
                  </a:lnTo>
                  <a:lnTo>
                    <a:pt x="640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7"/>
                  </a:lnTo>
                  <a:lnTo>
                    <a:pt x="647" y="323"/>
                  </a:lnTo>
                  <a:lnTo>
                    <a:pt x="613" y="729"/>
                  </a:lnTo>
                  <a:lnTo>
                    <a:pt x="50" y="729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" name="Freeform 62"/>
            <p:cNvSpPr>
              <a:spLocks/>
            </p:cNvSpPr>
            <p:nvPr/>
          </p:nvSpPr>
          <p:spPr bwMode="auto">
            <a:xfrm>
              <a:off x="7702550" y="4057651"/>
              <a:ext cx="65087" cy="73025"/>
            </a:xfrm>
            <a:custGeom>
              <a:avLst/>
              <a:gdLst>
                <a:gd name="T0" fmla="*/ 0 w 646"/>
                <a:gd name="T1" fmla="*/ 323 h 729"/>
                <a:gd name="T2" fmla="*/ 2 w 646"/>
                <a:gd name="T3" fmla="*/ 290 h 729"/>
                <a:gd name="T4" fmla="*/ 6 w 646"/>
                <a:gd name="T5" fmla="*/ 258 h 729"/>
                <a:gd name="T6" fmla="*/ 15 w 646"/>
                <a:gd name="T7" fmla="*/ 227 h 729"/>
                <a:gd name="T8" fmla="*/ 25 w 646"/>
                <a:gd name="T9" fmla="*/ 197 h 729"/>
                <a:gd name="T10" fmla="*/ 39 w 646"/>
                <a:gd name="T11" fmla="*/ 170 h 729"/>
                <a:gd name="T12" fmla="*/ 55 w 646"/>
                <a:gd name="T13" fmla="*/ 143 h 729"/>
                <a:gd name="T14" fmla="*/ 73 w 646"/>
                <a:gd name="T15" fmla="*/ 119 h 729"/>
                <a:gd name="T16" fmla="*/ 95 w 646"/>
                <a:gd name="T17" fmla="*/ 95 h 729"/>
                <a:gd name="T18" fmla="*/ 117 w 646"/>
                <a:gd name="T19" fmla="*/ 74 h 729"/>
                <a:gd name="T20" fmla="*/ 143 w 646"/>
                <a:gd name="T21" fmla="*/ 56 h 729"/>
                <a:gd name="T22" fmla="*/ 169 w 646"/>
                <a:gd name="T23" fmla="*/ 40 h 729"/>
                <a:gd name="T24" fmla="*/ 197 w 646"/>
                <a:gd name="T25" fmla="*/ 26 h 729"/>
                <a:gd name="T26" fmla="*/ 227 w 646"/>
                <a:gd name="T27" fmla="*/ 15 h 729"/>
                <a:gd name="T28" fmla="*/ 258 w 646"/>
                <a:gd name="T29" fmla="*/ 7 h 729"/>
                <a:gd name="T30" fmla="*/ 290 w 646"/>
                <a:gd name="T31" fmla="*/ 2 h 729"/>
                <a:gd name="T32" fmla="*/ 323 w 646"/>
                <a:gd name="T33" fmla="*/ 0 h 729"/>
                <a:gd name="T34" fmla="*/ 356 w 646"/>
                <a:gd name="T35" fmla="*/ 2 h 729"/>
                <a:gd name="T36" fmla="*/ 388 w 646"/>
                <a:gd name="T37" fmla="*/ 7 h 729"/>
                <a:gd name="T38" fmla="*/ 418 w 646"/>
                <a:gd name="T39" fmla="*/ 15 h 729"/>
                <a:gd name="T40" fmla="*/ 448 w 646"/>
                <a:gd name="T41" fmla="*/ 26 h 729"/>
                <a:gd name="T42" fmla="*/ 477 w 646"/>
                <a:gd name="T43" fmla="*/ 40 h 729"/>
                <a:gd name="T44" fmla="*/ 504 w 646"/>
                <a:gd name="T45" fmla="*/ 56 h 729"/>
                <a:gd name="T46" fmla="*/ 528 w 646"/>
                <a:gd name="T47" fmla="*/ 74 h 729"/>
                <a:gd name="T48" fmla="*/ 552 w 646"/>
                <a:gd name="T49" fmla="*/ 95 h 729"/>
                <a:gd name="T50" fmla="*/ 572 w 646"/>
                <a:gd name="T51" fmla="*/ 119 h 729"/>
                <a:gd name="T52" fmla="*/ 591 w 646"/>
                <a:gd name="T53" fmla="*/ 143 h 729"/>
                <a:gd name="T54" fmla="*/ 607 w 646"/>
                <a:gd name="T55" fmla="*/ 170 h 729"/>
                <a:gd name="T56" fmla="*/ 621 w 646"/>
                <a:gd name="T57" fmla="*/ 197 h 729"/>
                <a:gd name="T58" fmla="*/ 632 w 646"/>
                <a:gd name="T59" fmla="*/ 227 h 729"/>
                <a:gd name="T60" fmla="*/ 639 w 646"/>
                <a:gd name="T61" fmla="*/ 258 h 729"/>
                <a:gd name="T62" fmla="*/ 644 w 646"/>
                <a:gd name="T63" fmla="*/ 290 h 729"/>
                <a:gd name="T64" fmla="*/ 646 w 646"/>
                <a:gd name="T65" fmla="*/ 323 h 729"/>
                <a:gd name="T66" fmla="*/ 49 w 646"/>
                <a:gd name="T67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9">
                  <a:moveTo>
                    <a:pt x="49" y="729"/>
                  </a:moveTo>
                  <a:lnTo>
                    <a:pt x="0" y="323"/>
                  </a:lnTo>
                  <a:lnTo>
                    <a:pt x="1" y="307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0" y="243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4"/>
                  </a:lnTo>
                  <a:lnTo>
                    <a:pt x="39" y="170"/>
                  </a:lnTo>
                  <a:lnTo>
                    <a:pt x="47" y="156"/>
                  </a:lnTo>
                  <a:lnTo>
                    <a:pt x="55" y="143"/>
                  </a:lnTo>
                  <a:lnTo>
                    <a:pt x="64" y="130"/>
                  </a:lnTo>
                  <a:lnTo>
                    <a:pt x="73" y="119"/>
                  </a:lnTo>
                  <a:lnTo>
                    <a:pt x="84" y="107"/>
                  </a:lnTo>
                  <a:lnTo>
                    <a:pt x="95" y="95"/>
                  </a:lnTo>
                  <a:lnTo>
                    <a:pt x="105" y="84"/>
                  </a:lnTo>
                  <a:lnTo>
                    <a:pt x="117" y="74"/>
                  </a:lnTo>
                  <a:lnTo>
                    <a:pt x="130" y="65"/>
                  </a:lnTo>
                  <a:lnTo>
                    <a:pt x="143" y="56"/>
                  </a:lnTo>
                  <a:lnTo>
                    <a:pt x="155" y="47"/>
                  </a:lnTo>
                  <a:lnTo>
                    <a:pt x="169" y="40"/>
                  </a:lnTo>
                  <a:lnTo>
                    <a:pt x="183" y="32"/>
                  </a:lnTo>
                  <a:lnTo>
                    <a:pt x="197" y="26"/>
                  </a:lnTo>
                  <a:lnTo>
                    <a:pt x="212" y="20"/>
                  </a:lnTo>
                  <a:lnTo>
                    <a:pt x="227" y="15"/>
                  </a:lnTo>
                  <a:lnTo>
                    <a:pt x="243" y="11"/>
                  </a:lnTo>
                  <a:lnTo>
                    <a:pt x="258" y="7"/>
                  </a:lnTo>
                  <a:lnTo>
                    <a:pt x="274" y="4"/>
                  </a:lnTo>
                  <a:lnTo>
                    <a:pt x="290" y="2"/>
                  </a:lnTo>
                  <a:lnTo>
                    <a:pt x="307" y="1"/>
                  </a:lnTo>
                  <a:lnTo>
                    <a:pt x="323" y="0"/>
                  </a:lnTo>
                  <a:lnTo>
                    <a:pt x="340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7"/>
                  </a:lnTo>
                  <a:lnTo>
                    <a:pt x="404" y="11"/>
                  </a:lnTo>
                  <a:lnTo>
                    <a:pt x="418" y="15"/>
                  </a:lnTo>
                  <a:lnTo>
                    <a:pt x="434" y="20"/>
                  </a:lnTo>
                  <a:lnTo>
                    <a:pt x="448" y="26"/>
                  </a:lnTo>
                  <a:lnTo>
                    <a:pt x="463" y="32"/>
                  </a:lnTo>
                  <a:lnTo>
                    <a:pt x="477" y="40"/>
                  </a:lnTo>
                  <a:lnTo>
                    <a:pt x="491" y="47"/>
                  </a:lnTo>
                  <a:lnTo>
                    <a:pt x="504" y="56"/>
                  </a:lnTo>
                  <a:lnTo>
                    <a:pt x="516" y="65"/>
                  </a:lnTo>
                  <a:lnTo>
                    <a:pt x="528" y="74"/>
                  </a:lnTo>
                  <a:lnTo>
                    <a:pt x="540" y="84"/>
                  </a:lnTo>
                  <a:lnTo>
                    <a:pt x="552" y="95"/>
                  </a:lnTo>
                  <a:lnTo>
                    <a:pt x="562" y="107"/>
                  </a:lnTo>
                  <a:lnTo>
                    <a:pt x="572" y="119"/>
                  </a:lnTo>
                  <a:lnTo>
                    <a:pt x="581" y="130"/>
                  </a:lnTo>
                  <a:lnTo>
                    <a:pt x="591" y="143"/>
                  </a:lnTo>
                  <a:lnTo>
                    <a:pt x="600" y="156"/>
                  </a:lnTo>
                  <a:lnTo>
                    <a:pt x="607" y="170"/>
                  </a:lnTo>
                  <a:lnTo>
                    <a:pt x="614" y="184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3"/>
                  </a:lnTo>
                  <a:lnTo>
                    <a:pt x="639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7"/>
                  </a:lnTo>
                  <a:lnTo>
                    <a:pt x="646" y="323"/>
                  </a:lnTo>
                  <a:lnTo>
                    <a:pt x="613" y="729"/>
                  </a:lnTo>
                  <a:lnTo>
                    <a:pt x="49" y="729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" name="Rectangle 63"/>
            <p:cNvSpPr>
              <a:spLocks noChangeArrowheads="1"/>
            </p:cNvSpPr>
            <p:nvPr/>
          </p:nvSpPr>
          <p:spPr bwMode="auto">
            <a:xfrm>
              <a:off x="7485063" y="4016376"/>
              <a:ext cx="338137" cy="25400"/>
            </a:xfrm>
            <a:prstGeom prst="rect">
              <a:avLst/>
            </a:prstGeom>
            <a:solidFill>
              <a:srgbClr val="AD886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" name="Rectangle 64"/>
            <p:cNvSpPr>
              <a:spLocks noChangeArrowheads="1"/>
            </p:cNvSpPr>
            <p:nvPr/>
          </p:nvSpPr>
          <p:spPr bwMode="auto">
            <a:xfrm>
              <a:off x="7485063" y="4121151"/>
              <a:ext cx="338137" cy="25400"/>
            </a:xfrm>
            <a:prstGeom prst="rect">
              <a:avLst/>
            </a:prstGeom>
            <a:solidFill>
              <a:srgbClr val="AD886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" name="Rectangle 65"/>
            <p:cNvSpPr>
              <a:spLocks noChangeArrowheads="1"/>
            </p:cNvSpPr>
            <p:nvPr/>
          </p:nvSpPr>
          <p:spPr bwMode="auto">
            <a:xfrm>
              <a:off x="7558088" y="3881438"/>
              <a:ext cx="104775" cy="47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" name="Rectangle 66"/>
            <p:cNvSpPr>
              <a:spLocks noChangeArrowheads="1"/>
            </p:cNvSpPr>
            <p:nvPr/>
          </p:nvSpPr>
          <p:spPr bwMode="auto">
            <a:xfrm>
              <a:off x="7605713" y="3883026"/>
              <a:ext cx="6350" cy="33338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" name="Rectangle 67"/>
            <p:cNvSpPr>
              <a:spLocks noChangeArrowheads="1"/>
            </p:cNvSpPr>
            <p:nvPr/>
          </p:nvSpPr>
          <p:spPr bwMode="auto">
            <a:xfrm>
              <a:off x="7578725" y="3916363"/>
              <a:ext cx="141287" cy="47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" name="Rectangle 68"/>
            <p:cNvSpPr>
              <a:spLocks noChangeArrowheads="1"/>
            </p:cNvSpPr>
            <p:nvPr/>
          </p:nvSpPr>
          <p:spPr bwMode="auto">
            <a:xfrm>
              <a:off x="7672388" y="3921126"/>
              <a:ext cx="6350" cy="301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" name="Freeform 69"/>
            <p:cNvSpPr>
              <a:spLocks/>
            </p:cNvSpPr>
            <p:nvPr/>
          </p:nvSpPr>
          <p:spPr bwMode="auto">
            <a:xfrm>
              <a:off x="7529513" y="4162426"/>
              <a:ext cx="41275" cy="25400"/>
            </a:xfrm>
            <a:custGeom>
              <a:avLst/>
              <a:gdLst>
                <a:gd name="T0" fmla="*/ 0 w 410"/>
                <a:gd name="T1" fmla="*/ 0 h 261"/>
                <a:gd name="T2" fmla="*/ 0 w 410"/>
                <a:gd name="T3" fmla="*/ 261 h 261"/>
                <a:gd name="T4" fmla="*/ 410 w 410"/>
                <a:gd name="T5" fmla="*/ 261 h 261"/>
                <a:gd name="T6" fmla="*/ 410 w 410"/>
                <a:gd name="T7" fmla="*/ 210 h 261"/>
                <a:gd name="T8" fmla="*/ 396 w 410"/>
                <a:gd name="T9" fmla="*/ 210 h 261"/>
                <a:gd name="T10" fmla="*/ 360 w 410"/>
                <a:gd name="T11" fmla="*/ 210 h 261"/>
                <a:gd name="T12" fmla="*/ 308 w 410"/>
                <a:gd name="T13" fmla="*/ 210 h 261"/>
                <a:gd name="T14" fmla="*/ 247 w 410"/>
                <a:gd name="T15" fmla="*/ 210 h 261"/>
                <a:gd name="T16" fmla="*/ 183 w 410"/>
                <a:gd name="T17" fmla="*/ 210 h 261"/>
                <a:gd name="T18" fmla="*/ 124 w 410"/>
                <a:gd name="T19" fmla="*/ 210 h 261"/>
                <a:gd name="T20" fmla="*/ 77 w 410"/>
                <a:gd name="T21" fmla="*/ 210 h 261"/>
                <a:gd name="T22" fmla="*/ 50 w 410"/>
                <a:gd name="T23" fmla="*/ 210 h 261"/>
                <a:gd name="T24" fmla="*/ 50 w 410"/>
                <a:gd name="T25" fmla="*/ 190 h 261"/>
                <a:gd name="T26" fmla="*/ 50 w 410"/>
                <a:gd name="T27" fmla="*/ 161 h 261"/>
                <a:gd name="T28" fmla="*/ 50 w 410"/>
                <a:gd name="T29" fmla="*/ 127 h 261"/>
                <a:gd name="T30" fmla="*/ 50 w 410"/>
                <a:gd name="T31" fmla="*/ 91 h 261"/>
                <a:gd name="T32" fmla="*/ 50 w 410"/>
                <a:gd name="T33" fmla="*/ 57 h 261"/>
                <a:gd name="T34" fmla="*/ 50 w 410"/>
                <a:gd name="T35" fmla="*/ 28 h 261"/>
                <a:gd name="T36" fmla="*/ 50 w 410"/>
                <a:gd name="T37" fmla="*/ 8 h 261"/>
                <a:gd name="T38" fmla="*/ 50 w 410"/>
                <a:gd name="T39" fmla="*/ 0 h 261"/>
                <a:gd name="T40" fmla="*/ 0 w 410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0" h="261">
                  <a:moveTo>
                    <a:pt x="0" y="0"/>
                  </a:moveTo>
                  <a:lnTo>
                    <a:pt x="0" y="261"/>
                  </a:lnTo>
                  <a:lnTo>
                    <a:pt x="410" y="261"/>
                  </a:lnTo>
                  <a:lnTo>
                    <a:pt x="410" y="210"/>
                  </a:lnTo>
                  <a:lnTo>
                    <a:pt x="396" y="210"/>
                  </a:lnTo>
                  <a:lnTo>
                    <a:pt x="360" y="210"/>
                  </a:lnTo>
                  <a:lnTo>
                    <a:pt x="308" y="210"/>
                  </a:lnTo>
                  <a:lnTo>
                    <a:pt x="247" y="210"/>
                  </a:lnTo>
                  <a:lnTo>
                    <a:pt x="183" y="210"/>
                  </a:lnTo>
                  <a:lnTo>
                    <a:pt x="124" y="210"/>
                  </a:lnTo>
                  <a:lnTo>
                    <a:pt x="77" y="210"/>
                  </a:lnTo>
                  <a:lnTo>
                    <a:pt x="50" y="210"/>
                  </a:lnTo>
                  <a:lnTo>
                    <a:pt x="50" y="190"/>
                  </a:lnTo>
                  <a:lnTo>
                    <a:pt x="50" y="161"/>
                  </a:lnTo>
                  <a:lnTo>
                    <a:pt x="50" y="127"/>
                  </a:lnTo>
                  <a:lnTo>
                    <a:pt x="50" y="91"/>
                  </a:lnTo>
                  <a:lnTo>
                    <a:pt x="50" y="57"/>
                  </a:lnTo>
                  <a:lnTo>
                    <a:pt x="50" y="28"/>
                  </a:lnTo>
                  <a:lnTo>
                    <a:pt x="50" y="8"/>
                  </a:lnTo>
                  <a:lnTo>
                    <a:pt x="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" name="Rectangle 70"/>
            <p:cNvSpPr>
              <a:spLocks noChangeArrowheads="1"/>
            </p:cNvSpPr>
            <p:nvPr/>
          </p:nvSpPr>
          <p:spPr bwMode="auto">
            <a:xfrm>
              <a:off x="7739063" y="4178301"/>
              <a:ext cx="49212" cy="47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" name="Rectangle 71"/>
            <p:cNvSpPr>
              <a:spLocks noChangeArrowheads="1"/>
            </p:cNvSpPr>
            <p:nvPr/>
          </p:nvSpPr>
          <p:spPr bwMode="auto">
            <a:xfrm>
              <a:off x="7761288" y="4179888"/>
              <a:ext cx="4762" cy="44450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" name="Freeform 72"/>
            <p:cNvSpPr>
              <a:spLocks/>
            </p:cNvSpPr>
            <p:nvPr/>
          </p:nvSpPr>
          <p:spPr bwMode="auto">
            <a:xfrm>
              <a:off x="7078663" y="4279901"/>
              <a:ext cx="1196975" cy="68263"/>
            </a:xfrm>
            <a:custGeom>
              <a:avLst/>
              <a:gdLst>
                <a:gd name="T0" fmla="*/ 0 w 12071"/>
                <a:gd name="T1" fmla="*/ 461 h 691"/>
                <a:gd name="T2" fmla="*/ 85 w 12071"/>
                <a:gd name="T3" fmla="*/ 448 h 691"/>
                <a:gd name="T4" fmla="*/ 331 w 12071"/>
                <a:gd name="T5" fmla="*/ 413 h 691"/>
                <a:gd name="T6" fmla="*/ 510 w 12071"/>
                <a:gd name="T7" fmla="*/ 390 h 691"/>
                <a:gd name="T8" fmla="*/ 723 w 12071"/>
                <a:gd name="T9" fmla="*/ 362 h 691"/>
                <a:gd name="T10" fmla="*/ 969 w 12071"/>
                <a:gd name="T11" fmla="*/ 332 h 691"/>
                <a:gd name="T12" fmla="*/ 1245 w 12071"/>
                <a:gd name="T13" fmla="*/ 299 h 691"/>
                <a:gd name="T14" fmla="*/ 1550 w 12071"/>
                <a:gd name="T15" fmla="*/ 266 h 691"/>
                <a:gd name="T16" fmla="*/ 1882 w 12071"/>
                <a:gd name="T17" fmla="*/ 231 h 691"/>
                <a:gd name="T18" fmla="*/ 2238 w 12071"/>
                <a:gd name="T19" fmla="*/ 197 h 691"/>
                <a:gd name="T20" fmla="*/ 2618 w 12071"/>
                <a:gd name="T21" fmla="*/ 163 h 691"/>
                <a:gd name="T22" fmla="*/ 3019 w 12071"/>
                <a:gd name="T23" fmla="*/ 131 h 691"/>
                <a:gd name="T24" fmla="*/ 3439 w 12071"/>
                <a:gd name="T25" fmla="*/ 100 h 691"/>
                <a:gd name="T26" fmla="*/ 3876 w 12071"/>
                <a:gd name="T27" fmla="*/ 72 h 691"/>
                <a:gd name="T28" fmla="*/ 4327 w 12071"/>
                <a:gd name="T29" fmla="*/ 49 h 691"/>
                <a:gd name="T30" fmla="*/ 4793 w 12071"/>
                <a:gd name="T31" fmla="*/ 28 h 691"/>
                <a:gd name="T32" fmla="*/ 5269 w 12071"/>
                <a:gd name="T33" fmla="*/ 12 h 691"/>
                <a:gd name="T34" fmla="*/ 5756 w 12071"/>
                <a:gd name="T35" fmla="*/ 3 h 691"/>
                <a:gd name="T36" fmla="*/ 6250 w 12071"/>
                <a:gd name="T37" fmla="*/ 0 h 691"/>
                <a:gd name="T38" fmla="*/ 6750 w 12071"/>
                <a:gd name="T39" fmla="*/ 3 h 691"/>
                <a:gd name="T40" fmla="*/ 7253 w 12071"/>
                <a:gd name="T41" fmla="*/ 13 h 691"/>
                <a:gd name="T42" fmla="*/ 7757 w 12071"/>
                <a:gd name="T43" fmla="*/ 33 h 691"/>
                <a:gd name="T44" fmla="*/ 8263 w 12071"/>
                <a:gd name="T45" fmla="*/ 61 h 691"/>
                <a:gd name="T46" fmla="*/ 8766 w 12071"/>
                <a:gd name="T47" fmla="*/ 99 h 691"/>
                <a:gd name="T48" fmla="*/ 9265 w 12071"/>
                <a:gd name="T49" fmla="*/ 147 h 691"/>
                <a:gd name="T50" fmla="*/ 9759 w 12071"/>
                <a:gd name="T51" fmla="*/ 206 h 691"/>
                <a:gd name="T52" fmla="*/ 10244 w 12071"/>
                <a:gd name="T53" fmla="*/ 277 h 691"/>
                <a:gd name="T54" fmla="*/ 10720 w 12071"/>
                <a:gd name="T55" fmla="*/ 360 h 691"/>
                <a:gd name="T56" fmla="*/ 11184 w 12071"/>
                <a:gd name="T57" fmla="*/ 457 h 691"/>
                <a:gd name="T58" fmla="*/ 11635 w 12071"/>
                <a:gd name="T59" fmla="*/ 567 h 691"/>
                <a:gd name="T60" fmla="*/ 12071 w 12071"/>
                <a:gd name="T61" fmla="*/ 691 h 691"/>
                <a:gd name="T62" fmla="*/ 0 w 12071"/>
                <a:gd name="T63" fmla="*/ 46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071" h="691">
                  <a:moveTo>
                    <a:pt x="0" y="461"/>
                  </a:moveTo>
                  <a:lnTo>
                    <a:pt x="85" y="448"/>
                  </a:lnTo>
                  <a:lnTo>
                    <a:pt x="331" y="413"/>
                  </a:lnTo>
                  <a:lnTo>
                    <a:pt x="510" y="390"/>
                  </a:lnTo>
                  <a:lnTo>
                    <a:pt x="723" y="362"/>
                  </a:lnTo>
                  <a:lnTo>
                    <a:pt x="969" y="332"/>
                  </a:lnTo>
                  <a:lnTo>
                    <a:pt x="1245" y="299"/>
                  </a:lnTo>
                  <a:lnTo>
                    <a:pt x="1550" y="266"/>
                  </a:lnTo>
                  <a:lnTo>
                    <a:pt x="1882" y="231"/>
                  </a:lnTo>
                  <a:lnTo>
                    <a:pt x="2238" y="197"/>
                  </a:lnTo>
                  <a:lnTo>
                    <a:pt x="2618" y="163"/>
                  </a:lnTo>
                  <a:lnTo>
                    <a:pt x="3019" y="131"/>
                  </a:lnTo>
                  <a:lnTo>
                    <a:pt x="3439" y="100"/>
                  </a:lnTo>
                  <a:lnTo>
                    <a:pt x="3876" y="72"/>
                  </a:lnTo>
                  <a:lnTo>
                    <a:pt x="4327" y="49"/>
                  </a:lnTo>
                  <a:lnTo>
                    <a:pt x="4793" y="28"/>
                  </a:lnTo>
                  <a:lnTo>
                    <a:pt x="5269" y="12"/>
                  </a:lnTo>
                  <a:lnTo>
                    <a:pt x="5756" y="3"/>
                  </a:lnTo>
                  <a:lnTo>
                    <a:pt x="6250" y="0"/>
                  </a:lnTo>
                  <a:lnTo>
                    <a:pt x="6750" y="3"/>
                  </a:lnTo>
                  <a:lnTo>
                    <a:pt x="7253" y="13"/>
                  </a:lnTo>
                  <a:lnTo>
                    <a:pt x="7757" y="33"/>
                  </a:lnTo>
                  <a:lnTo>
                    <a:pt x="8263" y="61"/>
                  </a:lnTo>
                  <a:lnTo>
                    <a:pt x="8766" y="99"/>
                  </a:lnTo>
                  <a:lnTo>
                    <a:pt x="9265" y="147"/>
                  </a:lnTo>
                  <a:lnTo>
                    <a:pt x="9759" y="206"/>
                  </a:lnTo>
                  <a:lnTo>
                    <a:pt x="10244" y="277"/>
                  </a:lnTo>
                  <a:lnTo>
                    <a:pt x="10720" y="360"/>
                  </a:lnTo>
                  <a:lnTo>
                    <a:pt x="11184" y="457"/>
                  </a:lnTo>
                  <a:lnTo>
                    <a:pt x="11635" y="567"/>
                  </a:lnTo>
                  <a:lnTo>
                    <a:pt x="12071" y="691"/>
                  </a:lnTo>
                  <a:lnTo>
                    <a:pt x="0" y="461"/>
                  </a:lnTo>
                  <a:close/>
                </a:path>
              </a:pathLst>
            </a:custGeom>
            <a:solidFill>
              <a:srgbClr val="9CB83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90" name="テキスト ボックス 89"/>
          <p:cNvSpPr txBox="1"/>
          <p:nvPr/>
        </p:nvSpPr>
        <p:spPr>
          <a:xfrm>
            <a:off x="323528" y="3573016"/>
            <a:ext cx="119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University</a:t>
            </a:r>
            <a:endParaRPr kumimoji="1" lang="ja-JP" altLang="en-US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6202058"/>
            <a:ext cx="440204" cy="6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6237312"/>
            <a:ext cx="440204" cy="6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648" y="6237312"/>
            <a:ext cx="440204" cy="6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16" name="上矢印 15"/>
          <p:cNvSpPr/>
          <p:nvPr/>
        </p:nvSpPr>
        <p:spPr>
          <a:xfrm rot="1693747">
            <a:off x="467544" y="5877272"/>
            <a:ext cx="216024" cy="288032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上矢印 94"/>
          <p:cNvSpPr/>
          <p:nvPr/>
        </p:nvSpPr>
        <p:spPr>
          <a:xfrm rot="173439">
            <a:off x="978725" y="5954544"/>
            <a:ext cx="216024" cy="288032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上矢印 95"/>
          <p:cNvSpPr/>
          <p:nvPr/>
        </p:nvSpPr>
        <p:spPr>
          <a:xfrm rot="20039659">
            <a:off x="1455857" y="5982058"/>
            <a:ext cx="216024" cy="288032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 descr="スクリーンショット 2017-06-08 16.25.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933055"/>
            <a:ext cx="1800200" cy="172211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7" name="図 96" descr="スクリーンショット 2017-06-08 16.27.2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941168"/>
            <a:ext cx="2572086" cy="134076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9" name="図 98" descr="downloa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877272"/>
            <a:ext cx="1728192" cy="46219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0" name="テキスト ボックス 99"/>
          <p:cNvSpPr txBox="1"/>
          <p:nvPr/>
        </p:nvSpPr>
        <p:spPr>
          <a:xfrm>
            <a:off x="4932040" y="4005064"/>
            <a:ext cx="674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IRDB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32197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2. Offer the total service for PID Registration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700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2. Offer the total service for PID Registration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CA45A1A1-9F58-7A40-9ECE-1616A997D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8C5-1052-4490-B983-A327E13C1FB4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  <p:grpSp>
        <p:nvGrpSpPr>
          <p:cNvPr id="52227" name="グループ化 4"/>
          <p:cNvGrpSpPr>
            <a:grpSpLocks/>
          </p:cNvGrpSpPr>
          <p:nvPr/>
        </p:nvGrpSpPr>
        <p:grpSpPr bwMode="auto">
          <a:xfrm>
            <a:off x="755576" y="1556792"/>
            <a:ext cx="7841837" cy="4802189"/>
            <a:chOff x="501449" y="892175"/>
            <a:chExt cx="6913764" cy="3921126"/>
          </a:xfrm>
        </p:grpSpPr>
        <p:sp>
          <p:nvSpPr>
            <p:cNvPr id="7" name="角丸四角形 6"/>
            <p:cNvSpPr/>
            <p:nvPr/>
          </p:nvSpPr>
          <p:spPr bwMode="auto">
            <a:xfrm>
              <a:off x="564935" y="2714871"/>
              <a:ext cx="6850278" cy="2098430"/>
            </a:xfrm>
            <a:prstGeom prst="roundRect">
              <a:avLst>
                <a:gd name="adj" fmla="val 10777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" name="角丸四角形 7"/>
            <p:cNvSpPr/>
            <p:nvPr/>
          </p:nvSpPr>
          <p:spPr bwMode="auto">
            <a:xfrm>
              <a:off x="981262" y="3977225"/>
              <a:ext cx="6328010" cy="714228"/>
            </a:xfrm>
            <a:prstGeom prst="roundRect">
              <a:avLst>
                <a:gd name="adj" fmla="val 211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9" name="直線コネクタ 8"/>
            <p:cNvCxnSpPr/>
            <p:nvPr/>
          </p:nvCxnSpPr>
          <p:spPr bwMode="auto">
            <a:xfrm flipV="1">
              <a:off x="2332650" y="3839824"/>
              <a:ext cx="0" cy="32406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 bwMode="auto">
            <a:xfrm flipV="1">
              <a:off x="4411771" y="3851490"/>
              <a:ext cx="0" cy="32406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角丸四角形 10"/>
            <p:cNvSpPr/>
            <p:nvPr/>
          </p:nvSpPr>
          <p:spPr bwMode="auto">
            <a:xfrm>
              <a:off x="981262" y="2948011"/>
              <a:ext cx="6328010" cy="715524"/>
            </a:xfrm>
            <a:prstGeom prst="roundRect">
              <a:avLst>
                <a:gd name="adj" fmla="val 21202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2" name="直線コネクタ 11"/>
            <p:cNvCxnSpPr/>
            <p:nvPr/>
          </p:nvCxnSpPr>
          <p:spPr bwMode="auto">
            <a:xfrm flipV="1">
              <a:off x="4500556" y="2797647"/>
              <a:ext cx="0" cy="1043473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角丸四角形 12"/>
            <p:cNvSpPr/>
            <p:nvPr/>
          </p:nvSpPr>
          <p:spPr bwMode="auto">
            <a:xfrm>
              <a:off x="503238" y="1921389"/>
              <a:ext cx="6911975" cy="714228"/>
            </a:xfrm>
            <a:prstGeom prst="roundRect">
              <a:avLst>
                <a:gd name="adj" fmla="val 30456"/>
              </a:avLst>
            </a:pr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角丸四角形 13"/>
            <p:cNvSpPr/>
            <p:nvPr/>
          </p:nvSpPr>
          <p:spPr bwMode="auto">
            <a:xfrm>
              <a:off x="501449" y="892175"/>
              <a:ext cx="6911975" cy="715524"/>
            </a:xfrm>
            <a:prstGeom prst="roundRect">
              <a:avLst>
                <a:gd name="adj" fmla="val 26776"/>
              </a:avLst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5" name="直線コネクタ 14"/>
            <p:cNvCxnSpPr/>
            <p:nvPr/>
          </p:nvCxnSpPr>
          <p:spPr bwMode="auto">
            <a:xfrm flipV="1">
              <a:off x="4187902" y="1472890"/>
              <a:ext cx="0" cy="32406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 bwMode="auto">
            <a:xfrm flipV="1">
              <a:off x="6517302" y="2805425"/>
              <a:ext cx="0" cy="32406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 bwMode="auto">
            <a:xfrm flipV="1">
              <a:off x="2950206" y="3847601"/>
              <a:ext cx="0" cy="438129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 bwMode="auto">
            <a:xfrm>
              <a:off x="2332650" y="3851490"/>
              <a:ext cx="1295833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 bwMode="auto">
            <a:xfrm flipV="1">
              <a:off x="3491536" y="2801536"/>
              <a:ext cx="0" cy="32406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 bwMode="auto">
            <a:xfrm flipV="1">
              <a:off x="6370019" y="1796950"/>
              <a:ext cx="0" cy="325357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 bwMode="auto">
            <a:xfrm flipV="1">
              <a:off x="3814526" y="1791765"/>
              <a:ext cx="0" cy="1008474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 bwMode="auto">
            <a:xfrm flipV="1">
              <a:off x="3618148" y="3839824"/>
              <a:ext cx="0" cy="32406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 bwMode="auto">
            <a:xfrm flipV="1">
              <a:off x="2572955" y="1796950"/>
              <a:ext cx="0" cy="325357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 bwMode="auto">
            <a:xfrm flipV="1">
              <a:off x="2483809" y="2801536"/>
              <a:ext cx="0" cy="1038287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 bwMode="auto">
            <a:xfrm>
              <a:off x="2483809" y="2805425"/>
              <a:ext cx="4033493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 bwMode="auto">
            <a:xfrm>
              <a:off x="2566494" y="1796950"/>
              <a:ext cx="3822904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58"/>
            <p:cNvSpPr txBox="1">
              <a:spLocks noChangeArrowheads="1"/>
            </p:cNvSpPr>
            <p:nvPr/>
          </p:nvSpPr>
          <p:spPr bwMode="auto">
            <a:xfrm>
              <a:off x="1028572" y="3189111"/>
              <a:ext cx="933054" cy="25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Members</a:t>
              </a:r>
            </a:p>
          </p:txBody>
        </p:sp>
        <p:sp>
          <p:nvSpPr>
            <p:cNvPr id="28" name="テキスト ボックス 58"/>
            <p:cNvSpPr txBox="1">
              <a:spLocks noChangeArrowheads="1"/>
            </p:cNvSpPr>
            <p:nvPr/>
          </p:nvSpPr>
          <p:spPr bwMode="auto">
            <a:xfrm>
              <a:off x="1112543" y="4165715"/>
              <a:ext cx="784658" cy="351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Associate</a:t>
              </a:r>
              <a:b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</a:b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members</a:t>
              </a:r>
            </a:p>
          </p:txBody>
        </p:sp>
        <p:sp>
          <p:nvSpPr>
            <p:cNvPr id="52251" name="テキスト ボックス 58"/>
            <p:cNvSpPr txBox="1">
              <a:spLocks noChangeArrowheads="1"/>
            </p:cNvSpPr>
            <p:nvPr/>
          </p:nvSpPr>
          <p:spPr bwMode="auto">
            <a:xfrm>
              <a:off x="1071147" y="1068565"/>
              <a:ext cx="2651387" cy="427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 dirty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International DOI Foundation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 dirty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(IDF)</a:t>
              </a:r>
            </a:p>
          </p:txBody>
        </p:sp>
        <p:sp>
          <p:nvSpPr>
            <p:cNvPr id="30" name="テキスト ボックス 58"/>
            <p:cNvSpPr txBox="1">
              <a:spLocks noChangeArrowheads="1"/>
            </p:cNvSpPr>
            <p:nvPr/>
          </p:nvSpPr>
          <p:spPr bwMode="auto">
            <a:xfrm>
              <a:off x="712186" y="2070006"/>
              <a:ext cx="1185015" cy="427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Registration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Agencies</a:t>
              </a:r>
            </a:p>
          </p:txBody>
        </p:sp>
        <p:sp>
          <p:nvSpPr>
            <p:cNvPr id="31" name="角丸四角形 30"/>
            <p:cNvSpPr/>
            <p:nvPr/>
          </p:nvSpPr>
          <p:spPr bwMode="auto">
            <a:xfrm>
              <a:off x="2699792" y="4075113"/>
              <a:ext cx="535607" cy="504825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2" name="角丸四角形 31"/>
            <p:cNvSpPr/>
            <p:nvPr/>
          </p:nvSpPr>
          <p:spPr bwMode="auto">
            <a:xfrm>
              <a:off x="3386014" y="2024063"/>
              <a:ext cx="863600" cy="504825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3" name="角丸四角形 32"/>
            <p:cNvSpPr/>
            <p:nvPr/>
          </p:nvSpPr>
          <p:spPr bwMode="auto">
            <a:xfrm>
              <a:off x="3719389" y="998538"/>
              <a:ext cx="865187" cy="50323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4" name="角丸四角形 33"/>
            <p:cNvSpPr/>
            <p:nvPr/>
          </p:nvSpPr>
          <p:spPr bwMode="auto">
            <a:xfrm>
              <a:off x="2051422" y="4075113"/>
              <a:ext cx="535607" cy="504825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5" name="角丸四角形 34"/>
            <p:cNvSpPr/>
            <p:nvPr/>
          </p:nvSpPr>
          <p:spPr bwMode="auto">
            <a:xfrm>
              <a:off x="5938714" y="2024063"/>
              <a:ext cx="863600" cy="504825"/>
            </a:xfrm>
            <a:prstGeom prst="roundRect">
              <a:avLst/>
            </a:prstGeom>
            <a:ln w="3175" cmpd="sng">
              <a:solidFill>
                <a:srgbClr val="000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6" name="角丸四角形 35"/>
            <p:cNvSpPr/>
            <p:nvPr/>
          </p:nvSpPr>
          <p:spPr bwMode="auto">
            <a:xfrm>
              <a:off x="2109664" y="2024063"/>
              <a:ext cx="863600" cy="504825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7" name="角丸四角形 36"/>
            <p:cNvSpPr/>
            <p:nvPr/>
          </p:nvSpPr>
          <p:spPr bwMode="auto">
            <a:xfrm>
              <a:off x="3347864" y="4075113"/>
              <a:ext cx="535607" cy="50323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52260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538" y="2141538"/>
              <a:ext cx="792162" cy="28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61" name="Picture 25" descr="Layout A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450" y="2038350"/>
              <a:ext cx="703263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テキスト ボックス 130"/>
            <p:cNvSpPr txBox="1">
              <a:spLocks noChangeArrowheads="1"/>
            </p:cNvSpPr>
            <p:nvPr/>
          </p:nvSpPr>
          <p:spPr bwMode="auto">
            <a:xfrm>
              <a:off x="3348129" y="4243582"/>
              <a:ext cx="468873" cy="25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64" name="グループ化 5"/>
            <p:cNvGrpSpPr>
              <a:grpSpLocks/>
            </p:cNvGrpSpPr>
            <p:nvPr/>
          </p:nvGrpSpPr>
          <p:grpSpPr bwMode="auto">
            <a:xfrm>
              <a:off x="6084664" y="3054350"/>
              <a:ext cx="863600" cy="503238"/>
              <a:chOff x="6516167" y="3054350"/>
              <a:chExt cx="863600" cy="503238"/>
            </a:xfrm>
          </p:grpSpPr>
          <p:sp>
            <p:nvSpPr>
              <p:cNvPr id="74" name="角丸四角形 73"/>
              <p:cNvSpPr/>
              <p:nvPr/>
            </p:nvSpPr>
            <p:spPr bwMode="auto">
              <a:xfrm>
                <a:off x="6516167" y="3054350"/>
                <a:ext cx="863600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75" name="テキスト ボックス 130"/>
              <p:cNvSpPr txBox="1">
                <a:spLocks noChangeArrowheads="1"/>
              </p:cNvSpPr>
              <p:nvPr/>
            </p:nvSpPr>
            <p:spPr bwMode="auto">
              <a:xfrm>
                <a:off x="6726588" y="3189112"/>
                <a:ext cx="468873" cy="251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177800" indent="-177800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ja-JP" sz="1400" b="1" dirty="0">
                    <a:solidFill>
                      <a:schemeClr val="bg2">
                        <a:lumMod val="50000"/>
                      </a:schemeClr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etc.</a:t>
                </a:r>
                <a:endParaRPr lang="ja-JP" altLang="en-US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sp>
          <p:nvSpPr>
            <p:cNvPr id="43" name="テキスト ボックス 130"/>
            <p:cNvSpPr txBox="1">
              <a:spLocks noChangeArrowheads="1"/>
            </p:cNvSpPr>
            <p:nvPr/>
          </p:nvSpPr>
          <p:spPr bwMode="auto">
            <a:xfrm>
              <a:off x="2052295" y="4086744"/>
              <a:ext cx="1044704" cy="470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108000" bIns="36000" anchor="ctr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Academic </a:t>
              </a:r>
              <a:b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</a:b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societies</a:t>
              </a:r>
              <a:endParaRPr lang="ja-JP" altLang="en-US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45" name="直線コネクタ 44"/>
            <p:cNvCxnSpPr/>
            <p:nvPr/>
          </p:nvCxnSpPr>
          <p:spPr bwMode="auto">
            <a:xfrm flipV="1">
              <a:off x="5059038" y="3835935"/>
              <a:ext cx="0" cy="43942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 bwMode="auto">
            <a:xfrm>
              <a:off x="4404016" y="3851490"/>
              <a:ext cx="1313922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 bwMode="auto">
            <a:xfrm flipV="1">
              <a:off x="5707603" y="3835935"/>
              <a:ext cx="0" cy="322763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角丸四角形 47"/>
            <p:cNvSpPr/>
            <p:nvPr/>
          </p:nvSpPr>
          <p:spPr bwMode="auto">
            <a:xfrm>
              <a:off x="4768753" y="4075113"/>
              <a:ext cx="535607" cy="50323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" name="角丸四角形 48"/>
            <p:cNvSpPr/>
            <p:nvPr/>
          </p:nvSpPr>
          <p:spPr bwMode="auto">
            <a:xfrm>
              <a:off x="4120682" y="4075113"/>
              <a:ext cx="535607" cy="504825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0" name="角丸四角形 49"/>
            <p:cNvSpPr/>
            <p:nvPr/>
          </p:nvSpPr>
          <p:spPr bwMode="auto">
            <a:xfrm>
              <a:off x="5416823" y="4075113"/>
              <a:ext cx="535607" cy="504825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1" name="テキスト ボックス 130"/>
            <p:cNvSpPr txBox="1">
              <a:spLocks noChangeArrowheads="1"/>
            </p:cNvSpPr>
            <p:nvPr/>
          </p:nvSpPr>
          <p:spPr bwMode="auto">
            <a:xfrm>
              <a:off x="5405645" y="4220918"/>
              <a:ext cx="468873" cy="25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2" name="テキスト ボックス 130"/>
            <p:cNvSpPr txBox="1">
              <a:spLocks noChangeArrowheads="1"/>
            </p:cNvSpPr>
            <p:nvPr/>
          </p:nvSpPr>
          <p:spPr bwMode="auto">
            <a:xfrm>
              <a:off x="4120147" y="4175351"/>
              <a:ext cx="1146630" cy="294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108000" bIns="36000" anchor="ctr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Universities</a:t>
              </a:r>
              <a:endParaRPr lang="ja-JP" altLang="en-US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76" name="グループ化 4"/>
            <p:cNvGrpSpPr>
              <a:grpSpLocks/>
            </p:cNvGrpSpPr>
            <p:nvPr/>
          </p:nvGrpSpPr>
          <p:grpSpPr bwMode="auto">
            <a:xfrm>
              <a:off x="2052638" y="3054350"/>
              <a:ext cx="863600" cy="522287"/>
              <a:chOff x="2052638" y="3054350"/>
              <a:chExt cx="863600" cy="522287"/>
            </a:xfrm>
          </p:grpSpPr>
          <p:sp>
            <p:nvSpPr>
              <p:cNvPr id="72" name="角丸四角形 71"/>
              <p:cNvSpPr/>
              <p:nvPr/>
            </p:nvSpPr>
            <p:spPr bwMode="auto">
              <a:xfrm>
                <a:off x="2052638" y="3054350"/>
                <a:ext cx="863600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5" name="図 20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5513" y="3063874"/>
                <a:ext cx="577850" cy="512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55" name="直線コネクタ 54"/>
            <p:cNvCxnSpPr/>
            <p:nvPr/>
          </p:nvCxnSpPr>
          <p:spPr bwMode="auto">
            <a:xfrm flipV="1">
              <a:off x="5111652" y="1791765"/>
              <a:ext cx="0" cy="32406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角丸四角形 55"/>
            <p:cNvSpPr/>
            <p:nvPr/>
          </p:nvSpPr>
          <p:spPr bwMode="auto">
            <a:xfrm>
              <a:off x="4662364" y="2024063"/>
              <a:ext cx="863600" cy="504825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52279" name="Picture 9" descr="https://www.datacite.org/sites/all/themes/datacite/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050" y="2039938"/>
              <a:ext cx="514350" cy="488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テキスト ボックス 58"/>
            <p:cNvSpPr txBox="1">
              <a:spLocks noChangeArrowheads="1"/>
            </p:cNvSpPr>
            <p:nvPr/>
          </p:nvSpPr>
          <p:spPr bwMode="auto">
            <a:xfrm>
              <a:off x="584631" y="3697715"/>
              <a:ext cx="749544" cy="276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0" rIns="36000" bIns="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DOI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Registrant</a:t>
              </a:r>
            </a:p>
          </p:txBody>
        </p:sp>
        <p:pic>
          <p:nvPicPr>
            <p:cNvPr id="52281" name="Picture 6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847" y="1011709"/>
              <a:ext cx="417376" cy="377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テキスト ボックス 130"/>
            <p:cNvSpPr txBox="1">
              <a:spLocks noChangeArrowheads="1"/>
            </p:cNvSpPr>
            <p:nvPr/>
          </p:nvSpPr>
          <p:spPr bwMode="auto">
            <a:xfrm>
              <a:off x="3995400" y="1356229"/>
              <a:ext cx="357845" cy="188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9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IDF</a:t>
              </a:r>
              <a:endParaRPr lang="ja-JP" altLang="en-US" sz="9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83" name="グループ化 5"/>
            <p:cNvGrpSpPr>
              <a:grpSpLocks/>
            </p:cNvGrpSpPr>
            <p:nvPr/>
          </p:nvGrpSpPr>
          <p:grpSpPr bwMode="auto">
            <a:xfrm>
              <a:off x="4068440" y="3054350"/>
              <a:ext cx="863600" cy="504825"/>
              <a:chOff x="4500563" y="3054350"/>
              <a:chExt cx="863600" cy="504825"/>
            </a:xfrm>
          </p:grpSpPr>
          <p:sp>
            <p:nvSpPr>
              <p:cNvPr id="70" name="角丸四角形 69"/>
              <p:cNvSpPr/>
              <p:nvPr/>
            </p:nvSpPr>
            <p:spPr bwMode="auto">
              <a:xfrm>
                <a:off x="4500563" y="3054350"/>
                <a:ext cx="863600" cy="504825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3" name="Picture 6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2806" y="3121301"/>
                <a:ext cx="522288" cy="399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62" name="直線コネクタ 61"/>
            <p:cNvCxnSpPr/>
            <p:nvPr/>
          </p:nvCxnSpPr>
          <p:spPr bwMode="auto">
            <a:xfrm flipV="1">
              <a:off x="5508283" y="2801536"/>
              <a:ext cx="0" cy="32406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285" name="グループ化 1"/>
            <p:cNvGrpSpPr>
              <a:grpSpLocks/>
            </p:cNvGrpSpPr>
            <p:nvPr/>
          </p:nvGrpSpPr>
          <p:grpSpPr bwMode="auto">
            <a:xfrm>
              <a:off x="3041650" y="3052763"/>
              <a:ext cx="863600" cy="504825"/>
              <a:chOff x="7956376" y="3670300"/>
              <a:chExt cx="863600" cy="504825"/>
            </a:xfrm>
          </p:grpSpPr>
          <p:sp>
            <p:nvSpPr>
              <p:cNvPr id="68" name="角丸四角形 67"/>
              <p:cNvSpPr/>
              <p:nvPr/>
            </p:nvSpPr>
            <p:spPr bwMode="auto">
              <a:xfrm>
                <a:off x="7956376" y="3670300"/>
                <a:ext cx="863600" cy="504825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1" name="図 3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4121" y="3700461"/>
                <a:ext cx="588109" cy="444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286" name="グループ化 1"/>
            <p:cNvGrpSpPr>
              <a:grpSpLocks/>
            </p:cNvGrpSpPr>
            <p:nvPr/>
          </p:nvGrpSpPr>
          <p:grpSpPr bwMode="auto">
            <a:xfrm>
              <a:off x="5019923" y="3054350"/>
              <a:ext cx="912863" cy="554582"/>
              <a:chOff x="3491929" y="3054350"/>
              <a:chExt cx="912863" cy="554582"/>
            </a:xfrm>
          </p:grpSpPr>
          <p:sp>
            <p:nvSpPr>
              <p:cNvPr id="65" name="角丸四角形 64"/>
              <p:cNvSpPr/>
              <p:nvPr/>
            </p:nvSpPr>
            <p:spPr bwMode="auto">
              <a:xfrm>
                <a:off x="3539605" y="3054350"/>
                <a:ext cx="865187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88" name="図 74" descr="マーク_K_m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2816" y="3081338"/>
                <a:ext cx="304800" cy="300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テキスト ボックス 130"/>
              <p:cNvSpPr txBox="1">
                <a:spLocks noChangeArrowheads="1"/>
              </p:cNvSpPr>
              <p:nvPr/>
            </p:nvSpPr>
            <p:spPr bwMode="auto">
              <a:xfrm>
                <a:off x="3491929" y="3357623"/>
                <a:ext cx="511894" cy="251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177800" indent="-177800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ja-JP" sz="1400" b="1" dirty="0"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NDL</a:t>
                </a:r>
                <a:endParaRPr lang="ja-JP" altLang="en-US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</p:grpSp>
      <p:sp>
        <p:nvSpPr>
          <p:cNvPr id="2" name="角丸四角形 1"/>
          <p:cNvSpPr/>
          <p:nvPr/>
        </p:nvSpPr>
        <p:spPr>
          <a:xfrm>
            <a:off x="3995936" y="2924944"/>
            <a:ext cx="1008112" cy="64807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角丸四角形 72"/>
          <p:cNvSpPr/>
          <p:nvPr/>
        </p:nvSpPr>
        <p:spPr>
          <a:xfrm>
            <a:off x="827584" y="3789040"/>
            <a:ext cx="7704856" cy="252028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角丸四角形 75"/>
          <p:cNvSpPr/>
          <p:nvPr/>
        </p:nvSpPr>
        <p:spPr bwMode="auto">
          <a:xfrm>
            <a:off x="7092280" y="2996952"/>
            <a:ext cx="979526" cy="618257"/>
          </a:xfrm>
          <a:prstGeom prst="roundRect">
            <a:avLst/>
          </a:prstGeom>
          <a:ln w="3175" cmpd="sng">
            <a:solidFill>
              <a:srgbClr val="0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7" name="角丸四角形 76"/>
          <p:cNvSpPr/>
          <p:nvPr/>
        </p:nvSpPr>
        <p:spPr bwMode="auto">
          <a:xfrm>
            <a:off x="7308304" y="3068960"/>
            <a:ext cx="979526" cy="618257"/>
          </a:xfrm>
          <a:prstGeom prst="roundRect">
            <a:avLst/>
          </a:prstGeom>
          <a:ln w="3175" cmpd="sng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" name="上矢印 3"/>
          <p:cNvSpPr/>
          <p:nvPr/>
        </p:nvSpPr>
        <p:spPr>
          <a:xfrm rot="16200000">
            <a:off x="3599892" y="3032956"/>
            <a:ext cx="360040" cy="57606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上矢印 77"/>
          <p:cNvSpPr/>
          <p:nvPr/>
        </p:nvSpPr>
        <p:spPr>
          <a:xfrm rot="5400000" flipH="1">
            <a:off x="5040052" y="3032956"/>
            <a:ext cx="360040" cy="57606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654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2. Offer the total service for PID Registration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E358A-7041-46E1-9CB7-586AA3B98BF1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  <p:sp>
        <p:nvSpPr>
          <p:cNvPr id="5" name="下矢印 4"/>
          <p:cNvSpPr/>
          <p:nvPr/>
        </p:nvSpPr>
        <p:spPr>
          <a:xfrm rot="4960835" flipH="1" flipV="1">
            <a:off x="6301993" y="3756691"/>
            <a:ext cx="445907" cy="1575305"/>
          </a:xfrm>
          <a:prstGeom prst="downArrow">
            <a:avLst>
              <a:gd name="adj1" fmla="val 50000"/>
              <a:gd name="adj2" fmla="val 73599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下矢印 5"/>
          <p:cNvSpPr>
            <a:spLocks noChangeAspect="1"/>
          </p:cNvSpPr>
          <p:nvPr/>
        </p:nvSpPr>
        <p:spPr>
          <a:xfrm rot="4960835" flipH="1" flipV="1">
            <a:off x="6303594" y="3766067"/>
            <a:ext cx="437034" cy="1580336"/>
          </a:xfrm>
          <a:prstGeom prst="downArrow">
            <a:avLst>
              <a:gd name="adj1" fmla="val 50000"/>
              <a:gd name="adj2" fmla="val 73599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下矢印 7"/>
          <p:cNvSpPr/>
          <p:nvPr/>
        </p:nvSpPr>
        <p:spPr>
          <a:xfrm rot="16200000" flipV="1">
            <a:off x="2598595" y="4434232"/>
            <a:ext cx="311951" cy="1606713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スライド番号プレースホルダ 3"/>
          <p:cNvSpPr txBox="1">
            <a:spLocks/>
          </p:cNvSpPr>
          <p:nvPr/>
        </p:nvSpPr>
        <p:spPr>
          <a:xfrm>
            <a:off x="5436096" y="7088832"/>
            <a:ext cx="4683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fld id="{297DDFDE-750A-4781-91FA-164B75057440}" type="slidenum">
              <a:rPr lang="en-US" altLang="ja-JP" sz="1000" smtClean="0"/>
              <a:pPr>
                <a:defRPr/>
              </a:pPr>
              <a:t>23</a:t>
            </a:fld>
            <a:endParaRPr lang="en-US" altLang="ja-JP" sz="1000" dirty="0"/>
          </a:p>
        </p:txBody>
      </p:sp>
      <p:sp>
        <p:nvSpPr>
          <p:cNvPr id="11" name="角丸四角形 10"/>
          <p:cNvSpPr/>
          <p:nvPr/>
        </p:nvSpPr>
        <p:spPr>
          <a:xfrm>
            <a:off x="1731659" y="1472208"/>
            <a:ext cx="5641982" cy="1296144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1003">
            <a:schemeClr val="lt1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2" name="Picture 2" descr="C:\Users\Norman\Documents\Tertius\DOI\Marketing\Logos_Norman\DOI_CMY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264" y="1627364"/>
            <a:ext cx="1152381" cy="105346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66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2995923" y="1970868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  <a:buClrTx/>
            </a:pPr>
            <a:r>
              <a:rPr kumimoji="1" lang="en-US" altLang="ja-JP" sz="240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IDF</a:t>
            </a:r>
            <a:endParaRPr kumimoji="1" lang="ja-JP" altLang="en-US" sz="2400" dirty="0">
              <a:solidFill>
                <a:srgbClr val="29293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下矢印 13"/>
          <p:cNvSpPr/>
          <p:nvPr/>
        </p:nvSpPr>
        <p:spPr>
          <a:xfrm rot="18749455" flipV="1">
            <a:off x="5795366" y="5357149"/>
            <a:ext cx="193750" cy="864406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下矢印 14"/>
          <p:cNvSpPr/>
          <p:nvPr/>
        </p:nvSpPr>
        <p:spPr>
          <a:xfrm rot="21256245" flipV="1">
            <a:off x="4857961" y="5471876"/>
            <a:ext cx="255385" cy="708322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6" name="下矢印 15"/>
          <p:cNvSpPr/>
          <p:nvPr/>
        </p:nvSpPr>
        <p:spPr>
          <a:xfrm rot="1319244" flipH="1" flipV="1">
            <a:off x="3784949" y="5444642"/>
            <a:ext cx="284752" cy="625222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" name="下矢印 16"/>
          <p:cNvSpPr/>
          <p:nvPr/>
        </p:nvSpPr>
        <p:spPr>
          <a:xfrm rot="2047648" flipH="1" flipV="1">
            <a:off x="2086131" y="6230707"/>
            <a:ext cx="216167" cy="459994"/>
          </a:xfrm>
          <a:prstGeom prst="downArrow">
            <a:avLst>
              <a:gd name="adj1" fmla="val 36179"/>
              <a:gd name="adj2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下矢印 17"/>
          <p:cNvSpPr/>
          <p:nvPr/>
        </p:nvSpPr>
        <p:spPr>
          <a:xfrm rot="19416944" flipH="1" flipV="1">
            <a:off x="2841856" y="6201203"/>
            <a:ext cx="204862" cy="605781"/>
          </a:xfrm>
          <a:prstGeom prst="downArrow">
            <a:avLst>
              <a:gd name="adj1" fmla="val 36179"/>
              <a:gd name="adj2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下矢印 18"/>
          <p:cNvSpPr/>
          <p:nvPr/>
        </p:nvSpPr>
        <p:spPr>
          <a:xfrm rot="19416944" flipH="1" flipV="1">
            <a:off x="6902732" y="6144412"/>
            <a:ext cx="219417" cy="559746"/>
          </a:xfrm>
          <a:prstGeom prst="downArrow">
            <a:avLst>
              <a:gd name="adj1" fmla="val 36179"/>
              <a:gd name="adj2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0" name="Picture 71" descr="http://www.advess.net/media/database_serve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556" y="1818814"/>
            <a:ext cx="685712" cy="670564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915776" y="4386644"/>
            <a:ext cx="14088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  <a:buClrTx/>
            </a:pPr>
            <a:r>
              <a:rPr kumimoji="1" lang="en-US" altLang="ja-JP" sz="1050" b="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Articles</a:t>
            </a:r>
            <a:endParaRPr kumimoji="1" lang="ja-JP" altLang="en-US" sz="1050" b="0" dirty="0">
              <a:solidFill>
                <a:srgbClr val="29293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635896" y="5705197"/>
            <a:ext cx="1620929" cy="234286"/>
          </a:xfrm>
          <a:prstGeom prst="rect">
            <a:avLst/>
          </a:prstGeom>
          <a:solidFill>
            <a:srgbClr val="D2533C">
              <a:lumMod val="20000"/>
              <a:lumOff val="8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DOI &amp; </a:t>
            </a:r>
            <a:r>
              <a:rPr kumimoji="1" lang="en-US" altLang="ja-JP" sz="1050" i="0" u="none" strike="noStrike" kern="0" cap="none" spc="0" normalizeH="0" baseline="0" noProof="0" dirty="0" err="1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kumimoji="1" lang="ja-JP" altLang="en-US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メタデータ</a:t>
            </a:r>
          </a:p>
        </p:txBody>
      </p:sp>
      <p:pic>
        <p:nvPicPr>
          <p:cNvPr id="26" name="Picture 17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18790"/>
            <a:ext cx="1286277" cy="44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6023163" y="5969628"/>
            <a:ext cx="989277" cy="261610"/>
          </a:xfrm>
          <a:prstGeom prst="rect">
            <a:avLst/>
          </a:prstGeom>
          <a:gradFill rotWithShape="1">
            <a:gsLst>
              <a:gs pos="0">
                <a:srgbClr val="CCFF99"/>
              </a:gs>
              <a:gs pos="45000">
                <a:srgbClr val="FFFFCC"/>
              </a:gs>
              <a:gs pos="100000">
                <a:srgbClr val="CCFF99"/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4C5A6A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kumimoji="1" lang="ja-JP" altLang="en-US" sz="1100" i="0" u="none" strike="noStrike" kern="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sz="1100" kern="0" dirty="0" err="1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Mem</a:t>
            </a:r>
            <a:r>
              <a:rPr kumimoji="1" lang="en-US" altLang="ja-JP" sz="1100" kern="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  <a:endParaRPr kumimoji="1" lang="ja-JP" altLang="en-US" sz="110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590835" y="6011328"/>
            <a:ext cx="989277" cy="261610"/>
          </a:xfrm>
          <a:prstGeom prst="rect">
            <a:avLst/>
          </a:prstGeom>
          <a:gradFill rotWithShape="1">
            <a:gsLst>
              <a:gs pos="0">
                <a:srgbClr val="CCFF99"/>
              </a:gs>
              <a:gs pos="45000">
                <a:srgbClr val="FFFFCC"/>
              </a:gs>
              <a:gs pos="100000">
                <a:srgbClr val="CCFF99"/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4C5A6A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lang="en-US" altLang="ja-JP" sz="1100" kern="0" noProof="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</a:t>
            </a:r>
            <a:r>
              <a:rPr lang="en-US" altLang="ja-JP" sz="1100" kern="0" noProof="0" dirty="0" err="1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Mem</a:t>
            </a:r>
            <a:r>
              <a:rPr lang="en-US" altLang="ja-JP" sz="1100" kern="0" noProof="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  <a:endParaRPr kumimoji="1" lang="ja-JP" altLang="en-US" sz="110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275856" y="6000145"/>
            <a:ext cx="989277" cy="261610"/>
          </a:xfrm>
          <a:prstGeom prst="rect">
            <a:avLst/>
          </a:prstGeom>
          <a:gradFill rotWithShape="1">
            <a:gsLst>
              <a:gs pos="0">
                <a:srgbClr val="CCFF99"/>
              </a:gs>
              <a:gs pos="45000">
                <a:srgbClr val="FFFFCC"/>
              </a:gs>
              <a:gs pos="100000">
                <a:srgbClr val="CCFF99"/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4C5A6A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kumimoji="1" lang="ja-JP" altLang="en-US" sz="1100" i="0" u="none" strike="noStrike" kern="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sz="1100" kern="0" dirty="0" err="1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Mem</a:t>
            </a:r>
            <a:r>
              <a:rPr kumimoji="1" lang="en-US" altLang="ja-JP" sz="1100" kern="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  <a:endParaRPr kumimoji="1" lang="ja-JP" altLang="en-US" sz="110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566499" y="6584776"/>
            <a:ext cx="989277" cy="253916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45000">
                <a:srgbClr val="FFFFCC"/>
              </a:gs>
              <a:gs pos="100000">
                <a:srgbClr val="FFFF66"/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79463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Assoc.</a:t>
            </a:r>
            <a:endParaRPr kumimoji="1" lang="ja-JP" altLang="en-US" sz="105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771800" y="6584776"/>
            <a:ext cx="989277" cy="253916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45000">
                <a:srgbClr val="FFFFCC"/>
              </a:gs>
              <a:gs pos="100000">
                <a:srgbClr val="FFFF66"/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79463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lang="en-US" altLang="ja-JP" sz="1050" kern="0" noProof="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Assoc.</a:t>
            </a:r>
            <a:endParaRPr kumimoji="1" lang="ja-JP" altLang="en-US" sz="105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732240" y="6584776"/>
            <a:ext cx="1050642" cy="253916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45000">
                <a:srgbClr val="FFFFCC"/>
              </a:gs>
              <a:gs pos="100000">
                <a:srgbClr val="FFFF66"/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79463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kumimoji="1" lang="en-US" altLang="ja-JP" sz="1050" kern="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Assoc.</a:t>
            </a:r>
            <a:endParaRPr kumimoji="1" lang="ja-JP" altLang="en-US" sz="105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下矢印 33"/>
          <p:cNvSpPr/>
          <p:nvPr/>
        </p:nvSpPr>
        <p:spPr>
          <a:xfrm rot="3216706" flipV="1">
            <a:off x="2992108" y="5281265"/>
            <a:ext cx="205079" cy="1014658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045759" y="5979588"/>
            <a:ext cx="989277" cy="261610"/>
          </a:xfrm>
          <a:prstGeom prst="rect">
            <a:avLst/>
          </a:prstGeom>
          <a:gradFill rotWithShape="1">
            <a:gsLst>
              <a:gs pos="0">
                <a:srgbClr val="CCFF99"/>
              </a:gs>
              <a:gs pos="45000">
                <a:srgbClr val="FFFFCC"/>
              </a:gs>
              <a:gs pos="100000">
                <a:srgbClr val="CCFF99"/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4C5A6A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kumimoji="1" lang="en-US" altLang="ja-JP" sz="1100" i="0" u="none" strike="noStrike" kern="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sz="110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Mem</a:t>
            </a:r>
            <a:r>
              <a:rPr kumimoji="1" lang="en-US" altLang="ja-JP" sz="1100" i="0" u="none" strike="noStrike" kern="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  <a:endParaRPr kumimoji="1" lang="ja-JP" altLang="en-US" sz="110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101521" y="2237512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  <a:buClrTx/>
            </a:pPr>
            <a:r>
              <a:rPr kumimoji="1" lang="en-US" altLang="ja-JP" sz="180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LHS</a:t>
            </a:r>
            <a:endParaRPr kumimoji="1" lang="ja-JP" altLang="en-US" sz="1800" dirty="0">
              <a:solidFill>
                <a:srgbClr val="29293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下矢印 36"/>
          <p:cNvSpPr/>
          <p:nvPr/>
        </p:nvSpPr>
        <p:spPr>
          <a:xfrm rot="1920470" flipV="1">
            <a:off x="1491876" y="2508288"/>
            <a:ext cx="800072" cy="1474203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683568" y="3699212"/>
            <a:ext cx="1633494" cy="6862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5F5F5F"/>
              </a:buClr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9" name="下矢印 38"/>
          <p:cNvSpPr/>
          <p:nvPr/>
        </p:nvSpPr>
        <p:spPr>
          <a:xfrm rot="17922081" flipV="1">
            <a:off x="2535931" y="4016875"/>
            <a:ext cx="465212" cy="1140223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2944287" y="3931582"/>
            <a:ext cx="2995866" cy="1533991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1">
            <a:schemeClr val="accent2"/>
          </a:lnRef>
          <a:fillRef idx="1003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2" name="Picture 41" descr="\\Zk00045A\共有データ\500_【JaLC(原課）】\550_【普及】\ロゴ\【一式】納品物\png\Layout 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94" y="4064496"/>
            <a:ext cx="2443123" cy="638220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91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下矢印 43"/>
          <p:cNvSpPr/>
          <p:nvPr/>
        </p:nvSpPr>
        <p:spPr>
          <a:xfrm rot="19386442" flipV="1">
            <a:off x="6888103" y="2401671"/>
            <a:ext cx="800072" cy="1745734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正方形/長方形 44"/>
          <p:cNvSpPr/>
          <p:nvPr/>
        </p:nvSpPr>
        <p:spPr bwMode="auto">
          <a:xfrm>
            <a:off x="7272424" y="3704576"/>
            <a:ext cx="1116000" cy="1080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5F5F5F"/>
              </a:buClr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803594" y="3315779"/>
            <a:ext cx="1894190" cy="234286"/>
          </a:xfrm>
          <a:prstGeom prst="rect">
            <a:avLst/>
          </a:prstGeom>
          <a:solidFill>
            <a:srgbClr val="D2533C">
              <a:lumMod val="20000"/>
              <a:lumOff val="8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DOI</a:t>
            </a:r>
            <a:r>
              <a:rPr kumimoji="1" lang="en-US" altLang="ja-JP" sz="1050" kern="0" dirty="0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</a:t>
            </a: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URL</a:t>
            </a:r>
            <a:endParaRPr kumimoji="1" lang="ja-JP" altLang="en-US" sz="1050" i="0" u="none" strike="noStrike" kern="0" cap="none" spc="0" normalizeH="0" baseline="0" noProof="0" dirty="0">
              <a:ln>
                <a:noFill/>
              </a:ln>
              <a:solidFill>
                <a:srgbClr val="93A299">
                  <a:lumMod val="50000"/>
                </a:srgb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7" name="下矢印 46"/>
          <p:cNvSpPr/>
          <p:nvPr/>
        </p:nvSpPr>
        <p:spPr>
          <a:xfrm flipV="1">
            <a:off x="4053999" y="2656116"/>
            <a:ext cx="800072" cy="1275465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8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51" y="3907807"/>
            <a:ext cx="955765" cy="732753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36000"/>
              </a:schemeClr>
            </a:glow>
          </a:effectLst>
          <a:extLst/>
        </p:spPr>
      </p:pic>
      <p:sp>
        <p:nvSpPr>
          <p:cNvPr id="49" name="テキスト ボックス 48"/>
          <p:cNvSpPr txBox="1"/>
          <p:nvPr/>
        </p:nvSpPr>
        <p:spPr>
          <a:xfrm>
            <a:off x="5964742" y="4795245"/>
            <a:ext cx="14088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  <a:buClrTx/>
            </a:pPr>
            <a:r>
              <a:rPr lang="en-US" altLang="ja-JP" sz="105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Research Data</a:t>
            </a:r>
            <a:endParaRPr kumimoji="1" lang="ja-JP" altLang="en-US" sz="1050" b="0" dirty="0">
              <a:solidFill>
                <a:srgbClr val="29293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0" name="下矢印 49"/>
          <p:cNvSpPr/>
          <p:nvPr/>
        </p:nvSpPr>
        <p:spPr>
          <a:xfrm rot="2047648" flipH="1" flipV="1">
            <a:off x="5973602" y="6201266"/>
            <a:ext cx="216167" cy="459994"/>
          </a:xfrm>
          <a:prstGeom prst="downArrow">
            <a:avLst>
              <a:gd name="adj1" fmla="val 36179"/>
              <a:gd name="adj2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323092" y="6584776"/>
            <a:ext cx="1121116" cy="253916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45000">
                <a:srgbClr val="FFFFCC"/>
              </a:gs>
              <a:gs pos="100000">
                <a:srgbClr val="FFFF66"/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79463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Assoc.</a:t>
            </a:r>
            <a:endParaRPr kumimoji="1" lang="ja-JP" altLang="en-US" sz="105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523" y="3800620"/>
            <a:ext cx="1452896" cy="511355"/>
          </a:xfrm>
          <a:prstGeom prst="rect">
            <a:avLst/>
          </a:prstGeom>
        </p:spPr>
      </p:pic>
      <p:sp>
        <p:nvSpPr>
          <p:cNvPr id="53" name="テキスト ボックス 52"/>
          <p:cNvSpPr txBox="1"/>
          <p:nvPr/>
        </p:nvSpPr>
        <p:spPr>
          <a:xfrm>
            <a:off x="3563888" y="3323207"/>
            <a:ext cx="1894190" cy="234286"/>
          </a:xfrm>
          <a:prstGeom prst="rect">
            <a:avLst/>
          </a:prstGeom>
          <a:solidFill>
            <a:srgbClr val="D2533C">
              <a:lumMod val="20000"/>
              <a:lumOff val="8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DOI</a:t>
            </a:r>
            <a:r>
              <a:rPr kumimoji="1" lang="en-US" altLang="ja-JP" sz="1050" kern="0" dirty="0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</a:t>
            </a: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URL</a:t>
            </a:r>
            <a:endParaRPr kumimoji="1" lang="ja-JP" altLang="en-US" sz="1050" i="0" u="none" strike="noStrike" kern="0" cap="none" spc="0" normalizeH="0" baseline="0" noProof="0" dirty="0">
              <a:ln>
                <a:noFill/>
              </a:ln>
              <a:solidFill>
                <a:srgbClr val="93A299">
                  <a:lumMod val="50000"/>
                </a:srgb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300192" y="3326154"/>
            <a:ext cx="1894190" cy="234286"/>
          </a:xfrm>
          <a:prstGeom prst="rect">
            <a:avLst/>
          </a:prstGeom>
          <a:solidFill>
            <a:srgbClr val="D2533C">
              <a:lumMod val="20000"/>
              <a:lumOff val="8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DOI</a:t>
            </a:r>
            <a:r>
              <a:rPr kumimoji="1" lang="en-US" altLang="ja-JP" sz="1050" kern="0" dirty="0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</a:t>
            </a: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URL</a:t>
            </a:r>
            <a:endParaRPr kumimoji="1" lang="ja-JP" altLang="en-US" sz="1050" i="0" u="none" strike="noStrike" kern="0" cap="none" spc="0" normalizeH="0" baseline="0" noProof="0" dirty="0">
              <a:ln>
                <a:noFill/>
              </a:ln>
              <a:solidFill>
                <a:srgbClr val="93A299">
                  <a:lumMod val="50000"/>
                </a:srgb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955994" y="4640560"/>
            <a:ext cx="1894190" cy="234286"/>
          </a:xfrm>
          <a:prstGeom prst="rect">
            <a:avLst/>
          </a:prstGeom>
          <a:solidFill>
            <a:srgbClr val="D2533C">
              <a:lumMod val="20000"/>
              <a:lumOff val="8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DOI</a:t>
            </a:r>
            <a:r>
              <a:rPr kumimoji="1" lang="ja-JP" altLang="en-US" sz="1050" kern="0" dirty="0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kumimoji="1" lang="en-US" altLang="ja-JP" sz="1050" kern="0" dirty="0" err="1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Crossref</a:t>
            </a:r>
            <a:r>
              <a:rPr kumimoji="1" lang="en-US" altLang="ja-JP" sz="1050" kern="0" dirty="0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Metadata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6062186" y="5000600"/>
            <a:ext cx="1894190" cy="234286"/>
          </a:xfrm>
          <a:prstGeom prst="rect">
            <a:avLst/>
          </a:prstGeom>
          <a:solidFill>
            <a:srgbClr val="D2533C">
              <a:lumMod val="20000"/>
              <a:lumOff val="8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DOI</a:t>
            </a:r>
            <a:r>
              <a:rPr kumimoji="1" lang="ja-JP" altLang="en-US" sz="1050" kern="0" dirty="0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kumimoji="1" lang="en-US" altLang="ja-JP" sz="1050" kern="0" dirty="0" err="1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DataCite</a:t>
            </a:r>
            <a:r>
              <a:rPr kumimoji="1" lang="en-US" altLang="ja-JP" sz="1050" kern="0" dirty="0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Metadata</a:t>
            </a:r>
          </a:p>
        </p:txBody>
      </p:sp>
      <p:grpSp>
        <p:nvGrpSpPr>
          <p:cNvPr id="57" name="グループ化 3"/>
          <p:cNvGrpSpPr/>
          <p:nvPr/>
        </p:nvGrpSpPr>
        <p:grpSpPr>
          <a:xfrm>
            <a:off x="4767064" y="4568552"/>
            <a:ext cx="680175" cy="833116"/>
            <a:chOff x="6948343" y="4437112"/>
            <a:chExt cx="1312930" cy="1608150"/>
          </a:xfrm>
        </p:grpSpPr>
        <p:sp>
          <p:nvSpPr>
            <p:cNvPr id="58" name="円柱 57"/>
            <p:cNvSpPr/>
            <p:nvPr/>
          </p:nvSpPr>
          <p:spPr>
            <a:xfrm>
              <a:off x="6948343" y="4437112"/>
              <a:ext cx="1312930" cy="1608150"/>
            </a:xfrm>
            <a:prstGeom prst="can">
              <a:avLst>
                <a:gd name="adj" fmla="val 18763"/>
              </a:avLst>
            </a:prstGeom>
            <a:gradFill>
              <a:gsLst>
                <a:gs pos="0">
                  <a:schemeClr val="accent3">
                    <a:lumMod val="75000"/>
                  </a:schemeClr>
                </a:gs>
                <a:gs pos="13000">
                  <a:schemeClr val="accent3">
                    <a:lumMod val="40000"/>
                    <a:lumOff val="60000"/>
                  </a:schemeClr>
                </a:gs>
                <a:gs pos="7800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solidFill>
                <a:schemeClr val="accent3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7020592" y="4746511"/>
              <a:ext cx="356458" cy="712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b="1" dirty="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3470920" y="5000600"/>
            <a:ext cx="1452311" cy="334313"/>
          </a:xfrm>
          <a:prstGeom prst="rect">
            <a:avLst/>
          </a:prstGeom>
          <a:solidFill>
            <a:srgbClr val="F7DDD8"/>
          </a:solidFill>
          <a:ln/>
          <a:effectLst>
            <a:glow rad="63500">
              <a:schemeClr val="bg1"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tIns="72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kumimoji="1" lang="ja-JP" altLang="en-US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Metadata</a:t>
            </a:r>
            <a:endParaRPr kumimoji="1" lang="ja-JP" altLang="en-US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5579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>
            <a:extLst>
              <a:ext uri="{FF2B5EF4-FFF2-40B4-BE49-F238E27FC236}">
                <a16:creationId xmlns:a16="http://schemas.microsoft.com/office/drawing/2014/main" id="{F7740601-6963-7C48-A5FC-3E147887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954">
                <a:latin typeface="Yu Gothic UI Semilight" panose="020B0604030504040204" pitchFamily="34" charset="-128"/>
                <a:ea typeface="Yu Gothic UI Semilight" panose="020B0604030504040204" pitchFamily="34" charset="-128"/>
              </a:rPr>
              <a:t>Change in the Number of DOIs (chronological)</a:t>
            </a:r>
            <a:endParaRPr lang="ja-JP" altLang="en-US" sz="2954">
              <a:latin typeface="Yu Gothic UI Semilight" panose="020B0604030504040204" pitchFamily="34" charset="-128"/>
              <a:ea typeface="Yu Gothic UI Semilight" panose="020B0604030504040204" pitchFamily="34" charset="-128"/>
            </a:endParaRPr>
          </a:p>
        </p:txBody>
      </p:sp>
      <p:sp>
        <p:nvSpPr>
          <p:cNvPr id="12291" name="スライド番号プレースホルダー 4">
            <a:extLst>
              <a:ext uri="{FF2B5EF4-FFF2-40B4-BE49-F238E27FC236}">
                <a16:creationId xmlns:a16="http://schemas.microsoft.com/office/drawing/2014/main" id="{DC7B816F-EDFB-B84F-8660-BB6848027F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954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Font typeface="Arial" panose="020B0604020202020204" pitchFamily="34" charset="0"/>
              <a:buChar char="–"/>
              <a:defRPr kumimoji="1" sz="2585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Font typeface="Arial" panose="020B0604020202020204" pitchFamily="34" charset="0"/>
              <a:buChar char="•"/>
              <a:defRPr kumimoji="1" sz="2215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Font typeface="Arial" panose="020B0604020202020204" pitchFamily="34" charset="0"/>
              <a:buChar char="–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BA0A11-AB5B-044B-8151-AF39C6BF355E}" type="slidenum">
              <a:rPr lang="ja-JP" altLang="en-US" sz="1108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ja-JP" altLang="en-US" sz="1108"/>
          </a:p>
        </p:txBody>
      </p:sp>
      <p:pic>
        <p:nvPicPr>
          <p:cNvPr id="12292" name="Picture 25" descr="Layout A">
            <a:extLst>
              <a:ext uri="{FF2B5EF4-FFF2-40B4-BE49-F238E27FC236}">
                <a16:creationId xmlns:a16="http://schemas.microsoft.com/office/drawing/2014/main" id="{D407188F-9D21-304A-986F-1C145C1F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862" y="315058"/>
            <a:ext cx="706315" cy="53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テキスト ボックス 1">
            <a:extLst>
              <a:ext uri="{FF2B5EF4-FFF2-40B4-BE49-F238E27FC236}">
                <a16:creationId xmlns:a16="http://schemas.microsoft.com/office/drawing/2014/main" id="{7B2D41A3-6CA9-7D4D-8839-952975D37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804" y="1525467"/>
            <a:ext cx="279888" cy="3481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62">
                <a:solidFill>
                  <a:schemeClr val="tx1"/>
                </a:solidFill>
              </a:rPr>
              <a:t>K</a:t>
            </a:r>
            <a:endParaRPr lang="ja-JP" altLang="en-US" sz="1662">
              <a:solidFill>
                <a:schemeClr val="tx1"/>
              </a:solidFill>
            </a:endParaRPr>
          </a:p>
        </p:txBody>
      </p:sp>
      <p:graphicFrame>
        <p:nvGraphicFramePr>
          <p:cNvPr id="9" name="グラフ 8">
            <a:extLst>
              <a:ext uri="{FF2B5EF4-FFF2-40B4-BE49-F238E27FC236}">
                <a16:creationId xmlns:a16="http://schemas.microsoft.com/office/drawing/2014/main" id="{D0955A07-DED4-433C-AB96-7F38733AF2BB}"/>
              </a:ext>
            </a:extLst>
          </p:cNvPr>
          <p:cNvGraphicFramePr>
            <a:graphicFrameLocks/>
          </p:cNvGraphicFramePr>
          <p:nvPr/>
        </p:nvGraphicFramePr>
        <p:xfrm>
          <a:off x="1986" y="1359878"/>
          <a:ext cx="8304069" cy="5361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テキスト ボックス 1">
            <a:extLst>
              <a:ext uri="{FF2B5EF4-FFF2-40B4-BE49-F238E27FC236}">
                <a16:creationId xmlns:a16="http://schemas.microsoft.com/office/drawing/2014/main" id="{D3B46A15-B4B9-4265-80F8-D2C1A8F8E4EF}"/>
              </a:ext>
            </a:extLst>
          </p:cNvPr>
          <p:cNvSpPr txBox="1"/>
          <p:nvPr/>
        </p:nvSpPr>
        <p:spPr>
          <a:xfrm>
            <a:off x="6403731" y="1680797"/>
            <a:ext cx="1525466" cy="372208"/>
          </a:xfrm>
          <a:prstGeom prst="rect">
            <a:avLst/>
          </a:prstGeom>
        </p:spPr>
        <p:txBody>
          <a:bodyPr rIns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2492388" algn="ctr"/>
                <a:tab pos="4984777" algn="r"/>
              </a:tabLst>
              <a:defRPr/>
            </a:pPr>
            <a:r>
              <a:rPr lang="en-US" sz="1662" kern="100" dirty="0" err="1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</a:rPr>
              <a:t>JaLC</a:t>
            </a:r>
            <a:r>
              <a:rPr lang="en-US" sz="1662" kern="10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</a:rPr>
              <a:t> DOI </a:t>
            </a:r>
            <a:r>
              <a:rPr lang="en-US" altLang="ja-JP" sz="1662" kern="10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</a:rPr>
              <a:t>5.4</a:t>
            </a:r>
            <a:r>
              <a:rPr lang="en-US" sz="1662" kern="10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</a:rPr>
              <a:t>M</a:t>
            </a:r>
            <a:endParaRPr lang="ja-JP" altLang="en-US" sz="2215" kern="100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71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3. Connecting various content holders and users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ja-JP" dirty="0"/>
              <a:t>Different domains, different content holders, different users</a:t>
            </a:r>
          </a:p>
          <a:p>
            <a:endParaRPr kumimoji="1" lang="en-US" altLang="ja-JP" dirty="0"/>
          </a:p>
          <a:p>
            <a:r>
              <a:rPr lang="en-US" altLang="ja-JP" dirty="0"/>
              <a:t>As content holders</a:t>
            </a:r>
          </a:p>
          <a:p>
            <a:pPr lvl="1"/>
            <a:r>
              <a:rPr lang="en-US" altLang="ja-JP" dirty="0"/>
              <a:t>National Diet Library</a:t>
            </a:r>
          </a:p>
          <a:p>
            <a:pPr lvl="2"/>
            <a:r>
              <a:rPr lang="en-US" altLang="ja-JP" dirty="0"/>
              <a:t>Old books</a:t>
            </a:r>
          </a:p>
          <a:p>
            <a:pPr lvl="1"/>
            <a:r>
              <a:rPr lang="en-US" altLang="ja-JP" dirty="0"/>
              <a:t> Research Institutions</a:t>
            </a:r>
          </a:p>
          <a:p>
            <a:pPr lvl="2"/>
            <a:r>
              <a:rPr lang="en-US" altLang="ja-JP" dirty="0"/>
              <a:t>Research data </a:t>
            </a:r>
          </a:p>
          <a:p>
            <a:r>
              <a:rPr lang="en-US" altLang="ja-JP" dirty="0"/>
              <a:t>As content users</a:t>
            </a:r>
          </a:p>
          <a:p>
            <a:pPr lvl="1"/>
            <a:r>
              <a:rPr lang="en-US" altLang="ja-JP" dirty="0"/>
              <a:t>KAKEN report publication system (Fund by Ministry of Education, Sports and Culture)</a:t>
            </a:r>
          </a:p>
          <a:p>
            <a:pPr lvl="2"/>
            <a:r>
              <a:rPr lang="en-US" altLang="ja-JP" dirty="0"/>
              <a:t>Support DOI linkage</a:t>
            </a:r>
          </a:p>
          <a:p>
            <a:pPr lvl="1"/>
            <a:r>
              <a:rPr lang="en-US" altLang="ja-JP" dirty="0"/>
              <a:t>KAKEN report submission system (planned)</a:t>
            </a:r>
          </a:p>
          <a:p>
            <a:pPr lvl="2"/>
            <a:r>
              <a:rPr lang="en-US" altLang="ja-JP" dirty="0"/>
              <a:t>Support DOI resolution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88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The</a:t>
            </a:r>
            <a:r>
              <a:rPr lang="ja-JP" altLang="en-US" sz="3200" dirty="0"/>
              <a:t> </a:t>
            </a:r>
            <a:r>
              <a:rPr lang="en-US" altLang="ja-JP" sz="3200" dirty="0"/>
              <a:t>Experimental Project of DOI Registration for Research Data 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sz="2800" dirty="0"/>
              <a:t>Goal</a:t>
            </a:r>
            <a:endParaRPr kumimoji="1" lang="en-US" altLang="ja-JP" sz="2800" dirty="0"/>
          </a:p>
          <a:p>
            <a:pPr lvl="1">
              <a:buFont typeface="Arial" panose="020B0604020202020204" pitchFamily="34" charset="0"/>
              <a:buChar char="−"/>
            </a:pPr>
            <a:r>
              <a:rPr lang="en-US" altLang="ja-JP" sz="2400" dirty="0"/>
              <a:t>Establish operation flows to register DOIs for research data</a:t>
            </a:r>
          </a:p>
          <a:p>
            <a:r>
              <a:rPr lang="en-US" altLang="ja-JP" sz="2800" dirty="0"/>
              <a:t>Objectives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altLang="ja-JP" sz="2400" dirty="0"/>
              <a:t>Set policies in registering DOIs for research data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altLang="ja-JP" sz="2400" dirty="0"/>
              <a:t>Establish operation flows to register DOIs for research data with</a:t>
            </a:r>
            <a:r>
              <a:rPr lang="ja-JP" altLang="en-US" sz="2400" dirty="0"/>
              <a:t> </a:t>
            </a:r>
            <a:r>
              <a:rPr lang="en-US" altLang="ja-JP" sz="2400" dirty="0" err="1"/>
              <a:t>JaLC</a:t>
            </a:r>
            <a:r>
              <a:rPr lang="en-US" altLang="ja-JP" sz="2400" dirty="0"/>
              <a:t> system. 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altLang="ja-JP" sz="2400" dirty="0"/>
              <a:t>Test</a:t>
            </a:r>
            <a:r>
              <a:rPr lang="ja-JP" altLang="en-US" sz="2400" dirty="0"/>
              <a:t> </a:t>
            </a:r>
            <a:r>
              <a:rPr lang="en-US" altLang="ja-JP" sz="2400" dirty="0"/>
              <a:t>Data</a:t>
            </a:r>
            <a:r>
              <a:rPr lang="ja-JP" altLang="en-US" sz="2400" dirty="0"/>
              <a:t> </a:t>
            </a:r>
            <a:r>
              <a:rPr lang="en-US" altLang="ja-JP" sz="2400" dirty="0"/>
              <a:t>DOI</a:t>
            </a:r>
            <a:r>
              <a:rPr lang="ja-JP" altLang="en-US" sz="2400" dirty="0"/>
              <a:t> </a:t>
            </a:r>
            <a:r>
              <a:rPr lang="en-US" altLang="ja-JP" sz="2400" dirty="0"/>
              <a:t>registrations</a:t>
            </a:r>
          </a:p>
          <a:p>
            <a:pPr>
              <a:buFont typeface="Arial" panose="020B0604020202020204" pitchFamily="34" charset="0"/>
              <a:buChar char="−"/>
            </a:pPr>
            <a:r>
              <a:rPr lang="en-US" altLang="ja-JP" sz="2800" dirty="0"/>
              <a:t>October 2014 – October 2015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930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Members</a:t>
            </a:r>
            <a:r>
              <a:rPr kumimoji="1" lang="ja-JP" altLang="en-US" dirty="0"/>
              <a:t> </a:t>
            </a:r>
            <a:r>
              <a:rPr kumimoji="1" lang="en-US" altLang="ja-JP" dirty="0"/>
              <a:t>of</a:t>
            </a:r>
            <a:r>
              <a:rPr kumimoji="1" lang="ja-JP" altLang="en-US" dirty="0"/>
              <a:t> </a:t>
            </a:r>
            <a:r>
              <a:rPr kumimoji="1" lang="en-US" altLang="ja-JP" dirty="0"/>
              <a:t>the</a:t>
            </a:r>
            <a:r>
              <a:rPr kumimoji="1" lang="ja-JP" altLang="en-US" dirty="0"/>
              <a:t> </a:t>
            </a:r>
            <a:r>
              <a:rPr kumimoji="1" lang="en-US" altLang="ja-JP" dirty="0"/>
              <a:t>project</a:t>
            </a:r>
            <a:endParaRPr kumimoji="1" lang="ja-JP" altLang="en-US" dirty="0"/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E358A-7041-46E1-9CB7-586AA3B98BF1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45" y="1581614"/>
            <a:ext cx="1003300" cy="10033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067" y="1774363"/>
            <a:ext cx="2222500" cy="6096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448" y="1670514"/>
            <a:ext cx="2095495" cy="76977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953" y="1774362"/>
            <a:ext cx="2647011" cy="50566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9" y="2584914"/>
            <a:ext cx="1230876" cy="12308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7072" y="2804984"/>
            <a:ext cx="2916654" cy="75396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3496" y="2839024"/>
            <a:ext cx="2744495" cy="73186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9" y="3815790"/>
            <a:ext cx="3792157" cy="87698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4352" y="3815790"/>
            <a:ext cx="2340309" cy="82189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2377" y="3795003"/>
            <a:ext cx="2042587" cy="89777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69" y="4806896"/>
            <a:ext cx="1158014" cy="115801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9345" y="5023042"/>
            <a:ext cx="3556000" cy="9271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53567" y="4906569"/>
            <a:ext cx="1204386" cy="100114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64661" y="4692777"/>
            <a:ext cx="1638220" cy="1237023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45843" y="4792128"/>
            <a:ext cx="681914" cy="116163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149411" y="6269054"/>
            <a:ext cx="4868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800" dirty="0"/>
              <a:t>9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projects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with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14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organizations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60850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Results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84784"/>
            <a:ext cx="8075240" cy="4525963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Practice of DOI Registration by Project members</a:t>
            </a:r>
          </a:p>
          <a:p>
            <a:pPr marL="274320" lvl="1" indent="0">
              <a:buNone/>
            </a:pPr>
            <a:r>
              <a:rPr lang="en-US" altLang="ja-JP" sz="2400" b="1" dirty="0">
                <a:solidFill>
                  <a:schemeClr val="accent6"/>
                </a:solidFill>
              </a:rPr>
              <a:t>System</a:t>
            </a:r>
            <a:r>
              <a:rPr lang="ja-JP" altLang="en-US" sz="2400" b="1" dirty="0">
                <a:solidFill>
                  <a:schemeClr val="accent6"/>
                </a:solidFill>
              </a:rPr>
              <a:t> </a:t>
            </a:r>
            <a:r>
              <a:rPr lang="en-US" altLang="ja-JP" sz="2400" b="1" dirty="0">
                <a:solidFill>
                  <a:schemeClr val="accent6"/>
                </a:solidFill>
              </a:rPr>
              <a:t>Integration</a:t>
            </a:r>
          </a:p>
          <a:p>
            <a:pPr lvl="2"/>
            <a:r>
              <a:rPr lang="en-US" altLang="ja-JP" sz="2400" dirty="0"/>
              <a:t>Registration</a:t>
            </a:r>
            <a:r>
              <a:rPr lang="ja-JP" altLang="en-US" sz="2400" dirty="0"/>
              <a:t> </a:t>
            </a:r>
            <a:r>
              <a:rPr lang="en-US" altLang="ja-JP" sz="2400" dirty="0"/>
              <a:t>via</a:t>
            </a:r>
            <a:r>
              <a:rPr lang="ja-JP" altLang="en-US" sz="2400" dirty="0"/>
              <a:t> </a:t>
            </a:r>
            <a:r>
              <a:rPr lang="en-US" altLang="ja-JP" sz="2400" dirty="0"/>
              <a:t>API</a:t>
            </a:r>
            <a:r>
              <a:rPr lang="ja-JP" altLang="en-US" sz="2400" dirty="0"/>
              <a:t> </a:t>
            </a:r>
            <a:r>
              <a:rPr lang="en-US" altLang="ja-JP" sz="2400" dirty="0"/>
              <a:t>from</a:t>
            </a:r>
            <a:r>
              <a:rPr lang="ja-JP" altLang="en-US" sz="2400" dirty="0"/>
              <a:t> </a:t>
            </a:r>
            <a:r>
              <a:rPr lang="en-US" altLang="ja-JP" sz="2400" dirty="0"/>
              <a:t>the</a:t>
            </a:r>
            <a:r>
              <a:rPr lang="ja-JP" altLang="en-US" sz="2400" dirty="0"/>
              <a:t> </a:t>
            </a:r>
            <a:r>
              <a:rPr lang="en-US" altLang="ja-JP" sz="2400" dirty="0"/>
              <a:t>institutional</a:t>
            </a:r>
            <a:r>
              <a:rPr lang="ja-JP" altLang="en-US" sz="2400" dirty="0"/>
              <a:t> </a:t>
            </a:r>
            <a:r>
              <a:rPr lang="en-US" altLang="ja-JP" sz="2400" dirty="0"/>
              <a:t>systems</a:t>
            </a:r>
          </a:p>
          <a:p>
            <a:pPr marL="274320" lvl="1" indent="0">
              <a:buNone/>
            </a:pPr>
            <a:r>
              <a:rPr lang="en-US" altLang="ja-JP" sz="2400" b="1" dirty="0">
                <a:solidFill>
                  <a:schemeClr val="accent6"/>
                </a:solidFill>
              </a:rPr>
              <a:t>Practical</a:t>
            </a:r>
            <a:r>
              <a:rPr lang="ja-JP" altLang="en-US" sz="2400" b="1" dirty="0">
                <a:solidFill>
                  <a:schemeClr val="accent6"/>
                </a:solidFill>
              </a:rPr>
              <a:t> </a:t>
            </a:r>
            <a:r>
              <a:rPr lang="en-US" altLang="ja-JP" sz="2400" b="1" dirty="0">
                <a:solidFill>
                  <a:schemeClr val="accent6"/>
                </a:solidFill>
              </a:rPr>
              <a:t>Use</a:t>
            </a:r>
          </a:p>
          <a:p>
            <a:pPr lvl="2"/>
            <a:r>
              <a:rPr lang="en-US" altLang="ja-JP" sz="2400" dirty="0"/>
              <a:t>Experimental (to be removed)</a:t>
            </a:r>
          </a:p>
          <a:p>
            <a:pPr lvl="2"/>
            <a:r>
              <a:rPr kumimoji="1" lang="en-US" altLang="ja-JP" sz="2400" dirty="0"/>
              <a:t>Trial (to be maintained)</a:t>
            </a:r>
          </a:p>
          <a:p>
            <a:pPr lvl="1"/>
            <a:endParaRPr kumimoji="1" lang="en-US" altLang="ja-JP" dirty="0"/>
          </a:p>
          <a:p>
            <a:r>
              <a:rPr kumimoji="1" lang="en-US" altLang="ja-JP" sz="2800" dirty="0"/>
              <a:t>Documentations</a:t>
            </a:r>
          </a:p>
          <a:p>
            <a:pPr marL="274320" lvl="1" indent="0">
              <a:buNone/>
            </a:pPr>
            <a:r>
              <a:rPr lang="en-US" altLang="ja-JP" sz="2400" b="1" dirty="0">
                <a:solidFill>
                  <a:schemeClr val="accent6"/>
                </a:solidFill>
              </a:rPr>
              <a:t>Guidelines for Registering DOIs for Research Data</a:t>
            </a:r>
          </a:p>
          <a:p>
            <a:pPr marL="274320" lvl="1" indent="0">
              <a:buNone/>
            </a:pPr>
            <a:r>
              <a:rPr kumimoji="1" lang="en-US" altLang="ja-JP" sz="2400" b="1" dirty="0">
                <a:solidFill>
                  <a:schemeClr val="accent6"/>
                </a:solidFill>
              </a:rPr>
              <a:t>Project Report</a:t>
            </a:r>
            <a:endParaRPr kumimoji="1" lang="ja-JP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659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Guidelines for Registering DOIs for Research Data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図 5" descr="スクリーンショット 2015-12-02 9.01.1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6" y="1130709"/>
            <a:ext cx="2950184" cy="4121509"/>
          </a:xfrm>
          <a:prstGeom prst="rect">
            <a:avLst/>
          </a:prstGeom>
        </p:spPr>
      </p:pic>
      <p:pic>
        <p:nvPicPr>
          <p:cNvPr id="7" name="図 6" descr="スクリーンショット 2015-12-02 9.01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00" y="1417638"/>
            <a:ext cx="4433253" cy="54403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正方形/長方形 7"/>
          <p:cNvSpPr/>
          <p:nvPr/>
        </p:nvSpPr>
        <p:spPr>
          <a:xfrm>
            <a:off x="4644008" y="6168535"/>
            <a:ext cx="415356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/>
              <a:t>https://</a:t>
            </a:r>
            <a:r>
              <a:rPr lang="en-US" altLang="ja-JP" dirty="0" err="1"/>
              <a:t>doi.org</a:t>
            </a:r>
            <a:r>
              <a:rPr lang="en-US" altLang="ja-JP" dirty="0"/>
              <a:t>/10.11502/</a:t>
            </a:r>
            <a:r>
              <a:rPr lang="en-US" altLang="ja-JP" dirty="0" err="1"/>
              <a:t>rd_guideline_en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3605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DOI (Digital Object Identifier)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S</a:t>
            </a:r>
            <a:r>
              <a:rPr kumimoji="1" lang="en-US" altLang="ja-JP" dirty="0"/>
              <a:t>ervice to translate DOI names to URIs containing digital objects</a:t>
            </a:r>
          </a:p>
          <a:p>
            <a:r>
              <a:rPr kumimoji="1" lang="en-US" altLang="ja-JP" dirty="0"/>
              <a:t>Service managed by </a:t>
            </a:r>
            <a:r>
              <a:rPr lang="en-US" altLang="ja-JP" dirty="0"/>
              <a:t>t</a:t>
            </a:r>
            <a:r>
              <a:rPr kumimoji="1" lang="en-US" altLang="ja-JP" dirty="0"/>
              <a:t>he</a:t>
            </a:r>
            <a:r>
              <a:rPr kumimoji="1" lang="ja-JP" altLang="en-US"/>
              <a:t> </a:t>
            </a:r>
            <a:r>
              <a:rPr kumimoji="1" lang="en-US" altLang="ja-JP" dirty="0"/>
              <a:t>DOI Foundation</a:t>
            </a:r>
          </a:p>
          <a:p>
            <a:r>
              <a:rPr lang="en-US" altLang="ja-JP" dirty="0"/>
              <a:t>Initially started by STM publishers to share identifiers for digital publications</a:t>
            </a:r>
          </a:p>
          <a:p>
            <a:r>
              <a:rPr kumimoji="1" lang="en-US" altLang="ja-JP" dirty="0"/>
              <a:t>Distributed management</a:t>
            </a:r>
          </a:p>
          <a:p>
            <a:pPr lvl="1"/>
            <a:r>
              <a:rPr lang="en-US" altLang="ja-JP" dirty="0"/>
              <a:t>Delegation of registration tasks to Registration Agencies (RAs)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9152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6CFD3E-0FF1-824B-8FFE-711141DDE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Research Data Utilization Forum (RDUF)</a:t>
            </a:r>
            <a:endParaRPr kumimoji="1" lang="ja-JP" altLang="en-US" sz="36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4E05BB9-2F9E-4043-9F04-6171C6B42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/>
              <a:t>2016/6</a:t>
            </a:r>
          </a:p>
          <a:p>
            <a:r>
              <a:rPr lang="en-US" altLang="ja-JP" dirty="0"/>
              <a:t>A part of </a:t>
            </a:r>
            <a:r>
              <a:rPr lang="en-US" altLang="ja-JP" dirty="0" err="1"/>
              <a:t>JaLC</a:t>
            </a:r>
            <a:r>
              <a:rPr lang="en-US" altLang="ja-JP" dirty="0"/>
              <a:t> activity</a:t>
            </a:r>
          </a:p>
          <a:p>
            <a:r>
              <a:rPr lang="en-US" altLang="ja-JP" dirty="0"/>
              <a:t>Purpose: exchange information for research data sharing</a:t>
            </a:r>
          </a:p>
          <a:p>
            <a:r>
              <a:rPr lang="en-US" altLang="ja-JP" dirty="0"/>
              <a:t>Members:</a:t>
            </a:r>
          </a:p>
          <a:p>
            <a:pPr lvl="1"/>
            <a:r>
              <a:rPr lang="en-US" altLang="ja-JP" dirty="0"/>
              <a:t>Institutional Members:</a:t>
            </a:r>
          </a:p>
          <a:p>
            <a:pPr lvl="2"/>
            <a:r>
              <a:rPr lang="en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Japan Science and Technology Agency (JST) </a:t>
            </a:r>
          </a:p>
          <a:p>
            <a:pPr lvl="2"/>
            <a:r>
              <a:rPr lang="en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Institute for Materials Science (NIMS)</a:t>
            </a:r>
          </a:p>
          <a:p>
            <a:pPr lvl="2"/>
            <a:r>
              <a:rPr lang="en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Institute of Informatics (NII)</a:t>
            </a:r>
          </a:p>
          <a:p>
            <a:pPr lvl="2"/>
            <a:r>
              <a:rPr lang="en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Diet Library (NDL)</a:t>
            </a:r>
          </a:p>
          <a:p>
            <a:pPr lvl="2"/>
            <a:r>
              <a:rPr lang="en" altLang="ja-JP" dirty="0"/>
              <a:t>National Institute of Information and Communications Technology (NICT)</a:t>
            </a:r>
          </a:p>
          <a:p>
            <a:pPr lvl="2"/>
            <a:r>
              <a:rPr lang="en" altLang="ja-JP" dirty="0"/>
              <a:t>Academic Link Center (University Library), Chiba University</a:t>
            </a:r>
          </a:p>
          <a:p>
            <a:pPr lvl="1"/>
            <a:r>
              <a:rPr lang="en" altLang="ja-JP" dirty="0"/>
              <a:t>Personal members:</a:t>
            </a:r>
          </a:p>
          <a:p>
            <a:r>
              <a:rPr lang="en-US" altLang="ja-JP" dirty="0"/>
              <a:t>Activity:</a:t>
            </a:r>
          </a:p>
          <a:p>
            <a:pPr lvl="1"/>
            <a:r>
              <a:rPr lang="en-US" altLang="ja-JP" dirty="0"/>
              <a:t>Seminar</a:t>
            </a:r>
          </a:p>
          <a:p>
            <a:pPr lvl="1"/>
            <a:r>
              <a:rPr lang="en-US" altLang="ja-JP" dirty="0"/>
              <a:t>Sub-committees for specific topics: </a:t>
            </a:r>
          </a:p>
          <a:p>
            <a:pPr lvl="2"/>
            <a:r>
              <a:rPr lang="en-US" altLang="ja-JP" sz="2300" dirty="0"/>
              <a:t>Data </a:t>
            </a:r>
            <a:r>
              <a:rPr lang="en-US" altLang="ja-JP" sz="2300" dirty="0" err="1"/>
              <a:t>Licence</a:t>
            </a:r>
            <a:endParaRPr lang="en-US" altLang="ja-JP" sz="2300" dirty="0"/>
          </a:p>
          <a:p>
            <a:pPr lvl="2"/>
            <a:r>
              <a:rPr lang="en-US" altLang="ja-JP" sz="2300" dirty="0"/>
              <a:t>Data Management Plan</a:t>
            </a:r>
          </a:p>
          <a:p>
            <a:pPr lvl="2"/>
            <a:r>
              <a:rPr lang="en-US" altLang="ja-JP" sz="2300" dirty="0"/>
              <a:t>Data Repository</a:t>
            </a:r>
          </a:p>
          <a:p>
            <a:pPr lvl="2"/>
            <a:r>
              <a:rPr lang="en-US" altLang="ja-JP" sz="2300" dirty="0"/>
              <a:t>Data Citation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4CAC98F-9739-944F-BB7B-A33F70DC7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208" y="1287392"/>
            <a:ext cx="2018371" cy="10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90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4. Pick up and implement various requests for DOI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54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ja-JP" sz="3200" dirty="0"/>
              <a:t>Content categories and the number of DOIs </a:t>
            </a:r>
            <a:r>
              <a:rPr lang="ja-JP" altLang="en-US" sz="3200" dirty="0"/>
              <a:t> </a:t>
            </a:r>
            <a:r>
              <a:rPr lang="en-US" altLang="ja-JP" sz="1600" dirty="0"/>
              <a:t>(March, 2016)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196975"/>
          <a:ext cx="8229600" cy="5257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/>
                        <a:t>Category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/>
                        <a:t>No. DOIs registered 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65113" lvl="1" indent="0" eaLnBrk="1" hangingPunct="1"/>
                      <a:r>
                        <a:rPr lang="en-US" altLang="ja-JP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Journal articles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2,937,916</a:t>
                      </a:r>
                      <a:endParaRPr kumimoji="1" lang="ja-JP" altLang="en-US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27088" lvl="1" eaLnBrk="1" hangingPunct="1"/>
                      <a:r>
                        <a:rPr lang="en-US" altLang="ja-JP" b="1" dirty="0"/>
                        <a:t>Journal articles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baseline="0" dirty="0"/>
                        <a:t>Dec.2012 -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27088" lvl="1" eaLnBrk="1" hangingPunct="1"/>
                      <a:r>
                        <a:rPr lang="en-US" altLang="ja-JP" b="1" dirty="0"/>
                        <a:t>University bulletins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/>
                        <a:t>Sep.2014</a:t>
                      </a:r>
                      <a:r>
                        <a:rPr kumimoji="1" lang="en-US" altLang="ja-JP" b="1" baseline="0" dirty="0"/>
                        <a:t> -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09625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/>
                        <a:t>Conference proceedings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baseline="0" dirty="0"/>
                        <a:t>Mar.2012 -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66700" indent="0"/>
                      <a:r>
                        <a:rPr lang="en-US" altLang="ja-JP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Books &amp; Reports</a:t>
                      </a:r>
                      <a:endParaRPr lang="ja-JP" altLang="en-US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248,488</a:t>
                      </a:r>
                      <a:endParaRPr kumimoji="1" lang="ja-JP" altLang="en-US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09625" indent="0"/>
                      <a:r>
                        <a:rPr lang="en-US" altLang="ja-JP" b="1" dirty="0"/>
                        <a:t>Books</a:t>
                      </a:r>
                      <a:endParaRPr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/>
                        <a:t>Jan.2015</a:t>
                      </a:r>
                      <a:r>
                        <a:rPr kumimoji="1" lang="en-US" altLang="ja-JP" b="1" baseline="0" dirty="0"/>
                        <a:t> -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27088" lvl="1" eaLnBrk="1" hangingPunct="1"/>
                      <a:r>
                        <a:rPr lang="en-US" altLang="ja-JP" b="1" dirty="0"/>
                        <a:t>Doctoral theses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/>
                        <a:t>Mar.2014 -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27088" lvl="1" eaLnBrk="1" hangingPunct="1"/>
                      <a:r>
                        <a:rPr lang="en-US" altLang="ja-JP" b="1" dirty="0"/>
                        <a:t>Technical reports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/>
                        <a:t>Jan.2015</a:t>
                      </a:r>
                      <a:r>
                        <a:rPr kumimoji="1" lang="en-US" altLang="ja-JP" b="1" baseline="0" dirty="0"/>
                        <a:t> -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27088" lvl="1" eaLnBrk="1" hangingPunct="1"/>
                      <a:r>
                        <a:rPr lang="en-US" altLang="ja-JP" b="1" dirty="0"/>
                        <a:t>Governmental reports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/>
                        <a:t>Jan.2015</a:t>
                      </a:r>
                      <a:r>
                        <a:rPr kumimoji="1" lang="en-US" altLang="ja-JP" b="1" baseline="0" dirty="0"/>
                        <a:t> -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6511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Research</a:t>
                      </a:r>
                      <a:r>
                        <a:rPr lang="en-US" altLang="ja-JP" b="1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data</a:t>
                      </a:r>
                      <a:endParaRPr lang="en-US" altLang="ja-JP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Jan.2015</a:t>
                      </a:r>
                      <a:r>
                        <a:rPr kumimoji="1" lang="en-US" altLang="ja-JP" b="1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-</a:t>
                      </a:r>
                      <a:endParaRPr kumimoji="1" lang="ja-JP" altLang="en-US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1,545</a:t>
                      </a:r>
                      <a:endParaRPr kumimoji="1" lang="ja-JP" altLang="en-US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6511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e-learning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Jan.2015</a:t>
                      </a:r>
                      <a:r>
                        <a:rPr kumimoji="1" lang="en-US" altLang="ja-JP" b="1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-</a:t>
                      </a:r>
                      <a:endParaRPr kumimoji="1" lang="ja-JP" altLang="en-US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1,427</a:t>
                      </a:r>
                      <a:endParaRPr kumimoji="1" lang="ja-JP" altLang="en-US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613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/>
          </p:nvPr>
        </p:nvGraphicFramePr>
        <p:xfrm>
          <a:off x="216024" y="3048352"/>
          <a:ext cx="8676456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37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6820"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No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Contents type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Additional Metadata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External Deposit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434"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1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Journal Article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journal</a:t>
                      </a:r>
                      <a:r>
                        <a:rPr kumimoji="1" lang="en-US" altLang="ja-JP" sz="1800" b="1" baseline="0" dirty="0"/>
                        <a:t> name, ISSN, volume, number, page, etc.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err="1"/>
                        <a:t>Crossref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312"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2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Book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series title, chapter</a:t>
                      </a:r>
                      <a:r>
                        <a:rPr kumimoji="1" lang="en-US" altLang="ja-JP" sz="1800" b="1" baseline="0" dirty="0"/>
                        <a:t>, </a:t>
                      </a:r>
                      <a:r>
                        <a:rPr kumimoji="1" lang="en-US" altLang="ja-JP" sz="1800" b="1" dirty="0"/>
                        <a:t>ISBN, etc.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dirty="0" err="1"/>
                        <a:t>Crossref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870"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3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Research Data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size, </a:t>
                      </a:r>
                      <a:r>
                        <a:rPr kumimoji="1" lang="en-US" altLang="ja-JP" sz="1800" b="1" dirty="0" err="1"/>
                        <a:t>geolocation</a:t>
                      </a:r>
                      <a:r>
                        <a:rPr kumimoji="1" lang="en-US" altLang="ja-JP" sz="1800" b="1" baseline="0" dirty="0"/>
                        <a:t>, rights, signature, etc.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err="1"/>
                        <a:t>DataCite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870"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4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E-learning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learning</a:t>
                      </a:r>
                      <a:r>
                        <a:rPr kumimoji="1" lang="en-US" altLang="ja-JP" sz="1800" b="1" baseline="0" dirty="0"/>
                        <a:t> r</a:t>
                      </a:r>
                      <a:r>
                        <a:rPr kumimoji="1" lang="en-US" altLang="ja-JP" sz="1800" b="1" dirty="0"/>
                        <a:t>esource type, rights, etc.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endParaRPr kumimoji="1" lang="ja-JP" altLang="en-US" sz="1800" b="1" dirty="0"/>
                    </a:p>
                  </a:txBody>
                  <a:tcPr marL="91431" marR="9143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820"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5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Other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/>
                        <a:t>(basic metadata only)</a:t>
                      </a:r>
                      <a:endParaRPr kumimoji="1" lang="ja-JP" altLang="en-US" sz="1800" b="1" dirty="0"/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endParaRPr kumimoji="1" lang="ja-JP" altLang="en-US" sz="1800" b="1" dirty="0"/>
                    </a:p>
                  </a:txBody>
                  <a:tcPr marL="91431" marR="9143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256" name="テキスト ボックス 1"/>
          <p:cNvSpPr txBox="1">
            <a:spLocks noChangeArrowheads="1"/>
          </p:cNvSpPr>
          <p:nvPr/>
        </p:nvSpPr>
        <p:spPr bwMode="auto">
          <a:xfrm>
            <a:off x="804404" y="1680200"/>
            <a:ext cx="7634288" cy="1200329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180975" indent="-180975"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rgbClr val="6600CC"/>
                </a:solidFill>
              </a:rPr>
              <a:t>Basic metadata:</a:t>
            </a:r>
            <a:br>
              <a:rPr lang="en-US" altLang="ja-JP" sz="1800" b="1" dirty="0"/>
            </a:br>
            <a:r>
              <a:rPr lang="en-US" altLang="ja-JP" sz="1800" b="1" dirty="0"/>
              <a:t>DOI, URL, title, author(creator) information, affiliation, </a:t>
            </a:r>
            <a:br>
              <a:rPr lang="en-US" altLang="ja-JP" sz="1800" b="1" dirty="0"/>
            </a:br>
            <a:r>
              <a:rPr lang="en-US" altLang="ja-JP" sz="1800" b="1" dirty="0"/>
              <a:t>researcher id, publication date, publisher, edition, </a:t>
            </a:r>
            <a:br>
              <a:rPr lang="en-US" altLang="ja-JP" sz="1800" b="1" dirty="0"/>
            </a:br>
            <a:r>
              <a:rPr lang="en-US" altLang="ja-JP" sz="1800" b="1" dirty="0"/>
              <a:t>related contents, funder</a:t>
            </a:r>
            <a:endParaRPr lang="ja-JP" altLang="en-US" sz="1800" b="1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Metadata Schemata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372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>
            <a:extLst>
              <a:ext uri="{FF2B5EF4-FFF2-40B4-BE49-F238E27FC236}">
                <a16:creationId xmlns:a16="http://schemas.microsoft.com/office/drawing/2014/main" id="{F7740601-6963-7C48-A5FC-3E147887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954">
                <a:latin typeface="Yu Gothic UI Semilight" panose="020B0604030504040204" pitchFamily="34" charset="-128"/>
                <a:ea typeface="Yu Gothic UI Semilight" panose="020B0604030504040204" pitchFamily="34" charset="-128"/>
              </a:rPr>
              <a:t>Change in the Number of DOIs (chronological)</a:t>
            </a:r>
            <a:endParaRPr lang="ja-JP" altLang="en-US" sz="2954">
              <a:latin typeface="Yu Gothic UI Semilight" panose="020B0604030504040204" pitchFamily="34" charset="-128"/>
              <a:ea typeface="Yu Gothic UI Semilight" panose="020B0604030504040204" pitchFamily="34" charset="-128"/>
            </a:endParaRPr>
          </a:p>
        </p:txBody>
      </p:sp>
      <p:sp>
        <p:nvSpPr>
          <p:cNvPr id="12291" name="スライド番号プレースホルダー 4">
            <a:extLst>
              <a:ext uri="{FF2B5EF4-FFF2-40B4-BE49-F238E27FC236}">
                <a16:creationId xmlns:a16="http://schemas.microsoft.com/office/drawing/2014/main" id="{DC7B816F-EDFB-B84F-8660-BB6848027F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954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Font typeface="Arial" panose="020B0604020202020204" pitchFamily="34" charset="0"/>
              <a:buChar char="–"/>
              <a:defRPr kumimoji="1" sz="2585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Font typeface="Arial" panose="020B0604020202020204" pitchFamily="34" charset="0"/>
              <a:buChar char="•"/>
              <a:defRPr kumimoji="1" sz="2215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Font typeface="Arial" panose="020B0604020202020204" pitchFamily="34" charset="0"/>
              <a:buChar char="–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BA0A11-AB5B-044B-8151-AF39C6BF355E}" type="slidenum">
              <a:rPr lang="ja-JP" altLang="en-US" sz="1108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ja-JP" altLang="en-US" sz="1108"/>
          </a:p>
        </p:txBody>
      </p:sp>
      <p:pic>
        <p:nvPicPr>
          <p:cNvPr id="12292" name="Picture 25" descr="Layout A">
            <a:extLst>
              <a:ext uri="{FF2B5EF4-FFF2-40B4-BE49-F238E27FC236}">
                <a16:creationId xmlns:a16="http://schemas.microsoft.com/office/drawing/2014/main" id="{D407188F-9D21-304A-986F-1C145C1F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862" y="315058"/>
            <a:ext cx="706315" cy="53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テキスト ボックス 1">
            <a:extLst>
              <a:ext uri="{FF2B5EF4-FFF2-40B4-BE49-F238E27FC236}">
                <a16:creationId xmlns:a16="http://schemas.microsoft.com/office/drawing/2014/main" id="{7B2D41A3-6CA9-7D4D-8839-952975D37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804" y="1525467"/>
            <a:ext cx="279888" cy="3481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62">
                <a:solidFill>
                  <a:schemeClr val="tx1"/>
                </a:solidFill>
              </a:rPr>
              <a:t>K</a:t>
            </a:r>
            <a:endParaRPr lang="ja-JP" altLang="en-US" sz="1662">
              <a:solidFill>
                <a:schemeClr val="tx1"/>
              </a:solidFill>
            </a:endParaRPr>
          </a:p>
        </p:txBody>
      </p:sp>
      <p:graphicFrame>
        <p:nvGraphicFramePr>
          <p:cNvPr id="9" name="グラフ 8">
            <a:extLst>
              <a:ext uri="{FF2B5EF4-FFF2-40B4-BE49-F238E27FC236}">
                <a16:creationId xmlns:a16="http://schemas.microsoft.com/office/drawing/2014/main" id="{D0955A07-DED4-433C-AB96-7F38733AF2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094274"/>
              </p:ext>
            </p:extLst>
          </p:nvPr>
        </p:nvGraphicFramePr>
        <p:xfrm>
          <a:off x="1986" y="1359878"/>
          <a:ext cx="8304069" cy="5361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テキスト ボックス 1">
            <a:extLst>
              <a:ext uri="{FF2B5EF4-FFF2-40B4-BE49-F238E27FC236}">
                <a16:creationId xmlns:a16="http://schemas.microsoft.com/office/drawing/2014/main" id="{D3B46A15-B4B9-4265-80F8-D2C1A8F8E4EF}"/>
              </a:ext>
            </a:extLst>
          </p:cNvPr>
          <p:cNvSpPr txBox="1"/>
          <p:nvPr/>
        </p:nvSpPr>
        <p:spPr>
          <a:xfrm>
            <a:off x="6403731" y="1680797"/>
            <a:ext cx="1525466" cy="372208"/>
          </a:xfrm>
          <a:prstGeom prst="rect">
            <a:avLst/>
          </a:prstGeom>
        </p:spPr>
        <p:txBody>
          <a:bodyPr rIns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2492388" algn="ctr"/>
                <a:tab pos="4984777" algn="r"/>
              </a:tabLst>
              <a:defRPr/>
            </a:pPr>
            <a:r>
              <a:rPr lang="en-US" sz="1662" kern="100" dirty="0" err="1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</a:rPr>
              <a:t>JaLC</a:t>
            </a:r>
            <a:r>
              <a:rPr lang="en-US" sz="1662" kern="10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</a:rPr>
              <a:t> DOI </a:t>
            </a:r>
            <a:r>
              <a:rPr lang="en-US" altLang="ja-JP" sz="1662" kern="10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</a:rPr>
              <a:t>5.4</a:t>
            </a:r>
            <a:r>
              <a:rPr lang="en-US" sz="1662" kern="10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</a:rPr>
              <a:t>M</a:t>
            </a:r>
            <a:endParaRPr lang="ja-JP" altLang="en-US" sz="2215" kern="100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矢印: 上下 1">
            <a:extLst>
              <a:ext uri="{FF2B5EF4-FFF2-40B4-BE49-F238E27FC236}">
                <a16:creationId xmlns:a16="http://schemas.microsoft.com/office/drawing/2014/main" id="{A9EABF32-BA72-44EC-8251-C3BAD92E03B6}"/>
              </a:ext>
            </a:extLst>
          </p:cNvPr>
          <p:cNvSpPr/>
          <p:nvPr/>
        </p:nvSpPr>
        <p:spPr>
          <a:xfrm>
            <a:off x="7448805" y="2121584"/>
            <a:ext cx="48357" cy="137599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662"/>
          </a:p>
        </p:txBody>
      </p:sp>
      <p:sp>
        <p:nvSpPr>
          <p:cNvPr id="12297" name="テキスト ボックス 2">
            <a:extLst>
              <a:ext uri="{FF2B5EF4-FFF2-40B4-BE49-F238E27FC236}">
                <a16:creationId xmlns:a16="http://schemas.microsoft.com/office/drawing/2014/main" id="{1B1B37F6-EB6A-E547-AF3E-ABB4C2FDD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453" y="2500290"/>
            <a:ext cx="857250" cy="88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1292"/>
              <a:t>NDL Digital collection</a:t>
            </a:r>
          </a:p>
          <a:p>
            <a:r>
              <a:rPr lang="en-US" altLang="ja-JP" sz="1292"/>
              <a:t>2.5M</a:t>
            </a:r>
            <a:endParaRPr lang="ja-JP" altLang="en-US" sz="1292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00F68D04-671F-8041-B50E-6AB61A453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708" y="5335449"/>
            <a:ext cx="2390863" cy="325346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10000"/>
              </a:spcBef>
              <a:buClr>
                <a:srgbClr val="5F5F5F"/>
              </a:buClr>
              <a:buNone/>
            </a:pPr>
            <a:r>
              <a:rPr kumimoji="0" lang="en-US" altLang="ja-JP" sz="1200" b="1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&lt;- J-STAGE Article</a:t>
            </a:r>
            <a:r>
              <a:rPr kumimoji="0" lang="ja-JP" altLang="en-US" sz="1200" b="1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：</a:t>
            </a:r>
            <a:r>
              <a:rPr kumimoji="0" lang="en-US" altLang="ja-JP" sz="1200" b="1" u="sng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90,000*</a:t>
            </a:r>
            <a:endParaRPr kumimoji="0" lang="en-US" altLang="ja-JP" sz="1200" b="1" dirty="0">
              <a:solidFill>
                <a:srgbClr val="0070C0"/>
              </a:solidFill>
              <a:latin typeface="+mn-lt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0963774F-DF3D-954E-99B8-75921EF90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931" y="5100146"/>
            <a:ext cx="3449515" cy="30829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10000"/>
              </a:spcBef>
              <a:buClr>
                <a:srgbClr val="5F5F5F"/>
              </a:buClr>
              <a:buNone/>
            </a:pPr>
            <a:r>
              <a:rPr kumimoji="0" lang="en-US" altLang="ja-JP" sz="1200" b="1" dirty="0">
                <a:solidFill>
                  <a:srgbClr val="7030A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&lt;- National Diet Library’s Doctoral Thesis</a:t>
            </a:r>
            <a:r>
              <a:rPr kumimoji="0" lang="ja-JP" altLang="en-US" sz="1200" b="1">
                <a:solidFill>
                  <a:srgbClr val="7030A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kumimoji="0" lang="en-US" altLang="ja-JP" sz="1200" b="1" dirty="0">
                <a:solidFill>
                  <a:srgbClr val="7030A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: </a:t>
            </a:r>
            <a:r>
              <a:rPr kumimoji="0" lang="en-US" altLang="ja-JP" sz="1200" b="1" u="sng" dirty="0">
                <a:solidFill>
                  <a:srgbClr val="7030A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140,000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D0B7D14-8A2C-314B-BD8A-562BA12A9431}"/>
              </a:ext>
            </a:extLst>
          </p:cNvPr>
          <p:cNvSpPr txBox="1"/>
          <p:nvPr/>
        </p:nvSpPr>
        <p:spPr>
          <a:xfrm>
            <a:off x="3380041" y="4903335"/>
            <a:ext cx="3449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kumimoji="0" lang="en-US" altLang="ja-JP" sz="1200" b="1" dirty="0">
                <a:solidFill>
                  <a:schemeClr val="accent2">
                    <a:lumMod val="75000"/>
                  </a:schemeClr>
                </a:solidFill>
                <a:latin typeface="+mn-lt"/>
                <a:sym typeface="Lucida Grande" charset="0"/>
              </a:rPr>
              <a:t>&lt;- NPO Japan Medical Abstracts Society</a:t>
            </a:r>
            <a:r>
              <a:rPr lang="en-US" altLang="ja-JP" sz="1200" b="1" dirty="0">
                <a:solidFill>
                  <a:schemeClr val="accent2">
                    <a:lumMod val="75000"/>
                  </a:schemeClr>
                </a:solidFill>
                <a:latin typeface="+mn-lt"/>
                <a:sym typeface="Lucida Grande" charset="0"/>
              </a:rPr>
              <a:t>: 380,000</a:t>
            </a:r>
            <a:endParaRPr kumimoji="0" lang="en-US" altLang="ja-JP" sz="1200" b="1" dirty="0">
              <a:solidFill>
                <a:schemeClr val="accent2">
                  <a:lumMod val="75000"/>
                </a:schemeClr>
              </a:solidFill>
              <a:latin typeface="+mn-lt"/>
              <a:sym typeface="Lucida Grande" charset="0"/>
            </a:endParaRPr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9CACA7B0-B296-5C44-832E-007074EBF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344" y="4708783"/>
            <a:ext cx="2178567" cy="31380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cdr="http://schemas.openxmlformats.org/drawingml/2006/chartDrawing" xmlns:c="http://schemas.openxmlformats.org/drawingml/2006/chart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cdr="http://schemas.openxmlformats.org/drawingml/2006/chartDrawing" xmlns:c="http://schemas.openxmlformats.org/drawingml/2006/chart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cdr="http://schemas.openxmlformats.org/drawingml/2006/chartDrawing" xmlns:c="http://schemas.openxmlformats.org/drawingml/2006/chart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10000"/>
              </a:spcBef>
              <a:buClr>
                <a:srgbClr val="5F5F5F"/>
              </a:buClr>
              <a:buNone/>
            </a:pPr>
            <a:r>
              <a:rPr kumimoji="0" lang="en-US" altLang="ja-JP" sz="1200" b="1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&lt;- J-STAGE Article</a:t>
            </a:r>
            <a:r>
              <a:rPr kumimoji="0" lang="ja-JP" altLang="en-US" sz="1200" b="1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：</a:t>
            </a:r>
            <a:r>
              <a:rPr kumimoji="0" lang="en-US" altLang="ja-JP" sz="1200" b="1" u="sng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200,000*</a:t>
            </a:r>
            <a:endParaRPr kumimoji="0" lang="en-US" altLang="ja-JP" sz="1200" b="1" dirty="0">
              <a:solidFill>
                <a:srgbClr val="0070C0"/>
              </a:solidFill>
              <a:latin typeface="+mn-lt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6035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414989" cy="1325563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5. Nation-wide outreach of DOI for various sectors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Domestic Outreach Meeting: “co-creative agora”</a:t>
            </a:r>
          </a:p>
          <a:p>
            <a:pPr lvl="1"/>
            <a:r>
              <a:rPr lang="en-US" altLang="ja-JP" dirty="0"/>
              <a:t>2-3 times per a year</a:t>
            </a:r>
          </a:p>
          <a:p>
            <a:r>
              <a:rPr lang="en-US" altLang="ja-JP" dirty="0"/>
              <a:t>International Outreach Meeting (Dec, 2015)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Sessions in domestic Library Fair</a:t>
            </a:r>
          </a:p>
          <a:p>
            <a:pPr lvl="1"/>
            <a:endParaRPr kumimoji="1" lang="en-US" altLang="ja-JP" dirty="0"/>
          </a:p>
          <a:p>
            <a:r>
              <a:rPr lang="en-US" altLang="ja-JP" dirty="0"/>
              <a:t>Documents in Japanese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図 4" descr="スクリーンショット 2017-06-13 6.31.1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54" y="2564904"/>
            <a:ext cx="4297445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00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/>
              <a:t>6. Locally suitable business model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ja-JP" dirty="0"/>
              <a:t>Different situation from the international scholarly communication</a:t>
            </a:r>
          </a:p>
          <a:p>
            <a:pPr lvl="1"/>
            <a:r>
              <a:rPr kumimoji="1" lang="en-US" altLang="ja-JP" dirty="0"/>
              <a:t>No big STM publishers</a:t>
            </a:r>
          </a:p>
          <a:p>
            <a:pPr lvl="1"/>
            <a:r>
              <a:rPr lang="en-US" altLang="ja-JP" dirty="0"/>
              <a:t>Many small academic societies publishing their own journals</a:t>
            </a:r>
          </a:p>
          <a:p>
            <a:pPr lvl="1"/>
            <a:r>
              <a:rPr kumimoji="1" lang="en-US" altLang="ja-JP" dirty="0"/>
              <a:t>Some (locally) big players from the public</a:t>
            </a:r>
          </a:p>
          <a:p>
            <a:r>
              <a:rPr lang="en-US" altLang="ja-JP" dirty="0"/>
              <a:t>Different business model</a:t>
            </a:r>
          </a:p>
          <a:p>
            <a:pPr lvl="1"/>
            <a:r>
              <a:rPr kumimoji="1" lang="en-US" altLang="ja-JP" dirty="0"/>
              <a:t>Cooperative management by the big players</a:t>
            </a:r>
          </a:p>
          <a:p>
            <a:pPr lvl="1"/>
            <a:r>
              <a:rPr lang="en-US" altLang="ja-JP" dirty="0"/>
              <a:t>Major cost is supported by the governmental money</a:t>
            </a:r>
          </a:p>
          <a:p>
            <a:pPr lvl="2"/>
            <a:r>
              <a:rPr lang="en-US" altLang="ja-JP" dirty="0" err="1"/>
              <a:t>JaLC</a:t>
            </a:r>
            <a:r>
              <a:rPr lang="en-US" altLang="ja-JP" dirty="0"/>
              <a:t> itself</a:t>
            </a:r>
          </a:p>
          <a:p>
            <a:pPr lvl="2"/>
            <a:r>
              <a:rPr lang="en-US" altLang="ja-JP" dirty="0"/>
              <a:t>Via J-Stage service</a:t>
            </a:r>
          </a:p>
          <a:p>
            <a:pPr lvl="2"/>
            <a:r>
              <a:rPr lang="en-US" altLang="ja-JP" dirty="0"/>
              <a:t>Via IRDB service </a:t>
            </a:r>
          </a:p>
          <a:p>
            <a:pPr lvl="2"/>
            <a:r>
              <a:rPr lang="en-US" altLang="ja-JP" dirty="0"/>
              <a:t>National Diet Library</a:t>
            </a:r>
          </a:p>
          <a:p>
            <a:pPr lvl="1"/>
            <a:r>
              <a:rPr lang="en-US" altLang="ja-JP" dirty="0"/>
              <a:t>Small bearing by active players</a:t>
            </a:r>
          </a:p>
          <a:p>
            <a:pPr lvl="1"/>
            <a:r>
              <a:rPr lang="en-US" altLang="ja-JP" dirty="0"/>
              <a:t>No bearing by passive players (universities and academic societies)</a:t>
            </a:r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849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Different needs make different solutions</a:t>
            </a:r>
          </a:p>
          <a:p>
            <a:pPr lvl="1"/>
            <a:r>
              <a:rPr lang="en-US" altLang="ja-JP" dirty="0"/>
              <a:t>Find the happy solutions for the local stakeholders</a:t>
            </a:r>
          </a:p>
          <a:p>
            <a:r>
              <a:rPr kumimoji="1" lang="en-US" altLang="ja-JP" dirty="0"/>
              <a:t>The budget issue is always headache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021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8426140" cy="1325563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Roles</a:t>
            </a:r>
            <a:r>
              <a:rPr kumimoji="1" lang="ja-JP" altLang="en-US" sz="4000" dirty="0"/>
              <a:t> </a:t>
            </a:r>
            <a:r>
              <a:rPr kumimoji="1" lang="en-US" altLang="ja-JP" sz="4000" dirty="0"/>
              <a:t>of</a:t>
            </a:r>
            <a:r>
              <a:rPr kumimoji="1" lang="ja-JP" altLang="en-US" sz="4000"/>
              <a:t> </a:t>
            </a:r>
            <a:r>
              <a:rPr kumimoji="1" lang="en-US" altLang="ja-JP" sz="4000" dirty="0"/>
              <a:t>DOI</a:t>
            </a:r>
            <a:r>
              <a:rPr kumimoji="1" lang="ja-JP" altLang="en-US" sz="4000"/>
              <a:t> </a:t>
            </a:r>
            <a:r>
              <a:rPr lang="en-US" altLang="ja-JP" sz="4000" dirty="0"/>
              <a:t>(Digital Object Identifier)</a:t>
            </a:r>
            <a:endParaRPr kumimoji="1" lang="ja-JP" altLang="en-US" sz="40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Provide resolvable, persistent, interoperable links</a:t>
            </a:r>
          </a:p>
          <a:p>
            <a:pPr lvl="1"/>
            <a:r>
              <a:rPr lang="en-US" altLang="ja-JP" dirty="0"/>
              <a:t>Resolvable: standard syntax + mapping by handle system</a:t>
            </a:r>
          </a:p>
          <a:p>
            <a:pPr lvl="1"/>
            <a:r>
              <a:rPr kumimoji="1" lang="en-US" altLang="ja-JP" dirty="0"/>
              <a:t>Persistent</a:t>
            </a:r>
          </a:p>
          <a:p>
            <a:pPr lvl="2"/>
            <a:r>
              <a:rPr lang="en-US" altLang="ja-JP" dirty="0"/>
              <a:t>Technically: management of registry DBs</a:t>
            </a:r>
          </a:p>
          <a:p>
            <a:pPr lvl="2"/>
            <a:r>
              <a:rPr kumimoji="1" lang="en-US" altLang="ja-JP" dirty="0"/>
              <a:t>Socially: organizational operations and duties for members</a:t>
            </a:r>
          </a:p>
          <a:p>
            <a:pPr lvl="1"/>
            <a:r>
              <a:rPr lang="en-US" altLang="ja-JP" dirty="0"/>
              <a:t>Interoperability: sharing </a:t>
            </a:r>
            <a:r>
              <a:rPr lang="en-US" altLang="ja-JP" dirty="0" err="1"/>
              <a:t>datamodel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0530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Management Structure of DOI</a:t>
            </a:r>
            <a:endParaRPr kumimoji="1" lang="ja-JP" altLang="en-US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/>
              <a:t>There</a:t>
            </a:r>
            <a:r>
              <a:rPr lang="ja-JP" altLang="en-US" sz="2400" dirty="0"/>
              <a:t> </a:t>
            </a:r>
            <a:r>
              <a:rPr lang="en-US" altLang="ja-JP" sz="2400" dirty="0"/>
              <a:t>Layers</a:t>
            </a:r>
            <a:r>
              <a:rPr lang="ja-JP" altLang="en-US" sz="2400"/>
              <a:t>: </a:t>
            </a:r>
            <a:r>
              <a:rPr lang="en-US" altLang="ja-JP" sz="2400" dirty="0"/>
              <a:t>The DOI Foundation (IDF), Registration Agency</a:t>
            </a:r>
            <a:r>
              <a:rPr lang="ja-JP" altLang="en-US" sz="2400" dirty="0"/>
              <a:t> </a:t>
            </a:r>
            <a:r>
              <a:rPr lang="en-US" altLang="ja-JP" sz="2400" dirty="0"/>
              <a:t>(RA),</a:t>
            </a:r>
            <a:r>
              <a:rPr lang="ja-JP" altLang="en-US" sz="2400" dirty="0"/>
              <a:t> </a:t>
            </a:r>
            <a:r>
              <a:rPr lang="en-US" altLang="ja-JP" sz="2400" dirty="0"/>
              <a:t>members</a:t>
            </a:r>
          </a:p>
          <a:p>
            <a:r>
              <a:rPr kumimoji="1" lang="en-US" altLang="ja-JP" sz="2400" dirty="0"/>
              <a:t>RA</a:t>
            </a:r>
            <a:r>
              <a:rPr lang="ja-JP" altLang="ja-JP" sz="2400" dirty="0"/>
              <a:t>s</a:t>
            </a:r>
            <a:r>
              <a:rPr lang="ja-JP" altLang="en-US" sz="2400" dirty="0"/>
              <a:t> </a:t>
            </a:r>
            <a:r>
              <a:rPr lang="en-US" altLang="ja-JP" sz="2400" dirty="0"/>
              <a:t>contributes</a:t>
            </a:r>
            <a:r>
              <a:rPr lang="ja-JP" altLang="en-US" sz="2400" dirty="0"/>
              <a:t> </a:t>
            </a:r>
            <a:r>
              <a:rPr lang="en-US" altLang="ja-JP" sz="2400" dirty="0"/>
              <a:t>to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IDF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by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registration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to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Registry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DBs,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management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of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Registry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DBs,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and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members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fees</a:t>
            </a:r>
          </a:p>
          <a:p>
            <a:r>
              <a:rPr kumimoji="1" lang="en-US" altLang="ja-JP" sz="2400" dirty="0"/>
              <a:t>RAs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offers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services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for</a:t>
            </a:r>
            <a:r>
              <a:rPr kumimoji="1" lang="ja-JP" altLang="en-US" sz="2400" dirty="0"/>
              <a:t> </a:t>
            </a:r>
            <a:r>
              <a:rPr lang="ja-JP" altLang="ja-JP" sz="2400" dirty="0"/>
              <a:t>D</a:t>
            </a:r>
            <a:r>
              <a:rPr lang="en-US" altLang="ja-JP" sz="2400" dirty="0"/>
              <a:t>OI</a:t>
            </a:r>
            <a:r>
              <a:rPr lang="ja-JP" altLang="en-US" sz="2400" dirty="0"/>
              <a:t> </a:t>
            </a:r>
            <a:r>
              <a:rPr lang="en-US" altLang="ja-JP" sz="2400" dirty="0"/>
              <a:t>registration</a:t>
            </a:r>
            <a:r>
              <a:rPr lang="ja-JP" altLang="en-US" sz="2400" dirty="0"/>
              <a:t> </a:t>
            </a:r>
            <a:r>
              <a:rPr lang="en-US" altLang="ja-JP" sz="2400" dirty="0"/>
              <a:t>to</a:t>
            </a:r>
            <a:r>
              <a:rPr lang="ja-JP" altLang="en-US" sz="2400" dirty="0"/>
              <a:t> </a:t>
            </a:r>
            <a:r>
              <a:rPr lang="ja-JP" altLang="ja-JP" sz="2400" dirty="0"/>
              <a:t>t</a:t>
            </a:r>
            <a:r>
              <a:rPr lang="en-US" altLang="ja-JP" sz="2400" dirty="0"/>
              <a:t>heir</a:t>
            </a:r>
            <a:r>
              <a:rPr lang="ja-JP" altLang="en-US" sz="2400" dirty="0"/>
              <a:t> </a:t>
            </a:r>
            <a:r>
              <a:rPr lang="en-US" altLang="ja-JP" sz="2400" dirty="0"/>
              <a:t>members</a:t>
            </a:r>
            <a:endParaRPr kumimoji="1" lang="en-US" altLang="ja-JP" sz="2400" dirty="0"/>
          </a:p>
          <a:p>
            <a:r>
              <a:rPr kumimoji="1" lang="en-US" altLang="ja-JP" sz="2400" dirty="0"/>
              <a:t>Members</a:t>
            </a:r>
            <a:r>
              <a:rPr kumimoji="1" lang="ja-JP" altLang="en-US" sz="2400" dirty="0"/>
              <a:t> </a:t>
            </a:r>
            <a:r>
              <a:rPr lang="ja-JP" altLang="ja-JP" sz="2400" dirty="0"/>
              <a:t>c</a:t>
            </a:r>
            <a:r>
              <a:rPr lang="en-US" altLang="ja-JP" sz="2400" dirty="0"/>
              <a:t>an</a:t>
            </a:r>
            <a:r>
              <a:rPr lang="ja-JP" altLang="en-US" sz="2400" dirty="0"/>
              <a:t> </a:t>
            </a:r>
            <a:r>
              <a:rPr lang="en-US" altLang="ja-JP" sz="2400" dirty="0"/>
              <a:t>register</a:t>
            </a:r>
            <a:r>
              <a:rPr lang="ja-JP" altLang="en-US" sz="2400" dirty="0"/>
              <a:t> </a:t>
            </a:r>
            <a:r>
              <a:rPr lang="ja-JP" altLang="ja-JP" sz="2400" dirty="0"/>
              <a:t>D</a:t>
            </a:r>
            <a:r>
              <a:rPr lang="en-US" altLang="ja-JP" sz="2400" dirty="0"/>
              <a:t>OIs</a:t>
            </a:r>
            <a:r>
              <a:rPr lang="ja-JP" altLang="en-US" sz="2400" dirty="0"/>
              <a:t> </a:t>
            </a:r>
            <a:r>
              <a:rPr lang="en-US" altLang="ja-JP" sz="2400" dirty="0"/>
              <a:t>to</a:t>
            </a:r>
            <a:r>
              <a:rPr lang="ja-JP" altLang="en-US" sz="2400" dirty="0"/>
              <a:t> </a:t>
            </a:r>
            <a:r>
              <a:rPr lang="en-US" altLang="ja-JP" sz="2400" dirty="0"/>
              <a:t>their</a:t>
            </a:r>
            <a:r>
              <a:rPr lang="ja-JP" altLang="en-US" sz="2400" dirty="0"/>
              <a:t> </a:t>
            </a:r>
            <a:r>
              <a:rPr lang="en-US" altLang="ja-JP" sz="2400" dirty="0"/>
              <a:t>digital</a:t>
            </a:r>
            <a:r>
              <a:rPr lang="ja-JP" altLang="en-US" sz="2400" dirty="0"/>
              <a:t> </a:t>
            </a:r>
            <a:r>
              <a:rPr lang="en-US" altLang="ja-JP" sz="2400" dirty="0"/>
              <a:t>objects</a:t>
            </a:r>
            <a:r>
              <a:rPr lang="ja-JP" altLang="en-US" sz="2400" dirty="0"/>
              <a:t> </a:t>
            </a:r>
            <a:r>
              <a:rPr lang="en-US" altLang="ja-JP" sz="2400" dirty="0"/>
              <a:t>through</a:t>
            </a:r>
            <a:r>
              <a:rPr lang="ja-JP" altLang="en-US" sz="2400" dirty="0"/>
              <a:t> </a:t>
            </a:r>
            <a:r>
              <a:rPr lang="en-US" altLang="ja-JP" sz="2400" dirty="0"/>
              <a:t>RAs</a:t>
            </a:r>
            <a:endParaRPr kumimoji="1" lang="ja-JP" altLang="en-US" sz="2400" dirty="0"/>
          </a:p>
        </p:txBody>
      </p:sp>
      <p:graphicFrame>
        <p:nvGraphicFramePr>
          <p:cNvPr id="8" name="図表 7"/>
          <p:cNvGraphicFramePr/>
          <p:nvPr>
            <p:extLst/>
          </p:nvPr>
        </p:nvGraphicFramePr>
        <p:xfrm>
          <a:off x="-1631297" y="4294188"/>
          <a:ext cx="11640467" cy="227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7292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2344F8C-46E4-D841-AC88-FC50454D9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10 RAs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171B6A1-3773-C74E-A53C-1F4351059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708"/>
            <a:ext cx="4880267" cy="44270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42E952B-F47C-FF46-A4A0-66E6AFA65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370" y="1895708"/>
            <a:ext cx="4269630" cy="226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25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2344F8C-46E4-D841-AC88-FC50454D9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Research focused global RAs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171B6A1-3773-C74E-A53C-1F4351059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708"/>
            <a:ext cx="4880267" cy="44270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42E952B-F47C-FF46-A4A0-66E6AFA65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370" y="1884556"/>
            <a:ext cx="4269630" cy="2262984"/>
          </a:xfrm>
          <a:prstGeom prst="rect">
            <a:avLst/>
          </a:prstGeom>
        </p:spPr>
      </p:pic>
      <p:sp>
        <p:nvSpPr>
          <p:cNvPr id="5" name="円/楕円 4">
            <a:extLst>
              <a:ext uri="{FF2B5EF4-FFF2-40B4-BE49-F238E27FC236}">
                <a16:creationId xmlns:a16="http://schemas.microsoft.com/office/drawing/2014/main" id="{704B240F-FA06-1F45-BC7B-64745CBA5525}"/>
              </a:ext>
            </a:extLst>
          </p:cNvPr>
          <p:cNvSpPr/>
          <p:nvPr/>
        </p:nvSpPr>
        <p:spPr>
          <a:xfrm>
            <a:off x="2328073" y="1589032"/>
            <a:ext cx="2678825" cy="1577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CA1E68D3-25B2-FD4E-9FF7-B0FB3935B0C7}"/>
              </a:ext>
            </a:extLst>
          </p:cNvPr>
          <p:cNvSpPr/>
          <p:nvPr/>
        </p:nvSpPr>
        <p:spPr>
          <a:xfrm>
            <a:off x="2328072" y="3178098"/>
            <a:ext cx="2678825" cy="1577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190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2344F8C-46E4-D841-AC88-FC50454D9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Regional RAs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171B6A1-3773-C74E-A53C-1F4351059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708"/>
            <a:ext cx="4880267" cy="44270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42E952B-F47C-FF46-A4A0-66E6AFA65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370" y="1895708"/>
            <a:ext cx="4269630" cy="2262984"/>
          </a:xfrm>
          <a:prstGeom prst="rect">
            <a:avLst/>
          </a:prstGeom>
        </p:spPr>
      </p:pic>
      <p:sp>
        <p:nvSpPr>
          <p:cNvPr id="5" name="円/楕円 4">
            <a:extLst>
              <a:ext uri="{FF2B5EF4-FFF2-40B4-BE49-F238E27FC236}">
                <a16:creationId xmlns:a16="http://schemas.microsoft.com/office/drawing/2014/main" id="{9F13D755-14C9-4446-9950-B7FCA748910E}"/>
              </a:ext>
            </a:extLst>
          </p:cNvPr>
          <p:cNvSpPr/>
          <p:nvPr/>
        </p:nvSpPr>
        <p:spPr>
          <a:xfrm>
            <a:off x="0" y="1690689"/>
            <a:ext cx="2531327" cy="1476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294D3B7E-05FD-D94A-9F91-7E5242EDEB0D}"/>
              </a:ext>
            </a:extLst>
          </p:cNvPr>
          <p:cNvSpPr/>
          <p:nvPr/>
        </p:nvSpPr>
        <p:spPr>
          <a:xfrm>
            <a:off x="-94142" y="3268586"/>
            <a:ext cx="2531327" cy="1476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089D8D46-5E38-7C43-BBB1-0AE5B93F7EE8}"/>
              </a:ext>
            </a:extLst>
          </p:cNvPr>
          <p:cNvSpPr/>
          <p:nvPr/>
        </p:nvSpPr>
        <p:spPr>
          <a:xfrm>
            <a:off x="2343043" y="4948125"/>
            <a:ext cx="2531327" cy="1476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6EC2E677-3792-E242-932A-D31579021C5D}"/>
              </a:ext>
            </a:extLst>
          </p:cNvPr>
          <p:cNvSpPr/>
          <p:nvPr/>
        </p:nvSpPr>
        <p:spPr>
          <a:xfrm>
            <a:off x="4647378" y="1690688"/>
            <a:ext cx="2531327" cy="1476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FC68805D-1AD0-4044-B853-30B45BBD9BA8}"/>
              </a:ext>
            </a:extLst>
          </p:cNvPr>
          <p:cNvSpPr/>
          <p:nvPr/>
        </p:nvSpPr>
        <p:spPr>
          <a:xfrm>
            <a:off x="6763429" y="1690688"/>
            <a:ext cx="2531327" cy="1476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5030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ja-JP" dirty="0"/>
              <a:t>Japan Link Center (</a:t>
            </a:r>
            <a:r>
              <a:rPr lang="en-US" altLang="ja-JP" dirty="0" err="1"/>
              <a:t>JaLC</a:t>
            </a:r>
            <a:r>
              <a:rPr lang="en-US" altLang="ja-JP" dirty="0"/>
              <a:t>)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690689"/>
            <a:ext cx="8229600" cy="547260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kumimoji="0" lang="en-US" altLang="ja-JP" dirty="0">
                <a:sym typeface="Lucida Grande" charset="0"/>
              </a:rPr>
              <a:t>Founded in March 2012</a:t>
            </a:r>
          </a:p>
          <a:p>
            <a:r>
              <a:rPr kumimoji="0" lang="en-US" altLang="ja-JP" dirty="0">
                <a:sym typeface="Lucida Grande" charset="0"/>
              </a:rPr>
              <a:t>Aimed to register DOIs for academic contents produced</a:t>
            </a:r>
            <a:br>
              <a:rPr kumimoji="0" lang="en-US" altLang="ja-JP" dirty="0">
                <a:sym typeface="Lucida Grande" charset="0"/>
              </a:rPr>
            </a:br>
            <a:r>
              <a:rPr kumimoji="0" lang="en-US" altLang="ja-JP" dirty="0">
                <a:sym typeface="Lucida Grande" charset="0"/>
              </a:rPr>
              <a:t>in Japan or in Japanese, to circulate information in Japan and overseas.</a:t>
            </a:r>
          </a:p>
          <a:p>
            <a:pPr eaLnBrk="1" hangingPunct="1"/>
            <a:r>
              <a:rPr kumimoji="0" lang="en-US" altLang="ja-JP" dirty="0">
                <a:sym typeface="Lucida Grande" charset="0"/>
              </a:rPr>
              <a:t>Controlled by four national organizations: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kumimoji="0" lang="en-US" altLang="ja-JP" dirty="0">
                <a:solidFill>
                  <a:srgbClr val="009900"/>
                </a:solidFill>
                <a:sym typeface="Lucida Grande" charset="0"/>
              </a:rPr>
              <a:t>Japan Science and Technology Agency (JST) </a:t>
            </a:r>
            <a:endParaRPr kumimoji="0" lang="en-US" altLang="ja-JP" sz="1800" dirty="0">
              <a:sym typeface="Lucida Grande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kumimoji="0" lang="en-US" altLang="ja-JP" dirty="0">
                <a:solidFill>
                  <a:srgbClr val="009900"/>
                </a:solidFill>
                <a:sym typeface="Lucida Grande" charset="0"/>
              </a:rPr>
              <a:t>National Institute for Materials Science (NIMS)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kumimoji="0" lang="en-US" altLang="ja-JP" dirty="0">
                <a:solidFill>
                  <a:srgbClr val="009900"/>
                </a:solidFill>
                <a:sym typeface="Lucida Grande" charset="0"/>
              </a:rPr>
              <a:t>National Institute of Informatics (NII)</a:t>
            </a:r>
            <a:endParaRPr kumimoji="0" lang="en-US" altLang="ja-JP" sz="1800" dirty="0">
              <a:sym typeface="Lucida Grande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kumimoji="0" lang="en-US" altLang="ja-JP" dirty="0">
                <a:solidFill>
                  <a:srgbClr val="009900"/>
                </a:solidFill>
                <a:sym typeface="Lucida Grande" charset="0"/>
              </a:rPr>
              <a:t>National Diet Library (NDL)</a:t>
            </a:r>
            <a:endParaRPr kumimoji="0" lang="en-US" altLang="ja-JP" dirty="0">
              <a:sym typeface="Lucida Grande" charset="0"/>
            </a:endParaRPr>
          </a:p>
          <a:p>
            <a:r>
              <a:rPr kumimoji="0" lang="en-US" altLang="ja-JP" dirty="0">
                <a:sym typeface="Lucida Grande" charset="0"/>
              </a:rPr>
              <a:t>Operated by JST</a:t>
            </a:r>
          </a:p>
          <a:p>
            <a:pPr eaLnBrk="1" hangingPunct="1"/>
            <a:r>
              <a:rPr kumimoji="0" lang="en-US" altLang="ja-JP" dirty="0">
                <a:sym typeface="Lucida Grande" charset="0"/>
              </a:rPr>
              <a:t>Membership system</a:t>
            </a:r>
          </a:p>
          <a:p>
            <a:pPr marL="274320" lvl="2" indent="0">
              <a:buNone/>
            </a:pPr>
            <a:r>
              <a:rPr kumimoji="0" lang="en-US" altLang="ja-JP" dirty="0">
                <a:solidFill>
                  <a:srgbClr val="FF0000"/>
                </a:solidFill>
                <a:sym typeface="Lucida Grande" charset="0"/>
              </a:rPr>
              <a:t>41</a:t>
            </a:r>
            <a:r>
              <a:rPr kumimoji="0" lang="en-US" altLang="ja-JP" dirty="0">
                <a:sym typeface="Lucida Grande" charset="0"/>
              </a:rPr>
              <a:t> Regular members </a:t>
            </a:r>
            <a:br>
              <a:rPr kumimoji="0" lang="en-US" altLang="ja-JP" dirty="0">
                <a:sym typeface="Lucida Grande" charset="0"/>
              </a:rPr>
            </a:br>
            <a:r>
              <a:rPr kumimoji="0" lang="en-US" altLang="ja-JP" dirty="0">
                <a:sym typeface="Lucida Grande" charset="0"/>
              </a:rPr>
              <a:t>(Academic societies, Publishers, University libraries, </a:t>
            </a:r>
            <a:r>
              <a:rPr kumimoji="0" lang="en-US" altLang="ja-JP" dirty="0" err="1">
                <a:sym typeface="Lucida Grande" charset="0"/>
              </a:rPr>
              <a:t>etc</a:t>
            </a:r>
            <a:r>
              <a:rPr kumimoji="0" lang="en-US" altLang="ja-JP" dirty="0">
                <a:sym typeface="Lucida Grande" charset="0"/>
              </a:rPr>
              <a:t>) </a:t>
            </a:r>
          </a:p>
          <a:p>
            <a:pPr marL="274320" lvl="2" indent="0">
              <a:buNone/>
            </a:pPr>
            <a:r>
              <a:rPr kumimoji="0" lang="en-US" altLang="ja-JP" dirty="0">
                <a:solidFill>
                  <a:srgbClr val="FF0000"/>
                </a:solidFill>
                <a:sym typeface="Lucida Grande" charset="0"/>
              </a:rPr>
              <a:t>Nearly 2000</a:t>
            </a:r>
            <a:r>
              <a:rPr kumimoji="0" lang="en-US" altLang="ja-JP" dirty="0">
                <a:sym typeface="Lucida Grande" charset="0"/>
              </a:rPr>
              <a:t> Associate members</a:t>
            </a:r>
          </a:p>
          <a:p>
            <a:pPr eaLnBrk="1" hangingPunct="1"/>
            <a:r>
              <a:rPr kumimoji="0" lang="en-US" altLang="ja-JP" dirty="0">
                <a:sym typeface="Lucida Grande" charset="0"/>
              </a:rPr>
              <a:t>External coordination</a:t>
            </a:r>
          </a:p>
          <a:p>
            <a:pPr marL="274320" lvl="1" indent="0">
              <a:buNone/>
            </a:pPr>
            <a:r>
              <a:rPr kumimoji="0" lang="en-US" altLang="ja-JP" dirty="0" err="1">
                <a:solidFill>
                  <a:schemeClr val="accent6">
                    <a:lumMod val="75000"/>
                  </a:schemeClr>
                </a:solidFill>
                <a:sym typeface="Lucida Grande" charset="0"/>
              </a:rPr>
              <a:t>JaLC</a:t>
            </a:r>
            <a:r>
              <a:rPr kumimoji="0" lang="en-US" altLang="ja-JP" dirty="0">
                <a:solidFill>
                  <a:schemeClr val="accent6">
                    <a:lumMod val="75000"/>
                  </a:schemeClr>
                </a:solidFill>
                <a:sym typeface="Lucida Grande" charset="0"/>
              </a:rPr>
              <a:t> is a member of </a:t>
            </a:r>
            <a:r>
              <a:rPr kumimoji="0" lang="en-US" altLang="ja-JP" dirty="0" err="1">
                <a:solidFill>
                  <a:schemeClr val="accent6">
                    <a:lumMod val="75000"/>
                  </a:schemeClr>
                </a:solidFill>
                <a:sym typeface="Lucida Grande" charset="0"/>
              </a:rPr>
              <a:t>CrossRef</a:t>
            </a:r>
            <a:r>
              <a:rPr kumimoji="0" lang="en-US" altLang="ja-JP" dirty="0">
                <a:solidFill>
                  <a:schemeClr val="accent6">
                    <a:lumMod val="75000"/>
                  </a:schemeClr>
                </a:solidFill>
                <a:sym typeface="Lucida Grande" charset="0"/>
              </a:rPr>
              <a:t> and </a:t>
            </a:r>
            <a:r>
              <a:rPr kumimoji="0" lang="en-US" altLang="ja-JP" dirty="0" err="1">
                <a:solidFill>
                  <a:schemeClr val="accent6">
                    <a:lumMod val="75000"/>
                  </a:schemeClr>
                </a:solidFill>
                <a:sym typeface="Lucida Grande" charset="0"/>
              </a:rPr>
              <a:t>DataCite</a:t>
            </a:r>
            <a:r>
              <a:rPr kumimoji="0" lang="en-US" altLang="ja-JP" dirty="0">
                <a:solidFill>
                  <a:srgbClr val="FF0000"/>
                </a:solidFill>
                <a:sym typeface="Lucida Grande" charset="0"/>
              </a:rPr>
              <a:t>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421557"/>
      </p:ext>
    </p:extLst>
  </p:cSld>
  <p:clrMapOvr>
    <a:masterClrMapping/>
  </p:clrMapOvr>
</p:sld>
</file>

<file path=ppt/theme/theme1.xml><?xml version="1.0" encoding="utf-8"?>
<a:theme xmlns:a="http://schemas.openxmlformats.org/drawingml/2006/main" name="テーマ1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テーマ1" id="{C01C2F16-DB61-C944-AF5F-579162BA38EC}" vid="{3172BC58-9A8E-4C43-9469-7F7A32DDB026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1717</Words>
  <Application>Microsoft Macintosh PowerPoint</Application>
  <PresentationFormat>画面に合わせる (4:3)</PresentationFormat>
  <Paragraphs>420</Paragraphs>
  <Slides>37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6" baseType="lpstr">
      <vt:lpstr>Yu Gothic UI</vt:lpstr>
      <vt:lpstr>Yu Gothic UI Semilight</vt:lpstr>
      <vt:lpstr>メイリオ</vt:lpstr>
      <vt:lpstr>游ゴシック</vt:lpstr>
      <vt:lpstr>Arial</vt:lpstr>
      <vt:lpstr>Calibri</vt:lpstr>
      <vt:lpstr>Calibri Light</vt:lpstr>
      <vt:lpstr>Wingdings</vt:lpstr>
      <vt:lpstr>テーマ1</vt:lpstr>
      <vt:lpstr>Activities of Japan Link Center:  DOI Registration Service in Japan</vt:lpstr>
      <vt:lpstr>DOI</vt:lpstr>
      <vt:lpstr>DOI (Digital Object Identifier)</vt:lpstr>
      <vt:lpstr>Roles of DOI (Digital Object Identifier)</vt:lpstr>
      <vt:lpstr>Management Structure of DOI</vt:lpstr>
      <vt:lpstr>10 RAs</vt:lpstr>
      <vt:lpstr>Research focused global RAs</vt:lpstr>
      <vt:lpstr>Regional RAs</vt:lpstr>
      <vt:lpstr>Japan Link Center (JaLC)</vt:lpstr>
      <vt:lpstr>Current Situations of JaLC</vt:lpstr>
      <vt:lpstr>Change in the Number of DOIs (chronological)</vt:lpstr>
      <vt:lpstr>Why is the nation-wide activity needed?</vt:lpstr>
      <vt:lpstr>Role of JaLC as a national service</vt:lpstr>
      <vt:lpstr>1. Offer various ways for registration procedures</vt:lpstr>
      <vt:lpstr>Organizational structure of DOI Registration</vt:lpstr>
      <vt:lpstr>Organizational structure of DOI Registration</vt:lpstr>
      <vt:lpstr>Organizational structure of DOI Registration</vt:lpstr>
      <vt:lpstr>Organizational structure of DOI Registration</vt:lpstr>
      <vt:lpstr>1. Offer various ways for registration procedures</vt:lpstr>
      <vt:lpstr>1. Offer various ways for registration procedures</vt:lpstr>
      <vt:lpstr>2. Offer the total service for PID Registration</vt:lpstr>
      <vt:lpstr>2. Offer the total service for PID Registration</vt:lpstr>
      <vt:lpstr>2. Offer the total service for PID Registration</vt:lpstr>
      <vt:lpstr>Change in the Number of DOIs (chronological)</vt:lpstr>
      <vt:lpstr>3. Connecting various content holders and users</vt:lpstr>
      <vt:lpstr>The Experimental Project of DOI Registration for Research Data </vt:lpstr>
      <vt:lpstr>Members of the project</vt:lpstr>
      <vt:lpstr>Results</vt:lpstr>
      <vt:lpstr>Guidelines for Registering DOIs for Research Data</vt:lpstr>
      <vt:lpstr>Research Data Utilization Forum (RDUF)</vt:lpstr>
      <vt:lpstr>4. Pick up and implement various requests for DOI</vt:lpstr>
      <vt:lpstr>Content categories and the number of DOIs  (March, 2016)</vt:lpstr>
      <vt:lpstr>Metadata Schemata</vt:lpstr>
      <vt:lpstr>Change in the Number of DOIs (chronological)</vt:lpstr>
      <vt:lpstr>5. Nation-wide outreach of DOI for various sectors</vt:lpstr>
      <vt:lpstr>6. Locally suitable business model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Activities of Japan Link Center: DOI Registration Service in Japan</dc:title>
  <dc:creator>Microsoft Office ユーザー</dc:creator>
  <cp:lastModifiedBy>武田 英明</cp:lastModifiedBy>
  <cp:revision>14</cp:revision>
  <dcterms:created xsi:type="dcterms:W3CDTF">2019-03-01T13:23:19Z</dcterms:created>
  <dcterms:modified xsi:type="dcterms:W3CDTF">2019-03-26T15:59:44Z</dcterms:modified>
</cp:coreProperties>
</file>