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02" r:id="rId5"/>
    <p:sldMasterId id="2147483730" r:id="rId6"/>
    <p:sldMasterId id="2147483736" r:id="rId7"/>
  </p:sldMasterIdLst>
  <p:notesMasterIdLst>
    <p:notesMasterId r:id="rId46"/>
  </p:notesMasterIdLst>
  <p:sldIdLst>
    <p:sldId id="602" r:id="rId8"/>
    <p:sldId id="766" r:id="rId9"/>
    <p:sldId id="263" r:id="rId10"/>
    <p:sldId id="754" r:id="rId11"/>
    <p:sldId id="266" r:id="rId12"/>
    <p:sldId id="690" r:id="rId13"/>
    <p:sldId id="661" r:id="rId14"/>
    <p:sldId id="670" r:id="rId15"/>
    <p:sldId id="671" r:id="rId16"/>
    <p:sldId id="763" r:id="rId17"/>
    <p:sldId id="747" r:id="rId18"/>
    <p:sldId id="728" r:id="rId19"/>
    <p:sldId id="672" r:id="rId20"/>
    <p:sldId id="729" r:id="rId21"/>
    <p:sldId id="620" r:id="rId22"/>
    <p:sldId id="681" r:id="rId23"/>
    <p:sldId id="682" r:id="rId24"/>
    <p:sldId id="259" r:id="rId25"/>
    <p:sldId id="755" r:id="rId26"/>
    <p:sldId id="765" r:id="rId27"/>
    <p:sldId id="767" r:id="rId28"/>
    <p:sldId id="768" r:id="rId29"/>
    <p:sldId id="769" r:id="rId30"/>
    <p:sldId id="764" r:id="rId31"/>
    <p:sldId id="762" r:id="rId32"/>
    <p:sldId id="795" r:id="rId33"/>
    <p:sldId id="292" r:id="rId34"/>
    <p:sldId id="800" r:id="rId35"/>
    <p:sldId id="816" r:id="rId36"/>
    <p:sldId id="802" r:id="rId37"/>
    <p:sldId id="804" r:id="rId38"/>
    <p:sldId id="805" r:id="rId39"/>
    <p:sldId id="806" r:id="rId40"/>
    <p:sldId id="808" r:id="rId41"/>
    <p:sldId id="817" r:id="rId42"/>
    <p:sldId id="260" r:id="rId43"/>
    <p:sldId id="813" r:id="rId44"/>
    <p:sldId id="814"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19" autoAdjust="0"/>
    <p:restoredTop sz="88144" autoAdjust="0"/>
  </p:normalViewPr>
  <p:slideViewPr>
    <p:cSldViewPr showGuides="1">
      <p:cViewPr varScale="1">
        <p:scale>
          <a:sx n="93" d="100"/>
          <a:sy n="93" d="100"/>
        </p:scale>
        <p:origin x="216" y="7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F77A4-95C4-49A7-B18D-D234C078783D}" type="datetimeFigureOut">
              <a:rPr lang="en-US" smtClean="0"/>
              <a:pPr/>
              <a:t>3/26/19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F40DFA-B482-4AD0-A536-856EB395CEAD}" type="slidenum">
              <a:rPr lang="en-US" smtClean="0"/>
              <a:pPr/>
              <a:t>‹#›</a:t>
            </a:fld>
            <a:endParaRPr lang="en-US"/>
          </a:p>
        </p:txBody>
      </p:sp>
    </p:spTree>
    <p:extLst>
      <p:ext uri="{BB962C8B-B14F-4D97-AF65-F5344CB8AC3E}">
        <p14:creationId xmlns:p14="http://schemas.microsoft.com/office/powerpoint/2010/main" val="283630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oftware.ac.uk/blog/2016-09-12-its-impossible-conduct-research-without-software-say-7-out-10-uk-researche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todden.net/AMP201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Tx/>
              <a:buNone/>
            </a:pPr>
            <a:r>
              <a:rPr lang="en-US" dirty="0"/>
              <a:t>These slides are licensed under CC-BY which means you may use them as you wish, however:</a:t>
            </a:r>
          </a:p>
          <a:p>
            <a:pPr marL="171450" indent="-171450">
              <a:buFontTx/>
              <a:buChar char="-"/>
            </a:pPr>
            <a:endParaRPr lang="en-US" dirty="0"/>
          </a:p>
          <a:p>
            <a:pPr marL="171450" indent="-171450">
              <a:buFontTx/>
              <a:buChar char="-"/>
            </a:pPr>
            <a:r>
              <a:rPr lang="en-US" dirty="0"/>
              <a:t>We ask that you do not alter any information, data or figures and pass them off as from the Software Sustainability Institute</a:t>
            </a:r>
          </a:p>
          <a:p>
            <a:pPr marL="171450" indent="-171450">
              <a:buFontTx/>
              <a:buChar char="-"/>
            </a:pPr>
            <a:r>
              <a:rPr lang="en-US" dirty="0"/>
              <a:t>All logos of institutions and funders must not be removed or modified</a:t>
            </a:r>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a:p>
        </p:txBody>
      </p:sp>
    </p:spTree>
    <p:extLst>
      <p:ext uri="{BB962C8B-B14F-4D97-AF65-F5344CB8AC3E}">
        <p14:creationId xmlns:p14="http://schemas.microsoft.com/office/powerpoint/2010/main" val="100953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3933-7615-034E-8430-4762F36AE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705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74531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14745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0acd926d0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0acd926d0_0_7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255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19</a:t>
            </a:fld>
            <a:endParaRPr lang="en-US"/>
          </a:p>
        </p:txBody>
      </p:sp>
    </p:spTree>
    <p:extLst>
      <p:ext uri="{BB962C8B-B14F-4D97-AF65-F5344CB8AC3E}">
        <p14:creationId xmlns:p14="http://schemas.microsoft.com/office/powerpoint/2010/main" val="64517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24</a:t>
            </a:fld>
            <a:endParaRPr lang="en-US"/>
          </a:p>
        </p:txBody>
      </p:sp>
    </p:spTree>
    <p:extLst>
      <p:ext uri="{BB962C8B-B14F-4D97-AF65-F5344CB8AC3E}">
        <p14:creationId xmlns:p14="http://schemas.microsoft.com/office/powerpoint/2010/main" val="301449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3933-7615-034E-8430-4762F36AE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810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50acd926d0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50acd926d0_0_1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i="1"/>
              <a:t>Main slide text examples follow theme of drug discovery</a:t>
            </a:r>
            <a:endParaRPr b="1" i="1"/>
          </a:p>
          <a:p>
            <a:pPr marL="0" lvl="0" indent="0" algn="l" rtl="0">
              <a:spcBef>
                <a:spcPts val="0"/>
              </a:spcBef>
              <a:spcAft>
                <a:spcPts val="0"/>
              </a:spcAft>
              <a:buNone/>
            </a:pPr>
            <a:endParaRPr/>
          </a:p>
          <a:p>
            <a:pPr marL="0" lvl="0" indent="0" algn="l" rtl="0">
              <a:spcBef>
                <a:spcPts val="0"/>
              </a:spcBef>
              <a:spcAft>
                <a:spcPts val="0"/>
              </a:spcAft>
              <a:buNone/>
            </a:pPr>
            <a:r>
              <a:rPr lang="en-US" b="1"/>
              <a:t>ProtoMS:</a:t>
            </a:r>
            <a:endParaRPr b="1"/>
          </a:p>
          <a:p>
            <a:pPr marL="457200" lvl="0" indent="-317500" algn="l" rtl="0">
              <a:spcBef>
                <a:spcPts val="0"/>
              </a:spcBef>
              <a:spcAft>
                <a:spcPts val="0"/>
              </a:spcAft>
              <a:buSzPts val="1400"/>
              <a:buChar char="-"/>
            </a:pPr>
            <a:r>
              <a:rPr lang="en-US"/>
              <a:t>Introduced a test suite to automate checking of software correctness</a:t>
            </a:r>
            <a:endParaRPr/>
          </a:p>
          <a:p>
            <a:pPr marL="457200" lvl="0" indent="-317500" algn="l" rtl="0">
              <a:spcBef>
                <a:spcPts val="0"/>
              </a:spcBef>
              <a:spcAft>
                <a:spcPts val="0"/>
              </a:spcAft>
              <a:buSzPts val="1400"/>
              <a:buChar char="-"/>
            </a:pPr>
            <a:r>
              <a:rPr lang="en-US"/>
              <a:t>We did a bit to illustrate, they added to it - transfer of skills, not just doing all the work</a:t>
            </a:r>
            <a:endParaRPr/>
          </a:p>
          <a:p>
            <a:pPr marL="0" lvl="0" indent="0" algn="l" rtl="0">
              <a:spcBef>
                <a:spcPts val="0"/>
              </a:spcBef>
              <a:spcAft>
                <a:spcPts val="0"/>
              </a:spcAft>
              <a:buNone/>
            </a:pPr>
            <a:endParaRPr/>
          </a:p>
          <a:p>
            <a:pPr marL="0" lvl="0" indent="0" algn="l" rtl="0">
              <a:spcBef>
                <a:spcPts val="0"/>
              </a:spcBef>
              <a:spcAft>
                <a:spcPts val="0"/>
              </a:spcAft>
              <a:buNone/>
            </a:pPr>
            <a:r>
              <a:rPr lang="en-US" b="1"/>
              <a:t>DMACRYS:</a:t>
            </a:r>
            <a:endParaRPr/>
          </a:p>
          <a:p>
            <a:pPr marL="457200" lvl="0" indent="-317500" algn="l" rtl="0">
              <a:spcBef>
                <a:spcPts val="0"/>
              </a:spcBef>
              <a:spcAft>
                <a:spcPts val="0"/>
              </a:spcAft>
              <a:buSzPts val="1400"/>
              <a:buChar char="-"/>
            </a:pPr>
            <a:r>
              <a:rPr lang="en-US"/>
              <a:t>We helped merge 5 variants of DMACRYS into one stable, releasable version</a:t>
            </a:r>
            <a:endParaRPr/>
          </a:p>
          <a:p>
            <a:pPr marL="457200" lvl="0" indent="-317500" algn="l" rtl="0">
              <a:spcBef>
                <a:spcPts val="0"/>
              </a:spcBef>
              <a:spcAft>
                <a:spcPts val="0"/>
              </a:spcAft>
              <a:buSzPts val="1400"/>
              <a:buChar char="-"/>
            </a:pPr>
            <a:r>
              <a:rPr lang="en-US"/>
              <a:t>Minimum of 15 published papers - an example of what happens when they get back to us with stories of impact</a:t>
            </a:r>
            <a:endParaRPr/>
          </a:p>
          <a:p>
            <a:pPr marL="457200" lvl="0" indent="-317500" algn="l" rtl="0">
              <a:spcBef>
                <a:spcPts val="0"/>
              </a:spcBef>
              <a:spcAft>
                <a:spcPts val="0"/>
              </a:spcAft>
              <a:buSzPts val="1400"/>
              <a:buChar char="-"/>
            </a:pPr>
            <a:r>
              <a:rPr lang="en-US"/>
              <a:t>Could be as high as 55 publications according to </a:t>
            </a:r>
            <a:r>
              <a:rPr lang="en-US">
                <a:solidFill>
                  <a:schemeClr val="dk1"/>
                </a:solidFill>
              </a:rPr>
              <a:t>project lead (Prof. Sally Price, UCL)</a:t>
            </a:r>
            <a:endParaRPr/>
          </a:p>
          <a:p>
            <a:pPr marL="0" lvl="0" indent="0" algn="l" rtl="0">
              <a:spcBef>
                <a:spcPts val="0"/>
              </a:spcBef>
              <a:spcAft>
                <a:spcPts val="0"/>
              </a:spcAft>
              <a:buNone/>
            </a:pPr>
            <a:endParaRPr/>
          </a:p>
          <a:p>
            <a:pPr marL="0" lvl="0" indent="0" algn="l" rtl="0">
              <a:spcBef>
                <a:spcPts val="0"/>
              </a:spcBef>
              <a:spcAft>
                <a:spcPts val="0"/>
              </a:spcAft>
              <a:buNone/>
            </a:pPr>
            <a:r>
              <a:rPr lang="en-US" b="1"/>
              <a:t>MONC:</a:t>
            </a:r>
            <a:endParaRPr b="1"/>
          </a:p>
          <a:p>
            <a:pPr marL="457200" lvl="0" indent="-317500" algn="l" rtl="0">
              <a:spcBef>
                <a:spcPts val="0"/>
              </a:spcBef>
              <a:spcAft>
                <a:spcPts val="0"/>
              </a:spcAft>
              <a:buSzPts val="1400"/>
              <a:buChar char="-"/>
            </a:pPr>
            <a:r>
              <a:rPr lang="en-US"/>
              <a:t>Created virtual machine of deployed software to expedite training event setup</a:t>
            </a:r>
            <a:endParaRPr/>
          </a:p>
        </p:txBody>
      </p:sp>
    </p:spTree>
    <p:extLst>
      <p:ext uri="{BB962C8B-B14F-4D97-AF65-F5344CB8AC3E}">
        <p14:creationId xmlns:p14="http://schemas.microsoft.com/office/powerpoint/2010/main" val="84829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3933-7615-034E-8430-4762F36AE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594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42 Guides</a:t>
            </a:r>
          </a:p>
          <a:p>
            <a:r>
              <a:rPr lang="en-US" dirty="0"/>
              <a:t>33 Top Tips – many provided by community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40DFA-B482-4AD0-A536-856EB395C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307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dirty="0"/>
              <a:t>417 responses across 15 Russell Group universities. Can’t re-run the analysis because people did not like being cold-called.</a:t>
            </a:r>
            <a:endParaRPr dirty="0"/>
          </a:p>
          <a:p>
            <a:pPr marL="0" lvl="0" indent="0" rtl="0">
              <a:spcBef>
                <a:spcPts val="0"/>
              </a:spcBef>
              <a:spcAft>
                <a:spcPts val="0"/>
              </a:spcAft>
              <a:buClr>
                <a:schemeClr val="dk1"/>
              </a:buClr>
              <a:buSzPts val="1100"/>
              <a:buFont typeface="Arial"/>
              <a:buNone/>
            </a:pPr>
            <a:r>
              <a:rPr lang="en" u="sng" dirty="0">
                <a:solidFill>
                  <a:schemeClr val="hlink"/>
                </a:solidFill>
                <a:hlinkClick r:id="rId3"/>
              </a:rPr>
              <a:t>https://www.software.ac.uk/blog/2016-09-12-its-impossible-conduct-research-without-software-say-7-out-10-uk-researchers</a:t>
            </a:r>
            <a:endParaRPr dirty="0"/>
          </a:p>
          <a:p>
            <a:pPr marL="0" lvl="0" indent="0" rtl="0">
              <a:spcBef>
                <a:spcPts val="0"/>
              </a:spcBef>
              <a:spcAft>
                <a:spcPts val="0"/>
              </a:spcAft>
              <a:buClr>
                <a:schemeClr val="dk1"/>
              </a:buClr>
              <a:buSzPts val="1100"/>
              <a:buFont typeface="Arial"/>
              <a:buNone/>
            </a:pPr>
            <a:endParaRPr dirty="0"/>
          </a:p>
          <a:p>
            <a:pPr marL="0" lvl="0" indent="0" rtl="0">
              <a:lnSpc>
                <a:spcPct val="115000"/>
              </a:lnSpc>
              <a:spcBef>
                <a:spcPts val="0"/>
              </a:spcBef>
              <a:spcAft>
                <a:spcPts val="0"/>
              </a:spcAft>
              <a:buClr>
                <a:schemeClr val="dk1"/>
              </a:buClr>
              <a:buSzPts val="1100"/>
              <a:buFont typeface="Arial"/>
              <a:buNone/>
            </a:pPr>
            <a:r>
              <a:rPr lang="en" dirty="0">
                <a:solidFill>
                  <a:schemeClr val="dk1"/>
                </a:solidFill>
              </a:rPr>
              <a:t>RCs invested around £4.7 billion a year, which means £3.2 billion (69%) is at risk.</a:t>
            </a:r>
            <a:endParaRPr dirty="0">
              <a:solidFill>
                <a:schemeClr val="dk1"/>
              </a:solidFill>
            </a:endParaRPr>
          </a:p>
          <a:p>
            <a:pPr marL="0" lvl="0" indent="0" rtl="0">
              <a:spcBef>
                <a:spcPts val="0"/>
              </a:spcBef>
              <a:spcAft>
                <a:spcPts val="0"/>
              </a:spcAft>
              <a:buClr>
                <a:schemeClr val="dk1"/>
              </a:buClr>
              <a:buSzPts val="1100"/>
              <a:buFont typeface="Arial"/>
              <a:buNone/>
            </a:pPr>
            <a:r>
              <a:rPr lang="en" sz="1000" dirty="0">
                <a:solidFill>
                  <a:schemeClr val="dk1"/>
                </a:solidFill>
              </a:rPr>
              <a:t>https://</a:t>
            </a:r>
            <a:r>
              <a:rPr lang="en" sz="1000" dirty="0" err="1">
                <a:solidFill>
                  <a:schemeClr val="dk1"/>
                </a:solidFill>
              </a:rPr>
              <a:t>www.gov.uk</a:t>
            </a:r>
            <a:r>
              <a:rPr lang="en" sz="1000" dirty="0">
                <a:solidFill>
                  <a:schemeClr val="dk1"/>
                </a:solidFill>
              </a:rPr>
              <a:t>/government/uploads/system/uploads/</a:t>
            </a:r>
            <a:r>
              <a:rPr lang="en" sz="1000" dirty="0" err="1">
                <a:solidFill>
                  <a:schemeClr val="dk1"/>
                </a:solidFill>
              </a:rPr>
              <a:t>attachment_data</a:t>
            </a:r>
            <a:r>
              <a:rPr lang="en" sz="1000" dirty="0">
                <a:solidFill>
                  <a:schemeClr val="dk1"/>
                </a:solidFill>
              </a:rPr>
              <a:t>/file/505308/bis-16-160-allocation-science-research-funding-2016-17-2019-20.pdf</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r>
              <a:rPr lang="en" dirty="0">
                <a:solidFill>
                  <a:schemeClr val="dk1"/>
                </a:solidFill>
              </a:rPr>
              <a:t>Industrial strategy aims to spend 2.4% of GDP on research and development (equivalent to £480 billion in 2017). 69% of that is £380 billion.</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2353793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3933-7615-034E-8430-4762F36AE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2761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3933-7615-034E-8430-4762F36AE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6411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0acd926d0_0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0acd926d0_0_9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712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3933-7615-034E-8430-4762F36AE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77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NCAR CESM model is 1.2m lines of code</a:t>
            </a:r>
          </a:p>
          <a:p>
            <a:r>
              <a:rPr lang="en-US" dirty="0"/>
              <a:t>LHC root software is 3.5m lines of code</a:t>
            </a:r>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4</a:t>
            </a:fld>
            <a:endParaRPr lang="en-US"/>
          </a:p>
        </p:txBody>
      </p:sp>
    </p:spTree>
    <p:extLst>
      <p:ext uri="{BB962C8B-B14F-4D97-AF65-F5344CB8AC3E}">
        <p14:creationId xmlns:p14="http://schemas.microsoft.com/office/powerpoint/2010/main" val="2843061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It’s really difficult to assess an unbiased way of identifying the importance of software in research.</a:t>
            </a:r>
            <a:endParaRPr/>
          </a:p>
          <a:p>
            <a:pPr marL="0" lvl="0" indent="0">
              <a:spcBef>
                <a:spcPts val="0"/>
              </a:spcBef>
              <a:spcAft>
                <a:spcPts val="0"/>
              </a:spcAft>
              <a:buNone/>
            </a:pPr>
            <a:endParaRPr/>
          </a:p>
          <a:p>
            <a:pPr marL="0" lvl="0" indent="0">
              <a:spcBef>
                <a:spcPts val="0"/>
              </a:spcBef>
              <a:spcAft>
                <a:spcPts val="0"/>
              </a:spcAft>
              <a:buNone/>
            </a:pPr>
            <a:r>
              <a:rPr lang="en"/>
              <a:t>Eprints is a digital repository which many institutions are mandating their researchers to use.</a:t>
            </a:r>
            <a:endParaRPr/>
          </a:p>
          <a:p>
            <a:pPr marL="0" lvl="0" indent="0">
              <a:spcBef>
                <a:spcPts val="0"/>
              </a:spcBef>
              <a:spcAft>
                <a:spcPts val="0"/>
              </a:spcAft>
              <a:buNone/>
            </a:pPr>
            <a:endParaRPr/>
          </a:p>
          <a:p>
            <a:pPr marL="0" lvl="0" indent="0">
              <a:spcBef>
                <a:spcPts val="0"/>
              </a:spcBef>
              <a:spcAft>
                <a:spcPts val="0"/>
              </a:spcAft>
              <a:buNone/>
            </a:pPr>
            <a:r>
              <a:rPr lang="en"/>
              <a:t>We searched Eprints repositories from 31 UK institutions (~ 600k papers) for terms indicating that the results in the publication relied on the use of software at some stage of the research.</a:t>
            </a:r>
            <a:br>
              <a:rPr lang="en"/>
            </a:br>
            <a:br>
              <a:rPr lang="en"/>
            </a:br>
            <a:r>
              <a:rPr lang="en"/>
              <a:t>This graph displays the percentage of papers found to have software-related terms against all papers in the repository submitted in that year. Not only has the number of papers submitted been rising, but the percentage dependent on software has also been rising dramatically.</a:t>
            </a:r>
            <a:br>
              <a:rPr lang="en"/>
            </a:br>
            <a:endParaRPr/>
          </a:p>
        </p:txBody>
      </p:sp>
    </p:spTree>
    <p:extLst>
      <p:ext uri="{BB962C8B-B14F-4D97-AF65-F5344CB8AC3E}">
        <p14:creationId xmlns:p14="http://schemas.microsoft.com/office/powerpoint/2010/main" val="667928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science.sciencemag.org</a:t>
            </a:r>
            <a:r>
              <a:rPr lang="en-US" dirty="0"/>
              <a:t>/content/314/5807/1856.full</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7</a:t>
            </a:fld>
            <a:endParaRPr lang="en-US"/>
          </a:p>
        </p:txBody>
      </p:sp>
    </p:spTree>
    <p:extLst>
      <p:ext uri="{BB962C8B-B14F-4D97-AF65-F5344CB8AC3E}">
        <p14:creationId xmlns:p14="http://schemas.microsoft.com/office/powerpoint/2010/main" val="3583432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GB" sz="1200" dirty="0">
                <a:solidFill>
                  <a:schemeClr val="bg1"/>
                </a:solidFill>
              </a:rPr>
              <a:t>Victoria </a:t>
            </a:r>
            <a:r>
              <a:rPr lang="en-GB" sz="1200" dirty="0" err="1">
                <a:solidFill>
                  <a:schemeClr val="bg1"/>
                </a:solidFill>
              </a:rPr>
              <a:t>Stodden</a:t>
            </a:r>
            <a:r>
              <a:rPr lang="en-GB" sz="1200" dirty="0">
                <a:solidFill>
                  <a:schemeClr val="bg1"/>
                </a:solidFill>
              </a:rPr>
              <a:t>, AMP 2011  </a:t>
            </a:r>
            <a:r>
              <a:rPr lang="en-GB" sz="1200" dirty="0">
                <a:solidFill>
                  <a:schemeClr val="bg1"/>
                </a:solidFill>
                <a:hlinkClick r:id="rId3"/>
              </a:rPr>
              <a:t>http://www.stodden.net/AMP2011/</a:t>
            </a:r>
            <a:r>
              <a:rPr lang="en-GB" sz="1200" dirty="0">
                <a:solidFill>
                  <a:schemeClr val="bg1"/>
                </a:solidFill>
              </a:rPr>
              <a:t>,</a:t>
            </a:r>
          </a:p>
          <a:p>
            <a:pPr>
              <a:lnSpc>
                <a:spcPct val="90000"/>
              </a:lnSpc>
              <a:buNone/>
            </a:pPr>
            <a:r>
              <a:rPr lang="en-GB" sz="1200" dirty="0">
                <a:solidFill>
                  <a:schemeClr val="bg1"/>
                </a:solidFill>
                <a:ea typeface="Batang" pitchFamily="18" charset="-127"/>
                <a:cs typeface="Batang" pitchFamily="18" charset="-127"/>
              </a:rPr>
              <a:t>Special Issue Reproducible Research Computing in Science and Engineering</a:t>
            </a:r>
            <a:br>
              <a:rPr lang="en-GB" sz="1200" dirty="0">
                <a:solidFill>
                  <a:schemeClr val="bg1"/>
                </a:solidFill>
                <a:ea typeface="Batang" pitchFamily="18" charset="-127"/>
                <a:cs typeface="Batang" pitchFamily="18" charset="-127"/>
              </a:rPr>
            </a:br>
            <a:r>
              <a:rPr lang="en-GB" sz="1200" dirty="0">
                <a:solidFill>
                  <a:schemeClr val="bg1"/>
                </a:solidFill>
                <a:ea typeface="Batang" pitchFamily="18" charset="-127"/>
                <a:cs typeface="Batang" pitchFamily="18" charset="-127"/>
              </a:rPr>
              <a:t>July/August 2012, 14(4)</a:t>
            </a:r>
          </a:p>
          <a:p>
            <a:pPr>
              <a:lnSpc>
                <a:spcPct val="90000"/>
              </a:lnSpc>
              <a:buNone/>
            </a:pPr>
            <a:r>
              <a:rPr lang="en-GB" sz="1200" dirty="0" err="1">
                <a:solidFill>
                  <a:schemeClr val="bg1"/>
                </a:solidFill>
              </a:rPr>
              <a:t>Howison</a:t>
            </a:r>
            <a:r>
              <a:rPr lang="en-GB" sz="1200" dirty="0">
                <a:solidFill>
                  <a:schemeClr val="bg1"/>
                </a:solidFill>
              </a:rPr>
              <a:t> and </a:t>
            </a:r>
            <a:r>
              <a:rPr lang="en-GB" sz="1200" dirty="0" err="1">
                <a:solidFill>
                  <a:schemeClr val="bg1"/>
                </a:solidFill>
              </a:rPr>
              <a:t>Herbsleb</a:t>
            </a:r>
            <a:r>
              <a:rPr lang="en-GB" sz="1200" dirty="0">
                <a:solidFill>
                  <a:schemeClr val="bg1"/>
                </a:solidFill>
              </a:rPr>
              <a:t> (2013) "Incentives and Integration In Scientific Software Production" CSCW 2013. </a:t>
            </a:r>
          </a:p>
          <a:p>
            <a:pPr>
              <a:lnSpc>
                <a:spcPct val="90000"/>
              </a:lnSpc>
              <a:buNone/>
            </a:pPr>
            <a:endParaRPr lang="en-GB" sz="1200" dirty="0">
              <a:solidFill>
                <a:schemeClr val="bg1"/>
              </a:solidFill>
              <a:ea typeface="Batang" pitchFamily="18" charset="-127"/>
              <a:cs typeface="Batang" pitchFamily="18" charset="-127"/>
            </a:endParaRPr>
          </a:p>
          <a:p>
            <a:pPr>
              <a:lnSpc>
                <a:spcPct val="90000"/>
              </a:lnSpc>
              <a:buFontTx/>
              <a:buNone/>
            </a:pPr>
            <a:r>
              <a:rPr lang="en-GB" sz="1200" dirty="0">
                <a:solidFill>
                  <a:schemeClr val="bg1"/>
                </a:solidFill>
              </a:rPr>
              <a:t> </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9</a:t>
            </a:fld>
            <a:endParaRPr lang="en-US"/>
          </a:p>
        </p:txBody>
      </p:sp>
    </p:spTree>
    <p:extLst>
      <p:ext uri="{BB962C8B-B14F-4D97-AF65-F5344CB8AC3E}">
        <p14:creationId xmlns:p14="http://schemas.microsoft.com/office/powerpoint/2010/main" val="375140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10</a:t>
            </a:fld>
            <a:endParaRPr lang="en-US"/>
          </a:p>
        </p:txBody>
      </p:sp>
    </p:spTree>
    <p:extLst>
      <p:ext uri="{BB962C8B-B14F-4D97-AF65-F5344CB8AC3E}">
        <p14:creationId xmlns:p14="http://schemas.microsoft.com/office/powerpoint/2010/main" val="358480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11</a:t>
            </a:fld>
            <a:endParaRPr lang="en-US"/>
          </a:p>
        </p:txBody>
      </p:sp>
    </p:spTree>
    <p:extLst>
      <p:ext uri="{BB962C8B-B14F-4D97-AF65-F5344CB8AC3E}">
        <p14:creationId xmlns:p14="http://schemas.microsoft.com/office/powerpoint/2010/main" val="4547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NC	Paper excluded due to results not being backed by code.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HW	Paper excluded due to replication requiring special hardware.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	Paper excluded due to overlapping author lists.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EMno</a:t>
            </a:r>
            <a:r>
              <a:rPr lang="en-GB" dirty="0"/>
              <a:t>	Author responds that the code cannot be provided.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EMØ	Author does not respond to email request within 2 months.</a:t>
            </a:r>
          </a:p>
          <a:p>
            <a:r>
              <a:rPr lang="en-GB" dirty="0"/>
              <a:t>Article	Code is found from link in the article itself.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Web	Code is found from a web search.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EMyes</a:t>
            </a:r>
            <a:r>
              <a:rPr lang="en-GB" dirty="0"/>
              <a:t>	Code is provided by author after email request.	</a:t>
            </a:r>
          </a:p>
          <a:p>
            <a:r>
              <a:rPr lang="en-GB" dirty="0"/>
              <a:t>OK≤30	We succeed in building the system in ≤30 minutes.</a:t>
            </a:r>
          </a:p>
          <a:p>
            <a:r>
              <a:rPr lang="en-GB" dirty="0"/>
              <a:t>OK&gt;30	We succeed in building the system in &gt;30 minutes.</a:t>
            </a:r>
          </a:p>
          <a:p>
            <a:r>
              <a:rPr lang="en-GB" dirty="0"/>
              <a:t>OK&gt;Author	We fail to build, but the author says the code builds with reasonable effort.</a:t>
            </a:r>
          </a:p>
          <a:p>
            <a:r>
              <a:rPr lang="en-GB" dirty="0"/>
              <a:t>Fails	We fail to build, and the author doesn't respond to survey or says code may have problems building.</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12</a:t>
            </a:fld>
            <a:endParaRPr lang="en-US"/>
          </a:p>
        </p:txBody>
      </p:sp>
    </p:spTree>
    <p:extLst>
      <p:ext uri="{BB962C8B-B14F-4D97-AF65-F5344CB8AC3E}">
        <p14:creationId xmlns:p14="http://schemas.microsoft.com/office/powerpoint/2010/main" val="427714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Quotation">
    <p:spTree>
      <p:nvGrpSpPr>
        <p:cNvPr id="1" name=""/>
        <p:cNvGrpSpPr/>
        <p:nvPr/>
      </p:nvGrpSpPr>
      <p:grpSpPr>
        <a:xfrm>
          <a:off x="0" y="0"/>
          <a:ext cx="0" cy="0"/>
          <a:chOff x="0" y="0"/>
          <a:chExt cx="0" cy="0"/>
        </a:xfrm>
      </p:grpSpPr>
      <p:sp>
        <p:nvSpPr>
          <p:cNvPr id="5" name="Rectangle 4"/>
          <p:cNvSpPr/>
          <p:nvPr userDrawn="1"/>
        </p:nvSpPr>
        <p:spPr>
          <a:xfrm>
            <a:off x="0" y="987574"/>
            <a:ext cx="9144000" cy="411542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14328" y="221787"/>
            <a:ext cx="6886575" cy="4409646"/>
          </a:xfrm>
        </p:spPr>
        <p:txBody>
          <a:bodyPr>
            <a:noAutofit/>
          </a:bodyPr>
          <a:lstStyle>
            <a:lvl1pPr algn="l">
              <a:defRPr sz="7200">
                <a:solidFill>
                  <a:schemeClr val="bg1"/>
                </a:solidFill>
                <a:effectLst>
                  <a:outerShdw blurRad="50800" dist="38100" dir="2700000" algn="tl" rotWithShape="0">
                    <a:srgbClr val="000000">
                      <a:alpha val="43000"/>
                    </a:srgbClr>
                  </a:outerShdw>
                </a:effectLst>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72925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548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107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2789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3655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104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1812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9828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1"/>
        <p:cNvGrpSpPr/>
        <p:nvPr/>
      </p:nvGrpSpPr>
      <p:grpSpPr>
        <a:xfrm>
          <a:off x="0" y="0"/>
          <a:ext cx="0" cy="0"/>
          <a:chOff x="0" y="0"/>
          <a:chExt cx="0" cy="0"/>
        </a:xfrm>
      </p:grpSpPr>
      <p:sp>
        <p:nvSpPr>
          <p:cNvPr id="72" name="Google Shape;72;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Google Shape;75;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0529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6" y="98822"/>
            <a:ext cx="6886575" cy="85725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97587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22341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628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B4557F9-9502-0246-89A4-B3161955CBEF}" type="datetimeFigureOut">
              <a:rPr lang="en-US" smtClean="0">
                <a:solidFill>
                  <a:prstClr val="black"/>
                </a:solidFill>
                <a:latin typeface="Calibri"/>
              </a:rPr>
              <a:pPr/>
              <a:t>3/26/19</a:t>
            </a:fld>
            <a:endParaRPr lang="en-US">
              <a:solidFill>
                <a:prstClr val="black"/>
              </a:solidFill>
              <a:latin typeface="Calibri"/>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80DB52D6-FF90-6040-8BB7-1C61EB23A4C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7393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683919"/>
            <a:ext cx="2133600" cy="357188"/>
          </a:xfrm>
          <a:prstGeom prst="rect">
            <a:avLst/>
          </a:prstGeom>
        </p:spPr>
        <p:txBody>
          <a:bodyPr/>
          <a:lstStyle>
            <a:lvl1pPr>
              <a:defRPr/>
            </a:lvl1pPr>
          </a:lstStyle>
          <a:p>
            <a:endParaRPr lang="en-GB">
              <a:solidFill>
                <a:prstClr val="black"/>
              </a:solidFill>
              <a:latin typeface="Calibri"/>
            </a:endParaRPr>
          </a:p>
        </p:txBody>
      </p:sp>
      <p:sp>
        <p:nvSpPr>
          <p:cNvPr id="3" name="Footer Placeholder 2"/>
          <p:cNvSpPr>
            <a:spLocks noGrp="1"/>
          </p:cNvSpPr>
          <p:nvPr>
            <p:ph type="ftr" sz="quarter" idx="11"/>
          </p:nvPr>
        </p:nvSpPr>
        <p:spPr>
          <a:xfrm>
            <a:off x="3124200" y="4683919"/>
            <a:ext cx="2895600" cy="357188"/>
          </a:xfrm>
          <a:prstGeom prst="rect">
            <a:avLst/>
          </a:prstGeom>
        </p:spPr>
        <p:txBody>
          <a:bodyPr/>
          <a:lstStyle>
            <a:lvl1pPr>
              <a:defRPr/>
            </a:lvl1pPr>
          </a:lstStyle>
          <a:p>
            <a:endParaRPr lang="en-GB">
              <a:solidFill>
                <a:prstClr val="black"/>
              </a:solidFill>
              <a:latin typeface="Calibri"/>
            </a:endParaRPr>
          </a:p>
        </p:txBody>
      </p:sp>
      <p:sp>
        <p:nvSpPr>
          <p:cNvPr id="4" name="Slide Number Placeholder 3"/>
          <p:cNvSpPr>
            <a:spLocks noGrp="1"/>
          </p:cNvSpPr>
          <p:nvPr>
            <p:ph type="sldNum" sz="quarter" idx="12"/>
          </p:nvPr>
        </p:nvSpPr>
        <p:spPr/>
        <p:txBody>
          <a:bodyPr/>
          <a:lstStyle>
            <a:lvl1pPr>
              <a:defRPr smtClean="0"/>
            </a:lvl1pPr>
          </a:lstStyle>
          <a:p>
            <a:fld id="{E82D59C6-8FE1-BF48-B46F-1D9A355D8CF5}" type="slidenum">
              <a:rPr lang="en-GB">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416453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0000"/>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ctrTitle"/>
          </p:nvPr>
        </p:nvSpPr>
        <p:spPr>
          <a:xfrm>
            <a:off x="311701" y="744575"/>
            <a:ext cx="7256700" cy="2052600"/>
          </a:xfrm>
          <a:prstGeom prst="rect">
            <a:avLst/>
          </a:prstGeom>
        </p:spPr>
        <p:txBody>
          <a:bodyPr spcFirstLastPara="1" wrap="square" lIns="91425" tIns="91425" rIns="91425" bIns="91425" anchor="b" anchorCtr="0"/>
          <a:lstStyle>
            <a:lvl1pPr lvl="0"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6" name="Google Shape;96;p2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rgbClr val="FFFFFF"/>
              </a:buClr>
              <a:buSzPts val="2400"/>
              <a:buNone/>
              <a:defRPr sz="24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97" name="Google Shape;97;p21"/>
          <p:cNvPicPr preferRelativeResize="0"/>
          <p:nvPr/>
        </p:nvPicPr>
        <p:blipFill>
          <a:blip r:embed="rId2">
            <a:alphaModFix/>
          </a:blip>
          <a:stretch>
            <a:fillRect/>
          </a:stretch>
        </p:blipFill>
        <p:spPr>
          <a:xfrm>
            <a:off x="397325" y="102475"/>
            <a:ext cx="5381625" cy="885825"/>
          </a:xfrm>
          <a:prstGeom prst="rect">
            <a:avLst/>
          </a:prstGeom>
          <a:noFill/>
          <a:ln>
            <a:noFill/>
          </a:ln>
        </p:spPr>
      </p:pic>
      <p:pic>
        <p:nvPicPr>
          <p:cNvPr id="98" name="Google Shape;98;p21"/>
          <p:cNvPicPr preferRelativeResize="0"/>
          <p:nvPr/>
        </p:nvPicPr>
        <p:blipFill>
          <a:blip r:embed="rId3">
            <a:alphaModFix/>
          </a:blip>
          <a:stretch>
            <a:fillRect/>
          </a:stretch>
        </p:blipFill>
        <p:spPr>
          <a:xfrm>
            <a:off x="397325" y="4391450"/>
            <a:ext cx="4667250" cy="590550"/>
          </a:xfrm>
          <a:prstGeom prst="rect">
            <a:avLst/>
          </a:prstGeom>
          <a:noFill/>
          <a:ln>
            <a:noFill/>
          </a:ln>
        </p:spPr>
      </p:pic>
    </p:spTree>
    <p:extLst>
      <p:ext uri="{BB962C8B-B14F-4D97-AF65-F5344CB8AC3E}">
        <p14:creationId xmlns:p14="http://schemas.microsoft.com/office/powerpoint/2010/main" val="641017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0000"/>
        </a:solid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311700" y="778750"/>
            <a:ext cx="7256700" cy="37107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111388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4" name="Google Shape;104;p23"/>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9039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24"/>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8" name="Google Shape;108;p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9" name="Google Shape;109;p24"/>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846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25"/>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598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2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6" name="Google Shape;116;p26"/>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3086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490250" y="134125"/>
            <a:ext cx="6894600" cy="705900"/>
          </a:xfrm>
          <a:prstGeom prst="rect">
            <a:avLst/>
          </a:prstGeom>
        </p:spPr>
        <p:txBody>
          <a:bodyPr spcFirstLastPara="1" wrap="square" lIns="91425" tIns="91425" rIns="91425" bIns="91425" anchor="ctr" anchorCtr="0"/>
          <a:lstStyle>
            <a:lvl1pPr lvl="0" rtl="0">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9" name="Google Shape;119;p27"/>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492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0"/>
        <p:cNvGrpSpPr/>
        <p:nvPr/>
      </p:nvGrpSpPr>
      <p:grpSpPr>
        <a:xfrm>
          <a:off x="0" y="0"/>
          <a:ext cx="0" cy="0"/>
          <a:chOff x="0" y="0"/>
          <a:chExt cx="0" cy="0"/>
        </a:xfrm>
      </p:grpSpPr>
      <p:sp>
        <p:nvSpPr>
          <p:cNvPr id="121" name="Google Shape;121;p28"/>
          <p:cNvSpPr/>
          <p:nvPr/>
        </p:nvSpPr>
        <p:spPr>
          <a:xfrm>
            <a:off x="4572000" y="925725"/>
            <a:ext cx="4572000" cy="4217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8"/>
          <p:cNvSpPr txBox="1">
            <a:spLocks noGrp="1"/>
          </p:cNvSpPr>
          <p:nvPr>
            <p:ph type="title"/>
          </p:nvPr>
        </p:nvSpPr>
        <p:spPr>
          <a:xfrm>
            <a:off x="265500" y="131000"/>
            <a:ext cx="7266300" cy="696600"/>
          </a:xfrm>
          <a:prstGeom prst="rect">
            <a:avLst/>
          </a:prstGeom>
        </p:spPr>
        <p:txBody>
          <a:bodyPr spcFirstLastPara="1" wrap="square" lIns="91425" tIns="91425" rIns="91425" bIns="91425" anchor="b" anchorCtr="0"/>
          <a:lstStyle>
            <a:lvl1pPr lvl="0" algn="ctr" rtl="0">
              <a:spcBef>
                <a:spcPts val="0"/>
              </a:spcBef>
              <a:spcAft>
                <a:spcPts val="0"/>
              </a:spcAft>
              <a:buSzPts val="28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3" name="Google Shape;123;p2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4" name="Google Shape;124;p28"/>
          <p:cNvSpPr txBox="1">
            <a:spLocks noGrp="1"/>
          </p:cNvSpPr>
          <p:nvPr>
            <p:ph type="body" idx="2"/>
          </p:nvPr>
        </p:nvSpPr>
        <p:spPr>
          <a:xfrm>
            <a:off x="4939500" y="1109425"/>
            <a:ext cx="3837000" cy="36300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5" name="Google Shape;125;p28"/>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8934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4254960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2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28" name="Google Shape;128;p29"/>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6040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30"/>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3061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background">
  <p:cSld name="blank background">
    <p:spTree>
      <p:nvGrpSpPr>
        <p:cNvPr id="1" name="Shape 131"/>
        <p:cNvGrpSpPr/>
        <p:nvPr/>
      </p:nvGrpSpPr>
      <p:grpSpPr>
        <a:xfrm>
          <a:off x="0" y="0"/>
          <a:ext cx="0" cy="0"/>
          <a:chOff x="0" y="0"/>
          <a:chExt cx="0" cy="0"/>
        </a:xfrm>
      </p:grpSpPr>
      <p:sp>
        <p:nvSpPr>
          <p:cNvPr id="132" name="Google Shape;132;p31"/>
          <p:cNvSpPr/>
          <p:nvPr/>
        </p:nvSpPr>
        <p:spPr>
          <a:xfrm>
            <a:off x="0" y="0"/>
            <a:ext cx="9144000" cy="5143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97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6" y="98822"/>
            <a:ext cx="6886575" cy="85725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51190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8054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818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323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254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3/26/19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87594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0358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Placeholder 1"/>
          <p:cNvSpPr>
            <a:spLocks noGrp="1"/>
          </p:cNvSpPr>
          <p:nvPr>
            <p:ph type="title"/>
          </p:nvPr>
        </p:nvSpPr>
        <p:spPr>
          <a:xfrm>
            <a:off x="314328" y="98822"/>
            <a:ext cx="6886575"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3378" y="1200151"/>
            <a:ext cx="8353425"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484070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rPr>
              <a:pPr/>
              <a:t>‹#›</a:t>
            </a:fld>
            <a:endParaRPr lang="en-GB">
              <a:solidFill>
                <a:prstClr val="black">
                  <a:tint val="75000"/>
                </a:prstClr>
              </a:solidFill>
            </a:endParaRPr>
          </a:p>
        </p:txBody>
      </p:sp>
      <p:sp>
        <p:nvSpPr>
          <p:cNvPr id="8" name="TextBox 7"/>
          <p:cNvSpPr txBox="1"/>
          <p:nvPr userDrawn="1"/>
        </p:nvSpPr>
        <p:spPr>
          <a:xfrm>
            <a:off x="0" y="4840699"/>
            <a:ext cx="9144000" cy="338554"/>
          </a:xfrm>
          <a:prstGeom prst="rect">
            <a:avLst/>
          </a:prstGeom>
          <a:noFill/>
        </p:spPr>
        <p:txBody>
          <a:bodyPr wrap="square" rtlCol="0">
            <a:spAutoFit/>
          </a:bodyPr>
          <a:lstStyle/>
          <a:p>
            <a:pPr algn="ctr"/>
            <a:r>
              <a:rPr lang="en-GB" sz="1600" dirty="0">
                <a:solidFill>
                  <a:srgbClr val="FF0000"/>
                </a:solidFill>
              </a:rPr>
              <a:t>Software Sustainability Institute</a:t>
            </a:r>
          </a:p>
        </p:txBody>
      </p:sp>
      <p:grpSp>
        <p:nvGrpSpPr>
          <p:cNvPr id="4" name="Group 3"/>
          <p:cNvGrpSpPr/>
          <p:nvPr userDrawn="1"/>
        </p:nvGrpSpPr>
        <p:grpSpPr>
          <a:xfrm>
            <a:off x="7740352" y="108771"/>
            <a:ext cx="1321098" cy="878803"/>
            <a:chOff x="7381875" y="144884"/>
            <a:chExt cx="1679575" cy="1117264"/>
          </a:xfrm>
        </p:grpSpPr>
        <p:pic>
          <p:nvPicPr>
            <p:cNvPr id="11" name="Picture 10" descr="WhiteLogo.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3" name="TextBox 12"/>
            <p:cNvSpPr txBox="1"/>
            <p:nvPr userDrawn="1"/>
          </p:nvSpPr>
          <p:spPr>
            <a:xfrm>
              <a:off x="7381875" y="1066503"/>
              <a:ext cx="1679575" cy="195645"/>
            </a:xfrm>
            <a:prstGeom prst="rect">
              <a:avLst/>
            </a:prstGeom>
            <a:noFill/>
          </p:spPr>
          <p:txBody>
            <a:bodyPr wrap="square" lIns="0" tIns="0" rIns="0" bIns="0" rtlCol="0">
              <a:spAutoFit/>
            </a:bodyPr>
            <a:lstStyle/>
            <a:p>
              <a:r>
                <a:rPr lang="en-GB" sz="1000" b="1" dirty="0" err="1">
                  <a:solidFill>
                    <a:prstClr val="white"/>
                  </a:solidFill>
                  <a:latin typeface="Consolas" pitchFamily="49" charset="0"/>
                  <a:cs typeface="Consolas" pitchFamily="49" charset="0"/>
                </a:rPr>
                <a:t>www.software.ac.uk</a:t>
              </a:r>
              <a:endParaRPr lang="en-GB" sz="1000" b="1" dirty="0">
                <a:solidFill>
                  <a:prstClr val="white"/>
                </a:solidFill>
                <a:latin typeface="Consolas" pitchFamily="49" charset="0"/>
                <a:cs typeface="Consolas" pitchFamily="49" charset="0"/>
              </a:endParaRPr>
            </a:p>
          </p:txBody>
        </p:sp>
      </p:grpSp>
    </p:spTree>
  </p:cSld>
  <p:clrMap bg1="lt1" tx1="dk1" bg2="lt2" tx2="dk2" accent1="accent1" accent2="accent2" accent3="accent3" accent4="accent4" accent5="accent5" accent6="accent6" hlink="hlink" folHlink="folHlink"/>
  <p:sldLayoutIdLst>
    <p:sldLayoutId id="2147483698" r:id="rId1"/>
    <p:sldLayoutId id="2147483701" r:id="rId2"/>
    <p:sldLayoutId id="2147483726" r:id="rId3"/>
    <p:sldLayoutId id="2147483727" r:id="rId4"/>
    <p:sldLayoutId id="2147483728" r:id="rId5"/>
  </p:sldLayoutIdLst>
  <p:txStyles>
    <p:titleStyle>
      <a:lvl1pPr algn="ctr" defTabSz="914377" rtl="0" eaLnBrk="1" latinLnBrk="0" hangingPunct="1">
        <a:spcBef>
          <a:spcPct val="0"/>
        </a:spcBef>
        <a:buNone/>
        <a:defRPr sz="4400" kern="1200">
          <a:solidFill>
            <a:schemeClr val="bg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0372C55-F32C-714E-85D4-4C85D67E2D89}" type="datetimeFigureOut">
              <a:rPr lang="en-US" smtClean="0">
                <a:solidFill>
                  <a:prstClr val="black">
                    <a:tint val="75000"/>
                  </a:prstClr>
                </a:solidFill>
              </a:rPr>
              <a:pPr defTabSz="342900"/>
              <a:t>3/26/19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0F3FC98C-2777-2A49-93CE-F68CEAF03181}"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7080190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29"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0358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2" name="Title Placeholder 1"/>
          <p:cNvSpPr>
            <a:spLocks noGrp="1"/>
          </p:cNvSpPr>
          <p:nvPr>
            <p:ph type="title"/>
          </p:nvPr>
        </p:nvSpPr>
        <p:spPr>
          <a:xfrm>
            <a:off x="314326" y="98822"/>
            <a:ext cx="6886575"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3376" y="1200151"/>
            <a:ext cx="8353425"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484070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
        <p:nvSpPr>
          <p:cNvPr id="8" name="TextBox 7"/>
          <p:cNvSpPr txBox="1"/>
          <p:nvPr userDrawn="1"/>
        </p:nvSpPr>
        <p:spPr>
          <a:xfrm>
            <a:off x="0" y="4840699"/>
            <a:ext cx="9144000" cy="276999"/>
          </a:xfrm>
          <a:prstGeom prst="rect">
            <a:avLst/>
          </a:prstGeom>
          <a:noFill/>
        </p:spPr>
        <p:txBody>
          <a:bodyPr wrap="square" rtlCol="0">
            <a:spAutoFit/>
          </a:bodyPr>
          <a:lstStyle/>
          <a:p>
            <a:pPr algn="ctr"/>
            <a:r>
              <a:rPr lang="en-GB" sz="1200" dirty="0">
                <a:solidFill>
                  <a:srgbClr val="FF0000"/>
                </a:solidFill>
                <a:latin typeface="Calibri"/>
              </a:rPr>
              <a:t>Software Sustainability Institute</a:t>
            </a:r>
          </a:p>
        </p:txBody>
      </p:sp>
      <p:pic>
        <p:nvPicPr>
          <p:cNvPr id="9" name="Picture 8" descr="WhiteLogo.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49112" y="108663"/>
            <a:ext cx="1251859" cy="690703"/>
          </a:xfrm>
          <a:prstGeom prst="rect">
            <a:avLst/>
          </a:prstGeom>
        </p:spPr>
      </p:pic>
      <p:sp>
        <p:nvSpPr>
          <p:cNvPr id="10" name="TextBox 9"/>
          <p:cNvSpPr txBox="1"/>
          <p:nvPr userDrawn="1"/>
        </p:nvSpPr>
        <p:spPr>
          <a:xfrm>
            <a:off x="7381876" y="799878"/>
            <a:ext cx="1679575" cy="150041"/>
          </a:xfrm>
          <a:prstGeom prst="rect">
            <a:avLst/>
          </a:prstGeom>
          <a:noFill/>
        </p:spPr>
        <p:txBody>
          <a:bodyPr wrap="square" lIns="0" tIns="0" rIns="0" bIns="0" rtlCol="0">
            <a:spAutoFit/>
          </a:bodyPr>
          <a:lstStyle/>
          <a:p>
            <a:r>
              <a:rPr lang="en-GB" sz="975" b="1" dirty="0" err="1">
                <a:solidFill>
                  <a:prstClr val="white"/>
                </a:solidFill>
                <a:latin typeface="Consolas" pitchFamily="49" charset="0"/>
                <a:cs typeface="Consolas" pitchFamily="49" charset="0"/>
              </a:rPr>
              <a:t>www.software.ac.uk</a:t>
            </a:r>
            <a:endParaRPr lang="en-GB" sz="975" b="1" dirty="0">
              <a:solidFill>
                <a:prstClr val="white"/>
              </a:solidFill>
              <a:latin typeface="Consolas" pitchFamily="49" charset="0"/>
              <a:cs typeface="Consolas" pitchFamily="49" charset="0"/>
            </a:endParaRPr>
          </a:p>
        </p:txBody>
      </p:sp>
    </p:spTree>
    <p:extLst>
      <p:ext uri="{BB962C8B-B14F-4D97-AF65-F5344CB8AC3E}">
        <p14:creationId xmlns:p14="http://schemas.microsoft.com/office/powerpoint/2010/main" val="123383199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5" r:id="rId4"/>
  </p:sldLayoutIdLst>
  <p:txStyles>
    <p:titleStyle>
      <a:lvl1pPr algn="ctr" defTabSz="685800" rtl="0" eaLnBrk="1" latinLnBrk="0" hangingPunct="1">
        <a:spcBef>
          <a:spcPct val="0"/>
        </a:spcBef>
        <a:buNone/>
        <a:defRPr sz="3300" kern="120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Wingdings" pitchFamily="2" charset="2"/>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Wingdings" pitchFamily="2" charset="2"/>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20"/>
          <p:cNvSpPr/>
          <p:nvPr/>
        </p:nvSpPr>
        <p:spPr>
          <a:xfrm>
            <a:off x="0" y="0"/>
            <a:ext cx="9144000" cy="921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8" name="Google Shape;88;p20"/>
          <p:cNvGrpSpPr/>
          <p:nvPr/>
        </p:nvGrpSpPr>
        <p:grpSpPr>
          <a:xfrm>
            <a:off x="7534275" y="-7523"/>
            <a:ext cx="1679700" cy="893126"/>
            <a:chOff x="7534275" y="-7523"/>
            <a:chExt cx="1679700" cy="893126"/>
          </a:xfrm>
        </p:grpSpPr>
        <p:pic>
          <p:nvPicPr>
            <p:cNvPr id="89" name="Google Shape;89;p20" descr="WhiteLogo.png"/>
            <p:cNvPicPr preferRelativeResize="0"/>
            <p:nvPr/>
          </p:nvPicPr>
          <p:blipFill rotWithShape="1">
            <a:blip r:embed="rId13">
              <a:alphaModFix/>
            </a:blip>
            <a:srcRect/>
            <a:stretch/>
          </p:blipFill>
          <p:spPr>
            <a:xfrm>
              <a:off x="7881525" y="-7523"/>
              <a:ext cx="985200" cy="725100"/>
            </a:xfrm>
            <a:prstGeom prst="rect">
              <a:avLst/>
            </a:prstGeom>
            <a:noFill/>
            <a:ln>
              <a:noFill/>
            </a:ln>
          </p:spPr>
        </p:pic>
        <p:sp>
          <p:nvSpPr>
            <p:cNvPr id="90" name="Google Shape;90;p20"/>
            <p:cNvSpPr txBox="1"/>
            <p:nvPr/>
          </p:nvSpPr>
          <p:spPr>
            <a:xfrm>
              <a:off x="7534275" y="685503"/>
              <a:ext cx="1679700" cy="200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100" b="1" i="0" u="none" strike="noStrike" cap="none">
                  <a:solidFill>
                    <a:srgbClr val="FFFFFF"/>
                  </a:solidFill>
                  <a:latin typeface="Consolas"/>
                  <a:ea typeface="Consolas"/>
                  <a:cs typeface="Consolas"/>
                  <a:sym typeface="Consolas"/>
                </a:rPr>
                <a:t>www.software.ac.uk</a:t>
              </a:r>
              <a:endParaRPr sz="1100" b="1">
                <a:solidFill>
                  <a:srgbClr val="FFFFFF"/>
                </a:solidFill>
                <a:latin typeface="Consolas"/>
                <a:ea typeface="Consolas"/>
                <a:cs typeface="Consolas"/>
                <a:sym typeface="Consolas"/>
              </a:endParaRPr>
            </a:p>
          </p:txBody>
        </p:sp>
      </p:grpSp>
      <p:sp>
        <p:nvSpPr>
          <p:cNvPr id="91" name="Google Shape;91;p20"/>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FFFFFF"/>
              </a:buClr>
              <a:buSzPts val="2800"/>
              <a:buNone/>
              <a:defRPr sz="2800">
                <a:solidFill>
                  <a:srgbClr val="FFFFFF"/>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2" name="Google Shape;92;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3" name="Google Shape;93;p20"/>
          <p:cNvSpPr txBox="1">
            <a:spLocks noGrp="1"/>
          </p:cNvSpPr>
          <p:nvPr>
            <p:ph type="sldNum" idx="12"/>
          </p:nvPr>
        </p:nvSpPr>
        <p:spPr>
          <a:xfrm>
            <a:off x="19708" y="47394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030775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tiff"/><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tiff"/><Relationship Id="rId5" Type="http://schemas.openxmlformats.org/officeDocument/2006/relationships/image" Target="../media/image7.png"/><Relationship Id="rId10" Type="http://schemas.openxmlformats.org/officeDocument/2006/relationships/image" Target="../media/image12.tiff"/><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tiff"/></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www.sciencemag.org/authors/science-journals-editorial-policies" TargetMode="External"/><Relationship Id="rId4" Type="http://schemas.openxmlformats.org/officeDocument/2006/relationships/hyperlink" Target="https://doi.org/10.1073/pnas.17082901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doi.org/10.1073/pnas.1708290115" TargetMode="External"/><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software.ac.uk/blog/2013-01-25-haters-gonna-hate-why-you-shouldnt-be-ashamed-releasing-your-code"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oftware.ac.uk/rss" TargetMode="External"/><Relationship Id="rId7" Type="http://schemas.openxmlformats.org/officeDocument/2006/relationships/image" Target="../media/image5.png"/><Relationship Id="rId2" Type="http://schemas.openxmlformats.org/officeDocument/2006/relationships/hyperlink" Target="https://software.ac.uk/subscribe" TargetMode="External"/><Relationship Id="rId1" Type="http://schemas.openxmlformats.org/officeDocument/2006/relationships/slideLayout" Target="../slideLayouts/slideLayout4.xml"/><Relationship Id="rId6" Type="http://schemas.openxmlformats.org/officeDocument/2006/relationships/hyperlink" Target="https://www.software.ac.uk/blog" TargetMode="External"/><Relationship Id="rId5" Type="http://schemas.openxmlformats.org/officeDocument/2006/relationships/hyperlink" Target="https://www.software.ac.uk/news" TargetMode="External"/><Relationship Id="rId4" Type="http://schemas.openxmlformats.org/officeDocument/2006/relationships/hyperlink" Target="https://twitter.com/SoftwareSaved"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oftware.ac.uk/programmes-and-events" TargetMode="External"/><Relationship Id="rId2" Type="http://schemas.openxmlformats.org/officeDocument/2006/relationships/hyperlink" Target="https://www.software.ac.uk/programmes-events/carpentries/what-are-carpentries" TargetMode="Externa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www.software.ac.uk/programmes-and-events/fellowship-programm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mail.google.com/mail/?view=cm&amp;fs=1&amp;tf=1&amp;to=info@software.ac.uk" TargetMode="External"/><Relationship Id="rId2" Type="http://schemas.openxmlformats.org/officeDocument/2006/relationships/hyperlink" Target="https://www.software.ac.uk/programmes-events/carpentries/what-are-carpentries"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shop.spreadshirt.co.uk/SoftwareSaved/"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softwareheritage.org/" TargetMode="External"/><Relationship Id="rId3" Type="http://schemas.openxmlformats.org/officeDocument/2006/relationships/image" Target="../media/image56.tiff"/><Relationship Id="rId7" Type="http://schemas.openxmlformats.org/officeDocument/2006/relationships/hyperlink" Target="https://wholetale.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turing.ac.uk/research/research-projects/turing-way-handbook-reproducible-data-science" TargetMode="External"/><Relationship Id="rId5" Type="http://schemas.openxmlformats.org/officeDocument/2006/relationships/image" Target="../media/image58.tiff"/><Relationship Id="rId4" Type="http://schemas.openxmlformats.org/officeDocument/2006/relationships/image" Target="../media/image57.tiff"/><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5.png"/><Relationship Id="rId7" Type="http://schemas.openxmlformats.org/officeDocument/2006/relationships/image" Target="../media/image13.tiff"/><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12.tiff"/><Relationship Id="rId5" Type="http://schemas.openxmlformats.org/officeDocument/2006/relationships/image" Target="../media/image7.png"/><Relationship Id="rId10" Type="http://schemas.openxmlformats.org/officeDocument/2006/relationships/image" Target="../media/image16.tiff"/><Relationship Id="rId4" Type="http://schemas.openxmlformats.org/officeDocument/2006/relationships/image" Target="../media/image6.png"/><Relationship Id="rId9" Type="http://schemas.openxmlformats.org/officeDocument/2006/relationships/image" Target="../media/image15.tiff"/></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27.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27.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hyperlink" Target="https://doi.org/10.5281/zenodo.118356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27.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27.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2.jp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27.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2.pn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octoverse.github.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stodden.net/AMP201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4326" y="1375825"/>
            <a:ext cx="8220075" cy="2865925"/>
          </a:xfrm>
        </p:spPr>
        <p:txBody>
          <a:bodyPr anchor="b"/>
          <a:lstStyle/>
          <a:p>
            <a:br>
              <a:rPr lang="en-US" sz="3600" dirty="0"/>
            </a:br>
            <a:r>
              <a:rPr lang="en-US" sz="4800" dirty="0"/>
              <a:t>Introducing the </a:t>
            </a:r>
            <a:br>
              <a:rPr lang="en-US" sz="4800" dirty="0"/>
            </a:br>
            <a:r>
              <a:rPr lang="en-US" sz="4800" dirty="0"/>
              <a:t>Software Sustainability Institute</a:t>
            </a:r>
            <a:br>
              <a:rPr lang="en-US" sz="3600" dirty="0"/>
            </a:br>
            <a:br>
              <a:rPr lang="en-US" sz="1800" dirty="0"/>
            </a:br>
            <a:r>
              <a:rPr lang="en-US" sz="1800" i="1" dirty="0"/>
              <a:t>Slides: https://</a:t>
            </a:r>
            <a:r>
              <a:rPr lang="en-US" sz="1800" i="1" dirty="0" err="1"/>
              <a:t>doi.org</a:t>
            </a:r>
            <a:r>
              <a:rPr lang="en-US" sz="1800" i="1" dirty="0"/>
              <a:t>/10.6084/m9.figshare.7893077</a:t>
            </a:r>
            <a:br>
              <a:rPr lang="en-US" sz="1800" dirty="0"/>
            </a:br>
            <a:r>
              <a:rPr lang="en-GB" sz="1800" dirty="0"/>
              <a:t>26 March 2019, Bayes Centre Talks</a:t>
            </a:r>
            <a:br>
              <a:rPr lang="en-GB" sz="2000" dirty="0"/>
            </a:br>
            <a:r>
              <a:rPr lang="en-US" sz="2000" dirty="0"/>
              <a:t>Neil </a:t>
            </a:r>
            <a:r>
              <a:rPr lang="en-US" sz="2000" dirty="0" err="1"/>
              <a:t>Chue</a:t>
            </a:r>
            <a:r>
              <a:rPr lang="en-US" sz="2000" dirty="0"/>
              <a:t> Hong (@</a:t>
            </a:r>
            <a:r>
              <a:rPr lang="en-US" sz="2000" dirty="0" err="1"/>
              <a:t>npch</a:t>
            </a:r>
            <a:r>
              <a:rPr lang="en-US" sz="2000" dirty="0"/>
              <a:t>), Software Sustainability Institute</a:t>
            </a:r>
            <a:br>
              <a:rPr lang="en-US" sz="2000" dirty="0"/>
            </a:br>
            <a:r>
              <a:rPr lang="en-US" sz="2000" dirty="0"/>
              <a:t>ORCID: 0000-0002-8876-7606 | </a:t>
            </a:r>
            <a:r>
              <a:rPr lang="en-US" sz="2000" dirty="0" err="1"/>
              <a:t>N.ChueHong@software.ac.uk</a:t>
            </a:r>
            <a:endParaRPr lang="en-US" sz="2000" dirty="0"/>
          </a:p>
        </p:txBody>
      </p:sp>
      <p:sp>
        <p:nvSpPr>
          <p:cNvPr id="4" name="TextBox 3"/>
          <p:cNvSpPr txBox="1"/>
          <p:nvPr/>
        </p:nvSpPr>
        <p:spPr>
          <a:xfrm>
            <a:off x="7930298" y="4327661"/>
            <a:ext cx="1276311" cy="369332"/>
          </a:xfrm>
          <a:prstGeom prst="rect">
            <a:avLst/>
          </a:prstGeom>
          <a:noFill/>
        </p:spPr>
        <p:txBody>
          <a:bodyPr wrap="none" rtlCol="0">
            <a:spAutoFit/>
          </a:bodyPr>
          <a:lstStyle/>
          <a:p>
            <a:r>
              <a:rPr lang="en-US" sz="900" dirty="0"/>
              <a:t>Slides licensed under</a:t>
            </a:r>
            <a:br>
              <a:rPr lang="en-US" sz="900" dirty="0"/>
            </a:br>
            <a:r>
              <a:rPr lang="en-US" sz="900" dirty="0"/>
              <a:t>CC-BY where indicated:</a:t>
            </a:r>
          </a:p>
        </p:txBody>
      </p:sp>
      <p:pic>
        <p:nvPicPr>
          <p:cNvPr id="5" name="Picture 4"/>
          <p:cNvPicPr>
            <a:picLocks noChangeAspect="1"/>
          </p:cNvPicPr>
          <p:nvPr/>
        </p:nvPicPr>
        <p:blipFill>
          <a:blip r:embed="rId3"/>
          <a:stretch>
            <a:fillRect/>
          </a:stretch>
        </p:blipFill>
        <p:spPr>
          <a:xfrm>
            <a:off x="8026400" y="4698330"/>
            <a:ext cx="1117600" cy="393700"/>
          </a:xfrm>
          <a:prstGeom prst="rect">
            <a:avLst/>
          </a:prstGeom>
        </p:spPr>
      </p:pic>
      <p:sp>
        <p:nvSpPr>
          <p:cNvPr id="18" name="Rectangle 17"/>
          <p:cNvSpPr/>
          <p:nvPr/>
        </p:nvSpPr>
        <p:spPr>
          <a:xfrm>
            <a:off x="395536" y="4309234"/>
            <a:ext cx="7465912" cy="692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4671" y="4294071"/>
            <a:ext cx="747320" cy="400110"/>
          </a:xfrm>
          <a:prstGeom prst="rect">
            <a:avLst/>
          </a:prstGeom>
          <a:noFill/>
        </p:spPr>
        <p:txBody>
          <a:bodyPr wrap="none" rtlCol="0" anchor="t">
            <a:spAutoFit/>
          </a:bodyPr>
          <a:lstStyle/>
          <a:p>
            <a:r>
              <a:rPr lang="en-US" sz="1000" i="1" dirty="0"/>
              <a:t>Supported </a:t>
            </a:r>
            <a:br>
              <a:rPr lang="en-US" sz="1000" i="1" dirty="0"/>
            </a:br>
            <a:r>
              <a:rPr lang="en-US" sz="1000" i="1" dirty="0"/>
              <a:t>by:</a:t>
            </a:r>
          </a:p>
        </p:txBody>
      </p:sp>
      <p:pic>
        <p:nvPicPr>
          <p:cNvPr id="10" name="Picture 9"/>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5345" y="4342994"/>
            <a:ext cx="1219200" cy="338667"/>
          </a:xfrm>
          <a:prstGeom prst="rect">
            <a:avLst/>
          </a:prstGeom>
        </p:spPr>
      </p:pic>
      <p:pic>
        <p:nvPicPr>
          <p:cNvPr id="2" name="Picture 1"/>
          <p:cNvPicPr>
            <a:picLocks noChangeAspect="1"/>
          </p:cNvPicPr>
          <p:nvPr/>
        </p:nvPicPr>
        <p:blipFill>
          <a:blip r:embed="rId5"/>
          <a:stretch>
            <a:fillRect/>
          </a:stretch>
        </p:blipFill>
        <p:spPr>
          <a:xfrm>
            <a:off x="3595270" y="4381242"/>
            <a:ext cx="686144" cy="583952"/>
          </a:xfrm>
          <a:prstGeom prst="rect">
            <a:avLst/>
          </a:prstGeom>
        </p:spPr>
      </p:pic>
      <p:grpSp>
        <p:nvGrpSpPr>
          <p:cNvPr id="13" name="Group 12"/>
          <p:cNvGrpSpPr/>
          <p:nvPr/>
        </p:nvGrpSpPr>
        <p:grpSpPr>
          <a:xfrm>
            <a:off x="395536" y="123478"/>
            <a:ext cx="7056784" cy="1080120"/>
            <a:chOff x="107504" y="116632"/>
            <a:chExt cx="7056784" cy="1080120"/>
          </a:xfrm>
        </p:grpSpPr>
        <p:sp>
          <p:nvSpPr>
            <p:cNvPr id="14" name="Rectangle 13"/>
            <p:cNvSpPr/>
            <p:nvPr/>
          </p:nvSpPr>
          <p:spPr>
            <a:xfrm>
              <a:off x="107504" y="116632"/>
              <a:ext cx="7056784" cy="10801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ogomanchester"/>
            <p:cNvPicPr>
              <a:picLocks noChangeAspect="1" noChangeArrowheads="1"/>
            </p:cNvPicPr>
            <p:nvPr/>
          </p:nvPicPr>
          <p:blipFill>
            <a:blip r:embed="rId6"/>
            <a:srcRect/>
            <a:stretch>
              <a:fillRect/>
            </a:stretch>
          </p:blipFill>
          <p:spPr bwMode="auto">
            <a:xfrm>
              <a:off x="1210657" y="360098"/>
              <a:ext cx="1659890" cy="566945"/>
            </a:xfrm>
            <a:prstGeom prst="rect">
              <a:avLst/>
            </a:prstGeom>
            <a:noFill/>
            <a:ln w="9525">
              <a:noFill/>
              <a:miter lim="800000"/>
              <a:headEnd/>
              <a:tailEnd/>
            </a:ln>
          </p:spPr>
        </p:pic>
        <p:pic>
          <p:nvPicPr>
            <p:cNvPr id="16" name="Picture 15" descr="EUcrest-official-noborder"/>
            <p:cNvPicPr>
              <a:picLocks noChangeAspect="1" noChangeArrowheads="1"/>
            </p:cNvPicPr>
            <p:nvPr/>
          </p:nvPicPr>
          <p:blipFill>
            <a:blip r:embed="rId7"/>
            <a:srcRect/>
            <a:stretch>
              <a:fillRect/>
            </a:stretch>
          </p:blipFill>
          <p:spPr bwMode="auto">
            <a:xfrm>
              <a:off x="160931" y="174188"/>
              <a:ext cx="960348" cy="938765"/>
            </a:xfrm>
            <a:prstGeom prst="rect">
              <a:avLst/>
            </a:prstGeom>
            <a:noFill/>
            <a:ln w="9525">
              <a:noFill/>
              <a:miter lim="800000"/>
              <a:headEnd/>
              <a:tailEnd/>
            </a:ln>
          </p:spPr>
        </p:pic>
        <p:pic>
          <p:nvPicPr>
            <p:cNvPr id="17"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08035" y="404664"/>
              <a:ext cx="2184245" cy="504056"/>
            </a:xfrm>
            <a:prstGeom prst="rect">
              <a:avLst/>
            </a:prstGeom>
            <a:noFill/>
            <a:ln w="9525">
              <a:noFill/>
              <a:miter lim="800000"/>
              <a:headEnd/>
              <a:tailEnd/>
            </a:ln>
          </p:spPr>
        </p:pic>
        <p:pic>
          <p:nvPicPr>
            <p:cNvPr id="19" name="Picture 18"/>
            <p:cNvPicPr>
              <a:picLocks noChangeAspect="1"/>
            </p:cNvPicPr>
            <p:nvPr/>
          </p:nvPicPr>
          <p:blipFill>
            <a:blip r:embed="rId9"/>
            <a:stretch>
              <a:fillRect/>
            </a:stretch>
          </p:blipFill>
          <p:spPr>
            <a:xfrm>
              <a:off x="2959925" y="354763"/>
              <a:ext cx="1858731" cy="577614"/>
            </a:xfrm>
            <a:prstGeom prst="rect">
              <a:avLst/>
            </a:prstGeom>
          </p:spPr>
        </p:pic>
      </p:grpSp>
      <p:pic>
        <p:nvPicPr>
          <p:cNvPr id="21" name="Picture 20">
            <a:extLst>
              <a:ext uri="{FF2B5EF4-FFF2-40B4-BE49-F238E27FC236}">
                <a16:creationId xmlns:a16="http://schemas.microsoft.com/office/drawing/2014/main" id="{7E429C61-7FB3-6348-9490-A01618ACE854}"/>
              </a:ext>
            </a:extLst>
          </p:cNvPr>
          <p:cNvPicPr>
            <a:picLocks noChangeAspect="1"/>
          </p:cNvPicPr>
          <p:nvPr/>
        </p:nvPicPr>
        <p:blipFill>
          <a:blip r:embed="rId10"/>
          <a:stretch>
            <a:fillRect/>
          </a:stretch>
        </p:blipFill>
        <p:spPr>
          <a:xfrm>
            <a:off x="439704" y="4636562"/>
            <a:ext cx="1219200" cy="332509"/>
          </a:xfrm>
          <a:prstGeom prst="rect">
            <a:avLst/>
          </a:prstGeom>
        </p:spPr>
      </p:pic>
      <p:pic>
        <p:nvPicPr>
          <p:cNvPr id="22" name="Picture 21">
            <a:extLst>
              <a:ext uri="{FF2B5EF4-FFF2-40B4-BE49-F238E27FC236}">
                <a16:creationId xmlns:a16="http://schemas.microsoft.com/office/drawing/2014/main" id="{91E26EE5-F654-A649-B3A9-232100D21D4C}"/>
              </a:ext>
            </a:extLst>
          </p:cNvPr>
          <p:cNvPicPr>
            <a:picLocks noChangeAspect="1"/>
          </p:cNvPicPr>
          <p:nvPr/>
        </p:nvPicPr>
        <p:blipFill>
          <a:blip r:embed="rId11"/>
          <a:stretch>
            <a:fillRect/>
          </a:stretch>
        </p:blipFill>
        <p:spPr>
          <a:xfrm>
            <a:off x="4350264" y="4362767"/>
            <a:ext cx="1332742" cy="585778"/>
          </a:xfrm>
          <a:prstGeom prst="rect">
            <a:avLst/>
          </a:prstGeom>
        </p:spPr>
      </p:pic>
      <p:pic>
        <p:nvPicPr>
          <p:cNvPr id="23" name="Picture 22">
            <a:extLst>
              <a:ext uri="{FF2B5EF4-FFF2-40B4-BE49-F238E27FC236}">
                <a16:creationId xmlns:a16="http://schemas.microsoft.com/office/drawing/2014/main" id="{3089C517-E29E-A64B-B81B-DACA7EA6A38C}"/>
              </a:ext>
            </a:extLst>
          </p:cNvPr>
          <p:cNvPicPr>
            <a:picLocks noChangeAspect="1"/>
          </p:cNvPicPr>
          <p:nvPr/>
        </p:nvPicPr>
        <p:blipFill rotWithShape="1">
          <a:blip r:embed="rId12"/>
          <a:srcRect l="5169" t="22798" r="6341" b="25923"/>
          <a:stretch/>
        </p:blipFill>
        <p:spPr>
          <a:xfrm>
            <a:off x="5683007" y="4615791"/>
            <a:ext cx="1399742" cy="378369"/>
          </a:xfrm>
          <a:prstGeom prst="rect">
            <a:avLst/>
          </a:prstGeom>
        </p:spPr>
      </p:pic>
      <p:pic>
        <p:nvPicPr>
          <p:cNvPr id="24" name="Picture 23">
            <a:extLst>
              <a:ext uri="{FF2B5EF4-FFF2-40B4-BE49-F238E27FC236}">
                <a16:creationId xmlns:a16="http://schemas.microsoft.com/office/drawing/2014/main" id="{9B768C1A-8280-284A-98C2-2CD6AAE1E55D}"/>
              </a:ext>
            </a:extLst>
          </p:cNvPr>
          <p:cNvPicPr>
            <a:picLocks noChangeAspect="1"/>
          </p:cNvPicPr>
          <p:nvPr/>
        </p:nvPicPr>
        <p:blipFill rotWithShape="1">
          <a:blip r:embed="rId13"/>
          <a:srcRect l="20781" t="23451" r="19681" b="27245"/>
          <a:stretch/>
        </p:blipFill>
        <p:spPr>
          <a:xfrm>
            <a:off x="2195736" y="4376410"/>
            <a:ext cx="1337598" cy="573986"/>
          </a:xfrm>
          <a:prstGeom prst="rect">
            <a:avLst/>
          </a:prstGeom>
        </p:spPr>
      </p:pic>
      <p:pic>
        <p:nvPicPr>
          <p:cNvPr id="25" name="Picture 24">
            <a:extLst>
              <a:ext uri="{FF2B5EF4-FFF2-40B4-BE49-F238E27FC236}">
                <a16:creationId xmlns:a16="http://schemas.microsoft.com/office/drawing/2014/main" id="{7394AEC6-333D-524B-8EAF-260210514FA0}"/>
              </a:ext>
            </a:extLst>
          </p:cNvPr>
          <p:cNvPicPr>
            <a:picLocks noChangeAspect="1"/>
          </p:cNvPicPr>
          <p:nvPr/>
        </p:nvPicPr>
        <p:blipFill>
          <a:blip r:embed="rId14"/>
          <a:stretch>
            <a:fillRect/>
          </a:stretch>
        </p:blipFill>
        <p:spPr>
          <a:xfrm>
            <a:off x="6340610" y="4373035"/>
            <a:ext cx="1399742" cy="286947"/>
          </a:xfrm>
          <a:prstGeom prst="rect">
            <a:avLst/>
          </a:prstGeom>
        </p:spPr>
      </p:pic>
    </p:spTree>
    <p:extLst>
      <p:ext uri="{BB962C8B-B14F-4D97-AF65-F5344CB8AC3E}">
        <p14:creationId xmlns:p14="http://schemas.microsoft.com/office/powerpoint/2010/main" val="217218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4"/>
              </a:rPr>
              <a:t>https://doi.org/10.1073/pnas.1708290115</a:t>
            </a:r>
            <a:endParaRPr lang="en-US" sz="1000" dirty="0"/>
          </a:p>
        </p:txBody>
      </p:sp>
      <p:sp>
        <p:nvSpPr>
          <p:cNvPr id="7" name="TextBox 6">
            <a:extLst>
              <a:ext uri="{FF2B5EF4-FFF2-40B4-BE49-F238E27FC236}">
                <a16:creationId xmlns:a16="http://schemas.microsoft.com/office/drawing/2014/main" id="{88736EFE-79A6-8B48-80B9-689A4181DE91}"/>
              </a:ext>
            </a:extLst>
          </p:cNvPr>
          <p:cNvSpPr txBox="1"/>
          <p:nvPr/>
        </p:nvSpPr>
        <p:spPr>
          <a:xfrm>
            <a:off x="107504" y="1957159"/>
            <a:ext cx="9036496" cy="2893100"/>
          </a:xfrm>
          <a:prstGeom prst="rect">
            <a:avLst/>
          </a:prstGeom>
          <a:noFill/>
        </p:spPr>
        <p:txBody>
          <a:bodyPr wrap="square" rtlCol="0">
            <a:spAutoFit/>
          </a:bodyPr>
          <a:lstStyle/>
          <a:p>
            <a:r>
              <a:rPr lang="en-GB" sz="2800" i="1" dirty="0"/>
              <a:t>“We require that all computer code used for </a:t>
            </a:r>
            <a:r>
              <a:rPr lang="en-GB" sz="2800" i="1" dirty="0" err="1"/>
              <a:t>modeling</a:t>
            </a:r>
            <a:r>
              <a:rPr lang="en-GB" sz="2800" i="1" dirty="0"/>
              <a:t> and/or data analysis that is not commercially available be deposited in a publicly accessible repository upon publication.” </a:t>
            </a:r>
            <a:br>
              <a:rPr lang="en-GB" sz="2800" i="1" dirty="0"/>
            </a:br>
            <a:endParaRPr lang="en-GB" sz="1400" i="1" dirty="0"/>
          </a:p>
          <a:p>
            <a:r>
              <a:rPr lang="en-GB" sz="2800" i="1" dirty="0"/>
              <a:t>“After publication, all reasonable requests for data, code, or materials must be fulfilled.”</a:t>
            </a:r>
          </a:p>
          <a:p>
            <a:endParaRPr lang="en-US" sz="2800" i="1" dirty="0"/>
          </a:p>
        </p:txBody>
      </p:sp>
      <p:sp>
        <p:nvSpPr>
          <p:cNvPr id="9" name="TextBox 8">
            <a:extLst>
              <a:ext uri="{FF2B5EF4-FFF2-40B4-BE49-F238E27FC236}">
                <a16:creationId xmlns:a16="http://schemas.microsoft.com/office/drawing/2014/main" id="{DEE0A7A8-8F43-D24D-8F89-CB6B592A4B96}"/>
              </a:ext>
            </a:extLst>
          </p:cNvPr>
          <p:cNvSpPr txBox="1"/>
          <p:nvPr/>
        </p:nvSpPr>
        <p:spPr>
          <a:xfrm>
            <a:off x="2291068" y="1203598"/>
            <a:ext cx="6961452" cy="523220"/>
          </a:xfrm>
          <a:prstGeom prst="rect">
            <a:avLst/>
          </a:prstGeom>
          <a:noFill/>
        </p:spPr>
        <p:txBody>
          <a:bodyPr wrap="square" rtlCol="0">
            <a:spAutoFit/>
          </a:bodyPr>
          <a:lstStyle/>
          <a:p>
            <a:pPr lvl="0"/>
            <a:r>
              <a:rPr lang="en-GB" sz="2800" dirty="0">
                <a:solidFill>
                  <a:prstClr val="black"/>
                </a:solidFill>
              </a:rPr>
              <a:t>In 2011 </a:t>
            </a:r>
            <a:r>
              <a:rPr lang="en-GB" sz="2800" dirty="0">
                <a:solidFill>
                  <a:prstClr val="black"/>
                </a:solidFill>
                <a:hlinkClick r:id="rId5"/>
              </a:rPr>
              <a:t>Science changed its editorial policies</a:t>
            </a:r>
            <a:r>
              <a:rPr lang="en-GB" sz="2800" dirty="0">
                <a:solidFill>
                  <a:prstClr val="black"/>
                </a:solidFill>
              </a:rPr>
              <a:t>:</a:t>
            </a:r>
          </a:p>
        </p:txBody>
      </p:sp>
    </p:spTree>
    <p:extLst>
      <p:ext uri="{BB962C8B-B14F-4D97-AF65-F5344CB8AC3E}">
        <p14:creationId xmlns:p14="http://schemas.microsoft.com/office/powerpoint/2010/main" val="2794743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3" name="Picture 2">
            <a:extLst>
              <a:ext uri="{FF2B5EF4-FFF2-40B4-BE49-F238E27FC236}">
                <a16:creationId xmlns:a16="http://schemas.microsoft.com/office/drawing/2014/main" id="{4A45961F-CBBA-5346-817F-C45AD83B87DF}"/>
              </a:ext>
            </a:extLst>
          </p:cNvPr>
          <p:cNvPicPr>
            <a:picLocks noChangeAspect="1"/>
          </p:cNvPicPr>
          <p:nvPr/>
        </p:nvPicPr>
        <p:blipFill rotWithShape="1">
          <a:blip r:embed="rId3"/>
          <a:srcRect b="5242"/>
          <a:stretch/>
        </p:blipFill>
        <p:spPr>
          <a:xfrm>
            <a:off x="107504" y="2722539"/>
            <a:ext cx="3692731" cy="1937443"/>
          </a:xfrm>
          <a:prstGeom prst="rect">
            <a:avLst/>
          </a:prstGeom>
        </p:spPr>
      </p:pic>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4"/>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5"/>
              </a:rPr>
              <a:t>https://doi.org/10.1073/pnas.1708290115</a:t>
            </a:r>
            <a:endParaRPr lang="en-US" sz="1000" dirty="0"/>
          </a:p>
        </p:txBody>
      </p:sp>
      <p:sp>
        <p:nvSpPr>
          <p:cNvPr id="7" name="TextBox 6">
            <a:extLst>
              <a:ext uri="{FF2B5EF4-FFF2-40B4-BE49-F238E27FC236}">
                <a16:creationId xmlns:a16="http://schemas.microsoft.com/office/drawing/2014/main" id="{43AB355F-F00E-9741-BFC1-3EF834079248}"/>
              </a:ext>
            </a:extLst>
          </p:cNvPr>
          <p:cNvSpPr txBox="1"/>
          <p:nvPr/>
        </p:nvSpPr>
        <p:spPr>
          <a:xfrm>
            <a:off x="3800235" y="1131590"/>
            <a:ext cx="5164253" cy="3785652"/>
          </a:xfrm>
          <a:prstGeom prst="rect">
            <a:avLst/>
          </a:prstGeom>
          <a:noFill/>
        </p:spPr>
        <p:txBody>
          <a:bodyPr wrap="square" rtlCol="0">
            <a:spAutoFit/>
          </a:bodyPr>
          <a:lstStyle/>
          <a:p>
            <a:r>
              <a:rPr lang="en-US" sz="1200" i="1" dirty="0"/>
              <a:t>“When you approach a PI for the source codes and raw data, you better explain who you are, whom you work for, why you need the data and what you are going to do with it.”</a:t>
            </a:r>
          </a:p>
          <a:p>
            <a:endParaRPr lang="en-US" sz="1200" i="1" dirty="0"/>
          </a:p>
          <a:p>
            <a:r>
              <a:rPr lang="en-US" sz="1200" i="1" dirty="0"/>
              <a:t>“I have to say that this is a very unusual request without any explanation! Please ask your supervisor to send me an email with a detailed, and I mean detailed, explanation.”</a:t>
            </a:r>
          </a:p>
          <a:p>
            <a:endParaRPr lang="en-US" sz="1200" i="1" dirty="0"/>
          </a:p>
          <a:p>
            <a:r>
              <a:rPr lang="en-US" sz="1200" i="1" dirty="0"/>
              <a:t>“The data files remains our property and are not deposited for free access. Please, let me know the purpose you want to get the file and we will see how we can help you.”</a:t>
            </a:r>
          </a:p>
          <a:p>
            <a:endParaRPr lang="en-US" sz="1200" i="1" dirty="0"/>
          </a:p>
          <a:p>
            <a:r>
              <a:rPr lang="en-US" sz="1200" i="1" dirty="0"/>
              <a:t>“Normally we do not provide this kind of information to people we do not know. It might be that you want to check the data analysis, and that might be of some use to us, but only if you publish your findings while properly referring to us.”</a:t>
            </a:r>
          </a:p>
          <a:p>
            <a:endParaRPr lang="en-US" sz="1200" i="1" dirty="0"/>
          </a:p>
          <a:p>
            <a:r>
              <a:rPr lang="en-US" sz="1200" i="1" dirty="0"/>
              <a:t>“Thank you for your interest in our paper. For the [redacted] calculations I used my own code, and there is no public version of this code, which could be downloaded. Since this code is not very user-friendly and is under constant development I prefer not to share this code.“</a:t>
            </a:r>
          </a:p>
        </p:txBody>
      </p:sp>
      <p:sp>
        <p:nvSpPr>
          <p:cNvPr id="11" name="TextBox 10">
            <a:extLst>
              <a:ext uri="{FF2B5EF4-FFF2-40B4-BE49-F238E27FC236}">
                <a16:creationId xmlns:a16="http://schemas.microsoft.com/office/drawing/2014/main" id="{3608CA7D-83DD-0943-B00A-74833D924EC3}"/>
              </a:ext>
            </a:extLst>
          </p:cNvPr>
          <p:cNvSpPr txBox="1"/>
          <p:nvPr/>
        </p:nvSpPr>
        <p:spPr>
          <a:xfrm>
            <a:off x="107504" y="1139520"/>
            <a:ext cx="3692731" cy="1569660"/>
          </a:xfrm>
          <a:prstGeom prst="rect">
            <a:avLst/>
          </a:prstGeom>
          <a:noFill/>
        </p:spPr>
        <p:txBody>
          <a:bodyPr wrap="square" rtlCol="0">
            <a:spAutoFit/>
          </a:bodyPr>
          <a:lstStyle/>
          <a:p>
            <a:r>
              <a:rPr lang="en-GB" sz="1200" dirty="0"/>
              <a:t>		There appeared to be</a:t>
            </a:r>
            <a:br>
              <a:rPr lang="en-GB" sz="1200" dirty="0"/>
            </a:br>
            <a:r>
              <a:rPr lang="en-GB" sz="1200" dirty="0"/>
              <a:t> 		some confusion among</a:t>
            </a:r>
            <a:br>
              <a:rPr lang="en-GB" sz="1200" dirty="0"/>
            </a:br>
            <a:r>
              <a:rPr lang="en-GB" sz="1200" dirty="0"/>
              <a:t>		authors, some of whom</a:t>
            </a:r>
            <a:br>
              <a:rPr lang="en-GB" sz="1200" dirty="0"/>
            </a:br>
            <a:r>
              <a:rPr lang="en-GB" sz="1200" dirty="0"/>
              <a:t> 		seemed to be unaware of</a:t>
            </a:r>
            <a:br>
              <a:rPr lang="en-GB" sz="1200" dirty="0"/>
            </a:br>
            <a:r>
              <a:rPr lang="en-GB" sz="1200" dirty="0"/>
              <a:t> 		Science’s data and code sharing requirement. We can most easily demonstrate this with some anonymized author responses that highlight some of the barriers to sharing they perceived:</a:t>
            </a:r>
            <a:endParaRPr lang="en-US" sz="1200" dirty="0"/>
          </a:p>
        </p:txBody>
      </p:sp>
    </p:spTree>
    <p:extLst>
      <p:ext uri="{BB962C8B-B14F-4D97-AF65-F5344CB8AC3E}">
        <p14:creationId xmlns:p14="http://schemas.microsoft.com/office/powerpoint/2010/main" val="2987803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0AEEC-E155-3744-9889-36F3BE9A947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2417BCE-8041-A940-BBF7-1051B4413E2B}"/>
              </a:ext>
            </a:extLst>
          </p:cNvPr>
          <p:cNvPicPr>
            <a:picLocks noChangeAspect="1"/>
          </p:cNvPicPr>
          <p:nvPr/>
        </p:nvPicPr>
        <p:blipFill>
          <a:blip r:embed="rId3"/>
          <a:stretch>
            <a:fillRect/>
          </a:stretch>
        </p:blipFill>
        <p:spPr>
          <a:xfrm>
            <a:off x="-1" y="-20538"/>
            <a:ext cx="7200903" cy="5400677"/>
          </a:xfrm>
          <a:prstGeom prst="rect">
            <a:avLst/>
          </a:prstGeom>
          <a:solidFill>
            <a:schemeClr val="bg1"/>
          </a:solidFill>
        </p:spPr>
      </p:pic>
      <p:sp>
        <p:nvSpPr>
          <p:cNvPr id="5" name="Rectangle 3">
            <a:extLst>
              <a:ext uri="{FF2B5EF4-FFF2-40B4-BE49-F238E27FC236}">
                <a16:creationId xmlns:a16="http://schemas.microsoft.com/office/drawing/2014/main" id="{61043E19-FB9F-584C-90D7-B93246AD0743}"/>
              </a:ext>
            </a:extLst>
          </p:cNvPr>
          <p:cNvSpPr>
            <a:spLocks noChangeArrowheads="1"/>
          </p:cNvSpPr>
          <p:nvPr/>
        </p:nvSpPr>
        <p:spPr bwMode="auto">
          <a:xfrm>
            <a:off x="180528" y="275164"/>
            <a:ext cx="6695982" cy="1292662"/>
          </a:xfrm>
          <a:prstGeom prst="rect">
            <a:avLst/>
          </a:prstGeom>
          <a:noFill/>
          <a:ln w="9525">
            <a:noFill/>
            <a:miter lim="800000"/>
            <a:headEnd/>
            <a:tailEnd/>
          </a:ln>
        </p:spPr>
        <p:txBody>
          <a:bodyPr wrap="square">
            <a:prstTxWarp prst="textNoShape">
              <a:avLst/>
            </a:prstTxWarp>
            <a:spAutoFit/>
          </a:bodyPr>
          <a:lstStyle/>
          <a:p>
            <a:r>
              <a:rPr lang="en-GB" dirty="0">
                <a:solidFill>
                  <a:srgbClr val="FF0000"/>
                </a:solidFill>
                <a:latin typeface="Calibri"/>
                <a:ea typeface="Batang" pitchFamily="18" charset="-127"/>
                <a:cs typeface="Batang" pitchFamily="18" charset="-127"/>
              </a:rPr>
              <a:t>Of 601 papers in ACM Computer Science journals and proceedings, </a:t>
            </a:r>
            <a:br>
              <a:rPr lang="en-GB" dirty="0">
                <a:solidFill>
                  <a:srgbClr val="FF0000"/>
                </a:solidFill>
                <a:latin typeface="Calibri"/>
                <a:ea typeface="Batang" pitchFamily="18" charset="-127"/>
                <a:cs typeface="Batang" pitchFamily="18" charset="-127"/>
              </a:rPr>
            </a:br>
            <a:r>
              <a:rPr lang="en-GB" dirty="0">
                <a:solidFill>
                  <a:srgbClr val="FF0000"/>
                </a:solidFill>
                <a:latin typeface="Calibri"/>
                <a:ea typeface="Batang" pitchFamily="18" charset="-127"/>
                <a:cs typeface="Batang" pitchFamily="18" charset="-127"/>
              </a:rPr>
              <a:t>only 85 provided a link to software.</a:t>
            </a:r>
          </a:p>
          <a:p>
            <a:r>
              <a:rPr lang="en-GB" dirty="0">
                <a:solidFill>
                  <a:srgbClr val="FF0000"/>
                </a:solidFill>
                <a:latin typeface="Calibri"/>
                <a:ea typeface="Batang" pitchFamily="18" charset="-127"/>
                <a:cs typeface="Batang" pitchFamily="18" charset="-127"/>
              </a:rPr>
              <a:t>For 176 the software could not be obtained. </a:t>
            </a:r>
          </a:p>
          <a:p>
            <a:endParaRPr lang="en-GB" sz="2400" dirty="0">
              <a:solidFill>
                <a:srgbClr val="FF0000"/>
              </a:solidFill>
              <a:latin typeface="Calibri"/>
              <a:ea typeface="Batang" pitchFamily="18" charset="-127"/>
              <a:cs typeface="Batang" pitchFamily="18" charset="-127"/>
            </a:endParaRPr>
          </a:p>
        </p:txBody>
      </p:sp>
      <p:sp>
        <p:nvSpPr>
          <p:cNvPr id="6" name="Text Box 4">
            <a:extLst>
              <a:ext uri="{FF2B5EF4-FFF2-40B4-BE49-F238E27FC236}">
                <a16:creationId xmlns:a16="http://schemas.microsoft.com/office/drawing/2014/main" id="{A381285F-7781-094C-9EA9-183511E662B1}"/>
              </a:ext>
            </a:extLst>
          </p:cNvPr>
          <p:cNvSpPr txBox="1">
            <a:spLocks noChangeArrowheads="1"/>
          </p:cNvSpPr>
          <p:nvPr/>
        </p:nvSpPr>
        <p:spPr bwMode="auto">
          <a:xfrm>
            <a:off x="218978" y="4568810"/>
            <a:ext cx="5145110" cy="523220"/>
          </a:xfrm>
          <a:prstGeom prst="rect">
            <a:avLst/>
          </a:prstGeom>
          <a:noFill/>
          <a:ln w="9525">
            <a:noFill/>
            <a:miter lim="800000"/>
            <a:headEnd/>
            <a:tailEnd/>
          </a:ln>
        </p:spPr>
        <p:txBody>
          <a:bodyPr wrap="square">
            <a:prstTxWarp prst="textNoShape">
              <a:avLst/>
            </a:prstTxWarp>
            <a:spAutoFit/>
          </a:bodyPr>
          <a:lstStyle/>
          <a:p>
            <a:r>
              <a:rPr lang="en-GB" sz="1400" dirty="0" err="1">
                <a:solidFill>
                  <a:prstClr val="black"/>
                </a:solidFill>
                <a:latin typeface="Calibri"/>
                <a:ea typeface="Batang" pitchFamily="18" charset="-127"/>
                <a:cs typeface="Batang" pitchFamily="18" charset="-127"/>
              </a:rPr>
              <a:t>Collberg</a:t>
            </a:r>
            <a:r>
              <a:rPr lang="en-GB" sz="1400" dirty="0">
                <a:solidFill>
                  <a:prstClr val="black"/>
                </a:solidFill>
                <a:latin typeface="Calibri"/>
                <a:ea typeface="Batang" pitchFamily="18" charset="-127"/>
                <a:cs typeface="Batang" pitchFamily="18" charset="-127"/>
              </a:rPr>
              <a:t>, </a:t>
            </a:r>
            <a:r>
              <a:rPr lang="en-GB" sz="1400" dirty="0" err="1">
                <a:solidFill>
                  <a:prstClr val="black"/>
                </a:solidFill>
                <a:latin typeface="Calibri"/>
                <a:ea typeface="Batang" pitchFamily="18" charset="-127"/>
                <a:cs typeface="Batang" pitchFamily="18" charset="-127"/>
              </a:rPr>
              <a:t>Proebsting</a:t>
            </a:r>
            <a:r>
              <a:rPr lang="en-GB" sz="1400" dirty="0">
                <a:solidFill>
                  <a:prstClr val="black"/>
                </a:solidFill>
                <a:latin typeface="Calibri"/>
                <a:ea typeface="Batang" pitchFamily="18" charset="-127"/>
                <a:cs typeface="Batang" pitchFamily="18" charset="-127"/>
              </a:rPr>
              <a:t>, Warren</a:t>
            </a:r>
            <a:r>
              <a:rPr lang="en-GB" sz="1400" dirty="0">
                <a:solidFill>
                  <a:prstClr val="black"/>
                </a:solidFill>
                <a:ea typeface="Batang" pitchFamily="18" charset="-127"/>
                <a:cs typeface="Batang" pitchFamily="18" charset="-127"/>
              </a:rPr>
              <a:t>, University of Arizona TR 14-04, 2015  </a:t>
            </a:r>
            <a:endParaRPr lang="en-GB" sz="1400" dirty="0">
              <a:solidFill>
                <a:prstClr val="black"/>
              </a:solidFill>
              <a:latin typeface="Calibri"/>
              <a:ea typeface="Batang" pitchFamily="18" charset="-127"/>
              <a:cs typeface="Batang" pitchFamily="18" charset="-127"/>
            </a:endParaRPr>
          </a:p>
          <a:p>
            <a:r>
              <a:rPr lang="en-GB" sz="1400" dirty="0">
                <a:solidFill>
                  <a:prstClr val="black"/>
                </a:solidFill>
                <a:ea typeface="Batang" pitchFamily="18" charset="-127"/>
                <a:cs typeface="Batang" pitchFamily="18" charset="-127"/>
              </a:rPr>
              <a:t>http://</a:t>
            </a:r>
            <a:r>
              <a:rPr lang="en-GB" sz="1400" dirty="0" err="1">
                <a:solidFill>
                  <a:prstClr val="black"/>
                </a:solidFill>
                <a:ea typeface="Batang" pitchFamily="18" charset="-127"/>
                <a:cs typeface="Batang" pitchFamily="18" charset="-127"/>
              </a:rPr>
              <a:t>reproducibility.cs.arizona.edu</a:t>
            </a:r>
            <a:r>
              <a:rPr lang="en-GB" sz="1400" dirty="0">
                <a:solidFill>
                  <a:prstClr val="black"/>
                </a:solidFill>
                <a:ea typeface="Batang" pitchFamily="18" charset="-127"/>
                <a:cs typeface="Batang" pitchFamily="18" charset="-127"/>
              </a:rPr>
              <a:t>/v2/</a:t>
            </a:r>
            <a:r>
              <a:rPr lang="en-GB" sz="1400" dirty="0" err="1">
                <a:solidFill>
                  <a:prstClr val="black"/>
                </a:solidFill>
                <a:ea typeface="Batang" pitchFamily="18" charset="-127"/>
                <a:cs typeface="Batang" pitchFamily="18" charset="-127"/>
              </a:rPr>
              <a:t>RepeatabilityTR.pdf</a:t>
            </a:r>
            <a:endParaRPr lang="en-GB" sz="1400"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2372112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still all about reputation</a:t>
            </a:r>
          </a:p>
        </p:txBody>
      </p:sp>
      <p:sp>
        <p:nvSpPr>
          <p:cNvPr id="3" name="Content Placeholder 2"/>
          <p:cNvSpPr txBox="1">
            <a:spLocks/>
          </p:cNvSpPr>
          <p:nvPr/>
        </p:nvSpPr>
        <p:spPr>
          <a:xfrm>
            <a:off x="333375" y="1131591"/>
            <a:ext cx="8487097" cy="3816424"/>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dirty="0"/>
              <a:t>“This particular project was something I wrote a couple years ago to help me out with a workflow</a:t>
            </a:r>
            <a:r>
              <a:rPr lang="is-IS" sz="2600" dirty="0"/>
              <a:t>…</a:t>
            </a:r>
            <a:r>
              <a:rPr lang="en-US" sz="2600" dirty="0"/>
              <a:t> </a:t>
            </a:r>
            <a:r>
              <a:rPr lang="en-US" sz="2600" dirty="0">
                <a:solidFill>
                  <a:srgbClr val="FF0000"/>
                </a:solidFill>
              </a:rPr>
              <a:t>I’d put it up on </a:t>
            </a:r>
            <a:r>
              <a:rPr lang="en-US" sz="2600" dirty="0" err="1">
                <a:solidFill>
                  <a:srgbClr val="FF0000"/>
                </a:solidFill>
              </a:rPr>
              <a:t>Github</a:t>
            </a:r>
            <a:r>
              <a:rPr lang="en-US" sz="2600" dirty="0"/>
              <a:t>, so that others could potentially use it or use the code. So I went to see what people were saying about this project. It seemed liked </a:t>
            </a:r>
            <a:r>
              <a:rPr lang="en-US" sz="2600" dirty="0">
                <a:solidFill>
                  <a:srgbClr val="FF0000"/>
                </a:solidFill>
              </a:rPr>
              <a:t>I’d done something fundamentally wrong</a:t>
            </a:r>
            <a:r>
              <a:rPr lang="en-US" sz="2600" dirty="0"/>
              <a:t>, so stupid that it flabbergasts someone... </a:t>
            </a:r>
            <a:r>
              <a:rPr lang="en-US" sz="2600" dirty="0">
                <a:solidFill>
                  <a:srgbClr val="FF0000"/>
                </a:solidFill>
              </a:rPr>
              <a:t>So of course I start sobbing</a:t>
            </a:r>
            <a:r>
              <a:rPr lang="en-US" sz="2600" dirty="0"/>
              <a:t>. Then I see these people’s follower count, and I sob harder. I can’t help but think of potential future employers that are no longer potential.”</a:t>
            </a:r>
          </a:p>
          <a:p>
            <a:pPr marL="0" indent="0">
              <a:buFont typeface="Arial" pitchFamily="34" charset="0"/>
              <a:buNone/>
            </a:pPr>
            <a:endParaRPr lang="en-US" sz="2800" dirty="0"/>
          </a:p>
          <a:p>
            <a:pPr marL="0" indent="0">
              <a:buFont typeface="Arial" pitchFamily="34" charset="0"/>
              <a:buNone/>
            </a:pPr>
            <a:endParaRPr lang="en-US" sz="2800" dirty="0"/>
          </a:p>
        </p:txBody>
      </p:sp>
      <p:sp>
        <p:nvSpPr>
          <p:cNvPr id="4" name="Text Box 4"/>
          <p:cNvSpPr txBox="1">
            <a:spLocks noChangeArrowheads="1"/>
          </p:cNvSpPr>
          <p:nvPr/>
        </p:nvSpPr>
        <p:spPr bwMode="auto">
          <a:xfrm>
            <a:off x="4427984" y="4299942"/>
            <a:ext cx="4544129" cy="523220"/>
          </a:xfrm>
          <a:prstGeom prst="rect">
            <a:avLst/>
          </a:prstGeom>
          <a:solidFill>
            <a:schemeClr val="bg1"/>
          </a:solidFill>
          <a:ln w="9525">
            <a:noFill/>
            <a:miter lim="800000"/>
            <a:headEnd/>
            <a:tailEnd/>
          </a:ln>
        </p:spPr>
        <p:txBody>
          <a:bodyPr wrap="none">
            <a:prstTxWarp prst="textNoShape">
              <a:avLst/>
            </a:prstTxWarp>
            <a:spAutoFit/>
          </a:bodyPr>
          <a:lstStyle/>
          <a:p>
            <a:r>
              <a:rPr lang="de-DE" sz="1400" dirty="0">
                <a:solidFill>
                  <a:prstClr val="black"/>
                </a:solidFill>
                <a:ea typeface="Batang" pitchFamily="18" charset="-127"/>
                <a:cs typeface="Batang" pitchFamily="18" charset="-127"/>
                <a:hlinkClick r:id="rId2"/>
              </a:rPr>
              <a:t>http://www.software.ac.uk/blog/2013-01-25-haters-gonna-</a:t>
            </a:r>
            <a:br>
              <a:rPr lang="de-DE" sz="1400" dirty="0">
                <a:solidFill>
                  <a:prstClr val="black"/>
                </a:solidFill>
                <a:ea typeface="Batang" pitchFamily="18" charset="-127"/>
                <a:cs typeface="Batang" pitchFamily="18" charset="-127"/>
                <a:hlinkClick r:id="rId2"/>
              </a:rPr>
            </a:br>
            <a:r>
              <a:rPr lang="de-DE" sz="1400" dirty="0">
                <a:solidFill>
                  <a:prstClr val="black"/>
                </a:solidFill>
                <a:ea typeface="Batang" pitchFamily="18" charset="-127"/>
                <a:cs typeface="Batang" pitchFamily="18" charset="-127"/>
                <a:hlinkClick r:id="rId2"/>
              </a:rPr>
              <a:t>hate-why-you-shouldnt-be-ashamed-releasing-your-code</a:t>
            </a:r>
            <a:endParaRPr lang="de-DE" sz="1400" dirty="0">
              <a:solidFill>
                <a:prstClr val="black"/>
              </a:solidFill>
              <a:ea typeface="Batang" pitchFamily="18" charset="-127"/>
              <a:cs typeface="Batang" pitchFamily="18" charset="-127"/>
            </a:endParaRPr>
          </a:p>
        </p:txBody>
      </p:sp>
      <p:pic>
        <p:nvPicPr>
          <p:cNvPr id="5" name="Picture 4"/>
          <p:cNvPicPr>
            <a:picLocks noChangeAspect="1"/>
          </p:cNvPicPr>
          <p:nvPr/>
        </p:nvPicPr>
        <p:blipFill>
          <a:blip r:embed="rId3"/>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119767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2B41-9848-D54C-B474-DBA282DEA375}"/>
              </a:ext>
            </a:extLst>
          </p:cNvPr>
          <p:cNvSpPr>
            <a:spLocks noGrp="1"/>
          </p:cNvSpPr>
          <p:nvPr>
            <p:ph type="title"/>
          </p:nvPr>
        </p:nvSpPr>
        <p:spPr/>
        <p:txBody>
          <a:bodyPr/>
          <a:lstStyle/>
          <a:p>
            <a:r>
              <a:rPr lang="en-US" dirty="0"/>
              <a:t>Helping people share knowledge, to change their communities</a:t>
            </a:r>
          </a:p>
        </p:txBody>
      </p:sp>
      <p:pic>
        <p:nvPicPr>
          <p:cNvPr id="4" name="Picture 3">
            <a:extLst>
              <a:ext uri="{FF2B5EF4-FFF2-40B4-BE49-F238E27FC236}">
                <a16:creationId xmlns:a16="http://schemas.microsoft.com/office/drawing/2014/main" id="{5363DA2D-256E-804C-B4AB-9C165D046723}"/>
              </a:ext>
            </a:extLst>
          </p:cNvPr>
          <p:cNvPicPr>
            <a:picLocks noChangeAspect="1"/>
          </p:cNvPicPr>
          <p:nvPr/>
        </p:nvPicPr>
        <p:blipFill>
          <a:blip r:embed="rId2"/>
          <a:stretch>
            <a:fillRect/>
          </a:stretch>
        </p:blipFill>
        <p:spPr>
          <a:xfrm>
            <a:off x="8026400" y="4705941"/>
            <a:ext cx="1117600" cy="393700"/>
          </a:xfrm>
          <a:prstGeom prst="rect">
            <a:avLst/>
          </a:prstGeom>
        </p:spPr>
      </p:pic>
    </p:spTree>
    <p:extLst>
      <p:ext uri="{BB962C8B-B14F-4D97-AF65-F5344CB8AC3E}">
        <p14:creationId xmlns:p14="http://schemas.microsoft.com/office/powerpoint/2010/main" val="1601933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7055" y="151772"/>
            <a:ext cx="6451715" cy="600164"/>
          </a:xfrm>
          <a:prstGeom prst="rect">
            <a:avLst/>
          </a:prstGeom>
        </p:spPr>
        <p:txBody>
          <a:bodyPr wrap="square">
            <a:spAutoFit/>
          </a:bodyPr>
          <a:lstStyle/>
          <a:p>
            <a:pPr defTabSz="685800"/>
            <a:r>
              <a:rPr lang="en-US" sz="3300" dirty="0">
                <a:solidFill>
                  <a:srgbClr val="FFFFFF"/>
                </a:solidFill>
                <a:latin typeface="Helvetica"/>
                <a:cs typeface="Helvetica"/>
              </a:rPr>
              <a:t>Software Sustainability Institute</a:t>
            </a:r>
          </a:p>
        </p:txBody>
      </p:sp>
      <p:sp>
        <p:nvSpPr>
          <p:cNvPr id="6" name="TextBox 5"/>
          <p:cNvSpPr txBox="1"/>
          <p:nvPr/>
        </p:nvSpPr>
        <p:spPr>
          <a:xfrm>
            <a:off x="1043608" y="4623978"/>
            <a:ext cx="7128792" cy="415498"/>
          </a:xfrm>
          <a:prstGeom prst="rect">
            <a:avLst/>
          </a:prstGeom>
          <a:noFill/>
        </p:spPr>
        <p:txBody>
          <a:bodyPr wrap="square" rtlCol="0">
            <a:spAutoFit/>
          </a:bodyPr>
          <a:lstStyle/>
          <a:p>
            <a:pPr defTabSz="685800"/>
            <a:r>
              <a:rPr lang="en-GB" sz="1050" dirty="0">
                <a:solidFill>
                  <a:prstClr val="white"/>
                </a:solidFill>
              </a:rPr>
              <a:t>Supported by the UK Research Councils through grants EP/H043160/1, EP/N006410/1 and EP/S021779/1, with additional project funding from </a:t>
            </a:r>
            <a:r>
              <a:rPr lang="en-GB" sz="1050" dirty="0" err="1">
                <a:solidFill>
                  <a:prstClr val="white"/>
                </a:solidFill>
              </a:rPr>
              <a:t>Jisc</a:t>
            </a:r>
            <a:r>
              <a:rPr lang="en-GB" sz="1050" dirty="0">
                <a:solidFill>
                  <a:prstClr val="white"/>
                </a:solidFill>
              </a:rPr>
              <a:t>  </a:t>
            </a:r>
            <a:r>
              <a:rPr lang="en-US" sz="1050" dirty="0">
                <a:solidFill>
                  <a:prstClr val="white"/>
                </a:solidFill>
                <a:latin typeface="Calibri"/>
              </a:rPr>
              <a:t>A collaboration between the universities of Edinburgh, Manchester, Oxford and Southampton. </a:t>
            </a:r>
          </a:p>
        </p:txBody>
      </p:sp>
      <p:pic>
        <p:nvPicPr>
          <p:cNvPr id="7" name="Picture 6"/>
          <p:cNvPicPr>
            <a:picLocks noChangeAspect="1"/>
          </p:cNvPicPr>
          <p:nvPr/>
        </p:nvPicPr>
        <p:blipFill>
          <a:blip r:embed="rId3"/>
          <a:stretch>
            <a:fillRect/>
          </a:stretch>
        </p:blipFill>
        <p:spPr>
          <a:xfrm>
            <a:off x="5570730" y="951570"/>
            <a:ext cx="2430270" cy="2430270"/>
          </a:xfrm>
          <a:prstGeom prst="rect">
            <a:avLst/>
          </a:prstGeom>
          <a:gradFill flip="none" rotWithShape="1">
            <a:gsLst>
              <a:gs pos="78000">
                <a:schemeClr val="tx1"/>
              </a:gs>
              <a:gs pos="0">
                <a:prstClr val="white"/>
              </a:gs>
            </a:gsLst>
            <a:path path="circle">
              <a:fillToRect l="50000" t="50000" r="50000" b="50000"/>
            </a:path>
            <a:tileRect/>
          </a:gradFill>
        </p:spPr>
      </p:pic>
      <p:pic>
        <p:nvPicPr>
          <p:cNvPr id="5" name="Picture 4"/>
          <p:cNvPicPr>
            <a:picLocks noChangeAspect="1"/>
          </p:cNvPicPr>
          <p:nvPr/>
        </p:nvPicPr>
        <p:blipFill>
          <a:blip r:embed="rId4"/>
          <a:stretch>
            <a:fillRect/>
          </a:stretch>
        </p:blipFill>
        <p:spPr>
          <a:xfrm>
            <a:off x="8305800" y="4826164"/>
            <a:ext cx="838200" cy="295275"/>
          </a:xfrm>
          <a:prstGeom prst="rect">
            <a:avLst/>
          </a:prstGeom>
        </p:spPr>
      </p:pic>
      <p:sp>
        <p:nvSpPr>
          <p:cNvPr id="2" name="TextBox 1"/>
          <p:cNvSpPr txBox="1"/>
          <p:nvPr/>
        </p:nvSpPr>
        <p:spPr>
          <a:xfrm>
            <a:off x="1143000" y="1051304"/>
            <a:ext cx="6291318" cy="3416320"/>
          </a:xfrm>
          <a:prstGeom prst="rect">
            <a:avLst/>
          </a:prstGeom>
          <a:noFill/>
        </p:spPr>
        <p:txBody>
          <a:bodyPr wrap="square" rtlCol="0">
            <a:spAutoFit/>
          </a:bodyPr>
          <a:lstStyle/>
          <a:p>
            <a:pPr defTabSz="685800"/>
            <a:r>
              <a:rPr lang="en-US" sz="2400" i="1" dirty="0">
                <a:solidFill>
                  <a:srgbClr val="FFFFFF"/>
                </a:solidFill>
                <a:latin typeface="Helvetica Light"/>
                <a:cs typeface="Helvetica Light"/>
              </a:rPr>
              <a:t>“A national facility for cultivating </a:t>
            </a:r>
            <a:br>
              <a:rPr lang="en-US" sz="2400" i="1" dirty="0">
                <a:solidFill>
                  <a:srgbClr val="FFFFFF"/>
                </a:solidFill>
                <a:latin typeface="Helvetica Light"/>
                <a:cs typeface="Helvetica Light"/>
              </a:rPr>
            </a:br>
            <a:r>
              <a:rPr lang="en-US" sz="2400" i="1" dirty="0">
                <a:solidFill>
                  <a:srgbClr val="FFFFFF"/>
                </a:solidFill>
                <a:latin typeface="Helvetica Light"/>
                <a:cs typeface="Helvetica Light"/>
              </a:rPr>
              <a:t>better, more sustainable, </a:t>
            </a:r>
            <a:br>
              <a:rPr lang="en-US" sz="2400" i="1" dirty="0">
                <a:solidFill>
                  <a:srgbClr val="FFFFFF"/>
                </a:solidFill>
                <a:latin typeface="Helvetica Light"/>
                <a:cs typeface="Helvetica Light"/>
              </a:rPr>
            </a:br>
            <a:r>
              <a:rPr lang="en-US" sz="2400" i="1" dirty="0">
                <a:solidFill>
                  <a:srgbClr val="FFFFFF"/>
                </a:solidFill>
                <a:latin typeface="Helvetica Light"/>
                <a:cs typeface="Helvetica Light"/>
              </a:rPr>
              <a:t>research software to enable </a:t>
            </a:r>
            <a:br>
              <a:rPr lang="en-US" sz="2400" i="1" dirty="0">
                <a:solidFill>
                  <a:srgbClr val="FFFFFF"/>
                </a:solidFill>
                <a:latin typeface="Helvetica Light"/>
                <a:cs typeface="Helvetica Light"/>
              </a:rPr>
            </a:br>
            <a:r>
              <a:rPr lang="en-US" sz="2400" i="1" dirty="0">
                <a:solidFill>
                  <a:srgbClr val="FFFFFF"/>
                </a:solidFill>
                <a:latin typeface="Helvetica Light"/>
                <a:cs typeface="Helvetica Light"/>
              </a:rPr>
              <a:t>world-class research” </a:t>
            </a:r>
            <a:endParaRPr lang="en-US" sz="2400" dirty="0">
              <a:solidFill>
                <a:srgbClr val="FFFFFF"/>
              </a:solidFill>
              <a:latin typeface="Helvetica Light"/>
              <a:cs typeface="Helvetica Light"/>
            </a:endParaRPr>
          </a:p>
          <a:p>
            <a:pPr defTabSz="685800"/>
            <a:endParaRPr lang="en-US" sz="2400" dirty="0">
              <a:solidFill>
                <a:srgbClr val="FFFFFF"/>
              </a:solidFill>
              <a:latin typeface="Helvetica Light"/>
              <a:cs typeface="Helvetica Light"/>
            </a:endParaRPr>
          </a:p>
          <a:p>
            <a:pPr defTabSz="685800"/>
            <a:endParaRPr lang="en-US" sz="2400" dirty="0">
              <a:solidFill>
                <a:srgbClr val="FFFFFF"/>
              </a:solidFill>
              <a:latin typeface="Helvetica Light"/>
              <a:cs typeface="Helvetica Light"/>
            </a:endParaRPr>
          </a:p>
          <a:p>
            <a:pPr defTabSz="685800"/>
            <a:r>
              <a:rPr lang="en-US" sz="2400" dirty="0">
                <a:solidFill>
                  <a:srgbClr val="FFFFFF"/>
                </a:solidFill>
                <a:latin typeface="Helvetica Light"/>
                <a:cs typeface="Helvetica Light"/>
              </a:rPr>
              <a:t>Providing to the wider community:</a:t>
            </a:r>
          </a:p>
          <a:p>
            <a:pPr defTabSz="685800"/>
            <a:r>
              <a:rPr lang="en-US" sz="2400" dirty="0">
                <a:solidFill>
                  <a:srgbClr val="FFFFFF"/>
                </a:solidFill>
                <a:latin typeface="Helvetica Light"/>
                <a:cs typeface="Helvetica Light"/>
              </a:rPr>
              <a:t>expertise, services, tools, events, policy, guidance, data, opportunities, </a:t>
            </a:r>
            <a:r>
              <a:rPr lang="mr-IN" sz="2400" dirty="0">
                <a:solidFill>
                  <a:srgbClr val="FFFFFF"/>
                </a:solidFill>
                <a:latin typeface="Helvetica Light"/>
                <a:cs typeface="Helvetica Light"/>
              </a:rPr>
              <a:t>…</a:t>
            </a:r>
            <a:endParaRPr lang="en-US" sz="2400" dirty="0">
              <a:solidFill>
                <a:srgbClr val="FFFFFF"/>
              </a:solidFill>
              <a:latin typeface="Helvetica Light"/>
              <a:cs typeface="Helvetica Light"/>
            </a:endParaRPr>
          </a:p>
        </p:txBody>
      </p:sp>
    </p:spTree>
    <p:extLst>
      <p:ext uri="{BB962C8B-B14F-4D97-AF65-F5344CB8AC3E}">
        <p14:creationId xmlns:p14="http://schemas.microsoft.com/office/powerpoint/2010/main" val="188613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pic>
        <p:nvPicPr>
          <p:cNvPr id="28" name="Picture 27">
            <a:extLst>
              <a:ext uri="{FF2B5EF4-FFF2-40B4-BE49-F238E27FC236}">
                <a16:creationId xmlns:a16="http://schemas.microsoft.com/office/drawing/2014/main" id="{5363DA2D-256E-804C-B4AB-9C165D046723}"/>
              </a:ext>
            </a:extLst>
          </p:cNvPr>
          <p:cNvPicPr>
            <a:picLocks noChangeAspect="1"/>
          </p:cNvPicPr>
          <p:nvPr/>
        </p:nvPicPr>
        <p:blipFill>
          <a:blip r:embed="rId14"/>
          <a:stretch>
            <a:fillRect/>
          </a:stretch>
        </p:blipFill>
        <p:spPr>
          <a:xfrm>
            <a:off x="8361746" y="4849314"/>
            <a:ext cx="790632" cy="278518"/>
          </a:xfrm>
          <a:prstGeom prst="rect">
            <a:avLst/>
          </a:prstGeom>
        </p:spPr>
      </p:pic>
    </p:spTree>
    <p:extLst>
      <p:ext uri="{BB962C8B-B14F-4D97-AF65-F5344CB8AC3E}">
        <p14:creationId xmlns:p14="http://schemas.microsoft.com/office/powerpoint/2010/main" val="127879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 name="Rectangle 66"/>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164" y="2867352"/>
            <a:ext cx="847653" cy="726836"/>
          </a:xfrm>
          <a:prstGeom prst="rect">
            <a:avLst/>
          </a:prstGeom>
        </p:spPr>
      </p:pic>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pic>
        <p:nvPicPr>
          <p:cNvPr id="45" name="Content Placeholder 6" descr="CurationAndPreservation.png"/>
          <p:cNvPicPr>
            <a:picLocks noChangeAspect="1"/>
          </p:cNvPicPr>
          <p:nvPr/>
        </p:nvPicPr>
        <p:blipFill>
          <a:blip r:embed="rId4" cstate="screen">
            <a:extLst>
              <a:ext uri="{28A0092B-C50C-407E-A947-70E740481C1C}">
                <a14:useLocalDpi xmlns:a14="http://schemas.microsoft.com/office/drawing/2010/main"/>
              </a:ext>
            </a:extLst>
          </a:blip>
          <a:srcRect l="-15021" r="-15021"/>
          <a:stretch>
            <a:fillRect/>
          </a:stretch>
        </p:blipFill>
        <p:spPr>
          <a:xfrm>
            <a:off x="7284452" y="1609357"/>
            <a:ext cx="692367" cy="752513"/>
          </a:xfrm>
          <a:prstGeom prst="rect">
            <a:avLst/>
          </a:prstGeom>
        </p:spPr>
      </p:pic>
      <p:pic>
        <p:nvPicPr>
          <p:cNvPr id="46" name="Content Placeholder 7" descr="YouveInheritedSomeCode.png"/>
          <p:cNvPicPr>
            <a:picLocks noChangeAspect="1"/>
          </p:cNvPicPr>
          <p:nvPr/>
        </p:nvPicPr>
        <p:blipFill>
          <a:blip r:embed="rId5" cstate="screen">
            <a:extLst>
              <a:ext uri="{28A0092B-C50C-407E-A947-70E740481C1C}">
                <a14:useLocalDpi xmlns:a14="http://schemas.microsoft.com/office/drawing/2010/main"/>
              </a:ext>
            </a:extLst>
          </a:blip>
          <a:srcRect l="-15047" r="-15047"/>
          <a:stretch>
            <a:fillRect/>
          </a:stretch>
        </p:blipFill>
        <p:spPr>
          <a:xfrm>
            <a:off x="6686090" y="1617371"/>
            <a:ext cx="692645" cy="752513"/>
          </a:xfrm>
          <a:prstGeom prst="rect">
            <a:avLst/>
          </a:prstGeom>
        </p:spPr>
      </p:pic>
      <p:pic>
        <p:nvPicPr>
          <p:cNvPr id="33" name="Picture 32" descr="IMGP647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6323" y="476374"/>
            <a:ext cx="1574480" cy="1051049"/>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7057" y="530815"/>
            <a:ext cx="1213379" cy="910034"/>
          </a:xfrm>
          <a:prstGeom prst="rect">
            <a:avLst/>
          </a:prstGeom>
        </p:spPr>
      </p:pic>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3" name="TextBox 22"/>
          <p:cNvSpPr txBox="1"/>
          <p:nvPr/>
        </p:nvSpPr>
        <p:spPr>
          <a:xfrm>
            <a:off x="3822436" y="2409732"/>
            <a:ext cx="14991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Website &amp; blog</a:t>
            </a:r>
          </a:p>
        </p:txBody>
      </p:sp>
      <p:sp>
        <p:nvSpPr>
          <p:cNvPr id="24" name="TextBox 23"/>
          <p:cNvSpPr txBox="1"/>
          <p:nvPr/>
        </p:nvSpPr>
        <p:spPr>
          <a:xfrm>
            <a:off x="3185521" y="3534416"/>
            <a:ext cx="118013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Campaigns</a:t>
            </a:r>
          </a:p>
        </p:txBody>
      </p:sp>
      <p:sp>
        <p:nvSpPr>
          <p:cNvPr id="26" name="TextBox 25"/>
          <p:cNvSpPr txBox="1"/>
          <p:nvPr/>
        </p:nvSpPr>
        <p:spPr>
          <a:xfrm>
            <a:off x="4174886" y="160629"/>
            <a:ext cx="784190"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Advice</a:t>
            </a:r>
          </a:p>
        </p:txBody>
      </p:sp>
      <p:sp>
        <p:nvSpPr>
          <p:cNvPr id="27" name="TextBox 26"/>
          <p:cNvSpPr txBox="1"/>
          <p:nvPr/>
        </p:nvSpPr>
        <p:spPr>
          <a:xfrm>
            <a:off x="5957059" y="1817260"/>
            <a:ext cx="8050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Guides</a:t>
            </a:r>
          </a:p>
        </p:txBody>
      </p:sp>
      <p:sp>
        <p:nvSpPr>
          <p:cNvPr id="28" name="TextBox 27"/>
          <p:cNvSpPr txBox="1"/>
          <p:nvPr/>
        </p:nvSpPr>
        <p:spPr>
          <a:xfrm>
            <a:off x="7026396" y="782905"/>
            <a:ext cx="90281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Courses</a:t>
            </a:r>
          </a:p>
        </p:txBody>
      </p:sp>
      <p:sp>
        <p:nvSpPr>
          <p:cNvPr id="29" name="TextBox 28"/>
          <p:cNvSpPr txBox="1"/>
          <p:nvPr/>
        </p:nvSpPr>
        <p:spPr>
          <a:xfrm>
            <a:off x="4939824" y="3594188"/>
            <a:ext cx="114807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Workshops</a:t>
            </a:r>
          </a:p>
        </p:txBody>
      </p:sp>
      <p:grpSp>
        <p:nvGrpSpPr>
          <p:cNvPr id="39" name="Group 38"/>
          <p:cNvGrpSpPr/>
          <p:nvPr/>
        </p:nvGrpSpPr>
        <p:grpSpPr>
          <a:xfrm>
            <a:off x="6531299" y="2660285"/>
            <a:ext cx="1396245" cy="1397279"/>
            <a:chOff x="7555158" y="1921131"/>
            <a:chExt cx="3810000" cy="3812820"/>
          </a:xfrm>
        </p:grpSpPr>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7858" y="3828951"/>
              <a:ext cx="1892300" cy="1905000"/>
            </a:xfrm>
            <a:prstGeom prst="rect">
              <a:avLst/>
            </a:prstGeom>
          </p:spPr>
        </p:pic>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5158" y="1921131"/>
              <a:ext cx="1905000" cy="1905000"/>
            </a:xfrm>
            <a:prstGeom prst="rect">
              <a:avLst/>
            </a:prstGeom>
          </p:spPr>
        </p:pic>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0158" y="1921131"/>
              <a:ext cx="1905000" cy="1905000"/>
            </a:xfrm>
            <a:prstGeom prst="rect">
              <a:avLst/>
            </a:prstGeom>
          </p:spPr>
        </p:pic>
        <p:pic>
          <p:nvPicPr>
            <p:cNvPr id="38" name="Picture 3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60158" y="3826131"/>
              <a:ext cx="1905000" cy="1905000"/>
            </a:xfrm>
            <a:prstGeom prst="rect">
              <a:avLst/>
            </a:prstGeom>
          </p:spPr>
        </p:pic>
      </p:grpSp>
      <p:sp>
        <p:nvSpPr>
          <p:cNvPr id="30" name="TextBox 29"/>
          <p:cNvSpPr txBox="1"/>
          <p:nvPr/>
        </p:nvSpPr>
        <p:spPr>
          <a:xfrm>
            <a:off x="6760012" y="4008875"/>
            <a:ext cx="10967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Fellowship</a:t>
            </a:r>
          </a:p>
        </p:txBody>
      </p:sp>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63311" y="456404"/>
            <a:ext cx="972996" cy="732991"/>
          </a:xfrm>
          <a:prstGeom prst="rect">
            <a:avLst/>
          </a:prstGeom>
        </p:spPr>
      </p:pic>
      <p:pic>
        <p:nvPicPr>
          <p:cNvPr id="42" name="Picture 4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63310" y="1689860"/>
            <a:ext cx="1160724" cy="755152"/>
          </a:xfrm>
          <a:prstGeom prst="rect">
            <a:avLst/>
          </a:prstGeom>
        </p:spPr>
      </p:pic>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80164" y="3825187"/>
            <a:ext cx="1238355" cy="697132"/>
          </a:xfrm>
          <a:prstGeom prst="rect">
            <a:avLst/>
          </a:prstGeom>
        </p:spPr>
      </p:pic>
      <p:pic>
        <p:nvPicPr>
          <p:cNvPr id="50" name="Picture 4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48984" y="3940437"/>
            <a:ext cx="1538977" cy="1023053"/>
          </a:xfrm>
          <a:prstGeom prst="rect">
            <a:avLst/>
          </a:pr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14174" y="3818384"/>
            <a:ext cx="938580" cy="703935"/>
          </a:xfrm>
          <a:prstGeom prst="rect">
            <a:avLst/>
          </a:prstGeom>
        </p:spPr>
      </p:pic>
      <p:sp>
        <p:nvSpPr>
          <p:cNvPr id="52" name="TextBox 51"/>
          <p:cNvSpPr txBox="1"/>
          <p:nvPr/>
        </p:nvSpPr>
        <p:spPr>
          <a:xfrm>
            <a:off x="1417976" y="2998553"/>
            <a:ext cx="1010213"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Research</a:t>
            </a:r>
          </a:p>
        </p:txBody>
      </p:sp>
      <p:sp>
        <p:nvSpPr>
          <p:cNvPr id="48" name="TextBox 47"/>
          <p:cNvSpPr txBox="1"/>
          <p:nvPr/>
        </p:nvSpPr>
        <p:spPr>
          <a:xfrm>
            <a:off x="1190623" y="0"/>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0000"/>
              </a:solidFill>
              <a:latin typeface="Helvetica"/>
              <a:cs typeface="Helvetica"/>
            </a:endParaRPr>
          </a:p>
        </p:txBody>
      </p:sp>
      <p:sp>
        <p:nvSpPr>
          <p:cNvPr id="49" name="TextBox 48"/>
          <p:cNvSpPr txBox="1"/>
          <p:nvPr/>
        </p:nvSpPr>
        <p:spPr>
          <a:xfrm>
            <a:off x="1220378" y="4660986"/>
            <a:ext cx="100700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endParaRPr lang="en-US" dirty="0">
              <a:solidFill>
                <a:srgbClr val="FF0000"/>
              </a:solidFill>
              <a:latin typeface="Helvetica"/>
              <a:cs typeface="Helvetica"/>
            </a:endParaRPr>
          </a:p>
        </p:txBody>
      </p:sp>
      <p:sp>
        <p:nvSpPr>
          <p:cNvPr id="53" name="TextBox 52"/>
          <p:cNvSpPr txBox="1"/>
          <p:nvPr/>
        </p:nvSpPr>
        <p:spPr>
          <a:xfrm>
            <a:off x="6713339" y="2099"/>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0000"/>
              </a:solidFill>
              <a:latin typeface="Helvetica"/>
              <a:cs typeface="Helvetica"/>
            </a:endParaRPr>
          </a:p>
        </p:txBody>
      </p:sp>
      <p:sp>
        <p:nvSpPr>
          <p:cNvPr id="54" name="TextBox 53"/>
          <p:cNvSpPr txBox="1"/>
          <p:nvPr/>
        </p:nvSpPr>
        <p:spPr>
          <a:xfrm>
            <a:off x="6251412" y="466778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p>
        </p:txBody>
      </p:sp>
      <p:pic>
        <p:nvPicPr>
          <p:cNvPr id="40" name="Content Placeholder 5" descr="ER1brite-tube.png"/>
          <p:cNvPicPr>
            <a:picLocks noChangeAspect="1"/>
          </p:cNvPicPr>
          <p:nvPr/>
        </p:nvPicPr>
        <p:blipFill>
          <a:blip r:embed="rId17" cstate="screen">
            <a:extLst>
              <a:ext uri="{28A0092B-C50C-407E-A947-70E740481C1C}">
                <a14:useLocalDpi xmlns:a14="http://schemas.microsoft.com/office/drawing/2010/main"/>
              </a:ext>
            </a:extLst>
          </a:blip>
          <a:srcRect t="-9452" b="-9452"/>
          <a:stretch>
            <a:fillRect/>
          </a:stretch>
        </p:blipFill>
        <p:spPr>
          <a:xfrm>
            <a:off x="1330434" y="724546"/>
            <a:ext cx="1037230" cy="1127333"/>
          </a:xfrm>
          <a:prstGeom prst="rect">
            <a:avLst/>
          </a:prstGeom>
        </p:spPr>
      </p:pic>
      <p:sp>
        <p:nvSpPr>
          <p:cNvPr id="25" name="TextBox 24"/>
          <p:cNvSpPr txBox="1"/>
          <p:nvPr/>
        </p:nvSpPr>
        <p:spPr>
          <a:xfrm>
            <a:off x="2341127" y="1222290"/>
            <a:ext cx="12570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Consultancy</a:t>
            </a:r>
          </a:p>
        </p:txBody>
      </p:sp>
      <p:pic>
        <p:nvPicPr>
          <p:cNvPr id="44" name="Picture 4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476357" y="3818384"/>
            <a:ext cx="929509" cy="697132"/>
          </a:xfrm>
          <a:prstGeom prst="rect">
            <a:avLst/>
          </a:prstGeom>
        </p:spPr>
      </p:pic>
      <p:sp>
        <p:nvSpPr>
          <p:cNvPr id="43" name="TextBox 42"/>
          <p:cNvSpPr txBox="1"/>
          <p:nvPr/>
        </p:nvSpPr>
        <p:spPr>
          <a:xfrm>
            <a:off x="2526634" y="1440848"/>
            <a:ext cx="838691" cy="2308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70+ projects</a:t>
            </a:r>
          </a:p>
        </p:txBody>
      </p:sp>
      <p:sp>
        <p:nvSpPr>
          <p:cNvPr id="55" name="TextBox 54"/>
          <p:cNvSpPr txBox="1"/>
          <p:nvPr/>
        </p:nvSpPr>
        <p:spPr>
          <a:xfrm>
            <a:off x="4037237" y="1516735"/>
            <a:ext cx="1069525"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130+ evaluations</a:t>
            </a:r>
          </a:p>
          <a:p>
            <a:pPr algn="ctr" defTabSz="342900"/>
            <a:r>
              <a:rPr lang="en-US" sz="900" dirty="0">
                <a:solidFill>
                  <a:prstClr val="white"/>
                </a:solidFill>
                <a:latin typeface="Helvetica Light"/>
                <a:cs typeface="Helvetica Light"/>
              </a:rPr>
              <a:t>4 surgeries</a:t>
            </a:r>
          </a:p>
        </p:txBody>
      </p:sp>
      <p:sp>
        <p:nvSpPr>
          <p:cNvPr id="57" name="TextBox 56"/>
          <p:cNvSpPr txBox="1"/>
          <p:nvPr/>
        </p:nvSpPr>
        <p:spPr>
          <a:xfrm>
            <a:off x="7005964" y="1021468"/>
            <a:ext cx="998992"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150+ UK SWC </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workshops</a:t>
            </a:r>
          </a:p>
          <a:p>
            <a:pPr algn="ctr" defTabSz="342900"/>
            <a:r>
              <a:rPr lang="en-US" sz="900" dirty="0">
                <a:solidFill>
                  <a:prstClr val="white"/>
                </a:solidFill>
                <a:latin typeface="Helvetica Light"/>
                <a:cs typeface="Helvetica Light"/>
              </a:rPr>
              <a:t>4,500+ learners</a:t>
            </a:r>
          </a:p>
          <a:p>
            <a:pPr algn="ctr" defTabSz="342900"/>
            <a:endParaRPr lang="en-US" sz="900" dirty="0">
              <a:solidFill>
                <a:prstClr val="white"/>
              </a:solidFill>
              <a:latin typeface="Helvetica Light"/>
              <a:cs typeface="Helvetica Light"/>
            </a:endParaRPr>
          </a:p>
        </p:txBody>
      </p:sp>
      <p:sp>
        <p:nvSpPr>
          <p:cNvPr id="58" name="TextBox 57"/>
          <p:cNvSpPr txBox="1"/>
          <p:nvPr/>
        </p:nvSpPr>
        <p:spPr>
          <a:xfrm>
            <a:off x="5879884" y="2052812"/>
            <a:ext cx="966932"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80+ guides</a:t>
            </a:r>
          </a:p>
          <a:p>
            <a:pPr algn="ctr" defTabSz="342900"/>
            <a:r>
              <a:rPr lang="en-US" sz="900" dirty="0">
                <a:solidFill>
                  <a:prstClr val="white"/>
                </a:solidFill>
                <a:latin typeface="Helvetica Light"/>
                <a:cs typeface="Helvetica Light"/>
              </a:rPr>
              <a:t>50,000 readers</a:t>
            </a:r>
          </a:p>
          <a:p>
            <a:pPr algn="ctr" defTabSz="342900"/>
            <a:endParaRPr lang="en-US" sz="900" dirty="0">
              <a:solidFill>
                <a:prstClr val="white"/>
              </a:solidFill>
              <a:latin typeface="Helvetica Light"/>
              <a:cs typeface="Helvetica Light"/>
            </a:endParaRPr>
          </a:p>
        </p:txBody>
      </p:sp>
      <p:sp>
        <p:nvSpPr>
          <p:cNvPr id="59" name="TextBox 58"/>
          <p:cNvSpPr txBox="1"/>
          <p:nvPr/>
        </p:nvSpPr>
        <p:spPr>
          <a:xfrm>
            <a:off x="6858508" y="4225942"/>
            <a:ext cx="889988"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100+ domain</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ambassadors</a:t>
            </a:r>
          </a:p>
          <a:p>
            <a:pPr algn="ctr" defTabSz="342900"/>
            <a:endParaRPr lang="en-US" sz="900" dirty="0">
              <a:solidFill>
                <a:prstClr val="white"/>
              </a:solidFill>
              <a:latin typeface="Helvetica Light"/>
              <a:cs typeface="Helvetica Light"/>
            </a:endParaRPr>
          </a:p>
        </p:txBody>
      </p:sp>
      <p:sp>
        <p:nvSpPr>
          <p:cNvPr id="60" name="TextBox 59"/>
          <p:cNvSpPr txBox="1"/>
          <p:nvPr/>
        </p:nvSpPr>
        <p:spPr>
          <a:xfrm>
            <a:off x="4754437" y="4944767"/>
            <a:ext cx="1531188"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20+ workshops </a:t>
            </a:r>
            <a:r>
              <a:rPr lang="en-US" sz="900" dirty="0" err="1">
                <a:solidFill>
                  <a:prstClr val="white"/>
                </a:solidFill>
                <a:latin typeface="Helvetica Light"/>
                <a:cs typeface="Helvetica Light"/>
              </a:rPr>
              <a:t>organised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1" name="TextBox 60"/>
          <p:cNvSpPr txBox="1"/>
          <p:nvPr/>
        </p:nvSpPr>
        <p:spPr>
          <a:xfrm>
            <a:off x="1411459" y="3245317"/>
            <a:ext cx="1024639"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740 researchers</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50,000 grants</a:t>
            </a:r>
            <a:br>
              <a:rPr lang="en-US" sz="900" dirty="0">
                <a:solidFill>
                  <a:prstClr val="white"/>
                </a:solidFill>
                <a:latin typeface="Helvetica Light"/>
                <a:cs typeface="Helvetica Light"/>
              </a:rPr>
            </a:br>
            <a:r>
              <a:rPr lang="en-US" sz="900" dirty="0" err="1">
                <a:solidFill>
                  <a:prstClr val="white"/>
                </a:solidFill>
                <a:latin typeface="Helvetica Light"/>
                <a:cs typeface="Helvetica Light"/>
              </a:rPr>
              <a:t>analysed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2" name="TextBox 61"/>
          <p:cNvSpPr txBox="1"/>
          <p:nvPr/>
        </p:nvSpPr>
        <p:spPr>
          <a:xfrm>
            <a:off x="3636488" y="2650222"/>
            <a:ext cx="1871025" cy="784830"/>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200+ contributed articles</a:t>
            </a:r>
          </a:p>
          <a:p>
            <a:pPr algn="ctr" defTabSz="342900"/>
            <a:r>
              <a:rPr lang="en-US" sz="900" dirty="0">
                <a:solidFill>
                  <a:prstClr val="white"/>
                </a:solidFill>
                <a:latin typeface="Helvetica Light"/>
                <a:cs typeface="Helvetica Light"/>
              </a:rPr>
              <a:t>25,000 unique visitors per month</a:t>
            </a:r>
          </a:p>
          <a:p>
            <a:pPr algn="ctr" defTabSz="342900"/>
            <a:r>
              <a:rPr lang="en-US" sz="900" dirty="0">
                <a:solidFill>
                  <a:prstClr val="white"/>
                </a:solidFill>
                <a:latin typeface="Helvetica Light"/>
                <a:cs typeface="Helvetica Light"/>
              </a:rPr>
              <a:t>6,000 Twitter followers</a:t>
            </a:r>
          </a:p>
          <a:p>
            <a:pPr algn="ctr" defTabSz="342900"/>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3" name="TextBox 62"/>
          <p:cNvSpPr txBox="1"/>
          <p:nvPr/>
        </p:nvSpPr>
        <p:spPr>
          <a:xfrm>
            <a:off x="1206461" y="4499189"/>
            <a:ext cx="1358064"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1,000+ RSEs engaged</a:t>
            </a:r>
          </a:p>
          <a:p>
            <a:pPr algn="ctr" defTabSz="342900"/>
            <a:endParaRPr lang="en-US" sz="900" dirty="0">
              <a:solidFill>
                <a:prstClr val="white"/>
              </a:solidFill>
              <a:latin typeface="Helvetica Light"/>
              <a:cs typeface="Helvetica Light"/>
            </a:endParaRPr>
          </a:p>
        </p:txBody>
      </p:sp>
      <p:sp>
        <p:nvSpPr>
          <p:cNvPr id="64" name="TextBox 63"/>
          <p:cNvSpPr txBox="1"/>
          <p:nvPr/>
        </p:nvSpPr>
        <p:spPr>
          <a:xfrm>
            <a:off x="2382744" y="4499189"/>
            <a:ext cx="1011816"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2100 signatures</a:t>
            </a:r>
          </a:p>
          <a:p>
            <a:pPr algn="ctr" defTabSz="342900"/>
            <a:endParaRPr lang="en-US" sz="900" dirty="0">
              <a:solidFill>
                <a:prstClr val="white"/>
              </a:solidFill>
              <a:latin typeface="Helvetica Light"/>
              <a:cs typeface="Helvetica Light"/>
            </a:endParaRPr>
          </a:p>
        </p:txBody>
      </p:sp>
      <p:sp>
        <p:nvSpPr>
          <p:cNvPr id="65" name="TextBox 64"/>
          <p:cNvSpPr txBox="1"/>
          <p:nvPr/>
        </p:nvSpPr>
        <p:spPr>
          <a:xfrm>
            <a:off x="3256632" y="4537565"/>
            <a:ext cx="1281121"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 issues highlighted</a:t>
            </a:r>
          </a:p>
          <a:p>
            <a:pPr algn="ctr" defTabSz="342900"/>
            <a:endParaRPr lang="en-US" sz="900" dirty="0">
              <a:solidFill>
                <a:prstClr val="white"/>
              </a:solidFill>
              <a:latin typeface="Helvetica Light"/>
              <a:cs typeface="Helvetica Light"/>
            </a:endParaRPr>
          </a:p>
        </p:txBody>
      </p:sp>
      <p:sp>
        <p:nvSpPr>
          <p:cNvPr id="66" name="TextBox 65"/>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pic>
        <p:nvPicPr>
          <p:cNvPr id="2" name="Picture 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626006" y="3239167"/>
            <a:ext cx="1728192" cy="412703"/>
          </a:xfrm>
          <a:prstGeom prst="rect">
            <a:avLst/>
          </a:prstGeom>
        </p:spPr>
      </p:pic>
      <p:pic>
        <p:nvPicPr>
          <p:cNvPr id="68" name="Picture 67">
            <a:extLst>
              <a:ext uri="{FF2B5EF4-FFF2-40B4-BE49-F238E27FC236}">
                <a16:creationId xmlns:a16="http://schemas.microsoft.com/office/drawing/2014/main" id="{4B655DA3-6279-1C4D-9071-DAFA442985B8}"/>
              </a:ext>
            </a:extLst>
          </p:cNvPr>
          <p:cNvPicPr>
            <a:picLocks noChangeAspect="1"/>
          </p:cNvPicPr>
          <p:nvPr/>
        </p:nvPicPr>
        <p:blipFill>
          <a:blip r:embed="rId20"/>
          <a:stretch>
            <a:fillRect/>
          </a:stretch>
        </p:blipFill>
        <p:spPr>
          <a:xfrm>
            <a:off x="8361746" y="4849314"/>
            <a:ext cx="790632" cy="278518"/>
          </a:xfrm>
          <a:prstGeom prst="rect">
            <a:avLst/>
          </a:prstGeom>
        </p:spPr>
      </p:pic>
    </p:spTree>
    <p:extLst>
      <p:ext uri="{BB962C8B-B14F-4D97-AF65-F5344CB8AC3E}">
        <p14:creationId xmlns:p14="http://schemas.microsoft.com/office/powerpoint/2010/main" val="165662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body" idx="2"/>
          </p:nvPr>
        </p:nvSpPr>
        <p:spPr>
          <a:xfrm>
            <a:off x="4939500" y="267494"/>
            <a:ext cx="3837000" cy="4151681"/>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sz="2000" b="1" dirty="0"/>
              <a:t>SSI in numbers:</a:t>
            </a:r>
          </a:p>
          <a:p>
            <a:pPr marL="114300" lvl="0" indent="0" algn="l" rtl="0">
              <a:spcBef>
                <a:spcPts val="0"/>
              </a:spcBef>
              <a:spcAft>
                <a:spcPts val="0"/>
              </a:spcAft>
              <a:buSzPts val="1800"/>
              <a:buNone/>
            </a:pPr>
            <a:endParaRPr lang="en-US" sz="2000" dirty="0"/>
          </a:p>
          <a:p>
            <a:pPr marL="457200" lvl="0" indent="-342900" algn="l" rtl="0">
              <a:spcBef>
                <a:spcPts val="0"/>
              </a:spcBef>
              <a:spcAft>
                <a:spcPts val="0"/>
              </a:spcAft>
              <a:buSzPts val="1800"/>
              <a:buChar char="●"/>
            </a:pPr>
            <a:r>
              <a:rPr lang="en-US" sz="2000" dirty="0"/>
              <a:t>4 founding universities</a:t>
            </a:r>
            <a:endParaRPr sz="2000" dirty="0"/>
          </a:p>
          <a:p>
            <a:pPr marL="457200" lvl="0" indent="-342900" algn="l" rtl="0">
              <a:spcBef>
                <a:spcPts val="0"/>
              </a:spcBef>
              <a:spcAft>
                <a:spcPts val="0"/>
              </a:spcAft>
              <a:buSzPts val="1800"/>
              <a:buChar char="●"/>
            </a:pPr>
            <a:r>
              <a:rPr lang="en-US" sz="2000" dirty="0"/>
              <a:t>70 software consultancy projects across all UKRI domains</a:t>
            </a:r>
            <a:endParaRPr sz="2000" dirty="0"/>
          </a:p>
          <a:p>
            <a:pPr marL="457200" lvl="0" indent="-342900" algn="l" rtl="0">
              <a:spcBef>
                <a:spcPts val="0"/>
              </a:spcBef>
              <a:spcAft>
                <a:spcPts val="0"/>
              </a:spcAft>
              <a:buSzPts val="1800"/>
              <a:buChar char="●"/>
            </a:pPr>
            <a:r>
              <a:rPr lang="en-US" sz="2000" dirty="0"/>
              <a:t>112 Fellows from 70 domains</a:t>
            </a:r>
            <a:endParaRPr sz="2000" dirty="0"/>
          </a:p>
          <a:p>
            <a:pPr marL="457200" lvl="0" indent="-342900" algn="l" rtl="0">
              <a:spcBef>
                <a:spcPts val="0"/>
              </a:spcBef>
              <a:spcAft>
                <a:spcPts val="0"/>
              </a:spcAft>
              <a:buSzPts val="1800"/>
              <a:buChar char="●"/>
            </a:pPr>
            <a:r>
              <a:rPr lang="en-US" sz="2000" dirty="0"/>
              <a:t>180 workshops and events</a:t>
            </a:r>
            <a:endParaRPr sz="2000" dirty="0"/>
          </a:p>
          <a:p>
            <a:pPr marL="457200" lvl="0" indent="-342900" algn="l" rtl="0">
              <a:spcBef>
                <a:spcPts val="0"/>
              </a:spcBef>
              <a:spcAft>
                <a:spcPts val="0"/>
              </a:spcAft>
              <a:buSzPts val="1800"/>
              <a:buChar char="●"/>
            </a:pPr>
            <a:r>
              <a:rPr lang="en-US" sz="2000" dirty="0"/>
              <a:t>1300 Research Software Engineers engaged</a:t>
            </a:r>
            <a:endParaRPr sz="2000" dirty="0"/>
          </a:p>
          <a:p>
            <a:pPr marL="457200" lvl="0" indent="-342900" algn="l" rtl="0">
              <a:spcBef>
                <a:spcPts val="0"/>
              </a:spcBef>
              <a:spcAft>
                <a:spcPts val="0"/>
              </a:spcAft>
              <a:buSzPts val="1800"/>
              <a:buChar char="●"/>
            </a:pPr>
            <a:r>
              <a:rPr lang="en-US" sz="2000" dirty="0"/>
              <a:t>5000 researchers trained and 190 new trainers created</a:t>
            </a:r>
            <a:endParaRPr sz="2000" dirty="0"/>
          </a:p>
          <a:p>
            <a:pPr marL="457200" lvl="0" indent="-342900" algn="l" rtl="0">
              <a:spcBef>
                <a:spcPts val="0"/>
              </a:spcBef>
              <a:spcAft>
                <a:spcPts val="0"/>
              </a:spcAft>
              <a:buSzPts val="1800"/>
              <a:buChar char="●"/>
            </a:pPr>
            <a:r>
              <a:rPr lang="en-US" sz="2000" dirty="0"/>
              <a:t>25,000 web visitors each month</a:t>
            </a:r>
            <a:endParaRPr sz="2000" dirty="0"/>
          </a:p>
        </p:txBody>
      </p:sp>
      <p:pic>
        <p:nvPicPr>
          <p:cNvPr id="177" name="Google Shape;177;p35"/>
          <p:cNvPicPr preferRelativeResize="0"/>
          <p:nvPr/>
        </p:nvPicPr>
        <p:blipFill>
          <a:blip r:embed="rId3">
            <a:alphaModFix/>
          </a:blip>
          <a:stretch>
            <a:fillRect/>
          </a:stretch>
        </p:blipFill>
        <p:spPr>
          <a:xfrm>
            <a:off x="-36512" y="-1"/>
            <a:ext cx="4608512" cy="5332898"/>
          </a:xfrm>
          <a:prstGeom prst="rect">
            <a:avLst/>
          </a:prstGeom>
          <a:noFill/>
          <a:ln>
            <a:noFill/>
          </a:ln>
        </p:spPr>
      </p:pic>
      <p:pic>
        <p:nvPicPr>
          <p:cNvPr id="178" name="Google Shape;178;p35"/>
          <p:cNvPicPr preferRelativeResize="0"/>
          <p:nvPr/>
        </p:nvPicPr>
        <p:blipFill rotWithShape="1">
          <a:blip r:embed="rId4">
            <a:alphaModFix/>
          </a:blip>
          <a:srcRect/>
          <a:stretch/>
        </p:blipFill>
        <p:spPr>
          <a:xfrm>
            <a:off x="8336800" y="4807676"/>
            <a:ext cx="807200" cy="284350"/>
          </a:xfrm>
          <a:prstGeom prst="rect">
            <a:avLst/>
          </a:prstGeom>
          <a:noFill/>
          <a:ln>
            <a:noFill/>
          </a:ln>
        </p:spPr>
      </p:pic>
    </p:spTree>
    <p:extLst>
      <p:ext uri="{BB962C8B-B14F-4D97-AF65-F5344CB8AC3E}">
        <p14:creationId xmlns:p14="http://schemas.microsoft.com/office/powerpoint/2010/main" val="995139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9BFD-9B14-2149-A744-D5C9C95C761F}"/>
              </a:ext>
            </a:extLst>
          </p:cNvPr>
          <p:cNvSpPr>
            <a:spLocks noGrp="1"/>
          </p:cNvSpPr>
          <p:nvPr>
            <p:ph type="title"/>
          </p:nvPr>
        </p:nvSpPr>
        <p:spPr/>
        <p:txBody>
          <a:bodyPr/>
          <a:lstStyle/>
          <a:p>
            <a:r>
              <a:rPr lang="en-US" dirty="0"/>
              <a:t>How can you get involved?</a:t>
            </a:r>
          </a:p>
        </p:txBody>
      </p:sp>
      <p:sp>
        <p:nvSpPr>
          <p:cNvPr id="3" name="Content Placeholder 2">
            <a:extLst>
              <a:ext uri="{FF2B5EF4-FFF2-40B4-BE49-F238E27FC236}">
                <a16:creationId xmlns:a16="http://schemas.microsoft.com/office/drawing/2014/main" id="{F6F6B595-FB42-B24A-8EB6-2CD36A23568B}"/>
              </a:ext>
            </a:extLst>
          </p:cNvPr>
          <p:cNvSpPr>
            <a:spLocks noGrp="1"/>
          </p:cNvSpPr>
          <p:nvPr>
            <p:ph idx="1"/>
          </p:nvPr>
        </p:nvSpPr>
        <p:spPr/>
        <p:txBody>
          <a:bodyPr/>
          <a:lstStyle/>
          <a:p>
            <a:r>
              <a:rPr lang="en-US" dirty="0"/>
              <a:t>Follow what we do and stay in touch</a:t>
            </a:r>
          </a:p>
          <a:p>
            <a:r>
              <a:rPr lang="en-US" dirty="0"/>
              <a:t>Participate in our activities</a:t>
            </a:r>
          </a:p>
          <a:p>
            <a:r>
              <a:rPr lang="en-US" dirty="0"/>
              <a:t>Become a collaborator</a:t>
            </a:r>
          </a:p>
          <a:p>
            <a:r>
              <a:rPr lang="en-US" dirty="0"/>
              <a:t>Get the message out there</a:t>
            </a:r>
          </a:p>
          <a:p>
            <a:pPr lvl="1"/>
            <a:endParaRPr lang="en-US" dirty="0"/>
          </a:p>
        </p:txBody>
      </p:sp>
      <p:pic>
        <p:nvPicPr>
          <p:cNvPr id="4" name="Picture 3">
            <a:extLst>
              <a:ext uri="{FF2B5EF4-FFF2-40B4-BE49-F238E27FC236}">
                <a16:creationId xmlns:a16="http://schemas.microsoft.com/office/drawing/2014/main" id="{5363DA2D-256E-804C-B4AB-9C165D046723}"/>
              </a:ext>
            </a:extLst>
          </p:cNvPr>
          <p:cNvPicPr>
            <a:picLocks noChangeAspect="1"/>
          </p:cNvPicPr>
          <p:nvPr/>
        </p:nvPicPr>
        <p:blipFill>
          <a:blip r:embed="rId3"/>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155451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Software is ubiquitous in research</a:t>
            </a:r>
          </a:p>
        </p:txBody>
      </p:sp>
      <p:pic>
        <p:nvPicPr>
          <p:cNvPr id="4" name="Picture 3"/>
          <p:cNvPicPr>
            <a:picLocks noChangeAspect="1"/>
          </p:cNvPicPr>
          <p:nvPr/>
        </p:nvPicPr>
        <p:blipFill>
          <a:blip r:embed="rId2"/>
          <a:stretch>
            <a:fillRect/>
          </a:stretch>
        </p:blipFill>
        <p:spPr>
          <a:xfrm>
            <a:off x="8316416" y="4803998"/>
            <a:ext cx="838200" cy="295275"/>
          </a:xfrm>
          <a:prstGeom prst="rect">
            <a:avLst/>
          </a:prstGeom>
        </p:spPr>
      </p:pic>
    </p:spTree>
    <p:extLst>
      <p:ext uri="{BB962C8B-B14F-4D97-AF65-F5344CB8AC3E}">
        <p14:creationId xmlns:p14="http://schemas.microsoft.com/office/powerpoint/2010/main" val="2165756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98DAA-2778-174B-846D-FAE2BD410C94}"/>
              </a:ext>
            </a:extLst>
          </p:cNvPr>
          <p:cNvSpPr>
            <a:spLocks noGrp="1"/>
          </p:cNvSpPr>
          <p:nvPr>
            <p:ph type="title"/>
          </p:nvPr>
        </p:nvSpPr>
        <p:spPr/>
        <p:txBody>
          <a:bodyPr/>
          <a:lstStyle/>
          <a:p>
            <a:r>
              <a:rPr lang="en-US" dirty="0"/>
              <a:t>Follow us and stay in touch</a:t>
            </a:r>
          </a:p>
        </p:txBody>
      </p:sp>
      <p:sp>
        <p:nvSpPr>
          <p:cNvPr id="3" name="Content Placeholder 2">
            <a:extLst>
              <a:ext uri="{FF2B5EF4-FFF2-40B4-BE49-F238E27FC236}">
                <a16:creationId xmlns:a16="http://schemas.microsoft.com/office/drawing/2014/main" id="{64A2A446-F3EA-5648-AEAC-8880026D518B}"/>
              </a:ext>
            </a:extLst>
          </p:cNvPr>
          <p:cNvSpPr>
            <a:spLocks noGrp="1"/>
          </p:cNvSpPr>
          <p:nvPr>
            <p:ph idx="1"/>
          </p:nvPr>
        </p:nvSpPr>
        <p:spPr/>
        <p:txBody>
          <a:bodyPr/>
          <a:lstStyle/>
          <a:p>
            <a:r>
              <a:rPr lang="en-GB" dirty="0"/>
              <a:t>Subscribe to </a:t>
            </a:r>
            <a:r>
              <a:rPr lang="en-GB" dirty="0">
                <a:hlinkClick r:id="rId2"/>
              </a:rPr>
              <a:t>our newsletter &amp; updates</a:t>
            </a:r>
            <a:endParaRPr lang="en-GB" dirty="0"/>
          </a:p>
          <a:p>
            <a:r>
              <a:rPr lang="en-GB" dirty="0"/>
              <a:t>Subscribe to our </a:t>
            </a:r>
            <a:r>
              <a:rPr lang="en-GB" dirty="0">
                <a:hlinkClick r:id="rId3"/>
              </a:rPr>
              <a:t>RSS feed</a:t>
            </a:r>
            <a:endParaRPr lang="en-GB" dirty="0"/>
          </a:p>
          <a:p>
            <a:r>
              <a:rPr lang="en-GB" dirty="0"/>
              <a:t>Follow/retweet on </a:t>
            </a:r>
            <a:r>
              <a:rPr lang="en-GB" dirty="0">
                <a:hlinkClick r:id="rId4"/>
              </a:rPr>
              <a:t>Twitter</a:t>
            </a:r>
            <a:r>
              <a:rPr lang="en-GB" dirty="0"/>
              <a:t>: @</a:t>
            </a:r>
            <a:r>
              <a:rPr lang="en-GB" dirty="0" err="1"/>
              <a:t>SoftwareSaved</a:t>
            </a:r>
            <a:endParaRPr lang="en-GB" dirty="0"/>
          </a:p>
          <a:p>
            <a:r>
              <a:rPr lang="en-GB" dirty="0"/>
              <a:t>Regularly check out our </a:t>
            </a:r>
            <a:r>
              <a:rPr lang="en-GB" dirty="0">
                <a:hlinkClick r:id="rId5"/>
              </a:rPr>
              <a:t>news </a:t>
            </a:r>
            <a:r>
              <a:rPr lang="en-GB" dirty="0"/>
              <a:t>and </a:t>
            </a:r>
            <a:r>
              <a:rPr lang="en-GB" dirty="0">
                <a:hlinkClick r:id="rId6"/>
              </a:rPr>
              <a:t>blog</a:t>
            </a:r>
            <a:endParaRPr lang="en-GB" dirty="0"/>
          </a:p>
          <a:p>
            <a:r>
              <a:rPr lang="en-GB" dirty="0"/>
              <a:t>Suggest blog and guide topics</a:t>
            </a:r>
            <a:endParaRPr lang="en-US" dirty="0"/>
          </a:p>
          <a:p>
            <a:pPr marL="0" indent="0">
              <a:buNone/>
            </a:pPr>
            <a:r>
              <a:rPr lang="en-US" dirty="0"/>
              <a:t>Website: https://</a:t>
            </a:r>
            <a:r>
              <a:rPr lang="en-US" dirty="0" err="1"/>
              <a:t>www.software.ac.uk</a:t>
            </a:r>
            <a:r>
              <a:rPr lang="en-US" dirty="0"/>
              <a:t>/</a:t>
            </a:r>
          </a:p>
        </p:txBody>
      </p:sp>
      <p:pic>
        <p:nvPicPr>
          <p:cNvPr id="4" name="Picture 3">
            <a:extLst>
              <a:ext uri="{FF2B5EF4-FFF2-40B4-BE49-F238E27FC236}">
                <a16:creationId xmlns:a16="http://schemas.microsoft.com/office/drawing/2014/main" id="{60089A63-9921-DC4C-86C0-30DCC0769CA2}"/>
              </a:ext>
            </a:extLst>
          </p:cNvPr>
          <p:cNvPicPr>
            <a:picLocks noChangeAspect="1"/>
          </p:cNvPicPr>
          <p:nvPr/>
        </p:nvPicPr>
        <p:blipFill>
          <a:blip r:embed="rId7"/>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269019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14D6-A532-2140-8C46-DCB703530CDC}"/>
              </a:ext>
            </a:extLst>
          </p:cNvPr>
          <p:cNvSpPr>
            <a:spLocks noGrp="1"/>
          </p:cNvSpPr>
          <p:nvPr>
            <p:ph type="title"/>
          </p:nvPr>
        </p:nvSpPr>
        <p:spPr/>
        <p:txBody>
          <a:bodyPr/>
          <a:lstStyle/>
          <a:p>
            <a:r>
              <a:rPr lang="en-US" dirty="0"/>
              <a:t>Participate in our activities</a:t>
            </a:r>
          </a:p>
        </p:txBody>
      </p:sp>
      <p:sp>
        <p:nvSpPr>
          <p:cNvPr id="3" name="Content Placeholder 2">
            <a:extLst>
              <a:ext uri="{FF2B5EF4-FFF2-40B4-BE49-F238E27FC236}">
                <a16:creationId xmlns:a16="http://schemas.microsoft.com/office/drawing/2014/main" id="{46A63F26-183C-0F4D-8E06-2E7181BF07EB}"/>
              </a:ext>
            </a:extLst>
          </p:cNvPr>
          <p:cNvSpPr>
            <a:spLocks noGrp="1"/>
          </p:cNvSpPr>
          <p:nvPr>
            <p:ph idx="1"/>
          </p:nvPr>
        </p:nvSpPr>
        <p:spPr/>
        <p:txBody>
          <a:bodyPr>
            <a:normAutofit fontScale="92500" lnSpcReduction="10000"/>
          </a:bodyPr>
          <a:lstStyle/>
          <a:p>
            <a:r>
              <a:rPr lang="en-GB" dirty="0"/>
              <a:t>Attend a </a:t>
            </a:r>
            <a:r>
              <a:rPr lang="en-GB" dirty="0">
                <a:hlinkClick r:id="rId2"/>
              </a:rPr>
              <a:t>Carpentry training course</a:t>
            </a:r>
            <a:r>
              <a:rPr lang="en-GB" dirty="0"/>
              <a:t> or an </a:t>
            </a:r>
            <a:r>
              <a:rPr lang="en-GB" dirty="0">
                <a:hlinkClick r:id="rId3"/>
              </a:rPr>
              <a:t>Institute event</a:t>
            </a:r>
            <a:r>
              <a:rPr lang="en-GB" dirty="0"/>
              <a:t> </a:t>
            </a:r>
          </a:p>
          <a:p>
            <a:r>
              <a:rPr lang="en-GB" dirty="0"/>
              <a:t>Add the Institute as a partner on your application</a:t>
            </a:r>
          </a:p>
          <a:p>
            <a:r>
              <a:rPr lang="en-GB" dirty="0"/>
              <a:t>Apply to the Institute’s </a:t>
            </a:r>
            <a:r>
              <a:rPr lang="en-GB" dirty="0">
                <a:hlinkClick r:id="rId4"/>
              </a:rPr>
              <a:t>Fellowship Programme</a:t>
            </a:r>
            <a:r>
              <a:rPr lang="en-GB" dirty="0"/>
              <a:t> to become one of our Fellows</a:t>
            </a:r>
          </a:p>
          <a:p>
            <a:r>
              <a:rPr lang="en-GB" dirty="0"/>
              <a:t>Join working groups on software citation, identifiers and more</a:t>
            </a:r>
          </a:p>
          <a:p>
            <a:endParaRPr lang="en-US" dirty="0"/>
          </a:p>
        </p:txBody>
      </p:sp>
      <p:pic>
        <p:nvPicPr>
          <p:cNvPr id="4" name="Picture 3">
            <a:extLst>
              <a:ext uri="{FF2B5EF4-FFF2-40B4-BE49-F238E27FC236}">
                <a16:creationId xmlns:a16="http://schemas.microsoft.com/office/drawing/2014/main" id="{D0C40E26-CAB1-2741-B2F8-C8EC0C4D896E}"/>
              </a:ext>
            </a:extLst>
          </p:cNvPr>
          <p:cNvPicPr>
            <a:picLocks noChangeAspect="1"/>
          </p:cNvPicPr>
          <p:nvPr/>
        </p:nvPicPr>
        <p:blipFill>
          <a:blip r:embed="rId5"/>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238137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1933-3F28-AA4F-8DC9-2B297C66D27B}"/>
              </a:ext>
            </a:extLst>
          </p:cNvPr>
          <p:cNvSpPr>
            <a:spLocks noGrp="1"/>
          </p:cNvSpPr>
          <p:nvPr>
            <p:ph type="title"/>
          </p:nvPr>
        </p:nvSpPr>
        <p:spPr/>
        <p:txBody>
          <a:bodyPr/>
          <a:lstStyle/>
          <a:p>
            <a:r>
              <a:rPr lang="en-US" dirty="0"/>
              <a:t>Become a collaborator</a:t>
            </a:r>
          </a:p>
        </p:txBody>
      </p:sp>
      <p:sp>
        <p:nvSpPr>
          <p:cNvPr id="3" name="Content Placeholder 2">
            <a:extLst>
              <a:ext uri="{FF2B5EF4-FFF2-40B4-BE49-F238E27FC236}">
                <a16:creationId xmlns:a16="http://schemas.microsoft.com/office/drawing/2014/main" id="{0977EBB5-E6CD-E243-BA6C-5FD6A5D7CBAD}"/>
              </a:ext>
            </a:extLst>
          </p:cNvPr>
          <p:cNvSpPr>
            <a:spLocks noGrp="1"/>
          </p:cNvSpPr>
          <p:nvPr>
            <p:ph idx="1"/>
          </p:nvPr>
        </p:nvSpPr>
        <p:spPr/>
        <p:txBody>
          <a:bodyPr/>
          <a:lstStyle/>
          <a:p>
            <a:r>
              <a:rPr lang="en-GB" dirty="0"/>
              <a:t>Write a blog post, a top tips page or a guide.</a:t>
            </a:r>
          </a:p>
          <a:p>
            <a:r>
              <a:rPr lang="en-GB" dirty="0"/>
              <a:t>Volunteer to host or co-organise a seminar or an event</a:t>
            </a:r>
          </a:p>
          <a:p>
            <a:r>
              <a:rPr lang="en-GB" dirty="0"/>
              <a:t>Help with a </a:t>
            </a:r>
            <a:r>
              <a:rPr lang="en-GB" dirty="0">
                <a:hlinkClick r:id="rId2"/>
              </a:rPr>
              <a:t>Carpentry training course</a:t>
            </a:r>
            <a:endParaRPr lang="en-GB" dirty="0"/>
          </a:p>
          <a:p>
            <a:pPr marL="0" indent="0">
              <a:buNone/>
            </a:pPr>
            <a:r>
              <a:rPr lang="en-GB" i="1" dirty="0"/>
              <a:t>If you are interested in any of the activities above, </a:t>
            </a:r>
            <a:r>
              <a:rPr lang="en-GB" i="1" dirty="0">
                <a:hlinkClick r:id="rId3"/>
              </a:rPr>
              <a:t>get in touch with us</a:t>
            </a:r>
            <a:r>
              <a:rPr lang="en-GB" i="1" dirty="0"/>
              <a:t>: </a:t>
            </a:r>
            <a:r>
              <a:rPr lang="en-GB" i="1" dirty="0" err="1"/>
              <a:t>info@software.ac.uk</a:t>
            </a:r>
            <a:endParaRPr lang="en-GB" dirty="0"/>
          </a:p>
          <a:p>
            <a:endParaRPr lang="en-US" dirty="0"/>
          </a:p>
        </p:txBody>
      </p:sp>
      <p:pic>
        <p:nvPicPr>
          <p:cNvPr id="4" name="Picture 3">
            <a:extLst>
              <a:ext uri="{FF2B5EF4-FFF2-40B4-BE49-F238E27FC236}">
                <a16:creationId xmlns:a16="http://schemas.microsoft.com/office/drawing/2014/main" id="{3A73B990-C4C4-E749-AF49-CC4FA93CA70A}"/>
              </a:ext>
            </a:extLst>
          </p:cNvPr>
          <p:cNvPicPr>
            <a:picLocks noChangeAspect="1"/>
          </p:cNvPicPr>
          <p:nvPr/>
        </p:nvPicPr>
        <p:blipFill>
          <a:blip r:embed="rId4"/>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764825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2D5-B7E0-E541-8EC9-F0ED1700C093}"/>
              </a:ext>
            </a:extLst>
          </p:cNvPr>
          <p:cNvSpPr>
            <a:spLocks noGrp="1"/>
          </p:cNvSpPr>
          <p:nvPr>
            <p:ph type="title"/>
          </p:nvPr>
        </p:nvSpPr>
        <p:spPr/>
        <p:txBody>
          <a:bodyPr/>
          <a:lstStyle/>
          <a:p>
            <a:r>
              <a:rPr lang="en-US" dirty="0"/>
              <a:t>Get the message out there</a:t>
            </a:r>
          </a:p>
        </p:txBody>
      </p:sp>
      <p:sp>
        <p:nvSpPr>
          <p:cNvPr id="3" name="Content Placeholder 2">
            <a:extLst>
              <a:ext uri="{FF2B5EF4-FFF2-40B4-BE49-F238E27FC236}">
                <a16:creationId xmlns:a16="http://schemas.microsoft.com/office/drawing/2014/main" id="{7CAFDC4B-E49B-B44B-9B78-CE100F7987A8}"/>
              </a:ext>
            </a:extLst>
          </p:cNvPr>
          <p:cNvSpPr>
            <a:spLocks noGrp="1"/>
          </p:cNvSpPr>
          <p:nvPr>
            <p:ph idx="1"/>
          </p:nvPr>
        </p:nvSpPr>
        <p:spPr/>
        <p:txBody>
          <a:bodyPr/>
          <a:lstStyle/>
          <a:p>
            <a:r>
              <a:rPr lang="en-US" dirty="0"/>
              <a:t>Put a sticker on your laptop / mug / bicycle / …</a:t>
            </a:r>
          </a:p>
          <a:p>
            <a:r>
              <a:rPr lang="en-GB" u="sng" dirty="0">
                <a:hlinkClick r:id="rId2"/>
              </a:rPr>
              <a:t>Buy a "Better Software Better Research" T-shirt!</a:t>
            </a:r>
            <a:endParaRPr lang="en-GB" b="1" u="sng" dirty="0"/>
          </a:p>
          <a:p>
            <a:endParaRPr lang="en-GB" b="1" u="sng" dirty="0"/>
          </a:p>
          <a:p>
            <a:r>
              <a:rPr lang="en-GB" dirty="0"/>
              <a:t>Tell your friends, collaborators, community, …</a:t>
            </a:r>
            <a:endParaRPr lang="en-US" dirty="0"/>
          </a:p>
        </p:txBody>
      </p:sp>
      <p:pic>
        <p:nvPicPr>
          <p:cNvPr id="4" name="Picture 3">
            <a:extLst>
              <a:ext uri="{FF2B5EF4-FFF2-40B4-BE49-F238E27FC236}">
                <a16:creationId xmlns:a16="http://schemas.microsoft.com/office/drawing/2014/main" id="{901F1CF0-3CA0-D042-9967-9B08818C26A3}"/>
              </a:ext>
            </a:extLst>
          </p:cNvPr>
          <p:cNvPicPr>
            <a:picLocks noChangeAspect="1"/>
          </p:cNvPicPr>
          <p:nvPr/>
        </p:nvPicPr>
        <p:blipFill>
          <a:blip r:embed="rId3"/>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406877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B255-FB8A-C14C-9D17-70BE30AF586E}"/>
              </a:ext>
            </a:extLst>
          </p:cNvPr>
          <p:cNvSpPr>
            <a:spLocks noGrp="1"/>
          </p:cNvSpPr>
          <p:nvPr>
            <p:ph type="title"/>
          </p:nvPr>
        </p:nvSpPr>
        <p:spPr/>
        <p:txBody>
          <a:bodyPr>
            <a:normAutofit fontScale="90000"/>
          </a:bodyPr>
          <a:lstStyle/>
          <a:p>
            <a:r>
              <a:rPr lang="en-US" dirty="0"/>
              <a:t>Research software is changing</a:t>
            </a:r>
          </a:p>
        </p:txBody>
      </p:sp>
      <p:pic>
        <p:nvPicPr>
          <p:cNvPr id="5" name="Picture 4">
            <a:extLst>
              <a:ext uri="{FF2B5EF4-FFF2-40B4-BE49-F238E27FC236}">
                <a16:creationId xmlns:a16="http://schemas.microsoft.com/office/drawing/2014/main" id="{D3F83AEB-4783-EC4A-895D-145DFF8AFE52}"/>
              </a:ext>
            </a:extLst>
          </p:cNvPr>
          <p:cNvPicPr>
            <a:picLocks noChangeAspect="1"/>
          </p:cNvPicPr>
          <p:nvPr/>
        </p:nvPicPr>
        <p:blipFill>
          <a:blip r:embed="rId3"/>
          <a:stretch>
            <a:fillRect/>
          </a:stretch>
        </p:blipFill>
        <p:spPr>
          <a:xfrm>
            <a:off x="170821" y="1083907"/>
            <a:ext cx="3175000" cy="2711979"/>
          </a:xfrm>
          <a:prstGeom prst="rect">
            <a:avLst/>
          </a:prstGeom>
        </p:spPr>
      </p:pic>
      <p:pic>
        <p:nvPicPr>
          <p:cNvPr id="6" name="Picture 5">
            <a:extLst>
              <a:ext uri="{FF2B5EF4-FFF2-40B4-BE49-F238E27FC236}">
                <a16:creationId xmlns:a16="http://schemas.microsoft.com/office/drawing/2014/main" id="{A809B031-D8EF-004E-9E62-3CA7A97D7E6B}"/>
              </a:ext>
            </a:extLst>
          </p:cNvPr>
          <p:cNvPicPr>
            <a:picLocks noChangeAspect="1"/>
          </p:cNvPicPr>
          <p:nvPr/>
        </p:nvPicPr>
        <p:blipFill>
          <a:blip r:embed="rId4"/>
          <a:stretch>
            <a:fillRect/>
          </a:stretch>
        </p:blipFill>
        <p:spPr>
          <a:xfrm>
            <a:off x="3491511" y="1120049"/>
            <a:ext cx="2679211" cy="3107885"/>
          </a:xfrm>
          <a:prstGeom prst="rect">
            <a:avLst/>
          </a:prstGeom>
        </p:spPr>
      </p:pic>
      <p:pic>
        <p:nvPicPr>
          <p:cNvPr id="7" name="Picture 6">
            <a:extLst>
              <a:ext uri="{FF2B5EF4-FFF2-40B4-BE49-F238E27FC236}">
                <a16:creationId xmlns:a16="http://schemas.microsoft.com/office/drawing/2014/main" id="{E72AAAAF-842F-3341-91D0-D358532390EE}"/>
              </a:ext>
            </a:extLst>
          </p:cNvPr>
          <p:cNvPicPr>
            <a:picLocks noChangeAspect="1"/>
          </p:cNvPicPr>
          <p:nvPr/>
        </p:nvPicPr>
        <p:blipFill>
          <a:blip r:embed="rId5"/>
          <a:stretch>
            <a:fillRect/>
          </a:stretch>
        </p:blipFill>
        <p:spPr>
          <a:xfrm>
            <a:off x="6156176" y="1020113"/>
            <a:ext cx="2967334" cy="2967334"/>
          </a:xfrm>
          <a:prstGeom prst="rect">
            <a:avLst/>
          </a:prstGeom>
        </p:spPr>
      </p:pic>
      <p:sp>
        <p:nvSpPr>
          <p:cNvPr id="3" name="TextBox 2">
            <a:extLst>
              <a:ext uri="{FF2B5EF4-FFF2-40B4-BE49-F238E27FC236}">
                <a16:creationId xmlns:a16="http://schemas.microsoft.com/office/drawing/2014/main" id="{BC455D12-7FD2-DD40-A1FA-53BC04CCE1DA}"/>
              </a:ext>
            </a:extLst>
          </p:cNvPr>
          <p:cNvSpPr txBox="1"/>
          <p:nvPr/>
        </p:nvSpPr>
        <p:spPr>
          <a:xfrm>
            <a:off x="158872" y="4227934"/>
            <a:ext cx="8868903" cy="738664"/>
          </a:xfrm>
          <a:prstGeom prst="rect">
            <a:avLst/>
          </a:prstGeom>
          <a:noFill/>
        </p:spPr>
        <p:txBody>
          <a:bodyPr wrap="none" rtlCol="0">
            <a:spAutoFit/>
          </a:bodyPr>
          <a:lstStyle/>
          <a:p>
            <a:r>
              <a:rPr lang="en-US" sz="1400" dirty="0"/>
              <a:t>The Turing Way: </a:t>
            </a:r>
            <a:r>
              <a:rPr lang="en-US" sz="1400" dirty="0">
                <a:hlinkClick r:id="rId6"/>
              </a:rPr>
              <a:t>https://www.turing.ac.uk/research/research-projects/turing-way-handbook-reproducible-data-science</a:t>
            </a:r>
            <a:endParaRPr lang="en-US" sz="1400" dirty="0"/>
          </a:p>
          <a:p>
            <a:r>
              <a:rPr lang="en-US" sz="1400" dirty="0" err="1"/>
              <a:t>WholeTale</a:t>
            </a:r>
            <a:r>
              <a:rPr lang="en-US" sz="1400" dirty="0"/>
              <a:t>: </a:t>
            </a:r>
            <a:r>
              <a:rPr lang="en-US" sz="1400" dirty="0">
                <a:hlinkClick r:id="rId7"/>
              </a:rPr>
              <a:t>https://wholetale.org/</a:t>
            </a:r>
            <a:r>
              <a:rPr lang="en-US" sz="1400" dirty="0"/>
              <a:t> </a:t>
            </a:r>
          </a:p>
          <a:p>
            <a:r>
              <a:rPr lang="en-US" sz="1400" dirty="0"/>
              <a:t>Software Heritage: </a:t>
            </a:r>
            <a:r>
              <a:rPr lang="en-US" sz="1400" dirty="0">
                <a:hlinkClick r:id="rId8"/>
              </a:rPr>
              <a:t>https://www.softwareheritage.org/</a:t>
            </a:r>
            <a:r>
              <a:rPr lang="en-US" sz="1400" dirty="0"/>
              <a:t> </a:t>
            </a:r>
          </a:p>
        </p:txBody>
      </p:sp>
      <p:pic>
        <p:nvPicPr>
          <p:cNvPr id="8" name="Picture 7">
            <a:extLst>
              <a:ext uri="{FF2B5EF4-FFF2-40B4-BE49-F238E27FC236}">
                <a16:creationId xmlns:a16="http://schemas.microsoft.com/office/drawing/2014/main" id="{28061952-2D1A-0547-B941-1BF33D9C0951}"/>
              </a:ext>
            </a:extLst>
          </p:cNvPr>
          <p:cNvPicPr>
            <a:picLocks noChangeAspect="1"/>
          </p:cNvPicPr>
          <p:nvPr/>
        </p:nvPicPr>
        <p:blipFill>
          <a:blip r:embed="rId9"/>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4026284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TextBox 2"/>
          <p:cNvSpPr txBox="1"/>
          <p:nvPr/>
        </p:nvSpPr>
        <p:spPr>
          <a:xfrm>
            <a:off x="171527" y="1047817"/>
            <a:ext cx="1813830" cy="4247317"/>
          </a:xfrm>
          <a:prstGeom prst="rect">
            <a:avLst/>
          </a:prstGeom>
          <a:noFill/>
        </p:spPr>
        <p:txBody>
          <a:bodyPr wrap="none" rtlCol="0">
            <a:spAutoFit/>
          </a:bodyPr>
          <a:lstStyle/>
          <a:p>
            <a:r>
              <a:rPr lang="en-US" sz="1350" dirty="0"/>
              <a:t>The SSI team/</a:t>
            </a:r>
            <a:r>
              <a:rPr lang="en-US" sz="1350" i="1" dirty="0"/>
              <a:t>alumni</a:t>
            </a:r>
            <a:r>
              <a:rPr lang="en-US" sz="1350" dirty="0"/>
              <a:t>:</a:t>
            </a:r>
          </a:p>
          <a:p>
            <a:pPr marL="214313" indent="-214313">
              <a:buFontTx/>
              <a:buChar char="-"/>
            </a:pPr>
            <a:r>
              <a:rPr lang="en-US" sz="1350" dirty="0"/>
              <a:t>Aleksandra </a:t>
            </a:r>
            <a:r>
              <a:rPr lang="en-US" sz="1350" dirty="0" err="1"/>
              <a:t>Nenadic</a:t>
            </a:r>
            <a:endParaRPr lang="en-US" sz="1350" dirty="0"/>
          </a:p>
          <a:p>
            <a:pPr marL="214313" indent="-214313">
              <a:buFontTx/>
              <a:buChar char="-"/>
            </a:pPr>
            <a:r>
              <a:rPr lang="en-US" sz="1350" i="1" dirty="0"/>
              <a:t>Aleksandra </a:t>
            </a:r>
            <a:r>
              <a:rPr lang="en-US" sz="1350" i="1" dirty="0" err="1"/>
              <a:t>Pawlik</a:t>
            </a:r>
            <a:endParaRPr lang="en-US" sz="1350" i="1" dirty="0"/>
          </a:p>
          <a:p>
            <a:pPr marL="214313" indent="-214313">
              <a:buFontTx/>
              <a:buChar char="-"/>
            </a:pPr>
            <a:r>
              <a:rPr lang="en-US" sz="1350" i="1" dirty="0"/>
              <a:t>Alexander Hay</a:t>
            </a:r>
          </a:p>
          <a:p>
            <a:pPr marL="214313" indent="-214313">
              <a:buFontTx/>
              <a:buChar char="-"/>
            </a:pPr>
            <a:r>
              <a:rPr lang="en-US" sz="1350" i="1" dirty="0"/>
              <a:t>Arno </a:t>
            </a:r>
            <a:r>
              <a:rPr lang="en-US" sz="1350" i="1" dirty="0" err="1"/>
              <a:t>Proeme</a:t>
            </a:r>
            <a:endParaRPr lang="en-US" sz="1350" i="1" dirty="0"/>
          </a:p>
          <a:p>
            <a:pPr marL="214313" indent="-214313">
              <a:buFontTx/>
              <a:buChar char="-"/>
            </a:pPr>
            <a:r>
              <a:rPr lang="en-US" sz="1350" dirty="0"/>
              <a:t>Carole Goble</a:t>
            </a:r>
          </a:p>
          <a:p>
            <a:pPr marL="214313" indent="-214313">
              <a:buFontTx/>
              <a:buChar char="-"/>
            </a:pPr>
            <a:r>
              <a:rPr lang="en-US" sz="1350" dirty="0"/>
              <a:t>Claire Wyatt</a:t>
            </a:r>
          </a:p>
          <a:p>
            <a:pPr marL="214313" indent="-214313">
              <a:buFontTx/>
              <a:buChar char="-"/>
            </a:pPr>
            <a:r>
              <a:rPr lang="en-US" sz="1350" dirty="0"/>
              <a:t>Clem Hadfield</a:t>
            </a:r>
          </a:p>
          <a:p>
            <a:pPr marL="214313" indent="-214313">
              <a:buFontTx/>
              <a:buChar char="-"/>
            </a:pPr>
            <a:r>
              <a:rPr lang="en-US" sz="1350" dirty="0"/>
              <a:t>Dave De </a:t>
            </a:r>
            <a:r>
              <a:rPr lang="en-US" sz="1350" dirty="0" err="1"/>
              <a:t>Roure</a:t>
            </a:r>
            <a:endParaRPr lang="en-US" sz="1350" dirty="0"/>
          </a:p>
          <a:p>
            <a:pPr marL="214313" indent="-214313">
              <a:buFontTx/>
              <a:buChar char="-"/>
            </a:pPr>
            <a:r>
              <a:rPr lang="en-US" sz="1350" i="1" dirty="0" err="1"/>
              <a:t>Devasena</a:t>
            </a:r>
            <a:r>
              <a:rPr lang="en-US" sz="1350" i="1" dirty="0"/>
              <a:t> Prasad</a:t>
            </a:r>
          </a:p>
          <a:p>
            <a:pPr marL="214313" indent="-214313">
              <a:buFontTx/>
              <a:buChar char="-"/>
            </a:pPr>
            <a:r>
              <a:rPr lang="en-US" sz="1350" dirty="0" err="1"/>
              <a:t>Giacomo</a:t>
            </a:r>
            <a:r>
              <a:rPr lang="en-US" sz="1350" dirty="0"/>
              <a:t> Peru</a:t>
            </a:r>
          </a:p>
          <a:p>
            <a:pPr marL="214313" indent="-214313">
              <a:buFontTx/>
              <a:buChar char="-"/>
            </a:pPr>
            <a:r>
              <a:rPr lang="en-US" sz="1350" dirty="0"/>
              <a:t>Graeme Smith</a:t>
            </a:r>
          </a:p>
          <a:p>
            <a:pPr marL="214313" indent="-214313">
              <a:buFontTx/>
              <a:buChar char="-"/>
            </a:pPr>
            <a:r>
              <a:rPr lang="en-US" sz="1350" i="1" dirty="0"/>
              <a:t>Iain Emsley</a:t>
            </a:r>
          </a:p>
          <a:p>
            <a:pPr marL="214313" indent="-214313">
              <a:buFontTx/>
              <a:buChar char="-"/>
            </a:pPr>
            <a:r>
              <a:rPr lang="en-US" sz="1350" dirty="0"/>
              <a:t>James Graham</a:t>
            </a:r>
          </a:p>
          <a:p>
            <a:pPr marL="214313" indent="-214313">
              <a:buFontTx/>
              <a:buChar char="-"/>
            </a:pPr>
            <a:r>
              <a:rPr lang="en-US" sz="1350" dirty="0"/>
              <a:t>John Robinson</a:t>
            </a:r>
          </a:p>
          <a:p>
            <a:pPr marL="214313" indent="-214313">
              <a:buFontTx/>
              <a:buChar char="-"/>
            </a:pPr>
            <a:r>
              <a:rPr lang="en-US" sz="1350" dirty="0"/>
              <a:t>Les </a:t>
            </a:r>
            <a:r>
              <a:rPr lang="en-US" sz="1350" dirty="0" err="1"/>
              <a:t>Carr</a:t>
            </a:r>
            <a:endParaRPr lang="en-US" sz="1350" dirty="0"/>
          </a:p>
          <a:p>
            <a:pPr marL="214313" indent="-214313">
              <a:buFontTx/>
              <a:buChar char="-"/>
            </a:pPr>
            <a:r>
              <a:rPr lang="en-US" sz="1350" dirty="0"/>
              <a:t>Lucia </a:t>
            </a:r>
            <a:r>
              <a:rPr lang="en-US" sz="1350" dirty="0" err="1"/>
              <a:t>Michielin</a:t>
            </a:r>
            <a:endParaRPr lang="en-US" sz="1350" dirty="0"/>
          </a:p>
          <a:p>
            <a:pPr marL="214313" indent="-214313">
              <a:buFontTx/>
              <a:buChar char="-"/>
            </a:pPr>
            <a:r>
              <a:rPr lang="en-US" sz="1350" i="1" dirty="0"/>
              <a:t>Malcolm Atkinson</a:t>
            </a:r>
          </a:p>
          <a:p>
            <a:pPr marL="214313" indent="-214313">
              <a:buFontTx/>
              <a:buChar char="-"/>
            </a:pPr>
            <a:r>
              <a:rPr lang="en-US" sz="1350" i="1" dirty="0"/>
              <a:t>Malcolm Illingworth</a:t>
            </a:r>
          </a:p>
          <a:p>
            <a:pPr marL="214313" indent="-214313">
              <a:buFontTx/>
              <a:buChar char="-"/>
            </a:pPr>
            <a:endParaRPr lang="en-US" sz="1350" dirty="0"/>
          </a:p>
        </p:txBody>
      </p:sp>
      <p:sp>
        <p:nvSpPr>
          <p:cNvPr id="4" name="TextBox 3"/>
          <p:cNvSpPr txBox="1"/>
          <p:nvPr/>
        </p:nvSpPr>
        <p:spPr>
          <a:xfrm>
            <a:off x="1899719" y="1047817"/>
            <a:ext cx="1789144" cy="3208571"/>
          </a:xfrm>
          <a:prstGeom prst="rect">
            <a:avLst/>
          </a:prstGeom>
          <a:noFill/>
        </p:spPr>
        <p:txBody>
          <a:bodyPr wrap="none" rtlCol="0">
            <a:spAutoFit/>
          </a:bodyPr>
          <a:lstStyle/>
          <a:p>
            <a:pPr marL="214313" indent="-214313">
              <a:buFontTx/>
              <a:buChar char="-"/>
            </a:pPr>
            <a:r>
              <a:rPr lang="en-US" sz="1350" dirty="0"/>
              <a:t>Mario </a:t>
            </a:r>
            <a:r>
              <a:rPr lang="en-US" sz="1350" dirty="0" err="1"/>
              <a:t>Antonioletti</a:t>
            </a:r>
            <a:endParaRPr lang="en-US" sz="1350" dirty="0"/>
          </a:p>
          <a:p>
            <a:pPr marL="214313" indent="-214313">
              <a:buFontTx/>
              <a:buChar char="-"/>
            </a:pPr>
            <a:r>
              <a:rPr lang="en-US" sz="1350" dirty="0"/>
              <a:t>Mark Parsons</a:t>
            </a:r>
          </a:p>
          <a:p>
            <a:pPr marL="214313" indent="-214313">
              <a:buFontTx/>
              <a:buChar char="-"/>
            </a:pPr>
            <a:r>
              <a:rPr lang="en-US" sz="1350" i="1" dirty="0"/>
              <a:t>Mike Jackson</a:t>
            </a:r>
          </a:p>
          <a:p>
            <a:pPr marL="214313" indent="-214313">
              <a:buFontTx/>
              <a:buChar char="-"/>
            </a:pPr>
            <a:r>
              <a:rPr lang="en-US" sz="1350" dirty="0"/>
              <a:t>Olivier Philippe</a:t>
            </a:r>
          </a:p>
          <a:p>
            <a:pPr marL="214313" indent="-214313">
              <a:buFontTx/>
              <a:buChar char="-"/>
            </a:pPr>
            <a:r>
              <a:rPr lang="en-US" sz="1350" i="1" dirty="0"/>
              <a:t>Priyanka Singh</a:t>
            </a:r>
          </a:p>
          <a:p>
            <a:pPr marL="214313" indent="-214313">
              <a:buFontTx/>
              <a:buChar char="-"/>
            </a:pPr>
            <a:r>
              <a:rPr lang="en-US" sz="1350" dirty="0" err="1"/>
              <a:t>Raniere</a:t>
            </a:r>
            <a:r>
              <a:rPr lang="en-US" sz="1350" dirty="0"/>
              <a:t> Silva</a:t>
            </a:r>
          </a:p>
          <a:p>
            <a:pPr marL="214313" indent="-214313">
              <a:buFontTx/>
              <a:buChar char="-"/>
            </a:pPr>
            <a:r>
              <a:rPr lang="en-US" sz="1350" i="1" dirty="0"/>
              <a:t>Rob Baxter</a:t>
            </a:r>
          </a:p>
          <a:p>
            <a:pPr marL="214313" indent="-214313">
              <a:buFontTx/>
              <a:buChar char="-"/>
            </a:pPr>
            <a:r>
              <a:rPr lang="en-US" sz="1350" i="1" dirty="0"/>
              <a:t>Robin Wilson</a:t>
            </a:r>
          </a:p>
          <a:p>
            <a:pPr marL="214313" indent="-214313">
              <a:buFontTx/>
              <a:buChar char="-"/>
            </a:pPr>
            <a:r>
              <a:rPr lang="en-US" sz="1350" dirty="0" err="1"/>
              <a:t>Shoaib</a:t>
            </a:r>
            <a:r>
              <a:rPr lang="en-US" sz="1350" dirty="0"/>
              <a:t> Sufi</a:t>
            </a:r>
          </a:p>
          <a:p>
            <a:pPr marL="214313" indent="-214313">
              <a:buFontTx/>
              <a:buChar char="-"/>
            </a:pPr>
            <a:r>
              <a:rPr lang="en-US" sz="1350" dirty="0"/>
              <a:t>Simon </a:t>
            </a:r>
            <a:r>
              <a:rPr lang="en-US" sz="1350" dirty="0" err="1"/>
              <a:t>Hettrick</a:t>
            </a:r>
            <a:endParaRPr lang="en-US" sz="1350" dirty="0"/>
          </a:p>
          <a:p>
            <a:pPr marL="214313" indent="-214313">
              <a:buFontTx/>
              <a:buChar char="-"/>
            </a:pPr>
            <a:r>
              <a:rPr lang="en-US" sz="1350" dirty="0"/>
              <a:t>Stephen Crouch</a:t>
            </a:r>
          </a:p>
          <a:p>
            <a:pPr marL="214313" indent="-214313">
              <a:buFontTx/>
              <a:buChar char="-"/>
            </a:pPr>
            <a:r>
              <a:rPr lang="en-US" sz="1350" i="1" dirty="0"/>
              <a:t>Tim Parkinson</a:t>
            </a:r>
          </a:p>
          <a:p>
            <a:pPr marL="214313" indent="-214313">
              <a:buFontTx/>
              <a:buChar char="-"/>
            </a:pPr>
            <a:r>
              <a:rPr lang="en-US" sz="1350" i="1" dirty="0"/>
              <a:t>Toni Collis</a:t>
            </a:r>
          </a:p>
          <a:p>
            <a:pPr marL="214313" indent="-214313">
              <a:buFontTx/>
              <a:buChar char="-"/>
            </a:pPr>
            <a:r>
              <a:rPr lang="en-US" sz="1350" i="1" dirty="0"/>
              <a:t>Plus the SSI Fellows</a:t>
            </a:r>
            <a:br>
              <a:rPr lang="en-US" sz="1350" i="1" dirty="0"/>
            </a:br>
            <a:r>
              <a:rPr lang="en-US" sz="1350" i="1" dirty="0"/>
              <a:t>and RSE community</a:t>
            </a:r>
          </a:p>
        </p:txBody>
      </p:sp>
      <p:sp>
        <p:nvSpPr>
          <p:cNvPr id="5" name="TextBox 4"/>
          <p:cNvSpPr txBox="1"/>
          <p:nvPr/>
        </p:nvSpPr>
        <p:spPr>
          <a:xfrm>
            <a:off x="4059959" y="1047817"/>
            <a:ext cx="1875513" cy="4247317"/>
          </a:xfrm>
          <a:prstGeom prst="rect">
            <a:avLst/>
          </a:prstGeom>
          <a:noFill/>
        </p:spPr>
        <p:txBody>
          <a:bodyPr wrap="none" rtlCol="0">
            <a:spAutoFit/>
          </a:bodyPr>
          <a:lstStyle/>
          <a:p>
            <a:r>
              <a:rPr lang="en-US" sz="1350" dirty="0"/>
              <a:t>Scientific software:</a:t>
            </a:r>
          </a:p>
          <a:p>
            <a:pPr marL="214313" indent="-214313">
              <a:buFontTx/>
              <a:buChar char="-"/>
            </a:pPr>
            <a:r>
              <a:rPr lang="en-US" sz="1350" dirty="0"/>
              <a:t>Abby </a:t>
            </a:r>
            <a:r>
              <a:rPr lang="en-US" sz="1350" dirty="0" err="1"/>
              <a:t>Cabunoc</a:t>
            </a:r>
            <a:r>
              <a:rPr lang="en-US" sz="1350" dirty="0"/>
              <a:t>-Reyes</a:t>
            </a:r>
          </a:p>
          <a:p>
            <a:pPr marL="214313" indent="-214313">
              <a:buFontTx/>
              <a:buChar char="-"/>
            </a:pPr>
            <a:r>
              <a:rPr lang="en-US" sz="1350" dirty="0" err="1"/>
              <a:t>Arfon</a:t>
            </a:r>
            <a:r>
              <a:rPr lang="en-US" sz="1350" dirty="0"/>
              <a:t> Smith</a:t>
            </a:r>
          </a:p>
          <a:p>
            <a:pPr marL="214313" indent="-214313">
              <a:buFontTx/>
              <a:buChar char="-"/>
            </a:pPr>
            <a:r>
              <a:rPr lang="en-US" sz="1350" dirty="0"/>
              <a:t>Dan Katz</a:t>
            </a:r>
          </a:p>
          <a:p>
            <a:pPr marL="214313" indent="-214313">
              <a:buFontTx/>
              <a:buChar char="-"/>
            </a:pPr>
            <a:r>
              <a:rPr lang="en-US" sz="1350" dirty="0"/>
              <a:t>Heather </a:t>
            </a:r>
            <a:r>
              <a:rPr lang="en-US" sz="1350" dirty="0" err="1"/>
              <a:t>Piowowar</a:t>
            </a:r>
            <a:endParaRPr lang="en-US" sz="1350" dirty="0"/>
          </a:p>
          <a:p>
            <a:pPr marL="214313" indent="-214313">
              <a:buFontTx/>
              <a:buChar char="-"/>
            </a:pPr>
            <a:r>
              <a:rPr lang="en-US" sz="1350" dirty="0"/>
              <a:t>James </a:t>
            </a:r>
            <a:r>
              <a:rPr lang="en-US" sz="1350" dirty="0" err="1"/>
              <a:t>Howison</a:t>
            </a:r>
            <a:endParaRPr lang="en-US" sz="1350" dirty="0"/>
          </a:p>
          <a:p>
            <a:pPr marL="214313" indent="-214313">
              <a:buFontTx/>
              <a:buChar char="-"/>
            </a:pPr>
            <a:r>
              <a:rPr lang="en-US" sz="1350" dirty="0"/>
              <a:t>Jeff Carver</a:t>
            </a:r>
          </a:p>
          <a:p>
            <a:pPr marL="214313" indent="-214313">
              <a:buFontTx/>
              <a:buChar char="-"/>
            </a:pPr>
            <a:r>
              <a:rPr lang="en-US" sz="1350" dirty="0"/>
              <a:t>Jennifer </a:t>
            </a:r>
            <a:r>
              <a:rPr lang="en-US" sz="1350" dirty="0" err="1"/>
              <a:t>Schopf</a:t>
            </a:r>
            <a:endParaRPr lang="en-US" sz="1350" dirty="0"/>
          </a:p>
          <a:p>
            <a:pPr marL="214313" indent="-214313">
              <a:buFontTx/>
              <a:buChar char="-"/>
            </a:pPr>
            <a:r>
              <a:rPr lang="en-US" sz="1350" dirty="0"/>
              <a:t>Kaitlin </a:t>
            </a:r>
            <a:r>
              <a:rPr lang="en-US" sz="1350" dirty="0" err="1"/>
              <a:t>Thaney</a:t>
            </a:r>
            <a:endParaRPr lang="en-US" sz="1350" dirty="0"/>
          </a:p>
          <a:p>
            <a:pPr marL="214313" indent="-214313">
              <a:buFontTx/>
              <a:buChar char="-"/>
            </a:pPr>
            <a:r>
              <a:rPr lang="en-US" sz="1350" dirty="0"/>
              <a:t>Karthik Ram</a:t>
            </a:r>
          </a:p>
          <a:p>
            <a:pPr marL="214313" indent="-214313">
              <a:buFontTx/>
              <a:buChar char="-"/>
            </a:pPr>
            <a:r>
              <a:rPr lang="en-US" sz="1350" dirty="0"/>
              <a:t>Kirstie Whittaker</a:t>
            </a:r>
          </a:p>
          <a:p>
            <a:pPr marL="214313" indent="-214313">
              <a:buFontTx/>
              <a:buChar char="-"/>
            </a:pPr>
            <a:r>
              <a:rPr lang="en-US" sz="1350" dirty="0"/>
              <a:t>Martin </a:t>
            </a:r>
            <a:r>
              <a:rPr lang="en-US" sz="1350" dirty="0" err="1"/>
              <a:t>Fenner</a:t>
            </a:r>
            <a:endParaRPr lang="en-US" sz="1350" dirty="0"/>
          </a:p>
          <a:p>
            <a:pPr marL="214313" indent="-214313">
              <a:buFontTx/>
              <a:buChar char="-"/>
            </a:pPr>
            <a:r>
              <a:rPr lang="en-US" sz="1350" dirty="0"/>
              <a:t>Stephan </a:t>
            </a:r>
            <a:r>
              <a:rPr lang="en-US" sz="1350" dirty="0" err="1"/>
              <a:t>Druskat</a:t>
            </a:r>
            <a:endParaRPr lang="en-US" sz="1350" dirty="0"/>
          </a:p>
          <a:p>
            <a:pPr marL="214313" indent="-214313">
              <a:buFontTx/>
              <a:buChar char="-"/>
            </a:pPr>
            <a:r>
              <a:rPr lang="en-US" sz="1350" dirty="0"/>
              <a:t>Victoria </a:t>
            </a:r>
            <a:r>
              <a:rPr lang="en-US" sz="1350" dirty="0" err="1"/>
              <a:t>Stodden</a:t>
            </a:r>
            <a:endParaRPr lang="en-US" sz="1350" dirty="0"/>
          </a:p>
          <a:p>
            <a:pPr marL="214313" indent="-214313">
              <a:buFontTx/>
              <a:buChar char="-"/>
            </a:pPr>
            <a:r>
              <a:rPr lang="en-US" sz="1350" dirty="0"/>
              <a:t>Von Welch</a:t>
            </a:r>
          </a:p>
          <a:p>
            <a:pPr marL="214313" indent="-214313">
              <a:buFontTx/>
              <a:buChar char="-"/>
            </a:pPr>
            <a:r>
              <a:rPr lang="en-US" sz="1350" i="1" dirty="0"/>
              <a:t>WSSSPE community</a:t>
            </a:r>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p:txBody>
      </p:sp>
      <p:pic>
        <p:nvPicPr>
          <p:cNvPr id="8" name="Picture 7"/>
          <p:cNvPicPr>
            <a:picLocks noChangeAspect="1"/>
          </p:cNvPicPr>
          <p:nvPr/>
        </p:nvPicPr>
        <p:blipFill>
          <a:blip r:embed="rId2"/>
          <a:stretch>
            <a:fillRect/>
          </a:stretch>
        </p:blipFill>
        <p:spPr>
          <a:xfrm>
            <a:off x="8638345" y="4567199"/>
            <a:ext cx="484466" cy="270030"/>
          </a:xfrm>
          <a:prstGeom prst="rect">
            <a:avLst/>
          </a:prstGeom>
        </p:spPr>
      </p:pic>
      <p:pic>
        <p:nvPicPr>
          <p:cNvPr id="11" name="Picture 10"/>
          <p:cNvPicPr>
            <a:picLocks noChangeAspect="1"/>
          </p:cNvPicPr>
          <p:nvPr/>
        </p:nvPicPr>
        <p:blipFill>
          <a:blip r:embed="rId3"/>
          <a:stretch>
            <a:fillRect/>
          </a:stretch>
        </p:blipFill>
        <p:spPr>
          <a:xfrm>
            <a:off x="8316416" y="4868763"/>
            <a:ext cx="838200" cy="295275"/>
          </a:xfrm>
          <a:prstGeom prst="rect">
            <a:avLst/>
          </a:prstGeom>
        </p:spPr>
      </p:pic>
      <p:pic>
        <p:nvPicPr>
          <p:cNvPr id="14" name="Picture 13">
            <a:extLst>
              <a:ext uri="{FF2B5EF4-FFF2-40B4-BE49-F238E27FC236}">
                <a16:creationId xmlns:a16="http://schemas.microsoft.com/office/drawing/2014/main" id="{0561B54E-84AC-104A-965D-47F55B3BB84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03644" y="1586396"/>
            <a:ext cx="1219200" cy="338667"/>
          </a:xfrm>
          <a:prstGeom prst="rect">
            <a:avLst/>
          </a:prstGeom>
        </p:spPr>
      </p:pic>
      <p:pic>
        <p:nvPicPr>
          <p:cNvPr id="15" name="Picture 14">
            <a:extLst>
              <a:ext uri="{FF2B5EF4-FFF2-40B4-BE49-F238E27FC236}">
                <a16:creationId xmlns:a16="http://schemas.microsoft.com/office/drawing/2014/main" id="{92B87AC1-D9D8-9549-958C-55F8E1DF22BE}"/>
              </a:ext>
            </a:extLst>
          </p:cNvPr>
          <p:cNvPicPr>
            <a:picLocks noChangeAspect="1"/>
          </p:cNvPicPr>
          <p:nvPr/>
        </p:nvPicPr>
        <p:blipFill>
          <a:blip r:embed="rId5"/>
          <a:stretch>
            <a:fillRect/>
          </a:stretch>
        </p:blipFill>
        <p:spPr>
          <a:xfrm>
            <a:off x="8211092" y="2605042"/>
            <a:ext cx="686144" cy="583952"/>
          </a:xfrm>
          <a:prstGeom prst="rect">
            <a:avLst/>
          </a:prstGeom>
        </p:spPr>
      </p:pic>
      <p:pic>
        <p:nvPicPr>
          <p:cNvPr id="16" name="Picture 15">
            <a:extLst>
              <a:ext uri="{FF2B5EF4-FFF2-40B4-BE49-F238E27FC236}">
                <a16:creationId xmlns:a16="http://schemas.microsoft.com/office/drawing/2014/main" id="{B162A910-4192-4743-BF20-F2AA4110C884}"/>
              </a:ext>
            </a:extLst>
          </p:cNvPr>
          <p:cNvPicPr>
            <a:picLocks noChangeAspect="1"/>
          </p:cNvPicPr>
          <p:nvPr/>
        </p:nvPicPr>
        <p:blipFill>
          <a:blip r:embed="rId6"/>
          <a:stretch>
            <a:fillRect/>
          </a:stretch>
        </p:blipFill>
        <p:spPr>
          <a:xfrm>
            <a:off x="7903644" y="1133164"/>
            <a:ext cx="1219200" cy="332509"/>
          </a:xfrm>
          <a:prstGeom prst="rect">
            <a:avLst/>
          </a:prstGeom>
        </p:spPr>
      </p:pic>
      <p:pic>
        <p:nvPicPr>
          <p:cNvPr id="17" name="Picture 16">
            <a:extLst>
              <a:ext uri="{FF2B5EF4-FFF2-40B4-BE49-F238E27FC236}">
                <a16:creationId xmlns:a16="http://schemas.microsoft.com/office/drawing/2014/main" id="{A01F482C-34FE-8D4D-AB9B-E300194552E8}"/>
              </a:ext>
            </a:extLst>
          </p:cNvPr>
          <p:cNvPicPr>
            <a:picLocks noChangeAspect="1"/>
          </p:cNvPicPr>
          <p:nvPr/>
        </p:nvPicPr>
        <p:blipFill>
          <a:blip r:embed="rId7"/>
          <a:stretch>
            <a:fillRect/>
          </a:stretch>
        </p:blipFill>
        <p:spPr>
          <a:xfrm>
            <a:off x="7949988" y="3234117"/>
            <a:ext cx="1201915" cy="528276"/>
          </a:xfrm>
          <a:prstGeom prst="rect">
            <a:avLst/>
          </a:prstGeom>
        </p:spPr>
      </p:pic>
      <p:pic>
        <p:nvPicPr>
          <p:cNvPr id="18" name="Picture 17">
            <a:extLst>
              <a:ext uri="{FF2B5EF4-FFF2-40B4-BE49-F238E27FC236}">
                <a16:creationId xmlns:a16="http://schemas.microsoft.com/office/drawing/2014/main" id="{2737E77B-66B2-C540-96AD-578EB0AE4488}"/>
              </a:ext>
            </a:extLst>
          </p:cNvPr>
          <p:cNvPicPr>
            <a:picLocks noChangeAspect="1"/>
          </p:cNvPicPr>
          <p:nvPr/>
        </p:nvPicPr>
        <p:blipFill rotWithShape="1">
          <a:blip r:embed="rId8"/>
          <a:srcRect l="5169" t="22798" r="6341" b="25923"/>
          <a:stretch/>
        </p:blipFill>
        <p:spPr>
          <a:xfrm>
            <a:off x="7949988" y="4210465"/>
            <a:ext cx="1219200" cy="329566"/>
          </a:xfrm>
          <a:prstGeom prst="rect">
            <a:avLst/>
          </a:prstGeom>
        </p:spPr>
      </p:pic>
      <p:pic>
        <p:nvPicPr>
          <p:cNvPr id="19" name="Picture 18">
            <a:extLst>
              <a:ext uri="{FF2B5EF4-FFF2-40B4-BE49-F238E27FC236}">
                <a16:creationId xmlns:a16="http://schemas.microsoft.com/office/drawing/2014/main" id="{8AFD7B34-85E8-DA4F-B07A-449EA39C051A}"/>
              </a:ext>
            </a:extLst>
          </p:cNvPr>
          <p:cNvPicPr>
            <a:picLocks noChangeAspect="1"/>
          </p:cNvPicPr>
          <p:nvPr/>
        </p:nvPicPr>
        <p:blipFill rotWithShape="1">
          <a:blip r:embed="rId9"/>
          <a:srcRect l="20781" t="23451" r="19681" b="27245"/>
          <a:stretch/>
        </p:blipFill>
        <p:spPr>
          <a:xfrm>
            <a:off x="7949989" y="2019428"/>
            <a:ext cx="1208351" cy="518524"/>
          </a:xfrm>
          <a:prstGeom prst="rect">
            <a:avLst/>
          </a:prstGeom>
        </p:spPr>
      </p:pic>
      <p:pic>
        <p:nvPicPr>
          <p:cNvPr id="20" name="Picture 19">
            <a:extLst>
              <a:ext uri="{FF2B5EF4-FFF2-40B4-BE49-F238E27FC236}">
                <a16:creationId xmlns:a16="http://schemas.microsoft.com/office/drawing/2014/main" id="{86DF4EEA-E741-C140-A844-C42D861248B3}"/>
              </a:ext>
            </a:extLst>
          </p:cNvPr>
          <p:cNvPicPr>
            <a:picLocks noChangeAspect="1"/>
          </p:cNvPicPr>
          <p:nvPr/>
        </p:nvPicPr>
        <p:blipFill>
          <a:blip r:embed="rId10"/>
          <a:stretch>
            <a:fillRect/>
          </a:stretch>
        </p:blipFill>
        <p:spPr>
          <a:xfrm>
            <a:off x="7949988" y="3873497"/>
            <a:ext cx="1219200" cy="249936"/>
          </a:xfrm>
          <a:prstGeom prst="rect">
            <a:avLst/>
          </a:prstGeom>
        </p:spPr>
      </p:pic>
      <p:sp>
        <p:nvSpPr>
          <p:cNvPr id="21" name="TextBox 20">
            <a:extLst>
              <a:ext uri="{FF2B5EF4-FFF2-40B4-BE49-F238E27FC236}">
                <a16:creationId xmlns:a16="http://schemas.microsoft.com/office/drawing/2014/main" id="{0589AE5D-8921-124E-A856-8F9770BA6857}"/>
              </a:ext>
            </a:extLst>
          </p:cNvPr>
          <p:cNvSpPr txBox="1"/>
          <p:nvPr/>
        </p:nvSpPr>
        <p:spPr>
          <a:xfrm>
            <a:off x="4059959" y="4371950"/>
            <a:ext cx="3209533" cy="577081"/>
          </a:xfrm>
          <a:prstGeom prst="rect">
            <a:avLst/>
          </a:prstGeom>
          <a:noFill/>
        </p:spPr>
        <p:txBody>
          <a:bodyPr wrap="none" rtlCol="0">
            <a:spAutoFit/>
          </a:bodyPr>
          <a:lstStyle/>
          <a:p>
            <a:r>
              <a:rPr lang="en-US" sz="1050" dirty="0">
                <a:solidFill>
                  <a:prstClr val="black"/>
                </a:solidFill>
                <a:latin typeface="Calibri"/>
              </a:rPr>
              <a:t>Supported by the UK Research Councils through grants </a:t>
            </a:r>
            <a:br>
              <a:rPr lang="en-US" sz="1050" dirty="0">
                <a:solidFill>
                  <a:prstClr val="black"/>
                </a:solidFill>
                <a:latin typeface="Calibri"/>
              </a:rPr>
            </a:br>
            <a:r>
              <a:rPr lang="en-US" sz="1050" dirty="0">
                <a:solidFill>
                  <a:prstClr val="black"/>
                </a:solidFill>
                <a:latin typeface="Calibri"/>
              </a:rPr>
              <a:t>EP/H043160/1, EP/N006410/1 and  EP/S021779/1 . </a:t>
            </a:r>
            <a:br>
              <a:rPr lang="en-US" sz="1050" dirty="0">
                <a:solidFill>
                  <a:prstClr val="black"/>
                </a:solidFill>
                <a:latin typeface="Calibri"/>
              </a:rPr>
            </a:br>
            <a:r>
              <a:rPr lang="en-US" sz="1050" dirty="0">
                <a:solidFill>
                  <a:prstClr val="black"/>
                </a:solidFill>
                <a:latin typeface="Calibri"/>
              </a:rPr>
              <a:t>Additional project funding received from </a:t>
            </a:r>
            <a:r>
              <a:rPr lang="en-US" sz="1050" dirty="0" err="1">
                <a:solidFill>
                  <a:prstClr val="black"/>
                </a:solidFill>
                <a:latin typeface="Calibri"/>
              </a:rPr>
              <a:t>Jisc</a:t>
            </a:r>
            <a:r>
              <a:rPr lang="en-US" sz="1050" dirty="0">
                <a:solidFill>
                  <a:prstClr val="black"/>
                </a:solidFill>
                <a:latin typeface="Calibri"/>
              </a:rPr>
              <a:t>.</a:t>
            </a:r>
          </a:p>
        </p:txBody>
      </p:sp>
      <p:sp>
        <p:nvSpPr>
          <p:cNvPr id="22" name="TextBox 21">
            <a:extLst>
              <a:ext uri="{FF2B5EF4-FFF2-40B4-BE49-F238E27FC236}">
                <a16:creationId xmlns:a16="http://schemas.microsoft.com/office/drawing/2014/main" id="{8712232C-0FC3-6C46-848C-DBF7315B5564}"/>
              </a:ext>
            </a:extLst>
          </p:cNvPr>
          <p:cNvSpPr txBox="1"/>
          <p:nvPr/>
        </p:nvSpPr>
        <p:spPr>
          <a:xfrm>
            <a:off x="5951443" y="1047817"/>
            <a:ext cx="1952073" cy="1754326"/>
          </a:xfrm>
          <a:prstGeom prst="rect">
            <a:avLst/>
          </a:prstGeom>
          <a:noFill/>
        </p:spPr>
        <p:txBody>
          <a:bodyPr wrap="none" rtlCol="0">
            <a:spAutoFit/>
          </a:bodyPr>
          <a:lstStyle/>
          <a:p>
            <a:r>
              <a:rPr lang="en-US" sz="1350" dirty="0"/>
              <a:t>Software/Data Carpentry</a:t>
            </a:r>
          </a:p>
          <a:p>
            <a:pPr marL="214313" indent="-214313">
              <a:buFontTx/>
              <a:buChar char="-"/>
            </a:pPr>
            <a:r>
              <a:rPr lang="en-US" sz="1350" dirty="0"/>
              <a:t>Greg Wilson</a:t>
            </a:r>
          </a:p>
          <a:p>
            <a:pPr marL="214313" indent="-214313">
              <a:buFontTx/>
              <a:buChar char="-"/>
            </a:pPr>
            <a:r>
              <a:rPr lang="en-US" sz="1350" dirty="0"/>
              <a:t>Jonah </a:t>
            </a:r>
            <a:r>
              <a:rPr lang="en-US" sz="1350" dirty="0" err="1"/>
              <a:t>Duckles</a:t>
            </a:r>
            <a:endParaRPr lang="en-US" sz="1350" dirty="0"/>
          </a:p>
          <a:p>
            <a:pPr marL="214313" indent="-214313">
              <a:buFontTx/>
              <a:buChar char="-"/>
            </a:pPr>
            <a:r>
              <a:rPr lang="en-US" sz="1350" dirty="0"/>
              <a:t>Tracy Teal</a:t>
            </a:r>
          </a:p>
          <a:p>
            <a:pPr marL="214313" indent="-214313">
              <a:buFontTx/>
              <a:buChar char="-"/>
            </a:pPr>
            <a:r>
              <a:rPr lang="en-US" sz="1350" i="1" dirty="0"/>
              <a:t>Instructor Community</a:t>
            </a:r>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p:txBody>
      </p:sp>
    </p:spTree>
    <p:extLst>
      <p:ext uri="{BB962C8B-B14F-4D97-AF65-F5344CB8AC3E}">
        <p14:creationId xmlns:p14="http://schemas.microsoft.com/office/powerpoint/2010/main" val="150115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0"/>
            <a:ext cx="3429000" cy="2571750"/>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532" y="15644"/>
            <a:ext cx="1287468"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2722316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68"/>
          <p:cNvSpPr txBox="1">
            <a:spLocks noGrp="1"/>
          </p:cNvSpPr>
          <p:nvPr>
            <p:ph type="title" idx="4294967295"/>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0000"/>
                </a:solidFill>
              </a:rPr>
              <a:t>Open Call examples</a:t>
            </a:r>
            <a:endParaRPr>
              <a:solidFill>
                <a:srgbClr val="000000"/>
              </a:solidFill>
            </a:endParaRPr>
          </a:p>
        </p:txBody>
      </p:sp>
      <p:sp>
        <p:nvSpPr>
          <p:cNvPr id="863" name="Google Shape;863;p68"/>
          <p:cNvSpPr txBox="1">
            <a:spLocks noGrp="1"/>
          </p:cNvSpPr>
          <p:nvPr>
            <p:ph type="body" idx="4294967295"/>
          </p:nvPr>
        </p:nvSpPr>
        <p:spPr>
          <a:xfrm>
            <a:off x="0" y="923875"/>
            <a:ext cx="6030600" cy="4143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Our work helps </a:t>
            </a:r>
            <a:r>
              <a:rPr lang="en-US" b="1"/>
              <a:t>sustain</a:t>
            </a:r>
            <a:r>
              <a:rPr lang="en-US"/>
              <a:t> and </a:t>
            </a:r>
            <a:r>
              <a:rPr lang="en-US" b="1"/>
              <a:t>evolve science</a:t>
            </a:r>
            <a:endParaRPr b="1"/>
          </a:p>
          <a:p>
            <a:pPr marL="457200" lvl="0" indent="-342900" algn="l" rtl="0">
              <a:spcBef>
                <a:spcPts val="0"/>
              </a:spcBef>
              <a:spcAft>
                <a:spcPts val="0"/>
              </a:spcAft>
              <a:buSzPts val="1800"/>
              <a:buChar char="●"/>
            </a:pPr>
            <a:r>
              <a:rPr lang="en-US"/>
              <a:t>Small amount of Institute effort leads to </a:t>
            </a:r>
            <a:r>
              <a:rPr lang="en-US" b="1"/>
              <a:t>long-lived cumulative gains</a:t>
            </a:r>
            <a:br>
              <a:rPr lang="en-US" b="1"/>
            </a:br>
            <a:endParaRPr sz="900" b="1"/>
          </a:p>
          <a:p>
            <a:pPr marL="457200" lvl="0" indent="-342900" algn="l" rtl="0">
              <a:spcBef>
                <a:spcPts val="0"/>
              </a:spcBef>
              <a:spcAft>
                <a:spcPts val="0"/>
              </a:spcAft>
              <a:buSzPts val="1800"/>
              <a:buChar char="●"/>
            </a:pPr>
            <a:r>
              <a:rPr lang="en-US"/>
              <a:t>We enable </a:t>
            </a:r>
            <a:r>
              <a:rPr lang="en-US" b="1"/>
              <a:t>greater capacity for research</a:t>
            </a:r>
            <a:endParaRPr b="1"/>
          </a:p>
          <a:p>
            <a:pPr marL="914400" lvl="1" indent="-317500" algn="l" rtl="0">
              <a:spcBef>
                <a:spcPts val="0"/>
              </a:spcBef>
              <a:spcAft>
                <a:spcPts val="0"/>
              </a:spcAft>
              <a:buSzPts val="1400"/>
              <a:buChar char="○"/>
            </a:pPr>
            <a:r>
              <a:rPr lang="en-US"/>
              <a:t>Increase software correctness = time savings = more research</a:t>
            </a:r>
            <a:endParaRPr/>
          </a:p>
          <a:p>
            <a:pPr marL="914400" lvl="1" indent="-317500" algn="l" rtl="0">
              <a:spcBef>
                <a:spcPts val="0"/>
              </a:spcBef>
              <a:spcAft>
                <a:spcPts val="0"/>
              </a:spcAft>
              <a:buSzPts val="1400"/>
              <a:buChar char="○"/>
            </a:pPr>
            <a:r>
              <a:rPr lang="en-US"/>
              <a:t>ProtoMS: nearly 3 months effort saved to date</a:t>
            </a:r>
            <a:br>
              <a:rPr lang="en-US"/>
            </a:br>
            <a:endParaRPr sz="1000"/>
          </a:p>
          <a:p>
            <a:pPr marL="457200" lvl="0" indent="-342900" algn="l" rtl="0">
              <a:spcBef>
                <a:spcPts val="0"/>
              </a:spcBef>
              <a:spcAft>
                <a:spcPts val="0"/>
              </a:spcAft>
              <a:buSzPts val="1800"/>
              <a:buChar char="●"/>
            </a:pPr>
            <a:r>
              <a:rPr lang="en-US"/>
              <a:t>We help projects do </a:t>
            </a:r>
            <a:r>
              <a:rPr lang="en-US" b="1"/>
              <a:t>more research</a:t>
            </a:r>
            <a:endParaRPr b="1"/>
          </a:p>
          <a:p>
            <a:pPr marL="914400" lvl="1" indent="-317500" algn="l" rtl="0">
              <a:spcBef>
                <a:spcPts val="0"/>
              </a:spcBef>
              <a:spcAft>
                <a:spcPts val="0"/>
              </a:spcAft>
              <a:buSzPts val="1400"/>
              <a:buChar char="○"/>
            </a:pPr>
            <a:r>
              <a:rPr lang="en-US"/>
              <a:t>Better software management = solving of larger problems</a:t>
            </a:r>
            <a:endParaRPr/>
          </a:p>
          <a:p>
            <a:pPr marL="914400" lvl="1" indent="-317500" algn="l" rtl="0">
              <a:spcBef>
                <a:spcPts val="0"/>
              </a:spcBef>
              <a:spcAft>
                <a:spcPts val="0"/>
              </a:spcAft>
              <a:buSzPts val="1400"/>
              <a:buChar char="○"/>
            </a:pPr>
            <a:r>
              <a:rPr lang="en-US"/>
              <a:t>DMACRYS: our work enabled </a:t>
            </a:r>
            <a:r>
              <a:rPr lang="en-US" i="1"/>
              <a:t>15 published papers</a:t>
            </a:r>
            <a:br>
              <a:rPr lang="en-US" i="1"/>
            </a:br>
            <a:endParaRPr sz="1000" i="1"/>
          </a:p>
          <a:p>
            <a:pPr marL="457200" lvl="0" indent="-342900" algn="l" rtl="0">
              <a:spcBef>
                <a:spcPts val="0"/>
              </a:spcBef>
              <a:spcAft>
                <a:spcPts val="0"/>
              </a:spcAft>
              <a:buSzPts val="1800"/>
              <a:buChar char="●"/>
            </a:pPr>
            <a:r>
              <a:rPr lang="en-US"/>
              <a:t>Our work </a:t>
            </a:r>
            <a:r>
              <a:rPr lang="en-US" b="1"/>
              <a:t>increases software uptake in industry</a:t>
            </a:r>
            <a:endParaRPr b="1"/>
          </a:p>
          <a:p>
            <a:pPr marL="914400" lvl="1" indent="-317500" algn="l" rtl="0">
              <a:spcBef>
                <a:spcPts val="0"/>
              </a:spcBef>
              <a:spcAft>
                <a:spcPts val="0"/>
              </a:spcAft>
              <a:buSzPts val="1400"/>
              <a:buChar char="○"/>
            </a:pPr>
            <a:r>
              <a:rPr lang="en-US"/>
              <a:t>Demonstrate correctness = increased confidence</a:t>
            </a:r>
            <a:endParaRPr/>
          </a:p>
          <a:p>
            <a:pPr marL="914400" lvl="1" indent="-317500" algn="l" rtl="0">
              <a:spcBef>
                <a:spcPts val="0"/>
              </a:spcBef>
              <a:spcAft>
                <a:spcPts val="0"/>
              </a:spcAft>
              <a:buSzPts val="1400"/>
              <a:buChar char="○"/>
            </a:pPr>
            <a:r>
              <a:rPr lang="en-US"/>
              <a:t>ProtoMS: adoption by GSK, AstraZeneca, UCB</a:t>
            </a:r>
            <a:br>
              <a:rPr lang="en-US"/>
            </a:br>
            <a:endParaRPr/>
          </a:p>
        </p:txBody>
      </p:sp>
      <p:sp>
        <p:nvSpPr>
          <p:cNvPr id="864" name="Google Shape;864;p68"/>
          <p:cNvSpPr txBox="1"/>
          <p:nvPr/>
        </p:nvSpPr>
        <p:spPr>
          <a:xfrm>
            <a:off x="6098139" y="3143450"/>
            <a:ext cx="3000000" cy="1587900"/>
          </a:xfrm>
          <a:prstGeom prst="rect">
            <a:avLst/>
          </a:prstGeom>
          <a:solidFill>
            <a:srgbClr val="D8F6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Arial"/>
                <a:cs typeface="Arial"/>
                <a:sym typeface="Arial"/>
              </a:rPr>
              <a:t>“There’s like a whole project looking at water hydration and water entropies using my code as the framework ... </a:t>
            </a:r>
            <a:r>
              <a:rPr kumimoji="0" lang="en-US" sz="1400" b="1" i="1" u="none" strike="noStrike" kern="0" cap="none" spc="0" normalizeH="0" baseline="0" noProof="0">
                <a:ln>
                  <a:noFill/>
                </a:ln>
                <a:solidFill>
                  <a:srgbClr val="000000"/>
                </a:solidFill>
                <a:effectLst/>
                <a:uLnTx/>
                <a:uFillTx/>
                <a:latin typeface="Arial"/>
                <a:cs typeface="Arial"/>
                <a:sym typeface="Arial"/>
              </a:rPr>
              <a:t>It’s completely new science</a:t>
            </a:r>
            <a:r>
              <a:rPr kumimoji="0" lang="en-US" sz="1400" b="0" i="1" u="none" strike="noStrike" kern="0" cap="none" spc="0" normalizeH="0" baseline="0" noProof="0">
                <a:ln>
                  <a:noFill/>
                </a:ln>
                <a:solidFill>
                  <a:srgbClr val="000000"/>
                </a:solidFill>
                <a:effectLst/>
                <a:uLnTx/>
                <a:uFillTx/>
                <a:latin typeface="Arial"/>
                <a:cs typeface="Arial"/>
                <a:sym typeface="Arial"/>
              </a:rPr>
              <a:t> ... because they can understand and extend my code”</a:t>
            </a:r>
            <a:br>
              <a:rPr kumimoji="0" lang="en-US" sz="1400" b="0" i="1" u="none" strike="noStrike" kern="0" cap="none" spc="0" normalizeH="0" baseline="0" noProof="0">
                <a:ln>
                  <a:noFill/>
                </a:ln>
                <a:solidFill>
                  <a:srgbClr val="000000"/>
                </a:solidFill>
                <a:effectLst/>
                <a:uLnTx/>
                <a:uFillTx/>
                <a:latin typeface="Arial"/>
                <a:cs typeface="Arial"/>
                <a:sym typeface="Arial"/>
              </a:rPr>
            </a:br>
            <a:r>
              <a:rPr kumimoji="0" lang="en-US" sz="1400" b="0" i="1" u="none" strike="noStrike" kern="0" cap="none" spc="0" normalizeH="0" baseline="0" noProof="0">
                <a:ln>
                  <a:noFill/>
                </a:ln>
                <a:solidFill>
                  <a:srgbClr val="808080"/>
                </a:solidFill>
                <a:effectLst/>
                <a:uLnTx/>
                <a:uFillTx/>
                <a:latin typeface="Arial"/>
                <a:cs typeface="Arial"/>
                <a:sym typeface="Arial"/>
              </a:rPr>
              <a:t>- Christopher Woods, AMRMMHD</a:t>
            </a:r>
            <a:endParaRPr kumimoji="0" sz="1400" b="0" i="1" u="none" strike="noStrike" kern="0" cap="none" spc="0" normalizeH="0" baseline="0" noProof="0">
              <a:ln>
                <a:noFill/>
              </a:ln>
              <a:solidFill>
                <a:srgbClr val="808080"/>
              </a:solidFill>
              <a:effectLst/>
              <a:uLnTx/>
              <a:uFillTx/>
              <a:latin typeface="Arial"/>
              <a:cs typeface="Arial"/>
              <a:sym typeface="Arial"/>
            </a:endParaRPr>
          </a:p>
        </p:txBody>
      </p:sp>
      <p:sp>
        <p:nvSpPr>
          <p:cNvPr id="865" name="Google Shape;865;p68"/>
          <p:cNvSpPr txBox="1"/>
          <p:nvPr/>
        </p:nvSpPr>
        <p:spPr>
          <a:xfrm>
            <a:off x="6100250" y="1277300"/>
            <a:ext cx="3000000" cy="1507500"/>
          </a:xfrm>
          <a:prstGeom prst="rect">
            <a:avLst/>
          </a:prstGeom>
          <a:solidFill>
            <a:srgbClr val="D8F6FF"/>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Arial"/>
                <a:cs typeface="Arial"/>
                <a:sym typeface="Arial"/>
              </a:rPr>
              <a:t>“Help with setting up and testing the training material has been </a:t>
            </a:r>
            <a:r>
              <a:rPr kumimoji="0" lang="en-US" sz="1400" b="1" i="1" u="none" strike="noStrike" kern="0" cap="none" spc="0" normalizeH="0" baseline="0" noProof="0">
                <a:ln>
                  <a:noFill/>
                </a:ln>
                <a:solidFill>
                  <a:srgbClr val="000000"/>
                </a:solidFill>
                <a:effectLst/>
                <a:uLnTx/>
                <a:uFillTx/>
                <a:latin typeface="Arial"/>
                <a:cs typeface="Arial"/>
                <a:sym typeface="Arial"/>
              </a:rPr>
              <a:t>fundamental to the role of MONC to the community</a:t>
            </a:r>
            <a:r>
              <a:rPr kumimoji="0" lang="en-US" sz="1400" b="0" i="1" u="none" strike="noStrike" kern="0" cap="none" spc="0" normalizeH="0" baseline="0" noProof="0">
                <a:ln>
                  <a:noFill/>
                </a:ln>
                <a:solidFill>
                  <a:srgbClr val="000000"/>
                </a:solidFill>
                <a:effectLst/>
                <a:uLnTx/>
                <a:uFillTx/>
                <a:latin typeface="Arial"/>
                <a:cs typeface="Arial"/>
                <a:sym typeface="Arial"/>
              </a:rPr>
              <a:t> … I found </a:t>
            </a:r>
            <a:r>
              <a:rPr kumimoji="0" lang="en-US" sz="1400" b="1" i="1" u="none" strike="noStrike" kern="0" cap="none" spc="0" normalizeH="0" baseline="0" noProof="0">
                <a:ln>
                  <a:noFill/>
                </a:ln>
                <a:solidFill>
                  <a:srgbClr val="000000"/>
                </a:solidFill>
                <a:effectLst/>
                <a:uLnTx/>
                <a:uFillTx/>
                <a:latin typeface="Arial"/>
                <a:cs typeface="Arial"/>
                <a:sym typeface="Arial"/>
              </a:rPr>
              <a:t>SSI to be extremely efficient and accurate</a:t>
            </a:r>
            <a:r>
              <a:rPr kumimoji="0" lang="en-US" sz="1400" b="0" i="1" u="none" strike="noStrike" kern="0" cap="none" spc="0" normalizeH="0" baseline="0" noProof="0">
                <a:ln>
                  <a:noFill/>
                </a:ln>
                <a:solidFill>
                  <a:srgbClr val="000000"/>
                </a:solidFill>
                <a:effectLst/>
                <a:uLnTx/>
                <a:uFillTx/>
                <a:latin typeface="Arial"/>
                <a:cs typeface="Arial"/>
                <a:sym typeface="Arial"/>
              </a:rPr>
              <a:t> in their work”</a:t>
            </a:r>
            <a:endParaRPr kumimoji="0" sz="1400" b="0" i="1"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666666"/>
                </a:solidFill>
                <a:effectLst/>
                <a:uLnTx/>
                <a:uFillTx/>
                <a:latin typeface="Arial"/>
                <a:cs typeface="Arial"/>
                <a:sym typeface="Arial"/>
              </a:rPr>
              <a:t>- Adrian Hill, MONC</a:t>
            </a:r>
            <a:endParaRPr kumimoji="0" sz="1400" b="0" i="1" u="none" strike="noStrike" kern="0" cap="none" spc="0" normalizeH="0" baseline="0" noProof="0">
              <a:ln>
                <a:noFill/>
              </a:ln>
              <a:solidFill>
                <a:srgbClr val="666666"/>
              </a:solidFill>
              <a:effectLst/>
              <a:uLnTx/>
              <a:uFillTx/>
              <a:latin typeface="Arial"/>
              <a:cs typeface="Arial"/>
              <a:sym typeface="Arial"/>
            </a:endParaRPr>
          </a:p>
        </p:txBody>
      </p:sp>
    </p:spTree>
    <p:extLst>
      <p:ext uri="{BB962C8B-B14F-4D97-AF65-F5344CB8AC3E}">
        <p14:creationId xmlns:p14="http://schemas.microsoft.com/office/powerpoint/2010/main" val="1494274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568697" y="0"/>
            <a:ext cx="3429000" cy="2571750"/>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532" y="15644"/>
            <a:ext cx="1287468"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3304098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Researchers</a:t>
            </a:r>
          </a:p>
        </p:txBody>
      </p:sp>
      <p:pic>
        <p:nvPicPr>
          <p:cNvPr id="3" name="Picture 2"/>
          <p:cNvPicPr/>
          <p:nvPr/>
        </p:nvPicPr>
        <p:blipFill>
          <a:blip r:embed="rId2" cstate="screen">
            <a:extLst>
              <a:ext uri="{28A0092B-C50C-407E-A947-70E740481C1C}">
                <a14:useLocalDpi xmlns:a14="http://schemas.microsoft.com/office/drawing/2010/main"/>
              </a:ext>
            </a:extLst>
          </a:blip>
          <a:stretch/>
        </p:blipFill>
        <p:spPr>
          <a:xfrm>
            <a:off x="1516248" y="1097599"/>
            <a:ext cx="2632863" cy="1140191"/>
          </a:xfrm>
          <a:prstGeom prst="rect">
            <a:avLst/>
          </a:prstGeom>
          <a:ln>
            <a:noFill/>
          </a:ln>
        </p:spPr>
      </p:pic>
      <p:sp>
        <p:nvSpPr>
          <p:cNvPr id="4" name="CustomShape 1"/>
          <p:cNvSpPr/>
          <p:nvPr/>
        </p:nvSpPr>
        <p:spPr>
          <a:xfrm>
            <a:off x="4248322" y="1210026"/>
            <a:ext cx="3416966" cy="986125"/>
          </a:xfrm>
          <a:prstGeom prst="rect">
            <a:avLst/>
          </a:prstGeom>
          <a:noFill/>
          <a:ln>
            <a:noFill/>
          </a:ln>
        </p:spPr>
        <p:style>
          <a:lnRef idx="0">
            <a:scrgbClr r="0" g="0" b="0"/>
          </a:lnRef>
          <a:fillRef idx="0">
            <a:scrgbClr r="0" g="0" b="0"/>
          </a:fillRef>
          <a:effectRef idx="0">
            <a:scrgbClr r="0" g="0" b="0"/>
          </a:effectRef>
          <a:fontRef idx="minor"/>
        </p:style>
        <p:txBody>
          <a:bodyPr lIns="61229" tIns="30615" rIns="61229" bIns="30615"/>
          <a:lstStyle/>
          <a:p>
            <a:pPr algn="r" defTabSz="685800"/>
            <a:r>
              <a:rPr lang="en-US" sz="1650" i="1" dirty="0">
                <a:solidFill>
                  <a:prstClr val="black"/>
                </a:solidFill>
                <a:latin typeface="Calibri"/>
              </a:rPr>
              <a:t>Teach basic lab skills</a:t>
            </a:r>
            <a:endParaRPr sz="1350" dirty="0">
              <a:solidFill>
                <a:prstClr val="black"/>
              </a:solidFill>
              <a:latin typeface="Calibri"/>
            </a:endParaRPr>
          </a:p>
          <a:p>
            <a:pPr algn="r" defTabSz="685800"/>
            <a:r>
              <a:rPr lang="en-US" sz="1650" i="1" dirty="0">
                <a:solidFill>
                  <a:prstClr val="black"/>
                </a:solidFill>
                <a:latin typeface="Calibri"/>
              </a:rPr>
              <a:t>for scientific computing</a:t>
            </a:r>
            <a:endParaRPr sz="1350" dirty="0">
              <a:solidFill>
                <a:prstClr val="black"/>
              </a:solidFill>
              <a:latin typeface="Calibri"/>
            </a:endParaRPr>
          </a:p>
          <a:p>
            <a:pPr algn="r" defTabSz="685800"/>
            <a:r>
              <a:rPr lang="en-US" sz="1650" i="1" dirty="0">
                <a:solidFill>
                  <a:prstClr val="black"/>
                </a:solidFill>
                <a:latin typeface="Calibri"/>
              </a:rPr>
              <a:t>so that researchers can do more</a:t>
            </a:r>
            <a:r>
              <a:rPr lang="en-US" sz="1350" dirty="0">
                <a:solidFill>
                  <a:prstClr val="black"/>
                </a:solidFill>
                <a:latin typeface="Calibri"/>
              </a:rPr>
              <a:t> </a:t>
            </a:r>
            <a:r>
              <a:rPr lang="en-US" sz="1650" i="1" dirty="0">
                <a:solidFill>
                  <a:prstClr val="black"/>
                </a:solidFill>
                <a:latin typeface="Calibri"/>
              </a:rPr>
              <a:t>in less time and with less pain.</a:t>
            </a:r>
            <a:endParaRPr sz="1350" dirty="0">
              <a:solidFill>
                <a:prstClr val="black"/>
              </a:solidFill>
              <a:latin typeface="Calibri"/>
            </a:endParaRPr>
          </a:p>
        </p:txBody>
      </p:sp>
      <p:grpSp>
        <p:nvGrpSpPr>
          <p:cNvPr id="5" name="Group 4"/>
          <p:cNvGrpSpPr/>
          <p:nvPr/>
        </p:nvGrpSpPr>
        <p:grpSpPr>
          <a:xfrm>
            <a:off x="1516249" y="2775041"/>
            <a:ext cx="6032637" cy="1332396"/>
            <a:chOff x="497665" y="3417786"/>
            <a:chExt cx="8043516" cy="1776528"/>
          </a:xfrm>
        </p:grpSpPr>
        <p:sp>
          <p:nvSpPr>
            <p:cNvPr id="6" name="TextBox 5"/>
            <p:cNvSpPr txBox="1"/>
            <p:nvPr/>
          </p:nvSpPr>
          <p:spPr>
            <a:xfrm>
              <a:off x="497665" y="3417786"/>
              <a:ext cx="4891136" cy="1776528"/>
            </a:xfrm>
            <a:prstGeom prst="rect">
              <a:avLst/>
            </a:prstGeom>
            <a:noFill/>
          </p:spPr>
          <p:txBody>
            <a:bodyPr wrap="square" lIns="62209" tIns="31105" rIns="62209" bIns="31105" rtlCol="0">
              <a:spAutoFit/>
            </a:bodyPr>
            <a:lstStyle/>
            <a:p>
              <a:pPr defTabSz="685800"/>
              <a:r>
                <a:rPr lang="en-US" sz="1650" i="1" dirty="0">
                  <a:solidFill>
                    <a:prstClr val="black"/>
                  </a:solidFill>
                  <a:latin typeface="Calibri"/>
                </a:rPr>
                <a:t>Teach basic concepts, skills and tools for working more effectively with data. Workshops are designed for people with little to no prior computational experience. </a:t>
              </a:r>
            </a:p>
          </p:txBody>
        </p:sp>
        <p:pic>
          <p:nvPicPr>
            <p:cNvPr id="7" name="Picture 6" descr="DC1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4560" y="3417786"/>
              <a:ext cx="2426621" cy="1523144"/>
            </a:xfrm>
            <a:prstGeom prst="rect">
              <a:avLst/>
            </a:prstGeom>
          </p:spPr>
        </p:pic>
      </p:grpSp>
      <p:sp>
        <p:nvSpPr>
          <p:cNvPr id="8" name="TextBox 7"/>
          <p:cNvSpPr txBox="1"/>
          <p:nvPr/>
        </p:nvSpPr>
        <p:spPr>
          <a:xfrm>
            <a:off x="4953172" y="3968937"/>
            <a:ext cx="2042097" cy="300082"/>
          </a:xfrm>
          <a:prstGeom prst="rect">
            <a:avLst/>
          </a:prstGeom>
          <a:noFill/>
        </p:spPr>
        <p:txBody>
          <a:bodyPr wrap="none" rtlCol="0">
            <a:spAutoFit/>
          </a:bodyPr>
          <a:lstStyle/>
          <a:p>
            <a:pPr defTabSz="685800"/>
            <a:r>
              <a:rPr lang="en-US" sz="1350" dirty="0" err="1">
                <a:solidFill>
                  <a:prstClr val="black"/>
                </a:solidFill>
                <a:latin typeface="Calibri"/>
              </a:rPr>
              <a:t>admin@datacarpentry.org</a:t>
            </a:r>
            <a:endParaRPr lang="en-US" sz="1350" dirty="0">
              <a:solidFill>
                <a:prstClr val="black"/>
              </a:solidFill>
              <a:latin typeface="Calibri"/>
            </a:endParaRPr>
          </a:p>
        </p:txBody>
      </p:sp>
      <p:sp>
        <p:nvSpPr>
          <p:cNvPr id="9" name="TextBox 8"/>
          <p:cNvSpPr txBox="1"/>
          <p:nvPr/>
        </p:nvSpPr>
        <p:spPr>
          <a:xfrm>
            <a:off x="2152557" y="2240745"/>
            <a:ext cx="2402261" cy="300082"/>
          </a:xfrm>
          <a:prstGeom prst="rect">
            <a:avLst/>
          </a:prstGeom>
          <a:noFill/>
        </p:spPr>
        <p:txBody>
          <a:bodyPr wrap="none" rtlCol="0">
            <a:spAutoFit/>
          </a:bodyPr>
          <a:lstStyle/>
          <a:p>
            <a:pPr defTabSz="685800"/>
            <a:r>
              <a:rPr lang="en-US" sz="1350" dirty="0" err="1">
                <a:solidFill>
                  <a:prstClr val="black"/>
                </a:solidFill>
                <a:latin typeface="Calibri"/>
              </a:rPr>
              <a:t>admin@software-carpentry.org</a:t>
            </a:r>
            <a:endParaRPr lang="en-US" sz="1350" dirty="0">
              <a:solidFill>
                <a:prstClr val="black"/>
              </a:solidFill>
              <a:latin typeface="Calibri"/>
            </a:endParaRPr>
          </a:p>
        </p:txBody>
      </p:sp>
      <p:sp>
        <p:nvSpPr>
          <p:cNvPr id="10" name="TextBox 9"/>
          <p:cNvSpPr txBox="1"/>
          <p:nvPr/>
        </p:nvSpPr>
        <p:spPr>
          <a:xfrm>
            <a:off x="1455687" y="4515967"/>
            <a:ext cx="6032637" cy="570649"/>
          </a:xfrm>
          <a:prstGeom prst="rect">
            <a:avLst/>
          </a:prstGeom>
          <a:solidFill>
            <a:schemeClr val="bg1"/>
          </a:solidFill>
        </p:spPr>
        <p:txBody>
          <a:bodyPr wrap="square" lIns="62209" tIns="31105" rIns="62209" bIns="31105" rtlCol="0">
            <a:spAutoFit/>
          </a:bodyPr>
          <a:lstStyle/>
          <a:p>
            <a:pPr defTabSz="685800"/>
            <a:r>
              <a:rPr lang="en-US" sz="1650" i="1" dirty="0">
                <a:solidFill>
                  <a:prstClr val="black"/>
                </a:solidFill>
                <a:latin typeface="Calibri"/>
              </a:rPr>
              <a:t>Open source learning, that can be tailored to disciplines.</a:t>
            </a:r>
          </a:p>
          <a:p>
            <a:pPr defTabSz="685800"/>
            <a:r>
              <a:rPr lang="en-US" sz="1650" i="1" dirty="0">
                <a:solidFill>
                  <a:prstClr val="black"/>
                </a:solidFill>
                <a:latin typeface="Calibri"/>
              </a:rPr>
              <a:t>“Train the trainers”: building a capable base of instructors. </a:t>
            </a:r>
          </a:p>
        </p:txBody>
      </p:sp>
      <p:pic>
        <p:nvPicPr>
          <p:cNvPr id="11" name="Picture 10"/>
          <p:cNvPicPr>
            <a:picLocks noChangeAspect="1"/>
          </p:cNvPicPr>
          <p:nvPr/>
        </p:nvPicPr>
        <p:blipFill>
          <a:blip r:embed="rId4"/>
          <a:stretch>
            <a:fillRect/>
          </a:stretch>
        </p:blipFill>
        <p:spPr>
          <a:xfrm>
            <a:off x="7162800" y="4848225"/>
            <a:ext cx="838200" cy="295275"/>
          </a:xfrm>
          <a:prstGeom prst="rect">
            <a:avLst/>
          </a:prstGeom>
        </p:spPr>
      </p:pic>
    </p:spTree>
    <p:extLst>
      <p:ext uri="{BB962C8B-B14F-4D97-AF65-F5344CB8AC3E}">
        <p14:creationId xmlns:p14="http://schemas.microsoft.com/office/powerpoint/2010/main" val="2197819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dirty="0"/>
              <a:t>Research depends on software</a:t>
            </a:r>
            <a:endParaRPr dirty="0"/>
          </a:p>
        </p:txBody>
      </p:sp>
      <p:pic>
        <p:nvPicPr>
          <p:cNvPr id="98" name="Shape 98"/>
          <p:cNvPicPr preferRelativeResize="0"/>
          <p:nvPr/>
        </p:nvPicPr>
        <p:blipFill>
          <a:blip r:embed="rId3">
            <a:alphaModFix/>
          </a:blip>
          <a:stretch>
            <a:fillRect/>
          </a:stretch>
        </p:blipFill>
        <p:spPr>
          <a:xfrm>
            <a:off x="1080988" y="1031750"/>
            <a:ext cx="6982027" cy="4049576"/>
          </a:xfrm>
          <a:prstGeom prst="rect">
            <a:avLst/>
          </a:prstGeom>
          <a:noFill/>
          <a:ln>
            <a:noFill/>
          </a:ln>
        </p:spPr>
      </p:pic>
      <p:sp>
        <p:nvSpPr>
          <p:cNvPr id="2" name="TextBox 1">
            <a:extLst>
              <a:ext uri="{FF2B5EF4-FFF2-40B4-BE49-F238E27FC236}">
                <a16:creationId xmlns:a16="http://schemas.microsoft.com/office/drawing/2014/main" id="{F0BDC6D5-24F8-2849-AE3D-6119EEAB7BC8}"/>
              </a:ext>
            </a:extLst>
          </p:cNvPr>
          <p:cNvSpPr txBox="1"/>
          <p:nvPr/>
        </p:nvSpPr>
        <p:spPr>
          <a:xfrm rot="16200000">
            <a:off x="-952332" y="2467630"/>
            <a:ext cx="3451394" cy="923330"/>
          </a:xfrm>
          <a:prstGeom prst="rect">
            <a:avLst/>
          </a:prstGeom>
          <a:noFill/>
        </p:spPr>
        <p:txBody>
          <a:bodyPr wrap="none" rtlCol="0">
            <a:spAutoFit/>
          </a:bodyPr>
          <a:lstStyle/>
          <a:p>
            <a:r>
              <a:rPr lang="en-GB" dirty="0"/>
              <a:t>S.J. Hettrick et al, </a:t>
            </a:r>
            <a:br>
              <a:rPr lang="en-GB" dirty="0"/>
            </a:br>
            <a:r>
              <a:rPr lang="en-GB" dirty="0"/>
              <a:t>UK Research Software Survey 2014</a:t>
            </a:r>
          </a:p>
          <a:p>
            <a:r>
              <a:rPr lang="en-GB" dirty="0"/>
              <a:t>​</a:t>
            </a:r>
            <a:r>
              <a:rPr lang="en-GB" dirty="0">
                <a:hlinkClick r:id="rId4"/>
              </a:rPr>
              <a:t>DOI:10.5281/zenodo.1183562</a:t>
            </a:r>
            <a:r>
              <a:rPr lang="en-GB" dirty="0"/>
              <a:t>.</a:t>
            </a:r>
            <a:endParaRPr lang="en-US" dirty="0"/>
          </a:p>
        </p:txBody>
      </p:sp>
      <p:sp>
        <p:nvSpPr>
          <p:cNvPr id="5" name="TextBox 4">
            <a:extLst>
              <a:ext uri="{FF2B5EF4-FFF2-40B4-BE49-F238E27FC236}">
                <a16:creationId xmlns:a16="http://schemas.microsoft.com/office/drawing/2014/main" id="{5829479C-AFE6-F647-966B-0476D433C72F}"/>
              </a:ext>
            </a:extLst>
          </p:cNvPr>
          <p:cNvSpPr txBox="1"/>
          <p:nvPr/>
        </p:nvSpPr>
        <p:spPr>
          <a:xfrm>
            <a:off x="4860032" y="959742"/>
            <a:ext cx="3765055" cy="646331"/>
          </a:xfrm>
          <a:prstGeom prst="rect">
            <a:avLst/>
          </a:prstGeom>
          <a:noFill/>
        </p:spPr>
        <p:txBody>
          <a:bodyPr wrap="square" rtlCol="0">
            <a:spAutoFit/>
          </a:bodyPr>
          <a:lstStyle/>
          <a:p>
            <a:pPr algn="ctr" defTabSz="457200"/>
            <a:r>
              <a:rPr lang="en-US" sz="3600" dirty="0">
                <a:latin typeface="Helvetica"/>
                <a:cs typeface="Helvetica"/>
              </a:rPr>
              <a:t>71%</a:t>
            </a:r>
          </a:p>
        </p:txBody>
      </p:sp>
      <p:sp>
        <p:nvSpPr>
          <p:cNvPr id="6" name="Title 1">
            <a:extLst>
              <a:ext uri="{FF2B5EF4-FFF2-40B4-BE49-F238E27FC236}">
                <a16:creationId xmlns:a16="http://schemas.microsoft.com/office/drawing/2014/main" id="{6ED72CEF-93B0-8F44-8B09-76DFE586DC9D}"/>
              </a:ext>
            </a:extLst>
          </p:cNvPr>
          <p:cNvSpPr txBox="1">
            <a:spLocks/>
          </p:cNvSpPr>
          <p:nvPr/>
        </p:nvSpPr>
        <p:spPr>
          <a:xfrm>
            <a:off x="4349113" y="1476409"/>
            <a:ext cx="4687383" cy="1383373"/>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dirty="0">
                <a:latin typeface="Helvetica Light"/>
                <a:cs typeface="Helvetica Light"/>
              </a:rPr>
              <a:t>Of UK researchers have</a:t>
            </a:r>
          </a:p>
          <a:p>
            <a:r>
              <a:rPr lang="en-US" sz="1200" dirty="0">
                <a:latin typeface="Helvetica Light"/>
                <a:cs typeface="Helvetica Light"/>
              </a:rPr>
              <a:t>had no formal software </a:t>
            </a:r>
          </a:p>
          <a:p>
            <a:r>
              <a:rPr lang="en-US" sz="1200" dirty="0">
                <a:latin typeface="Helvetica Light"/>
                <a:cs typeface="Helvetica Light"/>
              </a:rPr>
              <a:t>development training</a:t>
            </a:r>
          </a:p>
        </p:txBody>
      </p:sp>
      <p:sp>
        <p:nvSpPr>
          <p:cNvPr id="3" name="Rectangle 2">
            <a:extLst>
              <a:ext uri="{FF2B5EF4-FFF2-40B4-BE49-F238E27FC236}">
                <a16:creationId xmlns:a16="http://schemas.microsoft.com/office/drawing/2014/main" id="{D6CA9705-9568-BF48-AE94-CD17F7F225F4}"/>
              </a:ext>
            </a:extLst>
          </p:cNvPr>
          <p:cNvSpPr/>
          <p:nvPr/>
        </p:nvSpPr>
        <p:spPr>
          <a:xfrm rot="16200000">
            <a:off x="6945993" y="2785886"/>
            <a:ext cx="3528392" cy="507831"/>
          </a:xfrm>
          <a:prstGeom prst="rect">
            <a:avLst/>
          </a:prstGeom>
        </p:spPr>
        <p:txBody>
          <a:bodyPr wrap="square">
            <a:spAutoFit/>
          </a:bodyPr>
          <a:lstStyle/>
          <a:p>
            <a:r>
              <a:rPr lang="en-US" sz="900" i="1" dirty="0"/>
              <a:t>Also see: U. </a:t>
            </a:r>
            <a:r>
              <a:rPr lang="en-US" sz="900" i="1" dirty="0" err="1"/>
              <a:t>Nangia</a:t>
            </a:r>
            <a:r>
              <a:rPr lang="en-US" sz="900" i="1" dirty="0"/>
              <a:t> and D. S. Katz, “Track 1 Paper: Surveying the U.S. National Postdoctoral Association Regarding Software Use and Training in Research,” </a:t>
            </a:r>
            <a:r>
              <a:rPr lang="en-US" sz="900" i="1" dirty="0" err="1"/>
              <a:t>Zenodo</a:t>
            </a:r>
            <a:r>
              <a:rPr lang="en-US" sz="900" i="1" dirty="0"/>
              <a:t>, 2017. </a:t>
            </a:r>
            <a:r>
              <a:rPr lang="en-US" sz="900" i="1" dirty="0" err="1"/>
              <a:t>doi</a:t>
            </a:r>
            <a:r>
              <a:rPr lang="en-US" sz="900" i="1" dirty="0"/>
              <a:t>: 10.5281/zenodo.814102</a:t>
            </a:r>
          </a:p>
        </p:txBody>
      </p:sp>
      <p:pic>
        <p:nvPicPr>
          <p:cNvPr id="8" name="Picture 7">
            <a:extLst>
              <a:ext uri="{FF2B5EF4-FFF2-40B4-BE49-F238E27FC236}">
                <a16:creationId xmlns:a16="http://schemas.microsoft.com/office/drawing/2014/main" id="{2B8C2C31-EC63-2049-BE2A-17AC5F6F4A23}"/>
              </a:ext>
            </a:extLst>
          </p:cNvPr>
          <p:cNvPicPr>
            <a:picLocks noChangeAspect="1"/>
          </p:cNvPicPr>
          <p:nvPr/>
        </p:nvPicPr>
        <p:blipFill>
          <a:blip r:embed="rId5"/>
          <a:stretch>
            <a:fillRect/>
          </a:stretch>
        </p:blipFill>
        <p:spPr>
          <a:xfrm>
            <a:off x="8356245" y="4864125"/>
            <a:ext cx="787755" cy="277505"/>
          </a:xfrm>
          <a:prstGeom prst="rect">
            <a:avLst/>
          </a:prstGeom>
        </p:spPr>
      </p:pic>
      <p:sp>
        <p:nvSpPr>
          <p:cNvPr id="9" name="TextBox 8">
            <a:extLst>
              <a:ext uri="{FF2B5EF4-FFF2-40B4-BE49-F238E27FC236}">
                <a16:creationId xmlns:a16="http://schemas.microsoft.com/office/drawing/2014/main" id="{2B66D288-245E-E842-B849-EA6D549D2C70}"/>
              </a:ext>
            </a:extLst>
          </p:cNvPr>
          <p:cNvSpPr txBox="1"/>
          <p:nvPr/>
        </p:nvSpPr>
        <p:spPr>
          <a:xfrm>
            <a:off x="2848705" y="959742"/>
            <a:ext cx="3765055" cy="646331"/>
          </a:xfrm>
          <a:prstGeom prst="rect">
            <a:avLst/>
          </a:prstGeom>
          <a:noFill/>
        </p:spPr>
        <p:txBody>
          <a:bodyPr wrap="square" rtlCol="0">
            <a:spAutoFit/>
          </a:bodyPr>
          <a:lstStyle/>
          <a:p>
            <a:pPr algn="ctr" defTabSz="457200"/>
            <a:r>
              <a:rPr lang="en-US" sz="3600" dirty="0">
                <a:latin typeface="Helvetica"/>
                <a:cs typeface="Helvetica"/>
              </a:rPr>
              <a:t>£3.2bn</a:t>
            </a:r>
          </a:p>
        </p:txBody>
      </p:sp>
      <p:sp>
        <p:nvSpPr>
          <p:cNvPr id="10" name="Title 1">
            <a:extLst>
              <a:ext uri="{FF2B5EF4-FFF2-40B4-BE49-F238E27FC236}">
                <a16:creationId xmlns:a16="http://schemas.microsoft.com/office/drawing/2014/main" id="{EDBC9F61-37A8-DB41-AB85-DB7FFD6D6394}"/>
              </a:ext>
            </a:extLst>
          </p:cNvPr>
          <p:cNvSpPr txBox="1">
            <a:spLocks/>
          </p:cNvSpPr>
          <p:nvPr/>
        </p:nvSpPr>
        <p:spPr>
          <a:xfrm>
            <a:off x="2337786" y="1476409"/>
            <a:ext cx="4687383" cy="1383373"/>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dirty="0">
                <a:latin typeface="Helvetica Light"/>
                <a:cs typeface="Helvetica Light"/>
              </a:rPr>
              <a:t>Annual UK RC investment in</a:t>
            </a:r>
            <a:br>
              <a:rPr lang="en-US" sz="1200" dirty="0">
                <a:latin typeface="Helvetica Light"/>
                <a:cs typeface="Helvetica Light"/>
              </a:rPr>
            </a:br>
            <a:r>
              <a:rPr lang="en-US" sz="1200" dirty="0">
                <a:latin typeface="Helvetica Light"/>
                <a:cs typeface="Helvetica Light"/>
              </a:rPr>
              <a:t>research that relies on software</a:t>
            </a:r>
          </a:p>
        </p:txBody>
      </p:sp>
    </p:spTree>
    <p:extLst>
      <p:ext uri="{BB962C8B-B14F-4D97-AF65-F5344CB8AC3E}">
        <p14:creationId xmlns:p14="http://schemas.microsoft.com/office/powerpoint/2010/main" val="212659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SI Guide examp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4071" y="1200150"/>
            <a:ext cx="2521379" cy="3943350"/>
          </a:xfrm>
          <a:prstGeom prst="rect">
            <a:avLst/>
          </a:prstGeom>
        </p:spPr>
      </p:pic>
      <p:sp>
        <p:nvSpPr>
          <p:cNvPr id="2" name="Title 1"/>
          <p:cNvSpPr>
            <a:spLocks noGrp="1"/>
          </p:cNvSpPr>
          <p:nvPr>
            <p:ph type="title"/>
          </p:nvPr>
        </p:nvSpPr>
        <p:spPr/>
        <p:txBody>
          <a:bodyPr/>
          <a:lstStyle/>
          <a:p>
            <a:r>
              <a:rPr lang="en-US" dirty="0"/>
              <a:t>SSI Guides and Top Tips</a:t>
            </a:r>
          </a:p>
        </p:txBody>
      </p:sp>
      <p:sp>
        <p:nvSpPr>
          <p:cNvPr id="3" name="Content Placeholder 2"/>
          <p:cNvSpPr>
            <a:spLocks noGrp="1"/>
          </p:cNvSpPr>
          <p:nvPr>
            <p:ph idx="1"/>
          </p:nvPr>
        </p:nvSpPr>
        <p:spPr>
          <a:xfrm>
            <a:off x="1393032" y="1200150"/>
            <a:ext cx="6265069" cy="3657600"/>
          </a:xfrm>
        </p:spPr>
        <p:txBody>
          <a:bodyPr>
            <a:normAutofit fontScale="62500" lnSpcReduction="20000"/>
          </a:bodyPr>
          <a:lstStyle/>
          <a:p>
            <a:r>
              <a:rPr lang="en-US" dirty="0"/>
              <a:t>Guides provide in depth information</a:t>
            </a:r>
          </a:p>
          <a:p>
            <a:pPr lvl="1"/>
            <a:r>
              <a:rPr lang="en-US" dirty="0" err="1"/>
              <a:t>Licences</a:t>
            </a:r>
            <a:endParaRPr lang="en-US" dirty="0"/>
          </a:p>
          <a:p>
            <a:pPr lvl="1"/>
            <a:r>
              <a:rPr lang="en-US" dirty="0"/>
              <a:t>Software development</a:t>
            </a:r>
          </a:p>
          <a:p>
            <a:pPr lvl="1"/>
            <a:r>
              <a:rPr lang="en-US" dirty="0"/>
              <a:t>Project management</a:t>
            </a:r>
          </a:p>
          <a:p>
            <a:pPr lvl="1"/>
            <a:r>
              <a:rPr lang="en-US" dirty="0"/>
              <a:t>Repositories and project infrastructure</a:t>
            </a:r>
          </a:p>
          <a:p>
            <a:pPr lvl="1"/>
            <a:r>
              <a:rPr lang="en-US" dirty="0"/>
              <a:t>Open source</a:t>
            </a:r>
          </a:p>
          <a:p>
            <a:pPr lvl="1"/>
            <a:r>
              <a:rPr lang="en-US" dirty="0"/>
              <a:t>Community building</a:t>
            </a:r>
          </a:p>
          <a:p>
            <a:pPr lvl="1"/>
            <a:r>
              <a:rPr lang="en-US" dirty="0" err="1"/>
              <a:t>Publicising</a:t>
            </a:r>
            <a:r>
              <a:rPr lang="en-US" dirty="0"/>
              <a:t> software</a:t>
            </a:r>
          </a:p>
          <a:p>
            <a:pPr lvl="1"/>
            <a:r>
              <a:rPr lang="en-US" dirty="0"/>
              <a:t>Policy</a:t>
            </a:r>
          </a:p>
          <a:p>
            <a:r>
              <a:rPr lang="en-US" dirty="0"/>
              <a:t>Top Tips provide quick overviews</a:t>
            </a:r>
          </a:p>
          <a:p>
            <a:pPr lvl="1"/>
            <a:r>
              <a:rPr lang="en-US" dirty="0"/>
              <a:t>Software development</a:t>
            </a:r>
          </a:p>
          <a:p>
            <a:pPr lvl="1"/>
            <a:r>
              <a:rPr lang="en-US" dirty="0"/>
              <a:t>Repositories and project infrastructure</a:t>
            </a:r>
          </a:p>
          <a:p>
            <a:pPr lvl="1"/>
            <a:r>
              <a:rPr lang="en-US" dirty="0"/>
              <a:t>Software carpentry</a:t>
            </a:r>
          </a:p>
          <a:p>
            <a:pPr lvl="1"/>
            <a:r>
              <a:rPr lang="en-US" dirty="0"/>
              <a:t>Citing software</a:t>
            </a:r>
          </a:p>
          <a:p>
            <a:pPr lvl="1"/>
            <a:r>
              <a:rPr lang="en-US" dirty="0"/>
              <a:t>Data handling</a:t>
            </a:r>
          </a:p>
          <a:p>
            <a:pPr lvl="1"/>
            <a:r>
              <a:rPr lang="en-US" dirty="0"/>
              <a:t>Promoting and communicating your project</a:t>
            </a:r>
          </a:p>
          <a:p>
            <a:pPr lvl="1"/>
            <a:r>
              <a:rPr lang="en-US" dirty="0"/>
              <a:t>Community building and project management</a:t>
            </a:r>
          </a:p>
          <a:p>
            <a:pPr lvl="1"/>
            <a:endParaRPr lang="en-US" dirty="0"/>
          </a:p>
        </p:txBody>
      </p:sp>
      <p:pic>
        <p:nvPicPr>
          <p:cNvPr id="5" name="Picture 4"/>
          <p:cNvPicPr>
            <a:picLocks noChangeAspect="1"/>
          </p:cNvPicPr>
          <p:nvPr/>
        </p:nvPicPr>
        <p:blipFill>
          <a:blip r:embed="rId4"/>
          <a:stretch>
            <a:fillRect/>
          </a:stretch>
        </p:blipFill>
        <p:spPr>
          <a:xfrm>
            <a:off x="1161710" y="4848225"/>
            <a:ext cx="838200" cy="295275"/>
          </a:xfrm>
          <a:prstGeom prst="rect">
            <a:avLst/>
          </a:prstGeom>
        </p:spPr>
      </p:pic>
    </p:spTree>
    <p:extLst>
      <p:ext uri="{BB962C8B-B14F-4D97-AF65-F5344CB8AC3E}">
        <p14:creationId xmlns:p14="http://schemas.microsoft.com/office/powerpoint/2010/main" val="26751381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572000" y="2571750"/>
            <a:ext cx="3429000" cy="2571750"/>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532" y="15644"/>
            <a:ext cx="1287468"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2622475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SSI Fellows</a:t>
            </a:r>
          </a:p>
        </p:txBody>
      </p:sp>
      <p:sp>
        <p:nvSpPr>
          <p:cNvPr id="7" name="TextBox 6"/>
          <p:cNvSpPr txBox="1"/>
          <p:nvPr/>
        </p:nvSpPr>
        <p:spPr>
          <a:xfrm>
            <a:off x="4943475" y="4297192"/>
            <a:ext cx="3314700" cy="300082"/>
          </a:xfrm>
          <a:prstGeom prst="rect">
            <a:avLst/>
          </a:prstGeom>
          <a:noFill/>
        </p:spPr>
        <p:txBody>
          <a:bodyPr wrap="square" rtlCol="0">
            <a:spAutoFit/>
          </a:bodyPr>
          <a:lstStyle/>
          <a:p>
            <a:pPr algn="r" defTabSz="685800"/>
            <a:r>
              <a:rPr lang="en-US" sz="1350" b="1" dirty="0">
                <a:solidFill>
                  <a:srgbClr val="FF0000"/>
                </a:solidFill>
                <a:latin typeface="Calibri"/>
              </a:rPr>
              <a:t>https://</a:t>
            </a:r>
            <a:r>
              <a:rPr lang="en-US" sz="1350" b="1" dirty="0" err="1">
                <a:solidFill>
                  <a:srgbClr val="FF0000"/>
                </a:solidFill>
                <a:latin typeface="Calibri"/>
              </a:rPr>
              <a:t>www.software.ac.uk</a:t>
            </a:r>
            <a:r>
              <a:rPr lang="en-US" sz="1350" b="1" dirty="0">
                <a:solidFill>
                  <a:srgbClr val="FF0000"/>
                </a:solidFill>
                <a:latin typeface="Calibri"/>
              </a:rPr>
              <a:t>/fellows</a:t>
            </a:r>
          </a:p>
        </p:txBody>
      </p:sp>
      <p:pic>
        <p:nvPicPr>
          <p:cNvPr id="10" name="Google Shape;339;p45">
            <a:extLst>
              <a:ext uri="{FF2B5EF4-FFF2-40B4-BE49-F238E27FC236}">
                <a16:creationId xmlns:a16="http://schemas.microsoft.com/office/drawing/2014/main" id="{30D84909-9B84-484B-B55B-FB7FC15F184F}"/>
              </a:ext>
            </a:extLst>
          </p:cNvPr>
          <p:cNvPicPr preferRelativeResize="0"/>
          <p:nvPr/>
        </p:nvPicPr>
        <p:blipFill rotWithShape="1">
          <a:blip r:embed="rId2">
            <a:alphaModFix/>
          </a:blip>
          <a:srcRect b="42786"/>
          <a:stretch/>
        </p:blipFill>
        <p:spPr>
          <a:xfrm>
            <a:off x="-1" y="1059583"/>
            <a:ext cx="4514851" cy="3985096"/>
          </a:xfrm>
          <a:prstGeom prst="rect">
            <a:avLst/>
          </a:prstGeom>
          <a:noFill/>
          <a:ln>
            <a:noFill/>
          </a:ln>
        </p:spPr>
      </p:pic>
      <p:pic>
        <p:nvPicPr>
          <p:cNvPr id="12" name="Google Shape;339;p45">
            <a:extLst>
              <a:ext uri="{FF2B5EF4-FFF2-40B4-BE49-F238E27FC236}">
                <a16:creationId xmlns:a16="http://schemas.microsoft.com/office/drawing/2014/main" id="{B5ED38C0-2A03-C243-9B9C-3ED0CF4A5D08}"/>
              </a:ext>
            </a:extLst>
          </p:cNvPr>
          <p:cNvPicPr preferRelativeResize="0"/>
          <p:nvPr/>
        </p:nvPicPr>
        <p:blipFill rotWithShape="1">
          <a:blip r:embed="rId2">
            <a:alphaModFix/>
          </a:blip>
          <a:srcRect t="57123"/>
          <a:stretch/>
        </p:blipFill>
        <p:spPr>
          <a:xfrm>
            <a:off x="4510088" y="1059583"/>
            <a:ext cx="4572000" cy="3024335"/>
          </a:xfrm>
          <a:prstGeom prst="rect">
            <a:avLst/>
          </a:prstGeom>
          <a:noFill/>
          <a:ln>
            <a:noFill/>
          </a:ln>
        </p:spPr>
      </p:pic>
    </p:spTree>
    <p:extLst>
      <p:ext uri="{BB962C8B-B14F-4D97-AF65-F5344CB8AC3E}">
        <p14:creationId xmlns:p14="http://schemas.microsoft.com/office/powerpoint/2010/main" val="87407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SSI Workshops</a:t>
            </a:r>
          </a:p>
        </p:txBody>
      </p:sp>
      <p:sp>
        <p:nvSpPr>
          <p:cNvPr id="3" name="Content Placeholder 2"/>
          <p:cNvSpPr>
            <a:spLocks noGrp="1"/>
          </p:cNvSpPr>
          <p:nvPr>
            <p:ph idx="1"/>
          </p:nvPr>
        </p:nvSpPr>
        <p:spPr>
          <a:xfrm>
            <a:off x="314326" y="1200150"/>
            <a:ext cx="4314825" cy="3855876"/>
          </a:xfrm>
        </p:spPr>
        <p:txBody>
          <a:bodyPr>
            <a:normAutofit fontScale="92500"/>
          </a:bodyPr>
          <a:lstStyle/>
          <a:p>
            <a:r>
              <a:rPr lang="en-US" dirty="0"/>
              <a:t>Flagship Collaborations Workshop</a:t>
            </a:r>
          </a:p>
          <a:p>
            <a:pPr lvl="1"/>
            <a:r>
              <a:rPr lang="en-US" dirty="0"/>
              <a:t>Un-conference</a:t>
            </a:r>
          </a:p>
          <a:p>
            <a:pPr lvl="1"/>
            <a:r>
              <a:rPr lang="en-US" dirty="0"/>
              <a:t>Lightning talks, discussions, </a:t>
            </a:r>
            <a:r>
              <a:rPr lang="en-US" dirty="0" err="1"/>
              <a:t>hackathon</a:t>
            </a:r>
            <a:endParaRPr lang="en-US" dirty="0"/>
          </a:p>
          <a:p>
            <a:pPr lvl="1"/>
            <a:r>
              <a:rPr lang="en-US" dirty="0"/>
              <a:t>From ideas to implementation</a:t>
            </a:r>
          </a:p>
          <a:p>
            <a:r>
              <a:rPr lang="en-US" dirty="0"/>
              <a:t>Topic specific workshops</a:t>
            </a:r>
          </a:p>
          <a:p>
            <a:pPr lvl="1"/>
            <a:r>
              <a:rPr lang="en-US" dirty="0"/>
              <a:t>IP and Licensing</a:t>
            </a:r>
          </a:p>
          <a:p>
            <a:pPr lvl="1"/>
            <a:r>
              <a:rPr lang="en-US" dirty="0"/>
              <a:t>Medical data</a:t>
            </a:r>
          </a:p>
          <a:p>
            <a:r>
              <a:rPr lang="en-US" dirty="0"/>
              <a:t>International WSSSPE and SE4Science series</a:t>
            </a:r>
          </a:p>
          <a:p>
            <a:pPr lvl="1"/>
            <a:endParaRPr lang="en-US" dirty="0"/>
          </a:p>
          <a:p>
            <a:pPr lvl="1"/>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4640" y="1275606"/>
            <a:ext cx="2976331" cy="1674186"/>
          </a:xfrm>
          <a:prstGeom prst="rect">
            <a:avLst/>
          </a:prstGeom>
        </p:spPr>
      </p:pic>
      <p:pic>
        <p:nvPicPr>
          <p:cNvPr id="11" name="Picture 10" descr="simonrezbaz.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9405" y="2895786"/>
            <a:ext cx="2924944" cy="2193708"/>
          </a:xfrm>
          <a:prstGeom prst="rect">
            <a:avLst/>
          </a:prstGeom>
        </p:spPr>
      </p:pic>
      <p:pic>
        <p:nvPicPr>
          <p:cNvPr id="10" name="Picture 9"/>
          <p:cNvPicPr>
            <a:picLocks noChangeAspect="1"/>
          </p:cNvPicPr>
          <p:nvPr/>
        </p:nvPicPr>
        <p:blipFill>
          <a:blip r:embed="rId4"/>
          <a:stretch>
            <a:fillRect/>
          </a:stretch>
        </p:blipFill>
        <p:spPr>
          <a:xfrm>
            <a:off x="8305800" y="4848225"/>
            <a:ext cx="838200" cy="295275"/>
          </a:xfrm>
          <a:prstGeom prst="rect">
            <a:avLst/>
          </a:prstGeom>
        </p:spPr>
      </p:pic>
    </p:spTree>
    <p:extLst>
      <p:ext uri="{BB962C8B-B14F-4D97-AF65-F5344CB8AC3E}">
        <p14:creationId xmlns:p14="http://schemas.microsoft.com/office/powerpoint/2010/main" val="426339047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143000" y="2571750"/>
            <a:ext cx="3429000" cy="2571750"/>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532" y="15644"/>
            <a:ext cx="1287468"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3423047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Campaign for careers</a:t>
            </a:r>
          </a:p>
        </p:txBody>
      </p:sp>
      <p:pic>
        <p:nvPicPr>
          <p:cNvPr id="5" name="Picture 4" descr="CapturFiles_3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1657351"/>
            <a:ext cx="4629150" cy="2701856"/>
          </a:xfrm>
          <a:prstGeom prst="rect">
            <a:avLst/>
          </a:prstGeom>
          <a:scene3d>
            <a:camera prst="isometricOffAxis2Right">
              <a:rot lat="1080000" lon="17760000" rev="0"/>
            </a:camera>
            <a:lightRig rig="threePt" dir="t"/>
          </a:scene3d>
        </p:spPr>
      </p:pic>
      <p:pic>
        <p:nvPicPr>
          <p:cNvPr id="11" name="Picture 10" descr="CapturFiles_35.png"/>
          <p:cNvPicPr>
            <a:picLocks noChangeAspect="1"/>
          </p:cNvPicPr>
          <p:nvPr/>
        </p:nvPicPr>
        <p:blipFill>
          <a:blip r:embed="rId3"/>
          <a:stretch>
            <a:fillRect/>
          </a:stretch>
        </p:blipFill>
        <p:spPr>
          <a:xfrm>
            <a:off x="1314450" y="1617017"/>
            <a:ext cx="3886200" cy="2897833"/>
          </a:xfrm>
          <a:prstGeom prst="rect">
            <a:avLst/>
          </a:prstGeom>
          <a:scene3d>
            <a:camera prst="isometricOffAxis2Right">
              <a:rot lat="1080000" lon="17760000" rev="0"/>
            </a:camera>
            <a:lightRig rig="threePt" dir="t"/>
          </a:scene3d>
        </p:spPr>
      </p:pic>
      <p:pic>
        <p:nvPicPr>
          <p:cNvPr id="6" name="Picture 5" descr="CapturFiles_34.png"/>
          <p:cNvPicPr>
            <a:picLocks noChangeAspect="1"/>
          </p:cNvPicPr>
          <p:nvPr/>
        </p:nvPicPr>
        <p:blipFill>
          <a:blip r:embed="rId4"/>
          <a:stretch>
            <a:fillRect/>
          </a:stretch>
        </p:blipFill>
        <p:spPr>
          <a:xfrm>
            <a:off x="2343150" y="1657350"/>
            <a:ext cx="4641860" cy="2691000"/>
          </a:xfrm>
          <a:prstGeom prst="rect">
            <a:avLst/>
          </a:prstGeom>
          <a:scene3d>
            <a:camera prst="isometricOffAxis2Right">
              <a:rot lat="1080000" lon="17760000" rev="0"/>
            </a:camera>
            <a:lightRig rig="threePt" dir="t"/>
          </a:scene3d>
        </p:spPr>
      </p:pic>
      <p:pic>
        <p:nvPicPr>
          <p:cNvPr id="14" name="Picture 13" descr="CapturFiles_38.png"/>
          <p:cNvPicPr>
            <a:picLocks noChangeAspect="1"/>
          </p:cNvPicPr>
          <p:nvPr/>
        </p:nvPicPr>
        <p:blipFill>
          <a:blip r:embed="rId5"/>
          <a:stretch>
            <a:fillRect/>
          </a:stretch>
        </p:blipFill>
        <p:spPr>
          <a:xfrm>
            <a:off x="3507507" y="1657351"/>
            <a:ext cx="4722093" cy="2713091"/>
          </a:xfrm>
          <a:prstGeom prst="rect">
            <a:avLst/>
          </a:prstGeom>
          <a:scene3d>
            <a:camera prst="isometricOffAxis2Right">
              <a:rot lat="1080000" lon="17760000" rev="0"/>
            </a:camera>
            <a:lightRig rig="threePt" dir="t"/>
          </a:scene3d>
        </p:spPr>
      </p:pic>
      <p:pic>
        <p:nvPicPr>
          <p:cNvPr id="12" name="Picture 11" descr="CapturFiles_36.png"/>
          <p:cNvPicPr>
            <a:picLocks noChangeAspect="1"/>
          </p:cNvPicPr>
          <p:nvPr/>
        </p:nvPicPr>
        <p:blipFill>
          <a:blip r:embed="rId6"/>
          <a:stretch>
            <a:fillRect/>
          </a:stretch>
        </p:blipFill>
        <p:spPr>
          <a:xfrm>
            <a:off x="4857751" y="1565785"/>
            <a:ext cx="3943350" cy="2884985"/>
          </a:xfrm>
          <a:prstGeom prst="rect">
            <a:avLst/>
          </a:prstGeom>
          <a:scene3d>
            <a:camera prst="isometricOffAxis2Right">
              <a:rot lat="1080000" lon="17760000" rev="0"/>
            </a:camera>
            <a:lightRig rig="threePt" dir="t"/>
          </a:scene3d>
        </p:spPr>
      </p:pic>
      <p:sp>
        <p:nvSpPr>
          <p:cNvPr id="8" name="TextBox 7"/>
          <p:cNvSpPr txBox="1"/>
          <p:nvPr/>
        </p:nvSpPr>
        <p:spPr>
          <a:xfrm>
            <a:off x="4629150" y="4809351"/>
            <a:ext cx="3314700" cy="300082"/>
          </a:xfrm>
          <a:prstGeom prst="rect">
            <a:avLst/>
          </a:prstGeom>
          <a:noFill/>
        </p:spPr>
        <p:txBody>
          <a:bodyPr wrap="square" rtlCol="0">
            <a:spAutoFit/>
          </a:bodyPr>
          <a:lstStyle/>
          <a:p>
            <a:pPr algn="r" defTabSz="685800"/>
            <a:r>
              <a:rPr lang="en-US" sz="1350" b="1" dirty="0" err="1">
                <a:solidFill>
                  <a:srgbClr val="FF0000"/>
                </a:solidFill>
                <a:latin typeface="Calibri"/>
              </a:rPr>
              <a:t>www.rse.ac.uk</a:t>
            </a:r>
            <a:endParaRPr lang="en-US" sz="1350" b="1" dirty="0">
              <a:solidFill>
                <a:srgbClr val="FF0000"/>
              </a:solidFill>
              <a:latin typeface="Calibri"/>
            </a:endParaRPr>
          </a:p>
        </p:txBody>
      </p:sp>
      <p:pic>
        <p:nvPicPr>
          <p:cNvPr id="9" name="Picture 8"/>
          <p:cNvPicPr>
            <a:picLocks noChangeAspect="1"/>
          </p:cNvPicPr>
          <p:nvPr/>
        </p:nvPicPr>
        <p:blipFill>
          <a:blip r:embed="rId7"/>
          <a:stretch>
            <a:fillRect/>
          </a:stretch>
        </p:blipFill>
        <p:spPr>
          <a:xfrm>
            <a:off x="1161710" y="4848225"/>
            <a:ext cx="838200" cy="295275"/>
          </a:xfrm>
          <a:prstGeom prst="rect">
            <a:avLst/>
          </a:prstGeom>
        </p:spPr>
      </p:pic>
      <p:grpSp>
        <p:nvGrpSpPr>
          <p:cNvPr id="15" name="Group 14"/>
          <p:cNvGrpSpPr/>
          <p:nvPr/>
        </p:nvGrpSpPr>
        <p:grpSpPr>
          <a:xfrm>
            <a:off x="1934412" y="1028701"/>
            <a:ext cx="5275177" cy="3714749"/>
            <a:chOff x="1055216" y="1371601"/>
            <a:chExt cx="7033569" cy="4952999"/>
          </a:xfrm>
        </p:grpSpPr>
        <p:pic>
          <p:nvPicPr>
            <p:cNvPr id="10" name="Picture 9"/>
            <p:cNvPicPr>
              <a:picLocks noChangeAspect="1"/>
            </p:cNvPicPr>
            <p:nvPr/>
          </p:nvPicPr>
          <p:blipFill>
            <a:blip r:embed="rId8"/>
            <a:stretch>
              <a:fillRect/>
            </a:stretch>
          </p:blipFill>
          <p:spPr>
            <a:xfrm>
              <a:off x="1055216" y="1371601"/>
              <a:ext cx="7033569" cy="4952999"/>
            </a:xfrm>
            <a:prstGeom prst="rect">
              <a:avLst/>
            </a:prstGeom>
          </p:spPr>
        </p:pic>
        <p:sp>
          <p:nvSpPr>
            <p:cNvPr id="13" name="TextBox 12"/>
            <p:cNvSpPr txBox="1"/>
            <p:nvPr/>
          </p:nvSpPr>
          <p:spPr>
            <a:xfrm>
              <a:off x="3581400" y="1600200"/>
              <a:ext cx="4419600" cy="492443"/>
            </a:xfrm>
            <a:prstGeom prst="rect">
              <a:avLst/>
            </a:prstGeom>
            <a:noFill/>
          </p:spPr>
          <p:txBody>
            <a:bodyPr wrap="square" rtlCol="0">
              <a:spAutoFit/>
            </a:bodyPr>
            <a:lstStyle/>
            <a:p>
              <a:pPr algn="r" defTabSz="685800"/>
              <a:r>
                <a:rPr lang="en-US" b="1" dirty="0">
                  <a:solidFill>
                    <a:srgbClr val="FF0000"/>
                  </a:solidFill>
                  <a:latin typeface="Calibri"/>
                </a:rPr>
                <a:t>http://</a:t>
              </a:r>
              <a:r>
                <a:rPr lang="en-US" b="1" dirty="0" err="1">
                  <a:solidFill>
                    <a:srgbClr val="FF0000"/>
                  </a:solidFill>
                  <a:latin typeface="Calibri"/>
                </a:rPr>
                <a:t>www.rse.ac.uk</a:t>
              </a:r>
              <a:r>
                <a:rPr lang="en-US" b="1" dirty="0">
                  <a:solidFill>
                    <a:srgbClr val="FF0000"/>
                  </a:solidFill>
                  <a:latin typeface="Calibri"/>
                </a:rPr>
                <a:t>/</a:t>
              </a:r>
            </a:p>
          </p:txBody>
        </p:sp>
      </p:grpSp>
      <p:pic>
        <p:nvPicPr>
          <p:cNvPr id="2" name="Picture 1" descr="14380169_10154680988740757_4266652248045229001_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3000" y="276225"/>
            <a:ext cx="6858000" cy="4574233"/>
          </a:xfrm>
          <a:prstGeom prst="rect">
            <a:avLst/>
          </a:prstGeom>
        </p:spPr>
      </p:pic>
      <p:sp>
        <p:nvSpPr>
          <p:cNvPr id="4" name="Rectangle 3">
            <a:extLst>
              <a:ext uri="{FF2B5EF4-FFF2-40B4-BE49-F238E27FC236}">
                <a16:creationId xmlns:a16="http://schemas.microsoft.com/office/drawing/2014/main" id="{9B77A09C-54B0-0A46-845F-CDCAAD33CDA4}"/>
              </a:ext>
            </a:extLst>
          </p:cNvPr>
          <p:cNvSpPr/>
          <p:nvPr/>
        </p:nvSpPr>
        <p:spPr>
          <a:xfrm>
            <a:off x="4453217" y="2387084"/>
            <a:ext cx="237566" cy="369332"/>
          </a:xfrm>
          <a:prstGeom prst="rect">
            <a:avLst/>
          </a:prstGeom>
        </p:spPr>
        <p:txBody>
          <a:bodyPr wrap="none">
            <a:spAutoFit/>
          </a:bodyPr>
          <a:lstStyle/>
          <a:p>
            <a:r>
              <a:rPr lang="en-GB" dirty="0"/>
              <a:t> </a:t>
            </a:r>
            <a:endParaRPr lang="en-US" dirty="0"/>
          </a:p>
        </p:txBody>
      </p:sp>
    </p:spTree>
    <p:extLst>
      <p:ext uri="{BB962C8B-B14F-4D97-AF65-F5344CB8AC3E}">
        <p14:creationId xmlns:p14="http://schemas.microsoft.com/office/powerpoint/2010/main" val="27043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6"/>
          <p:cNvPicPr preferRelativeResize="0"/>
          <p:nvPr/>
        </p:nvPicPr>
        <p:blipFill rotWithShape="1">
          <a:blip r:embed="rId3">
            <a:alphaModFix/>
          </a:blip>
          <a:srcRect t="27667"/>
          <a:stretch/>
        </p:blipFill>
        <p:spPr>
          <a:xfrm>
            <a:off x="-17675" y="-17765"/>
            <a:ext cx="9191550" cy="5106844"/>
          </a:xfrm>
          <a:prstGeom prst="rect">
            <a:avLst/>
          </a:prstGeom>
          <a:noFill/>
          <a:ln>
            <a:noFill/>
          </a:ln>
        </p:spPr>
      </p:pic>
      <p:sp>
        <p:nvSpPr>
          <p:cNvPr id="184" name="Google Shape;184;p36"/>
          <p:cNvSpPr/>
          <p:nvPr/>
        </p:nvSpPr>
        <p:spPr>
          <a:xfrm>
            <a:off x="4888725" y="-31300"/>
            <a:ext cx="4178100" cy="5143500"/>
          </a:xfrm>
          <a:prstGeom prst="rect">
            <a:avLst/>
          </a:prstGeom>
          <a:solidFill>
            <a:srgbClr val="FFFFFF">
              <a:alpha val="4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6"/>
          <p:cNvSpPr txBox="1">
            <a:spLocks noGrp="1"/>
          </p:cNvSpPr>
          <p:nvPr>
            <p:ph type="body" idx="4294967295"/>
          </p:nvPr>
        </p:nvSpPr>
        <p:spPr>
          <a:xfrm>
            <a:off x="4641850" y="250275"/>
            <a:ext cx="4425000" cy="48387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US" sz="1400" b="1" dirty="0"/>
              <a:t>Developing and implementing policy at international scale</a:t>
            </a:r>
          </a:p>
          <a:p>
            <a:pPr marL="139700" lvl="0" indent="0" algn="l" rtl="0">
              <a:spcBef>
                <a:spcPts val="0"/>
              </a:spcBef>
              <a:spcAft>
                <a:spcPts val="0"/>
              </a:spcAft>
              <a:buSzPts val="1400"/>
              <a:buNone/>
            </a:pPr>
            <a:endParaRPr lang="en-US" sz="1400" dirty="0"/>
          </a:p>
          <a:p>
            <a:pPr marL="457200" lvl="0" indent="-317500" algn="l" rtl="0">
              <a:spcBef>
                <a:spcPts val="0"/>
              </a:spcBef>
              <a:spcAft>
                <a:spcPts val="0"/>
              </a:spcAft>
              <a:buSzPts val="1400"/>
              <a:buChar char="●"/>
            </a:pPr>
            <a:r>
              <a:rPr lang="en-US" sz="1400" dirty="0"/>
              <a:t>URSSI: SSI equivalent in US</a:t>
            </a:r>
            <a:endParaRPr sz="1400" dirty="0"/>
          </a:p>
          <a:p>
            <a:pPr marL="457200" lvl="0" indent="-317500" algn="l" rtl="0">
              <a:spcBef>
                <a:spcPts val="0"/>
              </a:spcBef>
              <a:spcAft>
                <a:spcPts val="0"/>
              </a:spcAft>
              <a:buSzPts val="1400"/>
              <a:buChar char="●"/>
            </a:pPr>
            <a:r>
              <a:rPr lang="en-US" sz="1400" dirty="0"/>
              <a:t>RSE Associations established in 3 countries and being founded in further 3</a:t>
            </a:r>
            <a:endParaRPr sz="1400" dirty="0"/>
          </a:p>
          <a:p>
            <a:pPr marL="457200" lvl="0" indent="-317500" algn="l" rtl="0">
              <a:spcBef>
                <a:spcPts val="0"/>
              </a:spcBef>
              <a:spcAft>
                <a:spcPts val="0"/>
              </a:spcAft>
              <a:buSzPts val="1400"/>
              <a:buChar char="●"/>
            </a:pPr>
            <a:r>
              <a:rPr lang="en-US" sz="1400" dirty="0"/>
              <a:t>Chair, FORCE11 Software Citation and RDA Software Source Code groups</a:t>
            </a:r>
            <a:endParaRPr sz="1400" dirty="0"/>
          </a:p>
          <a:p>
            <a:pPr marL="457200" lvl="0" indent="-317500" algn="l" rtl="0">
              <a:spcBef>
                <a:spcPts val="0"/>
              </a:spcBef>
              <a:spcAft>
                <a:spcPts val="0"/>
              </a:spcAft>
              <a:buSzPts val="1400"/>
              <a:buChar char="●"/>
            </a:pPr>
            <a:r>
              <a:rPr lang="en-US" sz="1400" dirty="0"/>
              <a:t>Founding member of CHAOSS (Community Health Analytics Open Source Software)</a:t>
            </a:r>
            <a:endParaRPr sz="1400" dirty="0"/>
          </a:p>
          <a:p>
            <a:pPr marL="457200" lvl="0" indent="-317500" algn="l" rtl="0">
              <a:spcBef>
                <a:spcPts val="0"/>
              </a:spcBef>
              <a:spcAft>
                <a:spcPts val="0"/>
              </a:spcAft>
              <a:buSzPts val="1400"/>
              <a:buChar char="●"/>
            </a:pPr>
            <a:r>
              <a:rPr lang="en-US" sz="1400" dirty="0"/>
              <a:t>OECD Global Science Forum digital skills for science</a:t>
            </a:r>
            <a:endParaRPr sz="1400" dirty="0"/>
          </a:p>
          <a:p>
            <a:pPr marL="457200" lvl="0" indent="-317500" algn="l" rtl="0">
              <a:spcBef>
                <a:spcPts val="0"/>
              </a:spcBef>
              <a:spcAft>
                <a:spcPts val="0"/>
              </a:spcAft>
              <a:buSzPts val="1400"/>
              <a:buChar char="●"/>
            </a:pPr>
            <a:r>
              <a:rPr lang="en-US" sz="1400" dirty="0"/>
              <a:t>UNESCO expert group on software source code</a:t>
            </a:r>
            <a:endParaRPr sz="1400" dirty="0"/>
          </a:p>
          <a:p>
            <a:pPr marL="457200" lvl="0" indent="-317500" algn="l" rtl="0">
              <a:spcBef>
                <a:spcPts val="0"/>
              </a:spcBef>
              <a:spcAft>
                <a:spcPts val="0"/>
              </a:spcAft>
              <a:buSzPts val="1400"/>
              <a:buChar char="●"/>
            </a:pPr>
            <a:r>
              <a:rPr lang="en-US" sz="1400" dirty="0"/>
              <a:t>e-Infrastructure Reflection Group</a:t>
            </a:r>
            <a:endParaRPr sz="1400" dirty="0"/>
          </a:p>
          <a:p>
            <a:pPr marL="457200" lvl="0" indent="-317500" algn="l" rtl="0">
              <a:spcBef>
                <a:spcPts val="0"/>
              </a:spcBef>
              <a:spcAft>
                <a:spcPts val="0"/>
              </a:spcAft>
              <a:buSzPts val="1400"/>
              <a:buChar char="●"/>
            </a:pPr>
            <a:r>
              <a:rPr lang="en-US" sz="1400" dirty="0"/>
              <a:t>G7 Expert Group on Open Science</a:t>
            </a:r>
            <a:endParaRPr sz="1400" dirty="0"/>
          </a:p>
          <a:p>
            <a:pPr marL="457200" lvl="0" indent="-317500" algn="l" rtl="0">
              <a:spcBef>
                <a:spcPts val="0"/>
              </a:spcBef>
              <a:spcAft>
                <a:spcPts val="0"/>
              </a:spcAft>
              <a:buSzPts val="1400"/>
              <a:buChar char="●"/>
            </a:pPr>
            <a:r>
              <a:rPr lang="en-US" sz="1400" dirty="0"/>
              <a:t>ESFRI DIGIT Working Group</a:t>
            </a:r>
            <a:endParaRPr sz="1400" dirty="0"/>
          </a:p>
          <a:p>
            <a:pPr marL="457200" lvl="0" indent="-317500" algn="l" rtl="0">
              <a:spcBef>
                <a:spcPts val="0"/>
              </a:spcBef>
              <a:spcAft>
                <a:spcPts val="0"/>
              </a:spcAft>
              <a:buSzPts val="1400"/>
              <a:buChar char="●"/>
            </a:pPr>
            <a:r>
              <a:rPr lang="en-US" sz="1400" dirty="0"/>
              <a:t>UK Open Research Data Task Force</a:t>
            </a:r>
            <a:endParaRPr sz="1400" dirty="0"/>
          </a:p>
          <a:p>
            <a:pPr marL="457200" lvl="0" indent="-317500" algn="l" rtl="0">
              <a:spcBef>
                <a:spcPts val="0"/>
              </a:spcBef>
              <a:spcAft>
                <a:spcPts val="0"/>
              </a:spcAft>
              <a:buSzPts val="1400"/>
              <a:buChar char="●"/>
            </a:pPr>
            <a:r>
              <a:rPr lang="en-US" sz="1400" dirty="0"/>
              <a:t>Software Preservation Network</a:t>
            </a:r>
            <a:endParaRPr sz="1400" dirty="0"/>
          </a:p>
          <a:p>
            <a:pPr marL="457200" lvl="0" indent="-317500" algn="l" rtl="0">
              <a:spcBef>
                <a:spcPts val="0"/>
              </a:spcBef>
              <a:spcAft>
                <a:spcPts val="0"/>
              </a:spcAft>
              <a:buSzPts val="1400"/>
              <a:buChar char="●"/>
            </a:pPr>
            <a:r>
              <a:rPr lang="en-US" sz="1400" dirty="0"/>
              <a:t>Platform of National eScience Centers in Europe</a:t>
            </a:r>
            <a:endParaRPr sz="1400" dirty="0"/>
          </a:p>
          <a:p>
            <a:pPr marL="457200" lvl="0" indent="0" algn="l" rtl="0">
              <a:spcBef>
                <a:spcPts val="1600"/>
              </a:spcBef>
              <a:spcAft>
                <a:spcPts val="1600"/>
              </a:spcAft>
              <a:buNone/>
            </a:pPr>
            <a:endParaRPr dirty="0"/>
          </a:p>
        </p:txBody>
      </p:sp>
      <p:pic>
        <p:nvPicPr>
          <p:cNvPr id="186" name="Google Shape;186;p36"/>
          <p:cNvPicPr preferRelativeResize="0"/>
          <p:nvPr/>
        </p:nvPicPr>
        <p:blipFill rotWithShape="1">
          <a:blip r:embed="rId4">
            <a:alphaModFix/>
          </a:blip>
          <a:srcRect/>
          <a:stretch/>
        </p:blipFill>
        <p:spPr>
          <a:xfrm>
            <a:off x="8336800" y="4807676"/>
            <a:ext cx="807200" cy="284350"/>
          </a:xfrm>
          <a:prstGeom prst="rect">
            <a:avLst/>
          </a:prstGeom>
          <a:noFill/>
          <a:ln>
            <a:noFill/>
          </a:ln>
        </p:spPr>
      </p:pic>
    </p:spTree>
    <p:extLst>
      <p:ext uri="{BB962C8B-B14F-4D97-AF65-F5344CB8AC3E}">
        <p14:creationId xmlns:p14="http://schemas.microsoft.com/office/powerpoint/2010/main" val="1296092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accent2">
              <a:lumMod val="75000"/>
            </a:schemeClr>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532" y="15644"/>
            <a:ext cx="1287468"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2241315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SSI Website</a:t>
            </a:r>
          </a:p>
        </p:txBody>
      </p:sp>
      <p:pic>
        <p:nvPicPr>
          <p:cNvPr id="5" name="Picture 4"/>
          <p:cNvPicPr>
            <a:picLocks noChangeAspect="1"/>
          </p:cNvPicPr>
          <p:nvPr/>
        </p:nvPicPr>
        <p:blipFill>
          <a:blip r:embed="rId2"/>
          <a:stretch>
            <a:fillRect/>
          </a:stretch>
        </p:blipFill>
        <p:spPr>
          <a:xfrm>
            <a:off x="1161710" y="4848225"/>
            <a:ext cx="838200" cy="29527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57301" y="1143000"/>
            <a:ext cx="3339962" cy="360045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572000" y="1136038"/>
            <a:ext cx="3371850" cy="3664562"/>
          </a:xfrm>
          <a:prstGeom prst="rect">
            <a:avLst/>
          </a:prstGeom>
        </p:spPr>
      </p:pic>
      <p:sp>
        <p:nvSpPr>
          <p:cNvPr id="10" name="TextBox 9"/>
          <p:cNvSpPr txBox="1"/>
          <p:nvPr/>
        </p:nvSpPr>
        <p:spPr>
          <a:xfrm>
            <a:off x="1257300" y="3714750"/>
            <a:ext cx="2171700" cy="1107996"/>
          </a:xfrm>
          <a:prstGeom prst="rect">
            <a:avLst/>
          </a:prstGeom>
          <a:noFill/>
        </p:spPr>
        <p:txBody>
          <a:bodyPr wrap="square" rtlCol="0">
            <a:spAutoFit/>
          </a:bodyPr>
          <a:lstStyle/>
          <a:p>
            <a:pPr defTabSz="685800"/>
            <a:r>
              <a:rPr lang="en-US" b="1" dirty="0">
                <a:solidFill>
                  <a:srgbClr val="FF0000"/>
                </a:solidFill>
                <a:latin typeface="Calibri"/>
              </a:rPr>
              <a:t>Disseminating best practice, gathering information</a:t>
            </a:r>
          </a:p>
          <a:p>
            <a:pPr defTabSz="685800"/>
            <a:r>
              <a:rPr lang="en-US" sz="1200" b="1" dirty="0">
                <a:solidFill>
                  <a:srgbClr val="FF0000"/>
                </a:solidFill>
                <a:latin typeface="Calibri"/>
              </a:rPr>
              <a:t>25,000+ unique visits/month</a:t>
            </a:r>
          </a:p>
        </p:txBody>
      </p:sp>
    </p:spTree>
    <p:extLst>
      <p:ext uri="{BB962C8B-B14F-4D97-AF65-F5344CB8AC3E}">
        <p14:creationId xmlns:p14="http://schemas.microsoft.com/office/powerpoint/2010/main" val="18483359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138C-D791-FB4A-887F-A7FBF37C3612}"/>
              </a:ext>
            </a:extLst>
          </p:cNvPr>
          <p:cNvSpPr>
            <a:spLocks noGrp="1"/>
          </p:cNvSpPr>
          <p:nvPr>
            <p:ph type="title"/>
          </p:nvPr>
        </p:nvSpPr>
        <p:spPr/>
        <p:txBody>
          <a:bodyPr>
            <a:normAutofit fontScale="90000"/>
          </a:bodyPr>
          <a:lstStyle/>
          <a:p>
            <a:r>
              <a:rPr lang="en-US" dirty="0"/>
              <a:t>How much? Let’s look at GitHub</a:t>
            </a:r>
          </a:p>
        </p:txBody>
      </p:sp>
      <p:sp>
        <p:nvSpPr>
          <p:cNvPr id="6" name="Content Placeholder 5">
            <a:extLst>
              <a:ext uri="{FF2B5EF4-FFF2-40B4-BE49-F238E27FC236}">
                <a16:creationId xmlns:a16="http://schemas.microsoft.com/office/drawing/2014/main" id="{0DE2A332-FDFB-3F41-B520-060808E840B7}"/>
              </a:ext>
            </a:extLst>
          </p:cNvPr>
          <p:cNvSpPr>
            <a:spLocks noGrp="1"/>
          </p:cNvSpPr>
          <p:nvPr>
            <p:ph idx="1"/>
          </p:nvPr>
        </p:nvSpPr>
        <p:spPr>
          <a:xfrm>
            <a:off x="3995936" y="1200151"/>
            <a:ext cx="4690867" cy="3394472"/>
          </a:xfrm>
        </p:spPr>
        <p:txBody>
          <a:bodyPr/>
          <a:lstStyle/>
          <a:p>
            <a:r>
              <a:rPr lang="en-US" dirty="0" err="1"/>
              <a:t>Pytorch</a:t>
            </a:r>
            <a:r>
              <a:rPr lang="en-US" dirty="0"/>
              <a:t> was the second fastest growing project</a:t>
            </a:r>
          </a:p>
          <a:p>
            <a:r>
              <a:rPr lang="en-US" dirty="0"/>
              <a:t>Universities were 5 of the top 10 contributing </a:t>
            </a:r>
            <a:r>
              <a:rPr lang="en-US" dirty="0" err="1"/>
              <a:t>organisations</a:t>
            </a:r>
            <a:endParaRPr lang="en-US" dirty="0"/>
          </a:p>
          <a:p>
            <a:r>
              <a:rPr lang="en-US" dirty="0"/>
              <a:t>Literally billions of lines of code</a:t>
            </a:r>
          </a:p>
          <a:p>
            <a:endParaRPr lang="en-US" dirty="0"/>
          </a:p>
        </p:txBody>
      </p:sp>
      <p:pic>
        <p:nvPicPr>
          <p:cNvPr id="5" name="Picture 4" descr="96m repositories hosted on GitHub, one third of which were created in the last year.">
            <a:extLst>
              <a:ext uri="{FF2B5EF4-FFF2-40B4-BE49-F238E27FC236}">
                <a16:creationId xmlns:a16="http://schemas.microsoft.com/office/drawing/2014/main" id="{B901DAAB-B6CE-8844-A83E-D47062D01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8" y="1395834"/>
            <a:ext cx="3517900" cy="2832100"/>
          </a:xfrm>
          <a:prstGeom prst="rect">
            <a:avLst/>
          </a:prstGeom>
        </p:spPr>
      </p:pic>
      <p:sp>
        <p:nvSpPr>
          <p:cNvPr id="7" name="TextBox 6">
            <a:extLst>
              <a:ext uri="{FF2B5EF4-FFF2-40B4-BE49-F238E27FC236}">
                <a16:creationId xmlns:a16="http://schemas.microsoft.com/office/drawing/2014/main" id="{5E41B379-308C-0F4A-9CBA-8AEC83AA797D}"/>
              </a:ext>
            </a:extLst>
          </p:cNvPr>
          <p:cNvSpPr txBox="1"/>
          <p:nvPr/>
        </p:nvSpPr>
        <p:spPr>
          <a:xfrm>
            <a:off x="251520" y="4409957"/>
            <a:ext cx="3693447" cy="369332"/>
          </a:xfrm>
          <a:prstGeom prst="rect">
            <a:avLst/>
          </a:prstGeom>
          <a:noFill/>
        </p:spPr>
        <p:txBody>
          <a:bodyPr wrap="none" rtlCol="0">
            <a:spAutoFit/>
          </a:bodyPr>
          <a:lstStyle/>
          <a:p>
            <a:r>
              <a:rPr lang="en-US" dirty="0">
                <a:hlinkClick r:id="rId4"/>
              </a:rPr>
              <a:t>https://octoverse.github.com/</a:t>
            </a:r>
            <a:r>
              <a:rPr lang="en-US" dirty="0"/>
              <a:t> (2018)</a:t>
            </a:r>
          </a:p>
        </p:txBody>
      </p:sp>
      <p:pic>
        <p:nvPicPr>
          <p:cNvPr id="8" name="Picture 7">
            <a:extLst>
              <a:ext uri="{FF2B5EF4-FFF2-40B4-BE49-F238E27FC236}">
                <a16:creationId xmlns:a16="http://schemas.microsoft.com/office/drawing/2014/main" id="{E65C1F7B-3955-3745-A957-18B9B477A518}"/>
              </a:ext>
            </a:extLst>
          </p:cNvPr>
          <p:cNvPicPr>
            <a:picLocks noChangeAspect="1"/>
          </p:cNvPicPr>
          <p:nvPr/>
        </p:nvPicPr>
        <p:blipFill>
          <a:blip r:embed="rId5"/>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980425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dirty="0"/>
              <a:t>Software in research papers</a:t>
            </a:r>
            <a:endParaRPr dirty="0"/>
          </a:p>
        </p:txBody>
      </p:sp>
      <p:grpSp>
        <p:nvGrpSpPr>
          <p:cNvPr id="118" name="Shape 118"/>
          <p:cNvGrpSpPr/>
          <p:nvPr/>
        </p:nvGrpSpPr>
        <p:grpSpPr>
          <a:xfrm>
            <a:off x="504701" y="1059582"/>
            <a:ext cx="7313450" cy="4257388"/>
            <a:chOff x="1080988" y="954125"/>
            <a:chExt cx="7185938" cy="4153739"/>
          </a:xfrm>
        </p:grpSpPr>
        <p:pic>
          <p:nvPicPr>
            <p:cNvPr id="119" name="Shape 119"/>
            <p:cNvPicPr preferRelativeResize="0"/>
            <p:nvPr/>
          </p:nvPicPr>
          <p:blipFill>
            <a:blip r:embed="rId3">
              <a:alphaModFix/>
            </a:blip>
            <a:stretch>
              <a:fillRect/>
            </a:stretch>
          </p:blipFill>
          <p:spPr>
            <a:xfrm>
              <a:off x="1080988" y="1017725"/>
              <a:ext cx="6982027" cy="4049576"/>
            </a:xfrm>
            <a:prstGeom prst="rect">
              <a:avLst/>
            </a:prstGeom>
            <a:noFill/>
            <a:ln>
              <a:noFill/>
            </a:ln>
          </p:spPr>
        </p:pic>
        <p:sp>
          <p:nvSpPr>
            <p:cNvPr id="120" name="Shape 120"/>
            <p:cNvSpPr txBox="1"/>
            <p:nvPr/>
          </p:nvSpPr>
          <p:spPr>
            <a:xfrm>
              <a:off x="7504325" y="954125"/>
              <a:ext cx="762600" cy="50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700">
                  <a:latin typeface="Times New Roman"/>
                  <a:ea typeface="Times New Roman"/>
                  <a:cs typeface="Times New Roman"/>
                  <a:sym typeface="Times New Roman"/>
                </a:rPr>
                <a:t>65%</a:t>
              </a:r>
              <a:endParaRPr sz="1700">
                <a:latin typeface="Times New Roman"/>
                <a:ea typeface="Times New Roman"/>
                <a:cs typeface="Times New Roman"/>
                <a:sym typeface="Times New Roman"/>
              </a:endParaRPr>
            </a:p>
          </p:txBody>
        </p:sp>
        <p:sp>
          <p:nvSpPr>
            <p:cNvPr id="121" name="Shape 121"/>
            <p:cNvSpPr txBox="1"/>
            <p:nvPr/>
          </p:nvSpPr>
          <p:spPr>
            <a:xfrm>
              <a:off x="7504325" y="4604764"/>
              <a:ext cx="762600" cy="50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latin typeface="Times New Roman"/>
                  <a:ea typeface="Times New Roman"/>
                  <a:cs typeface="Times New Roman"/>
                  <a:sym typeface="Times New Roman"/>
                </a:rPr>
                <a:t>2017</a:t>
              </a:r>
              <a:endParaRPr sz="1000">
                <a:latin typeface="Times New Roman"/>
                <a:ea typeface="Times New Roman"/>
                <a:cs typeface="Times New Roman"/>
                <a:sym typeface="Times New Roman"/>
              </a:endParaRPr>
            </a:p>
          </p:txBody>
        </p:sp>
      </p:grpSp>
      <p:sp>
        <p:nvSpPr>
          <p:cNvPr id="122" name="Shape 122"/>
          <p:cNvSpPr txBox="1"/>
          <p:nvPr/>
        </p:nvSpPr>
        <p:spPr>
          <a:xfrm>
            <a:off x="903475" y="1188900"/>
            <a:ext cx="3181500" cy="167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Searched Eprints repositories from 31 UK institutions ~ 600k papers</a:t>
            </a:r>
            <a:endParaRPr/>
          </a:p>
          <a:p>
            <a:pPr marL="0" lvl="0" indent="0">
              <a:spcBef>
                <a:spcPts val="0"/>
              </a:spcBef>
              <a:spcAft>
                <a:spcPts val="0"/>
              </a:spcAft>
              <a:buNone/>
            </a:pPr>
            <a:endParaRPr/>
          </a:p>
          <a:p>
            <a:pPr marL="0" lvl="0" indent="0">
              <a:spcBef>
                <a:spcPts val="0"/>
              </a:spcBef>
              <a:spcAft>
                <a:spcPts val="0"/>
              </a:spcAft>
              <a:buNone/>
            </a:pPr>
            <a:r>
              <a:rPr lang="en"/>
              <a:t>Displayed the percentage of papers found to have software-related terms against all papers in the repository.</a:t>
            </a:r>
            <a:endParaRPr/>
          </a:p>
        </p:txBody>
      </p:sp>
    </p:spTree>
    <p:extLst>
      <p:ext uri="{BB962C8B-B14F-4D97-AF65-F5344CB8AC3E}">
        <p14:creationId xmlns:p14="http://schemas.microsoft.com/office/powerpoint/2010/main" val="98307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2EAC9-0076-B149-930B-1CAE14A5C464}"/>
              </a:ext>
            </a:extLst>
          </p:cNvPr>
          <p:cNvSpPr>
            <a:spLocks noGrp="1"/>
          </p:cNvSpPr>
          <p:nvPr>
            <p:ph type="title"/>
          </p:nvPr>
        </p:nvSpPr>
        <p:spPr/>
        <p:txBody>
          <a:bodyPr/>
          <a:lstStyle/>
          <a:p>
            <a:r>
              <a:rPr lang="en-US" dirty="0"/>
              <a:t>Growth in</a:t>
            </a:r>
            <a:br>
              <a:rPr lang="en-US" dirty="0"/>
            </a:br>
            <a:r>
              <a:rPr lang="en-US" dirty="0"/>
              <a:t>a time of</a:t>
            </a:r>
            <a:br>
              <a:rPr lang="en-US" dirty="0"/>
            </a:br>
            <a:r>
              <a:rPr lang="en-US" dirty="0"/>
              <a:t>debt</a:t>
            </a:r>
          </a:p>
        </p:txBody>
      </p:sp>
      <p:pic>
        <p:nvPicPr>
          <p:cNvPr id="4" name="Picture 3">
            <a:extLst>
              <a:ext uri="{FF2B5EF4-FFF2-40B4-BE49-F238E27FC236}">
                <a16:creationId xmlns:a16="http://schemas.microsoft.com/office/drawing/2014/main" id="{70FE437D-F442-6643-853A-8CCC5E2D82D1}"/>
              </a:ext>
            </a:extLst>
          </p:cNvPr>
          <p:cNvPicPr>
            <a:picLocks noChangeAspect="1"/>
          </p:cNvPicPr>
          <p:nvPr/>
        </p:nvPicPr>
        <p:blipFill>
          <a:blip r:embed="rId2"/>
          <a:stretch>
            <a:fillRect/>
          </a:stretch>
        </p:blipFill>
        <p:spPr>
          <a:xfrm>
            <a:off x="314328" y="221787"/>
            <a:ext cx="4462267" cy="4409646"/>
          </a:xfrm>
          <a:prstGeom prst="rect">
            <a:avLst/>
          </a:prstGeom>
        </p:spPr>
      </p:pic>
      <p:sp>
        <p:nvSpPr>
          <p:cNvPr id="5" name="TextBox 4">
            <a:extLst>
              <a:ext uri="{FF2B5EF4-FFF2-40B4-BE49-F238E27FC236}">
                <a16:creationId xmlns:a16="http://schemas.microsoft.com/office/drawing/2014/main" id="{9DFC6953-6E14-3F4F-80C1-54526DB71BD0}"/>
              </a:ext>
            </a:extLst>
          </p:cNvPr>
          <p:cNvSpPr txBox="1"/>
          <p:nvPr/>
        </p:nvSpPr>
        <p:spPr>
          <a:xfrm>
            <a:off x="4932040" y="221787"/>
            <a:ext cx="2716834" cy="1938992"/>
          </a:xfrm>
          <a:prstGeom prst="rect">
            <a:avLst/>
          </a:prstGeom>
          <a:noFill/>
        </p:spPr>
        <p:txBody>
          <a:bodyPr wrap="none" rtlCol="0">
            <a:spAutoFit/>
          </a:bodyPr>
          <a:lstStyle/>
          <a:p>
            <a:r>
              <a:rPr lang="en-US" sz="3600" dirty="0">
                <a:solidFill>
                  <a:schemeClr val="bg1"/>
                </a:solidFill>
              </a:rPr>
              <a:t>Can you spot </a:t>
            </a:r>
            <a:br>
              <a:rPr lang="en-US" sz="3600" dirty="0">
                <a:solidFill>
                  <a:schemeClr val="bg1"/>
                </a:solidFill>
              </a:rPr>
            </a:br>
            <a:r>
              <a:rPr lang="en-US" sz="3600" dirty="0">
                <a:solidFill>
                  <a:schemeClr val="bg1"/>
                </a:solidFill>
              </a:rPr>
              <a:t>the mistake?</a:t>
            </a:r>
          </a:p>
          <a:p>
            <a:endParaRPr lang="en-US" sz="3600" dirty="0">
              <a:solidFill>
                <a:schemeClr val="bg1"/>
              </a:solidFill>
            </a:endParaRPr>
          </a:p>
          <a:p>
            <a:endParaRPr lang="en-US" sz="1200" dirty="0">
              <a:solidFill>
                <a:schemeClr val="bg1"/>
              </a:solidFill>
            </a:endParaRPr>
          </a:p>
        </p:txBody>
      </p:sp>
      <p:sp>
        <p:nvSpPr>
          <p:cNvPr id="6" name="TextBox 5">
            <a:extLst>
              <a:ext uri="{FF2B5EF4-FFF2-40B4-BE49-F238E27FC236}">
                <a16:creationId xmlns:a16="http://schemas.microsoft.com/office/drawing/2014/main" id="{934D3340-D15A-1740-9AF7-B317564886A4}"/>
              </a:ext>
            </a:extLst>
          </p:cNvPr>
          <p:cNvSpPr txBox="1"/>
          <p:nvPr/>
        </p:nvSpPr>
        <p:spPr>
          <a:xfrm>
            <a:off x="4878295" y="3147814"/>
            <a:ext cx="4265705" cy="1631216"/>
          </a:xfrm>
          <a:prstGeom prst="rect">
            <a:avLst/>
          </a:prstGeom>
          <a:noFill/>
        </p:spPr>
        <p:txBody>
          <a:bodyPr wrap="square" rtlCol="0">
            <a:spAutoFit/>
          </a:bodyPr>
          <a:lstStyle/>
          <a:p>
            <a:pPr marL="171450" indent="-171450">
              <a:buFont typeface="Arial" panose="020B0604020202020204" pitchFamily="34" charset="0"/>
              <a:buChar char="•"/>
            </a:pPr>
            <a:r>
              <a:rPr lang="en-GB" sz="1000" dirty="0">
                <a:solidFill>
                  <a:schemeClr val="bg1"/>
                </a:solidFill>
              </a:rPr>
              <a:t>Reinhart, Carmen M.; Rogoff, Kenneth S. (2010).  "Growth in a Time of Debt".  American Economic Review. 100 (2): 573–78.  doi:10.1257/aer.100.2.573 </a:t>
            </a:r>
          </a:p>
          <a:p>
            <a:pPr marL="171450" indent="-171450">
              <a:buFont typeface="Arial" panose="020B0604020202020204" pitchFamily="34" charset="0"/>
              <a:buChar char="•"/>
            </a:pPr>
            <a:r>
              <a:rPr lang="en-GB" sz="1000" dirty="0">
                <a:solidFill>
                  <a:schemeClr val="bg1"/>
                </a:solidFill>
              </a:rPr>
              <a:t>https://</a:t>
            </a:r>
            <a:r>
              <a:rPr lang="en-GB" sz="1000" dirty="0" err="1">
                <a:solidFill>
                  <a:schemeClr val="bg1"/>
                </a:solidFill>
              </a:rPr>
              <a:t>qz.com</a:t>
            </a:r>
            <a:r>
              <a:rPr lang="en-GB" sz="1000" dirty="0">
                <a:solidFill>
                  <a:schemeClr val="bg1"/>
                </a:solidFill>
              </a:rPr>
              <a:t>/75035/fixing-this-excel-error-transforms-high-debt-countries-from-recession-to-growth/</a:t>
            </a:r>
          </a:p>
          <a:p>
            <a:pPr marL="171450" indent="-171450">
              <a:buFont typeface="Arial" panose="020B0604020202020204" pitchFamily="34" charset="0"/>
              <a:buChar char="•"/>
            </a:pPr>
            <a:r>
              <a:rPr lang="en-US" sz="1000" dirty="0">
                <a:solidFill>
                  <a:schemeClr val="bg1"/>
                </a:solidFill>
              </a:rPr>
              <a:t>http://www.nytimes.com/2013/04/26/opinion/debt-growth-and-the-austerity-debate.html</a:t>
            </a:r>
          </a:p>
          <a:p>
            <a:pPr marL="171450" indent="-171450">
              <a:buFont typeface="Arial" panose="020B0604020202020204" pitchFamily="34" charset="0"/>
              <a:buChar char="•"/>
            </a:pPr>
            <a:r>
              <a:rPr lang="en-US" sz="1000" dirty="0">
                <a:solidFill>
                  <a:schemeClr val="bg1"/>
                </a:solidFill>
              </a:rPr>
              <a:t>https://</a:t>
            </a:r>
            <a:r>
              <a:rPr lang="en-US" sz="1000" dirty="0" err="1">
                <a:solidFill>
                  <a:schemeClr val="bg1"/>
                </a:solidFill>
              </a:rPr>
              <a:t>www.bloomberg.com</a:t>
            </a:r>
            <a:r>
              <a:rPr lang="en-US" sz="1000" dirty="0">
                <a:solidFill>
                  <a:schemeClr val="bg1"/>
                </a:solidFill>
              </a:rPr>
              <a:t>/news/articles/2013-04-18/</a:t>
            </a:r>
            <a:r>
              <a:rPr lang="en-US" sz="1000" dirty="0" err="1">
                <a:solidFill>
                  <a:schemeClr val="bg1"/>
                </a:solidFill>
              </a:rPr>
              <a:t>faq</a:t>
            </a:r>
            <a:r>
              <a:rPr lang="en-US" sz="1000" dirty="0">
                <a:solidFill>
                  <a:schemeClr val="bg1"/>
                </a:solidFill>
              </a:rPr>
              <a:t>-</a:t>
            </a:r>
            <a:r>
              <a:rPr lang="en-US" sz="1000" dirty="0" err="1">
                <a:solidFill>
                  <a:schemeClr val="bg1"/>
                </a:solidFill>
              </a:rPr>
              <a:t>reinhart</a:t>
            </a:r>
            <a:r>
              <a:rPr lang="en-US" sz="1000" dirty="0">
                <a:solidFill>
                  <a:schemeClr val="bg1"/>
                </a:solidFill>
              </a:rPr>
              <a:t>-</a:t>
            </a:r>
            <a:r>
              <a:rPr lang="en-US" sz="1000" dirty="0" err="1">
                <a:solidFill>
                  <a:schemeClr val="bg1"/>
                </a:solidFill>
              </a:rPr>
              <a:t>rogoff</a:t>
            </a:r>
            <a:r>
              <a:rPr lang="en-US" sz="1000" dirty="0">
                <a:solidFill>
                  <a:schemeClr val="bg1"/>
                </a:solidFill>
              </a:rPr>
              <a:t>-and-the-excel-error-that-changed-history</a:t>
            </a:r>
          </a:p>
          <a:p>
            <a:pPr marL="171450" indent="-171450">
              <a:buFont typeface="Arial" panose="020B0604020202020204" pitchFamily="34" charset="0"/>
              <a:buChar char="•"/>
            </a:pPr>
            <a:endParaRPr lang="en-US" sz="1000" dirty="0">
              <a:solidFill>
                <a:schemeClr val="bg1"/>
              </a:solidFill>
            </a:endParaRPr>
          </a:p>
        </p:txBody>
      </p:sp>
      <p:sp>
        <p:nvSpPr>
          <p:cNvPr id="7" name="TextBox 6">
            <a:extLst>
              <a:ext uri="{FF2B5EF4-FFF2-40B4-BE49-F238E27FC236}">
                <a16:creationId xmlns:a16="http://schemas.microsoft.com/office/drawing/2014/main" id="{1086A597-1AE8-084D-96A8-4D7B93154720}"/>
              </a:ext>
            </a:extLst>
          </p:cNvPr>
          <p:cNvSpPr txBox="1"/>
          <p:nvPr/>
        </p:nvSpPr>
        <p:spPr>
          <a:xfrm>
            <a:off x="5040803" y="1542080"/>
            <a:ext cx="3923685" cy="1384995"/>
          </a:xfrm>
          <a:prstGeom prst="rect">
            <a:avLst/>
          </a:prstGeom>
          <a:solidFill>
            <a:schemeClr val="bg1">
              <a:lumMod val="65000"/>
              <a:alpha val="77000"/>
            </a:schemeClr>
          </a:solidFill>
        </p:spPr>
        <p:txBody>
          <a:bodyPr wrap="square" rtlCol="0">
            <a:spAutoFit/>
          </a:bodyPr>
          <a:lstStyle/>
          <a:p>
            <a:r>
              <a:rPr lang="en-US" sz="1400" i="1" dirty="0">
                <a:latin typeface="Helvetica" charset="0"/>
                <a:ea typeface="Helvetica" charset="0"/>
                <a:cs typeface="Helvetica" charset="0"/>
              </a:rPr>
              <a:t>“All I can hope is that future historians note that one of the core empirical points providing the intellectual foundation for the global move to austerity in the early 2010s was based on someone accidentally not updating a row formula in Excel” </a:t>
            </a:r>
            <a:r>
              <a:rPr lang="mr-IN" sz="1400" i="1" dirty="0">
                <a:latin typeface="Helvetica" charset="0"/>
                <a:ea typeface="Helvetica" charset="0"/>
                <a:cs typeface="Helvetica" charset="0"/>
              </a:rPr>
              <a:t>–</a:t>
            </a:r>
            <a:r>
              <a:rPr lang="en-US" sz="1400" i="1" dirty="0">
                <a:latin typeface="Helvetica" charset="0"/>
                <a:ea typeface="Helvetica" charset="0"/>
                <a:cs typeface="Helvetica" charset="0"/>
              </a:rPr>
              <a:t> Mike </a:t>
            </a:r>
            <a:r>
              <a:rPr lang="en-US" sz="1400" i="1" dirty="0" err="1">
                <a:latin typeface="Helvetica" charset="0"/>
                <a:ea typeface="Helvetica" charset="0"/>
                <a:cs typeface="Helvetica" charset="0"/>
              </a:rPr>
              <a:t>Konczal</a:t>
            </a:r>
            <a:endParaRPr lang="en-US" sz="1400" dirty="0">
              <a:latin typeface="Helvetica" charset="0"/>
              <a:ea typeface="Helvetica" charset="0"/>
              <a:cs typeface="Helvetica" charset="0"/>
            </a:endParaRPr>
          </a:p>
        </p:txBody>
      </p:sp>
      <p:sp>
        <p:nvSpPr>
          <p:cNvPr id="8" name="Rectangle 7">
            <a:extLst>
              <a:ext uri="{FF2B5EF4-FFF2-40B4-BE49-F238E27FC236}">
                <a16:creationId xmlns:a16="http://schemas.microsoft.com/office/drawing/2014/main" id="{7E3D5861-A9B1-BF47-BD9D-4B801614F752}"/>
              </a:ext>
            </a:extLst>
          </p:cNvPr>
          <p:cNvSpPr/>
          <p:nvPr/>
        </p:nvSpPr>
        <p:spPr>
          <a:xfrm>
            <a:off x="3563888" y="4371950"/>
            <a:ext cx="1314407" cy="407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083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3270" r="3668"/>
          <a:stretch/>
        </p:blipFill>
        <p:spPr>
          <a:xfrm>
            <a:off x="314324" y="-236562"/>
            <a:ext cx="6886575" cy="5963254"/>
          </a:xfrm>
          <a:prstGeom prst="rect">
            <a:avLst/>
          </a:prstGeom>
        </p:spPr>
      </p:pic>
      <p:sp>
        <p:nvSpPr>
          <p:cNvPr id="4" name="Rectangle 3"/>
          <p:cNvSpPr/>
          <p:nvPr/>
        </p:nvSpPr>
        <p:spPr>
          <a:xfrm>
            <a:off x="5148064" y="1816602"/>
            <a:ext cx="1944216" cy="936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5536" y="4048850"/>
            <a:ext cx="1790995"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5400000">
            <a:off x="6210635" y="2838460"/>
            <a:ext cx="3140732" cy="646331"/>
          </a:xfrm>
          <a:prstGeom prst="rect">
            <a:avLst/>
          </a:prstGeom>
          <a:noFill/>
        </p:spPr>
        <p:txBody>
          <a:bodyPr wrap="square" rtlCol="0">
            <a:spAutoFit/>
          </a:bodyPr>
          <a:lstStyle/>
          <a:p>
            <a:r>
              <a:rPr lang="en-US" dirty="0"/>
              <a:t>http://</a:t>
            </a:r>
            <a:r>
              <a:rPr lang="en-US" dirty="0" err="1"/>
              <a:t>science.sciencemag.org</a:t>
            </a:r>
            <a:r>
              <a:rPr lang="en-US" dirty="0"/>
              <a:t>/</a:t>
            </a:r>
            <a:br>
              <a:rPr lang="en-US" dirty="0"/>
            </a:br>
            <a:r>
              <a:rPr lang="en-US" dirty="0"/>
              <a:t>content/314/5807/1856.full</a:t>
            </a:r>
          </a:p>
        </p:txBody>
      </p:sp>
      <p:sp>
        <p:nvSpPr>
          <p:cNvPr id="7" name="TextBox 6"/>
          <p:cNvSpPr txBox="1"/>
          <p:nvPr/>
        </p:nvSpPr>
        <p:spPr>
          <a:xfrm>
            <a:off x="4644008" y="881862"/>
            <a:ext cx="2520280" cy="923330"/>
          </a:xfrm>
          <a:prstGeom prst="rect">
            <a:avLst/>
          </a:prstGeom>
          <a:solidFill>
            <a:schemeClr val="bg1">
              <a:alpha val="75000"/>
            </a:schemeClr>
          </a:solidFill>
        </p:spPr>
        <p:txBody>
          <a:bodyPr wrap="square" rtlCol="0">
            <a:spAutoFit/>
          </a:bodyPr>
          <a:lstStyle/>
          <a:p>
            <a:r>
              <a:rPr lang="en-US" dirty="0">
                <a:solidFill>
                  <a:srgbClr val="FF0000"/>
                </a:solidFill>
              </a:rPr>
              <a:t>“Chang’s data are good</a:t>
            </a:r>
            <a:r>
              <a:rPr lang="mr-IN" dirty="0">
                <a:solidFill>
                  <a:srgbClr val="FF0000"/>
                </a:solidFill>
              </a:rPr>
              <a:t>…</a:t>
            </a:r>
            <a:r>
              <a:rPr lang="en-GB" dirty="0">
                <a:solidFill>
                  <a:srgbClr val="FF0000"/>
                </a:solidFill>
              </a:rPr>
              <a:t> </a:t>
            </a:r>
            <a:br>
              <a:rPr lang="en-GB" dirty="0">
                <a:solidFill>
                  <a:srgbClr val="FF0000"/>
                </a:solidFill>
              </a:rPr>
            </a:br>
            <a:r>
              <a:rPr lang="en-GB" dirty="0">
                <a:solidFill>
                  <a:srgbClr val="FF0000"/>
                </a:solidFill>
              </a:rPr>
              <a:t>but the faulty software </a:t>
            </a:r>
            <a:br>
              <a:rPr lang="en-GB" dirty="0">
                <a:solidFill>
                  <a:srgbClr val="FF0000"/>
                </a:solidFill>
              </a:rPr>
            </a:br>
            <a:r>
              <a:rPr lang="en-GB" dirty="0">
                <a:solidFill>
                  <a:srgbClr val="FF0000"/>
                </a:solidFill>
              </a:rPr>
              <a:t>threw everything off”</a:t>
            </a:r>
            <a:endParaRPr lang="en-US" dirty="0">
              <a:solidFill>
                <a:srgbClr val="FF0000"/>
              </a:solidFill>
            </a:endParaRPr>
          </a:p>
        </p:txBody>
      </p:sp>
      <p:sp>
        <p:nvSpPr>
          <p:cNvPr id="8" name="TextBox 7"/>
          <p:cNvSpPr txBox="1"/>
          <p:nvPr/>
        </p:nvSpPr>
        <p:spPr>
          <a:xfrm>
            <a:off x="323528" y="3075806"/>
            <a:ext cx="2204837" cy="923330"/>
          </a:xfrm>
          <a:prstGeom prst="rect">
            <a:avLst/>
          </a:prstGeom>
          <a:solidFill>
            <a:schemeClr val="bg1">
              <a:alpha val="75000"/>
            </a:schemeClr>
          </a:solidFill>
        </p:spPr>
        <p:txBody>
          <a:bodyPr wrap="square" rtlCol="0">
            <a:spAutoFit/>
          </a:bodyPr>
          <a:lstStyle/>
          <a:p>
            <a:r>
              <a:rPr lang="en-US" dirty="0">
                <a:solidFill>
                  <a:srgbClr val="FF0000"/>
                </a:solidFill>
              </a:rPr>
              <a:t>“</a:t>
            </a:r>
            <a:r>
              <a:rPr lang="en-GB" dirty="0">
                <a:solidFill>
                  <a:srgbClr val="FF0000"/>
                </a:solidFill>
              </a:rPr>
              <a:t>a homemade data-analysis program had flipped two columns”</a:t>
            </a:r>
            <a:endParaRPr lang="en-US" dirty="0">
              <a:solidFill>
                <a:srgbClr val="FF0000"/>
              </a:solidFill>
            </a:endParaRPr>
          </a:p>
        </p:txBody>
      </p:sp>
    </p:spTree>
    <p:extLst>
      <p:ext uri="{BB962C8B-B14F-4D97-AF65-F5344CB8AC3E}">
        <p14:creationId xmlns:p14="http://schemas.microsoft.com/office/powerpoint/2010/main" val="280752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If software is so important, why do researchers find it so difficult?</a:t>
            </a:r>
          </a:p>
        </p:txBody>
      </p:sp>
      <p:pic>
        <p:nvPicPr>
          <p:cNvPr id="4" name="Picture 3"/>
          <p:cNvPicPr>
            <a:picLocks noChangeAspect="1"/>
          </p:cNvPicPr>
          <p:nvPr/>
        </p:nvPicPr>
        <p:blipFill>
          <a:blip r:embed="rId2"/>
          <a:stretch>
            <a:fillRect/>
          </a:stretch>
        </p:blipFill>
        <p:spPr>
          <a:xfrm>
            <a:off x="8316416" y="4803998"/>
            <a:ext cx="838200" cy="295275"/>
          </a:xfrm>
          <a:prstGeom prst="rect">
            <a:avLst/>
          </a:prstGeom>
        </p:spPr>
      </p:pic>
    </p:spTree>
    <p:extLst>
      <p:ext uri="{BB962C8B-B14F-4D97-AF65-F5344CB8AC3E}">
        <p14:creationId xmlns:p14="http://schemas.microsoft.com/office/powerpoint/2010/main" val="2230446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272604"/>
          </a:xfrm>
          <a:prstGeom prst="rect">
            <a:avLst/>
          </a:prstGeom>
          <a:noFill/>
          <a:ln w="9525">
            <a:noFill/>
            <a:miter lim="800000"/>
            <a:headEnd/>
            <a:tailEnd/>
          </a:ln>
        </p:spPr>
      </p:pic>
      <p:sp>
        <p:nvSpPr>
          <p:cNvPr id="4" name="Rectangle 3"/>
          <p:cNvSpPr txBox="1">
            <a:spLocks noChangeArrowheads="1"/>
          </p:cNvSpPr>
          <p:nvPr/>
        </p:nvSpPr>
        <p:spPr>
          <a:xfrm rot="5400000">
            <a:off x="6786091" y="2798168"/>
            <a:ext cx="4187428" cy="503237"/>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en-GB" sz="1000" dirty="0">
                <a:solidFill>
                  <a:schemeClr val="bg1"/>
                </a:solidFill>
              </a:rPr>
              <a:t>Victoria </a:t>
            </a:r>
            <a:r>
              <a:rPr lang="en-GB" sz="1000" dirty="0" err="1">
                <a:solidFill>
                  <a:schemeClr val="bg1"/>
                </a:solidFill>
              </a:rPr>
              <a:t>Stodden</a:t>
            </a:r>
            <a:r>
              <a:rPr lang="en-GB" sz="1000" dirty="0">
                <a:solidFill>
                  <a:schemeClr val="bg1"/>
                </a:solidFill>
              </a:rPr>
              <a:t>, AMP 2011  </a:t>
            </a:r>
            <a:r>
              <a:rPr lang="en-GB" sz="1000" dirty="0">
                <a:solidFill>
                  <a:schemeClr val="bg1"/>
                </a:solidFill>
                <a:hlinkClick r:id="rId4"/>
              </a:rPr>
              <a:t>http://www.stodden.net/AMP2011/</a:t>
            </a:r>
            <a:r>
              <a:rPr lang="en-GB" sz="1000" dirty="0">
                <a:solidFill>
                  <a:schemeClr val="bg1"/>
                </a:solidFill>
              </a:rPr>
              <a:t>,</a:t>
            </a:r>
          </a:p>
          <a:p>
            <a:pPr>
              <a:lnSpc>
                <a:spcPct val="90000"/>
              </a:lnSpc>
              <a:buNone/>
            </a:pPr>
            <a:r>
              <a:rPr lang="en-GB" sz="1000" dirty="0">
                <a:solidFill>
                  <a:schemeClr val="bg1"/>
                </a:solidFill>
                <a:ea typeface="Batang" pitchFamily="18" charset="-127"/>
                <a:cs typeface="Batang" pitchFamily="18" charset="-127"/>
              </a:rPr>
              <a:t>Special Issue Reproducible Research Computing in Science and Engineering</a:t>
            </a:r>
            <a:br>
              <a:rPr lang="en-GB" sz="1000" dirty="0">
                <a:solidFill>
                  <a:schemeClr val="bg1"/>
                </a:solidFill>
                <a:ea typeface="Batang" pitchFamily="18" charset="-127"/>
                <a:cs typeface="Batang" pitchFamily="18" charset="-127"/>
              </a:rPr>
            </a:br>
            <a:r>
              <a:rPr lang="en-GB" sz="1000" dirty="0">
                <a:solidFill>
                  <a:schemeClr val="bg1"/>
                </a:solidFill>
                <a:ea typeface="Batang" pitchFamily="18" charset="-127"/>
                <a:cs typeface="Batang" pitchFamily="18" charset="-127"/>
              </a:rPr>
              <a:t>July/August 2012, 14(4)</a:t>
            </a:r>
          </a:p>
          <a:p>
            <a:pPr>
              <a:lnSpc>
                <a:spcPct val="90000"/>
              </a:lnSpc>
              <a:buNone/>
            </a:pPr>
            <a:r>
              <a:rPr lang="en-GB" sz="1000" dirty="0" err="1">
                <a:solidFill>
                  <a:schemeClr val="bg1"/>
                </a:solidFill>
              </a:rPr>
              <a:t>Howison</a:t>
            </a:r>
            <a:r>
              <a:rPr lang="en-GB" sz="1000" dirty="0">
                <a:solidFill>
                  <a:schemeClr val="bg1"/>
                </a:solidFill>
              </a:rPr>
              <a:t> and </a:t>
            </a:r>
            <a:r>
              <a:rPr lang="en-GB" sz="1000" dirty="0" err="1">
                <a:solidFill>
                  <a:schemeClr val="bg1"/>
                </a:solidFill>
              </a:rPr>
              <a:t>Herbsleb</a:t>
            </a:r>
            <a:r>
              <a:rPr lang="en-GB" sz="1000" dirty="0">
                <a:solidFill>
                  <a:schemeClr val="bg1"/>
                </a:solidFill>
              </a:rPr>
              <a:t> (2013) "Incentives and Integration In Scientific Software Production" CSCW 2013. </a:t>
            </a:r>
          </a:p>
          <a:p>
            <a:pPr>
              <a:lnSpc>
                <a:spcPct val="90000"/>
              </a:lnSpc>
              <a:buNone/>
            </a:pPr>
            <a:endParaRPr lang="en-GB" sz="1000" dirty="0">
              <a:solidFill>
                <a:schemeClr val="bg1"/>
              </a:solidFill>
              <a:ea typeface="Batang" pitchFamily="18" charset="-127"/>
              <a:cs typeface="Batang" pitchFamily="18" charset="-127"/>
            </a:endParaRPr>
          </a:p>
          <a:p>
            <a:pPr>
              <a:lnSpc>
                <a:spcPct val="90000"/>
              </a:lnSpc>
              <a:buFontTx/>
              <a:buNone/>
            </a:pPr>
            <a:r>
              <a:rPr lang="en-GB" sz="1000" dirty="0">
                <a:solidFill>
                  <a:schemeClr val="bg1"/>
                </a:solidFill>
              </a:rPr>
              <a:t> </a:t>
            </a:r>
          </a:p>
        </p:txBody>
      </p:sp>
    </p:spTree>
    <p:extLst>
      <p:ext uri="{BB962C8B-B14F-4D97-AF65-F5344CB8AC3E}">
        <p14:creationId xmlns:p14="http://schemas.microsoft.com/office/powerpoint/2010/main" val="5893618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raft 16x9 SSI template" id="{B8463C5A-2878-B644-B068-B65B2842EF73}" vid="{E8C2FA56-59AD-8C40-82FF-CB570CF07803}"/>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SI widescre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7856CD46387443811428F16B5378D3" ma:contentTypeVersion="0" ma:contentTypeDescription="Create a new document." ma:contentTypeScope="" ma:versionID="17a1fa9394e9df3ffe0f82bd7dbd484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9F67720-B1E7-4666-BB67-DC10D4B7611F}">
  <ds:schemaRefs>
    <ds:schemaRef ds:uri="http://schemas.microsoft.com/sharepoint/v3/contenttype/forms"/>
  </ds:schemaRefs>
</ds:datastoreItem>
</file>

<file path=customXml/itemProps2.xml><?xml version="1.0" encoding="utf-8"?>
<ds:datastoreItem xmlns:ds="http://schemas.openxmlformats.org/officeDocument/2006/customXml" ds:itemID="{4345AD3D-1F83-4DB7-B79D-F198C7164724}">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75C2EB04-ED8C-41B0-8704-971823A5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84446</TotalTime>
  <Words>2360</Words>
  <Application>Microsoft Macintosh PowerPoint</Application>
  <PresentationFormat>On-screen Show (16:9)</PresentationFormat>
  <Paragraphs>415</Paragraphs>
  <Slides>38</Slides>
  <Notes>23</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38</vt:i4>
      </vt:variant>
    </vt:vector>
  </HeadingPairs>
  <TitlesOfParts>
    <vt:vector size="49" baseType="lpstr">
      <vt:lpstr>Arial</vt:lpstr>
      <vt:lpstr>Calibri</vt:lpstr>
      <vt:lpstr>Consolas</vt:lpstr>
      <vt:lpstr>Helvetica</vt:lpstr>
      <vt:lpstr>Helvetica Light</vt:lpstr>
      <vt:lpstr>Times New Roman</vt:lpstr>
      <vt:lpstr>Wingdings</vt:lpstr>
      <vt:lpstr>1_Office Theme</vt:lpstr>
      <vt:lpstr>3_Office Theme</vt:lpstr>
      <vt:lpstr>5_Office Theme</vt:lpstr>
      <vt:lpstr>SSI widescreen</vt:lpstr>
      <vt:lpstr> Introducing the  Software Sustainability Institute  Slides: https://doi.org/10.6084/m9.figshare.7893077 26 March 2019, Bayes Centre Talks Neil Chue Hong (@npch), Software Sustainability Institute ORCID: 0000-0002-8876-7606 | N.ChueHong@software.ac.uk</vt:lpstr>
      <vt:lpstr>Software is ubiquitous in research</vt:lpstr>
      <vt:lpstr>Research depends on software</vt:lpstr>
      <vt:lpstr>How much? Let’s look at GitHub</vt:lpstr>
      <vt:lpstr>Software in research papers</vt:lpstr>
      <vt:lpstr>Growth in a time of debt</vt:lpstr>
      <vt:lpstr>PowerPoint Presentation</vt:lpstr>
      <vt:lpstr>If software is so important, why do researchers find it so difficult?</vt:lpstr>
      <vt:lpstr>PowerPoint Presentation</vt:lpstr>
      <vt:lpstr>Culture change is hard</vt:lpstr>
      <vt:lpstr>Culture change is hard</vt:lpstr>
      <vt:lpstr>PowerPoint Presentation</vt:lpstr>
      <vt:lpstr>It’s still all about reputation</vt:lpstr>
      <vt:lpstr>Helping people share knowledge, to change their communities</vt:lpstr>
      <vt:lpstr>PowerPoint Presentation</vt:lpstr>
      <vt:lpstr>PowerPoint Presentation</vt:lpstr>
      <vt:lpstr>PowerPoint Presentation</vt:lpstr>
      <vt:lpstr>PowerPoint Presentation</vt:lpstr>
      <vt:lpstr>How can you get involved?</vt:lpstr>
      <vt:lpstr>Follow us and stay in touch</vt:lpstr>
      <vt:lpstr>Participate in our activities</vt:lpstr>
      <vt:lpstr>Become a collaborator</vt:lpstr>
      <vt:lpstr>Get the message out there</vt:lpstr>
      <vt:lpstr>Research software is changing</vt:lpstr>
      <vt:lpstr>Acknowledgements</vt:lpstr>
      <vt:lpstr>PowerPoint Presentation</vt:lpstr>
      <vt:lpstr>Open Call examples</vt:lpstr>
      <vt:lpstr>PowerPoint Presentation</vt:lpstr>
      <vt:lpstr>Training Researchers</vt:lpstr>
      <vt:lpstr>SSI Guides and Top Tips</vt:lpstr>
      <vt:lpstr>PowerPoint Presentation</vt:lpstr>
      <vt:lpstr>SSI Fellows</vt:lpstr>
      <vt:lpstr>SSI Workshops</vt:lpstr>
      <vt:lpstr>PowerPoint Presentation</vt:lpstr>
      <vt:lpstr>Campaign for careers</vt:lpstr>
      <vt:lpstr>PowerPoint Presentation</vt:lpstr>
      <vt:lpstr>PowerPoint Presentation</vt:lpstr>
      <vt:lpstr>SSI Website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Software as a researcher: being practical versus being perfect</dc:title>
  <dc:subject/>
  <dc:creator>Neil Chue Hong</dc:creator>
  <cp:keywords/>
  <dc:description/>
  <cp:lastModifiedBy>CHUE HONG Neil</cp:lastModifiedBy>
  <cp:revision>484</cp:revision>
  <dcterms:created xsi:type="dcterms:W3CDTF">2013-12-14T01:36:11Z</dcterms:created>
  <dcterms:modified xsi:type="dcterms:W3CDTF">2019-03-26T10:54:12Z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0x0101004F7856CD46387443811428F16B5378D3</vt:lpwstr>
  </property>
  <property fmtid="{D5CDD505-2E9C-101B-9397-08002B2CF9AE}" pid="3" name="_TemplateID">
    <vt:lpwstr>TC103382691033</vt:lpwstr>
  </property>
</Properties>
</file>