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2"/>
  </p:notesMasterIdLst>
  <p:sldIdLst>
    <p:sldId id="256" r:id="rId2"/>
    <p:sldId id="368" r:id="rId3"/>
    <p:sldId id="354" r:id="rId4"/>
    <p:sldId id="355" r:id="rId5"/>
    <p:sldId id="361" r:id="rId6"/>
    <p:sldId id="366" r:id="rId7"/>
    <p:sldId id="364" r:id="rId8"/>
    <p:sldId id="356" r:id="rId9"/>
    <p:sldId id="260" r:id="rId10"/>
    <p:sldId id="262" r:id="rId11"/>
    <p:sldId id="265" r:id="rId12"/>
    <p:sldId id="267" r:id="rId13"/>
    <p:sldId id="268" r:id="rId14"/>
    <p:sldId id="269" r:id="rId15"/>
    <p:sldId id="270" r:id="rId16"/>
    <p:sldId id="289" r:id="rId17"/>
    <p:sldId id="395" r:id="rId18"/>
    <p:sldId id="396" r:id="rId19"/>
    <p:sldId id="380" r:id="rId20"/>
    <p:sldId id="381" r:id="rId21"/>
    <p:sldId id="382" r:id="rId22"/>
    <p:sldId id="383" r:id="rId23"/>
    <p:sldId id="384" r:id="rId24"/>
    <p:sldId id="385" r:id="rId25"/>
    <p:sldId id="387" r:id="rId26"/>
    <p:sldId id="388" r:id="rId27"/>
    <p:sldId id="389" r:id="rId28"/>
    <p:sldId id="390" r:id="rId29"/>
    <p:sldId id="391" r:id="rId30"/>
    <p:sldId id="392" r:id="rId31"/>
    <p:sldId id="393" r:id="rId32"/>
    <p:sldId id="394" r:id="rId33"/>
    <p:sldId id="290" r:id="rId34"/>
    <p:sldId id="291" r:id="rId35"/>
    <p:sldId id="292" r:id="rId36"/>
    <p:sldId id="293" r:id="rId37"/>
    <p:sldId id="294" r:id="rId38"/>
    <p:sldId id="295" r:id="rId39"/>
    <p:sldId id="296" r:id="rId40"/>
    <p:sldId id="297" r:id="rId41"/>
    <p:sldId id="300" r:id="rId42"/>
    <p:sldId id="301" r:id="rId43"/>
    <p:sldId id="302" r:id="rId44"/>
    <p:sldId id="303" r:id="rId45"/>
    <p:sldId id="304" r:id="rId46"/>
    <p:sldId id="305" r:id="rId47"/>
    <p:sldId id="306" r:id="rId48"/>
    <p:sldId id="307" r:id="rId49"/>
    <p:sldId id="397" r:id="rId50"/>
    <p:sldId id="398" r:id="rId51"/>
    <p:sldId id="311" r:id="rId52"/>
    <p:sldId id="320" r:id="rId53"/>
    <p:sldId id="321" r:id="rId54"/>
    <p:sldId id="322" r:id="rId55"/>
    <p:sldId id="335" r:id="rId56"/>
    <p:sldId id="336" r:id="rId57"/>
    <p:sldId id="337" r:id="rId58"/>
    <p:sldId id="338"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69" r:id="rId72"/>
    <p:sldId id="370" r:id="rId73"/>
    <p:sldId id="371" r:id="rId74"/>
    <p:sldId id="372" r:id="rId75"/>
    <p:sldId id="373" r:id="rId76"/>
    <p:sldId id="374" r:id="rId77"/>
    <p:sldId id="375" r:id="rId78"/>
    <p:sldId id="378" r:id="rId79"/>
    <p:sldId id="376" r:id="rId80"/>
    <p:sldId id="399" r:id="rId8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94660"/>
  </p:normalViewPr>
  <p:slideViewPr>
    <p:cSldViewPr snapToGrid="0">
      <p:cViewPr>
        <p:scale>
          <a:sx n="66" d="100"/>
          <a:sy n="66" d="100"/>
        </p:scale>
        <p:origin x="3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US"/>
              <a:t>THINGS WE NEED:</a:t>
            </a:r>
          </a:p>
          <a:p>
            <a:pPr marL="0" lvl="0" indent="0">
              <a:spcBef>
                <a:spcPts val="0"/>
              </a:spcBef>
              <a:buNone/>
            </a:pPr>
            <a:endParaRPr/>
          </a:p>
          <a:p>
            <a:pPr marL="0" lvl="0" indent="0">
              <a:spcBef>
                <a:spcPts val="0"/>
              </a:spcBef>
              <a:buNone/>
            </a:pPr>
            <a:r>
              <a:rPr lang="en-US"/>
              <a:t>-Scrap paper - large sheets for writing protocols</a:t>
            </a:r>
          </a:p>
          <a:p>
            <a:pPr marL="0" lvl="0" indent="0">
              <a:spcBef>
                <a:spcPts val="0"/>
              </a:spcBef>
              <a:buNone/>
            </a:pPr>
            <a:r>
              <a:rPr lang="en-US"/>
              <a:t>-scrap paper - small sheets for writing survey questions</a:t>
            </a:r>
          </a:p>
          <a:p>
            <a:pPr marL="0" lvl="0" indent="0">
              <a:spcBef>
                <a:spcPts val="0"/>
              </a:spcBef>
              <a:buNone/>
            </a:pPr>
            <a:r>
              <a:rPr lang="en-US"/>
              <a:t>-3-4 tablets</a:t>
            </a: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67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61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07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32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69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23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439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115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89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1" name="Shape 261"/>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426393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04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51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82" name="Shape 282"/>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398164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995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464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36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200" b="0" i="0" u="none" strike="noStrike" cap="none">
                <a:solidFill>
                  <a:schemeClr val="dk1"/>
                </a:solidFill>
                <a:latin typeface="Calibri"/>
                <a:ea typeface="Calibri"/>
                <a:cs typeface="Calibri"/>
                <a:sym typeface="Calibri"/>
              </a:rPr>
              <a:t>Candy ratings?</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Skittles – 5</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Milkduds – 3</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Starbursts – 4</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Lemonheads – 1</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MilkyWay – 9</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PeanutButter Cups – 10</a:t>
            </a:r>
          </a:p>
          <a:p>
            <a:pPr marL="0" marR="0" lvl="0" indent="0" algn="l" rtl="0">
              <a:spcBef>
                <a:spcPts val="0"/>
              </a:spcBef>
              <a:buNone/>
            </a:pPr>
            <a:r>
              <a:rPr lang="en-US" sz="1200" b="0" i="0" u="none" strike="noStrike" cap="none">
                <a:solidFill>
                  <a:schemeClr val="dk1"/>
                </a:solidFill>
                <a:latin typeface="Calibri"/>
                <a:ea typeface="Calibri"/>
                <a:cs typeface="Calibri"/>
                <a:sym typeface="Calibri"/>
              </a:rPr>
              <a:t>(What is a unit? Is 10 good? Is it bad? This could be how good they are or how far you can throw them.) </a:t>
            </a:r>
          </a:p>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82" name="Shape 382"/>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389" name="Shape 389"/>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44" name="Shape 444"/>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51" name="Shape 451"/>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628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498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491" name="Shape 491"/>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59" name="Shape 559"/>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568" name="Shape 568"/>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61" name="Shape 6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674" name="Shape 6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07" name="Shape 7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21" name="Shape 7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8" name="Shape 7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29" name="Shape 729"/>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65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35" name="Shape 7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48" name="Shape 7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Shape 7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
        <p:nvSpPr>
          <p:cNvPr id="756" name="Shape 756"/>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rtl="0">
              <a:spcBef>
                <a:spcPts val="0"/>
              </a:spcBef>
              <a:buNone/>
            </a:pPr>
            <a:fld id="{00000000-1234-1234-1234-123412341234}" type="slidenum">
              <a:rPr lang="en-US"/>
              <a:t>69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2" name="Shape 7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763" name="Shape 763"/>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marL="0" lvl="0" indent="0">
              <a:spcBef>
                <a:spcPts val="0"/>
              </a:spcBef>
              <a:buClr>
                <a:srgbClr val="000000"/>
              </a:buClr>
              <a:buFont typeface="Arial"/>
              <a:buNone/>
            </a:pPr>
            <a:fld id="{00000000-1234-1234-1234-123412341234}" type="slidenum">
              <a:rPr lang="en-US"/>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2130426"/>
            <a:ext cx="10363200" cy="1470025"/>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7" name="Shape 17"/>
          <p:cNvSpPr txBox="1">
            <a:spLocks noGrp="1"/>
          </p:cNvSpPr>
          <p:nvPr>
            <p:ph type="subTitle" idx="1"/>
          </p:nvPr>
        </p:nvSpPr>
        <p:spPr>
          <a:xfrm>
            <a:off x="1828800" y="3886200"/>
            <a:ext cx="8534400" cy="1752600"/>
          </a:xfrm>
          <a:prstGeom prst="rect">
            <a:avLst/>
          </a:prstGeom>
          <a:noFill/>
          <a:ln>
            <a:noFill/>
          </a:ln>
        </p:spPr>
        <p:txBody>
          <a:bodyPr wrap="square" lIns="91425" tIns="91425" rIns="91425" bIns="91425" anchor="t" anchorCtr="0"/>
          <a:lstStyle>
            <a:lvl1pPr marL="0" marR="0" lvl="0" indent="0" algn="ctr" rtl="0">
              <a:spcBef>
                <a:spcPts val="640"/>
              </a:spcBef>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4" name="Shape 74"/>
          <p:cNvSpPr txBox="1">
            <a:spLocks noGrp="1"/>
          </p:cNvSpPr>
          <p:nvPr>
            <p:ph type="body" idx="1"/>
          </p:nvPr>
        </p:nvSpPr>
        <p:spPr>
          <a:xfrm rot="5400000">
            <a:off x="3833019" y="-1623219"/>
            <a:ext cx="4525963" cy="109728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285038" y="1828800"/>
            <a:ext cx="5851525" cy="27432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80" name="Shape 80"/>
          <p:cNvSpPr txBox="1">
            <a:spLocks noGrp="1"/>
          </p:cNvSpPr>
          <p:nvPr>
            <p:ph type="body" idx="1"/>
          </p:nvPr>
        </p:nvSpPr>
        <p:spPr>
          <a:xfrm rot="5400000">
            <a:off x="1697039" y="-812799"/>
            <a:ext cx="5851525" cy="80264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3" name="Shape 23"/>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3084" y="4406901"/>
            <a:ext cx="10363200" cy="1362075"/>
          </a:xfrm>
          <a:prstGeom prst="rect">
            <a:avLst/>
          </a:prstGeom>
          <a:noFill/>
          <a:ln>
            <a:noFill/>
          </a:ln>
        </p:spPr>
        <p:txBody>
          <a:bodyPr wrap="square" lIns="91425" tIns="91425" rIns="91425" bIns="91425" anchor="t" anchorCtr="0"/>
          <a:lstStyle>
            <a:lvl1pPr marL="0" marR="0" lvl="0" indent="0" algn="l" rtl="0">
              <a:spcBef>
                <a:spcPts val="0"/>
              </a:spcBef>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9" name="Shape 29"/>
          <p:cNvSpPr txBox="1">
            <a:spLocks noGrp="1"/>
          </p:cNvSpPr>
          <p:nvPr>
            <p:ph type="body" idx="1"/>
          </p:nvPr>
        </p:nvSpPr>
        <p:spPr>
          <a:xfrm>
            <a:off x="963084" y="2906713"/>
            <a:ext cx="10363200" cy="1500187"/>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lt1"/>
              </a:buClr>
              <a:buSzPts val="1600"/>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5" name="Shape 35"/>
          <p:cNvSpPr txBox="1">
            <a:spLocks noGrp="1"/>
          </p:cNvSpPr>
          <p:nvPr>
            <p:ph type="body" idx="1"/>
          </p:nvPr>
        </p:nvSpPr>
        <p:spPr>
          <a:xfrm>
            <a:off x="609600" y="1600201"/>
            <a:ext cx="53848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97600" y="1600201"/>
            <a:ext cx="5384800"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2" name="Shape 42"/>
          <p:cNvSpPr txBox="1">
            <a:spLocks noGrp="1"/>
          </p:cNvSpPr>
          <p:nvPr>
            <p:ph type="body" idx="1"/>
          </p:nvPr>
        </p:nvSpPr>
        <p:spPr>
          <a:xfrm>
            <a:off x="609600" y="1535113"/>
            <a:ext cx="5386917"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09600" y="2174875"/>
            <a:ext cx="5386917"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93368" y="1535113"/>
            <a:ext cx="5389033" cy="639762"/>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93368" y="2174875"/>
            <a:ext cx="5389033" cy="3951288"/>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ts val="16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1" name="Shape 51"/>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09601" y="273050"/>
            <a:ext cx="4011084" cy="1162050"/>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0" name="Shape 60"/>
          <p:cNvSpPr txBox="1">
            <a:spLocks noGrp="1"/>
          </p:cNvSpPr>
          <p:nvPr>
            <p:ph type="body" idx="1"/>
          </p:nvPr>
        </p:nvSpPr>
        <p:spPr>
          <a:xfrm>
            <a:off x="4766733" y="273051"/>
            <a:ext cx="6815667" cy="585311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09601" y="1435101"/>
            <a:ext cx="4011084" cy="4691063"/>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389717" y="4800600"/>
            <a:ext cx="7315200" cy="566738"/>
          </a:xfrm>
          <a:prstGeom prst="rect">
            <a:avLst/>
          </a:prstGeom>
          <a:noFill/>
          <a:ln>
            <a:noFill/>
          </a:ln>
        </p:spPr>
        <p:txBody>
          <a:bodyPr wrap="square" lIns="91425" tIns="91425" rIns="91425" bIns="91425" anchor="b" anchorCtr="0"/>
          <a:lstStyle>
            <a:lvl1pPr marL="0" marR="0" lvl="0" indent="0" algn="l" rtl="0">
              <a:spcBef>
                <a:spcPts val="0"/>
              </a:spcBef>
              <a:buClr>
                <a:schemeClr val="lt1"/>
              </a:buClr>
              <a:buSzPts val="2000"/>
              <a:buFont typeface="Calibri"/>
              <a:buNone/>
              <a:defRPr sz="2000" b="1"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7" name="Shape 67"/>
          <p:cNvSpPr>
            <a:spLocks noGrp="1"/>
          </p:cNvSpPr>
          <p:nvPr>
            <p:ph type="pic" idx="2"/>
          </p:nvPr>
        </p:nvSpPr>
        <p:spPr>
          <a:xfrm>
            <a:off x="2389717" y="612775"/>
            <a:ext cx="7315200" cy="41148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389717" y="5367338"/>
            <a:ext cx="7315200" cy="804862"/>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SzPts val="1200"/>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SzPts val="1000"/>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SzPts val="900"/>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algn="r"/>
            <a:fld id="{00000000-1234-1234-1234-123412341234}" type="slidenum">
              <a:rPr lang="en-US" sz="1200" smtClean="0">
                <a:solidFill>
                  <a:schemeClr val="lt1"/>
                </a:solidFill>
                <a:latin typeface="Calibri"/>
                <a:ea typeface="Calibri"/>
                <a:cs typeface="Calibri"/>
                <a:sym typeface="Calibri"/>
              </a:rPr>
              <a:pPr algn="r"/>
              <a:t>‹#›</a:t>
            </a:fld>
            <a:endParaRPr lang="en-US" sz="12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phe/article/4/1/4/1484135/Is-There-a-Duty-to-Share-Ethics-of-Sharing" TargetMode="External"/><Relationship Id="rId2" Type="http://schemas.openxmlformats.org/officeDocument/2006/relationships/hyperlink" Target="https://www.icpsr.umich.edu/icpsrweb/content/deposit/guid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1600200"/>
            <a:ext cx="7772400" cy="1981200"/>
          </a:xfrm>
          <a:prstGeom prst="rect">
            <a:avLst/>
          </a:prstGeom>
          <a:noFill/>
          <a:ln>
            <a:noFill/>
          </a:ln>
        </p:spPr>
        <p:txBody>
          <a:bodyPr wrap="square" lIns="91425" tIns="45700" rIns="91425" bIns="45700" anchor="ctr" anchorCtr="0">
            <a:noAutofit/>
          </a:bodyPr>
          <a:lstStyle/>
          <a:p>
            <a:pPr indent="-280035">
              <a:buSzPts val="4410"/>
            </a:pPr>
            <a:r>
              <a:rPr lang="en-US" sz="4410" dirty="0"/>
              <a:t>Data </a:t>
            </a:r>
            <a:r>
              <a:rPr lang="en-US" sz="4410" dirty="0" smtClean="0"/>
              <a:t>Management</a:t>
            </a:r>
            <a:r>
              <a:rPr lang="en-US" sz="4410" dirty="0"/>
              <a:t> </a:t>
            </a:r>
            <a:r>
              <a:rPr lang="en-US" sz="4410" dirty="0" smtClean="0"/>
              <a:t>and </a:t>
            </a:r>
            <a:br>
              <a:rPr lang="en-US" sz="4410" dirty="0" smtClean="0"/>
            </a:br>
            <a:r>
              <a:rPr lang="en-US" sz="4410" dirty="0" smtClean="0"/>
              <a:t>Data Management Plans</a:t>
            </a:r>
            <a:endParaRPr lang="en-US" sz="3959" dirty="0"/>
          </a:p>
        </p:txBody>
      </p:sp>
      <p:sp>
        <p:nvSpPr>
          <p:cNvPr id="89" name="Shape 89"/>
          <p:cNvSpPr txBox="1">
            <a:spLocks noGrp="1"/>
          </p:cNvSpPr>
          <p:nvPr>
            <p:ph type="subTitle" idx="1"/>
          </p:nvPr>
        </p:nvSpPr>
        <p:spPr>
          <a:xfrm>
            <a:off x="2029650" y="4495799"/>
            <a:ext cx="8132700" cy="2203383"/>
          </a:xfrm>
          <a:prstGeom prst="rect">
            <a:avLst/>
          </a:prstGeom>
          <a:noFill/>
          <a:ln>
            <a:noFill/>
          </a:ln>
        </p:spPr>
        <p:txBody>
          <a:bodyPr wrap="square" lIns="91425" tIns="45700" rIns="91425" bIns="45700" anchor="t" anchorCtr="0">
            <a:noAutofit/>
          </a:bodyPr>
          <a:lstStyle/>
          <a:p>
            <a:pPr indent="-203200">
              <a:spcBef>
                <a:spcPts val="0"/>
              </a:spcBef>
            </a:pPr>
            <a:r>
              <a:rPr lang="en-US" dirty="0"/>
              <a:t>Jessica Logan, Ph.D</a:t>
            </a:r>
            <a:r>
              <a:rPr lang="en-US" dirty="0" smtClean="0"/>
              <a:t>.</a:t>
            </a:r>
          </a:p>
          <a:p>
            <a:pPr indent="-203200">
              <a:spcBef>
                <a:spcPts val="0"/>
              </a:spcBef>
            </a:pPr>
            <a:endParaRPr lang="en-US" dirty="0"/>
          </a:p>
          <a:p>
            <a:pPr indent="-203200">
              <a:spcBef>
                <a:spcPts val="0"/>
              </a:spcBef>
            </a:pPr>
            <a:r>
              <a:rPr lang="en-US" dirty="0" smtClean="0"/>
              <a:t>GU4GP Series</a:t>
            </a:r>
          </a:p>
          <a:p>
            <a:pPr indent="-203200">
              <a:spcBef>
                <a:spcPts val="0"/>
              </a:spcBef>
            </a:pPr>
            <a:r>
              <a:rPr lang="en-US" dirty="0" smtClean="0"/>
              <a:t>March 20, 2019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Data Life Cycle</a:t>
            </a:r>
          </a:p>
        </p:txBody>
      </p:sp>
      <p:sp>
        <p:nvSpPr>
          <p:cNvPr id="132" name="Shape 132"/>
          <p:cNvSpPr txBox="1">
            <a:spLocks noGrp="1"/>
          </p:cNvSpPr>
          <p:nvPr>
            <p:ph type="body" idx="1"/>
          </p:nvPr>
        </p:nvSpPr>
        <p:spPr>
          <a:xfrm>
            <a:off x="1981200" y="1524000"/>
            <a:ext cx="8229600" cy="5105400"/>
          </a:xfrm>
          <a:prstGeom prst="rect">
            <a:avLst/>
          </a:prstGeom>
          <a:noFill/>
          <a:ln>
            <a:noFill/>
          </a:ln>
        </p:spPr>
        <p:txBody>
          <a:bodyPr wrap="square" lIns="91425" tIns="45700" rIns="91425" bIns="45700" anchor="t" anchorCtr="0">
            <a:noAutofit/>
          </a:bodyPr>
          <a:lstStyle/>
          <a:p>
            <a:pPr indent="-342900">
              <a:lnSpc>
                <a:spcPct val="90000"/>
              </a:lnSpc>
              <a:spcBef>
                <a:spcPts val="0"/>
              </a:spcBef>
              <a:buSzPts val="2960"/>
            </a:pPr>
            <a:r>
              <a:rPr lang="en-US" sz="2960" dirty="0"/>
              <a:t>Before you start</a:t>
            </a:r>
          </a:p>
          <a:p>
            <a:pPr lvl="1" indent="-285750">
              <a:lnSpc>
                <a:spcPct val="90000"/>
              </a:lnSpc>
              <a:spcBef>
                <a:spcPts val="518"/>
              </a:spcBef>
              <a:buSzPts val="2590"/>
              <a:buNone/>
            </a:pPr>
            <a:endParaRPr sz="2590" dirty="0"/>
          </a:p>
          <a:p>
            <a:pPr indent="-342900">
              <a:lnSpc>
                <a:spcPct val="90000"/>
              </a:lnSpc>
              <a:spcBef>
                <a:spcPts val="592"/>
              </a:spcBef>
              <a:buSzPts val="2960"/>
            </a:pPr>
            <a:r>
              <a:rPr lang="en-US" sz="2960" dirty="0"/>
              <a:t>Once in the field: Know who is in your </a:t>
            </a:r>
            <a:r>
              <a:rPr lang="en-US" sz="2960" dirty="0"/>
              <a:t>study</a:t>
            </a:r>
          </a:p>
          <a:p>
            <a:pPr indent="-342900">
              <a:lnSpc>
                <a:spcPct val="90000"/>
              </a:lnSpc>
              <a:spcBef>
                <a:spcPts val="592"/>
              </a:spcBef>
              <a:buSzPts val="2960"/>
            </a:pPr>
            <a:endParaRPr lang="en-US" sz="2800" dirty="0"/>
          </a:p>
          <a:p>
            <a:pPr indent="-342900">
              <a:lnSpc>
                <a:spcPct val="90000"/>
              </a:lnSpc>
              <a:spcBef>
                <a:spcPts val="592"/>
              </a:spcBef>
              <a:buSzPts val="2960"/>
            </a:pPr>
            <a:r>
              <a:rPr lang="en-US" sz="2800" dirty="0"/>
              <a:t>Data </a:t>
            </a:r>
            <a:r>
              <a:rPr lang="en-US" sz="2800" dirty="0"/>
              <a:t>is all collected! </a:t>
            </a:r>
            <a:r>
              <a:rPr lang="en-US" sz="2800" dirty="0"/>
              <a:t>Getting ready for </a:t>
            </a:r>
            <a:r>
              <a:rPr lang="en-US" sz="2800" dirty="0" smtClean="0"/>
              <a:t>analysis</a:t>
            </a:r>
          </a:p>
          <a:p>
            <a:pPr indent="-342900">
              <a:lnSpc>
                <a:spcPct val="90000"/>
              </a:lnSpc>
              <a:spcBef>
                <a:spcPts val="592"/>
              </a:spcBef>
              <a:buSzPts val="2960"/>
            </a:pPr>
            <a:endParaRPr lang="en-US" sz="2800" dirty="0"/>
          </a:p>
          <a:p>
            <a:pPr indent="-342900">
              <a:lnSpc>
                <a:spcPct val="90000"/>
              </a:lnSpc>
              <a:spcBef>
                <a:spcPts val="592"/>
              </a:spcBef>
              <a:buSzPts val="2960"/>
            </a:pPr>
            <a:r>
              <a:rPr lang="en-US" sz="2800" dirty="0" smtClean="0"/>
              <a:t>Data sharing (now required for many federal grants)</a:t>
            </a:r>
            <a:endParaRPr lang="en-US" sz="2800" dirty="0"/>
          </a:p>
          <a:p>
            <a:pPr indent="-342900">
              <a:lnSpc>
                <a:spcPct val="90000"/>
              </a:lnSpc>
              <a:spcBef>
                <a:spcPts val="592"/>
              </a:spcBef>
              <a:buSzPts val="2960"/>
            </a:pPr>
            <a:endParaRPr lang="en-US" sz="296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51396">
              <a:buSzPts val="3959"/>
            </a:pPr>
            <a:r>
              <a:rPr lang="en-US" sz="3900"/>
              <a:t>BEFORE YOU START</a:t>
            </a:r>
          </a:p>
        </p:txBody>
      </p:sp>
      <p:sp>
        <p:nvSpPr>
          <p:cNvPr id="150" name="Shape 150"/>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marL="514350" indent="-514350">
              <a:spcBef>
                <a:spcPts val="0"/>
              </a:spcBef>
              <a:buFont typeface="Calibri"/>
              <a:buAutoNum type="alphaUcPeriod"/>
            </a:pPr>
            <a:r>
              <a:rPr lang="en-US" dirty="0"/>
              <a:t>Know where you’re going </a:t>
            </a:r>
          </a:p>
          <a:p>
            <a:pPr marL="514350" indent="-514350">
              <a:buNone/>
            </a:pPr>
            <a:endParaRPr dirty="0"/>
          </a:p>
          <a:p>
            <a:pPr marL="0" indent="0">
              <a:buNone/>
            </a:pPr>
            <a:r>
              <a:rPr lang="en-US" dirty="0" smtClean="0"/>
              <a:t>B. The </a:t>
            </a:r>
            <a:r>
              <a:rPr lang="en-US" dirty="0"/>
              <a:t>Protocol</a:t>
            </a:r>
          </a:p>
          <a:p>
            <a:pPr marL="514350" indent="-514350">
              <a:buNone/>
            </a:pPr>
            <a:endParaRPr dirty="0"/>
          </a:p>
          <a:p>
            <a:pPr marL="0" indent="0">
              <a:buNone/>
            </a:pPr>
            <a:r>
              <a:rPr lang="en-US" dirty="0" smtClean="0"/>
              <a:t>C. ID </a:t>
            </a:r>
            <a:r>
              <a:rPr lang="en-US" dirty="0"/>
              <a:t>schemes</a:t>
            </a:r>
          </a:p>
          <a:p>
            <a:pPr marL="514350" indent="-514350">
              <a:buNone/>
            </a:pPr>
            <a:endParaRPr dirty="0"/>
          </a:p>
          <a:p>
            <a:pPr marL="0" indent="0">
              <a:buNone/>
            </a:pPr>
            <a:r>
              <a:rPr lang="en-US" dirty="0" smtClean="0"/>
              <a:t>D. Variable </a:t>
            </a:r>
            <a:r>
              <a:rPr lang="en-US" dirty="0"/>
              <a:t>Naming / Codebooks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Know Where You’re Going</a:t>
            </a:r>
          </a:p>
        </p:txBody>
      </p:sp>
      <p:sp>
        <p:nvSpPr>
          <p:cNvPr id="162" name="Shape 162"/>
          <p:cNvSpPr txBox="1">
            <a:spLocks noGrp="1"/>
          </p:cNvSpPr>
          <p:nvPr>
            <p:ph type="body" idx="1"/>
          </p:nvPr>
        </p:nvSpPr>
        <p:spPr>
          <a:xfrm>
            <a:off x="1094873" y="1513573"/>
            <a:ext cx="10002253" cy="4525963"/>
          </a:xfrm>
          <a:prstGeom prst="rect">
            <a:avLst/>
          </a:prstGeom>
          <a:noFill/>
          <a:ln>
            <a:noFill/>
          </a:ln>
        </p:spPr>
        <p:txBody>
          <a:bodyPr wrap="square" lIns="91425" tIns="45700" rIns="91425" bIns="45700" anchor="t" anchorCtr="0">
            <a:noAutofit/>
          </a:bodyPr>
          <a:lstStyle/>
          <a:p>
            <a:pPr indent="-342900">
              <a:spcBef>
                <a:spcPts val="0"/>
              </a:spcBef>
            </a:pPr>
            <a:r>
              <a:rPr lang="en-US" dirty="0"/>
              <a:t>Where you’re going is dependent on collecting good information. </a:t>
            </a:r>
            <a:endParaRPr lang="en-US" dirty="0" smtClean="0"/>
          </a:p>
          <a:p>
            <a:pPr indent="-342900">
              <a:spcBef>
                <a:spcPts val="0"/>
              </a:spcBef>
            </a:pPr>
            <a:endParaRPr lang="en-US" dirty="0"/>
          </a:p>
          <a:p>
            <a:pPr indent="-342900">
              <a:spcBef>
                <a:spcPts val="0"/>
              </a:spcBef>
            </a:pPr>
            <a:r>
              <a:rPr lang="en-US" dirty="0" smtClean="0"/>
              <a:t>Important to have analyses in mind when choosing what to collect</a:t>
            </a:r>
            <a:endParaRPr lang="en-US" dirty="0"/>
          </a:p>
          <a:p>
            <a:pPr indent="-342900">
              <a:buNone/>
            </a:pPr>
            <a:endParaRPr dirty="0"/>
          </a:p>
          <a:p>
            <a:pPr indent="-342900"/>
            <a:r>
              <a:rPr lang="en-US" dirty="0"/>
              <a:t>Be thoughtful of how you present and word questions to your participants. </a:t>
            </a:r>
          </a:p>
          <a:p>
            <a:pPr lvl="1" indent="-285750"/>
            <a:r>
              <a:rPr lang="en-US" dirty="0"/>
              <a:t>Make sure your instructions are </a:t>
            </a:r>
            <a:r>
              <a:rPr lang="en-US" dirty="0" smtClean="0"/>
              <a:t>clear.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endParaRPr/>
          </a:p>
        </p:txBody>
      </p:sp>
      <p:sp>
        <p:nvSpPr>
          <p:cNvPr id="168" name="Shape 168"/>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buNone/>
            </a:pPr>
            <a:endParaRPr/>
          </a:p>
        </p:txBody>
      </p:sp>
      <p:pic>
        <p:nvPicPr>
          <p:cNvPr id="169" name="Shape 169"/>
          <p:cNvPicPr preferRelativeResize="0"/>
          <p:nvPr/>
        </p:nvPicPr>
        <p:blipFill rotWithShape="1">
          <a:blip r:embed="rId3">
            <a:alphaModFix/>
          </a:blip>
          <a:srcRect/>
          <a:stretch/>
        </p:blipFill>
        <p:spPr>
          <a:xfrm>
            <a:off x="2766080" y="1540949"/>
            <a:ext cx="6484100" cy="37761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524000" y="533400"/>
            <a:ext cx="9144000" cy="923330"/>
          </a:xfrm>
          <a:prstGeom prst="rect">
            <a:avLst/>
          </a:prstGeom>
          <a:solidFill>
            <a:schemeClr val="dk1"/>
          </a:solidFill>
          <a:ln>
            <a:noFill/>
          </a:ln>
        </p:spPr>
        <p:txBody>
          <a:bodyPr wrap="square" lIns="91425" tIns="45700" rIns="91425" bIns="45700" anchor="t" anchorCtr="0">
            <a:noAutofit/>
          </a:bodyPr>
          <a:lstStyle/>
          <a:p>
            <a:pPr algn="ctr"/>
            <a:r>
              <a:rPr lang="en-US" sz="5400">
                <a:solidFill>
                  <a:schemeClr val="lt1"/>
                </a:solidFill>
                <a:latin typeface="Calibri"/>
                <a:ea typeface="Calibri"/>
                <a:cs typeface="Calibri"/>
                <a:sym typeface="Calibri"/>
              </a:rPr>
              <a:t>Know Where You’re Going</a:t>
            </a:r>
          </a:p>
        </p:txBody>
      </p:sp>
      <p:sp>
        <p:nvSpPr>
          <p:cNvPr id="175" name="Shape 175"/>
          <p:cNvSpPr txBox="1">
            <a:spLocks noGrp="1"/>
          </p:cNvSpPr>
          <p:nvPr>
            <p:ph type="body" idx="1"/>
          </p:nvPr>
        </p:nvSpPr>
        <p:spPr>
          <a:xfrm>
            <a:off x="1085850" y="1676401"/>
            <a:ext cx="10210800" cy="4449763"/>
          </a:xfrm>
          <a:prstGeom prst="rect">
            <a:avLst/>
          </a:prstGeom>
          <a:noFill/>
          <a:ln>
            <a:noFill/>
          </a:ln>
        </p:spPr>
        <p:txBody>
          <a:bodyPr wrap="square" lIns="91425" tIns="45700" rIns="91425" bIns="45700" anchor="t" anchorCtr="0">
            <a:noAutofit/>
          </a:bodyPr>
          <a:lstStyle/>
          <a:p>
            <a:pPr indent="-342900">
              <a:spcBef>
                <a:spcPts val="0"/>
              </a:spcBef>
            </a:pPr>
            <a:r>
              <a:rPr lang="en-US" dirty="0"/>
              <a:t>One of the first things you have to do is select measures. </a:t>
            </a:r>
          </a:p>
          <a:p>
            <a:pPr indent="-342900">
              <a:buNone/>
            </a:pPr>
            <a:endParaRPr dirty="0"/>
          </a:p>
          <a:p>
            <a:pPr indent="-342900"/>
            <a:r>
              <a:rPr lang="en-US" dirty="0"/>
              <a:t>You can’t answer a question you haven’t measured on your participants.</a:t>
            </a:r>
          </a:p>
          <a:p>
            <a:pPr indent="-342900">
              <a:buNone/>
            </a:pPr>
            <a:endParaRPr dirty="0"/>
          </a:p>
          <a:p>
            <a:pPr indent="-342900"/>
            <a:r>
              <a:rPr lang="en-US" dirty="0"/>
              <a:t>It is important to select ones that reliably and validly measure what you want to know.</a:t>
            </a:r>
          </a:p>
          <a:p>
            <a:pPr indent="-342900">
              <a:buNone/>
            </a:pPr>
            <a:endParaRPr dirty="0"/>
          </a:p>
          <a:p>
            <a:pPr indent="-342900">
              <a:buNone/>
            </a:pPr>
            <a:endParaRPr dirty="0"/>
          </a:p>
          <a:p>
            <a:pPr indent="-342900">
              <a:buNone/>
            </a:pP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p:nvPr/>
        </p:nvSpPr>
        <p:spPr>
          <a:xfrm>
            <a:off x="3281147" y="3048356"/>
            <a:ext cx="457200" cy="419099"/>
          </a:xfrm>
          <a:prstGeom prst="ellipse">
            <a:avLst/>
          </a:prstGeom>
          <a:solidFill>
            <a:schemeClr val="lt1"/>
          </a:solidFill>
          <a:ln w="127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cxnSp>
        <p:nvCxnSpPr>
          <p:cNvPr id="181" name="Shape 181"/>
          <p:cNvCxnSpPr>
            <a:stCxn id="180" idx="4"/>
          </p:cNvCxnSpPr>
          <p:nvPr/>
        </p:nvCxnSpPr>
        <p:spPr>
          <a:xfrm>
            <a:off x="3509747" y="3467454"/>
            <a:ext cx="0" cy="1028700"/>
          </a:xfrm>
          <a:prstGeom prst="straightConnector1">
            <a:avLst/>
          </a:prstGeom>
          <a:noFill/>
          <a:ln w="9525" cap="flat" cmpd="sng">
            <a:solidFill>
              <a:schemeClr val="lt1"/>
            </a:solidFill>
            <a:prstDash val="solid"/>
            <a:round/>
            <a:headEnd type="none" w="med" len="med"/>
            <a:tailEnd type="none" w="med" len="med"/>
          </a:ln>
        </p:spPr>
      </p:cxnSp>
      <p:cxnSp>
        <p:nvCxnSpPr>
          <p:cNvPr id="182" name="Shape 182"/>
          <p:cNvCxnSpPr/>
          <p:nvPr/>
        </p:nvCxnSpPr>
        <p:spPr>
          <a:xfrm flipH="1">
            <a:off x="3128747" y="3581756"/>
            <a:ext cx="914400" cy="228600"/>
          </a:xfrm>
          <a:prstGeom prst="straightConnector1">
            <a:avLst/>
          </a:prstGeom>
          <a:noFill/>
          <a:ln w="9525" cap="flat" cmpd="sng">
            <a:solidFill>
              <a:schemeClr val="lt1"/>
            </a:solidFill>
            <a:prstDash val="solid"/>
            <a:round/>
            <a:headEnd type="none" w="med" len="med"/>
            <a:tailEnd type="none" w="med" len="med"/>
          </a:ln>
        </p:spPr>
      </p:cxnSp>
      <p:cxnSp>
        <p:nvCxnSpPr>
          <p:cNvPr id="183" name="Shape 183"/>
          <p:cNvCxnSpPr/>
          <p:nvPr/>
        </p:nvCxnSpPr>
        <p:spPr>
          <a:xfrm>
            <a:off x="3509747" y="4496156"/>
            <a:ext cx="304800" cy="609600"/>
          </a:xfrm>
          <a:prstGeom prst="straightConnector1">
            <a:avLst/>
          </a:prstGeom>
          <a:noFill/>
          <a:ln w="9525" cap="flat" cmpd="sng">
            <a:solidFill>
              <a:schemeClr val="lt1"/>
            </a:solidFill>
            <a:prstDash val="solid"/>
            <a:round/>
            <a:headEnd type="none" w="med" len="med"/>
            <a:tailEnd type="none" w="med" len="med"/>
          </a:ln>
        </p:spPr>
      </p:cxnSp>
      <p:cxnSp>
        <p:nvCxnSpPr>
          <p:cNvPr id="184" name="Shape 184"/>
          <p:cNvCxnSpPr/>
          <p:nvPr/>
        </p:nvCxnSpPr>
        <p:spPr>
          <a:xfrm flipH="1">
            <a:off x="3357347" y="4496156"/>
            <a:ext cx="152400" cy="696706"/>
          </a:xfrm>
          <a:prstGeom prst="straightConnector1">
            <a:avLst/>
          </a:prstGeom>
          <a:noFill/>
          <a:ln w="9525" cap="flat" cmpd="sng">
            <a:solidFill>
              <a:schemeClr val="lt1"/>
            </a:solidFill>
            <a:prstDash val="solid"/>
            <a:round/>
            <a:headEnd type="none" w="med" len="med"/>
            <a:tailEnd type="none" w="med" len="med"/>
          </a:ln>
        </p:spPr>
      </p:cxnSp>
      <p:pic>
        <p:nvPicPr>
          <p:cNvPr id="185" name="Shape 185"/>
          <p:cNvPicPr preferRelativeResize="0"/>
          <p:nvPr/>
        </p:nvPicPr>
        <p:blipFill rotWithShape="1">
          <a:blip r:embed="rId3">
            <a:alphaModFix/>
          </a:blip>
          <a:srcRect l="2374" t="30171" r="50000"/>
          <a:stretch/>
        </p:blipFill>
        <p:spPr>
          <a:xfrm>
            <a:off x="2057401" y="3009900"/>
            <a:ext cx="3057093" cy="3695700"/>
          </a:xfrm>
          <a:prstGeom prst="rect">
            <a:avLst/>
          </a:prstGeom>
          <a:solidFill>
            <a:schemeClr val="dk1"/>
          </a:solidFill>
          <a:ln>
            <a:noFill/>
          </a:ln>
        </p:spPr>
      </p:pic>
      <p:sp>
        <p:nvSpPr>
          <p:cNvPr id="186" name="Shape 186"/>
          <p:cNvSpPr/>
          <p:nvPr/>
        </p:nvSpPr>
        <p:spPr>
          <a:xfrm>
            <a:off x="3823640" y="533400"/>
            <a:ext cx="3948760" cy="1585674"/>
          </a:xfrm>
          <a:prstGeom prst="wedgeRoundRectCallout">
            <a:avLst>
              <a:gd name="adj1" fmla="val -48076"/>
              <a:gd name="adj2" fmla="val 122573"/>
              <a:gd name="adj3" fmla="val 16667"/>
            </a:avLst>
          </a:prstGeom>
          <a:solidFill>
            <a:schemeClr val="lt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algn="ctr"/>
            <a:r>
              <a:rPr lang="en-US" sz="2000">
                <a:solidFill>
                  <a:schemeClr val="dk1"/>
                </a:solidFill>
                <a:latin typeface="Courier New"/>
                <a:ea typeface="Courier New"/>
                <a:cs typeface="Courier New"/>
                <a:sym typeface="Courier New"/>
              </a:rPr>
              <a:t>Hey Utahraptor, can you tell me how much kids language skills grow during kindergarten?</a:t>
            </a:r>
          </a:p>
        </p:txBody>
      </p:sp>
      <p:pic>
        <p:nvPicPr>
          <p:cNvPr id="187" name="Shape 187"/>
          <p:cNvPicPr preferRelativeResize="0"/>
          <p:nvPr/>
        </p:nvPicPr>
        <p:blipFill rotWithShape="1">
          <a:blip r:embed="rId4">
            <a:alphaModFix/>
          </a:blip>
          <a:srcRect l="63662" t="30171" r="-11288"/>
          <a:stretch/>
        </p:blipFill>
        <p:spPr>
          <a:xfrm>
            <a:off x="7153708" y="3009900"/>
            <a:ext cx="3057093" cy="3695700"/>
          </a:xfrm>
          <a:prstGeom prst="rect">
            <a:avLst/>
          </a:prstGeom>
          <a:solidFill>
            <a:schemeClr val="dk1"/>
          </a:solidFill>
          <a:ln>
            <a:noFill/>
          </a:ln>
        </p:spPr>
      </p:pic>
      <p:sp>
        <p:nvSpPr>
          <p:cNvPr id="188" name="Shape 188"/>
          <p:cNvSpPr/>
          <p:nvPr/>
        </p:nvSpPr>
        <p:spPr>
          <a:xfrm>
            <a:off x="2071041" y="304800"/>
            <a:ext cx="7395947" cy="6400800"/>
          </a:xfrm>
          <a:prstGeom prst="rect">
            <a:avLst/>
          </a:prstGeom>
          <a:noFill/>
          <a:ln w="57150" cap="flat" cmpd="sng">
            <a:solidFill>
              <a:schemeClr val="lt1"/>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9" name="Shape 189"/>
          <p:cNvSpPr/>
          <p:nvPr/>
        </p:nvSpPr>
        <p:spPr>
          <a:xfrm>
            <a:off x="2071041" y="6659881"/>
            <a:ext cx="7395947" cy="45719"/>
          </a:xfrm>
          <a:prstGeom prst="rect">
            <a:avLst/>
          </a:prstGeom>
          <a:solidFill>
            <a:schemeClr val="lt1"/>
          </a:solidFill>
          <a:ln w="57150" cap="flat" cmpd="sng">
            <a:solidFill>
              <a:schemeClr val="lt1"/>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190" name="Shape 190"/>
          <p:cNvSpPr/>
          <p:nvPr/>
        </p:nvSpPr>
        <p:spPr>
          <a:xfrm>
            <a:off x="4299181" y="3133444"/>
            <a:ext cx="2676093" cy="1590956"/>
          </a:xfrm>
          <a:prstGeom prst="wedgeRoundRectCallout">
            <a:avLst>
              <a:gd name="adj1" fmla="val 67595"/>
              <a:gd name="adj2" fmla="val -21364"/>
              <a:gd name="adj3" fmla="val 16667"/>
            </a:avLst>
          </a:prstGeom>
          <a:solidFill>
            <a:schemeClr val="lt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algn="ctr"/>
            <a:r>
              <a:rPr lang="en-US" sz="2000">
                <a:solidFill>
                  <a:schemeClr val="dk1"/>
                </a:solidFill>
                <a:latin typeface="Courier New"/>
                <a:ea typeface="Courier New"/>
                <a:cs typeface="Courier New"/>
                <a:sym typeface="Courier New"/>
              </a:rPr>
              <a:t>No, T-Rex. You used different measures for language every. single. time. </a:t>
            </a:r>
          </a:p>
        </p:txBody>
      </p:sp>
      <p:sp>
        <p:nvSpPr>
          <p:cNvPr id="191" name="Shape 191"/>
          <p:cNvSpPr txBox="1"/>
          <p:nvPr/>
        </p:nvSpPr>
        <p:spPr>
          <a:xfrm>
            <a:off x="9645420" y="5991225"/>
            <a:ext cx="1860781" cy="771705"/>
          </a:xfrm>
          <a:prstGeom prst="rect">
            <a:avLst/>
          </a:prstGeom>
          <a:solidFill>
            <a:schemeClr val="dk1"/>
          </a:solidFill>
          <a:ln>
            <a:noFill/>
          </a:ln>
        </p:spPr>
        <p:txBody>
          <a:bodyPr wrap="square" lIns="91425" tIns="45700" rIns="91425" bIns="45700" anchor="t" anchorCtr="0">
            <a:noAutofit/>
          </a:bodyPr>
          <a:lstStyle/>
          <a:p>
            <a:r>
              <a:rPr lang="en-US" sz="1200" dirty="0">
                <a:solidFill>
                  <a:schemeClr val="lt1"/>
                </a:solidFill>
                <a:latin typeface="Calibri"/>
                <a:ea typeface="Calibri"/>
                <a:cs typeface="Calibri"/>
                <a:sym typeface="Calibri"/>
              </a:rPr>
              <a:t>Respectfully parodied from “Dinosaur Comics” by Ryan North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524000" y="274638"/>
            <a:ext cx="9144000" cy="1477962"/>
          </a:xfrm>
          <a:prstGeom prst="rect">
            <a:avLst/>
          </a:prstGeom>
          <a:noFill/>
          <a:ln>
            <a:noFill/>
          </a:ln>
        </p:spPr>
        <p:txBody>
          <a:bodyPr wrap="square" lIns="91425" tIns="45700" rIns="91425" bIns="45700" anchor="ctr" anchorCtr="0">
            <a:noAutofit/>
          </a:bodyPr>
          <a:lstStyle/>
          <a:p>
            <a:pPr indent="-381000">
              <a:buSzPts val="6000"/>
            </a:pPr>
            <a:r>
              <a:rPr lang="en-US" sz="6000"/>
              <a:t>Document. </a:t>
            </a:r>
            <a:br>
              <a:rPr lang="en-US" sz="6000"/>
            </a:br>
            <a:r>
              <a:rPr lang="en-US" sz="6000"/>
              <a:t>Everything.</a:t>
            </a:r>
          </a:p>
        </p:txBody>
      </p:sp>
      <p:sp>
        <p:nvSpPr>
          <p:cNvPr id="330" name="Shape 330"/>
          <p:cNvSpPr txBox="1">
            <a:spLocks noGrp="1"/>
          </p:cNvSpPr>
          <p:nvPr>
            <p:ph type="body" idx="1"/>
          </p:nvPr>
        </p:nvSpPr>
        <p:spPr>
          <a:xfrm>
            <a:off x="1905000" y="1951038"/>
            <a:ext cx="8229600" cy="4144963"/>
          </a:xfrm>
          <a:prstGeom prst="rect">
            <a:avLst/>
          </a:prstGeom>
          <a:noFill/>
          <a:ln>
            <a:noFill/>
          </a:ln>
        </p:spPr>
        <p:txBody>
          <a:bodyPr wrap="square" lIns="91425" tIns="45700" rIns="91425" bIns="45700" anchor="t" anchorCtr="0">
            <a:noAutofit/>
          </a:bodyPr>
          <a:lstStyle/>
          <a:p>
            <a:pPr marL="0" indent="-203200" algn="ctr">
              <a:spcBef>
                <a:spcPts val="0"/>
              </a:spcBef>
              <a:buNone/>
            </a:pPr>
            <a:endParaRPr dirty="0"/>
          </a:p>
          <a:p>
            <a:pPr marL="0" indent="-203200" algn="ctr">
              <a:spcBef>
                <a:spcPts val="0"/>
              </a:spcBef>
              <a:buNone/>
            </a:pPr>
            <a:r>
              <a:rPr lang="en-US" dirty="0"/>
              <a:t>It’s hard to remember what you measured, when you measured it, or why you measured it. </a:t>
            </a:r>
          </a:p>
          <a:p>
            <a:pPr marL="0" indent="-203200" algn="ctr">
              <a:buNone/>
            </a:pPr>
            <a:endParaRPr dirty="0"/>
          </a:p>
          <a:p>
            <a:pPr marL="0" indent="-203200" algn="ctr">
              <a:buNone/>
            </a:pPr>
            <a:r>
              <a:rPr lang="en-US" dirty="0"/>
              <a:t>Your best defense </a:t>
            </a:r>
            <a:r>
              <a:rPr lang="en-US" dirty="0" smtClean="0"/>
              <a:t>is well documented protocols, a good </a:t>
            </a:r>
            <a:r>
              <a:rPr lang="en-US" dirty="0"/>
              <a:t>codebook, </a:t>
            </a:r>
            <a:r>
              <a:rPr lang="en-US" dirty="0" smtClean="0"/>
              <a:t>documentation of what </a:t>
            </a:r>
            <a:r>
              <a:rPr lang="en-US" dirty="0"/>
              <a:t>all of your variable names mean. </a:t>
            </a:r>
          </a:p>
          <a:p>
            <a:pPr indent="-342900">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51396">
              <a:buSzPts val="3959"/>
            </a:pPr>
            <a:r>
              <a:rPr lang="en-US" sz="3959"/>
              <a:t>Meet your new friend – The Protocol</a:t>
            </a:r>
          </a:p>
        </p:txBody>
      </p:sp>
      <p:sp>
        <p:nvSpPr>
          <p:cNvPr id="209" name="Shape 209"/>
          <p:cNvSpPr txBox="1">
            <a:spLocks noGrp="1"/>
          </p:cNvSpPr>
          <p:nvPr>
            <p:ph type="body" idx="1"/>
          </p:nvPr>
        </p:nvSpPr>
        <p:spPr>
          <a:xfrm>
            <a:off x="819149" y="1600201"/>
            <a:ext cx="10221027" cy="4525963"/>
          </a:xfrm>
          <a:prstGeom prst="rect">
            <a:avLst/>
          </a:prstGeom>
          <a:noFill/>
          <a:ln>
            <a:noFill/>
          </a:ln>
        </p:spPr>
        <p:txBody>
          <a:bodyPr wrap="square" lIns="91425" tIns="45700" rIns="91425" bIns="45700" anchor="t" anchorCtr="0">
            <a:noAutofit/>
          </a:bodyPr>
          <a:lstStyle/>
          <a:p>
            <a:pPr indent="-342900">
              <a:spcBef>
                <a:spcPts val="0"/>
              </a:spcBef>
            </a:pPr>
            <a:r>
              <a:rPr lang="en-US" dirty="0"/>
              <a:t>Key to success with any project is writing things down. </a:t>
            </a:r>
          </a:p>
          <a:p>
            <a:pPr indent="-342900">
              <a:buNone/>
            </a:pPr>
            <a:endParaRPr dirty="0"/>
          </a:p>
          <a:p>
            <a:pPr indent="-342900"/>
            <a:r>
              <a:rPr lang="en-US" dirty="0"/>
              <a:t>Future you won’t remember what current you decides to do today. </a:t>
            </a:r>
            <a:endParaRPr lang="en-US" dirty="0" smtClean="0"/>
          </a:p>
          <a:p>
            <a:pPr indent="-342900"/>
            <a:endParaRPr lang="en-US" dirty="0"/>
          </a:p>
          <a:p>
            <a:pPr lvl="1" indent="-285750"/>
            <a:r>
              <a:rPr lang="en-US" dirty="0"/>
              <a:t>Or why you decided to do it. </a:t>
            </a:r>
          </a:p>
        </p:txBody>
      </p:sp>
    </p:spTree>
    <p:extLst>
      <p:ext uri="{BB962C8B-B14F-4D97-AF65-F5344CB8AC3E}">
        <p14:creationId xmlns:p14="http://schemas.microsoft.com/office/powerpoint/2010/main" val="3412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
                                            <p:txEl>
                                              <p:pRg st="2" end="2"/>
                                            </p:txEl>
                                          </p:spTgt>
                                        </p:tgtEl>
                                        <p:attrNameLst>
                                          <p:attrName>style.visibility</p:attrName>
                                        </p:attrNameLst>
                                      </p:cBhvr>
                                      <p:to>
                                        <p:strVal val="visible"/>
                                      </p:to>
                                    </p:set>
                                    <p:animEffect transition="in" filter="fade">
                                      <p:cBhvr>
                                        <p:cTn id="12" dur="500"/>
                                        <p:tgtEl>
                                          <p:spTgt spid="20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9">
                                            <p:txEl>
                                              <p:pRg st="4" end="4"/>
                                            </p:txEl>
                                          </p:spTgt>
                                        </p:tgtEl>
                                        <p:attrNameLst>
                                          <p:attrName>style.visibility</p:attrName>
                                        </p:attrNameLst>
                                      </p:cBhvr>
                                      <p:to>
                                        <p:strVal val="visible"/>
                                      </p:to>
                                    </p:set>
                                    <p:animEffect transition="in" filter="fade">
                                      <p:cBhvr>
                                        <p:cTn id="15" dur="500"/>
                                        <p:tgtEl>
                                          <p:spTgt spid="2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smtClean="0"/>
              <a:t>Deciding what to document:</a:t>
            </a:r>
            <a:endParaRPr lang="en-US" dirty="0"/>
          </a:p>
        </p:txBody>
      </p:sp>
      <p:sp>
        <p:nvSpPr>
          <p:cNvPr id="772" name="Shape 772"/>
          <p:cNvSpPr txBox="1">
            <a:spLocks noGrp="1"/>
          </p:cNvSpPr>
          <p:nvPr>
            <p:ph type="body" idx="1"/>
          </p:nvPr>
        </p:nvSpPr>
        <p:spPr>
          <a:xfrm>
            <a:off x="500515" y="1559292"/>
            <a:ext cx="6275672" cy="5135078"/>
          </a:xfrm>
          <a:prstGeom prst="rect">
            <a:avLst/>
          </a:prstGeom>
          <a:noFill/>
          <a:ln>
            <a:noFill/>
          </a:ln>
        </p:spPr>
        <p:txBody>
          <a:bodyPr wrap="square" lIns="91425" tIns="45700" rIns="91425" bIns="45700" anchor="t" anchorCtr="0">
            <a:noAutofit/>
          </a:bodyPr>
          <a:lstStyle/>
          <a:p>
            <a:pPr indent="-342900">
              <a:spcBef>
                <a:spcPts val="0"/>
              </a:spcBef>
            </a:pPr>
            <a:r>
              <a:rPr lang="en-US" dirty="0"/>
              <a:t>Think about someone else using your data later, and what they will need to know</a:t>
            </a:r>
            <a:r>
              <a:rPr lang="en-US" dirty="0" smtClean="0"/>
              <a:t>.</a:t>
            </a:r>
          </a:p>
          <a:p>
            <a:pPr indent="-342900">
              <a:spcBef>
                <a:spcPts val="0"/>
              </a:spcBef>
            </a:pPr>
            <a:endParaRPr lang="en-US" dirty="0"/>
          </a:p>
          <a:p>
            <a:pPr indent="-342900"/>
            <a:r>
              <a:rPr lang="en-US" dirty="0"/>
              <a:t>Every project has at least </a:t>
            </a:r>
            <a:r>
              <a:rPr lang="en-US" dirty="0" smtClean="0"/>
              <a:t>two investigators:</a:t>
            </a:r>
          </a:p>
          <a:p>
            <a:pPr lvl="1" indent="-342900"/>
            <a:r>
              <a:rPr lang="en-US" dirty="0" smtClean="0"/>
              <a:t>You</a:t>
            </a:r>
          </a:p>
          <a:p>
            <a:pPr lvl="1" indent="-342900"/>
            <a:r>
              <a:rPr lang="en-US" dirty="0" smtClean="0"/>
              <a:t>Future You</a:t>
            </a:r>
          </a:p>
          <a:p>
            <a:pPr indent="-342900"/>
            <a:endParaRPr lang="en-US" dirty="0"/>
          </a:p>
        </p:txBody>
      </p:sp>
      <p:pic>
        <p:nvPicPr>
          <p:cNvPr id="773" name="Shape 773"/>
          <p:cNvPicPr preferRelativeResize="0"/>
          <p:nvPr/>
        </p:nvPicPr>
        <p:blipFill rotWithShape="1">
          <a:blip r:embed="rId3">
            <a:alphaModFix/>
          </a:blip>
          <a:srcRect/>
          <a:stretch/>
        </p:blipFill>
        <p:spPr>
          <a:xfrm>
            <a:off x="7761972" y="1820780"/>
            <a:ext cx="3810000" cy="3127612"/>
          </a:xfrm>
          <a:prstGeom prst="rect">
            <a:avLst/>
          </a:prstGeom>
          <a:noFill/>
          <a:ln>
            <a:noFill/>
          </a:ln>
        </p:spPr>
      </p:pic>
    </p:spTree>
    <p:extLst>
      <p:ext uri="{BB962C8B-B14F-4D97-AF65-F5344CB8AC3E}">
        <p14:creationId xmlns:p14="http://schemas.microsoft.com/office/powerpoint/2010/main" val="29557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51396">
              <a:buSzPts val="3959"/>
            </a:pPr>
            <a:r>
              <a:rPr lang="en-US" sz="3959"/>
              <a:t>Meet your new friend – The Protocol</a:t>
            </a:r>
          </a:p>
        </p:txBody>
      </p:sp>
      <p:sp>
        <p:nvSpPr>
          <p:cNvPr id="215" name="Shape 215"/>
          <p:cNvSpPr txBox="1">
            <a:spLocks noGrp="1"/>
          </p:cNvSpPr>
          <p:nvPr>
            <p:ph type="body" idx="1"/>
          </p:nvPr>
        </p:nvSpPr>
        <p:spPr>
          <a:xfrm>
            <a:off x="685799" y="1619250"/>
            <a:ext cx="10334625" cy="4762500"/>
          </a:xfrm>
          <a:prstGeom prst="rect">
            <a:avLst/>
          </a:prstGeom>
          <a:noFill/>
          <a:ln>
            <a:noFill/>
          </a:ln>
        </p:spPr>
        <p:txBody>
          <a:bodyPr wrap="square" lIns="91425" tIns="45700" rIns="91425" bIns="45700" anchor="t" anchorCtr="0">
            <a:noAutofit/>
          </a:bodyPr>
          <a:lstStyle/>
          <a:p>
            <a:pPr indent="-342900">
              <a:lnSpc>
                <a:spcPct val="80000"/>
              </a:lnSpc>
              <a:spcBef>
                <a:spcPts val="0"/>
              </a:spcBef>
              <a:buSzPts val="2960"/>
            </a:pPr>
            <a:r>
              <a:rPr lang="en-US" dirty="0"/>
              <a:t>Protocols are written documentation of the decisions you make when designing your data collection.</a:t>
            </a:r>
          </a:p>
          <a:p>
            <a:pPr indent="-342900">
              <a:lnSpc>
                <a:spcPct val="80000"/>
              </a:lnSpc>
              <a:spcBef>
                <a:spcPts val="592"/>
              </a:spcBef>
              <a:buSzPts val="2960"/>
              <a:buNone/>
            </a:pPr>
            <a:endParaRPr sz="2400" dirty="0"/>
          </a:p>
          <a:p>
            <a:pPr indent="-342900">
              <a:lnSpc>
                <a:spcPct val="80000"/>
              </a:lnSpc>
              <a:spcBef>
                <a:spcPts val="592"/>
              </a:spcBef>
              <a:buSzPts val="2960"/>
            </a:pPr>
            <a:r>
              <a:rPr lang="en-US" dirty="0"/>
              <a:t>They are living documents that should be continuously updated</a:t>
            </a:r>
          </a:p>
          <a:p>
            <a:pPr indent="-342900">
              <a:lnSpc>
                <a:spcPct val="80000"/>
              </a:lnSpc>
              <a:spcBef>
                <a:spcPts val="592"/>
              </a:spcBef>
              <a:buSzPts val="2960"/>
              <a:buNone/>
            </a:pPr>
            <a:endParaRPr sz="2400" dirty="0"/>
          </a:p>
          <a:p>
            <a:pPr indent="-342900">
              <a:lnSpc>
                <a:spcPct val="80000"/>
              </a:lnSpc>
              <a:spcBef>
                <a:spcPts val="592"/>
              </a:spcBef>
              <a:buSzPts val="2960"/>
            </a:pPr>
            <a:r>
              <a:rPr lang="en-US" dirty="0"/>
              <a:t>They have two important points</a:t>
            </a:r>
          </a:p>
          <a:p>
            <a:pPr lvl="1" indent="-285750">
              <a:lnSpc>
                <a:spcPct val="80000"/>
              </a:lnSpc>
              <a:spcBef>
                <a:spcPts val="518"/>
              </a:spcBef>
              <a:buSzPts val="2590"/>
            </a:pPr>
            <a:r>
              <a:rPr lang="en-US" dirty="0"/>
              <a:t>The decision made.</a:t>
            </a:r>
          </a:p>
          <a:p>
            <a:pPr lvl="2" indent="-228600">
              <a:lnSpc>
                <a:spcPct val="80000"/>
              </a:lnSpc>
              <a:spcBef>
                <a:spcPts val="444"/>
              </a:spcBef>
              <a:buSzPts val="2220"/>
            </a:pPr>
            <a:r>
              <a:rPr lang="en-US" dirty="0"/>
              <a:t>Document who made the decision and when.</a:t>
            </a:r>
          </a:p>
          <a:p>
            <a:pPr lvl="2" indent="-228600">
              <a:lnSpc>
                <a:spcPct val="80000"/>
              </a:lnSpc>
              <a:spcBef>
                <a:spcPts val="444"/>
              </a:spcBef>
              <a:buSzPts val="2220"/>
            </a:pPr>
            <a:r>
              <a:rPr lang="en-US" dirty="0"/>
              <a:t>The decision is a rule to be implemented across the project.</a:t>
            </a:r>
          </a:p>
          <a:p>
            <a:pPr lvl="1" indent="-285750">
              <a:lnSpc>
                <a:spcPct val="80000"/>
              </a:lnSpc>
              <a:spcBef>
                <a:spcPts val="518"/>
              </a:spcBef>
              <a:buSzPts val="2590"/>
            </a:pPr>
            <a:r>
              <a:rPr lang="en-US" dirty="0"/>
              <a:t>A rationale for why the decision was made.</a:t>
            </a:r>
          </a:p>
        </p:txBody>
      </p:sp>
    </p:spTree>
    <p:extLst>
      <p:ext uri="{BB962C8B-B14F-4D97-AF65-F5344CB8AC3E}">
        <p14:creationId xmlns:p14="http://schemas.microsoft.com/office/powerpoint/2010/main" val="312308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Why?</a:t>
            </a:r>
          </a:p>
        </p:txBody>
      </p:sp>
      <p:sp>
        <p:nvSpPr>
          <p:cNvPr id="3" name="Text Placeholder 2"/>
          <p:cNvSpPr>
            <a:spLocks noGrp="1"/>
          </p:cNvSpPr>
          <p:nvPr>
            <p:ph type="body" idx="1"/>
          </p:nvPr>
        </p:nvSpPr>
        <p:spPr/>
        <p:txBody>
          <a:bodyPr/>
          <a:lstStyle/>
          <a:p>
            <a:pPr marL="509588" indent="-306388"/>
            <a:r>
              <a:rPr lang="en-US" dirty="0" smtClean="0"/>
              <a:t>Three reasons you should care about data management: </a:t>
            </a:r>
          </a:p>
          <a:p>
            <a:pPr marL="1117600" lvl="1" indent="-514350">
              <a:buAutoNum type="arabicParenR"/>
            </a:pPr>
            <a:endParaRPr lang="en-US" dirty="0" smtClean="0"/>
          </a:p>
          <a:p>
            <a:pPr marL="1117600" lvl="1" indent="-514350">
              <a:buAutoNum type="arabicParenR"/>
            </a:pPr>
            <a:r>
              <a:rPr lang="en-US" dirty="0" smtClean="0"/>
              <a:t>Federal funders are moving to requiring a data management plan</a:t>
            </a:r>
          </a:p>
          <a:p>
            <a:pPr marL="603250" lvl="1" indent="0">
              <a:buNone/>
            </a:pPr>
            <a:endParaRPr lang="en-US" dirty="0" smtClean="0"/>
          </a:p>
          <a:p>
            <a:pPr marL="603250" lvl="1" indent="0">
              <a:buNone/>
            </a:pPr>
            <a:r>
              <a:rPr lang="en-US" dirty="0" smtClean="0"/>
              <a:t>2)   You need to share your data when the grant is over</a:t>
            </a:r>
          </a:p>
          <a:p>
            <a:pPr marL="603250" lvl="1" indent="0">
              <a:buNone/>
            </a:pPr>
            <a:endParaRPr lang="en-US" dirty="0" smtClean="0"/>
          </a:p>
          <a:p>
            <a:pPr marL="603250" lvl="1" indent="0">
              <a:buNone/>
            </a:pPr>
            <a:r>
              <a:rPr lang="en-US" dirty="0" smtClean="0"/>
              <a:t>3)   Science is more interesting when it’s true: </a:t>
            </a:r>
          </a:p>
          <a:p>
            <a:pPr marL="1087438" lvl="2" indent="173038">
              <a:buNone/>
            </a:pPr>
            <a:r>
              <a:rPr lang="en-US" dirty="0" smtClean="0"/>
              <a:t>- Data management makes your data and your conclusions more accurate. </a:t>
            </a:r>
          </a:p>
          <a:p>
            <a:pPr marL="1117600" lvl="1" indent="-514350">
              <a:buAutoNum type="arabicParenR"/>
            </a:pPr>
            <a:endParaRPr lang="en-US" dirty="0"/>
          </a:p>
        </p:txBody>
      </p:sp>
    </p:spTree>
    <p:extLst>
      <p:ext uri="{BB962C8B-B14F-4D97-AF65-F5344CB8AC3E}">
        <p14:creationId xmlns:p14="http://schemas.microsoft.com/office/powerpoint/2010/main" val="161809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The Protocol</a:t>
            </a:r>
          </a:p>
        </p:txBody>
      </p:sp>
      <p:sp>
        <p:nvSpPr>
          <p:cNvPr id="221" name="Shape 221"/>
          <p:cNvSpPr txBox="1">
            <a:spLocks noGrp="1"/>
          </p:cNvSpPr>
          <p:nvPr>
            <p:ph type="body" idx="1"/>
          </p:nvPr>
        </p:nvSpPr>
        <p:spPr>
          <a:xfrm>
            <a:off x="933450" y="1600201"/>
            <a:ext cx="9277350" cy="4525963"/>
          </a:xfrm>
          <a:prstGeom prst="rect">
            <a:avLst/>
          </a:prstGeom>
          <a:noFill/>
          <a:ln>
            <a:noFill/>
          </a:ln>
        </p:spPr>
        <p:txBody>
          <a:bodyPr wrap="square" lIns="91425" tIns="45700" rIns="91425" bIns="45700" anchor="t" anchorCtr="0">
            <a:noAutofit/>
          </a:bodyPr>
          <a:lstStyle/>
          <a:p>
            <a:pPr indent="-342900">
              <a:spcBef>
                <a:spcPts val="0"/>
              </a:spcBef>
            </a:pPr>
            <a:r>
              <a:rPr lang="en-US" sz="3600" dirty="0"/>
              <a:t>Examples of protocol topics:</a:t>
            </a:r>
          </a:p>
          <a:p>
            <a:pPr marL="914400" lvl="1" indent="-514350">
              <a:buFont typeface="Arial"/>
              <a:buAutoNum type="arabicParenR"/>
            </a:pPr>
            <a:r>
              <a:rPr lang="en-US" sz="3200" dirty="0"/>
              <a:t>Inclusionary criteria for participants</a:t>
            </a:r>
          </a:p>
          <a:p>
            <a:pPr marL="914400" lvl="1" indent="-514350">
              <a:buFont typeface="Arial"/>
              <a:buAutoNum type="arabicParenR"/>
            </a:pPr>
            <a:r>
              <a:rPr lang="en-US" sz="3200" dirty="0"/>
              <a:t>Recruitment procedures</a:t>
            </a:r>
          </a:p>
          <a:p>
            <a:pPr marL="914400" lvl="1" indent="-514350">
              <a:buFont typeface="Arial"/>
              <a:buAutoNum type="arabicParenR"/>
            </a:pPr>
            <a:r>
              <a:rPr lang="en-US" sz="3200" dirty="0"/>
              <a:t>Assessment administration</a:t>
            </a:r>
          </a:p>
          <a:p>
            <a:pPr marL="914400" lvl="1" indent="-514350">
              <a:buFont typeface="Arial"/>
              <a:buAutoNum type="arabicParenR"/>
            </a:pPr>
            <a:r>
              <a:rPr lang="en-US" sz="3200" dirty="0"/>
              <a:t>Training of project staff</a:t>
            </a:r>
          </a:p>
          <a:p>
            <a:pPr marL="914400" lvl="1" indent="-514350">
              <a:buFont typeface="Arial"/>
              <a:buAutoNum type="arabicParenR"/>
            </a:pPr>
            <a:r>
              <a:rPr lang="en-US" sz="3200" dirty="0"/>
              <a:t>Communication with participants</a:t>
            </a:r>
          </a:p>
          <a:p>
            <a:pPr marL="914400" lvl="1" indent="-514350">
              <a:buFont typeface="Arial"/>
              <a:buAutoNum type="arabicParenR"/>
            </a:pPr>
            <a:r>
              <a:rPr lang="en-US" sz="3200" dirty="0"/>
              <a:t>ID schemes</a:t>
            </a:r>
          </a:p>
          <a:p>
            <a:pPr marL="514350" indent="-514350">
              <a:buNone/>
            </a:pPr>
            <a:endParaRPr sz="3600" dirty="0"/>
          </a:p>
        </p:txBody>
      </p:sp>
    </p:spTree>
    <p:extLst>
      <p:ext uri="{BB962C8B-B14F-4D97-AF65-F5344CB8AC3E}">
        <p14:creationId xmlns:p14="http://schemas.microsoft.com/office/powerpoint/2010/main" val="371199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981200" y="76200"/>
            <a:ext cx="8229600" cy="1143000"/>
          </a:xfrm>
          <a:prstGeom prst="rect">
            <a:avLst/>
          </a:prstGeom>
          <a:noFill/>
          <a:ln>
            <a:noFill/>
          </a:ln>
        </p:spPr>
        <p:txBody>
          <a:bodyPr wrap="square" lIns="91425" tIns="45700" rIns="91425" bIns="45700" anchor="ctr" anchorCtr="0">
            <a:noAutofit/>
          </a:bodyPr>
          <a:lstStyle/>
          <a:p>
            <a:pPr indent="-279400"/>
            <a:r>
              <a:rPr lang="en-US"/>
              <a:t>Protocol: Example 1</a:t>
            </a:r>
          </a:p>
        </p:txBody>
      </p:sp>
      <p:pic>
        <p:nvPicPr>
          <p:cNvPr id="227" name="Shape 227"/>
          <p:cNvPicPr preferRelativeResize="0">
            <a:picLocks noGrp="1"/>
          </p:cNvPicPr>
          <p:nvPr>
            <p:ph type="body" idx="1"/>
          </p:nvPr>
        </p:nvPicPr>
        <p:blipFill rotWithShape="1">
          <a:blip r:embed="rId3">
            <a:alphaModFix/>
          </a:blip>
          <a:srcRect/>
          <a:stretch/>
        </p:blipFill>
        <p:spPr>
          <a:xfrm>
            <a:off x="3581400" y="1066800"/>
            <a:ext cx="6972244" cy="5521738"/>
          </a:xfrm>
          <a:prstGeom prst="rect">
            <a:avLst/>
          </a:prstGeom>
          <a:noFill/>
          <a:ln>
            <a:noFill/>
          </a:ln>
        </p:spPr>
      </p:pic>
      <p:sp>
        <p:nvSpPr>
          <p:cNvPr id="228" name="Shape 228"/>
          <p:cNvSpPr/>
          <p:nvPr/>
        </p:nvSpPr>
        <p:spPr>
          <a:xfrm>
            <a:off x="1600200" y="4267200"/>
            <a:ext cx="1905000" cy="685800"/>
          </a:xfrm>
          <a:prstGeom prst="wedgeRectCallout">
            <a:avLst>
              <a:gd name="adj1" fmla="val 62488"/>
              <a:gd name="adj2" fmla="val -9198"/>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Decision</a:t>
            </a:r>
          </a:p>
        </p:txBody>
      </p:sp>
      <p:sp>
        <p:nvSpPr>
          <p:cNvPr id="229" name="Shape 229"/>
          <p:cNvSpPr/>
          <p:nvPr/>
        </p:nvSpPr>
        <p:spPr>
          <a:xfrm>
            <a:off x="1605951" y="5562600"/>
            <a:ext cx="1905000" cy="685800"/>
          </a:xfrm>
          <a:prstGeom prst="wedgeRectCallout">
            <a:avLst>
              <a:gd name="adj1" fmla="val 62488"/>
              <a:gd name="adj2" fmla="val -9198"/>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Rationale</a:t>
            </a:r>
          </a:p>
        </p:txBody>
      </p:sp>
      <p:sp>
        <p:nvSpPr>
          <p:cNvPr id="230" name="Shape 230"/>
          <p:cNvSpPr/>
          <p:nvPr/>
        </p:nvSpPr>
        <p:spPr>
          <a:xfrm>
            <a:off x="1600200" y="2590800"/>
            <a:ext cx="1905000" cy="685800"/>
          </a:xfrm>
          <a:prstGeom prst="wedgeRectCallout">
            <a:avLst>
              <a:gd name="adj1" fmla="val 62035"/>
              <a:gd name="adj2" fmla="val 63758"/>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Who Decided</a:t>
            </a:r>
          </a:p>
        </p:txBody>
      </p:sp>
      <p:sp>
        <p:nvSpPr>
          <p:cNvPr id="231" name="Shape 231"/>
          <p:cNvSpPr/>
          <p:nvPr/>
        </p:nvSpPr>
        <p:spPr>
          <a:xfrm>
            <a:off x="1600200" y="1600200"/>
            <a:ext cx="1905000" cy="685800"/>
          </a:xfrm>
          <a:prstGeom prst="wedgeRectCallout">
            <a:avLst>
              <a:gd name="adj1" fmla="val 61582"/>
              <a:gd name="adj2" fmla="val 41116"/>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When it Happened</a:t>
            </a:r>
          </a:p>
        </p:txBody>
      </p:sp>
      <p:sp>
        <p:nvSpPr>
          <p:cNvPr id="232" name="Shape 232"/>
          <p:cNvSpPr/>
          <p:nvPr/>
        </p:nvSpPr>
        <p:spPr>
          <a:xfrm>
            <a:off x="1600200" y="3429000"/>
            <a:ext cx="1905000" cy="685800"/>
          </a:xfrm>
          <a:prstGeom prst="wedgeRectCallout">
            <a:avLst>
              <a:gd name="adj1" fmla="val 61582"/>
              <a:gd name="adj2" fmla="val 26022"/>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Read More</a:t>
            </a:r>
          </a:p>
        </p:txBody>
      </p:sp>
    </p:spTree>
    <p:extLst>
      <p:ext uri="{BB962C8B-B14F-4D97-AF65-F5344CB8AC3E}">
        <p14:creationId xmlns:p14="http://schemas.microsoft.com/office/powerpoint/2010/main" val="2180967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981200" y="108638"/>
            <a:ext cx="8229600" cy="1143000"/>
          </a:xfrm>
          <a:prstGeom prst="rect">
            <a:avLst/>
          </a:prstGeom>
          <a:noFill/>
          <a:ln>
            <a:noFill/>
          </a:ln>
        </p:spPr>
        <p:txBody>
          <a:bodyPr wrap="square" lIns="91425" tIns="45700" rIns="91425" bIns="45700" anchor="ctr" anchorCtr="0">
            <a:noAutofit/>
          </a:bodyPr>
          <a:lstStyle/>
          <a:p>
            <a:pPr indent="-279400"/>
            <a:r>
              <a:rPr lang="en-US"/>
              <a:t>Protocol Example 2</a:t>
            </a:r>
          </a:p>
        </p:txBody>
      </p:sp>
      <p:sp>
        <p:nvSpPr>
          <p:cNvPr id="238" name="Shape 238"/>
          <p:cNvSpPr txBox="1">
            <a:spLocks noGrp="1"/>
          </p:cNvSpPr>
          <p:nvPr>
            <p:ph type="body" idx="1"/>
          </p:nvPr>
        </p:nvSpPr>
        <p:spPr>
          <a:xfrm>
            <a:off x="4133425" y="987875"/>
            <a:ext cx="6077400" cy="5766600"/>
          </a:xfrm>
          <a:prstGeom prst="rect">
            <a:avLst/>
          </a:prstGeom>
          <a:no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indent="-127000">
              <a:lnSpc>
                <a:spcPct val="80000"/>
              </a:lnSpc>
              <a:spcBef>
                <a:spcPts val="0"/>
              </a:spcBef>
              <a:buSzPts val="2000"/>
              <a:buNone/>
            </a:pPr>
            <a:r>
              <a:rPr lang="en-US" sz="2000" b="1"/>
              <a:t>RE: </a:t>
            </a:r>
            <a:r>
              <a:rPr lang="en-US" sz="2000"/>
              <a:t>Survey Administration</a:t>
            </a:r>
          </a:p>
          <a:p>
            <a:pPr marL="0" indent="-127000">
              <a:lnSpc>
                <a:spcPct val="80000"/>
              </a:lnSpc>
              <a:spcBef>
                <a:spcPts val="400"/>
              </a:spcBef>
              <a:buSzPts val="2000"/>
              <a:buNone/>
            </a:pPr>
            <a:endParaRPr sz="2000" b="1"/>
          </a:p>
          <a:p>
            <a:pPr marL="0" indent="-127000">
              <a:lnSpc>
                <a:spcPct val="80000"/>
              </a:lnSpc>
              <a:spcBef>
                <a:spcPts val="400"/>
              </a:spcBef>
              <a:buSzPts val="2000"/>
              <a:buNone/>
            </a:pPr>
            <a:r>
              <a:rPr lang="en-US" sz="2000" b="1"/>
              <a:t>Authored Date: </a:t>
            </a:r>
            <a:r>
              <a:rPr lang="en-US" sz="2000"/>
              <a:t>11/30/2017</a:t>
            </a:r>
          </a:p>
          <a:p>
            <a:pPr marL="0" indent="-127000">
              <a:lnSpc>
                <a:spcPct val="80000"/>
              </a:lnSpc>
              <a:spcBef>
                <a:spcPts val="400"/>
              </a:spcBef>
              <a:buSzPts val="2000"/>
              <a:buNone/>
            </a:pPr>
            <a:endParaRPr sz="2000" b="1"/>
          </a:p>
          <a:p>
            <a:pPr marL="0" indent="-127000">
              <a:lnSpc>
                <a:spcPct val="80000"/>
              </a:lnSpc>
              <a:spcBef>
                <a:spcPts val="400"/>
              </a:spcBef>
              <a:buSzPts val="2000"/>
              <a:buNone/>
            </a:pPr>
            <a:r>
              <a:rPr lang="en-US" sz="2000" b="1"/>
              <a:t>Investigators of Consensus: </a:t>
            </a:r>
            <a:r>
              <a:rPr lang="en-US" sz="2000"/>
              <a:t>Jessica Logan</a:t>
            </a:r>
          </a:p>
          <a:p>
            <a:pPr marL="0" indent="-127000">
              <a:lnSpc>
                <a:spcPct val="80000"/>
              </a:lnSpc>
              <a:spcBef>
                <a:spcPts val="400"/>
              </a:spcBef>
              <a:buSzPts val="2000"/>
              <a:buNone/>
            </a:pPr>
            <a:endParaRPr sz="2000" b="1"/>
          </a:p>
          <a:p>
            <a:pPr marL="0" indent="-127000">
              <a:lnSpc>
                <a:spcPct val="80000"/>
              </a:lnSpc>
              <a:spcBef>
                <a:spcPts val="400"/>
              </a:spcBef>
              <a:buSzPts val="2000"/>
              <a:buNone/>
            </a:pPr>
            <a:r>
              <a:rPr lang="en-US" sz="2000" b="1"/>
              <a:t>Decision:</a:t>
            </a:r>
          </a:p>
          <a:p>
            <a:pPr marL="0" indent="-127000">
              <a:lnSpc>
                <a:spcPct val="80000"/>
              </a:lnSpc>
              <a:spcBef>
                <a:spcPts val="400"/>
              </a:spcBef>
              <a:buSzPts val="2000"/>
              <a:buNone/>
            </a:pPr>
            <a:r>
              <a:rPr lang="en-US" sz="2000"/>
              <a:t>Participants were randomly divided into three groups, and surveys will be emailed to participants in three waves corresponding to these groups. </a:t>
            </a:r>
          </a:p>
          <a:p>
            <a:pPr marL="0" indent="-127000">
              <a:lnSpc>
                <a:spcPct val="80000"/>
              </a:lnSpc>
              <a:spcBef>
                <a:spcPts val="400"/>
              </a:spcBef>
              <a:buSzPts val="2000"/>
              <a:buNone/>
            </a:pPr>
            <a:endParaRPr sz="2000" b="1"/>
          </a:p>
          <a:p>
            <a:pPr marL="0" indent="-127000">
              <a:lnSpc>
                <a:spcPct val="80000"/>
              </a:lnSpc>
              <a:spcBef>
                <a:spcPts val="400"/>
              </a:spcBef>
              <a:buSzPts val="2000"/>
              <a:buNone/>
            </a:pPr>
            <a:r>
              <a:rPr lang="en-US" sz="2000" b="1"/>
              <a:t>Rationale: </a:t>
            </a:r>
          </a:p>
          <a:p>
            <a:pPr marL="0" indent="-127000">
              <a:lnSpc>
                <a:spcPct val="80000"/>
              </a:lnSpc>
              <a:spcBef>
                <a:spcPts val="400"/>
              </a:spcBef>
              <a:buSzPts val="2000"/>
              <a:buNone/>
            </a:pPr>
            <a:r>
              <a:rPr lang="en-US" sz="2000"/>
              <a:t>Followup phone calls will need to be made to participants one week post survey distribution. This staggering of survey distribution disperses the workload of calls over several weeks instead of concentrated in one block. </a:t>
            </a:r>
          </a:p>
          <a:p>
            <a:pPr marL="0" indent="-127000">
              <a:lnSpc>
                <a:spcPct val="80000"/>
              </a:lnSpc>
              <a:spcBef>
                <a:spcPts val="400"/>
              </a:spcBef>
              <a:buSzPts val="2000"/>
              <a:buNone/>
            </a:pPr>
            <a:endParaRPr sz="2000"/>
          </a:p>
          <a:p>
            <a:pPr marL="0" indent="-127000">
              <a:lnSpc>
                <a:spcPct val="80000"/>
              </a:lnSpc>
              <a:spcBef>
                <a:spcPts val="400"/>
              </a:spcBef>
              <a:buSzPts val="2000"/>
              <a:buNone/>
            </a:pPr>
            <a:endParaRPr sz="2000"/>
          </a:p>
        </p:txBody>
      </p:sp>
    </p:spTree>
    <p:extLst>
      <p:ext uri="{BB962C8B-B14F-4D97-AF65-F5344CB8AC3E}">
        <p14:creationId xmlns:p14="http://schemas.microsoft.com/office/powerpoint/2010/main" val="76374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1981200" y="76813"/>
            <a:ext cx="8229600" cy="1143000"/>
          </a:xfrm>
          <a:prstGeom prst="rect">
            <a:avLst/>
          </a:prstGeom>
          <a:noFill/>
          <a:ln>
            <a:noFill/>
          </a:ln>
        </p:spPr>
        <p:txBody>
          <a:bodyPr wrap="square" lIns="91425" tIns="45700" rIns="91425" bIns="45700" anchor="ctr" anchorCtr="0">
            <a:noAutofit/>
          </a:bodyPr>
          <a:lstStyle/>
          <a:p>
            <a:pPr indent="-279400"/>
            <a:r>
              <a:rPr lang="en-US"/>
              <a:t>Protocol Example 3</a:t>
            </a:r>
          </a:p>
        </p:txBody>
      </p:sp>
      <p:sp>
        <p:nvSpPr>
          <p:cNvPr id="244" name="Shape 244"/>
          <p:cNvSpPr txBox="1">
            <a:spLocks noGrp="1"/>
          </p:cNvSpPr>
          <p:nvPr>
            <p:ph type="body" idx="1"/>
          </p:nvPr>
        </p:nvSpPr>
        <p:spPr>
          <a:xfrm>
            <a:off x="4171125" y="1044400"/>
            <a:ext cx="6039600" cy="5634600"/>
          </a:xfrm>
          <a:prstGeom prst="rect">
            <a:avLst/>
          </a:prstGeom>
          <a:noFill/>
          <a:ln w="9525" cap="flat" cmpd="sng">
            <a:solidFill>
              <a:schemeClr val="lt1"/>
            </a:solidFill>
            <a:prstDash val="solid"/>
            <a:round/>
            <a:headEnd type="none" w="med" len="med"/>
            <a:tailEnd type="none" w="med" len="med"/>
          </a:ln>
        </p:spPr>
        <p:txBody>
          <a:bodyPr wrap="square" lIns="91425" tIns="45700" rIns="91425" bIns="45700" anchor="t" anchorCtr="0">
            <a:noAutofit/>
          </a:bodyPr>
          <a:lstStyle/>
          <a:p>
            <a:pPr marL="0" indent="-111760">
              <a:lnSpc>
                <a:spcPct val="80000"/>
              </a:lnSpc>
              <a:spcBef>
                <a:spcPts val="0"/>
              </a:spcBef>
              <a:buSzPts val="1760"/>
              <a:buNone/>
            </a:pPr>
            <a:r>
              <a:rPr lang="en-US" sz="2000" b="1" dirty="0"/>
              <a:t>RE: </a:t>
            </a:r>
            <a:r>
              <a:rPr lang="en-US" sz="2000" dirty="0"/>
              <a:t>Direct Child Assessment Protocol</a:t>
            </a:r>
          </a:p>
          <a:p>
            <a:pPr marL="0" indent="-111760">
              <a:lnSpc>
                <a:spcPct val="80000"/>
              </a:lnSpc>
              <a:spcBef>
                <a:spcPts val="352"/>
              </a:spcBef>
              <a:buSzPts val="1760"/>
              <a:buNone/>
            </a:pPr>
            <a:endParaRPr sz="2000" b="1" dirty="0"/>
          </a:p>
          <a:p>
            <a:pPr marL="0" indent="-111760">
              <a:lnSpc>
                <a:spcPct val="80000"/>
              </a:lnSpc>
              <a:spcBef>
                <a:spcPts val="352"/>
              </a:spcBef>
              <a:buSzPts val="1760"/>
              <a:buNone/>
            </a:pPr>
            <a:r>
              <a:rPr lang="en-US" sz="2000" b="1" dirty="0"/>
              <a:t>Authored Date: </a:t>
            </a:r>
            <a:r>
              <a:rPr lang="en-US" sz="2000" dirty="0" smtClean="0"/>
              <a:t>3/18/2019</a:t>
            </a:r>
            <a:endParaRPr lang="en-US" sz="2000" dirty="0"/>
          </a:p>
          <a:p>
            <a:pPr marL="0" indent="-111760">
              <a:lnSpc>
                <a:spcPct val="80000"/>
              </a:lnSpc>
              <a:spcBef>
                <a:spcPts val="352"/>
              </a:spcBef>
              <a:buSzPts val="1760"/>
              <a:buNone/>
            </a:pPr>
            <a:endParaRPr sz="2000" b="1" dirty="0"/>
          </a:p>
          <a:p>
            <a:pPr marL="0" indent="-111760">
              <a:lnSpc>
                <a:spcPct val="80000"/>
              </a:lnSpc>
              <a:spcBef>
                <a:spcPts val="352"/>
              </a:spcBef>
              <a:buSzPts val="1760"/>
              <a:buNone/>
            </a:pPr>
            <a:r>
              <a:rPr lang="en-US" sz="2000" b="1" dirty="0"/>
              <a:t>Investigators of Consensus: </a:t>
            </a:r>
            <a:r>
              <a:rPr lang="en-US" sz="2000" dirty="0"/>
              <a:t>Jessica Logan</a:t>
            </a:r>
          </a:p>
          <a:p>
            <a:pPr marL="0" indent="-111760">
              <a:lnSpc>
                <a:spcPct val="80000"/>
              </a:lnSpc>
              <a:spcBef>
                <a:spcPts val="352"/>
              </a:spcBef>
              <a:buSzPts val="1760"/>
              <a:buNone/>
            </a:pPr>
            <a:endParaRPr sz="2000" b="1" dirty="0"/>
          </a:p>
          <a:p>
            <a:pPr marL="0" indent="-111760">
              <a:lnSpc>
                <a:spcPct val="80000"/>
              </a:lnSpc>
              <a:spcBef>
                <a:spcPts val="352"/>
              </a:spcBef>
              <a:buSzPts val="1760"/>
              <a:buNone/>
            </a:pPr>
            <a:r>
              <a:rPr lang="en-US" sz="2000" b="1" dirty="0"/>
              <a:t>Decision:</a:t>
            </a:r>
          </a:p>
          <a:p>
            <a:pPr marL="514350" indent="-514350">
              <a:lnSpc>
                <a:spcPct val="80000"/>
              </a:lnSpc>
              <a:spcBef>
                <a:spcPts val="352"/>
              </a:spcBef>
              <a:buSzPts val="1760"/>
              <a:buFont typeface="Arial"/>
              <a:buAutoNum type="arabicParenR"/>
            </a:pPr>
            <a:r>
              <a:rPr lang="en-US" sz="2000" dirty="0"/>
              <a:t>The direct assessments will be given in the following order: A) Peabody Picture Vocabulary </a:t>
            </a:r>
            <a:r>
              <a:rPr lang="en-US" sz="2000" dirty="0" smtClean="0"/>
              <a:t>Test then B</a:t>
            </a:r>
            <a:r>
              <a:rPr lang="en-US" sz="2000" dirty="0"/>
              <a:t>) </a:t>
            </a:r>
            <a:r>
              <a:rPr lang="en-US" sz="2000" dirty="0" smtClean="0"/>
              <a:t>Head Toes Knees Shoulders (HTKS)</a:t>
            </a:r>
            <a:endParaRPr lang="en-US" sz="2000" dirty="0"/>
          </a:p>
          <a:p>
            <a:pPr marL="514350" indent="-514350">
              <a:lnSpc>
                <a:spcPct val="80000"/>
              </a:lnSpc>
              <a:spcBef>
                <a:spcPts val="352"/>
              </a:spcBef>
              <a:buSzPts val="1760"/>
              <a:buFont typeface="Arial"/>
              <a:buAutoNum type="arabicParenR"/>
            </a:pPr>
            <a:r>
              <a:rPr lang="en-US" sz="2000" dirty="0" smtClean="0"/>
              <a:t>Year </a:t>
            </a:r>
            <a:r>
              <a:rPr lang="en-US" sz="2000" dirty="0"/>
              <a:t>1 Time 1 testing window will be </a:t>
            </a:r>
            <a:r>
              <a:rPr lang="en-US" sz="2000" dirty="0" smtClean="0"/>
              <a:t>9/22/2018 </a:t>
            </a:r>
            <a:r>
              <a:rPr lang="en-US" sz="2000" dirty="0"/>
              <a:t>– </a:t>
            </a:r>
            <a:r>
              <a:rPr lang="en-US" sz="2000" dirty="0" smtClean="0"/>
              <a:t>11/1/2018. </a:t>
            </a:r>
            <a:r>
              <a:rPr lang="en-US" sz="2000" dirty="0"/>
              <a:t>Students not able to be assessed during this window will be documented as missing (See missing data protocol). </a:t>
            </a:r>
          </a:p>
          <a:p>
            <a:pPr marL="0" indent="-111760">
              <a:lnSpc>
                <a:spcPct val="80000"/>
              </a:lnSpc>
              <a:spcBef>
                <a:spcPts val="352"/>
              </a:spcBef>
              <a:buSzPts val="1760"/>
              <a:buNone/>
            </a:pPr>
            <a:endParaRPr sz="2000" b="1" dirty="0"/>
          </a:p>
          <a:p>
            <a:pPr marL="0" indent="-111760">
              <a:lnSpc>
                <a:spcPct val="80000"/>
              </a:lnSpc>
              <a:spcBef>
                <a:spcPts val="352"/>
              </a:spcBef>
              <a:buSzPts val="1760"/>
              <a:buNone/>
            </a:pPr>
            <a:r>
              <a:rPr lang="en-US" sz="2000" b="1" dirty="0"/>
              <a:t>Rationale: </a:t>
            </a:r>
          </a:p>
          <a:p>
            <a:pPr marL="0" indent="-111760">
              <a:lnSpc>
                <a:spcPct val="80000"/>
              </a:lnSpc>
              <a:spcBef>
                <a:spcPts val="352"/>
              </a:spcBef>
              <a:buSzPts val="1760"/>
              <a:buNone/>
            </a:pPr>
            <a:r>
              <a:rPr lang="en-US" sz="2000" dirty="0"/>
              <a:t>Measures must be given in a consistent order, and students enjoy the HTKS. We put it last to encourage continued participation. </a:t>
            </a:r>
          </a:p>
        </p:txBody>
      </p:sp>
    </p:spTree>
    <p:extLst>
      <p:ext uri="{BB962C8B-B14F-4D97-AF65-F5344CB8AC3E}">
        <p14:creationId xmlns:p14="http://schemas.microsoft.com/office/powerpoint/2010/main" val="4121690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a:t>Your </a:t>
            </a:r>
            <a:r>
              <a:rPr lang="en-US" dirty="0" smtClean="0"/>
              <a:t>Turn! </a:t>
            </a:r>
            <a:br>
              <a:rPr lang="en-US" dirty="0" smtClean="0"/>
            </a:br>
            <a:r>
              <a:rPr lang="en-US" dirty="0" smtClean="0"/>
              <a:t>Five–minute activity</a:t>
            </a:r>
            <a:endParaRPr lang="en-US" dirty="0"/>
          </a:p>
        </p:txBody>
      </p:sp>
      <p:sp>
        <p:nvSpPr>
          <p:cNvPr id="250" name="Shape 250"/>
          <p:cNvSpPr txBox="1">
            <a:spLocks noGrp="1"/>
          </p:cNvSpPr>
          <p:nvPr>
            <p:ph type="body" idx="1"/>
          </p:nvPr>
        </p:nvSpPr>
        <p:spPr>
          <a:xfrm>
            <a:off x="895149" y="1600201"/>
            <a:ext cx="9315651" cy="4762098"/>
          </a:xfrm>
          <a:prstGeom prst="rect">
            <a:avLst/>
          </a:prstGeom>
          <a:noFill/>
          <a:ln>
            <a:noFill/>
          </a:ln>
        </p:spPr>
        <p:txBody>
          <a:bodyPr wrap="square" lIns="91425" tIns="45700" rIns="91425" bIns="45700" anchor="t" anchorCtr="0">
            <a:noAutofit/>
          </a:bodyPr>
          <a:lstStyle/>
          <a:p>
            <a:pPr indent="-342900">
              <a:spcBef>
                <a:spcPts val="0"/>
              </a:spcBef>
            </a:pPr>
            <a:r>
              <a:rPr lang="en-US" dirty="0"/>
              <a:t>Make a Protocol</a:t>
            </a:r>
            <a:r>
              <a:rPr lang="en-US" dirty="0" smtClean="0"/>
              <a:t>! </a:t>
            </a:r>
          </a:p>
          <a:p>
            <a:pPr lvl="1" indent="-342900">
              <a:spcBef>
                <a:spcPts val="0"/>
              </a:spcBef>
            </a:pPr>
            <a:r>
              <a:rPr lang="en-US" dirty="0" smtClean="0"/>
              <a:t>Spend five minutes sketching out a decision you’ve recently made or that you expect to make.</a:t>
            </a:r>
            <a:endParaRPr lang="en-US" dirty="0"/>
          </a:p>
          <a:p>
            <a:pPr indent="-342900">
              <a:buNone/>
            </a:pPr>
            <a:endParaRPr dirty="0"/>
          </a:p>
          <a:p>
            <a:pPr indent="-342900"/>
            <a:r>
              <a:rPr lang="en-US" dirty="0" smtClean="0"/>
              <a:t>Pick a part of a research project:</a:t>
            </a:r>
          </a:p>
          <a:p>
            <a:pPr lvl="1" indent="-342900"/>
            <a:r>
              <a:rPr lang="en-US" dirty="0" smtClean="0"/>
              <a:t>Determining Eligibility (who will be in your study)</a:t>
            </a:r>
          </a:p>
          <a:p>
            <a:pPr lvl="1" indent="-342900"/>
            <a:r>
              <a:rPr lang="en-US" dirty="0"/>
              <a:t>Assigning IDs</a:t>
            </a:r>
          </a:p>
          <a:p>
            <a:pPr lvl="1" indent="-342900"/>
            <a:r>
              <a:rPr lang="en-US" dirty="0" smtClean="0"/>
              <a:t>Administering a survey</a:t>
            </a:r>
            <a:endParaRPr dirty="0"/>
          </a:p>
        </p:txBody>
      </p:sp>
      <p:pic>
        <p:nvPicPr>
          <p:cNvPr id="251" name="Shape 251"/>
          <p:cNvPicPr preferRelativeResize="0"/>
          <p:nvPr/>
        </p:nvPicPr>
        <p:blipFill>
          <a:blip r:embed="rId3">
            <a:alphaModFix/>
          </a:blip>
          <a:stretch>
            <a:fillRect/>
          </a:stretch>
        </p:blipFill>
        <p:spPr>
          <a:xfrm>
            <a:off x="9719375" y="56517"/>
            <a:ext cx="889900" cy="313125"/>
          </a:xfrm>
          <a:prstGeom prst="rect">
            <a:avLst/>
          </a:prstGeom>
          <a:noFill/>
          <a:ln>
            <a:noFill/>
          </a:ln>
        </p:spPr>
      </p:pic>
    </p:spTree>
    <p:extLst>
      <p:ext uri="{BB962C8B-B14F-4D97-AF65-F5344CB8AC3E}">
        <p14:creationId xmlns:p14="http://schemas.microsoft.com/office/powerpoint/2010/main" val="2364653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ID Schemes</a:t>
            </a:r>
          </a:p>
        </p:txBody>
      </p:sp>
      <p:sp>
        <p:nvSpPr>
          <p:cNvPr id="257" name="Shape 257"/>
          <p:cNvSpPr txBox="1">
            <a:spLocks noGrp="1"/>
          </p:cNvSpPr>
          <p:nvPr>
            <p:ph type="body" idx="1"/>
          </p:nvPr>
        </p:nvSpPr>
        <p:spPr>
          <a:xfrm>
            <a:off x="837398" y="1600201"/>
            <a:ext cx="9373402" cy="4525963"/>
          </a:xfrm>
          <a:prstGeom prst="rect">
            <a:avLst/>
          </a:prstGeom>
          <a:noFill/>
          <a:ln>
            <a:noFill/>
          </a:ln>
        </p:spPr>
        <p:txBody>
          <a:bodyPr wrap="square" lIns="91425" tIns="45700" rIns="91425" bIns="45700" anchor="t" anchorCtr="0">
            <a:noAutofit/>
          </a:bodyPr>
          <a:lstStyle/>
          <a:p>
            <a:pPr indent="-342900">
              <a:spcBef>
                <a:spcPts val="0"/>
              </a:spcBef>
            </a:pPr>
            <a:r>
              <a:rPr lang="en-US" dirty="0"/>
              <a:t>Can convey lots of </a:t>
            </a:r>
            <a:r>
              <a:rPr lang="en-US" dirty="0" smtClean="0"/>
              <a:t>information (but </a:t>
            </a:r>
            <a:r>
              <a:rPr lang="en-US" dirty="0"/>
              <a:t>doesn’t have </a:t>
            </a:r>
            <a:r>
              <a:rPr lang="en-US" dirty="0" smtClean="0"/>
              <a:t>to). </a:t>
            </a:r>
            <a:endParaRPr lang="en-US" dirty="0"/>
          </a:p>
          <a:p>
            <a:pPr marL="0" indent="0">
              <a:buNone/>
            </a:pPr>
            <a:endParaRPr dirty="0"/>
          </a:p>
          <a:p>
            <a:pPr indent="-342900"/>
            <a:r>
              <a:rPr lang="en-US" dirty="0"/>
              <a:t>Most important thing is that you make a rule and don’t change it. </a:t>
            </a:r>
          </a:p>
          <a:p>
            <a:pPr marL="0" indent="0">
              <a:buNone/>
            </a:pPr>
            <a:endParaRPr dirty="0"/>
          </a:p>
          <a:p>
            <a:pPr indent="-342900"/>
            <a:r>
              <a:rPr lang="en-US" dirty="0"/>
              <a:t>Once a participant has an ID don’t change it. </a:t>
            </a:r>
            <a:endParaRPr lang="en-US" dirty="0" smtClean="0"/>
          </a:p>
          <a:p>
            <a:pPr indent="-342900"/>
            <a:endParaRPr lang="en-US" dirty="0"/>
          </a:p>
          <a:p>
            <a:pPr indent="-342900"/>
            <a:r>
              <a:rPr lang="en-US" dirty="0" smtClean="0"/>
              <a:t>Don’t change it. </a:t>
            </a:r>
            <a:endParaRPr lang="en-US" dirty="0"/>
          </a:p>
        </p:txBody>
      </p:sp>
    </p:spTree>
    <p:extLst>
      <p:ext uri="{BB962C8B-B14F-4D97-AF65-F5344CB8AC3E}">
        <p14:creationId xmlns:p14="http://schemas.microsoft.com/office/powerpoint/2010/main" val="39852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ID Schemes</a:t>
            </a:r>
          </a:p>
        </p:txBody>
      </p:sp>
      <p:pic>
        <p:nvPicPr>
          <p:cNvPr id="264" name="Shape 264"/>
          <p:cNvPicPr preferRelativeResize="0"/>
          <p:nvPr/>
        </p:nvPicPr>
        <p:blipFill>
          <a:blip r:embed="rId3">
            <a:alphaModFix/>
          </a:blip>
          <a:stretch>
            <a:fillRect/>
          </a:stretch>
        </p:blipFill>
        <p:spPr>
          <a:xfrm>
            <a:off x="1764576" y="1417651"/>
            <a:ext cx="5025099" cy="2323675"/>
          </a:xfrm>
          <a:prstGeom prst="rect">
            <a:avLst/>
          </a:prstGeom>
          <a:noFill/>
          <a:ln>
            <a:noFill/>
          </a:ln>
        </p:spPr>
      </p:pic>
      <p:pic>
        <p:nvPicPr>
          <p:cNvPr id="265" name="Shape 265"/>
          <p:cNvPicPr preferRelativeResize="0"/>
          <p:nvPr/>
        </p:nvPicPr>
        <p:blipFill>
          <a:blip r:embed="rId4">
            <a:alphaModFix/>
          </a:blip>
          <a:stretch>
            <a:fillRect/>
          </a:stretch>
        </p:blipFill>
        <p:spPr>
          <a:xfrm>
            <a:off x="4326101" y="3868751"/>
            <a:ext cx="6160699" cy="2464275"/>
          </a:xfrm>
          <a:prstGeom prst="rect">
            <a:avLst/>
          </a:prstGeom>
          <a:noFill/>
          <a:ln>
            <a:noFill/>
          </a:ln>
        </p:spPr>
      </p:pic>
    </p:spTree>
    <p:extLst>
      <p:ext uri="{BB962C8B-B14F-4D97-AF65-F5344CB8AC3E}">
        <p14:creationId xmlns:p14="http://schemas.microsoft.com/office/powerpoint/2010/main" val="699384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ID Schemes</a:t>
            </a:r>
          </a:p>
        </p:txBody>
      </p:sp>
      <p:sp>
        <p:nvSpPr>
          <p:cNvPr id="271" name="Shape 271"/>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dirty="0" smtClean="0"/>
              <a:t>We always </a:t>
            </a:r>
            <a:r>
              <a:rPr lang="en-US" dirty="0"/>
              <a:t>have a protocol for</a:t>
            </a:r>
          </a:p>
          <a:p>
            <a:pPr lvl="1" indent="-285750"/>
            <a:r>
              <a:rPr lang="en-US" dirty="0"/>
              <a:t>What an ID looks like</a:t>
            </a:r>
          </a:p>
          <a:p>
            <a:pPr lvl="1" indent="-285750"/>
            <a:r>
              <a:rPr lang="en-US" dirty="0"/>
              <a:t>When </a:t>
            </a:r>
            <a:r>
              <a:rPr lang="en-US" dirty="0" smtClean="0"/>
              <a:t>an </a:t>
            </a:r>
            <a:r>
              <a:rPr lang="en-US" dirty="0"/>
              <a:t>ID </a:t>
            </a:r>
            <a:r>
              <a:rPr lang="en-US" dirty="0" smtClean="0"/>
              <a:t>gets </a:t>
            </a:r>
            <a:r>
              <a:rPr lang="en-US" dirty="0"/>
              <a:t>assigned</a:t>
            </a:r>
          </a:p>
        </p:txBody>
      </p:sp>
      <p:pic>
        <p:nvPicPr>
          <p:cNvPr id="272" name="Shape 272"/>
          <p:cNvPicPr preferRelativeResize="0"/>
          <p:nvPr/>
        </p:nvPicPr>
        <p:blipFill rotWithShape="1">
          <a:blip r:embed="rId3">
            <a:alphaModFix/>
          </a:blip>
          <a:srcRect/>
          <a:stretch/>
        </p:blipFill>
        <p:spPr>
          <a:xfrm>
            <a:off x="2590496" y="3863182"/>
            <a:ext cx="7011008" cy="2362405"/>
          </a:xfrm>
          <a:prstGeom prst="rect">
            <a:avLst/>
          </a:prstGeom>
          <a:noFill/>
          <a:ln>
            <a:noFill/>
          </a:ln>
        </p:spPr>
      </p:pic>
    </p:spTree>
    <p:extLst>
      <p:ext uri="{BB962C8B-B14F-4D97-AF65-F5344CB8AC3E}">
        <p14:creationId xmlns:p14="http://schemas.microsoft.com/office/powerpoint/2010/main" val="3119386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Names</a:t>
            </a:r>
          </a:p>
        </p:txBody>
      </p:sp>
      <p:sp>
        <p:nvSpPr>
          <p:cNvPr id="278" name="Shape 278"/>
          <p:cNvSpPr txBox="1">
            <a:spLocks noGrp="1"/>
          </p:cNvSpPr>
          <p:nvPr>
            <p:ph type="body" idx="1"/>
          </p:nvPr>
        </p:nvSpPr>
        <p:spPr>
          <a:xfrm>
            <a:off x="704849" y="1600201"/>
            <a:ext cx="10258425" cy="4525963"/>
          </a:xfrm>
          <a:prstGeom prst="rect">
            <a:avLst/>
          </a:prstGeom>
          <a:noFill/>
          <a:ln>
            <a:noFill/>
          </a:ln>
        </p:spPr>
        <p:txBody>
          <a:bodyPr wrap="square" lIns="91425" tIns="45700" rIns="91425" bIns="45700" anchor="t" anchorCtr="0">
            <a:noAutofit/>
          </a:bodyPr>
          <a:lstStyle/>
          <a:p>
            <a:pPr indent="-342900">
              <a:spcBef>
                <a:spcPts val="0"/>
              </a:spcBef>
            </a:pPr>
            <a:r>
              <a:rPr lang="en-US" dirty="0"/>
              <a:t>The shortened digital representation of each variable in your dataset</a:t>
            </a:r>
          </a:p>
          <a:p>
            <a:pPr lvl="1" indent="-285750"/>
            <a:r>
              <a:rPr lang="en-US" dirty="0"/>
              <a:t>Column names</a:t>
            </a:r>
          </a:p>
          <a:p>
            <a:pPr indent="-342900">
              <a:buNone/>
            </a:pPr>
            <a:endParaRPr i="0" u="none" strike="noStrike" cap="none" dirty="0">
              <a:solidFill>
                <a:schemeClr val="lt1"/>
              </a:solidFill>
            </a:endParaRPr>
          </a:p>
          <a:p>
            <a:pPr indent="-342900"/>
            <a:r>
              <a:rPr lang="en-US" dirty="0" smtClean="0"/>
              <a:t>Important </a:t>
            </a:r>
            <a:r>
              <a:rPr lang="en-US" dirty="0"/>
              <a:t>that all variable names are UNIQUE.</a:t>
            </a:r>
          </a:p>
          <a:p>
            <a:pPr marL="457200" indent="0">
              <a:spcBef>
                <a:spcPts val="560"/>
              </a:spcBef>
              <a:buNone/>
            </a:pPr>
            <a:endParaRPr dirty="0"/>
          </a:p>
          <a:p>
            <a:pPr marL="0" indent="-203200">
              <a:buNone/>
            </a:pPr>
            <a:endParaRPr dirty="0"/>
          </a:p>
        </p:txBody>
      </p:sp>
    </p:spTree>
    <p:extLst>
      <p:ext uri="{BB962C8B-B14F-4D97-AF65-F5344CB8AC3E}">
        <p14:creationId xmlns:p14="http://schemas.microsoft.com/office/powerpoint/2010/main" val="769009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Variable Names: Follow a rule</a:t>
            </a:r>
          </a:p>
        </p:txBody>
      </p:sp>
      <p:sp>
        <p:nvSpPr>
          <p:cNvPr id="285" name="Shape 285"/>
          <p:cNvSpPr txBox="1">
            <a:spLocks noGrp="1"/>
          </p:cNvSpPr>
          <p:nvPr>
            <p:ph type="body" idx="1"/>
          </p:nvPr>
        </p:nvSpPr>
        <p:spPr>
          <a:xfrm>
            <a:off x="647700" y="1600200"/>
            <a:ext cx="10267950" cy="4526100"/>
          </a:xfrm>
          <a:prstGeom prst="rect">
            <a:avLst/>
          </a:prstGeom>
        </p:spPr>
        <p:txBody>
          <a:bodyPr wrap="square" lIns="91425" tIns="91425" rIns="91425" bIns="91425" anchor="t" anchorCtr="0">
            <a:noAutofit/>
          </a:bodyPr>
          <a:lstStyle/>
          <a:p>
            <a:pPr marL="457200" indent="-419100">
              <a:lnSpc>
                <a:spcPct val="80000"/>
              </a:lnSpc>
              <a:spcBef>
                <a:spcPts val="700"/>
              </a:spcBef>
              <a:buClr>
                <a:srgbClr val="FFFFFF"/>
              </a:buClr>
              <a:buSzPts val="3000"/>
              <a:buFont typeface="Calibri"/>
              <a:buChar char="●"/>
            </a:pPr>
            <a:r>
              <a:rPr lang="en-US" sz="3000" dirty="0">
                <a:solidFill>
                  <a:srgbClr val="FFFFFF"/>
                </a:solidFill>
              </a:rPr>
              <a:t>Develop a naming convention for yourself. </a:t>
            </a:r>
          </a:p>
          <a:p>
            <a:pPr marL="0" indent="0">
              <a:lnSpc>
                <a:spcPct val="80000"/>
              </a:lnSpc>
              <a:spcBef>
                <a:spcPts val="700"/>
              </a:spcBef>
              <a:buNone/>
            </a:pPr>
            <a:endParaRPr sz="3000" dirty="0">
              <a:solidFill>
                <a:srgbClr val="FFFFFF"/>
              </a:solidFill>
            </a:endParaRPr>
          </a:p>
          <a:p>
            <a:pPr marL="457200" indent="-419100">
              <a:lnSpc>
                <a:spcPct val="80000"/>
              </a:lnSpc>
              <a:spcBef>
                <a:spcPts val="700"/>
              </a:spcBef>
              <a:buClr>
                <a:srgbClr val="FFFFFF"/>
              </a:buClr>
              <a:buSzPts val="3000"/>
              <a:buFont typeface="Calibri"/>
              <a:buChar char="●"/>
            </a:pPr>
            <a:r>
              <a:rPr lang="en-US" sz="3000" dirty="0">
                <a:solidFill>
                  <a:srgbClr val="FFFFFF"/>
                </a:solidFill>
              </a:rPr>
              <a:t>Be consistent across datasets (and projects if possible)</a:t>
            </a:r>
          </a:p>
          <a:p>
            <a:pPr marL="0" indent="0">
              <a:lnSpc>
                <a:spcPct val="80000"/>
              </a:lnSpc>
              <a:spcBef>
                <a:spcPts val="700"/>
              </a:spcBef>
              <a:buNone/>
            </a:pPr>
            <a:endParaRPr sz="3000" dirty="0">
              <a:solidFill>
                <a:srgbClr val="FFFFFF"/>
              </a:solidFill>
            </a:endParaRPr>
          </a:p>
          <a:p>
            <a:pPr marL="457200" indent="-419100">
              <a:lnSpc>
                <a:spcPct val="80000"/>
              </a:lnSpc>
              <a:spcBef>
                <a:spcPts val="700"/>
              </a:spcBef>
              <a:buClr>
                <a:srgbClr val="FFFFFF"/>
              </a:buClr>
              <a:buSzPts val="3000"/>
              <a:buFont typeface="Calibri"/>
              <a:buChar char="●"/>
            </a:pPr>
            <a:r>
              <a:rPr lang="en-US" sz="3000" dirty="0">
                <a:solidFill>
                  <a:srgbClr val="FFFFFF"/>
                </a:solidFill>
              </a:rPr>
              <a:t>For item level data, always put the number of the item LAST.</a:t>
            </a:r>
          </a:p>
        </p:txBody>
      </p:sp>
    </p:spTree>
    <p:extLst>
      <p:ext uri="{BB962C8B-B14F-4D97-AF65-F5344CB8AC3E}">
        <p14:creationId xmlns:p14="http://schemas.microsoft.com/office/powerpoint/2010/main" val="537143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Why?</a:t>
            </a:r>
            <a:endParaRPr lang="en-US" dirty="0"/>
          </a:p>
        </p:txBody>
      </p:sp>
      <p:sp>
        <p:nvSpPr>
          <p:cNvPr id="3" name="Text Placeholder 2"/>
          <p:cNvSpPr>
            <a:spLocks noGrp="1"/>
          </p:cNvSpPr>
          <p:nvPr>
            <p:ph type="body" idx="1"/>
          </p:nvPr>
        </p:nvSpPr>
        <p:spPr>
          <a:xfrm>
            <a:off x="547035" y="1417638"/>
            <a:ext cx="11579192" cy="1431757"/>
          </a:xfrm>
        </p:spPr>
        <p:txBody>
          <a:bodyPr/>
          <a:lstStyle/>
          <a:p>
            <a:pPr marL="461963" indent="-288925"/>
            <a:r>
              <a:rPr lang="en-US" dirty="0" smtClean="0"/>
              <a:t>First reason: Data management plans are required by most federal grant agencies for Goal 3 studies (not usually Goal 2)</a:t>
            </a:r>
          </a:p>
          <a:p>
            <a:pPr marL="461963" indent="-288925"/>
            <a:endParaRPr lang="en-US" dirty="0" smtClean="0"/>
          </a:p>
          <a:p>
            <a:pPr marL="173038" indent="0">
              <a:buNone/>
            </a:pPr>
            <a:endParaRPr lang="en-US" dirty="0" smtClean="0"/>
          </a:p>
        </p:txBody>
      </p:sp>
      <p:pic>
        <p:nvPicPr>
          <p:cNvPr id="4" name="Picture 3"/>
          <p:cNvPicPr>
            <a:picLocks noChangeAspect="1"/>
          </p:cNvPicPr>
          <p:nvPr/>
        </p:nvPicPr>
        <p:blipFill>
          <a:blip r:embed="rId2"/>
          <a:stretch>
            <a:fillRect/>
          </a:stretch>
        </p:blipFill>
        <p:spPr>
          <a:xfrm>
            <a:off x="1423987" y="2849395"/>
            <a:ext cx="9344025" cy="3914775"/>
          </a:xfrm>
          <a:prstGeom prst="rect">
            <a:avLst/>
          </a:prstGeom>
        </p:spPr>
      </p:pic>
    </p:spTree>
    <p:extLst>
      <p:ext uri="{BB962C8B-B14F-4D97-AF65-F5344CB8AC3E}">
        <p14:creationId xmlns:p14="http://schemas.microsoft.com/office/powerpoint/2010/main" val="2738028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Names</a:t>
            </a:r>
          </a:p>
        </p:txBody>
      </p:sp>
      <p:sp>
        <p:nvSpPr>
          <p:cNvPr id="298" name="Shape 298"/>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Global variable naming protocol</a:t>
            </a:r>
          </a:p>
          <a:p>
            <a:pPr marL="0" indent="-508000" algn="ctr">
              <a:spcBef>
                <a:spcPts val="1600"/>
              </a:spcBef>
              <a:buSzPts val="8000"/>
              <a:buNone/>
            </a:pPr>
            <a:r>
              <a:rPr lang="en-US" sz="8000"/>
              <a:t>XXXX#YYY</a:t>
            </a:r>
          </a:p>
          <a:p>
            <a:pPr indent="-342900">
              <a:buNone/>
            </a:pPr>
            <a:endParaRPr/>
          </a:p>
        </p:txBody>
      </p:sp>
      <p:sp>
        <p:nvSpPr>
          <p:cNvPr id="299" name="Shape 299"/>
          <p:cNvSpPr/>
          <p:nvPr/>
        </p:nvSpPr>
        <p:spPr>
          <a:xfrm>
            <a:off x="3505200" y="4267200"/>
            <a:ext cx="1905000" cy="685800"/>
          </a:xfrm>
          <a:prstGeom prst="wedgeRectCallout">
            <a:avLst>
              <a:gd name="adj1" fmla="val 32601"/>
              <a:gd name="adj2" fmla="val -98507"/>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Short Survey / Scale Name</a:t>
            </a:r>
          </a:p>
        </p:txBody>
      </p:sp>
      <p:sp>
        <p:nvSpPr>
          <p:cNvPr id="300" name="Shape 300"/>
          <p:cNvSpPr/>
          <p:nvPr/>
        </p:nvSpPr>
        <p:spPr>
          <a:xfrm rot="5400000">
            <a:off x="4740582" y="2454582"/>
            <a:ext cx="613179" cy="22500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01" name="Shape 301"/>
          <p:cNvSpPr/>
          <p:nvPr/>
        </p:nvSpPr>
        <p:spPr>
          <a:xfrm rot="5400000">
            <a:off x="7169993" y="2943054"/>
            <a:ext cx="588738" cy="12975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02" name="Shape 302"/>
          <p:cNvSpPr/>
          <p:nvPr/>
        </p:nvSpPr>
        <p:spPr>
          <a:xfrm>
            <a:off x="5546782" y="4267201"/>
            <a:ext cx="1735315" cy="719535"/>
          </a:xfrm>
          <a:prstGeom prst="wedgeRectCallout">
            <a:avLst>
              <a:gd name="adj1" fmla="val 3769"/>
              <a:gd name="adj2" fmla="val -92513"/>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Timepoint</a:t>
            </a:r>
          </a:p>
        </p:txBody>
      </p:sp>
      <p:sp>
        <p:nvSpPr>
          <p:cNvPr id="303" name="Shape 303"/>
          <p:cNvSpPr/>
          <p:nvPr/>
        </p:nvSpPr>
        <p:spPr>
          <a:xfrm rot="5400000">
            <a:off x="6155327" y="3328682"/>
            <a:ext cx="643342" cy="609599"/>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04" name="Shape 304"/>
          <p:cNvSpPr/>
          <p:nvPr/>
        </p:nvSpPr>
        <p:spPr>
          <a:xfrm>
            <a:off x="7522591" y="4267200"/>
            <a:ext cx="1240409" cy="685800"/>
          </a:xfrm>
          <a:prstGeom prst="wedgeRectCallout">
            <a:avLst>
              <a:gd name="adj1" fmla="val -57167"/>
              <a:gd name="adj2" fmla="val -114859"/>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Unique identifier</a:t>
            </a:r>
          </a:p>
        </p:txBody>
      </p:sp>
    </p:spTree>
    <p:extLst>
      <p:ext uri="{BB962C8B-B14F-4D97-AF65-F5344CB8AC3E}">
        <p14:creationId xmlns:p14="http://schemas.microsoft.com/office/powerpoint/2010/main" val="462568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Names</a:t>
            </a:r>
          </a:p>
        </p:txBody>
      </p:sp>
      <p:sp>
        <p:nvSpPr>
          <p:cNvPr id="310" name="Shape 310"/>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Global variable naming protocol</a:t>
            </a:r>
          </a:p>
          <a:p>
            <a:pPr marL="0" indent="-508000" algn="ctr">
              <a:spcBef>
                <a:spcPts val="1600"/>
              </a:spcBef>
              <a:buSzPts val="8000"/>
              <a:buNone/>
            </a:pPr>
            <a:r>
              <a:rPr lang="en-US" sz="8000"/>
              <a:t>PPVT1001</a:t>
            </a:r>
          </a:p>
          <a:p>
            <a:pPr indent="-342900">
              <a:buNone/>
            </a:pPr>
            <a:endParaRPr/>
          </a:p>
        </p:txBody>
      </p:sp>
      <p:sp>
        <p:nvSpPr>
          <p:cNvPr id="311" name="Shape 311"/>
          <p:cNvSpPr/>
          <p:nvPr/>
        </p:nvSpPr>
        <p:spPr>
          <a:xfrm>
            <a:off x="3505200" y="4267200"/>
            <a:ext cx="1905000" cy="685800"/>
          </a:xfrm>
          <a:prstGeom prst="wedgeRectCallout">
            <a:avLst>
              <a:gd name="adj1" fmla="val 32601"/>
              <a:gd name="adj2" fmla="val -98507"/>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Short Survey / Scale Name</a:t>
            </a:r>
          </a:p>
        </p:txBody>
      </p:sp>
      <p:sp>
        <p:nvSpPr>
          <p:cNvPr id="312" name="Shape 312"/>
          <p:cNvSpPr/>
          <p:nvPr/>
        </p:nvSpPr>
        <p:spPr>
          <a:xfrm rot="5400000">
            <a:off x="4740582" y="2454582"/>
            <a:ext cx="613179" cy="22500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3" name="Shape 313"/>
          <p:cNvSpPr/>
          <p:nvPr/>
        </p:nvSpPr>
        <p:spPr>
          <a:xfrm>
            <a:off x="7522591" y="4267200"/>
            <a:ext cx="1240409" cy="685800"/>
          </a:xfrm>
          <a:prstGeom prst="wedgeRectCallout">
            <a:avLst>
              <a:gd name="adj1" fmla="val -57167"/>
              <a:gd name="adj2" fmla="val -114859"/>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Unique identifier</a:t>
            </a:r>
          </a:p>
        </p:txBody>
      </p:sp>
      <p:sp>
        <p:nvSpPr>
          <p:cNvPr id="314" name="Shape 314"/>
          <p:cNvSpPr/>
          <p:nvPr/>
        </p:nvSpPr>
        <p:spPr>
          <a:xfrm rot="5400000">
            <a:off x="7169993" y="2943054"/>
            <a:ext cx="588738" cy="12975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5" name="Shape 315"/>
          <p:cNvSpPr/>
          <p:nvPr/>
        </p:nvSpPr>
        <p:spPr>
          <a:xfrm>
            <a:off x="5546782" y="4267201"/>
            <a:ext cx="1735315" cy="719535"/>
          </a:xfrm>
          <a:prstGeom prst="wedgeRectCallout">
            <a:avLst>
              <a:gd name="adj1" fmla="val 3769"/>
              <a:gd name="adj2" fmla="val -92513"/>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Timepoint</a:t>
            </a:r>
          </a:p>
        </p:txBody>
      </p:sp>
      <p:sp>
        <p:nvSpPr>
          <p:cNvPr id="316" name="Shape 316"/>
          <p:cNvSpPr/>
          <p:nvPr/>
        </p:nvSpPr>
        <p:spPr>
          <a:xfrm rot="5400000">
            <a:off x="6155327" y="3328682"/>
            <a:ext cx="643342" cy="609599"/>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45993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981200" y="152400"/>
            <a:ext cx="8229600" cy="1143000"/>
          </a:xfrm>
          <a:prstGeom prst="rect">
            <a:avLst/>
          </a:prstGeom>
          <a:noFill/>
          <a:ln>
            <a:noFill/>
          </a:ln>
        </p:spPr>
        <p:txBody>
          <a:bodyPr wrap="square" lIns="91425" tIns="45700" rIns="91425" bIns="45700" anchor="ctr" anchorCtr="0">
            <a:noAutofit/>
          </a:bodyPr>
          <a:lstStyle/>
          <a:p>
            <a:pPr indent="-279400"/>
            <a:r>
              <a:rPr lang="en-US"/>
              <a:t>Variable Names</a:t>
            </a:r>
          </a:p>
        </p:txBody>
      </p:sp>
      <p:sp>
        <p:nvSpPr>
          <p:cNvPr id="322" name="Shape 322"/>
          <p:cNvSpPr txBox="1">
            <a:spLocks noGrp="1"/>
          </p:cNvSpPr>
          <p:nvPr>
            <p:ph type="body" idx="1"/>
          </p:nvPr>
        </p:nvSpPr>
        <p:spPr>
          <a:xfrm>
            <a:off x="1981200" y="1249363"/>
            <a:ext cx="8229600" cy="4525963"/>
          </a:xfrm>
          <a:prstGeom prst="rect">
            <a:avLst/>
          </a:prstGeom>
          <a:noFill/>
          <a:ln>
            <a:noFill/>
          </a:ln>
        </p:spPr>
        <p:txBody>
          <a:bodyPr wrap="square" lIns="91425" tIns="45700" rIns="91425" bIns="45700" anchor="t" anchorCtr="0">
            <a:noAutofit/>
          </a:bodyPr>
          <a:lstStyle/>
          <a:p>
            <a:pPr indent="-342900"/>
            <a:r>
              <a:rPr lang="en-US"/>
              <a:t>You can make your own rule, but make sure you document them.</a:t>
            </a:r>
          </a:p>
          <a:p>
            <a:pPr marL="0" indent="0">
              <a:buNone/>
            </a:pPr>
            <a:endParaRPr/>
          </a:p>
          <a:p>
            <a:pPr indent="-342900"/>
            <a:r>
              <a:rPr lang="en-US"/>
              <a:t>Don’t. Change. Them.</a:t>
            </a:r>
          </a:p>
        </p:txBody>
      </p:sp>
      <p:pic>
        <p:nvPicPr>
          <p:cNvPr id="323" name="Shape 323"/>
          <p:cNvPicPr preferRelativeResize="0"/>
          <p:nvPr/>
        </p:nvPicPr>
        <p:blipFill rotWithShape="1">
          <a:blip r:embed="rId3">
            <a:alphaModFix/>
          </a:blip>
          <a:srcRect/>
          <a:stretch/>
        </p:blipFill>
        <p:spPr>
          <a:xfrm>
            <a:off x="1752600" y="4038600"/>
            <a:ext cx="4877648" cy="1534978"/>
          </a:xfrm>
          <a:prstGeom prst="rect">
            <a:avLst/>
          </a:prstGeom>
          <a:noFill/>
          <a:ln>
            <a:noFill/>
          </a:ln>
        </p:spPr>
      </p:pic>
      <p:pic>
        <p:nvPicPr>
          <p:cNvPr id="324" name="Shape 324"/>
          <p:cNvPicPr preferRelativeResize="0"/>
          <p:nvPr/>
        </p:nvPicPr>
        <p:blipFill rotWithShape="1">
          <a:blip r:embed="rId4">
            <a:alphaModFix/>
          </a:blip>
          <a:srcRect/>
          <a:stretch/>
        </p:blipFill>
        <p:spPr>
          <a:xfrm>
            <a:off x="5798144" y="5334000"/>
            <a:ext cx="4869857" cy="1503812"/>
          </a:xfrm>
          <a:prstGeom prst="rect">
            <a:avLst/>
          </a:prstGeom>
          <a:noFill/>
          <a:ln>
            <a:noFill/>
          </a:ln>
        </p:spPr>
      </p:pic>
    </p:spTree>
    <p:extLst>
      <p:ext uri="{BB962C8B-B14F-4D97-AF65-F5344CB8AC3E}">
        <p14:creationId xmlns:p14="http://schemas.microsoft.com/office/powerpoint/2010/main" val="1837976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Codebook</a:t>
            </a:r>
          </a:p>
        </p:txBody>
      </p:sp>
      <p:sp>
        <p:nvSpPr>
          <p:cNvPr id="336" name="Shape 336"/>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A codebook is a key: </a:t>
            </a:r>
            <a:r>
              <a:rPr lang="en-US"/>
              <a:t>T</a:t>
            </a:r>
            <a:r>
              <a:rPr lang="en-US"/>
              <a:t>ranslating what you give participants into the data you store.</a:t>
            </a:r>
          </a:p>
          <a:p>
            <a:pPr indent="-342900">
              <a:buNone/>
            </a:pPr>
            <a:endParaRPr/>
          </a:p>
          <a:p>
            <a:pPr indent="-342900"/>
            <a:r>
              <a:rPr lang="en-US"/>
              <a:t>Necessary to link between the items given and the variables in your database.</a:t>
            </a:r>
          </a:p>
          <a:p>
            <a:pPr indent="-342900">
              <a:buNone/>
            </a:pPr>
            <a:endParaRPr/>
          </a:p>
          <a:p>
            <a:pPr indent="-342900"/>
            <a:r>
              <a:rPr lang="en-US"/>
              <a:t>Makes interpretation and analysis easier later.</a:t>
            </a:r>
          </a:p>
          <a:p>
            <a:pPr indent="-342900">
              <a:buNone/>
            </a:pP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Names Reminder</a:t>
            </a:r>
          </a:p>
        </p:txBody>
      </p:sp>
      <p:sp>
        <p:nvSpPr>
          <p:cNvPr id="342" name="Shape 342"/>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Global variable naming protocol</a:t>
            </a:r>
          </a:p>
          <a:p>
            <a:pPr marL="0" indent="-508000" algn="ctr">
              <a:spcBef>
                <a:spcPts val="1600"/>
              </a:spcBef>
              <a:buSzPts val="8000"/>
              <a:buNone/>
            </a:pPr>
            <a:r>
              <a:rPr lang="en-US" sz="8000"/>
              <a:t>XXXX#YYY</a:t>
            </a:r>
          </a:p>
          <a:p>
            <a:pPr indent="-342900">
              <a:buNone/>
            </a:pPr>
            <a:endParaRPr/>
          </a:p>
        </p:txBody>
      </p:sp>
      <p:sp>
        <p:nvSpPr>
          <p:cNvPr id="343" name="Shape 343"/>
          <p:cNvSpPr/>
          <p:nvPr/>
        </p:nvSpPr>
        <p:spPr>
          <a:xfrm>
            <a:off x="3505200" y="4267200"/>
            <a:ext cx="1905000" cy="685800"/>
          </a:xfrm>
          <a:prstGeom prst="wedgeRectCallout">
            <a:avLst>
              <a:gd name="adj1" fmla="val 32601"/>
              <a:gd name="adj2" fmla="val -98507"/>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Short Survey / Scale Name</a:t>
            </a:r>
          </a:p>
        </p:txBody>
      </p:sp>
      <p:sp>
        <p:nvSpPr>
          <p:cNvPr id="344" name="Shape 344"/>
          <p:cNvSpPr/>
          <p:nvPr/>
        </p:nvSpPr>
        <p:spPr>
          <a:xfrm rot="5400000">
            <a:off x="4740582" y="2454582"/>
            <a:ext cx="613179" cy="22500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45" name="Shape 345"/>
          <p:cNvSpPr/>
          <p:nvPr/>
        </p:nvSpPr>
        <p:spPr>
          <a:xfrm>
            <a:off x="7522591" y="4267200"/>
            <a:ext cx="1545209" cy="685800"/>
          </a:xfrm>
          <a:prstGeom prst="wedgeRectCallout">
            <a:avLst>
              <a:gd name="adj1" fmla="val -57167"/>
              <a:gd name="adj2" fmla="val -114859"/>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Unique Identifier</a:t>
            </a:r>
          </a:p>
        </p:txBody>
      </p:sp>
      <p:sp>
        <p:nvSpPr>
          <p:cNvPr id="346" name="Shape 346"/>
          <p:cNvSpPr/>
          <p:nvPr/>
        </p:nvSpPr>
        <p:spPr>
          <a:xfrm rot="5400000">
            <a:off x="7169993" y="2943054"/>
            <a:ext cx="588738" cy="1297557"/>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47" name="Shape 347"/>
          <p:cNvSpPr/>
          <p:nvPr/>
        </p:nvSpPr>
        <p:spPr>
          <a:xfrm>
            <a:off x="5546782" y="4267201"/>
            <a:ext cx="1735315" cy="719535"/>
          </a:xfrm>
          <a:prstGeom prst="wedgeRectCallout">
            <a:avLst>
              <a:gd name="adj1" fmla="val 3769"/>
              <a:gd name="adj2" fmla="val -92513"/>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Timepoint</a:t>
            </a:r>
          </a:p>
        </p:txBody>
      </p:sp>
      <p:sp>
        <p:nvSpPr>
          <p:cNvPr id="348" name="Shape 348"/>
          <p:cNvSpPr/>
          <p:nvPr/>
        </p:nvSpPr>
        <p:spPr>
          <a:xfrm rot="5400000">
            <a:off x="6155327" y="3328682"/>
            <a:ext cx="643342" cy="609599"/>
          </a:xfrm>
          <a:prstGeom prst="rightBrace">
            <a:avLst>
              <a:gd name="adj1" fmla="val 8333"/>
              <a:gd name="adj2" fmla="val 50000"/>
            </a:avLst>
          </a:prstGeom>
          <a:noFill/>
          <a:ln w="38100" cap="flat" cmpd="sng">
            <a:solidFill>
              <a:srgbClr val="4A7DBA"/>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Good Codebook Excerpt</a:t>
            </a:r>
          </a:p>
        </p:txBody>
      </p:sp>
      <p:pic>
        <p:nvPicPr>
          <p:cNvPr id="354" name="Shape 354" descr="https://lh3.googleusercontent.com/-VH0MPoML0rY/WiHPZE_bmTI/AAAAAAAAA9I/rBu6JoS9OuQMEojFoPuJsTCKk2uvOW9pwCL0BGAYYCw/h569/2017-12-01.png"/>
          <p:cNvPicPr preferRelativeResize="0"/>
          <p:nvPr/>
        </p:nvPicPr>
        <p:blipFill rotWithShape="1">
          <a:blip r:embed="rId3">
            <a:alphaModFix/>
          </a:blip>
          <a:srcRect/>
          <a:stretch/>
        </p:blipFill>
        <p:spPr>
          <a:xfrm>
            <a:off x="4800601" y="1676401"/>
            <a:ext cx="5649505" cy="4373563"/>
          </a:xfrm>
          <a:prstGeom prst="rect">
            <a:avLst/>
          </a:prstGeom>
          <a:noFill/>
          <a:ln>
            <a:noFill/>
          </a:ln>
        </p:spPr>
      </p:pic>
      <p:sp>
        <p:nvSpPr>
          <p:cNvPr id="355" name="Shape 355"/>
          <p:cNvSpPr/>
          <p:nvPr/>
        </p:nvSpPr>
        <p:spPr>
          <a:xfrm>
            <a:off x="5529496" y="3013532"/>
            <a:ext cx="1905000" cy="685800"/>
          </a:xfrm>
          <a:prstGeom prst="wedgeRectCallout">
            <a:avLst>
              <a:gd name="adj1" fmla="val 32601"/>
              <a:gd name="adj2" fmla="val -98507"/>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Short Survey / Scale Name</a:t>
            </a:r>
          </a:p>
        </p:txBody>
      </p:sp>
      <p:sp>
        <p:nvSpPr>
          <p:cNvPr id="356" name="Shape 356"/>
          <p:cNvSpPr/>
          <p:nvPr/>
        </p:nvSpPr>
        <p:spPr>
          <a:xfrm>
            <a:off x="8867375" y="6172200"/>
            <a:ext cx="1545209" cy="685800"/>
          </a:xfrm>
          <a:prstGeom prst="wedgeRectCallout">
            <a:avLst>
              <a:gd name="adj1" fmla="val -57167"/>
              <a:gd name="adj2" fmla="val -114859"/>
            </a:avLst>
          </a:prstGeom>
          <a:solidFill>
            <a:schemeClr val="accent1"/>
          </a:solidFill>
          <a:ln w="25400" cap="flat" cmpd="sng">
            <a:solidFill>
              <a:srgbClr val="395E89"/>
            </a:solidFill>
            <a:prstDash val="solid"/>
            <a:round/>
            <a:headEnd type="none" w="med" len="med"/>
            <a:tailEnd type="none" w="med" len="med"/>
          </a:ln>
        </p:spPr>
        <p:txBody>
          <a:bodyPr wrap="square" lIns="91425" tIns="45700" rIns="91425" bIns="45700" anchor="ctr" anchorCtr="0">
            <a:noAutofit/>
          </a:bodyPr>
          <a:lstStyle/>
          <a:p>
            <a:pPr algn="ctr"/>
            <a:r>
              <a:rPr lang="en-US" sz="1800">
                <a:solidFill>
                  <a:schemeClr val="lt1"/>
                </a:solidFill>
                <a:latin typeface="Calibri"/>
                <a:ea typeface="Calibri"/>
                <a:cs typeface="Calibri"/>
                <a:sym typeface="Calibri"/>
              </a:rPr>
              <a:t>Unique Identifier</a:t>
            </a:r>
          </a:p>
        </p:txBody>
      </p:sp>
      <p:sp>
        <p:nvSpPr>
          <p:cNvPr id="357" name="Shape 357"/>
          <p:cNvSpPr txBox="1"/>
          <p:nvPr/>
        </p:nvSpPr>
        <p:spPr>
          <a:xfrm>
            <a:off x="327259" y="1676401"/>
            <a:ext cx="4259179" cy="4401205"/>
          </a:xfrm>
          <a:prstGeom prst="rect">
            <a:avLst/>
          </a:prstGeom>
          <a:noFill/>
          <a:ln>
            <a:noFill/>
          </a:ln>
        </p:spPr>
        <p:txBody>
          <a:bodyPr wrap="square" lIns="91425" tIns="45700" rIns="91425" bIns="45700" anchor="t" anchorCtr="0">
            <a:noAutofit/>
          </a:bodyPr>
          <a:lstStyle/>
          <a:p>
            <a:r>
              <a:rPr lang="en-US" sz="2800" dirty="0">
                <a:solidFill>
                  <a:schemeClr val="lt1"/>
                </a:solidFill>
                <a:latin typeface="Calibri"/>
                <a:ea typeface="Calibri"/>
                <a:cs typeface="Calibri"/>
                <a:sym typeface="Calibri"/>
              </a:rPr>
              <a:t>The Short survey name is</a:t>
            </a:r>
          </a:p>
          <a:p>
            <a:r>
              <a:rPr lang="en-US" sz="2800" dirty="0">
                <a:solidFill>
                  <a:schemeClr val="lt1"/>
                </a:solidFill>
                <a:latin typeface="Calibri"/>
                <a:ea typeface="Calibri"/>
                <a:cs typeface="Calibri"/>
                <a:sym typeface="Calibri"/>
              </a:rPr>
              <a:t>TEGP</a:t>
            </a:r>
          </a:p>
          <a:p>
            <a:endParaRPr sz="2800" dirty="0">
              <a:solidFill>
                <a:schemeClr val="lt1"/>
              </a:solidFill>
              <a:latin typeface="Calibri"/>
              <a:ea typeface="Calibri"/>
              <a:cs typeface="Calibri"/>
              <a:sym typeface="Calibri"/>
            </a:endParaRPr>
          </a:p>
          <a:p>
            <a:r>
              <a:rPr lang="en-US" sz="2800" dirty="0" err="1">
                <a:solidFill>
                  <a:schemeClr val="lt1"/>
                </a:solidFill>
                <a:latin typeface="Calibri"/>
                <a:ea typeface="Calibri"/>
                <a:cs typeface="Calibri"/>
                <a:sym typeface="Calibri"/>
              </a:rPr>
              <a:t>Timepoint</a:t>
            </a:r>
            <a:r>
              <a:rPr lang="en-US" sz="2800" dirty="0">
                <a:solidFill>
                  <a:schemeClr val="lt1"/>
                </a:solidFill>
                <a:latin typeface="Calibri"/>
                <a:ea typeface="Calibri"/>
                <a:cs typeface="Calibri"/>
                <a:sym typeface="Calibri"/>
              </a:rPr>
              <a:t> is currently #</a:t>
            </a:r>
          </a:p>
          <a:p>
            <a:endParaRPr sz="2800" dirty="0">
              <a:solidFill>
                <a:schemeClr val="lt1"/>
              </a:solidFill>
              <a:latin typeface="Calibri"/>
              <a:ea typeface="Calibri"/>
              <a:cs typeface="Calibri"/>
              <a:sym typeface="Calibri"/>
            </a:endParaRPr>
          </a:p>
          <a:p>
            <a:r>
              <a:rPr lang="en-US" sz="2800" dirty="0">
                <a:solidFill>
                  <a:schemeClr val="lt1"/>
                </a:solidFill>
                <a:latin typeface="Calibri"/>
                <a:ea typeface="Calibri"/>
                <a:cs typeface="Calibri"/>
                <a:sym typeface="Calibri"/>
              </a:rPr>
              <a:t>Unique Identifiers- SR</a:t>
            </a:r>
          </a:p>
          <a:p>
            <a:endParaRPr sz="2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2010075" y="251579"/>
            <a:ext cx="8229600" cy="1143000"/>
          </a:xfrm>
          <a:prstGeom prst="rect">
            <a:avLst/>
          </a:prstGeom>
          <a:noFill/>
          <a:ln>
            <a:noFill/>
          </a:ln>
        </p:spPr>
        <p:txBody>
          <a:bodyPr wrap="square" lIns="91425" tIns="45700" rIns="91425" bIns="45700" anchor="ctr" anchorCtr="0">
            <a:noAutofit/>
          </a:bodyPr>
          <a:lstStyle/>
          <a:p>
            <a:pPr indent="-279400"/>
            <a:r>
              <a:rPr lang="en-US" dirty="0" smtClean="0"/>
              <a:t>2 – minute activity: </a:t>
            </a:r>
            <a:br>
              <a:rPr lang="en-US" dirty="0" smtClean="0"/>
            </a:br>
            <a:r>
              <a:rPr lang="en-US" dirty="0" smtClean="0"/>
              <a:t>Codebook </a:t>
            </a:r>
            <a:r>
              <a:rPr lang="en-US" dirty="0"/>
              <a:t>Quiz!</a:t>
            </a:r>
          </a:p>
        </p:txBody>
      </p:sp>
      <p:pic>
        <p:nvPicPr>
          <p:cNvPr id="363" name="Shape 363"/>
          <p:cNvPicPr preferRelativeResize="0">
            <a:picLocks noGrp="1"/>
          </p:cNvPicPr>
          <p:nvPr>
            <p:ph type="body" idx="1"/>
          </p:nvPr>
        </p:nvPicPr>
        <p:blipFill rotWithShape="1">
          <a:blip r:embed="rId3">
            <a:alphaModFix/>
          </a:blip>
          <a:srcRect l="20194" t="19160" r="35812" b="21511"/>
          <a:stretch/>
        </p:blipFill>
        <p:spPr>
          <a:xfrm>
            <a:off x="5105400" y="1828800"/>
            <a:ext cx="5326588" cy="4038600"/>
          </a:xfrm>
          <a:prstGeom prst="rect">
            <a:avLst/>
          </a:prstGeom>
          <a:noFill/>
          <a:ln>
            <a:noFill/>
          </a:ln>
        </p:spPr>
      </p:pic>
      <p:sp>
        <p:nvSpPr>
          <p:cNvPr id="364" name="Shape 364"/>
          <p:cNvSpPr txBox="1"/>
          <p:nvPr/>
        </p:nvSpPr>
        <p:spPr>
          <a:xfrm>
            <a:off x="567891" y="1676400"/>
            <a:ext cx="4018547" cy="3970318"/>
          </a:xfrm>
          <a:prstGeom prst="rect">
            <a:avLst/>
          </a:prstGeom>
          <a:noFill/>
          <a:ln>
            <a:noFill/>
          </a:ln>
        </p:spPr>
        <p:txBody>
          <a:bodyPr wrap="square" lIns="91425" tIns="45700" rIns="91425" bIns="45700" anchor="t" anchorCtr="0">
            <a:noAutofit/>
          </a:bodyPr>
          <a:lstStyle/>
          <a:p>
            <a:r>
              <a:rPr lang="en-US" sz="2800" dirty="0">
                <a:solidFill>
                  <a:schemeClr val="lt1"/>
                </a:solidFill>
                <a:latin typeface="Calibri"/>
                <a:ea typeface="Calibri"/>
                <a:cs typeface="Calibri"/>
                <a:sym typeface="Calibri"/>
              </a:rPr>
              <a:t>The Short survey name?</a:t>
            </a:r>
          </a:p>
          <a:p>
            <a:endParaRPr sz="2800" dirty="0">
              <a:solidFill>
                <a:schemeClr val="lt1"/>
              </a:solidFill>
              <a:latin typeface="Calibri"/>
              <a:ea typeface="Calibri"/>
              <a:cs typeface="Calibri"/>
              <a:sym typeface="Calibri"/>
            </a:endParaRPr>
          </a:p>
          <a:p>
            <a:r>
              <a:rPr lang="en-US" sz="2800" dirty="0" err="1">
                <a:solidFill>
                  <a:schemeClr val="lt1"/>
                </a:solidFill>
                <a:latin typeface="Calibri"/>
                <a:ea typeface="Calibri"/>
                <a:cs typeface="Calibri"/>
                <a:sym typeface="Calibri"/>
              </a:rPr>
              <a:t>Timepoint</a:t>
            </a:r>
            <a:r>
              <a:rPr lang="en-US" sz="2800" dirty="0">
                <a:solidFill>
                  <a:schemeClr val="lt1"/>
                </a:solidFill>
                <a:latin typeface="Calibri"/>
                <a:ea typeface="Calibri"/>
                <a:cs typeface="Calibri"/>
                <a:sym typeface="Calibri"/>
              </a:rPr>
              <a:t> ?</a:t>
            </a:r>
          </a:p>
          <a:p>
            <a:endParaRPr sz="2800" dirty="0">
              <a:solidFill>
                <a:schemeClr val="lt1"/>
              </a:solidFill>
              <a:latin typeface="Calibri"/>
              <a:ea typeface="Calibri"/>
              <a:cs typeface="Calibri"/>
              <a:sym typeface="Calibri"/>
            </a:endParaRPr>
          </a:p>
          <a:p>
            <a:endParaRPr sz="2800" dirty="0">
              <a:solidFill>
                <a:schemeClr val="lt1"/>
              </a:solidFill>
              <a:latin typeface="Calibri"/>
              <a:ea typeface="Calibri"/>
              <a:cs typeface="Calibri"/>
              <a:sym typeface="Calibri"/>
            </a:endParaRPr>
          </a:p>
          <a:p>
            <a:r>
              <a:rPr lang="en-US" sz="2800" dirty="0">
                <a:solidFill>
                  <a:schemeClr val="lt1"/>
                </a:solidFill>
                <a:latin typeface="Calibri"/>
                <a:ea typeface="Calibri"/>
                <a:cs typeface="Calibri"/>
                <a:sym typeface="Calibri"/>
              </a:rPr>
              <a:t>Unique Identifiers?</a:t>
            </a:r>
          </a:p>
          <a:p>
            <a:endParaRPr sz="2800" dirty="0">
              <a:solidFill>
                <a:schemeClr val="lt1"/>
              </a:solidFill>
              <a:latin typeface="Calibri"/>
              <a:ea typeface="Calibri"/>
              <a:cs typeface="Calibri"/>
              <a:sym typeface="Calibri"/>
            </a:endParaRPr>
          </a:p>
        </p:txBody>
      </p:sp>
      <p:pic>
        <p:nvPicPr>
          <p:cNvPr id="365" name="Shape 365"/>
          <p:cNvPicPr preferRelativeResize="0"/>
          <p:nvPr/>
        </p:nvPicPr>
        <p:blipFill>
          <a:blip r:embed="rId4">
            <a:alphaModFix/>
          </a:blip>
          <a:stretch>
            <a:fillRect/>
          </a:stretch>
        </p:blipFill>
        <p:spPr>
          <a:xfrm>
            <a:off x="9719375" y="56517"/>
            <a:ext cx="889900" cy="313125"/>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Values</a:t>
            </a:r>
          </a:p>
        </p:txBody>
      </p:sp>
      <p:sp>
        <p:nvSpPr>
          <p:cNvPr id="371" name="Shape 371"/>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Variable values follow similar rules</a:t>
            </a:r>
          </a:p>
          <a:p>
            <a:pPr marL="0" indent="0">
              <a:buNone/>
            </a:pPr>
            <a:endParaRPr/>
          </a:p>
          <a:p>
            <a:pPr indent="-342900"/>
            <a:r>
              <a:rPr lang="en-US"/>
              <a:t>Keep them consistent across your project</a:t>
            </a:r>
          </a:p>
          <a:p>
            <a:pPr marL="0" indent="0">
              <a:buNone/>
            </a:pPr>
            <a:endParaRPr/>
          </a:p>
          <a:p>
            <a:pPr indent="-342900"/>
            <a:r>
              <a:rPr lang="en-US"/>
              <a:t>Document them in the codebook. </a:t>
            </a:r>
          </a:p>
          <a:p>
            <a:pPr marL="0" indent="0">
              <a:buNone/>
            </a:pPr>
            <a:endParaRPr/>
          </a:p>
          <a:p>
            <a:pPr indent="-342900">
              <a:buNone/>
            </a:pPr>
            <a:endParaRPr/>
          </a:p>
          <a:p>
            <a:pPr marL="0" indent="0">
              <a:buNone/>
            </a:pPr>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Variable Values</a:t>
            </a:r>
          </a:p>
        </p:txBody>
      </p:sp>
      <p:sp>
        <p:nvSpPr>
          <p:cNvPr id="377" name="Shape 377"/>
          <p:cNvSpPr txBox="1">
            <a:spLocks noGrp="1"/>
          </p:cNvSpPr>
          <p:nvPr>
            <p:ph type="body" idx="1"/>
          </p:nvPr>
        </p:nvSpPr>
        <p:spPr>
          <a:xfrm>
            <a:off x="1981200" y="1295400"/>
            <a:ext cx="8229600" cy="5562600"/>
          </a:xfrm>
          <a:prstGeom prst="rect">
            <a:avLst/>
          </a:prstGeom>
          <a:noFill/>
          <a:ln>
            <a:noFill/>
          </a:ln>
        </p:spPr>
        <p:txBody>
          <a:bodyPr wrap="square" lIns="91425" tIns="45700" rIns="91425" bIns="45700" anchor="t" anchorCtr="0">
            <a:noAutofit/>
          </a:bodyPr>
          <a:lstStyle/>
          <a:p>
            <a:pPr indent="-342900">
              <a:spcBef>
                <a:spcPts val="0"/>
              </a:spcBef>
            </a:pPr>
            <a:r>
              <a:rPr lang="en-US"/>
              <a:t>Think about someone else using your data later, and what they will need to know.</a:t>
            </a:r>
          </a:p>
          <a:p>
            <a:pPr indent="-342900">
              <a:buNone/>
            </a:pPr>
            <a:endParaRPr/>
          </a:p>
          <a:p>
            <a:pPr indent="-342900">
              <a:buNone/>
            </a:pPr>
            <a:endParaRPr/>
          </a:p>
          <a:p>
            <a:pPr indent="-342900">
              <a:buNone/>
            </a:pPr>
            <a:endParaRPr/>
          </a:p>
          <a:p>
            <a:pPr indent="-342900">
              <a:buNone/>
            </a:pPr>
            <a:endParaRPr/>
          </a:p>
        </p:txBody>
      </p:sp>
      <p:pic>
        <p:nvPicPr>
          <p:cNvPr id="378" name="Shape 378"/>
          <p:cNvPicPr preferRelativeResize="0"/>
          <p:nvPr/>
        </p:nvPicPr>
        <p:blipFill rotWithShape="1">
          <a:blip r:embed="rId3">
            <a:alphaModFix/>
          </a:blip>
          <a:srcRect b="20661"/>
          <a:stretch/>
        </p:blipFill>
        <p:spPr>
          <a:xfrm>
            <a:off x="3142938" y="2590799"/>
            <a:ext cx="5543862" cy="2539139"/>
          </a:xfrm>
          <a:prstGeom prst="rect">
            <a:avLst/>
          </a:prstGeom>
          <a:noFill/>
          <a:ln w="9525" cap="flat" cmpd="sng">
            <a:solidFill>
              <a:schemeClr val="lt1"/>
            </a:solid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dirty="0"/>
              <a:t>Variable </a:t>
            </a:r>
            <a:r>
              <a:rPr lang="en-US" dirty="0" smtClean="0"/>
              <a:t>Values HACK</a:t>
            </a:r>
            <a:endParaRPr lang="en-US" dirty="0"/>
          </a:p>
        </p:txBody>
      </p:sp>
      <p:sp>
        <p:nvSpPr>
          <p:cNvPr id="385" name="Shape 385"/>
          <p:cNvSpPr txBox="1">
            <a:spLocks noGrp="1"/>
          </p:cNvSpPr>
          <p:nvPr>
            <p:ph type="body" idx="1"/>
          </p:nvPr>
        </p:nvSpPr>
        <p:spPr>
          <a:xfrm>
            <a:off x="1010653" y="1600200"/>
            <a:ext cx="10481911" cy="4526100"/>
          </a:xfrm>
          <a:prstGeom prst="rect">
            <a:avLst/>
          </a:prstGeom>
        </p:spPr>
        <p:txBody>
          <a:bodyPr wrap="square" lIns="91425" tIns="91425" rIns="91425" bIns="91425" anchor="t" anchorCtr="0">
            <a:noAutofit/>
          </a:bodyPr>
          <a:lstStyle/>
          <a:p>
            <a:pPr indent="-342900">
              <a:spcBef>
                <a:spcPts val="0"/>
              </a:spcBef>
            </a:pPr>
            <a:r>
              <a:rPr lang="en-US" dirty="0"/>
              <a:t>If you have a dichotomous variable, don’t name it after the construct.</a:t>
            </a:r>
          </a:p>
          <a:p>
            <a:pPr indent="-342900">
              <a:spcBef>
                <a:spcPts val="0"/>
              </a:spcBef>
            </a:pPr>
            <a:r>
              <a:rPr lang="en-US" dirty="0"/>
              <a:t>Name it after a category, such that 1 = yes or has that attribute.</a:t>
            </a:r>
          </a:p>
          <a:p>
            <a:pPr marL="0" indent="0">
              <a:spcBef>
                <a:spcPts val="0"/>
              </a:spcBef>
              <a:buNone/>
            </a:pPr>
            <a:endParaRPr lang="en-US" dirty="0" smtClean="0"/>
          </a:p>
          <a:p>
            <a:pPr marL="0" indent="0">
              <a:spcBef>
                <a:spcPts val="0"/>
              </a:spcBef>
              <a:buNone/>
            </a:pPr>
            <a:r>
              <a:rPr lang="en-US" dirty="0" smtClean="0"/>
              <a:t>For the question: Is your house green or red</a:t>
            </a:r>
            <a:endParaRPr dirty="0"/>
          </a:p>
          <a:p>
            <a:pPr indent="-342900">
              <a:spcBef>
                <a:spcPts val="0"/>
              </a:spcBef>
            </a:pPr>
            <a:r>
              <a:rPr lang="en-US" dirty="0"/>
              <a:t>Bad:  </a:t>
            </a:r>
            <a:r>
              <a:rPr lang="en-US" dirty="0" smtClean="0"/>
              <a:t>“</a:t>
            </a:r>
            <a:r>
              <a:rPr lang="en-US" dirty="0" err="1" smtClean="0"/>
              <a:t>HouseColor</a:t>
            </a:r>
            <a:r>
              <a:rPr lang="en-US" dirty="0" smtClean="0"/>
              <a:t>” </a:t>
            </a:r>
            <a:endParaRPr lang="en-US" dirty="0"/>
          </a:p>
          <a:p>
            <a:pPr indent="-342900">
              <a:spcBef>
                <a:spcPts val="0"/>
              </a:spcBef>
            </a:pPr>
            <a:r>
              <a:rPr lang="en-US" dirty="0"/>
              <a:t>Good: </a:t>
            </a:r>
            <a:r>
              <a:rPr lang="en-US" dirty="0" smtClean="0"/>
              <a:t>“</a:t>
            </a:r>
            <a:r>
              <a:rPr lang="en-US" dirty="0" err="1" smtClean="0"/>
              <a:t>HouseGreen</a:t>
            </a:r>
            <a:r>
              <a:rPr lang="en-US" dirty="0" smtClean="0"/>
              <a:t>” </a:t>
            </a:r>
            <a:endParaRPr lang="en-US" dirty="0"/>
          </a:p>
          <a:p>
            <a:pPr marL="0" indent="0">
              <a:spcBef>
                <a:spcPts val="0"/>
              </a:spcBef>
              <a:buNone/>
            </a:pPr>
            <a:endParaRPr dirty="0"/>
          </a:p>
          <a:p>
            <a:pPr marL="0" indent="0">
              <a:spcBef>
                <a:spcPts val="0"/>
              </a:spcBef>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Why?</a:t>
            </a:r>
          </a:p>
        </p:txBody>
      </p:sp>
      <p:sp>
        <p:nvSpPr>
          <p:cNvPr id="3" name="Text Placeholder 2"/>
          <p:cNvSpPr>
            <a:spLocks noGrp="1"/>
          </p:cNvSpPr>
          <p:nvPr>
            <p:ph type="body" idx="1"/>
          </p:nvPr>
        </p:nvSpPr>
        <p:spPr/>
        <p:txBody>
          <a:bodyPr/>
          <a:lstStyle/>
          <a:p>
            <a:pPr marL="461963" indent="-288925"/>
            <a:r>
              <a:rPr lang="en-US" dirty="0" smtClean="0"/>
              <a:t>Second Reason: Most federal grants now require you to share your data when the grant is over. </a:t>
            </a:r>
          </a:p>
          <a:p>
            <a:pPr marL="461963" indent="-288925"/>
            <a:endParaRPr lang="en-US" dirty="0" smtClean="0"/>
          </a:p>
          <a:p>
            <a:pPr marL="461963" indent="-288925"/>
            <a:r>
              <a:rPr lang="en-US" dirty="0" smtClean="0"/>
              <a:t>You’ll need a plan that will have your data ready to share publically by the time you’re done.</a:t>
            </a:r>
          </a:p>
          <a:p>
            <a:pPr marL="461963" indent="-288925"/>
            <a:endParaRPr lang="en-US" dirty="0"/>
          </a:p>
          <a:p>
            <a:pPr marL="461963" indent="-288925"/>
            <a:r>
              <a:rPr lang="en-US" i="1" dirty="0" smtClean="0"/>
              <a:t>Exercise</a:t>
            </a:r>
            <a:r>
              <a:rPr lang="en-US" dirty="0" smtClean="0"/>
              <a:t>: Think about the most recent data you’ve collected. How much work would it take for you share it with someone? </a:t>
            </a:r>
            <a:endParaRPr lang="en-US" dirty="0"/>
          </a:p>
          <a:p>
            <a:pPr marL="173038" indent="0">
              <a:buNone/>
            </a:pPr>
            <a:endParaRPr lang="en-US" dirty="0"/>
          </a:p>
          <a:p>
            <a:pPr marL="509588" indent="-393700"/>
            <a:endParaRPr lang="en-US" dirty="0"/>
          </a:p>
        </p:txBody>
      </p:sp>
    </p:spTree>
    <p:extLst>
      <p:ext uri="{BB962C8B-B14F-4D97-AF65-F5344CB8AC3E}">
        <p14:creationId xmlns:p14="http://schemas.microsoft.com/office/powerpoint/2010/main" val="2482613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Variable Values</a:t>
            </a:r>
          </a:p>
        </p:txBody>
      </p:sp>
      <p:sp>
        <p:nvSpPr>
          <p:cNvPr id="392" name="Shape 392"/>
          <p:cNvSpPr txBox="1">
            <a:spLocks noGrp="1"/>
          </p:cNvSpPr>
          <p:nvPr>
            <p:ph type="body" idx="1"/>
          </p:nvPr>
        </p:nvSpPr>
        <p:spPr>
          <a:xfrm>
            <a:off x="798897" y="1600200"/>
            <a:ext cx="9411903" cy="4526100"/>
          </a:xfrm>
          <a:prstGeom prst="rect">
            <a:avLst/>
          </a:prstGeom>
        </p:spPr>
        <p:txBody>
          <a:bodyPr wrap="square" lIns="91425" tIns="91425" rIns="91425" bIns="91425" anchor="t" anchorCtr="0">
            <a:noAutofit/>
          </a:bodyPr>
          <a:lstStyle/>
          <a:p>
            <a:pPr indent="-342900">
              <a:spcBef>
                <a:spcPts val="0"/>
              </a:spcBef>
            </a:pPr>
            <a:r>
              <a:rPr lang="en-US" dirty="0"/>
              <a:t>With multiple response questions, make sure the order of options makes sense. </a:t>
            </a:r>
          </a:p>
          <a:p>
            <a:pPr marL="0" indent="0">
              <a:spcBef>
                <a:spcPts val="0"/>
              </a:spcBef>
              <a:buNone/>
            </a:pPr>
            <a:endParaRPr dirty="0"/>
          </a:p>
          <a:p>
            <a:pPr indent="-342900">
              <a:spcBef>
                <a:spcPts val="0"/>
              </a:spcBef>
            </a:pPr>
            <a:r>
              <a:rPr lang="en-US" dirty="0"/>
              <a:t>Bad:</a:t>
            </a:r>
          </a:p>
          <a:p>
            <a:pPr lvl="1" indent="-285750">
              <a:spcBef>
                <a:spcPts val="0"/>
              </a:spcBef>
            </a:pPr>
            <a:r>
              <a:rPr lang="en-US" dirty="0"/>
              <a:t>20k, 10k, &lt;10k, &gt;20k. </a:t>
            </a:r>
          </a:p>
          <a:p>
            <a:pPr indent="-342900">
              <a:spcBef>
                <a:spcPts val="0"/>
              </a:spcBef>
            </a:pPr>
            <a:r>
              <a:rPr lang="en-US" dirty="0" smtClean="0"/>
              <a:t>Better:</a:t>
            </a:r>
            <a:endParaRPr lang="en-US" dirty="0"/>
          </a:p>
          <a:p>
            <a:pPr lvl="1" indent="-285750">
              <a:spcBef>
                <a:spcPts val="0"/>
              </a:spcBef>
            </a:pPr>
            <a:r>
              <a:rPr lang="en-US" dirty="0" smtClean="0"/>
              <a:t>&lt;10k, 10k, 20k, &gt;20k</a:t>
            </a:r>
            <a:endParaRPr lang="en-US" dirty="0"/>
          </a:p>
          <a:p>
            <a:pPr marL="0" indent="0">
              <a:spcBef>
                <a:spcPts val="0"/>
              </a:spcBef>
              <a:buNone/>
            </a:pPr>
            <a:endParaRPr dirty="0"/>
          </a:p>
          <a:p>
            <a:pPr marL="0" indent="0">
              <a:spcBef>
                <a:spcPts val="0"/>
              </a:spcBef>
              <a:buNone/>
            </a:pPr>
            <a:endParaRPr dirty="0"/>
          </a:p>
        </p:txBody>
      </p:sp>
      <p:pic>
        <p:nvPicPr>
          <p:cNvPr id="4" name="Shape 203"/>
          <p:cNvPicPr preferRelativeResize="0">
            <a:picLocks/>
          </p:cNvPicPr>
          <p:nvPr/>
        </p:nvPicPr>
        <p:blipFill rotWithShape="1">
          <a:blip r:embed="rId3">
            <a:alphaModFix/>
          </a:blip>
          <a:srcRect/>
          <a:stretch/>
        </p:blipFill>
        <p:spPr>
          <a:xfrm>
            <a:off x="6189044" y="3397718"/>
            <a:ext cx="5776479" cy="3290231"/>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sz="3900"/>
              <a:t>WHO IS IN YOUR STUDY?</a:t>
            </a:r>
          </a:p>
        </p:txBody>
      </p:sp>
      <p:sp>
        <p:nvSpPr>
          <p:cNvPr id="410" name="Shape 410"/>
          <p:cNvSpPr txBox="1">
            <a:spLocks noGrp="1"/>
          </p:cNvSpPr>
          <p:nvPr>
            <p:ph type="body" idx="1"/>
          </p:nvPr>
        </p:nvSpPr>
        <p:spPr>
          <a:xfrm>
            <a:off x="1126156" y="1600201"/>
            <a:ext cx="9084644" cy="4525963"/>
          </a:xfrm>
          <a:prstGeom prst="rect">
            <a:avLst/>
          </a:prstGeom>
          <a:noFill/>
          <a:ln>
            <a:noFill/>
          </a:ln>
        </p:spPr>
        <p:txBody>
          <a:bodyPr wrap="square" lIns="91425" tIns="45700" rIns="91425" bIns="45700" anchor="t" anchorCtr="0">
            <a:noAutofit/>
          </a:bodyPr>
          <a:lstStyle/>
          <a:p>
            <a:pPr marL="0" indent="0">
              <a:spcBef>
                <a:spcPts val="0"/>
              </a:spcBef>
              <a:buNone/>
            </a:pPr>
            <a:endParaRPr dirty="0"/>
          </a:p>
          <a:p>
            <a:pPr marL="457200" indent="-406400">
              <a:spcBef>
                <a:spcPts val="560"/>
              </a:spcBef>
              <a:buSzPts val="2800"/>
              <a:buFont typeface="Calibri"/>
              <a:buAutoNum type="alphaUcPeriod"/>
            </a:pPr>
            <a:r>
              <a:rPr lang="en-US" sz="2800" dirty="0"/>
              <a:t>Tracking your Participants  </a:t>
            </a:r>
            <a:endParaRPr lang="en-US" sz="2800" dirty="0" smtClean="0"/>
          </a:p>
          <a:p>
            <a:pPr marL="450850" lvl="1" indent="0">
              <a:buNone/>
            </a:pPr>
            <a:r>
              <a:rPr lang="en-US" sz="2400" dirty="0"/>
              <a:t>	</a:t>
            </a:r>
            <a:r>
              <a:rPr lang="en-US" sz="2400" dirty="0" smtClean="0"/>
              <a:t>(</a:t>
            </a:r>
            <a:r>
              <a:rPr lang="en-US" sz="2400" dirty="0"/>
              <a:t>master list, consort, change form)</a:t>
            </a:r>
          </a:p>
          <a:p>
            <a:pPr marL="457200" indent="0">
              <a:spcBef>
                <a:spcPts val="560"/>
              </a:spcBef>
              <a:buNone/>
            </a:pPr>
            <a:endParaRPr dirty="0"/>
          </a:p>
          <a:p>
            <a:pPr marL="461963" indent="-461963">
              <a:spcBef>
                <a:spcPts val="560"/>
              </a:spcBef>
              <a:buNone/>
            </a:pPr>
            <a:r>
              <a:rPr lang="en-US" sz="2800" dirty="0"/>
              <a:t>B. Tracking data collection </a:t>
            </a:r>
            <a:endParaRPr lang="en-US" sz="2800" dirty="0" smtClean="0"/>
          </a:p>
          <a:p>
            <a:pPr marL="461963" indent="-461963">
              <a:spcBef>
                <a:spcPts val="560"/>
              </a:spcBef>
              <a:buNone/>
            </a:pPr>
            <a:r>
              <a:rPr lang="en-US" sz="2800" dirty="0"/>
              <a:t>	</a:t>
            </a:r>
            <a:r>
              <a:rPr lang="en-US" sz="2800" dirty="0" smtClean="0"/>
              <a:t>(on the fly </a:t>
            </a:r>
            <a:r>
              <a:rPr lang="en-US" sz="2800" dirty="0"/>
              <a:t>messiness, scheduled and completing data)</a:t>
            </a:r>
          </a:p>
          <a:p>
            <a:pPr marL="0" indent="-203200">
              <a:buNone/>
            </a:pPr>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Hypothetical Study</a:t>
            </a:r>
          </a:p>
        </p:txBody>
      </p:sp>
      <p:sp>
        <p:nvSpPr>
          <p:cNvPr id="416" name="Shape 416"/>
          <p:cNvSpPr txBox="1">
            <a:spLocks noGrp="1"/>
          </p:cNvSpPr>
          <p:nvPr>
            <p:ph type="body" idx="1"/>
          </p:nvPr>
        </p:nvSpPr>
        <p:spPr>
          <a:xfrm>
            <a:off x="1981200" y="1600200"/>
            <a:ext cx="8229600" cy="4526100"/>
          </a:xfrm>
          <a:prstGeom prst="rect">
            <a:avLst/>
          </a:prstGeom>
          <a:noFill/>
          <a:ln>
            <a:noFill/>
          </a:ln>
        </p:spPr>
        <p:txBody>
          <a:bodyPr wrap="square" lIns="91425" tIns="45700" rIns="91425" bIns="45700" anchor="t" anchorCtr="0">
            <a:noAutofit/>
          </a:bodyPr>
          <a:lstStyle/>
          <a:p>
            <a:pPr indent="-342900">
              <a:spcBef>
                <a:spcPts val="0"/>
              </a:spcBef>
            </a:pPr>
            <a:r>
              <a:rPr lang="en-US"/>
              <a:t>I emailed my survey to</a:t>
            </a:r>
            <a:r>
              <a:rPr lang="en-US"/>
              <a:t> 1,000 people.</a:t>
            </a:r>
          </a:p>
          <a:p>
            <a:pPr marL="0" indent="0">
              <a:spcBef>
                <a:spcPts val="0"/>
              </a:spcBef>
              <a:buNone/>
            </a:pPr>
            <a:endParaRPr/>
          </a:p>
          <a:p>
            <a:pPr indent="-342900">
              <a:spcBef>
                <a:spcPts val="0"/>
              </a:spcBef>
            </a:pPr>
            <a:r>
              <a:rPr lang="en-US"/>
              <a:t>6</a:t>
            </a:r>
            <a:r>
              <a:rPr lang="en-US"/>
              <a:t>00 agreed to participate. </a:t>
            </a:r>
          </a:p>
          <a:p>
            <a:pPr marL="0" indent="0">
              <a:spcBef>
                <a:spcPts val="0"/>
              </a:spcBef>
              <a:buNone/>
            </a:pPr>
            <a:endParaRPr/>
          </a:p>
          <a:p>
            <a:pPr indent="-342900">
              <a:spcBef>
                <a:spcPts val="0"/>
              </a:spcBef>
            </a:pPr>
            <a:r>
              <a:rPr lang="en-US"/>
              <a:t>100 of them didn’t meet eligibility criteria.</a:t>
            </a:r>
          </a:p>
          <a:p>
            <a:pPr marL="0" indent="0">
              <a:spcBef>
                <a:spcPts val="0"/>
              </a:spcBef>
              <a:buNone/>
            </a:pPr>
            <a:endParaRPr/>
          </a:p>
          <a:p>
            <a:pPr indent="-342900">
              <a:spcBef>
                <a:spcPts val="0"/>
              </a:spcBef>
            </a:pPr>
            <a:r>
              <a:rPr lang="en-US"/>
              <a:t>50 participants didn’t actually start the survey.</a:t>
            </a:r>
          </a:p>
          <a:p>
            <a:pPr marL="0" indent="0">
              <a:spcBef>
                <a:spcPts val="0"/>
              </a:spcBef>
              <a:buNone/>
            </a:pPr>
            <a:endParaRPr/>
          </a:p>
          <a:p>
            <a:pPr indent="-342900">
              <a:spcBef>
                <a:spcPts val="0"/>
              </a:spcBef>
            </a:pPr>
            <a:r>
              <a:rPr lang="en-US"/>
              <a:t>45 participants completed it actually didn’t  meet my eligibility criteria.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64143" y="1600201"/>
            <a:ext cx="10356783" cy="4525963"/>
          </a:xfrm>
          <a:prstGeom prst="rect">
            <a:avLst/>
          </a:prstGeom>
          <a:noFill/>
          <a:ln>
            <a:noFill/>
          </a:ln>
        </p:spPr>
        <p:txBody>
          <a:bodyPr wrap="square" lIns="91425" tIns="45700" rIns="91425" bIns="45700" anchor="t" anchorCtr="0">
            <a:noAutofit/>
          </a:bodyPr>
          <a:lstStyle/>
          <a:p>
            <a:pPr indent="-342900">
              <a:spcBef>
                <a:spcPts val="0"/>
              </a:spcBef>
            </a:pPr>
            <a:r>
              <a:rPr lang="en-US" sz="3600" dirty="0"/>
              <a:t>Is a list of every person the project touches.</a:t>
            </a:r>
          </a:p>
          <a:p>
            <a:pPr marL="0" indent="0">
              <a:spcBef>
                <a:spcPts val="0"/>
              </a:spcBef>
              <a:buNone/>
            </a:pPr>
            <a:endParaRPr sz="3600" dirty="0"/>
          </a:p>
          <a:p>
            <a:pPr indent="-342900">
              <a:spcBef>
                <a:spcPts val="0"/>
              </a:spcBef>
            </a:pPr>
            <a:r>
              <a:rPr lang="en-US" sz="3600" dirty="0"/>
              <a:t>You may have a sub-master-list, which contains only those participants who you have assigned an ID.</a:t>
            </a:r>
          </a:p>
          <a:p>
            <a:pPr lvl="1" indent="-285750">
              <a:spcBef>
                <a:spcPts val="0"/>
              </a:spcBef>
            </a:pPr>
            <a:r>
              <a:rPr lang="en-US" sz="3200" dirty="0"/>
              <a:t>How do you determine who gets an ID? </a:t>
            </a:r>
          </a:p>
          <a:p>
            <a:pPr lvl="1" indent="-285750">
              <a:spcBef>
                <a:spcPts val="0"/>
              </a:spcBef>
            </a:pPr>
            <a:r>
              <a:rPr lang="en-US" sz="3200" dirty="0"/>
              <a:t>You make a decision and you write it down. </a:t>
            </a:r>
          </a:p>
          <a:p>
            <a:pPr lvl="1" indent="-285750">
              <a:spcBef>
                <a:spcPts val="0"/>
              </a:spcBef>
            </a:pPr>
            <a:r>
              <a:rPr lang="en-US" sz="3200" dirty="0"/>
              <a:t>And you don’t change it. </a:t>
            </a:r>
          </a:p>
          <a:p>
            <a:pPr marL="0" indent="0">
              <a:spcBef>
                <a:spcPts val="0"/>
              </a:spcBef>
              <a:buNone/>
            </a:pPr>
            <a:endParaRPr sz="3600" dirty="0"/>
          </a:p>
        </p:txBody>
      </p:sp>
      <p:sp>
        <p:nvSpPr>
          <p:cNvPr id="422" name="Shape 422"/>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Master List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818147" y="1600200"/>
            <a:ext cx="10250906" cy="4526100"/>
          </a:xfrm>
          <a:prstGeom prst="rect">
            <a:avLst/>
          </a:prstGeom>
          <a:noFill/>
          <a:ln>
            <a:noFill/>
          </a:ln>
        </p:spPr>
        <p:txBody>
          <a:bodyPr wrap="square" lIns="91425" tIns="45700" rIns="91425" bIns="45700" anchor="t" anchorCtr="0">
            <a:noAutofit/>
          </a:bodyPr>
          <a:lstStyle/>
          <a:p>
            <a:pPr indent="-330200">
              <a:spcBef>
                <a:spcPts val="0"/>
              </a:spcBef>
              <a:buSzPts val="3000"/>
            </a:pPr>
            <a:r>
              <a:rPr lang="en-US" sz="3000" dirty="0"/>
              <a:t>The master list is </a:t>
            </a:r>
            <a:r>
              <a:rPr lang="en-US" sz="3000" dirty="0" smtClean="0"/>
              <a:t>living </a:t>
            </a:r>
            <a:r>
              <a:rPr lang="en-US" sz="3000" dirty="0"/>
              <a:t>document, from which </a:t>
            </a:r>
            <a:r>
              <a:rPr lang="en-US" sz="3000" dirty="0" smtClean="0"/>
              <a:t>_nothing_ </a:t>
            </a:r>
            <a:r>
              <a:rPr lang="en-US" sz="3000" dirty="0"/>
              <a:t>should ever be deleted. </a:t>
            </a:r>
          </a:p>
          <a:p>
            <a:pPr marL="0" indent="0">
              <a:spcBef>
                <a:spcPts val="0"/>
              </a:spcBef>
              <a:buNone/>
            </a:pPr>
            <a:endParaRPr sz="3000" dirty="0"/>
          </a:p>
          <a:p>
            <a:pPr indent="-330200">
              <a:spcBef>
                <a:spcPts val="0"/>
              </a:spcBef>
              <a:buSzPts val="3000"/>
            </a:pPr>
            <a:r>
              <a:rPr lang="en-US" sz="3000" dirty="0"/>
              <a:t>Contains basic demographic and Contact information </a:t>
            </a:r>
          </a:p>
          <a:p>
            <a:pPr marL="0" indent="0">
              <a:spcBef>
                <a:spcPts val="0"/>
              </a:spcBef>
              <a:buNone/>
            </a:pPr>
            <a:endParaRPr sz="3000" dirty="0"/>
          </a:p>
          <a:p>
            <a:pPr indent="-330200">
              <a:spcBef>
                <a:spcPts val="0"/>
              </a:spcBef>
              <a:buSzPts val="3000"/>
            </a:pPr>
            <a:r>
              <a:rPr lang="en-US" sz="3000" dirty="0"/>
              <a:t>This is the lifeblood of the project - how you determine who needs to be assessed and when.</a:t>
            </a:r>
          </a:p>
          <a:p>
            <a:pPr marL="0" indent="0">
              <a:spcBef>
                <a:spcPts val="0"/>
              </a:spcBef>
              <a:buNone/>
            </a:pPr>
            <a:endParaRPr sz="3000" dirty="0"/>
          </a:p>
          <a:p>
            <a:pPr indent="-330200">
              <a:spcBef>
                <a:spcPts val="0"/>
              </a:spcBef>
              <a:buSzPts val="3000"/>
            </a:pPr>
            <a:r>
              <a:rPr lang="en-US" sz="3000" dirty="0"/>
              <a:t>All information in the master file needs to be stored as letters or numbers. </a:t>
            </a:r>
          </a:p>
        </p:txBody>
      </p:sp>
      <p:sp>
        <p:nvSpPr>
          <p:cNvPr id="428" name="Shape 428"/>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Master List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Master List</a:t>
            </a:r>
          </a:p>
        </p:txBody>
      </p:sp>
      <p:pic>
        <p:nvPicPr>
          <p:cNvPr id="434" name="Shape 434"/>
          <p:cNvPicPr preferRelativeResize="0"/>
          <p:nvPr/>
        </p:nvPicPr>
        <p:blipFill rotWithShape="1">
          <a:blip r:embed="rId3">
            <a:alphaModFix/>
          </a:blip>
          <a:srcRect/>
          <a:stretch/>
        </p:blipFill>
        <p:spPr>
          <a:xfrm>
            <a:off x="2510388" y="1911548"/>
            <a:ext cx="7171224" cy="364952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CONSORT diagram</a:t>
            </a:r>
          </a:p>
        </p:txBody>
      </p:sp>
      <p:sp>
        <p:nvSpPr>
          <p:cNvPr id="440" name="Shape 440"/>
          <p:cNvSpPr txBox="1">
            <a:spLocks noGrp="1"/>
          </p:cNvSpPr>
          <p:nvPr>
            <p:ph type="body" idx="1"/>
          </p:nvPr>
        </p:nvSpPr>
        <p:spPr>
          <a:xfrm>
            <a:off x="1981200" y="1600200"/>
            <a:ext cx="8229600" cy="4526100"/>
          </a:xfrm>
          <a:prstGeom prst="rect">
            <a:avLst/>
          </a:prstGeom>
          <a:noFill/>
          <a:ln>
            <a:noFill/>
          </a:ln>
        </p:spPr>
        <p:txBody>
          <a:bodyPr wrap="square" lIns="91425" tIns="45700" rIns="91425" bIns="45700" anchor="t" anchorCtr="0">
            <a:noAutofit/>
          </a:bodyPr>
          <a:lstStyle/>
          <a:p>
            <a:pPr indent="-342900">
              <a:spcBef>
                <a:spcPts val="0"/>
              </a:spcBef>
            </a:pPr>
            <a:r>
              <a:rPr lang="en-US"/>
              <a:t>CONSORT: Consolidated Standards of Reporting Trials.  (Consort-Statement.org)</a:t>
            </a:r>
          </a:p>
          <a:p>
            <a:pPr marL="0" indent="0">
              <a:spcBef>
                <a:spcPts val="0"/>
              </a:spcBef>
              <a:buNone/>
            </a:pPr>
            <a:endParaRPr/>
          </a:p>
          <a:p>
            <a:pPr indent="-342900">
              <a:spcBef>
                <a:spcPts val="0"/>
              </a:spcBef>
            </a:pPr>
            <a:r>
              <a:rPr lang="en-US"/>
              <a:t>Primarily concerned with RCTs</a:t>
            </a:r>
          </a:p>
          <a:p>
            <a:pPr marL="0" indent="0">
              <a:spcBef>
                <a:spcPts val="0"/>
              </a:spcBef>
              <a:buNone/>
            </a:pPr>
            <a:endParaRPr/>
          </a:p>
          <a:p>
            <a:pPr indent="-342900">
              <a:spcBef>
                <a:spcPts val="0"/>
              </a:spcBef>
            </a:pPr>
            <a:r>
              <a:rPr lang="en-US"/>
              <a:t>CONSORT’s diagram is a useful framework for documenting your study.</a:t>
            </a:r>
          </a:p>
          <a:p>
            <a:pPr marL="457200" indent="0">
              <a:spcBef>
                <a:spcPts val="0"/>
              </a:spcBef>
              <a:buNone/>
            </a:pPr>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1524001" y="1600201"/>
            <a:ext cx="9143999" cy="4914347"/>
          </a:xfrm>
          <a:prstGeom prst="rect">
            <a:avLst/>
          </a:prstGeom>
          <a:noFill/>
          <a:ln>
            <a:noFill/>
          </a:ln>
        </p:spPr>
      </p:pic>
      <p:sp>
        <p:nvSpPr>
          <p:cNvPr id="447" name="Shape 447"/>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CONSORT diagram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1981200" y="1306813"/>
            <a:ext cx="8229600" cy="1143000"/>
          </a:xfrm>
          <a:prstGeom prst="rect">
            <a:avLst/>
          </a:prstGeom>
        </p:spPr>
        <p:txBody>
          <a:bodyPr wrap="square" lIns="91425" tIns="91425" rIns="91425" bIns="91425" anchor="ctr" anchorCtr="0">
            <a:noAutofit/>
          </a:bodyPr>
          <a:lstStyle/>
          <a:p>
            <a:r>
              <a:rPr lang="en-US" sz="3800"/>
              <a:t>Longitudinal options</a:t>
            </a:r>
          </a:p>
        </p:txBody>
      </p:sp>
      <p:pic>
        <p:nvPicPr>
          <p:cNvPr id="454" name="Shape 454"/>
          <p:cNvPicPr preferRelativeResize="0"/>
          <p:nvPr/>
        </p:nvPicPr>
        <p:blipFill>
          <a:blip r:embed="rId3">
            <a:alphaModFix/>
          </a:blip>
          <a:stretch>
            <a:fillRect/>
          </a:stretch>
        </p:blipFill>
        <p:spPr>
          <a:xfrm>
            <a:off x="1524001" y="2613658"/>
            <a:ext cx="9144001" cy="3512634"/>
          </a:xfrm>
          <a:prstGeom prst="rect">
            <a:avLst/>
          </a:prstGeom>
          <a:noFill/>
          <a:ln>
            <a:noFill/>
          </a:ln>
        </p:spPr>
      </p:pic>
      <p:sp>
        <p:nvSpPr>
          <p:cNvPr id="455" name="Shape 455"/>
          <p:cNvSpPr txBox="1">
            <a:spLocks noGrp="1"/>
          </p:cNvSpPr>
          <p:nvPr>
            <p:ph type="title"/>
          </p:nvPr>
        </p:nvSpPr>
        <p:spPr>
          <a:xfrm>
            <a:off x="1981200" y="-12"/>
            <a:ext cx="8229600" cy="1143000"/>
          </a:xfrm>
          <a:prstGeom prst="rect">
            <a:avLst/>
          </a:prstGeom>
          <a:noFill/>
          <a:ln>
            <a:noFill/>
          </a:ln>
        </p:spPr>
        <p:txBody>
          <a:bodyPr wrap="square" lIns="91425" tIns="45700" rIns="91425" bIns="45700" anchor="ctr" anchorCtr="0">
            <a:noAutofit/>
          </a:bodyPr>
          <a:lstStyle/>
          <a:p>
            <a:pPr indent="-279400"/>
            <a:r>
              <a:rPr lang="en-US"/>
              <a:t>CONSORT diagram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5-minute activity!</a:t>
            </a:r>
            <a:br>
              <a:rPr lang="en-US" dirty="0" smtClean="0"/>
            </a:br>
            <a:r>
              <a:rPr lang="en-US" dirty="0" smtClean="0"/>
              <a:t>CONSORT Diagram</a:t>
            </a:r>
            <a:endParaRPr lang="en-US" dirty="0"/>
          </a:p>
        </p:txBody>
      </p:sp>
      <p:sp>
        <p:nvSpPr>
          <p:cNvPr id="3" name="Text Placeholder 2"/>
          <p:cNvSpPr>
            <a:spLocks noGrp="1"/>
          </p:cNvSpPr>
          <p:nvPr>
            <p:ph type="body" idx="1"/>
          </p:nvPr>
        </p:nvSpPr>
        <p:spPr>
          <a:xfrm>
            <a:off x="202131" y="1600201"/>
            <a:ext cx="11819823" cy="4525963"/>
          </a:xfrm>
        </p:spPr>
        <p:txBody>
          <a:bodyPr/>
          <a:lstStyle/>
          <a:p>
            <a:pPr indent="-342900">
              <a:spcBef>
                <a:spcPts val="0"/>
              </a:spcBef>
            </a:pPr>
            <a:r>
              <a:rPr lang="en-US" dirty="0" smtClean="0"/>
              <a:t>Here’s that hypothetical Study: Use it to fill out a CONSORT diagram</a:t>
            </a:r>
          </a:p>
          <a:p>
            <a:pPr lvl="1" indent="-342900">
              <a:spcBef>
                <a:spcPts val="0"/>
              </a:spcBef>
            </a:pPr>
            <a:r>
              <a:rPr lang="en-US" dirty="0" smtClean="0"/>
              <a:t>I </a:t>
            </a:r>
            <a:r>
              <a:rPr lang="en-US" dirty="0"/>
              <a:t>emailed my survey to 1,000 people.</a:t>
            </a:r>
          </a:p>
          <a:p>
            <a:pPr lvl="1" indent="-342900">
              <a:spcBef>
                <a:spcPts val="0"/>
              </a:spcBef>
            </a:pPr>
            <a:endParaRPr lang="en-US" dirty="0" smtClean="0"/>
          </a:p>
          <a:p>
            <a:pPr lvl="1" indent="-342900">
              <a:spcBef>
                <a:spcPts val="0"/>
              </a:spcBef>
            </a:pPr>
            <a:r>
              <a:rPr lang="en-US" dirty="0" smtClean="0"/>
              <a:t>600 </a:t>
            </a:r>
            <a:r>
              <a:rPr lang="en-US" dirty="0"/>
              <a:t>agreed to participate. </a:t>
            </a:r>
          </a:p>
          <a:p>
            <a:pPr lvl="1" indent="-342900">
              <a:spcBef>
                <a:spcPts val="0"/>
              </a:spcBef>
            </a:pPr>
            <a:endParaRPr lang="en-US" dirty="0" smtClean="0"/>
          </a:p>
          <a:p>
            <a:pPr lvl="1" indent="-342900">
              <a:spcBef>
                <a:spcPts val="0"/>
              </a:spcBef>
            </a:pPr>
            <a:r>
              <a:rPr lang="en-US" dirty="0" smtClean="0"/>
              <a:t>100 </a:t>
            </a:r>
            <a:r>
              <a:rPr lang="en-US" dirty="0"/>
              <a:t>of them didn’t meet eligibility criteria.</a:t>
            </a:r>
          </a:p>
          <a:p>
            <a:pPr lvl="1" indent="-342900">
              <a:spcBef>
                <a:spcPts val="0"/>
              </a:spcBef>
            </a:pPr>
            <a:endParaRPr lang="en-US" dirty="0" smtClean="0"/>
          </a:p>
          <a:p>
            <a:pPr lvl="1" indent="-342900">
              <a:spcBef>
                <a:spcPts val="0"/>
              </a:spcBef>
            </a:pPr>
            <a:r>
              <a:rPr lang="en-US" dirty="0" smtClean="0"/>
              <a:t>50 </a:t>
            </a:r>
            <a:r>
              <a:rPr lang="en-US" dirty="0"/>
              <a:t>participants didn’t actually start the survey.</a:t>
            </a:r>
          </a:p>
          <a:p>
            <a:pPr lvl="1" indent="-342900">
              <a:spcBef>
                <a:spcPts val="0"/>
              </a:spcBef>
            </a:pPr>
            <a:endParaRPr lang="en-US" dirty="0" smtClean="0"/>
          </a:p>
          <a:p>
            <a:pPr lvl="1" indent="-342900">
              <a:spcBef>
                <a:spcPts val="0"/>
              </a:spcBef>
            </a:pPr>
            <a:r>
              <a:rPr lang="en-US" dirty="0" smtClean="0"/>
              <a:t>45 </a:t>
            </a:r>
            <a:r>
              <a:rPr lang="en-US" dirty="0"/>
              <a:t>participants completed it actually didn’t  meet my eligibility </a:t>
            </a:r>
            <a:r>
              <a:rPr lang="en-US" dirty="0" smtClean="0"/>
              <a:t>criteria so I couldn’t use them in the analysis.</a:t>
            </a:r>
            <a:endParaRPr lang="en-US" dirty="0"/>
          </a:p>
          <a:p>
            <a:endParaRPr lang="en-US" dirty="0"/>
          </a:p>
        </p:txBody>
      </p:sp>
    </p:spTree>
    <p:extLst>
      <p:ext uri="{BB962C8B-B14F-4D97-AF65-F5344CB8AC3E}">
        <p14:creationId xmlns:p14="http://schemas.microsoft.com/office/powerpoint/2010/main" val="2430879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Data Management: Why? </a:t>
            </a:r>
            <a:br>
              <a:rPr lang="en-US" dirty="0" smtClean="0"/>
            </a:br>
            <a:r>
              <a:rPr lang="en-US" dirty="0" smtClean="0"/>
              <a:t>Data Sharing</a:t>
            </a:r>
            <a:endParaRPr lang="en-US" dirty="0"/>
          </a:p>
        </p:txBody>
      </p:sp>
      <p:sp>
        <p:nvSpPr>
          <p:cNvPr id="3" name="Content Placeholder 2"/>
          <p:cNvSpPr>
            <a:spLocks noGrp="1"/>
          </p:cNvSpPr>
          <p:nvPr>
            <p:ph idx="1"/>
          </p:nvPr>
        </p:nvSpPr>
        <p:spPr>
          <a:xfrm>
            <a:off x="924025" y="1799923"/>
            <a:ext cx="10751419" cy="4381801"/>
          </a:xfrm>
        </p:spPr>
        <p:txBody>
          <a:bodyPr>
            <a:normAutofit/>
          </a:bodyPr>
          <a:lstStyle/>
          <a:p>
            <a:r>
              <a:rPr lang="en-US" dirty="0" smtClean="0"/>
              <a:t>Some researchers are very uncomfortable with data sharing. </a:t>
            </a:r>
          </a:p>
          <a:p>
            <a:endParaRPr lang="en-US" dirty="0" smtClean="0"/>
          </a:p>
          <a:p>
            <a:r>
              <a:rPr lang="en-US" dirty="0" smtClean="0"/>
              <a:t>They make three </a:t>
            </a:r>
            <a:r>
              <a:rPr lang="en-US" dirty="0" smtClean="0"/>
              <a:t>basic arguments: </a:t>
            </a:r>
          </a:p>
          <a:p>
            <a:pPr lvl="1"/>
            <a:r>
              <a:rPr lang="en-US" dirty="0" smtClean="0"/>
              <a:t>It was my idea to collect these data</a:t>
            </a:r>
          </a:p>
          <a:p>
            <a:pPr lvl="1"/>
            <a:r>
              <a:rPr lang="en-US" dirty="0" smtClean="0"/>
              <a:t>I did all the work</a:t>
            </a:r>
          </a:p>
          <a:p>
            <a:pPr lvl="1"/>
            <a:r>
              <a:rPr lang="en-US" dirty="0" smtClean="0"/>
              <a:t>It’s against the ethos of science</a:t>
            </a:r>
            <a:endParaRPr lang="en-US" dirty="0"/>
          </a:p>
        </p:txBody>
      </p:sp>
    </p:spTree>
    <p:extLst>
      <p:ext uri="{BB962C8B-B14F-4D97-AF65-F5344CB8AC3E}">
        <p14:creationId xmlns:p14="http://schemas.microsoft.com/office/powerpoint/2010/main" val="2651600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smtClean="0"/>
              <a:t>Review</a:t>
            </a:r>
            <a:endParaRPr lang="en-US" dirty="0"/>
          </a:p>
        </p:txBody>
      </p:sp>
      <p:sp>
        <p:nvSpPr>
          <p:cNvPr id="416" name="Shape 416"/>
          <p:cNvSpPr txBox="1">
            <a:spLocks noGrp="1"/>
          </p:cNvSpPr>
          <p:nvPr>
            <p:ph type="body" idx="1"/>
          </p:nvPr>
        </p:nvSpPr>
        <p:spPr>
          <a:xfrm>
            <a:off x="1981200" y="1600200"/>
            <a:ext cx="8229600" cy="4526100"/>
          </a:xfrm>
          <a:prstGeom prst="rect">
            <a:avLst/>
          </a:prstGeom>
          <a:noFill/>
          <a:ln>
            <a:noFill/>
          </a:ln>
        </p:spPr>
        <p:txBody>
          <a:bodyPr wrap="square" lIns="91425" tIns="45700" rIns="91425" bIns="45700" anchor="t" anchorCtr="0">
            <a:noAutofit/>
          </a:bodyPr>
          <a:lstStyle/>
          <a:p>
            <a:pPr indent="-342900">
              <a:spcBef>
                <a:spcPts val="0"/>
              </a:spcBef>
            </a:pPr>
            <a:endParaRPr lang="en-US" dirty="0"/>
          </a:p>
        </p:txBody>
      </p:sp>
    </p:spTree>
    <p:extLst>
      <p:ext uri="{BB962C8B-B14F-4D97-AF65-F5344CB8AC3E}">
        <p14:creationId xmlns:p14="http://schemas.microsoft.com/office/powerpoint/2010/main" val="1024377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Tracking Participant Movement</a:t>
            </a:r>
          </a:p>
        </p:txBody>
      </p:sp>
      <p:sp>
        <p:nvSpPr>
          <p:cNvPr id="494" name="Shape 494"/>
          <p:cNvSpPr txBox="1">
            <a:spLocks noGrp="1"/>
          </p:cNvSpPr>
          <p:nvPr>
            <p:ph type="body" idx="1"/>
          </p:nvPr>
        </p:nvSpPr>
        <p:spPr>
          <a:xfrm>
            <a:off x="712269" y="1600200"/>
            <a:ext cx="10491537" cy="4526100"/>
          </a:xfrm>
          <a:prstGeom prst="rect">
            <a:avLst/>
          </a:prstGeom>
        </p:spPr>
        <p:txBody>
          <a:bodyPr wrap="square" lIns="91425" tIns="91425" rIns="91425" bIns="91425" anchor="t" anchorCtr="0">
            <a:noAutofit/>
          </a:bodyPr>
          <a:lstStyle/>
          <a:p>
            <a:pPr marL="457200" indent="-431800">
              <a:spcBef>
                <a:spcPts val="0"/>
              </a:spcBef>
            </a:pPr>
            <a:r>
              <a:rPr lang="en-US" dirty="0"/>
              <a:t>Participants in studies are transient. </a:t>
            </a:r>
          </a:p>
          <a:p>
            <a:pPr marL="0" indent="0">
              <a:spcBef>
                <a:spcPts val="0"/>
              </a:spcBef>
              <a:buNone/>
            </a:pPr>
            <a:endParaRPr dirty="0"/>
          </a:p>
          <a:p>
            <a:pPr marL="457200" indent="-431800">
              <a:spcBef>
                <a:spcPts val="0"/>
              </a:spcBef>
            </a:pPr>
            <a:r>
              <a:rPr lang="en-US" dirty="0"/>
              <a:t>Keeping track of movement of participants is important. </a:t>
            </a:r>
          </a:p>
          <a:p>
            <a:pPr marL="0" indent="0">
              <a:spcBef>
                <a:spcPts val="0"/>
              </a:spcBef>
              <a:buNone/>
            </a:pPr>
            <a:endParaRPr dirty="0"/>
          </a:p>
          <a:p>
            <a:pPr marL="457200" indent="-431800">
              <a:spcBef>
                <a:spcPts val="0"/>
              </a:spcBef>
            </a:pPr>
            <a:r>
              <a:rPr lang="en-US" dirty="0"/>
              <a:t>you can keep track of this in multiple ways</a:t>
            </a:r>
          </a:p>
          <a:p>
            <a:pPr marL="914400" lvl="1" indent="-406400">
              <a:spcBef>
                <a:spcPts val="0"/>
              </a:spcBef>
            </a:pPr>
            <a:r>
              <a:rPr lang="en-US" dirty="0"/>
              <a:t>The Master List</a:t>
            </a:r>
          </a:p>
          <a:p>
            <a:pPr marL="914400" lvl="1" indent="-406400">
              <a:spcBef>
                <a:spcPts val="0"/>
              </a:spcBef>
            </a:pPr>
            <a:r>
              <a:rPr lang="en-US" dirty="0"/>
              <a:t>A separate excel log</a:t>
            </a:r>
          </a:p>
          <a:p>
            <a:pPr marL="914400" lvl="1" indent="-406400">
              <a:spcBef>
                <a:spcPts val="0"/>
              </a:spcBef>
            </a:pPr>
            <a:r>
              <a:rPr lang="en-US" dirty="0"/>
              <a:t>A form or digital form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sz="3900"/>
              <a:t>DATA IS COLLECTED</a:t>
            </a:r>
          </a:p>
        </p:txBody>
      </p:sp>
      <p:sp>
        <p:nvSpPr>
          <p:cNvPr id="555" name="Shape 555"/>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marL="0" indent="0">
              <a:spcBef>
                <a:spcPts val="0"/>
              </a:spcBef>
              <a:buNone/>
            </a:pPr>
            <a:r>
              <a:rPr lang="en-US" dirty="0"/>
              <a:t>A. </a:t>
            </a:r>
            <a:r>
              <a:rPr lang="en-US" sz="2800" dirty="0"/>
              <a:t>Backup your data</a:t>
            </a:r>
          </a:p>
          <a:p>
            <a:pPr marL="914400" indent="0">
              <a:spcBef>
                <a:spcPts val="480"/>
              </a:spcBef>
              <a:buNone/>
            </a:pPr>
            <a:endParaRPr dirty="0"/>
          </a:p>
          <a:p>
            <a:pPr marL="0" indent="0">
              <a:spcBef>
                <a:spcPts val="560"/>
              </a:spcBef>
              <a:buNone/>
            </a:pPr>
            <a:r>
              <a:rPr lang="en-US" sz="2800" dirty="0"/>
              <a:t>C. Data cleaning: (Range, Validity, Total Scores)</a:t>
            </a:r>
          </a:p>
          <a:p>
            <a:pPr marL="0" indent="0">
              <a:spcBef>
                <a:spcPts val="560"/>
              </a:spcBef>
              <a:buNone/>
            </a:pPr>
            <a:endParaRPr dirty="0"/>
          </a:p>
          <a:p>
            <a:pPr marL="0" indent="0">
              <a:spcBef>
                <a:spcPts val="560"/>
              </a:spcBef>
              <a:buNone/>
            </a:pPr>
            <a:r>
              <a:rPr lang="en-US" dirty="0"/>
              <a:t>D. </a:t>
            </a:r>
            <a:r>
              <a:rPr lang="en-US" sz="2800" dirty="0"/>
              <a:t>Share with Collaborators  (This should be easy now!) </a:t>
            </a:r>
          </a:p>
          <a:p>
            <a:pPr marL="0" indent="0">
              <a:spcBef>
                <a:spcPts val="560"/>
              </a:spcBef>
              <a:buNone/>
            </a:pPr>
            <a:endParaRPr sz="2800" dirty="0"/>
          </a:p>
          <a:p>
            <a:pPr marL="0" indent="0">
              <a:spcBef>
                <a:spcPts val="560"/>
              </a:spcBef>
              <a:buNone/>
            </a:pPr>
            <a:r>
              <a:rPr lang="en-US" sz="2800" dirty="0"/>
              <a:t>E. If something changes, document it (versioning)</a:t>
            </a:r>
          </a:p>
          <a:p>
            <a:pPr indent="-342900">
              <a:buNone/>
            </a:pPr>
            <a:endParaRP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Backup. your. data.</a:t>
            </a:r>
          </a:p>
        </p:txBody>
      </p:sp>
      <p:sp>
        <p:nvSpPr>
          <p:cNvPr id="562" name="Shape 562"/>
          <p:cNvSpPr txBox="1">
            <a:spLocks noGrp="1"/>
          </p:cNvSpPr>
          <p:nvPr>
            <p:ph type="body" idx="1"/>
          </p:nvPr>
        </p:nvSpPr>
        <p:spPr>
          <a:xfrm>
            <a:off x="529389" y="1600200"/>
            <a:ext cx="10741794" cy="4526100"/>
          </a:xfrm>
          <a:prstGeom prst="rect">
            <a:avLst/>
          </a:prstGeom>
        </p:spPr>
        <p:txBody>
          <a:bodyPr wrap="square" lIns="91425" tIns="91425" rIns="91425" bIns="91425" anchor="t" anchorCtr="0">
            <a:noAutofit/>
          </a:bodyPr>
          <a:lstStyle/>
          <a:p>
            <a:pPr marL="457200" indent="-431800">
              <a:spcBef>
                <a:spcPts val="0"/>
              </a:spcBef>
            </a:pPr>
            <a:r>
              <a:rPr lang="en-US" dirty="0"/>
              <a:t>Backing up your data is one of the most essential steps in data processing. </a:t>
            </a:r>
          </a:p>
          <a:p>
            <a:pPr marL="914400" lvl="1" indent="-406400">
              <a:spcBef>
                <a:spcPts val="0"/>
              </a:spcBef>
            </a:pPr>
            <a:r>
              <a:rPr lang="en-US" dirty="0"/>
              <a:t>this may mean scanning or copying paper data or a more sophisticated digital system. </a:t>
            </a:r>
          </a:p>
        </p:txBody>
      </p:sp>
      <p:pic>
        <p:nvPicPr>
          <p:cNvPr id="563" name="Shape 563"/>
          <p:cNvPicPr preferRelativeResize="0"/>
          <p:nvPr/>
        </p:nvPicPr>
        <p:blipFill>
          <a:blip r:embed="rId3">
            <a:alphaModFix/>
          </a:blip>
          <a:stretch>
            <a:fillRect/>
          </a:stretch>
        </p:blipFill>
        <p:spPr>
          <a:xfrm>
            <a:off x="1682775" y="4088050"/>
            <a:ext cx="5924550" cy="1447800"/>
          </a:xfrm>
          <a:prstGeom prst="rect">
            <a:avLst/>
          </a:prstGeom>
          <a:noFill/>
          <a:ln>
            <a:noFill/>
          </a:ln>
        </p:spPr>
      </p:pic>
      <p:pic>
        <p:nvPicPr>
          <p:cNvPr id="564" name="Shape 564"/>
          <p:cNvPicPr preferRelativeResize="0"/>
          <p:nvPr/>
        </p:nvPicPr>
        <p:blipFill>
          <a:blip r:embed="rId4">
            <a:alphaModFix/>
          </a:blip>
          <a:stretch>
            <a:fillRect/>
          </a:stretch>
        </p:blipFill>
        <p:spPr>
          <a:xfrm>
            <a:off x="4959300" y="5612314"/>
            <a:ext cx="5638800" cy="1152525"/>
          </a:xfrm>
          <a:prstGeom prst="rect">
            <a:avLst/>
          </a:prstGeom>
          <a:noFill/>
          <a:ln>
            <a:no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Backup. your. data.</a:t>
            </a:r>
          </a:p>
        </p:txBody>
      </p:sp>
      <p:sp>
        <p:nvSpPr>
          <p:cNvPr id="571" name="Shape 571"/>
          <p:cNvSpPr txBox="1">
            <a:spLocks noGrp="1"/>
          </p:cNvSpPr>
          <p:nvPr>
            <p:ph type="body" idx="1"/>
          </p:nvPr>
        </p:nvSpPr>
        <p:spPr>
          <a:xfrm>
            <a:off x="904775" y="1600200"/>
            <a:ext cx="10125777" cy="4526100"/>
          </a:xfrm>
          <a:prstGeom prst="rect">
            <a:avLst/>
          </a:prstGeom>
        </p:spPr>
        <p:txBody>
          <a:bodyPr wrap="square" lIns="91425" tIns="91425" rIns="91425" bIns="91425" anchor="t" anchorCtr="0">
            <a:noAutofit/>
          </a:bodyPr>
          <a:lstStyle/>
          <a:p>
            <a:pPr marL="457200" indent="-431800">
              <a:lnSpc>
                <a:spcPct val="115000"/>
              </a:lnSpc>
              <a:spcBef>
                <a:spcPts val="800"/>
              </a:spcBef>
              <a:buClr>
                <a:srgbClr val="FFFFFF"/>
              </a:buClr>
              <a:buFont typeface="Arial"/>
              <a:buChar char="●"/>
            </a:pPr>
            <a:r>
              <a:rPr lang="en-US" dirty="0">
                <a:solidFill>
                  <a:srgbClr val="FFFFFF"/>
                </a:solidFill>
                <a:latin typeface="Arial"/>
                <a:ea typeface="Arial"/>
                <a:cs typeface="Arial"/>
                <a:sym typeface="Arial"/>
              </a:rPr>
              <a:t>Try to make sure that your department/university has a file server.</a:t>
            </a:r>
          </a:p>
          <a:p>
            <a:pPr marL="914400" lvl="1" indent="-406400">
              <a:lnSpc>
                <a:spcPct val="115000"/>
              </a:lnSpc>
              <a:spcBef>
                <a:spcPts val="0"/>
              </a:spcBef>
              <a:buClr>
                <a:srgbClr val="FFFFFF"/>
              </a:buClr>
              <a:buChar char="○"/>
            </a:pPr>
            <a:r>
              <a:rPr lang="en-US" sz="3200" dirty="0">
                <a:solidFill>
                  <a:srgbClr val="FFFFFF"/>
                </a:solidFill>
                <a:latin typeface="Arial"/>
                <a:ea typeface="Arial"/>
                <a:cs typeface="Arial"/>
                <a:sym typeface="Arial"/>
              </a:rPr>
              <a:t>Shared </a:t>
            </a:r>
            <a:r>
              <a:rPr lang="en-US" sz="3200" dirty="0">
                <a:solidFill>
                  <a:srgbClr val="FFFFFF"/>
                </a:solidFill>
                <a:latin typeface="Arial"/>
                <a:ea typeface="Arial"/>
                <a:cs typeface="Arial"/>
                <a:sym typeface="Arial"/>
              </a:rPr>
              <a:t>drive</a:t>
            </a:r>
          </a:p>
          <a:p>
            <a:pPr marL="0" indent="0">
              <a:lnSpc>
                <a:spcPct val="115000"/>
              </a:lnSpc>
              <a:spcBef>
                <a:spcPts val="800"/>
              </a:spcBef>
              <a:buNone/>
            </a:pPr>
            <a:endParaRPr dirty="0">
              <a:solidFill>
                <a:srgbClr val="FFFFFF"/>
              </a:solidFill>
              <a:latin typeface="Arial"/>
              <a:ea typeface="Arial"/>
              <a:cs typeface="Arial"/>
              <a:sym typeface="Arial"/>
            </a:endParaRPr>
          </a:p>
          <a:p>
            <a:pPr marL="457200" indent="-431800">
              <a:lnSpc>
                <a:spcPct val="115000"/>
              </a:lnSpc>
              <a:spcBef>
                <a:spcPts val="800"/>
              </a:spcBef>
              <a:buClr>
                <a:srgbClr val="FFFFFF"/>
              </a:buClr>
              <a:buFont typeface="Arial"/>
              <a:buChar char="●"/>
            </a:pPr>
            <a:r>
              <a:rPr lang="en-US" dirty="0">
                <a:solidFill>
                  <a:srgbClr val="FFFFFF"/>
                </a:solidFill>
                <a:latin typeface="Arial"/>
                <a:ea typeface="Arial"/>
                <a:cs typeface="Arial"/>
                <a:sym typeface="Arial"/>
              </a:rPr>
              <a:t>Allow for multiple computers to access the same </a:t>
            </a:r>
            <a:r>
              <a:rPr lang="en-US" dirty="0" err="1">
                <a:solidFill>
                  <a:srgbClr val="FFFFFF"/>
                </a:solidFill>
                <a:latin typeface="Arial"/>
                <a:ea typeface="Arial"/>
                <a:cs typeface="Arial"/>
                <a:sym typeface="Arial"/>
              </a:rPr>
              <a:t>datafiles</a:t>
            </a:r>
            <a:r>
              <a:rPr lang="en-US" dirty="0">
                <a:solidFill>
                  <a:srgbClr val="FFFFFF"/>
                </a:solidFill>
                <a:latin typeface="Arial"/>
                <a:ea typeface="Arial"/>
                <a:cs typeface="Arial"/>
                <a:sym typeface="Arial"/>
              </a:rPr>
              <a:t>.</a:t>
            </a:r>
          </a:p>
          <a:p>
            <a:pPr marL="0" indent="0">
              <a:lnSpc>
                <a:spcPct val="115000"/>
              </a:lnSpc>
              <a:spcBef>
                <a:spcPts val="800"/>
              </a:spcBef>
              <a:buNone/>
            </a:pPr>
            <a:endParaRPr dirty="0">
              <a:solidFill>
                <a:srgbClr val="FFFFFF"/>
              </a:solidFill>
              <a:latin typeface="Arial"/>
              <a:ea typeface="Arial"/>
              <a:cs typeface="Arial"/>
              <a:sym typeface="Arial"/>
            </a:endParaRPr>
          </a:p>
          <a:p>
            <a:pPr marL="457200" indent="-431800">
              <a:lnSpc>
                <a:spcPct val="115000"/>
              </a:lnSpc>
              <a:spcBef>
                <a:spcPts val="800"/>
              </a:spcBef>
              <a:buClr>
                <a:srgbClr val="FFFFFF"/>
              </a:buClr>
              <a:buFont typeface="Arial"/>
              <a:buChar char="●"/>
            </a:pPr>
            <a:r>
              <a:rPr lang="en-US" dirty="0">
                <a:solidFill>
                  <a:srgbClr val="FFFFFF"/>
                </a:solidFill>
                <a:latin typeface="Arial"/>
                <a:ea typeface="Arial"/>
                <a:cs typeface="Arial"/>
                <a:sym typeface="Arial"/>
              </a:rPr>
              <a:t>Easier to set back-ups.</a:t>
            </a:r>
          </a:p>
          <a:p>
            <a:pPr>
              <a:spcBef>
                <a:spcPts val="0"/>
              </a:spcBef>
              <a:buNone/>
            </a:pPr>
            <a:endParaRPr dirty="0">
              <a:solidFill>
                <a:srgbClr val="FFFF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1825900" y="106269"/>
            <a:ext cx="8554500" cy="2232600"/>
          </a:xfrm>
          <a:prstGeom prst="rect">
            <a:avLst/>
          </a:prstGeom>
          <a:noFill/>
          <a:ln>
            <a:noFill/>
          </a:ln>
        </p:spPr>
        <p:txBody>
          <a:bodyPr wrap="square" lIns="91425" tIns="45700" rIns="91425" bIns="45700" anchor="ctr" anchorCtr="0">
            <a:noAutofit/>
          </a:bodyPr>
          <a:lstStyle/>
          <a:p>
            <a:pPr indent="-342900">
              <a:buSzPts val="5400"/>
            </a:pPr>
            <a:r>
              <a:rPr lang="en-US" sz="5400"/>
              <a:t>Cleanliness is next to Godliness</a:t>
            </a:r>
          </a:p>
        </p:txBody>
      </p:sp>
      <p:sp>
        <p:nvSpPr>
          <p:cNvPr id="658" name="Shape 658"/>
          <p:cNvSpPr txBox="1">
            <a:spLocks noGrp="1"/>
          </p:cNvSpPr>
          <p:nvPr>
            <p:ph type="body" idx="1"/>
          </p:nvPr>
        </p:nvSpPr>
        <p:spPr>
          <a:xfrm>
            <a:off x="1020277" y="2209800"/>
            <a:ext cx="9837019" cy="3916500"/>
          </a:xfrm>
          <a:prstGeom prst="rect">
            <a:avLst/>
          </a:prstGeom>
          <a:noFill/>
          <a:ln>
            <a:noFill/>
          </a:ln>
        </p:spPr>
        <p:txBody>
          <a:bodyPr wrap="square" lIns="91425" tIns="45700" rIns="91425" bIns="45700" anchor="t" anchorCtr="0">
            <a:noAutofit/>
          </a:bodyPr>
          <a:lstStyle/>
          <a:p>
            <a:pPr marL="457200" indent="-431800">
              <a:spcBef>
                <a:spcPts val="0"/>
              </a:spcBef>
              <a:buFont typeface="Calibri"/>
              <a:buChar char="•"/>
            </a:pPr>
            <a:r>
              <a:rPr lang="en-US" dirty="0"/>
              <a:t>Every data set has some problems. If you don’t think you have data problem, then you haven’t looked at it yet. </a:t>
            </a:r>
          </a:p>
          <a:p>
            <a:pPr marL="0" indent="-203200">
              <a:buNone/>
            </a:pPr>
            <a:endParaRPr dirty="0"/>
          </a:p>
          <a:p>
            <a:pPr marL="457200" indent="-431800">
              <a:buFont typeface="Calibri"/>
              <a:buChar char="•"/>
            </a:pPr>
            <a:r>
              <a:rPr lang="en-US" dirty="0"/>
              <a:t>Data needs to be cleaned to be used meaningfully. Be flexible because data cleaning is hard. </a:t>
            </a:r>
          </a:p>
          <a:p>
            <a:pPr marL="0" indent="-203200">
              <a:buNone/>
            </a:pPr>
            <a:endParaRPr dirty="0"/>
          </a:p>
          <a:p>
            <a:pPr marL="0" indent="-203200">
              <a:buNone/>
            </a:pPr>
            <a:endParaRP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Data Cleaning</a:t>
            </a:r>
          </a:p>
        </p:txBody>
      </p:sp>
      <p:sp>
        <p:nvSpPr>
          <p:cNvPr id="664" name="Shape 664"/>
          <p:cNvSpPr txBox="1">
            <a:spLocks noGrp="1"/>
          </p:cNvSpPr>
          <p:nvPr>
            <p:ph type="body" idx="1"/>
          </p:nvPr>
        </p:nvSpPr>
        <p:spPr>
          <a:xfrm>
            <a:off x="250258" y="1549524"/>
            <a:ext cx="9432758" cy="4668395"/>
          </a:xfrm>
          <a:prstGeom prst="rect">
            <a:avLst/>
          </a:prstGeom>
          <a:noFill/>
          <a:ln>
            <a:noFill/>
          </a:ln>
        </p:spPr>
        <p:txBody>
          <a:bodyPr wrap="square" lIns="91425" tIns="45700" rIns="91425" bIns="45700" anchor="t" anchorCtr="0">
            <a:noAutofit/>
          </a:bodyPr>
          <a:lstStyle/>
          <a:p>
            <a:pPr indent="-342900">
              <a:spcBef>
                <a:spcPts val="0"/>
              </a:spcBef>
              <a:buNone/>
            </a:pPr>
            <a:r>
              <a:rPr lang="en-US" sz="2800" dirty="0"/>
              <a:t>Principles of Data Cleaning:</a:t>
            </a:r>
          </a:p>
          <a:p>
            <a:pPr marL="857250" lvl="1" indent="-387350">
              <a:lnSpc>
                <a:spcPct val="115000"/>
              </a:lnSpc>
              <a:spcBef>
                <a:spcPts val="600"/>
              </a:spcBef>
              <a:buSzPts val="2500"/>
              <a:buAutoNum type="arabicPeriod"/>
            </a:pPr>
            <a:r>
              <a:rPr lang="en-US" sz="2400" dirty="0"/>
              <a:t>Create an organizational system for </a:t>
            </a:r>
            <a:r>
              <a:rPr lang="en-US" sz="2400" dirty="0" smtClean="0"/>
              <a:t>the data </a:t>
            </a:r>
            <a:r>
              <a:rPr lang="en-US" sz="2400" dirty="0"/>
              <a:t>files</a:t>
            </a:r>
          </a:p>
          <a:p>
            <a:pPr marL="857250" lvl="1" indent="-387350">
              <a:lnSpc>
                <a:spcPct val="115000"/>
              </a:lnSpc>
              <a:spcBef>
                <a:spcPts val="600"/>
              </a:spcBef>
              <a:buSzPts val="2500"/>
              <a:buAutoNum type="arabicPeriod"/>
            </a:pPr>
            <a:r>
              <a:rPr lang="en-US" sz="2400" dirty="0"/>
              <a:t>Create a system for tracking issues and resolutions (codebook/protocol)</a:t>
            </a:r>
          </a:p>
          <a:p>
            <a:pPr marL="857250" lvl="1" indent="-387350">
              <a:lnSpc>
                <a:spcPct val="115000"/>
              </a:lnSpc>
              <a:spcBef>
                <a:spcPts val="0"/>
              </a:spcBef>
              <a:buSzPts val="2500"/>
              <a:buAutoNum type="arabicPeriod"/>
            </a:pPr>
            <a:r>
              <a:rPr lang="en-US" sz="2400" dirty="0"/>
              <a:t>Ensure variables and values match those in the codebook</a:t>
            </a:r>
          </a:p>
          <a:p>
            <a:pPr marL="857250" lvl="1" indent="-387350">
              <a:lnSpc>
                <a:spcPct val="115000"/>
              </a:lnSpc>
              <a:spcBef>
                <a:spcPts val="0"/>
              </a:spcBef>
              <a:buSzPts val="2500"/>
              <a:buAutoNum type="arabicPeriod"/>
            </a:pPr>
            <a:r>
              <a:rPr lang="en-US" sz="2400" dirty="0"/>
              <a:t>Run </a:t>
            </a:r>
            <a:r>
              <a:rPr lang="en-US" sz="2400" dirty="0" err="1"/>
              <a:t>descriptives</a:t>
            </a:r>
            <a:r>
              <a:rPr lang="en-US" sz="2400" dirty="0"/>
              <a:t> on key variables/calculated scores</a:t>
            </a:r>
          </a:p>
          <a:p>
            <a:pPr marL="857250" lvl="1" indent="-387350">
              <a:lnSpc>
                <a:spcPct val="115000"/>
              </a:lnSpc>
              <a:spcBef>
                <a:spcPts val="0"/>
              </a:spcBef>
              <a:buSzPts val="2500"/>
              <a:buAutoNum type="arabicPeriod"/>
            </a:pPr>
            <a:r>
              <a:rPr lang="en-US" sz="2400" dirty="0"/>
              <a:t>Do the means make sense across ages/grades/</a:t>
            </a:r>
            <a:r>
              <a:rPr lang="en-US" sz="2400" dirty="0" err="1"/>
              <a:t>timepoints</a:t>
            </a:r>
            <a:r>
              <a:rPr lang="en-US" sz="2400" dirty="0"/>
              <a:t>?</a:t>
            </a:r>
          </a:p>
          <a:p>
            <a:pPr marL="857250" lvl="1" indent="-387350">
              <a:lnSpc>
                <a:spcPct val="115000"/>
              </a:lnSpc>
              <a:spcBef>
                <a:spcPts val="0"/>
              </a:spcBef>
              <a:buSzPts val="2500"/>
              <a:buAutoNum type="arabicPeriod"/>
            </a:pPr>
            <a:r>
              <a:rPr lang="en-US" sz="2400" dirty="0"/>
              <a:t>Eyeball the data</a:t>
            </a:r>
          </a:p>
          <a:p>
            <a:pPr marL="857250" lvl="1" indent="-387350">
              <a:lnSpc>
                <a:spcPct val="115000"/>
              </a:lnSpc>
              <a:spcBef>
                <a:spcPts val="0"/>
              </a:spcBef>
              <a:buSzPts val="2500"/>
              <a:buAutoNum type="arabicPeriod"/>
            </a:pPr>
            <a:r>
              <a:rPr lang="en-US" sz="2400" dirty="0"/>
              <a:t>Compare actual </a:t>
            </a:r>
            <a:r>
              <a:rPr lang="en-US" sz="2100" dirty="0"/>
              <a:t>data capture to data in database</a:t>
            </a:r>
          </a:p>
        </p:txBody>
      </p:sp>
      <p:pic>
        <p:nvPicPr>
          <p:cNvPr id="665" name="Shape 665"/>
          <p:cNvPicPr preferRelativeResize="0"/>
          <p:nvPr/>
        </p:nvPicPr>
        <p:blipFill>
          <a:blip r:embed="rId3">
            <a:alphaModFix/>
          </a:blip>
          <a:stretch>
            <a:fillRect/>
          </a:stretch>
        </p:blipFill>
        <p:spPr>
          <a:xfrm>
            <a:off x="9036688" y="274638"/>
            <a:ext cx="2849625" cy="2856725"/>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1429650" y="197825"/>
            <a:ext cx="9129600" cy="1556700"/>
          </a:xfrm>
          <a:prstGeom prst="rect">
            <a:avLst/>
          </a:prstGeom>
          <a:noFill/>
          <a:ln>
            <a:noFill/>
          </a:ln>
        </p:spPr>
        <p:txBody>
          <a:bodyPr wrap="square" lIns="91425" tIns="45700" rIns="91425" bIns="45700" anchor="t" anchorCtr="0">
            <a:noAutofit/>
          </a:bodyPr>
          <a:lstStyle/>
          <a:p>
            <a:pPr marL="0" indent="-254000" algn="ctr">
              <a:spcBef>
                <a:spcPts val="0"/>
              </a:spcBef>
              <a:buSzPts val="4000"/>
              <a:buNone/>
            </a:pPr>
            <a:r>
              <a:rPr lang="en-US" sz="4000" b="1"/>
              <a:t>Data Cleaning</a:t>
            </a:r>
          </a:p>
          <a:p>
            <a:pPr marL="0" indent="-254000" algn="ctr">
              <a:spcBef>
                <a:spcPts val="0"/>
              </a:spcBef>
              <a:buSzPts val="4000"/>
              <a:buNone/>
            </a:pPr>
            <a:r>
              <a:rPr lang="en-US" sz="3900"/>
              <a:t>Avoid manually-entered questions </a:t>
            </a:r>
          </a:p>
        </p:txBody>
      </p:sp>
      <p:pic>
        <p:nvPicPr>
          <p:cNvPr id="671" name="Shape 671"/>
          <p:cNvPicPr preferRelativeResize="0"/>
          <p:nvPr/>
        </p:nvPicPr>
        <p:blipFill rotWithShape="1">
          <a:blip r:embed="rId3">
            <a:alphaModFix/>
          </a:blip>
          <a:srcRect l="-306" r="2495" b="16110"/>
          <a:stretch/>
        </p:blipFill>
        <p:spPr>
          <a:xfrm>
            <a:off x="1429659" y="1754663"/>
            <a:ext cx="9267371" cy="5233967"/>
          </a:xfrm>
          <a:prstGeom prst="rect">
            <a:avLst/>
          </a:prstGeom>
          <a:noFill/>
          <a:ln w="9525" cap="flat" cmpd="sng">
            <a:solidFill>
              <a:schemeClr val="lt1"/>
            </a:solid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Getting to a Final Dataset</a:t>
            </a:r>
          </a:p>
        </p:txBody>
      </p:sp>
      <p:sp>
        <p:nvSpPr>
          <p:cNvPr id="677" name="Shape 677"/>
          <p:cNvSpPr txBox="1">
            <a:spLocks noGrp="1"/>
          </p:cNvSpPr>
          <p:nvPr>
            <p:ph type="body" idx="1"/>
          </p:nvPr>
        </p:nvSpPr>
        <p:spPr>
          <a:xfrm>
            <a:off x="1145405" y="1600200"/>
            <a:ext cx="9788893" cy="5105400"/>
          </a:xfrm>
          <a:prstGeom prst="rect">
            <a:avLst/>
          </a:prstGeom>
          <a:noFill/>
          <a:ln>
            <a:noFill/>
          </a:ln>
        </p:spPr>
        <p:txBody>
          <a:bodyPr wrap="square" lIns="91425" tIns="45700" rIns="91425" bIns="45700" anchor="t" anchorCtr="0">
            <a:noAutofit/>
          </a:bodyPr>
          <a:lstStyle/>
          <a:p>
            <a:pPr indent="-342900"/>
            <a:r>
              <a:rPr lang="en-US" dirty="0"/>
              <a:t>Compile one master dataset. </a:t>
            </a:r>
          </a:p>
          <a:p>
            <a:pPr marL="0" indent="0">
              <a:buNone/>
            </a:pPr>
            <a:endParaRPr dirty="0"/>
          </a:p>
          <a:p>
            <a:pPr indent="-342900"/>
            <a:r>
              <a:rPr lang="en-US" dirty="0"/>
              <a:t>We use the term “Release” to identify datasets ready to be analyzed. </a:t>
            </a:r>
          </a:p>
          <a:p>
            <a:pPr marL="0" indent="0">
              <a:buNone/>
            </a:pPr>
            <a:endParaRPr dirty="0"/>
          </a:p>
          <a:p>
            <a:pPr indent="-342900"/>
            <a:r>
              <a:rPr lang="en-US" dirty="0"/>
              <a:t>A released dataset is usually comprehensive, but pithy. </a:t>
            </a:r>
          </a:p>
          <a:p>
            <a:pPr marL="0" indent="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7">
                                            <p:txEl>
                                              <p:pRg st="0" end="0"/>
                                            </p:txEl>
                                          </p:spTgt>
                                        </p:tgtEl>
                                        <p:attrNameLst>
                                          <p:attrName>style.visibility</p:attrName>
                                        </p:attrNameLst>
                                      </p:cBhvr>
                                      <p:to>
                                        <p:strVal val="visible"/>
                                      </p:to>
                                    </p:set>
                                    <p:animEffect transition="in" filter="fade">
                                      <p:cBhvr>
                                        <p:cTn id="7" dur="500"/>
                                        <p:tgtEl>
                                          <p:spTgt spid="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7">
                                            <p:txEl>
                                              <p:pRg st="2" end="2"/>
                                            </p:txEl>
                                          </p:spTgt>
                                        </p:tgtEl>
                                        <p:attrNameLst>
                                          <p:attrName>style.visibility</p:attrName>
                                        </p:attrNameLst>
                                      </p:cBhvr>
                                      <p:to>
                                        <p:strVal val="visible"/>
                                      </p:to>
                                    </p:set>
                                    <p:animEffect transition="in" filter="fade">
                                      <p:cBhvr>
                                        <p:cTn id="12" dur="500"/>
                                        <p:tgtEl>
                                          <p:spTgt spid="6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7">
                                            <p:txEl>
                                              <p:pRg st="4" end="4"/>
                                            </p:txEl>
                                          </p:spTgt>
                                        </p:tgtEl>
                                        <p:attrNameLst>
                                          <p:attrName>style.visibility</p:attrName>
                                        </p:attrNameLst>
                                      </p:cBhvr>
                                      <p:to>
                                        <p:strVal val="visible"/>
                                      </p:to>
                                    </p:set>
                                    <p:animEffect transition="in" filter="fade">
                                      <p:cBhvr>
                                        <p:cTn id="17" dur="500"/>
                                        <p:tgtEl>
                                          <p:spTgt spid="6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a:t>Getting to Final Data Sets</a:t>
            </a:r>
            <a:endParaRPr lang="en-US" dirty="0"/>
          </a:p>
        </p:txBody>
      </p:sp>
      <p:sp>
        <p:nvSpPr>
          <p:cNvPr id="689" name="Shape 689"/>
          <p:cNvSpPr txBox="1">
            <a:spLocks noGrp="1"/>
          </p:cNvSpPr>
          <p:nvPr>
            <p:ph type="body" idx="1"/>
          </p:nvPr>
        </p:nvSpPr>
        <p:spPr>
          <a:xfrm>
            <a:off x="1742173" y="1600200"/>
            <a:ext cx="8468627" cy="5105400"/>
          </a:xfrm>
          <a:prstGeom prst="rect">
            <a:avLst/>
          </a:prstGeom>
          <a:noFill/>
          <a:ln>
            <a:noFill/>
          </a:ln>
        </p:spPr>
        <p:txBody>
          <a:bodyPr wrap="square" lIns="91425" tIns="45700" rIns="91425" bIns="45700" anchor="t" anchorCtr="0">
            <a:noAutofit/>
          </a:bodyPr>
          <a:lstStyle/>
          <a:p>
            <a:pPr indent="-342900">
              <a:spcBef>
                <a:spcPts val="0"/>
              </a:spcBef>
            </a:pPr>
            <a:r>
              <a:rPr lang="en-US" dirty="0"/>
              <a:t>Started with these internally released datasets:</a:t>
            </a:r>
          </a:p>
          <a:p>
            <a:pPr marL="971550" lvl="1" indent="-514350">
              <a:buFont typeface="Arial"/>
              <a:buAutoNum type="arabicParenR"/>
            </a:pPr>
            <a:r>
              <a:rPr lang="en-US" dirty="0"/>
              <a:t>Teacher demographics (~75 variables)</a:t>
            </a:r>
          </a:p>
          <a:p>
            <a:pPr marL="971550" lvl="1" indent="-514350">
              <a:buFont typeface="Arial"/>
              <a:buAutoNum type="arabicParenR"/>
            </a:pPr>
            <a:r>
              <a:rPr lang="en-US" dirty="0"/>
              <a:t>Child direct assessments Fall and Spring</a:t>
            </a:r>
          </a:p>
          <a:p>
            <a:pPr marL="1320800" lvl="2" indent="-285750"/>
            <a:r>
              <a:rPr lang="en-US" dirty="0"/>
              <a:t>Item Level</a:t>
            </a:r>
          </a:p>
          <a:p>
            <a:pPr marL="1320800" lvl="2" indent="-285750"/>
            <a:r>
              <a:rPr lang="en-US" dirty="0"/>
              <a:t>~100 variables</a:t>
            </a:r>
          </a:p>
          <a:p>
            <a:pPr marL="971550" lvl="1" indent="-514350">
              <a:buClr>
                <a:srgbClr val="FFC000"/>
              </a:buClr>
              <a:buFont typeface="Arial"/>
              <a:buAutoNum type="arabicParenR"/>
            </a:pPr>
            <a:r>
              <a:rPr lang="en-US" dirty="0">
                <a:solidFill>
                  <a:srgbClr val="FFC000"/>
                </a:solidFill>
              </a:rPr>
              <a:t>Child indirect assessments and demographics</a:t>
            </a:r>
          </a:p>
          <a:p>
            <a:pPr marL="1317625" lvl="2" indent="-282575"/>
            <a:r>
              <a:rPr lang="en-US" dirty="0"/>
              <a:t>Item Level</a:t>
            </a:r>
          </a:p>
          <a:p>
            <a:pPr marL="1317625" lvl="2" indent="-282575"/>
            <a:r>
              <a:rPr lang="en-US" dirty="0"/>
              <a:t>~500 variables</a:t>
            </a:r>
          </a:p>
          <a:p>
            <a:pPr indent="-342900"/>
            <a:r>
              <a:rPr lang="en-US" dirty="0"/>
              <a:t>Too many items… instead decided to keep construct-level variables</a:t>
            </a:r>
          </a:p>
        </p:txBody>
      </p:sp>
      <p:pic>
        <p:nvPicPr>
          <p:cNvPr id="690" name="Shape 690"/>
          <p:cNvPicPr preferRelativeResize="0"/>
          <p:nvPr/>
        </p:nvPicPr>
        <p:blipFill>
          <a:blip r:embed="rId3">
            <a:alphaModFix/>
          </a:blip>
          <a:stretch>
            <a:fillRect/>
          </a:stretch>
        </p:blipFill>
        <p:spPr>
          <a:xfrm>
            <a:off x="9719375" y="56517"/>
            <a:ext cx="889900" cy="3131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Data Management: Why? </a:t>
            </a:r>
            <a:br>
              <a:rPr lang="en-US" dirty="0" smtClean="0"/>
            </a:br>
            <a:r>
              <a:rPr lang="en-US" dirty="0" smtClean="0"/>
              <a:t>Data Sharing</a:t>
            </a:r>
            <a:endParaRPr lang="en-US" dirty="0"/>
          </a:p>
        </p:txBody>
      </p:sp>
      <p:sp>
        <p:nvSpPr>
          <p:cNvPr id="3" name="Content Placeholder 2"/>
          <p:cNvSpPr>
            <a:spLocks noGrp="1"/>
          </p:cNvSpPr>
          <p:nvPr>
            <p:ph idx="1"/>
          </p:nvPr>
        </p:nvSpPr>
        <p:spPr>
          <a:xfrm>
            <a:off x="635267" y="1568919"/>
            <a:ext cx="11040177" cy="5289082"/>
          </a:xfrm>
        </p:spPr>
        <p:txBody>
          <a:bodyPr>
            <a:normAutofit lnSpcReduction="10000"/>
          </a:bodyPr>
          <a:lstStyle/>
          <a:p>
            <a:r>
              <a:rPr lang="en-US" dirty="0" smtClean="0"/>
              <a:t>But this will be required for federal grants:</a:t>
            </a:r>
            <a:endParaRPr lang="en-US" dirty="0" smtClean="0"/>
          </a:p>
          <a:p>
            <a:pPr lvl="1"/>
            <a:r>
              <a:rPr lang="en-US" dirty="0" smtClean="0"/>
              <a:t> Data </a:t>
            </a:r>
            <a:r>
              <a:rPr lang="en-US" dirty="0"/>
              <a:t>should be owned by the public that funded it</a:t>
            </a:r>
          </a:p>
          <a:p>
            <a:pPr lvl="1"/>
            <a:r>
              <a:rPr lang="en-US" dirty="0" smtClean="0"/>
              <a:t> Allows data to have a wider reach </a:t>
            </a:r>
          </a:p>
          <a:p>
            <a:pPr lvl="1"/>
            <a:r>
              <a:rPr lang="en-US" dirty="0" smtClean="0"/>
              <a:t> Makes </a:t>
            </a:r>
            <a:r>
              <a:rPr lang="en-US" dirty="0"/>
              <a:t>sharing with other authors </a:t>
            </a:r>
            <a:r>
              <a:rPr lang="en-US" dirty="0" smtClean="0"/>
              <a:t>easier</a:t>
            </a:r>
          </a:p>
          <a:p>
            <a:pPr lvl="1"/>
            <a:r>
              <a:rPr lang="en-US" dirty="0"/>
              <a:t> </a:t>
            </a:r>
            <a:r>
              <a:rPr lang="en-US" dirty="0" smtClean="0"/>
              <a:t>Keeps </a:t>
            </a:r>
            <a:r>
              <a:rPr lang="en-US" dirty="0"/>
              <a:t>data archived and accessible long-term</a:t>
            </a:r>
          </a:p>
          <a:p>
            <a:pPr lvl="1"/>
            <a:endParaRPr lang="en-US" dirty="0" smtClean="0"/>
          </a:p>
          <a:p>
            <a:r>
              <a:rPr lang="en-US" dirty="0" smtClean="0"/>
              <a:t>If </a:t>
            </a:r>
            <a:r>
              <a:rPr lang="en-US" dirty="0"/>
              <a:t>you or another co-investigator are hesitant, lots of resources available:</a:t>
            </a:r>
          </a:p>
          <a:p>
            <a:pPr lvl="1"/>
            <a:r>
              <a:rPr lang="en-US" dirty="0"/>
              <a:t>ICPSR Guide: </a:t>
            </a:r>
            <a:r>
              <a:rPr lang="en-US" sz="2200" dirty="0">
                <a:solidFill>
                  <a:schemeClr val="bg1"/>
                </a:solidFill>
                <a:hlinkClick r:id="rId2"/>
              </a:rPr>
              <a:t>https://www.icpsr.umich.edu/icpsrweb/content/deposit/guide/</a:t>
            </a:r>
            <a:endParaRPr lang="en-US" sz="2200" dirty="0">
              <a:solidFill>
                <a:schemeClr val="bg1"/>
              </a:solidFill>
            </a:endParaRPr>
          </a:p>
          <a:p>
            <a:pPr lvl="1"/>
            <a:r>
              <a:rPr lang="en-US" dirty="0"/>
              <a:t>Langat et al., 2011 </a:t>
            </a:r>
            <a:r>
              <a:rPr lang="en-US" sz="2200" dirty="0">
                <a:hlinkClick r:id="rId3"/>
              </a:rPr>
              <a:t>https://</a:t>
            </a:r>
            <a:r>
              <a:rPr lang="en-US" sz="2200" dirty="0" smtClean="0">
                <a:hlinkClick r:id="rId3"/>
              </a:rPr>
              <a:t>academic.oup.com/phe/article/4/1/4/1484135/Is-There-a-Duty-to-Share-Ethics-of-Sharing</a:t>
            </a:r>
          </a:p>
        </p:txBody>
      </p:sp>
    </p:spTree>
    <p:extLst>
      <p:ext uri="{BB962C8B-B14F-4D97-AF65-F5344CB8AC3E}">
        <p14:creationId xmlns:p14="http://schemas.microsoft.com/office/powerpoint/2010/main" val="36076456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a:t>Getting to Final Data Sets</a:t>
            </a:r>
            <a:endParaRPr lang="en-US" dirty="0"/>
          </a:p>
        </p:txBody>
      </p:sp>
      <p:sp>
        <p:nvSpPr>
          <p:cNvPr id="696" name="Shape 696"/>
          <p:cNvSpPr txBox="1">
            <a:spLocks noGrp="1"/>
          </p:cNvSpPr>
          <p:nvPr>
            <p:ph type="body" idx="1"/>
          </p:nvPr>
        </p:nvSpPr>
        <p:spPr>
          <a:xfrm>
            <a:off x="1147641" y="1417638"/>
            <a:ext cx="9431154" cy="4830763"/>
          </a:xfrm>
          <a:prstGeom prst="rect">
            <a:avLst/>
          </a:prstGeom>
          <a:noFill/>
          <a:ln>
            <a:noFill/>
          </a:ln>
        </p:spPr>
        <p:txBody>
          <a:bodyPr wrap="square" lIns="91425" tIns="45700" rIns="91425" bIns="45700" anchor="t" anchorCtr="0">
            <a:noAutofit/>
          </a:bodyPr>
          <a:lstStyle/>
          <a:p>
            <a:pPr indent="-342900">
              <a:spcBef>
                <a:spcPts val="0"/>
              </a:spcBef>
            </a:pPr>
            <a:r>
              <a:rPr lang="en-US" dirty="0"/>
              <a:t>Social Skills Rating Scale (SSRS)</a:t>
            </a:r>
          </a:p>
          <a:p>
            <a:pPr lvl="1" indent="-285750"/>
            <a:r>
              <a:rPr lang="en-US" dirty="0"/>
              <a:t>49 item rating scale</a:t>
            </a:r>
          </a:p>
          <a:p>
            <a:pPr lvl="1" indent="-285750"/>
            <a:r>
              <a:rPr lang="en-US" dirty="0"/>
              <a:t>Filled out by both parents and teachers</a:t>
            </a:r>
          </a:p>
          <a:p>
            <a:pPr lvl="1" indent="-285750"/>
            <a:r>
              <a:rPr lang="en-US" dirty="0"/>
              <a:t>Completed in fall, spring, and (for a subset of kids) one year post intervention.</a:t>
            </a:r>
          </a:p>
          <a:p>
            <a:pPr lvl="1" indent="-285750"/>
            <a:r>
              <a:rPr lang="en-US" dirty="0"/>
              <a:t>Two subscales (Social Skills and Problem Behaviors), with four and two subparts.</a:t>
            </a:r>
          </a:p>
          <a:p>
            <a:pPr lvl="1" indent="-285750"/>
            <a:r>
              <a:rPr lang="en-US" dirty="0"/>
              <a:t>Can calculate: Raw scores, standard scores, percentile ranks, confidence bands.</a:t>
            </a:r>
          </a:p>
          <a:p>
            <a:pPr marL="457200" lvl="1" indent="-177800">
              <a:buNone/>
            </a:pPr>
            <a:endParaRPr dirty="0"/>
          </a:p>
          <a:p>
            <a:pPr lvl="1" indent="-285750">
              <a:buNone/>
            </a:pPr>
            <a:endParaRPr dirty="0"/>
          </a:p>
          <a:p>
            <a:pPr lvl="1" indent="-285750">
              <a:buNone/>
            </a:pPr>
            <a:endParaRPr dirty="0"/>
          </a:p>
        </p:txBody>
      </p:sp>
      <p:pic>
        <p:nvPicPr>
          <p:cNvPr id="697" name="Shape 697"/>
          <p:cNvPicPr preferRelativeResize="0"/>
          <p:nvPr/>
        </p:nvPicPr>
        <p:blipFill>
          <a:blip r:embed="rId3">
            <a:alphaModFix/>
          </a:blip>
          <a:stretch>
            <a:fillRect/>
          </a:stretch>
        </p:blipFill>
        <p:spPr>
          <a:xfrm>
            <a:off x="9719375" y="56517"/>
            <a:ext cx="889900" cy="313125"/>
          </a:xfrm>
          <a:prstGeom prst="rect">
            <a:avLst/>
          </a:prstGeom>
          <a:noFill/>
          <a:ln>
            <a:no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1981200" y="152173"/>
            <a:ext cx="8229600" cy="1020600"/>
          </a:xfrm>
          <a:prstGeom prst="rect">
            <a:avLst/>
          </a:prstGeom>
          <a:noFill/>
          <a:ln>
            <a:noFill/>
          </a:ln>
        </p:spPr>
        <p:txBody>
          <a:bodyPr wrap="square" lIns="91425" tIns="45700" rIns="91425" bIns="45700" anchor="ctr" anchorCtr="0">
            <a:noAutofit/>
          </a:bodyPr>
          <a:lstStyle/>
          <a:p>
            <a:pPr indent="-279400"/>
            <a:r>
              <a:rPr lang="en-US" dirty="0" smtClean="0"/>
              <a:t>Getting to Final Data Sets</a:t>
            </a:r>
            <a:endParaRPr lang="en-US" dirty="0"/>
          </a:p>
          <a:p>
            <a:pPr indent="-279400"/>
            <a:r>
              <a:rPr lang="en-US" dirty="0"/>
              <a:t>SSRS Codebook</a:t>
            </a:r>
          </a:p>
        </p:txBody>
      </p:sp>
      <p:pic>
        <p:nvPicPr>
          <p:cNvPr id="703" name="Shape 703"/>
          <p:cNvPicPr preferRelativeResize="0">
            <a:picLocks noGrp="1"/>
          </p:cNvPicPr>
          <p:nvPr>
            <p:ph type="body" idx="1"/>
          </p:nvPr>
        </p:nvPicPr>
        <p:blipFill rotWithShape="1">
          <a:blip r:embed="rId3">
            <a:alphaModFix/>
          </a:blip>
          <a:srcRect/>
          <a:stretch/>
        </p:blipFill>
        <p:spPr>
          <a:xfrm>
            <a:off x="1752600" y="1295400"/>
            <a:ext cx="7620000" cy="5456296"/>
          </a:xfrm>
          <a:prstGeom prst="rect">
            <a:avLst/>
          </a:prstGeom>
          <a:noFill/>
          <a:ln>
            <a:noFill/>
          </a:ln>
        </p:spPr>
      </p:pic>
      <p:pic>
        <p:nvPicPr>
          <p:cNvPr id="704" name="Shape 704"/>
          <p:cNvPicPr preferRelativeResize="0"/>
          <p:nvPr/>
        </p:nvPicPr>
        <p:blipFill>
          <a:blip r:embed="rId4">
            <a:alphaModFix/>
          </a:blip>
          <a:stretch>
            <a:fillRect/>
          </a:stretch>
        </p:blipFill>
        <p:spPr>
          <a:xfrm>
            <a:off x="9719375" y="56517"/>
            <a:ext cx="889900" cy="313125"/>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1981200" y="276496"/>
            <a:ext cx="8229600" cy="715800"/>
          </a:xfrm>
          <a:prstGeom prst="rect">
            <a:avLst/>
          </a:prstGeom>
          <a:noFill/>
          <a:ln>
            <a:noFill/>
          </a:ln>
        </p:spPr>
        <p:txBody>
          <a:bodyPr wrap="square" lIns="91425" tIns="45700" rIns="91425" bIns="45700" anchor="ctr" anchorCtr="0">
            <a:noAutofit/>
          </a:bodyPr>
          <a:lstStyle/>
          <a:p>
            <a:pPr indent="-279400"/>
            <a:r>
              <a:rPr lang="en-US" dirty="0"/>
              <a:t>Getting to Final Data </a:t>
            </a:r>
            <a:r>
              <a:rPr lang="en-US" dirty="0" smtClean="0"/>
              <a:t>Sets</a:t>
            </a:r>
            <a:br>
              <a:rPr lang="en-US" dirty="0" smtClean="0"/>
            </a:br>
            <a:r>
              <a:rPr lang="en-US" dirty="0" smtClean="0"/>
              <a:t>SSRS </a:t>
            </a:r>
            <a:r>
              <a:rPr lang="en-US" dirty="0"/>
              <a:t>Codebook</a:t>
            </a:r>
          </a:p>
        </p:txBody>
      </p:sp>
      <p:pic>
        <p:nvPicPr>
          <p:cNvPr id="710" name="Shape 710"/>
          <p:cNvPicPr preferRelativeResize="0">
            <a:picLocks noGrp="1"/>
          </p:cNvPicPr>
          <p:nvPr>
            <p:ph type="body" idx="1"/>
          </p:nvPr>
        </p:nvPicPr>
        <p:blipFill rotWithShape="1">
          <a:blip r:embed="rId3">
            <a:alphaModFix/>
          </a:blip>
          <a:srcRect/>
          <a:stretch/>
        </p:blipFill>
        <p:spPr>
          <a:xfrm>
            <a:off x="1752600" y="1295400"/>
            <a:ext cx="7620000" cy="5456296"/>
          </a:xfrm>
          <a:prstGeom prst="rect">
            <a:avLst/>
          </a:prstGeom>
          <a:noFill/>
          <a:ln>
            <a:noFill/>
          </a:ln>
        </p:spPr>
      </p:pic>
      <p:pic>
        <p:nvPicPr>
          <p:cNvPr id="711" name="Shape 711"/>
          <p:cNvPicPr preferRelativeResize="0"/>
          <p:nvPr/>
        </p:nvPicPr>
        <p:blipFill rotWithShape="1">
          <a:blip r:embed="rId4">
            <a:alphaModFix/>
          </a:blip>
          <a:srcRect b="36179"/>
          <a:stretch/>
        </p:blipFill>
        <p:spPr>
          <a:xfrm>
            <a:off x="3173000" y="1456463"/>
            <a:ext cx="6934200" cy="3832016"/>
          </a:xfrm>
          <a:prstGeom prst="rect">
            <a:avLst/>
          </a:prstGeom>
          <a:noFill/>
          <a:ln>
            <a:noFill/>
          </a:ln>
        </p:spPr>
      </p:pic>
      <p:pic>
        <p:nvPicPr>
          <p:cNvPr id="712" name="Shape 712"/>
          <p:cNvPicPr preferRelativeResize="0"/>
          <p:nvPr/>
        </p:nvPicPr>
        <p:blipFill>
          <a:blip r:embed="rId5">
            <a:alphaModFix/>
          </a:blip>
          <a:stretch>
            <a:fillRect/>
          </a:stretch>
        </p:blipFill>
        <p:spPr>
          <a:xfrm>
            <a:off x="9719375" y="56517"/>
            <a:ext cx="889900" cy="313125"/>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xfrm>
            <a:off x="1981200" y="76188"/>
            <a:ext cx="8229600" cy="1143000"/>
          </a:xfrm>
          <a:prstGeom prst="rect">
            <a:avLst/>
          </a:prstGeom>
          <a:noFill/>
          <a:ln>
            <a:noFill/>
          </a:ln>
        </p:spPr>
        <p:txBody>
          <a:bodyPr wrap="square" lIns="91425" tIns="45700" rIns="91425" bIns="45700" anchor="ctr" anchorCtr="0">
            <a:noAutofit/>
          </a:bodyPr>
          <a:lstStyle/>
          <a:p>
            <a:pPr indent="-279400"/>
            <a:r>
              <a:rPr lang="en-US" dirty="0"/>
              <a:t>Getting to Final Data </a:t>
            </a:r>
            <a:r>
              <a:rPr lang="en-US" dirty="0" smtClean="0"/>
              <a:t>Sets</a:t>
            </a:r>
            <a:br>
              <a:rPr lang="en-US" dirty="0" smtClean="0"/>
            </a:br>
            <a:r>
              <a:rPr lang="en-US" dirty="0" smtClean="0"/>
              <a:t>SSRS </a:t>
            </a:r>
            <a:r>
              <a:rPr lang="en-US" dirty="0"/>
              <a:t>Codebook</a:t>
            </a:r>
          </a:p>
        </p:txBody>
      </p:sp>
      <p:pic>
        <p:nvPicPr>
          <p:cNvPr id="718" name="Shape 718"/>
          <p:cNvPicPr preferRelativeResize="0">
            <a:picLocks noGrp="1"/>
          </p:cNvPicPr>
          <p:nvPr>
            <p:ph type="body" idx="1"/>
          </p:nvPr>
        </p:nvPicPr>
        <p:blipFill rotWithShape="1">
          <a:blip r:embed="rId3">
            <a:alphaModFix/>
          </a:blip>
          <a:srcRect/>
          <a:stretch/>
        </p:blipFill>
        <p:spPr>
          <a:xfrm>
            <a:off x="2609850" y="1219200"/>
            <a:ext cx="6686550" cy="5470814"/>
          </a:xfrm>
          <a:prstGeom prst="rect">
            <a:avLst/>
          </a:prstGeom>
          <a:noFill/>
          <a:ln>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dirty="0"/>
              <a:t>Getting to Final Data </a:t>
            </a:r>
            <a:r>
              <a:rPr lang="en-US" dirty="0" smtClean="0"/>
              <a:t>Sets</a:t>
            </a:r>
            <a:endParaRPr lang="en-US" dirty="0"/>
          </a:p>
        </p:txBody>
      </p:sp>
      <p:sp>
        <p:nvSpPr>
          <p:cNvPr id="724" name="Shape 724"/>
          <p:cNvSpPr txBox="1">
            <a:spLocks noGrp="1"/>
          </p:cNvSpPr>
          <p:nvPr>
            <p:ph type="body" idx="1"/>
          </p:nvPr>
        </p:nvSpPr>
        <p:spPr>
          <a:xfrm>
            <a:off x="1981200" y="1600201"/>
            <a:ext cx="8229600" cy="3200399"/>
          </a:xfrm>
          <a:prstGeom prst="rect">
            <a:avLst/>
          </a:prstGeom>
          <a:noFill/>
          <a:ln>
            <a:noFill/>
          </a:ln>
        </p:spPr>
        <p:txBody>
          <a:bodyPr wrap="square" lIns="91425" tIns="45700" rIns="91425" bIns="45700" anchor="t" anchorCtr="0">
            <a:noAutofit/>
          </a:bodyPr>
          <a:lstStyle/>
          <a:p>
            <a:pPr indent="-342900">
              <a:spcBef>
                <a:spcPts val="0"/>
              </a:spcBef>
            </a:pPr>
            <a:r>
              <a:rPr lang="en-US" dirty="0"/>
              <a:t>Final inclusion of SSRS in Released Publishable Database:</a:t>
            </a:r>
          </a:p>
          <a:p>
            <a:pPr lvl="1" indent="-285750"/>
            <a:r>
              <a:rPr lang="en-US" dirty="0"/>
              <a:t>Total Scores and standard scores </a:t>
            </a:r>
          </a:p>
          <a:p>
            <a:pPr lvl="1" indent="-285750"/>
            <a:r>
              <a:rPr lang="en-US" dirty="0"/>
              <a:t>For each of the two subscales</a:t>
            </a:r>
          </a:p>
          <a:p>
            <a:pPr lvl="1" indent="-285750"/>
            <a:r>
              <a:rPr lang="en-US" dirty="0"/>
              <a:t>At each of the three time-points</a:t>
            </a:r>
          </a:p>
          <a:p>
            <a:pPr lvl="1" indent="-285750"/>
            <a:r>
              <a:rPr lang="en-US" dirty="0"/>
              <a:t>For each of the two raters (parents and teachers)</a:t>
            </a:r>
          </a:p>
        </p:txBody>
      </p:sp>
      <p:pic>
        <p:nvPicPr>
          <p:cNvPr id="725" name="Shape 725"/>
          <p:cNvPicPr preferRelativeResize="0"/>
          <p:nvPr/>
        </p:nvPicPr>
        <p:blipFill rotWithShape="1">
          <a:blip r:embed="rId3">
            <a:alphaModFix/>
          </a:blip>
          <a:srcRect/>
          <a:stretch/>
        </p:blipFill>
        <p:spPr>
          <a:xfrm>
            <a:off x="2590800" y="5105400"/>
            <a:ext cx="6825574" cy="1524000"/>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Final Dataset</a:t>
            </a:r>
          </a:p>
        </p:txBody>
      </p:sp>
      <p:sp>
        <p:nvSpPr>
          <p:cNvPr id="732" name="Shape 732"/>
          <p:cNvSpPr txBox="1">
            <a:spLocks noGrp="1"/>
          </p:cNvSpPr>
          <p:nvPr>
            <p:ph type="body" idx="1"/>
          </p:nvPr>
        </p:nvSpPr>
        <p:spPr>
          <a:xfrm>
            <a:off x="1703672" y="1600200"/>
            <a:ext cx="8507128" cy="4526100"/>
          </a:xfrm>
          <a:prstGeom prst="rect">
            <a:avLst/>
          </a:prstGeom>
        </p:spPr>
        <p:txBody>
          <a:bodyPr wrap="square" lIns="91425" tIns="91425" rIns="91425" bIns="91425" anchor="t" anchorCtr="0">
            <a:noAutofit/>
          </a:bodyPr>
          <a:lstStyle/>
          <a:p>
            <a:pPr marL="203200" indent="0">
              <a:spcBef>
                <a:spcPts val="0"/>
              </a:spcBef>
              <a:buNone/>
            </a:pPr>
            <a:r>
              <a:rPr lang="en-US" dirty="0"/>
              <a:t>After final dataset is made, never touch it again. </a:t>
            </a:r>
          </a:p>
          <a:p>
            <a:pPr marL="203200" indent="0">
              <a:spcBef>
                <a:spcPts val="0"/>
              </a:spcBef>
              <a:buNone/>
            </a:pPr>
            <a:endParaRPr dirty="0"/>
          </a:p>
          <a:p>
            <a:pPr marL="203200" indent="0">
              <a:spcBef>
                <a:spcPts val="0"/>
              </a:spcBef>
              <a:buNone/>
            </a:pPr>
            <a:r>
              <a:rPr lang="en-US" dirty="0"/>
              <a:t>Make a copy of the final, clean dataset. Store it somewhere separate as  backup.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Ready to Write</a:t>
            </a:r>
          </a:p>
        </p:txBody>
      </p:sp>
      <p:sp>
        <p:nvSpPr>
          <p:cNvPr id="738" name="Shape 738"/>
          <p:cNvSpPr txBox="1">
            <a:spLocks noGrp="1"/>
          </p:cNvSpPr>
          <p:nvPr>
            <p:ph type="body" idx="1"/>
          </p:nvPr>
        </p:nvSpPr>
        <p:spPr>
          <a:xfrm>
            <a:off x="1981200" y="1600201"/>
            <a:ext cx="8229600" cy="4525963"/>
          </a:xfrm>
          <a:prstGeom prst="rect">
            <a:avLst/>
          </a:prstGeom>
          <a:noFill/>
          <a:ln>
            <a:noFill/>
          </a:ln>
        </p:spPr>
        <p:txBody>
          <a:bodyPr wrap="square" lIns="91425" tIns="45700" rIns="91425" bIns="45700" anchor="t" anchorCtr="0">
            <a:noAutofit/>
          </a:bodyPr>
          <a:lstStyle/>
          <a:p>
            <a:pPr indent="-342900">
              <a:spcBef>
                <a:spcPts val="0"/>
              </a:spcBef>
            </a:pPr>
            <a:r>
              <a:rPr lang="en-US"/>
              <a:t>You’re ready to write, now what?</a:t>
            </a:r>
          </a:p>
          <a:p>
            <a:pPr indent="-342900"/>
            <a:r>
              <a:rPr lang="en-US"/>
              <a:t>Versions are important:</a:t>
            </a:r>
          </a:p>
        </p:txBody>
      </p:sp>
      <p:pic>
        <p:nvPicPr>
          <p:cNvPr id="739" name="Shape 739"/>
          <p:cNvPicPr preferRelativeResize="0"/>
          <p:nvPr/>
        </p:nvPicPr>
        <p:blipFill rotWithShape="1">
          <a:blip r:embed="rId3">
            <a:alphaModFix/>
          </a:blip>
          <a:srcRect/>
          <a:stretch/>
        </p:blipFill>
        <p:spPr>
          <a:xfrm>
            <a:off x="2971801" y="3352800"/>
            <a:ext cx="6029325" cy="2590800"/>
          </a:xfrm>
          <a:prstGeom prst="rect">
            <a:avLst/>
          </a:prstGeom>
          <a:noFill/>
          <a:ln>
            <a:noFill/>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Ready to Write</a:t>
            </a:r>
          </a:p>
        </p:txBody>
      </p:sp>
      <p:sp>
        <p:nvSpPr>
          <p:cNvPr id="745" name="Shape 745"/>
          <p:cNvSpPr txBox="1">
            <a:spLocks noGrp="1"/>
          </p:cNvSpPr>
          <p:nvPr>
            <p:ph type="body" idx="1"/>
          </p:nvPr>
        </p:nvSpPr>
        <p:spPr>
          <a:xfrm>
            <a:off x="739541" y="1561700"/>
            <a:ext cx="10712918" cy="4525963"/>
          </a:xfrm>
          <a:prstGeom prst="rect">
            <a:avLst/>
          </a:prstGeom>
          <a:noFill/>
          <a:ln>
            <a:noFill/>
          </a:ln>
        </p:spPr>
        <p:txBody>
          <a:bodyPr wrap="square" lIns="91425" tIns="45700" rIns="91425" bIns="45700" anchor="t" anchorCtr="0">
            <a:noAutofit/>
          </a:bodyPr>
          <a:lstStyle/>
          <a:p>
            <a:pPr indent="-342900">
              <a:spcBef>
                <a:spcPts val="0"/>
              </a:spcBef>
            </a:pPr>
            <a:r>
              <a:rPr lang="en-US" dirty="0"/>
              <a:t>My process:</a:t>
            </a:r>
          </a:p>
          <a:p>
            <a:pPr lvl="1" indent="-285750"/>
            <a:r>
              <a:rPr lang="en-US" dirty="0"/>
              <a:t>I always work from a</a:t>
            </a:r>
            <a:r>
              <a:rPr lang="en-US" i="1" dirty="0"/>
              <a:t> temporary copy </a:t>
            </a:r>
            <a:r>
              <a:rPr lang="en-US" dirty="0"/>
              <a:t>of the file created from code.</a:t>
            </a:r>
          </a:p>
          <a:p>
            <a:pPr lvl="1" indent="-285750"/>
            <a:r>
              <a:rPr lang="en-US" dirty="0"/>
              <a:t>Code is annotated with what I do</a:t>
            </a:r>
          </a:p>
          <a:p>
            <a:pPr lvl="1" indent="-285750"/>
            <a:r>
              <a:rPr lang="en-US" dirty="0"/>
              <a:t>After the paper is accepted, archive a copy of the final dataset. </a:t>
            </a:r>
          </a:p>
          <a:p>
            <a:pPr lvl="1" indent="-285750"/>
            <a:r>
              <a:rPr lang="en-US" dirty="0"/>
              <a:t>Example:</a:t>
            </a:r>
          </a:p>
          <a:p>
            <a:pPr marL="457200" lvl="1" indent="-177800">
              <a:buNone/>
            </a:pPr>
            <a:endParaRP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1981200" y="274638"/>
            <a:ext cx="8229600" cy="1143000"/>
          </a:xfrm>
          <a:prstGeom prst="rect">
            <a:avLst/>
          </a:prstGeom>
          <a:noFill/>
          <a:ln>
            <a:noFill/>
          </a:ln>
        </p:spPr>
        <p:txBody>
          <a:bodyPr wrap="square" lIns="91425" tIns="45700" rIns="91425" bIns="45700" anchor="ctr" anchorCtr="0">
            <a:noAutofit/>
          </a:bodyPr>
          <a:lstStyle/>
          <a:p>
            <a:pPr indent="-279400"/>
            <a:r>
              <a:rPr lang="en-US"/>
              <a:t>Sample code: </a:t>
            </a:r>
          </a:p>
        </p:txBody>
      </p:sp>
      <p:pic>
        <p:nvPicPr>
          <p:cNvPr id="751" name="Shape 751"/>
          <p:cNvPicPr preferRelativeResize="0"/>
          <p:nvPr/>
        </p:nvPicPr>
        <p:blipFill rotWithShape="1">
          <a:blip r:embed="rId3">
            <a:alphaModFix/>
          </a:blip>
          <a:srcRect/>
          <a:stretch/>
        </p:blipFill>
        <p:spPr>
          <a:xfrm>
            <a:off x="1981201" y="1600200"/>
            <a:ext cx="4751189" cy="1752600"/>
          </a:xfrm>
          <a:prstGeom prst="rect">
            <a:avLst/>
          </a:prstGeom>
          <a:noFill/>
          <a:ln>
            <a:noFill/>
          </a:ln>
        </p:spPr>
      </p:pic>
      <p:pic>
        <p:nvPicPr>
          <p:cNvPr id="752" name="Shape 752"/>
          <p:cNvPicPr preferRelativeResize="0"/>
          <p:nvPr/>
        </p:nvPicPr>
        <p:blipFill rotWithShape="1">
          <a:blip r:embed="rId4">
            <a:alphaModFix/>
          </a:blip>
          <a:srcRect/>
          <a:stretch/>
        </p:blipFill>
        <p:spPr>
          <a:xfrm>
            <a:off x="1981200" y="3276600"/>
            <a:ext cx="7799056" cy="3276600"/>
          </a:xfrm>
          <a:prstGeom prst="rect">
            <a:avLst/>
          </a:prstGeom>
          <a:noFill/>
          <a:ln>
            <a:noFill/>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Conclusions and Final Rules</a:t>
            </a:r>
          </a:p>
        </p:txBody>
      </p:sp>
      <p:sp>
        <p:nvSpPr>
          <p:cNvPr id="759" name="Shape 759"/>
          <p:cNvSpPr txBox="1">
            <a:spLocks noGrp="1"/>
          </p:cNvSpPr>
          <p:nvPr>
            <p:ph type="body" idx="1"/>
          </p:nvPr>
        </p:nvSpPr>
        <p:spPr>
          <a:xfrm>
            <a:off x="895149" y="1600200"/>
            <a:ext cx="10270156" cy="4526100"/>
          </a:xfrm>
          <a:prstGeom prst="rect">
            <a:avLst/>
          </a:prstGeom>
        </p:spPr>
        <p:txBody>
          <a:bodyPr wrap="square" lIns="91425" tIns="91425" rIns="91425" bIns="91425" anchor="t" anchorCtr="0">
            <a:noAutofit/>
          </a:bodyPr>
          <a:lstStyle/>
          <a:p>
            <a:pPr marL="457200" indent="-431800">
              <a:spcBef>
                <a:spcPts val="0"/>
              </a:spcBef>
              <a:buAutoNum type="alphaUcParenR"/>
            </a:pPr>
            <a:r>
              <a:rPr lang="en-US" dirty="0"/>
              <a:t>This is difficult. It takes time and money. </a:t>
            </a:r>
          </a:p>
          <a:p>
            <a:pPr marL="1371600" indent="-393064">
              <a:lnSpc>
                <a:spcPct val="90000"/>
              </a:lnSpc>
              <a:spcBef>
                <a:spcPts val="518"/>
              </a:spcBef>
              <a:buSzPts val="2590"/>
              <a:buChar char="-"/>
            </a:pPr>
            <a:r>
              <a:rPr lang="en-US" sz="2590" dirty="0"/>
              <a:t>Write in funding for data processing on grants. </a:t>
            </a:r>
          </a:p>
          <a:p>
            <a:pPr marL="1371600" indent="-393064">
              <a:lnSpc>
                <a:spcPct val="90000"/>
              </a:lnSpc>
              <a:spcBef>
                <a:spcPts val="518"/>
              </a:spcBef>
              <a:buSzPts val="2590"/>
              <a:buChar char="-"/>
            </a:pPr>
            <a:r>
              <a:rPr lang="en-US" sz="2590" dirty="0"/>
              <a:t>Hire</a:t>
            </a:r>
            <a:r>
              <a:rPr lang="en-US" sz="2800" dirty="0"/>
              <a:t> a data manager.</a:t>
            </a:r>
          </a:p>
          <a:p>
            <a:pPr marL="0" indent="0">
              <a:spcBef>
                <a:spcPts val="0"/>
              </a:spcBef>
              <a:buNone/>
            </a:pPr>
            <a:endParaRPr dirty="0"/>
          </a:p>
          <a:p>
            <a:pPr marL="25400" indent="0">
              <a:spcBef>
                <a:spcPts val="0"/>
              </a:spcBef>
              <a:buNone/>
            </a:pPr>
            <a:r>
              <a:rPr lang="en-US" dirty="0" smtClean="0"/>
              <a:t>B) Write </a:t>
            </a:r>
            <a:r>
              <a:rPr lang="en-US" dirty="0"/>
              <a:t>meaningful variable names and values. </a:t>
            </a:r>
          </a:p>
          <a:p>
            <a:pPr marL="1371600" indent="-406400">
              <a:spcBef>
                <a:spcPts val="0"/>
              </a:spcBef>
              <a:buSzPts val="2800"/>
              <a:buChar char="-"/>
            </a:pPr>
            <a:r>
              <a:rPr lang="en-US" sz="2800" dirty="0"/>
              <a:t>You can help out others by phrasing research questions with variable names: </a:t>
            </a:r>
          </a:p>
          <a:p>
            <a:pPr marL="1371600" indent="-406400">
              <a:spcBef>
                <a:spcPts val="0"/>
              </a:spcBef>
              <a:buSzPts val="2800"/>
              <a:buChar char="-"/>
            </a:pPr>
            <a:r>
              <a:rPr lang="en-US" sz="2700" dirty="0"/>
              <a:t>We think that age (Age1Mos) will be related to memory (Mem1TR)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Decide WHICH repository</a:t>
            </a:r>
            <a:endParaRPr lang="en-US" dirty="0"/>
          </a:p>
        </p:txBody>
      </p:sp>
      <p:sp>
        <p:nvSpPr>
          <p:cNvPr id="3" name="Content Placeholder 2"/>
          <p:cNvSpPr>
            <a:spLocks noGrp="1"/>
          </p:cNvSpPr>
          <p:nvPr>
            <p:ph idx="1"/>
          </p:nvPr>
        </p:nvSpPr>
        <p:spPr>
          <a:xfrm>
            <a:off x="635267" y="1325562"/>
            <a:ext cx="10751419" cy="5227638"/>
          </a:xfrm>
        </p:spPr>
        <p:txBody>
          <a:bodyPr>
            <a:normAutofit/>
          </a:bodyPr>
          <a:lstStyle/>
          <a:p>
            <a:r>
              <a:rPr lang="en-US" dirty="0" smtClean="0"/>
              <a:t>One I really like Inter-university </a:t>
            </a:r>
            <a:r>
              <a:rPr lang="en-US" dirty="0"/>
              <a:t>Consortium for Political and Social Research (</a:t>
            </a:r>
            <a:r>
              <a:rPr lang="en-US" dirty="0" smtClean="0"/>
              <a:t>ICPSR):</a:t>
            </a:r>
          </a:p>
          <a:p>
            <a:endParaRPr lang="en-US" dirty="0"/>
          </a:p>
          <a:p>
            <a:endParaRPr lang="en-US" dirty="0" smtClean="0"/>
          </a:p>
          <a:p>
            <a:endParaRPr lang="en-US" dirty="0"/>
          </a:p>
          <a:p>
            <a:endParaRPr lang="en-US" dirty="0" smtClean="0"/>
          </a:p>
          <a:p>
            <a:r>
              <a:rPr lang="en-US" dirty="0" smtClean="0"/>
              <a:t>Lots of resources on how to share</a:t>
            </a:r>
          </a:p>
          <a:p>
            <a:r>
              <a:rPr lang="en-US" dirty="0" smtClean="0"/>
              <a:t>Good confidentiality and maintenance policies</a:t>
            </a:r>
          </a:p>
          <a:p>
            <a:r>
              <a:rPr lang="en-US" dirty="0" smtClean="0"/>
              <a:t>OSU already pays for a site license so it’s free!</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342" y="2468563"/>
            <a:ext cx="64484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574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1981200" y="274638"/>
            <a:ext cx="8229600" cy="1143000"/>
          </a:xfrm>
          <a:prstGeom prst="rect">
            <a:avLst/>
          </a:prstGeom>
        </p:spPr>
        <p:txBody>
          <a:bodyPr wrap="square" lIns="91425" tIns="91425" rIns="91425" bIns="91425" anchor="ctr" anchorCtr="0">
            <a:noAutofit/>
          </a:bodyPr>
          <a:lstStyle/>
          <a:p>
            <a:r>
              <a:rPr lang="en-US"/>
              <a:t>Conclusions and Final Rules</a:t>
            </a:r>
          </a:p>
        </p:txBody>
      </p:sp>
      <p:sp>
        <p:nvSpPr>
          <p:cNvPr id="766" name="Shape 766"/>
          <p:cNvSpPr txBox="1">
            <a:spLocks noGrp="1"/>
          </p:cNvSpPr>
          <p:nvPr>
            <p:ph type="body" idx="1"/>
          </p:nvPr>
        </p:nvSpPr>
        <p:spPr>
          <a:xfrm>
            <a:off x="904775" y="1338976"/>
            <a:ext cx="9846644" cy="4835400"/>
          </a:xfrm>
          <a:prstGeom prst="rect">
            <a:avLst/>
          </a:prstGeom>
        </p:spPr>
        <p:txBody>
          <a:bodyPr wrap="square" lIns="91425" tIns="91425" rIns="91425" bIns="91425" anchor="t" anchorCtr="0">
            <a:noAutofit/>
          </a:bodyPr>
          <a:lstStyle/>
          <a:p>
            <a:pPr marL="457200" indent="-266700">
              <a:spcBef>
                <a:spcPts val="0"/>
              </a:spcBef>
              <a:buClr>
                <a:srgbClr val="000000"/>
              </a:buClr>
              <a:buSzPts val="600"/>
              <a:buAutoNum type="alphaUcPeriod"/>
            </a:pPr>
            <a:r>
              <a:rPr lang="en-US" sz="600" dirty="0">
                <a:solidFill>
                  <a:srgbClr val="000000"/>
                </a:solidFill>
              </a:rPr>
              <a:t>M</a:t>
            </a:r>
          </a:p>
          <a:p>
            <a:pPr marL="457200" indent="-266700">
              <a:spcBef>
                <a:spcPts val="0"/>
              </a:spcBef>
              <a:buClr>
                <a:srgbClr val="000000"/>
              </a:buClr>
              <a:buSzPts val="600"/>
              <a:buAutoNum type="alphaUcPeriod"/>
            </a:pPr>
            <a:r>
              <a:rPr lang="en-US" sz="600" dirty="0">
                <a:solidFill>
                  <a:srgbClr val="000000"/>
                </a:solidFill>
              </a:rPr>
              <a:t>a</a:t>
            </a:r>
          </a:p>
          <a:p>
            <a:pPr marL="25400" indent="0">
              <a:spcBef>
                <a:spcPts val="0"/>
              </a:spcBef>
              <a:buNone/>
            </a:pPr>
            <a:r>
              <a:rPr lang="en-US" dirty="0" smtClean="0"/>
              <a:t>C) Make </a:t>
            </a:r>
            <a:r>
              <a:rPr lang="en-US" dirty="0"/>
              <a:t>a codebook</a:t>
            </a:r>
          </a:p>
          <a:p>
            <a:pPr marL="1371600" indent="-393064">
              <a:lnSpc>
                <a:spcPct val="90000"/>
              </a:lnSpc>
              <a:spcBef>
                <a:spcPts val="518"/>
              </a:spcBef>
              <a:buSzPts val="2590"/>
              <a:buChar char="-"/>
            </a:pPr>
            <a:r>
              <a:rPr lang="en-US" sz="2590" dirty="0"/>
              <a:t>Keep track of what you name </a:t>
            </a:r>
            <a:r>
              <a:rPr lang="en-US" sz="2590" dirty="0" smtClean="0"/>
              <a:t>variables</a:t>
            </a:r>
          </a:p>
          <a:p>
            <a:pPr marL="1371600" indent="-393064">
              <a:lnSpc>
                <a:spcPct val="90000"/>
              </a:lnSpc>
              <a:spcBef>
                <a:spcPts val="518"/>
              </a:spcBef>
              <a:buSzPts val="2590"/>
              <a:buChar char="-"/>
            </a:pPr>
            <a:endParaRPr lang="en-US" sz="2590" dirty="0"/>
          </a:p>
          <a:p>
            <a:pPr marL="25400" indent="0">
              <a:spcBef>
                <a:spcPts val="0"/>
              </a:spcBef>
              <a:buNone/>
            </a:pPr>
            <a:r>
              <a:rPr lang="en-US" dirty="0" smtClean="0"/>
              <a:t>D) Make </a:t>
            </a:r>
            <a:r>
              <a:rPr lang="en-US" dirty="0"/>
              <a:t>rules. Write them down. Don’t change them. </a:t>
            </a:r>
          </a:p>
          <a:p>
            <a:pPr marL="1371600" indent="-393064">
              <a:lnSpc>
                <a:spcPct val="90000"/>
              </a:lnSpc>
              <a:spcBef>
                <a:spcPts val="518"/>
              </a:spcBef>
              <a:buSzPts val="2590"/>
              <a:buChar char="-"/>
            </a:pPr>
            <a:r>
              <a:rPr lang="en-US" sz="2800" dirty="0"/>
              <a:t>Use rules to remember who is in your study.</a:t>
            </a:r>
          </a:p>
          <a:p>
            <a:pPr marL="1371600" indent="-406400">
              <a:spcBef>
                <a:spcPts val="0"/>
              </a:spcBef>
              <a:buSzPts val="2800"/>
              <a:buChar char="-"/>
            </a:pPr>
            <a:r>
              <a:rPr lang="en-US" sz="2800" dirty="0"/>
              <a:t>Don’t spend your time later fixing problems.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68061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Example Data Management Plans</a:t>
            </a:r>
            <a:endParaRPr lang="en-US" dirty="0"/>
          </a:p>
        </p:txBody>
      </p:sp>
      <p:sp>
        <p:nvSpPr>
          <p:cNvPr id="3" name="Text Placeholder 2"/>
          <p:cNvSpPr>
            <a:spLocks noGrp="1"/>
          </p:cNvSpPr>
          <p:nvPr>
            <p:ph type="body" idx="1"/>
          </p:nvPr>
        </p:nvSpPr>
        <p:spPr/>
        <p:txBody>
          <a:bodyPr/>
          <a:lstStyle/>
          <a:p>
            <a:pPr marL="509588" indent="-336550"/>
            <a:r>
              <a:rPr lang="en-US" dirty="0" smtClean="0"/>
              <a:t>Now that you know all that you need to plan for, you can see why you need some help to do it. </a:t>
            </a:r>
          </a:p>
          <a:p>
            <a:pPr marL="509588" indent="-336550"/>
            <a:endParaRPr lang="en-US" dirty="0"/>
          </a:p>
          <a:p>
            <a:pPr marL="509588" indent="-336550"/>
            <a:r>
              <a:rPr lang="en-US" dirty="0" smtClean="0"/>
              <a:t>The IES RFP specifically states that you need to have the personnel and resources you need to manage and release your data:</a:t>
            </a:r>
            <a:endParaRPr lang="en-US" dirty="0"/>
          </a:p>
        </p:txBody>
      </p:sp>
    </p:spTree>
    <p:extLst>
      <p:ext uri="{BB962C8B-B14F-4D97-AF65-F5344CB8AC3E}">
        <p14:creationId xmlns:p14="http://schemas.microsoft.com/office/powerpoint/2010/main" val="11645989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Why?</a:t>
            </a:r>
            <a:br>
              <a:rPr lang="en-US" dirty="0" smtClean="0"/>
            </a:br>
            <a:r>
              <a:rPr lang="en-US" dirty="0" smtClean="0"/>
              <a:t>Data Management Plans</a:t>
            </a:r>
            <a:endParaRPr lang="en-US" dirty="0"/>
          </a:p>
        </p:txBody>
      </p:sp>
      <p:sp>
        <p:nvSpPr>
          <p:cNvPr id="3" name="Text Placeholder 2"/>
          <p:cNvSpPr>
            <a:spLocks noGrp="1"/>
          </p:cNvSpPr>
          <p:nvPr>
            <p:ph type="body" idx="1"/>
          </p:nvPr>
        </p:nvSpPr>
        <p:spPr>
          <a:xfrm>
            <a:off x="547035" y="1549667"/>
            <a:ext cx="11579192" cy="1299728"/>
          </a:xfrm>
        </p:spPr>
        <p:txBody>
          <a:bodyPr/>
          <a:lstStyle/>
          <a:p>
            <a:pPr marL="173038" indent="0">
              <a:buNone/>
            </a:pPr>
            <a:r>
              <a:rPr lang="en-US" dirty="0" smtClean="0"/>
              <a:t>More from the IES RFP: </a:t>
            </a:r>
          </a:p>
        </p:txBody>
      </p:sp>
      <p:pic>
        <p:nvPicPr>
          <p:cNvPr id="5" name="Picture 4"/>
          <p:cNvPicPr>
            <a:picLocks noChangeAspect="1"/>
          </p:cNvPicPr>
          <p:nvPr/>
        </p:nvPicPr>
        <p:blipFill rotWithShape="1">
          <a:blip r:embed="rId2"/>
          <a:srcRect r="249" b="58380"/>
          <a:stretch/>
        </p:blipFill>
        <p:spPr>
          <a:xfrm>
            <a:off x="832485" y="2291164"/>
            <a:ext cx="9083241" cy="3262614"/>
          </a:xfrm>
          <a:prstGeom prst="rect">
            <a:avLst/>
          </a:prstGeom>
        </p:spPr>
      </p:pic>
      <p:sp>
        <p:nvSpPr>
          <p:cNvPr id="6" name="Text Placeholder 2"/>
          <p:cNvSpPr txBox="1">
            <a:spLocks/>
          </p:cNvSpPr>
          <p:nvPr/>
        </p:nvSpPr>
        <p:spPr>
          <a:xfrm>
            <a:off x="306403" y="5850556"/>
            <a:ext cx="11579192" cy="1299728"/>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pPr marL="173038" indent="0">
              <a:buFont typeface="Arial"/>
              <a:buNone/>
            </a:pPr>
            <a:r>
              <a:rPr lang="en-US" dirty="0" smtClean="0"/>
              <a:t>**NEW!! Preregistration!  </a:t>
            </a:r>
            <a:endParaRPr lang="en-US" dirty="0" smtClean="0"/>
          </a:p>
        </p:txBody>
      </p:sp>
    </p:spTree>
    <p:extLst>
      <p:ext uri="{BB962C8B-B14F-4D97-AF65-F5344CB8AC3E}">
        <p14:creationId xmlns:p14="http://schemas.microsoft.com/office/powerpoint/2010/main" val="25737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Why?</a:t>
            </a:r>
            <a:br>
              <a:rPr lang="en-US" dirty="0" smtClean="0"/>
            </a:br>
            <a:r>
              <a:rPr lang="en-US" dirty="0" smtClean="0"/>
              <a:t>Data Management Plans</a:t>
            </a:r>
            <a:endParaRPr lang="en-US" dirty="0"/>
          </a:p>
        </p:txBody>
      </p:sp>
      <p:sp>
        <p:nvSpPr>
          <p:cNvPr id="3" name="Text Placeholder 2"/>
          <p:cNvSpPr>
            <a:spLocks noGrp="1"/>
          </p:cNvSpPr>
          <p:nvPr>
            <p:ph type="body" idx="1"/>
          </p:nvPr>
        </p:nvSpPr>
        <p:spPr>
          <a:xfrm>
            <a:off x="537410" y="1549667"/>
            <a:ext cx="11579192" cy="1299728"/>
          </a:xfrm>
        </p:spPr>
        <p:txBody>
          <a:bodyPr/>
          <a:lstStyle/>
          <a:p>
            <a:pPr marL="173038" indent="0">
              <a:buNone/>
            </a:pPr>
            <a:r>
              <a:rPr lang="en-US" dirty="0" smtClean="0"/>
              <a:t>More from the IES RFP: </a:t>
            </a:r>
          </a:p>
        </p:txBody>
      </p:sp>
      <p:pic>
        <p:nvPicPr>
          <p:cNvPr id="7" name="Picture 6"/>
          <p:cNvPicPr>
            <a:picLocks noChangeAspect="1"/>
          </p:cNvPicPr>
          <p:nvPr/>
        </p:nvPicPr>
        <p:blipFill rotWithShape="1">
          <a:blip r:embed="rId2"/>
          <a:srcRect t="40883" b="14608"/>
          <a:stretch/>
        </p:blipFill>
        <p:spPr>
          <a:xfrm>
            <a:off x="1158039" y="2199531"/>
            <a:ext cx="10060493" cy="3854759"/>
          </a:xfrm>
          <a:prstGeom prst="rect">
            <a:avLst/>
          </a:prstGeom>
        </p:spPr>
      </p:pic>
    </p:spTree>
    <p:extLst>
      <p:ext uri="{BB962C8B-B14F-4D97-AF65-F5344CB8AC3E}">
        <p14:creationId xmlns:p14="http://schemas.microsoft.com/office/powerpoint/2010/main" val="13303669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Why?</a:t>
            </a:r>
            <a:br>
              <a:rPr lang="en-US" dirty="0" smtClean="0"/>
            </a:br>
            <a:r>
              <a:rPr lang="en-US" dirty="0" smtClean="0"/>
              <a:t>Data Management Plans</a:t>
            </a:r>
            <a:endParaRPr lang="en-US" dirty="0"/>
          </a:p>
        </p:txBody>
      </p:sp>
      <p:sp>
        <p:nvSpPr>
          <p:cNvPr id="3" name="Text Placeholder 2"/>
          <p:cNvSpPr>
            <a:spLocks noGrp="1"/>
          </p:cNvSpPr>
          <p:nvPr>
            <p:ph type="body" idx="1"/>
          </p:nvPr>
        </p:nvSpPr>
        <p:spPr>
          <a:xfrm>
            <a:off x="547035" y="1549667"/>
            <a:ext cx="11579192" cy="1299728"/>
          </a:xfrm>
        </p:spPr>
        <p:txBody>
          <a:bodyPr/>
          <a:lstStyle/>
          <a:p>
            <a:pPr marL="173038" indent="0">
              <a:buNone/>
            </a:pPr>
            <a:r>
              <a:rPr lang="en-US" dirty="0" smtClean="0"/>
              <a:t>More from the IES RFP: </a:t>
            </a:r>
          </a:p>
        </p:txBody>
      </p:sp>
      <p:pic>
        <p:nvPicPr>
          <p:cNvPr id="5" name="Picture 4"/>
          <p:cNvPicPr>
            <a:picLocks noChangeAspect="1"/>
          </p:cNvPicPr>
          <p:nvPr/>
        </p:nvPicPr>
        <p:blipFill rotWithShape="1">
          <a:blip r:embed="rId2"/>
          <a:srcRect t="19069"/>
          <a:stretch/>
        </p:blipFill>
        <p:spPr>
          <a:xfrm>
            <a:off x="1264919" y="2377439"/>
            <a:ext cx="10020333" cy="3888607"/>
          </a:xfrm>
          <a:prstGeom prst="rect">
            <a:avLst/>
          </a:prstGeom>
        </p:spPr>
      </p:pic>
      <p:sp>
        <p:nvSpPr>
          <p:cNvPr id="6" name="Text Placeholder 2"/>
          <p:cNvSpPr txBox="1">
            <a:spLocks/>
          </p:cNvSpPr>
          <p:nvPr/>
        </p:nvSpPr>
        <p:spPr>
          <a:xfrm>
            <a:off x="1155032" y="4629752"/>
            <a:ext cx="866273" cy="132700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pPr marL="173038" indent="0">
              <a:buFont typeface="Arial"/>
              <a:buNone/>
            </a:pPr>
            <a:r>
              <a:rPr lang="en-US" dirty="0" smtClean="0">
                <a:solidFill>
                  <a:srgbClr val="FF0000"/>
                </a:solidFill>
              </a:rPr>
              <a:t>*</a:t>
            </a:r>
            <a:endParaRPr lang="en-US" dirty="0" smtClean="0">
              <a:solidFill>
                <a:srgbClr val="FF0000"/>
              </a:solidFill>
            </a:endParaRPr>
          </a:p>
        </p:txBody>
      </p:sp>
    </p:spTree>
    <p:extLst>
      <p:ext uri="{BB962C8B-B14F-4D97-AF65-F5344CB8AC3E}">
        <p14:creationId xmlns:p14="http://schemas.microsoft.com/office/powerpoint/2010/main" val="37670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 Management Plan:</a:t>
            </a:r>
            <a:endParaRPr lang="en-US" dirty="0"/>
          </a:p>
        </p:txBody>
      </p:sp>
      <p:sp>
        <p:nvSpPr>
          <p:cNvPr id="3" name="Text Placeholder 2"/>
          <p:cNvSpPr>
            <a:spLocks noGrp="1"/>
          </p:cNvSpPr>
          <p:nvPr>
            <p:ph type="body" idx="1"/>
          </p:nvPr>
        </p:nvSpPr>
        <p:spPr/>
        <p:txBody>
          <a:bodyPr/>
          <a:lstStyle/>
          <a:p>
            <a:pPr marL="568325" indent="-336550"/>
            <a:r>
              <a:rPr lang="en-US" dirty="0" smtClean="0"/>
              <a:t>I make these with one section per bullet from the RFP</a:t>
            </a:r>
          </a:p>
          <a:p>
            <a:pPr marL="568325" indent="-336550"/>
            <a:r>
              <a:rPr lang="en-US" dirty="0" smtClean="0"/>
              <a:t>It ends up to be about five pages long</a:t>
            </a:r>
          </a:p>
          <a:p>
            <a:pPr marL="568325" indent="-336550"/>
            <a:r>
              <a:rPr lang="en-US" dirty="0" smtClean="0"/>
              <a:t>Note that the 18</a:t>
            </a:r>
            <a:r>
              <a:rPr lang="en-US" baseline="30000" dirty="0" smtClean="0"/>
              <a:t>th</a:t>
            </a:r>
            <a:r>
              <a:rPr lang="en-US" dirty="0" smtClean="0"/>
              <a:t> </a:t>
            </a:r>
            <a:r>
              <a:rPr lang="en-US" dirty="0" err="1" smtClean="0"/>
              <a:t>ave</a:t>
            </a:r>
            <a:r>
              <a:rPr lang="en-US" dirty="0"/>
              <a:t> </a:t>
            </a:r>
            <a:r>
              <a:rPr lang="en-US" dirty="0" smtClean="0"/>
              <a:t>library has lots of data management plan resources! </a:t>
            </a:r>
          </a:p>
          <a:p>
            <a:pPr marL="568325" indent="-336550"/>
            <a:endParaRPr lang="en-US" dirty="0" smtClean="0"/>
          </a:p>
          <a:p>
            <a:pPr marL="568325" indent="-336550"/>
            <a:r>
              <a:rPr lang="en-US" dirty="0" smtClean="0"/>
              <a:t>Some brief excerpts from my data management plans:</a:t>
            </a:r>
            <a:endParaRPr lang="en-US" dirty="0"/>
          </a:p>
        </p:txBody>
      </p:sp>
    </p:spTree>
    <p:extLst>
      <p:ext uri="{BB962C8B-B14F-4D97-AF65-F5344CB8AC3E}">
        <p14:creationId xmlns:p14="http://schemas.microsoft.com/office/powerpoint/2010/main" val="35149130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 Management Plan:</a:t>
            </a:r>
          </a:p>
        </p:txBody>
      </p:sp>
      <p:sp>
        <p:nvSpPr>
          <p:cNvPr id="3" name="Text Placeholder 2"/>
          <p:cNvSpPr>
            <a:spLocks noGrp="1"/>
          </p:cNvSpPr>
          <p:nvPr>
            <p:ph type="body" idx="1"/>
          </p:nvPr>
        </p:nvSpPr>
        <p:spPr/>
        <p:txBody>
          <a:bodyPr/>
          <a:lstStyle/>
          <a:p>
            <a:pPr marL="203200" indent="0">
              <a:buNone/>
            </a:pPr>
            <a:r>
              <a:rPr lang="en-US" dirty="0" smtClean="0"/>
              <a:t>From the first section:</a:t>
            </a:r>
            <a:endParaRPr lang="en-US" dirty="0"/>
          </a:p>
        </p:txBody>
      </p:sp>
      <p:pic>
        <p:nvPicPr>
          <p:cNvPr id="5" name="Picture 4"/>
          <p:cNvPicPr>
            <a:picLocks noChangeAspect="1"/>
          </p:cNvPicPr>
          <p:nvPr/>
        </p:nvPicPr>
        <p:blipFill>
          <a:blip r:embed="rId2"/>
          <a:stretch>
            <a:fillRect/>
          </a:stretch>
        </p:blipFill>
        <p:spPr>
          <a:xfrm>
            <a:off x="738247" y="2556209"/>
            <a:ext cx="10715505" cy="2785812"/>
          </a:xfrm>
          <a:prstGeom prst="rect">
            <a:avLst/>
          </a:prstGeom>
        </p:spPr>
      </p:pic>
    </p:spTree>
    <p:extLst>
      <p:ext uri="{BB962C8B-B14F-4D97-AF65-F5344CB8AC3E}">
        <p14:creationId xmlns:p14="http://schemas.microsoft.com/office/powerpoint/2010/main" val="6131633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 Management Plan:</a:t>
            </a:r>
          </a:p>
        </p:txBody>
      </p:sp>
      <p:pic>
        <p:nvPicPr>
          <p:cNvPr id="4" name="Picture 3"/>
          <p:cNvPicPr>
            <a:picLocks noChangeAspect="1"/>
          </p:cNvPicPr>
          <p:nvPr/>
        </p:nvPicPr>
        <p:blipFill>
          <a:blip r:embed="rId2"/>
          <a:stretch>
            <a:fillRect/>
          </a:stretch>
        </p:blipFill>
        <p:spPr>
          <a:xfrm>
            <a:off x="1350745" y="1305026"/>
            <a:ext cx="9641305" cy="2150544"/>
          </a:xfrm>
          <a:prstGeom prst="rect">
            <a:avLst/>
          </a:prstGeom>
        </p:spPr>
      </p:pic>
      <p:pic>
        <p:nvPicPr>
          <p:cNvPr id="5" name="Picture 4"/>
          <p:cNvPicPr>
            <a:picLocks noChangeAspect="1"/>
          </p:cNvPicPr>
          <p:nvPr/>
        </p:nvPicPr>
        <p:blipFill>
          <a:blip r:embed="rId3"/>
          <a:stretch>
            <a:fillRect/>
          </a:stretch>
        </p:blipFill>
        <p:spPr>
          <a:xfrm>
            <a:off x="1350745" y="3514841"/>
            <a:ext cx="9641305" cy="3256531"/>
          </a:xfrm>
          <a:prstGeom prst="rect">
            <a:avLst/>
          </a:prstGeom>
        </p:spPr>
      </p:pic>
    </p:spTree>
    <p:extLst>
      <p:ext uri="{BB962C8B-B14F-4D97-AF65-F5344CB8AC3E}">
        <p14:creationId xmlns:p14="http://schemas.microsoft.com/office/powerpoint/2010/main" val="21317286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 Management Plan:</a:t>
            </a:r>
          </a:p>
        </p:txBody>
      </p:sp>
      <p:pic>
        <p:nvPicPr>
          <p:cNvPr id="3" name="Picture 2"/>
          <p:cNvPicPr>
            <a:picLocks noChangeAspect="1"/>
          </p:cNvPicPr>
          <p:nvPr/>
        </p:nvPicPr>
        <p:blipFill>
          <a:blip r:embed="rId2"/>
          <a:stretch>
            <a:fillRect/>
          </a:stretch>
        </p:blipFill>
        <p:spPr>
          <a:xfrm>
            <a:off x="1379621" y="1417638"/>
            <a:ext cx="9611406" cy="2291264"/>
          </a:xfrm>
          <a:prstGeom prst="rect">
            <a:avLst/>
          </a:prstGeom>
        </p:spPr>
      </p:pic>
      <p:pic>
        <p:nvPicPr>
          <p:cNvPr id="6" name="Picture 5"/>
          <p:cNvPicPr>
            <a:picLocks noChangeAspect="1"/>
          </p:cNvPicPr>
          <p:nvPr/>
        </p:nvPicPr>
        <p:blipFill>
          <a:blip r:embed="rId3"/>
          <a:stretch>
            <a:fillRect/>
          </a:stretch>
        </p:blipFill>
        <p:spPr>
          <a:xfrm>
            <a:off x="1379621" y="4965483"/>
            <a:ext cx="9611406" cy="1449654"/>
          </a:xfrm>
          <a:prstGeom prst="rect">
            <a:avLst/>
          </a:prstGeom>
        </p:spPr>
      </p:pic>
      <p:sp>
        <p:nvSpPr>
          <p:cNvPr id="7" name="Rectangle 6"/>
          <p:cNvSpPr/>
          <p:nvPr/>
        </p:nvSpPr>
        <p:spPr>
          <a:xfrm>
            <a:off x="1379621" y="3937082"/>
            <a:ext cx="441146" cy="400110"/>
          </a:xfrm>
          <a:prstGeom prst="rect">
            <a:avLst/>
          </a:prstGeom>
        </p:spPr>
        <p:txBody>
          <a:bodyPr wrap="none">
            <a:spAutoFit/>
          </a:bodyPr>
          <a:lstStyle/>
          <a:p>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1092195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Why?</a:t>
            </a:r>
          </a:p>
        </p:txBody>
      </p:sp>
      <p:sp>
        <p:nvSpPr>
          <p:cNvPr id="3" name="Text Placeholder 2"/>
          <p:cNvSpPr>
            <a:spLocks noGrp="1"/>
          </p:cNvSpPr>
          <p:nvPr>
            <p:ph type="body" idx="1"/>
          </p:nvPr>
        </p:nvSpPr>
        <p:spPr/>
        <p:txBody>
          <a:bodyPr/>
          <a:lstStyle/>
          <a:p>
            <a:pPr marL="509588" indent="-306388"/>
            <a:r>
              <a:rPr lang="en-US" dirty="0" smtClean="0"/>
              <a:t>Third </a:t>
            </a:r>
            <a:r>
              <a:rPr lang="en-US" dirty="0"/>
              <a:t>Reason: Data management practices are essential to ensuring your data is high </a:t>
            </a:r>
            <a:r>
              <a:rPr lang="en-US" dirty="0" smtClean="0"/>
              <a:t>quality</a:t>
            </a:r>
          </a:p>
          <a:p>
            <a:pPr marL="509588" indent="-306388"/>
            <a:endParaRPr lang="en-US" dirty="0"/>
          </a:p>
          <a:p>
            <a:pPr marL="509588" indent="-306388"/>
            <a:r>
              <a:rPr lang="en-US" dirty="0" smtClean="0"/>
              <a:t>This is what I will spend the bulk of the talk describing today</a:t>
            </a:r>
            <a:endParaRPr lang="en-US" dirty="0"/>
          </a:p>
        </p:txBody>
      </p:sp>
    </p:spTree>
    <p:extLst>
      <p:ext uri="{BB962C8B-B14F-4D97-AF65-F5344CB8AC3E}">
        <p14:creationId xmlns:p14="http://schemas.microsoft.com/office/powerpoint/2010/main" val="27258979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 Texts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814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a:picLocks noGrp="1"/>
          </p:cNvPicPr>
          <p:nvPr>
            <p:ph type="body" idx="1"/>
          </p:nvPr>
        </p:nvPicPr>
        <p:blipFill rotWithShape="1">
          <a:blip r:embed="rId3">
            <a:alphaModFix/>
          </a:blip>
          <a:srcRect t="28395"/>
          <a:stretch/>
        </p:blipFill>
        <p:spPr>
          <a:xfrm>
            <a:off x="1828800" y="1676400"/>
            <a:ext cx="4995332" cy="4419600"/>
          </a:xfrm>
          <a:prstGeom prst="rect">
            <a:avLst/>
          </a:prstGeom>
          <a:noFill/>
          <a:ln>
            <a:noFill/>
          </a:ln>
        </p:spPr>
      </p:pic>
      <p:sp>
        <p:nvSpPr>
          <p:cNvPr id="116" name="Shape 116"/>
          <p:cNvSpPr txBox="1">
            <a:spLocks noGrp="1"/>
          </p:cNvSpPr>
          <p:nvPr>
            <p:ph type="title"/>
          </p:nvPr>
        </p:nvSpPr>
        <p:spPr>
          <a:xfrm>
            <a:off x="1981200" y="274638"/>
            <a:ext cx="4724400" cy="1143000"/>
          </a:xfrm>
          <a:prstGeom prst="rect">
            <a:avLst/>
          </a:prstGeom>
          <a:noFill/>
          <a:ln>
            <a:noFill/>
          </a:ln>
        </p:spPr>
        <p:txBody>
          <a:bodyPr wrap="square" lIns="91425" tIns="45700" rIns="91425" bIns="45700" anchor="ctr" anchorCtr="0">
            <a:noAutofit/>
          </a:bodyPr>
          <a:lstStyle/>
          <a:p>
            <a:pPr indent="-279400"/>
            <a:r>
              <a:rPr lang="en-US"/>
              <a:t>What we’ll cover</a:t>
            </a:r>
          </a:p>
        </p:txBody>
      </p:sp>
      <p:sp>
        <p:nvSpPr>
          <p:cNvPr id="117" name="Shape 117"/>
          <p:cNvSpPr/>
          <p:nvPr/>
        </p:nvSpPr>
        <p:spPr>
          <a:xfrm rot="4417912">
            <a:off x="2723640" y="2343867"/>
            <a:ext cx="3497558" cy="3874831"/>
          </a:xfrm>
          <a:prstGeom prst="arc">
            <a:avLst>
              <a:gd name="adj1" fmla="val 18876928"/>
              <a:gd name="adj2" fmla="val 3961004"/>
            </a:avLst>
          </a:prstGeom>
          <a:noFill/>
          <a:ln w="76200" cap="flat" cmpd="sng">
            <a:solidFill>
              <a:srgbClr val="E36C09"/>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18" name="Shape 118"/>
          <p:cNvSpPr/>
          <p:nvPr/>
        </p:nvSpPr>
        <p:spPr>
          <a:xfrm rot="4647778">
            <a:off x="3550422" y="3264326"/>
            <a:ext cx="1722170" cy="2060998"/>
          </a:xfrm>
          <a:prstGeom prst="arc">
            <a:avLst>
              <a:gd name="adj1" fmla="val 17948485"/>
              <a:gd name="adj2" fmla="val 4244695"/>
            </a:avLst>
          </a:prstGeom>
          <a:noFill/>
          <a:ln w="76200" cap="flat" cmpd="sng">
            <a:solidFill>
              <a:srgbClr val="E36C09"/>
            </a:solidFill>
            <a:prstDash val="solid"/>
            <a:round/>
            <a:headEnd type="none" w="med" len="med"/>
            <a:tailEnd type="none" w="med" len="med"/>
          </a:ln>
        </p:spPr>
        <p:txBody>
          <a:bodyPr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19" name="Shape 119"/>
          <p:cNvSpPr txBox="1"/>
          <p:nvPr/>
        </p:nvSpPr>
        <p:spPr>
          <a:xfrm>
            <a:off x="7124663" y="1676400"/>
            <a:ext cx="4648237" cy="5059364"/>
          </a:xfrm>
          <a:prstGeom prst="rect">
            <a:avLst/>
          </a:prstGeom>
          <a:noFill/>
          <a:ln>
            <a:noFill/>
          </a:ln>
        </p:spPr>
        <p:txBody>
          <a:bodyPr wrap="square" lIns="91425" tIns="45700" rIns="91425" bIns="45700" anchor="t" anchorCtr="0">
            <a:noAutofit/>
          </a:bodyPr>
          <a:lstStyle/>
          <a:p>
            <a:pPr indent="-203200">
              <a:buClr>
                <a:schemeClr val="lt1"/>
              </a:buClr>
              <a:buSzPts val="3200"/>
            </a:pPr>
            <a:r>
              <a:rPr lang="en-US" sz="3200" dirty="0">
                <a:solidFill>
                  <a:schemeClr val="lt1"/>
                </a:solidFill>
                <a:latin typeface="Calibri"/>
                <a:ea typeface="Calibri"/>
                <a:cs typeface="Calibri"/>
                <a:sym typeface="Calibri"/>
              </a:rPr>
              <a:t>What we WON’T Cover</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Research Design</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Selecting your sample</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Sample size</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Recruiting your participants</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Designing good items</a:t>
            </a:r>
          </a:p>
          <a:p>
            <a:pPr marL="342900" indent="-342900">
              <a:spcBef>
                <a:spcPts val="560"/>
              </a:spcBef>
              <a:buClr>
                <a:schemeClr val="lt1"/>
              </a:buClr>
              <a:buSzPts val="2800"/>
              <a:buFont typeface="Arial"/>
              <a:buChar char="•"/>
            </a:pPr>
            <a:r>
              <a:rPr lang="en-US" sz="2800" dirty="0">
                <a:solidFill>
                  <a:schemeClr val="lt1"/>
                </a:solidFill>
                <a:latin typeface="Calibri"/>
                <a:ea typeface="Calibri"/>
                <a:cs typeface="Calibri"/>
                <a:sym typeface="Calibri"/>
              </a:rPr>
              <a:t>Data analysis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2621</Words>
  <Application>Microsoft Office PowerPoint</Application>
  <PresentationFormat>Widescreen</PresentationFormat>
  <Paragraphs>472</Paragraphs>
  <Slides>80</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Courier New</vt:lpstr>
      <vt:lpstr>Office Theme</vt:lpstr>
      <vt:lpstr>Data Management and  Data Management Plans</vt:lpstr>
      <vt:lpstr>Data Management: Why?</vt:lpstr>
      <vt:lpstr>Data Management: Why?</vt:lpstr>
      <vt:lpstr>Data Management: Why?</vt:lpstr>
      <vt:lpstr>Data Management: Why?  Data Sharing</vt:lpstr>
      <vt:lpstr>Data Management: Why?  Data Sharing</vt:lpstr>
      <vt:lpstr>Decide WHICH repository</vt:lpstr>
      <vt:lpstr>Data Management: Why?</vt:lpstr>
      <vt:lpstr>What we’ll cover</vt:lpstr>
      <vt:lpstr>Data Life Cycle</vt:lpstr>
      <vt:lpstr>BEFORE YOU START</vt:lpstr>
      <vt:lpstr>Know Where You’re Going</vt:lpstr>
      <vt:lpstr>PowerPoint Presentation</vt:lpstr>
      <vt:lpstr>PowerPoint Presentation</vt:lpstr>
      <vt:lpstr>PowerPoint Presentation</vt:lpstr>
      <vt:lpstr>Document.  Everything.</vt:lpstr>
      <vt:lpstr>Meet your new friend – The Protocol</vt:lpstr>
      <vt:lpstr>Deciding what to document:</vt:lpstr>
      <vt:lpstr>Meet your new friend – The Protocol</vt:lpstr>
      <vt:lpstr>The Protocol</vt:lpstr>
      <vt:lpstr>Protocol: Example 1</vt:lpstr>
      <vt:lpstr>Protocol Example 2</vt:lpstr>
      <vt:lpstr>Protocol Example 3</vt:lpstr>
      <vt:lpstr>Your Turn!  Five–minute activity</vt:lpstr>
      <vt:lpstr>ID Schemes</vt:lpstr>
      <vt:lpstr>ID Schemes</vt:lpstr>
      <vt:lpstr>ID Schemes</vt:lpstr>
      <vt:lpstr>Variable Names</vt:lpstr>
      <vt:lpstr>Variable Names: Follow a rule</vt:lpstr>
      <vt:lpstr>Variable Names</vt:lpstr>
      <vt:lpstr>Variable Names</vt:lpstr>
      <vt:lpstr>Variable Names</vt:lpstr>
      <vt:lpstr>Codebook</vt:lpstr>
      <vt:lpstr>Variable Names Reminder</vt:lpstr>
      <vt:lpstr>Good Codebook Excerpt</vt:lpstr>
      <vt:lpstr>2 – minute activity:  Codebook Quiz!</vt:lpstr>
      <vt:lpstr>Variable Values</vt:lpstr>
      <vt:lpstr>Variable Values</vt:lpstr>
      <vt:lpstr>Variable Values HACK</vt:lpstr>
      <vt:lpstr>Variable Values</vt:lpstr>
      <vt:lpstr>WHO IS IN YOUR STUDY?</vt:lpstr>
      <vt:lpstr>Hypothetical Study</vt:lpstr>
      <vt:lpstr>Master List</vt:lpstr>
      <vt:lpstr>Master List</vt:lpstr>
      <vt:lpstr>Master List</vt:lpstr>
      <vt:lpstr>CONSORT diagram</vt:lpstr>
      <vt:lpstr>CONSORT diagram</vt:lpstr>
      <vt:lpstr>Longitudinal options</vt:lpstr>
      <vt:lpstr>5-minute activity! CONSORT Diagram</vt:lpstr>
      <vt:lpstr>Review</vt:lpstr>
      <vt:lpstr>Tracking Participant Movement</vt:lpstr>
      <vt:lpstr>DATA IS COLLECTED</vt:lpstr>
      <vt:lpstr>Backup. your. data.</vt:lpstr>
      <vt:lpstr>Backup. your. data.</vt:lpstr>
      <vt:lpstr>Cleanliness is next to Godliness</vt:lpstr>
      <vt:lpstr>Data Cleaning</vt:lpstr>
      <vt:lpstr>PowerPoint Presentation</vt:lpstr>
      <vt:lpstr>Getting to a Final Dataset</vt:lpstr>
      <vt:lpstr>Getting to Final Data Sets</vt:lpstr>
      <vt:lpstr>Getting to Final Data Sets</vt:lpstr>
      <vt:lpstr>Getting to Final Data Sets SSRS Codebook</vt:lpstr>
      <vt:lpstr>Getting to Final Data Sets SSRS Codebook</vt:lpstr>
      <vt:lpstr>Getting to Final Data Sets SSRS Codebook</vt:lpstr>
      <vt:lpstr>Getting to Final Data Sets</vt:lpstr>
      <vt:lpstr>Final Dataset</vt:lpstr>
      <vt:lpstr>Ready to Write</vt:lpstr>
      <vt:lpstr>Ready to Write</vt:lpstr>
      <vt:lpstr>Sample code: </vt:lpstr>
      <vt:lpstr>Conclusions and Final Rules</vt:lpstr>
      <vt:lpstr>Conclusions and Final Rules</vt:lpstr>
      <vt:lpstr>PowerPoint Presentation</vt:lpstr>
      <vt:lpstr>Back to Example Data Management Plans</vt:lpstr>
      <vt:lpstr>Data Management: Why? Data Management Plans</vt:lpstr>
      <vt:lpstr>Data Management: Why? Data Management Plans</vt:lpstr>
      <vt:lpstr>Data Management: Why? Data Management Plans</vt:lpstr>
      <vt:lpstr>Example Data Management Plan:</vt:lpstr>
      <vt:lpstr>Example Data Management Plan:</vt:lpstr>
      <vt:lpstr>Example Data Management Plan:</vt:lpstr>
      <vt:lpstr>Example Data Management Plan:</vt:lpstr>
      <vt:lpstr>Mentor 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An Ounce of Data Prevention is Worth a Pound of Cure</dc:title>
  <dc:creator>Jessica A. Logan</dc:creator>
  <cp:lastModifiedBy>Jessica Logan</cp:lastModifiedBy>
  <cp:revision>22</cp:revision>
  <dcterms:modified xsi:type="dcterms:W3CDTF">2019-03-20T01:26:02Z</dcterms:modified>
</cp:coreProperties>
</file>