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284" r:id="rId3"/>
    <p:sldId id="282" r:id="rId4"/>
    <p:sldId id="333" r:id="rId5"/>
    <p:sldId id="334" r:id="rId6"/>
    <p:sldId id="328" r:id="rId7"/>
    <p:sldId id="335" r:id="rId8"/>
    <p:sldId id="320" r:id="rId9"/>
    <p:sldId id="332" r:id="rId10"/>
    <p:sldId id="319" r:id="rId11"/>
    <p:sldId id="337" r:id="rId12"/>
    <p:sldId id="338" r:id="rId13"/>
    <p:sldId id="270" r:id="rId14"/>
    <p:sldId id="318" r:id="rId15"/>
    <p:sldId id="336" r:id="rId16"/>
    <p:sldId id="340" r:id="rId17"/>
    <p:sldId id="344" r:id="rId18"/>
    <p:sldId id="346" r:id="rId19"/>
    <p:sldId id="343" r:id="rId20"/>
    <p:sldId id="342" r:id="rId21"/>
    <p:sldId id="341" r:id="rId22"/>
    <p:sldId id="345" r:id="rId23"/>
    <p:sldId id="339" r:id="rId24"/>
    <p:sldId id="327" r:id="rId25"/>
    <p:sldId id="347" r:id="rId26"/>
    <p:sldId id="349" r:id="rId27"/>
    <p:sldId id="321" r:id="rId28"/>
    <p:sldId id="350" r:id="rId29"/>
    <p:sldId id="322" r:id="rId30"/>
    <p:sldId id="323" r:id="rId31"/>
    <p:sldId id="286" r:id="rId32"/>
    <p:sldId id="325" r:id="rId33"/>
    <p:sldId id="316" r:id="rId34"/>
    <p:sldId id="315" r:id="rId35"/>
    <p:sldId id="302" r:id="rId36"/>
    <p:sldId id="329" r:id="rId37"/>
    <p:sldId id="306" r:id="rId38"/>
    <p:sldId id="351" r:id="rId39"/>
    <p:sldId id="352" r:id="rId40"/>
    <p:sldId id="307" r:id="rId41"/>
    <p:sldId id="353" r:id="rId42"/>
    <p:sldId id="354" r:id="rId43"/>
    <p:sldId id="355" r:id="rId44"/>
    <p:sldId id="267" r:id="rId45"/>
    <p:sldId id="265" r:id="rId46"/>
    <p:sldId id="364" r:id="rId47"/>
    <p:sldId id="365" r:id="rId48"/>
    <p:sldId id="330" r:id="rId49"/>
    <p:sldId id="331" r:id="rId50"/>
    <p:sldId id="356" r:id="rId51"/>
    <p:sldId id="357" r:id="rId52"/>
    <p:sldId id="358" r:id="rId53"/>
    <p:sldId id="359" r:id="rId54"/>
    <p:sldId id="360" r:id="rId55"/>
    <p:sldId id="361" r:id="rId56"/>
    <p:sldId id="362" r:id="rId57"/>
    <p:sldId id="363" r:id="rId5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86357" autoAdjust="0"/>
  </p:normalViewPr>
  <p:slideViewPr>
    <p:cSldViewPr snapToGrid="0" snapToObjects="1">
      <p:cViewPr>
        <p:scale>
          <a:sx n="125" d="100"/>
          <a:sy n="125" d="100"/>
        </p:scale>
        <p:origin x="1896" y="558"/>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54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Sheet1!$A$1:$A$156</c:f>
              <c:numCache>
                <c:formatCode>General</c:formatCode>
                <c:ptCount val="156"/>
                <c:pt idx="0">
                  <c:v>582</c:v>
                </c:pt>
                <c:pt idx="1">
                  <c:v>113</c:v>
                </c:pt>
                <c:pt idx="2">
                  <c:v>84</c:v>
                </c:pt>
                <c:pt idx="3">
                  <c:v>80</c:v>
                </c:pt>
                <c:pt idx="4">
                  <c:v>75</c:v>
                </c:pt>
                <c:pt idx="5">
                  <c:v>70</c:v>
                </c:pt>
                <c:pt idx="6">
                  <c:v>70</c:v>
                </c:pt>
                <c:pt idx="7">
                  <c:v>67</c:v>
                </c:pt>
                <c:pt idx="8">
                  <c:v>66</c:v>
                </c:pt>
                <c:pt idx="9">
                  <c:v>65</c:v>
                </c:pt>
                <c:pt idx="10">
                  <c:v>64</c:v>
                </c:pt>
                <c:pt idx="11">
                  <c:v>64</c:v>
                </c:pt>
                <c:pt idx="12">
                  <c:v>61</c:v>
                </c:pt>
                <c:pt idx="13">
                  <c:v>54</c:v>
                </c:pt>
                <c:pt idx="14">
                  <c:v>50</c:v>
                </c:pt>
                <c:pt idx="15">
                  <c:v>49</c:v>
                </c:pt>
                <c:pt idx="16">
                  <c:v>47</c:v>
                </c:pt>
                <c:pt idx="17">
                  <c:v>47</c:v>
                </c:pt>
                <c:pt idx="18">
                  <c:v>46</c:v>
                </c:pt>
                <c:pt idx="19">
                  <c:v>42</c:v>
                </c:pt>
                <c:pt idx="20">
                  <c:v>40</c:v>
                </c:pt>
                <c:pt idx="21">
                  <c:v>40</c:v>
                </c:pt>
                <c:pt idx="22">
                  <c:v>40</c:v>
                </c:pt>
                <c:pt idx="23">
                  <c:v>38</c:v>
                </c:pt>
                <c:pt idx="24">
                  <c:v>37</c:v>
                </c:pt>
                <c:pt idx="25">
                  <c:v>35</c:v>
                </c:pt>
                <c:pt idx="26">
                  <c:v>34</c:v>
                </c:pt>
                <c:pt idx="27">
                  <c:v>34</c:v>
                </c:pt>
                <c:pt idx="28">
                  <c:v>33</c:v>
                </c:pt>
                <c:pt idx="29">
                  <c:v>32</c:v>
                </c:pt>
                <c:pt idx="30">
                  <c:v>31</c:v>
                </c:pt>
                <c:pt idx="31">
                  <c:v>31</c:v>
                </c:pt>
                <c:pt idx="32">
                  <c:v>30</c:v>
                </c:pt>
                <c:pt idx="33">
                  <c:v>29</c:v>
                </c:pt>
                <c:pt idx="34">
                  <c:v>28</c:v>
                </c:pt>
                <c:pt idx="35">
                  <c:v>27</c:v>
                </c:pt>
                <c:pt idx="36">
                  <c:v>27</c:v>
                </c:pt>
                <c:pt idx="37">
                  <c:v>26</c:v>
                </c:pt>
                <c:pt idx="38">
                  <c:v>26</c:v>
                </c:pt>
                <c:pt idx="39">
                  <c:v>26</c:v>
                </c:pt>
                <c:pt idx="40">
                  <c:v>25</c:v>
                </c:pt>
                <c:pt idx="41">
                  <c:v>25</c:v>
                </c:pt>
                <c:pt idx="42">
                  <c:v>25</c:v>
                </c:pt>
                <c:pt idx="43">
                  <c:v>24</c:v>
                </c:pt>
                <c:pt idx="44">
                  <c:v>24</c:v>
                </c:pt>
                <c:pt idx="45">
                  <c:v>24</c:v>
                </c:pt>
                <c:pt idx="46">
                  <c:v>24</c:v>
                </c:pt>
                <c:pt idx="47">
                  <c:v>22</c:v>
                </c:pt>
                <c:pt idx="48">
                  <c:v>22</c:v>
                </c:pt>
                <c:pt idx="49">
                  <c:v>21</c:v>
                </c:pt>
                <c:pt idx="50">
                  <c:v>20</c:v>
                </c:pt>
                <c:pt idx="51">
                  <c:v>20</c:v>
                </c:pt>
                <c:pt idx="52">
                  <c:v>19</c:v>
                </c:pt>
                <c:pt idx="53">
                  <c:v>18</c:v>
                </c:pt>
                <c:pt idx="54">
                  <c:v>18</c:v>
                </c:pt>
                <c:pt idx="55">
                  <c:v>18</c:v>
                </c:pt>
                <c:pt idx="56">
                  <c:v>17</c:v>
                </c:pt>
                <c:pt idx="57">
                  <c:v>17</c:v>
                </c:pt>
                <c:pt idx="58">
                  <c:v>16</c:v>
                </c:pt>
                <c:pt idx="59">
                  <c:v>16</c:v>
                </c:pt>
                <c:pt idx="60">
                  <c:v>15</c:v>
                </c:pt>
                <c:pt idx="61">
                  <c:v>15</c:v>
                </c:pt>
                <c:pt idx="62">
                  <c:v>15</c:v>
                </c:pt>
                <c:pt idx="63">
                  <c:v>15</c:v>
                </c:pt>
                <c:pt idx="64">
                  <c:v>14</c:v>
                </c:pt>
                <c:pt idx="65">
                  <c:v>14</c:v>
                </c:pt>
                <c:pt idx="66">
                  <c:v>14</c:v>
                </c:pt>
                <c:pt idx="67">
                  <c:v>13</c:v>
                </c:pt>
                <c:pt idx="68">
                  <c:v>13</c:v>
                </c:pt>
                <c:pt idx="69">
                  <c:v>13</c:v>
                </c:pt>
                <c:pt idx="70">
                  <c:v>13</c:v>
                </c:pt>
                <c:pt idx="71">
                  <c:v>13</c:v>
                </c:pt>
                <c:pt idx="72">
                  <c:v>12</c:v>
                </c:pt>
                <c:pt idx="73">
                  <c:v>12</c:v>
                </c:pt>
                <c:pt idx="74">
                  <c:v>11</c:v>
                </c:pt>
                <c:pt idx="75">
                  <c:v>11</c:v>
                </c:pt>
                <c:pt idx="76">
                  <c:v>10</c:v>
                </c:pt>
                <c:pt idx="77">
                  <c:v>10</c:v>
                </c:pt>
                <c:pt idx="78">
                  <c:v>10</c:v>
                </c:pt>
                <c:pt idx="79">
                  <c:v>10</c:v>
                </c:pt>
                <c:pt idx="80">
                  <c:v>10</c:v>
                </c:pt>
                <c:pt idx="81">
                  <c:v>9</c:v>
                </c:pt>
                <c:pt idx="82">
                  <c:v>9</c:v>
                </c:pt>
                <c:pt idx="83">
                  <c:v>9</c:v>
                </c:pt>
                <c:pt idx="84">
                  <c:v>8</c:v>
                </c:pt>
                <c:pt idx="85">
                  <c:v>8</c:v>
                </c:pt>
                <c:pt idx="86">
                  <c:v>8</c:v>
                </c:pt>
                <c:pt idx="87">
                  <c:v>7</c:v>
                </c:pt>
                <c:pt idx="88">
                  <c:v>7</c:v>
                </c:pt>
                <c:pt idx="89">
                  <c:v>7</c:v>
                </c:pt>
                <c:pt idx="90">
                  <c:v>7</c:v>
                </c:pt>
                <c:pt idx="91">
                  <c:v>7</c:v>
                </c:pt>
                <c:pt idx="92">
                  <c:v>7</c:v>
                </c:pt>
                <c:pt idx="93">
                  <c:v>6</c:v>
                </c:pt>
                <c:pt idx="94">
                  <c:v>6</c:v>
                </c:pt>
                <c:pt idx="95">
                  <c:v>5</c:v>
                </c:pt>
                <c:pt idx="96">
                  <c:v>5</c:v>
                </c:pt>
                <c:pt idx="97">
                  <c:v>5</c:v>
                </c:pt>
                <c:pt idx="98">
                  <c:v>5</c:v>
                </c:pt>
                <c:pt idx="99">
                  <c:v>5</c:v>
                </c:pt>
                <c:pt idx="100">
                  <c:v>5</c:v>
                </c:pt>
                <c:pt idx="101">
                  <c:v>5</c:v>
                </c:pt>
                <c:pt idx="102">
                  <c:v>4</c:v>
                </c:pt>
                <c:pt idx="103">
                  <c:v>4</c:v>
                </c:pt>
                <c:pt idx="104">
                  <c:v>4</c:v>
                </c:pt>
                <c:pt idx="105">
                  <c:v>4</c:v>
                </c:pt>
                <c:pt idx="106">
                  <c:v>4</c:v>
                </c:pt>
                <c:pt idx="107">
                  <c:v>4</c:v>
                </c:pt>
                <c:pt idx="108">
                  <c:v>3</c:v>
                </c:pt>
                <c:pt idx="109">
                  <c:v>3</c:v>
                </c:pt>
                <c:pt idx="110">
                  <c:v>3</c:v>
                </c:pt>
                <c:pt idx="111">
                  <c:v>3</c:v>
                </c:pt>
                <c:pt idx="112">
                  <c:v>2</c:v>
                </c:pt>
                <c:pt idx="113">
                  <c:v>2</c:v>
                </c:pt>
                <c:pt idx="114">
                  <c:v>2</c:v>
                </c:pt>
                <c:pt idx="115">
                  <c:v>2</c:v>
                </c:pt>
                <c:pt idx="116">
                  <c:v>2</c:v>
                </c:pt>
                <c:pt idx="117">
                  <c:v>2</c:v>
                </c:pt>
                <c:pt idx="118">
                  <c:v>1</c:v>
                </c:pt>
                <c:pt idx="119">
                  <c:v>1</c:v>
                </c:pt>
                <c:pt idx="120">
                  <c:v>1</c:v>
                </c:pt>
                <c:pt idx="121">
                  <c:v>1</c:v>
                </c:pt>
                <c:pt idx="122">
                  <c:v>1</c:v>
                </c:pt>
                <c:pt idx="123">
                  <c:v>1</c:v>
                </c:pt>
                <c:pt idx="124">
                  <c:v>1</c:v>
                </c:pt>
                <c:pt idx="125">
                  <c:v>1</c:v>
                </c:pt>
                <c:pt idx="126">
                  <c:v>1</c:v>
                </c:pt>
                <c:pt idx="127">
                  <c:v>1</c:v>
                </c:pt>
                <c:pt idx="128">
                  <c:v>1</c:v>
                </c:pt>
                <c:pt idx="129">
                  <c:v>1</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numCache>
            </c:numRef>
          </c:val>
          <c:smooth val="0"/>
          <c:extLst xmlns:c16r2="http://schemas.microsoft.com/office/drawing/2015/06/chart">
            <c:ext xmlns:c16="http://schemas.microsoft.com/office/drawing/2014/chart" uri="{C3380CC4-5D6E-409C-BE32-E72D297353CC}">
              <c16:uniqueId val="{00000000-4059-D44B-94BC-8F9AA512816E}"/>
            </c:ext>
          </c:extLst>
        </c:ser>
        <c:dLbls>
          <c:showLegendKey val="0"/>
          <c:showVal val="0"/>
          <c:showCatName val="0"/>
          <c:showSerName val="0"/>
          <c:showPercent val="0"/>
          <c:showBubbleSize val="0"/>
        </c:dLbls>
        <c:marker val="1"/>
        <c:smooth val="0"/>
        <c:axId val="696584800"/>
        <c:axId val="696585192"/>
      </c:lineChart>
      <c:catAx>
        <c:axId val="69658480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6585192"/>
        <c:crosses val="autoZero"/>
        <c:auto val="1"/>
        <c:lblAlgn val="ctr"/>
        <c:lblOffset val="100"/>
        <c:noMultiLvlLbl val="0"/>
      </c:catAx>
      <c:valAx>
        <c:axId val="696585192"/>
        <c:scaling>
          <c:orientation val="minMax"/>
          <c:max val="7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6584800"/>
        <c:crosses val="autoZero"/>
        <c:crossBetween val="between"/>
        <c:majorUnit val="5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4F219A-BD21-C54A-8FC3-13490E5C10BD}" type="datetimeFigureOut">
              <a:rPr lang="en-US" smtClean="0"/>
              <a:t>3/25/2019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604B8D-68DB-E64D-BF73-EB059B697C17}" type="slidenum">
              <a:rPr lang="en-GB" smtClean="0"/>
              <a:t>‹#›</a:t>
            </a:fld>
            <a:endParaRPr lang="en-GB"/>
          </a:p>
        </p:txBody>
      </p:sp>
    </p:spTree>
    <p:extLst>
      <p:ext uri="{BB962C8B-B14F-4D97-AF65-F5344CB8AC3E}">
        <p14:creationId xmlns:p14="http://schemas.microsoft.com/office/powerpoint/2010/main" val="9959084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smtClean="0"/>
              <a:t>Before</a:t>
            </a:r>
            <a:r>
              <a:rPr lang="en-GB" baseline="0" dirty="0" smtClean="0"/>
              <a:t> I start, a warning...</a:t>
            </a:r>
          </a:p>
          <a:p>
            <a:pPr marL="171450" indent="-171450">
              <a:buFont typeface="Arial"/>
              <a:buChar char="•"/>
            </a:pPr>
            <a:r>
              <a:rPr lang="en-GB" baseline="0" dirty="0" smtClean="0"/>
              <a:t>I am no OA expert; e.g. I have no long history in the underpinning mechanics of scholarly communications</a:t>
            </a:r>
          </a:p>
          <a:p>
            <a:pPr marL="171450" indent="-171450">
              <a:buFont typeface="Arial"/>
              <a:buChar char="•"/>
            </a:pPr>
            <a:r>
              <a:rPr lang="en-GB" baseline="0" dirty="0" smtClean="0"/>
              <a:t>However, I am self-admitted novice, who, crucially, is moderately bright, and wants to learn and educate others</a:t>
            </a:r>
          </a:p>
          <a:p>
            <a:pPr marL="171450" indent="-171450">
              <a:buFont typeface="Arial"/>
              <a:buChar char="•"/>
            </a:pPr>
            <a:r>
              <a:rPr lang="en-GB" baseline="0" dirty="0" smtClean="0"/>
              <a:t>In any case, I am the type of person the messages arising from conferences/groups like this need to engage with...</a:t>
            </a:r>
          </a:p>
          <a:p>
            <a:pPr marL="171450" indent="-171450">
              <a:buFont typeface="Arial"/>
              <a:buChar char="•"/>
            </a:pPr>
            <a:r>
              <a:rPr lang="en-GB" baseline="0" dirty="0" smtClean="0"/>
              <a:t>I’m easier than many others...</a:t>
            </a:r>
          </a:p>
          <a:p>
            <a:pPr marL="0" indent="0">
              <a:buFont typeface="Arial"/>
              <a:buNone/>
            </a:pPr>
            <a:endParaRPr lang="en-GB" dirty="0"/>
          </a:p>
        </p:txBody>
      </p:sp>
      <p:sp>
        <p:nvSpPr>
          <p:cNvPr id="4" name="Slide Number Placeholder 3"/>
          <p:cNvSpPr>
            <a:spLocks noGrp="1"/>
          </p:cNvSpPr>
          <p:nvPr>
            <p:ph type="sldNum" sz="quarter" idx="10"/>
          </p:nvPr>
        </p:nvSpPr>
        <p:spPr/>
        <p:txBody>
          <a:bodyPr/>
          <a:lstStyle/>
          <a:p>
            <a:fld id="{D2604B8D-68DB-E64D-BF73-EB059B697C17}" type="slidenum">
              <a:rPr lang="en-GB" smtClean="0"/>
              <a:t>3</a:t>
            </a:fld>
            <a:endParaRPr lang="en-GB"/>
          </a:p>
        </p:txBody>
      </p:sp>
    </p:spTree>
    <p:extLst>
      <p:ext uri="{BB962C8B-B14F-4D97-AF65-F5344CB8AC3E}">
        <p14:creationId xmlns:p14="http://schemas.microsoft.com/office/powerpoint/2010/main" val="1813022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smtClean="0"/>
              <a:t>So,</a:t>
            </a:r>
            <a:r>
              <a:rPr lang="en-GB" baseline="0" dirty="0" smtClean="0"/>
              <a:t> what is the OA state-of-play at IC, a world Top 10 university?</a:t>
            </a:r>
            <a:endParaRPr lang="en-GB" dirty="0"/>
          </a:p>
        </p:txBody>
      </p:sp>
      <p:sp>
        <p:nvSpPr>
          <p:cNvPr id="4" name="Slide Number Placeholder 3"/>
          <p:cNvSpPr>
            <a:spLocks noGrp="1"/>
          </p:cNvSpPr>
          <p:nvPr>
            <p:ph type="sldNum" sz="quarter" idx="10"/>
          </p:nvPr>
        </p:nvSpPr>
        <p:spPr/>
        <p:txBody>
          <a:bodyPr/>
          <a:lstStyle/>
          <a:p>
            <a:fld id="{D2604B8D-68DB-E64D-BF73-EB059B697C17}" type="slidenum">
              <a:rPr lang="en-GB" smtClean="0"/>
              <a:t>31</a:t>
            </a:fld>
            <a:endParaRPr lang="en-GB"/>
          </a:p>
        </p:txBody>
      </p:sp>
    </p:spTree>
    <p:extLst>
      <p:ext uri="{BB962C8B-B14F-4D97-AF65-F5344CB8AC3E}">
        <p14:creationId xmlns:p14="http://schemas.microsoft.com/office/powerpoint/2010/main" val="2439645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education and professional training related to open access in its broadest form needs to happen early; ECRs need to be engaged…</a:t>
            </a:r>
          </a:p>
          <a:p>
            <a:r>
              <a:rPr lang="en-US" dirty="0"/>
              <a:t>We have embedded this in our research groups informal Code of Conduct, which I may update to indicate that support of society-led journals would be preferred (N.B. I don’t submit or review for major publishers…)</a:t>
            </a:r>
          </a:p>
          <a:p>
            <a:r>
              <a:rPr lang="en-US" dirty="0"/>
              <a:t>My belief (and that of many others) was mirrored yesterday by Nature’s Editor-in-Chief, Sir Phillips Campbell</a:t>
            </a:r>
          </a:p>
        </p:txBody>
      </p:sp>
      <p:sp>
        <p:nvSpPr>
          <p:cNvPr id="4" name="Slide Number Placeholder 3"/>
          <p:cNvSpPr>
            <a:spLocks noGrp="1"/>
          </p:cNvSpPr>
          <p:nvPr>
            <p:ph type="sldNum" sz="quarter" idx="10"/>
          </p:nvPr>
        </p:nvSpPr>
        <p:spPr/>
        <p:txBody>
          <a:bodyPr/>
          <a:lstStyle/>
          <a:p>
            <a:fld id="{D2604B8D-68DB-E64D-BF73-EB059B697C17}" type="slidenum">
              <a:rPr lang="en-GB" smtClean="0"/>
              <a:t>34</a:t>
            </a:fld>
            <a:endParaRPr lang="en-GB"/>
          </a:p>
        </p:txBody>
      </p:sp>
    </p:spTree>
    <p:extLst>
      <p:ext uri="{BB962C8B-B14F-4D97-AF65-F5344CB8AC3E}">
        <p14:creationId xmlns:p14="http://schemas.microsoft.com/office/powerpoint/2010/main" val="3863072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some infrastructure in place, we set off promoting the service to Earth Scientists and, more generally, educating them as to what preprints are and how they may benefit from their use</a:t>
            </a:r>
          </a:p>
        </p:txBody>
      </p:sp>
      <p:sp>
        <p:nvSpPr>
          <p:cNvPr id="4" name="Slide Number Placeholder 3"/>
          <p:cNvSpPr>
            <a:spLocks noGrp="1"/>
          </p:cNvSpPr>
          <p:nvPr>
            <p:ph type="sldNum" sz="quarter" idx="10"/>
          </p:nvPr>
        </p:nvSpPr>
        <p:spPr/>
        <p:txBody>
          <a:bodyPr/>
          <a:lstStyle/>
          <a:p>
            <a:fld id="{D2604B8D-68DB-E64D-BF73-EB059B697C17}" type="slidenum">
              <a:rPr lang="en-GB" smtClean="0"/>
              <a:t>36</a:t>
            </a:fld>
            <a:endParaRPr lang="en-GB"/>
          </a:p>
        </p:txBody>
      </p:sp>
    </p:spTree>
    <p:extLst>
      <p:ext uri="{BB962C8B-B14F-4D97-AF65-F5344CB8AC3E}">
        <p14:creationId xmlns:p14="http://schemas.microsoft.com/office/powerpoint/2010/main" val="2012932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04B8D-68DB-E64D-BF73-EB059B697C17}" type="slidenum">
              <a:rPr lang="en-GB" smtClean="0"/>
              <a:t>37</a:t>
            </a:fld>
            <a:endParaRPr lang="en-GB"/>
          </a:p>
        </p:txBody>
      </p:sp>
    </p:spTree>
    <p:extLst>
      <p:ext uri="{BB962C8B-B14F-4D97-AF65-F5344CB8AC3E}">
        <p14:creationId xmlns:p14="http://schemas.microsoft.com/office/powerpoint/2010/main" val="46430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preprint market is growing, with infrastructure, such as </a:t>
            </a:r>
            <a:r>
              <a:rPr lang="en-US" dirty="0" err="1"/>
              <a:t>hypothes.is</a:t>
            </a:r>
            <a:r>
              <a:rPr lang="en-US" dirty="0"/>
              <a:t> and </a:t>
            </a:r>
            <a:r>
              <a:rPr lang="en-US" dirty="0" err="1"/>
              <a:t>PreREVIEW</a:t>
            </a:r>
            <a:r>
              <a:rPr lang="en-US" dirty="0"/>
              <a:t> </a:t>
            </a:r>
            <a:r>
              <a:rPr lang="en-US" dirty="0" err="1"/>
              <a:t>sprining</a:t>
            </a:r>
            <a:r>
              <a:rPr lang="en-US" dirty="0"/>
              <a:t>-up to support their use and ultimately enhance their value for authors, researchers, and journals…</a:t>
            </a:r>
          </a:p>
        </p:txBody>
      </p:sp>
      <p:sp>
        <p:nvSpPr>
          <p:cNvPr id="4" name="Slide Number Placeholder 3"/>
          <p:cNvSpPr>
            <a:spLocks noGrp="1"/>
          </p:cNvSpPr>
          <p:nvPr>
            <p:ph type="sldNum" sz="quarter" idx="10"/>
          </p:nvPr>
        </p:nvSpPr>
        <p:spPr/>
        <p:txBody>
          <a:bodyPr/>
          <a:lstStyle/>
          <a:p>
            <a:fld id="{D2604B8D-68DB-E64D-BF73-EB059B697C17}" type="slidenum">
              <a:rPr lang="en-GB" smtClean="0"/>
              <a:t>40</a:t>
            </a:fld>
            <a:endParaRPr lang="en-GB"/>
          </a:p>
        </p:txBody>
      </p:sp>
    </p:spTree>
    <p:extLst>
      <p:ext uri="{BB962C8B-B14F-4D97-AF65-F5344CB8AC3E}">
        <p14:creationId xmlns:p14="http://schemas.microsoft.com/office/powerpoint/2010/main" val="3884507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 typeface="Arial" panose="020B0604020202020204" pitchFamily="34" charset="0"/>
              <a:buChar char="•"/>
            </a:pPr>
            <a:r>
              <a:rPr lang="en-GB" sz="1200" dirty="0" smtClean="0"/>
              <a:t>Rapid communication </a:t>
            </a:r>
          </a:p>
          <a:p>
            <a:pPr marL="571500" indent="-571500">
              <a:buFont typeface="Arial" panose="020B0604020202020204" pitchFamily="34" charset="0"/>
              <a:buChar char="•"/>
            </a:pPr>
            <a:r>
              <a:rPr lang="en-GB" sz="1200" dirty="0" smtClean="0"/>
              <a:t>Greater exposure</a:t>
            </a:r>
          </a:p>
          <a:p>
            <a:pPr marL="571500" indent="-571500">
              <a:buFont typeface="Arial" panose="020B0604020202020204" pitchFamily="34" charset="0"/>
              <a:buChar char="•"/>
            </a:pPr>
            <a:r>
              <a:rPr lang="en-GB" sz="1200" dirty="0" smtClean="0"/>
              <a:t>More citations, faster </a:t>
            </a:r>
          </a:p>
          <a:p>
            <a:endParaRPr lang="en-GB" dirty="0"/>
          </a:p>
        </p:txBody>
      </p:sp>
      <p:sp>
        <p:nvSpPr>
          <p:cNvPr id="4" name="Slide Number Placeholder 3"/>
          <p:cNvSpPr>
            <a:spLocks noGrp="1"/>
          </p:cNvSpPr>
          <p:nvPr>
            <p:ph type="sldNum" sz="quarter" idx="10"/>
          </p:nvPr>
        </p:nvSpPr>
        <p:spPr/>
        <p:txBody>
          <a:bodyPr/>
          <a:lstStyle/>
          <a:p>
            <a:fld id="{D2604B8D-68DB-E64D-BF73-EB059B697C17}" type="slidenum">
              <a:rPr lang="en-GB" smtClean="0"/>
              <a:t>44</a:t>
            </a:fld>
            <a:endParaRPr lang="en-GB"/>
          </a:p>
        </p:txBody>
      </p:sp>
    </p:spTree>
    <p:extLst>
      <p:ext uri="{BB962C8B-B14F-4D97-AF65-F5344CB8AC3E}">
        <p14:creationId xmlns:p14="http://schemas.microsoft.com/office/powerpoint/2010/main" val="170728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smtClean="0"/>
              <a:t>Academics are vein, thus appeal to this part of their</a:t>
            </a:r>
            <a:r>
              <a:rPr lang="en-GB" baseline="0" dirty="0" smtClean="0"/>
              <a:t> personalities</a:t>
            </a:r>
          </a:p>
        </p:txBody>
      </p:sp>
      <p:sp>
        <p:nvSpPr>
          <p:cNvPr id="4" name="Slide Number Placeholder 3"/>
          <p:cNvSpPr>
            <a:spLocks noGrp="1"/>
          </p:cNvSpPr>
          <p:nvPr>
            <p:ph type="sldNum" sz="quarter" idx="10"/>
          </p:nvPr>
        </p:nvSpPr>
        <p:spPr/>
        <p:txBody>
          <a:bodyPr/>
          <a:lstStyle/>
          <a:p>
            <a:fld id="{D2604B8D-68DB-E64D-BF73-EB059B697C17}" type="slidenum">
              <a:rPr lang="en-GB" smtClean="0"/>
              <a:t>45</a:t>
            </a:fld>
            <a:endParaRPr lang="en-GB"/>
          </a:p>
        </p:txBody>
      </p:sp>
    </p:spTree>
    <p:extLst>
      <p:ext uri="{BB962C8B-B14F-4D97-AF65-F5344CB8AC3E}">
        <p14:creationId xmlns:p14="http://schemas.microsoft.com/office/powerpoint/2010/main" val="3025931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EarthArXiv is one year old and doing very well…</a:t>
            </a:r>
          </a:p>
        </p:txBody>
      </p:sp>
      <p:sp>
        <p:nvSpPr>
          <p:cNvPr id="4" name="Slide Number Placeholder 3"/>
          <p:cNvSpPr>
            <a:spLocks noGrp="1"/>
          </p:cNvSpPr>
          <p:nvPr>
            <p:ph type="sldNum" sz="quarter" idx="5"/>
          </p:nvPr>
        </p:nvSpPr>
        <p:spPr/>
        <p:txBody>
          <a:bodyPr/>
          <a:lstStyle/>
          <a:p>
            <a:fld id="{D2604B8D-68DB-E64D-BF73-EB059B697C17}" type="slidenum">
              <a:rPr lang="en-GB" smtClean="0"/>
              <a:t>48</a:t>
            </a:fld>
            <a:endParaRPr lang="en-GB"/>
          </a:p>
        </p:txBody>
      </p:sp>
    </p:spTree>
    <p:extLst>
      <p:ext uri="{BB962C8B-B14F-4D97-AF65-F5344CB8AC3E}">
        <p14:creationId xmlns:p14="http://schemas.microsoft.com/office/powerpoint/2010/main" val="3553189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for global impact, but it’s important to think about why certain regions are not engaging; i.e. what is their incentive structure for being open?</a:t>
            </a:r>
          </a:p>
        </p:txBody>
      </p:sp>
      <p:sp>
        <p:nvSpPr>
          <p:cNvPr id="4" name="Slide Number Placeholder 3"/>
          <p:cNvSpPr>
            <a:spLocks noGrp="1"/>
          </p:cNvSpPr>
          <p:nvPr>
            <p:ph type="sldNum" sz="quarter" idx="5"/>
          </p:nvPr>
        </p:nvSpPr>
        <p:spPr/>
        <p:txBody>
          <a:bodyPr/>
          <a:lstStyle/>
          <a:p>
            <a:fld id="{D2604B8D-68DB-E64D-BF73-EB059B697C17}" type="slidenum">
              <a:rPr lang="en-GB" smtClean="0"/>
              <a:t>49</a:t>
            </a:fld>
            <a:endParaRPr lang="en-GB"/>
          </a:p>
        </p:txBody>
      </p:sp>
    </p:spTree>
    <p:extLst>
      <p:ext uri="{BB962C8B-B14F-4D97-AF65-F5344CB8AC3E}">
        <p14:creationId xmlns:p14="http://schemas.microsoft.com/office/powerpoint/2010/main" val="2125297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of how we are assessed; e.g. inappropriate, over-reliance on metrics, which may penalize those without funds for APCs for prestigious journals, for example</a:t>
            </a:r>
          </a:p>
        </p:txBody>
      </p:sp>
      <p:sp>
        <p:nvSpPr>
          <p:cNvPr id="4" name="Slide Number Placeholder 3"/>
          <p:cNvSpPr>
            <a:spLocks noGrp="1"/>
          </p:cNvSpPr>
          <p:nvPr>
            <p:ph type="sldNum" sz="quarter" idx="5"/>
          </p:nvPr>
        </p:nvSpPr>
        <p:spPr/>
        <p:txBody>
          <a:bodyPr/>
          <a:lstStyle/>
          <a:p>
            <a:fld id="{D2604B8D-68DB-E64D-BF73-EB059B697C17}" type="slidenum">
              <a:rPr lang="en-GB" smtClean="0"/>
              <a:t>6</a:t>
            </a:fld>
            <a:endParaRPr lang="en-GB"/>
          </a:p>
        </p:txBody>
      </p:sp>
    </p:spTree>
    <p:extLst>
      <p:ext uri="{BB962C8B-B14F-4D97-AF65-F5344CB8AC3E}">
        <p14:creationId xmlns:p14="http://schemas.microsoft.com/office/powerpoint/2010/main" val="3205429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But I’ll return to some examples of, in my view, more responsible handling of IFs by society-led journals…</a:t>
            </a:r>
          </a:p>
          <a:p>
            <a:pPr marL="171450" indent="-171450">
              <a:buFont typeface="Arial" panose="020B0604020202020204" pitchFamily="34" charset="0"/>
              <a:buChar char="•"/>
            </a:pPr>
            <a:r>
              <a:rPr lang="en-US" dirty="0"/>
              <a:t>So what is the role of a professional society?</a:t>
            </a:r>
          </a:p>
        </p:txBody>
      </p:sp>
      <p:sp>
        <p:nvSpPr>
          <p:cNvPr id="4" name="Slide Number Placeholder 3"/>
          <p:cNvSpPr>
            <a:spLocks noGrp="1"/>
          </p:cNvSpPr>
          <p:nvPr>
            <p:ph type="sldNum" sz="quarter" idx="10"/>
          </p:nvPr>
        </p:nvSpPr>
        <p:spPr/>
        <p:txBody>
          <a:bodyPr/>
          <a:lstStyle/>
          <a:p>
            <a:fld id="{D2604B8D-68DB-E64D-BF73-EB059B697C17}" type="slidenum">
              <a:rPr lang="en-GB" smtClean="0"/>
              <a:t>8</a:t>
            </a:fld>
            <a:endParaRPr lang="en-GB"/>
          </a:p>
        </p:txBody>
      </p:sp>
    </p:spTree>
    <p:extLst>
      <p:ext uri="{BB962C8B-B14F-4D97-AF65-F5344CB8AC3E}">
        <p14:creationId xmlns:p14="http://schemas.microsoft.com/office/powerpoint/2010/main" val="639172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some statistical gremlins; e.g. mean on a strongly skewed distributions, and quoting IF to 3 decimal places…</a:t>
            </a:r>
          </a:p>
          <a:p>
            <a:pPr marL="171450" indent="-171450">
              <a:buFont typeface="Arial" panose="020B0604020202020204" pitchFamily="34" charset="0"/>
              <a:buChar char="•"/>
            </a:pPr>
            <a:r>
              <a:rPr lang="en-US" dirty="0"/>
              <a:t>So what do these numbers even tell us? Well, Lizzie Gadd would suggest it says something about ‘journal visibility’…</a:t>
            </a:r>
          </a:p>
        </p:txBody>
      </p:sp>
      <p:sp>
        <p:nvSpPr>
          <p:cNvPr id="4" name="Slide Number Placeholder 3"/>
          <p:cNvSpPr>
            <a:spLocks noGrp="1"/>
          </p:cNvSpPr>
          <p:nvPr>
            <p:ph type="sldNum" sz="quarter" idx="10"/>
          </p:nvPr>
        </p:nvSpPr>
        <p:spPr/>
        <p:txBody>
          <a:bodyPr/>
          <a:lstStyle/>
          <a:p>
            <a:fld id="{D2604B8D-68DB-E64D-BF73-EB059B697C17}" type="slidenum">
              <a:rPr lang="en-GB" smtClean="0"/>
              <a:t>10</a:t>
            </a:fld>
            <a:endParaRPr lang="en-GB"/>
          </a:p>
        </p:txBody>
      </p:sp>
    </p:spTree>
    <p:extLst>
      <p:ext uri="{BB962C8B-B14F-4D97-AF65-F5344CB8AC3E}">
        <p14:creationId xmlns:p14="http://schemas.microsoft.com/office/powerpoint/2010/main" val="3590855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smtClean="0"/>
              <a:t>So how do people</a:t>
            </a:r>
            <a:r>
              <a:rPr lang="en-GB" baseline="0" dirty="0" smtClean="0"/>
              <a:t> like me help/reassure people like this?</a:t>
            </a:r>
          </a:p>
          <a:p>
            <a:pPr marL="171450" indent="-171450">
              <a:buFont typeface="Arial"/>
              <a:buChar char="•"/>
            </a:pPr>
            <a:r>
              <a:rPr lang="en-GB" baseline="0" dirty="0" smtClean="0"/>
              <a:t>People can/have criticised me; i.e. it’s OK for you to push these points as you have nothing to loose...</a:t>
            </a:r>
          </a:p>
          <a:p>
            <a:pPr marL="171450" indent="-171450">
              <a:buFont typeface="Arial"/>
              <a:buChar char="•"/>
            </a:pPr>
            <a:r>
              <a:rPr lang="en-GB" baseline="0" dirty="0" smtClean="0"/>
              <a:t>Except time with family, time making doing more research, winning more grants, etc</a:t>
            </a:r>
          </a:p>
          <a:p>
            <a:pPr marL="171450" indent="-171450">
              <a:buFont typeface="Arial"/>
              <a:buChar char="•"/>
            </a:pPr>
            <a:r>
              <a:rPr lang="en-GB" baseline="0" dirty="0" smtClean="0"/>
              <a:t>I have plenty to loose...so at least support my endeavours...</a:t>
            </a:r>
          </a:p>
          <a:p>
            <a:pPr marL="171450" indent="-171450">
              <a:buFont typeface="Arial"/>
              <a:buChar char="•"/>
            </a:pPr>
            <a:r>
              <a:rPr lang="en-GB" baseline="0" dirty="0" smtClean="0"/>
              <a:t>But Twitter has a problem in that, although dynamic, it is rather isolated...</a:t>
            </a:r>
            <a:endParaRPr lang="en-GB" dirty="0"/>
          </a:p>
        </p:txBody>
      </p:sp>
      <p:sp>
        <p:nvSpPr>
          <p:cNvPr id="4" name="Slide Number Placeholder 3"/>
          <p:cNvSpPr>
            <a:spLocks noGrp="1"/>
          </p:cNvSpPr>
          <p:nvPr>
            <p:ph type="sldNum" sz="quarter" idx="10"/>
          </p:nvPr>
        </p:nvSpPr>
        <p:spPr/>
        <p:txBody>
          <a:bodyPr/>
          <a:lstStyle/>
          <a:p>
            <a:fld id="{D2604B8D-68DB-E64D-BF73-EB059B697C17}" type="slidenum">
              <a:rPr lang="en-GB" smtClean="0"/>
              <a:t>13</a:t>
            </a:fld>
            <a:endParaRPr lang="en-GB"/>
          </a:p>
        </p:txBody>
      </p:sp>
    </p:spTree>
    <p:extLst>
      <p:ext uri="{BB962C8B-B14F-4D97-AF65-F5344CB8AC3E}">
        <p14:creationId xmlns:p14="http://schemas.microsoft.com/office/powerpoint/2010/main" val="2706377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recently, and closer to home, this issue has continued…</a:t>
            </a:r>
          </a:p>
        </p:txBody>
      </p:sp>
      <p:sp>
        <p:nvSpPr>
          <p:cNvPr id="4" name="Slide Number Placeholder 3"/>
          <p:cNvSpPr>
            <a:spLocks noGrp="1"/>
          </p:cNvSpPr>
          <p:nvPr>
            <p:ph type="sldNum" sz="quarter" idx="10"/>
          </p:nvPr>
        </p:nvSpPr>
        <p:spPr/>
        <p:txBody>
          <a:bodyPr/>
          <a:lstStyle/>
          <a:p>
            <a:fld id="{D2604B8D-68DB-E64D-BF73-EB059B697C17}" type="slidenum">
              <a:rPr lang="en-GB" smtClean="0"/>
              <a:t>14</a:t>
            </a:fld>
            <a:endParaRPr lang="en-GB"/>
          </a:p>
        </p:txBody>
      </p:sp>
    </p:spTree>
    <p:extLst>
      <p:ext uri="{BB962C8B-B14F-4D97-AF65-F5344CB8AC3E}">
        <p14:creationId xmlns:p14="http://schemas.microsoft.com/office/powerpoint/2010/main" val="55722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604B8D-68DB-E64D-BF73-EB059B697C17}" type="slidenum">
              <a:rPr lang="en-GB" smtClean="0"/>
              <a:t>16</a:t>
            </a:fld>
            <a:endParaRPr lang="en-GB"/>
          </a:p>
        </p:txBody>
      </p:sp>
    </p:spTree>
    <p:extLst>
      <p:ext uri="{BB962C8B-B14F-4D97-AF65-F5344CB8AC3E}">
        <p14:creationId xmlns:p14="http://schemas.microsoft.com/office/powerpoint/2010/main" val="1997209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reason is simply to help accrue citations and increase your H-index; this *could* help with securing a job or promotion</a:t>
            </a:r>
          </a:p>
          <a:p>
            <a:r>
              <a:rPr lang="en-US" dirty="0"/>
              <a:t>However, the link between publishing openly and getting cited more is not clear</a:t>
            </a:r>
          </a:p>
          <a:p>
            <a:r>
              <a:rPr lang="en-US" dirty="0"/>
              <a:t>Also, metrics such a H-Index and JIF may not fully capture the range of outputs or their likely impact, or the influence of the researcher</a:t>
            </a:r>
          </a:p>
          <a:p>
            <a:r>
              <a:rPr lang="en-US" dirty="0"/>
              <a:t>So, what are the barriers to being open?</a:t>
            </a:r>
          </a:p>
        </p:txBody>
      </p:sp>
      <p:sp>
        <p:nvSpPr>
          <p:cNvPr id="4" name="Slide Number Placeholder 3"/>
          <p:cNvSpPr>
            <a:spLocks noGrp="1"/>
          </p:cNvSpPr>
          <p:nvPr>
            <p:ph type="sldNum" sz="quarter" idx="5"/>
          </p:nvPr>
        </p:nvSpPr>
        <p:spPr/>
        <p:txBody>
          <a:bodyPr/>
          <a:lstStyle/>
          <a:p>
            <a:fld id="{D2604B8D-68DB-E64D-BF73-EB059B697C17}" type="slidenum">
              <a:rPr lang="en-GB" smtClean="0"/>
              <a:t>24</a:t>
            </a:fld>
            <a:endParaRPr lang="en-GB"/>
          </a:p>
        </p:txBody>
      </p:sp>
    </p:spTree>
    <p:extLst>
      <p:ext uri="{BB962C8B-B14F-4D97-AF65-F5344CB8AC3E}">
        <p14:creationId xmlns:p14="http://schemas.microsoft.com/office/powerpoint/2010/main" val="3966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Problems with the JIF (from the preamble to the declaration):</a:t>
            </a:r>
          </a:p>
          <a:p>
            <a:pPr marL="349415" indent="-349415">
              <a:buFontTx/>
              <a:buChar char="-"/>
            </a:pPr>
            <a:r>
              <a:rPr lang="en-GB" dirty="0"/>
              <a:t>citation distributions within journals are highly skewed</a:t>
            </a:r>
          </a:p>
          <a:p>
            <a:pPr marL="349415" indent="-349415">
              <a:buFontTx/>
              <a:buChar char="-"/>
            </a:pPr>
            <a:r>
              <a:rPr lang="en-GB" dirty="0"/>
              <a:t>the properties of the Journal Impact Factor are field-specific: it is a composite of multiple, highly diverse article types, including primary research papers and reviews</a:t>
            </a:r>
          </a:p>
          <a:p>
            <a:pPr marL="349415" indent="-349415">
              <a:buFontTx/>
              <a:buChar char="-"/>
            </a:pPr>
            <a:r>
              <a:rPr lang="en-GB" dirty="0"/>
              <a:t>Journal Impact Factors can be manipulated (or “gamed”) by editorial policy</a:t>
            </a:r>
          </a:p>
          <a:p>
            <a:pPr marL="349415" indent="-349415">
              <a:buFontTx/>
              <a:buChar char="-"/>
            </a:pPr>
            <a:r>
              <a:rPr lang="en-GB" dirty="0"/>
              <a:t>data used to calculate the Journal Impact Factors are neither transparent nor openly available to the public</a:t>
            </a:r>
            <a:endParaRPr lang="en-US" dirty="0"/>
          </a:p>
        </p:txBody>
      </p:sp>
    </p:spTree>
    <p:extLst>
      <p:ext uri="{BB962C8B-B14F-4D97-AF65-F5344CB8AC3E}">
        <p14:creationId xmlns:p14="http://schemas.microsoft.com/office/powerpoint/2010/main" val="3118467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C6F5EC47-94B2-8A4D-81F7-E4726D09CD9A}" type="datetimeFigureOut">
              <a:rPr lang="en-US" smtClean="0"/>
              <a:t>3/25/2019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1897949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C6F5EC47-94B2-8A4D-81F7-E4726D09CD9A}" type="datetimeFigureOut">
              <a:rPr lang="en-US" smtClean="0"/>
              <a:t>3/25/2019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268369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C6F5EC47-94B2-8A4D-81F7-E4726D09CD9A}" type="datetimeFigureOut">
              <a:rPr lang="en-US" smtClean="0"/>
              <a:t>3/25/2019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3411578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0" y="0"/>
            <a:ext cx="9144000" cy="725672"/>
          </a:xfrm>
          <a:prstGeom prst="rect">
            <a:avLst/>
          </a:prstGeom>
        </p:spPr>
        <p:txBody>
          <a:bodyPr>
            <a:normAutofit/>
          </a:bodyPr>
          <a:lstStyle>
            <a:lvl1pPr>
              <a:defRPr sz="3600" baseline="0">
                <a:latin typeface="Calibri"/>
                <a:ea typeface="Calibri"/>
                <a:cs typeface="Calibri"/>
                <a:sym typeface="Calibri"/>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buClrTx/>
              <a:defRPr>
                <a:latin typeface="Calibri"/>
                <a:ea typeface="Calibri"/>
                <a:cs typeface="Calibri"/>
                <a:sym typeface="Calibri"/>
              </a:defRPr>
            </a:lvl1pPr>
            <a:lvl2pPr>
              <a:buClrTx/>
              <a:defRPr>
                <a:latin typeface="Calibri"/>
                <a:ea typeface="Calibri"/>
                <a:cs typeface="Calibri"/>
                <a:sym typeface="Calibri"/>
              </a:defRPr>
            </a:lvl2pPr>
            <a:lvl3pPr>
              <a:buClrTx/>
              <a:defRPr>
                <a:latin typeface="Calibri"/>
                <a:ea typeface="Calibri"/>
                <a:cs typeface="Calibri"/>
                <a:sym typeface="Calibri"/>
              </a:defRPr>
            </a:lvl3pPr>
            <a:lvl4pPr>
              <a:buClrTx/>
              <a:defRPr>
                <a:latin typeface="Calibri"/>
                <a:ea typeface="Calibri"/>
                <a:cs typeface="Calibri"/>
                <a:sym typeface="Calibri"/>
              </a:defRPr>
            </a:lvl4pPr>
            <a:lvl5pPr>
              <a:buClrTx/>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694475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44"/>
            <a:ext cx="8229600" cy="646490"/>
          </a:xfrm>
        </p:spPr>
        <p:txBody>
          <a:bodyPr/>
          <a:lstStyle>
            <a:lvl1pPr algn="l">
              <a:defRPr/>
            </a:lvl1p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C6F5EC47-94B2-8A4D-81F7-E4726D09CD9A}" type="datetimeFigureOut">
              <a:rPr lang="en-US" smtClean="0"/>
              <a:t>3/25/2019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1426492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6F5EC47-94B2-8A4D-81F7-E4726D09CD9A}" type="datetimeFigureOut">
              <a:rPr lang="en-US" smtClean="0"/>
              <a:t>3/25/2019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352571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C6F5EC47-94B2-8A4D-81F7-E4726D09CD9A}" type="datetimeFigureOut">
              <a:rPr lang="en-US" smtClean="0"/>
              <a:t>3/25/2019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3945872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C6F5EC47-94B2-8A4D-81F7-E4726D09CD9A}" type="datetimeFigureOut">
              <a:rPr lang="en-US" smtClean="0"/>
              <a:t>3/25/2019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3009402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C6F5EC47-94B2-8A4D-81F7-E4726D09CD9A}" type="datetimeFigureOut">
              <a:rPr lang="en-US" smtClean="0"/>
              <a:t>3/25/2019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242704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F5EC47-94B2-8A4D-81F7-E4726D09CD9A}" type="datetimeFigureOut">
              <a:rPr lang="en-US" smtClean="0"/>
              <a:t>3/25/2019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1898559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F5EC47-94B2-8A4D-81F7-E4726D09CD9A}" type="datetimeFigureOut">
              <a:rPr lang="en-US" smtClean="0"/>
              <a:t>3/25/2019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562520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F5EC47-94B2-8A4D-81F7-E4726D09CD9A}" type="datetimeFigureOut">
              <a:rPr lang="en-US" smtClean="0"/>
              <a:t>3/25/2019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B1C66D-EC1D-4740-A0D2-EEDEF4316164}" type="slidenum">
              <a:rPr lang="en-GB" smtClean="0"/>
              <a:t>‹#›</a:t>
            </a:fld>
            <a:endParaRPr lang="en-GB"/>
          </a:p>
        </p:txBody>
      </p:sp>
    </p:spTree>
    <p:extLst>
      <p:ext uri="{BB962C8B-B14F-4D97-AF65-F5344CB8AC3E}">
        <p14:creationId xmlns:p14="http://schemas.microsoft.com/office/powerpoint/2010/main" val="1796093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F5EC47-94B2-8A4D-81F7-E4726D09CD9A}" type="datetimeFigureOut">
              <a:rPr lang="en-US" smtClean="0"/>
              <a:t>3/25/2019</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DB1C66D-EC1D-4740-A0D2-EEDEF4316164}" type="slidenum">
              <a:rPr lang="en-GB" smtClean="0"/>
              <a:t>‹#›</a:t>
            </a:fld>
            <a:endParaRPr lang="en-GB"/>
          </a:p>
        </p:txBody>
      </p:sp>
    </p:spTree>
    <p:extLst>
      <p:ext uri="{BB962C8B-B14F-4D97-AF65-F5344CB8AC3E}">
        <p14:creationId xmlns:p14="http://schemas.microsoft.com/office/powerpoint/2010/main" val="2207454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chart" Target="../charts/chart1.xml"/><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hyperlink" Target="https://harzing.com/resources/publish-or-perish" TargetMode="External"/><Relationship Id="rId4" Type="http://schemas.openxmlformats.org/officeDocument/2006/relationships/image" Target="../media/image40.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document/d/1HnIM-w6sQVWC_8_d1FaKssbrLfnuGcJb0ZDjHxjRe9M/edit" TargetMode="External"/><Relationship Id="rId7" Type="http://schemas.openxmlformats.org/officeDocument/2006/relationships/image" Target="../media/image54.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hyperlink" Target="https://www.youtube.com/watch?v=IpKyN-cXHL4&amp;t=6s" TargetMode="Externa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8" Type="http://schemas.openxmlformats.org/officeDocument/2006/relationships/hyperlink" Target="https://www.elsevier.com/about/our-business/policies/sharing" TargetMode="External"/><Relationship Id="rId3" Type="http://schemas.openxmlformats.org/officeDocument/2006/relationships/hyperlink" Target="https://www.nature.com/authors/policies/preprints.html?foxtrotcallback=true" TargetMode="External"/><Relationship Id="rId7"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hyperlink" Target="http://www.sciencemag.org/authors/science-journals-editorial-policies" TargetMode="External"/><Relationship Id="rId5" Type="http://schemas.openxmlformats.org/officeDocument/2006/relationships/image" Target="../media/image79.jpeg"/><Relationship Id="rId10" Type="http://schemas.openxmlformats.org/officeDocument/2006/relationships/image" Target="../media/image82.jpeg"/><Relationship Id="rId4" Type="http://schemas.openxmlformats.org/officeDocument/2006/relationships/image" Target="../media/image78.png"/><Relationship Id="rId9" Type="http://schemas.openxmlformats.org/officeDocument/2006/relationships/image" Target="../media/image81.jpeg"/></Relationships>
</file>

<file path=ppt/slides/_rels/slide4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g"/><Relationship Id="rId7" Type="http://schemas.openxmlformats.org/officeDocument/2006/relationships/image" Target="../media/image88.jp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 Id="rId9" Type="http://schemas.openxmlformats.org/officeDocument/2006/relationships/image" Target="../media/image90.gif"/></Relationships>
</file>

<file path=ppt/slides/_rels/slide4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g"/><Relationship Id="rId7" Type="http://schemas.openxmlformats.org/officeDocument/2006/relationships/image" Target="../media/image96.jpe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53.xml"/><Relationship Id="rId7" Type="http://schemas.openxmlformats.org/officeDocument/2006/relationships/slide" Target="slide57.xml"/><Relationship Id="rId2"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slide" Target="slide56.xml"/><Relationship Id="rId5" Type="http://schemas.openxmlformats.org/officeDocument/2006/relationships/slide" Target="slide55.xml"/><Relationship Id="rId4" Type="http://schemas.openxmlformats.org/officeDocument/2006/relationships/slide" Target="slide54.xml"/></Relationships>
</file>

<file path=ppt/slides/_rels/slide52.xml.rels><?xml version="1.0" encoding="UTF-8" standalone="yes"?>
<Relationships xmlns="http://schemas.openxmlformats.org/package/2006/relationships"><Relationship Id="rId3" Type="http://schemas.openxmlformats.org/officeDocument/2006/relationships/slide" Target="slide53.xml"/><Relationship Id="rId7" Type="http://schemas.openxmlformats.org/officeDocument/2006/relationships/slide" Target="slide55.xml"/><Relationship Id="rId2"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56.xml"/><Relationship Id="rId4" Type="http://schemas.openxmlformats.org/officeDocument/2006/relationships/slide" Target="slide54.xml"/></Relationships>
</file>

<file path=ppt/slides/_rels/slide53.xml.rels><?xml version="1.0" encoding="UTF-8" standalone="yes"?>
<Relationships xmlns="http://schemas.openxmlformats.org/package/2006/relationships"><Relationship Id="rId3" Type="http://schemas.openxmlformats.org/officeDocument/2006/relationships/slide" Target="slide53.xml"/><Relationship Id="rId7" Type="http://schemas.openxmlformats.org/officeDocument/2006/relationships/slide" Target="slide55.xml"/><Relationship Id="rId2"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56.xml"/><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hyperlink" Target="http://www.sherpa.ac.uk/romeo/index.php?la=en&amp;fIDnum=|&amp;mode=simple" TargetMode="External"/><Relationship Id="rId7" Type="http://schemas.openxmlformats.org/officeDocument/2006/relationships/slide" Target="slide57.xml"/><Relationship Id="rId2"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slide" Target="slide56.xml"/><Relationship Id="rId5" Type="http://schemas.openxmlformats.org/officeDocument/2006/relationships/slide" Target="slide54.xml"/><Relationship Id="rId4" Type="http://schemas.openxmlformats.org/officeDocument/2006/relationships/slide" Target="slide53.xml"/></Relationships>
</file>

<file path=ppt/slides/_rels/slide55.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hyperlink" Target="http://www.sherpa.ac.uk/romeo/index.php?la=en&amp;fIDnum=|&amp;mode=simple" TargetMode="External"/><Relationship Id="rId7" Type="http://schemas.openxmlformats.org/officeDocument/2006/relationships/slide" Target="slide57.xml"/><Relationship Id="rId2"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slide" Target="slide56.xml"/><Relationship Id="rId5" Type="http://schemas.openxmlformats.org/officeDocument/2006/relationships/slide" Target="slide54.xml"/><Relationship Id="rId4" Type="http://schemas.openxmlformats.org/officeDocument/2006/relationships/slide" Target="slide53.xml"/></Relationships>
</file>

<file path=ppt/slides/_rels/slide56.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hyperlink" Target="https://osf.io/" TargetMode="External"/><Relationship Id="rId7" Type="http://schemas.openxmlformats.org/officeDocument/2006/relationships/slide" Target="slide56.xml"/><Relationship Id="rId2"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slide" Target="slide54.xml"/><Relationship Id="rId5" Type="http://schemas.openxmlformats.org/officeDocument/2006/relationships/slide" Target="slide53.xml"/><Relationship Id="rId4" Type="http://schemas.openxmlformats.org/officeDocument/2006/relationships/hyperlink" Target="http://help.osf.io/m/preprints/l/685323-add-supplemental-files-to-a-preprint" TargetMode="External"/><Relationship Id="rId9" Type="http://schemas.openxmlformats.org/officeDocument/2006/relationships/slide" Target="slide55.xml"/></Relationships>
</file>

<file path=ppt/slides/_rels/slide57.xml.rels><?xml version="1.0" encoding="UTF-8" standalone="yes"?>
<Relationships xmlns="http://schemas.openxmlformats.org/package/2006/relationships"><Relationship Id="rId3" Type="http://schemas.openxmlformats.org/officeDocument/2006/relationships/slide" Target="slide53.xml"/><Relationship Id="rId7" Type="http://schemas.openxmlformats.org/officeDocument/2006/relationships/slide" Target="slide55.xml"/><Relationship Id="rId2"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56.xml"/><Relationship Id="rId4" Type="http://schemas.openxmlformats.org/officeDocument/2006/relationships/slide" Target="slide5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50" y="1219189"/>
            <a:ext cx="8458200" cy="1757257"/>
          </a:xfrm>
        </p:spPr>
        <p:txBody>
          <a:bodyPr>
            <a:normAutofit fontScale="90000"/>
          </a:bodyPr>
          <a:lstStyle/>
          <a:p>
            <a:r>
              <a:rPr lang="en-GB" b="1" dirty="0" smtClean="0"/>
              <a:t>Christopher A-L. Jackson</a:t>
            </a:r>
            <a:br>
              <a:rPr lang="en-GB" b="1" dirty="0" smtClean="0"/>
            </a:br>
            <a:r>
              <a:rPr lang="en-GB" dirty="0" smtClean="0"/>
              <a:t/>
            </a:r>
            <a:br>
              <a:rPr lang="en-GB" dirty="0" smtClean="0"/>
            </a:br>
            <a:r>
              <a:rPr lang="en-GB" dirty="0"/>
              <a:t>Adventures in </a:t>
            </a:r>
            <a:r>
              <a:rPr lang="en-GB" dirty="0" smtClean="0"/>
              <a:t>Publishing</a:t>
            </a:r>
            <a:br>
              <a:rPr lang="en-GB" dirty="0" smtClean="0"/>
            </a:br>
            <a:r>
              <a:rPr lang="en-GB" b="1" dirty="0" smtClean="0">
                <a:solidFill>
                  <a:srgbClr val="FF0000"/>
                </a:solidFill>
              </a:rPr>
              <a:t>OR</a:t>
            </a:r>
            <a:r>
              <a:rPr lang="en-GB" dirty="0" smtClean="0"/>
              <a:t/>
            </a:r>
            <a:br>
              <a:rPr lang="en-GB" dirty="0" smtClean="0"/>
            </a:br>
            <a:r>
              <a:rPr lang="en-GB" dirty="0" smtClean="0"/>
              <a:t>Impact Factors and other animals…</a:t>
            </a:r>
            <a:endParaRPr lang="en-GB" dirty="0"/>
          </a:p>
        </p:txBody>
      </p:sp>
      <p:pic>
        <p:nvPicPr>
          <p:cNvPr id="4" name="Picture 3"/>
          <p:cNvPicPr>
            <a:picLocks/>
          </p:cNvPicPr>
          <p:nvPr/>
        </p:nvPicPr>
        <p:blipFill>
          <a:blip r:embed="rId2"/>
          <a:stretch>
            <a:fillRect/>
          </a:stretch>
        </p:blipFill>
        <p:spPr>
          <a:xfrm>
            <a:off x="685800" y="4165681"/>
            <a:ext cx="701049" cy="539247"/>
          </a:xfrm>
          <a:prstGeom prst="rect">
            <a:avLst/>
          </a:prstGeom>
        </p:spPr>
      </p:pic>
      <p:sp>
        <p:nvSpPr>
          <p:cNvPr id="12" name="Rectangle 11"/>
          <p:cNvSpPr/>
          <p:nvPr/>
        </p:nvSpPr>
        <p:spPr>
          <a:xfrm>
            <a:off x="34808" y="4704928"/>
            <a:ext cx="1939882" cy="369332"/>
          </a:xfrm>
          <a:prstGeom prst="rect">
            <a:avLst/>
          </a:prstGeom>
        </p:spPr>
        <p:txBody>
          <a:bodyPr wrap="none">
            <a:spAutoFit/>
          </a:bodyPr>
          <a:lstStyle/>
          <a:p>
            <a:pPr lvl="0" algn="ctr">
              <a:spcBef>
                <a:spcPct val="20000"/>
              </a:spcBef>
            </a:pPr>
            <a:r>
              <a:rPr lang="en-GB" b="1" i="1" dirty="0" smtClean="0">
                <a:solidFill>
                  <a:prstClr val="black"/>
                </a:solidFill>
                <a:latin typeface="Arial"/>
                <a:cs typeface="Arial"/>
              </a:rPr>
              <a:t> </a:t>
            </a:r>
            <a:r>
              <a:rPr lang="en-GB" b="1" i="1" dirty="0">
                <a:solidFill>
                  <a:prstClr val="black"/>
                </a:solidFill>
                <a:latin typeface="Arial"/>
                <a:cs typeface="Arial"/>
              </a:rPr>
              <a:t>@seis_matters</a:t>
            </a:r>
          </a:p>
        </p:txBody>
      </p:sp>
      <p:sp>
        <p:nvSpPr>
          <p:cNvPr id="13" name="Rectangle 12"/>
          <p:cNvSpPr/>
          <p:nvPr/>
        </p:nvSpPr>
        <p:spPr>
          <a:xfrm>
            <a:off x="47637" y="4083714"/>
            <a:ext cx="1946392" cy="100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 name="Picture 5" descr="Untitled-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676"/>
          <a:stretch/>
        </p:blipFill>
        <p:spPr bwMode="auto">
          <a:xfrm>
            <a:off x="6021203" y="4083714"/>
            <a:ext cx="3036200" cy="990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163711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D5E46B5-55B3-5649-B8C1-EDEEFD43ADC3}"/>
              </a:ext>
            </a:extLst>
          </p:cNvPr>
          <p:cNvPicPr>
            <a:picLocks noChangeAspect="1"/>
          </p:cNvPicPr>
          <p:nvPr/>
        </p:nvPicPr>
        <p:blipFill rotWithShape="1">
          <a:blip r:embed="rId3"/>
          <a:srcRect t="4990" r="47271" b="68203"/>
          <a:stretch/>
        </p:blipFill>
        <p:spPr>
          <a:xfrm>
            <a:off x="2808210" y="349909"/>
            <a:ext cx="3575990" cy="401741"/>
          </a:xfrm>
          <a:prstGeom prst="rect">
            <a:avLst/>
          </a:prstGeom>
        </p:spPr>
      </p:pic>
      <p:pic>
        <p:nvPicPr>
          <p:cNvPr id="5" name="Picture 4">
            <a:extLst>
              <a:ext uri="{FF2B5EF4-FFF2-40B4-BE49-F238E27FC236}">
                <a16:creationId xmlns="" xmlns:a16="http://schemas.microsoft.com/office/drawing/2014/main" id="{E1A84038-3DA6-A148-AA24-E1DDAC64C1AD}"/>
              </a:ext>
            </a:extLst>
          </p:cNvPr>
          <p:cNvPicPr>
            <a:picLocks noChangeAspect="1"/>
          </p:cNvPicPr>
          <p:nvPr/>
        </p:nvPicPr>
        <p:blipFill rotWithShape="1">
          <a:blip r:embed="rId4"/>
          <a:srcRect r="66152" b="17095"/>
          <a:stretch/>
        </p:blipFill>
        <p:spPr>
          <a:xfrm>
            <a:off x="2815479" y="700109"/>
            <a:ext cx="2297697" cy="1811271"/>
          </a:xfrm>
          <a:prstGeom prst="rect">
            <a:avLst/>
          </a:prstGeom>
        </p:spPr>
      </p:pic>
      <p:sp>
        <p:nvSpPr>
          <p:cNvPr id="6" name="Rectangle 5">
            <a:extLst>
              <a:ext uri="{FF2B5EF4-FFF2-40B4-BE49-F238E27FC236}">
                <a16:creationId xmlns="" xmlns:a16="http://schemas.microsoft.com/office/drawing/2014/main" id="{708B4A12-9EF0-F247-A520-CDD0540779E4}"/>
              </a:ext>
            </a:extLst>
          </p:cNvPr>
          <p:cNvSpPr/>
          <p:nvPr/>
        </p:nvSpPr>
        <p:spPr>
          <a:xfrm>
            <a:off x="26580" y="4888754"/>
            <a:ext cx="4572000" cy="215444"/>
          </a:xfrm>
          <a:prstGeom prst="rect">
            <a:avLst/>
          </a:prstGeom>
        </p:spPr>
        <p:txBody>
          <a:bodyPr>
            <a:spAutoFit/>
          </a:bodyPr>
          <a:lstStyle/>
          <a:p>
            <a:r>
              <a:rPr lang="en-US" sz="800" i="1" dirty="0">
                <a:solidFill>
                  <a:schemeClr val="bg1">
                    <a:lumMod val="75000"/>
                  </a:schemeClr>
                </a:solidFill>
                <a:latin typeface="Arial" panose="020B0604020202020204" pitchFamily="34" charset="0"/>
                <a:cs typeface="Arial" panose="020B0604020202020204" pitchFamily="34" charset="0"/>
              </a:rPr>
              <a:t>https://</a:t>
            </a:r>
            <a:r>
              <a:rPr lang="en-US" sz="800" i="1" dirty="0" err="1">
                <a:solidFill>
                  <a:schemeClr val="bg1">
                    <a:lumMod val="75000"/>
                  </a:schemeClr>
                </a:solidFill>
                <a:latin typeface="Arial" panose="020B0604020202020204" pitchFamily="34" charset="0"/>
                <a:cs typeface="Arial" panose="020B0604020202020204" pitchFamily="34" charset="0"/>
              </a:rPr>
              <a:t>www.nature.com</a:t>
            </a:r>
            <a:r>
              <a:rPr lang="en-US" sz="800" i="1" dirty="0">
                <a:solidFill>
                  <a:schemeClr val="bg1">
                    <a:lumMod val="75000"/>
                  </a:schemeClr>
                </a:solidFill>
                <a:latin typeface="Arial" panose="020B0604020202020204" pitchFamily="34" charset="0"/>
                <a:cs typeface="Arial" panose="020B0604020202020204" pitchFamily="34" charset="0"/>
              </a:rPr>
              <a:t>/</a:t>
            </a:r>
            <a:r>
              <a:rPr lang="en-US" sz="800" i="1" dirty="0" err="1">
                <a:solidFill>
                  <a:schemeClr val="bg1">
                    <a:lumMod val="75000"/>
                  </a:schemeClr>
                </a:solidFill>
                <a:latin typeface="Arial" panose="020B0604020202020204" pitchFamily="34" charset="0"/>
                <a:cs typeface="Arial" panose="020B0604020202020204" pitchFamily="34" charset="0"/>
              </a:rPr>
              <a:t>npg</a:t>
            </a:r>
            <a:r>
              <a:rPr lang="en-US" sz="800" i="1" dirty="0">
                <a:solidFill>
                  <a:schemeClr val="bg1">
                    <a:lumMod val="75000"/>
                  </a:schemeClr>
                </a:solidFill>
                <a:latin typeface="Arial" panose="020B0604020202020204" pitchFamily="34" charset="0"/>
                <a:cs typeface="Arial" panose="020B0604020202020204" pitchFamily="34" charset="0"/>
              </a:rPr>
              <a:t>_/</a:t>
            </a:r>
            <a:r>
              <a:rPr lang="en-US" sz="800" i="1" dirty="0" err="1">
                <a:solidFill>
                  <a:schemeClr val="bg1">
                    <a:lumMod val="75000"/>
                  </a:schemeClr>
                </a:solidFill>
                <a:latin typeface="Arial" panose="020B0604020202020204" pitchFamily="34" charset="0"/>
                <a:cs typeface="Arial" panose="020B0604020202020204" pitchFamily="34" charset="0"/>
              </a:rPr>
              <a:t>company_info</a:t>
            </a:r>
            <a:r>
              <a:rPr lang="en-US" sz="800" i="1" dirty="0">
                <a:solidFill>
                  <a:schemeClr val="bg1">
                    <a:lumMod val="75000"/>
                  </a:schemeClr>
                </a:solidFill>
                <a:latin typeface="Arial" panose="020B0604020202020204" pitchFamily="34" charset="0"/>
                <a:cs typeface="Arial" panose="020B0604020202020204" pitchFamily="34" charset="0"/>
              </a:rPr>
              <a:t>/</a:t>
            </a:r>
            <a:r>
              <a:rPr lang="en-US" sz="800" i="1" dirty="0" err="1">
                <a:solidFill>
                  <a:schemeClr val="bg1">
                    <a:lumMod val="75000"/>
                  </a:schemeClr>
                </a:solidFill>
                <a:latin typeface="Arial" panose="020B0604020202020204" pitchFamily="34" charset="0"/>
                <a:cs typeface="Arial" panose="020B0604020202020204" pitchFamily="34" charset="0"/>
              </a:rPr>
              <a:t>journal_metrics.html</a:t>
            </a:r>
            <a:endParaRPr lang="en-US" sz="800" i="1" dirty="0">
              <a:solidFill>
                <a:schemeClr val="bg1">
                  <a:lumMod val="7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 xmlns:a16="http://schemas.microsoft.com/office/drawing/2014/main" id="{EE8BC15A-F77A-8043-B20C-E5DF40EDC493}"/>
              </a:ext>
            </a:extLst>
          </p:cNvPr>
          <p:cNvPicPr>
            <a:picLocks noChangeAspect="1"/>
          </p:cNvPicPr>
          <p:nvPr/>
        </p:nvPicPr>
        <p:blipFill rotWithShape="1">
          <a:blip r:embed="rId5"/>
          <a:srcRect b="68593"/>
          <a:stretch/>
        </p:blipFill>
        <p:spPr>
          <a:xfrm>
            <a:off x="103540" y="2987056"/>
            <a:ext cx="2990499" cy="1782635"/>
          </a:xfrm>
          <a:prstGeom prst="rect">
            <a:avLst/>
          </a:prstGeom>
        </p:spPr>
      </p:pic>
      <p:pic>
        <p:nvPicPr>
          <p:cNvPr id="8" name="Picture 4" descr="Related image">
            <a:extLst>
              <a:ext uri="{FF2B5EF4-FFF2-40B4-BE49-F238E27FC236}">
                <a16:creationId xmlns="" xmlns:a16="http://schemas.microsoft.com/office/drawing/2014/main" id="{CAF644AC-4F3F-7F4F-A5DF-FC7DCB120E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92" t="39685" r="2845" b="36991"/>
          <a:stretch/>
        </p:blipFill>
        <p:spPr bwMode="auto">
          <a:xfrm rot="5400000">
            <a:off x="5303378" y="1433010"/>
            <a:ext cx="1655814" cy="4084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883A5989-BAD7-E045-B080-468D3A827821}"/>
              </a:ext>
            </a:extLst>
          </p:cNvPr>
          <p:cNvPicPr>
            <a:picLocks noChangeAspect="1"/>
          </p:cNvPicPr>
          <p:nvPr/>
        </p:nvPicPr>
        <p:blipFill rotWithShape="1">
          <a:blip r:embed="rId5"/>
          <a:srcRect t="34566" b="34876"/>
          <a:stretch/>
        </p:blipFill>
        <p:spPr>
          <a:xfrm>
            <a:off x="3083387" y="2999815"/>
            <a:ext cx="2999387" cy="1739610"/>
          </a:xfrm>
          <a:prstGeom prst="rect">
            <a:avLst/>
          </a:prstGeom>
        </p:spPr>
      </p:pic>
      <p:pic>
        <p:nvPicPr>
          <p:cNvPr id="10" name="Picture 9">
            <a:extLst>
              <a:ext uri="{FF2B5EF4-FFF2-40B4-BE49-F238E27FC236}">
                <a16:creationId xmlns="" xmlns:a16="http://schemas.microsoft.com/office/drawing/2014/main" id="{AFDA36FC-D0B2-F944-A878-AE457B3BFFE9}"/>
              </a:ext>
            </a:extLst>
          </p:cNvPr>
          <p:cNvPicPr>
            <a:picLocks noChangeAspect="1"/>
          </p:cNvPicPr>
          <p:nvPr/>
        </p:nvPicPr>
        <p:blipFill rotWithShape="1">
          <a:blip r:embed="rId5"/>
          <a:srcRect t="69698"/>
          <a:stretch/>
        </p:blipFill>
        <p:spPr>
          <a:xfrm>
            <a:off x="6020307" y="3024335"/>
            <a:ext cx="3020661" cy="1737286"/>
          </a:xfrm>
          <a:prstGeom prst="rect">
            <a:avLst/>
          </a:prstGeom>
        </p:spPr>
      </p:pic>
      <p:pic>
        <p:nvPicPr>
          <p:cNvPr id="13" name="Picture 12">
            <a:extLst>
              <a:ext uri="{FF2B5EF4-FFF2-40B4-BE49-F238E27FC236}">
                <a16:creationId xmlns="" xmlns:a16="http://schemas.microsoft.com/office/drawing/2014/main" id="{A5CA7D65-D1CA-6E49-9A30-97BD29471BB3}"/>
              </a:ext>
            </a:extLst>
          </p:cNvPr>
          <p:cNvPicPr>
            <a:picLocks noChangeAspect="1"/>
          </p:cNvPicPr>
          <p:nvPr/>
        </p:nvPicPr>
        <p:blipFill rotWithShape="1">
          <a:blip r:embed="rId4"/>
          <a:srcRect l="88299" b="17095"/>
          <a:stretch/>
        </p:blipFill>
        <p:spPr>
          <a:xfrm>
            <a:off x="5103845" y="703218"/>
            <a:ext cx="794318" cy="1811271"/>
          </a:xfrm>
          <a:prstGeom prst="rect">
            <a:avLst/>
          </a:prstGeom>
        </p:spPr>
      </p:pic>
      <p:sp>
        <p:nvSpPr>
          <p:cNvPr id="14" name="Down Arrow 13">
            <a:extLst>
              <a:ext uri="{FF2B5EF4-FFF2-40B4-BE49-F238E27FC236}">
                <a16:creationId xmlns="" xmlns:a16="http://schemas.microsoft.com/office/drawing/2014/main" id="{A7BAB27A-4B8C-E74F-87E0-1FAA90132FD0}"/>
              </a:ext>
            </a:extLst>
          </p:cNvPr>
          <p:cNvSpPr/>
          <p:nvPr/>
        </p:nvSpPr>
        <p:spPr>
          <a:xfrm>
            <a:off x="989045" y="3312367"/>
            <a:ext cx="205274" cy="347071"/>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 xmlns:a16="http://schemas.microsoft.com/office/drawing/2014/main" id="{669C3851-F44B-D84F-82E1-C3725D7E2727}"/>
              </a:ext>
            </a:extLst>
          </p:cNvPr>
          <p:cNvSpPr/>
          <p:nvPr/>
        </p:nvSpPr>
        <p:spPr>
          <a:xfrm>
            <a:off x="1427584" y="3303038"/>
            <a:ext cx="205274" cy="347071"/>
          </a:xfrm>
          <a:prstGeom prst="downArrow">
            <a:avLst/>
          </a:prstGeom>
          <a:solidFill>
            <a:srgbClr val="00FF3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 xmlns:a16="http://schemas.microsoft.com/office/drawing/2014/main" id="{3D186E49-0FD9-8447-BC07-FB67D52935D3}"/>
              </a:ext>
            </a:extLst>
          </p:cNvPr>
          <p:cNvSpPr/>
          <p:nvPr/>
        </p:nvSpPr>
        <p:spPr>
          <a:xfrm>
            <a:off x="3558346" y="3321696"/>
            <a:ext cx="205274" cy="347071"/>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 xmlns:a16="http://schemas.microsoft.com/office/drawing/2014/main" id="{CD9C47E6-F35A-0F43-8C55-F745FE51338B}"/>
              </a:ext>
            </a:extLst>
          </p:cNvPr>
          <p:cNvSpPr/>
          <p:nvPr/>
        </p:nvSpPr>
        <p:spPr>
          <a:xfrm>
            <a:off x="3679644" y="3312367"/>
            <a:ext cx="205274" cy="347071"/>
          </a:xfrm>
          <a:prstGeom prst="downArrow">
            <a:avLst/>
          </a:prstGeom>
          <a:solidFill>
            <a:srgbClr val="00FF3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 xmlns:a16="http://schemas.microsoft.com/office/drawing/2014/main" id="{B0A4B48B-5AE0-804F-B241-839AB5FDB43C}"/>
              </a:ext>
            </a:extLst>
          </p:cNvPr>
          <p:cNvSpPr/>
          <p:nvPr/>
        </p:nvSpPr>
        <p:spPr>
          <a:xfrm>
            <a:off x="6376307" y="3312367"/>
            <a:ext cx="205274" cy="347071"/>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 xmlns:a16="http://schemas.microsoft.com/office/drawing/2014/main" id="{BA1BE941-E9F2-C14F-82A4-9AC7037DE587}"/>
              </a:ext>
            </a:extLst>
          </p:cNvPr>
          <p:cNvSpPr/>
          <p:nvPr/>
        </p:nvSpPr>
        <p:spPr>
          <a:xfrm>
            <a:off x="6348316" y="3303038"/>
            <a:ext cx="205274" cy="347071"/>
          </a:xfrm>
          <a:prstGeom prst="downArrow">
            <a:avLst/>
          </a:prstGeom>
          <a:solidFill>
            <a:srgbClr val="00FF3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05B827C2-6F25-9F44-8C44-219092B56775}"/>
              </a:ext>
            </a:extLst>
          </p:cNvPr>
          <p:cNvSpPr/>
          <p:nvPr/>
        </p:nvSpPr>
        <p:spPr>
          <a:xfrm>
            <a:off x="4478694" y="809305"/>
            <a:ext cx="634482" cy="580956"/>
          </a:xfrm>
          <a:prstGeom prst="rect">
            <a:avLst/>
          </a:prstGeom>
          <a:noFill/>
          <a:ln w="57150">
            <a:solidFill>
              <a:srgbClr val="00FF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6145E168-CCCF-CF40-819F-9BB7A4F31A60}"/>
              </a:ext>
            </a:extLst>
          </p:cNvPr>
          <p:cNvSpPr/>
          <p:nvPr/>
        </p:nvSpPr>
        <p:spPr>
          <a:xfrm>
            <a:off x="5144278" y="803085"/>
            <a:ext cx="634482" cy="58095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965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9" grpId="0" animBg="1"/>
      <p:bldP spid="20"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097" y="-76200"/>
            <a:ext cx="8947805" cy="5143500"/>
          </a:xfrm>
          <a:prstGeom prst="rect">
            <a:avLst/>
          </a:prstGeom>
        </p:spPr>
      </p:pic>
    </p:spTree>
    <p:extLst>
      <p:ext uri="{BB962C8B-B14F-4D97-AF65-F5344CB8AC3E}">
        <p14:creationId xmlns:p14="http://schemas.microsoft.com/office/powerpoint/2010/main" val="3803602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04" y="0"/>
            <a:ext cx="6135907" cy="5143500"/>
          </a:xfrm>
          <a:prstGeom prst="rect">
            <a:avLst/>
          </a:prstGeom>
        </p:spPr>
      </p:pic>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1445418"/>
            <a:ext cx="3003550" cy="22526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5450" y="698500"/>
            <a:ext cx="4254500" cy="20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76200" y="6350"/>
            <a:ext cx="1054100" cy="1905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69850" y="1060450"/>
            <a:ext cx="1390650" cy="1905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69850" y="1276350"/>
            <a:ext cx="6096000" cy="5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Freeform 7"/>
          <p:cNvSpPr/>
          <p:nvPr/>
        </p:nvSpPr>
        <p:spPr>
          <a:xfrm>
            <a:off x="57150" y="4368800"/>
            <a:ext cx="6076950" cy="431800"/>
          </a:xfrm>
          <a:custGeom>
            <a:avLst/>
            <a:gdLst>
              <a:gd name="connsiteX0" fmla="*/ 0 w 6076950"/>
              <a:gd name="connsiteY0" fmla="*/ 50800 h 431800"/>
              <a:gd name="connsiteX1" fmla="*/ 6076950 w 6076950"/>
              <a:gd name="connsiteY1" fmla="*/ 0 h 431800"/>
              <a:gd name="connsiteX2" fmla="*/ 6064250 w 6076950"/>
              <a:gd name="connsiteY2" fmla="*/ 234950 h 431800"/>
              <a:gd name="connsiteX3" fmla="*/ 1854200 w 6076950"/>
              <a:gd name="connsiteY3" fmla="*/ 247650 h 431800"/>
              <a:gd name="connsiteX4" fmla="*/ 1860550 w 6076950"/>
              <a:gd name="connsiteY4" fmla="*/ 431800 h 431800"/>
              <a:gd name="connsiteX5" fmla="*/ 0 w 6076950"/>
              <a:gd name="connsiteY5" fmla="*/ 419100 h 431800"/>
              <a:gd name="connsiteX6" fmla="*/ 0 w 6076950"/>
              <a:gd name="connsiteY6" fmla="*/ 508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6950" h="431800">
                <a:moveTo>
                  <a:pt x="0" y="50800"/>
                </a:moveTo>
                <a:lnTo>
                  <a:pt x="6076950" y="0"/>
                </a:lnTo>
                <a:lnTo>
                  <a:pt x="6064250" y="234950"/>
                </a:lnTo>
                <a:lnTo>
                  <a:pt x="1854200" y="247650"/>
                </a:lnTo>
                <a:lnTo>
                  <a:pt x="1860550" y="431800"/>
                </a:lnTo>
                <a:lnTo>
                  <a:pt x="0" y="419100"/>
                </a:lnTo>
                <a:lnTo>
                  <a:pt x="0" y="508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937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1100" t="23120" r="32518" b="40761"/>
          <a:stretch/>
        </p:blipFill>
        <p:spPr>
          <a:xfrm>
            <a:off x="509316" y="86818"/>
            <a:ext cx="8310834" cy="4641115"/>
          </a:xfrm>
          <a:prstGeom prst="rect">
            <a:avLst/>
          </a:prstGeom>
        </p:spPr>
      </p:pic>
      <p:sp>
        <p:nvSpPr>
          <p:cNvPr id="5" name="Rectangle 4"/>
          <p:cNvSpPr/>
          <p:nvPr/>
        </p:nvSpPr>
        <p:spPr>
          <a:xfrm>
            <a:off x="619125" y="4736820"/>
            <a:ext cx="3706453" cy="215444"/>
          </a:xfrm>
          <a:prstGeom prst="rect">
            <a:avLst/>
          </a:prstGeom>
        </p:spPr>
        <p:txBody>
          <a:bodyPr wrap="square">
            <a:spAutoFit/>
          </a:bodyPr>
          <a:lstStyle/>
          <a:p>
            <a:r>
              <a:rPr lang="en-GB" sz="800" i="1" dirty="0">
                <a:solidFill>
                  <a:srgbClr val="BFBFBF"/>
                </a:solidFill>
                <a:latin typeface="Arial"/>
                <a:cs typeface="Arial"/>
              </a:rPr>
              <a:t>https://</a:t>
            </a:r>
            <a:r>
              <a:rPr lang="en-GB" sz="800" i="1" dirty="0" smtClean="0">
                <a:solidFill>
                  <a:srgbClr val="BFBFBF"/>
                </a:solidFill>
                <a:latin typeface="Arial"/>
                <a:cs typeface="Arial"/>
              </a:rPr>
              <a:t>twitter.com/introspection/status/900989041923018752</a:t>
            </a:r>
            <a:endParaRPr lang="en-GB" sz="800" i="1" dirty="0">
              <a:solidFill>
                <a:srgbClr val="BFBFBF"/>
              </a:solidFill>
              <a:latin typeface="Arial"/>
              <a:cs typeface="Arial"/>
            </a:endParaRPr>
          </a:p>
        </p:txBody>
      </p:sp>
    </p:spTree>
    <p:extLst>
      <p:ext uri="{BB962C8B-B14F-4D97-AF65-F5344CB8AC3E}">
        <p14:creationId xmlns:p14="http://schemas.microsoft.com/office/powerpoint/2010/main" val="16367834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AD80E7F-AC97-2447-AD2C-AA05E0CB9AF8}"/>
              </a:ext>
            </a:extLst>
          </p:cNvPr>
          <p:cNvPicPr>
            <a:picLocks noChangeAspect="1"/>
          </p:cNvPicPr>
          <p:nvPr/>
        </p:nvPicPr>
        <p:blipFill>
          <a:blip r:embed="rId3"/>
          <a:stretch>
            <a:fillRect/>
          </a:stretch>
        </p:blipFill>
        <p:spPr>
          <a:xfrm>
            <a:off x="837128" y="124057"/>
            <a:ext cx="7859802" cy="2461811"/>
          </a:xfrm>
          <a:prstGeom prst="rect">
            <a:avLst/>
          </a:prstGeom>
        </p:spPr>
      </p:pic>
      <p:sp>
        <p:nvSpPr>
          <p:cNvPr id="5" name="Rectangle 4">
            <a:extLst>
              <a:ext uri="{FF2B5EF4-FFF2-40B4-BE49-F238E27FC236}">
                <a16:creationId xmlns="" xmlns:a16="http://schemas.microsoft.com/office/drawing/2014/main" id="{B837DD84-2741-9F44-99F7-571854D1CBA5}"/>
              </a:ext>
            </a:extLst>
          </p:cNvPr>
          <p:cNvSpPr/>
          <p:nvPr/>
        </p:nvSpPr>
        <p:spPr>
          <a:xfrm>
            <a:off x="804930" y="2585869"/>
            <a:ext cx="7798159" cy="2139047"/>
          </a:xfrm>
          <a:prstGeom prst="rect">
            <a:avLst/>
          </a:prstGeom>
        </p:spPr>
        <p:txBody>
          <a:bodyPr wrap="square">
            <a:spAutoFit/>
          </a:bodyPr>
          <a:lstStyle/>
          <a:p>
            <a:pPr algn="ctr"/>
            <a:r>
              <a:rPr lang="en-GB" sz="1900" dirty="0">
                <a:latin typeface="Arial" panose="020B0604020202020204" pitchFamily="34" charset="0"/>
                <a:cs typeface="Arial" panose="020B0604020202020204" pitchFamily="34" charset="0"/>
              </a:rPr>
              <a:t>‘</a:t>
            </a:r>
            <a:r>
              <a:rPr lang="en-GB" sz="1900" i="1" dirty="0">
                <a:latin typeface="Arial" panose="020B0604020202020204" pitchFamily="34" charset="0"/>
                <a:cs typeface="Arial" panose="020B0604020202020204" pitchFamily="34" charset="0"/>
              </a:rPr>
              <a:t>People are told the only articles that count are the ones in journals with an IF over an arbitrary value…That’s true even at institutions that have signed DORA…</a:t>
            </a:r>
            <a:r>
              <a:rPr lang="en-GB" sz="1900" dirty="0">
                <a:latin typeface="Arial" panose="020B0604020202020204" pitchFamily="34" charset="0"/>
                <a:cs typeface="Arial" panose="020B0604020202020204" pitchFamily="34" charset="0"/>
              </a:rPr>
              <a:t>’</a:t>
            </a:r>
          </a:p>
          <a:p>
            <a:pPr algn="ctr"/>
            <a:endParaRPr lang="en-GB" sz="1900" dirty="0">
              <a:latin typeface="Arial" panose="020B0604020202020204" pitchFamily="34" charset="0"/>
              <a:cs typeface="Arial" panose="020B0604020202020204" pitchFamily="34" charset="0"/>
            </a:endParaRPr>
          </a:p>
          <a:p>
            <a:pPr algn="ctr"/>
            <a:r>
              <a:rPr lang="en-GB" sz="1900" dirty="0">
                <a:latin typeface="Arial" panose="020B0604020202020204" pitchFamily="34" charset="0"/>
                <a:cs typeface="Arial" panose="020B0604020202020204" pitchFamily="34" charset="0"/>
              </a:rPr>
              <a:t>‘</a:t>
            </a:r>
            <a:r>
              <a:rPr lang="en-GB" sz="1900" i="1" dirty="0">
                <a:latin typeface="Arial" panose="020B0604020202020204" pitchFamily="34" charset="0"/>
                <a:cs typeface="Arial" panose="020B0604020202020204" pitchFamily="34" charset="0"/>
              </a:rPr>
              <a:t>Most people agree the use of JIF as the sole tool to evaluate research is a bad thing…but no alternative has emerged…the activation energy to find something else is just too high</a:t>
            </a:r>
            <a:r>
              <a:rPr lang="en-GB" sz="1900" dirty="0">
                <a:latin typeface="Arial" panose="020B0604020202020204" pitchFamily="34" charset="0"/>
                <a:cs typeface="Arial" panose="020B0604020202020204" pitchFamily="34" charset="0"/>
              </a:rPr>
              <a:t>…’</a:t>
            </a:r>
          </a:p>
        </p:txBody>
      </p:sp>
      <p:pic>
        <p:nvPicPr>
          <p:cNvPr id="6" name="Picture 4" descr="Related image">
            <a:extLst>
              <a:ext uri="{FF2B5EF4-FFF2-40B4-BE49-F238E27FC236}">
                <a16:creationId xmlns="" xmlns:a16="http://schemas.microsoft.com/office/drawing/2014/main" id="{1655C882-931B-9049-96D2-D219B70277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2" t="39685" r="2845" b="36991"/>
          <a:stretch/>
        </p:blipFill>
        <p:spPr bwMode="auto">
          <a:xfrm>
            <a:off x="7373155" y="2069503"/>
            <a:ext cx="1229934" cy="3033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D51A77D4-263E-994F-8770-ADE16025F2F5}"/>
              </a:ext>
            </a:extLst>
          </p:cNvPr>
          <p:cNvSpPr/>
          <p:nvPr/>
        </p:nvSpPr>
        <p:spPr>
          <a:xfrm rot="16200000">
            <a:off x="-1223493" y="3631343"/>
            <a:ext cx="2743200" cy="215444"/>
          </a:xfrm>
          <a:prstGeom prst="rect">
            <a:avLst/>
          </a:prstGeom>
        </p:spPr>
        <p:txBody>
          <a:bodyPr wrap="square">
            <a:spAutoFit/>
          </a:bodyPr>
          <a:lstStyle/>
          <a:p>
            <a:r>
              <a:rPr lang="en-US" sz="800" i="1" dirty="0">
                <a:solidFill>
                  <a:schemeClr val="bg1">
                    <a:lumMod val="75000"/>
                  </a:schemeClr>
                </a:solidFill>
                <a:latin typeface="Arial" panose="020B0604020202020204" pitchFamily="34" charset="0"/>
                <a:cs typeface="Arial" panose="020B0604020202020204" pitchFamily="34" charset="0"/>
              </a:rPr>
              <a:t>https://</a:t>
            </a:r>
            <a:r>
              <a:rPr lang="en-US" sz="800" i="1" dirty="0" err="1">
                <a:solidFill>
                  <a:schemeClr val="bg1">
                    <a:lumMod val="75000"/>
                  </a:schemeClr>
                </a:solidFill>
                <a:latin typeface="Arial" panose="020B0604020202020204" pitchFamily="34" charset="0"/>
                <a:cs typeface="Arial" panose="020B0604020202020204" pitchFamily="34" charset="0"/>
              </a:rPr>
              <a:t>www.nature.com</a:t>
            </a:r>
            <a:r>
              <a:rPr lang="en-US" sz="800" i="1" dirty="0">
                <a:solidFill>
                  <a:schemeClr val="bg1">
                    <a:lumMod val="75000"/>
                  </a:schemeClr>
                </a:solidFill>
                <a:latin typeface="Arial" panose="020B0604020202020204" pitchFamily="34" charset="0"/>
                <a:cs typeface="Arial" panose="020B0604020202020204" pitchFamily="34" charset="0"/>
              </a:rPr>
              <a:t>/articles/d41586-018-05467-5</a:t>
            </a:r>
          </a:p>
        </p:txBody>
      </p:sp>
    </p:spTree>
    <p:extLst>
      <p:ext uri="{BB962C8B-B14F-4D97-AF65-F5344CB8AC3E}">
        <p14:creationId xmlns:p14="http://schemas.microsoft.com/office/powerpoint/2010/main" val="1119280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calculation of h-ind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4" y="66675"/>
            <a:ext cx="8958467"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069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h index bullsh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459" y="872731"/>
            <a:ext cx="4152901" cy="43288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google scho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187" y="84773"/>
            <a:ext cx="1795145" cy="68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277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h-index correlation with 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096963"/>
            <a:ext cx="8548046" cy="29416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5100" y="4091285"/>
            <a:ext cx="4572000" cy="215444"/>
          </a:xfrm>
          <a:prstGeom prst="rect">
            <a:avLst/>
          </a:prstGeom>
        </p:spPr>
        <p:txBody>
          <a:bodyPr>
            <a:spAutoFit/>
          </a:bodyPr>
          <a:lstStyle/>
          <a:p>
            <a:r>
              <a:rPr lang="en-GB" sz="800" i="1" dirty="0">
                <a:solidFill>
                  <a:schemeClr val="bg1">
                    <a:lumMod val="75000"/>
                  </a:schemeClr>
                </a:solidFill>
                <a:latin typeface="Arial" panose="020B0604020202020204" pitchFamily="34" charset="0"/>
                <a:cs typeface="Arial" panose="020B0604020202020204" pitchFamily="34" charset="0"/>
              </a:rPr>
              <a:t>http://www.ajandrology.com/viewimage.asp?img=AsianJAndrol_2016_18_2_296_171582_t7.jpg</a:t>
            </a:r>
          </a:p>
        </p:txBody>
      </p:sp>
    </p:spTree>
    <p:extLst>
      <p:ext uri="{BB962C8B-B14F-4D97-AF65-F5344CB8AC3E}">
        <p14:creationId xmlns:p14="http://schemas.microsoft.com/office/powerpoint/2010/main" val="3719651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citation men vs women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799" y="914400"/>
            <a:ext cx="6823905" cy="40782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50900" y="55086"/>
            <a:ext cx="7493000" cy="923330"/>
          </a:xfrm>
          <a:prstGeom prst="rect">
            <a:avLst/>
          </a:prstGeom>
        </p:spPr>
        <p:txBody>
          <a:bodyPr wrap="square">
            <a:spAutoFit/>
          </a:bodyPr>
          <a:lstStyle/>
          <a:p>
            <a:pPr algn="ctr"/>
            <a:r>
              <a:rPr lang="en-GB" dirty="0">
                <a:solidFill>
                  <a:srgbClr val="111111"/>
                </a:solidFill>
                <a:latin typeface="Roboto"/>
              </a:rPr>
              <a:t>Mean number of men's </a:t>
            </a:r>
            <a:r>
              <a:rPr lang="en-GB" dirty="0" smtClean="0">
                <a:solidFill>
                  <a:srgbClr val="111111"/>
                </a:solidFill>
                <a:latin typeface="Roboto"/>
              </a:rPr>
              <a:t>and women's self-citations </a:t>
            </a:r>
            <a:r>
              <a:rPr lang="en-GB" dirty="0">
                <a:solidFill>
                  <a:srgbClr val="111111"/>
                </a:solidFill>
                <a:latin typeface="Roboto"/>
              </a:rPr>
              <a:t>per authorship across major </a:t>
            </a:r>
            <a:r>
              <a:rPr lang="en-GB" dirty="0" smtClean="0">
                <a:solidFill>
                  <a:srgbClr val="111111"/>
                </a:solidFill>
                <a:latin typeface="Roboto"/>
              </a:rPr>
              <a:t>fields (based </a:t>
            </a:r>
            <a:r>
              <a:rPr lang="en-GB" dirty="0">
                <a:solidFill>
                  <a:srgbClr val="111111"/>
                </a:solidFill>
                <a:latin typeface="Roboto"/>
              </a:rPr>
              <a:t>on author-to-author </a:t>
            </a:r>
            <a:r>
              <a:rPr lang="en-GB" dirty="0" smtClean="0">
                <a:solidFill>
                  <a:srgbClr val="111111"/>
                </a:solidFill>
                <a:latin typeface="Roboto"/>
              </a:rPr>
              <a:t>self-citations </a:t>
            </a:r>
            <a:r>
              <a:rPr lang="en-GB" dirty="0">
                <a:solidFill>
                  <a:srgbClr val="111111"/>
                </a:solidFill>
                <a:latin typeface="Roboto"/>
              </a:rPr>
              <a:t>in </a:t>
            </a:r>
            <a:r>
              <a:rPr lang="en-GB" dirty="0" smtClean="0">
                <a:solidFill>
                  <a:srgbClr val="111111"/>
                </a:solidFill>
                <a:latin typeface="Roboto"/>
              </a:rPr>
              <a:t>JSTOR 1779-2011)</a:t>
            </a:r>
            <a:endParaRPr lang="en-GB" b="0" i="0" dirty="0">
              <a:solidFill>
                <a:srgbClr val="111111"/>
              </a:solidFill>
              <a:effectLst/>
              <a:latin typeface="Roboto"/>
            </a:endParaRPr>
          </a:p>
        </p:txBody>
      </p:sp>
      <p:sp>
        <p:nvSpPr>
          <p:cNvPr id="3" name="Rectangle 2"/>
          <p:cNvSpPr/>
          <p:nvPr/>
        </p:nvSpPr>
        <p:spPr>
          <a:xfrm rot="16200000">
            <a:off x="-2032000" y="2695486"/>
            <a:ext cx="4572000" cy="338554"/>
          </a:xfrm>
          <a:prstGeom prst="rect">
            <a:avLst/>
          </a:prstGeom>
        </p:spPr>
        <p:txBody>
          <a:bodyPr>
            <a:spAutoFit/>
          </a:bodyPr>
          <a:lstStyle/>
          <a:p>
            <a:r>
              <a:rPr lang="en-GB" sz="800" dirty="0">
                <a:solidFill>
                  <a:schemeClr val="bg1">
                    <a:lumMod val="75000"/>
                  </a:schemeClr>
                </a:solidFill>
                <a:latin typeface="Arial" panose="020B0604020202020204" pitchFamily="34" charset="0"/>
                <a:cs typeface="Arial" panose="020B0604020202020204" pitchFamily="34" charset="0"/>
              </a:rPr>
              <a:t>https://www.researchgate.net/publication/304803045_Men_Set_Their_Own_Cites_High_Gender_and_Self-citation_across_Fields_and_over_Time</a:t>
            </a:r>
          </a:p>
        </p:txBody>
      </p:sp>
    </p:spTree>
    <p:extLst>
      <p:ext uri="{BB962C8B-B14F-4D97-AF65-F5344CB8AC3E}">
        <p14:creationId xmlns:p14="http://schemas.microsoft.com/office/powerpoint/2010/main" val="410398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1578" y="0"/>
            <a:ext cx="8080843" cy="5143500"/>
          </a:xfrm>
          <a:prstGeom prst="rect">
            <a:avLst/>
          </a:prstGeom>
        </p:spPr>
      </p:pic>
      <p:sp>
        <p:nvSpPr>
          <p:cNvPr id="3" name="Rectangle 2"/>
          <p:cNvSpPr/>
          <p:nvPr/>
        </p:nvSpPr>
        <p:spPr>
          <a:xfrm rot="16200000">
            <a:off x="-1828800" y="2743885"/>
            <a:ext cx="4572000" cy="215444"/>
          </a:xfrm>
          <a:prstGeom prst="rect">
            <a:avLst/>
          </a:prstGeom>
        </p:spPr>
        <p:txBody>
          <a:bodyPr>
            <a:spAutoFit/>
          </a:bodyPr>
          <a:lstStyle/>
          <a:p>
            <a:r>
              <a:rPr lang="en-GB" sz="800" dirty="0">
                <a:solidFill>
                  <a:schemeClr val="bg1">
                    <a:lumMod val="75000"/>
                  </a:schemeClr>
                </a:solidFill>
                <a:latin typeface="Arial" panose="020B0604020202020204" pitchFamily="34" charset="0"/>
                <a:cs typeface="Arial" panose="020B0604020202020204" pitchFamily="34" charset="0"/>
              </a:rPr>
              <a:t>https://harzing.com/download/ahss_morn_comp.pdf</a:t>
            </a:r>
          </a:p>
        </p:txBody>
      </p:sp>
    </p:spTree>
    <p:extLst>
      <p:ext uri="{BB962C8B-B14F-4D97-AF65-F5344CB8AC3E}">
        <p14:creationId xmlns:p14="http://schemas.microsoft.com/office/powerpoint/2010/main" val="552161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198444"/>
            <a:ext cx="8229600" cy="646490"/>
          </a:xfrm>
        </p:spPr>
        <p:txBody>
          <a:bodyPr>
            <a:normAutofit fontScale="90000"/>
          </a:bodyPr>
          <a:lstStyle/>
          <a:p>
            <a:r>
              <a:rPr lang="en-GB" b="1" dirty="0" smtClean="0"/>
              <a:t>Who Am I?</a:t>
            </a:r>
            <a:endParaRPr lang="en-GB" b="1" dirty="0"/>
          </a:p>
        </p:txBody>
      </p:sp>
      <p:sp>
        <p:nvSpPr>
          <p:cNvPr id="3" name="Content Placeholder 2"/>
          <p:cNvSpPr>
            <a:spLocks noGrp="1"/>
          </p:cNvSpPr>
          <p:nvPr>
            <p:ph idx="1"/>
          </p:nvPr>
        </p:nvSpPr>
        <p:spPr>
          <a:xfrm>
            <a:off x="274148" y="1200151"/>
            <a:ext cx="5287803" cy="1669272"/>
          </a:xfrm>
        </p:spPr>
        <p:txBody>
          <a:bodyPr>
            <a:normAutofit fontScale="77500" lnSpcReduction="20000"/>
          </a:bodyPr>
          <a:lstStyle/>
          <a:p>
            <a:pPr marL="182563" indent="-182563"/>
            <a:r>
              <a:rPr lang="en-GB" dirty="0" smtClean="0"/>
              <a:t>1998 </a:t>
            </a:r>
            <a:r>
              <a:rPr lang="mr-IN" dirty="0" smtClean="0"/>
              <a:t>–</a:t>
            </a:r>
            <a:r>
              <a:rPr lang="en-GB" dirty="0" smtClean="0"/>
              <a:t> BSc Geology (Manchester)</a:t>
            </a:r>
          </a:p>
          <a:p>
            <a:pPr marL="182563" indent="-182563"/>
            <a:r>
              <a:rPr lang="en-GB" dirty="0" smtClean="0"/>
              <a:t>2002 </a:t>
            </a:r>
            <a:r>
              <a:rPr lang="mr-IN" dirty="0" smtClean="0"/>
              <a:t>–</a:t>
            </a:r>
            <a:r>
              <a:rPr lang="en-GB" dirty="0" smtClean="0"/>
              <a:t> PhD (Manchester)</a:t>
            </a:r>
          </a:p>
          <a:p>
            <a:pPr marL="182563" indent="-182563"/>
            <a:r>
              <a:rPr lang="en-GB" dirty="0" smtClean="0"/>
              <a:t>2002-2004 </a:t>
            </a:r>
            <a:r>
              <a:rPr lang="mr-IN" dirty="0" smtClean="0"/>
              <a:t>–</a:t>
            </a:r>
            <a:r>
              <a:rPr lang="en-GB" dirty="0" smtClean="0"/>
              <a:t> Statoil, Norway</a:t>
            </a:r>
          </a:p>
          <a:p>
            <a:pPr marL="182563" indent="-182563"/>
            <a:r>
              <a:rPr lang="en-GB" dirty="0" smtClean="0"/>
              <a:t>2004-date </a:t>
            </a:r>
            <a:r>
              <a:rPr lang="mr-IN" dirty="0" smtClean="0"/>
              <a:t>–</a:t>
            </a:r>
            <a:r>
              <a:rPr lang="en-GB" dirty="0" smtClean="0"/>
              <a:t> Imperial College</a:t>
            </a:r>
          </a:p>
        </p:txBody>
      </p:sp>
      <p:pic>
        <p:nvPicPr>
          <p:cNvPr id="4" name="Picture 3"/>
          <p:cNvPicPr>
            <a:picLocks noChangeAspect="1"/>
          </p:cNvPicPr>
          <p:nvPr/>
        </p:nvPicPr>
        <p:blipFill rotWithShape="1">
          <a:blip r:embed="rId2"/>
          <a:srcRect l="4100" t="5997"/>
          <a:stretch/>
        </p:blipFill>
        <p:spPr>
          <a:xfrm>
            <a:off x="5761852" y="198443"/>
            <a:ext cx="3282314" cy="2673121"/>
          </a:xfrm>
          <a:prstGeom prst="rect">
            <a:avLst/>
          </a:prstGeom>
        </p:spPr>
      </p:pic>
      <p:grpSp>
        <p:nvGrpSpPr>
          <p:cNvPr id="21" name="Group 20"/>
          <p:cNvGrpSpPr/>
          <p:nvPr/>
        </p:nvGrpSpPr>
        <p:grpSpPr>
          <a:xfrm>
            <a:off x="3849992" y="2959235"/>
            <a:ext cx="1258200" cy="2186523"/>
            <a:chOff x="1376787" y="2959235"/>
            <a:chExt cx="1258200" cy="2186523"/>
          </a:xfrm>
        </p:grpSpPr>
        <p:pic>
          <p:nvPicPr>
            <p:cNvPr id="5" name="Picture 4"/>
            <p:cNvPicPr>
              <a:picLocks noChangeAspect="1"/>
            </p:cNvPicPr>
            <p:nvPr/>
          </p:nvPicPr>
          <p:blipFill rotWithShape="1">
            <a:blip r:embed="rId3"/>
            <a:srcRect l="11037" r="15158"/>
            <a:stretch/>
          </p:blipFill>
          <p:spPr>
            <a:xfrm>
              <a:off x="1376787" y="2959235"/>
              <a:ext cx="1258200" cy="2097518"/>
            </a:xfrm>
            <a:prstGeom prst="rect">
              <a:avLst/>
            </a:prstGeom>
          </p:spPr>
        </p:pic>
        <p:sp>
          <p:nvSpPr>
            <p:cNvPr id="14" name="TextBox 13"/>
            <p:cNvSpPr txBox="1"/>
            <p:nvPr/>
          </p:nvSpPr>
          <p:spPr>
            <a:xfrm>
              <a:off x="1625431" y="4807204"/>
              <a:ext cx="686606" cy="338554"/>
            </a:xfrm>
            <a:prstGeom prst="rect">
              <a:avLst/>
            </a:prstGeom>
            <a:noFill/>
          </p:spPr>
          <p:txBody>
            <a:bodyPr wrap="none" rtlCol="0">
              <a:spAutoFit/>
            </a:bodyPr>
            <a:lstStyle/>
            <a:p>
              <a:r>
                <a:rPr lang="en-GB" sz="1600" dirty="0" smtClean="0">
                  <a:latin typeface="Arial"/>
                  <a:cs typeface="Arial"/>
                </a:rPr>
                <a:t>c.150</a:t>
              </a:r>
              <a:endParaRPr lang="en-GB" sz="1600" dirty="0">
                <a:latin typeface="Arial"/>
                <a:cs typeface="Arial"/>
              </a:endParaRPr>
            </a:p>
          </p:txBody>
        </p:sp>
      </p:grpSp>
      <p:grpSp>
        <p:nvGrpSpPr>
          <p:cNvPr id="20" name="Group 19"/>
          <p:cNvGrpSpPr/>
          <p:nvPr/>
        </p:nvGrpSpPr>
        <p:grpSpPr>
          <a:xfrm>
            <a:off x="2539503" y="2959236"/>
            <a:ext cx="1272002" cy="2186522"/>
            <a:chOff x="66298" y="2959236"/>
            <a:chExt cx="1272002" cy="2186522"/>
          </a:xfrm>
        </p:grpSpPr>
        <p:pic>
          <p:nvPicPr>
            <p:cNvPr id="12" name="Picture 11"/>
            <p:cNvPicPr>
              <a:picLocks noChangeAspect="1"/>
            </p:cNvPicPr>
            <p:nvPr/>
          </p:nvPicPr>
          <p:blipFill>
            <a:blip r:embed="rId4"/>
            <a:stretch>
              <a:fillRect/>
            </a:stretch>
          </p:blipFill>
          <p:spPr>
            <a:xfrm>
              <a:off x="66298" y="2959236"/>
              <a:ext cx="1272002" cy="1356802"/>
            </a:xfrm>
            <a:prstGeom prst="rect">
              <a:avLst/>
            </a:prstGeom>
          </p:spPr>
        </p:pic>
        <p:pic>
          <p:nvPicPr>
            <p:cNvPr id="13" name="Picture 12"/>
            <p:cNvPicPr>
              <a:picLocks noChangeAspect="1"/>
            </p:cNvPicPr>
            <p:nvPr/>
          </p:nvPicPr>
          <p:blipFill rotWithShape="1">
            <a:blip r:embed="rId5"/>
            <a:srcRect t="14348" b="17319"/>
            <a:stretch/>
          </p:blipFill>
          <p:spPr>
            <a:xfrm>
              <a:off x="66298" y="4322130"/>
              <a:ext cx="1272002" cy="431694"/>
            </a:xfrm>
            <a:prstGeom prst="rect">
              <a:avLst/>
            </a:prstGeom>
          </p:spPr>
        </p:pic>
        <p:sp>
          <p:nvSpPr>
            <p:cNvPr id="15" name="TextBox 14"/>
            <p:cNvSpPr txBox="1"/>
            <p:nvPr/>
          </p:nvSpPr>
          <p:spPr>
            <a:xfrm>
              <a:off x="315420" y="4807204"/>
              <a:ext cx="800720" cy="338554"/>
            </a:xfrm>
            <a:prstGeom prst="rect">
              <a:avLst/>
            </a:prstGeom>
            <a:noFill/>
          </p:spPr>
          <p:txBody>
            <a:bodyPr wrap="none" rtlCol="0">
              <a:spAutoFit/>
            </a:bodyPr>
            <a:lstStyle/>
            <a:p>
              <a:r>
                <a:rPr lang="en-GB" sz="1600" dirty="0" smtClean="0">
                  <a:latin typeface="Arial"/>
                  <a:cs typeface="Arial"/>
                </a:rPr>
                <a:t>Top 10</a:t>
              </a:r>
              <a:endParaRPr lang="en-GB" sz="1600" dirty="0">
                <a:latin typeface="Arial"/>
                <a:cs typeface="Arial"/>
              </a:endParaRPr>
            </a:p>
          </p:txBody>
        </p:sp>
      </p:grpSp>
      <p:grpSp>
        <p:nvGrpSpPr>
          <p:cNvPr id="22" name="Group 21"/>
          <p:cNvGrpSpPr/>
          <p:nvPr/>
        </p:nvGrpSpPr>
        <p:grpSpPr>
          <a:xfrm>
            <a:off x="5108192" y="2959235"/>
            <a:ext cx="1475196" cy="2186523"/>
            <a:chOff x="2634987" y="2959235"/>
            <a:chExt cx="1475196" cy="2186523"/>
          </a:xfrm>
        </p:grpSpPr>
        <p:pic>
          <p:nvPicPr>
            <p:cNvPr id="7" name="Picture 6"/>
            <p:cNvPicPr>
              <a:picLocks noChangeAspect="1"/>
            </p:cNvPicPr>
            <p:nvPr/>
          </p:nvPicPr>
          <p:blipFill>
            <a:blip r:embed="rId6"/>
            <a:stretch>
              <a:fillRect/>
            </a:stretch>
          </p:blipFill>
          <p:spPr>
            <a:xfrm>
              <a:off x="2634987" y="2959235"/>
              <a:ext cx="1475196" cy="1907920"/>
            </a:xfrm>
            <a:prstGeom prst="rect">
              <a:avLst/>
            </a:prstGeom>
          </p:spPr>
        </p:pic>
        <p:sp>
          <p:nvSpPr>
            <p:cNvPr id="16" name="TextBox 15"/>
            <p:cNvSpPr txBox="1"/>
            <p:nvPr/>
          </p:nvSpPr>
          <p:spPr>
            <a:xfrm>
              <a:off x="3227526" y="4807204"/>
              <a:ext cx="298780" cy="338554"/>
            </a:xfrm>
            <a:prstGeom prst="rect">
              <a:avLst/>
            </a:prstGeom>
            <a:noFill/>
          </p:spPr>
          <p:txBody>
            <a:bodyPr wrap="none" rtlCol="0">
              <a:spAutoFit/>
            </a:bodyPr>
            <a:lstStyle/>
            <a:p>
              <a:r>
                <a:rPr lang="en-GB" sz="1600" dirty="0" smtClean="0">
                  <a:latin typeface="Arial"/>
                  <a:cs typeface="Arial"/>
                </a:rPr>
                <a:t>3</a:t>
              </a:r>
              <a:endParaRPr lang="en-GB" sz="1600" dirty="0">
                <a:latin typeface="Arial"/>
                <a:cs typeface="Arial"/>
              </a:endParaRPr>
            </a:p>
          </p:txBody>
        </p:sp>
      </p:grpSp>
    </p:spTree>
    <p:extLst>
      <p:ext uri="{BB962C8B-B14F-4D97-AF65-F5344CB8AC3E}">
        <p14:creationId xmlns:p14="http://schemas.microsoft.com/office/powerpoint/2010/main" val="290254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27724"/>
            <a:ext cx="9144000" cy="4288051"/>
          </a:xfrm>
          <a:prstGeom prst="rect">
            <a:avLst/>
          </a:prstGeom>
        </p:spPr>
      </p:pic>
      <p:sp>
        <p:nvSpPr>
          <p:cNvPr id="3" name="Rectangle 2"/>
          <p:cNvSpPr/>
          <p:nvPr/>
        </p:nvSpPr>
        <p:spPr>
          <a:xfrm>
            <a:off x="25400" y="4763185"/>
            <a:ext cx="4572000" cy="215444"/>
          </a:xfrm>
          <a:prstGeom prst="rect">
            <a:avLst/>
          </a:prstGeom>
        </p:spPr>
        <p:txBody>
          <a:bodyPr>
            <a:spAutoFit/>
          </a:bodyPr>
          <a:lstStyle/>
          <a:p>
            <a:r>
              <a:rPr lang="en-GB" sz="800" i="1" dirty="0">
                <a:solidFill>
                  <a:schemeClr val="bg1">
                    <a:lumMod val="75000"/>
                  </a:schemeClr>
                </a:solidFill>
                <a:latin typeface="Arial" panose="020B0604020202020204" pitchFamily="34" charset="0"/>
                <a:cs typeface="Arial" panose="020B0604020202020204" pitchFamily="34" charset="0"/>
              </a:rPr>
              <a:t> </a:t>
            </a:r>
            <a:r>
              <a:rPr lang="en-GB" sz="800" i="1" dirty="0" err="1" smtClean="0">
                <a:solidFill>
                  <a:schemeClr val="bg1">
                    <a:lumMod val="75000"/>
                  </a:schemeClr>
                </a:solidFill>
                <a:latin typeface="Arial" panose="020B0604020202020204" pitchFamily="34" charset="0"/>
                <a:cs typeface="Arial" panose="020B0604020202020204" pitchFamily="34" charset="0"/>
              </a:rPr>
              <a:t>Malesios</a:t>
            </a:r>
            <a:r>
              <a:rPr lang="en-GB" sz="800" i="1" dirty="0" smtClean="0">
                <a:solidFill>
                  <a:schemeClr val="bg1">
                    <a:lumMod val="75000"/>
                  </a:schemeClr>
                </a:solidFill>
                <a:latin typeface="Arial" panose="020B0604020202020204" pitchFamily="34" charset="0"/>
                <a:cs typeface="Arial" panose="020B0604020202020204" pitchFamily="34" charset="0"/>
              </a:rPr>
              <a:t> &amp; </a:t>
            </a:r>
            <a:r>
              <a:rPr lang="en-GB" sz="800" i="1" dirty="0" err="1" smtClean="0">
                <a:solidFill>
                  <a:schemeClr val="bg1">
                    <a:lumMod val="75000"/>
                  </a:schemeClr>
                </a:solidFill>
                <a:latin typeface="Arial" panose="020B0604020202020204" pitchFamily="34" charset="0"/>
                <a:cs typeface="Arial" panose="020B0604020202020204" pitchFamily="34" charset="0"/>
              </a:rPr>
              <a:t>Psarakis</a:t>
            </a:r>
            <a:r>
              <a:rPr lang="en-GB" sz="800" i="1" dirty="0">
                <a:solidFill>
                  <a:schemeClr val="bg1">
                    <a:lumMod val="75000"/>
                  </a:schemeClr>
                </a:solidFill>
                <a:latin typeface="Arial" panose="020B0604020202020204" pitchFamily="34" charset="0"/>
                <a:cs typeface="Arial" panose="020B0604020202020204" pitchFamily="34" charset="0"/>
              </a:rPr>
              <a:t> (https://arxiv.org/ftp/arxiv/papers/1708/1708.07893.pdf)</a:t>
            </a:r>
          </a:p>
        </p:txBody>
      </p:sp>
    </p:spTree>
    <p:extLst>
      <p:ext uri="{BB962C8B-B14F-4D97-AF65-F5344CB8AC3E}">
        <p14:creationId xmlns:p14="http://schemas.microsoft.com/office/powerpoint/2010/main" val="3361238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5" y="46355"/>
            <a:ext cx="381000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415" y="53975"/>
            <a:ext cx="3810000" cy="256222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594" y="2425700"/>
            <a:ext cx="3791585" cy="27015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6200000">
            <a:off x="-1474224" y="2723497"/>
            <a:ext cx="4062235" cy="215444"/>
          </a:xfrm>
          <a:prstGeom prst="rect">
            <a:avLst/>
          </a:prstGeom>
        </p:spPr>
        <p:txBody>
          <a:bodyPr wrap="square">
            <a:spAutoFit/>
          </a:bodyPr>
          <a:lstStyle/>
          <a:p>
            <a:r>
              <a:rPr lang="en-GB" sz="800" i="1" dirty="0">
                <a:solidFill>
                  <a:schemeClr val="bg1">
                    <a:lumMod val="75000"/>
                  </a:schemeClr>
                </a:solidFill>
                <a:latin typeface="Arial" panose="020B0604020202020204" pitchFamily="34" charset="0"/>
                <a:cs typeface="Arial" panose="020B0604020202020204" pitchFamily="34" charset="0"/>
              </a:rPr>
              <a:t>https://www.cartoonstock.com/directory/b/bibliographer.asp</a:t>
            </a:r>
          </a:p>
        </p:txBody>
      </p:sp>
      <p:pic>
        <p:nvPicPr>
          <p:cNvPr id="9224" name="Picture 8" descr="Image result for cite my pap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3275" y="2625143"/>
            <a:ext cx="3783965" cy="24379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5400000">
            <a:off x="7178902" y="3771725"/>
            <a:ext cx="2665275" cy="215444"/>
          </a:xfrm>
          <a:prstGeom prst="rect">
            <a:avLst/>
          </a:prstGeom>
        </p:spPr>
        <p:txBody>
          <a:bodyPr wrap="square">
            <a:spAutoFit/>
          </a:bodyPr>
          <a:lstStyle/>
          <a:p>
            <a:r>
              <a:rPr lang="en-GB" sz="800" dirty="0">
                <a:solidFill>
                  <a:schemeClr val="bg1">
                    <a:lumMod val="75000"/>
                  </a:schemeClr>
                </a:solidFill>
                <a:latin typeface="Arial" panose="020B0604020202020204" pitchFamily="34" charset="0"/>
                <a:cs typeface="Arial" panose="020B0604020202020204" pitchFamily="34" charset="0"/>
              </a:rPr>
              <a:t>http://www.flickr.com/photos/pierrepo33/8090451693</a:t>
            </a:r>
          </a:p>
        </p:txBody>
      </p:sp>
    </p:spTree>
    <p:extLst>
      <p:ext uri="{BB962C8B-B14F-4D97-AF65-F5344CB8AC3E}">
        <p14:creationId xmlns:p14="http://schemas.microsoft.com/office/powerpoint/2010/main" val="114647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fade">
                                      <p:cBhvr>
                                        <p:cTn id="12" dur="500"/>
                                        <p:tgtEl>
                                          <p:spTgt spid="922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h-index correlation with 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113875"/>
            <a:ext cx="5257800" cy="48807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6200000">
            <a:off x="-317500" y="2680385"/>
            <a:ext cx="4572000" cy="215444"/>
          </a:xfrm>
          <a:prstGeom prst="rect">
            <a:avLst/>
          </a:prstGeom>
        </p:spPr>
        <p:txBody>
          <a:bodyPr>
            <a:spAutoFit/>
          </a:bodyPr>
          <a:lstStyle/>
          <a:p>
            <a:r>
              <a:rPr lang="en-GB" sz="800" dirty="0">
                <a:solidFill>
                  <a:schemeClr val="bg1">
                    <a:lumMod val="75000"/>
                  </a:schemeClr>
                </a:solidFill>
                <a:latin typeface="Arial" panose="020B0604020202020204" pitchFamily="34" charset="0"/>
                <a:cs typeface="Arial" panose="020B0604020202020204" pitchFamily="34" charset="0"/>
              </a:rPr>
              <a:t>https://blogs.plos.org/biologue/2012/10/19/why-i-love-the-h-index/</a:t>
            </a:r>
          </a:p>
        </p:txBody>
      </p:sp>
    </p:spTree>
    <p:extLst>
      <p:ext uri="{BB962C8B-B14F-4D97-AF65-F5344CB8AC3E}">
        <p14:creationId xmlns:p14="http://schemas.microsoft.com/office/powerpoint/2010/main" val="34869787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coffi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17624" y="91440"/>
            <a:ext cx="6607175" cy="49553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6200000">
            <a:off x="-1082040" y="2719685"/>
            <a:ext cx="4572000" cy="215444"/>
          </a:xfrm>
          <a:prstGeom prst="rect">
            <a:avLst/>
          </a:prstGeom>
        </p:spPr>
        <p:txBody>
          <a:bodyPr>
            <a:spAutoFit/>
          </a:bodyPr>
          <a:lstStyle/>
          <a:p>
            <a:r>
              <a:rPr lang="en-GB" sz="800" i="1" dirty="0">
                <a:solidFill>
                  <a:schemeClr val="bg1">
                    <a:lumMod val="75000"/>
                  </a:schemeClr>
                </a:solidFill>
                <a:latin typeface="Arial" panose="020B0604020202020204" pitchFamily="34" charset="0"/>
                <a:cs typeface="Arial" panose="020B0604020202020204" pitchFamily="34" charset="0"/>
              </a:rPr>
              <a:t>https://www.buzzfeed.com/aliciabarron/six-flags-challenges-you-to-stay-in-a-coffin-for-30-hours</a:t>
            </a:r>
          </a:p>
        </p:txBody>
      </p:sp>
      <p:grpSp>
        <p:nvGrpSpPr>
          <p:cNvPr id="7" name="Group 6"/>
          <p:cNvGrpSpPr/>
          <p:nvPr/>
        </p:nvGrpSpPr>
        <p:grpSpPr>
          <a:xfrm>
            <a:off x="8282940" y="3992880"/>
            <a:ext cx="518091" cy="1187351"/>
            <a:chOff x="8282940" y="3992880"/>
            <a:chExt cx="518091" cy="1187351"/>
          </a:xfrm>
        </p:grpSpPr>
        <p:sp>
          <p:nvSpPr>
            <p:cNvPr id="5" name="TextBox 4"/>
            <p:cNvSpPr txBox="1"/>
            <p:nvPr/>
          </p:nvSpPr>
          <p:spPr>
            <a:xfrm>
              <a:off x="8282940" y="4533900"/>
              <a:ext cx="518091" cy="646331"/>
            </a:xfrm>
            <a:prstGeom prst="rect">
              <a:avLst/>
            </a:prstGeom>
            <a:noFill/>
          </p:spPr>
          <p:txBody>
            <a:bodyPr wrap="none" rtlCol="0">
              <a:spAutoFit/>
            </a:bodyPr>
            <a:lstStyle/>
            <a:p>
              <a:r>
                <a:rPr lang="en-GB" sz="3600" b="1" dirty="0" smtClean="0">
                  <a:latin typeface="Arial" panose="020B0604020202020204" pitchFamily="34" charset="0"/>
                  <a:cs typeface="Arial" panose="020B0604020202020204" pitchFamily="34" charset="0"/>
                </a:rPr>
                <a:t>H</a:t>
              </a:r>
              <a:endParaRPr lang="en-GB" sz="3600" b="1" dirty="0">
                <a:latin typeface="Arial" panose="020B0604020202020204" pitchFamily="34" charset="0"/>
                <a:cs typeface="Arial" panose="020B0604020202020204" pitchFamily="34" charset="0"/>
              </a:endParaRPr>
            </a:p>
          </p:txBody>
        </p:sp>
        <p:sp>
          <p:nvSpPr>
            <p:cNvPr id="6" name="Down Arrow 5"/>
            <p:cNvSpPr/>
            <p:nvPr/>
          </p:nvSpPr>
          <p:spPr>
            <a:xfrm rot="10800000">
              <a:off x="8427720" y="3992880"/>
              <a:ext cx="213360" cy="609600"/>
            </a:xfrm>
            <a:prstGeom prst="down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9636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1" fill="hold" nodeType="clickEffect">
                                  <p:stCondLst>
                                    <p:cond delay="0"/>
                                  </p:stCondLst>
                                  <p:childTnLst>
                                    <p:anim calcmode="lin" valueType="num">
                                      <p:cBhvr additive="base">
                                        <p:cTn id="11" dur="5000"/>
                                        <p:tgtEl>
                                          <p:spTgt spid="7"/>
                                        </p:tgtEl>
                                        <p:attrNameLst>
                                          <p:attrName>ppt_x</p:attrName>
                                        </p:attrNameLst>
                                      </p:cBhvr>
                                      <p:tavLst>
                                        <p:tav tm="0">
                                          <p:val>
                                            <p:strVal val="ppt_x"/>
                                          </p:val>
                                        </p:tav>
                                        <p:tav tm="100000">
                                          <p:val>
                                            <p:strVal val="ppt_x"/>
                                          </p:val>
                                        </p:tav>
                                      </p:tavLst>
                                    </p:anim>
                                    <p:anim calcmode="lin" valueType="num">
                                      <p:cBhvr additive="base">
                                        <p:cTn id="12" dur="5000"/>
                                        <p:tgtEl>
                                          <p:spTgt spid="7"/>
                                        </p:tgtEl>
                                        <p:attrNameLst>
                                          <p:attrName>ppt_y</p:attrName>
                                        </p:attrNameLst>
                                      </p:cBhvr>
                                      <p:tavLst>
                                        <p:tav tm="0">
                                          <p:val>
                                            <p:strVal val="ppt_y"/>
                                          </p:val>
                                        </p:tav>
                                        <p:tav tm="100000">
                                          <p:val>
                                            <p:strVal val="0-ppt_h/2"/>
                                          </p:val>
                                        </p:tav>
                                      </p:tavLst>
                                    </p:anim>
                                    <p:set>
                                      <p:cBhvr>
                                        <p:cTn id="13" dur="1" fill="hold">
                                          <p:stCondLst>
                                            <p:cond delay="4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 xmlns:a16="http://schemas.microsoft.com/office/drawing/2014/main" id="{B16768EA-393A-6746-A4A1-E6C6F2465808}"/>
              </a:ext>
            </a:extLst>
          </p:cNvPr>
          <p:cNvGraphicFramePr>
            <a:graphicFrameLocks/>
          </p:cNvGraphicFramePr>
          <p:nvPr>
            <p:extLst/>
          </p:nvPr>
        </p:nvGraphicFramePr>
        <p:xfrm>
          <a:off x="395343" y="301092"/>
          <a:ext cx="8339698" cy="4058995"/>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 xmlns:a16="http://schemas.microsoft.com/office/drawing/2014/main" id="{F4EC8072-B440-1647-A357-F9F1D3820683}"/>
              </a:ext>
            </a:extLst>
          </p:cNvPr>
          <p:cNvGrpSpPr/>
          <p:nvPr/>
        </p:nvGrpSpPr>
        <p:grpSpPr>
          <a:xfrm>
            <a:off x="616999" y="522392"/>
            <a:ext cx="3010177" cy="1365002"/>
            <a:chOff x="616999" y="522392"/>
            <a:chExt cx="3010177" cy="1365002"/>
          </a:xfrm>
        </p:grpSpPr>
        <p:pic>
          <p:nvPicPr>
            <p:cNvPr id="5" name="Picture 4">
              <a:extLst>
                <a:ext uri="{FF2B5EF4-FFF2-40B4-BE49-F238E27FC236}">
                  <a16:creationId xmlns="" xmlns:a16="http://schemas.microsoft.com/office/drawing/2014/main" id="{72A47375-F0A3-5D4F-9001-BDCDA44EEEED}"/>
                </a:ext>
              </a:extLst>
            </p:cNvPr>
            <p:cNvPicPr>
              <a:picLocks noChangeAspect="1"/>
            </p:cNvPicPr>
            <p:nvPr/>
          </p:nvPicPr>
          <p:blipFill>
            <a:blip r:embed="rId4"/>
            <a:stretch>
              <a:fillRect/>
            </a:stretch>
          </p:blipFill>
          <p:spPr>
            <a:xfrm>
              <a:off x="1061896" y="664163"/>
              <a:ext cx="2565280" cy="1008473"/>
            </a:xfrm>
            <a:prstGeom prst="rect">
              <a:avLst/>
            </a:prstGeom>
            <a:ln>
              <a:solidFill>
                <a:schemeClr val="tx1"/>
              </a:solidFill>
            </a:ln>
          </p:spPr>
        </p:pic>
        <p:sp>
          <p:nvSpPr>
            <p:cNvPr id="13" name="TextBox 12">
              <a:extLst>
                <a:ext uri="{FF2B5EF4-FFF2-40B4-BE49-F238E27FC236}">
                  <a16:creationId xmlns="" xmlns:a16="http://schemas.microsoft.com/office/drawing/2014/main" id="{CF81197E-C298-7940-A243-777B71456141}"/>
                </a:ext>
              </a:extLst>
            </p:cNvPr>
            <p:cNvSpPr txBox="1"/>
            <p:nvPr/>
          </p:nvSpPr>
          <p:spPr>
            <a:xfrm>
              <a:off x="1333180" y="1671284"/>
              <a:ext cx="1984786" cy="216110"/>
            </a:xfrm>
            <a:prstGeom prst="rect">
              <a:avLst/>
            </a:prstGeom>
            <a:noFill/>
            <a:ln>
              <a:solidFill>
                <a:schemeClr val="tx1"/>
              </a:solidFill>
            </a:ln>
          </p:spPr>
          <p:txBody>
            <a:bodyPr wrap="square" lIns="27000" tIns="27000" rIns="27000" bIns="27000" rtlCol="0">
              <a:spAutoFit/>
            </a:bodyPr>
            <a:lstStyle/>
            <a:p>
              <a:pPr algn="ctr"/>
              <a:r>
                <a:rPr lang="en-GB" sz="1050" dirty="0">
                  <a:latin typeface="Arial" panose="020B0604020202020204" pitchFamily="34" charset="0"/>
                  <a:cs typeface="Arial" panose="020B0604020202020204" pitchFamily="34" charset="0"/>
                </a:rPr>
                <a:t>2010/JIF= 2.622/citations=582</a:t>
              </a:r>
            </a:p>
          </p:txBody>
        </p:sp>
        <p:sp>
          <p:nvSpPr>
            <p:cNvPr id="15" name="Oval 14">
              <a:extLst>
                <a:ext uri="{FF2B5EF4-FFF2-40B4-BE49-F238E27FC236}">
                  <a16:creationId xmlns="" xmlns:a16="http://schemas.microsoft.com/office/drawing/2014/main" id="{607DC7A4-6B84-5E4E-80D6-9C05D02E78EE}"/>
                </a:ext>
              </a:extLst>
            </p:cNvPr>
            <p:cNvSpPr/>
            <p:nvPr/>
          </p:nvSpPr>
          <p:spPr>
            <a:xfrm>
              <a:off x="918830" y="522392"/>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1</a:t>
              </a:r>
            </a:p>
          </p:txBody>
        </p:sp>
        <p:sp>
          <p:nvSpPr>
            <p:cNvPr id="16" name="Oval 15">
              <a:extLst>
                <a:ext uri="{FF2B5EF4-FFF2-40B4-BE49-F238E27FC236}">
                  <a16:creationId xmlns="" xmlns:a16="http://schemas.microsoft.com/office/drawing/2014/main" id="{C52B44BB-BA3F-D342-B624-591FFEBC19CB}"/>
                </a:ext>
              </a:extLst>
            </p:cNvPr>
            <p:cNvSpPr/>
            <p:nvPr/>
          </p:nvSpPr>
          <p:spPr>
            <a:xfrm>
              <a:off x="616999" y="990972"/>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1</a:t>
              </a:r>
            </a:p>
          </p:txBody>
        </p:sp>
      </p:grpSp>
      <p:grpSp>
        <p:nvGrpSpPr>
          <p:cNvPr id="11" name="Group 10">
            <a:extLst>
              <a:ext uri="{FF2B5EF4-FFF2-40B4-BE49-F238E27FC236}">
                <a16:creationId xmlns="" xmlns:a16="http://schemas.microsoft.com/office/drawing/2014/main" id="{60791D02-6FA9-1246-84A4-2BB1DE7CC345}"/>
              </a:ext>
            </a:extLst>
          </p:cNvPr>
          <p:cNvGrpSpPr/>
          <p:nvPr/>
        </p:nvGrpSpPr>
        <p:grpSpPr>
          <a:xfrm>
            <a:off x="682314" y="1893993"/>
            <a:ext cx="2552976" cy="1630073"/>
            <a:chOff x="682314" y="1893993"/>
            <a:chExt cx="2552976" cy="1630073"/>
          </a:xfrm>
        </p:grpSpPr>
        <p:pic>
          <p:nvPicPr>
            <p:cNvPr id="6" name="Picture 5">
              <a:extLst>
                <a:ext uri="{FF2B5EF4-FFF2-40B4-BE49-F238E27FC236}">
                  <a16:creationId xmlns="" xmlns:a16="http://schemas.microsoft.com/office/drawing/2014/main" id="{2536CE4A-92F8-624D-AD12-D53EFE12D208}"/>
                </a:ext>
              </a:extLst>
            </p:cNvPr>
            <p:cNvPicPr>
              <a:picLocks noChangeAspect="1"/>
            </p:cNvPicPr>
            <p:nvPr/>
          </p:nvPicPr>
          <p:blipFill>
            <a:blip r:embed="rId5"/>
            <a:stretch>
              <a:fillRect/>
            </a:stretch>
          </p:blipFill>
          <p:spPr>
            <a:xfrm>
              <a:off x="1111831" y="2052171"/>
              <a:ext cx="2123459" cy="1146730"/>
            </a:xfrm>
            <a:prstGeom prst="rect">
              <a:avLst/>
            </a:prstGeom>
            <a:ln>
              <a:solidFill>
                <a:schemeClr val="tx1"/>
              </a:solidFill>
            </a:ln>
          </p:spPr>
        </p:pic>
        <p:sp>
          <p:nvSpPr>
            <p:cNvPr id="17" name="Oval 16">
              <a:extLst>
                <a:ext uri="{FF2B5EF4-FFF2-40B4-BE49-F238E27FC236}">
                  <a16:creationId xmlns="" xmlns:a16="http://schemas.microsoft.com/office/drawing/2014/main" id="{5E1DD1C3-7CCA-F549-835A-0F346EF6285D}"/>
                </a:ext>
              </a:extLst>
            </p:cNvPr>
            <p:cNvSpPr/>
            <p:nvPr/>
          </p:nvSpPr>
          <p:spPr>
            <a:xfrm>
              <a:off x="682314" y="3266086"/>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2</a:t>
              </a:r>
            </a:p>
          </p:txBody>
        </p:sp>
        <p:sp>
          <p:nvSpPr>
            <p:cNvPr id="19" name="Oval 18">
              <a:extLst>
                <a:ext uri="{FF2B5EF4-FFF2-40B4-BE49-F238E27FC236}">
                  <a16:creationId xmlns="" xmlns:a16="http://schemas.microsoft.com/office/drawing/2014/main" id="{21DF12E0-01F1-C34A-A7A2-2FC371A47035}"/>
                </a:ext>
              </a:extLst>
            </p:cNvPr>
            <p:cNvSpPr/>
            <p:nvPr/>
          </p:nvSpPr>
          <p:spPr>
            <a:xfrm>
              <a:off x="962373" y="1893993"/>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2</a:t>
              </a:r>
            </a:p>
          </p:txBody>
        </p:sp>
        <p:sp>
          <p:nvSpPr>
            <p:cNvPr id="20" name="TextBox 19">
              <a:extLst>
                <a:ext uri="{FF2B5EF4-FFF2-40B4-BE49-F238E27FC236}">
                  <a16:creationId xmlns="" xmlns:a16="http://schemas.microsoft.com/office/drawing/2014/main" id="{0971E61F-E17F-2C4D-B5E5-46F40AE1900E}"/>
                </a:ext>
              </a:extLst>
            </p:cNvPr>
            <p:cNvSpPr txBox="1"/>
            <p:nvPr/>
          </p:nvSpPr>
          <p:spPr>
            <a:xfrm>
              <a:off x="1186224" y="3200728"/>
              <a:ext cx="1984786" cy="216110"/>
            </a:xfrm>
            <a:prstGeom prst="rect">
              <a:avLst/>
            </a:prstGeom>
            <a:noFill/>
            <a:ln>
              <a:solidFill>
                <a:schemeClr val="tx1"/>
              </a:solidFill>
            </a:ln>
          </p:spPr>
          <p:txBody>
            <a:bodyPr wrap="square" lIns="27000" tIns="27000" rIns="27000" bIns="27000" rtlCol="0">
              <a:spAutoFit/>
            </a:bodyPr>
            <a:lstStyle/>
            <a:p>
              <a:pPr algn="ctr"/>
              <a:r>
                <a:rPr lang="en-GB" sz="1050" dirty="0">
                  <a:latin typeface="Arial" panose="020B0604020202020204" pitchFamily="34" charset="0"/>
                  <a:cs typeface="Arial" panose="020B0604020202020204" pitchFamily="34" charset="0"/>
                </a:rPr>
                <a:t>2003/JIF= 2.622/citations=113</a:t>
              </a:r>
            </a:p>
          </p:txBody>
        </p:sp>
      </p:grpSp>
      <p:grpSp>
        <p:nvGrpSpPr>
          <p:cNvPr id="12" name="Group 11">
            <a:extLst>
              <a:ext uri="{FF2B5EF4-FFF2-40B4-BE49-F238E27FC236}">
                <a16:creationId xmlns="" xmlns:a16="http://schemas.microsoft.com/office/drawing/2014/main" id="{666EC2DE-A3E9-7648-AC3A-7E0D3BEDBDF1}"/>
              </a:ext>
            </a:extLst>
          </p:cNvPr>
          <p:cNvGrpSpPr/>
          <p:nvPr/>
        </p:nvGrpSpPr>
        <p:grpSpPr>
          <a:xfrm>
            <a:off x="785728" y="527835"/>
            <a:ext cx="5282768" cy="3219388"/>
            <a:chOff x="785728" y="527835"/>
            <a:chExt cx="5282768" cy="3219388"/>
          </a:xfrm>
        </p:grpSpPr>
        <p:pic>
          <p:nvPicPr>
            <p:cNvPr id="7" name="Picture 6">
              <a:extLst>
                <a:ext uri="{FF2B5EF4-FFF2-40B4-BE49-F238E27FC236}">
                  <a16:creationId xmlns="" xmlns:a16="http://schemas.microsoft.com/office/drawing/2014/main" id="{9F2C91D9-6B52-1C4A-8EEE-6749880EAD98}"/>
                </a:ext>
              </a:extLst>
            </p:cNvPr>
            <p:cNvPicPr>
              <a:picLocks noChangeAspect="1"/>
            </p:cNvPicPr>
            <p:nvPr/>
          </p:nvPicPr>
          <p:blipFill>
            <a:blip r:embed="rId6"/>
            <a:stretch>
              <a:fillRect/>
            </a:stretch>
          </p:blipFill>
          <p:spPr>
            <a:xfrm>
              <a:off x="3742769" y="650139"/>
              <a:ext cx="2325727" cy="785672"/>
            </a:xfrm>
            <a:prstGeom prst="rect">
              <a:avLst/>
            </a:prstGeom>
            <a:ln>
              <a:solidFill>
                <a:schemeClr val="tx1"/>
              </a:solidFill>
            </a:ln>
          </p:spPr>
        </p:pic>
        <p:sp>
          <p:nvSpPr>
            <p:cNvPr id="21" name="Oval 20">
              <a:extLst>
                <a:ext uri="{FF2B5EF4-FFF2-40B4-BE49-F238E27FC236}">
                  <a16:creationId xmlns="" xmlns:a16="http://schemas.microsoft.com/office/drawing/2014/main" id="{B7EF8BA0-7EF7-B34A-9D72-FCC92F4DA616}"/>
                </a:ext>
              </a:extLst>
            </p:cNvPr>
            <p:cNvSpPr/>
            <p:nvPr/>
          </p:nvSpPr>
          <p:spPr>
            <a:xfrm>
              <a:off x="785728" y="3489243"/>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3</a:t>
              </a:r>
            </a:p>
          </p:txBody>
        </p:sp>
        <p:sp>
          <p:nvSpPr>
            <p:cNvPr id="22" name="Oval 21">
              <a:extLst>
                <a:ext uri="{FF2B5EF4-FFF2-40B4-BE49-F238E27FC236}">
                  <a16:creationId xmlns="" xmlns:a16="http://schemas.microsoft.com/office/drawing/2014/main" id="{FBC77124-353A-8443-9FDA-68AAF2E66575}"/>
                </a:ext>
              </a:extLst>
            </p:cNvPr>
            <p:cNvSpPr/>
            <p:nvPr/>
          </p:nvSpPr>
          <p:spPr>
            <a:xfrm>
              <a:off x="3613044" y="527835"/>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3</a:t>
              </a:r>
            </a:p>
          </p:txBody>
        </p:sp>
        <p:sp>
          <p:nvSpPr>
            <p:cNvPr id="23" name="TextBox 22">
              <a:extLst>
                <a:ext uri="{FF2B5EF4-FFF2-40B4-BE49-F238E27FC236}">
                  <a16:creationId xmlns="" xmlns:a16="http://schemas.microsoft.com/office/drawing/2014/main" id="{8DABDA6A-443A-F741-8F6A-0E703827AB22}"/>
                </a:ext>
              </a:extLst>
            </p:cNvPr>
            <p:cNvSpPr txBox="1"/>
            <p:nvPr/>
          </p:nvSpPr>
          <p:spPr>
            <a:xfrm>
              <a:off x="3931728" y="1439547"/>
              <a:ext cx="1984786" cy="216110"/>
            </a:xfrm>
            <a:prstGeom prst="rect">
              <a:avLst/>
            </a:prstGeom>
            <a:noFill/>
            <a:ln>
              <a:solidFill>
                <a:schemeClr val="tx1"/>
              </a:solidFill>
            </a:ln>
          </p:spPr>
          <p:txBody>
            <a:bodyPr wrap="square" lIns="27000" tIns="27000" rIns="27000" bIns="27000" rtlCol="0">
              <a:spAutoFit/>
            </a:bodyPr>
            <a:lstStyle/>
            <a:p>
              <a:pPr algn="ctr"/>
              <a:r>
                <a:rPr lang="en-GB" sz="1050" dirty="0">
                  <a:latin typeface="Arial" panose="020B0604020202020204" pitchFamily="34" charset="0"/>
                  <a:cs typeface="Arial" panose="020B0604020202020204" pitchFamily="34" charset="0"/>
                </a:rPr>
                <a:t>2015/JIF= 7.491/citations=80</a:t>
              </a:r>
            </a:p>
          </p:txBody>
        </p:sp>
      </p:grpSp>
      <p:grpSp>
        <p:nvGrpSpPr>
          <p:cNvPr id="14" name="Group 13">
            <a:extLst>
              <a:ext uri="{FF2B5EF4-FFF2-40B4-BE49-F238E27FC236}">
                <a16:creationId xmlns="" xmlns:a16="http://schemas.microsoft.com/office/drawing/2014/main" id="{E855BC8C-6BDD-DB4D-AD1C-D7C4AEB54BC7}"/>
              </a:ext>
            </a:extLst>
          </p:cNvPr>
          <p:cNvGrpSpPr/>
          <p:nvPr/>
        </p:nvGrpSpPr>
        <p:grpSpPr>
          <a:xfrm>
            <a:off x="964153" y="1714070"/>
            <a:ext cx="5201067" cy="2075363"/>
            <a:chOff x="964153" y="1714070"/>
            <a:chExt cx="5201067" cy="2075363"/>
          </a:xfrm>
        </p:grpSpPr>
        <p:pic>
          <p:nvPicPr>
            <p:cNvPr id="8" name="Picture 7">
              <a:extLst>
                <a:ext uri="{FF2B5EF4-FFF2-40B4-BE49-F238E27FC236}">
                  <a16:creationId xmlns="" xmlns:a16="http://schemas.microsoft.com/office/drawing/2014/main" id="{0D1CBCBA-594F-734A-B9D3-8195ADCD255E}"/>
                </a:ext>
              </a:extLst>
            </p:cNvPr>
            <p:cNvPicPr>
              <a:picLocks noChangeAspect="1"/>
            </p:cNvPicPr>
            <p:nvPr/>
          </p:nvPicPr>
          <p:blipFill>
            <a:blip r:embed="rId7"/>
            <a:stretch>
              <a:fillRect/>
            </a:stretch>
          </p:blipFill>
          <p:spPr>
            <a:xfrm>
              <a:off x="3493728" y="1837311"/>
              <a:ext cx="2671492" cy="870531"/>
            </a:xfrm>
            <a:prstGeom prst="rect">
              <a:avLst/>
            </a:prstGeom>
            <a:ln>
              <a:solidFill>
                <a:schemeClr val="tx1"/>
              </a:solidFill>
            </a:ln>
          </p:spPr>
        </p:pic>
        <p:sp>
          <p:nvSpPr>
            <p:cNvPr id="24" name="Oval 23">
              <a:extLst>
                <a:ext uri="{FF2B5EF4-FFF2-40B4-BE49-F238E27FC236}">
                  <a16:creationId xmlns="" xmlns:a16="http://schemas.microsoft.com/office/drawing/2014/main" id="{5EFC25EB-15B3-CF43-B842-8ADF931DE72D}"/>
                </a:ext>
              </a:extLst>
            </p:cNvPr>
            <p:cNvSpPr/>
            <p:nvPr/>
          </p:nvSpPr>
          <p:spPr>
            <a:xfrm>
              <a:off x="964153" y="3531453"/>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4</a:t>
              </a:r>
            </a:p>
          </p:txBody>
        </p:sp>
        <p:sp>
          <p:nvSpPr>
            <p:cNvPr id="25" name="Oval 24">
              <a:extLst>
                <a:ext uri="{FF2B5EF4-FFF2-40B4-BE49-F238E27FC236}">
                  <a16:creationId xmlns="" xmlns:a16="http://schemas.microsoft.com/office/drawing/2014/main" id="{0F42F44E-F8B6-1649-8F8F-D17A4AC4CF17}"/>
                </a:ext>
              </a:extLst>
            </p:cNvPr>
            <p:cNvSpPr/>
            <p:nvPr/>
          </p:nvSpPr>
          <p:spPr>
            <a:xfrm>
              <a:off x="3353223" y="1714070"/>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4</a:t>
              </a:r>
            </a:p>
          </p:txBody>
        </p:sp>
        <p:sp>
          <p:nvSpPr>
            <p:cNvPr id="26" name="TextBox 25">
              <a:extLst>
                <a:ext uri="{FF2B5EF4-FFF2-40B4-BE49-F238E27FC236}">
                  <a16:creationId xmlns="" xmlns:a16="http://schemas.microsoft.com/office/drawing/2014/main" id="{8617D972-C394-7A4B-958A-0B78B357140E}"/>
                </a:ext>
              </a:extLst>
            </p:cNvPr>
            <p:cNvSpPr txBox="1"/>
            <p:nvPr/>
          </p:nvSpPr>
          <p:spPr>
            <a:xfrm>
              <a:off x="3855848" y="2706452"/>
              <a:ext cx="1984786" cy="216110"/>
            </a:xfrm>
            <a:prstGeom prst="rect">
              <a:avLst/>
            </a:prstGeom>
            <a:noFill/>
            <a:ln>
              <a:solidFill>
                <a:schemeClr val="tx1"/>
              </a:solidFill>
            </a:ln>
          </p:spPr>
          <p:txBody>
            <a:bodyPr wrap="square" lIns="27000" tIns="27000" rIns="27000" bIns="27000" rtlCol="0">
              <a:spAutoFit/>
            </a:bodyPr>
            <a:lstStyle/>
            <a:p>
              <a:pPr algn="ctr"/>
              <a:r>
                <a:rPr lang="en-GB" sz="1050" dirty="0">
                  <a:latin typeface="Arial" panose="020B0604020202020204" pitchFamily="34" charset="0"/>
                  <a:cs typeface="Arial" panose="020B0604020202020204" pitchFamily="34" charset="0"/>
                </a:rPr>
                <a:t>2002/JIF= 2.683/citations=70</a:t>
              </a:r>
            </a:p>
          </p:txBody>
        </p:sp>
      </p:grpSp>
      <p:grpSp>
        <p:nvGrpSpPr>
          <p:cNvPr id="18" name="Group 17">
            <a:extLst>
              <a:ext uri="{FF2B5EF4-FFF2-40B4-BE49-F238E27FC236}">
                <a16:creationId xmlns="" xmlns:a16="http://schemas.microsoft.com/office/drawing/2014/main" id="{44651978-C2F8-0D43-87CB-FDA4DFC39C18}"/>
              </a:ext>
            </a:extLst>
          </p:cNvPr>
          <p:cNvGrpSpPr/>
          <p:nvPr/>
        </p:nvGrpSpPr>
        <p:grpSpPr>
          <a:xfrm>
            <a:off x="1758810" y="2939610"/>
            <a:ext cx="4180107" cy="1002223"/>
            <a:chOff x="1758810" y="2939610"/>
            <a:chExt cx="4180107" cy="1002223"/>
          </a:xfrm>
        </p:grpSpPr>
        <p:pic>
          <p:nvPicPr>
            <p:cNvPr id="9" name="Picture 8">
              <a:extLst>
                <a:ext uri="{FF2B5EF4-FFF2-40B4-BE49-F238E27FC236}">
                  <a16:creationId xmlns="" xmlns:a16="http://schemas.microsoft.com/office/drawing/2014/main" id="{755F77F7-BBAF-2940-BC34-7CEFF50821E9}"/>
                </a:ext>
              </a:extLst>
            </p:cNvPr>
            <p:cNvPicPr>
              <a:picLocks noChangeAspect="1"/>
            </p:cNvPicPr>
            <p:nvPr/>
          </p:nvPicPr>
          <p:blipFill>
            <a:blip r:embed="rId8"/>
            <a:stretch>
              <a:fillRect/>
            </a:stretch>
          </p:blipFill>
          <p:spPr>
            <a:xfrm>
              <a:off x="3468253" y="3076976"/>
              <a:ext cx="2470664" cy="509394"/>
            </a:xfrm>
            <a:prstGeom prst="rect">
              <a:avLst/>
            </a:prstGeom>
            <a:ln>
              <a:solidFill>
                <a:schemeClr val="tx1"/>
              </a:solidFill>
            </a:ln>
          </p:spPr>
        </p:pic>
        <p:sp>
          <p:nvSpPr>
            <p:cNvPr id="27" name="TextBox 26">
              <a:extLst>
                <a:ext uri="{FF2B5EF4-FFF2-40B4-BE49-F238E27FC236}">
                  <a16:creationId xmlns="" xmlns:a16="http://schemas.microsoft.com/office/drawing/2014/main" id="{B53CE6E1-2C69-094D-95E4-C74C67252A10}"/>
                </a:ext>
              </a:extLst>
            </p:cNvPr>
            <p:cNvSpPr txBox="1"/>
            <p:nvPr/>
          </p:nvSpPr>
          <p:spPr>
            <a:xfrm>
              <a:off x="3709596" y="3592624"/>
              <a:ext cx="1984786" cy="216110"/>
            </a:xfrm>
            <a:prstGeom prst="rect">
              <a:avLst/>
            </a:prstGeom>
            <a:noFill/>
            <a:ln>
              <a:solidFill>
                <a:schemeClr val="tx1"/>
              </a:solidFill>
            </a:ln>
          </p:spPr>
          <p:txBody>
            <a:bodyPr wrap="square" lIns="27000" tIns="27000" rIns="27000" bIns="27000" rtlCol="0">
              <a:spAutoFit/>
            </a:bodyPr>
            <a:lstStyle/>
            <a:p>
              <a:pPr algn="ctr"/>
              <a:r>
                <a:rPr lang="en-GB" sz="1050" dirty="0">
                  <a:latin typeface="Arial" panose="020B0604020202020204" pitchFamily="34" charset="0"/>
                  <a:cs typeface="Arial" panose="020B0604020202020204" pitchFamily="34" charset="0"/>
                </a:rPr>
                <a:t>2011/JIF= 5.073/citations=34</a:t>
              </a:r>
            </a:p>
          </p:txBody>
        </p:sp>
        <p:sp>
          <p:nvSpPr>
            <p:cNvPr id="28" name="Oval 27">
              <a:extLst>
                <a:ext uri="{FF2B5EF4-FFF2-40B4-BE49-F238E27FC236}">
                  <a16:creationId xmlns="" xmlns:a16="http://schemas.microsoft.com/office/drawing/2014/main" id="{91E24033-8575-DB4F-8849-F0A508FD34CF}"/>
                </a:ext>
              </a:extLst>
            </p:cNvPr>
            <p:cNvSpPr/>
            <p:nvPr/>
          </p:nvSpPr>
          <p:spPr>
            <a:xfrm>
              <a:off x="3343041" y="2939610"/>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5</a:t>
              </a:r>
            </a:p>
          </p:txBody>
        </p:sp>
        <p:sp>
          <p:nvSpPr>
            <p:cNvPr id="29" name="Oval 28">
              <a:extLst>
                <a:ext uri="{FF2B5EF4-FFF2-40B4-BE49-F238E27FC236}">
                  <a16:creationId xmlns="" xmlns:a16="http://schemas.microsoft.com/office/drawing/2014/main" id="{DEA2741F-CD0D-534C-ADDC-FA2F05BBBC7D}"/>
                </a:ext>
              </a:extLst>
            </p:cNvPr>
            <p:cNvSpPr/>
            <p:nvPr/>
          </p:nvSpPr>
          <p:spPr>
            <a:xfrm>
              <a:off x="1758810" y="3683853"/>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5</a:t>
              </a:r>
            </a:p>
          </p:txBody>
        </p:sp>
      </p:grpSp>
      <p:grpSp>
        <p:nvGrpSpPr>
          <p:cNvPr id="39" name="Group 38">
            <a:extLst>
              <a:ext uri="{FF2B5EF4-FFF2-40B4-BE49-F238E27FC236}">
                <a16:creationId xmlns="" xmlns:a16="http://schemas.microsoft.com/office/drawing/2014/main" id="{FAD82918-CE25-B144-BCCE-E59075FFF669}"/>
              </a:ext>
            </a:extLst>
          </p:cNvPr>
          <p:cNvGrpSpPr/>
          <p:nvPr/>
        </p:nvGrpSpPr>
        <p:grpSpPr>
          <a:xfrm>
            <a:off x="1981967" y="2684162"/>
            <a:ext cx="6668462" cy="1304554"/>
            <a:chOff x="1981967" y="2694553"/>
            <a:chExt cx="6668462" cy="1304554"/>
          </a:xfrm>
        </p:grpSpPr>
        <p:sp>
          <p:nvSpPr>
            <p:cNvPr id="30" name="Oval 29">
              <a:extLst>
                <a:ext uri="{FF2B5EF4-FFF2-40B4-BE49-F238E27FC236}">
                  <a16:creationId xmlns="" xmlns:a16="http://schemas.microsoft.com/office/drawing/2014/main" id="{3E7F89A1-D7D8-D84D-899D-FCE90582D460}"/>
                </a:ext>
              </a:extLst>
            </p:cNvPr>
            <p:cNvSpPr/>
            <p:nvPr/>
          </p:nvSpPr>
          <p:spPr>
            <a:xfrm>
              <a:off x="1981967" y="3700182"/>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6</a:t>
              </a:r>
            </a:p>
          </p:txBody>
        </p:sp>
        <p:pic>
          <p:nvPicPr>
            <p:cNvPr id="31" name="Picture 30">
              <a:extLst>
                <a:ext uri="{FF2B5EF4-FFF2-40B4-BE49-F238E27FC236}">
                  <a16:creationId xmlns="" xmlns:a16="http://schemas.microsoft.com/office/drawing/2014/main" id="{5CB7C80F-FA22-1047-B2A1-E25431266447}"/>
                </a:ext>
              </a:extLst>
            </p:cNvPr>
            <p:cNvPicPr>
              <a:picLocks noChangeAspect="1"/>
            </p:cNvPicPr>
            <p:nvPr/>
          </p:nvPicPr>
          <p:blipFill>
            <a:blip r:embed="rId9"/>
            <a:stretch>
              <a:fillRect/>
            </a:stretch>
          </p:blipFill>
          <p:spPr>
            <a:xfrm>
              <a:off x="6294094" y="2841466"/>
              <a:ext cx="2356335" cy="947393"/>
            </a:xfrm>
            <a:prstGeom prst="rect">
              <a:avLst/>
            </a:prstGeom>
            <a:ln>
              <a:solidFill>
                <a:schemeClr val="tx1"/>
              </a:solidFill>
            </a:ln>
          </p:spPr>
        </p:pic>
        <p:sp>
          <p:nvSpPr>
            <p:cNvPr id="32" name="TextBox 31">
              <a:extLst>
                <a:ext uri="{FF2B5EF4-FFF2-40B4-BE49-F238E27FC236}">
                  <a16:creationId xmlns="" xmlns:a16="http://schemas.microsoft.com/office/drawing/2014/main" id="{D5A23655-D069-344B-99AD-8B7ABE7F990F}"/>
                </a:ext>
              </a:extLst>
            </p:cNvPr>
            <p:cNvSpPr txBox="1"/>
            <p:nvPr/>
          </p:nvSpPr>
          <p:spPr>
            <a:xfrm>
              <a:off x="6471814" y="3782997"/>
              <a:ext cx="1984786" cy="216110"/>
            </a:xfrm>
            <a:prstGeom prst="rect">
              <a:avLst/>
            </a:prstGeom>
            <a:noFill/>
            <a:ln>
              <a:solidFill>
                <a:schemeClr val="tx1"/>
              </a:solidFill>
            </a:ln>
          </p:spPr>
          <p:txBody>
            <a:bodyPr wrap="square" lIns="27000" tIns="27000" rIns="27000" bIns="27000" rtlCol="0">
              <a:spAutoFit/>
            </a:bodyPr>
            <a:lstStyle/>
            <a:p>
              <a:pPr algn="ctr"/>
              <a:r>
                <a:rPr lang="en-GB" sz="1050" dirty="0">
                  <a:latin typeface="Arial" panose="020B0604020202020204" pitchFamily="34" charset="0"/>
                  <a:cs typeface="Arial" panose="020B0604020202020204" pitchFamily="34" charset="0"/>
                </a:rPr>
                <a:t>2008/JIF= 3.281/citations=30</a:t>
              </a:r>
            </a:p>
          </p:txBody>
        </p:sp>
        <p:sp>
          <p:nvSpPr>
            <p:cNvPr id="33" name="Oval 32">
              <a:extLst>
                <a:ext uri="{FF2B5EF4-FFF2-40B4-BE49-F238E27FC236}">
                  <a16:creationId xmlns="" xmlns:a16="http://schemas.microsoft.com/office/drawing/2014/main" id="{F9D00EE9-F872-E749-B55A-983A215421F0}"/>
                </a:ext>
              </a:extLst>
            </p:cNvPr>
            <p:cNvSpPr/>
            <p:nvPr/>
          </p:nvSpPr>
          <p:spPr>
            <a:xfrm>
              <a:off x="6170574" y="2694553"/>
              <a:ext cx="257980" cy="257980"/>
            </a:xfrm>
            <a:prstGeom prst="ellipse">
              <a:avLst/>
            </a:prstGeom>
            <a:solidFill>
              <a:srgbClr val="FF8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atin typeface="Arial" panose="020B0604020202020204" pitchFamily="34" charset="0"/>
                  <a:cs typeface="Arial" panose="020B0604020202020204" pitchFamily="34" charset="0"/>
                </a:rPr>
                <a:t>6</a:t>
              </a:r>
            </a:p>
          </p:txBody>
        </p:sp>
      </p:grpSp>
      <p:sp>
        <p:nvSpPr>
          <p:cNvPr id="34" name="TextBox 33">
            <a:extLst>
              <a:ext uri="{FF2B5EF4-FFF2-40B4-BE49-F238E27FC236}">
                <a16:creationId xmlns="" xmlns:a16="http://schemas.microsoft.com/office/drawing/2014/main" id="{1C978263-2218-A942-A6CA-573B18716DDE}"/>
              </a:ext>
            </a:extLst>
          </p:cNvPr>
          <p:cNvSpPr txBox="1"/>
          <p:nvPr/>
        </p:nvSpPr>
        <p:spPr>
          <a:xfrm>
            <a:off x="4087784" y="4262598"/>
            <a:ext cx="970137" cy="276999"/>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paper rank</a:t>
            </a:r>
          </a:p>
        </p:txBody>
      </p:sp>
      <p:sp>
        <p:nvSpPr>
          <p:cNvPr id="35" name="TextBox 34">
            <a:extLst>
              <a:ext uri="{FF2B5EF4-FFF2-40B4-BE49-F238E27FC236}">
                <a16:creationId xmlns="" xmlns:a16="http://schemas.microsoft.com/office/drawing/2014/main" id="{B238524E-173D-9542-86D2-B27CF9339072}"/>
              </a:ext>
            </a:extLst>
          </p:cNvPr>
          <p:cNvSpPr txBox="1"/>
          <p:nvPr/>
        </p:nvSpPr>
        <p:spPr>
          <a:xfrm rot="16200000">
            <a:off x="-506304" y="2259546"/>
            <a:ext cx="1614545" cy="276999"/>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number of citations</a:t>
            </a:r>
          </a:p>
        </p:txBody>
      </p:sp>
      <p:sp>
        <p:nvSpPr>
          <p:cNvPr id="36" name="Left-Right Arrow 35">
            <a:extLst>
              <a:ext uri="{FF2B5EF4-FFF2-40B4-BE49-F238E27FC236}">
                <a16:creationId xmlns="" xmlns:a16="http://schemas.microsoft.com/office/drawing/2014/main" id="{CD8673AC-4706-8A49-933D-B414DD489AC4}"/>
              </a:ext>
            </a:extLst>
          </p:cNvPr>
          <p:cNvSpPr/>
          <p:nvPr/>
        </p:nvSpPr>
        <p:spPr>
          <a:xfrm>
            <a:off x="629322" y="4302937"/>
            <a:ext cx="1589442" cy="161365"/>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5748A7D7-7173-5F43-9D1D-C4F5F00D3074}"/>
              </a:ext>
            </a:extLst>
          </p:cNvPr>
          <p:cNvSpPr txBox="1"/>
          <p:nvPr/>
        </p:nvSpPr>
        <p:spPr>
          <a:xfrm>
            <a:off x="513708" y="4469881"/>
            <a:ext cx="1901483" cy="253916"/>
          </a:xfrm>
          <a:prstGeom prst="rect">
            <a:avLst/>
          </a:prstGeom>
          <a:noFill/>
        </p:spPr>
        <p:txBody>
          <a:bodyPr wrap="none" rtlCol="0">
            <a:spAutoFit/>
          </a:bodyPr>
          <a:lstStyle/>
          <a:p>
            <a:pPr algn="ctr"/>
            <a:r>
              <a:rPr lang="en-GB" sz="1050" dirty="0">
                <a:solidFill>
                  <a:srgbClr val="FF0000"/>
                </a:solidFill>
                <a:latin typeface="Arial" panose="020B0604020202020204" pitchFamily="34" charset="0"/>
                <a:cs typeface="Arial" panose="020B0604020202020204" pitchFamily="34" charset="0"/>
              </a:rPr>
              <a:t>H-index=31 (</a:t>
            </a:r>
            <a:r>
              <a:rPr lang="en-GB" sz="1050" dirty="0" err="1">
                <a:solidFill>
                  <a:srgbClr val="FF0000"/>
                </a:solidFill>
                <a:latin typeface="Arial" panose="020B0604020202020204" pitchFamily="34" charset="0"/>
                <a:cs typeface="Arial" panose="020B0604020202020204" pitchFamily="34" charset="0"/>
              </a:rPr>
              <a:t>GoogleScholar</a:t>
            </a:r>
            <a:r>
              <a:rPr lang="en-GB" sz="1050" dirty="0">
                <a:solidFill>
                  <a:srgbClr val="FF0000"/>
                </a:solidFill>
                <a:latin typeface="Arial" panose="020B0604020202020204" pitchFamily="34" charset="0"/>
                <a:cs typeface="Arial" panose="020B0604020202020204" pitchFamily="34" charset="0"/>
              </a:rPr>
              <a:t>)</a:t>
            </a:r>
          </a:p>
        </p:txBody>
      </p:sp>
      <p:sp>
        <p:nvSpPr>
          <p:cNvPr id="38" name="TextBox 37">
            <a:extLst>
              <a:ext uri="{FF2B5EF4-FFF2-40B4-BE49-F238E27FC236}">
                <a16:creationId xmlns="" xmlns:a16="http://schemas.microsoft.com/office/drawing/2014/main" id="{1B55DBF6-AE90-9840-A25A-2614760B9216}"/>
              </a:ext>
            </a:extLst>
          </p:cNvPr>
          <p:cNvSpPr txBox="1"/>
          <p:nvPr/>
        </p:nvSpPr>
        <p:spPr>
          <a:xfrm>
            <a:off x="6245747" y="1072104"/>
            <a:ext cx="2898253" cy="1223412"/>
          </a:xfrm>
          <a:prstGeom prst="rect">
            <a:avLst/>
          </a:prstGeom>
          <a:noFill/>
        </p:spPr>
        <p:txBody>
          <a:bodyPr wrap="square" rtlCol="0">
            <a:spAutoFit/>
          </a:bodyPr>
          <a:lstStyle/>
          <a:p>
            <a:pPr marL="135731" indent="-135731" algn="just">
              <a:buFont typeface="+mj-lt"/>
              <a:buAutoNum type="arabicPeriod"/>
            </a:pPr>
            <a:r>
              <a:rPr lang="en-GB" sz="1050" dirty="0">
                <a:latin typeface="Arial" panose="020B0604020202020204" pitchFamily="34" charset="0"/>
                <a:cs typeface="Arial" panose="020B0604020202020204" pitchFamily="34" charset="0"/>
              </a:rPr>
              <a:t>post-conference review paper</a:t>
            </a:r>
          </a:p>
          <a:p>
            <a:pPr marL="135731" indent="-135731" algn="just">
              <a:buFont typeface="+mj-lt"/>
              <a:buAutoNum type="arabicPeriod"/>
            </a:pPr>
            <a:r>
              <a:rPr lang="en-GB" sz="1050" dirty="0">
                <a:latin typeface="Arial" panose="020B0604020202020204" pitchFamily="34" charset="0"/>
                <a:cs typeface="Arial" panose="020B0604020202020204" pitchFamily="34" charset="0"/>
              </a:rPr>
              <a:t>Case study paper written by PhD supervisor</a:t>
            </a:r>
          </a:p>
          <a:p>
            <a:pPr marL="135731" indent="-135731" algn="just">
              <a:buFont typeface="+mj-lt"/>
              <a:buAutoNum type="arabicPeriod"/>
            </a:pPr>
            <a:r>
              <a:rPr lang="en-GB" sz="1050" dirty="0">
                <a:latin typeface="Arial" panose="020B0604020202020204" pitchFamily="34" charset="0"/>
                <a:cs typeface="Arial" panose="020B0604020202020204" pitchFamily="34" charset="0"/>
              </a:rPr>
              <a:t>Review paper written by PhD student</a:t>
            </a:r>
          </a:p>
          <a:p>
            <a:pPr marL="135731" indent="-135731" algn="just">
              <a:buFont typeface="+mj-lt"/>
              <a:buAutoNum type="arabicPeriod"/>
            </a:pPr>
            <a:r>
              <a:rPr lang="en-GB" sz="1050" dirty="0">
                <a:latin typeface="Arial" panose="020B0604020202020204" pitchFamily="34" charset="0"/>
                <a:cs typeface="Arial" panose="020B0604020202020204" pitchFamily="34" charset="0"/>
              </a:rPr>
              <a:t>First-ever paper!</a:t>
            </a:r>
          </a:p>
          <a:p>
            <a:pPr marL="135731" indent="-135731" algn="just">
              <a:buFont typeface="+mj-lt"/>
              <a:buAutoNum type="arabicPeriod"/>
            </a:pPr>
            <a:r>
              <a:rPr lang="en-GB" sz="1050" dirty="0">
                <a:latin typeface="Arial" panose="020B0604020202020204" pitchFamily="34" charset="0"/>
                <a:cs typeface="Arial" panose="020B0604020202020204" pitchFamily="34" charset="0"/>
              </a:rPr>
              <a:t>First-ever paper in ‘high-impact’ journal</a:t>
            </a:r>
          </a:p>
          <a:p>
            <a:pPr marL="135731" indent="-135731" algn="just">
              <a:buFont typeface="+mj-lt"/>
              <a:buAutoNum type="arabicPeriod"/>
            </a:pPr>
            <a:r>
              <a:rPr lang="en-GB" sz="1050" dirty="0">
                <a:latin typeface="Arial" panose="020B0604020202020204" pitchFamily="34" charset="0"/>
                <a:cs typeface="Arial" panose="020B0604020202020204" pitchFamily="34" charset="0"/>
              </a:rPr>
              <a:t>Paper I am most proud of…*</a:t>
            </a:r>
            <a:r>
              <a:rPr lang="en-GB" sz="1050" b="1" dirty="0">
                <a:latin typeface="Arial" panose="020B0604020202020204" pitchFamily="34" charset="0"/>
                <a:cs typeface="Arial" panose="020B0604020202020204" pitchFamily="34" charset="0"/>
              </a:rPr>
              <a:t>ask me why</a:t>
            </a:r>
            <a:r>
              <a:rPr lang="en-GB" sz="1050" dirty="0">
                <a:latin typeface="Arial" panose="020B0604020202020204" pitchFamily="34" charset="0"/>
                <a:cs typeface="Arial" panose="020B0604020202020204" pitchFamily="34" charset="0"/>
              </a:rPr>
              <a:t>*</a:t>
            </a:r>
          </a:p>
        </p:txBody>
      </p:sp>
      <p:sp>
        <p:nvSpPr>
          <p:cNvPr id="40" name="Rectangle 39">
            <a:extLst>
              <a:ext uri="{FF2B5EF4-FFF2-40B4-BE49-F238E27FC236}">
                <a16:creationId xmlns="" xmlns:a16="http://schemas.microsoft.com/office/drawing/2014/main" id="{781AA42A-F265-454B-8E3F-AAFDC26F4709}"/>
              </a:ext>
            </a:extLst>
          </p:cNvPr>
          <p:cNvSpPr/>
          <p:nvPr/>
        </p:nvSpPr>
        <p:spPr>
          <a:xfrm>
            <a:off x="653439" y="4906790"/>
            <a:ext cx="1298753" cy="253916"/>
          </a:xfrm>
          <a:prstGeom prst="rect">
            <a:avLst/>
          </a:prstGeom>
        </p:spPr>
        <p:txBody>
          <a:bodyPr wrap="none">
            <a:spAutoFit/>
          </a:bodyPr>
          <a:lstStyle/>
          <a:p>
            <a:pPr algn="ctr"/>
            <a:r>
              <a:rPr lang="en-GB" sz="1050" dirty="0">
                <a:solidFill>
                  <a:srgbClr val="92D050"/>
                </a:solidFill>
                <a:latin typeface="Arial" panose="020B0604020202020204" pitchFamily="34" charset="0"/>
                <a:cs typeface="Arial" panose="020B0604020202020204" pitchFamily="34" charset="0"/>
              </a:rPr>
              <a:t>H-index=25 (</a:t>
            </a:r>
            <a:r>
              <a:rPr lang="en-GB" sz="1050" dirty="0" err="1">
                <a:solidFill>
                  <a:srgbClr val="92D050"/>
                </a:solidFill>
                <a:latin typeface="Arial" panose="020B0604020202020204" pitchFamily="34" charset="0"/>
                <a:cs typeface="Arial" panose="020B0604020202020204" pitchFamily="34" charset="0"/>
              </a:rPr>
              <a:t>WoS</a:t>
            </a:r>
            <a:r>
              <a:rPr lang="en-GB" sz="1050" dirty="0">
                <a:solidFill>
                  <a:srgbClr val="92D050"/>
                </a:solidFill>
                <a:latin typeface="Arial" panose="020B0604020202020204" pitchFamily="34" charset="0"/>
                <a:cs typeface="Arial" panose="020B0604020202020204" pitchFamily="34" charset="0"/>
              </a:rPr>
              <a:t>)</a:t>
            </a:r>
          </a:p>
        </p:txBody>
      </p:sp>
      <p:sp>
        <p:nvSpPr>
          <p:cNvPr id="41" name="Left-Right Arrow 40">
            <a:extLst>
              <a:ext uri="{FF2B5EF4-FFF2-40B4-BE49-F238E27FC236}">
                <a16:creationId xmlns="" xmlns:a16="http://schemas.microsoft.com/office/drawing/2014/main" id="{1D297672-1EB1-F146-A6F7-7C537B772286}"/>
              </a:ext>
            </a:extLst>
          </p:cNvPr>
          <p:cNvSpPr/>
          <p:nvPr/>
        </p:nvSpPr>
        <p:spPr>
          <a:xfrm>
            <a:off x="643346" y="4721246"/>
            <a:ext cx="1268826" cy="162605"/>
          </a:xfrm>
          <a:prstGeom prst="lef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B9CD2FFE-D1EB-2B43-BA69-4AE23B9AA425}"/>
              </a:ext>
            </a:extLst>
          </p:cNvPr>
          <p:cNvSpPr txBox="1"/>
          <p:nvPr/>
        </p:nvSpPr>
        <p:spPr>
          <a:xfrm>
            <a:off x="6337355" y="773206"/>
            <a:ext cx="502061" cy="300082"/>
          </a:xfrm>
          <a:prstGeom prst="rect">
            <a:avLst/>
          </a:prstGeom>
          <a:noFill/>
          <a:ln>
            <a:solidFill>
              <a:schemeClr val="tx1"/>
            </a:solidFill>
          </a:ln>
        </p:spPr>
        <p:txBody>
          <a:bodyPr wrap="none" rtlCol="0">
            <a:spAutoFit/>
          </a:bodyPr>
          <a:lstStyle/>
          <a:p>
            <a:r>
              <a:rPr lang="en-GB" sz="1350" b="1" dirty="0">
                <a:latin typeface="Arial" panose="020B0604020202020204" pitchFamily="34" charset="0"/>
                <a:cs typeface="Arial" panose="020B0604020202020204" pitchFamily="34" charset="0"/>
              </a:rPr>
              <a:t>Key</a:t>
            </a:r>
          </a:p>
        </p:txBody>
      </p:sp>
      <p:sp>
        <p:nvSpPr>
          <p:cNvPr id="2" name="Rectangle 1">
            <a:extLst>
              <a:ext uri="{FF2B5EF4-FFF2-40B4-BE49-F238E27FC236}">
                <a16:creationId xmlns="" xmlns:a16="http://schemas.microsoft.com/office/drawing/2014/main" id="{6209A25B-8846-4745-8B47-2AD3EB495AE0}"/>
              </a:ext>
            </a:extLst>
          </p:cNvPr>
          <p:cNvSpPr/>
          <p:nvPr/>
        </p:nvSpPr>
        <p:spPr>
          <a:xfrm>
            <a:off x="1412676" y="66248"/>
            <a:ext cx="6319359" cy="400110"/>
          </a:xfrm>
          <a:prstGeom prst="rect">
            <a:avLst/>
          </a:prstGeom>
        </p:spPr>
        <p:txBody>
          <a:bodyPr wrap="none">
            <a:spAutoFit/>
          </a:bodyPr>
          <a:lstStyle/>
          <a:p>
            <a:pPr algn="ctr">
              <a:defRPr sz="20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b="1" dirty="0">
                <a:latin typeface="Arial" panose="020B0604020202020204" pitchFamily="34" charset="0"/>
                <a:cs typeface="Arial" panose="020B0604020202020204" pitchFamily="34" charset="0"/>
              </a:rPr>
              <a:t>I am not my H-index (or my JIFs) – November 2018</a:t>
            </a:r>
          </a:p>
        </p:txBody>
      </p:sp>
      <p:sp>
        <p:nvSpPr>
          <p:cNvPr id="44" name="TextBox 43">
            <a:extLst>
              <a:ext uri="{FF2B5EF4-FFF2-40B4-BE49-F238E27FC236}">
                <a16:creationId xmlns="" xmlns:a16="http://schemas.microsoft.com/office/drawing/2014/main" id="{3CEAE1D1-32C1-8C41-8E79-2558515EA330}"/>
              </a:ext>
            </a:extLst>
          </p:cNvPr>
          <p:cNvSpPr txBox="1"/>
          <p:nvPr/>
        </p:nvSpPr>
        <p:spPr>
          <a:xfrm>
            <a:off x="2826408" y="4836573"/>
            <a:ext cx="6436377"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produced using Publish or Perish software - </a:t>
            </a:r>
            <a:r>
              <a:rPr lang="en-GB" sz="1200" i="1" dirty="0">
                <a:latin typeface="Arial" panose="020B0604020202020204" pitchFamily="34" charset="0"/>
                <a:cs typeface="Arial" panose="020B0604020202020204" pitchFamily="34" charset="0"/>
                <a:hlinkClick r:id="rId10"/>
              </a:rPr>
              <a:t>https://harzing.com/resources/publish-or-perish</a:t>
            </a:r>
            <a:r>
              <a:rPr lang="en-GB" sz="1200" i="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6843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074" y="254000"/>
            <a:ext cx="5240526" cy="476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8716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700" y="4904085"/>
            <a:ext cx="6096000" cy="215444"/>
          </a:xfrm>
          <a:prstGeom prst="rect">
            <a:avLst/>
          </a:prstGeom>
        </p:spPr>
        <p:txBody>
          <a:bodyPr wrap="square">
            <a:spAutoFit/>
          </a:bodyPr>
          <a:lstStyle/>
          <a:p>
            <a:r>
              <a:rPr lang="en-GB" sz="800" i="1" dirty="0">
                <a:solidFill>
                  <a:schemeClr val="bg1"/>
                </a:solidFill>
                <a:latin typeface="Arial" panose="020B0604020202020204" pitchFamily="34" charset="0"/>
                <a:cs typeface="Arial" panose="020B0604020202020204" pitchFamily="34" charset="0"/>
              </a:rPr>
              <a:t>https://www.shutterstock.com/video/clip-30620920-advertisingvacationtime-relax-concept---young-woman-reading</a:t>
            </a:r>
          </a:p>
        </p:txBody>
      </p:sp>
    </p:spTree>
    <p:extLst>
      <p:ext uri="{BB962C8B-B14F-4D97-AF65-F5344CB8AC3E}">
        <p14:creationId xmlns:p14="http://schemas.microsoft.com/office/powerpoint/2010/main" val="30037565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3205" y="2379914"/>
            <a:ext cx="3154421" cy="405999"/>
          </a:xfrm>
        </p:spPr>
        <p:txBody>
          <a:bodyPr>
            <a:noAutofit/>
          </a:bodyPr>
          <a:lstStyle/>
          <a:p>
            <a:r>
              <a:rPr lang="en-GB" sz="6600" dirty="0">
                <a:latin typeface="Arial" panose="020B0604020202020204" pitchFamily="34" charset="0"/>
                <a:cs typeface="Arial" panose="020B0604020202020204" pitchFamily="34" charset="0"/>
              </a:rPr>
              <a:t>@</a:t>
            </a:r>
          </a:p>
        </p:txBody>
      </p:sp>
      <p:pic>
        <p:nvPicPr>
          <p:cNvPr id="1026" name="Picture 2" descr="Image result for dora san francis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978" y="295115"/>
            <a:ext cx="4922044" cy="1700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mperial colle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810" y="3627698"/>
            <a:ext cx="4945212" cy="1301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547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
          <p:cNvSpPr txBox="1">
            <a:spLocks noGrp="1"/>
          </p:cNvSpPr>
          <p:nvPr>
            <p:ph type="title"/>
          </p:nvPr>
        </p:nvSpPr>
        <p:spPr>
          <a:prstGeom prst="rect">
            <a:avLst/>
          </a:prstGeom>
        </p:spPr>
        <p:txBody>
          <a:bodyPr>
            <a:normAutofit fontScale="90000"/>
          </a:bodyPr>
          <a:lstStyle/>
          <a:p>
            <a:r>
              <a:rPr lang="en-GB" dirty="0" smtClean="0"/>
              <a:t>What’s DORA?</a:t>
            </a:r>
            <a:endParaRPr dirty="0"/>
          </a:p>
        </p:txBody>
      </p:sp>
      <p:sp>
        <p:nvSpPr>
          <p:cNvPr id="126" name="Content Placeholder 2"/>
          <p:cNvSpPr txBox="1">
            <a:spLocks noGrp="1"/>
          </p:cNvSpPr>
          <p:nvPr>
            <p:ph idx="1"/>
          </p:nvPr>
        </p:nvSpPr>
        <p:spPr>
          <a:prstGeom prst="rect">
            <a:avLst/>
          </a:prstGeom>
        </p:spPr>
        <p:txBody>
          <a:bodyPr anchor="t">
            <a:noAutofit/>
          </a:bodyPr>
          <a:lstStyle/>
          <a:p>
            <a:pPr marL="0" indent="0" algn="just">
              <a:buNone/>
            </a:pPr>
            <a:r>
              <a:rPr lang="en-GB" sz="1650" b="1" dirty="0">
                <a:latin typeface="Arial" panose="020B0604020202020204" pitchFamily="34" charset="0"/>
                <a:cs typeface="Arial" panose="020B0604020202020204" pitchFamily="34" charset="0"/>
              </a:rPr>
              <a:t>Three </a:t>
            </a:r>
            <a:r>
              <a:rPr lang="en-GB" sz="1650" b="1" dirty="0" smtClean="0">
                <a:latin typeface="Arial" panose="020B0604020202020204" pitchFamily="34" charset="0"/>
                <a:cs typeface="Arial" panose="020B0604020202020204" pitchFamily="34" charset="0"/>
              </a:rPr>
              <a:t>principles</a:t>
            </a:r>
            <a:r>
              <a:rPr lang="en-GB" sz="1650" dirty="0" smtClean="0">
                <a:latin typeface="Arial" panose="020B0604020202020204" pitchFamily="34" charset="0"/>
                <a:cs typeface="Arial" panose="020B0604020202020204" pitchFamily="34" charset="0"/>
              </a:rPr>
              <a:t>: (i) eliminate </a:t>
            </a:r>
            <a:r>
              <a:rPr lang="en-GB" sz="1650" dirty="0">
                <a:latin typeface="Arial" panose="020B0604020202020204" pitchFamily="34" charset="0"/>
                <a:cs typeface="Arial" panose="020B0604020202020204" pitchFamily="34" charset="0"/>
              </a:rPr>
              <a:t>the use of journal-based metrics in research </a:t>
            </a:r>
            <a:r>
              <a:rPr lang="en-GB" sz="1650" dirty="0" smtClean="0">
                <a:latin typeface="Arial" panose="020B0604020202020204" pitchFamily="34" charset="0"/>
                <a:cs typeface="Arial" panose="020B0604020202020204" pitchFamily="34" charset="0"/>
              </a:rPr>
              <a:t>assessment in hiring, funding and promotion decisions; (ii) assess </a:t>
            </a:r>
            <a:r>
              <a:rPr lang="en-GB" sz="1650" dirty="0">
                <a:latin typeface="Arial" panose="020B0604020202020204" pitchFamily="34" charset="0"/>
                <a:cs typeface="Arial" panose="020B0604020202020204" pitchFamily="34" charset="0"/>
              </a:rPr>
              <a:t>research on its own </a:t>
            </a:r>
            <a:r>
              <a:rPr lang="en-GB" sz="1650" dirty="0" smtClean="0">
                <a:latin typeface="Arial" panose="020B0604020202020204" pitchFamily="34" charset="0"/>
                <a:cs typeface="Arial" panose="020B0604020202020204" pitchFamily="34" charset="0"/>
              </a:rPr>
              <a:t>merits; and (iii) capitalize </a:t>
            </a:r>
            <a:r>
              <a:rPr lang="en-GB" sz="1650" dirty="0">
                <a:latin typeface="Arial" panose="020B0604020202020204" pitchFamily="34" charset="0"/>
                <a:cs typeface="Arial" panose="020B0604020202020204" pitchFamily="34" charset="0"/>
              </a:rPr>
              <a:t>on technology to enhance scholarly communication and evaluation of the impact of </a:t>
            </a:r>
            <a:r>
              <a:rPr lang="en-GB" sz="1650" dirty="0" smtClean="0">
                <a:latin typeface="Arial" panose="020B0604020202020204" pitchFamily="34" charset="0"/>
                <a:cs typeface="Arial" panose="020B0604020202020204" pitchFamily="34" charset="0"/>
              </a:rPr>
              <a:t>research</a:t>
            </a:r>
          </a:p>
          <a:p>
            <a:pPr marL="0" indent="0" algn="just">
              <a:buNone/>
            </a:pPr>
            <a:endParaRPr lang="en-GB" sz="1650" dirty="0" smtClean="0">
              <a:latin typeface="Arial" panose="020B0604020202020204" pitchFamily="34" charset="0"/>
              <a:cs typeface="Arial" panose="020B0604020202020204" pitchFamily="34" charset="0"/>
            </a:endParaRPr>
          </a:p>
          <a:p>
            <a:pPr marL="0" indent="0" algn="just">
              <a:spcBef>
                <a:spcPts val="0"/>
              </a:spcBef>
              <a:buNone/>
            </a:pPr>
            <a:r>
              <a:rPr lang="en-GB" sz="1650" b="1" dirty="0" smtClean="0">
                <a:latin typeface="Arial" panose="020B0604020202020204" pitchFamily="34" charset="0"/>
                <a:cs typeface="Arial" panose="020B0604020202020204" pitchFamily="34" charset="0"/>
              </a:rPr>
              <a:t>Institutions </a:t>
            </a:r>
            <a:r>
              <a:rPr lang="en-GB" sz="1650" b="1" dirty="0">
                <a:latin typeface="Arial" panose="020B0604020202020204" pitchFamily="34" charset="0"/>
                <a:cs typeface="Arial" panose="020B0604020202020204" pitchFamily="34" charset="0"/>
              </a:rPr>
              <a:t>and funders</a:t>
            </a:r>
            <a:r>
              <a:rPr lang="en-GB" sz="1650" dirty="0">
                <a:latin typeface="Arial" panose="020B0604020202020204" pitchFamily="34" charset="0"/>
                <a:cs typeface="Arial" panose="020B0604020202020204" pitchFamily="34" charset="0"/>
              </a:rPr>
              <a:t>: </a:t>
            </a:r>
            <a:r>
              <a:rPr lang="en-GB" sz="1650" dirty="0" smtClean="0">
                <a:latin typeface="Arial" panose="020B0604020202020204" pitchFamily="34" charset="0"/>
                <a:cs typeface="Arial" panose="020B0604020202020204" pitchFamily="34" charset="0"/>
              </a:rPr>
              <a:t>(i) state </a:t>
            </a:r>
            <a:r>
              <a:rPr lang="en-GB" sz="1650" dirty="0">
                <a:latin typeface="Arial" panose="020B0604020202020204" pitchFamily="34" charset="0"/>
                <a:cs typeface="Arial" panose="020B0604020202020204" pitchFamily="34" charset="0"/>
              </a:rPr>
              <a:t>that scientific content of a paper, not the JIF of the journal where it was published is what </a:t>
            </a:r>
            <a:r>
              <a:rPr lang="en-GB" sz="1650" dirty="0" smtClean="0">
                <a:latin typeface="Arial" panose="020B0604020202020204" pitchFamily="34" charset="0"/>
                <a:cs typeface="Arial" panose="020B0604020202020204" pitchFamily="34" charset="0"/>
              </a:rPr>
              <a:t>matters; and (ii) consider </a:t>
            </a:r>
            <a:r>
              <a:rPr lang="en-GB" sz="1650" dirty="0">
                <a:latin typeface="Arial" panose="020B0604020202020204" pitchFamily="34" charset="0"/>
                <a:cs typeface="Arial" panose="020B0604020202020204" pitchFamily="34" charset="0"/>
              </a:rPr>
              <a:t>value from all outputs and outcomes generated by </a:t>
            </a:r>
            <a:r>
              <a:rPr lang="en-GB" sz="1650" dirty="0" smtClean="0">
                <a:latin typeface="Arial" panose="020B0604020202020204" pitchFamily="34" charset="0"/>
                <a:cs typeface="Arial" panose="020B0604020202020204" pitchFamily="34" charset="0"/>
              </a:rPr>
              <a:t>research</a:t>
            </a:r>
          </a:p>
          <a:p>
            <a:pPr marL="0" indent="0" algn="just">
              <a:spcBef>
                <a:spcPts val="0"/>
              </a:spcBef>
              <a:buNone/>
            </a:pPr>
            <a:endParaRPr lang="en-GB" sz="1650" dirty="0" smtClean="0">
              <a:latin typeface="Arial" panose="020B0604020202020204" pitchFamily="34" charset="0"/>
              <a:cs typeface="Arial" panose="020B0604020202020204" pitchFamily="34" charset="0"/>
            </a:endParaRPr>
          </a:p>
          <a:p>
            <a:pPr marL="0" indent="0" algn="just">
              <a:spcBef>
                <a:spcPts val="0"/>
              </a:spcBef>
              <a:buNone/>
            </a:pPr>
            <a:r>
              <a:rPr lang="en-GB" sz="1650" b="1" dirty="0" smtClean="0">
                <a:latin typeface="Arial" panose="020B0604020202020204" pitchFamily="34" charset="0"/>
                <a:cs typeface="Arial" panose="020B0604020202020204" pitchFamily="34" charset="0"/>
              </a:rPr>
              <a:t>Researchers</a:t>
            </a:r>
            <a:r>
              <a:rPr lang="en-GB" sz="1650" dirty="0">
                <a:latin typeface="Arial" panose="020B0604020202020204" pitchFamily="34" charset="0"/>
                <a:cs typeface="Arial" panose="020B0604020202020204" pitchFamily="34" charset="0"/>
              </a:rPr>
              <a:t>: </a:t>
            </a:r>
            <a:r>
              <a:rPr lang="en-GB" sz="1650" dirty="0" smtClean="0">
                <a:latin typeface="Arial" panose="020B0604020202020204" pitchFamily="34" charset="0"/>
                <a:cs typeface="Arial" panose="020B0604020202020204" pitchFamily="34" charset="0"/>
              </a:rPr>
              <a:t>(i) focus </a:t>
            </a:r>
            <a:r>
              <a:rPr lang="en-GB" sz="1650" dirty="0">
                <a:latin typeface="Arial" panose="020B0604020202020204" pitchFamily="34" charset="0"/>
                <a:cs typeface="Arial" panose="020B0604020202020204" pitchFamily="34" charset="0"/>
              </a:rPr>
              <a:t>on </a:t>
            </a:r>
            <a:r>
              <a:rPr lang="en-GB" sz="1650" dirty="0" smtClean="0">
                <a:latin typeface="Arial" panose="020B0604020202020204" pitchFamily="34" charset="0"/>
                <a:cs typeface="Arial" panose="020B0604020202020204" pitchFamily="34" charset="0"/>
              </a:rPr>
              <a:t>content; (ii) cite </a:t>
            </a:r>
            <a:r>
              <a:rPr lang="en-GB" sz="1650" dirty="0">
                <a:latin typeface="Arial" panose="020B0604020202020204" pitchFamily="34" charset="0"/>
                <a:cs typeface="Arial" panose="020B0604020202020204" pitchFamily="34" charset="0"/>
              </a:rPr>
              <a:t>primary literature when you </a:t>
            </a:r>
            <a:r>
              <a:rPr lang="en-GB" sz="1650" dirty="0" smtClean="0">
                <a:latin typeface="Arial" panose="020B0604020202020204" pitchFamily="34" charset="0"/>
                <a:cs typeface="Arial" panose="020B0604020202020204" pitchFamily="34" charset="0"/>
              </a:rPr>
              <a:t>can; (iii) use </a:t>
            </a:r>
            <a:r>
              <a:rPr lang="en-GB" sz="1650" dirty="0">
                <a:latin typeface="Arial" panose="020B0604020202020204" pitchFamily="34" charset="0"/>
                <a:cs typeface="Arial" panose="020B0604020202020204" pitchFamily="34" charset="0"/>
              </a:rPr>
              <a:t>a range of metrics to show the impact of your </a:t>
            </a:r>
            <a:r>
              <a:rPr lang="en-GB" sz="1650" dirty="0" smtClean="0">
                <a:latin typeface="Arial" panose="020B0604020202020204" pitchFamily="34" charset="0"/>
                <a:cs typeface="Arial" panose="020B0604020202020204" pitchFamily="34" charset="0"/>
              </a:rPr>
              <a:t>work</a:t>
            </a:r>
          </a:p>
          <a:p>
            <a:pPr marL="0" indent="0" algn="just">
              <a:spcBef>
                <a:spcPts val="0"/>
              </a:spcBef>
              <a:buNone/>
            </a:pPr>
            <a:endParaRPr lang="en-GB" sz="1650" dirty="0" smtClean="0">
              <a:latin typeface="Arial" panose="020B0604020202020204" pitchFamily="34" charset="0"/>
              <a:cs typeface="Arial" panose="020B0604020202020204" pitchFamily="34" charset="0"/>
            </a:endParaRPr>
          </a:p>
          <a:p>
            <a:pPr marL="0" indent="0" algn="just" defTabSz="309563" hangingPunct="0">
              <a:buNone/>
            </a:pPr>
            <a:r>
              <a:rPr lang="en-US" sz="1800" b="1" dirty="0">
                <a:latin typeface="Arial" panose="020B0604020202020204" pitchFamily="34" charset="0"/>
                <a:ea typeface="Roboto" pitchFamily="2" charset="0"/>
                <a:cs typeface="Arial" panose="020B0604020202020204" pitchFamily="34" charset="0"/>
                <a:sym typeface="Helvetica Neue"/>
              </a:rPr>
              <a:t>September 2018:</a:t>
            </a:r>
            <a:r>
              <a:rPr lang="en-US" sz="1800" b="1" dirty="0">
                <a:latin typeface="Arial" panose="020B0604020202020204" pitchFamily="34" charset="0"/>
                <a:ea typeface="Roboto" pitchFamily="2" charset="0"/>
                <a:cs typeface="Arial" panose="020B0604020202020204" pitchFamily="34" charset="0"/>
              </a:rPr>
              <a:t> </a:t>
            </a:r>
            <a:r>
              <a:rPr lang="en-US" sz="1800" b="1" dirty="0" smtClean="0">
                <a:latin typeface="Arial" panose="020B0604020202020204" pitchFamily="34" charset="0"/>
                <a:ea typeface="Roboto" pitchFamily="2" charset="0"/>
                <a:cs typeface="Arial" panose="020B0604020202020204" pitchFamily="34" charset="0"/>
              </a:rPr>
              <a:t>s</a:t>
            </a:r>
            <a:r>
              <a:rPr lang="en-US" sz="1800" b="1" dirty="0" smtClean="0">
                <a:latin typeface="Arial" panose="020B0604020202020204" pitchFamily="34" charset="0"/>
                <a:ea typeface="Roboto" pitchFamily="2" charset="0"/>
                <a:cs typeface="Arial" panose="020B0604020202020204" pitchFamily="34" charset="0"/>
                <a:sym typeface="Helvetica Neue"/>
              </a:rPr>
              <a:t>igned </a:t>
            </a:r>
            <a:r>
              <a:rPr lang="en-US" sz="1800" b="1" dirty="0">
                <a:latin typeface="Arial" panose="020B0604020202020204" pitchFamily="34" charset="0"/>
                <a:ea typeface="Roboto" pitchFamily="2" charset="0"/>
                <a:cs typeface="Arial" panose="020B0604020202020204" pitchFamily="34" charset="0"/>
                <a:sym typeface="Helvetica Neue"/>
              </a:rPr>
              <a:t>by &gt;500 organizations and &gt;12,500 </a:t>
            </a:r>
            <a:r>
              <a:rPr lang="en-US" sz="1800" b="1" dirty="0" smtClean="0">
                <a:latin typeface="Arial" panose="020B0604020202020204" pitchFamily="34" charset="0"/>
                <a:ea typeface="Roboto" pitchFamily="2" charset="0"/>
                <a:cs typeface="Arial" panose="020B0604020202020204" pitchFamily="34" charset="0"/>
                <a:sym typeface="Helvetica Neue"/>
              </a:rPr>
              <a:t>individuals…</a:t>
            </a:r>
            <a:endParaRPr lang="en-US" sz="1800" b="1" dirty="0">
              <a:latin typeface="Arial" panose="020B0604020202020204" pitchFamily="34" charset="0"/>
              <a:ea typeface="Roboto" pitchFamily="2" charset="0"/>
              <a:cs typeface="Arial" panose="020B0604020202020204" pitchFamily="34" charset="0"/>
              <a:sym typeface="Helvetica Neue"/>
            </a:endParaRPr>
          </a:p>
          <a:p>
            <a:pPr marL="0" indent="0" algn="just">
              <a:spcBef>
                <a:spcPts val="0"/>
              </a:spcBef>
              <a:buNone/>
            </a:pPr>
            <a:endParaRPr lang="en-GB" sz="1650" dirty="0">
              <a:latin typeface="Arial" panose="020B0604020202020204" pitchFamily="34" charset="0"/>
              <a:cs typeface="Arial" panose="020B0604020202020204" pitchFamily="34" charset="0"/>
            </a:endParaRPr>
          </a:p>
          <a:p>
            <a:pPr marL="0" indent="0" algn="just">
              <a:buSzTx/>
              <a:buNone/>
            </a:pPr>
            <a:endParaRPr lang="en-GB" sz="16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3325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069757" y="49231"/>
            <a:ext cx="4572001" cy="4994819"/>
          </a:xfrm>
          <a:prstGeom prst="rect">
            <a:avLst/>
          </a:prstGeom>
        </p:spPr>
      </p:pic>
    </p:spTree>
    <p:extLst>
      <p:ext uri="{BB962C8B-B14F-4D97-AF65-F5344CB8AC3E}">
        <p14:creationId xmlns:p14="http://schemas.microsoft.com/office/powerpoint/2010/main" val="3714114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46200" y="0"/>
            <a:ext cx="6429375" cy="5143500"/>
          </a:xfrm>
          <a:prstGeom prst="rect">
            <a:avLst/>
          </a:prstGeom>
        </p:spPr>
      </p:pic>
    </p:spTree>
    <p:extLst>
      <p:ext uri="{BB962C8B-B14F-4D97-AF65-F5344CB8AC3E}">
        <p14:creationId xmlns:p14="http://schemas.microsoft.com/office/powerpoint/2010/main" val="42165288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dora san francis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400" y="97407"/>
            <a:ext cx="3047969" cy="10528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50027" y="4116339"/>
            <a:ext cx="4263081" cy="323165"/>
          </a:xfrm>
          <a:prstGeom prst="rect">
            <a:avLst/>
          </a:prstGeom>
        </p:spPr>
        <p:txBody>
          <a:bodyPr wrap="square">
            <a:spAutoFit/>
          </a:bodyPr>
          <a:lstStyle/>
          <a:p>
            <a:r>
              <a:rPr lang="en-GB" sz="750" dirty="0">
                <a:latin typeface="Arial" panose="020B0604020202020204" pitchFamily="34" charset="0"/>
                <a:cs typeface="Arial" panose="020B0604020202020204" pitchFamily="34" charset="0"/>
                <a:hlinkClick r:id="rId3"/>
              </a:rPr>
              <a:t>https://docs.google.com/document/d/1HnIM-w6sQVWC_8_d1FaKssbrLfnuGcJb0ZDjHxjRe9M/edit</a:t>
            </a:r>
            <a:r>
              <a:rPr lang="en-GB" sz="750" dirty="0">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4"/>
          <a:stretch>
            <a:fillRect/>
          </a:stretch>
        </p:blipFill>
        <p:spPr>
          <a:xfrm>
            <a:off x="5144210" y="3383909"/>
            <a:ext cx="3650000" cy="757143"/>
          </a:xfrm>
          <a:prstGeom prst="rect">
            <a:avLst/>
          </a:prstGeom>
        </p:spPr>
      </p:pic>
      <p:pic>
        <p:nvPicPr>
          <p:cNvPr id="7" name="Picture 6"/>
          <p:cNvPicPr>
            <a:picLocks noChangeAspect="1"/>
          </p:cNvPicPr>
          <p:nvPr/>
        </p:nvPicPr>
        <p:blipFill>
          <a:blip r:embed="rId5"/>
          <a:stretch>
            <a:fillRect/>
          </a:stretch>
        </p:blipFill>
        <p:spPr>
          <a:xfrm>
            <a:off x="81705" y="3264256"/>
            <a:ext cx="3711820" cy="1800203"/>
          </a:xfrm>
          <a:prstGeom prst="rect">
            <a:avLst/>
          </a:prstGeom>
        </p:spPr>
      </p:pic>
      <p:pic>
        <p:nvPicPr>
          <p:cNvPr id="8" name="Picture 4" descr="Image result for imperial colle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4532" y="163852"/>
            <a:ext cx="3462968" cy="911186"/>
          </a:xfrm>
          <a:prstGeom prst="rect">
            <a:avLst/>
          </a:prstGeom>
          <a:noFill/>
          <a:extLst>
            <a:ext uri="{909E8E84-426E-40DD-AFC4-6F175D3DCCD1}">
              <a14:hiddenFill xmlns:a14="http://schemas.microsoft.com/office/drawing/2010/main">
                <a:solidFill>
                  <a:srgbClr val="FFFFFF"/>
                </a:solidFill>
              </a14:hiddenFill>
            </a:ext>
          </a:extLst>
        </p:spPr>
      </p:pic>
      <p:sp>
        <p:nvSpPr>
          <p:cNvPr id="9" name="Down Arrow 8"/>
          <p:cNvSpPr/>
          <p:nvPr/>
        </p:nvSpPr>
        <p:spPr>
          <a:xfrm>
            <a:off x="3731741" y="1185965"/>
            <a:ext cx="951470" cy="432455"/>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 name="Picture 9"/>
          <p:cNvPicPr>
            <a:picLocks noChangeAspect="1"/>
          </p:cNvPicPr>
          <p:nvPr/>
        </p:nvPicPr>
        <p:blipFill>
          <a:blip r:embed="rId7"/>
          <a:stretch>
            <a:fillRect/>
          </a:stretch>
        </p:blipFill>
        <p:spPr>
          <a:xfrm>
            <a:off x="1384901" y="1903929"/>
            <a:ext cx="5842857" cy="850000"/>
          </a:xfrm>
          <a:prstGeom prst="rect">
            <a:avLst/>
          </a:prstGeom>
        </p:spPr>
      </p:pic>
      <p:sp>
        <p:nvSpPr>
          <p:cNvPr id="11" name="TextBox 10"/>
          <p:cNvSpPr txBox="1"/>
          <p:nvPr/>
        </p:nvSpPr>
        <p:spPr>
          <a:xfrm>
            <a:off x="3682315" y="1667130"/>
            <a:ext cx="1071127" cy="253916"/>
          </a:xfrm>
          <a:prstGeom prst="rect">
            <a:avLst/>
          </a:prstGeom>
          <a:noFill/>
        </p:spPr>
        <p:txBody>
          <a:bodyPr wrap="none" rtlCol="0">
            <a:spAutoFit/>
          </a:bodyPr>
          <a:lstStyle/>
          <a:p>
            <a:r>
              <a:rPr lang="en-GB" sz="1050" b="1" dirty="0">
                <a:solidFill>
                  <a:srgbClr val="FF0000"/>
                </a:solidFill>
                <a:latin typeface="Arial" panose="020B0604020202020204" pitchFamily="34" charset="0"/>
                <a:cs typeface="Arial" panose="020B0604020202020204" pitchFamily="34" charset="0"/>
              </a:rPr>
              <a:t>Summer-2018</a:t>
            </a:r>
          </a:p>
        </p:txBody>
      </p:sp>
      <p:sp>
        <p:nvSpPr>
          <p:cNvPr id="12" name="Down Arrow 11"/>
          <p:cNvSpPr/>
          <p:nvPr/>
        </p:nvSpPr>
        <p:spPr>
          <a:xfrm rot="2700000">
            <a:off x="2090191" y="2934485"/>
            <a:ext cx="951470" cy="432455"/>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Down Arrow 12"/>
          <p:cNvSpPr/>
          <p:nvPr/>
        </p:nvSpPr>
        <p:spPr>
          <a:xfrm rot="16200000">
            <a:off x="3895468" y="3833401"/>
            <a:ext cx="951470" cy="432455"/>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83480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49298" y="424554"/>
            <a:ext cx="8856787" cy="4383666"/>
          </a:xfrm>
        </p:spPr>
        <p:txBody>
          <a:bodyPr>
            <a:normAutofit fontScale="70000" lnSpcReduction="20000"/>
          </a:bodyPr>
          <a:lstStyle/>
          <a:p>
            <a:pPr marL="179388" indent="-179388" algn="just">
              <a:lnSpc>
                <a:spcPct val="120000"/>
              </a:lnSpc>
            </a:pPr>
            <a:r>
              <a:rPr lang="en-US" dirty="0" smtClean="0"/>
              <a:t>“To </a:t>
            </a:r>
            <a:r>
              <a:rPr lang="en-US" dirty="0"/>
              <a:t>make recommendations on how </a:t>
            </a:r>
            <a:r>
              <a:rPr lang="en-US" dirty="0" smtClean="0"/>
              <a:t>the principles expressed </a:t>
            </a:r>
            <a:r>
              <a:rPr lang="en-US" dirty="0"/>
              <a:t>in DORA </a:t>
            </a:r>
            <a:r>
              <a:rPr lang="en-US" dirty="0" smtClean="0"/>
              <a:t>can be </a:t>
            </a:r>
            <a:r>
              <a:rPr lang="en-US" b="1" dirty="0" smtClean="0"/>
              <a:t>embedded </a:t>
            </a:r>
            <a:r>
              <a:rPr lang="en-US" b="1" dirty="0"/>
              <a:t>in </a:t>
            </a:r>
            <a:r>
              <a:rPr lang="en-US" b="1" dirty="0" smtClean="0"/>
              <a:t>the </a:t>
            </a:r>
            <a:r>
              <a:rPr lang="en-US" b="1" dirty="0"/>
              <a:t>College's culture and working </a:t>
            </a:r>
            <a:r>
              <a:rPr lang="en-US" b="1" dirty="0" smtClean="0"/>
              <a:t>practices</a:t>
            </a:r>
            <a:r>
              <a:rPr lang="en-US" dirty="0" smtClean="0"/>
              <a:t>”</a:t>
            </a:r>
          </a:p>
          <a:p>
            <a:pPr marL="179388" indent="-179388" algn="just">
              <a:lnSpc>
                <a:spcPct val="120000"/>
              </a:lnSpc>
            </a:pPr>
            <a:endParaRPr lang="en-US" sz="1600" dirty="0" smtClean="0"/>
          </a:p>
          <a:p>
            <a:pPr marL="179388" indent="-179388" algn="just">
              <a:lnSpc>
                <a:spcPct val="120000"/>
              </a:lnSpc>
            </a:pPr>
            <a:r>
              <a:rPr lang="en-US" dirty="0" smtClean="0"/>
              <a:t>“the College should be leading by example by </a:t>
            </a:r>
            <a:r>
              <a:rPr lang="en-US" dirty="0" err="1" smtClean="0"/>
              <a:t>signalling</a:t>
            </a:r>
            <a:r>
              <a:rPr lang="en-US" dirty="0" smtClean="0"/>
              <a:t> that it </a:t>
            </a:r>
            <a:r>
              <a:rPr lang="en-US" b="1" dirty="0" smtClean="0"/>
              <a:t>assesses research on the basis of inherent quality rather than by where it is published</a:t>
            </a:r>
            <a:r>
              <a:rPr lang="en-US" dirty="0" smtClean="0"/>
              <a:t>”</a:t>
            </a:r>
          </a:p>
          <a:p>
            <a:pPr marL="179388" indent="-179388" algn="just">
              <a:lnSpc>
                <a:spcPct val="120000"/>
              </a:lnSpc>
            </a:pPr>
            <a:endParaRPr lang="en-US" sz="1600" dirty="0" smtClean="0"/>
          </a:p>
          <a:p>
            <a:pPr marL="179388" indent="-179388" algn="just">
              <a:lnSpc>
                <a:spcPct val="120000"/>
              </a:lnSpc>
            </a:pPr>
            <a:r>
              <a:rPr lang="en-US" dirty="0" smtClean="0"/>
              <a:t>“we </a:t>
            </a:r>
            <a:r>
              <a:rPr lang="en-US" dirty="0" err="1" smtClean="0"/>
              <a:t>recognise</a:t>
            </a:r>
            <a:r>
              <a:rPr lang="en-US" dirty="0" smtClean="0"/>
              <a:t> the </a:t>
            </a:r>
            <a:r>
              <a:rPr lang="en-US" b="1" dirty="0" smtClean="0"/>
              <a:t>JIF is a crude parameter</a:t>
            </a:r>
            <a:r>
              <a:rPr lang="en-US" dirty="0" smtClean="0"/>
              <a:t> when used to measure the worth of individual papers because the distributions of </a:t>
            </a:r>
            <a:r>
              <a:rPr lang="en-US" b="1" dirty="0" smtClean="0"/>
              <a:t>citation counts for papers within any one journal are highly skewed</a:t>
            </a:r>
            <a:r>
              <a:rPr lang="en-US" dirty="0" smtClean="0"/>
              <a:t>, with most papers have relatively few citations and only a minority (25-35%) have more citations than the stated JIF”</a:t>
            </a:r>
          </a:p>
        </p:txBody>
      </p:sp>
    </p:spTree>
    <p:extLst>
      <p:ext uri="{BB962C8B-B14F-4D97-AF65-F5344CB8AC3E}">
        <p14:creationId xmlns:p14="http://schemas.microsoft.com/office/powerpoint/2010/main" val="358292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58064" y="74140"/>
            <a:ext cx="3980891" cy="4921079"/>
          </a:xfrm>
          <a:prstGeom prst="rect">
            <a:avLst/>
          </a:prstGeom>
        </p:spPr>
      </p:pic>
      <p:pic>
        <p:nvPicPr>
          <p:cNvPr id="5" name="Picture 4"/>
          <p:cNvPicPr>
            <a:picLocks noChangeAspect="1"/>
          </p:cNvPicPr>
          <p:nvPr/>
        </p:nvPicPr>
        <p:blipFill>
          <a:blip r:embed="rId3"/>
          <a:stretch>
            <a:fillRect/>
          </a:stretch>
        </p:blipFill>
        <p:spPr>
          <a:xfrm>
            <a:off x="4153657" y="973813"/>
            <a:ext cx="4816124" cy="3876215"/>
          </a:xfrm>
          <a:prstGeom prst="rect">
            <a:avLst/>
          </a:prstGeom>
        </p:spPr>
      </p:pic>
      <p:pic>
        <p:nvPicPr>
          <p:cNvPr id="2050" name="Picture 2" descr="Image result for youtub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477" b="29851"/>
          <a:stretch/>
        </p:blipFill>
        <p:spPr bwMode="auto">
          <a:xfrm>
            <a:off x="4609962" y="74140"/>
            <a:ext cx="3910914" cy="8537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286927" y="4861353"/>
            <a:ext cx="2695538" cy="346249"/>
          </a:xfrm>
          <a:prstGeom prst="rect">
            <a:avLst/>
          </a:prstGeom>
          <a:ln>
            <a:solidFill>
              <a:schemeClr val="tx1"/>
            </a:solidFill>
          </a:ln>
        </p:spPr>
        <p:txBody>
          <a:bodyPr wrap="square">
            <a:spAutoFit/>
          </a:bodyPr>
          <a:lstStyle/>
          <a:p>
            <a:r>
              <a:rPr lang="en-GB" sz="825" dirty="0">
                <a:latin typeface="Arial" panose="020B0604020202020204" pitchFamily="34" charset="0"/>
                <a:cs typeface="Arial" panose="020B0604020202020204" pitchFamily="34" charset="0"/>
                <a:hlinkClick r:id="rId5"/>
              </a:rPr>
              <a:t>https://www.youtube.com/watch?v=IpKyN-cXHL4&amp;t=6s</a:t>
            </a:r>
            <a:endParaRPr lang="en-GB" sz="82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46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924DADE-9AA0-054A-B269-7DB050CF4AF5}"/>
              </a:ext>
            </a:extLst>
          </p:cNvPr>
          <p:cNvPicPr>
            <a:picLocks noChangeAspect="1"/>
          </p:cNvPicPr>
          <p:nvPr/>
        </p:nvPicPr>
        <p:blipFill>
          <a:blip r:embed="rId2"/>
          <a:stretch>
            <a:fillRect/>
          </a:stretch>
        </p:blipFill>
        <p:spPr>
          <a:xfrm>
            <a:off x="190759" y="449640"/>
            <a:ext cx="5511537" cy="4052379"/>
          </a:xfrm>
          <a:prstGeom prst="rect">
            <a:avLst/>
          </a:prstGeom>
        </p:spPr>
      </p:pic>
      <p:pic>
        <p:nvPicPr>
          <p:cNvPr id="16386" name="Picture 2" descr="Image result for nature jour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623" y="2670968"/>
            <a:ext cx="2688677" cy="6210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dora san francis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296" y="1380107"/>
            <a:ext cx="3047969" cy="105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7996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32D7649-7273-214C-A330-736BA85946F9}"/>
              </a:ext>
            </a:extLst>
          </p:cNvPr>
          <p:cNvPicPr>
            <a:picLocks noChangeAspect="1"/>
          </p:cNvPicPr>
          <p:nvPr/>
        </p:nvPicPr>
        <p:blipFill>
          <a:blip r:embed="rId3"/>
          <a:stretch>
            <a:fillRect/>
          </a:stretch>
        </p:blipFill>
        <p:spPr>
          <a:xfrm>
            <a:off x="643945" y="1084621"/>
            <a:ext cx="7688687" cy="1794289"/>
          </a:xfrm>
          <a:prstGeom prst="rect">
            <a:avLst/>
          </a:prstGeom>
        </p:spPr>
      </p:pic>
      <p:pic>
        <p:nvPicPr>
          <p:cNvPr id="6" name="Picture 5">
            <a:extLst>
              <a:ext uri="{FF2B5EF4-FFF2-40B4-BE49-F238E27FC236}">
                <a16:creationId xmlns="" xmlns:a16="http://schemas.microsoft.com/office/drawing/2014/main" id="{25EC939F-3D3A-A341-90DD-5812C0092B86}"/>
              </a:ext>
            </a:extLst>
          </p:cNvPr>
          <p:cNvPicPr>
            <a:picLocks noChangeAspect="1"/>
          </p:cNvPicPr>
          <p:nvPr/>
        </p:nvPicPr>
        <p:blipFill rotWithShape="1">
          <a:blip r:embed="rId4"/>
          <a:srcRect b="30451"/>
          <a:stretch/>
        </p:blipFill>
        <p:spPr>
          <a:xfrm>
            <a:off x="721216" y="3001366"/>
            <a:ext cx="7508385" cy="1974710"/>
          </a:xfrm>
          <a:prstGeom prst="rect">
            <a:avLst/>
          </a:prstGeom>
        </p:spPr>
      </p:pic>
      <p:sp>
        <p:nvSpPr>
          <p:cNvPr id="7" name="Rectangle 6">
            <a:extLst>
              <a:ext uri="{FF2B5EF4-FFF2-40B4-BE49-F238E27FC236}">
                <a16:creationId xmlns="" xmlns:a16="http://schemas.microsoft.com/office/drawing/2014/main" id="{68A27E27-EA2E-594F-8B78-15F491B59098}"/>
              </a:ext>
            </a:extLst>
          </p:cNvPr>
          <p:cNvSpPr/>
          <p:nvPr/>
        </p:nvSpPr>
        <p:spPr>
          <a:xfrm>
            <a:off x="2060620" y="3211669"/>
            <a:ext cx="3400022" cy="28333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0E5F7EA1-BCD5-DC4B-B421-FABA32FB314D}"/>
              </a:ext>
            </a:extLst>
          </p:cNvPr>
          <p:cNvSpPr/>
          <p:nvPr/>
        </p:nvSpPr>
        <p:spPr>
          <a:xfrm>
            <a:off x="1581956" y="3647405"/>
            <a:ext cx="1328669" cy="2597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A214BCEF-BECC-8445-845A-3FBAF81D1F0B}"/>
              </a:ext>
            </a:extLst>
          </p:cNvPr>
          <p:cNvSpPr/>
          <p:nvPr/>
        </p:nvSpPr>
        <p:spPr>
          <a:xfrm>
            <a:off x="1259983" y="4072407"/>
            <a:ext cx="2938530" cy="27260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2B7EC416-5036-0044-8140-2A6D8EB5CD4C}"/>
              </a:ext>
            </a:extLst>
          </p:cNvPr>
          <p:cNvSpPr/>
          <p:nvPr/>
        </p:nvSpPr>
        <p:spPr>
          <a:xfrm>
            <a:off x="2328930" y="4718497"/>
            <a:ext cx="3955960" cy="25543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25D03D4B-D4F1-3C46-8DDC-DB563E506893}"/>
              </a:ext>
            </a:extLst>
          </p:cNvPr>
          <p:cNvSpPr/>
          <p:nvPr/>
        </p:nvSpPr>
        <p:spPr>
          <a:xfrm>
            <a:off x="6387921" y="4731376"/>
            <a:ext cx="1944711" cy="4121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 xmlns:a16="http://schemas.microsoft.com/office/drawing/2014/main" id="{B2001065-DBC6-494A-9E8F-7B9DA1E47244}"/>
              </a:ext>
            </a:extLst>
          </p:cNvPr>
          <p:cNvPicPr>
            <a:picLocks noChangeAspect="1"/>
          </p:cNvPicPr>
          <p:nvPr/>
        </p:nvPicPr>
        <p:blipFill>
          <a:blip r:embed="rId5"/>
          <a:stretch>
            <a:fillRect/>
          </a:stretch>
        </p:blipFill>
        <p:spPr>
          <a:xfrm>
            <a:off x="6008084" y="164563"/>
            <a:ext cx="2195758" cy="871453"/>
          </a:xfrm>
          <a:prstGeom prst="rect">
            <a:avLst/>
          </a:prstGeom>
        </p:spPr>
      </p:pic>
      <p:pic>
        <p:nvPicPr>
          <p:cNvPr id="14" name="Picture 2" descr="Image result for imperial college logo">
            <a:extLst>
              <a:ext uri="{FF2B5EF4-FFF2-40B4-BE49-F238E27FC236}">
                <a16:creationId xmlns="" xmlns:a16="http://schemas.microsoft.com/office/drawing/2014/main" id="{176C73A8-ECDB-2C4C-BC1A-13AFC17B61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764" y="222455"/>
            <a:ext cx="2812359" cy="73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34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1929" y="783916"/>
            <a:ext cx="3728321" cy="3728321"/>
          </a:xfrm>
          <a:prstGeom prst="rect">
            <a:avLst/>
          </a:prstGeom>
        </p:spPr>
      </p:pic>
    </p:spTree>
    <p:extLst>
      <p:ext uri="{BB962C8B-B14F-4D97-AF65-F5344CB8AC3E}">
        <p14:creationId xmlns:p14="http://schemas.microsoft.com/office/powerpoint/2010/main" val="12705131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3879"/>
          <a:stretch/>
        </p:blipFill>
        <p:spPr>
          <a:xfrm>
            <a:off x="1032164" y="51953"/>
            <a:ext cx="7055938" cy="3574473"/>
          </a:xfrm>
          <a:prstGeom prst="rect">
            <a:avLst/>
          </a:prstGeom>
        </p:spPr>
      </p:pic>
      <p:pic>
        <p:nvPicPr>
          <p:cNvPr id="3" name="Picture 2">
            <a:extLst>
              <a:ext uri="{FF2B5EF4-FFF2-40B4-BE49-F238E27FC236}">
                <a16:creationId xmlns="" xmlns:a16="http://schemas.microsoft.com/office/drawing/2014/main" id="{37199E0B-99DF-E149-9A9A-2C1A03CEDC53}"/>
              </a:ext>
            </a:extLst>
          </p:cNvPr>
          <p:cNvPicPr>
            <a:picLocks noChangeAspect="1"/>
          </p:cNvPicPr>
          <p:nvPr/>
        </p:nvPicPr>
        <p:blipFill>
          <a:blip r:embed="rId4"/>
          <a:stretch>
            <a:fillRect/>
          </a:stretch>
        </p:blipFill>
        <p:spPr>
          <a:xfrm>
            <a:off x="110748" y="3791556"/>
            <a:ext cx="1200319" cy="1200319"/>
          </a:xfrm>
          <a:prstGeom prst="rect">
            <a:avLst/>
          </a:prstGeom>
        </p:spPr>
      </p:pic>
      <p:pic>
        <p:nvPicPr>
          <p:cNvPr id="5" name="Picture 4">
            <a:extLst>
              <a:ext uri="{FF2B5EF4-FFF2-40B4-BE49-F238E27FC236}">
                <a16:creationId xmlns="" xmlns:a16="http://schemas.microsoft.com/office/drawing/2014/main" id="{E2CAB8E9-3F64-FE40-82DD-AB76BA234E42}"/>
              </a:ext>
            </a:extLst>
          </p:cNvPr>
          <p:cNvPicPr>
            <a:picLocks noChangeAspect="1"/>
          </p:cNvPicPr>
          <p:nvPr/>
        </p:nvPicPr>
        <p:blipFill>
          <a:blip r:embed="rId5"/>
          <a:stretch>
            <a:fillRect/>
          </a:stretch>
        </p:blipFill>
        <p:spPr>
          <a:xfrm>
            <a:off x="1471687" y="3753006"/>
            <a:ext cx="1841551" cy="1173088"/>
          </a:xfrm>
          <a:prstGeom prst="rect">
            <a:avLst/>
          </a:prstGeom>
        </p:spPr>
      </p:pic>
      <p:pic>
        <p:nvPicPr>
          <p:cNvPr id="6" name="image13.png" descr="image13.png">
            <a:extLst>
              <a:ext uri="{FF2B5EF4-FFF2-40B4-BE49-F238E27FC236}">
                <a16:creationId xmlns="" xmlns:a16="http://schemas.microsoft.com/office/drawing/2014/main" id="{9D7B751B-F050-9548-B45C-4FCB565289D3}"/>
              </a:ext>
            </a:extLst>
          </p:cNvPr>
          <p:cNvPicPr>
            <a:picLocks noChangeAspect="1"/>
          </p:cNvPicPr>
          <p:nvPr/>
        </p:nvPicPr>
        <p:blipFill>
          <a:blip r:embed="rId6">
            <a:extLst/>
          </a:blip>
          <a:stretch>
            <a:fillRect/>
          </a:stretch>
        </p:blipFill>
        <p:spPr>
          <a:xfrm>
            <a:off x="3468644" y="3979652"/>
            <a:ext cx="5501757" cy="732303"/>
          </a:xfrm>
          <a:prstGeom prst="rect">
            <a:avLst/>
          </a:prstGeom>
          <a:ln w="12700">
            <a:miter lim="400000"/>
          </a:ln>
        </p:spPr>
      </p:pic>
      <p:sp>
        <p:nvSpPr>
          <p:cNvPr id="7" name="Rectangle 6">
            <a:extLst>
              <a:ext uri="{FF2B5EF4-FFF2-40B4-BE49-F238E27FC236}">
                <a16:creationId xmlns="" xmlns:a16="http://schemas.microsoft.com/office/drawing/2014/main" id="{2759DAFF-8425-7C44-A50F-6A445D594A98}"/>
              </a:ext>
            </a:extLst>
          </p:cNvPr>
          <p:cNvSpPr/>
          <p:nvPr/>
        </p:nvSpPr>
        <p:spPr>
          <a:xfrm>
            <a:off x="110748" y="3676262"/>
            <a:ext cx="8911952" cy="135293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93E839CE-BE6E-C644-B2E0-53B72CFD310A}"/>
              </a:ext>
            </a:extLst>
          </p:cNvPr>
          <p:cNvPicPr>
            <a:picLocks noChangeAspect="1"/>
          </p:cNvPicPr>
          <p:nvPr/>
        </p:nvPicPr>
        <p:blipFill>
          <a:blip r:embed="rId7"/>
          <a:stretch>
            <a:fillRect/>
          </a:stretch>
        </p:blipFill>
        <p:spPr>
          <a:xfrm>
            <a:off x="3065162" y="664171"/>
            <a:ext cx="2877887" cy="1143848"/>
          </a:xfrm>
          <a:prstGeom prst="rect">
            <a:avLst/>
          </a:prstGeom>
        </p:spPr>
      </p:pic>
    </p:spTree>
    <p:extLst>
      <p:ext uri="{BB962C8B-B14F-4D97-AF65-F5344CB8AC3E}">
        <p14:creationId xmlns:p14="http://schemas.microsoft.com/office/powerpoint/2010/main" val="4215798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What’s a Preprint anyway?</a:t>
            </a:r>
          </a:p>
        </p:txBody>
      </p:sp>
      <p:pic>
        <p:nvPicPr>
          <p:cNvPr id="5" name="Picture 4"/>
          <p:cNvPicPr>
            <a:picLocks noChangeAspect="1"/>
          </p:cNvPicPr>
          <p:nvPr/>
        </p:nvPicPr>
        <p:blipFill>
          <a:blip r:embed="rId3"/>
          <a:stretch>
            <a:fillRect/>
          </a:stretch>
        </p:blipFill>
        <p:spPr>
          <a:xfrm>
            <a:off x="574988" y="947550"/>
            <a:ext cx="7994024" cy="3878351"/>
          </a:xfrm>
          <a:prstGeom prst="rect">
            <a:avLst/>
          </a:prstGeom>
        </p:spPr>
      </p:pic>
      <p:sp>
        <p:nvSpPr>
          <p:cNvPr id="6" name="Rectangle 5"/>
          <p:cNvSpPr/>
          <p:nvPr/>
        </p:nvSpPr>
        <p:spPr>
          <a:xfrm>
            <a:off x="25658" y="4896231"/>
            <a:ext cx="4572000" cy="215444"/>
          </a:xfrm>
          <a:prstGeom prst="rect">
            <a:avLst/>
          </a:prstGeom>
        </p:spPr>
        <p:txBody>
          <a:bodyPr>
            <a:spAutoFit/>
          </a:bodyPr>
          <a:lstStyle/>
          <a:p>
            <a:r>
              <a:rPr lang="en-GB" sz="800" i="1" dirty="0">
                <a:solidFill>
                  <a:srgbClr val="BFBFBF"/>
                </a:solidFill>
                <a:latin typeface="Arial"/>
                <a:cs typeface="Arial"/>
              </a:rPr>
              <a:t>http://</a:t>
            </a:r>
            <a:r>
              <a:rPr lang="en-GB" sz="800" i="1" dirty="0" err="1">
                <a:solidFill>
                  <a:srgbClr val="BFBFBF"/>
                </a:solidFill>
                <a:latin typeface="Arial"/>
                <a:cs typeface="Arial"/>
              </a:rPr>
              <a:t>asapbio.org</a:t>
            </a:r>
            <a:r>
              <a:rPr lang="en-GB" sz="800" i="1" dirty="0">
                <a:solidFill>
                  <a:srgbClr val="BFBFBF"/>
                </a:solidFill>
                <a:latin typeface="Arial"/>
                <a:cs typeface="Arial"/>
              </a:rPr>
              <a:t>/</a:t>
            </a:r>
            <a:r>
              <a:rPr lang="en-GB" sz="800" i="1" dirty="0" err="1">
                <a:solidFill>
                  <a:srgbClr val="BFBFBF"/>
                </a:solidFill>
                <a:latin typeface="Arial"/>
                <a:cs typeface="Arial"/>
              </a:rPr>
              <a:t>asapbio</a:t>
            </a:r>
            <a:r>
              <a:rPr lang="en-GB" sz="800" i="1" dirty="0">
                <a:solidFill>
                  <a:srgbClr val="BFBFBF"/>
                </a:solidFill>
                <a:latin typeface="Arial"/>
                <a:cs typeface="Arial"/>
              </a:rPr>
              <a:t>-attendees-commentary-in-science</a:t>
            </a:r>
          </a:p>
        </p:txBody>
      </p:sp>
      <p:sp>
        <p:nvSpPr>
          <p:cNvPr id="7" name="Rectangle 6"/>
          <p:cNvSpPr/>
          <p:nvPr/>
        </p:nvSpPr>
        <p:spPr>
          <a:xfrm>
            <a:off x="457200" y="3014271"/>
            <a:ext cx="7984402" cy="188196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600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653" y="1012936"/>
            <a:ext cx="4143339" cy="4016264"/>
          </a:xfrm>
        </p:spPr>
        <p:txBody>
          <a:bodyPr>
            <a:normAutofit fontScale="62500" lnSpcReduction="20000"/>
          </a:bodyPr>
          <a:lstStyle/>
          <a:p>
            <a:pPr algn="just"/>
            <a:r>
              <a:rPr lang="en-US" dirty="0" smtClean="0"/>
              <a:t>Started in </a:t>
            </a:r>
            <a:r>
              <a:rPr lang="en-US" b="1" dirty="0" smtClean="0"/>
              <a:t>1991</a:t>
            </a:r>
            <a:r>
              <a:rPr lang="en-US" dirty="0" smtClean="0"/>
              <a:t> by Paul </a:t>
            </a:r>
            <a:r>
              <a:rPr lang="en-US" dirty="0" err="1" smtClean="0"/>
              <a:t>Ginsparg</a:t>
            </a:r>
            <a:r>
              <a:rPr lang="en-US" dirty="0" smtClean="0"/>
              <a:t> for rapid communication of science</a:t>
            </a:r>
          </a:p>
          <a:p>
            <a:pPr algn="just"/>
            <a:endParaRPr lang="en-US" dirty="0" smtClean="0"/>
          </a:p>
          <a:p>
            <a:pPr algn="just"/>
            <a:r>
              <a:rPr lang="en-US" dirty="0" smtClean="0"/>
              <a:t>Covers mathematics</a:t>
            </a:r>
            <a:r>
              <a:rPr lang="en-US" dirty="0"/>
              <a:t>, physics, astronomy, </a:t>
            </a:r>
            <a:r>
              <a:rPr lang="en-US" dirty="0" smtClean="0"/>
              <a:t>computer science, quantitative biology, statistics</a:t>
            </a:r>
            <a:r>
              <a:rPr lang="en-US" dirty="0"/>
              <a:t>, and quantitative </a:t>
            </a:r>
            <a:r>
              <a:rPr lang="en-US" dirty="0" smtClean="0"/>
              <a:t>finance</a:t>
            </a:r>
          </a:p>
          <a:p>
            <a:pPr algn="just"/>
            <a:endParaRPr lang="en-US" dirty="0" smtClean="0"/>
          </a:p>
          <a:p>
            <a:pPr algn="just"/>
            <a:r>
              <a:rPr lang="en-US" b="1" dirty="0"/>
              <a:t>T</a:t>
            </a:r>
            <a:r>
              <a:rPr lang="en-US" b="1" dirty="0" smtClean="0"/>
              <a:t>oday</a:t>
            </a:r>
            <a:r>
              <a:rPr lang="en-US" dirty="0" smtClean="0"/>
              <a:t>: &gt;1.3 million total submissions; &gt;1 billion total downloads; &gt;100,000 publications per year; c. 18 million downloads per month</a:t>
            </a:r>
          </a:p>
          <a:p>
            <a:pPr marL="0" indent="0">
              <a:buNone/>
            </a:pPr>
            <a:endParaRPr lang="en-US" sz="1050" dirty="0"/>
          </a:p>
        </p:txBody>
      </p:sp>
      <p:sp>
        <p:nvSpPr>
          <p:cNvPr id="4" name="Rectangle 3"/>
          <p:cNvSpPr/>
          <p:nvPr/>
        </p:nvSpPr>
        <p:spPr>
          <a:xfrm>
            <a:off x="628650" y="326695"/>
            <a:ext cx="7309757" cy="507831"/>
          </a:xfrm>
          <a:prstGeom prst="rect">
            <a:avLst/>
          </a:prstGeom>
        </p:spPr>
        <p:txBody>
          <a:bodyPr wrap="square">
            <a:spAutoFit/>
          </a:bodyPr>
          <a:lstStyle/>
          <a:p>
            <a:r>
              <a:rPr lang="en-US" sz="2700" b="1" dirty="0"/>
              <a:t>Preprint history – </a:t>
            </a:r>
            <a:endParaRPr lang="en-US" sz="2550" dirty="0"/>
          </a:p>
        </p:txBody>
      </p:sp>
      <p:pic>
        <p:nvPicPr>
          <p:cNvPr id="14338" name="Picture 2" descr="Bildergebnis fÃ¼r arxiv 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138" b="27304"/>
          <a:stretch/>
        </p:blipFill>
        <p:spPr bwMode="auto">
          <a:xfrm>
            <a:off x="3334795" y="331741"/>
            <a:ext cx="1822673" cy="4877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4735952" y="2023983"/>
            <a:ext cx="4236243" cy="1859602"/>
          </a:xfrm>
          <a:prstGeom prst="rect">
            <a:avLst/>
          </a:prstGeom>
        </p:spPr>
      </p:pic>
      <p:sp>
        <p:nvSpPr>
          <p:cNvPr id="11" name="TextBox 10"/>
          <p:cNvSpPr txBox="1"/>
          <p:nvPr/>
        </p:nvSpPr>
        <p:spPr>
          <a:xfrm>
            <a:off x="6634133" y="4137500"/>
            <a:ext cx="488019" cy="300082"/>
          </a:xfrm>
          <a:prstGeom prst="rect">
            <a:avLst/>
          </a:prstGeom>
          <a:noFill/>
        </p:spPr>
        <p:txBody>
          <a:bodyPr wrap="none" rtlCol="0">
            <a:spAutoFit/>
          </a:bodyPr>
          <a:lstStyle/>
          <a:p>
            <a:r>
              <a:rPr lang="en-GB" sz="1350" dirty="0"/>
              <a:t>Year</a:t>
            </a:r>
          </a:p>
        </p:txBody>
      </p:sp>
      <p:sp>
        <p:nvSpPr>
          <p:cNvPr id="13" name="TextBox 12"/>
          <p:cNvSpPr txBox="1"/>
          <p:nvPr/>
        </p:nvSpPr>
        <p:spPr>
          <a:xfrm rot="16200000">
            <a:off x="3854855" y="2768076"/>
            <a:ext cx="1589794" cy="300082"/>
          </a:xfrm>
          <a:prstGeom prst="rect">
            <a:avLst/>
          </a:prstGeom>
          <a:noFill/>
        </p:spPr>
        <p:txBody>
          <a:bodyPr wrap="none" rtlCol="0">
            <a:spAutoFit/>
          </a:bodyPr>
          <a:lstStyle/>
          <a:p>
            <a:r>
              <a:rPr lang="en-GB" sz="1350" dirty="0"/>
              <a:t>Monthly downloads</a:t>
            </a:r>
          </a:p>
        </p:txBody>
      </p:sp>
      <p:sp>
        <p:nvSpPr>
          <p:cNvPr id="2" name="TextBox 1"/>
          <p:cNvSpPr txBox="1"/>
          <p:nvPr/>
        </p:nvSpPr>
        <p:spPr>
          <a:xfrm>
            <a:off x="4989514" y="2084052"/>
            <a:ext cx="889987" cy="276999"/>
          </a:xfrm>
          <a:prstGeom prst="rect">
            <a:avLst/>
          </a:prstGeom>
          <a:noFill/>
        </p:spPr>
        <p:txBody>
          <a:bodyPr wrap="none" rtlCol="0">
            <a:spAutoFit/>
          </a:bodyPr>
          <a:lstStyle/>
          <a:p>
            <a:r>
              <a:rPr lang="de-CH" sz="1200" dirty="0"/>
              <a:t>18,000,000</a:t>
            </a:r>
          </a:p>
        </p:txBody>
      </p:sp>
      <p:sp>
        <p:nvSpPr>
          <p:cNvPr id="12" name="TextBox 11"/>
          <p:cNvSpPr txBox="1"/>
          <p:nvPr/>
        </p:nvSpPr>
        <p:spPr>
          <a:xfrm>
            <a:off x="4989514" y="2771440"/>
            <a:ext cx="889987" cy="276999"/>
          </a:xfrm>
          <a:prstGeom prst="rect">
            <a:avLst/>
          </a:prstGeom>
          <a:noFill/>
        </p:spPr>
        <p:txBody>
          <a:bodyPr wrap="none" rtlCol="0">
            <a:spAutoFit/>
          </a:bodyPr>
          <a:lstStyle/>
          <a:p>
            <a:r>
              <a:rPr lang="de-CH" sz="1200" dirty="0"/>
              <a:t>10,000,000</a:t>
            </a:r>
          </a:p>
        </p:txBody>
      </p:sp>
      <p:sp>
        <p:nvSpPr>
          <p:cNvPr id="14" name="TextBox 13"/>
          <p:cNvSpPr txBox="1"/>
          <p:nvPr/>
        </p:nvSpPr>
        <p:spPr>
          <a:xfrm>
            <a:off x="5761106" y="3883585"/>
            <a:ext cx="498855" cy="276999"/>
          </a:xfrm>
          <a:prstGeom prst="rect">
            <a:avLst/>
          </a:prstGeom>
          <a:noFill/>
        </p:spPr>
        <p:txBody>
          <a:bodyPr wrap="none" rtlCol="0">
            <a:spAutoFit/>
          </a:bodyPr>
          <a:lstStyle/>
          <a:p>
            <a:r>
              <a:rPr lang="de-CH" sz="1200" dirty="0"/>
              <a:t>2000</a:t>
            </a:r>
          </a:p>
        </p:txBody>
      </p:sp>
      <p:sp>
        <p:nvSpPr>
          <p:cNvPr id="15" name="TextBox 14"/>
          <p:cNvSpPr txBox="1"/>
          <p:nvPr/>
        </p:nvSpPr>
        <p:spPr>
          <a:xfrm>
            <a:off x="7399406" y="3869298"/>
            <a:ext cx="498855" cy="276999"/>
          </a:xfrm>
          <a:prstGeom prst="rect">
            <a:avLst/>
          </a:prstGeom>
          <a:noFill/>
        </p:spPr>
        <p:txBody>
          <a:bodyPr wrap="none" rtlCol="0">
            <a:spAutoFit/>
          </a:bodyPr>
          <a:lstStyle/>
          <a:p>
            <a:r>
              <a:rPr lang="de-CH" sz="1200" dirty="0"/>
              <a:t>2010</a:t>
            </a:r>
          </a:p>
        </p:txBody>
      </p:sp>
    </p:spTree>
    <p:extLst>
      <p:ext uri="{BB962C8B-B14F-4D97-AF65-F5344CB8AC3E}">
        <p14:creationId xmlns:p14="http://schemas.microsoft.com/office/powerpoint/2010/main" val="25686053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653" y="3801280"/>
            <a:ext cx="8911174" cy="1258928"/>
          </a:xfrm>
        </p:spPr>
        <p:txBody>
          <a:bodyPr>
            <a:normAutofit lnSpcReduction="10000"/>
          </a:bodyPr>
          <a:lstStyle/>
          <a:p>
            <a:pPr marL="132160" indent="-132160"/>
            <a:r>
              <a:rPr lang="en-US" sz="1800" dirty="0"/>
              <a:t>Preprints are not new!</a:t>
            </a:r>
          </a:p>
          <a:p>
            <a:pPr marL="132160" indent="-132160"/>
            <a:endParaRPr lang="en-US" sz="1800" dirty="0"/>
          </a:p>
          <a:p>
            <a:pPr marL="132160" indent="-132160"/>
            <a:r>
              <a:rPr lang="en-US" sz="1800" dirty="0"/>
              <a:t>Preprints based on various infrastructure models (e.g. journal- vs. community- vs. funder-led)</a:t>
            </a:r>
          </a:p>
        </p:txBody>
      </p:sp>
      <p:sp>
        <p:nvSpPr>
          <p:cNvPr id="4" name="Rectangle 3"/>
          <p:cNvSpPr/>
          <p:nvPr/>
        </p:nvSpPr>
        <p:spPr>
          <a:xfrm>
            <a:off x="628650" y="326695"/>
            <a:ext cx="7309757" cy="507831"/>
          </a:xfrm>
          <a:prstGeom prst="rect">
            <a:avLst/>
          </a:prstGeom>
        </p:spPr>
        <p:txBody>
          <a:bodyPr wrap="square">
            <a:spAutoFit/>
          </a:bodyPr>
          <a:lstStyle/>
          <a:p>
            <a:r>
              <a:rPr lang="en-US" sz="2700" b="1" dirty="0"/>
              <a:t>Preprint history</a:t>
            </a:r>
            <a:endParaRPr lang="en-US" sz="2550" dirty="0"/>
          </a:p>
        </p:txBody>
      </p:sp>
      <p:sp>
        <p:nvSpPr>
          <p:cNvPr id="11" name="TextBox 10"/>
          <p:cNvSpPr txBox="1"/>
          <p:nvPr/>
        </p:nvSpPr>
        <p:spPr>
          <a:xfrm>
            <a:off x="4524181" y="3524281"/>
            <a:ext cx="488019" cy="300082"/>
          </a:xfrm>
          <a:prstGeom prst="rect">
            <a:avLst/>
          </a:prstGeom>
          <a:noFill/>
        </p:spPr>
        <p:txBody>
          <a:bodyPr wrap="none" rtlCol="0">
            <a:spAutoFit/>
          </a:bodyPr>
          <a:lstStyle/>
          <a:p>
            <a:r>
              <a:rPr lang="en-GB" sz="1350" dirty="0"/>
              <a:t>Year</a:t>
            </a:r>
          </a:p>
        </p:txBody>
      </p:sp>
      <p:sp>
        <p:nvSpPr>
          <p:cNvPr id="13" name="TextBox 12"/>
          <p:cNvSpPr txBox="1"/>
          <p:nvPr/>
        </p:nvSpPr>
        <p:spPr>
          <a:xfrm rot="16200000">
            <a:off x="3919783" y="1688652"/>
            <a:ext cx="1589794" cy="300082"/>
          </a:xfrm>
          <a:prstGeom prst="rect">
            <a:avLst/>
          </a:prstGeom>
          <a:noFill/>
        </p:spPr>
        <p:txBody>
          <a:bodyPr wrap="none" rtlCol="0">
            <a:spAutoFit/>
          </a:bodyPr>
          <a:lstStyle/>
          <a:p>
            <a:r>
              <a:rPr lang="en-GB" sz="1350" dirty="0"/>
              <a:t>Monthly downloads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0140" y="811442"/>
            <a:ext cx="5169080" cy="2742218"/>
          </a:xfrm>
          <a:prstGeom prst="rect">
            <a:avLst/>
          </a:prstGeom>
        </p:spPr>
      </p:pic>
      <p:sp>
        <p:nvSpPr>
          <p:cNvPr id="12" name="TextBox 11"/>
          <p:cNvSpPr txBox="1"/>
          <p:nvPr/>
        </p:nvSpPr>
        <p:spPr>
          <a:xfrm rot="16200000">
            <a:off x="1178416" y="2078781"/>
            <a:ext cx="1610634" cy="300082"/>
          </a:xfrm>
          <a:prstGeom prst="rect">
            <a:avLst/>
          </a:prstGeom>
          <a:noFill/>
        </p:spPr>
        <p:txBody>
          <a:bodyPr wrap="none" rtlCol="0">
            <a:spAutoFit/>
          </a:bodyPr>
          <a:lstStyle/>
          <a:p>
            <a:r>
              <a:rPr lang="en-GB" sz="1350" dirty="0"/>
              <a:t>Preprints per month</a:t>
            </a:r>
          </a:p>
        </p:txBody>
      </p:sp>
    </p:spTree>
    <p:extLst>
      <p:ext uri="{BB962C8B-B14F-4D97-AF65-F5344CB8AC3E}">
        <p14:creationId xmlns:p14="http://schemas.microsoft.com/office/powerpoint/2010/main" val="32219837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rowd posters ag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7215"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8841"/>
            <a:ext cx="4572000" cy="215444"/>
          </a:xfrm>
          <a:prstGeom prst="rect">
            <a:avLst/>
          </a:prstGeom>
        </p:spPr>
        <p:txBody>
          <a:bodyPr>
            <a:spAutoFit/>
          </a:bodyPr>
          <a:lstStyle/>
          <a:p>
            <a:r>
              <a:rPr lang="en-GB" sz="800" i="1" dirty="0">
                <a:solidFill>
                  <a:schemeClr val="bg1"/>
                </a:solidFill>
                <a:latin typeface="Arial" panose="020B0604020202020204" pitchFamily="34" charset="0"/>
                <a:cs typeface="Arial" panose="020B0604020202020204" pitchFamily="34" charset="0"/>
              </a:rPr>
              <a:t>https://dtm.carnegiescience.edu/news/2018-agu-fall-meeting-update-dec-12-13</a:t>
            </a:r>
          </a:p>
        </p:txBody>
      </p:sp>
    </p:spTree>
    <p:extLst>
      <p:ext uri="{BB962C8B-B14F-4D97-AF65-F5344CB8AC3E}">
        <p14:creationId xmlns:p14="http://schemas.microsoft.com/office/powerpoint/2010/main" val="20597017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080681" y="1513399"/>
            <a:ext cx="2909572" cy="2125252"/>
          </a:xfrm>
          <a:prstGeom prst="rect">
            <a:avLst/>
          </a:prstGeom>
        </p:spPr>
      </p:pic>
      <p:pic>
        <p:nvPicPr>
          <p:cNvPr id="8" name="Picture 7"/>
          <p:cNvPicPr>
            <a:picLocks noChangeAspect="1"/>
          </p:cNvPicPr>
          <p:nvPr/>
        </p:nvPicPr>
        <p:blipFill>
          <a:blip r:embed="rId4"/>
          <a:stretch>
            <a:fillRect/>
          </a:stretch>
        </p:blipFill>
        <p:spPr>
          <a:xfrm>
            <a:off x="6168774" y="1513399"/>
            <a:ext cx="2782212" cy="938997"/>
          </a:xfrm>
          <a:prstGeom prst="rect">
            <a:avLst/>
          </a:prstGeom>
        </p:spPr>
      </p:pic>
      <p:pic>
        <p:nvPicPr>
          <p:cNvPr id="10" name="Picture 9"/>
          <p:cNvPicPr>
            <a:picLocks noChangeAspect="1"/>
          </p:cNvPicPr>
          <p:nvPr/>
        </p:nvPicPr>
        <p:blipFill rotWithShape="1">
          <a:blip r:embed="rId5"/>
          <a:srcRect l="4271" t="9529" r="5278" b="24757"/>
          <a:stretch/>
        </p:blipFill>
        <p:spPr>
          <a:xfrm>
            <a:off x="118759" y="1478069"/>
            <a:ext cx="2856712" cy="871690"/>
          </a:xfrm>
          <a:prstGeom prst="rect">
            <a:avLst/>
          </a:prstGeom>
        </p:spPr>
      </p:pic>
      <p:pic>
        <p:nvPicPr>
          <p:cNvPr id="14" name="Picture 13">
            <a:extLst>
              <a:ext uri="{FF2B5EF4-FFF2-40B4-BE49-F238E27FC236}">
                <a16:creationId xmlns="" xmlns:a16="http://schemas.microsoft.com/office/drawing/2014/main" id="{2452838B-78E2-514B-A44F-8E861973AF68}"/>
              </a:ext>
            </a:extLst>
          </p:cNvPr>
          <p:cNvPicPr>
            <a:picLocks noChangeAspect="1"/>
          </p:cNvPicPr>
          <p:nvPr/>
        </p:nvPicPr>
        <p:blipFill rotWithShape="1">
          <a:blip r:embed="rId6"/>
          <a:srcRect l="7954" t="19941" r="67888" b="56414"/>
          <a:stretch/>
        </p:blipFill>
        <p:spPr>
          <a:xfrm>
            <a:off x="419877" y="2415073"/>
            <a:ext cx="2202024" cy="1374312"/>
          </a:xfrm>
          <a:prstGeom prst="rect">
            <a:avLst/>
          </a:prstGeom>
        </p:spPr>
      </p:pic>
      <p:pic>
        <p:nvPicPr>
          <p:cNvPr id="15362" name="Picture 2" descr="Image result for arxi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0351" y="2519525"/>
            <a:ext cx="2113424" cy="114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1728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283" y="739817"/>
            <a:ext cx="3515892" cy="3334594"/>
          </a:xfrm>
          <a:prstGeom prst="rect">
            <a:avLst/>
          </a:prstGeom>
        </p:spPr>
      </p:pic>
      <p:sp>
        <p:nvSpPr>
          <p:cNvPr id="5" name="Rectangle 4"/>
          <p:cNvSpPr/>
          <p:nvPr/>
        </p:nvSpPr>
        <p:spPr>
          <a:xfrm>
            <a:off x="638019" y="4178011"/>
            <a:ext cx="3226094" cy="415498"/>
          </a:xfrm>
          <a:prstGeom prst="rect">
            <a:avLst/>
          </a:prstGeom>
        </p:spPr>
        <p:txBody>
          <a:bodyPr wrap="square">
            <a:spAutoFit/>
          </a:bodyPr>
          <a:lstStyle/>
          <a:p>
            <a:r>
              <a:rPr lang="en-US" sz="1050" dirty="0">
                <a:hlinkClick r:id="rId3"/>
              </a:rPr>
              <a:t>https://www.nature.com/authors/policies/preprints.html?foxtrotcallback=true</a:t>
            </a:r>
            <a:r>
              <a:rPr lang="en-US" sz="1050" dirty="0"/>
              <a:t> (Friday 6</a:t>
            </a:r>
            <a:r>
              <a:rPr lang="en-US" sz="1050" baseline="30000" dirty="0"/>
              <a:t>th</a:t>
            </a:r>
            <a:r>
              <a:rPr lang="en-US" sz="1050" dirty="0"/>
              <a:t> April 2018)</a:t>
            </a:r>
          </a:p>
        </p:txBody>
      </p:sp>
      <p:pic>
        <p:nvPicPr>
          <p:cNvPr id="6" name="Picture 5"/>
          <p:cNvPicPr>
            <a:picLocks noChangeAspect="1"/>
          </p:cNvPicPr>
          <p:nvPr/>
        </p:nvPicPr>
        <p:blipFill>
          <a:blip r:embed="rId4"/>
          <a:stretch>
            <a:fillRect/>
          </a:stretch>
        </p:blipFill>
        <p:spPr>
          <a:xfrm>
            <a:off x="5252638" y="568118"/>
            <a:ext cx="3132848" cy="2154916"/>
          </a:xfrm>
          <a:prstGeom prst="rect">
            <a:avLst/>
          </a:prstGeom>
        </p:spPr>
      </p:pic>
      <p:pic>
        <p:nvPicPr>
          <p:cNvPr id="1028" name="Picture 4" descr="mage result for science magaz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9569" y="332859"/>
            <a:ext cx="661505" cy="3718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246222" y="2733667"/>
            <a:ext cx="3137669" cy="415498"/>
          </a:xfrm>
          <a:prstGeom prst="rect">
            <a:avLst/>
          </a:prstGeom>
        </p:spPr>
        <p:txBody>
          <a:bodyPr wrap="square">
            <a:spAutoFit/>
          </a:bodyPr>
          <a:lstStyle/>
          <a:p>
            <a:r>
              <a:rPr lang="en-US" sz="1050" dirty="0">
                <a:hlinkClick r:id="rId6"/>
              </a:rPr>
              <a:t>http://www.sciencemag.org/authors/science-journals-editorial-policies</a:t>
            </a:r>
            <a:r>
              <a:rPr lang="en-US" sz="1050" dirty="0"/>
              <a:t> (Friday 6</a:t>
            </a:r>
            <a:r>
              <a:rPr lang="en-US" sz="1050" baseline="30000" dirty="0"/>
              <a:t>th</a:t>
            </a:r>
            <a:r>
              <a:rPr lang="en-US" sz="1050" dirty="0"/>
              <a:t> April 2018)</a:t>
            </a:r>
          </a:p>
        </p:txBody>
      </p:sp>
      <p:pic>
        <p:nvPicPr>
          <p:cNvPr id="8" name="Picture 7"/>
          <p:cNvPicPr>
            <a:picLocks noChangeAspect="1"/>
          </p:cNvPicPr>
          <p:nvPr/>
        </p:nvPicPr>
        <p:blipFill>
          <a:blip r:embed="rId7"/>
          <a:stretch>
            <a:fillRect/>
          </a:stretch>
        </p:blipFill>
        <p:spPr>
          <a:xfrm>
            <a:off x="5608156" y="3311052"/>
            <a:ext cx="2853297" cy="626861"/>
          </a:xfrm>
          <a:prstGeom prst="rect">
            <a:avLst/>
          </a:prstGeom>
        </p:spPr>
      </p:pic>
      <p:sp>
        <p:nvSpPr>
          <p:cNvPr id="9" name="Rectangle 8"/>
          <p:cNvSpPr/>
          <p:nvPr/>
        </p:nvSpPr>
        <p:spPr>
          <a:xfrm>
            <a:off x="4639882" y="4183538"/>
            <a:ext cx="3910655" cy="415498"/>
          </a:xfrm>
          <a:prstGeom prst="rect">
            <a:avLst/>
          </a:prstGeom>
        </p:spPr>
        <p:txBody>
          <a:bodyPr wrap="square">
            <a:spAutoFit/>
          </a:bodyPr>
          <a:lstStyle/>
          <a:p>
            <a:r>
              <a:rPr lang="en-US" sz="1050" dirty="0">
                <a:hlinkClick r:id="rId8"/>
              </a:rPr>
              <a:t>https://www.elsevier.com/about/our-business/policies/sharing</a:t>
            </a:r>
            <a:r>
              <a:rPr lang="en-US" sz="1050" dirty="0"/>
              <a:t> (Friday 6</a:t>
            </a:r>
            <a:r>
              <a:rPr lang="en-US" sz="1050" baseline="30000" dirty="0"/>
              <a:t>th</a:t>
            </a:r>
            <a:r>
              <a:rPr lang="en-US" sz="1050" dirty="0"/>
              <a:t> April 2018)</a:t>
            </a:r>
          </a:p>
        </p:txBody>
      </p:sp>
      <p:pic>
        <p:nvPicPr>
          <p:cNvPr id="1034" name="Picture 10" descr="mage result for elsevi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3664" y="3269632"/>
            <a:ext cx="764627" cy="8047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13283" y="209373"/>
            <a:ext cx="7309757" cy="507831"/>
          </a:xfrm>
          <a:prstGeom prst="rect">
            <a:avLst/>
          </a:prstGeom>
        </p:spPr>
        <p:txBody>
          <a:bodyPr wrap="square">
            <a:spAutoFit/>
          </a:bodyPr>
          <a:lstStyle/>
          <a:p>
            <a:r>
              <a:rPr lang="en-US" sz="2700" b="1" dirty="0"/>
              <a:t>Support from publishers</a:t>
            </a:r>
            <a:endParaRPr lang="en-US" sz="2550" dirty="0"/>
          </a:p>
        </p:txBody>
      </p:sp>
      <p:sp>
        <p:nvSpPr>
          <p:cNvPr id="2" name="Rectangle 1"/>
          <p:cNvSpPr/>
          <p:nvPr/>
        </p:nvSpPr>
        <p:spPr>
          <a:xfrm>
            <a:off x="1378653" y="679613"/>
            <a:ext cx="2434793" cy="532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0"/>
          </a:p>
        </p:txBody>
      </p:sp>
      <p:pic>
        <p:nvPicPr>
          <p:cNvPr id="1026" name="Picture 2" descr="mage result for nature publishing grou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31311" y="749935"/>
            <a:ext cx="1929478" cy="37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721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283" y="209373"/>
            <a:ext cx="7309757" cy="507831"/>
          </a:xfrm>
          <a:prstGeom prst="rect">
            <a:avLst/>
          </a:prstGeom>
        </p:spPr>
        <p:txBody>
          <a:bodyPr wrap="square">
            <a:spAutoFit/>
          </a:bodyPr>
          <a:lstStyle/>
          <a:p>
            <a:r>
              <a:rPr lang="en-US" sz="2700" b="1" dirty="0"/>
              <a:t>Support from funders</a:t>
            </a:r>
            <a:endParaRPr lang="en-US" sz="255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957" y="988830"/>
            <a:ext cx="1846838" cy="16246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474" y="914401"/>
            <a:ext cx="3119116" cy="149291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3392" y="2861580"/>
            <a:ext cx="2699766" cy="35204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2643" y="3734180"/>
            <a:ext cx="3192677" cy="1229181"/>
          </a:xfrm>
          <a:prstGeom prst="rect">
            <a:avLst/>
          </a:prstGeom>
        </p:spPr>
      </p:pic>
      <p:pic>
        <p:nvPicPr>
          <p:cNvPr id="10" name="Picture 9"/>
          <p:cNvPicPr>
            <a:picLocks noChangeAspect="1"/>
          </p:cNvPicPr>
          <p:nvPr/>
        </p:nvPicPr>
        <p:blipFill>
          <a:blip r:embed="rId6"/>
          <a:stretch>
            <a:fillRect/>
          </a:stretch>
        </p:blipFill>
        <p:spPr>
          <a:xfrm>
            <a:off x="371475" y="4348771"/>
            <a:ext cx="4286250" cy="54292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2361" y="1102080"/>
            <a:ext cx="2446831" cy="108403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4957" y="3041014"/>
            <a:ext cx="2854411" cy="1077908"/>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0774" y="2674804"/>
            <a:ext cx="1964531" cy="732421"/>
          </a:xfrm>
          <a:prstGeom prst="rect">
            <a:avLst/>
          </a:prstGeom>
        </p:spPr>
      </p:pic>
    </p:spTree>
    <p:extLst>
      <p:ext uri="{BB962C8B-B14F-4D97-AF65-F5344CB8AC3E}">
        <p14:creationId xmlns:p14="http://schemas.microsoft.com/office/powerpoint/2010/main" val="7014648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283" y="209373"/>
            <a:ext cx="7309757" cy="507831"/>
          </a:xfrm>
          <a:prstGeom prst="rect">
            <a:avLst/>
          </a:prstGeom>
        </p:spPr>
        <p:txBody>
          <a:bodyPr wrap="square">
            <a:spAutoFit/>
          </a:bodyPr>
          <a:lstStyle/>
          <a:p>
            <a:r>
              <a:rPr lang="en-US" sz="2700" b="1" dirty="0"/>
              <a:t>Support from universities</a:t>
            </a:r>
            <a:endParaRPr lang="en-US" sz="255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2995" t="26470" r="11890" b="23256"/>
          <a:stretch/>
        </p:blipFill>
        <p:spPr>
          <a:xfrm>
            <a:off x="505453" y="877330"/>
            <a:ext cx="2520779" cy="8217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963" y="3346098"/>
            <a:ext cx="3245579" cy="165645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0455" y="636373"/>
            <a:ext cx="2476379" cy="253622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866" y="2168404"/>
            <a:ext cx="3557016" cy="97840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897" y="3722071"/>
            <a:ext cx="3719384" cy="12088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7959" y="1070720"/>
            <a:ext cx="2633472" cy="898398"/>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168" y="1969118"/>
            <a:ext cx="1711411" cy="450582"/>
          </a:xfrm>
          <a:prstGeom prst="rect">
            <a:avLst/>
          </a:prstGeom>
        </p:spPr>
      </p:pic>
    </p:spTree>
    <p:extLst>
      <p:ext uri="{BB962C8B-B14F-4D97-AF65-F5344CB8AC3E}">
        <p14:creationId xmlns:p14="http://schemas.microsoft.com/office/powerpoint/2010/main" val="7408702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13" y="100158"/>
            <a:ext cx="8725910" cy="4851654"/>
          </a:xfrm>
          <a:prstGeom prst="rect">
            <a:avLst/>
          </a:prstGeom>
        </p:spPr>
      </p:pic>
      <p:sp>
        <p:nvSpPr>
          <p:cNvPr id="7" name="Rectangle 6"/>
          <p:cNvSpPr/>
          <p:nvPr/>
        </p:nvSpPr>
        <p:spPr>
          <a:xfrm>
            <a:off x="76200" y="4857750"/>
            <a:ext cx="1485216" cy="215444"/>
          </a:xfrm>
          <a:prstGeom prst="rect">
            <a:avLst/>
          </a:prstGeom>
        </p:spPr>
        <p:txBody>
          <a:bodyPr wrap="none">
            <a:spAutoFit/>
          </a:bodyPr>
          <a:lstStyle/>
          <a:p>
            <a:r>
              <a:rPr lang="en-GB" sz="800" i="1" dirty="0">
                <a:solidFill>
                  <a:srgbClr val="BFBFBF"/>
                </a:solidFill>
                <a:latin typeface="Arial"/>
                <a:cs typeface="Arial"/>
              </a:rPr>
              <a:t>http://whyopenresearch.org</a:t>
            </a:r>
            <a:r>
              <a:rPr lang="en-GB" sz="800" i="1" dirty="0" smtClean="0">
                <a:solidFill>
                  <a:srgbClr val="BFBFBF"/>
                </a:solidFill>
                <a:latin typeface="Arial"/>
                <a:cs typeface="Arial"/>
              </a:rPr>
              <a:t>/</a:t>
            </a:r>
            <a:endParaRPr lang="en-GB" sz="800" i="1" dirty="0">
              <a:solidFill>
                <a:srgbClr val="BFBFBF"/>
              </a:solidFill>
              <a:latin typeface="Arial"/>
              <a:cs typeface="Arial"/>
            </a:endParaRPr>
          </a:p>
        </p:txBody>
      </p:sp>
    </p:spTree>
    <p:extLst>
      <p:ext uri="{BB962C8B-B14F-4D97-AF65-F5344CB8AC3E}">
        <p14:creationId xmlns:p14="http://schemas.microsoft.com/office/powerpoint/2010/main" val="27782918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ttps://f1000researchdata.s3.amazonaws.com/manuscripts/9609/8da28628-bb5a-4b1f-b8ad-00db54039385_figure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74" y="640792"/>
            <a:ext cx="8818133" cy="3897614"/>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5"/>
          <p:cNvSpPr>
            <a:spLocks noChangeArrowheads="1"/>
          </p:cNvSpPr>
          <p:nvPr/>
        </p:nvSpPr>
        <p:spPr bwMode="auto">
          <a:xfrm>
            <a:off x="30436" y="4935348"/>
            <a:ext cx="7680613"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a:ln>
                  <a:noFill/>
                </a:ln>
                <a:solidFill>
                  <a:schemeClr val="bg1">
                    <a:lumMod val="75000"/>
                  </a:schemeClr>
                </a:solidFill>
                <a:effectLst/>
                <a:latin typeface="Arial"/>
                <a:ea typeface="Lato" panose="020F0502020204030203" pitchFamily="34" charset="0"/>
                <a:cs typeface="Arial"/>
              </a:rPr>
              <a:t>Data from The Open Access Citation Advantage Service, SPARC Europe, accessed March </a:t>
            </a:r>
            <a:r>
              <a:rPr kumimoji="0" lang="en-US" altLang="en-US" sz="800" b="0" i="1" u="none" strike="noStrike" cap="none" normalizeH="0" baseline="0" dirty="0" smtClean="0">
                <a:ln>
                  <a:noFill/>
                </a:ln>
                <a:solidFill>
                  <a:schemeClr val="bg1">
                    <a:lumMod val="75000"/>
                  </a:schemeClr>
                </a:solidFill>
                <a:effectLst/>
                <a:latin typeface="Arial"/>
                <a:ea typeface="Lato" panose="020F0502020204030203" pitchFamily="34" charset="0"/>
                <a:cs typeface="Arial"/>
              </a:rPr>
              <a:t>2016 -</a:t>
            </a:r>
            <a:r>
              <a:rPr lang="en-GB" sz="800" i="1" dirty="0" smtClean="0">
                <a:solidFill>
                  <a:schemeClr val="bg1">
                    <a:lumMod val="75000"/>
                  </a:schemeClr>
                </a:solidFill>
                <a:latin typeface="Arial"/>
                <a:ea typeface="Lato" panose="020F0502020204030203" pitchFamily="34" charset="0"/>
                <a:cs typeface="Arial"/>
              </a:rPr>
              <a:t>http://f1000research.com/articles/5-632/v3</a:t>
            </a:r>
            <a:endParaRPr lang="en-GB" sz="800" i="1" dirty="0">
              <a:solidFill>
                <a:schemeClr val="bg1">
                  <a:lumMod val="75000"/>
                </a:schemeClr>
              </a:solidFill>
              <a:latin typeface="Arial"/>
              <a:ea typeface="Lato" panose="020F0502020204030203" pitchFamily="34" charset="0"/>
              <a:cs typeface="Arial"/>
            </a:endParaRPr>
          </a:p>
        </p:txBody>
      </p:sp>
    </p:spTree>
    <p:extLst>
      <p:ext uri="{BB962C8B-B14F-4D97-AF65-F5344CB8AC3E}">
        <p14:creationId xmlns:p14="http://schemas.microsoft.com/office/powerpoint/2010/main" val="37942703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Ãhnliches Foto"/>
          <p:cNvPicPr>
            <a:picLocks noChangeAspect="1" noChangeArrowheads="1"/>
          </p:cNvPicPr>
          <p:nvPr/>
        </p:nvPicPr>
        <p:blipFill rotWithShape="1">
          <a:blip r:embed="rId2">
            <a:extLst>
              <a:ext uri="{28A0092B-C50C-407E-A947-70E740481C1C}">
                <a14:useLocalDpi xmlns:a14="http://schemas.microsoft.com/office/drawing/2010/main" val="0"/>
              </a:ext>
            </a:extLst>
          </a:blip>
          <a:srcRect l="16107" t="6761" r="13036" b="7524"/>
          <a:stretch/>
        </p:blipFill>
        <p:spPr bwMode="auto">
          <a:xfrm>
            <a:off x="320191" y="293913"/>
            <a:ext cx="888390" cy="10746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60981" y="381122"/>
            <a:ext cx="7309757" cy="923330"/>
          </a:xfrm>
          <a:prstGeom prst="rect">
            <a:avLst/>
          </a:prstGeom>
        </p:spPr>
        <p:txBody>
          <a:bodyPr wrap="square">
            <a:spAutoFit/>
          </a:bodyPr>
          <a:lstStyle/>
          <a:p>
            <a:r>
              <a:rPr lang="en-US" sz="2700" b="1" dirty="0"/>
              <a:t>EarthArXiv.org</a:t>
            </a:r>
          </a:p>
          <a:p>
            <a:r>
              <a:rPr lang="en-US" sz="2700" dirty="0"/>
              <a:t>moderation policy</a:t>
            </a:r>
            <a:endParaRPr lang="en-US" sz="2550" dirty="0"/>
          </a:p>
        </p:txBody>
      </p:sp>
      <p:sp>
        <p:nvSpPr>
          <p:cNvPr id="6" name="Rectangle 5"/>
          <p:cNvSpPr/>
          <p:nvPr/>
        </p:nvSpPr>
        <p:spPr>
          <a:xfrm>
            <a:off x="315688" y="1668757"/>
            <a:ext cx="4391579" cy="2977738"/>
          </a:xfrm>
          <a:prstGeom prst="rect">
            <a:avLst/>
          </a:prstGeom>
        </p:spPr>
        <p:txBody>
          <a:bodyPr wrap="square">
            <a:spAutoFit/>
          </a:bodyPr>
          <a:lstStyle/>
          <a:p>
            <a:r>
              <a:rPr lang="en-US" b="1" dirty="0">
                <a:solidFill>
                  <a:srgbClr val="212529"/>
                </a:solidFill>
              </a:rPr>
              <a:t>What does </a:t>
            </a:r>
            <a:r>
              <a:rPr lang="en-US" b="1" dirty="0" err="1">
                <a:solidFill>
                  <a:srgbClr val="212529"/>
                </a:solidFill>
              </a:rPr>
              <a:t>EarthArXiv</a:t>
            </a:r>
            <a:r>
              <a:rPr lang="en-US" b="1" dirty="0">
                <a:solidFill>
                  <a:srgbClr val="212529"/>
                </a:solidFill>
              </a:rPr>
              <a:t> </a:t>
            </a:r>
            <a:r>
              <a:rPr lang="en-US" b="1" u="sng" dirty="0">
                <a:solidFill>
                  <a:srgbClr val="212529"/>
                </a:solidFill>
              </a:rPr>
              <a:t>accept</a:t>
            </a:r>
            <a:r>
              <a:rPr lang="en-US" b="1" dirty="0">
                <a:solidFill>
                  <a:srgbClr val="212529"/>
                </a:solidFill>
              </a:rPr>
              <a:t>?</a:t>
            </a:r>
          </a:p>
          <a:p>
            <a:endParaRPr lang="en-US" sz="750" dirty="0">
              <a:solidFill>
                <a:srgbClr val="212529"/>
              </a:solidFill>
            </a:endParaRPr>
          </a:p>
          <a:p>
            <a:pPr marL="214313" indent="-214313">
              <a:buFont typeface="Arial" panose="020B0604020202020204" pitchFamily="34" charset="0"/>
              <a:buChar char="•"/>
            </a:pPr>
            <a:r>
              <a:rPr lang="en-US" dirty="0">
                <a:solidFill>
                  <a:srgbClr val="212529"/>
                </a:solidFill>
              </a:rPr>
              <a:t>Research articles</a:t>
            </a:r>
          </a:p>
          <a:p>
            <a:pPr marL="214313" indent="-214313">
              <a:buFont typeface="Arial" panose="020B0604020202020204" pitchFamily="34" charset="0"/>
              <a:buChar char="•"/>
            </a:pPr>
            <a:r>
              <a:rPr lang="en-US" dirty="0">
                <a:solidFill>
                  <a:srgbClr val="212529"/>
                </a:solidFill>
              </a:rPr>
              <a:t>Review papers</a:t>
            </a:r>
          </a:p>
          <a:p>
            <a:pPr marL="214313" indent="-214313">
              <a:buFont typeface="Arial" panose="020B0604020202020204" pitchFamily="34" charset="0"/>
              <a:buChar char="•"/>
            </a:pPr>
            <a:r>
              <a:rPr lang="en-US" dirty="0">
                <a:solidFill>
                  <a:srgbClr val="212529"/>
                </a:solidFill>
              </a:rPr>
              <a:t>Case studies</a:t>
            </a:r>
          </a:p>
          <a:p>
            <a:pPr marL="214313" indent="-214313">
              <a:buFont typeface="Arial" panose="020B0604020202020204" pitchFamily="34" charset="0"/>
              <a:buChar char="•"/>
            </a:pPr>
            <a:r>
              <a:rPr lang="en-US" dirty="0">
                <a:solidFill>
                  <a:srgbClr val="212529"/>
                </a:solidFill>
              </a:rPr>
              <a:t>Technical notes (e.g. new instrumentation or analysis methods)</a:t>
            </a:r>
          </a:p>
          <a:p>
            <a:pPr marL="214313" indent="-214313">
              <a:buFont typeface="Arial" panose="020B0604020202020204" pitchFamily="34" charset="0"/>
              <a:buChar char="•"/>
            </a:pPr>
            <a:r>
              <a:rPr lang="en-US" dirty="0">
                <a:solidFill>
                  <a:srgbClr val="212529"/>
                </a:solidFill>
              </a:rPr>
              <a:t>Confirmatory studies</a:t>
            </a:r>
          </a:p>
          <a:p>
            <a:pPr marL="214313" indent="-214313">
              <a:buFont typeface="Arial" panose="020B0604020202020204" pitchFamily="34" charset="0"/>
              <a:buChar char="•"/>
            </a:pPr>
            <a:r>
              <a:rPr lang="en-US" dirty="0">
                <a:solidFill>
                  <a:srgbClr val="212529"/>
                </a:solidFill>
              </a:rPr>
              <a:t>So-called ‘null’ results (i.e. results that not supporting a hypothesis)</a:t>
            </a:r>
          </a:p>
          <a:p>
            <a:pPr marL="214313" indent="-214313">
              <a:buFont typeface="Arial" panose="020B0604020202020204" pitchFamily="34" charset="0"/>
              <a:buChar char="•"/>
            </a:pPr>
            <a:r>
              <a:rPr lang="en-US" dirty="0">
                <a:solidFill>
                  <a:srgbClr val="212529"/>
                </a:solidFill>
              </a:rPr>
              <a:t>Dataset description papers</a:t>
            </a:r>
          </a:p>
        </p:txBody>
      </p:sp>
      <p:sp>
        <p:nvSpPr>
          <p:cNvPr id="7" name="Rectangle 6"/>
          <p:cNvSpPr/>
          <p:nvPr/>
        </p:nvSpPr>
        <p:spPr>
          <a:xfrm>
            <a:off x="4938918" y="1666021"/>
            <a:ext cx="3643313" cy="3254737"/>
          </a:xfrm>
          <a:prstGeom prst="rect">
            <a:avLst/>
          </a:prstGeom>
        </p:spPr>
        <p:txBody>
          <a:bodyPr wrap="square">
            <a:spAutoFit/>
          </a:bodyPr>
          <a:lstStyle/>
          <a:p>
            <a:r>
              <a:rPr lang="en-US" b="1" dirty="0">
                <a:solidFill>
                  <a:srgbClr val="212529"/>
                </a:solidFill>
              </a:rPr>
              <a:t>What does </a:t>
            </a:r>
            <a:r>
              <a:rPr lang="en-US" b="1" dirty="0" err="1">
                <a:solidFill>
                  <a:srgbClr val="212529"/>
                </a:solidFill>
              </a:rPr>
              <a:t>EarthArXiv</a:t>
            </a:r>
            <a:r>
              <a:rPr lang="en-US" b="1" dirty="0">
                <a:solidFill>
                  <a:srgbClr val="212529"/>
                </a:solidFill>
              </a:rPr>
              <a:t> </a:t>
            </a:r>
            <a:r>
              <a:rPr lang="en-US" b="1" u="sng" dirty="0">
                <a:solidFill>
                  <a:srgbClr val="212529"/>
                </a:solidFill>
              </a:rPr>
              <a:t>not accept</a:t>
            </a:r>
            <a:r>
              <a:rPr lang="en-US" b="1" dirty="0">
                <a:solidFill>
                  <a:srgbClr val="212529"/>
                </a:solidFill>
              </a:rPr>
              <a:t>?</a:t>
            </a:r>
          </a:p>
          <a:p>
            <a:pPr marL="214313" indent="-214313">
              <a:buFont typeface="Arial" panose="020B0604020202020204" pitchFamily="34" charset="0"/>
              <a:buChar char="•"/>
            </a:pPr>
            <a:endParaRPr lang="en-US" sz="750" b="1" dirty="0">
              <a:solidFill>
                <a:srgbClr val="212529"/>
              </a:solidFill>
            </a:endParaRPr>
          </a:p>
          <a:p>
            <a:pPr marL="214313" indent="-214313">
              <a:buFont typeface="Arial" panose="020B0604020202020204" pitchFamily="34" charset="0"/>
              <a:buChar char="•"/>
            </a:pPr>
            <a:r>
              <a:rPr lang="en-US" dirty="0">
                <a:solidFill>
                  <a:srgbClr val="212529"/>
                </a:solidFill>
              </a:rPr>
              <a:t>Papers reading as a personal attack, airing of grievances, or insulting to a group/class of people. Racist and derogatory language </a:t>
            </a:r>
            <a:r>
              <a:rPr lang="en-US" b="1" u="sng" dirty="0">
                <a:solidFill>
                  <a:srgbClr val="212529"/>
                </a:solidFill>
              </a:rPr>
              <a:t>will not</a:t>
            </a:r>
            <a:r>
              <a:rPr lang="en-US" dirty="0">
                <a:solidFill>
                  <a:srgbClr val="212529"/>
                </a:solidFill>
              </a:rPr>
              <a:t> be tolerated</a:t>
            </a:r>
          </a:p>
          <a:p>
            <a:pPr marL="214313" indent="-214313">
              <a:buFont typeface="Arial" panose="020B0604020202020204" pitchFamily="34" charset="0"/>
              <a:buChar char="•"/>
            </a:pPr>
            <a:r>
              <a:rPr lang="en-US" dirty="0">
                <a:solidFill>
                  <a:srgbClr val="212529"/>
                </a:solidFill>
              </a:rPr>
              <a:t>Commentaries and opinion pieces</a:t>
            </a:r>
          </a:p>
          <a:p>
            <a:pPr marL="214313" indent="-214313">
              <a:buFont typeface="Arial" panose="020B0604020202020204" pitchFamily="34" charset="0"/>
              <a:buChar char="•"/>
            </a:pPr>
            <a:r>
              <a:rPr lang="en-US" dirty="0">
                <a:solidFill>
                  <a:srgbClr val="212529"/>
                </a:solidFill>
              </a:rPr>
              <a:t>Posters (cf. </a:t>
            </a:r>
            <a:r>
              <a:rPr lang="en-US" dirty="0" err="1">
                <a:solidFill>
                  <a:srgbClr val="212529"/>
                </a:solidFill>
              </a:rPr>
              <a:t>ESSOAr</a:t>
            </a:r>
            <a:r>
              <a:rPr lang="en-US" dirty="0">
                <a:solidFill>
                  <a:srgbClr val="212529"/>
                </a:solidFill>
              </a:rPr>
              <a:t>)</a:t>
            </a:r>
          </a:p>
          <a:p>
            <a:pPr marL="214313" indent="-214313">
              <a:buFont typeface="Arial" panose="020B0604020202020204" pitchFamily="34" charset="0"/>
              <a:buChar char="•"/>
            </a:pPr>
            <a:r>
              <a:rPr lang="en-US" dirty="0">
                <a:solidFill>
                  <a:srgbClr val="212529"/>
                </a:solidFill>
              </a:rPr>
              <a:t>Theses and course projects (see www.thesiscommons.org)</a:t>
            </a:r>
          </a:p>
          <a:p>
            <a:pPr marL="214313" indent="-214313">
              <a:buFont typeface="Arial" panose="020B0604020202020204" pitchFamily="34" charset="0"/>
              <a:buChar char="•"/>
            </a:pPr>
            <a:r>
              <a:rPr lang="en-US" dirty="0">
                <a:solidFill>
                  <a:srgbClr val="212529"/>
                </a:solidFill>
              </a:rPr>
              <a:t>Software articles</a:t>
            </a:r>
          </a:p>
        </p:txBody>
      </p:sp>
    </p:spTree>
    <p:extLst>
      <p:ext uri="{BB962C8B-B14F-4D97-AF65-F5344CB8AC3E}">
        <p14:creationId xmlns:p14="http://schemas.microsoft.com/office/powerpoint/2010/main" val="293209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Ãhnliches Foto"/>
          <p:cNvPicPr>
            <a:picLocks noChangeAspect="1" noChangeArrowheads="1"/>
          </p:cNvPicPr>
          <p:nvPr/>
        </p:nvPicPr>
        <p:blipFill rotWithShape="1">
          <a:blip r:embed="rId2">
            <a:extLst>
              <a:ext uri="{28A0092B-C50C-407E-A947-70E740481C1C}">
                <a14:useLocalDpi xmlns:a14="http://schemas.microsoft.com/office/drawing/2010/main" val="0"/>
              </a:ext>
            </a:extLst>
          </a:blip>
          <a:srcRect l="16107" t="6761" r="13036" b="7524"/>
          <a:stretch/>
        </p:blipFill>
        <p:spPr bwMode="auto">
          <a:xfrm>
            <a:off x="320191" y="290341"/>
            <a:ext cx="888390" cy="10746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60981" y="377550"/>
            <a:ext cx="7309757" cy="923330"/>
          </a:xfrm>
          <a:prstGeom prst="rect">
            <a:avLst/>
          </a:prstGeom>
        </p:spPr>
        <p:txBody>
          <a:bodyPr wrap="square">
            <a:spAutoFit/>
          </a:bodyPr>
          <a:lstStyle/>
          <a:p>
            <a:r>
              <a:rPr lang="en-US" sz="2700" b="1" dirty="0"/>
              <a:t>EarthArXiv.org</a:t>
            </a:r>
          </a:p>
          <a:p>
            <a:r>
              <a:rPr lang="en-US" sz="2700" dirty="0"/>
              <a:t>moderation policy</a:t>
            </a:r>
            <a:endParaRPr lang="en-US" sz="2550" dirty="0"/>
          </a:p>
        </p:txBody>
      </p:sp>
      <p:sp>
        <p:nvSpPr>
          <p:cNvPr id="6" name="Rectangle 5"/>
          <p:cNvSpPr/>
          <p:nvPr/>
        </p:nvSpPr>
        <p:spPr>
          <a:xfrm>
            <a:off x="315688" y="1488993"/>
            <a:ext cx="4186238" cy="3439403"/>
          </a:xfrm>
          <a:prstGeom prst="rect">
            <a:avLst/>
          </a:prstGeom>
        </p:spPr>
        <p:txBody>
          <a:bodyPr wrap="square">
            <a:spAutoFit/>
          </a:bodyPr>
          <a:lstStyle/>
          <a:p>
            <a:r>
              <a:rPr lang="en-US" sz="1500" b="1" u="sng" dirty="0"/>
              <a:t>Publication and hosting of your paper</a:t>
            </a:r>
          </a:p>
          <a:p>
            <a:endParaRPr lang="en-US" sz="750" b="1" dirty="0"/>
          </a:p>
          <a:p>
            <a:pPr marL="214313" indent="-214313">
              <a:buFont typeface="Arial" panose="020B0604020202020204" pitchFamily="34" charset="0"/>
              <a:buChar char="•"/>
            </a:pPr>
            <a:r>
              <a:rPr lang="en-US" sz="1500" dirty="0"/>
              <a:t>Upon moderation, EarthArXiv agrees to publish your paper by </a:t>
            </a:r>
            <a:r>
              <a:rPr lang="en-US" sz="1500" b="1" u="sng" dirty="0"/>
              <a:t>assigning a DOI</a:t>
            </a:r>
          </a:p>
          <a:p>
            <a:pPr marL="214313" indent="-214313">
              <a:buFont typeface="Arial" panose="020B0604020202020204" pitchFamily="34" charset="0"/>
              <a:buChar char="•"/>
            </a:pPr>
            <a:endParaRPr lang="en-US" sz="750" b="1" u="sng" dirty="0"/>
          </a:p>
          <a:p>
            <a:pPr marL="214313" indent="-214313">
              <a:buFont typeface="Arial" panose="020B0604020202020204" pitchFamily="34" charset="0"/>
              <a:buChar char="•"/>
            </a:pPr>
            <a:r>
              <a:rPr lang="en-US" sz="1500" b="1" u="sng" dirty="0"/>
              <a:t>EarthArXiv is not a journal</a:t>
            </a:r>
            <a:r>
              <a:rPr lang="en-US" sz="1500" dirty="0"/>
              <a:t> and does not evaluate the scientific quality of a paper. Once a paper passes moderation and is published, it persists on the system indefinitely. </a:t>
            </a:r>
            <a:r>
              <a:rPr lang="en-US" sz="1500" b="1" u="sng" dirty="0"/>
              <a:t>N.B. EarthArXiv reserves the right to remove papers after publication if fraud or plagiarism is identified</a:t>
            </a:r>
            <a:r>
              <a:rPr lang="en-US" sz="1500" dirty="0"/>
              <a:t> (see right).</a:t>
            </a:r>
          </a:p>
          <a:p>
            <a:pPr marL="128588" indent="-128588">
              <a:buFont typeface="Arial" panose="020B0604020202020204" pitchFamily="34" charset="0"/>
              <a:buChar char="•"/>
            </a:pPr>
            <a:endParaRPr lang="en-US" sz="750" dirty="0"/>
          </a:p>
          <a:p>
            <a:pPr marL="214313" indent="-214313">
              <a:buFont typeface="Arial" panose="020B0604020202020204" pitchFamily="34" charset="0"/>
              <a:buChar char="•"/>
            </a:pPr>
            <a:r>
              <a:rPr lang="en-US" sz="1500" dirty="0"/>
              <a:t>EarthArXiv will provide free online hosting of your paper as long as it is operational</a:t>
            </a:r>
          </a:p>
          <a:p>
            <a:pPr marL="128588" indent="-128588">
              <a:buFont typeface="Arial" panose="020B0604020202020204" pitchFamily="34" charset="0"/>
              <a:buChar char="•"/>
            </a:pPr>
            <a:endParaRPr lang="en-US" sz="1500" dirty="0"/>
          </a:p>
        </p:txBody>
      </p:sp>
      <p:sp>
        <p:nvSpPr>
          <p:cNvPr id="7" name="Rectangle 6"/>
          <p:cNvSpPr/>
          <p:nvPr/>
        </p:nvSpPr>
        <p:spPr>
          <a:xfrm>
            <a:off x="5122069" y="1487519"/>
            <a:ext cx="3643313" cy="1708160"/>
          </a:xfrm>
          <a:prstGeom prst="rect">
            <a:avLst/>
          </a:prstGeom>
        </p:spPr>
        <p:txBody>
          <a:bodyPr wrap="square">
            <a:spAutoFit/>
          </a:bodyPr>
          <a:lstStyle/>
          <a:p>
            <a:r>
              <a:rPr lang="en-US" sz="1500" b="1" u="sng" dirty="0"/>
              <a:t>Fraud and Plagiarism</a:t>
            </a:r>
          </a:p>
          <a:p>
            <a:endParaRPr lang="en-US" sz="1500" b="1" dirty="0"/>
          </a:p>
          <a:p>
            <a:r>
              <a:rPr lang="en-US" sz="1500" b="1" dirty="0" err="1"/>
              <a:t>EarthArXiv</a:t>
            </a:r>
            <a:r>
              <a:rPr lang="en-US" sz="1500" b="1" dirty="0"/>
              <a:t> takes fraud and plagiarism very seriously</a:t>
            </a:r>
            <a:r>
              <a:rPr lang="en-US" sz="1500" dirty="0"/>
              <a:t>. </a:t>
            </a:r>
          </a:p>
          <a:p>
            <a:r>
              <a:rPr lang="en-US" sz="1500" dirty="0"/>
              <a:t>Should the Board deem fraud or plagiarism to have occurred, the paper will be immediately removed from EarthArXiv</a:t>
            </a:r>
          </a:p>
        </p:txBody>
      </p:sp>
      <p:cxnSp>
        <p:nvCxnSpPr>
          <p:cNvPr id="3" name="Straight Connector 2"/>
          <p:cNvCxnSpPr/>
          <p:nvPr/>
        </p:nvCxnSpPr>
        <p:spPr>
          <a:xfrm>
            <a:off x="4663440" y="1423852"/>
            <a:ext cx="0" cy="31416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8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250470E-D50B-5B41-9EEF-7E2B7924D9EA}"/>
              </a:ext>
            </a:extLst>
          </p:cNvPr>
          <p:cNvPicPr>
            <a:picLocks noChangeAspect="1"/>
          </p:cNvPicPr>
          <p:nvPr/>
        </p:nvPicPr>
        <p:blipFill>
          <a:blip r:embed="rId3"/>
          <a:stretch>
            <a:fillRect/>
          </a:stretch>
        </p:blipFill>
        <p:spPr>
          <a:xfrm rot="5400000">
            <a:off x="6030804" y="2033128"/>
            <a:ext cx="5156716" cy="1091634"/>
          </a:xfrm>
          <a:prstGeom prst="rect">
            <a:avLst/>
          </a:prstGeom>
        </p:spPr>
      </p:pic>
      <p:pic>
        <p:nvPicPr>
          <p:cNvPr id="6" name="Picture 5">
            <a:extLst>
              <a:ext uri="{FF2B5EF4-FFF2-40B4-BE49-F238E27FC236}">
                <a16:creationId xmlns="" xmlns:a16="http://schemas.microsoft.com/office/drawing/2014/main" id="{03F73A81-57FD-EF4C-9B2D-2805AED5F88A}"/>
              </a:ext>
            </a:extLst>
          </p:cNvPr>
          <p:cNvPicPr>
            <a:picLocks noChangeAspect="1"/>
          </p:cNvPicPr>
          <p:nvPr/>
        </p:nvPicPr>
        <p:blipFill>
          <a:blip r:embed="rId4"/>
          <a:stretch>
            <a:fillRect/>
          </a:stretch>
        </p:blipFill>
        <p:spPr>
          <a:xfrm>
            <a:off x="778333" y="0"/>
            <a:ext cx="6672932" cy="5143500"/>
          </a:xfrm>
          <a:prstGeom prst="rect">
            <a:avLst/>
          </a:prstGeom>
        </p:spPr>
      </p:pic>
      <p:sp>
        <p:nvSpPr>
          <p:cNvPr id="7" name="Rectangle 6">
            <a:extLst>
              <a:ext uri="{FF2B5EF4-FFF2-40B4-BE49-F238E27FC236}">
                <a16:creationId xmlns="" xmlns:a16="http://schemas.microsoft.com/office/drawing/2014/main" id="{85718AC2-C2B3-6B48-881A-960B8AAA4897}"/>
              </a:ext>
            </a:extLst>
          </p:cNvPr>
          <p:cNvSpPr/>
          <p:nvPr/>
        </p:nvSpPr>
        <p:spPr>
          <a:xfrm rot="5400000">
            <a:off x="6470776" y="1254478"/>
            <a:ext cx="2873415"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eartharxiv.org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kftsv</a:t>
            </a:r>
            <a:r>
              <a:rPr lang="en-US"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 xmlns:a16="http://schemas.microsoft.com/office/drawing/2014/main" id="{48541F88-1DFA-D44A-A5D3-DD12A5B9ACF9}"/>
              </a:ext>
            </a:extLst>
          </p:cNvPr>
          <p:cNvSpPr txBox="1"/>
          <p:nvPr/>
        </p:nvSpPr>
        <p:spPr>
          <a:xfrm rot="16200000">
            <a:off x="-50516" y="659826"/>
            <a:ext cx="1402948" cy="261610"/>
          </a:xfrm>
          <a:prstGeom prst="rect">
            <a:avLst/>
          </a:prstGeom>
          <a:noFill/>
          <a:ln>
            <a:solidFill>
              <a:schemeClr val="tx1"/>
            </a:solidFill>
          </a:ln>
        </p:spPr>
        <p:txBody>
          <a:bodyPr wrap="none" rtlCol="0">
            <a:spAutoFit/>
          </a:bodyPr>
          <a:lstStyle/>
          <a:p>
            <a:r>
              <a:rPr lang="en-US" sz="1100" b="1" dirty="0" smtClean="0">
                <a:latin typeface="Arial" panose="020B0604020202020204" pitchFamily="34" charset="0"/>
                <a:cs typeface="Arial" panose="020B0604020202020204" pitchFamily="34" charset="0"/>
              </a:rPr>
              <a:t>&gt;680 </a:t>
            </a:r>
            <a:r>
              <a:rPr lang="en-US" sz="1100" b="1" dirty="0">
                <a:latin typeface="Arial" panose="020B0604020202020204" pitchFamily="34" charset="0"/>
                <a:cs typeface="Arial" panose="020B0604020202020204" pitchFamily="34" charset="0"/>
              </a:rPr>
              <a:t>submissions</a:t>
            </a:r>
          </a:p>
        </p:txBody>
      </p:sp>
      <p:sp>
        <p:nvSpPr>
          <p:cNvPr id="9" name="TextBox 8">
            <a:extLst>
              <a:ext uri="{FF2B5EF4-FFF2-40B4-BE49-F238E27FC236}">
                <a16:creationId xmlns="" xmlns:a16="http://schemas.microsoft.com/office/drawing/2014/main" id="{A7C1FB06-95D3-C248-BD21-48CA58B315C4}"/>
              </a:ext>
            </a:extLst>
          </p:cNvPr>
          <p:cNvSpPr txBox="1"/>
          <p:nvPr/>
        </p:nvSpPr>
        <p:spPr>
          <a:xfrm rot="16200000">
            <a:off x="-48112" y="2341314"/>
            <a:ext cx="1398140" cy="430887"/>
          </a:xfrm>
          <a:prstGeom prst="rect">
            <a:avLst/>
          </a:prstGeom>
          <a:noFill/>
          <a:ln>
            <a:solidFill>
              <a:schemeClr val="tx1"/>
            </a:solidFill>
          </a:ln>
        </p:spPr>
        <p:txBody>
          <a:bodyPr wrap="none" rtlCol="0">
            <a:spAutoFit/>
          </a:bodyPr>
          <a:lstStyle/>
          <a:p>
            <a:pPr algn="ctr"/>
            <a:r>
              <a:rPr lang="en-US" sz="1100" b="1" dirty="0">
                <a:latin typeface="Arial" panose="020B0604020202020204" pitchFamily="34" charset="0"/>
                <a:cs typeface="Arial" panose="020B0604020202020204" pitchFamily="34" charset="0"/>
              </a:rPr>
              <a:t>c. 10 submissions</a:t>
            </a:r>
          </a:p>
          <a:p>
            <a:pPr algn="ctr"/>
            <a:r>
              <a:rPr lang="en-US" sz="1100" b="1" dirty="0">
                <a:latin typeface="Arial" panose="020B0604020202020204" pitchFamily="34" charset="0"/>
                <a:cs typeface="Arial" panose="020B0604020202020204" pitchFamily="34" charset="0"/>
              </a:rPr>
              <a:t>per week</a:t>
            </a:r>
          </a:p>
        </p:txBody>
      </p:sp>
      <p:sp>
        <p:nvSpPr>
          <p:cNvPr id="10" name="TextBox 9">
            <a:extLst>
              <a:ext uri="{FF2B5EF4-FFF2-40B4-BE49-F238E27FC236}">
                <a16:creationId xmlns="" xmlns:a16="http://schemas.microsoft.com/office/drawing/2014/main" id="{C95F0947-83B6-C045-B485-DB8373CB2F47}"/>
              </a:ext>
            </a:extLst>
          </p:cNvPr>
          <p:cNvSpPr txBox="1"/>
          <p:nvPr/>
        </p:nvSpPr>
        <p:spPr>
          <a:xfrm rot="16200000">
            <a:off x="13604" y="4063274"/>
            <a:ext cx="1274708" cy="430887"/>
          </a:xfrm>
          <a:prstGeom prst="rect">
            <a:avLst/>
          </a:prstGeom>
          <a:noFill/>
          <a:ln>
            <a:solidFill>
              <a:schemeClr val="tx1"/>
            </a:solidFill>
          </a:ln>
        </p:spPr>
        <p:txBody>
          <a:bodyPr wrap="none" rtlCol="0">
            <a:spAutoFit/>
          </a:bodyPr>
          <a:lstStyle/>
          <a:p>
            <a:pPr algn="ctr"/>
            <a:r>
              <a:rPr lang="en-US" sz="1100" b="1" dirty="0">
                <a:latin typeface="Arial" panose="020B0604020202020204" pitchFamily="34" charset="0"/>
                <a:cs typeface="Arial" panose="020B0604020202020204" pitchFamily="34" charset="0"/>
              </a:rPr>
              <a:t>1000 downloads</a:t>
            </a:r>
          </a:p>
          <a:p>
            <a:pPr algn="ctr"/>
            <a:r>
              <a:rPr lang="en-US" sz="1100" b="1" dirty="0">
                <a:latin typeface="Arial" panose="020B0604020202020204" pitchFamily="34" charset="0"/>
                <a:cs typeface="Arial" panose="020B0604020202020204" pitchFamily="34" charset="0"/>
              </a:rPr>
              <a:t>per week</a:t>
            </a:r>
          </a:p>
        </p:txBody>
      </p:sp>
    </p:spTree>
    <p:extLst>
      <p:ext uri="{BB962C8B-B14F-4D97-AF65-F5344CB8AC3E}">
        <p14:creationId xmlns:p14="http://schemas.microsoft.com/office/powerpoint/2010/main" val="25116427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18EDC63-4417-EE45-9B39-DA4BD831B7A3}"/>
              </a:ext>
            </a:extLst>
          </p:cNvPr>
          <p:cNvPicPr>
            <a:picLocks noChangeAspect="1"/>
          </p:cNvPicPr>
          <p:nvPr/>
        </p:nvPicPr>
        <p:blipFill rotWithShape="1">
          <a:blip r:embed="rId3"/>
          <a:srcRect l="6137"/>
          <a:stretch/>
        </p:blipFill>
        <p:spPr>
          <a:xfrm>
            <a:off x="332508" y="301811"/>
            <a:ext cx="8582891" cy="4539878"/>
          </a:xfrm>
          <a:prstGeom prst="rect">
            <a:avLst/>
          </a:prstGeom>
        </p:spPr>
      </p:pic>
    </p:spTree>
    <p:extLst>
      <p:ext uri="{BB962C8B-B14F-4D97-AF65-F5344CB8AC3E}">
        <p14:creationId xmlns:p14="http://schemas.microsoft.com/office/powerpoint/2010/main" val="2010993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hiring and promo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2251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914448"/>
            <a:ext cx="4572000" cy="215444"/>
          </a:xfrm>
          <a:prstGeom prst="rect">
            <a:avLst/>
          </a:prstGeom>
        </p:spPr>
        <p:txBody>
          <a:bodyPr>
            <a:spAutoFit/>
          </a:bodyPr>
          <a:lstStyle/>
          <a:p>
            <a:r>
              <a:rPr lang="en-GB" sz="800" i="1" dirty="0">
                <a:solidFill>
                  <a:schemeClr val="bg1"/>
                </a:solidFill>
                <a:latin typeface="Arial" panose="020B0604020202020204" pitchFamily="34" charset="0"/>
                <a:cs typeface="Arial" panose="020B0604020202020204" pitchFamily="34" charset="0"/>
              </a:rPr>
              <a:t>https://www.careeraddict.com/internal-vs-external-recruitment-what-should-you-use</a:t>
            </a:r>
          </a:p>
        </p:txBody>
      </p:sp>
    </p:spTree>
    <p:extLst>
      <p:ext uri="{BB962C8B-B14F-4D97-AF65-F5344CB8AC3E}">
        <p14:creationId xmlns:p14="http://schemas.microsoft.com/office/powerpoint/2010/main" val="20016000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8650" y="326695"/>
            <a:ext cx="7309757" cy="507831"/>
          </a:xfrm>
          <a:prstGeom prst="rect">
            <a:avLst/>
          </a:prstGeom>
        </p:spPr>
        <p:txBody>
          <a:bodyPr wrap="square">
            <a:spAutoFit/>
          </a:bodyPr>
          <a:lstStyle/>
          <a:p>
            <a:r>
              <a:rPr lang="en-US" sz="2700" b="1" dirty="0"/>
              <a:t>You should consider submitting a preprint if:</a:t>
            </a:r>
            <a:endParaRPr lang="en-US" sz="2550" dirty="0"/>
          </a:p>
        </p:txBody>
      </p:sp>
      <p:sp>
        <p:nvSpPr>
          <p:cNvPr id="6" name="Content Placeholder 2"/>
          <p:cNvSpPr>
            <a:spLocks noGrp="1"/>
          </p:cNvSpPr>
          <p:nvPr>
            <p:ph idx="1"/>
          </p:nvPr>
        </p:nvSpPr>
        <p:spPr>
          <a:xfrm>
            <a:off x="315689" y="1114616"/>
            <a:ext cx="4551590" cy="3263504"/>
          </a:xfrm>
        </p:spPr>
        <p:txBody>
          <a:bodyPr>
            <a:normAutofit fontScale="55000" lnSpcReduction="20000"/>
          </a:bodyPr>
          <a:lstStyle/>
          <a:p>
            <a:r>
              <a:rPr lang="en-US" dirty="0" smtClean="0"/>
              <a:t>You are seeking to </a:t>
            </a:r>
            <a:r>
              <a:rPr lang="en-US" b="1" u="sng" dirty="0" smtClean="0"/>
              <a:t>communicate</a:t>
            </a:r>
            <a:r>
              <a:rPr lang="en-US" dirty="0" smtClean="0"/>
              <a:t> your scientific findings </a:t>
            </a:r>
            <a:r>
              <a:rPr lang="en-US" b="1" u="sng" dirty="0" smtClean="0"/>
              <a:t>without delay</a:t>
            </a:r>
          </a:p>
          <a:p>
            <a:endParaRPr lang="en-US" dirty="0"/>
          </a:p>
          <a:p>
            <a:r>
              <a:rPr lang="en-US" dirty="0" smtClean="0"/>
              <a:t>You want </a:t>
            </a:r>
            <a:r>
              <a:rPr lang="en-US" b="1" u="sng" dirty="0" smtClean="0"/>
              <a:t>everyone</a:t>
            </a:r>
            <a:r>
              <a:rPr lang="en-US" dirty="0" smtClean="0"/>
              <a:t> to have </a:t>
            </a:r>
            <a:r>
              <a:rPr lang="en-US" b="1" u="sng" dirty="0" smtClean="0"/>
              <a:t>access</a:t>
            </a:r>
            <a:r>
              <a:rPr lang="en-US" dirty="0" smtClean="0"/>
              <a:t> to your work</a:t>
            </a:r>
          </a:p>
          <a:p>
            <a:endParaRPr lang="en-US" dirty="0"/>
          </a:p>
          <a:p>
            <a:r>
              <a:rPr lang="en-US" dirty="0" smtClean="0"/>
              <a:t>You want </a:t>
            </a:r>
            <a:r>
              <a:rPr lang="en-US" b="1" u="sng" dirty="0" smtClean="0"/>
              <a:t>feedback</a:t>
            </a:r>
            <a:r>
              <a:rPr lang="en-US" dirty="0" smtClean="0"/>
              <a:t> on your work from the </a:t>
            </a:r>
            <a:r>
              <a:rPr lang="en-US" b="1" u="sng" dirty="0" smtClean="0"/>
              <a:t>community</a:t>
            </a:r>
            <a:endParaRPr lang="en-US" dirty="0" smtClean="0"/>
          </a:p>
          <a:p>
            <a:endParaRPr lang="en-US" dirty="0"/>
          </a:p>
          <a:p>
            <a:r>
              <a:rPr lang="en-US" dirty="0" smtClean="0"/>
              <a:t>You want to publish </a:t>
            </a:r>
            <a:r>
              <a:rPr lang="en-US" b="1" u="sng" dirty="0" smtClean="0"/>
              <a:t>larger datasets</a:t>
            </a:r>
            <a:r>
              <a:rPr lang="en-US" dirty="0" smtClean="0"/>
              <a:t> </a:t>
            </a:r>
            <a:endParaRPr lang="en-US" dirty="0"/>
          </a:p>
        </p:txBody>
      </p:sp>
      <p:grpSp>
        <p:nvGrpSpPr>
          <p:cNvPr id="2" name="Group 1"/>
          <p:cNvGrpSpPr/>
          <p:nvPr/>
        </p:nvGrpSpPr>
        <p:grpSpPr>
          <a:xfrm>
            <a:off x="5009309" y="1068832"/>
            <a:ext cx="4676771" cy="3286693"/>
            <a:chOff x="6679078" y="1425109"/>
            <a:chExt cx="6235695" cy="4382257"/>
          </a:xfrm>
        </p:grpSpPr>
        <p:pic>
          <p:nvPicPr>
            <p:cNvPr id="4" name="Picture 3"/>
            <p:cNvPicPr>
              <a:picLocks noChangeAspect="1"/>
            </p:cNvPicPr>
            <p:nvPr/>
          </p:nvPicPr>
          <p:blipFill rotWithShape="1">
            <a:blip r:embed="rId2"/>
            <a:srcRect l="2604" t="5754" r="3003" b="40651"/>
            <a:stretch/>
          </p:blipFill>
          <p:spPr>
            <a:xfrm>
              <a:off x="6818773" y="1476905"/>
              <a:ext cx="5061858" cy="2066675"/>
            </a:xfrm>
            <a:prstGeom prst="rect">
              <a:avLst/>
            </a:prstGeom>
          </p:spPr>
        </p:pic>
        <p:sp>
          <p:nvSpPr>
            <p:cNvPr id="7" name="Rectangle 6"/>
            <p:cNvSpPr/>
            <p:nvPr/>
          </p:nvSpPr>
          <p:spPr>
            <a:xfrm>
              <a:off x="6818773" y="3464266"/>
              <a:ext cx="6096000" cy="307776"/>
            </a:xfrm>
            <a:prstGeom prst="rect">
              <a:avLst/>
            </a:prstGeom>
          </p:spPr>
          <p:txBody>
            <a:bodyPr>
              <a:spAutoFit/>
            </a:bodyPr>
            <a:lstStyle/>
            <a:p>
              <a:r>
                <a:rPr lang="en-US" sz="900" dirty="0"/>
                <a:t>https://</a:t>
              </a:r>
              <a:r>
                <a:rPr lang="en-US" sz="900" dirty="0" err="1"/>
                <a:t>medium.com</a:t>
              </a:r>
              <a:r>
                <a:rPr lang="en-US" sz="900" dirty="0"/>
                <a:t>/@</a:t>
              </a:r>
              <a:r>
                <a:rPr lang="en-US" sz="900" dirty="0" err="1"/>
                <a:t>jamesheathers</a:t>
              </a:r>
              <a:r>
                <a:rPr lang="en-US" sz="900" dirty="0"/>
                <a:t>/why-i-love-pre-prints-9d727eeb22b8</a:t>
              </a:r>
            </a:p>
          </p:txBody>
        </p:sp>
        <p:sp>
          <p:nvSpPr>
            <p:cNvPr id="8" name="Rectangle 7"/>
            <p:cNvSpPr/>
            <p:nvPr/>
          </p:nvSpPr>
          <p:spPr>
            <a:xfrm>
              <a:off x="6679078" y="1425109"/>
              <a:ext cx="5413824" cy="43822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6818773" y="3737198"/>
              <a:ext cx="5248331" cy="1969771"/>
            </a:xfrm>
            <a:prstGeom prst="rect">
              <a:avLst/>
            </a:prstGeom>
            <a:noFill/>
          </p:spPr>
          <p:txBody>
            <a:bodyPr wrap="square" rtlCol="0">
              <a:spAutoFit/>
            </a:bodyPr>
            <a:lstStyle/>
            <a:p>
              <a:r>
                <a:rPr lang="de-CH" dirty="0"/>
                <a:t>Publishing </a:t>
              </a:r>
              <a:r>
                <a:rPr lang="de-CH" dirty="0" err="1"/>
                <a:t>pre</a:t>
              </a:r>
              <a:r>
                <a:rPr lang="de-CH" dirty="0"/>
                <a:t>-prints </a:t>
              </a:r>
              <a:r>
                <a:rPr lang="de-CH" dirty="0" err="1"/>
                <a:t>sends</a:t>
              </a:r>
              <a:r>
                <a:rPr lang="de-CH" dirty="0"/>
                <a:t> a </a:t>
              </a:r>
              <a:r>
                <a:rPr lang="de-CH" dirty="0" err="1"/>
                <a:t>message</a:t>
              </a:r>
              <a:r>
                <a:rPr lang="de-CH" dirty="0"/>
                <a:t> I </a:t>
              </a:r>
              <a:r>
                <a:rPr lang="de-CH" dirty="0" err="1"/>
                <a:t>want</a:t>
              </a:r>
              <a:r>
                <a:rPr lang="de-CH" dirty="0"/>
                <a:t> </a:t>
              </a:r>
              <a:r>
                <a:rPr lang="de-CH" dirty="0" err="1"/>
                <a:t>to</a:t>
              </a:r>
              <a:r>
                <a:rPr lang="de-CH" dirty="0"/>
                <a:t> send.  </a:t>
              </a:r>
            </a:p>
            <a:p>
              <a:r>
                <a:rPr lang="de-CH" dirty="0" err="1"/>
                <a:t>They</a:t>
              </a:r>
              <a:r>
                <a:rPr lang="de-CH" dirty="0"/>
                <a:t> </a:t>
              </a:r>
              <a:r>
                <a:rPr lang="de-CH" dirty="0" err="1"/>
                <a:t>say</a:t>
              </a:r>
              <a:r>
                <a:rPr lang="de-CH" dirty="0"/>
                <a:t> </a:t>
              </a:r>
              <a:r>
                <a:rPr lang="de-CH" i="1" dirty="0"/>
                <a:t>I am </a:t>
              </a:r>
              <a:r>
                <a:rPr lang="de-CH" i="1" dirty="0" err="1"/>
                <a:t>willing</a:t>
              </a:r>
              <a:r>
                <a:rPr lang="de-CH" i="1" dirty="0"/>
                <a:t> </a:t>
              </a:r>
              <a:r>
                <a:rPr lang="de-CH" i="1" dirty="0" err="1"/>
                <a:t>to</a:t>
              </a:r>
              <a:r>
                <a:rPr lang="de-CH" i="1" dirty="0"/>
                <a:t> </a:t>
              </a:r>
              <a:r>
                <a:rPr lang="de-CH" i="1" dirty="0" err="1"/>
                <a:t>talk</a:t>
              </a:r>
              <a:r>
                <a:rPr lang="de-CH" dirty="0"/>
                <a:t>. </a:t>
              </a:r>
              <a:r>
                <a:rPr lang="de-CH" dirty="0" err="1"/>
                <a:t>They</a:t>
              </a:r>
              <a:r>
                <a:rPr lang="de-CH" dirty="0"/>
                <a:t> </a:t>
              </a:r>
              <a:r>
                <a:rPr lang="de-CH" dirty="0" err="1"/>
                <a:t>say</a:t>
              </a:r>
              <a:r>
                <a:rPr lang="de-CH" i="1" dirty="0"/>
                <a:t> I </a:t>
              </a:r>
              <a:r>
                <a:rPr lang="de-CH" i="1" dirty="0" err="1"/>
                <a:t>want</a:t>
              </a:r>
              <a:r>
                <a:rPr lang="de-CH" i="1" dirty="0"/>
                <a:t> </a:t>
              </a:r>
              <a:r>
                <a:rPr lang="de-CH" i="1" dirty="0" err="1"/>
                <a:t>to</a:t>
              </a:r>
              <a:r>
                <a:rPr lang="de-CH" i="1" dirty="0"/>
                <a:t> </a:t>
              </a:r>
              <a:r>
                <a:rPr lang="de-CH" i="1" dirty="0" err="1"/>
                <a:t>participate</a:t>
              </a:r>
              <a:r>
                <a:rPr lang="de-CH" i="1" dirty="0"/>
                <a:t> in open </a:t>
              </a:r>
              <a:r>
                <a:rPr lang="de-CH" i="1" dirty="0" err="1"/>
                <a:t>culture</a:t>
              </a:r>
              <a:r>
                <a:rPr lang="de-CH" i="1" dirty="0"/>
                <a:t>. </a:t>
              </a:r>
              <a:r>
                <a:rPr lang="de-CH" i="1" dirty="0" err="1"/>
                <a:t>Please</a:t>
              </a:r>
              <a:r>
                <a:rPr lang="de-CH" i="1" dirty="0"/>
                <a:t> </a:t>
              </a:r>
              <a:r>
                <a:rPr lang="de-CH" i="1" dirty="0" err="1"/>
                <a:t>read</a:t>
              </a:r>
              <a:r>
                <a:rPr lang="de-CH" i="1" dirty="0"/>
                <a:t> </a:t>
              </a:r>
              <a:r>
                <a:rPr lang="de-CH" i="1" dirty="0" err="1"/>
                <a:t>my</a:t>
              </a:r>
              <a:r>
                <a:rPr lang="de-CH" i="1" dirty="0"/>
                <a:t> </a:t>
              </a:r>
              <a:r>
                <a:rPr lang="de-CH" i="1" dirty="0" err="1"/>
                <a:t>stuff</a:t>
              </a:r>
              <a:r>
                <a:rPr lang="de-CH" i="1" dirty="0"/>
                <a:t>.</a:t>
              </a:r>
            </a:p>
          </p:txBody>
        </p:sp>
      </p:grpSp>
    </p:spTree>
    <p:extLst>
      <p:ext uri="{BB962C8B-B14F-4D97-AF65-F5344CB8AC3E}">
        <p14:creationId xmlns:p14="http://schemas.microsoft.com/office/powerpoint/2010/main" val="42926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055" y="213038"/>
            <a:ext cx="1955715" cy="784830"/>
          </a:xfrm>
          <a:prstGeom prst="rect">
            <a:avLst/>
          </a:prstGeom>
          <a:effectLst/>
        </p:spPr>
        <p:txBody>
          <a:bodyPr wrap="square">
            <a:spAutoFit/>
          </a:bodyPr>
          <a:lstStyle/>
          <a:p>
            <a:r>
              <a:rPr lang="en-US" sz="4500" b="1" dirty="0"/>
              <a:t>FAQ</a:t>
            </a:r>
          </a:p>
        </p:txBody>
      </p:sp>
      <p:sp>
        <p:nvSpPr>
          <p:cNvPr id="5" name="Rectangle 4">
            <a:hlinkClick r:id="rId2" action="ppaction://hlinksldjump"/>
          </p:cNvPr>
          <p:cNvSpPr/>
          <p:nvPr/>
        </p:nvSpPr>
        <p:spPr>
          <a:xfrm>
            <a:off x="412054" y="1208608"/>
            <a:ext cx="4857993" cy="300082"/>
          </a:xfrm>
          <a:prstGeom prst="rect">
            <a:avLst/>
          </a:prstGeom>
        </p:spPr>
        <p:txBody>
          <a:bodyPr wrap="square">
            <a:spAutoFit/>
          </a:bodyPr>
          <a:lstStyle/>
          <a:p>
            <a:r>
              <a:rPr lang="en-GB" sz="1350" b="1" dirty="0">
                <a:ea typeface="Arial"/>
                <a:cs typeface="Arial"/>
                <a:sym typeface="Arial"/>
              </a:rPr>
              <a:t>Will someone steal my work in my preprint?</a:t>
            </a:r>
            <a:endParaRPr lang="en-US" sz="1350" dirty="0"/>
          </a:p>
        </p:txBody>
      </p:sp>
      <p:sp>
        <p:nvSpPr>
          <p:cNvPr id="6" name="Rectangle 5"/>
          <p:cNvSpPr/>
          <p:nvPr/>
        </p:nvSpPr>
        <p:spPr>
          <a:xfrm>
            <a:off x="4989410" y="1150057"/>
            <a:ext cx="3817133" cy="553998"/>
          </a:xfrm>
          <a:prstGeom prst="rect">
            <a:avLst/>
          </a:prstGeom>
        </p:spPr>
        <p:txBody>
          <a:bodyPr wrap="square">
            <a:spAutoFit/>
          </a:bodyPr>
          <a:lstStyle/>
          <a:p>
            <a:pPr marL="57150">
              <a:spcBef>
                <a:spcPts val="480"/>
              </a:spcBef>
              <a:buSzPts val="2400"/>
            </a:pPr>
            <a:r>
              <a:rPr lang="en-US" sz="3000" dirty="0">
                <a:solidFill>
                  <a:schemeClr val="accent1">
                    <a:lumMod val="50000"/>
                  </a:schemeClr>
                </a:solidFill>
              </a:rPr>
              <a:t>Click on a Question!</a:t>
            </a:r>
            <a:endParaRPr lang="en-US" sz="3000" b="1" dirty="0"/>
          </a:p>
        </p:txBody>
      </p:sp>
      <p:sp>
        <p:nvSpPr>
          <p:cNvPr id="7" name="Rectangle 6">
            <a:hlinkClick r:id="rId3" action="ppaction://hlinksldjump"/>
          </p:cNvPr>
          <p:cNvSpPr/>
          <p:nvPr/>
        </p:nvSpPr>
        <p:spPr>
          <a:xfrm>
            <a:off x="412054" y="1748789"/>
            <a:ext cx="4572000" cy="507831"/>
          </a:xfrm>
          <a:prstGeom prst="rect">
            <a:avLst/>
          </a:prstGeom>
        </p:spPr>
        <p:txBody>
          <a:bodyPr>
            <a:spAutoFit/>
          </a:bodyPr>
          <a:lstStyle/>
          <a:p>
            <a:r>
              <a:rPr lang="en-GB" sz="1350" b="1" dirty="0">
                <a:ea typeface="Arial"/>
                <a:cs typeface="Arial"/>
                <a:sym typeface="Arial"/>
              </a:rPr>
              <a:t>Will preprints lead to large volumes of  low-quality material on </a:t>
            </a:r>
            <a:r>
              <a:rPr lang="en-GB" sz="1350" b="1" dirty="0" err="1">
                <a:ea typeface="Arial"/>
                <a:cs typeface="Arial"/>
                <a:sym typeface="Arial"/>
              </a:rPr>
              <a:t>EarthArXiv</a:t>
            </a:r>
            <a:r>
              <a:rPr lang="en-GB" sz="1350" b="1" dirty="0">
                <a:ea typeface="Arial"/>
                <a:cs typeface="Arial"/>
                <a:sym typeface="Arial"/>
              </a:rPr>
              <a:t>?</a:t>
            </a:r>
            <a:endParaRPr lang="en-US" sz="1350" dirty="0"/>
          </a:p>
        </p:txBody>
      </p:sp>
      <p:sp>
        <p:nvSpPr>
          <p:cNvPr id="8" name="Rectangle 7">
            <a:hlinkClick r:id="rId4" action="ppaction://hlinksldjump"/>
          </p:cNvPr>
          <p:cNvSpPr/>
          <p:nvPr/>
        </p:nvSpPr>
        <p:spPr>
          <a:xfrm>
            <a:off x="412054" y="2453544"/>
            <a:ext cx="2732095" cy="300082"/>
          </a:xfrm>
          <a:prstGeom prst="rect">
            <a:avLst/>
          </a:prstGeom>
        </p:spPr>
        <p:txBody>
          <a:bodyPr wrap="none">
            <a:spAutoFit/>
          </a:bodyPr>
          <a:lstStyle/>
          <a:p>
            <a:r>
              <a:rPr lang="en-GB" sz="1350" b="1" dirty="0"/>
              <a:t>Can </a:t>
            </a:r>
            <a:r>
              <a:rPr lang="en-GB" sz="1350" b="1" dirty="0" err="1"/>
              <a:t>EarthArXiv</a:t>
            </a:r>
            <a:r>
              <a:rPr lang="en-GB" sz="1350" b="1" dirty="0"/>
              <a:t> only host preprints?</a:t>
            </a:r>
            <a:endParaRPr lang="en-US" sz="1350" dirty="0"/>
          </a:p>
        </p:txBody>
      </p:sp>
      <p:sp>
        <p:nvSpPr>
          <p:cNvPr id="10" name="Rectangle 9">
            <a:hlinkClick r:id="rId5" action="ppaction://hlinksldjump"/>
          </p:cNvPr>
          <p:cNvSpPr/>
          <p:nvPr/>
        </p:nvSpPr>
        <p:spPr>
          <a:xfrm>
            <a:off x="412054" y="2950549"/>
            <a:ext cx="4420056" cy="300082"/>
          </a:xfrm>
          <a:prstGeom prst="rect">
            <a:avLst/>
          </a:prstGeom>
        </p:spPr>
        <p:txBody>
          <a:bodyPr wrap="none">
            <a:spAutoFit/>
          </a:bodyPr>
          <a:lstStyle/>
          <a:p>
            <a:r>
              <a:rPr lang="en-GB" sz="1350" b="1" dirty="0"/>
              <a:t>Will publishing a preprint mean I can’t publish in a journal?</a:t>
            </a:r>
            <a:endParaRPr lang="en-US" sz="1350" dirty="0"/>
          </a:p>
        </p:txBody>
      </p:sp>
      <p:sp>
        <p:nvSpPr>
          <p:cNvPr id="11" name="Rectangle 10">
            <a:hlinkClick r:id="rId6" action="ppaction://hlinksldjump"/>
          </p:cNvPr>
          <p:cNvSpPr/>
          <p:nvPr/>
        </p:nvSpPr>
        <p:spPr>
          <a:xfrm>
            <a:off x="412054" y="3447555"/>
            <a:ext cx="2634952" cy="300082"/>
          </a:xfrm>
          <a:prstGeom prst="rect">
            <a:avLst/>
          </a:prstGeom>
        </p:spPr>
        <p:txBody>
          <a:bodyPr wrap="none">
            <a:spAutoFit/>
          </a:bodyPr>
          <a:lstStyle/>
          <a:p>
            <a:r>
              <a:rPr lang="en-GB" sz="1350" b="1" dirty="0"/>
              <a:t>How do I link data to my preprint?</a:t>
            </a:r>
            <a:endParaRPr lang="en-US" sz="1350" dirty="0"/>
          </a:p>
        </p:txBody>
      </p:sp>
      <p:sp>
        <p:nvSpPr>
          <p:cNvPr id="12" name="Rectangle 11">
            <a:hlinkClick r:id="rId7" action="ppaction://hlinksldjump"/>
          </p:cNvPr>
          <p:cNvSpPr/>
          <p:nvPr/>
        </p:nvSpPr>
        <p:spPr>
          <a:xfrm>
            <a:off x="417410" y="3944560"/>
            <a:ext cx="4572000" cy="507831"/>
          </a:xfrm>
          <a:prstGeom prst="rect">
            <a:avLst/>
          </a:prstGeom>
        </p:spPr>
        <p:txBody>
          <a:bodyPr>
            <a:spAutoFit/>
          </a:bodyPr>
          <a:lstStyle/>
          <a:p>
            <a:r>
              <a:rPr lang="en-GB" sz="1350" b="1" dirty="0"/>
              <a:t>Does my preprint get a DOI and how might this impact citation count?</a:t>
            </a:r>
            <a:endParaRPr lang="en-US" sz="1350" dirty="0"/>
          </a:p>
        </p:txBody>
      </p:sp>
      <p:sp>
        <p:nvSpPr>
          <p:cNvPr id="13" name="Rectangle 12"/>
          <p:cNvSpPr/>
          <p:nvPr/>
        </p:nvSpPr>
        <p:spPr>
          <a:xfrm>
            <a:off x="4989410" y="555306"/>
            <a:ext cx="1955715" cy="507831"/>
          </a:xfrm>
          <a:prstGeom prst="rect">
            <a:avLst/>
          </a:prstGeom>
          <a:effectLst/>
        </p:spPr>
        <p:txBody>
          <a:bodyPr wrap="square">
            <a:spAutoFit/>
          </a:bodyPr>
          <a:lstStyle/>
          <a:p>
            <a:r>
              <a:rPr lang="en-US" sz="2700" b="1" dirty="0"/>
              <a:t>Answer</a:t>
            </a:r>
          </a:p>
        </p:txBody>
      </p:sp>
    </p:spTree>
    <p:extLst>
      <p:ext uri="{BB962C8B-B14F-4D97-AF65-F5344CB8AC3E}">
        <p14:creationId xmlns:p14="http://schemas.microsoft.com/office/powerpoint/2010/main" val="15860214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055" y="213038"/>
            <a:ext cx="1955715" cy="784830"/>
          </a:xfrm>
          <a:prstGeom prst="rect">
            <a:avLst/>
          </a:prstGeom>
          <a:effectLst/>
        </p:spPr>
        <p:txBody>
          <a:bodyPr wrap="square">
            <a:spAutoFit/>
          </a:bodyPr>
          <a:lstStyle/>
          <a:p>
            <a:r>
              <a:rPr lang="en-US" sz="4500" b="1" dirty="0"/>
              <a:t>FAQ</a:t>
            </a:r>
          </a:p>
        </p:txBody>
      </p:sp>
      <p:sp>
        <p:nvSpPr>
          <p:cNvPr id="5" name="Rectangle 4">
            <a:hlinkClick r:id="rId2" action="ppaction://hlinksldjump"/>
          </p:cNvPr>
          <p:cNvSpPr/>
          <p:nvPr/>
        </p:nvSpPr>
        <p:spPr>
          <a:xfrm>
            <a:off x="412054" y="1208608"/>
            <a:ext cx="4857993" cy="300082"/>
          </a:xfrm>
          <a:prstGeom prst="rect">
            <a:avLst/>
          </a:prstGeom>
        </p:spPr>
        <p:txBody>
          <a:bodyPr wrap="square">
            <a:spAutoFit/>
          </a:bodyPr>
          <a:lstStyle/>
          <a:p>
            <a:r>
              <a:rPr lang="en-GB" sz="1350" b="1" dirty="0">
                <a:solidFill>
                  <a:schemeClr val="accent1">
                    <a:lumMod val="50000"/>
                  </a:schemeClr>
                </a:solidFill>
                <a:ea typeface="Arial"/>
                <a:cs typeface="Arial"/>
                <a:sym typeface="Arial"/>
              </a:rPr>
              <a:t>Will someone steal my work in my preprint?</a:t>
            </a:r>
            <a:endParaRPr lang="en-US" sz="1350" dirty="0">
              <a:solidFill>
                <a:schemeClr val="accent1">
                  <a:lumMod val="50000"/>
                </a:schemeClr>
              </a:solidFill>
            </a:endParaRPr>
          </a:p>
        </p:txBody>
      </p:sp>
      <p:sp>
        <p:nvSpPr>
          <p:cNvPr id="6" name="Rectangle 5"/>
          <p:cNvSpPr/>
          <p:nvPr/>
        </p:nvSpPr>
        <p:spPr>
          <a:xfrm>
            <a:off x="4989410" y="1150057"/>
            <a:ext cx="3817133" cy="4157548"/>
          </a:xfrm>
          <a:prstGeom prst="rect">
            <a:avLst/>
          </a:prstGeom>
        </p:spPr>
        <p:txBody>
          <a:bodyPr wrap="square">
            <a:spAutoFit/>
          </a:bodyPr>
          <a:lstStyle/>
          <a:p>
            <a:pPr marL="57150">
              <a:spcBef>
                <a:spcPts val="480"/>
              </a:spcBef>
              <a:buSzPts val="2400"/>
            </a:pPr>
            <a:r>
              <a:rPr lang="en-US" sz="1500" dirty="0">
                <a:solidFill>
                  <a:schemeClr val="accent1">
                    <a:lumMod val="50000"/>
                  </a:schemeClr>
                </a:solidFill>
              </a:rPr>
              <a:t>Based on experiences at very established (e.g. </a:t>
            </a:r>
            <a:r>
              <a:rPr lang="en-US" sz="1500" dirty="0" err="1">
                <a:solidFill>
                  <a:schemeClr val="accent1">
                    <a:lumMod val="50000"/>
                  </a:schemeClr>
                </a:solidFill>
              </a:rPr>
              <a:t>ArXiv</a:t>
            </a:r>
            <a:r>
              <a:rPr lang="en-US" sz="1500" dirty="0">
                <a:solidFill>
                  <a:schemeClr val="accent1">
                    <a:lumMod val="50000"/>
                  </a:schemeClr>
                </a:solidFill>
              </a:rPr>
              <a:t>) and newer, but rapidly growing preprint services (e.g. </a:t>
            </a:r>
            <a:r>
              <a:rPr lang="en-US" sz="1500" dirty="0" err="1">
                <a:solidFill>
                  <a:schemeClr val="accent1">
                    <a:lumMod val="50000"/>
                  </a:schemeClr>
                </a:solidFill>
              </a:rPr>
              <a:t>BioArXix</a:t>
            </a:r>
            <a:r>
              <a:rPr lang="en-US" sz="1500" dirty="0">
                <a:solidFill>
                  <a:schemeClr val="accent1">
                    <a:lumMod val="50000"/>
                  </a:schemeClr>
                </a:solidFill>
              </a:rPr>
              <a:t>, </a:t>
            </a:r>
            <a:r>
              <a:rPr lang="en-US" sz="1500" dirty="0" err="1">
                <a:solidFill>
                  <a:schemeClr val="accent1">
                    <a:lumMod val="50000"/>
                  </a:schemeClr>
                </a:solidFill>
              </a:rPr>
              <a:t>SocArXiv</a:t>
            </a:r>
            <a:r>
              <a:rPr lang="en-US" sz="1500" dirty="0">
                <a:solidFill>
                  <a:schemeClr val="accent1">
                    <a:lumMod val="50000"/>
                  </a:schemeClr>
                </a:solidFill>
              </a:rPr>
              <a:t>), there is no evidence that preprints lead to being scooped.</a:t>
            </a:r>
          </a:p>
          <a:p>
            <a:pPr marL="57150">
              <a:spcBef>
                <a:spcPts val="480"/>
              </a:spcBef>
              <a:buSzPts val="2400"/>
            </a:pPr>
            <a:endParaRPr lang="en-US" sz="1500" dirty="0">
              <a:solidFill>
                <a:schemeClr val="accent1">
                  <a:lumMod val="50000"/>
                </a:schemeClr>
              </a:solidFill>
            </a:endParaRPr>
          </a:p>
          <a:p>
            <a:pPr marL="57150">
              <a:spcBef>
                <a:spcPts val="420"/>
              </a:spcBef>
              <a:buClr>
                <a:schemeClr val="dk1"/>
              </a:buClr>
              <a:buSzPts val="2400"/>
            </a:pPr>
            <a:r>
              <a:rPr lang="en-US" sz="1500" dirty="0">
                <a:solidFill>
                  <a:schemeClr val="accent1">
                    <a:lumMod val="50000"/>
                  </a:schemeClr>
                </a:solidFill>
              </a:rPr>
              <a:t>If someone is prepared to steal ideas from a </a:t>
            </a:r>
            <a:r>
              <a:rPr lang="en-US" sz="1500" dirty="0" err="1">
                <a:solidFill>
                  <a:schemeClr val="accent1">
                    <a:lumMod val="50000"/>
                  </a:schemeClr>
                </a:solidFill>
              </a:rPr>
              <a:t>timestamped</a:t>
            </a:r>
            <a:r>
              <a:rPr lang="en-US" sz="1500" dirty="0">
                <a:solidFill>
                  <a:schemeClr val="accent1">
                    <a:lumMod val="50000"/>
                  </a:schemeClr>
                </a:solidFill>
              </a:rPr>
              <a:t>/’</a:t>
            </a:r>
            <a:r>
              <a:rPr lang="en-US" sz="1500" dirty="0" err="1">
                <a:solidFill>
                  <a:schemeClr val="accent1">
                    <a:lumMod val="50000"/>
                  </a:schemeClr>
                </a:solidFill>
              </a:rPr>
              <a:t>DOI’d</a:t>
            </a:r>
            <a:r>
              <a:rPr lang="en-US" sz="1500" dirty="0">
                <a:solidFill>
                  <a:schemeClr val="accent1">
                    <a:lumMod val="50000"/>
                  </a:schemeClr>
                </a:solidFill>
              </a:rPr>
              <a:t>’ preprint, they would likely do the same from material in a journal or from a conference presentation.</a:t>
            </a:r>
          </a:p>
          <a:p>
            <a:pPr marL="57150">
              <a:spcBef>
                <a:spcPts val="480"/>
              </a:spcBef>
              <a:buSzPts val="2400"/>
            </a:pPr>
            <a:endParaRPr lang="en-US" sz="1500" dirty="0">
              <a:solidFill>
                <a:schemeClr val="accent1">
                  <a:lumMod val="50000"/>
                </a:schemeClr>
              </a:solidFill>
            </a:endParaRPr>
          </a:p>
          <a:p>
            <a:pPr marL="57150">
              <a:spcBef>
                <a:spcPts val="480"/>
              </a:spcBef>
              <a:buSzPts val="2400"/>
            </a:pPr>
            <a:r>
              <a:rPr lang="en-US" sz="1500" dirty="0">
                <a:solidFill>
                  <a:schemeClr val="accent1">
                    <a:lumMod val="50000"/>
                  </a:schemeClr>
                </a:solidFill>
              </a:rPr>
              <a:t>The reputational damage associated with intellectual theft is significant and long-lasting, thus the latter is very rare.</a:t>
            </a:r>
          </a:p>
          <a:p>
            <a:pPr marL="342900">
              <a:spcBef>
                <a:spcPts val="480"/>
              </a:spcBef>
            </a:pPr>
            <a:endParaRPr lang="en-US" sz="1500" b="1" dirty="0"/>
          </a:p>
          <a:p>
            <a:pPr marL="342900">
              <a:spcBef>
                <a:spcPts val="480"/>
              </a:spcBef>
            </a:pPr>
            <a:endParaRPr lang="en-US" sz="1500" b="1" dirty="0"/>
          </a:p>
        </p:txBody>
      </p:sp>
      <p:sp>
        <p:nvSpPr>
          <p:cNvPr id="7" name="Rectangle 6">
            <a:hlinkClick r:id="rId3" action="ppaction://hlinksldjump"/>
          </p:cNvPr>
          <p:cNvSpPr/>
          <p:nvPr/>
        </p:nvSpPr>
        <p:spPr>
          <a:xfrm>
            <a:off x="412054" y="1748789"/>
            <a:ext cx="4572000" cy="507831"/>
          </a:xfrm>
          <a:prstGeom prst="rect">
            <a:avLst/>
          </a:prstGeom>
        </p:spPr>
        <p:txBody>
          <a:bodyPr>
            <a:spAutoFit/>
          </a:bodyPr>
          <a:lstStyle/>
          <a:p>
            <a:r>
              <a:rPr lang="en-GB" sz="1350" b="1" dirty="0">
                <a:ea typeface="Arial"/>
                <a:cs typeface="Arial"/>
                <a:sym typeface="Arial"/>
              </a:rPr>
              <a:t>Will preprints lead to large volumes of  low-quality material on </a:t>
            </a:r>
            <a:r>
              <a:rPr lang="en-GB" sz="1350" b="1" dirty="0" err="1">
                <a:ea typeface="Arial"/>
                <a:cs typeface="Arial"/>
                <a:sym typeface="Arial"/>
              </a:rPr>
              <a:t>EarthArXiv</a:t>
            </a:r>
            <a:r>
              <a:rPr lang="en-GB" sz="1350" b="1" dirty="0">
                <a:ea typeface="Arial"/>
                <a:cs typeface="Arial"/>
                <a:sym typeface="Arial"/>
              </a:rPr>
              <a:t>?</a:t>
            </a:r>
            <a:endParaRPr lang="en-US" sz="1350" dirty="0"/>
          </a:p>
        </p:txBody>
      </p:sp>
      <p:sp>
        <p:nvSpPr>
          <p:cNvPr id="8" name="Rectangle 7">
            <a:hlinkClick r:id="rId4" action="ppaction://hlinksldjump"/>
          </p:cNvPr>
          <p:cNvSpPr/>
          <p:nvPr/>
        </p:nvSpPr>
        <p:spPr>
          <a:xfrm>
            <a:off x="412054" y="2453544"/>
            <a:ext cx="2732095" cy="300082"/>
          </a:xfrm>
          <a:prstGeom prst="rect">
            <a:avLst/>
          </a:prstGeom>
        </p:spPr>
        <p:txBody>
          <a:bodyPr wrap="none">
            <a:spAutoFit/>
          </a:bodyPr>
          <a:lstStyle/>
          <a:p>
            <a:r>
              <a:rPr lang="en-GB" sz="1350" b="1" dirty="0"/>
              <a:t>Can </a:t>
            </a:r>
            <a:r>
              <a:rPr lang="en-GB" sz="1350" b="1" dirty="0" err="1"/>
              <a:t>EarthArXiv</a:t>
            </a:r>
            <a:r>
              <a:rPr lang="en-GB" sz="1350" b="1" dirty="0"/>
              <a:t> only host preprints?</a:t>
            </a:r>
            <a:endParaRPr lang="en-US" sz="1350" dirty="0"/>
          </a:p>
        </p:txBody>
      </p:sp>
      <p:sp>
        <p:nvSpPr>
          <p:cNvPr id="10" name="Rectangle 9">
            <a:hlinkClick r:id="rId5" action="ppaction://hlinksldjump"/>
          </p:cNvPr>
          <p:cNvSpPr/>
          <p:nvPr/>
        </p:nvSpPr>
        <p:spPr>
          <a:xfrm>
            <a:off x="412054" y="3447555"/>
            <a:ext cx="2634952" cy="300082"/>
          </a:xfrm>
          <a:prstGeom prst="rect">
            <a:avLst/>
          </a:prstGeom>
        </p:spPr>
        <p:txBody>
          <a:bodyPr wrap="none">
            <a:spAutoFit/>
          </a:bodyPr>
          <a:lstStyle/>
          <a:p>
            <a:r>
              <a:rPr lang="en-GB" sz="1350" b="1" dirty="0"/>
              <a:t>How do I link data to my preprint?</a:t>
            </a:r>
            <a:endParaRPr lang="en-US" sz="1350" dirty="0"/>
          </a:p>
        </p:txBody>
      </p:sp>
      <p:sp>
        <p:nvSpPr>
          <p:cNvPr id="11" name="Rectangle 10">
            <a:hlinkClick r:id="rId6" action="ppaction://hlinksldjump"/>
          </p:cNvPr>
          <p:cNvSpPr/>
          <p:nvPr/>
        </p:nvSpPr>
        <p:spPr>
          <a:xfrm>
            <a:off x="417410" y="3944560"/>
            <a:ext cx="4572000" cy="507831"/>
          </a:xfrm>
          <a:prstGeom prst="rect">
            <a:avLst/>
          </a:prstGeom>
        </p:spPr>
        <p:txBody>
          <a:bodyPr>
            <a:spAutoFit/>
          </a:bodyPr>
          <a:lstStyle/>
          <a:p>
            <a:r>
              <a:rPr lang="en-GB" sz="1350" b="1" dirty="0"/>
              <a:t>Does my preprint get a DOI and how might this impact citation count?</a:t>
            </a:r>
            <a:endParaRPr lang="en-US" sz="1350" dirty="0"/>
          </a:p>
        </p:txBody>
      </p:sp>
      <p:sp>
        <p:nvSpPr>
          <p:cNvPr id="12" name="Rectangle 11"/>
          <p:cNvSpPr/>
          <p:nvPr/>
        </p:nvSpPr>
        <p:spPr>
          <a:xfrm>
            <a:off x="4989410" y="555306"/>
            <a:ext cx="1955715" cy="507831"/>
          </a:xfrm>
          <a:prstGeom prst="rect">
            <a:avLst/>
          </a:prstGeom>
          <a:effectLst/>
        </p:spPr>
        <p:txBody>
          <a:bodyPr wrap="square">
            <a:spAutoFit/>
          </a:bodyPr>
          <a:lstStyle/>
          <a:p>
            <a:r>
              <a:rPr lang="en-US" sz="2700" b="1" dirty="0"/>
              <a:t>Answer</a:t>
            </a:r>
          </a:p>
        </p:txBody>
      </p:sp>
      <p:sp>
        <p:nvSpPr>
          <p:cNvPr id="16" name="Rectangle 15">
            <a:hlinkClick r:id="rId7" action="ppaction://hlinksldjump"/>
          </p:cNvPr>
          <p:cNvSpPr/>
          <p:nvPr/>
        </p:nvSpPr>
        <p:spPr>
          <a:xfrm>
            <a:off x="412054" y="2950549"/>
            <a:ext cx="4420056" cy="300082"/>
          </a:xfrm>
          <a:prstGeom prst="rect">
            <a:avLst/>
          </a:prstGeom>
        </p:spPr>
        <p:txBody>
          <a:bodyPr wrap="none">
            <a:spAutoFit/>
          </a:bodyPr>
          <a:lstStyle/>
          <a:p>
            <a:r>
              <a:rPr lang="en-GB" sz="1350" b="1" dirty="0"/>
              <a:t>Will publishing a preprint mean I can’t publish in a journal?</a:t>
            </a:r>
            <a:endParaRPr lang="en-US" sz="1350" dirty="0"/>
          </a:p>
        </p:txBody>
      </p:sp>
    </p:spTree>
    <p:extLst>
      <p:ext uri="{BB962C8B-B14F-4D97-AF65-F5344CB8AC3E}">
        <p14:creationId xmlns:p14="http://schemas.microsoft.com/office/powerpoint/2010/main" val="22021705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055" y="213038"/>
            <a:ext cx="1955715" cy="784830"/>
          </a:xfrm>
          <a:prstGeom prst="rect">
            <a:avLst/>
          </a:prstGeom>
          <a:effectLst/>
        </p:spPr>
        <p:txBody>
          <a:bodyPr wrap="square">
            <a:spAutoFit/>
          </a:bodyPr>
          <a:lstStyle/>
          <a:p>
            <a:r>
              <a:rPr lang="en-US" sz="4500" b="1" dirty="0"/>
              <a:t>FAQ</a:t>
            </a:r>
          </a:p>
        </p:txBody>
      </p:sp>
      <p:sp>
        <p:nvSpPr>
          <p:cNvPr id="5" name="Rectangle 4">
            <a:hlinkClick r:id="rId2" action="ppaction://hlinksldjump"/>
          </p:cNvPr>
          <p:cNvSpPr/>
          <p:nvPr/>
        </p:nvSpPr>
        <p:spPr>
          <a:xfrm>
            <a:off x="412054" y="1208608"/>
            <a:ext cx="4857993" cy="300082"/>
          </a:xfrm>
          <a:prstGeom prst="rect">
            <a:avLst/>
          </a:prstGeom>
        </p:spPr>
        <p:txBody>
          <a:bodyPr wrap="square">
            <a:spAutoFit/>
          </a:bodyPr>
          <a:lstStyle/>
          <a:p>
            <a:r>
              <a:rPr lang="en-GB" sz="1350" b="1" dirty="0">
                <a:ea typeface="Arial"/>
                <a:cs typeface="Arial"/>
                <a:sym typeface="Arial"/>
              </a:rPr>
              <a:t>Will someone steal my work in my preprint?</a:t>
            </a:r>
            <a:endParaRPr lang="en-US" sz="1350" dirty="0"/>
          </a:p>
        </p:txBody>
      </p:sp>
      <p:sp>
        <p:nvSpPr>
          <p:cNvPr id="6" name="Rectangle 5"/>
          <p:cNvSpPr/>
          <p:nvPr/>
        </p:nvSpPr>
        <p:spPr>
          <a:xfrm>
            <a:off x="4989410" y="1150057"/>
            <a:ext cx="3817133" cy="3516347"/>
          </a:xfrm>
          <a:prstGeom prst="rect">
            <a:avLst/>
          </a:prstGeom>
        </p:spPr>
        <p:txBody>
          <a:bodyPr wrap="square">
            <a:spAutoFit/>
          </a:bodyPr>
          <a:lstStyle/>
          <a:p>
            <a:pPr marL="57150" algn="just">
              <a:spcBef>
                <a:spcPts val="480"/>
              </a:spcBef>
              <a:buSzPts val="2400"/>
            </a:pPr>
            <a:r>
              <a:rPr lang="en-US" sz="1500" dirty="0">
                <a:solidFill>
                  <a:schemeClr val="accent1">
                    <a:lumMod val="50000"/>
                  </a:schemeClr>
                </a:solidFill>
              </a:rPr>
              <a:t>Anecdotal evidence suggests this behavior has not emerged in the physics community via use of </a:t>
            </a:r>
            <a:r>
              <a:rPr lang="en-US" sz="1500" dirty="0" err="1">
                <a:solidFill>
                  <a:schemeClr val="accent1">
                    <a:lumMod val="50000"/>
                  </a:schemeClr>
                </a:solidFill>
              </a:rPr>
              <a:t>ArXiv</a:t>
            </a:r>
            <a:endParaRPr lang="en-US" sz="1500" dirty="0">
              <a:solidFill>
                <a:schemeClr val="accent1">
                  <a:lumMod val="50000"/>
                </a:schemeClr>
              </a:solidFill>
            </a:endParaRPr>
          </a:p>
          <a:p>
            <a:pPr marL="57150" algn="just">
              <a:spcBef>
                <a:spcPts val="480"/>
              </a:spcBef>
              <a:buSzPts val="2400"/>
            </a:pPr>
            <a:r>
              <a:rPr lang="en-US" sz="1500" dirty="0">
                <a:solidFill>
                  <a:schemeClr val="accent1">
                    <a:lumMod val="50000"/>
                  </a:schemeClr>
                </a:solidFill>
              </a:rPr>
              <a:t>Because preprinting requires public disclosure, authors are wary of developing a bad reputation; if the work is poor, it will likely be ignored by the rest of the community...with the same applying to material published in a journal</a:t>
            </a:r>
          </a:p>
          <a:p>
            <a:pPr marL="57150" algn="just">
              <a:spcBef>
                <a:spcPts val="480"/>
              </a:spcBef>
              <a:buSzPts val="2400"/>
            </a:pPr>
            <a:r>
              <a:rPr lang="en-US" sz="1500" dirty="0">
                <a:solidFill>
                  <a:schemeClr val="accent1">
                    <a:lumMod val="50000"/>
                  </a:schemeClr>
                </a:solidFill>
              </a:rPr>
              <a:t>RSS feeds allow sorting of material posted to </a:t>
            </a:r>
            <a:r>
              <a:rPr lang="en-US" sz="1500" dirty="0" err="1">
                <a:solidFill>
                  <a:schemeClr val="accent1">
                    <a:lumMod val="50000"/>
                  </a:schemeClr>
                </a:solidFill>
              </a:rPr>
              <a:t>EarthArXiv</a:t>
            </a:r>
            <a:r>
              <a:rPr lang="en-US" sz="1500" dirty="0">
                <a:solidFill>
                  <a:schemeClr val="accent1">
                    <a:lumMod val="50000"/>
                  </a:schemeClr>
                </a:solidFill>
              </a:rPr>
              <a:t>; cf. Google Scholar</a:t>
            </a:r>
          </a:p>
          <a:p>
            <a:pPr marL="57150" algn="just">
              <a:spcBef>
                <a:spcPts val="480"/>
              </a:spcBef>
              <a:buSzPts val="2400"/>
            </a:pPr>
            <a:r>
              <a:rPr lang="en-US" sz="1500" dirty="0">
                <a:solidFill>
                  <a:schemeClr val="accent1">
                    <a:lumMod val="50000"/>
                  </a:schemeClr>
                </a:solidFill>
              </a:rPr>
              <a:t>Initial evidence and download statistics suggests </a:t>
            </a:r>
            <a:r>
              <a:rPr lang="en-US" sz="1500" dirty="0" err="1">
                <a:solidFill>
                  <a:schemeClr val="accent1">
                    <a:lumMod val="50000"/>
                  </a:schemeClr>
                </a:solidFill>
              </a:rPr>
              <a:t>EarthArXiv</a:t>
            </a:r>
            <a:r>
              <a:rPr lang="en-US" sz="1500" dirty="0">
                <a:solidFill>
                  <a:schemeClr val="accent1">
                    <a:lumMod val="50000"/>
                  </a:schemeClr>
                </a:solidFill>
              </a:rPr>
              <a:t> is hosting high-quality, desirable material...</a:t>
            </a:r>
          </a:p>
        </p:txBody>
      </p:sp>
      <p:sp>
        <p:nvSpPr>
          <p:cNvPr id="7" name="Rectangle 6">
            <a:hlinkClick r:id="rId3" action="ppaction://hlinksldjump"/>
          </p:cNvPr>
          <p:cNvSpPr/>
          <p:nvPr/>
        </p:nvSpPr>
        <p:spPr>
          <a:xfrm>
            <a:off x="412054" y="1748789"/>
            <a:ext cx="4572000" cy="507831"/>
          </a:xfrm>
          <a:prstGeom prst="rect">
            <a:avLst/>
          </a:prstGeom>
        </p:spPr>
        <p:txBody>
          <a:bodyPr>
            <a:spAutoFit/>
          </a:bodyPr>
          <a:lstStyle/>
          <a:p>
            <a:r>
              <a:rPr lang="en-GB" sz="1350" b="1" dirty="0">
                <a:solidFill>
                  <a:schemeClr val="accent1">
                    <a:lumMod val="50000"/>
                  </a:schemeClr>
                </a:solidFill>
                <a:ea typeface="Arial"/>
                <a:cs typeface="Arial"/>
                <a:sym typeface="Arial"/>
              </a:rPr>
              <a:t>Will preprints lead to large volumes of  low-quality material on </a:t>
            </a:r>
            <a:r>
              <a:rPr lang="en-GB" sz="1350" b="1" dirty="0" err="1">
                <a:solidFill>
                  <a:schemeClr val="accent1">
                    <a:lumMod val="50000"/>
                  </a:schemeClr>
                </a:solidFill>
                <a:ea typeface="Arial"/>
                <a:cs typeface="Arial"/>
                <a:sym typeface="Arial"/>
              </a:rPr>
              <a:t>EarthArXiv</a:t>
            </a:r>
            <a:r>
              <a:rPr lang="en-GB" sz="1350" b="1" dirty="0">
                <a:solidFill>
                  <a:schemeClr val="accent1">
                    <a:lumMod val="50000"/>
                  </a:schemeClr>
                </a:solidFill>
                <a:ea typeface="Arial"/>
                <a:cs typeface="Arial"/>
                <a:sym typeface="Arial"/>
              </a:rPr>
              <a:t>?</a:t>
            </a:r>
            <a:endParaRPr lang="en-US" sz="1350" dirty="0">
              <a:solidFill>
                <a:schemeClr val="accent1">
                  <a:lumMod val="50000"/>
                </a:schemeClr>
              </a:solidFill>
            </a:endParaRPr>
          </a:p>
        </p:txBody>
      </p:sp>
      <p:sp>
        <p:nvSpPr>
          <p:cNvPr id="8" name="Rectangle 7">
            <a:hlinkClick r:id="rId4" action="ppaction://hlinksldjump"/>
          </p:cNvPr>
          <p:cNvSpPr/>
          <p:nvPr/>
        </p:nvSpPr>
        <p:spPr>
          <a:xfrm>
            <a:off x="412054" y="2453544"/>
            <a:ext cx="2732095" cy="300082"/>
          </a:xfrm>
          <a:prstGeom prst="rect">
            <a:avLst/>
          </a:prstGeom>
        </p:spPr>
        <p:txBody>
          <a:bodyPr wrap="none">
            <a:spAutoFit/>
          </a:bodyPr>
          <a:lstStyle/>
          <a:p>
            <a:r>
              <a:rPr lang="en-GB" sz="1350" b="1" dirty="0"/>
              <a:t>Can </a:t>
            </a:r>
            <a:r>
              <a:rPr lang="en-GB" sz="1350" b="1" dirty="0" err="1"/>
              <a:t>EarthArXiv</a:t>
            </a:r>
            <a:r>
              <a:rPr lang="en-GB" sz="1350" b="1" dirty="0"/>
              <a:t> only host preprints?</a:t>
            </a:r>
            <a:endParaRPr lang="en-US" sz="1350" dirty="0"/>
          </a:p>
        </p:txBody>
      </p:sp>
      <p:sp>
        <p:nvSpPr>
          <p:cNvPr id="10" name="Rectangle 9">
            <a:hlinkClick r:id="rId5" action="ppaction://hlinksldjump"/>
          </p:cNvPr>
          <p:cNvSpPr/>
          <p:nvPr/>
        </p:nvSpPr>
        <p:spPr>
          <a:xfrm>
            <a:off x="412054" y="3447555"/>
            <a:ext cx="2634952" cy="300082"/>
          </a:xfrm>
          <a:prstGeom prst="rect">
            <a:avLst/>
          </a:prstGeom>
        </p:spPr>
        <p:txBody>
          <a:bodyPr wrap="none">
            <a:spAutoFit/>
          </a:bodyPr>
          <a:lstStyle/>
          <a:p>
            <a:r>
              <a:rPr lang="en-GB" sz="1350" b="1" dirty="0"/>
              <a:t>How do I link data to my preprint?</a:t>
            </a:r>
            <a:endParaRPr lang="en-US" sz="1350" dirty="0"/>
          </a:p>
        </p:txBody>
      </p:sp>
      <p:sp>
        <p:nvSpPr>
          <p:cNvPr id="11" name="Rectangle 10">
            <a:hlinkClick r:id="rId6" action="ppaction://hlinksldjump"/>
          </p:cNvPr>
          <p:cNvSpPr/>
          <p:nvPr/>
        </p:nvSpPr>
        <p:spPr>
          <a:xfrm>
            <a:off x="417410" y="3944560"/>
            <a:ext cx="4572000" cy="507831"/>
          </a:xfrm>
          <a:prstGeom prst="rect">
            <a:avLst/>
          </a:prstGeom>
        </p:spPr>
        <p:txBody>
          <a:bodyPr>
            <a:spAutoFit/>
          </a:bodyPr>
          <a:lstStyle/>
          <a:p>
            <a:r>
              <a:rPr lang="en-GB" sz="1350" b="1" dirty="0"/>
              <a:t>Does my preprint get a DOI and how might this impact citation count?</a:t>
            </a:r>
            <a:endParaRPr lang="en-US" sz="1350" dirty="0"/>
          </a:p>
        </p:txBody>
      </p:sp>
      <p:sp>
        <p:nvSpPr>
          <p:cNvPr id="12" name="Rectangle 11"/>
          <p:cNvSpPr/>
          <p:nvPr/>
        </p:nvSpPr>
        <p:spPr>
          <a:xfrm>
            <a:off x="4989410" y="555306"/>
            <a:ext cx="1955715" cy="507831"/>
          </a:xfrm>
          <a:prstGeom prst="rect">
            <a:avLst/>
          </a:prstGeom>
          <a:effectLst/>
        </p:spPr>
        <p:txBody>
          <a:bodyPr wrap="square">
            <a:spAutoFit/>
          </a:bodyPr>
          <a:lstStyle/>
          <a:p>
            <a:r>
              <a:rPr lang="en-US" sz="2700" b="1" dirty="0"/>
              <a:t>Answer</a:t>
            </a:r>
          </a:p>
        </p:txBody>
      </p:sp>
      <p:sp>
        <p:nvSpPr>
          <p:cNvPr id="14" name="Rectangle 13">
            <a:hlinkClick r:id="rId7" action="ppaction://hlinksldjump"/>
          </p:cNvPr>
          <p:cNvSpPr/>
          <p:nvPr/>
        </p:nvSpPr>
        <p:spPr>
          <a:xfrm>
            <a:off x="412054" y="2950549"/>
            <a:ext cx="4420056" cy="300082"/>
          </a:xfrm>
          <a:prstGeom prst="rect">
            <a:avLst/>
          </a:prstGeom>
        </p:spPr>
        <p:txBody>
          <a:bodyPr wrap="none">
            <a:spAutoFit/>
          </a:bodyPr>
          <a:lstStyle/>
          <a:p>
            <a:r>
              <a:rPr lang="en-GB" sz="1350" b="1" dirty="0"/>
              <a:t>Will publishing a preprint mean I can’t publish in a journal?</a:t>
            </a:r>
            <a:endParaRPr lang="en-US" sz="1350" dirty="0"/>
          </a:p>
        </p:txBody>
      </p:sp>
    </p:spTree>
    <p:extLst>
      <p:ext uri="{BB962C8B-B14F-4D97-AF65-F5344CB8AC3E}">
        <p14:creationId xmlns:p14="http://schemas.microsoft.com/office/powerpoint/2010/main" val="41350132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055" y="213038"/>
            <a:ext cx="1955715" cy="784830"/>
          </a:xfrm>
          <a:prstGeom prst="rect">
            <a:avLst/>
          </a:prstGeom>
          <a:effectLst/>
        </p:spPr>
        <p:txBody>
          <a:bodyPr wrap="square">
            <a:spAutoFit/>
          </a:bodyPr>
          <a:lstStyle/>
          <a:p>
            <a:r>
              <a:rPr lang="en-US" sz="4500" b="1" dirty="0"/>
              <a:t>FAQ</a:t>
            </a:r>
          </a:p>
        </p:txBody>
      </p:sp>
      <p:sp>
        <p:nvSpPr>
          <p:cNvPr id="5" name="Rectangle 4">
            <a:hlinkClick r:id="rId2" action="ppaction://hlinksldjump"/>
          </p:cNvPr>
          <p:cNvSpPr/>
          <p:nvPr/>
        </p:nvSpPr>
        <p:spPr>
          <a:xfrm>
            <a:off x="412054" y="1208608"/>
            <a:ext cx="4857993" cy="300082"/>
          </a:xfrm>
          <a:prstGeom prst="rect">
            <a:avLst/>
          </a:prstGeom>
        </p:spPr>
        <p:txBody>
          <a:bodyPr wrap="square">
            <a:spAutoFit/>
          </a:bodyPr>
          <a:lstStyle/>
          <a:p>
            <a:r>
              <a:rPr lang="en-GB" sz="1350" b="1" dirty="0">
                <a:ea typeface="Arial"/>
                <a:cs typeface="Arial"/>
                <a:sym typeface="Arial"/>
              </a:rPr>
              <a:t>Will someone steal my work in my preprint?</a:t>
            </a:r>
            <a:endParaRPr lang="en-US" sz="1350" dirty="0"/>
          </a:p>
        </p:txBody>
      </p:sp>
      <p:sp>
        <p:nvSpPr>
          <p:cNvPr id="6" name="Rectangle 5"/>
          <p:cNvSpPr/>
          <p:nvPr/>
        </p:nvSpPr>
        <p:spPr>
          <a:xfrm>
            <a:off x="4989410" y="1150057"/>
            <a:ext cx="3817133" cy="3285515"/>
          </a:xfrm>
          <a:prstGeom prst="rect">
            <a:avLst/>
          </a:prstGeom>
        </p:spPr>
        <p:txBody>
          <a:bodyPr wrap="square">
            <a:spAutoFit/>
          </a:bodyPr>
          <a:lstStyle/>
          <a:p>
            <a:pPr marL="66675" algn="just">
              <a:spcBef>
                <a:spcPts val="480"/>
              </a:spcBef>
              <a:buSzPts val="2200"/>
            </a:pPr>
            <a:r>
              <a:rPr lang="en-US" sz="1500" b="1" dirty="0">
                <a:solidFill>
                  <a:schemeClr val="accent1">
                    <a:lumMod val="50000"/>
                  </a:schemeClr>
                </a:solidFill>
              </a:rPr>
              <a:t>No.</a:t>
            </a:r>
            <a:r>
              <a:rPr lang="en-US" sz="1500" dirty="0">
                <a:solidFill>
                  <a:schemeClr val="accent1">
                    <a:lumMod val="50000"/>
                  </a:schemeClr>
                </a:solidFill>
              </a:rPr>
              <a:t> </a:t>
            </a:r>
            <a:r>
              <a:rPr lang="en-US" sz="1500" dirty="0" err="1">
                <a:solidFill>
                  <a:schemeClr val="accent1">
                    <a:lumMod val="50000"/>
                  </a:schemeClr>
                </a:solidFill>
              </a:rPr>
              <a:t>EarthArXiv</a:t>
            </a:r>
            <a:r>
              <a:rPr lang="en-US" sz="1500" dirty="0">
                <a:solidFill>
                  <a:schemeClr val="accent1">
                    <a:lumMod val="50000"/>
                  </a:schemeClr>
                </a:solidFill>
              </a:rPr>
              <a:t> is also a </a:t>
            </a:r>
            <a:r>
              <a:rPr lang="en-US" sz="1500" b="1" dirty="0">
                <a:solidFill>
                  <a:schemeClr val="accent1">
                    <a:lumMod val="50000"/>
                  </a:schemeClr>
                </a:solidFill>
              </a:rPr>
              <a:t>repository for </a:t>
            </a:r>
            <a:r>
              <a:rPr lang="en-US" sz="1500" b="1" dirty="0" err="1">
                <a:solidFill>
                  <a:schemeClr val="accent1">
                    <a:lumMod val="50000"/>
                  </a:schemeClr>
                </a:solidFill>
              </a:rPr>
              <a:t>postprints</a:t>
            </a:r>
            <a:r>
              <a:rPr lang="en-US" sz="1500" dirty="0">
                <a:solidFill>
                  <a:schemeClr val="accent1">
                    <a:lumMod val="50000"/>
                  </a:schemeClr>
                </a:solidFill>
              </a:rPr>
              <a:t> (i.e. material already published in a journal)</a:t>
            </a:r>
          </a:p>
          <a:p>
            <a:pPr marL="66675" algn="just">
              <a:spcBef>
                <a:spcPts val="480"/>
              </a:spcBef>
              <a:buSzPts val="2200"/>
            </a:pPr>
            <a:r>
              <a:rPr lang="en-US" sz="1500" dirty="0">
                <a:solidFill>
                  <a:schemeClr val="accent1">
                    <a:lumMod val="50000"/>
                  </a:schemeClr>
                </a:solidFill>
              </a:rPr>
              <a:t>Depending on journal policy, we can host the </a:t>
            </a:r>
            <a:r>
              <a:rPr lang="en-US" sz="1500" b="1" dirty="0">
                <a:solidFill>
                  <a:schemeClr val="accent1">
                    <a:lumMod val="50000"/>
                  </a:schemeClr>
                </a:solidFill>
              </a:rPr>
              <a:t>Author Accepted Manuscript</a:t>
            </a:r>
            <a:r>
              <a:rPr lang="en-US" sz="1500" dirty="0">
                <a:solidFill>
                  <a:schemeClr val="accent1">
                    <a:lumMod val="50000"/>
                  </a:schemeClr>
                </a:solidFill>
              </a:rPr>
              <a:t> (i.e. accepted version of paper, but before publisher typesetting) (AAMs) or the </a:t>
            </a:r>
            <a:r>
              <a:rPr lang="en-US" sz="1500" b="1" dirty="0">
                <a:solidFill>
                  <a:schemeClr val="accent1">
                    <a:lumMod val="50000"/>
                  </a:schemeClr>
                </a:solidFill>
              </a:rPr>
              <a:t>Version of Record</a:t>
            </a:r>
            <a:r>
              <a:rPr lang="en-US" sz="1500" dirty="0">
                <a:solidFill>
                  <a:schemeClr val="accent1">
                    <a:lumMod val="50000"/>
                  </a:schemeClr>
                </a:solidFill>
              </a:rPr>
              <a:t> (</a:t>
            </a:r>
            <a:r>
              <a:rPr lang="en-US" sz="1500" dirty="0" err="1">
                <a:solidFill>
                  <a:schemeClr val="accent1">
                    <a:lumMod val="50000"/>
                  </a:schemeClr>
                </a:solidFill>
              </a:rPr>
              <a:t>VoR</a:t>
            </a:r>
            <a:r>
              <a:rPr lang="en-US" sz="1500" dirty="0">
                <a:solidFill>
                  <a:schemeClr val="accent1">
                    <a:lumMod val="50000"/>
                  </a:schemeClr>
                </a:solidFill>
              </a:rPr>
              <a:t>) (i.e. published version of paper, after publisher </a:t>
            </a:r>
            <a:r>
              <a:rPr lang="en-US" sz="1500" dirty="0" err="1">
                <a:solidFill>
                  <a:schemeClr val="accent1">
                    <a:lumMod val="50000"/>
                  </a:schemeClr>
                </a:solidFill>
              </a:rPr>
              <a:t>typsetting</a:t>
            </a:r>
            <a:r>
              <a:rPr lang="en-US" sz="1500" dirty="0">
                <a:solidFill>
                  <a:schemeClr val="accent1">
                    <a:lumMod val="50000"/>
                  </a:schemeClr>
                </a:solidFill>
              </a:rPr>
              <a:t>)</a:t>
            </a:r>
          </a:p>
          <a:p>
            <a:pPr marL="66675" algn="just">
              <a:spcBef>
                <a:spcPts val="480"/>
              </a:spcBef>
              <a:buSzPts val="2200"/>
            </a:pPr>
            <a:r>
              <a:rPr lang="en-US" sz="1500" dirty="0">
                <a:solidFill>
                  <a:schemeClr val="accent1">
                    <a:lumMod val="50000"/>
                  </a:schemeClr>
                </a:solidFill>
              </a:rPr>
              <a:t>Check your journal’s policy on </a:t>
            </a:r>
            <a:r>
              <a:rPr lang="en-US" sz="1500" b="1" u="sng" dirty="0" err="1">
                <a:solidFill>
                  <a:schemeClr val="accent1">
                    <a:lumMod val="50000"/>
                  </a:schemeClr>
                </a:solidFill>
                <a:hlinkClick r:id="rId3"/>
              </a:rPr>
              <a:t>SHERPARoMEO</a:t>
            </a:r>
            <a:r>
              <a:rPr lang="en-US" sz="1500" dirty="0">
                <a:solidFill>
                  <a:schemeClr val="accent1">
                    <a:lumMod val="50000"/>
                  </a:schemeClr>
                </a:solidFill>
              </a:rPr>
              <a:t> </a:t>
            </a:r>
          </a:p>
          <a:p>
            <a:pPr marL="66675" algn="just">
              <a:spcBef>
                <a:spcPts val="480"/>
              </a:spcBef>
              <a:buSzPts val="2200"/>
            </a:pPr>
            <a:r>
              <a:rPr lang="en-US" sz="1500" dirty="0" err="1">
                <a:solidFill>
                  <a:schemeClr val="accent1">
                    <a:lumMod val="50000"/>
                  </a:schemeClr>
                </a:solidFill>
              </a:rPr>
              <a:t>EarthArXiv</a:t>
            </a:r>
            <a:r>
              <a:rPr lang="en-US" sz="1500" dirty="0">
                <a:solidFill>
                  <a:schemeClr val="accent1">
                    <a:lumMod val="50000"/>
                  </a:schemeClr>
                </a:solidFill>
              </a:rPr>
              <a:t> can also host </a:t>
            </a:r>
            <a:r>
              <a:rPr lang="en-US" sz="1500" b="1" dirty="0">
                <a:solidFill>
                  <a:schemeClr val="accent1">
                    <a:lumMod val="50000"/>
                  </a:schemeClr>
                </a:solidFill>
              </a:rPr>
              <a:t>datasets</a:t>
            </a:r>
            <a:r>
              <a:rPr lang="en-US" sz="1500" dirty="0">
                <a:solidFill>
                  <a:schemeClr val="accent1">
                    <a:lumMod val="50000"/>
                  </a:schemeClr>
                </a:solidFill>
              </a:rPr>
              <a:t>, </a:t>
            </a:r>
            <a:r>
              <a:rPr lang="en-US" sz="1500" b="1" dirty="0">
                <a:solidFill>
                  <a:schemeClr val="accent1">
                    <a:lumMod val="50000"/>
                  </a:schemeClr>
                </a:solidFill>
              </a:rPr>
              <a:t>textbooks</a:t>
            </a:r>
            <a:r>
              <a:rPr lang="en-US" sz="1500" dirty="0">
                <a:solidFill>
                  <a:schemeClr val="accent1">
                    <a:lumMod val="50000"/>
                  </a:schemeClr>
                </a:solidFill>
              </a:rPr>
              <a:t>, </a:t>
            </a:r>
            <a:r>
              <a:rPr lang="en-US" sz="1500" b="1" dirty="0">
                <a:solidFill>
                  <a:schemeClr val="accent1">
                    <a:lumMod val="50000"/>
                  </a:schemeClr>
                </a:solidFill>
              </a:rPr>
              <a:t>book chapters</a:t>
            </a:r>
            <a:r>
              <a:rPr lang="en-US" sz="1500" dirty="0">
                <a:solidFill>
                  <a:schemeClr val="accent1">
                    <a:lumMod val="50000"/>
                  </a:schemeClr>
                </a:solidFill>
              </a:rPr>
              <a:t>, etc. </a:t>
            </a:r>
            <a:r>
              <a:rPr lang="en-US" sz="1500" b="1" dirty="0">
                <a:solidFill>
                  <a:schemeClr val="accent1">
                    <a:lumMod val="50000"/>
                  </a:schemeClr>
                </a:solidFill>
              </a:rPr>
              <a:t>Please contact us if you have any queries</a:t>
            </a:r>
            <a:r>
              <a:rPr lang="en-US" sz="1500" dirty="0">
                <a:solidFill>
                  <a:schemeClr val="accent1">
                    <a:lumMod val="50000"/>
                  </a:schemeClr>
                </a:solidFill>
              </a:rPr>
              <a:t>!</a:t>
            </a:r>
          </a:p>
        </p:txBody>
      </p:sp>
      <p:sp>
        <p:nvSpPr>
          <p:cNvPr id="7" name="Rectangle 6">
            <a:hlinkClick r:id="rId4" action="ppaction://hlinksldjump"/>
          </p:cNvPr>
          <p:cNvSpPr/>
          <p:nvPr/>
        </p:nvSpPr>
        <p:spPr>
          <a:xfrm>
            <a:off x="412054" y="1748789"/>
            <a:ext cx="4572000" cy="507831"/>
          </a:xfrm>
          <a:prstGeom prst="rect">
            <a:avLst/>
          </a:prstGeom>
        </p:spPr>
        <p:txBody>
          <a:bodyPr>
            <a:spAutoFit/>
          </a:bodyPr>
          <a:lstStyle/>
          <a:p>
            <a:r>
              <a:rPr lang="en-GB" sz="1350" b="1" dirty="0">
                <a:ea typeface="Arial"/>
                <a:cs typeface="Arial"/>
                <a:sym typeface="Arial"/>
              </a:rPr>
              <a:t>Will preprints lead to large volumes of  low-quality material on </a:t>
            </a:r>
            <a:r>
              <a:rPr lang="en-GB" sz="1350" b="1" dirty="0" err="1">
                <a:ea typeface="Arial"/>
                <a:cs typeface="Arial"/>
                <a:sym typeface="Arial"/>
              </a:rPr>
              <a:t>EarthArXiv</a:t>
            </a:r>
            <a:r>
              <a:rPr lang="en-GB" sz="1350" b="1" dirty="0">
                <a:ea typeface="Arial"/>
                <a:cs typeface="Arial"/>
                <a:sym typeface="Arial"/>
              </a:rPr>
              <a:t>?</a:t>
            </a:r>
            <a:endParaRPr lang="en-US" sz="1350" dirty="0"/>
          </a:p>
        </p:txBody>
      </p:sp>
      <p:sp>
        <p:nvSpPr>
          <p:cNvPr id="8" name="Rectangle 7">
            <a:hlinkClick r:id="rId5" action="ppaction://hlinksldjump"/>
          </p:cNvPr>
          <p:cNvSpPr/>
          <p:nvPr/>
        </p:nvSpPr>
        <p:spPr>
          <a:xfrm>
            <a:off x="412054" y="2453544"/>
            <a:ext cx="2732095" cy="300082"/>
          </a:xfrm>
          <a:prstGeom prst="rect">
            <a:avLst/>
          </a:prstGeom>
        </p:spPr>
        <p:txBody>
          <a:bodyPr wrap="none">
            <a:spAutoFit/>
          </a:bodyPr>
          <a:lstStyle/>
          <a:p>
            <a:r>
              <a:rPr lang="en-GB" sz="1350" b="1" dirty="0">
                <a:solidFill>
                  <a:schemeClr val="accent1">
                    <a:lumMod val="50000"/>
                  </a:schemeClr>
                </a:solidFill>
              </a:rPr>
              <a:t>Can </a:t>
            </a:r>
            <a:r>
              <a:rPr lang="en-GB" sz="1350" b="1" dirty="0" err="1">
                <a:solidFill>
                  <a:schemeClr val="accent1">
                    <a:lumMod val="50000"/>
                  </a:schemeClr>
                </a:solidFill>
              </a:rPr>
              <a:t>EarthArXiv</a:t>
            </a:r>
            <a:r>
              <a:rPr lang="en-GB" sz="1350" b="1" dirty="0">
                <a:solidFill>
                  <a:schemeClr val="accent1">
                    <a:lumMod val="50000"/>
                  </a:schemeClr>
                </a:solidFill>
              </a:rPr>
              <a:t> only host preprints?</a:t>
            </a:r>
            <a:endParaRPr lang="en-US" sz="1350" dirty="0">
              <a:solidFill>
                <a:schemeClr val="accent1">
                  <a:lumMod val="50000"/>
                </a:schemeClr>
              </a:solidFill>
            </a:endParaRPr>
          </a:p>
        </p:txBody>
      </p:sp>
      <p:sp>
        <p:nvSpPr>
          <p:cNvPr id="10" name="Rectangle 9">
            <a:hlinkClick r:id="rId6" action="ppaction://hlinksldjump"/>
          </p:cNvPr>
          <p:cNvSpPr/>
          <p:nvPr/>
        </p:nvSpPr>
        <p:spPr>
          <a:xfrm>
            <a:off x="412054" y="3447555"/>
            <a:ext cx="2634952" cy="300082"/>
          </a:xfrm>
          <a:prstGeom prst="rect">
            <a:avLst/>
          </a:prstGeom>
        </p:spPr>
        <p:txBody>
          <a:bodyPr wrap="none">
            <a:spAutoFit/>
          </a:bodyPr>
          <a:lstStyle/>
          <a:p>
            <a:r>
              <a:rPr lang="en-GB" sz="1350" b="1" dirty="0"/>
              <a:t>How do I link data to my preprint?</a:t>
            </a:r>
            <a:endParaRPr lang="en-US" sz="1350" dirty="0"/>
          </a:p>
        </p:txBody>
      </p:sp>
      <p:sp>
        <p:nvSpPr>
          <p:cNvPr id="11" name="Rectangle 10">
            <a:hlinkClick r:id="rId7" action="ppaction://hlinksldjump"/>
          </p:cNvPr>
          <p:cNvSpPr/>
          <p:nvPr/>
        </p:nvSpPr>
        <p:spPr>
          <a:xfrm>
            <a:off x="417410" y="3944560"/>
            <a:ext cx="4572000" cy="507831"/>
          </a:xfrm>
          <a:prstGeom prst="rect">
            <a:avLst/>
          </a:prstGeom>
        </p:spPr>
        <p:txBody>
          <a:bodyPr>
            <a:spAutoFit/>
          </a:bodyPr>
          <a:lstStyle/>
          <a:p>
            <a:r>
              <a:rPr lang="en-GB" sz="1350" b="1" dirty="0"/>
              <a:t>Does my preprint get a DOI and how might this impact citation count?</a:t>
            </a:r>
            <a:endParaRPr lang="en-US" sz="1350" dirty="0"/>
          </a:p>
        </p:txBody>
      </p:sp>
      <p:sp>
        <p:nvSpPr>
          <p:cNvPr id="12" name="Rectangle 11"/>
          <p:cNvSpPr/>
          <p:nvPr/>
        </p:nvSpPr>
        <p:spPr>
          <a:xfrm>
            <a:off x="4989410" y="555306"/>
            <a:ext cx="1955715" cy="507831"/>
          </a:xfrm>
          <a:prstGeom prst="rect">
            <a:avLst/>
          </a:prstGeom>
          <a:effectLst/>
        </p:spPr>
        <p:txBody>
          <a:bodyPr wrap="square">
            <a:spAutoFit/>
          </a:bodyPr>
          <a:lstStyle/>
          <a:p>
            <a:r>
              <a:rPr lang="en-US" sz="2700" b="1" dirty="0"/>
              <a:t>Answer</a:t>
            </a:r>
          </a:p>
        </p:txBody>
      </p:sp>
      <p:sp>
        <p:nvSpPr>
          <p:cNvPr id="14" name="Rectangle 13">
            <a:hlinkClick r:id="rId8" action="ppaction://hlinksldjump"/>
          </p:cNvPr>
          <p:cNvSpPr/>
          <p:nvPr/>
        </p:nvSpPr>
        <p:spPr>
          <a:xfrm>
            <a:off x="412054" y="2950549"/>
            <a:ext cx="4420056" cy="300082"/>
          </a:xfrm>
          <a:prstGeom prst="rect">
            <a:avLst/>
          </a:prstGeom>
        </p:spPr>
        <p:txBody>
          <a:bodyPr wrap="none">
            <a:spAutoFit/>
          </a:bodyPr>
          <a:lstStyle/>
          <a:p>
            <a:r>
              <a:rPr lang="en-GB" sz="1350" b="1" dirty="0"/>
              <a:t>Will publishing a preprint mean I can’t publish in a journal?</a:t>
            </a:r>
            <a:endParaRPr lang="en-US" sz="1350" dirty="0"/>
          </a:p>
        </p:txBody>
      </p:sp>
    </p:spTree>
    <p:extLst>
      <p:ext uri="{BB962C8B-B14F-4D97-AF65-F5344CB8AC3E}">
        <p14:creationId xmlns:p14="http://schemas.microsoft.com/office/powerpoint/2010/main" val="39751844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055" y="213038"/>
            <a:ext cx="1955715" cy="784830"/>
          </a:xfrm>
          <a:prstGeom prst="rect">
            <a:avLst/>
          </a:prstGeom>
          <a:effectLst/>
        </p:spPr>
        <p:txBody>
          <a:bodyPr wrap="square">
            <a:spAutoFit/>
          </a:bodyPr>
          <a:lstStyle/>
          <a:p>
            <a:r>
              <a:rPr lang="en-US" sz="4500" b="1" dirty="0"/>
              <a:t>FAQ</a:t>
            </a:r>
          </a:p>
        </p:txBody>
      </p:sp>
      <p:sp>
        <p:nvSpPr>
          <p:cNvPr id="5" name="Rectangle 4">
            <a:hlinkClick r:id="rId2" action="ppaction://hlinksldjump"/>
          </p:cNvPr>
          <p:cNvSpPr/>
          <p:nvPr/>
        </p:nvSpPr>
        <p:spPr>
          <a:xfrm>
            <a:off x="412054" y="1208608"/>
            <a:ext cx="4857993" cy="300082"/>
          </a:xfrm>
          <a:prstGeom prst="rect">
            <a:avLst/>
          </a:prstGeom>
        </p:spPr>
        <p:txBody>
          <a:bodyPr wrap="square">
            <a:spAutoFit/>
          </a:bodyPr>
          <a:lstStyle/>
          <a:p>
            <a:r>
              <a:rPr lang="en-GB" sz="1350" b="1" dirty="0">
                <a:ea typeface="Arial"/>
                <a:cs typeface="Arial"/>
                <a:sym typeface="Arial"/>
              </a:rPr>
              <a:t>Will someone steal my work in my preprint?</a:t>
            </a:r>
            <a:endParaRPr lang="en-US" sz="1350" dirty="0"/>
          </a:p>
        </p:txBody>
      </p:sp>
      <p:sp>
        <p:nvSpPr>
          <p:cNvPr id="6" name="Rectangle 5"/>
          <p:cNvSpPr/>
          <p:nvPr/>
        </p:nvSpPr>
        <p:spPr>
          <a:xfrm>
            <a:off x="4989410" y="1150057"/>
            <a:ext cx="3817133" cy="1541448"/>
          </a:xfrm>
          <a:prstGeom prst="rect">
            <a:avLst/>
          </a:prstGeom>
        </p:spPr>
        <p:txBody>
          <a:bodyPr wrap="square">
            <a:spAutoFit/>
          </a:bodyPr>
          <a:lstStyle/>
          <a:p>
            <a:pPr marL="19050" algn="just">
              <a:spcBef>
                <a:spcPts val="480"/>
              </a:spcBef>
              <a:buSzPts val="3200"/>
            </a:pPr>
            <a:r>
              <a:rPr lang="en-US" sz="1500" dirty="0">
                <a:solidFill>
                  <a:schemeClr val="accent1">
                    <a:lumMod val="50000"/>
                  </a:schemeClr>
                </a:solidFill>
              </a:rPr>
              <a:t>In </a:t>
            </a:r>
            <a:r>
              <a:rPr lang="en-US" sz="1500" b="1" dirty="0">
                <a:solidFill>
                  <a:schemeClr val="accent1">
                    <a:lumMod val="50000"/>
                  </a:schemeClr>
                </a:solidFill>
              </a:rPr>
              <a:t>most cases</a:t>
            </a:r>
            <a:r>
              <a:rPr lang="en-US" sz="1500" dirty="0">
                <a:solidFill>
                  <a:schemeClr val="accent1">
                    <a:lumMod val="50000"/>
                  </a:schemeClr>
                </a:solidFill>
              </a:rPr>
              <a:t>, the answer is ‘</a:t>
            </a:r>
            <a:r>
              <a:rPr lang="en-US" sz="1500" b="1" dirty="0">
                <a:solidFill>
                  <a:schemeClr val="accent1">
                    <a:lumMod val="50000"/>
                  </a:schemeClr>
                </a:solidFill>
              </a:rPr>
              <a:t>no</a:t>
            </a:r>
            <a:r>
              <a:rPr lang="en-US" sz="1500" dirty="0">
                <a:solidFill>
                  <a:schemeClr val="accent1">
                    <a:lumMod val="50000"/>
                  </a:schemeClr>
                </a:solidFill>
              </a:rPr>
              <a:t>’; because preprinting has been ongoing in other disciplines for, in some cases, a few decades, many publishers have </a:t>
            </a:r>
            <a:r>
              <a:rPr lang="en-US" sz="1500" b="1" dirty="0">
                <a:solidFill>
                  <a:schemeClr val="accent1">
                    <a:lumMod val="50000"/>
                  </a:schemeClr>
                </a:solidFill>
              </a:rPr>
              <a:t>preprint-friendly policies already in place for their journals</a:t>
            </a:r>
          </a:p>
          <a:p>
            <a:pPr marL="19050" algn="just">
              <a:spcBef>
                <a:spcPts val="480"/>
              </a:spcBef>
              <a:buSzPts val="3200"/>
            </a:pPr>
            <a:r>
              <a:rPr lang="en-US" sz="1500" dirty="0">
                <a:solidFill>
                  <a:schemeClr val="accent1">
                    <a:lumMod val="50000"/>
                  </a:schemeClr>
                </a:solidFill>
              </a:rPr>
              <a:t>Check your journal’s policy on </a:t>
            </a:r>
            <a:r>
              <a:rPr lang="en-US" sz="1500" b="1" u="sng" dirty="0" err="1">
                <a:solidFill>
                  <a:schemeClr val="accent1">
                    <a:lumMod val="50000"/>
                  </a:schemeClr>
                </a:solidFill>
                <a:hlinkClick r:id="rId3"/>
              </a:rPr>
              <a:t>SHERPARoMEO</a:t>
            </a:r>
            <a:endParaRPr lang="en-US" sz="1500" dirty="0">
              <a:solidFill>
                <a:schemeClr val="accent1">
                  <a:lumMod val="50000"/>
                </a:schemeClr>
              </a:solidFill>
            </a:endParaRPr>
          </a:p>
        </p:txBody>
      </p:sp>
      <p:sp>
        <p:nvSpPr>
          <p:cNvPr id="7" name="Rectangle 6">
            <a:hlinkClick r:id="rId4" action="ppaction://hlinksldjump"/>
          </p:cNvPr>
          <p:cNvSpPr/>
          <p:nvPr/>
        </p:nvSpPr>
        <p:spPr>
          <a:xfrm>
            <a:off x="412054" y="1748789"/>
            <a:ext cx="4572000" cy="507831"/>
          </a:xfrm>
          <a:prstGeom prst="rect">
            <a:avLst/>
          </a:prstGeom>
        </p:spPr>
        <p:txBody>
          <a:bodyPr>
            <a:spAutoFit/>
          </a:bodyPr>
          <a:lstStyle/>
          <a:p>
            <a:r>
              <a:rPr lang="en-GB" sz="1350" b="1" dirty="0">
                <a:ea typeface="Arial"/>
                <a:cs typeface="Arial"/>
                <a:sym typeface="Arial"/>
              </a:rPr>
              <a:t>Will preprints lead to large volumes of  low-quality material on </a:t>
            </a:r>
            <a:r>
              <a:rPr lang="en-GB" sz="1350" b="1" dirty="0" err="1">
                <a:ea typeface="Arial"/>
                <a:cs typeface="Arial"/>
                <a:sym typeface="Arial"/>
              </a:rPr>
              <a:t>EarthArXiv</a:t>
            </a:r>
            <a:r>
              <a:rPr lang="en-GB" sz="1350" b="1" dirty="0">
                <a:ea typeface="Arial"/>
                <a:cs typeface="Arial"/>
                <a:sym typeface="Arial"/>
              </a:rPr>
              <a:t>?</a:t>
            </a:r>
            <a:endParaRPr lang="en-US" sz="1350" dirty="0"/>
          </a:p>
        </p:txBody>
      </p:sp>
      <p:sp>
        <p:nvSpPr>
          <p:cNvPr id="8" name="Rectangle 7">
            <a:hlinkClick r:id="rId5" action="ppaction://hlinksldjump"/>
          </p:cNvPr>
          <p:cNvSpPr/>
          <p:nvPr/>
        </p:nvSpPr>
        <p:spPr>
          <a:xfrm>
            <a:off x="412054" y="2453544"/>
            <a:ext cx="2732095" cy="300082"/>
          </a:xfrm>
          <a:prstGeom prst="rect">
            <a:avLst/>
          </a:prstGeom>
        </p:spPr>
        <p:txBody>
          <a:bodyPr wrap="none">
            <a:spAutoFit/>
          </a:bodyPr>
          <a:lstStyle/>
          <a:p>
            <a:r>
              <a:rPr lang="en-GB" sz="1350" b="1" dirty="0"/>
              <a:t>Can </a:t>
            </a:r>
            <a:r>
              <a:rPr lang="en-GB" sz="1350" b="1" dirty="0" err="1"/>
              <a:t>EarthArXiv</a:t>
            </a:r>
            <a:r>
              <a:rPr lang="en-GB" sz="1350" b="1" dirty="0"/>
              <a:t> only host preprints?</a:t>
            </a:r>
            <a:endParaRPr lang="en-US" sz="1350" dirty="0"/>
          </a:p>
        </p:txBody>
      </p:sp>
      <p:sp>
        <p:nvSpPr>
          <p:cNvPr id="10" name="Rectangle 9">
            <a:hlinkClick r:id="rId6" action="ppaction://hlinksldjump"/>
          </p:cNvPr>
          <p:cNvSpPr/>
          <p:nvPr/>
        </p:nvSpPr>
        <p:spPr>
          <a:xfrm>
            <a:off x="412054" y="3447555"/>
            <a:ext cx="2634952" cy="300082"/>
          </a:xfrm>
          <a:prstGeom prst="rect">
            <a:avLst/>
          </a:prstGeom>
        </p:spPr>
        <p:txBody>
          <a:bodyPr wrap="none">
            <a:spAutoFit/>
          </a:bodyPr>
          <a:lstStyle/>
          <a:p>
            <a:r>
              <a:rPr lang="en-GB" sz="1350" b="1" dirty="0"/>
              <a:t>How do I link data to my preprint?</a:t>
            </a:r>
            <a:endParaRPr lang="en-US" sz="1350" dirty="0"/>
          </a:p>
        </p:txBody>
      </p:sp>
      <p:sp>
        <p:nvSpPr>
          <p:cNvPr id="11" name="Rectangle 10">
            <a:hlinkClick r:id="rId7" action="ppaction://hlinksldjump"/>
          </p:cNvPr>
          <p:cNvSpPr/>
          <p:nvPr/>
        </p:nvSpPr>
        <p:spPr>
          <a:xfrm>
            <a:off x="417410" y="3944560"/>
            <a:ext cx="4572000" cy="507831"/>
          </a:xfrm>
          <a:prstGeom prst="rect">
            <a:avLst/>
          </a:prstGeom>
        </p:spPr>
        <p:txBody>
          <a:bodyPr>
            <a:spAutoFit/>
          </a:bodyPr>
          <a:lstStyle/>
          <a:p>
            <a:r>
              <a:rPr lang="en-GB" sz="1350" b="1" dirty="0"/>
              <a:t>Does my preprint get a DOI and how might this impact citation count?</a:t>
            </a:r>
            <a:endParaRPr lang="en-US" sz="1350" dirty="0"/>
          </a:p>
        </p:txBody>
      </p:sp>
      <p:sp>
        <p:nvSpPr>
          <p:cNvPr id="12" name="Rectangle 11"/>
          <p:cNvSpPr/>
          <p:nvPr/>
        </p:nvSpPr>
        <p:spPr>
          <a:xfrm>
            <a:off x="4989410" y="555306"/>
            <a:ext cx="1955715" cy="507831"/>
          </a:xfrm>
          <a:prstGeom prst="rect">
            <a:avLst/>
          </a:prstGeom>
          <a:effectLst/>
        </p:spPr>
        <p:txBody>
          <a:bodyPr wrap="square">
            <a:spAutoFit/>
          </a:bodyPr>
          <a:lstStyle/>
          <a:p>
            <a:r>
              <a:rPr lang="en-US" sz="2700" b="1" dirty="0"/>
              <a:t>Answer</a:t>
            </a:r>
          </a:p>
        </p:txBody>
      </p:sp>
      <p:sp>
        <p:nvSpPr>
          <p:cNvPr id="14" name="Rectangle 13">
            <a:hlinkClick r:id="rId8" action="ppaction://hlinksldjump"/>
          </p:cNvPr>
          <p:cNvSpPr/>
          <p:nvPr/>
        </p:nvSpPr>
        <p:spPr>
          <a:xfrm>
            <a:off x="412054" y="2950549"/>
            <a:ext cx="4420056" cy="300082"/>
          </a:xfrm>
          <a:prstGeom prst="rect">
            <a:avLst/>
          </a:prstGeom>
        </p:spPr>
        <p:txBody>
          <a:bodyPr wrap="none">
            <a:spAutoFit/>
          </a:bodyPr>
          <a:lstStyle/>
          <a:p>
            <a:r>
              <a:rPr lang="en-GB" sz="1350" b="1" dirty="0">
                <a:solidFill>
                  <a:schemeClr val="accent1">
                    <a:lumMod val="50000"/>
                  </a:schemeClr>
                </a:solidFill>
              </a:rPr>
              <a:t>Will publishing a preprint mean I can’t publish in a journal?</a:t>
            </a:r>
            <a:endParaRPr lang="en-US" sz="1350" dirty="0">
              <a:solidFill>
                <a:schemeClr val="accent1">
                  <a:lumMod val="50000"/>
                </a:schemeClr>
              </a:solidFill>
            </a:endParaRPr>
          </a:p>
        </p:txBody>
      </p:sp>
    </p:spTree>
    <p:extLst>
      <p:ext uri="{BB962C8B-B14F-4D97-AF65-F5344CB8AC3E}">
        <p14:creationId xmlns:p14="http://schemas.microsoft.com/office/powerpoint/2010/main" val="23839359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055" y="213038"/>
            <a:ext cx="1955715" cy="784830"/>
          </a:xfrm>
          <a:prstGeom prst="rect">
            <a:avLst/>
          </a:prstGeom>
          <a:effectLst/>
        </p:spPr>
        <p:txBody>
          <a:bodyPr wrap="square">
            <a:spAutoFit/>
          </a:bodyPr>
          <a:lstStyle/>
          <a:p>
            <a:r>
              <a:rPr lang="en-US" sz="4500" b="1" dirty="0"/>
              <a:t>FAQ</a:t>
            </a:r>
          </a:p>
        </p:txBody>
      </p:sp>
      <p:sp>
        <p:nvSpPr>
          <p:cNvPr id="5" name="Rectangle 4">
            <a:hlinkClick r:id="rId2" action="ppaction://hlinksldjump"/>
          </p:cNvPr>
          <p:cNvSpPr/>
          <p:nvPr/>
        </p:nvSpPr>
        <p:spPr>
          <a:xfrm>
            <a:off x="412054" y="1208608"/>
            <a:ext cx="4857993" cy="300082"/>
          </a:xfrm>
          <a:prstGeom prst="rect">
            <a:avLst/>
          </a:prstGeom>
        </p:spPr>
        <p:txBody>
          <a:bodyPr wrap="square">
            <a:spAutoFit/>
          </a:bodyPr>
          <a:lstStyle/>
          <a:p>
            <a:r>
              <a:rPr lang="en-GB" sz="1350" b="1" dirty="0">
                <a:ea typeface="Arial"/>
                <a:cs typeface="Arial"/>
                <a:sym typeface="Arial"/>
              </a:rPr>
              <a:t>Will someone steal my work in my preprint?</a:t>
            </a:r>
            <a:endParaRPr lang="en-US" sz="1350" dirty="0"/>
          </a:p>
        </p:txBody>
      </p:sp>
      <p:sp>
        <p:nvSpPr>
          <p:cNvPr id="6" name="Rectangle 5"/>
          <p:cNvSpPr/>
          <p:nvPr/>
        </p:nvSpPr>
        <p:spPr>
          <a:xfrm>
            <a:off x="4989410" y="1150057"/>
            <a:ext cx="3817133" cy="2233945"/>
          </a:xfrm>
          <a:prstGeom prst="rect">
            <a:avLst/>
          </a:prstGeom>
        </p:spPr>
        <p:txBody>
          <a:bodyPr wrap="square">
            <a:spAutoFit/>
          </a:bodyPr>
          <a:lstStyle/>
          <a:p>
            <a:pPr marL="19050" algn="just">
              <a:spcBef>
                <a:spcPts val="480"/>
              </a:spcBef>
              <a:buSzPts val="3200"/>
            </a:pPr>
            <a:r>
              <a:rPr lang="en-US" sz="1500" u="sng" dirty="0">
                <a:solidFill>
                  <a:schemeClr val="accent1">
                    <a:lumMod val="50000"/>
                  </a:schemeClr>
                </a:solidFill>
                <a:hlinkClick r:id="rId3"/>
              </a:rPr>
              <a:t>Open Science Framework</a:t>
            </a:r>
            <a:r>
              <a:rPr lang="en-US" sz="1500" dirty="0">
                <a:solidFill>
                  <a:schemeClr val="accent1">
                    <a:lumMod val="50000"/>
                  </a:schemeClr>
                </a:solidFill>
              </a:rPr>
              <a:t>’s infrastructure allows unlimited disk space for uploading of </a:t>
            </a:r>
            <a:r>
              <a:rPr lang="en-US" sz="1500" u="sng" dirty="0">
                <a:solidFill>
                  <a:schemeClr val="accent1">
                    <a:lumMod val="50000"/>
                  </a:schemeClr>
                </a:solidFill>
                <a:hlinkClick r:id="rId4"/>
              </a:rPr>
              <a:t>publication-related data</a:t>
            </a:r>
            <a:r>
              <a:rPr lang="en-US" sz="1500" dirty="0">
                <a:solidFill>
                  <a:schemeClr val="accent1">
                    <a:lumMod val="50000"/>
                  </a:schemeClr>
                </a:solidFill>
              </a:rPr>
              <a:t> (N.B. there is a per file upload limit of 5GB)</a:t>
            </a:r>
          </a:p>
          <a:p>
            <a:pPr marL="19050" algn="just">
              <a:spcBef>
                <a:spcPts val="480"/>
              </a:spcBef>
              <a:buSzPts val="3200"/>
            </a:pPr>
            <a:r>
              <a:rPr lang="en-US" sz="1500" dirty="0">
                <a:solidFill>
                  <a:schemeClr val="accent1">
                    <a:lumMod val="50000"/>
                  </a:schemeClr>
                </a:solidFill>
              </a:rPr>
              <a:t>More commonly, data, and especially large volumes of data, are stored on external sites (e.g. Dropbox, GitHub, </a:t>
            </a:r>
            <a:r>
              <a:rPr lang="en-US" sz="1500" dirty="0" err="1">
                <a:solidFill>
                  <a:schemeClr val="accent1">
                    <a:lumMod val="50000"/>
                  </a:schemeClr>
                </a:solidFill>
              </a:rPr>
              <a:t>figshare</a:t>
            </a:r>
            <a:r>
              <a:rPr lang="en-US" sz="1500" dirty="0">
                <a:solidFill>
                  <a:schemeClr val="accent1">
                    <a:lumMod val="50000"/>
                  </a:schemeClr>
                </a:solidFill>
              </a:rPr>
              <a:t>, Google Drive) and linked back to the related preprint/</a:t>
            </a:r>
            <a:r>
              <a:rPr lang="en-US" sz="1500" dirty="0" err="1">
                <a:solidFill>
                  <a:schemeClr val="accent1">
                    <a:lumMod val="50000"/>
                  </a:schemeClr>
                </a:solidFill>
              </a:rPr>
              <a:t>postprint</a:t>
            </a:r>
            <a:endParaRPr lang="en-US" sz="1500" dirty="0">
              <a:solidFill>
                <a:schemeClr val="accent1">
                  <a:lumMod val="50000"/>
                </a:schemeClr>
              </a:solidFill>
            </a:endParaRPr>
          </a:p>
        </p:txBody>
      </p:sp>
      <p:sp>
        <p:nvSpPr>
          <p:cNvPr id="7" name="Rectangle 6">
            <a:hlinkClick r:id="rId5" action="ppaction://hlinksldjump"/>
          </p:cNvPr>
          <p:cNvSpPr/>
          <p:nvPr/>
        </p:nvSpPr>
        <p:spPr>
          <a:xfrm>
            <a:off x="412054" y="1748789"/>
            <a:ext cx="4572000" cy="507831"/>
          </a:xfrm>
          <a:prstGeom prst="rect">
            <a:avLst/>
          </a:prstGeom>
        </p:spPr>
        <p:txBody>
          <a:bodyPr>
            <a:spAutoFit/>
          </a:bodyPr>
          <a:lstStyle/>
          <a:p>
            <a:r>
              <a:rPr lang="en-GB" sz="1350" b="1" dirty="0">
                <a:ea typeface="Arial"/>
                <a:cs typeface="Arial"/>
                <a:sym typeface="Arial"/>
              </a:rPr>
              <a:t>Will preprints lead to large volumes of  low-quality material on </a:t>
            </a:r>
            <a:r>
              <a:rPr lang="en-GB" sz="1350" b="1" dirty="0" err="1">
                <a:ea typeface="Arial"/>
                <a:cs typeface="Arial"/>
                <a:sym typeface="Arial"/>
              </a:rPr>
              <a:t>EarthArXiv</a:t>
            </a:r>
            <a:r>
              <a:rPr lang="en-GB" sz="1350" b="1" dirty="0">
                <a:ea typeface="Arial"/>
                <a:cs typeface="Arial"/>
                <a:sym typeface="Arial"/>
              </a:rPr>
              <a:t>?</a:t>
            </a:r>
            <a:endParaRPr lang="en-US" sz="1350" dirty="0"/>
          </a:p>
        </p:txBody>
      </p:sp>
      <p:sp>
        <p:nvSpPr>
          <p:cNvPr id="8" name="Rectangle 7">
            <a:hlinkClick r:id="rId6" action="ppaction://hlinksldjump"/>
          </p:cNvPr>
          <p:cNvSpPr/>
          <p:nvPr/>
        </p:nvSpPr>
        <p:spPr>
          <a:xfrm>
            <a:off x="412054" y="2453544"/>
            <a:ext cx="2732095" cy="300082"/>
          </a:xfrm>
          <a:prstGeom prst="rect">
            <a:avLst/>
          </a:prstGeom>
        </p:spPr>
        <p:txBody>
          <a:bodyPr wrap="none">
            <a:spAutoFit/>
          </a:bodyPr>
          <a:lstStyle/>
          <a:p>
            <a:r>
              <a:rPr lang="en-GB" sz="1350" b="1" dirty="0"/>
              <a:t>Can </a:t>
            </a:r>
            <a:r>
              <a:rPr lang="en-GB" sz="1350" b="1" dirty="0" err="1"/>
              <a:t>EarthArXiv</a:t>
            </a:r>
            <a:r>
              <a:rPr lang="en-GB" sz="1350" b="1" dirty="0"/>
              <a:t> only host preprints?</a:t>
            </a:r>
            <a:endParaRPr lang="en-US" sz="1350" dirty="0"/>
          </a:p>
        </p:txBody>
      </p:sp>
      <p:sp>
        <p:nvSpPr>
          <p:cNvPr id="10" name="Rectangle 9">
            <a:hlinkClick r:id="rId7" action="ppaction://hlinksldjump"/>
          </p:cNvPr>
          <p:cNvSpPr/>
          <p:nvPr/>
        </p:nvSpPr>
        <p:spPr>
          <a:xfrm>
            <a:off x="412054" y="3447555"/>
            <a:ext cx="2634952" cy="300082"/>
          </a:xfrm>
          <a:prstGeom prst="rect">
            <a:avLst/>
          </a:prstGeom>
        </p:spPr>
        <p:txBody>
          <a:bodyPr wrap="none">
            <a:spAutoFit/>
          </a:bodyPr>
          <a:lstStyle/>
          <a:p>
            <a:r>
              <a:rPr lang="en-GB" sz="1350" b="1" dirty="0">
                <a:solidFill>
                  <a:schemeClr val="accent1">
                    <a:lumMod val="50000"/>
                  </a:schemeClr>
                </a:solidFill>
              </a:rPr>
              <a:t>How do I link data to my preprint?</a:t>
            </a:r>
            <a:endParaRPr lang="en-US" sz="1350" dirty="0">
              <a:solidFill>
                <a:schemeClr val="accent1">
                  <a:lumMod val="50000"/>
                </a:schemeClr>
              </a:solidFill>
            </a:endParaRPr>
          </a:p>
        </p:txBody>
      </p:sp>
      <p:sp>
        <p:nvSpPr>
          <p:cNvPr id="11" name="Rectangle 10">
            <a:hlinkClick r:id="rId8" action="ppaction://hlinksldjump"/>
          </p:cNvPr>
          <p:cNvSpPr/>
          <p:nvPr/>
        </p:nvSpPr>
        <p:spPr>
          <a:xfrm>
            <a:off x="417410" y="3944560"/>
            <a:ext cx="4572000" cy="507831"/>
          </a:xfrm>
          <a:prstGeom prst="rect">
            <a:avLst/>
          </a:prstGeom>
        </p:spPr>
        <p:txBody>
          <a:bodyPr>
            <a:spAutoFit/>
          </a:bodyPr>
          <a:lstStyle/>
          <a:p>
            <a:r>
              <a:rPr lang="en-GB" sz="1350" b="1" dirty="0"/>
              <a:t>Does my preprint get a DOI and how might this impact citation count?</a:t>
            </a:r>
            <a:endParaRPr lang="en-US" sz="1350" dirty="0"/>
          </a:p>
        </p:txBody>
      </p:sp>
      <p:sp>
        <p:nvSpPr>
          <p:cNvPr id="12" name="Rectangle 11"/>
          <p:cNvSpPr/>
          <p:nvPr/>
        </p:nvSpPr>
        <p:spPr>
          <a:xfrm>
            <a:off x="4989410" y="555306"/>
            <a:ext cx="1955715" cy="507831"/>
          </a:xfrm>
          <a:prstGeom prst="rect">
            <a:avLst/>
          </a:prstGeom>
          <a:effectLst/>
        </p:spPr>
        <p:txBody>
          <a:bodyPr wrap="square">
            <a:spAutoFit/>
          </a:bodyPr>
          <a:lstStyle/>
          <a:p>
            <a:r>
              <a:rPr lang="en-US" sz="2700" b="1" dirty="0"/>
              <a:t>Answer</a:t>
            </a:r>
          </a:p>
        </p:txBody>
      </p:sp>
      <p:sp>
        <p:nvSpPr>
          <p:cNvPr id="14" name="Rectangle 13">
            <a:hlinkClick r:id="rId9" action="ppaction://hlinksldjump"/>
          </p:cNvPr>
          <p:cNvSpPr/>
          <p:nvPr/>
        </p:nvSpPr>
        <p:spPr>
          <a:xfrm>
            <a:off x="412054" y="2950549"/>
            <a:ext cx="4420056" cy="300082"/>
          </a:xfrm>
          <a:prstGeom prst="rect">
            <a:avLst/>
          </a:prstGeom>
        </p:spPr>
        <p:txBody>
          <a:bodyPr wrap="none">
            <a:spAutoFit/>
          </a:bodyPr>
          <a:lstStyle/>
          <a:p>
            <a:r>
              <a:rPr lang="en-GB" sz="1350" b="1" dirty="0"/>
              <a:t>Will publishing a preprint mean I can’t publish in a journal?</a:t>
            </a:r>
            <a:endParaRPr lang="en-US" sz="1350" dirty="0"/>
          </a:p>
        </p:txBody>
      </p:sp>
    </p:spTree>
    <p:extLst>
      <p:ext uri="{BB962C8B-B14F-4D97-AF65-F5344CB8AC3E}">
        <p14:creationId xmlns:p14="http://schemas.microsoft.com/office/powerpoint/2010/main" val="23368162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055" y="213038"/>
            <a:ext cx="1955715" cy="784830"/>
          </a:xfrm>
          <a:prstGeom prst="rect">
            <a:avLst/>
          </a:prstGeom>
          <a:effectLst/>
        </p:spPr>
        <p:txBody>
          <a:bodyPr wrap="square">
            <a:spAutoFit/>
          </a:bodyPr>
          <a:lstStyle/>
          <a:p>
            <a:r>
              <a:rPr lang="en-US" sz="4500" b="1" dirty="0"/>
              <a:t>FAQ</a:t>
            </a:r>
          </a:p>
        </p:txBody>
      </p:sp>
      <p:sp>
        <p:nvSpPr>
          <p:cNvPr id="5" name="Rectangle 4">
            <a:hlinkClick r:id="rId2" action="ppaction://hlinksldjump"/>
          </p:cNvPr>
          <p:cNvSpPr/>
          <p:nvPr/>
        </p:nvSpPr>
        <p:spPr>
          <a:xfrm>
            <a:off x="412054" y="1208608"/>
            <a:ext cx="4857993" cy="300082"/>
          </a:xfrm>
          <a:prstGeom prst="rect">
            <a:avLst/>
          </a:prstGeom>
        </p:spPr>
        <p:txBody>
          <a:bodyPr wrap="square">
            <a:spAutoFit/>
          </a:bodyPr>
          <a:lstStyle/>
          <a:p>
            <a:r>
              <a:rPr lang="en-GB" sz="1350" b="1" dirty="0">
                <a:ea typeface="Arial"/>
                <a:cs typeface="Arial"/>
                <a:sym typeface="Arial"/>
              </a:rPr>
              <a:t>Will someone steal my work in my preprint?</a:t>
            </a:r>
            <a:endParaRPr lang="en-US" sz="1350" dirty="0"/>
          </a:p>
        </p:txBody>
      </p:sp>
      <p:sp>
        <p:nvSpPr>
          <p:cNvPr id="6" name="Rectangle 5"/>
          <p:cNvSpPr/>
          <p:nvPr/>
        </p:nvSpPr>
        <p:spPr>
          <a:xfrm>
            <a:off x="4989410" y="1150057"/>
            <a:ext cx="3817133" cy="4016484"/>
          </a:xfrm>
          <a:prstGeom prst="rect">
            <a:avLst/>
          </a:prstGeom>
        </p:spPr>
        <p:txBody>
          <a:bodyPr wrap="square">
            <a:spAutoFit/>
          </a:bodyPr>
          <a:lstStyle/>
          <a:p>
            <a:pPr marL="76200" algn="just">
              <a:buSzPts val="2000"/>
            </a:pPr>
            <a:r>
              <a:rPr lang="en-US" sz="1500" dirty="0">
                <a:solidFill>
                  <a:schemeClr val="accent1">
                    <a:lumMod val="50000"/>
                  </a:schemeClr>
                </a:solidFill>
              </a:rPr>
              <a:t>Preprints </a:t>
            </a:r>
            <a:r>
              <a:rPr lang="en-US" sz="1500" b="1" dirty="0">
                <a:solidFill>
                  <a:schemeClr val="accent1">
                    <a:lumMod val="50000"/>
                  </a:schemeClr>
                </a:solidFill>
              </a:rPr>
              <a:t>minted with a DOI upon submission</a:t>
            </a:r>
          </a:p>
          <a:p>
            <a:pPr marL="76200" algn="just">
              <a:buSzPts val="2000"/>
            </a:pPr>
            <a:r>
              <a:rPr lang="en-US" sz="1500" dirty="0">
                <a:solidFill>
                  <a:schemeClr val="accent1">
                    <a:lumMod val="50000"/>
                  </a:schemeClr>
                </a:solidFill>
              </a:rPr>
              <a:t>The </a:t>
            </a:r>
            <a:r>
              <a:rPr lang="en-US" sz="1500" dirty="0" err="1">
                <a:solidFill>
                  <a:schemeClr val="accent1">
                    <a:lumMod val="50000"/>
                  </a:schemeClr>
                </a:solidFill>
              </a:rPr>
              <a:t>EarthArXiv</a:t>
            </a:r>
            <a:r>
              <a:rPr lang="en-US" sz="1500" dirty="0">
                <a:solidFill>
                  <a:schemeClr val="accent1">
                    <a:lumMod val="50000"/>
                  </a:schemeClr>
                </a:solidFill>
              </a:rPr>
              <a:t>-assigned DOI will persist even if the research is eventually published in a journal</a:t>
            </a:r>
          </a:p>
          <a:p>
            <a:pPr marL="76200" algn="just">
              <a:buSzPts val="2000"/>
            </a:pPr>
            <a:endParaRPr lang="en-US" sz="1500" dirty="0">
              <a:solidFill>
                <a:schemeClr val="accent1">
                  <a:lumMod val="50000"/>
                </a:schemeClr>
              </a:solidFill>
            </a:endParaRPr>
          </a:p>
          <a:p>
            <a:pPr marL="76200" algn="just">
              <a:buSzPts val="2000"/>
            </a:pPr>
            <a:r>
              <a:rPr lang="en-US" sz="1500" b="1" dirty="0">
                <a:solidFill>
                  <a:schemeClr val="accent1">
                    <a:lumMod val="50000"/>
                  </a:schemeClr>
                </a:solidFill>
              </a:rPr>
              <a:t>Preprints can collect citations</a:t>
            </a:r>
            <a:r>
              <a:rPr lang="en-US" sz="1500" dirty="0">
                <a:solidFill>
                  <a:schemeClr val="accent1">
                    <a:lumMod val="50000"/>
                  </a:schemeClr>
                </a:solidFill>
              </a:rPr>
              <a:t>, which count towards </a:t>
            </a:r>
            <a:r>
              <a:rPr lang="en-US" sz="1500" b="1" dirty="0">
                <a:solidFill>
                  <a:schemeClr val="accent1">
                    <a:lumMod val="50000"/>
                  </a:schemeClr>
                </a:solidFill>
              </a:rPr>
              <a:t>H-Index</a:t>
            </a:r>
            <a:r>
              <a:rPr lang="en-US" sz="1500" dirty="0">
                <a:solidFill>
                  <a:schemeClr val="accent1">
                    <a:lumMod val="50000"/>
                  </a:schemeClr>
                </a:solidFill>
              </a:rPr>
              <a:t> </a:t>
            </a:r>
          </a:p>
          <a:p>
            <a:pPr marL="76200" algn="just">
              <a:buSzPts val="2000"/>
            </a:pPr>
            <a:endParaRPr lang="en-US" sz="1500" dirty="0">
              <a:solidFill>
                <a:schemeClr val="accent1">
                  <a:lumMod val="50000"/>
                </a:schemeClr>
              </a:solidFill>
            </a:endParaRPr>
          </a:p>
          <a:p>
            <a:pPr marL="76200" algn="just">
              <a:buSzPts val="2000"/>
            </a:pPr>
            <a:r>
              <a:rPr lang="en-US" sz="1500" dirty="0">
                <a:solidFill>
                  <a:schemeClr val="accent1">
                    <a:lumMod val="50000"/>
                  </a:schemeClr>
                </a:solidFill>
              </a:rPr>
              <a:t>Citations could, in theory, be split between preprint and </a:t>
            </a:r>
            <a:r>
              <a:rPr lang="en-US" sz="1500" dirty="0" err="1">
                <a:solidFill>
                  <a:schemeClr val="accent1">
                    <a:lumMod val="50000"/>
                  </a:schemeClr>
                </a:solidFill>
              </a:rPr>
              <a:t>VoR</a:t>
            </a:r>
            <a:r>
              <a:rPr lang="en-US" sz="1500" dirty="0">
                <a:solidFill>
                  <a:schemeClr val="accent1">
                    <a:lumMod val="50000"/>
                  </a:schemeClr>
                </a:solidFill>
              </a:rPr>
              <a:t>; the solution to this is to simply aggregate the citations</a:t>
            </a:r>
          </a:p>
          <a:p>
            <a:pPr lvl="0" algn="just"/>
            <a:endParaRPr lang="en-US" sz="1500" dirty="0">
              <a:solidFill>
                <a:schemeClr val="accent1">
                  <a:lumMod val="50000"/>
                </a:schemeClr>
              </a:solidFill>
            </a:endParaRPr>
          </a:p>
          <a:p>
            <a:pPr marL="76200" algn="just">
              <a:buSzPts val="2000"/>
            </a:pPr>
            <a:r>
              <a:rPr lang="en-US" sz="1500" dirty="0">
                <a:solidFill>
                  <a:schemeClr val="accent1">
                    <a:lumMod val="50000"/>
                  </a:schemeClr>
                </a:solidFill>
              </a:rPr>
              <a:t>Note that the </a:t>
            </a:r>
            <a:r>
              <a:rPr lang="en-US" sz="1500" b="1" dirty="0">
                <a:solidFill>
                  <a:schemeClr val="accent1">
                    <a:lumMod val="50000"/>
                  </a:schemeClr>
                </a:solidFill>
              </a:rPr>
              <a:t>preprint can direct readers to the published version</a:t>
            </a:r>
            <a:r>
              <a:rPr lang="en-US" sz="1500" dirty="0">
                <a:solidFill>
                  <a:schemeClr val="accent1">
                    <a:lumMod val="50000"/>
                  </a:schemeClr>
                </a:solidFill>
              </a:rPr>
              <a:t> (Version of Record or ‘</a:t>
            </a:r>
            <a:r>
              <a:rPr lang="en-US" sz="1500" dirty="0" err="1">
                <a:solidFill>
                  <a:schemeClr val="accent1">
                    <a:lumMod val="50000"/>
                  </a:schemeClr>
                </a:solidFill>
              </a:rPr>
              <a:t>VoR</a:t>
            </a:r>
            <a:r>
              <a:rPr lang="en-US" sz="1500" dirty="0">
                <a:solidFill>
                  <a:schemeClr val="accent1">
                    <a:lumMod val="50000"/>
                  </a:schemeClr>
                </a:solidFill>
              </a:rPr>
              <a:t>’); evidence indicates researchers typically cite the latter and not the former</a:t>
            </a:r>
          </a:p>
        </p:txBody>
      </p:sp>
      <p:sp>
        <p:nvSpPr>
          <p:cNvPr id="7" name="Rectangle 6">
            <a:hlinkClick r:id="rId3" action="ppaction://hlinksldjump"/>
          </p:cNvPr>
          <p:cNvSpPr/>
          <p:nvPr/>
        </p:nvSpPr>
        <p:spPr>
          <a:xfrm>
            <a:off x="412054" y="1748789"/>
            <a:ext cx="4572000" cy="507831"/>
          </a:xfrm>
          <a:prstGeom prst="rect">
            <a:avLst/>
          </a:prstGeom>
        </p:spPr>
        <p:txBody>
          <a:bodyPr>
            <a:spAutoFit/>
          </a:bodyPr>
          <a:lstStyle/>
          <a:p>
            <a:r>
              <a:rPr lang="en-GB" sz="1350" b="1" dirty="0">
                <a:ea typeface="Arial"/>
                <a:cs typeface="Arial"/>
                <a:sym typeface="Arial"/>
              </a:rPr>
              <a:t>Will preprints lead to large volumes of  low-quality material on </a:t>
            </a:r>
            <a:r>
              <a:rPr lang="en-GB" sz="1350" b="1" dirty="0" err="1">
                <a:ea typeface="Arial"/>
                <a:cs typeface="Arial"/>
                <a:sym typeface="Arial"/>
              </a:rPr>
              <a:t>EarthArXiv</a:t>
            </a:r>
            <a:r>
              <a:rPr lang="en-GB" sz="1350" b="1" dirty="0">
                <a:ea typeface="Arial"/>
                <a:cs typeface="Arial"/>
                <a:sym typeface="Arial"/>
              </a:rPr>
              <a:t>?</a:t>
            </a:r>
            <a:endParaRPr lang="en-US" sz="1350" dirty="0"/>
          </a:p>
        </p:txBody>
      </p:sp>
      <p:sp>
        <p:nvSpPr>
          <p:cNvPr id="8" name="Rectangle 7">
            <a:hlinkClick r:id="rId4" action="ppaction://hlinksldjump"/>
          </p:cNvPr>
          <p:cNvSpPr/>
          <p:nvPr/>
        </p:nvSpPr>
        <p:spPr>
          <a:xfrm>
            <a:off x="412054" y="2453544"/>
            <a:ext cx="2732095" cy="300082"/>
          </a:xfrm>
          <a:prstGeom prst="rect">
            <a:avLst/>
          </a:prstGeom>
        </p:spPr>
        <p:txBody>
          <a:bodyPr wrap="none">
            <a:spAutoFit/>
          </a:bodyPr>
          <a:lstStyle/>
          <a:p>
            <a:r>
              <a:rPr lang="en-GB" sz="1350" b="1" dirty="0"/>
              <a:t>Can </a:t>
            </a:r>
            <a:r>
              <a:rPr lang="en-GB" sz="1350" b="1" dirty="0" err="1"/>
              <a:t>EarthArXiv</a:t>
            </a:r>
            <a:r>
              <a:rPr lang="en-GB" sz="1350" b="1" dirty="0"/>
              <a:t> only host preprints?</a:t>
            </a:r>
            <a:endParaRPr lang="en-US" sz="1350" dirty="0"/>
          </a:p>
        </p:txBody>
      </p:sp>
      <p:sp>
        <p:nvSpPr>
          <p:cNvPr id="10" name="Rectangle 9">
            <a:hlinkClick r:id="rId5" action="ppaction://hlinksldjump"/>
          </p:cNvPr>
          <p:cNvSpPr/>
          <p:nvPr/>
        </p:nvSpPr>
        <p:spPr>
          <a:xfrm>
            <a:off x="412054" y="3447555"/>
            <a:ext cx="2634952" cy="300082"/>
          </a:xfrm>
          <a:prstGeom prst="rect">
            <a:avLst/>
          </a:prstGeom>
        </p:spPr>
        <p:txBody>
          <a:bodyPr wrap="none">
            <a:spAutoFit/>
          </a:bodyPr>
          <a:lstStyle/>
          <a:p>
            <a:r>
              <a:rPr lang="en-GB" sz="1350" b="1" dirty="0"/>
              <a:t>How do I link data to my preprint?</a:t>
            </a:r>
            <a:endParaRPr lang="en-US" sz="1350" dirty="0"/>
          </a:p>
        </p:txBody>
      </p:sp>
      <p:sp>
        <p:nvSpPr>
          <p:cNvPr id="11" name="Rectangle 10">
            <a:hlinkClick r:id="rId6" action="ppaction://hlinksldjump"/>
          </p:cNvPr>
          <p:cNvSpPr/>
          <p:nvPr/>
        </p:nvSpPr>
        <p:spPr>
          <a:xfrm>
            <a:off x="417410" y="3944560"/>
            <a:ext cx="4572000" cy="507831"/>
          </a:xfrm>
          <a:prstGeom prst="rect">
            <a:avLst/>
          </a:prstGeom>
        </p:spPr>
        <p:txBody>
          <a:bodyPr>
            <a:spAutoFit/>
          </a:bodyPr>
          <a:lstStyle/>
          <a:p>
            <a:r>
              <a:rPr lang="en-GB" sz="1350" b="1" dirty="0">
                <a:solidFill>
                  <a:schemeClr val="accent1">
                    <a:lumMod val="50000"/>
                  </a:schemeClr>
                </a:solidFill>
              </a:rPr>
              <a:t>Does my preprint get a DOI and how might this impact citation count?</a:t>
            </a:r>
            <a:endParaRPr lang="en-US" sz="1350" dirty="0">
              <a:solidFill>
                <a:schemeClr val="accent1">
                  <a:lumMod val="50000"/>
                </a:schemeClr>
              </a:solidFill>
            </a:endParaRPr>
          </a:p>
        </p:txBody>
      </p:sp>
      <p:sp>
        <p:nvSpPr>
          <p:cNvPr id="12" name="Rectangle 11"/>
          <p:cNvSpPr/>
          <p:nvPr/>
        </p:nvSpPr>
        <p:spPr>
          <a:xfrm>
            <a:off x="4989410" y="555306"/>
            <a:ext cx="1955715" cy="507831"/>
          </a:xfrm>
          <a:prstGeom prst="rect">
            <a:avLst/>
          </a:prstGeom>
          <a:effectLst/>
        </p:spPr>
        <p:txBody>
          <a:bodyPr wrap="square">
            <a:spAutoFit/>
          </a:bodyPr>
          <a:lstStyle/>
          <a:p>
            <a:r>
              <a:rPr lang="en-US" sz="2700" b="1" dirty="0"/>
              <a:t>Answer</a:t>
            </a:r>
          </a:p>
        </p:txBody>
      </p:sp>
      <p:sp>
        <p:nvSpPr>
          <p:cNvPr id="14" name="Rectangle 13">
            <a:hlinkClick r:id="rId7" action="ppaction://hlinksldjump"/>
          </p:cNvPr>
          <p:cNvSpPr/>
          <p:nvPr/>
        </p:nvSpPr>
        <p:spPr>
          <a:xfrm>
            <a:off x="412054" y="2950549"/>
            <a:ext cx="4420056" cy="300082"/>
          </a:xfrm>
          <a:prstGeom prst="rect">
            <a:avLst/>
          </a:prstGeom>
        </p:spPr>
        <p:txBody>
          <a:bodyPr wrap="none">
            <a:spAutoFit/>
          </a:bodyPr>
          <a:lstStyle/>
          <a:p>
            <a:r>
              <a:rPr lang="en-GB" sz="1350" b="1" dirty="0"/>
              <a:t>Will publishing a preprint mean I can’t publish in a journal?</a:t>
            </a:r>
            <a:endParaRPr lang="en-US" sz="1350" dirty="0"/>
          </a:p>
        </p:txBody>
      </p:sp>
    </p:spTree>
    <p:extLst>
      <p:ext uri="{BB962C8B-B14F-4D97-AF65-F5344CB8AC3E}">
        <p14:creationId xmlns:p14="http://schemas.microsoft.com/office/powerpoint/2010/main" val="1657476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easuring some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17" y="-24601"/>
            <a:ext cx="8612334" cy="52737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136D42E9-8EBF-9742-A03C-753ACC9E44A5}"/>
              </a:ext>
            </a:extLst>
          </p:cNvPr>
          <p:cNvSpPr/>
          <p:nvPr/>
        </p:nvSpPr>
        <p:spPr>
          <a:xfrm rot="5400000">
            <a:off x="5646591" y="2988219"/>
            <a:ext cx="6269183" cy="207749"/>
          </a:xfrm>
          <a:prstGeom prst="rect">
            <a:avLst/>
          </a:prstGeom>
        </p:spPr>
        <p:txBody>
          <a:bodyPr wrap="square">
            <a:spAutoFit/>
          </a:bodyPr>
          <a:lstStyle/>
          <a:p>
            <a:r>
              <a:rPr lang="en-US" sz="750" i="1" dirty="0">
                <a:latin typeface="Arial" panose="020B0604020202020204" pitchFamily="34" charset="0"/>
                <a:cs typeface="Arial" panose="020B0604020202020204" pitchFamily="34" charset="0"/>
              </a:rPr>
              <a:t>https://business.linkedin.com/talent-solutions/blog/2014/10/a-7-step-plan-for-measuring-and-improving-quality-of-hire</a:t>
            </a:r>
          </a:p>
        </p:txBody>
      </p:sp>
      <p:sp>
        <p:nvSpPr>
          <p:cNvPr id="4" name="TextBox 3"/>
          <p:cNvSpPr txBox="1"/>
          <p:nvPr/>
        </p:nvSpPr>
        <p:spPr>
          <a:xfrm>
            <a:off x="7654069" y="3908068"/>
            <a:ext cx="518091" cy="646331"/>
          </a:xfrm>
          <a:prstGeom prst="rect">
            <a:avLst/>
          </a:prstGeom>
          <a:noFill/>
        </p:spPr>
        <p:txBody>
          <a:bodyPr wrap="none" rtlCol="0">
            <a:spAutoFit/>
          </a:bodyPr>
          <a:lstStyle/>
          <a:p>
            <a:r>
              <a:rPr lang="en-GB" sz="3600" b="1" dirty="0" smtClean="0">
                <a:latin typeface="Arial" panose="020B0604020202020204" pitchFamily="34" charset="0"/>
                <a:cs typeface="Arial" panose="020B0604020202020204" pitchFamily="34" charset="0"/>
              </a:rPr>
              <a:t>H</a:t>
            </a:r>
            <a:endParaRPr lang="en-GB" sz="3600" b="1" dirty="0">
              <a:latin typeface="Arial" panose="020B0604020202020204" pitchFamily="34" charset="0"/>
              <a:cs typeface="Arial" panose="020B0604020202020204" pitchFamily="34" charset="0"/>
            </a:endParaRPr>
          </a:p>
        </p:txBody>
      </p:sp>
      <p:sp>
        <p:nvSpPr>
          <p:cNvPr id="5" name="TextBox 4"/>
          <p:cNvSpPr txBox="1"/>
          <p:nvPr/>
        </p:nvSpPr>
        <p:spPr>
          <a:xfrm>
            <a:off x="657514" y="331213"/>
            <a:ext cx="851515" cy="646331"/>
          </a:xfrm>
          <a:prstGeom prst="rect">
            <a:avLst/>
          </a:prstGeom>
          <a:noFill/>
        </p:spPr>
        <p:txBody>
          <a:bodyPr wrap="none" rtlCol="0">
            <a:spAutoFit/>
          </a:bodyPr>
          <a:lstStyle/>
          <a:p>
            <a:r>
              <a:rPr lang="en-GB" sz="3600" b="1" dirty="0" smtClean="0">
                <a:latin typeface="Arial" panose="020B0604020202020204" pitchFamily="34" charset="0"/>
                <a:cs typeface="Arial" panose="020B0604020202020204" pitchFamily="34" charset="0"/>
              </a:rPr>
              <a:t>JIF</a:t>
            </a:r>
            <a:endParaRPr lang="en-GB"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20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hyopenresearch.org/images/impact_fact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1367" y="57150"/>
            <a:ext cx="7316807" cy="5015016"/>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967561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F2518A4-8C29-474F-96A3-B61C552F9765}"/>
              </a:ext>
            </a:extLst>
          </p:cNvPr>
          <p:cNvPicPr>
            <a:picLocks noChangeAspect="1"/>
          </p:cNvPicPr>
          <p:nvPr/>
        </p:nvPicPr>
        <p:blipFill>
          <a:blip r:embed="rId3"/>
          <a:stretch>
            <a:fillRect/>
          </a:stretch>
        </p:blipFill>
        <p:spPr>
          <a:xfrm>
            <a:off x="274320" y="2690410"/>
            <a:ext cx="8629150" cy="2210774"/>
          </a:xfrm>
          <a:prstGeom prst="rect">
            <a:avLst/>
          </a:prstGeom>
          <a:ln>
            <a:solidFill>
              <a:schemeClr val="tx1"/>
            </a:solidFill>
          </a:ln>
        </p:spPr>
      </p:pic>
      <p:pic>
        <p:nvPicPr>
          <p:cNvPr id="2" name="Picture 1">
            <a:extLst>
              <a:ext uri="{FF2B5EF4-FFF2-40B4-BE49-F238E27FC236}">
                <a16:creationId xmlns="" xmlns:a16="http://schemas.microsoft.com/office/drawing/2014/main" id="{2778EAA0-5935-DA4A-8674-9EDB9CEE7C64}"/>
              </a:ext>
            </a:extLst>
          </p:cNvPr>
          <p:cNvPicPr>
            <a:picLocks noChangeAspect="1"/>
          </p:cNvPicPr>
          <p:nvPr/>
        </p:nvPicPr>
        <p:blipFill>
          <a:blip r:embed="rId4"/>
          <a:stretch>
            <a:fillRect/>
          </a:stretch>
        </p:blipFill>
        <p:spPr>
          <a:xfrm>
            <a:off x="268393" y="252048"/>
            <a:ext cx="3645239" cy="2342575"/>
          </a:xfrm>
          <a:prstGeom prst="rect">
            <a:avLst/>
          </a:prstGeom>
          <a:ln>
            <a:solidFill>
              <a:schemeClr val="tx1"/>
            </a:solidFill>
          </a:ln>
        </p:spPr>
      </p:pic>
      <p:pic>
        <p:nvPicPr>
          <p:cNvPr id="3" name="Picture 2">
            <a:extLst>
              <a:ext uri="{FF2B5EF4-FFF2-40B4-BE49-F238E27FC236}">
                <a16:creationId xmlns="" xmlns:a16="http://schemas.microsoft.com/office/drawing/2014/main" id="{EF0502BB-D26A-904F-A598-2A9DCDF6ACDD}"/>
              </a:ext>
            </a:extLst>
          </p:cNvPr>
          <p:cNvPicPr>
            <a:picLocks noChangeAspect="1"/>
          </p:cNvPicPr>
          <p:nvPr/>
        </p:nvPicPr>
        <p:blipFill>
          <a:blip r:embed="rId5"/>
          <a:stretch>
            <a:fillRect/>
          </a:stretch>
        </p:blipFill>
        <p:spPr>
          <a:xfrm>
            <a:off x="4142232" y="247108"/>
            <a:ext cx="4750202" cy="2338372"/>
          </a:xfrm>
          <a:prstGeom prst="rect">
            <a:avLst/>
          </a:prstGeom>
          <a:ln>
            <a:solidFill>
              <a:schemeClr val="tx1"/>
            </a:solidFill>
          </a:ln>
        </p:spPr>
      </p:pic>
      <p:sp>
        <p:nvSpPr>
          <p:cNvPr id="6" name="Rectangle 5">
            <a:extLst>
              <a:ext uri="{FF2B5EF4-FFF2-40B4-BE49-F238E27FC236}">
                <a16:creationId xmlns="" xmlns:a16="http://schemas.microsoft.com/office/drawing/2014/main" id="{E88BCE45-4D2D-F745-A4CF-A45B4B583794}"/>
              </a:ext>
            </a:extLst>
          </p:cNvPr>
          <p:cNvSpPr/>
          <p:nvPr/>
        </p:nvSpPr>
        <p:spPr>
          <a:xfrm>
            <a:off x="2816352" y="1627632"/>
            <a:ext cx="1042416" cy="9144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C7317393-9375-1D47-894E-BFCD36BAE3C0}"/>
              </a:ext>
            </a:extLst>
          </p:cNvPr>
          <p:cNvSpPr/>
          <p:nvPr/>
        </p:nvSpPr>
        <p:spPr>
          <a:xfrm>
            <a:off x="6617208" y="664464"/>
            <a:ext cx="2188464" cy="9144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75D5B48C-2EEA-344F-AEAE-979C9714CE43}"/>
              </a:ext>
            </a:extLst>
          </p:cNvPr>
          <p:cNvSpPr/>
          <p:nvPr/>
        </p:nvSpPr>
        <p:spPr>
          <a:xfrm>
            <a:off x="316992" y="4175760"/>
            <a:ext cx="1731264" cy="36880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238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62463" y="378049"/>
            <a:ext cx="5209524" cy="1790476"/>
          </a:xfrm>
          <a:prstGeom prst="rect">
            <a:avLst/>
          </a:prstGeom>
        </p:spPr>
      </p:pic>
      <p:pic>
        <p:nvPicPr>
          <p:cNvPr id="1026" name="Picture 2" descr="Image result for impact factor calcu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375012"/>
            <a:ext cx="6496050"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294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3509</TotalTime>
  <Words>2601</Words>
  <Application>Microsoft Office PowerPoint</Application>
  <PresentationFormat>On-screen Show (16:9)</PresentationFormat>
  <Paragraphs>293</Paragraphs>
  <Slides>57</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Helvetica Neue</vt:lpstr>
      <vt:lpstr>Lato</vt:lpstr>
      <vt:lpstr>Roboto</vt:lpstr>
      <vt:lpstr>Office Theme</vt:lpstr>
      <vt:lpstr>Christopher A-L. Jackson  Adventures in Publishing OR Impact Factors and other animals…</vt:lpstr>
      <vt:lpstr>Who Am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What’s DORA?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a Preprint anyway?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Christopher A-L. Jackson  Open Access, Impact Factors, and other Animals: My First Year</dc:title>
  <dc:creator>Jackson , Christopher A - L</dc:creator>
  <cp:lastModifiedBy>Jackson, Christopher A - L</cp:lastModifiedBy>
  <cp:revision>228</cp:revision>
  <dcterms:created xsi:type="dcterms:W3CDTF">2017-10-23T09:54:15Z</dcterms:created>
  <dcterms:modified xsi:type="dcterms:W3CDTF">2019-03-25T08:19:44Z</dcterms:modified>
</cp:coreProperties>
</file>