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2" r:id="rId2"/>
    <p:sldId id="259" r:id="rId3"/>
    <p:sldId id="264" r:id="rId4"/>
    <p:sldId id="272"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7"/>
    <p:restoredTop sz="81284"/>
  </p:normalViewPr>
  <p:slideViewPr>
    <p:cSldViewPr snapToGrid="0" snapToObjects="1">
      <p:cViewPr varScale="1">
        <p:scale>
          <a:sx n="74" d="100"/>
          <a:sy n="74" d="100"/>
        </p:scale>
        <p:origin x="1528" y="1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22001-18AB-1247-86CC-D051839CB2F4}" type="datetimeFigureOut">
              <a:rPr lang="en-US" smtClean="0"/>
              <a:t>11/29/18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543CC-4EB6-F047-84B8-7D0FE44AEDD2}" type="slidenum">
              <a:rPr lang="en-US" smtClean="0"/>
              <a:t>‹#›</a:t>
            </a:fld>
            <a:endParaRPr lang="en-US"/>
          </a:p>
        </p:txBody>
      </p:sp>
    </p:spTree>
    <p:extLst>
      <p:ext uri="{BB962C8B-B14F-4D97-AF65-F5344CB8AC3E}">
        <p14:creationId xmlns:p14="http://schemas.microsoft.com/office/powerpoint/2010/main" val="261139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Conclusions</a:t>
            </a:r>
            <a:r>
              <a:rPr lang="en-US" sz="1200" kern="1200" dirty="0">
                <a:solidFill>
                  <a:schemeClr val="tx1"/>
                </a:solidFill>
                <a:effectLst/>
                <a:latin typeface="+mn-lt"/>
                <a:ea typeface="+mn-ea"/>
                <a:cs typeface="+mn-cs"/>
              </a:rPr>
              <a:t>: A significant subset of adolescent survivors reports PTSD, anxiety and depression symptoms. Individuals who present with more vulnerabilities and higher risk indices should be routinely assessed in order to reduce the psychological, social, and economic burden associated with poor mental health in this population. Early prevention strategies should target maladaptive coping mechanisms and promote healthy peer relationships as well as family functioning. </a:t>
            </a:r>
          </a:p>
          <a:p>
            <a:r>
              <a:rPr lang="en-US" sz="1200" b="1" kern="1200" dirty="0">
                <a:solidFill>
                  <a:schemeClr val="tx1"/>
                </a:solidFill>
                <a:effectLst/>
                <a:latin typeface="+mn-lt"/>
                <a:ea typeface="+mn-ea"/>
                <a:cs typeface="+mn-cs"/>
              </a:rPr>
              <a:t>Implications for Cancer Survivors</a:t>
            </a:r>
            <a:r>
              <a:rPr lang="en-US" sz="1200" kern="1200" dirty="0">
                <a:solidFill>
                  <a:schemeClr val="tx1"/>
                </a:solidFill>
                <a:effectLst/>
                <a:latin typeface="+mn-lt"/>
                <a:ea typeface="+mn-ea"/>
                <a:cs typeface="+mn-cs"/>
              </a:rPr>
              <a:t>: Young cancer survivors should be monitored for signs of psychological distress and offered follow-up consultations even in case of sub-clinical presentations of psychiatric disorders.</a:t>
            </a:r>
          </a:p>
          <a:p>
            <a:endParaRPr lang="en-US" dirty="0"/>
          </a:p>
        </p:txBody>
      </p:sp>
      <p:sp>
        <p:nvSpPr>
          <p:cNvPr id="4" name="Slide Number Placeholder 3"/>
          <p:cNvSpPr>
            <a:spLocks noGrp="1"/>
          </p:cNvSpPr>
          <p:nvPr>
            <p:ph type="sldNum" sz="quarter" idx="10"/>
          </p:nvPr>
        </p:nvSpPr>
        <p:spPr/>
        <p:txBody>
          <a:bodyPr/>
          <a:lstStyle/>
          <a:p>
            <a:fld id="{1BA543CC-4EB6-F047-84B8-7D0FE44AEDD2}" type="slidenum">
              <a:rPr lang="en-US" smtClean="0"/>
              <a:t>4</a:t>
            </a:fld>
            <a:endParaRPr lang="en-US"/>
          </a:p>
        </p:txBody>
      </p:sp>
    </p:spTree>
    <p:extLst>
      <p:ext uri="{BB962C8B-B14F-4D97-AF65-F5344CB8AC3E}">
        <p14:creationId xmlns:p14="http://schemas.microsoft.com/office/powerpoint/2010/main" val="365167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42AF-D82A-364C-B65D-019E591CD8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DCA83F-B9E1-6343-9C4C-4C8722CE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3C056-6EE4-5E43-865B-F1A66C2BEA8D}"/>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5" name="Footer Placeholder 4">
            <a:extLst>
              <a:ext uri="{FF2B5EF4-FFF2-40B4-BE49-F238E27FC236}">
                <a16:creationId xmlns:a16="http://schemas.microsoft.com/office/drawing/2014/main" id="{D45C39CA-B049-B142-94F5-748E7AE1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ED01-04D9-2244-94E9-BB9C019FD309}"/>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29501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ADA6-B7AD-BB48-80B9-4C1FC17054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78626-BBE8-D344-A38A-2F32EBCF82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F673E-BE02-3446-985D-534925E88F9E}"/>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5" name="Footer Placeholder 4">
            <a:extLst>
              <a:ext uri="{FF2B5EF4-FFF2-40B4-BE49-F238E27FC236}">
                <a16:creationId xmlns:a16="http://schemas.microsoft.com/office/drawing/2014/main" id="{F28EBE4D-BFA5-6A47-8BD0-22BB5A63E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88B20-0281-784F-BB20-B16D5D13787F}"/>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221135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276BE-C68B-8E4C-97D8-5EFE9D27CC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2B71DD-DF2D-F849-AEB2-B451CDA8AB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D9B7-D747-EB47-95EF-53E91B7EC80C}"/>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5" name="Footer Placeholder 4">
            <a:extLst>
              <a:ext uri="{FF2B5EF4-FFF2-40B4-BE49-F238E27FC236}">
                <a16:creationId xmlns:a16="http://schemas.microsoft.com/office/drawing/2014/main" id="{4F8E39DE-FDF9-514D-BD73-10ECDF33F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BCCB4-E196-574A-BF2A-62EF255F0379}"/>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195412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CA20-0BAA-4145-A8D0-DF015D901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BC96B-12B5-064E-A113-5C55C96B01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8EB61-ABEA-9D4E-9943-1B8452EFAD35}"/>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5" name="Footer Placeholder 4">
            <a:extLst>
              <a:ext uri="{FF2B5EF4-FFF2-40B4-BE49-F238E27FC236}">
                <a16:creationId xmlns:a16="http://schemas.microsoft.com/office/drawing/2014/main" id="{D7413A09-9473-5B44-B6CF-5EB03AD22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5C11A-49C5-1142-A219-B605F13D59F9}"/>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92730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C840-947F-6D40-808D-2F2C959C5E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A7B5D-7668-6F49-ADD1-193D7EBC4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08D804-7FC1-B84D-B701-EE5687AD4D28}"/>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5" name="Footer Placeholder 4">
            <a:extLst>
              <a:ext uri="{FF2B5EF4-FFF2-40B4-BE49-F238E27FC236}">
                <a16:creationId xmlns:a16="http://schemas.microsoft.com/office/drawing/2014/main" id="{34FEDD7B-3209-EB4E-92CF-0A93C352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70271-3C63-5C4D-B466-A7D669C59A78}"/>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34921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6B89-84F4-E146-BB0E-EF650C7A5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FAD99-DE7C-9A4F-8488-0DE16A7B54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45356-F25E-FE49-9FF1-1E92950DA1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0611BA-989C-7249-972C-6412848DD577}"/>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6" name="Footer Placeholder 5">
            <a:extLst>
              <a:ext uri="{FF2B5EF4-FFF2-40B4-BE49-F238E27FC236}">
                <a16:creationId xmlns:a16="http://schemas.microsoft.com/office/drawing/2014/main" id="{E0C9C8B1-70C3-A041-AB78-05C5D28B0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CAE5A-EBDD-AA4E-A9C0-19D194F7DE2F}"/>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202215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77FF-290E-814B-8A96-889F199375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796426-C3B0-364D-B336-53CC5B51C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F33396-8DFE-D44C-BBB3-C69CEC24B2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46DBB-2067-1446-B94B-07106A24EE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B2A9BA-62B0-364A-82A3-3A0600AF69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FA0EA1-ABC4-AF48-8483-6807EF26CCF3}"/>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8" name="Footer Placeholder 7">
            <a:extLst>
              <a:ext uri="{FF2B5EF4-FFF2-40B4-BE49-F238E27FC236}">
                <a16:creationId xmlns:a16="http://schemas.microsoft.com/office/drawing/2014/main" id="{E2349BC9-6835-124F-A65C-6B82AF98A3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07A8F-7099-D646-A2B3-98E463C044C3}"/>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144508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12A9-FF56-9842-B627-C1CC8302F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59C90-E644-0B4A-9494-3A0456910CF0}"/>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4" name="Footer Placeholder 3">
            <a:extLst>
              <a:ext uri="{FF2B5EF4-FFF2-40B4-BE49-F238E27FC236}">
                <a16:creationId xmlns:a16="http://schemas.microsoft.com/office/drawing/2014/main" id="{5FEDBCCB-FDA4-5B48-946D-586C4F17E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4DC8A-D180-904A-96EC-4704E198B664}"/>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422566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1DE5B-D50B-974E-B19D-9CAF860EAEA8}"/>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3" name="Footer Placeholder 2">
            <a:extLst>
              <a:ext uri="{FF2B5EF4-FFF2-40B4-BE49-F238E27FC236}">
                <a16:creationId xmlns:a16="http://schemas.microsoft.com/office/drawing/2014/main" id="{6393F26E-E96C-A348-AC91-AC31E2081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E43EB2-296D-174E-9FD4-CE71A24C441D}"/>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349832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7C7D-618D-4B41-BD8F-F0117EAD1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683D6C-0DFE-4841-AB83-F98E98AB1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2C8E0F-7DE4-414A-962E-E5D06D763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A3513D-0A6C-3642-AC25-A67103D16C60}"/>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6" name="Footer Placeholder 5">
            <a:extLst>
              <a:ext uri="{FF2B5EF4-FFF2-40B4-BE49-F238E27FC236}">
                <a16:creationId xmlns:a16="http://schemas.microsoft.com/office/drawing/2014/main" id="{81B14693-9B55-6C47-AF2F-862C3A656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9E485-B803-B146-B1C6-6FC3AF7D5F14}"/>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20712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9C5E-8FCC-AF4F-B93B-522BFDD52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3327E8-B384-004B-B33C-3B11FC764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A1322A-8B5E-4B4A-BE0F-593BE1793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C59595-064F-A144-B55F-94FE9D785D9B}"/>
              </a:ext>
            </a:extLst>
          </p:cNvPr>
          <p:cNvSpPr>
            <a:spLocks noGrp="1"/>
          </p:cNvSpPr>
          <p:nvPr>
            <p:ph type="dt" sz="half" idx="10"/>
          </p:nvPr>
        </p:nvSpPr>
        <p:spPr/>
        <p:txBody>
          <a:bodyPr/>
          <a:lstStyle/>
          <a:p>
            <a:fld id="{949B2D6E-4FBD-4144-B6B6-545DBB76DB6A}" type="datetimeFigureOut">
              <a:rPr lang="en-US" smtClean="0"/>
              <a:t>11/29/18</a:t>
            </a:fld>
            <a:endParaRPr lang="en-US"/>
          </a:p>
        </p:txBody>
      </p:sp>
      <p:sp>
        <p:nvSpPr>
          <p:cNvPr id="6" name="Footer Placeholder 5">
            <a:extLst>
              <a:ext uri="{FF2B5EF4-FFF2-40B4-BE49-F238E27FC236}">
                <a16:creationId xmlns:a16="http://schemas.microsoft.com/office/drawing/2014/main" id="{F574A283-31BD-FE42-A869-E51DCD020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BD25F-D7CF-9645-9C95-B112BC2E6BF6}"/>
              </a:ext>
            </a:extLst>
          </p:cNvPr>
          <p:cNvSpPr>
            <a:spLocks noGrp="1"/>
          </p:cNvSpPr>
          <p:nvPr>
            <p:ph type="sldNum" sz="quarter" idx="12"/>
          </p:nvPr>
        </p:nvSpPr>
        <p:spPr/>
        <p:txBody>
          <a:bodyPr/>
          <a:lstStyle/>
          <a:p>
            <a:fld id="{0E28C46E-80A4-0045-9C7E-ABF6563284C9}" type="slidenum">
              <a:rPr lang="en-US" smtClean="0"/>
              <a:t>‹#›</a:t>
            </a:fld>
            <a:endParaRPr lang="en-US"/>
          </a:p>
        </p:txBody>
      </p:sp>
    </p:spTree>
    <p:extLst>
      <p:ext uri="{BB962C8B-B14F-4D97-AF65-F5344CB8AC3E}">
        <p14:creationId xmlns:p14="http://schemas.microsoft.com/office/powerpoint/2010/main" val="427014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73F0B-079B-4448-B4BE-784D99E66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8ACDA6-3A6A-5A4E-8EBC-25068DADE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AB416-CE43-BB45-8EE6-F6C58671F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B2D6E-4FBD-4144-B6B6-545DBB76DB6A}" type="datetimeFigureOut">
              <a:rPr lang="en-US" smtClean="0"/>
              <a:t>11/29/18</a:t>
            </a:fld>
            <a:endParaRPr lang="en-US"/>
          </a:p>
        </p:txBody>
      </p:sp>
      <p:sp>
        <p:nvSpPr>
          <p:cNvPr id="5" name="Footer Placeholder 4">
            <a:extLst>
              <a:ext uri="{FF2B5EF4-FFF2-40B4-BE49-F238E27FC236}">
                <a16:creationId xmlns:a16="http://schemas.microsoft.com/office/drawing/2014/main" id="{BAE9E16C-769B-C84F-92F9-4618F947F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8C8E8-737F-1241-BF66-D19F51D95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8C46E-80A4-0045-9C7E-ABF6563284C9}" type="slidenum">
              <a:rPr lang="en-US" smtClean="0"/>
              <a:t>‹#›</a:t>
            </a:fld>
            <a:endParaRPr lang="en-US"/>
          </a:p>
        </p:txBody>
      </p:sp>
    </p:spTree>
    <p:extLst>
      <p:ext uri="{BB962C8B-B14F-4D97-AF65-F5344CB8AC3E}">
        <p14:creationId xmlns:p14="http://schemas.microsoft.com/office/powerpoint/2010/main" val="12226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E41-935E-FB43-8D02-09EA126D13DD}"/>
              </a:ext>
            </a:extLst>
          </p:cNvPr>
          <p:cNvSpPr>
            <a:spLocks noGrp="1"/>
          </p:cNvSpPr>
          <p:nvPr>
            <p:ph type="title"/>
          </p:nvPr>
        </p:nvSpPr>
        <p:spPr>
          <a:xfrm>
            <a:off x="838200" y="365125"/>
            <a:ext cx="10515600" cy="1142833"/>
          </a:xfrm>
        </p:spPr>
        <p:txBody>
          <a:bodyPr>
            <a:normAutofit/>
          </a:bodyPr>
          <a:lstStyle/>
          <a:p>
            <a:r>
              <a:rPr lang="en-US" sz="2000" dirty="0"/>
              <a:t>11</a:t>
            </a:r>
            <a:r>
              <a:rPr lang="en-US" sz="2000" baseline="30000" dirty="0"/>
              <a:t>th</a:t>
            </a:r>
            <a:r>
              <a:rPr lang="en-US" sz="2000" dirty="0"/>
              <a:t> European Public Health Conference</a:t>
            </a:r>
            <a:br>
              <a:rPr lang="en-US" dirty="0"/>
            </a:br>
            <a:r>
              <a:rPr lang="en-US" sz="1300" dirty="0"/>
              <a:t>Ljubljana, </a:t>
            </a:r>
            <a:r>
              <a:rPr lang="en-US" sz="1300" dirty="0" err="1"/>
              <a:t>Slovenija</a:t>
            </a:r>
            <a:br>
              <a:rPr lang="en-US" sz="1300" dirty="0"/>
            </a:br>
            <a:r>
              <a:rPr lang="en-US" sz="1300" dirty="0"/>
              <a:t>28 November – 1 December, 2018</a:t>
            </a:r>
          </a:p>
        </p:txBody>
      </p:sp>
      <p:sp>
        <p:nvSpPr>
          <p:cNvPr id="3" name="TextBox 2">
            <a:extLst>
              <a:ext uri="{FF2B5EF4-FFF2-40B4-BE49-F238E27FC236}">
                <a16:creationId xmlns:a16="http://schemas.microsoft.com/office/drawing/2014/main" id="{C2B682DF-0A24-DE4E-B274-E381BBB5D218}"/>
              </a:ext>
            </a:extLst>
          </p:cNvPr>
          <p:cNvSpPr txBox="1"/>
          <p:nvPr/>
        </p:nvSpPr>
        <p:spPr>
          <a:xfrm>
            <a:off x="2326102" y="2351891"/>
            <a:ext cx="7716254" cy="1661993"/>
          </a:xfrm>
          <a:prstGeom prst="rect">
            <a:avLst/>
          </a:prstGeom>
          <a:noFill/>
        </p:spPr>
        <p:txBody>
          <a:bodyPr wrap="square" rtlCol="0">
            <a:spAutoFit/>
          </a:bodyPr>
          <a:lstStyle/>
          <a:p>
            <a:r>
              <a:rPr lang="en-US" sz="2400" b="1" dirty="0"/>
              <a:t>Psychiatric disorders among adolescent cancer survivors: </a:t>
            </a:r>
          </a:p>
          <a:p>
            <a:pPr algn="ctr"/>
            <a:r>
              <a:rPr lang="en-US" sz="2400" b="1" dirty="0"/>
              <a:t>A systematic review</a:t>
            </a:r>
          </a:p>
          <a:p>
            <a:pPr algn="ctr"/>
            <a:endParaRPr lang="en-US" dirty="0"/>
          </a:p>
          <a:p>
            <a:pPr algn="ctr"/>
            <a:r>
              <a:rPr lang="en-US" dirty="0"/>
              <a:t>Urška Košir, Milan Wiedemann, Jennifer Wild &amp; Lucy Bowes</a:t>
            </a:r>
          </a:p>
          <a:p>
            <a:pPr algn="ctr"/>
            <a:r>
              <a:rPr lang="en-US" dirty="0"/>
              <a:t>University of Oxford, Department of Experimental Psychology</a:t>
            </a:r>
          </a:p>
        </p:txBody>
      </p:sp>
      <p:pic>
        <p:nvPicPr>
          <p:cNvPr id="5" name="Picture 4">
            <a:extLst>
              <a:ext uri="{FF2B5EF4-FFF2-40B4-BE49-F238E27FC236}">
                <a16:creationId xmlns:a16="http://schemas.microsoft.com/office/drawing/2014/main" id="{20883C33-CFCE-5F4E-8837-5619917C0112}"/>
              </a:ext>
            </a:extLst>
          </p:cNvPr>
          <p:cNvPicPr>
            <a:picLocks noChangeAspect="1"/>
          </p:cNvPicPr>
          <p:nvPr/>
        </p:nvPicPr>
        <p:blipFill>
          <a:blip r:embed="rId2"/>
          <a:stretch>
            <a:fillRect/>
          </a:stretch>
        </p:blipFill>
        <p:spPr>
          <a:xfrm>
            <a:off x="7411451" y="4857817"/>
            <a:ext cx="2630905" cy="1784282"/>
          </a:xfrm>
          <a:prstGeom prst="rect">
            <a:avLst/>
          </a:prstGeom>
          <a:effectLst>
            <a:softEdge rad="88900"/>
          </a:effectLst>
        </p:spPr>
      </p:pic>
      <p:pic>
        <p:nvPicPr>
          <p:cNvPr id="7" name="Picture 6">
            <a:extLst>
              <a:ext uri="{FF2B5EF4-FFF2-40B4-BE49-F238E27FC236}">
                <a16:creationId xmlns:a16="http://schemas.microsoft.com/office/drawing/2014/main" id="{D5590891-C65C-5345-88B8-4E81E9E32844}"/>
              </a:ext>
            </a:extLst>
          </p:cNvPr>
          <p:cNvPicPr>
            <a:picLocks noChangeAspect="1"/>
          </p:cNvPicPr>
          <p:nvPr/>
        </p:nvPicPr>
        <p:blipFill>
          <a:blip r:embed="rId3"/>
          <a:stretch>
            <a:fillRect/>
          </a:stretch>
        </p:blipFill>
        <p:spPr>
          <a:xfrm>
            <a:off x="10042356" y="4676690"/>
            <a:ext cx="1974183" cy="1965409"/>
          </a:xfrm>
          <a:prstGeom prst="rect">
            <a:avLst/>
          </a:prstGeom>
        </p:spPr>
      </p:pic>
      <p:pic>
        <p:nvPicPr>
          <p:cNvPr id="9" name="Picture 8">
            <a:extLst>
              <a:ext uri="{FF2B5EF4-FFF2-40B4-BE49-F238E27FC236}">
                <a16:creationId xmlns:a16="http://schemas.microsoft.com/office/drawing/2014/main" id="{2CA8656B-1177-C548-8D6F-7AB191995227}"/>
              </a:ext>
            </a:extLst>
          </p:cNvPr>
          <p:cNvPicPr>
            <a:picLocks noChangeAspect="1"/>
          </p:cNvPicPr>
          <p:nvPr/>
        </p:nvPicPr>
        <p:blipFill>
          <a:blip r:embed="rId4"/>
          <a:stretch>
            <a:fillRect/>
          </a:stretch>
        </p:blipFill>
        <p:spPr>
          <a:xfrm>
            <a:off x="332205" y="5219700"/>
            <a:ext cx="1549400" cy="1295400"/>
          </a:xfrm>
          <a:prstGeom prst="rect">
            <a:avLst/>
          </a:prstGeom>
        </p:spPr>
      </p:pic>
    </p:spTree>
    <p:extLst>
      <p:ext uri="{BB962C8B-B14F-4D97-AF65-F5344CB8AC3E}">
        <p14:creationId xmlns:p14="http://schemas.microsoft.com/office/powerpoint/2010/main" val="80061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2C23F64-8EC9-084A-8235-AD4D27296939}"/>
              </a:ext>
            </a:extLst>
          </p:cNvPr>
          <p:cNvSpPr txBox="1"/>
          <p:nvPr/>
        </p:nvSpPr>
        <p:spPr>
          <a:xfrm>
            <a:off x="1084623" y="500775"/>
            <a:ext cx="5364567" cy="430887"/>
          </a:xfrm>
          <a:prstGeom prst="rect">
            <a:avLst/>
          </a:prstGeom>
          <a:noFill/>
        </p:spPr>
        <p:txBody>
          <a:bodyPr wrap="square" rtlCol="0">
            <a:spAutoFit/>
          </a:bodyPr>
          <a:lstStyle/>
          <a:p>
            <a:r>
              <a:rPr lang="en-US" sz="2200" b="1" dirty="0"/>
              <a:t>Background:</a:t>
            </a:r>
          </a:p>
        </p:txBody>
      </p:sp>
      <p:sp>
        <p:nvSpPr>
          <p:cNvPr id="2" name="TextBox 1">
            <a:extLst>
              <a:ext uri="{FF2B5EF4-FFF2-40B4-BE49-F238E27FC236}">
                <a16:creationId xmlns:a16="http://schemas.microsoft.com/office/drawing/2014/main" id="{D6DEC01A-4B20-AD48-9290-0939E73DC0C2}"/>
              </a:ext>
            </a:extLst>
          </p:cNvPr>
          <p:cNvSpPr txBox="1"/>
          <p:nvPr/>
        </p:nvSpPr>
        <p:spPr>
          <a:xfrm>
            <a:off x="786063" y="1042737"/>
            <a:ext cx="7491663" cy="112274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Childhood cancer = any cancer diagnosis &lt; 15 years of age (NCI definition)</a:t>
            </a:r>
          </a:p>
          <a:p>
            <a:pPr marL="285750" indent="-285750">
              <a:lnSpc>
                <a:spcPct val="200000"/>
              </a:lnSpc>
              <a:buFont typeface="Arial" panose="020B0604020202020204" pitchFamily="34" charset="0"/>
              <a:buChar char="•"/>
            </a:pPr>
            <a:r>
              <a:rPr lang="en-US" dirty="0"/>
              <a:t>Survival rates keep improving (SEER, 2014)</a:t>
            </a:r>
          </a:p>
        </p:txBody>
      </p:sp>
      <p:pic>
        <p:nvPicPr>
          <p:cNvPr id="4" name="Picture 3">
            <a:extLst>
              <a:ext uri="{FF2B5EF4-FFF2-40B4-BE49-F238E27FC236}">
                <a16:creationId xmlns:a16="http://schemas.microsoft.com/office/drawing/2014/main" id="{DD2DC248-4040-8245-BC70-93D644B5C2D0}"/>
              </a:ext>
            </a:extLst>
          </p:cNvPr>
          <p:cNvPicPr>
            <a:picLocks noChangeAspect="1"/>
          </p:cNvPicPr>
          <p:nvPr/>
        </p:nvPicPr>
        <p:blipFill>
          <a:blip r:embed="rId2"/>
          <a:stretch>
            <a:fillRect/>
          </a:stretch>
        </p:blipFill>
        <p:spPr>
          <a:xfrm>
            <a:off x="5609638" y="2229852"/>
            <a:ext cx="6143877" cy="3624513"/>
          </a:xfrm>
          <a:prstGeom prst="rect">
            <a:avLst/>
          </a:prstGeom>
        </p:spPr>
      </p:pic>
      <p:sp>
        <p:nvSpPr>
          <p:cNvPr id="11" name="TextBox 10">
            <a:extLst>
              <a:ext uri="{FF2B5EF4-FFF2-40B4-BE49-F238E27FC236}">
                <a16:creationId xmlns:a16="http://schemas.microsoft.com/office/drawing/2014/main" id="{2A906A4F-442E-794F-A43F-2D16D84DA4C4}"/>
              </a:ext>
            </a:extLst>
          </p:cNvPr>
          <p:cNvSpPr txBox="1"/>
          <p:nvPr/>
        </p:nvSpPr>
        <p:spPr>
          <a:xfrm>
            <a:off x="7523747" y="5854365"/>
            <a:ext cx="4459706" cy="276999"/>
          </a:xfrm>
          <a:prstGeom prst="rect">
            <a:avLst/>
          </a:prstGeom>
          <a:noFill/>
        </p:spPr>
        <p:txBody>
          <a:bodyPr wrap="square" rtlCol="0">
            <a:spAutoFit/>
          </a:bodyPr>
          <a:lstStyle/>
          <a:p>
            <a:r>
              <a:rPr lang="en-US" sz="1200" dirty="0"/>
              <a:t>Surveillance, Epidemiology, and End Results (SEER) Program (2004)</a:t>
            </a:r>
          </a:p>
        </p:txBody>
      </p:sp>
      <p:sp>
        <p:nvSpPr>
          <p:cNvPr id="19" name="TextBox 18">
            <a:extLst>
              <a:ext uri="{FF2B5EF4-FFF2-40B4-BE49-F238E27FC236}">
                <a16:creationId xmlns:a16="http://schemas.microsoft.com/office/drawing/2014/main" id="{01656D17-1A17-3143-A21B-A5D10DFF8817}"/>
              </a:ext>
            </a:extLst>
          </p:cNvPr>
          <p:cNvSpPr txBox="1"/>
          <p:nvPr/>
        </p:nvSpPr>
        <p:spPr>
          <a:xfrm>
            <a:off x="311155" y="2610683"/>
            <a:ext cx="4930521" cy="424731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Adolescents are a peculiar group (Shaw et al., 2015):</a:t>
            </a:r>
          </a:p>
          <a:p>
            <a:pPr marL="742950" lvl="1" indent="-285750">
              <a:lnSpc>
                <a:spcPct val="200000"/>
              </a:lnSpc>
              <a:buFont typeface="Arial" panose="020B0604020202020204" pitchFamily="34" charset="0"/>
              <a:buChar char="•"/>
            </a:pPr>
            <a:r>
              <a:rPr lang="en-US" dirty="0"/>
              <a:t>Slower rate of survival improvement</a:t>
            </a:r>
          </a:p>
          <a:p>
            <a:pPr marL="742950" lvl="1" indent="-285750">
              <a:lnSpc>
                <a:spcPct val="200000"/>
              </a:lnSpc>
              <a:buFont typeface="Arial" panose="020B0604020202020204" pitchFamily="34" charset="0"/>
              <a:buChar char="•"/>
            </a:pPr>
            <a:r>
              <a:rPr lang="en-US" dirty="0"/>
              <a:t>Lowest participation and </a:t>
            </a:r>
          </a:p>
          <a:p>
            <a:pPr lvl="1">
              <a:lnSpc>
                <a:spcPct val="200000"/>
              </a:lnSpc>
            </a:pPr>
            <a:r>
              <a:rPr lang="en-US" dirty="0"/>
              <a:t>	availability of clinical trials</a:t>
            </a:r>
          </a:p>
          <a:p>
            <a:pPr marL="742950" lvl="1" indent="-285750">
              <a:lnSpc>
                <a:spcPct val="200000"/>
              </a:lnSpc>
              <a:buFont typeface="Arial" panose="020B0604020202020204" pitchFamily="34" charset="0"/>
              <a:buChar char="•"/>
            </a:pPr>
            <a:r>
              <a:rPr lang="en-US" dirty="0"/>
              <a:t>Unique developmental period</a:t>
            </a:r>
          </a:p>
          <a:p>
            <a:pPr marL="742950" lvl="1" indent="-285750">
              <a:lnSpc>
                <a:spcPct val="200000"/>
              </a:lnSpc>
              <a:buFont typeface="Arial" panose="020B0604020202020204" pitchFamily="34" charset="0"/>
              <a:buChar char="•"/>
            </a:pPr>
            <a:r>
              <a:rPr lang="en-US" dirty="0"/>
              <a:t>Unique cancer types and etiologies</a:t>
            </a:r>
          </a:p>
          <a:p>
            <a:endParaRPr lang="en-US" dirty="0"/>
          </a:p>
        </p:txBody>
      </p:sp>
    </p:spTree>
    <p:extLst>
      <p:ext uri="{BB962C8B-B14F-4D97-AF65-F5344CB8AC3E}">
        <p14:creationId xmlns:p14="http://schemas.microsoft.com/office/powerpoint/2010/main" val="216933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33BC463-1C16-E64E-BC42-92B4E510BE95}"/>
              </a:ext>
            </a:extLst>
          </p:cNvPr>
          <p:cNvSpPr txBox="1"/>
          <p:nvPr/>
        </p:nvSpPr>
        <p:spPr>
          <a:xfrm>
            <a:off x="3124521" y="420634"/>
            <a:ext cx="2769515" cy="2585323"/>
          </a:xfrm>
          <a:prstGeom prst="rect">
            <a:avLst/>
          </a:prstGeom>
          <a:noFill/>
        </p:spPr>
        <p:txBody>
          <a:bodyPr wrap="square" rtlCol="0">
            <a:spAutoFit/>
          </a:bodyPr>
          <a:lstStyle/>
          <a:p>
            <a:r>
              <a:rPr lang="en-US" dirty="0">
                <a:solidFill>
                  <a:srgbClr val="FF0000"/>
                </a:solidFill>
              </a:rPr>
              <a:t>Psychosocial distress trajectory:</a:t>
            </a:r>
          </a:p>
          <a:p>
            <a:pPr marL="285750" indent="-285750">
              <a:buFontTx/>
              <a:buChar char="-"/>
            </a:pPr>
            <a:r>
              <a:rPr lang="en-US" dirty="0"/>
              <a:t>No clear objectives, lacking the motivation (depression, anxiety)</a:t>
            </a:r>
          </a:p>
          <a:p>
            <a:endParaRPr lang="en-US" dirty="0"/>
          </a:p>
          <a:p>
            <a:pPr marL="285750" indent="-285750">
              <a:buFontTx/>
              <a:buChar char="-"/>
            </a:pPr>
            <a:r>
              <a:rPr lang="en-US" dirty="0"/>
              <a:t>Pursuit of maladaptive behaviors and goals (risk taking, substance use)</a:t>
            </a:r>
          </a:p>
        </p:txBody>
      </p:sp>
      <p:sp>
        <p:nvSpPr>
          <p:cNvPr id="9" name="TextBox 8">
            <a:extLst>
              <a:ext uri="{FF2B5EF4-FFF2-40B4-BE49-F238E27FC236}">
                <a16:creationId xmlns:a16="http://schemas.microsoft.com/office/drawing/2014/main" id="{32B57B6D-4E9B-4A48-84E0-323319EC5359}"/>
              </a:ext>
            </a:extLst>
          </p:cNvPr>
          <p:cNvSpPr txBox="1"/>
          <p:nvPr/>
        </p:nvSpPr>
        <p:spPr>
          <a:xfrm>
            <a:off x="289183" y="3749444"/>
            <a:ext cx="2833956" cy="2585323"/>
          </a:xfrm>
          <a:prstGeom prst="rect">
            <a:avLst/>
          </a:prstGeom>
          <a:noFill/>
        </p:spPr>
        <p:txBody>
          <a:bodyPr wrap="square" rtlCol="0">
            <a:spAutoFit/>
          </a:bodyPr>
          <a:lstStyle/>
          <a:p>
            <a:r>
              <a:rPr lang="en-US" dirty="0">
                <a:solidFill>
                  <a:schemeClr val="accent6"/>
                </a:solidFill>
              </a:rPr>
              <a:t>Psychosocial growth trajectory:</a:t>
            </a:r>
          </a:p>
          <a:p>
            <a:pPr marL="285750" indent="-285750">
              <a:buFontTx/>
              <a:buChar char="-"/>
            </a:pPr>
            <a:r>
              <a:rPr lang="en-US" dirty="0"/>
              <a:t>Setting long-term goals</a:t>
            </a:r>
          </a:p>
          <a:p>
            <a:pPr marL="285750" indent="-285750">
              <a:buFontTx/>
              <a:buChar char="-"/>
            </a:pPr>
            <a:endParaRPr lang="en-US" dirty="0"/>
          </a:p>
          <a:p>
            <a:pPr marL="285750" indent="-285750">
              <a:buFontTx/>
              <a:buChar char="-"/>
            </a:pPr>
            <a:r>
              <a:rPr lang="en-US" dirty="0"/>
              <a:t>Developing more social competencies</a:t>
            </a:r>
          </a:p>
          <a:p>
            <a:pPr marL="285750" indent="-285750">
              <a:buFontTx/>
              <a:buChar char="-"/>
            </a:pPr>
            <a:endParaRPr lang="en-US" dirty="0"/>
          </a:p>
          <a:p>
            <a:pPr marL="285750" indent="-285750">
              <a:buFontTx/>
              <a:buChar char="-"/>
            </a:pPr>
            <a:r>
              <a:rPr lang="en-US" dirty="0"/>
              <a:t>Mature exploration of possibilities</a:t>
            </a:r>
          </a:p>
        </p:txBody>
      </p:sp>
      <p:sp>
        <p:nvSpPr>
          <p:cNvPr id="10" name="Right Brace 9">
            <a:extLst>
              <a:ext uri="{FF2B5EF4-FFF2-40B4-BE49-F238E27FC236}">
                <a16:creationId xmlns:a16="http://schemas.microsoft.com/office/drawing/2014/main" id="{A3D8E54A-6F54-E946-9E0E-EB7BEC7F2B60}"/>
              </a:ext>
            </a:extLst>
          </p:cNvPr>
          <p:cNvSpPr/>
          <p:nvPr/>
        </p:nvSpPr>
        <p:spPr>
          <a:xfrm>
            <a:off x="6416842" y="557939"/>
            <a:ext cx="433409" cy="266652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B0353B-8994-6349-BC4C-70FC6A892947}"/>
              </a:ext>
            </a:extLst>
          </p:cNvPr>
          <p:cNvSpPr txBox="1"/>
          <p:nvPr/>
        </p:nvSpPr>
        <p:spPr>
          <a:xfrm>
            <a:off x="7423688" y="557939"/>
            <a:ext cx="4091553" cy="369332"/>
          </a:xfrm>
          <a:prstGeom prst="rect">
            <a:avLst/>
          </a:prstGeom>
          <a:noFill/>
        </p:spPr>
        <p:txBody>
          <a:bodyPr wrap="square" rtlCol="0">
            <a:spAutoFit/>
          </a:bodyPr>
          <a:lstStyle/>
          <a:p>
            <a:r>
              <a:rPr lang="en-US" b="1" dirty="0"/>
              <a:t>Research questions:</a:t>
            </a:r>
          </a:p>
        </p:txBody>
      </p:sp>
      <p:sp>
        <p:nvSpPr>
          <p:cNvPr id="12" name="TextBox 11">
            <a:extLst>
              <a:ext uri="{FF2B5EF4-FFF2-40B4-BE49-F238E27FC236}">
                <a16:creationId xmlns:a16="http://schemas.microsoft.com/office/drawing/2014/main" id="{A1D7286C-ADB1-FA4A-B42B-A87FA507C625}"/>
              </a:ext>
            </a:extLst>
          </p:cNvPr>
          <p:cNvSpPr txBox="1"/>
          <p:nvPr/>
        </p:nvSpPr>
        <p:spPr>
          <a:xfrm>
            <a:off x="7423688" y="927271"/>
            <a:ext cx="4300676" cy="2308324"/>
          </a:xfrm>
          <a:prstGeom prst="rect">
            <a:avLst/>
          </a:prstGeom>
          <a:noFill/>
        </p:spPr>
        <p:txBody>
          <a:bodyPr wrap="square" rtlCol="0">
            <a:spAutoFit/>
          </a:bodyPr>
          <a:lstStyle/>
          <a:p>
            <a:r>
              <a:rPr lang="en-US" dirty="0"/>
              <a:t>1. What are the mechanisms driving psychopathology in young survivors?</a:t>
            </a:r>
          </a:p>
          <a:p>
            <a:pPr marL="285750" indent="-285750">
              <a:buFontTx/>
              <a:buChar char="-"/>
            </a:pPr>
            <a:endParaRPr lang="en-US" dirty="0"/>
          </a:p>
          <a:p>
            <a:r>
              <a:rPr lang="en-US" dirty="0"/>
              <a:t>2. What are the factors associated with maladaptation?</a:t>
            </a:r>
          </a:p>
          <a:p>
            <a:pPr marL="285750" indent="-285750">
              <a:buFontTx/>
              <a:buChar char="-"/>
            </a:pPr>
            <a:endParaRPr lang="en-US" dirty="0"/>
          </a:p>
          <a:p>
            <a:r>
              <a:rPr lang="en-US" dirty="0"/>
              <a:t>3. What areas should we target in therapy?</a:t>
            </a:r>
          </a:p>
          <a:p>
            <a:pPr marL="285750" indent="-285750">
              <a:buFontTx/>
              <a:buChar char="-"/>
            </a:pPr>
            <a:endParaRPr lang="en-US" dirty="0"/>
          </a:p>
        </p:txBody>
      </p:sp>
      <p:sp>
        <p:nvSpPr>
          <p:cNvPr id="13" name="TextBox 12">
            <a:extLst>
              <a:ext uri="{FF2B5EF4-FFF2-40B4-BE49-F238E27FC236}">
                <a16:creationId xmlns:a16="http://schemas.microsoft.com/office/drawing/2014/main" id="{03DA2B26-EA42-BA47-AB6C-27EAC9465BAC}"/>
              </a:ext>
            </a:extLst>
          </p:cNvPr>
          <p:cNvSpPr txBox="1"/>
          <p:nvPr/>
        </p:nvSpPr>
        <p:spPr>
          <a:xfrm>
            <a:off x="7423687" y="3772976"/>
            <a:ext cx="4091553" cy="2862322"/>
          </a:xfrm>
          <a:prstGeom prst="rect">
            <a:avLst/>
          </a:prstGeom>
          <a:noFill/>
        </p:spPr>
        <p:txBody>
          <a:bodyPr wrap="square" rtlCol="0">
            <a:spAutoFit/>
          </a:bodyPr>
          <a:lstStyle/>
          <a:p>
            <a:r>
              <a:rPr lang="en-US" b="1" dirty="0"/>
              <a:t>The “so what” factor</a:t>
            </a:r>
          </a:p>
          <a:p>
            <a:pPr marL="285750" indent="-285750">
              <a:buFontTx/>
              <a:buChar char="-"/>
            </a:pPr>
            <a:r>
              <a:rPr lang="en-US" dirty="0"/>
              <a:t>Quality of life after cancer</a:t>
            </a:r>
          </a:p>
          <a:p>
            <a:pPr marL="285750" indent="-285750">
              <a:buFontTx/>
              <a:buChar char="-"/>
            </a:pPr>
            <a:endParaRPr lang="en-US" dirty="0"/>
          </a:p>
          <a:p>
            <a:pPr marL="285750" indent="-285750">
              <a:buFontTx/>
              <a:buChar char="-"/>
            </a:pPr>
            <a:r>
              <a:rPr lang="en-US" dirty="0"/>
              <a:t>Non-compliance w/ guidelines and medical treatments</a:t>
            </a:r>
          </a:p>
          <a:p>
            <a:pPr marL="285750" indent="-285750">
              <a:buFontTx/>
              <a:buChar char="-"/>
            </a:pPr>
            <a:endParaRPr lang="en-US" dirty="0"/>
          </a:p>
          <a:p>
            <a:pPr marL="285750" indent="-285750">
              <a:buFontTx/>
              <a:buChar char="-"/>
            </a:pPr>
            <a:r>
              <a:rPr lang="en-US" dirty="0"/>
              <a:t>Informing clinical care and future research</a:t>
            </a:r>
          </a:p>
          <a:p>
            <a:pPr marL="285750" indent="-285750">
              <a:buFontTx/>
              <a:buChar char="-"/>
            </a:pPr>
            <a:endParaRPr lang="en-US" dirty="0"/>
          </a:p>
          <a:p>
            <a:pPr marL="285750" indent="-285750">
              <a:buFontTx/>
              <a:buChar char="-"/>
            </a:pPr>
            <a:endParaRPr lang="en-US" dirty="0"/>
          </a:p>
        </p:txBody>
      </p:sp>
      <p:sp>
        <p:nvSpPr>
          <p:cNvPr id="2" name="Rounded Rectangle 1">
            <a:extLst>
              <a:ext uri="{FF2B5EF4-FFF2-40B4-BE49-F238E27FC236}">
                <a16:creationId xmlns:a16="http://schemas.microsoft.com/office/drawing/2014/main" id="{C6FF2485-8B0B-044D-BE7B-2BE15E1370C9}"/>
              </a:ext>
            </a:extLst>
          </p:cNvPr>
          <p:cNvSpPr/>
          <p:nvPr/>
        </p:nvSpPr>
        <p:spPr>
          <a:xfrm>
            <a:off x="224986" y="1102109"/>
            <a:ext cx="1802775" cy="12223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Survivorship</a:t>
            </a:r>
          </a:p>
        </p:txBody>
      </p:sp>
      <p:sp>
        <p:nvSpPr>
          <p:cNvPr id="3" name="TextBox 2">
            <a:extLst>
              <a:ext uri="{FF2B5EF4-FFF2-40B4-BE49-F238E27FC236}">
                <a16:creationId xmlns:a16="http://schemas.microsoft.com/office/drawing/2014/main" id="{0ACE18CE-2D97-2E43-A3B5-98ABAA0DCE9F}"/>
              </a:ext>
            </a:extLst>
          </p:cNvPr>
          <p:cNvSpPr txBox="1"/>
          <p:nvPr/>
        </p:nvSpPr>
        <p:spPr>
          <a:xfrm>
            <a:off x="3434215" y="3616964"/>
            <a:ext cx="2448539" cy="646331"/>
          </a:xfrm>
          <a:prstGeom prst="rect">
            <a:avLst/>
          </a:prstGeom>
          <a:noFill/>
        </p:spPr>
        <p:txBody>
          <a:bodyPr wrap="square" rtlCol="0">
            <a:spAutoFit/>
          </a:bodyPr>
          <a:lstStyle/>
          <a:p>
            <a:r>
              <a:rPr lang="en-US" dirty="0">
                <a:solidFill>
                  <a:schemeClr val="accent1">
                    <a:lumMod val="75000"/>
                  </a:schemeClr>
                </a:solidFill>
              </a:rPr>
              <a:t>Return to normal functioning</a:t>
            </a:r>
          </a:p>
        </p:txBody>
      </p:sp>
      <p:sp>
        <p:nvSpPr>
          <p:cNvPr id="14" name="Right Brace 13">
            <a:extLst>
              <a:ext uri="{FF2B5EF4-FFF2-40B4-BE49-F238E27FC236}">
                <a16:creationId xmlns:a16="http://schemas.microsoft.com/office/drawing/2014/main" id="{5BEBE5AD-0D0E-7441-9DEC-A41062DFAEFB}"/>
              </a:ext>
            </a:extLst>
          </p:cNvPr>
          <p:cNvSpPr/>
          <p:nvPr/>
        </p:nvSpPr>
        <p:spPr>
          <a:xfrm rot="10800000">
            <a:off x="6232493" y="3772976"/>
            <a:ext cx="433409" cy="266652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0D12A684-D5C4-B24E-AFD4-CDC9F715BE57}"/>
              </a:ext>
            </a:extLst>
          </p:cNvPr>
          <p:cNvCxnSpPr/>
          <p:nvPr/>
        </p:nvCxnSpPr>
        <p:spPr>
          <a:xfrm>
            <a:off x="1126373" y="2582779"/>
            <a:ext cx="0" cy="86627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15B0D9-4875-EF41-A661-DCC5989F2C4A}"/>
              </a:ext>
            </a:extLst>
          </p:cNvPr>
          <p:cNvCxnSpPr>
            <a:cxnSpLocks/>
          </p:cNvCxnSpPr>
          <p:nvPr/>
        </p:nvCxnSpPr>
        <p:spPr>
          <a:xfrm>
            <a:off x="2027761" y="2572820"/>
            <a:ext cx="795650" cy="66277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D1250F-74AF-A044-883D-FF1FFD957E17}"/>
              </a:ext>
            </a:extLst>
          </p:cNvPr>
          <p:cNvCxnSpPr>
            <a:cxnSpLocks/>
          </p:cNvCxnSpPr>
          <p:nvPr/>
        </p:nvCxnSpPr>
        <p:spPr>
          <a:xfrm>
            <a:off x="2305468" y="1642548"/>
            <a:ext cx="51794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30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2C23F64-8EC9-084A-8235-AD4D27296939}"/>
              </a:ext>
            </a:extLst>
          </p:cNvPr>
          <p:cNvSpPr txBox="1"/>
          <p:nvPr/>
        </p:nvSpPr>
        <p:spPr>
          <a:xfrm>
            <a:off x="482781" y="313028"/>
            <a:ext cx="5364567" cy="430887"/>
          </a:xfrm>
          <a:prstGeom prst="rect">
            <a:avLst/>
          </a:prstGeom>
          <a:noFill/>
        </p:spPr>
        <p:txBody>
          <a:bodyPr wrap="square" rtlCol="0">
            <a:spAutoFit/>
          </a:bodyPr>
          <a:lstStyle/>
          <a:p>
            <a:r>
              <a:rPr lang="en-US" sz="2200" b="1" dirty="0"/>
              <a:t>Results &amp; Wider Implications:</a:t>
            </a:r>
          </a:p>
        </p:txBody>
      </p:sp>
      <p:sp>
        <p:nvSpPr>
          <p:cNvPr id="2" name="Rounded Rectangle 1">
            <a:extLst>
              <a:ext uri="{FF2B5EF4-FFF2-40B4-BE49-F238E27FC236}">
                <a16:creationId xmlns:a16="http://schemas.microsoft.com/office/drawing/2014/main" id="{8BFB9287-066D-7245-89BD-7AB176AD98B5}"/>
              </a:ext>
            </a:extLst>
          </p:cNvPr>
          <p:cNvSpPr/>
          <p:nvPr/>
        </p:nvSpPr>
        <p:spPr>
          <a:xfrm>
            <a:off x="398067" y="1124178"/>
            <a:ext cx="1330607" cy="6416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2,245 unique articles</a:t>
            </a:r>
          </a:p>
        </p:txBody>
      </p:sp>
      <p:sp>
        <p:nvSpPr>
          <p:cNvPr id="19" name="Rounded Rectangle 18">
            <a:extLst>
              <a:ext uri="{FF2B5EF4-FFF2-40B4-BE49-F238E27FC236}">
                <a16:creationId xmlns:a16="http://schemas.microsoft.com/office/drawing/2014/main" id="{9884AA3B-AFDD-094C-8F30-737C59A8A7DE}"/>
              </a:ext>
            </a:extLst>
          </p:cNvPr>
          <p:cNvSpPr/>
          <p:nvPr/>
        </p:nvSpPr>
        <p:spPr>
          <a:xfrm>
            <a:off x="2570611" y="1101194"/>
            <a:ext cx="1291389" cy="6416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19 included</a:t>
            </a:r>
          </a:p>
        </p:txBody>
      </p:sp>
      <p:cxnSp>
        <p:nvCxnSpPr>
          <p:cNvPr id="4" name="Straight Arrow Connector 3">
            <a:extLst>
              <a:ext uri="{FF2B5EF4-FFF2-40B4-BE49-F238E27FC236}">
                <a16:creationId xmlns:a16="http://schemas.microsoft.com/office/drawing/2014/main" id="{762FD24C-CA4E-7842-990B-71871343B6C1}"/>
              </a:ext>
            </a:extLst>
          </p:cNvPr>
          <p:cNvCxnSpPr>
            <a:cxnSpLocks/>
          </p:cNvCxnSpPr>
          <p:nvPr/>
        </p:nvCxnSpPr>
        <p:spPr>
          <a:xfrm>
            <a:off x="1852863" y="1422037"/>
            <a:ext cx="561475" cy="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76139E-FCC2-C74B-BC92-677700797E78}"/>
              </a:ext>
            </a:extLst>
          </p:cNvPr>
          <p:cNvCxnSpPr>
            <a:cxnSpLocks/>
          </p:cNvCxnSpPr>
          <p:nvPr/>
        </p:nvCxnSpPr>
        <p:spPr>
          <a:xfrm>
            <a:off x="3950368" y="1403716"/>
            <a:ext cx="561475" cy="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1A5F8635-3B42-4E4C-985C-C7AB27FCE986}"/>
              </a:ext>
            </a:extLst>
          </p:cNvPr>
          <p:cNvSpPr/>
          <p:nvPr/>
        </p:nvSpPr>
        <p:spPr>
          <a:xfrm>
            <a:off x="4608095" y="652016"/>
            <a:ext cx="2478506" cy="15079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Sample age: 13.7 – 20.2 years (x̄ = 16.3 years)</a:t>
            </a:r>
          </a:p>
          <a:p>
            <a:pPr algn="ctr"/>
            <a:endParaRPr lang="en-US" sz="1600" dirty="0">
              <a:solidFill>
                <a:schemeClr val="tx1"/>
              </a:solidFill>
            </a:endParaRPr>
          </a:p>
          <a:p>
            <a:pPr algn="ctr"/>
            <a:r>
              <a:rPr lang="en-US" sz="1600" dirty="0">
                <a:solidFill>
                  <a:schemeClr val="tx1"/>
                </a:solidFill>
              </a:rPr>
              <a:t>Age at diagnosis: 5 – 13.7 years (</a:t>
            </a:r>
            <a:r>
              <a:rPr lang="en-US" dirty="0">
                <a:solidFill>
                  <a:schemeClr val="tx1"/>
                </a:solidFill>
              </a:rPr>
              <a:t>x̄</a:t>
            </a:r>
            <a:r>
              <a:rPr lang="en-US" sz="1600" dirty="0">
                <a:solidFill>
                  <a:schemeClr val="tx1"/>
                </a:solidFill>
              </a:rPr>
              <a:t> = 8.4 years)</a:t>
            </a:r>
            <a:endParaRPr lang="en-US" dirty="0"/>
          </a:p>
        </p:txBody>
      </p:sp>
      <p:sp>
        <p:nvSpPr>
          <p:cNvPr id="24" name="TextBox 23">
            <a:extLst>
              <a:ext uri="{FF2B5EF4-FFF2-40B4-BE49-F238E27FC236}">
                <a16:creationId xmlns:a16="http://schemas.microsoft.com/office/drawing/2014/main" id="{66921B8F-0A8E-1F41-8A1A-2C86A260BF75}"/>
              </a:ext>
            </a:extLst>
          </p:cNvPr>
          <p:cNvSpPr txBox="1"/>
          <p:nvPr/>
        </p:nvSpPr>
        <p:spPr>
          <a:xfrm>
            <a:off x="273607" y="2138230"/>
            <a:ext cx="3158512" cy="369332"/>
          </a:xfrm>
          <a:prstGeom prst="rect">
            <a:avLst/>
          </a:prstGeom>
          <a:noFill/>
        </p:spPr>
        <p:txBody>
          <a:bodyPr wrap="square" rtlCol="0">
            <a:spAutoFit/>
          </a:bodyPr>
          <a:lstStyle/>
          <a:p>
            <a:r>
              <a:rPr lang="en-US" b="1" dirty="0"/>
              <a:t>Prevalence:</a:t>
            </a:r>
          </a:p>
        </p:txBody>
      </p:sp>
      <p:sp>
        <p:nvSpPr>
          <p:cNvPr id="25" name="TextBox 24">
            <a:extLst>
              <a:ext uri="{FF2B5EF4-FFF2-40B4-BE49-F238E27FC236}">
                <a16:creationId xmlns:a16="http://schemas.microsoft.com/office/drawing/2014/main" id="{B122C4C6-0FDF-8A43-9786-F4B5FB7E4BCB}"/>
              </a:ext>
            </a:extLst>
          </p:cNvPr>
          <p:cNvSpPr txBox="1"/>
          <p:nvPr/>
        </p:nvSpPr>
        <p:spPr>
          <a:xfrm>
            <a:off x="3028839" y="2133780"/>
            <a:ext cx="3158512" cy="369332"/>
          </a:xfrm>
          <a:prstGeom prst="rect">
            <a:avLst/>
          </a:prstGeom>
          <a:noFill/>
        </p:spPr>
        <p:txBody>
          <a:bodyPr wrap="square" rtlCol="0">
            <a:spAutoFit/>
          </a:bodyPr>
          <a:lstStyle/>
          <a:p>
            <a:r>
              <a:rPr lang="en-US" b="1" dirty="0"/>
              <a:t>Predictors:</a:t>
            </a:r>
          </a:p>
        </p:txBody>
      </p:sp>
      <p:sp>
        <p:nvSpPr>
          <p:cNvPr id="26" name="Right Brace 25">
            <a:extLst>
              <a:ext uri="{FF2B5EF4-FFF2-40B4-BE49-F238E27FC236}">
                <a16:creationId xmlns:a16="http://schemas.microsoft.com/office/drawing/2014/main" id="{9D1B2693-5EBC-BE4E-843D-1D610F5D2CE1}"/>
              </a:ext>
            </a:extLst>
          </p:cNvPr>
          <p:cNvSpPr/>
          <p:nvPr/>
        </p:nvSpPr>
        <p:spPr>
          <a:xfrm>
            <a:off x="7355169" y="737937"/>
            <a:ext cx="433409" cy="57591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B89189-88EC-E544-AA83-B77D6397B4A2}"/>
              </a:ext>
            </a:extLst>
          </p:cNvPr>
          <p:cNvSpPr txBox="1"/>
          <p:nvPr/>
        </p:nvSpPr>
        <p:spPr>
          <a:xfrm>
            <a:off x="8202286" y="1385185"/>
            <a:ext cx="3158512" cy="369332"/>
          </a:xfrm>
          <a:prstGeom prst="rect">
            <a:avLst/>
          </a:prstGeom>
          <a:noFill/>
        </p:spPr>
        <p:txBody>
          <a:bodyPr wrap="square" rtlCol="0">
            <a:spAutoFit/>
          </a:bodyPr>
          <a:lstStyle/>
          <a:p>
            <a:r>
              <a:rPr lang="en-US" b="1" dirty="0"/>
              <a:t>Implications:</a:t>
            </a:r>
          </a:p>
        </p:txBody>
      </p:sp>
      <p:sp>
        <p:nvSpPr>
          <p:cNvPr id="28" name="Rounded Rectangle 27">
            <a:extLst>
              <a:ext uri="{FF2B5EF4-FFF2-40B4-BE49-F238E27FC236}">
                <a16:creationId xmlns:a16="http://schemas.microsoft.com/office/drawing/2014/main" id="{7ACF6F20-E229-7340-A9BC-C7CB07726352}"/>
              </a:ext>
            </a:extLst>
          </p:cNvPr>
          <p:cNvSpPr/>
          <p:nvPr/>
        </p:nvSpPr>
        <p:spPr>
          <a:xfrm>
            <a:off x="333584" y="2711116"/>
            <a:ext cx="2573868" cy="19802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PTSD</a:t>
            </a:r>
          </a:p>
          <a:p>
            <a:pPr marL="285750" indent="-285750">
              <a:buFont typeface="Arial" panose="020B0604020202020204" pitchFamily="34" charset="0"/>
              <a:buChar char="•"/>
            </a:pPr>
            <a:r>
              <a:rPr lang="en-US" sz="1600" dirty="0">
                <a:solidFill>
                  <a:schemeClr val="tx1"/>
                </a:solidFill>
              </a:rPr>
              <a:t>Up to 34% (</a:t>
            </a:r>
            <a:r>
              <a:rPr lang="en-US" sz="1600" dirty="0" err="1">
                <a:solidFill>
                  <a:schemeClr val="tx1"/>
                </a:solidFill>
              </a:rPr>
              <a:t>Cousino</a:t>
            </a:r>
            <a:r>
              <a:rPr lang="en-US" sz="1600" dirty="0">
                <a:solidFill>
                  <a:schemeClr val="tx1"/>
                </a:solidFill>
              </a:rPr>
              <a:t> et al., 2017)</a:t>
            </a:r>
          </a:p>
          <a:p>
            <a:pPr marL="285750" indent="-285750">
              <a:buFont typeface="Arial" panose="020B0604020202020204" pitchFamily="34" charset="0"/>
              <a:buChar char="•"/>
            </a:pPr>
            <a:r>
              <a:rPr lang="en-US" sz="1600" dirty="0">
                <a:solidFill>
                  <a:schemeClr val="tx1"/>
                </a:solidFill>
              </a:rPr>
              <a:t>Additional 36% experience sub-threshold levels (Brown et al., 2003)</a:t>
            </a:r>
          </a:p>
        </p:txBody>
      </p:sp>
      <p:sp>
        <p:nvSpPr>
          <p:cNvPr id="29" name="Rounded Rectangle 28">
            <a:extLst>
              <a:ext uri="{FF2B5EF4-FFF2-40B4-BE49-F238E27FC236}">
                <a16:creationId xmlns:a16="http://schemas.microsoft.com/office/drawing/2014/main" id="{EB30A0B2-4AB7-4B43-B50E-AF1566C85B51}"/>
              </a:ext>
            </a:extLst>
          </p:cNvPr>
          <p:cNvSpPr/>
          <p:nvPr/>
        </p:nvSpPr>
        <p:spPr>
          <a:xfrm>
            <a:off x="333584" y="5045585"/>
            <a:ext cx="2573868" cy="11962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Depression and Anxiety</a:t>
            </a:r>
          </a:p>
          <a:p>
            <a:pPr marL="285750" indent="-285750">
              <a:buFont typeface="Arial" panose="020B0604020202020204" pitchFamily="34" charset="0"/>
              <a:buChar char="•"/>
            </a:pPr>
            <a:r>
              <a:rPr lang="en-US" sz="1600" dirty="0">
                <a:solidFill>
                  <a:schemeClr val="tx1"/>
                </a:solidFill>
              </a:rPr>
              <a:t>7 – 9% (</a:t>
            </a:r>
            <a:r>
              <a:rPr lang="en-US" sz="1600" dirty="0" err="1">
                <a:solidFill>
                  <a:schemeClr val="tx1"/>
                </a:solidFill>
              </a:rPr>
              <a:t>Bitsko</a:t>
            </a:r>
            <a:r>
              <a:rPr lang="en-US" sz="1600" dirty="0">
                <a:solidFill>
                  <a:schemeClr val="tx1"/>
                </a:solidFill>
              </a:rPr>
              <a:t> et al., 2008, </a:t>
            </a:r>
            <a:r>
              <a:rPr lang="en-US" sz="1600" dirty="0" err="1">
                <a:solidFill>
                  <a:schemeClr val="tx1"/>
                </a:solidFill>
              </a:rPr>
              <a:t>Yallop</a:t>
            </a:r>
            <a:r>
              <a:rPr lang="en-US" sz="1600" dirty="0">
                <a:solidFill>
                  <a:schemeClr val="tx1"/>
                </a:solidFill>
              </a:rPr>
              <a:t> et al., 2013)</a:t>
            </a:r>
          </a:p>
        </p:txBody>
      </p:sp>
      <p:sp>
        <p:nvSpPr>
          <p:cNvPr id="30" name="Rounded Rectangle 29">
            <a:extLst>
              <a:ext uri="{FF2B5EF4-FFF2-40B4-BE49-F238E27FC236}">
                <a16:creationId xmlns:a16="http://schemas.microsoft.com/office/drawing/2014/main" id="{03DAD789-0733-8B49-9D7D-A3DDB3139F09}"/>
              </a:ext>
            </a:extLst>
          </p:cNvPr>
          <p:cNvSpPr/>
          <p:nvPr/>
        </p:nvSpPr>
        <p:spPr>
          <a:xfrm>
            <a:off x="3992072" y="2557769"/>
            <a:ext cx="2573868" cy="20621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Repression</a:t>
            </a:r>
          </a:p>
          <a:p>
            <a:pPr marL="285750" indent="-285750">
              <a:buFont typeface="Arial" panose="020B0604020202020204" pitchFamily="34" charset="0"/>
              <a:buChar char="•"/>
            </a:pPr>
            <a:r>
              <a:rPr lang="en-US" sz="1600" dirty="0">
                <a:solidFill>
                  <a:schemeClr val="tx1"/>
                </a:solidFill>
              </a:rPr>
              <a:t>Lower social desirability</a:t>
            </a:r>
          </a:p>
          <a:p>
            <a:pPr marL="285750" indent="-285750">
              <a:buFont typeface="Arial" panose="020B0604020202020204" pitchFamily="34" charset="0"/>
              <a:buChar char="•"/>
            </a:pPr>
            <a:r>
              <a:rPr lang="en-US" sz="1600" dirty="0">
                <a:solidFill>
                  <a:schemeClr val="tx1"/>
                </a:solidFill>
              </a:rPr>
              <a:t>Poor family functioning</a:t>
            </a:r>
          </a:p>
          <a:p>
            <a:pPr marL="285750" indent="-285750">
              <a:buFont typeface="Arial" panose="020B0604020202020204" pitchFamily="34" charset="0"/>
              <a:buChar char="•"/>
            </a:pPr>
            <a:r>
              <a:rPr lang="en-US" sz="1600" dirty="0">
                <a:solidFill>
                  <a:schemeClr val="tx1"/>
                </a:solidFill>
              </a:rPr>
              <a:t>Maternal PTSD</a:t>
            </a:r>
          </a:p>
          <a:p>
            <a:pPr marL="285750" indent="-285750">
              <a:buFont typeface="Arial" panose="020B0604020202020204" pitchFamily="34" charset="0"/>
              <a:buChar char="•"/>
            </a:pPr>
            <a:r>
              <a:rPr lang="en-US" sz="1600" dirty="0">
                <a:solidFill>
                  <a:schemeClr val="tx1"/>
                </a:solidFill>
              </a:rPr>
              <a:t>Illness relapse</a:t>
            </a:r>
          </a:p>
          <a:p>
            <a:pPr marL="285750" indent="-285750">
              <a:buFont typeface="Arial" panose="020B0604020202020204" pitchFamily="34" charset="0"/>
              <a:buChar char="•"/>
            </a:pPr>
            <a:r>
              <a:rPr lang="en-US" sz="1600" dirty="0">
                <a:solidFill>
                  <a:schemeClr val="tx1"/>
                </a:solidFill>
              </a:rPr>
              <a:t>More late effects</a:t>
            </a:r>
          </a:p>
        </p:txBody>
      </p:sp>
      <p:sp>
        <p:nvSpPr>
          <p:cNvPr id="31" name="Rounded Rectangle 30">
            <a:extLst>
              <a:ext uri="{FF2B5EF4-FFF2-40B4-BE49-F238E27FC236}">
                <a16:creationId xmlns:a16="http://schemas.microsoft.com/office/drawing/2014/main" id="{4774808A-D5B6-164B-843A-28EC52B3F754}"/>
              </a:ext>
            </a:extLst>
          </p:cNvPr>
          <p:cNvSpPr/>
          <p:nvPr/>
        </p:nvSpPr>
        <p:spPr>
          <a:xfrm>
            <a:off x="4021859" y="4660595"/>
            <a:ext cx="2573868" cy="21653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Poor family functioning</a:t>
            </a:r>
          </a:p>
          <a:p>
            <a:pPr marL="285750" indent="-285750">
              <a:buFont typeface="Arial" panose="020B0604020202020204" pitchFamily="34" charset="0"/>
              <a:buChar char="•"/>
            </a:pPr>
            <a:r>
              <a:rPr lang="en-US" sz="1600" dirty="0">
                <a:solidFill>
                  <a:schemeClr val="tx1"/>
                </a:solidFill>
              </a:rPr>
              <a:t>Low parental support</a:t>
            </a:r>
          </a:p>
          <a:p>
            <a:pPr marL="285750" indent="-285750">
              <a:buFont typeface="Arial" panose="020B0604020202020204" pitchFamily="34" charset="0"/>
              <a:buChar char="•"/>
            </a:pPr>
            <a:r>
              <a:rPr lang="en-US" sz="1600" dirty="0">
                <a:solidFill>
                  <a:schemeClr val="tx1"/>
                </a:solidFill>
              </a:rPr>
              <a:t>Female gender</a:t>
            </a:r>
          </a:p>
          <a:p>
            <a:pPr marL="285750" indent="-285750">
              <a:buFont typeface="Arial" panose="020B0604020202020204" pitchFamily="34" charset="0"/>
              <a:buChar char="•"/>
            </a:pPr>
            <a:r>
              <a:rPr lang="en-US" sz="1600" dirty="0">
                <a:solidFill>
                  <a:schemeClr val="tx1"/>
                </a:solidFill>
              </a:rPr>
              <a:t>More late effects</a:t>
            </a:r>
          </a:p>
          <a:p>
            <a:pPr marL="285750" indent="-285750">
              <a:buFont typeface="Arial" panose="020B0604020202020204" pitchFamily="34" charset="0"/>
              <a:buChar char="•"/>
            </a:pPr>
            <a:r>
              <a:rPr lang="en-US" sz="1600" dirty="0">
                <a:solidFill>
                  <a:schemeClr val="tx1"/>
                </a:solidFill>
              </a:rPr>
              <a:t>Older age at diagnosis</a:t>
            </a:r>
          </a:p>
          <a:p>
            <a:pPr marL="285750" indent="-285750">
              <a:buFont typeface="Arial" panose="020B0604020202020204" pitchFamily="34" charset="0"/>
              <a:buChar char="•"/>
            </a:pPr>
            <a:r>
              <a:rPr lang="en-US" sz="1600" dirty="0">
                <a:solidFill>
                  <a:schemeClr val="tx1"/>
                </a:solidFill>
              </a:rPr>
              <a:t>Lower SES</a:t>
            </a:r>
          </a:p>
          <a:p>
            <a:pPr marL="285750" indent="-285750">
              <a:buFont typeface="Arial" panose="020B0604020202020204" pitchFamily="34" charset="0"/>
              <a:buChar char="•"/>
            </a:pPr>
            <a:r>
              <a:rPr lang="en-US" sz="1600" dirty="0">
                <a:solidFill>
                  <a:schemeClr val="tx1"/>
                </a:solidFill>
              </a:rPr>
              <a:t>Wishful thinking</a:t>
            </a:r>
          </a:p>
          <a:p>
            <a:pPr marL="285750" indent="-285750">
              <a:buFont typeface="Arial" panose="020B0604020202020204" pitchFamily="34" charset="0"/>
              <a:buChar char="•"/>
            </a:pPr>
            <a:r>
              <a:rPr lang="en-US" sz="1600" dirty="0">
                <a:solidFill>
                  <a:schemeClr val="tx1"/>
                </a:solidFill>
              </a:rPr>
              <a:t>Avoidance</a:t>
            </a:r>
          </a:p>
        </p:txBody>
      </p:sp>
      <p:sp>
        <p:nvSpPr>
          <p:cNvPr id="32" name="TextBox 31">
            <a:extLst>
              <a:ext uri="{FF2B5EF4-FFF2-40B4-BE49-F238E27FC236}">
                <a16:creationId xmlns:a16="http://schemas.microsoft.com/office/drawing/2014/main" id="{8D315AC0-098E-E541-85DE-CA5196B15065}"/>
              </a:ext>
            </a:extLst>
          </p:cNvPr>
          <p:cNvSpPr txBox="1"/>
          <p:nvPr/>
        </p:nvSpPr>
        <p:spPr>
          <a:xfrm>
            <a:off x="8202286" y="2111849"/>
            <a:ext cx="3588661" cy="3416320"/>
          </a:xfrm>
          <a:prstGeom prst="rect">
            <a:avLst/>
          </a:prstGeom>
          <a:noFill/>
        </p:spPr>
        <p:txBody>
          <a:bodyPr wrap="square" rtlCol="0">
            <a:spAutoFit/>
          </a:bodyPr>
          <a:lstStyle/>
          <a:p>
            <a:pPr marL="285750" indent="-285750">
              <a:buFontTx/>
              <a:buChar char="-"/>
            </a:pPr>
            <a:r>
              <a:rPr lang="en-US" dirty="0"/>
              <a:t>Significant levels of adolescent survivors report psychopathology</a:t>
            </a:r>
          </a:p>
          <a:p>
            <a:pPr marL="285750" indent="-285750">
              <a:buFontTx/>
              <a:buChar char="-"/>
            </a:pPr>
            <a:endParaRPr lang="en-US" dirty="0"/>
          </a:p>
          <a:p>
            <a:pPr marL="285750" indent="-285750">
              <a:buFontTx/>
              <a:buChar char="-"/>
            </a:pPr>
            <a:r>
              <a:rPr lang="en-US" dirty="0"/>
              <a:t>Routine psychological screening and assessments should become a norm</a:t>
            </a:r>
          </a:p>
          <a:p>
            <a:pPr marL="285750" indent="-285750">
              <a:buFontTx/>
              <a:buChar char="-"/>
            </a:pPr>
            <a:endParaRPr lang="en-US" dirty="0"/>
          </a:p>
          <a:p>
            <a:pPr marL="285750" indent="-285750">
              <a:buFontTx/>
              <a:buChar char="-"/>
            </a:pPr>
            <a:r>
              <a:rPr lang="en-US" dirty="0"/>
              <a:t>Early prevention strategies</a:t>
            </a:r>
          </a:p>
          <a:p>
            <a:pPr marL="285750" indent="-285750">
              <a:buFontTx/>
              <a:buChar char="-"/>
            </a:pPr>
            <a:endParaRPr lang="en-US" dirty="0"/>
          </a:p>
          <a:p>
            <a:pPr marL="285750" indent="-285750">
              <a:buFontTx/>
              <a:buChar char="-"/>
            </a:pPr>
            <a:r>
              <a:rPr lang="en-US" dirty="0"/>
              <a:t>Address vulnerabilities to reduce psychological, social, as well as economic burden</a:t>
            </a:r>
          </a:p>
        </p:txBody>
      </p:sp>
    </p:spTree>
    <p:extLst>
      <p:ext uri="{BB962C8B-B14F-4D97-AF65-F5344CB8AC3E}">
        <p14:creationId xmlns:p14="http://schemas.microsoft.com/office/powerpoint/2010/main" val="103082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B682DF-0A24-DE4E-B274-E381BBB5D218}"/>
              </a:ext>
            </a:extLst>
          </p:cNvPr>
          <p:cNvSpPr txBox="1"/>
          <p:nvPr/>
        </p:nvSpPr>
        <p:spPr>
          <a:xfrm>
            <a:off x="0" y="1010654"/>
            <a:ext cx="7218948" cy="769441"/>
          </a:xfrm>
          <a:prstGeom prst="rect">
            <a:avLst/>
          </a:prstGeom>
          <a:noFill/>
        </p:spPr>
        <p:txBody>
          <a:bodyPr wrap="square" rtlCol="0">
            <a:spAutoFit/>
          </a:bodyPr>
          <a:lstStyle/>
          <a:p>
            <a:pPr algn="ctr"/>
            <a:r>
              <a:rPr lang="en-US" sz="4400" b="1" dirty="0"/>
              <a:t>THANK YOU!</a:t>
            </a:r>
          </a:p>
        </p:txBody>
      </p:sp>
      <p:pic>
        <p:nvPicPr>
          <p:cNvPr id="5" name="Picture 4">
            <a:extLst>
              <a:ext uri="{FF2B5EF4-FFF2-40B4-BE49-F238E27FC236}">
                <a16:creationId xmlns:a16="http://schemas.microsoft.com/office/drawing/2014/main" id="{20883C33-CFCE-5F4E-8837-5619917C0112}"/>
              </a:ext>
            </a:extLst>
          </p:cNvPr>
          <p:cNvPicPr>
            <a:picLocks noChangeAspect="1"/>
          </p:cNvPicPr>
          <p:nvPr/>
        </p:nvPicPr>
        <p:blipFill>
          <a:blip r:embed="rId2"/>
          <a:stretch>
            <a:fillRect/>
          </a:stretch>
        </p:blipFill>
        <p:spPr>
          <a:xfrm>
            <a:off x="7411451" y="4857817"/>
            <a:ext cx="2630905" cy="1784282"/>
          </a:xfrm>
          <a:prstGeom prst="rect">
            <a:avLst/>
          </a:prstGeom>
          <a:effectLst>
            <a:softEdge rad="0"/>
          </a:effectLst>
        </p:spPr>
      </p:pic>
      <p:pic>
        <p:nvPicPr>
          <p:cNvPr id="7" name="Picture 6">
            <a:extLst>
              <a:ext uri="{FF2B5EF4-FFF2-40B4-BE49-F238E27FC236}">
                <a16:creationId xmlns:a16="http://schemas.microsoft.com/office/drawing/2014/main" id="{D5590891-C65C-5345-88B8-4E81E9E32844}"/>
              </a:ext>
            </a:extLst>
          </p:cNvPr>
          <p:cNvPicPr>
            <a:picLocks noChangeAspect="1"/>
          </p:cNvPicPr>
          <p:nvPr/>
        </p:nvPicPr>
        <p:blipFill>
          <a:blip r:embed="rId3"/>
          <a:stretch>
            <a:fillRect/>
          </a:stretch>
        </p:blipFill>
        <p:spPr>
          <a:xfrm>
            <a:off x="10042356" y="4676690"/>
            <a:ext cx="1974183" cy="1965409"/>
          </a:xfrm>
          <a:prstGeom prst="rect">
            <a:avLst/>
          </a:prstGeom>
        </p:spPr>
      </p:pic>
      <p:pic>
        <p:nvPicPr>
          <p:cNvPr id="9" name="Picture 8">
            <a:extLst>
              <a:ext uri="{FF2B5EF4-FFF2-40B4-BE49-F238E27FC236}">
                <a16:creationId xmlns:a16="http://schemas.microsoft.com/office/drawing/2014/main" id="{2CA8656B-1177-C548-8D6F-7AB191995227}"/>
              </a:ext>
            </a:extLst>
          </p:cNvPr>
          <p:cNvPicPr>
            <a:picLocks noChangeAspect="1"/>
          </p:cNvPicPr>
          <p:nvPr/>
        </p:nvPicPr>
        <p:blipFill>
          <a:blip r:embed="rId4"/>
          <a:stretch>
            <a:fillRect/>
          </a:stretch>
        </p:blipFill>
        <p:spPr>
          <a:xfrm>
            <a:off x="332205" y="5219700"/>
            <a:ext cx="1549400" cy="1295400"/>
          </a:xfrm>
          <a:prstGeom prst="rect">
            <a:avLst/>
          </a:prstGeom>
        </p:spPr>
      </p:pic>
      <p:sp>
        <p:nvSpPr>
          <p:cNvPr id="8" name="TextBox 7">
            <a:extLst>
              <a:ext uri="{FF2B5EF4-FFF2-40B4-BE49-F238E27FC236}">
                <a16:creationId xmlns:a16="http://schemas.microsoft.com/office/drawing/2014/main" id="{A6D03496-4663-AF4B-9629-5B9EEF3AD127}"/>
              </a:ext>
            </a:extLst>
          </p:cNvPr>
          <p:cNvSpPr txBox="1"/>
          <p:nvPr/>
        </p:nvSpPr>
        <p:spPr>
          <a:xfrm>
            <a:off x="4215714" y="3556506"/>
            <a:ext cx="3003234" cy="1046440"/>
          </a:xfrm>
          <a:prstGeom prst="rect">
            <a:avLst/>
          </a:prstGeom>
          <a:noFill/>
        </p:spPr>
        <p:txBody>
          <a:bodyPr wrap="square" rtlCol="0">
            <a:spAutoFit/>
          </a:bodyPr>
          <a:lstStyle/>
          <a:p>
            <a:r>
              <a:rPr lang="en-US" sz="2200" dirty="0"/>
              <a:t>Urška Košir</a:t>
            </a:r>
          </a:p>
          <a:p>
            <a:r>
              <a:rPr lang="en-US" sz="2000" dirty="0"/>
              <a:t>@</a:t>
            </a:r>
            <a:r>
              <a:rPr lang="en-US" sz="2000" dirty="0" err="1"/>
              <a:t>UrskaKosir</a:t>
            </a:r>
            <a:endParaRPr lang="en-US" sz="2000" dirty="0"/>
          </a:p>
          <a:p>
            <a:r>
              <a:rPr lang="en-US" sz="2000" dirty="0" err="1"/>
              <a:t>urska.kosir@psy.ox.ac.uk</a:t>
            </a:r>
            <a:endParaRPr lang="en-US" sz="2000" dirty="0"/>
          </a:p>
        </p:txBody>
      </p:sp>
      <p:sp>
        <p:nvSpPr>
          <p:cNvPr id="12" name="TextBox 11">
            <a:extLst>
              <a:ext uri="{FF2B5EF4-FFF2-40B4-BE49-F238E27FC236}">
                <a16:creationId xmlns:a16="http://schemas.microsoft.com/office/drawing/2014/main" id="{A1BA07A3-DCDD-E04D-954D-65A2C6B2CC4B}"/>
              </a:ext>
            </a:extLst>
          </p:cNvPr>
          <p:cNvSpPr txBox="1"/>
          <p:nvPr/>
        </p:nvSpPr>
        <p:spPr>
          <a:xfrm>
            <a:off x="9641306" y="1525181"/>
            <a:ext cx="2229853" cy="2585323"/>
          </a:xfrm>
          <a:prstGeom prst="rect">
            <a:avLst/>
          </a:prstGeom>
          <a:noFill/>
        </p:spPr>
        <p:txBody>
          <a:bodyPr wrap="square" rtlCol="0">
            <a:spAutoFit/>
          </a:bodyPr>
          <a:lstStyle/>
          <a:p>
            <a:r>
              <a:rPr lang="en-US" u="sng" dirty="0"/>
              <a:t>Special thanks to</a:t>
            </a:r>
            <a:r>
              <a:rPr lang="en-US" dirty="0"/>
              <a:t>:</a:t>
            </a:r>
          </a:p>
          <a:p>
            <a:pPr marL="285750" indent="-285750">
              <a:buFont typeface="Arial" panose="020B0604020202020204" pitchFamily="34" charset="0"/>
              <a:buChar char="•"/>
            </a:pPr>
            <a:r>
              <a:rPr lang="en-US" dirty="0"/>
              <a:t>Milan </a:t>
            </a:r>
            <a:r>
              <a:rPr lang="en-US" dirty="0" err="1"/>
              <a:t>Wiedemenn</a:t>
            </a:r>
            <a:endParaRPr lang="en-US" dirty="0"/>
          </a:p>
          <a:p>
            <a:pPr marL="285750" indent="-285750">
              <a:buFont typeface="Arial" panose="020B0604020202020204" pitchFamily="34" charset="0"/>
              <a:buChar char="•"/>
            </a:pPr>
            <a:r>
              <a:rPr lang="en-US" dirty="0"/>
              <a:t>Jennifer Wild</a:t>
            </a:r>
          </a:p>
          <a:p>
            <a:pPr marL="285750" indent="-285750">
              <a:buFont typeface="Arial" panose="020B0604020202020204" pitchFamily="34" charset="0"/>
              <a:buChar char="•"/>
            </a:pPr>
            <a:r>
              <a:rPr lang="en-US" dirty="0"/>
              <a:t>Lucy Bowes</a:t>
            </a:r>
          </a:p>
          <a:p>
            <a:pPr marL="285750" indent="-285750">
              <a:buFont typeface="Arial" panose="020B0604020202020204" pitchFamily="34" charset="0"/>
              <a:buChar char="•"/>
            </a:pPr>
            <a:r>
              <a:rPr lang="en-US" dirty="0" err="1"/>
              <a:t>oRANGE</a:t>
            </a:r>
            <a:r>
              <a:rPr lang="en-US" dirty="0"/>
              <a:t> Lab &amp;</a:t>
            </a:r>
          </a:p>
          <a:p>
            <a:pPr marL="285750" indent="-285750">
              <a:buFont typeface="Arial" panose="020B0604020202020204" pitchFamily="34" charset="0"/>
              <a:buChar char="•"/>
            </a:pPr>
            <a:r>
              <a:rPr lang="en-US" dirty="0"/>
              <a:t>Oxford Centre for Anxiety Disorders and Trauma (</a:t>
            </a:r>
            <a:r>
              <a:rPr lang="en-US" dirty="0" err="1"/>
              <a:t>OxCADAT</a:t>
            </a:r>
            <a:r>
              <a:rPr lang="en-US" dirty="0"/>
              <a:t>)</a:t>
            </a:r>
          </a:p>
        </p:txBody>
      </p:sp>
      <p:pic>
        <p:nvPicPr>
          <p:cNvPr id="13" name="Picture 12">
            <a:extLst>
              <a:ext uri="{FF2B5EF4-FFF2-40B4-BE49-F238E27FC236}">
                <a16:creationId xmlns:a16="http://schemas.microsoft.com/office/drawing/2014/main" id="{4F5B45BF-E9AB-3242-81DE-907624503A68}"/>
              </a:ext>
            </a:extLst>
          </p:cNvPr>
          <p:cNvPicPr>
            <a:picLocks noChangeAspect="1"/>
          </p:cNvPicPr>
          <p:nvPr/>
        </p:nvPicPr>
        <p:blipFill>
          <a:blip r:embed="rId5"/>
          <a:stretch>
            <a:fillRect/>
          </a:stretch>
        </p:blipFill>
        <p:spPr>
          <a:xfrm>
            <a:off x="3852038" y="3906356"/>
            <a:ext cx="390014" cy="390014"/>
          </a:xfrm>
          <a:prstGeom prst="rect">
            <a:avLst/>
          </a:prstGeom>
        </p:spPr>
      </p:pic>
      <p:pic>
        <p:nvPicPr>
          <p:cNvPr id="14" name="Picture 13">
            <a:extLst>
              <a:ext uri="{FF2B5EF4-FFF2-40B4-BE49-F238E27FC236}">
                <a16:creationId xmlns:a16="http://schemas.microsoft.com/office/drawing/2014/main" id="{4CCD77EB-9ED4-FF42-876E-EB482DA69068}"/>
              </a:ext>
            </a:extLst>
          </p:cNvPr>
          <p:cNvPicPr>
            <a:picLocks noChangeAspect="1"/>
          </p:cNvPicPr>
          <p:nvPr/>
        </p:nvPicPr>
        <p:blipFill>
          <a:blip r:embed="rId6"/>
          <a:stretch>
            <a:fillRect/>
          </a:stretch>
        </p:blipFill>
        <p:spPr>
          <a:xfrm>
            <a:off x="3903285" y="4296370"/>
            <a:ext cx="287519" cy="287519"/>
          </a:xfrm>
          <a:prstGeom prst="rect">
            <a:avLst/>
          </a:prstGeom>
        </p:spPr>
      </p:pic>
    </p:spTree>
    <p:extLst>
      <p:ext uri="{BB962C8B-B14F-4D97-AF65-F5344CB8AC3E}">
        <p14:creationId xmlns:p14="http://schemas.microsoft.com/office/powerpoint/2010/main" val="1004353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11911</TotalTime>
  <Words>500</Words>
  <Application>Microsoft Macintosh PowerPoint</Application>
  <PresentationFormat>Widescreen</PresentationFormat>
  <Paragraphs>88</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11th European Public Health Conference Ljubljana, Slovenija 28 November – 1 December, 2018</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Urska Kosir</dc:creator>
  <cp:lastModifiedBy>Urska Kosir</cp:lastModifiedBy>
  <cp:revision>59</cp:revision>
  <dcterms:created xsi:type="dcterms:W3CDTF">2018-04-26T21:01:21Z</dcterms:created>
  <dcterms:modified xsi:type="dcterms:W3CDTF">2018-12-01T08:22:51Z</dcterms:modified>
</cp:coreProperties>
</file>