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-2352" y="-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3567;&#20181;&#36796;&#12415;&#37325;&#37327;&#28204;&#23450;%20sh-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3567;&#20181;&#36796;&#12415;&#37325;&#37327;&#28204;&#23450;%20sh-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3567;&#20181;&#36796;&#12415;&#37325;&#37327;&#28204;&#23450;%20sh-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glycerol%20synthesis%20in%20rim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glycerol%20synthesis%20in%20rim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glycerol%20synthesis%20in%20rim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glycerol%20synthesis%20in%20rim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glycerol%20synthesis%20in%20rim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'[小仕込み重量測定 sh-4.xlsx]25℃'!$Y$20</c:f>
              <c:strCache>
                <c:ptCount val="1"/>
                <c:pt idx="0">
                  <c:v>SH-4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'[小仕込み重量測定 sh-4.xlsx]25℃'!$AA$21:$AA$30</c:f>
                <c:numCache>
                  <c:formatCode>General</c:formatCode>
                  <c:ptCount val="10"/>
                  <c:pt idx="0">
                    <c:v>0.0</c:v>
                  </c:pt>
                  <c:pt idx="1">
                    <c:v>0.0737111479583493</c:v>
                  </c:pt>
                  <c:pt idx="2">
                    <c:v>0.0650640709865039</c:v>
                  </c:pt>
                  <c:pt idx="3">
                    <c:v>0.0700000000000216</c:v>
                  </c:pt>
                  <c:pt idx="4">
                    <c:v>0.0665832811848202</c:v>
                  </c:pt>
                  <c:pt idx="5">
                    <c:v>0.0781024967590792</c:v>
                  </c:pt>
                  <c:pt idx="6">
                    <c:v>0.0907377172587777</c:v>
                  </c:pt>
                  <c:pt idx="7">
                    <c:v>0.083266639978656</c:v>
                  </c:pt>
                  <c:pt idx="8">
                    <c:v>0.0750555349946651</c:v>
                  </c:pt>
                  <c:pt idx="9">
                    <c:v>0.0723417813807204</c:v>
                  </c:pt>
                </c:numCache>
              </c:numRef>
            </c:plus>
            <c:minus>
              <c:numRef>
                <c:f>'[小仕込み重量測定 sh-4.xlsx]25℃'!$AA$21:$AA$30</c:f>
                <c:numCache>
                  <c:formatCode>General</c:formatCode>
                  <c:ptCount val="10"/>
                  <c:pt idx="0">
                    <c:v>0.0</c:v>
                  </c:pt>
                  <c:pt idx="1">
                    <c:v>0.0737111479583493</c:v>
                  </c:pt>
                  <c:pt idx="2">
                    <c:v>0.0650640709865039</c:v>
                  </c:pt>
                  <c:pt idx="3">
                    <c:v>0.0700000000000216</c:v>
                  </c:pt>
                  <c:pt idx="4">
                    <c:v>0.0665832811848202</c:v>
                  </c:pt>
                  <c:pt idx="5">
                    <c:v>0.0781024967590792</c:v>
                  </c:pt>
                  <c:pt idx="6">
                    <c:v>0.0907377172587777</c:v>
                  </c:pt>
                  <c:pt idx="7">
                    <c:v>0.083266639978656</c:v>
                  </c:pt>
                  <c:pt idx="8">
                    <c:v>0.0750555349946651</c:v>
                  </c:pt>
                  <c:pt idx="9">
                    <c:v>0.0723417813807204</c:v>
                  </c:pt>
                </c:numCache>
              </c:numRef>
            </c:minus>
            <c:spPr>
              <a:ln w="12700" cap="rnd">
                <a:solidFill>
                  <a:schemeClr val="bg1">
                    <a:lumMod val="65000"/>
                  </a:schemeClr>
                </a:solidFill>
              </a:ln>
            </c:spPr>
          </c:errBars>
          <c:xVal>
            <c:numRef>
              <c:f>'[小仕込み重量測定 sh-4.xlsx]25℃'!$X$21:$X$30</c:f>
              <c:numCache>
                <c:formatCode>General</c:formatCode>
                <c:ptCount val="10"/>
                <c:pt idx="0">
                  <c:v>0.0</c:v>
                </c:pt>
                <c:pt idx="1">
                  <c:v>0.875</c:v>
                </c:pt>
                <c:pt idx="2">
                  <c:v>1.875</c:v>
                </c:pt>
                <c:pt idx="3">
                  <c:v>2.875</c:v>
                </c:pt>
                <c:pt idx="4">
                  <c:v>3.819444444445252</c:v>
                </c:pt>
                <c:pt idx="5">
                  <c:v>4.916666666671517</c:v>
                </c:pt>
                <c:pt idx="6">
                  <c:v>5.885416666671511</c:v>
                </c:pt>
                <c:pt idx="7">
                  <c:v>6.885416666671511</c:v>
                </c:pt>
                <c:pt idx="8">
                  <c:v>7.875</c:v>
                </c:pt>
                <c:pt idx="9">
                  <c:v>8.833333333335758</c:v>
                </c:pt>
              </c:numCache>
            </c:numRef>
          </c:xVal>
          <c:yVal>
            <c:numRef>
              <c:f>'[小仕込み重量測定 sh-4.xlsx]25℃'!$Y$21:$Y$30</c:f>
              <c:numCache>
                <c:formatCode>0.00_);[Red]\(0.00\)</c:formatCode>
                <c:ptCount val="10"/>
                <c:pt idx="0">
                  <c:v>0.0</c:v>
                </c:pt>
                <c:pt idx="1">
                  <c:v>8.81666666666667</c:v>
                </c:pt>
                <c:pt idx="2">
                  <c:v>15.09333333333332</c:v>
                </c:pt>
                <c:pt idx="3">
                  <c:v>19.85999999999997</c:v>
                </c:pt>
                <c:pt idx="4">
                  <c:v>23.4733333333333</c:v>
                </c:pt>
                <c:pt idx="5">
                  <c:v>26.85</c:v>
                </c:pt>
                <c:pt idx="6">
                  <c:v>29.2833333333333</c:v>
                </c:pt>
                <c:pt idx="7">
                  <c:v>31.29333333333329</c:v>
                </c:pt>
                <c:pt idx="8">
                  <c:v>32.87666666666657</c:v>
                </c:pt>
                <c:pt idx="9">
                  <c:v>34.10333333333333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'[小仕込み重量測定 sh-4.xlsx]25℃'!$Z$20</c:f>
              <c:strCache>
                <c:ptCount val="1"/>
                <c:pt idx="0">
                  <c:v>SH-4 Δrim15</c:v>
                </c:pt>
              </c:strCache>
            </c:strRef>
          </c:tx>
          <c:spPr>
            <a:ln w="25400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'[小仕込み重量測定 sh-4.xlsx]25℃'!$AB$21:$AB$30</c:f>
                <c:numCache>
                  <c:formatCode>General</c:formatCode>
                  <c:ptCount val="10"/>
                  <c:pt idx="0">
                    <c:v>0.0</c:v>
                  </c:pt>
                  <c:pt idx="1">
                    <c:v>0.105830052442584</c:v>
                  </c:pt>
                  <c:pt idx="2">
                    <c:v>0.0599999999999739</c:v>
                  </c:pt>
                  <c:pt idx="3">
                    <c:v>0.0802080627700902</c:v>
                  </c:pt>
                  <c:pt idx="4">
                    <c:v>0.115902257671432</c:v>
                  </c:pt>
                  <c:pt idx="5">
                    <c:v>0.191398362932736</c:v>
                  </c:pt>
                  <c:pt idx="6">
                    <c:v>0.205993527406414</c:v>
                  </c:pt>
                  <c:pt idx="7">
                    <c:v>0.237977589981342</c:v>
                  </c:pt>
                  <c:pt idx="8">
                    <c:v>0.268390263112012</c:v>
                  </c:pt>
                  <c:pt idx="9">
                    <c:v>0.364965751817893</c:v>
                  </c:pt>
                </c:numCache>
              </c:numRef>
            </c:plus>
            <c:minus>
              <c:numRef>
                <c:f>'[小仕込み重量測定 sh-4.xlsx]25℃'!$AB$21:$AB$30</c:f>
                <c:numCache>
                  <c:formatCode>General</c:formatCode>
                  <c:ptCount val="10"/>
                  <c:pt idx="0">
                    <c:v>0.0</c:v>
                  </c:pt>
                  <c:pt idx="1">
                    <c:v>0.105830052442584</c:v>
                  </c:pt>
                  <c:pt idx="2">
                    <c:v>0.0599999999999739</c:v>
                  </c:pt>
                  <c:pt idx="3">
                    <c:v>0.0802080627700902</c:v>
                  </c:pt>
                  <c:pt idx="4">
                    <c:v>0.115902257671432</c:v>
                  </c:pt>
                  <c:pt idx="5">
                    <c:v>0.191398362932736</c:v>
                  </c:pt>
                  <c:pt idx="6">
                    <c:v>0.205993527406414</c:v>
                  </c:pt>
                  <c:pt idx="7">
                    <c:v>0.237977589981342</c:v>
                  </c:pt>
                  <c:pt idx="8">
                    <c:v>0.268390263112012</c:v>
                  </c:pt>
                  <c:pt idx="9">
                    <c:v>0.364965751817893</c:v>
                  </c:pt>
                </c:numCache>
              </c:numRef>
            </c:minus>
            <c:spPr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errBars>
          <c:xVal>
            <c:numRef>
              <c:f>'[小仕込み重量測定 sh-4.xlsx]25℃'!$X$21:$X$30</c:f>
              <c:numCache>
                <c:formatCode>General</c:formatCode>
                <c:ptCount val="10"/>
                <c:pt idx="0">
                  <c:v>0.0</c:v>
                </c:pt>
                <c:pt idx="1">
                  <c:v>0.875</c:v>
                </c:pt>
                <c:pt idx="2">
                  <c:v>1.875</c:v>
                </c:pt>
                <c:pt idx="3">
                  <c:v>2.875</c:v>
                </c:pt>
                <c:pt idx="4">
                  <c:v>3.819444444445252</c:v>
                </c:pt>
                <c:pt idx="5">
                  <c:v>4.916666666671517</c:v>
                </c:pt>
                <c:pt idx="6">
                  <c:v>5.885416666671511</c:v>
                </c:pt>
                <c:pt idx="7">
                  <c:v>6.885416666671511</c:v>
                </c:pt>
                <c:pt idx="8">
                  <c:v>7.875</c:v>
                </c:pt>
                <c:pt idx="9">
                  <c:v>8.833333333335758</c:v>
                </c:pt>
              </c:numCache>
            </c:numRef>
          </c:xVal>
          <c:yVal>
            <c:numRef>
              <c:f>'[小仕込み重量測定 sh-4.xlsx]25℃'!$Z$21:$Z$30</c:f>
              <c:numCache>
                <c:formatCode>0.00_);[Red]\(0.00\)</c:formatCode>
                <c:ptCount val="10"/>
                <c:pt idx="0">
                  <c:v>0.0</c:v>
                </c:pt>
                <c:pt idx="1">
                  <c:v>8.670000000000017</c:v>
                </c:pt>
                <c:pt idx="2">
                  <c:v>15.21</c:v>
                </c:pt>
                <c:pt idx="3">
                  <c:v>20.16666666666669</c:v>
                </c:pt>
                <c:pt idx="4">
                  <c:v>23.94666666666665</c:v>
                </c:pt>
                <c:pt idx="5">
                  <c:v>27.38666666666666</c:v>
                </c:pt>
                <c:pt idx="6">
                  <c:v>29.8433333333333</c:v>
                </c:pt>
                <c:pt idx="7">
                  <c:v>31.8566666666667</c:v>
                </c:pt>
                <c:pt idx="8">
                  <c:v>33.4533333333333</c:v>
                </c:pt>
                <c:pt idx="9">
                  <c:v>34.72000000000001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8103672"/>
        <c:axId val="2128022552"/>
      </c:scatterChart>
      <c:valAx>
        <c:axId val="2128103672"/>
        <c:scaling>
          <c:orientation val="minMax"/>
          <c:max val="10.0"/>
          <c:min val="0.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rnd">
            <a:solidFill>
              <a:schemeClr val="tx1"/>
            </a:solidFill>
          </a:ln>
        </c:spPr>
        <c:crossAx val="2128022552"/>
        <c:crosses val="autoZero"/>
        <c:crossBetween val="midCat"/>
        <c:majorUnit val="5.0"/>
      </c:valAx>
      <c:valAx>
        <c:axId val="2128022552"/>
        <c:scaling>
          <c:orientation val="minMax"/>
          <c:max val="40.0"/>
          <c:min val="0.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rnd">
            <a:solidFill>
              <a:schemeClr val="tx1"/>
            </a:solidFill>
          </a:ln>
        </c:spPr>
        <c:crossAx val="2128103672"/>
        <c:crosses val="autoZero"/>
        <c:crossBetween val="midCat"/>
        <c:majorUnit val="10.0"/>
      </c:valAx>
    </c:plotArea>
    <c:plotVisOnly val="1"/>
    <c:dispBlanksAs val="gap"/>
    <c:showDLblsOverMax val="0"/>
  </c:chart>
  <c:txPr>
    <a:bodyPr/>
    <a:lstStyle/>
    <a:p>
      <a:pPr>
        <a:defRPr sz="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'[小仕込み重量測定 sh-4.xlsx]10℃'!$Y$2</c:f>
              <c:strCache>
                <c:ptCount val="1"/>
                <c:pt idx="0">
                  <c:v>SH-4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'[小仕込み重量測定 sh-4.xlsx]10℃'!$AA$3:$AA$15</c:f>
                <c:numCache>
                  <c:formatCode>General</c:formatCode>
                  <c:ptCount val="13"/>
                  <c:pt idx="0">
                    <c:v>0.0</c:v>
                  </c:pt>
                  <c:pt idx="1">
                    <c:v>0.050477717856492</c:v>
                  </c:pt>
                  <c:pt idx="2">
                    <c:v>0.0723417813806857</c:v>
                  </c:pt>
                  <c:pt idx="3">
                    <c:v>0.0680685928555377</c:v>
                  </c:pt>
                  <c:pt idx="4">
                    <c:v>0.0850490054811472</c:v>
                  </c:pt>
                  <c:pt idx="5">
                    <c:v>0.0757187779439999</c:v>
                  </c:pt>
                  <c:pt idx="6">
                    <c:v>0.106926766215637</c:v>
                  </c:pt>
                  <c:pt idx="7">
                    <c:v>0.170391705588404</c:v>
                  </c:pt>
                  <c:pt idx="8">
                    <c:v>0.172143351115698</c:v>
                  </c:pt>
                  <c:pt idx="9">
                    <c:v>0.196553639837433</c:v>
                  </c:pt>
                  <c:pt idx="10">
                    <c:v>0.219393102292063</c:v>
                  </c:pt>
                  <c:pt idx="11">
                    <c:v>0.230651251893411</c:v>
                  </c:pt>
                  <c:pt idx="12">
                    <c:v>0.24758836806281</c:v>
                  </c:pt>
                </c:numCache>
              </c:numRef>
            </c:plus>
            <c:minus>
              <c:numRef>
                <c:f>'[小仕込み重量測定 sh-4.xlsx]10℃'!$AA$3:$AA$15</c:f>
                <c:numCache>
                  <c:formatCode>General</c:formatCode>
                  <c:ptCount val="13"/>
                  <c:pt idx="0">
                    <c:v>0.0</c:v>
                  </c:pt>
                  <c:pt idx="1">
                    <c:v>0.050477717856492</c:v>
                  </c:pt>
                  <c:pt idx="2">
                    <c:v>0.0723417813806857</c:v>
                  </c:pt>
                  <c:pt idx="3">
                    <c:v>0.0680685928555377</c:v>
                  </c:pt>
                  <c:pt idx="4">
                    <c:v>0.0850490054811472</c:v>
                  </c:pt>
                  <c:pt idx="5">
                    <c:v>0.0757187779439999</c:v>
                  </c:pt>
                  <c:pt idx="6">
                    <c:v>0.106926766215637</c:v>
                  </c:pt>
                  <c:pt idx="7">
                    <c:v>0.170391705588404</c:v>
                  </c:pt>
                  <c:pt idx="8">
                    <c:v>0.172143351115698</c:v>
                  </c:pt>
                  <c:pt idx="9">
                    <c:v>0.196553639837433</c:v>
                  </c:pt>
                  <c:pt idx="10">
                    <c:v>0.219393102292063</c:v>
                  </c:pt>
                  <c:pt idx="11">
                    <c:v>0.230651251893411</c:v>
                  </c:pt>
                  <c:pt idx="12">
                    <c:v>0.24758836806281</c:v>
                  </c:pt>
                </c:numCache>
              </c:numRef>
            </c:minus>
            <c:spPr>
              <a:ln w="12700" cap="rnd">
                <a:solidFill>
                  <a:schemeClr val="bg1">
                    <a:lumMod val="65000"/>
                  </a:schemeClr>
                </a:solidFill>
              </a:ln>
            </c:spPr>
          </c:errBars>
          <c:xVal>
            <c:numRef>
              <c:f>'[小仕込み重量測定 sh-4.xlsx]10℃'!$X$3:$X$7</c:f>
              <c:numCache>
                <c:formatCode>0.000_);[Red]\(0.000\)</c:formatCode>
                <c:ptCount val="5"/>
                <c:pt idx="0" formatCode="General">
                  <c:v>0.0</c:v>
                </c:pt>
                <c:pt idx="1">
                  <c:v>1.0</c:v>
                </c:pt>
                <c:pt idx="2">
                  <c:v>1.854166666664241</c:v>
                </c:pt>
                <c:pt idx="3">
                  <c:v>2.916666666664237</c:v>
                </c:pt>
                <c:pt idx="4">
                  <c:v>3.916666666664237</c:v>
                </c:pt>
              </c:numCache>
            </c:numRef>
          </c:xVal>
          <c:yVal>
            <c:numRef>
              <c:f>'[小仕込み重量測定 sh-4.xlsx]10℃'!$Y$3:$Y$7</c:f>
              <c:numCache>
                <c:formatCode>General</c:formatCode>
                <c:ptCount val="5"/>
                <c:pt idx="0">
                  <c:v>0.0</c:v>
                </c:pt>
                <c:pt idx="1">
                  <c:v>3.704</c:v>
                </c:pt>
                <c:pt idx="2">
                  <c:v>7.316666666666663</c:v>
                </c:pt>
                <c:pt idx="3">
                  <c:v>9.863333333333336</c:v>
                </c:pt>
                <c:pt idx="4">
                  <c:v>11.49333333333333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'[小仕込み重量測定 sh-4.xlsx]10℃'!$Z$2</c:f>
              <c:strCache>
                <c:ptCount val="1"/>
                <c:pt idx="0">
                  <c:v>SH-4 Δrim15</c:v>
                </c:pt>
              </c:strCache>
            </c:strRef>
          </c:tx>
          <c:spPr>
            <a:ln w="25400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'[小仕込み重量測定 sh-4.xlsx]10℃'!$AB$3:$AB$15</c:f>
                <c:numCache>
                  <c:formatCode>General</c:formatCode>
                  <c:ptCount val="13"/>
                  <c:pt idx="0">
                    <c:v>0.0</c:v>
                  </c:pt>
                  <c:pt idx="1">
                    <c:v>0.0351188458428537</c:v>
                  </c:pt>
                  <c:pt idx="2">
                    <c:v>0.04509249752823</c:v>
                  </c:pt>
                  <c:pt idx="3">
                    <c:v>0.128970280814355</c:v>
                  </c:pt>
                  <c:pt idx="4">
                    <c:v>0.202566861389856</c:v>
                  </c:pt>
                  <c:pt idx="5">
                    <c:v>0.257164020293159</c:v>
                  </c:pt>
                  <c:pt idx="6">
                    <c:v>0.390384425918848</c:v>
                  </c:pt>
                  <c:pt idx="7">
                    <c:v>0.502924779001121</c:v>
                  </c:pt>
                  <c:pt idx="8">
                    <c:v>0.455448496905323</c:v>
                  </c:pt>
                  <c:pt idx="9">
                    <c:v>0.463609030685675</c:v>
                  </c:pt>
                  <c:pt idx="10">
                    <c:v>0.473532821812099</c:v>
                  </c:pt>
                  <c:pt idx="11">
                    <c:v>0.54095594398555</c:v>
                  </c:pt>
                  <c:pt idx="12">
                    <c:v>0.56400354608814</c:v>
                  </c:pt>
                </c:numCache>
              </c:numRef>
            </c:plus>
            <c:minus>
              <c:numRef>
                <c:f>'[小仕込み重量測定 sh-4.xlsx]10℃'!$AB$3:$AB$15</c:f>
                <c:numCache>
                  <c:formatCode>General</c:formatCode>
                  <c:ptCount val="13"/>
                  <c:pt idx="0">
                    <c:v>0.0</c:v>
                  </c:pt>
                  <c:pt idx="1">
                    <c:v>0.0351188458428537</c:v>
                  </c:pt>
                  <c:pt idx="2">
                    <c:v>0.04509249752823</c:v>
                  </c:pt>
                  <c:pt idx="3">
                    <c:v>0.128970280814355</c:v>
                  </c:pt>
                  <c:pt idx="4">
                    <c:v>0.202566861389856</c:v>
                  </c:pt>
                  <c:pt idx="5">
                    <c:v>0.257164020293159</c:v>
                  </c:pt>
                  <c:pt idx="6">
                    <c:v>0.390384425918848</c:v>
                  </c:pt>
                  <c:pt idx="7">
                    <c:v>0.502924779001121</c:v>
                  </c:pt>
                  <c:pt idx="8">
                    <c:v>0.455448496905323</c:v>
                  </c:pt>
                  <c:pt idx="9">
                    <c:v>0.463609030685675</c:v>
                  </c:pt>
                  <c:pt idx="10">
                    <c:v>0.473532821812099</c:v>
                  </c:pt>
                  <c:pt idx="11">
                    <c:v>0.54095594398555</c:v>
                  </c:pt>
                  <c:pt idx="12">
                    <c:v>0.56400354608814</c:v>
                  </c:pt>
                </c:numCache>
              </c:numRef>
            </c:minus>
            <c:spPr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errBars>
          <c:xVal>
            <c:numRef>
              <c:f>'[小仕込み重量測定 sh-4.xlsx]10℃'!$X$3:$X$7</c:f>
              <c:numCache>
                <c:formatCode>0.000_);[Red]\(0.000\)</c:formatCode>
                <c:ptCount val="5"/>
                <c:pt idx="0" formatCode="General">
                  <c:v>0.0</c:v>
                </c:pt>
                <c:pt idx="1">
                  <c:v>1.0</c:v>
                </c:pt>
                <c:pt idx="2">
                  <c:v>1.854166666664241</c:v>
                </c:pt>
                <c:pt idx="3">
                  <c:v>2.916666666664237</c:v>
                </c:pt>
                <c:pt idx="4">
                  <c:v>3.916666666664237</c:v>
                </c:pt>
              </c:numCache>
            </c:numRef>
          </c:xVal>
          <c:yVal>
            <c:numRef>
              <c:f>'[小仕込み重量測定 sh-4.xlsx]10℃'!$Z$3:$Z$7</c:f>
              <c:numCache>
                <c:formatCode>0.00_);[Red]\(0.00\)</c:formatCode>
                <c:ptCount val="5"/>
                <c:pt idx="0" formatCode="General">
                  <c:v>0.0</c:v>
                </c:pt>
                <c:pt idx="1">
                  <c:v>3.576666666666673</c:v>
                </c:pt>
                <c:pt idx="2" formatCode="General">
                  <c:v>7.5</c:v>
                </c:pt>
                <c:pt idx="3" formatCode="General">
                  <c:v>10.37000000000001</c:v>
                </c:pt>
                <c:pt idx="4" formatCode="General">
                  <c:v>12.065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7606264"/>
        <c:axId val="2127885576"/>
      </c:scatterChart>
      <c:valAx>
        <c:axId val="2127606264"/>
        <c:scaling>
          <c:orientation val="minMax"/>
          <c:max val="5.0"/>
          <c:min val="0.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rnd">
            <a:solidFill>
              <a:schemeClr val="tx1"/>
            </a:solidFill>
          </a:ln>
        </c:spPr>
        <c:crossAx val="2127885576"/>
        <c:crosses val="autoZero"/>
        <c:crossBetween val="midCat"/>
        <c:majorUnit val="5.0"/>
      </c:valAx>
      <c:valAx>
        <c:axId val="2127885576"/>
        <c:scaling>
          <c:orientation val="minMax"/>
          <c:max val="15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 cap="rnd">
            <a:solidFill>
              <a:schemeClr val="tx1"/>
            </a:solidFill>
          </a:ln>
        </c:spPr>
        <c:crossAx val="2127606264"/>
        <c:crosses val="autoZero"/>
        <c:crossBetween val="midCat"/>
        <c:majorUnit val="5.0"/>
      </c:valAx>
    </c:plotArea>
    <c:plotVisOnly val="1"/>
    <c:dispBlanksAs val="gap"/>
    <c:showDLblsOverMax val="0"/>
  </c:chart>
  <c:txPr>
    <a:bodyPr/>
    <a:lstStyle/>
    <a:p>
      <a:pPr>
        <a:defRPr sz="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'[小仕込み重量測定 sh-4.xlsx]10℃'!$Y$30</c:f>
              <c:strCache>
                <c:ptCount val="1"/>
                <c:pt idx="0">
                  <c:v>SH-4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'[小仕込み重量測定 sh-4.xlsx]10℃'!$AA$31:$AA$46</c:f>
                <c:numCache>
                  <c:formatCode>General</c:formatCode>
                  <c:ptCount val="16"/>
                  <c:pt idx="0">
                    <c:v>0.0</c:v>
                  </c:pt>
                  <c:pt idx="1">
                    <c:v>0.0300000000000296</c:v>
                  </c:pt>
                  <c:pt idx="2">
                    <c:v>0.0550757054728763</c:v>
                  </c:pt>
                  <c:pt idx="3">
                    <c:v>0.105356537528515</c:v>
                  </c:pt>
                  <c:pt idx="4">
                    <c:v>0.0964365076099597</c:v>
                  </c:pt>
                  <c:pt idx="5">
                    <c:v>0.118462370959469</c:v>
                  </c:pt>
                  <c:pt idx="6">
                    <c:v>0.138924439894503</c:v>
                  </c:pt>
                  <c:pt idx="7">
                    <c:v>0.150443787951951</c:v>
                  </c:pt>
                  <c:pt idx="8">
                    <c:v>0.167729941672133</c:v>
                  </c:pt>
                  <c:pt idx="9">
                    <c:v>0.187171935218232</c:v>
                  </c:pt>
                  <c:pt idx="10">
                    <c:v>0.190875177362948</c:v>
                  </c:pt>
                  <c:pt idx="11">
                    <c:v>0.202237484161577</c:v>
                  </c:pt>
                  <c:pt idx="12">
                    <c:v>0.155349069303089</c:v>
                  </c:pt>
                  <c:pt idx="13">
                    <c:v>0.183303027798216</c:v>
                  </c:pt>
                  <c:pt idx="14">
                    <c:v>0.165025250593146</c:v>
                  </c:pt>
                  <c:pt idx="15">
                    <c:v>0.160934769394304</c:v>
                  </c:pt>
                </c:numCache>
              </c:numRef>
            </c:plus>
            <c:minus>
              <c:numRef>
                <c:f>'[小仕込み重量測定 sh-4.xlsx]10℃'!$AA$31:$AA$46</c:f>
                <c:numCache>
                  <c:formatCode>General</c:formatCode>
                  <c:ptCount val="16"/>
                  <c:pt idx="0">
                    <c:v>0.0</c:v>
                  </c:pt>
                  <c:pt idx="1">
                    <c:v>0.0300000000000296</c:v>
                  </c:pt>
                  <c:pt idx="2">
                    <c:v>0.0550757054728763</c:v>
                  </c:pt>
                  <c:pt idx="3">
                    <c:v>0.105356537528515</c:v>
                  </c:pt>
                  <c:pt idx="4">
                    <c:v>0.0964365076099597</c:v>
                  </c:pt>
                  <c:pt idx="5">
                    <c:v>0.118462370959469</c:v>
                  </c:pt>
                  <c:pt idx="6">
                    <c:v>0.138924439894503</c:v>
                  </c:pt>
                  <c:pt idx="7">
                    <c:v>0.150443787951951</c:v>
                  </c:pt>
                  <c:pt idx="8">
                    <c:v>0.167729941672133</c:v>
                  </c:pt>
                  <c:pt idx="9">
                    <c:v>0.187171935218232</c:v>
                  </c:pt>
                  <c:pt idx="10">
                    <c:v>0.190875177362948</c:v>
                  </c:pt>
                  <c:pt idx="11">
                    <c:v>0.202237484161577</c:v>
                  </c:pt>
                  <c:pt idx="12">
                    <c:v>0.155349069303089</c:v>
                  </c:pt>
                  <c:pt idx="13">
                    <c:v>0.183303027798216</c:v>
                  </c:pt>
                  <c:pt idx="14">
                    <c:v>0.165025250593146</c:v>
                  </c:pt>
                  <c:pt idx="15">
                    <c:v>0.160934769394304</c:v>
                  </c:pt>
                </c:numCache>
              </c:numRef>
            </c:minus>
            <c:spPr>
              <a:ln w="12700" cap="rnd">
                <a:solidFill>
                  <a:schemeClr val="bg1">
                    <a:lumMod val="65000"/>
                  </a:schemeClr>
                </a:solidFill>
              </a:ln>
            </c:spPr>
          </c:errBars>
          <c:xVal>
            <c:numRef>
              <c:f>'[小仕込み重量測定 sh-4.xlsx]10℃'!$X$31:$X$46</c:f>
              <c:numCache>
                <c:formatCode>General</c:formatCode>
                <c:ptCount val="16"/>
                <c:pt idx="0">
                  <c:v>0.0</c:v>
                </c:pt>
                <c:pt idx="1">
                  <c:v>0.875</c:v>
                </c:pt>
                <c:pt idx="2">
                  <c:v>1.875</c:v>
                </c:pt>
                <c:pt idx="3">
                  <c:v>2.875</c:v>
                </c:pt>
                <c:pt idx="4">
                  <c:v>3.819444444445252</c:v>
                </c:pt>
                <c:pt idx="5">
                  <c:v>4.916666666671517</c:v>
                </c:pt>
                <c:pt idx="6">
                  <c:v>5.885416666671511</c:v>
                </c:pt>
                <c:pt idx="7">
                  <c:v>6.885416666671511</c:v>
                </c:pt>
                <c:pt idx="8">
                  <c:v>7.875</c:v>
                </c:pt>
                <c:pt idx="9">
                  <c:v>8.833333333335758</c:v>
                </c:pt>
                <c:pt idx="10">
                  <c:v>9.9375</c:v>
                </c:pt>
                <c:pt idx="11">
                  <c:v>10.89583333333576</c:v>
                </c:pt>
                <c:pt idx="12">
                  <c:v>13.875</c:v>
                </c:pt>
                <c:pt idx="13">
                  <c:v>14.875</c:v>
                </c:pt>
                <c:pt idx="14">
                  <c:v>17.27083333333576</c:v>
                </c:pt>
                <c:pt idx="15">
                  <c:v>19.83333333333576</c:v>
                </c:pt>
              </c:numCache>
            </c:numRef>
          </c:xVal>
          <c:yVal>
            <c:numRef>
              <c:f>'[小仕込み重量測定 sh-4.xlsx]10℃'!$Y$31:$Y$46</c:f>
              <c:numCache>
                <c:formatCode>0.00_);[Red]\(0.00\)</c:formatCode>
                <c:ptCount val="16"/>
                <c:pt idx="0">
                  <c:v>0.0</c:v>
                </c:pt>
                <c:pt idx="1">
                  <c:v>1.300000000000012</c:v>
                </c:pt>
                <c:pt idx="2">
                  <c:v>3.753333333333349</c:v>
                </c:pt>
                <c:pt idx="3">
                  <c:v>6.02000000000002</c:v>
                </c:pt>
                <c:pt idx="4">
                  <c:v>7.600000000000004</c:v>
                </c:pt>
                <c:pt idx="5">
                  <c:v>9.123333333333351</c:v>
                </c:pt>
                <c:pt idx="6">
                  <c:v>10.38000000000002</c:v>
                </c:pt>
                <c:pt idx="7">
                  <c:v>11.57666666666668</c:v>
                </c:pt>
                <c:pt idx="8">
                  <c:v>12.6366666666667</c:v>
                </c:pt>
                <c:pt idx="9">
                  <c:v>13.5566666666667</c:v>
                </c:pt>
                <c:pt idx="10">
                  <c:v>14.58333333333333</c:v>
                </c:pt>
                <c:pt idx="11">
                  <c:v>15.35000000000002</c:v>
                </c:pt>
                <c:pt idx="12">
                  <c:v>17.66666666666669</c:v>
                </c:pt>
                <c:pt idx="13">
                  <c:v>18.37</c:v>
                </c:pt>
                <c:pt idx="14">
                  <c:v>19.77333333333329</c:v>
                </c:pt>
                <c:pt idx="15">
                  <c:v>21.38000000000001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'[小仕込み重量測定 sh-4.xlsx]10℃'!$Z$30</c:f>
              <c:strCache>
                <c:ptCount val="1"/>
                <c:pt idx="0">
                  <c:v>SH-4 Δrim15</c:v>
                </c:pt>
              </c:strCache>
            </c:strRef>
          </c:tx>
          <c:spPr>
            <a:ln w="25400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'[小仕込み重量測定 sh-4.xlsx]10℃'!$AB$31:$AB$46</c:f>
                <c:numCache>
                  <c:formatCode>General</c:formatCode>
                  <c:ptCount val="16"/>
                  <c:pt idx="0">
                    <c:v>0.0</c:v>
                  </c:pt>
                  <c:pt idx="1">
                    <c:v>0.106926766215638</c:v>
                  </c:pt>
                  <c:pt idx="2">
                    <c:v>0.291947483861949</c:v>
                  </c:pt>
                  <c:pt idx="3">
                    <c:v>0.456398948289756</c:v>
                  </c:pt>
                  <c:pt idx="4">
                    <c:v>0.425675933075841</c:v>
                  </c:pt>
                  <c:pt idx="5">
                    <c:v>0.435545634807628</c:v>
                  </c:pt>
                  <c:pt idx="6">
                    <c:v>0.457638867813194</c:v>
                  </c:pt>
                  <c:pt idx="7">
                    <c:v>0.536749476012754</c:v>
                  </c:pt>
                  <c:pt idx="8">
                    <c:v>0.557703624995695</c:v>
                  </c:pt>
                  <c:pt idx="9">
                    <c:v>0.559732078766267</c:v>
                  </c:pt>
                  <c:pt idx="10">
                    <c:v>0.654751861394841</c:v>
                  </c:pt>
                  <c:pt idx="11">
                    <c:v>0.690603600724261</c:v>
                  </c:pt>
                  <c:pt idx="12">
                    <c:v>0.766289762426702</c:v>
                  </c:pt>
                  <c:pt idx="13">
                    <c:v>0.863847980453317</c:v>
                  </c:pt>
                  <c:pt idx="14">
                    <c:v>1.078254762722282</c:v>
                  </c:pt>
                  <c:pt idx="15">
                    <c:v>1.256542876307825</c:v>
                  </c:pt>
                </c:numCache>
              </c:numRef>
            </c:plus>
            <c:minus>
              <c:numRef>
                <c:f>'[小仕込み重量測定 sh-4.xlsx]10℃'!$AB$31:$AB$46</c:f>
                <c:numCache>
                  <c:formatCode>General</c:formatCode>
                  <c:ptCount val="16"/>
                  <c:pt idx="0">
                    <c:v>0.0</c:v>
                  </c:pt>
                  <c:pt idx="1">
                    <c:v>0.106926766215638</c:v>
                  </c:pt>
                  <c:pt idx="2">
                    <c:v>0.291947483861949</c:v>
                  </c:pt>
                  <c:pt idx="3">
                    <c:v>0.456398948289756</c:v>
                  </c:pt>
                  <c:pt idx="4">
                    <c:v>0.425675933075841</c:v>
                  </c:pt>
                  <c:pt idx="5">
                    <c:v>0.435545634807628</c:v>
                  </c:pt>
                  <c:pt idx="6">
                    <c:v>0.457638867813194</c:v>
                  </c:pt>
                  <c:pt idx="7">
                    <c:v>0.536749476012754</c:v>
                  </c:pt>
                  <c:pt idx="8">
                    <c:v>0.557703624995695</c:v>
                  </c:pt>
                  <c:pt idx="9">
                    <c:v>0.559732078766267</c:v>
                  </c:pt>
                  <c:pt idx="10">
                    <c:v>0.654751861394841</c:v>
                  </c:pt>
                  <c:pt idx="11">
                    <c:v>0.690603600724261</c:v>
                  </c:pt>
                  <c:pt idx="12">
                    <c:v>0.766289762426702</c:v>
                  </c:pt>
                  <c:pt idx="13">
                    <c:v>0.863847980453317</c:v>
                  </c:pt>
                  <c:pt idx="14">
                    <c:v>1.078254762722282</c:v>
                  </c:pt>
                  <c:pt idx="15">
                    <c:v>1.256542876307825</c:v>
                  </c:pt>
                </c:numCache>
              </c:numRef>
            </c:minus>
            <c:spPr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errBars>
          <c:xVal>
            <c:numRef>
              <c:f>'[小仕込み重量測定 sh-4.xlsx]10℃'!$X$31:$X$46</c:f>
              <c:numCache>
                <c:formatCode>General</c:formatCode>
                <c:ptCount val="16"/>
                <c:pt idx="0">
                  <c:v>0.0</c:v>
                </c:pt>
                <c:pt idx="1">
                  <c:v>0.875</c:v>
                </c:pt>
                <c:pt idx="2">
                  <c:v>1.875</c:v>
                </c:pt>
                <c:pt idx="3">
                  <c:v>2.875</c:v>
                </c:pt>
                <c:pt idx="4">
                  <c:v>3.819444444445252</c:v>
                </c:pt>
                <c:pt idx="5">
                  <c:v>4.916666666671517</c:v>
                </c:pt>
                <c:pt idx="6">
                  <c:v>5.885416666671511</c:v>
                </c:pt>
                <c:pt idx="7">
                  <c:v>6.885416666671511</c:v>
                </c:pt>
                <c:pt idx="8">
                  <c:v>7.875</c:v>
                </c:pt>
                <c:pt idx="9">
                  <c:v>8.833333333335758</c:v>
                </c:pt>
                <c:pt idx="10">
                  <c:v>9.9375</c:v>
                </c:pt>
                <c:pt idx="11">
                  <c:v>10.89583333333576</c:v>
                </c:pt>
                <c:pt idx="12">
                  <c:v>13.875</c:v>
                </c:pt>
                <c:pt idx="13">
                  <c:v>14.875</c:v>
                </c:pt>
                <c:pt idx="14">
                  <c:v>17.27083333333576</c:v>
                </c:pt>
                <c:pt idx="15">
                  <c:v>19.83333333333576</c:v>
                </c:pt>
              </c:numCache>
            </c:numRef>
          </c:xVal>
          <c:yVal>
            <c:numRef>
              <c:f>'[小仕込み重量測定 sh-4.xlsx]10℃'!$Z$31:$Z$46</c:f>
              <c:numCache>
                <c:formatCode>0.00_);[Red]\(0.00\)</c:formatCode>
                <c:ptCount val="16"/>
                <c:pt idx="0">
                  <c:v>0.0</c:v>
                </c:pt>
                <c:pt idx="1">
                  <c:v>0.813333333333333</c:v>
                </c:pt>
                <c:pt idx="2">
                  <c:v>2.876666666666662</c:v>
                </c:pt>
                <c:pt idx="3">
                  <c:v>5.329999999999984</c:v>
                </c:pt>
                <c:pt idx="4">
                  <c:v>7.339999999999975</c:v>
                </c:pt>
                <c:pt idx="5">
                  <c:v>9.130000000000001</c:v>
                </c:pt>
                <c:pt idx="6">
                  <c:v>10.62333333333332</c:v>
                </c:pt>
                <c:pt idx="7">
                  <c:v>12.09</c:v>
                </c:pt>
                <c:pt idx="8">
                  <c:v>13.34666666666666</c:v>
                </c:pt>
                <c:pt idx="9">
                  <c:v>14.43999999999998</c:v>
                </c:pt>
                <c:pt idx="10">
                  <c:v>15.66999999999998</c:v>
                </c:pt>
                <c:pt idx="11">
                  <c:v>16.64666666666665</c:v>
                </c:pt>
                <c:pt idx="12">
                  <c:v>19.54</c:v>
                </c:pt>
                <c:pt idx="13">
                  <c:v>20.38333333333329</c:v>
                </c:pt>
                <c:pt idx="14">
                  <c:v>22.13666666666668</c:v>
                </c:pt>
                <c:pt idx="15">
                  <c:v>23.94999999999999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8446168"/>
        <c:axId val="2128571160"/>
      </c:scatterChart>
      <c:valAx>
        <c:axId val="2128446168"/>
        <c:scaling>
          <c:orientation val="minMax"/>
          <c:max val="20.0"/>
          <c:min val="0.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rnd">
            <a:solidFill>
              <a:schemeClr val="tx1"/>
            </a:solidFill>
          </a:ln>
        </c:spPr>
        <c:crossAx val="2128571160"/>
        <c:crosses val="autoZero"/>
        <c:crossBetween val="midCat"/>
        <c:majorUnit val="5.0"/>
      </c:valAx>
      <c:valAx>
        <c:axId val="2128571160"/>
        <c:scaling>
          <c:orientation val="minMax"/>
          <c:max val="30.0"/>
          <c:min val="0.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rnd">
            <a:solidFill>
              <a:schemeClr val="tx1"/>
            </a:solidFill>
          </a:ln>
        </c:spPr>
        <c:crossAx val="2128446168"/>
        <c:crosses val="autoZero"/>
        <c:crossBetween val="midCat"/>
        <c:majorUnit val="10.0"/>
      </c:valAx>
    </c:plotArea>
    <c:plotVisOnly val="1"/>
    <c:dispBlanksAs val="gap"/>
    <c:showDLblsOverMax val="0"/>
  </c:chart>
  <c:txPr>
    <a:bodyPr/>
    <a:lstStyle/>
    <a:p>
      <a:pPr>
        <a:defRPr sz="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Sheet1!$G$30</c:f>
              <c:strCache>
                <c:ptCount val="1"/>
                <c:pt idx="0">
                  <c:v>WT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2700" cap="rnd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Sheet1!$H$33:$I$33</c:f>
                <c:numCache>
                  <c:formatCode>General</c:formatCode>
                  <c:ptCount val="2"/>
                  <c:pt idx="0">
                    <c:v>1.414213562373095</c:v>
                  </c:pt>
                  <c:pt idx="1">
                    <c:v>74.95331880577396</c:v>
                  </c:pt>
                </c:numCache>
              </c:numRef>
            </c:plus>
            <c:minus>
              <c:numRef>
                <c:f>Sheet1!$H$33:$I$33</c:f>
                <c:numCache>
                  <c:formatCode>General</c:formatCode>
                  <c:ptCount val="2"/>
                  <c:pt idx="0">
                    <c:v>1.414213562373095</c:v>
                  </c:pt>
                  <c:pt idx="1">
                    <c:v>74.95331880577396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Sheet1!$H$29:$I$29</c:f>
              <c:strCache>
                <c:ptCount val="2"/>
                <c:pt idx="0">
                  <c:v>Max</c:v>
                </c:pt>
                <c:pt idx="1">
                  <c:v>Term</c:v>
                </c:pt>
              </c:strCache>
            </c:strRef>
          </c:cat>
          <c:val>
            <c:numRef>
              <c:f>Sheet1!$H$30:$I$30</c:f>
              <c:numCache>
                <c:formatCode>General</c:formatCode>
                <c:ptCount val="2"/>
                <c:pt idx="0">
                  <c:v>31.0</c:v>
                </c:pt>
                <c:pt idx="1">
                  <c:v>171.0</c:v>
                </c:pt>
              </c:numCache>
            </c:numRef>
          </c:val>
        </c:ser>
        <c:ser>
          <c:idx val="1"/>
          <c:order val="1"/>
          <c:tx>
            <c:strRef>
              <c:f>Sheet1!$G$31</c:f>
              <c:strCache>
                <c:ptCount val="1"/>
                <c:pt idx="0">
                  <c:v>rim15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12700" cap="rnd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Sheet1!$H$34:$I$34</c:f>
                <c:numCache>
                  <c:formatCode>General</c:formatCode>
                  <c:ptCount val="2"/>
                  <c:pt idx="0">
                    <c:v>0.707106781186548</c:v>
                  </c:pt>
                  <c:pt idx="1">
                    <c:v>45.25483399593905</c:v>
                  </c:pt>
                </c:numCache>
              </c:numRef>
            </c:plus>
            <c:minus>
              <c:numRef>
                <c:f>Sheet1!$H$34:$I$34</c:f>
                <c:numCache>
                  <c:formatCode>General</c:formatCode>
                  <c:ptCount val="2"/>
                  <c:pt idx="0">
                    <c:v>0.707106781186548</c:v>
                  </c:pt>
                  <c:pt idx="1">
                    <c:v>45.25483399593905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Sheet1!$H$29:$I$29</c:f>
              <c:strCache>
                <c:ptCount val="2"/>
                <c:pt idx="0">
                  <c:v>Max</c:v>
                </c:pt>
                <c:pt idx="1">
                  <c:v>Term</c:v>
                </c:pt>
              </c:strCache>
            </c:strRef>
          </c:cat>
          <c:val>
            <c:numRef>
              <c:f>Sheet1!$H$31:$I$31</c:f>
              <c:numCache>
                <c:formatCode>General</c:formatCode>
                <c:ptCount val="2"/>
                <c:pt idx="0">
                  <c:v>33.5</c:v>
                </c:pt>
                <c:pt idx="1">
                  <c:v>164.0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5"/>
        <c:axId val="2122781928"/>
        <c:axId val="2122763592"/>
      </c:barChart>
      <c:catAx>
        <c:axId val="212278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rnd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2122763592"/>
        <c:crosses val="autoZero"/>
        <c:auto val="1"/>
        <c:lblAlgn val="ctr"/>
        <c:lblOffset val="100"/>
        <c:noMultiLvlLbl val="0"/>
      </c:catAx>
      <c:valAx>
        <c:axId val="2122763592"/>
        <c:scaling>
          <c:orientation val="minMax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rnd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2122781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Sheet1!$G$23</c:f>
              <c:strCache>
                <c:ptCount val="1"/>
                <c:pt idx="0">
                  <c:v>WT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2700" cap="rnd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Sheet1!$H$26:$I$26</c:f>
                <c:numCache>
                  <c:formatCode>General</c:formatCode>
                  <c:ptCount val="2"/>
                  <c:pt idx="0">
                    <c:v>2.121320343559643</c:v>
                  </c:pt>
                  <c:pt idx="1">
                    <c:v>27.57716446627536</c:v>
                  </c:pt>
                </c:numCache>
              </c:numRef>
            </c:plus>
            <c:minus>
              <c:numRef>
                <c:f>Sheet1!$H$26:$I$26</c:f>
                <c:numCache>
                  <c:formatCode>General</c:formatCode>
                  <c:ptCount val="2"/>
                  <c:pt idx="0">
                    <c:v>2.121320343559643</c:v>
                  </c:pt>
                  <c:pt idx="1">
                    <c:v>27.57716446627536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Sheet1!$H$22:$I$22</c:f>
              <c:strCache>
                <c:ptCount val="2"/>
                <c:pt idx="0">
                  <c:v>Max</c:v>
                </c:pt>
                <c:pt idx="1">
                  <c:v>Term</c:v>
                </c:pt>
              </c:strCache>
            </c:strRef>
          </c:cat>
          <c:val>
            <c:numRef>
              <c:f>Sheet1!$H$23:$I$23</c:f>
              <c:numCache>
                <c:formatCode>General</c:formatCode>
                <c:ptCount val="2"/>
                <c:pt idx="0">
                  <c:v>11.5</c:v>
                </c:pt>
                <c:pt idx="1">
                  <c:v>51.5</c:v>
                </c:pt>
              </c:numCache>
            </c:numRef>
          </c:val>
        </c:ser>
        <c:ser>
          <c:idx val="1"/>
          <c:order val="1"/>
          <c:tx>
            <c:strRef>
              <c:f>Sheet1!$G$24</c:f>
              <c:strCache>
                <c:ptCount val="1"/>
                <c:pt idx="0">
                  <c:v>rim15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12700" cap="rnd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Sheet1!$H$27:$I$27</c:f>
                <c:numCache>
                  <c:formatCode>General</c:formatCode>
                  <c:ptCount val="2"/>
                  <c:pt idx="0">
                    <c:v>0.707106781186548</c:v>
                  </c:pt>
                  <c:pt idx="1">
                    <c:v>9.89949493661167</c:v>
                  </c:pt>
                </c:numCache>
              </c:numRef>
            </c:plus>
            <c:minus>
              <c:numRef>
                <c:f>Sheet1!$H$27:$I$27</c:f>
                <c:numCache>
                  <c:formatCode>General</c:formatCode>
                  <c:ptCount val="2"/>
                  <c:pt idx="0">
                    <c:v>0.707106781186548</c:v>
                  </c:pt>
                  <c:pt idx="1">
                    <c:v>9.89949493661167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Sheet1!$H$22:$I$22</c:f>
              <c:strCache>
                <c:ptCount val="2"/>
                <c:pt idx="0">
                  <c:v>Max</c:v>
                </c:pt>
                <c:pt idx="1">
                  <c:v>Term</c:v>
                </c:pt>
              </c:strCache>
            </c:strRef>
          </c:cat>
          <c:val>
            <c:numRef>
              <c:f>Sheet1!$H$24:$I$24</c:f>
              <c:numCache>
                <c:formatCode>General</c:formatCode>
                <c:ptCount val="2"/>
                <c:pt idx="0">
                  <c:v>13.5</c:v>
                </c:pt>
                <c:pt idx="1">
                  <c:v>44.0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5"/>
        <c:axId val="2122617128"/>
        <c:axId val="2122612248"/>
      </c:barChart>
      <c:catAx>
        <c:axId val="21226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rnd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2122612248"/>
        <c:crosses val="autoZero"/>
        <c:auto val="1"/>
        <c:lblAlgn val="ctr"/>
        <c:lblOffset val="100"/>
        <c:noMultiLvlLbl val="0"/>
      </c:catAx>
      <c:valAx>
        <c:axId val="2122612248"/>
        <c:scaling>
          <c:orientation val="minMax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rnd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21226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Sheet1!$G$16</c:f>
              <c:strCache>
                <c:ptCount val="1"/>
                <c:pt idx="0">
                  <c:v>WT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2700" cap="rnd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Sheet1!$H$19:$I$19</c:f>
                <c:numCache>
                  <c:formatCode>General</c:formatCode>
                  <c:ptCount val="2"/>
                  <c:pt idx="0">
                    <c:v>13.4350288425444</c:v>
                  </c:pt>
                  <c:pt idx="1">
                    <c:v>24.04163056034261</c:v>
                  </c:pt>
                </c:numCache>
              </c:numRef>
            </c:plus>
            <c:minus>
              <c:numRef>
                <c:f>Sheet1!$H$19:$I$19</c:f>
                <c:numCache>
                  <c:formatCode>General</c:formatCode>
                  <c:ptCount val="2"/>
                  <c:pt idx="0">
                    <c:v>13.4350288425444</c:v>
                  </c:pt>
                  <c:pt idx="1">
                    <c:v>24.04163056034261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Sheet1!$H$15:$I$15</c:f>
              <c:strCache>
                <c:ptCount val="2"/>
                <c:pt idx="0">
                  <c:v>Max</c:v>
                </c:pt>
                <c:pt idx="1">
                  <c:v>Term</c:v>
                </c:pt>
              </c:strCache>
            </c:strRef>
          </c:cat>
          <c:val>
            <c:numRef>
              <c:f>Sheet1!$H$16:$I$16</c:f>
              <c:numCache>
                <c:formatCode>General</c:formatCode>
                <c:ptCount val="2"/>
                <c:pt idx="0">
                  <c:v>79.5</c:v>
                </c:pt>
                <c:pt idx="1">
                  <c:v>81.0</c:v>
                </c:pt>
              </c:numCache>
            </c:numRef>
          </c:val>
        </c:ser>
        <c:ser>
          <c:idx val="1"/>
          <c:order val="1"/>
          <c:tx>
            <c:strRef>
              <c:f>Sheet1!$G$17</c:f>
              <c:strCache>
                <c:ptCount val="1"/>
                <c:pt idx="0">
                  <c:v>rim15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12700" cap="rnd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Sheet1!$H$20:$I$20</c:f>
                <c:numCache>
                  <c:formatCode>General</c:formatCode>
                  <c:ptCount val="2"/>
                  <c:pt idx="0">
                    <c:v>13.4350288425444</c:v>
                  </c:pt>
                  <c:pt idx="1">
                    <c:v>13.4350288425444</c:v>
                  </c:pt>
                </c:numCache>
              </c:numRef>
            </c:plus>
            <c:minus>
              <c:numRef>
                <c:f>Sheet1!$H$20:$I$20</c:f>
                <c:numCache>
                  <c:formatCode>General</c:formatCode>
                  <c:ptCount val="2"/>
                  <c:pt idx="0">
                    <c:v>13.4350288425444</c:v>
                  </c:pt>
                  <c:pt idx="1">
                    <c:v>13.4350288425444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Sheet1!$H$15:$I$15</c:f>
              <c:strCache>
                <c:ptCount val="2"/>
                <c:pt idx="0">
                  <c:v>Max</c:v>
                </c:pt>
                <c:pt idx="1">
                  <c:v>Term</c:v>
                </c:pt>
              </c:strCache>
            </c:strRef>
          </c:cat>
          <c:val>
            <c:numRef>
              <c:f>Sheet1!$H$17:$I$17</c:f>
              <c:numCache>
                <c:formatCode>General</c:formatCode>
                <c:ptCount val="2"/>
                <c:pt idx="0">
                  <c:v>90.5</c:v>
                </c:pt>
                <c:pt idx="1">
                  <c:v>77.5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5"/>
        <c:axId val="2122568392"/>
        <c:axId val="2122553448"/>
      </c:barChart>
      <c:catAx>
        <c:axId val="212256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rnd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2122553448"/>
        <c:crosses val="autoZero"/>
        <c:auto val="1"/>
        <c:lblAlgn val="ctr"/>
        <c:lblOffset val="100"/>
        <c:noMultiLvlLbl val="0"/>
      </c:catAx>
      <c:valAx>
        <c:axId val="2122553448"/>
        <c:scaling>
          <c:orientation val="minMax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rnd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2122568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Sheet1!$G$2</c:f>
              <c:strCache>
                <c:ptCount val="1"/>
                <c:pt idx="0">
                  <c:v>WT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2700" cap="rnd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Sheet1!$H$5:$I$5</c:f>
                <c:numCache>
                  <c:formatCode>General</c:formatCode>
                  <c:ptCount val="2"/>
                  <c:pt idx="0">
                    <c:v>0.707106781186548</c:v>
                  </c:pt>
                  <c:pt idx="1">
                    <c:v>9.89949493661167</c:v>
                  </c:pt>
                </c:numCache>
              </c:numRef>
            </c:plus>
            <c:minus>
              <c:numRef>
                <c:f>Sheet1!$H$5:$I$5</c:f>
                <c:numCache>
                  <c:formatCode>General</c:formatCode>
                  <c:ptCount val="2"/>
                  <c:pt idx="0">
                    <c:v>0.707106781186548</c:v>
                  </c:pt>
                  <c:pt idx="1">
                    <c:v>9.89949493661167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Sheet1!$H$1:$I$1</c:f>
              <c:strCache>
                <c:ptCount val="2"/>
                <c:pt idx="0">
                  <c:v>Max</c:v>
                </c:pt>
                <c:pt idx="1">
                  <c:v>Term</c:v>
                </c:pt>
              </c:strCache>
            </c:strRef>
          </c:cat>
          <c:val>
            <c:numRef>
              <c:f>Sheet1!$H$2:$I$2</c:f>
              <c:numCache>
                <c:formatCode>General</c:formatCode>
                <c:ptCount val="2"/>
                <c:pt idx="0">
                  <c:v>47.5</c:v>
                </c:pt>
                <c:pt idx="1">
                  <c:v>38.0</c:v>
                </c:pt>
              </c:numCache>
            </c:numRef>
          </c:val>
        </c:ser>
        <c:ser>
          <c:idx val="1"/>
          <c:order val="1"/>
          <c:tx>
            <c:strRef>
              <c:f>Sheet1!$G$3</c:f>
              <c:strCache>
                <c:ptCount val="1"/>
                <c:pt idx="0">
                  <c:v>rim15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12700" cap="rnd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Sheet1!$H$6:$I$6</c:f>
                <c:numCache>
                  <c:formatCode>General</c:formatCode>
                  <c:ptCount val="2"/>
                  <c:pt idx="0">
                    <c:v>7.778174593052023</c:v>
                  </c:pt>
                  <c:pt idx="1">
                    <c:v>0.707106781186548</c:v>
                  </c:pt>
                </c:numCache>
              </c:numRef>
            </c:plus>
            <c:minus>
              <c:numRef>
                <c:f>Sheet1!$H$6:$I$6</c:f>
                <c:numCache>
                  <c:formatCode>General</c:formatCode>
                  <c:ptCount val="2"/>
                  <c:pt idx="0">
                    <c:v>7.778174593052023</c:v>
                  </c:pt>
                  <c:pt idx="1">
                    <c:v>0.707106781186548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Sheet1!$H$1:$I$1</c:f>
              <c:strCache>
                <c:ptCount val="2"/>
                <c:pt idx="0">
                  <c:v>Max</c:v>
                </c:pt>
                <c:pt idx="1">
                  <c:v>Term</c:v>
                </c:pt>
              </c:strCache>
            </c:strRef>
          </c:cat>
          <c:val>
            <c:numRef>
              <c:f>Sheet1!$H$3:$I$3</c:f>
              <c:numCache>
                <c:formatCode>General</c:formatCode>
                <c:ptCount val="2"/>
                <c:pt idx="0">
                  <c:v>49.5</c:v>
                </c:pt>
                <c:pt idx="1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5"/>
        <c:axId val="2122489080"/>
        <c:axId val="2122484664"/>
      </c:barChart>
      <c:catAx>
        <c:axId val="212248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rnd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2122484664"/>
        <c:crosses val="autoZero"/>
        <c:auto val="1"/>
        <c:lblAlgn val="ctr"/>
        <c:lblOffset val="100"/>
        <c:noMultiLvlLbl val="0"/>
      </c:catAx>
      <c:valAx>
        <c:axId val="2122484664"/>
        <c:scaling>
          <c:orientation val="minMax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rnd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2122489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Sheet1!$G$9</c:f>
              <c:strCache>
                <c:ptCount val="1"/>
                <c:pt idx="0">
                  <c:v>WT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2700" cap="rnd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Sheet1!$H$12:$I$12</c:f>
                <c:numCache>
                  <c:formatCode>General</c:formatCode>
                  <c:ptCount val="2"/>
                  <c:pt idx="0">
                    <c:v>36.76955262170047</c:v>
                  </c:pt>
                  <c:pt idx="1">
                    <c:v>1.414213562373095</c:v>
                  </c:pt>
                </c:numCache>
              </c:numRef>
            </c:plus>
            <c:minus>
              <c:numRef>
                <c:f>Sheet1!$H$12:$I$12</c:f>
                <c:numCache>
                  <c:formatCode>General</c:formatCode>
                  <c:ptCount val="2"/>
                  <c:pt idx="0">
                    <c:v>36.76955262170047</c:v>
                  </c:pt>
                  <c:pt idx="1">
                    <c:v>1.414213562373095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Sheet1!$H$8:$I$8</c:f>
              <c:strCache>
                <c:ptCount val="2"/>
                <c:pt idx="0">
                  <c:v>Max</c:v>
                </c:pt>
                <c:pt idx="1">
                  <c:v>Term</c:v>
                </c:pt>
              </c:strCache>
            </c:strRef>
          </c:cat>
          <c:val>
            <c:numRef>
              <c:f>Sheet1!$H$9:$I$9</c:f>
              <c:numCache>
                <c:formatCode>General</c:formatCode>
                <c:ptCount val="2"/>
                <c:pt idx="0">
                  <c:v>179.0</c:v>
                </c:pt>
                <c:pt idx="1">
                  <c:v>22.0</c:v>
                </c:pt>
              </c:numCache>
            </c:numRef>
          </c:val>
        </c:ser>
        <c:ser>
          <c:idx val="1"/>
          <c:order val="1"/>
          <c:tx>
            <c:strRef>
              <c:f>Sheet1!$G$10</c:f>
              <c:strCache>
                <c:ptCount val="1"/>
                <c:pt idx="0">
                  <c:v>rim15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12700" cap="rnd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Sheet1!$H$13:$I$13</c:f>
                <c:numCache>
                  <c:formatCode>General</c:formatCode>
                  <c:ptCount val="2"/>
                  <c:pt idx="0">
                    <c:v>24.04163056034261</c:v>
                  </c:pt>
                  <c:pt idx="1">
                    <c:v>0.0</c:v>
                  </c:pt>
                </c:numCache>
              </c:numRef>
            </c:plus>
            <c:minus>
              <c:numRef>
                <c:f>Sheet1!$H$13:$I$13</c:f>
                <c:numCache>
                  <c:formatCode>General</c:formatCode>
                  <c:ptCount val="2"/>
                  <c:pt idx="0">
                    <c:v>24.04163056034261</c:v>
                  </c:pt>
                  <c:pt idx="1">
                    <c:v>0.0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Sheet1!$H$8:$I$8</c:f>
              <c:strCache>
                <c:ptCount val="2"/>
                <c:pt idx="0">
                  <c:v>Max</c:v>
                </c:pt>
                <c:pt idx="1">
                  <c:v>Term</c:v>
                </c:pt>
              </c:strCache>
            </c:strRef>
          </c:cat>
          <c:val>
            <c:numRef>
              <c:f>Sheet1!$H$10:$I$10</c:f>
              <c:numCache>
                <c:formatCode>General</c:formatCode>
                <c:ptCount val="2"/>
                <c:pt idx="0">
                  <c:v>173.0</c:v>
                </c:pt>
                <c:pt idx="1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4"/>
        <c:axId val="2122439192"/>
        <c:axId val="2122442584"/>
      </c:barChart>
      <c:catAx>
        <c:axId val="2122439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rnd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2122442584"/>
        <c:crosses val="autoZero"/>
        <c:auto val="1"/>
        <c:lblAlgn val="ctr"/>
        <c:lblOffset val="100"/>
        <c:noMultiLvlLbl val="0"/>
      </c:catAx>
      <c:valAx>
        <c:axId val="2122442584"/>
        <c:scaling>
          <c:orientation val="minMax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rnd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2122439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58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93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86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36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90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6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90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00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95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9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09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B93A-4175-40CE-9D7F-C1BB3E4F8266}" type="datetimeFigureOut">
              <a:rPr kumimoji="1" lang="ja-JP" altLang="en-US" smtClean="0"/>
              <a:t>19/03/09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57DC-7E5F-44EC-9EDC-5AB229CB90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5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5" Type="http://schemas.openxmlformats.org/officeDocument/2006/relationships/chart" Target="../charts/chart7.xml"/><Relationship Id="rId6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/>
          <p:cNvSpPr/>
          <p:nvPr/>
        </p:nvSpPr>
        <p:spPr>
          <a:xfrm>
            <a:off x="2092027" y="2050104"/>
            <a:ext cx="2416866" cy="4051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0" name="グラフ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816574"/>
              </p:ext>
            </p:extLst>
          </p:nvPr>
        </p:nvGraphicFramePr>
        <p:xfrm>
          <a:off x="3286272" y="2295122"/>
          <a:ext cx="133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1" name="グラフ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706481"/>
              </p:ext>
            </p:extLst>
          </p:nvPr>
        </p:nvGraphicFramePr>
        <p:xfrm>
          <a:off x="2441894" y="2295122"/>
          <a:ext cx="900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5" name="グラフ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5575982"/>
              </p:ext>
            </p:extLst>
          </p:nvPr>
        </p:nvGraphicFramePr>
        <p:xfrm>
          <a:off x="2441894" y="4282478"/>
          <a:ext cx="2176378" cy="163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テキスト ボックス 47"/>
          <p:cNvSpPr txBox="1"/>
          <p:nvPr/>
        </p:nvSpPr>
        <p:spPr>
          <a:xfrm>
            <a:off x="2032714" y="2025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241552" y="202520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032714" y="407251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 rot="16200000">
            <a:off x="1581925" y="3043724"/>
            <a:ext cx="1460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Carbon dioxide</a:t>
            </a:r>
          </a:p>
          <a:p>
            <a:pPr algn="ctr">
              <a:lnSpc>
                <a:spcPts val="1200"/>
              </a:lnSpc>
            </a:pP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emission </a:t>
            </a:r>
            <a:r>
              <a:rPr lang="en-US" altLang="ja-JP" sz="1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(total g)</a:t>
            </a:r>
            <a:endParaRPr kumimoji="1" lang="ja-JP" altLang="en-US" sz="12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 rot="16200000">
            <a:off x="1581925" y="4846413"/>
            <a:ext cx="1460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Carbon dioxide</a:t>
            </a:r>
          </a:p>
          <a:p>
            <a:pPr algn="ctr">
              <a:lnSpc>
                <a:spcPts val="1200"/>
              </a:lnSpc>
            </a:pP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emission </a:t>
            </a:r>
            <a:r>
              <a:rPr lang="en-US" altLang="ja-JP" sz="1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(total g)</a:t>
            </a:r>
            <a:endParaRPr kumimoji="1" lang="ja-JP" altLang="en-US" sz="12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185830" y="5794921"/>
            <a:ext cx="781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Time (d)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967262" y="4904878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224526" y="4547898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rim15</a:t>
            </a:r>
            <a:r>
              <a:rPr kumimoji="1"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924980" y="2467288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770282" y="267869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674785" y="3013017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988189" y="2891404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684729" y="2324558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rim15</a:t>
            </a:r>
            <a:r>
              <a:rPr kumimoji="1"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083776" y="2824171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567532" y="2421147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rim15</a:t>
            </a:r>
            <a:r>
              <a:rPr kumimoji="1"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006667" y="3769229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25</a:t>
            </a:r>
            <a:r>
              <a:rPr lang="en-US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°</a:t>
            </a:r>
            <a:r>
              <a:rPr lang="en-US" altLang="ja-JP" sz="1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06667" y="5343255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10</a:t>
            </a:r>
            <a:r>
              <a:rPr lang="en-US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°</a:t>
            </a:r>
            <a:r>
              <a:rPr lang="en-US" altLang="ja-JP" sz="1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88806" y="3646118"/>
            <a:ext cx="585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altLang="ja-JP" sz="1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Seed</a:t>
            </a:r>
          </a:p>
          <a:p>
            <a:pPr algn="r">
              <a:lnSpc>
                <a:spcPts val="1200"/>
              </a:lnSpc>
            </a:pPr>
            <a:r>
              <a:rPr kumimoji="1" lang="en-US" altLang="ja-JP" sz="1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mash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58676" y="6629676"/>
            <a:ext cx="55991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altLang="ja-JP" sz="1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Figure </a:t>
            </a:r>
            <a:r>
              <a:rPr lang="en-GB" altLang="ja-JP" sz="1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S1 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Effects of </a:t>
            </a:r>
            <a:r>
              <a:rPr lang="en-GB" altLang="ja-JP" sz="1200" i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rim15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Δ on carbon dioxide emission in barley </a:t>
            </a:r>
            <a:r>
              <a:rPr lang="en-GB" altLang="ja-JP" sz="1200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shochu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mash. </a:t>
            </a:r>
            <a:r>
              <a:rPr lang="en-GB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</a:t>
            </a:r>
            <a:r>
              <a:rPr lang="en-GB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–c) 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Carbon dioxide emission of the SH-4 wild type (WT; light grey) and </a:t>
            </a:r>
            <a:r>
              <a:rPr lang="en-GB" altLang="ja-JP" sz="1200" i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rim15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Δ (dark grey) during seed mash fermentation at 25°C </a:t>
            </a:r>
            <a:r>
              <a:rPr lang="en-GB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(a)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, main fermentation at 25°C </a:t>
            </a:r>
            <a:r>
              <a:rPr lang="en-GB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(b)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, and main fermentation at 10°C </a:t>
            </a:r>
            <a:r>
              <a:rPr lang="en-GB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(c)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. </a:t>
            </a:r>
            <a:r>
              <a:rPr lang="en-US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Fermentation was monitored by measuring the amount of evolved carbon dioxide, which was determined by measuring the weight loss of the mash. </a:t>
            </a:r>
            <a:r>
              <a:rPr lang="en-GB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Values 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represent the mean ± SD of data from three independent experiments. *Significantly different from the value for the control experiment (</a:t>
            </a:r>
            <a:r>
              <a:rPr lang="en-GB" altLang="ja-JP" sz="1200" i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t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test, </a:t>
            </a:r>
            <a:r>
              <a:rPr lang="en-GB" altLang="ja-JP" sz="1200" i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</a:t>
            </a:r>
            <a:r>
              <a:rPr lang="en-GB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&lt; 0.05</a:t>
            </a:r>
            <a:r>
              <a:rPr lang="en-GB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).</a:t>
            </a:r>
            <a:endParaRPr lang="ja-JP" altLang="ja-JP" sz="12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8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990817"/>
              </p:ext>
            </p:extLst>
          </p:nvPr>
        </p:nvGraphicFramePr>
        <p:xfrm>
          <a:off x="2501351" y="1881720"/>
          <a:ext cx="1260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009925"/>
              </p:ext>
            </p:extLst>
          </p:nvPr>
        </p:nvGraphicFramePr>
        <p:xfrm>
          <a:off x="2501351" y="3111258"/>
          <a:ext cx="1260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162746"/>
              </p:ext>
            </p:extLst>
          </p:nvPr>
        </p:nvGraphicFramePr>
        <p:xfrm>
          <a:off x="2501351" y="4340795"/>
          <a:ext cx="1260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371441"/>
              </p:ext>
            </p:extLst>
          </p:nvPr>
        </p:nvGraphicFramePr>
        <p:xfrm>
          <a:off x="5281029" y="5590155"/>
          <a:ext cx="1196948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663538"/>
              </p:ext>
            </p:extLst>
          </p:nvPr>
        </p:nvGraphicFramePr>
        <p:xfrm>
          <a:off x="5217977" y="6809184"/>
          <a:ext cx="1260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17110" y="1005575"/>
            <a:ext cx="2160000" cy="540000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7110" y="2241719"/>
            <a:ext cx="2160000" cy="540000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Glucose-</a:t>
            </a:r>
          </a:p>
          <a:p>
            <a:pPr algn="ctr">
              <a:lnSpc>
                <a:spcPts val="18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6-phosphate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7110" y="3477863"/>
            <a:ext cx="2160000" cy="540000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Fructose-</a:t>
            </a:r>
          </a:p>
          <a:p>
            <a:pPr algn="ctr">
              <a:lnSpc>
                <a:spcPts val="18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6-phosphate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7110" y="4714007"/>
            <a:ext cx="2160000" cy="540000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Fructose-</a:t>
            </a:r>
          </a:p>
          <a:p>
            <a:pPr algn="ctr">
              <a:lnSpc>
                <a:spcPts val="18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1,6-bisphosphate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22408" y="5950155"/>
            <a:ext cx="2160000" cy="540000"/>
          </a:xfrm>
          <a:prstGeom prst="rect">
            <a:avLst/>
          </a:prstGeom>
          <a:solidFill>
            <a:srgbClr val="FFCCCC"/>
          </a:solidFill>
          <a:ln w="12700" cap="rnd"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en-US" altLang="ja-JP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Dihydroxyacetate</a:t>
            </a:r>
            <a:endParaRPr kumimoji="1"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8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hosphate (DHAP)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22408" y="7186301"/>
            <a:ext cx="2160000" cy="540000"/>
          </a:xfrm>
          <a:prstGeom prst="rect">
            <a:avLst/>
          </a:prstGeom>
          <a:solidFill>
            <a:srgbClr val="CCCCFF"/>
          </a:solidFill>
          <a:ln w="12700" cap="rnd"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Glycerol-</a:t>
            </a:r>
          </a:p>
          <a:p>
            <a:pPr algn="ctr">
              <a:lnSpc>
                <a:spcPts val="18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-phosphate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22408" y="8422447"/>
            <a:ext cx="2160000" cy="540000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Glycerol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7110" y="5950155"/>
            <a:ext cx="2160000" cy="540000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en-US" altLang="ja-JP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Glycealdehyde</a:t>
            </a:r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>
              <a:lnSpc>
                <a:spcPts val="18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-phosphate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1397110" y="1569647"/>
            <a:ext cx="0" cy="648000"/>
          </a:xfrm>
          <a:prstGeom prst="straightConnector1">
            <a:avLst/>
          </a:prstGeom>
          <a:ln w="25400" cap="rnd">
            <a:solidFill>
              <a:schemeClr val="bg1">
                <a:lumMod val="65000"/>
              </a:schemeClr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1397110" y="2805791"/>
            <a:ext cx="0" cy="648000"/>
          </a:xfrm>
          <a:prstGeom prst="straightConnector1">
            <a:avLst/>
          </a:prstGeom>
          <a:ln w="25400" cap="rnd">
            <a:solidFill>
              <a:schemeClr val="bg1">
                <a:lumMod val="65000"/>
              </a:schemeClr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397110" y="4041935"/>
            <a:ext cx="0" cy="648000"/>
          </a:xfrm>
          <a:prstGeom prst="straightConnector1">
            <a:avLst/>
          </a:prstGeom>
          <a:ln w="25400" cap="rnd">
            <a:solidFill>
              <a:schemeClr val="bg1">
                <a:lumMod val="65000"/>
              </a:schemeClr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1397110" y="5278079"/>
            <a:ext cx="0" cy="648000"/>
          </a:xfrm>
          <a:prstGeom prst="straightConnector1">
            <a:avLst/>
          </a:prstGeom>
          <a:ln w="25400" cap="rnd">
            <a:solidFill>
              <a:schemeClr val="bg1">
                <a:lumMod val="65000"/>
              </a:schemeClr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102408" y="6514228"/>
            <a:ext cx="0" cy="648000"/>
          </a:xfrm>
          <a:prstGeom prst="straightConnector1">
            <a:avLst/>
          </a:prstGeom>
          <a:ln w="25400" cap="rnd">
            <a:solidFill>
              <a:schemeClr val="bg1">
                <a:lumMod val="65000"/>
              </a:schemeClr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4102408" y="7750374"/>
            <a:ext cx="0" cy="648000"/>
          </a:xfrm>
          <a:prstGeom prst="straightConnector1">
            <a:avLst/>
          </a:prstGeom>
          <a:ln w="25400" cap="rnd">
            <a:solidFill>
              <a:schemeClr val="bg1">
                <a:lumMod val="65000"/>
              </a:schemeClr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1397110" y="6514228"/>
            <a:ext cx="0" cy="648000"/>
          </a:xfrm>
          <a:prstGeom prst="straightConnector1">
            <a:avLst/>
          </a:prstGeom>
          <a:ln w="25400" cap="rnd">
            <a:solidFill>
              <a:schemeClr val="bg1">
                <a:lumMod val="65000"/>
              </a:schemeClr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2501351" y="6226130"/>
            <a:ext cx="504000" cy="0"/>
          </a:xfrm>
          <a:prstGeom prst="straightConnector1">
            <a:avLst/>
          </a:prstGeom>
          <a:ln w="25400" cap="rnd">
            <a:solidFill>
              <a:schemeClr val="bg1">
                <a:lumMod val="65000"/>
              </a:schemeClr>
            </a:solidFill>
            <a:round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1397110" y="5257185"/>
            <a:ext cx="2705298" cy="623924"/>
          </a:xfrm>
          <a:prstGeom prst="straightConnector1">
            <a:avLst/>
          </a:prstGeom>
          <a:ln w="25400" cap="rnd">
            <a:solidFill>
              <a:schemeClr val="bg1">
                <a:lumMod val="65000"/>
              </a:schemeClr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02758" y="7225468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Glycolysis</a:t>
            </a:r>
            <a:endParaRPr kumimoji="1" lang="ja-JP" altLang="en-US" sz="24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右矢印 31"/>
          <p:cNvSpPr/>
          <p:nvPr/>
        </p:nvSpPr>
        <p:spPr>
          <a:xfrm rot="2748878">
            <a:off x="6068738" y="5997996"/>
            <a:ext cx="333039" cy="151442"/>
          </a:xfrm>
          <a:prstGeom prst="rightArrow">
            <a:avLst>
              <a:gd name="adj1" fmla="val 37064"/>
              <a:gd name="adj2" fmla="val 88808"/>
            </a:avLst>
          </a:prstGeom>
          <a:solidFill>
            <a:srgbClr val="FFCCCC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 rot="20720393">
            <a:off x="6008630" y="7434838"/>
            <a:ext cx="333039" cy="151442"/>
          </a:xfrm>
          <a:prstGeom prst="rightArrow">
            <a:avLst>
              <a:gd name="adj1" fmla="val 37064"/>
              <a:gd name="adj2" fmla="val 88808"/>
            </a:avLst>
          </a:prstGeom>
          <a:solidFill>
            <a:srgbClr val="CCCCFF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104868" y="662444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G3DPH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973529" y="368939"/>
            <a:ext cx="266775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S2 </a:t>
            </a:r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Effects 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ja-JP" sz="1200" i="1" dirty="0">
                <a:latin typeface="Arial" panose="020B0604020202020204" pitchFamily="34" charset="0"/>
                <a:cs typeface="Arial" panose="020B0604020202020204" pitchFamily="34" charset="0"/>
              </a:rPr>
              <a:t>rim15</a:t>
            </a:r>
            <a:r>
              <a:rPr lang="el-GR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Δ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on glycerol synthesis in YPD20 medium. A laboratory yeast strain BY4743 (wild type (WT); light grey) and its </a:t>
            </a:r>
            <a:r>
              <a:rPr lang="en-US" altLang="ja-JP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rim15</a:t>
            </a:r>
            <a:r>
              <a:rPr lang="el-GR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Δ </a:t>
            </a:r>
            <a:r>
              <a:rPr lang="en-US" altLang="ja-JP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disruptant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(dark grey) were used in fermentation tests at 30</a:t>
            </a:r>
            <a:r>
              <a:rPr lang="en-US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°C. Cells with the highest fermentation rates (Max; 1 day from the onset of fermentation) and cells at the end of alcoholic fermentation (Term; 8 days for WT and 6 days for </a:t>
            </a:r>
            <a:r>
              <a:rPr lang="en-US" altLang="ja-JP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rim15</a:t>
            </a:r>
            <a:r>
              <a:rPr lang="el-GR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 were subjected to a  </a:t>
            </a:r>
            <a:r>
              <a:rPr lang="en-US" altLang="ja-JP" sz="1200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metabolomic</a:t>
            </a:r>
            <a:r>
              <a:rPr lang="en-US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analysis, as previously reported (Watanabe D, Zhou Y, Hirata A, </a:t>
            </a:r>
            <a:r>
              <a:rPr lang="en-US" altLang="ja-JP" sz="1200" i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et al. </a:t>
            </a:r>
            <a:r>
              <a:rPr lang="en-US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Inhibitory role of </a:t>
            </a:r>
            <a:r>
              <a:rPr lang="en-US" altLang="ja-JP" sz="1200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Greatwall</a:t>
            </a:r>
            <a:r>
              <a:rPr lang="en-US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-like protein kinase Rim15p in alcoholic fermentation via upregulating the UDP-glucose synthesis pathway in </a:t>
            </a:r>
            <a:r>
              <a:rPr lang="en-US" altLang="ja-JP" sz="1200" i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S</a:t>
            </a:r>
            <a:r>
              <a:rPr lang="en-US" altLang="ja-JP" sz="1100" i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accharomyces</a:t>
            </a:r>
            <a:r>
              <a:rPr lang="en-US" altLang="ja-JP" sz="1200" i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cerevisiae</a:t>
            </a:r>
            <a:r>
              <a:rPr lang="en-US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. </a:t>
            </a:r>
            <a:r>
              <a:rPr lang="en-US" altLang="ja-JP" sz="1200" i="1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Appl</a:t>
            </a:r>
            <a:r>
              <a:rPr lang="en-US" altLang="ja-JP" sz="1200" i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Environ </a:t>
            </a:r>
            <a:r>
              <a:rPr lang="en-US" altLang="ja-JP" sz="1200" i="1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Microbiol</a:t>
            </a:r>
            <a:r>
              <a:rPr lang="en-US" altLang="ja-JP" sz="1200" i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. </a:t>
            </a:r>
            <a:r>
              <a:rPr lang="en-US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2016;82: 340–351). Data represent mean ± SD (</a:t>
            </a:r>
            <a:r>
              <a:rPr lang="en-US" altLang="ja-JP" sz="1200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pmol</a:t>
            </a:r>
            <a:r>
              <a:rPr lang="en-US" altLang="ja-JP" sz="1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/OD/mL). Note that </a:t>
            </a:r>
            <a:r>
              <a:rPr lang="en-US" altLang="ja-JP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rim15</a:t>
            </a:r>
            <a:r>
              <a:rPr lang="el-GR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Δ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altered </a:t>
            </a:r>
            <a:r>
              <a:rPr lang="en-US" altLang="ja-JP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dihydroxyacetate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phosphate (DHAP) and glycerol-3-phosphate contents in the end of fermentation periods.</a:t>
            </a:r>
            <a:endParaRPr kumimoji="1" lang="ja-JP" altLang="en-US" sz="12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57360" y="1488315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997934" y="17498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Arial" panose="020B0604020202020204" pitchFamily="34" charset="0"/>
                <a:cs typeface="Arial" panose="020B0604020202020204" pitchFamily="34" charset="0"/>
              </a:rPr>
              <a:t>rim15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フリーフォーム 37"/>
          <p:cNvSpPr/>
          <p:nvPr/>
        </p:nvSpPr>
        <p:spPr>
          <a:xfrm>
            <a:off x="2978868" y="1795631"/>
            <a:ext cx="252000" cy="612567"/>
          </a:xfrm>
          <a:custGeom>
            <a:avLst/>
            <a:gdLst>
              <a:gd name="connsiteX0" fmla="*/ 59950 w 174250"/>
              <a:gd name="connsiteY0" fmla="*/ 0 h 531019"/>
              <a:gd name="connsiteX1" fmla="*/ 5182 w 174250"/>
              <a:gd name="connsiteY1" fmla="*/ 381000 h 531019"/>
              <a:gd name="connsiteX2" fmla="*/ 174250 w 174250"/>
              <a:gd name="connsiteY2" fmla="*/ 531019 h 53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250" h="531019">
                <a:moveTo>
                  <a:pt x="59950" y="0"/>
                </a:moveTo>
                <a:cubicBezTo>
                  <a:pt x="23041" y="146248"/>
                  <a:pt x="-13868" y="292497"/>
                  <a:pt x="5182" y="381000"/>
                </a:cubicBezTo>
                <a:cubicBezTo>
                  <a:pt x="24232" y="469503"/>
                  <a:pt x="99241" y="500261"/>
                  <a:pt x="174250" y="531019"/>
                </a:cubicBezTo>
              </a:path>
            </a:pathLst>
          </a:custGeom>
          <a:noFill/>
          <a:ln cap="rnd">
            <a:solidFill>
              <a:schemeClr val="bg1">
                <a:lumMod val="65000"/>
              </a:schemeClr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/>
          <p:cNvSpPr/>
          <p:nvPr/>
        </p:nvSpPr>
        <p:spPr>
          <a:xfrm>
            <a:off x="3581350" y="2067190"/>
            <a:ext cx="167079" cy="540544"/>
          </a:xfrm>
          <a:custGeom>
            <a:avLst/>
            <a:gdLst>
              <a:gd name="connsiteX0" fmla="*/ 390525 w 404583"/>
              <a:gd name="connsiteY0" fmla="*/ 0 h 559594"/>
              <a:gd name="connsiteX1" fmla="*/ 357187 w 404583"/>
              <a:gd name="connsiteY1" fmla="*/ 411957 h 559594"/>
              <a:gd name="connsiteX2" fmla="*/ 0 w 404583"/>
              <a:gd name="connsiteY2" fmla="*/ 559594 h 55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583" h="559594">
                <a:moveTo>
                  <a:pt x="390525" y="0"/>
                </a:moveTo>
                <a:cubicBezTo>
                  <a:pt x="406399" y="159345"/>
                  <a:pt x="422274" y="318691"/>
                  <a:pt x="357187" y="411957"/>
                </a:cubicBezTo>
                <a:cubicBezTo>
                  <a:pt x="292100" y="505223"/>
                  <a:pt x="146050" y="532408"/>
                  <a:pt x="0" y="559594"/>
                </a:cubicBezTo>
              </a:path>
            </a:pathLst>
          </a:custGeom>
          <a:noFill/>
          <a:ln cap="rnd">
            <a:solidFill>
              <a:schemeClr val="bg1">
                <a:lumMod val="65000"/>
              </a:schemeClr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352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381</Words>
  <Application>Microsoft Macintosh PowerPoint</Application>
  <PresentationFormat>A4 210x297 mm</PresentationFormat>
  <Paragraphs>41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watanabe daisuke</dc:creator>
  <cp:lastModifiedBy>高木 博史</cp:lastModifiedBy>
  <cp:revision>40</cp:revision>
  <dcterms:created xsi:type="dcterms:W3CDTF">2018-10-28T07:50:26Z</dcterms:created>
  <dcterms:modified xsi:type="dcterms:W3CDTF">2019-03-09T05:50:15Z</dcterms:modified>
</cp:coreProperties>
</file>