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66" r:id="rId2"/>
    <p:sldId id="273" r:id="rId3"/>
    <p:sldId id="351" r:id="rId4"/>
    <p:sldId id="352" r:id="rId5"/>
    <p:sldId id="284" r:id="rId6"/>
    <p:sldId id="353" r:id="rId7"/>
    <p:sldId id="280" r:id="rId8"/>
    <p:sldId id="281" r:id="rId9"/>
    <p:sldId id="282" r:id="rId10"/>
    <p:sldId id="350" r:id="rId11"/>
    <p:sldId id="285" r:id="rId12"/>
    <p:sldId id="316" r:id="rId13"/>
    <p:sldId id="317" r:id="rId14"/>
    <p:sldId id="354" r:id="rId15"/>
    <p:sldId id="318" r:id="rId16"/>
    <p:sldId id="319" r:id="rId17"/>
    <p:sldId id="320" r:id="rId18"/>
    <p:sldId id="321" r:id="rId19"/>
    <p:sldId id="322" r:id="rId20"/>
    <p:sldId id="324" r:id="rId21"/>
    <p:sldId id="329" r:id="rId22"/>
    <p:sldId id="330" r:id="rId23"/>
    <p:sldId id="331" r:id="rId24"/>
    <p:sldId id="332" r:id="rId25"/>
    <p:sldId id="333" r:id="rId26"/>
    <p:sldId id="335" r:id="rId27"/>
    <p:sldId id="336" r:id="rId28"/>
    <p:sldId id="337" r:id="rId29"/>
    <p:sldId id="338" r:id="rId30"/>
    <p:sldId id="341" r:id="rId31"/>
    <p:sldId id="394" r:id="rId32"/>
    <p:sldId id="343" r:id="rId33"/>
    <p:sldId id="355" r:id="rId34"/>
    <p:sldId id="312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6" r:id="rId45"/>
    <p:sldId id="297" r:id="rId46"/>
    <p:sldId id="298" r:id="rId47"/>
    <p:sldId id="299" r:id="rId48"/>
    <p:sldId id="300" r:id="rId49"/>
    <p:sldId id="301" r:id="rId50"/>
    <p:sldId id="344" r:id="rId51"/>
    <p:sldId id="356" r:id="rId52"/>
    <p:sldId id="358" r:id="rId53"/>
    <p:sldId id="357" r:id="rId54"/>
    <p:sldId id="359" r:id="rId55"/>
    <p:sldId id="360" r:id="rId56"/>
    <p:sldId id="361" r:id="rId57"/>
    <p:sldId id="306" r:id="rId58"/>
    <p:sldId id="310" r:id="rId59"/>
    <p:sldId id="369" r:id="rId60"/>
    <p:sldId id="366" r:id="rId61"/>
    <p:sldId id="370" r:id="rId62"/>
    <p:sldId id="374" r:id="rId63"/>
    <p:sldId id="373" r:id="rId64"/>
    <p:sldId id="363" r:id="rId65"/>
    <p:sldId id="365" r:id="rId66"/>
    <p:sldId id="364" r:id="rId67"/>
    <p:sldId id="362" r:id="rId68"/>
    <p:sldId id="376" r:id="rId69"/>
    <p:sldId id="398" r:id="rId70"/>
    <p:sldId id="368" r:id="rId71"/>
    <p:sldId id="375" r:id="rId72"/>
    <p:sldId id="377" r:id="rId73"/>
    <p:sldId id="378" r:id="rId74"/>
    <p:sldId id="380" r:id="rId75"/>
    <p:sldId id="379" r:id="rId76"/>
    <p:sldId id="381" r:id="rId77"/>
    <p:sldId id="382" r:id="rId78"/>
    <p:sldId id="390" r:id="rId79"/>
    <p:sldId id="383" r:id="rId80"/>
    <p:sldId id="384" r:id="rId81"/>
    <p:sldId id="385" r:id="rId82"/>
    <p:sldId id="387" r:id="rId83"/>
    <p:sldId id="386" r:id="rId84"/>
    <p:sldId id="388" r:id="rId85"/>
    <p:sldId id="392" r:id="rId86"/>
    <p:sldId id="393" r:id="rId87"/>
    <p:sldId id="395" r:id="rId88"/>
    <p:sldId id="274" r:id="rId89"/>
    <p:sldId id="396" r:id="rId90"/>
    <p:sldId id="397" r:id="rId91"/>
    <p:sldId id="345" r:id="rId92"/>
    <p:sldId id="346" r:id="rId93"/>
    <p:sldId id="347" r:id="rId94"/>
  </p:sldIdLst>
  <p:sldSz cx="9144000" cy="6858000" type="screen4x3"/>
  <p:notesSz cx="6858000" cy="9144000"/>
  <p:embeddedFontLst>
    <p:embeddedFont>
      <p:font typeface="MS PGothic" panose="020B0600070205080204" pitchFamily="34" charset="-128"/>
      <p:regular r:id="rId97"/>
    </p:embeddedFont>
    <p:embeddedFont>
      <p:font typeface="Calibri" panose="020F0502020204030204" pitchFamily="34" charset="0"/>
      <p:regular r:id="rId98"/>
      <p:bold r:id="rId99"/>
      <p:italic r:id="rId100"/>
      <p:boldItalic r:id="rId101"/>
    </p:embeddedFont>
    <p:embeddedFont>
      <p:font typeface="MS PGothic" panose="020B0600070205080204" pitchFamily="34" charset="-128"/>
      <p:regular r:id="rId97"/>
    </p:embeddedFont>
    <p:embeddedFont>
      <p:font typeface="TUOS Stephenson" panose="020B0604020202020204" charset="0"/>
      <p:regular r:id="rId102"/>
      <p:bold r:id="rId103"/>
      <p:italic r:id="rId104"/>
    </p:embeddedFont>
    <p:embeddedFont>
      <p:font typeface="TUOS Blake" panose="020B0604020202020204" charset="0"/>
      <p:regular r:id="rId105"/>
      <p:bold r:id="rId106"/>
      <p:italic r:id="rId107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196F"/>
    <a:srgbClr val="000000"/>
    <a:srgbClr val="FFFFFF"/>
    <a:srgbClr val="02FF00"/>
    <a:srgbClr val="00FF00"/>
    <a:srgbClr val="FF0000"/>
    <a:srgbClr val="0099CC"/>
    <a:srgbClr val="0099FF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13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6.fntdata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7.fntdata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023462-DFC1-4BC4-946D-E6447FEDFF4A}" type="doc">
      <dgm:prSet loTypeId="urn:microsoft.com/office/officeart/2005/8/layout/radial6" loCatId="cycl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2F030602-56CF-4254-BD56-7CC88A531057}">
      <dgm:prSet phldrT="[Text]" custT="1"/>
      <dgm:spPr>
        <a:xfrm>
          <a:off x="3567149" y="2113"/>
          <a:ext cx="1074613" cy="107461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4F81BD">
              <a:lumMod val="75000"/>
            </a:srgbClr>
          </a:solidFill>
          <a:prstDash val="solid"/>
        </a:ln>
        <a:effectLst/>
      </dgm:spPr>
      <dgm:t>
        <a:bodyPr/>
        <a:lstStyle/>
        <a:p>
          <a:r>
            <a:rPr lang="en-GB" sz="1050" b="1" cap="all" baseline="0" dirty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Resolution</a:t>
          </a:r>
        </a:p>
      </dgm:t>
    </dgm:pt>
    <dgm:pt modelId="{86C8D601-9101-4CCD-B5DB-72D40D76ACBA}" type="parTrans" cxnId="{A977EF69-2E5C-4F21-A9C0-E71FAF8CD427}">
      <dgm:prSet/>
      <dgm:spPr/>
      <dgm:t>
        <a:bodyPr/>
        <a:lstStyle/>
        <a:p>
          <a:endParaRPr lang="en-GB"/>
        </a:p>
      </dgm:t>
    </dgm:pt>
    <dgm:pt modelId="{2B39486D-75DC-4C97-9F2A-65319AA9796C}" type="sibTrans" cxnId="{A977EF69-2E5C-4F21-A9C0-E71FAF8CD427}">
      <dgm:prSet/>
      <dgm:spPr>
        <a:xfrm>
          <a:off x="2434805" y="500734"/>
          <a:ext cx="3339300" cy="3339300"/>
        </a:xfrm>
        <a:prstGeom prst="blockArc">
          <a:avLst>
            <a:gd name="adj1" fmla="val 16200000"/>
            <a:gd name="adj2" fmla="val 1800000"/>
            <a:gd name="adj3" fmla="val 4634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20B25BA6-8CAE-40F0-B077-F08114292171}">
      <dgm:prSet phldrT="[Text]"/>
      <dgm:spPr>
        <a:xfrm>
          <a:off x="4979605" y="2448559"/>
          <a:ext cx="1074613" cy="107461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4F81BD">
              <a:lumMod val="75000"/>
            </a:srgbClr>
          </a:solidFill>
          <a:prstDash val="solid"/>
        </a:ln>
        <a:effectLst/>
      </dgm:spPr>
      <dgm:t>
        <a:bodyPr/>
        <a:lstStyle/>
        <a:p>
          <a:r>
            <a:rPr lang="en-GB" b="1" cap="all" baseline="0" dirty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Technique</a:t>
          </a:r>
        </a:p>
      </dgm:t>
    </dgm:pt>
    <dgm:pt modelId="{7563D226-FD8A-485E-9297-421F51E44C44}" type="parTrans" cxnId="{F100B5C1-9747-4FC8-BF15-63A8F29D8B0F}">
      <dgm:prSet/>
      <dgm:spPr/>
      <dgm:t>
        <a:bodyPr/>
        <a:lstStyle/>
        <a:p>
          <a:endParaRPr lang="en-GB"/>
        </a:p>
      </dgm:t>
    </dgm:pt>
    <dgm:pt modelId="{F4A6FEF2-ABB2-4C15-BD7E-C752C06051E2}" type="sibTrans" cxnId="{F100B5C1-9747-4FC8-BF15-63A8F29D8B0F}">
      <dgm:prSet/>
      <dgm:spPr>
        <a:xfrm>
          <a:off x="2434805" y="500734"/>
          <a:ext cx="3339300" cy="3339300"/>
        </a:xfrm>
        <a:prstGeom prst="blockArc">
          <a:avLst>
            <a:gd name="adj1" fmla="val 1800000"/>
            <a:gd name="adj2" fmla="val 9000000"/>
            <a:gd name="adj3" fmla="val 4634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D2A5EAB5-C011-45D8-A36C-8342560BB359}">
      <dgm:prSet phldrT="[Text]"/>
      <dgm:spPr>
        <a:xfrm>
          <a:off x="2154692" y="2448559"/>
          <a:ext cx="1074613" cy="1074613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4F81BD">
              <a:lumMod val="75000"/>
            </a:srgbClr>
          </a:solidFill>
          <a:prstDash val="solid"/>
        </a:ln>
        <a:effectLst/>
      </dgm:spPr>
      <dgm:t>
        <a:bodyPr/>
        <a:lstStyle/>
        <a:p>
          <a:r>
            <a:rPr lang="en-GB" b="1" cap="all" baseline="0" dirty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Accuracy</a:t>
          </a:r>
        </a:p>
      </dgm:t>
    </dgm:pt>
    <dgm:pt modelId="{25669893-8748-4220-9082-357FE784FE60}" type="parTrans" cxnId="{D5A3E7E1-C69A-49E7-B71D-D2DB92E64AEB}">
      <dgm:prSet/>
      <dgm:spPr/>
      <dgm:t>
        <a:bodyPr/>
        <a:lstStyle/>
        <a:p>
          <a:endParaRPr lang="en-GB"/>
        </a:p>
      </dgm:t>
    </dgm:pt>
    <dgm:pt modelId="{B76FB698-F256-48ED-929B-320C74D70A0D}" type="sibTrans" cxnId="{D5A3E7E1-C69A-49E7-B71D-D2DB92E64AEB}">
      <dgm:prSet/>
      <dgm:spPr>
        <a:xfrm>
          <a:off x="2434805" y="500734"/>
          <a:ext cx="3339300" cy="3339300"/>
        </a:xfrm>
        <a:prstGeom prst="blockArc">
          <a:avLst>
            <a:gd name="adj1" fmla="val 9000000"/>
            <a:gd name="adj2" fmla="val 16200000"/>
            <a:gd name="adj3" fmla="val 4634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086F8B96-2CAF-40BD-AEA7-353101472CC5}">
      <dgm:prSet phldrT="[Text]"/>
      <dgm:spPr>
        <a:xfrm>
          <a:off x="3336874" y="1402803"/>
          <a:ext cx="1535162" cy="153516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GB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Robust flood model</a:t>
          </a:r>
          <a:endParaRPr lang="en-GB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69EFC0E2-E38D-4AD9-93B4-47049CF55FCC}" type="sibTrans" cxnId="{627122D8-A6B1-43FA-8F7B-3876E7BE66D4}">
      <dgm:prSet/>
      <dgm:spPr/>
      <dgm:t>
        <a:bodyPr/>
        <a:lstStyle/>
        <a:p>
          <a:endParaRPr lang="en-GB"/>
        </a:p>
      </dgm:t>
    </dgm:pt>
    <dgm:pt modelId="{B2D4FDB1-7A66-4593-9C00-DE0D41D18346}" type="parTrans" cxnId="{627122D8-A6B1-43FA-8F7B-3876E7BE66D4}">
      <dgm:prSet/>
      <dgm:spPr/>
      <dgm:t>
        <a:bodyPr/>
        <a:lstStyle/>
        <a:p>
          <a:endParaRPr lang="en-GB"/>
        </a:p>
      </dgm:t>
    </dgm:pt>
    <dgm:pt modelId="{0D27B429-8E58-46EC-BAD4-0ED8E74C9D70}" type="pres">
      <dgm:prSet presAssocID="{BB023462-DFC1-4BC4-946D-E6447FEDFF4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58315CC-B0F6-4114-B78F-BF9BF678A035}" type="pres">
      <dgm:prSet presAssocID="{086F8B96-2CAF-40BD-AEA7-353101472CC5}" presName="centerShape" presStyleLbl="node0" presStyleIdx="0" presStyleCnt="1"/>
      <dgm:spPr/>
      <dgm:t>
        <a:bodyPr/>
        <a:lstStyle/>
        <a:p>
          <a:endParaRPr lang="en-GB"/>
        </a:p>
      </dgm:t>
    </dgm:pt>
    <dgm:pt modelId="{CEDC2E52-8AC6-4268-B901-68EEE2F55CE4}" type="pres">
      <dgm:prSet presAssocID="{2F030602-56CF-4254-BD56-7CC88A53105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CEC98D-C770-4682-9AE8-D494BF5A3247}" type="pres">
      <dgm:prSet presAssocID="{2F030602-56CF-4254-BD56-7CC88A531057}" presName="dummy" presStyleCnt="0"/>
      <dgm:spPr/>
    </dgm:pt>
    <dgm:pt modelId="{5747A3E6-B30D-4D2F-8BF0-B3DF10E8B613}" type="pres">
      <dgm:prSet presAssocID="{2B39486D-75DC-4C97-9F2A-65319AA9796C}" presName="sibTrans" presStyleLbl="sibTrans2D1" presStyleIdx="0" presStyleCnt="3"/>
      <dgm:spPr/>
      <dgm:t>
        <a:bodyPr/>
        <a:lstStyle/>
        <a:p>
          <a:endParaRPr lang="en-GB"/>
        </a:p>
      </dgm:t>
    </dgm:pt>
    <dgm:pt modelId="{2597A506-5BD6-4253-AE94-5967FA73364E}" type="pres">
      <dgm:prSet presAssocID="{20B25BA6-8CAE-40F0-B077-F0811429217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413DED-2268-4CC4-8FEE-40964C60A639}" type="pres">
      <dgm:prSet presAssocID="{20B25BA6-8CAE-40F0-B077-F08114292171}" presName="dummy" presStyleCnt="0"/>
      <dgm:spPr/>
    </dgm:pt>
    <dgm:pt modelId="{A2D9AE32-2214-4369-BF18-67BB74DD152D}" type="pres">
      <dgm:prSet presAssocID="{F4A6FEF2-ABB2-4C15-BD7E-C752C06051E2}" presName="sibTrans" presStyleLbl="sibTrans2D1" presStyleIdx="1" presStyleCnt="3"/>
      <dgm:spPr/>
      <dgm:t>
        <a:bodyPr/>
        <a:lstStyle/>
        <a:p>
          <a:endParaRPr lang="en-GB"/>
        </a:p>
      </dgm:t>
    </dgm:pt>
    <dgm:pt modelId="{A8B33A39-A71D-4B44-B170-711566D61C17}" type="pres">
      <dgm:prSet presAssocID="{D2A5EAB5-C011-45D8-A36C-8342560BB35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6F8DC5-8AC5-4668-82C3-44BE30312A22}" type="pres">
      <dgm:prSet presAssocID="{D2A5EAB5-C011-45D8-A36C-8342560BB359}" presName="dummy" presStyleCnt="0"/>
      <dgm:spPr/>
    </dgm:pt>
    <dgm:pt modelId="{95505667-2AAE-41DB-BE2F-53A3F61B8AFE}" type="pres">
      <dgm:prSet presAssocID="{B76FB698-F256-48ED-929B-320C74D70A0D}" presName="sibTrans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D5A3E7E1-C69A-49E7-B71D-D2DB92E64AEB}" srcId="{086F8B96-2CAF-40BD-AEA7-353101472CC5}" destId="{D2A5EAB5-C011-45D8-A36C-8342560BB359}" srcOrd="2" destOrd="0" parTransId="{25669893-8748-4220-9082-357FE784FE60}" sibTransId="{B76FB698-F256-48ED-929B-320C74D70A0D}"/>
    <dgm:cxn modelId="{059E731C-8F60-408F-8DC2-77C4F6EF5728}" type="presOf" srcId="{086F8B96-2CAF-40BD-AEA7-353101472CC5}" destId="{058315CC-B0F6-4114-B78F-BF9BF678A035}" srcOrd="0" destOrd="0" presId="urn:microsoft.com/office/officeart/2005/8/layout/radial6"/>
    <dgm:cxn modelId="{9BD7DEE2-BA63-4F3C-A0B8-349B7C4746C6}" type="presOf" srcId="{F4A6FEF2-ABB2-4C15-BD7E-C752C06051E2}" destId="{A2D9AE32-2214-4369-BF18-67BB74DD152D}" srcOrd="0" destOrd="0" presId="urn:microsoft.com/office/officeart/2005/8/layout/radial6"/>
    <dgm:cxn modelId="{F100B5C1-9747-4FC8-BF15-63A8F29D8B0F}" srcId="{086F8B96-2CAF-40BD-AEA7-353101472CC5}" destId="{20B25BA6-8CAE-40F0-B077-F08114292171}" srcOrd="1" destOrd="0" parTransId="{7563D226-FD8A-485E-9297-421F51E44C44}" sibTransId="{F4A6FEF2-ABB2-4C15-BD7E-C752C06051E2}"/>
    <dgm:cxn modelId="{46E287EF-8DAA-4BB4-B75D-262466BEBD77}" type="presOf" srcId="{2B39486D-75DC-4C97-9F2A-65319AA9796C}" destId="{5747A3E6-B30D-4D2F-8BF0-B3DF10E8B613}" srcOrd="0" destOrd="0" presId="urn:microsoft.com/office/officeart/2005/8/layout/radial6"/>
    <dgm:cxn modelId="{27B05B67-CE46-4C10-BD09-D5442AA85E6C}" type="presOf" srcId="{2F030602-56CF-4254-BD56-7CC88A531057}" destId="{CEDC2E52-8AC6-4268-B901-68EEE2F55CE4}" srcOrd="0" destOrd="0" presId="urn:microsoft.com/office/officeart/2005/8/layout/radial6"/>
    <dgm:cxn modelId="{A9428BDA-AD8D-4AF7-B0A9-883ABF54DCD9}" type="presOf" srcId="{20B25BA6-8CAE-40F0-B077-F08114292171}" destId="{2597A506-5BD6-4253-AE94-5967FA73364E}" srcOrd="0" destOrd="0" presId="urn:microsoft.com/office/officeart/2005/8/layout/radial6"/>
    <dgm:cxn modelId="{DB0B02B2-35E3-45FC-932E-79404B312318}" type="presOf" srcId="{BB023462-DFC1-4BC4-946D-E6447FEDFF4A}" destId="{0D27B429-8E58-46EC-BAD4-0ED8E74C9D70}" srcOrd="0" destOrd="0" presId="urn:microsoft.com/office/officeart/2005/8/layout/radial6"/>
    <dgm:cxn modelId="{A702EF92-04B3-4498-BDD2-A9F1826BDB42}" type="presOf" srcId="{D2A5EAB5-C011-45D8-A36C-8342560BB359}" destId="{A8B33A39-A71D-4B44-B170-711566D61C17}" srcOrd="0" destOrd="0" presId="urn:microsoft.com/office/officeart/2005/8/layout/radial6"/>
    <dgm:cxn modelId="{4918E671-4706-42EB-B88E-ED1261BBAE9A}" type="presOf" srcId="{B76FB698-F256-48ED-929B-320C74D70A0D}" destId="{95505667-2AAE-41DB-BE2F-53A3F61B8AFE}" srcOrd="0" destOrd="0" presId="urn:microsoft.com/office/officeart/2005/8/layout/radial6"/>
    <dgm:cxn modelId="{627122D8-A6B1-43FA-8F7B-3876E7BE66D4}" srcId="{BB023462-DFC1-4BC4-946D-E6447FEDFF4A}" destId="{086F8B96-2CAF-40BD-AEA7-353101472CC5}" srcOrd="0" destOrd="0" parTransId="{B2D4FDB1-7A66-4593-9C00-DE0D41D18346}" sibTransId="{69EFC0E2-E38D-4AD9-93B4-47049CF55FCC}"/>
    <dgm:cxn modelId="{A977EF69-2E5C-4F21-A9C0-E71FAF8CD427}" srcId="{086F8B96-2CAF-40BD-AEA7-353101472CC5}" destId="{2F030602-56CF-4254-BD56-7CC88A531057}" srcOrd="0" destOrd="0" parTransId="{86C8D601-9101-4CCD-B5DB-72D40D76ACBA}" sibTransId="{2B39486D-75DC-4C97-9F2A-65319AA9796C}"/>
    <dgm:cxn modelId="{600F656D-A492-420F-BFFF-7753F179F0A3}" type="presParOf" srcId="{0D27B429-8E58-46EC-BAD4-0ED8E74C9D70}" destId="{058315CC-B0F6-4114-B78F-BF9BF678A035}" srcOrd="0" destOrd="0" presId="urn:microsoft.com/office/officeart/2005/8/layout/radial6"/>
    <dgm:cxn modelId="{F915A9AA-25D6-48AA-994A-2B1BC1B187B9}" type="presParOf" srcId="{0D27B429-8E58-46EC-BAD4-0ED8E74C9D70}" destId="{CEDC2E52-8AC6-4268-B901-68EEE2F55CE4}" srcOrd="1" destOrd="0" presId="urn:microsoft.com/office/officeart/2005/8/layout/radial6"/>
    <dgm:cxn modelId="{F29CED14-A3B0-4E86-8744-AA8131B08577}" type="presParOf" srcId="{0D27B429-8E58-46EC-BAD4-0ED8E74C9D70}" destId="{67CEC98D-C770-4682-9AE8-D494BF5A3247}" srcOrd="2" destOrd="0" presId="urn:microsoft.com/office/officeart/2005/8/layout/radial6"/>
    <dgm:cxn modelId="{27013025-1A92-4CEA-8E73-3F8233675B09}" type="presParOf" srcId="{0D27B429-8E58-46EC-BAD4-0ED8E74C9D70}" destId="{5747A3E6-B30D-4D2F-8BF0-B3DF10E8B613}" srcOrd="3" destOrd="0" presId="urn:microsoft.com/office/officeart/2005/8/layout/radial6"/>
    <dgm:cxn modelId="{F94C0B60-B945-48D8-B6A0-0CCE2B3BD289}" type="presParOf" srcId="{0D27B429-8E58-46EC-BAD4-0ED8E74C9D70}" destId="{2597A506-5BD6-4253-AE94-5967FA73364E}" srcOrd="4" destOrd="0" presId="urn:microsoft.com/office/officeart/2005/8/layout/radial6"/>
    <dgm:cxn modelId="{9132D72A-461C-41DC-97E6-781323C5F42F}" type="presParOf" srcId="{0D27B429-8E58-46EC-BAD4-0ED8E74C9D70}" destId="{F3413DED-2268-4CC4-8FEE-40964C60A639}" srcOrd="5" destOrd="0" presId="urn:microsoft.com/office/officeart/2005/8/layout/radial6"/>
    <dgm:cxn modelId="{63093677-C821-4B4A-AD37-1856DBF2CB2F}" type="presParOf" srcId="{0D27B429-8E58-46EC-BAD4-0ED8E74C9D70}" destId="{A2D9AE32-2214-4369-BF18-67BB74DD152D}" srcOrd="6" destOrd="0" presId="urn:microsoft.com/office/officeart/2005/8/layout/radial6"/>
    <dgm:cxn modelId="{45634979-C8EA-41C5-8D02-6E77830636DD}" type="presParOf" srcId="{0D27B429-8E58-46EC-BAD4-0ED8E74C9D70}" destId="{A8B33A39-A71D-4B44-B170-711566D61C17}" srcOrd="7" destOrd="0" presId="urn:microsoft.com/office/officeart/2005/8/layout/radial6"/>
    <dgm:cxn modelId="{5E87E641-BFDF-4BE5-868D-ADE46ADFC36E}" type="presParOf" srcId="{0D27B429-8E58-46EC-BAD4-0ED8E74C9D70}" destId="{796F8DC5-8AC5-4668-82C3-44BE30312A22}" srcOrd="8" destOrd="0" presId="urn:microsoft.com/office/officeart/2005/8/layout/radial6"/>
    <dgm:cxn modelId="{8C81D4E2-7A9F-4908-A209-7B9CE7A87E87}" type="presParOf" srcId="{0D27B429-8E58-46EC-BAD4-0ED8E74C9D70}" destId="{95505667-2AAE-41DB-BE2F-53A3F61B8AFE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05667-2AAE-41DB-BE2F-53A3F61B8AFE}">
      <dsp:nvSpPr>
        <dsp:cNvPr id="0" name=""/>
        <dsp:cNvSpPr/>
      </dsp:nvSpPr>
      <dsp:spPr>
        <a:xfrm>
          <a:off x="2434806" y="500734"/>
          <a:ext cx="3339300" cy="3339300"/>
        </a:xfrm>
        <a:prstGeom prst="blockArc">
          <a:avLst>
            <a:gd name="adj1" fmla="val 9000000"/>
            <a:gd name="adj2" fmla="val 16200000"/>
            <a:gd name="adj3" fmla="val 4634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D9AE32-2214-4369-BF18-67BB74DD152D}">
      <dsp:nvSpPr>
        <dsp:cNvPr id="0" name=""/>
        <dsp:cNvSpPr/>
      </dsp:nvSpPr>
      <dsp:spPr>
        <a:xfrm>
          <a:off x="2434806" y="500734"/>
          <a:ext cx="3339300" cy="3339300"/>
        </a:xfrm>
        <a:prstGeom prst="blockArc">
          <a:avLst>
            <a:gd name="adj1" fmla="val 1800000"/>
            <a:gd name="adj2" fmla="val 9000000"/>
            <a:gd name="adj3" fmla="val 4634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47A3E6-B30D-4D2F-8BF0-B3DF10E8B613}">
      <dsp:nvSpPr>
        <dsp:cNvPr id="0" name=""/>
        <dsp:cNvSpPr/>
      </dsp:nvSpPr>
      <dsp:spPr>
        <a:xfrm>
          <a:off x="2434806" y="500734"/>
          <a:ext cx="3339300" cy="3339300"/>
        </a:xfrm>
        <a:prstGeom prst="blockArc">
          <a:avLst>
            <a:gd name="adj1" fmla="val 16200000"/>
            <a:gd name="adj2" fmla="val 1800000"/>
            <a:gd name="adj3" fmla="val 4634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8315CC-B0F6-4114-B78F-BF9BF678A035}">
      <dsp:nvSpPr>
        <dsp:cNvPr id="0" name=""/>
        <dsp:cNvSpPr/>
      </dsp:nvSpPr>
      <dsp:spPr>
        <a:xfrm>
          <a:off x="3336875" y="1402802"/>
          <a:ext cx="1535162" cy="1535162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8100" cap="flat" cmpd="sng" algn="ctr">
          <a:solidFill>
            <a:srgbClr val="1F497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Robust flood model</a:t>
          </a:r>
          <a:endParaRPr lang="en-GB" sz="2400" kern="1200" dirty="0">
            <a:solidFill>
              <a:srgbClr val="1F497D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3561694" y="1627621"/>
        <a:ext cx="1085524" cy="1085524"/>
      </dsp:txXfrm>
    </dsp:sp>
    <dsp:sp modelId="{CEDC2E52-8AC6-4268-B901-68EEE2F55CE4}">
      <dsp:nvSpPr>
        <dsp:cNvPr id="0" name=""/>
        <dsp:cNvSpPr/>
      </dsp:nvSpPr>
      <dsp:spPr>
        <a:xfrm>
          <a:off x="3567149" y="2113"/>
          <a:ext cx="1074614" cy="107461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4F81BD">
              <a:lumMod val="75000"/>
            </a:srgb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b="1" kern="1200" cap="all" baseline="0" dirty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Resolution</a:t>
          </a:r>
        </a:p>
      </dsp:txBody>
      <dsp:txXfrm>
        <a:off x="3724523" y="159487"/>
        <a:ext cx="759866" cy="759866"/>
      </dsp:txXfrm>
    </dsp:sp>
    <dsp:sp modelId="{2597A506-5BD6-4253-AE94-5967FA73364E}">
      <dsp:nvSpPr>
        <dsp:cNvPr id="0" name=""/>
        <dsp:cNvSpPr/>
      </dsp:nvSpPr>
      <dsp:spPr>
        <a:xfrm>
          <a:off x="4979605" y="2448559"/>
          <a:ext cx="1074614" cy="107461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4F81BD">
              <a:lumMod val="75000"/>
            </a:srgb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cap="all" baseline="0" dirty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Technique</a:t>
          </a:r>
        </a:p>
      </dsp:txBody>
      <dsp:txXfrm>
        <a:off x="5136979" y="2605933"/>
        <a:ext cx="759866" cy="759866"/>
      </dsp:txXfrm>
    </dsp:sp>
    <dsp:sp modelId="{A8B33A39-A71D-4B44-B170-711566D61C17}">
      <dsp:nvSpPr>
        <dsp:cNvPr id="0" name=""/>
        <dsp:cNvSpPr/>
      </dsp:nvSpPr>
      <dsp:spPr>
        <a:xfrm>
          <a:off x="2154693" y="2448559"/>
          <a:ext cx="1074614" cy="107461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4F81BD">
              <a:lumMod val="75000"/>
            </a:srgb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cap="all" baseline="0" dirty="0">
              <a:solidFill>
                <a:srgbClr val="1F497D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Accuracy</a:t>
          </a:r>
        </a:p>
      </dsp:txBody>
      <dsp:txXfrm>
        <a:off x="2312067" y="2605933"/>
        <a:ext cx="759866" cy="759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4DD4A0E-A071-47B5-98F1-36EABB00AA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287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E5BDD99-E0B0-45CF-86E5-0C12C94E08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138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2736B44-EACB-48E6-B7CC-FDC2D45B6ACD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77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09800"/>
            <a:ext cx="8229600" cy="1828800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876800"/>
            <a:ext cx="8229600" cy="10668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459E5A-3667-46E1-B7B5-26682E39624C}" type="datetime1">
              <a:rPr lang="en-GB" altLang="en-US"/>
              <a:pPr>
                <a:defRPr/>
              </a:pPr>
              <a:t>20/03/2019</a:t>
            </a:fld>
            <a:endParaRPr lang="en-GB" alt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334605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708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A9C82-3AB1-436C-91CF-CE7B793EE7F5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2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371600"/>
            <a:ext cx="2057400" cy="4724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0"/>
            <a:ext cx="6019800" cy="4724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B104A-A348-4CDD-86FE-080EE3B8EC7A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362200"/>
            <a:ext cx="40386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40386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C849-83EB-4095-8B62-07B5F114D052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5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8BBE-4E92-4B2E-9C6F-C30F1CA4714D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16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7565F-3B61-4463-AF31-715DDB2FEEA7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63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62200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6A64D-9FA2-4D13-9558-2852C5F15463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2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1CAC8-2AA2-4946-B5D9-DF06D2EF0911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3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A7B6D-8FDC-4695-AFC1-B99D1D3554E6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08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DDCA-63B1-486E-B18F-E4DBD20C7D52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3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F3568-7267-4092-AE65-62E8CB90008F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1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BCCE3-0B7C-459F-9AFB-98D2A582A1E8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0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4868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3575" y="1556792"/>
            <a:ext cx="8229600" cy="45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endParaRPr lang="en-GB" altLang="en-US" dirty="0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2A196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fld id="{2D91F340-3415-405D-BFBD-BBC7A47627A3}" type="datetime1">
              <a:rPr lang="en-GB" altLang="en-US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553200"/>
            <a:ext cx="518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2A196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rgbClr val="2A196F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rgbClr val="2A196F"/>
          </a:solidFill>
          <a:latin typeface="TUOS Stephenson" pitchFamily="-12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3200">
          <a:solidFill>
            <a:srgbClr val="2A196F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TUOS Stephenson" panose="02070503080000020004" pitchFamily="18" charset="0"/>
        <a:buChar char="•"/>
        <a:defRPr sz="2800">
          <a:solidFill>
            <a:srgbClr val="2A196F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2A196F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defRPr sz="1400">
          <a:solidFill>
            <a:srgbClr val="2A196F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buChar char="•"/>
        <a:defRPr sz="900">
          <a:solidFill>
            <a:srgbClr val="2A196F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6pPr>
      <a:lvl7pPr marL="29718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7pPr>
      <a:lvl8pPr marL="34290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8pPr>
      <a:lvl9pPr marL="38862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rgbClr val="2A196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smtClean="0"/>
              <a:t>Probabilistic flood mapping: Stochastic </a:t>
            </a:r>
            <a:r>
              <a:rPr lang="en-US" altLang="en-US" sz="3600" dirty="0" err="1" smtClean="0"/>
              <a:t>Galerkin</a:t>
            </a:r>
            <a:r>
              <a:rPr lang="en-US" altLang="en-US" sz="3600" dirty="0" smtClean="0"/>
              <a:t> shallow water model with uncertain source terms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648200"/>
            <a:ext cx="8229600" cy="1295400"/>
          </a:xfrm>
        </p:spPr>
        <p:txBody>
          <a:bodyPr/>
          <a:lstStyle/>
          <a:p>
            <a:pPr eaLnBrk="1" hangingPunct="1"/>
            <a:r>
              <a:rPr lang="en-US" altLang="en-US" sz="2350" dirty="0" smtClean="0">
                <a:solidFill>
                  <a:srgbClr val="0099FF"/>
                </a:solidFill>
              </a:rPr>
              <a:t>James Shaw &amp; Georges </a:t>
            </a:r>
            <a:r>
              <a:rPr lang="en-US" altLang="en-US" sz="2350" dirty="0" err="1" smtClean="0">
                <a:solidFill>
                  <a:srgbClr val="0099FF"/>
                </a:solidFill>
              </a:rPr>
              <a:t>Kesserwani</a:t>
            </a:r>
            <a:r>
              <a:rPr lang="en-US" altLang="en-US" sz="2350" dirty="0" smtClean="0">
                <a:solidFill>
                  <a:srgbClr val="0099FF"/>
                </a:solidFill>
              </a:rPr>
              <a:t> (University of Sheffield)</a:t>
            </a:r>
          </a:p>
          <a:p>
            <a:pPr eaLnBrk="1" hangingPunct="1"/>
            <a:r>
              <a:rPr lang="en-US" altLang="en-US" sz="2350" dirty="0" smtClean="0">
                <a:solidFill>
                  <a:srgbClr val="0099FF"/>
                </a:solidFill>
              </a:rPr>
              <a:t>Per </a:t>
            </a:r>
            <a:r>
              <a:rPr lang="en-US" altLang="en-US" sz="2350" dirty="0" err="1" smtClean="0">
                <a:solidFill>
                  <a:srgbClr val="0099FF"/>
                </a:solidFill>
              </a:rPr>
              <a:t>Pettersson</a:t>
            </a:r>
            <a:r>
              <a:rPr lang="en-US" altLang="en-US" sz="2350" dirty="0" smtClean="0">
                <a:solidFill>
                  <a:srgbClr val="0099FF"/>
                </a:solidFill>
              </a:rPr>
              <a:t> (Norwegian Research Centre)</a:t>
            </a:r>
          </a:p>
        </p:txBody>
      </p:sp>
      <p:pic>
        <p:nvPicPr>
          <p:cNvPr id="4" name="Picture 2" descr="https://encrypted-tbn3.gstatic.com/images?q=tbn:ANd9GcQpRoCdYLe6FBaOaaRV4V5_ke-lXYMxAe4pizND55RbwIvFsl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648"/>
            <a:ext cx="1985802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Well-balancing: water remains motionless</a:t>
            </a:r>
          </a:p>
          <a:p>
            <a:r>
              <a:rPr lang="en-GB" sz="2800" dirty="0" smtClean="0"/>
              <a:t>Dynamic wetting-and-drying</a:t>
            </a:r>
          </a:p>
          <a:p>
            <a:r>
              <a:rPr lang="en-GB" sz="2800" dirty="0" smtClean="0"/>
              <a:t>Shock-capturing, ability to model subcritical and supercritical flow transitions</a:t>
            </a:r>
          </a:p>
          <a:p>
            <a:endParaRPr lang="en-GB" sz="2800" dirty="0"/>
          </a:p>
          <a:p>
            <a:r>
              <a:rPr lang="en-GB" sz="2800" dirty="0" smtClean="0"/>
              <a:t>Decades of research into making deterministic models robust</a:t>
            </a:r>
          </a:p>
          <a:p>
            <a:r>
              <a:rPr lang="en-GB" sz="2800" dirty="0" smtClean="0"/>
              <a:t>Stochastic </a:t>
            </a:r>
            <a:r>
              <a:rPr lang="en-GB" sz="2800" dirty="0" err="1" smtClean="0"/>
              <a:t>Galerkin</a:t>
            </a:r>
            <a:r>
              <a:rPr lang="en-GB" sz="2800" dirty="0" smtClean="0"/>
              <a:t> models </a:t>
            </a:r>
            <a:r>
              <a:rPr lang="en-GB" sz="2800" b="1" dirty="0" smtClean="0"/>
              <a:t>do not automatically inherit robustness properties</a:t>
            </a:r>
          </a:p>
          <a:p>
            <a:endParaRPr lang="en-GB" sz="28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 txBox="1">
            <a:spLocks/>
          </p:cNvSpPr>
          <p:nvPr/>
        </p:nvSpPr>
        <p:spPr bwMode="auto">
          <a:xfrm>
            <a:off x="609600" y="620688"/>
            <a:ext cx="8229600" cy="7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9pPr>
          </a:lstStyle>
          <a:p>
            <a:r>
              <a:rPr lang="en-US" sz="3600" kern="0" dirty="0"/>
              <a:t>Robust properties </a:t>
            </a:r>
            <a:r>
              <a:rPr lang="en-US" sz="3600" kern="0" dirty="0" smtClean="0"/>
              <a:t>of deterministic </a:t>
            </a:r>
            <a:r>
              <a:rPr lang="en-US" sz="3600" kern="0" dirty="0"/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182680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Develop a 1D stochastic </a:t>
            </a:r>
            <a:r>
              <a:rPr lang="en-GB" sz="2400" dirty="0" err="1" smtClean="0"/>
              <a:t>Galerkin</a:t>
            </a:r>
            <a:r>
              <a:rPr lang="en-GB" sz="2400" dirty="0" smtClean="0"/>
              <a:t> model with:</a:t>
            </a:r>
          </a:p>
          <a:p>
            <a:pPr lvl="1"/>
            <a:r>
              <a:rPr lang="en-GB" sz="2000" dirty="0" smtClean="0"/>
              <a:t>Single stochastic dimension to represent uncertain terrain</a:t>
            </a:r>
          </a:p>
          <a:p>
            <a:pPr lvl="1"/>
            <a:r>
              <a:rPr lang="en-GB" sz="2000" dirty="0" smtClean="0"/>
              <a:t>Robust well-balancing over highly irregular and uncertain terrain</a:t>
            </a:r>
          </a:p>
          <a:p>
            <a:pPr lvl="1"/>
            <a:r>
              <a:rPr lang="en-GB" sz="2000" dirty="0" smtClean="0"/>
              <a:t>Fully wet, frictionless domain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Extend the 1D model to include:</a:t>
            </a:r>
          </a:p>
          <a:p>
            <a:pPr lvl="1"/>
            <a:r>
              <a:rPr lang="en-GB" sz="2000" dirty="0" smtClean="0"/>
              <a:t>Multiple stochastic dimensions</a:t>
            </a:r>
          </a:p>
          <a:p>
            <a:pPr lvl="1"/>
            <a:r>
              <a:rPr lang="en-GB" sz="2000" dirty="0" smtClean="0"/>
              <a:t>Uncertain </a:t>
            </a:r>
            <a:r>
              <a:rPr lang="en-GB" sz="2000" dirty="0"/>
              <a:t>friction </a:t>
            </a:r>
            <a:r>
              <a:rPr lang="en-GB" sz="2000" dirty="0" smtClean="0"/>
              <a:t>parameter</a:t>
            </a:r>
          </a:p>
          <a:p>
            <a:pPr lvl="1"/>
            <a:r>
              <a:rPr lang="en-GB" sz="2000" dirty="0" smtClean="0"/>
              <a:t>Dynamic wetting-and-drying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Assess model robustness, accuracy </a:t>
            </a:r>
            <a:r>
              <a:rPr lang="en-US" sz="2400" dirty="0"/>
              <a:t>and sensitivity to </a:t>
            </a:r>
            <a:r>
              <a:rPr lang="en-US" sz="2400" dirty="0" smtClean="0"/>
              <a:t>the stochastic approximation</a:t>
            </a:r>
            <a:endParaRPr lang="en-US" sz="24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 txBox="1">
            <a:spLocks/>
          </p:cNvSpPr>
          <p:nvPr/>
        </p:nvSpPr>
        <p:spPr bwMode="auto">
          <a:xfrm>
            <a:off x="609600" y="620688"/>
            <a:ext cx="8229600" cy="7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9pPr>
          </a:lstStyle>
          <a:p>
            <a:r>
              <a:rPr lang="en-US" sz="3600" kern="0" dirty="0" smtClean="0"/>
              <a:t>Aims</a:t>
            </a: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171569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1844824"/>
            <a:ext cx="7772400" cy="1362075"/>
          </a:xfrm>
        </p:spPr>
        <p:txBody>
          <a:bodyPr/>
          <a:lstStyle/>
          <a:p>
            <a:r>
              <a:rPr lang="en-US" sz="3600" b="0" cap="none" dirty="0"/>
              <a:t>Well-balanced </a:t>
            </a:r>
            <a:r>
              <a:rPr lang="en-US" sz="3600" b="0" cap="none" dirty="0" smtClean="0"/>
              <a:t>stochastic </a:t>
            </a:r>
            <a:r>
              <a:rPr lang="en-US" sz="3600" b="0" cap="none" dirty="0" err="1" smtClean="0"/>
              <a:t>Galerkin</a:t>
            </a:r>
            <a:r>
              <a:rPr lang="en-US" sz="3600" b="0" cap="none" dirty="0" smtClean="0"/>
              <a:t> model</a:t>
            </a:r>
            <a:r>
              <a:rPr lang="en-US" b="0" cap="none" dirty="0" smtClean="0"/>
              <a:t/>
            </a:r>
            <a:br>
              <a:rPr lang="en-US" b="0" cap="none" dirty="0" smtClean="0"/>
            </a:br>
            <a:r>
              <a:rPr lang="en-US" sz="2400" b="0" cap="none" dirty="0" smtClean="0">
                <a:latin typeface="+mn-lt"/>
              </a:rPr>
              <a:t/>
            </a:r>
            <a:br>
              <a:rPr lang="en-US" sz="2400" b="0" cap="none" dirty="0" smtClean="0">
                <a:latin typeface="+mn-lt"/>
              </a:rPr>
            </a:br>
            <a:r>
              <a:rPr lang="en-US" sz="2400" b="0" cap="none" dirty="0">
                <a:latin typeface="+mn-lt"/>
              </a:rPr>
              <a:t>F</a:t>
            </a:r>
            <a:r>
              <a:rPr lang="en-US" sz="2400" b="0" cap="none" dirty="0" smtClean="0">
                <a:latin typeface="+mn-lt"/>
              </a:rPr>
              <a:t>or fully-wet</a:t>
            </a:r>
            <a:r>
              <a:rPr lang="en-US" sz="2400" b="0" cap="none" dirty="0">
                <a:latin typeface="+mn-lt"/>
              </a:rPr>
              <a:t>, frictionless </a:t>
            </a:r>
            <a:r>
              <a:rPr lang="en-US" sz="2400" b="0" cap="none" dirty="0" smtClean="0">
                <a:latin typeface="+mn-lt"/>
              </a:rPr>
              <a:t>domains</a:t>
            </a:r>
            <a:r>
              <a:rPr lang="en-US" b="0" cap="none" dirty="0"/>
              <a:t/>
            </a:r>
            <a:br>
              <a:rPr lang="en-US" b="0" cap="none" dirty="0"/>
            </a:br>
            <a:r>
              <a:rPr lang="en-US" b="0" cap="none" dirty="0"/>
              <a:t/>
            </a:r>
            <a:br>
              <a:rPr lang="en-US" b="0" cap="none" dirty="0"/>
            </a:br>
            <a:endParaRPr lang="en-GB" b="0" cap="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6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Deterministic 1D shallow water </a:t>
            </a:r>
            <a:r>
              <a:rPr lang="en-GB" dirty="0" smtClean="0"/>
              <a:t>equations with terrain source term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00808"/>
            <a:ext cx="5760640" cy="3215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5030648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z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(</a:t>
            </a:r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x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)	terrain elevation</a:t>
            </a:r>
          </a:p>
          <a:p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h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(</a:t>
            </a:r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x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, </a:t>
            </a:r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t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)	water depth</a:t>
            </a:r>
          </a:p>
          <a:p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u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(</a:t>
            </a:r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x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, </a:t>
            </a:r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t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)	depth-average horizontal velocity</a:t>
            </a:r>
          </a:p>
          <a:p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q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(</a:t>
            </a:r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x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, </a:t>
            </a:r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t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)	discharge (mass flux)</a:t>
            </a:r>
          </a:p>
          <a:p>
            <a:r>
              <a:rPr lang="el-GR" sz="2000" i="1" dirty="0" smtClean="0">
                <a:solidFill>
                  <a:srgbClr val="2A196F"/>
                </a:solidFill>
                <a:latin typeface="+mn-lt"/>
              </a:rPr>
              <a:t>η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(</a:t>
            </a:r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x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, </a:t>
            </a:r>
            <a:r>
              <a:rPr lang="en-GB" sz="2000" i="1" dirty="0" smtClean="0">
                <a:solidFill>
                  <a:srgbClr val="2A196F"/>
                </a:solidFill>
                <a:latin typeface="+mn-lt"/>
              </a:rPr>
              <a:t>t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)	free-surface elevation</a:t>
            </a:r>
          </a:p>
          <a:p>
            <a:endParaRPr lang="en-GB" sz="2000" dirty="0" smtClean="0">
              <a:solidFill>
                <a:srgbClr val="2A19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733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Deterministic 1D shallow water </a:t>
            </a:r>
            <a:r>
              <a:rPr lang="en-GB" dirty="0" smtClean="0"/>
              <a:t>equations with terrain source term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14"/>
          <a:stretch/>
        </p:blipFill>
        <p:spPr>
          <a:xfrm>
            <a:off x="2107903" y="1836279"/>
            <a:ext cx="3292967" cy="7200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3" b="11369"/>
          <a:stretch/>
        </p:blipFill>
        <p:spPr bwMode="auto">
          <a:xfrm>
            <a:off x="1142566" y="2916399"/>
            <a:ext cx="329296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58180" y="3067385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+mn-lt"/>
              </a:rPr>
              <a:t>Flow vector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7634" y="397941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+mn-lt"/>
              </a:rPr>
              <a:t>Flux vector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18830" y="2895583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+mn-lt"/>
              </a:rPr>
              <a:t>Water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depth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2368" y="3261429"/>
            <a:ext cx="2549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+mn-lt"/>
              </a:rPr>
              <a:t>Unit-width discharge</a:t>
            </a:r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7" t="86786" r="43145" b="1643"/>
          <a:stretch/>
        </p:blipFill>
        <p:spPr bwMode="auto">
          <a:xfrm>
            <a:off x="2320997" y="5513023"/>
            <a:ext cx="93610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504" y="4840951"/>
            <a:ext cx="3002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+mn-lt"/>
              </a:rPr>
              <a:t>Source term vector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9847" y="5549170"/>
            <a:ext cx="235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Terrain profile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88" y="4265459"/>
            <a:ext cx="4234786" cy="23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Finite volume Godunov-type discretisation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53238"/>
            <a:ext cx="5334000" cy="1290828"/>
          </a:xfrm>
        </p:spPr>
      </p:pic>
    </p:spTree>
    <p:extLst>
      <p:ext uri="{BB962C8B-B14F-4D97-AF65-F5344CB8AC3E}">
        <p14:creationId xmlns:p14="http://schemas.microsoft.com/office/powerpoint/2010/main" val="6049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Finite volume Godunov-type discretisation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53238"/>
            <a:ext cx="5334000" cy="1290828"/>
          </a:xfrm>
        </p:spPr>
      </p:pic>
      <p:sp>
        <p:nvSpPr>
          <p:cNvPr id="8" name="TextBox 7"/>
          <p:cNvSpPr txBox="1"/>
          <p:nvPr/>
        </p:nvSpPr>
        <p:spPr>
          <a:xfrm>
            <a:off x="1907704" y="3952039"/>
            <a:ext cx="2628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+mn-lt"/>
              </a:rPr>
              <a:t>Fixed </a:t>
            </a:r>
            <a:r>
              <a:rPr lang="en-GB" dirty="0" err="1" smtClean="0">
                <a:solidFill>
                  <a:srgbClr val="002060"/>
                </a:solidFill>
                <a:latin typeface="+mn-lt"/>
              </a:rPr>
              <a:t>timestep</a:t>
            </a:r>
            <a:endParaRPr lang="en-GB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396992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</a:rPr>
              <a:t>Uniform mesh spacing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2935" y="1844824"/>
            <a:ext cx="3574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2060"/>
                </a:solidFill>
                <a:latin typeface="+mn-lt"/>
              </a:rPr>
              <a:t>Numerical </a:t>
            </a:r>
            <a:r>
              <a:rPr lang="en-GB" dirty="0">
                <a:solidFill>
                  <a:srgbClr val="002060"/>
                </a:solidFill>
                <a:latin typeface="+mn-lt"/>
              </a:rPr>
              <a:t>fluxes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3347864" y="3545326"/>
            <a:ext cx="432048" cy="42460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351274" y="3689342"/>
            <a:ext cx="444862" cy="3361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stCxn id="10" idx="2"/>
          </p:cNvCxnSpPr>
          <p:nvPr/>
        </p:nvCxnSpPr>
        <p:spPr bwMode="auto">
          <a:xfrm>
            <a:off x="5130321" y="2306489"/>
            <a:ext cx="377783" cy="5604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4572000" y="2335801"/>
            <a:ext cx="360040" cy="4956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63575" y="4856886"/>
            <a:ext cx="8229600" cy="138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r>
              <a:rPr lang="en-GB" sz="2400" kern="0" dirty="0"/>
              <a:t>Shock-capturing Roe approximate Riemann solver</a:t>
            </a:r>
          </a:p>
          <a:p>
            <a:r>
              <a:rPr lang="en-GB" sz="2400" kern="0" dirty="0"/>
              <a:t>Surface gradient method </a:t>
            </a:r>
            <a:r>
              <a:rPr lang="en-GB" sz="2400" b="1" kern="0" dirty="0" smtClean="0"/>
              <a:t>ensures discrete balance </a:t>
            </a:r>
            <a:r>
              <a:rPr lang="en-GB" sz="2400" kern="0" dirty="0" smtClean="0"/>
              <a:t>between</a:t>
            </a:r>
            <a:r>
              <a:rPr lang="en-GB" sz="2400" b="1" kern="0" dirty="0" smtClean="0"/>
              <a:t> </a:t>
            </a:r>
            <a:r>
              <a:rPr lang="en-GB" sz="2400" kern="0" dirty="0" smtClean="0"/>
              <a:t>of </a:t>
            </a:r>
            <a:r>
              <a:rPr lang="en-GB" sz="2400" kern="0" dirty="0"/>
              <a:t>numerical flux </a:t>
            </a:r>
            <a:r>
              <a:rPr lang="en-GB" sz="2400" kern="0" dirty="0" smtClean="0"/>
              <a:t>and terrain gradients</a:t>
            </a:r>
            <a:endParaRPr lang="en-GB" sz="2400" kern="0" dirty="0"/>
          </a:p>
        </p:txBody>
      </p:sp>
    </p:spTree>
    <p:extLst>
      <p:ext uri="{BB962C8B-B14F-4D97-AF65-F5344CB8AC3E}">
        <p14:creationId xmlns:p14="http://schemas.microsoft.com/office/powerpoint/2010/main" val="28117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gradient </a:t>
            </a:r>
            <a:r>
              <a:rPr lang="en-GB" dirty="0" smtClean="0"/>
              <a:t>(interface) method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1166664"/>
            <a:ext cx="8229600" cy="492933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Calculate modified topography data that enforces continuity at interfaces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3" r="60237" b="21866"/>
          <a:stretch/>
        </p:blipFill>
        <p:spPr>
          <a:xfrm>
            <a:off x="3600757" y="1983579"/>
            <a:ext cx="1999193" cy="55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9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gradient (interface)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1166664"/>
            <a:ext cx="8229600" cy="492933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Calculate modified topography data that enforces continuity at interfaces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Calculate modified water </a:t>
            </a:r>
            <a:r>
              <a:rPr lang="en-GB" sz="2400" dirty="0" smtClean="0"/>
              <a:t>depth </a:t>
            </a:r>
            <a:r>
              <a:rPr lang="en-GB" sz="2400" dirty="0"/>
              <a:t>and discharge data based on:</a:t>
            </a:r>
          </a:p>
          <a:p>
            <a:pPr marL="857250" lvl="1" indent="-457200"/>
            <a:r>
              <a:rPr lang="en-GB" sz="2400" dirty="0"/>
              <a:t>original free-surface elevation</a:t>
            </a:r>
          </a:p>
          <a:p>
            <a:pPr marL="857250" lvl="1" indent="-457200"/>
            <a:r>
              <a:rPr lang="en-GB" sz="2400" dirty="0"/>
              <a:t>original flow velocity</a:t>
            </a:r>
          </a:p>
          <a:p>
            <a:pPr marL="857250" lvl="1" indent="-457200"/>
            <a:r>
              <a:rPr lang="en-GB" sz="2400" dirty="0"/>
              <a:t>modified topography data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3" r="60237" b="21866"/>
          <a:stretch/>
        </p:blipFill>
        <p:spPr>
          <a:xfrm>
            <a:off x="3600757" y="1983579"/>
            <a:ext cx="1999193" cy="554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4208" y="45811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+mn-lt"/>
              </a:rPr>
              <a:t>(</a:t>
            </a:r>
            <a:r>
              <a:rPr lang="en-GB" sz="1800" i="1" dirty="0">
                <a:solidFill>
                  <a:srgbClr val="000000"/>
                </a:solidFill>
                <a:latin typeface="+mn-lt"/>
              </a:rPr>
              <a:t>K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is + or −)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75313"/>
            <a:ext cx="3544729" cy="8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gradient (interface)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1166664"/>
            <a:ext cx="8229600" cy="492933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Calculate modified topography data that enforces continuity at interfaces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Calculate modified water </a:t>
            </a:r>
            <a:r>
              <a:rPr lang="en-GB" sz="2400" dirty="0" smtClean="0"/>
              <a:t>depth </a:t>
            </a:r>
            <a:r>
              <a:rPr lang="en-GB" sz="2400" dirty="0"/>
              <a:t>and discharge data based on:</a:t>
            </a:r>
          </a:p>
          <a:p>
            <a:pPr marL="857250" lvl="1" indent="-457200"/>
            <a:r>
              <a:rPr lang="en-GB" sz="2400" dirty="0"/>
              <a:t>original free-surface elevation</a:t>
            </a:r>
          </a:p>
          <a:p>
            <a:pPr marL="857250" lvl="1" indent="-457200"/>
            <a:r>
              <a:rPr lang="en-GB" sz="2400" dirty="0"/>
              <a:t>original flow velocity</a:t>
            </a:r>
          </a:p>
          <a:p>
            <a:pPr marL="857250" lvl="1" indent="-457200"/>
            <a:r>
              <a:rPr lang="en-GB" sz="2400" dirty="0"/>
              <a:t>modified topography data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GB" sz="2400" dirty="0"/>
              <a:t>Use modified variables to calculate Riemann fluxes and source term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3" r="60237" b="21866"/>
          <a:stretch/>
        </p:blipFill>
        <p:spPr>
          <a:xfrm>
            <a:off x="3600757" y="1983579"/>
            <a:ext cx="1999193" cy="554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7" r="43946" b="64617"/>
          <a:stretch/>
        </p:blipFill>
        <p:spPr>
          <a:xfrm>
            <a:off x="1104192" y="5918399"/>
            <a:ext cx="2818267" cy="462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4208" y="45811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+mn-lt"/>
              </a:rPr>
              <a:t>(</a:t>
            </a:r>
            <a:r>
              <a:rPr lang="en-GB" sz="1800" i="1" dirty="0">
                <a:solidFill>
                  <a:srgbClr val="000000"/>
                </a:solidFill>
                <a:latin typeface="+mn-lt"/>
              </a:rPr>
              <a:t>K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is + or −)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88" y="5706236"/>
            <a:ext cx="4230529" cy="887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75313"/>
            <a:ext cx="3544729" cy="8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0688"/>
            <a:ext cx="8229600" cy="724852"/>
          </a:xfrm>
        </p:spPr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6AAE1B-72E8-4087-A8A3-997572DA6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75" y="1412776"/>
            <a:ext cx="8229600" cy="4683224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2002–2005	BSc Computer Science</a:t>
            </a:r>
          </a:p>
          <a:p>
            <a:pPr marL="0" indent="0">
              <a:buNone/>
            </a:pPr>
            <a:r>
              <a:rPr lang="en-GB" sz="2400" dirty="0"/>
              <a:t>		University of Southampton</a:t>
            </a:r>
          </a:p>
          <a:p>
            <a:pPr marL="0" indent="0">
              <a:buNone/>
            </a:pPr>
            <a:r>
              <a:rPr lang="en-GB" sz="2400" dirty="0"/>
              <a:t>2005–2013	Software </a:t>
            </a:r>
            <a:r>
              <a:rPr lang="en-GB" sz="2400" dirty="0" smtClean="0"/>
              <a:t>engineer</a:t>
            </a:r>
          </a:p>
          <a:p>
            <a:pPr marL="0" indent="0">
              <a:buNone/>
            </a:pPr>
            <a:r>
              <a:rPr lang="en-GB" sz="2400" dirty="0" smtClean="0"/>
              <a:t>2013–2018</a:t>
            </a:r>
            <a:r>
              <a:rPr lang="en-GB" sz="2400" dirty="0"/>
              <a:t>	MSc and PhD Atmosphere Ocean &amp; Climate</a:t>
            </a:r>
          </a:p>
          <a:p>
            <a:pPr marL="0" indent="0">
              <a:buNone/>
            </a:pPr>
            <a:r>
              <a:rPr lang="en-GB" sz="2400" dirty="0"/>
              <a:t>		University of </a:t>
            </a:r>
            <a:r>
              <a:rPr lang="en-GB" sz="2400" dirty="0" smtClean="0"/>
              <a:t>Reading</a:t>
            </a:r>
          </a:p>
          <a:p>
            <a:pPr lvl="1" indent="-342900"/>
            <a:r>
              <a:rPr lang="en-GB" sz="2000" dirty="0" smtClean="0"/>
              <a:t>High-order FVM on arbitrary unstructured meshes</a:t>
            </a:r>
          </a:p>
          <a:p>
            <a:pPr lvl="1" indent="-342900"/>
            <a:r>
              <a:rPr lang="en-GB" sz="2000" dirty="0" smtClean="0"/>
              <a:t>Vertical coordinates for well-balanced flows over mountains</a:t>
            </a:r>
            <a:endParaRPr lang="en-GB" sz="2000" dirty="0"/>
          </a:p>
          <a:p>
            <a:pPr marL="0" indent="0">
              <a:buNone/>
            </a:pPr>
            <a:r>
              <a:rPr lang="en-GB" sz="2400" dirty="0" smtClean="0"/>
              <a:t>April </a:t>
            </a:r>
            <a:r>
              <a:rPr lang="en-GB" sz="2400" dirty="0"/>
              <a:t>2018–	</a:t>
            </a:r>
            <a:r>
              <a:rPr lang="en-GB" sz="2400" dirty="0" smtClean="0"/>
              <a:t>University </a:t>
            </a:r>
            <a:r>
              <a:rPr lang="en-GB" sz="2400" dirty="0"/>
              <a:t>of </a:t>
            </a:r>
            <a:r>
              <a:rPr lang="en-GB" sz="2400" dirty="0" smtClean="0"/>
              <a:t>Sheffield</a:t>
            </a:r>
          </a:p>
          <a:p>
            <a:pPr lvl="1" indent="-342900"/>
            <a:r>
              <a:rPr lang="en-GB" sz="2000" dirty="0" err="1" smtClean="0"/>
              <a:t>Multiwavelet</a:t>
            </a:r>
            <a:r>
              <a:rPr lang="en-GB" sz="2000" dirty="0" smtClean="0"/>
              <a:t>-based adaptive DG methods</a:t>
            </a:r>
          </a:p>
          <a:p>
            <a:pPr lvl="1" indent="-342900"/>
            <a:r>
              <a:rPr lang="en-GB" sz="2000" dirty="0" smtClean="0"/>
              <a:t>Stochastic </a:t>
            </a:r>
            <a:r>
              <a:rPr lang="en-GB" sz="2000" dirty="0" err="1" smtClean="0"/>
              <a:t>Galerkin</a:t>
            </a:r>
            <a:r>
              <a:rPr lang="en-GB" sz="2000" dirty="0" smtClean="0"/>
              <a:t> methods for probabilistic flood mapping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7924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r>
              <a:rPr lang="en-GB" dirty="0" err="1"/>
              <a:t>Galerkin</a:t>
            </a:r>
            <a:r>
              <a:rPr lang="en-GB" dirty="0"/>
              <a:t> reformulation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2060848"/>
            <a:ext cx="8229600" cy="403515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Turn deterministic variables into </a:t>
            </a:r>
            <a:r>
              <a:rPr lang="en-GB" sz="2400" dirty="0" smtClean="0"/>
              <a:t>stochastic </a:t>
            </a:r>
            <a:r>
              <a:rPr lang="en-GB" sz="2400" dirty="0"/>
              <a:t>variables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Rewrite the deterministic discretisation using these </a:t>
            </a:r>
            <a:r>
              <a:rPr lang="en-GB" sz="2400" dirty="0" smtClean="0"/>
              <a:t>stochastic </a:t>
            </a:r>
            <a:r>
              <a:rPr lang="en-GB" sz="2400" dirty="0"/>
              <a:t>variables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Make a stochastic </a:t>
            </a:r>
            <a:r>
              <a:rPr lang="en-GB" sz="2400" dirty="0" err="1"/>
              <a:t>Galerkin</a:t>
            </a:r>
            <a:r>
              <a:rPr lang="en-GB" sz="2400" dirty="0"/>
              <a:t> projection onto the basis functions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51"/>
          <a:stretch/>
        </p:blipFill>
        <p:spPr>
          <a:xfrm>
            <a:off x="2839788" y="2379309"/>
            <a:ext cx="2600325" cy="8721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Deterministic variables become </a:t>
            </a:r>
            <a:r>
              <a:rPr lang="en-GB" dirty="0" smtClean="0"/>
              <a:t>stochastic </a:t>
            </a:r>
            <a:r>
              <a:rPr lang="en-GB" dirty="0"/>
              <a:t>variables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63575" y="4233282"/>
            <a:ext cx="8229600" cy="207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r>
              <a:rPr lang="en-GB" sz="2400" kern="0" dirty="0" smtClean="0"/>
              <a:t>Each stochastic </a:t>
            </a:r>
            <a:r>
              <a:rPr lang="en-GB" sz="2400" kern="0" dirty="0"/>
              <a:t>variable is approximated by </a:t>
            </a:r>
            <a:r>
              <a:rPr lang="en-GB" sz="2400" kern="0" dirty="0" smtClean="0"/>
              <a:t>an orthogonal basis expansion</a:t>
            </a:r>
            <a:endParaRPr lang="en-GB" sz="2400" kern="0" dirty="0"/>
          </a:p>
        </p:txBody>
      </p:sp>
      <p:sp>
        <p:nvSpPr>
          <p:cNvPr id="53" name="TextBox 52"/>
          <p:cNvSpPr txBox="1"/>
          <p:nvPr/>
        </p:nvSpPr>
        <p:spPr>
          <a:xfrm>
            <a:off x="3230700" y="3460741"/>
            <a:ext cx="241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Orthogonal basis 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functions </a:t>
            </a:r>
            <a:r>
              <a:rPr lang="el-GR" sz="2000" dirty="0">
                <a:solidFill>
                  <a:srgbClr val="002060"/>
                </a:solidFill>
                <a:latin typeface="+mn-lt"/>
              </a:rPr>
              <a:t>Φ</a:t>
            </a:r>
            <a:r>
              <a:rPr lang="en-GB" sz="2000" baseline="-25000" dirty="0">
                <a:solidFill>
                  <a:srgbClr val="002060"/>
                </a:solidFill>
                <a:latin typeface="+mn-lt"/>
              </a:rPr>
              <a:t>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027383" y="1698247"/>
            <a:ext cx="1716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Expansion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coefficients</a:t>
            </a:r>
          </a:p>
        </p:txBody>
      </p:sp>
      <p:cxnSp>
        <p:nvCxnSpPr>
          <p:cNvPr id="57" name="Straight Arrow Connector 56"/>
          <p:cNvCxnSpPr>
            <a:stCxn id="53" idx="0"/>
          </p:cNvCxnSpPr>
          <p:nvPr/>
        </p:nvCxnSpPr>
        <p:spPr bwMode="auto">
          <a:xfrm flipV="1">
            <a:off x="4436580" y="3013725"/>
            <a:ext cx="495460" cy="4470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4572000" y="2061380"/>
            <a:ext cx="576064" cy="47021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0" name="Rectangle 69"/>
          <p:cNvSpPr/>
          <p:nvPr/>
        </p:nvSpPr>
        <p:spPr>
          <a:xfrm>
            <a:off x="63689" y="1809165"/>
            <a:ext cx="3285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Stochastic coordinate </a:t>
            </a:r>
            <a:r>
              <a:rPr lang="el-GR" sz="2000" dirty="0">
                <a:solidFill>
                  <a:srgbClr val="002060"/>
                </a:solidFill>
                <a:latin typeface="+mn-lt"/>
              </a:rPr>
              <a:t>ξ</a:t>
            </a:r>
          </a:p>
        </p:txBody>
      </p:sp>
      <p:cxnSp>
        <p:nvCxnSpPr>
          <p:cNvPr id="71" name="Straight Arrow Connector 70"/>
          <p:cNvCxnSpPr/>
          <p:nvPr/>
        </p:nvCxnSpPr>
        <p:spPr bwMode="auto">
          <a:xfrm>
            <a:off x="2987824" y="2224413"/>
            <a:ext cx="447527" cy="44114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2929383" y="1645519"/>
            <a:ext cx="2148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dirty="0">
                <a:solidFill>
                  <a:srgbClr val="002060"/>
                </a:solidFill>
                <a:latin typeface="+mn-lt"/>
              </a:rPr>
              <a:t>Basis order </a:t>
            </a:r>
            <a:r>
              <a:rPr lang="en-GB" sz="2000" i="1" dirty="0">
                <a:solidFill>
                  <a:srgbClr val="002060"/>
                </a:solidFill>
                <a:latin typeface="+mn-lt"/>
              </a:rPr>
              <a:t>P</a:t>
            </a:r>
            <a:endParaRPr lang="el-GR" sz="2000" i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4139951" y="2009220"/>
            <a:ext cx="1" cy="37323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5151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6" grpId="0"/>
      <p:bldP spid="70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Deterministic variables become </a:t>
            </a:r>
            <a:r>
              <a:rPr lang="en-GB" dirty="0" smtClean="0"/>
              <a:t>stochastic </a:t>
            </a:r>
            <a:r>
              <a:rPr lang="en-GB" dirty="0"/>
              <a:t>variables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63575" y="4233282"/>
            <a:ext cx="8229600" cy="207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r>
              <a:rPr lang="en-GB" sz="2400" kern="0" dirty="0" smtClean="0"/>
              <a:t>Each stochastic </a:t>
            </a:r>
            <a:r>
              <a:rPr lang="en-GB" sz="2400" kern="0" dirty="0"/>
              <a:t>variable is approximated by an orthogonal basis expansion</a:t>
            </a:r>
          </a:p>
          <a:p>
            <a:r>
              <a:rPr lang="en-GB" sz="2400" kern="0" dirty="0" smtClean="0"/>
              <a:t>Every </a:t>
            </a:r>
            <a:r>
              <a:rPr lang="en-GB" sz="2400" kern="0" dirty="0"/>
              <a:t>water </a:t>
            </a:r>
            <a:r>
              <a:rPr lang="en-GB" sz="2400" kern="0" dirty="0" smtClean="0"/>
              <a:t>depth, </a:t>
            </a:r>
            <a:r>
              <a:rPr lang="en-GB" sz="2400" kern="0" dirty="0"/>
              <a:t>discharge and </a:t>
            </a:r>
            <a:r>
              <a:rPr lang="en-GB" sz="2400" kern="0" dirty="0" smtClean="0"/>
              <a:t>terrain </a:t>
            </a:r>
            <a:r>
              <a:rPr lang="en-GB" sz="2400" kern="0" dirty="0"/>
              <a:t>variable become </a:t>
            </a:r>
            <a:r>
              <a:rPr lang="en-GB" sz="2400" kern="0" dirty="0" smtClean="0"/>
              <a:t>stochastic </a:t>
            </a:r>
            <a:r>
              <a:rPr lang="en-GB" sz="2400" kern="0" dirty="0"/>
              <a:t>variables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51"/>
          <a:stretch/>
        </p:blipFill>
        <p:spPr>
          <a:xfrm>
            <a:off x="323528" y="2190248"/>
            <a:ext cx="2600325" cy="872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34615" r="-168" b="33136"/>
          <a:stretch/>
        </p:blipFill>
        <p:spPr>
          <a:xfrm>
            <a:off x="3424237" y="2204863"/>
            <a:ext cx="2600325" cy="872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68689" r="-541" b="-938"/>
          <a:stretch/>
        </p:blipFill>
        <p:spPr>
          <a:xfrm>
            <a:off x="6282772" y="2190248"/>
            <a:ext cx="2600325" cy="87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1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Rewrite discretisation using </a:t>
            </a:r>
            <a:r>
              <a:rPr lang="en-GB" dirty="0" smtClean="0"/>
              <a:t>stochastic </a:t>
            </a:r>
            <a:r>
              <a:rPr lang="en-GB" dirty="0"/>
              <a:t>variables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2257368"/>
            <a:ext cx="5334000" cy="129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1845" y="1957232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</a:rPr>
              <a:t>Deterministic:</a:t>
            </a:r>
            <a:endParaRPr lang="en-GB" baseline="-25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0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Rewrite discretisation using </a:t>
            </a:r>
            <a:r>
              <a:rPr lang="en-GB" dirty="0" smtClean="0"/>
              <a:t>stochastic </a:t>
            </a:r>
            <a:r>
              <a:rPr lang="en-GB" dirty="0"/>
              <a:t>variables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95" b="62336"/>
          <a:stretch/>
        </p:blipFill>
        <p:spPr>
          <a:xfrm>
            <a:off x="1222015" y="2271178"/>
            <a:ext cx="7004769" cy="13018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4245" y="2109632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</a:rPr>
              <a:t>Stochastic:</a:t>
            </a:r>
            <a:endParaRPr lang="en-GB" baseline="-25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9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Rewrite discretisation using </a:t>
            </a:r>
            <a:r>
              <a:rPr lang="en-GB" dirty="0" smtClean="0"/>
              <a:t>stochastic </a:t>
            </a:r>
            <a:r>
              <a:rPr lang="en-GB" dirty="0"/>
              <a:t>variables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95" b="62336"/>
          <a:stretch/>
        </p:blipFill>
        <p:spPr>
          <a:xfrm>
            <a:off x="1222015" y="2271178"/>
            <a:ext cx="7004769" cy="13018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245" y="3668162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</a:rPr>
              <a:t>where</a:t>
            </a:r>
            <a:endParaRPr lang="en-GB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245" y="2109632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</a:rPr>
              <a:t>Stochastic:</a:t>
            </a:r>
            <a:endParaRPr lang="en-GB" baseline="-25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t="37498" r="36683" b="33336"/>
          <a:stretch/>
        </p:blipFill>
        <p:spPr bwMode="auto">
          <a:xfrm>
            <a:off x="1243632" y="4218841"/>
            <a:ext cx="5437536" cy="100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68749" r="-2065" b="2"/>
          <a:stretch/>
        </p:blipFill>
        <p:spPr bwMode="auto">
          <a:xfrm>
            <a:off x="107504" y="5303390"/>
            <a:ext cx="9108636" cy="108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4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Stochastic </a:t>
            </a:r>
            <a:r>
              <a:rPr lang="en-GB" dirty="0" err="1"/>
              <a:t>Galerkin</a:t>
            </a:r>
            <a:r>
              <a:rPr lang="en-GB" dirty="0"/>
              <a:t> projection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95" b="62336"/>
          <a:stretch/>
        </p:blipFill>
        <p:spPr>
          <a:xfrm>
            <a:off x="1222015" y="1052736"/>
            <a:ext cx="7004769" cy="13018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6934" y="2492896"/>
            <a:ext cx="8193867" cy="936104"/>
            <a:chOff x="410580" y="4275340"/>
            <a:chExt cx="8193867" cy="936104"/>
          </a:xfrm>
        </p:grpSpPr>
        <p:sp>
          <p:nvSpPr>
            <p:cNvPr id="10" name="TextBox 9"/>
            <p:cNvSpPr txBox="1"/>
            <p:nvPr/>
          </p:nvSpPr>
          <p:spPr>
            <a:xfrm>
              <a:off x="410580" y="4478622"/>
              <a:ext cx="819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2060"/>
                  </a:solidFill>
                  <a:latin typeface="+mn-lt"/>
                </a:rPr>
                <a:t>Need </a:t>
              </a:r>
              <a:r>
                <a:rPr lang="en-GB" b="1" dirty="0">
                  <a:solidFill>
                    <a:srgbClr val="002060"/>
                  </a:solidFill>
                  <a:latin typeface="+mn-lt"/>
                </a:rPr>
                <a:t>to decouple this equation to solve for each           </a:t>
              </a:r>
              <a:r>
                <a:rPr lang="en-GB" b="1" dirty="0" smtClean="0">
                  <a:solidFill>
                    <a:srgbClr val="002060"/>
                  </a:solidFill>
                  <a:latin typeface="+mn-lt"/>
                </a:rPr>
                <a:t> </a:t>
              </a:r>
              <a:endParaRPr lang="en-GB" b="1" baseline="-25000" dirty="0">
                <a:solidFill>
                  <a:srgbClr val="002060"/>
                </a:solidFill>
                <a:latin typeface="+mn-lt"/>
              </a:endParaRPr>
            </a:p>
          </p:txBody>
        </p:sp>
        <p:pic>
          <p:nvPicPr>
            <p:cNvPr id="13" name="Content Placeholder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1" t="8255" r="87188" b="64662"/>
            <a:stretch/>
          </p:blipFill>
          <p:spPr bwMode="auto">
            <a:xfrm>
              <a:off x="7638014" y="4275340"/>
              <a:ext cx="720080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16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Stochastic </a:t>
            </a:r>
            <a:r>
              <a:rPr lang="en-GB" dirty="0" err="1"/>
              <a:t>Galerkin</a:t>
            </a:r>
            <a:r>
              <a:rPr lang="en-GB" dirty="0"/>
              <a:t> projection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95" b="62336"/>
          <a:stretch/>
        </p:blipFill>
        <p:spPr>
          <a:xfrm>
            <a:off x="1222015" y="1052736"/>
            <a:ext cx="7004769" cy="13018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63575" y="3331718"/>
            <a:ext cx="8229600" cy="276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kern="0" dirty="0" smtClean="0">
                <a:solidFill>
                  <a:srgbClr val="002060"/>
                </a:solidFill>
              </a:rPr>
              <a:t>Since the basis functions are orthogonal then</a:t>
            </a:r>
            <a:endParaRPr lang="en-GB" sz="2400" kern="0" dirty="0">
              <a:solidFill>
                <a:srgbClr val="002060"/>
              </a:solidFill>
            </a:endParaRPr>
          </a:p>
          <a:p>
            <a:endParaRPr lang="en-GB" sz="2400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96" b="23466"/>
          <a:stretch/>
        </p:blipFill>
        <p:spPr>
          <a:xfrm>
            <a:off x="3096916" y="3789039"/>
            <a:ext cx="3749802" cy="64807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3556" y="4605925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</a:rPr>
              <a:t>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3556" y="5527023"/>
            <a:ext cx="502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</a:rPr>
              <a:t>for any 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stochastic </a:t>
            </a:r>
            <a:r>
              <a:rPr lang="en-GB" dirty="0">
                <a:solidFill>
                  <a:srgbClr val="002060"/>
                </a:solidFill>
                <a:latin typeface="+mn-lt"/>
              </a:rPr>
              <a:t>variable </a:t>
            </a:r>
            <a:r>
              <a:rPr lang="en-GB" i="1" dirty="0" smtClean="0">
                <a:solidFill>
                  <a:srgbClr val="002060"/>
                </a:solidFill>
                <a:latin typeface="+mn-lt"/>
              </a:rPr>
              <a:t>X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(</a:t>
            </a:r>
            <a:r>
              <a:rPr lang="el-GR" dirty="0">
                <a:solidFill>
                  <a:srgbClr val="002060"/>
                </a:solidFill>
                <a:latin typeface="+mn-lt"/>
              </a:rPr>
              <a:t>ξ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)</a:t>
            </a:r>
            <a:endParaRPr lang="en-GB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3" name="Content Placeholder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368914"/>
            <a:ext cx="3744468" cy="105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56934" y="2696178"/>
            <a:ext cx="819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+mn-lt"/>
              </a:rPr>
              <a:t>Need 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to decouple this equation to solve for each           </a:t>
            </a:r>
            <a:r>
              <a:rPr lang="en-GB" b="1" dirty="0" smtClean="0">
                <a:solidFill>
                  <a:srgbClr val="002060"/>
                </a:solidFill>
                <a:latin typeface="+mn-lt"/>
              </a:rPr>
              <a:t> </a:t>
            </a:r>
            <a:endParaRPr lang="en-GB" b="1" baseline="-25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t="8255" r="87188" b="64662"/>
          <a:stretch/>
        </p:blipFill>
        <p:spPr bwMode="auto">
          <a:xfrm>
            <a:off x="7884368" y="2492896"/>
            <a:ext cx="72008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6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Stochastic </a:t>
            </a:r>
            <a:r>
              <a:rPr lang="en-GB" dirty="0" err="1"/>
              <a:t>Galerkin</a:t>
            </a:r>
            <a:r>
              <a:rPr lang="en-GB" dirty="0"/>
              <a:t> projection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9551" y="2132856"/>
            <a:ext cx="7614977" cy="936104"/>
            <a:chOff x="539551" y="2362961"/>
            <a:chExt cx="7614977" cy="936104"/>
          </a:xfrm>
        </p:grpSpPr>
        <p:sp>
          <p:nvSpPr>
            <p:cNvPr id="9" name="TextBox 8"/>
            <p:cNvSpPr txBox="1"/>
            <p:nvPr/>
          </p:nvSpPr>
          <p:spPr>
            <a:xfrm>
              <a:off x="539551" y="2564669"/>
              <a:ext cx="7237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+mn-lt"/>
                </a:rPr>
                <a:t>we can decouple the equations and solve for each</a:t>
              </a:r>
            </a:p>
          </p:txBody>
        </p:sp>
        <p:pic>
          <p:nvPicPr>
            <p:cNvPr id="10" name="Content Placeholder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1" t="8255" r="87188" b="64662"/>
            <a:stretch/>
          </p:blipFill>
          <p:spPr bwMode="auto">
            <a:xfrm>
              <a:off x="7434448" y="2362961"/>
              <a:ext cx="720080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539552" y="1599183"/>
            <a:ext cx="466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</a:rPr>
              <a:t>Using the orthogonality property</a:t>
            </a:r>
          </a:p>
        </p:txBody>
      </p:sp>
      <p:pic>
        <p:nvPicPr>
          <p:cNvPr id="31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77" y="1313861"/>
            <a:ext cx="3744468" cy="1050798"/>
          </a:xfrm>
        </p:spPr>
      </p:pic>
    </p:spTree>
    <p:extLst>
      <p:ext uri="{BB962C8B-B14F-4D97-AF65-F5344CB8AC3E}">
        <p14:creationId xmlns:p14="http://schemas.microsoft.com/office/powerpoint/2010/main" val="81172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Stochastic </a:t>
            </a:r>
            <a:r>
              <a:rPr lang="en-GB" dirty="0" err="1"/>
              <a:t>Galerkin</a:t>
            </a:r>
            <a:r>
              <a:rPr lang="en-GB" dirty="0"/>
              <a:t> projection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5" y="4226404"/>
            <a:ext cx="7680960" cy="129082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9551" y="2132856"/>
            <a:ext cx="7614977" cy="936104"/>
            <a:chOff x="539551" y="2362961"/>
            <a:chExt cx="7614977" cy="936104"/>
          </a:xfrm>
        </p:grpSpPr>
        <p:sp>
          <p:nvSpPr>
            <p:cNvPr id="9" name="TextBox 8"/>
            <p:cNvSpPr txBox="1"/>
            <p:nvPr/>
          </p:nvSpPr>
          <p:spPr>
            <a:xfrm>
              <a:off x="539551" y="2564669"/>
              <a:ext cx="7237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+mn-lt"/>
                </a:rPr>
                <a:t>we can decouple the equations and solve for each</a:t>
              </a:r>
            </a:p>
          </p:txBody>
        </p:sp>
        <p:pic>
          <p:nvPicPr>
            <p:cNvPr id="10" name="Content Placeholder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1" t="8255" r="87188" b="64662"/>
            <a:stretch/>
          </p:blipFill>
          <p:spPr bwMode="auto">
            <a:xfrm>
              <a:off x="7434448" y="2362961"/>
              <a:ext cx="720080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539552" y="1599183"/>
            <a:ext cx="466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</a:rPr>
              <a:t>Using the orthogonality property</a:t>
            </a:r>
          </a:p>
        </p:txBody>
      </p:sp>
      <p:pic>
        <p:nvPicPr>
          <p:cNvPr id="13" name="Content Placeholder 1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77" y="1313861"/>
            <a:ext cx="3744468" cy="1050798"/>
          </a:xfrm>
        </p:spPr>
      </p:pic>
    </p:spTree>
    <p:extLst>
      <p:ext uri="{BB962C8B-B14F-4D97-AF65-F5344CB8AC3E}">
        <p14:creationId xmlns:p14="http://schemas.microsoft.com/office/powerpoint/2010/main" val="22581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0688"/>
            <a:ext cx="8229600" cy="724852"/>
          </a:xfrm>
        </p:spPr>
        <p:txBody>
          <a:bodyPr/>
          <a:lstStyle/>
          <a:p>
            <a:r>
              <a:rPr lang="en-US" dirty="0"/>
              <a:t>Smart flood forecasting infrastructure with uncertainties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00" y="1844824"/>
            <a:ext cx="8325586" cy="4896544"/>
            <a:chOff x="413792" y="879103"/>
            <a:chExt cx="8325585" cy="4896544"/>
          </a:xfrm>
        </p:grpSpPr>
        <p:graphicFrame>
          <p:nvGraphicFramePr>
            <p:cNvPr id="21" name="Diagram 20"/>
            <p:cNvGraphicFramePr/>
            <p:nvPr>
              <p:extLst>
                <p:ext uri="{D42A27DB-BD31-4B8C-83A1-F6EECF244321}">
                  <p14:modId xmlns:p14="http://schemas.microsoft.com/office/powerpoint/2010/main" val="2239549686"/>
                </p:ext>
              </p:extLst>
            </p:nvPr>
          </p:nvGraphicFramePr>
          <p:xfrm>
            <a:off x="413792" y="1717644"/>
            <a:ext cx="8208912" cy="405800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2" name="Arc 21"/>
            <p:cNvSpPr/>
            <p:nvPr/>
          </p:nvSpPr>
          <p:spPr>
            <a:xfrm rot="8080768">
              <a:off x="3212611" y="2485870"/>
              <a:ext cx="2674211" cy="2662163"/>
            </a:xfrm>
            <a:prstGeom prst="arc">
              <a:avLst>
                <a:gd name="adj1" fmla="val 17648001"/>
                <a:gd name="adj2" fmla="val 20451386"/>
              </a:avLst>
            </a:prstGeom>
            <a:noFill/>
            <a:ln w="28575" cap="flat" cmpd="sng" algn="ctr">
              <a:solidFill>
                <a:srgbClr val="C0504D">
                  <a:lumMod val="75000"/>
                </a:srgbClr>
              </a:solidFill>
              <a:prstDash val="solid"/>
              <a:headEnd type="triangle" w="lg" len="lg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052765" y="879103"/>
              <a:ext cx="5686612" cy="4318347"/>
              <a:chOff x="3052765" y="879103"/>
              <a:chExt cx="5686612" cy="4318347"/>
            </a:xfrm>
          </p:grpSpPr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55" r="32282"/>
              <a:stretch/>
            </p:blipFill>
            <p:spPr bwMode="auto">
              <a:xfrm>
                <a:off x="3862146" y="879103"/>
                <a:ext cx="1312204" cy="712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6" descr="Image result for flood modelling  linking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5300"/>
                        </a14:imgEffect>
                        <a14:imgEffect>
                          <a14:brightnessContrast bright="16000" contras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044974">
                <a:off x="3626074" y="2979671"/>
                <a:ext cx="1784348" cy="178434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Arc 27"/>
              <p:cNvSpPr/>
              <p:nvPr/>
            </p:nvSpPr>
            <p:spPr>
              <a:xfrm rot="835262">
                <a:off x="3052765" y="2535287"/>
                <a:ext cx="2674211" cy="2662163"/>
              </a:xfrm>
              <a:prstGeom prst="arc">
                <a:avLst>
                  <a:gd name="adj1" fmla="val 17648001"/>
                  <a:gd name="adj2" fmla="val 20451386"/>
                </a:avLst>
              </a:prstGeom>
              <a:noFill/>
              <a:ln w="28575" cap="flat" cmpd="sng" algn="ctr">
                <a:solidFill>
                  <a:srgbClr val="C0504D">
                    <a:lumMod val="75000"/>
                  </a:srgbClr>
                </a:solidFill>
                <a:prstDash val="solid"/>
                <a:headEnd type="triangle" w="lg" len="lg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Arc 28"/>
              <p:cNvSpPr/>
              <p:nvPr/>
            </p:nvSpPr>
            <p:spPr>
              <a:xfrm rot="20764738" flipH="1">
                <a:off x="3240000" y="2526391"/>
                <a:ext cx="2674211" cy="2662163"/>
              </a:xfrm>
              <a:prstGeom prst="arc">
                <a:avLst>
                  <a:gd name="adj1" fmla="val 17648001"/>
                  <a:gd name="adj2" fmla="val 20451386"/>
                </a:avLst>
              </a:prstGeom>
              <a:noFill/>
              <a:ln w="28575" cap="flat" cmpd="sng" algn="ctr">
                <a:solidFill>
                  <a:srgbClr val="C0504D">
                    <a:lumMod val="75000"/>
                  </a:srgbClr>
                </a:solidFill>
                <a:prstDash val="solid"/>
                <a:headEnd type="triangle" w="lg" len="lg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077460" y="2798215"/>
                <a:ext cx="2661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504D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</a:rPr>
                  <a:t>1000+ iterations</a:t>
                </a: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V="1">
                <a:off x="5616168" y="2996953"/>
                <a:ext cx="468000" cy="216023"/>
              </a:xfrm>
              <a:prstGeom prst="line">
                <a:avLst/>
              </a:prstGeom>
              <a:noFill/>
              <a:ln w="9525" cap="flat" cmpd="sng" algn="ctr">
                <a:solidFill>
                  <a:srgbClr val="C0504D">
                    <a:lumMod val="75000"/>
                  </a:srgbClr>
                </a:solidFill>
                <a:prstDash val="solid"/>
              </a:ln>
              <a:effectLst/>
            </p:spPr>
          </p:cxnSp>
          <p:sp>
            <p:nvSpPr>
              <p:cNvPr id="32" name="Circular Arrow 31"/>
              <p:cNvSpPr/>
              <p:nvPr/>
            </p:nvSpPr>
            <p:spPr>
              <a:xfrm rot="20135247">
                <a:off x="6385775" y="1628800"/>
                <a:ext cx="1148473" cy="1148473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446410"/>
                  <a:gd name="adj5" fmla="val 12500"/>
                </a:avLst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059911" y="1910650"/>
                <a:ext cx="20718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000" b="1" kern="0" dirty="0" smtClean="0">
                    <a:solidFill>
                      <a:srgbClr val="002060"/>
                    </a:solidFill>
                    <a:latin typeface="+mn-lt"/>
                    <a:ea typeface="+mn-ea"/>
                  </a:rPr>
                  <a:t>Uncertainty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n-lt"/>
                    <a:ea typeface="+mn-ea"/>
                  </a:rPr>
                  <a:t>quantification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926288" y="2329422"/>
            <a:ext cx="26068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kern="0" dirty="0" err="1" smtClean="0">
                <a:solidFill>
                  <a:srgbClr val="2A196F"/>
                </a:solidFill>
                <a:latin typeface="TUOS Blake"/>
              </a:rPr>
              <a:t>Multiwavelet</a:t>
            </a:r>
            <a:r>
              <a:rPr lang="en-GB" sz="2000" b="1" kern="0" dirty="0" smtClean="0">
                <a:solidFill>
                  <a:srgbClr val="2A196F"/>
                </a:solidFill>
                <a:latin typeface="TUOS Blake"/>
              </a:rPr>
              <a:t>-based</a:t>
            </a:r>
          </a:p>
          <a:p>
            <a:pPr algn="ctr"/>
            <a:r>
              <a:rPr lang="en-GB" sz="2000" b="1" kern="0" dirty="0" err="1" smtClean="0">
                <a:solidFill>
                  <a:srgbClr val="2A196F"/>
                </a:solidFill>
                <a:latin typeface="TUOS Blake"/>
              </a:rPr>
              <a:t>adaptivity</a:t>
            </a:r>
            <a:r>
              <a:rPr lang="en-GB" sz="2000" b="1" kern="0" dirty="0" smtClean="0">
                <a:solidFill>
                  <a:srgbClr val="2A196F"/>
                </a:solidFill>
                <a:latin typeface="TUOS Blake"/>
              </a:rPr>
              <a:t> </a:t>
            </a:r>
            <a:endParaRPr lang="en-GB" b="1" dirty="0"/>
          </a:p>
        </p:txBody>
      </p:sp>
      <p:sp>
        <p:nvSpPr>
          <p:cNvPr id="34" name="Rectangle 33"/>
          <p:cNvSpPr/>
          <p:nvPr/>
        </p:nvSpPr>
        <p:spPr>
          <a:xfrm>
            <a:off x="206498" y="5475795"/>
            <a:ext cx="1879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kern="0" dirty="0" smtClean="0">
                <a:solidFill>
                  <a:srgbClr val="2A196F"/>
                </a:solidFill>
                <a:latin typeface="TUOS Blake"/>
              </a:rPr>
              <a:t>2nd-order DG</a:t>
            </a:r>
            <a:endParaRPr lang="en-GB" b="1" dirty="0"/>
          </a:p>
        </p:txBody>
      </p:sp>
      <p:sp>
        <p:nvSpPr>
          <p:cNvPr id="35" name="Rectangle 34"/>
          <p:cNvSpPr/>
          <p:nvPr/>
        </p:nvSpPr>
        <p:spPr>
          <a:xfrm>
            <a:off x="6186377" y="5313402"/>
            <a:ext cx="2930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kern="0" dirty="0" smtClean="0">
                <a:solidFill>
                  <a:srgbClr val="2A196F"/>
                </a:solidFill>
                <a:latin typeface="TUOS Blake"/>
              </a:rPr>
              <a:t>Automated meshing</a:t>
            </a:r>
          </a:p>
          <a:p>
            <a:r>
              <a:rPr lang="en-GB" sz="2000" b="1" kern="0" dirty="0" smtClean="0">
                <a:solidFill>
                  <a:srgbClr val="2A196F"/>
                </a:solidFill>
                <a:latin typeface="TUOS Blake"/>
              </a:rPr>
              <a:t>Minimal configuration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5292080" y="2479790"/>
            <a:ext cx="2664296" cy="2113531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7" name="Multiply 6"/>
          <p:cNvSpPr/>
          <p:nvPr/>
        </p:nvSpPr>
        <p:spPr bwMode="auto">
          <a:xfrm>
            <a:off x="5364088" y="3372538"/>
            <a:ext cx="2359858" cy="1152128"/>
          </a:xfrm>
          <a:prstGeom prst="mathMultiply">
            <a:avLst/>
          </a:prstGeom>
          <a:solidFill>
            <a:srgbClr val="C00000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1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5" y="4226404"/>
            <a:ext cx="7680960" cy="1290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1599183"/>
            <a:ext cx="466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+mn-lt"/>
              </a:rPr>
              <a:t>Using the orthogonality property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9551" y="2132856"/>
            <a:ext cx="7614977" cy="936104"/>
            <a:chOff x="539551" y="2362961"/>
            <a:chExt cx="7614977" cy="936104"/>
          </a:xfrm>
        </p:grpSpPr>
        <p:sp>
          <p:nvSpPr>
            <p:cNvPr id="9" name="TextBox 8"/>
            <p:cNvSpPr txBox="1"/>
            <p:nvPr/>
          </p:nvSpPr>
          <p:spPr>
            <a:xfrm>
              <a:off x="539551" y="2564669"/>
              <a:ext cx="7237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latin typeface="+mn-lt"/>
                </a:rPr>
                <a:t>we can decouple the equations and solve for each</a:t>
              </a:r>
            </a:p>
          </p:txBody>
        </p:sp>
        <p:pic>
          <p:nvPicPr>
            <p:cNvPr id="10" name="Content Placeholder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1" t="8255" r="87188" b="64662"/>
            <a:stretch/>
          </p:blipFill>
          <p:spPr bwMode="auto">
            <a:xfrm>
              <a:off x="7434448" y="2362961"/>
              <a:ext cx="720080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3634152" y="3530485"/>
            <a:ext cx="31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Nonlinear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functions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9010" y="5681273"/>
            <a:ext cx="3131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Constants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 err="1" smtClean="0">
                <a:solidFill>
                  <a:srgbClr val="002060"/>
                </a:solidFill>
                <a:latin typeface="+mn-lt"/>
              </a:rPr>
              <a:t>precalculated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exactly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8953" y="5681273"/>
            <a:ext cx="2483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Quadratic function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4283968" y="4012616"/>
            <a:ext cx="151783" cy="3524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724129" y="4012615"/>
            <a:ext cx="216023" cy="3524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>
            <a:stCxn id="16" idx="0"/>
          </p:cNvCxnSpPr>
          <p:nvPr/>
        </p:nvCxnSpPr>
        <p:spPr bwMode="auto">
          <a:xfrm flipV="1">
            <a:off x="7520849" y="5157192"/>
            <a:ext cx="3479" cy="52408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>
            <a:stCxn id="15" idx="0"/>
          </p:cNvCxnSpPr>
          <p:nvPr/>
        </p:nvCxnSpPr>
        <p:spPr bwMode="auto">
          <a:xfrm flipH="1" flipV="1">
            <a:off x="2809797" y="5301208"/>
            <a:ext cx="5145" cy="3800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77" y="1313861"/>
            <a:ext cx="3744468" cy="105079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Stochastic </a:t>
            </a:r>
            <a:r>
              <a:rPr lang="en-GB" dirty="0" err="1"/>
              <a:t>Galerkin</a:t>
            </a:r>
            <a:r>
              <a:rPr lang="en-GB" dirty="0"/>
              <a:t> projection</a:t>
            </a:r>
          </a:p>
        </p:txBody>
      </p:sp>
    </p:spTree>
    <p:extLst>
      <p:ext uri="{BB962C8B-B14F-4D97-AF65-F5344CB8AC3E}">
        <p14:creationId xmlns:p14="http://schemas.microsoft.com/office/powerpoint/2010/main" val="34734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07" b="54179"/>
          <a:stretch/>
        </p:blipFill>
        <p:spPr>
          <a:xfrm>
            <a:off x="212054" y="2400944"/>
            <a:ext cx="7744322" cy="970773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 flipV="1">
            <a:off x="2366386" y="3170737"/>
            <a:ext cx="0" cy="4689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26"/>
          <p:cNvSpPr/>
          <p:nvPr/>
        </p:nvSpPr>
        <p:spPr>
          <a:xfrm>
            <a:off x="1326877" y="3639657"/>
            <a:ext cx="2430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000" dirty="0">
                <a:solidFill>
                  <a:srgbClr val="002060"/>
                </a:solidFill>
                <a:latin typeface="TUOS Blake"/>
              </a:rPr>
              <a:t>Quadrature weights</a:t>
            </a:r>
          </a:p>
        </p:txBody>
      </p:sp>
      <p:cxnSp>
        <p:nvCxnSpPr>
          <p:cNvPr id="28" name="Straight Arrow Connector 27"/>
          <p:cNvCxnSpPr>
            <a:stCxn id="29" idx="1"/>
          </p:cNvCxnSpPr>
          <p:nvPr/>
        </p:nvCxnSpPr>
        <p:spPr bwMode="auto">
          <a:xfrm flipH="1" flipV="1">
            <a:off x="4716016" y="3170737"/>
            <a:ext cx="1080120" cy="79228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Rectangle 28"/>
          <p:cNvSpPr/>
          <p:nvPr/>
        </p:nvSpPr>
        <p:spPr>
          <a:xfrm>
            <a:off x="5796136" y="3762969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000" dirty="0">
                <a:solidFill>
                  <a:srgbClr val="002060"/>
                </a:solidFill>
                <a:latin typeface="TUOS Blake"/>
              </a:rPr>
              <a:t>Quadrature points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 flipV="1">
            <a:off x="6798071" y="3114344"/>
            <a:ext cx="12780" cy="5991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7308304" y="3124952"/>
            <a:ext cx="432048" cy="6121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Stochastic </a:t>
            </a:r>
            <a:r>
              <a:rPr lang="en-GB" dirty="0" err="1"/>
              <a:t>Galerkin</a:t>
            </a:r>
            <a:r>
              <a:rPr lang="en-GB" dirty="0"/>
              <a:t> projection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2054" y="1665702"/>
            <a:ext cx="4940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000" b="1" dirty="0" smtClean="0">
                <a:solidFill>
                  <a:srgbClr val="002060"/>
                </a:solidFill>
                <a:latin typeface="TUOS Blake"/>
              </a:rPr>
              <a:t>Quadrature approximation of the flux:</a:t>
            </a:r>
            <a:endParaRPr lang="en-GB" sz="2000" b="1" dirty="0">
              <a:solidFill>
                <a:srgbClr val="002060"/>
              </a:solidFill>
              <a:latin typeface="TUOS Blak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4509120"/>
            <a:ext cx="7706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A196F"/>
                </a:solidFill>
                <a:latin typeface="+mn-lt"/>
              </a:rPr>
              <a:t>Use of quadrature makes this a </a:t>
            </a:r>
            <a:r>
              <a:rPr lang="en-GB" b="1" dirty="0" smtClean="0">
                <a:solidFill>
                  <a:srgbClr val="2A196F"/>
                </a:solidFill>
                <a:latin typeface="+mn-lt"/>
              </a:rPr>
              <a:t>pseudo-intrusive method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as opposed to a fully-intrusive method</a:t>
            </a:r>
          </a:p>
          <a:p>
            <a:r>
              <a:rPr lang="en-GB" dirty="0" smtClean="0">
                <a:solidFill>
                  <a:srgbClr val="2A196F"/>
                </a:solidFill>
                <a:latin typeface="+mn-lt"/>
              </a:rPr>
              <a:t>(</a:t>
            </a:r>
            <a:r>
              <a:rPr lang="en-GB" dirty="0" err="1" smtClean="0">
                <a:solidFill>
                  <a:srgbClr val="2A196F"/>
                </a:solidFill>
                <a:latin typeface="+mn-lt"/>
              </a:rPr>
              <a:t>Tryoen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</a:t>
            </a:r>
            <a:r>
              <a:rPr lang="en-GB" dirty="0">
                <a:solidFill>
                  <a:srgbClr val="2A196F"/>
                </a:solidFill>
                <a:latin typeface="+mn-lt"/>
              </a:rPr>
              <a:t>et al. 2010, doi.org/dpsnv4)</a:t>
            </a:r>
          </a:p>
        </p:txBody>
      </p:sp>
    </p:spTree>
    <p:extLst>
      <p:ext uri="{BB962C8B-B14F-4D97-AF65-F5344CB8AC3E}">
        <p14:creationId xmlns:p14="http://schemas.microsoft.com/office/powerpoint/2010/main" val="1322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07" b="54179"/>
          <a:stretch/>
        </p:blipFill>
        <p:spPr>
          <a:xfrm>
            <a:off x="212054" y="2400944"/>
            <a:ext cx="7744322" cy="970773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 flipV="1">
            <a:off x="2366386" y="3170737"/>
            <a:ext cx="0" cy="4689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26"/>
          <p:cNvSpPr/>
          <p:nvPr/>
        </p:nvSpPr>
        <p:spPr>
          <a:xfrm>
            <a:off x="1326877" y="3639657"/>
            <a:ext cx="2430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000" dirty="0">
                <a:solidFill>
                  <a:srgbClr val="002060"/>
                </a:solidFill>
                <a:latin typeface="TUOS Blake"/>
              </a:rPr>
              <a:t>Quadrature weights</a:t>
            </a:r>
          </a:p>
        </p:txBody>
      </p:sp>
      <p:cxnSp>
        <p:nvCxnSpPr>
          <p:cNvPr id="28" name="Straight Arrow Connector 27"/>
          <p:cNvCxnSpPr>
            <a:stCxn id="29" idx="1"/>
          </p:cNvCxnSpPr>
          <p:nvPr/>
        </p:nvCxnSpPr>
        <p:spPr bwMode="auto">
          <a:xfrm flipH="1" flipV="1">
            <a:off x="4716016" y="3170737"/>
            <a:ext cx="1080120" cy="79228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Rectangle 28"/>
          <p:cNvSpPr/>
          <p:nvPr/>
        </p:nvSpPr>
        <p:spPr>
          <a:xfrm>
            <a:off x="5796136" y="3762969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000" dirty="0">
                <a:solidFill>
                  <a:srgbClr val="002060"/>
                </a:solidFill>
                <a:latin typeface="TUOS Blake"/>
              </a:rPr>
              <a:t>Quadrature points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 flipV="1">
            <a:off x="6798071" y="3114344"/>
            <a:ext cx="12780" cy="5991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7308304" y="3124952"/>
            <a:ext cx="432048" cy="6121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Stochastic </a:t>
            </a:r>
            <a:r>
              <a:rPr lang="en-GB" dirty="0" err="1"/>
              <a:t>Galerkin</a:t>
            </a:r>
            <a:r>
              <a:rPr lang="en-GB" dirty="0"/>
              <a:t> projection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2549" y="4419843"/>
            <a:ext cx="84031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000" b="1" dirty="0" smtClean="0">
                <a:solidFill>
                  <a:srgbClr val="002060"/>
                </a:solidFill>
                <a:latin typeface="TUOS Blake"/>
              </a:rPr>
              <a:t>Source term vector approximated with a pseudo-spectral product:</a:t>
            </a:r>
            <a:endParaRPr lang="en-GB" sz="2000" b="1" dirty="0">
              <a:solidFill>
                <a:srgbClr val="002060"/>
              </a:solidFill>
              <a:latin typeface="TUOS Blak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6" b="1231"/>
          <a:stretch/>
        </p:blipFill>
        <p:spPr>
          <a:xfrm>
            <a:off x="12816" y="4797152"/>
            <a:ext cx="9144000" cy="10801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84168" y="6150114"/>
            <a:ext cx="3131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Constants </a:t>
            </a:r>
            <a:r>
              <a:rPr lang="en-GB" sz="2000" dirty="0" err="1" smtClean="0">
                <a:solidFill>
                  <a:srgbClr val="002060"/>
                </a:solidFill>
                <a:latin typeface="+mn-lt"/>
              </a:rPr>
              <a:t>precalculated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 exactly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 bwMode="auto">
          <a:xfrm flipV="1">
            <a:off x="7815324" y="5733256"/>
            <a:ext cx="507695" cy="41685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212054" y="1665702"/>
            <a:ext cx="4940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000" b="1" dirty="0" smtClean="0">
                <a:solidFill>
                  <a:srgbClr val="002060"/>
                </a:solidFill>
                <a:latin typeface="TUOS Blake"/>
              </a:rPr>
              <a:t>Quadrature approximation of the flux:</a:t>
            </a:r>
            <a:endParaRPr lang="en-GB" sz="2000" b="1" dirty="0">
              <a:solidFill>
                <a:srgbClr val="002060"/>
              </a:solidFill>
              <a:latin typeface="TUOS Blake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5" r="82335" b="54179"/>
          <a:stretch/>
        </p:blipFill>
        <p:spPr>
          <a:xfrm>
            <a:off x="1314108" y="4801217"/>
            <a:ext cx="288032" cy="9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6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Numerical results using classical</a:t>
            </a:r>
            <a:br>
              <a:rPr lang="en-GB" dirty="0" smtClean="0"/>
            </a:br>
            <a:r>
              <a:rPr lang="en-GB" dirty="0" smtClean="0"/>
              <a:t>Wiener–</a:t>
            </a:r>
            <a:r>
              <a:rPr lang="en-GB" dirty="0" err="1" smtClean="0"/>
              <a:t>Hermite</a:t>
            </a:r>
            <a:r>
              <a:rPr lang="en-GB" dirty="0" smtClean="0"/>
              <a:t> </a:t>
            </a:r>
            <a:r>
              <a:rPr lang="en-GB" dirty="0"/>
              <a:t>basis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6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Lake-at-rest over uncertain </a:t>
            </a:r>
            <a:r>
              <a:rPr lang="en-GB" dirty="0" smtClean="0"/>
              <a:t>terrain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1628800"/>
            <a:ext cx="8229600" cy="4467200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 smtClean="0"/>
              <a:t>Used to verify </a:t>
            </a:r>
            <a:r>
              <a:rPr lang="en-GB" sz="2800" dirty="0"/>
              <a:t>the well-balanced </a:t>
            </a:r>
            <a:r>
              <a:rPr lang="en-GB" sz="2800" dirty="0" smtClean="0"/>
              <a:t>property.</a:t>
            </a:r>
          </a:p>
          <a:p>
            <a:pPr marL="0" indent="0">
              <a:buNone/>
            </a:pPr>
            <a:r>
              <a:rPr lang="en-GB" sz="2800" dirty="0" smtClean="0"/>
              <a:t>We will compare:</a:t>
            </a:r>
            <a:endParaRPr lang="en-GB" sz="2800" dirty="0"/>
          </a:p>
          <a:p>
            <a:pPr marL="514350" indent="-514350">
              <a:buFont typeface="+mj-lt"/>
              <a:buAutoNum type="arabicPeriod"/>
            </a:pPr>
            <a:endParaRPr lang="en-GB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Centred </a:t>
            </a:r>
            <a:r>
              <a:rPr lang="en-GB" sz="2800" dirty="0"/>
              <a:t>difference model</a:t>
            </a:r>
          </a:p>
          <a:p>
            <a:pPr lvl="1"/>
            <a:r>
              <a:rPr lang="en-GB" sz="2200" dirty="0"/>
              <a:t>Centred difference approximation of </a:t>
            </a:r>
            <a:r>
              <a:rPr lang="en-GB" sz="2200" dirty="0" smtClean="0"/>
              <a:t>terrain </a:t>
            </a:r>
            <a:r>
              <a:rPr lang="en-GB" sz="2200" dirty="0"/>
              <a:t>source term</a:t>
            </a:r>
          </a:p>
          <a:p>
            <a:pPr lvl="1"/>
            <a:r>
              <a:rPr lang="en-GB" sz="2200" dirty="0"/>
              <a:t>Not </a:t>
            </a:r>
            <a:r>
              <a:rPr lang="en-GB" sz="2200" dirty="0" smtClean="0"/>
              <a:t>well-balanced</a:t>
            </a:r>
            <a:endParaRPr lang="en-GB" sz="22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Well-balanced model</a:t>
            </a:r>
          </a:p>
          <a:p>
            <a:pPr lvl="1"/>
            <a:r>
              <a:rPr lang="en-GB" sz="2200" dirty="0"/>
              <a:t>Surface gradient method</a:t>
            </a:r>
          </a:p>
          <a:p>
            <a:pPr lvl="1"/>
            <a:r>
              <a:rPr lang="en-GB" sz="2200" dirty="0"/>
              <a:t>Expected to be </a:t>
            </a:r>
            <a:r>
              <a:rPr lang="en-GB" sz="2200" dirty="0" smtClean="0"/>
              <a:t>well-balanced</a:t>
            </a:r>
          </a:p>
        </p:txBody>
      </p:sp>
    </p:spTree>
    <p:extLst>
      <p:ext uri="{BB962C8B-B14F-4D97-AF65-F5344CB8AC3E}">
        <p14:creationId xmlns:p14="http://schemas.microsoft.com/office/powerpoint/2010/main" val="9874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Lake-at-rest uncertain </a:t>
            </a:r>
            <a:r>
              <a:rPr lang="en-GB" sz="3600" dirty="0" smtClean="0"/>
              <a:t>terrain </a:t>
            </a:r>
            <a:r>
              <a:rPr lang="en-GB" sz="3600" dirty="0"/>
              <a:t>profile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4" r="51807" b="50095"/>
          <a:stretch/>
        </p:blipFill>
        <p:spPr>
          <a:xfrm>
            <a:off x="1835696" y="2060848"/>
            <a:ext cx="4824536" cy="3834889"/>
          </a:xfrm>
        </p:spPr>
      </p:pic>
      <p:sp>
        <p:nvSpPr>
          <p:cNvPr id="7" name="TextBox 6"/>
          <p:cNvSpPr txBox="1"/>
          <p:nvPr/>
        </p:nvSpPr>
        <p:spPr>
          <a:xfrm>
            <a:off x="3185376" y="4030893"/>
            <a:ext cx="1512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95544" r="50285" b="-311"/>
          <a:stretch/>
        </p:blipFill>
        <p:spPr bwMode="auto">
          <a:xfrm>
            <a:off x="2051720" y="5895737"/>
            <a:ext cx="4824536" cy="41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85376" y="2492896"/>
            <a:ext cx="5225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4860032" y="3573016"/>
            <a:ext cx="1944216" cy="64807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804248" y="328498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A196F"/>
                </a:solidFill>
                <a:latin typeface="+mn-lt"/>
              </a:rPr>
              <a:t>± 1 </a:t>
            </a:r>
            <a:r>
              <a:rPr lang="en-GB" dirty="0" err="1" smtClean="0">
                <a:solidFill>
                  <a:srgbClr val="2A196F"/>
                </a:solidFill>
                <a:latin typeface="+mn-lt"/>
              </a:rPr>
              <a:t>stddev</a:t>
            </a:r>
            <a:endParaRPr lang="en-GB" dirty="0">
              <a:solidFill>
                <a:srgbClr val="2A19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17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Lake-at-rest solutions after </a:t>
            </a:r>
            <a:r>
              <a:rPr lang="en-GB" dirty="0" smtClean="0"/>
              <a:t>100s</a:t>
            </a:r>
            <a:br>
              <a:rPr lang="en-GB" dirty="0" smtClean="0"/>
            </a:br>
            <a:r>
              <a:rPr lang="en-GB" dirty="0" smtClean="0"/>
              <a:t>(~</a:t>
            </a:r>
            <a:r>
              <a:rPr lang="en-GB" dirty="0"/>
              <a:t>670 </a:t>
            </a:r>
            <a:r>
              <a:rPr lang="en-GB" dirty="0" err="1"/>
              <a:t>timesteps</a:t>
            </a:r>
            <a:r>
              <a:rPr lang="en-GB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9912" y="2060848"/>
            <a:ext cx="1512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solidFill>
                  <a:srgbClr val="002060"/>
                </a:solidFill>
                <a:latin typeface="+mn-lt"/>
              </a:rPr>
              <a:t>Δ</a:t>
            </a:r>
            <a:r>
              <a:rPr lang="en-GB" sz="2000" i="1" dirty="0">
                <a:solidFill>
                  <a:srgbClr val="002060"/>
                </a:solidFill>
                <a:latin typeface="+mn-lt"/>
              </a:rPr>
              <a:t>x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= 1 m</a:t>
            </a:r>
          </a:p>
          <a:p>
            <a:pPr algn="ctr"/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Basis order </a:t>
            </a:r>
            <a:r>
              <a:rPr lang="en-GB" sz="2000" i="1" dirty="0">
                <a:solidFill>
                  <a:srgbClr val="002060"/>
                </a:solidFill>
                <a:latin typeface="+mn-lt"/>
              </a:rPr>
              <a:t>P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=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3"/>
          <a:stretch/>
        </p:blipFill>
        <p:spPr>
          <a:xfrm>
            <a:off x="899592" y="1700808"/>
            <a:ext cx="2880320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7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Lake-at-rest solutions after </a:t>
            </a:r>
            <a:r>
              <a:rPr lang="en-GB" dirty="0" smtClean="0"/>
              <a:t>100s</a:t>
            </a:r>
            <a:br>
              <a:rPr lang="en-GB" dirty="0" smtClean="0"/>
            </a:br>
            <a:r>
              <a:rPr lang="en-GB" dirty="0" smtClean="0"/>
              <a:t>(~</a:t>
            </a:r>
            <a:r>
              <a:rPr lang="en-GB" dirty="0"/>
              <a:t>670 </a:t>
            </a:r>
            <a:r>
              <a:rPr lang="en-GB" dirty="0" err="1"/>
              <a:t>timesteps</a:t>
            </a:r>
            <a:r>
              <a:rPr lang="en-GB" dirty="0"/>
              <a:t>)</a:t>
            </a: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3"/>
          <a:stretch/>
        </p:blipFill>
        <p:spPr bwMode="auto">
          <a:xfrm>
            <a:off x="4716016" y="1700808"/>
            <a:ext cx="3018946" cy="505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2060848"/>
            <a:ext cx="1512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>
                <a:solidFill>
                  <a:srgbClr val="002060"/>
                </a:solidFill>
                <a:latin typeface="+mn-lt"/>
              </a:rPr>
              <a:t>Δ</a:t>
            </a:r>
            <a:r>
              <a:rPr lang="en-GB" sz="2000" i="1" dirty="0">
                <a:solidFill>
                  <a:srgbClr val="002060"/>
                </a:solidFill>
                <a:latin typeface="+mn-lt"/>
              </a:rPr>
              <a:t>x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= 1 m</a:t>
            </a:r>
          </a:p>
          <a:p>
            <a:pPr algn="ctr"/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Basis order </a:t>
            </a:r>
            <a:r>
              <a:rPr lang="en-GB" sz="2000" i="1" dirty="0">
                <a:solidFill>
                  <a:srgbClr val="002060"/>
                </a:solidFill>
                <a:latin typeface="+mn-lt"/>
              </a:rPr>
              <a:t>P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=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3"/>
          <a:stretch/>
        </p:blipFill>
        <p:spPr>
          <a:xfrm>
            <a:off x="899592" y="1700808"/>
            <a:ext cx="2880320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Steady-state critical flow over uncertain </a:t>
            </a:r>
            <a:r>
              <a:rPr lang="en-GB" dirty="0" smtClean="0"/>
              <a:t>terrain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1700808"/>
            <a:ext cx="8229600" cy="4395192"/>
          </a:xfrm>
        </p:spPr>
        <p:txBody>
          <a:bodyPr/>
          <a:lstStyle/>
          <a:p>
            <a:pPr marL="457200" indent="-457200"/>
            <a:r>
              <a:rPr lang="en-GB" sz="2600" dirty="0"/>
              <a:t>Flow may transition from subcritical to supercritical</a:t>
            </a:r>
          </a:p>
          <a:p>
            <a:pPr marL="457200" indent="-457200"/>
            <a:r>
              <a:rPr lang="en-GB" sz="2600" dirty="0"/>
              <a:t>Challenging test with strong nonlinearity, highly non-Gaussian distributions</a:t>
            </a:r>
          </a:p>
          <a:p>
            <a:pPr marL="514350" indent="-514350">
              <a:buFont typeface="+mj-lt"/>
              <a:buAutoNum type="arabicPeriod"/>
            </a:pPr>
            <a:endParaRPr lang="en-GB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2600" dirty="0" smtClean="0"/>
              <a:t>Nonlinear </a:t>
            </a:r>
            <a:r>
              <a:rPr lang="en-GB" sz="2600" dirty="0"/>
              <a:t>flow response to linear increase in </a:t>
            </a:r>
            <a:r>
              <a:rPr lang="en-GB" sz="2600" dirty="0" smtClean="0"/>
              <a:t>terrain elevation</a:t>
            </a:r>
            <a:endParaRPr lang="en-GB" sz="2600" dirty="0"/>
          </a:p>
          <a:p>
            <a:pPr marL="514350" indent="-514350">
              <a:buFont typeface="+mj-lt"/>
              <a:buAutoNum type="arabicPeriod"/>
            </a:pPr>
            <a:r>
              <a:rPr lang="en-GB" sz="2600" dirty="0"/>
              <a:t>Compare stochastic </a:t>
            </a:r>
            <a:r>
              <a:rPr lang="en-GB" sz="2600" dirty="0" err="1"/>
              <a:t>Galerkin</a:t>
            </a:r>
            <a:r>
              <a:rPr lang="en-GB" sz="2600" dirty="0"/>
              <a:t> results against a Monte Carlo reference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600" dirty="0"/>
              <a:t>Investigate </a:t>
            </a:r>
            <a:r>
              <a:rPr lang="en-GB" sz="2600" dirty="0" smtClean="0"/>
              <a:t>choice </a:t>
            </a:r>
            <a:r>
              <a:rPr lang="en-GB" sz="2600" dirty="0"/>
              <a:t>of </a:t>
            </a:r>
            <a:r>
              <a:rPr lang="en-GB" sz="2600" dirty="0" smtClean="0"/>
              <a:t>Wiener–</a:t>
            </a:r>
            <a:r>
              <a:rPr lang="en-GB" sz="2600" dirty="0" err="1" smtClean="0"/>
              <a:t>Hermite</a:t>
            </a:r>
            <a:r>
              <a:rPr lang="en-GB" sz="2600" dirty="0" smtClean="0"/>
              <a:t> basis </a:t>
            </a:r>
            <a:r>
              <a:rPr lang="en-GB" sz="2600" dirty="0"/>
              <a:t>order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600" dirty="0"/>
              <a:t>Measure computational savings</a:t>
            </a:r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48642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increase in </a:t>
            </a:r>
            <a:r>
              <a:rPr lang="en-GB" dirty="0" smtClean="0"/>
              <a:t>terrain elevation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8800"/>
            <a:ext cx="7467600" cy="3733800"/>
          </a:xfrm>
        </p:spPr>
      </p:pic>
      <p:sp>
        <p:nvSpPr>
          <p:cNvPr id="7" name="TextBox 6"/>
          <p:cNvSpPr txBox="1"/>
          <p:nvPr/>
        </p:nvSpPr>
        <p:spPr>
          <a:xfrm>
            <a:off x="609600" y="119675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A196F"/>
                </a:solidFill>
                <a:latin typeface="+mn-lt"/>
              </a:rPr>
              <a:t>Prescribe a hump amplitude </a:t>
            </a:r>
            <a:r>
              <a:rPr lang="en-GB" i="1" dirty="0" smtClean="0">
                <a:solidFill>
                  <a:srgbClr val="2A196F"/>
                </a:solidFill>
                <a:latin typeface="+mn-lt"/>
              </a:rPr>
              <a:t>a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with Gaussian uncertainty with mean 0.6m and </a:t>
            </a:r>
            <a:r>
              <a:rPr lang="en-GB" dirty="0" err="1" smtClean="0">
                <a:solidFill>
                  <a:srgbClr val="2A196F"/>
                </a:solidFill>
                <a:latin typeface="+mn-lt"/>
              </a:rPr>
              <a:t>stddev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0.3m</a:t>
            </a:r>
            <a:endParaRPr lang="en-GB" i="1" dirty="0" smtClean="0">
              <a:solidFill>
                <a:srgbClr val="2A196F"/>
              </a:solidFill>
              <a:latin typeface="+mn-lt"/>
            </a:endParaRPr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1" t="5786" r="6478" b="88429"/>
          <a:stretch/>
        </p:blipFill>
        <p:spPr bwMode="auto">
          <a:xfrm>
            <a:off x="6156175" y="2132856"/>
            <a:ext cx="1872209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3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600" b="1" dirty="0" smtClean="0"/>
              <a:t>Measurement errors</a:t>
            </a:r>
          </a:p>
          <a:p>
            <a:r>
              <a:rPr lang="en-GB" sz="2340" dirty="0" smtClean="0"/>
              <a:t>Terrain and river bed elevation</a:t>
            </a:r>
          </a:p>
          <a:p>
            <a:r>
              <a:rPr lang="en-GB" sz="2340" dirty="0" smtClean="0"/>
              <a:t>River water levels and flow rates</a:t>
            </a:r>
          </a:p>
          <a:p>
            <a:pPr marL="0" indent="0">
              <a:buNone/>
            </a:pPr>
            <a:r>
              <a:rPr lang="en-GB" sz="2600" b="1" dirty="0" smtClean="0"/>
              <a:t>Extrapolation errors</a:t>
            </a:r>
          </a:p>
          <a:p>
            <a:r>
              <a:rPr lang="en-GB" sz="2340" dirty="0" smtClean="0"/>
              <a:t>River flow rate often extrapolated from water level</a:t>
            </a:r>
          </a:p>
          <a:p>
            <a:r>
              <a:rPr lang="en-GB" sz="2340" dirty="0" smtClean="0"/>
              <a:t>Simulating 1-in-100 year event with only ~30</a:t>
            </a:r>
            <a:r>
              <a:rPr lang="en-GB" sz="2340" dirty="0"/>
              <a:t>–</a:t>
            </a:r>
            <a:r>
              <a:rPr lang="en-GB" sz="2340" dirty="0" smtClean="0"/>
              <a:t>40 years of observations</a:t>
            </a:r>
          </a:p>
          <a:p>
            <a:pPr marL="0" indent="0">
              <a:buNone/>
            </a:pPr>
            <a:r>
              <a:rPr lang="en-GB" sz="2600" b="1" dirty="0" smtClean="0"/>
              <a:t>Parameter errors</a:t>
            </a:r>
          </a:p>
          <a:p>
            <a:r>
              <a:rPr lang="en-GB" sz="2340" dirty="0" smtClean="0"/>
              <a:t>Friction parameter is calibrated against observations to account for sub-grid scale processes and numerical errors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 txBox="1">
            <a:spLocks/>
          </p:cNvSpPr>
          <p:nvPr/>
        </p:nvSpPr>
        <p:spPr bwMode="auto">
          <a:xfrm>
            <a:off x="609600" y="620688"/>
            <a:ext cx="8229600" cy="7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9pPr>
          </a:lstStyle>
          <a:p>
            <a:r>
              <a:rPr lang="en-US" sz="3600" kern="0" dirty="0" smtClean="0"/>
              <a:t>Uncertainties in flood modelling</a:t>
            </a: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306156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increase in </a:t>
            </a:r>
            <a:r>
              <a:rPr lang="en-GB" dirty="0" smtClean="0"/>
              <a:t>terrain elevation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8800"/>
            <a:ext cx="7467600" cy="3733800"/>
          </a:xfrm>
        </p:spPr>
      </p:pic>
      <p:sp>
        <p:nvSpPr>
          <p:cNvPr id="7" name="TextBox 6"/>
          <p:cNvSpPr txBox="1"/>
          <p:nvPr/>
        </p:nvSpPr>
        <p:spPr>
          <a:xfrm>
            <a:off x="609600" y="119675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A196F"/>
                </a:solidFill>
                <a:latin typeface="+mn-lt"/>
              </a:rPr>
              <a:t>Prescribe a hump amplitude </a:t>
            </a:r>
            <a:r>
              <a:rPr lang="en-GB" i="1" dirty="0" smtClean="0">
                <a:solidFill>
                  <a:srgbClr val="2A196F"/>
                </a:solidFill>
                <a:latin typeface="+mn-lt"/>
              </a:rPr>
              <a:t>a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with Gaussian uncertainty with mean 0.6m and </a:t>
            </a:r>
            <a:r>
              <a:rPr lang="en-GB" dirty="0" err="1" smtClean="0">
                <a:solidFill>
                  <a:srgbClr val="2A196F"/>
                </a:solidFill>
                <a:latin typeface="+mn-lt"/>
              </a:rPr>
              <a:t>stddev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0.3m</a:t>
            </a:r>
            <a:endParaRPr lang="en-GB" i="1" dirty="0" smtClean="0">
              <a:solidFill>
                <a:srgbClr val="2A196F"/>
              </a:solidFill>
              <a:latin typeface="+mn-lt"/>
            </a:endParaRPr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1" t="5787" r="6478" b="84572"/>
          <a:stretch/>
        </p:blipFill>
        <p:spPr bwMode="auto">
          <a:xfrm>
            <a:off x="6156175" y="2132856"/>
            <a:ext cx="187220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1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increase in </a:t>
            </a:r>
            <a:r>
              <a:rPr lang="en-GB" dirty="0" smtClean="0"/>
              <a:t>terrain elevation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8800"/>
            <a:ext cx="7467600" cy="3733800"/>
          </a:xfrm>
        </p:spPr>
      </p:pic>
      <p:sp>
        <p:nvSpPr>
          <p:cNvPr id="7" name="TextBox 6"/>
          <p:cNvSpPr txBox="1"/>
          <p:nvPr/>
        </p:nvSpPr>
        <p:spPr>
          <a:xfrm>
            <a:off x="609600" y="119675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A196F"/>
                </a:solidFill>
                <a:latin typeface="+mn-lt"/>
              </a:rPr>
              <a:t>Prescribe a hump amplitude </a:t>
            </a:r>
            <a:r>
              <a:rPr lang="en-GB" i="1" dirty="0" smtClean="0">
                <a:solidFill>
                  <a:srgbClr val="2A196F"/>
                </a:solidFill>
                <a:latin typeface="+mn-lt"/>
              </a:rPr>
              <a:t>a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with Gaussian uncertainty with mean 0.6m and </a:t>
            </a:r>
            <a:r>
              <a:rPr lang="en-GB" dirty="0" err="1" smtClean="0">
                <a:solidFill>
                  <a:srgbClr val="2A196F"/>
                </a:solidFill>
                <a:latin typeface="+mn-lt"/>
              </a:rPr>
              <a:t>stddev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0.3m</a:t>
            </a:r>
            <a:endParaRPr lang="en-GB" i="1" dirty="0" smtClean="0">
              <a:solidFill>
                <a:srgbClr val="2A196F"/>
              </a:solidFill>
              <a:latin typeface="+mn-lt"/>
            </a:endParaRPr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1" t="5787" r="6478" b="78787"/>
          <a:stretch/>
        </p:blipFill>
        <p:spPr bwMode="auto">
          <a:xfrm>
            <a:off x="6156175" y="2132856"/>
            <a:ext cx="1872209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7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increase in </a:t>
            </a:r>
            <a:r>
              <a:rPr lang="en-GB" dirty="0" smtClean="0"/>
              <a:t>terrain elevation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6832"/>
            <a:ext cx="7467600" cy="3733800"/>
          </a:xfrm>
        </p:spPr>
      </p:pic>
      <p:sp>
        <p:nvSpPr>
          <p:cNvPr id="6" name="TextBox 5"/>
          <p:cNvSpPr txBox="1"/>
          <p:nvPr/>
        </p:nvSpPr>
        <p:spPr>
          <a:xfrm>
            <a:off x="609600" y="119675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A196F"/>
                </a:solidFill>
                <a:latin typeface="+mn-lt"/>
              </a:rPr>
              <a:t>Prescribe a hump amplitude </a:t>
            </a:r>
            <a:r>
              <a:rPr lang="en-GB" i="1" dirty="0" smtClean="0">
                <a:solidFill>
                  <a:srgbClr val="2A196F"/>
                </a:solidFill>
                <a:latin typeface="+mn-lt"/>
              </a:rPr>
              <a:t>a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with Gaussian uncertainty with mean 0.6m and </a:t>
            </a:r>
            <a:r>
              <a:rPr lang="en-GB" dirty="0" err="1" smtClean="0">
                <a:solidFill>
                  <a:srgbClr val="2A196F"/>
                </a:solidFill>
                <a:latin typeface="+mn-lt"/>
              </a:rPr>
              <a:t>stddev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0.3m</a:t>
            </a:r>
            <a:endParaRPr lang="en-GB" i="1" dirty="0" smtClean="0">
              <a:solidFill>
                <a:srgbClr val="2A196F"/>
              </a:solidFill>
              <a:latin typeface="+mn-lt"/>
            </a:endParaRP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1" t="5787" r="6478" b="73002"/>
          <a:stretch/>
        </p:blipFill>
        <p:spPr bwMode="auto">
          <a:xfrm>
            <a:off x="6156175" y="2132856"/>
            <a:ext cx="187220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2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flow response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8800"/>
            <a:ext cx="7467600" cy="3733800"/>
          </a:xfrm>
        </p:spPr>
      </p:pic>
      <p:sp>
        <p:nvSpPr>
          <p:cNvPr id="3" name="TextBox 2"/>
          <p:cNvSpPr txBox="1"/>
          <p:nvPr/>
        </p:nvSpPr>
        <p:spPr>
          <a:xfrm>
            <a:off x="370979" y="5379414"/>
            <a:ext cx="30852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+mn-lt"/>
              </a:rPr>
              <a:t>Upstream boundary</a:t>
            </a:r>
          </a:p>
          <a:p>
            <a:pPr algn="ctr"/>
            <a:r>
              <a:rPr lang="en-GB" sz="2000" dirty="0" err="1">
                <a:solidFill>
                  <a:srgbClr val="002060"/>
                </a:solidFill>
                <a:latin typeface="+mn-lt"/>
              </a:rPr>
              <a:t>Transmissive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water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depth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Fixed inflow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144" y="5373216"/>
            <a:ext cx="3079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+mn-lt"/>
              </a:rPr>
              <a:t>Downstream boundary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Fixed water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depth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 err="1">
                <a:solidFill>
                  <a:srgbClr val="002060"/>
                </a:solidFill>
                <a:latin typeface="+mn-lt"/>
              </a:rPr>
              <a:t>Transmissive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outflow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9632" y="1516722"/>
            <a:ext cx="7250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+mn-lt"/>
              </a:rPr>
              <a:t>Results of the well-balanced deterministic model, </a:t>
            </a:r>
            <a:r>
              <a:rPr lang="en-GB" sz="2000" b="1" i="1" dirty="0">
                <a:solidFill>
                  <a:srgbClr val="002060"/>
                </a:solidFill>
                <a:latin typeface="+mn-lt"/>
              </a:rPr>
              <a:t>t</a:t>
            </a:r>
            <a:r>
              <a:rPr lang="en-GB" sz="2000" b="1" dirty="0">
                <a:solidFill>
                  <a:srgbClr val="002060"/>
                </a:solidFill>
                <a:latin typeface="+mn-lt"/>
              </a:rPr>
              <a:t> = 500s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1943848" y="3573016"/>
            <a:ext cx="648072" cy="216024"/>
          </a:xfrm>
          <a:prstGeom prst="rightArrow">
            <a:avLst/>
          </a:prstGeom>
          <a:solidFill>
            <a:srgbClr val="2A19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5360" y="3169250"/>
            <a:ext cx="1008112" cy="61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A196F"/>
                </a:solidFill>
                <a:latin typeface="TUOS Blake" panose="020B0604020202020204" charset="0"/>
              </a:rPr>
              <a:t>Flow</a:t>
            </a:r>
            <a:endParaRPr lang="en-GB" dirty="0">
              <a:solidFill>
                <a:srgbClr val="2A196F"/>
              </a:solidFill>
              <a:latin typeface="TUOS Blak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flow response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6832"/>
            <a:ext cx="7467600" cy="3733800"/>
          </a:xfrm>
        </p:spPr>
      </p:pic>
      <p:sp>
        <p:nvSpPr>
          <p:cNvPr id="9" name="TextBox 8"/>
          <p:cNvSpPr txBox="1"/>
          <p:nvPr/>
        </p:nvSpPr>
        <p:spPr>
          <a:xfrm>
            <a:off x="370979" y="5379414"/>
            <a:ext cx="30852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+mn-lt"/>
              </a:rPr>
              <a:t>Upstream boundary</a:t>
            </a:r>
          </a:p>
          <a:p>
            <a:pPr algn="ctr"/>
            <a:r>
              <a:rPr lang="en-GB" sz="2000" dirty="0" err="1">
                <a:solidFill>
                  <a:srgbClr val="002060"/>
                </a:solidFill>
                <a:latin typeface="+mn-lt"/>
              </a:rPr>
              <a:t>Transmissive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water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depth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Fixed inflow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8144" y="5373216"/>
            <a:ext cx="3079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+mn-lt"/>
              </a:rPr>
              <a:t>Downstream boundary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Fixed water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depth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 err="1">
                <a:solidFill>
                  <a:srgbClr val="002060"/>
                </a:solidFill>
                <a:latin typeface="+mn-lt"/>
              </a:rPr>
              <a:t>Transmissive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outflow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1943848" y="3573016"/>
            <a:ext cx="648072" cy="216024"/>
          </a:xfrm>
          <a:prstGeom prst="rightArrow">
            <a:avLst/>
          </a:prstGeom>
          <a:solidFill>
            <a:srgbClr val="2A19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5360" y="3169250"/>
            <a:ext cx="1008112" cy="61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A196F"/>
                </a:solidFill>
                <a:latin typeface="TUOS Blake" panose="020B0604020202020204" charset="0"/>
              </a:rPr>
              <a:t>Flow</a:t>
            </a:r>
            <a:endParaRPr lang="en-GB" dirty="0">
              <a:solidFill>
                <a:srgbClr val="2A196F"/>
              </a:solidFill>
              <a:latin typeface="TUOS Blak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9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flow response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6832"/>
            <a:ext cx="7467600" cy="3733800"/>
          </a:xfrm>
        </p:spPr>
      </p:pic>
      <p:sp>
        <p:nvSpPr>
          <p:cNvPr id="9" name="TextBox 8"/>
          <p:cNvSpPr txBox="1"/>
          <p:nvPr/>
        </p:nvSpPr>
        <p:spPr>
          <a:xfrm>
            <a:off x="370979" y="5379414"/>
            <a:ext cx="30852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+mn-lt"/>
              </a:rPr>
              <a:t>Upstream boundary</a:t>
            </a:r>
          </a:p>
          <a:p>
            <a:pPr algn="ctr"/>
            <a:r>
              <a:rPr lang="en-GB" sz="2000" dirty="0" err="1">
                <a:solidFill>
                  <a:srgbClr val="002060"/>
                </a:solidFill>
                <a:latin typeface="+mn-lt"/>
              </a:rPr>
              <a:t>Transmissive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water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depth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Fixed inflow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8144" y="5373216"/>
            <a:ext cx="3079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+mn-lt"/>
              </a:rPr>
              <a:t>Downstream boundary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Fixed water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depth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 err="1">
                <a:solidFill>
                  <a:srgbClr val="002060"/>
                </a:solidFill>
                <a:latin typeface="+mn-lt"/>
              </a:rPr>
              <a:t>Transmissive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outflow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1943848" y="3573016"/>
            <a:ext cx="648072" cy="216024"/>
          </a:xfrm>
          <a:prstGeom prst="rightArrow">
            <a:avLst/>
          </a:prstGeom>
          <a:solidFill>
            <a:srgbClr val="2A19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5360" y="3169250"/>
            <a:ext cx="1008112" cy="61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A196F"/>
                </a:solidFill>
                <a:latin typeface="TUOS Blake" panose="020B0604020202020204" charset="0"/>
              </a:rPr>
              <a:t>Flow</a:t>
            </a:r>
            <a:endParaRPr lang="en-GB" dirty="0">
              <a:solidFill>
                <a:srgbClr val="2A196F"/>
              </a:solidFill>
              <a:latin typeface="TUOS Blak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58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Nonlinear flow response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6832"/>
            <a:ext cx="7467600" cy="3733800"/>
          </a:xfrm>
        </p:spPr>
      </p:pic>
      <p:sp>
        <p:nvSpPr>
          <p:cNvPr id="9" name="TextBox 8"/>
          <p:cNvSpPr txBox="1"/>
          <p:nvPr/>
        </p:nvSpPr>
        <p:spPr>
          <a:xfrm>
            <a:off x="370979" y="5379414"/>
            <a:ext cx="30852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+mn-lt"/>
              </a:rPr>
              <a:t>Upstream boundary</a:t>
            </a:r>
          </a:p>
          <a:p>
            <a:pPr algn="ctr"/>
            <a:r>
              <a:rPr lang="en-GB" sz="2000" dirty="0" err="1">
                <a:solidFill>
                  <a:srgbClr val="002060"/>
                </a:solidFill>
                <a:latin typeface="+mn-lt"/>
              </a:rPr>
              <a:t>Transmissive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water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depth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Fixed inflow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8144" y="5373216"/>
            <a:ext cx="3079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+mn-lt"/>
              </a:rPr>
              <a:t>Downstream boundary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Fixed water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depth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 err="1">
                <a:solidFill>
                  <a:srgbClr val="002060"/>
                </a:solidFill>
                <a:latin typeface="+mn-lt"/>
              </a:rPr>
              <a:t>Transmissive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outflow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1943848" y="3573016"/>
            <a:ext cx="648072" cy="216024"/>
          </a:xfrm>
          <a:prstGeom prst="rightArrow">
            <a:avLst/>
          </a:prstGeom>
          <a:solidFill>
            <a:srgbClr val="2A19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5360" y="3169250"/>
            <a:ext cx="1008112" cy="61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A196F"/>
                </a:solidFill>
                <a:latin typeface="TUOS Blake" panose="020B0604020202020204" charset="0"/>
              </a:rPr>
              <a:t>Flow</a:t>
            </a:r>
            <a:endParaRPr lang="en-GB" dirty="0">
              <a:solidFill>
                <a:srgbClr val="2A196F"/>
              </a:solidFill>
              <a:latin typeface="TUOS Blak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simulation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6832"/>
            <a:ext cx="7467600" cy="3733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516722"/>
            <a:ext cx="802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+mn-lt"/>
              </a:rPr>
              <a:t>Results from 2000 iterations of 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the well-balanced 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deterministic model</a:t>
            </a:r>
          </a:p>
        </p:txBody>
      </p:sp>
    </p:spTree>
    <p:extLst>
      <p:ext uri="{BB962C8B-B14F-4D97-AF65-F5344CB8AC3E}">
        <p14:creationId xmlns:p14="http://schemas.microsoft.com/office/powerpoint/2010/main" val="85634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r>
              <a:rPr lang="en-GB" dirty="0" err="1"/>
              <a:t>Galerkin</a:t>
            </a:r>
            <a:r>
              <a:rPr lang="en-GB" dirty="0"/>
              <a:t> simulation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6832"/>
            <a:ext cx="7467600" cy="3733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5774" y="5517232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Wiener–</a:t>
            </a:r>
            <a:r>
              <a:rPr lang="en-GB" sz="2000" dirty="0" err="1" smtClean="0">
                <a:solidFill>
                  <a:srgbClr val="002060"/>
                </a:solidFill>
                <a:latin typeface="+mn-lt"/>
              </a:rPr>
              <a:t>Hermite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 basis 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order </a:t>
            </a:r>
            <a:r>
              <a:rPr lang="en-GB" sz="2000" i="1" dirty="0">
                <a:solidFill>
                  <a:srgbClr val="002060"/>
                </a:solidFill>
                <a:latin typeface="+mn-lt"/>
              </a:rPr>
              <a:t>P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= 3</a:t>
            </a:r>
          </a:p>
        </p:txBody>
      </p:sp>
    </p:spTree>
    <p:extLst>
      <p:ext uri="{BB962C8B-B14F-4D97-AF65-F5344CB8AC3E}">
        <p14:creationId xmlns:p14="http://schemas.microsoft.com/office/powerpoint/2010/main" val="24581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r>
              <a:rPr lang="en-GB" dirty="0" err="1"/>
              <a:t>Galerkin</a:t>
            </a:r>
            <a:r>
              <a:rPr lang="en-GB" dirty="0"/>
              <a:t> simulation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6832"/>
            <a:ext cx="7467600" cy="3733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339752" y="1890345"/>
            <a:ext cx="576064" cy="3456384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860032" y="1916832"/>
            <a:ext cx="576064" cy="3456384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1149492"/>
            <a:ext cx="3209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Water depth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over hump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1340" y="1147398"/>
            <a:ext cx="3209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Upstream</a:t>
            </a: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+mn-lt"/>
              </a:rPr>
              <a:t>w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ater depth</a:t>
            </a:r>
            <a:endParaRPr lang="en-GB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5774" y="5517232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Wiener–</a:t>
            </a:r>
            <a:r>
              <a:rPr lang="en-GB" sz="2000" dirty="0" err="1" smtClean="0">
                <a:solidFill>
                  <a:srgbClr val="002060"/>
                </a:solidFill>
                <a:latin typeface="+mn-lt"/>
              </a:rPr>
              <a:t>Hermite</a:t>
            </a:r>
            <a:r>
              <a:rPr lang="en-GB" sz="2000" dirty="0" smtClean="0">
                <a:solidFill>
                  <a:srgbClr val="002060"/>
                </a:solidFill>
                <a:latin typeface="+mn-lt"/>
              </a:rPr>
              <a:t> basis 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order </a:t>
            </a:r>
            <a:r>
              <a:rPr lang="en-GB" sz="2000" i="1" dirty="0">
                <a:solidFill>
                  <a:srgbClr val="002060"/>
                </a:solidFill>
                <a:latin typeface="+mn-lt"/>
              </a:rPr>
              <a:t>P</a:t>
            </a:r>
            <a:r>
              <a:rPr lang="en-GB" sz="2000" dirty="0">
                <a:solidFill>
                  <a:srgbClr val="002060"/>
                </a:solidFill>
                <a:latin typeface="+mn-lt"/>
              </a:rPr>
              <a:t> = 3</a:t>
            </a:r>
          </a:p>
        </p:txBody>
      </p:sp>
    </p:spTree>
    <p:extLst>
      <p:ext uri="{BB962C8B-B14F-4D97-AF65-F5344CB8AC3E}">
        <p14:creationId xmlns:p14="http://schemas.microsoft.com/office/powerpoint/2010/main" val="278407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3" y="2144232"/>
            <a:ext cx="3673102" cy="3951768"/>
          </a:xfrm>
        </p:spPr>
        <p:txBody>
          <a:bodyPr/>
          <a:lstStyle/>
          <a:p>
            <a:r>
              <a:rPr lang="en-GB" sz="2400" dirty="0" smtClean="0"/>
              <a:t>Simulation of a 1-in-100 year flood event</a:t>
            </a:r>
          </a:p>
          <a:p>
            <a:r>
              <a:rPr lang="en-GB" sz="2400" dirty="0" smtClean="0"/>
              <a:t>20000 Monte Carlo samples</a:t>
            </a:r>
          </a:p>
          <a:p>
            <a:r>
              <a:rPr lang="en-GB" sz="2400" dirty="0" smtClean="0"/>
              <a:t>Simulation took 3 days with compute cluster of 100 desktops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 txBox="1">
            <a:spLocks/>
          </p:cNvSpPr>
          <p:nvPr/>
        </p:nvSpPr>
        <p:spPr bwMode="auto">
          <a:xfrm>
            <a:off x="609600" y="620688"/>
            <a:ext cx="8229600" cy="7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9pPr>
          </a:lstStyle>
          <a:p>
            <a:r>
              <a:rPr lang="en-US" sz="3600" kern="0" dirty="0" smtClean="0"/>
              <a:t>Current state-of-the-art</a:t>
            </a:r>
          </a:p>
          <a:p>
            <a:r>
              <a:rPr lang="en-US" sz="3600" kern="0" dirty="0" smtClean="0"/>
              <a:t>probabilistic flood mapping</a:t>
            </a:r>
            <a:endParaRPr lang="en-US" sz="36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/>
          <a:stretch/>
        </p:blipFill>
        <p:spPr>
          <a:xfrm>
            <a:off x="60237" y="1988840"/>
            <a:ext cx="5231843" cy="42501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3759" y="6239009"/>
            <a:ext cx="3738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2A196F"/>
                </a:solidFill>
                <a:latin typeface="TUOS Blake"/>
              </a:rPr>
              <a:t>Source</a:t>
            </a:r>
            <a:r>
              <a:rPr lang="en-GB" sz="1800" kern="0" dirty="0">
                <a:solidFill>
                  <a:srgbClr val="2A196F"/>
                </a:solidFill>
                <a:latin typeface="TUOS Blake"/>
              </a:rPr>
              <a:t>: </a:t>
            </a:r>
            <a:r>
              <a:rPr lang="en-GB" sz="1800" kern="0" dirty="0" smtClean="0">
                <a:solidFill>
                  <a:srgbClr val="2A196F"/>
                </a:solidFill>
                <a:latin typeface="TUOS Blake"/>
              </a:rPr>
              <a:t>Neal et al. 2013 doi.org/c3jj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2529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Upstream </a:t>
            </a:r>
            <a:r>
              <a:rPr lang="en-GB" dirty="0" smtClean="0"/>
              <a:t>water depth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608512" cy="2304256"/>
          </a:xfrm>
        </p:spPr>
      </p:pic>
      <p:sp>
        <p:nvSpPr>
          <p:cNvPr id="10" name="TextBox 9"/>
          <p:cNvSpPr txBox="1"/>
          <p:nvPr/>
        </p:nvSpPr>
        <p:spPr>
          <a:xfrm>
            <a:off x="5004048" y="2060848"/>
            <a:ext cx="1549152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86408" y="6091535"/>
            <a:ext cx="5131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2980750" y="1029495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-29" r="47500" b="52091"/>
          <a:stretch/>
        </p:blipFill>
        <p:spPr>
          <a:xfrm>
            <a:off x="2773705" y="3536637"/>
            <a:ext cx="3668400" cy="301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95084" r="47338" b="126"/>
          <a:stretch/>
        </p:blipFill>
        <p:spPr>
          <a:xfrm>
            <a:off x="2771800" y="6427024"/>
            <a:ext cx="3666655" cy="30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Upstream </a:t>
            </a:r>
            <a:r>
              <a:rPr lang="en-GB" dirty="0" smtClean="0"/>
              <a:t>water depth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608512" cy="2304256"/>
          </a:xfrm>
        </p:spPr>
      </p:pic>
      <p:sp>
        <p:nvSpPr>
          <p:cNvPr id="10" name="TextBox 9"/>
          <p:cNvSpPr txBox="1"/>
          <p:nvPr/>
        </p:nvSpPr>
        <p:spPr>
          <a:xfrm>
            <a:off x="5004048" y="2060848"/>
            <a:ext cx="1549152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435466" y="6091535"/>
            <a:ext cx="5131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2980750" y="1029495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-29" r="47500" b="52091"/>
          <a:stretch/>
        </p:blipFill>
        <p:spPr>
          <a:xfrm>
            <a:off x="2775600" y="3536637"/>
            <a:ext cx="3668400" cy="301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95084" r="47338" b="126"/>
          <a:stretch/>
        </p:blipFill>
        <p:spPr>
          <a:xfrm>
            <a:off x="2777553" y="6427024"/>
            <a:ext cx="3666655" cy="30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Upstream </a:t>
            </a:r>
            <a:r>
              <a:rPr lang="en-GB" dirty="0" smtClean="0"/>
              <a:t>water depth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608512" cy="2304256"/>
          </a:xfrm>
        </p:spPr>
      </p:pic>
      <p:sp>
        <p:nvSpPr>
          <p:cNvPr id="10" name="TextBox 9"/>
          <p:cNvSpPr txBox="1"/>
          <p:nvPr/>
        </p:nvSpPr>
        <p:spPr>
          <a:xfrm>
            <a:off x="5004048" y="2060848"/>
            <a:ext cx="1549152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435466" y="6091535"/>
            <a:ext cx="5131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2980750" y="1029495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-29" r="47500" b="52091"/>
          <a:stretch/>
        </p:blipFill>
        <p:spPr>
          <a:xfrm>
            <a:off x="2775600" y="3536637"/>
            <a:ext cx="3668400" cy="301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95084" r="47338" b="126"/>
          <a:stretch/>
        </p:blipFill>
        <p:spPr>
          <a:xfrm>
            <a:off x="2777553" y="6427024"/>
            <a:ext cx="3666655" cy="30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0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Upstream </a:t>
            </a:r>
            <a:r>
              <a:rPr lang="en-GB" dirty="0" smtClean="0"/>
              <a:t>water depth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608512" cy="2304256"/>
          </a:xfrm>
        </p:spPr>
      </p:pic>
      <p:sp>
        <p:nvSpPr>
          <p:cNvPr id="10" name="TextBox 9"/>
          <p:cNvSpPr txBox="1"/>
          <p:nvPr/>
        </p:nvSpPr>
        <p:spPr>
          <a:xfrm>
            <a:off x="5004048" y="2060848"/>
            <a:ext cx="1549152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435466" y="6091535"/>
            <a:ext cx="5131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2980750" y="1029495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 b="52084"/>
          <a:stretch/>
        </p:blipFill>
        <p:spPr>
          <a:xfrm>
            <a:off x="2775600" y="3536638"/>
            <a:ext cx="3666655" cy="30118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95084" r="47338" b="126"/>
          <a:stretch/>
        </p:blipFill>
        <p:spPr>
          <a:xfrm>
            <a:off x="2777553" y="6427024"/>
            <a:ext cx="3666655" cy="30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8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depth over </a:t>
            </a:r>
            <a:r>
              <a:rPr lang="en-GB" dirty="0"/>
              <a:t>hump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6386" y="3143602"/>
            <a:ext cx="25481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608512" cy="2304256"/>
          </a:xfrm>
        </p:spPr>
      </p:pic>
      <p:sp>
        <p:nvSpPr>
          <p:cNvPr id="10" name="TextBox 9"/>
          <p:cNvSpPr txBox="1"/>
          <p:nvPr/>
        </p:nvSpPr>
        <p:spPr>
          <a:xfrm>
            <a:off x="5004048" y="2060848"/>
            <a:ext cx="1549152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4564926" y="1029495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4221088"/>
            <a:ext cx="1944216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" t="47229" r="47712" b="-194"/>
          <a:stretch/>
        </p:blipFill>
        <p:spPr>
          <a:xfrm>
            <a:off x="2765976" y="3488400"/>
            <a:ext cx="3668400" cy="333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t="5249" r="57979" b="90479"/>
          <a:stretch/>
        </p:blipFill>
        <p:spPr>
          <a:xfrm>
            <a:off x="6578983" y="3808571"/>
            <a:ext cx="2160241" cy="2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7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depth over </a:t>
            </a:r>
            <a:r>
              <a:rPr lang="en-GB" dirty="0"/>
              <a:t>hump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6386" y="3143602"/>
            <a:ext cx="25481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608512" cy="2304256"/>
          </a:xfrm>
        </p:spPr>
      </p:pic>
      <p:sp>
        <p:nvSpPr>
          <p:cNvPr id="10" name="TextBox 9"/>
          <p:cNvSpPr txBox="1"/>
          <p:nvPr/>
        </p:nvSpPr>
        <p:spPr>
          <a:xfrm>
            <a:off x="5004048" y="2060848"/>
            <a:ext cx="1549152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4564926" y="1029495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4221088"/>
            <a:ext cx="1944216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" t="47229" r="47712" b="-194"/>
          <a:stretch/>
        </p:blipFill>
        <p:spPr>
          <a:xfrm>
            <a:off x="2765976" y="3488400"/>
            <a:ext cx="3668400" cy="333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t="5249" r="57979" b="87042"/>
          <a:stretch/>
        </p:blipFill>
        <p:spPr>
          <a:xfrm>
            <a:off x="6578983" y="3808571"/>
            <a:ext cx="2160241" cy="4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6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</a:t>
            </a:r>
            <a:r>
              <a:rPr lang="en-GB" dirty="0" smtClean="0"/>
              <a:t>depth </a:t>
            </a:r>
            <a:r>
              <a:rPr lang="en-GB" dirty="0" smtClean="0"/>
              <a:t>over </a:t>
            </a:r>
            <a:r>
              <a:rPr lang="en-GB" dirty="0"/>
              <a:t>hump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6386" y="3143602"/>
            <a:ext cx="25481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608512" cy="2304256"/>
          </a:xfrm>
        </p:spPr>
      </p:pic>
      <p:sp>
        <p:nvSpPr>
          <p:cNvPr id="10" name="TextBox 9"/>
          <p:cNvSpPr txBox="1"/>
          <p:nvPr/>
        </p:nvSpPr>
        <p:spPr>
          <a:xfrm>
            <a:off x="5004048" y="2060848"/>
            <a:ext cx="1549152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4564926" y="1029495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4221088"/>
            <a:ext cx="1944216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" t="47229" r="47712" b="-194"/>
          <a:stretch/>
        </p:blipFill>
        <p:spPr>
          <a:xfrm>
            <a:off x="2765976" y="3488400"/>
            <a:ext cx="3668400" cy="333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t="5249" r="57979" b="83605"/>
          <a:stretch/>
        </p:blipFill>
        <p:spPr>
          <a:xfrm>
            <a:off x="6578983" y="3808571"/>
            <a:ext cx="2160241" cy="7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</a:t>
            </a:r>
            <a:r>
              <a:rPr lang="en-GB" dirty="0" smtClean="0"/>
              <a:t>depth </a:t>
            </a:r>
            <a:r>
              <a:rPr lang="en-GB" dirty="0" smtClean="0"/>
              <a:t>over </a:t>
            </a:r>
            <a:r>
              <a:rPr lang="en-GB" dirty="0"/>
              <a:t>hump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6386" y="3143602"/>
            <a:ext cx="25481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608512" cy="2304256"/>
          </a:xfrm>
        </p:spPr>
      </p:pic>
      <p:sp>
        <p:nvSpPr>
          <p:cNvPr id="10" name="TextBox 9"/>
          <p:cNvSpPr txBox="1"/>
          <p:nvPr/>
        </p:nvSpPr>
        <p:spPr>
          <a:xfrm>
            <a:off x="5004048" y="2060848"/>
            <a:ext cx="1549152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4564926" y="1029495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4221088"/>
            <a:ext cx="1944216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t="47256" r="47712" b="-200"/>
          <a:stretch/>
        </p:blipFill>
        <p:spPr>
          <a:xfrm>
            <a:off x="2765976" y="3487784"/>
            <a:ext cx="3668400" cy="33354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t="5249" r="57979" b="79858"/>
          <a:stretch/>
        </p:blipFill>
        <p:spPr>
          <a:xfrm>
            <a:off x="6578983" y="3808571"/>
            <a:ext cx="2160241" cy="9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 time for the</a:t>
            </a:r>
            <a:br>
              <a:rPr lang="en-GB" dirty="0"/>
            </a:br>
            <a:r>
              <a:rPr lang="en-GB" dirty="0"/>
              <a:t>steady-state critical flow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2060848"/>
            <a:ext cx="8229600" cy="4035152"/>
          </a:xfrm>
        </p:spPr>
        <p:txBody>
          <a:bodyPr/>
          <a:lstStyle/>
          <a:p>
            <a:r>
              <a:rPr lang="en-GB" sz="2400" dirty="0"/>
              <a:t>All computation was performed in serial</a:t>
            </a:r>
          </a:p>
          <a:p>
            <a:r>
              <a:rPr lang="en-GB" sz="2400" dirty="0"/>
              <a:t>Stochastic </a:t>
            </a:r>
            <a:r>
              <a:rPr lang="en-GB" sz="2400" dirty="0" err="1"/>
              <a:t>Galerkin</a:t>
            </a:r>
            <a:r>
              <a:rPr lang="en-GB" sz="2400" dirty="0"/>
              <a:t> </a:t>
            </a:r>
            <a:r>
              <a:rPr lang="en-GB" sz="2400" i="1" dirty="0"/>
              <a:t>P</a:t>
            </a:r>
            <a:r>
              <a:rPr lang="en-GB" sz="2400" dirty="0"/>
              <a:t> = 3 was </a:t>
            </a:r>
            <a:r>
              <a:rPr lang="en-GB" sz="2400" b="1" dirty="0"/>
              <a:t>~100 times faster</a:t>
            </a:r>
            <a:r>
              <a:rPr lang="en-GB" sz="2400" dirty="0"/>
              <a:t> than 2000 Monte Carlo iterations</a:t>
            </a:r>
          </a:p>
          <a:p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7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Outlook for the Wiener–</a:t>
            </a:r>
            <a:r>
              <a:rPr lang="en-GB" dirty="0" err="1" smtClean="0"/>
              <a:t>Hermite</a:t>
            </a:r>
            <a:r>
              <a:rPr lang="en-GB" dirty="0" smtClean="0"/>
              <a:t> </a:t>
            </a:r>
            <a:r>
              <a:rPr lang="en-GB" dirty="0"/>
              <a:t>basis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1772816"/>
            <a:ext cx="8372921" cy="4323184"/>
          </a:xfrm>
        </p:spPr>
        <p:txBody>
          <a:bodyPr/>
          <a:lstStyle/>
          <a:p>
            <a:pPr>
              <a:buFont typeface="TUOS Blake" panose="020B0604020202020204" charset="0"/>
              <a:buChar char="+"/>
            </a:pPr>
            <a:r>
              <a:rPr lang="en-GB" sz="2600" dirty="0" smtClean="0"/>
              <a:t>Model is theoretically and experimentally </a:t>
            </a:r>
            <a:r>
              <a:rPr lang="en-GB" sz="2600" b="1" dirty="0" smtClean="0"/>
              <a:t>well-balanced over uncertain terrain</a:t>
            </a:r>
          </a:p>
          <a:p>
            <a:pPr>
              <a:buFont typeface="TUOS Blake" panose="020B0604020202020204" charset="0"/>
              <a:buChar char="+"/>
            </a:pPr>
            <a:r>
              <a:rPr lang="en-GB" sz="2600" b="1" dirty="0" smtClean="0"/>
              <a:t>Accurate flow statistics </a:t>
            </a:r>
            <a:r>
              <a:rPr lang="en-GB" sz="2600" dirty="0" smtClean="0"/>
              <a:t>with low order basis</a:t>
            </a:r>
          </a:p>
          <a:p>
            <a:pPr>
              <a:buFont typeface="TUOS Blake" panose="020B0604020202020204" charset="0"/>
              <a:buChar char="+"/>
            </a:pPr>
            <a:r>
              <a:rPr lang="en-GB" sz="2600" dirty="0" smtClean="0"/>
              <a:t>About 100 times faster than Monte Carlo</a:t>
            </a:r>
          </a:p>
          <a:p>
            <a:pPr marL="0" indent="0">
              <a:buNone/>
            </a:pPr>
            <a:endParaRPr lang="en-GB" sz="2600" dirty="0" smtClean="0"/>
          </a:p>
          <a:p>
            <a:pPr>
              <a:buFont typeface="TUOS Blake" panose="020B0604020202020204" charset="0"/>
              <a:buChar char="−"/>
            </a:pPr>
            <a:r>
              <a:rPr lang="en-GB" sz="2600" dirty="0" smtClean="0"/>
              <a:t>High-order bases (</a:t>
            </a:r>
            <a:r>
              <a:rPr lang="en-GB" sz="2600" i="1" dirty="0" smtClean="0"/>
              <a:t>P</a:t>
            </a:r>
            <a:r>
              <a:rPr lang="en-GB" sz="2600" dirty="0" smtClean="0"/>
              <a:t> &gt; 3) can produce Gibbs oscillations and </a:t>
            </a:r>
            <a:r>
              <a:rPr lang="en-GB" sz="2600" b="1" dirty="0" smtClean="0"/>
              <a:t>non-physical negative water depths</a:t>
            </a:r>
            <a:endParaRPr lang="en-GB" sz="2600" dirty="0" smtClean="0"/>
          </a:p>
          <a:p>
            <a:pPr>
              <a:buFont typeface="TUOS Blake" panose="020B0604020202020204" charset="0"/>
              <a:buChar char="−"/>
            </a:pPr>
            <a:r>
              <a:rPr lang="en-GB" sz="2600" dirty="0" smtClean="0"/>
              <a:t>Poor representation of steep gradients in stochastic space</a:t>
            </a:r>
            <a:endParaRPr lang="en-GB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7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we do better using a stochastic </a:t>
            </a:r>
            <a:r>
              <a:rPr lang="en-GB" dirty="0" err="1" smtClean="0"/>
              <a:t>Galerkin</a:t>
            </a:r>
            <a:r>
              <a:rPr lang="en-GB" dirty="0" smtClean="0"/>
              <a:t> approach?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2060848"/>
            <a:ext cx="8229600" cy="4035152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We seek a stochastic </a:t>
            </a:r>
            <a:r>
              <a:rPr lang="en-GB" sz="2400" dirty="0" err="1" smtClean="0"/>
              <a:t>Galerkin</a:t>
            </a:r>
            <a:r>
              <a:rPr lang="en-GB" sz="2400" dirty="0" smtClean="0"/>
              <a:t> model that:</a:t>
            </a:r>
          </a:p>
          <a:p>
            <a:r>
              <a:rPr lang="en-GB" sz="2400" dirty="0" smtClean="0"/>
              <a:t>is substantially more efficient than Monte Carlo</a:t>
            </a:r>
          </a:p>
          <a:p>
            <a:r>
              <a:rPr lang="en-GB" sz="2400" dirty="0"/>
              <a:t>p</a:t>
            </a:r>
            <a:r>
              <a:rPr lang="en-GB" sz="2400" dirty="0" smtClean="0"/>
              <a:t>roduces sufficiently accurate probability distributions</a:t>
            </a:r>
          </a:p>
          <a:p>
            <a:r>
              <a:rPr lang="en-GB" sz="2400" dirty="0"/>
              <a:t>p</a:t>
            </a:r>
            <a:r>
              <a:rPr lang="en-GB" sz="2400" dirty="0" smtClean="0"/>
              <a:t>reserves robust properties of deterministic model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Wiener–</a:t>
            </a:r>
            <a:r>
              <a:rPr lang="en-GB" dirty="0" err="1"/>
              <a:t>Haar</a:t>
            </a:r>
            <a:r>
              <a:rPr lang="en-GB" dirty="0"/>
              <a:t> </a:t>
            </a:r>
            <a:r>
              <a:rPr lang="en-GB" dirty="0" smtClean="0"/>
              <a:t>basis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1310680"/>
            <a:ext cx="8229600" cy="4785320"/>
          </a:xfrm>
        </p:spPr>
        <p:txBody>
          <a:bodyPr/>
          <a:lstStyle/>
          <a:p>
            <a:pPr marL="0" indent="0">
              <a:buNone/>
            </a:pPr>
            <a:r>
              <a:rPr lang="en-GB" sz="2600" dirty="0" err="1" smtClean="0"/>
              <a:t>Haar</a:t>
            </a:r>
            <a:r>
              <a:rPr lang="en-GB" sz="2600" dirty="0" smtClean="0"/>
              <a:t> wavelets form a hierarchy of orthogonal basis functions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23" y="2276872"/>
            <a:ext cx="4165554" cy="43969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46552" y="5634335"/>
            <a:ext cx="2738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2A196F"/>
                </a:solidFill>
                <a:latin typeface="+mn-lt"/>
              </a:rPr>
              <a:t>Basis functions with maximum refinement level 3</a:t>
            </a:r>
            <a:endParaRPr lang="en-GB" sz="1800" b="1" dirty="0">
              <a:solidFill>
                <a:srgbClr val="2A196F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55576" y="2204864"/>
            <a:ext cx="7920880" cy="4468982"/>
          </a:xfrm>
          <a:prstGeom prst="rect">
            <a:avLst/>
          </a:prstGeom>
          <a:noFill/>
          <a:ln w="9525" cap="flat" cmpd="sng" algn="ctr">
            <a:solidFill>
              <a:srgbClr val="2A196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Wiener–</a:t>
            </a:r>
            <a:r>
              <a:rPr lang="en-GB" dirty="0" err="1"/>
              <a:t>Haar</a:t>
            </a:r>
            <a:r>
              <a:rPr lang="en-GB" dirty="0"/>
              <a:t> </a:t>
            </a:r>
            <a:r>
              <a:rPr lang="en-GB" dirty="0" smtClean="0"/>
              <a:t>basis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1310680"/>
            <a:ext cx="8229600" cy="4785320"/>
          </a:xfrm>
        </p:spPr>
        <p:txBody>
          <a:bodyPr/>
          <a:lstStyle/>
          <a:p>
            <a:r>
              <a:rPr lang="en-GB" sz="2800" dirty="0" smtClean="0"/>
              <a:t>Piecewise-constant representation of stochastic space</a:t>
            </a:r>
          </a:p>
          <a:p>
            <a:r>
              <a:rPr lang="en-GB" sz="2800" dirty="0" smtClean="0"/>
              <a:t>Maximum refinement level </a:t>
            </a:r>
            <a:r>
              <a:rPr lang="en-GB" sz="2800" i="1" dirty="0" smtClean="0"/>
              <a:t>L </a:t>
            </a:r>
            <a:r>
              <a:rPr lang="en-GB" sz="2800" dirty="0" smtClean="0"/>
              <a:t>determines the number of stochastic elements</a:t>
            </a:r>
          </a:p>
          <a:p>
            <a:r>
              <a:rPr lang="en-GB" sz="2800" dirty="0" smtClean="0"/>
              <a:t>All operations (addition, pseudo-spectral product, quadrature) are exact</a:t>
            </a:r>
          </a:p>
          <a:p>
            <a:r>
              <a:rPr lang="en-GB" sz="2800" dirty="0" smtClean="0"/>
              <a:t>Robust properties are enforced locally over each stochastic element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0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Intrusive and non-intrusive approaches with a Wiener–</a:t>
            </a:r>
            <a:r>
              <a:rPr lang="en-GB" dirty="0" err="1" smtClean="0"/>
              <a:t>Haar</a:t>
            </a:r>
            <a:r>
              <a:rPr lang="en-GB" dirty="0" smtClean="0"/>
              <a:t> basis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1772816"/>
            <a:ext cx="8229600" cy="4323184"/>
          </a:xfrm>
        </p:spPr>
        <p:txBody>
          <a:bodyPr/>
          <a:lstStyle/>
          <a:p>
            <a:r>
              <a:rPr lang="en-GB" sz="2500" dirty="0" smtClean="0"/>
              <a:t>We compare </a:t>
            </a:r>
            <a:r>
              <a:rPr lang="en-GB" sz="2500" dirty="0"/>
              <a:t>stochastic </a:t>
            </a:r>
            <a:r>
              <a:rPr lang="en-GB" sz="2500" dirty="0" err="1"/>
              <a:t>Galerkin</a:t>
            </a:r>
            <a:r>
              <a:rPr lang="en-GB" sz="2500" dirty="0"/>
              <a:t> Wiener</a:t>
            </a:r>
            <a:r>
              <a:rPr lang="en-GB" sz="2800" dirty="0"/>
              <a:t>–</a:t>
            </a:r>
            <a:r>
              <a:rPr lang="en-GB" sz="2800" dirty="0" err="1"/>
              <a:t>Haar</a:t>
            </a:r>
            <a:r>
              <a:rPr lang="en-GB" sz="2800" dirty="0"/>
              <a:t> model </a:t>
            </a:r>
            <a:r>
              <a:rPr lang="en-GB" sz="2800" dirty="0" smtClean="0"/>
              <a:t>with a </a:t>
            </a:r>
            <a:r>
              <a:rPr lang="en-GB" sz="2500" b="1" dirty="0"/>
              <a:t>non-intrusive sampling </a:t>
            </a:r>
            <a:r>
              <a:rPr lang="en-GB" sz="2500" dirty="0" smtClean="0"/>
              <a:t>approach</a:t>
            </a:r>
          </a:p>
          <a:p>
            <a:r>
              <a:rPr lang="en-GB" sz="2500" dirty="0" smtClean="0"/>
              <a:t>The non-intrusive method evaluates the deterministic model at stochastic element midpoints</a:t>
            </a:r>
          </a:p>
          <a:p>
            <a:pPr>
              <a:spcBef>
                <a:spcPts val="10200"/>
              </a:spcBef>
            </a:pPr>
            <a:endParaRPr lang="en-GB" sz="2500" dirty="0" smtClean="0"/>
          </a:p>
          <a:p>
            <a:r>
              <a:rPr lang="en-GB" sz="2500" dirty="0" smtClean="0"/>
              <a:t>These are the same points as the stochastic </a:t>
            </a:r>
            <a:r>
              <a:rPr lang="en-GB" sz="2500" dirty="0" err="1" smtClean="0"/>
              <a:t>Galerkin</a:t>
            </a:r>
            <a:r>
              <a:rPr lang="en-GB" sz="2500" dirty="0" smtClean="0"/>
              <a:t> quadrature points used to approximate the numerical flux</a:t>
            </a:r>
          </a:p>
          <a:p>
            <a:endParaRPr lang="en-GB" sz="2500" dirty="0"/>
          </a:p>
          <a:p>
            <a:endParaRPr lang="en-GB" sz="25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54369" y="3790781"/>
            <a:ext cx="8538111" cy="1438419"/>
            <a:chOff x="145236" y="2708920"/>
            <a:chExt cx="8538111" cy="1438419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2496344" y="2881538"/>
              <a:ext cx="3843376" cy="635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2496344" y="2708920"/>
              <a:ext cx="0" cy="3748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6332240" y="2708920"/>
              <a:ext cx="0" cy="3748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4414292" y="2708920"/>
              <a:ext cx="0" cy="3748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455318" y="2708920"/>
              <a:ext cx="0" cy="3748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5373266" y="2708920"/>
              <a:ext cx="0" cy="3748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2975831" y="2708920"/>
              <a:ext cx="0" cy="3748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934805" y="2708920"/>
              <a:ext cx="0" cy="3748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4893779" y="2708920"/>
              <a:ext cx="0" cy="3748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852753" y="2708920"/>
              <a:ext cx="0" cy="3748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Oval 20"/>
            <p:cNvSpPr/>
            <p:nvPr/>
          </p:nvSpPr>
          <p:spPr bwMode="auto">
            <a:xfrm>
              <a:off x="2666024" y="2805230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UOS Stephenson" pitchFamily="-128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027593" y="2805230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UOS Stephenson" pitchFamily="-128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540661" y="2805230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UOS Stephenson" pitchFamily="-128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5053729" y="2805230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UOS Stephenson" pitchFamily="-128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579081" y="2805230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UOS Stephenson" pitchFamily="-128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4104433" y="2805230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UOS Stephenson" pitchFamily="-128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3629785" y="2805230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UOS Stephenson" pitchFamily="-128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3155137" y="2805230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UOS Stephenson" pitchFamily="-12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48449" y="3066866"/>
              <a:ext cx="3097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srgbClr val="2A196F"/>
                  </a:solidFill>
                </a:rPr>
                <a:t>ξ</a:t>
              </a:r>
              <a:endParaRPr lang="en-GB" dirty="0">
                <a:solidFill>
                  <a:srgbClr val="2A196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5236" y="3501008"/>
              <a:ext cx="8538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rgbClr val="2A196F"/>
                  </a:solidFill>
                  <a:latin typeface="+mn-lt"/>
                </a:rPr>
                <a:t>Stochastic domain with 8 stochastic elements</a:t>
              </a:r>
            </a:p>
            <a:p>
              <a:pPr algn="ctr"/>
              <a:r>
                <a:rPr lang="en-GB" sz="1800" dirty="0" smtClean="0">
                  <a:solidFill>
                    <a:srgbClr val="2A196F"/>
                  </a:solidFill>
                  <a:latin typeface="+mn-lt"/>
                </a:rPr>
                <a:t>(maximum refinement level </a:t>
              </a:r>
              <a:r>
                <a:rPr lang="en-GB" sz="1800" i="1" dirty="0" smtClean="0">
                  <a:solidFill>
                    <a:srgbClr val="2A196F"/>
                  </a:solidFill>
                  <a:latin typeface="+mn-lt"/>
                </a:rPr>
                <a:t>L</a:t>
              </a:r>
              <a:r>
                <a:rPr lang="en-GB" sz="1800" dirty="0" smtClean="0">
                  <a:solidFill>
                    <a:srgbClr val="2A196F"/>
                  </a:solidFill>
                  <a:latin typeface="+mn-lt"/>
                </a:rPr>
                <a:t> = 3)</a:t>
              </a:r>
              <a:endParaRPr lang="en-GB" sz="1800" dirty="0">
                <a:solidFill>
                  <a:srgbClr val="2A196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0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Revisiting steady-state critical </a:t>
            </a:r>
            <a:r>
              <a:rPr lang="en-GB" dirty="0"/>
              <a:t>flow using a </a:t>
            </a:r>
            <a:r>
              <a:rPr lang="en-GB" dirty="0" smtClean="0"/>
              <a:t>Wiener–</a:t>
            </a:r>
            <a:r>
              <a:rPr lang="en-GB" dirty="0" err="1" smtClean="0"/>
              <a:t>Haar</a:t>
            </a:r>
            <a:r>
              <a:rPr lang="en-GB" dirty="0" smtClean="0"/>
              <a:t> basis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1916832"/>
            <a:ext cx="7467600" cy="3733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339752" y="1890345"/>
            <a:ext cx="576064" cy="3456384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860032" y="1916832"/>
            <a:ext cx="576064" cy="3456384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652120" y="3861048"/>
            <a:ext cx="2376264" cy="10801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59234" y="3313781"/>
            <a:ext cx="25481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0" r="27921"/>
          <a:stretch/>
        </p:blipFill>
        <p:spPr>
          <a:xfrm>
            <a:off x="170603" y="3887211"/>
            <a:ext cx="1471917" cy="2304256"/>
          </a:xfrm>
        </p:spPr>
      </p:pic>
      <p:sp>
        <p:nvSpPr>
          <p:cNvPr id="10" name="TextBox 9"/>
          <p:cNvSpPr txBox="1"/>
          <p:nvPr/>
        </p:nvSpPr>
        <p:spPr>
          <a:xfrm>
            <a:off x="1057035" y="4838163"/>
            <a:ext cx="1132025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689921" y="3863970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2720" y="4391267"/>
            <a:ext cx="1944216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t="-540" r="47712" b="-200"/>
          <a:stretch/>
        </p:blipFill>
        <p:spPr>
          <a:xfrm>
            <a:off x="1898796" y="502835"/>
            <a:ext cx="3668400" cy="6346536"/>
          </a:xfrm>
          <a:prstGeom prst="rect">
            <a:avLst/>
          </a:prstGeom>
        </p:spPr>
      </p:pic>
      <p:pic>
        <p:nvPicPr>
          <p:cNvPr id="1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r="66334"/>
          <a:stretch/>
        </p:blipFill>
        <p:spPr bwMode="auto">
          <a:xfrm>
            <a:off x="418383" y="905361"/>
            <a:ext cx="111656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 bwMode="auto">
          <a:xfrm>
            <a:off x="803988" y="1049377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8" t="-23" r="-806" b="-708"/>
          <a:stretch/>
        </p:blipFill>
        <p:spPr>
          <a:xfrm>
            <a:off x="5530952" y="540000"/>
            <a:ext cx="3434400" cy="634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760" y="44624"/>
            <a:ext cx="32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Wiener</a:t>
            </a:r>
            <a:r>
              <a:rPr lang="en-GB" b="1" dirty="0">
                <a:solidFill>
                  <a:srgbClr val="2A196F"/>
                </a:solidFill>
                <a:latin typeface="+mn-lt"/>
              </a:rPr>
              <a:t>–</a:t>
            </a:r>
            <a:r>
              <a:rPr lang="en-GB" b="1" dirty="0" err="1" smtClean="0">
                <a:solidFill>
                  <a:srgbClr val="2A196F"/>
                </a:solidFill>
                <a:latin typeface="+mn-lt"/>
              </a:rPr>
              <a:t>Hermite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3508" y="41170"/>
            <a:ext cx="32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Wiener–</a:t>
            </a:r>
            <a:r>
              <a:rPr lang="en-GB" b="1" dirty="0" err="1" smtClean="0">
                <a:solidFill>
                  <a:srgbClr val="2A196F"/>
                </a:solidFill>
                <a:latin typeface="+mn-lt"/>
              </a:rPr>
              <a:t>Haar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624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59234" y="3313781"/>
            <a:ext cx="25481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0" r="27921"/>
          <a:stretch/>
        </p:blipFill>
        <p:spPr>
          <a:xfrm>
            <a:off x="170603" y="3887211"/>
            <a:ext cx="1471917" cy="2304256"/>
          </a:xfrm>
        </p:spPr>
      </p:pic>
      <p:sp>
        <p:nvSpPr>
          <p:cNvPr id="10" name="TextBox 9"/>
          <p:cNvSpPr txBox="1"/>
          <p:nvPr/>
        </p:nvSpPr>
        <p:spPr>
          <a:xfrm>
            <a:off x="1057035" y="4838163"/>
            <a:ext cx="1132025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689921" y="3863970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2720" y="4391267"/>
            <a:ext cx="1944216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t="-540" r="47712" b="-200"/>
          <a:stretch/>
        </p:blipFill>
        <p:spPr>
          <a:xfrm>
            <a:off x="1898796" y="502835"/>
            <a:ext cx="3668400" cy="6346536"/>
          </a:xfrm>
          <a:prstGeom prst="rect">
            <a:avLst/>
          </a:prstGeom>
        </p:spPr>
      </p:pic>
      <p:pic>
        <p:nvPicPr>
          <p:cNvPr id="1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r="66334"/>
          <a:stretch/>
        </p:blipFill>
        <p:spPr bwMode="auto">
          <a:xfrm>
            <a:off x="418383" y="905361"/>
            <a:ext cx="111656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 bwMode="auto">
          <a:xfrm>
            <a:off x="803988" y="1049377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8" t="-1" r="-806" b="-730"/>
          <a:stretch/>
        </p:blipFill>
        <p:spPr>
          <a:xfrm>
            <a:off x="5530952" y="540000"/>
            <a:ext cx="3434400" cy="634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760" y="44624"/>
            <a:ext cx="32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Wiener</a:t>
            </a:r>
            <a:r>
              <a:rPr lang="en-GB" b="1" dirty="0">
                <a:solidFill>
                  <a:srgbClr val="2A196F"/>
                </a:solidFill>
                <a:latin typeface="+mn-lt"/>
              </a:rPr>
              <a:t>–</a:t>
            </a:r>
            <a:r>
              <a:rPr lang="en-GB" b="1" dirty="0" err="1" smtClean="0">
                <a:solidFill>
                  <a:srgbClr val="2A196F"/>
                </a:solidFill>
                <a:latin typeface="+mn-lt"/>
              </a:rPr>
              <a:t>Hermite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3508" y="41170"/>
            <a:ext cx="32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Wiener–</a:t>
            </a:r>
            <a:r>
              <a:rPr lang="en-GB" b="1" dirty="0" err="1" smtClean="0">
                <a:solidFill>
                  <a:srgbClr val="2A196F"/>
                </a:solidFill>
                <a:latin typeface="+mn-lt"/>
              </a:rPr>
              <a:t>Haar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06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59234" y="3313781"/>
            <a:ext cx="25481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0" r="27921"/>
          <a:stretch/>
        </p:blipFill>
        <p:spPr>
          <a:xfrm>
            <a:off x="170603" y="3887211"/>
            <a:ext cx="1471917" cy="2304256"/>
          </a:xfrm>
        </p:spPr>
      </p:pic>
      <p:sp>
        <p:nvSpPr>
          <p:cNvPr id="10" name="TextBox 9"/>
          <p:cNvSpPr txBox="1"/>
          <p:nvPr/>
        </p:nvSpPr>
        <p:spPr>
          <a:xfrm>
            <a:off x="1057035" y="4838163"/>
            <a:ext cx="1132025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689921" y="3863970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2720" y="4391267"/>
            <a:ext cx="1944216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t="-540" r="47712" b="-200"/>
          <a:stretch/>
        </p:blipFill>
        <p:spPr>
          <a:xfrm>
            <a:off x="1898796" y="502835"/>
            <a:ext cx="3668400" cy="6346536"/>
          </a:xfrm>
          <a:prstGeom prst="rect">
            <a:avLst/>
          </a:prstGeom>
        </p:spPr>
      </p:pic>
      <p:pic>
        <p:nvPicPr>
          <p:cNvPr id="1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r="66334"/>
          <a:stretch/>
        </p:blipFill>
        <p:spPr bwMode="auto">
          <a:xfrm>
            <a:off x="418383" y="905361"/>
            <a:ext cx="111656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 bwMode="auto">
          <a:xfrm>
            <a:off x="803988" y="1049377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8" t="-23" r="-806" b="-708"/>
          <a:stretch/>
        </p:blipFill>
        <p:spPr>
          <a:xfrm>
            <a:off x="5530952" y="540000"/>
            <a:ext cx="3434400" cy="634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760" y="44624"/>
            <a:ext cx="32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Wiener</a:t>
            </a:r>
            <a:r>
              <a:rPr lang="en-GB" b="1" dirty="0">
                <a:solidFill>
                  <a:srgbClr val="2A196F"/>
                </a:solidFill>
                <a:latin typeface="+mn-lt"/>
              </a:rPr>
              <a:t>–</a:t>
            </a:r>
            <a:r>
              <a:rPr lang="en-GB" b="1" dirty="0" err="1" smtClean="0">
                <a:solidFill>
                  <a:srgbClr val="2A196F"/>
                </a:solidFill>
                <a:latin typeface="+mn-lt"/>
              </a:rPr>
              <a:t>Hermite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3508" y="41170"/>
            <a:ext cx="32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Wiener–</a:t>
            </a:r>
            <a:r>
              <a:rPr lang="en-GB" b="1" dirty="0" err="1" smtClean="0">
                <a:solidFill>
                  <a:srgbClr val="2A196F"/>
                </a:solidFill>
                <a:latin typeface="+mn-lt"/>
              </a:rPr>
              <a:t>Haar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900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59234" y="3313781"/>
            <a:ext cx="25481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0" r="27921"/>
          <a:stretch/>
        </p:blipFill>
        <p:spPr>
          <a:xfrm>
            <a:off x="170603" y="3887211"/>
            <a:ext cx="1471917" cy="2304256"/>
          </a:xfrm>
        </p:spPr>
      </p:pic>
      <p:sp>
        <p:nvSpPr>
          <p:cNvPr id="10" name="TextBox 9"/>
          <p:cNvSpPr txBox="1"/>
          <p:nvPr/>
        </p:nvSpPr>
        <p:spPr>
          <a:xfrm>
            <a:off x="1057035" y="4838163"/>
            <a:ext cx="1132025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Oval 23"/>
          <p:cNvSpPr/>
          <p:nvPr/>
        </p:nvSpPr>
        <p:spPr bwMode="auto">
          <a:xfrm>
            <a:off x="689921" y="3863970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2720" y="4391267"/>
            <a:ext cx="1944216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t="-540" r="47712" b="-200"/>
          <a:stretch/>
        </p:blipFill>
        <p:spPr>
          <a:xfrm>
            <a:off x="1898796" y="502835"/>
            <a:ext cx="3668400" cy="6346536"/>
          </a:xfrm>
          <a:prstGeom prst="rect">
            <a:avLst/>
          </a:prstGeom>
        </p:spPr>
      </p:pic>
      <p:pic>
        <p:nvPicPr>
          <p:cNvPr id="1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r="66334"/>
          <a:stretch/>
        </p:blipFill>
        <p:spPr bwMode="auto">
          <a:xfrm>
            <a:off x="418383" y="905361"/>
            <a:ext cx="111656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 bwMode="auto">
          <a:xfrm>
            <a:off x="803988" y="1049377"/>
            <a:ext cx="367114" cy="2183481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5" t="-53" r="-800" b="-688"/>
          <a:stretch/>
        </p:blipFill>
        <p:spPr>
          <a:xfrm>
            <a:off x="5530952" y="538848"/>
            <a:ext cx="3433536" cy="6346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760" y="44624"/>
            <a:ext cx="32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Wiener</a:t>
            </a:r>
            <a:r>
              <a:rPr lang="en-GB" b="1" dirty="0">
                <a:solidFill>
                  <a:srgbClr val="2A196F"/>
                </a:solidFill>
                <a:latin typeface="+mn-lt"/>
              </a:rPr>
              <a:t>–</a:t>
            </a:r>
            <a:r>
              <a:rPr lang="en-GB" b="1" dirty="0" err="1" smtClean="0">
                <a:solidFill>
                  <a:srgbClr val="2A196F"/>
                </a:solidFill>
                <a:latin typeface="+mn-lt"/>
              </a:rPr>
              <a:t>Hermite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3508" y="41170"/>
            <a:ext cx="32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Wiener–</a:t>
            </a:r>
            <a:r>
              <a:rPr lang="en-GB" b="1" dirty="0" err="1" smtClean="0">
                <a:solidFill>
                  <a:srgbClr val="2A196F"/>
                </a:solidFill>
                <a:latin typeface="+mn-lt"/>
              </a:rPr>
              <a:t>Haar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10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1844824"/>
            <a:ext cx="7772400" cy="1362075"/>
          </a:xfrm>
        </p:spPr>
        <p:txBody>
          <a:bodyPr/>
          <a:lstStyle/>
          <a:p>
            <a:r>
              <a:rPr lang="en-US" sz="3600" b="0" cap="none" dirty="0" smtClean="0"/>
              <a:t>Extending the stochastic </a:t>
            </a:r>
            <a:r>
              <a:rPr lang="en-US" sz="3600" b="0" cap="none" dirty="0" err="1" smtClean="0"/>
              <a:t>Galerkin</a:t>
            </a:r>
            <a:r>
              <a:rPr lang="en-US" sz="3600" b="0" cap="none" dirty="0" smtClean="0"/>
              <a:t> model</a:t>
            </a:r>
            <a:r>
              <a:rPr lang="en-US" b="0" cap="none" dirty="0" smtClean="0"/>
              <a:t/>
            </a:r>
            <a:br>
              <a:rPr lang="en-US" b="0" cap="none" dirty="0" smtClean="0"/>
            </a:br>
            <a:r>
              <a:rPr lang="en-US" sz="2400" b="0" cap="none" dirty="0" smtClean="0">
                <a:latin typeface="+mn-lt"/>
              </a:rPr>
              <a:t/>
            </a:r>
            <a:br>
              <a:rPr lang="en-US" sz="2400" b="0" cap="none" dirty="0" smtClean="0">
                <a:latin typeface="+mn-lt"/>
              </a:rPr>
            </a:br>
            <a:r>
              <a:rPr lang="en-US" sz="2400" b="0" cap="none" dirty="0" smtClean="0">
                <a:latin typeface="+mn-lt"/>
              </a:rPr>
              <a:t>To include wetting-and-drying and uncertain friction</a:t>
            </a:r>
            <a:r>
              <a:rPr lang="en-US" b="0" cap="none" dirty="0"/>
              <a:t/>
            </a:r>
            <a:br>
              <a:rPr lang="en-US" b="0" cap="none" dirty="0"/>
            </a:br>
            <a:r>
              <a:rPr lang="en-US" b="0" cap="none" dirty="0"/>
              <a:t/>
            </a:r>
            <a:br>
              <a:rPr lang="en-US" b="0" cap="none" dirty="0"/>
            </a:br>
            <a:endParaRPr lang="en-GB" b="0" cap="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414908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2A196F"/>
                </a:solidFill>
                <a:latin typeface="+mn-lt"/>
              </a:rPr>
              <a:t>Stochastic </a:t>
            </a:r>
            <a:r>
              <a:rPr lang="en-GB" dirty="0" err="1" smtClean="0">
                <a:solidFill>
                  <a:srgbClr val="2A196F"/>
                </a:solidFill>
                <a:latin typeface="+mn-lt"/>
              </a:rPr>
              <a:t>Galerkin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model is based on a more complex deterministic shallow water discretisation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A196F"/>
                </a:solidFill>
                <a:latin typeface="+mn-lt"/>
              </a:rPr>
              <a:t>Extend the 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Wiener–</a:t>
            </a:r>
            <a:r>
              <a:rPr lang="en-GB" dirty="0" err="1" smtClean="0">
                <a:solidFill>
                  <a:srgbClr val="2A196F"/>
                </a:solidFill>
                <a:latin typeface="+mn-lt"/>
              </a:rPr>
              <a:t>Haar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 basis </a:t>
            </a:r>
            <a:r>
              <a:rPr lang="en-GB" dirty="0">
                <a:solidFill>
                  <a:srgbClr val="2A196F"/>
                </a:solidFill>
                <a:latin typeface="+mn-lt"/>
              </a:rPr>
              <a:t>to multiple </a:t>
            </a:r>
            <a:r>
              <a:rPr lang="en-GB" dirty="0" smtClean="0">
                <a:solidFill>
                  <a:srgbClr val="2A196F"/>
                </a:solidFill>
                <a:latin typeface="+mn-lt"/>
              </a:rPr>
              <a:t>dimensions</a:t>
            </a:r>
            <a:endParaRPr lang="en-GB" dirty="0">
              <a:solidFill>
                <a:srgbClr val="2A19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93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2D Wiener–</a:t>
            </a:r>
            <a:r>
              <a:rPr lang="en-GB" dirty="0" err="1" smtClean="0"/>
              <a:t>Haar</a:t>
            </a:r>
            <a:r>
              <a:rPr lang="en-GB" dirty="0" smtClean="0"/>
              <a:t> bases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r="49251"/>
          <a:stretch/>
        </p:blipFill>
        <p:spPr>
          <a:xfrm>
            <a:off x="4139952" y="1821542"/>
            <a:ext cx="4176464" cy="42765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1335278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Tensor product basis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2937628" cy="3100830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2" t="3798" b="36071"/>
          <a:stretch/>
        </p:blipFill>
        <p:spPr bwMode="auto">
          <a:xfrm>
            <a:off x="7997480" y="2122535"/>
            <a:ext cx="1397224" cy="26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1359877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1D basis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3393286" y="3284984"/>
            <a:ext cx="614536" cy="674822"/>
          </a:xfrm>
          <a:prstGeom prst="right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91880" y="2752781"/>
            <a:ext cx="490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2A196F"/>
                </a:solidFill>
                <a:latin typeface="+mn-lt"/>
              </a:rPr>
              <a:t>⊗</a:t>
            </a:r>
          </a:p>
        </p:txBody>
      </p:sp>
    </p:spTree>
    <p:extLst>
      <p:ext uri="{BB962C8B-B14F-4D97-AF65-F5344CB8AC3E}">
        <p14:creationId xmlns:p14="http://schemas.microsoft.com/office/powerpoint/2010/main" val="22722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Well-balancing: water remains motionless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 txBox="1">
            <a:spLocks/>
          </p:cNvSpPr>
          <p:nvPr/>
        </p:nvSpPr>
        <p:spPr bwMode="auto">
          <a:xfrm>
            <a:off x="609600" y="620688"/>
            <a:ext cx="8229600" cy="7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9pPr>
          </a:lstStyle>
          <a:p>
            <a:r>
              <a:rPr lang="en-US" sz="3600" kern="0" dirty="0"/>
              <a:t>Robust properties </a:t>
            </a:r>
            <a:r>
              <a:rPr lang="en-US" sz="3600" kern="0" dirty="0" smtClean="0"/>
              <a:t>of deterministic </a:t>
            </a:r>
            <a:r>
              <a:rPr lang="en-US" sz="3600" kern="0" dirty="0"/>
              <a:t>models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951214-7218-407D-9030-83EC2C7CF1D3}"/>
              </a:ext>
            </a:extLst>
          </p:cNvPr>
          <p:cNvPicPr/>
          <p:nvPr/>
        </p:nvPicPr>
        <p:blipFill rotWithShape="1">
          <a:blip r:embed="rId2"/>
          <a:srcRect t="18565"/>
          <a:stretch/>
        </p:blipFill>
        <p:spPr bwMode="auto">
          <a:xfrm>
            <a:off x="251520" y="2276872"/>
            <a:ext cx="7755683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66843" y="2924944"/>
            <a:ext cx="93610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78811" y="4736923"/>
            <a:ext cx="4032448" cy="1728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702947" y="2924944"/>
            <a:ext cx="2808312" cy="18119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478811" y="2924944"/>
            <a:ext cx="288032" cy="18119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478811" y="3356992"/>
            <a:ext cx="288032" cy="31183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02947" y="3356992"/>
            <a:ext cx="2808312" cy="31081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8951214-7218-407D-9030-83EC2C7CF1D3}"/>
              </a:ext>
            </a:extLst>
          </p:cNvPr>
          <p:cNvPicPr/>
          <p:nvPr/>
        </p:nvPicPr>
        <p:blipFill rotWithShape="1">
          <a:blip r:embed="rId2"/>
          <a:srcRect l="58493" t="33224" r="29437" b="57003"/>
          <a:stretch/>
        </p:blipFill>
        <p:spPr bwMode="auto">
          <a:xfrm>
            <a:off x="4478811" y="4747151"/>
            <a:ext cx="4032448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08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2D Wiener–</a:t>
            </a:r>
            <a:r>
              <a:rPr lang="en-GB" dirty="0" err="1" smtClean="0"/>
              <a:t>Haar</a:t>
            </a:r>
            <a:r>
              <a:rPr lang="en-GB" dirty="0" smtClean="0"/>
              <a:t> bases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/>
          <a:stretch/>
        </p:blipFill>
        <p:spPr>
          <a:xfrm>
            <a:off x="467544" y="1683682"/>
            <a:ext cx="8229600" cy="42765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148049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Tensor product basis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981" y="1124744"/>
            <a:ext cx="32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A196F"/>
                </a:solidFill>
                <a:latin typeface="+mn-lt"/>
              </a:rPr>
              <a:t>Truncated basis</a:t>
            </a:r>
            <a:endParaRPr lang="en-GB" b="1" dirty="0">
              <a:solidFill>
                <a:srgbClr val="2A196F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981218"/>
            <a:ext cx="8373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Truncation follows Le </a:t>
            </a:r>
            <a:r>
              <a:rPr lang="en-GB" sz="2000" dirty="0">
                <a:solidFill>
                  <a:srgbClr val="2A196F"/>
                </a:solidFill>
                <a:latin typeface="+mn-lt"/>
              </a:rPr>
              <a:t>Maître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, </a:t>
            </a:r>
            <a:r>
              <a:rPr lang="en-GB" sz="2000" dirty="0" err="1" smtClean="0">
                <a:solidFill>
                  <a:srgbClr val="2A196F"/>
                </a:solidFill>
                <a:latin typeface="+mn-lt"/>
              </a:rPr>
              <a:t>Knio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, </a:t>
            </a:r>
            <a:r>
              <a:rPr lang="en-GB" sz="2000" dirty="0" err="1" smtClean="0">
                <a:solidFill>
                  <a:srgbClr val="2A196F"/>
                </a:solidFill>
                <a:latin typeface="+mn-lt"/>
              </a:rPr>
              <a:t>Najm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 &amp; </a:t>
            </a:r>
            <a:r>
              <a:rPr lang="en-GB" sz="2000" dirty="0" err="1" smtClean="0">
                <a:solidFill>
                  <a:srgbClr val="2A196F"/>
                </a:solidFill>
                <a:latin typeface="+mn-lt"/>
              </a:rPr>
              <a:t>Ghanem</a:t>
            </a:r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 2004</a:t>
            </a:r>
            <a:r>
              <a:rPr lang="en-GB" sz="2000" dirty="0">
                <a:solidFill>
                  <a:srgbClr val="2A196F"/>
                </a:solidFill>
                <a:latin typeface="+mn-lt"/>
              </a:rPr>
              <a:t>, doi.org/bhsh63</a:t>
            </a:r>
          </a:p>
        </p:txBody>
      </p:sp>
    </p:spTree>
    <p:extLst>
      <p:ext uri="{BB962C8B-B14F-4D97-AF65-F5344CB8AC3E}">
        <p14:creationId xmlns:p14="http://schemas.microsoft.com/office/powerpoint/2010/main" val="418092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2D Wiener–</a:t>
            </a:r>
            <a:r>
              <a:rPr lang="en-GB" dirty="0" err="1" smtClean="0"/>
              <a:t>Haar</a:t>
            </a:r>
            <a:r>
              <a:rPr lang="en-GB" dirty="0" smtClean="0"/>
              <a:t> bases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Dynamic wetting-and-drying and friction source term introduces many more nonlinear operations</a:t>
            </a:r>
          </a:p>
          <a:p>
            <a:r>
              <a:rPr lang="en-GB" sz="2400" dirty="0" smtClean="0"/>
              <a:t>Majority of operations are approximated by quadrature</a:t>
            </a:r>
          </a:p>
          <a:p>
            <a:endParaRPr lang="en-GB" sz="2400" dirty="0" smtClean="0"/>
          </a:p>
          <a:p>
            <a:r>
              <a:rPr lang="en-GB" sz="2400" dirty="0" smtClean="0"/>
              <a:t>Basis truncation does not reduce the number of quadrature points</a:t>
            </a:r>
          </a:p>
          <a:p>
            <a:r>
              <a:rPr lang="en-GB" sz="2400" dirty="0" smtClean="0"/>
              <a:t>Hence, little or no computation saving expected using truncated basis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778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Revisiting the lake-at-rest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50"/>
          <a:stretch/>
        </p:blipFill>
        <p:spPr>
          <a:xfrm>
            <a:off x="1475656" y="3121372"/>
            <a:ext cx="5976664" cy="3619996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63575" y="1310680"/>
            <a:ext cx="7580833" cy="96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r>
              <a:rPr lang="en-GB" sz="2400" kern="0" dirty="0" smtClean="0"/>
              <a:t>Prescribed uncertainty on topography and initial free-surface elevation using a 2D stochastic domain</a:t>
            </a:r>
          </a:p>
          <a:p>
            <a:r>
              <a:rPr lang="en-GB" sz="2400" kern="0" dirty="0" smtClean="0"/>
              <a:t>Wet and dry zones</a:t>
            </a:r>
          </a:p>
          <a:p>
            <a:r>
              <a:rPr lang="en-GB" sz="2400" kern="0" dirty="0" smtClean="0"/>
              <a:t>Frictionless</a:t>
            </a:r>
            <a:endParaRPr lang="en-GB" sz="2400" kern="0" dirty="0"/>
          </a:p>
        </p:txBody>
      </p:sp>
    </p:spTree>
    <p:extLst>
      <p:ext uri="{BB962C8B-B14F-4D97-AF65-F5344CB8AC3E}">
        <p14:creationId xmlns:p14="http://schemas.microsoft.com/office/powerpoint/2010/main" val="26788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</a:t>
            </a:r>
            <a:r>
              <a:rPr lang="en-GB" dirty="0" smtClean="0"/>
              <a:t>Wiener–</a:t>
            </a:r>
            <a:r>
              <a:rPr lang="en-GB" dirty="0" err="1" smtClean="0"/>
              <a:t>Haar</a:t>
            </a:r>
            <a:r>
              <a:rPr lang="en-GB" dirty="0" smtClean="0"/>
              <a:t> tensor product basis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71600" y="1556792"/>
            <a:ext cx="5976664" cy="3096344"/>
            <a:chOff x="1172589" y="1628800"/>
            <a:chExt cx="5976664" cy="3096344"/>
          </a:xfrm>
        </p:grpSpPr>
        <p:pic>
          <p:nvPicPr>
            <p:cNvPr id="6" name="Content Placeholder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" r="-41" b="68737"/>
            <a:stretch/>
          </p:blipFill>
          <p:spPr bwMode="auto">
            <a:xfrm>
              <a:off x="1172589" y="1628800"/>
              <a:ext cx="5976664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2987824" y="1916832"/>
              <a:ext cx="2736304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UOS Stephenson" pitchFamily="-128" charset="0"/>
              </a:endParaRPr>
            </a:p>
          </p:txBody>
        </p:sp>
      </p:grpSp>
      <p:pic>
        <p:nvPicPr>
          <p:cNvPr id="10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32"/>
          <a:stretch/>
        </p:blipFill>
        <p:spPr>
          <a:xfrm>
            <a:off x="1371600" y="4849564"/>
            <a:ext cx="5976664" cy="739676"/>
          </a:xfrm>
        </p:spPr>
      </p:pic>
      <p:pic>
        <p:nvPicPr>
          <p:cNvPr id="11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" t="31990" r="93654" b="36747"/>
          <a:stretch/>
        </p:blipFill>
        <p:spPr bwMode="auto">
          <a:xfrm>
            <a:off x="1115616" y="1988840"/>
            <a:ext cx="41132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3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</a:t>
            </a:r>
            <a:r>
              <a:rPr lang="en-GB" dirty="0" smtClean="0"/>
              <a:t>Wiener–</a:t>
            </a:r>
            <a:r>
              <a:rPr lang="en-GB" dirty="0" err="1" smtClean="0"/>
              <a:t>Haar</a:t>
            </a:r>
            <a:r>
              <a:rPr lang="en-GB" dirty="0" smtClean="0"/>
              <a:t> truncated basis</a:t>
            </a:r>
            <a:endParaRPr lang="en-GB" dirty="0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" t="31990" r="536" b="36747"/>
          <a:stretch/>
        </p:blipFill>
        <p:spPr bwMode="auto">
          <a:xfrm>
            <a:off x="1344966" y="1628800"/>
            <a:ext cx="597666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3186835" y="1844824"/>
            <a:ext cx="273630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10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32"/>
          <a:stretch/>
        </p:blipFill>
        <p:spPr>
          <a:xfrm>
            <a:off x="1371600" y="4489524"/>
            <a:ext cx="5976664" cy="739676"/>
          </a:xfrm>
        </p:spPr>
      </p:pic>
    </p:spTree>
    <p:extLst>
      <p:ext uri="{BB962C8B-B14F-4D97-AF65-F5344CB8AC3E}">
        <p14:creationId xmlns:p14="http://schemas.microsoft.com/office/powerpoint/2010/main" val="39026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</a:t>
            </a:r>
            <a:r>
              <a:rPr lang="en-GB" dirty="0" smtClean="0"/>
              <a:t>Wiener–</a:t>
            </a:r>
            <a:r>
              <a:rPr lang="en-GB" dirty="0" err="1" smtClean="0"/>
              <a:t>Haar</a:t>
            </a:r>
            <a:r>
              <a:rPr lang="en-GB" dirty="0" smtClean="0"/>
              <a:t> truncated basis</a:t>
            </a:r>
            <a:endParaRPr lang="en-GB" dirty="0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" t="31990" r="536" b="36747"/>
          <a:stretch/>
        </p:blipFill>
        <p:spPr bwMode="auto">
          <a:xfrm>
            <a:off x="1344966" y="1628800"/>
            <a:ext cx="597666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3186835" y="1844824"/>
            <a:ext cx="273630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10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32"/>
          <a:stretch/>
        </p:blipFill>
        <p:spPr>
          <a:xfrm>
            <a:off x="1371600" y="4489524"/>
            <a:ext cx="5976664" cy="739676"/>
          </a:xfrm>
        </p:spPr>
      </p:pic>
      <p:pic>
        <p:nvPicPr>
          <p:cNvPr id="11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0" t="70930" r="4415" b="8713"/>
          <a:stretch/>
        </p:blipFill>
        <p:spPr bwMode="auto">
          <a:xfrm>
            <a:off x="3131839" y="4794198"/>
            <a:ext cx="396044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 bwMode="auto">
          <a:xfrm>
            <a:off x="3537254" y="1844824"/>
            <a:ext cx="576064" cy="4660545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Simulating a laboratory experiment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 bwMode="auto">
          <a:xfrm>
            <a:off x="3186835" y="1844824"/>
            <a:ext cx="273630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67000"/>
            <a:ext cx="8229600" cy="2743200"/>
          </a:xfr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63575" y="1310680"/>
            <a:ext cx="8229600" cy="478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sz="2400" kern="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644008" y="4365104"/>
            <a:ext cx="144016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56176" y="3443178"/>
            <a:ext cx="144016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740352" y="4365104"/>
            <a:ext cx="72008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441180" y="4473116"/>
            <a:ext cx="720080" cy="1800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588224" y="4241182"/>
            <a:ext cx="432048" cy="1800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923928" y="2348880"/>
            <a:ext cx="432048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A196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042819" y="1932801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Dam break</a:t>
            </a:r>
            <a:endParaRPr lang="en-GB" sz="2000" dirty="0">
              <a:solidFill>
                <a:srgbClr val="2A196F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6156176" y="2450976"/>
            <a:ext cx="432048" cy="15876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A196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990025" y="1996860"/>
            <a:ext cx="2418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Triangular obstacle</a:t>
            </a:r>
            <a:endParaRPr lang="en-GB" sz="2000" dirty="0">
              <a:solidFill>
                <a:srgbClr val="2A196F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8663" y="5262059"/>
            <a:ext cx="2418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2A196F"/>
                </a:solidFill>
                <a:latin typeface="+mn-lt"/>
              </a:rPr>
              <a:t>Frictional bed</a:t>
            </a:r>
            <a:endParaRPr lang="en-GB" sz="2000" dirty="0">
              <a:solidFill>
                <a:srgbClr val="2A196F"/>
              </a:solidFill>
              <a:latin typeface="+mn-lt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5652120" y="4797152"/>
            <a:ext cx="553616" cy="4938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A196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7674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67000"/>
            <a:ext cx="8229600" cy="2743200"/>
          </a:xfrm>
        </p:spPr>
      </p:pic>
      <p:sp>
        <p:nvSpPr>
          <p:cNvPr id="14" name="Rectangle 13"/>
          <p:cNvSpPr/>
          <p:nvPr/>
        </p:nvSpPr>
        <p:spPr bwMode="auto">
          <a:xfrm>
            <a:off x="6156176" y="3443178"/>
            <a:ext cx="144016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6294582" y="3500582"/>
            <a:ext cx="1136073" cy="1177636"/>
          </a:xfrm>
          <a:custGeom>
            <a:avLst/>
            <a:gdLst>
              <a:gd name="connsiteX0" fmla="*/ 0 w 1136073"/>
              <a:gd name="connsiteY0" fmla="*/ 1177636 h 1177636"/>
              <a:gd name="connsiteX1" fmla="*/ 558800 w 1136073"/>
              <a:gd name="connsiteY1" fmla="*/ 452582 h 1177636"/>
              <a:gd name="connsiteX2" fmla="*/ 1136073 w 1136073"/>
              <a:gd name="connsiteY2" fmla="*/ 1177636 h 1177636"/>
              <a:gd name="connsiteX3" fmla="*/ 558800 w 1136073"/>
              <a:gd name="connsiteY3" fmla="*/ 0 h 1177636"/>
              <a:gd name="connsiteX4" fmla="*/ 0 w 1136073"/>
              <a:gd name="connsiteY4" fmla="*/ 1177636 h 117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073" h="1177636">
                <a:moveTo>
                  <a:pt x="0" y="1177636"/>
                </a:moveTo>
                <a:lnTo>
                  <a:pt x="558800" y="452582"/>
                </a:lnTo>
                <a:lnTo>
                  <a:pt x="1136073" y="1177636"/>
                </a:lnTo>
                <a:lnTo>
                  <a:pt x="558800" y="0"/>
                </a:lnTo>
                <a:lnTo>
                  <a:pt x="0" y="117763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Simulating a laboratory experiment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 bwMode="auto">
          <a:xfrm>
            <a:off x="3186835" y="1844824"/>
            <a:ext cx="273630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44008" y="4365104"/>
            <a:ext cx="144016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740352" y="4365104"/>
            <a:ext cx="72008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474923" y="4470309"/>
            <a:ext cx="720080" cy="1800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588224" y="4252838"/>
            <a:ext cx="432048" cy="1800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443360" y="4494888"/>
            <a:ext cx="72008" cy="1530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6294953" y="3772268"/>
            <a:ext cx="1137855" cy="908519"/>
          </a:xfrm>
          <a:custGeom>
            <a:avLst/>
            <a:gdLst>
              <a:gd name="connsiteX0" fmla="*/ 0 w 1137855"/>
              <a:gd name="connsiteY0" fmla="*/ 908519 h 908519"/>
              <a:gd name="connsiteX1" fmla="*/ 573338 w 1137855"/>
              <a:gd name="connsiteY1" fmla="*/ 0 h 908519"/>
              <a:gd name="connsiteX2" fmla="*/ 1137855 w 1137855"/>
              <a:gd name="connsiteY2" fmla="*/ 905579 h 90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855" h="908519">
                <a:moveTo>
                  <a:pt x="0" y="908519"/>
                </a:moveTo>
                <a:lnTo>
                  <a:pt x="573338" y="0"/>
                </a:lnTo>
                <a:lnTo>
                  <a:pt x="1137855" y="905579"/>
                </a:lnTo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663575" y="1310680"/>
            <a:ext cx="8229600" cy="478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r>
              <a:rPr lang="en-GB" sz="2400" kern="0" dirty="0" smtClean="0"/>
              <a:t>Prescribed uncertainty over triangular obstacle</a:t>
            </a:r>
          </a:p>
          <a:p>
            <a:r>
              <a:rPr lang="en-GB" sz="2400" kern="0" dirty="0" smtClean="0"/>
              <a:t>Uncertain friction parameter</a:t>
            </a:r>
            <a:endParaRPr lang="en-GB" sz="2400" kern="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292429" y="3140968"/>
            <a:ext cx="439812" cy="4148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175888" y="2407049"/>
            <a:ext cx="181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2A196F"/>
                </a:solidFill>
                <a:latin typeface="+mn-lt"/>
              </a:rPr>
              <a:t>Uniform distribution</a:t>
            </a:r>
            <a:endParaRPr lang="en-GB" sz="2000" b="1" dirty="0">
              <a:solidFill>
                <a:srgbClr val="2A19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544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2656"/>
            <a:ext cx="8229600" cy="762000"/>
          </a:xfrm>
        </p:spPr>
        <p:txBody>
          <a:bodyPr/>
          <a:lstStyle/>
          <a:p>
            <a:r>
              <a:rPr lang="en-GB" dirty="0" smtClean="0"/>
              <a:t>Stochastic </a:t>
            </a:r>
            <a:r>
              <a:rPr lang="en-GB" dirty="0" err="1" smtClean="0"/>
              <a:t>Galerkin</a:t>
            </a:r>
            <a:r>
              <a:rPr lang="en-GB" dirty="0" smtClean="0"/>
              <a:t> solution at </a:t>
            </a:r>
            <a:r>
              <a:rPr lang="en-GB" i="1" dirty="0" smtClean="0"/>
              <a:t>t</a:t>
            </a:r>
            <a:r>
              <a:rPr lang="en-GB" dirty="0" smtClean="0"/>
              <a:t>=1.48s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18210"/>
            <a:ext cx="6319936" cy="2106646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V="1">
            <a:off x="5143242" y="2619753"/>
            <a:ext cx="1" cy="73723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3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" b="20225"/>
          <a:stretch/>
        </p:blipFill>
        <p:spPr>
          <a:xfrm>
            <a:off x="1699851" y="3564930"/>
            <a:ext cx="6747665" cy="2888406"/>
          </a:xfrm>
        </p:spPr>
      </p:pic>
      <p:sp>
        <p:nvSpPr>
          <p:cNvPr id="24" name="TextBox 23"/>
          <p:cNvSpPr txBox="1"/>
          <p:nvPr/>
        </p:nvSpPr>
        <p:spPr>
          <a:xfrm>
            <a:off x="0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b="1" dirty="0">
                <a:solidFill>
                  <a:srgbClr val="2A196F"/>
                </a:solidFill>
                <a:latin typeface="+mn-lt"/>
              </a:rPr>
              <a:t>Truncated Wiener–</a:t>
            </a:r>
            <a:r>
              <a:rPr lang="en-GB" sz="2300" b="1" dirty="0" err="1">
                <a:solidFill>
                  <a:srgbClr val="2A196F"/>
                </a:solidFill>
                <a:latin typeface="+mn-lt"/>
              </a:rPr>
              <a:t>Haar</a:t>
            </a:r>
            <a:r>
              <a:rPr lang="en-GB" sz="2300" b="1" dirty="0">
                <a:solidFill>
                  <a:srgbClr val="2A196F"/>
                </a:solidFill>
                <a:latin typeface="+mn-lt"/>
              </a:rPr>
              <a:t> basis leads to negative water depths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1680" y="319355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2A196F"/>
                </a:solidFill>
                <a:latin typeface="+mn-lt"/>
              </a:rPr>
              <a:t>Tensor product basis</a:t>
            </a:r>
            <a:endParaRPr lang="en-GB" sz="2000" b="1" dirty="0">
              <a:solidFill>
                <a:srgbClr val="2A196F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4334" y="3199441"/>
            <a:ext cx="3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2A196F"/>
                </a:solidFill>
                <a:latin typeface="+mn-lt"/>
              </a:rPr>
              <a:t>Truncated basis</a:t>
            </a:r>
            <a:endParaRPr lang="en-GB" sz="2000" b="1" dirty="0">
              <a:solidFill>
                <a:srgbClr val="2A19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03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Wiener–</a:t>
            </a:r>
            <a:r>
              <a:rPr lang="en-GB" dirty="0" err="1"/>
              <a:t>Haar</a:t>
            </a:r>
            <a:r>
              <a:rPr lang="en-GB" dirty="0"/>
              <a:t> tensor product basis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186835" y="1844824"/>
            <a:ext cx="273630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63" b="64979"/>
          <a:stretch/>
        </p:blipFill>
        <p:spPr>
          <a:xfrm>
            <a:off x="0" y="1134112"/>
            <a:ext cx="4932040" cy="18628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9" b="94761"/>
          <a:stretch/>
        </p:blipFill>
        <p:spPr>
          <a:xfrm>
            <a:off x="4932039" y="1134112"/>
            <a:ext cx="4219101" cy="278664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 bwMode="auto">
          <a:xfrm>
            <a:off x="2195736" y="1988840"/>
            <a:ext cx="648072" cy="432048"/>
          </a:xfrm>
          <a:prstGeom prst="rightArrow">
            <a:avLst/>
          </a:prstGeom>
          <a:solidFill>
            <a:srgbClr val="2A19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86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Well-balancing: water remains motionless</a:t>
            </a:r>
          </a:p>
          <a:p>
            <a:r>
              <a:rPr lang="en-GB" sz="2800" dirty="0" smtClean="0"/>
              <a:t>Dynamic wetting-and-drying (water </a:t>
            </a:r>
            <a:r>
              <a:rPr lang="en-GB" sz="2800" dirty="0"/>
              <a:t>depth </a:t>
            </a:r>
            <a:r>
              <a:rPr lang="en-GB" sz="2800" dirty="0" smtClean="0"/>
              <a:t>≥ 0)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47" y="2701682"/>
            <a:ext cx="4853906" cy="36404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41191" y="6372036"/>
            <a:ext cx="3195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2A196F"/>
                </a:solidFill>
                <a:latin typeface="TUOS Blake"/>
              </a:rPr>
              <a:t>Source</a:t>
            </a:r>
            <a:r>
              <a:rPr lang="en-GB" sz="1800" kern="0" dirty="0">
                <a:solidFill>
                  <a:srgbClr val="2A196F"/>
                </a:solidFill>
                <a:latin typeface="TUOS Blake"/>
              </a:rPr>
              <a:t>: </a:t>
            </a:r>
            <a:r>
              <a:rPr lang="en-GB" sz="1800" kern="0" dirty="0" smtClean="0">
                <a:solidFill>
                  <a:srgbClr val="2A196F"/>
                </a:solidFill>
                <a:latin typeface="TUOS Blake"/>
              </a:rPr>
              <a:t>hydrologyexpert.com</a:t>
            </a:r>
            <a:endParaRPr lang="en-GB" sz="18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 txBox="1">
            <a:spLocks/>
          </p:cNvSpPr>
          <p:nvPr/>
        </p:nvSpPr>
        <p:spPr bwMode="auto">
          <a:xfrm>
            <a:off x="609600" y="620688"/>
            <a:ext cx="8229600" cy="7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9pPr>
          </a:lstStyle>
          <a:p>
            <a:r>
              <a:rPr lang="en-US" sz="3600" kern="0" dirty="0"/>
              <a:t>Robust properties </a:t>
            </a:r>
            <a:r>
              <a:rPr lang="en-US" sz="3600" kern="0" dirty="0" smtClean="0"/>
              <a:t>of deterministic </a:t>
            </a:r>
            <a:r>
              <a:rPr lang="en-US" sz="3600" kern="0" dirty="0"/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23494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Wiener–</a:t>
            </a:r>
            <a:r>
              <a:rPr lang="en-GB" dirty="0" err="1"/>
              <a:t>Haar</a:t>
            </a:r>
            <a:r>
              <a:rPr lang="en-GB" dirty="0"/>
              <a:t> tensor product basis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186835" y="1844824"/>
            <a:ext cx="273630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79"/>
          <a:stretch/>
        </p:blipFill>
        <p:spPr>
          <a:xfrm>
            <a:off x="0" y="1134112"/>
            <a:ext cx="9144000" cy="186284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6732240" y="1896112"/>
            <a:ext cx="648072" cy="432048"/>
          </a:xfrm>
          <a:prstGeom prst="rightArrow">
            <a:avLst/>
          </a:prstGeom>
          <a:solidFill>
            <a:srgbClr val="2A19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1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Wiener–</a:t>
            </a:r>
            <a:r>
              <a:rPr lang="en-GB" dirty="0" err="1"/>
              <a:t>Haar</a:t>
            </a:r>
            <a:r>
              <a:rPr lang="en-GB" dirty="0"/>
              <a:t> tensor product basis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186835" y="1844824"/>
            <a:ext cx="273630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/>
        </p:blipFill>
        <p:spPr>
          <a:xfrm>
            <a:off x="0" y="1134112"/>
            <a:ext cx="9144000" cy="3375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932040" y="2996952"/>
            <a:ext cx="4211960" cy="15121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4" name="U-Turn Arrow 3"/>
          <p:cNvSpPr/>
          <p:nvPr/>
        </p:nvSpPr>
        <p:spPr bwMode="auto">
          <a:xfrm>
            <a:off x="3491880" y="2718288"/>
            <a:ext cx="576064" cy="607384"/>
          </a:xfrm>
          <a:prstGeom prst="uturnArrow">
            <a:avLst/>
          </a:prstGeom>
          <a:solidFill>
            <a:srgbClr val="2A19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4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Wiener–</a:t>
            </a:r>
            <a:r>
              <a:rPr lang="en-GB" dirty="0" err="1"/>
              <a:t>Haar</a:t>
            </a:r>
            <a:r>
              <a:rPr lang="en-GB" dirty="0"/>
              <a:t> tensor product basis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186835" y="1844824"/>
            <a:ext cx="273630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1"/>
          <a:stretch/>
        </p:blipFill>
        <p:spPr>
          <a:xfrm>
            <a:off x="0" y="1134112"/>
            <a:ext cx="9144000" cy="337500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10800000">
            <a:off x="6732240" y="3284984"/>
            <a:ext cx="648072" cy="432048"/>
          </a:xfrm>
          <a:prstGeom prst="rightArrow">
            <a:avLst/>
          </a:prstGeom>
          <a:solidFill>
            <a:srgbClr val="2A19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2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Wiener–</a:t>
            </a:r>
            <a:r>
              <a:rPr lang="en-GB" dirty="0" err="1"/>
              <a:t>Haar</a:t>
            </a:r>
            <a:r>
              <a:rPr lang="en-GB" dirty="0"/>
              <a:t> tensor product basis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186835" y="1844824"/>
            <a:ext cx="273630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112"/>
            <a:ext cx="9144000" cy="5319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932040" y="4581128"/>
            <a:ext cx="4211960" cy="18722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10800000">
            <a:off x="899592" y="5733256"/>
            <a:ext cx="648072" cy="432048"/>
          </a:xfrm>
          <a:prstGeom prst="rightArrow">
            <a:avLst/>
          </a:prstGeom>
          <a:solidFill>
            <a:srgbClr val="2A19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899593" y="4581128"/>
            <a:ext cx="648072" cy="432048"/>
          </a:xfrm>
          <a:prstGeom prst="rightArrow">
            <a:avLst/>
          </a:prstGeom>
          <a:solidFill>
            <a:srgbClr val="2A19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7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Wiener–</a:t>
            </a:r>
            <a:r>
              <a:rPr lang="en-GB" dirty="0" err="1"/>
              <a:t>Haar</a:t>
            </a:r>
            <a:r>
              <a:rPr lang="en-GB" dirty="0"/>
              <a:t> tensor product basis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186835" y="1844824"/>
            <a:ext cx="273630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112"/>
            <a:ext cx="9144000" cy="531922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6372200" y="4797152"/>
            <a:ext cx="648072" cy="432048"/>
          </a:xfrm>
          <a:prstGeom prst="rightArrow">
            <a:avLst/>
          </a:prstGeom>
          <a:solidFill>
            <a:srgbClr val="2A19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UOS Stephenson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8229600" cy="762000"/>
          </a:xfrm>
        </p:spPr>
        <p:txBody>
          <a:bodyPr/>
          <a:lstStyle/>
          <a:p>
            <a:r>
              <a:rPr lang="en-GB" sz="3400" dirty="0" smtClean="0"/>
              <a:t>Summary</a:t>
            </a:r>
            <a:endParaRPr lang="en-GB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764704"/>
            <a:ext cx="8229600" cy="2638572"/>
          </a:xfrm>
        </p:spPr>
        <p:txBody>
          <a:bodyPr/>
          <a:lstStyle/>
          <a:p>
            <a:r>
              <a:rPr lang="en-GB" sz="2400" dirty="0" smtClean="0"/>
              <a:t>Wiener–</a:t>
            </a:r>
            <a:r>
              <a:rPr lang="en-GB" sz="2400" dirty="0" err="1" smtClean="0"/>
              <a:t>Hermite</a:t>
            </a:r>
            <a:r>
              <a:rPr lang="en-GB" sz="2400" dirty="0" smtClean="0"/>
              <a:t> well-suited for calculating flow statistics in fully-wet domains (river flows)</a:t>
            </a:r>
          </a:p>
          <a:p>
            <a:r>
              <a:rPr lang="en-GB" sz="2400" dirty="0" smtClean="0"/>
              <a:t>Wiener–</a:t>
            </a:r>
            <a:r>
              <a:rPr lang="en-GB" sz="2400" dirty="0" err="1" smtClean="0"/>
              <a:t>Haar</a:t>
            </a:r>
            <a:r>
              <a:rPr lang="en-GB" sz="2400" dirty="0"/>
              <a:t> </a:t>
            </a:r>
            <a:r>
              <a:rPr lang="en-GB" sz="2400" dirty="0" smtClean="0"/>
              <a:t>improves representation of probability distributions over </a:t>
            </a:r>
            <a:r>
              <a:rPr lang="en-GB" sz="2400" dirty="0"/>
              <a:t>Wiener–</a:t>
            </a:r>
            <a:r>
              <a:rPr lang="en-GB" sz="2400" dirty="0" err="1"/>
              <a:t>Hermite</a:t>
            </a:r>
            <a:endParaRPr lang="en-GB" sz="2400" dirty="0" smtClean="0"/>
          </a:p>
          <a:p>
            <a:r>
              <a:rPr lang="en-GB" sz="2400" dirty="0" smtClean="0"/>
              <a:t>Wiener–</a:t>
            </a:r>
            <a:r>
              <a:rPr lang="en-GB" sz="2400" dirty="0" err="1" smtClean="0"/>
              <a:t>Haar</a:t>
            </a:r>
            <a:r>
              <a:rPr lang="en-GB" sz="2400" dirty="0" smtClean="0"/>
              <a:t> tensor product basis inherits all robust properties</a:t>
            </a:r>
          </a:p>
          <a:p>
            <a:pPr marL="0" indent="0">
              <a:buNone/>
            </a:pPr>
            <a:endParaRPr lang="en-GB" sz="2400" dirty="0" smtClean="0"/>
          </a:p>
          <a:p>
            <a:endParaRPr lang="en-GB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8885" y="6269815"/>
            <a:ext cx="9098958" cy="543561"/>
            <a:chOff x="28885" y="6116401"/>
            <a:chExt cx="9098958" cy="5435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4282" y="6116401"/>
              <a:ext cx="543561" cy="54356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8885" y="6165304"/>
              <a:ext cx="9001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2A196F"/>
                  </a:solidFill>
                  <a:latin typeface="TUOS Blake"/>
                </a:rPr>
                <a:t>Preprint at: </a:t>
              </a:r>
              <a:r>
                <a:rPr lang="en-US" sz="2000" b="1" dirty="0" smtClean="0">
                  <a:solidFill>
                    <a:srgbClr val="2A196F"/>
                  </a:solidFill>
                  <a:latin typeface="TUOS Blake"/>
                </a:rPr>
                <a:t>bit.ly/</a:t>
              </a:r>
              <a:r>
                <a:rPr lang="en-US" sz="2000" b="1" dirty="0" err="1" smtClean="0">
                  <a:solidFill>
                    <a:srgbClr val="2A196F"/>
                  </a:solidFill>
                  <a:latin typeface="TUOS Blake"/>
                </a:rPr>
                <a:t>wateruq</a:t>
              </a:r>
              <a:r>
                <a:rPr lang="en-US" sz="2000" b="1" dirty="0" smtClean="0">
                  <a:solidFill>
                    <a:srgbClr val="2A196F"/>
                  </a:solidFill>
                  <a:latin typeface="TUOS Blake"/>
                </a:rPr>
                <a:t> </a:t>
              </a:r>
              <a:r>
                <a:rPr lang="en-US" sz="2000" dirty="0" smtClean="0">
                  <a:solidFill>
                    <a:srgbClr val="2A196F"/>
                  </a:solidFill>
                  <a:latin typeface="TUOS Blake"/>
                </a:rPr>
                <a:t>Contact me: </a:t>
              </a:r>
              <a:r>
                <a:rPr lang="en-US" sz="2000" dirty="0">
                  <a:solidFill>
                    <a:srgbClr val="2A196F"/>
                  </a:solidFill>
                  <a:latin typeface="TUOS Blake"/>
                </a:rPr>
                <a:t>js102@zepler.net, @</a:t>
              </a:r>
              <a:r>
                <a:rPr lang="en-US" sz="2000" dirty="0" err="1">
                  <a:solidFill>
                    <a:srgbClr val="2A196F"/>
                  </a:solidFill>
                  <a:latin typeface="TUOS Blake"/>
                </a:rPr>
                <a:t>hertzsprrrung</a:t>
              </a:r>
              <a:endParaRPr lang="en-US" sz="2000" dirty="0">
                <a:solidFill>
                  <a:srgbClr val="2A196F"/>
                </a:solidFill>
                <a:latin typeface="TUOS Blak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6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8229600" cy="762000"/>
          </a:xfrm>
        </p:spPr>
        <p:txBody>
          <a:bodyPr/>
          <a:lstStyle/>
          <a:p>
            <a:r>
              <a:rPr lang="en-GB" sz="3400" dirty="0" smtClean="0"/>
              <a:t>Summary</a:t>
            </a:r>
            <a:endParaRPr lang="en-GB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" y="764704"/>
            <a:ext cx="8229600" cy="2553735"/>
          </a:xfrm>
        </p:spPr>
        <p:txBody>
          <a:bodyPr/>
          <a:lstStyle/>
          <a:p>
            <a:r>
              <a:rPr lang="en-GB" sz="2400" dirty="0" smtClean="0"/>
              <a:t>Wiener–</a:t>
            </a:r>
            <a:r>
              <a:rPr lang="en-GB" sz="2400" dirty="0" err="1" smtClean="0"/>
              <a:t>Hermite</a:t>
            </a:r>
            <a:r>
              <a:rPr lang="en-GB" sz="2400" dirty="0" smtClean="0"/>
              <a:t> well-suited for calculating flow statistics in fully-wet domains (river flows)</a:t>
            </a:r>
          </a:p>
          <a:p>
            <a:r>
              <a:rPr lang="en-GB" sz="2400" dirty="0" smtClean="0"/>
              <a:t>Wiener–</a:t>
            </a:r>
            <a:r>
              <a:rPr lang="en-GB" sz="2400" dirty="0" err="1" smtClean="0"/>
              <a:t>Haar</a:t>
            </a:r>
            <a:r>
              <a:rPr lang="en-GB" sz="2400" dirty="0"/>
              <a:t> </a:t>
            </a:r>
            <a:r>
              <a:rPr lang="en-GB" sz="2400" dirty="0" smtClean="0"/>
              <a:t>improves representation of probability distributions over </a:t>
            </a:r>
            <a:r>
              <a:rPr lang="en-GB" sz="2400" dirty="0"/>
              <a:t>Wiener–</a:t>
            </a:r>
            <a:r>
              <a:rPr lang="en-GB" sz="2400" dirty="0" err="1"/>
              <a:t>Hermite</a:t>
            </a:r>
            <a:endParaRPr lang="en-GB" sz="2400" dirty="0" smtClean="0"/>
          </a:p>
          <a:p>
            <a:r>
              <a:rPr lang="en-GB" sz="2400" dirty="0" smtClean="0"/>
              <a:t>Wiener–</a:t>
            </a:r>
            <a:r>
              <a:rPr lang="en-GB" sz="2400" dirty="0" err="1" smtClean="0"/>
              <a:t>Haar</a:t>
            </a:r>
            <a:r>
              <a:rPr lang="en-GB" sz="2400" dirty="0" smtClean="0"/>
              <a:t> tensor product basis inherits all robust properties</a:t>
            </a:r>
          </a:p>
          <a:p>
            <a:pPr marL="0" indent="0">
              <a:buNone/>
            </a:pPr>
            <a:endParaRPr lang="en-GB" sz="2400" dirty="0" smtClean="0"/>
          </a:p>
          <a:p>
            <a:endParaRPr lang="en-GB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3497824"/>
            <a:ext cx="8229600" cy="83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2A196F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9pPr>
          </a:lstStyle>
          <a:p>
            <a:r>
              <a:rPr lang="en-GB" sz="3400" kern="0" dirty="0" smtClean="0"/>
              <a:t>Future directions</a:t>
            </a:r>
            <a:endParaRPr lang="en-GB" sz="3400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63575" y="3974024"/>
            <a:ext cx="8229600" cy="23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3200">
                <a:solidFill>
                  <a:srgbClr val="2A196F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800">
                <a:solidFill>
                  <a:srgbClr val="2A196F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2A196F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400">
                <a:solidFill>
                  <a:srgbClr val="2A196F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900">
                <a:solidFill>
                  <a:srgbClr val="2A196F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900">
                <a:solidFill>
                  <a:srgbClr val="2A196F"/>
                </a:solidFill>
                <a:latin typeface="+mn-lt"/>
              </a:defRPr>
            </a:lvl9pPr>
          </a:lstStyle>
          <a:p>
            <a:r>
              <a:rPr lang="en-GB" sz="2400" kern="0" dirty="0" smtClean="0"/>
              <a:t>How to gain efficiency without sacrificing robustness and stability?</a:t>
            </a:r>
          </a:p>
          <a:p>
            <a:pPr lvl="1"/>
            <a:r>
              <a:rPr lang="en-GB" sz="2000" kern="0" dirty="0"/>
              <a:t>c</a:t>
            </a:r>
            <a:r>
              <a:rPr lang="en-GB" sz="2000" kern="0" dirty="0" smtClean="0"/>
              <a:t>urrently developing a fully-intrusive method with Per</a:t>
            </a:r>
          </a:p>
          <a:p>
            <a:pPr lvl="1"/>
            <a:r>
              <a:rPr lang="en-GB" sz="2000" kern="0" dirty="0" smtClean="0"/>
              <a:t>could wavelet-based </a:t>
            </a:r>
            <a:r>
              <a:rPr lang="en-GB" sz="2000" kern="0" dirty="0" err="1" smtClean="0"/>
              <a:t>adaptivity</a:t>
            </a:r>
            <a:r>
              <a:rPr lang="en-GB" sz="2000" kern="0" dirty="0" smtClean="0"/>
              <a:t> alleviate the problem?</a:t>
            </a:r>
          </a:p>
          <a:p>
            <a:r>
              <a:rPr lang="en-GB" sz="2400" kern="0" dirty="0" smtClean="0"/>
              <a:t>What are the best alternatives to stochastic </a:t>
            </a:r>
            <a:r>
              <a:rPr lang="en-GB" sz="2400" kern="0" dirty="0" err="1" smtClean="0"/>
              <a:t>Galerkin</a:t>
            </a:r>
            <a:r>
              <a:rPr lang="en-GB" sz="2400" kern="0" dirty="0" smtClean="0"/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55576" y="6154620"/>
            <a:ext cx="9694197" cy="810434"/>
            <a:chOff x="703614" y="6165305"/>
            <a:chExt cx="9001000" cy="6463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870" y="6332962"/>
              <a:ext cx="431851" cy="43185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03614" y="6165305"/>
              <a:ext cx="9001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solidFill>
                    <a:srgbClr val="2A196F"/>
                  </a:solidFill>
                  <a:latin typeface="TUOS Blake"/>
                </a:rPr>
                <a:t>Slides: </a:t>
              </a:r>
              <a:r>
                <a:rPr lang="en-US" sz="1800" b="1" dirty="0" smtClean="0">
                  <a:solidFill>
                    <a:srgbClr val="2A196F"/>
                  </a:solidFill>
                  <a:latin typeface="TUOS Blake"/>
                </a:rPr>
                <a:t>doi.org/c3nr</a:t>
              </a:r>
              <a:r>
                <a:rPr lang="en-US" sz="1800" dirty="0" smtClean="0">
                  <a:solidFill>
                    <a:srgbClr val="2A196F"/>
                  </a:solidFill>
                  <a:latin typeface="TUOS Blake"/>
                </a:rPr>
                <a:t> Preprint: </a:t>
              </a:r>
              <a:r>
                <a:rPr lang="en-US" sz="1800" b="1" dirty="0" smtClean="0">
                  <a:solidFill>
                    <a:srgbClr val="2A196F"/>
                  </a:solidFill>
                  <a:latin typeface="TUOS Blake"/>
                </a:rPr>
                <a:t>bit.ly/</a:t>
              </a:r>
              <a:r>
                <a:rPr lang="en-US" sz="1800" b="1" dirty="0" err="1" smtClean="0">
                  <a:solidFill>
                    <a:srgbClr val="2A196F"/>
                  </a:solidFill>
                  <a:latin typeface="TUOS Blake"/>
                </a:rPr>
                <a:t>wateruq</a:t>
              </a:r>
              <a:endParaRPr lang="en-US" sz="1800" b="1" dirty="0">
                <a:solidFill>
                  <a:srgbClr val="2A196F"/>
                </a:solidFill>
                <a:latin typeface="TUOS Blake"/>
              </a:endParaRPr>
            </a:p>
            <a:p>
              <a:r>
                <a:rPr lang="en-US" sz="1800" dirty="0" smtClean="0">
                  <a:solidFill>
                    <a:srgbClr val="2A196F"/>
                  </a:solidFill>
                  <a:latin typeface="TUOS Blake"/>
                </a:rPr>
                <a:t>Contact: </a:t>
              </a:r>
              <a:r>
                <a:rPr lang="en-US" sz="1800" dirty="0">
                  <a:solidFill>
                    <a:srgbClr val="2A196F"/>
                  </a:solidFill>
                  <a:latin typeface="TUOS Blake"/>
                </a:rPr>
                <a:t>js102@zepler.net, @</a:t>
              </a:r>
              <a:r>
                <a:rPr lang="en-US" sz="1800" dirty="0" err="1">
                  <a:solidFill>
                    <a:srgbClr val="2A196F"/>
                  </a:solidFill>
                  <a:latin typeface="TUOS Blake"/>
                </a:rPr>
                <a:t>hertzsprrrung</a:t>
              </a:r>
              <a:endParaRPr lang="en-US" sz="1800" dirty="0">
                <a:solidFill>
                  <a:srgbClr val="2A196F"/>
                </a:solidFill>
                <a:latin typeface="TUOS Blak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26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7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Project partners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148" y="2328107"/>
            <a:ext cx="1774300" cy="509368"/>
          </a:xfrm>
          <a:prstGeom prst="rect">
            <a:avLst/>
          </a:prstGeom>
        </p:spPr>
      </p:pic>
      <p:pic>
        <p:nvPicPr>
          <p:cNvPr id="7" name="Picture 12" descr="Image result for University of east angl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0" y="2283705"/>
            <a:ext cx="1234696" cy="64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Leeds univers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43" y="2307729"/>
            <a:ext cx="1851373" cy="59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041" y="3942618"/>
            <a:ext cx="2108941" cy="717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19" y="3991137"/>
            <a:ext cx="1191505" cy="697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963" y="5027969"/>
            <a:ext cx="1677099" cy="6027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1807" y="4134916"/>
            <a:ext cx="1932606" cy="353391"/>
          </a:xfrm>
          <a:prstGeom prst="rect">
            <a:avLst/>
          </a:prstGeom>
        </p:spPr>
      </p:pic>
      <p:pic>
        <p:nvPicPr>
          <p:cNvPr id="13" name="Picture 10" descr="Image result for Ch2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7" t="29278" r="7744" b="34037"/>
          <a:stretch/>
        </p:blipFill>
        <p:spPr bwMode="auto">
          <a:xfrm>
            <a:off x="3711397" y="4832420"/>
            <a:ext cx="1873916" cy="80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2" y="4864642"/>
            <a:ext cx="2179434" cy="76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Image result for Sheffield City council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567" y="5842312"/>
            <a:ext cx="777666" cy="61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loughborough university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52" y="2328107"/>
            <a:ext cx="2322458" cy="81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TWENTY 65 sheffiel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544" y="5952802"/>
            <a:ext cx="1258288" cy="50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38200" y="3269346"/>
            <a:ext cx="3935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kern="0" dirty="0" smtClean="0">
                <a:solidFill>
                  <a:srgbClr val="2A196F"/>
                </a:solidFill>
                <a:latin typeface="TUOS Blake"/>
              </a:rPr>
              <a:t>Industry and government</a:t>
            </a:r>
            <a:endParaRPr lang="en-GB" b="1" dirty="0"/>
          </a:p>
        </p:txBody>
      </p:sp>
      <p:sp>
        <p:nvSpPr>
          <p:cNvPr id="20" name="Rectangle 19"/>
          <p:cNvSpPr/>
          <p:nvPr/>
        </p:nvSpPr>
        <p:spPr>
          <a:xfrm>
            <a:off x="838200" y="1576936"/>
            <a:ext cx="1632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kern="0" dirty="0" smtClean="0">
                <a:solidFill>
                  <a:srgbClr val="2A196F"/>
                </a:solidFill>
                <a:latin typeface="TUOS Blake"/>
              </a:rPr>
              <a:t>Academic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6672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Critical steady-state flow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54" y="1557338"/>
            <a:ext cx="5187042" cy="45386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9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Well-balancing: water remains motionless</a:t>
            </a:r>
          </a:p>
          <a:p>
            <a:r>
              <a:rPr lang="en-GB" sz="2800" dirty="0" smtClean="0"/>
              <a:t>Dynamic wetting-and-drying</a:t>
            </a:r>
          </a:p>
          <a:p>
            <a:r>
              <a:rPr lang="en-GB" sz="2800" dirty="0" smtClean="0"/>
              <a:t>Shock-capturing, ability to model subcritical and supercritical flow transitions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73016"/>
            <a:ext cx="7325518" cy="2660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28184" y="623376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2A196F"/>
                </a:solidFill>
                <a:latin typeface="TUOS Blake"/>
              </a:rPr>
              <a:t>Source</a:t>
            </a:r>
            <a:r>
              <a:rPr lang="en-GB" sz="1800" kern="0" dirty="0">
                <a:solidFill>
                  <a:srgbClr val="2A196F"/>
                </a:solidFill>
                <a:latin typeface="TUOS Blake"/>
              </a:rPr>
              <a:t>: </a:t>
            </a:r>
            <a:r>
              <a:rPr lang="en-GB" sz="1800" kern="0" dirty="0" smtClean="0">
                <a:solidFill>
                  <a:srgbClr val="2A196F"/>
                </a:solidFill>
                <a:latin typeface="TUOS Blake"/>
              </a:rPr>
              <a:t>doi.org/c3jh</a:t>
            </a:r>
            <a:endParaRPr lang="en-GB" sz="18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 txBox="1">
            <a:spLocks/>
          </p:cNvSpPr>
          <p:nvPr/>
        </p:nvSpPr>
        <p:spPr bwMode="auto">
          <a:xfrm>
            <a:off x="609600" y="620688"/>
            <a:ext cx="8229600" cy="7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2A196F"/>
                </a:solidFill>
                <a:latin typeface="TUOS Stephenson" pitchFamily="-128" charset="0"/>
              </a:defRPr>
            </a:lvl9pPr>
          </a:lstStyle>
          <a:p>
            <a:r>
              <a:rPr lang="en-US" sz="3600" kern="0" dirty="0"/>
              <a:t>Robust properties of</a:t>
            </a:r>
          </a:p>
          <a:p>
            <a:r>
              <a:rPr lang="en-US" sz="3600" kern="0" dirty="0"/>
              <a:t>deterministic models</a:t>
            </a:r>
          </a:p>
        </p:txBody>
      </p:sp>
    </p:spTree>
    <p:extLst>
      <p:ext uri="{BB962C8B-B14F-4D97-AF65-F5344CB8AC3E}">
        <p14:creationId xmlns:p14="http://schemas.microsoft.com/office/powerpoint/2010/main" val="25238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Laboratory experiment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12" y="1557338"/>
            <a:ext cx="4401126" cy="45386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28BBE-4E92-4B2E-9C6F-C30F1CA4714D}" type="datetime1">
              <a:rPr lang="en-GB" altLang="en-US" smtClean="0"/>
              <a:pPr>
                <a:defRPr/>
              </a:pPr>
              <a:t>20/03/2019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0688"/>
            <a:ext cx="8229600" cy="724852"/>
          </a:xfrm>
        </p:spPr>
        <p:txBody>
          <a:bodyPr/>
          <a:lstStyle/>
          <a:p>
            <a:r>
              <a:rPr lang="en-US" dirty="0" smtClean="0"/>
              <a:t>1D modelling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16926" r="4901" b="7476"/>
          <a:stretch/>
        </p:blipFill>
        <p:spPr>
          <a:xfrm>
            <a:off x="1115616" y="1345540"/>
            <a:ext cx="6984776" cy="4592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8184" y="5157192"/>
            <a:ext cx="64807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058998" y="6093296"/>
            <a:ext cx="3780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2A196F"/>
                </a:solidFill>
                <a:latin typeface="TUOS Blake"/>
              </a:rPr>
              <a:t>Source: hecrasmodel.blogspot.com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9046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0688"/>
            <a:ext cx="8229600" cy="724852"/>
          </a:xfrm>
        </p:spPr>
        <p:txBody>
          <a:bodyPr/>
          <a:lstStyle/>
          <a:p>
            <a:r>
              <a:rPr lang="en-US" dirty="0" smtClean="0"/>
              <a:t>1D-2D coupled modelling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28184" y="5157192"/>
            <a:ext cx="64807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228184" y="6136531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2A196F"/>
                </a:solidFill>
                <a:latin typeface="TUOS Blake"/>
              </a:rPr>
              <a:t>Source</a:t>
            </a:r>
            <a:r>
              <a:rPr lang="en-GB" sz="1800" kern="0" dirty="0">
                <a:solidFill>
                  <a:srgbClr val="2A196F"/>
                </a:solidFill>
                <a:latin typeface="TUOS Blake"/>
              </a:rPr>
              <a:t>: </a:t>
            </a:r>
            <a:r>
              <a:rPr lang="en-GB" sz="1800" kern="0" dirty="0" smtClean="0">
                <a:solidFill>
                  <a:srgbClr val="2A196F"/>
                </a:solidFill>
                <a:latin typeface="TUOS Blake"/>
              </a:rPr>
              <a:t>doi.org/fzgc33</a:t>
            </a:r>
            <a:endParaRPr lang="en-GB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68" y="1330662"/>
            <a:ext cx="7776864" cy="47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0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F53BF7-6F88-4991-A0F5-9C84E34E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0688"/>
            <a:ext cx="8229600" cy="724852"/>
          </a:xfrm>
        </p:spPr>
        <p:txBody>
          <a:bodyPr/>
          <a:lstStyle/>
          <a:p>
            <a:r>
              <a:rPr lang="en-US" dirty="0" smtClean="0"/>
              <a:t>Fully-2D modelling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28184" y="5157192"/>
            <a:ext cx="64807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580112" y="6136531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rgbClr val="2A196F"/>
                </a:solidFill>
                <a:latin typeface="TUOS Blake"/>
              </a:rPr>
              <a:t>Source</a:t>
            </a:r>
            <a:r>
              <a:rPr lang="en-GB" sz="1800" kern="0" dirty="0">
                <a:solidFill>
                  <a:srgbClr val="2A196F"/>
                </a:solidFill>
                <a:latin typeface="TUOS Blake"/>
              </a:rPr>
              <a:t>: </a:t>
            </a:r>
            <a:r>
              <a:rPr lang="en-GB" sz="1800" kern="0" dirty="0" smtClean="0">
                <a:solidFill>
                  <a:srgbClr val="2A196F"/>
                </a:solidFill>
                <a:latin typeface="TUOS Blake"/>
              </a:rPr>
              <a:t>doi.org/f5h5kb</a:t>
            </a:r>
            <a:endParaRPr lang="en-GB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06" y="1360993"/>
            <a:ext cx="6707388" cy="479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os_ppt_template_white">
  <a:themeElements>
    <a:clrScheme name="">
      <a:dk1>
        <a:srgbClr val="00FFFF"/>
      </a:dk1>
      <a:lt1>
        <a:srgbClr val="FFFFFF"/>
      </a:lt1>
      <a:dk2>
        <a:srgbClr val="FFFF33"/>
      </a:dk2>
      <a:lt2>
        <a:srgbClr val="FCFBE3"/>
      </a:lt2>
      <a:accent1>
        <a:srgbClr val="FFFF00"/>
      </a:accent1>
      <a:accent2>
        <a:srgbClr val="B5B5B5"/>
      </a:accent2>
      <a:accent3>
        <a:srgbClr val="FFFFFF"/>
      </a:accent3>
      <a:accent4>
        <a:srgbClr val="00DADA"/>
      </a:accent4>
      <a:accent5>
        <a:srgbClr val="FFFFAA"/>
      </a:accent5>
      <a:accent6>
        <a:srgbClr val="A4A4A4"/>
      </a:accent6>
      <a:hlink>
        <a:srgbClr val="00B4F0"/>
      </a:hlink>
      <a:folHlink>
        <a:srgbClr val="FF00AE"/>
      </a:folHlink>
    </a:clrScheme>
    <a:fontScheme name="Default Design">
      <a:majorFont>
        <a:latin typeface="TUOS Stephenson"/>
        <a:ea typeface=""/>
        <a:cs typeface=""/>
      </a:majorFont>
      <a:minorFont>
        <a:latin typeface="TUOS Blak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lnDef>
  </a:objectDefaults>
  <a:extraClrSchemeLst>
    <a:extraClrScheme>
      <a:clrScheme name="Default Design 1">
        <a:dk1>
          <a:srgbClr val="2A196F"/>
        </a:dk1>
        <a:lt1>
          <a:srgbClr val="F9FFA2"/>
        </a:lt1>
        <a:dk2>
          <a:srgbClr val="00B3EF"/>
        </a:dk2>
        <a:lt2>
          <a:srgbClr val="FCFBE3"/>
        </a:lt2>
        <a:accent1>
          <a:srgbClr val="FFFF00"/>
        </a:accent1>
        <a:accent2>
          <a:srgbClr val="B5B5B5"/>
        </a:accent2>
        <a:accent3>
          <a:srgbClr val="FBFFCE"/>
        </a:accent3>
        <a:accent4>
          <a:srgbClr val="22145E"/>
        </a:accent4>
        <a:accent5>
          <a:srgbClr val="FFFFAA"/>
        </a:accent5>
        <a:accent6>
          <a:srgbClr val="A4A4A4"/>
        </a:accent6>
        <a:hlink>
          <a:srgbClr val="00B4F0"/>
        </a:hlink>
        <a:folHlink>
          <a:srgbClr val="FF00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CFBE3"/>
    </a:dk1>
    <a:lt1>
      <a:srgbClr val="FFFFFF"/>
    </a:lt1>
    <a:dk2>
      <a:srgbClr val="336699"/>
    </a:dk2>
    <a:lt2>
      <a:srgbClr val="FFFF33"/>
    </a:lt2>
    <a:accent1>
      <a:srgbClr val="FFFF00"/>
    </a:accent1>
    <a:accent2>
      <a:srgbClr val="B5B5B5"/>
    </a:accent2>
    <a:accent3>
      <a:srgbClr val="ADB8CA"/>
    </a:accent3>
    <a:accent4>
      <a:srgbClr val="DADADA"/>
    </a:accent4>
    <a:accent5>
      <a:srgbClr val="FFFFAA"/>
    </a:accent5>
    <a:accent6>
      <a:srgbClr val="A4A4A4"/>
    </a:accent6>
    <a:hlink>
      <a:srgbClr val="00B4F0"/>
    </a:hlink>
    <a:folHlink>
      <a:srgbClr val="FF00AE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33"/>
    </a:dk2>
    <a:lt2>
      <a:srgbClr val="FCFBE3"/>
    </a:lt2>
    <a:accent1>
      <a:srgbClr val="FFFF00"/>
    </a:accent1>
    <a:accent2>
      <a:srgbClr val="B5B5B5"/>
    </a:accent2>
    <a:accent3>
      <a:srgbClr val="FFFFFF"/>
    </a:accent3>
    <a:accent4>
      <a:srgbClr val="DADADA"/>
    </a:accent4>
    <a:accent5>
      <a:srgbClr val="FFFFAA"/>
    </a:accent5>
    <a:accent6>
      <a:srgbClr val="A4A4A4"/>
    </a:accent6>
    <a:hlink>
      <a:srgbClr val="00B4F0"/>
    </a:hlink>
    <a:folHlink>
      <a:srgbClr val="FF00A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tuos_ppt_template_white</Template>
  <TotalTime>2238</TotalTime>
  <Words>1951</Words>
  <Application>Microsoft Office PowerPoint</Application>
  <PresentationFormat>On-screen Show (4:3)</PresentationFormat>
  <Paragraphs>446</Paragraphs>
  <Slides>93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0" baseType="lpstr">
      <vt:lpstr>MS PGothic</vt:lpstr>
      <vt:lpstr>Calibri</vt:lpstr>
      <vt:lpstr>MS PGothic</vt:lpstr>
      <vt:lpstr>TUOS Stephenson</vt:lpstr>
      <vt:lpstr>TUOS Blake</vt:lpstr>
      <vt:lpstr>Arial</vt:lpstr>
      <vt:lpstr>tuos_ppt_template_white</vt:lpstr>
      <vt:lpstr>Probabilistic flood mapping: Stochastic Galerkin shallow water model with uncertain source terms</vt:lpstr>
      <vt:lpstr>About me</vt:lpstr>
      <vt:lpstr>Smart flood forecasting infrastructure with uncertainties</vt:lpstr>
      <vt:lpstr>PowerPoint Presentation</vt:lpstr>
      <vt:lpstr>PowerPoint Presentation</vt:lpstr>
      <vt:lpstr>Can we do better using a stochastic Galerkin approach?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Well-balanced stochastic Galerkin model  For fully-wet, frictionless domains  </vt:lpstr>
      <vt:lpstr>Deterministic 1D shallow water equations with terrain source term</vt:lpstr>
      <vt:lpstr>Deterministic 1D shallow water equations with terrain source term</vt:lpstr>
      <vt:lpstr>Finite volume Godunov-type discretisation</vt:lpstr>
      <vt:lpstr>Finite volume Godunov-type discretisation</vt:lpstr>
      <vt:lpstr>Surface gradient (interface) method</vt:lpstr>
      <vt:lpstr>Surface gradient (interface) method</vt:lpstr>
      <vt:lpstr>Surface gradient (interface) method</vt:lpstr>
      <vt:lpstr>Stochastic Galerkin reformulation</vt:lpstr>
      <vt:lpstr>1. Deterministic variables become stochastic variables </vt:lpstr>
      <vt:lpstr>1. Deterministic variables become stochastic variables </vt:lpstr>
      <vt:lpstr>2. Rewrite discretisation using stochastic variables</vt:lpstr>
      <vt:lpstr>2. Rewrite discretisation using stochastic variables</vt:lpstr>
      <vt:lpstr>2. Rewrite discretisation using stochastic variables</vt:lpstr>
      <vt:lpstr>3. Stochastic Galerkin projection</vt:lpstr>
      <vt:lpstr>3. Stochastic Galerkin projection</vt:lpstr>
      <vt:lpstr>3. Stochastic Galerkin projection</vt:lpstr>
      <vt:lpstr>3. Stochastic Galerkin projection</vt:lpstr>
      <vt:lpstr>3. Stochastic Galerkin projection</vt:lpstr>
      <vt:lpstr>3. Stochastic Galerkin projection</vt:lpstr>
      <vt:lpstr>3. Stochastic Galerkin projection</vt:lpstr>
      <vt:lpstr>Numerical results using classical Wiener–Hermite basis</vt:lpstr>
      <vt:lpstr>Lake-at-rest over uncertain terrain</vt:lpstr>
      <vt:lpstr>Lake-at-rest uncertain terrain profile</vt:lpstr>
      <vt:lpstr>Lake-at-rest solutions after 100s (~670 timesteps)</vt:lpstr>
      <vt:lpstr>Lake-at-rest solutions after 100s (~670 timesteps)</vt:lpstr>
      <vt:lpstr>Steady-state critical flow over uncertain terrain</vt:lpstr>
      <vt:lpstr>Linear increase in terrain elevation</vt:lpstr>
      <vt:lpstr>Linear increase in terrain elevation</vt:lpstr>
      <vt:lpstr>Linear increase in terrain elevation</vt:lpstr>
      <vt:lpstr>Linear increase in terrain elevation</vt:lpstr>
      <vt:lpstr>Nonlinear flow response</vt:lpstr>
      <vt:lpstr>Nonlinear flow response</vt:lpstr>
      <vt:lpstr>Nonlinear flow response</vt:lpstr>
      <vt:lpstr>Nonlinear flow response</vt:lpstr>
      <vt:lpstr>Monte Carlo simulation</vt:lpstr>
      <vt:lpstr>Stochastic Galerkin simulation</vt:lpstr>
      <vt:lpstr>Stochastic Galerkin simulation</vt:lpstr>
      <vt:lpstr>Upstream water depth</vt:lpstr>
      <vt:lpstr>Upstream water depth</vt:lpstr>
      <vt:lpstr>Upstream water depth</vt:lpstr>
      <vt:lpstr>Upstream water depth</vt:lpstr>
      <vt:lpstr>Water depth over hump</vt:lpstr>
      <vt:lpstr>Water depth over hump</vt:lpstr>
      <vt:lpstr>Water depth over hump</vt:lpstr>
      <vt:lpstr>Water depth over hump</vt:lpstr>
      <vt:lpstr>Computation time for the steady-state critical flow test</vt:lpstr>
      <vt:lpstr>Outlook for the Wiener–Hermite basis</vt:lpstr>
      <vt:lpstr>Wiener–Haar basis</vt:lpstr>
      <vt:lpstr>Wiener–Haar basis</vt:lpstr>
      <vt:lpstr>Intrusive and non-intrusive approaches with a Wiener–Haar basis </vt:lpstr>
      <vt:lpstr>Revisiting steady-state critical flow using a Wiener–Haar basis</vt:lpstr>
      <vt:lpstr>PowerPoint Presentation</vt:lpstr>
      <vt:lpstr>PowerPoint Presentation</vt:lpstr>
      <vt:lpstr>PowerPoint Presentation</vt:lpstr>
      <vt:lpstr>PowerPoint Presentation</vt:lpstr>
      <vt:lpstr>Extending the stochastic Galerkin model  To include wetting-and-drying and uncertain friction  </vt:lpstr>
      <vt:lpstr>2D Wiener–Haar bases</vt:lpstr>
      <vt:lpstr>2D Wiener–Haar bases</vt:lpstr>
      <vt:lpstr>2D Wiener–Haar bases</vt:lpstr>
      <vt:lpstr>Revisiting the lake-at-rest</vt:lpstr>
      <vt:lpstr>2D Wiener–Haar tensor product basis</vt:lpstr>
      <vt:lpstr>2D Wiener–Haar truncated basis</vt:lpstr>
      <vt:lpstr>2D Wiener–Haar truncated basis</vt:lpstr>
      <vt:lpstr>Simulating a laboratory experiment</vt:lpstr>
      <vt:lpstr>Simulating a laboratory experiment</vt:lpstr>
      <vt:lpstr>Stochastic Galerkin solution at t=1.48s</vt:lpstr>
      <vt:lpstr>2D Wiener–Haar tensor product basis</vt:lpstr>
      <vt:lpstr>2D Wiener–Haar tensor product basis</vt:lpstr>
      <vt:lpstr>2D Wiener–Haar tensor product basis</vt:lpstr>
      <vt:lpstr>2D Wiener–Haar tensor product basis</vt:lpstr>
      <vt:lpstr>2D Wiener–Haar tensor product basis</vt:lpstr>
      <vt:lpstr>2D Wiener–Haar tensor product basis</vt:lpstr>
      <vt:lpstr>Summary</vt:lpstr>
      <vt:lpstr>Summary</vt:lpstr>
      <vt:lpstr>PowerPoint Presentation</vt:lpstr>
      <vt:lpstr>Project partners</vt:lpstr>
      <vt:lpstr>Critical steady-state flow</vt:lpstr>
      <vt:lpstr>Laboratory experiment</vt:lpstr>
      <vt:lpstr>1D modelling</vt:lpstr>
      <vt:lpstr>1D-2D coupled modelling</vt:lpstr>
      <vt:lpstr>Fully-2D modelling</vt:lpstr>
    </vt:vector>
  </TitlesOfParts>
  <Manager>Design team</Manager>
  <Company>Univeristy of Sheffield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University PowerPoint Template</dc:title>
  <dc:subject>PowerPoint template</dc:subject>
  <dc:creator>Admin</dc:creator>
  <cp:keywords>tuos, sheffield, university, powerpoint, ppt, template, i-d, 2005, white, dmc</cp:keywords>
  <dc:description>Please use this template for all your screen presentation requirements - adapting as necessary to the audience and facility in which it might be seen._x000d_
_x000d_
© 2005  The Univeristy of Sheffield</dc:description>
  <cp:lastModifiedBy>James Shaw</cp:lastModifiedBy>
  <cp:revision>139</cp:revision>
  <cp:lastPrinted>2005-02-24T11:31:10Z</cp:lastPrinted>
  <dcterms:created xsi:type="dcterms:W3CDTF">2011-12-13T16:55:01Z</dcterms:created>
  <dcterms:modified xsi:type="dcterms:W3CDTF">2019-03-20T13:25:11Z</dcterms:modified>
  <cp:category>Templates, identity</cp:category>
</cp:coreProperties>
</file>