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4"/>
    <p:restoredTop sz="87994"/>
  </p:normalViewPr>
  <p:slideViewPr>
    <p:cSldViewPr snapToGrid="0" snapToObjects="1">
      <p:cViewPr varScale="1">
        <p:scale>
          <a:sx n="94" d="100"/>
          <a:sy n="94" d="100"/>
        </p:scale>
        <p:origin x="224" y="304"/>
      </p:cViewPr>
      <p:guideLst/>
    </p:cSldViewPr>
  </p:slideViewPr>
  <p:notesTextViewPr>
    <p:cViewPr>
      <p:scale>
        <a:sx n="1" d="1"/>
        <a:sy n="1" d="1"/>
      </p:scale>
      <p:origin x="0" y="-4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7E582-3F6A-3348-86F4-F163D613B4FF}" type="datetimeFigureOut">
              <a:rPr lang="en-US" smtClean="0"/>
              <a:t>3/18/19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99B85-E00A-FB4A-9299-7B655C3F6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217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thinkchecksubmit.org</a:t>
            </a:r>
            <a:r>
              <a:rPr lang="en-US" dirty="0"/>
              <a:t>/</a:t>
            </a:r>
          </a:p>
          <a:p>
            <a:r>
              <a:rPr lang="en-US" dirty="0"/>
              <a:t>Grand Valley State University https://</a:t>
            </a:r>
            <a:r>
              <a:rPr lang="en-US" dirty="0" err="1"/>
              <a:t>www.gvsu.edu</a:t>
            </a:r>
            <a:r>
              <a:rPr lang="en-US" dirty="0"/>
              <a:t>/library/</a:t>
            </a:r>
            <a:r>
              <a:rPr lang="en-US" dirty="0" err="1"/>
              <a:t>sc</a:t>
            </a:r>
            <a:r>
              <a:rPr lang="en-US" dirty="0"/>
              <a:t>/open-access-journal-quality-indicators-5.htm </a:t>
            </a:r>
          </a:p>
          <a:p>
            <a:r>
              <a:rPr lang="en-US" b="0" dirty="0"/>
              <a:t>https://</a:t>
            </a:r>
            <a:r>
              <a:rPr lang="en-US" b="0" dirty="0" err="1"/>
              <a:t>doaj.org</a:t>
            </a:r>
            <a:r>
              <a:rPr lang="en-US" b="0" dirty="0"/>
              <a:t>/</a:t>
            </a:r>
            <a:r>
              <a:rPr lang="en-US" b="0" dirty="0" err="1"/>
              <a:t>bestpractice</a:t>
            </a:r>
            <a:endParaRPr lang="en-US" b="0" dirty="0"/>
          </a:p>
          <a:p>
            <a:r>
              <a:rPr lang="en-US" dirty="0"/>
              <a:t>Boston College https://</a:t>
            </a:r>
            <a:r>
              <a:rPr lang="en-US" dirty="0" err="1"/>
              <a:t>libguides.bc.edu</a:t>
            </a:r>
            <a:r>
              <a:rPr lang="en-US" dirty="0"/>
              <a:t>/</a:t>
            </a:r>
            <a:r>
              <a:rPr lang="en-US" dirty="0" err="1"/>
              <a:t>journalqual</a:t>
            </a:r>
            <a:r>
              <a:rPr lang="en-US" dirty="0"/>
              <a:t>/</a:t>
            </a:r>
            <a:r>
              <a:rPr lang="en-US" dirty="0" err="1"/>
              <a:t>oajournals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699B85-E00A-FB4A-9299-7B655C3F677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39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78703-FE56-1A4D-8A98-50D8BA935B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7BCD59-D655-D542-8DBA-D2768BE350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A82C2F-C968-3441-B9E6-00B96CB78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8662F-80D0-CD42-8791-99D3E1DBC6B6}" type="datetimeFigureOut">
              <a:rPr lang="en-US" smtClean="0"/>
              <a:t>3/18/19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E1FAE-FF2D-1C46-8638-DECF68FEA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C8CE7C-DC09-5642-886B-716315BBB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F83A-5D50-DE4D-A112-DDAA6711C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354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9CA0B-05A9-5044-B6D5-862C3D9A1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372659-F73D-E44D-B843-3C933167F7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20380-8A1A-914D-8A99-1611806D7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8662F-80D0-CD42-8791-99D3E1DBC6B6}" type="datetimeFigureOut">
              <a:rPr lang="en-US" smtClean="0"/>
              <a:t>3/18/19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F186CE-B364-3B40-9C94-7E5914F26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2D47AE-1399-FC4B-8778-F7FDFCF51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F83A-5D50-DE4D-A112-DDAA6711C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0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A34A59-570C-B843-8A67-689B782C5A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189381-04B7-7840-9796-8140EE75F1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80F493-F503-634C-8852-F4D622557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8662F-80D0-CD42-8791-99D3E1DBC6B6}" type="datetimeFigureOut">
              <a:rPr lang="en-US" smtClean="0"/>
              <a:t>3/18/19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46C506-EE22-234B-8349-1B44F2808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D0A4A7-9CFF-034F-BC3A-8E02A7FB3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F83A-5D50-DE4D-A112-DDAA6711C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62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B46CD-1026-724A-859B-94F71E1D0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01670-B275-614C-8835-850FE1634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1E8547-8E11-CC43-98AA-01E282D6F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8662F-80D0-CD42-8791-99D3E1DBC6B6}" type="datetimeFigureOut">
              <a:rPr lang="en-US" smtClean="0"/>
              <a:t>3/18/19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F62D99-839D-2144-B215-C1349CE94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749078-852D-6743-A5F6-9D4D9A00D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F83A-5D50-DE4D-A112-DDAA6711C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999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5F1E8-8306-F24F-9F11-2332CA3D5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99DF6C-CCC7-8943-8FE3-CBFD6BCD1F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4068AB-3BA8-A34E-872E-577C06E34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8662F-80D0-CD42-8791-99D3E1DBC6B6}" type="datetimeFigureOut">
              <a:rPr lang="en-US" smtClean="0"/>
              <a:t>3/18/19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62CBB7-5693-6044-924F-5A7D9BD1E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FA9EA-89DC-3440-837D-EF7404E37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F83A-5D50-DE4D-A112-DDAA6711C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846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1C552-4BAE-9F42-A340-2592363EB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2B7D7-8B94-8C4A-9A81-66D51C67E8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89E6A2-0010-A440-ADAD-58A5EDD427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4A9C3-3185-A948-A5C8-6CE2A9360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8662F-80D0-CD42-8791-99D3E1DBC6B6}" type="datetimeFigureOut">
              <a:rPr lang="en-US" smtClean="0"/>
              <a:t>3/18/19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976C1F-CD3B-5C42-A48F-DDF292EFC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7013E6-1D4C-7F45-ABB3-094957980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F83A-5D50-DE4D-A112-DDAA6711C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867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DE9D9-97B7-9F4A-BE9C-A6EC54EE9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521B79-E919-734A-A99F-D1BFDBB34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E18AD1-6B10-5942-A1B1-DA8BDF411C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7B9AD8-42AF-164B-9476-28AEDC6E3C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90FEF6-0452-9849-A41A-DF7EDD63A9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CAD74C-225E-524D-A016-BB5BB1544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8662F-80D0-CD42-8791-99D3E1DBC6B6}" type="datetimeFigureOut">
              <a:rPr lang="en-US" smtClean="0"/>
              <a:t>3/18/19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58DD2E-2FD8-A84A-BF34-E7F3A3ADC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410C95-D0DE-AF47-9768-80B9A4D4E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F83A-5D50-DE4D-A112-DDAA6711C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86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E1147-19B6-AF44-B0A0-1C963027D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6E923B-4FFE-9A46-9022-DCB673C6B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8662F-80D0-CD42-8791-99D3E1DBC6B6}" type="datetimeFigureOut">
              <a:rPr lang="en-US" smtClean="0"/>
              <a:t>3/18/19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4DD32F-40F7-7947-9695-9495140CB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251D09-D849-AC45-83FF-0CBF22630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F83A-5D50-DE4D-A112-DDAA6711C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30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F3CAB9-6591-9347-AFF9-25F8073E5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8662F-80D0-CD42-8791-99D3E1DBC6B6}" type="datetimeFigureOut">
              <a:rPr lang="en-US" smtClean="0"/>
              <a:t>3/18/19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A85222-B8CF-FF49-96C0-7464E1F45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C592B7-EB66-D745-9401-D31E968CF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F83A-5D50-DE4D-A112-DDAA6711C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406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6AB51-6D92-C14E-9A24-574D01C9E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1E8C4-6E22-B346-8CD7-8D39609573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C4D2AE-6C22-574C-A94D-A928454A99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91B4F0-8296-7B4A-A12B-899BA26DA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8662F-80D0-CD42-8791-99D3E1DBC6B6}" type="datetimeFigureOut">
              <a:rPr lang="en-US" smtClean="0"/>
              <a:t>3/18/19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8F2A1F-F1FD-5A49-8E40-78AB97EA5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C91E54-100F-F141-BACB-637C4CEAF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F83A-5D50-DE4D-A112-DDAA6711C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999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69076-B4F7-8549-85E0-03403E20C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9178D5-0ACF-1646-BE9A-128D5561D5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0E2D31-58FE-C74B-BD24-E1F41CDB22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1FC886-D3DE-B245-A3AD-B5585F5E1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8662F-80D0-CD42-8791-99D3E1DBC6B6}" type="datetimeFigureOut">
              <a:rPr lang="en-US" smtClean="0"/>
              <a:t>3/18/19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73E182-02E7-BD4C-A1B1-40BFF1A25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B1ABD4-7614-9B45-A764-3AC313133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F83A-5D50-DE4D-A112-DDAA6711C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32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ADCCDC-3EB1-8546-BB96-E3CBEE30B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6F9CEE-8BDA-7E42-856F-98AEAADCC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3A257-93B2-C241-B3D8-7C76215E1D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8662F-80D0-CD42-8791-99D3E1DBC6B6}" type="datetimeFigureOut">
              <a:rPr lang="en-US" smtClean="0"/>
              <a:t>3/18/19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ECA62A-970A-204B-95A3-9CEDC3B6FA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B208AC-3345-E745-ABAE-DA409FBF26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4F83A-5D50-DE4D-A112-DDAA6711C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236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n 5">
            <a:extLst>
              <a:ext uri="{FF2B5EF4-FFF2-40B4-BE49-F238E27FC236}">
                <a16:creationId xmlns:a16="http://schemas.microsoft.com/office/drawing/2014/main" id="{D5A5ADDA-7DB1-044F-92B5-6224CC2F11E6}"/>
              </a:ext>
            </a:extLst>
          </p:cNvPr>
          <p:cNvSpPr/>
          <p:nvPr/>
        </p:nvSpPr>
        <p:spPr>
          <a:xfrm>
            <a:off x="573207" y="643719"/>
            <a:ext cx="1175981" cy="95534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CVs</a:t>
            </a:r>
          </a:p>
        </p:txBody>
      </p:sp>
      <p:sp>
        <p:nvSpPr>
          <p:cNvPr id="8" name="Can 7">
            <a:extLst>
              <a:ext uri="{FF2B5EF4-FFF2-40B4-BE49-F238E27FC236}">
                <a16:creationId xmlns:a16="http://schemas.microsoft.com/office/drawing/2014/main" id="{420CCAE1-CB2C-3E4C-9488-8AE4663B589D}"/>
              </a:ext>
            </a:extLst>
          </p:cNvPr>
          <p:cNvSpPr/>
          <p:nvPr/>
        </p:nvSpPr>
        <p:spPr>
          <a:xfrm>
            <a:off x="573207" y="1599062"/>
            <a:ext cx="1175982" cy="95534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Faculty webpages</a:t>
            </a:r>
          </a:p>
        </p:txBody>
      </p:sp>
      <p:sp>
        <p:nvSpPr>
          <p:cNvPr id="9" name="Cube 8">
            <a:extLst>
              <a:ext uri="{FF2B5EF4-FFF2-40B4-BE49-F238E27FC236}">
                <a16:creationId xmlns:a16="http://schemas.microsoft.com/office/drawing/2014/main" id="{545CED11-4E33-EA48-8E02-8C8D65731D5C}"/>
              </a:ext>
            </a:extLst>
          </p:cNvPr>
          <p:cNvSpPr/>
          <p:nvPr/>
        </p:nvSpPr>
        <p:spPr>
          <a:xfrm>
            <a:off x="2359125" y="1089545"/>
            <a:ext cx="915901" cy="914400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107EA5-E30E-E849-ADEE-505019CCB9E2}"/>
              </a:ext>
            </a:extLst>
          </p:cNvPr>
          <p:cNvSpPr txBox="1"/>
          <p:nvPr/>
        </p:nvSpPr>
        <p:spPr>
          <a:xfrm>
            <a:off x="2359125" y="1275896"/>
            <a:ext cx="1937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Bibliographic databases</a:t>
            </a:r>
          </a:p>
        </p:txBody>
      </p:sp>
      <p:sp>
        <p:nvSpPr>
          <p:cNvPr id="11" name="Double Brace 10">
            <a:extLst>
              <a:ext uri="{FF2B5EF4-FFF2-40B4-BE49-F238E27FC236}">
                <a16:creationId xmlns:a16="http://schemas.microsoft.com/office/drawing/2014/main" id="{A6EF2879-C038-D249-8F43-3DE4C1FBD46A}"/>
              </a:ext>
            </a:extLst>
          </p:cNvPr>
          <p:cNvSpPr/>
          <p:nvPr/>
        </p:nvSpPr>
        <p:spPr>
          <a:xfrm>
            <a:off x="3584933" y="1154287"/>
            <a:ext cx="1944369" cy="914400"/>
          </a:xfrm>
          <a:prstGeom prst="bracePair">
            <a:avLst>
              <a:gd name="adj" fmla="val 534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9AB2456-96C8-6E4F-A542-60CFD934DAD8}"/>
              </a:ext>
            </a:extLst>
          </p:cNvPr>
          <p:cNvSpPr txBox="1"/>
          <p:nvPr/>
        </p:nvSpPr>
        <p:spPr>
          <a:xfrm>
            <a:off x="3627219" y="1145357"/>
            <a:ext cx="19935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dirty="0"/>
              <a:t>Web of Science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/>
              <a:t>PubMed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/>
              <a:t>Dimensions</a:t>
            </a:r>
          </a:p>
        </p:txBody>
      </p:sp>
      <p:sp>
        <p:nvSpPr>
          <p:cNvPr id="13" name="Snip Single Corner Rectangle 12">
            <a:extLst>
              <a:ext uri="{FF2B5EF4-FFF2-40B4-BE49-F238E27FC236}">
                <a16:creationId xmlns:a16="http://schemas.microsoft.com/office/drawing/2014/main" id="{7E579028-77F8-7F4C-8ED4-E37EA0E8ECEB}"/>
              </a:ext>
            </a:extLst>
          </p:cNvPr>
          <p:cNvSpPr/>
          <p:nvPr/>
        </p:nvSpPr>
        <p:spPr>
          <a:xfrm>
            <a:off x="5744835" y="1206681"/>
            <a:ext cx="1071279" cy="1115493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Endnote Library</a:t>
            </a:r>
          </a:p>
        </p:txBody>
      </p:sp>
      <p:sp>
        <p:nvSpPr>
          <p:cNvPr id="14" name="Pie 13">
            <a:extLst>
              <a:ext uri="{FF2B5EF4-FFF2-40B4-BE49-F238E27FC236}">
                <a16:creationId xmlns:a16="http://schemas.microsoft.com/office/drawing/2014/main" id="{52F900FD-087B-9847-BB2C-71B3B5C530E2}"/>
              </a:ext>
            </a:extLst>
          </p:cNvPr>
          <p:cNvSpPr/>
          <p:nvPr/>
        </p:nvSpPr>
        <p:spPr>
          <a:xfrm rot="13019390">
            <a:off x="8811428" y="3521941"/>
            <a:ext cx="1749478" cy="1923771"/>
          </a:xfrm>
          <a:prstGeom prst="pi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46A8FA7-34FF-4B46-BAFC-9A63CB74CFBA}"/>
              </a:ext>
            </a:extLst>
          </p:cNvPr>
          <p:cNvSpPr txBox="1"/>
          <p:nvPr/>
        </p:nvSpPr>
        <p:spPr>
          <a:xfrm>
            <a:off x="8999397" y="3057096"/>
            <a:ext cx="1619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Analyze data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201658B-9CC7-4B48-8B00-3AE1937C758A}"/>
              </a:ext>
            </a:extLst>
          </p:cNvPr>
          <p:cNvSpPr txBox="1"/>
          <p:nvPr/>
        </p:nvSpPr>
        <p:spPr>
          <a:xfrm>
            <a:off x="8463853" y="3448657"/>
            <a:ext cx="30169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en-US" dirty="0"/>
              <a:t>Subject/topic area scope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dirty="0"/>
              <a:t>Frequent publications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dirty="0"/>
              <a:t>Open access type (Gold full/hybrid, green)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dirty="0"/>
              <a:t>APC cost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dirty="0"/>
              <a:t>Journal impact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dirty="0"/>
              <a:t>Quality indicators</a:t>
            </a:r>
          </a:p>
        </p:txBody>
      </p:sp>
      <p:sp>
        <p:nvSpPr>
          <p:cNvPr id="19" name="Right Brace 18">
            <a:extLst>
              <a:ext uri="{FF2B5EF4-FFF2-40B4-BE49-F238E27FC236}">
                <a16:creationId xmlns:a16="http://schemas.microsoft.com/office/drawing/2014/main" id="{630628E1-A4F4-FE48-B8EB-160CA6315772}"/>
              </a:ext>
            </a:extLst>
          </p:cNvPr>
          <p:cNvSpPr/>
          <p:nvPr/>
        </p:nvSpPr>
        <p:spPr>
          <a:xfrm>
            <a:off x="1812328" y="915562"/>
            <a:ext cx="540410" cy="155467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Vertical Scroll 19">
            <a:extLst>
              <a:ext uri="{FF2B5EF4-FFF2-40B4-BE49-F238E27FC236}">
                <a16:creationId xmlns:a16="http://schemas.microsoft.com/office/drawing/2014/main" id="{142C360D-15FF-AE4E-8FC7-C430841209CA}"/>
              </a:ext>
            </a:extLst>
          </p:cNvPr>
          <p:cNvSpPr/>
          <p:nvPr/>
        </p:nvSpPr>
        <p:spPr>
          <a:xfrm>
            <a:off x="6020949" y="3368804"/>
            <a:ext cx="1638958" cy="1992573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Journal Quality Indicators &amp; checklists</a:t>
            </a:r>
          </a:p>
        </p:txBody>
      </p:sp>
      <p:sp>
        <p:nvSpPr>
          <p:cNvPr id="21" name="Multidocument 20">
            <a:extLst>
              <a:ext uri="{FF2B5EF4-FFF2-40B4-BE49-F238E27FC236}">
                <a16:creationId xmlns:a16="http://schemas.microsoft.com/office/drawing/2014/main" id="{B3547B0A-92AA-1544-896A-C723085C10B4}"/>
              </a:ext>
            </a:extLst>
          </p:cNvPr>
          <p:cNvSpPr/>
          <p:nvPr/>
        </p:nvSpPr>
        <p:spPr>
          <a:xfrm>
            <a:off x="7652751" y="897540"/>
            <a:ext cx="1663877" cy="1104117"/>
          </a:xfrm>
          <a:prstGeom prst="flowChartMultidocumen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Excel spreadsheets</a:t>
            </a:r>
          </a:p>
        </p:txBody>
      </p:sp>
      <p:sp>
        <p:nvSpPr>
          <p:cNvPr id="22" name="Collate 21">
            <a:extLst>
              <a:ext uri="{FF2B5EF4-FFF2-40B4-BE49-F238E27FC236}">
                <a16:creationId xmlns:a16="http://schemas.microsoft.com/office/drawing/2014/main" id="{4FD47B63-5EC1-5749-BEC2-075F654D84CF}"/>
              </a:ext>
            </a:extLst>
          </p:cNvPr>
          <p:cNvSpPr/>
          <p:nvPr/>
        </p:nvSpPr>
        <p:spPr>
          <a:xfrm>
            <a:off x="714311" y="3084393"/>
            <a:ext cx="2196033" cy="2035331"/>
          </a:xfrm>
          <a:prstGeom prst="flowChartCollat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Double Brace 22">
            <a:extLst>
              <a:ext uri="{FF2B5EF4-FFF2-40B4-BE49-F238E27FC236}">
                <a16:creationId xmlns:a16="http://schemas.microsoft.com/office/drawing/2014/main" id="{6265CF7E-1443-A34C-B1BF-B0127D09E385}"/>
              </a:ext>
            </a:extLst>
          </p:cNvPr>
          <p:cNvSpPr/>
          <p:nvPr/>
        </p:nvSpPr>
        <p:spPr>
          <a:xfrm>
            <a:off x="3532153" y="3673062"/>
            <a:ext cx="2661744" cy="1446662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F0685E7-05CC-5A4B-B087-3F1A8213BAB9}"/>
              </a:ext>
            </a:extLst>
          </p:cNvPr>
          <p:cNvSpPr txBox="1"/>
          <p:nvPr/>
        </p:nvSpPr>
        <p:spPr>
          <a:xfrm>
            <a:off x="3659172" y="3738794"/>
            <a:ext cx="24805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dirty="0"/>
              <a:t>Think*Check*Submit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/>
              <a:t>GVSUL Quality Indicators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/>
              <a:t>DOAJ Principles &amp; Qualifiers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68E9E33-5457-AD4F-BA33-DF8CFDA2485B}"/>
              </a:ext>
            </a:extLst>
          </p:cNvPr>
          <p:cNvSpPr txBox="1"/>
          <p:nvPr/>
        </p:nvSpPr>
        <p:spPr>
          <a:xfrm>
            <a:off x="627389" y="3057096"/>
            <a:ext cx="20426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Librarian recommendations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0C1B4A4-D9E6-1D42-B266-4A6A34A2E8C1}"/>
              </a:ext>
            </a:extLst>
          </p:cNvPr>
          <p:cNvSpPr txBox="1"/>
          <p:nvPr/>
        </p:nvSpPr>
        <p:spPr>
          <a:xfrm>
            <a:off x="631758" y="3844324"/>
            <a:ext cx="1924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Faculty review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C21FA6A-5713-3449-AD29-979158114340}"/>
              </a:ext>
            </a:extLst>
          </p:cNvPr>
          <p:cNvSpPr txBox="1"/>
          <p:nvPr/>
        </p:nvSpPr>
        <p:spPr>
          <a:xfrm>
            <a:off x="1161197" y="4502158"/>
            <a:ext cx="14193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Publication options that benefit the author</a:t>
            </a:r>
          </a:p>
        </p:txBody>
      </p:sp>
      <p:sp>
        <p:nvSpPr>
          <p:cNvPr id="28" name="Curved Left Arrow 27">
            <a:extLst>
              <a:ext uri="{FF2B5EF4-FFF2-40B4-BE49-F238E27FC236}">
                <a16:creationId xmlns:a16="http://schemas.microsoft.com/office/drawing/2014/main" id="{72275515-8E95-3B43-B656-3CB2F9AD8590}"/>
              </a:ext>
            </a:extLst>
          </p:cNvPr>
          <p:cNvSpPr/>
          <p:nvPr/>
        </p:nvSpPr>
        <p:spPr>
          <a:xfrm>
            <a:off x="2478478" y="3448657"/>
            <a:ext cx="603916" cy="758714"/>
          </a:xfrm>
          <a:prstGeom prst="curvedLef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Curved Right Arrow 28">
            <a:extLst>
              <a:ext uri="{FF2B5EF4-FFF2-40B4-BE49-F238E27FC236}">
                <a16:creationId xmlns:a16="http://schemas.microsoft.com/office/drawing/2014/main" id="{9ED17EB1-81FA-6A45-BE15-C736386FF6A6}"/>
              </a:ext>
            </a:extLst>
          </p:cNvPr>
          <p:cNvSpPr/>
          <p:nvPr/>
        </p:nvSpPr>
        <p:spPr>
          <a:xfrm>
            <a:off x="276107" y="3956347"/>
            <a:ext cx="830498" cy="1205114"/>
          </a:xfrm>
          <a:prstGeom prst="curved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Curved Down Arrow 30">
            <a:extLst>
              <a:ext uri="{FF2B5EF4-FFF2-40B4-BE49-F238E27FC236}">
                <a16:creationId xmlns:a16="http://schemas.microsoft.com/office/drawing/2014/main" id="{4D1DD3E4-B410-4E4E-8EB1-AA81E9155782}"/>
              </a:ext>
            </a:extLst>
          </p:cNvPr>
          <p:cNvSpPr/>
          <p:nvPr/>
        </p:nvSpPr>
        <p:spPr>
          <a:xfrm>
            <a:off x="4999595" y="349089"/>
            <a:ext cx="1339597" cy="805197"/>
          </a:xfrm>
          <a:prstGeom prst="curved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Curved Down Arrow 42">
            <a:extLst>
              <a:ext uri="{FF2B5EF4-FFF2-40B4-BE49-F238E27FC236}">
                <a16:creationId xmlns:a16="http://schemas.microsoft.com/office/drawing/2014/main" id="{0736EB26-05EB-1A40-A8FF-CE7C4991B2B4}"/>
              </a:ext>
            </a:extLst>
          </p:cNvPr>
          <p:cNvSpPr/>
          <p:nvPr/>
        </p:nvSpPr>
        <p:spPr>
          <a:xfrm rot="1116499" flipH="1">
            <a:off x="2788927" y="2610485"/>
            <a:ext cx="1946949" cy="718836"/>
          </a:xfrm>
          <a:prstGeom prst="curved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1B2F3422-2CF0-D240-8EAD-72C2753F1FD5}"/>
              </a:ext>
            </a:extLst>
          </p:cNvPr>
          <p:cNvCxnSpPr>
            <a:cxnSpLocks/>
          </p:cNvCxnSpPr>
          <p:nvPr/>
        </p:nvCxnSpPr>
        <p:spPr>
          <a:xfrm flipH="1">
            <a:off x="7506269" y="4385808"/>
            <a:ext cx="8321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Sun 37">
            <a:extLst>
              <a:ext uri="{FF2B5EF4-FFF2-40B4-BE49-F238E27FC236}">
                <a16:creationId xmlns:a16="http://schemas.microsoft.com/office/drawing/2014/main" id="{BC7FAF2D-C4C1-B540-B623-C289F244AB43}"/>
              </a:ext>
            </a:extLst>
          </p:cNvPr>
          <p:cNvSpPr/>
          <p:nvPr/>
        </p:nvSpPr>
        <p:spPr>
          <a:xfrm>
            <a:off x="9978504" y="500084"/>
            <a:ext cx="1171717" cy="1034995"/>
          </a:xfrm>
          <a:prstGeom prst="su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Sun 41">
            <a:extLst>
              <a:ext uri="{FF2B5EF4-FFF2-40B4-BE49-F238E27FC236}">
                <a16:creationId xmlns:a16="http://schemas.microsoft.com/office/drawing/2014/main" id="{10104819-645C-E54B-94F8-031D841EA52C}"/>
              </a:ext>
            </a:extLst>
          </p:cNvPr>
          <p:cNvSpPr/>
          <p:nvPr/>
        </p:nvSpPr>
        <p:spPr>
          <a:xfrm>
            <a:off x="9887766" y="1351878"/>
            <a:ext cx="1009555" cy="1140698"/>
          </a:xfrm>
          <a:prstGeom prst="su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un 43">
            <a:extLst>
              <a:ext uri="{FF2B5EF4-FFF2-40B4-BE49-F238E27FC236}">
                <a16:creationId xmlns:a16="http://schemas.microsoft.com/office/drawing/2014/main" id="{D052D281-1B9C-DA4B-9C7C-AEBFDEDD75AB}"/>
              </a:ext>
            </a:extLst>
          </p:cNvPr>
          <p:cNvSpPr/>
          <p:nvPr/>
        </p:nvSpPr>
        <p:spPr>
          <a:xfrm>
            <a:off x="10762121" y="1220165"/>
            <a:ext cx="1172944" cy="1103615"/>
          </a:xfrm>
          <a:prstGeom prst="su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744B041-CD81-6644-97B8-D03F4F819295}"/>
              </a:ext>
            </a:extLst>
          </p:cNvPr>
          <p:cNvSpPr txBox="1"/>
          <p:nvPr/>
        </p:nvSpPr>
        <p:spPr>
          <a:xfrm>
            <a:off x="10392543" y="833702"/>
            <a:ext cx="1686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IR deposit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387562A-2BAC-DD4A-ACF4-72B10DB3A323}"/>
              </a:ext>
            </a:extLst>
          </p:cNvPr>
          <p:cNvSpPr txBox="1"/>
          <p:nvPr/>
        </p:nvSpPr>
        <p:spPr>
          <a:xfrm>
            <a:off x="11024984" y="1589462"/>
            <a:ext cx="1167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ORCiD ingest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FDC1724-79A5-4D44-9DFC-B471209303AB}"/>
              </a:ext>
            </a:extLst>
          </p:cNvPr>
          <p:cNvSpPr txBox="1"/>
          <p:nvPr/>
        </p:nvSpPr>
        <p:spPr>
          <a:xfrm>
            <a:off x="9972340" y="1678011"/>
            <a:ext cx="8743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Google Scholar Profile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7DAB6776-190A-3B44-9514-BFA57FA8C1E1}"/>
              </a:ext>
            </a:extLst>
          </p:cNvPr>
          <p:cNvCxnSpPr>
            <a:cxnSpLocks/>
            <a:stCxn id="13" idx="0"/>
          </p:cNvCxnSpPr>
          <p:nvPr/>
        </p:nvCxnSpPr>
        <p:spPr>
          <a:xfrm>
            <a:off x="6816114" y="1764428"/>
            <a:ext cx="69015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7EF62748-F394-0C47-805D-CBCDAF0C0857}"/>
              </a:ext>
            </a:extLst>
          </p:cNvPr>
          <p:cNvCxnSpPr>
            <a:cxnSpLocks/>
          </p:cNvCxnSpPr>
          <p:nvPr/>
        </p:nvCxnSpPr>
        <p:spPr>
          <a:xfrm>
            <a:off x="8220256" y="2001657"/>
            <a:ext cx="898131" cy="10827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931C0A8-CC71-DB42-9F01-4511C1F8AFC9}"/>
              </a:ext>
            </a:extLst>
          </p:cNvPr>
          <p:cNvCxnSpPr>
            <a:cxnSpLocks/>
          </p:cNvCxnSpPr>
          <p:nvPr/>
        </p:nvCxnSpPr>
        <p:spPr>
          <a:xfrm>
            <a:off x="9197611" y="1419345"/>
            <a:ext cx="774729" cy="3526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6D091EFB-2ADC-A340-9776-3798F0A2F0E5}"/>
              </a:ext>
            </a:extLst>
          </p:cNvPr>
          <p:cNvCxnSpPr>
            <a:cxnSpLocks/>
          </p:cNvCxnSpPr>
          <p:nvPr/>
        </p:nvCxnSpPr>
        <p:spPr>
          <a:xfrm>
            <a:off x="9197611" y="1275896"/>
            <a:ext cx="7747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01171097-1697-4C46-9CB4-AF6A208FB1F6}"/>
              </a:ext>
            </a:extLst>
          </p:cNvPr>
          <p:cNvSpPr txBox="1"/>
          <p:nvPr/>
        </p:nvSpPr>
        <p:spPr>
          <a:xfrm>
            <a:off x="832512" y="6018663"/>
            <a:ext cx="10192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March 18, 2019 CC-BY Allegra Swift, Karen Heskett, and Teri Vogel. University of California San Diego Library.</a:t>
            </a:r>
          </a:p>
        </p:txBody>
      </p:sp>
    </p:spTree>
    <p:extLst>
      <p:ext uri="{BB962C8B-B14F-4D97-AF65-F5344CB8AC3E}">
        <p14:creationId xmlns:p14="http://schemas.microsoft.com/office/powerpoint/2010/main" val="1114536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142</Words>
  <Application>Microsoft Macintosh PowerPoint</Application>
  <PresentationFormat>Widescreen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Swift, Allegra</dc:creator>
  <cp:lastModifiedBy>Swift, Allegra</cp:lastModifiedBy>
  <cp:revision>19</cp:revision>
  <dcterms:created xsi:type="dcterms:W3CDTF">2019-03-18T15:16:35Z</dcterms:created>
  <dcterms:modified xsi:type="dcterms:W3CDTF">2019-03-18T21:58:42Z</dcterms:modified>
</cp:coreProperties>
</file>