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63" r:id="rId2"/>
  </p:sldMasterIdLst>
  <p:notesMasterIdLst>
    <p:notesMasterId r:id="rId46"/>
  </p:notesMasterIdLst>
  <p:handoutMasterIdLst>
    <p:handoutMasterId r:id="rId47"/>
  </p:handoutMasterIdLst>
  <p:sldIdLst>
    <p:sldId id="787" r:id="rId3"/>
    <p:sldId id="844" r:id="rId4"/>
    <p:sldId id="828" r:id="rId5"/>
    <p:sldId id="820" r:id="rId6"/>
    <p:sldId id="819" r:id="rId7"/>
    <p:sldId id="876" r:id="rId8"/>
    <p:sldId id="821" r:id="rId9"/>
    <p:sldId id="799" r:id="rId10"/>
    <p:sldId id="758" r:id="rId11"/>
    <p:sldId id="829" r:id="rId12"/>
    <p:sldId id="791" r:id="rId13"/>
    <p:sldId id="877" r:id="rId14"/>
    <p:sldId id="816" r:id="rId15"/>
    <p:sldId id="824" r:id="rId16"/>
    <p:sldId id="879" r:id="rId17"/>
    <p:sldId id="881" r:id="rId18"/>
    <p:sldId id="825" r:id="rId19"/>
    <p:sldId id="880" r:id="rId20"/>
    <p:sldId id="822" r:id="rId21"/>
    <p:sldId id="830" r:id="rId22"/>
    <p:sldId id="863" r:id="rId23"/>
    <p:sldId id="835" r:id="rId24"/>
    <p:sldId id="837" r:id="rId25"/>
    <p:sldId id="836" r:id="rId26"/>
    <p:sldId id="845" r:id="rId27"/>
    <p:sldId id="864" r:id="rId28"/>
    <p:sldId id="865" r:id="rId29"/>
    <p:sldId id="848" r:id="rId30"/>
    <p:sldId id="849" r:id="rId31"/>
    <p:sldId id="850" r:id="rId32"/>
    <p:sldId id="851" r:id="rId33"/>
    <p:sldId id="878" r:id="rId34"/>
    <p:sldId id="852" r:id="rId35"/>
    <p:sldId id="882" r:id="rId36"/>
    <p:sldId id="868" r:id="rId37"/>
    <p:sldId id="883" r:id="rId38"/>
    <p:sldId id="885" r:id="rId39"/>
    <p:sldId id="888" r:id="rId40"/>
    <p:sldId id="884" r:id="rId41"/>
    <p:sldId id="887" r:id="rId42"/>
    <p:sldId id="886" r:id="rId43"/>
    <p:sldId id="873" r:id="rId44"/>
    <p:sldId id="702"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BB9AE"/>
    <a:srgbClr val="44515E"/>
    <a:srgbClr val="B93748"/>
    <a:srgbClr val="94C62F"/>
    <a:srgbClr val="B72022"/>
    <a:srgbClr val="3C577A"/>
    <a:srgbClr val="F3B77B"/>
    <a:srgbClr val="888888"/>
    <a:srgbClr val="3D884A"/>
    <a:srgbClr val="7B44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373" autoAdjust="0"/>
    <p:restoredTop sz="79960" autoAdjust="0"/>
  </p:normalViewPr>
  <p:slideViewPr>
    <p:cSldViewPr snapToGrid="0" snapToObjects="1">
      <p:cViewPr varScale="1">
        <p:scale>
          <a:sx n="103" d="100"/>
          <a:sy n="103" d="100"/>
        </p:scale>
        <p:origin x="1544"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5" d="100"/>
          <a:sy n="85" d="100"/>
        </p:scale>
        <p:origin x="-377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BC7E106-1D51-7046-AEFD-A9D882ABC0F2}" type="datetimeFigureOut">
              <a:rPr lang="en-US" smtClean="0"/>
              <a:t>2/26/19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7BC041D-2F63-B34C-AF50-98BB58675C6C}" type="slidenum">
              <a:rPr lang="en-US" smtClean="0"/>
              <a:t>‹#›</a:t>
            </a:fld>
            <a:endParaRPr lang="en-US"/>
          </a:p>
        </p:txBody>
      </p:sp>
    </p:spTree>
    <p:extLst>
      <p:ext uri="{BB962C8B-B14F-4D97-AF65-F5344CB8AC3E}">
        <p14:creationId xmlns:p14="http://schemas.microsoft.com/office/powerpoint/2010/main" val="16086198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4F1910-1EF1-438C-A3AA-AE59B0AD95B0}" type="datetimeFigureOut">
              <a:rPr lang="en-GB" smtClean="0"/>
              <a:t>26/02/2019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6FB305-0F64-4B98-8067-2B10DEBFE84B}" type="slidenum">
              <a:rPr lang="en-GB" smtClean="0"/>
              <a:t>‹#›</a:t>
            </a:fld>
            <a:endParaRPr lang="en-GB"/>
          </a:p>
        </p:txBody>
      </p:sp>
    </p:spTree>
    <p:extLst>
      <p:ext uri="{BB962C8B-B14F-4D97-AF65-F5344CB8AC3E}">
        <p14:creationId xmlns:p14="http://schemas.microsoft.com/office/powerpoint/2010/main" val="500481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65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r>
              <a:rPr lang="en-US" sz="1200" dirty="0">
                <a:solidFill>
                  <a:srgbClr val="44515E"/>
                </a:solidFill>
                <a:latin typeface="Ebrima"/>
              </a:rPr>
              <a:t>GENERALIST</a:t>
            </a:r>
            <a:r>
              <a:rPr lang="en-US" sz="1200" baseline="0" dirty="0">
                <a:solidFill>
                  <a:srgbClr val="44515E"/>
                </a:solidFill>
                <a:latin typeface="Ebrima"/>
              </a:rPr>
              <a:t> repo</a:t>
            </a:r>
            <a:r>
              <a:rPr lang="mr-IN" sz="1200" baseline="0" dirty="0">
                <a:solidFill>
                  <a:srgbClr val="44515E"/>
                </a:solidFill>
                <a:latin typeface="Ebrima"/>
              </a:rPr>
              <a:t>…</a:t>
            </a:r>
            <a:r>
              <a:rPr lang="en-US" sz="1200" baseline="0" dirty="0">
                <a:solidFill>
                  <a:srgbClr val="44515E"/>
                </a:solidFill>
                <a:latin typeface="Ebrima"/>
              </a:rPr>
              <a:t> research content </a:t>
            </a:r>
            <a:endParaRPr lang="en-US" sz="1200" dirty="0">
              <a:solidFill>
                <a:srgbClr val="44515E"/>
              </a:solidFill>
              <a:latin typeface="Ebrima"/>
            </a:endParaRPr>
          </a:p>
        </p:txBody>
      </p:sp>
      <p:sp>
        <p:nvSpPr>
          <p:cNvPr id="665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AE407562-9AB9-4247-B8A3-4B0C6B0576B2}" type="slidenum">
              <a:rPr lang="en-GB" sz="1200"/>
              <a:pPr eaLnBrk="1" hangingPunct="1"/>
              <a:t>2</a:t>
            </a:fld>
            <a:endParaRPr lang="en-GB"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such we see a number of ways</a:t>
            </a:r>
            <a:r>
              <a:rPr lang="en-US" baseline="0" dirty="0"/>
              <a:t> users interact with </a:t>
            </a:r>
            <a:r>
              <a:rPr lang="en-US" baseline="0" dirty="0" err="1"/>
              <a:t>Figshare</a:t>
            </a:r>
            <a:r>
              <a:rPr lang="en-US" baseline="0" dirty="0"/>
              <a:t>, either leveraging the API to harvest into and pull it into broad systems such as </a:t>
            </a:r>
            <a:r>
              <a:rPr lang="en-US" baseline="0" dirty="0" err="1"/>
              <a:t>Shinyapps</a:t>
            </a:r>
            <a:r>
              <a:rPr lang="en-US" baseline="0" dirty="0"/>
              <a:t> or </a:t>
            </a:r>
            <a:r>
              <a:rPr lang="en-US" baseline="0" dirty="0" err="1"/>
              <a:t>Rstudio</a:t>
            </a:r>
            <a:r>
              <a:rPr lang="en-US" baseline="0" dirty="0"/>
              <a:t> or more discipline specific systems such as the </a:t>
            </a:r>
            <a:endParaRPr lang="en-US" dirty="0"/>
          </a:p>
        </p:txBody>
      </p:sp>
      <p:sp>
        <p:nvSpPr>
          <p:cNvPr id="4" name="Slide Number Placeholder 3"/>
          <p:cNvSpPr>
            <a:spLocks noGrp="1"/>
          </p:cNvSpPr>
          <p:nvPr>
            <p:ph type="sldNum" sz="quarter" idx="10"/>
          </p:nvPr>
        </p:nvSpPr>
        <p:spPr/>
        <p:txBody>
          <a:bodyPr/>
          <a:lstStyle/>
          <a:p>
            <a:fld id="{DB6FB305-0F64-4B98-8067-2B10DEBFE84B}" type="slidenum">
              <a:rPr lang="en-GB" smtClean="0"/>
              <a:t>13</a:t>
            </a:fld>
            <a:endParaRPr lang="en-GB"/>
          </a:p>
        </p:txBody>
      </p:sp>
    </p:spTree>
    <p:extLst>
      <p:ext uri="{BB962C8B-B14F-4D97-AF65-F5344CB8AC3E}">
        <p14:creationId xmlns:p14="http://schemas.microsoft.com/office/powerpoint/2010/main" val="3532131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Places where people are trying to track this </a:t>
            </a:r>
            <a:r>
              <a:rPr lang="mr-IN" dirty="0"/>
              <a:t>–</a:t>
            </a:r>
            <a:r>
              <a:rPr lang="en-US" dirty="0"/>
              <a:t> what’s a good repository look like? Globally,</a:t>
            </a:r>
            <a:r>
              <a:rPr lang="en-US" baseline="0" dirty="0"/>
              <a:t> w</a:t>
            </a:r>
            <a:r>
              <a:rPr lang="en-US" dirty="0"/>
              <a:t>hat does a good data repository mean? Working towards FAIR principles</a:t>
            </a:r>
            <a:r>
              <a:rPr lang="en-US" baseline="0" dirty="0"/>
              <a:t> </a:t>
            </a:r>
            <a:r>
              <a:rPr lang="mr-IN" baseline="0" dirty="0"/>
              <a:t>–</a:t>
            </a:r>
            <a:r>
              <a:rPr lang="en-US" baseline="0" dirty="0"/>
              <a:t> a way to make generated research findable, accessible, interoperable, and reusable </a:t>
            </a:r>
            <a:endParaRPr lang="en-US" dirty="0"/>
          </a:p>
        </p:txBody>
      </p:sp>
      <p:sp>
        <p:nvSpPr>
          <p:cNvPr id="4" name="Slide Number Placeholder 3"/>
          <p:cNvSpPr>
            <a:spLocks noGrp="1"/>
          </p:cNvSpPr>
          <p:nvPr>
            <p:ph type="sldNum" sz="quarter" idx="10"/>
          </p:nvPr>
        </p:nvSpPr>
        <p:spPr/>
        <p:txBody>
          <a:bodyPr/>
          <a:lstStyle/>
          <a:p>
            <a:fld id="{DB6FB305-0F64-4B98-8067-2B10DEBFE84B}" type="slidenum">
              <a:rPr lang="en-GB" smtClean="0"/>
              <a:t>14</a:t>
            </a:fld>
            <a:endParaRPr lang="en-GB"/>
          </a:p>
        </p:txBody>
      </p:sp>
    </p:spTree>
    <p:extLst>
      <p:ext uri="{BB962C8B-B14F-4D97-AF65-F5344CB8AC3E}">
        <p14:creationId xmlns:p14="http://schemas.microsoft.com/office/powerpoint/2010/main" val="2972449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6FB305-0F64-4B98-8067-2B10DEBFE84B}" type="slidenum">
              <a:rPr lang="en-GB" smtClean="0"/>
              <a:t>15</a:t>
            </a:fld>
            <a:endParaRPr lang="en-GB"/>
          </a:p>
        </p:txBody>
      </p:sp>
    </p:spTree>
    <p:extLst>
      <p:ext uri="{BB962C8B-B14F-4D97-AF65-F5344CB8AC3E}">
        <p14:creationId xmlns:p14="http://schemas.microsoft.com/office/powerpoint/2010/main" val="3479789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Interesting space which is data</a:t>
            </a:r>
            <a:r>
              <a:rPr lang="en-US" baseline="0" dirty="0"/>
              <a:t> repositories have a need to exist. Video, datasets, code </a:t>
            </a:r>
            <a:r>
              <a:rPr lang="mr-IN" baseline="0" dirty="0"/>
              <a:t>–</a:t>
            </a:r>
            <a:r>
              <a:rPr lang="en-US" baseline="0" dirty="0"/>
              <a:t> all of the other research outputs that traditionally haven’t been available. We need to make it available in a certain way that’s reusable. Tips and trips to engage with academics to demonstrate why this can be good for your career, good for society, good for the administrators at institutions</a:t>
            </a:r>
            <a:endParaRPr lang="en-US" dirty="0"/>
          </a:p>
        </p:txBody>
      </p:sp>
      <p:sp>
        <p:nvSpPr>
          <p:cNvPr id="4" name="Slide Number Placeholder 3"/>
          <p:cNvSpPr>
            <a:spLocks noGrp="1"/>
          </p:cNvSpPr>
          <p:nvPr>
            <p:ph type="sldNum" sz="quarter" idx="10"/>
          </p:nvPr>
        </p:nvSpPr>
        <p:spPr/>
        <p:txBody>
          <a:bodyPr/>
          <a:lstStyle/>
          <a:p>
            <a:fld id="{DB6FB305-0F64-4B98-8067-2B10DEBFE84B}" type="slidenum">
              <a:rPr lang="en-GB" smtClean="0"/>
              <a:t>17</a:t>
            </a:fld>
            <a:endParaRPr lang="en-GB"/>
          </a:p>
        </p:txBody>
      </p:sp>
    </p:spTree>
    <p:extLst>
      <p:ext uri="{BB962C8B-B14F-4D97-AF65-F5344CB8AC3E}">
        <p14:creationId xmlns:p14="http://schemas.microsoft.com/office/powerpoint/2010/main" val="2839475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look at the state of data repositories at the moment, this idea of FAIR needs to be fair for both humans and for machines. What we’re seeing in</a:t>
            </a:r>
            <a:r>
              <a:rPr lang="en-US" baseline="0" dirty="0"/>
              <a:t> this reviews is that they’re FAIR for humans and FA for machines </a:t>
            </a:r>
            <a:r>
              <a:rPr lang="mr-IN" baseline="0" dirty="0"/>
              <a:t>–</a:t>
            </a:r>
            <a:r>
              <a:rPr lang="en-US" baseline="0" dirty="0"/>
              <a:t> this is all of the repos highlighted in those comparisons as well as </a:t>
            </a:r>
            <a:r>
              <a:rPr lang="en-US" baseline="0" dirty="0" err="1"/>
              <a:t>Figshare</a:t>
            </a:r>
            <a:endParaRPr lang="en-US" baseline="0" dirty="0"/>
          </a:p>
          <a:p>
            <a:endParaRPr lang="en-US" baseline="0" dirty="0"/>
          </a:p>
          <a:p>
            <a:r>
              <a:rPr lang="en-US" baseline="0" dirty="0" err="1"/>
              <a:t>Figshare.com</a:t>
            </a:r>
            <a:r>
              <a:rPr lang="en-US" baseline="0" dirty="0"/>
              <a:t> is a data repo that anyone can use, upload files, add some metadata, make it public. The way we get it to be FAIR for machines is with the humans at organizations </a:t>
            </a:r>
            <a:r>
              <a:rPr lang="mr-IN" baseline="0" dirty="0"/>
              <a:t>–</a:t>
            </a:r>
            <a:r>
              <a:rPr lang="en-US" baseline="0" dirty="0"/>
              <a:t> metadata schemas, workflows </a:t>
            </a:r>
            <a:r>
              <a:rPr lang="mr-IN" baseline="0" dirty="0"/>
              <a:t>–</a:t>
            </a:r>
            <a:r>
              <a:rPr lang="en-US" baseline="0" dirty="0"/>
              <a:t> there will have to be a human element</a:t>
            </a:r>
            <a:endParaRPr lang="en-US" dirty="0"/>
          </a:p>
        </p:txBody>
      </p:sp>
      <p:sp>
        <p:nvSpPr>
          <p:cNvPr id="4" name="Slide Number Placeholder 3"/>
          <p:cNvSpPr>
            <a:spLocks noGrp="1"/>
          </p:cNvSpPr>
          <p:nvPr>
            <p:ph type="sldNum" sz="quarter" idx="10"/>
          </p:nvPr>
        </p:nvSpPr>
        <p:spPr/>
        <p:txBody>
          <a:bodyPr/>
          <a:lstStyle/>
          <a:p>
            <a:fld id="{AB628E60-5BC5-F84C-B321-93391BCF7A28}" type="slidenum">
              <a:rPr lang="en-US" smtClean="0"/>
              <a:t>19</a:t>
            </a:fld>
            <a:endParaRPr lang="en-US"/>
          </a:p>
        </p:txBody>
      </p:sp>
    </p:spTree>
    <p:extLst>
      <p:ext uri="{BB962C8B-B14F-4D97-AF65-F5344CB8AC3E}">
        <p14:creationId xmlns:p14="http://schemas.microsoft.com/office/powerpoint/2010/main" val="3958717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6FB305-0F64-4B98-8067-2B10DEBFE84B}" type="slidenum">
              <a:rPr lang="en-GB" smtClean="0"/>
              <a:t>20</a:t>
            </a:fld>
            <a:endParaRPr lang="en-GB"/>
          </a:p>
        </p:txBody>
      </p:sp>
    </p:spTree>
    <p:extLst>
      <p:ext uri="{BB962C8B-B14F-4D97-AF65-F5344CB8AC3E}">
        <p14:creationId xmlns:p14="http://schemas.microsoft.com/office/powerpoint/2010/main" val="35533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say data repo, what we’re talking about is non-traditional research</a:t>
            </a:r>
            <a:r>
              <a:rPr lang="en-US" baseline="0" dirty="0"/>
              <a:t> content repo. </a:t>
            </a:r>
            <a:r>
              <a:rPr lang="en-US" baseline="0" dirty="0" err="1"/>
              <a:t>Figshare</a:t>
            </a:r>
            <a:r>
              <a:rPr lang="en-US" baseline="0" dirty="0"/>
              <a:t> was built to handle all file types, and when we extended this infrastructure and functionality to different institutions, the question became why not support publications? Why not support papers like a traditional IR? So we go with this idea of an everything </a:t>
            </a:r>
            <a:r>
              <a:rPr lang="en-US" baseline="0" dirty="0" err="1"/>
              <a:t>repositorty</a:t>
            </a:r>
            <a:endParaRPr lang="en-US" dirty="0"/>
          </a:p>
        </p:txBody>
      </p:sp>
      <p:sp>
        <p:nvSpPr>
          <p:cNvPr id="4" name="Slide Number Placeholder 3"/>
          <p:cNvSpPr>
            <a:spLocks noGrp="1"/>
          </p:cNvSpPr>
          <p:nvPr>
            <p:ph type="sldNum" sz="quarter" idx="10"/>
          </p:nvPr>
        </p:nvSpPr>
        <p:spPr/>
        <p:txBody>
          <a:bodyPr/>
          <a:lstStyle/>
          <a:p>
            <a:fld id="{DB6FB305-0F64-4B98-8067-2B10DEBFE84B}" type="slidenum">
              <a:rPr lang="en-GB" smtClean="0"/>
              <a:t>21</a:t>
            </a:fld>
            <a:endParaRPr lang="en-GB"/>
          </a:p>
        </p:txBody>
      </p:sp>
    </p:spTree>
    <p:extLst>
      <p:ext uri="{BB962C8B-B14F-4D97-AF65-F5344CB8AC3E}">
        <p14:creationId xmlns:p14="http://schemas.microsoft.com/office/powerpoint/2010/main" val="4280874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build</a:t>
            </a:r>
            <a:r>
              <a:rPr lang="en-US" baseline="0" dirty="0"/>
              <a:t> an entire infrastructure where you can build out a publication area, a data area, a discipline specific area, a lab area, or however makes the most sense for your organization or institution. </a:t>
            </a:r>
            <a:endParaRPr lang="en-US" dirty="0"/>
          </a:p>
        </p:txBody>
      </p:sp>
      <p:sp>
        <p:nvSpPr>
          <p:cNvPr id="4" name="Slide Number Placeholder 3"/>
          <p:cNvSpPr>
            <a:spLocks noGrp="1"/>
          </p:cNvSpPr>
          <p:nvPr>
            <p:ph type="sldNum" sz="quarter" idx="10"/>
          </p:nvPr>
        </p:nvSpPr>
        <p:spPr/>
        <p:txBody>
          <a:bodyPr/>
          <a:lstStyle/>
          <a:p>
            <a:fld id="{DB6FB305-0F64-4B98-8067-2B10DEBFE84B}" type="slidenum">
              <a:rPr lang="en-GB" smtClean="0"/>
              <a:t>22</a:t>
            </a:fld>
            <a:endParaRPr lang="en-GB"/>
          </a:p>
        </p:txBody>
      </p:sp>
    </p:spTree>
    <p:extLst>
      <p:ext uri="{BB962C8B-B14F-4D97-AF65-F5344CB8AC3E}">
        <p14:creationId xmlns:p14="http://schemas.microsoft.com/office/powerpoint/2010/main" val="2343541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a tech company </a:t>
            </a:r>
            <a:r>
              <a:rPr lang="mr-IN" dirty="0"/>
              <a:t>–</a:t>
            </a:r>
            <a:r>
              <a:rPr lang="en-US" dirty="0"/>
              <a:t> pretty is nice, but does</a:t>
            </a:r>
            <a:r>
              <a:rPr lang="en-US" baseline="0" dirty="0"/>
              <a:t> what we’re building work? Data repos are built for the most part for compliance </a:t>
            </a:r>
            <a:r>
              <a:rPr lang="mr-IN" baseline="0" dirty="0"/>
              <a:t>–</a:t>
            </a:r>
            <a:r>
              <a:rPr lang="en-US" baseline="0" dirty="0"/>
              <a:t>THIS IS THE MAIN DRIVER</a:t>
            </a:r>
            <a:r>
              <a:rPr lang="mr-IN" baseline="0" dirty="0"/>
              <a:t>…</a:t>
            </a:r>
            <a:r>
              <a:rPr lang="en-US" baseline="0" dirty="0"/>
              <a:t> we’ve had paper repos at the turn of the century, why didn’t we have data repos as well?</a:t>
            </a:r>
          </a:p>
          <a:p>
            <a:endParaRPr lang="en-US" baseline="0" dirty="0"/>
          </a:p>
          <a:p>
            <a:r>
              <a:rPr lang="en-US" baseline="0" dirty="0"/>
              <a:t>Because we’ve had funders looking at how research is becoming more collaborative, more computational, more interdisciplinary and they want to make all of this content more reusable, the sum of all knowledge be accessible to all so people can build on research that came before and be more efficient in their research</a:t>
            </a:r>
            <a:endParaRPr lang="en-US" dirty="0"/>
          </a:p>
        </p:txBody>
      </p:sp>
      <p:sp>
        <p:nvSpPr>
          <p:cNvPr id="4" name="Slide Number Placeholder 3"/>
          <p:cNvSpPr>
            <a:spLocks noGrp="1"/>
          </p:cNvSpPr>
          <p:nvPr>
            <p:ph type="sldNum" sz="quarter" idx="10"/>
          </p:nvPr>
        </p:nvSpPr>
        <p:spPr/>
        <p:txBody>
          <a:bodyPr/>
          <a:lstStyle/>
          <a:p>
            <a:fld id="{DB6FB305-0F64-4B98-8067-2B10DEBFE84B}" type="slidenum">
              <a:rPr lang="en-GB" smtClean="0"/>
              <a:t>23</a:t>
            </a:fld>
            <a:endParaRPr lang="en-GB"/>
          </a:p>
        </p:txBody>
      </p:sp>
    </p:spTree>
    <p:extLst>
      <p:ext uri="{BB962C8B-B14F-4D97-AF65-F5344CB8AC3E}">
        <p14:creationId xmlns:p14="http://schemas.microsoft.com/office/powerpoint/2010/main" val="1390570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FAIR principles come out</a:t>
            </a:r>
            <a:r>
              <a:rPr lang="mr-IN" dirty="0"/>
              <a:t>…</a:t>
            </a:r>
            <a:r>
              <a:rPr lang="en-US" dirty="0"/>
              <a:t> if I build an open source tool, that</a:t>
            </a:r>
            <a:r>
              <a:rPr lang="en-US" baseline="0" dirty="0"/>
              <a:t> tool has to keep up with community demands. Where people are finding it is a good fit is keeping up with compliance. The idea that you can query directly into grant database and highlight into the exact funding information. This is a technological solution </a:t>
            </a:r>
            <a:r>
              <a:rPr lang="mr-IN" baseline="0" dirty="0"/>
              <a:t>–</a:t>
            </a:r>
            <a:r>
              <a:rPr lang="en-US" baseline="0" dirty="0"/>
              <a:t> we as </a:t>
            </a:r>
            <a:r>
              <a:rPr lang="en-US" baseline="0" dirty="0" err="1"/>
              <a:t>Figshare</a:t>
            </a:r>
            <a:r>
              <a:rPr lang="en-US" baseline="0" dirty="0"/>
              <a:t> make sure that the funding information is machine readable</a:t>
            </a:r>
            <a:endParaRPr lang="en-US" dirty="0"/>
          </a:p>
        </p:txBody>
      </p:sp>
      <p:sp>
        <p:nvSpPr>
          <p:cNvPr id="4" name="Slide Number Placeholder 3"/>
          <p:cNvSpPr>
            <a:spLocks noGrp="1"/>
          </p:cNvSpPr>
          <p:nvPr>
            <p:ph type="sldNum" sz="quarter" idx="10"/>
          </p:nvPr>
        </p:nvSpPr>
        <p:spPr/>
        <p:txBody>
          <a:bodyPr/>
          <a:lstStyle/>
          <a:p>
            <a:fld id="{DB6FB305-0F64-4B98-8067-2B10DEBFE84B}" type="slidenum">
              <a:rPr lang="en-GB" smtClean="0"/>
              <a:t>24</a:t>
            </a:fld>
            <a:endParaRPr lang="en-GB"/>
          </a:p>
        </p:txBody>
      </p:sp>
    </p:spTree>
    <p:extLst>
      <p:ext uri="{BB962C8B-B14F-4D97-AF65-F5344CB8AC3E}">
        <p14:creationId xmlns:p14="http://schemas.microsoft.com/office/powerpoint/2010/main" val="2362557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this plugs into</a:t>
            </a:r>
            <a:r>
              <a:rPr lang="en-GB" baseline="0" dirty="0"/>
              <a:t> our belief system, combined with </a:t>
            </a:r>
            <a:r>
              <a:rPr lang="en-GB" baseline="0"/>
              <a:t>recent movement in the space - </a:t>
            </a:r>
            <a:endParaRPr lang="en-US" dirty="0"/>
          </a:p>
        </p:txBody>
      </p:sp>
      <p:sp>
        <p:nvSpPr>
          <p:cNvPr id="4" name="Slide Number Placeholder 3"/>
          <p:cNvSpPr>
            <a:spLocks noGrp="1"/>
          </p:cNvSpPr>
          <p:nvPr>
            <p:ph type="sldNum" sz="quarter" idx="10"/>
          </p:nvPr>
        </p:nvSpPr>
        <p:spPr/>
        <p:txBody>
          <a:bodyPr/>
          <a:lstStyle/>
          <a:p>
            <a:fld id="{AB628E60-5BC5-F84C-B321-93391BCF7A28}" type="slidenum">
              <a:rPr lang="en-US" smtClean="0"/>
              <a:t>3</a:t>
            </a:fld>
            <a:endParaRPr lang="en-US"/>
          </a:p>
        </p:txBody>
      </p:sp>
    </p:spTree>
    <p:extLst>
      <p:ext uri="{BB962C8B-B14F-4D97-AF65-F5344CB8AC3E}">
        <p14:creationId xmlns:p14="http://schemas.microsoft.com/office/powerpoint/2010/main" val="1673542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like Go</a:t>
            </a:r>
            <a:r>
              <a:rPr lang="en-US" baseline="0" dirty="0"/>
              <a:t> FAIR can define structured metadata for different departments, areas of research for different ways. What we need to make sure on the </a:t>
            </a:r>
            <a:r>
              <a:rPr lang="en-US" baseline="0" dirty="0" err="1"/>
              <a:t>Figshare</a:t>
            </a:r>
            <a:r>
              <a:rPr lang="en-US" baseline="0" dirty="0"/>
              <a:t> side of things is that the metadata is exportable and interoperable </a:t>
            </a:r>
          </a:p>
          <a:p>
            <a:endParaRPr lang="en-US" baseline="0" dirty="0"/>
          </a:p>
          <a:p>
            <a:r>
              <a:rPr lang="en-US" baseline="0" dirty="0"/>
              <a:t>Once defined, it’s a technological challenge we can solve. </a:t>
            </a:r>
            <a:r>
              <a:rPr lang="en-US" baseline="0" dirty="0" err="1"/>
              <a:t>Curation</a:t>
            </a:r>
            <a:r>
              <a:rPr lang="en-US" baseline="0" dirty="0"/>
              <a:t> of content to review this information so if you have a subject specialist librarian who can check files before they go live, you can do this yourself. </a:t>
            </a:r>
            <a:endParaRPr lang="en-US" dirty="0"/>
          </a:p>
        </p:txBody>
      </p:sp>
      <p:sp>
        <p:nvSpPr>
          <p:cNvPr id="4" name="Slide Number Placeholder 3"/>
          <p:cNvSpPr>
            <a:spLocks noGrp="1"/>
          </p:cNvSpPr>
          <p:nvPr>
            <p:ph type="sldNum" sz="quarter" idx="10"/>
          </p:nvPr>
        </p:nvSpPr>
        <p:spPr/>
        <p:txBody>
          <a:bodyPr/>
          <a:lstStyle/>
          <a:p>
            <a:fld id="{DB6FB305-0F64-4B98-8067-2B10DEBFE84B}" type="slidenum">
              <a:rPr lang="en-GB" smtClean="0"/>
              <a:t>25</a:t>
            </a:fld>
            <a:endParaRPr lang="en-GB"/>
          </a:p>
        </p:txBody>
      </p:sp>
    </p:spTree>
    <p:extLst>
      <p:ext uri="{BB962C8B-B14F-4D97-AF65-F5344CB8AC3E}">
        <p14:creationId xmlns:p14="http://schemas.microsoft.com/office/powerpoint/2010/main" val="15934948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6FB305-0F64-4B98-8067-2B10DEBFE84B}" type="slidenum">
              <a:rPr lang="en-GB" smtClean="0"/>
              <a:t>26</a:t>
            </a:fld>
            <a:endParaRPr lang="en-GB"/>
          </a:p>
        </p:txBody>
      </p:sp>
    </p:spTree>
    <p:extLst>
      <p:ext uri="{BB962C8B-B14F-4D97-AF65-F5344CB8AC3E}">
        <p14:creationId xmlns:p14="http://schemas.microsoft.com/office/powerpoint/2010/main" val="1159106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Normalization!</a:t>
            </a:r>
          </a:p>
        </p:txBody>
      </p:sp>
      <p:sp>
        <p:nvSpPr>
          <p:cNvPr id="4" name="Slide Number Placeholder 3"/>
          <p:cNvSpPr>
            <a:spLocks noGrp="1"/>
          </p:cNvSpPr>
          <p:nvPr>
            <p:ph type="sldNum" sz="quarter" idx="10"/>
          </p:nvPr>
        </p:nvSpPr>
        <p:spPr/>
        <p:txBody>
          <a:bodyPr/>
          <a:lstStyle/>
          <a:p>
            <a:fld id="{DB6FB305-0F64-4B98-8067-2B10DEBFE84B}" type="slidenum">
              <a:rPr lang="en-GB" smtClean="0"/>
              <a:t>27</a:t>
            </a:fld>
            <a:endParaRPr lang="en-GB"/>
          </a:p>
        </p:txBody>
      </p:sp>
    </p:spTree>
    <p:extLst>
      <p:ext uri="{BB962C8B-B14F-4D97-AF65-F5344CB8AC3E}">
        <p14:creationId xmlns:p14="http://schemas.microsoft.com/office/powerpoint/2010/main" val="879294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is it working? What is the benefit</a:t>
            </a:r>
            <a:r>
              <a:rPr lang="en-US" baseline="0" dirty="0"/>
              <a:t> of this </a:t>
            </a:r>
            <a:r>
              <a:rPr lang="mr-IN" baseline="0" dirty="0"/>
              <a:t>–</a:t>
            </a:r>
            <a:r>
              <a:rPr lang="en-US" baseline="0" dirty="0"/>
              <a:t> is it going to work in the end?</a:t>
            </a:r>
            <a:endParaRPr lang="en-US" dirty="0"/>
          </a:p>
        </p:txBody>
      </p:sp>
      <p:sp>
        <p:nvSpPr>
          <p:cNvPr id="4" name="Slide Number Placeholder 3"/>
          <p:cNvSpPr>
            <a:spLocks noGrp="1"/>
          </p:cNvSpPr>
          <p:nvPr>
            <p:ph type="sldNum" sz="quarter" idx="10"/>
          </p:nvPr>
        </p:nvSpPr>
        <p:spPr/>
        <p:txBody>
          <a:bodyPr/>
          <a:lstStyle/>
          <a:p>
            <a:fld id="{DB6FB305-0F64-4B98-8067-2B10DEBFE84B}" type="slidenum">
              <a:rPr lang="en-GB" smtClean="0"/>
              <a:t>28</a:t>
            </a:fld>
            <a:endParaRPr lang="en-GB"/>
          </a:p>
        </p:txBody>
      </p:sp>
    </p:spTree>
    <p:extLst>
      <p:ext uri="{BB962C8B-B14F-4D97-AF65-F5344CB8AC3E}">
        <p14:creationId xmlns:p14="http://schemas.microsoft.com/office/powerpoint/2010/main" val="14838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 list of items that people are coming up with workflows that we should adhere to. Community pulled together a list of requirements that we adhere to the 9 levels having not even seen these prior to their release</a:t>
            </a:r>
            <a:endParaRPr lang="en-US" dirty="0"/>
          </a:p>
        </p:txBody>
      </p:sp>
      <p:sp>
        <p:nvSpPr>
          <p:cNvPr id="4" name="Slide Number Placeholder 3"/>
          <p:cNvSpPr>
            <a:spLocks noGrp="1"/>
          </p:cNvSpPr>
          <p:nvPr>
            <p:ph type="sldNum" sz="quarter" idx="10"/>
          </p:nvPr>
        </p:nvSpPr>
        <p:spPr/>
        <p:txBody>
          <a:bodyPr/>
          <a:lstStyle/>
          <a:p>
            <a:fld id="{DB6FB305-0F64-4B98-8067-2B10DEBFE84B}" type="slidenum">
              <a:rPr lang="en-GB" smtClean="0"/>
              <a:t>29</a:t>
            </a:fld>
            <a:endParaRPr lang="en-GB"/>
          </a:p>
        </p:txBody>
      </p:sp>
    </p:spTree>
    <p:extLst>
      <p:ext uri="{BB962C8B-B14F-4D97-AF65-F5344CB8AC3E}">
        <p14:creationId xmlns:p14="http://schemas.microsoft.com/office/powerpoint/2010/main" val="2897195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required to make the data available in as many ways as possible. We are making the data available as RSS feeds, via different metadata formats, </a:t>
            </a:r>
          </a:p>
          <a:p>
            <a:endParaRPr lang="en-US" dirty="0"/>
          </a:p>
          <a:p>
            <a:r>
              <a:rPr lang="en-US" dirty="0"/>
              <a:t>Make sure interoperable metadata is available. Google Dataset</a:t>
            </a:r>
            <a:r>
              <a:rPr lang="en-US" baseline="0" dirty="0"/>
              <a:t> Search comes along and can capture all of our metadata and make all content on </a:t>
            </a:r>
            <a:r>
              <a:rPr lang="en-US" baseline="0" dirty="0" err="1"/>
              <a:t>figshare.com</a:t>
            </a:r>
            <a:r>
              <a:rPr lang="en-US" baseline="0" dirty="0"/>
              <a:t> and all published client content available. You need to build systems where other parties can come along and assess whether your content is findable, accessible, interoperable, reusable and meets these requirements otherwise it’s not useful </a:t>
            </a:r>
            <a:endParaRPr lang="en-US" dirty="0"/>
          </a:p>
        </p:txBody>
      </p:sp>
      <p:sp>
        <p:nvSpPr>
          <p:cNvPr id="4" name="Slide Number Placeholder 3"/>
          <p:cNvSpPr>
            <a:spLocks noGrp="1"/>
          </p:cNvSpPr>
          <p:nvPr>
            <p:ph type="sldNum" sz="quarter" idx="10"/>
          </p:nvPr>
        </p:nvSpPr>
        <p:spPr/>
        <p:txBody>
          <a:bodyPr/>
          <a:lstStyle/>
          <a:p>
            <a:fld id="{DB6FB305-0F64-4B98-8067-2B10DEBFE84B}" type="slidenum">
              <a:rPr lang="en-GB" smtClean="0"/>
              <a:t>30</a:t>
            </a:fld>
            <a:endParaRPr lang="en-GB"/>
          </a:p>
        </p:txBody>
      </p:sp>
    </p:spTree>
    <p:extLst>
      <p:ext uri="{BB962C8B-B14F-4D97-AF65-F5344CB8AC3E}">
        <p14:creationId xmlns:p14="http://schemas.microsoft.com/office/powerpoint/2010/main" val="22675365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Discoverability</a:t>
            </a:r>
            <a:r>
              <a:rPr lang="en-US" baseline="0" dirty="0"/>
              <a:t> of this content is paramount</a:t>
            </a:r>
            <a:r>
              <a:rPr lang="mr-IN" baseline="0" dirty="0"/>
              <a:t>…</a:t>
            </a:r>
            <a:r>
              <a:rPr lang="en-US" baseline="0" dirty="0"/>
              <a:t> just last month, Europe PMC said it’s not longer ‘hide and seek’ for data </a:t>
            </a:r>
            <a:r>
              <a:rPr lang="mr-IN" baseline="0" dirty="0"/>
              <a:t>–</a:t>
            </a:r>
            <a:r>
              <a:rPr lang="en-US" baseline="0" dirty="0"/>
              <a:t> </a:t>
            </a:r>
            <a:r>
              <a:rPr lang="en-US" baseline="0" dirty="0" err="1"/>
              <a:t>Figshare</a:t>
            </a:r>
            <a:r>
              <a:rPr lang="en-US" baseline="0" dirty="0"/>
              <a:t> is picked up!</a:t>
            </a:r>
          </a:p>
          <a:p>
            <a:endParaRPr lang="en-US" baseline="0" dirty="0"/>
          </a:p>
          <a:p>
            <a:r>
              <a:rPr lang="en-US" baseline="0" dirty="0"/>
              <a:t>Dimensions who are pulling together all of these metrics around research outputs are ensuring that </a:t>
            </a:r>
            <a:r>
              <a:rPr lang="en-US" baseline="0" dirty="0" err="1"/>
              <a:t>Figshare</a:t>
            </a:r>
            <a:r>
              <a:rPr lang="en-US" baseline="0" dirty="0"/>
              <a:t> content is marked-up appropriately in their system so you can see all of the associated data with it and the impact that associated data is having as well</a:t>
            </a:r>
            <a:endParaRPr lang="en-US" dirty="0"/>
          </a:p>
        </p:txBody>
      </p:sp>
      <p:sp>
        <p:nvSpPr>
          <p:cNvPr id="4" name="Slide Number Placeholder 3"/>
          <p:cNvSpPr>
            <a:spLocks noGrp="1"/>
          </p:cNvSpPr>
          <p:nvPr>
            <p:ph type="sldNum" sz="quarter" idx="10"/>
          </p:nvPr>
        </p:nvSpPr>
        <p:spPr/>
        <p:txBody>
          <a:bodyPr/>
          <a:lstStyle/>
          <a:p>
            <a:fld id="{DB6FB305-0F64-4B98-8067-2B10DEBFE84B}" type="slidenum">
              <a:rPr lang="en-GB" smtClean="0"/>
              <a:t>31</a:t>
            </a:fld>
            <a:endParaRPr lang="en-GB"/>
          </a:p>
        </p:txBody>
      </p:sp>
    </p:spTree>
    <p:extLst>
      <p:ext uri="{BB962C8B-B14F-4D97-AF65-F5344CB8AC3E}">
        <p14:creationId xmlns:p14="http://schemas.microsoft.com/office/powerpoint/2010/main" val="1858449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it working in terms of</a:t>
            </a:r>
            <a:r>
              <a:rPr lang="en-US" baseline="0" dirty="0"/>
              <a:t> compliance. The other piece is</a:t>
            </a:r>
            <a:r>
              <a:rPr lang="mr-IN" baseline="0" dirty="0"/>
              <a:t>…</a:t>
            </a:r>
            <a:r>
              <a:rPr lang="en-US" baseline="0" dirty="0"/>
              <a:t> how do we get people to do it? So we’re seeing datasets with 20 citations. We’re seeing </a:t>
            </a:r>
            <a:r>
              <a:rPr lang="en-US" dirty="0"/>
              <a:t>REF in</a:t>
            </a:r>
            <a:r>
              <a:rPr lang="en-US" baseline="0" dirty="0"/>
              <a:t> the UK that data is being treated as a first class research object </a:t>
            </a:r>
            <a:r>
              <a:rPr lang="mr-IN" baseline="0" dirty="0"/>
              <a:t>–</a:t>
            </a:r>
            <a:r>
              <a:rPr lang="en-US" baseline="0" dirty="0"/>
              <a:t> it doesn’t matter what format it’s in, if you make it available, you’re getting credit for it</a:t>
            </a:r>
            <a:r>
              <a:rPr lang="mr-IN" baseline="0" dirty="0"/>
              <a:t>…</a:t>
            </a:r>
            <a:r>
              <a:rPr lang="en-US" baseline="0" dirty="0"/>
              <a:t> </a:t>
            </a:r>
          </a:p>
          <a:p>
            <a:endParaRPr lang="en-US" baseline="0" dirty="0"/>
          </a:p>
          <a:p>
            <a:r>
              <a:rPr lang="en-US" baseline="0" dirty="0"/>
              <a:t>You see the same thing with the European Commission saying that if you make your data available, you have to reward it and if you make it available meeting this criteria and that’s why we’re one of the only data repos capturing citation information from the published literature </a:t>
            </a:r>
            <a:r>
              <a:rPr lang="mr-IN" baseline="0" dirty="0"/>
              <a:t>–</a:t>
            </a:r>
            <a:r>
              <a:rPr lang="en-US" baseline="0" dirty="0"/>
              <a:t> to show that reward, that impact that researchers are getting</a:t>
            </a:r>
          </a:p>
          <a:p>
            <a:endParaRPr lang="en-US" baseline="0" dirty="0"/>
          </a:p>
          <a:p>
            <a:r>
              <a:rPr lang="en-US" baseline="0" dirty="0"/>
              <a:t>And so you see here this is also version 5 so there are technical pieces to this as well. If we treated each version as a new item with a different DOI, it becomes difficult to collate that information</a:t>
            </a:r>
            <a:endParaRPr lang="en-US" dirty="0"/>
          </a:p>
        </p:txBody>
      </p:sp>
      <p:sp>
        <p:nvSpPr>
          <p:cNvPr id="4" name="Slide Number Placeholder 3"/>
          <p:cNvSpPr>
            <a:spLocks noGrp="1"/>
          </p:cNvSpPr>
          <p:nvPr>
            <p:ph type="sldNum" sz="quarter" idx="10"/>
          </p:nvPr>
        </p:nvSpPr>
        <p:spPr/>
        <p:txBody>
          <a:bodyPr/>
          <a:lstStyle/>
          <a:p>
            <a:fld id="{DB6FB305-0F64-4B98-8067-2B10DEBFE84B}" type="slidenum">
              <a:rPr lang="en-GB" smtClean="0"/>
              <a:t>33</a:t>
            </a:fld>
            <a:endParaRPr lang="en-GB"/>
          </a:p>
        </p:txBody>
      </p:sp>
    </p:spTree>
    <p:extLst>
      <p:ext uri="{BB962C8B-B14F-4D97-AF65-F5344CB8AC3E}">
        <p14:creationId xmlns:p14="http://schemas.microsoft.com/office/powerpoint/2010/main" val="21152556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making all of this data and</a:t>
            </a:r>
            <a:r>
              <a:rPr lang="en-US" baseline="0" dirty="0"/>
              <a:t> metadata available, we also have to ensure that our API keeps up with this as well and documented and that everything available through the GUI is available through the API. </a:t>
            </a:r>
          </a:p>
          <a:p>
            <a:endParaRPr lang="en-US" baseline="0" dirty="0"/>
          </a:p>
          <a:p>
            <a:r>
              <a:rPr lang="en-US" baseline="0" dirty="0"/>
              <a:t>So we’re seeing people automate their workflows or in this case, create visualizations by querying published content that’s automatically pushed to </a:t>
            </a:r>
            <a:r>
              <a:rPr lang="en-US" baseline="0" dirty="0" err="1"/>
              <a:t>Figshare</a:t>
            </a:r>
            <a:r>
              <a:rPr lang="en-US" baseline="0" dirty="0"/>
              <a:t> and versioning on that content to </a:t>
            </a:r>
            <a:r>
              <a:rPr lang="en-US" baseline="0" dirty="0" err="1"/>
              <a:t>contintue</a:t>
            </a:r>
            <a:r>
              <a:rPr lang="en-US" baseline="0" dirty="0"/>
              <a:t> to build out the visualization for data analysis </a:t>
            </a:r>
            <a:r>
              <a:rPr lang="mr-IN" baseline="0" dirty="0"/>
              <a:t>–</a:t>
            </a:r>
            <a:r>
              <a:rPr lang="en-US" baseline="0" dirty="0"/>
              <a:t> we make sure that this content is persistent, it’s </a:t>
            </a:r>
            <a:r>
              <a:rPr lang="en-US" baseline="0" dirty="0" err="1"/>
              <a:t>citeable</a:t>
            </a:r>
            <a:r>
              <a:rPr lang="en-US" baseline="0" dirty="0"/>
              <a:t>, it ticks the FAIR principles so not only the group that created it can use it but other researchers as well</a:t>
            </a:r>
            <a:endParaRPr lang="en-US" dirty="0"/>
          </a:p>
        </p:txBody>
      </p:sp>
      <p:sp>
        <p:nvSpPr>
          <p:cNvPr id="4" name="Slide Number Placeholder 3"/>
          <p:cNvSpPr>
            <a:spLocks noGrp="1"/>
          </p:cNvSpPr>
          <p:nvPr>
            <p:ph type="sldNum" sz="quarter" idx="10"/>
          </p:nvPr>
        </p:nvSpPr>
        <p:spPr/>
        <p:txBody>
          <a:bodyPr/>
          <a:lstStyle/>
          <a:p>
            <a:fld id="{DB6FB305-0F64-4B98-8067-2B10DEBFE84B}" type="slidenum">
              <a:rPr lang="en-GB" smtClean="0"/>
              <a:t>35</a:t>
            </a:fld>
            <a:endParaRPr lang="en-GB"/>
          </a:p>
        </p:txBody>
      </p:sp>
    </p:spTree>
    <p:extLst>
      <p:ext uri="{BB962C8B-B14F-4D97-AF65-F5344CB8AC3E}">
        <p14:creationId xmlns:p14="http://schemas.microsoft.com/office/powerpoint/2010/main" val="777260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is it working? What is the benefit</a:t>
            </a:r>
            <a:r>
              <a:rPr lang="en-US" baseline="0" dirty="0"/>
              <a:t> of this </a:t>
            </a:r>
            <a:r>
              <a:rPr lang="mr-IN" baseline="0" dirty="0"/>
              <a:t>–</a:t>
            </a:r>
            <a:r>
              <a:rPr lang="en-US" baseline="0" dirty="0"/>
              <a:t> is it going to work in the end?</a:t>
            </a:r>
            <a:endParaRPr lang="en-US" dirty="0"/>
          </a:p>
        </p:txBody>
      </p:sp>
      <p:sp>
        <p:nvSpPr>
          <p:cNvPr id="4" name="Slide Number Placeholder 3"/>
          <p:cNvSpPr>
            <a:spLocks noGrp="1"/>
          </p:cNvSpPr>
          <p:nvPr>
            <p:ph type="sldNum" sz="quarter" idx="10"/>
          </p:nvPr>
        </p:nvSpPr>
        <p:spPr/>
        <p:txBody>
          <a:bodyPr/>
          <a:lstStyle/>
          <a:p>
            <a:fld id="{DB6FB305-0F64-4B98-8067-2B10DEBFE84B}" type="slidenum">
              <a:rPr lang="en-GB" smtClean="0"/>
              <a:t>37</a:t>
            </a:fld>
            <a:endParaRPr lang="en-GB"/>
          </a:p>
        </p:txBody>
      </p:sp>
    </p:spTree>
    <p:extLst>
      <p:ext uri="{BB962C8B-B14F-4D97-AF65-F5344CB8AC3E}">
        <p14:creationId xmlns:p14="http://schemas.microsoft.com/office/powerpoint/2010/main" val="4209289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big question you have when working at an organization that is looking to implement a repository infrastructure </a:t>
            </a:r>
          </a:p>
        </p:txBody>
      </p:sp>
      <p:sp>
        <p:nvSpPr>
          <p:cNvPr id="4" name="Slide Number Placeholder 3"/>
          <p:cNvSpPr>
            <a:spLocks noGrp="1"/>
          </p:cNvSpPr>
          <p:nvPr>
            <p:ph type="sldNum" sz="quarter" idx="10"/>
          </p:nvPr>
        </p:nvSpPr>
        <p:spPr/>
        <p:txBody>
          <a:bodyPr/>
          <a:lstStyle/>
          <a:p>
            <a:fld id="{DB6FB305-0F64-4B98-8067-2B10DEBFE84B}" type="slidenum">
              <a:rPr lang="en-GB" smtClean="0"/>
              <a:t>5</a:t>
            </a:fld>
            <a:endParaRPr lang="en-GB"/>
          </a:p>
        </p:txBody>
      </p:sp>
    </p:spTree>
    <p:extLst>
      <p:ext uri="{BB962C8B-B14F-4D97-AF65-F5344CB8AC3E}">
        <p14:creationId xmlns:p14="http://schemas.microsoft.com/office/powerpoint/2010/main" val="9795737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will take care of making content human and machine readable as that combination of local and specialist knowledge combined with the technical stack we can provide means that we can make it FAIR for both humans and for machines</a:t>
            </a:r>
            <a:endParaRPr lang="en-US" dirty="0"/>
          </a:p>
        </p:txBody>
      </p:sp>
      <p:sp>
        <p:nvSpPr>
          <p:cNvPr id="4" name="Slide Number Placeholder 3"/>
          <p:cNvSpPr>
            <a:spLocks noGrp="1"/>
          </p:cNvSpPr>
          <p:nvPr>
            <p:ph type="sldNum" sz="quarter" idx="10"/>
          </p:nvPr>
        </p:nvSpPr>
        <p:spPr/>
        <p:txBody>
          <a:bodyPr/>
          <a:lstStyle/>
          <a:p>
            <a:fld id="{DB6FB305-0F64-4B98-8067-2B10DEBFE84B}" type="slidenum">
              <a:rPr lang="en-GB" smtClean="0"/>
              <a:t>42</a:t>
            </a:fld>
            <a:endParaRPr lang="en-GB"/>
          </a:p>
        </p:txBody>
      </p:sp>
    </p:spTree>
    <p:extLst>
      <p:ext uri="{BB962C8B-B14F-4D97-AF65-F5344CB8AC3E}">
        <p14:creationId xmlns:p14="http://schemas.microsoft.com/office/powerpoint/2010/main" val="1956829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 fun screen to highlight some of the ideas, academia is competitive, we can’t overlook the idea that </a:t>
            </a:r>
            <a:r>
              <a:rPr lang="mr-IN" baseline="0" dirty="0"/>
              <a:t>…</a:t>
            </a:r>
            <a:r>
              <a:rPr lang="en-US" baseline="0" dirty="0"/>
              <a:t> so let’s look at some of the ‘incentives’ as well drivers for compliance to get researchers to make their data openly available </a:t>
            </a:r>
            <a:endParaRPr lang="en-US" dirty="0"/>
          </a:p>
        </p:txBody>
      </p:sp>
      <p:sp>
        <p:nvSpPr>
          <p:cNvPr id="4" name="Slide Number Placeholder 3"/>
          <p:cNvSpPr>
            <a:spLocks noGrp="1"/>
          </p:cNvSpPr>
          <p:nvPr>
            <p:ph type="sldNum" sz="quarter" idx="10"/>
          </p:nvPr>
        </p:nvSpPr>
        <p:spPr/>
        <p:txBody>
          <a:bodyPr/>
          <a:lstStyle/>
          <a:p>
            <a:fld id="{AB628E60-5BC5-F84C-B321-93391BCF7A28}" type="slidenum">
              <a:rPr lang="en-US" smtClean="0"/>
              <a:t>7</a:t>
            </a:fld>
            <a:endParaRPr lang="en-US"/>
          </a:p>
        </p:txBody>
      </p:sp>
    </p:spTree>
    <p:extLst>
      <p:ext uri="{BB962C8B-B14F-4D97-AF65-F5344CB8AC3E}">
        <p14:creationId xmlns:p14="http://schemas.microsoft.com/office/powerpoint/2010/main" val="3570260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 crisis</a:t>
            </a:r>
            <a:r>
              <a:rPr lang="en-US" baseline="0" dirty="0"/>
              <a:t> across science, notably around the ability (or lack thereof) to reproduce experiments and validate results. More transparency is needed and initiatives like preregistration and policies requiring the publishing of data can help combat the crisis and promote reproducibility</a:t>
            </a:r>
            <a:endParaRPr lang="en-US" dirty="0"/>
          </a:p>
        </p:txBody>
      </p:sp>
      <p:sp>
        <p:nvSpPr>
          <p:cNvPr id="4" name="Slide Number Placeholder 3"/>
          <p:cNvSpPr>
            <a:spLocks noGrp="1"/>
          </p:cNvSpPr>
          <p:nvPr>
            <p:ph type="sldNum" sz="quarter" idx="10"/>
          </p:nvPr>
        </p:nvSpPr>
        <p:spPr/>
        <p:txBody>
          <a:bodyPr/>
          <a:lstStyle/>
          <a:p>
            <a:fld id="{DB6FB305-0F64-4B98-8067-2B10DEBFE84B}" type="slidenum">
              <a:rPr lang="en-GB" smtClean="0"/>
              <a:t>8</a:t>
            </a:fld>
            <a:endParaRPr lang="en-GB"/>
          </a:p>
        </p:txBody>
      </p:sp>
    </p:spTree>
    <p:extLst>
      <p:ext uri="{BB962C8B-B14F-4D97-AF65-F5344CB8AC3E}">
        <p14:creationId xmlns:p14="http://schemas.microsoft.com/office/powerpoint/2010/main" val="3174083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Calibri" charset="0"/>
              </a:rPr>
              <a:t>This is a list of the</a:t>
            </a:r>
            <a:r>
              <a:rPr lang="en-US" baseline="0" dirty="0">
                <a:latin typeface="Calibri" charset="0"/>
              </a:rPr>
              <a:t> funding agencies and governmental bodies that are promoting public access of research. This is not only because a huge percentage of research is funded by tax payer dollars, but also because it allows them to focus funding and get more return on the investment – making research openly available has huge benefits to society and this is covered in a growing number of studies and publications</a:t>
            </a:r>
            <a:endParaRPr lang="en-US" dirty="0">
              <a:latin typeface="Calibri" charset="0"/>
            </a:endParaRPr>
          </a:p>
        </p:txBody>
      </p:sp>
      <p:sp>
        <p:nvSpPr>
          <p:cNvPr id="501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8F0878D5-DE62-7747-A429-459ED53922D3}" type="slidenum">
              <a:rPr lang="en-GB">
                <a:solidFill>
                  <a:srgbClr val="000000"/>
                </a:solidFill>
                <a:latin typeface="Gill Sans" charset="0"/>
                <a:ea typeface="ヒラギノ角ゴ ProN W3" charset="0"/>
                <a:cs typeface="ヒラギノ角ゴ ProN W3" charset="0"/>
              </a:rPr>
              <a:pPr/>
              <a:t>9</a:t>
            </a:fld>
            <a:endParaRPr lang="en-GB">
              <a:solidFill>
                <a:srgbClr val="000000"/>
              </a:solidFill>
              <a:latin typeface="Gill Sans" charset="0"/>
              <a:ea typeface="ヒラギノ角ゴ ProN W3" charset="0"/>
              <a:cs typeface="ヒラギノ角ゴ ProN W3"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Journals</a:t>
            </a:r>
            <a:r>
              <a:rPr lang="en-US" baseline="0" dirty="0"/>
              <a:t> are also wary of retractions and want to protect their brand by promoting open practices and the most thorough research process. By promoting the use of preprints for accelerating research (faster publication, open publication) and ensuring researchers include supporting data, they’re driving science forward by adding additional context to the publication itself. The value is in the data</a:t>
            </a:r>
            <a:endParaRPr lang="en-US" dirty="0"/>
          </a:p>
        </p:txBody>
      </p:sp>
      <p:sp>
        <p:nvSpPr>
          <p:cNvPr id="4" name="Slide Number Placeholder 3"/>
          <p:cNvSpPr>
            <a:spLocks noGrp="1"/>
          </p:cNvSpPr>
          <p:nvPr>
            <p:ph type="sldNum" sz="quarter" idx="10"/>
          </p:nvPr>
        </p:nvSpPr>
        <p:spPr/>
        <p:txBody>
          <a:bodyPr/>
          <a:lstStyle/>
          <a:p>
            <a:fld id="{DB6FB305-0F64-4B98-8067-2B10DEBFE84B}" type="slidenum">
              <a:rPr lang="en-GB" smtClean="0"/>
              <a:t>10</a:t>
            </a:fld>
            <a:endParaRPr lang="en-GB"/>
          </a:p>
        </p:txBody>
      </p:sp>
    </p:spTree>
    <p:extLst>
      <p:ext uri="{BB962C8B-B14F-4D97-AF65-F5344CB8AC3E}">
        <p14:creationId xmlns:p14="http://schemas.microsoft.com/office/powerpoint/2010/main" val="1165562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6FB305-0F64-4B98-8067-2B10DEBFE84B}" type="slidenum">
              <a:rPr lang="en-GB" smtClean="0"/>
              <a:t>11</a:t>
            </a:fld>
            <a:endParaRPr lang="en-GB"/>
          </a:p>
        </p:txBody>
      </p:sp>
    </p:spTree>
    <p:extLst>
      <p:ext uri="{BB962C8B-B14F-4D97-AF65-F5344CB8AC3E}">
        <p14:creationId xmlns:p14="http://schemas.microsoft.com/office/powerpoint/2010/main" val="3362755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Journals. Preprints. Raw data. Cleaned data and analysis. Negative results. Protocols. </a:t>
            </a:r>
          </a:p>
        </p:txBody>
      </p:sp>
      <p:sp>
        <p:nvSpPr>
          <p:cNvPr id="4" name="Slide Number Placeholder 3"/>
          <p:cNvSpPr>
            <a:spLocks noGrp="1"/>
          </p:cNvSpPr>
          <p:nvPr>
            <p:ph type="sldNum" sz="quarter" idx="10"/>
          </p:nvPr>
        </p:nvSpPr>
        <p:spPr/>
        <p:txBody>
          <a:bodyPr/>
          <a:lstStyle/>
          <a:p>
            <a:fld id="{DB6FB305-0F64-4B98-8067-2B10DEBFE84B}" type="slidenum">
              <a:rPr lang="en-GB" smtClean="0"/>
              <a:t>12</a:t>
            </a:fld>
            <a:endParaRPr lang="en-GB"/>
          </a:p>
        </p:txBody>
      </p:sp>
    </p:spTree>
    <p:extLst>
      <p:ext uri="{BB962C8B-B14F-4D97-AF65-F5344CB8AC3E}">
        <p14:creationId xmlns:p14="http://schemas.microsoft.com/office/powerpoint/2010/main" val="41872649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slide" Target="../slides/slide4.xml"/><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5529" y="81840"/>
            <a:ext cx="6655515" cy="6678192"/>
          </a:xfrm>
          <a:prstGeom prst="rect">
            <a:avLst/>
          </a:prstGeom>
        </p:spPr>
      </p:pic>
    </p:spTree>
    <p:extLst>
      <p:ext uri="{BB962C8B-B14F-4D97-AF65-F5344CB8AC3E}">
        <p14:creationId xmlns:p14="http://schemas.microsoft.com/office/powerpoint/2010/main" val="1962253847"/>
      </p:ext>
    </p:extLst>
  </p:cSld>
  <p:clrMapOvr>
    <a:overrideClrMapping bg1="lt1" tx1="dk1" bg2="lt2" tx2="dk2" accent1="accent1" accent2="accent2" accent3="accent3" accent4="accent4" accent5="accent5" accent6="accent6" hlink="hlink" folHlink="folHlink"/>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Rectangle 9"/>
          <p:cNvSpPr/>
          <p:nvPr userDrawn="1"/>
        </p:nvSpPr>
        <p:spPr>
          <a:xfrm>
            <a:off x="0" y="5785556"/>
            <a:ext cx="9144000" cy="107244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DS_white.wmf">
            <a:hlinkClick r:id="" action="ppaction://noaction"/>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821" y="6184279"/>
            <a:ext cx="1715912" cy="472554"/>
          </a:xfrm>
          <a:prstGeom prst="rect">
            <a:avLst/>
          </a:prstGeom>
        </p:spPr>
      </p:pic>
      <p:sp>
        <p:nvSpPr>
          <p:cNvPr id="5" name="Rectangle 4"/>
          <p:cNvSpPr/>
          <p:nvPr userDrawn="1"/>
        </p:nvSpPr>
        <p:spPr>
          <a:xfrm>
            <a:off x="5943663" y="6422790"/>
            <a:ext cx="2883902" cy="379591"/>
          </a:xfrm>
          <a:prstGeom prst="rect">
            <a:avLst/>
          </a:prstGeom>
        </p:spPr>
        <p:txBody>
          <a:bodyPr wrap="none">
            <a:spAutoFit/>
          </a:bodyPr>
          <a:lstStyle/>
          <a:p>
            <a:pPr algn="r" rtl="0"/>
            <a:r>
              <a:rPr lang="en-GB" sz="2800" b="0" i="0" u="none" strike="noStrike" kern="1200" baseline="30000" dirty="0">
                <a:solidFill>
                  <a:schemeClr val="bg1"/>
                </a:solidFill>
                <a:latin typeface="Gill Sans Light"/>
                <a:ea typeface="+mn-ea"/>
                <a:cs typeface="Gill Sans Light"/>
              </a:rPr>
              <a:t>Work smart. Discover more.</a:t>
            </a:r>
          </a:p>
        </p:txBody>
      </p:sp>
      <p:sp>
        <p:nvSpPr>
          <p:cNvPr id="7" name="Rectangle 6"/>
          <p:cNvSpPr/>
          <p:nvPr userDrawn="1"/>
        </p:nvSpPr>
        <p:spPr>
          <a:xfrm>
            <a:off x="510821" y="5885534"/>
            <a:ext cx="838691" cy="235962"/>
          </a:xfrm>
          <a:prstGeom prst="rect">
            <a:avLst/>
          </a:prstGeom>
        </p:spPr>
        <p:txBody>
          <a:bodyPr wrap="none">
            <a:spAutoFit/>
          </a:bodyPr>
          <a:lstStyle/>
          <a:p>
            <a:pPr rtl="0"/>
            <a:r>
              <a:rPr lang="en-GB" sz="1400" b="0" i="0" u="none" strike="noStrike" kern="1200" baseline="30000" dirty="0">
                <a:solidFill>
                  <a:schemeClr val="bg1"/>
                </a:solidFill>
                <a:latin typeface="Gill Sans Light"/>
                <a:ea typeface="+mn-ea"/>
                <a:cs typeface="Gill Sans Light"/>
              </a:rPr>
              <a:t>Supported by</a:t>
            </a:r>
          </a:p>
        </p:txBody>
      </p:sp>
      <p:sp>
        <p:nvSpPr>
          <p:cNvPr id="8" name="Title 3"/>
          <p:cNvSpPr>
            <a:spLocks noGrp="1"/>
          </p:cNvSpPr>
          <p:nvPr>
            <p:ph type="ctrTitle" idx="4294967295"/>
          </p:nvPr>
        </p:nvSpPr>
        <p:spPr>
          <a:xfrm>
            <a:off x="3664857" y="290287"/>
            <a:ext cx="5224929" cy="846666"/>
          </a:xfrm>
          <a:prstGeom prst="rect">
            <a:avLst/>
          </a:prstGeom>
        </p:spPr>
        <p:txBody>
          <a:bodyPr/>
          <a:lstStyle/>
          <a:p>
            <a:pPr algn="l">
              <a:spcBef>
                <a:spcPts val="0"/>
              </a:spcBef>
            </a:pPr>
            <a:r>
              <a:rPr lang="en-GB" sz="2000" dirty="0">
                <a:solidFill>
                  <a:schemeClr val="bg1">
                    <a:lumMod val="50000"/>
                  </a:schemeClr>
                </a:solidFill>
                <a:latin typeface="Gill Sans Light"/>
                <a:cs typeface="Gill Sans Light"/>
              </a:rPr>
              <a:t>Gather the insight you need for </a:t>
            </a:r>
            <a:r>
              <a:rPr lang="en-GB" sz="2000" dirty="0">
                <a:solidFill>
                  <a:srgbClr val="AD1226"/>
                </a:solidFill>
                <a:latin typeface="Gill Sans"/>
                <a:cs typeface="Gill Sans"/>
              </a:rPr>
              <a:t>effective</a:t>
            </a:r>
            <a:r>
              <a:rPr lang="en-GB" sz="2000" dirty="0">
                <a:solidFill>
                  <a:schemeClr val="bg1">
                    <a:lumMod val="50000"/>
                  </a:schemeClr>
                </a:solidFill>
                <a:latin typeface="Gill Sans Light"/>
                <a:cs typeface="Gill Sans Light"/>
              </a:rPr>
              <a:t> internal and external assessments</a:t>
            </a:r>
          </a:p>
        </p:txBody>
      </p:sp>
    </p:spTree>
    <p:extLst>
      <p:ext uri="{BB962C8B-B14F-4D97-AF65-F5344CB8AC3E}">
        <p14:creationId xmlns:p14="http://schemas.microsoft.com/office/powerpoint/2010/main" val="383656032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0" name="Rectangle 9"/>
          <p:cNvSpPr/>
          <p:nvPr userDrawn="1"/>
        </p:nvSpPr>
        <p:spPr>
          <a:xfrm>
            <a:off x="0" y="5785556"/>
            <a:ext cx="9144000" cy="107244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50241" y="345722"/>
            <a:ext cx="8239545" cy="1129897"/>
          </a:xfrm>
          <a:prstGeom prst="rect">
            <a:avLst/>
          </a:prstGeom>
        </p:spPr>
        <p:txBody>
          <a:bodyPr anchor="ctr" anchorCtr="0"/>
          <a:lstStyle>
            <a:lvl1pPr algn="l">
              <a:defRPr sz="3200" b="0" i="0" cap="none">
                <a:solidFill>
                  <a:schemeClr val="bg1">
                    <a:lumMod val="50000"/>
                  </a:schemeClr>
                </a:solidFill>
                <a:latin typeface="Gill Sans Light"/>
              </a:defRPr>
            </a:lvl1pPr>
          </a:lstStyle>
          <a:p>
            <a:r>
              <a:rPr lang="en-US" dirty="0"/>
              <a:t>Click to edit Master title style</a:t>
            </a:r>
          </a:p>
        </p:txBody>
      </p:sp>
      <p:pic>
        <p:nvPicPr>
          <p:cNvPr id="4" name="Picture 3" descr="DS_white.wm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821" y="6184279"/>
            <a:ext cx="1715912" cy="472554"/>
          </a:xfrm>
          <a:prstGeom prst="rect">
            <a:avLst/>
          </a:prstGeom>
        </p:spPr>
      </p:pic>
      <p:sp>
        <p:nvSpPr>
          <p:cNvPr id="5" name="Rectangle 4"/>
          <p:cNvSpPr/>
          <p:nvPr userDrawn="1"/>
        </p:nvSpPr>
        <p:spPr>
          <a:xfrm>
            <a:off x="5943663" y="6422790"/>
            <a:ext cx="2883902" cy="379591"/>
          </a:xfrm>
          <a:prstGeom prst="rect">
            <a:avLst/>
          </a:prstGeom>
        </p:spPr>
        <p:txBody>
          <a:bodyPr wrap="none">
            <a:spAutoFit/>
          </a:bodyPr>
          <a:lstStyle/>
          <a:p>
            <a:pPr algn="r" rtl="0"/>
            <a:r>
              <a:rPr lang="en-GB" sz="2800" b="0" i="0" u="none" strike="noStrike" kern="1200" baseline="30000" dirty="0">
                <a:solidFill>
                  <a:schemeClr val="bg1"/>
                </a:solidFill>
                <a:latin typeface="Gill Sans Light"/>
                <a:ea typeface="+mn-ea"/>
                <a:cs typeface="Gill Sans Light"/>
              </a:rPr>
              <a:t>Work smart. Discover more.</a:t>
            </a:r>
          </a:p>
        </p:txBody>
      </p:sp>
    </p:spTree>
    <p:extLst>
      <p:ext uri="{BB962C8B-B14F-4D97-AF65-F5344CB8AC3E}">
        <p14:creationId xmlns:p14="http://schemas.microsoft.com/office/powerpoint/2010/main" val="306579658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xmlns:p14="http://schemas.microsoft.com/office/powerpoint/2010/main" spd="slow">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Box 1"/>
          <p:cNvSpPr txBox="1">
            <a:spLocks noGrp="1" noChangeArrowheads="1"/>
          </p:cNvSpPr>
          <p:nvPr>
            <p:ph type="sldNum" sz="quarter" idx="10"/>
          </p:nvPr>
        </p:nvSpPr>
        <p:spPr>
          <a:xfrm>
            <a:off x="8428038" y="6467475"/>
            <a:ext cx="258762" cy="254000"/>
          </a:xfrm>
          <a:prstGeom prst="rect">
            <a:avLst/>
          </a:prstGeom>
          <a:ln/>
        </p:spPr>
        <p:txBody>
          <a:bodyPr/>
          <a:lstStyle>
            <a:lvl1pPr>
              <a:defRPr/>
            </a:lvl1pPr>
          </a:lstStyle>
          <a:p>
            <a:pPr>
              <a:defRPr/>
            </a:pPr>
            <a:fld id="{DCD3B481-8414-4745-9946-EC928B039750}" type="slidenum">
              <a:rPr lang="en-US"/>
              <a:pPr>
                <a:defRPr/>
              </a:pPr>
              <a:t>‹#›</a:t>
            </a:fld>
            <a:endParaRPr lang="en-US"/>
          </a:p>
        </p:txBody>
      </p:sp>
    </p:spTree>
    <p:extLst>
      <p:ext uri="{BB962C8B-B14F-4D97-AF65-F5344CB8AC3E}">
        <p14:creationId xmlns:p14="http://schemas.microsoft.com/office/powerpoint/2010/main" val="98756050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bg>
      <p:bgPr>
        <a:solidFill>
          <a:srgbClr val="FFFFFF"/>
        </a:solidFill>
        <a:effectLst/>
      </p:bgPr>
    </p:bg>
    <p:spTree>
      <p:nvGrpSpPr>
        <p:cNvPr id="1" name=""/>
        <p:cNvGrpSpPr/>
        <p:nvPr/>
      </p:nvGrpSpPr>
      <p:grpSpPr>
        <a:xfrm>
          <a:off x="0" y="0"/>
          <a:ext cx="0" cy="0"/>
          <a:chOff x="0" y="0"/>
          <a:chExt cx="0" cy="0"/>
        </a:xfrm>
      </p:grpSpPr>
      <p:sp>
        <p:nvSpPr>
          <p:cNvPr id="2" name="Text Box 1"/>
          <p:cNvSpPr txBox="1">
            <a:spLocks noGrp="1" noChangeArrowheads="1"/>
          </p:cNvSpPr>
          <p:nvPr>
            <p:ph type="sldNum" sz="quarter" idx="10"/>
          </p:nvPr>
        </p:nvSpPr>
        <p:spPr>
          <a:xfrm>
            <a:off x="8428038" y="6467475"/>
            <a:ext cx="258762" cy="254000"/>
          </a:xfrm>
          <a:prstGeom prst="rect">
            <a:avLst/>
          </a:prstGeom>
          <a:ln/>
        </p:spPr>
        <p:txBody>
          <a:bodyPr/>
          <a:lstStyle>
            <a:lvl1pPr>
              <a:defRPr/>
            </a:lvl1pPr>
          </a:lstStyle>
          <a:p>
            <a:pPr>
              <a:defRPr/>
            </a:pPr>
            <a:fld id="{E4DCEE27-D4FE-8E48-B1D0-864CF3CA31EF}" type="slidenum">
              <a:rPr lang="en-US"/>
              <a:pPr>
                <a:defRPr/>
              </a:pPr>
              <a:t>‹#›</a:t>
            </a:fld>
            <a:endParaRPr lang="en-US"/>
          </a:p>
        </p:txBody>
      </p:sp>
    </p:spTree>
    <p:extLst>
      <p:ext uri="{BB962C8B-B14F-4D97-AF65-F5344CB8AC3E}">
        <p14:creationId xmlns:p14="http://schemas.microsoft.com/office/powerpoint/2010/main" val="248794223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4" name="Text Box 1"/>
          <p:cNvSpPr txBox="1">
            <a:spLocks noGrp="1" noChangeArrowheads="1"/>
          </p:cNvSpPr>
          <p:nvPr>
            <p:ph type="sldNum" sz="quarter" idx="10"/>
          </p:nvPr>
        </p:nvSpPr>
        <p:spPr>
          <a:xfrm>
            <a:off x="8428038" y="6467475"/>
            <a:ext cx="258762" cy="254000"/>
          </a:xfrm>
          <a:prstGeom prst="rect">
            <a:avLst/>
          </a:prstGeom>
          <a:ln/>
        </p:spPr>
        <p:txBody>
          <a:bodyPr/>
          <a:lstStyle>
            <a:lvl1pPr>
              <a:defRPr/>
            </a:lvl1pPr>
          </a:lstStyle>
          <a:p>
            <a:pPr>
              <a:defRPr/>
            </a:pPr>
            <a:fld id="{D0310078-5198-7440-AA24-6C2A495386B7}" type="slidenum">
              <a:rPr lang="en-US"/>
              <a:pPr>
                <a:defRPr/>
              </a:pPr>
              <a:t>‹#›</a:t>
            </a:fld>
            <a:endParaRPr lang="en-US"/>
          </a:p>
        </p:txBody>
      </p:sp>
    </p:spTree>
    <p:extLst>
      <p:ext uri="{BB962C8B-B14F-4D97-AF65-F5344CB8AC3E}">
        <p14:creationId xmlns:p14="http://schemas.microsoft.com/office/powerpoint/2010/main" val="44543566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2" descr="DS_white.wmf">
            <a:hlinkClick r:id="rId2" action="ppaction://hlinksldjump"/>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1175" y="6184900"/>
            <a:ext cx="1716088" cy="47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a:spLocks noChangeArrowheads="1"/>
          </p:cNvSpPr>
          <p:nvPr userDrawn="1"/>
        </p:nvSpPr>
        <p:spPr bwMode="auto">
          <a:xfrm>
            <a:off x="5943600" y="6423025"/>
            <a:ext cx="2884488" cy="379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r" fontAlgn="base">
              <a:spcBef>
                <a:spcPct val="0"/>
              </a:spcBef>
              <a:spcAft>
                <a:spcPct val="0"/>
              </a:spcAft>
            </a:pPr>
            <a:r>
              <a:rPr lang="en-GB" sz="2800" baseline="30000">
                <a:solidFill>
                  <a:prstClr val="white"/>
                </a:solidFill>
                <a:latin typeface="Gill Sans Light" charset="0"/>
                <a:ea typeface="ＭＳ Ｐゴシック" charset="0"/>
                <a:cs typeface="Gill Sans Light" charset="0"/>
              </a:rPr>
              <a:t>Work smart. Discover more.</a:t>
            </a:r>
          </a:p>
        </p:txBody>
      </p:sp>
      <p:sp>
        <p:nvSpPr>
          <p:cNvPr id="6" name="Rectangle 4"/>
          <p:cNvSpPr>
            <a:spLocks noChangeArrowheads="1"/>
          </p:cNvSpPr>
          <p:nvPr userDrawn="1"/>
        </p:nvSpPr>
        <p:spPr bwMode="auto">
          <a:xfrm>
            <a:off x="511175" y="5884863"/>
            <a:ext cx="838200" cy="236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GB" sz="1400" baseline="30000">
                <a:solidFill>
                  <a:prstClr val="white"/>
                </a:solidFill>
                <a:latin typeface="Gill Sans Light" charset="0"/>
                <a:ea typeface="ＭＳ Ｐゴシック" charset="0"/>
                <a:cs typeface="Gill Sans Light" charset="0"/>
              </a:rPr>
              <a:t>Supported by</a:t>
            </a:r>
          </a:p>
        </p:txBody>
      </p:sp>
      <p:sp>
        <p:nvSpPr>
          <p:cNvPr id="8" name="Title 3"/>
          <p:cNvSpPr>
            <a:spLocks noGrp="1"/>
          </p:cNvSpPr>
          <p:nvPr>
            <p:ph type="ctrTitle" idx="4294967295"/>
          </p:nvPr>
        </p:nvSpPr>
        <p:spPr>
          <a:xfrm>
            <a:off x="3664857" y="290287"/>
            <a:ext cx="5224929" cy="846666"/>
          </a:xfrm>
          <a:prstGeom prst="rect">
            <a:avLst/>
          </a:prstGeom>
        </p:spPr>
        <p:txBody>
          <a:bodyPr/>
          <a:lstStyle/>
          <a:p>
            <a:r>
              <a:rPr lang="en-GB" dirty="0"/>
              <a:t>Gather the insight you need for effective internal and external assessments</a:t>
            </a:r>
          </a:p>
        </p:txBody>
      </p:sp>
    </p:spTree>
    <p:extLst>
      <p:ext uri="{BB962C8B-B14F-4D97-AF65-F5344CB8AC3E}">
        <p14:creationId xmlns:p14="http://schemas.microsoft.com/office/powerpoint/2010/main" val="354108371"/>
      </p:ext>
    </p:extLst>
  </p:cSld>
  <p:clrMapOvr>
    <a:masterClrMapping/>
  </p:clrMapOvr>
  <p:transition spd="slow">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669725" y="312539"/>
            <a:ext cx="7804548" cy="1518047"/>
          </a:xfrm>
          <a:prstGeom prst="rect">
            <a:avLst/>
          </a:prstGeom>
          <a:noFill/>
          <a:ln>
            <a:noFill/>
          </a:ln>
        </p:spPr>
        <p:txBody>
          <a:bodyPr spcFirstLastPara="1" wrap="square" lIns="58925" tIns="58925" rIns="58925" bIns="58925" anchor="ctr" anchorCtr="0"/>
          <a:lstStyle>
            <a:lvl1pPr marR="0" lvl="0" algn="ctr" rtl="0">
              <a:lnSpc>
                <a:spcPct val="100000"/>
              </a:lnSpc>
              <a:spcBef>
                <a:spcPts val="0"/>
              </a:spcBef>
              <a:spcAft>
                <a:spcPts val="0"/>
              </a:spcAft>
              <a:buClr>
                <a:srgbClr val="000000"/>
              </a:buClr>
              <a:buSzPts val="5200"/>
              <a:buFont typeface="Helvetica Neue Light"/>
              <a:buNone/>
              <a:defRPr sz="52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sp>
        <p:nvSpPr>
          <p:cNvPr id="25" name="Google Shape;25;p6"/>
          <p:cNvSpPr txBox="1">
            <a:spLocks noGrp="1"/>
          </p:cNvSpPr>
          <p:nvPr>
            <p:ph type="body" idx="1"/>
          </p:nvPr>
        </p:nvSpPr>
        <p:spPr>
          <a:xfrm>
            <a:off x="669725" y="1830583"/>
            <a:ext cx="7804548" cy="4420203"/>
          </a:xfrm>
          <a:prstGeom prst="rect">
            <a:avLst/>
          </a:prstGeom>
          <a:noFill/>
          <a:ln>
            <a:noFill/>
          </a:ln>
        </p:spPr>
        <p:txBody>
          <a:bodyPr spcFirstLastPara="1" wrap="square" lIns="58925" tIns="58925" rIns="58925" bIns="58925" anchor="ctr" anchorCtr="0"/>
          <a:lstStyle>
            <a:lvl1pPr marL="457200" marR="0" lvl="0" indent="-374650" algn="l" rtl="0">
              <a:lnSpc>
                <a:spcPct val="100000"/>
              </a:lnSpc>
              <a:spcBef>
                <a:spcPts val="2700"/>
              </a:spcBef>
              <a:spcAft>
                <a:spcPts val="0"/>
              </a:spcAft>
              <a:buClr>
                <a:srgbClr val="000000"/>
              </a:buClr>
              <a:buSzPts val="2300"/>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1pPr>
            <a:lvl2pPr marL="914400" marR="0" lvl="1" indent="-374650" algn="l" rtl="0">
              <a:lnSpc>
                <a:spcPct val="100000"/>
              </a:lnSpc>
              <a:spcBef>
                <a:spcPts val="2700"/>
              </a:spcBef>
              <a:spcAft>
                <a:spcPts val="0"/>
              </a:spcAft>
              <a:buClr>
                <a:srgbClr val="000000"/>
              </a:buClr>
              <a:buSzPts val="2300"/>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2pPr>
            <a:lvl3pPr marL="1371600" marR="0" lvl="2" indent="-374650" algn="l" rtl="0">
              <a:lnSpc>
                <a:spcPct val="100000"/>
              </a:lnSpc>
              <a:spcBef>
                <a:spcPts val="2700"/>
              </a:spcBef>
              <a:spcAft>
                <a:spcPts val="0"/>
              </a:spcAft>
              <a:buClr>
                <a:srgbClr val="000000"/>
              </a:buClr>
              <a:buSzPts val="2300"/>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3pPr>
            <a:lvl4pPr marL="1828800" marR="0" lvl="3" indent="-374650" algn="l" rtl="0">
              <a:lnSpc>
                <a:spcPct val="100000"/>
              </a:lnSpc>
              <a:spcBef>
                <a:spcPts val="2700"/>
              </a:spcBef>
              <a:spcAft>
                <a:spcPts val="0"/>
              </a:spcAft>
              <a:buClr>
                <a:srgbClr val="000000"/>
              </a:buClr>
              <a:buSzPts val="2300"/>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4pPr>
            <a:lvl5pPr marL="2286000" marR="0" lvl="4" indent="-374650" algn="l" rtl="0">
              <a:lnSpc>
                <a:spcPct val="100000"/>
              </a:lnSpc>
              <a:spcBef>
                <a:spcPts val="2700"/>
              </a:spcBef>
              <a:spcAft>
                <a:spcPts val="0"/>
              </a:spcAft>
              <a:buClr>
                <a:srgbClr val="000000"/>
              </a:buClr>
              <a:buSzPts val="2300"/>
              <a:buFont typeface="Helvetica Neue Light"/>
              <a:buChar char="•"/>
              <a:defRPr sz="2300" b="0" i="0" u="none" strike="noStrike" cap="none">
                <a:solidFill>
                  <a:srgbClr val="000000"/>
                </a:solidFill>
                <a:latin typeface="Helvetica Neue Light"/>
                <a:ea typeface="Helvetica Neue Light"/>
                <a:cs typeface="Helvetica Neue Light"/>
                <a:sym typeface="Helvetica Neue Light"/>
              </a:defRPr>
            </a:lvl5pPr>
            <a:lvl6pPr marL="2743200" marR="0" lvl="5"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6pPr>
            <a:lvl7pPr marL="3200400" marR="0" lvl="6"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7pPr>
            <a:lvl8pPr marL="3657600" marR="0" lvl="7"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8pPr>
            <a:lvl9pPr marL="4114800" marR="0" lvl="8" indent="-342900" algn="l" rtl="0">
              <a:lnSpc>
                <a:spcPct val="115000"/>
              </a:lnSpc>
              <a:spcBef>
                <a:spcPts val="0"/>
              </a:spcBef>
              <a:spcAft>
                <a:spcPts val="0"/>
              </a:spcAft>
              <a:buClr>
                <a:srgbClr val="585858"/>
              </a:buClr>
              <a:buSzPts val="1800"/>
              <a:buFont typeface="Arial"/>
              <a:buChar char="■"/>
              <a:defRPr sz="1800" b="0" i="0" u="none" strike="noStrike" cap="none">
                <a:solidFill>
                  <a:srgbClr val="585858"/>
                </a:solidFill>
                <a:latin typeface="Arial"/>
                <a:ea typeface="Arial"/>
                <a:cs typeface="Arial"/>
                <a:sym typeface="Arial"/>
              </a:defRPr>
            </a:lvl9pPr>
          </a:lstStyle>
          <a:p>
            <a:endParaRPr/>
          </a:p>
        </p:txBody>
      </p:sp>
      <p:sp>
        <p:nvSpPr>
          <p:cNvPr id="26" name="Google Shape;26;p6"/>
          <p:cNvSpPr txBox="1">
            <a:spLocks noGrp="1"/>
          </p:cNvSpPr>
          <p:nvPr>
            <p:ph type="sldNum" idx="12"/>
          </p:nvPr>
        </p:nvSpPr>
        <p:spPr>
          <a:xfrm>
            <a:off x="4443725" y="6505278"/>
            <a:ext cx="247620" cy="335373"/>
          </a:xfrm>
          <a:prstGeom prst="rect">
            <a:avLst/>
          </a:prstGeom>
          <a:noFill/>
          <a:ln>
            <a:noFill/>
          </a:ln>
        </p:spPr>
        <p:txBody>
          <a:bodyPr spcFirstLastPara="1" wrap="square" lIns="32725" tIns="32725" rIns="32725" bIns="32725" anchor="t" anchorCtr="0">
            <a:noAutofit/>
          </a:bodyPr>
          <a:lstStyle>
            <a:lvl1pPr marL="0" marR="0" lvl="0"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en-US" smtClean="0"/>
              <a:pPr/>
              <a:t>‹#›</a:t>
            </a:fld>
            <a:endParaRPr lang="en-US" sz="1000">
              <a:solidFill>
                <a:srgbClr val="585858"/>
              </a:solidFill>
              <a:latin typeface="Arial"/>
              <a:ea typeface="Arial"/>
              <a:cs typeface="Arial"/>
              <a:sym typeface="Arial"/>
            </a:endParaRPr>
          </a:p>
        </p:txBody>
      </p:sp>
    </p:spTree>
    <p:extLst>
      <p:ext uri="{BB962C8B-B14F-4D97-AF65-F5344CB8AC3E}">
        <p14:creationId xmlns:p14="http://schemas.microsoft.com/office/powerpoint/2010/main" val="9044590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277354"/>
      </p:ext>
    </p:extLst>
  </p:cSld>
  <p:clrMap bg1="lt1" tx1="dk1" bg2="lt2" tx2="dk2" accent1="accent1" accent2="accent2" accent3="accent3" accent4="accent4" accent5="accent5" accent6="accent6" hlink="hlink" folHlink="folHlink"/>
  <p:sldLayoutIdLst>
    <p:sldLayoutId id="2147483656" r:id="rId1"/>
    <p:sldLayoutId id="2147483658" r:id="rId2"/>
    <p:sldLayoutId id="2147483662"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143849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Lst>
  <p:transition/>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9.tiff"/><Relationship Id="rId5" Type="http://schemas.openxmlformats.org/officeDocument/2006/relationships/image" Target="../media/image28.png"/><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9.tiff"/><Relationship Id="rId5" Type="http://schemas.openxmlformats.org/officeDocument/2006/relationships/image" Target="../media/image30.png"/><Relationship Id="rId4" Type="http://schemas.openxmlformats.org/officeDocument/2006/relationships/image" Target="../media/image8.emf"/></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8.emf"/><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5.jp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2.tif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png"/><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mailto:info@figshare.com" TargetMode="External"/><Relationship Id="rId7" Type="http://schemas.openxmlformats.org/officeDocument/2006/relationships/image" Target="../media/image71.png"/><Relationship Id="rId2" Type="http://schemas.openxmlformats.org/officeDocument/2006/relationships/image" Target="../media/image69.png"/><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70.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8.emf"/><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5005295" y="6478978"/>
            <a:ext cx="4138705" cy="338554"/>
          </a:xfrm>
          <a:prstGeom prst="rect">
            <a:avLst/>
          </a:prstGeom>
          <a:noFill/>
        </p:spPr>
        <p:txBody>
          <a:bodyPr wrap="square" rtlCol="0">
            <a:spAutoFit/>
          </a:bodyPr>
          <a:lstStyle/>
          <a:p>
            <a:pPr algn="r"/>
            <a:r>
              <a:rPr lang="en-US" sz="1600" dirty="0">
                <a:solidFill>
                  <a:srgbClr val="556471"/>
                </a:solidFill>
                <a:latin typeface="Calibri" charset="0"/>
                <a:ea typeface="Calibri" charset="0"/>
                <a:cs typeface="Calibri" charset="0"/>
              </a:rPr>
              <a:t>2/2019</a:t>
            </a:r>
          </a:p>
        </p:txBody>
      </p:sp>
      <p:sp>
        <p:nvSpPr>
          <p:cNvPr id="5" name="TextBox 4"/>
          <p:cNvSpPr txBox="1"/>
          <p:nvPr/>
        </p:nvSpPr>
        <p:spPr>
          <a:xfrm>
            <a:off x="-126999" y="4854222"/>
            <a:ext cx="9144000" cy="646331"/>
          </a:xfrm>
          <a:prstGeom prst="rect">
            <a:avLst/>
          </a:prstGeom>
          <a:noFill/>
        </p:spPr>
        <p:txBody>
          <a:bodyPr wrap="square" rtlCol="0">
            <a:spAutoFit/>
          </a:bodyPr>
          <a:lstStyle/>
          <a:p>
            <a:pPr algn="ctr"/>
            <a:endParaRPr lang="en-US" dirty="0"/>
          </a:p>
          <a:p>
            <a:pPr algn="ctr"/>
            <a:r>
              <a:rPr lang="en-US" dirty="0"/>
              <a:t>Find me @</a:t>
            </a:r>
            <a:r>
              <a:rPr lang="en-US" dirty="0" err="1"/>
              <a:t>dnvln</a:t>
            </a:r>
            <a:r>
              <a:rPr lang="en-US" dirty="0"/>
              <a:t> on </a:t>
            </a:r>
          </a:p>
        </p:txBody>
      </p:sp>
      <p:pic>
        <p:nvPicPr>
          <p:cNvPr id="7" name="Picture 6"/>
          <p:cNvPicPr>
            <a:picLocks noChangeAspect="1"/>
          </p:cNvPicPr>
          <p:nvPr/>
        </p:nvPicPr>
        <p:blipFill>
          <a:blip r:embed="rId3"/>
          <a:stretch>
            <a:fillRect/>
          </a:stretch>
        </p:blipFill>
        <p:spPr>
          <a:xfrm>
            <a:off x="5421903" y="5126939"/>
            <a:ext cx="415947" cy="415947"/>
          </a:xfrm>
          <a:prstGeom prst="rect">
            <a:avLst/>
          </a:prstGeom>
        </p:spPr>
      </p:pic>
      <p:sp>
        <p:nvSpPr>
          <p:cNvPr id="8" name="TextBox 7">
            <a:extLst>
              <a:ext uri="{FF2B5EF4-FFF2-40B4-BE49-F238E27FC236}">
                <a16:creationId xmlns:a16="http://schemas.microsoft.com/office/drawing/2014/main" id="{9113B396-5A8E-3940-81EE-CBA59087F9BA}"/>
              </a:ext>
            </a:extLst>
          </p:cNvPr>
          <p:cNvSpPr txBox="1"/>
          <p:nvPr/>
        </p:nvSpPr>
        <p:spPr>
          <a:xfrm>
            <a:off x="0" y="1690355"/>
            <a:ext cx="9144000" cy="584776"/>
          </a:xfrm>
          <a:prstGeom prst="rect">
            <a:avLst/>
          </a:prstGeom>
          <a:noFill/>
        </p:spPr>
        <p:txBody>
          <a:bodyPr wrap="square" rtlCol="0">
            <a:spAutoFit/>
          </a:bodyPr>
          <a:lstStyle/>
          <a:p>
            <a:pPr algn="ctr">
              <a:spcAft>
                <a:spcPts val="700"/>
              </a:spcAft>
              <a:buClr>
                <a:srgbClr val="323333"/>
              </a:buClr>
              <a:buSzPct val="25000"/>
            </a:pPr>
            <a:r>
              <a:rPr lang="en-US" sz="3200" dirty="0">
                <a:solidFill>
                  <a:srgbClr val="556471"/>
                </a:solidFill>
                <a:latin typeface="Ebrima"/>
                <a:ea typeface="Calibri" charset="0"/>
                <a:cs typeface="Calibri" charset="0"/>
                <a:sym typeface="Cabin"/>
              </a:rPr>
              <a:t>Towards a </a:t>
            </a:r>
            <a:r>
              <a:rPr lang="en-US" sz="3200" dirty="0" err="1">
                <a:solidFill>
                  <a:srgbClr val="556471"/>
                </a:solidFill>
                <a:latin typeface="Ebrima"/>
                <a:ea typeface="Calibri" charset="0"/>
                <a:cs typeface="Calibri" charset="0"/>
                <a:sym typeface="Cabin"/>
              </a:rPr>
              <a:t>FAIRer</a:t>
            </a:r>
            <a:r>
              <a:rPr lang="en-US" sz="3200" dirty="0">
                <a:solidFill>
                  <a:srgbClr val="556471"/>
                </a:solidFill>
                <a:latin typeface="Ebrima"/>
                <a:ea typeface="Calibri" charset="0"/>
                <a:cs typeface="Calibri" charset="0"/>
                <a:sym typeface="Cabin"/>
              </a:rPr>
              <a:t> </a:t>
            </a:r>
            <a:r>
              <a:rPr lang="en-US" sz="3200" dirty="0" err="1">
                <a:solidFill>
                  <a:srgbClr val="556471"/>
                </a:solidFill>
                <a:latin typeface="Ebrima"/>
                <a:ea typeface="Calibri" charset="0"/>
                <a:cs typeface="Calibri" charset="0"/>
                <a:sym typeface="Cabin"/>
              </a:rPr>
              <a:t>Figshare</a:t>
            </a:r>
            <a:endParaRPr lang="en-US" sz="3200" b="1" dirty="0">
              <a:solidFill>
                <a:srgbClr val="556471"/>
              </a:solidFill>
              <a:latin typeface="Ebrima"/>
              <a:ea typeface="Calibri" charset="0"/>
              <a:cs typeface="Calibri" charset="0"/>
              <a:sym typeface="Cabin"/>
            </a:endParaRPr>
          </a:p>
        </p:txBody>
      </p:sp>
    </p:spTree>
    <p:extLst>
      <p:ext uri="{BB962C8B-B14F-4D97-AF65-F5344CB8AC3E}">
        <p14:creationId xmlns:p14="http://schemas.microsoft.com/office/powerpoint/2010/main" val="406493895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93320" y="67833"/>
            <a:ext cx="9050679" cy="2062946"/>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2400" dirty="0">
                <a:solidFill>
                  <a:srgbClr val="44515E"/>
                </a:solidFill>
                <a:latin typeface="+mn-lt"/>
                <a:ea typeface="ヒラギノ角ゴ ProN W3" charset="0"/>
                <a:cs typeface="ヒラギノ角ゴ ProN W3" charset="0"/>
              </a:rPr>
              <a:t>Journal policies around preprints (to accelerate scholarly communication) and publishing data (to support article claims)</a:t>
            </a:r>
          </a:p>
        </p:txBody>
      </p:sp>
      <p:pic>
        <p:nvPicPr>
          <p:cNvPr id="4" name="Picture 3" descr="Screen Shot 2017-08-21 at 11.51.1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673" y="1185335"/>
            <a:ext cx="4666112" cy="3739442"/>
          </a:xfrm>
          <a:prstGeom prst="rect">
            <a:avLst/>
          </a:prstGeom>
          <a:effectLst>
            <a:outerShdw blurRad="50800" dist="38100" dir="2700000" algn="tl" rotWithShape="0">
              <a:srgbClr val="000000">
                <a:alpha val="43000"/>
              </a:srgbClr>
            </a:outerShdw>
          </a:effectLst>
        </p:spPr>
      </p:pic>
      <p:pic>
        <p:nvPicPr>
          <p:cNvPr id="3" name="Picture 2" descr="Screen Shot 2017-08-21 at 11.51.0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888" y="2860869"/>
            <a:ext cx="3098852" cy="2904067"/>
          </a:xfrm>
          <a:prstGeom prst="rect">
            <a:avLst/>
          </a:prstGeom>
          <a:effectLst>
            <a:outerShdw blurRad="50800" dist="38100" dir="2700000" algn="tl" rotWithShape="0">
              <a:srgbClr val="000000">
                <a:alpha val="43000"/>
              </a:srgbClr>
            </a:outerShdw>
          </a:effectLst>
        </p:spPr>
      </p:pic>
      <p:pic>
        <p:nvPicPr>
          <p:cNvPr id="5" name="Picture 4" descr="Screen Shot 2017-08-21 at 11.52.41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3333" y="4312903"/>
            <a:ext cx="3598334" cy="2135873"/>
          </a:xfrm>
          <a:prstGeom prst="rect">
            <a:avLst/>
          </a:prstGeom>
          <a:effectLst>
            <a:outerShdw blurRad="50800" dist="38100" dir="2700000" algn="tl" rotWithShape="0">
              <a:srgbClr val="000000">
                <a:alpha val="43000"/>
              </a:srgbClr>
            </a:outerShdw>
          </a:effectLst>
        </p:spPr>
      </p:pic>
      <p:pic>
        <p:nvPicPr>
          <p:cNvPr id="6" name="Picture 5" descr="fig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3007" y="6235247"/>
            <a:ext cx="1227693" cy="613847"/>
          </a:xfrm>
          <a:prstGeom prst="rect">
            <a:avLst/>
          </a:prstGeom>
        </p:spPr>
      </p:pic>
      <p:sp>
        <p:nvSpPr>
          <p:cNvPr id="7" name="Rectangle 6"/>
          <p:cNvSpPr/>
          <p:nvPr/>
        </p:nvSpPr>
        <p:spPr>
          <a:xfrm>
            <a:off x="301229" y="6519441"/>
            <a:ext cx="4572000" cy="307777"/>
          </a:xfrm>
          <a:prstGeom prst="rect">
            <a:avLst/>
          </a:prstGeom>
        </p:spPr>
        <p:txBody>
          <a:bodyPr>
            <a:spAutoFit/>
          </a:bodyPr>
          <a:lstStyle/>
          <a:p>
            <a:r>
              <a:rPr lang="en-US" sz="1400" dirty="0">
                <a:solidFill>
                  <a:srgbClr val="4BB9AE"/>
                </a:solidFill>
              </a:rPr>
              <a:t>http://</a:t>
            </a:r>
            <a:r>
              <a:rPr lang="en-US" sz="1400" dirty="0" err="1">
                <a:solidFill>
                  <a:srgbClr val="4BB9AE"/>
                </a:solidFill>
              </a:rPr>
              <a:t>www.pnas.org</a:t>
            </a:r>
            <a:r>
              <a:rPr lang="en-US" sz="1400" dirty="0">
                <a:solidFill>
                  <a:srgbClr val="4BB9AE"/>
                </a:solidFill>
              </a:rPr>
              <a:t>/site/authors/</a:t>
            </a:r>
            <a:r>
              <a:rPr lang="en-US" sz="1400" dirty="0" err="1">
                <a:solidFill>
                  <a:srgbClr val="4BB9AE"/>
                </a:solidFill>
              </a:rPr>
              <a:t>editorialpolicies.xhtml</a:t>
            </a:r>
            <a:endParaRPr lang="en-US" sz="1400" dirty="0">
              <a:solidFill>
                <a:srgbClr val="4BB9AE"/>
              </a:solidFill>
            </a:endParaRPr>
          </a:p>
        </p:txBody>
      </p:sp>
      <p:sp>
        <p:nvSpPr>
          <p:cNvPr id="8" name="Rectangle 7"/>
          <p:cNvSpPr/>
          <p:nvPr/>
        </p:nvSpPr>
        <p:spPr>
          <a:xfrm>
            <a:off x="5531556" y="1185335"/>
            <a:ext cx="3033888" cy="4524315"/>
          </a:xfrm>
          <a:prstGeom prst="rect">
            <a:avLst/>
          </a:prstGeom>
        </p:spPr>
        <p:txBody>
          <a:bodyPr wrap="square">
            <a:spAutoFit/>
          </a:bodyPr>
          <a:lstStyle/>
          <a:p>
            <a:r>
              <a:rPr lang="en-US" dirty="0">
                <a:solidFill>
                  <a:srgbClr val="44515E"/>
                </a:solidFill>
              </a:rPr>
              <a:t>A growing number of journal publishers allow not only the posting of preprints to relevant preprint servers, but also recommend making supporting data and materials available. For example, PNAS states: </a:t>
            </a:r>
          </a:p>
          <a:p>
            <a:endParaRPr lang="en-US" i="1" dirty="0">
              <a:solidFill>
                <a:srgbClr val="44515E"/>
              </a:solidFill>
            </a:endParaRPr>
          </a:p>
          <a:p>
            <a:r>
              <a:rPr lang="en-US" i="1" dirty="0">
                <a:solidFill>
                  <a:srgbClr val="44515E"/>
                </a:solidFill>
              </a:rPr>
              <a:t>To allow others to replicate and build on work published in PNAS, authors must make materials, data, and associated protocols, including code and scripts, available to readers.</a:t>
            </a:r>
          </a:p>
        </p:txBody>
      </p:sp>
    </p:spTree>
    <p:extLst>
      <p:ext uri="{BB962C8B-B14F-4D97-AF65-F5344CB8AC3E}">
        <p14:creationId xmlns:p14="http://schemas.microsoft.com/office/powerpoint/2010/main" val="313916144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488668"/>
            <a:ext cx="3852333" cy="276999"/>
          </a:xfrm>
          <a:prstGeom prst="rect">
            <a:avLst/>
          </a:prstGeom>
        </p:spPr>
        <p:txBody>
          <a:bodyPr wrap="square">
            <a:spAutoFit/>
          </a:bodyPr>
          <a:lstStyle/>
          <a:p>
            <a:r>
              <a:rPr lang="en-US" sz="1200" dirty="0">
                <a:solidFill>
                  <a:srgbClr val="B93748"/>
                </a:solidFill>
              </a:rPr>
              <a:t>https://</a:t>
            </a:r>
            <a:r>
              <a:rPr lang="en-US" sz="1200" dirty="0" err="1">
                <a:solidFill>
                  <a:srgbClr val="B93748"/>
                </a:solidFill>
              </a:rPr>
              <a:t>twitter.com</a:t>
            </a:r>
            <a:r>
              <a:rPr lang="en-US" sz="1200" dirty="0">
                <a:solidFill>
                  <a:srgbClr val="B93748"/>
                </a:solidFill>
              </a:rPr>
              <a:t>/</a:t>
            </a:r>
            <a:r>
              <a:rPr lang="en-US" sz="1200" dirty="0" err="1">
                <a:solidFill>
                  <a:srgbClr val="B93748"/>
                </a:solidFill>
              </a:rPr>
              <a:t>i</a:t>
            </a:r>
            <a:r>
              <a:rPr lang="en-US" sz="1200" dirty="0">
                <a:solidFill>
                  <a:srgbClr val="B93748"/>
                </a:solidFill>
              </a:rPr>
              <a:t>/web/status/894278781933944832</a:t>
            </a:r>
          </a:p>
        </p:txBody>
      </p:sp>
      <p:pic>
        <p:nvPicPr>
          <p:cNvPr id="3" name="Picture 2" descr="Screen Shot 2017-08-19 at 12.27.09 PM.png"/>
          <p:cNvPicPr>
            <a:picLocks noChangeAspect="1"/>
          </p:cNvPicPr>
          <p:nvPr/>
        </p:nvPicPr>
        <p:blipFill rotWithShape="1">
          <a:blip r:embed="rId3">
            <a:extLst>
              <a:ext uri="{28A0092B-C50C-407E-A947-70E740481C1C}">
                <a14:useLocalDpi xmlns:a14="http://schemas.microsoft.com/office/drawing/2010/main" val="0"/>
              </a:ext>
            </a:extLst>
          </a:blip>
          <a:srcRect t="1440"/>
          <a:stretch/>
        </p:blipFill>
        <p:spPr>
          <a:xfrm>
            <a:off x="3725333" y="98778"/>
            <a:ext cx="5418667" cy="6759222"/>
          </a:xfrm>
          <a:prstGeom prst="rect">
            <a:avLst/>
          </a:prstGeom>
        </p:spPr>
      </p:pic>
      <p:pic>
        <p:nvPicPr>
          <p:cNvPr id="4" name="Picture 3" descr="fig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3007" y="6235247"/>
            <a:ext cx="1227693" cy="613847"/>
          </a:xfrm>
          <a:prstGeom prst="rect">
            <a:avLst/>
          </a:prstGeom>
        </p:spPr>
      </p:pic>
      <p:sp>
        <p:nvSpPr>
          <p:cNvPr id="5" name="Title 1"/>
          <p:cNvSpPr txBox="1">
            <a:spLocks/>
          </p:cNvSpPr>
          <p:nvPr/>
        </p:nvSpPr>
        <p:spPr bwMode="auto">
          <a:xfrm>
            <a:off x="93321" y="67833"/>
            <a:ext cx="3632012" cy="2062946"/>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200" dirty="0">
                <a:solidFill>
                  <a:srgbClr val="44515E"/>
                </a:solidFill>
                <a:latin typeface="+mn-lt"/>
                <a:ea typeface="ヒラギノ角ゴ ProN W3" charset="0"/>
                <a:cs typeface="ヒラギノ角ゴ ProN W3" charset="0"/>
              </a:rPr>
              <a:t>Drivers: The </a:t>
            </a:r>
            <a:r>
              <a:rPr lang="en-US" sz="3200" strike="sngStrike" dirty="0">
                <a:solidFill>
                  <a:srgbClr val="44515E"/>
                </a:solidFill>
                <a:latin typeface="+mn-lt"/>
                <a:ea typeface="ヒラギノ角ゴ ProN W3" charset="0"/>
                <a:cs typeface="ヒラギノ角ゴ ProN W3" charset="0"/>
              </a:rPr>
              <a:t>need for reporting</a:t>
            </a:r>
            <a:r>
              <a:rPr lang="en-US" sz="3200" dirty="0">
                <a:solidFill>
                  <a:srgbClr val="44515E"/>
                </a:solidFill>
                <a:latin typeface="+mn-lt"/>
                <a:ea typeface="ヒラギノ角ゴ ProN W3" charset="0"/>
                <a:cs typeface="ヒラギノ角ゴ ProN W3" charset="0"/>
              </a:rPr>
              <a:t> ability to publish negative results </a:t>
            </a:r>
          </a:p>
        </p:txBody>
      </p:sp>
      <p:sp>
        <p:nvSpPr>
          <p:cNvPr id="6" name="Rectangle 5"/>
          <p:cNvSpPr/>
          <p:nvPr/>
        </p:nvSpPr>
        <p:spPr>
          <a:xfrm>
            <a:off x="409223" y="2349059"/>
            <a:ext cx="3033888" cy="3416320"/>
          </a:xfrm>
          <a:prstGeom prst="rect">
            <a:avLst/>
          </a:prstGeom>
        </p:spPr>
        <p:txBody>
          <a:bodyPr wrap="square">
            <a:spAutoFit/>
          </a:bodyPr>
          <a:lstStyle/>
          <a:p>
            <a:r>
              <a:rPr lang="en-US" dirty="0">
                <a:solidFill>
                  <a:srgbClr val="44515E"/>
                </a:solidFill>
              </a:rPr>
              <a:t>If negative results of an experiment or larger study are confirmed, it is more important to present these data to the academic community so that we can learn for future research. Research should and can be judged by ‘scientific </a:t>
            </a:r>
            <a:r>
              <a:rPr lang="en-US" dirty="0" err="1">
                <a:solidFill>
                  <a:srgbClr val="44515E"/>
                </a:solidFill>
              </a:rPr>
              <a:t>soundnesss</a:t>
            </a:r>
            <a:r>
              <a:rPr lang="en-US" dirty="0">
                <a:solidFill>
                  <a:srgbClr val="44515E"/>
                </a:solidFill>
              </a:rPr>
              <a:t>’ regardless of whether results of the outcome are expected</a:t>
            </a:r>
          </a:p>
        </p:txBody>
      </p:sp>
    </p:spTree>
    <p:extLst>
      <p:ext uri="{BB962C8B-B14F-4D97-AF65-F5344CB8AC3E}">
        <p14:creationId xmlns:p14="http://schemas.microsoft.com/office/powerpoint/2010/main" val="16460169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2776" y="1315014"/>
            <a:ext cx="184666" cy="369332"/>
          </a:xfrm>
          <a:prstGeom prst="rect">
            <a:avLst/>
          </a:prstGeom>
          <a:noFill/>
        </p:spPr>
        <p:txBody>
          <a:bodyPr wrap="none" rtlCol="0">
            <a:spAutoFit/>
          </a:bodyPr>
          <a:lstStyle/>
          <a:p>
            <a:endParaRPr lang="en-US" dirty="0"/>
          </a:p>
        </p:txBody>
      </p:sp>
      <p:pic>
        <p:nvPicPr>
          <p:cNvPr id="10" name="Picture 9" descr="fig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3007" y="6235247"/>
            <a:ext cx="1227693" cy="613847"/>
          </a:xfrm>
          <a:prstGeom prst="rect">
            <a:avLst/>
          </a:prstGeom>
        </p:spPr>
      </p:pic>
      <p:sp>
        <p:nvSpPr>
          <p:cNvPr id="13" name="TextBox 12"/>
          <p:cNvSpPr txBox="1"/>
          <p:nvPr/>
        </p:nvSpPr>
        <p:spPr>
          <a:xfrm>
            <a:off x="0" y="140392"/>
            <a:ext cx="9144000" cy="584776"/>
          </a:xfrm>
          <a:prstGeom prst="rect">
            <a:avLst/>
          </a:prstGeom>
          <a:noFill/>
        </p:spPr>
        <p:txBody>
          <a:bodyPr wrap="square" rtlCol="0">
            <a:spAutoFit/>
          </a:bodyPr>
          <a:lstStyle/>
          <a:p>
            <a:pPr algn="ctr"/>
            <a:r>
              <a:rPr lang="en-US" sz="3200" dirty="0">
                <a:solidFill>
                  <a:srgbClr val="3C577A"/>
                </a:solidFill>
                <a:latin typeface="Helvetica"/>
                <a:cs typeface="Helvetica"/>
              </a:rPr>
              <a:t>All this leads to the idea of the research object</a:t>
            </a:r>
          </a:p>
        </p:txBody>
      </p:sp>
      <p:sp>
        <p:nvSpPr>
          <p:cNvPr id="5" name="Rectangle 4"/>
          <p:cNvSpPr/>
          <p:nvPr/>
        </p:nvSpPr>
        <p:spPr>
          <a:xfrm>
            <a:off x="1095316" y="5359462"/>
            <a:ext cx="7311537" cy="1387816"/>
          </a:xfrm>
          <a:prstGeom prst="rect">
            <a:avLst/>
          </a:prstGeom>
        </p:spPr>
        <p:txBody>
          <a:bodyPr wrap="square">
            <a:spAutoFit/>
          </a:bodyPr>
          <a:lstStyle/>
          <a:p>
            <a:pPr>
              <a:lnSpc>
                <a:spcPct val="130000"/>
              </a:lnSpc>
              <a:buSzPct val="115000"/>
              <a:defRPr/>
            </a:pPr>
            <a:endParaRPr lang="en-US" sz="1700" dirty="0">
              <a:solidFill>
                <a:srgbClr val="3C577A"/>
              </a:solidFill>
              <a:latin typeface="Helvetica"/>
              <a:ea typeface="Calibri" charset="0"/>
              <a:cs typeface="Helvetica"/>
              <a:sym typeface="Arial Bold" charset="0"/>
            </a:endParaRPr>
          </a:p>
          <a:p>
            <a:pPr marL="381000" indent="-381000">
              <a:lnSpc>
                <a:spcPct val="130000"/>
              </a:lnSpc>
              <a:buSzPct val="115000"/>
              <a:buBlip>
                <a:blip r:embed="rId4"/>
              </a:buBlip>
              <a:defRPr/>
            </a:pPr>
            <a:r>
              <a:rPr lang="en-US" sz="1600" dirty="0">
                <a:solidFill>
                  <a:srgbClr val="44515E"/>
                </a:solidFill>
                <a:latin typeface="Helvetica"/>
                <a:ea typeface="Calibri" charset="0"/>
                <a:cs typeface="Helvetica"/>
                <a:sym typeface="Arial Bold" charset="0"/>
              </a:rPr>
              <a:t>Source: </a:t>
            </a:r>
            <a:r>
              <a:rPr lang="en-US" sz="1600" dirty="0">
                <a:solidFill>
                  <a:srgbClr val="4BB9AE"/>
                </a:solidFill>
                <a:latin typeface="Helvetica"/>
                <a:ea typeface="Calibri" charset="0"/>
                <a:cs typeface="Helvetica"/>
                <a:sym typeface="Arial Bold" charset="0"/>
              </a:rPr>
              <a:t>https://</a:t>
            </a:r>
            <a:r>
              <a:rPr lang="en-US" sz="1600" dirty="0" err="1">
                <a:solidFill>
                  <a:srgbClr val="4BB9AE"/>
                </a:solidFill>
                <a:latin typeface="Helvetica"/>
                <a:ea typeface="Calibri" charset="0"/>
                <a:cs typeface="Helvetica"/>
                <a:sym typeface="Arial Bold" charset="0"/>
              </a:rPr>
              <a:t>cameronneylon.net</a:t>
            </a:r>
            <a:r>
              <a:rPr lang="en-US" sz="1600" dirty="0">
                <a:solidFill>
                  <a:srgbClr val="4BB9AE"/>
                </a:solidFill>
                <a:latin typeface="Helvetica"/>
                <a:ea typeface="Calibri" charset="0"/>
                <a:cs typeface="Helvetica"/>
                <a:sym typeface="Arial Bold" charset="0"/>
              </a:rPr>
              <a:t>/blog/capturing-and-connecting-research-objects-a-pitch-for-sciencehackday/ </a:t>
            </a:r>
          </a:p>
          <a:p>
            <a:pPr>
              <a:lnSpc>
                <a:spcPct val="130000"/>
              </a:lnSpc>
              <a:buSzPct val="115000"/>
              <a:defRPr/>
            </a:pPr>
            <a:endParaRPr lang="en-US" sz="1700" dirty="0">
              <a:solidFill>
                <a:srgbClr val="3C577A"/>
              </a:solidFill>
              <a:latin typeface="Helvetica"/>
              <a:ea typeface="Calibri" charset="0"/>
              <a:cs typeface="Helvetica"/>
              <a:sym typeface="Arial Bold" charset="0"/>
            </a:endParaRPr>
          </a:p>
        </p:txBody>
      </p:sp>
      <p:pic>
        <p:nvPicPr>
          <p:cNvPr id="3" name="Picture 2" descr="A screenshot of a social media post&#13;&#10;&#13;&#10;Description automatically generated">
            <a:extLst>
              <a:ext uri="{FF2B5EF4-FFF2-40B4-BE49-F238E27FC236}">
                <a16:creationId xmlns:a16="http://schemas.microsoft.com/office/drawing/2014/main" id="{589FBFD9-7D8C-224B-ABB3-AFEF716BE4E7}"/>
              </a:ext>
            </a:extLst>
          </p:cNvPr>
          <p:cNvPicPr>
            <a:picLocks noChangeAspect="1"/>
          </p:cNvPicPr>
          <p:nvPr/>
        </p:nvPicPr>
        <p:blipFill rotWithShape="1">
          <a:blip r:embed="rId5"/>
          <a:srcRect r="35730"/>
          <a:stretch/>
        </p:blipFill>
        <p:spPr>
          <a:xfrm>
            <a:off x="341558" y="725168"/>
            <a:ext cx="4681015" cy="4910505"/>
          </a:xfrm>
          <a:prstGeom prst="rect">
            <a:avLst/>
          </a:prstGeom>
        </p:spPr>
      </p:pic>
      <p:sp>
        <p:nvSpPr>
          <p:cNvPr id="6" name="Rectangle 5">
            <a:extLst>
              <a:ext uri="{FF2B5EF4-FFF2-40B4-BE49-F238E27FC236}">
                <a16:creationId xmlns:a16="http://schemas.microsoft.com/office/drawing/2014/main" id="{20C8C114-A045-6046-B5B8-2E62F0E0A5CE}"/>
              </a:ext>
            </a:extLst>
          </p:cNvPr>
          <p:cNvSpPr/>
          <p:nvPr/>
        </p:nvSpPr>
        <p:spPr>
          <a:xfrm>
            <a:off x="4572000" y="3035749"/>
            <a:ext cx="4572000" cy="2031325"/>
          </a:xfrm>
          <a:prstGeom prst="rect">
            <a:avLst/>
          </a:prstGeom>
        </p:spPr>
        <p:txBody>
          <a:bodyPr>
            <a:spAutoFit/>
          </a:bodyPr>
          <a:lstStyle/>
          <a:p>
            <a:r>
              <a:rPr lang="en-US" dirty="0">
                <a:solidFill>
                  <a:srgbClr val="333333"/>
                </a:solidFill>
                <a:latin typeface="Arial" panose="020B0604020202020204" pitchFamily="34" charset="0"/>
              </a:rPr>
              <a:t>I want a system where people record EVERYTHING they are doing in their research with </a:t>
            </a:r>
            <a:r>
              <a:rPr lang="en-US" i="1" dirty="0">
                <a:solidFill>
                  <a:srgbClr val="333333"/>
                </a:solidFill>
                <a:latin typeface="Arial" panose="020B0604020202020204" pitchFamily="34" charset="0"/>
              </a:rPr>
              <a:t>links to all data, analyses, output, etc. [CN – my italics]</a:t>
            </a:r>
            <a:r>
              <a:rPr lang="en-US" dirty="0">
                <a:solidFill>
                  <a:srgbClr val="333333"/>
                </a:solidFill>
                <a:latin typeface="Arial" panose="020B0604020202020204" pitchFamily="34" charset="0"/>
              </a:rPr>
              <a:t>. And I want access to it from anywhere. And I want to be able to search it intelligently. Dropbox won’t cut it.</a:t>
            </a:r>
            <a:endParaRPr lang="en-US" dirty="0"/>
          </a:p>
        </p:txBody>
      </p:sp>
      <p:pic>
        <p:nvPicPr>
          <p:cNvPr id="7" name="Picture 6">
            <a:extLst>
              <a:ext uri="{FF2B5EF4-FFF2-40B4-BE49-F238E27FC236}">
                <a16:creationId xmlns:a16="http://schemas.microsoft.com/office/drawing/2014/main" id="{4ABE7718-88B1-F84B-A053-A8267FD5792C}"/>
              </a:ext>
            </a:extLst>
          </p:cNvPr>
          <p:cNvPicPr>
            <a:picLocks noChangeAspect="1"/>
          </p:cNvPicPr>
          <p:nvPr/>
        </p:nvPicPr>
        <p:blipFill>
          <a:blip r:embed="rId6"/>
          <a:stretch>
            <a:fillRect/>
          </a:stretch>
        </p:blipFill>
        <p:spPr>
          <a:xfrm rot="1347373">
            <a:off x="5766076" y="1337664"/>
            <a:ext cx="1587500" cy="1587500"/>
          </a:xfrm>
          <a:prstGeom prst="rect">
            <a:avLst/>
          </a:prstGeom>
        </p:spPr>
      </p:pic>
    </p:spTree>
    <p:extLst>
      <p:ext uri="{BB962C8B-B14F-4D97-AF65-F5344CB8AC3E}">
        <p14:creationId xmlns:p14="http://schemas.microsoft.com/office/powerpoint/2010/main" val="2707922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2776" y="1315014"/>
            <a:ext cx="184666" cy="369332"/>
          </a:xfrm>
          <a:prstGeom prst="rect">
            <a:avLst/>
          </a:prstGeom>
          <a:noFill/>
        </p:spPr>
        <p:txBody>
          <a:bodyPr wrap="none" rtlCol="0">
            <a:spAutoFit/>
          </a:bodyPr>
          <a:lstStyle/>
          <a:p>
            <a:endParaRPr lang="en-US" dirty="0"/>
          </a:p>
        </p:txBody>
      </p:sp>
      <p:pic>
        <p:nvPicPr>
          <p:cNvPr id="10" name="Picture 9" descr="fig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3007" y="6235247"/>
            <a:ext cx="1227693" cy="613847"/>
          </a:xfrm>
          <a:prstGeom prst="rect">
            <a:avLst/>
          </a:prstGeom>
        </p:spPr>
      </p:pic>
      <p:sp>
        <p:nvSpPr>
          <p:cNvPr id="13" name="TextBox 12"/>
          <p:cNvSpPr txBox="1"/>
          <p:nvPr/>
        </p:nvSpPr>
        <p:spPr>
          <a:xfrm>
            <a:off x="0" y="140392"/>
            <a:ext cx="9144000" cy="584776"/>
          </a:xfrm>
          <a:prstGeom prst="rect">
            <a:avLst/>
          </a:prstGeom>
          <a:noFill/>
        </p:spPr>
        <p:txBody>
          <a:bodyPr wrap="square" rtlCol="0">
            <a:spAutoFit/>
          </a:bodyPr>
          <a:lstStyle/>
          <a:p>
            <a:pPr algn="ctr"/>
            <a:r>
              <a:rPr lang="en-US" sz="3200" dirty="0">
                <a:solidFill>
                  <a:srgbClr val="3C577A"/>
                </a:solidFill>
                <a:latin typeface="Helvetica"/>
                <a:cs typeface="Helvetica"/>
              </a:rPr>
              <a:t>The research object!</a:t>
            </a:r>
          </a:p>
        </p:txBody>
      </p:sp>
      <p:sp>
        <p:nvSpPr>
          <p:cNvPr id="5" name="Rectangle 4"/>
          <p:cNvSpPr/>
          <p:nvPr/>
        </p:nvSpPr>
        <p:spPr>
          <a:xfrm>
            <a:off x="1819211" y="6102386"/>
            <a:ext cx="7311537" cy="729110"/>
          </a:xfrm>
          <a:prstGeom prst="rect">
            <a:avLst/>
          </a:prstGeom>
        </p:spPr>
        <p:txBody>
          <a:bodyPr wrap="square">
            <a:spAutoFit/>
          </a:bodyPr>
          <a:lstStyle/>
          <a:p>
            <a:pPr>
              <a:lnSpc>
                <a:spcPct val="130000"/>
              </a:lnSpc>
              <a:buSzPct val="115000"/>
              <a:defRPr/>
            </a:pPr>
            <a:endParaRPr lang="en-US" sz="1700" dirty="0">
              <a:solidFill>
                <a:srgbClr val="3C577A"/>
              </a:solidFill>
              <a:latin typeface="Helvetica"/>
              <a:ea typeface="Calibri" charset="0"/>
              <a:cs typeface="Helvetica"/>
              <a:sym typeface="Arial Bold" charset="0"/>
            </a:endParaRPr>
          </a:p>
          <a:p>
            <a:pPr marL="381000" indent="-381000">
              <a:lnSpc>
                <a:spcPct val="130000"/>
              </a:lnSpc>
              <a:buSzPct val="115000"/>
              <a:buBlip>
                <a:blip r:embed="rId4"/>
              </a:buBlip>
              <a:defRPr/>
            </a:pPr>
            <a:r>
              <a:rPr lang="en-US" sz="1600" dirty="0">
                <a:solidFill>
                  <a:srgbClr val="4BB9AE"/>
                </a:solidFill>
                <a:latin typeface="Helvetica"/>
                <a:ea typeface="Calibri" charset="0"/>
                <a:cs typeface="Helvetica"/>
                <a:sym typeface="Arial Bold" charset="0"/>
              </a:rPr>
              <a:t>https://doi.org/10.6084/m9.figshare.c.2861203.v2</a:t>
            </a:r>
            <a:r>
              <a:rPr lang="en-US" sz="1600" dirty="0">
                <a:solidFill>
                  <a:srgbClr val="44515E"/>
                </a:solidFill>
                <a:latin typeface="Helvetica"/>
                <a:ea typeface="Calibri" charset="0"/>
                <a:cs typeface="Helvetica"/>
                <a:sym typeface="Arial Bold" charset="0"/>
              </a:rPr>
              <a:t> </a:t>
            </a:r>
            <a:endParaRPr lang="en-US" sz="1700" dirty="0">
              <a:solidFill>
                <a:srgbClr val="3C577A"/>
              </a:solidFill>
              <a:latin typeface="Helvetica"/>
              <a:ea typeface="Calibri" charset="0"/>
              <a:cs typeface="Helvetica"/>
              <a:sym typeface="Arial Bold" charset="0"/>
            </a:endParaRPr>
          </a:p>
        </p:txBody>
      </p:sp>
      <p:pic>
        <p:nvPicPr>
          <p:cNvPr id="6" name="Picture 5" descr="A screenshot of a cell phone&#13;&#10;&#13;&#10;Description automatically generated">
            <a:extLst>
              <a:ext uri="{FF2B5EF4-FFF2-40B4-BE49-F238E27FC236}">
                <a16:creationId xmlns:a16="http://schemas.microsoft.com/office/drawing/2014/main" id="{27F2D45E-F0AD-B44E-8C5B-294A2748AEE8}"/>
              </a:ext>
            </a:extLst>
          </p:cNvPr>
          <p:cNvPicPr>
            <a:picLocks noChangeAspect="1"/>
          </p:cNvPicPr>
          <p:nvPr/>
        </p:nvPicPr>
        <p:blipFill>
          <a:blip r:embed="rId5"/>
          <a:stretch>
            <a:fillRect/>
          </a:stretch>
        </p:blipFill>
        <p:spPr>
          <a:xfrm>
            <a:off x="1716729" y="784102"/>
            <a:ext cx="5710541" cy="5638800"/>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A6BE3972-849D-E049-8F16-E4A95986D1CC}"/>
              </a:ext>
            </a:extLst>
          </p:cNvPr>
          <p:cNvPicPr>
            <a:picLocks noChangeAspect="1"/>
          </p:cNvPicPr>
          <p:nvPr/>
        </p:nvPicPr>
        <p:blipFill>
          <a:blip r:embed="rId6"/>
          <a:stretch>
            <a:fillRect/>
          </a:stretch>
        </p:blipFill>
        <p:spPr>
          <a:xfrm rot="1347373">
            <a:off x="6576347" y="1337663"/>
            <a:ext cx="1587500" cy="1587500"/>
          </a:xfrm>
          <a:prstGeom prst="rect">
            <a:avLst/>
          </a:prstGeom>
        </p:spPr>
      </p:pic>
    </p:spTree>
    <p:extLst>
      <p:ext uri="{BB962C8B-B14F-4D97-AF65-F5344CB8AC3E}">
        <p14:creationId xmlns:p14="http://schemas.microsoft.com/office/powerpoint/2010/main" val="2887974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8-10-17 at 5.54.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074350" cy="3298778"/>
          </a:xfrm>
          <a:prstGeom prst="rect">
            <a:avLst/>
          </a:prstGeom>
          <a:effectLst>
            <a:outerShdw blurRad="50800" dist="38100" dir="2700000" algn="tl" rotWithShape="0">
              <a:srgbClr val="000000">
                <a:alpha val="43000"/>
              </a:srgbClr>
            </a:outerShdw>
          </a:effectLst>
        </p:spPr>
      </p:pic>
      <p:pic>
        <p:nvPicPr>
          <p:cNvPr id="7" name="Picture 6" descr="Screen Shot 2018-10-17 at 6.21.4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4303" y="1161857"/>
            <a:ext cx="5139548" cy="3823322"/>
          </a:xfrm>
          <a:prstGeom prst="rect">
            <a:avLst/>
          </a:prstGeom>
          <a:effectLst>
            <a:outerShdw blurRad="50800" dist="38100" dir="2700000" algn="tl" rotWithShape="0">
              <a:srgbClr val="000000">
                <a:alpha val="43000"/>
              </a:srgbClr>
            </a:outerShdw>
          </a:effectLst>
        </p:spPr>
      </p:pic>
      <p:pic>
        <p:nvPicPr>
          <p:cNvPr id="8" name="Picture 7" descr="Screen Shot 2018-10-17 at 6.21.1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8373" y="2369557"/>
            <a:ext cx="5171579" cy="4434402"/>
          </a:xfrm>
          <a:prstGeom prst="rect">
            <a:avLst/>
          </a:prstGeom>
          <a:effectLst>
            <a:outerShdw blurRad="50800" dist="38100" dir="2700000" algn="tl" rotWithShape="0">
              <a:srgbClr val="000000">
                <a:alpha val="43000"/>
              </a:srgbClr>
            </a:outerShdw>
          </a:effectLst>
        </p:spPr>
      </p:pic>
      <p:sp>
        <p:nvSpPr>
          <p:cNvPr id="9" name="Rectangle 8"/>
          <p:cNvSpPr/>
          <p:nvPr/>
        </p:nvSpPr>
        <p:spPr>
          <a:xfrm>
            <a:off x="0" y="3099716"/>
            <a:ext cx="2405071" cy="3229795"/>
          </a:xfrm>
          <a:prstGeom prst="rect">
            <a:avLst/>
          </a:prstGeom>
        </p:spPr>
        <p:txBody>
          <a:bodyPr wrap="square">
            <a:spAutoFit/>
          </a:bodyPr>
          <a:lstStyle/>
          <a:p>
            <a:pPr>
              <a:lnSpc>
                <a:spcPct val="130000"/>
              </a:lnSpc>
              <a:buSzPct val="115000"/>
              <a:defRPr/>
            </a:pPr>
            <a:endParaRPr lang="en-US" sz="1600" dirty="0">
              <a:solidFill>
                <a:srgbClr val="3C577A"/>
              </a:solidFill>
              <a:latin typeface="Helvetica"/>
              <a:ea typeface="Calibri" charset="0"/>
              <a:cs typeface="Helvetica"/>
              <a:sym typeface="Arial Bold" charset="0"/>
            </a:endParaRPr>
          </a:p>
          <a:p>
            <a:pPr marL="381000" indent="-381000">
              <a:lnSpc>
                <a:spcPct val="130000"/>
              </a:lnSpc>
              <a:buSzPct val="115000"/>
              <a:buBlip>
                <a:blip r:embed="rId6"/>
              </a:buBlip>
              <a:defRPr/>
            </a:pPr>
            <a:r>
              <a:rPr lang="en-US" sz="1400" dirty="0">
                <a:solidFill>
                  <a:srgbClr val="44515E"/>
                </a:solidFill>
                <a:latin typeface="Helvetica"/>
                <a:ea typeface="Calibri" charset="0"/>
                <a:cs typeface="Helvetica"/>
                <a:sym typeface="Arial Bold" charset="0"/>
              </a:rPr>
              <a:t>Sources: </a:t>
            </a:r>
          </a:p>
          <a:p>
            <a:pPr marL="381000" indent="-381000">
              <a:lnSpc>
                <a:spcPct val="130000"/>
              </a:lnSpc>
              <a:buSzPct val="115000"/>
              <a:buBlip>
                <a:blip r:embed="rId6"/>
              </a:buBlip>
              <a:defRPr/>
            </a:pPr>
            <a:r>
              <a:rPr lang="en-US" sz="1400" dirty="0">
                <a:solidFill>
                  <a:srgbClr val="4BB9AE"/>
                </a:solidFill>
                <a:latin typeface="Helvetica"/>
                <a:ea typeface="Calibri" charset="0"/>
                <a:cs typeface="Helvetica"/>
                <a:sym typeface="Arial Bold" charset="0"/>
              </a:rPr>
              <a:t>https://data.4tu.nl/repository/uuid:5146dd06-98e4-426c-9ae5-dc8fa65c549f </a:t>
            </a:r>
          </a:p>
          <a:p>
            <a:pPr marL="381000" indent="-381000">
              <a:lnSpc>
                <a:spcPct val="130000"/>
              </a:lnSpc>
              <a:buSzPct val="115000"/>
              <a:buBlip>
                <a:blip r:embed="rId6"/>
              </a:buBlip>
              <a:defRPr/>
            </a:pPr>
            <a:r>
              <a:rPr lang="en-US" sz="1400" dirty="0">
                <a:solidFill>
                  <a:srgbClr val="4BB9AE"/>
                </a:solidFill>
                <a:latin typeface="Helvetica"/>
                <a:ea typeface="Calibri" charset="0"/>
                <a:cs typeface="Helvetica"/>
                <a:sym typeface="Arial Bold" charset="0"/>
              </a:rPr>
              <a:t>https://</a:t>
            </a:r>
            <a:r>
              <a:rPr lang="en-US" sz="1400" dirty="0" err="1">
                <a:solidFill>
                  <a:srgbClr val="4BB9AE"/>
                </a:solidFill>
                <a:latin typeface="Helvetica"/>
                <a:ea typeface="Calibri" charset="0"/>
                <a:cs typeface="Helvetica"/>
                <a:sym typeface="Arial Bold" charset="0"/>
              </a:rPr>
              <a:t>doi.org</a:t>
            </a:r>
            <a:r>
              <a:rPr lang="en-US" sz="1400" dirty="0">
                <a:solidFill>
                  <a:srgbClr val="4BB9AE"/>
                </a:solidFill>
                <a:latin typeface="Helvetica"/>
                <a:ea typeface="Calibri" charset="0"/>
                <a:cs typeface="Helvetica"/>
                <a:sym typeface="Arial Bold" charset="0"/>
              </a:rPr>
              <a:t>/10.7910/DVN/WS9OUR</a:t>
            </a:r>
          </a:p>
          <a:p>
            <a:pPr marL="381000" indent="-381000">
              <a:lnSpc>
                <a:spcPct val="130000"/>
              </a:lnSpc>
              <a:buSzPct val="115000"/>
              <a:buBlip>
                <a:blip r:embed="rId6"/>
              </a:buBlip>
              <a:defRPr/>
            </a:pPr>
            <a:r>
              <a:rPr lang="en-US" sz="1400" dirty="0">
                <a:solidFill>
                  <a:srgbClr val="4BB9AE"/>
                </a:solidFill>
                <a:latin typeface="Helvetica"/>
                <a:ea typeface="Calibri" charset="0"/>
                <a:cs typeface="Helvetica"/>
                <a:sym typeface="Arial Bold" charset="0"/>
              </a:rPr>
              <a:t>https://</a:t>
            </a:r>
            <a:r>
              <a:rPr lang="en-US" sz="1400" dirty="0" err="1">
                <a:solidFill>
                  <a:srgbClr val="4BB9AE"/>
                </a:solidFill>
                <a:latin typeface="Helvetica"/>
                <a:ea typeface="Calibri" charset="0"/>
                <a:cs typeface="Helvetica"/>
                <a:sym typeface="Arial Bold" charset="0"/>
              </a:rPr>
              <a:t>library.si.edu</a:t>
            </a:r>
            <a:r>
              <a:rPr lang="en-US" sz="1400" dirty="0">
                <a:solidFill>
                  <a:srgbClr val="4BB9AE"/>
                </a:solidFill>
                <a:latin typeface="Helvetica"/>
                <a:ea typeface="Calibri" charset="0"/>
                <a:cs typeface="Helvetica"/>
                <a:sym typeface="Arial Bold" charset="0"/>
              </a:rPr>
              <a:t>/research/data-repositories</a:t>
            </a:r>
          </a:p>
          <a:p>
            <a:pPr>
              <a:lnSpc>
                <a:spcPct val="130000"/>
              </a:lnSpc>
              <a:buSzPct val="115000"/>
              <a:defRPr/>
            </a:pPr>
            <a:endParaRPr lang="en-US" sz="1600" dirty="0">
              <a:solidFill>
                <a:srgbClr val="3C577A"/>
              </a:solidFill>
              <a:latin typeface="Helvetica"/>
              <a:ea typeface="Calibri" charset="0"/>
              <a:cs typeface="Helvetica"/>
              <a:sym typeface="Arial Bold" charset="0"/>
            </a:endParaRPr>
          </a:p>
        </p:txBody>
      </p:sp>
      <p:sp>
        <p:nvSpPr>
          <p:cNvPr id="10" name="TextBox 9"/>
          <p:cNvSpPr txBox="1"/>
          <p:nvPr/>
        </p:nvSpPr>
        <p:spPr>
          <a:xfrm>
            <a:off x="5323583" y="30599"/>
            <a:ext cx="3766369" cy="1077218"/>
          </a:xfrm>
          <a:prstGeom prst="rect">
            <a:avLst/>
          </a:prstGeom>
          <a:noFill/>
        </p:spPr>
        <p:txBody>
          <a:bodyPr wrap="square" rtlCol="0">
            <a:spAutoFit/>
          </a:bodyPr>
          <a:lstStyle/>
          <a:p>
            <a:pPr algn="ctr"/>
            <a:r>
              <a:rPr lang="en-US" sz="3200" dirty="0">
                <a:solidFill>
                  <a:srgbClr val="3C577A"/>
                </a:solidFill>
                <a:latin typeface="Helvetica"/>
                <a:cs typeface="Helvetica"/>
              </a:rPr>
              <a:t>What does a good repo look like?</a:t>
            </a:r>
          </a:p>
        </p:txBody>
      </p:sp>
    </p:spTree>
    <p:extLst>
      <p:ext uri="{BB962C8B-B14F-4D97-AF65-F5344CB8AC3E}">
        <p14:creationId xmlns:p14="http://schemas.microsoft.com/office/powerpoint/2010/main" val="108745086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Shape 12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438" y="-20638"/>
            <a:ext cx="11006138"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2" name="TextBox 1"/>
          <p:cNvSpPr txBox="1">
            <a:spLocks noChangeArrowheads="1"/>
          </p:cNvSpPr>
          <p:nvPr/>
        </p:nvSpPr>
        <p:spPr bwMode="auto">
          <a:xfrm>
            <a:off x="1708150" y="511175"/>
            <a:ext cx="184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endParaRPr lang="en-US"/>
          </a:p>
        </p:txBody>
      </p:sp>
      <p:pic>
        <p:nvPicPr>
          <p:cNvPr id="81923" name="Shape 12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9150" y="403225"/>
            <a:ext cx="1631950" cy="49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4" name="Shape 123"/>
          <p:cNvSpPr txBox="1">
            <a:spLocks noGrp="1"/>
          </p:cNvSpPr>
          <p:nvPr>
            <p:ph type="subTitle" idx="1"/>
          </p:nvPr>
        </p:nvSpPr>
        <p:spPr bwMode="auto">
          <a:xfrm>
            <a:off x="1854200" y="2422525"/>
            <a:ext cx="5378450" cy="2190750"/>
          </a:xfrm>
          <a:noFill/>
        </p:spPr>
        <p:txBody>
          <a:bodyPr wrap="square" lIns="91425" tIns="91425" rIns="91425" bIns="91425" numCol="1" anchor="ctr" anchorCtr="0" compatLnSpc="1">
            <a:prstTxWarp prst="textNoShape">
              <a:avLst/>
            </a:prstTxWarp>
          </a:bodyPr>
          <a:lstStyle>
            <a:lvl1pPr algn="ctr">
              <a:defRPr sz="3200">
                <a:solidFill>
                  <a:schemeClr val="tx1"/>
                </a:solidFill>
                <a:latin typeface="Lucida Grande" charset="0"/>
                <a:ea typeface="ヒラギノ角ゴ ProN W3" charset="0"/>
                <a:cs typeface="ヒラギノ角ゴ ProN W3" charset="0"/>
                <a:sym typeface="Lucida Grande" charset="0"/>
              </a:defRPr>
            </a:lvl1pPr>
            <a:lvl2pPr algn="ctr">
              <a:defRPr sz="2800">
                <a:solidFill>
                  <a:schemeClr val="tx1"/>
                </a:solidFill>
                <a:latin typeface="Lucida Grande" charset="0"/>
                <a:ea typeface="ヒラギノ角ゴ ProN W3" charset="0"/>
                <a:cs typeface="ヒラギノ角ゴ ProN W3" charset="0"/>
                <a:sym typeface="Lucida Grande" charset="0"/>
              </a:defRPr>
            </a:lvl2pPr>
            <a:lvl3pPr algn="ctr">
              <a:defRPr sz="2400">
                <a:solidFill>
                  <a:schemeClr val="tx1"/>
                </a:solidFill>
                <a:latin typeface="Lucida Grande" charset="0"/>
                <a:ea typeface="ヒラギノ角ゴ ProN W3" charset="0"/>
                <a:cs typeface="ヒラギノ角ゴ ProN W3" charset="0"/>
                <a:sym typeface="Lucida Grande" charset="0"/>
              </a:defRPr>
            </a:lvl3pPr>
            <a:lvl4pPr algn="ctr">
              <a:defRPr sz="2000">
                <a:solidFill>
                  <a:schemeClr val="tx1"/>
                </a:solidFill>
                <a:latin typeface="Lucida Grande" charset="0"/>
                <a:ea typeface="ヒラギノ角ゴ ProN W3" charset="0"/>
                <a:cs typeface="ヒラギノ角ゴ ProN W3" charset="0"/>
                <a:sym typeface="Lucida Grande" charset="0"/>
              </a:defRPr>
            </a:lvl4pPr>
            <a:lvl5pPr algn="ctr">
              <a:defRPr sz="2000">
                <a:solidFill>
                  <a:schemeClr val="tx1"/>
                </a:solidFill>
                <a:latin typeface="Lucida Grande" charset="0"/>
                <a:ea typeface="ヒラギノ角ゴ ProN W3" charset="0"/>
                <a:cs typeface="ヒラギノ角ゴ ProN W3" charset="0"/>
                <a:sym typeface="Lucida Grande" charset="0"/>
              </a:defRPr>
            </a:lvl5pPr>
            <a:lvl6pPr algn="ctr" eaLnBrk="0" hangingPunct="0">
              <a:defRPr sz="2000">
                <a:solidFill>
                  <a:schemeClr val="tx1"/>
                </a:solidFill>
                <a:latin typeface="Lucida Grande" charset="0"/>
                <a:ea typeface="ヒラギノ角ゴ ProN W3" charset="0"/>
                <a:cs typeface="ヒラギノ角ゴ ProN W3" charset="0"/>
                <a:sym typeface="Lucida Grande" charset="0"/>
              </a:defRPr>
            </a:lvl6pPr>
            <a:lvl7pPr algn="ctr" eaLnBrk="0" hangingPunct="0">
              <a:defRPr sz="2000">
                <a:solidFill>
                  <a:schemeClr val="tx1"/>
                </a:solidFill>
                <a:latin typeface="Lucida Grande" charset="0"/>
                <a:ea typeface="ヒラギノ角ゴ ProN W3" charset="0"/>
                <a:cs typeface="ヒラギノ角ゴ ProN W3" charset="0"/>
                <a:sym typeface="Lucida Grande" charset="0"/>
              </a:defRPr>
            </a:lvl7pPr>
            <a:lvl8pPr algn="ctr" eaLnBrk="0" hangingPunct="0">
              <a:defRPr sz="2000">
                <a:solidFill>
                  <a:schemeClr val="tx1"/>
                </a:solidFill>
                <a:latin typeface="Lucida Grande" charset="0"/>
                <a:ea typeface="ヒラギノ角ゴ ProN W3" charset="0"/>
                <a:cs typeface="ヒラギノ角ゴ ProN W3" charset="0"/>
                <a:sym typeface="Lucida Grande" charset="0"/>
              </a:defRPr>
            </a:lvl8pPr>
            <a:lvl9pPr algn="ctr" eaLnBrk="0" hangingPunct="0">
              <a:defRPr sz="2000">
                <a:solidFill>
                  <a:schemeClr val="tx1"/>
                </a:solidFill>
                <a:latin typeface="Lucida Grande" charset="0"/>
                <a:ea typeface="ヒラギノ角ゴ ProN W3" charset="0"/>
                <a:cs typeface="ヒラギノ角ゴ ProN W3" charset="0"/>
                <a:sym typeface="Lucida Grande" charset="0"/>
              </a:defRPr>
            </a:lvl9pPr>
          </a:lstStyle>
          <a:p>
            <a:pPr>
              <a:spcBef>
                <a:spcPct val="0"/>
              </a:spcBef>
            </a:pPr>
            <a:r>
              <a:rPr lang="en-US" sz="4000" dirty="0">
                <a:solidFill>
                  <a:schemeClr val="bg1"/>
                </a:solidFill>
                <a:latin typeface="Calibri"/>
                <a:cs typeface="Calibri"/>
              </a:rPr>
              <a:t>Data </a:t>
            </a:r>
            <a:r>
              <a:rPr lang="en-US" sz="4000" dirty="0" err="1">
                <a:solidFill>
                  <a:schemeClr val="bg1"/>
                </a:solidFill>
                <a:latin typeface="Calibri"/>
                <a:cs typeface="Calibri"/>
              </a:rPr>
              <a:t>FAIRport</a:t>
            </a:r>
            <a:endParaRPr lang="en-US" sz="4000" dirty="0">
              <a:solidFill>
                <a:schemeClr val="bg1"/>
              </a:solidFill>
              <a:latin typeface="Calibri"/>
              <a:cs typeface="Calibri"/>
            </a:endParaRPr>
          </a:p>
        </p:txBody>
      </p:sp>
    </p:spTree>
    <p:extLst>
      <p:ext uri="{BB962C8B-B14F-4D97-AF65-F5344CB8AC3E}">
        <p14:creationId xmlns:p14="http://schemas.microsoft.com/office/powerpoint/2010/main" val="304838233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2F8CABA-442C-F548-81BE-F50C48F6066D}"/>
              </a:ext>
            </a:extLst>
          </p:cNvPr>
          <p:cNvSpPr/>
          <p:nvPr/>
        </p:nvSpPr>
        <p:spPr>
          <a:xfrm>
            <a:off x="0" y="6483573"/>
            <a:ext cx="4018547" cy="307777"/>
          </a:xfrm>
          <a:prstGeom prst="rect">
            <a:avLst/>
          </a:prstGeom>
        </p:spPr>
        <p:txBody>
          <a:bodyPr wrap="square">
            <a:spAutoFit/>
          </a:bodyPr>
          <a:lstStyle/>
          <a:p>
            <a:r>
              <a:rPr lang="en-US" sz="1400" dirty="0">
                <a:solidFill>
                  <a:srgbClr val="4BB9AE"/>
                </a:solidFill>
              </a:rPr>
              <a:t>https://</a:t>
            </a:r>
            <a:r>
              <a:rPr lang="en-US" sz="1400" dirty="0" err="1">
                <a:solidFill>
                  <a:srgbClr val="4BB9AE"/>
                </a:solidFill>
              </a:rPr>
              <a:t>www.nature.com</a:t>
            </a:r>
            <a:r>
              <a:rPr lang="en-US" sz="1400" dirty="0">
                <a:solidFill>
                  <a:srgbClr val="4BB9AE"/>
                </a:solidFill>
              </a:rPr>
              <a:t>/articles/sdata201618.ris</a:t>
            </a:r>
          </a:p>
        </p:txBody>
      </p:sp>
      <p:pic>
        <p:nvPicPr>
          <p:cNvPr id="6" name="Picture 5" descr="A screenshot of a cell phone&#13;&#10;&#13;&#10;Description automatically generated">
            <a:extLst>
              <a:ext uri="{FF2B5EF4-FFF2-40B4-BE49-F238E27FC236}">
                <a16:creationId xmlns:a16="http://schemas.microsoft.com/office/drawing/2014/main" id="{1C5CB2E3-7EE7-104B-BDFA-4ECCE06450E5}"/>
              </a:ext>
            </a:extLst>
          </p:cNvPr>
          <p:cNvPicPr>
            <a:picLocks noChangeAspect="1"/>
          </p:cNvPicPr>
          <p:nvPr/>
        </p:nvPicPr>
        <p:blipFill>
          <a:blip r:embed="rId2"/>
          <a:stretch>
            <a:fillRect/>
          </a:stretch>
        </p:blipFill>
        <p:spPr>
          <a:xfrm>
            <a:off x="1026698" y="192504"/>
            <a:ext cx="7210553" cy="5917057"/>
          </a:xfrm>
          <a:prstGeom prst="rect">
            <a:avLst/>
          </a:prstGeom>
        </p:spPr>
      </p:pic>
      <p:pic>
        <p:nvPicPr>
          <p:cNvPr id="7" name="Picture 6" descr="figlogo.png">
            <a:extLst>
              <a:ext uri="{FF2B5EF4-FFF2-40B4-BE49-F238E27FC236}">
                <a16:creationId xmlns:a16="http://schemas.microsoft.com/office/drawing/2014/main" id="{9235DFB4-8563-CA48-A1EF-24758FFBFD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3007" y="6235247"/>
            <a:ext cx="1227693" cy="613847"/>
          </a:xfrm>
          <a:prstGeom prst="rect">
            <a:avLst/>
          </a:prstGeom>
        </p:spPr>
      </p:pic>
    </p:spTree>
    <p:extLst>
      <p:ext uri="{BB962C8B-B14F-4D97-AF65-F5344CB8AC3E}">
        <p14:creationId xmlns:p14="http://schemas.microsoft.com/office/powerpoint/2010/main" val="2176319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AIRificationProcess-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909" y="2509356"/>
            <a:ext cx="7837714" cy="4130687"/>
          </a:xfrm>
          <a:prstGeom prst="rect">
            <a:avLst/>
          </a:prstGeom>
        </p:spPr>
      </p:pic>
      <p:pic>
        <p:nvPicPr>
          <p:cNvPr id="3" name="Picture 2" descr="Screen Shot 2018-10-17 at 5.41.2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2509356"/>
          </a:xfrm>
          <a:prstGeom prst="rect">
            <a:avLst/>
          </a:prstGeom>
        </p:spPr>
      </p:pic>
    </p:spTree>
    <p:extLst>
      <p:ext uri="{BB962C8B-B14F-4D97-AF65-F5344CB8AC3E}">
        <p14:creationId xmlns:p14="http://schemas.microsoft.com/office/powerpoint/2010/main" val="291191067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3;&#10;&#13;&#10;Description automatically generated">
            <a:extLst>
              <a:ext uri="{FF2B5EF4-FFF2-40B4-BE49-F238E27FC236}">
                <a16:creationId xmlns:a16="http://schemas.microsoft.com/office/drawing/2014/main" id="{A4F61FBD-8C45-DF44-B89A-EAA80634043B}"/>
              </a:ext>
            </a:extLst>
          </p:cNvPr>
          <p:cNvPicPr>
            <a:picLocks noChangeAspect="1"/>
          </p:cNvPicPr>
          <p:nvPr/>
        </p:nvPicPr>
        <p:blipFill>
          <a:blip r:embed="rId2"/>
          <a:stretch>
            <a:fillRect/>
          </a:stretch>
        </p:blipFill>
        <p:spPr>
          <a:xfrm>
            <a:off x="1841599" y="208546"/>
            <a:ext cx="5281095" cy="6370320"/>
          </a:xfrm>
          <a:prstGeom prst="rect">
            <a:avLst/>
          </a:prstGeom>
          <a:effectLst>
            <a:outerShdw blurRad="50800" dist="38100" dir="2700000" algn="tl" rotWithShape="0">
              <a:prstClr val="black">
                <a:alpha val="40000"/>
              </a:prstClr>
            </a:outerShdw>
          </a:effectLst>
        </p:spPr>
      </p:pic>
      <p:pic>
        <p:nvPicPr>
          <p:cNvPr id="4" name="Picture 3" descr="figlogo.png">
            <a:extLst>
              <a:ext uri="{FF2B5EF4-FFF2-40B4-BE49-F238E27FC236}">
                <a16:creationId xmlns:a16="http://schemas.microsoft.com/office/drawing/2014/main" id="{1CD2F563-7925-F147-98C6-7BD6AA4DF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3007" y="6235247"/>
            <a:ext cx="1227693" cy="613847"/>
          </a:xfrm>
          <a:prstGeom prst="rect">
            <a:avLst/>
          </a:prstGeom>
        </p:spPr>
      </p:pic>
      <p:sp>
        <p:nvSpPr>
          <p:cNvPr id="5" name="Rectangle 4">
            <a:extLst>
              <a:ext uri="{FF2B5EF4-FFF2-40B4-BE49-F238E27FC236}">
                <a16:creationId xmlns:a16="http://schemas.microsoft.com/office/drawing/2014/main" id="{04248842-D1D1-5D4D-9A9E-3E64D66074FC}"/>
              </a:ext>
            </a:extLst>
          </p:cNvPr>
          <p:cNvSpPr/>
          <p:nvPr/>
        </p:nvSpPr>
        <p:spPr>
          <a:xfrm>
            <a:off x="123300" y="6019803"/>
            <a:ext cx="1596189" cy="430887"/>
          </a:xfrm>
          <a:prstGeom prst="rect">
            <a:avLst/>
          </a:prstGeom>
        </p:spPr>
        <p:txBody>
          <a:bodyPr wrap="square">
            <a:spAutoFit/>
          </a:bodyPr>
          <a:lstStyle/>
          <a:p>
            <a:r>
              <a:rPr lang="en-US" sz="1100" dirty="0">
                <a:solidFill>
                  <a:srgbClr val="4BB9AE"/>
                </a:solidFill>
              </a:rPr>
              <a:t>https://</a:t>
            </a:r>
            <a:r>
              <a:rPr lang="en-US" sz="1100" dirty="0" err="1">
                <a:solidFill>
                  <a:srgbClr val="4BB9AE"/>
                </a:solidFill>
              </a:rPr>
              <a:t>doi.org</a:t>
            </a:r>
            <a:r>
              <a:rPr lang="en-US" sz="1100" dirty="0">
                <a:solidFill>
                  <a:srgbClr val="4BB9AE"/>
                </a:solidFill>
              </a:rPr>
              <a:t>/10.6084/m9.figshare.7476428.v1</a:t>
            </a:r>
          </a:p>
        </p:txBody>
      </p:sp>
    </p:spTree>
    <p:extLst>
      <p:ext uri="{BB962C8B-B14F-4D97-AF65-F5344CB8AC3E}">
        <p14:creationId xmlns:p14="http://schemas.microsoft.com/office/powerpoint/2010/main" val="214184135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4455820" y="2127918"/>
            <a:ext cx="3064332" cy="3080586"/>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8000" b="1" dirty="0">
                <a:solidFill>
                  <a:srgbClr val="556471"/>
                </a:solidFill>
                <a:latin typeface="Helvetica"/>
                <a:cs typeface="Helvetica"/>
              </a:rPr>
              <a:t>FAIR</a:t>
            </a:r>
          </a:p>
          <a:p>
            <a:pPr algn="l"/>
            <a:endParaRPr lang="en-US" altLang="en-US" sz="6600" b="1" dirty="0">
              <a:solidFill>
                <a:srgbClr val="556471"/>
              </a:solidFill>
              <a:latin typeface="Helvetica"/>
              <a:cs typeface="Helvetica"/>
            </a:endParaRPr>
          </a:p>
          <a:p>
            <a:pPr algn="l"/>
            <a:r>
              <a:rPr lang="en-US" altLang="en-US" sz="8000" b="1" dirty="0">
                <a:solidFill>
                  <a:srgbClr val="556471"/>
                </a:solidFill>
                <a:latin typeface="Helvetica"/>
                <a:cs typeface="Helvetica"/>
              </a:rPr>
              <a:t>FA</a:t>
            </a:r>
            <a:r>
              <a:rPr lang="en-US" altLang="en-US" sz="8000" b="1" dirty="0">
                <a:solidFill>
                  <a:srgbClr val="50B9AE"/>
                </a:solidFill>
                <a:latin typeface="Helvetica"/>
                <a:cs typeface="Helvetica"/>
              </a:rPr>
              <a:t>IR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4730" y="4034284"/>
            <a:ext cx="1414517" cy="141451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4433" y="1956664"/>
            <a:ext cx="1815112" cy="1491873"/>
          </a:xfrm>
          <a:prstGeom prst="rect">
            <a:avLst/>
          </a:prstGeom>
        </p:spPr>
      </p:pic>
      <p:pic>
        <p:nvPicPr>
          <p:cNvPr id="7" name="Picture 6" descr="fig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3007" y="6235247"/>
            <a:ext cx="1227693" cy="613847"/>
          </a:xfrm>
          <a:prstGeom prst="rect">
            <a:avLst/>
          </a:prstGeom>
        </p:spPr>
      </p:pic>
    </p:spTree>
    <p:extLst>
      <p:ext uri="{BB962C8B-B14F-4D97-AF65-F5344CB8AC3E}">
        <p14:creationId xmlns:p14="http://schemas.microsoft.com/office/powerpoint/2010/main" val="318642847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18" y="597610"/>
            <a:ext cx="2402681" cy="643859"/>
          </a:xfrm>
          <a:prstGeom prst="rect">
            <a:avLst/>
          </a:prstGeom>
        </p:spPr>
        <p:txBody>
          <a:bodyPr wrap="square">
            <a:spAutoFit/>
          </a:bodyPr>
          <a:lstStyle/>
          <a:p>
            <a:pPr algn="ctr">
              <a:defRPr/>
            </a:pPr>
            <a:r>
              <a:rPr lang="en-US" sz="3600" dirty="0" err="1">
                <a:solidFill>
                  <a:schemeClr val="bg2"/>
                </a:solidFill>
                <a:latin typeface="Helvetica"/>
                <a:cs typeface="Helvetica"/>
              </a:rPr>
              <a:t>Figshare</a:t>
            </a:r>
            <a:r>
              <a:rPr lang="en-US" sz="3600" dirty="0">
                <a:solidFill>
                  <a:schemeClr val="bg2"/>
                </a:solidFill>
                <a:latin typeface="Helvetica"/>
                <a:cs typeface="Helvetica"/>
              </a:rPr>
              <a:t>:</a:t>
            </a:r>
          </a:p>
        </p:txBody>
      </p:sp>
      <p:sp>
        <p:nvSpPr>
          <p:cNvPr id="57347" name="TextBox 13"/>
          <p:cNvSpPr>
            <a:spLocks noChangeArrowheads="1"/>
          </p:cNvSpPr>
          <p:nvPr/>
        </p:nvSpPr>
        <p:spPr bwMode="auto">
          <a:xfrm>
            <a:off x="1008063" y="5472113"/>
            <a:ext cx="2138362" cy="368300"/>
          </a:xfrm>
          <a:prstGeom prst="curvedRightArrow">
            <a:avLst>
              <a:gd name="adj1" fmla="val 25000"/>
              <a:gd name="adj2" fmla="val 50000"/>
              <a:gd name="adj3" fmla="val 25079"/>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endParaRPr lang="en-US"/>
          </a:p>
        </p:txBody>
      </p:sp>
      <p:pic>
        <p:nvPicPr>
          <p:cNvPr id="10" name="Picture 9" descr="fig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3007" y="6235247"/>
            <a:ext cx="1227693" cy="613847"/>
          </a:xfrm>
          <a:prstGeom prst="rect">
            <a:avLst/>
          </a:prstGeom>
        </p:spPr>
      </p:pic>
      <p:pic>
        <p:nvPicPr>
          <p:cNvPr id="3" name="Picture 2" descr="Screen Shot 2016-05-17 at 11.33.3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9595" y="597610"/>
            <a:ext cx="6794500" cy="723900"/>
          </a:xfrm>
          <a:prstGeom prst="rect">
            <a:avLst/>
          </a:prstGeom>
        </p:spPr>
      </p:pic>
      <p:sp>
        <p:nvSpPr>
          <p:cNvPr id="2" name="Rectangle 1"/>
          <p:cNvSpPr/>
          <p:nvPr/>
        </p:nvSpPr>
        <p:spPr>
          <a:xfrm>
            <a:off x="5055508" y="2118598"/>
            <a:ext cx="3757256" cy="4247317"/>
          </a:xfrm>
          <a:prstGeom prst="rect">
            <a:avLst/>
          </a:prstGeom>
        </p:spPr>
        <p:txBody>
          <a:bodyPr wrap="square">
            <a:spAutoFit/>
          </a:bodyPr>
          <a:lstStyle/>
          <a:p>
            <a:r>
              <a:rPr lang="en-US" dirty="0" err="1">
                <a:solidFill>
                  <a:srgbClr val="44515E"/>
                </a:solidFill>
                <a:latin typeface="Helvetica"/>
                <a:cs typeface="Helvetica"/>
              </a:rPr>
              <a:t>Figshare</a:t>
            </a:r>
            <a:r>
              <a:rPr lang="en-US" dirty="0">
                <a:solidFill>
                  <a:srgbClr val="44515E"/>
                </a:solidFill>
                <a:latin typeface="Helvetica"/>
                <a:cs typeface="Helvetica"/>
              </a:rPr>
              <a:t> is an online platform where researchers can preserve and share their digital research content in any file format. </a:t>
            </a:r>
          </a:p>
          <a:p>
            <a:endParaRPr lang="en-US" dirty="0">
              <a:solidFill>
                <a:srgbClr val="44515E"/>
              </a:solidFill>
              <a:latin typeface="Helvetica"/>
              <a:cs typeface="Helvetica"/>
            </a:endParaRPr>
          </a:p>
          <a:p>
            <a:r>
              <a:rPr lang="en-US" dirty="0">
                <a:solidFill>
                  <a:srgbClr val="44515E"/>
                </a:solidFill>
                <a:latin typeface="Helvetica"/>
                <a:cs typeface="Helvetica"/>
              </a:rPr>
              <a:t>Some features behind what we do:</a:t>
            </a:r>
          </a:p>
          <a:p>
            <a:pPr marL="285750" indent="-285750">
              <a:buFont typeface="Arial"/>
              <a:buChar char="•"/>
            </a:pPr>
            <a:r>
              <a:rPr lang="en-US" dirty="0">
                <a:solidFill>
                  <a:srgbClr val="44515E"/>
                </a:solidFill>
                <a:latin typeface="Helvetica"/>
                <a:cs typeface="Helvetica"/>
              </a:rPr>
              <a:t>Metadata for discovery &amp; context</a:t>
            </a:r>
          </a:p>
          <a:p>
            <a:pPr marL="285750" indent="-285750">
              <a:buFont typeface="Arial"/>
              <a:buChar char="•"/>
            </a:pPr>
            <a:r>
              <a:rPr lang="en-US" dirty="0">
                <a:solidFill>
                  <a:srgbClr val="44515E"/>
                </a:solidFill>
                <a:latin typeface="Helvetica"/>
                <a:cs typeface="Helvetica"/>
              </a:rPr>
              <a:t>Open licenses for reuse</a:t>
            </a:r>
          </a:p>
          <a:p>
            <a:pPr marL="285750" indent="-285750">
              <a:buFont typeface="Arial"/>
              <a:buChar char="•"/>
            </a:pPr>
            <a:r>
              <a:rPr lang="en-US" dirty="0">
                <a:solidFill>
                  <a:srgbClr val="44515E"/>
                </a:solidFill>
                <a:latin typeface="Helvetica"/>
                <a:cs typeface="Helvetica"/>
              </a:rPr>
              <a:t>Persistent identifiers</a:t>
            </a:r>
          </a:p>
          <a:p>
            <a:pPr marL="285750" indent="-285750">
              <a:buFont typeface="Arial"/>
              <a:buChar char="•"/>
            </a:pPr>
            <a:r>
              <a:rPr lang="en-US" dirty="0">
                <a:solidFill>
                  <a:srgbClr val="44515E"/>
                </a:solidFill>
                <a:latin typeface="Helvetica"/>
                <a:cs typeface="Helvetica"/>
              </a:rPr>
              <a:t>Versioning of outputs</a:t>
            </a:r>
          </a:p>
          <a:p>
            <a:pPr marL="285750" indent="-285750">
              <a:buFont typeface="Arial"/>
              <a:buChar char="•"/>
            </a:pPr>
            <a:r>
              <a:rPr lang="en-US" dirty="0">
                <a:solidFill>
                  <a:srgbClr val="44515E"/>
                </a:solidFill>
                <a:latin typeface="Helvetica"/>
                <a:cs typeface="Helvetica"/>
              </a:rPr>
              <a:t>Data availability</a:t>
            </a:r>
          </a:p>
          <a:p>
            <a:pPr marL="285750" indent="-285750">
              <a:buFont typeface="Arial"/>
              <a:buChar char="•"/>
            </a:pPr>
            <a:r>
              <a:rPr lang="en-US" dirty="0">
                <a:solidFill>
                  <a:srgbClr val="44515E"/>
                </a:solidFill>
                <a:latin typeface="Helvetica"/>
                <a:cs typeface="Helvetica"/>
              </a:rPr>
              <a:t>Open and documented API</a:t>
            </a:r>
          </a:p>
          <a:p>
            <a:endParaRPr lang="en-US" dirty="0">
              <a:solidFill>
                <a:srgbClr val="44515E"/>
              </a:solidFill>
              <a:latin typeface="Helvetica"/>
              <a:cs typeface="Helvetica"/>
            </a:endParaRPr>
          </a:p>
          <a:p>
            <a:endParaRPr lang="en-US" dirty="0">
              <a:solidFill>
                <a:srgbClr val="44515E"/>
              </a:solidFill>
              <a:latin typeface="Helvetica"/>
              <a:cs typeface="Helvetica"/>
            </a:endParaRPr>
          </a:p>
        </p:txBody>
      </p:sp>
      <p:sp>
        <p:nvSpPr>
          <p:cNvPr id="4" name="TextBox 3"/>
          <p:cNvSpPr txBox="1"/>
          <p:nvPr/>
        </p:nvSpPr>
        <p:spPr>
          <a:xfrm>
            <a:off x="5055508" y="1722687"/>
            <a:ext cx="3298270" cy="369332"/>
          </a:xfrm>
          <a:prstGeom prst="rect">
            <a:avLst/>
          </a:prstGeom>
          <a:noFill/>
        </p:spPr>
        <p:txBody>
          <a:bodyPr wrap="square" rtlCol="0">
            <a:spAutoFit/>
          </a:bodyPr>
          <a:lstStyle/>
          <a:p>
            <a:r>
              <a:rPr lang="en-US" dirty="0">
                <a:solidFill>
                  <a:srgbClr val="44515E"/>
                </a:solidFill>
                <a:latin typeface="Helvetica"/>
                <a:cs typeface="Helvetica"/>
              </a:rPr>
              <a:t>Who we are and what we do: </a:t>
            </a:r>
          </a:p>
        </p:txBody>
      </p:sp>
      <p:pic>
        <p:nvPicPr>
          <p:cNvPr id="14" name="Picture 13" descr="Screen Shot 2017-08-21 at 11.17.4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333" y="1705582"/>
            <a:ext cx="4191000" cy="4346222"/>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0258865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Shape 12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438" y="-20638"/>
            <a:ext cx="11006138"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2" name="TextBox 1"/>
          <p:cNvSpPr txBox="1">
            <a:spLocks noChangeArrowheads="1"/>
          </p:cNvSpPr>
          <p:nvPr/>
        </p:nvSpPr>
        <p:spPr bwMode="auto">
          <a:xfrm>
            <a:off x="1708150" y="511175"/>
            <a:ext cx="184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endParaRPr lang="en-US"/>
          </a:p>
        </p:txBody>
      </p:sp>
      <p:pic>
        <p:nvPicPr>
          <p:cNvPr id="81923" name="Shape 12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9150" y="403225"/>
            <a:ext cx="1631950" cy="49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4" name="Shape 123"/>
          <p:cNvSpPr txBox="1">
            <a:spLocks noGrp="1"/>
          </p:cNvSpPr>
          <p:nvPr>
            <p:ph type="subTitle" idx="1"/>
          </p:nvPr>
        </p:nvSpPr>
        <p:spPr bwMode="auto">
          <a:xfrm>
            <a:off x="1854200" y="2422525"/>
            <a:ext cx="5378450" cy="2190750"/>
          </a:xfrm>
          <a:noFill/>
        </p:spPr>
        <p:txBody>
          <a:bodyPr wrap="square" lIns="91425" tIns="91425" rIns="91425" bIns="91425" numCol="1" anchor="ctr" anchorCtr="0" compatLnSpc="1">
            <a:prstTxWarp prst="textNoShape">
              <a:avLst/>
            </a:prstTxWarp>
          </a:bodyPr>
          <a:lstStyle>
            <a:lvl1pPr algn="ctr">
              <a:defRPr sz="3200">
                <a:solidFill>
                  <a:schemeClr val="tx1"/>
                </a:solidFill>
                <a:latin typeface="Lucida Grande" charset="0"/>
                <a:ea typeface="ヒラギノ角ゴ ProN W3" charset="0"/>
                <a:cs typeface="ヒラギノ角ゴ ProN W3" charset="0"/>
                <a:sym typeface="Lucida Grande" charset="0"/>
              </a:defRPr>
            </a:lvl1pPr>
            <a:lvl2pPr algn="ctr">
              <a:defRPr sz="2800">
                <a:solidFill>
                  <a:schemeClr val="tx1"/>
                </a:solidFill>
                <a:latin typeface="Lucida Grande" charset="0"/>
                <a:ea typeface="ヒラギノ角ゴ ProN W3" charset="0"/>
                <a:cs typeface="ヒラギノ角ゴ ProN W3" charset="0"/>
                <a:sym typeface="Lucida Grande" charset="0"/>
              </a:defRPr>
            </a:lvl2pPr>
            <a:lvl3pPr algn="ctr">
              <a:defRPr sz="2400">
                <a:solidFill>
                  <a:schemeClr val="tx1"/>
                </a:solidFill>
                <a:latin typeface="Lucida Grande" charset="0"/>
                <a:ea typeface="ヒラギノ角ゴ ProN W3" charset="0"/>
                <a:cs typeface="ヒラギノ角ゴ ProN W3" charset="0"/>
                <a:sym typeface="Lucida Grande" charset="0"/>
              </a:defRPr>
            </a:lvl3pPr>
            <a:lvl4pPr algn="ctr">
              <a:defRPr sz="2000">
                <a:solidFill>
                  <a:schemeClr val="tx1"/>
                </a:solidFill>
                <a:latin typeface="Lucida Grande" charset="0"/>
                <a:ea typeface="ヒラギノ角ゴ ProN W3" charset="0"/>
                <a:cs typeface="ヒラギノ角ゴ ProN W3" charset="0"/>
                <a:sym typeface="Lucida Grande" charset="0"/>
              </a:defRPr>
            </a:lvl4pPr>
            <a:lvl5pPr algn="ctr">
              <a:defRPr sz="2000">
                <a:solidFill>
                  <a:schemeClr val="tx1"/>
                </a:solidFill>
                <a:latin typeface="Lucida Grande" charset="0"/>
                <a:ea typeface="ヒラギノ角ゴ ProN W3" charset="0"/>
                <a:cs typeface="ヒラギノ角ゴ ProN W3" charset="0"/>
                <a:sym typeface="Lucida Grande" charset="0"/>
              </a:defRPr>
            </a:lvl5pPr>
            <a:lvl6pPr algn="ctr" eaLnBrk="0" hangingPunct="0">
              <a:defRPr sz="2000">
                <a:solidFill>
                  <a:schemeClr val="tx1"/>
                </a:solidFill>
                <a:latin typeface="Lucida Grande" charset="0"/>
                <a:ea typeface="ヒラギノ角ゴ ProN W3" charset="0"/>
                <a:cs typeface="ヒラギノ角ゴ ProN W3" charset="0"/>
                <a:sym typeface="Lucida Grande" charset="0"/>
              </a:defRPr>
            </a:lvl6pPr>
            <a:lvl7pPr algn="ctr" eaLnBrk="0" hangingPunct="0">
              <a:defRPr sz="2000">
                <a:solidFill>
                  <a:schemeClr val="tx1"/>
                </a:solidFill>
                <a:latin typeface="Lucida Grande" charset="0"/>
                <a:ea typeface="ヒラギノ角ゴ ProN W3" charset="0"/>
                <a:cs typeface="ヒラギノ角ゴ ProN W3" charset="0"/>
                <a:sym typeface="Lucida Grande" charset="0"/>
              </a:defRPr>
            </a:lvl7pPr>
            <a:lvl8pPr algn="ctr" eaLnBrk="0" hangingPunct="0">
              <a:defRPr sz="2000">
                <a:solidFill>
                  <a:schemeClr val="tx1"/>
                </a:solidFill>
                <a:latin typeface="Lucida Grande" charset="0"/>
                <a:ea typeface="ヒラギノ角ゴ ProN W3" charset="0"/>
                <a:cs typeface="ヒラギノ角ゴ ProN W3" charset="0"/>
                <a:sym typeface="Lucida Grande" charset="0"/>
              </a:defRPr>
            </a:lvl8pPr>
            <a:lvl9pPr algn="ctr" eaLnBrk="0" hangingPunct="0">
              <a:defRPr sz="2000">
                <a:solidFill>
                  <a:schemeClr val="tx1"/>
                </a:solidFill>
                <a:latin typeface="Lucida Grande" charset="0"/>
                <a:ea typeface="ヒラギノ角ゴ ProN W3" charset="0"/>
                <a:cs typeface="ヒラギノ角ゴ ProN W3" charset="0"/>
                <a:sym typeface="Lucida Grande" charset="0"/>
              </a:defRPr>
            </a:lvl9pPr>
          </a:lstStyle>
          <a:p>
            <a:pPr>
              <a:spcBef>
                <a:spcPct val="0"/>
              </a:spcBef>
            </a:pPr>
            <a:r>
              <a:rPr lang="en-US" sz="4000" dirty="0">
                <a:solidFill>
                  <a:schemeClr val="bg1"/>
                </a:solidFill>
                <a:latin typeface="Calibri"/>
                <a:cs typeface="Calibri"/>
              </a:rPr>
              <a:t>So how do you incentivize researchers to make their data available?</a:t>
            </a:r>
          </a:p>
        </p:txBody>
      </p:sp>
    </p:spTree>
    <p:extLst>
      <p:ext uri="{BB962C8B-B14F-4D97-AF65-F5344CB8AC3E}">
        <p14:creationId xmlns:p14="http://schemas.microsoft.com/office/powerpoint/2010/main" val="158785546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creen Shot 2015-08-14 at 12.09.3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19383" cy="3303201"/>
          </a:xfrm>
          <a:prstGeom prst="rect">
            <a:avLst/>
          </a:prstGeom>
          <a:noFill/>
          <a:ln>
            <a:noFill/>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Screen Shot 2015-08-14 at 11.58.47.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35527" y="1498886"/>
            <a:ext cx="5102510" cy="3608629"/>
          </a:xfrm>
          <a:prstGeom prst="rect">
            <a:avLst/>
          </a:prstGeom>
          <a:noFill/>
          <a:ln>
            <a:noFill/>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5016F70-753A-6840-AF01-2A1A84F2878B}"/>
              </a:ext>
            </a:extLst>
          </p:cNvPr>
          <p:cNvPicPr>
            <a:picLocks noChangeAspect="1"/>
          </p:cNvPicPr>
          <p:nvPr/>
        </p:nvPicPr>
        <p:blipFill>
          <a:blip r:embed="rId5"/>
          <a:stretch>
            <a:fillRect/>
          </a:stretch>
        </p:blipFill>
        <p:spPr>
          <a:xfrm>
            <a:off x="3419162" y="3090061"/>
            <a:ext cx="5616742" cy="3647094"/>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3222338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anfield.png">
            <a:extLst>
              <a:ext uri="{FF2B5EF4-FFF2-40B4-BE49-F238E27FC236}">
                <a16:creationId xmlns:a16="http://schemas.microsoft.com/office/drawing/2014/main" id="{C6F82B56-83E0-2F47-A245-21BA8E413B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36" y="542701"/>
            <a:ext cx="9144000" cy="54639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fig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3007" y="6235247"/>
            <a:ext cx="1227693" cy="613847"/>
          </a:xfrm>
          <a:prstGeom prst="rect">
            <a:avLst/>
          </a:prstGeom>
        </p:spPr>
      </p:pic>
    </p:spTree>
    <p:extLst>
      <p:ext uri="{BB962C8B-B14F-4D97-AF65-F5344CB8AC3E}">
        <p14:creationId xmlns:p14="http://schemas.microsoft.com/office/powerpoint/2010/main" val="93046972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Shape 12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438" y="-20638"/>
            <a:ext cx="11006138"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2" name="TextBox 1"/>
          <p:cNvSpPr txBox="1">
            <a:spLocks noChangeArrowheads="1"/>
          </p:cNvSpPr>
          <p:nvPr/>
        </p:nvSpPr>
        <p:spPr bwMode="auto">
          <a:xfrm>
            <a:off x="1708150" y="511175"/>
            <a:ext cx="184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endParaRPr lang="en-US"/>
          </a:p>
        </p:txBody>
      </p:sp>
      <p:pic>
        <p:nvPicPr>
          <p:cNvPr id="81923" name="Shape 12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9150" y="403225"/>
            <a:ext cx="1631950" cy="49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4" name="Shape 123"/>
          <p:cNvSpPr txBox="1">
            <a:spLocks noGrp="1"/>
          </p:cNvSpPr>
          <p:nvPr>
            <p:ph type="subTitle" idx="1"/>
          </p:nvPr>
        </p:nvSpPr>
        <p:spPr bwMode="auto">
          <a:xfrm>
            <a:off x="1854200" y="2422525"/>
            <a:ext cx="5378450" cy="2190750"/>
          </a:xfrm>
          <a:noFill/>
        </p:spPr>
        <p:txBody>
          <a:bodyPr wrap="square" lIns="91425" tIns="91425" rIns="91425" bIns="91425" numCol="1" anchor="ctr" anchorCtr="0" compatLnSpc="1">
            <a:prstTxWarp prst="textNoShape">
              <a:avLst/>
            </a:prstTxWarp>
          </a:bodyPr>
          <a:lstStyle>
            <a:lvl1pPr algn="ctr">
              <a:defRPr sz="3200">
                <a:solidFill>
                  <a:schemeClr val="tx1"/>
                </a:solidFill>
                <a:latin typeface="Lucida Grande" charset="0"/>
                <a:ea typeface="ヒラギノ角ゴ ProN W3" charset="0"/>
                <a:cs typeface="ヒラギノ角ゴ ProN W3" charset="0"/>
                <a:sym typeface="Lucida Grande" charset="0"/>
              </a:defRPr>
            </a:lvl1pPr>
            <a:lvl2pPr algn="ctr">
              <a:defRPr sz="2800">
                <a:solidFill>
                  <a:schemeClr val="tx1"/>
                </a:solidFill>
                <a:latin typeface="Lucida Grande" charset="0"/>
                <a:ea typeface="ヒラギノ角ゴ ProN W3" charset="0"/>
                <a:cs typeface="ヒラギノ角ゴ ProN W3" charset="0"/>
                <a:sym typeface="Lucida Grande" charset="0"/>
              </a:defRPr>
            </a:lvl2pPr>
            <a:lvl3pPr algn="ctr">
              <a:defRPr sz="2400">
                <a:solidFill>
                  <a:schemeClr val="tx1"/>
                </a:solidFill>
                <a:latin typeface="Lucida Grande" charset="0"/>
                <a:ea typeface="ヒラギノ角ゴ ProN W3" charset="0"/>
                <a:cs typeface="ヒラギノ角ゴ ProN W3" charset="0"/>
                <a:sym typeface="Lucida Grande" charset="0"/>
              </a:defRPr>
            </a:lvl3pPr>
            <a:lvl4pPr algn="ctr">
              <a:defRPr sz="2000">
                <a:solidFill>
                  <a:schemeClr val="tx1"/>
                </a:solidFill>
                <a:latin typeface="Lucida Grande" charset="0"/>
                <a:ea typeface="ヒラギノ角ゴ ProN W3" charset="0"/>
                <a:cs typeface="ヒラギノ角ゴ ProN W3" charset="0"/>
                <a:sym typeface="Lucida Grande" charset="0"/>
              </a:defRPr>
            </a:lvl4pPr>
            <a:lvl5pPr algn="ctr">
              <a:defRPr sz="2000">
                <a:solidFill>
                  <a:schemeClr val="tx1"/>
                </a:solidFill>
                <a:latin typeface="Lucida Grande" charset="0"/>
                <a:ea typeface="ヒラギノ角ゴ ProN W3" charset="0"/>
                <a:cs typeface="ヒラギノ角ゴ ProN W3" charset="0"/>
                <a:sym typeface="Lucida Grande" charset="0"/>
              </a:defRPr>
            </a:lvl5pPr>
            <a:lvl6pPr algn="ctr" eaLnBrk="0" hangingPunct="0">
              <a:defRPr sz="2000">
                <a:solidFill>
                  <a:schemeClr val="tx1"/>
                </a:solidFill>
                <a:latin typeface="Lucida Grande" charset="0"/>
                <a:ea typeface="ヒラギノ角ゴ ProN W3" charset="0"/>
                <a:cs typeface="ヒラギノ角ゴ ProN W3" charset="0"/>
                <a:sym typeface="Lucida Grande" charset="0"/>
              </a:defRPr>
            </a:lvl6pPr>
            <a:lvl7pPr algn="ctr" eaLnBrk="0" hangingPunct="0">
              <a:defRPr sz="2000">
                <a:solidFill>
                  <a:schemeClr val="tx1"/>
                </a:solidFill>
                <a:latin typeface="Lucida Grande" charset="0"/>
                <a:ea typeface="ヒラギノ角ゴ ProN W3" charset="0"/>
                <a:cs typeface="ヒラギノ角ゴ ProN W3" charset="0"/>
                <a:sym typeface="Lucida Grande" charset="0"/>
              </a:defRPr>
            </a:lvl7pPr>
            <a:lvl8pPr algn="ctr" eaLnBrk="0" hangingPunct="0">
              <a:defRPr sz="2000">
                <a:solidFill>
                  <a:schemeClr val="tx1"/>
                </a:solidFill>
                <a:latin typeface="Lucida Grande" charset="0"/>
                <a:ea typeface="ヒラギノ角ゴ ProN W3" charset="0"/>
                <a:cs typeface="ヒラギノ角ゴ ProN W3" charset="0"/>
                <a:sym typeface="Lucida Grande" charset="0"/>
              </a:defRPr>
            </a:lvl8pPr>
            <a:lvl9pPr algn="ctr" eaLnBrk="0" hangingPunct="0">
              <a:defRPr sz="2000">
                <a:solidFill>
                  <a:schemeClr val="tx1"/>
                </a:solidFill>
                <a:latin typeface="Lucida Grande" charset="0"/>
                <a:ea typeface="ヒラギノ角ゴ ProN W3" charset="0"/>
                <a:cs typeface="ヒラギノ角ゴ ProN W3" charset="0"/>
                <a:sym typeface="Lucida Grande" charset="0"/>
              </a:defRPr>
            </a:lvl9pPr>
          </a:lstStyle>
          <a:p>
            <a:pPr>
              <a:spcBef>
                <a:spcPct val="0"/>
              </a:spcBef>
            </a:pPr>
            <a:r>
              <a:rPr lang="en-US" sz="4000" dirty="0">
                <a:solidFill>
                  <a:schemeClr val="bg1"/>
                </a:solidFill>
                <a:latin typeface="Calibri"/>
                <a:cs typeface="Calibri"/>
              </a:rPr>
              <a:t>Pretty is nice, but does it do the job?</a:t>
            </a:r>
          </a:p>
        </p:txBody>
      </p:sp>
    </p:spTree>
    <p:extLst>
      <p:ext uri="{BB962C8B-B14F-4D97-AF65-F5344CB8AC3E}">
        <p14:creationId xmlns:p14="http://schemas.microsoft.com/office/powerpoint/2010/main" val="45124724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BC8AAD-AC4E-194F-8BE8-879B38DF0BB3}"/>
              </a:ext>
            </a:extLst>
          </p:cNvPr>
          <p:cNvPicPr>
            <a:picLocks noChangeAspect="1"/>
          </p:cNvPicPr>
          <p:nvPr/>
        </p:nvPicPr>
        <p:blipFill rotWithShape="1">
          <a:blip r:embed="rId3"/>
          <a:srcRect l="20711" r="20942"/>
          <a:stretch/>
        </p:blipFill>
        <p:spPr>
          <a:xfrm>
            <a:off x="0" y="792794"/>
            <a:ext cx="4296700" cy="5339469"/>
          </a:xfrm>
          <a:prstGeom prst="rect">
            <a:avLst/>
          </a:prstGeom>
        </p:spPr>
      </p:pic>
      <p:pic>
        <p:nvPicPr>
          <p:cNvPr id="5" name="Picture 4">
            <a:extLst>
              <a:ext uri="{FF2B5EF4-FFF2-40B4-BE49-F238E27FC236}">
                <a16:creationId xmlns:a16="http://schemas.microsoft.com/office/drawing/2014/main" id="{32417697-0E4A-894F-883C-B41517EAB454}"/>
              </a:ext>
            </a:extLst>
          </p:cNvPr>
          <p:cNvPicPr>
            <a:picLocks noChangeAspect="1"/>
          </p:cNvPicPr>
          <p:nvPr/>
        </p:nvPicPr>
        <p:blipFill rotWithShape="1">
          <a:blip r:embed="rId4"/>
          <a:srcRect l="11011" r="17954"/>
          <a:stretch/>
        </p:blipFill>
        <p:spPr>
          <a:xfrm>
            <a:off x="4296701" y="792795"/>
            <a:ext cx="4847300" cy="5339468"/>
          </a:xfrm>
          <a:prstGeom prst="rect">
            <a:avLst/>
          </a:prstGeom>
        </p:spPr>
      </p:pic>
      <p:sp>
        <p:nvSpPr>
          <p:cNvPr id="6" name="Rectangle 3"/>
          <p:cNvSpPr txBox="1">
            <a:spLocks noChangeArrowheads="1"/>
          </p:cNvSpPr>
          <p:nvPr/>
        </p:nvSpPr>
        <p:spPr bwMode="auto">
          <a:xfrm>
            <a:off x="0" y="128280"/>
            <a:ext cx="90207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2800" dirty="0">
                <a:solidFill>
                  <a:srgbClr val="556471"/>
                </a:solidFill>
                <a:latin typeface="Helvetica"/>
                <a:cs typeface="Helvetica"/>
                <a:sym typeface="Lucida Grande" charset="0"/>
              </a:rPr>
              <a:t>Compliance</a:t>
            </a:r>
          </a:p>
        </p:txBody>
      </p:sp>
    </p:spTree>
    <p:extLst>
      <p:ext uri="{BB962C8B-B14F-4D97-AF65-F5344CB8AC3E}">
        <p14:creationId xmlns:p14="http://schemas.microsoft.com/office/powerpoint/2010/main" val="291787491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687133">
            <a:off x="306376" y="916397"/>
            <a:ext cx="1815112" cy="1491873"/>
          </a:xfrm>
          <a:prstGeom prst="rect">
            <a:avLst/>
          </a:prstGeom>
        </p:spPr>
      </p:pic>
      <p:pic>
        <p:nvPicPr>
          <p:cNvPr id="4" name="Picture 3">
            <a:extLst>
              <a:ext uri="{FF2B5EF4-FFF2-40B4-BE49-F238E27FC236}">
                <a16:creationId xmlns:a16="http://schemas.microsoft.com/office/drawing/2014/main" id="{871BEF71-243A-544E-9B16-C9B9BD6EC056}"/>
              </a:ext>
            </a:extLst>
          </p:cNvPr>
          <p:cNvPicPr>
            <a:picLocks noChangeAspect="1"/>
          </p:cNvPicPr>
          <p:nvPr/>
        </p:nvPicPr>
        <p:blipFill>
          <a:blip r:embed="rId4"/>
          <a:stretch>
            <a:fillRect/>
          </a:stretch>
        </p:blipFill>
        <p:spPr>
          <a:xfrm>
            <a:off x="1429224" y="628772"/>
            <a:ext cx="6749936" cy="2348518"/>
          </a:xfrm>
          <a:prstGeom prst="rect">
            <a:avLst/>
          </a:prstGeom>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8113ABEE-13BD-BB47-AD63-638AF87E649C}"/>
              </a:ext>
            </a:extLst>
          </p:cNvPr>
          <p:cNvPicPr>
            <a:picLocks noChangeAspect="1"/>
          </p:cNvPicPr>
          <p:nvPr/>
        </p:nvPicPr>
        <p:blipFill>
          <a:blip r:embed="rId5"/>
          <a:stretch>
            <a:fillRect/>
          </a:stretch>
        </p:blipFill>
        <p:spPr>
          <a:xfrm>
            <a:off x="1429224" y="3152920"/>
            <a:ext cx="6749936" cy="3222942"/>
          </a:xfrm>
          <a:prstGeom prst="rect">
            <a:avLst/>
          </a:prstGeom>
          <a:effectLst>
            <a:outerShdw blurRad="50800" dist="38100" dir="2700000" algn="tl" rotWithShape="0">
              <a:srgbClr val="000000">
                <a:alpha val="43000"/>
              </a:srgbClr>
            </a:outerShdw>
          </a:effectLst>
        </p:spPr>
      </p:pic>
      <p:pic>
        <p:nvPicPr>
          <p:cNvPr id="6" name="Picture 5" descr="fig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3007" y="6235247"/>
            <a:ext cx="1227693" cy="613847"/>
          </a:xfrm>
          <a:prstGeom prst="rect">
            <a:avLst/>
          </a:prstGeom>
        </p:spPr>
      </p:pic>
      <p:sp>
        <p:nvSpPr>
          <p:cNvPr id="8" name="Rectangle 3"/>
          <p:cNvSpPr txBox="1">
            <a:spLocks noChangeArrowheads="1"/>
          </p:cNvSpPr>
          <p:nvPr/>
        </p:nvSpPr>
        <p:spPr bwMode="auto">
          <a:xfrm>
            <a:off x="0" y="128280"/>
            <a:ext cx="90207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2800" dirty="0">
                <a:solidFill>
                  <a:srgbClr val="556471"/>
                </a:solidFill>
                <a:latin typeface="Helvetica"/>
                <a:cs typeface="Helvetica"/>
                <a:sym typeface="Lucida Grande" charset="0"/>
              </a:rPr>
              <a:t>Metadata </a:t>
            </a:r>
          </a:p>
        </p:txBody>
      </p:sp>
    </p:spTree>
    <p:extLst>
      <p:ext uri="{BB962C8B-B14F-4D97-AF65-F5344CB8AC3E}">
        <p14:creationId xmlns:p14="http://schemas.microsoft.com/office/powerpoint/2010/main" val="158899962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634FEC-9B65-C54C-A277-163C03EA2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75955">
            <a:off x="6643007" y="562199"/>
            <a:ext cx="1815112" cy="1491873"/>
          </a:xfrm>
          <a:prstGeom prst="rect">
            <a:avLst/>
          </a:prstGeom>
        </p:spPr>
      </p:pic>
      <p:pic>
        <p:nvPicPr>
          <p:cNvPr id="2" name="Picture 1" descr="Screen Shot 2018-05-21 at 3.14.3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140" y="1144134"/>
            <a:ext cx="6916229" cy="5091113"/>
          </a:xfrm>
          <a:prstGeom prst="rect">
            <a:avLst/>
          </a:prstGeom>
          <a:effectLst>
            <a:outerShdw blurRad="50800" dist="38100" dir="2700000" algn="tl" rotWithShape="0">
              <a:srgbClr val="000000">
                <a:alpha val="43000"/>
              </a:srgbClr>
            </a:outerShdw>
          </a:effectLst>
        </p:spPr>
      </p:pic>
      <p:sp>
        <p:nvSpPr>
          <p:cNvPr id="51202" name="Rectangle 3"/>
          <p:cNvSpPr txBox="1">
            <a:spLocks noChangeArrowheads="1"/>
          </p:cNvSpPr>
          <p:nvPr/>
        </p:nvSpPr>
        <p:spPr bwMode="auto">
          <a:xfrm>
            <a:off x="0" y="128280"/>
            <a:ext cx="90207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2800" dirty="0">
                <a:solidFill>
                  <a:srgbClr val="556471"/>
                </a:solidFill>
                <a:latin typeface="Helvetica"/>
                <a:cs typeface="Helvetica"/>
                <a:sym typeface="Lucida Grande" charset="0"/>
              </a:rPr>
              <a:t>Review workflow dashboard</a:t>
            </a:r>
          </a:p>
        </p:txBody>
      </p:sp>
      <p:pic>
        <p:nvPicPr>
          <p:cNvPr id="11" name="Picture 10" descr="fig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3007" y="6235247"/>
            <a:ext cx="1227693" cy="613847"/>
          </a:xfrm>
          <a:prstGeom prst="rect">
            <a:avLst/>
          </a:prstGeom>
        </p:spPr>
      </p:pic>
    </p:spTree>
    <p:extLst>
      <p:ext uri="{BB962C8B-B14F-4D97-AF65-F5344CB8AC3E}">
        <p14:creationId xmlns:p14="http://schemas.microsoft.com/office/powerpoint/2010/main" val="207213457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Shot 2017-10-20 at 12.54.0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2456"/>
            <a:ext cx="9144000" cy="4597400"/>
          </a:xfrm>
          <a:prstGeom prst="rect">
            <a:avLst/>
          </a:prstGeom>
        </p:spPr>
      </p:pic>
      <p:pic>
        <p:nvPicPr>
          <p:cNvPr id="5" name="Picture 4" descr="fig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3007" y="6235247"/>
            <a:ext cx="1227693" cy="613847"/>
          </a:xfrm>
          <a:prstGeom prst="rect">
            <a:avLst/>
          </a:prstGeom>
        </p:spPr>
      </p:pic>
      <p:sp>
        <p:nvSpPr>
          <p:cNvPr id="6" name="Rectangle 5"/>
          <p:cNvSpPr/>
          <p:nvPr/>
        </p:nvSpPr>
        <p:spPr>
          <a:xfrm>
            <a:off x="0" y="109760"/>
            <a:ext cx="9144000" cy="954107"/>
          </a:xfrm>
          <a:prstGeom prst="rect">
            <a:avLst/>
          </a:prstGeom>
        </p:spPr>
        <p:txBody>
          <a:bodyPr wrap="square">
            <a:spAutoFit/>
          </a:bodyPr>
          <a:lstStyle/>
          <a:p>
            <a:pPr algn="ctr"/>
            <a:r>
              <a:rPr lang="en-US" sz="2800" dirty="0">
                <a:solidFill>
                  <a:srgbClr val="596976"/>
                </a:solidFill>
                <a:latin typeface="Helvetica"/>
                <a:cs typeface="Helvetica"/>
              </a:rPr>
              <a:t>Here’s another view of the review area, complete with metadata form for tweaking</a:t>
            </a:r>
          </a:p>
        </p:txBody>
      </p:sp>
    </p:spTree>
    <p:extLst>
      <p:ext uri="{BB962C8B-B14F-4D97-AF65-F5344CB8AC3E}">
        <p14:creationId xmlns:p14="http://schemas.microsoft.com/office/powerpoint/2010/main" val="53948590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Shape 12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438" y="-20638"/>
            <a:ext cx="11006138"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2" name="TextBox 1"/>
          <p:cNvSpPr txBox="1">
            <a:spLocks noChangeArrowheads="1"/>
          </p:cNvSpPr>
          <p:nvPr/>
        </p:nvSpPr>
        <p:spPr bwMode="auto">
          <a:xfrm>
            <a:off x="1708150" y="511175"/>
            <a:ext cx="184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endParaRPr lang="en-US"/>
          </a:p>
        </p:txBody>
      </p:sp>
      <p:pic>
        <p:nvPicPr>
          <p:cNvPr id="81923" name="Shape 12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9150" y="403225"/>
            <a:ext cx="1631950" cy="49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4" name="Shape 123"/>
          <p:cNvSpPr txBox="1">
            <a:spLocks noGrp="1"/>
          </p:cNvSpPr>
          <p:nvPr>
            <p:ph type="subTitle" idx="1"/>
          </p:nvPr>
        </p:nvSpPr>
        <p:spPr bwMode="auto">
          <a:xfrm>
            <a:off x="1854200" y="2422525"/>
            <a:ext cx="5378450" cy="2190750"/>
          </a:xfrm>
          <a:noFill/>
        </p:spPr>
        <p:txBody>
          <a:bodyPr wrap="square" lIns="91425" tIns="91425" rIns="91425" bIns="91425" numCol="1" anchor="ctr" anchorCtr="0" compatLnSpc="1">
            <a:prstTxWarp prst="textNoShape">
              <a:avLst/>
            </a:prstTxWarp>
          </a:bodyPr>
          <a:lstStyle>
            <a:lvl1pPr algn="ctr">
              <a:defRPr sz="3200">
                <a:solidFill>
                  <a:schemeClr val="tx1"/>
                </a:solidFill>
                <a:latin typeface="Lucida Grande" charset="0"/>
                <a:ea typeface="ヒラギノ角ゴ ProN W3" charset="0"/>
                <a:cs typeface="ヒラギノ角ゴ ProN W3" charset="0"/>
                <a:sym typeface="Lucida Grande" charset="0"/>
              </a:defRPr>
            </a:lvl1pPr>
            <a:lvl2pPr algn="ctr">
              <a:defRPr sz="2800">
                <a:solidFill>
                  <a:schemeClr val="tx1"/>
                </a:solidFill>
                <a:latin typeface="Lucida Grande" charset="0"/>
                <a:ea typeface="ヒラギノ角ゴ ProN W3" charset="0"/>
                <a:cs typeface="ヒラギノ角ゴ ProN W3" charset="0"/>
                <a:sym typeface="Lucida Grande" charset="0"/>
              </a:defRPr>
            </a:lvl2pPr>
            <a:lvl3pPr algn="ctr">
              <a:defRPr sz="2400">
                <a:solidFill>
                  <a:schemeClr val="tx1"/>
                </a:solidFill>
                <a:latin typeface="Lucida Grande" charset="0"/>
                <a:ea typeface="ヒラギノ角ゴ ProN W3" charset="0"/>
                <a:cs typeface="ヒラギノ角ゴ ProN W3" charset="0"/>
                <a:sym typeface="Lucida Grande" charset="0"/>
              </a:defRPr>
            </a:lvl3pPr>
            <a:lvl4pPr algn="ctr">
              <a:defRPr sz="2000">
                <a:solidFill>
                  <a:schemeClr val="tx1"/>
                </a:solidFill>
                <a:latin typeface="Lucida Grande" charset="0"/>
                <a:ea typeface="ヒラギノ角ゴ ProN W3" charset="0"/>
                <a:cs typeface="ヒラギノ角ゴ ProN W3" charset="0"/>
                <a:sym typeface="Lucida Grande" charset="0"/>
              </a:defRPr>
            </a:lvl4pPr>
            <a:lvl5pPr algn="ctr">
              <a:defRPr sz="2000">
                <a:solidFill>
                  <a:schemeClr val="tx1"/>
                </a:solidFill>
                <a:latin typeface="Lucida Grande" charset="0"/>
                <a:ea typeface="ヒラギノ角ゴ ProN W3" charset="0"/>
                <a:cs typeface="ヒラギノ角ゴ ProN W3" charset="0"/>
                <a:sym typeface="Lucida Grande" charset="0"/>
              </a:defRPr>
            </a:lvl5pPr>
            <a:lvl6pPr algn="ctr" eaLnBrk="0" hangingPunct="0">
              <a:defRPr sz="2000">
                <a:solidFill>
                  <a:schemeClr val="tx1"/>
                </a:solidFill>
                <a:latin typeface="Lucida Grande" charset="0"/>
                <a:ea typeface="ヒラギノ角ゴ ProN W3" charset="0"/>
                <a:cs typeface="ヒラギノ角ゴ ProN W3" charset="0"/>
                <a:sym typeface="Lucida Grande" charset="0"/>
              </a:defRPr>
            </a:lvl6pPr>
            <a:lvl7pPr algn="ctr" eaLnBrk="0" hangingPunct="0">
              <a:defRPr sz="2000">
                <a:solidFill>
                  <a:schemeClr val="tx1"/>
                </a:solidFill>
                <a:latin typeface="Lucida Grande" charset="0"/>
                <a:ea typeface="ヒラギノ角ゴ ProN W3" charset="0"/>
                <a:cs typeface="ヒラギノ角ゴ ProN W3" charset="0"/>
                <a:sym typeface="Lucida Grande" charset="0"/>
              </a:defRPr>
            </a:lvl7pPr>
            <a:lvl8pPr algn="ctr" eaLnBrk="0" hangingPunct="0">
              <a:defRPr sz="2000">
                <a:solidFill>
                  <a:schemeClr val="tx1"/>
                </a:solidFill>
                <a:latin typeface="Lucida Grande" charset="0"/>
                <a:ea typeface="ヒラギノ角ゴ ProN W3" charset="0"/>
                <a:cs typeface="ヒラギノ角ゴ ProN W3" charset="0"/>
                <a:sym typeface="Lucida Grande" charset="0"/>
              </a:defRPr>
            </a:lvl8pPr>
            <a:lvl9pPr algn="ctr" eaLnBrk="0" hangingPunct="0">
              <a:defRPr sz="2000">
                <a:solidFill>
                  <a:schemeClr val="tx1"/>
                </a:solidFill>
                <a:latin typeface="Lucida Grande" charset="0"/>
                <a:ea typeface="ヒラギノ角ゴ ProN W3" charset="0"/>
                <a:cs typeface="ヒラギノ角ゴ ProN W3" charset="0"/>
                <a:sym typeface="Lucida Grande" charset="0"/>
              </a:defRPr>
            </a:lvl9pPr>
          </a:lstStyle>
          <a:p>
            <a:pPr>
              <a:spcBef>
                <a:spcPct val="0"/>
              </a:spcBef>
            </a:pPr>
            <a:r>
              <a:rPr lang="en-US" sz="4000" dirty="0">
                <a:solidFill>
                  <a:schemeClr val="bg1"/>
                </a:solidFill>
                <a:latin typeface="Calibri"/>
                <a:cs typeface="Calibri"/>
              </a:rPr>
              <a:t>Is it working?</a:t>
            </a:r>
          </a:p>
        </p:txBody>
      </p:sp>
    </p:spTree>
    <p:extLst>
      <p:ext uri="{BB962C8B-B14F-4D97-AF65-F5344CB8AC3E}">
        <p14:creationId xmlns:p14="http://schemas.microsoft.com/office/powerpoint/2010/main" val="359695841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4B16FC-04DA-0B4A-87CA-F04A13BE683B}"/>
              </a:ext>
            </a:extLst>
          </p:cNvPr>
          <p:cNvSpPr/>
          <p:nvPr/>
        </p:nvSpPr>
        <p:spPr>
          <a:xfrm>
            <a:off x="0" y="5156926"/>
            <a:ext cx="9144000" cy="954107"/>
          </a:xfrm>
          <a:prstGeom prst="rect">
            <a:avLst/>
          </a:prstGeom>
        </p:spPr>
        <p:txBody>
          <a:bodyPr wrap="square">
            <a:spAutoFit/>
          </a:bodyPr>
          <a:lstStyle/>
          <a:p>
            <a:pPr fontAlgn="base"/>
            <a:r>
              <a:rPr lang="en-GB" sz="1400" b="1" dirty="0">
                <a:solidFill>
                  <a:srgbClr val="44515E"/>
                </a:solidFill>
                <a:latin typeface="Helvetica"/>
                <a:cs typeface="Helvetica"/>
              </a:rPr>
              <a:t>A Data Citation Roadmap for Scholarly Data Repositories</a:t>
            </a:r>
          </a:p>
          <a:p>
            <a:pPr fontAlgn="base"/>
            <a:r>
              <a:rPr lang="en-GB" sz="1400" dirty="0">
                <a:solidFill>
                  <a:srgbClr val="44515E"/>
                </a:solidFill>
                <a:latin typeface="Helvetica"/>
                <a:cs typeface="Helvetica"/>
              </a:rPr>
              <a:t>Martin </a:t>
            </a:r>
            <a:r>
              <a:rPr lang="en-GB" sz="1400" dirty="0" err="1">
                <a:solidFill>
                  <a:srgbClr val="44515E"/>
                </a:solidFill>
                <a:latin typeface="Helvetica"/>
                <a:cs typeface="Helvetica"/>
              </a:rPr>
              <a:t>Fenner</a:t>
            </a:r>
            <a:r>
              <a:rPr lang="en-GB" sz="1400" dirty="0">
                <a:solidFill>
                  <a:srgbClr val="44515E"/>
                </a:solidFill>
                <a:latin typeface="Helvetica"/>
                <a:cs typeface="Helvetica"/>
              </a:rPr>
              <a:t>, </a:t>
            </a:r>
            <a:r>
              <a:rPr lang="en-GB" sz="1400" dirty="0" err="1">
                <a:solidFill>
                  <a:srgbClr val="44515E"/>
                </a:solidFill>
                <a:latin typeface="Helvetica"/>
                <a:cs typeface="Helvetica"/>
              </a:rPr>
              <a:t>Mercè</a:t>
            </a:r>
            <a:r>
              <a:rPr lang="en-GB" sz="1400" dirty="0">
                <a:solidFill>
                  <a:srgbClr val="44515E"/>
                </a:solidFill>
                <a:latin typeface="Helvetica"/>
                <a:cs typeface="Helvetica"/>
              </a:rPr>
              <a:t> </a:t>
            </a:r>
            <a:r>
              <a:rPr lang="en-GB" sz="1400" dirty="0" err="1">
                <a:solidFill>
                  <a:srgbClr val="44515E"/>
                </a:solidFill>
                <a:latin typeface="Helvetica"/>
                <a:cs typeface="Helvetica"/>
              </a:rPr>
              <a:t>Crosas</a:t>
            </a:r>
            <a:r>
              <a:rPr lang="en-GB" sz="1400" dirty="0">
                <a:solidFill>
                  <a:srgbClr val="44515E"/>
                </a:solidFill>
                <a:latin typeface="Helvetica"/>
                <a:cs typeface="Helvetica"/>
              </a:rPr>
              <a:t>, Jeffrey </a:t>
            </a:r>
            <a:r>
              <a:rPr lang="en-GB" sz="1400" dirty="0" err="1">
                <a:solidFill>
                  <a:srgbClr val="44515E"/>
                </a:solidFill>
                <a:latin typeface="Helvetica"/>
                <a:cs typeface="Helvetica"/>
              </a:rPr>
              <a:t>Grethe</a:t>
            </a:r>
            <a:r>
              <a:rPr lang="en-GB" sz="1400" dirty="0">
                <a:solidFill>
                  <a:srgbClr val="44515E"/>
                </a:solidFill>
                <a:latin typeface="Helvetica"/>
                <a:cs typeface="Helvetica"/>
              </a:rPr>
              <a:t>, David Kennedy, Henning </a:t>
            </a:r>
            <a:r>
              <a:rPr lang="en-GB" sz="1400" dirty="0" err="1">
                <a:solidFill>
                  <a:srgbClr val="44515E"/>
                </a:solidFill>
                <a:latin typeface="Helvetica"/>
                <a:cs typeface="Helvetica"/>
              </a:rPr>
              <a:t>Hermjakob</a:t>
            </a:r>
            <a:r>
              <a:rPr lang="en-GB" sz="1400" dirty="0">
                <a:solidFill>
                  <a:srgbClr val="44515E"/>
                </a:solidFill>
                <a:latin typeface="Helvetica"/>
                <a:cs typeface="Helvetica"/>
              </a:rPr>
              <a:t>, Philippe Rocca-Serra, Gustavo Durand, Robin </a:t>
            </a:r>
            <a:r>
              <a:rPr lang="en-GB" sz="1400" dirty="0" err="1">
                <a:solidFill>
                  <a:srgbClr val="44515E"/>
                </a:solidFill>
                <a:latin typeface="Helvetica"/>
                <a:cs typeface="Helvetica"/>
              </a:rPr>
              <a:t>Berjon</a:t>
            </a:r>
            <a:r>
              <a:rPr lang="en-GB" sz="1400" dirty="0">
                <a:solidFill>
                  <a:srgbClr val="44515E"/>
                </a:solidFill>
                <a:latin typeface="Helvetica"/>
                <a:cs typeface="Helvetica"/>
              </a:rPr>
              <a:t>, Sebastian </a:t>
            </a:r>
            <a:r>
              <a:rPr lang="en-GB" sz="1400" dirty="0" err="1">
                <a:solidFill>
                  <a:srgbClr val="44515E"/>
                </a:solidFill>
                <a:latin typeface="Helvetica"/>
                <a:cs typeface="Helvetica"/>
              </a:rPr>
              <a:t>Karcher</a:t>
            </a:r>
            <a:r>
              <a:rPr lang="en-GB" sz="1400" dirty="0">
                <a:solidFill>
                  <a:srgbClr val="44515E"/>
                </a:solidFill>
                <a:latin typeface="Helvetica"/>
                <a:cs typeface="Helvetica"/>
              </a:rPr>
              <a:t>, Maryann Martone, Timothy Clark</a:t>
            </a:r>
          </a:p>
          <a:p>
            <a:pPr fontAlgn="base"/>
            <a:r>
              <a:rPr lang="en-GB" sz="1400" dirty="0" err="1">
                <a:solidFill>
                  <a:srgbClr val="44515E"/>
                </a:solidFill>
                <a:latin typeface="Helvetica"/>
                <a:cs typeface="Helvetica"/>
              </a:rPr>
              <a:t>bioRxiv</a:t>
            </a:r>
            <a:r>
              <a:rPr lang="en-GB" sz="1400" dirty="0">
                <a:solidFill>
                  <a:srgbClr val="44515E"/>
                </a:solidFill>
                <a:latin typeface="Helvetica"/>
                <a:cs typeface="Helvetica"/>
              </a:rPr>
              <a:t> 097196; </a:t>
            </a:r>
            <a:r>
              <a:rPr lang="en-GB" sz="1400" dirty="0" err="1">
                <a:solidFill>
                  <a:srgbClr val="44515E"/>
                </a:solidFill>
                <a:latin typeface="Helvetica"/>
                <a:cs typeface="Helvetica"/>
              </a:rPr>
              <a:t>doi</a:t>
            </a:r>
            <a:r>
              <a:rPr lang="en-GB" sz="1400" dirty="0">
                <a:solidFill>
                  <a:srgbClr val="44515E"/>
                </a:solidFill>
                <a:latin typeface="Helvetica"/>
                <a:cs typeface="Helvetica"/>
              </a:rPr>
              <a:t>: https://</a:t>
            </a:r>
            <a:r>
              <a:rPr lang="en-GB" sz="1400" dirty="0" err="1">
                <a:solidFill>
                  <a:srgbClr val="44515E"/>
                </a:solidFill>
                <a:latin typeface="Helvetica"/>
                <a:cs typeface="Helvetica"/>
              </a:rPr>
              <a:t>doi.org</a:t>
            </a:r>
            <a:r>
              <a:rPr lang="en-GB" sz="1400" dirty="0">
                <a:solidFill>
                  <a:srgbClr val="44515E"/>
                </a:solidFill>
                <a:latin typeface="Helvetica"/>
                <a:cs typeface="Helvetica"/>
              </a:rPr>
              <a:t>/10.1101/097196</a:t>
            </a:r>
            <a:endParaRPr lang="en-GB" sz="1400" b="0" i="0" dirty="0">
              <a:solidFill>
                <a:srgbClr val="44515E"/>
              </a:solidFill>
              <a:effectLst/>
              <a:latin typeface="Helvetica"/>
              <a:cs typeface="Helvetica"/>
            </a:endParaRPr>
          </a:p>
        </p:txBody>
      </p:sp>
      <p:pic>
        <p:nvPicPr>
          <p:cNvPr id="5" name="Picture 4">
            <a:extLst>
              <a:ext uri="{FF2B5EF4-FFF2-40B4-BE49-F238E27FC236}">
                <a16:creationId xmlns:a16="http://schemas.microsoft.com/office/drawing/2014/main" id="{FDE92FFC-25FF-D14E-BCB9-1B9CD9414FB3}"/>
              </a:ext>
            </a:extLst>
          </p:cNvPr>
          <p:cNvPicPr>
            <a:picLocks noChangeAspect="1"/>
          </p:cNvPicPr>
          <p:nvPr/>
        </p:nvPicPr>
        <p:blipFill>
          <a:blip r:embed="rId3"/>
          <a:stretch>
            <a:fillRect/>
          </a:stretch>
        </p:blipFill>
        <p:spPr>
          <a:xfrm>
            <a:off x="448512" y="585366"/>
            <a:ext cx="8128000" cy="4318000"/>
          </a:xfrm>
          <a:prstGeom prst="rect">
            <a:avLst/>
          </a:prstGeom>
        </p:spPr>
      </p:pic>
      <p:pic>
        <p:nvPicPr>
          <p:cNvPr id="6" name="Picture 5" descr="fig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3007" y="6235247"/>
            <a:ext cx="1227693" cy="613847"/>
          </a:xfrm>
          <a:prstGeom prst="rect">
            <a:avLst/>
          </a:prstGeom>
        </p:spPr>
      </p:pic>
    </p:spTree>
    <p:extLst>
      <p:ext uri="{BB962C8B-B14F-4D97-AF65-F5344CB8AC3E}">
        <p14:creationId xmlns:p14="http://schemas.microsoft.com/office/powerpoint/2010/main" val="169360811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375611" y="117682"/>
            <a:ext cx="6172200" cy="9366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3600" dirty="0">
                <a:solidFill>
                  <a:srgbClr val="556471"/>
                </a:solidFill>
                <a:latin typeface="Calibri" charset="0"/>
              </a:rPr>
              <a:t>Some of team </a:t>
            </a:r>
            <a:r>
              <a:rPr lang="en-US" altLang="en-US" sz="3600" dirty="0" err="1">
                <a:solidFill>
                  <a:srgbClr val="556471"/>
                </a:solidFill>
                <a:latin typeface="Calibri" charset="0"/>
              </a:rPr>
              <a:t>Figshare’s</a:t>
            </a:r>
            <a:r>
              <a:rPr lang="en-US" altLang="en-US" sz="3600" dirty="0">
                <a:solidFill>
                  <a:srgbClr val="556471"/>
                </a:solidFill>
                <a:latin typeface="Calibri" charset="0"/>
              </a:rPr>
              <a:t> beliefs</a:t>
            </a:r>
          </a:p>
        </p:txBody>
      </p:sp>
      <p:sp>
        <p:nvSpPr>
          <p:cNvPr id="2" name="TextBox 1"/>
          <p:cNvSpPr txBox="1"/>
          <p:nvPr/>
        </p:nvSpPr>
        <p:spPr>
          <a:xfrm>
            <a:off x="407759" y="774489"/>
            <a:ext cx="8357623" cy="6001642"/>
          </a:xfrm>
          <a:prstGeom prst="rect">
            <a:avLst/>
          </a:prstGeom>
          <a:noFill/>
        </p:spPr>
        <p:txBody>
          <a:bodyPr wrap="square" rtlCol="0">
            <a:spAutoFit/>
          </a:bodyPr>
          <a:lstStyle/>
          <a:p>
            <a:pPr marL="342900" indent="-342900">
              <a:buFont typeface="Arial" charset="0"/>
              <a:buChar char="•"/>
            </a:pPr>
            <a:r>
              <a:rPr lang="en-US" sz="2400" dirty="0">
                <a:solidFill>
                  <a:srgbClr val="A43441"/>
                </a:solidFill>
              </a:rPr>
              <a:t>Academic research outputs should be as open as possible, as closed as necessary</a:t>
            </a:r>
          </a:p>
          <a:p>
            <a:pPr marL="342900" indent="-342900">
              <a:buFont typeface="Arial" charset="0"/>
              <a:buChar char="•"/>
            </a:pPr>
            <a:endParaRPr lang="en-US" sz="1600" dirty="0">
              <a:solidFill>
                <a:srgbClr val="A43441"/>
              </a:solidFill>
            </a:endParaRPr>
          </a:p>
          <a:p>
            <a:pPr marL="342900" indent="-342900">
              <a:buFont typeface="Arial" charset="0"/>
              <a:buChar char="•"/>
            </a:pPr>
            <a:r>
              <a:rPr lang="en-US" sz="2400" dirty="0">
                <a:solidFill>
                  <a:srgbClr val="93C62D"/>
                </a:solidFill>
              </a:rPr>
              <a:t>Academic research outputs should never be behind a paywall</a:t>
            </a:r>
          </a:p>
          <a:p>
            <a:pPr marL="342900" indent="-342900">
              <a:buFont typeface="Arial" charset="0"/>
              <a:buChar char="•"/>
            </a:pPr>
            <a:endParaRPr lang="en-US" sz="1600" dirty="0">
              <a:solidFill>
                <a:srgbClr val="93C62D"/>
              </a:solidFill>
            </a:endParaRPr>
          </a:p>
          <a:p>
            <a:pPr marL="342900" indent="-342900">
              <a:buFont typeface="Arial" charset="0"/>
              <a:buChar char="•"/>
            </a:pPr>
            <a:r>
              <a:rPr lang="en-US" sz="2400" dirty="0">
                <a:solidFill>
                  <a:srgbClr val="50B9AE"/>
                </a:solidFill>
              </a:rPr>
              <a:t>Academic research outputs should be human and machine readable/query-able</a:t>
            </a:r>
          </a:p>
          <a:p>
            <a:pPr marL="342900" indent="-342900">
              <a:buFont typeface="Arial" charset="0"/>
              <a:buChar char="•"/>
            </a:pPr>
            <a:endParaRPr lang="en-US" sz="1600" u="sng" dirty="0">
              <a:solidFill>
                <a:srgbClr val="50B9AE"/>
              </a:solidFill>
            </a:endParaRPr>
          </a:p>
          <a:p>
            <a:pPr marL="342900" indent="-342900">
              <a:buFont typeface="Arial" charset="0"/>
              <a:buChar char="•"/>
            </a:pPr>
            <a:r>
              <a:rPr lang="en-US" sz="2400" dirty="0">
                <a:solidFill>
                  <a:srgbClr val="556471"/>
                </a:solidFill>
              </a:rPr>
              <a:t>Academic infrastructure should be interchangeable</a:t>
            </a:r>
          </a:p>
          <a:p>
            <a:pPr marL="342900" indent="-342900">
              <a:buFont typeface="Arial" charset="0"/>
              <a:buChar char="•"/>
            </a:pPr>
            <a:endParaRPr lang="en-US" sz="1600" dirty="0">
              <a:solidFill>
                <a:srgbClr val="556471"/>
              </a:solidFill>
            </a:endParaRPr>
          </a:p>
          <a:p>
            <a:pPr marL="342900" indent="-342900">
              <a:buFont typeface="Arial" charset="0"/>
              <a:buChar char="•"/>
            </a:pPr>
            <a:r>
              <a:rPr lang="en-US" sz="2400" dirty="0">
                <a:solidFill>
                  <a:srgbClr val="A43441"/>
                </a:solidFill>
              </a:rPr>
              <a:t>Academic researchers should never have to put the same information into multiple systems at the same institution</a:t>
            </a:r>
          </a:p>
          <a:p>
            <a:pPr marL="342900" indent="-342900">
              <a:buFont typeface="Arial" charset="0"/>
              <a:buChar char="•"/>
            </a:pPr>
            <a:endParaRPr lang="en-US" sz="1600" dirty="0">
              <a:solidFill>
                <a:srgbClr val="A43441"/>
              </a:solidFill>
            </a:endParaRPr>
          </a:p>
          <a:p>
            <a:pPr marL="342900" indent="-342900">
              <a:buFont typeface="Arial" charset="0"/>
              <a:buChar char="•"/>
            </a:pPr>
            <a:r>
              <a:rPr lang="en-US" sz="2400" dirty="0">
                <a:solidFill>
                  <a:srgbClr val="93C62D"/>
                </a:solidFill>
              </a:rPr>
              <a:t>Identifiers for everything</a:t>
            </a:r>
          </a:p>
          <a:p>
            <a:pPr marL="342900" indent="-342900">
              <a:buFont typeface="Arial" charset="0"/>
              <a:buChar char="•"/>
            </a:pPr>
            <a:endParaRPr lang="en-US" sz="1600" dirty="0">
              <a:solidFill>
                <a:srgbClr val="93C62D"/>
              </a:solidFill>
            </a:endParaRPr>
          </a:p>
          <a:p>
            <a:pPr marL="342900" indent="-342900">
              <a:buFont typeface="Arial" charset="0"/>
              <a:buChar char="•"/>
            </a:pPr>
            <a:r>
              <a:rPr lang="en-US" sz="2400" dirty="0">
                <a:solidFill>
                  <a:srgbClr val="50B9AE"/>
                </a:solidFill>
              </a:rPr>
              <a:t>The impact of research is independent of where it is published and what type of output it is</a:t>
            </a:r>
          </a:p>
          <a:p>
            <a:pPr marL="342900" indent="-342900">
              <a:buFont typeface="Arial" charset="0"/>
              <a:buChar char="•"/>
            </a:pPr>
            <a:endParaRPr lang="en-US" sz="2400" dirty="0"/>
          </a:p>
        </p:txBody>
      </p:sp>
      <p:pic>
        <p:nvPicPr>
          <p:cNvPr id="4" name="Picture 3" descr="fig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3007" y="6235247"/>
            <a:ext cx="1227693" cy="613847"/>
          </a:xfrm>
          <a:prstGeom prst="rect">
            <a:avLst/>
          </a:prstGeom>
        </p:spPr>
      </p:pic>
      <p:sp>
        <p:nvSpPr>
          <p:cNvPr id="6" name="TextBox 5">
            <a:extLst>
              <a:ext uri="{FF2B5EF4-FFF2-40B4-BE49-F238E27FC236}">
                <a16:creationId xmlns:a16="http://schemas.microsoft.com/office/drawing/2014/main" id="{B6185DEB-3CD6-604F-BD71-C8800092C231}"/>
              </a:ext>
            </a:extLst>
          </p:cNvPr>
          <p:cNvSpPr txBox="1"/>
          <p:nvPr/>
        </p:nvSpPr>
        <p:spPr>
          <a:xfrm>
            <a:off x="0" y="6384755"/>
            <a:ext cx="6688049" cy="314830"/>
          </a:xfrm>
          <a:prstGeom prst="rect">
            <a:avLst/>
          </a:prstGeom>
          <a:noFill/>
        </p:spPr>
        <p:txBody>
          <a:bodyPr wrap="none" rtlCol="0">
            <a:spAutoFit/>
          </a:bodyPr>
          <a:lstStyle/>
          <a:p>
            <a:pPr marL="381000" indent="-381000">
              <a:lnSpc>
                <a:spcPct val="130000"/>
              </a:lnSpc>
              <a:buSzPct val="115000"/>
              <a:buBlip>
                <a:blip r:embed="rId4"/>
              </a:buBlip>
              <a:defRPr/>
            </a:pPr>
            <a:r>
              <a:rPr lang="en-GB" sz="1200" b="1" dirty="0">
                <a:solidFill>
                  <a:srgbClr val="44515E"/>
                </a:solidFill>
                <a:latin typeface="Helvetica"/>
                <a:ea typeface="Calibri" charset="0"/>
                <a:cs typeface="Helvetica"/>
              </a:rPr>
              <a:t>Source: </a:t>
            </a:r>
            <a:r>
              <a:rPr lang="en-GB" sz="1200" dirty="0">
                <a:solidFill>
                  <a:srgbClr val="44515E"/>
                </a:solidFill>
                <a:latin typeface="Helvetica"/>
                <a:ea typeface="Calibri" charset="0"/>
                <a:cs typeface="Helvetica"/>
              </a:rPr>
              <a:t>https://</a:t>
            </a:r>
            <a:r>
              <a:rPr lang="en-GB" sz="1200" dirty="0" err="1">
                <a:solidFill>
                  <a:srgbClr val="44515E"/>
                </a:solidFill>
                <a:latin typeface="Helvetica"/>
                <a:ea typeface="Calibri" charset="0"/>
                <a:cs typeface="Helvetica"/>
              </a:rPr>
              <a:t>knowledge.figshare.com</a:t>
            </a:r>
            <a:r>
              <a:rPr lang="en-GB" sz="1200" dirty="0">
                <a:solidFill>
                  <a:srgbClr val="44515E"/>
                </a:solidFill>
                <a:latin typeface="Helvetica"/>
                <a:ea typeface="Calibri" charset="0"/>
                <a:cs typeface="Helvetica"/>
              </a:rPr>
              <a:t>/articles/item/mission-statement-and-core-beliefs  </a:t>
            </a:r>
            <a:endParaRPr lang="en-US" sz="1200" dirty="0">
              <a:solidFill>
                <a:srgbClr val="44515E"/>
              </a:solidFill>
              <a:latin typeface="Helvetica"/>
              <a:ea typeface="Calibri" charset="0"/>
              <a:cs typeface="Helvetica"/>
            </a:endParaRPr>
          </a:p>
        </p:txBody>
      </p:sp>
    </p:spTree>
    <p:extLst>
      <p:ext uri="{BB962C8B-B14F-4D97-AF65-F5344CB8AC3E}">
        <p14:creationId xmlns:p14="http://schemas.microsoft.com/office/powerpoint/2010/main" val="43290132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B6C648-8F02-1444-A7F7-8B41D114F018}"/>
              </a:ext>
            </a:extLst>
          </p:cNvPr>
          <p:cNvPicPr>
            <a:picLocks noChangeAspect="1"/>
          </p:cNvPicPr>
          <p:nvPr/>
        </p:nvPicPr>
        <p:blipFill rotWithShape="1">
          <a:blip r:embed="rId3"/>
          <a:srcRect r="25146"/>
          <a:stretch/>
        </p:blipFill>
        <p:spPr>
          <a:xfrm>
            <a:off x="4132520" y="3436274"/>
            <a:ext cx="4757656" cy="2675890"/>
          </a:xfrm>
          <a:prstGeom prst="rect">
            <a:avLst/>
          </a:prstGeom>
        </p:spPr>
      </p:pic>
      <p:pic>
        <p:nvPicPr>
          <p:cNvPr id="7" name="Picture 6">
            <a:extLst>
              <a:ext uri="{FF2B5EF4-FFF2-40B4-BE49-F238E27FC236}">
                <a16:creationId xmlns:a16="http://schemas.microsoft.com/office/drawing/2014/main" id="{82B979C6-0C38-074F-A8CD-C256E4BD022F}"/>
              </a:ext>
            </a:extLst>
          </p:cNvPr>
          <p:cNvPicPr>
            <a:picLocks noChangeAspect="1"/>
          </p:cNvPicPr>
          <p:nvPr/>
        </p:nvPicPr>
        <p:blipFill>
          <a:blip r:embed="rId4"/>
          <a:stretch>
            <a:fillRect/>
          </a:stretch>
        </p:blipFill>
        <p:spPr>
          <a:xfrm>
            <a:off x="214625" y="3675583"/>
            <a:ext cx="3879911" cy="2559664"/>
          </a:xfrm>
          <a:prstGeom prst="rect">
            <a:avLst/>
          </a:prstGeom>
        </p:spPr>
      </p:pic>
      <p:pic>
        <p:nvPicPr>
          <p:cNvPr id="8" name="Picture 7" descr="Screen Shot 2018-10-17 at 11.06.1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626" y="825544"/>
            <a:ext cx="4757656" cy="2577064"/>
          </a:xfrm>
          <a:prstGeom prst="rect">
            <a:avLst/>
          </a:prstGeom>
        </p:spPr>
      </p:pic>
      <p:pic>
        <p:nvPicPr>
          <p:cNvPr id="6" name="Picture 5">
            <a:extLst>
              <a:ext uri="{FF2B5EF4-FFF2-40B4-BE49-F238E27FC236}">
                <a16:creationId xmlns:a16="http://schemas.microsoft.com/office/drawing/2014/main" id="{5FBD9B27-FFA4-3347-9665-CD80D4386A1B}"/>
              </a:ext>
            </a:extLst>
          </p:cNvPr>
          <p:cNvPicPr>
            <a:picLocks noChangeAspect="1"/>
          </p:cNvPicPr>
          <p:nvPr/>
        </p:nvPicPr>
        <p:blipFill>
          <a:blip r:embed="rId6"/>
          <a:stretch>
            <a:fillRect/>
          </a:stretch>
        </p:blipFill>
        <p:spPr>
          <a:xfrm>
            <a:off x="3457486" y="1745713"/>
            <a:ext cx="5563214" cy="1014254"/>
          </a:xfrm>
          <a:prstGeom prst="rect">
            <a:avLst/>
          </a:prstGeom>
        </p:spPr>
      </p:pic>
      <p:pic>
        <p:nvPicPr>
          <p:cNvPr id="9" name="Picture 8" descr="fig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93007" y="6235247"/>
            <a:ext cx="1227693" cy="613847"/>
          </a:xfrm>
          <a:prstGeom prst="rect">
            <a:avLst/>
          </a:prstGeom>
        </p:spPr>
      </p:pic>
      <p:sp>
        <p:nvSpPr>
          <p:cNvPr id="10" name="Title 1"/>
          <p:cNvSpPr>
            <a:spLocks noGrp="1"/>
          </p:cNvSpPr>
          <p:nvPr>
            <p:ph type="ctrTitle"/>
          </p:nvPr>
        </p:nvSpPr>
        <p:spPr>
          <a:xfrm>
            <a:off x="537172" y="36379"/>
            <a:ext cx="7772400" cy="1470025"/>
          </a:xfrm>
        </p:spPr>
        <p:txBody>
          <a:bodyPr/>
          <a:lstStyle/>
          <a:p>
            <a:r>
              <a:rPr lang="en-US" sz="3600" dirty="0">
                <a:solidFill>
                  <a:srgbClr val="44515E"/>
                </a:solidFill>
              </a:rPr>
              <a:t>If you metadata-it...</a:t>
            </a:r>
          </a:p>
        </p:txBody>
      </p:sp>
    </p:spTree>
    <p:extLst>
      <p:ext uri="{BB962C8B-B14F-4D97-AF65-F5344CB8AC3E}">
        <p14:creationId xmlns:p14="http://schemas.microsoft.com/office/powerpoint/2010/main" val="354561482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9A76E7-C09E-E14F-BE80-CED0798B0462}"/>
              </a:ext>
            </a:extLst>
          </p:cNvPr>
          <p:cNvPicPr>
            <a:picLocks noChangeAspect="1"/>
          </p:cNvPicPr>
          <p:nvPr/>
        </p:nvPicPr>
        <p:blipFill>
          <a:blip r:embed="rId3"/>
          <a:stretch>
            <a:fillRect/>
          </a:stretch>
        </p:blipFill>
        <p:spPr>
          <a:xfrm>
            <a:off x="157337" y="1446415"/>
            <a:ext cx="3838679" cy="3754926"/>
          </a:xfrm>
          <a:prstGeom prst="rect">
            <a:avLst/>
          </a:prstGeom>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E51D41FE-A712-4A4F-83B4-AECE2A668C64}"/>
              </a:ext>
            </a:extLst>
          </p:cNvPr>
          <p:cNvPicPr>
            <a:picLocks noChangeAspect="1"/>
          </p:cNvPicPr>
          <p:nvPr/>
        </p:nvPicPr>
        <p:blipFill rotWithShape="1">
          <a:blip r:embed="rId4"/>
          <a:srcRect b="37832"/>
          <a:stretch/>
        </p:blipFill>
        <p:spPr>
          <a:xfrm>
            <a:off x="4168397" y="0"/>
            <a:ext cx="4975603" cy="6565847"/>
          </a:xfrm>
          <a:prstGeom prst="rect">
            <a:avLst/>
          </a:prstGeom>
        </p:spPr>
      </p:pic>
      <p:pic>
        <p:nvPicPr>
          <p:cNvPr id="6" name="Picture 5" descr="fig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3007" y="6235247"/>
            <a:ext cx="1227693" cy="613847"/>
          </a:xfrm>
          <a:prstGeom prst="rect">
            <a:avLst/>
          </a:prstGeom>
        </p:spPr>
      </p:pic>
    </p:spTree>
    <p:extLst>
      <p:ext uri="{BB962C8B-B14F-4D97-AF65-F5344CB8AC3E}">
        <p14:creationId xmlns:p14="http://schemas.microsoft.com/office/powerpoint/2010/main" val="287285694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3;&#10;&#13;&#10;Description automatically generated">
            <a:extLst>
              <a:ext uri="{FF2B5EF4-FFF2-40B4-BE49-F238E27FC236}">
                <a16:creationId xmlns:a16="http://schemas.microsoft.com/office/drawing/2014/main" id="{5A0F0782-FA03-F84D-9F5F-6F2CCCE994C5}"/>
              </a:ext>
            </a:extLst>
          </p:cNvPr>
          <p:cNvPicPr>
            <a:picLocks noChangeAspect="1"/>
          </p:cNvPicPr>
          <p:nvPr/>
        </p:nvPicPr>
        <p:blipFill>
          <a:blip r:embed="rId2"/>
          <a:stretch>
            <a:fillRect/>
          </a:stretch>
        </p:blipFill>
        <p:spPr>
          <a:xfrm>
            <a:off x="0" y="-4311"/>
            <a:ext cx="9144000" cy="6192858"/>
          </a:xfrm>
          <a:prstGeom prst="rect">
            <a:avLst/>
          </a:prstGeom>
        </p:spPr>
      </p:pic>
      <p:sp>
        <p:nvSpPr>
          <p:cNvPr id="6" name="Rectangle 5">
            <a:extLst>
              <a:ext uri="{FF2B5EF4-FFF2-40B4-BE49-F238E27FC236}">
                <a16:creationId xmlns:a16="http://schemas.microsoft.com/office/drawing/2014/main" id="{6EC1C036-0068-7F44-8ECA-327EC271136A}"/>
              </a:ext>
            </a:extLst>
          </p:cNvPr>
          <p:cNvSpPr/>
          <p:nvPr/>
        </p:nvSpPr>
        <p:spPr>
          <a:xfrm>
            <a:off x="-1" y="6356046"/>
            <a:ext cx="7924801" cy="369332"/>
          </a:xfrm>
          <a:prstGeom prst="rect">
            <a:avLst/>
          </a:prstGeom>
        </p:spPr>
        <p:txBody>
          <a:bodyPr wrap="square">
            <a:spAutoFit/>
          </a:bodyPr>
          <a:lstStyle/>
          <a:p>
            <a:r>
              <a:rPr lang="en-US" dirty="0">
                <a:solidFill>
                  <a:srgbClr val="4BB9AE"/>
                </a:solidFill>
              </a:rPr>
              <a:t>https://</a:t>
            </a:r>
            <a:r>
              <a:rPr lang="en-US" dirty="0" err="1">
                <a:solidFill>
                  <a:srgbClr val="4BB9AE"/>
                </a:solidFill>
              </a:rPr>
              <a:t>www.ncbi.nlm.nih.gov</a:t>
            </a:r>
            <a:r>
              <a:rPr lang="en-US" dirty="0">
                <a:solidFill>
                  <a:srgbClr val="4BB9AE"/>
                </a:solidFill>
              </a:rPr>
              <a:t>/labs/</a:t>
            </a:r>
            <a:r>
              <a:rPr lang="en-US" dirty="0" err="1">
                <a:solidFill>
                  <a:srgbClr val="4BB9AE"/>
                </a:solidFill>
              </a:rPr>
              <a:t>pubmed</a:t>
            </a:r>
            <a:r>
              <a:rPr lang="en-US" dirty="0">
                <a:solidFill>
                  <a:srgbClr val="4BB9AE"/>
                </a:solidFill>
              </a:rPr>
              <a:t>/?term=</a:t>
            </a:r>
            <a:r>
              <a:rPr lang="en-US" dirty="0" err="1">
                <a:solidFill>
                  <a:srgbClr val="4BB9AE"/>
                </a:solidFill>
              </a:rPr>
              <a:t>figshare&amp;filter</a:t>
            </a:r>
            <a:r>
              <a:rPr lang="en-US" dirty="0">
                <a:solidFill>
                  <a:srgbClr val="4BB9AE"/>
                </a:solidFill>
              </a:rPr>
              <a:t>=</a:t>
            </a:r>
            <a:r>
              <a:rPr lang="en-US" dirty="0" err="1">
                <a:solidFill>
                  <a:srgbClr val="4BB9AE"/>
                </a:solidFill>
              </a:rPr>
              <a:t>articleattr.data</a:t>
            </a:r>
            <a:endParaRPr lang="en-US" dirty="0">
              <a:solidFill>
                <a:srgbClr val="4BB9AE"/>
              </a:solidFill>
            </a:endParaRPr>
          </a:p>
        </p:txBody>
      </p:sp>
      <p:pic>
        <p:nvPicPr>
          <p:cNvPr id="7" name="Picture 6" descr="figlogo.png">
            <a:extLst>
              <a:ext uri="{FF2B5EF4-FFF2-40B4-BE49-F238E27FC236}">
                <a16:creationId xmlns:a16="http://schemas.microsoft.com/office/drawing/2014/main" id="{13151BDA-DB6B-6F42-A75C-20F041550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3007" y="6235247"/>
            <a:ext cx="1227693" cy="613847"/>
          </a:xfrm>
          <a:prstGeom prst="rect">
            <a:avLst/>
          </a:prstGeom>
        </p:spPr>
      </p:pic>
    </p:spTree>
    <p:extLst>
      <p:ext uri="{BB962C8B-B14F-4D97-AF65-F5344CB8AC3E}">
        <p14:creationId xmlns:p14="http://schemas.microsoft.com/office/powerpoint/2010/main" val="393180203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3;&#10;&#13;&#10;Description automatically generated">
            <a:extLst>
              <a:ext uri="{FF2B5EF4-FFF2-40B4-BE49-F238E27FC236}">
                <a16:creationId xmlns:a16="http://schemas.microsoft.com/office/drawing/2014/main" id="{98E4A4E4-67C5-C241-B893-180787FA36E8}"/>
              </a:ext>
            </a:extLst>
          </p:cNvPr>
          <p:cNvPicPr>
            <a:picLocks noChangeAspect="1"/>
          </p:cNvPicPr>
          <p:nvPr/>
        </p:nvPicPr>
        <p:blipFill>
          <a:blip r:embed="rId3"/>
          <a:stretch>
            <a:fillRect/>
          </a:stretch>
        </p:blipFill>
        <p:spPr>
          <a:xfrm>
            <a:off x="0" y="959832"/>
            <a:ext cx="9144000" cy="4489160"/>
          </a:xfrm>
          <a:prstGeom prst="rect">
            <a:avLst/>
          </a:prstGeom>
        </p:spPr>
      </p:pic>
      <p:sp>
        <p:nvSpPr>
          <p:cNvPr id="5" name="Title 1"/>
          <p:cNvSpPr>
            <a:spLocks noGrp="1"/>
          </p:cNvSpPr>
          <p:nvPr>
            <p:ph type="ctrTitle"/>
          </p:nvPr>
        </p:nvSpPr>
        <p:spPr>
          <a:xfrm>
            <a:off x="537172" y="36379"/>
            <a:ext cx="7772400" cy="1470025"/>
          </a:xfrm>
        </p:spPr>
        <p:txBody>
          <a:bodyPr/>
          <a:lstStyle/>
          <a:p>
            <a:r>
              <a:rPr lang="en-US" sz="3600" dirty="0">
                <a:solidFill>
                  <a:srgbClr val="44515E"/>
                </a:solidFill>
              </a:rPr>
              <a:t>Additional incentives</a:t>
            </a:r>
          </a:p>
        </p:txBody>
      </p:sp>
      <p:pic>
        <p:nvPicPr>
          <p:cNvPr id="6" name="Picture 5" descr="fig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3007" y="6235247"/>
            <a:ext cx="1227693" cy="613847"/>
          </a:xfrm>
          <a:prstGeom prst="rect">
            <a:avLst/>
          </a:prstGeom>
        </p:spPr>
      </p:pic>
      <p:sp>
        <p:nvSpPr>
          <p:cNvPr id="7" name="Rectangle 6"/>
          <p:cNvSpPr/>
          <p:nvPr/>
        </p:nvSpPr>
        <p:spPr>
          <a:xfrm>
            <a:off x="6898105" y="1870291"/>
            <a:ext cx="2211065" cy="1470025"/>
          </a:xfrm>
          <a:prstGeom prst="rect">
            <a:avLst/>
          </a:prstGeom>
          <a:noFill/>
          <a:ln w="57150" cmpd="sng">
            <a:solidFill>
              <a:srgbClr val="4BB9AE"/>
            </a:solidFill>
          </a:ln>
        </p:spPr>
        <p:txBody>
          <a:bodyPr wrap="square" lIns="91440" tIns="45720" rIns="91440" bIns="45720">
            <a:spAutoFit/>
          </a:bodyPr>
          <a:lstStyle/>
          <a:p>
            <a:pPr algn="ct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 name="Rectangle 8">
            <a:extLst>
              <a:ext uri="{FF2B5EF4-FFF2-40B4-BE49-F238E27FC236}">
                <a16:creationId xmlns:a16="http://schemas.microsoft.com/office/drawing/2014/main" id="{F6998477-1E77-D341-88C7-F22BFCF4E841}"/>
              </a:ext>
            </a:extLst>
          </p:cNvPr>
          <p:cNvSpPr/>
          <p:nvPr/>
        </p:nvSpPr>
        <p:spPr>
          <a:xfrm>
            <a:off x="0" y="6175290"/>
            <a:ext cx="4572000" cy="646331"/>
          </a:xfrm>
          <a:prstGeom prst="rect">
            <a:avLst/>
          </a:prstGeom>
        </p:spPr>
        <p:txBody>
          <a:bodyPr>
            <a:spAutoFit/>
          </a:bodyPr>
          <a:lstStyle/>
          <a:p>
            <a:r>
              <a:rPr lang="en-US" dirty="0">
                <a:solidFill>
                  <a:srgbClr val="4BB9AE"/>
                </a:solidFill>
              </a:rPr>
              <a:t>https://</a:t>
            </a:r>
            <a:r>
              <a:rPr lang="en-US" dirty="0" err="1">
                <a:solidFill>
                  <a:srgbClr val="4BB9AE"/>
                </a:solidFill>
              </a:rPr>
              <a:t>doi.org</a:t>
            </a:r>
            <a:r>
              <a:rPr lang="en-US" dirty="0">
                <a:solidFill>
                  <a:srgbClr val="4BB9AE"/>
                </a:solidFill>
              </a:rPr>
              <a:t>/10.6084/m9.figshare.1092508.v11</a:t>
            </a:r>
          </a:p>
        </p:txBody>
      </p:sp>
    </p:spTree>
    <p:extLst>
      <p:ext uri="{BB962C8B-B14F-4D97-AF65-F5344CB8AC3E}">
        <p14:creationId xmlns:p14="http://schemas.microsoft.com/office/powerpoint/2010/main" val="394726811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C07742-E987-4349-93A7-8F355C63005A}"/>
              </a:ext>
            </a:extLst>
          </p:cNvPr>
          <p:cNvPicPr>
            <a:picLocks noChangeAspect="1"/>
          </p:cNvPicPr>
          <p:nvPr/>
        </p:nvPicPr>
        <p:blipFill>
          <a:blip r:embed="rId2"/>
          <a:stretch>
            <a:fillRect/>
          </a:stretch>
        </p:blipFill>
        <p:spPr>
          <a:xfrm>
            <a:off x="457200" y="1073150"/>
            <a:ext cx="8229600" cy="4711700"/>
          </a:xfrm>
          <a:prstGeom prst="rect">
            <a:avLst/>
          </a:prstGeom>
        </p:spPr>
      </p:pic>
      <p:sp>
        <p:nvSpPr>
          <p:cNvPr id="5" name="Rectangle 4">
            <a:extLst>
              <a:ext uri="{FF2B5EF4-FFF2-40B4-BE49-F238E27FC236}">
                <a16:creationId xmlns:a16="http://schemas.microsoft.com/office/drawing/2014/main" id="{7D6AB091-0F50-9341-9ACB-FC0FCF7B0063}"/>
              </a:ext>
            </a:extLst>
          </p:cNvPr>
          <p:cNvSpPr/>
          <p:nvPr/>
        </p:nvSpPr>
        <p:spPr>
          <a:xfrm>
            <a:off x="457200" y="5913203"/>
            <a:ext cx="5590674" cy="369332"/>
          </a:xfrm>
          <a:prstGeom prst="rect">
            <a:avLst/>
          </a:prstGeom>
        </p:spPr>
        <p:txBody>
          <a:bodyPr wrap="square">
            <a:spAutoFit/>
          </a:bodyPr>
          <a:lstStyle/>
          <a:p>
            <a:r>
              <a:rPr lang="en-US" dirty="0">
                <a:solidFill>
                  <a:srgbClr val="4BB9AE"/>
                </a:solidFill>
              </a:rPr>
              <a:t>https://</a:t>
            </a:r>
            <a:r>
              <a:rPr lang="en-US" dirty="0" err="1">
                <a:solidFill>
                  <a:srgbClr val="4BB9AE"/>
                </a:solidFill>
              </a:rPr>
              <a:t>figshare.com</a:t>
            </a:r>
            <a:r>
              <a:rPr lang="en-US" dirty="0">
                <a:solidFill>
                  <a:srgbClr val="4BB9AE"/>
                </a:solidFill>
              </a:rPr>
              <a:t>/blog/2018_by_the_numbers/467</a:t>
            </a:r>
          </a:p>
        </p:txBody>
      </p:sp>
      <p:sp>
        <p:nvSpPr>
          <p:cNvPr id="6" name="Title 1">
            <a:extLst>
              <a:ext uri="{FF2B5EF4-FFF2-40B4-BE49-F238E27FC236}">
                <a16:creationId xmlns:a16="http://schemas.microsoft.com/office/drawing/2014/main" id="{55487CDD-9A69-3D4B-98D5-845B0D1F1B17}"/>
              </a:ext>
            </a:extLst>
          </p:cNvPr>
          <p:cNvSpPr>
            <a:spLocks noGrp="1"/>
          </p:cNvSpPr>
          <p:nvPr>
            <p:ph type="ctrTitle"/>
          </p:nvPr>
        </p:nvSpPr>
        <p:spPr>
          <a:xfrm>
            <a:off x="537172" y="36379"/>
            <a:ext cx="7772400" cy="1470025"/>
          </a:xfrm>
        </p:spPr>
        <p:txBody>
          <a:bodyPr/>
          <a:lstStyle/>
          <a:p>
            <a:r>
              <a:rPr lang="en-US" sz="3600" dirty="0">
                <a:solidFill>
                  <a:srgbClr val="44515E"/>
                </a:solidFill>
              </a:rPr>
              <a:t>Data citations… data</a:t>
            </a:r>
          </a:p>
        </p:txBody>
      </p:sp>
    </p:spTree>
    <p:extLst>
      <p:ext uri="{BB962C8B-B14F-4D97-AF65-F5344CB8AC3E}">
        <p14:creationId xmlns:p14="http://schemas.microsoft.com/office/powerpoint/2010/main" val="298590754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glogo.png">
            <a:extLst>
              <a:ext uri="{FF2B5EF4-FFF2-40B4-BE49-F238E27FC236}">
                <a16:creationId xmlns:a16="http://schemas.microsoft.com/office/drawing/2014/main" id="{E8C6A146-4F84-C248-9195-A77D44F6E9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3007" y="6235247"/>
            <a:ext cx="1227693" cy="61384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64638"/>
            <a:ext cx="5770878" cy="3446575"/>
          </a:xfrm>
          <a:prstGeom prst="rect">
            <a:avLst/>
          </a:prstGeom>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5109" y="2421780"/>
            <a:ext cx="7129087" cy="4117048"/>
          </a:xfrm>
          <a:prstGeom prst="rect">
            <a:avLst/>
          </a:prstGeom>
          <a:effectLst>
            <a:outerShdw blurRad="50800" dist="38100" dir="2700000" algn="tl" rotWithShape="0">
              <a:srgbClr val="000000">
                <a:alpha val="43000"/>
              </a:srgbClr>
            </a:outerShdw>
          </a:effectLst>
        </p:spPr>
      </p:pic>
      <p:sp>
        <p:nvSpPr>
          <p:cNvPr id="6" name="Title 1"/>
          <p:cNvSpPr>
            <a:spLocks noGrp="1"/>
          </p:cNvSpPr>
          <p:nvPr>
            <p:ph type="ctrTitle"/>
          </p:nvPr>
        </p:nvSpPr>
        <p:spPr>
          <a:xfrm>
            <a:off x="537172" y="36379"/>
            <a:ext cx="7772400" cy="1470025"/>
          </a:xfrm>
        </p:spPr>
        <p:txBody>
          <a:bodyPr/>
          <a:lstStyle/>
          <a:p>
            <a:r>
              <a:rPr lang="en-US" sz="3600" dirty="0">
                <a:solidFill>
                  <a:srgbClr val="44515E"/>
                </a:solidFill>
              </a:rPr>
              <a:t>Machine readable</a:t>
            </a:r>
          </a:p>
        </p:txBody>
      </p:sp>
      <p:sp>
        <p:nvSpPr>
          <p:cNvPr id="9" name="Rectangle 8">
            <a:extLst>
              <a:ext uri="{FF2B5EF4-FFF2-40B4-BE49-F238E27FC236}">
                <a16:creationId xmlns:a16="http://schemas.microsoft.com/office/drawing/2014/main" id="{8B621033-869D-3942-8370-2504A49FC3BA}"/>
              </a:ext>
            </a:extLst>
          </p:cNvPr>
          <p:cNvSpPr/>
          <p:nvPr/>
        </p:nvSpPr>
        <p:spPr>
          <a:xfrm>
            <a:off x="5770878" y="805817"/>
            <a:ext cx="3075866" cy="1200329"/>
          </a:xfrm>
          <a:prstGeom prst="rect">
            <a:avLst/>
          </a:prstGeom>
        </p:spPr>
        <p:txBody>
          <a:bodyPr wrap="square">
            <a:spAutoFit/>
          </a:bodyPr>
          <a:lstStyle/>
          <a:p>
            <a:pPr algn="ctr">
              <a:defRPr/>
            </a:pPr>
            <a:r>
              <a:rPr lang="en-US" dirty="0">
                <a:solidFill>
                  <a:srgbClr val="44515E"/>
                </a:solidFill>
                <a:cs typeface="Calibri"/>
              </a:rPr>
              <a:t>The </a:t>
            </a:r>
            <a:r>
              <a:rPr lang="en-US" dirty="0" err="1">
                <a:solidFill>
                  <a:srgbClr val="44515E"/>
                </a:solidFill>
                <a:cs typeface="Calibri"/>
              </a:rPr>
              <a:t>Figshare</a:t>
            </a:r>
            <a:r>
              <a:rPr lang="en-US" dirty="0">
                <a:solidFill>
                  <a:srgbClr val="44515E"/>
                </a:solidFill>
                <a:cs typeface="Calibri"/>
              </a:rPr>
              <a:t> API is publicly documented and openly available at </a:t>
            </a:r>
          </a:p>
          <a:p>
            <a:pPr algn="ctr">
              <a:defRPr/>
            </a:pPr>
            <a:r>
              <a:rPr lang="en-US" dirty="0">
                <a:solidFill>
                  <a:srgbClr val="4BB9AE"/>
                </a:solidFill>
                <a:cs typeface="Calibri"/>
              </a:rPr>
              <a:t>https://</a:t>
            </a:r>
            <a:r>
              <a:rPr lang="en-US" dirty="0" err="1">
                <a:solidFill>
                  <a:srgbClr val="4BB9AE"/>
                </a:solidFill>
                <a:cs typeface="Calibri"/>
              </a:rPr>
              <a:t>docs.figshare.com</a:t>
            </a:r>
            <a:endParaRPr lang="en-US" dirty="0">
              <a:solidFill>
                <a:srgbClr val="4BB9AE"/>
              </a:solidFill>
              <a:cs typeface="Calibri"/>
            </a:endParaRPr>
          </a:p>
        </p:txBody>
      </p:sp>
    </p:spTree>
    <p:extLst>
      <p:ext uri="{BB962C8B-B14F-4D97-AF65-F5344CB8AC3E}">
        <p14:creationId xmlns:p14="http://schemas.microsoft.com/office/powerpoint/2010/main" val="53776568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73EF5B-8C6B-E242-817C-CB8F60D29C63}"/>
              </a:ext>
            </a:extLst>
          </p:cNvPr>
          <p:cNvPicPr>
            <a:picLocks noChangeAspect="1"/>
          </p:cNvPicPr>
          <p:nvPr/>
        </p:nvPicPr>
        <p:blipFill>
          <a:blip r:embed="rId2"/>
          <a:stretch>
            <a:fillRect/>
          </a:stretch>
        </p:blipFill>
        <p:spPr>
          <a:xfrm>
            <a:off x="-7385" y="1572127"/>
            <a:ext cx="9089467" cy="3418974"/>
          </a:xfrm>
          <a:prstGeom prst="rect">
            <a:avLst/>
          </a:prstGeom>
        </p:spPr>
      </p:pic>
      <p:pic>
        <p:nvPicPr>
          <p:cNvPr id="3" name="Picture 2" descr="figlogo.png">
            <a:extLst>
              <a:ext uri="{FF2B5EF4-FFF2-40B4-BE49-F238E27FC236}">
                <a16:creationId xmlns:a16="http://schemas.microsoft.com/office/drawing/2014/main" id="{8BC5B888-9C50-B04E-8745-D1B355107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3007" y="6235247"/>
            <a:ext cx="1227693" cy="613847"/>
          </a:xfrm>
          <a:prstGeom prst="rect">
            <a:avLst/>
          </a:prstGeom>
        </p:spPr>
      </p:pic>
      <p:sp>
        <p:nvSpPr>
          <p:cNvPr id="2" name="Rectangle 1">
            <a:extLst>
              <a:ext uri="{FF2B5EF4-FFF2-40B4-BE49-F238E27FC236}">
                <a16:creationId xmlns:a16="http://schemas.microsoft.com/office/drawing/2014/main" id="{96EC30BB-ADA7-7242-9DF7-1FF2FD270DD5}"/>
              </a:ext>
            </a:extLst>
          </p:cNvPr>
          <p:cNvSpPr/>
          <p:nvPr/>
        </p:nvSpPr>
        <p:spPr>
          <a:xfrm>
            <a:off x="123300" y="6357504"/>
            <a:ext cx="2529731" cy="369332"/>
          </a:xfrm>
          <a:prstGeom prst="rect">
            <a:avLst/>
          </a:prstGeom>
        </p:spPr>
        <p:txBody>
          <a:bodyPr wrap="none">
            <a:spAutoFit/>
          </a:bodyPr>
          <a:lstStyle/>
          <a:p>
            <a:r>
              <a:rPr lang="en-US" dirty="0">
                <a:solidFill>
                  <a:srgbClr val="4BB9AE"/>
                </a:solidFill>
              </a:rPr>
              <a:t>https://</a:t>
            </a:r>
            <a:r>
              <a:rPr lang="en-US" dirty="0" err="1">
                <a:solidFill>
                  <a:srgbClr val="4BB9AE"/>
                </a:solidFill>
              </a:rPr>
              <a:t>plot.ly</a:t>
            </a:r>
            <a:r>
              <a:rPr lang="en-US" dirty="0">
                <a:solidFill>
                  <a:srgbClr val="4BB9AE"/>
                </a:solidFill>
              </a:rPr>
              <a:t>/~</a:t>
            </a:r>
            <a:r>
              <a:rPr lang="en-US" dirty="0" err="1">
                <a:solidFill>
                  <a:srgbClr val="4BB9AE"/>
                </a:solidFill>
              </a:rPr>
              <a:t>mhahnel</a:t>
            </a:r>
            <a:endParaRPr lang="en-US" dirty="0">
              <a:solidFill>
                <a:srgbClr val="4BB9AE"/>
              </a:solidFill>
            </a:endParaRPr>
          </a:p>
        </p:txBody>
      </p:sp>
      <p:sp>
        <p:nvSpPr>
          <p:cNvPr id="5" name="Title 1">
            <a:extLst>
              <a:ext uri="{FF2B5EF4-FFF2-40B4-BE49-F238E27FC236}">
                <a16:creationId xmlns:a16="http://schemas.microsoft.com/office/drawing/2014/main" id="{1C47D315-83D0-6743-B93F-9BE0F4BA8C72}"/>
              </a:ext>
            </a:extLst>
          </p:cNvPr>
          <p:cNvSpPr>
            <a:spLocks noGrp="1"/>
          </p:cNvSpPr>
          <p:nvPr>
            <p:ph type="ctrTitle"/>
          </p:nvPr>
        </p:nvSpPr>
        <p:spPr>
          <a:xfrm>
            <a:off x="537172" y="36379"/>
            <a:ext cx="7772400" cy="1470025"/>
          </a:xfrm>
        </p:spPr>
        <p:txBody>
          <a:bodyPr/>
          <a:lstStyle/>
          <a:p>
            <a:r>
              <a:rPr lang="en-US" sz="3600" dirty="0">
                <a:solidFill>
                  <a:srgbClr val="44515E"/>
                </a:solidFill>
              </a:rPr>
              <a:t>How open APIs help with data transfer</a:t>
            </a:r>
          </a:p>
        </p:txBody>
      </p:sp>
    </p:spTree>
    <p:extLst>
      <p:ext uri="{BB962C8B-B14F-4D97-AF65-F5344CB8AC3E}">
        <p14:creationId xmlns:p14="http://schemas.microsoft.com/office/powerpoint/2010/main" val="86079061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Shape 12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438" y="-20638"/>
            <a:ext cx="11006138"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2" name="TextBox 1"/>
          <p:cNvSpPr txBox="1">
            <a:spLocks noChangeArrowheads="1"/>
          </p:cNvSpPr>
          <p:nvPr/>
        </p:nvSpPr>
        <p:spPr bwMode="auto">
          <a:xfrm>
            <a:off x="1708150" y="511175"/>
            <a:ext cx="184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endParaRPr lang="en-US"/>
          </a:p>
        </p:txBody>
      </p:sp>
      <p:pic>
        <p:nvPicPr>
          <p:cNvPr id="81923" name="Shape 12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9150" y="403225"/>
            <a:ext cx="1631950" cy="49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4" name="Shape 123"/>
          <p:cNvSpPr txBox="1">
            <a:spLocks noGrp="1"/>
          </p:cNvSpPr>
          <p:nvPr>
            <p:ph type="subTitle" idx="1"/>
          </p:nvPr>
        </p:nvSpPr>
        <p:spPr bwMode="auto">
          <a:xfrm>
            <a:off x="1854200" y="2422525"/>
            <a:ext cx="5378450" cy="2190750"/>
          </a:xfrm>
          <a:noFill/>
        </p:spPr>
        <p:txBody>
          <a:bodyPr wrap="square" lIns="91425" tIns="91425" rIns="91425" bIns="91425" numCol="1" anchor="ctr" anchorCtr="0" compatLnSpc="1">
            <a:prstTxWarp prst="textNoShape">
              <a:avLst/>
            </a:prstTxWarp>
          </a:bodyPr>
          <a:lstStyle>
            <a:lvl1pPr algn="ctr">
              <a:defRPr sz="3200">
                <a:solidFill>
                  <a:schemeClr val="tx1"/>
                </a:solidFill>
                <a:latin typeface="Lucida Grande" charset="0"/>
                <a:ea typeface="ヒラギノ角ゴ ProN W3" charset="0"/>
                <a:cs typeface="ヒラギノ角ゴ ProN W3" charset="0"/>
                <a:sym typeface="Lucida Grande" charset="0"/>
              </a:defRPr>
            </a:lvl1pPr>
            <a:lvl2pPr algn="ctr">
              <a:defRPr sz="2800">
                <a:solidFill>
                  <a:schemeClr val="tx1"/>
                </a:solidFill>
                <a:latin typeface="Lucida Grande" charset="0"/>
                <a:ea typeface="ヒラギノ角ゴ ProN W3" charset="0"/>
                <a:cs typeface="ヒラギノ角ゴ ProN W3" charset="0"/>
                <a:sym typeface="Lucida Grande" charset="0"/>
              </a:defRPr>
            </a:lvl2pPr>
            <a:lvl3pPr algn="ctr">
              <a:defRPr sz="2400">
                <a:solidFill>
                  <a:schemeClr val="tx1"/>
                </a:solidFill>
                <a:latin typeface="Lucida Grande" charset="0"/>
                <a:ea typeface="ヒラギノ角ゴ ProN W3" charset="0"/>
                <a:cs typeface="ヒラギノ角ゴ ProN W3" charset="0"/>
                <a:sym typeface="Lucida Grande" charset="0"/>
              </a:defRPr>
            </a:lvl3pPr>
            <a:lvl4pPr algn="ctr">
              <a:defRPr sz="2000">
                <a:solidFill>
                  <a:schemeClr val="tx1"/>
                </a:solidFill>
                <a:latin typeface="Lucida Grande" charset="0"/>
                <a:ea typeface="ヒラギノ角ゴ ProN W3" charset="0"/>
                <a:cs typeface="ヒラギノ角ゴ ProN W3" charset="0"/>
                <a:sym typeface="Lucida Grande" charset="0"/>
              </a:defRPr>
            </a:lvl4pPr>
            <a:lvl5pPr algn="ctr">
              <a:defRPr sz="2000">
                <a:solidFill>
                  <a:schemeClr val="tx1"/>
                </a:solidFill>
                <a:latin typeface="Lucida Grande" charset="0"/>
                <a:ea typeface="ヒラギノ角ゴ ProN W3" charset="0"/>
                <a:cs typeface="ヒラギノ角ゴ ProN W3" charset="0"/>
                <a:sym typeface="Lucida Grande" charset="0"/>
              </a:defRPr>
            </a:lvl5pPr>
            <a:lvl6pPr algn="ctr" eaLnBrk="0" hangingPunct="0">
              <a:defRPr sz="2000">
                <a:solidFill>
                  <a:schemeClr val="tx1"/>
                </a:solidFill>
                <a:latin typeface="Lucida Grande" charset="0"/>
                <a:ea typeface="ヒラギノ角ゴ ProN W3" charset="0"/>
                <a:cs typeface="ヒラギノ角ゴ ProN W3" charset="0"/>
                <a:sym typeface="Lucida Grande" charset="0"/>
              </a:defRPr>
            </a:lvl6pPr>
            <a:lvl7pPr algn="ctr" eaLnBrk="0" hangingPunct="0">
              <a:defRPr sz="2000">
                <a:solidFill>
                  <a:schemeClr val="tx1"/>
                </a:solidFill>
                <a:latin typeface="Lucida Grande" charset="0"/>
                <a:ea typeface="ヒラギノ角ゴ ProN W3" charset="0"/>
                <a:cs typeface="ヒラギノ角ゴ ProN W3" charset="0"/>
                <a:sym typeface="Lucida Grande" charset="0"/>
              </a:defRPr>
            </a:lvl7pPr>
            <a:lvl8pPr algn="ctr" eaLnBrk="0" hangingPunct="0">
              <a:defRPr sz="2000">
                <a:solidFill>
                  <a:schemeClr val="tx1"/>
                </a:solidFill>
                <a:latin typeface="Lucida Grande" charset="0"/>
                <a:ea typeface="ヒラギノ角ゴ ProN W3" charset="0"/>
                <a:cs typeface="ヒラギノ角ゴ ProN W3" charset="0"/>
                <a:sym typeface="Lucida Grande" charset="0"/>
              </a:defRPr>
            </a:lvl8pPr>
            <a:lvl9pPr algn="ctr" eaLnBrk="0" hangingPunct="0">
              <a:defRPr sz="2000">
                <a:solidFill>
                  <a:schemeClr val="tx1"/>
                </a:solidFill>
                <a:latin typeface="Lucida Grande" charset="0"/>
                <a:ea typeface="ヒラギノ角ゴ ProN W3" charset="0"/>
                <a:cs typeface="ヒラギノ角ゴ ProN W3" charset="0"/>
                <a:sym typeface="Lucida Grande" charset="0"/>
              </a:defRPr>
            </a:lvl9pPr>
          </a:lstStyle>
          <a:p>
            <a:pPr>
              <a:spcBef>
                <a:spcPct val="0"/>
              </a:spcBef>
            </a:pPr>
            <a:r>
              <a:rPr lang="en-US" sz="4000" dirty="0">
                <a:solidFill>
                  <a:schemeClr val="bg1"/>
                </a:solidFill>
                <a:latin typeface="Calibri"/>
                <a:cs typeface="Calibri"/>
              </a:rPr>
              <a:t>FAIR in action</a:t>
            </a:r>
          </a:p>
        </p:txBody>
      </p:sp>
    </p:spTree>
    <p:extLst>
      <p:ext uri="{BB962C8B-B14F-4D97-AF65-F5344CB8AC3E}">
        <p14:creationId xmlns:p14="http://schemas.microsoft.com/office/powerpoint/2010/main" val="39759769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3;&#10;&#13;&#10;Description automatically generated">
            <a:extLst>
              <a:ext uri="{FF2B5EF4-FFF2-40B4-BE49-F238E27FC236}">
                <a16:creationId xmlns:a16="http://schemas.microsoft.com/office/drawing/2014/main" id="{743928A3-E1EE-B34E-AF2C-13B881DB2716}"/>
              </a:ext>
            </a:extLst>
          </p:cNvPr>
          <p:cNvPicPr>
            <a:picLocks noChangeAspect="1"/>
          </p:cNvPicPr>
          <p:nvPr/>
        </p:nvPicPr>
        <p:blipFill>
          <a:blip r:embed="rId2"/>
          <a:stretch>
            <a:fillRect/>
          </a:stretch>
        </p:blipFill>
        <p:spPr>
          <a:xfrm>
            <a:off x="0" y="1083797"/>
            <a:ext cx="9144000" cy="4690406"/>
          </a:xfrm>
          <a:prstGeom prst="rect">
            <a:avLst/>
          </a:prstGeom>
        </p:spPr>
      </p:pic>
      <p:pic>
        <p:nvPicPr>
          <p:cNvPr id="6" name="Picture 5" descr="figlogo.png">
            <a:extLst>
              <a:ext uri="{FF2B5EF4-FFF2-40B4-BE49-F238E27FC236}">
                <a16:creationId xmlns:a16="http://schemas.microsoft.com/office/drawing/2014/main" id="{38FD0CF3-04FA-1140-ACA7-AB7E1AE822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3007" y="6235247"/>
            <a:ext cx="1227693" cy="613847"/>
          </a:xfrm>
          <a:prstGeom prst="rect">
            <a:avLst/>
          </a:prstGeom>
        </p:spPr>
      </p:pic>
      <p:sp>
        <p:nvSpPr>
          <p:cNvPr id="7" name="Rectangle 6">
            <a:extLst>
              <a:ext uri="{FF2B5EF4-FFF2-40B4-BE49-F238E27FC236}">
                <a16:creationId xmlns:a16="http://schemas.microsoft.com/office/drawing/2014/main" id="{44A9CA8D-9573-4D4F-9FC6-3FE854B31D79}"/>
              </a:ext>
            </a:extLst>
          </p:cNvPr>
          <p:cNvSpPr/>
          <p:nvPr/>
        </p:nvSpPr>
        <p:spPr>
          <a:xfrm>
            <a:off x="130409" y="6488668"/>
            <a:ext cx="2690929" cy="369332"/>
          </a:xfrm>
          <a:prstGeom prst="rect">
            <a:avLst/>
          </a:prstGeom>
        </p:spPr>
        <p:txBody>
          <a:bodyPr wrap="none">
            <a:spAutoFit/>
          </a:bodyPr>
          <a:lstStyle/>
          <a:p>
            <a:r>
              <a:rPr lang="en-US" dirty="0">
                <a:solidFill>
                  <a:srgbClr val="4BB9AE"/>
                </a:solidFill>
              </a:rPr>
              <a:t>https://bold5000.github.io</a:t>
            </a:r>
          </a:p>
        </p:txBody>
      </p:sp>
    </p:spTree>
    <p:extLst>
      <p:ext uri="{BB962C8B-B14F-4D97-AF65-F5344CB8AC3E}">
        <p14:creationId xmlns:p14="http://schemas.microsoft.com/office/powerpoint/2010/main" val="41740858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3BF0D5-4217-514E-BB42-58788C1E288B}"/>
              </a:ext>
            </a:extLst>
          </p:cNvPr>
          <p:cNvPicPr>
            <a:picLocks noChangeAspect="1"/>
          </p:cNvPicPr>
          <p:nvPr/>
        </p:nvPicPr>
        <p:blipFill>
          <a:blip r:embed="rId2"/>
          <a:stretch>
            <a:fillRect/>
          </a:stretch>
        </p:blipFill>
        <p:spPr>
          <a:xfrm>
            <a:off x="0" y="0"/>
            <a:ext cx="9144000" cy="4447270"/>
          </a:xfrm>
          <a:prstGeom prst="rect">
            <a:avLst/>
          </a:prstGeom>
        </p:spPr>
      </p:pic>
      <p:pic>
        <p:nvPicPr>
          <p:cNvPr id="9" name="Picture 8">
            <a:extLst>
              <a:ext uri="{FF2B5EF4-FFF2-40B4-BE49-F238E27FC236}">
                <a16:creationId xmlns:a16="http://schemas.microsoft.com/office/drawing/2014/main" id="{F7960604-24D6-244B-9BFB-C36A49FEE09E}"/>
              </a:ext>
            </a:extLst>
          </p:cNvPr>
          <p:cNvPicPr>
            <a:picLocks noChangeAspect="1"/>
          </p:cNvPicPr>
          <p:nvPr/>
        </p:nvPicPr>
        <p:blipFill>
          <a:blip r:embed="rId3"/>
          <a:stretch>
            <a:fillRect/>
          </a:stretch>
        </p:blipFill>
        <p:spPr>
          <a:xfrm>
            <a:off x="0" y="0"/>
            <a:ext cx="9144000" cy="6858000"/>
          </a:xfrm>
          <a:prstGeom prst="rect">
            <a:avLst/>
          </a:prstGeom>
        </p:spPr>
      </p:pic>
      <p:pic>
        <p:nvPicPr>
          <p:cNvPr id="11" name="Picture 10" descr="A screenshot of a cell phone&#13;&#10;&#13;&#10;Description automatically generated">
            <a:extLst>
              <a:ext uri="{FF2B5EF4-FFF2-40B4-BE49-F238E27FC236}">
                <a16:creationId xmlns:a16="http://schemas.microsoft.com/office/drawing/2014/main" id="{0EC8015E-F89B-FF42-9372-8AFAE11C84F5}"/>
              </a:ext>
            </a:extLst>
          </p:cNvPr>
          <p:cNvPicPr>
            <a:picLocks noChangeAspect="1"/>
          </p:cNvPicPr>
          <p:nvPr/>
        </p:nvPicPr>
        <p:blipFill rotWithShape="1">
          <a:blip r:embed="rId4"/>
          <a:srcRect b="29007"/>
          <a:stretch/>
        </p:blipFill>
        <p:spPr>
          <a:xfrm>
            <a:off x="0" y="2781845"/>
            <a:ext cx="9144000" cy="4076155"/>
          </a:xfrm>
          <a:prstGeom prst="rect">
            <a:avLst/>
          </a:prstGeom>
        </p:spPr>
      </p:pic>
    </p:spTree>
    <p:extLst>
      <p:ext uri="{BB962C8B-B14F-4D97-AF65-F5344CB8AC3E}">
        <p14:creationId xmlns:p14="http://schemas.microsoft.com/office/powerpoint/2010/main" val="240374027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reencapture-epa-figshare-1518528088543.png"/>
          <p:cNvPicPr>
            <a:picLocks noChangeAspect="1"/>
          </p:cNvPicPr>
          <p:nvPr/>
        </p:nvPicPr>
        <p:blipFill rotWithShape="1">
          <a:blip r:embed="rId2">
            <a:extLst>
              <a:ext uri="{28A0092B-C50C-407E-A947-70E740481C1C}">
                <a14:useLocalDpi xmlns:a14="http://schemas.microsoft.com/office/drawing/2010/main" val="0"/>
              </a:ext>
            </a:extLst>
          </a:blip>
          <a:srcRect b="61574"/>
          <a:stretch/>
        </p:blipFill>
        <p:spPr>
          <a:xfrm>
            <a:off x="5915604" y="3780183"/>
            <a:ext cx="2767921" cy="2286000"/>
          </a:xfrm>
          <a:prstGeom prst="rect">
            <a:avLst/>
          </a:prstGeom>
          <a:effectLst>
            <a:outerShdw blurRad="50800" dist="38100" dir="2700000" algn="tl" rotWithShape="0">
              <a:srgbClr val="000000">
                <a:alpha val="43000"/>
              </a:srgbClr>
            </a:outerShdw>
          </a:effectLst>
        </p:spPr>
      </p:pic>
      <p:sp>
        <p:nvSpPr>
          <p:cNvPr id="2" name="TextBox 1"/>
          <p:cNvSpPr txBox="1"/>
          <p:nvPr/>
        </p:nvSpPr>
        <p:spPr>
          <a:xfrm>
            <a:off x="0" y="138733"/>
            <a:ext cx="9144000" cy="584776"/>
          </a:xfrm>
          <a:prstGeom prst="rect">
            <a:avLst/>
          </a:prstGeom>
          <a:noFill/>
        </p:spPr>
        <p:txBody>
          <a:bodyPr wrap="square" rtlCol="0">
            <a:spAutoFit/>
          </a:bodyPr>
          <a:lstStyle/>
          <a:p>
            <a:pPr algn="ctr">
              <a:spcAft>
                <a:spcPts val="700"/>
              </a:spcAft>
              <a:buClr>
                <a:srgbClr val="323333"/>
              </a:buClr>
              <a:buSzPct val="25000"/>
            </a:pPr>
            <a:r>
              <a:rPr lang="en-US" sz="3200" dirty="0">
                <a:solidFill>
                  <a:srgbClr val="556471"/>
                </a:solidFill>
                <a:latin typeface="Ebrima"/>
                <a:ea typeface="Calibri" charset="0"/>
                <a:cs typeface="Calibri" charset="0"/>
                <a:sym typeface="Cabin"/>
              </a:rPr>
              <a:t>Communities we support/services we provide</a:t>
            </a:r>
            <a:endParaRPr lang="en-US" sz="3200" b="1" dirty="0">
              <a:solidFill>
                <a:srgbClr val="556471"/>
              </a:solidFill>
              <a:latin typeface="Ebrima"/>
              <a:ea typeface="Calibri" charset="0"/>
              <a:cs typeface="Calibri" charset="0"/>
              <a:sym typeface="Cabin"/>
            </a:endParaRPr>
          </a:p>
        </p:txBody>
      </p:sp>
      <p:pic>
        <p:nvPicPr>
          <p:cNvPr id="3" name="Picture 2" descr="Screen Shot 2017-12-05 at 9.10.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333" y="790225"/>
            <a:ext cx="2884578" cy="2286000"/>
          </a:xfrm>
          <a:prstGeom prst="rect">
            <a:avLst/>
          </a:prstGeom>
          <a:effectLst>
            <a:outerShdw blurRad="50800" dist="38100" dir="2700000" algn="tl" rotWithShape="0">
              <a:srgbClr val="000000">
                <a:alpha val="43000"/>
              </a:srgbClr>
            </a:outerShdw>
          </a:effectLst>
        </p:spPr>
      </p:pic>
      <p:pic>
        <p:nvPicPr>
          <p:cNvPr id="4" name="Picture 3" descr="Screen Shot 2017-12-05 at 9.10.5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0253" y="723509"/>
            <a:ext cx="2833272" cy="2286000"/>
          </a:xfrm>
          <a:prstGeom prst="rect">
            <a:avLst/>
          </a:prstGeom>
          <a:effectLst>
            <a:outerShdw blurRad="50800" dist="38100" dir="2700000" algn="tl" rotWithShape="0">
              <a:srgbClr val="000000">
                <a:alpha val="43000"/>
              </a:srgbClr>
            </a:outerShdw>
          </a:effectLst>
        </p:spPr>
      </p:pic>
      <p:pic>
        <p:nvPicPr>
          <p:cNvPr id="5" name="Picture 4" descr="Screen Shot 2017-12-05 at 9.16.0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333" y="3781781"/>
            <a:ext cx="2826743" cy="2286000"/>
          </a:xfrm>
          <a:prstGeom prst="rect">
            <a:avLst/>
          </a:prstGeom>
          <a:effectLst>
            <a:outerShdw blurRad="50800" dist="38100" dir="2700000" algn="tl" rotWithShape="0">
              <a:srgbClr val="000000">
                <a:alpha val="43000"/>
              </a:srgbClr>
            </a:outerShdw>
          </a:effectLst>
        </p:spPr>
      </p:pic>
      <p:pic>
        <p:nvPicPr>
          <p:cNvPr id="6" name="Picture 5" descr="Screen Shot 2017-12-05 at 9.09.00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6632" y="2201335"/>
            <a:ext cx="2944530" cy="2286000"/>
          </a:xfrm>
          <a:prstGeom prst="rect">
            <a:avLst/>
          </a:prstGeom>
          <a:effectLst>
            <a:outerShdw blurRad="50800" dist="38100" dir="2700000" algn="tl" rotWithShape="0">
              <a:srgbClr val="000000">
                <a:alpha val="43000"/>
              </a:srgbClr>
            </a:outerShdw>
          </a:effectLst>
        </p:spPr>
      </p:pic>
      <p:sp>
        <p:nvSpPr>
          <p:cNvPr id="8" name="Rectangle 7"/>
          <p:cNvSpPr/>
          <p:nvPr/>
        </p:nvSpPr>
        <p:spPr>
          <a:xfrm>
            <a:off x="6155098" y="6108060"/>
            <a:ext cx="2306341" cy="584776"/>
          </a:xfrm>
          <a:prstGeom prst="rect">
            <a:avLst/>
          </a:prstGeom>
        </p:spPr>
        <p:txBody>
          <a:bodyPr wrap="none">
            <a:spAutoFit/>
          </a:bodyPr>
          <a:lstStyle/>
          <a:p>
            <a:pPr algn="ctr"/>
            <a:r>
              <a:rPr lang="en-US" sz="1600" dirty="0">
                <a:solidFill>
                  <a:srgbClr val="4BB9AE"/>
                </a:solidFill>
                <a:latin typeface="Helvetica"/>
                <a:ea typeface="Calibri" charset="0"/>
                <a:cs typeface="Helvetica"/>
              </a:rPr>
              <a:t>Foundations and gov’ts </a:t>
            </a:r>
          </a:p>
          <a:p>
            <a:pPr algn="ctr"/>
            <a:r>
              <a:rPr lang="en-US" sz="1600" dirty="0">
                <a:solidFill>
                  <a:srgbClr val="4BB9AE"/>
                </a:solidFill>
                <a:latin typeface="Helvetica"/>
                <a:ea typeface="Calibri" charset="0"/>
                <a:cs typeface="Helvetica"/>
              </a:rPr>
              <a:t>(funders)</a:t>
            </a:r>
          </a:p>
        </p:txBody>
      </p:sp>
      <p:sp>
        <p:nvSpPr>
          <p:cNvPr id="9" name="Rectangle 8"/>
          <p:cNvSpPr/>
          <p:nvPr/>
        </p:nvSpPr>
        <p:spPr>
          <a:xfrm>
            <a:off x="588076" y="3102847"/>
            <a:ext cx="2396810" cy="584776"/>
          </a:xfrm>
          <a:prstGeom prst="rect">
            <a:avLst/>
          </a:prstGeom>
        </p:spPr>
        <p:txBody>
          <a:bodyPr wrap="none">
            <a:spAutoFit/>
          </a:bodyPr>
          <a:lstStyle/>
          <a:p>
            <a:pPr algn="ctr"/>
            <a:r>
              <a:rPr lang="en-US" sz="1600" dirty="0">
                <a:solidFill>
                  <a:srgbClr val="4BB9AE"/>
                </a:solidFill>
                <a:latin typeface="Helvetica"/>
                <a:ea typeface="Calibri" charset="0"/>
                <a:cs typeface="Helvetica"/>
              </a:rPr>
              <a:t>Academic publishers</a:t>
            </a:r>
          </a:p>
          <a:p>
            <a:pPr algn="ctr"/>
            <a:r>
              <a:rPr lang="en-US" sz="1600" dirty="0">
                <a:solidFill>
                  <a:srgbClr val="4BB9AE"/>
                </a:solidFill>
                <a:latin typeface="Helvetica"/>
                <a:ea typeface="Calibri" charset="0"/>
                <a:cs typeface="Helvetica"/>
              </a:rPr>
              <a:t>(portal/viewer/preprints!)</a:t>
            </a:r>
          </a:p>
        </p:txBody>
      </p:sp>
      <p:sp>
        <p:nvSpPr>
          <p:cNvPr id="10" name="Rectangle 9"/>
          <p:cNvSpPr/>
          <p:nvPr/>
        </p:nvSpPr>
        <p:spPr>
          <a:xfrm>
            <a:off x="277775" y="6108060"/>
            <a:ext cx="2522946" cy="338554"/>
          </a:xfrm>
          <a:prstGeom prst="rect">
            <a:avLst/>
          </a:prstGeom>
        </p:spPr>
        <p:txBody>
          <a:bodyPr wrap="none">
            <a:spAutoFit/>
          </a:bodyPr>
          <a:lstStyle/>
          <a:p>
            <a:r>
              <a:rPr lang="en-US" sz="1600" dirty="0">
                <a:solidFill>
                  <a:srgbClr val="4BB9AE"/>
                </a:solidFill>
                <a:latin typeface="Helvetica"/>
                <a:ea typeface="Calibri" charset="0"/>
                <a:cs typeface="Helvetica"/>
              </a:rPr>
              <a:t>Conferences/proceedings</a:t>
            </a:r>
          </a:p>
        </p:txBody>
      </p:sp>
      <p:sp>
        <p:nvSpPr>
          <p:cNvPr id="11" name="Rectangle 10"/>
          <p:cNvSpPr/>
          <p:nvPr/>
        </p:nvSpPr>
        <p:spPr>
          <a:xfrm>
            <a:off x="6490770" y="3024415"/>
            <a:ext cx="1986441" cy="584776"/>
          </a:xfrm>
          <a:prstGeom prst="rect">
            <a:avLst/>
          </a:prstGeom>
        </p:spPr>
        <p:txBody>
          <a:bodyPr wrap="none">
            <a:spAutoFit/>
          </a:bodyPr>
          <a:lstStyle/>
          <a:p>
            <a:pPr algn="ctr"/>
            <a:r>
              <a:rPr lang="en-US" sz="1600" dirty="0">
                <a:solidFill>
                  <a:srgbClr val="4BB9AE"/>
                </a:solidFill>
                <a:latin typeface="Helvetica"/>
                <a:ea typeface="Calibri" charset="0"/>
                <a:cs typeface="Helvetica"/>
              </a:rPr>
              <a:t>Institutions </a:t>
            </a:r>
          </a:p>
          <a:p>
            <a:pPr algn="ctr"/>
            <a:r>
              <a:rPr lang="en-US" sz="1600" dirty="0">
                <a:solidFill>
                  <a:srgbClr val="4BB9AE"/>
                </a:solidFill>
                <a:latin typeface="Helvetica"/>
                <a:ea typeface="Calibri" charset="0"/>
                <a:cs typeface="Helvetica"/>
              </a:rPr>
              <a:t>(research </a:t>
            </a:r>
            <a:r>
              <a:rPr lang="en-US" sz="1600" dirty="0" err="1">
                <a:solidFill>
                  <a:srgbClr val="4BB9AE"/>
                </a:solidFill>
                <a:latin typeface="Helvetica"/>
                <a:ea typeface="Calibri" charset="0"/>
                <a:cs typeface="Helvetica"/>
              </a:rPr>
              <a:t>unis</a:t>
            </a:r>
            <a:r>
              <a:rPr lang="en-US" sz="1600" dirty="0">
                <a:solidFill>
                  <a:srgbClr val="4BB9AE"/>
                </a:solidFill>
                <a:latin typeface="Helvetica"/>
                <a:ea typeface="Calibri" charset="0"/>
                <a:cs typeface="Helvetica"/>
              </a:rPr>
              <a:t>/labs)</a:t>
            </a:r>
          </a:p>
        </p:txBody>
      </p:sp>
      <p:sp>
        <p:nvSpPr>
          <p:cNvPr id="12" name="Rectangle 11"/>
          <p:cNvSpPr/>
          <p:nvPr/>
        </p:nvSpPr>
        <p:spPr>
          <a:xfrm>
            <a:off x="3304068" y="4500883"/>
            <a:ext cx="2442834" cy="369332"/>
          </a:xfrm>
          <a:prstGeom prst="rect">
            <a:avLst/>
          </a:prstGeom>
        </p:spPr>
        <p:txBody>
          <a:bodyPr wrap="none">
            <a:spAutoFit/>
          </a:bodyPr>
          <a:lstStyle/>
          <a:p>
            <a:pPr algn="ctr"/>
            <a:r>
              <a:rPr lang="en-US" dirty="0">
                <a:solidFill>
                  <a:srgbClr val="4BB9AE"/>
                </a:solidFill>
                <a:latin typeface="Helvetica"/>
                <a:ea typeface="Calibri" charset="0"/>
                <a:cs typeface="Helvetica"/>
              </a:rPr>
              <a:t>Individual researchers</a:t>
            </a:r>
          </a:p>
        </p:txBody>
      </p:sp>
    </p:spTree>
    <p:extLst>
      <p:ext uri="{BB962C8B-B14F-4D97-AF65-F5344CB8AC3E}">
        <p14:creationId xmlns:p14="http://schemas.microsoft.com/office/powerpoint/2010/main" val="23448002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3;&#10;&#13;&#10;Description automatically generated">
            <a:extLst>
              <a:ext uri="{FF2B5EF4-FFF2-40B4-BE49-F238E27FC236}">
                <a16:creationId xmlns:a16="http://schemas.microsoft.com/office/drawing/2014/main" id="{EFE9099D-CAD6-7E4F-81BC-E44FB343A797}"/>
              </a:ext>
            </a:extLst>
          </p:cNvPr>
          <p:cNvPicPr>
            <a:picLocks noChangeAspect="1"/>
          </p:cNvPicPr>
          <p:nvPr/>
        </p:nvPicPr>
        <p:blipFill rotWithShape="1">
          <a:blip r:embed="rId2"/>
          <a:srcRect l="15790" t="15824" r="11578" b="7826"/>
          <a:stretch/>
        </p:blipFill>
        <p:spPr>
          <a:xfrm>
            <a:off x="713873" y="797787"/>
            <a:ext cx="7716253" cy="5069614"/>
          </a:xfrm>
          <a:prstGeom prst="rect">
            <a:avLst/>
          </a:prstGeom>
        </p:spPr>
      </p:pic>
      <p:sp>
        <p:nvSpPr>
          <p:cNvPr id="5" name="Rectangle 4">
            <a:extLst>
              <a:ext uri="{FF2B5EF4-FFF2-40B4-BE49-F238E27FC236}">
                <a16:creationId xmlns:a16="http://schemas.microsoft.com/office/drawing/2014/main" id="{C0F7878B-897A-1848-9EEB-64A6658FA0AF}"/>
              </a:ext>
            </a:extLst>
          </p:cNvPr>
          <p:cNvSpPr/>
          <p:nvPr/>
        </p:nvSpPr>
        <p:spPr>
          <a:xfrm>
            <a:off x="180449" y="6308376"/>
            <a:ext cx="3938386" cy="369332"/>
          </a:xfrm>
          <a:prstGeom prst="rect">
            <a:avLst/>
          </a:prstGeom>
        </p:spPr>
        <p:txBody>
          <a:bodyPr wrap="none">
            <a:spAutoFit/>
          </a:bodyPr>
          <a:lstStyle/>
          <a:p>
            <a:r>
              <a:rPr lang="en-US" dirty="0">
                <a:solidFill>
                  <a:srgbClr val="4BB9AE"/>
                </a:solidFill>
              </a:rPr>
              <a:t>https://</a:t>
            </a:r>
            <a:r>
              <a:rPr lang="en-US" dirty="0" err="1">
                <a:solidFill>
                  <a:srgbClr val="4BB9AE"/>
                </a:solidFill>
              </a:rPr>
              <a:t>doi.org</a:t>
            </a:r>
            <a:r>
              <a:rPr lang="en-US" dirty="0">
                <a:solidFill>
                  <a:srgbClr val="4BB9AE"/>
                </a:solidFill>
              </a:rPr>
              <a:t>/10.1184/R1/6459449.v4</a:t>
            </a:r>
          </a:p>
        </p:txBody>
      </p:sp>
      <p:pic>
        <p:nvPicPr>
          <p:cNvPr id="6" name="Picture 5" descr="figlogo.png">
            <a:extLst>
              <a:ext uri="{FF2B5EF4-FFF2-40B4-BE49-F238E27FC236}">
                <a16:creationId xmlns:a16="http://schemas.microsoft.com/office/drawing/2014/main" id="{E56973F5-1061-FC4A-A714-F728F5F487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3007" y="6235247"/>
            <a:ext cx="1227693" cy="613847"/>
          </a:xfrm>
          <a:prstGeom prst="rect">
            <a:avLst/>
          </a:prstGeom>
        </p:spPr>
      </p:pic>
    </p:spTree>
    <p:extLst>
      <p:ext uri="{BB962C8B-B14F-4D97-AF65-F5344CB8AC3E}">
        <p14:creationId xmlns:p14="http://schemas.microsoft.com/office/powerpoint/2010/main" val="266776938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4CD7C-BFAE-6E48-83D3-A68B8332BEEC}"/>
              </a:ext>
            </a:extLst>
          </p:cNvPr>
          <p:cNvSpPr>
            <a:spLocks noGrp="1"/>
          </p:cNvSpPr>
          <p:nvPr>
            <p:ph type="ctrTitle"/>
          </p:nvPr>
        </p:nvSpPr>
        <p:spPr/>
        <p:txBody>
          <a:bodyPr/>
          <a:lstStyle/>
          <a:p>
            <a:endParaRPr lang="en-US"/>
          </a:p>
        </p:txBody>
      </p:sp>
      <p:pic>
        <p:nvPicPr>
          <p:cNvPr id="4" name="Picture 3" descr="A screenshot of a social media post&#13;&#10;&#13;&#10;Description automatically generated">
            <a:extLst>
              <a:ext uri="{FF2B5EF4-FFF2-40B4-BE49-F238E27FC236}">
                <a16:creationId xmlns:a16="http://schemas.microsoft.com/office/drawing/2014/main" id="{EB0BFC9E-88B5-5646-B9EF-1CA8CC3C1575}"/>
              </a:ext>
            </a:extLst>
          </p:cNvPr>
          <p:cNvPicPr>
            <a:picLocks noChangeAspect="1"/>
          </p:cNvPicPr>
          <p:nvPr/>
        </p:nvPicPr>
        <p:blipFill>
          <a:blip r:embed="rId2"/>
          <a:stretch>
            <a:fillRect/>
          </a:stretch>
        </p:blipFill>
        <p:spPr>
          <a:xfrm>
            <a:off x="0" y="0"/>
            <a:ext cx="9144000" cy="5047425"/>
          </a:xfrm>
          <a:prstGeom prst="rect">
            <a:avLst/>
          </a:prstGeom>
        </p:spPr>
      </p:pic>
      <p:sp>
        <p:nvSpPr>
          <p:cNvPr id="8" name="Rectangle 7">
            <a:extLst>
              <a:ext uri="{FF2B5EF4-FFF2-40B4-BE49-F238E27FC236}">
                <a16:creationId xmlns:a16="http://schemas.microsoft.com/office/drawing/2014/main" id="{012FD60E-ECA1-314A-9091-9768FA334BF1}"/>
              </a:ext>
            </a:extLst>
          </p:cNvPr>
          <p:cNvSpPr/>
          <p:nvPr/>
        </p:nvSpPr>
        <p:spPr>
          <a:xfrm>
            <a:off x="342900" y="4734342"/>
            <a:ext cx="8458200" cy="1754326"/>
          </a:xfrm>
          <a:prstGeom prst="rect">
            <a:avLst/>
          </a:prstGeom>
        </p:spPr>
        <p:txBody>
          <a:bodyPr wrap="square">
            <a:spAutoFit/>
          </a:bodyPr>
          <a:lstStyle/>
          <a:p>
            <a:r>
              <a:rPr lang="en-US" dirty="0"/>
              <a:t>ACKNOWLEDGEMENTS </a:t>
            </a:r>
            <a:r>
              <a:rPr lang="en-US" dirty="0">
                <a:solidFill>
                  <a:srgbClr val="666666"/>
                </a:solidFill>
                <a:latin typeface="var(--font-family-open)"/>
              </a:rPr>
              <a:t>We thank Scott </a:t>
            </a:r>
            <a:r>
              <a:rPr lang="en-US" dirty="0" err="1">
                <a:solidFill>
                  <a:srgbClr val="666666"/>
                </a:solidFill>
                <a:latin typeface="var(--font-family-open)"/>
              </a:rPr>
              <a:t>Kurdilla</a:t>
            </a:r>
            <a:r>
              <a:rPr lang="en-US" dirty="0">
                <a:solidFill>
                  <a:srgbClr val="666666"/>
                </a:solidFill>
                <a:latin typeface="var(--font-family-open)"/>
              </a:rPr>
              <a:t> for his patience as our MRI technologist throughout all data collection. We would also like to thank Austin Marcus for his assistance in various stages of this project, Jayanth Koushik for his assistance in </a:t>
            </a:r>
            <a:r>
              <a:rPr lang="en-US" dirty="0" err="1">
                <a:solidFill>
                  <a:srgbClr val="666666"/>
                </a:solidFill>
                <a:latin typeface="var(--font-family-open)"/>
              </a:rPr>
              <a:t>AlexNet</a:t>
            </a:r>
            <a:r>
              <a:rPr lang="en-US" dirty="0">
                <a:solidFill>
                  <a:srgbClr val="666666"/>
                </a:solidFill>
                <a:latin typeface="var(--font-family-open)"/>
              </a:rPr>
              <a:t> feature extractions, and Ana Van Gulick for her assistance with public data distribution and open science issues. Finally, we thank our participants for their participation and patience, without them this dataset would not have been possible.</a:t>
            </a:r>
            <a:endParaRPr lang="en-US" b="0" i="0" dirty="0">
              <a:solidFill>
                <a:srgbClr val="666666"/>
              </a:solidFill>
              <a:effectLst/>
              <a:latin typeface="var(--font-family-open)"/>
            </a:endParaRPr>
          </a:p>
        </p:txBody>
      </p:sp>
      <p:sp>
        <p:nvSpPr>
          <p:cNvPr id="9" name="Rectangle 8">
            <a:extLst>
              <a:ext uri="{FF2B5EF4-FFF2-40B4-BE49-F238E27FC236}">
                <a16:creationId xmlns:a16="http://schemas.microsoft.com/office/drawing/2014/main" id="{BD6C402E-38B6-674B-A466-54D7A10F3D46}"/>
              </a:ext>
            </a:extLst>
          </p:cNvPr>
          <p:cNvSpPr/>
          <p:nvPr/>
        </p:nvSpPr>
        <p:spPr>
          <a:xfrm>
            <a:off x="130409" y="6488668"/>
            <a:ext cx="2690929" cy="369332"/>
          </a:xfrm>
          <a:prstGeom prst="rect">
            <a:avLst/>
          </a:prstGeom>
        </p:spPr>
        <p:txBody>
          <a:bodyPr wrap="none">
            <a:spAutoFit/>
          </a:bodyPr>
          <a:lstStyle/>
          <a:p>
            <a:r>
              <a:rPr lang="en-US" dirty="0">
                <a:solidFill>
                  <a:srgbClr val="4BB9AE"/>
                </a:solidFill>
              </a:rPr>
              <a:t>https://bold5000.github.io</a:t>
            </a:r>
          </a:p>
        </p:txBody>
      </p:sp>
      <p:pic>
        <p:nvPicPr>
          <p:cNvPr id="10" name="Picture 9" descr="figlogo.png">
            <a:extLst>
              <a:ext uri="{FF2B5EF4-FFF2-40B4-BE49-F238E27FC236}">
                <a16:creationId xmlns:a16="http://schemas.microsoft.com/office/drawing/2014/main" id="{4EFC5CAF-35B3-9C4C-8BED-2E8CBE748F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3007" y="6235247"/>
            <a:ext cx="1227693" cy="613847"/>
          </a:xfrm>
          <a:prstGeom prst="rect">
            <a:avLst/>
          </a:prstGeom>
        </p:spPr>
      </p:pic>
    </p:spTree>
    <p:extLst>
      <p:ext uri="{BB962C8B-B14F-4D97-AF65-F5344CB8AC3E}">
        <p14:creationId xmlns:p14="http://schemas.microsoft.com/office/powerpoint/2010/main" val="297789969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0386" y="2600708"/>
            <a:ext cx="1414517" cy="141451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2899" y="2562031"/>
            <a:ext cx="1815112" cy="1491873"/>
          </a:xfrm>
          <a:prstGeom prst="rect">
            <a:avLst/>
          </a:prstGeom>
        </p:spPr>
      </p:pic>
      <p:sp>
        <p:nvSpPr>
          <p:cNvPr id="6" name="Rectangle 3">
            <a:extLst>
              <a:ext uri="{FF2B5EF4-FFF2-40B4-BE49-F238E27FC236}">
                <a16:creationId xmlns:a16="http://schemas.microsoft.com/office/drawing/2014/main" id="{FDA0F529-859E-C448-A2FB-2D7193D84A79}"/>
              </a:ext>
            </a:extLst>
          </p:cNvPr>
          <p:cNvSpPr txBox="1">
            <a:spLocks noChangeArrowheads="1"/>
          </p:cNvSpPr>
          <p:nvPr/>
        </p:nvSpPr>
        <p:spPr bwMode="auto">
          <a:xfrm>
            <a:off x="3164626" y="2752726"/>
            <a:ext cx="4085776" cy="3080586"/>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8000" b="1" dirty="0">
                <a:solidFill>
                  <a:srgbClr val="556471"/>
                </a:solidFill>
                <a:latin typeface="Helvetica"/>
                <a:cs typeface="Helvetica"/>
              </a:rPr>
              <a:t>&amp;</a:t>
            </a:r>
          </a:p>
        </p:txBody>
      </p:sp>
      <p:sp>
        <p:nvSpPr>
          <p:cNvPr id="7" name="Rectangle 3"/>
          <p:cNvSpPr txBox="1">
            <a:spLocks noChangeArrowheads="1"/>
          </p:cNvSpPr>
          <p:nvPr/>
        </p:nvSpPr>
        <p:spPr bwMode="auto">
          <a:xfrm>
            <a:off x="5886055" y="2745259"/>
            <a:ext cx="4085776" cy="3080586"/>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8000" b="1" dirty="0">
                <a:solidFill>
                  <a:srgbClr val="556471"/>
                </a:solidFill>
                <a:latin typeface="Helvetica"/>
                <a:cs typeface="Helvetica"/>
              </a:rPr>
              <a:t>FAIR</a:t>
            </a:r>
          </a:p>
        </p:txBody>
      </p:sp>
      <p:pic>
        <p:nvPicPr>
          <p:cNvPr id="8" name="Picture 7" descr="fig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3007" y="6235247"/>
            <a:ext cx="1227693" cy="613847"/>
          </a:xfrm>
          <a:prstGeom prst="rect">
            <a:avLst/>
          </a:prstGeom>
        </p:spPr>
      </p:pic>
    </p:spTree>
    <p:extLst>
      <p:ext uri="{BB962C8B-B14F-4D97-AF65-F5344CB8AC3E}">
        <p14:creationId xmlns:p14="http://schemas.microsoft.com/office/powerpoint/2010/main" val="225776191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descr="thanks-from-figshar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53" y="0"/>
            <a:ext cx="7359651"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3"/>
          <p:cNvSpPr>
            <a:spLocks noGrp="1" noChangeArrowheads="1"/>
          </p:cNvSpPr>
          <p:nvPr>
            <p:ph type="title"/>
          </p:nvPr>
        </p:nvSpPr>
        <p:spPr>
          <a:xfrm>
            <a:off x="3326716" y="1617200"/>
            <a:ext cx="5069395" cy="2205865"/>
          </a:xfrm>
          <a:extLst>
            <a:ext uri="{91240B29-F687-4f45-9708-019B960494DF}">
              <a14:hiddenLine xmlns="" xmlns:a14="http://schemas.microsoft.com/office/drawing/2010/main" w="9525">
                <a:solidFill>
                  <a:srgbClr val="000000"/>
                </a:solidFill>
                <a:miter lim="800000"/>
                <a:headEnd/>
                <a:tailEnd/>
              </a14:hiddenLine>
            </a:ext>
          </a:extLst>
        </p:spPr>
        <p:txBody>
          <a:bodyPr lIns="91440" tIns="45720" rIns="91440" bIns="45720"/>
          <a:lstStyle/>
          <a:p>
            <a:pPr algn="l" eaLnBrk="1" hangingPunct="1">
              <a:lnSpc>
                <a:spcPct val="120000"/>
              </a:lnSpc>
              <a:defRPr/>
            </a:pPr>
            <a:r>
              <a:rPr lang="en-US" sz="3600" b="1" dirty="0">
                <a:solidFill>
                  <a:srgbClr val="646565"/>
                </a:solidFill>
                <a:latin typeface="Ebrima"/>
                <a:ea typeface="ヒラギノ角ゴ ProN W3" charset="0"/>
                <a:cs typeface="Calibri" charset="0"/>
              </a:rPr>
              <a:t>Thank you so much </a:t>
            </a:r>
            <a:br>
              <a:rPr lang="en-US" sz="3600" b="1" dirty="0">
                <a:solidFill>
                  <a:srgbClr val="646565"/>
                </a:solidFill>
                <a:latin typeface="Ebrima"/>
                <a:ea typeface="ヒラギノ角ゴ ProN W3" charset="0"/>
                <a:cs typeface="Calibri" charset="0"/>
              </a:rPr>
            </a:br>
            <a:r>
              <a:rPr lang="en-US" sz="3600" dirty="0">
                <a:solidFill>
                  <a:srgbClr val="646565"/>
                </a:solidFill>
                <a:latin typeface="Ebrima"/>
                <a:ea typeface="ヒラギノ角ゴ ProN W3" charset="0"/>
                <a:cs typeface="Calibri" charset="0"/>
              </a:rPr>
              <a:t>for your time</a:t>
            </a:r>
            <a:endParaRPr lang="en-US" sz="2400" dirty="0">
              <a:solidFill>
                <a:srgbClr val="646565"/>
              </a:solidFill>
              <a:latin typeface="Ebrima"/>
              <a:ea typeface="ヒラギノ角ゴ ProN W3" charset="0"/>
              <a:cs typeface="Calibri" charset="0"/>
            </a:endParaRPr>
          </a:p>
        </p:txBody>
      </p:sp>
      <p:sp>
        <p:nvSpPr>
          <p:cNvPr id="9" name="Rectangle 3"/>
          <p:cNvSpPr txBox="1">
            <a:spLocks noChangeArrowheads="1"/>
          </p:cNvSpPr>
          <p:nvPr/>
        </p:nvSpPr>
        <p:spPr bwMode="auto">
          <a:xfrm>
            <a:off x="3883025" y="3823066"/>
            <a:ext cx="4908197" cy="18775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a:lstStyle>
            <a:lvl1pPr algn="l" rtl="0" eaLnBrk="0" fontAlgn="base" hangingPunct="0">
              <a:spcBef>
                <a:spcPts val="700"/>
              </a:spcBef>
              <a:spcAft>
                <a:spcPct val="0"/>
              </a:spcAft>
              <a:defRPr sz="3600">
                <a:solidFill>
                  <a:srgbClr val="556471"/>
                </a:solidFill>
                <a:latin typeface="+mj-lt"/>
                <a:ea typeface="+mj-ea"/>
                <a:cs typeface="+mj-cs"/>
                <a:sym typeface="Arial Bold" charset="0"/>
              </a:defRPr>
            </a:lvl1pPr>
            <a:lvl2pPr algn="l" rtl="0" eaLnBrk="0" fontAlgn="base" hangingPunct="0">
              <a:spcBef>
                <a:spcPts val="700"/>
              </a:spcBef>
              <a:spcAft>
                <a:spcPct val="0"/>
              </a:spcAft>
              <a:defRPr sz="3600">
                <a:solidFill>
                  <a:srgbClr val="556471"/>
                </a:solidFill>
                <a:latin typeface="Arial Bold" charset="0"/>
                <a:ea typeface="ヒラギノ角ゴ ProN W6" charset="0"/>
                <a:cs typeface="ヒラギノ角ゴ ProN W6" charset="0"/>
                <a:sym typeface="Arial Bold" charset="0"/>
              </a:defRPr>
            </a:lvl2pPr>
            <a:lvl3pPr algn="l" rtl="0" eaLnBrk="0" fontAlgn="base" hangingPunct="0">
              <a:spcBef>
                <a:spcPts val="700"/>
              </a:spcBef>
              <a:spcAft>
                <a:spcPct val="0"/>
              </a:spcAft>
              <a:defRPr sz="3600">
                <a:solidFill>
                  <a:srgbClr val="556471"/>
                </a:solidFill>
                <a:latin typeface="Arial Bold" charset="0"/>
                <a:ea typeface="ヒラギノ角ゴ ProN W6" charset="0"/>
                <a:cs typeface="ヒラギノ角ゴ ProN W6" charset="0"/>
                <a:sym typeface="Arial Bold" charset="0"/>
              </a:defRPr>
            </a:lvl3pPr>
            <a:lvl4pPr algn="l" rtl="0" eaLnBrk="0" fontAlgn="base" hangingPunct="0">
              <a:spcBef>
                <a:spcPts val="700"/>
              </a:spcBef>
              <a:spcAft>
                <a:spcPct val="0"/>
              </a:spcAft>
              <a:defRPr sz="3600">
                <a:solidFill>
                  <a:srgbClr val="556471"/>
                </a:solidFill>
                <a:latin typeface="Arial Bold" charset="0"/>
                <a:ea typeface="ヒラギノ角ゴ ProN W6" charset="0"/>
                <a:cs typeface="ヒラギノ角ゴ ProN W6" charset="0"/>
                <a:sym typeface="Arial Bold" charset="0"/>
              </a:defRPr>
            </a:lvl4pPr>
            <a:lvl5pPr algn="l" rtl="0" eaLnBrk="0" fontAlgn="base" hangingPunct="0">
              <a:spcBef>
                <a:spcPts val="700"/>
              </a:spcBef>
              <a:spcAft>
                <a:spcPct val="0"/>
              </a:spcAft>
              <a:defRPr sz="3600">
                <a:solidFill>
                  <a:srgbClr val="556471"/>
                </a:solidFill>
                <a:latin typeface="Arial Bold" charset="0"/>
                <a:ea typeface="ヒラギノ角ゴ ProN W6" charset="0"/>
                <a:cs typeface="ヒラギノ角ゴ ProN W6" charset="0"/>
                <a:sym typeface="Arial Bold" charset="0"/>
              </a:defRPr>
            </a:lvl5pPr>
            <a:lvl6pPr marL="457200" algn="l" rtl="0" fontAlgn="base">
              <a:spcBef>
                <a:spcPts val="700"/>
              </a:spcBef>
              <a:spcAft>
                <a:spcPct val="0"/>
              </a:spcAft>
              <a:defRPr sz="3600">
                <a:solidFill>
                  <a:srgbClr val="556471"/>
                </a:solidFill>
                <a:latin typeface="Arial Bold" charset="0"/>
                <a:ea typeface="ヒラギノ角ゴ ProN W6" charset="0"/>
                <a:cs typeface="ヒラギノ角ゴ ProN W6" charset="0"/>
                <a:sym typeface="Arial Bold" charset="0"/>
              </a:defRPr>
            </a:lvl6pPr>
            <a:lvl7pPr marL="914400" algn="l" rtl="0" fontAlgn="base">
              <a:spcBef>
                <a:spcPts val="700"/>
              </a:spcBef>
              <a:spcAft>
                <a:spcPct val="0"/>
              </a:spcAft>
              <a:defRPr sz="3600">
                <a:solidFill>
                  <a:srgbClr val="556471"/>
                </a:solidFill>
                <a:latin typeface="Arial Bold" charset="0"/>
                <a:ea typeface="ヒラギノ角ゴ ProN W6" charset="0"/>
                <a:cs typeface="ヒラギノ角ゴ ProN W6" charset="0"/>
                <a:sym typeface="Arial Bold" charset="0"/>
              </a:defRPr>
            </a:lvl7pPr>
            <a:lvl8pPr marL="1371600" algn="l" rtl="0" fontAlgn="base">
              <a:spcBef>
                <a:spcPts val="700"/>
              </a:spcBef>
              <a:spcAft>
                <a:spcPct val="0"/>
              </a:spcAft>
              <a:defRPr sz="3600">
                <a:solidFill>
                  <a:srgbClr val="556471"/>
                </a:solidFill>
                <a:latin typeface="Arial Bold" charset="0"/>
                <a:ea typeface="ヒラギノ角ゴ ProN W6" charset="0"/>
                <a:cs typeface="ヒラギノ角ゴ ProN W6" charset="0"/>
                <a:sym typeface="Arial Bold" charset="0"/>
              </a:defRPr>
            </a:lvl8pPr>
            <a:lvl9pPr marL="1828800" algn="l" rtl="0" fontAlgn="base">
              <a:spcBef>
                <a:spcPts val="700"/>
              </a:spcBef>
              <a:spcAft>
                <a:spcPct val="0"/>
              </a:spcAft>
              <a:defRPr sz="3600">
                <a:solidFill>
                  <a:srgbClr val="556471"/>
                </a:solidFill>
                <a:latin typeface="Arial Bold" charset="0"/>
                <a:ea typeface="ヒラギノ角ゴ ProN W6" charset="0"/>
                <a:cs typeface="ヒラギノ角ゴ ProN W6" charset="0"/>
                <a:sym typeface="Arial Bold" charset="0"/>
              </a:defRPr>
            </a:lvl9pPr>
          </a:lstStyle>
          <a:p>
            <a:pPr eaLnBrk="1" hangingPunct="1">
              <a:lnSpc>
                <a:spcPct val="200000"/>
              </a:lnSpc>
              <a:defRPr/>
            </a:pPr>
            <a:r>
              <a:rPr lang="en-US" sz="2000" dirty="0">
                <a:solidFill>
                  <a:srgbClr val="646565"/>
                </a:solidFill>
                <a:latin typeface="Ebrima"/>
                <a:ea typeface="Calibri" charset="0"/>
                <a:cs typeface="Calibri" charset="0"/>
                <a:hlinkClick r:id="rId3"/>
              </a:rPr>
              <a:t>dan@figshare.com</a:t>
            </a:r>
            <a:endParaRPr lang="en-US" sz="2000" dirty="0">
              <a:solidFill>
                <a:srgbClr val="646565"/>
              </a:solidFill>
              <a:latin typeface="Ebrima"/>
              <a:ea typeface="Calibri" charset="0"/>
              <a:cs typeface="Calibri" charset="0"/>
            </a:endParaRPr>
          </a:p>
          <a:p>
            <a:pPr eaLnBrk="1" hangingPunct="1">
              <a:lnSpc>
                <a:spcPct val="200000"/>
              </a:lnSpc>
              <a:defRPr/>
            </a:pPr>
            <a:r>
              <a:rPr lang="en-US" sz="2000" dirty="0">
                <a:solidFill>
                  <a:srgbClr val="646565"/>
                </a:solidFill>
                <a:latin typeface="Ebrima"/>
                <a:ea typeface="ヒラギノ角ゴ ProN W3" charset="0"/>
                <a:cs typeface="Calibri" charset="0"/>
              </a:rPr>
              <a:t>@</a:t>
            </a:r>
            <a:r>
              <a:rPr lang="en-US" sz="2000" dirty="0" err="1">
                <a:solidFill>
                  <a:srgbClr val="646565"/>
                </a:solidFill>
                <a:latin typeface="Ebrima"/>
                <a:ea typeface="ヒラギノ角ゴ ProN W3" charset="0"/>
                <a:cs typeface="Calibri" charset="0"/>
              </a:rPr>
              <a:t>figshare</a:t>
            </a:r>
            <a:endParaRPr lang="en-US" sz="2000" dirty="0">
              <a:solidFill>
                <a:srgbClr val="646565"/>
              </a:solidFill>
              <a:latin typeface="Ebrima"/>
              <a:ea typeface="ヒラギノ角ゴ ProN W3" charset="0"/>
              <a:cs typeface="Calibri" charset="0"/>
            </a:endParaRPr>
          </a:p>
          <a:p>
            <a:pPr eaLnBrk="1" hangingPunct="1">
              <a:lnSpc>
                <a:spcPct val="200000"/>
              </a:lnSpc>
              <a:defRPr/>
            </a:pPr>
            <a:r>
              <a:rPr lang="en-US" sz="2000" dirty="0" err="1">
                <a:solidFill>
                  <a:srgbClr val="646565"/>
                </a:solidFill>
                <a:latin typeface="Ebrima"/>
                <a:ea typeface="ヒラギノ角ゴ ProN W3" charset="0"/>
                <a:cs typeface="Calibri" charset="0"/>
              </a:rPr>
              <a:t>figshare.com</a:t>
            </a:r>
            <a:endParaRPr lang="en-US" sz="2000" dirty="0">
              <a:solidFill>
                <a:srgbClr val="646565"/>
              </a:solidFill>
              <a:latin typeface="Ebrima"/>
              <a:ea typeface="ヒラギノ角ゴ ProN W3" charset="0"/>
              <a:cs typeface="Calibri" charset="0"/>
            </a:endParaRPr>
          </a:p>
          <a:p>
            <a:pPr eaLnBrk="1" hangingPunct="1">
              <a:lnSpc>
                <a:spcPct val="200000"/>
              </a:lnSpc>
              <a:defRPr/>
            </a:pPr>
            <a:endParaRPr lang="en-US" sz="3200" dirty="0">
              <a:solidFill>
                <a:srgbClr val="646565"/>
              </a:solidFill>
              <a:latin typeface="Ebrima"/>
              <a:ea typeface="ヒラギノ角ゴ ProN W3" charset="0"/>
              <a:cs typeface="Calibri" charset="0"/>
            </a:endParaRPr>
          </a:p>
        </p:txBody>
      </p:sp>
      <p:pic>
        <p:nvPicPr>
          <p:cNvPr id="5" name="Picture 4"/>
          <p:cNvPicPr>
            <a:picLocks noChangeAspect="1"/>
          </p:cNvPicPr>
          <p:nvPr/>
        </p:nvPicPr>
        <p:blipFill>
          <a:blip r:embed="rId4"/>
          <a:stretch>
            <a:fillRect/>
          </a:stretch>
        </p:blipFill>
        <p:spPr>
          <a:xfrm>
            <a:off x="3421397" y="4818126"/>
            <a:ext cx="415947" cy="415947"/>
          </a:xfrm>
          <a:prstGeom prst="rect">
            <a:avLst/>
          </a:prstGeom>
        </p:spPr>
      </p:pic>
      <p:pic>
        <p:nvPicPr>
          <p:cNvPr id="2" name="Picture 1" descr="13.png"/>
          <p:cNvPicPr>
            <a:picLocks noChangeAspect="1"/>
          </p:cNvPicPr>
          <p:nvPr/>
        </p:nvPicPr>
        <p:blipFill>
          <a:blip r:embed="rId5">
            <a:alphaModFix amt="70000"/>
            <a:extLst>
              <a:ext uri="{BEBA8EAE-BF5A-486C-A8C5-ECC9F3942E4B}">
                <a14:imgProps xmlns:a14="http://schemas.microsoft.com/office/drawing/2010/main">
                  <a14:imgLayer r:embed="rId6">
                    <a14:imgEffect>
                      <a14:sharpenSoften amount="65000"/>
                    </a14:imgEffect>
                    <a14:imgEffect>
                      <a14:colorTemperature colorTemp="9652"/>
                    </a14:imgEffect>
                    <a14:imgEffect>
                      <a14:saturation sat="217000"/>
                    </a14:imgEffect>
                  </a14:imgLayer>
                </a14:imgProps>
              </a:ext>
              <a:ext uri="{28A0092B-C50C-407E-A947-70E740481C1C}">
                <a14:useLocalDpi xmlns:a14="http://schemas.microsoft.com/office/drawing/2010/main" val="0"/>
              </a:ext>
            </a:extLst>
          </a:blip>
          <a:stretch>
            <a:fillRect/>
          </a:stretch>
        </p:blipFill>
        <p:spPr>
          <a:xfrm>
            <a:off x="3405544" y="5442393"/>
            <a:ext cx="431800" cy="431800"/>
          </a:xfrm>
          <a:prstGeom prst="rect">
            <a:avLst/>
          </a:prstGeom>
        </p:spPr>
      </p:pic>
      <p:pic>
        <p:nvPicPr>
          <p:cNvPr id="7" name="Picture 6"/>
          <p:cNvPicPr>
            <a:picLocks noChangeAspect="1"/>
          </p:cNvPicPr>
          <p:nvPr/>
        </p:nvPicPr>
        <p:blipFill>
          <a:blip r:embed="rId7"/>
          <a:stretch>
            <a:fillRect/>
          </a:stretch>
        </p:blipFill>
        <p:spPr>
          <a:xfrm>
            <a:off x="3405544" y="4149170"/>
            <a:ext cx="415947" cy="415947"/>
          </a:xfrm>
          <a:prstGeom prst="rect">
            <a:avLst/>
          </a:prstGeom>
        </p:spPr>
      </p:pic>
      <p:pic>
        <p:nvPicPr>
          <p:cNvPr id="10" name="Picture 9" descr="figlogo.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93007" y="6235247"/>
            <a:ext cx="1227693" cy="613847"/>
          </a:xfrm>
          <a:prstGeom prst="rect">
            <a:avLst/>
          </a:prstGeom>
        </p:spPr>
      </p:pic>
    </p:spTree>
    <p:extLst>
      <p:ext uri="{BB962C8B-B14F-4D97-AF65-F5344CB8AC3E}">
        <p14:creationId xmlns:p14="http://schemas.microsoft.com/office/powerpoint/2010/main" val="3802152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Shape 12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438" y="-20638"/>
            <a:ext cx="11006138"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2" name="TextBox 1"/>
          <p:cNvSpPr txBox="1">
            <a:spLocks noChangeArrowheads="1"/>
          </p:cNvSpPr>
          <p:nvPr/>
        </p:nvSpPr>
        <p:spPr bwMode="auto">
          <a:xfrm>
            <a:off x="1708150" y="511175"/>
            <a:ext cx="184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endParaRPr lang="en-US"/>
          </a:p>
        </p:txBody>
      </p:sp>
      <p:pic>
        <p:nvPicPr>
          <p:cNvPr id="81923" name="Shape 12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9150" y="403225"/>
            <a:ext cx="1631950" cy="49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4" name="Shape 123"/>
          <p:cNvSpPr txBox="1">
            <a:spLocks noGrp="1"/>
          </p:cNvSpPr>
          <p:nvPr>
            <p:ph type="subTitle" idx="1"/>
          </p:nvPr>
        </p:nvSpPr>
        <p:spPr bwMode="auto">
          <a:xfrm>
            <a:off x="1854200" y="2422525"/>
            <a:ext cx="5378450" cy="2190750"/>
          </a:xfrm>
          <a:noFill/>
        </p:spPr>
        <p:txBody>
          <a:bodyPr wrap="square" lIns="91425" tIns="91425" rIns="91425" bIns="91425" numCol="1" anchor="ctr" anchorCtr="0" compatLnSpc="1">
            <a:prstTxWarp prst="textNoShape">
              <a:avLst/>
            </a:prstTxWarp>
          </a:bodyPr>
          <a:lstStyle>
            <a:lvl1pPr algn="ctr">
              <a:defRPr sz="3200">
                <a:solidFill>
                  <a:schemeClr val="tx1"/>
                </a:solidFill>
                <a:latin typeface="Lucida Grande" charset="0"/>
                <a:ea typeface="ヒラギノ角ゴ ProN W3" charset="0"/>
                <a:cs typeface="ヒラギノ角ゴ ProN W3" charset="0"/>
                <a:sym typeface="Lucida Grande" charset="0"/>
              </a:defRPr>
            </a:lvl1pPr>
            <a:lvl2pPr algn="ctr">
              <a:defRPr sz="2800">
                <a:solidFill>
                  <a:schemeClr val="tx1"/>
                </a:solidFill>
                <a:latin typeface="Lucida Grande" charset="0"/>
                <a:ea typeface="ヒラギノ角ゴ ProN W3" charset="0"/>
                <a:cs typeface="ヒラギノ角ゴ ProN W3" charset="0"/>
                <a:sym typeface="Lucida Grande" charset="0"/>
              </a:defRPr>
            </a:lvl2pPr>
            <a:lvl3pPr algn="ctr">
              <a:defRPr sz="2400">
                <a:solidFill>
                  <a:schemeClr val="tx1"/>
                </a:solidFill>
                <a:latin typeface="Lucida Grande" charset="0"/>
                <a:ea typeface="ヒラギノ角ゴ ProN W3" charset="0"/>
                <a:cs typeface="ヒラギノ角ゴ ProN W3" charset="0"/>
                <a:sym typeface="Lucida Grande" charset="0"/>
              </a:defRPr>
            </a:lvl3pPr>
            <a:lvl4pPr algn="ctr">
              <a:defRPr sz="2000">
                <a:solidFill>
                  <a:schemeClr val="tx1"/>
                </a:solidFill>
                <a:latin typeface="Lucida Grande" charset="0"/>
                <a:ea typeface="ヒラギノ角ゴ ProN W3" charset="0"/>
                <a:cs typeface="ヒラギノ角ゴ ProN W3" charset="0"/>
                <a:sym typeface="Lucida Grande" charset="0"/>
              </a:defRPr>
            </a:lvl4pPr>
            <a:lvl5pPr algn="ctr">
              <a:defRPr sz="2000">
                <a:solidFill>
                  <a:schemeClr val="tx1"/>
                </a:solidFill>
                <a:latin typeface="Lucida Grande" charset="0"/>
                <a:ea typeface="ヒラギノ角ゴ ProN W3" charset="0"/>
                <a:cs typeface="ヒラギノ角ゴ ProN W3" charset="0"/>
                <a:sym typeface="Lucida Grande" charset="0"/>
              </a:defRPr>
            </a:lvl5pPr>
            <a:lvl6pPr algn="ctr" eaLnBrk="0" hangingPunct="0">
              <a:defRPr sz="2000">
                <a:solidFill>
                  <a:schemeClr val="tx1"/>
                </a:solidFill>
                <a:latin typeface="Lucida Grande" charset="0"/>
                <a:ea typeface="ヒラギノ角ゴ ProN W3" charset="0"/>
                <a:cs typeface="ヒラギノ角ゴ ProN W3" charset="0"/>
                <a:sym typeface="Lucida Grande" charset="0"/>
              </a:defRPr>
            </a:lvl6pPr>
            <a:lvl7pPr algn="ctr" eaLnBrk="0" hangingPunct="0">
              <a:defRPr sz="2000">
                <a:solidFill>
                  <a:schemeClr val="tx1"/>
                </a:solidFill>
                <a:latin typeface="Lucida Grande" charset="0"/>
                <a:ea typeface="ヒラギノ角ゴ ProN W3" charset="0"/>
                <a:cs typeface="ヒラギノ角ゴ ProN W3" charset="0"/>
                <a:sym typeface="Lucida Grande" charset="0"/>
              </a:defRPr>
            </a:lvl7pPr>
            <a:lvl8pPr algn="ctr" eaLnBrk="0" hangingPunct="0">
              <a:defRPr sz="2000">
                <a:solidFill>
                  <a:schemeClr val="tx1"/>
                </a:solidFill>
                <a:latin typeface="Lucida Grande" charset="0"/>
                <a:ea typeface="ヒラギノ角ゴ ProN W3" charset="0"/>
                <a:cs typeface="ヒラギノ角ゴ ProN W3" charset="0"/>
                <a:sym typeface="Lucida Grande" charset="0"/>
              </a:defRPr>
            </a:lvl8pPr>
            <a:lvl9pPr algn="ctr" eaLnBrk="0" hangingPunct="0">
              <a:defRPr sz="2000">
                <a:solidFill>
                  <a:schemeClr val="tx1"/>
                </a:solidFill>
                <a:latin typeface="Lucida Grande" charset="0"/>
                <a:ea typeface="ヒラギノ角ゴ ProN W3" charset="0"/>
                <a:cs typeface="ヒラギノ角ゴ ProN W3" charset="0"/>
                <a:sym typeface="Lucida Grande" charset="0"/>
              </a:defRPr>
            </a:lvl9pPr>
          </a:lstStyle>
          <a:p>
            <a:pPr>
              <a:spcBef>
                <a:spcPct val="0"/>
              </a:spcBef>
            </a:pPr>
            <a:r>
              <a:rPr lang="en-US" sz="4000" dirty="0">
                <a:solidFill>
                  <a:schemeClr val="bg1"/>
                </a:solidFill>
                <a:latin typeface="Calibri"/>
                <a:cs typeface="Calibri"/>
              </a:rPr>
              <a:t>Why do data repositories exist?</a:t>
            </a:r>
          </a:p>
        </p:txBody>
      </p:sp>
    </p:spTree>
    <p:extLst>
      <p:ext uri="{BB962C8B-B14F-4D97-AF65-F5344CB8AC3E}">
        <p14:creationId xmlns:p14="http://schemas.microsoft.com/office/powerpoint/2010/main" val="49350622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person&#13;&#10;&#13;&#10;Description automatically generated">
            <a:extLst>
              <a:ext uri="{FF2B5EF4-FFF2-40B4-BE49-F238E27FC236}">
                <a16:creationId xmlns:a16="http://schemas.microsoft.com/office/drawing/2014/main" id="{3C45E346-E87C-A44D-93D2-51FE2E1EFB3A}"/>
              </a:ext>
            </a:extLst>
          </p:cNvPr>
          <p:cNvPicPr>
            <a:picLocks noChangeAspect="1"/>
          </p:cNvPicPr>
          <p:nvPr/>
        </p:nvPicPr>
        <p:blipFill>
          <a:blip r:embed="rId2"/>
          <a:stretch>
            <a:fillRect/>
          </a:stretch>
        </p:blipFill>
        <p:spPr>
          <a:xfrm>
            <a:off x="0" y="959279"/>
            <a:ext cx="9144000" cy="4568386"/>
          </a:xfrm>
          <a:prstGeom prst="rect">
            <a:avLst/>
          </a:prstGeom>
        </p:spPr>
      </p:pic>
      <p:sp>
        <p:nvSpPr>
          <p:cNvPr id="6" name="TextBox 5">
            <a:extLst>
              <a:ext uri="{FF2B5EF4-FFF2-40B4-BE49-F238E27FC236}">
                <a16:creationId xmlns:a16="http://schemas.microsoft.com/office/drawing/2014/main" id="{3B6F5B56-BBAC-9944-A7D9-DC1494CE26AE}"/>
              </a:ext>
            </a:extLst>
          </p:cNvPr>
          <p:cNvSpPr txBox="1"/>
          <p:nvPr/>
        </p:nvSpPr>
        <p:spPr>
          <a:xfrm>
            <a:off x="403356" y="6248480"/>
            <a:ext cx="8038278" cy="1083374"/>
          </a:xfrm>
          <a:prstGeom prst="rect">
            <a:avLst/>
          </a:prstGeom>
          <a:noFill/>
        </p:spPr>
        <p:txBody>
          <a:bodyPr wrap="square" rtlCol="0">
            <a:spAutoFit/>
          </a:bodyPr>
          <a:lstStyle/>
          <a:p>
            <a:pPr marL="381000" indent="-381000">
              <a:lnSpc>
                <a:spcPct val="130000"/>
              </a:lnSpc>
              <a:buSzPct val="115000"/>
              <a:buBlip>
                <a:blip r:embed="rId3"/>
              </a:buBlip>
              <a:defRPr/>
            </a:pPr>
            <a:r>
              <a:rPr lang="en-GB" sz="1400" b="1" dirty="0">
                <a:solidFill>
                  <a:srgbClr val="44515E"/>
                </a:solidFill>
                <a:latin typeface="Helvetica"/>
                <a:ea typeface="Calibri" charset="0"/>
                <a:cs typeface="Helvetica"/>
              </a:rPr>
              <a:t>Source: </a:t>
            </a:r>
            <a:r>
              <a:rPr lang="en-US" sz="1400" dirty="0"/>
              <a:t>https://</a:t>
            </a:r>
            <a:r>
              <a:rPr lang="en-US" sz="1400" dirty="0" err="1"/>
              <a:t>www.businessinsider.com</a:t>
            </a:r>
            <a:r>
              <a:rPr lang="en-US" sz="1400" dirty="0"/>
              <a:t>/google-data-is-more-like-sunlight-than-oil-france-gdpr-fine-57-million-2019-1</a:t>
            </a:r>
          </a:p>
          <a:p>
            <a:br>
              <a:rPr lang="en-US" sz="1400" dirty="0"/>
            </a:br>
            <a:r>
              <a:rPr lang="en-GB" sz="1400" b="1" dirty="0">
                <a:solidFill>
                  <a:srgbClr val="44515E"/>
                </a:solidFill>
                <a:latin typeface="Helvetica"/>
                <a:ea typeface="Calibri" charset="0"/>
                <a:cs typeface="Helvetica"/>
              </a:rPr>
              <a:t>  </a:t>
            </a:r>
            <a:endParaRPr lang="en-US" sz="1400" dirty="0">
              <a:solidFill>
                <a:srgbClr val="44515E"/>
              </a:solidFill>
              <a:latin typeface="Helvetica"/>
              <a:ea typeface="Calibri" charset="0"/>
              <a:cs typeface="Helvetica"/>
            </a:endParaRPr>
          </a:p>
        </p:txBody>
      </p:sp>
      <p:sp>
        <p:nvSpPr>
          <p:cNvPr id="9" name="Title 1">
            <a:extLst>
              <a:ext uri="{FF2B5EF4-FFF2-40B4-BE49-F238E27FC236}">
                <a16:creationId xmlns:a16="http://schemas.microsoft.com/office/drawing/2014/main" id="{A134C491-C4B8-BE40-B764-4041DFA8C189}"/>
              </a:ext>
            </a:extLst>
          </p:cNvPr>
          <p:cNvSpPr txBox="1">
            <a:spLocks/>
          </p:cNvSpPr>
          <p:nvPr/>
        </p:nvSpPr>
        <p:spPr bwMode="auto">
          <a:xfrm>
            <a:off x="93320" y="67833"/>
            <a:ext cx="9050679" cy="2062946"/>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200" dirty="0">
                <a:solidFill>
                  <a:srgbClr val="44515E"/>
                </a:solidFill>
                <a:latin typeface="Calibri" panose="020F0502020204030204" pitchFamily="34" charset="0"/>
                <a:ea typeface="ヒラギノ角ゴ ProN W3" charset="0"/>
                <a:cs typeface="Calibri" panose="020F0502020204030204" pitchFamily="34" charset="0"/>
              </a:rPr>
              <a:t>Data is the new oil? Data is the new solar energy!</a:t>
            </a:r>
          </a:p>
        </p:txBody>
      </p:sp>
      <p:sp>
        <p:nvSpPr>
          <p:cNvPr id="10" name="Rectangle 9">
            <a:extLst>
              <a:ext uri="{FF2B5EF4-FFF2-40B4-BE49-F238E27FC236}">
                <a16:creationId xmlns:a16="http://schemas.microsoft.com/office/drawing/2014/main" id="{1BEF4DE6-E4A7-424D-92BD-A1EC92F3F656}"/>
              </a:ext>
            </a:extLst>
          </p:cNvPr>
          <p:cNvSpPr/>
          <p:nvPr/>
        </p:nvSpPr>
        <p:spPr>
          <a:xfrm>
            <a:off x="0" y="5678405"/>
            <a:ext cx="9024730" cy="400110"/>
          </a:xfrm>
          <a:prstGeom prst="rect">
            <a:avLst/>
          </a:prstGeom>
        </p:spPr>
        <p:txBody>
          <a:bodyPr wrap="square">
            <a:spAutoFit/>
          </a:bodyPr>
          <a:lstStyle/>
          <a:p>
            <a:pPr algn="ctr" fontAlgn="base">
              <a:spcBef>
                <a:spcPct val="0"/>
              </a:spcBef>
              <a:spcAft>
                <a:spcPct val="0"/>
              </a:spcAft>
            </a:pPr>
            <a:r>
              <a:rPr lang="en-US" sz="2000" dirty="0">
                <a:solidFill>
                  <a:srgbClr val="44515E"/>
                </a:solidFill>
                <a:latin typeface="Calibri" panose="020F0502020204030204" pitchFamily="34" charset="0"/>
                <a:ea typeface="ヒラギノ角ゴ ProN W3" charset="0"/>
                <a:cs typeface="Calibri" panose="020F0502020204030204" pitchFamily="34" charset="0"/>
              </a:rPr>
              <a:t>Positive spin on data: the oil analogy implies that data is a finite resource</a:t>
            </a:r>
          </a:p>
        </p:txBody>
      </p:sp>
    </p:spTree>
    <p:extLst>
      <p:ext uri="{BB962C8B-B14F-4D97-AF65-F5344CB8AC3E}">
        <p14:creationId xmlns:p14="http://schemas.microsoft.com/office/powerpoint/2010/main" val="241316125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4200" y="1573888"/>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96940" y="1573888"/>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A61C8A2-DA89-BA45-BF5B-AA08BE14496F}"/>
              </a:ext>
            </a:extLst>
          </p:cNvPr>
          <p:cNvSpPr txBox="1"/>
          <p:nvPr/>
        </p:nvSpPr>
        <p:spPr>
          <a:xfrm>
            <a:off x="456366" y="6231659"/>
            <a:ext cx="4724370" cy="438582"/>
          </a:xfrm>
          <a:prstGeom prst="rect">
            <a:avLst/>
          </a:prstGeom>
          <a:noFill/>
        </p:spPr>
        <p:txBody>
          <a:bodyPr wrap="none" rtlCol="0">
            <a:spAutoFit/>
          </a:bodyPr>
          <a:lstStyle/>
          <a:p>
            <a:pPr marL="381000" indent="-381000">
              <a:lnSpc>
                <a:spcPct val="130000"/>
              </a:lnSpc>
              <a:buSzPct val="115000"/>
              <a:buBlip>
                <a:blip r:embed="rId3"/>
              </a:buBlip>
              <a:defRPr/>
            </a:pPr>
            <a:r>
              <a:rPr lang="en-GB" b="1" dirty="0">
                <a:solidFill>
                  <a:srgbClr val="44515E"/>
                </a:solidFill>
                <a:latin typeface="Helvetica"/>
                <a:ea typeface="Calibri" charset="0"/>
                <a:cs typeface="Helvetica"/>
              </a:rPr>
              <a:t>Author:</a:t>
            </a:r>
            <a:r>
              <a:rPr lang="en-GB" dirty="0">
                <a:solidFill>
                  <a:srgbClr val="44515E"/>
                </a:solidFill>
                <a:latin typeface="Helvetica"/>
                <a:ea typeface="Calibri" charset="0"/>
                <a:cs typeface="Helvetica"/>
              </a:rPr>
              <a:t> Auke </a:t>
            </a:r>
            <a:r>
              <a:rPr lang="en-GB" dirty="0" err="1">
                <a:solidFill>
                  <a:srgbClr val="44515E"/>
                </a:solidFill>
                <a:latin typeface="Helvetica"/>
                <a:ea typeface="Calibri" charset="0"/>
                <a:cs typeface="Helvetica"/>
              </a:rPr>
              <a:t>Herrema</a:t>
            </a:r>
            <a:r>
              <a:rPr lang="en-GB" dirty="0">
                <a:solidFill>
                  <a:srgbClr val="44515E"/>
                </a:solidFill>
                <a:latin typeface="Helvetica"/>
                <a:ea typeface="Calibri" charset="0"/>
                <a:cs typeface="Helvetica"/>
              </a:rPr>
              <a:t> – Het </a:t>
            </a:r>
            <a:r>
              <a:rPr lang="en-GB" dirty="0" err="1">
                <a:solidFill>
                  <a:srgbClr val="44515E"/>
                </a:solidFill>
                <a:latin typeface="Helvetica"/>
                <a:ea typeface="Calibri" charset="0"/>
                <a:cs typeface="Helvetica"/>
              </a:rPr>
              <a:t>Bouwteam</a:t>
            </a:r>
            <a:endParaRPr lang="en-US" dirty="0">
              <a:solidFill>
                <a:srgbClr val="44515E"/>
              </a:solidFill>
              <a:latin typeface="Helvetica"/>
              <a:ea typeface="Calibri" charset="0"/>
              <a:cs typeface="Helvetica"/>
            </a:endParaRPr>
          </a:p>
        </p:txBody>
      </p:sp>
      <p:pic>
        <p:nvPicPr>
          <p:cNvPr id="8" name="Picture 7">
            <a:extLst>
              <a:ext uri="{FF2B5EF4-FFF2-40B4-BE49-F238E27FC236}">
                <a16:creationId xmlns:a16="http://schemas.microsoft.com/office/drawing/2014/main" id="{7DFB00A1-9DC9-EE4B-85F7-F17D7F463A48}"/>
              </a:ext>
            </a:extLst>
          </p:cNvPr>
          <p:cNvPicPr>
            <a:picLocks noChangeAspect="1"/>
          </p:cNvPicPr>
          <p:nvPr/>
        </p:nvPicPr>
        <p:blipFill>
          <a:blip r:embed="rId4"/>
          <a:stretch>
            <a:fillRect/>
          </a:stretch>
        </p:blipFill>
        <p:spPr>
          <a:xfrm>
            <a:off x="217710" y="1509069"/>
            <a:ext cx="2740394" cy="3859711"/>
          </a:xfrm>
          <a:prstGeom prst="rect">
            <a:avLst/>
          </a:prstGeom>
        </p:spPr>
      </p:pic>
      <p:pic>
        <p:nvPicPr>
          <p:cNvPr id="9" name="Picture 8">
            <a:extLst>
              <a:ext uri="{FF2B5EF4-FFF2-40B4-BE49-F238E27FC236}">
                <a16:creationId xmlns:a16="http://schemas.microsoft.com/office/drawing/2014/main" id="{1B0409CF-A6EB-5F4B-B233-CC584F24542B}"/>
              </a:ext>
            </a:extLst>
          </p:cNvPr>
          <p:cNvPicPr>
            <a:picLocks noChangeAspect="1"/>
          </p:cNvPicPr>
          <p:nvPr/>
        </p:nvPicPr>
        <p:blipFill>
          <a:blip r:embed="rId5"/>
          <a:stretch>
            <a:fillRect/>
          </a:stretch>
        </p:blipFill>
        <p:spPr>
          <a:xfrm>
            <a:off x="6175540" y="1533923"/>
            <a:ext cx="2743200" cy="3810001"/>
          </a:xfrm>
          <a:prstGeom prst="rect">
            <a:avLst/>
          </a:prstGeom>
        </p:spPr>
      </p:pic>
      <p:pic>
        <p:nvPicPr>
          <p:cNvPr id="11" name="Picture 10">
            <a:extLst>
              <a:ext uri="{FF2B5EF4-FFF2-40B4-BE49-F238E27FC236}">
                <a16:creationId xmlns:a16="http://schemas.microsoft.com/office/drawing/2014/main" id="{D5ECE3DF-F05F-544B-B175-9EA6E1F87422}"/>
              </a:ext>
            </a:extLst>
          </p:cNvPr>
          <p:cNvPicPr>
            <a:picLocks noChangeAspect="1"/>
          </p:cNvPicPr>
          <p:nvPr/>
        </p:nvPicPr>
        <p:blipFill>
          <a:blip r:embed="rId6"/>
          <a:stretch>
            <a:fillRect/>
          </a:stretch>
        </p:blipFill>
        <p:spPr>
          <a:xfrm>
            <a:off x="3200399" y="1489220"/>
            <a:ext cx="2743200" cy="3850106"/>
          </a:xfrm>
          <a:prstGeom prst="rect">
            <a:avLst/>
          </a:prstGeom>
        </p:spPr>
      </p:pic>
      <p:pic>
        <p:nvPicPr>
          <p:cNvPr id="13" name="Picture 12" descr="fig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93007" y="6235247"/>
            <a:ext cx="1227693" cy="613847"/>
          </a:xfrm>
          <a:prstGeom prst="rect">
            <a:avLst/>
          </a:prstGeom>
        </p:spPr>
      </p:pic>
      <p:sp>
        <p:nvSpPr>
          <p:cNvPr id="10" name="Title 1">
            <a:extLst>
              <a:ext uri="{FF2B5EF4-FFF2-40B4-BE49-F238E27FC236}">
                <a16:creationId xmlns:a16="http://schemas.microsoft.com/office/drawing/2014/main" id="{E3FA9CA4-C79B-5340-B244-647A7495C211}"/>
              </a:ext>
            </a:extLst>
          </p:cNvPr>
          <p:cNvSpPr txBox="1">
            <a:spLocks/>
          </p:cNvSpPr>
          <p:nvPr/>
        </p:nvSpPr>
        <p:spPr bwMode="auto">
          <a:xfrm>
            <a:off x="46660" y="457747"/>
            <a:ext cx="9050679" cy="2062946"/>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200" dirty="0">
                <a:solidFill>
                  <a:srgbClr val="44515E"/>
                </a:solidFill>
                <a:latin typeface="Calibri" panose="020F0502020204030204" pitchFamily="34" charset="0"/>
                <a:ea typeface="ヒラギノ角ゴ ProN W3" charset="0"/>
                <a:cs typeface="Calibri" panose="020F0502020204030204" pitchFamily="34" charset="0"/>
              </a:rPr>
              <a:t>Data in academia</a:t>
            </a:r>
          </a:p>
        </p:txBody>
      </p:sp>
    </p:spTree>
    <p:extLst>
      <p:ext uri="{BB962C8B-B14F-4D97-AF65-F5344CB8AC3E}">
        <p14:creationId xmlns:p14="http://schemas.microsoft.com/office/powerpoint/2010/main" val="100584815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93320" y="67833"/>
            <a:ext cx="9050679" cy="2062946"/>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200" dirty="0">
                <a:solidFill>
                  <a:srgbClr val="44515E"/>
                </a:solidFill>
                <a:latin typeface="Calibri" panose="020F0502020204030204" pitchFamily="34" charset="0"/>
                <a:ea typeface="ヒラギノ角ゴ ProN W3" charset="0"/>
                <a:cs typeface="Calibri" panose="020F0502020204030204" pitchFamily="34" charset="0"/>
              </a:rPr>
              <a:t>Reproducibility, Replication, and Reuse</a:t>
            </a:r>
          </a:p>
        </p:txBody>
      </p:sp>
      <p:pic>
        <p:nvPicPr>
          <p:cNvPr id="5" name="Picture 4" descr="Screen Shot 2017-08-21 at 12.13.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0165" y="1059640"/>
            <a:ext cx="5524500" cy="2284060"/>
          </a:xfrm>
          <a:prstGeom prst="rect">
            <a:avLst/>
          </a:prstGeom>
          <a:effectLst>
            <a:outerShdw blurRad="50800" dist="38100" dir="2700000" algn="tl" rotWithShape="0">
              <a:srgbClr val="000000">
                <a:alpha val="43000"/>
              </a:srgbClr>
            </a:outerShdw>
          </a:effectLst>
        </p:spPr>
      </p:pic>
      <p:sp>
        <p:nvSpPr>
          <p:cNvPr id="6" name="Rectangle 5"/>
          <p:cNvSpPr/>
          <p:nvPr/>
        </p:nvSpPr>
        <p:spPr>
          <a:xfrm>
            <a:off x="93320" y="6487446"/>
            <a:ext cx="3675943" cy="400110"/>
          </a:xfrm>
          <a:prstGeom prst="rect">
            <a:avLst/>
          </a:prstGeom>
        </p:spPr>
        <p:txBody>
          <a:bodyPr wrap="none">
            <a:spAutoFit/>
          </a:bodyPr>
          <a:lstStyle/>
          <a:p>
            <a:r>
              <a:rPr lang="pt-BR" sz="2000" dirty="0" err="1">
                <a:solidFill>
                  <a:srgbClr val="4BB9AE"/>
                </a:solidFill>
                <a:latin typeface="Calibri" panose="020F0502020204030204" pitchFamily="34" charset="0"/>
                <a:cs typeface="Calibri" panose="020F0502020204030204" pitchFamily="34" charset="0"/>
              </a:rPr>
              <a:t>https</a:t>
            </a:r>
            <a:r>
              <a:rPr lang="pt-BR" sz="2000" dirty="0">
                <a:solidFill>
                  <a:srgbClr val="4BB9AE"/>
                </a:solidFill>
                <a:latin typeface="Calibri" panose="020F0502020204030204" pitchFamily="34" charset="0"/>
                <a:cs typeface="Calibri" panose="020F0502020204030204" pitchFamily="34" charset="0"/>
              </a:rPr>
              <a:t>://</a:t>
            </a:r>
            <a:r>
              <a:rPr lang="pt-BR" sz="2000" dirty="0" err="1">
                <a:solidFill>
                  <a:srgbClr val="4BB9AE"/>
                </a:solidFill>
                <a:latin typeface="Calibri" panose="020F0502020204030204" pitchFamily="34" charset="0"/>
                <a:cs typeface="Calibri" panose="020F0502020204030204" pitchFamily="34" charset="0"/>
              </a:rPr>
              <a:t>doi.org</a:t>
            </a:r>
            <a:r>
              <a:rPr lang="pt-BR" sz="2000" dirty="0">
                <a:solidFill>
                  <a:srgbClr val="4BB9AE"/>
                </a:solidFill>
                <a:latin typeface="Calibri" panose="020F0502020204030204" pitchFamily="34" charset="0"/>
                <a:cs typeface="Calibri" panose="020F0502020204030204" pitchFamily="34" charset="0"/>
              </a:rPr>
              <a:t>/10.1038/533452a</a:t>
            </a:r>
            <a:endParaRPr lang="en-US" sz="2000" dirty="0">
              <a:solidFill>
                <a:srgbClr val="4BB9AE"/>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4"/>
          <a:stretch>
            <a:fillRect/>
          </a:stretch>
        </p:blipFill>
        <p:spPr>
          <a:xfrm>
            <a:off x="3880555" y="2653920"/>
            <a:ext cx="4796730" cy="4073413"/>
          </a:xfrm>
          <a:prstGeom prst="rect">
            <a:avLst/>
          </a:prstGeom>
          <a:effectLst>
            <a:outerShdw blurRad="50800" dist="38100" dir="2700000" algn="tl" rotWithShape="0">
              <a:srgbClr val="000000">
                <a:alpha val="43000"/>
              </a:srgbClr>
            </a:outerShdw>
          </a:effectLst>
        </p:spPr>
      </p:pic>
      <p:sp>
        <p:nvSpPr>
          <p:cNvPr id="8" name="Rectangle 7"/>
          <p:cNvSpPr/>
          <p:nvPr/>
        </p:nvSpPr>
        <p:spPr>
          <a:xfrm>
            <a:off x="278694" y="1046836"/>
            <a:ext cx="3092694" cy="5262979"/>
          </a:xfrm>
          <a:prstGeom prst="rect">
            <a:avLst/>
          </a:prstGeom>
        </p:spPr>
        <p:txBody>
          <a:bodyPr wrap="square">
            <a:spAutoFit/>
          </a:bodyPr>
          <a:lstStyle/>
          <a:p>
            <a:r>
              <a:rPr lang="en-US" sz="2800" dirty="0">
                <a:solidFill>
                  <a:srgbClr val="44515E"/>
                </a:solidFill>
                <a:latin typeface="Calibri" panose="020F0502020204030204" pitchFamily="34" charset="0"/>
                <a:cs typeface="Calibri" panose="020F0502020204030204" pitchFamily="34" charset="0"/>
              </a:rPr>
              <a:t>Selective reporting is a key culprit in the reproducibility crisis. Publishing all of your results so that researchers can build off of your discoveries and research promotes collaboration, efficiency, and reuse</a:t>
            </a:r>
          </a:p>
        </p:txBody>
      </p:sp>
    </p:spTree>
    <p:extLst>
      <p:ext uri="{BB962C8B-B14F-4D97-AF65-F5344CB8AC3E}">
        <p14:creationId xmlns:p14="http://schemas.microsoft.com/office/powerpoint/2010/main" val="127912028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562px-BlankMap-North_America-Subdivisions.sv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70125"/>
            <a:ext cx="4297363" cy="458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5" name="Title 1"/>
          <p:cNvSpPr>
            <a:spLocks noGrp="1"/>
          </p:cNvSpPr>
          <p:nvPr>
            <p:ph type="title"/>
          </p:nvPr>
        </p:nvSpPr>
        <p:spPr bwMode="auto">
          <a:xfrm>
            <a:off x="93321" y="138388"/>
            <a:ext cx="8944316" cy="1143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z="2800" dirty="0">
                <a:solidFill>
                  <a:srgbClr val="44515E"/>
                </a:solidFill>
                <a:latin typeface="Calibri" panose="020F0502020204030204" pitchFamily="34" charset="0"/>
                <a:ea typeface="ヒラギノ角ゴ ProN W3" charset="0"/>
                <a:cs typeface="Calibri" panose="020F0502020204030204" pitchFamily="34" charset="0"/>
              </a:rPr>
              <a:t>Governments aligning to support public access of research</a:t>
            </a:r>
          </a:p>
        </p:txBody>
      </p:sp>
      <p:pic>
        <p:nvPicPr>
          <p:cNvPr id="49156" name="Picture 3" descr="Blank_map_of_Europe_cropped.svg.png"/>
          <p:cNvPicPr>
            <a:picLocks noChangeAspect="1"/>
          </p:cNvPicPr>
          <p:nvPr/>
        </p:nvPicPr>
        <p:blipFill>
          <a:blip r:embed="rId4">
            <a:alphaModFix amt="51000"/>
            <a:extLst>
              <a:ext uri="{28A0092B-C50C-407E-A947-70E740481C1C}">
                <a14:useLocalDpi xmlns:a14="http://schemas.microsoft.com/office/drawing/2010/main" val="0"/>
              </a:ext>
            </a:extLst>
          </a:blip>
          <a:srcRect/>
          <a:stretch>
            <a:fillRect/>
          </a:stretch>
        </p:blipFill>
        <p:spPr bwMode="auto">
          <a:xfrm>
            <a:off x="4645025" y="2270125"/>
            <a:ext cx="4487863" cy="4587875"/>
          </a:xfrm>
          <a:prstGeom prst="rect">
            <a:avLst/>
          </a:prstGeom>
          <a:noFill/>
          <a:ln>
            <a:noFill/>
          </a:ln>
          <a:extLst>
            <a:ext uri="{909E8E84-426E-40dd-AFC4-6F175D3DCCD1}">
              <a14:hiddenFill xmlns="" xmlns:a14="http://schemas.microsoft.com/office/drawing/2010/main">
                <a:solidFill>
                  <a:srgbClr val="FFFFFF">
                    <a:alpha val="50980"/>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Content Placeholder 2"/>
          <p:cNvSpPr>
            <a:spLocks noGrp="1"/>
          </p:cNvSpPr>
          <p:nvPr>
            <p:ph idx="1"/>
          </p:nvPr>
        </p:nvSpPr>
        <p:spPr>
          <a:xfrm>
            <a:off x="405387" y="1931000"/>
            <a:ext cx="8669000" cy="2645762"/>
          </a:xfrm>
        </p:spPr>
        <p:txBody>
          <a:bodyPr numCol="2"/>
          <a:lstStyle/>
          <a:p>
            <a:pPr marL="381000" indent="-381000">
              <a:lnSpc>
                <a:spcPct val="130000"/>
              </a:lnSpc>
              <a:buSzPct val="115000"/>
              <a:buFontTx/>
              <a:buBlip>
                <a:blip r:embed="rId5"/>
              </a:buBlip>
              <a:defRPr/>
            </a:pPr>
            <a:r>
              <a:rPr lang="en-US" sz="1800" b="0" dirty="0">
                <a:solidFill>
                  <a:srgbClr val="44515E"/>
                </a:solidFill>
                <a:latin typeface="Calibri" panose="020F0502020204030204" pitchFamily="34" charset="0"/>
                <a:ea typeface="Calibri" charset="0"/>
                <a:cs typeface="Calibri" panose="020F0502020204030204" pitchFamily="34" charset="0"/>
                <a:sym typeface="Arial Bold" charset="0"/>
              </a:rPr>
              <a:t>OSTP Memo -&gt; OPEN Gov’t Data</a:t>
            </a:r>
          </a:p>
          <a:p>
            <a:pPr marL="381000" indent="-381000">
              <a:lnSpc>
                <a:spcPct val="130000"/>
              </a:lnSpc>
              <a:buSzPct val="115000"/>
              <a:buFontTx/>
              <a:buBlip>
                <a:blip r:embed="rId5"/>
              </a:buBlip>
              <a:defRPr/>
            </a:pPr>
            <a:r>
              <a:rPr lang="en-US" sz="1800" b="0" dirty="0">
                <a:solidFill>
                  <a:srgbClr val="44515E"/>
                </a:solidFill>
                <a:latin typeface="Calibri" panose="020F0502020204030204" pitchFamily="34" charset="0"/>
                <a:ea typeface="Calibri" charset="0"/>
                <a:cs typeface="Calibri" panose="020F0502020204030204" pitchFamily="34" charset="0"/>
                <a:sym typeface="Arial Bold" charset="0"/>
              </a:rPr>
              <a:t>NIH, NSF, NOAA, SI, and more</a:t>
            </a:r>
            <a:r>
              <a:rPr lang="is-IS" sz="1800" b="0" dirty="0">
                <a:solidFill>
                  <a:srgbClr val="44515E"/>
                </a:solidFill>
                <a:latin typeface="Calibri" panose="020F0502020204030204" pitchFamily="34" charset="0"/>
                <a:ea typeface="Calibri" charset="0"/>
                <a:cs typeface="Calibri" panose="020F0502020204030204" pitchFamily="34" charset="0"/>
                <a:sym typeface="Arial Bold" charset="0"/>
              </a:rPr>
              <a:t>…</a:t>
            </a:r>
            <a:r>
              <a:rPr lang="en-US" sz="1800" b="0" dirty="0">
                <a:solidFill>
                  <a:srgbClr val="44515E"/>
                </a:solidFill>
                <a:latin typeface="Calibri" panose="020F0502020204030204" pitchFamily="34" charset="0"/>
                <a:ea typeface="Calibri" charset="0"/>
                <a:cs typeface="Calibri" panose="020F0502020204030204" pitchFamily="34" charset="0"/>
                <a:sym typeface="Arial Bold" charset="0"/>
              </a:rPr>
              <a:t>	</a:t>
            </a:r>
          </a:p>
          <a:p>
            <a:pPr marL="381000" indent="-381000">
              <a:lnSpc>
                <a:spcPct val="130000"/>
              </a:lnSpc>
              <a:buSzPct val="115000"/>
              <a:buFont typeface="Arial" charset="0"/>
              <a:buBlip>
                <a:blip r:embed="rId5"/>
              </a:buBlip>
              <a:defRPr/>
            </a:pPr>
            <a:r>
              <a:rPr lang="en-US" sz="1800" b="0" dirty="0">
                <a:solidFill>
                  <a:srgbClr val="44515E"/>
                </a:solidFill>
                <a:latin typeface="Calibri" panose="020F0502020204030204" pitchFamily="34" charset="0"/>
                <a:ea typeface="Calibri" charset="0"/>
                <a:cs typeface="Calibri" panose="020F0502020204030204" pitchFamily="34" charset="0"/>
                <a:sym typeface="Arial Bold" charset="0"/>
              </a:rPr>
              <a:t>Tri-Agency Open Access Policy</a:t>
            </a:r>
          </a:p>
          <a:p>
            <a:pPr marL="381000" indent="-381000">
              <a:lnSpc>
                <a:spcPct val="130000"/>
              </a:lnSpc>
              <a:buSzPct val="115000"/>
              <a:buFontTx/>
              <a:buBlip>
                <a:blip r:embed="rId5"/>
              </a:buBlip>
              <a:defRPr/>
            </a:pPr>
            <a:r>
              <a:rPr lang="en-US" sz="1800" b="0" dirty="0">
                <a:solidFill>
                  <a:srgbClr val="44515E"/>
                </a:solidFill>
                <a:latin typeface="Calibri" panose="020F0502020204030204" pitchFamily="34" charset="0"/>
                <a:ea typeface="Calibri" charset="0"/>
                <a:cs typeface="Calibri" panose="020F0502020204030204" pitchFamily="34" charset="0"/>
                <a:sym typeface="Arial Bold" charset="0"/>
              </a:rPr>
              <a:t>FASTR</a:t>
            </a:r>
          </a:p>
          <a:p>
            <a:pPr marL="381000" indent="-381000">
              <a:lnSpc>
                <a:spcPct val="130000"/>
              </a:lnSpc>
              <a:buSzPct val="115000"/>
              <a:buFont typeface="Arial" charset="0"/>
              <a:buBlip>
                <a:blip r:embed="rId5"/>
              </a:buBlip>
              <a:defRPr/>
            </a:pPr>
            <a:r>
              <a:rPr lang="en-US" sz="1800" b="0" dirty="0">
                <a:solidFill>
                  <a:srgbClr val="44515E"/>
                </a:solidFill>
                <a:latin typeface="Calibri" panose="020F0502020204030204" pitchFamily="34" charset="0"/>
                <a:ea typeface="Calibri" charset="0"/>
                <a:cs typeface="Calibri" panose="020F0502020204030204" pitchFamily="34" charset="0"/>
                <a:sym typeface="Arial Bold" charset="0"/>
              </a:rPr>
              <a:t>Other funder policies</a:t>
            </a:r>
          </a:p>
          <a:p>
            <a:pPr marL="781050" lvl="2" indent="-381000">
              <a:lnSpc>
                <a:spcPct val="130000"/>
              </a:lnSpc>
              <a:spcBef>
                <a:spcPts val="800"/>
              </a:spcBef>
              <a:buSzPct val="115000"/>
              <a:buFont typeface="Arial" charset="0"/>
              <a:buBlip>
                <a:blip r:embed="rId5"/>
              </a:buBlip>
              <a:defRPr/>
            </a:pPr>
            <a:r>
              <a:rPr lang="en-US" sz="1400" dirty="0" err="1">
                <a:solidFill>
                  <a:srgbClr val="44515E"/>
                </a:solidFill>
                <a:latin typeface="Calibri" panose="020F0502020204030204" pitchFamily="34" charset="0"/>
                <a:ea typeface="Calibri" charset="0"/>
                <a:cs typeface="Calibri" panose="020F0502020204030204" pitchFamily="34" charset="0"/>
                <a:sym typeface="Arial Bold" charset="0"/>
              </a:rPr>
              <a:t>ie</a:t>
            </a:r>
            <a:r>
              <a:rPr lang="en-US" sz="1400" dirty="0">
                <a:solidFill>
                  <a:srgbClr val="44515E"/>
                </a:solidFill>
                <a:latin typeface="Calibri" panose="020F0502020204030204" pitchFamily="34" charset="0"/>
                <a:ea typeface="Calibri" charset="0"/>
                <a:cs typeface="Calibri" panose="020F0502020204030204" pitchFamily="34" charset="0"/>
                <a:sym typeface="Arial Bold" charset="0"/>
              </a:rPr>
              <a:t>: Gates, Moore, Sloan, NEH, HHMI </a:t>
            </a:r>
          </a:p>
          <a:p>
            <a:pPr marL="381000" indent="-381000">
              <a:lnSpc>
                <a:spcPct val="130000"/>
              </a:lnSpc>
              <a:buSzPct val="115000"/>
              <a:buFont typeface="Arial" charset="0"/>
              <a:buBlip>
                <a:blip r:embed="rId5"/>
              </a:buBlip>
              <a:defRPr/>
            </a:pPr>
            <a:r>
              <a:rPr lang="en-US" sz="1800" b="0" dirty="0">
                <a:solidFill>
                  <a:srgbClr val="44515E"/>
                </a:solidFill>
                <a:latin typeface="Calibri" panose="020F0502020204030204" pitchFamily="34" charset="0"/>
                <a:ea typeface="Calibri" charset="0"/>
                <a:cs typeface="Calibri" panose="020F0502020204030204" pitchFamily="34" charset="0"/>
                <a:sym typeface="Arial Bold" charset="0"/>
              </a:rPr>
              <a:t>Concordat on Open Research Data (HEFCE, RCUK, UUK, </a:t>
            </a:r>
            <a:r>
              <a:rPr lang="en-US" sz="1800" b="0" dirty="0" err="1">
                <a:solidFill>
                  <a:srgbClr val="44515E"/>
                </a:solidFill>
                <a:latin typeface="Calibri" panose="020F0502020204030204" pitchFamily="34" charset="0"/>
                <a:ea typeface="Calibri" charset="0"/>
                <a:cs typeface="Calibri" panose="020F0502020204030204" pitchFamily="34" charset="0"/>
                <a:sym typeface="Arial Bold" charset="0"/>
              </a:rPr>
              <a:t>Wellcome</a:t>
            </a:r>
            <a:r>
              <a:rPr lang="en-US" sz="1800" b="0" dirty="0">
                <a:solidFill>
                  <a:srgbClr val="44515E"/>
                </a:solidFill>
                <a:latin typeface="Calibri" panose="020F0502020204030204" pitchFamily="34" charset="0"/>
                <a:ea typeface="Calibri" charset="0"/>
                <a:cs typeface="Calibri" panose="020F0502020204030204" pitchFamily="34" charset="0"/>
                <a:sym typeface="Arial Bold" charset="0"/>
              </a:rPr>
              <a:t> Trust), EPSRC, and more</a:t>
            </a:r>
          </a:p>
          <a:p>
            <a:pPr marL="381000" indent="-381000">
              <a:lnSpc>
                <a:spcPct val="130000"/>
              </a:lnSpc>
              <a:buSzPct val="115000"/>
              <a:buFont typeface="Arial" charset="0"/>
              <a:buBlip>
                <a:blip r:embed="rId5"/>
              </a:buBlip>
              <a:defRPr/>
            </a:pPr>
            <a:r>
              <a:rPr lang="en-US" sz="1800" b="0" dirty="0">
                <a:solidFill>
                  <a:srgbClr val="44515E"/>
                </a:solidFill>
                <a:latin typeface="Calibri" panose="020F0502020204030204" pitchFamily="34" charset="0"/>
                <a:ea typeface="Calibri" charset="0"/>
                <a:cs typeface="Calibri" panose="020F0502020204030204" pitchFamily="34" charset="0"/>
                <a:sym typeface="Arial Bold" charset="0"/>
              </a:rPr>
              <a:t>Horizon 20/20</a:t>
            </a:r>
          </a:p>
          <a:p>
            <a:pPr marL="381000" indent="-381000">
              <a:lnSpc>
                <a:spcPct val="130000"/>
              </a:lnSpc>
              <a:buSzPct val="115000"/>
              <a:buFont typeface="Arial" charset="0"/>
              <a:buBlip>
                <a:blip r:embed="rId5"/>
              </a:buBlip>
              <a:defRPr/>
            </a:pPr>
            <a:r>
              <a:rPr lang="en-US" sz="1800" b="0" dirty="0" err="1">
                <a:solidFill>
                  <a:srgbClr val="44515E"/>
                </a:solidFill>
                <a:latin typeface="Calibri" panose="020F0502020204030204" pitchFamily="34" charset="0"/>
                <a:ea typeface="Calibri" charset="0"/>
                <a:cs typeface="Calibri" panose="020F0502020204030204" pitchFamily="34" charset="0"/>
                <a:sym typeface="Arial Bold" charset="0"/>
              </a:rPr>
              <a:t>OpenAIRE</a:t>
            </a:r>
            <a:r>
              <a:rPr lang="en-US" sz="1800" b="0" dirty="0">
                <a:solidFill>
                  <a:srgbClr val="44515E"/>
                </a:solidFill>
                <a:latin typeface="Calibri" panose="020F0502020204030204" pitchFamily="34" charset="0"/>
                <a:ea typeface="Calibri" charset="0"/>
                <a:cs typeface="Calibri" panose="020F0502020204030204" pitchFamily="34" charset="0"/>
                <a:sym typeface="Arial Bold" charset="0"/>
              </a:rPr>
              <a:t> </a:t>
            </a:r>
          </a:p>
        </p:txBody>
      </p:sp>
      <p:sp>
        <p:nvSpPr>
          <p:cNvPr id="8" name="TextBox 7"/>
          <p:cNvSpPr txBox="1"/>
          <p:nvPr/>
        </p:nvSpPr>
        <p:spPr>
          <a:xfrm>
            <a:off x="455304" y="1292567"/>
            <a:ext cx="8330791" cy="1200329"/>
          </a:xfrm>
          <a:prstGeom prst="rect">
            <a:avLst/>
          </a:prstGeom>
          <a:noFill/>
        </p:spPr>
        <p:txBody>
          <a:bodyPr numCol="2">
            <a:spAutoFit/>
          </a:bodyPr>
          <a:lstStyle/>
          <a:p>
            <a:pPr>
              <a:defRPr/>
            </a:pPr>
            <a:r>
              <a:rPr lang="en-US" sz="3600" dirty="0">
                <a:solidFill>
                  <a:srgbClr val="94C62F"/>
                </a:solidFill>
                <a:latin typeface="Calibri" panose="020F0502020204030204" pitchFamily="34" charset="0"/>
                <a:ea typeface="Calibri" charset="0"/>
                <a:cs typeface="Calibri" panose="020F0502020204030204" pitchFamily="34" charset="0"/>
              </a:rPr>
              <a:t>North America</a:t>
            </a:r>
            <a:r>
              <a:rPr lang="en-US" sz="3600" b="1" dirty="0">
                <a:solidFill>
                  <a:srgbClr val="94C62F"/>
                </a:solidFill>
                <a:latin typeface="Calibri" panose="020F0502020204030204" pitchFamily="34" charset="0"/>
                <a:ea typeface="Calibri" charset="0"/>
                <a:cs typeface="Calibri" panose="020F0502020204030204" pitchFamily="34" charset="0"/>
              </a:rPr>
              <a:t>		</a:t>
            </a:r>
          </a:p>
          <a:p>
            <a:pPr>
              <a:defRPr/>
            </a:pPr>
            <a:endParaRPr lang="en-US" sz="3600" dirty="0">
              <a:solidFill>
                <a:srgbClr val="B72022"/>
              </a:solidFill>
              <a:latin typeface="Calibri" panose="020F0502020204030204" pitchFamily="34" charset="0"/>
              <a:ea typeface="Calibri" charset="0"/>
              <a:cs typeface="Calibri" panose="020F0502020204030204" pitchFamily="34" charset="0"/>
            </a:endParaRPr>
          </a:p>
          <a:p>
            <a:pPr>
              <a:defRPr/>
            </a:pPr>
            <a:r>
              <a:rPr lang="en-US" sz="3600" dirty="0">
                <a:solidFill>
                  <a:srgbClr val="B93748"/>
                </a:solidFill>
                <a:latin typeface="Calibri" panose="020F0502020204030204" pitchFamily="34" charset="0"/>
                <a:ea typeface="Calibri" charset="0"/>
                <a:cs typeface="Calibri" panose="020F0502020204030204" pitchFamily="34" charset="0"/>
              </a:rPr>
              <a:t>UK / Europe</a:t>
            </a:r>
          </a:p>
        </p:txBody>
      </p:sp>
      <p:sp>
        <p:nvSpPr>
          <p:cNvPr id="49159" name="TextBox 2"/>
          <p:cNvSpPr txBox="1">
            <a:spLocks noChangeArrowheads="1"/>
          </p:cNvSpPr>
          <p:nvPr/>
        </p:nvSpPr>
        <p:spPr bwMode="auto">
          <a:xfrm>
            <a:off x="4645025" y="4064000"/>
            <a:ext cx="116833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4200">
                <a:solidFill>
                  <a:srgbClr val="000000"/>
                </a:solidFill>
                <a:latin typeface="Gill Sans" charset="0"/>
                <a:ea typeface="ヒラギノ角ゴ ProN W3" charset="0"/>
                <a:cs typeface="ヒラギノ角ゴ ProN W3" charset="0"/>
                <a:sym typeface="Gill Sans" charset="0"/>
              </a:defRPr>
            </a:lvl1pPr>
            <a:lvl2pPr marL="742950" indent="-285750">
              <a:defRPr sz="4200">
                <a:solidFill>
                  <a:srgbClr val="000000"/>
                </a:solidFill>
                <a:latin typeface="Gill Sans" charset="0"/>
                <a:ea typeface="ヒラギノ角ゴ ProN W3" charset="0"/>
                <a:cs typeface="ヒラギノ角ゴ ProN W3" charset="0"/>
                <a:sym typeface="Gill Sans" charset="0"/>
              </a:defRPr>
            </a:lvl2pPr>
            <a:lvl3pPr marL="1143000" indent="-228600">
              <a:defRPr sz="4200">
                <a:solidFill>
                  <a:srgbClr val="000000"/>
                </a:solidFill>
                <a:latin typeface="Gill Sans" charset="0"/>
                <a:ea typeface="ヒラギノ角ゴ ProN W3" charset="0"/>
                <a:cs typeface="ヒラギノ角ゴ ProN W3" charset="0"/>
                <a:sym typeface="Gill Sans" charset="0"/>
              </a:defRPr>
            </a:lvl3pPr>
            <a:lvl4pPr marL="1600200" indent="-228600">
              <a:defRPr sz="4200">
                <a:solidFill>
                  <a:srgbClr val="000000"/>
                </a:solidFill>
                <a:latin typeface="Gill Sans" charset="0"/>
                <a:ea typeface="ヒラギノ角ゴ ProN W3" charset="0"/>
                <a:cs typeface="ヒラギノ角ゴ ProN W3" charset="0"/>
                <a:sym typeface="Gill Sans" charset="0"/>
              </a:defRPr>
            </a:lvl4pPr>
            <a:lvl5pPr marL="2057400" indent="-22860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3600" dirty="0">
                <a:solidFill>
                  <a:srgbClr val="4BB9AE"/>
                </a:solidFill>
                <a:latin typeface="Calibri" panose="020F0502020204030204" pitchFamily="34" charset="0"/>
                <a:cs typeface="Calibri" panose="020F0502020204030204" pitchFamily="34" charset="0"/>
              </a:rPr>
              <a:t>APAC</a:t>
            </a:r>
          </a:p>
        </p:txBody>
      </p:sp>
      <p:sp>
        <p:nvSpPr>
          <p:cNvPr id="49160" name="Rectangle 8"/>
          <p:cNvSpPr>
            <a:spLocks noChangeArrowheads="1"/>
          </p:cNvSpPr>
          <p:nvPr/>
        </p:nvSpPr>
        <p:spPr bwMode="auto">
          <a:xfrm>
            <a:off x="4645025" y="4654899"/>
            <a:ext cx="4392612" cy="223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81000" indent="-381000" eaLnBrk="1" hangingPunct="1">
              <a:lnSpc>
                <a:spcPct val="130000"/>
              </a:lnSpc>
              <a:buSzPct val="115000"/>
              <a:buFontTx/>
              <a:buBlip>
                <a:blip r:embed="rId5"/>
              </a:buBlip>
            </a:pPr>
            <a:r>
              <a:rPr lang="en-US" dirty="0">
                <a:solidFill>
                  <a:srgbClr val="44515E"/>
                </a:solidFill>
                <a:latin typeface="Calibri" panose="020F0502020204030204" pitchFamily="34" charset="0"/>
                <a:ea typeface="Calibri" charset="0"/>
                <a:cs typeface="Calibri" panose="020F0502020204030204" pitchFamily="34" charset="0"/>
                <a:sym typeface="Arial Bold" charset="0"/>
              </a:rPr>
              <a:t>ARC – data management plan expectation from researchers</a:t>
            </a:r>
          </a:p>
          <a:p>
            <a:pPr marL="381000" indent="-381000" eaLnBrk="1" hangingPunct="1">
              <a:lnSpc>
                <a:spcPct val="130000"/>
              </a:lnSpc>
              <a:buSzPct val="115000"/>
              <a:buFontTx/>
              <a:buBlip>
                <a:blip r:embed="rId5"/>
              </a:buBlip>
            </a:pPr>
            <a:r>
              <a:rPr lang="en-US" dirty="0">
                <a:solidFill>
                  <a:srgbClr val="44515E"/>
                </a:solidFill>
                <a:latin typeface="Calibri" panose="020F0502020204030204" pitchFamily="34" charset="0"/>
                <a:ea typeface="Calibri" charset="0"/>
                <a:cs typeface="Calibri" panose="020F0502020204030204" pitchFamily="34" charset="0"/>
                <a:sym typeface="Arial Bold" charset="0"/>
              </a:rPr>
              <a:t>Australia National Data Service – supporting the sector, Institutional Data Management Frameworks</a:t>
            </a:r>
          </a:p>
          <a:p>
            <a:pPr marL="381000" indent="-381000" eaLnBrk="1" hangingPunct="1">
              <a:lnSpc>
                <a:spcPct val="130000"/>
              </a:lnSpc>
              <a:buSzPct val="115000"/>
            </a:pPr>
            <a:endParaRPr lang="en-US" sz="1800" dirty="0">
              <a:solidFill>
                <a:srgbClr val="44515E"/>
              </a:solidFill>
              <a:latin typeface="Calibri" panose="020F0502020204030204" pitchFamily="34" charset="0"/>
              <a:cs typeface="Calibri" panose="020F0502020204030204" pitchFamily="34" charset="0"/>
              <a:sym typeface="Arial Bold" charset="0"/>
            </a:endParaRPr>
          </a:p>
        </p:txBody>
      </p:sp>
    </p:spTree>
    <p:extLst>
      <p:ext uri="{BB962C8B-B14F-4D97-AF65-F5344CB8AC3E}">
        <p14:creationId xmlns:p14="http://schemas.microsoft.com/office/powerpoint/2010/main" val="2539652004"/>
      </p:ext>
    </p:extLst>
  </p:cSld>
  <p:clrMapOvr>
    <a:masterClrMapping/>
  </p:clrMapOvr>
  <p:transition spd="slow"/>
</p:sld>
</file>

<file path=ppt/theme/theme1.xml><?xml version="1.0" encoding="utf-8"?>
<a:theme xmlns:a="http://schemas.openxmlformats.org/drawingml/2006/main" name="Custom Design">
  <a:themeElements>
    <a:clrScheme name="Custom 25">
      <a:dk1>
        <a:sysClr val="windowText" lastClr="000000"/>
      </a:dk1>
      <a:lt1>
        <a:sysClr val="window" lastClr="FFFFFF"/>
      </a:lt1>
      <a:dk2>
        <a:srgbClr val="6E6F6F"/>
      </a:dk2>
      <a:lt2>
        <a:srgbClr val="646565"/>
      </a:lt2>
      <a:accent1>
        <a:srgbClr val="2892A0"/>
      </a:accent1>
      <a:accent2>
        <a:srgbClr val="278F9D"/>
      </a:accent2>
      <a:accent3>
        <a:srgbClr val="CF122B"/>
      </a:accent3>
      <a:accent4>
        <a:srgbClr val="C91129"/>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Custom 25">
      <a:dk1>
        <a:sysClr val="windowText" lastClr="000000"/>
      </a:dk1>
      <a:lt1>
        <a:sysClr val="window" lastClr="FFFFFF"/>
      </a:lt1>
      <a:dk2>
        <a:srgbClr val="6E6F6F"/>
      </a:dk2>
      <a:lt2>
        <a:srgbClr val="646565"/>
      </a:lt2>
      <a:accent1>
        <a:srgbClr val="2892A0"/>
      </a:accent1>
      <a:accent2>
        <a:srgbClr val="278F9D"/>
      </a:accent2>
      <a:accent3>
        <a:srgbClr val="CF122B"/>
      </a:accent3>
      <a:accent4>
        <a:srgbClr val="C91129"/>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97567</TotalTime>
  <Words>2470</Words>
  <Application>Microsoft Macintosh PowerPoint</Application>
  <PresentationFormat>On-screen Show (4:3)</PresentationFormat>
  <Paragraphs>196</Paragraphs>
  <Slides>43</Slides>
  <Notes>30</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43</vt:i4>
      </vt:variant>
    </vt:vector>
  </HeadingPairs>
  <TitlesOfParts>
    <vt:vector size="59" baseType="lpstr">
      <vt:lpstr>ＭＳ Ｐゴシック</vt:lpstr>
      <vt:lpstr>ヒラギノ角ゴ ProN W3</vt:lpstr>
      <vt:lpstr>Arial</vt:lpstr>
      <vt:lpstr>Arial Bold</vt:lpstr>
      <vt:lpstr>Cabin</vt:lpstr>
      <vt:lpstr>Calibri</vt:lpstr>
      <vt:lpstr>Ebrima</vt:lpstr>
      <vt:lpstr>Gill Sans</vt:lpstr>
      <vt:lpstr>Gill Sans Light</vt:lpstr>
      <vt:lpstr>Helvetica</vt:lpstr>
      <vt:lpstr>Helvetica Neue Light</vt:lpstr>
      <vt:lpstr>Lucida Grande</vt:lpstr>
      <vt:lpstr>Mangal</vt:lpstr>
      <vt:lpstr>var(--font-family-open)</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Governments aligning to support public access of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you metadata-it...</vt:lpstr>
      <vt:lpstr>PowerPoint Presentation</vt:lpstr>
      <vt:lpstr>PowerPoint Presentation</vt:lpstr>
      <vt:lpstr>Additional incentives</vt:lpstr>
      <vt:lpstr>Data citations… data</vt:lpstr>
      <vt:lpstr>Machine readable</vt:lpstr>
      <vt:lpstr>How open APIs help with data transfer</vt:lpstr>
      <vt:lpstr>PowerPoint Presentation</vt:lpstr>
      <vt:lpstr>PowerPoint Presentation</vt:lpstr>
      <vt:lpstr>PowerPoint Presentation</vt:lpstr>
      <vt:lpstr>PowerPoint Presentation</vt:lpstr>
      <vt:lpstr>PowerPoint Presentation</vt:lpstr>
      <vt:lpstr>PowerPoint Presentation</vt:lpstr>
      <vt:lpstr>Thank you so much  for your time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McIntyre</dc:creator>
  <cp:lastModifiedBy>Sarah Hadley</cp:lastModifiedBy>
  <cp:revision>735</cp:revision>
  <dcterms:created xsi:type="dcterms:W3CDTF">2013-11-15T15:46:50Z</dcterms:created>
  <dcterms:modified xsi:type="dcterms:W3CDTF">2019-02-26T13:54:50Z</dcterms:modified>
</cp:coreProperties>
</file>