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8" r:id="rId7"/>
    <p:sldId id="266" r:id="rId8"/>
    <p:sldId id="267" r:id="rId9"/>
    <p:sldId id="269" r:id="rId10"/>
    <p:sldId id="270" r:id="rId11"/>
    <p:sldId id="272" r:id="rId12"/>
    <p:sldId id="261" r:id="rId13"/>
    <p:sldId id="273" r:id="rId14"/>
    <p:sldId id="275" r:id="rId15"/>
    <p:sldId id="282" r:id="rId16"/>
    <p:sldId id="277" r:id="rId17"/>
    <p:sldId id="262" r:id="rId18"/>
    <p:sldId id="278" r:id="rId19"/>
    <p:sldId id="276" r:id="rId20"/>
    <p:sldId id="280" r:id="rId21"/>
    <p:sldId id="281" r:id="rId22"/>
    <p:sldId id="274" r:id="rId23"/>
    <p:sldId id="263" r:id="rId24"/>
    <p:sldId id="286" r:id="rId25"/>
    <p:sldId id="287" r:id="rId26"/>
    <p:sldId id="285" r:id="rId27"/>
    <p:sldId id="284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0453-955B-4A67-96B8-51EDC1E115A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AC8C-271B-4364-9661-29763377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9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AC8C-271B-4364-9661-297633774C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1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1B72-518D-4977-BEA0-57D732423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6FAD2-1744-4361-B8D8-E2E5064B4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22414-4807-40E5-B6B6-B2420BFD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181CB-D81D-4300-B3D9-8E7D8FE2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64860-3F56-44D3-BB77-36C5785D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BF24-6847-40C9-A7CE-356AD6F7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1DA64-A046-4489-AEA0-5F3EA6BBD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5E049-0BF5-483B-A404-8D9039A4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2050F-8CCE-421D-BD03-4C7CC5BA9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8EB1-75E9-4BC1-9828-BD18D7E4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5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40C50-240A-496E-8A30-58CBB13AA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7D31-8DE8-4EAD-9662-6ED527003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27D2-B33C-4193-8F20-9011032F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13000-5F23-4196-98CF-530A665C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D16F9-D7A0-4B3B-83F6-757728C7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4F1B-5918-4B37-8D47-76DF474F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025EB-AA34-4410-83C7-8D5FE4AA0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F8C3D-7AB9-40BA-9653-0425F370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C5E2C-ADC1-4FFE-A2C0-1701F275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D3CEB-FF0C-41BA-8A2C-B08D5081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5871-999B-4E0A-87BA-347EECC5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A1497-84BD-435C-833F-3D9342987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617E4-C3CE-45CF-A3A1-0F29B8CB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FDDB7-F411-473D-A15A-901DBC6A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CE90B-8E1C-48A2-B0E4-E5E0FD2A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5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E041-F11A-4BE0-A7A3-3D797014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B2DBD-1F7B-40E6-A9D5-FD59CDFE1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F5D86-66A3-4B08-A742-22BF6932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B7EF9-A78A-4717-99FB-EC493CD4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03B26-274D-4A28-99F3-283C3FB9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FE880-C4B0-45EE-8101-9D41F800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A7B1-D858-4448-8D8C-E03288D8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BB89E-09D5-457A-B68E-ACFE2E5F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0FCE-B64C-4D78-8CF9-1E9366A34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1C718-22E7-4A80-8591-B3549263A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2FCD3-B05B-4AB4-ABC2-F03446BD9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B5326B-735E-41D9-B765-BC922807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F5A38B-B25A-4E70-9F73-49BED978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A0C36-DA94-4EFE-A176-9C84DA13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6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E5BB-02E1-49E3-B819-455BFE988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AAA1C-3DF6-444F-8045-5BD8D33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755E-33F5-4E51-9D62-47AB8515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C13E3-DBA3-4A8D-8E62-A28AB34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3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6A8E9-634D-4D6D-93CB-416F7DDA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BCE8E-7045-48F3-BE73-B5845253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8FF78-4D4D-411B-99A7-6DA3A00D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6716-A6E0-4200-9325-00D9368D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77561-39C8-439A-AB67-C66906FE0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FACE9-72D7-49CE-8717-0718C86A7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F34EA-CB27-48FE-80D8-2F192E1E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1902A-EC77-47AC-9516-EAEEF046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6E1CC-299B-4D61-83AE-41F23926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5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30114-4C47-470E-AD22-C734C4E6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0A8E3-5F42-447B-AF35-8FB6CF2D2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BBB14-93C7-4755-A776-EED8D9CA2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EE0B6-2062-4668-897D-E3B0E25B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75DA9-9D6A-4AF4-B4EB-7466A7C6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E6585-040C-4309-828E-8642B749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EECA0-E50C-4C9A-ACA1-ECF222C7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88870-30D7-4403-A8A8-DC26992C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F46A0-EEE3-4635-9BCA-88D1AFF5D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8A78-4A6E-4D57-8B4A-9A82D237E77B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1ED53-08F0-47F8-8FB7-336D215F3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1D7CB-FFCC-4DAD-B2F7-DFB0C867A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E3B1-C8C9-4186-96C5-AB82121D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9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7/hop000008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A43EAC-136A-4203-8C37-0F83EA55CE45}"/>
              </a:ext>
            </a:extLst>
          </p:cNvPr>
          <p:cNvSpPr/>
          <p:nvPr/>
        </p:nvSpPr>
        <p:spPr>
          <a:xfrm>
            <a:off x="0" y="0"/>
            <a:ext cx="8123068" cy="6858000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C9344-C765-4BBA-99BC-7BB31E56E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78" y="389009"/>
            <a:ext cx="6862618" cy="4915911"/>
          </a:xfrm>
        </p:spPr>
        <p:txBody>
          <a:bodyPr>
            <a:normAutofit/>
          </a:bodyPr>
          <a:lstStyle/>
          <a:p>
            <a:r>
              <a:rPr lang="en-US" b="1" dirty="0"/>
              <a:t>A radical historical reading </a:t>
            </a:r>
            <a:br>
              <a:rPr lang="en-US" b="1" dirty="0"/>
            </a:br>
            <a:r>
              <a:rPr lang="en-US" b="1" dirty="0"/>
              <a:t>of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psychology’s replication crisis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10FF4-AF00-4EAE-9C2A-01F89B2B6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1332" y="5304920"/>
            <a:ext cx="9144000" cy="165576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Ivan </a:t>
            </a:r>
            <a:r>
              <a:rPr lang="en-US" dirty="0" err="1">
                <a:solidFill>
                  <a:schemeClr val="bg1"/>
                </a:solidFill>
              </a:rPr>
              <a:t>Flis</a:t>
            </a:r>
            <a:r>
              <a:rPr lang="en-US" dirty="0">
                <a:solidFill>
                  <a:schemeClr val="bg1"/>
                </a:solidFill>
              </a:rPr>
              <a:t>, PhD</a:t>
            </a:r>
          </a:p>
          <a:p>
            <a:pPr algn="r"/>
            <a:r>
              <a:rPr lang="en-US" sz="2000" i="1" dirty="0">
                <a:solidFill>
                  <a:schemeClr val="bg1"/>
                </a:solidFill>
              </a:rPr>
              <a:t>CAS-SEE Research Fellow</a:t>
            </a:r>
          </a:p>
          <a:p>
            <a:pPr algn="r"/>
            <a:r>
              <a:rPr lang="en-US" sz="2000" i="1" dirty="0">
                <a:solidFill>
                  <a:schemeClr val="bg1"/>
                </a:solidFill>
              </a:rPr>
              <a:t>University of Rijeka, Croatia </a:t>
            </a:r>
          </a:p>
        </p:txBody>
      </p:sp>
    </p:spTree>
    <p:extLst>
      <p:ext uri="{BB962C8B-B14F-4D97-AF65-F5344CB8AC3E}">
        <p14:creationId xmlns:p14="http://schemas.microsoft.com/office/powerpoint/2010/main" val="899891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337E0-8B55-44AC-B4DD-8F4E5F34A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2073"/>
            <a:ext cx="5761608" cy="768214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625973-5CC3-4CF4-920A-17BDD854D80E}"/>
              </a:ext>
            </a:extLst>
          </p:cNvPr>
          <p:cNvSpPr/>
          <p:nvPr/>
        </p:nvSpPr>
        <p:spPr>
          <a:xfrm>
            <a:off x="1162975" y="6602313"/>
            <a:ext cx="795251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CC BY 2.0 (Taken by IK World’s Trip, retrieved from: http://tinyurl.com/yyka3qg5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2C322F-5773-4AAE-B0BB-0AB5122442C9}"/>
              </a:ext>
            </a:extLst>
          </p:cNvPr>
          <p:cNvSpPr txBox="1">
            <a:spLocks/>
          </p:cNvSpPr>
          <p:nvPr/>
        </p:nvSpPr>
        <p:spPr>
          <a:xfrm>
            <a:off x="5523032" y="71021"/>
            <a:ext cx="6287228" cy="402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Debating tactic </a:t>
            </a:r>
            <a:r>
              <a:rPr lang="en-US" sz="3200" b="1" dirty="0"/>
              <a:t>“ignoring the opposition”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6A7E87-412D-47A9-8EBF-531B6BF545D9}"/>
              </a:ext>
            </a:extLst>
          </p:cNvPr>
          <p:cNvSpPr/>
          <p:nvPr/>
        </p:nvSpPr>
        <p:spPr>
          <a:xfrm>
            <a:off x="5761608" y="6488668"/>
            <a:ext cx="6287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Hornstein</a:t>
            </a:r>
            <a:r>
              <a:rPr lang="en-US" sz="900" dirty="0">
                <a:solidFill>
                  <a:schemeClr val="bg1"/>
                </a:solidFill>
              </a:rPr>
              <a:t>, G. A. (1988). Quantifying Psychological Phenomena: Debates, Dilemmas, and Implications. In J. G. </a:t>
            </a:r>
            <a:r>
              <a:rPr lang="en-US" sz="900" dirty="0" err="1">
                <a:solidFill>
                  <a:schemeClr val="bg1"/>
                </a:solidFill>
              </a:rPr>
              <a:t>Morawski</a:t>
            </a:r>
            <a:r>
              <a:rPr lang="en-US" sz="900" dirty="0">
                <a:solidFill>
                  <a:schemeClr val="bg1"/>
                </a:solidFill>
              </a:rPr>
              <a:t> (Ed.), The Rise of Experimentation in American Psychology (pp. 1–34). New Haven, CT: Yale University Press.</a:t>
            </a:r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0A5C4C-4E48-49D5-942D-994479E0E8FA}"/>
              </a:ext>
            </a:extLst>
          </p:cNvPr>
          <p:cNvSpPr txBox="1">
            <a:spLocks/>
          </p:cNvSpPr>
          <p:nvPr/>
        </p:nvSpPr>
        <p:spPr>
          <a:xfrm>
            <a:off x="6198476" y="1404437"/>
            <a:ext cx="5431272" cy="4601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solidFill>
                  <a:schemeClr val="bg1"/>
                </a:solidFill>
              </a:rPr>
              <a:t>“The theoretical ambiguities surrounding their work became buried in the profusion of empirical findings that emerged from their laboratories.” </a:t>
            </a:r>
          </a:p>
        </p:txBody>
      </p:sp>
    </p:spTree>
    <p:extLst>
      <p:ext uri="{BB962C8B-B14F-4D97-AF65-F5344CB8AC3E}">
        <p14:creationId xmlns:p14="http://schemas.microsoft.com/office/powerpoint/2010/main" val="262569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oliscom.uu.nl\uu\Users\Flis0001\My Documents\Desktop\1280px-Confetti_in_Toronto.jpg">
            <a:extLst>
              <a:ext uri="{FF2B5EF4-FFF2-40B4-BE49-F238E27FC236}">
                <a16:creationId xmlns:a16="http://schemas.microsoft.com/office/drawing/2014/main" id="{91BFBB61-70BC-447F-9685-423A8BA3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83" y="-3367965"/>
            <a:ext cx="12440566" cy="85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A381C5-F103-4D0C-925B-4CF49DBE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64" y="53342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antiquated idea of a cumulative science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7B26D-EAFC-49AA-A0C9-D9EFD080F27D}"/>
              </a:ext>
            </a:extLst>
          </p:cNvPr>
          <p:cNvSpPr/>
          <p:nvPr/>
        </p:nvSpPr>
        <p:spPr>
          <a:xfrm>
            <a:off x="11018983" y="3440545"/>
            <a:ext cx="1921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CC BY 2.0 Taken by Angela Winnie, </a:t>
            </a:r>
          </a:p>
          <a:p>
            <a:r>
              <a:rPr lang="en-US" sz="600" dirty="0">
                <a:solidFill>
                  <a:schemeClr val="bg1"/>
                </a:solidFill>
              </a:rPr>
              <a:t>retrieved from: </a:t>
            </a:r>
          </a:p>
          <a:p>
            <a:r>
              <a:rPr lang="en-US" sz="600" dirty="0">
                <a:solidFill>
                  <a:schemeClr val="bg1"/>
                </a:solidFill>
              </a:rPr>
              <a:t>http://tinyurl.com/y43m8w84</a:t>
            </a:r>
          </a:p>
        </p:txBody>
      </p:sp>
    </p:spTree>
    <p:extLst>
      <p:ext uri="{BB962C8B-B14F-4D97-AF65-F5344CB8AC3E}">
        <p14:creationId xmlns:p14="http://schemas.microsoft.com/office/powerpoint/2010/main" val="216737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8B3E-0E1F-42C7-B79C-FD378030C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746" y="1300018"/>
            <a:ext cx="7437581" cy="4257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How do psychologists perceive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their literature?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80712-6DEA-45B5-BDD2-F5EAA7B86D9E}"/>
              </a:ext>
            </a:extLst>
          </p:cNvPr>
          <p:cNvSpPr/>
          <p:nvPr/>
        </p:nvSpPr>
        <p:spPr>
          <a:xfrm>
            <a:off x="9360312" y="4962298"/>
            <a:ext cx="1980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(is historically variable…)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74124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E28DB6-6C06-44A6-9DFD-AA073409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5" y="424871"/>
            <a:ext cx="10751127" cy="11486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ever expanding repository of knowledge (justified true belief?)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540D5C-186C-44A9-BE0D-98ECDB87B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81" y="2580553"/>
            <a:ext cx="111598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Incremental encyclopedism (Bazerman, 1987)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Information overload (</a:t>
            </a:r>
            <a:r>
              <a:rPr lang="en-US" dirty="0" err="1"/>
              <a:t>Sigal</a:t>
            </a:r>
            <a:r>
              <a:rPr lang="en-US" dirty="0"/>
              <a:t> &amp; Pettit, 2012)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Digitalization &amp; databases as sites of power/knowledge (Burman, 2018)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BF50B-599C-45B4-B492-D922091DA772}"/>
              </a:ext>
            </a:extLst>
          </p:cNvPr>
          <p:cNvSpPr/>
          <p:nvPr/>
        </p:nvSpPr>
        <p:spPr>
          <a:xfrm>
            <a:off x="0" y="5731562"/>
            <a:ext cx="12118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Bazerman, C. (1987). Codifying the Social Scientific Style: The APA Publication Manual as Behaviorist Rhetoric. In J. S. Nelson, A. </a:t>
            </a:r>
            <a:r>
              <a:rPr lang="en-US" sz="800" dirty="0" err="1"/>
              <a:t>Megill</a:t>
            </a:r>
            <a:r>
              <a:rPr lang="en-US" sz="800" dirty="0"/>
              <a:t>, &amp; D. N. McCloskey (Eds.), </a:t>
            </a:r>
            <a:r>
              <a:rPr lang="en-US" sz="800" i="1" dirty="0"/>
              <a:t>The Rhetoric of the Human Sciences: Language and Argument in Scholarship and Public Affairs</a:t>
            </a:r>
            <a:r>
              <a:rPr lang="en-US" sz="800" dirty="0"/>
              <a:t> (pp. 257–277). Madison, WI: University of Wisconsin Press.</a:t>
            </a:r>
          </a:p>
          <a:p>
            <a:endParaRPr lang="en-US" sz="800" dirty="0"/>
          </a:p>
          <a:p>
            <a:r>
              <a:rPr lang="en-US" sz="800" dirty="0" err="1"/>
              <a:t>Sigal</a:t>
            </a:r>
            <a:r>
              <a:rPr lang="en-US" sz="800" dirty="0"/>
              <a:t>, M. J., &amp; Pettit, M. (2012). Information overload, professionalization, and the origins of the publication manual of the American Psychological Association. Review of General Psychology, 16(4), 357–363. </a:t>
            </a:r>
          </a:p>
          <a:p>
            <a:endParaRPr lang="en-US" sz="800" dirty="0">
              <a:effectLst/>
            </a:endParaRPr>
          </a:p>
          <a:p>
            <a:r>
              <a:rPr lang="en-US" sz="800" dirty="0"/>
              <a:t>Burman, J. T. (2018). Through the Looking-Glass: PsycINFO as an Historical Archive of Trends in Psychology. </a:t>
            </a:r>
            <a:r>
              <a:rPr lang="en-US" sz="800" i="1" dirty="0"/>
              <a:t>History of Psychology</a:t>
            </a:r>
            <a:r>
              <a:rPr lang="en-US" sz="800" dirty="0"/>
              <a:t>. </a:t>
            </a:r>
            <a:r>
              <a:rPr lang="en-US" sz="800" dirty="0">
                <a:hlinkClick r:id="rId2"/>
              </a:rPr>
              <a:t>https://doi.org/10.1037/hop0000082</a:t>
            </a:r>
            <a:endParaRPr lang="en-US" sz="800" dirty="0"/>
          </a:p>
          <a:p>
            <a:endParaRPr lang="en-US" sz="800" dirty="0">
              <a:effectLst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78B780-D77E-44B3-BF5A-CE1D7F0FF47A}"/>
              </a:ext>
            </a:extLst>
          </p:cNvPr>
          <p:cNvCxnSpPr>
            <a:cxnSpLocks/>
          </p:cNvCxnSpPr>
          <p:nvPr/>
        </p:nvCxnSpPr>
        <p:spPr>
          <a:xfrm>
            <a:off x="0" y="5956075"/>
            <a:ext cx="1204421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60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2A5F-842B-4C67-93D6-E8979035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072" y="2902309"/>
            <a:ext cx="6123710" cy="105337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Data </a:t>
            </a:r>
            <a:r>
              <a:rPr lang="hr-HR" dirty="0" err="1">
                <a:solidFill>
                  <a:schemeClr val="bg1"/>
                </a:solidFill>
              </a:rPr>
              <a:t>thugs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are (unknowingly) good </a:t>
            </a:r>
            <a:r>
              <a:rPr lang="en-US" dirty="0" err="1">
                <a:solidFill>
                  <a:schemeClr val="bg1"/>
                </a:solidFill>
              </a:rPr>
              <a:t>Latourians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88AF3-0D0C-42CF-9342-9B2CCCC6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19" y="-236020"/>
            <a:ext cx="5865091" cy="7330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648C0C-F1A1-468D-8014-A1B10EB933A0}"/>
              </a:ext>
            </a:extLst>
          </p:cNvPr>
          <p:cNvSpPr/>
          <p:nvPr/>
        </p:nvSpPr>
        <p:spPr>
          <a:xfrm>
            <a:off x="1731817" y="6673334"/>
            <a:ext cx="795251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CC BY-SA 4.0 (Taken by KOKUYO, retrieved from: http://tinyurl.com/yycedklw</a:t>
            </a:r>
          </a:p>
        </p:txBody>
      </p:sp>
    </p:spTree>
    <p:extLst>
      <p:ext uri="{BB962C8B-B14F-4D97-AF65-F5344CB8AC3E}">
        <p14:creationId xmlns:p14="http://schemas.microsoft.com/office/powerpoint/2010/main" val="329760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D2210-179C-4B1C-9E70-E8B190D9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81" y="3885764"/>
            <a:ext cx="12767543" cy="851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1648A-3274-412B-9FD0-21649970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862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Prying open a window toward radical 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871A8-9305-4D5E-ADDB-77D87802B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4" y="1253331"/>
            <a:ext cx="1115983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How and why did psychologists end up with </a:t>
            </a:r>
            <a:r>
              <a:rPr lang="en-US" dirty="0" err="1">
                <a:solidFill>
                  <a:schemeClr val="bg1"/>
                </a:solidFill>
              </a:rPr>
              <a:t>operationism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is psychological literature? </a:t>
            </a:r>
            <a:r>
              <a:rPr lang="en-US" sz="2000" i="1" dirty="0">
                <a:solidFill>
                  <a:srgbClr val="C00000"/>
                </a:solidFill>
              </a:rPr>
              <a:t>(Err, what now?)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Is there an alternative to the epistemological standard of the aggregate?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E2E4B-9E13-4A85-BA7C-D54A491126BA}"/>
              </a:ext>
            </a:extLst>
          </p:cNvPr>
          <p:cNvSpPr/>
          <p:nvPr/>
        </p:nvSpPr>
        <p:spPr>
          <a:xfrm>
            <a:off x="0" y="6630268"/>
            <a:ext cx="7952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CC0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213610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3084E4-9833-40C1-A701-C26EFA794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64"/>
            <a:ext cx="7581546" cy="693232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23D95D-C8DE-4D1A-B7E7-B3CAC5F331B7}"/>
              </a:ext>
            </a:extLst>
          </p:cNvPr>
          <p:cNvSpPr/>
          <p:nvPr/>
        </p:nvSpPr>
        <p:spPr>
          <a:xfrm>
            <a:off x="68424" y="6277431"/>
            <a:ext cx="120551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Picture retrieved from Merton, R. K., Sills, D. L., &amp; Stigler, S. M. (1984). The Kelvin dictum and social science: An excursion into the history of an idea.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Journal of the History of the Behavioral Sciences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20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(4), 319-331.</a:t>
            </a:r>
            <a:endParaRPr lang="en-US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A08D0-F3BB-4F5E-906D-2B09AC0732C2}"/>
              </a:ext>
            </a:extLst>
          </p:cNvPr>
          <p:cNvSpPr/>
          <p:nvPr/>
        </p:nvSpPr>
        <p:spPr>
          <a:xfrm>
            <a:off x="7628877" y="355106"/>
            <a:ext cx="45631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University of Chicago’s Social Science Research Building with Kelvin's dictum: </a:t>
            </a:r>
          </a:p>
          <a:p>
            <a:pPr algn="ctr"/>
            <a:endParaRPr lang="en-US" sz="3200" dirty="0"/>
          </a:p>
          <a:p>
            <a:pPr algn="ctr"/>
            <a:r>
              <a:rPr lang="en-US" sz="4400" dirty="0"/>
              <a:t>"If you cannot measure, your knowledge is meager and unsatisfactory."</a:t>
            </a:r>
          </a:p>
        </p:txBody>
      </p:sp>
    </p:spTree>
    <p:extLst>
      <p:ext uri="{BB962C8B-B14F-4D97-AF65-F5344CB8AC3E}">
        <p14:creationId xmlns:p14="http://schemas.microsoft.com/office/powerpoint/2010/main" val="34135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3245-120D-428D-88F0-B8C4AC77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08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“The full and intimate quantification of any science is a consummation devoutly to be wished. Nevertheless, it is not a consummation that can effectively be sought by measuring.”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7AC18-80AC-43C4-86B7-1C5494F929C5}"/>
              </a:ext>
            </a:extLst>
          </p:cNvPr>
          <p:cNvSpPr/>
          <p:nvPr/>
        </p:nvSpPr>
        <p:spPr>
          <a:xfrm>
            <a:off x="99874" y="6311900"/>
            <a:ext cx="11253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Kuhn, T. S. (1961). The function of measurement in modern physical science.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Isis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52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(2), 161-193.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FA63DE-46CF-4F93-ACFC-E7C335CF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4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A216-74C5-4570-9DDA-8A9739A7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36" y="1420428"/>
            <a:ext cx="10865528" cy="347034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the qualitative subject matter of psychological theories? (and how many of us can </a:t>
            </a:r>
            <a:r>
              <a:rPr lang="hr-HR" dirty="0" err="1">
                <a:solidFill>
                  <a:schemeClr val="bg1"/>
                </a:solidFill>
              </a:rPr>
              <a:t>read</a:t>
            </a:r>
            <a:r>
              <a:rPr lang="en-US" dirty="0">
                <a:solidFill>
                  <a:schemeClr val="bg1"/>
                </a:solidFill>
              </a:rPr>
              <a:t> this question as something comprehensible?</a:t>
            </a:r>
            <a:r>
              <a:rPr lang="hr-HR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1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E437-68A3-4188-82DF-8239709E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subject is an aggregate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3245-120D-428D-88F0-B8C4AC77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Convergence of mental testing and experimentalism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Investigation of an individual psychological system -&gt; measurement of an aggregate where the individual is a deviation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Aggregates were practical, coopted existing groups and generated new 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1BCE8-CEC1-49FA-B5D9-C597795406F5}"/>
              </a:ext>
            </a:extLst>
          </p:cNvPr>
          <p:cNvSpPr/>
          <p:nvPr/>
        </p:nvSpPr>
        <p:spPr>
          <a:xfrm>
            <a:off x="27709" y="6323598"/>
            <a:ext cx="12164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Danziger, K. (1990). </a:t>
            </a:r>
            <a:r>
              <a:rPr lang="en-US" sz="1600" i="1" dirty="0"/>
              <a:t>Constructing the Subject: Historical Origins of Psychological Research</a:t>
            </a:r>
            <a:r>
              <a:rPr lang="en-US" sz="1600" dirty="0"/>
              <a:t>. Cambridge, UK: Cambridge University Press.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627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EDA74F-7D1C-453C-95C3-1B91FCFA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89528" cy="8836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1A0D1-0366-4AA2-8115-5CC78AC8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164" y="43459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Radical = peripheral (to whom?)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1C875-413F-4BCB-88A7-7031E3289889}"/>
              </a:ext>
            </a:extLst>
          </p:cNvPr>
          <p:cNvSpPr/>
          <p:nvPr/>
        </p:nvSpPr>
        <p:spPr>
          <a:xfrm>
            <a:off x="92364" y="6550223"/>
            <a:ext cx="10141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“Sunrising In The Periphery” (CC BY 3.0) by Marco Dias. Retrieved from: http://tinyurl.com/y6x346ew</a:t>
            </a:r>
          </a:p>
        </p:txBody>
      </p:sp>
    </p:spTree>
    <p:extLst>
      <p:ext uri="{BB962C8B-B14F-4D97-AF65-F5344CB8AC3E}">
        <p14:creationId xmlns:p14="http://schemas.microsoft.com/office/powerpoint/2010/main" val="291942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461A-66BB-435D-B7FB-4AFC9AEA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24063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Inferential revolution (1930-1960)</a:t>
            </a:r>
          </a:p>
        </p:txBody>
      </p:sp>
      <p:sp>
        <p:nvSpPr>
          <p:cNvPr id="5" name="Shape 84">
            <a:extLst>
              <a:ext uri="{FF2B5EF4-FFF2-40B4-BE49-F238E27FC236}">
                <a16:creationId xmlns:a16="http://schemas.microsoft.com/office/drawing/2014/main" id="{58197B5A-DB00-4FDB-AE02-6B7F71382499}"/>
              </a:ext>
            </a:extLst>
          </p:cNvPr>
          <p:cNvSpPr txBox="1">
            <a:spLocks/>
          </p:cNvSpPr>
          <p:nvPr/>
        </p:nvSpPr>
        <p:spPr>
          <a:xfrm>
            <a:off x="110836" y="6293427"/>
            <a:ext cx="12081164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Quicksand"/>
              <a:buNone/>
              <a:defRPr sz="1800" b="0" i="0" u="none" strike="noStrike" cap="none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 lang="en-US" sz="900" dirty="0">
              <a:solidFill>
                <a:schemeClr val="bg1"/>
              </a:solidFill>
              <a:latin typeface="+mn-lt"/>
            </a:endParaRPr>
          </a:p>
          <a:p>
            <a:r>
              <a:rPr lang="en-US" sz="1100" dirty="0" err="1">
                <a:solidFill>
                  <a:schemeClr val="bg1"/>
                </a:solidFill>
                <a:latin typeface="+mn-lt"/>
              </a:rPr>
              <a:t>Gigerenzer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G.,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Swijtink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Z., Porter, T.,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Daston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L., Beatty, J., and </a:t>
            </a:r>
            <a:r>
              <a:rPr lang="en-US" sz="1100" dirty="0" err="1">
                <a:solidFill>
                  <a:schemeClr val="bg1"/>
                </a:solidFill>
                <a:latin typeface="+mn-lt"/>
              </a:rPr>
              <a:t>Krüger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, L. (1990). </a:t>
            </a:r>
            <a:r>
              <a:rPr lang="en-US" sz="1100" i="1" dirty="0">
                <a:solidFill>
                  <a:schemeClr val="bg1"/>
                </a:solidFill>
                <a:latin typeface="+mn-lt"/>
              </a:rPr>
              <a:t>The Empire of Chance: How Probability Changed Science and Everyday Life</a:t>
            </a:r>
            <a:r>
              <a:rPr lang="en-US" sz="1100" dirty="0">
                <a:solidFill>
                  <a:schemeClr val="bg1"/>
                </a:solidFill>
                <a:latin typeface="+mn-lt"/>
              </a:rPr>
              <a:t>. Cambridge: Cambridge University Press.</a:t>
            </a:r>
          </a:p>
          <a:p>
            <a:endParaRPr lang="en-US" sz="900" dirty="0">
              <a:solidFill>
                <a:schemeClr val="bg1"/>
              </a:solidFill>
              <a:latin typeface="+mn-lt"/>
            </a:endParaRPr>
          </a:p>
          <a:p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505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D2210-179C-4B1C-9E70-E8B190D9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81" y="3885764"/>
            <a:ext cx="12767543" cy="851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1648A-3274-412B-9FD0-21649970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862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Quantitative – objective – cumulative – apolitical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871A8-9305-4D5E-ADDB-77D87802B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4" y="1253331"/>
            <a:ext cx="1115983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Operationism</a:t>
            </a:r>
            <a:r>
              <a:rPr lang="en-US" dirty="0">
                <a:solidFill>
                  <a:schemeClr val="bg1"/>
                </a:solidFill>
              </a:rPr>
              <a:t> + CVT – epistemological scaffolding and justification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Growing literature – repository </a:t>
            </a:r>
            <a:r>
              <a:rPr lang="hr-HR" dirty="0" err="1">
                <a:solidFill>
                  <a:schemeClr val="bg1"/>
                </a:solidFill>
              </a:rPr>
              <a:t>that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accumulates</a:t>
            </a:r>
            <a:endParaRPr lang="en-US" sz="2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Aggregate statistics – day-to-day practical and scientific methodology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E2E4B-9E13-4A85-BA7C-D54A491126BA}"/>
              </a:ext>
            </a:extLst>
          </p:cNvPr>
          <p:cNvSpPr/>
          <p:nvPr/>
        </p:nvSpPr>
        <p:spPr>
          <a:xfrm>
            <a:off x="0" y="6630268"/>
            <a:ext cx="7952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CC0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268912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8B3E-0E1F-42C7-B79C-FD378030C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506662"/>
            <a:ext cx="10515600" cy="34692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Constantly expanding, </a:t>
            </a:r>
            <a:r>
              <a:rPr lang="en-US" sz="5400" dirty="0" err="1">
                <a:solidFill>
                  <a:schemeClr val="bg1"/>
                </a:solidFill>
              </a:rPr>
              <a:t>unsurveyable</a:t>
            </a:r>
            <a:r>
              <a:rPr lang="en-US" sz="5400" dirty="0">
                <a:solidFill>
                  <a:schemeClr val="bg1"/>
                </a:solidFill>
              </a:rPr>
              <a:t> literatures of fields poor with qualitative phenomena are not conducive to convergent cumulative work*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413E3E-E35F-4486-808A-3785AF3C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5" y="424871"/>
            <a:ext cx="10751127" cy="1148627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Radical speculative thesis (1)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AA3091-8902-4C2F-B38B-F9B049E0CE22}"/>
              </a:ext>
            </a:extLst>
          </p:cNvPr>
          <p:cNvSpPr/>
          <p:nvPr/>
        </p:nvSpPr>
        <p:spPr>
          <a:xfrm>
            <a:off x="262493" y="6433129"/>
            <a:ext cx="5227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* Yet another reason why looking up to history of physics will not help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75361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D6A7A5-E9B5-49E2-916A-B158BFB02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87291-C078-4A06-8FEE-8A748123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20" y="1469384"/>
            <a:ext cx="4625623" cy="2953808"/>
          </a:xfrm>
        </p:spPr>
        <p:txBody>
          <a:bodyPr/>
          <a:lstStyle/>
          <a:p>
            <a:r>
              <a:rPr lang="en-US" dirty="0"/>
              <a:t>Open science as reform movement (in this mess)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AF9B9-3B01-4AED-92E7-00E614B2BDD3}"/>
              </a:ext>
            </a:extLst>
          </p:cNvPr>
          <p:cNvSpPr/>
          <p:nvPr/>
        </p:nvSpPr>
        <p:spPr>
          <a:xfrm>
            <a:off x="0" y="6482806"/>
            <a:ext cx="4530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Created by Libby Levi and retrieved from: http://tinyurl.com/y3rx72dt</a:t>
            </a:r>
          </a:p>
        </p:txBody>
      </p:sp>
    </p:spTree>
    <p:extLst>
      <p:ext uri="{BB962C8B-B14F-4D97-AF65-F5344CB8AC3E}">
        <p14:creationId xmlns:p14="http://schemas.microsoft.com/office/powerpoint/2010/main" val="2466243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BCBE4-8401-42A6-BB62-552A9685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E7BA-F31D-4CB1-9506-96E1BE59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Methodological reform solve methodological problems does not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1D652-E88B-476D-83DC-7BDA2B235231}"/>
              </a:ext>
            </a:extLst>
          </p:cNvPr>
          <p:cNvSpPr/>
          <p:nvPr/>
        </p:nvSpPr>
        <p:spPr>
          <a:xfrm>
            <a:off x="9181304" y="6425148"/>
            <a:ext cx="80768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CC BY 2.0 Taken by Kory </a:t>
            </a:r>
            <a:r>
              <a:rPr lang="en-US" sz="600" dirty="0" err="1"/>
              <a:t>Westerhold</a:t>
            </a:r>
            <a:r>
              <a:rPr lang="en-US" sz="600" dirty="0"/>
              <a:t>,</a:t>
            </a:r>
            <a:r>
              <a:rPr lang="hr-HR" sz="600" dirty="0"/>
              <a:t> </a:t>
            </a:r>
            <a:r>
              <a:rPr lang="en-US" sz="600" dirty="0"/>
              <a:t>retrieved from: </a:t>
            </a:r>
            <a:r>
              <a:rPr lang="hr-HR" sz="600" dirty="0"/>
              <a:t> http://tinyurl.com/yywpck8f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8466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8B3E-0E1F-42C7-B79C-FD378030C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97660"/>
            <a:ext cx="10515600" cy="3469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5400" dirty="0" err="1">
                <a:solidFill>
                  <a:schemeClr val="bg1"/>
                </a:solidFill>
              </a:rPr>
              <a:t>The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replication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crisis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is</a:t>
            </a:r>
            <a:r>
              <a:rPr lang="hr-HR" sz="5400" dirty="0">
                <a:solidFill>
                  <a:schemeClr val="bg1"/>
                </a:solidFill>
              </a:rPr>
              <a:t> a </a:t>
            </a:r>
            <a:r>
              <a:rPr lang="hr-HR" sz="5400" dirty="0" err="1">
                <a:solidFill>
                  <a:schemeClr val="bg1"/>
                </a:solidFill>
              </a:rPr>
              <a:t>methodological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symptom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of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wider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issues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with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institutions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central</a:t>
            </a:r>
            <a:r>
              <a:rPr lang="hr-HR" sz="5400" dirty="0">
                <a:solidFill>
                  <a:schemeClr val="bg1"/>
                </a:solidFill>
              </a:rPr>
              <a:t> to </a:t>
            </a:r>
            <a:r>
              <a:rPr lang="hr-HR" sz="5400" dirty="0" err="1">
                <a:solidFill>
                  <a:schemeClr val="bg1"/>
                </a:solidFill>
              </a:rPr>
              <a:t>scientific</a:t>
            </a:r>
            <a:r>
              <a:rPr lang="hr-HR" sz="5400" dirty="0">
                <a:solidFill>
                  <a:schemeClr val="bg1"/>
                </a:solidFill>
              </a:rPr>
              <a:t> </a:t>
            </a:r>
            <a:r>
              <a:rPr lang="hr-HR" sz="5400" dirty="0" err="1">
                <a:solidFill>
                  <a:schemeClr val="bg1"/>
                </a:solidFill>
              </a:rPr>
              <a:t>psychology</a:t>
            </a:r>
            <a:r>
              <a:rPr lang="hr-HR" sz="5400" dirty="0">
                <a:solidFill>
                  <a:schemeClr val="bg1"/>
                </a:solidFill>
              </a:rPr>
              <a:t>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413E3E-E35F-4486-808A-3785AF3C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5" y="424871"/>
            <a:ext cx="10751127" cy="1148627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Radical speculative thesis (2)</a:t>
            </a:r>
          </a:p>
        </p:txBody>
      </p:sp>
    </p:spTree>
    <p:extLst>
      <p:ext uri="{BB962C8B-B14F-4D97-AF65-F5344CB8AC3E}">
        <p14:creationId xmlns:p14="http://schemas.microsoft.com/office/powerpoint/2010/main" val="256885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8B3E-0E1F-42C7-B79C-FD378030C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428479"/>
            <a:ext cx="10515600" cy="346926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Psychology needs new </a:t>
            </a:r>
            <a:r>
              <a:rPr lang="hr-HR" sz="5400" dirty="0">
                <a:solidFill>
                  <a:schemeClr val="bg1"/>
                </a:solidFill>
              </a:rPr>
              <a:t>&amp;</a:t>
            </a:r>
            <a:r>
              <a:rPr lang="en-US" sz="5400" dirty="0">
                <a:solidFill>
                  <a:schemeClr val="bg1"/>
                </a:solidFill>
              </a:rPr>
              <a:t> indigenous epistemology </a:t>
            </a:r>
            <a:endParaRPr lang="hr-HR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r-HR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(</a:t>
            </a:r>
            <a:r>
              <a:rPr lang="hr-HR" sz="5400" dirty="0">
                <a:solidFill>
                  <a:schemeClr val="bg1"/>
                </a:solidFill>
              </a:rPr>
              <a:t>F</a:t>
            </a:r>
            <a:r>
              <a:rPr lang="en-US" sz="5400" dirty="0">
                <a:solidFill>
                  <a:schemeClr val="bg1"/>
                </a:solidFill>
              </a:rPr>
              <a:t>und philosophers! Fund historians! Fund theoretical psychologists across the board!)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413E3E-E35F-4486-808A-3785AF3C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5" y="424871"/>
            <a:ext cx="10751127" cy="1148627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Radical speculative thesis (</a:t>
            </a:r>
            <a:r>
              <a:rPr lang="hr-HR" sz="7200" b="1" dirty="0">
                <a:solidFill>
                  <a:schemeClr val="bg1"/>
                </a:solidFill>
              </a:rPr>
              <a:t>3</a:t>
            </a:r>
            <a:r>
              <a:rPr lang="en-US" sz="72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861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E7BA-F31D-4CB1-9506-96E1BE59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7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aspects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epistemological</a:t>
            </a:r>
            <a:r>
              <a:rPr lang="hr-HR" dirty="0"/>
              <a:t> </a:t>
            </a:r>
            <a:r>
              <a:rPr lang="hr-HR" dirty="0" err="1"/>
              <a:t>thinking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reform</a:t>
            </a:r>
            <a:r>
              <a:rPr lang="hr-HR" dirty="0"/>
              <a:t> </a:t>
            </a:r>
            <a:r>
              <a:rPr lang="hr-HR" dirty="0" err="1"/>
              <a:t>movement</a:t>
            </a:r>
            <a:r>
              <a:rPr lang="hr-HR" dirty="0"/>
              <a:t>: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err="1"/>
              <a:t>Individual</a:t>
            </a:r>
            <a:r>
              <a:rPr lang="hr-HR" dirty="0"/>
              <a:t> (</a:t>
            </a:r>
            <a:r>
              <a:rPr lang="hr-HR" dirty="0" err="1"/>
              <a:t>scientists</a:t>
            </a:r>
            <a:r>
              <a:rPr lang="hr-HR" dirty="0"/>
              <a:t> are </a:t>
            </a:r>
            <a:r>
              <a:rPr lang="hr-HR" dirty="0" err="1"/>
              <a:t>humans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humans</a:t>
            </a:r>
            <a:r>
              <a:rPr lang="hr-HR" dirty="0"/>
              <a:t> are </a:t>
            </a:r>
            <a:r>
              <a:rPr lang="hr-HR" dirty="0" err="1"/>
              <a:t>irrational</a:t>
            </a:r>
            <a:r>
              <a:rPr lang="hr-HR" dirty="0"/>
              <a:t>)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err="1"/>
              <a:t>Scientific</a:t>
            </a:r>
            <a:r>
              <a:rPr lang="hr-HR" dirty="0"/>
              <a:t> system (</a:t>
            </a:r>
            <a:r>
              <a:rPr lang="hr-HR" dirty="0" err="1"/>
              <a:t>systematic</a:t>
            </a:r>
            <a:r>
              <a:rPr lang="hr-HR" dirty="0"/>
              <a:t> </a:t>
            </a:r>
            <a:r>
              <a:rPr lang="hr-HR" dirty="0" err="1"/>
              <a:t>correction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individual</a:t>
            </a:r>
            <a:r>
              <a:rPr lang="hr-HR" dirty="0"/>
              <a:t> </a:t>
            </a:r>
            <a:r>
              <a:rPr lang="hr-HR" dirty="0" err="1"/>
              <a:t>irrationality</a:t>
            </a:r>
            <a:r>
              <a:rPr lang="hr-HR" dirty="0"/>
              <a:t> – </a:t>
            </a:r>
            <a:r>
              <a:rPr lang="hr-HR" dirty="0" err="1"/>
              <a:t>usually</a:t>
            </a:r>
            <a:r>
              <a:rPr lang="hr-HR" dirty="0"/>
              <a:t> </a:t>
            </a:r>
            <a:r>
              <a:rPr lang="hr-HR" dirty="0" err="1"/>
              <a:t>logical</a:t>
            </a:r>
            <a:r>
              <a:rPr lang="hr-HR" dirty="0"/>
              <a:t> </a:t>
            </a:r>
            <a:r>
              <a:rPr lang="hr-HR" dirty="0" err="1"/>
              <a:t>positivism</a:t>
            </a:r>
            <a:r>
              <a:rPr lang="hr-HR" dirty="0"/>
              <a:t>-lite OR </a:t>
            </a:r>
            <a:r>
              <a:rPr lang="hr-HR" dirty="0" err="1"/>
              <a:t>falsificationism</a:t>
            </a:r>
            <a:r>
              <a:rPr lang="hr-HR" dirty="0"/>
              <a:t> OR some </a:t>
            </a:r>
            <a:r>
              <a:rPr lang="hr-HR" dirty="0" err="1"/>
              <a:t>rudimentary</a:t>
            </a:r>
            <a:r>
              <a:rPr lang="hr-HR" dirty="0"/>
              <a:t> </a:t>
            </a:r>
            <a:r>
              <a:rPr lang="hr-HR" dirty="0" err="1"/>
              <a:t>rendering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Mertonian</a:t>
            </a:r>
            <a:r>
              <a:rPr lang="hr-HR" dirty="0"/>
              <a:t> </a:t>
            </a:r>
            <a:r>
              <a:rPr lang="hr-HR" dirty="0" err="1"/>
              <a:t>norms</a:t>
            </a:r>
            <a:r>
              <a:rPr lang="hr-HR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255B20-CE54-4910-9E3F-9A3E908D99BE}"/>
              </a:ext>
            </a:extLst>
          </p:cNvPr>
          <p:cNvSpPr/>
          <p:nvPr/>
        </p:nvSpPr>
        <p:spPr>
          <a:xfrm>
            <a:off x="13854" y="6424145"/>
            <a:ext cx="12164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/>
              <a:t>Flis, I</a:t>
            </a:r>
            <a:r>
              <a:rPr lang="en-US" sz="1400" dirty="0"/>
              <a:t>. (</a:t>
            </a:r>
            <a:r>
              <a:rPr lang="hr-HR" sz="1400" dirty="0" err="1"/>
              <a:t>accepted</a:t>
            </a:r>
            <a:r>
              <a:rPr lang="hr-HR" sz="1400" dirty="0"/>
              <a:t> for </a:t>
            </a:r>
            <a:r>
              <a:rPr lang="hr-HR" sz="1400" dirty="0" err="1"/>
              <a:t>publication</a:t>
            </a:r>
            <a:r>
              <a:rPr lang="en-US" sz="1400" i="1" dirty="0"/>
              <a:t>). </a:t>
            </a:r>
            <a:r>
              <a:rPr lang="hr-HR" sz="1400" dirty="0" err="1"/>
              <a:t>Psychologists</a:t>
            </a:r>
            <a:r>
              <a:rPr lang="hr-HR" sz="1400" dirty="0"/>
              <a:t> </a:t>
            </a:r>
            <a:r>
              <a:rPr lang="hr-HR" sz="1400" dirty="0" err="1"/>
              <a:t>psychologizing</a:t>
            </a:r>
            <a:r>
              <a:rPr lang="hr-HR" sz="1400" dirty="0"/>
              <a:t> </a:t>
            </a:r>
            <a:r>
              <a:rPr lang="hr-HR" sz="1400" dirty="0" err="1"/>
              <a:t>scientific</a:t>
            </a:r>
            <a:r>
              <a:rPr lang="hr-HR" sz="1400" dirty="0"/>
              <a:t> </a:t>
            </a:r>
            <a:r>
              <a:rPr lang="hr-HR" sz="1400" dirty="0" err="1"/>
              <a:t>psychology</a:t>
            </a:r>
            <a:r>
              <a:rPr lang="hr-HR" sz="1400" dirty="0"/>
              <a:t>: An </a:t>
            </a:r>
            <a:r>
              <a:rPr lang="hr-HR" sz="1400" dirty="0" err="1"/>
              <a:t>epistemological</a:t>
            </a:r>
            <a:r>
              <a:rPr lang="hr-HR" sz="1400" dirty="0"/>
              <a:t> </a:t>
            </a:r>
            <a:r>
              <a:rPr lang="hr-HR" sz="1400" dirty="0" err="1"/>
              <a:t>reading</a:t>
            </a:r>
            <a:r>
              <a:rPr lang="hr-HR" sz="1400" dirty="0"/>
              <a:t> </a:t>
            </a:r>
            <a:r>
              <a:rPr lang="hr-HR" sz="1400" dirty="0" err="1"/>
              <a:t>of</a:t>
            </a:r>
            <a:r>
              <a:rPr lang="hr-HR" sz="1400" dirty="0"/>
              <a:t> </a:t>
            </a:r>
            <a:r>
              <a:rPr lang="hr-HR" sz="1400" dirty="0" err="1"/>
              <a:t>the</a:t>
            </a:r>
            <a:r>
              <a:rPr lang="hr-HR" sz="1400" dirty="0"/>
              <a:t> </a:t>
            </a:r>
            <a:r>
              <a:rPr lang="hr-HR" sz="1400" dirty="0" err="1"/>
              <a:t>replication</a:t>
            </a:r>
            <a:r>
              <a:rPr lang="hr-HR" sz="1400" dirty="0"/>
              <a:t> </a:t>
            </a:r>
            <a:r>
              <a:rPr lang="hr-HR" sz="1400" dirty="0" err="1"/>
              <a:t>crisis</a:t>
            </a:r>
            <a:r>
              <a:rPr lang="en-US" sz="1400" dirty="0"/>
              <a:t>. </a:t>
            </a:r>
            <a:r>
              <a:rPr lang="hr-HR" sz="1400" i="1" dirty="0" err="1"/>
              <a:t>Theory</a:t>
            </a:r>
            <a:r>
              <a:rPr lang="hr-HR" sz="1400" i="1" dirty="0"/>
              <a:t> &amp; </a:t>
            </a:r>
            <a:r>
              <a:rPr lang="hr-HR" sz="1400" i="1" dirty="0" err="1"/>
              <a:t>Psychology</a:t>
            </a:r>
            <a:endParaRPr lang="en-US" sz="1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9742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ECAE-096D-4DFB-85E7-48BA5DA3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new</a:t>
            </a:r>
            <a:r>
              <a:rPr lang="hr-HR" dirty="0"/>
              <a:t> </a:t>
            </a:r>
            <a:r>
              <a:rPr lang="hr-HR" dirty="0" err="1"/>
              <a:t>science</a:t>
            </a:r>
            <a:r>
              <a:rPr lang="hr-HR" dirty="0"/>
              <a:t> system </a:t>
            </a:r>
            <a:r>
              <a:rPr lang="hr-HR" dirty="0" err="1"/>
              <a:t>reformers</a:t>
            </a:r>
            <a:r>
              <a:rPr lang="hr-HR" dirty="0"/>
              <a:t> </a:t>
            </a:r>
            <a:r>
              <a:rPr lang="hr-HR" dirty="0" err="1"/>
              <a:t>want</a:t>
            </a:r>
            <a:r>
              <a:rPr lang="hr-HR" dirty="0"/>
              <a:t> to </a:t>
            </a:r>
            <a:r>
              <a:rPr lang="hr-HR" dirty="0" err="1"/>
              <a:t>build</a:t>
            </a:r>
            <a:r>
              <a:rPr lang="hr-HR" dirty="0"/>
              <a:t> for </a:t>
            </a:r>
            <a:r>
              <a:rPr lang="hr-HR" dirty="0" err="1"/>
              <a:t>psychology</a:t>
            </a:r>
            <a:r>
              <a:rPr lang="hr-H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9D0E-2AE6-491A-A7AA-4981960E4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432" y="2952212"/>
            <a:ext cx="7446818" cy="242728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Uprooting givens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Speaking truth to power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E2C4F-3D84-4269-98B9-F0494D77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8" y="1688418"/>
            <a:ext cx="4428434" cy="4456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254679-FD3B-4EE9-BAA0-180C9F219A84}"/>
              </a:ext>
            </a:extLst>
          </p:cNvPr>
          <p:cNvSpPr/>
          <p:nvPr/>
        </p:nvSpPr>
        <p:spPr>
          <a:xfrm>
            <a:off x="-493203" y="624322"/>
            <a:ext cx="11291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Uncovering historical contingencies that have become invisible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(paths untaken)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AC6E7-1BEA-4139-BE23-653AEB3D2917}"/>
              </a:ext>
            </a:extLst>
          </p:cNvPr>
          <p:cNvSpPr/>
          <p:nvPr/>
        </p:nvSpPr>
        <p:spPr>
          <a:xfrm>
            <a:off x="354444" y="6364508"/>
            <a:ext cx="79525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work is free to use. Source: </a:t>
            </a:r>
            <a:r>
              <a:rPr lang="en-US" sz="1200" b="1" dirty="0">
                <a:solidFill>
                  <a:schemeClr val="bg1"/>
                </a:solidFill>
              </a:rPr>
              <a:t>http://tinyurl.com/y59mjesw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124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D2210-179C-4B1C-9E70-E8B190D9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81" y="3885764"/>
            <a:ext cx="12767543" cy="851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1648A-3274-412B-9FD0-21649970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862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Prying open a window toward radical 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871A8-9305-4D5E-ADDB-77D87802B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4" y="1253331"/>
            <a:ext cx="1115983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How and why did psychologists end up with </a:t>
            </a:r>
            <a:r>
              <a:rPr lang="en-US" dirty="0" err="1">
                <a:solidFill>
                  <a:schemeClr val="bg1"/>
                </a:solidFill>
              </a:rPr>
              <a:t>operationism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is psychological literature? </a:t>
            </a:r>
            <a:r>
              <a:rPr lang="en-US" sz="2000" i="1" dirty="0">
                <a:solidFill>
                  <a:srgbClr val="C00000"/>
                </a:solidFill>
              </a:rPr>
              <a:t>(Err, what now?)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Is there an alternative to the epistemological standard of the aggregate?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E2E4B-9E13-4A85-BA7C-D54A491126BA}"/>
              </a:ext>
            </a:extLst>
          </p:cNvPr>
          <p:cNvSpPr/>
          <p:nvPr/>
        </p:nvSpPr>
        <p:spPr>
          <a:xfrm>
            <a:off x="0" y="6630268"/>
            <a:ext cx="7952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CC0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2271454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F23BD-91B1-4946-9399-E40D2D5E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33"/>
            <a:ext cx="5051393" cy="69522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6174-B3A1-45CD-B3FF-B47A072D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393" y="2291579"/>
            <a:ext cx="232304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Short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history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err="1">
                <a:solidFill>
                  <a:schemeClr val="bg1"/>
                </a:solidFill>
              </a:rPr>
              <a:t>operationism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FF79D-5C41-476F-B028-9FC8CF87BB5C}"/>
              </a:ext>
            </a:extLst>
          </p:cNvPr>
          <p:cNvSpPr/>
          <p:nvPr/>
        </p:nvSpPr>
        <p:spPr>
          <a:xfrm>
            <a:off x="1512297" y="6542943"/>
            <a:ext cx="7952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CC0 (Public domain)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93BF09-A262-4074-B443-373AB9D9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17" y="215083"/>
            <a:ext cx="5157083" cy="6701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AC09C9-CC35-462F-9695-354BE2CBDAFA}"/>
              </a:ext>
            </a:extLst>
          </p:cNvPr>
          <p:cNvSpPr/>
          <p:nvPr/>
        </p:nvSpPr>
        <p:spPr>
          <a:xfrm>
            <a:off x="9357966" y="5842337"/>
            <a:ext cx="2495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[placeholder for a photo of S.S. Stevens in okay resolution]</a:t>
            </a:r>
          </a:p>
        </p:txBody>
      </p:sp>
    </p:spTree>
    <p:extLst>
      <p:ext uri="{BB962C8B-B14F-4D97-AF65-F5344CB8AC3E}">
        <p14:creationId xmlns:p14="http://schemas.microsoft.com/office/powerpoint/2010/main" val="139610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C5B0-2493-4081-94F5-EA7BCAE6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963" y="1020907"/>
            <a:ext cx="11861799" cy="1177348"/>
          </a:xfrm>
        </p:spPr>
        <p:txBody>
          <a:bodyPr>
            <a:noAutofit/>
          </a:bodyPr>
          <a:lstStyle/>
          <a:p>
            <a:r>
              <a:rPr lang="en-US" sz="23900" dirty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8C70D-EBE8-4B0C-9D49-0EEF4C44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106"/>
            <a:ext cx="10515600" cy="472295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dirty="0"/>
              <a:t>In general, we mean by any concept nothing more than a set of operations; </a:t>
            </a:r>
            <a:r>
              <a:rPr lang="en-US" sz="3600" i="1" dirty="0"/>
              <a:t>the concept is synonymous with the corresponding set of operations. </a:t>
            </a:r>
            <a:r>
              <a:rPr lang="en-US" sz="3600" dirty="0"/>
              <a:t>If the concept is physical, as of length, the operations are the actual physical operations, namely, those by which length is measured; or, if the concept is mental, as of mathematical continuity, the operations are mental operations, namely those by which we determine whether a given aggregate of magnitudes is continuous.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23BBCA-5B16-4351-83DF-ADCCBD9D0AE5}"/>
              </a:ext>
            </a:extLst>
          </p:cNvPr>
          <p:cNvSpPr/>
          <p:nvPr/>
        </p:nvSpPr>
        <p:spPr>
          <a:xfrm>
            <a:off x="0" y="6318972"/>
            <a:ext cx="1005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CqnqjdWrnpdyAGaramondPro-Regular"/>
              </a:rPr>
              <a:t>Bridgman, P. W. (1927). </a:t>
            </a:r>
            <a:r>
              <a:rPr lang="en-US" i="1" dirty="0">
                <a:solidFill>
                  <a:srgbClr val="242021"/>
                </a:solidFill>
                <a:latin typeface="JqnhktGmgspgAGaramondPro-Italic"/>
              </a:rPr>
              <a:t>The logic of modern physics</a:t>
            </a:r>
            <a:r>
              <a:rPr lang="en-US" dirty="0">
                <a:solidFill>
                  <a:srgbClr val="242021"/>
                </a:solidFill>
                <a:latin typeface="CqnqjdWrnpdyAGaramondPro-Regular"/>
              </a:rPr>
              <a:t>. New York: Macmillan.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9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0A1B67-6723-4963-8A2F-CA564AD49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42" y="193963"/>
            <a:ext cx="2669069" cy="64700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2546B-E910-4D2E-A59C-9A64327DC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426128"/>
            <a:ext cx="7810500" cy="60368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C00000"/>
                </a:solidFill>
              </a:rPr>
              <a:t>How come a thoroughly weird epistemological position turned into bureaucratic practice in scientific psychology?</a:t>
            </a:r>
          </a:p>
          <a:p>
            <a:pPr marL="0" indent="0" algn="ctr">
              <a:buNone/>
            </a:pP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D879-F2FC-454E-99B0-A24F68812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“Operationists […] attempted to formulate a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methodology for an empirical psychology, which was sensitive to problems with </a:t>
            </a:r>
            <a:r>
              <a:rPr lang="en-US" sz="4000" dirty="0" err="1">
                <a:solidFill>
                  <a:schemeClr val="bg1"/>
                </a:solidFill>
              </a:rPr>
              <a:t>introspectivism</a:t>
            </a:r>
            <a:r>
              <a:rPr lang="en-US" sz="4000" dirty="0">
                <a:solidFill>
                  <a:schemeClr val="bg1"/>
                </a:solidFill>
              </a:rPr>
              <a:t> and mentalism, and which forced psychologists to explicate their prior assumptions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about how to interpret observations.”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B3DEBD-DDCA-4DDB-A450-200451B4BD3A}"/>
              </a:ext>
            </a:extLst>
          </p:cNvPr>
          <p:cNvSpPr/>
          <p:nvPr/>
        </p:nvSpPr>
        <p:spPr>
          <a:xfrm>
            <a:off x="143163" y="6468630"/>
            <a:ext cx="119056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Feest</a:t>
            </a:r>
            <a:r>
              <a:rPr lang="en-US" sz="1200" dirty="0">
                <a:solidFill>
                  <a:schemeClr val="bg1"/>
                </a:solidFill>
              </a:rPr>
              <a:t>, U. (2005). </a:t>
            </a:r>
            <a:r>
              <a:rPr lang="en-US" sz="1200" dirty="0" err="1">
                <a:solidFill>
                  <a:schemeClr val="bg1"/>
                </a:solidFill>
              </a:rPr>
              <a:t>Operationism</a:t>
            </a:r>
            <a:r>
              <a:rPr lang="en-US" sz="1200" dirty="0">
                <a:solidFill>
                  <a:schemeClr val="bg1"/>
                </a:solidFill>
              </a:rPr>
              <a:t> in psychology: What the debate is about, what the debate should be about. </a:t>
            </a:r>
            <a:r>
              <a:rPr lang="en-US" sz="1200" i="1" dirty="0">
                <a:solidFill>
                  <a:schemeClr val="bg1"/>
                </a:solidFill>
              </a:rPr>
              <a:t>Journal of the History of the Behavioral Sciences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i="1" dirty="0">
                <a:solidFill>
                  <a:schemeClr val="bg1"/>
                </a:solidFill>
              </a:rPr>
              <a:t>41</a:t>
            </a:r>
            <a:r>
              <a:rPr lang="en-US" sz="1200" dirty="0">
                <a:solidFill>
                  <a:schemeClr val="bg1"/>
                </a:solidFill>
              </a:rPr>
              <a:t>(2), 131–149.</a:t>
            </a:r>
            <a:endParaRPr lang="en-US" sz="12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97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8E0CF-6DB6-452B-9D21-213C95F1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In the 1950s, via construct validity theory and APA’s ‘standardization’ </a:t>
            </a:r>
            <a:r>
              <a:rPr lang="hr-HR" sz="5400" dirty="0"/>
              <a:t>(</a:t>
            </a:r>
            <a:r>
              <a:rPr lang="en-US" sz="5400" dirty="0"/>
              <a:t>Committee on Test Standards</a:t>
            </a:r>
            <a:r>
              <a:rPr lang="hr-HR" sz="5400" dirty="0"/>
              <a:t> </a:t>
            </a:r>
            <a:r>
              <a:rPr lang="hr-HR" sz="5400" dirty="0" err="1"/>
              <a:t>etc</a:t>
            </a:r>
            <a:r>
              <a:rPr lang="hr-HR" sz="5400" dirty="0"/>
              <a:t>.)</a:t>
            </a:r>
            <a:r>
              <a:rPr lang="en-US" sz="5400" dirty="0"/>
              <a:t>, operationalization enters its bureaucratic phase in psychology.</a:t>
            </a:r>
          </a:p>
        </p:txBody>
      </p:sp>
    </p:spTree>
    <p:extLst>
      <p:ext uri="{BB962C8B-B14F-4D97-AF65-F5344CB8AC3E}">
        <p14:creationId xmlns:p14="http://schemas.microsoft.com/office/powerpoint/2010/main" val="1909019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1245</Words>
  <Application>Microsoft Office PowerPoint</Application>
  <PresentationFormat>Widescreen</PresentationFormat>
  <Paragraphs>114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CqnqjdWrnpdyAGaramondPro-Regular</vt:lpstr>
      <vt:lpstr>JqnhktGmgspgAGaramondPro-Italic</vt:lpstr>
      <vt:lpstr>Quicksand</vt:lpstr>
      <vt:lpstr>Office Theme</vt:lpstr>
      <vt:lpstr>A radical historical reading  of  psychology’s replication crisis</vt:lpstr>
      <vt:lpstr>Radical = peripheral (to whom?)</vt:lpstr>
      <vt:lpstr>PowerPoint Presentation</vt:lpstr>
      <vt:lpstr>Prying open a window toward radical theses</vt:lpstr>
      <vt:lpstr>PowerPoint Presentation</vt:lpstr>
      <vt:lpstr>“</vt:lpstr>
      <vt:lpstr>PowerPoint Presentation</vt:lpstr>
      <vt:lpstr>PowerPoint Presentation</vt:lpstr>
      <vt:lpstr>PowerPoint Presentation</vt:lpstr>
      <vt:lpstr>PowerPoint Presentation</vt:lpstr>
      <vt:lpstr>The antiquated idea of a cumulative science</vt:lpstr>
      <vt:lpstr>PowerPoint Presentation</vt:lpstr>
      <vt:lpstr>The ever expanding repository of knowledge (justified true belief?)</vt:lpstr>
      <vt:lpstr>Data thugs  are (unknowingly) good Latourians</vt:lpstr>
      <vt:lpstr>Prying open a window toward radical theses</vt:lpstr>
      <vt:lpstr>PowerPoint Presentation</vt:lpstr>
      <vt:lpstr>PowerPoint Presentation</vt:lpstr>
      <vt:lpstr>What is the qualitative subject matter of psychological theories? (and how many of us can read this question as something comprehensible?)</vt:lpstr>
      <vt:lpstr>The subject is an aggregate</vt:lpstr>
      <vt:lpstr>Inferential revolution (1930-1960)</vt:lpstr>
      <vt:lpstr>Quantitative – objective – cumulative – apolitical</vt:lpstr>
      <vt:lpstr>Radical speculative thesis (1)</vt:lpstr>
      <vt:lpstr>Open science as reform movement (in this mess)</vt:lpstr>
      <vt:lpstr>PowerPoint Presentation</vt:lpstr>
      <vt:lpstr>Radical speculative thesis (2)</vt:lpstr>
      <vt:lpstr>Radical speculative thesis (3)</vt:lpstr>
      <vt:lpstr>PowerPoint Presentation</vt:lpstr>
      <vt:lpstr>What is the new science system reformers want to build for psychology?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radical historical reading  of  psychology’s replication crisis</dc:title>
  <dc:creator>Flis, I. (Ivan)</dc:creator>
  <cp:lastModifiedBy>Ivan Flis</cp:lastModifiedBy>
  <cp:revision>9</cp:revision>
  <dcterms:created xsi:type="dcterms:W3CDTF">2019-03-08T13:43:06Z</dcterms:created>
  <dcterms:modified xsi:type="dcterms:W3CDTF">2019-03-12T06:23:49Z</dcterms:modified>
</cp:coreProperties>
</file>