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EB Garamon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EBGaramond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BGaramond-italic.fntdata"/><Relationship Id="rId14" Type="http://schemas.openxmlformats.org/officeDocument/2006/relationships/font" Target="fonts/EBGaramond-bold.fntdata"/><Relationship Id="rId16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39555b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39555b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39555b3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39555b3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39555b3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239555b3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239555b3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239555b3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39555d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39555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incarcerated person’s right to access legal material in prison is protected by the 14th amendment of the U.S. Constitution.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39555df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39555df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239555df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239555df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350250" y="752925"/>
            <a:ext cx="4730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2596 Girls School Road: The Indiana Women’s Prison Far-Away Reference Desk </a:t>
            </a:r>
            <a:endParaRPr b="1"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~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Joshua Finnell</a:t>
            </a:r>
            <a:endParaRPr i="1"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Reference Behind Bars: Information Needs, Rights, and Empowerment of Inmates</a:t>
            </a:r>
            <a:endParaRPr b="1"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~ </a:t>
            </a:r>
            <a:r>
              <a:rPr i="1"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Danielle Ball and Hannah Lee</a:t>
            </a:r>
            <a:endParaRPr i="1" sz="1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75" y="390525"/>
            <a:ext cx="2577950" cy="38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75" y="914588"/>
            <a:ext cx="19431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5750" y="945350"/>
            <a:ext cx="1860575" cy="28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7012" y="1670350"/>
            <a:ext cx="4110100" cy="13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00" y="910725"/>
            <a:ext cx="4355689" cy="290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124" y="910725"/>
            <a:ext cx="374332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104338" y="3990300"/>
            <a:ext cx="3672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Library Company of Philadelphia (1731)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B Garamond"/>
                <a:ea typeface="EB Garamond"/>
                <a:cs typeface="EB Garamond"/>
                <a:sym typeface="EB Garamond"/>
              </a:rPr>
              <a:t>https://commons.wikimedia.org/wiki/File:WBirchLib1800.jpg#/media/File:WBirchLib1800.jpg</a:t>
            </a:r>
            <a:endParaRPr sz="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88225" y="4036475"/>
            <a:ext cx="44115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St. Augustine, Florida (1570)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B Garamond"/>
                <a:ea typeface="EB Garamond"/>
                <a:cs typeface="EB Garamond"/>
                <a:sym typeface="EB Garamond"/>
              </a:rPr>
              <a:t>https://www.amazon.com/Florida-vintage-historic-antique-poster/dp/B01591DWH2</a:t>
            </a:r>
            <a:endParaRPr sz="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990563" y="3990300"/>
            <a:ext cx="3672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Eliza Farnham (1844-1848)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B Garamond"/>
                <a:ea typeface="EB Garamond"/>
                <a:cs typeface="EB Garamond"/>
                <a:sym typeface="EB Garamond"/>
              </a:rPr>
              <a:t>https://www.sierracollege.edu/ejournals/jsnhb/v4n2/farnham.html</a:t>
            </a:r>
            <a:endParaRPr sz="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233150" y="3990300"/>
            <a:ext cx="44115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Walnut Street Prison</a:t>
            </a: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 (1790)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EB Garamond"/>
                <a:ea typeface="EB Garamond"/>
                <a:cs typeface="EB Garamond"/>
                <a:sym typeface="EB Garamond"/>
              </a:rPr>
              <a:t>https://www.cardcow.com/338233/old-walnut-street-prison-1774-philadelphia-pennsylvania/</a:t>
            </a:r>
            <a:endParaRPr sz="8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0" y="871175"/>
            <a:ext cx="4451801" cy="28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076" y="852713"/>
            <a:ext cx="19050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975" y="485375"/>
            <a:ext cx="2988475" cy="38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992100" y="4535075"/>
            <a:ext cx="22530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1911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5497975" y="4506725"/>
            <a:ext cx="2493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1992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1857" l="1359" r="2900" t="2375"/>
          <a:stretch/>
        </p:blipFill>
        <p:spPr>
          <a:xfrm>
            <a:off x="553550" y="485375"/>
            <a:ext cx="3277650" cy="39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700" y="294125"/>
            <a:ext cx="480060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95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EB Garamond"/>
                <a:ea typeface="EB Garamond"/>
                <a:cs typeface="EB Garamond"/>
                <a:sym typeface="EB Garamond"/>
              </a:rPr>
              <a:t>Gilmore v. Lynch (1966-1972)</a:t>
            </a:r>
            <a:endParaRPr b="1" sz="1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“All California prisons maintain a specified list of legal research materials in their libraries.”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latin typeface="EB Garamond"/>
                <a:ea typeface="EB Garamond"/>
                <a:cs typeface="EB Garamond"/>
                <a:sym typeface="EB Garamond"/>
              </a:rPr>
              <a:t>Bounds v. Smith (1977)</a:t>
            </a:r>
            <a:endParaRPr b="1" sz="1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“Prisons must assist inmates in the preparation and filing of meaningful legal papers by providing prisoners with adequate law libraries or adequate assistance from persons trained in the law.”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latin typeface="EB Garamond"/>
                <a:ea typeface="EB Garamond"/>
                <a:cs typeface="EB Garamond"/>
                <a:sym typeface="EB Garamond"/>
              </a:rPr>
              <a:t>Lewis v. Casey (1996)</a:t>
            </a:r>
            <a:endParaRPr b="1" sz="1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“Inmates have a constitutional right to access the courts but not an abstract, freestanding right to a law library or legal assistance.”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94350" y="249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minimal + m</a:t>
            </a: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eaningful library collections as ruled by the Supreme Court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502" y="1024200"/>
            <a:ext cx="3368924" cy="38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