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02" r:id="rId2"/>
    <p:sldId id="403" r:id="rId3"/>
    <p:sldId id="419" r:id="rId4"/>
    <p:sldId id="417" r:id="rId5"/>
    <p:sldId id="405" r:id="rId6"/>
    <p:sldId id="416" r:id="rId7"/>
    <p:sldId id="409" r:id="rId8"/>
    <p:sldId id="410" r:id="rId9"/>
    <p:sldId id="411" r:id="rId10"/>
    <p:sldId id="412" r:id="rId11"/>
    <p:sldId id="413" r:id="rId12"/>
    <p:sldId id="414" r:id="rId13"/>
    <p:sldId id="415" r:id="rId14"/>
    <p:sldId id="406" r:id="rId15"/>
    <p:sldId id="408" r:id="rId16"/>
    <p:sldId id="386" r:id="rId17"/>
    <p:sldId id="338" r:id="rId18"/>
    <p:sldId id="339" r:id="rId19"/>
    <p:sldId id="353" r:id="rId20"/>
    <p:sldId id="347" r:id="rId21"/>
    <p:sldId id="418" r:id="rId22"/>
    <p:sldId id="274" r:id="rId23"/>
    <p:sldId id="350" r:id="rId24"/>
    <p:sldId id="273" r:id="rId25"/>
    <p:sldId id="285" r:id="rId26"/>
    <p:sldId id="360" r:id="rId27"/>
    <p:sldId id="361" r:id="rId28"/>
    <p:sldId id="362" r:id="rId29"/>
    <p:sldId id="363" r:id="rId30"/>
    <p:sldId id="292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10" autoAdjust="0"/>
    <p:restoredTop sz="94660"/>
  </p:normalViewPr>
  <p:slideViewPr>
    <p:cSldViewPr snapToGrid="0">
      <p:cViewPr varScale="1">
        <p:scale>
          <a:sx n="98" d="100"/>
          <a:sy n="98" d="100"/>
        </p:scale>
        <p:origin x="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A9D2E-B93B-C846-BE0A-B38B6ECAC7E4}" type="datetimeFigureOut">
              <a:rPr lang="en-US" smtClean="0"/>
              <a:t>3/9/19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B77C9-DC2D-914B-B877-D198F4626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3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B326-73ED-614B-BA37-9107A6281F80}" type="datetime1">
              <a:rPr lang="en-GB" smtClean="0"/>
              <a:t>09/03/2019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02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B94C-8897-7A44-AD61-2B3BB299829D}" type="datetime1">
              <a:rPr lang="en-GB" smtClean="0"/>
              <a:t>09/03/2019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59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39D36-4124-8D4D-BD3F-EE023836F962}" type="datetime1">
              <a:rPr lang="en-GB" smtClean="0"/>
              <a:t>09/03/2019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19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EA79-7D18-8A4D-9499-D63EF2D03778}" type="datetime1">
              <a:rPr lang="en-GB" smtClean="0"/>
              <a:t>09/03/2019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22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3803-F71C-FC4E-8D53-46B8BCFD2FE5}" type="datetime1">
              <a:rPr lang="en-GB" smtClean="0"/>
              <a:t>09/03/2019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90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DB5B-93CD-F14E-BFB2-561E6EAB0877}" type="datetime1">
              <a:rPr lang="en-GB" smtClean="0"/>
              <a:t>09/03/2019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06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EB15-7F37-3B40-9E6F-8363247D8E57}" type="datetime1">
              <a:rPr lang="en-GB" smtClean="0"/>
              <a:t>09/03/2019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18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CBBE6-3C86-3845-8740-67C7D9CD5E13}" type="datetime1">
              <a:rPr lang="en-GB" smtClean="0"/>
              <a:t>09/03/2019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63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C3FF-FF17-DC44-9F88-3EECE551DF2F}" type="datetime1">
              <a:rPr lang="en-GB" smtClean="0"/>
              <a:t>09/03/2019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2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4AAB-BF79-5B40-AD0A-CB2D8F11C0B7}" type="datetime1">
              <a:rPr lang="en-GB" smtClean="0"/>
              <a:t>09/03/2019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91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AFA6-5744-EB47-B5D9-81C9668FBAC5}" type="datetime1">
              <a:rPr lang="en-GB" smtClean="0"/>
              <a:t>09/03/2019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64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C745D-D4CC-074A-A10C-66A1E780FD5A}" type="datetime1">
              <a:rPr lang="en-GB" smtClean="0"/>
              <a:t>09/03/2019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EA523-78FD-4B8B-89D1-97BC79BA1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27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tiff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33803"/>
            <a:ext cx="9144000" cy="1940419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2"/>
                </a:solidFill>
              </a:rPr>
              <a:t>Amy </a:t>
            </a:r>
            <a:r>
              <a:rPr lang="en-GB" dirty="0" err="1">
                <a:solidFill>
                  <a:schemeClr val="tx2"/>
                </a:solidFill>
              </a:rPr>
              <a:t>Orben</a:t>
            </a:r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Department of Experimental Psychology, University of Oxford</a:t>
            </a:r>
          </a:p>
          <a:p>
            <a:endParaRPr lang="en-GB" sz="1800" dirty="0">
              <a:solidFill>
                <a:schemeClr val="tx2"/>
              </a:solidFill>
            </a:endParaRPr>
          </a:p>
          <a:p>
            <a:r>
              <a:rPr lang="en-GB" sz="1800" dirty="0">
                <a:solidFill>
                  <a:schemeClr val="tx2"/>
                </a:solidFill>
              </a:rPr>
              <a:t>ICPS, Paris, France</a:t>
            </a:r>
          </a:p>
          <a:p>
            <a:r>
              <a:rPr lang="en-GB" sz="1800" dirty="0">
                <a:solidFill>
                  <a:schemeClr val="tx2"/>
                </a:solidFill>
              </a:rPr>
              <a:t>@</a:t>
            </a:r>
            <a:r>
              <a:rPr lang="en-GB" sz="1800" dirty="0" err="1">
                <a:solidFill>
                  <a:schemeClr val="tx2"/>
                </a:solidFill>
              </a:rPr>
              <a:t>OrbenAmy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1440" y="-66503"/>
            <a:ext cx="12710160" cy="41423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8787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Linking Adolescent Well-Being and Digital Technology Use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7DE8E-5723-CF4F-906A-217FD176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FDF08-3419-154E-AF93-BBF420396D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465" y="5322056"/>
            <a:ext cx="3081867" cy="139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06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3EB44-02E2-5F4C-9E69-A778C870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10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383DCA-0D34-E14F-823D-F286931E9005}"/>
              </a:ext>
            </a:extLst>
          </p:cNvPr>
          <p:cNvCxnSpPr/>
          <p:nvPr/>
        </p:nvCxnSpPr>
        <p:spPr>
          <a:xfrm>
            <a:off x="3862249" y="3215469"/>
            <a:ext cx="548640" cy="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89BA7-ADC9-3346-B2EE-8A6C9462A259}"/>
              </a:ext>
            </a:extLst>
          </p:cNvPr>
          <p:cNvCxnSpPr>
            <a:cxnSpLocks/>
          </p:cNvCxnSpPr>
          <p:nvPr/>
        </p:nvCxnSpPr>
        <p:spPr>
          <a:xfrm flipV="1">
            <a:off x="4360974" y="2673838"/>
            <a:ext cx="778568" cy="54163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9A3C7A-ACA3-8449-B7BF-847956F6E38D}"/>
              </a:ext>
            </a:extLst>
          </p:cNvPr>
          <p:cNvCxnSpPr>
            <a:cxnSpLocks/>
          </p:cNvCxnSpPr>
          <p:nvPr/>
        </p:nvCxnSpPr>
        <p:spPr>
          <a:xfrm>
            <a:off x="5102422" y="2673838"/>
            <a:ext cx="1397569" cy="18957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0BB78F-A268-F34A-AADB-D7DDEECAE1AA}"/>
              </a:ext>
            </a:extLst>
          </p:cNvPr>
          <p:cNvCxnSpPr>
            <a:cxnSpLocks/>
          </p:cNvCxnSpPr>
          <p:nvPr/>
        </p:nvCxnSpPr>
        <p:spPr>
          <a:xfrm>
            <a:off x="4360974" y="3215469"/>
            <a:ext cx="2139017" cy="152400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4468D0-E13C-D24A-8675-E4BFA2B24ED5}"/>
              </a:ext>
            </a:extLst>
          </p:cNvPr>
          <p:cNvCxnSpPr>
            <a:cxnSpLocks/>
          </p:cNvCxnSpPr>
          <p:nvPr/>
        </p:nvCxnSpPr>
        <p:spPr>
          <a:xfrm>
            <a:off x="5102422" y="3776747"/>
            <a:ext cx="395334" cy="703588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304BA3-0CEB-304F-B9AE-BFE7455EF7C3}"/>
              </a:ext>
            </a:extLst>
          </p:cNvPr>
          <p:cNvCxnSpPr>
            <a:cxnSpLocks/>
          </p:cNvCxnSpPr>
          <p:nvPr/>
        </p:nvCxnSpPr>
        <p:spPr>
          <a:xfrm flipV="1">
            <a:off x="5167985" y="2051229"/>
            <a:ext cx="1332006" cy="56154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7D3751B-B431-C84C-91DF-3BC808DE937D}"/>
              </a:ext>
            </a:extLst>
          </p:cNvPr>
          <p:cNvCxnSpPr>
            <a:cxnSpLocks/>
          </p:cNvCxnSpPr>
          <p:nvPr/>
        </p:nvCxnSpPr>
        <p:spPr>
          <a:xfrm>
            <a:off x="5075199" y="3677717"/>
            <a:ext cx="1461912" cy="43263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FC4A7C3-F6FF-D248-BF28-513A6C3D7009}"/>
              </a:ext>
            </a:extLst>
          </p:cNvPr>
          <p:cNvCxnSpPr>
            <a:cxnSpLocks/>
          </p:cNvCxnSpPr>
          <p:nvPr/>
        </p:nvCxnSpPr>
        <p:spPr>
          <a:xfrm>
            <a:off x="6003812" y="2272637"/>
            <a:ext cx="533299" cy="28518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71705F4-906D-EE4A-9894-CA002F8E911C}"/>
              </a:ext>
            </a:extLst>
          </p:cNvPr>
          <p:cNvCxnSpPr>
            <a:cxnSpLocks/>
          </p:cNvCxnSpPr>
          <p:nvPr/>
        </p:nvCxnSpPr>
        <p:spPr>
          <a:xfrm flipV="1">
            <a:off x="4360974" y="3036083"/>
            <a:ext cx="928124" cy="232629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57EC736-31FC-BA4D-9917-3604AC68F8CE}"/>
              </a:ext>
            </a:extLst>
          </p:cNvPr>
          <p:cNvCxnSpPr>
            <a:cxnSpLocks/>
          </p:cNvCxnSpPr>
          <p:nvPr/>
        </p:nvCxnSpPr>
        <p:spPr>
          <a:xfrm flipV="1">
            <a:off x="5113464" y="1609743"/>
            <a:ext cx="720524" cy="106409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2C7F809-00DE-1D40-876B-9AE87E509EA5}"/>
              </a:ext>
            </a:extLst>
          </p:cNvPr>
          <p:cNvCxnSpPr>
            <a:cxnSpLocks/>
          </p:cNvCxnSpPr>
          <p:nvPr/>
        </p:nvCxnSpPr>
        <p:spPr>
          <a:xfrm>
            <a:off x="5850724" y="3426814"/>
            <a:ext cx="688884" cy="18293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8778A1D-E40D-634A-92F8-A659F80F494D}"/>
              </a:ext>
            </a:extLst>
          </p:cNvPr>
          <p:cNvCxnSpPr>
            <a:cxnSpLocks/>
          </p:cNvCxnSpPr>
          <p:nvPr/>
        </p:nvCxnSpPr>
        <p:spPr>
          <a:xfrm flipV="1">
            <a:off x="5113464" y="3273490"/>
            <a:ext cx="1193244" cy="45620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83049" y="2924599"/>
            <a:ext cx="86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02637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3EB44-02E2-5F4C-9E69-A778C870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11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383DCA-0D34-E14F-823D-F286931E9005}"/>
              </a:ext>
            </a:extLst>
          </p:cNvPr>
          <p:cNvCxnSpPr/>
          <p:nvPr/>
        </p:nvCxnSpPr>
        <p:spPr>
          <a:xfrm>
            <a:off x="3862249" y="3215469"/>
            <a:ext cx="548640" cy="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89BA7-ADC9-3346-B2EE-8A6C9462A259}"/>
              </a:ext>
            </a:extLst>
          </p:cNvPr>
          <p:cNvCxnSpPr>
            <a:cxnSpLocks/>
          </p:cNvCxnSpPr>
          <p:nvPr/>
        </p:nvCxnSpPr>
        <p:spPr>
          <a:xfrm flipV="1">
            <a:off x="4360974" y="2673838"/>
            <a:ext cx="778568" cy="54163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9A3C7A-ACA3-8449-B7BF-847956F6E38D}"/>
              </a:ext>
            </a:extLst>
          </p:cNvPr>
          <p:cNvCxnSpPr>
            <a:cxnSpLocks/>
          </p:cNvCxnSpPr>
          <p:nvPr/>
        </p:nvCxnSpPr>
        <p:spPr>
          <a:xfrm>
            <a:off x="5102422" y="2673838"/>
            <a:ext cx="1397569" cy="18957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304B70-5D53-AB4C-A30E-264229BCEF6D}"/>
              </a:ext>
            </a:extLst>
          </p:cNvPr>
          <p:cNvCxnSpPr>
            <a:cxnSpLocks/>
          </p:cNvCxnSpPr>
          <p:nvPr/>
        </p:nvCxnSpPr>
        <p:spPr>
          <a:xfrm flipV="1">
            <a:off x="6499991" y="2673838"/>
            <a:ext cx="950190" cy="18479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0BB78F-A268-F34A-AADB-D7DDEECAE1AA}"/>
              </a:ext>
            </a:extLst>
          </p:cNvPr>
          <p:cNvCxnSpPr>
            <a:cxnSpLocks/>
          </p:cNvCxnSpPr>
          <p:nvPr/>
        </p:nvCxnSpPr>
        <p:spPr>
          <a:xfrm>
            <a:off x="4360974" y="3215469"/>
            <a:ext cx="2139017" cy="152400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4468D0-E13C-D24A-8675-E4BFA2B24ED5}"/>
              </a:ext>
            </a:extLst>
          </p:cNvPr>
          <p:cNvCxnSpPr>
            <a:cxnSpLocks/>
          </p:cNvCxnSpPr>
          <p:nvPr/>
        </p:nvCxnSpPr>
        <p:spPr>
          <a:xfrm>
            <a:off x="5102422" y="3776747"/>
            <a:ext cx="395334" cy="703588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99F151-8A7D-0B47-B76B-154A8BB8C664}"/>
              </a:ext>
            </a:extLst>
          </p:cNvPr>
          <p:cNvCxnSpPr>
            <a:cxnSpLocks/>
          </p:cNvCxnSpPr>
          <p:nvPr/>
        </p:nvCxnSpPr>
        <p:spPr>
          <a:xfrm>
            <a:off x="6393576" y="4739470"/>
            <a:ext cx="1056605" cy="6664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FA960F-6F4E-D346-8536-0B0ACCEF1420}"/>
              </a:ext>
            </a:extLst>
          </p:cNvPr>
          <p:cNvCxnSpPr>
            <a:cxnSpLocks/>
          </p:cNvCxnSpPr>
          <p:nvPr/>
        </p:nvCxnSpPr>
        <p:spPr>
          <a:xfrm>
            <a:off x="6306708" y="4739470"/>
            <a:ext cx="1143473" cy="287275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19ED98-6929-8644-9506-6368FCFD7B14}"/>
              </a:ext>
            </a:extLst>
          </p:cNvPr>
          <p:cNvCxnSpPr>
            <a:cxnSpLocks/>
          </p:cNvCxnSpPr>
          <p:nvPr/>
        </p:nvCxnSpPr>
        <p:spPr>
          <a:xfrm flipV="1">
            <a:off x="6306708" y="4480335"/>
            <a:ext cx="1143473" cy="259135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6F2356-5FB7-2D47-A3CD-1381D6FABD50}"/>
              </a:ext>
            </a:extLst>
          </p:cNvPr>
          <p:cNvCxnSpPr>
            <a:cxnSpLocks/>
          </p:cNvCxnSpPr>
          <p:nvPr/>
        </p:nvCxnSpPr>
        <p:spPr>
          <a:xfrm flipV="1">
            <a:off x="6499991" y="1929904"/>
            <a:ext cx="909089" cy="15465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6499991" y="1447952"/>
            <a:ext cx="950190" cy="57553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304BA3-0CEB-304F-B9AE-BFE7455EF7C3}"/>
              </a:ext>
            </a:extLst>
          </p:cNvPr>
          <p:cNvCxnSpPr>
            <a:cxnSpLocks/>
          </p:cNvCxnSpPr>
          <p:nvPr/>
        </p:nvCxnSpPr>
        <p:spPr>
          <a:xfrm flipV="1">
            <a:off x="5167985" y="2051229"/>
            <a:ext cx="1332006" cy="56154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709A4F6-5A41-5F47-B929-40980663ED13}"/>
              </a:ext>
            </a:extLst>
          </p:cNvPr>
          <p:cNvCxnSpPr>
            <a:cxnSpLocks/>
          </p:cNvCxnSpPr>
          <p:nvPr/>
        </p:nvCxnSpPr>
        <p:spPr>
          <a:xfrm>
            <a:off x="6499991" y="2051229"/>
            <a:ext cx="284992" cy="506589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7D3751B-B431-C84C-91DF-3BC808DE937D}"/>
              </a:ext>
            </a:extLst>
          </p:cNvPr>
          <p:cNvCxnSpPr>
            <a:cxnSpLocks/>
          </p:cNvCxnSpPr>
          <p:nvPr/>
        </p:nvCxnSpPr>
        <p:spPr>
          <a:xfrm>
            <a:off x="5075199" y="3677717"/>
            <a:ext cx="1461912" cy="43263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FC4A7C3-F6FF-D248-BF28-513A6C3D7009}"/>
              </a:ext>
            </a:extLst>
          </p:cNvPr>
          <p:cNvCxnSpPr>
            <a:cxnSpLocks/>
          </p:cNvCxnSpPr>
          <p:nvPr/>
        </p:nvCxnSpPr>
        <p:spPr>
          <a:xfrm>
            <a:off x="6003812" y="2272637"/>
            <a:ext cx="533299" cy="28518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71705F4-906D-EE4A-9894-CA002F8E911C}"/>
              </a:ext>
            </a:extLst>
          </p:cNvPr>
          <p:cNvCxnSpPr>
            <a:cxnSpLocks/>
          </p:cNvCxnSpPr>
          <p:nvPr/>
        </p:nvCxnSpPr>
        <p:spPr>
          <a:xfrm flipV="1">
            <a:off x="4360974" y="3036083"/>
            <a:ext cx="928124" cy="232629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57EC736-31FC-BA4D-9917-3604AC68F8CE}"/>
              </a:ext>
            </a:extLst>
          </p:cNvPr>
          <p:cNvCxnSpPr>
            <a:cxnSpLocks/>
          </p:cNvCxnSpPr>
          <p:nvPr/>
        </p:nvCxnSpPr>
        <p:spPr>
          <a:xfrm flipV="1">
            <a:off x="5113464" y="1609743"/>
            <a:ext cx="720524" cy="106409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A5A24A3-8A50-C844-AAD5-7EE90F62CA23}"/>
              </a:ext>
            </a:extLst>
          </p:cNvPr>
          <p:cNvCxnSpPr>
            <a:cxnSpLocks/>
          </p:cNvCxnSpPr>
          <p:nvPr/>
        </p:nvCxnSpPr>
        <p:spPr>
          <a:xfrm>
            <a:off x="6473913" y="1996869"/>
            <a:ext cx="921097" cy="38969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AC76E0B-5DDC-3C41-ACFB-06307216816E}"/>
              </a:ext>
            </a:extLst>
          </p:cNvPr>
          <p:cNvCxnSpPr>
            <a:cxnSpLocks/>
          </p:cNvCxnSpPr>
          <p:nvPr/>
        </p:nvCxnSpPr>
        <p:spPr>
          <a:xfrm flipV="1">
            <a:off x="6473913" y="3620555"/>
            <a:ext cx="957628" cy="44558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19E13A0-4D3A-A542-8825-127B5B55EFFA}"/>
              </a:ext>
            </a:extLst>
          </p:cNvPr>
          <p:cNvCxnSpPr>
            <a:cxnSpLocks/>
          </p:cNvCxnSpPr>
          <p:nvPr/>
        </p:nvCxnSpPr>
        <p:spPr>
          <a:xfrm flipV="1">
            <a:off x="6525332" y="4050445"/>
            <a:ext cx="883748" cy="37613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2C7F809-00DE-1D40-876B-9AE87E509EA5}"/>
              </a:ext>
            </a:extLst>
          </p:cNvPr>
          <p:cNvCxnSpPr>
            <a:cxnSpLocks/>
          </p:cNvCxnSpPr>
          <p:nvPr/>
        </p:nvCxnSpPr>
        <p:spPr>
          <a:xfrm>
            <a:off x="5850724" y="3426814"/>
            <a:ext cx="688884" cy="18293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D5B85D3-083A-6247-9323-060819590C3A}"/>
              </a:ext>
            </a:extLst>
          </p:cNvPr>
          <p:cNvCxnSpPr>
            <a:cxnSpLocks/>
          </p:cNvCxnSpPr>
          <p:nvPr/>
        </p:nvCxnSpPr>
        <p:spPr>
          <a:xfrm>
            <a:off x="6490168" y="4084514"/>
            <a:ext cx="294815" cy="29439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8778A1D-E40D-634A-92F8-A659F80F494D}"/>
              </a:ext>
            </a:extLst>
          </p:cNvPr>
          <p:cNvCxnSpPr>
            <a:cxnSpLocks/>
          </p:cNvCxnSpPr>
          <p:nvPr/>
        </p:nvCxnSpPr>
        <p:spPr>
          <a:xfrm flipV="1">
            <a:off x="5113464" y="3273490"/>
            <a:ext cx="1193244" cy="45620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D2F5C63-B757-DA4E-81EF-FADC09BAD28F}"/>
              </a:ext>
            </a:extLst>
          </p:cNvPr>
          <p:cNvCxnSpPr>
            <a:cxnSpLocks/>
          </p:cNvCxnSpPr>
          <p:nvPr/>
        </p:nvCxnSpPr>
        <p:spPr>
          <a:xfrm>
            <a:off x="6499991" y="2851381"/>
            <a:ext cx="909089" cy="34576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83049" y="2924599"/>
            <a:ext cx="86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26595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3EB44-02E2-5F4C-9E69-A778C870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12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383DCA-0D34-E14F-823D-F286931E9005}"/>
              </a:ext>
            </a:extLst>
          </p:cNvPr>
          <p:cNvCxnSpPr/>
          <p:nvPr/>
        </p:nvCxnSpPr>
        <p:spPr>
          <a:xfrm>
            <a:off x="3862249" y="3215469"/>
            <a:ext cx="548640" cy="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89BA7-ADC9-3346-B2EE-8A6C9462A259}"/>
              </a:ext>
            </a:extLst>
          </p:cNvPr>
          <p:cNvCxnSpPr>
            <a:cxnSpLocks/>
          </p:cNvCxnSpPr>
          <p:nvPr/>
        </p:nvCxnSpPr>
        <p:spPr>
          <a:xfrm flipV="1">
            <a:off x="4360974" y="2673838"/>
            <a:ext cx="778568" cy="54163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9A3C7A-ACA3-8449-B7BF-847956F6E38D}"/>
              </a:ext>
            </a:extLst>
          </p:cNvPr>
          <p:cNvCxnSpPr>
            <a:cxnSpLocks/>
          </p:cNvCxnSpPr>
          <p:nvPr/>
        </p:nvCxnSpPr>
        <p:spPr>
          <a:xfrm>
            <a:off x="5102422" y="2673838"/>
            <a:ext cx="1397569" cy="18957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304B70-5D53-AB4C-A30E-264229BCEF6D}"/>
              </a:ext>
            </a:extLst>
          </p:cNvPr>
          <p:cNvCxnSpPr>
            <a:cxnSpLocks/>
          </p:cNvCxnSpPr>
          <p:nvPr/>
        </p:nvCxnSpPr>
        <p:spPr>
          <a:xfrm flipV="1">
            <a:off x="6499991" y="2673838"/>
            <a:ext cx="950190" cy="18479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0BB78F-A268-F34A-AADB-D7DDEECAE1AA}"/>
              </a:ext>
            </a:extLst>
          </p:cNvPr>
          <p:cNvCxnSpPr>
            <a:cxnSpLocks/>
          </p:cNvCxnSpPr>
          <p:nvPr/>
        </p:nvCxnSpPr>
        <p:spPr>
          <a:xfrm>
            <a:off x="4360974" y="3215469"/>
            <a:ext cx="2139017" cy="152400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4468D0-E13C-D24A-8675-E4BFA2B24ED5}"/>
              </a:ext>
            </a:extLst>
          </p:cNvPr>
          <p:cNvCxnSpPr>
            <a:cxnSpLocks/>
          </p:cNvCxnSpPr>
          <p:nvPr/>
        </p:nvCxnSpPr>
        <p:spPr>
          <a:xfrm>
            <a:off x="5102422" y="3776747"/>
            <a:ext cx="395334" cy="703588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99F151-8A7D-0B47-B76B-154A8BB8C664}"/>
              </a:ext>
            </a:extLst>
          </p:cNvPr>
          <p:cNvCxnSpPr>
            <a:cxnSpLocks/>
          </p:cNvCxnSpPr>
          <p:nvPr/>
        </p:nvCxnSpPr>
        <p:spPr>
          <a:xfrm>
            <a:off x="6393576" y="4739470"/>
            <a:ext cx="1056605" cy="6664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FA960F-6F4E-D346-8536-0B0ACCEF1420}"/>
              </a:ext>
            </a:extLst>
          </p:cNvPr>
          <p:cNvCxnSpPr>
            <a:cxnSpLocks/>
          </p:cNvCxnSpPr>
          <p:nvPr/>
        </p:nvCxnSpPr>
        <p:spPr>
          <a:xfrm>
            <a:off x="6306708" y="4739470"/>
            <a:ext cx="1143473" cy="287275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19ED98-6929-8644-9506-6368FCFD7B14}"/>
              </a:ext>
            </a:extLst>
          </p:cNvPr>
          <p:cNvCxnSpPr>
            <a:cxnSpLocks/>
          </p:cNvCxnSpPr>
          <p:nvPr/>
        </p:nvCxnSpPr>
        <p:spPr>
          <a:xfrm flipV="1">
            <a:off x="6306708" y="4480335"/>
            <a:ext cx="1143473" cy="259135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6F2356-5FB7-2D47-A3CD-1381D6FABD50}"/>
              </a:ext>
            </a:extLst>
          </p:cNvPr>
          <p:cNvCxnSpPr>
            <a:cxnSpLocks/>
          </p:cNvCxnSpPr>
          <p:nvPr/>
        </p:nvCxnSpPr>
        <p:spPr>
          <a:xfrm flipV="1">
            <a:off x="6499991" y="1929904"/>
            <a:ext cx="909089" cy="15465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6499991" y="1447952"/>
            <a:ext cx="950190" cy="57553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304BA3-0CEB-304F-B9AE-BFE7455EF7C3}"/>
              </a:ext>
            </a:extLst>
          </p:cNvPr>
          <p:cNvCxnSpPr>
            <a:cxnSpLocks/>
          </p:cNvCxnSpPr>
          <p:nvPr/>
        </p:nvCxnSpPr>
        <p:spPr>
          <a:xfrm flipV="1">
            <a:off x="5167985" y="2051229"/>
            <a:ext cx="1332006" cy="56154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709A4F6-5A41-5F47-B929-40980663ED13}"/>
              </a:ext>
            </a:extLst>
          </p:cNvPr>
          <p:cNvCxnSpPr>
            <a:cxnSpLocks/>
          </p:cNvCxnSpPr>
          <p:nvPr/>
        </p:nvCxnSpPr>
        <p:spPr>
          <a:xfrm>
            <a:off x="6499991" y="2051229"/>
            <a:ext cx="284992" cy="506589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7D3751B-B431-C84C-91DF-3BC808DE937D}"/>
              </a:ext>
            </a:extLst>
          </p:cNvPr>
          <p:cNvCxnSpPr>
            <a:cxnSpLocks/>
          </p:cNvCxnSpPr>
          <p:nvPr/>
        </p:nvCxnSpPr>
        <p:spPr>
          <a:xfrm>
            <a:off x="5075199" y="3677717"/>
            <a:ext cx="1461912" cy="43263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FC4A7C3-F6FF-D248-BF28-513A6C3D7009}"/>
              </a:ext>
            </a:extLst>
          </p:cNvPr>
          <p:cNvCxnSpPr>
            <a:cxnSpLocks/>
          </p:cNvCxnSpPr>
          <p:nvPr/>
        </p:nvCxnSpPr>
        <p:spPr>
          <a:xfrm>
            <a:off x="6003812" y="2272637"/>
            <a:ext cx="533299" cy="28518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71705F4-906D-EE4A-9894-CA002F8E911C}"/>
              </a:ext>
            </a:extLst>
          </p:cNvPr>
          <p:cNvCxnSpPr>
            <a:cxnSpLocks/>
          </p:cNvCxnSpPr>
          <p:nvPr/>
        </p:nvCxnSpPr>
        <p:spPr>
          <a:xfrm flipV="1">
            <a:off x="4360974" y="3036083"/>
            <a:ext cx="928124" cy="232629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57EC736-31FC-BA4D-9917-3604AC68F8CE}"/>
              </a:ext>
            </a:extLst>
          </p:cNvPr>
          <p:cNvCxnSpPr>
            <a:cxnSpLocks/>
          </p:cNvCxnSpPr>
          <p:nvPr/>
        </p:nvCxnSpPr>
        <p:spPr>
          <a:xfrm flipV="1">
            <a:off x="5113464" y="1609743"/>
            <a:ext cx="720524" cy="106409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A5A24A3-8A50-C844-AAD5-7EE90F62CA23}"/>
              </a:ext>
            </a:extLst>
          </p:cNvPr>
          <p:cNvCxnSpPr>
            <a:cxnSpLocks/>
          </p:cNvCxnSpPr>
          <p:nvPr/>
        </p:nvCxnSpPr>
        <p:spPr>
          <a:xfrm>
            <a:off x="6473913" y="1996869"/>
            <a:ext cx="921097" cy="38969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AC76E0B-5DDC-3C41-ACFB-06307216816E}"/>
              </a:ext>
            </a:extLst>
          </p:cNvPr>
          <p:cNvCxnSpPr>
            <a:cxnSpLocks/>
          </p:cNvCxnSpPr>
          <p:nvPr/>
        </p:nvCxnSpPr>
        <p:spPr>
          <a:xfrm flipV="1">
            <a:off x="6473913" y="3620555"/>
            <a:ext cx="957628" cy="44558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19E13A0-4D3A-A542-8825-127B5B55EFFA}"/>
              </a:ext>
            </a:extLst>
          </p:cNvPr>
          <p:cNvCxnSpPr>
            <a:cxnSpLocks/>
          </p:cNvCxnSpPr>
          <p:nvPr/>
        </p:nvCxnSpPr>
        <p:spPr>
          <a:xfrm flipV="1">
            <a:off x="6525332" y="4050445"/>
            <a:ext cx="883748" cy="37613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2C7F809-00DE-1D40-876B-9AE87E509EA5}"/>
              </a:ext>
            </a:extLst>
          </p:cNvPr>
          <p:cNvCxnSpPr>
            <a:cxnSpLocks/>
          </p:cNvCxnSpPr>
          <p:nvPr/>
        </p:nvCxnSpPr>
        <p:spPr>
          <a:xfrm>
            <a:off x="5850724" y="3426814"/>
            <a:ext cx="688884" cy="18293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D5B85D3-083A-6247-9323-060819590C3A}"/>
              </a:ext>
            </a:extLst>
          </p:cNvPr>
          <p:cNvCxnSpPr>
            <a:cxnSpLocks/>
          </p:cNvCxnSpPr>
          <p:nvPr/>
        </p:nvCxnSpPr>
        <p:spPr>
          <a:xfrm>
            <a:off x="6490168" y="4084514"/>
            <a:ext cx="294815" cy="29439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8778A1D-E40D-634A-92F8-A659F80F494D}"/>
              </a:ext>
            </a:extLst>
          </p:cNvPr>
          <p:cNvCxnSpPr>
            <a:cxnSpLocks/>
          </p:cNvCxnSpPr>
          <p:nvPr/>
        </p:nvCxnSpPr>
        <p:spPr>
          <a:xfrm flipV="1">
            <a:off x="5113464" y="3273490"/>
            <a:ext cx="1193244" cy="45620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D2F5C63-B757-DA4E-81EF-FADC09BAD28F}"/>
              </a:ext>
            </a:extLst>
          </p:cNvPr>
          <p:cNvCxnSpPr>
            <a:cxnSpLocks/>
          </p:cNvCxnSpPr>
          <p:nvPr/>
        </p:nvCxnSpPr>
        <p:spPr>
          <a:xfrm>
            <a:off x="6499991" y="2851381"/>
            <a:ext cx="909089" cy="34576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83049" y="2924599"/>
            <a:ext cx="86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Data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78989" y="223243"/>
            <a:ext cx="1295228" cy="126249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435850" y="884276"/>
            <a:ext cx="950190" cy="57553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95010" y="1107986"/>
            <a:ext cx="1153372" cy="38889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95010" y="1880647"/>
            <a:ext cx="1279207" cy="72737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87975" y="1449580"/>
            <a:ext cx="1222625" cy="47719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78989" y="2169684"/>
            <a:ext cx="1231611" cy="21818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95010" y="2378511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18808" y="2646040"/>
            <a:ext cx="1129574" cy="965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63901" y="2696330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78697" y="2932935"/>
            <a:ext cx="1169685" cy="27500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18935" y="3230378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426818" y="3140967"/>
            <a:ext cx="1152673" cy="6870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95010" y="1496880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86999" y="3653786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95010" y="3518279"/>
            <a:ext cx="1215590" cy="12745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97671" y="3927989"/>
            <a:ext cx="1181820" cy="137348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09080" y="4079498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418935" y="4128541"/>
            <a:ext cx="1129447" cy="339657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418935" y="4408759"/>
            <a:ext cx="1191665" cy="59439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95010" y="4491836"/>
            <a:ext cx="926869" cy="235497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50181" y="5405886"/>
            <a:ext cx="871698" cy="95046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58627" y="5382826"/>
            <a:ext cx="1120864" cy="56874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69339" y="5049805"/>
            <a:ext cx="1210152" cy="480143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09548" y="5021655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707841" y="4968005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 &lt; 0.05</a:t>
            </a:r>
          </a:p>
        </p:txBody>
      </p:sp>
    </p:spTree>
    <p:extLst>
      <p:ext uri="{BB962C8B-B14F-4D97-AF65-F5344CB8AC3E}">
        <p14:creationId xmlns:p14="http://schemas.microsoft.com/office/powerpoint/2010/main" val="3326201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3EB44-02E2-5F4C-9E69-A778C870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13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89BA7-ADC9-3346-B2EE-8A6C9462A259}"/>
              </a:ext>
            </a:extLst>
          </p:cNvPr>
          <p:cNvCxnSpPr>
            <a:cxnSpLocks/>
          </p:cNvCxnSpPr>
          <p:nvPr/>
        </p:nvCxnSpPr>
        <p:spPr>
          <a:xfrm flipV="1">
            <a:off x="4360974" y="2673838"/>
            <a:ext cx="778568" cy="54163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9A3C7A-ACA3-8449-B7BF-847956F6E38D}"/>
              </a:ext>
            </a:extLst>
          </p:cNvPr>
          <p:cNvCxnSpPr>
            <a:cxnSpLocks/>
          </p:cNvCxnSpPr>
          <p:nvPr/>
        </p:nvCxnSpPr>
        <p:spPr>
          <a:xfrm>
            <a:off x="5102422" y="2673838"/>
            <a:ext cx="1397569" cy="18957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304B70-5D53-AB4C-A30E-264229BCEF6D}"/>
              </a:ext>
            </a:extLst>
          </p:cNvPr>
          <p:cNvCxnSpPr>
            <a:cxnSpLocks/>
          </p:cNvCxnSpPr>
          <p:nvPr/>
        </p:nvCxnSpPr>
        <p:spPr>
          <a:xfrm flipV="1">
            <a:off x="6499991" y="2673838"/>
            <a:ext cx="950190" cy="18479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4468D0-E13C-D24A-8675-E4BFA2B24ED5}"/>
              </a:ext>
            </a:extLst>
          </p:cNvPr>
          <p:cNvCxnSpPr>
            <a:cxnSpLocks/>
          </p:cNvCxnSpPr>
          <p:nvPr/>
        </p:nvCxnSpPr>
        <p:spPr>
          <a:xfrm>
            <a:off x="5102422" y="3776747"/>
            <a:ext cx="395334" cy="703588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99F151-8A7D-0B47-B76B-154A8BB8C664}"/>
              </a:ext>
            </a:extLst>
          </p:cNvPr>
          <p:cNvCxnSpPr>
            <a:cxnSpLocks/>
          </p:cNvCxnSpPr>
          <p:nvPr/>
        </p:nvCxnSpPr>
        <p:spPr>
          <a:xfrm>
            <a:off x="6393576" y="4739470"/>
            <a:ext cx="1056605" cy="6664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19ED98-6929-8644-9506-6368FCFD7B14}"/>
              </a:ext>
            </a:extLst>
          </p:cNvPr>
          <p:cNvCxnSpPr>
            <a:cxnSpLocks/>
          </p:cNvCxnSpPr>
          <p:nvPr/>
        </p:nvCxnSpPr>
        <p:spPr>
          <a:xfrm flipV="1">
            <a:off x="6306708" y="4480335"/>
            <a:ext cx="1143473" cy="259135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6F2356-5FB7-2D47-A3CD-1381D6FABD50}"/>
              </a:ext>
            </a:extLst>
          </p:cNvPr>
          <p:cNvCxnSpPr>
            <a:cxnSpLocks/>
          </p:cNvCxnSpPr>
          <p:nvPr/>
        </p:nvCxnSpPr>
        <p:spPr>
          <a:xfrm flipV="1">
            <a:off x="6499991" y="1929904"/>
            <a:ext cx="909089" cy="15465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6499991" y="1447952"/>
            <a:ext cx="950190" cy="57553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304BA3-0CEB-304F-B9AE-BFE7455EF7C3}"/>
              </a:ext>
            </a:extLst>
          </p:cNvPr>
          <p:cNvCxnSpPr>
            <a:cxnSpLocks/>
          </p:cNvCxnSpPr>
          <p:nvPr/>
        </p:nvCxnSpPr>
        <p:spPr>
          <a:xfrm flipV="1">
            <a:off x="5167985" y="2051229"/>
            <a:ext cx="1332006" cy="56154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709A4F6-5A41-5F47-B929-40980663ED13}"/>
              </a:ext>
            </a:extLst>
          </p:cNvPr>
          <p:cNvCxnSpPr>
            <a:cxnSpLocks/>
          </p:cNvCxnSpPr>
          <p:nvPr/>
        </p:nvCxnSpPr>
        <p:spPr>
          <a:xfrm>
            <a:off x="6499991" y="2051229"/>
            <a:ext cx="284992" cy="506589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7D3751B-B431-C84C-91DF-3BC808DE937D}"/>
              </a:ext>
            </a:extLst>
          </p:cNvPr>
          <p:cNvCxnSpPr>
            <a:cxnSpLocks/>
          </p:cNvCxnSpPr>
          <p:nvPr/>
        </p:nvCxnSpPr>
        <p:spPr>
          <a:xfrm>
            <a:off x="5075199" y="3677717"/>
            <a:ext cx="1461912" cy="43263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FC4A7C3-F6FF-D248-BF28-513A6C3D7009}"/>
              </a:ext>
            </a:extLst>
          </p:cNvPr>
          <p:cNvCxnSpPr>
            <a:cxnSpLocks/>
          </p:cNvCxnSpPr>
          <p:nvPr/>
        </p:nvCxnSpPr>
        <p:spPr>
          <a:xfrm>
            <a:off x="6003812" y="2272637"/>
            <a:ext cx="533299" cy="28518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71705F4-906D-EE4A-9894-CA002F8E911C}"/>
              </a:ext>
            </a:extLst>
          </p:cNvPr>
          <p:cNvCxnSpPr>
            <a:cxnSpLocks/>
          </p:cNvCxnSpPr>
          <p:nvPr/>
        </p:nvCxnSpPr>
        <p:spPr>
          <a:xfrm flipV="1">
            <a:off x="4360974" y="3036083"/>
            <a:ext cx="928124" cy="232629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57EC736-31FC-BA4D-9917-3604AC68F8CE}"/>
              </a:ext>
            </a:extLst>
          </p:cNvPr>
          <p:cNvCxnSpPr>
            <a:cxnSpLocks/>
          </p:cNvCxnSpPr>
          <p:nvPr/>
        </p:nvCxnSpPr>
        <p:spPr>
          <a:xfrm flipV="1">
            <a:off x="5113464" y="1609743"/>
            <a:ext cx="720524" cy="106409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A5A24A3-8A50-C844-AAD5-7EE90F62CA23}"/>
              </a:ext>
            </a:extLst>
          </p:cNvPr>
          <p:cNvCxnSpPr>
            <a:cxnSpLocks/>
          </p:cNvCxnSpPr>
          <p:nvPr/>
        </p:nvCxnSpPr>
        <p:spPr>
          <a:xfrm>
            <a:off x="6473913" y="1996869"/>
            <a:ext cx="921097" cy="38969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AC76E0B-5DDC-3C41-ACFB-06307216816E}"/>
              </a:ext>
            </a:extLst>
          </p:cNvPr>
          <p:cNvCxnSpPr>
            <a:cxnSpLocks/>
          </p:cNvCxnSpPr>
          <p:nvPr/>
        </p:nvCxnSpPr>
        <p:spPr>
          <a:xfrm flipV="1">
            <a:off x="6473913" y="3620555"/>
            <a:ext cx="957628" cy="44558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19E13A0-4D3A-A542-8825-127B5B55EFFA}"/>
              </a:ext>
            </a:extLst>
          </p:cNvPr>
          <p:cNvCxnSpPr>
            <a:cxnSpLocks/>
          </p:cNvCxnSpPr>
          <p:nvPr/>
        </p:nvCxnSpPr>
        <p:spPr>
          <a:xfrm flipV="1">
            <a:off x="6525332" y="4050445"/>
            <a:ext cx="883748" cy="37613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2C7F809-00DE-1D40-876B-9AE87E509EA5}"/>
              </a:ext>
            </a:extLst>
          </p:cNvPr>
          <p:cNvCxnSpPr>
            <a:cxnSpLocks/>
          </p:cNvCxnSpPr>
          <p:nvPr/>
        </p:nvCxnSpPr>
        <p:spPr>
          <a:xfrm>
            <a:off x="5850724" y="3426814"/>
            <a:ext cx="688884" cy="18293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D5B85D3-083A-6247-9323-060819590C3A}"/>
              </a:ext>
            </a:extLst>
          </p:cNvPr>
          <p:cNvCxnSpPr>
            <a:cxnSpLocks/>
          </p:cNvCxnSpPr>
          <p:nvPr/>
        </p:nvCxnSpPr>
        <p:spPr>
          <a:xfrm>
            <a:off x="6490168" y="4084514"/>
            <a:ext cx="294815" cy="29439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8778A1D-E40D-634A-92F8-A659F80F494D}"/>
              </a:ext>
            </a:extLst>
          </p:cNvPr>
          <p:cNvCxnSpPr>
            <a:cxnSpLocks/>
          </p:cNvCxnSpPr>
          <p:nvPr/>
        </p:nvCxnSpPr>
        <p:spPr>
          <a:xfrm flipV="1">
            <a:off x="5113464" y="3273490"/>
            <a:ext cx="1193244" cy="45620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D2F5C63-B757-DA4E-81EF-FADC09BAD28F}"/>
              </a:ext>
            </a:extLst>
          </p:cNvPr>
          <p:cNvCxnSpPr>
            <a:cxnSpLocks/>
          </p:cNvCxnSpPr>
          <p:nvPr/>
        </p:nvCxnSpPr>
        <p:spPr>
          <a:xfrm>
            <a:off x="6499991" y="2851381"/>
            <a:ext cx="909089" cy="34576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83049" y="2924599"/>
            <a:ext cx="86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Data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78989" y="223243"/>
            <a:ext cx="1295228" cy="126249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435850" y="884276"/>
            <a:ext cx="950190" cy="57553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95010" y="1107986"/>
            <a:ext cx="1153372" cy="38889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95010" y="1880647"/>
            <a:ext cx="1279207" cy="72737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87975" y="1449580"/>
            <a:ext cx="1222625" cy="47719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78989" y="2169684"/>
            <a:ext cx="1231611" cy="21818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95010" y="2378511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18808" y="2646040"/>
            <a:ext cx="1129574" cy="965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63901" y="2696330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78697" y="2932935"/>
            <a:ext cx="1169685" cy="27500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18935" y="3230378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426818" y="3140967"/>
            <a:ext cx="1152673" cy="6870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95010" y="1496880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86999" y="3653786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95010" y="3518279"/>
            <a:ext cx="1215590" cy="12745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397671" y="3927989"/>
            <a:ext cx="1181820" cy="137348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09080" y="4079498"/>
            <a:ext cx="1215590" cy="131016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418935" y="4128541"/>
            <a:ext cx="1129447" cy="339657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7418935" y="4408759"/>
            <a:ext cx="1191665" cy="59439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95010" y="4491836"/>
            <a:ext cx="926869" cy="235497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50181" y="5405886"/>
            <a:ext cx="871698" cy="950464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58627" y="5382826"/>
            <a:ext cx="1120864" cy="56874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369339" y="5049805"/>
            <a:ext cx="1210152" cy="480143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707841" y="4968005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 &lt; 0.05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383DCA-0D34-E14F-823D-F286931E9005}"/>
              </a:ext>
            </a:extLst>
          </p:cNvPr>
          <p:cNvCxnSpPr/>
          <p:nvPr/>
        </p:nvCxnSpPr>
        <p:spPr>
          <a:xfrm>
            <a:off x="3862249" y="3215469"/>
            <a:ext cx="548640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0BB78F-A268-F34A-AADB-D7DDEECAE1AA}"/>
              </a:ext>
            </a:extLst>
          </p:cNvPr>
          <p:cNvCxnSpPr>
            <a:cxnSpLocks/>
          </p:cNvCxnSpPr>
          <p:nvPr/>
        </p:nvCxnSpPr>
        <p:spPr>
          <a:xfrm>
            <a:off x="4360974" y="3215469"/>
            <a:ext cx="2139017" cy="152400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FA960F-6F4E-D346-8536-0B0ACCEF1420}"/>
              </a:ext>
            </a:extLst>
          </p:cNvPr>
          <p:cNvCxnSpPr>
            <a:cxnSpLocks/>
          </p:cNvCxnSpPr>
          <p:nvPr/>
        </p:nvCxnSpPr>
        <p:spPr>
          <a:xfrm>
            <a:off x="6306708" y="4739470"/>
            <a:ext cx="1143473" cy="287275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>
            <a:off x="7409548" y="5021655"/>
            <a:ext cx="1215590" cy="131016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643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68E03-1088-B341-8A16-800416C9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4DCDD-E6C0-2149-86B1-49E2AAD84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7300A-348E-8E44-B3FF-5F928AE2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5BBEA2-9CBB-B642-9186-FF881C252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665" y="616408"/>
            <a:ext cx="8592960" cy="5327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097232-F587-4548-8EC7-0814E0252AAB}"/>
              </a:ext>
            </a:extLst>
          </p:cNvPr>
          <p:cNvSpPr/>
          <p:nvPr/>
        </p:nvSpPr>
        <p:spPr>
          <a:xfrm>
            <a:off x="299258" y="6311900"/>
            <a:ext cx="4048299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Orben and Przybylski (Nature Human Behaviour, 2019) </a:t>
            </a:r>
          </a:p>
        </p:txBody>
      </p:sp>
    </p:spTree>
    <p:extLst>
      <p:ext uri="{BB962C8B-B14F-4D97-AF65-F5344CB8AC3E}">
        <p14:creationId xmlns:p14="http://schemas.microsoft.com/office/powerpoint/2010/main" val="2672968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504C-3339-3A45-A603-18F588CB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438"/>
            <a:ext cx="10515600" cy="1325563"/>
          </a:xfrm>
        </p:spPr>
        <p:txBody>
          <a:bodyPr/>
          <a:lstStyle/>
          <a:p>
            <a:r>
              <a:rPr lang="en-US" dirty="0"/>
              <a:t>Data that is ”Too Big To Fail”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44A5-6FD7-A04C-9B44-05856D9D7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0937"/>
            <a:ext cx="10515600" cy="3866025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Large numbers of participants </a:t>
            </a:r>
            <a:r>
              <a:rPr lang="en-US" dirty="0"/>
              <a:t>ensure that even </a:t>
            </a:r>
            <a:r>
              <a:rPr lang="en-GB" dirty="0"/>
              <a:t>extremely modest covariations (e.g. </a:t>
            </a:r>
            <a:r>
              <a:rPr lang="en-GB" i="1" dirty="0"/>
              <a:t>r’</a:t>
            </a:r>
            <a:r>
              <a:rPr lang="en-GB" dirty="0"/>
              <a:t>s &lt; 0.05) between self-report items will result in alpha levels typically interpreted as compelling evidence for rejecting the null hypothesis by psychological scientists (i.e. </a:t>
            </a:r>
            <a:r>
              <a:rPr lang="en-GB" i="1" dirty="0"/>
              <a:t>p’</a:t>
            </a:r>
            <a:r>
              <a:rPr lang="en-GB" dirty="0"/>
              <a:t>s &lt; 0.05)</a:t>
            </a:r>
          </a:p>
          <a:p>
            <a:r>
              <a:rPr lang="en-US" b="1" dirty="0">
                <a:solidFill>
                  <a:schemeClr val="tx2"/>
                </a:solidFill>
              </a:rPr>
              <a:t>Large batteries </a:t>
            </a:r>
            <a:r>
              <a:rPr lang="en-US" dirty="0"/>
              <a:t>of </a:t>
            </a:r>
            <a:r>
              <a:rPr lang="en-US" b="1" dirty="0">
                <a:solidFill>
                  <a:schemeClr val="tx2"/>
                </a:solidFill>
              </a:rPr>
              <a:t>ill-defined questions </a:t>
            </a:r>
            <a:r>
              <a:rPr lang="en-US" dirty="0"/>
              <a:t>lead to an explosion of possible analytical pathways (researcher degrees of freedom)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49C4E2-D04D-D54D-9808-F2F736BC3DF1}"/>
              </a:ext>
            </a:extLst>
          </p:cNvPr>
          <p:cNvSpPr/>
          <p:nvPr/>
        </p:nvSpPr>
        <p:spPr>
          <a:xfrm>
            <a:off x="299258" y="6311900"/>
            <a:ext cx="4048299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Orben and Przybylski (Nature Human Behaviour, 2019) </a:t>
            </a:r>
          </a:p>
        </p:txBody>
      </p:sp>
    </p:spTree>
    <p:extLst>
      <p:ext uri="{BB962C8B-B14F-4D97-AF65-F5344CB8AC3E}">
        <p14:creationId xmlns:p14="http://schemas.microsoft.com/office/powerpoint/2010/main" val="1872859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0A19-80A0-4940-9C75-1E4A7597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AD6C2-3783-2C43-839D-F41F24936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F0074-F8A8-8D45-B948-D4767716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4043E8-F52D-6D45-9DFD-EFFB99D0CC8F}"/>
              </a:ext>
            </a:extLst>
          </p:cNvPr>
          <p:cNvSpPr/>
          <p:nvPr/>
        </p:nvSpPr>
        <p:spPr>
          <a:xfrm>
            <a:off x="-91440" y="-66503"/>
            <a:ext cx="12710160" cy="70076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06B6F-84F3-ED42-AAE7-233C8748595E}"/>
              </a:ext>
            </a:extLst>
          </p:cNvPr>
          <p:cNvSpPr txBox="1"/>
          <p:nvPr/>
        </p:nvSpPr>
        <p:spPr>
          <a:xfrm>
            <a:off x="340130" y="272277"/>
            <a:ext cx="776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3499433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4522C-A635-DE43-BA0E-A00E14EF4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E05B3E-AC07-8647-8A7E-4309BA4D228E}"/>
              </a:ext>
            </a:extLst>
          </p:cNvPr>
          <p:cNvSpPr/>
          <p:nvPr/>
        </p:nvSpPr>
        <p:spPr>
          <a:xfrm>
            <a:off x="-91440" y="-66503"/>
            <a:ext cx="6187440" cy="7153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54731-7830-6D47-8DF5-B4EB96A2B8E8}"/>
              </a:ext>
            </a:extLst>
          </p:cNvPr>
          <p:cNvSpPr txBox="1"/>
          <p:nvPr/>
        </p:nvSpPr>
        <p:spPr>
          <a:xfrm>
            <a:off x="664029" y="718456"/>
            <a:ext cx="4691742" cy="39395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Solution #1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Decide on one analytical pathway beforehand using pre-registration or registered report methodologies</a:t>
            </a:r>
          </a:p>
          <a:p>
            <a:pPr algn="ctr"/>
            <a:r>
              <a:rPr lang="en-GB" sz="1000" dirty="0">
                <a:solidFill>
                  <a:prstClr val="white"/>
                </a:solidFill>
              </a:rPr>
              <a:t>(Chambers, 2013; </a:t>
            </a:r>
            <a:r>
              <a:rPr lang="en-GB" sz="1000" dirty="0" err="1">
                <a:solidFill>
                  <a:prstClr val="white"/>
                </a:solidFill>
              </a:rPr>
              <a:t>Munafò</a:t>
            </a:r>
            <a:r>
              <a:rPr lang="en-GB" sz="1000" dirty="0">
                <a:solidFill>
                  <a:prstClr val="white"/>
                </a:solidFill>
              </a:rPr>
              <a:t> et al., 2017; van ’t Veer, 2016; </a:t>
            </a:r>
            <a:r>
              <a:rPr lang="en-GB" sz="1000" dirty="0" err="1">
                <a:solidFill>
                  <a:prstClr val="white"/>
                </a:solidFill>
              </a:rPr>
              <a:t>Lakens</a:t>
            </a:r>
            <a:r>
              <a:rPr lang="en-GB" sz="1000" dirty="0">
                <a:solidFill>
                  <a:prstClr val="white"/>
                </a:solidFill>
              </a:rPr>
              <a:t>, 2014)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Pro: Simple way to decrease researcher degrees of freedom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9EB091-8854-914F-AA1C-0A56B8C875B0}"/>
              </a:ext>
            </a:extLst>
          </p:cNvPr>
          <p:cNvSpPr/>
          <p:nvPr/>
        </p:nvSpPr>
        <p:spPr>
          <a:xfrm>
            <a:off x="8362604" y="6392487"/>
            <a:ext cx="356616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</a:rPr>
              <a:t>http://</a:t>
            </a:r>
            <a:r>
              <a:rPr lang="en-GB" sz="1200" dirty="0" err="1">
                <a:solidFill>
                  <a:schemeClr val="tx1"/>
                </a:solidFill>
              </a:rPr>
              <a:t>blogs.discovermagazine.com</a:t>
            </a:r>
            <a:r>
              <a:rPr lang="en-GB" sz="1200" dirty="0">
                <a:solidFill>
                  <a:schemeClr val="tx1"/>
                </a:solidFill>
              </a:rPr>
              <a:t>/</a:t>
            </a:r>
            <a:r>
              <a:rPr lang="en-GB" sz="1200" dirty="0" err="1">
                <a:solidFill>
                  <a:schemeClr val="tx1"/>
                </a:solidFill>
              </a:rPr>
              <a:t>neuroskeptic</a:t>
            </a:r>
            <a:r>
              <a:rPr lang="en-GB" sz="1200" dirty="0">
                <a:solidFill>
                  <a:schemeClr val="tx1"/>
                </a:solidFill>
              </a:rPr>
              <a:t>/2013/10/16/the-f-problem/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6EAF0C-0DA6-AB42-A714-AE8789E2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17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56805E-CBAD-F047-A343-408B4C7D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888" y="1331906"/>
            <a:ext cx="4146878" cy="435628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16CE8-B02F-7348-B052-37B43A783E56}"/>
              </a:ext>
            </a:extLst>
          </p:cNvPr>
          <p:cNvCxnSpPr/>
          <p:nvPr/>
        </p:nvCxnSpPr>
        <p:spPr>
          <a:xfrm>
            <a:off x="7654834" y="3396343"/>
            <a:ext cx="548640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DD20A-B74C-7F4D-B08F-6AB4FEC5304A}"/>
              </a:ext>
            </a:extLst>
          </p:cNvPr>
          <p:cNvCxnSpPr>
            <a:cxnSpLocks/>
          </p:cNvCxnSpPr>
          <p:nvPr/>
        </p:nvCxnSpPr>
        <p:spPr>
          <a:xfrm flipV="1">
            <a:off x="8153559" y="2854712"/>
            <a:ext cx="778568" cy="54163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A0B2E-F8CF-E546-85A6-852F62BC75BF}"/>
              </a:ext>
            </a:extLst>
          </p:cNvPr>
          <p:cNvCxnSpPr>
            <a:cxnSpLocks/>
          </p:cNvCxnSpPr>
          <p:nvPr/>
        </p:nvCxnSpPr>
        <p:spPr>
          <a:xfrm>
            <a:off x="8895007" y="2854712"/>
            <a:ext cx="1397569" cy="18957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77EE00-223F-9940-89D1-C28A01BE814D}"/>
              </a:ext>
            </a:extLst>
          </p:cNvPr>
          <p:cNvCxnSpPr>
            <a:cxnSpLocks/>
          </p:cNvCxnSpPr>
          <p:nvPr/>
        </p:nvCxnSpPr>
        <p:spPr>
          <a:xfrm flipV="1">
            <a:off x="10292576" y="2854712"/>
            <a:ext cx="950190" cy="184792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670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4522C-A635-DE43-BA0E-A00E14EF4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38D34-C9F9-3D4E-AB3D-8562C42C0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E05B3E-AC07-8647-8A7E-4309BA4D228E}"/>
              </a:ext>
            </a:extLst>
          </p:cNvPr>
          <p:cNvSpPr/>
          <p:nvPr/>
        </p:nvSpPr>
        <p:spPr>
          <a:xfrm>
            <a:off x="-91440" y="-66503"/>
            <a:ext cx="6187440" cy="7153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54731-7830-6D47-8DF5-B4EB96A2B8E8}"/>
              </a:ext>
            </a:extLst>
          </p:cNvPr>
          <p:cNvSpPr txBox="1"/>
          <p:nvPr/>
        </p:nvSpPr>
        <p:spPr>
          <a:xfrm>
            <a:off x="664029" y="718456"/>
            <a:ext cx="4691742" cy="47705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Solution #1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Decide on one analytical pathway beforehand using pre-registration or registered report methodologies</a:t>
            </a:r>
          </a:p>
          <a:p>
            <a:pPr algn="ctr"/>
            <a:r>
              <a:rPr lang="en-GB" sz="1000" dirty="0">
                <a:solidFill>
                  <a:prstClr val="white"/>
                </a:solidFill>
              </a:rPr>
              <a:t>(Chambers, 2013; </a:t>
            </a:r>
            <a:r>
              <a:rPr lang="en-GB" sz="1000" dirty="0" err="1">
                <a:solidFill>
                  <a:prstClr val="white"/>
                </a:solidFill>
              </a:rPr>
              <a:t>Munafò</a:t>
            </a:r>
            <a:r>
              <a:rPr lang="en-GB" sz="1000" dirty="0">
                <a:solidFill>
                  <a:prstClr val="white"/>
                </a:solidFill>
              </a:rPr>
              <a:t> et al., 2017; van ’t Veer, 2016; </a:t>
            </a:r>
            <a:r>
              <a:rPr lang="en-GB" sz="1000" dirty="0" err="1">
                <a:solidFill>
                  <a:prstClr val="white"/>
                </a:solidFill>
              </a:rPr>
              <a:t>Lakens</a:t>
            </a:r>
            <a:r>
              <a:rPr lang="en-GB" sz="1000" dirty="0">
                <a:solidFill>
                  <a:prstClr val="white"/>
                </a:solidFill>
              </a:rPr>
              <a:t>, 2014)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Pro: Simple way to decrease researcher degrees of freedom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Con: Researcher needs to prove that they have not previously seen or engaged with the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6EAF0C-0DA6-AB42-A714-AE8789E2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18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EA33BA-8232-5740-8F0D-5EFDB3DDE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888" y="1331906"/>
            <a:ext cx="4146878" cy="435628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82A279-F34E-E04D-A1CF-EFE1696662BB}"/>
              </a:ext>
            </a:extLst>
          </p:cNvPr>
          <p:cNvCxnSpPr/>
          <p:nvPr/>
        </p:nvCxnSpPr>
        <p:spPr>
          <a:xfrm>
            <a:off x="7654834" y="3396343"/>
            <a:ext cx="548640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EACED7-4F52-B943-82D1-1D1CD384D339}"/>
              </a:ext>
            </a:extLst>
          </p:cNvPr>
          <p:cNvCxnSpPr>
            <a:cxnSpLocks/>
          </p:cNvCxnSpPr>
          <p:nvPr/>
        </p:nvCxnSpPr>
        <p:spPr>
          <a:xfrm flipV="1">
            <a:off x="8153559" y="2854712"/>
            <a:ext cx="778568" cy="54163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A751C-2D8D-F145-9285-809302C7BFC1}"/>
              </a:ext>
            </a:extLst>
          </p:cNvPr>
          <p:cNvCxnSpPr>
            <a:cxnSpLocks/>
          </p:cNvCxnSpPr>
          <p:nvPr/>
        </p:nvCxnSpPr>
        <p:spPr>
          <a:xfrm>
            <a:off x="8895007" y="2854712"/>
            <a:ext cx="1397569" cy="18957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5FCB0A-5BC8-DE47-A4E9-369C54099A46}"/>
              </a:ext>
            </a:extLst>
          </p:cNvPr>
          <p:cNvCxnSpPr>
            <a:cxnSpLocks/>
          </p:cNvCxnSpPr>
          <p:nvPr/>
        </p:nvCxnSpPr>
        <p:spPr>
          <a:xfrm flipV="1">
            <a:off x="10292576" y="2854712"/>
            <a:ext cx="950190" cy="184792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328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3EB44-02E2-5F4C-9E69-A778C870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19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5909A-AE10-AD4E-8318-96DEB94B54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464" y="1041975"/>
            <a:ext cx="4146878" cy="435628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10D022-A2D1-0F4E-B663-CD26493707B8}"/>
              </a:ext>
            </a:extLst>
          </p:cNvPr>
          <p:cNvCxnSpPr/>
          <p:nvPr/>
        </p:nvCxnSpPr>
        <p:spPr>
          <a:xfrm>
            <a:off x="1945410" y="3106412"/>
            <a:ext cx="548640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D32B8E-4827-0349-83F9-38041FFFB269}"/>
              </a:ext>
            </a:extLst>
          </p:cNvPr>
          <p:cNvCxnSpPr>
            <a:cxnSpLocks/>
          </p:cNvCxnSpPr>
          <p:nvPr/>
        </p:nvCxnSpPr>
        <p:spPr>
          <a:xfrm flipV="1">
            <a:off x="2444135" y="2564781"/>
            <a:ext cx="778568" cy="54163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583C09-1931-374C-A339-BEEB6A8DA2A9}"/>
              </a:ext>
            </a:extLst>
          </p:cNvPr>
          <p:cNvCxnSpPr>
            <a:cxnSpLocks/>
          </p:cNvCxnSpPr>
          <p:nvPr/>
        </p:nvCxnSpPr>
        <p:spPr>
          <a:xfrm>
            <a:off x="3185583" y="2564781"/>
            <a:ext cx="1397569" cy="18957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2DEB3-0406-B24B-9C46-4A5C630776E1}"/>
              </a:ext>
            </a:extLst>
          </p:cNvPr>
          <p:cNvCxnSpPr>
            <a:cxnSpLocks/>
          </p:cNvCxnSpPr>
          <p:nvPr/>
        </p:nvCxnSpPr>
        <p:spPr>
          <a:xfrm flipV="1">
            <a:off x="4583152" y="2564781"/>
            <a:ext cx="950190" cy="184792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FC9A130-DC08-9F43-B9D2-8A665053B9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3791" y="1041975"/>
            <a:ext cx="4146878" cy="435628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383DCA-0D34-E14F-823D-F286931E9005}"/>
              </a:ext>
            </a:extLst>
          </p:cNvPr>
          <p:cNvCxnSpPr/>
          <p:nvPr/>
        </p:nvCxnSpPr>
        <p:spPr>
          <a:xfrm>
            <a:off x="7452737" y="3106412"/>
            <a:ext cx="548640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89BA7-ADC9-3346-B2EE-8A6C9462A259}"/>
              </a:ext>
            </a:extLst>
          </p:cNvPr>
          <p:cNvCxnSpPr>
            <a:cxnSpLocks/>
          </p:cNvCxnSpPr>
          <p:nvPr/>
        </p:nvCxnSpPr>
        <p:spPr>
          <a:xfrm flipV="1">
            <a:off x="7951462" y="2564781"/>
            <a:ext cx="778568" cy="54163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9A3C7A-ACA3-8449-B7BF-847956F6E38D}"/>
              </a:ext>
            </a:extLst>
          </p:cNvPr>
          <p:cNvCxnSpPr>
            <a:cxnSpLocks/>
          </p:cNvCxnSpPr>
          <p:nvPr/>
        </p:nvCxnSpPr>
        <p:spPr>
          <a:xfrm>
            <a:off x="8692910" y="2564781"/>
            <a:ext cx="1397569" cy="18957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304B70-5D53-AB4C-A30E-264229BCEF6D}"/>
              </a:ext>
            </a:extLst>
          </p:cNvPr>
          <p:cNvCxnSpPr>
            <a:cxnSpLocks/>
          </p:cNvCxnSpPr>
          <p:nvPr/>
        </p:nvCxnSpPr>
        <p:spPr>
          <a:xfrm flipV="1">
            <a:off x="10090479" y="2564781"/>
            <a:ext cx="950190" cy="184792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0BB78F-A268-F34A-AADB-D7DDEECAE1AA}"/>
              </a:ext>
            </a:extLst>
          </p:cNvPr>
          <p:cNvCxnSpPr>
            <a:cxnSpLocks/>
          </p:cNvCxnSpPr>
          <p:nvPr/>
        </p:nvCxnSpPr>
        <p:spPr>
          <a:xfrm>
            <a:off x="7951462" y="3106412"/>
            <a:ext cx="2139017" cy="152400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4468D0-E13C-D24A-8675-E4BFA2B24ED5}"/>
              </a:ext>
            </a:extLst>
          </p:cNvPr>
          <p:cNvCxnSpPr>
            <a:cxnSpLocks/>
          </p:cNvCxnSpPr>
          <p:nvPr/>
        </p:nvCxnSpPr>
        <p:spPr>
          <a:xfrm>
            <a:off x="8692910" y="3667690"/>
            <a:ext cx="395334" cy="703588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99F151-8A7D-0B47-B76B-154A8BB8C664}"/>
              </a:ext>
            </a:extLst>
          </p:cNvPr>
          <p:cNvCxnSpPr>
            <a:cxnSpLocks/>
          </p:cNvCxnSpPr>
          <p:nvPr/>
        </p:nvCxnSpPr>
        <p:spPr>
          <a:xfrm>
            <a:off x="9984064" y="4630413"/>
            <a:ext cx="1056605" cy="666416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FA960F-6F4E-D346-8536-0B0ACCEF1420}"/>
              </a:ext>
            </a:extLst>
          </p:cNvPr>
          <p:cNvCxnSpPr>
            <a:cxnSpLocks/>
          </p:cNvCxnSpPr>
          <p:nvPr/>
        </p:nvCxnSpPr>
        <p:spPr>
          <a:xfrm>
            <a:off x="9897196" y="4630413"/>
            <a:ext cx="1143473" cy="287275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19ED98-6929-8644-9506-6368FCFD7B14}"/>
              </a:ext>
            </a:extLst>
          </p:cNvPr>
          <p:cNvCxnSpPr>
            <a:cxnSpLocks/>
          </p:cNvCxnSpPr>
          <p:nvPr/>
        </p:nvCxnSpPr>
        <p:spPr>
          <a:xfrm flipV="1">
            <a:off x="9897196" y="4371278"/>
            <a:ext cx="1143473" cy="259135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6F2356-5FB7-2D47-A3CD-1381D6FABD50}"/>
              </a:ext>
            </a:extLst>
          </p:cNvPr>
          <p:cNvCxnSpPr>
            <a:cxnSpLocks/>
          </p:cNvCxnSpPr>
          <p:nvPr/>
        </p:nvCxnSpPr>
        <p:spPr>
          <a:xfrm flipV="1">
            <a:off x="10090479" y="1820847"/>
            <a:ext cx="909089" cy="15465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22106C-DC4F-204F-B1E0-1AEA7140CA79}"/>
              </a:ext>
            </a:extLst>
          </p:cNvPr>
          <p:cNvCxnSpPr>
            <a:cxnSpLocks/>
          </p:cNvCxnSpPr>
          <p:nvPr/>
        </p:nvCxnSpPr>
        <p:spPr>
          <a:xfrm flipV="1">
            <a:off x="10090479" y="1338895"/>
            <a:ext cx="950190" cy="575536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304BA3-0CEB-304F-B9AE-BFE7455EF7C3}"/>
              </a:ext>
            </a:extLst>
          </p:cNvPr>
          <p:cNvCxnSpPr>
            <a:cxnSpLocks/>
          </p:cNvCxnSpPr>
          <p:nvPr/>
        </p:nvCxnSpPr>
        <p:spPr>
          <a:xfrm flipV="1">
            <a:off x="8758473" y="1942172"/>
            <a:ext cx="1332006" cy="561542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709A4F6-5A41-5F47-B929-40980663ED13}"/>
              </a:ext>
            </a:extLst>
          </p:cNvPr>
          <p:cNvCxnSpPr>
            <a:cxnSpLocks/>
          </p:cNvCxnSpPr>
          <p:nvPr/>
        </p:nvCxnSpPr>
        <p:spPr>
          <a:xfrm>
            <a:off x="10090479" y="1942172"/>
            <a:ext cx="284992" cy="506589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7D3751B-B431-C84C-91DF-3BC808DE937D}"/>
              </a:ext>
            </a:extLst>
          </p:cNvPr>
          <p:cNvCxnSpPr>
            <a:cxnSpLocks/>
          </p:cNvCxnSpPr>
          <p:nvPr/>
        </p:nvCxnSpPr>
        <p:spPr>
          <a:xfrm>
            <a:off x="8665687" y="3568660"/>
            <a:ext cx="1461912" cy="432634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FC4A7C3-F6FF-D248-BF28-513A6C3D7009}"/>
              </a:ext>
            </a:extLst>
          </p:cNvPr>
          <p:cNvCxnSpPr>
            <a:cxnSpLocks/>
          </p:cNvCxnSpPr>
          <p:nvPr/>
        </p:nvCxnSpPr>
        <p:spPr>
          <a:xfrm>
            <a:off x="9594300" y="2163580"/>
            <a:ext cx="533299" cy="28518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71705F4-906D-EE4A-9894-CA002F8E911C}"/>
              </a:ext>
            </a:extLst>
          </p:cNvPr>
          <p:cNvCxnSpPr>
            <a:cxnSpLocks/>
          </p:cNvCxnSpPr>
          <p:nvPr/>
        </p:nvCxnSpPr>
        <p:spPr>
          <a:xfrm flipV="1">
            <a:off x="7951462" y="2927026"/>
            <a:ext cx="928124" cy="232629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57EC736-31FC-BA4D-9917-3604AC68F8CE}"/>
              </a:ext>
            </a:extLst>
          </p:cNvPr>
          <p:cNvCxnSpPr>
            <a:cxnSpLocks/>
          </p:cNvCxnSpPr>
          <p:nvPr/>
        </p:nvCxnSpPr>
        <p:spPr>
          <a:xfrm flipV="1">
            <a:off x="8703952" y="1500686"/>
            <a:ext cx="720524" cy="1064094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A5A24A3-8A50-C844-AAD5-7EE90F62CA23}"/>
              </a:ext>
            </a:extLst>
          </p:cNvPr>
          <p:cNvCxnSpPr>
            <a:cxnSpLocks/>
          </p:cNvCxnSpPr>
          <p:nvPr/>
        </p:nvCxnSpPr>
        <p:spPr>
          <a:xfrm>
            <a:off x="10064401" y="1887812"/>
            <a:ext cx="921097" cy="389694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AC76E0B-5DDC-3C41-ACFB-06307216816E}"/>
              </a:ext>
            </a:extLst>
          </p:cNvPr>
          <p:cNvCxnSpPr>
            <a:cxnSpLocks/>
          </p:cNvCxnSpPr>
          <p:nvPr/>
        </p:nvCxnSpPr>
        <p:spPr>
          <a:xfrm flipV="1">
            <a:off x="10064401" y="3511498"/>
            <a:ext cx="957628" cy="445582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19E13A0-4D3A-A542-8825-127B5B55EFFA}"/>
              </a:ext>
            </a:extLst>
          </p:cNvPr>
          <p:cNvCxnSpPr>
            <a:cxnSpLocks/>
          </p:cNvCxnSpPr>
          <p:nvPr/>
        </p:nvCxnSpPr>
        <p:spPr>
          <a:xfrm flipV="1">
            <a:off x="10115820" y="3941388"/>
            <a:ext cx="883748" cy="37613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2C7F809-00DE-1D40-876B-9AE87E509EA5}"/>
              </a:ext>
            </a:extLst>
          </p:cNvPr>
          <p:cNvCxnSpPr>
            <a:cxnSpLocks/>
          </p:cNvCxnSpPr>
          <p:nvPr/>
        </p:nvCxnSpPr>
        <p:spPr>
          <a:xfrm>
            <a:off x="9441212" y="3317757"/>
            <a:ext cx="688884" cy="18293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D5B85D3-083A-6247-9323-060819590C3A}"/>
              </a:ext>
            </a:extLst>
          </p:cNvPr>
          <p:cNvCxnSpPr>
            <a:cxnSpLocks/>
          </p:cNvCxnSpPr>
          <p:nvPr/>
        </p:nvCxnSpPr>
        <p:spPr>
          <a:xfrm>
            <a:off x="10080656" y="3975457"/>
            <a:ext cx="294815" cy="294392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8778A1D-E40D-634A-92F8-A659F80F494D}"/>
              </a:ext>
            </a:extLst>
          </p:cNvPr>
          <p:cNvCxnSpPr>
            <a:cxnSpLocks/>
          </p:cNvCxnSpPr>
          <p:nvPr/>
        </p:nvCxnSpPr>
        <p:spPr>
          <a:xfrm flipV="1">
            <a:off x="8703952" y="3164433"/>
            <a:ext cx="1193244" cy="456206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D2F5C63-B757-DA4E-81EF-FADC09BAD28F}"/>
              </a:ext>
            </a:extLst>
          </p:cNvPr>
          <p:cNvCxnSpPr>
            <a:cxnSpLocks/>
          </p:cNvCxnSpPr>
          <p:nvPr/>
        </p:nvCxnSpPr>
        <p:spPr>
          <a:xfrm>
            <a:off x="10090479" y="2742324"/>
            <a:ext cx="909089" cy="345766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8E5086F3-88D1-6341-840C-BAE5C694046D}"/>
              </a:ext>
            </a:extLst>
          </p:cNvPr>
          <p:cNvSpPr/>
          <p:nvPr/>
        </p:nvSpPr>
        <p:spPr>
          <a:xfrm>
            <a:off x="8362604" y="6392487"/>
            <a:ext cx="356616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 err="1">
                <a:solidFill>
                  <a:schemeClr val="tx1"/>
                </a:solidFill>
              </a:rPr>
              <a:t>Simmonsohn</a:t>
            </a:r>
            <a:r>
              <a:rPr lang="en-GB" sz="1200" dirty="0">
                <a:solidFill>
                  <a:schemeClr val="tx1"/>
                </a:solidFill>
              </a:rPr>
              <a:t>, Simmons, Nelson (2015)</a:t>
            </a:r>
          </a:p>
        </p:txBody>
      </p:sp>
    </p:spTree>
    <p:extLst>
      <p:ext uri="{BB962C8B-B14F-4D97-AF65-F5344CB8AC3E}">
        <p14:creationId xmlns:p14="http://schemas.microsoft.com/office/powerpoint/2010/main" val="261059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7BE09-383B-6848-B254-BDADF82BE9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170" y="2219498"/>
            <a:ext cx="8445731" cy="4638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6FB77-9776-0D40-96BA-A7BB808B50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754" y="797745"/>
            <a:ext cx="6588125" cy="142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03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E05B3E-AC07-8647-8A7E-4309BA4D228E}"/>
              </a:ext>
            </a:extLst>
          </p:cNvPr>
          <p:cNvSpPr/>
          <p:nvPr/>
        </p:nvSpPr>
        <p:spPr>
          <a:xfrm>
            <a:off x="-91440" y="-66503"/>
            <a:ext cx="6187440" cy="7153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54731-7830-6D47-8DF5-B4EB96A2B8E8}"/>
              </a:ext>
            </a:extLst>
          </p:cNvPr>
          <p:cNvSpPr txBox="1"/>
          <p:nvPr/>
        </p:nvSpPr>
        <p:spPr>
          <a:xfrm>
            <a:off x="664029" y="718456"/>
            <a:ext cx="4691742" cy="47705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Solution #1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Decide on one analytical pathway beforehand using pre-registration or registered report methodologies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(Chambers, 2013; </a:t>
            </a:r>
            <a:r>
              <a:rPr lang="en-GB" sz="1000" dirty="0" err="1">
                <a:solidFill>
                  <a:schemeClr val="bg1"/>
                </a:solidFill>
              </a:rPr>
              <a:t>Munafò</a:t>
            </a:r>
            <a:r>
              <a:rPr lang="en-GB" sz="1000" dirty="0">
                <a:solidFill>
                  <a:schemeClr val="bg1"/>
                </a:solidFill>
              </a:rPr>
              <a:t> et al., 2017; van ’t Veer, 2016; </a:t>
            </a:r>
            <a:r>
              <a:rPr lang="en-GB" sz="1000" dirty="0" err="1">
                <a:solidFill>
                  <a:schemeClr val="bg1"/>
                </a:solidFill>
              </a:rPr>
              <a:t>Lakens</a:t>
            </a:r>
            <a:r>
              <a:rPr lang="en-GB" sz="1000" dirty="0">
                <a:solidFill>
                  <a:schemeClr val="bg1"/>
                </a:solidFill>
              </a:rPr>
              <a:t>, 2014) </a:t>
            </a:r>
            <a:endParaRPr lang="en-US" sz="10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Pro: Simple way to decrease researcher degrees of freedom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Con: Researcher needs to prove that they have not previously seen or engaged with the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19AAE-545D-FD47-9702-9D51D870A562}"/>
              </a:ext>
            </a:extLst>
          </p:cNvPr>
          <p:cNvSpPr txBox="1"/>
          <p:nvPr/>
        </p:nvSpPr>
        <p:spPr>
          <a:xfrm>
            <a:off x="6851469" y="718456"/>
            <a:ext cx="4691742" cy="44935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Solution #2</a:t>
            </a:r>
          </a:p>
          <a:p>
            <a:pPr algn="ctr"/>
            <a:endParaRPr lang="en-US" sz="3200" dirty="0">
              <a:solidFill>
                <a:schemeClr val="tx2"/>
              </a:solidFill>
            </a:endParaRPr>
          </a:p>
          <a:p>
            <a:pPr algn="ctr"/>
            <a:endParaRPr lang="en-US" sz="3200" dirty="0">
              <a:solidFill>
                <a:schemeClr val="tx2"/>
              </a:solidFill>
            </a:endParaRPr>
          </a:p>
          <a:p>
            <a:pPr algn="ctr"/>
            <a:r>
              <a:rPr lang="en-US" dirty="0">
                <a:solidFill>
                  <a:schemeClr val="tx2"/>
                </a:solidFill>
              </a:rPr>
              <a:t>Examine all possible analytical pathways using Specification Curve Analysis </a:t>
            </a:r>
          </a:p>
          <a:p>
            <a:pPr algn="ctr"/>
            <a:r>
              <a:rPr lang="en-GB" sz="1000" dirty="0">
                <a:solidFill>
                  <a:schemeClr val="tx2"/>
                </a:solidFill>
              </a:rPr>
              <a:t>(SCA; </a:t>
            </a:r>
            <a:r>
              <a:rPr lang="en-GB" sz="1000" dirty="0" err="1">
                <a:solidFill>
                  <a:schemeClr val="tx2"/>
                </a:solidFill>
              </a:rPr>
              <a:t>Simonsohn</a:t>
            </a:r>
            <a:r>
              <a:rPr lang="en-GB" sz="1000" dirty="0">
                <a:solidFill>
                  <a:schemeClr val="tx2"/>
                </a:solidFill>
              </a:rPr>
              <a:t>, Simmons, &amp; Nelson, 2015) </a:t>
            </a:r>
            <a:endParaRPr lang="en-US" sz="1000" dirty="0">
              <a:solidFill>
                <a:schemeClr val="tx2"/>
              </a:solidFill>
            </a:endParaRP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dirty="0">
                <a:solidFill>
                  <a:schemeClr val="tx2"/>
                </a:solidFill>
              </a:rPr>
              <a:t>Pro: Works around researcher degrees of freedom even when data has been previously accessed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2464F-B2CB-164C-82FD-A772897A9B5F}"/>
              </a:ext>
            </a:extLst>
          </p:cNvPr>
          <p:cNvSpPr/>
          <p:nvPr/>
        </p:nvSpPr>
        <p:spPr>
          <a:xfrm>
            <a:off x="8362604" y="6392487"/>
            <a:ext cx="356616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 err="1">
                <a:solidFill>
                  <a:schemeClr val="tx1"/>
                </a:solidFill>
              </a:rPr>
              <a:t>Simmonsohn</a:t>
            </a:r>
            <a:r>
              <a:rPr lang="en-GB" sz="1200" dirty="0">
                <a:solidFill>
                  <a:schemeClr val="tx1"/>
                </a:solidFill>
              </a:rPr>
              <a:t> et al. (2015)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449288-8D17-B046-9BA9-24AD4591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099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0A19-80A0-4940-9C75-1E4A7597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AD6C2-3783-2C43-839D-F41F24936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F0074-F8A8-8D45-B948-D4767716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4043E8-F52D-6D45-9DFD-EFFB99D0CC8F}"/>
              </a:ext>
            </a:extLst>
          </p:cNvPr>
          <p:cNvSpPr/>
          <p:nvPr/>
        </p:nvSpPr>
        <p:spPr>
          <a:xfrm>
            <a:off x="-91440" y="-66503"/>
            <a:ext cx="12710160" cy="70076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06B6F-84F3-ED42-AAE7-233C8748595E}"/>
              </a:ext>
            </a:extLst>
          </p:cNvPr>
          <p:cNvSpPr txBox="1"/>
          <p:nvPr/>
        </p:nvSpPr>
        <p:spPr>
          <a:xfrm>
            <a:off x="340130" y="272277"/>
            <a:ext cx="776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Applying SCA</a:t>
            </a:r>
          </a:p>
        </p:txBody>
      </p:sp>
    </p:spTree>
    <p:extLst>
      <p:ext uri="{BB962C8B-B14F-4D97-AF65-F5344CB8AC3E}">
        <p14:creationId xmlns:p14="http://schemas.microsoft.com/office/powerpoint/2010/main" val="3525616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504C-3339-3A45-A603-18F588CBD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digital technology use influence adolescent well-being?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44A5-6FD7-A04C-9B44-05856D9D7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Datasets collected between 2007 and 2016</a:t>
            </a:r>
          </a:p>
          <a:p>
            <a:r>
              <a:rPr lang="en-US" b="1" dirty="0">
                <a:solidFill>
                  <a:schemeClr val="tx2"/>
                </a:solidFill>
              </a:rPr>
              <a:t>Youth Risk and Behavior Survey </a:t>
            </a:r>
            <a:r>
              <a:rPr lang="en-GB" sz="1000" dirty="0"/>
              <a:t>(YRBS; </a:t>
            </a:r>
            <a:r>
              <a:rPr lang="en-GB" sz="1000" dirty="0" err="1"/>
              <a:t>Kann</a:t>
            </a:r>
            <a:r>
              <a:rPr lang="en-GB" sz="1000" dirty="0"/>
              <a:t> et al., 2016) </a:t>
            </a:r>
            <a:endParaRPr lang="en-US" sz="1000" dirty="0"/>
          </a:p>
          <a:p>
            <a:r>
              <a:rPr lang="en-US" b="1" dirty="0">
                <a:solidFill>
                  <a:schemeClr val="tx2"/>
                </a:solidFill>
              </a:rPr>
              <a:t>Monitoring the Future </a:t>
            </a:r>
            <a:r>
              <a:rPr lang="en-GB" sz="1000" dirty="0"/>
              <a:t>(MTF; Johnston, Bachman, O’Malley, Schulenberg, &amp; </a:t>
            </a:r>
            <a:r>
              <a:rPr lang="en-GB" sz="1000" dirty="0" err="1"/>
              <a:t>Miech</a:t>
            </a:r>
            <a:r>
              <a:rPr lang="en-GB" sz="1000" dirty="0"/>
              <a:t>) </a:t>
            </a:r>
          </a:p>
          <a:p>
            <a:r>
              <a:rPr lang="en-US" b="1" dirty="0">
                <a:solidFill>
                  <a:schemeClr val="tx2"/>
                </a:solidFill>
              </a:rPr>
              <a:t>Millennium Cohort Study </a:t>
            </a:r>
            <a:r>
              <a:rPr lang="en-GB" sz="1000" dirty="0"/>
              <a:t>(MCS, University of London. Institute for Education. Centre for Longitudinal Studies., 2017) </a:t>
            </a:r>
            <a:endParaRPr lang="en-US" sz="10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14EA04-4616-9C4F-A0CD-494A29FF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22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49C4E2-D04D-D54D-9808-F2F736BC3DF1}"/>
              </a:ext>
            </a:extLst>
          </p:cNvPr>
          <p:cNvSpPr/>
          <p:nvPr/>
        </p:nvSpPr>
        <p:spPr>
          <a:xfrm>
            <a:off x="299258" y="6311900"/>
            <a:ext cx="4048299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Orben and Przybylski (Nature Human Behaviour, 2019) </a:t>
            </a:r>
          </a:p>
        </p:txBody>
      </p:sp>
    </p:spTree>
    <p:extLst>
      <p:ext uri="{BB962C8B-B14F-4D97-AF65-F5344CB8AC3E}">
        <p14:creationId xmlns:p14="http://schemas.microsoft.com/office/powerpoint/2010/main" val="2784599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504C-3339-3A45-A603-18F588CBD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digital technology use influence adolescent well-being?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44A5-6FD7-A04C-9B44-05856D9D7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Millennium Cohort Study: </a:t>
            </a:r>
            <a:r>
              <a:rPr lang="en-GB" dirty="0"/>
              <a:t>UK, 5,926 girls and 5,946 boys who ranged in age from 13 to 15 (</a:t>
            </a:r>
            <a:r>
              <a:rPr lang="en-GB" i="1" dirty="0"/>
              <a:t>m</a:t>
            </a:r>
            <a:r>
              <a:rPr lang="en-GB" dirty="0"/>
              <a:t> = 13.77, </a:t>
            </a:r>
            <a:r>
              <a:rPr lang="en-GB" i="1" dirty="0" err="1"/>
              <a:t>sd</a:t>
            </a:r>
            <a:r>
              <a:rPr lang="en-GB" dirty="0"/>
              <a:t> = 0.45) and 10,605 primary caregivers </a:t>
            </a:r>
            <a:r>
              <a:rPr lang="en-GB" sz="1000" dirty="0"/>
              <a:t>(MCS, University of London. Institute for Education. Centre for Longitudinal Studies., 2017) </a:t>
            </a:r>
            <a:endParaRPr lang="en-US" sz="10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14EA04-4616-9C4F-A0CD-494A29FF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23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49C4E2-D04D-D54D-9808-F2F736BC3DF1}"/>
              </a:ext>
            </a:extLst>
          </p:cNvPr>
          <p:cNvSpPr/>
          <p:nvPr/>
        </p:nvSpPr>
        <p:spPr>
          <a:xfrm>
            <a:off x="299258" y="6311900"/>
            <a:ext cx="4048299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Orben and Przybylski (Nature Human Behaviour, 2019) </a:t>
            </a:r>
          </a:p>
        </p:txBody>
      </p:sp>
    </p:spTree>
    <p:extLst>
      <p:ext uri="{BB962C8B-B14F-4D97-AF65-F5344CB8AC3E}">
        <p14:creationId xmlns:p14="http://schemas.microsoft.com/office/powerpoint/2010/main" val="2697512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1B9224-0F15-AF40-BA02-3F9C78156DED}"/>
              </a:ext>
            </a:extLst>
          </p:cNvPr>
          <p:cNvSpPr/>
          <p:nvPr/>
        </p:nvSpPr>
        <p:spPr>
          <a:xfrm>
            <a:off x="1" y="-166515"/>
            <a:ext cx="2928938" cy="7153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C10F7-5C24-7743-88B5-C79B92D7F46D}"/>
              </a:ext>
            </a:extLst>
          </p:cNvPr>
          <p:cNvSpPr txBox="1"/>
          <p:nvPr/>
        </p:nvSpPr>
        <p:spPr>
          <a:xfrm>
            <a:off x="319409" y="742950"/>
            <a:ext cx="22897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  <a:p>
            <a:r>
              <a:rPr lang="en-US" b="1" dirty="0">
                <a:solidFill>
                  <a:schemeClr val="bg1"/>
                </a:solidFill>
              </a:rPr>
              <a:t>Identify Specifications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Decide on all possible </a:t>
            </a:r>
          </a:p>
          <a:p>
            <a:r>
              <a:rPr lang="en-US" dirty="0">
                <a:solidFill>
                  <a:schemeClr val="bg1"/>
                </a:solidFill>
              </a:rPr>
              <a:t>analytical pathways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051722-E32B-DD46-93F1-D475D445EC0A}"/>
              </a:ext>
            </a:extLst>
          </p:cNvPr>
          <p:cNvSpPr/>
          <p:nvPr/>
        </p:nvSpPr>
        <p:spPr>
          <a:xfrm>
            <a:off x="2928940" y="-166516"/>
            <a:ext cx="3047036" cy="7153103"/>
          </a:xfrm>
          <a:prstGeom prst="rect">
            <a:avLst/>
          </a:prstGeom>
          <a:solidFill>
            <a:schemeClr val="accent1">
              <a:lumMod val="50000"/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C8FFA3-0C82-5C48-BE25-E8504E33C523}"/>
              </a:ext>
            </a:extLst>
          </p:cNvPr>
          <p:cNvSpPr/>
          <p:nvPr/>
        </p:nvSpPr>
        <p:spPr>
          <a:xfrm>
            <a:off x="5975975" y="-166516"/>
            <a:ext cx="3087061" cy="7153103"/>
          </a:xfrm>
          <a:prstGeom prst="rect">
            <a:avLst/>
          </a:prstGeom>
          <a:solidFill>
            <a:schemeClr val="accent1">
              <a:lumMod val="50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762FB0-0C8E-B94A-B9EA-C6ED7E40FFD8}"/>
              </a:ext>
            </a:extLst>
          </p:cNvPr>
          <p:cNvSpPr/>
          <p:nvPr/>
        </p:nvSpPr>
        <p:spPr>
          <a:xfrm>
            <a:off x="9063037" y="-166516"/>
            <a:ext cx="3128963" cy="7153103"/>
          </a:xfrm>
          <a:prstGeom prst="rect">
            <a:avLst/>
          </a:prstGeom>
          <a:solidFill>
            <a:schemeClr val="accent1">
              <a:lumMod val="50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AFD9F-C3CF-3349-BDAD-B776E08EB8FF}"/>
              </a:ext>
            </a:extLst>
          </p:cNvPr>
          <p:cNvSpPr txBox="1"/>
          <p:nvPr/>
        </p:nvSpPr>
        <p:spPr>
          <a:xfrm>
            <a:off x="3248347" y="742950"/>
            <a:ext cx="24876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  <a:p>
            <a:r>
              <a:rPr lang="en-US" b="1" dirty="0">
                <a:solidFill>
                  <a:schemeClr val="bg1"/>
                </a:solidFill>
              </a:rPr>
              <a:t>Implementing </a:t>
            </a:r>
          </a:p>
          <a:p>
            <a:r>
              <a:rPr lang="en-US" b="1" dirty="0">
                <a:solidFill>
                  <a:schemeClr val="bg1"/>
                </a:solidFill>
              </a:rPr>
              <a:t>Specifications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Run all possible analyses</a:t>
            </a:r>
          </a:p>
          <a:p>
            <a:r>
              <a:rPr lang="en-US" dirty="0">
                <a:solidFill>
                  <a:schemeClr val="bg1"/>
                </a:solidFill>
              </a:rPr>
              <a:t>and graph outcomes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00F36-5B5A-AD4B-A71A-2A92D5C668E7}"/>
              </a:ext>
            </a:extLst>
          </p:cNvPr>
          <p:cNvSpPr txBox="1"/>
          <p:nvPr/>
        </p:nvSpPr>
        <p:spPr>
          <a:xfrm>
            <a:off x="6275670" y="742950"/>
            <a:ext cx="263129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  <a:p>
            <a:r>
              <a:rPr lang="en-US" b="1" dirty="0">
                <a:solidFill>
                  <a:schemeClr val="bg1"/>
                </a:solidFill>
              </a:rPr>
              <a:t>Statistical Inferences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Run bootstraps </a:t>
            </a:r>
          </a:p>
          <a:p>
            <a:r>
              <a:rPr lang="en-US" dirty="0">
                <a:solidFill>
                  <a:schemeClr val="bg1"/>
                </a:solidFill>
              </a:rPr>
              <a:t>to test whether original </a:t>
            </a:r>
          </a:p>
          <a:p>
            <a:r>
              <a:rPr lang="en-US" dirty="0">
                <a:solidFill>
                  <a:schemeClr val="bg1"/>
                </a:solidFill>
              </a:rPr>
              <a:t>dataset has more</a:t>
            </a:r>
          </a:p>
          <a:p>
            <a:r>
              <a:rPr lang="en-US" dirty="0">
                <a:solidFill>
                  <a:schemeClr val="bg1"/>
                </a:solidFill>
              </a:rPr>
              <a:t>significant specifications </a:t>
            </a:r>
          </a:p>
          <a:p>
            <a:r>
              <a:rPr lang="en-US" dirty="0">
                <a:solidFill>
                  <a:schemeClr val="bg1"/>
                </a:solidFill>
              </a:rPr>
              <a:t>than a dataset where null </a:t>
            </a:r>
          </a:p>
          <a:p>
            <a:r>
              <a:rPr lang="en-US" dirty="0">
                <a:solidFill>
                  <a:schemeClr val="bg1"/>
                </a:solidFill>
              </a:rPr>
              <a:t>hypothesis is true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7392D-BAD2-FE48-8602-F505485AB89F}"/>
              </a:ext>
            </a:extLst>
          </p:cNvPr>
          <p:cNvSpPr txBox="1"/>
          <p:nvPr/>
        </p:nvSpPr>
        <p:spPr>
          <a:xfrm>
            <a:off x="9311869" y="742950"/>
            <a:ext cx="269471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  <a:p>
            <a:r>
              <a:rPr lang="en-US" b="1" dirty="0">
                <a:solidFill>
                  <a:schemeClr val="bg1"/>
                </a:solidFill>
              </a:rPr>
              <a:t>Comparison Specifications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Compare effect of interest</a:t>
            </a:r>
          </a:p>
          <a:p>
            <a:r>
              <a:rPr lang="en-US" dirty="0">
                <a:solidFill>
                  <a:schemeClr val="bg1"/>
                </a:solidFill>
              </a:rPr>
              <a:t>to other effects present </a:t>
            </a:r>
          </a:p>
          <a:p>
            <a:r>
              <a:rPr lang="en-US" dirty="0">
                <a:solidFill>
                  <a:schemeClr val="bg1"/>
                </a:solidFill>
              </a:rPr>
              <a:t>in the dataset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825EE1-07B1-1745-95FE-ECFDBB5BD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763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1B9224-0F15-AF40-BA02-3F9C78156DED}"/>
              </a:ext>
            </a:extLst>
          </p:cNvPr>
          <p:cNvSpPr/>
          <p:nvPr/>
        </p:nvSpPr>
        <p:spPr>
          <a:xfrm>
            <a:off x="1" y="919336"/>
            <a:ext cx="2928938" cy="7153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C10F7-5C24-7743-88B5-C79B92D7F46D}"/>
              </a:ext>
            </a:extLst>
          </p:cNvPr>
          <p:cNvSpPr txBox="1"/>
          <p:nvPr/>
        </p:nvSpPr>
        <p:spPr>
          <a:xfrm>
            <a:off x="3185850" y="919335"/>
            <a:ext cx="80364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Well-being</a:t>
            </a:r>
          </a:p>
          <a:p>
            <a:r>
              <a:rPr lang="en-GB" dirty="0"/>
              <a:t>Any possible combination of 24 questions about well-being, self-esteem and feelings (cohort members) or of 25 questions of strengths and difficulties questionnaire (caregivers)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Technology Use</a:t>
            </a:r>
          </a:p>
          <a:p>
            <a:r>
              <a:rPr lang="en-GB" dirty="0"/>
              <a:t>Mean of any possible combination of 5 questions concerning TV use, electronic games, social media use, owning a computer and using internet at home </a:t>
            </a:r>
          </a:p>
          <a:p>
            <a:endParaRPr lang="en-GB" dirty="0"/>
          </a:p>
          <a:p>
            <a:r>
              <a:rPr lang="en-US" b="1" dirty="0"/>
              <a:t>Covariates</a:t>
            </a:r>
            <a:r>
              <a:rPr lang="en-US" dirty="0"/>
              <a:t> </a:t>
            </a:r>
          </a:p>
          <a:p>
            <a:r>
              <a:rPr lang="en-US" dirty="0"/>
              <a:t>Included or not</a:t>
            </a:r>
          </a:p>
          <a:p>
            <a:r>
              <a:rPr lang="en-US" sz="1200" dirty="0"/>
              <a:t>(mother’s ethnicity, education, employment, psychological distress, </a:t>
            </a:r>
            <a:r>
              <a:rPr lang="en-US" sz="1200" dirty="0" err="1"/>
              <a:t>equivalised</a:t>
            </a:r>
            <a:r>
              <a:rPr lang="en-US" sz="1200" dirty="0"/>
              <a:t> household income, whether biological father is present, number of siblings in household, conflict in mother-child relationship, frequency of mother-child interaction, long-term illness, negative attitudes towards school, mother’s word activity score)</a:t>
            </a:r>
          </a:p>
          <a:p>
            <a:endParaRPr lang="en-US" dirty="0"/>
          </a:p>
          <a:p>
            <a:r>
              <a:rPr lang="en-US" b="1" dirty="0"/>
              <a:t>Total </a:t>
            </a:r>
            <a:r>
              <a:rPr lang="en-GB" dirty="0"/>
              <a:t>3,221,225,472 </a:t>
            </a:r>
            <a:r>
              <a:rPr lang="en-US" dirty="0"/>
              <a:t>specifications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FD5C5-809C-2C43-B7C8-7F428CE4F2B9}"/>
              </a:ext>
            </a:extLst>
          </p:cNvPr>
          <p:cNvSpPr txBox="1"/>
          <p:nvPr/>
        </p:nvSpPr>
        <p:spPr>
          <a:xfrm>
            <a:off x="319409" y="273004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MCS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9A44B0-DBF9-2D4C-94BA-18E8D68DC8A7}"/>
              </a:ext>
            </a:extLst>
          </p:cNvPr>
          <p:cNvSpPr txBox="1"/>
          <p:nvPr/>
        </p:nvSpPr>
        <p:spPr>
          <a:xfrm>
            <a:off x="256912" y="1214438"/>
            <a:ext cx="22897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  <a:p>
            <a:r>
              <a:rPr lang="en-US" b="1" dirty="0">
                <a:solidFill>
                  <a:schemeClr val="bg1"/>
                </a:solidFill>
              </a:rPr>
              <a:t>Identify Specifications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Decide on all possible </a:t>
            </a:r>
          </a:p>
          <a:p>
            <a:r>
              <a:rPr lang="en-US" dirty="0">
                <a:solidFill>
                  <a:schemeClr val="bg1"/>
                </a:solidFill>
              </a:rPr>
              <a:t>analytical pathways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32263-66EC-2746-9497-5B319F30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053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4A0B4B-0C14-9748-8AD9-662472522E03}"/>
              </a:ext>
            </a:extLst>
          </p:cNvPr>
          <p:cNvSpPr/>
          <p:nvPr/>
        </p:nvSpPr>
        <p:spPr>
          <a:xfrm>
            <a:off x="9144964" y="0"/>
            <a:ext cx="3047036" cy="6857999"/>
          </a:xfrm>
          <a:prstGeom prst="rect">
            <a:avLst/>
          </a:prstGeom>
          <a:solidFill>
            <a:schemeClr val="accent1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BFD38-173F-A548-9731-8961A5A7E9F3}"/>
              </a:ext>
            </a:extLst>
          </p:cNvPr>
          <p:cNvSpPr txBox="1"/>
          <p:nvPr/>
        </p:nvSpPr>
        <p:spPr>
          <a:xfrm>
            <a:off x="9393796" y="166516"/>
            <a:ext cx="24876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  <a:p>
            <a:r>
              <a:rPr lang="en-US" b="1" dirty="0">
                <a:solidFill>
                  <a:schemeClr val="bg1"/>
                </a:solidFill>
              </a:rPr>
              <a:t>Implementing </a:t>
            </a:r>
          </a:p>
          <a:p>
            <a:r>
              <a:rPr lang="en-US" b="1" dirty="0">
                <a:solidFill>
                  <a:schemeClr val="bg1"/>
                </a:solidFill>
              </a:rPr>
              <a:t>Specifications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Run all possible analyses</a:t>
            </a:r>
          </a:p>
          <a:p>
            <a:r>
              <a:rPr lang="en-US" dirty="0">
                <a:solidFill>
                  <a:schemeClr val="bg1"/>
                </a:solidFill>
              </a:rPr>
              <a:t>and graph outcomes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81207" y="1446415"/>
            <a:ext cx="340822" cy="748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49C4E2-D04D-D54D-9808-F2F736BC3DF1}"/>
              </a:ext>
            </a:extLst>
          </p:cNvPr>
          <p:cNvSpPr/>
          <p:nvPr/>
        </p:nvSpPr>
        <p:spPr>
          <a:xfrm>
            <a:off x="299258" y="6311900"/>
            <a:ext cx="4048299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Orben and Przybylski (Nature Human Behaviour, 2019)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33607" y="1598815"/>
            <a:ext cx="340822" cy="748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184087-F044-D244-8D2E-891D2E5A2D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" y="126028"/>
            <a:ext cx="8332616" cy="623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78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4A0B4B-0C14-9748-8AD9-662472522E03}"/>
              </a:ext>
            </a:extLst>
          </p:cNvPr>
          <p:cNvSpPr/>
          <p:nvPr/>
        </p:nvSpPr>
        <p:spPr>
          <a:xfrm>
            <a:off x="9144964" y="0"/>
            <a:ext cx="3047036" cy="6858000"/>
          </a:xfrm>
          <a:prstGeom prst="rect">
            <a:avLst/>
          </a:prstGeom>
          <a:solidFill>
            <a:schemeClr val="accent1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BFD38-173F-A548-9731-8961A5A7E9F3}"/>
              </a:ext>
            </a:extLst>
          </p:cNvPr>
          <p:cNvSpPr txBox="1"/>
          <p:nvPr/>
        </p:nvSpPr>
        <p:spPr>
          <a:xfrm>
            <a:off x="9393796" y="166516"/>
            <a:ext cx="24876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  <a:p>
            <a:r>
              <a:rPr lang="en-US" b="1" dirty="0">
                <a:solidFill>
                  <a:schemeClr val="bg1"/>
                </a:solidFill>
              </a:rPr>
              <a:t>Implementing </a:t>
            </a:r>
          </a:p>
          <a:p>
            <a:r>
              <a:rPr lang="en-US" b="1" dirty="0">
                <a:solidFill>
                  <a:schemeClr val="bg1"/>
                </a:solidFill>
              </a:rPr>
              <a:t>Specifications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Run all possible analyses</a:t>
            </a:r>
          </a:p>
          <a:p>
            <a:r>
              <a:rPr lang="en-US" dirty="0">
                <a:solidFill>
                  <a:schemeClr val="bg1"/>
                </a:solidFill>
              </a:rPr>
              <a:t>and graph outcomes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0188" y="5829299"/>
            <a:ext cx="340822" cy="748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118955" y="6055819"/>
            <a:ext cx="511233" cy="521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581207" y="1446415"/>
            <a:ext cx="340822" cy="748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49C4E2-D04D-D54D-9808-F2F736BC3DF1}"/>
              </a:ext>
            </a:extLst>
          </p:cNvPr>
          <p:cNvSpPr/>
          <p:nvPr/>
        </p:nvSpPr>
        <p:spPr>
          <a:xfrm>
            <a:off x="299258" y="6311900"/>
            <a:ext cx="4048299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Orben and Przybylski (Nature Human Behaviour, 2019)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F9E983-6BA9-624F-B703-D8B0919423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154" y="246828"/>
            <a:ext cx="5476833" cy="586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4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4A0B4B-0C14-9748-8AD9-662472522E03}"/>
              </a:ext>
            </a:extLst>
          </p:cNvPr>
          <p:cNvSpPr/>
          <p:nvPr/>
        </p:nvSpPr>
        <p:spPr>
          <a:xfrm>
            <a:off x="9144964" y="-210206"/>
            <a:ext cx="3047036" cy="7153103"/>
          </a:xfrm>
          <a:prstGeom prst="rect">
            <a:avLst/>
          </a:prstGeom>
          <a:solidFill>
            <a:schemeClr val="accent1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524F0-9C6D-0646-84AC-3BCD7BFDAA61}"/>
              </a:ext>
            </a:extLst>
          </p:cNvPr>
          <p:cNvSpPr txBox="1"/>
          <p:nvPr/>
        </p:nvSpPr>
        <p:spPr>
          <a:xfrm>
            <a:off x="9410422" y="296237"/>
            <a:ext cx="21514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  <a:p>
            <a:r>
              <a:rPr lang="en-US" b="1" dirty="0">
                <a:solidFill>
                  <a:schemeClr val="bg1"/>
                </a:solidFill>
              </a:rPr>
              <a:t>Statistical Inferences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781" y="853963"/>
            <a:ext cx="7042015" cy="51791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49C4E2-D04D-D54D-9808-F2F736BC3DF1}"/>
              </a:ext>
            </a:extLst>
          </p:cNvPr>
          <p:cNvSpPr/>
          <p:nvPr/>
        </p:nvSpPr>
        <p:spPr>
          <a:xfrm>
            <a:off x="299258" y="6311900"/>
            <a:ext cx="4048299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Orben and Przybylski (Nature Human Behaviour, 2019) </a:t>
            </a:r>
          </a:p>
        </p:txBody>
      </p:sp>
    </p:spTree>
    <p:extLst>
      <p:ext uri="{BB962C8B-B14F-4D97-AF65-F5344CB8AC3E}">
        <p14:creationId xmlns:p14="http://schemas.microsoft.com/office/powerpoint/2010/main" val="1911164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DB155D-3985-A941-BAA2-95E28EA798B7}"/>
              </a:ext>
            </a:extLst>
          </p:cNvPr>
          <p:cNvSpPr/>
          <p:nvPr/>
        </p:nvSpPr>
        <p:spPr>
          <a:xfrm>
            <a:off x="0" y="0"/>
            <a:ext cx="3128963" cy="7153103"/>
          </a:xfrm>
          <a:prstGeom prst="rect">
            <a:avLst/>
          </a:prstGeom>
          <a:solidFill>
            <a:schemeClr val="accent1">
              <a:lumMod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CD515-BAD2-0243-9992-68F1DC71C7F8}"/>
              </a:ext>
            </a:extLst>
          </p:cNvPr>
          <p:cNvSpPr txBox="1"/>
          <p:nvPr/>
        </p:nvSpPr>
        <p:spPr>
          <a:xfrm>
            <a:off x="238667" y="166516"/>
            <a:ext cx="269471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  <a:p>
            <a:r>
              <a:rPr lang="en-US" b="1" dirty="0">
                <a:solidFill>
                  <a:schemeClr val="bg1"/>
                </a:solidFill>
              </a:rPr>
              <a:t>Comparison Specifications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Compare effect of interest</a:t>
            </a:r>
          </a:p>
          <a:p>
            <a:r>
              <a:rPr lang="en-US" dirty="0">
                <a:solidFill>
                  <a:schemeClr val="bg1"/>
                </a:solidFill>
              </a:rPr>
              <a:t>to other effects present </a:t>
            </a:r>
          </a:p>
          <a:p>
            <a:r>
              <a:rPr lang="en-US" dirty="0">
                <a:solidFill>
                  <a:schemeClr val="bg1"/>
                </a:solidFill>
              </a:rPr>
              <a:t>in the dataset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50827" y="3418608"/>
            <a:ext cx="1512917" cy="748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0244049" y="2905990"/>
            <a:ext cx="1512917" cy="748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0650417" y="2227117"/>
            <a:ext cx="1512917" cy="748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976490" y="6012179"/>
            <a:ext cx="1512917" cy="748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A2E540-A05D-A546-AE0F-DFEA417086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46" y="1747219"/>
            <a:ext cx="8824370" cy="36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94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3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1A1623-16AD-E349-B55B-8C295D0C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6424A8-8F0F-F84F-A05F-38A8D2B262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9099"/>
            <a:ext cx="12192000" cy="59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97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B155D-3985-A941-BAA2-95E28EA798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CD515-BAD2-0243-9992-68F1DC71C7F8}"/>
              </a:ext>
            </a:extLst>
          </p:cNvPr>
          <p:cNvSpPr txBox="1"/>
          <p:nvPr/>
        </p:nvSpPr>
        <p:spPr>
          <a:xfrm>
            <a:off x="640737" y="2088248"/>
            <a:ext cx="1128802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Digital Technologies Effects on Adolescent Well-Being = Negative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		                                            = Significant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		                                            = Minimal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		                                            = Worthy of intense public debate?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D4DD3-836C-9F46-A691-F1BA5BE7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990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EE72157-54BF-4645-8062-33664ECDE3C0}"/>
              </a:ext>
            </a:extLst>
          </p:cNvPr>
          <p:cNvSpPr/>
          <p:nvPr/>
        </p:nvSpPr>
        <p:spPr>
          <a:xfrm>
            <a:off x="-573577" y="-66502"/>
            <a:ext cx="13017730" cy="72154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08734" y="1022725"/>
            <a:ext cx="1474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6" name="Picture 5" descr="2256_ox_brand_blue_pos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100" y="1834418"/>
            <a:ext cx="787800" cy="79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900" y="1784598"/>
            <a:ext cx="1500369" cy="847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303" y="2761266"/>
            <a:ext cx="709570" cy="892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989" y="2761267"/>
            <a:ext cx="711258" cy="8926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03626" y="4596360"/>
            <a:ext cx="1441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Professor Robin Dunbar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018690-AB4E-714A-93C6-A3137A6426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618" y="3694923"/>
            <a:ext cx="1529064" cy="92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89AF94-DD4D-5A4F-97E1-5010630B54D8}"/>
              </a:ext>
            </a:extLst>
          </p:cNvPr>
          <p:cNvSpPr txBox="1"/>
          <p:nvPr/>
        </p:nvSpPr>
        <p:spPr>
          <a:xfrm>
            <a:off x="4061988" y="4596360"/>
            <a:ext cx="1791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Professor Andrew </a:t>
            </a:r>
            <a:r>
              <a:rPr lang="en-US" sz="1000" dirty="0" err="1"/>
              <a:t>Przybylski</a:t>
            </a: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62707-963C-8D4F-862C-0CBDA8C3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31</a:t>
            </a:fld>
            <a:endParaRPr lang="en-GB"/>
          </a:p>
        </p:txBody>
      </p:sp>
      <p:pic>
        <p:nvPicPr>
          <p:cNvPr id="1026" name="Picture 2" descr="Professor Andrew Przybylski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0092" y="3694922"/>
            <a:ext cx="1682008" cy="9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arnardos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255" y="1834418"/>
            <a:ext cx="794928" cy="79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48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0A19-80A0-4940-9C75-1E4A7597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AD6C2-3783-2C43-839D-F41F24936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F0074-F8A8-8D45-B948-D4767716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4043E8-F52D-6D45-9DFD-EFFB99D0CC8F}"/>
              </a:ext>
            </a:extLst>
          </p:cNvPr>
          <p:cNvSpPr/>
          <p:nvPr/>
        </p:nvSpPr>
        <p:spPr>
          <a:xfrm>
            <a:off x="-91440" y="-66503"/>
            <a:ext cx="12710160" cy="70076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06B6F-84F3-ED42-AAE7-233C8748595E}"/>
              </a:ext>
            </a:extLst>
          </p:cNvPr>
          <p:cNvSpPr txBox="1"/>
          <p:nvPr/>
        </p:nvSpPr>
        <p:spPr>
          <a:xfrm>
            <a:off x="2381596" y="3021813"/>
            <a:ext cx="7764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Big Data – Small Effects</a:t>
            </a:r>
          </a:p>
        </p:txBody>
      </p:sp>
    </p:spTree>
    <p:extLst>
      <p:ext uri="{BB962C8B-B14F-4D97-AF65-F5344CB8AC3E}">
        <p14:creationId xmlns:p14="http://schemas.microsoft.com/office/powerpoint/2010/main" val="21268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8BAC-AE23-634D-BB94-4107FF64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A7633-790A-C04F-9BF2-20F0A7523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BAE19-6048-4A48-AF63-468C3BCC09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021" y="794469"/>
            <a:ext cx="7973957" cy="51198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AD2FD1-0813-AF40-8097-11B67E299C71}"/>
              </a:ext>
            </a:extLst>
          </p:cNvPr>
          <p:cNvSpPr/>
          <p:nvPr/>
        </p:nvSpPr>
        <p:spPr>
          <a:xfrm>
            <a:off x="8362604" y="6392487"/>
            <a:ext cx="356616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</a:rPr>
              <a:t>Data from Twenge et al. (2017), </a:t>
            </a:r>
            <a:r>
              <a:rPr lang="en-GB" sz="1200" dirty="0" err="1">
                <a:solidFill>
                  <a:schemeClr val="tx1"/>
                </a:solidFill>
              </a:rPr>
              <a:t>Orben</a:t>
            </a:r>
            <a:r>
              <a:rPr lang="en-GB" sz="1200" dirty="0">
                <a:solidFill>
                  <a:schemeClr val="tx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41748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504C-3339-3A45-A603-18F588CB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438"/>
            <a:ext cx="10515600" cy="1325563"/>
          </a:xfrm>
        </p:spPr>
        <p:txBody>
          <a:bodyPr/>
          <a:lstStyle/>
          <a:p>
            <a:r>
              <a:rPr lang="en-US" dirty="0"/>
              <a:t>Data that is ”Too Big To Fail”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44A5-6FD7-A04C-9B44-05856D9D7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0937"/>
            <a:ext cx="10515600" cy="3866025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Large numbers of participants </a:t>
            </a:r>
            <a:r>
              <a:rPr lang="en-US" dirty="0"/>
              <a:t>ensure that even </a:t>
            </a:r>
            <a:r>
              <a:rPr lang="en-GB" dirty="0"/>
              <a:t>extremely modest covariations (e.g. </a:t>
            </a:r>
            <a:r>
              <a:rPr lang="en-GB" i="1" dirty="0"/>
              <a:t>r’</a:t>
            </a:r>
            <a:r>
              <a:rPr lang="en-GB" dirty="0"/>
              <a:t>s &lt; 0.05) between self-report items will result in alpha levels typically interpreted as compelling evidence for rejecting the null hypothesis by psychological scientists (i.e. </a:t>
            </a:r>
            <a:r>
              <a:rPr lang="en-GB" i="1" dirty="0"/>
              <a:t>p’</a:t>
            </a:r>
            <a:r>
              <a:rPr lang="en-GB" dirty="0"/>
              <a:t>s &lt; 0.05)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49C4E2-D04D-D54D-9808-F2F736BC3DF1}"/>
              </a:ext>
            </a:extLst>
          </p:cNvPr>
          <p:cNvSpPr/>
          <p:nvPr/>
        </p:nvSpPr>
        <p:spPr>
          <a:xfrm>
            <a:off x="299258" y="6311900"/>
            <a:ext cx="4048299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Orben and Przybylski (Nature Human Behaviour, 2019) </a:t>
            </a:r>
          </a:p>
        </p:txBody>
      </p:sp>
    </p:spTree>
    <p:extLst>
      <p:ext uri="{BB962C8B-B14F-4D97-AF65-F5344CB8AC3E}">
        <p14:creationId xmlns:p14="http://schemas.microsoft.com/office/powerpoint/2010/main" val="1119933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0A19-80A0-4940-9C75-1E4A7597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AD6C2-3783-2C43-839D-F41F24936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F0074-F8A8-8D45-B948-D4767716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4043E8-F52D-6D45-9DFD-EFFB99D0CC8F}"/>
              </a:ext>
            </a:extLst>
          </p:cNvPr>
          <p:cNvSpPr/>
          <p:nvPr/>
        </p:nvSpPr>
        <p:spPr>
          <a:xfrm>
            <a:off x="-91440" y="-66503"/>
            <a:ext cx="12710160" cy="70076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06B6F-84F3-ED42-AAE7-233C8748595E}"/>
              </a:ext>
            </a:extLst>
          </p:cNvPr>
          <p:cNvSpPr txBox="1"/>
          <p:nvPr/>
        </p:nvSpPr>
        <p:spPr>
          <a:xfrm>
            <a:off x="2381596" y="3021813"/>
            <a:ext cx="7764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The Garden of Forking Paths</a:t>
            </a:r>
          </a:p>
        </p:txBody>
      </p:sp>
    </p:spTree>
    <p:extLst>
      <p:ext uri="{BB962C8B-B14F-4D97-AF65-F5344CB8AC3E}">
        <p14:creationId xmlns:p14="http://schemas.microsoft.com/office/powerpoint/2010/main" val="2531144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3EB44-02E2-5F4C-9E69-A778C870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8</a:t>
            </a:fld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883049" y="2924599"/>
            <a:ext cx="86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Data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B4083-6F52-F948-B442-77D5E1A6B375}"/>
              </a:ext>
            </a:extLst>
          </p:cNvPr>
          <p:cNvSpPr txBox="1"/>
          <p:nvPr/>
        </p:nvSpPr>
        <p:spPr>
          <a:xfrm>
            <a:off x="5424031" y="6400412"/>
            <a:ext cx="5610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Gelman: http://</a:t>
            </a:r>
            <a:r>
              <a:rPr lang="en-GB" sz="1200" dirty="0" err="1"/>
              <a:t>www.stat.columbia.edu</a:t>
            </a:r>
            <a:r>
              <a:rPr lang="en-GB" sz="1200" dirty="0"/>
              <a:t>/~</a:t>
            </a:r>
            <a:r>
              <a:rPr lang="en-GB" sz="1200" dirty="0" err="1"/>
              <a:t>gelman</a:t>
            </a:r>
            <a:r>
              <a:rPr lang="en-GB" sz="1200" dirty="0"/>
              <a:t>/research/unpublished/</a:t>
            </a:r>
            <a:r>
              <a:rPr lang="en-GB" sz="1200" dirty="0" err="1"/>
              <a:t>p_hacking.pdf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52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3EB44-02E2-5F4C-9E69-A778C870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EA523-78FD-4B8B-89D1-97BC79BA1658}" type="slidenum">
              <a:rPr lang="en-GB" smtClean="0"/>
              <a:t>9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383DCA-0D34-E14F-823D-F286931E9005}"/>
              </a:ext>
            </a:extLst>
          </p:cNvPr>
          <p:cNvCxnSpPr/>
          <p:nvPr/>
        </p:nvCxnSpPr>
        <p:spPr>
          <a:xfrm>
            <a:off x="3862249" y="3215469"/>
            <a:ext cx="548640" cy="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89BA7-ADC9-3346-B2EE-8A6C9462A259}"/>
              </a:ext>
            </a:extLst>
          </p:cNvPr>
          <p:cNvCxnSpPr>
            <a:cxnSpLocks/>
          </p:cNvCxnSpPr>
          <p:nvPr/>
        </p:nvCxnSpPr>
        <p:spPr>
          <a:xfrm flipV="1">
            <a:off x="4360974" y="2673838"/>
            <a:ext cx="778568" cy="54163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71705F4-906D-EE4A-9894-CA002F8E911C}"/>
              </a:ext>
            </a:extLst>
          </p:cNvPr>
          <p:cNvCxnSpPr>
            <a:cxnSpLocks/>
          </p:cNvCxnSpPr>
          <p:nvPr/>
        </p:nvCxnSpPr>
        <p:spPr>
          <a:xfrm flipV="1">
            <a:off x="4360974" y="3036083"/>
            <a:ext cx="928124" cy="232629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83049" y="2924599"/>
            <a:ext cx="86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Data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0BB78F-A268-F34A-AADB-D7DDEECAE1AA}"/>
              </a:ext>
            </a:extLst>
          </p:cNvPr>
          <p:cNvCxnSpPr>
            <a:cxnSpLocks/>
          </p:cNvCxnSpPr>
          <p:nvPr/>
        </p:nvCxnSpPr>
        <p:spPr>
          <a:xfrm>
            <a:off x="4360973" y="3215468"/>
            <a:ext cx="778569" cy="541632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899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5634</TotalTime>
  <Words>922</Words>
  <Application>Microsoft Macintosh PowerPoint</Application>
  <PresentationFormat>Widescreen</PresentationFormat>
  <Paragraphs>190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Linking Adolescent Well-Being and Digital Technology Use</vt:lpstr>
      <vt:lpstr>PowerPoint Presentation</vt:lpstr>
      <vt:lpstr>PowerPoint Presentation</vt:lpstr>
      <vt:lpstr>PowerPoint Presentation</vt:lpstr>
      <vt:lpstr>PowerPoint Presentation</vt:lpstr>
      <vt:lpstr>Data that is ”Too Big To Fail”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that is ”Too Big To Fail”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digital technology use influence adolescent well-being?</vt:lpstr>
      <vt:lpstr>Does digital technology use influence adolescent well-being?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data is ‘too big to fail’: recalibrating links between technology use and well-being</dc:title>
  <dc:creator>Amy Orben</dc:creator>
  <cp:lastModifiedBy>Amy Orben</cp:lastModifiedBy>
  <cp:revision>84</cp:revision>
  <cp:lastPrinted>2018-09-19T06:19:21Z</cp:lastPrinted>
  <dcterms:created xsi:type="dcterms:W3CDTF">2018-02-20T13:37:28Z</dcterms:created>
  <dcterms:modified xsi:type="dcterms:W3CDTF">2019-03-09T07:39:21Z</dcterms:modified>
</cp:coreProperties>
</file>