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5" r:id="rId13"/>
    <p:sldId id="268" r:id="rId14"/>
    <p:sldId id="269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82F"/>
    <a:srgbClr val="FAFBFF"/>
    <a:srgbClr val="FEAE63"/>
    <a:srgbClr val="FE9F4B"/>
    <a:srgbClr val="B08BFF"/>
    <a:srgbClr val="FFCC66"/>
    <a:srgbClr val="FF6666"/>
    <a:srgbClr val="FF0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-952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5" y="1869284"/>
            <a:ext cx="6762749" cy="1102519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6" y="2975162"/>
            <a:ext cx="6762749" cy="131445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442912"/>
            <a:ext cx="3657600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554692"/>
            <a:ext cx="3657600" cy="398159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362077"/>
            <a:ext cx="3657600" cy="286702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40589"/>
            <a:ext cx="853665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400051"/>
            <a:ext cx="4476750" cy="939404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9" y="1371600"/>
            <a:ext cx="4474539" cy="28575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9" y="4716558"/>
            <a:ext cx="1887537" cy="273844"/>
          </a:xfrm>
        </p:spPr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4" y="4716558"/>
            <a:ext cx="2675965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8" y="134469"/>
            <a:ext cx="3281087" cy="4862322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400051"/>
            <a:ext cx="3657600" cy="939404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200152"/>
            <a:ext cx="3657600" cy="27432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371600"/>
            <a:ext cx="3657600" cy="28575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5" y="4716558"/>
            <a:ext cx="1865125" cy="273844"/>
          </a:xfrm>
        </p:spPr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8" y="4716558"/>
            <a:ext cx="521755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43" y="2833969"/>
            <a:ext cx="7560515" cy="826994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571500"/>
            <a:ext cx="7427726" cy="2242298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9" y="3620622"/>
            <a:ext cx="7559977" cy="91566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5" y="4716558"/>
            <a:ext cx="1865125" cy="273844"/>
          </a:xfrm>
        </p:spPr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8" y="4716558"/>
            <a:ext cx="521755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51" y="584597"/>
            <a:ext cx="1358153" cy="395168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7" y="584601"/>
            <a:ext cx="6170613" cy="395168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8" y="1943521"/>
            <a:ext cx="7583487" cy="1021556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8" y="2962768"/>
            <a:ext cx="7583487" cy="1125140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371600"/>
            <a:ext cx="3657600" cy="31646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371600"/>
            <a:ext cx="3657600" cy="31646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8" y="285752"/>
            <a:ext cx="7583487" cy="783291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079126"/>
            <a:ext cx="3657600" cy="592371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1771652"/>
            <a:ext cx="3657600" cy="27646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079126"/>
            <a:ext cx="3657600" cy="592371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1771652"/>
            <a:ext cx="3657600" cy="27646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64" y="1714502"/>
            <a:ext cx="3563003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1714502"/>
            <a:ext cx="3566160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64" y="1714502"/>
            <a:ext cx="3563003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1714502"/>
            <a:ext cx="3566160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371601"/>
            <a:ext cx="7585076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2993862"/>
            <a:ext cx="7585076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371601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2993862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371600"/>
            <a:ext cx="3657600" cy="31646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371601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2993862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371601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2993862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12" y="142282"/>
            <a:ext cx="8764587" cy="4858940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8" y="285752"/>
            <a:ext cx="7583487" cy="7832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8" y="1371601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5" y="4716558"/>
            <a:ext cx="18875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693E030-2305-074F-84CF-F250869148C9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4716558"/>
            <a:ext cx="52387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6" y="164727"/>
            <a:ext cx="4930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32FB01B-FE7D-5145-BB54-6EC50F6EEE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29.em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emf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1.emf"/><Relationship Id="rId10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emf"/><Relationship Id="rId12" Type="http://schemas.openxmlformats.org/officeDocument/2006/relationships/image" Target="../media/image59.emf"/><Relationship Id="rId13" Type="http://schemas.openxmlformats.org/officeDocument/2006/relationships/image" Target="../media/image60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9" Type="http://schemas.openxmlformats.org/officeDocument/2006/relationships/image" Target="../media/image56.emf"/><Relationship Id="rId10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65.gif"/><Relationship Id="rId6" Type="http://schemas.openxmlformats.org/officeDocument/2006/relationships/image" Target="../media/image66.gif"/><Relationship Id="rId7" Type="http://schemas.openxmlformats.org/officeDocument/2006/relationships/image" Target="../media/image67.gif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PNG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image" Target="../media/image33.emf"/><Relationship Id="rId13" Type="http://schemas.openxmlformats.org/officeDocument/2006/relationships/image" Target="../media/image34.emf"/><Relationship Id="rId14" Type="http://schemas.openxmlformats.org/officeDocument/2006/relationships/image" Target="../media/image35.emf"/><Relationship Id="rId15" Type="http://schemas.openxmlformats.org/officeDocument/2006/relationships/image" Target="../media/image36.emf"/><Relationship Id="rId16" Type="http://schemas.openxmlformats.org/officeDocument/2006/relationships/image" Target="../media/image38.PNG"/><Relationship Id="rId17" Type="http://schemas.openxmlformats.org/officeDocument/2006/relationships/image" Target="../media/image39.emf"/><Relationship Id="rId18" Type="http://schemas.openxmlformats.org/officeDocument/2006/relationships/image" Target="../media/image40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emf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1.emf"/><Relationship Id="rId10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6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emf"/><Relationship Id="rId11" Type="http://schemas.openxmlformats.org/officeDocument/2006/relationships/image" Target="../media/image37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29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4" Type="http://schemas.openxmlformats.org/officeDocument/2006/relationships/image" Target="../media/image31.emf"/><Relationship Id="rId5" Type="http://schemas.openxmlformats.org/officeDocument/2006/relationships/image" Target="../media/image39.emf"/><Relationship Id="rId6" Type="http://schemas.openxmlformats.org/officeDocument/2006/relationships/image" Target="../media/image32.emf"/><Relationship Id="rId7" Type="http://schemas.openxmlformats.org/officeDocument/2006/relationships/image" Target="../media/image35.emf"/><Relationship Id="rId8" Type="http://schemas.openxmlformats.org/officeDocument/2006/relationships/image" Target="../media/image40.emf"/><Relationship Id="rId9" Type="http://schemas.openxmlformats.org/officeDocument/2006/relationships/image" Target="../media/image41.emf"/><Relationship Id="rId10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222" y="1869284"/>
            <a:ext cx="7629728" cy="1102519"/>
          </a:xfrm>
        </p:spPr>
        <p:txBody>
          <a:bodyPr/>
          <a:lstStyle/>
          <a:p>
            <a:r>
              <a:rPr lang="en-US" sz="3600" dirty="0" smtClean="0"/>
              <a:t>Flow Equations for MBL</a:t>
            </a:r>
            <a:br>
              <a:rPr lang="en-US" sz="3600" dirty="0" smtClean="0"/>
            </a:br>
            <a:r>
              <a:rPr lang="en-US" sz="3200" i="1" dirty="0" smtClean="0"/>
              <a:t>Dynamics and Dimensionality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6" y="2975161"/>
            <a:ext cx="6762749" cy="1552100"/>
          </a:xfrm>
        </p:spPr>
        <p:txBody>
          <a:bodyPr>
            <a:noAutofit/>
          </a:bodyPr>
          <a:lstStyle/>
          <a:p>
            <a:endParaRPr lang="en-US" sz="1200" dirty="0" smtClean="0"/>
          </a:p>
          <a:p>
            <a:endParaRPr lang="en-US" sz="1600" dirty="0" smtClean="0"/>
          </a:p>
          <a:p>
            <a:r>
              <a:rPr lang="en-US" sz="1600" i="1" dirty="0" smtClean="0"/>
              <a:t>Steven J. Thomson and Marco </a:t>
            </a:r>
            <a:r>
              <a:rPr lang="en-US" sz="1600" i="1" dirty="0" err="1" smtClean="0"/>
              <a:t>Schiró</a:t>
            </a:r>
            <a:endParaRPr lang="en-US" sz="1600" i="1" dirty="0" smtClean="0"/>
          </a:p>
          <a:p>
            <a:r>
              <a:rPr lang="en-US" sz="1600" i="1" dirty="0" err="1" smtClean="0"/>
              <a:t>Institut</a:t>
            </a:r>
            <a:r>
              <a:rPr lang="en-US" sz="1600" i="1" dirty="0" smtClean="0"/>
              <a:t> de Physique </a:t>
            </a:r>
            <a:r>
              <a:rPr lang="en-US" sz="1600" i="1" dirty="0" err="1" smtClean="0"/>
              <a:t>Théorique</a:t>
            </a:r>
            <a:r>
              <a:rPr lang="en-US" sz="1600" i="1" dirty="0" smtClean="0"/>
              <a:t>, CEA Paris-</a:t>
            </a:r>
            <a:r>
              <a:rPr lang="en-US" sz="1600" i="1" dirty="0" err="1" smtClean="0"/>
              <a:t>Saclay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77655" y="3077724"/>
            <a:ext cx="368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i="1" dirty="0">
                <a:solidFill>
                  <a:schemeClr val="accent2"/>
                </a:solidFill>
                <a:ea typeface="MS PGothic" pitchFamily="34" charset="-128"/>
              </a:rPr>
              <a:t>Phys. Rev. B </a:t>
            </a:r>
            <a:r>
              <a:rPr lang="en-GB" b="1" dirty="0">
                <a:solidFill>
                  <a:schemeClr val="accent2"/>
                </a:solidFill>
                <a:ea typeface="MS PGothic" pitchFamily="34" charset="-128"/>
              </a:rPr>
              <a:t>97, </a:t>
            </a:r>
            <a:r>
              <a:rPr lang="en-GB" dirty="0">
                <a:solidFill>
                  <a:schemeClr val="accent2"/>
                </a:solidFill>
                <a:ea typeface="MS PGothic" pitchFamily="34" charset="-128"/>
              </a:rPr>
              <a:t>060201(R) (</a:t>
            </a:r>
            <a:r>
              <a:rPr lang="en-GB" dirty="0" smtClean="0">
                <a:solidFill>
                  <a:schemeClr val="accent2"/>
                </a:solidFill>
                <a:ea typeface="MS PGothic" pitchFamily="34" charset="-128"/>
              </a:rPr>
              <a:t>2018)</a:t>
            </a:r>
            <a:endParaRPr lang="en-GB" dirty="0">
              <a:solidFill>
                <a:schemeClr val="accent2"/>
              </a:solidFill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796" y="4281161"/>
            <a:ext cx="1674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FF"/>
                </a:solidFill>
              </a:rPr>
              <a:t>@</a:t>
            </a:r>
            <a:r>
              <a:rPr lang="en-US" sz="1600" b="1" i="1" dirty="0" err="1" smtClean="0">
                <a:solidFill>
                  <a:srgbClr val="FFFFFF"/>
                </a:solidFill>
              </a:rPr>
              <a:t>PhysicsSteve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  <p:pic>
        <p:nvPicPr>
          <p:cNvPr id="10" name="Picture 9" descr="Twitter_Logo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04" y="4291025"/>
            <a:ext cx="438534" cy="438534"/>
          </a:xfrm>
          <a:prstGeom prst="rect">
            <a:avLst/>
          </a:prstGeom>
        </p:spPr>
      </p:pic>
      <p:pic>
        <p:nvPicPr>
          <p:cNvPr id="13" name="Picture 12" descr="logo-SIRT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2" y="4037717"/>
            <a:ext cx="1208933" cy="718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logo_investissement_daveni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0" y="350825"/>
            <a:ext cx="961571" cy="96157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6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6"/>
    </mc:Choice>
    <mc:Fallback xmlns="">
      <p:transition xmlns:p14="http://schemas.microsoft.com/office/powerpoint/2010/main" spd="slow" advTm="162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Decay of </a:t>
            </a:r>
            <a:r>
              <a:rPr lang="en-US" sz="2800" b="1" i="1" u="sng" dirty="0" smtClean="0"/>
              <a:t>l</a:t>
            </a:r>
            <a:r>
              <a:rPr lang="en-US" sz="2800" b="1" u="sng" dirty="0" smtClean="0"/>
              <a:t>-bits in 3D</a:t>
            </a:r>
            <a:endParaRPr lang="en-US" sz="2800" b="1" u="sng" dirty="0"/>
          </a:p>
        </p:txBody>
      </p:sp>
      <p:grpSp>
        <p:nvGrpSpPr>
          <p:cNvPr id="30" name="Group 29"/>
          <p:cNvGrpSpPr/>
          <p:nvPr/>
        </p:nvGrpSpPr>
        <p:grpSpPr>
          <a:xfrm>
            <a:off x="1315679" y="1970236"/>
            <a:ext cx="6508820" cy="2373265"/>
            <a:chOff x="473253" y="2762843"/>
            <a:chExt cx="8115925" cy="2959252"/>
          </a:xfrm>
        </p:grpSpPr>
        <p:sp>
          <p:nvSpPr>
            <p:cNvPr id="42" name="Round Diagonal Corner Rectangle 41"/>
            <p:cNvSpPr/>
            <p:nvPr/>
          </p:nvSpPr>
          <p:spPr>
            <a:xfrm>
              <a:off x="473253" y="2762843"/>
              <a:ext cx="8115925" cy="295925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26" y="4039344"/>
              <a:ext cx="1460500" cy="381000"/>
            </a:xfrm>
            <a:prstGeom prst="rect">
              <a:avLst/>
            </a:prstGeom>
          </p:spPr>
        </p:pic>
        <p:pic>
          <p:nvPicPr>
            <p:cNvPr id="44" name="Picture 43" descr="lbits3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098" y="3124232"/>
              <a:ext cx="7315200" cy="2401824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1741406" y="4394251"/>
              <a:ext cx="1908391" cy="648072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894" y="4437574"/>
              <a:ext cx="584200" cy="1905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787" y="4396003"/>
              <a:ext cx="8509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870" y="3499595"/>
              <a:ext cx="7112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80" y="4769595"/>
              <a:ext cx="1511300" cy="1905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636" y="5406711"/>
              <a:ext cx="127000" cy="1397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55" y="5424476"/>
              <a:ext cx="1066800" cy="228600"/>
            </a:xfrm>
            <a:prstGeom prst="rect">
              <a:avLst/>
            </a:prstGeom>
          </p:spPr>
        </p:pic>
      </p:grpSp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54" y="4463409"/>
            <a:ext cx="3484634" cy="28227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77921" y="4463409"/>
            <a:ext cx="3604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/>
                </a:solidFill>
              </a:rPr>
              <a:t>NB: these results use a different normal-ordering convention than d=1 and d=2.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86638" y="915984"/>
            <a:ext cx="3969738" cy="872440"/>
          </a:xfrm>
          <a:prstGeom prst="rect">
            <a:avLst/>
          </a:prstGeom>
          <a:solidFill>
            <a:srgbClr val="094364"/>
          </a:solidFill>
          <a:ln w="38100" cmpd="sng">
            <a:solidFill>
              <a:srgbClr val="DDF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24"/>
          <a:stretch/>
        </p:blipFill>
        <p:spPr>
          <a:xfrm>
            <a:off x="2746285" y="1056929"/>
            <a:ext cx="3716330" cy="731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0655" y="1040092"/>
            <a:ext cx="157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E9F4B"/>
                </a:solidFill>
              </a:rPr>
              <a:t>WORK IN PROGRESS!</a:t>
            </a:r>
            <a:endParaRPr lang="en-US" dirty="0">
              <a:solidFill>
                <a:srgbClr val="FE9F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71"/>
    </mc:Choice>
    <mc:Fallback xmlns="">
      <p:transition xmlns:p14="http://schemas.microsoft.com/office/powerpoint/2010/main" spd="slow" advTm="394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/>
          <p:cNvSpPr txBox="1"/>
          <p:nvPr/>
        </p:nvSpPr>
        <p:spPr>
          <a:xfrm>
            <a:off x="503546" y="914796"/>
            <a:ext cx="8172450" cy="108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Transform the operator into the same basis as the Hamiltonian, time-evolve, then transform back again.</a:t>
            </a:r>
          </a:p>
          <a:p>
            <a:pPr marL="457200" indent="-457200">
              <a:buFont typeface="Arial"/>
              <a:buChar char="•"/>
              <a:defRPr/>
            </a:pPr>
            <a:endParaRPr lang="en-GB" b="1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>
              <a:defRPr/>
            </a:pPr>
            <a:endParaRPr lang="en-GB" sz="1000" dirty="0" smtClean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Non-Equilibrium Dynamics</a:t>
            </a:r>
            <a:endParaRPr lang="en-US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1346058" y="3628619"/>
            <a:ext cx="1602311" cy="795634"/>
          </a:xfrm>
          <a:prstGeom prst="rect">
            <a:avLst/>
          </a:prstGeom>
          <a:solidFill>
            <a:srgbClr val="094364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8275" y="3719549"/>
            <a:ext cx="1699246" cy="568310"/>
          </a:xfrm>
          <a:prstGeom prst="rect">
            <a:avLst/>
          </a:prstGeom>
          <a:solidFill>
            <a:srgbClr val="094364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761375" y="3855943"/>
            <a:ext cx="1818591" cy="340986"/>
          </a:xfrm>
          <a:prstGeom prst="rightArrow">
            <a:avLst/>
          </a:prstGeom>
          <a:gradFill flip="none" rotWithShape="1">
            <a:gsLst>
              <a:gs pos="100000">
                <a:schemeClr val="accent1"/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2340" y="1715991"/>
            <a:ext cx="2313015" cy="96612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88946" y="1715991"/>
            <a:ext cx="2377033" cy="966127"/>
          </a:xfrm>
          <a:prstGeom prst="rect">
            <a:avLst/>
          </a:prstGeom>
          <a:solidFill>
            <a:srgbClr val="094364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5" idx="0"/>
            <a:endCxn id="8" idx="2"/>
          </p:cNvCxnSpPr>
          <p:nvPr/>
        </p:nvCxnSpPr>
        <p:spPr>
          <a:xfrm flipH="1" flipV="1">
            <a:off x="2138848" y="2682118"/>
            <a:ext cx="8366" cy="946502"/>
          </a:xfrm>
          <a:prstGeom prst="straightConnector1">
            <a:avLst/>
          </a:prstGeom>
          <a:ln w="38100">
            <a:solidFill>
              <a:srgbClr val="FE9F4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>
            <a:off x="3295355" y="2199054"/>
            <a:ext cx="2493591" cy="0"/>
          </a:xfrm>
          <a:prstGeom prst="straightConnector1">
            <a:avLst/>
          </a:prstGeom>
          <a:ln w="38100">
            <a:solidFill>
              <a:srgbClr val="FE9F4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2"/>
            <a:endCxn id="6" idx="0"/>
          </p:cNvCxnSpPr>
          <p:nvPr/>
        </p:nvCxnSpPr>
        <p:spPr>
          <a:xfrm>
            <a:off x="6977463" y="2682118"/>
            <a:ext cx="20436" cy="1037431"/>
          </a:xfrm>
          <a:prstGeom prst="straightConnector1">
            <a:avLst/>
          </a:prstGeom>
          <a:ln w="38100">
            <a:solidFill>
              <a:srgbClr val="FE9F4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295355" y="2466733"/>
            <a:ext cx="2493591" cy="1049933"/>
            <a:chOff x="2560490" y="3153543"/>
            <a:chExt cx="4104456" cy="1728192"/>
          </a:xfrm>
        </p:grpSpPr>
        <p:sp>
          <p:nvSpPr>
            <p:cNvPr id="27" name="Curved Down Arrow 26"/>
            <p:cNvSpPr/>
            <p:nvPr/>
          </p:nvSpPr>
          <p:spPr>
            <a:xfrm>
              <a:off x="2560490" y="3153543"/>
              <a:ext cx="4104456" cy="1728192"/>
            </a:xfrm>
            <a:prstGeom prst="curvedDownArrow">
              <a:avLst/>
            </a:prstGeom>
            <a:solidFill>
              <a:srgbClr val="FE9F4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642" y="4017639"/>
              <a:ext cx="952500" cy="41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4386435"/>
              <a:ext cx="2286000" cy="4953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64" y="4065512"/>
            <a:ext cx="250056" cy="25005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81" y="3743338"/>
            <a:ext cx="1068422" cy="295521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58" y="3031893"/>
            <a:ext cx="522845" cy="295521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27" y="2991700"/>
            <a:ext cx="625141" cy="352352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73" y="2159626"/>
            <a:ext cx="1227549" cy="352352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71" y="1818287"/>
            <a:ext cx="2023183" cy="295521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88" y="2175712"/>
            <a:ext cx="1227549" cy="352352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16" y="1813337"/>
            <a:ext cx="1966352" cy="295521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55" y="3855943"/>
            <a:ext cx="1113887" cy="295521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75" y="1711712"/>
            <a:ext cx="1557169" cy="3864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13319" y="4605828"/>
            <a:ext cx="49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chemeClr val="bg1"/>
                </a:solidFill>
              </a:rPr>
              <a:t>see, e.g., </a:t>
            </a:r>
            <a:r>
              <a:rPr lang="en-GB" sz="1400" i="1" dirty="0" err="1" smtClean="0">
                <a:solidFill>
                  <a:schemeClr val="bg1"/>
                </a:solidFill>
              </a:rPr>
              <a:t>Hackl</a:t>
            </a:r>
            <a:r>
              <a:rPr lang="en-GB" sz="1400" i="1" dirty="0" smtClean="0">
                <a:solidFill>
                  <a:schemeClr val="bg1"/>
                </a:solidFill>
              </a:rPr>
              <a:t> &amp; </a:t>
            </a:r>
            <a:r>
              <a:rPr lang="en-GB" sz="1400" i="1" dirty="0" err="1" smtClean="0">
                <a:solidFill>
                  <a:schemeClr val="bg1"/>
                </a:solidFill>
              </a:rPr>
              <a:t>Kehrein</a:t>
            </a:r>
            <a:r>
              <a:rPr lang="en-GB" sz="1400" i="1" dirty="0" smtClean="0">
                <a:solidFill>
                  <a:schemeClr val="bg1"/>
                </a:solidFill>
              </a:rPr>
              <a:t>, J. </a:t>
            </a:r>
            <a:r>
              <a:rPr lang="en-GB" sz="1400" i="1" dirty="0" err="1" smtClean="0">
                <a:solidFill>
                  <a:schemeClr val="bg1"/>
                </a:solidFill>
              </a:rPr>
              <a:t>Phys</a:t>
            </a:r>
            <a:r>
              <a:rPr lang="en-GB" sz="1400" i="1" dirty="0" smtClean="0">
                <a:solidFill>
                  <a:schemeClr val="bg1"/>
                </a:solidFill>
              </a:rPr>
              <a:t>: Cond Mat 21, 1 (2008)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5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5"/>
    </mc:Choice>
    <mc:Fallback xmlns="">
      <p:transition xmlns:p14="http://schemas.microsoft.com/office/powerpoint/2010/main" spd="slow" advTm="439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Quench Dynamics in 1D</a:t>
            </a:r>
            <a:endParaRPr lang="en-US" sz="28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680755" y="4649583"/>
            <a:ext cx="3626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SJT &amp; M. </a:t>
            </a:r>
            <a:r>
              <a:rPr lang="en-GB" sz="1400" i="1" dirty="0" err="1" smtClean="0">
                <a:solidFill>
                  <a:schemeClr val="accent2"/>
                </a:solidFill>
                <a:ea typeface="MS PGothic" pitchFamily="34" charset="-128"/>
              </a:rPr>
              <a:t>Schiró</a:t>
            </a:r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, PRB </a:t>
            </a:r>
            <a:r>
              <a:rPr lang="en-GB" sz="1400" b="1" dirty="0" smtClean="0">
                <a:solidFill>
                  <a:schemeClr val="accent2"/>
                </a:solidFill>
                <a:ea typeface="MS PGothic" pitchFamily="34" charset="-128"/>
              </a:rPr>
              <a:t>97</a:t>
            </a:r>
            <a:r>
              <a:rPr lang="en-GB" sz="1400" b="1" dirty="0">
                <a:solidFill>
                  <a:schemeClr val="accent2"/>
                </a:solidFill>
                <a:ea typeface="MS PGothic" pitchFamily="34" charset="-128"/>
              </a:rPr>
              <a:t>, </a:t>
            </a:r>
            <a:r>
              <a:rPr lang="en-GB" sz="1400" dirty="0">
                <a:solidFill>
                  <a:schemeClr val="accent2"/>
                </a:solidFill>
                <a:ea typeface="MS PGothic" pitchFamily="34" charset="-128"/>
              </a:rPr>
              <a:t>060201(R) (</a:t>
            </a:r>
            <a:r>
              <a:rPr lang="en-GB" sz="1400" dirty="0" smtClean="0">
                <a:solidFill>
                  <a:schemeClr val="accent2"/>
                </a:solidFill>
                <a:ea typeface="MS PGothic" pitchFamily="34" charset="-128"/>
              </a:rPr>
              <a:t>2018)</a:t>
            </a:r>
            <a:endParaRPr lang="en-GB" sz="1400" dirty="0">
              <a:solidFill>
                <a:schemeClr val="accent2"/>
              </a:solidFill>
              <a:ea typeface="MS PGothic" pitchFamily="34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97487" y="841392"/>
            <a:ext cx="5485388" cy="3716100"/>
            <a:chOff x="1047462" y="1400679"/>
            <a:chExt cx="6939422" cy="4701141"/>
          </a:xfrm>
        </p:grpSpPr>
        <p:sp>
          <p:nvSpPr>
            <p:cNvPr id="6" name="Round Diagonal Corner Rectangle 5"/>
            <p:cNvSpPr/>
            <p:nvPr/>
          </p:nvSpPr>
          <p:spPr>
            <a:xfrm>
              <a:off x="1047462" y="1400679"/>
              <a:ext cx="6939422" cy="4701141"/>
            </a:xfrm>
            <a:prstGeom prst="round2Diag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ig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287" y="1479244"/>
              <a:ext cx="6098193" cy="4498821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35" y="5758571"/>
              <a:ext cx="2146300" cy="2413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019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6"/>
    </mc:Choice>
    <mc:Fallback xmlns="">
      <p:transition xmlns:p14="http://schemas.microsoft.com/office/powerpoint/2010/main" spd="slow" advTm="318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Density Dynamics in ‘Real Time’</a:t>
            </a:r>
            <a:endParaRPr lang="en-US" sz="2800" b="1" u="sng" dirty="0"/>
          </a:p>
        </p:txBody>
      </p:sp>
      <p:grpSp>
        <p:nvGrpSpPr>
          <p:cNvPr id="2" name="Group 1"/>
          <p:cNvGrpSpPr/>
          <p:nvPr/>
        </p:nvGrpSpPr>
        <p:grpSpPr>
          <a:xfrm>
            <a:off x="329756" y="876512"/>
            <a:ext cx="8355892" cy="4120355"/>
            <a:chOff x="-646883" y="662617"/>
            <a:chExt cx="10214503" cy="5036851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1129402" y="662617"/>
              <a:ext cx="6939422" cy="4701141"/>
            </a:xfrm>
            <a:prstGeom prst="round2Diag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80462" y="1345950"/>
              <a:ext cx="5450862" cy="37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1D Anderson (</a:t>
              </a:r>
              <a:r>
                <a:rPr lang="en-US" sz="1400" i="1" dirty="0" err="1" smtClean="0"/>
                <a:t>localised</a:t>
              </a:r>
              <a:r>
                <a:rPr lang="en-US" sz="1400" i="1" dirty="0" smtClean="0"/>
                <a:t>)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80462" y="2239489"/>
              <a:ext cx="5450862" cy="37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1D with power-law hopping (</a:t>
              </a:r>
              <a:r>
                <a:rPr lang="en-US" sz="1400" i="1" dirty="0" err="1" smtClean="0"/>
                <a:t>delocalised</a:t>
              </a:r>
              <a:r>
                <a:rPr lang="en-US" sz="1400" i="1" dirty="0" smtClean="0"/>
                <a:t>)</a:t>
              </a:r>
              <a:endParaRPr lang="en-US" sz="1400" i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0461" y="3197242"/>
              <a:ext cx="5450862" cy="37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1D with power-law hopping </a:t>
              </a:r>
              <a:r>
                <a:rPr lang="en-US" sz="1400" i="1" dirty="0" smtClean="0"/>
                <a:t>(critical)</a:t>
              </a:r>
              <a:endParaRPr lang="en-US" sz="1400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80462" y="4040119"/>
              <a:ext cx="5450862" cy="37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Power-law hopping + interactions</a:t>
              </a:r>
              <a:r>
                <a:rPr lang="en-US" sz="1400" i="1" dirty="0"/>
                <a:t> </a:t>
              </a:r>
              <a:r>
                <a:rPr lang="en-US" sz="1400" i="1" dirty="0" smtClean="0"/>
                <a:t>(</a:t>
              </a:r>
              <a:r>
                <a:rPr lang="en-US" sz="1400" i="1" dirty="0" err="1" smtClean="0"/>
                <a:t>delocalised</a:t>
              </a:r>
              <a:r>
                <a:rPr lang="en-US" sz="1400" i="1" dirty="0" smtClean="0"/>
                <a:t>)</a:t>
              </a:r>
              <a:endParaRPr lang="en-US" sz="1400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80462" y="4949274"/>
              <a:ext cx="5450862" cy="37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Power-law hopping </a:t>
              </a:r>
              <a:r>
                <a:rPr lang="en-US" sz="1400" i="1" smtClean="0"/>
                <a:t>+ interactions (MBL)</a:t>
              </a:r>
              <a:endParaRPr lang="en-US" sz="1400" i="1" dirty="0"/>
            </a:p>
          </p:txBody>
        </p:sp>
        <p:pic>
          <p:nvPicPr>
            <p:cNvPr id="10" name="Picture 9" descr="anim0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852" y="867098"/>
              <a:ext cx="6093272" cy="584954"/>
            </a:xfrm>
            <a:prstGeom prst="rect">
              <a:avLst/>
            </a:prstGeom>
          </p:spPr>
        </p:pic>
        <p:pic>
          <p:nvPicPr>
            <p:cNvPr id="11" name="Picture 10" descr="anim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852" y="1706911"/>
              <a:ext cx="6093272" cy="584954"/>
            </a:xfrm>
            <a:prstGeom prst="rect">
              <a:avLst/>
            </a:prstGeom>
          </p:spPr>
        </p:pic>
        <p:pic>
          <p:nvPicPr>
            <p:cNvPr id="12" name="Picture 11" descr="anim2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852" y="2608821"/>
              <a:ext cx="6093272" cy="584954"/>
            </a:xfrm>
            <a:prstGeom prst="rect">
              <a:avLst/>
            </a:prstGeom>
          </p:spPr>
        </p:pic>
        <p:pic>
          <p:nvPicPr>
            <p:cNvPr id="13" name="Picture 12" descr="anim3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852" y="3566574"/>
              <a:ext cx="6093272" cy="584954"/>
            </a:xfrm>
            <a:prstGeom prst="rect">
              <a:avLst/>
            </a:prstGeom>
          </p:spPr>
        </p:pic>
        <p:pic>
          <p:nvPicPr>
            <p:cNvPr id="14" name="Picture 13" descr="anim4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852" y="4444398"/>
              <a:ext cx="6093272" cy="58495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-646883" y="5379668"/>
              <a:ext cx="10214503" cy="31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>
                  <a:solidFill>
                    <a:schemeClr val="bg1"/>
                  </a:solidFill>
                </a:rPr>
                <a:t>Data taken for single disorder </a:t>
              </a:r>
              <a:r>
                <a:rPr lang="en-US" sz="1100" i="1" dirty="0" err="1" smtClean="0">
                  <a:solidFill>
                    <a:schemeClr val="bg1"/>
                  </a:solidFill>
                </a:rPr>
                <a:t>realisations</a:t>
              </a:r>
              <a:r>
                <a:rPr lang="en-US" sz="1100" i="1" dirty="0" smtClean="0">
                  <a:solidFill>
                    <a:schemeClr val="bg1"/>
                  </a:solidFill>
                </a:rPr>
                <a:t> on chains of lengths L=24-48. </a:t>
              </a:r>
              <a:r>
                <a:rPr lang="en-US" sz="1100" i="1" dirty="0" err="1" smtClean="0">
                  <a:solidFill>
                    <a:schemeClr val="bg1"/>
                  </a:solidFill>
                </a:rPr>
                <a:t>Colour</a:t>
              </a:r>
              <a:r>
                <a:rPr lang="en-US" sz="1100" i="1" dirty="0" smtClean="0">
                  <a:solidFill>
                    <a:schemeClr val="bg1"/>
                  </a:solidFill>
                </a:rPr>
                <a:t> shows value of &lt;n&gt; on each site.</a:t>
              </a:r>
              <a:endParaRPr lang="en-US" sz="1100" i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117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1"/>
    </mc:Choice>
    <mc:Fallback xmlns="">
      <p:transition xmlns:p14="http://schemas.microsoft.com/office/powerpoint/2010/main" spd="slow" advTm="353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Correlation Functions</a:t>
            </a:r>
            <a:endParaRPr lang="en-US" sz="2800" b="1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973929" y="1250650"/>
            <a:ext cx="7071788" cy="3570014"/>
            <a:chOff x="166016" y="1828924"/>
            <a:chExt cx="8749424" cy="4416931"/>
          </a:xfrm>
        </p:grpSpPr>
        <p:sp>
          <p:nvSpPr>
            <p:cNvPr id="5" name="Rectangle 4"/>
            <p:cNvSpPr/>
            <p:nvPr/>
          </p:nvSpPr>
          <p:spPr>
            <a:xfrm>
              <a:off x="3405528" y="1828924"/>
              <a:ext cx="2473342" cy="847400"/>
            </a:xfrm>
            <a:prstGeom prst="rect">
              <a:avLst/>
            </a:prstGeom>
            <a:solidFill>
              <a:srgbClr val="0C5986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919218" y="5496690"/>
              <a:ext cx="996222" cy="363828"/>
            </a:xfrm>
            <a:prstGeom prst="rect">
              <a:avLst/>
            </a:prstGeom>
            <a:solidFill>
              <a:srgbClr val="0C5986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907030" y="3168756"/>
              <a:ext cx="939843" cy="363828"/>
            </a:xfrm>
            <a:prstGeom prst="rect">
              <a:avLst/>
            </a:prstGeom>
            <a:solidFill>
              <a:srgbClr val="0C5986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1414071" y="2867051"/>
              <a:ext cx="6376414" cy="3378804"/>
            </a:xfrm>
            <a:prstGeom prst="round2Diag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770" y="1932008"/>
              <a:ext cx="1921467" cy="644193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854" y="5522878"/>
              <a:ext cx="914400" cy="2413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495" y="3205234"/>
              <a:ext cx="762000" cy="241300"/>
            </a:xfrm>
            <a:prstGeom prst="rect">
              <a:avLst/>
            </a:prstGeom>
            <a:noFill/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8362954" y="3548483"/>
              <a:ext cx="0" cy="1974395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016" y="3129578"/>
              <a:ext cx="1322170" cy="380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FE9F4B"/>
                  </a:solidFill>
                </a:rPr>
                <a:t>transition</a:t>
              </a:r>
              <a:endParaRPr lang="en-US" b="1" i="1" dirty="0">
                <a:solidFill>
                  <a:srgbClr val="FE9F4B"/>
                </a:solidFill>
              </a:endParaRPr>
            </a:p>
          </p:txBody>
        </p:sp>
        <p:pic>
          <p:nvPicPr>
            <p:cNvPr id="14" name="Picture 13" descr="corr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" r="31555" b="2712"/>
            <a:stretch/>
          </p:blipFill>
          <p:spPr>
            <a:xfrm>
              <a:off x="2081827" y="2867051"/>
              <a:ext cx="5180620" cy="32871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07680" y="5276895"/>
              <a:ext cx="1571190" cy="342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Anderson limit</a:t>
              </a:r>
              <a:endParaRPr lang="en-US" sz="1200" b="1" i="1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0077" y="4194940"/>
              <a:ext cx="2197100" cy="4064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>
              <a:stCxn id="15" idx="0"/>
            </p:cNvCxnSpPr>
            <p:nvPr/>
          </p:nvCxnSpPr>
          <p:spPr>
            <a:xfrm flipV="1">
              <a:off x="5093275" y="4857888"/>
              <a:ext cx="458264" cy="4190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79467" y="3498910"/>
              <a:ext cx="1721344" cy="0"/>
            </a:xfrm>
            <a:prstGeom prst="straightConnector1">
              <a:avLst/>
            </a:prstGeom>
            <a:ln w="38100" cmpd="sng">
              <a:solidFill>
                <a:srgbClr val="FE9F4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983" y="5964484"/>
              <a:ext cx="88900" cy="2159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2" name="TextBox 21"/>
          <p:cNvSpPr txBox="1"/>
          <p:nvPr/>
        </p:nvSpPr>
        <p:spPr>
          <a:xfrm>
            <a:off x="539750" y="819466"/>
            <a:ext cx="8172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GB" i="1" dirty="0" smtClean="0">
                <a:solidFill>
                  <a:srgbClr val="FFFFFF"/>
                </a:solidFill>
                <a:ea typeface="MS PGothic" pitchFamily="34" charset="-128"/>
              </a:rPr>
              <a:t>Non-interacting 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fermions with power-law distributed random hopping:</a:t>
            </a:r>
            <a:endParaRPr lang="en-GB" sz="1000" dirty="0" smtClean="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9"/>
    </mc:Choice>
    <mc:Fallback xmlns="">
      <p:transition xmlns:p14="http://schemas.microsoft.com/office/powerpoint/2010/main" spd="slow" advTm="205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Flow equations are good for:</a:t>
            </a:r>
            <a:endParaRPr lang="en-US" sz="28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06630" y="825083"/>
            <a:ext cx="8407404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DDF53D"/>
                </a:solidFill>
                <a:ea typeface="MS PGothic" pitchFamily="34" charset="-128"/>
              </a:rPr>
              <a:t>Large, strongly disordered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en-GB" sz="2000" b="1" dirty="0" smtClean="0">
                <a:solidFill>
                  <a:schemeClr val="accent2"/>
                </a:solidFill>
                <a:ea typeface="MS PGothic" pitchFamily="34" charset="-128"/>
              </a:rPr>
              <a:t>systems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: 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computational cost independent of geometry/dimensionality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N &gt; </a:t>
            </a:r>
            <a:r>
              <a:rPr lang="en-GB" sz="1600" dirty="0">
                <a:solidFill>
                  <a:srgbClr val="FFFFFF"/>
                </a:solidFill>
                <a:ea typeface="MS PGothic" pitchFamily="34" charset="-128"/>
              </a:rPr>
              <a:t>3</a:t>
            </a: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00 sites				</a:t>
            </a:r>
            <a:r>
              <a:rPr lang="en-GB" sz="1600" i="1" dirty="0" smtClean="0">
                <a:solidFill>
                  <a:schemeClr val="accent2"/>
                </a:solidFill>
                <a:ea typeface="MS PGothic" pitchFamily="34" charset="-128"/>
              </a:rPr>
              <a:t>(newest data: N=1000)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DDF53D"/>
                </a:solidFill>
                <a:ea typeface="MS PGothic" pitchFamily="34" charset="-128"/>
              </a:rPr>
              <a:t>Non-sparse models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: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1600" dirty="0">
                <a:solidFill>
                  <a:srgbClr val="FFFFFF"/>
                </a:solidFill>
                <a:ea typeface="MS PGothic" pitchFamily="34" charset="-128"/>
              </a:rPr>
              <a:t>l</a:t>
            </a: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ong-range hopping/interactions</a:t>
            </a:r>
            <a:endParaRPr lang="en-GB" sz="1600" b="1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b="1" dirty="0" smtClean="0">
                <a:solidFill>
                  <a:schemeClr val="accent2"/>
                </a:solidFill>
                <a:ea typeface="MS PGothic" pitchFamily="34" charset="-128"/>
              </a:rPr>
              <a:t>Non</a:t>
            </a:r>
            <a:r>
              <a:rPr lang="en-GB" sz="2000" b="1" dirty="0" smtClean="0">
                <a:solidFill>
                  <a:srgbClr val="DDF53D"/>
                </a:solidFill>
                <a:ea typeface="MS PGothic" pitchFamily="34" charset="-128"/>
              </a:rPr>
              <a:t>-equilibrium dynamics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1600" dirty="0">
                <a:solidFill>
                  <a:srgbClr val="FFFFFF"/>
                </a:solidFill>
                <a:ea typeface="MS PGothic" pitchFamily="34" charset="-128"/>
              </a:rPr>
              <a:t>c</a:t>
            </a: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orrelation functions, spectral functions, OTOCs</a:t>
            </a:r>
            <a:r>
              <a:rPr lang="mr-IN" sz="1600" dirty="0" smtClean="0">
                <a:solidFill>
                  <a:srgbClr val="FFFFFF"/>
                </a:solidFill>
                <a:ea typeface="MS PGothic" pitchFamily="34" charset="-128"/>
              </a:rPr>
              <a:t>…</a:t>
            </a: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?</a:t>
            </a:r>
          </a:p>
          <a:p>
            <a:pPr>
              <a:defRPr/>
            </a:pPr>
            <a:endParaRPr lang="en-GB" sz="16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FFFFFF"/>
                </a:solidFill>
                <a:ea typeface="MS PGothic" pitchFamily="34" charset="-128"/>
              </a:rPr>
              <a:t>Future/on-going work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:</a:t>
            </a:r>
          </a:p>
          <a:p>
            <a:pPr marL="914400" lvl="1" indent="-457200">
              <a:buFont typeface="Courier New"/>
              <a:buChar char="o"/>
              <a:defRPr/>
            </a:pPr>
            <a:r>
              <a:rPr lang="en-GB" sz="1600" dirty="0" err="1" smtClean="0">
                <a:solidFill>
                  <a:srgbClr val="FFFFFF"/>
                </a:solidFill>
                <a:ea typeface="MS PGothic" pitchFamily="34" charset="-128"/>
              </a:rPr>
              <a:t>Spinful</a:t>
            </a: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 fermions</a:t>
            </a:r>
          </a:p>
          <a:p>
            <a:pPr lvl="2">
              <a:defRPr/>
            </a:pPr>
            <a:r>
              <a:rPr lang="en-GB" sz="1200" dirty="0" smtClean="0">
                <a:solidFill>
                  <a:srgbClr val="FFFFFF"/>
                </a:solidFill>
                <a:ea typeface="MS PGothic" pitchFamily="34" charset="-128"/>
              </a:rPr>
              <a:t>	</a:t>
            </a:r>
            <a:r>
              <a:rPr lang="en-GB" sz="1200" dirty="0" smtClean="0">
                <a:solidFill>
                  <a:srgbClr val="DDF53D"/>
                </a:solidFill>
                <a:ea typeface="MS PGothic" pitchFamily="34" charset="-128"/>
              </a:rPr>
              <a:t>Spin and charge disorder generate very different flows.</a:t>
            </a:r>
          </a:p>
          <a:p>
            <a:pPr marL="914400" lvl="1" indent="-457200">
              <a:buFont typeface="Courier New"/>
              <a:buChar char="o"/>
              <a:defRPr/>
            </a:pP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Transition and delocalised phase</a:t>
            </a:r>
          </a:p>
          <a:p>
            <a:pPr marL="914400" lvl="1" indent="-457200">
              <a:buFont typeface="Courier New"/>
              <a:buChar char="o"/>
              <a:defRPr/>
            </a:pP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Drive and dissipation</a:t>
            </a:r>
          </a:p>
          <a:p>
            <a:pPr lvl="2">
              <a:defRPr/>
            </a:pPr>
            <a:r>
              <a:rPr lang="en-GB" sz="1100" dirty="0" smtClean="0">
                <a:solidFill>
                  <a:schemeClr val="accent2"/>
                </a:solidFill>
                <a:ea typeface="MS PGothic" pitchFamily="34" charset="-128"/>
              </a:rPr>
              <a:t>	Applied to open systems (arXiv:1902.11295) and </a:t>
            </a:r>
            <a:r>
              <a:rPr lang="en-GB" sz="1100" dirty="0" err="1" smtClean="0">
                <a:solidFill>
                  <a:schemeClr val="accent2"/>
                </a:solidFill>
                <a:ea typeface="MS PGothic" pitchFamily="34" charset="-128"/>
              </a:rPr>
              <a:t>Floquet</a:t>
            </a:r>
            <a:r>
              <a:rPr lang="en-GB" sz="1100" dirty="0" smtClean="0">
                <a:solidFill>
                  <a:schemeClr val="accent2"/>
                </a:solidFill>
                <a:ea typeface="MS PGothic" pitchFamily="34" charset="-128"/>
              </a:rPr>
              <a:t> (arXiv:1808.01697).</a:t>
            </a:r>
          </a:p>
          <a:p>
            <a:pPr marL="914400" lvl="1" indent="-457200">
              <a:buFont typeface="Courier New"/>
              <a:buChar char="o"/>
              <a:defRPr/>
            </a:pP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Topological systems </a:t>
            </a:r>
            <a:r>
              <a:rPr lang="mr-IN" sz="1600" dirty="0" smtClean="0">
                <a:solidFill>
                  <a:srgbClr val="FFFFFF"/>
                </a:solidFill>
                <a:ea typeface="MS PGothic" pitchFamily="34" charset="-128"/>
              </a:rPr>
              <a:t>–</a:t>
            </a:r>
            <a:r>
              <a:rPr lang="en-GB" sz="1600" dirty="0" smtClean="0">
                <a:solidFill>
                  <a:srgbClr val="FFFFFF"/>
                </a:solidFill>
                <a:ea typeface="MS PGothic" pitchFamily="34" charset="-128"/>
              </a:rPr>
              <a:t> localised edge modes? </a:t>
            </a:r>
            <a:r>
              <a:rPr lang="en-GB" sz="1100" dirty="0" smtClean="0">
                <a:solidFill>
                  <a:schemeClr val="accent2"/>
                </a:solidFill>
                <a:ea typeface="MS PGothic" pitchFamily="34" charset="-128"/>
              </a:rPr>
              <a:t>(e.g. </a:t>
            </a:r>
            <a:r>
              <a:rPr lang="en-GB" sz="1100" dirty="0" err="1" smtClean="0">
                <a:solidFill>
                  <a:schemeClr val="accent2"/>
                </a:solidFill>
                <a:ea typeface="MS PGothic" pitchFamily="34" charset="-128"/>
              </a:rPr>
              <a:t>arXiv</a:t>
            </a:r>
            <a:r>
              <a:rPr lang="en-GB" sz="1100" dirty="0" smtClean="0">
                <a:solidFill>
                  <a:schemeClr val="accent2"/>
                </a:solidFill>
                <a:ea typeface="MS PGothic" pitchFamily="34" charset="-128"/>
              </a:rPr>
              <a:t>:</a:t>
            </a:r>
            <a:r>
              <a:rPr lang="nb-NO" sz="1100" dirty="0" smtClean="0">
                <a:solidFill>
                  <a:schemeClr val="accent2"/>
                </a:solidFill>
                <a:ea typeface="MS PGothic" pitchFamily="34" charset="-128"/>
              </a:rPr>
              <a:t>1901.02891)</a:t>
            </a:r>
            <a:endParaRPr lang="en-GB" sz="1100" dirty="0" smtClean="0">
              <a:solidFill>
                <a:schemeClr val="accent2"/>
              </a:solidFill>
              <a:ea typeface="MS PGothic" pitchFamily="34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21471" y="1507966"/>
            <a:ext cx="2680909" cy="2653577"/>
            <a:chOff x="5800308" y="2754709"/>
            <a:chExt cx="3037636" cy="3006667"/>
          </a:xfrm>
        </p:grpSpPr>
        <p:sp>
          <p:nvSpPr>
            <p:cNvPr id="6" name="Round Diagonal Corner Rectangle 5"/>
            <p:cNvSpPr/>
            <p:nvPr/>
          </p:nvSpPr>
          <p:spPr>
            <a:xfrm>
              <a:off x="5800308" y="2754709"/>
              <a:ext cx="3037636" cy="3006667"/>
            </a:xfrm>
            <a:prstGeom prst="round2Diag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921404" y="4779326"/>
              <a:ext cx="2739996" cy="851060"/>
              <a:chOff x="543074" y="3124232"/>
              <a:chExt cx="7798224" cy="2422178"/>
            </a:xfrm>
            <a:solidFill>
              <a:srgbClr val="FFFFFF"/>
            </a:solidFill>
          </p:grpSpPr>
          <p:pic>
            <p:nvPicPr>
              <p:cNvPr id="28" name="Picture 27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24" y="4039344"/>
                <a:ext cx="1460500" cy="381000"/>
              </a:xfrm>
              <a:prstGeom prst="rect">
                <a:avLst/>
              </a:prstGeom>
              <a:grpFill/>
            </p:spPr>
          </p:pic>
          <p:pic>
            <p:nvPicPr>
              <p:cNvPr id="29" name="Picture 28" descr="lbits3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098" y="3124232"/>
                <a:ext cx="7315200" cy="2401824"/>
              </a:xfrm>
              <a:prstGeom prst="rect">
                <a:avLst/>
              </a:prstGeom>
              <a:grpFill/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1741402" y="4394250"/>
                <a:ext cx="1908391" cy="648072"/>
              </a:xfrm>
              <a:prstGeom prst="rect">
                <a:avLst/>
              </a:prstGeom>
              <a:grpFill/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7894" y="4437572"/>
                <a:ext cx="584200" cy="190500"/>
              </a:xfrm>
              <a:prstGeom prst="rect">
                <a:avLst/>
              </a:prstGeom>
              <a:grpFill/>
            </p:spPr>
          </p:pic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7787" y="4396003"/>
                <a:ext cx="850900" cy="190500"/>
              </a:xfrm>
              <a:prstGeom prst="rect">
                <a:avLst/>
              </a:prstGeom>
              <a:grpFill/>
            </p:spPr>
          </p:pic>
          <p:pic>
            <p:nvPicPr>
              <p:cNvPr id="33" name="Picture 32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6870" y="3499594"/>
                <a:ext cx="711200" cy="190500"/>
              </a:xfrm>
              <a:prstGeom prst="rect">
                <a:avLst/>
              </a:prstGeom>
              <a:grpFill/>
            </p:spPr>
          </p:pic>
          <p:pic>
            <p:nvPicPr>
              <p:cNvPr id="34" name="Picture 33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2280" y="4769594"/>
                <a:ext cx="1511300" cy="190500"/>
              </a:xfrm>
              <a:prstGeom prst="rect">
                <a:avLst/>
              </a:prstGeom>
              <a:grpFill/>
            </p:spPr>
          </p:pic>
          <p:pic>
            <p:nvPicPr>
              <p:cNvPr id="35" name="Picture 34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0636" y="5406710"/>
                <a:ext cx="127000" cy="139700"/>
              </a:xfrm>
              <a:prstGeom prst="rect">
                <a:avLst/>
              </a:prstGeom>
              <a:grpFill/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921404" y="2847785"/>
              <a:ext cx="2736990" cy="951168"/>
              <a:chOff x="512529" y="2952998"/>
              <a:chExt cx="7747248" cy="2692350"/>
            </a:xfrm>
          </p:grpSpPr>
          <p:pic>
            <p:nvPicPr>
              <p:cNvPr id="19" name="Picture 18" descr="Fig1a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577" y="2952998"/>
                <a:ext cx="7315200" cy="2400300"/>
              </a:xfrm>
              <a:prstGeom prst="rect">
                <a:avLst/>
              </a:prstGeom>
            </p:spPr>
          </p:pic>
          <p:pic>
            <p:nvPicPr>
              <p:cNvPr id="20" name="Picture 19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27221" y="3924796"/>
                <a:ext cx="1460500" cy="381000"/>
              </a:xfrm>
              <a:prstGeom prst="rect">
                <a:avLst/>
              </a:prstGeom>
            </p:spPr>
          </p:pic>
          <p:pic>
            <p:nvPicPr>
              <p:cNvPr id="22" name="Picture 21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2735" y="3385046"/>
                <a:ext cx="635000" cy="177800"/>
              </a:xfrm>
              <a:prstGeom prst="rect">
                <a:avLst/>
              </a:prstGeom>
            </p:spPr>
          </p:pic>
          <p:pic>
            <p:nvPicPr>
              <p:cNvPr id="23" name="Picture 22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6945" y="5327848"/>
                <a:ext cx="723900" cy="317500"/>
              </a:xfrm>
              <a:prstGeom prst="rect">
                <a:avLst/>
              </a:prstGeom>
            </p:spPr>
          </p:pic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2729" y="4281190"/>
                <a:ext cx="584200" cy="190500"/>
              </a:xfrm>
              <a:prstGeom prst="rect">
                <a:avLst/>
              </a:prstGeom>
            </p:spPr>
          </p:pic>
          <p:pic>
            <p:nvPicPr>
              <p:cNvPr id="25" name="Picture 24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6945" y="4679776"/>
                <a:ext cx="762000" cy="177800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1952689" y="4209182"/>
                <a:ext cx="1368152" cy="648072"/>
              </a:xfrm>
              <a:prstGeom prst="rect">
                <a:avLst/>
              </a:prstGeom>
              <a:noFill/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 descr="latex-image-1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8713" y="4569222"/>
                <a:ext cx="889000" cy="190500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5921407" y="3830764"/>
              <a:ext cx="2736991" cy="875747"/>
              <a:chOff x="543074" y="3067546"/>
              <a:chExt cx="7747248" cy="2478864"/>
            </a:xfrm>
          </p:grpSpPr>
          <p:pic>
            <p:nvPicPr>
              <p:cNvPr id="10" name="Picture 9" descr="12x12loc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122" y="3067546"/>
                <a:ext cx="7315200" cy="2400300"/>
              </a:xfrm>
              <a:prstGeom prst="rect">
                <a:avLst/>
              </a:prstGeom>
            </p:spPr>
          </p:pic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24" y="4039344"/>
                <a:ext cx="1460500" cy="381000"/>
              </a:xfrm>
              <a:prstGeom prst="rect">
                <a:avLst/>
              </a:prstGeom>
            </p:spPr>
          </p:pic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274" y="4325144"/>
                <a:ext cx="584200" cy="190500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7850" y="3245024"/>
                <a:ext cx="635000" cy="177800"/>
              </a:xfrm>
              <a:prstGeom prst="rect">
                <a:avLst/>
              </a:prstGeom>
            </p:spPr>
          </p:pic>
          <p:pic>
            <p:nvPicPr>
              <p:cNvPr id="14" name="Picture 13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5842" y="4723730"/>
                <a:ext cx="762000" cy="1778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911226" y="4253136"/>
                <a:ext cx="1512168" cy="648072"/>
              </a:xfrm>
              <a:prstGeom prst="rect">
                <a:avLst/>
              </a:prstGeom>
              <a:noFill/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 descr="latex-image-1.pd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3234" y="4613176"/>
                <a:ext cx="1320800" cy="190500"/>
              </a:xfrm>
              <a:prstGeom prst="rect">
                <a:avLst/>
              </a:prstGeom>
            </p:spPr>
          </p:pic>
          <p:pic>
            <p:nvPicPr>
              <p:cNvPr id="18" name="Picture 17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0636" y="5406710"/>
                <a:ext cx="127000" cy="139700"/>
              </a:xfrm>
              <a:prstGeom prst="rect">
                <a:avLst/>
              </a:prstGeom>
            </p:spPr>
          </p:pic>
        </p:grpSp>
      </p:grpSp>
      <p:cxnSp>
        <p:nvCxnSpPr>
          <p:cNvPr id="3" name="Straight Connector 2"/>
          <p:cNvCxnSpPr/>
          <p:nvPr/>
        </p:nvCxnSpPr>
        <p:spPr>
          <a:xfrm>
            <a:off x="563338" y="2910673"/>
            <a:ext cx="3543908" cy="0"/>
          </a:xfrm>
          <a:prstGeom prst="line">
            <a:avLst/>
          </a:prstGeom>
          <a:ln w="190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516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84"/>
    </mc:Choice>
    <mc:Fallback xmlns="">
      <p:transition xmlns:p14="http://schemas.microsoft.com/office/powerpoint/2010/main" spd="slow" advTm="454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/>
          <p:cNvSpPr/>
          <p:nvPr/>
        </p:nvSpPr>
        <p:spPr>
          <a:xfrm>
            <a:off x="1109072" y="1925291"/>
            <a:ext cx="6950917" cy="776939"/>
          </a:xfrm>
          <a:prstGeom prst="rect">
            <a:avLst/>
          </a:prstGeom>
          <a:solidFill>
            <a:schemeClr val="tx2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TextBox 19"/>
          <p:cNvSpPr txBox="1"/>
          <p:nvPr/>
        </p:nvSpPr>
        <p:spPr>
          <a:xfrm>
            <a:off x="340425" y="807941"/>
            <a:ext cx="8510613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In </a:t>
            </a:r>
            <a:r>
              <a:rPr lang="en-GB" i="1" dirty="0" smtClean="0">
                <a:solidFill>
                  <a:srgbClr val="FFFFFF"/>
                </a:solidFill>
                <a:ea typeface="MS PGothic" pitchFamily="34" charset="-128"/>
              </a:rPr>
              <a:t>d=1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, localisation at finite energy density in the presence of interactions. 	</a:t>
            </a:r>
          </a:p>
          <a:p>
            <a:pPr>
              <a:defRPr/>
            </a:pPr>
            <a:r>
              <a:rPr lang="en-GB" sz="1100" dirty="0">
                <a:solidFill>
                  <a:srgbClr val="DDF53D"/>
                </a:solidFill>
                <a:ea typeface="MS PGothic" pitchFamily="34" charset="-128"/>
              </a:rPr>
              <a:t>	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(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Basko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 </a:t>
            </a:r>
            <a:r>
              <a:rPr lang="en-GB" sz="1100" i="1" dirty="0" smtClean="0">
                <a:solidFill>
                  <a:srgbClr val="DDF53D"/>
                </a:solidFill>
                <a:ea typeface="MS PGothic" pitchFamily="34" charset="-128"/>
              </a:rPr>
              <a:t>et al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. Ann. 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Phys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 </a:t>
            </a:r>
            <a:r>
              <a:rPr lang="en-GB" sz="1100" b="1" dirty="0" smtClean="0">
                <a:solidFill>
                  <a:srgbClr val="DDF53D"/>
                </a:solidFill>
                <a:ea typeface="MS PGothic" pitchFamily="34" charset="-128"/>
              </a:rPr>
              <a:t>321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, 1126 (2006); reviews by 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Huse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 &amp; 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Nandkishore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, 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Annu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. Rev. Cond. Mat. Phys. </a:t>
            </a:r>
            <a:r>
              <a:rPr lang="en-GB" sz="1100" b="1" dirty="0" smtClean="0">
                <a:solidFill>
                  <a:srgbClr val="DDF53D"/>
                </a:solidFill>
                <a:ea typeface="MS PGothic" pitchFamily="34" charset="-128"/>
              </a:rPr>
              <a:t>6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, 15 (2015) and 	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Alet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 &amp; 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Laflorencie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, 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Comptes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 </a:t>
            </a:r>
            <a:r>
              <a:rPr lang="en-GB" sz="1100" dirty="0" err="1" smtClean="0">
                <a:solidFill>
                  <a:srgbClr val="DDF53D"/>
                </a:solidFill>
                <a:ea typeface="MS PGothic" pitchFamily="34" charset="-128"/>
              </a:rPr>
              <a:t>Rendus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 Physique </a:t>
            </a:r>
            <a:r>
              <a:rPr lang="en-GB" sz="1100" b="1" dirty="0" smtClean="0">
                <a:solidFill>
                  <a:srgbClr val="DDF53D"/>
                </a:solidFill>
                <a:ea typeface="MS PGothic" pitchFamily="34" charset="-128"/>
              </a:rPr>
              <a:t>19</a:t>
            </a:r>
            <a:r>
              <a:rPr lang="en-GB" sz="1100" dirty="0" smtClean="0">
                <a:solidFill>
                  <a:srgbClr val="DDF53D"/>
                </a:solidFill>
                <a:ea typeface="MS PGothic" pitchFamily="34" charset="-128"/>
              </a:rPr>
              <a:t>, 6 (2018))</a:t>
            </a:r>
            <a:endParaRPr lang="en-GB" sz="1400" dirty="0" smtClean="0">
              <a:solidFill>
                <a:srgbClr val="DDF53D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5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We’ll focus on </a:t>
            </a:r>
            <a:r>
              <a:rPr lang="en-GB" dirty="0" err="1" smtClean="0">
                <a:solidFill>
                  <a:srgbClr val="DDF53D"/>
                </a:solidFill>
                <a:ea typeface="MS PGothic" pitchFamily="34" charset="-128"/>
              </a:rPr>
              <a:t>spinless</a:t>
            </a:r>
            <a:r>
              <a:rPr lang="en-GB" dirty="0" smtClean="0">
                <a:solidFill>
                  <a:srgbClr val="DDF53D"/>
                </a:solidFill>
                <a:ea typeface="MS PGothic" pitchFamily="34" charset="-128"/>
              </a:rPr>
              <a:t>, interacting fermions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:</a:t>
            </a:r>
          </a:p>
          <a:p>
            <a:pPr>
              <a:defRPr/>
            </a:pPr>
            <a:endParaRPr lang="en-GB" sz="8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>
              <a:solidFill>
                <a:srgbClr val="FFFFFF"/>
              </a:solidFill>
              <a:ea typeface="MS PGothic" pitchFamily="34" charset="-128"/>
            </a:endParaRPr>
          </a:p>
          <a:p>
            <a:pPr>
              <a:defRPr/>
            </a:pPr>
            <a:endParaRPr lang="en-GB" dirty="0">
              <a:solidFill>
                <a:srgbClr val="FFFFFF"/>
              </a:solidFill>
              <a:ea typeface="MS PGothic" pitchFamily="34" charset="-128"/>
            </a:endParaRPr>
          </a:p>
          <a:p>
            <a:pPr>
              <a:defRPr/>
            </a:pPr>
            <a:endParaRPr lang="en-GB" sz="800" dirty="0">
              <a:solidFill>
                <a:srgbClr val="FFFFFF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   		with </a:t>
            </a:r>
            <a:endParaRPr lang="en-GB" dirty="0">
              <a:solidFill>
                <a:srgbClr val="FFFFFF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Many-Body </a:t>
            </a:r>
            <a:r>
              <a:rPr lang="en-US" sz="2800" b="1" u="sng" dirty="0" err="1" smtClean="0"/>
              <a:t>Localisation</a:t>
            </a:r>
            <a:endParaRPr lang="en-US" sz="2800" b="1" u="sng" dirty="0"/>
          </a:p>
        </p:txBody>
      </p:sp>
      <p:sp>
        <p:nvSpPr>
          <p:cNvPr id="22" name="TextBox 21"/>
          <p:cNvSpPr txBox="1"/>
          <p:nvPr/>
        </p:nvSpPr>
        <p:spPr>
          <a:xfrm>
            <a:off x="1057435" y="4284785"/>
            <a:ext cx="4421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b="1" dirty="0" smtClean="0">
                <a:solidFill>
                  <a:srgbClr val="DDF53D"/>
                </a:solidFill>
                <a:ea typeface="MS PGothic" pitchFamily="34" charset="-128"/>
              </a:rPr>
              <a:t> </a:t>
            </a:r>
            <a:r>
              <a:rPr lang="en-GB" b="1" i="1" dirty="0" smtClean="0">
                <a:solidFill>
                  <a:srgbClr val="DDF53D"/>
                </a:solidFill>
                <a:ea typeface="MS PGothic" pitchFamily="34" charset="-128"/>
              </a:rPr>
              <a:t>MBL phase </a:t>
            </a:r>
            <a:r>
              <a:rPr lang="en-GB" i="1" dirty="0" smtClean="0">
                <a:solidFill>
                  <a:srgbClr val="DDF53D"/>
                </a:solidFill>
                <a:ea typeface="MS PGothic" pitchFamily="34" charset="-128"/>
              </a:rPr>
              <a:t>for</a:t>
            </a:r>
            <a:r>
              <a:rPr lang="en-GB" b="1" i="1" dirty="0" smtClean="0">
                <a:solidFill>
                  <a:srgbClr val="DDF53D"/>
                </a:solidFill>
                <a:ea typeface="MS PGothic" pitchFamily="34" charset="-128"/>
              </a:rPr>
              <a:t> 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	</a:t>
            </a:r>
          </a:p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	       					</a:t>
            </a:r>
          </a:p>
        </p:txBody>
      </p:sp>
      <p:pic>
        <p:nvPicPr>
          <p:cNvPr id="23" name="Picture 22" descr="Screen Shot 2017-05-31 at 10.33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r="4691"/>
          <a:stretch/>
        </p:blipFill>
        <p:spPr>
          <a:xfrm>
            <a:off x="5299244" y="2784896"/>
            <a:ext cx="2760745" cy="21816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30329" y="4610853"/>
            <a:ext cx="3046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(e.g. </a:t>
            </a:r>
            <a:r>
              <a:rPr lang="en-US" sz="1200" dirty="0" err="1" smtClean="0">
                <a:solidFill>
                  <a:schemeClr val="accent2"/>
                </a:solidFill>
              </a:rPr>
              <a:t>Luitz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i="1" dirty="0" smtClean="0">
                <a:solidFill>
                  <a:schemeClr val="accent2"/>
                </a:solidFill>
              </a:rPr>
              <a:t>et al</a:t>
            </a:r>
            <a:r>
              <a:rPr lang="en-US" sz="1200" dirty="0" smtClean="0">
                <a:solidFill>
                  <a:schemeClr val="accent2"/>
                </a:solidFill>
              </a:rPr>
              <a:t>.</a:t>
            </a:r>
            <a:r>
              <a:rPr lang="en-US" sz="1200" i="1" dirty="0" smtClean="0">
                <a:solidFill>
                  <a:schemeClr val="accent2"/>
                </a:solidFill>
              </a:rPr>
              <a:t>, </a:t>
            </a:r>
            <a:r>
              <a:rPr lang="en-US" sz="1200" dirty="0" smtClean="0">
                <a:solidFill>
                  <a:schemeClr val="accent2"/>
                </a:solidFill>
              </a:rPr>
              <a:t>PRB </a:t>
            </a:r>
            <a:r>
              <a:rPr lang="en-US" sz="1200" b="1" dirty="0" smtClean="0">
                <a:solidFill>
                  <a:schemeClr val="accent2"/>
                </a:solidFill>
              </a:rPr>
              <a:t>91</a:t>
            </a:r>
            <a:r>
              <a:rPr lang="en-US" sz="1200" dirty="0" smtClean="0">
                <a:solidFill>
                  <a:schemeClr val="accent2"/>
                </a:solidFill>
              </a:rPr>
              <a:t>, 981103 (2015))</a:t>
            </a: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35" y="1966673"/>
            <a:ext cx="6460986" cy="704835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40" y="3330487"/>
            <a:ext cx="1749404" cy="310378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62" y="2894170"/>
            <a:ext cx="1467242" cy="338594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62" y="3762596"/>
            <a:ext cx="1664755" cy="310378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87" y="4335231"/>
            <a:ext cx="1093599" cy="263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9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77"/>
    </mc:Choice>
    <mc:Fallback xmlns="">
      <p:transition xmlns:p14="http://schemas.microsoft.com/office/powerpoint/2010/main" spd="slow" advTm="770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84369" y="834489"/>
            <a:ext cx="876564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b="1" dirty="0" smtClean="0">
                <a:solidFill>
                  <a:srgbClr val="FFFFFF"/>
                </a:solidFill>
                <a:ea typeface="MS PGothic" pitchFamily="34" charset="-128"/>
              </a:rPr>
              <a:t>Main idea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: use a </a:t>
            </a:r>
            <a:r>
              <a:rPr lang="en-GB" i="1" dirty="0" smtClean="0">
                <a:solidFill>
                  <a:srgbClr val="DDF53D"/>
                </a:solidFill>
                <a:ea typeface="MS PGothic" pitchFamily="34" charset="-128"/>
              </a:rPr>
              <a:t>continuous unitary transform</a:t>
            </a:r>
            <a:r>
              <a:rPr lang="en-GB" i="1" dirty="0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to </a:t>
            </a:r>
            <a:r>
              <a:rPr lang="en-GB" dirty="0" err="1" smtClean="0">
                <a:solidFill>
                  <a:srgbClr val="FFFFFF"/>
                </a:solidFill>
                <a:ea typeface="MS PGothic" pitchFamily="34" charset="-128"/>
              </a:rPr>
              <a:t>diagonalise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 the Hamiltonian: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8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5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The </a:t>
            </a:r>
            <a:r>
              <a:rPr lang="en-GB" dirty="0" smtClean="0">
                <a:solidFill>
                  <a:schemeClr val="accent2"/>
                </a:solidFill>
                <a:ea typeface="MS PGothic" pitchFamily="34" charset="-128"/>
              </a:rPr>
              <a:t>flow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 of the Hamiltonian is given by:</a:t>
            </a:r>
          </a:p>
          <a:p>
            <a:pPr marL="342900" indent="-3429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5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5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dirty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b="1" dirty="0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en-GB" b="1" dirty="0" smtClean="0">
                <a:solidFill>
                  <a:srgbClr val="DDF53D"/>
                </a:solidFill>
                <a:ea typeface="MS PGothic" pitchFamily="34" charset="-128"/>
              </a:rPr>
              <a:t>Key point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: choose          to </a:t>
            </a:r>
            <a:r>
              <a:rPr lang="en-GB" dirty="0" err="1" smtClean="0">
                <a:solidFill>
                  <a:srgbClr val="FFFFFF"/>
                </a:solidFill>
                <a:ea typeface="MS PGothic" pitchFamily="34" charset="-128"/>
              </a:rPr>
              <a:t>diagonalise</a:t>
            </a: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        as</a:t>
            </a:r>
          </a:p>
          <a:p>
            <a:pPr marL="342900" indent="-3429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27596" y="1371774"/>
            <a:ext cx="6517715" cy="881227"/>
          </a:xfrm>
          <a:prstGeom prst="rect">
            <a:avLst/>
          </a:prstGeom>
          <a:solidFill>
            <a:srgbClr val="094364"/>
          </a:solidFill>
          <a:ln w="38100" cmpd="sng">
            <a:solidFill>
              <a:srgbClr val="DDF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14"/>
          <p:cNvSpPr/>
          <p:nvPr/>
        </p:nvSpPr>
        <p:spPr>
          <a:xfrm>
            <a:off x="2909210" y="2833892"/>
            <a:ext cx="3309889" cy="895885"/>
          </a:xfrm>
          <a:prstGeom prst="rect">
            <a:avLst/>
          </a:prstGeom>
          <a:solidFill>
            <a:srgbClr val="094364"/>
          </a:solidFill>
          <a:ln w="38100" cmpd="sng">
            <a:solidFill>
              <a:srgbClr val="DDF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The Flow Equation Method</a:t>
            </a:r>
            <a:endParaRPr lang="en-US" sz="2800" b="1" u="sng" dirty="0"/>
          </a:p>
        </p:txBody>
      </p:sp>
      <p:sp>
        <p:nvSpPr>
          <p:cNvPr id="33" name="TextBox 32"/>
          <p:cNvSpPr txBox="1"/>
          <p:nvPr/>
        </p:nvSpPr>
        <p:spPr>
          <a:xfrm>
            <a:off x="294712" y="5715937"/>
            <a:ext cx="2447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DDF53D"/>
                </a:solidFill>
              </a:rPr>
              <a:t>Kehrein</a:t>
            </a:r>
            <a:r>
              <a:rPr lang="en-US" sz="1200" dirty="0" smtClean="0">
                <a:solidFill>
                  <a:srgbClr val="DDF53D"/>
                </a:solidFill>
              </a:rPr>
              <a:t>, STMP </a:t>
            </a:r>
            <a:r>
              <a:rPr lang="en-US" sz="1200" b="1" dirty="0" smtClean="0">
                <a:solidFill>
                  <a:srgbClr val="DDF53D"/>
                </a:solidFill>
              </a:rPr>
              <a:t>217</a:t>
            </a:r>
            <a:r>
              <a:rPr lang="en-US" sz="1200" dirty="0" smtClean="0">
                <a:solidFill>
                  <a:srgbClr val="DDF53D"/>
                </a:solidFill>
              </a:rPr>
              <a:t>, 11-41 (2006)</a:t>
            </a:r>
            <a:endParaRPr lang="en-US" sz="1200" dirty="0">
              <a:solidFill>
                <a:srgbClr val="DDF53D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83" y="1421401"/>
            <a:ext cx="3263900" cy="762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32" y="1586096"/>
            <a:ext cx="16129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81" y="2918661"/>
            <a:ext cx="2590800" cy="698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10" y="3944370"/>
            <a:ext cx="482600" cy="330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71" y="3944370"/>
            <a:ext cx="2794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93" y="3944370"/>
            <a:ext cx="889000" cy="27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5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81"/>
    </mc:Choice>
    <mc:Fallback xmlns="">
      <p:transition xmlns:p14="http://schemas.microsoft.com/office/powerpoint/2010/main" spd="slow" advTm="747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539357" y="855227"/>
            <a:ext cx="810895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For </a:t>
            </a:r>
            <a:r>
              <a:rPr lang="en-GB" sz="2000" dirty="0" smtClean="0">
                <a:solidFill>
                  <a:schemeClr val="accent2"/>
                </a:solidFill>
                <a:ea typeface="MS PGothic" pitchFamily="34" charset="-128"/>
              </a:rPr>
              <a:t>non-interacting</a:t>
            </a:r>
            <a:r>
              <a:rPr lang="en-GB" sz="2000" i="1" dirty="0" smtClean="0">
                <a:solidFill>
                  <a:schemeClr val="bg1"/>
                </a:solidFill>
                <a:ea typeface="MS PGothic" pitchFamily="34" charset="-128"/>
              </a:rPr>
              <a:t> </a:t>
            </a:r>
            <a:r>
              <a:rPr lang="en-GB" sz="2000" dirty="0" err="1" smtClean="0">
                <a:solidFill>
                  <a:srgbClr val="FFFFFF"/>
                </a:solidFill>
                <a:ea typeface="MS PGothic" pitchFamily="34" charset="-128"/>
              </a:rPr>
              <a:t>spinless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 fermions: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8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0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000" dirty="0">
              <a:solidFill>
                <a:srgbClr val="FFFFFF"/>
              </a:solidFill>
              <a:ea typeface="MS PGothic" pitchFamily="34" charset="-128"/>
            </a:endParaRPr>
          </a:p>
          <a:p>
            <a:pPr>
              <a:defRPr/>
            </a:pPr>
            <a:endParaRPr lang="en-GB" sz="20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With                     , the </a:t>
            </a:r>
            <a:r>
              <a:rPr lang="en-GB" sz="2000" dirty="0" smtClean="0">
                <a:solidFill>
                  <a:srgbClr val="DDF53D"/>
                </a:solidFill>
                <a:ea typeface="MS PGothic" pitchFamily="34" charset="-128"/>
              </a:rPr>
              <a:t>flow equations 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are:</a:t>
            </a:r>
            <a:endParaRPr lang="en-GB" sz="2000" dirty="0">
              <a:solidFill>
                <a:srgbClr val="FFFFFF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sz="20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sz="20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A Toy Example</a:t>
            </a:r>
            <a:endParaRPr lang="en-US" sz="28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1060430" y="2675891"/>
            <a:ext cx="7056988" cy="1910121"/>
          </a:xfrm>
          <a:prstGeom prst="rect">
            <a:avLst/>
          </a:prstGeom>
          <a:solidFill>
            <a:srgbClr val="094364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04173" y="1258745"/>
            <a:ext cx="6596479" cy="838577"/>
          </a:xfrm>
          <a:prstGeom prst="rect">
            <a:avLst/>
          </a:prstGeom>
          <a:solidFill>
            <a:srgbClr val="094364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5161" y="3992626"/>
            <a:ext cx="372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DDF53D"/>
                </a:solidFill>
              </a:rPr>
              <a:t>Quito </a:t>
            </a:r>
            <a:r>
              <a:rPr lang="en-US" sz="1200" i="1" dirty="0" smtClean="0">
                <a:solidFill>
                  <a:srgbClr val="DDF53D"/>
                </a:solidFill>
              </a:rPr>
              <a:t>et al</a:t>
            </a:r>
            <a:r>
              <a:rPr lang="en-US" sz="1200" dirty="0" smtClean="0">
                <a:solidFill>
                  <a:srgbClr val="DDF53D"/>
                </a:solidFill>
              </a:rPr>
              <a:t>. PRB 94, 104202 (2016)</a:t>
            </a:r>
          </a:p>
          <a:p>
            <a:pPr algn="r"/>
            <a:r>
              <a:rPr lang="en-US" sz="1200" dirty="0" err="1" smtClean="0">
                <a:solidFill>
                  <a:srgbClr val="DDF53D"/>
                </a:solidFill>
              </a:rPr>
              <a:t>Monthus</a:t>
            </a:r>
            <a:r>
              <a:rPr lang="en-US" sz="1200" dirty="0" smtClean="0">
                <a:solidFill>
                  <a:srgbClr val="DDF53D"/>
                </a:solidFill>
              </a:rPr>
              <a:t>, J. Phys. A. Mat. </a:t>
            </a:r>
            <a:r>
              <a:rPr lang="en-US" sz="1200" dirty="0" err="1" smtClean="0">
                <a:solidFill>
                  <a:srgbClr val="DDF53D"/>
                </a:solidFill>
              </a:rPr>
              <a:t>Theor</a:t>
            </a:r>
            <a:r>
              <a:rPr lang="en-US" sz="1200" dirty="0" smtClean="0">
                <a:solidFill>
                  <a:srgbClr val="DDF53D"/>
                </a:solidFill>
              </a:rPr>
              <a:t>. </a:t>
            </a:r>
            <a:r>
              <a:rPr lang="en-US" sz="1200" b="1" dirty="0" smtClean="0">
                <a:solidFill>
                  <a:srgbClr val="DDF53D"/>
                </a:solidFill>
              </a:rPr>
              <a:t>49</a:t>
            </a:r>
            <a:r>
              <a:rPr lang="en-US" sz="1200" dirty="0" smtClean="0">
                <a:solidFill>
                  <a:srgbClr val="DDF53D"/>
                </a:solidFill>
              </a:rPr>
              <a:t>, 305002 (2016)</a:t>
            </a:r>
            <a:endParaRPr lang="en-US" sz="1200" dirty="0">
              <a:solidFill>
                <a:srgbClr val="DDF53D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73" y="2753532"/>
            <a:ext cx="6668280" cy="1616297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02" y="1311502"/>
            <a:ext cx="6223000" cy="736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06" y="2226997"/>
            <a:ext cx="1524000" cy="33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0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5"/>
    </mc:Choice>
    <mc:Fallback xmlns="">
      <p:transition xmlns:p14="http://schemas.microsoft.com/office/powerpoint/2010/main" spd="slow" advTm="426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A Toy Example</a:t>
            </a:r>
            <a:endParaRPr lang="en-US" sz="2800" b="1" u="sng" dirty="0"/>
          </a:p>
        </p:txBody>
      </p:sp>
      <p:pic>
        <p:nvPicPr>
          <p:cNvPr id="14" name="Picture 13" descr="Screen Shot 2019-02-28 at 16.36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97" y="788984"/>
            <a:ext cx="4083805" cy="4083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2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0"/>
    </mc:Choice>
    <mc:Fallback xmlns="">
      <p:transition xmlns:p14="http://schemas.microsoft.com/office/powerpoint/2010/main" spd="slow" advTm="168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A Toy Example</a:t>
            </a:r>
            <a:endParaRPr lang="en-US" sz="2800" b="1" u="sng" dirty="0"/>
          </a:p>
        </p:txBody>
      </p:sp>
      <p:pic>
        <p:nvPicPr>
          <p:cNvPr id="4" name="Picture 3" descr="flo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40" y="788984"/>
            <a:ext cx="4090907" cy="4083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6"/>
    </mc:Choice>
    <mc:Fallback xmlns="">
      <p:transition xmlns:p14="http://schemas.microsoft.com/office/powerpoint/2010/main" spd="slow" advTm="345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552450" y="917344"/>
            <a:ext cx="81089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“</a:t>
            </a:r>
            <a:r>
              <a:rPr lang="en-GB" sz="2000" i="1" dirty="0" smtClean="0">
                <a:solidFill>
                  <a:srgbClr val="DDF53D"/>
                </a:solidFill>
                <a:ea typeface="MS PGothic" pitchFamily="34" charset="-128"/>
              </a:rPr>
              <a:t>Wegner’s choice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” of                      maps the interacting Hamiltonian onto the </a:t>
            </a:r>
            <a:r>
              <a:rPr lang="en-GB" sz="2000" i="1" dirty="0" smtClean="0">
                <a:solidFill>
                  <a:srgbClr val="FFFFFF"/>
                </a:solidFill>
                <a:ea typeface="MS PGothic" pitchFamily="34" charset="-128"/>
              </a:rPr>
              <a:t>l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-bit model:</a:t>
            </a:r>
          </a:p>
          <a:p>
            <a:pPr marL="457200" indent="-457200">
              <a:buFont typeface="Arial"/>
              <a:buChar char="•"/>
              <a:defRPr/>
            </a:pPr>
            <a:endParaRPr lang="en-GB" sz="20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endParaRPr lang="en-GB" sz="20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0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>
              <a:defRPr/>
            </a:pPr>
            <a:endParaRPr lang="en-GB" sz="20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GB" b="1" dirty="0" smtClean="0">
                <a:solidFill>
                  <a:srgbClr val="FE9F4B"/>
                </a:solidFill>
                <a:ea typeface="MS PGothic" pitchFamily="34" charset="-128"/>
              </a:rPr>
              <a:t>Problem: </a:t>
            </a:r>
            <a:r>
              <a:rPr lang="en-GB" dirty="0" smtClean="0">
                <a:solidFill>
                  <a:srgbClr val="FE9F4B"/>
                </a:solidFill>
                <a:ea typeface="MS PGothic" pitchFamily="34" charset="-128"/>
              </a:rPr>
              <a:t>generates (many</a:t>
            </a:r>
            <a:r>
              <a:rPr lang="mr-IN" dirty="0" smtClean="0">
                <a:solidFill>
                  <a:srgbClr val="FE9F4B"/>
                </a:solidFill>
                <a:ea typeface="MS PGothic" pitchFamily="34" charset="-128"/>
              </a:rPr>
              <a:t>…</a:t>
            </a:r>
            <a:r>
              <a:rPr lang="en-GB" dirty="0" smtClean="0">
                <a:solidFill>
                  <a:srgbClr val="FE9F4B"/>
                </a:solidFill>
                <a:ea typeface="MS PGothic" pitchFamily="34" charset="-128"/>
              </a:rPr>
              <a:t>) new couplings</a:t>
            </a:r>
          </a:p>
          <a:p>
            <a:pPr lvl="1">
              <a:defRPr/>
            </a:pPr>
            <a:endParaRPr lang="en-GB" b="1" dirty="0">
              <a:solidFill>
                <a:srgbClr val="FE9F4B"/>
              </a:solidFill>
              <a:ea typeface="MS PGothic" pitchFamily="34" charset="-128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en-GB" sz="2000" dirty="0" smtClean="0">
                <a:solidFill>
                  <a:srgbClr val="DDF53D"/>
                </a:solidFill>
                <a:ea typeface="MS PGothic" pitchFamily="34" charset="-128"/>
              </a:rPr>
              <a:t>Solution</a:t>
            </a:r>
            <a:r>
              <a:rPr lang="en-GB" sz="2000" dirty="0" smtClean="0">
                <a:solidFill>
                  <a:srgbClr val="FFFFFF"/>
                </a:solidFill>
                <a:ea typeface="MS PGothic" pitchFamily="34" charset="-128"/>
              </a:rPr>
              <a:t>: truncate the running Hamiltonian 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GB" dirty="0" smtClean="0">
                <a:solidFill>
                  <a:srgbClr val="FFFFFF"/>
                </a:solidFill>
                <a:ea typeface="MS PGothic" pitchFamily="34" charset="-128"/>
              </a:rPr>
              <a:t>Restricts us to the </a:t>
            </a:r>
            <a:r>
              <a:rPr lang="en-GB" dirty="0" smtClean="0">
                <a:solidFill>
                  <a:srgbClr val="FE9F4B"/>
                </a:solidFill>
                <a:ea typeface="MS PGothic" pitchFamily="34" charset="-128"/>
              </a:rPr>
              <a:t>strong disorder </a:t>
            </a:r>
            <a:r>
              <a:rPr lang="en-GB" dirty="0" smtClean="0">
                <a:solidFill>
                  <a:schemeClr val="bg1"/>
                </a:solidFill>
                <a:ea typeface="MS PGothic" pitchFamily="34" charset="-128"/>
              </a:rPr>
              <a:t>limit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GB" dirty="0" smtClean="0">
                <a:solidFill>
                  <a:schemeClr val="bg1"/>
                </a:solidFill>
                <a:ea typeface="MS PGothic" pitchFamily="34" charset="-128"/>
              </a:rPr>
              <a:t>Expect to describe the MBL phase well</a:t>
            </a:r>
          </a:p>
          <a:p>
            <a:pPr lvl="1">
              <a:defRPr/>
            </a:pPr>
            <a:endParaRPr lang="en-GB" sz="1400" dirty="0" smtClean="0">
              <a:solidFill>
                <a:schemeClr val="bg1"/>
              </a:solidFill>
              <a:ea typeface="MS PGothic" pitchFamily="34" charset="-128"/>
            </a:endParaRPr>
          </a:p>
          <a:p>
            <a:pPr marL="88900" lvl="1">
              <a:defRPr/>
            </a:pPr>
            <a:r>
              <a:rPr lang="en-GB" sz="1400" dirty="0" smtClean="0">
                <a:solidFill>
                  <a:srgbClr val="DDF53D"/>
                </a:solidFill>
                <a:ea typeface="MS PGothic" pitchFamily="34" charset="-128"/>
              </a:rPr>
              <a:t>(Alternatively, implement exactly on very small systems: </a:t>
            </a:r>
            <a:r>
              <a:rPr lang="en-GB" sz="1400" dirty="0" err="1" smtClean="0">
                <a:solidFill>
                  <a:srgbClr val="DDF53D"/>
                </a:solidFill>
                <a:ea typeface="MS PGothic" pitchFamily="34" charset="-128"/>
              </a:rPr>
              <a:t>Pekker</a:t>
            </a:r>
            <a:r>
              <a:rPr lang="en-GB" sz="1400" dirty="0" smtClean="0">
                <a:solidFill>
                  <a:srgbClr val="DDF53D"/>
                </a:solidFill>
                <a:ea typeface="MS PGothic" pitchFamily="34" charset="-128"/>
              </a:rPr>
              <a:t> </a:t>
            </a:r>
            <a:r>
              <a:rPr lang="en-GB" sz="1400" i="1" dirty="0" smtClean="0">
                <a:solidFill>
                  <a:srgbClr val="DDF53D"/>
                </a:solidFill>
                <a:ea typeface="MS PGothic" pitchFamily="34" charset="-128"/>
              </a:rPr>
              <a:t>et al.</a:t>
            </a:r>
            <a:r>
              <a:rPr lang="en-GB" sz="1400" dirty="0" smtClean="0">
                <a:solidFill>
                  <a:srgbClr val="DDF53D"/>
                </a:solidFill>
                <a:ea typeface="MS PGothic" pitchFamily="34" charset="-128"/>
              </a:rPr>
              <a:t>, PRL </a:t>
            </a:r>
            <a:r>
              <a:rPr lang="en-GB" sz="1400" b="1" dirty="0" smtClean="0">
                <a:solidFill>
                  <a:srgbClr val="DDF53D"/>
                </a:solidFill>
                <a:ea typeface="MS PGothic" pitchFamily="34" charset="-128"/>
              </a:rPr>
              <a:t>119</a:t>
            </a:r>
            <a:r>
              <a:rPr lang="en-GB" sz="1400" dirty="0" smtClean="0">
                <a:solidFill>
                  <a:srgbClr val="DDF53D"/>
                </a:solidFill>
                <a:ea typeface="MS PGothic" pitchFamily="34" charset="-128"/>
              </a:rPr>
              <a:t>, 075701 (2017))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Interacting Fermions</a:t>
            </a:r>
            <a:endParaRPr lang="en-US" sz="28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1230687" y="1704103"/>
            <a:ext cx="6785940" cy="852458"/>
          </a:xfrm>
          <a:prstGeom prst="rect">
            <a:avLst/>
          </a:prstGeom>
          <a:solidFill>
            <a:srgbClr val="094364"/>
          </a:solidFill>
          <a:ln w="38100" cmpd="sng">
            <a:solidFill>
              <a:srgbClr val="DDF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90" y="1831068"/>
            <a:ext cx="6522014" cy="714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764735" y="1789328"/>
            <a:ext cx="2032894" cy="604232"/>
          </a:xfrm>
          <a:prstGeom prst="straightConnector1">
            <a:avLst/>
          </a:prstGeom>
          <a:ln w="76200" cmpd="sng">
            <a:solidFill>
              <a:srgbClr val="FF66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64735" y="1789328"/>
            <a:ext cx="2032894" cy="604231"/>
          </a:xfrm>
          <a:prstGeom prst="straightConnector1">
            <a:avLst/>
          </a:prstGeom>
          <a:ln w="76200" cmpd="sng">
            <a:solidFill>
              <a:srgbClr val="FF66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41" y="968026"/>
            <a:ext cx="1524000" cy="33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8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9"/>
    </mc:Choice>
    <mc:Fallback xmlns="">
      <p:transition xmlns:p14="http://schemas.microsoft.com/office/powerpoint/2010/main" spd="slow" advTm="833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Decay of </a:t>
            </a:r>
            <a:r>
              <a:rPr lang="en-US" sz="2800" b="1" i="1" u="sng" dirty="0" smtClean="0"/>
              <a:t>l</a:t>
            </a:r>
            <a:r>
              <a:rPr lang="en-US" sz="2800" b="1" u="sng" dirty="0" smtClean="0"/>
              <a:t>-bits in 1D</a:t>
            </a:r>
            <a:endParaRPr lang="en-US" sz="28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2586638" y="915984"/>
            <a:ext cx="3969738" cy="872440"/>
          </a:xfrm>
          <a:prstGeom prst="rect">
            <a:avLst/>
          </a:prstGeom>
          <a:solidFill>
            <a:srgbClr val="094364"/>
          </a:solidFill>
          <a:ln w="38100" cmpd="sng">
            <a:solidFill>
              <a:srgbClr val="DDF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24"/>
          <a:stretch/>
        </p:blipFill>
        <p:spPr>
          <a:xfrm>
            <a:off x="2746285" y="1056929"/>
            <a:ext cx="3716330" cy="731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5468" y="4428339"/>
            <a:ext cx="3626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SJT &amp; M. </a:t>
            </a:r>
            <a:r>
              <a:rPr lang="en-GB" sz="1400" i="1" dirty="0" err="1" smtClean="0">
                <a:solidFill>
                  <a:schemeClr val="accent2"/>
                </a:solidFill>
                <a:ea typeface="MS PGothic" pitchFamily="34" charset="-128"/>
              </a:rPr>
              <a:t>Schiró</a:t>
            </a:r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, PRB </a:t>
            </a:r>
            <a:r>
              <a:rPr lang="en-GB" sz="1400" b="1" dirty="0" smtClean="0">
                <a:solidFill>
                  <a:schemeClr val="accent2"/>
                </a:solidFill>
                <a:ea typeface="MS PGothic" pitchFamily="34" charset="-128"/>
              </a:rPr>
              <a:t>97</a:t>
            </a:r>
            <a:r>
              <a:rPr lang="en-GB" sz="1400" b="1" dirty="0">
                <a:solidFill>
                  <a:schemeClr val="accent2"/>
                </a:solidFill>
                <a:ea typeface="MS PGothic" pitchFamily="34" charset="-128"/>
              </a:rPr>
              <a:t>, </a:t>
            </a:r>
            <a:r>
              <a:rPr lang="en-GB" sz="1400" dirty="0">
                <a:solidFill>
                  <a:schemeClr val="accent2"/>
                </a:solidFill>
                <a:ea typeface="MS PGothic" pitchFamily="34" charset="-128"/>
              </a:rPr>
              <a:t>060201(R) (</a:t>
            </a:r>
            <a:r>
              <a:rPr lang="en-GB" sz="1400" dirty="0" smtClean="0">
                <a:solidFill>
                  <a:schemeClr val="accent2"/>
                </a:solidFill>
                <a:ea typeface="MS PGothic" pitchFamily="34" charset="-128"/>
              </a:rPr>
              <a:t>2018)</a:t>
            </a:r>
            <a:endParaRPr lang="en-GB" sz="1400" dirty="0">
              <a:solidFill>
                <a:schemeClr val="accent2"/>
              </a:solidFill>
              <a:ea typeface="MS PGothic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9907" y="1970237"/>
            <a:ext cx="6508821" cy="2373265"/>
            <a:chOff x="510282" y="1881235"/>
            <a:chExt cx="8115925" cy="2959252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510282" y="1881235"/>
              <a:ext cx="8115925" cy="295925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Fig1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606" y="2071391"/>
              <a:ext cx="7315200" cy="24003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810" y="3043188"/>
              <a:ext cx="1460500" cy="3810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764" y="2503439"/>
              <a:ext cx="635000" cy="1778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974" y="4446242"/>
              <a:ext cx="723900" cy="3175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758" y="3399583"/>
              <a:ext cx="584200" cy="1905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974" y="3798168"/>
              <a:ext cx="762000" cy="177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89718" y="3327575"/>
              <a:ext cx="1368152" cy="648072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742" y="3687614"/>
              <a:ext cx="889000" cy="190500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15" y="4555962"/>
              <a:ext cx="1193800" cy="2286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475870" y="4674050"/>
            <a:ext cx="811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[cf. L. </a:t>
            </a:r>
            <a:r>
              <a:rPr lang="en-GB" sz="1400" i="1" dirty="0" err="1" smtClean="0">
                <a:solidFill>
                  <a:schemeClr val="accent2"/>
                </a:solidFill>
                <a:ea typeface="MS PGothic" pitchFamily="34" charset="-128"/>
              </a:rPr>
              <a:t>Rademaker</a:t>
            </a:r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 et al</a:t>
            </a:r>
            <a:r>
              <a:rPr lang="en-GB" sz="1400" dirty="0" smtClean="0">
                <a:solidFill>
                  <a:schemeClr val="accent2"/>
                </a:solidFill>
                <a:ea typeface="MS PGothic" pitchFamily="34" charset="-128"/>
              </a:rPr>
              <a:t>. Ann. Phys. </a:t>
            </a:r>
            <a:r>
              <a:rPr lang="en-GB" sz="1400" b="1" dirty="0" smtClean="0">
                <a:solidFill>
                  <a:schemeClr val="accent2"/>
                </a:solidFill>
                <a:ea typeface="MS PGothic" pitchFamily="34" charset="-128"/>
              </a:rPr>
              <a:t>529</a:t>
            </a:r>
            <a:r>
              <a:rPr lang="en-GB" sz="1400" dirty="0" smtClean="0">
                <a:solidFill>
                  <a:schemeClr val="accent2"/>
                </a:solidFill>
                <a:ea typeface="MS PGothic" pitchFamily="34" charset="-128"/>
              </a:rPr>
              <a:t>, 1600322 (2017)]</a:t>
            </a:r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 </a:t>
            </a:r>
            <a:endParaRPr lang="en-GB" sz="1400" dirty="0">
              <a:solidFill>
                <a:schemeClr val="accent2"/>
              </a:solidFill>
              <a:ea typeface="MS PGothic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2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11"/>
    </mc:Choice>
    <mc:Fallback xmlns="">
      <p:transition xmlns:p14="http://schemas.microsoft.com/office/powerpoint/2010/main" spd="slow" advTm="734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184368" y="134292"/>
            <a:ext cx="8765641" cy="4847535"/>
          </a:xfrm>
          <a:prstGeom prst="round2DiagRect">
            <a:avLst>
              <a:gd name="adj1" fmla="val 9378"/>
              <a:gd name="adj2" fmla="val 0"/>
            </a:avLst>
          </a:prstGeom>
          <a:solidFill>
            <a:schemeClr val="tx2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3319" y="66115"/>
            <a:ext cx="7583487" cy="722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Decay of </a:t>
            </a:r>
            <a:r>
              <a:rPr lang="en-US" sz="2800" b="1" i="1" u="sng" dirty="0" smtClean="0"/>
              <a:t>l</a:t>
            </a:r>
            <a:r>
              <a:rPr lang="en-US" sz="2800" b="1" u="sng" dirty="0" smtClean="0"/>
              <a:t>-bits in 2D</a:t>
            </a:r>
            <a:endParaRPr lang="en-US" sz="28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965468" y="4428339"/>
            <a:ext cx="3626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SJT &amp; M. </a:t>
            </a:r>
            <a:r>
              <a:rPr lang="en-GB" sz="1400" i="1" dirty="0" err="1" smtClean="0">
                <a:solidFill>
                  <a:schemeClr val="accent2"/>
                </a:solidFill>
                <a:ea typeface="MS PGothic" pitchFamily="34" charset="-128"/>
              </a:rPr>
              <a:t>Schiró</a:t>
            </a:r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, PRB </a:t>
            </a:r>
            <a:r>
              <a:rPr lang="en-GB" sz="1400" b="1" dirty="0" smtClean="0">
                <a:solidFill>
                  <a:schemeClr val="accent2"/>
                </a:solidFill>
                <a:ea typeface="MS PGothic" pitchFamily="34" charset="-128"/>
              </a:rPr>
              <a:t>97</a:t>
            </a:r>
            <a:r>
              <a:rPr lang="en-GB" sz="1400" b="1" dirty="0">
                <a:solidFill>
                  <a:schemeClr val="accent2"/>
                </a:solidFill>
                <a:ea typeface="MS PGothic" pitchFamily="34" charset="-128"/>
              </a:rPr>
              <a:t>, </a:t>
            </a:r>
            <a:r>
              <a:rPr lang="en-GB" sz="1400" dirty="0">
                <a:solidFill>
                  <a:schemeClr val="accent2"/>
                </a:solidFill>
                <a:ea typeface="MS PGothic" pitchFamily="34" charset="-128"/>
              </a:rPr>
              <a:t>060201(R) (</a:t>
            </a:r>
            <a:r>
              <a:rPr lang="en-GB" sz="1400" dirty="0" smtClean="0">
                <a:solidFill>
                  <a:schemeClr val="accent2"/>
                </a:solidFill>
                <a:ea typeface="MS PGothic" pitchFamily="34" charset="-128"/>
              </a:rPr>
              <a:t>2018)</a:t>
            </a:r>
            <a:endParaRPr lang="en-GB" sz="1400" dirty="0">
              <a:solidFill>
                <a:schemeClr val="accent2"/>
              </a:solidFill>
              <a:ea typeface="MS PGothic" pitchFamily="34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19907" y="1970236"/>
            <a:ext cx="6508821" cy="2373265"/>
            <a:chOff x="473253" y="2762843"/>
            <a:chExt cx="8115925" cy="2959252"/>
          </a:xfrm>
        </p:grpSpPr>
        <p:sp>
          <p:nvSpPr>
            <p:cNvPr id="32" name="Round Diagonal Corner Rectangle 31"/>
            <p:cNvSpPr/>
            <p:nvPr/>
          </p:nvSpPr>
          <p:spPr>
            <a:xfrm>
              <a:off x="473253" y="2762843"/>
              <a:ext cx="8115925" cy="295925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12x12lo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22" y="3067547"/>
              <a:ext cx="7315200" cy="2400300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26" y="4039344"/>
              <a:ext cx="1460500" cy="381000"/>
            </a:xfrm>
            <a:prstGeom prst="rect">
              <a:avLst/>
            </a:prstGeom>
          </p:spPr>
        </p:pic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274" y="4325146"/>
              <a:ext cx="584200" cy="190500"/>
            </a:xfrm>
            <a:prstGeom prst="rect">
              <a:avLst/>
            </a:prstGeom>
          </p:spPr>
        </p:pic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50" y="3245024"/>
              <a:ext cx="635000" cy="177800"/>
            </a:xfrm>
            <a:prstGeom prst="rect">
              <a:avLst/>
            </a:prstGeom>
          </p:spPr>
        </p:pic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842" y="4723731"/>
              <a:ext cx="762000" cy="17780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11226" y="4253136"/>
              <a:ext cx="1512168" cy="648072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234" y="4613178"/>
              <a:ext cx="1320800" cy="190500"/>
            </a:xfrm>
            <a:prstGeom prst="rect">
              <a:avLst/>
            </a:prstGeom>
          </p:spPr>
        </p:pic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636" y="5406711"/>
              <a:ext cx="127000" cy="139700"/>
            </a:xfrm>
            <a:prstGeom prst="rect">
              <a:avLst/>
            </a:prstGeom>
          </p:spPr>
        </p:pic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86" y="5437570"/>
              <a:ext cx="1193800" cy="228600"/>
            </a:xfrm>
            <a:prstGeom prst="rect">
              <a:avLst/>
            </a:prstGeom>
          </p:spPr>
        </p:pic>
      </p:grp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9" y="4507582"/>
            <a:ext cx="2273032" cy="2690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86638" y="915984"/>
            <a:ext cx="3969738" cy="872440"/>
          </a:xfrm>
          <a:prstGeom prst="rect">
            <a:avLst/>
          </a:prstGeom>
          <a:solidFill>
            <a:srgbClr val="094364"/>
          </a:solidFill>
          <a:ln w="38100" cmpd="sng">
            <a:solidFill>
              <a:srgbClr val="DDF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24"/>
          <a:stretch/>
        </p:blipFill>
        <p:spPr>
          <a:xfrm>
            <a:off x="2746285" y="1056929"/>
            <a:ext cx="3716330" cy="7314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5870" y="4674050"/>
            <a:ext cx="811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[cf. T. Wahl  et al</a:t>
            </a:r>
            <a:r>
              <a:rPr lang="en-GB" sz="1400" dirty="0" smtClean="0">
                <a:solidFill>
                  <a:schemeClr val="accent2"/>
                </a:solidFill>
                <a:ea typeface="MS PGothic" pitchFamily="34" charset="-128"/>
              </a:rPr>
              <a:t>. Nature Physics </a:t>
            </a:r>
            <a:r>
              <a:rPr lang="en-GB" sz="1400" b="1" dirty="0" smtClean="0">
                <a:solidFill>
                  <a:schemeClr val="accent2"/>
                </a:solidFill>
                <a:ea typeface="MS PGothic" pitchFamily="34" charset="-128"/>
              </a:rPr>
              <a:t>15</a:t>
            </a:r>
            <a:r>
              <a:rPr lang="en-GB" sz="1400" dirty="0" smtClean="0">
                <a:solidFill>
                  <a:schemeClr val="accent2"/>
                </a:solidFill>
                <a:ea typeface="MS PGothic" pitchFamily="34" charset="-128"/>
              </a:rPr>
              <a:t>, 164 (2019)]</a:t>
            </a:r>
            <a:r>
              <a:rPr lang="en-GB" sz="1400" i="1" dirty="0" smtClean="0">
                <a:solidFill>
                  <a:schemeClr val="accent2"/>
                </a:solidFill>
                <a:ea typeface="MS PGothic" pitchFamily="34" charset="-128"/>
              </a:rPr>
              <a:t> </a:t>
            </a:r>
            <a:endParaRPr lang="en-GB" sz="1400" dirty="0">
              <a:solidFill>
                <a:schemeClr val="accent2"/>
              </a:solidFill>
              <a:ea typeface="MS PGothic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5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5"/>
    </mc:Choice>
    <mc:Fallback xmlns="">
      <p:transition xmlns:p14="http://schemas.microsoft.com/office/powerpoint/2010/main" spd="slow" advTm="237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6.7|2|6.9|0.2|1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0.5|2.6|3.8|8.5|3.5|1.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1.4|2|0.9|1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1.4|2|0.9|1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1.4|2|0.9|1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1.4|2|0.9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1.4|11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5.1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1.4|2|0.9|1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1.4|2|0.9|1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4|32.3|12.6|3.5|7|0.2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3207</TotalTime>
  <Words>539</Words>
  <Application>Microsoft Macintosh PowerPoint</Application>
  <PresentationFormat>On-screen Show (16:9)</PresentationFormat>
  <Paragraphs>104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Revolution</vt:lpstr>
      <vt:lpstr>Flow Equations for MBL Dynamics and Dimensionality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Equations for MBL Dynamics and Dimensionality</dc:title>
  <dc:creator>Steven Thomson</dc:creator>
  <cp:lastModifiedBy>Steven Thomson</cp:lastModifiedBy>
  <cp:revision>102</cp:revision>
  <dcterms:created xsi:type="dcterms:W3CDTF">2019-02-27T11:46:36Z</dcterms:created>
  <dcterms:modified xsi:type="dcterms:W3CDTF">2019-03-08T13:46:56Z</dcterms:modified>
</cp:coreProperties>
</file>