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5"/>
  </p:notesMasterIdLst>
  <p:sldIdLst>
    <p:sldId id="256" r:id="rId2"/>
    <p:sldId id="292" r:id="rId3"/>
    <p:sldId id="294" r:id="rId4"/>
    <p:sldId id="260" r:id="rId5"/>
    <p:sldId id="290" r:id="rId6"/>
    <p:sldId id="288" r:id="rId7"/>
    <p:sldId id="259" r:id="rId8"/>
    <p:sldId id="284" r:id="rId9"/>
    <p:sldId id="321" r:id="rId10"/>
    <p:sldId id="286" r:id="rId11"/>
    <p:sldId id="281" r:id="rId12"/>
    <p:sldId id="283" r:id="rId13"/>
    <p:sldId id="273" r:id="rId14"/>
    <p:sldId id="289" r:id="rId15"/>
    <p:sldId id="280" r:id="rId16"/>
    <p:sldId id="326" r:id="rId17"/>
    <p:sldId id="264" r:id="rId18"/>
    <p:sldId id="327" r:id="rId19"/>
    <p:sldId id="293" r:id="rId20"/>
    <p:sldId id="287" r:id="rId21"/>
    <p:sldId id="261" r:id="rId22"/>
    <p:sldId id="277" r:id="rId23"/>
    <p:sldId id="33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9"/>
    <p:restoredTop sz="83173"/>
  </p:normalViewPr>
  <p:slideViewPr>
    <p:cSldViewPr snapToGrid="0" snapToObjects="1">
      <p:cViewPr varScale="1">
        <p:scale>
          <a:sx n="125" d="100"/>
          <a:sy n="125" d="100"/>
        </p:scale>
        <p:origin x="192" y="3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79AC1-06E7-E44F-8876-9C7C5ED2453D}" type="datetimeFigureOut">
              <a:rPr lang="en-US" smtClean="0"/>
              <a:t>2/27/19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8F3BD-B401-E14E-8CE8-81457215081D}" type="slidenum">
              <a:rPr lang="en-US" smtClean="0"/>
              <a:t>‹#›</a:t>
            </a:fld>
            <a:endParaRPr lang="en-US"/>
          </a:p>
        </p:txBody>
      </p:sp>
    </p:spTree>
    <p:extLst>
      <p:ext uri="{BB962C8B-B14F-4D97-AF65-F5344CB8AC3E}">
        <p14:creationId xmlns:p14="http://schemas.microsoft.com/office/powerpoint/2010/main" val="1622512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38F3BD-B401-E14E-8CE8-81457215081D}" type="slidenum">
              <a:rPr lang="en-US" smtClean="0"/>
              <a:t>1</a:t>
            </a:fld>
            <a:endParaRPr lang="en-US"/>
          </a:p>
        </p:txBody>
      </p:sp>
    </p:spTree>
    <p:extLst>
      <p:ext uri="{BB962C8B-B14F-4D97-AF65-F5344CB8AC3E}">
        <p14:creationId xmlns:p14="http://schemas.microsoft.com/office/powerpoint/2010/main" val="1735027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looking for collaborators?  Faculty looking for employment? Students looking for advisors?  Students looking for a university? Fund raisers?  News and Public Affairs?</a:t>
            </a:r>
          </a:p>
        </p:txBody>
      </p:sp>
      <p:sp>
        <p:nvSpPr>
          <p:cNvPr id="4" name="Slide Number Placeholder 3"/>
          <p:cNvSpPr>
            <a:spLocks noGrp="1"/>
          </p:cNvSpPr>
          <p:nvPr>
            <p:ph type="sldNum" sz="quarter" idx="5"/>
          </p:nvPr>
        </p:nvSpPr>
        <p:spPr/>
        <p:txBody>
          <a:bodyPr/>
          <a:lstStyle/>
          <a:p>
            <a:fld id="{0B38F3BD-B401-E14E-8CE8-81457215081D}" type="slidenum">
              <a:rPr lang="en-US" smtClean="0"/>
              <a:t>11</a:t>
            </a:fld>
            <a:endParaRPr lang="en-US"/>
          </a:p>
        </p:txBody>
      </p:sp>
    </p:spTree>
    <p:extLst>
      <p:ext uri="{BB962C8B-B14F-4D97-AF65-F5344CB8AC3E}">
        <p14:creationId xmlns:p14="http://schemas.microsoft.com/office/powerpoint/2010/main" val="1241118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they can work with, someone with related academic interests, someone whose students have done well.  Does a system help them find someone they can work with?</a:t>
            </a:r>
          </a:p>
        </p:txBody>
      </p:sp>
      <p:sp>
        <p:nvSpPr>
          <p:cNvPr id="4" name="Slide Number Placeholder 3"/>
          <p:cNvSpPr>
            <a:spLocks noGrp="1"/>
          </p:cNvSpPr>
          <p:nvPr>
            <p:ph type="sldNum" sz="quarter" idx="5"/>
          </p:nvPr>
        </p:nvSpPr>
        <p:spPr/>
        <p:txBody>
          <a:bodyPr/>
          <a:lstStyle/>
          <a:p>
            <a:fld id="{0B38F3BD-B401-E14E-8CE8-81457215081D}" type="slidenum">
              <a:rPr lang="en-US" smtClean="0"/>
              <a:t>13</a:t>
            </a:fld>
            <a:endParaRPr lang="en-US"/>
          </a:p>
        </p:txBody>
      </p:sp>
    </p:spTree>
    <p:extLst>
      <p:ext uri="{BB962C8B-B14F-4D97-AF65-F5344CB8AC3E}">
        <p14:creationId xmlns:p14="http://schemas.microsoft.com/office/powerpoint/2010/main" val="3741224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lunch.  At meet-ups.  At talks.  At events – concerts, symposia, museums. On committees, task forces (ugh).</a:t>
            </a:r>
          </a:p>
        </p:txBody>
      </p:sp>
      <p:sp>
        <p:nvSpPr>
          <p:cNvPr id="4" name="Slide Number Placeholder 3"/>
          <p:cNvSpPr>
            <a:spLocks noGrp="1"/>
          </p:cNvSpPr>
          <p:nvPr>
            <p:ph type="sldNum" sz="quarter" idx="5"/>
          </p:nvPr>
        </p:nvSpPr>
        <p:spPr/>
        <p:txBody>
          <a:bodyPr/>
          <a:lstStyle/>
          <a:p>
            <a:fld id="{0B38F3BD-B401-E14E-8CE8-81457215081D}" type="slidenum">
              <a:rPr lang="en-US" smtClean="0"/>
              <a:t>15</a:t>
            </a:fld>
            <a:endParaRPr lang="en-US"/>
          </a:p>
        </p:txBody>
      </p:sp>
    </p:spTree>
    <p:extLst>
      <p:ext uri="{BB962C8B-B14F-4D97-AF65-F5344CB8AC3E}">
        <p14:creationId xmlns:p14="http://schemas.microsoft.com/office/powerpoint/2010/main" val="997658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try and fail.  They try and fail.  They take a course.  They try and fail.  They talk other others.  They try and fail.  Shared risk – I work on your grant without pay, because I will be on the grant if it is successful. </a:t>
            </a:r>
          </a:p>
        </p:txBody>
      </p:sp>
      <p:sp>
        <p:nvSpPr>
          <p:cNvPr id="4" name="Slide Number Placeholder 3"/>
          <p:cNvSpPr>
            <a:spLocks noGrp="1"/>
          </p:cNvSpPr>
          <p:nvPr>
            <p:ph type="sldNum" sz="quarter" idx="5"/>
          </p:nvPr>
        </p:nvSpPr>
        <p:spPr/>
        <p:txBody>
          <a:bodyPr/>
          <a:lstStyle/>
          <a:p>
            <a:fld id="{0B38F3BD-B401-E14E-8CE8-81457215081D}" type="slidenum">
              <a:rPr lang="en-US" smtClean="0"/>
              <a:t>17</a:t>
            </a:fld>
            <a:endParaRPr lang="en-US"/>
          </a:p>
        </p:txBody>
      </p:sp>
    </p:spTree>
    <p:extLst>
      <p:ext uri="{BB962C8B-B14F-4D97-AF65-F5344CB8AC3E}">
        <p14:creationId xmlns:p14="http://schemas.microsoft.com/office/powerpoint/2010/main" val="170896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way.</a:t>
            </a:r>
          </a:p>
        </p:txBody>
      </p:sp>
      <p:sp>
        <p:nvSpPr>
          <p:cNvPr id="4" name="Slide Number Placeholder 3"/>
          <p:cNvSpPr>
            <a:spLocks noGrp="1"/>
          </p:cNvSpPr>
          <p:nvPr>
            <p:ph type="sldNum" sz="quarter" idx="5"/>
          </p:nvPr>
        </p:nvSpPr>
        <p:spPr/>
        <p:txBody>
          <a:bodyPr/>
          <a:lstStyle/>
          <a:p>
            <a:fld id="{0B38F3BD-B401-E14E-8CE8-81457215081D}" type="slidenum">
              <a:rPr lang="en-US" smtClean="0"/>
              <a:t>18</a:t>
            </a:fld>
            <a:endParaRPr lang="en-US"/>
          </a:p>
        </p:txBody>
      </p:sp>
    </p:spTree>
    <p:extLst>
      <p:ext uri="{BB962C8B-B14F-4D97-AF65-F5344CB8AC3E}">
        <p14:creationId xmlns:p14="http://schemas.microsoft.com/office/powerpoint/2010/main" val="71013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the library do protocols, ontologies, software, mouse strains, satellites, workflows, datasets, artistic performances, agricultural extension, clinical trials?  How can the library interact with information flows to acquire information regarding expertise?</a:t>
            </a:r>
          </a:p>
        </p:txBody>
      </p:sp>
      <p:sp>
        <p:nvSpPr>
          <p:cNvPr id="4" name="Slide Number Placeholder 3"/>
          <p:cNvSpPr>
            <a:spLocks noGrp="1"/>
          </p:cNvSpPr>
          <p:nvPr>
            <p:ph type="sldNum" sz="quarter" idx="5"/>
          </p:nvPr>
        </p:nvSpPr>
        <p:spPr/>
        <p:txBody>
          <a:bodyPr/>
          <a:lstStyle/>
          <a:p>
            <a:fld id="{0B38F3BD-B401-E14E-8CE8-81457215081D}" type="slidenum">
              <a:rPr lang="en-US" smtClean="0"/>
              <a:t>19</a:t>
            </a:fld>
            <a:endParaRPr lang="en-US"/>
          </a:p>
        </p:txBody>
      </p:sp>
    </p:spTree>
    <p:extLst>
      <p:ext uri="{BB962C8B-B14F-4D97-AF65-F5344CB8AC3E}">
        <p14:creationId xmlns:p14="http://schemas.microsoft.com/office/powerpoint/2010/main" val="2508497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me, but faculty in general.  Is this being offered?  Which pieces of information come from the faculty member? Which from existing information sources, which from new flows, putting information where it can be used for expert finding?</a:t>
            </a:r>
          </a:p>
        </p:txBody>
      </p:sp>
      <p:sp>
        <p:nvSpPr>
          <p:cNvPr id="4" name="Slide Number Placeholder 3"/>
          <p:cNvSpPr>
            <a:spLocks noGrp="1"/>
          </p:cNvSpPr>
          <p:nvPr>
            <p:ph type="sldNum" sz="quarter" idx="5"/>
          </p:nvPr>
        </p:nvSpPr>
        <p:spPr/>
        <p:txBody>
          <a:bodyPr/>
          <a:lstStyle/>
          <a:p>
            <a:fld id="{0B38F3BD-B401-E14E-8CE8-81457215081D}" type="slidenum">
              <a:rPr lang="en-US" smtClean="0"/>
              <a:t>20</a:t>
            </a:fld>
            <a:endParaRPr lang="en-US"/>
          </a:p>
        </p:txBody>
      </p:sp>
    </p:spTree>
    <p:extLst>
      <p:ext uri="{BB962C8B-B14F-4D97-AF65-F5344CB8AC3E}">
        <p14:creationId xmlns:p14="http://schemas.microsoft.com/office/powerpoint/2010/main" val="4229058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help research?  How can we help them help others? Our researchers are everywhere, studying everything.  How is the research process improved by expert finding?  How do we help our researchers learn more? Schoolgirls in </a:t>
            </a:r>
            <a:r>
              <a:rPr lang="en-US" dirty="0" err="1"/>
              <a:t>Bamozai</a:t>
            </a:r>
            <a:r>
              <a:rPr lang="en-US" dirty="0"/>
              <a:t> Pakistan, Wikipedia</a:t>
            </a:r>
          </a:p>
        </p:txBody>
      </p:sp>
      <p:sp>
        <p:nvSpPr>
          <p:cNvPr id="4" name="Slide Number Placeholder 3"/>
          <p:cNvSpPr>
            <a:spLocks noGrp="1"/>
          </p:cNvSpPr>
          <p:nvPr>
            <p:ph type="sldNum" sz="quarter" idx="5"/>
          </p:nvPr>
        </p:nvSpPr>
        <p:spPr/>
        <p:txBody>
          <a:bodyPr/>
          <a:lstStyle/>
          <a:p>
            <a:fld id="{0B38F3BD-B401-E14E-8CE8-81457215081D}" type="slidenum">
              <a:rPr lang="en-US" smtClean="0"/>
              <a:t>21</a:t>
            </a:fld>
            <a:endParaRPr lang="en-US"/>
          </a:p>
        </p:txBody>
      </p:sp>
    </p:spTree>
    <p:extLst>
      <p:ext uri="{BB962C8B-B14F-4D97-AF65-F5344CB8AC3E}">
        <p14:creationId xmlns:p14="http://schemas.microsoft.com/office/powerpoint/2010/main" val="119005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8F3BD-B401-E14E-8CE8-81457215081D}" type="slidenum">
              <a:rPr lang="en-US" smtClean="0"/>
              <a:t>2</a:t>
            </a:fld>
            <a:endParaRPr lang="en-US"/>
          </a:p>
        </p:txBody>
      </p:sp>
    </p:spTree>
    <p:extLst>
      <p:ext uri="{BB962C8B-B14F-4D97-AF65-F5344CB8AC3E}">
        <p14:creationId xmlns:p14="http://schemas.microsoft.com/office/powerpoint/2010/main" val="173569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Universities are in the business of certifying expertise.  We grant degrees to students, we grant tenure to faculty, we celebrate the achievements of our scholars through their works and activities.  But who is an expert?  Who decides?  What evidence of expertise is there?  Traditional evidence includes lead authorship of peer-reviewed papers in the discipline, as well as grants received, and books published.  But many other forms of evidence exist.  Assessment of expertise varies by discipline.</a:t>
            </a:r>
          </a:p>
        </p:txBody>
      </p:sp>
      <p:sp>
        <p:nvSpPr>
          <p:cNvPr id="4" name="Slide Number Placeholder 3"/>
          <p:cNvSpPr>
            <a:spLocks noGrp="1"/>
          </p:cNvSpPr>
          <p:nvPr>
            <p:ph type="sldNum" sz="quarter" idx="5"/>
          </p:nvPr>
        </p:nvSpPr>
        <p:spPr/>
        <p:txBody>
          <a:bodyPr/>
          <a:lstStyle/>
          <a:p>
            <a:fld id="{0B38F3BD-B401-E14E-8CE8-81457215081D}" type="slidenum">
              <a:rPr lang="en-US" smtClean="0"/>
              <a:t>3</a:t>
            </a:fld>
            <a:endParaRPr lang="en-US"/>
          </a:p>
        </p:txBody>
      </p:sp>
    </p:spTree>
    <p:extLst>
      <p:ext uri="{BB962C8B-B14F-4D97-AF65-F5344CB8AC3E}">
        <p14:creationId xmlns:p14="http://schemas.microsoft.com/office/powerpoint/2010/main" val="343895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at UF was “Ask Pete”  It became “Ask Mike”  Local systems, national systems, international systems?  Google?  LinkedIn?</a:t>
            </a:r>
          </a:p>
        </p:txBody>
      </p:sp>
      <p:sp>
        <p:nvSpPr>
          <p:cNvPr id="4" name="Slide Number Placeholder 3"/>
          <p:cNvSpPr>
            <a:spLocks noGrp="1"/>
          </p:cNvSpPr>
          <p:nvPr>
            <p:ph type="sldNum" sz="quarter" idx="5"/>
          </p:nvPr>
        </p:nvSpPr>
        <p:spPr/>
        <p:txBody>
          <a:bodyPr/>
          <a:lstStyle/>
          <a:p>
            <a:fld id="{0B38F3BD-B401-E14E-8CE8-81457215081D}" type="slidenum">
              <a:rPr lang="en-US" smtClean="0"/>
              <a:t>4</a:t>
            </a:fld>
            <a:endParaRPr lang="en-US"/>
          </a:p>
        </p:txBody>
      </p:sp>
    </p:spTree>
    <p:extLst>
      <p:ext uri="{BB962C8B-B14F-4D97-AF65-F5344CB8AC3E}">
        <p14:creationId xmlns:p14="http://schemas.microsoft.com/office/powerpoint/2010/main" val="1790600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a profile system?  A faculty reporting system?  A research information management system?  A system to showcase scholarship / the faculty / the university? Is it a system that does multiple things, one of them is expert finding? Is it a system at all, or rather a process by which expertise is identified and recorded and then used for “finding”</a:t>
            </a:r>
          </a:p>
        </p:txBody>
      </p:sp>
      <p:sp>
        <p:nvSpPr>
          <p:cNvPr id="4" name="Slide Number Placeholder 3"/>
          <p:cNvSpPr>
            <a:spLocks noGrp="1"/>
          </p:cNvSpPr>
          <p:nvPr>
            <p:ph type="sldNum" sz="quarter" idx="5"/>
          </p:nvPr>
        </p:nvSpPr>
        <p:spPr/>
        <p:txBody>
          <a:bodyPr/>
          <a:lstStyle/>
          <a:p>
            <a:fld id="{0B38F3BD-B401-E14E-8CE8-81457215081D}" type="slidenum">
              <a:rPr lang="en-US" smtClean="0"/>
              <a:t>5</a:t>
            </a:fld>
            <a:endParaRPr lang="en-US"/>
          </a:p>
        </p:txBody>
      </p:sp>
    </p:spTree>
    <p:extLst>
      <p:ext uri="{BB962C8B-B14F-4D97-AF65-F5344CB8AC3E}">
        <p14:creationId xmlns:p14="http://schemas.microsoft.com/office/powerpoint/2010/main" val="254666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 was Director of Information Technology Services for the Mann Agricultural Library at Cornell University.  He had the idea of representing expertise in a system focused on connections, and building a system that could be used to connect people through their common work and interests.  That system became VIVO.</a:t>
            </a:r>
          </a:p>
        </p:txBody>
      </p:sp>
      <p:sp>
        <p:nvSpPr>
          <p:cNvPr id="4" name="Slide Number Placeholder 3"/>
          <p:cNvSpPr>
            <a:spLocks noGrp="1"/>
          </p:cNvSpPr>
          <p:nvPr>
            <p:ph type="sldNum" sz="quarter" idx="5"/>
          </p:nvPr>
        </p:nvSpPr>
        <p:spPr/>
        <p:txBody>
          <a:bodyPr/>
          <a:lstStyle/>
          <a:p>
            <a:fld id="{0B38F3BD-B401-E14E-8CE8-81457215081D}" type="slidenum">
              <a:rPr lang="en-US" smtClean="0"/>
              <a:t>6</a:t>
            </a:fld>
            <a:endParaRPr lang="en-US"/>
          </a:p>
        </p:txBody>
      </p:sp>
    </p:spTree>
    <p:extLst>
      <p:ext uri="{BB962C8B-B14F-4D97-AF65-F5344CB8AC3E}">
        <p14:creationId xmlns:p14="http://schemas.microsoft.com/office/powerpoint/2010/main" val="2391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library?  What is the library bringing to the table?  Will they be responsible for the site?  For its data?  For a service?  Why not the provost’s office?  The office of research?  38% of VIVO sites are managed by libraries, 24% in provost’s offices, 21% in offices of research, 17% in other offices.</a:t>
            </a:r>
          </a:p>
        </p:txBody>
      </p:sp>
      <p:sp>
        <p:nvSpPr>
          <p:cNvPr id="4" name="Slide Number Placeholder 3"/>
          <p:cNvSpPr>
            <a:spLocks noGrp="1"/>
          </p:cNvSpPr>
          <p:nvPr>
            <p:ph type="sldNum" sz="quarter" idx="5"/>
          </p:nvPr>
        </p:nvSpPr>
        <p:spPr/>
        <p:txBody>
          <a:bodyPr/>
          <a:lstStyle/>
          <a:p>
            <a:fld id="{0B38F3BD-B401-E14E-8CE8-81457215081D}" type="slidenum">
              <a:rPr lang="en-US" smtClean="0"/>
              <a:t>7</a:t>
            </a:fld>
            <a:endParaRPr lang="en-US"/>
          </a:p>
        </p:txBody>
      </p:sp>
    </p:spTree>
    <p:extLst>
      <p:ext uri="{BB962C8B-B14F-4D97-AF65-F5344CB8AC3E}">
        <p14:creationId xmlns:p14="http://schemas.microsoft.com/office/powerpoint/2010/main" val="1503841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stakeholders for an expert finder system?  How will they be engaged / participate?  Through new mechanisms, existing mechanisms?  VPR, Provost, Faculty Senate?</a:t>
            </a:r>
          </a:p>
        </p:txBody>
      </p:sp>
      <p:sp>
        <p:nvSpPr>
          <p:cNvPr id="4" name="Slide Number Placeholder 3"/>
          <p:cNvSpPr>
            <a:spLocks noGrp="1"/>
          </p:cNvSpPr>
          <p:nvPr>
            <p:ph type="sldNum" sz="quarter" idx="5"/>
          </p:nvPr>
        </p:nvSpPr>
        <p:spPr/>
        <p:txBody>
          <a:bodyPr/>
          <a:lstStyle/>
          <a:p>
            <a:fld id="{0B38F3BD-B401-E14E-8CE8-81457215081D}" type="slidenum">
              <a:rPr lang="en-US" smtClean="0"/>
              <a:t>8</a:t>
            </a:fld>
            <a:endParaRPr lang="en-US"/>
          </a:p>
        </p:txBody>
      </p:sp>
    </p:spTree>
    <p:extLst>
      <p:ext uri="{BB962C8B-B14F-4D97-AF65-F5344CB8AC3E}">
        <p14:creationId xmlns:p14="http://schemas.microsoft.com/office/powerpoint/2010/main" val="768991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knows the answer.  “Connecting Research and Researchers”</a:t>
            </a:r>
          </a:p>
          <a:p>
            <a:endParaRPr lang="en-US" dirty="0"/>
          </a:p>
          <a:p>
            <a:r>
              <a:rPr lang="en-US" dirty="0"/>
              <a:t>We forgot to disambiguate.  Approaches based on authority records are focused on works.  Expert finding needs approaches focused on experts.</a:t>
            </a:r>
          </a:p>
          <a:p>
            <a:endParaRPr lang="en-US" dirty="0"/>
          </a:p>
          <a:p>
            <a:r>
              <a:rPr lang="en-US" dirty="0"/>
              <a:t>The real question about </a:t>
            </a:r>
            <a:r>
              <a:rPr lang="en-US" dirty="0" err="1"/>
              <a:t>ORCiD</a:t>
            </a:r>
            <a:r>
              <a:rPr lang="en-US" dirty="0"/>
              <a:t> is “why is it important” “what is my university doing”</a:t>
            </a:r>
          </a:p>
          <a:p>
            <a:endParaRPr lang="en-US" dirty="0"/>
          </a:p>
          <a:p>
            <a:r>
              <a:rPr lang="en-US" dirty="0" err="1"/>
              <a:t>ORCiDs</a:t>
            </a:r>
            <a:r>
              <a:rPr lang="en-US" dirty="0"/>
              <a:t> will help connect data.  But people need to have and use them.</a:t>
            </a:r>
          </a:p>
          <a:p>
            <a:endParaRPr lang="en-US" dirty="0"/>
          </a:p>
          <a:p>
            <a:r>
              <a:rPr lang="en-US" dirty="0"/>
              <a:t>Enough about systems, back to experts ….</a:t>
            </a:r>
          </a:p>
          <a:p>
            <a:endParaRPr lang="en-US" dirty="0"/>
          </a:p>
          <a:p>
            <a:r>
              <a:rPr lang="en-US" dirty="0"/>
              <a:t>The library must be the place to get these answers</a:t>
            </a:r>
          </a:p>
          <a:p>
            <a:endParaRPr lang="en-US" dirty="0"/>
          </a:p>
        </p:txBody>
      </p:sp>
      <p:sp>
        <p:nvSpPr>
          <p:cNvPr id="4" name="Slide Number Placeholder 3"/>
          <p:cNvSpPr>
            <a:spLocks noGrp="1"/>
          </p:cNvSpPr>
          <p:nvPr>
            <p:ph type="sldNum" sz="quarter" idx="5"/>
          </p:nvPr>
        </p:nvSpPr>
        <p:spPr/>
        <p:txBody>
          <a:bodyPr/>
          <a:lstStyle/>
          <a:p>
            <a:fld id="{0B38F3BD-B401-E14E-8CE8-81457215081D}" type="slidenum">
              <a:rPr lang="en-US" smtClean="0"/>
              <a:t>10</a:t>
            </a:fld>
            <a:endParaRPr lang="en-US"/>
          </a:p>
        </p:txBody>
      </p:sp>
    </p:spTree>
    <p:extLst>
      <p:ext uri="{BB962C8B-B14F-4D97-AF65-F5344CB8AC3E}">
        <p14:creationId xmlns:p14="http://schemas.microsoft.com/office/powerpoint/2010/main" val="1892095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14535765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1371FBF-EA84-C44E-810D-C64C629028B5}"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192586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1744728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3919879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865349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3019862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3717819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526961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1265913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192489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71FBF-EA84-C44E-810D-C64C629028B5}"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262346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371FBF-EA84-C44E-810D-C64C629028B5}"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211866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371FBF-EA84-C44E-810D-C64C629028B5}" type="datetimeFigureOut">
              <a:rPr lang="en-US" smtClean="0"/>
              <a:t>2/27/19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242769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371FBF-EA84-C44E-810D-C64C629028B5}" type="datetimeFigureOut">
              <a:rPr lang="en-US" smtClean="0"/>
              <a:t>2/27/19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3188967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21371FBF-EA84-C44E-810D-C64C629028B5}" type="datetimeFigureOut">
              <a:rPr lang="en-US" smtClean="0"/>
              <a:t>2/27/19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2931046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1371FBF-EA84-C44E-810D-C64C629028B5}"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95765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1371FBF-EA84-C44E-810D-C64C629028B5}"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DC420-2941-6042-A641-349EF7D33690}" type="slidenum">
              <a:rPr lang="en-US" smtClean="0"/>
              <a:t>‹#›</a:t>
            </a:fld>
            <a:endParaRPr lang="en-US"/>
          </a:p>
        </p:txBody>
      </p:sp>
    </p:spTree>
    <p:extLst>
      <p:ext uri="{BB962C8B-B14F-4D97-AF65-F5344CB8AC3E}">
        <p14:creationId xmlns:p14="http://schemas.microsoft.com/office/powerpoint/2010/main" val="19777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1371FBF-EA84-C44E-810D-C64C629028B5}" type="datetimeFigureOut">
              <a:rPr lang="en-US" smtClean="0"/>
              <a:t>2/27/19</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94DC420-2941-6042-A641-349EF7D33690}" type="slidenum">
              <a:rPr lang="en-US" smtClean="0"/>
              <a:t>‹#›</a:t>
            </a:fld>
            <a:endParaRPr lang="en-US"/>
          </a:p>
        </p:txBody>
      </p:sp>
    </p:spTree>
    <p:extLst>
      <p:ext uri="{BB962C8B-B14F-4D97-AF65-F5344CB8AC3E}">
        <p14:creationId xmlns:p14="http://schemas.microsoft.com/office/powerpoint/2010/main" val="147412257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7.tif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092B3-FD17-D04B-821B-44770C3CF5F3}"/>
              </a:ext>
            </a:extLst>
          </p:cNvPr>
          <p:cNvSpPr>
            <a:spLocks noGrp="1"/>
          </p:cNvSpPr>
          <p:nvPr>
            <p:ph type="ctrTitle"/>
          </p:nvPr>
        </p:nvSpPr>
        <p:spPr>
          <a:xfrm>
            <a:off x="1066800" y="1964267"/>
            <a:ext cx="10093325" cy="1931872"/>
          </a:xfrm>
        </p:spPr>
        <p:txBody>
          <a:bodyPr>
            <a:noAutofit/>
          </a:bodyPr>
          <a:lstStyle/>
          <a:p>
            <a:r>
              <a:rPr lang="en-US" sz="4000" dirty="0"/>
              <a:t>Twenty Questions for Librarians </a:t>
            </a:r>
            <a:br>
              <a:rPr lang="en-US" sz="4000" dirty="0"/>
            </a:br>
            <a:r>
              <a:rPr lang="en-US" sz="4000" dirty="0"/>
              <a:t>(and others) regarding </a:t>
            </a:r>
            <a:br>
              <a:rPr lang="en-US" sz="4000" dirty="0"/>
            </a:br>
            <a:r>
              <a:rPr lang="en-US" sz="4000" dirty="0"/>
              <a:t>Expert Finder Systems</a:t>
            </a:r>
          </a:p>
        </p:txBody>
      </p:sp>
      <p:sp>
        <p:nvSpPr>
          <p:cNvPr id="3" name="Subtitle 2">
            <a:extLst>
              <a:ext uri="{FF2B5EF4-FFF2-40B4-BE49-F238E27FC236}">
                <a16:creationId xmlns:a16="http://schemas.microsoft.com/office/drawing/2014/main" id="{75A684FF-CE51-0A40-BC09-CB7AA81A4BFE}"/>
              </a:ext>
            </a:extLst>
          </p:cNvPr>
          <p:cNvSpPr>
            <a:spLocks noGrp="1"/>
          </p:cNvSpPr>
          <p:nvPr>
            <p:ph type="subTitle" idx="1"/>
          </p:nvPr>
        </p:nvSpPr>
        <p:spPr>
          <a:xfrm>
            <a:off x="3962399" y="4385732"/>
            <a:ext cx="7197726" cy="1700108"/>
          </a:xfrm>
        </p:spPr>
        <p:txBody>
          <a:bodyPr>
            <a:normAutofit fontScale="70000" lnSpcReduction="20000"/>
          </a:bodyPr>
          <a:lstStyle/>
          <a:p>
            <a:r>
              <a:rPr lang="en-US" cap="none" dirty="0"/>
              <a:t>Michael Conlon, PhD</a:t>
            </a:r>
          </a:p>
          <a:p>
            <a:r>
              <a:rPr lang="en-US" cap="none" dirty="0"/>
              <a:t>Emeritus Faculty Member</a:t>
            </a:r>
          </a:p>
          <a:p>
            <a:r>
              <a:rPr lang="en-US" cap="none" dirty="0"/>
              <a:t>Health Outcomes and Biomedical Informatics</a:t>
            </a:r>
          </a:p>
          <a:p>
            <a:r>
              <a:rPr lang="en-US" cap="none" dirty="0"/>
              <a:t>University of Florida</a:t>
            </a:r>
          </a:p>
          <a:p>
            <a:r>
              <a:rPr lang="en-US" sz="1900" cap="none" dirty="0"/>
              <a:t>https://doi.org/10.6084/m9.figshare.7777391.v2</a:t>
            </a:r>
          </a:p>
          <a:p>
            <a:r>
              <a:rPr lang="en-US" cap="none" dirty="0"/>
              <a:t>https://</a:t>
            </a:r>
            <a:r>
              <a:rPr lang="en-US" cap="none" dirty="0" err="1"/>
              <a:t>orcid.org</a:t>
            </a:r>
            <a:r>
              <a:rPr lang="en-US" cap="none" dirty="0"/>
              <a:t>/0000-0002-1304-8447</a:t>
            </a:r>
          </a:p>
        </p:txBody>
      </p:sp>
    </p:spTree>
    <p:extLst>
      <p:ext uri="{BB962C8B-B14F-4D97-AF65-F5344CB8AC3E}">
        <p14:creationId xmlns:p14="http://schemas.microsoft.com/office/powerpoint/2010/main" val="1562128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kern="1200">
                <a:solidFill>
                  <a:srgbClr val="FFFFFF"/>
                </a:solidFill>
                <a:latin typeface="+mj-lt"/>
                <a:ea typeface="+mj-ea"/>
                <a:cs typeface="+mj-cs"/>
              </a:rPr>
              <a:t>What’s an ORCiD?</a:t>
            </a:r>
          </a:p>
        </p:txBody>
      </p:sp>
      <p:sp>
        <p:nvSpPr>
          <p:cNvPr id="3" name="Text Placeholder 2">
            <a:extLst>
              <a:ext uri="{FF2B5EF4-FFF2-40B4-BE49-F238E27FC236}">
                <a16:creationId xmlns:a16="http://schemas.microsoft.com/office/drawing/2014/main" id="{7A8B4B19-4711-F644-AC96-4D1B0421E8A4}"/>
              </a:ext>
            </a:extLst>
          </p:cNvPr>
          <p:cNvSpPr>
            <a:spLocks noGrp="1"/>
          </p:cNvSpPr>
          <p:nvPr>
            <p:ph type="body" idx="1"/>
          </p:nvPr>
        </p:nvSpPr>
        <p:spPr>
          <a:xfrm>
            <a:off x="1376313" y="5665510"/>
            <a:ext cx="9426806" cy="719122"/>
          </a:xfrm>
        </p:spPr>
        <p:txBody>
          <a:bodyPr vert="horz" lIns="91440" tIns="45720" rIns="91440" bIns="45720" rtlCol="0">
            <a:normAutofit/>
          </a:bodyPr>
          <a:lstStyle/>
          <a:p>
            <a:pPr algn="ctr"/>
            <a:endParaRPr lang="en-US" sz="2400" kern="1200">
              <a:solidFill>
                <a:srgbClr val="E7E6E6"/>
              </a:solidFill>
              <a:latin typeface="+mn-lt"/>
              <a:ea typeface="+mn-ea"/>
              <a:cs typeface="+mn-cs"/>
            </a:endParaRPr>
          </a:p>
        </p:txBody>
      </p:sp>
      <p:pic>
        <p:nvPicPr>
          <p:cNvPr id="4" name="Picture 3">
            <a:extLst>
              <a:ext uri="{FF2B5EF4-FFF2-40B4-BE49-F238E27FC236}">
                <a16:creationId xmlns:a16="http://schemas.microsoft.com/office/drawing/2014/main" id="{700850EA-4F55-D34D-8A3F-104B36E00375}"/>
              </a:ext>
            </a:extLst>
          </p:cNvPr>
          <p:cNvPicPr>
            <a:picLocks noChangeAspect="1"/>
          </p:cNvPicPr>
          <p:nvPr/>
        </p:nvPicPr>
        <p:blipFill>
          <a:blip r:embed="rId3"/>
          <a:stretch>
            <a:fillRect/>
          </a:stretch>
        </p:blipFill>
        <p:spPr>
          <a:xfrm>
            <a:off x="650449" y="1548372"/>
            <a:ext cx="10901471" cy="2371069"/>
          </a:xfrm>
          <a:prstGeom prst="rect">
            <a:avLst/>
          </a:prstGeom>
        </p:spPr>
      </p:pic>
    </p:spTree>
    <p:extLst>
      <p:ext uri="{BB962C8B-B14F-4D97-AF65-F5344CB8AC3E}">
        <p14:creationId xmlns:p14="http://schemas.microsoft.com/office/powerpoint/2010/main" val="307596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Picture 4" descr="A person standing in a kitchen&#13;&#10;&#13;&#10;Description automatically generated">
            <a:extLst>
              <a:ext uri="{FF2B5EF4-FFF2-40B4-BE49-F238E27FC236}">
                <a16:creationId xmlns:a16="http://schemas.microsoft.com/office/drawing/2014/main" id="{05705FE8-0503-B042-BDA3-7799F74E348E}"/>
              </a:ext>
            </a:extLst>
          </p:cNvPr>
          <p:cNvPicPr>
            <a:picLocks noChangeAspect="1"/>
          </p:cNvPicPr>
          <p:nvPr/>
        </p:nvPicPr>
        <p:blipFill rotWithShape="1">
          <a:blip r:embed="rId5"/>
          <a:srcRect l="21966" r="4519" b="-2"/>
          <a:stretch/>
        </p:blipFill>
        <p:spPr>
          <a:xfrm>
            <a:off x="20" y="975"/>
            <a:ext cx="7552924" cy="6858000"/>
          </a:xfrm>
          <a:prstGeom prst="rect">
            <a:avLst/>
          </a:prstGeom>
        </p:spPr>
      </p:pic>
      <p:pic>
        <p:nvPicPr>
          <p:cNvPr id="12" name="Picture 11">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r>
              <a:rPr lang="en-US" sz="4400"/>
              <a:t>Who needs to find an expert?</a:t>
            </a:r>
          </a:p>
        </p:txBody>
      </p:sp>
    </p:spTree>
    <p:extLst>
      <p:ext uri="{BB962C8B-B14F-4D97-AF65-F5344CB8AC3E}">
        <p14:creationId xmlns:p14="http://schemas.microsoft.com/office/powerpoint/2010/main" val="2049428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13" name="Picture 8">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4" name="Picture 3">
            <a:extLst>
              <a:ext uri="{FF2B5EF4-FFF2-40B4-BE49-F238E27FC236}">
                <a16:creationId xmlns:a16="http://schemas.microsoft.com/office/drawing/2014/main" id="{598EDB50-192D-A240-813A-18E1CBC524AA}"/>
              </a:ext>
            </a:extLst>
          </p:cNvPr>
          <p:cNvPicPr>
            <a:picLocks noChangeAspect="1"/>
          </p:cNvPicPr>
          <p:nvPr/>
        </p:nvPicPr>
        <p:blipFill rotWithShape="1">
          <a:blip r:embed="rId4"/>
          <a:srcRect l="9667" r="16818" b="-2"/>
          <a:stretch/>
        </p:blipFill>
        <p:spPr>
          <a:xfrm>
            <a:off x="20" y="975"/>
            <a:ext cx="7552924" cy="6858000"/>
          </a:xfrm>
          <a:prstGeom prst="rect">
            <a:avLst/>
          </a:prstGeom>
        </p:spPr>
      </p:pic>
      <p:pic>
        <p:nvPicPr>
          <p:cNvPr id="14" name="Picture 10">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0B630E88-ACB7-5C47-979C-90F0AC430AD8}"/>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lnSpc>
                <a:spcPct val="90000"/>
              </a:lnSpc>
            </a:pPr>
            <a:r>
              <a:rPr lang="en-US" sz="4100"/>
              <a:t>Does the expert need to be at my institution?</a:t>
            </a:r>
          </a:p>
        </p:txBody>
      </p:sp>
      <p:sp>
        <p:nvSpPr>
          <p:cNvPr id="3" name="Text Placeholder 2">
            <a:extLst>
              <a:ext uri="{FF2B5EF4-FFF2-40B4-BE49-F238E27FC236}">
                <a16:creationId xmlns:a16="http://schemas.microsoft.com/office/drawing/2014/main" id="{4CE77C52-CC74-BA4F-863A-B7E1CE59A38A}"/>
              </a:ext>
            </a:extLst>
          </p:cNvPr>
          <p:cNvSpPr>
            <a:spLocks noGrp="1"/>
          </p:cNvSpPr>
          <p:nvPr>
            <p:ph type="body" idx="1"/>
          </p:nvPr>
        </p:nvSpPr>
        <p:spPr>
          <a:xfrm>
            <a:off x="7905135" y="4385732"/>
            <a:ext cx="3254990" cy="1405467"/>
          </a:xfrm>
        </p:spPr>
        <p:txBody>
          <a:bodyPr vert="horz" lIns="91440" tIns="45720" rIns="91440" bIns="45720" rtlCol="0" anchor="t">
            <a:normAutofit/>
          </a:bodyPr>
          <a:lstStyle/>
          <a:p>
            <a:pPr algn="r"/>
            <a:endParaRPr lang="en-US" sz="1800"/>
          </a:p>
        </p:txBody>
      </p:sp>
    </p:spTree>
    <p:extLst>
      <p:ext uri="{BB962C8B-B14F-4D97-AF65-F5344CB8AC3E}">
        <p14:creationId xmlns:p14="http://schemas.microsoft.com/office/powerpoint/2010/main" val="1892212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8" name="Content Placeholder 4" descr="A group of people in a room&#13;&#10;&#13;&#10;Description automatically generated">
            <a:extLst>
              <a:ext uri="{FF2B5EF4-FFF2-40B4-BE49-F238E27FC236}">
                <a16:creationId xmlns:a16="http://schemas.microsoft.com/office/drawing/2014/main" id="{9CA30BFC-991A-D749-9308-CB8B8942402C}"/>
              </a:ext>
            </a:extLst>
          </p:cNvPr>
          <p:cNvPicPr>
            <a:picLocks noChangeAspect="1"/>
          </p:cNvPicPr>
          <p:nvPr/>
        </p:nvPicPr>
        <p:blipFill rotWithShape="1">
          <a:blip r:embed="rId5"/>
          <a:srcRect t="7530" r="-2" b="24370"/>
          <a:stretch/>
        </p:blipFill>
        <p:spPr>
          <a:xfrm>
            <a:off x="20" y="975"/>
            <a:ext cx="7552924" cy="6858000"/>
          </a:xfrm>
          <a:prstGeom prst="rect">
            <a:avLst/>
          </a:prstGeom>
        </p:spPr>
      </p:pic>
      <p:pic>
        <p:nvPicPr>
          <p:cNvPr id="15" name="Picture 14">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567BB050-D8A7-1247-83F5-B5A1435DFCBB}"/>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lnSpc>
                <a:spcPct val="90000"/>
              </a:lnSpc>
            </a:pPr>
            <a:r>
              <a:rPr lang="en-US" sz="4100" dirty="0"/>
              <a:t>What are students looking for?</a:t>
            </a:r>
          </a:p>
        </p:txBody>
      </p:sp>
    </p:spTree>
    <p:extLst>
      <p:ext uri="{BB962C8B-B14F-4D97-AF65-F5344CB8AC3E}">
        <p14:creationId xmlns:p14="http://schemas.microsoft.com/office/powerpoint/2010/main" val="131799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Picture 4" descr="A picture containing indoor, table, building, floor&#13;&#10;&#13;&#10;Description automatically generated">
            <a:extLst>
              <a:ext uri="{FF2B5EF4-FFF2-40B4-BE49-F238E27FC236}">
                <a16:creationId xmlns:a16="http://schemas.microsoft.com/office/drawing/2014/main" id="{CC3EC7D6-43BF-4C4B-9B38-9D6BB5DA356B}"/>
              </a:ext>
            </a:extLst>
          </p:cNvPr>
          <p:cNvPicPr>
            <a:picLocks noChangeAspect="1"/>
          </p:cNvPicPr>
          <p:nvPr/>
        </p:nvPicPr>
        <p:blipFill rotWithShape="1">
          <a:blip r:embed="rId4"/>
          <a:srcRect l="9091" t="31818"/>
          <a:stretch/>
        </p:blipFill>
        <p:spPr>
          <a:xfrm>
            <a:off x="20" y="10"/>
            <a:ext cx="12191980" cy="6857990"/>
          </a:xfrm>
          <a:prstGeom prst="rect">
            <a:avLst/>
          </a:prstGeom>
        </p:spPr>
      </p:pic>
      <p:pic>
        <p:nvPicPr>
          <p:cNvPr id="12" name="Picture 11">
            <a:extLst>
              <a:ext uri="{FF2B5EF4-FFF2-40B4-BE49-F238E27FC236}">
                <a16:creationId xmlns:a16="http://schemas.microsoft.com/office/drawing/2014/main" id="{545F67A4-7428-47F3-AE14-8CA43D976E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Freeform 5">
            <a:extLst>
              <a:ext uri="{FF2B5EF4-FFF2-40B4-BE49-F238E27FC236}">
                <a16:creationId xmlns:a16="http://schemas.microsoft.com/office/drawing/2014/main" id="{F4A20210-FA90-4B6D-8D2E-1B90054E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6" name="Freeform 14">
            <a:extLst>
              <a:ext uri="{FF2B5EF4-FFF2-40B4-BE49-F238E27FC236}">
                <a16:creationId xmlns:a16="http://schemas.microsoft.com/office/drawing/2014/main" id="{39213B44-68B7-47E7-B506-5C79FCF80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9084D60-65A6-45F8-8C17-3529E43F1C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9" name="Straight Connector 18">
              <a:extLst>
                <a:ext uri="{FF2B5EF4-FFF2-40B4-BE49-F238E27FC236}">
                  <a16:creationId xmlns:a16="http://schemas.microsoft.com/office/drawing/2014/main" id="{444A2572-2BF1-4C8E-AF59-F3AD411D89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DF3485-B455-470C-8FA8-A1BDE087B8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E9DCD0-EE49-4CB4-89B6-C25F9861C3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13CF62-C96C-44E9-8C28-E3F2C6E7C6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06558F-07E9-4D78-A6F3-8BCFA9E734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12D8773-83C0-4D51-9E1F-046DA7DA0D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880C3FB-3E2E-4054-A6D1-38176D6E2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05591A-6112-4B84-8E9E-923E43C4ED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884290-8E39-4425-BB4F-48D955C1F8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0C383A3-6D77-41CE-8121-498BC3BA51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20A319-4A10-4542-B48C-5FB2714C4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15B038-50ED-419D-B142-C96EE418B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BAFF2F4-75B2-4498-8559-BAE80D89B4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6AE167-8087-4A4B-B41D-5658EEBA68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D353E8A-CBA6-44F9-9C00-D0AD27C96C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A2C318A-A79F-4CAD-BA7A-51427BF9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2996E3-5E01-4F22-B23C-7CD0CF72C4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60F6BC4-AB51-4DE7-B83C-E71FE4EC86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F65FC1C-93BF-4ACA-BF17-17372DD108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9F9913C-8CCE-4D56-9D2A-0C2D68667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0EDD18C-1AAD-48E5-AAAD-73F4B5643C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2D7A5C4-18C8-43E9-A50A-F87A362C85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A0C484E-A224-4DB0-8C34-89BE54BD12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9BB438E-A25F-4A7F-B209-8899B7CEC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F8BA6DC-B1E9-4F32-A5CC-8F61976B69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F6D95B2-1C8D-4156-AB05-523619B4F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88409AD-A77F-4304-9E8B-08A4891C7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62AD08A-B385-4D18-B948-8D53B39184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2A413E-FF1A-46B1-BF8B-3C1C408B34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CFF4E44-2BEB-4FAE-97C9-BC6E8296D1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0486C0A-9B93-46B8-932F-876BE26CEF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429BF5D-8D5B-4A48-89EE-8B779826E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DC996EE-5EB1-4943-A1E8-70810CBD67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2F833C8-E3CE-4399-B78B-9DD0EEA64C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7C92DB2-78F1-4872-B9C7-C658A78869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F8A2FAA-05E1-448E-A606-FA9D67036C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5AAB5D1-1672-4825-88A7-D93923475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2CAAFDB-2BA2-4D04-8B8B-1241D5EC0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381B3C-0009-451B-BCB3-48F7810C1B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A10544C-1EAD-47FB-A17E-52C6222826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2540B37-D854-4525-93F8-410685438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50DFE8-D07F-435C-B5A2-47D126FD9F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C1A6513-2D5D-458C-B841-D5DD9844B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931CF18-850E-41CD-823E-D311BD5CC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4497A09-1B1C-4EB6-B728-6FC3A1C125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A60DE04-F3E8-437E-A2E4-A8A7BA01C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DBBA541-852C-4AE6-82E8-6BD13AFB4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FC3362F-AD7E-45D7-BE85-7C8DD81347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CD83E0F-C8AF-4D52-94DB-CD949A2B16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0D5F865-890F-483F-B407-516CE6D222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E6A2505-E617-4419-AB05-10B779B5C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DFF0D66-52FC-4F64-B67F-72D9EFEED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CC72040-7945-4051-989C-2B728F6D50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EB6302-2333-45D4-AE20-B0F6D45CC1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ECC1105-D16E-411D-B4B7-80BF039BF9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7D2F518-4540-44DE-BC62-7D598EC99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19566BC-880A-4113-A9C4-0017E5184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18E7D73-F4E4-4F5D-AFF9-EE491954A0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D0988A2-3571-4C16-BDEF-58254F04E5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550BAC8-41FE-4300-910B-EE7BBD7A0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8CD175C-18A7-4589-8C46-A61FEF6D9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6BE3031-FD1C-443C-9889-243CEEAEDF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E37BF5D-3732-41F2-B9AF-A56C9214D6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77B6718-917A-4A01-BCF8-5C6E1217B2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C23AB5B-98FB-43F1-B590-BBA79814F2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6EEC146-226B-4C83-9C1B-DD5495DE1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24D094-41EF-4CA2-9834-B04793FA12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DA46AD8-674F-46C3-8A22-280F78F91A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E9D757B-CD9D-447C-8780-79F2FF875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76B76E9-7342-43BC-B629-9180ABF577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25F68A-2DCB-4183-86F1-3428326E59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A5FA913-066C-4504-A753-026056454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A6E50AC-CA1E-4DD3-B85F-1720C019E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224B2B1-DBD8-4BA8-8CEB-BFAC8A15D3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DEFE1E7-69A3-47F5-B8B8-C0898281B6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6F1F489-762E-4979-9EBC-50A62330B8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27DF22C-20E6-4DED-B405-1B26C5218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36FD8D7-6E0F-468E-B8C4-F4E6707112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8765B7C-A8E8-6A45-A6A7-4AF502C312DC}"/>
              </a:ext>
            </a:extLst>
          </p:cNvPr>
          <p:cNvSpPr>
            <a:spLocks noGrp="1"/>
          </p:cNvSpPr>
          <p:nvPr>
            <p:ph type="title"/>
          </p:nvPr>
        </p:nvSpPr>
        <p:spPr>
          <a:xfrm>
            <a:off x="6646333" y="2032000"/>
            <a:ext cx="4513792" cy="2819398"/>
          </a:xfrm>
        </p:spPr>
        <p:txBody>
          <a:bodyPr vert="horz" lIns="91440" tIns="45720" rIns="91440" bIns="45720" rtlCol="0" anchor="b">
            <a:normAutofit/>
          </a:bodyPr>
          <a:lstStyle/>
          <a:p>
            <a:pPr algn="r">
              <a:lnSpc>
                <a:spcPct val="90000"/>
              </a:lnSpc>
            </a:pPr>
            <a:r>
              <a:rPr lang="en-US" sz="4800"/>
              <a:t>Is finding an expert similar to finding a book?</a:t>
            </a:r>
          </a:p>
        </p:txBody>
      </p:sp>
      <p:sp>
        <p:nvSpPr>
          <p:cNvPr id="3" name="Text Placeholder 2">
            <a:extLst>
              <a:ext uri="{FF2B5EF4-FFF2-40B4-BE49-F238E27FC236}">
                <a16:creationId xmlns:a16="http://schemas.microsoft.com/office/drawing/2014/main" id="{424D5D4F-EC07-5043-A481-FAAA4553F5D3}"/>
              </a:ext>
            </a:extLst>
          </p:cNvPr>
          <p:cNvSpPr>
            <a:spLocks noGrp="1"/>
          </p:cNvSpPr>
          <p:nvPr>
            <p:ph type="body" idx="1"/>
          </p:nvPr>
        </p:nvSpPr>
        <p:spPr>
          <a:xfrm>
            <a:off x="6646333" y="4851399"/>
            <a:ext cx="4513792" cy="914401"/>
          </a:xfrm>
        </p:spPr>
        <p:txBody>
          <a:bodyPr vert="horz" lIns="91440" tIns="45720" rIns="91440" bIns="45720" rtlCol="0" anchor="t">
            <a:normAutofit/>
          </a:bodyPr>
          <a:lstStyle/>
          <a:p>
            <a:pPr algn="r"/>
            <a:endParaRPr lang="en-US" sz="1800"/>
          </a:p>
        </p:txBody>
      </p:sp>
    </p:spTree>
    <p:extLst>
      <p:ext uri="{BB962C8B-B14F-4D97-AF65-F5344CB8AC3E}">
        <p14:creationId xmlns:p14="http://schemas.microsoft.com/office/powerpoint/2010/main" val="3125192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4" name="Picture 3">
            <a:extLst>
              <a:ext uri="{FF2B5EF4-FFF2-40B4-BE49-F238E27FC236}">
                <a16:creationId xmlns:a16="http://schemas.microsoft.com/office/drawing/2014/main" id="{94FB1CC5-1749-EE4D-963D-049E4AD75A29}"/>
              </a:ext>
            </a:extLst>
          </p:cNvPr>
          <p:cNvPicPr>
            <a:picLocks noChangeAspect="1"/>
          </p:cNvPicPr>
          <p:nvPr/>
        </p:nvPicPr>
        <p:blipFill rotWithShape="1">
          <a:blip r:embed="rId5"/>
          <a:srcRect r="17400"/>
          <a:stretch/>
        </p:blipFill>
        <p:spPr>
          <a:xfrm>
            <a:off x="20" y="975"/>
            <a:ext cx="7552924" cy="6858000"/>
          </a:xfrm>
          <a:prstGeom prst="rect">
            <a:avLst/>
          </a:prstGeom>
        </p:spPr>
      </p:pic>
      <p:pic>
        <p:nvPicPr>
          <p:cNvPr id="11" name="Picture 10">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3DEC247E-2528-9A4B-9409-B334D2AD3C81}"/>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lnSpc>
                <a:spcPct val="90000"/>
              </a:lnSpc>
            </a:pPr>
            <a:r>
              <a:rPr lang="en-US" sz="3700"/>
              <a:t>How do researchers meet researchers?</a:t>
            </a:r>
          </a:p>
        </p:txBody>
      </p:sp>
    </p:spTree>
    <p:extLst>
      <p:ext uri="{BB962C8B-B14F-4D97-AF65-F5344CB8AC3E}">
        <p14:creationId xmlns:p14="http://schemas.microsoft.com/office/powerpoint/2010/main" val="1474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806" y="5301673"/>
            <a:ext cx="3706762" cy="1200745"/>
          </a:xfrm>
        </p:spPr>
        <p:txBody>
          <a:bodyPr vert="horz" lIns="91440" tIns="45720" rIns="91440" bIns="45720" rtlCol="0" anchor="ctr">
            <a:normAutofit fontScale="90000"/>
          </a:bodyPr>
          <a:lstStyle/>
          <a:p>
            <a:r>
              <a:rPr lang="en-US" sz="1300" cap="none" dirty="0">
                <a:latin typeface="+mn-lt"/>
              </a:rPr>
              <a:t>Vacca, R, McCarty, C, Conlon, M, and Nelson, D. Designing a CTSA‐Based Social Network Intervention to Foster Cross‐Disciplinary Team Science</a:t>
            </a:r>
            <a:br>
              <a:rPr lang="en-US" sz="1300" cap="none" dirty="0">
                <a:latin typeface="+mn-lt"/>
              </a:rPr>
            </a:br>
            <a:r>
              <a:rPr lang="en-US" sz="1300" cap="none" dirty="0">
                <a:latin typeface="+mn-lt"/>
              </a:rPr>
              <a:t>Clin Transl Sci. 2015 Aug; 8(4): 281–289.</a:t>
            </a:r>
            <a:br>
              <a:rPr lang="en-US" sz="1300" cap="none" dirty="0">
                <a:latin typeface="+mn-lt"/>
              </a:rPr>
            </a:br>
            <a:r>
              <a:rPr lang="en-US" sz="1300" cap="none" dirty="0">
                <a:latin typeface="+mn-lt"/>
              </a:rPr>
              <a:t>Published online 2015 Mar 19. doi:  10.1111/cts.12267</a:t>
            </a:r>
            <a:br>
              <a:rPr lang="en-US" dirty="0"/>
            </a:br>
            <a:endParaRPr lang="en-US" sz="1200" i="1" dirty="0"/>
          </a:p>
        </p:txBody>
      </p:sp>
      <p:sp>
        <p:nvSpPr>
          <p:cNvPr id="4" name="TextBox 3"/>
          <p:cNvSpPr txBox="1"/>
          <p:nvPr/>
        </p:nvSpPr>
        <p:spPr>
          <a:xfrm>
            <a:off x="7865806" y="1984514"/>
            <a:ext cx="3706762" cy="2593407"/>
          </a:xfrm>
          <a:prstGeom prst="rect">
            <a:avLst/>
          </a:prstGeom>
        </p:spPr>
        <p:txBody>
          <a:bodyPr vert="horz" lIns="91440" tIns="45720" rIns="91440" bIns="45720" rtlCol="0" anchor="ctr">
            <a:normAutofit/>
          </a:bodyPr>
          <a:lstStyle/>
          <a:p>
            <a:pPr>
              <a:spcAft>
                <a:spcPts val="1000"/>
              </a:spcAft>
              <a:buClr>
                <a:schemeClr val="tx1"/>
              </a:buClr>
              <a:buSzPct val="100000"/>
            </a:pPr>
            <a:r>
              <a:rPr lang="en-US" dirty="0"/>
              <a:t>Co-author network of the University of Florida, 2013</a:t>
            </a:r>
          </a:p>
          <a:p>
            <a:pPr>
              <a:spcAft>
                <a:spcPts val="1000"/>
              </a:spcAft>
              <a:buClr>
                <a:schemeClr val="tx1"/>
              </a:buClr>
              <a:buSzPct val="100000"/>
            </a:pPr>
            <a:r>
              <a:rPr lang="en-US" dirty="0"/>
              <a:t>A) shows new connections via induction. Health Center Faculty in blue.  Pilot awardees and new connections in red </a:t>
            </a:r>
          </a:p>
          <a:p>
            <a:pPr>
              <a:spcAft>
                <a:spcPts val="1000"/>
              </a:spcAft>
              <a:buClr>
                <a:schemeClr val="tx1"/>
              </a:buClr>
              <a:buSzPct val="100000"/>
            </a:pPr>
            <a:r>
              <a:rPr lang="en-US" dirty="0"/>
              <a:t>B) shows new connections via alteration</a:t>
            </a:r>
          </a:p>
        </p:txBody>
      </p:sp>
      <p:sp>
        <p:nvSpPr>
          <p:cNvPr id="6" name="Title 1">
            <a:extLst>
              <a:ext uri="{FF2B5EF4-FFF2-40B4-BE49-F238E27FC236}">
                <a16:creationId xmlns:a16="http://schemas.microsoft.com/office/drawing/2014/main" id="{6AB2E39C-AB68-FF46-99E2-763D47AAE18A}"/>
              </a:ext>
            </a:extLst>
          </p:cNvPr>
          <p:cNvSpPr txBox="1">
            <a:spLocks/>
          </p:cNvSpPr>
          <p:nvPr/>
        </p:nvSpPr>
        <p:spPr>
          <a:xfrm>
            <a:off x="0" y="178315"/>
            <a:ext cx="121888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WHO WANTS TO MEET WHOM?</a:t>
            </a:r>
          </a:p>
        </p:txBody>
      </p:sp>
      <p:pic>
        <p:nvPicPr>
          <p:cNvPr id="13" name="Picture 12">
            <a:extLst>
              <a:ext uri="{FF2B5EF4-FFF2-40B4-BE49-F238E27FC236}">
                <a16:creationId xmlns:a16="http://schemas.microsoft.com/office/drawing/2014/main" id="{A315489A-9408-3742-B3AC-1E8FC50BDE76}"/>
              </a:ext>
            </a:extLst>
          </p:cNvPr>
          <p:cNvPicPr>
            <a:picLocks noChangeAspect="1"/>
          </p:cNvPicPr>
          <p:nvPr/>
        </p:nvPicPr>
        <p:blipFill>
          <a:blip r:embed="rId2"/>
          <a:stretch>
            <a:fillRect/>
          </a:stretch>
        </p:blipFill>
        <p:spPr>
          <a:xfrm>
            <a:off x="452363" y="1871517"/>
            <a:ext cx="7177684" cy="3540991"/>
          </a:xfrm>
          <a:prstGeom prst="rect">
            <a:avLst/>
          </a:prstGeom>
        </p:spPr>
      </p:pic>
    </p:spTree>
    <p:extLst>
      <p:ext uri="{BB962C8B-B14F-4D97-AF65-F5344CB8AC3E}">
        <p14:creationId xmlns:p14="http://schemas.microsoft.com/office/powerpoint/2010/main" val="1133481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Picture 4" descr="A group of people standing around a table&#13;&#10;&#13;&#10;Description automatically generated">
            <a:extLst>
              <a:ext uri="{FF2B5EF4-FFF2-40B4-BE49-F238E27FC236}">
                <a16:creationId xmlns:a16="http://schemas.microsoft.com/office/drawing/2014/main" id="{FE2636A2-EA71-A647-B901-4DA14878D5AD}"/>
              </a:ext>
            </a:extLst>
          </p:cNvPr>
          <p:cNvPicPr>
            <a:picLocks noChangeAspect="1"/>
          </p:cNvPicPr>
          <p:nvPr/>
        </p:nvPicPr>
        <p:blipFill rotWithShape="1">
          <a:blip r:embed="rId5"/>
          <a:srcRect l="4686" r="21799" b="-2"/>
          <a:stretch/>
        </p:blipFill>
        <p:spPr>
          <a:xfrm>
            <a:off x="20" y="975"/>
            <a:ext cx="7552924" cy="6858000"/>
          </a:xfrm>
          <a:prstGeom prst="rect">
            <a:avLst/>
          </a:prstGeom>
        </p:spPr>
      </p:pic>
      <p:pic>
        <p:nvPicPr>
          <p:cNvPr id="12" name="Picture 11">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lnSpc>
                <a:spcPct val="90000"/>
              </a:lnSpc>
            </a:pPr>
            <a:r>
              <a:rPr lang="en-US" sz="4100"/>
              <a:t>How do researchers write a grant?</a:t>
            </a:r>
          </a:p>
        </p:txBody>
      </p:sp>
      <p:sp>
        <p:nvSpPr>
          <p:cNvPr id="3" name="Text Placeholder 2">
            <a:extLst>
              <a:ext uri="{FF2B5EF4-FFF2-40B4-BE49-F238E27FC236}">
                <a16:creationId xmlns:a16="http://schemas.microsoft.com/office/drawing/2014/main" id="{7A8B4B19-4711-F644-AC96-4D1B0421E8A4}"/>
              </a:ext>
            </a:extLst>
          </p:cNvPr>
          <p:cNvSpPr>
            <a:spLocks noGrp="1"/>
          </p:cNvSpPr>
          <p:nvPr>
            <p:ph type="body" idx="1"/>
          </p:nvPr>
        </p:nvSpPr>
        <p:spPr>
          <a:xfrm>
            <a:off x="7905135" y="4385732"/>
            <a:ext cx="3254990" cy="1405467"/>
          </a:xfrm>
        </p:spPr>
        <p:txBody>
          <a:bodyPr vert="horz" lIns="91440" tIns="45720" rIns="91440" bIns="45720" rtlCol="0" anchor="t">
            <a:normAutofit/>
          </a:bodyPr>
          <a:lstStyle/>
          <a:p>
            <a:pPr algn="r"/>
            <a:endParaRPr lang="en-US" sz="1800"/>
          </a:p>
        </p:txBody>
      </p:sp>
    </p:spTree>
    <p:extLst>
      <p:ext uri="{BB962C8B-B14F-4D97-AF65-F5344CB8AC3E}">
        <p14:creationId xmlns:p14="http://schemas.microsoft.com/office/powerpoint/2010/main" val="2911385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2" name="Rectangle 11">
            <a:extLst>
              <a:ext uri="{FF2B5EF4-FFF2-40B4-BE49-F238E27FC236}">
                <a16:creationId xmlns:a16="http://schemas.microsoft.com/office/drawing/2014/main" id="{0DC895F7-4E59-40FB-87DD-ACE47F94C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FBB7A15-A247-9141-AB10-6859D6866F88}"/>
              </a:ext>
            </a:extLst>
          </p:cNvPr>
          <p:cNvPicPr>
            <a:picLocks noChangeAspect="1"/>
          </p:cNvPicPr>
          <p:nvPr/>
        </p:nvPicPr>
        <p:blipFill rotWithShape="1">
          <a:blip r:embed="rId4">
            <a:alphaModFix amt="70000"/>
            <a:extLst/>
          </a:blip>
          <a:srcRect t="20770" b="4230"/>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1A4C720E-710D-44F8-A8D7-2BAA61E181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51000"/>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2" name="Title 1">
            <a:extLst>
              <a:ext uri="{FF2B5EF4-FFF2-40B4-BE49-F238E27FC236}">
                <a16:creationId xmlns:a16="http://schemas.microsoft.com/office/drawing/2014/main" id="{C1865AA2-EA54-7D48-9704-65C142D6058D}"/>
              </a:ext>
            </a:extLst>
          </p:cNvPr>
          <p:cNvSpPr>
            <a:spLocks noGrp="1"/>
          </p:cNvSpPr>
          <p:nvPr>
            <p:ph type="title"/>
          </p:nvPr>
        </p:nvSpPr>
        <p:spPr>
          <a:xfrm>
            <a:off x="3962399" y="1964267"/>
            <a:ext cx="7197726" cy="2421464"/>
          </a:xfrm>
        </p:spPr>
        <p:txBody>
          <a:bodyPr vert="horz" lIns="91440" tIns="45720" rIns="91440" bIns="45720" rtlCol="0" anchor="b">
            <a:normAutofit/>
          </a:bodyPr>
          <a:lstStyle/>
          <a:p>
            <a:pPr algn="r"/>
            <a:r>
              <a:rPr lang="en-US" sz="4800" dirty="0"/>
              <a:t>HOW/WHEN DO LIBRARIANS MEET RESEARCHERS?</a:t>
            </a:r>
          </a:p>
        </p:txBody>
      </p:sp>
    </p:spTree>
    <p:extLst>
      <p:ext uri="{BB962C8B-B14F-4D97-AF65-F5344CB8AC3E}">
        <p14:creationId xmlns:p14="http://schemas.microsoft.com/office/powerpoint/2010/main" val="619711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Picture 4">
            <a:extLst>
              <a:ext uri="{FF2B5EF4-FFF2-40B4-BE49-F238E27FC236}">
                <a16:creationId xmlns:a16="http://schemas.microsoft.com/office/drawing/2014/main" id="{25045A59-A7C9-504B-97AD-C09BED781D7A}"/>
              </a:ext>
            </a:extLst>
          </p:cNvPr>
          <p:cNvPicPr>
            <a:picLocks noChangeAspect="1"/>
          </p:cNvPicPr>
          <p:nvPr/>
        </p:nvPicPr>
        <p:blipFill rotWithShape="1">
          <a:blip r:embed="rId5"/>
          <a:srcRect l="29789" r="11290" b="1"/>
          <a:stretch/>
        </p:blipFill>
        <p:spPr>
          <a:xfrm>
            <a:off x="20" y="975"/>
            <a:ext cx="7552924" cy="6858000"/>
          </a:xfrm>
          <a:prstGeom prst="rect">
            <a:avLst/>
          </a:prstGeom>
        </p:spPr>
      </p:pic>
      <p:pic>
        <p:nvPicPr>
          <p:cNvPr id="12" name="Picture 11">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F5CC28EC-8CEB-B543-9AD3-E188460F11D6}"/>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r>
              <a:rPr lang="en-US" sz="4800" dirty="0"/>
              <a:t>Can THE LIBRARY Help Me?</a:t>
            </a:r>
          </a:p>
        </p:txBody>
      </p:sp>
    </p:spTree>
    <p:extLst>
      <p:ext uri="{BB962C8B-B14F-4D97-AF65-F5344CB8AC3E}">
        <p14:creationId xmlns:p14="http://schemas.microsoft.com/office/powerpoint/2010/main" val="268949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12C5-437B-E146-B717-A6755F6CCBB6}"/>
              </a:ext>
            </a:extLst>
          </p:cNvPr>
          <p:cNvSpPr>
            <a:spLocks noGrp="1"/>
          </p:cNvSpPr>
          <p:nvPr>
            <p:ph type="title"/>
          </p:nvPr>
        </p:nvSpPr>
        <p:spPr>
          <a:xfrm>
            <a:off x="6400800" y="609600"/>
            <a:ext cx="5147730" cy="1641987"/>
          </a:xfrm>
        </p:spPr>
        <p:txBody>
          <a:bodyPr>
            <a:normAutofit/>
          </a:bodyPr>
          <a:lstStyle/>
          <a:p>
            <a:r>
              <a:rPr lang="en-US" dirty="0"/>
              <a:t>My University</a:t>
            </a:r>
          </a:p>
        </p:txBody>
      </p:sp>
      <p:pic>
        <p:nvPicPr>
          <p:cNvPr id="11" name="Content Placeholder 7">
            <a:extLst>
              <a:ext uri="{FF2B5EF4-FFF2-40B4-BE49-F238E27FC236}">
                <a16:creationId xmlns:a16="http://schemas.microsoft.com/office/drawing/2014/main" id="{E8B01399-4B70-BA43-9837-0770F3EC23DE}"/>
              </a:ext>
            </a:extLst>
          </p:cNvPr>
          <p:cNvPicPr>
            <a:picLocks noChangeAspect="1"/>
          </p:cNvPicPr>
          <p:nvPr/>
        </p:nvPicPr>
        <p:blipFill rotWithShape="1">
          <a:blip r:embed="rId4"/>
          <a:srcRect l="25189" r="27478" b="-1"/>
          <a:stretch/>
        </p:blipFill>
        <p:spPr>
          <a:xfrm>
            <a:off x="20" y="975"/>
            <a:ext cx="6095980" cy="6858000"/>
          </a:xfrm>
          <a:prstGeom prst="rect">
            <a:avLst/>
          </a:prstGeom>
        </p:spPr>
      </p:pic>
      <p:sp>
        <p:nvSpPr>
          <p:cNvPr id="13" name="Content Placeholder 12">
            <a:extLst>
              <a:ext uri="{FF2B5EF4-FFF2-40B4-BE49-F238E27FC236}">
                <a16:creationId xmlns:a16="http://schemas.microsoft.com/office/drawing/2014/main" id="{B5664DDA-5A7F-49D3-82ED-A6FE4ECA314E}"/>
              </a:ext>
            </a:extLst>
          </p:cNvPr>
          <p:cNvSpPr>
            <a:spLocks noGrp="1"/>
          </p:cNvSpPr>
          <p:nvPr>
            <p:ph idx="1"/>
          </p:nvPr>
        </p:nvSpPr>
        <p:spPr>
          <a:xfrm>
            <a:off x="6400800" y="2251587"/>
            <a:ext cx="5147730" cy="3637935"/>
          </a:xfrm>
        </p:spPr>
        <p:txBody>
          <a:bodyPr>
            <a:normAutofit/>
          </a:bodyPr>
          <a:lstStyle/>
          <a:p>
            <a:r>
              <a:rPr lang="en-US" dirty="0"/>
              <a:t>University of Florida (UF), Gainesville, Florida, USA</a:t>
            </a:r>
          </a:p>
          <a:p>
            <a:r>
              <a:rPr lang="en-US" dirty="0"/>
              <a:t>Public, state-supported, grant funded</a:t>
            </a:r>
          </a:p>
          <a:p>
            <a:r>
              <a:rPr lang="en-US" dirty="0"/>
              <a:t>Free tuition for Florida students with high marks</a:t>
            </a:r>
          </a:p>
          <a:p>
            <a:r>
              <a:rPr lang="en-US" dirty="0"/>
              <a:t>Annual budget $7B</a:t>
            </a:r>
          </a:p>
          <a:p>
            <a:r>
              <a:rPr lang="en-US" dirty="0"/>
              <a:t>55000 students, 6000 faculty, 16 colleges, 2000 acres, 10750 active projects, 7000 research papers per year. Nine hospitals, 67 agricultural offices, 25 research centers across the state</a:t>
            </a:r>
          </a:p>
        </p:txBody>
      </p:sp>
    </p:spTree>
    <p:extLst>
      <p:ext uri="{BB962C8B-B14F-4D97-AF65-F5344CB8AC3E}">
        <p14:creationId xmlns:p14="http://schemas.microsoft.com/office/powerpoint/2010/main" val="238890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Picture 4" descr="A screenshot of a cell phone&#13;&#10;&#13;&#10;Description automatically generated">
            <a:extLst>
              <a:ext uri="{FF2B5EF4-FFF2-40B4-BE49-F238E27FC236}">
                <a16:creationId xmlns:a16="http://schemas.microsoft.com/office/drawing/2014/main" id="{655A08B3-07E5-944F-82D1-5883C4384ABB}"/>
              </a:ext>
            </a:extLst>
          </p:cNvPr>
          <p:cNvPicPr>
            <a:picLocks noChangeAspect="1"/>
          </p:cNvPicPr>
          <p:nvPr/>
        </p:nvPicPr>
        <p:blipFill rotWithShape="1">
          <a:blip r:embed="rId5"/>
          <a:srcRect r="-1" b="14193"/>
          <a:stretch/>
        </p:blipFill>
        <p:spPr>
          <a:xfrm>
            <a:off x="20" y="975"/>
            <a:ext cx="7552924" cy="6858000"/>
          </a:xfrm>
          <a:prstGeom prst="rect">
            <a:avLst/>
          </a:prstGeom>
        </p:spPr>
      </p:pic>
      <p:pic>
        <p:nvPicPr>
          <p:cNvPr id="12" name="Picture 11">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lnSpc>
                <a:spcPct val="90000"/>
              </a:lnSpc>
            </a:pPr>
            <a:r>
              <a:rPr lang="en-US" sz="4100"/>
              <a:t>Who can help me with my profile?</a:t>
            </a:r>
          </a:p>
        </p:txBody>
      </p:sp>
    </p:spTree>
    <p:extLst>
      <p:ext uri="{BB962C8B-B14F-4D97-AF65-F5344CB8AC3E}">
        <p14:creationId xmlns:p14="http://schemas.microsoft.com/office/powerpoint/2010/main" val="2117659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p:txBody>
          <a:bodyPr/>
          <a:lstStyle/>
          <a:p>
            <a:pPr algn="ctr"/>
            <a:r>
              <a:rPr lang="en-US" dirty="0"/>
              <a:t>What’s instrumenting research?</a:t>
            </a:r>
          </a:p>
        </p:txBody>
      </p:sp>
      <p:sp>
        <p:nvSpPr>
          <p:cNvPr id="3" name="Text Placeholder 2">
            <a:extLst>
              <a:ext uri="{FF2B5EF4-FFF2-40B4-BE49-F238E27FC236}">
                <a16:creationId xmlns:a16="http://schemas.microsoft.com/office/drawing/2014/main" id="{7A8B4B19-4711-F644-AC96-4D1B0421E8A4}"/>
              </a:ext>
            </a:extLst>
          </p:cNvPr>
          <p:cNvSpPr>
            <a:spLocks noGrp="1"/>
          </p:cNvSpPr>
          <p:nvPr>
            <p:ph type="body" idx="1"/>
          </p:nvPr>
        </p:nvSpPr>
        <p:spPr/>
        <p:txBody>
          <a:bodyPr/>
          <a:lstStyle/>
          <a:p>
            <a:endParaRPr lang="en-US"/>
          </a:p>
        </p:txBody>
      </p:sp>
      <p:pic>
        <p:nvPicPr>
          <p:cNvPr id="5" name="Picture 4" descr="A group of people sitting on the ground&#13;&#10;&#13;&#10;Description automatically generated">
            <a:extLst>
              <a:ext uri="{FF2B5EF4-FFF2-40B4-BE49-F238E27FC236}">
                <a16:creationId xmlns:a16="http://schemas.microsoft.com/office/drawing/2014/main" id="{AAF5F686-5A57-354C-A914-9F2E453ECE3F}"/>
              </a:ext>
            </a:extLst>
          </p:cNvPr>
          <p:cNvPicPr>
            <a:picLocks noChangeAspect="1"/>
          </p:cNvPicPr>
          <p:nvPr/>
        </p:nvPicPr>
        <p:blipFill>
          <a:blip r:embed="rId3"/>
          <a:stretch>
            <a:fillRect/>
          </a:stretch>
        </p:blipFill>
        <p:spPr>
          <a:xfrm>
            <a:off x="0" y="-625989"/>
            <a:ext cx="12192000" cy="8109978"/>
          </a:xfrm>
          <a:prstGeom prst="rect">
            <a:avLst/>
          </a:prstGeom>
        </p:spPr>
      </p:pic>
    </p:spTree>
    <p:extLst>
      <p:ext uri="{BB962C8B-B14F-4D97-AF65-F5344CB8AC3E}">
        <p14:creationId xmlns:p14="http://schemas.microsoft.com/office/powerpoint/2010/main" val="3658561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a:xfrm>
            <a:off x="1992216" y="2397857"/>
            <a:ext cx="8204391" cy="2346475"/>
          </a:xfrm>
        </p:spPr>
        <p:txBody>
          <a:bodyPr vert="horz" lIns="91440" tIns="45720" rIns="91440" bIns="45720" rtlCol="0" anchor="b">
            <a:normAutofit/>
          </a:bodyPr>
          <a:lstStyle/>
          <a:p>
            <a:pPr algn="ctr"/>
            <a:r>
              <a:rPr lang="en-US" sz="6000" dirty="0"/>
              <a:t>What’s the next step for you?</a:t>
            </a:r>
          </a:p>
        </p:txBody>
      </p:sp>
      <p:cxnSp>
        <p:nvCxnSpPr>
          <p:cNvPr id="12" name="Straight Connector 11">
            <a:extLst>
              <a:ext uri="{FF2B5EF4-FFF2-40B4-BE49-F238E27FC236}">
                <a16:creationId xmlns:a16="http://schemas.microsoft.com/office/drawing/2014/main" id="{8A832D40-B9E2-4CE7-9E0A-B35591EA20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3810000"/>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829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92AD-20C4-D748-98B5-6BDA8C114F59}"/>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B0493084-EF13-194D-B5BC-A974D667485B}"/>
              </a:ext>
            </a:extLst>
          </p:cNvPr>
          <p:cNvSpPr>
            <a:spLocks noGrp="1"/>
          </p:cNvSpPr>
          <p:nvPr>
            <p:ph idx="1"/>
          </p:nvPr>
        </p:nvSpPr>
        <p:spPr/>
        <p:txBody>
          <a:bodyPr/>
          <a:lstStyle/>
          <a:p>
            <a:r>
              <a:rPr lang="en-US" dirty="0"/>
              <a:t>VIVO Conference, September 4-6, 2019.  Podgorica, Montenegro.  </a:t>
            </a:r>
          </a:p>
          <a:p>
            <a:pPr lvl="1"/>
            <a:r>
              <a:rPr lang="en-US" dirty="0"/>
              <a:t>http://</a:t>
            </a:r>
            <a:r>
              <a:rPr lang="en-US" dirty="0" err="1"/>
              <a:t>vivoconference.org</a:t>
            </a:r>
            <a:endParaRPr lang="en-US" dirty="0"/>
          </a:p>
          <a:p>
            <a:r>
              <a:rPr lang="en-US" dirty="0"/>
              <a:t>VIVO</a:t>
            </a:r>
          </a:p>
          <a:p>
            <a:pPr lvl="1"/>
            <a:r>
              <a:rPr lang="en-US" dirty="0"/>
              <a:t>http://</a:t>
            </a:r>
            <a:r>
              <a:rPr lang="en-US" dirty="0" err="1"/>
              <a:t>vivoweb.org</a:t>
            </a:r>
            <a:endParaRPr lang="en-US" dirty="0"/>
          </a:p>
          <a:p>
            <a:pPr lvl="1"/>
            <a:r>
              <a:rPr lang="en-US" dirty="0"/>
              <a:t>@</a:t>
            </a:r>
            <a:r>
              <a:rPr lang="en-US" dirty="0" err="1"/>
              <a:t>vivocollab</a:t>
            </a:r>
            <a:endParaRPr lang="en-US" dirty="0"/>
          </a:p>
          <a:p>
            <a:r>
              <a:rPr lang="en-US" dirty="0"/>
              <a:t>Michael Conlon </a:t>
            </a:r>
          </a:p>
          <a:p>
            <a:pPr lvl="1"/>
            <a:r>
              <a:rPr lang="en-US" dirty="0"/>
              <a:t>https://</a:t>
            </a:r>
            <a:r>
              <a:rPr lang="en-US" dirty="0" err="1"/>
              <a:t>orcid.org</a:t>
            </a:r>
            <a:r>
              <a:rPr lang="en-US" dirty="0"/>
              <a:t>/0000-0002-1304-8447</a:t>
            </a:r>
          </a:p>
          <a:p>
            <a:pPr lvl="1"/>
            <a:r>
              <a:rPr lang="en-US" dirty="0" err="1"/>
              <a:t>mconlon@ufl.edu</a:t>
            </a:r>
            <a:endParaRPr lang="en-US" dirty="0"/>
          </a:p>
          <a:p>
            <a:pPr lvl="1"/>
            <a:r>
              <a:rPr lang="en-US" dirty="0"/>
              <a:t>@mconlon17</a:t>
            </a:r>
          </a:p>
        </p:txBody>
      </p:sp>
    </p:spTree>
    <p:extLst>
      <p:ext uri="{BB962C8B-B14F-4D97-AF65-F5344CB8AC3E}">
        <p14:creationId xmlns:p14="http://schemas.microsoft.com/office/powerpoint/2010/main" val="384147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2" name="Picture 14">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0" name="Content Placeholder 6" descr="A group of people posing for the camera&#13;&#10;&#13;&#10;Description automatically generated">
            <a:extLst>
              <a:ext uri="{FF2B5EF4-FFF2-40B4-BE49-F238E27FC236}">
                <a16:creationId xmlns:a16="http://schemas.microsoft.com/office/drawing/2014/main" id="{3DEA3AF8-CC58-7242-88C1-A19CCE0FE15E}"/>
              </a:ext>
            </a:extLst>
          </p:cNvPr>
          <p:cNvPicPr>
            <a:picLocks noChangeAspect="1"/>
          </p:cNvPicPr>
          <p:nvPr/>
        </p:nvPicPr>
        <p:blipFill rotWithShape="1">
          <a:blip r:embed="rId5"/>
          <a:srcRect l="15123" r="5305"/>
          <a:stretch/>
        </p:blipFill>
        <p:spPr>
          <a:xfrm>
            <a:off x="20" y="975"/>
            <a:ext cx="7552924" cy="6858000"/>
          </a:xfrm>
          <a:prstGeom prst="rect">
            <a:avLst/>
          </a:prstGeom>
        </p:spPr>
      </p:pic>
      <p:pic>
        <p:nvPicPr>
          <p:cNvPr id="17" name="Picture 16">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46EA89B-87DA-5F47-BFC2-3396EFCA802E}"/>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r>
              <a:rPr lang="en-US" sz="4800"/>
              <a:t>Who is an Expert?</a:t>
            </a:r>
          </a:p>
        </p:txBody>
      </p:sp>
    </p:spTree>
    <p:extLst>
      <p:ext uri="{BB962C8B-B14F-4D97-AF65-F5344CB8AC3E}">
        <p14:creationId xmlns:p14="http://schemas.microsoft.com/office/powerpoint/2010/main" val="2160858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a:xfrm>
            <a:off x="8180983" y="639097"/>
            <a:ext cx="3352256" cy="3746634"/>
          </a:xfrm>
        </p:spPr>
        <p:txBody>
          <a:bodyPr vert="horz" lIns="91440" tIns="45720" rIns="91440" bIns="45720" rtlCol="0" anchor="b">
            <a:normAutofit/>
          </a:bodyPr>
          <a:lstStyle/>
          <a:p>
            <a:pPr algn="r"/>
            <a:r>
              <a:rPr lang="en-US" sz="4800"/>
              <a:t>What is Expert Finding?</a:t>
            </a:r>
          </a:p>
        </p:txBody>
      </p:sp>
      <p:pic>
        <p:nvPicPr>
          <p:cNvPr id="5" name="Picture 4" descr="A screenshot of a social media post&#10;&#10;Description automatically generated">
            <a:extLst>
              <a:ext uri="{FF2B5EF4-FFF2-40B4-BE49-F238E27FC236}">
                <a16:creationId xmlns:a16="http://schemas.microsoft.com/office/drawing/2014/main" id="{E7515DFB-EFCE-BA49-BB28-3A04DD5B43E5}"/>
              </a:ext>
            </a:extLst>
          </p:cNvPr>
          <p:cNvPicPr>
            <a:picLocks noChangeAspect="1"/>
          </p:cNvPicPr>
          <p:nvPr/>
        </p:nvPicPr>
        <p:blipFill>
          <a:blip r:embed="rId5"/>
          <a:stretch>
            <a:fillRect/>
          </a:stretch>
        </p:blipFill>
        <p:spPr>
          <a:xfrm>
            <a:off x="629810" y="991678"/>
            <a:ext cx="6921364" cy="487956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70979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a:xfrm>
            <a:off x="8180983" y="639097"/>
            <a:ext cx="3352256" cy="3746634"/>
          </a:xfrm>
        </p:spPr>
        <p:txBody>
          <a:bodyPr vert="horz" lIns="91440" tIns="45720" rIns="91440" bIns="45720" rtlCol="0" anchor="b">
            <a:normAutofit/>
          </a:bodyPr>
          <a:lstStyle/>
          <a:p>
            <a:pPr algn="r"/>
            <a:r>
              <a:rPr lang="en-US" sz="4800"/>
              <a:t>What is an Expert Finding System?</a:t>
            </a:r>
          </a:p>
        </p:txBody>
      </p:sp>
      <p:pic>
        <p:nvPicPr>
          <p:cNvPr id="5" name="Picture 4" descr="A screenshot of a social media post&#13;&#10;&#13;&#10;Description automatically generated">
            <a:extLst>
              <a:ext uri="{FF2B5EF4-FFF2-40B4-BE49-F238E27FC236}">
                <a16:creationId xmlns:a16="http://schemas.microsoft.com/office/drawing/2014/main" id="{A3547621-2C88-B840-BB4C-61958F54C426}"/>
              </a:ext>
            </a:extLst>
          </p:cNvPr>
          <p:cNvPicPr>
            <a:picLocks noChangeAspect="1"/>
          </p:cNvPicPr>
          <p:nvPr/>
        </p:nvPicPr>
        <p:blipFill>
          <a:blip r:embed="rId5"/>
          <a:stretch>
            <a:fillRect/>
          </a:stretch>
        </p:blipFill>
        <p:spPr>
          <a:xfrm>
            <a:off x="629810" y="809992"/>
            <a:ext cx="6921364" cy="52429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537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823F284-412F-2A46-8970-743B15D97E4A}"/>
              </a:ext>
            </a:extLst>
          </p:cNvPr>
          <p:cNvPicPr>
            <a:picLocks noChangeAspect="1"/>
          </p:cNvPicPr>
          <p:nvPr/>
        </p:nvPicPr>
        <p:blipFill rotWithShape="1">
          <a:blip r:embed="rId5"/>
          <a:srcRect l="880"/>
          <a:stretch/>
        </p:blipFill>
        <p:spPr>
          <a:xfrm>
            <a:off x="20" y="975"/>
            <a:ext cx="7552924" cy="6858000"/>
          </a:xfrm>
          <a:prstGeom prst="rect">
            <a:avLst/>
          </a:prstGeom>
        </p:spPr>
      </p:pic>
      <p:pic>
        <p:nvPicPr>
          <p:cNvPr id="12" name="Picture 11">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9D4C4AD9-C6F4-2744-A329-B18BE30731B4}"/>
              </a:ext>
            </a:extLst>
          </p:cNvPr>
          <p:cNvSpPr>
            <a:spLocks noGrp="1"/>
          </p:cNvSpPr>
          <p:nvPr>
            <p:ph type="title"/>
          </p:nvPr>
        </p:nvSpPr>
        <p:spPr>
          <a:xfrm>
            <a:off x="7905135" y="1964267"/>
            <a:ext cx="3254990" cy="2421464"/>
          </a:xfrm>
        </p:spPr>
        <p:txBody>
          <a:bodyPr vert="horz" lIns="91440" tIns="45720" rIns="91440" bIns="45720" rtlCol="0" anchor="b">
            <a:normAutofit/>
          </a:bodyPr>
          <a:lstStyle/>
          <a:p>
            <a:pPr algn="r"/>
            <a:r>
              <a:rPr lang="en-US" sz="4800" dirty="0"/>
              <a:t>Who is Jon Corson-</a:t>
            </a:r>
            <a:r>
              <a:rPr lang="en-US" sz="4800" dirty="0" err="1"/>
              <a:t>Rikert</a:t>
            </a:r>
            <a:r>
              <a:rPr lang="en-US" sz="4800" dirty="0"/>
              <a:t>?</a:t>
            </a:r>
          </a:p>
        </p:txBody>
      </p:sp>
      <p:sp>
        <p:nvSpPr>
          <p:cNvPr id="3" name="Text Placeholder 2">
            <a:extLst>
              <a:ext uri="{FF2B5EF4-FFF2-40B4-BE49-F238E27FC236}">
                <a16:creationId xmlns:a16="http://schemas.microsoft.com/office/drawing/2014/main" id="{7D5C45B4-F469-E44A-9461-61715FFE79DB}"/>
              </a:ext>
            </a:extLst>
          </p:cNvPr>
          <p:cNvSpPr>
            <a:spLocks noGrp="1"/>
          </p:cNvSpPr>
          <p:nvPr>
            <p:ph type="body" idx="1"/>
          </p:nvPr>
        </p:nvSpPr>
        <p:spPr>
          <a:xfrm>
            <a:off x="7905135" y="4385732"/>
            <a:ext cx="3254990" cy="1405467"/>
          </a:xfrm>
        </p:spPr>
        <p:txBody>
          <a:bodyPr vert="horz" lIns="91440" tIns="45720" rIns="91440" bIns="45720" rtlCol="0" anchor="t">
            <a:normAutofit/>
          </a:bodyPr>
          <a:lstStyle/>
          <a:p>
            <a:pPr algn="r"/>
            <a:endParaRPr lang="en-US" sz="1800"/>
          </a:p>
        </p:txBody>
      </p:sp>
    </p:spTree>
    <p:extLst>
      <p:ext uri="{BB962C8B-B14F-4D97-AF65-F5344CB8AC3E}">
        <p14:creationId xmlns:p14="http://schemas.microsoft.com/office/powerpoint/2010/main" val="648595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395C-DD81-EF49-BC76-BDA1A85CF7E3}"/>
              </a:ext>
            </a:extLst>
          </p:cNvPr>
          <p:cNvSpPr>
            <a:spLocks noGrp="1"/>
          </p:cNvSpPr>
          <p:nvPr>
            <p:ph type="title"/>
          </p:nvPr>
        </p:nvSpPr>
        <p:spPr/>
        <p:txBody>
          <a:bodyPr/>
          <a:lstStyle/>
          <a:p>
            <a:pPr algn="ctr"/>
            <a:r>
              <a:rPr lang="en-US" dirty="0"/>
              <a:t>Why the Library?</a:t>
            </a:r>
          </a:p>
        </p:txBody>
      </p:sp>
      <p:sp>
        <p:nvSpPr>
          <p:cNvPr id="3" name="Text Placeholder 2">
            <a:extLst>
              <a:ext uri="{FF2B5EF4-FFF2-40B4-BE49-F238E27FC236}">
                <a16:creationId xmlns:a16="http://schemas.microsoft.com/office/drawing/2014/main" id="{7A8B4B19-4711-F644-AC96-4D1B0421E8A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A84209BA-2697-7847-AA4B-12A7931860D4}"/>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095CED2-702F-A74D-901C-B999785C0CA1}"/>
              </a:ext>
            </a:extLst>
          </p:cNvPr>
          <p:cNvPicPr>
            <a:picLocks noChangeAspect="1"/>
          </p:cNvPicPr>
          <p:nvPr/>
        </p:nvPicPr>
        <p:blipFill>
          <a:blip r:embed="rId4"/>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E805478-829D-3C49-8B7D-14C836BA0592}"/>
              </a:ext>
            </a:extLst>
          </p:cNvPr>
          <p:cNvSpPr/>
          <p:nvPr/>
        </p:nvSpPr>
        <p:spPr>
          <a:xfrm>
            <a:off x="9013255" y="265857"/>
            <a:ext cx="2490297" cy="2308324"/>
          </a:xfrm>
          <a:prstGeom prst="rect">
            <a:avLst/>
          </a:prstGeom>
        </p:spPr>
        <p:txBody>
          <a:bodyPr wrap="none">
            <a:spAutoFit/>
          </a:bodyPr>
          <a:lstStyle/>
          <a:p>
            <a:r>
              <a:rPr lang="en-US" sz="4800" cap="all" dirty="0">
                <a:latin typeface="+mj-lt"/>
              </a:rPr>
              <a:t>Why </a:t>
            </a:r>
          </a:p>
          <a:p>
            <a:r>
              <a:rPr lang="en-US" sz="4800" cap="all" dirty="0">
                <a:latin typeface="+mj-lt"/>
              </a:rPr>
              <a:t>the </a:t>
            </a:r>
          </a:p>
          <a:p>
            <a:r>
              <a:rPr lang="en-US" sz="4800" cap="all" dirty="0">
                <a:latin typeface="+mj-lt"/>
              </a:rPr>
              <a:t>Library?</a:t>
            </a:r>
          </a:p>
        </p:txBody>
      </p:sp>
    </p:spTree>
    <p:extLst>
      <p:ext uri="{BB962C8B-B14F-4D97-AF65-F5344CB8AC3E}">
        <p14:creationId xmlns:p14="http://schemas.microsoft.com/office/powerpoint/2010/main" val="3962338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2FB25C2-6243-954E-9DBB-FE9677B2ADA7}"/>
              </a:ext>
            </a:extLst>
          </p:cNvPr>
          <p:cNvSpPr>
            <a:spLocks noGrp="1"/>
          </p:cNvSpPr>
          <p:nvPr>
            <p:ph type="title"/>
          </p:nvPr>
        </p:nvSpPr>
        <p:spPr>
          <a:xfrm>
            <a:off x="1032933" y="4538133"/>
            <a:ext cx="10127192" cy="931341"/>
          </a:xfrm>
        </p:spPr>
        <p:txBody>
          <a:bodyPr vert="horz" lIns="91440" tIns="45720" rIns="91440" bIns="45720" rtlCol="0" anchor="b">
            <a:normAutofit/>
          </a:bodyPr>
          <a:lstStyle/>
          <a:p>
            <a:pPr algn="r"/>
            <a:r>
              <a:rPr lang="en-US" dirty="0"/>
              <a:t>Who else is involved?</a:t>
            </a:r>
            <a:endParaRPr lang="en-US"/>
          </a:p>
        </p:txBody>
      </p:sp>
      <p:sp>
        <p:nvSpPr>
          <p:cNvPr id="3" name="Text Placeholder 2">
            <a:extLst>
              <a:ext uri="{FF2B5EF4-FFF2-40B4-BE49-F238E27FC236}">
                <a16:creationId xmlns:a16="http://schemas.microsoft.com/office/drawing/2014/main" id="{4B495135-3064-0842-BC78-C3B6C059A9F7}"/>
              </a:ext>
            </a:extLst>
          </p:cNvPr>
          <p:cNvSpPr>
            <a:spLocks noGrp="1"/>
          </p:cNvSpPr>
          <p:nvPr>
            <p:ph type="body" idx="1"/>
          </p:nvPr>
        </p:nvSpPr>
        <p:spPr>
          <a:xfrm>
            <a:off x="2400300" y="5461009"/>
            <a:ext cx="8759825" cy="406391"/>
          </a:xfrm>
        </p:spPr>
        <p:txBody>
          <a:bodyPr vert="horz" lIns="91440" tIns="45720" rIns="91440" bIns="45720" rtlCol="0" anchor="t">
            <a:normAutofit/>
          </a:bodyPr>
          <a:lstStyle/>
          <a:p>
            <a:pPr algn="r"/>
            <a:endParaRPr lang="en-US" sz="1800"/>
          </a:p>
        </p:txBody>
      </p:sp>
      <p:pic>
        <p:nvPicPr>
          <p:cNvPr id="7" name="Picture 6" descr="A group of people sitting at a table in a room&#13;&#10;&#13;&#10;Description automatically generated">
            <a:extLst>
              <a:ext uri="{FF2B5EF4-FFF2-40B4-BE49-F238E27FC236}">
                <a16:creationId xmlns:a16="http://schemas.microsoft.com/office/drawing/2014/main" id="{35229010-DBB1-F44E-B437-F7AA7EA261E6}"/>
              </a:ext>
            </a:extLst>
          </p:cNvPr>
          <p:cNvPicPr>
            <a:picLocks noChangeAspect="1"/>
          </p:cNvPicPr>
          <p:nvPr/>
        </p:nvPicPr>
        <p:blipFill>
          <a:blip r:embed="rId5"/>
          <a:stretch>
            <a:fillRect/>
          </a:stretch>
        </p:blipFill>
        <p:spPr>
          <a:xfrm>
            <a:off x="-799097" y="0"/>
            <a:ext cx="13255346" cy="6856214"/>
          </a:xfrm>
          <a:prstGeom prst="rect">
            <a:avLst/>
          </a:prstGeom>
        </p:spPr>
      </p:pic>
      <p:sp>
        <p:nvSpPr>
          <p:cNvPr id="9" name="Rectangle 8">
            <a:extLst>
              <a:ext uri="{FF2B5EF4-FFF2-40B4-BE49-F238E27FC236}">
                <a16:creationId xmlns:a16="http://schemas.microsoft.com/office/drawing/2014/main" id="{A9B9446A-5CD9-D646-A12D-D73C4D167B21}"/>
              </a:ext>
            </a:extLst>
          </p:cNvPr>
          <p:cNvSpPr/>
          <p:nvPr/>
        </p:nvSpPr>
        <p:spPr>
          <a:xfrm>
            <a:off x="4602657" y="4065697"/>
            <a:ext cx="2983509" cy="2308324"/>
          </a:xfrm>
          <a:prstGeom prst="rect">
            <a:avLst/>
          </a:prstGeom>
        </p:spPr>
        <p:txBody>
          <a:bodyPr wrap="none">
            <a:spAutoFit/>
          </a:bodyPr>
          <a:lstStyle/>
          <a:p>
            <a:pPr algn="ctr"/>
            <a:r>
              <a:rPr lang="en-US" sz="4800" cap="all" dirty="0">
                <a:latin typeface="+mj-lt"/>
              </a:rPr>
              <a:t>WHO </a:t>
            </a:r>
          </a:p>
          <a:p>
            <a:pPr algn="ctr"/>
            <a:r>
              <a:rPr lang="en-US" sz="4800" cap="all" dirty="0">
                <a:latin typeface="+mj-lt"/>
              </a:rPr>
              <a:t>ELSE IS</a:t>
            </a:r>
          </a:p>
          <a:p>
            <a:pPr algn="ctr"/>
            <a:r>
              <a:rPr lang="en-US" sz="4800" cap="all" dirty="0">
                <a:latin typeface="+mj-lt"/>
              </a:rPr>
              <a:t>INVOLVED?</a:t>
            </a:r>
          </a:p>
        </p:txBody>
      </p:sp>
    </p:spTree>
    <p:extLst>
      <p:ext uri="{BB962C8B-B14F-4D97-AF65-F5344CB8AC3E}">
        <p14:creationId xmlns:p14="http://schemas.microsoft.com/office/powerpoint/2010/main" val="1865749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873"/>
            <a:ext cx="12191999" cy="1325563"/>
          </a:xfrm>
        </p:spPr>
        <p:txBody>
          <a:bodyPr>
            <a:normAutofit/>
          </a:bodyPr>
          <a:lstStyle/>
          <a:p>
            <a:pPr algn="ctr"/>
            <a:r>
              <a:rPr lang="en-US" sz="3200" dirty="0"/>
              <a:t>How did the information about expertise get into the system?</a:t>
            </a:r>
          </a:p>
        </p:txBody>
      </p:sp>
      <p:sp>
        <p:nvSpPr>
          <p:cNvPr id="10" name="Flowchart: Magnetic Disk 9"/>
          <p:cNvSpPr/>
          <p:nvPr/>
        </p:nvSpPr>
        <p:spPr>
          <a:xfrm>
            <a:off x="4840750" y="2949066"/>
            <a:ext cx="1643866" cy="16233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EFS</a:t>
            </a:r>
          </a:p>
        </p:txBody>
      </p:sp>
      <p:cxnSp>
        <p:nvCxnSpPr>
          <p:cNvPr id="18" name="Straight Arrow Connector 17"/>
          <p:cNvCxnSpPr>
            <a:stCxn id="3" idx="3"/>
          </p:cNvCxnSpPr>
          <p:nvPr/>
        </p:nvCxnSpPr>
        <p:spPr>
          <a:xfrm>
            <a:off x="2930470" y="2728153"/>
            <a:ext cx="1647642" cy="555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34" idx="3"/>
          </p:cNvCxnSpPr>
          <p:nvPr/>
        </p:nvCxnSpPr>
        <p:spPr>
          <a:xfrm flipV="1">
            <a:off x="3310723" y="3909026"/>
            <a:ext cx="126738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2867309" y="3287176"/>
            <a:ext cx="1745607" cy="258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V="1">
            <a:off x="3133565" y="4170486"/>
            <a:ext cx="1489041" cy="40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Flowchart: Multidocument 26"/>
          <p:cNvSpPr/>
          <p:nvPr/>
        </p:nvSpPr>
        <p:spPr>
          <a:xfrm>
            <a:off x="7190815" y="1487066"/>
            <a:ext cx="1239266" cy="955657"/>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Reports</a:t>
            </a:r>
          </a:p>
        </p:txBody>
      </p:sp>
      <p:sp>
        <p:nvSpPr>
          <p:cNvPr id="28" name="Folded Corner 27"/>
          <p:cNvSpPr/>
          <p:nvPr/>
        </p:nvSpPr>
        <p:spPr>
          <a:xfrm>
            <a:off x="7918357" y="2992039"/>
            <a:ext cx="1189877" cy="765046"/>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Curricula</a:t>
            </a:r>
          </a:p>
          <a:p>
            <a:pPr algn="ctr"/>
            <a:r>
              <a:rPr lang="en-US" dirty="0">
                <a:solidFill>
                  <a:schemeClr val="tx1"/>
                </a:solidFill>
              </a:rPr>
              <a:t>Vitae</a:t>
            </a:r>
          </a:p>
        </p:txBody>
      </p:sp>
      <p:sp>
        <p:nvSpPr>
          <p:cNvPr id="30" name="Rounded Rectangle 29"/>
          <p:cNvSpPr/>
          <p:nvPr/>
        </p:nvSpPr>
        <p:spPr>
          <a:xfrm>
            <a:off x="7235376" y="5767140"/>
            <a:ext cx="1606407" cy="6780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Visualizations</a:t>
            </a:r>
          </a:p>
        </p:txBody>
      </p:sp>
      <p:sp>
        <p:nvSpPr>
          <p:cNvPr id="32" name="Oval 31"/>
          <p:cNvSpPr/>
          <p:nvPr/>
        </p:nvSpPr>
        <p:spPr>
          <a:xfrm>
            <a:off x="9402057" y="1541529"/>
            <a:ext cx="1280160" cy="12801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Expert</a:t>
            </a:r>
          </a:p>
          <a:p>
            <a:pPr algn="ctr"/>
            <a:r>
              <a:rPr lang="en-US" dirty="0">
                <a:solidFill>
                  <a:schemeClr val="tx1"/>
                </a:solidFill>
              </a:rPr>
              <a:t>Finding</a:t>
            </a:r>
          </a:p>
        </p:txBody>
      </p:sp>
      <p:sp>
        <p:nvSpPr>
          <p:cNvPr id="33" name="Oval 32"/>
          <p:cNvSpPr/>
          <p:nvPr/>
        </p:nvSpPr>
        <p:spPr>
          <a:xfrm>
            <a:off x="9829319" y="3260647"/>
            <a:ext cx="1477298" cy="13856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a:t>
            </a:r>
          </a:p>
          <a:p>
            <a:pPr algn="ctr"/>
            <a:r>
              <a:rPr lang="en-US" dirty="0">
                <a:solidFill>
                  <a:schemeClr val="tx1"/>
                </a:solidFill>
              </a:rPr>
              <a:t>Analysis</a:t>
            </a:r>
          </a:p>
        </p:txBody>
      </p:sp>
      <p:cxnSp>
        <p:nvCxnSpPr>
          <p:cNvPr id="35" name="Straight Arrow Connector 34"/>
          <p:cNvCxnSpPr>
            <a:cxnSpLocks/>
          </p:cNvCxnSpPr>
          <p:nvPr/>
        </p:nvCxnSpPr>
        <p:spPr>
          <a:xfrm flipV="1">
            <a:off x="6591300" y="2438530"/>
            <a:ext cx="487437" cy="572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flipV="1">
            <a:off x="6712450" y="2464299"/>
            <a:ext cx="2276567" cy="929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flipV="1">
            <a:off x="6731358" y="3407062"/>
            <a:ext cx="940257" cy="353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6712450" y="3994944"/>
            <a:ext cx="30359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p:cNvCxnSpPr>
          <p:nvPr/>
        </p:nvCxnSpPr>
        <p:spPr>
          <a:xfrm>
            <a:off x="6366059" y="4578900"/>
            <a:ext cx="1065245" cy="1039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9496189" y="5232848"/>
            <a:ext cx="1336753" cy="11987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Adhoc</a:t>
            </a:r>
          </a:p>
          <a:p>
            <a:pPr algn="ctr"/>
            <a:r>
              <a:rPr lang="en-US" dirty="0">
                <a:solidFill>
                  <a:schemeClr val="tx1"/>
                </a:solidFill>
              </a:rPr>
              <a:t>Queries</a:t>
            </a:r>
          </a:p>
        </p:txBody>
      </p:sp>
      <p:cxnSp>
        <p:nvCxnSpPr>
          <p:cNvPr id="49" name="Straight Arrow Connector 48"/>
          <p:cNvCxnSpPr>
            <a:cxnSpLocks/>
          </p:cNvCxnSpPr>
          <p:nvPr/>
        </p:nvCxnSpPr>
        <p:spPr>
          <a:xfrm>
            <a:off x="6450144" y="4487005"/>
            <a:ext cx="2951913" cy="1137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04410" y="2543487"/>
            <a:ext cx="826060" cy="369332"/>
          </a:xfrm>
          <a:prstGeom prst="rect">
            <a:avLst/>
          </a:prstGeom>
          <a:noFill/>
        </p:spPr>
        <p:txBody>
          <a:bodyPr wrap="none" rtlCol="0">
            <a:spAutoFit/>
          </a:bodyPr>
          <a:lstStyle/>
          <a:p>
            <a:r>
              <a:rPr lang="en-US" dirty="0"/>
              <a:t>People</a:t>
            </a:r>
          </a:p>
        </p:txBody>
      </p:sp>
      <p:sp>
        <p:nvSpPr>
          <p:cNvPr id="29" name="TextBox 28"/>
          <p:cNvSpPr txBox="1"/>
          <p:nvPr/>
        </p:nvSpPr>
        <p:spPr>
          <a:xfrm>
            <a:off x="1887824" y="3045949"/>
            <a:ext cx="935962" cy="369332"/>
          </a:xfrm>
          <a:prstGeom prst="rect">
            <a:avLst/>
          </a:prstGeom>
          <a:noFill/>
        </p:spPr>
        <p:txBody>
          <a:bodyPr wrap="none" rtlCol="0">
            <a:spAutoFit/>
          </a:bodyPr>
          <a:lstStyle/>
          <a:p>
            <a:r>
              <a:rPr lang="en-US" dirty="0"/>
              <a:t>Projects</a:t>
            </a:r>
          </a:p>
        </p:txBody>
      </p:sp>
      <p:sp>
        <p:nvSpPr>
          <p:cNvPr id="34" name="TextBox 33"/>
          <p:cNvSpPr txBox="1"/>
          <p:nvPr/>
        </p:nvSpPr>
        <p:spPr>
          <a:xfrm>
            <a:off x="1368075" y="3585861"/>
            <a:ext cx="1942648" cy="646331"/>
          </a:xfrm>
          <a:prstGeom prst="rect">
            <a:avLst/>
          </a:prstGeom>
          <a:noFill/>
        </p:spPr>
        <p:txBody>
          <a:bodyPr wrap="none" rtlCol="0">
            <a:spAutoFit/>
          </a:bodyPr>
          <a:lstStyle/>
          <a:p>
            <a:r>
              <a:rPr lang="en-US" dirty="0"/>
              <a:t>Papers, Books</a:t>
            </a:r>
            <a:br>
              <a:rPr lang="en-US" dirty="0"/>
            </a:br>
            <a:r>
              <a:rPr lang="en-US" dirty="0"/>
              <a:t>Datasets, Software</a:t>
            </a:r>
          </a:p>
        </p:txBody>
      </p:sp>
      <p:sp>
        <p:nvSpPr>
          <p:cNvPr id="36" name="TextBox 35"/>
          <p:cNvSpPr txBox="1"/>
          <p:nvPr/>
        </p:nvSpPr>
        <p:spPr>
          <a:xfrm>
            <a:off x="2354212" y="5511358"/>
            <a:ext cx="858440" cy="369332"/>
          </a:xfrm>
          <a:prstGeom prst="rect">
            <a:avLst/>
          </a:prstGeom>
          <a:noFill/>
        </p:spPr>
        <p:txBody>
          <a:bodyPr wrap="none" rtlCol="0">
            <a:spAutoFit/>
          </a:bodyPr>
          <a:lstStyle/>
          <a:p>
            <a:r>
              <a:rPr lang="en-US" dirty="0"/>
              <a:t>Service</a:t>
            </a:r>
          </a:p>
        </p:txBody>
      </p:sp>
      <p:sp>
        <p:nvSpPr>
          <p:cNvPr id="42" name="TextBox 41"/>
          <p:cNvSpPr txBox="1"/>
          <p:nvPr/>
        </p:nvSpPr>
        <p:spPr>
          <a:xfrm>
            <a:off x="2081174" y="1918326"/>
            <a:ext cx="1373518" cy="369332"/>
          </a:xfrm>
          <a:prstGeom prst="rect">
            <a:avLst/>
          </a:prstGeom>
          <a:noFill/>
        </p:spPr>
        <p:txBody>
          <a:bodyPr wrap="none" rtlCol="0">
            <a:spAutoFit/>
          </a:bodyPr>
          <a:lstStyle/>
          <a:p>
            <a:r>
              <a:rPr lang="en-US" dirty="0"/>
              <a:t>Organization</a:t>
            </a:r>
          </a:p>
        </p:txBody>
      </p:sp>
      <p:cxnSp>
        <p:nvCxnSpPr>
          <p:cNvPr id="45" name="Straight Arrow Connector 44"/>
          <p:cNvCxnSpPr>
            <a:stCxn id="42" idx="3"/>
          </p:cNvCxnSpPr>
          <p:nvPr/>
        </p:nvCxnSpPr>
        <p:spPr>
          <a:xfrm>
            <a:off x="3454692" y="2102993"/>
            <a:ext cx="1134250" cy="861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6A8F61E-B74C-5A4C-B2E7-C7EBBACFA924}"/>
              </a:ext>
            </a:extLst>
          </p:cNvPr>
          <p:cNvCxnSpPr>
            <a:cxnSpLocks/>
            <a:stCxn id="38" idx="3"/>
          </p:cNvCxnSpPr>
          <p:nvPr/>
        </p:nvCxnSpPr>
        <p:spPr>
          <a:xfrm flipV="1">
            <a:off x="3042074" y="4382295"/>
            <a:ext cx="1580532" cy="791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6C9E057-D9E3-9744-97E9-92E035C8092F}"/>
              </a:ext>
            </a:extLst>
          </p:cNvPr>
          <p:cNvSpPr txBox="1"/>
          <p:nvPr/>
        </p:nvSpPr>
        <p:spPr>
          <a:xfrm>
            <a:off x="1977076" y="4989304"/>
            <a:ext cx="1064998" cy="369332"/>
          </a:xfrm>
          <a:prstGeom prst="rect">
            <a:avLst/>
          </a:prstGeom>
          <a:noFill/>
        </p:spPr>
        <p:txBody>
          <a:bodyPr wrap="square" rtlCol="0">
            <a:spAutoFit/>
          </a:bodyPr>
          <a:lstStyle/>
          <a:p>
            <a:r>
              <a:rPr lang="en-US" dirty="0"/>
              <a:t>Teaching</a:t>
            </a:r>
          </a:p>
        </p:txBody>
      </p:sp>
      <p:sp>
        <p:nvSpPr>
          <p:cNvPr id="40" name="Rounded Rectangle 39">
            <a:extLst>
              <a:ext uri="{FF2B5EF4-FFF2-40B4-BE49-F238E27FC236}">
                <a16:creationId xmlns:a16="http://schemas.microsoft.com/office/drawing/2014/main" id="{E1E007D0-E4E5-ED41-B6AC-BBB643277F55}"/>
              </a:ext>
            </a:extLst>
          </p:cNvPr>
          <p:cNvSpPr/>
          <p:nvPr/>
        </p:nvSpPr>
        <p:spPr>
          <a:xfrm>
            <a:off x="7775663" y="4190863"/>
            <a:ext cx="1606407" cy="6780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Web</a:t>
            </a:r>
          </a:p>
          <a:p>
            <a:pPr algn="ctr"/>
            <a:r>
              <a:rPr lang="en-US" dirty="0">
                <a:solidFill>
                  <a:schemeClr val="tx1"/>
                </a:solidFill>
              </a:rPr>
              <a:t>Profiles</a:t>
            </a:r>
          </a:p>
        </p:txBody>
      </p:sp>
      <p:cxnSp>
        <p:nvCxnSpPr>
          <p:cNvPr id="46" name="Straight Arrow Connector 45">
            <a:extLst>
              <a:ext uri="{FF2B5EF4-FFF2-40B4-BE49-F238E27FC236}">
                <a16:creationId xmlns:a16="http://schemas.microsoft.com/office/drawing/2014/main" id="{4A7AF2E3-2883-0A4E-B3E7-62B0A91A39BD}"/>
              </a:ext>
            </a:extLst>
          </p:cNvPr>
          <p:cNvCxnSpPr>
            <a:cxnSpLocks/>
          </p:cNvCxnSpPr>
          <p:nvPr/>
        </p:nvCxnSpPr>
        <p:spPr>
          <a:xfrm>
            <a:off x="6591300" y="4190863"/>
            <a:ext cx="1090231" cy="296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7FA80EE-B8CD-2C4A-A006-68624337F28D}"/>
              </a:ext>
            </a:extLst>
          </p:cNvPr>
          <p:cNvSpPr txBox="1"/>
          <p:nvPr/>
        </p:nvSpPr>
        <p:spPr>
          <a:xfrm>
            <a:off x="1564878" y="4320589"/>
            <a:ext cx="1889814" cy="646331"/>
          </a:xfrm>
          <a:prstGeom prst="rect">
            <a:avLst/>
          </a:prstGeom>
          <a:noFill/>
        </p:spPr>
        <p:txBody>
          <a:bodyPr wrap="square" rtlCol="0">
            <a:spAutoFit/>
          </a:bodyPr>
          <a:lstStyle/>
          <a:p>
            <a:r>
              <a:rPr lang="en-US" dirty="0"/>
              <a:t>Performances, exhibits</a:t>
            </a:r>
          </a:p>
        </p:txBody>
      </p:sp>
      <p:cxnSp>
        <p:nvCxnSpPr>
          <p:cNvPr id="50" name="Straight Arrow Connector 49">
            <a:extLst>
              <a:ext uri="{FF2B5EF4-FFF2-40B4-BE49-F238E27FC236}">
                <a16:creationId xmlns:a16="http://schemas.microsoft.com/office/drawing/2014/main" id="{05032CF8-596B-DE41-9A2C-65D7BF1EE7BE}"/>
              </a:ext>
            </a:extLst>
          </p:cNvPr>
          <p:cNvCxnSpPr>
            <a:cxnSpLocks/>
            <a:stCxn id="36" idx="3"/>
          </p:cNvCxnSpPr>
          <p:nvPr/>
        </p:nvCxnSpPr>
        <p:spPr>
          <a:xfrm flipV="1">
            <a:off x="3212652" y="4555357"/>
            <a:ext cx="1540866" cy="1140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7255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1102</Words>
  <Application>Microsoft Macintosh PowerPoint</Application>
  <PresentationFormat>Widescreen</PresentationFormat>
  <Paragraphs>115</Paragraphs>
  <Slides>23</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Celestial</vt:lpstr>
      <vt:lpstr>Twenty Questions for Librarians  (and others) regarding  Expert Finder Systems</vt:lpstr>
      <vt:lpstr>My University</vt:lpstr>
      <vt:lpstr>Who is an Expert?</vt:lpstr>
      <vt:lpstr>What is Expert Finding?</vt:lpstr>
      <vt:lpstr>What is an Expert Finding System?</vt:lpstr>
      <vt:lpstr>Who is Jon Corson-Rikert?</vt:lpstr>
      <vt:lpstr>Why the Library?</vt:lpstr>
      <vt:lpstr>Who else is involved?</vt:lpstr>
      <vt:lpstr>How did the information about expertise get into the system?</vt:lpstr>
      <vt:lpstr>What’s an ORCiD?</vt:lpstr>
      <vt:lpstr>Who needs to find an expert?</vt:lpstr>
      <vt:lpstr>Does the expert need to be at my institution?</vt:lpstr>
      <vt:lpstr>What are students looking for?</vt:lpstr>
      <vt:lpstr>Is finding an expert similar to finding a book?</vt:lpstr>
      <vt:lpstr>How do researchers meet researchers?</vt:lpstr>
      <vt:lpstr>Vacca, R, McCarty, C, Conlon, M, and Nelson, D. Designing a CTSA‐Based Social Network Intervention to Foster Cross‐Disciplinary Team Science Clin Transl Sci. 2015 Aug; 8(4): 281–289. Published online 2015 Mar 19. doi:  10.1111/cts.12267 </vt:lpstr>
      <vt:lpstr>How do researchers write a grant?</vt:lpstr>
      <vt:lpstr>HOW/WHEN DO LIBRARIANS MEET RESEARCHERS?</vt:lpstr>
      <vt:lpstr>Can THE LIBRARY Help Me?</vt:lpstr>
      <vt:lpstr>Who can help me with my profile?</vt:lpstr>
      <vt:lpstr>What’s instrumenting research?</vt:lpstr>
      <vt:lpstr>What’s the next step for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Twenty Questions for Librarians  (and others) regarding  Expert Finder Systems</dc:title>
  <dc:creator>Conlon, Mike</dc:creator>
  <cp:lastModifiedBy>Conlon, Mike</cp:lastModifiedBy>
  <cp:revision>3</cp:revision>
  <dcterms:created xsi:type="dcterms:W3CDTF">2019-02-10T20:24:56Z</dcterms:created>
  <dcterms:modified xsi:type="dcterms:W3CDTF">2019-02-27T18:23:10Z</dcterms:modified>
</cp:coreProperties>
</file>