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329" r:id="rId3"/>
    <p:sldId id="359" r:id="rId4"/>
    <p:sldId id="338" r:id="rId5"/>
    <p:sldId id="340" r:id="rId6"/>
    <p:sldId id="324" r:id="rId7"/>
    <p:sldId id="318" r:id="rId8"/>
    <p:sldId id="345" r:id="rId9"/>
    <p:sldId id="327" r:id="rId10"/>
    <p:sldId id="339" r:id="rId11"/>
    <p:sldId id="316" r:id="rId12"/>
    <p:sldId id="333" r:id="rId13"/>
    <p:sldId id="291" r:id="rId14"/>
    <p:sldId id="292" r:id="rId15"/>
    <p:sldId id="290" r:id="rId16"/>
    <p:sldId id="335" r:id="rId17"/>
    <p:sldId id="310" r:id="rId18"/>
    <p:sldId id="353" r:id="rId19"/>
    <p:sldId id="312" r:id="rId20"/>
    <p:sldId id="275" r:id="rId21"/>
    <p:sldId id="276" r:id="rId22"/>
    <p:sldId id="347" r:id="rId23"/>
    <p:sldId id="354" r:id="rId24"/>
    <p:sldId id="355" r:id="rId25"/>
    <p:sldId id="356" r:id="rId26"/>
    <p:sldId id="357" r:id="rId27"/>
    <p:sldId id="358" r:id="rId28"/>
    <p:sldId id="295" r:id="rId29"/>
    <p:sldId id="296" r:id="rId30"/>
    <p:sldId id="297" r:id="rId31"/>
    <p:sldId id="298" r:id="rId32"/>
    <p:sldId id="300" r:id="rId33"/>
    <p:sldId id="343" r:id="rId34"/>
    <p:sldId id="352" r:id="rId35"/>
    <p:sldId id="349" r:id="rId36"/>
    <p:sldId id="350" r:id="rId37"/>
    <p:sldId id="351" r:id="rId38"/>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0FA34-C31E-448E-9595-C40E2E908E2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nl-NL"/>
        </a:p>
      </dgm:t>
    </dgm:pt>
    <dgm:pt modelId="{268B4FBB-B1C6-4321-8E95-602C0138642D}">
      <dgm:prSet phldrT="[Tekst]"/>
      <dgm:spPr/>
      <dgm:t>
        <a:bodyPr/>
        <a:lstStyle/>
        <a:p>
          <a:r>
            <a:rPr lang="en-US" dirty="0" smtClean="0"/>
            <a:t>EU Platform for E&amp;T</a:t>
          </a:r>
          <a:endParaRPr lang="nl-NL" dirty="0"/>
        </a:p>
      </dgm:t>
    </dgm:pt>
    <dgm:pt modelId="{EF107BE4-8156-45F1-AFE8-0D6C1A387FA6}" type="parTrans" cxnId="{76F29CDB-2125-4B85-891A-A9F981209836}">
      <dgm:prSet/>
      <dgm:spPr/>
      <dgm:t>
        <a:bodyPr/>
        <a:lstStyle/>
        <a:p>
          <a:endParaRPr lang="nl-NL"/>
        </a:p>
      </dgm:t>
    </dgm:pt>
    <dgm:pt modelId="{4CA80062-CB64-45F1-9330-9F710714D964}" type="sibTrans" cxnId="{76F29CDB-2125-4B85-891A-A9F981209836}">
      <dgm:prSet/>
      <dgm:spPr/>
      <dgm:t>
        <a:bodyPr/>
        <a:lstStyle/>
        <a:p>
          <a:endParaRPr lang="nl-NL"/>
        </a:p>
      </dgm:t>
    </dgm:pt>
    <dgm:pt modelId="{F33EC413-21EC-41C6-BB78-0E0BB22C2957}">
      <dgm:prSet phldrT="[Tekst]"/>
      <dgm:spPr/>
      <dgm:t>
        <a:bodyPr/>
        <a:lstStyle/>
        <a:p>
          <a:r>
            <a:rPr lang="en-US" dirty="0" smtClean="0"/>
            <a:t>MS</a:t>
          </a:r>
          <a:endParaRPr lang="nl-NL" dirty="0"/>
        </a:p>
      </dgm:t>
    </dgm:pt>
    <dgm:pt modelId="{E1D712B6-E1EA-4EBF-BB28-6D9C5A40CD66}" type="parTrans" cxnId="{19A0C86D-463A-4C50-B7AE-136ECA6BFEA6}">
      <dgm:prSet/>
      <dgm:spPr/>
      <dgm:t>
        <a:bodyPr/>
        <a:lstStyle/>
        <a:p>
          <a:endParaRPr lang="nl-NL"/>
        </a:p>
      </dgm:t>
    </dgm:pt>
    <dgm:pt modelId="{1F5C2EBC-0C10-4300-BFBE-EC5D0DCCC7EF}" type="sibTrans" cxnId="{19A0C86D-463A-4C50-B7AE-136ECA6BFEA6}">
      <dgm:prSet/>
      <dgm:spPr/>
      <dgm:t>
        <a:bodyPr/>
        <a:lstStyle/>
        <a:p>
          <a:endParaRPr lang="nl-NL"/>
        </a:p>
      </dgm:t>
    </dgm:pt>
    <dgm:pt modelId="{5F8DE323-F4BD-4178-8B5F-36217A4E9F51}">
      <dgm:prSet phldrT="[Tekst]"/>
      <dgm:spPr/>
      <dgm:t>
        <a:bodyPr/>
        <a:lstStyle/>
        <a:p>
          <a:r>
            <a:rPr lang="en-US" dirty="0" smtClean="0"/>
            <a:t>Course providers</a:t>
          </a:r>
          <a:endParaRPr lang="nl-NL" dirty="0"/>
        </a:p>
      </dgm:t>
    </dgm:pt>
    <dgm:pt modelId="{E5B9B70C-DA7D-47B5-85F3-B561EEA44F4C}" type="parTrans" cxnId="{688E1390-CC15-45D0-9A80-9DA3B1F1E3C7}">
      <dgm:prSet/>
      <dgm:spPr/>
      <dgm:t>
        <a:bodyPr/>
        <a:lstStyle/>
        <a:p>
          <a:endParaRPr lang="nl-NL"/>
        </a:p>
      </dgm:t>
    </dgm:pt>
    <dgm:pt modelId="{32F541B3-1E47-40BC-A2DE-020EB2A527CF}" type="sibTrans" cxnId="{688E1390-CC15-45D0-9A80-9DA3B1F1E3C7}">
      <dgm:prSet/>
      <dgm:spPr/>
      <dgm:t>
        <a:bodyPr/>
        <a:lstStyle/>
        <a:p>
          <a:endParaRPr lang="nl-NL"/>
        </a:p>
      </dgm:t>
    </dgm:pt>
    <dgm:pt modelId="{8D2A6421-2A70-428B-91E9-E434DF888C0D}">
      <dgm:prSet phldrT="[Tekst]"/>
      <dgm:spPr/>
      <dgm:t>
        <a:bodyPr/>
        <a:lstStyle/>
        <a:p>
          <a:r>
            <a:rPr lang="en-US" dirty="0" smtClean="0"/>
            <a:t>Accreditation approval bodies</a:t>
          </a:r>
          <a:endParaRPr lang="nl-NL" dirty="0"/>
        </a:p>
      </dgm:t>
    </dgm:pt>
    <dgm:pt modelId="{E2AA6CF1-00BD-4785-B385-C0A30C341584}" type="parTrans" cxnId="{6EBC483F-AD27-4F33-A85D-6905D81577A4}">
      <dgm:prSet/>
      <dgm:spPr/>
      <dgm:t>
        <a:bodyPr/>
        <a:lstStyle/>
        <a:p>
          <a:endParaRPr lang="nl-NL"/>
        </a:p>
      </dgm:t>
    </dgm:pt>
    <dgm:pt modelId="{D2B5A7F9-AC4A-4719-8117-B86E1A095580}" type="sibTrans" cxnId="{6EBC483F-AD27-4F33-A85D-6905D81577A4}">
      <dgm:prSet/>
      <dgm:spPr/>
      <dgm:t>
        <a:bodyPr/>
        <a:lstStyle/>
        <a:p>
          <a:endParaRPr lang="nl-NL"/>
        </a:p>
      </dgm:t>
    </dgm:pt>
    <dgm:pt modelId="{A155682D-3DF0-42EE-9224-FDA0A3791B6F}" type="pres">
      <dgm:prSet presAssocID="{29A0FA34-C31E-448E-9595-C40E2E908E2F}" presName="Name0" presStyleCnt="0">
        <dgm:presLayoutVars>
          <dgm:chMax val="1"/>
          <dgm:chPref val="1"/>
          <dgm:dir/>
          <dgm:animOne val="branch"/>
          <dgm:animLvl val="lvl"/>
        </dgm:presLayoutVars>
      </dgm:prSet>
      <dgm:spPr/>
      <dgm:t>
        <a:bodyPr/>
        <a:lstStyle/>
        <a:p>
          <a:endParaRPr lang="nl-NL"/>
        </a:p>
      </dgm:t>
    </dgm:pt>
    <dgm:pt modelId="{B9A23AA3-58B0-4DC1-B12C-7CD5EA109717}" type="pres">
      <dgm:prSet presAssocID="{268B4FBB-B1C6-4321-8E95-602C0138642D}" presName="singleCycle" presStyleCnt="0"/>
      <dgm:spPr/>
    </dgm:pt>
    <dgm:pt modelId="{EA4CCEA6-B15C-4965-A8B1-741B409049C9}" type="pres">
      <dgm:prSet presAssocID="{268B4FBB-B1C6-4321-8E95-602C0138642D}" presName="singleCenter" presStyleLbl="node1" presStyleIdx="0" presStyleCnt="4">
        <dgm:presLayoutVars>
          <dgm:chMax val="7"/>
          <dgm:chPref val="7"/>
        </dgm:presLayoutVars>
      </dgm:prSet>
      <dgm:spPr/>
      <dgm:t>
        <a:bodyPr/>
        <a:lstStyle/>
        <a:p>
          <a:endParaRPr lang="nl-NL"/>
        </a:p>
      </dgm:t>
    </dgm:pt>
    <dgm:pt modelId="{E15BD498-8CC1-4D0A-AA12-89EB6A4C3250}" type="pres">
      <dgm:prSet presAssocID="{E1D712B6-E1EA-4EBF-BB28-6D9C5A40CD66}" presName="Name56" presStyleLbl="parChTrans1D2" presStyleIdx="0" presStyleCnt="3"/>
      <dgm:spPr/>
      <dgm:t>
        <a:bodyPr/>
        <a:lstStyle/>
        <a:p>
          <a:endParaRPr lang="nl-NL"/>
        </a:p>
      </dgm:t>
    </dgm:pt>
    <dgm:pt modelId="{C990813F-B905-48E4-B99D-3848A12A582C}" type="pres">
      <dgm:prSet presAssocID="{F33EC413-21EC-41C6-BB78-0E0BB22C2957}" presName="text0" presStyleLbl="node1" presStyleIdx="1" presStyleCnt="4" custScaleX="174139" custScaleY="131411" custRadScaleRad="87466" custRadScaleInc="-540">
        <dgm:presLayoutVars>
          <dgm:bulletEnabled val="1"/>
        </dgm:presLayoutVars>
      </dgm:prSet>
      <dgm:spPr/>
      <dgm:t>
        <a:bodyPr/>
        <a:lstStyle/>
        <a:p>
          <a:endParaRPr lang="nl-NL"/>
        </a:p>
      </dgm:t>
    </dgm:pt>
    <dgm:pt modelId="{50B35FE0-56F2-45E9-941A-F9F5028FBFF5}" type="pres">
      <dgm:prSet presAssocID="{E5B9B70C-DA7D-47B5-85F3-B561EEA44F4C}" presName="Name56" presStyleLbl="parChTrans1D2" presStyleIdx="1" presStyleCnt="3"/>
      <dgm:spPr/>
      <dgm:t>
        <a:bodyPr/>
        <a:lstStyle/>
        <a:p>
          <a:endParaRPr lang="nl-NL"/>
        </a:p>
      </dgm:t>
    </dgm:pt>
    <dgm:pt modelId="{68D0A794-7553-4FA8-A6CF-2B9582ACA463}" type="pres">
      <dgm:prSet presAssocID="{5F8DE323-F4BD-4178-8B5F-36217A4E9F51}" presName="text0" presStyleLbl="node1" presStyleIdx="2" presStyleCnt="4" custScaleX="172713" custScaleY="154357">
        <dgm:presLayoutVars>
          <dgm:bulletEnabled val="1"/>
        </dgm:presLayoutVars>
      </dgm:prSet>
      <dgm:spPr/>
      <dgm:t>
        <a:bodyPr/>
        <a:lstStyle/>
        <a:p>
          <a:endParaRPr lang="nl-NL"/>
        </a:p>
      </dgm:t>
    </dgm:pt>
    <dgm:pt modelId="{124994AD-0714-4CD7-B3AC-275AD869D328}" type="pres">
      <dgm:prSet presAssocID="{E2AA6CF1-00BD-4785-B385-C0A30C341584}" presName="Name56" presStyleLbl="parChTrans1D2" presStyleIdx="2" presStyleCnt="3"/>
      <dgm:spPr/>
      <dgm:t>
        <a:bodyPr/>
        <a:lstStyle/>
        <a:p>
          <a:endParaRPr lang="nl-NL"/>
        </a:p>
      </dgm:t>
    </dgm:pt>
    <dgm:pt modelId="{84D96918-CD20-473D-9364-157D46574EAE}" type="pres">
      <dgm:prSet presAssocID="{8D2A6421-2A70-428B-91E9-E434DF888C0D}" presName="text0" presStyleLbl="node1" presStyleIdx="3" presStyleCnt="4" custScaleX="168017" custScaleY="158840">
        <dgm:presLayoutVars>
          <dgm:bulletEnabled val="1"/>
        </dgm:presLayoutVars>
      </dgm:prSet>
      <dgm:spPr/>
      <dgm:t>
        <a:bodyPr/>
        <a:lstStyle/>
        <a:p>
          <a:endParaRPr lang="nl-NL"/>
        </a:p>
      </dgm:t>
    </dgm:pt>
  </dgm:ptLst>
  <dgm:cxnLst>
    <dgm:cxn modelId="{80E097C2-4C3C-4867-9A69-548F56BB8F7A}" type="presOf" srcId="{E2AA6CF1-00BD-4785-B385-C0A30C341584}" destId="{124994AD-0714-4CD7-B3AC-275AD869D328}" srcOrd="0" destOrd="0" presId="urn:microsoft.com/office/officeart/2008/layout/RadialCluster"/>
    <dgm:cxn modelId="{6EF846C7-D0CA-48B5-B913-C9711BB7F5F1}" type="presOf" srcId="{E5B9B70C-DA7D-47B5-85F3-B561EEA44F4C}" destId="{50B35FE0-56F2-45E9-941A-F9F5028FBFF5}" srcOrd="0" destOrd="0" presId="urn:microsoft.com/office/officeart/2008/layout/RadialCluster"/>
    <dgm:cxn modelId="{62EA4453-2067-4A59-84F2-AAB2C78D118F}" type="presOf" srcId="{E1D712B6-E1EA-4EBF-BB28-6D9C5A40CD66}" destId="{E15BD498-8CC1-4D0A-AA12-89EB6A4C3250}" srcOrd="0" destOrd="0" presId="urn:microsoft.com/office/officeart/2008/layout/RadialCluster"/>
    <dgm:cxn modelId="{19A0C86D-463A-4C50-B7AE-136ECA6BFEA6}" srcId="{268B4FBB-B1C6-4321-8E95-602C0138642D}" destId="{F33EC413-21EC-41C6-BB78-0E0BB22C2957}" srcOrd="0" destOrd="0" parTransId="{E1D712B6-E1EA-4EBF-BB28-6D9C5A40CD66}" sibTransId="{1F5C2EBC-0C10-4300-BFBE-EC5D0DCCC7EF}"/>
    <dgm:cxn modelId="{02EEF4AF-A7ED-4161-8510-A52F936FB8E1}" type="presOf" srcId="{29A0FA34-C31E-448E-9595-C40E2E908E2F}" destId="{A155682D-3DF0-42EE-9224-FDA0A3791B6F}" srcOrd="0" destOrd="0" presId="urn:microsoft.com/office/officeart/2008/layout/RadialCluster"/>
    <dgm:cxn modelId="{88427212-BF5E-4B78-8C85-0331FA59ABFE}" type="presOf" srcId="{5F8DE323-F4BD-4178-8B5F-36217A4E9F51}" destId="{68D0A794-7553-4FA8-A6CF-2B9582ACA463}" srcOrd="0" destOrd="0" presId="urn:microsoft.com/office/officeart/2008/layout/RadialCluster"/>
    <dgm:cxn modelId="{76F29CDB-2125-4B85-891A-A9F981209836}" srcId="{29A0FA34-C31E-448E-9595-C40E2E908E2F}" destId="{268B4FBB-B1C6-4321-8E95-602C0138642D}" srcOrd="0" destOrd="0" parTransId="{EF107BE4-8156-45F1-AFE8-0D6C1A387FA6}" sibTransId="{4CA80062-CB64-45F1-9330-9F710714D964}"/>
    <dgm:cxn modelId="{6EBC483F-AD27-4F33-A85D-6905D81577A4}" srcId="{268B4FBB-B1C6-4321-8E95-602C0138642D}" destId="{8D2A6421-2A70-428B-91E9-E434DF888C0D}" srcOrd="2" destOrd="0" parTransId="{E2AA6CF1-00BD-4785-B385-C0A30C341584}" sibTransId="{D2B5A7F9-AC4A-4719-8117-B86E1A095580}"/>
    <dgm:cxn modelId="{93E45F7A-9809-4D0A-9130-60255C33D6CE}" type="presOf" srcId="{F33EC413-21EC-41C6-BB78-0E0BB22C2957}" destId="{C990813F-B905-48E4-B99D-3848A12A582C}" srcOrd="0" destOrd="0" presId="urn:microsoft.com/office/officeart/2008/layout/RadialCluster"/>
    <dgm:cxn modelId="{D3E319AB-56F9-47FD-9E6D-041E65D7472C}" type="presOf" srcId="{8D2A6421-2A70-428B-91E9-E434DF888C0D}" destId="{84D96918-CD20-473D-9364-157D46574EAE}" srcOrd="0" destOrd="0" presId="urn:microsoft.com/office/officeart/2008/layout/RadialCluster"/>
    <dgm:cxn modelId="{688E1390-CC15-45D0-9A80-9DA3B1F1E3C7}" srcId="{268B4FBB-B1C6-4321-8E95-602C0138642D}" destId="{5F8DE323-F4BD-4178-8B5F-36217A4E9F51}" srcOrd="1" destOrd="0" parTransId="{E5B9B70C-DA7D-47B5-85F3-B561EEA44F4C}" sibTransId="{32F541B3-1E47-40BC-A2DE-020EB2A527CF}"/>
    <dgm:cxn modelId="{04486A61-EC7D-426E-B179-1D8FC8F42F1D}" type="presOf" srcId="{268B4FBB-B1C6-4321-8E95-602C0138642D}" destId="{EA4CCEA6-B15C-4965-A8B1-741B409049C9}" srcOrd="0" destOrd="0" presId="urn:microsoft.com/office/officeart/2008/layout/RadialCluster"/>
    <dgm:cxn modelId="{175AFF4E-8CCD-4EA1-99CF-76F3C1AF7859}" type="presParOf" srcId="{A155682D-3DF0-42EE-9224-FDA0A3791B6F}" destId="{B9A23AA3-58B0-4DC1-B12C-7CD5EA109717}" srcOrd="0" destOrd="0" presId="urn:microsoft.com/office/officeart/2008/layout/RadialCluster"/>
    <dgm:cxn modelId="{00FD2D76-3E3B-4AC7-82A6-F21D80A98514}" type="presParOf" srcId="{B9A23AA3-58B0-4DC1-B12C-7CD5EA109717}" destId="{EA4CCEA6-B15C-4965-A8B1-741B409049C9}" srcOrd="0" destOrd="0" presId="urn:microsoft.com/office/officeart/2008/layout/RadialCluster"/>
    <dgm:cxn modelId="{F86EDF6D-9BC9-420A-B6CD-60B2DFCFA06D}" type="presParOf" srcId="{B9A23AA3-58B0-4DC1-B12C-7CD5EA109717}" destId="{E15BD498-8CC1-4D0A-AA12-89EB6A4C3250}" srcOrd="1" destOrd="0" presId="urn:microsoft.com/office/officeart/2008/layout/RadialCluster"/>
    <dgm:cxn modelId="{B1FE3895-3C68-4AF1-9F38-903A615F3CAE}" type="presParOf" srcId="{B9A23AA3-58B0-4DC1-B12C-7CD5EA109717}" destId="{C990813F-B905-48E4-B99D-3848A12A582C}" srcOrd="2" destOrd="0" presId="urn:microsoft.com/office/officeart/2008/layout/RadialCluster"/>
    <dgm:cxn modelId="{78D3E67B-1848-431A-9BE2-CD3B5AEAB35F}" type="presParOf" srcId="{B9A23AA3-58B0-4DC1-B12C-7CD5EA109717}" destId="{50B35FE0-56F2-45E9-941A-F9F5028FBFF5}" srcOrd="3" destOrd="0" presId="urn:microsoft.com/office/officeart/2008/layout/RadialCluster"/>
    <dgm:cxn modelId="{548757E0-9702-48D6-ADB4-687220B80DFF}" type="presParOf" srcId="{B9A23AA3-58B0-4DC1-B12C-7CD5EA109717}" destId="{68D0A794-7553-4FA8-A6CF-2B9582ACA463}" srcOrd="4" destOrd="0" presId="urn:microsoft.com/office/officeart/2008/layout/RadialCluster"/>
    <dgm:cxn modelId="{C532B900-6138-4DAB-8965-7C38F7B8DEB5}" type="presParOf" srcId="{B9A23AA3-58B0-4DC1-B12C-7CD5EA109717}" destId="{124994AD-0714-4CD7-B3AC-275AD869D328}" srcOrd="5" destOrd="0" presId="urn:microsoft.com/office/officeart/2008/layout/RadialCluster"/>
    <dgm:cxn modelId="{8B8AD507-B5A6-4A5A-B6FA-F2A506173711}" type="presParOf" srcId="{B9A23AA3-58B0-4DC1-B12C-7CD5EA109717}" destId="{84D96918-CD20-473D-9364-157D46574EA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CCEA6-B15C-4965-A8B1-741B409049C9}">
      <dsp:nvSpPr>
        <dsp:cNvPr id="0" name=""/>
        <dsp:cNvSpPr/>
      </dsp:nvSpPr>
      <dsp:spPr>
        <a:xfrm>
          <a:off x="3453184" y="2158446"/>
          <a:ext cx="1434338" cy="14343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smtClean="0"/>
            <a:t>EU Platform for E&amp;T</a:t>
          </a:r>
          <a:endParaRPr lang="nl-NL" sz="2600" kern="1200" dirty="0"/>
        </a:p>
      </dsp:txBody>
      <dsp:txXfrm>
        <a:off x="3523203" y="2228465"/>
        <a:ext cx="1294300" cy="1294300"/>
      </dsp:txXfrm>
    </dsp:sp>
    <dsp:sp modelId="{E15BD498-8CC1-4D0A-AA12-89EB6A4C3250}">
      <dsp:nvSpPr>
        <dsp:cNvPr id="0" name=""/>
        <dsp:cNvSpPr/>
      </dsp:nvSpPr>
      <dsp:spPr>
        <a:xfrm rot="16180560">
          <a:off x="3875185" y="1868975"/>
          <a:ext cx="578951" cy="0"/>
        </a:xfrm>
        <a:custGeom>
          <a:avLst/>
          <a:gdLst/>
          <a:ahLst/>
          <a:cxnLst/>
          <a:rect l="0" t="0" r="0" b="0"/>
          <a:pathLst>
            <a:path>
              <a:moveTo>
                <a:pt x="0" y="0"/>
              </a:moveTo>
              <a:lnTo>
                <a:pt x="57895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90813F-B905-48E4-B99D-3848A12A582C}">
      <dsp:nvSpPr>
        <dsp:cNvPr id="0" name=""/>
        <dsp:cNvSpPr/>
      </dsp:nvSpPr>
      <dsp:spPr>
        <a:xfrm>
          <a:off x="3322709" y="316635"/>
          <a:ext cx="1673487" cy="12628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MS</a:t>
          </a:r>
          <a:endParaRPr lang="nl-NL" sz="3600" kern="1200" dirty="0"/>
        </a:p>
      </dsp:txBody>
      <dsp:txXfrm>
        <a:off x="3384357" y="378283"/>
        <a:ext cx="1550191" cy="1139572"/>
      </dsp:txXfrm>
    </dsp:sp>
    <dsp:sp modelId="{50B35FE0-56F2-45E9-941A-F9F5028FBFF5}">
      <dsp:nvSpPr>
        <dsp:cNvPr id="0" name=""/>
        <dsp:cNvSpPr/>
      </dsp:nvSpPr>
      <dsp:spPr>
        <a:xfrm rot="1800000">
          <a:off x="4859561" y="3394025"/>
          <a:ext cx="417409" cy="0"/>
        </a:xfrm>
        <a:custGeom>
          <a:avLst/>
          <a:gdLst/>
          <a:ahLst/>
          <a:cxnLst/>
          <a:rect l="0" t="0" r="0" b="0"/>
          <a:pathLst>
            <a:path>
              <a:moveTo>
                <a:pt x="0" y="0"/>
              </a:moveTo>
              <a:lnTo>
                <a:pt x="41740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D0A794-7553-4FA8-A6CF-2B9582ACA463}">
      <dsp:nvSpPr>
        <dsp:cNvPr id="0" name=""/>
        <dsp:cNvSpPr/>
      </dsp:nvSpPr>
      <dsp:spPr>
        <a:xfrm>
          <a:off x="5249009" y="3235825"/>
          <a:ext cx="1659783" cy="14833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Course providers</a:t>
          </a:r>
          <a:endParaRPr lang="nl-NL" sz="2800" kern="1200" dirty="0"/>
        </a:p>
      </dsp:txBody>
      <dsp:txXfrm>
        <a:off x="5321422" y="3308238"/>
        <a:ext cx="1514957" cy="1338555"/>
      </dsp:txXfrm>
    </dsp:sp>
    <dsp:sp modelId="{124994AD-0714-4CD7-B3AC-275AD869D328}">
      <dsp:nvSpPr>
        <dsp:cNvPr id="0" name=""/>
        <dsp:cNvSpPr/>
      </dsp:nvSpPr>
      <dsp:spPr>
        <a:xfrm rot="9000000">
          <a:off x="3039426" y="3400539"/>
          <a:ext cx="443464" cy="0"/>
        </a:xfrm>
        <a:custGeom>
          <a:avLst/>
          <a:gdLst/>
          <a:ahLst/>
          <a:cxnLst/>
          <a:rect l="0" t="0" r="0" b="0"/>
          <a:pathLst>
            <a:path>
              <a:moveTo>
                <a:pt x="0" y="0"/>
              </a:moveTo>
              <a:lnTo>
                <a:pt x="44346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D96918-CD20-473D-9364-157D46574EAE}">
      <dsp:nvSpPr>
        <dsp:cNvPr id="0" name=""/>
        <dsp:cNvSpPr/>
      </dsp:nvSpPr>
      <dsp:spPr>
        <a:xfrm>
          <a:off x="1454478" y="3214284"/>
          <a:ext cx="1614654" cy="15264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Accreditation approval bodies</a:t>
          </a:r>
          <a:endParaRPr lang="nl-NL" sz="1900" kern="1200" dirty="0"/>
        </a:p>
      </dsp:txBody>
      <dsp:txXfrm>
        <a:off x="1528994" y="3288800"/>
        <a:ext cx="1465622" cy="137743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0E319BFA-7C26-4B38-8DD5-3BB51A591870}" type="datetimeFigureOut">
              <a:rPr lang="nl-NL" smtClean="0"/>
              <a:t>27-8-2014</a:t>
            </a:fld>
            <a:endParaRPr lang="nl-NL"/>
          </a:p>
        </p:txBody>
      </p:sp>
      <p:sp>
        <p:nvSpPr>
          <p:cNvPr id="4" name="Tijdelijke aanduiding voor voettekst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E74C4A4B-62F7-4339-9EAB-D02553FF64E9}" type="slidenum">
              <a:rPr lang="nl-NL" smtClean="0"/>
              <a:t>‹#›</a:t>
            </a:fld>
            <a:endParaRPr lang="nl-NL"/>
          </a:p>
        </p:txBody>
      </p:sp>
    </p:spTree>
    <p:extLst>
      <p:ext uri="{BB962C8B-B14F-4D97-AF65-F5344CB8AC3E}">
        <p14:creationId xmlns:p14="http://schemas.microsoft.com/office/powerpoint/2010/main" val="267335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A262778A-00C4-432E-BC68-8FA65A5A8C39}" type="datetimeFigureOut">
              <a:rPr lang="nl-NL" smtClean="0"/>
              <a:t>27-8-2014</a:t>
            </a:fld>
            <a:endParaRPr lang="nl-NL"/>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A2C0A01-0197-49FB-86CE-587C713A0124}" type="slidenum">
              <a:rPr lang="nl-NL" smtClean="0"/>
              <a:t>‹#›</a:t>
            </a:fld>
            <a:endParaRPr lang="nl-NL"/>
          </a:p>
        </p:txBody>
      </p:sp>
    </p:spTree>
    <p:extLst>
      <p:ext uri="{BB962C8B-B14F-4D97-AF65-F5344CB8AC3E}">
        <p14:creationId xmlns:p14="http://schemas.microsoft.com/office/powerpoint/2010/main" val="345651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96DD36-CA66-44EB-91F6-CD765940D678}" type="slidenum">
              <a:rPr lang="en-GB" altLang="nl-NL"/>
              <a:pPr/>
              <a:t>19</a:t>
            </a:fld>
            <a:endParaRPr lang="en-GB" altLang="nl-NL"/>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GB" altLang="nl-NL"/>
              <a:t>But, among others, not the only way.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02ADD8-EEBC-475E-9A64-71FC988E6ECF}" type="slidenum">
              <a:rPr lang="nl-NL" smtClean="0"/>
              <a:t>‹#›</a:t>
            </a:fld>
            <a:endParaRPr lang="nl-NL"/>
          </a:p>
        </p:txBody>
      </p:sp>
      <p:pic>
        <p:nvPicPr>
          <p:cNvPr id="7" name="Picture 8" descr="http://www.jbi.uu.nl/images/logo_uu.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3428" y="292039"/>
            <a:ext cx="1905000"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88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217116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782343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solidFill>
                  <a:srgbClr val="0070C0"/>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02ADD8-EEBC-475E-9A64-71FC988E6ECF}" type="slidenum">
              <a:rPr lang="nl-NL" smtClean="0"/>
              <a:t>‹#›</a:t>
            </a:fld>
            <a:endParaRPr lang="nl-NL"/>
          </a:p>
        </p:txBody>
      </p:sp>
      <p:pic>
        <p:nvPicPr>
          <p:cNvPr id="7" name="Picture 8" descr="http://www.jbi.uu.nl/images/logo_uu.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3428" y="292039"/>
            <a:ext cx="1905000"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68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02ADD8-EEBC-475E-9A64-71FC988E6ECF}" type="slidenum">
              <a:rPr lang="nl-NL" smtClean="0"/>
              <a:t>‹#›</a:t>
            </a:fld>
            <a:endParaRPr lang="nl-NL"/>
          </a:p>
        </p:txBody>
      </p:sp>
      <p:pic>
        <p:nvPicPr>
          <p:cNvPr id="7" name="Picture 8" descr="http://www.jbi.uu.nl/images/logo_uu.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3428" y="292039"/>
            <a:ext cx="1905000"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8D39679-4021-4197-A572-4AE5CC8D2CD7}" type="datetimeFigureOut">
              <a:rPr lang="nl-NL" smtClean="0"/>
              <a:t>27-8-2014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39812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8D39679-4021-4197-A572-4AE5CC8D2CD7}" type="datetimeFigureOut">
              <a:rPr lang="nl-NL" smtClean="0"/>
              <a:t>27-8-2014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1154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8D39679-4021-4197-A572-4AE5CC8D2CD7}" type="datetimeFigureOut">
              <a:rPr lang="nl-NL" smtClean="0"/>
              <a:t>27-8-2014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252100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8D39679-4021-4197-A572-4AE5CC8D2CD7}" type="datetimeFigureOut">
              <a:rPr lang="nl-NL" smtClean="0"/>
              <a:t>27-8-2014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131486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D39679-4021-4197-A572-4AE5CC8D2CD7}" type="datetimeFigureOut">
              <a:rPr lang="nl-NL" smtClean="0"/>
              <a:t>27-8-2014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227733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D39679-4021-4197-A572-4AE5CC8D2CD7}" type="datetimeFigureOut">
              <a:rPr lang="nl-NL" smtClean="0"/>
              <a:t>27-8-2014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02ADD8-EEBC-475E-9A64-71FC988E6ECF}" type="slidenum">
              <a:rPr lang="nl-NL" smtClean="0"/>
              <a:t>‹#›</a:t>
            </a:fld>
            <a:endParaRPr lang="nl-NL"/>
          </a:p>
        </p:txBody>
      </p:sp>
    </p:spTree>
    <p:extLst>
      <p:ext uri="{BB962C8B-B14F-4D97-AF65-F5344CB8AC3E}">
        <p14:creationId xmlns:p14="http://schemas.microsoft.com/office/powerpoint/2010/main" val="381271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39679-4021-4197-A572-4AE5CC8D2CD7}" type="datetimeFigureOut">
              <a:rPr lang="nl-NL" smtClean="0"/>
              <a:t>27-8-2014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ADD8-EEBC-475E-9A64-71FC988E6ECF}" type="slidenum">
              <a:rPr lang="nl-NL" smtClean="0"/>
              <a:t>‹#›</a:t>
            </a:fld>
            <a:endParaRPr lang="nl-NL"/>
          </a:p>
        </p:txBody>
      </p:sp>
    </p:spTree>
    <p:extLst>
      <p:ext uri="{BB962C8B-B14F-4D97-AF65-F5344CB8AC3E}">
        <p14:creationId xmlns:p14="http://schemas.microsoft.com/office/powerpoint/2010/main" val="25687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mailto:b.s.marczycha@leeds.ac.uk"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56792"/>
            <a:ext cx="7772400" cy="1470025"/>
          </a:xfrm>
        </p:spPr>
        <p:txBody>
          <a:bodyPr>
            <a:normAutofit fontScale="90000"/>
          </a:bodyPr>
          <a:lstStyle/>
          <a:p>
            <a:r>
              <a:rPr lang="en-US" b="1" dirty="0" smtClean="0">
                <a:solidFill>
                  <a:srgbClr val="0070C0"/>
                </a:solidFill>
              </a:rPr>
              <a:t>The importance of Education and Training in Laboratory Animal Science</a:t>
            </a:r>
            <a:endParaRPr lang="nl-NL" b="1" dirty="0">
              <a:solidFill>
                <a:srgbClr val="0070C0"/>
              </a:solidFill>
            </a:endParaRPr>
          </a:p>
        </p:txBody>
      </p:sp>
      <p:sp>
        <p:nvSpPr>
          <p:cNvPr id="3" name="Ondertitel 2"/>
          <p:cNvSpPr>
            <a:spLocks noGrp="1"/>
          </p:cNvSpPr>
          <p:nvPr>
            <p:ph type="subTitle" idx="1"/>
          </p:nvPr>
        </p:nvSpPr>
        <p:spPr>
          <a:xfrm>
            <a:off x="1371600" y="3886200"/>
            <a:ext cx="6400800" cy="550912"/>
          </a:xfrm>
        </p:spPr>
        <p:txBody>
          <a:bodyPr>
            <a:normAutofit lnSpcReduction="10000"/>
          </a:bodyPr>
          <a:lstStyle/>
          <a:p>
            <a:r>
              <a:rPr lang="en-US" dirty="0" smtClean="0">
                <a:solidFill>
                  <a:schemeClr val="tx1">
                    <a:lumMod val="65000"/>
                    <a:lumOff val="35000"/>
                  </a:schemeClr>
                </a:solidFill>
              </a:rPr>
              <a:t>Jan van der </a:t>
            </a:r>
            <a:r>
              <a:rPr lang="en-US" dirty="0" err="1" smtClean="0">
                <a:solidFill>
                  <a:schemeClr val="tx1">
                    <a:lumMod val="65000"/>
                    <a:lumOff val="35000"/>
                  </a:schemeClr>
                </a:solidFill>
              </a:rPr>
              <a:t>Valk</a:t>
            </a:r>
            <a:endParaRPr lang="en-US" dirty="0" smtClean="0">
              <a:solidFill>
                <a:schemeClr val="tx1">
                  <a:lumMod val="65000"/>
                  <a:lumOff val="35000"/>
                </a:schemeClr>
              </a:solidFill>
            </a:endParaRPr>
          </a:p>
        </p:txBody>
      </p:sp>
      <p:sp>
        <p:nvSpPr>
          <p:cNvPr id="4" name="Tekstvak 3"/>
          <p:cNvSpPr txBox="1"/>
          <p:nvPr/>
        </p:nvSpPr>
        <p:spPr>
          <a:xfrm>
            <a:off x="1331640" y="4688269"/>
            <a:ext cx="6480720" cy="1200329"/>
          </a:xfrm>
          <a:prstGeom prst="rect">
            <a:avLst/>
          </a:prstGeom>
          <a:noFill/>
        </p:spPr>
        <p:txBody>
          <a:bodyPr wrap="square" rtlCol="0">
            <a:spAutoFit/>
          </a:bodyPr>
          <a:lstStyle/>
          <a:p>
            <a:pPr algn="ctr"/>
            <a:r>
              <a:rPr lang="en-US" i="1" dirty="0">
                <a:solidFill>
                  <a:schemeClr val="tx1">
                    <a:lumMod val="65000"/>
                    <a:lumOff val="35000"/>
                  </a:schemeClr>
                </a:solidFill>
              </a:rPr>
              <a:t>3Rs-Centre Utrecht Life Sciences</a:t>
            </a:r>
          </a:p>
          <a:p>
            <a:pPr algn="ctr"/>
            <a:r>
              <a:rPr lang="en-US" i="1" dirty="0">
                <a:solidFill>
                  <a:schemeClr val="tx1">
                    <a:lumMod val="65000"/>
                    <a:lumOff val="35000"/>
                  </a:schemeClr>
                </a:solidFill>
              </a:rPr>
              <a:t>Dept. Animals in Science &amp; Society</a:t>
            </a:r>
          </a:p>
          <a:p>
            <a:pPr algn="ctr"/>
            <a:r>
              <a:rPr lang="en-US" i="1" dirty="0">
                <a:solidFill>
                  <a:schemeClr val="tx1">
                    <a:lumMod val="65000"/>
                    <a:lumOff val="35000"/>
                  </a:schemeClr>
                </a:solidFill>
              </a:rPr>
              <a:t>Fac. Veterinary Medicine, Utrecht University</a:t>
            </a:r>
            <a:endParaRPr lang="nl-NL" i="1" dirty="0">
              <a:solidFill>
                <a:schemeClr val="tx1">
                  <a:lumMod val="65000"/>
                  <a:lumOff val="35000"/>
                </a:schemeClr>
              </a:solidFill>
            </a:endParaRPr>
          </a:p>
          <a:p>
            <a:pPr algn="ctr"/>
            <a:endParaRPr lang="nl-NL" dirty="0"/>
          </a:p>
        </p:txBody>
      </p:sp>
      <p:sp>
        <p:nvSpPr>
          <p:cNvPr id="5" name="Tekstvak 4"/>
          <p:cNvSpPr txBox="1"/>
          <p:nvPr/>
        </p:nvSpPr>
        <p:spPr>
          <a:xfrm>
            <a:off x="1835696" y="5888598"/>
            <a:ext cx="5832648" cy="646331"/>
          </a:xfrm>
          <a:prstGeom prst="rect">
            <a:avLst/>
          </a:prstGeom>
          <a:noFill/>
        </p:spPr>
        <p:txBody>
          <a:bodyPr wrap="square" rtlCol="0">
            <a:spAutoFit/>
          </a:bodyPr>
          <a:lstStyle/>
          <a:p>
            <a:pPr algn="ctr"/>
            <a:r>
              <a:rPr lang="en-US" i="1" dirty="0" smtClean="0">
                <a:solidFill>
                  <a:schemeClr val="tx1">
                    <a:lumMod val="65000"/>
                    <a:lumOff val="35000"/>
                  </a:schemeClr>
                </a:solidFill>
              </a:rPr>
              <a:t>Chair Dutch working group on E&amp;T</a:t>
            </a:r>
          </a:p>
          <a:p>
            <a:pPr algn="ctr"/>
            <a:r>
              <a:rPr lang="en-US" i="1" dirty="0" smtClean="0">
                <a:solidFill>
                  <a:schemeClr val="tx1">
                    <a:lumMod val="65000"/>
                    <a:lumOff val="35000"/>
                  </a:schemeClr>
                </a:solidFill>
              </a:rPr>
              <a:t>Vice-Chair EU Platform on E&amp;T in LAS</a:t>
            </a:r>
            <a:endParaRPr lang="nl-NL" i="1" dirty="0">
              <a:solidFill>
                <a:schemeClr val="tx1">
                  <a:lumMod val="65000"/>
                  <a:lumOff val="35000"/>
                </a:schemeClr>
              </a:solidFill>
            </a:endParaRPr>
          </a:p>
        </p:txBody>
      </p:sp>
    </p:spTree>
    <p:extLst>
      <p:ext uri="{BB962C8B-B14F-4D97-AF65-F5344CB8AC3E}">
        <p14:creationId xmlns:p14="http://schemas.microsoft.com/office/powerpoint/2010/main" val="825873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a:t>
            </a:r>
            <a:endParaRPr lang="nl-NL" dirty="0"/>
          </a:p>
        </p:txBody>
      </p:sp>
      <p:sp>
        <p:nvSpPr>
          <p:cNvPr id="3" name="Content Placeholder 2"/>
          <p:cNvSpPr>
            <a:spLocks noGrp="1"/>
          </p:cNvSpPr>
          <p:nvPr>
            <p:ph idx="1"/>
          </p:nvPr>
        </p:nvSpPr>
        <p:spPr/>
        <p:txBody>
          <a:bodyPr/>
          <a:lstStyle/>
          <a:p>
            <a:r>
              <a:rPr lang="en-US" dirty="0">
                <a:solidFill>
                  <a:srgbClr val="0070C0"/>
                </a:solidFill>
              </a:rPr>
              <a:t>a standardized requirement for an individual to properly perform a specific </a:t>
            </a:r>
            <a:r>
              <a:rPr lang="en-US" dirty="0" smtClean="0">
                <a:solidFill>
                  <a:srgbClr val="0070C0"/>
                </a:solidFill>
              </a:rPr>
              <a:t>job</a:t>
            </a:r>
          </a:p>
          <a:p>
            <a:endParaRPr lang="en-US" dirty="0"/>
          </a:p>
          <a:p>
            <a:r>
              <a:rPr lang="en-US" dirty="0">
                <a:solidFill>
                  <a:srgbClr val="0070C0"/>
                </a:solidFill>
              </a:rPr>
              <a:t>A cluster of related abilities, commitments, knowledge, and skills that enable a person (or an organization) to act effectively in a job or situation.</a:t>
            </a:r>
            <a:endParaRPr lang="nl-NL" dirty="0">
              <a:solidFill>
                <a:srgbClr val="0070C0"/>
              </a:solidFill>
            </a:endParaRPr>
          </a:p>
        </p:txBody>
      </p:sp>
    </p:spTree>
    <p:extLst>
      <p:ext uri="{BB962C8B-B14F-4D97-AF65-F5344CB8AC3E}">
        <p14:creationId xmlns:p14="http://schemas.microsoft.com/office/powerpoint/2010/main" val="250499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395536" y="2852936"/>
            <a:ext cx="8229600" cy="4525963"/>
          </a:xfrm>
        </p:spPr>
        <p:txBody>
          <a:bodyPr/>
          <a:lstStyle/>
          <a:p>
            <a:pPr algn="ctr">
              <a:buFontTx/>
              <a:buNone/>
            </a:pPr>
            <a:r>
              <a:rPr lang="en-GB" altLang="nl-NL" sz="4400" b="1" dirty="0">
                <a:solidFill>
                  <a:srgbClr val="0070C0"/>
                </a:solidFill>
              </a:rPr>
              <a:t>Qualified</a:t>
            </a:r>
            <a:r>
              <a:rPr lang="en-GB" altLang="nl-NL" dirty="0">
                <a:solidFill>
                  <a:srgbClr val="0070C0"/>
                </a:solidFill>
              </a:rPr>
              <a:t>                        </a:t>
            </a:r>
            <a:r>
              <a:rPr lang="en-GB" altLang="nl-NL" sz="4400" b="1" dirty="0">
                <a:solidFill>
                  <a:srgbClr val="0070C0"/>
                </a:solidFill>
              </a:rPr>
              <a:t>Competent</a:t>
            </a:r>
          </a:p>
          <a:p>
            <a:endParaRPr lang="en-GB" altLang="nl-NL" dirty="0">
              <a:solidFill>
                <a:srgbClr val="0070C0"/>
              </a:solidFill>
            </a:endParaRPr>
          </a:p>
        </p:txBody>
      </p:sp>
      <p:sp>
        <p:nvSpPr>
          <p:cNvPr id="94212" name="AutoShape 4"/>
          <p:cNvSpPr>
            <a:spLocks noChangeArrowheads="1"/>
          </p:cNvSpPr>
          <p:nvPr/>
        </p:nvSpPr>
        <p:spPr bwMode="auto">
          <a:xfrm>
            <a:off x="3350204" y="3068960"/>
            <a:ext cx="1800225" cy="288925"/>
          </a:xfrm>
          <a:prstGeom prst="leftRightArrow">
            <a:avLst>
              <a:gd name="adj1" fmla="val 50000"/>
              <a:gd name="adj2" fmla="val 1246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nl-NL" dirty="0"/>
          </a:p>
        </p:txBody>
      </p:sp>
      <p:sp>
        <p:nvSpPr>
          <p:cNvPr id="94213" name="Text Box 5"/>
          <p:cNvSpPr txBox="1">
            <a:spLocks noChangeArrowheads="1"/>
          </p:cNvSpPr>
          <p:nvPr/>
        </p:nvSpPr>
        <p:spPr bwMode="auto">
          <a:xfrm>
            <a:off x="395536" y="3933056"/>
            <a:ext cx="828198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nl-NL" sz="2800" b="1" dirty="0">
                <a:solidFill>
                  <a:srgbClr val="0070C0"/>
                </a:solidFill>
              </a:rPr>
              <a:t>Qualified</a:t>
            </a:r>
            <a:r>
              <a:rPr lang="en-GB" altLang="nl-NL" sz="2800" dirty="0">
                <a:solidFill>
                  <a:srgbClr val="0070C0"/>
                </a:solidFill>
              </a:rPr>
              <a:t>: successfully completed a course</a:t>
            </a:r>
          </a:p>
          <a:p>
            <a:pPr algn="ctr">
              <a:spcBef>
                <a:spcPct val="50000"/>
              </a:spcBef>
            </a:pPr>
            <a:endParaRPr lang="en-GB" altLang="nl-NL" sz="2800" dirty="0">
              <a:solidFill>
                <a:srgbClr val="0070C0"/>
              </a:solidFill>
            </a:endParaRPr>
          </a:p>
          <a:p>
            <a:pPr algn="ctr">
              <a:spcBef>
                <a:spcPct val="50000"/>
              </a:spcBef>
            </a:pPr>
            <a:r>
              <a:rPr lang="en-GB" altLang="nl-NL" sz="2800" b="1" dirty="0">
                <a:solidFill>
                  <a:srgbClr val="0070C0"/>
                </a:solidFill>
              </a:rPr>
              <a:t>Competent</a:t>
            </a:r>
            <a:r>
              <a:rPr lang="en-GB" altLang="nl-NL" sz="2800" dirty="0">
                <a:solidFill>
                  <a:srgbClr val="0070C0"/>
                </a:solidFill>
              </a:rPr>
              <a:t>: after experience on the job. </a:t>
            </a:r>
          </a:p>
          <a:p>
            <a:pPr algn="ctr">
              <a:spcBef>
                <a:spcPct val="50000"/>
              </a:spcBef>
            </a:pPr>
            <a:endParaRPr lang="en-GB" altLang="nl-NL" sz="2800" dirty="0">
              <a:solidFill>
                <a:srgbClr val="0070C0"/>
              </a:solidFill>
            </a:endParaRPr>
          </a:p>
        </p:txBody>
      </p:sp>
      <p:pic>
        <p:nvPicPr>
          <p:cNvPr id="94214" name="Picture 6" descr="scientists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238" y="1055885"/>
            <a:ext cx="1368425" cy="1652588"/>
          </a:xfrm>
          <a:prstGeom prst="rect">
            <a:avLst/>
          </a:prstGeom>
          <a:noFill/>
          <a:extLst>
            <a:ext uri="{909E8E84-426E-40DD-AFC4-6F175D3DCCD1}">
              <a14:hiddenFill xmlns:a14="http://schemas.microsoft.com/office/drawing/2010/main">
                <a:solidFill>
                  <a:srgbClr val="FFFFFF"/>
                </a:solidFill>
              </a14:hiddenFill>
            </a:ext>
          </a:extLst>
        </p:spPr>
      </p:pic>
      <p:pic>
        <p:nvPicPr>
          <p:cNvPr id="94215" name="Picture 7" descr="char_review_anima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00" y="1239241"/>
            <a:ext cx="1657350" cy="1285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755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nl-NL" dirty="0" smtClean="0"/>
              <a:t>Attitude</a:t>
            </a:r>
            <a:endParaRPr lang="en-US" altLang="nl-NL" dirty="0"/>
          </a:p>
        </p:txBody>
      </p:sp>
      <p:sp>
        <p:nvSpPr>
          <p:cNvPr id="16387" name="Rectangle 3"/>
          <p:cNvSpPr>
            <a:spLocks noGrp="1" noChangeArrowheads="1"/>
          </p:cNvSpPr>
          <p:nvPr>
            <p:ph type="body" idx="1"/>
          </p:nvPr>
        </p:nvSpPr>
        <p:spPr/>
        <p:txBody>
          <a:bodyPr/>
          <a:lstStyle/>
          <a:p>
            <a:pPr marL="0" indent="0" algn="ctr">
              <a:lnSpc>
                <a:spcPct val="90000"/>
              </a:lnSpc>
              <a:buNone/>
            </a:pPr>
            <a:r>
              <a:rPr lang="en-US" altLang="nl-NL" dirty="0" smtClean="0">
                <a:solidFill>
                  <a:srgbClr val="0070C0"/>
                </a:solidFill>
              </a:rPr>
              <a:t>It </a:t>
            </a:r>
            <a:r>
              <a:rPr lang="en-US" altLang="nl-NL" dirty="0">
                <a:solidFill>
                  <a:srgbClr val="0070C0"/>
                </a:solidFill>
              </a:rPr>
              <a:t>was agreed that a major objective of education and training is the development of a </a:t>
            </a:r>
            <a:r>
              <a:rPr lang="en-US" altLang="nl-NL" u="sng" dirty="0">
                <a:solidFill>
                  <a:srgbClr val="0070C0"/>
                </a:solidFill>
              </a:rPr>
              <a:t>proper attitude</a:t>
            </a:r>
            <a:r>
              <a:rPr lang="en-US" altLang="nl-NL" dirty="0">
                <a:solidFill>
                  <a:srgbClr val="0070C0"/>
                </a:solidFill>
              </a:rPr>
              <a:t>, based on respect for animals and consideration of 3Rs alternatives. </a:t>
            </a:r>
          </a:p>
          <a:p>
            <a:pPr>
              <a:lnSpc>
                <a:spcPct val="90000"/>
              </a:lnSpc>
            </a:pPr>
            <a:endParaRPr lang="en-US" altLang="nl-NL" dirty="0"/>
          </a:p>
        </p:txBody>
      </p:sp>
      <p:sp>
        <p:nvSpPr>
          <p:cNvPr id="4" name="Text Box 5"/>
          <p:cNvSpPr txBox="1">
            <a:spLocks noChangeArrowheads="1"/>
          </p:cNvSpPr>
          <p:nvPr/>
        </p:nvSpPr>
        <p:spPr bwMode="auto">
          <a:xfrm>
            <a:off x="251520" y="6381328"/>
            <a:ext cx="81369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smtClean="0"/>
              <a:t>Education and Training in the 3Rs. </a:t>
            </a:r>
            <a:r>
              <a:rPr lang="en-US" altLang="nl-NL" i="1" dirty="0" err="1" smtClean="0"/>
              <a:t>Altex</a:t>
            </a:r>
            <a:r>
              <a:rPr lang="en-US" altLang="nl-NL" i="1" dirty="0" smtClean="0"/>
              <a:t> </a:t>
            </a:r>
            <a:r>
              <a:rPr lang="en-US" altLang="nl-NL" i="1" dirty="0"/>
              <a:t>27, Special Issue, 2010</a:t>
            </a:r>
            <a:r>
              <a:rPr lang="en-US" altLang="nl-NL" i="1" dirty="0" smtClean="0"/>
              <a:t>, pp</a:t>
            </a:r>
            <a:r>
              <a:rPr lang="en-US" altLang="nl-NL" i="1" dirty="0"/>
              <a:t>. 169-175</a:t>
            </a:r>
          </a:p>
        </p:txBody>
      </p:sp>
    </p:spTree>
    <p:extLst>
      <p:ext uri="{BB962C8B-B14F-4D97-AF65-F5344CB8AC3E}">
        <p14:creationId xmlns:p14="http://schemas.microsoft.com/office/powerpoint/2010/main" val="1246266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ontextualresearch.files.wordpress.com/2012/07/picture1g3.png?w=301&amp;h=2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96752"/>
            <a:ext cx="5991011" cy="4199681"/>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1562" y="6591184"/>
            <a:ext cx="7056784" cy="261610"/>
          </a:xfrm>
          <a:prstGeom prst="rect">
            <a:avLst/>
          </a:prstGeom>
          <a:noFill/>
        </p:spPr>
        <p:txBody>
          <a:bodyPr wrap="square" rtlCol="0">
            <a:spAutoFit/>
          </a:bodyPr>
          <a:lstStyle/>
          <a:p>
            <a:r>
              <a:rPr lang="nl-NL" sz="1100" i="1" dirty="0"/>
              <a:t>http://contextualresearch.wordpress.com/category/uncategorized/</a:t>
            </a:r>
          </a:p>
        </p:txBody>
      </p:sp>
    </p:spTree>
    <p:extLst>
      <p:ext uri="{BB962C8B-B14F-4D97-AF65-F5344CB8AC3E}">
        <p14:creationId xmlns:p14="http://schemas.microsoft.com/office/powerpoint/2010/main" val="3956265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king of Good Change Agents: Attitude, Knowledge, Sk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556792"/>
            <a:ext cx="5256584" cy="3700635"/>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0" y="6596390"/>
            <a:ext cx="9721080" cy="261610"/>
          </a:xfrm>
          <a:prstGeom prst="rect">
            <a:avLst/>
          </a:prstGeom>
          <a:noFill/>
        </p:spPr>
        <p:txBody>
          <a:bodyPr wrap="square" rtlCol="0">
            <a:spAutoFit/>
          </a:bodyPr>
          <a:lstStyle/>
          <a:p>
            <a:r>
              <a:rPr lang="nl-NL" sz="1100" i="1" dirty="0"/>
              <a:t>http://www.isixsigma.com/implementation/change-management-implementation/making-good-change-agents-attitude-knowledge-skills/</a:t>
            </a:r>
          </a:p>
        </p:txBody>
      </p:sp>
    </p:spTree>
    <p:extLst>
      <p:ext uri="{BB962C8B-B14F-4D97-AF65-F5344CB8AC3E}">
        <p14:creationId xmlns:p14="http://schemas.microsoft.com/office/powerpoint/2010/main" val="3199115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1026" name="Picture 2" descr="http://2.bp.blogspot.com/-2sQktYW38Ho/T3JEB6mS3UI/AAAAAAAAArE/phWJVWkP3VU/s400/the-ice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31978"/>
            <a:ext cx="5550606" cy="4024191"/>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4334" y="6598689"/>
            <a:ext cx="5400600" cy="261610"/>
          </a:xfrm>
          <a:prstGeom prst="rect">
            <a:avLst/>
          </a:prstGeom>
          <a:noFill/>
        </p:spPr>
        <p:txBody>
          <a:bodyPr wrap="square" rtlCol="0">
            <a:spAutoFit/>
          </a:bodyPr>
          <a:lstStyle/>
          <a:p>
            <a:r>
              <a:rPr lang="nl-NL" sz="1100" i="1" dirty="0"/>
              <a:t>http://vrraghy.blogspot.nl/2012/03/objection-should-overrule.html</a:t>
            </a:r>
          </a:p>
        </p:txBody>
      </p:sp>
    </p:spTree>
    <p:extLst>
      <p:ext uri="{BB962C8B-B14F-4D97-AF65-F5344CB8AC3E}">
        <p14:creationId xmlns:p14="http://schemas.microsoft.com/office/powerpoint/2010/main" val="1046571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tLang="nl-NL"/>
              <a:t>Attitude</a:t>
            </a:r>
          </a:p>
        </p:txBody>
      </p:sp>
      <p:sp>
        <p:nvSpPr>
          <p:cNvPr id="35843" name="Rectangle 3"/>
          <p:cNvSpPr>
            <a:spLocks noGrp="1" noChangeArrowheads="1"/>
          </p:cNvSpPr>
          <p:nvPr>
            <p:ph type="body" idx="1"/>
          </p:nvPr>
        </p:nvSpPr>
        <p:spPr/>
        <p:txBody>
          <a:bodyPr/>
          <a:lstStyle/>
          <a:p>
            <a:pPr marL="0" indent="0" algn="ctr">
              <a:buFontTx/>
              <a:buNone/>
            </a:pPr>
            <a:r>
              <a:rPr lang="en-GB" altLang="nl-NL" b="1" dirty="0">
                <a:solidFill>
                  <a:srgbClr val="0070C0"/>
                </a:solidFill>
              </a:rPr>
              <a:t>An attitude is an internal state that can be inferred from a behaviour; therefore, attitudes can be measured by the choices an individual makes </a:t>
            </a:r>
          </a:p>
          <a:p>
            <a:pPr marL="0" indent="0">
              <a:buFontTx/>
              <a:buNone/>
            </a:pPr>
            <a:endParaRPr lang="en-GB" altLang="nl-NL" sz="2400" b="1" i="1" dirty="0"/>
          </a:p>
          <a:p>
            <a:pPr marL="0" indent="0">
              <a:buFontTx/>
              <a:buNone/>
            </a:pPr>
            <a:r>
              <a:rPr lang="en-GB" altLang="nl-NL" sz="2400" i="1" dirty="0"/>
              <a:t>(Gagne and Briggs, 1979)</a:t>
            </a:r>
          </a:p>
          <a:p>
            <a:pPr marL="0" indent="0" algn="ctr">
              <a:buFontTx/>
              <a:buNone/>
            </a:pPr>
            <a:endParaRPr lang="en-GB" altLang="nl-NL" sz="2000" b="1" i="1" dirty="0"/>
          </a:p>
          <a:p>
            <a:pPr marL="0" indent="0"/>
            <a:endParaRPr lang="en-GB" altLang="nl-NL" dirty="0"/>
          </a:p>
        </p:txBody>
      </p:sp>
    </p:spTree>
    <p:extLst>
      <p:ext uri="{BB962C8B-B14F-4D97-AF65-F5344CB8AC3E}">
        <p14:creationId xmlns:p14="http://schemas.microsoft.com/office/powerpoint/2010/main" val="458259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p:cTn id="7" dur="500" fill="hold"/>
                                        <p:tgtEl>
                                          <p:spTgt spid="35843"/>
                                        </p:tgtEl>
                                        <p:attrNameLst>
                                          <p:attrName>ppt_x</p:attrName>
                                        </p:attrNameLst>
                                      </p:cBhvr>
                                      <p:tavLst>
                                        <p:tav tm="0">
                                          <p:val>
                                            <p:strVal val="#ppt_x"/>
                                          </p:val>
                                        </p:tav>
                                        <p:tav tm="100000">
                                          <p:val>
                                            <p:strVal val="#ppt_x"/>
                                          </p:val>
                                        </p:tav>
                                      </p:tavLst>
                                    </p:anim>
                                    <p:anim calcmode="lin" valueType="num">
                                      <p:cBhvr>
                                        <p:cTn id="8" dur="500" fill="hold"/>
                                        <p:tgtEl>
                                          <p:spTgt spid="35843"/>
                                        </p:tgtEl>
                                        <p:attrNameLst>
                                          <p:attrName>ppt_y</p:attrName>
                                        </p:attrNameLst>
                                      </p:cBhvr>
                                      <p:tavLst>
                                        <p:tav tm="0">
                                          <p:val>
                                            <p:strVal val="#ppt_y-#ppt_h/2"/>
                                          </p:val>
                                        </p:tav>
                                        <p:tav tm="100000">
                                          <p:val>
                                            <p:strVal val="#ppt_y"/>
                                          </p:val>
                                        </p:tav>
                                      </p:tavLst>
                                    </p:anim>
                                    <p:anim calcmode="lin" valueType="num">
                                      <p:cBhvr>
                                        <p:cTn id="9" dur="500" fill="hold"/>
                                        <p:tgtEl>
                                          <p:spTgt spid="35843"/>
                                        </p:tgtEl>
                                        <p:attrNameLst>
                                          <p:attrName>ppt_w</p:attrName>
                                        </p:attrNameLst>
                                      </p:cBhvr>
                                      <p:tavLst>
                                        <p:tav tm="0">
                                          <p:val>
                                            <p:strVal val="#ppt_w"/>
                                          </p:val>
                                        </p:tav>
                                        <p:tav tm="100000">
                                          <p:val>
                                            <p:strVal val="#ppt_w"/>
                                          </p:val>
                                        </p:tav>
                                      </p:tavLst>
                                    </p:anim>
                                    <p:anim calcmode="lin" valueType="num">
                                      <p:cBhvr>
                                        <p:cTn id="10" dur="500" fill="hold"/>
                                        <p:tgtEl>
                                          <p:spTgt spid="358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ltLang="nl-NL"/>
              <a:t>Attitude</a:t>
            </a:r>
          </a:p>
        </p:txBody>
      </p:sp>
      <p:sp>
        <p:nvSpPr>
          <p:cNvPr id="34819" name="Rectangle 3"/>
          <p:cNvSpPr>
            <a:spLocks noGrp="1" noChangeArrowheads="1"/>
          </p:cNvSpPr>
          <p:nvPr>
            <p:ph type="body" idx="1"/>
          </p:nvPr>
        </p:nvSpPr>
        <p:spPr/>
        <p:txBody>
          <a:bodyPr/>
          <a:lstStyle/>
          <a:p>
            <a:pPr marL="0" indent="0" algn="ctr">
              <a:lnSpc>
                <a:spcPct val="90000"/>
              </a:lnSpc>
              <a:buFontTx/>
              <a:buNone/>
            </a:pPr>
            <a:r>
              <a:rPr lang="en-GB" altLang="nl-NL" b="1" dirty="0">
                <a:solidFill>
                  <a:srgbClr val="0070C0"/>
                </a:solidFill>
              </a:rPr>
              <a:t>Changes in attitudes are stimulated by acquiring information and increasing skills, but they are reinforced by interaction with peers. </a:t>
            </a:r>
          </a:p>
          <a:p>
            <a:pPr marL="0" indent="0">
              <a:lnSpc>
                <a:spcPct val="90000"/>
              </a:lnSpc>
              <a:buFontTx/>
              <a:buNone/>
            </a:pPr>
            <a:endParaRPr lang="en-GB" altLang="nl-NL" b="1" dirty="0"/>
          </a:p>
          <a:p>
            <a:pPr marL="0" indent="0">
              <a:lnSpc>
                <a:spcPct val="90000"/>
              </a:lnSpc>
              <a:buFontTx/>
              <a:buNone/>
            </a:pPr>
            <a:r>
              <a:rPr lang="en-GB" altLang="nl-NL" sz="1400" dirty="0"/>
              <a:t>A GUIDE FOR DEVELOPING INSTITUTIONAL PROGRAMS</a:t>
            </a:r>
            <a:r>
              <a:rPr lang="en-GB" altLang="nl-NL" sz="1800" b="1" dirty="0"/>
              <a:t> </a:t>
            </a:r>
          </a:p>
          <a:p>
            <a:pPr marL="0" indent="0">
              <a:lnSpc>
                <a:spcPct val="90000"/>
              </a:lnSpc>
              <a:buFontTx/>
              <a:buNone/>
            </a:pPr>
            <a:r>
              <a:rPr lang="en-GB" altLang="nl-NL" sz="1800" i="1" dirty="0"/>
              <a:t>Committee on Educational Programs in Laboratory Animal Science</a:t>
            </a:r>
            <a:br>
              <a:rPr lang="en-GB" altLang="nl-NL" sz="1800" i="1" dirty="0"/>
            </a:br>
            <a:r>
              <a:rPr lang="en-GB" altLang="nl-NL" sz="1800" i="1" dirty="0"/>
              <a:t>Institute of Laboratory Animal Resources</a:t>
            </a:r>
            <a:br>
              <a:rPr lang="en-GB" altLang="nl-NL" sz="1800" i="1" dirty="0"/>
            </a:br>
            <a:r>
              <a:rPr lang="en-GB" altLang="nl-NL" sz="1800" i="1" dirty="0"/>
              <a:t>Commission on Life Sciences</a:t>
            </a:r>
            <a:br>
              <a:rPr lang="en-GB" altLang="nl-NL" sz="1800" i="1" dirty="0"/>
            </a:br>
            <a:r>
              <a:rPr lang="en-GB" altLang="nl-NL" sz="1800" i="1" dirty="0"/>
              <a:t>National Research Council</a:t>
            </a:r>
            <a:br>
              <a:rPr lang="en-GB" altLang="nl-NL" sz="1800" i="1" dirty="0"/>
            </a:br>
            <a:r>
              <a:rPr lang="en-GB" altLang="nl-NL" sz="1800" i="1" dirty="0"/>
              <a:t>1991</a:t>
            </a:r>
            <a:r>
              <a:rPr lang="en-GB" altLang="nl-NL" sz="1800" b="1" i="1" dirty="0"/>
              <a:t/>
            </a:r>
            <a:br>
              <a:rPr lang="en-GB" altLang="nl-NL" sz="1800" b="1" i="1" dirty="0"/>
            </a:br>
            <a:endParaRPr lang="en-GB" altLang="nl-NL" sz="1800" b="1" i="1" dirty="0"/>
          </a:p>
        </p:txBody>
      </p:sp>
    </p:spTree>
    <p:extLst>
      <p:ext uri="{BB962C8B-B14F-4D97-AF65-F5344CB8AC3E}">
        <p14:creationId xmlns:p14="http://schemas.microsoft.com/office/powerpoint/2010/main" val="3870777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nl-NL"/>
              <a:t>Attitude directed by:</a:t>
            </a:r>
          </a:p>
        </p:txBody>
      </p:sp>
      <p:sp>
        <p:nvSpPr>
          <p:cNvPr id="4099" name="Rectangle 3"/>
          <p:cNvSpPr>
            <a:spLocks noGrp="1" noChangeArrowheads="1"/>
          </p:cNvSpPr>
          <p:nvPr>
            <p:ph type="body" idx="1"/>
          </p:nvPr>
        </p:nvSpPr>
        <p:spPr/>
        <p:txBody>
          <a:bodyPr/>
          <a:lstStyle/>
          <a:p>
            <a:pPr>
              <a:tabLst>
                <a:tab pos="1905000" algn="l"/>
              </a:tabLst>
            </a:pPr>
            <a:r>
              <a:rPr lang="en-GB" altLang="nl-NL" sz="4000" dirty="0">
                <a:solidFill>
                  <a:srgbClr val="0070C0"/>
                </a:solidFill>
              </a:rPr>
              <a:t>Intrinsic value</a:t>
            </a:r>
          </a:p>
          <a:p>
            <a:pPr>
              <a:tabLst>
                <a:tab pos="1905000" algn="l"/>
              </a:tabLst>
            </a:pPr>
            <a:r>
              <a:rPr lang="en-GB" altLang="nl-NL" sz="4000" dirty="0">
                <a:solidFill>
                  <a:srgbClr val="0070C0"/>
                </a:solidFill>
              </a:rPr>
              <a:t>Respect for </a:t>
            </a:r>
            <a:r>
              <a:rPr lang="en-GB" altLang="nl-NL" sz="4000" dirty="0" smtClean="0">
                <a:solidFill>
                  <a:srgbClr val="0070C0"/>
                </a:solidFill>
              </a:rPr>
              <a:t>animals (</a:t>
            </a:r>
            <a:r>
              <a:rPr lang="en-GB" altLang="nl-NL" sz="4000" dirty="0" err="1" smtClean="0">
                <a:solidFill>
                  <a:srgbClr val="0070C0"/>
                </a:solidFill>
              </a:rPr>
              <a:t>empathie</a:t>
            </a:r>
            <a:r>
              <a:rPr lang="en-GB" altLang="nl-NL" sz="4000" dirty="0" smtClean="0">
                <a:solidFill>
                  <a:srgbClr val="0070C0"/>
                </a:solidFill>
              </a:rPr>
              <a:t>)</a:t>
            </a:r>
            <a:endParaRPr lang="en-GB" altLang="nl-NL" sz="4000" dirty="0">
              <a:solidFill>
                <a:srgbClr val="0070C0"/>
              </a:solidFill>
            </a:endParaRPr>
          </a:p>
          <a:p>
            <a:pPr>
              <a:tabLst>
                <a:tab pos="1905000" algn="l"/>
              </a:tabLst>
            </a:pPr>
            <a:r>
              <a:rPr lang="en-GB" altLang="nl-NL" sz="4000" dirty="0">
                <a:solidFill>
                  <a:srgbClr val="0070C0"/>
                </a:solidFill>
              </a:rPr>
              <a:t>3Rs –</a:t>
            </a:r>
            <a:r>
              <a:rPr lang="en-GB" altLang="nl-NL" sz="4000" dirty="0"/>
              <a:t>	</a:t>
            </a:r>
            <a:endParaRPr lang="en-GB" altLang="nl-NL" sz="3600" dirty="0"/>
          </a:p>
        </p:txBody>
      </p:sp>
      <p:sp>
        <p:nvSpPr>
          <p:cNvPr id="4100" name="Text Box 4"/>
          <p:cNvSpPr txBox="1">
            <a:spLocks noChangeArrowheads="1"/>
          </p:cNvSpPr>
          <p:nvPr/>
        </p:nvSpPr>
        <p:spPr bwMode="auto">
          <a:xfrm>
            <a:off x="2743200" y="3429000"/>
            <a:ext cx="411480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GB" altLang="nl-NL" sz="4000" b="1" i="1">
                <a:solidFill>
                  <a:srgbClr val="FF0000"/>
                </a:solidFill>
                <a:effectLst>
                  <a:outerShdw blurRad="38100" dist="38100" dir="2700000" algn="tl">
                    <a:srgbClr val="000000"/>
                  </a:outerShdw>
                </a:effectLst>
                <a:latin typeface="Arial" pitchFamily="34" charset="0"/>
              </a:rPr>
              <a:t>R</a:t>
            </a:r>
            <a:r>
              <a:rPr lang="en-GB" altLang="nl-NL" sz="4000" b="1" i="1">
                <a:solidFill>
                  <a:schemeClr val="accent2"/>
                </a:solidFill>
                <a:latin typeface="Arial" pitchFamily="34" charset="0"/>
              </a:rPr>
              <a:t>eplacement</a:t>
            </a:r>
          </a:p>
          <a:p>
            <a:pPr>
              <a:spcBef>
                <a:spcPct val="20000"/>
              </a:spcBef>
            </a:pPr>
            <a:r>
              <a:rPr lang="en-GB" altLang="nl-NL" sz="4000" b="1" i="1">
                <a:solidFill>
                  <a:srgbClr val="FF0000"/>
                </a:solidFill>
                <a:effectLst>
                  <a:outerShdw blurRad="38100" dist="38100" dir="2700000" algn="tl">
                    <a:srgbClr val="000000"/>
                  </a:outerShdw>
                </a:effectLst>
                <a:latin typeface="Arial" pitchFamily="34" charset="0"/>
              </a:rPr>
              <a:t>R</a:t>
            </a:r>
            <a:r>
              <a:rPr lang="en-GB" altLang="nl-NL" sz="4000" b="1" i="1">
                <a:solidFill>
                  <a:schemeClr val="accent2"/>
                </a:solidFill>
                <a:latin typeface="Arial" pitchFamily="34" charset="0"/>
              </a:rPr>
              <a:t>eduction</a:t>
            </a:r>
          </a:p>
          <a:p>
            <a:pPr>
              <a:spcBef>
                <a:spcPct val="20000"/>
              </a:spcBef>
            </a:pPr>
            <a:r>
              <a:rPr lang="en-GB" altLang="nl-NL" sz="4000" b="1" i="1">
                <a:solidFill>
                  <a:srgbClr val="FF0000"/>
                </a:solidFill>
                <a:effectLst>
                  <a:outerShdw blurRad="38100" dist="38100" dir="2700000" algn="tl">
                    <a:srgbClr val="000000"/>
                  </a:outerShdw>
                </a:effectLst>
                <a:latin typeface="Arial" pitchFamily="34" charset="0"/>
              </a:rPr>
              <a:t>R</a:t>
            </a:r>
            <a:r>
              <a:rPr lang="en-GB" altLang="nl-NL" sz="4000" b="1" i="1">
                <a:solidFill>
                  <a:schemeClr val="accent2"/>
                </a:solidFill>
                <a:latin typeface="Arial" pitchFamily="34" charset="0"/>
              </a:rPr>
              <a:t>efinement</a:t>
            </a:r>
          </a:p>
          <a:p>
            <a:pPr>
              <a:spcBef>
                <a:spcPct val="50000"/>
              </a:spcBef>
            </a:pPr>
            <a:endParaRPr lang="en-GB" altLang="nl-NL"/>
          </a:p>
        </p:txBody>
      </p:sp>
    </p:spTree>
    <p:extLst>
      <p:ext uri="{BB962C8B-B14F-4D97-AF65-F5344CB8AC3E}">
        <p14:creationId xmlns:p14="http://schemas.microsoft.com/office/powerpoint/2010/main" val="2930253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15" presetClass="entr" presetSubtype="0" fill="hold" grpId="0" nodeType="afterEffect">
                                  <p:stCondLst>
                                    <p:cond delay="0"/>
                                  </p:stCondLst>
                                  <p:childTnLst>
                                    <p:set>
                                      <p:cBhvr>
                                        <p:cTn id="23" dur="1" fill="hold">
                                          <p:stCondLst>
                                            <p:cond delay="0"/>
                                          </p:stCondLst>
                                        </p:cTn>
                                        <p:tgtEl>
                                          <p:spTgt spid="4100">
                                            <p:txEl>
                                              <p:pRg st="0" end="0"/>
                                            </p:txEl>
                                          </p:spTgt>
                                        </p:tgtEl>
                                        <p:attrNameLst>
                                          <p:attrName>style.visibility</p:attrName>
                                        </p:attrNameLst>
                                      </p:cBhvr>
                                      <p:to>
                                        <p:strVal val="visible"/>
                                      </p:to>
                                    </p:set>
                                    <p:anim calcmode="lin" valueType="num">
                                      <p:cBhvr>
                                        <p:cTn id="24" dur="1000" fill="hold"/>
                                        <p:tgtEl>
                                          <p:spTgt spid="4100">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4100">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410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410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8" fill="hold" nodeType="afterGroup">
                            <p:stCondLst>
                              <p:cond delay="1500"/>
                            </p:stCondLst>
                            <p:childTnLst>
                              <p:par>
                                <p:cTn id="29" presetID="15" presetClass="entr" presetSubtype="0" fill="hold" grpId="0" nodeType="afterEffect">
                                  <p:stCondLst>
                                    <p:cond delay="0"/>
                                  </p:stCondLst>
                                  <p:childTnLst>
                                    <p:set>
                                      <p:cBhvr>
                                        <p:cTn id="30" dur="1" fill="hold">
                                          <p:stCondLst>
                                            <p:cond delay="0"/>
                                          </p:stCondLst>
                                        </p:cTn>
                                        <p:tgtEl>
                                          <p:spTgt spid="4100">
                                            <p:txEl>
                                              <p:pRg st="1" end="1"/>
                                            </p:txEl>
                                          </p:spTgt>
                                        </p:tgtEl>
                                        <p:attrNameLst>
                                          <p:attrName>style.visibility</p:attrName>
                                        </p:attrNameLst>
                                      </p:cBhvr>
                                      <p:to>
                                        <p:strVal val="visible"/>
                                      </p:to>
                                    </p:set>
                                    <p:anim calcmode="lin" valueType="num">
                                      <p:cBhvr>
                                        <p:cTn id="31" dur="1000" fill="hold"/>
                                        <p:tgtEl>
                                          <p:spTgt spid="4100">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4100">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410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10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35" fill="hold" nodeType="afterGroup">
                            <p:stCondLst>
                              <p:cond delay="2500"/>
                            </p:stCondLst>
                            <p:childTnLst>
                              <p:par>
                                <p:cTn id="36" presetID="15" presetClass="entr" presetSubtype="0" fill="hold" grpId="0" nodeType="afterEffect">
                                  <p:stCondLst>
                                    <p:cond delay="0"/>
                                  </p:stCondLst>
                                  <p:childTnLst>
                                    <p:set>
                                      <p:cBhvr>
                                        <p:cTn id="37" dur="1" fill="hold">
                                          <p:stCondLst>
                                            <p:cond delay="0"/>
                                          </p:stCondLst>
                                        </p:cTn>
                                        <p:tgtEl>
                                          <p:spTgt spid="4100">
                                            <p:txEl>
                                              <p:pRg st="2" end="2"/>
                                            </p:txEl>
                                          </p:spTgt>
                                        </p:tgtEl>
                                        <p:attrNameLst>
                                          <p:attrName>style.visibility</p:attrName>
                                        </p:attrNameLst>
                                      </p:cBhvr>
                                      <p:to>
                                        <p:strVal val="visible"/>
                                      </p:to>
                                    </p:set>
                                    <p:anim calcmode="lin" valueType="num">
                                      <p:cBhvr>
                                        <p:cTn id="38" dur="1000" fill="hold"/>
                                        <p:tgtEl>
                                          <p:spTgt spid="4100">
                                            <p:txEl>
                                              <p:pRg st="2" end="2"/>
                                            </p:txEl>
                                          </p:spTgt>
                                        </p:tgtEl>
                                        <p:attrNameLst>
                                          <p:attrName>ppt_w</p:attrName>
                                        </p:attrNameLst>
                                      </p:cBhvr>
                                      <p:tavLst>
                                        <p:tav tm="0">
                                          <p:val>
                                            <p:fltVal val="0"/>
                                          </p:val>
                                        </p:tav>
                                        <p:tav tm="100000">
                                          <p:val>
                                            <p:strVal val="#ppt_w"/>
                                          </p:val>
                                        </p:tav>
                                      </p:tavLst>
                                    </p:anim>
                                    <p:anim calcmode="lin" valueType="num">
                                      <p:cBhvr>
                                        <p:cTn id="39" dur="1000" fill="hold"/>
                                        <p:tgtEl>
                                          <p:spTgt spid="4100">
                                            <p:txEl>
                                              <p:pRg st="2" end="2"/>
                                            </p:txEl>
                                          </p:spTgt>
                                        </p:tgtEl>
                                        <p:attrNameLst>
                                          <p:attrName>ppt_h</p:attrName>
                                        </p:attrNameLst>
                                      </p:cBhvr>
                                      <p:tavLst>
                                        <p:tav tm="0">
                                          <p:val>
                                            <p:fltVal val="0"/>
                                          </p:val>
                                        </p:tav>
                                        <p:tav tm="100000">
                                          <p:val>
                                            <p:strVal val="#ppt_h"/>
                                          </p:val>
                                        </p:tav>
                                      </p:tavLst>
                                    </p:anim>
                                    <p:anim calcmode="lin" valueType="num">
                                      <p:cBhvr>
                                        <p:cTn id="40" dur="1000" fill="hold"/>
                                        <p:tgtEl>
                                          <p:spTgt spid="410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410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0"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514600"/>
            <a:ext cx="7772400" cy="1143000"/>
          </a:xfrm>
        </p:spPr>
        <p:txBody>
          <a:bodyPr>
            <a:normAutofit fontScale="90000"/>
          </a:bodyPr>
          <a:lstStyle/>
          <a:p>
            <a:r>
              <a:rPr lang="en-GB" altLang="nl-NL" sz="5400" dirty="0" smtClean="0">
                <a:solidFill>
                  <a:srgbClr val="0070C0"/>
                </a:solidFill>
              </a:rPr>
              <a:t>LAS Education can be an </a:t>
            </a:r>
            <a:r>
              <a:rPr lang="en-GB" altLang="nl-NL" sz="5400" dirty="0">
                <a:solidFill>
                  <a:srgbClr val="0070C0"/>
                </a:solidFill>
              </a:rPr>
              <a:t>effective way to develop </a:t>
            </a:r>
            <a:r>
              <a:rPr lang="en-GB" altLang="nl-NL" sz="5400" dirty="0" smtClean="0">
                <a:solidFill>
                  <a:srgbClr val="0070C0"/>
                </a:solidFill>
              </a:rPr>
              <a:t>and </a:t>
            </a:r>
            <a:r>
              <a:rPr lang="en-GB" altLang="nl-NL" sz="5400" dirty="0">
                <a:solidFill>
                  <a:srgbClr val="0070C0"/>
                </a:solidFill>
              </a:rPr>
              <a:t>examine the </a:t>
            </a:r>
            <a:r>
              <a:rPr lang="en-GB" altLang="nl-NL" sz="5400" b="1" dirty="0">
                <a:solidFill>
                  <a:srgbClr val="0070C0"/>
                </a:solidFill>
              </a:rPr>
              <a:t>attitude</a:t>
            </a:r>
            <a:r>
              <a:rPr lang="en-GB" altLang="nl-NL" sz="5400" dirty="0">
                <a:solidFill>
                  <a:srgbClr val="0070C0"/>
                </a:solidFill>
              </a:rPr>
              <a:t> towards animals</a:t>
            </a:r>
          </a:p>
        </p:txBody>
      </p:sp>
    </p:spTree>
    <p:extLst>
      <p:ext uri="{BB962C8B-B14F-4D97-AF65-F5344CB8AC3E}">
        <p14:creationId xmlns:p14="http://schemas.microsoft.com/office/powerpoint/2010/main" val="4055337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95536" y="2204864"/>
            <a:ext cx="8229600" cy="3960440"/>
          </a:xfrm>
        </p:spPr>
        <p:txBody>
          <a:bodyPr>
            <a:normAutofit/>
          </a:bodyPr>
          <a:lstStyle/>
          <a:p>
            <a:pPr marL="0" indent="0" algn="ctr">
              <a:lnSpc>
                <a:spcPct val="90000"/>
              </a:lnSpc>
              <a:buFontTx/>
              <a:buNone/>
            </a:pPr>
            <a:r>
              <a:rPr lang="en-GB" altLang="nl-NL" b="1" dirty="0">
                <a:solidFill>
                  <a:srgbClr val="0070C0"/>
                </a:solidFill>
              </a:rPr>
              <a:t>The successful implementation of the Three </a:t>
            </a:r>
            <a:r>
              <a:rPr lang="en-GB" altLang="nl-NL" b="1" dirty="0" err="1">
                <a:solidFill>
                  <a:srgbClr val="0070C0"/>
                </a:solidFill>
              </a:rPr>
              <a:t>Rs</a:t>
            </a:r>
            <a:r>
              <a:rPr lang="en-GB" altLang="nl-NL" b="1" dirty="0">
                <a:solidFill>
                  <a:srgbClr val="0070C0"/>
                </a:solidFill>
              </a:rPr>
              <a:t> heavily depends </a:t>
            </a:r>
            <a:r>
              <a:rPr lang="en-GB" altLang="nl-NL" b="1">
                <a:solidFill>
                  <a:srgbClr val="0070C0"/>
                </a:solidFill>
              </a:rPr>
              <a:t>upon </a:t>
            </a:r>
            <a:r>
              <a:rPr lang="en-GB" altLang="nl-NL" b="1" smtClean="0">
                <a:solidFill>
                  <a:srgbClr val="0070C0"/>
                </a:solidFill>
              </a:rPr>
              <a:t>the</a:t>
            </a:r>
            <a:br>
              <a:rPr lang="en-GB" altLang="nl-NL" b="1" smtClean="0">
                <a:solidFill>
                  <a:srgbClr val="0070C0"/>
                </a:solidFill>
              </a:rPr>
            </a:br>
            <a:r>
              <a:rPr lang="en-GB" altLang="nl-NL" b="1" smtClean="0">
                <a:solidFill>
                  <a:srgbClr val="0070C0"/>
                </a:solidFill>
              </a:rPr>
              <a:t> </a:t>
            </a:r>
            <a:r>
              <a:rPr lang="en-GB" altLang="nl-NL" b="1" dirty="0" smtClean="0">
                <a:solidFill>
                  <a:srgbClr val="FF0000"/>
                </a:solidFill>
              </a:rPr>
              <a:t>education and </a:t>
            </a:r>
            <a:r>
              <a:rPr lang="en-GB" altLang="nl-NL" b="1" smtClean="0">
                <a:solidFill>
                  <a:srgbClr val="FF0000"/>
                </a:solidFill>
              </a:rPr>
              <a:t>training</a:t>
            </a:r>
            <a:r>
              <a:rPr lang="en-GB" altLang="nl-NL" b="1" smtClean="0">
                <a:solidFill>
                  <a:srgbClr val="0070C0"/>
                </a:solidFill>
              </a:rPr>
              <a:t> </a:t>
            </a:r>
            <a:br>
              <a:rPr lang="en-GB" altLang="nl-NL" b="1" smtClean="0">
                <a:solidFill>
                  <a:srgbClr val="0070C0"/>
                </a:solidFill>
              </a:rPr>
            </a:br>
            <a:r>
              <a:rPr lang="en-GB" altLang="nl-NL" b="1" smtClean="0">
                <a:solidFill>
                  <a:srgbClr val="0070C0"/>
                </a:solidFill>
              </a:rPr>
              <a:t>of </a:t>
            </a:r>
            <a:r>
              <a:rPr lang="en-GB" altLang="nl-NL" b="1" dirty="0">
                <a:solidFill>
                  <a:srgbClr val="0070C0"/>
                </a:solidFill>
              </a:rPr>
              <a:t>those persons involved in research and testing.</a:t>
            </a:r>
            <a:r>
              <a:rPr lang="en-GB" altLang="nl-NL" sz="2800" b="1" dirty="0">
                <a:solidFill>
                  <a:srgbClr val="0070C0"/>
                </a:solidFill>
                <a:latin typeface="Verdana" pitchFamily="34" charset="0"/>
              </a:rPr>
              <a:t> </a:t>
            </a:r>
          </a:p>
          <a:p>
            <a:pPr marL="0" indent="0">
              <a:lnSpc>
                <a:spcPct val="90000"/>
              </a:lnSpc>
              <a:buFontTx/>
              <a:buNone/>
            </a:pPr>
            <a:endParaRPr lang="en-GB" altLang="nl-NL" sz="2800" b="1" dirty="0">
              <a:latin typeface="Verdana" pitchFamily="34" charset="0"/>
            </a:endParaRPr>
          </a:p>
          <a:p>
            <a:pPr marL="0" indent="0">
              <a:lnSpc>
                <a:spcPct val="90000"/>
              </a:lnSpc>
              <a:buFontTx/>
              <a:buNone/>
            </a:pPr>
            <a:endParaRPr lang="en-GB" altLang="nl-NL" sz="1600" i="1" dirty="0" smtClean="0">
              <a:latin typeface="Verdana" pitchFamily="34" charset="0"/>
            </a:endParaRPr>
          </a:p>
          <a:p>
            <a:pPr marL="0" indent="0">
              <a:lnSpc>
                <a:spcPct val="90000"/>
              </a:lnSpc>
              <a:buFontTx/>
              <a:buNone/>
            </a:pPr>
            <a:endParaRPr lang="en-GB" altLang="nl-NL" sz="1600" i="1" dirty="0">
              <a:latin typeface="Verdana" pitchFamily="34" charset="0"/>
            </a:endParaRPr>
          </a:p>
          <a:p>
            <a:pPr marL="0" indent="0">
              <a:lnSpc>
                <a:spcPct val="90000"/>
              </a:lnSpc>
              <a:buFontTx/>
              <a:buNone/>
            </a:pPr>
            <a:endParaRPr lang="en-GB" altLang="nl-NL" sz="1600" i="1" dirty="0" smtClean="0">
              <a:latin typeface="Verdana" pitchFamily="34" charset="0"/>
            </a:endParaRPr>
          </a:p>
          <a:p>
            <a:pPr marL="0" indent="0">
              <a:lnSpc>
                <a:spcPct val="90000"/>
              </a:lnSpc>
              <a:buFontTx/>
              <a:buNone/>
            </a:pPr>
            <a:endParaRPr lang="en-GB" altLang="nl-NL" sz="1600" i="1" dirty="0">
              <a:latin typeface="Verdana" pitchFamily="34" charset="0"/>
            </a:endParaRPr>
          </a:p>
          <a:p>
            <a:pPr marL="0" indent="0">
              <a:lnSpc>
                <a:spcPct val="90000"/>
              </a:lnSpc>
              <a:buNone/>
            </a:pPr>
            <a:endParaRPr lang="en-GB" altLang="nl-NL" sz="2800" dirty="0"/>
          </a:p>
        </p:txBody>
      </p:sp>
      <p:sp>
        <p:nvSpPr>
          <p:cNvPr id="3" name="TextBox 2"/>
          <p:cNvSpPr txBox="1"/>
          <p:nvPr/>
        </p:nvSpPr>
        <p:spPr>
          <a:xfrm>
            <a:off x="467544" y="6165304"/>
            <a:ext cx="8568952" cy="954107"/>
          </a:xfrm>
          <a:prstGeom prst="rect">
            <a:avLst/>
          </a:prstGeom>
          <a:noFill/>
        </p:spPr>
        <p:txBody>
          <a:bodyPr wrap="square" rtlCol="0">
            <a:spAutoFit/>
          </a:bodyPr>
          <a:lstStyle/>
          <a:p>
            <a:r>
              <a:rPr lang="en-GB" altLang="nl-NL" sz="1400" i="1" dirty="0">
                <a:latin typeface="Verdana" pitchFamily="34" charset="0"/>
              </a:rPr>
              <a:t>The Three </a:t>
            </a:r>
            <a:r>
              <a:rPr lang="en-GB" altLang="nl-NL" sz="1400" i="1" dirty="0" err="1">
                <a:latin typeface="Verdana" pitchFamily="34" charset="0"/>
              </a:rPr>
              <a:t>Rs</a:t>
            </a:r>
            <a:r>
              <a:rPr lang="en-GB" altLang="nl-NL" sz="1400" i="1" dirty="0">
                <a:latin typeface="Verdana" pitchFamily="34" charset="0"/>
              </a:rPr>
              <a:t>: The Way Forward, The Report and Recommendations of</a:t>
            </a:r>
            <a:br>
              <a:rPr lang="en-GB" altLang="nl-NL" sz="1400" i="1" dirty="0">
                <a:latin typeface="Verdana" pitchFamily="34" charset="0"/>
              </a:rPr>
            </a:br>
            <a:r>
              <a:rPr lang="en-GB" altLang="nl-NL" sz="1400" i="1" dirty="0">
                <a:latin typeface="Verdana" pitchFamily="34" charset="0"/>
              </a:rPr>
              <a:t>ECVAM Workshop 11. ATLA</a:t>
            </a:r>
            <a:r>
              <a:rPr lang="en-GB" altLang="nl-NL" sz="1400" dirty="0">
                <a:latin typeface="Verdana" pitchFamily="34" charset="0"/>
              </a:rPr>
              <a:t> </a:t>
            </a:r>
            <a:r>
              <a:rPr lang="en-GB" altLang="nl-NL" sz="1400" b="1" dirty="0">
                <a:latin typeface="Verdana" pitchFamily="34" charset="0"/>
              </a:rPr>
              <a:t>23</a:t>
            </a:r>
            <a:r>
              <a:rPr lang="en-GB" altLang="nl-NL" sz="1400" dirty="0">
                <a:latin typeface="Verdana" pitchFamily="34" charset="0"/>
              </a:rPr>
              <a:t>, 838-866, 1995</a:t>
            </a:r>
            <a:r>
              <a:rPr lang="en-GB" altLang="nl-NL" sz="2400" dirty="0">
                <a:latin typeface="Verdana" pitchFamily="34" charset="0"/>
              </a:rPr>
              <a:t>.</a:t>
            </a:r>
          </a:p>
          <a:p>
            <a:endParaRPr lang="nl-NL" dirty="0"/>
          </a:p>
        </p:txBody>
      </p:sp>
    </p:spTree>
    <p:extLst>
      <p:ext uri="{BB962C8B-B14F-4D97-AF65-F5344CB8AC3E}">
        <p14:creationId xmlns:p14="http://schemas.microsoft.com/office/powerpoint/2010/main" val="169833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nl-NL" dirty="0" smtClean="0"/>
              <a:t>Conclusions 1</a:t>
            </a:r>
            <a:endParaRPr lang="en-US" altLang="nl-NL" dirty="0"/>
          </a:p>
        </p:txBody>
      </p:sp>
      <p:sp>
        <p:nvSpPr>
          <p:cNvPr id="16387" name="Rectangle 3"/>
          <p:cNvSpPr>
            <a:spLocks noGrp="1" noChangeArrowheads="1"/>
          </p:cNvSpPr>
          <p:nvPr>
            <p:ph type="body" idx="1"/>
          </p:nvPr>
        </p:nvSpPr>
        <p:spPr/>
        <p:txBody>
          <a:bodyPr/>
          <a:lstStyle/>
          <a:p>
            <a:pPr>
              <a:lnSpc>
                <a:spcPct val="90000"/>
              </a:lnSpc>
            </a:pPr>
            <a:r>
              <a:rPr lang="en-US" altLang="nl-NL" dirty="0">
                <a:solidFill>
                  <a:srgbClr val="0070C0"/>
                </a:solidFill>
              </a:rPr>
              <a:t>The need for the education and training of scientists in the principles of laboratory animal science and the 3Rs is generally acknowledged. </a:t>
            </a:r>
          </a:p>
          <a:p>
            <a:pPr>
              <a:lnSpc>
                <a:spcPct val="90000"/>
              </a:lnSpc>
            </a:pPr>
            <a:r>
              <a:rPr lang="en-US" altLang="nl-NL" dirty="0">
                <a:solidFill>
                  <a:srgbClr val="0070C0"/>
                </a:solidFill>
              </a:rPr>
              <a:t>It was agreed that a major objective of education and training is the development of a </a:t>
            </a:r>
            <a:r>
              <a:rPr lang="en-US" altLang="nl-NL" u="sng" dirty="0">
                <a:solidFill>
                  <a:srgbClr val="0070C0"/>
                </a:solidFill>
              </a:rPr>
              <a:t>proper attitude</a:t>
            </a:r>
            <a:r>
              <a:rPr lang="en-US" altLang="nl-NL" dirty="0">
                <a:solidFill>
                  <a:srgbClr val="0070C0"/>
                </a:solidFill>
              </a:rPr>
              <a:t>, based on respect for animals and consideration of 3Rs alternatives. </a:t>
            </a:r>
          </a:p>
          <a:p>
            <a:pPr>
              <a:lnSpc>
                <a:spcPct val="90000"/>
              </a:lnSpc>
            </a:pPr>
            <a:endParaRPr lang="en-US" altLang="nl-NL" dirty="0"/>
          </a:p>
        </p:txBody>
      </p:sp>
      <p:sp>
        <p:nvSpPr>
          <p:cNvPr id="4" name="Text Box 5"/>
          <p:cNvSpPr txBox="1">
            <a:spLocks noChangeArrowheads="1"/>
          </p:cNvSpPr>
          <p:nvPr/>
        </p:nvSpPr>
        <p:spPr bwMode="auto">
          <a:xfrm>
            <a:off x="251520" y="6381328"/>
            <a:ext cx="81369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smtClean="0"/>
              <a:t>Education and Training in the 3Rs. </a:t>
            </a:r>
            <a:r>
              <a:rPr lang="en-US" altLang="nl-NL" i="1" dirty="0" err="1" smtClean="0"/>
              <a:t>Altex</a:t>
            </a:r>
            <a:r>
              <a:rPr lang="en-US" altLang="nl-NL" i="1" dirty="0" smtClean="0"/>
              <a:t> </a:t>
            </a:r>
            <a:r>
              <a:rPr lang="en-US" altLang="nl-NL" i="1" dirty="0"/>
              <a:t>27, Special Issue, 2010</a:t>
            </a:r>
            <a:r>
              <a:rPr lang="en-US" altLang="nl-NL" i="1" dirty="0" smtClean="0"/>
              <a:t>, pp</a:t>
            </a:r>
            <a:r>
              <a:rPr lang="en-US" altLang="nl-NL" i="1" dirty="0"/>
              <a:t>. 169-175</a:t>
            </a:r>
          </a:p>
        </p:txBody>
      </p:sp>
    </p:spTree>
    <p:extLst>
      <p:ext uri="{BB962C8B-B14F-4D97-AF65-F5344CB8AC3E}">
        <p14:creationId xmlns:p14="http://schemas.microsoft.com/office/powerpoint/2010/main" val="270428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0" end="0"/>
                                            </p:txEl>
                                          </p:spTgt>
                                        </p:tgtEl>
                                        <p:attrNameLst>
                                          <p:attrName>ppt_c</p:attrName>
                                        </p:attrNameLst>
                                      </p:cBhvr>
                                      <p:to>
                                        <a:srgbClr val="777777"/>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nl-NL" dirty="0" smtClean="0"/>
              <a:t>Conclusions 2</a:t>
            </a:r>
            <a:endParaRPr lang="en-US" altLang="nl-NL" dirty="0"/>
          </a:p>
        </p:txBody>
      </p:sp>
      <p:sp>
        <p:nvSpPr>
          <p:cNvPr id="21507" name="Rectangle 3"/>
          <p:cNvSpPr>
            <a:spLocks noGrp="1" noChangeArrowheads="1"/>
          </p:cNvSpPr>
          <p:nvPr>
            <p:ph type="body" idx="1"/>
          </p:nvPr>
        </p:nvSpPr>
        <p:spPr/>
        <p:txBody>
          <a:bodyPr/>
          <a:lstStyle/>
          <a:p>
            <a:pPr marL="0" indent="0" algn="ctr">
              <a:buNone/>
            </a:pPr>
            <a:r>
              <a:rPr lang="en-US" altLang="nl-NL" dirty="0">
                <a:solidFill>
                  <a:srgbClr val="0070C0"/>
                </a:solidFill>
              </a:rPr>
              <a:t>In addition some form of hands-on training is essential. Live contact between the scientist and laboratory animals in the form of animal handling and observations was mentioned as the minimum that courses should provide</a:t>
            </a:r>
            <a:r>
              <a:rPr lang="en-US" altLang="nl-NL" dirty="0"/>
              <a:t>.</a:t>
            </a:r>
          </a:p>
        </p:txBody>
      </p:sp>
      <p:sp>
        <p:nvSpPr>
          <p:cNvPr id="4" name="Text Box 5"/>
          <p:cNvSpPr txBox="1">
            <a:spLocks noChangeArrowheads="1"/>
          </p:cNvSpPr>
          <p:nvPr/>
        </p:nvSpPr>
        <p:spPr bwMode="auto">
          <a:xfrm>
            <a:off x="251520" y="6381328"/>
            <a:ext cx="81369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smtClean="0"/>
              <a:t>Education and Training in the 3Rs. </a:t>
            </a:r>
            <a:r>
              <a:rPr lang="en-US" altLang="nl-NL" i="1" dirty="0" err="1" smtClean="0"/>
              <a:t>Altex</a:t>
            </a:r>
            <a:r>
              <a:rPr lang="en-US" altLang="nl-NL" i="1" dirty="0" smtClean="0"/>
              <a:t> </a:t>
            </a:r>
            <a:r>
              <a:rPr lang="en-US" altLang="nl-NL" i="1" dirty="0"/>
              <a:t>27, Special Issue, 2010</a:t>
            </a:r>
            <a:r>
              <a:rPr lang="en-US" altLang="nl-NL" i="1" dirty="0" smtClean="0"/>
              <a:t>, pp</a:t>
            </a:r>
            <a:r>
              <a:rPr lang="en-US" altLang="nl-NL" i="1" dirty="0"/>
              <a:t>. 169-175</a:t>
            </a:r>
          </a:p>
        </p:txBody>
      </p:sp>
    </p:spTree>
    <p:extLst>
      <p:ext uri="{BB962C8B-B14F-4D97-AF65-F5344CB8AC3E}">
        <p14:creationId xmlns:p14="http://schemas.microsoft.com/office/powerpoint/2010/main" val="260804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altLang="nl-NL" dirty="0"/>
              <a:t>Education on </a:t>
            </a:r>
            <a:r>
              <a:rPr lang="en-GB" altLang="nl-NL" dirty="0" smtClean="0"/>
              <a:t>LAS - EC</a:t>
            </a:r>
            <a:endParaRPr lang="en-GB" altLang="nl-NL" dirty="0"/>
          </a:p>
        </p:txBody>
      </p:sp>
      <p:sp>
        <p:nvSpPr>
          <p:cNvPr id="2" name="Tekstvak 1"/>
          <p:cNvSpPr txBox="1"/>
          <p:nvPr/>
        </p:nvSpPr>
        <p:spPr>
          <a:xfrm>
            <a:off x="251520" y="1844824"/>
            <a:ext cx="8424936" cy="2677656"/>
          </a:xfrm>
          <a:prstGeom prst="rect">
            <a:avLst/>
          </a:prstGeom>
          <a:noFill/>
        </p:spPr>
        <p:txBody>
          <a:bodyPr wrap="square" rtlCol="0">
            <a:spAutoFit/>
          </a:bodyPr>
          <a:lstStyle/>
          <a:p>
            <a:pPr algn="ctr"/>
            <a:r>
              <a:rPr lang="en-US" dirty="0" smtClean="0">
                <a:solidFill>
                  <a:srgbClr val="0070C0"/>
                </a:solidFill>
              </a:rPr>
              <a:t> </a:t>
            </a:r>
            <a:r>
              <a:rPr lang="en-US" sz="2800" dirty="0">
                <a:solidFill>
                  <a:srgbClr val="0070C0"/>
                </a:solidFill>
              </a:rPr>
              <a:t>Member States shall publish, on the basis of the elements set out in Annex V, minimum requirements with regard to education and training and the requirements for obtaining, maintaining and demonstrating requisite competence for the functions set out in paragraph 2. </a:t>
            </a:r>
            <a:endParaRPr lang="nl-NL" sz="2800" dirty="0">
              <a:solidFill>
                <a:srgbClr val="0070C0"/>
              </a:solidFill>
            </a:endParaRPr>
          </a:p>
        </p:txBody>
      </p:sp>
    </p:spTree>
    <p:extLst>
      <p:ext uri="{BB962C8B-B14F-4D97-AF65-F5344CB8AC3E}">
        <p14:creationId xmlns:p14="http://schemas.microsoft.com/office/powerpoint/2010/main" val="405702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nl-NL"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pPr marL="0" indent="0">
              <a:buNone/>
            </a:pPr>
            <a:r>
              <a:rPr lang="nl-NL" i="1" dirty="0">
                <a:solidFill>
                  <a:srgbClr val="0070C0"/>
                </a:solidFill>
              </a:rPr>
              <a:t>ANNEX V </a:t>
            </a:r>
            <a:endParaRPr lang="nl-NL" dirty="0">
              <a:solidFill>
                <a:srgbClr val="0070C0"/>
              </a:solidFill>
            </a:endParaRPr>
          </a:p>
          <a:p>
            <a:pPr marL="0" indent="0">
              <a:buNone/>
            </a:pPr>
            <a:r>
              <a:rPr lang="en-US" b="1" dirty="0">
                <a:solidFill>
                  <a:srgbClr val="0070C0"/>
                </a:solidFill>
              </a:rPr>
              <a:t>LIST OF ELEMENTS REFERRED TO IN ARTICLE 23(3) </a:t>
            </a:r>
            <a:endParaRPr lang="en-US" b="1" dirty="0" smtClean="0">
              <a:solidFill>
                <a:srgbClr val="0070C0"/>
              </a:solidFill>
            </a:endParaRPr>
          </a:p>
          <a:p>
            <a:pPr marL="0" indent="0">
              <a:buNone/>
            </a:pPr>
            <a:endParaRPr lang="en-US" dirty="0">
              <a:solidFill>
                <a:srgbClr val="0070C0"/>
              </a:solidFill>
            </a:endParaRPr>
          </a:p>
          <a:p>
            <a:pPr marL="271463" indent="-271463">
              <a:buNone/>
            </a:pPr>
            <a:r>
              <a:rPr lang="en-US" dirty="0">
                <a:solidFill>
                  <a:srgbClr val="0070C0"/>
                </a:solidFill>
              </a:rPr>
              <a:t>1. </a:t>
            </a:r>
            <a:r>
              <a:rPr lang="en-US" b="1" dirty="0">
                <a:solidFill>
                  <a:srgbClr val="0070C0"/>
                </a:solidFill>
              </a:rPr>
              <a:t>National legislation </a:t>
            </a:r>
            <a:r>
              <a:rPr lang="en-US" dirty="0">
                <a:solidFill>
                  <a:srgbClr val="0070C0"/>
                </a:solidFill>
              </a:rPr>
              <a:t>in force relevant to the acquisition, husbandry, care and use of animals for scientific purposes. </a:t>
            </a:r>
          </a:p>
          <a:p>
            <a:pPr marL="271463" indent="-271463">
              <a:buNone/>
            </a:pPr>
            <a:r>
              <a:rPr lang="en-US" dirty="0">
                <a:solidFill>
                  <a:srgbClr val="0070C0"/>
                </a:solidFill>
              </a:rPr>
              <a:t>2. </a:t>
            </a:r>
            <a:r>
              <a:rPr lang="en-US" b="1" dirty="0">
                <a:solidFill>
                  <a:srgbClr val="0070C0"/>
                </a:solidFill>
              </a:rPr>
              <a:t>Ethics</a:t>
            </a:r>
            <a:r>
              <a:rPr lang="en-US" dirty="0">
                <a:solidFill>
                  <a:srgbClr val="0070C0"/>
                </a:solidFill>
              </a:rPr>
              <a:t> in relation to human-animal relationship, intrinsic value of life and arguments for and against the use of animals for scientific purposes. </a:t>
            </a:r>
          </a:p>
          <a:p>
            <a:pPr marL="271463" indent="-271463">
              <a:buNone/>
            </a:pPr>
            <a:r>
              <a:rPr lang="en-US" dirty="0">
                <a:solidFill>
                  <a:srgbClr val="0070C0"/>
                </a:solidFill>
              </a:rPr>
              <a:t>3. Basic and appropriate </a:t>
            </a:r>
            <a:r>
              <a:rPr lang="en-US" b="1" dirty="0">
                <a:solidFill>
                  <a:srgbClr val="0070C0"/>
                </a:solidFill>
              </a:rPr>
              <a:t>species-specific biology </a:t>
            </a:r>
            <a:r>
              <a:rPr lang="en-US" dirty="0">
                <a:solidFill>
                  <a:srgbClr val="0070C0"/>
                </a:solidFill>
              </a:rPr>
              <a:t>in relation to anatomy, physiological features, breeding, genetics and genetic alteration. </a:t>
            </a:r>
          </a:p>
          <a:p>
            <a:pPr marL="271463" indent="-271463">
              <a:buNone/>
            </a:pPr>
            <a:r>
              <a:rPr lang="en-US" dirty="0">
                <a:solidFill>
                  <a:srgbClr val="0070C0"/>
                </a:solidFill>
              </a:rPr>
              <a:t>4. </a:t>
            </a:r>
            <a:r>
              <a:rPr lang="en-US" b="1" dirty="0">
                <a:solidFill>
                  <a:srgbClr val="0070C0"/>
                </a:solidFill>
              </a:rPr>
              <a:t>Animal </a:t>
            </a:r>
            <a:r>
              <a:rPr lang="en-US" b="1" dirty="0" err="1">
                <a:solidFill>
                  <a:srgbClr val="0070C0"/>
                </a:solidFill>
              </a:rPr>
              <a:t>behaviour</a:t>
            </a:r>
            <a:r>
              <a:rPr lang="en-US" b="1" dirty="0">
                <a:solidFill>
                  <a:srgbClr val="0070C0"/>
                </a:solidFill>
              </a:rPr>
              <a:t>, husbandry and enrichment</a:t>
            </a:r>
            <a:r>
              <a:rPr lang="en-US" dirty="0">
                <a:solidFill>
                  <a:srgbClr val="0070C0"/>
                </a:solidFill>
              </a:rPr>
              <a:t>. </a:t>
            </a:r>
          </a:p>
          <a:p>
            <a:pPr marL="271463" indent="-271463">
              <a:buNone/>
            </a:pPr>
            <a:r>
              <a:rPr lang="en-US" dirty="0">
                <a:solidFill>
                  <a:srgbClr val="0070C0"/>
                </a:solidFill>
              </a:rPr>
              <a:t>5. Species-specific </a:t>
            </a:r>
            <a:r>
              <a:rPr lang="en-US" b="1" dirty="0">
                <a:solidFill>
                  <a:srgbClr val="0070C0"/>
                </a:solidFill>
              </a:rPr>
              <a:t>methods of handling and procedures</a:t>
            </a:r>
            <a:r>
              <a:rPr lang="en-US" dirty="0">
                <a:solidFill>
                  <a:srgbClr val="0070C0"/>
                </a:solidFill>
              </a:rPr>
              <a:t>, where appropriate. </a:t>
            </a:r>
          </a:p>
          <a:p>
            <a:pPr marL="271463" indent="-271463">
              <a:buNone/>
            </a:pPr>
            <a:r>
              <a:rPr lang="en-US" dirty="0">
                <a:solidFill>
                  <a:srgbClr val="0070C0"/>
                </a:solidFill>
              </a:rPr>
              <a:t>6. </a:t>
            </a:r>
            <a:r>
              <a:rPr lang="en-US" b="1" dirty="0">
                <a:solidFill>
                  <a:srgbClr val="0070C0"/>
                </a:solidFill>
              </a:rPr>
              <a:t>Animal health </a:t>
            </a:r>
            <a:r>
              <a:rPr lang="en-US" dirty="0">
                <a:solidFill>
                  <a:srgbClr val="0070C0"/>
                </a:solidFill>
              </a:rPr>
              <a:t>management and hygiene. </a:t>
            </a:r>
          </a:p>
          <a:p>
            <a:pPr marL="271463" indent="-271463">
              <a:buNone/>
            </a:pPr>
            <a:r>
              <a:rPr lang="en-US" dirty="0">
                <a:solidFill>
                  <a:srgbClr val="0070C0"/>
                </a:solidFill>
              </a:rPr>
              <a:t>7. Recognition of species-specific </a:t>
            </a:r>
            <a:r>
              <a:rPr lang="en-US" b="1" dirty="0">
                <a:solidFill>
                  <a:srgbClr val="0070C0"/>
                </a:solidFill>
              </a:rPr>
              <a:t>distress, pain and suffering </a:t>
            </a:r>
            <a:r>
              <a:rPr lang="en-US" dirty="0">
                <a:solidFill>
                  <a:srgbClr val="0070C0"/>
                </a:solidFill>
              </a:rPr>
              <a:t>of most common laboratory species. </a:t>
            </a:r>
          </a:p>
          <a:p>
            <a:pPr marL="271463" indent="-271463">
              <a:buNone/>
            </a:pPr>
            <a:r>
              <a:rPr lang="en-US" dirty="0">
                <a:solidFill>
                  <a:srgbClr val="0070C0"/>
                </a:solidFill>
              </a:rPr>
              <a:t>8. </a:t>
            </a:r>
            <a:r>
              <a:rPr lang="en-US" b="1" dirty="0" err="1">
                <a:solidFill>
                  <a:srgbClr val="0070C0"/>
                </a:solidFill>
              </a:rPr>
              <a:t>Anaesthesia</a:t>
            </a:r>
            <a:r>
              <a:rPr lang="en-US" b="1" dirty="0">
                <a:solidFill>
                  <a:srgbClr val="0070C0"/>
                </a:solidFill>
              </a:rPr>
              <a:t>, pain relieving methods and killing</a:t>
            </a:r>
            <a:r>
              <a:rPr lang="en-US" dirty="0">
                <a:solidFill>
                  <a:srgbClr val="0070C0"/>
                </a:solidFill>
              </a:rPr>
              <a:t>. </a:t>
            </a:r>
          </a:p>
          <a:p>
            <a:pPr marL="271463" indent="-271463">
              <a:buNone/>
            </a:pPr>
            <a:r>
              <a:rPr lang="en-US" dirty="0">
                <a:solidFill>
                  <a:srgbClr val="0070C0"/>
                </a:solidFill>
              </a:rPr>
              <a:t>9. Use of </a:t>
            </a:r>
            <a:r>
              <a:rPr lang="en-US" b="1" dirty="0">
                <a:solidFill>
                  <a:srgbClr val="0070C0"/>
                </a:solidFill>
              </a:rPr>
              <a:t>humane end-points. </a:t>
            </a:r>
          </a:p>
          <a:p>
            <a:pPr marL="271463" indent="-271463">
              <a:buNone/>
            </a:pPr>
            <a:r>
              <a:rPr lang="en-US" dirty="0">
                <a:solidFill>
                  <a:srgbClr val="0070C0"/>
                </a:solidFill>
              </a:rPr>
              <a:t>10. Requirement of </a:t>
            </a:r>
            <a:r>
              <a:rPr lang="en-US" b="1" dirty="0">
                <a:solidFill>
                  <a:srgbClr val="0070C0"/>
                </a:solidFill>
              </a:rPr>
              <a:t>replacement, reduction and refinement</a:t>
            </a:r>
            <a:r>
              <a:rPr lang="en-US" dirty="0">
                <a:solidFill>
                  <a:srgbClr val="0070C0"/>
                </a:solidFill>
              </a:rPr>
              <a:t>. </a:t>
            </a:r>
          </a:p>
          <a:p>
            <a:pPr marL="271463" indent="-271463">
              <a:buNone/>
            </a:pPr>
            <a:r>
              <a:rPr lang="en-US" dirty="0">
                <a:solidFill>
                  <a:srgbClr val="0070C0"/>
                </a:solidFill>
              </a:rPr>
              <a:t>11. </a:t>
            </a:r>
            <a:r>
              <a:rPr lang="en-US" b="1" dirty="0">
                <a:solidFill>
                  <a:srgbClr val="0070C0"/>
                </a:solidFill>
              </a:rPr>
              <a:t>Design of procedures and projects</a:t>
            </a:r>
            <a:r>
              <a:rPr lang="en-US" dirty="0">
                <a:solidFill>
                  <a:srgbClr val="0070C0"/>
                </a:solidFill>
              </a:rPr>
              <a:t>, where appropriate.</a:t>
            </a:r>
            <a:endParaRPr lang="nl-NL" dirty="0">
              <a:solidFill>
                <a:srgbClr val="0070C0"/>
              </a:solidFill>
            </a:endParaRPr>
          </a:p>
        </p:txBody>
      </p:sp>
    </p:spTree>
    <p:extLst>
      <p:ext uri="{BB962C8B-B14F-4D97-AF65-F5344CB8AC3E}">
        <p14:creationId xmlns:p14="http://schemas.microsoft.com/office/powerpoint/2010/main" val="94016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80808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80808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80808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80808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808080"/>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1" end="11"/>
                                            </p:txEl>
                                          </p:spTgt>
                                        </p:tgtEl>
                                        <p:attrNameLst>
                                          <p:attrName>ppt_c</p:attrName>
                                        </p:attrNameLst>
                                      </p:cBhvr>
                                      <p:to>
                                        <a:srgbClr val="808080"/>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100"/>
                                  </p:stCondLst>
                                  <p:childTnLst>
                                    <p:set>
                                      <p:cBhvr>
                                        <p:cTn id="42" dur="1" fill="hold">
                                          <p:stCondLst>
                                            <p:cond delay="0"/>
                                          </p:stCondLst>
                                        </p:cTn>
                                        <p:tgtEl>
                                          <p:spTgt spid="3">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2" end="12"/>
                                            </p:txEl>
                                          </p:spTgt>
                                        </p:tgtEl>
                                        <p:attrNameLst>
                                          <p:attrName>ppt_c</p:attrName>
                                        </p:attrNameLst>
                                      </p:cBhvr>
                                      <p:to>
                                        <a:srgbClr val="808080"/>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a:t>
            </a:r>
            <a:endParaRPr lang="nl-NL"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666" t="22260" r="17551" b="22876"/>
          <a:stretch/>
        </p:blipFill>
        <p:spPr bwMode="auto">
          <a:xfrm>
            <a:off x="683568" y="1772816"/>
            <a:ext cx="7542997" cy="4055197"/>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809774" y="2463279"/>
            <a:ext cx="7542997" cy="1815882"/>
          </a:xfrm>
          <a:prstGeom prst="rect">
            <a:avLst/>
          </a:prstGeom>
          <a:noFill/>
        </p:spPr>
        <p:txBody>
          <a:bodyPr wrap="square" rtlCol="0">
            <a:spAutoFit/>
          </a:bodyPr>
          <a:lstStyle/>
          <a:p>
            <a:pPr algn="ctr"/>
            <a:r>
              <a:rPr lang="en-US" sz="2800" dirty="0">
                <a:solidFill>
                  <a:srgbClr val="0070C0"/>
                </a:solidFill>
              </a:rPr>
              <a:t>Non-binding guidelines at the level of the Union concerning educational requirements would, in the long run, promote the free movement of personnel. </a:t>
            </a:r>
            <a:endParaRPr lang="nl-NL" sz="2800" dirty="0">
              <a:solidFill>
                <a:srgbClr val="0070C0"/>
              </a:solidFill>
            </a:endParaRPr>
          </a:p>
        </p:txBody>
      </p:sp>
      <p:sp>
        <p:nvSpPr>
          <p:cNvPr id="7" name="Tekstvak 6"/>
          <p:cNvSpPr txBox="1"/>
          <p:nvPr/>
        </p:nvSpPr>
        <p:spPr>
          <a:xfrm>
            <a:off x="429476" y="6237312"/>
            <a:ext cx="8424936" cy="523220"/>
          </a:xfrm>
          <a:prstGeom prst="rect">
            <a:avLst/>
          </a:prstGeom>
          <a:noFill/>
        </p:spPr>
        <p:txBody>
          <a:bodyPr wrap="square" rtlCol="0">
            <a:spAutoFit/>
          </a:bodyPr>
          <a:lstStyle/>
          <a:p>
            <a:r>
              <a:rPr lang="en-US" sz="1400" i="1" dirty="0" smtClean="0"/>
              <a:t>Recital nr</a:t>
            </a:r>
            <a:r>
              <a:rPr lang="en-US" sz="1400" i="1" dirty="0"/>
              <a:t>. </a:t>
            </a:r>
            <a:r>
              <a:rPr lang="en-US" sz="1400" i="1" dirty="0" smtClean="0"/>
              <a:t>28:  </a:t>
            </a:r>
            <a:r>
              <a:rPr lang="en-US" sz="1400" i="1" dirty="0"/>
              <a:t>DIRECTIVE 2010/63/EU OF THE EUROPEAN PARLIAMENT AND OF THE COUNCIL </a:t>
            </a:r>
          </a:p>
          <a:p>
            <a:r>
              <a:rPr lang="nl-NL" sz="1400" i="1" dirty="0"/>
              <a:t>of 22 September 2010 </a:t>
            </a:r>
            <a:r>
              <a:rPr lang="en-US" sz="1400" i="1" dirty="0" smtClean="0"/>
              <a:t>on </a:t>
            </a:r>
            <a:r>
              <a:rPr lang="en-US" sz="1400" i="1" dirty="0"/>
              <a:t>the protection of animals used for scientific purposes </a:t>
            </a:r>
            <a:endParaRPr lang="nl-NL" sz="1400" i="1" dirty="0"/>
          </a:p>
        </p:txBody>
      </p:sp>
      <p:sp>
        <p:nvSpPr>
          <p:cNvPr id="3" name="Tekstvak 2"/>
          <p:cNvSpPr txBox="1"/>
          <p:nvPr/>
        </p:nvSpPr>
        <p:spPr>
          <a:xfrm>
            <a:off x="429476" y="6452755"/>
            <a:ext cx="7923295" cy="307777"/>
          </a:xfrm>
          <a:prstGeom prst="rect">
            <a:avLst/>
          </a:prstGeom>
          <a:noFill/>
        </p:spPr>
        <p:txBody>
          <a:bodyPr wrap="square" rtlCol="0">
            <a:spAutoFit/>
          </a:bodyPr>
          <a:lstStyle/>
          <a:p>
            <a:r>
              <a:rPr lang="nl-NL" sz="1400" i="1" dirty="0"/>
              <a:t>http://ec.europa.eu/environment/chemicals/lab_animals/pdf/Endorsed_E-T.pdf</a:t>
            </a:r>
          </a:p>
        </p:txBody>
      </p:sp>
    </p:spTree>
    <p:extLst>
      <p:ext uri="{BB962C8B-B14F-4D97-AF65-F5344CB8AC3E}">
        <p14:creationId xmlns:p14="http://schemas.microsoft.com/office/powerpoint/2010/main" val="325396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nl-NL"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marL="0" indent="0">
              <a:buNone/>
            </a:pPr>
            <a:r>
              <a:rPr lang="nl-NL" b="1" dirty="0" err="1">
                <a:solidFill>
                  <a:srgbClr val="0070C0"/>
                </a:solidFill>
              </a:rPr>
              <a:t>Core</a:t>
            </a:r>
            <a:r>
              <a:rPr lang="nl-NL" b="1" dirty="0">
                <a:solidFill>
                  <a:srgbClr val="0070C0"/>
                </a:solidFill>
              </a:rPr>
              <a:t> Modules - </a:t>
            </a:r>
            <a:r>
              <a:rPr lang="nl-NL" b="1" dirty="0" err="1">
                <a:solidFill>
                  <a:srgbClr val="0070C0"/>
                </a:solidFill>
              </a:rPr>
              <a:t>Functions</a:t>
            </a:r>
            <a:r>
              <a:rPr lang="nl-NL" b="1" dirty="0">
                <a:solidFill>
                  <a:srgbClr val="0070C0"/>
                </a:solidFill>
              </a:rPr>
              <a:t> A, B, C &amp; D </a:t>
            </a:r>
            <a:r>
              <a:rPr lang="nl-NL" dirty="0">
                <a:solidFill>
                  <a:srgbClr val="0070C0"/>
                </a:solidFill>
              </a:rPr>
              <a:t>	</a:t>
            </a:r>
          </a:p>
          <a:p>
            <a:pPr marL="533400" indent="-533400">
              <a:buNone/>
              <a:tabLst>
                <a:tab pos="533400" algn="l"/>
              </a:tabLst>
            </a:pPr>
            <a:r>
              <a:rPr lang="nl-NL" b="1" dirty="0">
                <a:solidFill>
                  <a:srgbClr val="0070C0"/>
                </a:solidFill>
              </a:rPr>
              <a:t>1 </a:t>
            </a:r>
            <a:r>
              <a:rPr lang="nl-NL" b="1" dirty="0" smtClean="0">
                <a:solidFill>
                  <a:srgbClr val="0070C0"/>
                </a:solidFill>
              </a:rPr>
              <a:t>	</a:t>
            </a:r>
            <a:r>
              <a:rPr lang="nl-NL" dirty="0" smtClean="0">
                <a:solidFill>
                  <a:srgbClr val="0070C0"/>
                </a:solidFill>
              </a:rPr>
              <a:t>National </a:t>
            </a:r>
            <a:r>
              <a:rPr lang="nl-NL" dirty="0" err="1">
                <a:solidFill>
                  <a:srgbClr val="0070C0"/>
                </a:solidFill>
              </a:rPr>
              <a:t>legislation</a:t>
            </a:r>
            <a:r>
              <a:rPr lang="nl-NL" dirty="0">
                <a:solidFill>
                  <a:srgbClr val="0070C0"/>
                </a:solidFill>
              </a:rPr>
              <a:t> 	</a:t>
            </a:r>
          </a:p>
          <a:p>
            <a:pPr marL="533400" indent="-533400">
              <a:buNone/>
              <a:tabLst>
                <a:tab pos="533400" algn="l"/>
              </a:tabLst>
            </a:pPr>
            <a:r>
              <a:rPr lang="en-US" b="1" dirty="0">
                <a:solidFill>
                  <a:srgbClr val="0070C0"/>
                </a:solidFill>
              </a:rPr>
              <a:t>2 </a:t>
            </a:r>
            <a:r>
              <a:rPr lang="en-US" b="1" dirty="0" smtClean="0">
                <a:solidFill>
                  <a:srgbClr val="0070C0"/>
                </a:solidFill>
              </a:rPr>
              <a:t>	</a:t>
            </a:r>
            <a:r>
              <a:rPr lang="en-US" dirty="0" smtClean="0">
                <a:solidFill>
                  <a:srgbClr val="0070C0"/>
                </a:solidFill>
              </a:rPr>
              <a:t>Ethics</a:t>
            </a:r>
            <a:r>
              <a:rPr lang="en-US" dirty="0">
                <a:solidFill>
                  <a:srgbClr val="0070C0"/>
                </a:solidFill>
              </a:rPr>
              <a:t>, animal welfare and the Three </a:t>
            </a:r>
            <a:r>
              <a:rPr lang="en-US" dirty="0" err="1">
                <a:solidFill>
                  <a:srgbClr val="0070C0"/>
                </a:solidFill>
              </a:rPr>
              <a:t>Rs</a:t>
            </a:r>
            <a:r>
              <a:rPr lang="en-US" dirty="0">
                <a:solidFill>
                  <a:srgbClr val="0070C0"/>
                </a:solidFill>
              </a:rPr>
              <a:t> (level 1) </a:t>
            </a:r>
          </a:p>
          <a:p>
            <a:pPr marL="533400" indent="-533400">
              <a:buNone/>
              <a:tabLst>
                <a:tab pos="533400" algn="l"/>
              </a:tabLst>
            </a:pPr>
            <a:r>
              <a:rPr lang="en-US" b="1" dirty="0">
                <a:solidFill>
                  <a:srgbClr val="0070C0"/>
                </a:solidFill>
              </a:rPr>
              <a:t>3.1 </a:t>
            </a:r>
            <a:r>
              <a:rPr lang="en-US" dirty="0" smtClean="0">
                <a:solidFill>
                  <a:srgbClr val="0070C0"/>
                </a:solidFill>
              </a:rPr>
              <a:t>Basic </a:t>
            </a:r>
            <a:r>
              <a:rPr lang="en-US" dirty="0">
                <a:solidFill>
                  <a:srgbClr val="0070C0"/>
                </a:solidFill>
              </a:rPr>
              <a:t>and appropriate biology – species specific (theory) 	</a:t>
            </a:r>
          </a:p>
          <a:p>
            <a:pPr marL="533400" indent="-533400">
              <a:buNone/>
              <a:tabLst>
                <a:tab pos="533400" algn="l"/>
              </a:tabLst>
            </a:pPr>
            <a:r>
              <a:rPr lang="en-US" b="1" dirty="0">
                <a:solidFill>
                  <a:srgbClr val="0070C0"/>
                </a:solidFill>
              </a:rPr>
              <a:t>4 </a:t>
            </a:r>
            <a:r>
              <a:rPr lang="en-US" b="1" dirty="0" smtClean="0">
                <a:solidFill>
                  <a:srgbClr val="0070C0"/>
                </a:solidFill>
              </a:rPr>
              <a:t>	</a:t>
            </a:r>
            <a:r>
              <a:rPr lang="en-US" dirty="0" smtClean="0">
                <a:solidFill>
                  <a:srgbClr val="0070C0"/>
                </a:solidFill>
              </a:rPr>
              <a:t>Animal </a:t>
            </a:r>
            <a:r>
              <a:rPr lang="en-US" dirty="0">
                <a:solidFill>
                  <a:srgbClr val="0070C0"/>
                </a:solidFill>
              </a:rPr>
              <a:t>care, health and management – species specific (theory) 	</a:t>
            </a:r>
          </a:p>
          <a:p>
            <a:pPr marL="533400" indent="-533400">
              <a:buNone/>
              <a:tabLst>
                <a:tab pos="533400" algn="l"/>
              </a:tabLst>
            </a:pPr>
            <a:r>
              <a:rPr lang="en-US" b="1" dirty="0">
                <a:solidFill>
                  <a:srgbClr val="0070C0"/>
                </a:solidFill>
              </a:rPr>
              <a:t>5 </a:t>
            </a:r>
            <a:r>
              <a:rPr lang="en-US" b="1" dirty="0" smtClean="0">
                <a:solidFill>
                  <a:srgbClr val="0070C0"/>
                </a:solidFill>
              </a:rPr>
              <a:t>	</a:t>
            </a:r>
            <a:r>
              <a:rPr lang="en-US" dirty="0" smtClean="0">
                <a:solidFill>
                  <a:srgbClr val="0070C0"/>
                </a:solidFill>
              </a:rPr>
              <a:t>Recognition </a:t>
            </a:r>
            <a:r>
              <a:rPr lang="en-US" dirty="0">
                <a:solidFill>
                  <a:srgbClr val="0070C0"/>
                </a:solidFill>
              </a:rPr>
              <a:t>of pain, suffering and distress - species specific 	</a:t>
            </a:r>
          </a:p>
          <a:p>
            <a:pPr marL="533400" indent="-533400">
              <a:buNone/>
              <a:tabLst>
                <a:tab pos="533400" algn="l"/>
              </a:tabLst>
            </a:pPr>
            <a:r>
              <a:rPr lang="en-US" b="1" dirty="0">
                <a:solidFill>
                  <a:srgbClr val="0070C0"/>
                </a:solidFill>
              </a:rPr>
              <a:t>6.1 </a:t>
            </a:r>
            <a:r>
              <a:rPr lang="en-US" dirty="0" smtClean="0">
                <a:solidFill>
                  <a:srgbClr val="0070C0"/>
                </a:solidFill>
              </a:rPr>
              <a:t>Humane </a:t>
            </a:r>
            <a:r>
              <a:rPr lang="en-US" dirty="0">
                <a:solidFill>
                  <a:srgbClr val="0070C0"/>
                </a:solidFill>
              </a:rPr>
              <a:t>methods of killing (theory) 	</a:t>
            </a:r>
          </a:p>
          <a:p>
            <a:pPr marL="0" indent="0">
              <a:buNone/>
            </a:pPr>
            <a:endParaRPr lang="nl-NL" dirty="0"/>
          </a:p>
        </p:txBody>
      </p:sp>
    </p:spTree>
    <p:extLst>
      <p:ext uri="{BB962C8B-B14F-4D97-AF65-F5344CB8AC3E}">
        <p14:creationId xmlns:p14="http://schemas.microsoft.com/office/powerpoint/2010/main" val="1815158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nl-NL" dirty="0"/>
          </a:p>
        </p:txBody>
      </p:sp>
      <p:sp>
        <p:nvSpPr>
          <p:cNvPr id="3" name="Content Placeholder 2"/>
          <p:cNvSpPr>
            <a:spLocks noGrp="1"/>
          </p:cNvSpPr>
          <p:nvPr>
            <p:ph idx="1"/>
          </p:nvPr>
        </p:nvSpPr>
        <p:spPr/>
        <p:txBody>
          <a:bodyPr>
            <a:normAutofit fontScale="70000" lnSpcReduction="20000"/>
          </a:bodyPr>
          <a:lstStyle/>
          <a:p>
            <a:pPr marL="446088" indent="-446088">
              <a:buNone/>
            </a:pPr>
            <a:r>
              <a:rPr lang="en-US" b="1" dirty="0">
                <a:solidFill>
                  <a:srgbClr val="0070C0"/>
                </a:solidFill>
              </a:rPr>
              <a:t>Function Specific (Prerequisite) Modules - Function A </a:t>
            </a:r>
            <a:r>
              <a:rPr lang="en-US" dirty="0">
                <a:solidFill>
                  <a:srgbClr val="0070C0"/>
                </a:solidFill>
              </a:rPr>
              <a:t>	</a:t>
            </a:r>
          </a:p>
          <a:p>
            <a:pPr marL="446088" indent="-446088">
              <a:buNone/>
              <a:tabLst>
                <a:tab pos="446088" algn="l"/>
              </a:tabLst>
            </a:pPr>
            <a:r>
              <a:rPr lang="en-US" b="1" dirty="0">
                <a:solidFill>
                  <a:srgbClr val="0070C0"/>
                </a:solidFill>
              </a:rPr>
              <a:t>3.2 </a:t>
            </a:r>
            <a:r>
              <a:rPr lang="en-US" dirty="0" smtClean="0">
                <a:solidFill>
                  <a:srgbClr val="0070C0"/>
                </a:solidFill>
              </a:rPr>
              <a:t>Basic </a:t>
            </a:r>
            <a:r>
              <a:rPr lang="en-US" dirty="0">
                <a:solidFill>
                  <a:srgbClr val="0070C0"/>
                </a:solidFill>
              </a:rPr>
              <a:t>and appropriate biology – species specific (practical) 	</a:t>
            </a:r>
          </a:p>
          <a:p>
            <a:pPr marL="446088" indent="-446088">
              <a:buNone/>
              <a:tabLst>
                <a:tab pos="446088" algn="l"/>
              </a:tabLst>
            </a:pPr>
            <a:r>
              <a:rPr lang="en-US" b="1" dirty="0">
                <a:solidFill>
                  <a:srgbClr val="0070C0"/>
                </a:solidFill>
              </a:rPr>
              <a:t>7 </a:t>
            </a:r>
            <a:r>
              <a:rPr lang="en-US" b="1" dirty="0" smtClean="0">
                <a:solidFill>
                  <a:srgbClr val="0070C0"/>
                </a:solidFill>
              </a:rPr>
              <a:t>	</a:t>
            </a:r>
            <a:r>
              <a:rPr lang="en-US" dirty="0" smtClean="0">
                <a:solidFill>
                  <a:srgbClr val="0070C0"/>
                </a:solidFill>
              </a:rPr>
              <a:t>Minimally </a:t>
            </a:r>
            <a:r>
              <a:rPr lang="en-US" dirty="0">
                <a:solidFill>
                  <a:srgbClr val="0070C0"/>
                </a:solidFill>
              </a:rPr>
              <a:t>invasive procedures without </a:t>
            </a:r>
            <a:r>
              <a:rPr lang="en-US" dirty="0" err="1">
                <a:solidFill>
                  <a:srgbClr val="0070C0"/>
                </a:solidFill>
              </a:rPr>
              <a:t>anaesthesia</a:t>
            </a:r>
            <a:r>
              <a:rPr lang="en-US" dirty="0">
                <a:solidFill>
                  <a:srgbClr val="0070C0"/>
                </a:solidFill>
              </a:rPr>
              <a:t> – species specific (theory) 	</a:t>
            </a:r>
          </a:p>
          <a:p>
            <a:pPr marL="446088" indent="-446088">
              <a:buNone/>
              <a:tabLst>
                <a:tab pos="446088" algn="l"/>
              </a:tabLst>
            </a:pPr>
            <a:r>
              <a:rPr lang="en-US" b="1" dirty="0">
                <a:solidFill>
                  <a:srgbClr val="0070C0"/>
                </a:solidFill>
              </a:rPr>
              <a:t>8 </a:t>
            </a:r>
            <a:r>
              <a:rPr lang="en-US" b="1" dirty="0" smtClean="0">
                <a:solidFill>
                  <a:srgbClr val="0070C0"/>
                </a:solidFill>
              </a:rPr>
              <a:t>	</a:t>
            </a:r>
            <a:r>
              <a:rPr lang="en-US" dirty="0" smtClean="0">
                <a:solidFill>
                  <a:srgbClr val="0070C0"/>
                </a:solidFill>
              </a:rPr>
              <a:t>Minimally </a:t>
            </a:r>
            <a:r>
              <a:rPr lang="en-US" dirty="0">
                <a:solidFill>
                  <a:srgbClr val="0070C0"/>
                </a:solidFill>
              </a:rPr>
              <a:t>invasive procedures without </a:t>
            </a:r>
            <a:r>
              <a:rPr lang="en-US" dirty="0" err="1">
                <a:solidFill>
                  <a:srgbClr val="0070C0"/>
                </a:solidFill>
              </a:rPr>
              <a:t>anaesthesia</a:t>
            </a:r>
            <a:r>
              <a:rPr lang="en-US" dirty="0">
                <a:solidFill>
                  <a:srgbClr val="0070C0"/>
                </a:solidFill>
              </a:rPr>
              <a:t> – species specific (skills) 	</a:t>
            </a:r>
          </a:p>
          <a:p>
            <a:pPr marL="446088" indent="-446088">
              <a:buNone/>
              <a:tabLst>
                <a:tab pos="446088" algn="l"/>
              </a:tabLst>
            </a:pPr>
            <a:endParaRPr lang="nl-NL" b="1" dirty="0" smtClean="0">
              <a:solidFill>
                <a:srgbClr val="0070C0"/>
              </a:solidFill>
            </a:endParaRPr>
          </a:p>
          <a:p>
            <a:pPr marL="446088" indent="-446088">
              <a:buNone/>
              <a:tabLst>
                <a:tab pos="446088" algn="l"/>
              </a:tabLst>
            </a:pPr>
            <a:r>
              <a:rPr lang="nl-NL" b="1" dirty="0" err="1" smtClean="0">
                <a:solidFill>
                  <a:srgbClr val="0070C0"/>
                </a:solidFill>
              </a:rPr>
              <a:t>Function</a:t>
            </a:r>
            <a:r>
              <a:rPr lang="nl-NL" b="1" dirty="0" smtClean="0">
                <a:solidFill>
                  <a:srgbClr val="0070C0"/>
                </a:solidFill>
              </a:rPr>
              <a:t> </a:t>
            </a:r>
            <a:r>
              <a:rPr lang="nl-NL" b="1" dirty="0" err="1">
                <a:solidFill>
                  <a:srgbClr val="0070C0"/>
                </a:solidFill>
              </a:rPr>
              <a:t>Specific</a:t>
            </a:r>
            <a:r>
              <a:rPr lang="nl-NL" b="1" dirty="0">
                <a:solidFill>
                  <a:srgbClr val="0070C0"/>
                </a:solidFill>
              </a:rPr>
              <a:t> (</a:t>
            </a:r>
            <a:r>
              <a:rPr lang="nl-NL" b="1" dirty="0" err="1">
                <a:solidFill>
                  <a:srgbClr val="0070C0"/>
                </a:solidFill>
              </a:rPr>
              <a:t>Prerequisite</a:t>
            </a:r>
            <a:r>
              <a:rPr lang="nl-NL" b="1" dirty="0">
                <a:solidFill>
                  <a:srgbClr val="0070C0"/>
                </a:solidFill>
              </a:rPr>
              <a:t>) Modules - </a:t>
            </a:r>
            <a:r>
              <a:rPr lang="nl-NL" b="1" dirty="0" err="1">
                <a:solidFill>
                  <a:srgbClr val="0070C0"/>
                </a:solidFill>
              </a:rPr>
              <a:t>Function</a:t>
            </a:r>
            <a:r>
              <a:rPr lang="nl-NL" b="1" dirty="0">
                <a:solidFill>
                  <a:srgbClr val="0070C0"/>
                </a:solidFill>
              </a:rPr>
              <a:t> B </a:t>
            </a:r>
            <a:r>
              <a:rPr lang="nl-NL" dirty="0">
                <a:solidFill>
                  <a:srgbClr val="0070C0"/>
                </a:solidFill>
              </a:rPr>
              <a:t>	</a:t>
            </a:r>
          </a:p>
          <a:p>
            <a:pPr marL="446088" indent="-446088">
              <a:buNone/>
              <a:tabLst>
                <a:tab pos="446088" algn="l"/>
              </a:tabLst>
            </a:pPr>
            <a:r>
              <a:rPr lang="en-US" b="1" dirty="0">
                <a:solidFill>
                  <a:srgbClr val="0070C0"/>
                </a:solidFill>
              </a:rPr>
              <a:t>7 </a:t>
            </a:r>
            <a:r>
              <a:rPr lang="en-US" b="1" dirty="0" smtClean="0">
                <a:solidFill>
                  <a:srgbClr val="0070C0"/>
                </a:solidFill>
              </a:rPr>
              <a:t>	</a:t>
            </a:r>
            <a:r>
              <a:rPr lang="en-US" dirty="0" smtClean="0">
                <a:solidFill>
                  <a:srgbClr val="0070C0"/>
                </a:solidFill>
              </a:rPr>
              <a:t>Minimally </a:t>
            </a:r>
            <a:r>
              <a:rPr lang="en-US" dirty="0">
                <a:solidFill>
                  <a:srgbClr val="0070C0"/>
                </a:solidFill>
              </a:rPr>
              <a:t>invasive procedures without </a:t>
            </a:r>
            <a:r>
              <a:rPr lang="en-US" dirty="0" err="1">
                <a:solidFill>
                  <a:srgbClr val="0070C0"/>
                </a:solidFill>
              </a:rPr>
              <a:t>anaesthesia</a:t>
            </a:r>
            <a:r>
              <a:rPr lang="en-US" dirty="0">
                <a:solidFill>
                  <a:srgbClr val="0070C0"/>
                </a:solidFill>
              </a:rPr>
              <a:t> – species specific (theory) 	</a:t>
            </a:r>
          </a:p>
          <a:p>
            <a:pPr marL="446088" indent="-446088">
              <a:buNone/>
              <a:tabLst>
                <a:tab pos="446088" algn="l"/>
              </a:tabLst>
            </a:pPr>
            <a:r>
              <a:rPr lang="en-US" b="1" dirty="0">
                <a:solidFill>
                  <a:srgbClr val="0070C0"/>
                </a:solidFill>
              </a:rPr>
              <a:t>9 </a:t>
            </a:r>
            <a:r>
              <a:rPr lang="en-US" b="1" dirty="0" smtClean="0">
                <a:solidFill>
                  <a:srgbClr val="0070C0"/>
                </a:solidFill>
              </a:rPr>
              <a:t>	</a:t>
            </a:r>
            <a:r>
              <a:rPr lang="en-US" dirty="0" smtClean="0">
                <a:solidFill>
                  <a:srgbClr val="0070C0"/>
                </a:solidFill>
              </a:rPr>
              <a:t>Ethics</a:t>
            </a:r>
            <a:r>
              <a:rPr lang="en-US" dirty="0">
                <a:solidFill>
                  <a:srgbClr val="0070C0"/>
                </a:solidFill>
              </a:rPr>
              <a:t>, animal welfare and the Three </a:t>
            </a:r>
            <a:r>
              <a:rPr lang="en-US" dirty="0" err="1">
                <a:solidFill>
                  <a:srgbClr val="0070C0"/>
                </a:solidFill>
              </a:rPr>
              <a:t>Rs</a:t>
            </a:r>
            <a:r>
              <a:rPr lang="en-US" dirty="0">
                <a:solidFill>
                  <a:srgbClr val="0070C0"/>
                </a:solidFill>
              </a:rPr>
              <a:t> (level 2) 	</a:t>
            </a:r>
          </a:p>
          <a:p>
            <a:pPr marL="446088" indent="-446088">
              <a:buNone/>
              <a:tabLst>
                <a:tab pos="446088" algn="l"/>
              </a:tabLst>
            </a:pPr>
            <a:r>
              <a:rPr lang="en-US" b="1" dirty="0">
                <a:solidFill>
                  <a:srgbClr val="0070C0"/>
                </a:solidFill>
              </a:rPr>
              <a:t>10 </a:t>
            </a:r>
            <a:r>
              <a:rPr lang="en-US" b="1" dirty="0" smtClean="0">
                <a:solidFill>
                  <a:srgbClr val="0070C0"/>
                </a:solidFill>
              </a:rPr>
              <a:t>	</a:t>
            </a:r>
            <a:r>
              <a:rPr lang="en-US" dirty="0" smtClean="0">
                <a:solidFill>
                  <a:srgbClr val="0070C0"/>
                </a:solidFill>
              </a:rPr>
              <a:t>Design </a:t>
            </a:r>
            <a:r>
              <a:rPr lang="en-US" dirty="0">
                <a:solidFill>
                  <a:srgbClr val="0070C0"/>
                </a:solidFill>
              </a:rPr>
              <a:t>of procedures and projects (level 1) 	</a:t>
            </a:r>
          </a:p>
          <a:p>
            <a:pPr marL="446088" indent="-446088">
              <a:buNone/>
              <a:tabLst>
                <a:tab pos="446088" algn="l"/>
              </a:tabLst>
            </a:pPr>
            <a:r>
              <a:rPr lang="en-US" b="1" dirty="0">
                <a:solidFill>
                  <a:srgbClr val="0070C0"/>
                </a:solidFill>
              </a:rPr>
              <a:t>11 </a:t>
            </a:r>
            <a:r>
              <a:rPr lang="en-US" b="1" dirty="0" smtClean="0">
                <a:solidFill>
                  <a:srgbClr val="0070C0"/>
                </a:solidFill>
              </a:rPr>
              <a:t>	</a:t>
            </a:r>
            <a:r>
              <a:rPr lang="en-US" dirty="0" smtClean="0">
                <a:solidFill>
                  <a:srgbClr val="0070C0"/>
                </a:solidFill>
              </a:rPr>
              <a:t>Design </a:t>
            </a:r>
            <a:r>
              <a:rPr lang="en-US" dirty="0">
                <a:solidFill>
                  <a:srgbClr val="0070C0"/>
                </a:solidFill>
              </a:rPr>
              <a:t>of procedures and projects (level 2) 	</a:t>
            </a:r>
          </a:p>
          <a:p>
            <a:pPr marL="446088" indent="-446088">
              <a:buNone/>
            </a:pPr>
            <a:endParaRPr lang="nl-NL" dirty="0"/>
          </a:p>
        </p:txBody>
      </p:sp>
    </p:spTree>
    <p:extLst>
      <p:ext uri="{BB962C8B-B14F-4D97-AF65-F5344CB8AC3E}">
        <p14:creationId xmlns:p14="http://schemas.microsoft.com/office/powerpoint/2010/main" val="20333808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476" t="12338" r="28112" b="33277"/>
          <a:stretch/>
        </p:blipFill>
        <p:spPr bwMode="auto">
          <a:xfrm>
            <a:off x="755576" y="116577"/>
            <a:ext cx="8028847" cy="6590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4287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Mutual acceptance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solidFill>
                  <a:srgbClr val="0070C0"/>
                </a:solidFill>
              </a:rPr>
              <a:t>Framework </a:t>
            </a:r>
            <a:r>
              <a:rPr lang="nl-NL" b="1" dirty="0" err="1">
                <a:solidFill>
                  <a:srgbClr val="0070C0"/>
                </a:solidFill>
              </a:rPr>
              <a:t>for</a:t>
            </a:r>
            <a:r>
              <a:rPr lang="nl-NL" b="1" dirty="0">
                <a:solidFill>
                  <a:srgbClr val="0070C0"/>
                </a:solidFill>
              </a:rPr>
              <a:t> </a:t>
            </a:r>
            <a:r>
              <a:rPr lang="nl-NL" b="1" dirty="0" err="1">
                <a:solidFill>
                  <a:srgbClr val="0070C0"/>
                </a:solidFill>
              </a:rPr>
              <a:t>mutual</a:t>
            </a:r>
            <a:r>
              <a:rPr lang="nl-NL" b="1" dirty="0">
                <a:solidFill>
                  <a:srgbClr val="0070C0"/>
                </a:solidFill>
              </a:rPr>
              <a:t> </a:t>
            </a:r>
            <a:r>
              <a:rPr lang="nl-NL" b="1" dirty="0" err="1">
                <a:solidFill>
                  <a:srgbClr val="0070C0"/>
                </a:solidFill>
              </a:rPr>
              <a:t>acceptance</a:t>
            </a:r>
            <a:r>
              <a:rPr lang="nl-NL" b="1" dirty="0">
                <a:solidFill>
                  <a:srgbClr val="0070C0"/>
                </a:solidFill>
              </a:rPr>
              <a:t> </a:t>
            </a:r>
            <a:endParaRPr lang="nl-NL" dirty="0">
              <a:solidFill>
                <a:srgbClr val="0070C0"/>
              </a:solidFill>
            </a:endParaRPr>
          </a:p>
          <a:p>
            <a:pPr marL="0" indent="0">
              <a:buNone/>
            </a:pPr>
            <a:r>
              <a:rPr lang="en-US" dirty="0">
                <a:solidFill>
                  <a:srgbClr val="0070C0"/>
                </a:solidFill>
              </a:rPr>
              <a:t>Principles for a mutual </a:t>
            </a:r>
            <a:r>
              <a:rPr lang="en-US" b="1" dirty="0">
                <a:solidFill>
                  <a:srgbClr val="C00000"/>
                </a:solidFill>
              </a:rPr>
              <a:t>Approval / Accreditation </a:t>
            </a:r>
            <a:r>
              <a:rPr lang="en-US" dirty="0">
                <a:solidFill>
                  <a:srgbClr val="0070C0"/>
                </a:solidFill>
              </a:rPr>
              <a:t>framework are required as the </a:t>
            </a:r>
            <a:r>
              <a:rPr lang="en-US" b="1" dirty="0">
                <a:solidFill>
                  <a:srgbClr val="0070C0"/>
                </a:solidFill>
              </a:rPr>
              <a:t>basis for mutual acceptance </a:t>
            </a:r>
            <a:r>
              <a:rPr lang="en-US" dirty="0">
                <a:solidFill>
                  <a:srgbClr val="0070C0"/>
                </a:solidFill>
              </a:rPr>
              <a:t>of training carried elsewhere. </a:t>
            </a:r>
            <a:endParaRPr lang="en-US" dirty="0" smtClean="0">
              <a:solidFill>
                <a:srgbClr val="0070C0"/>
              </a:solidFill>
            </a:endParaRPr>
          </a:p>
          <a:p>
            <a:pPr marL="0" indent="0">
              <a:buNone/>
            </a:pPr>
            <a:r>
              <a:rPr lang="en-US" dirty="0">
                <a:solidFill>
                  <a:srgbClr val="0070C0"/>
                </a:solidFill>
              </a:rPr>
              <a:t>Confidence in training standards and outcomes is required, but trust and improved communications will need to be established to deliver mutual recognition between Member States. </a:t>
            </a:r>
            <a:endParaRPr lang="nl-NL" dirty="0">
              <a:solidFill>
                <a:srgbClr val="0070C0"/>
              </a:solidFill>
            </a:endParaRPr>
          </a:p>
        </p:txBody>
      </p:sp>
      <p:sp>
        <p:nvSpPr>
          <p:cNvPr id="4" name="Tekstvak 3"/>
          <p:cNvSpPr txBox="1"/>
          <p:nvPr/>
        </p:nvSpPr>
        <p:spPr>
          <a:xfrm>
            <a:off x="429476" y="6452755"/>
            <a:ext cx="7923295" cy="307777"/>
          </a:xfrm>
          <a:prstGeom prst="rect">
            <a:avLst/>
          </a:prstGeom>
          <a:noFill/>
        </p:spPr>
        <p:txBody>
          <a:bodyPr wrap="square" rtlCol="0">
            <a:spAutoFit/>
          </a:bodyPr>
          <a:lstStyle/>
          <a:p>
            <a:r>
              <a:rPr lang="nl-NL" sz="1400" i="1" dirty="0"/>
              <a:t>http://ec.europa.eu/environment/chemicals/lab_animals/pdf/Endorsed_E-T.pdf</a:t>
            </a:r>
          </a:p>
        </p:txBody>
      </p:sp>
    </p:spTree>
    <p:extLst>
      <p:ext uri="{BB962C8B-B14F-4D97-AF65-F5344CB8AC3E}">
        <p14:creationId xmlns:p14="http://schemas.microsoft.com/office/powerpoint/2010/main" val="48107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EU Platform for E&amp;T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566279330"/>
              </p:ext>
            </p:extLst>
          </p:nvPr>
        </p:nvGraphicFramePr>
        <p:xfrm>
          <a:off x="457200" y="1600200"/>
          <a:ext cx="8363272"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496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4439" t="39574" r="16736"/>
          <a:stretch/>
        </p:blipFill>
        <p:spPr bwMode="auto">
          <a:xfrm>
            <a:off x="251520" y="280765"/>
            <a:ext cx="8596953" cy="566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Text Box 5"/>
          <p:cNvSpPr txBox="1">
            <a:spLocks noChangeArrowheads="1"/>
          </p:cNvSpPr>
          <p:nvPr/>
        </p:nvSpPr>
        <p:spPr bwMode="auto">
          <a:xfrm>
            <a:off x="-20578" y="6503606"/>
            <a:ext cx="79563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err="1"/>
              <a:t>Altex</a:t>
            </a:r>
            <a:r>
              <a:rPr lang="en-US" altLang="nl-NL" i="1" dirty="0"/>
              <a:t> 27, </a:t>
            </a:r>
            <a:r>
              <a:rPr lang="en-US" altLang="nl-NL" i="1" dirty="0" smtClean="0"/>
              <a:t>Special Issue</a:t>
            </a:r>
            <a:r>
              <a:rPr lang="en-US" altLang="nl-NL" i="1" dirty="0"/>
              <a:t>, 2010</a:t>
            </a:r>
            <a:r>
              <a:rPr lang="en-US" altLang="nl-NL" i="1" dirty="0" smtClean="0"/>
              <a:t>, pp</a:t>
            </a:r>
            <a:r>
              <a:rPr lang="en-US" altLang="nl-NL" i="1" dirty="0"/>
              <a:t>. 169-175</a:t>
            </a:r>
          </a:p>
        </p:txBody>
      </p:sp>
    </p:spTree>
    <p:extLst>
      <p:ext uri="{BB962C8B-B14F-4D97-AF65-F5344CB8AC3E}">
        <p14:creationId xmlns:p14="http://schemas.microsoft.com/office/powerpoint/2010/main" val="2551876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EU Platform E&amp;T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en-US" b="1" dirty="0">
                <a:solidFill>
                  <a:srgbClr val="0070C0"/>
                </a:solidFill>
              </a:rPr>
              <a:t>Proposal for an EU Platform </a:t>
            </a:r>
            <a:r>
              <a:rPr lang="en-US" b="1" dirty="0" smtClean="0">
                <a:solidFill>
                  <a:srgbClr val="0070C0"/>
                </a:solidFill>
              </a:rPr>
              <a:t>and Information Portal on </a:t>
            </a:r>
            <a:r>
              <a:rPr lang="en-US" b="1" dirty="0">
                <a:solidFill>
                  <a:srgbClr val="0070C0"/>
                </a:solidFill>
              </a:rPr>
              <a:t>Education &amp; Training </a:t>
            </a:r>
            <a:endParaRPr lang="en-US" dirty="0">
              <a:solidFill>
                <a:srgbClr val="0070C0"/>
              </a:solidFill>
            </a:endParaRPr>
          </a:p>
          <a:p>
            <a:pPr marL="0" indent="0">
              <a:buNone/>
            </a:pPr>
            <a:r>
              <a:rPr lang="en-US" dirty="0">
                <a:solidFill>
                  <a:srgbClr val="0070C0"/>
                </a:solidFill>
              </a:rPr>
              <a:t>An EU Platform should be established for a modular training framework to enable </a:t>
            </a:r>
            <a:r>
              <a:rPr lang="en-US" u="sng" dirty="0">
                <a:solidFill>
                  <a:srgbClr val="0070C0"/>
                </a:solidFill>
              </a:rPr>
              <a:t>information sharing and communication</a:t>
            </a:r>
            <a:r>
              <a:rPr lang="en-US" dirty="0">
                <a:solidFill>
                  <a:srgbClr val="0070C0"/>
                </a:solidFill>
              </a:rPr>
              <a:t> between: </a:t>
            </a:r>
          </a:p>
          <a:p>
            <a:r>
              <a:rPr lang="nl-NL" dirty="0" smtClean="0">
                <a:solidFill>
                  <a:srgbClr val="0070C0"/>
                </a:solidFill>
              </a:rPr>
              <a:t> </a:t>
            </a:r>
            <a:r>
              <a:rPr lang="nl-NL" dirty="0" err="1">
                <a:solidFill>
                  <a:srgbClr val="0070C0"/>
                </a:solidFill>
              </a:rPr>
              <a:t>Approval</a:t>
            </a:r>
            <a:r>
              <a:rPr lang="nl-NL" dirty="0">
                <a:solidFill>
                  <a:srgbClr val="0070C0"/>
                </a:solidFill>
              </a:rPr>
              <a:t> / </a:t>
            </a:r>
            <a:r>
              <a:rPr lang="nl-NL" dirty="0" err="1">
                <a:solidFill>
                  <a:srgbClr val="0070C0"/>
                </a:solidFill>
              </a:rPr>
              <a:t>Accrediting</a:t>
            </a:r>
            <a:r>
              <a:rPr lang="nl-NL" dirty="0">
                <a:solidFill>
                  <a:srgbClr val="0070C0"/>
                </a:solidFill>
              </a:rPr>
              <a:t> </a:t>
            </a:r>
            <a:r>
              <a:rPr lang="nl-NL" dirty="0" err="1">
                <a:solidFill>
                  <a:srgbClr val="0070C0"/>
                </a:solidFill>
              </a:rPr>
              <a:t>Bodies</a:t>
            </a:r>
            <a:r>
              <a:rPr lang="nl-NL" dirty="0">
                <a:solidFill>
                  <a:srgbClr val="0070C0"/>
                </a:solidFill>
              </a:rPr>
              <a:t> </a:t>
            </a:r>
          </a:p>
          <a:p>
            <a:r>
              <a:rPr lang="nl-NL" dirty="0" smtClean="0">
                <a:solidFill>
                  <a:srgbClr val="0070C0"/>
                </a:solidFill>
              </a:rPr>
              <a:t> </a:t>
            </a:r>
            <a:r>
              <a:rPr lang="nl-NL" dirty="0">
                <a:solidFill>
                  <a:srgbClr val="0070C0"/>
                </a:solidFill>
              </a:rPr>
              <a:t>Course Providers </a:t>
            </a:r>
          </a:p>
          <a:p>
            <a:r>
              <a:rPr lang="nl-NL" dirty="0" smtClean="0">
                <a:solidFill>
                  <a:srgbClr val="0070C0"/>
                </a:solidFill>
              </a:rPr>
              <a:t> </a:t>
            </a:r>
            <a:r>
              <a:rPr lang="nl-NL" dirty="0">
                <a:solidFill>
                  <a:srgbClr val="0070C0"/>
                </a:solidFill>
              </a:rPr>
              <a:t>Member State </a:t>
            </a:r>
            <a:r>
              <a:rPr lang="nl-NL" dirty="0" err="1">
                <a:solidFill>
                  <a:srgbClr val="0070C0"/>
                </a:solidFill>
              </a:rPr>
              <a:t>authorities</a:t>
            </a:r>
            <a:r>
              <a:rPr lang="nl-NL" dirty="0">
                <a:solidFill>
                  <a:srgbClr val="0070C0"/>
                </a:solidFill>
              </a:rPr>
              <a:t> </a:t>
            </a:r>
          </a:p>
          <a:p>
            <a:pPr marL="0" indent="0">
              <a:buNone/>
            </a:pPr>
            <a:endParaRPr lang="nl-NL" dirty="0"/>
          </a:p>
        </p:txBody>
      </p:sp>
      <p:sp>
        <p:nvSpPr>
          <p:cNvPr id="5" name="Tekstvak 4"/>
          <p:cNvSpPr txBox="1"/>
          <p:nvPr/>
        </p:nvSpPr>
        <p:spPr>
          <a:xfrm>
            <a:off x="429476" y="6452755"/>
            <a:ext cx="7923295" cy="307777"/>
          </a:xfrm>
          <a:prstGeom prst="rect">
            <a:avLst/>
          </a:prstGeom>
          <a:noFill/>
        </p:spPr>
        <p:txBody>
          <a:bodyPr wrap="square" rtlCol="0">
            <a:spAutoFit/>
          </a:bodyPr>
          <a:lstStyle/>
          <a:p>
            <a:r>
              <a:rPr lang="nl-NL" sz="1400" i="1" dirty="0"/>
              <a:t>http://ec.europa.eu/environment/chemicals/lab_animals/pdf/Endorsed_E-T.pdf</a:t>
            </a:r>
          </a:p>
        </p:txBody>
      </p:sp>
    </p:spTree>
    <p:extLst>
      <p:ext uri="{BB962C8B-B14F-4D97-AF65-F5344CB8AC3E}">
        <p14:creationId xmlns:p14="http://schemas.microsoft.com/office/powerpoint/2010/main" val="399634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Platform purposes</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lnSpc>
                <a:spcPct val="120000"/>
              </a:lnSpc>
              <a:buNone/>
            </a:pPr>
            <a:r>
              <a:rPr lang="en-US" b="1" dirty="0">
                <a:solidFill>
                  <a:srgbClr val="0070C0"/>
                </a:solidFill>
              </a:rPr>
              <a:t>The purpose of this EU Platform would be to: </a:t>
            </a:r>
            <a:endParaRPr lang="en-US" b="1" dirty="0" smtClean="0">
              <a:solidFill>
                <a:srgbClr val="0070C0"/>
              </a:solidFill>
            </a:endParaRPr>
          </a:p>
          <a:p>
            <a:pPr marL="0" indent="0">
              <a:lnSpc>
                <a:spcPct val="120000"/>
              </a:lnSpc>
              <a:buNone/>
            </a:pPr>
            <a:endParaRPr lang="en-US" dirty="0">
              <a:solidFill>
                <a:srgbClr val="0070C0"/>
              </a:solidFill>
            </a:endParaRPr>
          </a:p>
          <a:p>
            <a:pPr marL="0" indent="0">
              <a:lnSpc>
                <a:spcPct val="120000"/>
              </a:lnSpc>
              <a:buNone/>
            </a:pPr>
            <a:r>
              <a:rPr lang="en-US" dirty="0">
                <a:solidFill>
                  <a:srgbClr val="0070C0"/>
                </a:solidFill>
              </a:rPr>
              <a:t>1. Establish criteria for Approval / Accrediting Bodies; </a:t>
            </a:r>
          </a:p>
          <a:p>
            <a:pPr marL="0" indent="0">
              <a:lnSpc>
                <a:spcPct val="120000"/>
              </a:lnSpc>
              <a:buNone/>
            </a:pPr>
            <a:r>
              <a:rPr lang="en-US" dirty="0">
                <a:solidFill>
                  <a:srgbClr val="0070C0"/>
                </a:solidFill>
              </a:rPr>
              <a:t>2. </a:t>
            </a:r>
            <a:r>
              <a:rPr lang="en-US" dirty="0" err="1">
                <a:solidFill>
                  <a:srgbClr val="0070C0"/>
                </a:solidFill>
              </a:rPr>
              <a:t>Recognise</a:t>
            </a:r>
            <a:r>
              <a:rPr lang="en-US" dirty="0">
                <a:solidFill>
                  <a:srgbClr val="0070C0"/>
                </a:solidFill>
              </a:rPr>
              <a:t> and maintain a list of Approval /Accrediting Bodies and courses; </a:t>
            </a:r>
          </a:p>
          <a:p>
            <a:pPr marL="0" indent="0">
              <a:lnSpc>
                <a:spcPct val="120000"/>
              </a:lnSpc>
              <a:buNone/>
            </a:pPr>
            <a:r>
              <a:rPr lang="en-US" dirty="0">
                <a:solidFill>
                  <a:srgbClr val="0070C0"/>
                </a:solidFill>
              </a:rPr>
              <a:t>3. Maintain criteria for modules and evolve these as required; </a:t>
            </a:r>
          </a:p>
          <a:p>
            <a:pPr marL="0" indent="0">
              <a:lnSpc>
                <a:spcPct val="120000"/>
              </a:lnSpc>
              <a:buNone/>
            </a:pPr>
            <a:r>
              <a:rPr lang="en-US" dirty="0">
                <a:solidFill>
                  <a:srgbClr val="0070C0"/>
                </a:solidFill>
              </a:rPr>
              <a:t>4. Share information on standards for supervision and assessment; </a:t>
            </a:r>
          </a:p>
          <a:p>
            <a:pPr marL="0" indent="0">
              <a:lnSpc>
                <a:spcPct val="120000"/>
              </a:lnSpc>
              <a:buNone/>
            </a:pPr>
            <a:r>
              <a:rPr lang="en-US" dirty="0">
                <a:solidFill>
                  <a:srgbClr val="0070C0"/>
                </a:solidFill>
              </a:rPr>
              <a:t>5. Share information on standards and templates for recording training and assessment; </a:t>
            </a:r>
          </a:p>
          <a:p>
            <a:pPr marL="0" indent="0">
              <a:lnSpc>
                <a:spcPct val="120000"/>
              </a:lnSpc>
              <a:buNone/>
            </a:pPr>
            <a:r>
              <a:rPr lang="nl-NL" dirty="0">
                <a:solidFill>
                  <a:srgbClr val="0070C0"/>
                </a:solidFill>
              </a:rPr>
              <a:t>6. </a:t>
            </a:r>
            <a:r>
              <a:rPr lang="nl-NL" dirty="0" err="1">
                <a:solidFill>
                  <a:srgbClr val="0070C0"/>
                </a:solidFill>
              </a:rPr>
              <a:t>Provide</a:t>
            </a:r>
            <a:r>
              <a:rPr lang="nl-NL" dirty="0">
                <a:solidFill>
                  <a:srgbClr val="0070C0"/>
                </a:solidFill>
              </a:rPr>
              <a:t> contact details </a:t>
            </a:r>
            <a:r>
              <a:rPr lang="nl-NL" dirty="0" err="1">
                <a:solidFill>
                  <a:srgbClr val="0070C0"/>
                </a:solidFill>
              </a:rPr>
              <a:t>for</a:t>
            </a:r>
            <a:r>
              <a:rPr lang="nl-NL" dirty="0">
                <a:solidFill>
                  <a:srgbClr val="0070C0"/>
                </a:solidFill>
              </a:rPr>
              <a:t> liaison.</a:t>
            </a:r>
            <a:r>
              <a:rPr lang="nl-NL" dirty="0"/>
              <a:t> </a:t>
            </a:r>
          </a:p>
          <a:p>
            <a:endParaRPr lang="nl-NL" dirty="0"/>
          </a:p>
        </p:txBody>
      </p:sp>
      <p:sp>
        <p:nvSpPr>
          <p:cNvPr id="4" name="Tekstvak 3"/>
          <p:cNvSpPr txBox="1"/>
          <p:nvPr/>
        </p:nvSpPr>
        <p:spPr>
          <a:xfrm>
            <a:off x="429476" y="6452755"/>
            <a:ext cx="7923295" cy="307777"/>
          </a:xfrm>
          <a:prstGeom prst="rect">
            <a:avLst/>
          </a:prstGeom>
          <a:noFill/>
        </p:spPr>
        <p:txBody>
          <a:bodyPr wrap="square" rtlCol="0">
            <a:spAutoFit/>
          </a:bodyPr>
          <a:lstStyle/>
          <a:p>
            <a:r>
              <a:rPr lang="nl-NL" sz="1400" i="1" dirty="0"/>
              <a:t>http://ec.europa.eu/environment/chemicals/lab_animals/pdf/Endorsed_E-T.pdf</a:t>
            </a:r>
          </a:p>
        </p:txBody>
      </p:sp>
    </p:spTree>
    <p:extLst>
      <p:ext uri="{BB962C8B-B14F-4D97-AF65-F5344CB8AC3E}">
        <p14:creationId xmlns:p14="http://schemas.microsoft.com/office/powerpoint/2010/main" val="12623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EU Platform E &amp; T</a:t>
            </a:r>
            <a:endParaRPr lang="nl-NL" dirty="0"/>
          </a:p>
        </p:txBody>
      </p:sp>
      <p:sp>
        <p:nvSpPr>
          <p:cNvPr id="3" name="Tijdelijke aanduiding voor inhoud 2"/>
          <p:cNvSpPr>
            <a:spLocks noGrp="1"/>
          </p:cNvSpPr>
          <p:nvPr>
            <p:ph idx="1"/>
          </p:nvPr>
        </p:nvSpPr>
        <p:spPr/>
        <p:txBody>
          <a:bodyPr/>
          <a:lstStyle/>
          <a:p>
            <a:pPr marL="0" indent="0" algn="ctr">
              <a:buNone/>
            </a:pPr>
            <a:endParaRPr lang="en-US" i="1" dirty="0" smtClean="0"/>
          </a:p>
          <a:p>
            <a:pPr marL="0" indent="0" algn="ctr">
              <a:buNone/>
            </a:pPr>
            <a:endParaRPr lang="en-US" i="1" dirty="0" smtClean="0"/>
          </a:p>
          <a:p>
            <a:pPr marL="0" indent="0" algn="ctr">
              <a:buNone/>
            </a:pPr>
            <a:r>
              <a:rPr lang="en-US" sz="3600" b="1" i="1" dirty="0" smtClean="0">
                <a:solidFill>
                  <a:srgbClr val="C00000"/>
                </a:solidFill>
              </a:rPr>
              <a:t>The </a:t>
            </a:r>
            <a:r>
              <a:rPr lang="en-US" sz="3600" b="1" i="1" dirty="0">
                <a:solidFill>
                  <a:srgbClr val="C00000"/>
                </a:solidFill>
              </a:rPr>
              <a:t>EU Platform is simply there to facilitate and inform.</a:t>
            </a:r>
            <a:endParaRPr lang="nl-NL" sz="3600" b="1" dirty="0">
              <a:solidFill>
                <a:srgbClr val="C00000"/>
              </a:solidFill>
            </a:endParaRPr>
          </a:p>
          <a:p>
            <a:endParaRPr lang="nl-NL" dirty="0"/>
          </a:p>
        </p:txBody>
      </p:sp>
      <p:pic>
        <p:nvPicPr>
          <p:cNvPr id="1026" name="Picture 2" descr="http://interactioninstitute.org/blog/wp-content/import/2013/01/Facilit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22" y="3890862"/>
            <a:ext cx="1944216" cy="15979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rentmasters.co/wp-content/uploads/2011/04/inform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720" y="3890862"/>
            <a:ext cx="2664296" cy="19840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95736" y="5874912"/>
            <a:ext cx="4572000" cy="923330"/>
          </a:xfrm>
          <a:prstGeom prst="rect">
            <a:avLst/>
          </a:prstGeom>
        </p:spPr>
        <p:txBody>
          <a:bodyPr>
            <a:spAutoFit/>
          </a:bodyPr>
          <a:lstStyle/>
          <a:p>
            <a:pPr algn="ctr"/>
            <a:r>
              <a:rPr lang="en-GB" b="1" dirty="0" smtClean="0"/>
              <a:t>Contact</a:t>
            </a:r>
          </a:p>
          <a:p>
            <a:pPr algn="ctr"/>
            <a:r>
              <a:rPr lang="en-GB" i="1" dirty="0" smtClean="0"/>
              <a:t>Mrs</a:t>
            </a:r>
            <a:r>
              <a:rPr lang="en-GB" i="1" dirty="0"/>
              <a:t>. Beverley Marczycha – Secretary</a:t>
            </a:r>
          </a:p>
          <a:p>
            <a:pPr algn="ctr"/>
            <a:r>
              <a:rPr lang="en-GB" dirty="0" smtClean="0"/>
              <a:t>Email</a:t>
            </a:r>
            <a:r>
              <a:rPr lang="en-GB" dirty="0"/>
              <a:t>: </a:t>
            </a:r>
            <a:r>
              <a:rPr lang="en-GB" dirty="0">
                <a:hlinkClick r:id="rId4"/>
              </a:rPr>
              <a:t>b.s.marczycha@leeds.ac.uk</a:t>
            </a:r>
            <a:r>
              <a:rPr lang="en-GB" dirty="0"/>
              <a:t> </a:t>
            </a:r>
          </a:p>
        </p:txBody>
      </p:sp>
    </p:spTree>
    <p:extLst>
      <p:ext uri="{BB962C8B-B14F-4D97-AF65-F5344CB8AC3E}">
        <p14:creationId xmlns:p14="http://schemas.microsoft.com/office/powerpoint/2010/main" val="26959805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nl-NL" dirty="0" smtClean="0"/>
              <a:t>Final conclusion</a:t>
            </a:r>
            <a:endParaRPr lang="en-US" altLang="nl-NL" dirty="0"/>
          </a:p>
        </p:txBody>
      </p:sp>
      <p:sp>
        <p:nvSpPr>
          <p:cNvPr id="17411" name="Rectangle 3"/>
          <p:cNvSpPr>
            <a:spLocks noGrp="1" noChangeArrowheads="1"/>
          </p:cNvSpPr>
          <p:nvPr>
            <p:ph type="body" idx="1"/>
          </p:nvPr>
        </p:nvSpPr>
        <p:spPr/>
        <p:txBody>
          <a:bodyPr/>
          <a:lstStyle/>
          <a:p>
            <a:pPr marL="0" indent="0">
              <a:buNone/>
            </a:pPr>
            <a:endParaRPr lang="en-US" altLang="nl-NL" dirty="0" smtClean="0"/>
          </a:p>
          <a:p>
            <a:pPr marL="0" indent="0" algn="ctr">
              <a:buNone/>
            </a:pPr>
            <a:r>
              <a:rPr lang="en-US" altLang="nl-NL" dirty="0" smtClean="0">
                <a:solidFill>
                  <a:srgbClr val="0070C0"/>
                </a:solidFill>
              </a:rPr>
              <a:t>Good laboratory animal science education and training leading to competence and gaining an attitude towards animals </a:t>
            </a:r>
            <a:r>
              <a:rPr lang="en-US" altLang="nl-NL" dirty="0">
                <a:solidFill>
                  <a:srgbClr val="0070C0"/>
                </a:solidFill>
              </a:rPr>
              <a:t>will not only benefit the animals but also improve the quality of science.</a:t>
            </a:r>
          </a:p>
        </p:txBody>
      </p:sp>
      <p:pic>
        <p:nvPicPr>
          <p:cNvPr id="4" name="Afbeelding 2"/>
          <p:cNvPicPr>
            <a:picLocks noChangeAspect="1"/>
          </p:cNvPicPr>
          <p:nvPr/>
        </p:nvPicPr>
        <p:blipFill>
          <a:blip r:embed="rId2" cstate="print">
            <a:clrChange>
              <a:clrFrom>
                <a:srgbClr val="F0F0F0"/>
              </a:clrFrom>
              <a:clrTo>
                <a:srgbClr val="F0F0F0">
                  <a:alpha val="0"/>
                </a:srgbClr>
              </a:clrTo>
            </a:clrChange>
            <a:extLst>
              <a:ext uri="{28A0092B-C50C-407E-A947-70E740481C1C}">
                <a14:useLocalDpi xmlns:a14="http://schemas.microsoft.com/office/drawing/2010/main" val="0"/>
              </a:ext>
            </a:extLst>
          </a:blip>
          <a:stretch>
            <a:fillRect/>
          </a:stretch>
        </p:blipFill>
        <p:spPr>
          <a:xfrm>
            <a:off x="3072962" y="1564516"/>
            <a:ext cx="3456383" cy="5276745"/>
          </a:xfrm>
          <a:prstGeom prst="rect">
            <a:avLst/>
          </a:prstGeom>
        </p:spPr>
      </p:pic>
    </p:spTree>
    <p:extLst>
      <p:ext uri="{BB962C8B-B14F-4D97-AF65-F5344CB8AC3E}">
        <p14:creationId xmlns:p14="http://schemas.microsoft.com/office/powerpoint/2010/main" val="229570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42" presetClass="exit" presetSubtype="0" fill="hold" nodeType="withEffect">
                                  <p:stCondLst>
                                    <p:cond delay="0"/>
                                  </p:stCondLst>
                                  <p:childTnLst>
                                    <p:animEffect transition="out" filter="fade">
                                      <p:cBhvr>
                                        <p:cTn id="8" dur="1000"/>
                                        <p:tgtEl>
                                          <p:spTgt spid="4"/>
                                        </p:tgtEl>
                                      </p:cBhvr>
                                    </p:animEffect>
                                    <p:anim calcmode="lin" valueType="num">
                                      <p:cBhvr>
                                        <p:cTn id="9" dur="1000"/>
                                        <p:tgtEl>
                                          <p:spTgt spid="4"/>
                                        </p:tgtEl>
                                        <p:attrNameLst>
                                          <p:attrName>ppt_x</p:attrName>
                                        </p:attrNameLst>
                                      </p:cBhvr>
                                      <p:tavLst>
                                        <p:tav tm="0">
                                          <p:val>
                                            <p:strVal val="ppt_x"/>
                                          </p:val>
                                        </p:tav>
                                        <p:tav tm="100000">
                                          <p:val>
                                            <p:strVal val="ppt_x"/>
                                          </p:val>
                                        </p:tav>
                                      </p:tavLst>
                                    </p:anim>
                                    <p:anim calcmode="lin" valueType="num">
                                      <p:cBhvr>
                                        <p:cTn id="10" dur="1000"/>
                                        <p:tgtEl>
                                          <p:spTgt spid="4"/>
                                        </p:tgtEl>
                                        <p:attrNameLst>
                                          <p:attrName>ppt_y</p:attrName>
                                        </p:attrNameLst>
                                      </p:cBhvr>
                                      <p:tavLst>
                                        <p:tav tm="0">
                                          <p:val>
                                            <p:strVal val="ppt_y"/>
                                          </p:val>
                                        </p:tav>
                                        <p:tav tm="100000">
                                          <p:val>
                                            <p:strVal val="ppt_y+.1"/>
                                          </p:val>
                                        </p:tav>
                                      </p:tavLst>
                                    </p:anim>
                                    <p:set>
                                      <p:cBhvr>
                                        <p:cTn id="11"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nl-NL" dirty="0" smtClean="0"/>
              <a:t>Final conclusion</a:t>
            </a:r>
            <a:endParaRPr lang="en-US" altLang="nl-NL" dirty="0"/>
          </a:p>
        </p:txBody>
      </p:sp>
      <p:sp>
        <p:nvSpPr>
          <p:cNvPr id="17411" name="Rectangle 3"/>
          <p:cNvSpPr>
            <a:spLocks noGrp="1" noChangeArrowheads="1"/>
          </p:cNvSpPr>
          <p:nvPr>
            <p:ph type="body" idx="1"/>
          </p:nvPr>
        </p:nvSpPr>
        <p:spPr/>
        <p:txBody>
          <a:bodyPr/>
          <a:lstStyle/>
          <a:p>
            <a:pPr marL="0" indent="0">
              <a:buNone/>
            </a:pPr>
            <a:endParaRPr lang="en-US" altLang="nl-NL" dirty="0" smtClean="0"/>
          </a:p>
          <a:p>
            <a:pPr marL="0" indent="0" algn="ctr">
              <a:buNone/>
            </a:pPr>
            <a:r>
              <a:rPr lang="en-US" altLang="nl-NL" dirty="0" smtClean="0">
                <a:solidFill>
                  <a:srgbClr val="0070C0"/>
                </a:solidFill>
              </a:rPr>
              <a:t>Good laboratory animal science education and training leading to </a:t>
            </a:r>
            <a:r>
              <a:rPr lang="en-US" altLang="nl-NL" b="1" dirty="0" smtClean="0">
                <a:solidFill>
                  <a:srgbClr val="C00000"/>
                </a:solidFill>
              </a:rPr>
              <a:t>competence</a:t>
            </a:r>
            <a:r>
              <a:rPr lang="en-US" altLang="nl-NL" dirty="0" smtClean="0">
                <a:solidFill>
                  <a:srgbClr val="0070C0"/>
                </a:solidFill>
              </a:rPr>
              <a:t> and gaining an attitude towards animals </a:t>
            </a:r>
            <a:r>
              <a:rPr lang="en-US" altLang="nl-NL" dirty="0">
                <a:solidFill>
                  <a:srgbClr val="0070C0"/>
                </a:solidFill>
              </a:rPr>
              <a:t>will not only benefit the animals but also improve the quality of science.</a:t>
            </a:r>
          </a:p>
        </p:txBody>
      </p:sp>
    </p:spTree>
    <p:extLst>
      <p:ext uri="{BB962C8B-B14F-4D97-AF65-F5344CB8AC3E}">
        <p14:creationId xmlns:p14="http://schemas.microsoft.com/office/powerpoint/2010/main" val="2736668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nl-NL" dirty="0" smtClean="0"/>
              <a:t>Final conclusion</a:t>
            </a:r>
            <a:endParaRPr lang="en-US" altLang="nl-NL" dirty="0"/>
          </a:p>
        </p:txBody>
      </p:sp>
      <p:sp>
        <p:nvSpPr>
          <p:cNvPr id="17411" name="Rectangle 3"/>
          <p:cNvSpPr>
            <a:spLocks noGrp="1" noChangeArrowheads="1"/>
          </p:cNvSpPr>
          <p:nvPr>
            <p:ph type="body" idx="1"/>
          </p:nvPr>
        </p:nvSpPr>
        <p:spPr>
          <a:xfrm>
            <a:off x="179512" y="1628800"/>
            <a:ext cx="8784976" cy="4525963"/>
          </a:xfrm>
        </p:spPr>
        <p:txBody>
          <a:bodyPr/>
          <a:lstStyle/>
          <a:p>
            <a:pPr marL="0" indent="0">
              <a:buNone/>
            </a:pPr>
            <a:endParaRPr lang="en-US" altLang="nl-NL" dirty="0" smtClean="0"/>
          </a:p>
          <a:p>
            <a:pPr marL="0" indent="0" algn="ctr">
              <a:buNone/>
            </a:pPr>
            <a:r>
              <a:rPr lang="en-US" altLang="nl-NL" dirty="0" smtClean="0">
                <a:solidFill>
                  <a:srgbClr val="0070C0"/>
                </a:solidFill>
              </a:rPr>
              <a:t>Good laboratory animal science education and training leading to </a:t>
            </a:r>
            <a:r>
              <a:rPr lang="en-US" altLang="nl-NL" b="1" dirty="0" smtClean="0">
                <a:solidFill>
                  <a:srgbClr val="C00000"/>
                </a:solidFill>
              </a:rPr>
              <a:t>competence</a:t>
            </a:r>
            <a:r>
              <a:rPr lang="en-US" altLang="nl-NL" dirty="0" smtClean="0"/>
              <a:t> </a:t>
            </a:r>
            <a:r>
              <a:rPr lang="en-US" altLang="nl-NL" dirty="0" smtClean="0">
                <a:solidFill>
                  <a:srgbClr val="0070C0"/>
                </a:solidFill>
              </a:rPr>
              <a:t>and gaining an </a:t>
            </a:r>
            <a:r>
              <a:rPr lang="en-US" altLang="nl-NL" b="1" dirty="0">
                <a:solidFill>
                  <a:srgbClr val="C00000"/>
                </a:solidFill>
              </a:rPr>
              <a:t>attitude</a:t>
            </a:r>
            <a:r>
              <a:rPr lang="en-US" altLang="nl-NL" dirty="0" smtClean="0"/>
              <a:t> </a:t>
            </a:r>
            <a:r>
              <a:rPr lang="en-US" altLang="nl-NL" dirty="0" smtClean="0">
                <a:solidFill>
                  <a:srgbClr val="0070C0"/>
                </a:solidFill>
              </a:rPr>
              <a:t>towards animals </a:t>
            </a:r>
            <a:r>
              <a:rPr lang="en-US" altLang="nl-NL" dirty="0">
                <a:solidFill>
                  <a:srgbClr val="0070C0"/>
                </a:solidFill>
              </a:rPr>
              <a:t>will not only benefit </a:t>
            </a:r>
            <a:r>
              <a:rPr lang="en-US" altLang="nl-NL" dirty="0" smtClean="0">
                <a:solidFill>
                  <a:srgbClr val="0070C0"/>
                </a:solidFill>
              </a:rPr>
              <a:t/>
            </a:r>
            <a:br>
              <a:rPr lang="en-US" altLang="nl-NL" dirty="0" smtClean="0">
                <a:solidFill>
                  <a:srgbClr val="0070C0"/>
                </a:solidFill>
              </a:rPr>
            </a:br>
            <a:r>
              <a:rPr lang="en-US" altLang="nl-NL" dirty="0" smtClean="0">
                <a:solidFill>
                  <a:srgbClr val="0070C0"/>
                </a:solidFill>
              </a:rPr>
              <a:t>the </a:t>
            </a:r>
            <a:r>
              <a:rPr lang="en-US" altLang="nl-NL" dirty="0">
                <a:solidFill>
                  <a:srgbClr val="0070C0"/>
                </a:solidFill>
              </a:rPr>
              <a:t>animals but also improve the quality of </a:t>
            </a:r>
            <a:r>
              <a:rPr lang="en-US" altLang="nl-NL" dirty="0" smtClean="0">
                <a:solidFill>
                  <a:srgbClr val="0070C0"/>
                </a:solidFill>
              </a:rPr>
              <a:t/>
            </a:r>
            <a:br>
              <a:rPr lang="en-US" altLang="nl-NL" dirty="0" smtClean="0">
                <a:solidFill>
                  <a:srgbClr val="0070C0"/>
                </a:solidFill>
              </a:rPr>
            </a:br>
            <a:r>
              <a:rPr lang="en-US" altLang="nl-NL" dirty="0" smtClean="0">
                <a:solidFill>
                  <a:srgbClr val="0070C0"/>
                </a:solidFill>
              </a:rPr>
              <a:t>science</a:t>
            </a:r>
            <a:r>
              <a:rPr lang="en-US" altLang="nl-NL" dirty="0">
                <a:solidFill>
                  <a:srgbClr val="0070C0"/>
                </a:solidFill>
              </a:rPr>
              <a:t>.</a:t>
            </a:r>
          </a:p>
        </p:txBody>
      </p:sp>
    </p:spTree>
    <p:extLst>
      <p:ext uri="{BB962C8B-B14F-4D97-AF65-F5344CB8AC3E}">
        <p14:creationId xmlns:p14="http://schemas.microsoft.com/office/powerpoint/2010/main" val="1740874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nl-NL" dirty="0" smtClean="0"/>
              <a:t>Final conclusion</a:t>
            </a:r>
            <a:endParaRPr lang="en-US" altLang="nl-NL" dirty="0"/>
          </a:p>
        </p:txBody>
      </p:sp>
      <p:sp>
        <p:nvSpPr>
          <p:cNvPr id="17411" name="Rectangle 3"/>
          <p:cNvSpPr>
            <a:spLocks noGrp="1" noChangeArrowheads="1"/>
          </p:cNvSpPr>
          <p:nvPr>
            <p:ph type="body" idx="1"/>
          </p:nvPr>
        </p:nvSpPr>
        <p:spPr/>
        <p:txBody>
          <a:bodyPr/>
          <a:lstStyle/>
          <a:p>
            <a:pPr marL="0" indent="0">
              <a:buNone/>
            </a:pPr>
            <a:endParaRPr lang="en-US" altLang="nl-NL" dirty="0" smtClean="0"/>
          </a:p>
          <a:p>
            <a:pPr marL="0" indent="0" algn="ctr">
              <a:buNone/>
            </a:pPr>
            <a:r>
              <a:rPr lang="en-US" altLang="nl-NL" dirty="0" smtClean="0">
                <a:solidFill>
                  <a:srgbClr val="0070C0"/>
                </a:solidFill>
              </a:rPr>
              <a:t>Good laboratory animal science education and training leading to </a:t>
            </a:r>
            <a:r>
              <a:rPr lang="en-US" altLang="nl-NL" b="1" dirty="0" smtClean="0">
                <a:solidFill>
                  <a:srgbClr val="C00000"/>
                </a:solidFill>
              </a:rPr>
              <a:t>competence</a:t>
            </a:r>
            <a:r>
              <a:rPr lang="en-US" altLang="nl-NL" dirty="0" smtClean="0"/>
              <a:t> </a:t>
            </a:r>
            <a:r>
              <a:rPr lang="en-US" altLang="nl-NL" dirty="0" smtClean="0">
                <a:solidFill>
                  <a:srgbClr val="0070C0"/>
                </a:solidFill>
              </a:rPr>
              <a:t>and gaining an </a:t>
            </a:r>
            <a:r>
              <a:rPr lang="en-US" altLang="nl-NL" b="1" dirty="0">
                <a:solidFill>
                  <a:srgbClr val="C00000"/>
                </a:solidFill>
              </a:rPr>
              <a:t>attitude</a:t>
            </a:r>
            <a:r>
              <a:rPr lang="en-US" altLang="nl-NL" dirty="0" smtClean="0"/>
              <a:t> </a:t>
            </a:r>
            <a:r>
              <a:rPr lang="en-US" altLang="nl-NL" dirty="0" smtClean="0">
                <a:solidFill>
                  <a:srgbClr val="0070C0"/>
                </a:solidFill>
              </a:rPr>
              <a:t>towards animals </a:t>
            </a:r>
            <a:r>
              <a:rPr lang="en-US" altLang="nl-NL" dirty="0">
                <a:solidFill>
                  <a:srgbClr val="0070C0"/>
                </a:solidFill>
              </a:rPr>
              <a:t>will not only </a:t>
            </a:r>
            <a:r>
              <a:rPr lang="en-US" altLang="nl-NL" b="1" dirty="0">
                <a:solidFill>
                  <a:schemeClr val="accent3">
                    <a:lumMod val="75000"/>
                  </a:schemeClr>
                </a:solidFill>
              </a:rPr>
              <a:t>benefit the animals</a:t>
            </a:r>
            <a:r>
              <a:rPr lang="en-US" altLang="nl-NL" dirty="0"/>
              <a:t> </a:t>
            </a:r>
            <a:r>
              <a:rPr lang="en-US" altLang="nl-NL" dirty="0">
                <a:solidFill>
                  <a:srgbClr val="0070C0"/>
                </a:solidFill>
              </a:rPr>
              <a:t>but also improve the quality of science.</a:t>
            </a:r>
          </a:p>
        </p:txBody>
      </p:sp>
    </p:spTree>
    <p:extLst>
      <p:ext uri="{BB962C8B-B14F-4D97-AF65-F5344CB8AC3E}">
        <p14:creationId xmlns:p14="http://schemas.microsoft.com/office/powerpoint/2010/main" val="31904478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nl-NL" dirty="0" smtClean="0"/>
              <a:t>Final conclusion</a:t>
            </a:r>
            <a:endParaRPr lang="en-US" altLang="nl-NL" dirty="0"/>
          </a:p>
        </p:txBody>
      </p:sp>
      <p:sp>
        <p:nvSpPr>
          <p:cNvPr id="17411" name="Rectangle 3"/>
          <p:cNvSpPr>
            <a:spLocks noGrp="1" noChangeArrowheads="1"/>
          </p:cNvSpPr>
          <p:nvPr>
            <p:ph type="body" idx="1"/>
          </p:nvPr>
        </p:nvSpPr>
        <p:spPr>
          <a:xfrm>
            <a:off x="467544" y="1939906"/>
            <a:ext cx="8229600" cy="4525963"/>
          </a:xfrm>
        </p:spPr>
        <p:txBody>
          <a:bodyPr/>
          <a:lstStyle/>
          <a:p>
            <a:pPr marL="0" indent="0" algn="ctr">
              <a:buNone/>
            </a:pPr>
            <a:r>
              <a:rPr lang="en-US" altLang="nl-NL" dirty="0" smtClean="0">
                <a:solidFill>
                  <a:srgbClr val="0070C0"/>
                </a:solidFill>
              </a:rPr>
              <a:t>Good laboratory animal science education and training leading to </a:t>
            </a:r>
            <a:r>
              <a:rPr lang="en-US" altLang="nl-NL" b="1" dirty="0" smtClean="0">
                <a:solidFill>
                  <a:srgbClr val="C00000"/>
                </a:solidFill>
              </a:rPr>
              <a:t>competence</a:t>
            </a:r>
            <a:r>
              <a:rPr lang="en-US" altLang="nl-NL" dirty="0" smtClean="0"/>
              <a:t> </a:t>
            </a:r>
            <a:r>
              <a:rPr lang="en-US" altLang="nl-NL" dirty="0" smtClean="0">
                <a:solidFill>
                  <a:srgbClr val="0070C0"/>
                </a:solidFill>
              </a:rPr>
              <a:t>and gaining an </a:t>
            </a:r>
            <a:r>
              <a:rPr lang="en-US" altLang="nl-NL" b="1" dirty="0">
                <a:solidFill>
                  <a:srgbClr val="C00000"/>
                </a:solidFill>
              </a:rPr>
              <a:t>attitude</a:t>
            </a:r>
            <a:r>
              <a:rPr lang="en-US" altLang="nl-NL" dirty="0" smtClean="0"/>
              <a:t> </a:t>
            </a:r>
            <a:r>
              <a:rPr lang="en-US" altLang="nl-NL" dirty="0" smtClean="0">
                <a:solidFill>
                  <a:srgbClr val="0070C0"/>
                </a:solidFill>
              </a:rPr>
              <a:t>towards animals </a:t>
            </a:r>
            <a:r>
              <a:rPr lang="en-US" altLang="nl-NL" dirty="0">
                <a:solidFill>
                  <a:srgbClr val="0070C0"/>
                </a:solidFill>
              </a:rPr>
              <a:t>will not only </a:t>
            </a:r>
            <a:r>
              <a:rPr lang="en-US" altLang="nl-NL" b="1" dirty="0">
                <a:solidFill>
                  <a:schemeClr val="accent3">
                    <a:lumMod val="75000"/>
                  </a:schemeClr>
                </a:solidFill>
              </a:rPr>
              <a:t>benefit the animals</a:t>
            </a:r>
            <a:r>
              <a:rPr lang="en-US" altLang="nl-NL" dirty="0"/>
              <a:t> </a:t>
            </a:r>
            <a:r>
              <a:rPr lang="en-US" altLang="nl-NL" dirty="0">
                <a:solidFill>
                  <a:srgbClr val="0070C0"/>
                </a:solidFill>
              </a:rPr>
              <a:t>but also improve the </a:t>
            </a:r>
            <a:r>
              <a:rPr lang="en-US" altLang="nl-NL" b="1" dirty="0">
                <a:solidFill>
                  <a:schemeClr val="accent3">
                    <a:lumMod val="75000"/>
                  </a:schemeClr>
                </a:solidFill>
              </a:rPr>
              <a:t>quality of science.</a:t>
            </a:r>
          </a:p>
        </p:txBody>
      </p:sp>
    </p:spTree>
    <p:extLst>
      <p:ext uri="{BB962C8B-B14F-4D97-AF65-F5344CB8AC3E}">
        <p14:creationId xmlns:p14="http://schemas.microsoft.com/office/powerpoint/2010/main" val="262408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marL="0" indent="0">
              <a:lnSpc>
                <a:spcPct val="90000"/>
              </a:lnSpc>
              <a:buNone/>
            </a:pPr>
            <a:endParaRPr lang="en-US" altLang="nl-NL" dirty="0" smtClean="0"/>
          </a:p>
          <a:p>
            <a:pPr marL="0" indent="0">
              <a:lnSpc>
                <a:spcPct val="90000"/>
              </a:lnSpc>
              <a:buNone/>
            </a:pPr>
            <a:endParaRPr lang="en-US" altLang="nl-NL" dirty="0"/>
          </a:p>
          <a:p>
            <a:pPr marL="0" indent="0" algn="ctr">
              <a:lnSpc>
                <a:spcPct val="90000"/>
              </a:lnSpc>
              <a:buNone/>
            </a:pPr>
            <a:r>
              <a:rPr lang="en-US" altLang="nl-NL" dirty="0" smtClean="0">
                <a:solidFill>
                  <a:srgbClr val="0070C0"/>
                </a:solidFill>
              </a:rPr>
              <a:t>The </a:t>
            </a:r>
            <a:r>
              <a:rPr lang="en-US" altLang="nl-NL" dirty="0">
                <a:solidFill>
                  <a:srgbClr val="0070C0"/>
                </a:solidFill>
              </a:rPr>
              <a:t>need for the education and training of scientists in the principles of </a:t>
            </a:r>
            <a:r>
              <a:rPr lang="en-US" altLang="nl-NL" dirty="0" smtClean="0">
                <a:solidFill>
                  <a:srgbClr val="0070C0"/>
                </a:solidFill>
              </a:rPr>
              <a:t/>
            </a:r>
            <a:br>
              <a:rPr lang="en-US" altLang="nl-NL" dirty="0" smtClean="0">
                <a:solidFill>
                  <a:srgbClr val="0070C0"/>
                </a:solidFill>
              </a:rPr>
            </a:br>
            <a:r>
              <a:rPr lang="en-US" altLang="nl-NL" b="1" dirty="0" smtClean="0">
                <a:solidFill>
                  <a:srgbClr val="0070C0"/>
                </a:solidFill>
              </a:rPr>
              <a:t>laboratory </a:t>
            </a:r>
            <a:r>
              <a:rPr lang="en-US" altLang="nl-NL" b="1" dirty="0">
                <a:solidFill>
                  <a:srgbClr val="0070C0"/>
                </a:solidFill>
              </a:rPr>
              <a:t>animal science and the 3Rs</a:t>
            </a:r>
            <a:r>
              <a:rPr lang="en-US" altLang="nl-NL" dirty="0">
                <a:solidFill>
                  <a:srgbClr val="0070C0"/>
                </a:solidFill>
              </a:rPr>
              <a:t> </a:t>
            </a:r>
            <a:r>
              <a:rPr lang="en-US" altLang="nl-NL" dirty="0" smtClean="0">
                <a:solidFill>
                  <a:srgbClr val="0070C0"/>
                </a:solidFill>
              </a:rPr>
              <a:t/>
            </a:r>
            <a:br>
              <a:rPr lang="en-US" altLang="nl-NL" dirty="0" smtClean="0">
                <a:solidFill>
                  <a:srgbClr val="0070C0"/>
                </a:solidFill>
              </a:rPr>
            </a:br>
            <a:r>
              <a:rPr lang="en-US" altLang="nl-NL" dirty="0" smtClean="0">
                <a:solidFill>
                  <a:srgbClr val="0070C0"/>
                </a:solidFill>
              </a:rPr>
              <a:t>is </a:t>
            </a:r>
            <a:r>
              <a:rPr lang="en-US" altLang="nl-NL" dirty="0">
                <a:solidFill>
                  <a:srgbClr val="0070C0"/>
                </a:solidFill>
              </a:rPr>
              <a:t>generally acknowledged. </a:t>
            </a:r>
          </a:p>
          <a:p>
            <a:pPr>
              <a:lnSpc>
                <a:spcPct val="90000"/>
              </a:lnSpc>
            </a:pPr>
            <a:endParaRPr lang="en-US" altLang="nl-NL" dirty="0"/>
          </a:p>
        </p:txBody>
      </p:sp>
      <p:sp>
        <p:nvSpPr>
          <p:cNvPr id="4" name="Text Box 5"/>
          <p:cNvSpPr txBox="1">
            <a:spLocks noChangeArrowheads="1"/>
          </p:cNvSpPr>
          <p:nvPr/>
        </p:nvSpPr>
        <p:spPr bwMode="auto">
          <a:xfrm>
            <a:off x="251520" y="6381328"/>
            <a:ext cx="81369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smtClean="0"/>
              <a:t>Education and Training in the 3Rs. </a:t>
            </a:r>
            <a:r>
              <a:rPr lang="en-US" altLang="nl-NL" i="1" dirty="0" err="1" smtClean="0"/>
              <a:t>Altex</a:t>
            </a:r>
            <a:r>
              <a:rPr lang="en-US" altLang="nl-NL" i="1" dirty="0" smtClean="0"/>
              <a:t> </a:t>
            </a:r>
            <a:r>
              <a:rPr lang="en-US" altLang="nl-NL" i="1" dirty="0"/>
              <a:t>27, Special Issue, 2010</a:t>
            </a:r>
            <a:r>
              <a:rPr lang="en-US" altLang="nl-NL" i="1" dirty="0" smtClean="0"/>
              <a:t>, pp</a:t>
            </a:r>
            <a:r>
              <a:rPr lang="en-US" altLang="nl-NL" i="1" dirty="0"/>
              <a:t>. 169-175</a:t>
            </a:r>
          </a:p>
        </p:txBody>
      </p:sp>
    </p:spTree>
    <p:extLst>
      <p:ext uri="{BB962C8B-B14F-4D97-AF65-F5344CB8AC3E}">
        <p14:creationId xmlns:p14="http://schemas.microsoft.com/office/powerpoint/2010/main" val="107593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marL="0" indent="0">
              <a:buNone/>
            </a:pPr>
            <a:endParaRPr lang="en-US" altLang="nl-NL" dirty="0" smtClean="0"/>
          </a:p>
          <a:p>
            <a:pPr marL="0" indent="0" algn="ctr">
              <a:buNone/>
            </a:pPr>
            <a:r>
              <a:rPr lang="en-US" altLang="nl-NL" dirty="0" smtClean="0">
                <a:solidFill>
                  <a:srgbClr val="0070C0"/>
                </a:solidFill>
              </a:rPr>
              <a:t>The </a:t>
            </a:r>
            <a:r>
              <a:rPr lang="en-US" altLang="nl-NL" dirty="0">
                <a:solidFill>
                  <a:srgbClr val="0070C0"/>
                </a:solidFill>
              </a:rPr>
              <a:t>final goal will be to minimize </a:t>
            </a:r>
            <a:r>
              <a:rPr lang="en-US" altLang="nl-NL" dirty="0" smtClean="0">
                <a:solidFill>
                  <a:srgbClr val="0070C0"/>
                </a:solidFill>
              </a:rPr>
              <a:t/>
            </a:r>
            <a:br>
              <a:rPr lang="en-US" altLang="nl-NL" dirty="0" smtClean="0">
                <a:solidFill>
                  <a:srgbClr val="0070C0"/>
                </a:solidFill>
              </a:rPr>
            </a:br>
            <a:r>
              <a:rPr lang="en-US" altLang="nl-NL" b="1" dirty="0" smtClean="0">
                <a:solidFill>
                  <a:srgbClr val="0070C0"/>
                </a:solidFill>
              </a:rPr>
              <a:t>the </a:t>
            </a:r>
            <a:r>
              <a:rPr lang="en-US" altLang="nl-NL" b="1" dirty="0">
                <a:solidFill>
                  <a:srgbClr val="0070C0"/>
                </a:solidFill>
              </a:rPr>
              <a:t>use and suffering of laboratory animals</a:t>
            </a:r>
            <a:r>
              <a:rPr lang="en-US" altLang="nl-NL" i="1" dirty="0">
                <a:solidFill>
                  <a:srgbClr val="0070C0"/>
                </a:solidFill>
              </a:rPr>
              <a:t> </a:t>
            </a:r>
            <a:r>
              <a:rPr lang="en-US" altLang="nl-NL" i="1" dirty="0" smtClean="0">
                <a:solidFill>
                  <a:srgbClr val="0070C0"/>
                </a:solidFill>
              </a:rPr>
              <a:t/>
            </a:r>
            <a:br>
              <a:rPr lang="en-US" altLang="nl-NL" i="1" dirty="0" smtClean="0">
                <a:solidFill>
                  <a:srgbClr val="0070C0"/>
                </a:solidFill>
              </a:rPr>
            </a:br>
            <a:r>
              <a:rPr lang="en-US" altLang="nl-NL" dirty="0" smtClean="0">
                <a:solidFill>
                  <a:srgbClr val="0070C0"/>
                </a:solidFill>
              </a:rPr>
              <a:t>by </a:t>
            </a:r>
            <a:r>
              <a:rPr lang="en-US" altLang="nl-NL" dirty="0">
                <a:solidFill>
                  <a:srgbClr val="0070C0"/>
                </a:solidFill>
              </a:rPr>
              <a:t>raising awareness of the opportunities that 3Rs methods offer. </a:t>
            </a:r>
            <a:endParaRPr lang="en-US" altLang="nl-NL" dirty="0" smtClean="0">
              <a:solidFill>
                <a:srgbClr val="0070C0"/>
              </a:solidFill>
            </a:endParaRPr>
          </a:p>
          <a:p>
            <a:pPr marL="0" indent="0" algn="ctr">
              <a:buNone/>
            </a:pPr>
            <a:r>
              <a:rPr lang="en-US" altLang="nl-NL" dirty="0" smtClean="0">
                <a:solidFill>
                  <a:srgbClr val="0070C0"/>
                </a:solidFill>
              </a:rPr>
              <a:t>This </a:t>
            </a:r>
            <a:r>
              <a:rPr lang="en-US" altLang="nl-NL" dirty="0">
                <a:solidFill>
                  <a:srgbClr val="0070C0"/>
                </a:solidFill>
              </a:rPr>
              <a:t>will not only </a:t>
            </a:r>
            <a:r>
              <a:rPr lang="en-US" altLang="nl-NL" u="sng" dirty="0">
                <a:solidFill>
                  <a:srgbClr val="0070C0"/>
                </a:solidFill>
              </a:rPr>
              <a:t>benefit the animals</a:t>
            </a:r>
            <a:r>
              <a:rPr lang="en-US" altLang="nl-NL" dirty="0">
                <a:solidFill>
                  <a:srgbClr val="0070C0"/>
                </a:solidFill>
              </a:rPr>
              <a:t> but also </a:t>
            </a:r>
            <a:r>
              <a:rPr lang="en-US" altLang="nl-NL" u="sng" dirty="0">
                <a:solidFill>
                  <a:srgbClr val="0070C0"/>
                </a:solidFill>
              </a:rPr>
              <a:t>improve the quality of science.</a:t>
            </a:r>
          </a:p>
        </p:txBody>
      </p:sp>
      <p:sp>
        <p:nvSpPr>
          <p:cNvPr id="4" name="Text Box 5"/>
          <p:cNvSpPr txBox="1">
            <a:spLocks noChangeArrowheads="1"/>
          </p:cNvSpPr>
          <p:nvPr/>
        </p:nvSpPr>
        <p:spPr bwMode="auto">
          <a:xfrm>
            <a:off x="251520" y="6381328"/>
            <a:ext cx="81369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nl-NL" i="1" dirty="0" smtClean="0"/>
              <a:t>Education and Training in the 3Rs. </a:t>
            </a:r>
            <a:r>
              <a:rPr lang="en-US" altLang="nl-NL" i="1" dirty="0" err="1" smtClean="0"/>
              <a:t>Altex</a:t>
            </a:r>
            <a:r>
              <a:rPr lang="en-US" altLang="nl-NL" i="1" dirty="0" smtClean="0"/>
              <a:t> </a:t>
            </a:r>
            <a:r>
              <a:rPr lang="en-US" altLang="nl-NL" i="1" dirty="0"/>
              <a:t>27, Special Issue, 2010</a:t>
            </a:r>
            <a:r>
              <a:rPr lang="en-US" altLang="nl-NL" i="1" dirty="0" smtClean="0"/>
              <a:t>, pp</a:t>
            </a:r>
            <a:r>
              <a:rPr lang="en-US" altLang="nl-NL" i="1" dirty="0"/>
              <a:t>. 169-175</a:t>
            </a:r>
          </a:p>
        </p:txBody>
      </p:sp>
    </p:spTree>
    <p:extLst>
      <p:ext uri="{BB962C8B-B14F-4D97-AF65-F5344CB8AC3E}">
        <p14:creationId xmlns:p14="http://schemas.microsoft.com/office/powerpoint/2010/main" val="21027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1" end="1"/>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nl-NL" dirty="0"/>
          </a:p>
        </p:txBody>
      </p:sp>
      <p:sp>
        <p:nvSpPr>
          <p:cNvPr id="3" name="Content Placeholder 2"/>
          <p:cNvSpPr>
            <a:spLocks noGrp="1"/>
          </p:cNvSpPr>
          <p:nvPr>
            <p:ph idx="1"/>
          </p:nvPr>
        </p:nvSpPr>
        <p:spPr/>
        <p:txBody>
          <a:bodyPr>
            <a:normAutofit fontScale="70000" lnSpcReduction="20000"/>
          </a:bodyPr>
          <a:lstStyle/>
          <a:p>
            <a:pPr marL="719138" indent="-719138">
              <a:buNone/>
            </a:pPr>
            <a:r>
              <a:rPr lang="en-US" b="1" dirty="0" smtClean="0">
                <a:solidFill>
                  <a:srgbClr val="0070C0"/>
                </a:solidFill>
              </a:rPr>
              <a:t>Art 24</a:t>
            </a:r>
            <a:endParaRPr lang="en-US" b="1" dirty="0">
              <a:solidFill>
                <a:srgbClr val="0070C0"/>
              </a:solidFill>
            </a:endParaRPr>
          </a:p>
          <a:p>
            <a:pPr marL="1119188" lvl="1" indent="-719138">
              <a:buNone/>
            </a:pPr>
            <a:r>
              <a:rPr lang="en-US" dirty="0">
                <a:solidFill>
                  <a:srgbClr val="0070C0"/>
                </a:solidFill>
              </a:rPr>
              <a:t>(a) be responsible for overseeing the welfare and care of the animals in the establishment; </a:t>
            </a:r>
          </a:p>
          <a:p>
            <a:pPr marL="1119188" lvl="1" indent="-719138">
              <a:buNone/>
            </a:pPr>
            <a:r>
              <a:rPr lang="en-US" dirty="0">
                <a:solidFill>
                  <a:srgbClr val="0070C0"/>
                </a:solidFill>
              </a:rPr>
              <a:t>(b) ensure that the staff dealing with animals have access to information specific to the species housed in the establishment; </a:t>
            </a:r>
          </a:p>
          <a:p>
            <a:pPr marL="1119188" lvl="1" indent="-719138">
              <a:buNone/>
            </a:pPr>
            <a:r>
              <a:rPr lang="en-US" dirty="0">
                <a:solidFill>
                  <a:srgbClr val="0070C0"/>
                </a:solidFill>
              </a:rPr>
              <a:t>(c) be responsible for ensuring that the staff are adequately educated, competent and continuously trained and that they are supervised until they have demonstrated the requisite competence. </a:t>
            </a:r>
            <a:endParaRPr lang="en-US" dirty="0" smtClean="0">
              <a:solidFill>
                <a:srgbClr val="0070C0"/>
              </a:solidFill>
            </a:endParaRPr>
          </a:p>
          <a:p>
            <a:pPr marL="719138" indent="-719138">
              <a:buNone/>
            </a:pPr>
            <a:endParaRPr lang="nl-NL" b="1" dirty="0" smtClean="0">
              <a:solidFill>
                <a:srgbClr val="0070C0"/>
              </a:solidFill>
            </a:endParaRPr>
          </a:p>
          <a:p>
            <a:pPr marL="719138" indent="-719138">
              <a:buNone/>
            </a:pPr>
            <a:r>
              <a:rPr lang="en-US" b="1" dirty="0" smtClean="0">
                <a:solidFill>
                  <a:srgbClr val="0070C0"/>
                </a:solidFill>
              </a:rPr>
              <a:t>Art 20.2 </a:t>
            </a:r>
            <a:r>
              <a:rPr lang="en-US" dirty="0">
                <a:solidFill>
                  <a:srgbClr val="0070C0"/>
                </a:solidFill>
              </a:rPr>
              <a:t>person responsible for ensuring compliance with the provisions of this Directive </a:t>
            </a:r>
            <a:endParaRPr lang="nl-NL" dirty="0" smtClean="0">
              <a:solidFill>
                <a:srgbClr val="0070C0"/>
              </a:solidFill>
            </a:endParaRPr>
          </a:p>
          <a:p>
            <a:pPr marL="719138" indent="-719138">
              <a:buNone/>
            </a:pPr>
            <a:r>
              <a:rPr lang="nl-NL" b="1" dirty="0" smtClean="0">
                <a:solidFill>
                  <a:srgbClr val="0070C0"/>
                </a:solidFill>
              </a:rPr>
              <a:t>Art. 25 </a:t>
            </a:r>
            <a:r>
              <a:rPr lang="nl-NL" dirty="0" err="1" smtClean="0">
                <a:solidFill>
                  <a:srgbClr val="0070C0"/>
                </a:solidFill>
              </a:rPr>
              <a:t>Designated</a:t>
            </a:r>
            <a:r>
              <a:rPr lang="nl-NL" dirty="0" smtClean="0">
                <a:solidFill>
                  <a:srgbClr val="0070C0"/>
                </a:solidFill>
              </a:rPr>
              <a:t> </a:t>
            </a:r>
            <a:r>
              <a:rPr lang="nl-NL" dirty="0" err="1">
                <a:solidFill>
                  <a:srgbClr val="0070C0"/>
                </a:solidFill>
              </a:rPr>
              <a:t>veterinarian</a:t>
            </a:r>
            <a:r>
              <a:rPr lang="nl-NL" dirty="0">
                <a:solidFill>
                  <a:srgbClr val="0070C0"/>
                </a:solidFill>
              </a:rPr>
              <a:t> </a:t>
            </a:r>
            <a:endParaRPr lang="nl-NL" dirty="0" smtClean="0">
              <a:solidFill>
                <a:srgbClr val="0070C0"/>
              </a:solidFill>
            </a:endParaRPr>
          </a:p>
          <a:p>
            <a:pPr marL="719138" indent="-719138">
              <a:buNone/>
            </a:pPr>
            <a:r>
              <a:rPr lang="nl-NL" b="1" dirty="0" smtClean="0">
                <a:solidFill>
                  <a:srgbClr val="0070C0"/>
                </a:solidFill>
              </a:rPr>
              <a:t>Art 26 </a:t>
            </a:r>
            <a:r>
              <a:rPr lang="nl-NL" dirty="0" smtClean="0">
                <a:solidFill>
                  <a:srgbClr val="0070C0"/>
                </a:solidFill>
              </a:rPr>
              <a:t>Members of the </a:t>
            </a:r>
            <a:r>
              <a:rPr lang="nl-NL" dirty="0" err="1" smtClean="0">
                <a:solidFill>
                  <a:srgbClr val="0070C0"/>
                </a:solidFill>
              </a:rPr>
              <a:t>Animal</a:t>
            </a:r>
            <a:r>
              <a:rPr lang="nl-NL" dirty="0" smtClean="0">
                <a:solidFill>
                  <a:srgbClr val="0070C0"/>
                </a:solidFill>
              </a:rPr>
              <a:t>-welfare </a:t>
            </a:r>
            <a:r>
              <a:rPr lang="nl-NL" dirty="0">
                <a:solidFill>
                  <a:srgbClr val="0070C0"/>
                </a:solidFill>
              </a:rPr>
              <a:t>body </a:t>
            </a:r>
            <a:endParaRPr lang="nl-NL" dirty="0" smtClean="0">
              <a:solidFill>
                <a:srgbClr val="0070C0"/>
              </a:solidFill>
            </a:endParaRPr>
          </a:p>
          <a:p>
            <a:pPr marL="719138" indent="-719138">
              <a:buNone/>
            </a:pPr>
            <a:r>
              <a:rPr lang="en-US" b="1" dirty="0" smtClean="0">
                <a:solidFill>
                  <a:srgbClr val="0070C0"/>
                </a:solidFill>
              </a:rPr>
              <a:t>Art 38 </a:t>
            </a:r>
            <a:r>
              <a:rPr lang="en-US" dirty="0" smtClean="0">
                <a:solidFill>
                  <a:srgbClr val="0070C0"/>
                </a:solidFill>
              </a:rPr>
              <a:t>Members of the competent </a:t>
            </a:r>
            <a:r>
              <a:rPr lang="en-US" dirty="0">
                <a:solidFill>
                  <a:srgbClr val="0070C0"/>
                </a:solidFill>
              </a:rPr>
              <a:t>authority carrying out the project evaluation </a:t>
            </a:r>
            <a:endParaRPr lang="nl-NL" dirty="0">
              <a:solidFill>
                <a:srgbClr val="0070C0"/>
              </a:solidFill>
            </a:endParaRPr>
          </a:p>
        </p:txBody>
      </p:sp>
      <p:sp>
        <p:nvSpPr>
          <p:cNvPr id="4" name="Tekstvak 3"/>
          <p:cNvSpPr txBox="1"/>
          <p:nvPr/>
        </p:nvSpPr>
        <p:spPr>
          <a:xfrm>
            <a:off x="323528" y="6334780"/>
            <a:ext cx="8424936" cy="523220"/>
          </a:xfrm>
          <a:prstGeom prst="rect">
            <a:avLst/>
          </a:prstGeom>
          <a:noFill/>
        </p:spPr>
        <p:txBody>
          <a:bodyPr wrap="square" rtlCol="0">
            <a:spAutoFit/>
          </a:bodyPr>
          <a:lstStyle/>
          <a:p>
            <a:r>
              <a:rPr lang="en-US" sz="1400" i="1" dirty="0" smtClean="0"/>
              <a:t>DIRECTIVE </a:t>
            </a:r>
            <a:r>
              <a:rPr lang="en-US" sz="1400" i="1" dirty="0"/>
              <a:t>2010/63/EU OF THE EUROPEAN PARLIAMENT AND OF THE COUNCIL </a:t>
            </a:r>
          </a:p>
          <a:p>
            <a:r>
              <a:rPr lang="nl-NL" sz="1400" i="1" dirty="0"/>
              <a:t>of 22 September 2010 </a:t>
            </a:r>
            <a:r>
              <a:rPr lang="en-US" sz="1400" i="1" dirty="0" smtClean="0"/>
              <a:t>on </a:t>
            </a:r>
            <a:r>
              <a:rPr lang="en-US" sz="1400" i="1" dirty="0"/>
              <a:t>the protection of animals used for scientific purposes </a:t>
            </a:r>
            <a:endParaRPr lang="nl-NL" sz="1400" i="1" dirty="0"/>
          </a:p>
        </p:txBody>
      </p:sp>
    </p:spTree>
    <p:extLst>
      <p:ext uri="{BB962C8B-B14F-4D97-AF65-F5344CB8AC3E}">
        <p14:creationId xmlns:p14="http://schemas.microsoft.com/office/powerpoint/2010/main" val="1125403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nl-NL"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0070C0"/>
                </a:solidFill>
              </a:rPr>
              <a:t>2</a:t>
            </a:r>
            <a:r>
              <a:rPr lang="en-US" dirty="0">
                <a:solidFill>
                  <a:srgbClr val="0070C0"/>
                </a:solidFill>
              </a:rPr>
              <a:t>. The staff shall be adequately educated and trained before they perform any of the following functions: </a:t>
            </a:r>
          </a:p>
          <a:p>
            <a:pPr marL="0" indent="0">
              <a:buNone/>
            </a:pPr>
            <a:r>
              <a:rPr lang="en-US" b="1" dirty="0">
                <a:solidFill>
                  <a:srgbClr val="0070C0"/>
                </a:solidFill>
              </a:rPr>
              <a:t>(a) carrying out procedures on animals; </a:t>
            </a:r>
          </a:p>
          <a:p>
            <a:pPr marL="0" indent="0">
              <a:buNone/>
            </a:pPr>
            <a:r>
              <a:rPr lang="en-US" b="1" dirty="0">
                <a:solidFill>
                  <a:srgbClr val="0070C0"/>
                </a:solidFill>
              </a:rPr>
              <a:t>(b) designing procedures and projects; </a:t>
            </a:r>
          </a:p>
          <a:p>
            <a:pPr marL="0" indent="0">
              <a:buNone/>
            </a:pPr>
            <a:r>
              <a:rPr lang="en-US" b="1" dirty="0">
                <a:solidFill>
                  <a:srgbClr val="0070C0"/>
                </a:solidFill>
              </a:rPr>
              <a:t>(c) taking care of animals; or </a:t>
            </a:r>
          </a:p>
          <a:p>
            <a:pPr marL="0" indent="0">
              <a:buNone/>
            </a:pPr>
            <a:r>
              <a:rPr lang="nl-NL" b="1" dirty="0">
                <a:solidFill>
                  <a:srgbClr val="0070C0"/>
                </a:solidFill>
              </a:rPr>
              <a:t>(d) </a:t>
            </a:r>
            <a:r>
              <a:rPr lang="nl-NL" b="1" dirty="0" err="1">
                <a:solidFill>
                  <a:srgbClr val="0070C0"/>
                </a:solidFill>
              </a:rPr>
              <a:t>killing</a:t>
            </a:r>
            <a:r>
              <a:rPr lang="nl-NL" b="1" dirty="0">
                <a:solidFill>
                  <a:srgbClr val="0070C0"/>
                </a:solidFill>
              </a:rPr>
              <a:t> </a:t>
            </a:r>
            <a:r>
              <a:rPr lang="nl-NL" b="1" dirty="0" err="1">
                <a:solidFill>
                  <a:srgbClr val="0070C0"/>
                </a:solidFill>
              </a:rPr>
              <a:t>animals</a:t>
            </a:r>
            <a:r>
              <a:rPr lang="nl-NL" b="1" dirty="0">
                <a:solidFill>
                  <a:srgbClr val="0070C0"/>
                </a:solidFill>
              </a:rPr>
              <a:t>. </a:t>
            </a:r>
          </a:p>
        </p:txBody>
      </p:sp>
      <p:sp>
        <p:nvSpPr>
          <p:cNvPr id="5" name="Tekstvak 3"/>
          <p:cNvSpPr txBox="1"/>
          <p:nvPr/>
        </p:nvSpPr>
        <p:spPr>
          <a:xfrm>
            <a:off x="323528" y="6334780"/>
            <a:ext cx="8424936" cy="523220"/>
          </a:xfrm>
          <a:prstGeom prst="rect">
            <a:avLst/>
          </a:prstGeom>
          <a:noFill/>
        </p:spPr>
        <p:txBody>
          <a:bodyPr wrap="square" rtlCol="0">
            <a:spAutoFit/>
          </a:bodyPr>
          <a:lstStyle/>
          <a:p>
            <a:r>
              <a:rPr lang="nl-NL" sz="1400" i="1" dirty="0" err="1"/>
              <a:t>Article</a:t>
            </a:r>
            <a:r>
              <a:rPr lang="nl-NL" sz="1400" i="1" dirty="0"/>
              <a:t> 23 </a:t>
            </a:r>
            <a:r>
              <a:rPr lang="en-US" sz="1400" i="1" dirty="0" smtClean="0"/>
              <a:t>DIRECTIVE </a:t>
            </a:r>
            <a:r>
              <a:rPr lang="en-US" sz="1400" i="1" dirty="0"/>
              <a:t>2010/63/EU OF THE EUROPEAN PARLIAMENT AND OF THE COUNCIL </a:t>
            </a:r>
          </a:p>
          <a:p>
            <a:r>
              <a:rPr lang="nl-NL" sz="1400" i="1" dirty="0"/>
              <a:t>of 22 September 2010 </a:t>
            </a:r>
            <a:r>
              <a:rPr lang="en-US" sz="1400" i="1" dirty="0" smtClean="0"/>
              <a:t>on </a:t>
            </a:r>
            <a:r>
              <a:rPr lang="en-US" sz="1400" i="1" dirty="0"/>
              <a:t>the protection of animals used for scientific purposes </a:t>
            </a:r>
            <a:endParaRPr lang="nl-NL" sz="1400" i="1" dirty="0"/>
          </a:p>
        </p:txBody>
      </p:sp>
    </p:spTree>
    <p:extLst>
      <p:ext uri="{BB962C8B-B14F-4D97-AF65-F5344CB8AC3E}">
        <p14:creationId xmlns:p14="http://schemas.microsoft.com/office/powerpoint/2010/main" val="34074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a:t>
            </a:r>
            <a:endParaRPr lang="nl-NL" dirty="0"/>
          </a:p>
        </p:txBody>
      </p:sp>
      <p:sp>
        <p:nvSpPr>
          <p:cNvPr id="4" name="Tijdelijke aanduiding voor inhoud 2"/>
          <p:cNvSpPr txBox="1">
            <a:spLocks/>
          </p:cNvSpPr>
          <p:nvPr/>
        </p:nvSpPr>
        <p:spPr>
          <a:xfrm>
            <a:off x="457200" y="1600201"/>
            <a:ext cx="8229600" cy="32689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solidFill>
                  <a:srgbClr val="0070C0"/>
                </a:solidFill>
              </a:rPr>
              <a:t>The welfare of the animals used in procedures is highly dependent on the quality and professional </a:t>
            </a:r>
            <a:r>
              <a:rPr lang="en-US" b="1" dirty="0" smtClean="0">
                <a:solidFill>
                  <a:srgbClr val="0070C0"/>
                </a:solidFill>
              </a:rPr>
              <a:t>competence</a:t>
            </a:r>
            <a:r>
              <a:rPr lang="en-US" dirty="0" smtClean="0">
                <a:solidFill>
                  <a:srgbClr val="0070C0"/>
                </a:solidFill>
              </a:rPr>
              <a:t> of the personnel supervising procedures, as well as of those performing procedures or supervising those taking care of the animals on a daily basis. </a:t>
            </a:r>
          </a:p>
        </p:txBody>
      </p:sp>
      <p:sp>
        <p:nvSpPr>
          <p:cNvPr id="5" name="Tekstvak 3"/>
          <p:cNvSpPr txBox="1"/>
          <p:nvPr/>
        </p:nvSpPr>
        <p:spPr>
          <a:xfrm>
            <a:off x="429476" y="6237312"/>
            <a:ext cx="8424936" cy="523220"/>
          </a:xfrm>
          <a:prstGeom prst="rect">
            <a:avLst/>
          </a:prstGeom>
          <a:noFill/>
        </p:spPr>
        <p:txBody>
          <a:bodyPr wrap="square" rtlCol="0">
            <a:spAutoFit/>
          </a:bodyPr>
          <a:lstStyle/>
          <a:p>
            <a:r>
              <a:rPr lang="en-US" sz="1400" i="1" dirty="0" smtClean="0"/>
              <a:t>Recital nr</a:t>
            </a:r>
            <a:r>
              <a:rPr lang="en-US" sz="1400" i="1" dirty="0"/>
              <a:t>. </a:t>
            </a:r>
            <a:r>
              <a:rPr lang="en-US" sz="1400" i="1" dirty="0" smtClean="0"/>
              <a:t>28:  </a:t>
            </a:r>
            <a:r>
              <a:rPr lang="en-US" sz="1400" i="1" dirty="0"/>
              <a:t>DIRECTIVE 2010/63/EU OF THE EUROPEAN PARLIAMENT AND OF THE COUNCIL </a:t>
            </a:r>
          </a:p>
          <a:p>
            <a:r>
              <a:rPr lang="nl-NL" sz="1400" i="1" dirty="0"/>
              <a:t>of 22 September 2010 </a:t>
            </a:r>
            <a:r>
              <a:rPr lang="en-US" sz="1400" i="1" dirty="0" smtClean="0"/>
              <a:t>on </a:t>
            </a:r>
            <a:r>
              <a:rPr lang="en-US" sz="1400" i="1" dirty="0"/>
              <a:t>the protection of animals used for scientific purposes </a:t>
            </a:r>
            <a:endParaRPr lang="nl-NL" sz="1400" i="1" dirty="0"/>
          </a:p>
        </p:txBody>
      </p:sp>
    </p:spTree>
    <p:extLst>
      <p:ext uri="{BB962C8B-B14F-4D97-AF65-F5344CB8AC3E}">
        <p14:creationId xmlns:p14="http://schemas.microsoft.com/office/powerpoint/2010/main" val="2391206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Guidance document</a:t>
            </a:r>
            <a:endParaRPr lang="nl-NL" dirty="0"/>
          </a:p>
        </p:txBody>
      </p:sp>
      <p:sp>
        <p:nvSpPr>
          <p:cNvPr id="3" name="Tijdelijke aanduiding voor inhoud 2"/>
          <p:cNvSpPr>
            <a:spLocks noGrp="1"/>
          </p:cNvSpPr>
          <p:nvPr>
            <p:ph idx="1"/>
          </p:nvPr>
        </p:nvSpPr>
        <p:spPr>
          <a:xfrm>
            <a:off x="395536" y="1772816"/>
            <a:ext cx="8183880" cy="4626840"/>
          </a:xfrm>
        </p:spPr>
        <p:txBody>
          <a:bodyPr>
            <a:normAutofit/>
          </a:bodyPr>
          <a:lstStyle/>
          <a:p>
            <a:pPr marL="0" indent="0" algn="ctr">
              <a:buNone/>
            </a:pPr>
            <a:r>
              <a:rPr lang="en-US" dirty="0">
                <a:solidFill>
                  <a:srgbClr val="0070C0"/>
                </a:solidFill>
              </a:rPr>
              <a:t>The common education and training framework facilitates and </a:t>
            </a:r>
            <a:r>
              <a:rPr lang="en-US" b="1" dirty="0">
                <a:solidFill>
                  <a:srgbClr val="0070C0"/>
                </a:solidFill>
              </a:rPr>
              <a:t>assures the competence of all persons involved </a:t>
            </a:r>
            <a:r>
              <a:rPr lang="en-US" dirty="0">
                <a:solidFill>
                  <a:srgbClr val="0070C0"/>
                </a:solidFill>
              </a:rPr>
              <a:t>in the use, care and breeding of animals for scientific procedures, and assists the free movement of personnel. </a:t>
            </a:r>
          </a:p>
          <a:p>
            <a:pPr marL="0" indent="0">
              <a:buNone/>
            </a:pPr>
            <a:r>
              <a:rPr lang="en-US" dirty="0"/>
              <a:t/>
            </a:r>
            <a:br>
              <a:rPr lang="en-US" dirty="0"/>
            </a:br>
            <a:endParaRPr lang="en-US" dirty="0"/>
          </a:p>
          <a:p>
            <a:endParaRPr lang="nl-NL" dirty="0"/>
          </a:p>
        </p:txBody>
      </p:sp>
      <p:sp>
        <p:nvSpPr>
          <p:cNvPr id="4" name="Tekstvak 3"/>
          <p:cNvSpPr txBox="1"/>
          <p:nvPr/>
        </p:nvSpPr>
        <p:spPr>
          <a:xfrm>
            <a:off x="429476" y="6452755"/>
            <a:ext cx="7923295" cy="307777"/>
          </a:xfrm>
          <a:prstGeom prst="rect">
            <a:avLst/>
          </a:prstGeom>
          <a:noFill/>
        </p:spPr>
        <p:txBody>
          <a:bodyPr wrap="square" rtlCol="0">
            <a:spAutoFit/>
          </a:bodyPr>
          <a:lstStyle/>
          <a:p>
            <a:r>
              <a:rPr lang="nl-NL" sz="1400" i="1" dirty="0"/>
              <a:t>http://ec.europa.eu/environment/chemicals/lab_animals/pdf/Endorsed_E-T.pdf</a:t>
            </a:r>
          </a:p>
        </p:txBody>
      </p:sp>
    </p:spTree>
    <p:extLst>
      <p:ext uri="{BB962C8B-B14F-4D97-AF65-F5344CB8AC3E}">
        <p14:creationId xmlns:p14="http://schemas.microsoft.com/office/powerpoint/2010/main" val="2353144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1504</Words>
  <Application>Microsoft Office PowerPoint</Application>
  <PresentationFormat>On-screen Show (4:3)</PresentationFormat>
  <Paragraphs>179</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Kantoorthema</vt:lpstr>
      <vt:lpstr>The importance of Education and Training in Laboratory Animal Science</vt:lpstr>
      <vt:lpstr>PowerPoint Presentation</vt:lpstr>
      <vt:lpstr>PowerPoint Presentation</vt:lpstr>
      <vt:lpstr>PowerPoint Presentation</vt:lpstr>
      <vt:lpstr>PowerPoint Presentation</vt:lpstr>
      <vt:lpstr>Who?</vt:lpstr>
      <vt:lpstr>Who?</vt:lpstr>
      <vt:lpstr>Competence</vt:lpstr>
      <vt:lpstr>Guidance document</vt:lpstr>
      <vt:lpstr>Competence</vt:lpstr>
      <vt:lpstr>PowerPoint Presentation</vt:lpstr>
      <vt:lpstr>Attitude</vt:lpstr>
      <vt:lpstr>PowerPoint Presentation</vt:lpstr>
      <vt:lpstr>PowerPoint Presentation</vt:lpstr>
      <vt:lpstr>PowerPoint Presentation</vt:lpstr>
      <vt:lpstr>Attitude</vt:lpstr>
      <vt:lpstr>Attitude</vt:lpstr>
      <vt:lpstr>Attitude directed by:</vt:lpstr>
      <vt:lpstr>LAS Education can be an effective way to develop and examine the attitude towards animals</vt:lpstr>
      <vt:lpstr>Conclusions 1</vt:lpstr>
      <vt:lpstr>Conclusions 2</vt:lpstr>
      <vt:lpstr>Education on LAS - EC</vt:lpstr>
      <vt:lpstr>What?</vt:lpstr>
      <vt:lpstr>What? </vt:lpstr>
      <vt:lpstr>What?</vt:lpstr>
      <vt:lpstr>What?</vt:lpstr>
      <vt:lpstr>PowerPoint Presentation</vt:lpstr>
      <vt:lpstr>Mutual acceptance</vt:lpstr>
      <vt:lpstr>EU Platform for E&amp;T </vt:lpstr>
      <vt:lpstr>EU Platform E&amp;T</vt:lpstr>
      <vt:lpstr>Platform purposes</vt:lpstr>
      <vt:lpstr>EU Platform E &amp; T</vt:lpstr>
      <vt:lpstr>Final conclusion</vt:lpstr>
      <vt:lpstr>Final conclusion</vt:lpstr>
      <vt:lpstr>Final conclusion</vt:lpstr>
      <vt:lpstr>Final conclusion</vt:lpstr>
      <vt:lpstr>Final conclusion</vt:lpstr>
    </vt:vector>
  </TitlesOfParts>
  <Company>Utrecht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Valk, J.B.F. van der (Jan)</dc:creator>
  <cp:lastModifiedBy>Valk, J.B.F. van der (Jan)</cp:lastModifiedBy>
  <cp:revision>47</cp:revision>
  <cp:lastPrinted>2014-08-20T14:58:16Z</cp:lastPrinted>
  <dcterms:created xsi:type="dcterms:W3CDTF">2014-08-11T13:02:03Z</dcterms:created>
  <dcterms:modified xsi:type="dcterms:W3CDTF">2014-08-27T16:58:27Z</dcterms:modified>
</cp:coreProperties>
</file>