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83" r:id="rId3"/>
    <p:sldId id="284" r:id="rId4"/>
    <p:sldId id="285" r:id="rId5"/>
    <p:sldId id="297" r:id="rId6"/>
    <p:sldId id="298" r:id="rId7"/>
    <p:sldId id="299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00" autoAdjust="0"/>
  </p:normalViewPr>
  <p:slideViewPr>
    <p:cSldViewPr>
      <p:cViewPr varScale="1">
        <p:scale>
          <a:sx n="101" d="100"/>
          <a:sy n="101" d="100"/>
        </p:scale>
        <p:origin x="-354" y="-8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25.02.2019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97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 class provides an initial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Recommendations can be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and removed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fit the context.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59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Initial analysis and planning</a:t>
            </a:r>
            <a:r>
              <a:rPr lang="en-US" dirty="0" smtClean="0">
                <a:solidFill>
                  <a:srgbClr val="686868"/>
                </a:solidFill>
              </a:rPr>
              <a:t>: moving to </a:t>
            </a:r>
            <a:r>
              <a:rPr lang="en-US" dirty="0" err="1" smtClean="0">
                <a:solidFill>
                  <a:srgbClr val="686868"/>
                </a:solidFill>
              </a:rPr>
              <a:t>Git</a:t>
            </a:r>
            <a:r>
              <a:rPr lang="en-US" dirty="0" smtClean="0">
                <a:solidFill>
                  <a:srgbClr val="686868"/>
                </a:solidFill>
              </a:rPr>
              <a:t>/</a:t>
            </a:r>
            <a:r>
              <a:rPr lang="en-US" dirty="0" err="1" smtClean="0">
                <a:solidFill>
                  <a:srgbClr val="686868"/>
                </a:solidFill>
              </a:rPr>
              <a:t>GitLab</a:t>
            </a:r>
            <a:r>
              <a:rPr lang="en-US" dirty="0" smtClean="0">
                <a:solidFill>
                  <a:srgbClr val="686868"/>
                </a:solidFill>
              </a:rPr>
              <a:t>, </a:t>
            </a:r>
            <a:r>
              <a:rPr lang="en-US" dirty="0" err="1" smtClean="0">
                <a:solidFill>
                  <a:srgbClr val="686868"/>
                </a:solidFill>
              </a:rPr>
              <a:t>Git</a:t>
            </a:r>
            <a:r>
              <a:rPr lang="en-US" dirty="0" smtClean="0">
                <a:solidFill>
                  <a:srgbClr val="686868"/>
                </a:solidFill>
              </a:rPr>
              <a:t> training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Ongoing usage</a:t>
            </a:r>
            <a:r>
              <a:rPr lang="en-US" dirty="0" smtClean="0">
                <a:solidFill>
                  <a:srgbClr val="686868"/>
                </a:solidFill>
              </a:rPr>
              <a:t> to re-plan details: re-iterating </a:t>
            </a:r>
            <a:r>
              <a:rPr lang="en-US" dirty="0" err="1" smtClean="0">
                <a:solidFill>
                  <a:srgbClr val="686868"/>
                </a:solidFill>
              </a:rPr>
              <a:t>Git</a:t>
            </a:r>
            <a:r>
              <a:rPr lang="en-US" dirty="0" smtClean="0">
                <a:solidFill>
                  <a:srgbClr val="686868"/>
                </a:solidFill>
              </a:rPr>
              <a:t> workflow, issue tracking for feature planning, approached documentation and unit testing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Initial analysis and planning</a:t>
            </a:r>
            <a:r>
              <a:rPr lang="en-US" dirty="0" smtClean="0">
                <a:solidFill>
                  <a:srgbClr val="686868"/>
                </a:solidFill>
              </a:rPr>
              <a:t>: establish and discuss basic working environment consisting of process and tools (e.g., </a:t>
            </a:r>
            <a:r>
              <a:rPr lang="en-US" dirty="0" err="1" smtClean="0">
                <a:solidFill>
                  <a:srgbClr val="686868"/>
                </a:solidFill>
              </a:rPr>
              <a:t>Git</a:t>
            </a:r>
            <a:r>
              <a:rPr lang="en-US" dirty="0" smtClean="0">
                <a:solidFill>
                  <a:srgbClr val="686868"/>
                </a:solidFill>
              </a:rPr>
              <a:t>, </a:t>
            </a:r>
            <a:r>
              <a:rPr lang="en-US" dirty="0" err="1" smtClean="0">
                <a:solidFill>
                  <a:srgbClr val="686868"/>
                </a:solidFill>
              </a:rPr>
              <a:t>GitLab</a:t>
            </a:r>
            <a:r>
              <a:rPr lang="en-US" dirty="0" smtClean="0">
                <a:solidFill>
                  <a:srgbClr val="686868"/>
                </a:solidFill>
              </a:rPr>
              <a:t>, continuous integration, issue tracker, reviews on merge requests).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Ongoing usage</a:t>
            </a:r>
            <a:r>
              <a:rPr lang="en-US" dirty="0" smtClean="0">
                <a:solidFill>
                  <a:srgbClr val="686868"/>
                </a:solidFill>
              </a:rPr>
              <a:t> to re-plan details: changing regular meetings from mandatory to optional, automation of architecture generation, using at least some principles to refactor legacy Python code</a:t>
            </a: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32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Supportive environment in a broader sense within your research organization</a:t>
            </a:r>
          </a:p>
          <a:p>
            <a:r>
              <a:rPr lang="en-US" dirty="0" smtClean="0"/>
              <a:t>=&gt; Network of experienced</a:t>
            </a:r>
            <a:r>
              <a:rPr lang="en-US" baseline="0" dirty="0" smtClean="0"/>
              <a:t> people that can support you</a:t>
            </a:r>
            <a:endParaRPr lang="en-US" dirty="0" smtClean="0"/>
          </a:p>
          <a:p>
            <a:r>
              <a:rPr lang="en-US" dirty="0" smtClean="0"/>
              <a:t>=&gt;</a:t>
            </a:r>
            <a:r>
              <a:rPr lang="en-US" baseline="0" dirty="0" smtClean="0"/>
              <a:t> easy, simple access to good tools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66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 smtClean="0"/>
              <a:t>&gt; SIAM ESC 2019 &gt; Carina Hauptl  •  Software Engineering Guidelines for Scientists - A Practical Handout for the Developing Researcher &gt; 25.02.2019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344608" TargetMode="External"/><Relationship Id="rId2" Type="http://schemas.openxmlformats.org/officeDocument/2006/relationships/hyperlink" Target="https://rse.ac.uk/conf2017/wp-content/uploads/sites/2/2017/11/Helping-a-friend-out-%E2%80%93-Guidelines-for-better-software_4_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rse.dlr.de/" TargetMode="External"/><Relationship Id="rId4" Type="http://schemas.openxmlformats.org/officeDocument/2006/relationships/hyperlink" Target="https://doi.org/10.5281/zenodo.13446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1344608" TargetMode="External"/><Relationship Id="rId2" Type="http://schemas.openxmlformats.org/officeDocument/2006/relationships/hyperlink" Target="https://zenodo.org/record/13446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Engineering Guidelines for </a:t>
            </a:r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b="0" dirty="0"/>
              <a:t>A Practical Handout for the Developing Researcher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b="1" dirty="0" smtClean="0"/>
              <a:t>Carina </a:t>
            </a:r>
            <a:r>
              <a:rPr lang="en-GB" sz="1800" b="1" dirty="0" err="1" smtClean="0"/>
              <a:t>Haupt</a:t>
            </a:r>
            <a:r>
              <a:rPr lang="en-GB" sz="1800" b="1" dirty="0" smtClean="0"/>
              <a:t> (@caha42)</a:t>
            </a:r>
          </a:p>
          <a:p>
            <a:r>
              <a:rPr lang="en-US" sz="1800" dirty="0" smtClean="0"/>
              <a:t>German </a:t>
            </a:r>
            <a:r>
              <a:rPr lang="en-US" sz="1800" dirty="0"/>
              <a:t>Aerospace Center (DLR</a:t>
            </a:r>
            <a:r>
              <a:rPr lang="en-US" sz="1800" dirty="0" smtClean="0"/>
              <a:t>), Simulation </a:t>
            </a:r>
            <a:r>
              <a:rPr lang="en-US" sz="1800" dirty="0"/>
              <a:t>and Software </a:t>
            </a:r>
            <a:r>
              <a:rPr lang="en-US" sz="1800" dirty="0" smtClean="0"/>
              <a:t>Technology</a:t>
            </a:r>
          </a:p>
          <a:p>
            <a:endParaRPr lang="en-US" sz="1800" dirty="0"/>
          </a:p>
          <a:p>
            <a:r>
              <a:rPr lang="en-US" sz="1800" dirty="0"/>
              <a:t>2019 SIAM Conference on Computational Science and Engineering</a:t>
            </a:r>
            <a:endParaRPr lang="en-US" sz="1800" dirty="0" smtClean="0"/>
          </a:p>
          <a:p>
            <a:r>
              <a:rPr lang="en-US" sz="1800" dirty="0"/>
              <a:t>Scientific Software: Practices, Concerns, and Solution </a:t>
            </a:r>
            <a:r>
              <a:rPr lang="en-US" sz="1800" dirty="0" smtClean="0"/>
              <a:t>Strategies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Approach: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Moving to </a:t>
            </a:r>
            <a:r>
              <a:rPr lang="en-US" dirty="0" err="1" smtClean="0">
                <a:solidFill>
                  <a:srgbClr val="686868"/>
                </a:solidFill>
              </a:rPr>
              <a:t>GitLab</a:t>
            </a:r>
            <a:endParaRPr lang="en-US" dirty="0" smtClean="0">
              <a:solidFill>
                <a:srgbClr val="686868"/>
              </a:solidFill>
            </a:endParaRP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Iterative process refinement</a:t>
            </a:r>
          </a:p>
          <a:p>
            <a:pPr>
              <a:spcBef>
                <a:spcPts val="0"/>
              </a:spcBef>
              <a:spcAft>
                <a:spcPts val="4287"/>
              </a:spcAft>
            </a:pPr>
            <a:r>
              <a:rPr lang="en-US" dirty="0" smtClean="0">
                <a:solidFill>
                  <a:srgbClr val="686868"/>
                </a:solidFill>
              </a:rPr>
              <a:t>Improving documentation and testing</a:t>
            </a:r>
          </a:p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Experiences: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Checklists worked pretty </a:t>
            </a:r>
            <a:r>
              <a:rPr lang="en-US" dirty="0">
                <a:solidFill>
                  <a:srgbClr val="686868"/>
                </a:solidFill>
              </a:rPr>
              <a:t>well ► focus</a:t>
            </a:r>
            <a:r>
              <a:rPr lang="en-US" dirty="0" smtClean="0">
                <a:solidFill>
                  <a:srgbClr val="686868"/>
                </a:solidFill>
              </a:rPr>
              <a:t>, discussions, status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Remote consulting </a:t>
            </a:r>
            <a:r>
              <a:rPr lang="en-US" dirty="0">
                <a:solidFill>
                  <a:srgbClr val="686868"/>
                </a:solidFill>
              </a:rPr>
              <a:t>► </a:t>
            </a:r>
            <a:r>
              <a:rPr lang="en-US" dirty="0" smtClean="0">
                <a:solidFill>
                  <a:srgbClr val="686868"/>
                </a:solidFill>
              </a:rPr>
              <a:t>hard to assess “real” status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>
                <a:solidFill>
                  <a:srgbClr val="686868"/>
                </a:solidFill>
              </a:rPr>
              <a:t>Legacy code ► </a:t>
            </a:r>
            <a:r>
              <a:rPr lang="en-US" dirty="0" smtClean="0">
                <a:solidFill>
                  <a:srgbClr val="686868"/>
                </a:solidFill>
              </a:rPr>
              <a:t>harder to make the right judgement </a:t>
            </a: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Support researchers improving a legacy </a:t>
            </a:r>
            <a:r>
              <a:rPr lang="en-US" dirty="0" err="1" smtClean="0"/>
              <a:t>Matlab</a:t>
            </a:r>
            <a:r>
              <a:rPr lang="en-US" dirty="0" smtClean="0"/>
              <a:t> code (cont.)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109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Context: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Originally:</a:t>
            </a:r>
            <a:r>
              <a:rPr lang="en-US" dirty="0" smtClean="0">
                <a:solidFill>
                  <a:srgbClr val="686868"/>
                </a:solidFill>
              </a:rPr>
              <a:t> New development of a metrics tool in Python 3</a:t>
            </a:r>
          </a:p>
          <a:p>
            <a:pPr>
              <a:spcBef>
                <a:spcPts val="0"/>
              </a:spcBef>
              <a:spcAft>
                <a:spcPts val="4287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But:</a:t>
            </a:r>
            <a:r>
              <a:rPr lang="en-US" dirty="0" smtClean="0">
                <a:solidFill>
                  <a:srgbClr val="686868"/>
                </a:solidFill>
              </a:rPr>
              <a:t> Python 3 legacy code re-use required</a:t>
            </a:r>
          </a:p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Involvement of our RSE group:</a:t>
            </a:r>
          </a:p>
          <a:p>
            <a:pPr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Develop a </a:t>
            </a:r>
            <a:r>
              <a:rPr lang="en-US" dirty="0">
                <a:solidFill>
                  <a:srgbClr val="686868"/>
                </a:solidFill>
              </a:rPr>
              <a:t>“production-ready” tool ► </a:t>
            </a:r>
            <a:r>
              <a:rPr lang="en-US" u="sng" dirty="0">
                <a:solidFill>
                  <a:srgbClr val="686868"/>
                </a:solidFill>
              </a:rPr>
              <a:t>class </a:t>
            </a:r>
            <a:r>
              <a:rPr lang="en-US" u="sng" dirty="0" smtClean="0">
                <a:solidFill>
                  <a:srgbClr val="686868"/>
                </a:solidFill>
              </a:rPr>
              <a:t>2/3</a:t>
            </a:r>
          </a:p>
          <a:p>
            <a:pPr>
              <a:spcAft>
                <a:spcPts val="1429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Development and consulting:</a:t>
            </a:r>
            <a:r>
              <a:rPr lang="en-US" dirty="0" smtClean="0">
                <a:solidFill>
                  <a:srgbClr val="686868"/>
                </a:solidFill>
              </a:rPr>
              <a:t> Feature development, set up processes and tools, supporting individual developers</a:t>
            </a:r>
          </a:p>
          <a:p>
            <a:pPr>
              <a:spcAft>
                <a:spcPts val="1429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Challenges:</a:t>
            </a:r>
            <a:r>
              <a:rPr lang="en-US" dirty="0" smtClean="0">
                <a:solidFill>
                  <a:srgbClr val="686868"/>
                </a:solidFill>
              </a:rPr>
              <a:t> (legacy) Python, scattered development team, many partners, hard time constraints</a:t>
            </a:r>
          </a:p>
          <a:p>
            <a:pPr>
              <a:spcAft>
                <a:spcPts val="1429"/>
              </a:spcAft>
            </a:pP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New development of a metrics calculation tool for satellite performance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03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Approach: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>
                <a:solidFill>
                  <a:srgbClr val="686868"/>
                </a:solidFill>
              </a:rPr>
              <a:t>Involve all partners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Establish professional development process and environment </a:t>
            </a:r>
            <a:r>
              <a:rPr lang="en-US" u="sng" dirty="0" smtClean="0">
                <a:solidFill>
                  <a:srgbClr val="686868"/>
                </a:solidFill>
              </a:rPr>
              <a:t>early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Iterative </a:t>
            </a:r>
            <a:r>
              <a:rPr lang="en-US" dirty="0">
                <a:solidFill>
                  <a:srgbClr val="686868"/>
                </a:solidFill>
              </a:rPr>
              <a:t>process </a:t>
            </a:r>
            <a:r>
              <a:rPr lang="en-US" dirty="0" smtClean="0">
                <a:solidFill>
                  <a:srgbClr val="686868"/>
                </a:solidFill>
              </a:rPr>
              <a:t>refinement</a:t>
            </a:r>
          </a:p>
          <a:p>
            <a:pPr>
              <a:spcBef>
                <a:spcPts val="0"/>
              </a:spcBef>
              <a:spcAft>
                <a:spcPts val="4287"/>
              </a:spcAft>
            </a:pPr>
            <a:r>
              <a:rPr lang="en-US" dirty="0" smtClean="0">
                <a:solidFill>
                  <a:srgbClr val="686868"/>
                </a:solidFill>
              </a:rPr>
              <a:t>Refactor </a:t>
            </a:r>
            <a:r>
              <a:rPr lang="en-US" dirty="0">
                <a:solidFill>
                  <a:srgbClr val="686868"/>
                </a:solidFill>
              </a:rPr>
              <a:t>legacy Python </a:t>
            </a:r>
            <a:r>
              <a:rPr lang="en-US" dirty="0" smtClean="0">
                <a:solidFill>
                  <a:srgbClr val="686868"/>
                </a:solidFill>
              </a:rPr>
              <a:t>code as needed</a:t>
            </a:r>
            <a:endParaRPr lang="en-US" dirty="0">
              <a:solidFill>
                <a:srgbClr val="686868"/>
              </a:solidFill>
            </a:endParaRPr>
          </a:p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>
                <a:solidFill>
                  <a:srgbClr val="686868"/>
                </a:solidFill>
              </a:rPr>
              <a:t>Experiences: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>
                <a:solidFill>
                  <a:srgbClr val="686868"/>
                </a:solidFill>
              </a:rPr>
              <a:t>Checklists worked pretty well </a:t>
            </a:r>
            <a:r>
              <a:rPr lang="en-US" dirty="0" smtClean="0">
                <a:solidFill>
                  <a:srgbClr val="686868"/>
                </a:solidFill>
              </a:rPr>
              <a:t>► status, discussion 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Unforeseen effort ► “</a:t>
            </a:r>
            <a:r>
              <a:rPr lang="en-US" dirty="0">
                <a:solidFill>
                  <a:srgbClr val="686868"/>
                </a:solidFill>
              </a:rPr>
              <a:t>hidden</a:t>
            </a:r>
            <a:r>
              <a:rPr lang="en-US" dirty="0" smtClean="0">
                <a:solidFill>
                  <a:srgbClr val="686868"/>
                </a:solidFill>
              </a:rPr>
              <a:t>” dependencies, environment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Missing priority </a:t>
            </a:r>
            <a:r>
              <a:rPr lang="en-US" dirty="0">
                <a:solidFill>
                  <a:srgbClr val="686868"/>
                </a:solidFill>
              </a:rPr>
              <a:t>hints ► </a:t>
            </a:r>
            <a:r>
              <a:rPr lang="en-US" dirty="0" smtClean="0">
                <a:solidFill>
                  <a:srgbClr val="686868"/>
                </a:solidFill>
              </a:rPr>
              <a:t>harder to set focus</a:t>
            </a: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New development of a metrics calculation tool for satellite performance (cont.)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25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Guidelines help to find out about the status, </a:t>
            </a:r>
            <a:r>
              <a:rPr lang="en-US" b="1" dirty="0">
                <a:solidFill>
                  <a:srgbClr val="686868"/>
                </a:solidFill>
              </a:rPr>
              <a:t>to discover improvements </a:t>
            </a:r>
            <a:r>
              <a:rPr lang="en-US" b="1" dirty="0" smtClean="0">
                <a:solidFill>
                  <a:srgbClr val="686868"/>
                </a:solidFill>
              </a:rPr>
              <a:t/>
            </a:r>
            <a:br>
              <a:rPr lang="en-US" b="1" dirty="0" smtClean="0">
                <a:solidFill>
                  <a:srgbClr val="686868"/>
                </a:solidFill>
              </a:rPr>
            </a:br>
            <a:r>
              <a:rPr lang="en-US" b="1" dirty="0" smtClean="0">
                <a:solidFill>
                  <a:srgbClr val="686868"/>
                </a:solidFill>
              </a:rPr>
              <a:t>as well as to focus activities and discussions but …</a:t>
            </a:r>
            <a:br>
              <a:rPr lang="en-US" b="1" dirty="0" smtClean="0">
                <a:solidFill>
                  <a:srgbClr val="686868"/>
                </a:solidFill>
              </a:rPr>
            </a:br>
            <a:r>
              <a:rPr lang="en-US" b="1" dirty="0" smtClean="0">
                <a:solidFill>
                  <a:srgbClr val="686868"/>
                </a:solidFill>
              </a:rPr>
              <a:t/>
            </a:r>
            <a:br>
              <a:rPr lang="en-US" b="1" dirty="0" smtClean="0">
                <a:solidFill>
                  <a:srgbClr val="686868"/>
                </a:solidFill>
              </a:rPr>
            </a:br>
            <a:r>
              <a:rPr lang="en-US" b="1" dirty="0" smtClean="0">
                <a:solidFill>
                  <a:srgbClr val="686868"/>
                </a:solidFill>
              </a:rPr>
              <a:t>… are not the solely solution to increase software quality.</a:t>
            </a:r>
            <a:br>
              <a:rPr lang="en-US" b="1" dirty="0" smtClean="0">
                <a:solidFill>
                  <a:srgbClr val="686868"/>
                </a:solidFill>
              </a:rPr>
            </a:br>
            <a:r>
              <a:rPr lang="en-US" b="1" dirty="0" smtClean="0">
                <a:solidFill>
                  <a:srgbClr val="686868"/>
                </a:solidFill>
              </a:rPr>
              <a:t>… are no beginners tool and some details require improvements:</a:t>
            </a:r>
          </a:p>
          <a:p>
            <a:pPr>
              <a:spcAft>
                <a:spcPts val="714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686868"/>
                </a:solidFill>
              </a:rPr>
              <a:t>Better indicate priorities</a:t>
            </a:r>
          </a:p>
          <a:p>
            <a:pPr>
              <a:spcBef>
                <a:spcPts val="0"/>
              </a:spcBef>
              <a:spcAft>
                <a:spcPts val="714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686868"/>
                </a:solidFill>
              </a:rPr>
              <a:t>Make dependencies more transparent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686868"/>
                </a:solidFill>
              </a:rPr>
              <a:t>Direct links to (more) practical examples</a:t>
            </a:r>
          </a:p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Supportive </a:t>
            </a:r>
            <a:r>
              <a:rPr lang="en-US" b="1" dirty="0">
                <a:solidFill>
                  <a:srgbClr val="686868"/>
                </a:solidFill>
              </a:rPr>
              <a:t>environment </a:t>
            </a:r>
            <a:r>
              <a:rPr lang="en-US" b="1" dirty="0" smtClean="0">
                <a:solidFill>
                  <a:srgbClr val="686868"/>
                </a:solidFill>
              </a:rPr>
              <a:t>is key!</a:t>
            </a:r>
          </a:p>
          <a:p>
            <a:pPr>
              <a:spcBef>
                <a:spcPts val="0"/>
              </a:spcBef>
              <a:spcAft>
                <a:spcPts val="714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686868"/>
                </a:solidFill>
              </a:rPr>
              <a:t>Community, team culture, mentors</a:t>
            </a:r>
          </a:p>
          <a:p>
            <a:pPr>
              <a:spcAft>
                <a:spcPts val="1429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686868"/>
                </a:solidFill>
              </a:rPr>
              <a:t>Tools and trainings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/ Next steps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pic>
        <p:nvPicPr>
          <p:cNvPr id="1026" name="Picture 2" descr="beleuchtet, die glühbirne, elektrizitä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0799" y="2565698"/>
            <a:ext cx="3121364" cy="31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Improving guidelines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Bef>
                <a:spcPts val="0"/>
              </a:spcBef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Collect and analysis further feedback</a:t>
            </a:r>
          </a:p>
          <a:p>
            <a:pPr>
              <a:spcBef>
                <a:spcPts val="0"/>
              </a:spcBef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Content adaptations</a:t>
            </a:r>
          </a:p>
          <a:p>
            <a:pPr>
              <a:spcBef>
                <a:spcPts val="0"/>
              </a:spcBef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Clearer priorities and dependencies</a:t>
            </a:r>
            <a:br>
              <a:rPr lang="en-US" dirty="0" smtClean="0">
                <a:solidFill>
                  <a:srgbClr val="686868"/>
                </a:solidFill>
              </a:rPr>
            </a:br>
            <a:endParaRPr lang="en-US" dirty="0" smtClean="0">
              <a:solidFill>
                <a:srgbClr val="686868"/>
              </a:solidFill>
            </a:endParaRPr>
          </a:p>
          <a:p>
            <a:pPr marL="0" indent="0">
              <a:spcBef>
                <a:spcPts val="0"/>
              </a:spcBef>
              <a:spcAft>
                <a:spcPts val="714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Improving culture and environment</a:t>
            </a:r>
          </a:p>
          <a:p>
            <a:pPr>
              <a:spcBef>
                <a:spcPts val="0"/>
              </a:spcBef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Community building</a:t>
            </a:r>
          </a:p>
          <a:p>
            <a:pPr>
              <a:spcBef>
                <a:spcPts val="0"/>
              </a:spcBef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Tooling</a:t>
            </a:r>
          </a:p>
          <a:p>
            <a:pPr>
              <a:spcBef>
                <a:spcPts val="0"/>
              </a:spcBef>
              <a:spcAft>
                <a:spcPts val="5001"/>
              </a:spcAft>
            </a:pPr>
            <a:r>
              <a:rPr lang="en-US" dirty="0" smtClean="0">
                <a:solidFill>
                  <a:srgbClr val="686868"/>
                </a:solidFill>
              </a:rPr>
              <a:t>Examples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pic>
        <p:nvPicPr>
          <p:cNvPr id="2052" name="Picture 4" descr="Fußspuren, Strand, Wasser, Schritt, Strand S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8967" y="1701202"/>
            <a:ext cx="3753196" cy="281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ige Legende 7"/>
          <p:cNvSpPr/>
          <p:nvPr/>
        </p:nvSpPr>
        <p:spPr>
          <a:xfrm>
            <a:off x="623554" y="5202874"/>
            <a:ext cx="11140138" cy="819808"/>
          </a:xfrm>
          <a:prstGeom prst="wedgeRectCallout">
            <a:avLst>
              <a:gd name="adj1" fmla="val -37484"/>
              <a:gd name="adj2" fmla="val 44524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ideas about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practice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research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effects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best practice measurable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Please let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discuss!</a:t>
            </a:r>
          </a:p>
        </p:txBody>
      </p:sp>
    </p:spTree>
    <p:extLst>
      <p:ext uri="{BB962C8B-B14F-4D97-AF65-F5344CB8AC3E}">
        <p14:creationId xmlns:p14="http://schemas.microsoft.com/office/powerpoint/2010/main" val="24880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48169" y="1591568"/>
            <a:ext cx="5065276" cy="43390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572"/>
              </a:spcAft>
            </a:pPr>
            <a:r>
              <a:rPr lang="en-US" dirty="0" smtClean="0">
                <a:solidFill>
                  <a:srgbClr val="686868"/>
                </a:solidFill>
              </a:rPr>
              <a:t>RSE17 talk “</a:t>
            </a:r>
            <a:r>
              <a:rPr lang="en-US" dirty="0" smtClean="0">
                <a:solidFill>
                  <a:srgbClr val="686868"/>
                </a:solidFill>
                <a:hlinkClick r:id="rId2"/>
              </a:rPr>
              <a:t>Helping a friend out – Guidelines for better software</a:t>
            </a:r>
            <a:r>
              <a:rPr lang="en-US" dirty="0" smtClean="0">
                <a:solidFill>
                  <a:srgbClr val="686868"/>
                </a:solidFill>
              </a:rPr>
              <a:t>”</a:t>
            </a: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We published the reference guides:</a:t>
            </a:r>
          </a:p>
          <a:p>
            <a:pPr lvl="1">
              <a:spcAft>
                <a:spcPts val="1429"/>
              </a:spcAft>
            </a:pPr>
            <a:r>
              <a:rPr lang="en-US" dirty="0">
                <a:solidFill>
                  <a:srgbClr val="686868"/>
                </a:solidFill>
              </a:rPr>
              <a:t>German version: </a:t>
            </a:r>
            <a:r>
              <a:rPr lang="en-US" dirty="0">
                <a:solidFill>
                  <a:srgbClr val="686868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686868"/>
                </a:solidFill>
                <a:hlinkClick r:id="rId3"/>
              </a:rPr>
              <a:t>doi.org/10.5281/zenodo.1344608</a:t>
            </a:r>
            <a:r>
              <a:rPr lang="en-US" dirty="0" smtClean="0">
                <a:solidFill>
                  <a:srgbClr val="686868"/>
                </a:solidFill>
              </a:rPr>
              <a:t> </a:t>
            </a:r>
          </a:p>
          <a:p>
            <a:pPr lvl="1">
              <a:spcAft>
                <a:spcPts val="1429"/>
              </a:spcAft>
            </a:pPr>
            <a:r>
              <a:rPr lang="en-US" dirty="0">
                <a:solidFill>
                  <a:srgbClr val="686868"/>
                </a:solidFill>
              </a:rPr>
              <a:t>English version: </a:t>
            </a:r>
            <a:r>
              <a:rPr lang="en-US" dirty="0">
                <a:solidFill>
                  <a:srgbClr val="686868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686868"/>
                </a:solidFill>
                <a:hlinkClick r:id="rId4"/>
              </a:rPr>
              <a:t>doi.org/10.5281/zenodo.1344612</a:t>
            </a:r>
            <a:r>
              <a:rPr lang="en-US" dirty="0" smtClean="0">
                <a:solidFill>
                  <a:srgbClr val="686868"/>
                </a:solidFill>
              </a:rPr>
              <a:t> </a:t>
            </a:r>
          </a:p>
          <a:p>
            <a:pPr lvl="1"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  <a:hlinkClick r:id="rId5"/>
              </a:rPr>
              <a:t>https://rse.dlr.de</a:t>
            </a:r>
            <a:r>
              <a:rPr lang="en-US" dirty="0" smtClean="0">
                <a:solidFill>
                  <a:srgbClr val="686868"/>
                </a:solidFill>
              </a:rPr>
              <a:t> </a:t>
            </a: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want to find out more?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743" y="1255596"/>
            <a:ext cx="6085600" cy="433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573552" y="5662622"/>
            <a:ext cx="5932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400" dirty="0" err="1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Zenodo</a:t>
            </a:r>
            <a:r>
              <a:rPr lang="en-US" sz="1400" dirty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, https://zenodo.org/record/1344612 </a:t>
            </a:r>
          </a:p>
        </p:txBody>
      </p:sp>
    </p:spTree>
    <p:extLst>
      <p:ext uri="{BB962C8B-B14F-4D97-AF65-F5344CB8AC3E}">
        <p14:creationId xmlns:p14="http://schemas.microsoft.com/office/powerpoint/2010/main" val="31457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at the</a:t>
            </a:r>
            <a:br>
              <a:rPr lang="en-US" dirty="0" smtClean="0"/>
            </a:br>
            <a:r>
              <a:rPr lang="en-US" dirty="0" smtClean="0"/>
              <a:t>German </a:t>
            </a:r>
            <a:r>
              <a:rPr lang="en-US" dirty="0"/>
              <a:t>Aerospace Center (DLR)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686868"/>
                </a:solidFill>
              </a:rPr>
              <a:t>Numbers</a:t>
            </a:r>
          </a:p>
          <a:p>
            <a:pPr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More than 8000 employees </a:t>
            </a:r>
          </a:p>
          <a:p>
            <a:pPr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~20% of DLR employees involved </a:t>
            </a:r>
            <a:br>
              <a:rPr lang="en-US" dirty="0">
                <a:solidFill>
                  <a:srgbClr val="686868"/>
                </a:solidFill>
              </a:rPr>
            </a:br>
            <a:r>
              <a:rPr lang="en-US" dirty="0">
                <a:solidFill>
                  <a:srgbClr val="686868"/>
                </a:solidFill>
              </a:rPr>
              <a:t>in software development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686868"/>
                </a:solidFill>
              </a:rPr>
              <a:t>Some Characteristics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Variety of </a:t>
            </a:r>
          </a:p>
          <a:p>
            <a:pPr marL="750141" lvl="2">
              <a:spcBef>
                <a:spcPts val="357"/>
              </a:spcBef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Fields </a:t>
            </a:r>
          </a:p>
          <a:p>
            <a:pPr marL="750141" lvl="2">
              <a:spcBef>
                <a:spcPts val="357"/>
              </a:spcBef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Maturity</a:t>
            </a:r>
          </a:p>
          <a:p>
            <a:pPr marL="750141" lvl="2">
              <a:spcBef>
                <a:spcPts val="357"/>
              </a:spcBef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Software technologies</a:t>
            </a:r>
          </a:p>
          <a:p>
            <a:pPr marL="750141" lvl="2">
              <a:spcBef>
                <a:spcPts val="357"/>
              </a:spcBef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Team sizes</a:t>
            </a:r>
          </a:p>
          <a:p>
            <a:pPr marL="750141" lvl="2">
              <a:spcBef>
                <a:spcPts val="357"/>
              </a:spcBef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Backgrounds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54" y="538810"/>
            <a:ext cx="4401801" cy="5627988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>
          <a:xfrm>
            <a:off x="6097588" y="4608663"/>
            <a:ext cx="5860874" cy="1540055"/>
          </a:xfrm>
          <a:prstGeom prst="wedgeRectCallout">
            <a:avLst>
              <a:gd name="adj1" fmla="val -37484"/>
              <a:gd name="adj2" fmla="val 44524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started a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Engineering Initiative for DLR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we believe that </a:t>
            </a:r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research results profit from better software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25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SEI @ DLR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6" name="Abgerundetes Rechteck 5"/>
          <p:cNvSpPr/>
          <p:nvPr/>
        </p:nvSpPr>
        <p:spPr>
          <a:xfrm>
            <a:off x="658505" y="3214037"/>
            <a:ext cx="2558013" cy="1800617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</a:t>
            </a:r>
            <a:b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58505" y="2061642"/>
            <a:ext cx="10913116" cy="1008345"/>
          </a:xfrm>
          <a:prstGeom prst="round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78" tIns="54439" rIns="108878" bIns="54439" rtlCol="0" anchor="ctr">
            <a:noAutofit/>
          </a:bodyPr>
          <a:lstStyle/>
          <a:p>
            <a:pPr algn="ctr"/>
            <a:r>
              <a:rPr lang="en-GB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Engineering Initiative for DLR 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443539" y="3214037"/>
            <a:ext cx="2558013" cy="1800617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b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9013608" y="3214037"/>
            <a:ext cx="2558013" cy="1800617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b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Exchange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6228573" y="3214037"/>
            <a:ext cx="2558013" cy="1800617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</a:t>
            </a:r>
            <a:b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</a:p>
        </p:txBody>
      </p:sp>
    </p:spTree>
    <p:extLst>
      <p:ext uri="{BB962C8B-B14F-4D97-AF65-F5344CB8AC3E}">
        <p14:creationId xmlns:p14="http://schemas.microsoft.com/office/powerpoint/2010/main" val="1224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DLR Software Engineering Guidelines</a:t>
            </a:r>
            <a:br>
              <a:rPr lang="de-DE" dirty="0"/>
            </a:br>
            <a:r>
              <a:rPr lang="de-DE" b="0" dirty="0" smtClean="0"/>
              <a:t>Topics</a:t>
            </a:r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dirty="0">
                <a:solidFill>
                  <a:srgbClr val="686868"/>
                </a:solidFill>
              </a:rPr>
              <a:t>Guidelines support </a:t>
            </a:r>
            <a:r>
              <a:rPr lang="en-US" b="1" dirty="0">
                <a:solidFill>
                  <a:srgbClr val="686868"/>
                </a:solidFill>
              </a:rPr>
              <a:t>research software developers to self-assess their software</a:t>
            </a:r>
            <a:r>
              <a:rPr lang="en-US" dirty="0">
                <a:solidFill>
                  <a:srgbClr val="686868"/>
                </a:solidFill>
              </a:rPr>
              <a:t> concerning </a:t>
            </a:r>
            <a:r>
              <a:rPr lang="en-US" b="1" dirty="0">
                <a:solidFill>
                  <a:srgbClr val="686868"/>
                </a:solidFill>
              </a:rPr>
              <a:t>good development </a:t>
            </a:r>
            <a:r>
              <a:rPr lang="en-US" b="1" dirty="0" smtClean="0">
                <a:solidFill>
                  <a:srgbClr val="686868"/>
                </a:solidFill>
              </a:rPr>
              <a:t>practices</a:t>
            </a:r>
            <a:r>
              <a:rPr lang="en-US" dirty="0" smtClean="0">
                <a:solidFill>
                  <a:srgbClr val="686868"/>
                </a:solidFill>
              </a:rPr>
              <a:t>.</a:t>
            </a:r>
            <a:endParaRPr lang="en-US" dirty="0">
              <a:solidFill>
                <a:srgbClr val="686868"/>
              </a:solidFill>
            </a:endParaRPr>
          </a:p>
          <a:p>
            <a:pPr lvl="1"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Guideline document &amp; Checklists</a:t>
            </a:r>
          </a:p>
          <a:p>
            <a:pPr lvl="1"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Joint development with focus on </a:t>
            </a:r>
            <a:r>
              <a:rPr lang="en-US" b="1" dirty="0" smtClean="0">
                <a:solidFill>
                  <a:srgbClr val="686868"/>
                </a:solidFill>
              </a:rPr>
              <a:t>good practices</a:t>
            </a:r>
            <a:r>
              <a:rPr lang="en-US" dirty="0" smtClean="0">
                <a:solidFill>
                  <a:srgbClr val="686868"/>
                </a:solidFill>
              </a:rPr>
              <a:t>, </a:t>
            </a:r>
            <a:r>
              <a:rPr lang="en-US" b="1" dirty="0" smtClean="0">
                <a:solidFill>
                  <a:srgbClr val="686868"/>
                </a:solidFill>
              </a:rPr>
              <a:t>tools</a:t>
            </a:r>
            <a:r>
              <a:rPr lang="en-US" dirty="0" smtClean="0">
                <a:solidFill>
                  <a:srgbClr val="686868"/>
                </a:solidFill>
              </a:rPr>
              <a:t>, and </a:t>
            </a:r>
            <a:r>
              <a:rPr lang="en-US" b="1" dirty="0" smtClean="0">
                <a:solidFill>
                  <a:srgbClr val="686868"/>
                </a:solidFill>
              </a:rPr>
              <a:t>essential</a:t>
            </a:r>
            <a:r>
              <a:rPr lang="en-US" dirty="0" smtClean="0">
                <a:solidFill>
                  <a:srgbClr val="686868"/>
                </a:solidFill>
              </a:rPr>
              <a:t> </a:t>
            </a:r>
            <a:r>
              <a:rPr lang="en-US" b="1" dirty="0" smtClean="0">
                <a:solidFill>
                  <a:srgbClr val="686868"/>
                </a:solidFill>
              </a:rPr>
              <a:t>documentation</a:t>
            </a:r>
          </a:p>
          <a:p>
            <a:pPr lvl="1">
              <a:spcAft>
                <a:spcPts val="714"/>
              </a:spcAft>
            </a:pPr>
            <a:r>
              <a:rPr lang="en-US" b="1" dirty="0" smtClean="0">
                <a:solidFill>
                  <a:srgbClr val="686868"/>
                </a:solidFill>
              </a:rPr>
              <a:t>77 </a:t>
            </a:r>
            <a:r>
              <a:rPr lang="en-US" b="1" dirty="0">
                <a:solidFill>
                  <a:srgbClr val="686868"/>
                </a:solidFill>
              </a:rPr>
              <a:t>recommendations</a:t>
            </a:r>
            <a:r>
              <a:rPr lang="en-US" dirty="0">
                <a:solidFill>
                  <a:srgbClr val="686868"/>
                </a:solidFill>
              </a:rPr>
              <a:t> give advice in different fields of software engineering</a:t>
            </a:r>
            <a:r>
              <a:rPr lang="en-US" dirty="0" smtClean="0">
                <a:solidFill>
                  <a:srgbClr val="686868"/>
                </a:solidFill>
              </a:rPr>
              <a:t>:</a:t>
            </a: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Sustainable Software Development in Research &gt; Haupt, Carina &gt; 09.+10.10.2018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6" name="Abgerundetes Rechteck 5"/>
          <p:cNvSpPr/>
          <p:nvPr/>
        </p:nvSpPr>
        <p:spPr>
          <a:xfrm>
            <a:off x="2160125" y="3552419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Management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7744161" y="3552419"/>
            <a:ext cx="2681918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Implementation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815625" y="4857634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973837" y="3560396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Architecture</a:t>
            </a: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385694" y="4857634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Management</a:t>
            </a:r>
            <a:br>
              <a:rPr lang="de-DE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9170730" y="4857634"/>
            <a:ext cx="2681918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&amp; Dependencies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600660" y="4857634"/>
            <a:ext cx="2521905" cy="1021793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lIns="108878" tIns="54439" rIns="108878" bIns="54439" anchor="ctr" anchorCtr="0"/>
          <a:lstStyle/>
          <a:p>
            <a:pPr algn="ctr"/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Testing</a:t>
            </a:r>
            <a:b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933853" y="6044796"/>
            <a:ext cx="19187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dirty="0">
                <a:hlinkClick r:id="rId2"/>
              </a:rPr>
              <a:t>https://</a:t>
            </a:r>
            <a:r>
              <a:rPr lang="de-DE" sz="900" dirty="0" smtClean="0">
                <a:hlinkClick r:id="rId2"/>
              </a:rPr>
              <a:t>zenodo.org/record/1344612</a:t>
            </a:r>
            <a:r>
              <a:rPr lang="de-DE" sz="900" dirty="0" smtClean="0"/>
              <a:t> (EN)</a:t>
            </a:r>
          </a:p>
          <a:p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zenodo.org/record/1344608</a:t>
            </a:r>
            <a:r>
              <a:rPr lang="en-US" sz="900" dirty="0" smtClean="0"/>
              <a:t> (DE)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193842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tree_applicationclas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71" y="1420212"/>
            <a:ext cx="5976664" cy="496191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DLR Software Engineering Guidelines</a:t>
            </a:r>
            <a:br>
              <a:rPr lang="de-DE" dirty="0"/>
            </a:br>
            <a:r>
              <a:rPr lang="en-US" b="0" dirty="0" smtClean="0"/>
              <a:t>Tailoring Checklists</a:t>
            </a:r>
            <a:endParaRPr lang="en-US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Sustainable Software Development in Research &gt; Haupt, Carina &gt; 09.+10.10.2018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745660" y="1591200"/>
            <a:ext cx="4961540" cy="433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86868"/>
                </a:solidFill>
              </a:rPr>
              <a:t>Application class 1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686868"/>
                </a:solidFill>
              </a:rPr>
              <a:t>„small“, but other use it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86868"/>
                </a:solidFill>
              </a:rPr>
              <a:t>Application class 2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686868"/>
                </a:solidFill>
              </a:rPr>
              <a:t>„medium – large“, other use it,</a:t>
            </a:r>
            <a:br>
              <a:rPr lang="en-US" dirty="0">
                <a:solidFill>
                  <a:srgbClr val="686868"/>
                </a:solidFill>
              </a:rPr>
            </a:br>
            <a:r>
              <a:rPr lang="en-US" dirty="0">
                <a:solidFill>
                  <a:srgbClr val="686868"/>
                </a:solidFill>
              </a:rPr>
              <a:t>long-term support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86868"/>
                </a:solidFill>
              </a:rPr>
              <a:t>Application class 3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686868"/>
                </a:solidFill>
              </a:rPr>
              <a:t>„products“, critical for success</a:t>
            </a:r>
            <a:br>
              <a:rPr lang="en-US" dirty="0">
                <a:solidFill>
                  <a:srgbClr val="686868"/>
                </a:solidFill>
              </a:rPr>
            </a:br>
            <a:r>
              <a:rPr lang="en-US" dirty="0">
                <a:solidFill>
                  <a:srgbClr val="686868"/>
                </a:solidFill>
              </a:rPr>
              <a:t> of department or institute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86868"/>
                </a:solidFill>
              </a:rPr>
              <a:t>Application class 0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686868"/>
                </a:solidFill>
              </a:rPr>
              <a:t>Personal „use“ </a:t>
            </a:r>
            <a:br>
              <a:rPr lang="en-US" dirty="0">
                <a:solidFill>
                  <a:srgbClr val="686868"/>
                </a:solidFill>
              </a:rPr>
            </a:br>
            <a:r>
              <a:rPr lang="en-US" dirty="0">
                <a:solidFill>
                  <a:srgbClr val="686868"/>
                </a:solidFill>
              </a:rPr>
              <a:t>(intentionally left blank)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>
              <a:solidFill>
                <a:srgbClr val="6868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11" name="Rechteckige Legende 10"/>
          <p:cNvSpPr/>
          <p:nvPr/>
        </p:nvSpPr>
        <p:spPr>
          <a:xfrm>
            <a:off x="6745659" y="5293456"/>
            <a:ext cx="3361248" cy="657113"/>
          </a:xfrm>
          <a:prstGeom prst="wedgeRectCallout">
            <a:avLst>
              <a:gd name="adj1" fmla="val -108838"/>
              <a:gd name="adj2" fmla="val 20827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4" tIns="45712" rIns="91424" bIns="45712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may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over time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Stern mit 6 Zacken 7"/>
          <p:cNvSpPr/>
          <p:nvPr/>
        </p:nvSpPr>
        <p:spPr>
          <a:xfrm rot="491996">
            <a:off x="3834322" y="731150"/>
            <a:ext cx="2549478" cy="1553792"/>
          </a:xfrm>
          <a:prstGeom prst="star6">
            <a:avLst/>
          </a:prstGeom>
          <a:solidFill>
            <a:srgbClr val="FFFF00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 anchorCtr="1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implicity over perfectionism</a:t>
            </a:r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7465739" y="333450"/>
            <a:ext cx="4320480" cy="936898"/>
          </a:xfrm>
          <a:prstGeom prst="wedgeRectCallout">
            <a:avLst>
              <a:gd name="adj1" fmla="val -36740"/>
              <a:gd name="adj2" fmla="val 46545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 class provides an initial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Recommendations can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and removed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fit the context.</a:t>
            </a:r>
          </a:p>
        </p:txBody>
      </p:sp>
    </p:spTree>
    <p:extLst>
      <p:ext uri="{BB962C8B-B14F-4D97-AF65-F5344CB8AC3E}">
        <p14:creationId xmlns:p14="http://schemas.microsoft.com/office/powerpoint/2010/main" val="1235826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DLR Software Engineering Guidelines</a:t>
            </a:r>
            <a:br>
              <a:rPr lang="en-US" dirty="0" smtClean="0"/>
            </a:br>
            <a:r>
              <a:rPr lang="en-US" b="0" dirty="0" smtClean="0"/>
              <a:t>Using Checklists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766543" y="3786250"/>
            <a:ext cx="4445192" cy="2576906"/>
            <a:chOff x="423786" y="1108805"/>
            <a:chExt cx="3664054" cy="28321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343" y="1484784"/>
              <a:ext cx="3656497" cy="24562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  <a:extLst/>
          </p:spPr>
        </p:pic>
        <p:sp>
          <p:nvSpPr>
            <p:cNvPr id="9" name="Rechteckige Legende 8"/>
            <p:cNvSpPr/>
            <p:nvPr/>
          </p:nvSpPr>
          <p:spPr>
            <a:xfrm>
              <a:off x="423786" y="1108805"/>
              <a:ext cx="2574900" cy="369332"/>
            </a:xfrm>
            <a:prstGeom prst="wedgeRectCallout">
              <a:avLst>
                <a:gd name="adj1" fmla="val 31848"/>
                <a:gd name="adj2" fmla="val 7131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2" rIns="91424" bIns="45712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Topic Overview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015535" y="3786250"/>
            <a:ext cx="4151380" cy="2576906"/>
            <a:chOff x="4874826" y="1107895"/>
            <a:chExt cx="3421872" cy="28321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2382" y="1454965"/>
              <a:ext cx="3414316" cy="2485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chteckige Legende 10"/>
            <p:cNvSpPr/>
            <p:nvPr/>
          </p:nvSpPr>
          <p:spPr>
            <a:xfrm>
              <a:off x="4874826" y="1107895"/>
              <a:ext cx="2574900" cy="369332"/>
            </a:xfrm>
            <a:prstGeom prst="wedgeRectCallout">
              <a:avLst>
                <a:gd name="adj1" fmla="val 31848"/>
                <a:gd name="adj2" fmla="val 7131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2" rIns="91424" bIns="45712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Concrete Guideline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001243" y="1334056"/>
            <a:ext cx="6120680" cy="2104890"/>
            <a:chOff x="418207" y="3828638"/>
            <a:chExt cx="5045114" cy="231340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764" y="4191966"/>
              <a:ext cx="5037557" cy="1950079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13" name="Rechteckige Legende 12"/>
            <p:cNvSpPr/>
            <p:nvPr/>
          </p:nvSpPr>
          <p:spPr>
            <a:xfrm>
              <a:off x="418207" y="3828638"/>
              <a:ext cx="2574900" cy="369332"/>
            </a:xfrm>
            <a:prstGeom prst="wedgeRectCallout">
              <a:avLst>
                <a:gd name="adj1" fmla="val 31848"/>
                <a:gd name="adj2" fmla="val 7131"/>
              </a:avLst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24" tIns="45712" rIns="91424" bIns="45712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 List</a:t>
              </a:r>
            </a:p>
          </p:txBody>
        </p:sp>
      </p:grpSp>
      <p:cxnSp>
        <p:nvCxnSpPr>
          <p:cNvPr id="14" name="Gerade Verbindung mit Pfeil 13"/>
          <p:cNvCxnSpPr/>
          <p:nvPr/>
        </p:nvCxnSpPr>
        <p:spPr>
          <a:xfrm flipH="1">
            <a:off x="4009355" y="2855068"/>
            <a:ext cx="432048" cy="1167755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377507" y="5199497"/>
            <a:ext cx="1207528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Sustainable Software Development in Research &gt; Haupt, Carina &gt; 09.+10.10.2018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8425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48169" y="1591568"/>
            <a:ext cx="5065276" cy="433900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>
                <a:solidFill>
                  <a:srgbClr val="686868"/>
                </a:solidFill>
              </a:rPr>
              <a:t>Main use </a:t>
            </a:r>
            <a:r>
              <a:rPr lang="en-US" b="1" dirty="0" smtClean="0">
                <a:solidFill>
                  <a:srgbClr val="686868"/>
                </a:solidFill>
              </a:rPr>
              <a:t>cases: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Find out about the </a:t>
            </a:r>
            <a:r>
              <a:rPr lang="en-US" u="sng" dirty="0">
                <a:solidFill>
                  <a:srgbClr val="686868"/>
                </a:solidFill>
              </a:rPr>
              <a:t>current </a:t>
            </a:r>
            <a:r>
              <a:rPr lang="en-US" u="sng" dirty="0" smtClean="0">
                <a:solidFill>
                  <a:srgbClr val="686868"/>
                </a:solidFill>
              </a:rPr>
              <a:t>status</a:t>
            </a:r>
          </a:p>
          <a:p>
            <a:pPr>
              <a:spcBef>
                <a:spcPts val="0"/>
              </a:spcBef>
              <a:spcAft>
                <a:spcPts val="2858"/>
              </a:spcAft>
            </a:pPr>
            <a:r>
              <a:rPr lang="en-US" dirty="0" smtClean="0">
                <a:solidFill>
                  <a:srgbClr val="686868"/>
                </a:solidFill>
              </a:rPr>
              <a:t>Identify </a:t>
            </a:r>
            <a:r>
              <a:rPr lang="en-US" u="sng" dirty="0" smtClean="0">
                <a:solidFill>
                  <a:srgbClr val="686868"/>
                </a:solidFill>
              </a:rPr>
              <a:t>improvements</a:t>
            </a:r>
            <a:endParaRPr lang="en-US" u="sng" dirty="0">
              <a:solidFill>
                <a:srgbClr val="686868"/>
              </a:solidFill>
            </a:endParaRPr>
          </a:p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Example situations: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Find initial start point in new or legacy software projects</a:t>
            </a:r>
          </a:p>
          <a:p>
            <a:pPr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Ongoing improvement</a:t>
            </a:r>
          </a:p>
          <a:p>
            <a:pPr>
              <a:spcAft>
                <a:spcPts val="714"/>
              </a:spcAft>
            </a:pPr>
            <a:r>
              <a:rPr lang="en-US" dirty="0" smtClean="0">
                <a:solidFill>
                  <a:srgbClr val="686868"/>
                </a:solidFill>
              </a:rPr>
              <a:t>Supporting hand-over</a:t>
            </a:r>
            <a:endParaRPr lang="en-US" dirty="0">
              <a:solidFill>
                <a:srgbClr val="686868"/>
              </a:solidFill>
            </a:endParaRPr>
          </a:p>
          <a:p>
            <a:pPr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Convince </a:t>
            </a:r>
            <a:r>
              <a:rPr lang="en-US" dirty="0" smtClean="0">
                <a:solidFill>
                  <a:srgbClr val="686868"/>
                </a:solidFill>
              </a:rPr>
              <a:t>others</a:t>
            </a:r>
            <a:endParaRPr lang="en-US" dirty="0">
              <a:solidFill>
                <a:srgbClr val="686868"/>
              </a:solidFill>
            </a:endParaRPr>
          </a:p>
          <a:p>
            <a:pPr>
              <a:spcAft>
                <a:spcPts val="714"/>
              </a:spcAft>
            </a:pPr>
            <a:r>
              <a:rPr lang="en-US" dirty="0">
                <a:solidFill>
                  <a:srgbClr val="686868"/>
                </a:solidFill>
              </a:rPr>
              <a:t>Indicate </a:t>
            </a:r>
            <a:r>
              <a:rPr lang="en-US" dirty="0" smtClean="0">
                <a:solidFill>
                  <a:srgbClr val="686868"/>
                </a:solidFill>
              </a:rPr>
              <a:t>applied practices </a:t>
            </a:r>
            <a:r>
              <a:rPr lang="en-US" dirty="0">
                <a:solidFill>
                  <a:srgbClr val="686868"/>
                </a:solidFill>
              </a:rPr>
              <a:t>to a </a:t>
            </a:r>
            <a:r>
              <a:rPr lang="en-US" dirty="0" smtClean="0">
                <a:solidFill>
                  <a:srgbClr val="686868"/>
                </a:solidFill>
              </a:rPr>
              <a:t/>
            </a:r>
            <a:br>
              <a:rPr lang="en-US" dirty="0" smtClean="0">
                <a:solidFill>
                  <a:srgbClr val="686868"/>
                </a:solidFill>
              </a:rPr>
            </a:br>
            <a:r>
              <a:rPr lang="en-US" dirty="0" smtClean="0">
                <a:solidFill>
                  <a:srgbClr val="686868"/>
                </a:solidFill>
              </a:rPr>
              <a:t>third-party</a:t>
            </a: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use the guidelines?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555" y="1309613"/>
            <a:ext cx="6192688" cy="481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800" dirty="0"/>
              <a:t>Two recent examples…</a:t>
            </a:r>
            <a:endParaRPr lang="en-GB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1171505" y="2925749"/>
            <a:ext cx="10375501" cy="1152267"/>
          </a:xfrm>
        </p:spPr>
        <p:txBody>
          <a:bodyPr/>
          <a:lstStyle/>
          <a:p>
            <a:pPr>
              <a:spcAft>
                <a:spcPts val="1429"/>
              </a:spcAft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44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Context:</a:t>
            </a:r>
            <a:endParaRPr lang="en-US" b="1" dirty="0">
              <a:solidFill>
                <a:srgbClr val="686868"/>
              </a:solidFill>
            </a:endParaRPr>
          </a:p>
          <a:p>
            <a:pPr>
              <a:spcBef>
                <a:spcPts val="0"/>
              </a:spcBef>
              <a:spcAft>
                <a:spcPts val="1429"/>
              </a:spcAft>
            </a:pPr>
            <a:r>
              <a:rPr lang="en-US" dirty="0" err="1">
                <a:solidFill>
                  <a:srgbClr val="686868"/>
                </a:solidFill>
              </a:rPr>
              <a:t>Matlab</a:t>
            </a:r>
            <a:r>
              <a:rPr lang="en-US" dirty="0">
                <a:solidFill>
                  <a:srgbClr val="686868"/>
                </a:solidFill>
              </a:rPr>
              <a:t> </a:t>
            </a:r>
            <a:r>
              <a:rPr lang="en-US" dirty="0" smtClean="0">
                <a:solidFill>
                  <a:srgbClr val="686868"/>
                </a:solidFill>
              </a:rPr>
              <a:t>toolbox for </a:t>
            </a:r>
            <a:r>
              <a:rPr lang="en-US" dirty="0">
                <a:solidFill>
                  <a:srgbClr val="686868"/>
                </a:solidFill>
              </a:rPr>
              <a:t>image processing </a:t>
            </a:r>
            <a:r>
              <a:rPr lang="en-US" dirty="0" smtClean="0">
                <a:solidFill>
                  <a:srgbClr val="686868"/>
                </a:solidFill>
              </a:rPr>
              <a:t>and analysis</a:t>
            </a:r>
          </a:p>
          <a:p>
            <a:pPr>
              <a:spcBef>
                <a:spcPts val="0"/>
              </a:spcBef>
              <a:spcAft>
                <a:spcPts val="7144"/>
              </a:spcAft>
            </a:pPr>
            <a:r>
              <a:rPr lang="en-US" dirty="0" smtClean="0">
                <a:solidFill>
                  <a:srgbClr val="686868"/>
                </a:solidFill>
              </a:rPr>
              <a:t>Legacy code base, one researcher + students ► close </a:t>
            </a:r>
            <a:r>
              <a:rPr lang="en-US" dirty="0">
                <a:solidFill>
                  <a:srgbClr val="686868"/>
                </a:solidFill>
              </a:rPr>
              <a:t>to </a:t>
            </a:r>
            <a:r>
              <a:rPr lang="en-US" u="sng" dirty="0" smtClean="0">
                <a:solidFill>
                  <a:srgbClr val="686868"/>
                </a:solidFill>
              </a:rPr>
              <a:t>class 1</a:t>
            </a:r>
            <a:endParaRPr lang="en-US" u="sng" dirty="0">
              <a:solidFill>
                <a:srgbClr val="686868"/>
              </a:solidFill>
            </a:endParaRPr>
          </a:p>
          <a:p>
            <a:pPr marL="0" indent="0">
              <a:spcBef>
                <a:spcPts val="0"/>
              </a:spcBef>
              <a:spcAft>
                <a:spcPts val="1429"/>
              </a:spcAft>
              <a:buNone/>
            </a:pPr>
            <a:r>
              <a:rPr lang="en-US" b="1" dirty="0" smtClean="0">
                <a:solidFill>
                  <a:srgbClr val="686868"/>
                </a:solidFill>
              </a:rPr>
              <a:t>Involvement of our RSE group:</a:t>
            </a:r>
          </a:p>
          <a:p>
            <a:pPr>
              <a:spcAft>
                <a:spcPts val="1429"/>
              </a:spcAft>
            </a:pPr>
            <a:r>
              <a:rPr lang="en-US" dirty="0" smtClean="0">
                <a:solidFill>
                  <a:srgbClr val="686868"/>
                </a:solidFill>
              </a:rPr>
              <a:t>Make it “production-ready”, team </a:t>
            </a:r>
            <a:r>
              <a:rPr lang="en-US" dirty="0">
                <a:solidFill>
                  <a:srgbClr val="686868"/>
                </a:solidFill>
              </a:rPr>
              <a:t>development ► </a:t>
            </a:r>
            <a:r>
              <a:rPr lang="en-US" u="sng" dirty="0">
                <a:solidFill>
                  <a:srgbClr val="686868"/>
                </a:solidFill>
              </a:rPr>
              <a:t>c</a:t>
            </a:r>
            <a:r>
              <a:rPr lang="en-US" u="sng" dirty="0" smtClean="0">
                <a:solidFill>
                  <a:srgbClr val="686868"/>
                </a:solidFill>
              </a:rPr>
              <a:t>lass 2</a:t>
            </a:r>
            <a:r>
              <a:rPr lang="en-US" dirty="0" smtClean="0">
                <a:solidFill>
                  <a:srgbClr val="686868"/>
                </a:solidFill>
              </a:rPr>
              <a:t> </a:t>
            </a:r>
          </a:p>
          <a:p>
            <a:pPr>
              <a:spcAft>
                <a:spcPts val="1429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Consulting:</a:t>
            </a:r>
            <a:r>
              <a:rPr lang="en-US" dirty="0" smtClean="0">
                <a:solidFill>
                  <a:srgbClr val="686868"/>
                </a:solidFill>
              </a:rPr>
              <a:t> Set up processes and tools, training, no feature development</a:t>
            </a:r>
          </a:p>
          <a:p>
            <a:pPr>
              <a:spcAft>
                <a:spcPts val="1429"/>
              </a:spcAft>
            </a:pPr>
            <a:r>
              <a:rPr lang="en-US" u="sng" dirty="0" smtClean="0">
                <a:solidFill>
                  <a:srgbClr val="686868"/>
                </a:solidFill>
              </a:rPr>
              <a:t>Challenges:</a:t>
            </a:r>
            <a:r>
              <a:rPr lang="en-US" dirty="0" smtClean="0">
                <a:solidFill>
                  <a:srgbClr val="686868"/>
                </a:solidFill>
              </a:rPr>
              <a:t> (legacy) </a:t>
            </a:r>
            <a:r>
              <a:rPr lang="en-US" dirty="0" err="1" smtClean="0">
                <a:solidFill>
                  <a:srgbClr val="686868"/>
                </a:solidFill>
              </a:rPr>
              <a:t>Matlab</a:t>
            </a:r>
            <a:r>
              <a:rPr lang="en-US" dirty="0" smtClean="0">
                <a:solidFill>
                  <a:srgbClr val="686868"/>
                </a:solidFill>
              </a:rPr>
              <a:t>, RSEs and developers at different sites</a:t>
            </a:r>
          </a:p>
          <a:p>
            <a:pPr>
              <a:spcAft>
                <a:spcPts val="1429"/>
              </a:spcAft>
            </a:pPr>
            <a:endParaRPr lang="en-US" dirty="0">
              <a:solidFill>
                <a:srgbClr val="686868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Support researchers improving a legacy </a:t>
            </a:r>
            <a:r>
              <a:rPr lang="en-US" dirty="0" err="1" smtClean="0"/>
              <a:t>Matlab</a:t>
            </a:r>
            <a:r>
              <a:rPr lang="en-US" dirty="0" smtClean="0"/>
              <a:t> code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SIAM ESC 2019 &gt; Carina Hauptl  •  Software Engineering Guidelines for Scientists - A Practical Handout for the Developing Researcher &gt; 25.02.2019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95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1060</Words>
  <Application>Microsoft Office PowerPoint</Application>
  <PresentationFormat>Benutzerdefiniert</PresentationFormat>
  <Paragraphs>164</Paragraphs>
  <Slides>15</Slides>
  <Notes>5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DLR-Präsentation 16:9 Englisch</vt:lpstr>
      <vt:lpstr>Software Engineering Guidelines for Scientists A Practical Handout for the Developing Researcher </vt:lpstr>
      <vt:lpstr>Software development at the German Aerospace Center (DLR)</vt:lpstr>
      <vt:lpstr>SEI @ DLR</vt:lpstr>
      <vt:lpstr>The DLR Software Engineering Guidelines Topics</vt:lpstr>
      <vt:lpstr>The DLR Software Engineering Guidelines Tailoring Checklists</vt:lpstr>
      <vt:lpstr>The DLR Software Engineering Guidelines Using Checklists</vt:lpstr>
      <vt:lpstr>How do we use the guidelines?</vt:lpstr>
      <vt:lpstr>Two recent examples…</vt:lpstr>
      <vt:lpstr>Example 1: Support researchers improving a legacy Matlab code </vt:lpstr>
      <vt:lpstr>Example 1: Support researchers improving a legacy Matlab code (cont.)</vt:lpstr>
      <vt:lpstr>Example 2: New development of a metrics calculation tool for satellite performance</vt:lpstr>
      <vt:lpstr>Example 2: New development of a metrics calculation tool for satellite performance (cont.)</vt:lpstr>
      <vt:lpstr>Lessons learnt / Next steps</vt:lpstr>
      <vt:lpstr>Next steps</vt:lpstr>
      <vt:lpstr>Do you want to find out more?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Haupt, Carina</dc:creator>
  <cp:lastModifiedBy>Haupt, Carina</cp:lastModifiedBy>
  <cp:revision>73</cp:revision>
  <dcterms:created xsi:type="dcterms:W3CDTF">2012-06-19T06:51:55Z</dcterms:created>
  <dcterms:modified xsi:type="dcterms:W3CDTF">2019-02-25T19:01:19Z</dcterms:modified>
</cp:coreProperties>
</file>