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</p:sldMasterIdLst>
  <p:notesMasterIdLst>
    <p:notesMasterId r:id="rId24"/>
  </p:notesMasterIdLst>
  <p:sldIdLst>
    <p:sldId id="256" r:id="rId2"/>
    <p:sldId id="417" r:id="rId3"/>
    <p:sldId id="356" r:id="rId4"/>
    <p:sldId id="357" r:id="rId5"/>
    <p:sldId id="557" r:id="rId6"/>
    <p:sldId id="556" r:id="rId7"/>
    <p:sldId id="560" r:id="rId8"/>
    <p:sldId id="563" r:id="rId9"/>
    <p:sldId id="562" r:id="rId10"/>
    <p:sldId id="565" r:id="rId11"/>
    <p:sldId id="367" r:id="rId12"/>
    <p:sldId id="278" r:id="rId13"/>
    <p:sldId id="289" r:id="rId14"/>
    <p:sldId id="279" r:id="rId15"/>
    <p:sldId id="558" r:id="rId16"/>
    <p:sldId id="282" r:id="rId17"/>
    <p:sldId id="290" r:id="rId18"/>
    <p:sldId id="293" r:id="rId19"/>
    <p:sldId id="310" r:id="rId20"/>
    <p:sldId id="298" r:id="rId21"/>
    <p:sldId id="302" r:id="rId22"/>
    <p:sldId id="5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74"/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5"/>
    <p:restoredTop sz="94723"/>
  </p:normalViewPr>
  <p:slideViewPr>
    <p:cSldViewPr snapToGrid="0" snapToObjects="1">
      <p:cViewPr varScale="1">
        <p:scale>
          <a:sx n="77" d="100"/>
          <a:sy n="77" d="100"/>
        </p:scale>
        <p:origin x="120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notesViewPr>
    <p:cSldViewPr snapToGrid="0" snapToObjects="1">
      <p:cViewPr varScale="1">
        <p:scale>
          <a:sx n="62" d="100"/>
          <a:sy n="62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44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54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9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24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34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48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674179" cy="5427879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1" y="1228440"/>
            <a:ext cx="9144000" cy="1690255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 userDrawn="1"/>
        </p:nvSpPr>
        <p:spPr>
          <a:xfrm>
            <a:off x="5674180" y="1"/>
            <a:ext cx="1967594" cy="6858000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36223" y="432263"/>
            <a:ext cx="1455318" cy="56205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 userDrawn="1"/>
        </p:nvSpPr>
        <p:spPr>
          <a:xfrm>
            <a:off x="525308" y="4917359"/>
            <a:ext cx="1668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1" spc="225" dirty="0">
                <a:solidFill>
                  <a:srgbClr val="00ACD9"/>
                </a:solidFill>
                <a:latin typeface="Calibri" charset="0"/>
                <a:ea typeface="Calibri" charset="0"/>
                <a:cs typeface="Calibri" charset="0"/>
              </a:rPr>
              <a:t>PRESENTED BY</a:t>
            </a:r>
          </a:p>
        </p:txBody>
      </p:sp>
      <p:pic>
        <p:nvPicPr>
          <p:cNvPr id="39" name="Picture 38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910132"/>
            <a:ext cx="7049838" cy="3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40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1228440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309" y="5204523"/>
            <a:ext cx="4695998" cy="631034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4180" y="6488668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932" y="5885658"/>
            <a:ext cx="461762" cy="1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8" y="5872133"/>
            <a:ext cx="582240" cy="1467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39852" cy="365125"/>
          </a:xfrm>
        </p:spPr>
        <p:txBody>
          <a:bodyPr/>
          <a:lstStyle/>
          <a:p>
            <a:fld id="{DF30C195-D673-4166-AB69-970D5D8C72AB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83344" y="6459791"/>
            <a:ext cx="3145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674180" y="1363919"/>
            <a:ext cx="1967594" cy="142101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695526" y="6094148"/>
            <a:ext cx="13999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45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45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4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504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3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"/>
            <a:ext cx="9144000" cy="87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"/>
            <a:ext cx="3029221" cy="87470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112603"/>
            <a:ext cx="9144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9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5663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BE4D7-3D20-4E7B-876C-ECC1DCB15DD4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9220" y="6488667"/>
            <a:ext cx="196759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86561" y="6459791"/>
            <a:ext cx="41776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221" y="4893381"/>
            <a:ext cx="6114782" cy="63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A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49570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112603"/>
            <a:ext cx="9144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9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5663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C2C337-3634-4B7D-B603-F3F8655840DD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9220" y="6488667"/>
            <a:ext cx="196759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86561" y="6459791"/>
            <a:ext cx="41776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221" y="4893381"/>
            <a:ext cx="6114782" cy="63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98015" cy="4957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5987" y="223728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8715" y="648591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FCF1D9-EAC2-4B32-85B0-3FA60694175D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8591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87" y="1441700"/>
            <a:ext cx="7543800" cy="3306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6" y="3401175"/>
            <a:ext cx="6857999" cy="5565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168575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8461829" y="321774"/>
            <a:ext cx="68217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982" y="380825"/>
            <a:ext cx="262128" cy="24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5400000">
            <a:off x="168575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5987" y="223728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8715" y="648591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05538A-7D67-4C47-959E-1BE298958312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8591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6" y="3401175"/>
            <a:ext cx="6857999" cy="5565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8461829" y="321774"/>
            <a:ext cx="68217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982" y="380825"/>
            <a:ext cx="262128" cy="24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8715" y="648591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56C16C-2909-4AEC-AF92-6C4BC6D7D7B7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8591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6" y="3401175"/>
            <a:ext cx="6857999" cy="55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5400000">
            <a:off x="168575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461829" y="321774"/>
            <a:ext cx="68217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982" y="380825"/>
            <a:ext cx="262128" cy="24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4208"/>
            <a:ext cx="5674179" cy="3433209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1" y="1228440"/>
            <a:ext cx="9144000" cy="1690255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 userDrawn="1"/>
        </p:nvSpPr>
        <p:spPr>
          <a:xfrm>
            <a:off x="5674180" y="1"/>
            <a:ext cx="1967594" cy="6858000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36223" y="432263"/>
            <a:ext cx="1455318" cy="56205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 userDrawn="1"/>
        </p:nvSpPr>
        <p:spPr>
          <a:xfrm>
            <a:off x="591934" y="2915631"/>
            <a:ext cx="1527812" cy="9051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 userDrawn="1"/>
        </p:nvSpPr>
        <p:spPr>
          <a:xfrm>
            <a:off x="2149358" y="2915631"/>
            <a:ext cx="1009479" cy="905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/>
          <p:cNvSpPr/>
          <p:nvPr userDrawn="1"/>
        </p:nvSpPr>
        <p:spPr>
          <a:xfrm>
            <a:off x="3188449" y="2915631"/>
            <a:ext cx="2485730" cy="905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525308" y="5271934"/>
            <a:ext cx="1668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1" spc="225" dirty="0">
                <a:solidFill>
                  <a:srgbClr val="00ACD9"/>
                </a:solidFill>
                <a:latin typeface="Calibri" charset="0"/>
                <a:ea typeface="Calibri" charset="0"/>
                <a:cs typeface="Calibri" charset="0"/>
              </a:rPr>
              <a:t>PRESENTED BY</a:t>
            </a:r>
          </a:p>
        </p:txBody>
      </p:sp>
      <p:pic>
        <p:nvPicPr>
          <p:cNvPr id="39" name="Picture 3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910132"/>
            <a:ext cx="7049838" cy="3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40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1228440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309" y="5559098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4180" y="6488668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932" y="5885658"/>
            <a:ext cx="461762" cy="1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8" y="5872133"/>
            <a:ext cx="582240" cy="1467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39852" cy="365125"/>
          </a:xfrm>
        </p:spPr>
        <p:txBody>
          <a:bodyPr/>
          <a:lstStyle/>
          <a:p>
            <a:fld id="{97F568B3-21A6-4757-8F7A-1F7AE5775FA5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83344" y="6459791"/>
            <a:ext cx="3145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674180" y="1363919"/>
            <a:ext cx="1967594" cy="142101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695526" y="6094148"/>
            <a:ext cx="13999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45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45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4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504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3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87470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3112607"/>
            <a:ext cx="9144000" cy="1690255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2945674" y="0"/>
            <a:ext cx="6198329" cy="6858000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9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06296" cy="365125"/>
          </a:xfrm>
        </p:spPr>
        <p:txBody>
          <a:bodyPr/>
          <a:lstStyle/>
          <a:p>
            <a:fld id="{17204EFD-431C-47D8-B25E-7ECA8F7B479E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5674" y="6488667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83344" y="6459791"/>
            <a:ext cx="3145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674" y="4893381"/>
            <a:ext cx="6198326" cy="45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A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09"/>
            <a:ext cx="9144000" cy="53452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3112607"/>
            <a:ext cx="9144000" cy="1690255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2945674" y="0"/>
            <a:ext cx="6198329" cy="6858000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9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06296" cy="365125"/>
          </a:xfrm>
        </p:spPr>
        <p:txBody>
          <a:bodyPr/>
          <a:lstStyle/>
          <a:p>
            <a:fld id="{8DE6E87A-01AF-4CE7-8763-13C5AD1817B0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5674" y="6488667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83344" y="6459791"/>
            <a:ext cx="3145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674" y="4893381"/>
            <a:ext cx="6198326" cy="45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4742-B3BD-49B6-B6B7-AD80E9AA2B18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27A-4B4A-48CF-ACBC-DCB79208B069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B3FA-A5D4-4599-BD27-06E38BE979D0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M 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228439"/>
            <a:ext cx="9144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4179" y="2915624"/>
            <a:ext cx="3469822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674180" y="0"/>
            <a:ext cx="1967594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39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6920" y="5567486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59792"/>
            <a:ext cx="75663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DE9B579-807E-425D-BC52-2DAD2FB3F26E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4180" y="6459792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93746" y="388060"/>
            <a:ext cx="1569767" cy="6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" y="1228439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525308" y="5336654"/>
            <a:ext cx="1668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spc="225" dirty="0">
                <a:solidFill>
                  <a:srgbClr val="00ACD9"/>
                </a:solidFill>
              </a:rPr>
              <a:t>PRESENTED BY</a:t>
            </a:r>
          </a:p>
        </p:txBody>
      </p:sp>
      <p:pic>
        <p:nvPicPr>
          <p:cNvPr id="40" name="Picture 39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934370"/>
            <a:ext cx="7049838" cy="365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728" y="5905621"/>
            <a:ext cx="447351" cy="12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8" y="5880651"/>
            <a:ext cx="610223" cy="15375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3"/>
          <p:cNvSpPr/>
          <p:nvPr userDrawn="1"/>
        </p:nvSpPr>
        <p:spPr>
          <a:xfrm>
            <a:off x="591934" y="2915631"/>
            <a:ext cx="1527812" cy="9051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 userDrawn="1"/>
        </p:nvSpPr>
        <p:spPr>
          <a:xfrm>
            <a:off x="2149358" y="2915631"/>
            <a:ext cx="1009479" cy="9051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 userDrawn="1"/>
        </p:nvSpPr>
        <p:spPr>
          <a:xfrm>
            <a:off x="3188449" y="2915631"/>
            <a:ext cx="2485730" cy="90516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 userDrawn="1"/>
        </p:nvSpPr>
        <p:spPr>
          <a:xfrm>
            <a:off x="5674180" y="1363919"/>
            <a:ext cx="1967594" cy="142101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95526" y="6094148"/>
            <a:ext cx="13999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45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4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4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 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228439"/>
            <a:ext cx="9144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6"/>
          <a:stretch/>
        </p:blipFill>
        <p:spPr>
          <a:xfrm>
            <a:off x="5674179" y="2915630"/>
            <a:ext cx="3469822" cy="293193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674180" y="0"/>
            <a:ext cx="1967594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39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6920" y="5567486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59792"/>
            <a:ext cx="75663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67A7D98-D80F-401D-A0AF-F0958BAE445B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4180" y="6459792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93746" y="388060"/>
            <a:ext cx="1569767" cy="6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" y="1228439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525308" y="5336654"/>
            <a:ext cx="1668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spc="225" dirty="0">
                <a:solidFill>
                  <a:srgbClr val="00ACD9"/>
                </a:solidFill>
              </a:rPr>
              <a:t>PRESENTED BY</a:t>
            </a:r>
          </a:p>
        </p:txBody>
      </p:sp>
      <p:pic>
        <p:nvPicPr>
          <p:cNvPr id="40" name="Picture 39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934370"/>
            <a:ext cx="7049838" cy="365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728" y="5905621"/>
            <a:ext cx="447351" cy="12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8" y="5880651"/>
            <a:ext cx="610223" cy="15375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3"/>
          <p:cNvSpPr/>
          <p:nvPr userDrawn="1"/>
        </p:nvSpPr>
        <p:spPr>
          <a:xfrm>
            <a:off x="591934" y="2915631"/>
            <a:ext cx="1527812" cy="9051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 userDrawn="1"/>
        </p:nvSpPr>
        <p:spPr>
          <a:xfrm>
            <a:off x="2149358" y="2915631"/>
            <a:ext cx="1009479" cy="9051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 userDrawn="1"/>
        </p:nvSpPr>
        <p:spPr>
          <a:xfrm>
            <a:off x="3188449" y="2915631"/>
            <a:ext cx="2485730" cy="90516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 userDrawn="1"/>
        </p:nvSpPr>
        <p:spPr>
          <a:xfrm>
            <a:off x="5674180" y="1363919"/>
            <a:ext cx="1967594" cy="142101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95526" y="6094148"/>
            <a:ext cx="13999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45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4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4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5400000">
            <a:off x="167891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051" y="215415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051" y="1429236"/>
            <a:ext cx="75438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15" y="648591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F8E39C-AC22-44F3-9CCB-8932CC3FA507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8591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4" y="437293"/>
            <a:ext cx="4380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61829" y="321774"/>
            <a:ext cx="68217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982" y="380825"/>
            <a:ext cx="262128" cy="24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6" y="3401175"/>
            <a:ext cx="6857999" cy="55658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6" y="3401175"/>
            <a:ext cx="6857999" cy="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3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83" r:id="rId3"/>
    <p:sldLayoutId id="2147483693" r:id="rId4"/>
    <p:sldLayoutId id="2147483684" r:id="rId5"/>
    <p:sldLayoutId id="2147483685" r:id="rId6"/>
    <p:sldLayoutId id="2147483686" r:id="rId7"/>
    <p:sldLayoutId id="2147483687" r:id="rId8"/>
    <p:sldLayoutId id="2147483694" r:id="rId9"/>
    <p:sldLayoutId id="2147483688" r:id="rId10"/>
    <p:sldLayoutId id="2147483695" r:id="rId11"/>
    <p:sldLayoutId id="2147483689" r:id="rId12"/>
    <p:sldLayoutId id="2147483690" r:id="rId13"/>
    <p:sldLayoutId id="214748369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749" rtl="0" eaLnBrk="1" latinLnBrk="0" hangingPunct="1">
        <a:lnSpc>
          <a:spcPct val="85000"/>
        </a:lnSpc>
        <a:spcBef>
          <a:spcPct val="0"/>
        </a:spcBef>
        <a:buNone/>
        <a:defRPr sz="2000" b="0" i="0" kern="1200" spc="75" baseline="0">
          <a:solidFill>
            <a:schemeClr val="bg1"/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68576" indent="-68576" algn="l" defTabSz="685749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18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1pPr>
      <a:lvl2pPr marL="288015" indent="-137150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6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2pPr>
      <a:lvl3pPr marL="425165" indent="-137150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3pPr>
      <a:lvl4pPr marL="562314" indent="-137150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4pPr>
      <a:lvl5pPr marL="699464" indent="-137150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5pPr>
      <a:lvl6pPr marL="824939" indent="-171438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28" indent="-171438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16" indent="-171438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06" indent="-171438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085D38-5D36-4F87-96FE-239DD2BC1D82}"/>
              </a:ext>
            </a:extLst>
          </p:cNvPr>
          <p:cNvSpPr/>
          <p:nvPr/>
        </p:nvSpPr>
        <p:spPr>
          <a:xfrm>
            <a:off x="3458817" y="3086241"/>
            <a:ext cx="2117035" cy="1484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and Integration Workflows for Large Complex Distributed CSE Software Efforts 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/>
              <a:t>Roscoe A. Bartlett, Ph.D.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Dept. Software Engineering &amp; Research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https://bartlettroscoe.github.io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202EA1-939E-43F0-B256-CED880D0F6A9}"/>
              </a:ext>
            </a:extLst>
          </p:cNvPr>
          <p:cNvGrpSpPr/>
          <p:nvPr/>
        </p:nvGrpSpPr>
        <p:grpSpPr>
          <a:xfrm>
            <a:off x="235630" y="3096182"/>
            <a:ext cx="3123446" cy="1465271"/>
            <a:chOff x="235630" y="3096182"/>
            <a:chExt cx="3123446" cy="14652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CC4F40-6F50-4F5F-8D1A-4448409E1BB9}"/>
                </a:ext>
              </a:extLst>
            </p:cNvPr>
            <p:cNvSpPr/>
            <p:nvPr/>
          </p:nvSpPr>
          <p:spPr>
            <a:xfrm>
              <a:off x="235630" y="3096182"/>
              <a:ext cx="3123446" cy="1465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4D8CD1-5CE5-45F4-A15A-ACC7FDED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973" y="3189546"/>
              <a:ext cx="3051103" cy="1322212"/>
            </a:xfrm>
            <a:prstGeom prst="rect">
              <a:avLst/>
            </a:prstGeom>
            <a:noFill/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146EB-FB3E-41BD-A753-A7C036E8ADAE}"/>
              </a:ext>
            </a:extLst>
          </p:cNvPr>
          <p:cNvGrpSpPr/>
          <p:nvPr/>
        </p:nvGrpSpPr>
        <p:grpSpPr>
          <a:xfrm>
            <a:off x="5847563" y="3086241"/>
            <a:ext cx="1620038" cy="1484811"/>
            <a:chOff x="5847563" y="3016668"/>
            <a:chExt cx="1620038" cy="14848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B6B746-0275-4A8E-B3F3-2C72A3741D52}"/>
                </a:ext>
              </a:extLst>
            </p:cNvPr>
            <p:cNvSpPr/>
            <p:nvPr/>
          </p:nvSpPr>
          <p:spPr>
            <a:xfrm>
              <a:off x="5847563" y="3016668"/>
              <a:ext cx="1620038" cy="148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70F33D-F8DE-4582-89F4-6D8BA368F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4486" y="3057132"/>
              <a:ext cx="1407894" cy="139948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44EB3BC-AF32-4E37-ADC5-4C8159E0D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742" y="3143535"/>
            <a:ext cx="2045512" cy="1392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C1F20C-B7FD-4A59-AD19-893457A88D92}"/>
              </a:ext>
            </a:extLst>
          </p:cNvPr>
          <p:cNvSpPr txBox="1"/>
          <p:nvPr/>
        </p:nvSpPr>
        <p:spPr>
          <a:xfrm>
            <a:off x="525700" y="6361043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SAND2019-2092 C</a:t>
            </a:r>
          </a:p>
        </p:txBody>
      </p:sp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8163" y="192088"/>
            <a:ext cx="8323262" cy="3810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What Not to Do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84363" y="971550"/>
            <a:ext cx="1752600" cy="9763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2233613"/>
            <a:ext cx="1752600" cy="1004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Native</a:t>
            </a:r>
          </a:p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60563" y="15319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806700" y="15176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2794000"/>
            <a:ext cx="774700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2779713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sp>
        <p:nvSpPr>
          <p:cNvPr id="16402" name="Rectangle 28"/>
          <p:cNvSpPr>
            <a:spLocks noChangeArrowheads="1"/>
          </p:cNvSpPr>
          <p:nvPr/>
        </p:nvSpPr>
        <p:spPr bwMode="auto">
          <a:xfrm>
            <a:off x="6376988" y="3500140"/>
            <a:ext cx="2343150" cy="184656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b="1" dirty="0"/>
              <a:t>Project Repos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155575" y="3038475"/>
            <a:ext cx="1225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External</a:t>
            </a:r>
          </a:p>
          <a:p>
            <a:pPr algn="ctr"/>
            <a:r>
              <a:rPr lang="en-US" altLang="en-US" sz="1200" dirty="0"/>
              <a:t>Repo2 </a:t>
            </a:r>
            <a:r>
              <a:rPr lang="en-US" altLang="en-US" sz="1200" dirty="0" err="1"/>
              <a:t>Devs</a:t>
            </a:r>
            <a:endParaRPr lang="en-US" altLang="en-US" sz="1200" dirty="0"/>
          </a:p>
        </p:txBody>
      </p:sp>
      <p:cxnSp>
        <p:nvCxnSpPr>
          <p:cNvPr id="16406" name="AutoShape 17"/>
          <p:cNvCxnSpPr>
            <a:cxnSpLocks noChangeShapeType="1"/>
            <a:stCxn id="193" idx="1"/>
            <a:endCxn id="6" idx="3"/>
          </p:cNvCxnSpPr>
          <p:nvPr/>
        </p:nvCxnSpPr>
        <p:spPr bwMode="auto">
          <a:xfrm flipH="1" flipV="1">
            <a:off x="3636963" y="1459707"/>
            <a:ext cx="1530695" cy="185375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8" name="Rectangle 66"/>
          <p:cNvSpPr>
            <a:spLocks noChangeArrowheads="1"/>
          </p:cNvSpPr>
          <p:nvPr/>
        </p:nvSpPr>
        <p:spPr bwMode="auto">
          <a:xfrm flipV="1">
            <a:off x="6397625" y="4433888"/>
            <a:ext cx="133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6409" name="AutoShape 17"/>
          <p:cNvCxnSpPr>
            <a:cxnSpLocks noChangeShapeType="1"/>
            <a:stCxn id="193" idx="1"/>
            <a:endCxn id="7" idx="3"/>
          </p:cNvCxnSpPr>
          <p:nvPr/>
        </p:nvCxnSpPr>
        <p:spPr bwMode="auto">
          <a:xfrm flipH="1" flipV="1">
            <a:off x="3636963" y="2736057"/>
            <a:ext cx="1530695" cy="5774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AutoShape 17"/>
          <p:cNvCxnSpPr>
            <a:cxnSpLocks noChangeShapeType="1"/>
            <a:stCxn id="151" idx="3"/>
            <a:endCxn id="6" idx="1"/>
          </p:cNvCxnSpPr>
          <p:nvPr/>
        </p:nvCxnSpPr>
        <p:spPr bwMode="auto">
          <a:xfrm>
            <a:off x="996950" y="1414463"/>
            <a:ext cx="887413" cy="460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AutoShape 17"/>
          <p:cNvCxnSpPr>
            <a:cxnSpLocks noChangeShapeType="1"/>
            <a:stCxn id="161" idx="3"/>
            <a:endCxn id="7" idx="1"/>
          </p:cNvCxnSpPr>
          <p:nvPr/>
        </p:nvCxnSpPr>
        <p:spPr bwMode="auto">
          <a:xfrm>
            <a:off x="996950" y="2662238"/>
            <a:ext cx="887413" cy="7461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19" name="Group 3089"/>
          <p:cNvGrpSpPr>
            <a:grpSpLocks/>
          </p:cNvGrpSpPr>
          <p:nvPr/>
        </p:nvGrpSpPr>
        <p:grpSpPr bwMode="auto">
          <a:xfrm>
            <a:off x="155575" y="1116013"/>
            <a:ext cx="1225550" cy="1154636"/>
            <a:chOff x="155425" y="1268456"/>
            <a:chExt cx="1225668" cy="1154668"/>
          </a:xfrm>
        </p:grpSpPr>
        <p:sp>
          <p:nvSpPr>
            <p:cNvPr id="16455" name="Rectangle 4"/>
            <p:cNvSpPr>
              <a:spLocks noChangeArrowheads="1"/>
            </p:cNvSpPr>
            <p:nvPr/>
          </p:nvSpPr>
          <p:spPr bwMode="auto">
            <a:xfrm>
              <a:off x="155425" y="1961446"/>
              <a:ext cx="1225668" cy="46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200" dirty="0"/>
                <a:t>External</a:t>
              </a:r>
            </a:p>
            <a:p>
              <a:pPr algn="ctr"/>
              <a:r>
                <a:rPr lang="en-US" altLang="en-US" sz="1200" dirty="0"/>
                <a:t>Repo1 </a:t>
              </a:r>
              <a:r>
                <a:rPr lang="en-US" altLang="en-US" sz="1200" dirty="0" err="1"/>
                <a:t>Devs</a:t>
              </a:r>
              <a:endParaRPr lang="en-US" altLang="en-US" sz="1200" dirty="0"/>
            </a:p>
          </p:txBody>
        </p:sp>
        <p:grpSp>
          <p:nvGrpSpPr>
            <p:cNvPr id="16456" name="Group 148"/>
            <p:cNvGrpSpPr>
              <a:grpSpLocks/>
            </p:cNvGrpSpPr>
            <p:nvPr/>
          </p:nvGrpSpPr>
          <p:grpSpPr bwMode="auto">
            <a:xfrm>
              <a:off x="538831" y="1268456"/>
              <a:ext cx="458857" cy="602063"/>
              <a:chOff x="7272300" y="5228122"/>
              <a:chExt cx="602530" cy="790575"/>
            </a:xfrm>
          </p:grpSpPr>
          <p:grpSp>
            <p:nvGrpSpPr>
              <p:cNvPr id="16457" name="Group 6"/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16459" name="Oval 7"/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0" name="Line 8"/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1" name="Line 9"/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3" name="Line 11"/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1" name="Rectangle 150"/>
              <p:cNvSpPr/>
              <p:nvPr/>
            </p:nvSpPr>
            <p:spPr>
              <a:xfrm>
                <a:off x="7271274" y="5553323"/>
                <a:ext cx="604581" cy="131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6420" name="Group 6"/>
          <p:cNvGrpSpPr>
            <a:grpSpLocks/>
          </p:cNvGrpSpPr>
          <p:nvPr/>
        </p:nvGrpSpPr>
        <p:grpSpPr bwMode="auto">
          <a:xfrm>
            <a:off x="615950" y="2365375"/>
            <a:ext cx="273050" cy="601663"/>
            <a:chOff x="4211" y="781"/>
            <a:chExt cx="338" cy="774"/>
          </a:xfrm>
        </p:grpSpPr>
        <p:sp>
          <p:nvSpPr>
            <p:cNvPr id="16450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1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538163" y="2613025"/>
            <a:ext cx="458787" cy="10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22" name="Rectangle 4"/>
          <p:cNvSpPr>
            <a:spLocks noChangeArrowheads="1"/>
          </p:cNvSpPr>
          <p:nvPr/>
        </p:nvSpPr>
        <p:spPr bwMode="auto">
          <a:xfrm>
            <a:off x="4692650" y="3815901"/>
            <a:ext cx="1225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Project</a:t>
            </a:r>
          </a:p>
          <a:p>
            <a:pPr algn="ctr"/>
            <a:r>
              <a:rPr lang="en-US" altLang="en-US" sz="1200" dirty="0" err="1"/>
              <a:t>Devs</a:t>
            </a:r>
            <a:endParaRPr lang="en-US" altLang="en-US" sz="1200" dirty="0"/>
          </a:p>
        </p:txBody>
      </p:sp>
      <p:grpSp>
        <p:nvGrpSpPr>
          <p:cNvPr id="16423" name="Group 190"/>
          <p:cNvGrpSpPr>
            <a:grpSpLocks/>
          </p:cNvGrpSpPr>
          <p:nvPr/>
        </p:nvGrpSpPr>
        <p:grpSpPr bwMode="auto">
          <a:xfrm>
            <a:off x="5167658" y="3015007"/>
            <a:ext cx="458788" cy="603250"/>
            <a:chOff x="4732422" y="2910152"/>
            <a:chExt cx="458857" cy="602063"/>
          </a:xfrm>
        </p:grpSpPr>
        <p:grpSp>
          <p:nvGrpSpPr>
            <p:cNvPr id="16443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16445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46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428" name="Rectangle 4"/>
          <p:cNvSpPr>
            <a:spLocks noChangeArrowheads="1"/>
          </p:cNvSpPr>
          <p:nvPr/>
        </p:nvSpPr>
        <p:spPr bwMode="auto">
          <a:xfrm>
            <a:off x="808038" y="97155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29" name="Rectangle 4"/>
          <p:cNvSpPr>
            <a:spLocks noChangeArrowheads="1"/>
          </p:cNvSpPr>
          <p:nvPr/>
        </p:nvSpPr>
        <p:spPr bwMode="auto">
          <a:xfrm>
            <a:off x="811213" y="220027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34" name="Rectangle 4"/>
          <p:cNvSpPr>
            <a:spLocks noChangeArrowheads="1"/>
          </p:cNvSpPr>
          <p:nvPr/>
        </p:nvSpPr>
        <p:spPr bwMode="auto">
          <a:xfrm>
            <a:off x="4065175" y="1838579"/>
            <a:ext cx="661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</p:txBody>
      </p:sp>
      <p:sp>
        <p:nvSpPr>
          <p:cNvPr id="92" name="Slide Number Placeholder 1">
            <a:extLst>
              <a:ext uri="{FF2B5EF4-FFF2-40B4-BE49-F238E27FC236}">
                <a16:creationId xmlns:a16="http://schemas.microsoft.com/office/drawing/2014/main" id="{A2325AAC-01E6-44DA-A876-E16225C15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</p:spPr>
        <p:txBody>
          <a:bodyPr/>
          <a:lstStyle/>
          <a:p>
            <a:fld id="{4FAB73BC-B049-4115-A692-8D63A059BFB8}" type="slidenum">
              <a:rPr lang="en-US" sz="1800" smtClean="0"/>
              <a:pPr/>
              <a:t>10</a:t>
            </a:fld>
            <a:endParaRPr lang="en-US" sz="1800" dirty="0"/>
          </a:p>
        </p:txBody>
      </p:sp>
      <p:sp>
        <p:nvSpPr>
          <p:cNvPr id="98" name="Rectangle 4">
            <a:extLst>
              <a:ext uri="{FF2B5EF4-FFF2-40B4-BE49-F238E27FC236}">
                <a16:creationId xmlns:a16="http://schemas.microsoft.com/office/drawing/2014/main" id="{1CDFAC29-4D4F-433F-8DD7-D29A2FFF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673" y="2546757"/>
            <a:ext cx="6822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</p:txBody>
      </p:sp>
      <p:cxnSp>
        <p:nvCxnSpPr>
          <p:cNvPr id="99" name="AutoShape 17">
            <a:extLst>
              <a:ext uri="{FF2B5EF4-FFF2-40B4-BE49-F238E27FC236}">
                <a16:creationId xmlns:a16="http://schemas.microsoft.com/office/drawing/2014/main" id="{833A63D8-DB11-4DBD-952D-9DB58657D900}"/>
              </a:ext>
            </a:extLst>
          </p:cNvPr>
          <p:cNvCxnSpPr>
            <a:cxnSpLocks noChangeShapeType="1"/>
            <a:stCxn id="8" idx="1"/>
            <a:endCxn id="193" idx="3"/>
          </p:cNvCxnSpPr>
          <p:nvPr/>
        </p:nvCxnSpPr>
        <p:spPr bwMode="auto">
          <a:xfrm flipH="1" flipV="1">
            <a:off x="5626446" y="3313457"/>
            <a:ext cx="1172817" cy="126251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Rectangle 3">
            <a:extLst>
              <a:ext uri="{FF2B5EF4-FFF2-40B4-BE49-F238E27FC236}">
                <a16:creationId xmlns:a16="http://schemas.microsoft.com/office/drawing/2014/main" id="{310C1A56-89BF-4C09-9669-1F561818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3" y="3599207"/>
            <a:ext cx="4467249" cy="318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ts val="600"/>
              </a:spcBef>
              <a:buSzPct val="100000"/>
              <a:defRPr/>
            </a:pPr>
            <a:r>
              <a:rPr lang="en-US" altLang="en-US" sz="1600" b="1" dirty="0"/>
              <a:t>Why is this so bad?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</a:rPr>
              <a:t>Lack of test coverage in the external repo’s native test suite to cover project’s needs.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</a:rPr>
              <a:t>External repo developers not testing against the project’s code and tests.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</a:rPr>
              <a:t>External repo may be broken w.r.t. to the project for long period of time.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</a:rPr>
              <a:t>Project developers frequently pull code that does not even configure or build.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</a:rPr>
              <a:t>Broken code frequently interrupting the work of project developers.</a:t>
            </a:r>
          </a:p>
        </p:txBody>
      </p:sp>
      <p:pic>
        <p:nvPicPr>
          <p:cNvPr id="104" name="Picture 2" descr="Image result for coding horror">
            <a:extLst>
              <a:ext uri="{FF2B5EF4-FFF2-40B4-BE49-F238E27FC236}">
                <a16:creationId xmlns:a16="http://schemas.microsoft.com/office/drawing/2014/main" id="{65892464-B785-43C2-A1FB-751AB41E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54" y="1463675"/>
            <a:ext cx="1387076" cy="138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1639C3-A828-4530-8E08-4545035CADEE}"/>
              </a:ext>
            </a:extLst>
          </p:cNvPr>
          <p:cNvSpPr/>
          <p:nvPr/>
        </p:nvSpPr>
        <p:spPr>
          <a:xfrm>
            <a:off x="5016103" y="782076"/>
            <a:ext cx="3709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altLang="en-US" dirty="0">
                <a:solidFill>
                  <a:srgbClr val="FF0000"/>
                </a:solidFill>
              </a:rPr>
              <a:t>Project Developers Directly Pulling from the External Repos</a:t>
            </a:r>
          </a:p>
        </p:txBody>
      </p:sp>
      <p:sp>
        <p:nvSpPr>
          <p:cNvPr id="106" name="Rectangle 4">
            <a:extLst>
              <a:ext uri="{FF2B5EF4-FFF2-40B4-BE49-F238E27FC236}">
                <a16:creationId xmlns:a16="http://schemas.microsoft.com/office/drawing/2014/main" id="{99CC7F78-3C85-4614-899D-12D2C1109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156" y="3103014"/>
            <a:ext cx="1225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</p:spTree>
    <p:extLst>
      <p:ext uri="{BB962C8B-B14F-4D97-AF65-F5344CB8AC3E}">
        <p14:creationId xmlns:p14="http://schemas.microsoft.com/office/powerpoint/2010/main" val="5012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449">
        <p:fade/>
      </p:transition>
    </mc:Choice>
    <mc:Fallback xmlns="">
      <p:transition spd="med" advTm="7444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8163" y="192088"/>
            <a:ext cx="8323262" cy="3810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Managing Internal and External Development &amp; Integration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84363" y="971550"/>
            <a:ext cx="1752600" cy="9763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2233613"/>
            <a:ext cx="1752600" cy="1004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Native</a:t>
            </a:r>
          </a:p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60563" y="15319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806700" y="15176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2794000"/>
            <a:ext cx="774700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2779713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799490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69982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716119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16402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b="1" dirty="0"/>
              <a:t>Project Repos</a:t>
            </a:r>
          </a:p>
        </p:txBody>
      </p:sp>
      <p:cxnSp>
        <p:nvCxnSpPr>
          <p:cNvPr id="16403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5400000" flipH="1" flipV="1">
            <a:off x="7475651" y="2377962"/>
            <a:ext cx="400050" cy="2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155575" y="3038475"/>
            <a:ext cx="1225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External</a:t>
            </a:r>
          </a:p>
          <a:p>
            <a:pPr algn="ctr"/>
            <a:r>
              <a:rPr lang="en-US" altLang="en-US" sz="1200" dirty="0"/>
              <a:t>Repo2 </a:t>
            </a:r>
            <a:r>
              <a:rPr lang="en-US" altLang="en-US" sz="1200" dirty="0" err="1"/>
              <a:t>Devs</a:t>
            </a:r>
            <a:endParaRPr lang="en-US" altLang="en-US" sz="1200" dirty="0"/>
          </a:p>
        </p:txBody>
      </p:sp>
      <p:cxnSp>
        <p:nvCxnSpPr>
          <p:cNvPr id="16406" name="AutoShape 17"/>
          <p:cNvCxnSpPr>
            <a:cxnSpLocks noChangeShapeType="1"/>
            <a:stCxn id="193" idx="3"/>
          </p:cNvCxnSpPr>
          <p:nvPr/>
        </p:nvCxnSpPr>
        <p:spPr bwMode="auto">
          <a:xfrm flipV="1">
            <a:off x="5529263" y="4680380"/>
            <a:ext cx="859631" cy="313961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7" name="Rectangle 4"/>
          <p:cNvSpPr>
            <a:spLocks noChangeArrowheads="1"/>
          </p:cNvSpPr>
          <p:nvPr/>
        </p:nvSpPr>
        <p:spPr bwMode="auto">
          <a:xfrm>
            <a:off x="4624388" y="1631608"/>
            <a:ext cx="122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Repo1 Integrator</a:t>
            </a:r>
          </a:p>
        </p:txBody>
      </p:sp>
      <p:sp>
        <p:nvSpPr>
          <p:cNvPr id="16408" name="Rectangle 66"/>
          <p:cNvSpPr>
            <a:spLocks noChangeArrowheads="1"/>
          </p:cNvSpPr>
          <p:nvPr/>
        </p:nvSpPr>
        <p:spPr bwMode="auto">
          <a:xfrm flipV="1">
            <a:off x="6397625" y="4433888"/>
            <a:ext cx="133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6409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>
            <a:off x="3636963" y="2462942"/>
            <a:ext cx="1413668" cy="27311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0" name="AutoShape 17"/>
          <p:cNvCxnSpPr>
            <a:cxnSpLocks noChangeShapeType="1"/>
            <a:stCxn id="16466" idx="0"/>
            <a:endCxn id="6" idx="3"/>
          </p:cNvCxnSpPr>
          <p:nvPr/>
        </p:nvCxnSpPr>
        <p:spPr bwMode="auto">
          <a:xfrm flipH="1">
            <a:off x="3636963" y="1280805"/>
            <a:ext cx="1449387" cy="17890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1" name="AutoShape 17"/>
          <p:cNvCxnSpPr>
            <a:cxnSpLocks noChangeShapeType="1"/>
            <a:stCxn id="16466" idx="1"/>
            <a:endCxn id="23" idx="1"/>
          </p:cNvCxnSpPr>
          <p:nvPr/>
        </p:nvCxnSpPr>
        <p:spPr bwMode="auto">
          <a:xfrm>
            <a:off x="5357813" y="1280806"/>
            <a:ext cx="1441677" cy="40908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2" name="AutoShape 17"/>
          <p:cNvCxnSpPr>
            <a:cxnSpLocks noChangeShapeType="1"/>
            <a:stCxn id="131" idx="3"/>
            <a:endCxn id="24" idx="1"/>
          </p:cNvCxnSpPr>
          <p:nvPr/>
        </p:nvCxnSpPr>
        <p:spPr bwMode="auto">
          <a:xfrm>
            <a:off x="5509418" y="2462942"/>
            <a:ext cx="1289845" cy="61760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AutoShape 17"/>
          <p:cNvCxnSpPr>
            <a:cxnSpLocks noChangeShapeType="1"/>
            <a:stCxn id="151" idx="3"/>
            <a:endCxn id="6" idx="1"/>
          </p:cNvCxnSpPr>
          <p:nvPr/>
        </p:nvCxnSpPr>
        <p:spPr bwMode="auto">
          <a:xfrm>
            <a:off x="996950" y="1414463"/>
            <a:ext cx="887413" cy="460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AutoShape 17"/>
          <p:cNvCxnSpPr>
            <a:cxnSpLocks noChangeShapeType="1"/>
            <a:stCxn id="161" idx="3"/>
            <a:endCxn id="7" idx="1"/>
          </p:cNvCxnSpPr>
          <p:nvPr/>
        </p:nvCxnSpPr>
        <p:spPr bwMode="auto">
          <a:xfrm>
            <a:off x="996950" y="2662238"/>
            <a:ext cx="887413" cy="7461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5" name="Rectangle 4"/>
          <p:cNvSpPr>
            <a:spLocks noChangeArrowheads="1"/>
          </p:cNvSpPr>
          <p:nvPr/>
        </p:nvSpPr>
        <p:spPr bwMode="auto">
          <a:xfrm>
            <a:off x="4718752" y="3913830"/>
            <a:ext cx="1293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0070C0"/>
                </a:solidFill>
              </a:rPr>
              <a:t>Repo2 / Project</a:t>
            </a:r>
          </a:p>
          <a:p>
            <a:pPr algn="ctr"/>
            <a:r>
              <a:rPr lang="en-US" altLang="en-US" sz="1200" b="1" dirty="0">
                <a:solidFill>
                  <a:srgbClr val="0070C0"/>
                </a:solidFill>
              </a:rPr>
              <a:t>Co-developer</a:t>
            </a:r>
          </a:p>
        </p:txBody>
      </p:sp>
      <p:grpSp>
        <p:nvGrpSpPr>
          <p:cNvPr id="16416" name="Group 3095"/>
          <p:cNvGrpSpPr>
            <a:grpSpLocks/>
          </p:cNvGrpSpPr>
          <p:nvPr/>
        </p:nvGrpSpPr>
        <p:grpSpPr bwMode="auto">
          <a:xfrm>
            <a:off x="5050631" y="2165285"/>
            <a:ext cx="458787" cy="601663"/>
            <a:chOff x="4732422" y="2910152"/>
            <a:chExt cx="458857" cy="602063"/>
          </a:xfrm>
        </p:grpSpPr>
        <p:grpSp>
          <p:nvGrpSpPr>
            <p:cNvPr id="16469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16471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72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417" name="Group 6"/>
          <p:cNvGrpSpPr>
            <a:grpSpLocks/>
          </p:cNvGrpSpPr>
          <p:nvPr/>
        </p:nvGrpSpPr>
        <p:grpSpPr bwMode="auto">
          <a:xfrm>
            <a:off x="5086350" y="979973"/>
            <a:ext cx="271463" cy="601663"/>
            <a:chOff x="4211" y="781"/>
            <a:chExt cx="338" cy="774"/>
          </a:xfrm>
        </p:grpSpPr>
        <p:sp>
          <p:nvSpPr>
            <p:cNvPr id="16464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65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5008563" y="1406525"/>
            <a:ext cx="458787" cy="10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419" name="Group 3089"/>
          <p:cNvGrpSpPr>
            <a:grpSpLocks/>
          </p:cNvGrpSpPr>
          <p:nvPr/>
        </p:nvGrpSpPr>
        <p:grpSpPr bwMode="auto">
          <a:xfrm>
            <a:off x="155575" y="1116013"/>
            <a:ext cx="1225550" cy="1154636"/>
            <a:chOff x="155425" y="1268456"/>
            <a:chExt cx="1225668" cy="1154668"/>
          </a:xfrm>
        </p:grpSpPr>
        <p:sp>
          <p:nvSpPr>
            <p:cNvPr id="16455" name="Rectangle 4"/>
            <p:cNvSpPr>
              <a:spLocks noChangeArrowheads="1"/>
            </p:cNvSpPr>
            <p:nvPr/>
          </p:nvSpPr>
          <p:spPr bwMode="auto">
            <a:xfrm>
              <a:off x="155425" y="1961446"/>
              <a:ext cx="1225668" cy="46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200" dirty="0"/>
                <a:t>External Repo1 </a:t>
              </a:r>
              <a:r>
                <a:rPr lang="en-US" altLang="en-US" sz="1200" dirty="0" err="1"/>
                <a:t>Devs</a:t>
              </a:r>
              <a:endParaRPr lang="en-US" altLang="en-US" sz="1200" dirty="0"/>
            </a:p>
          </p:txBody>
        </p:sp>
        <p:grpSp>
          <p:nvGrpSpPr>
            <p:cNvPr id="16456" name="Group 148"/>
            <p:cNvGrpSpPr>
              <a:grpSpLocks/>
            </p:cNvGrpSpPr>
            <p:nvPr/>
          </p:nvGrpSpPr>
          <p:grpSpPr bwMode="auto">
            <a:xfrm>
              <a:off x="538831" y="1268456"/>
              <a:ext cx="458857" cy="602063"/>
              <a:chOff x="7272300" y="5228122"/>
              <a:chExt cx="602530" cy="790575"/>
            </a:xfrm>
          </p:grpSpPr>
          <p:grpSp>
            <p:nvGrpSpPr>
              <p:cNvPr id="16457" name="Group 6"/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16459" name="Oval 7"/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0" name="Line 8"/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1" name="Line 9"/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3" name="Line 11"/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1" name="Rectangle 150"/>
              <p:cNvSpPr/>
              <p:nvPr/>
            </p:nvSpPr>
            <p:spPr>
              <a:xfrm>
                <a:off x="7271274" y="5553323"/>
                <a:ext cx="604581" cy="131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6420" name="Group 6"/>
          <p:cNvGrpSpPr>
            <a:grpSpLocks/>
          </p:cNvGrpSpPr>
          <p:nvPr/>
        </p:nvGrpSpPr>
        <p:grpSpPr bwMode="auto">
          <a:xfrm>
            <a:off x="615950" y="2365375"/>
            <a:ext cx="273050" cy="601663"/>
            <a:chOff x="4211" y="781"/>
            <a:chExt cx="338" cy="774"/>
          </a:xfrm>
        </p:grpSpPr>
        <p:sp>
          <p:nvSpPr>
            <p:cNvPr id="16450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1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538163" y="2613025"/>
            <a:ext cx="458787" cy="10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22" name="Rectangle 4"/>
          <p:cNvSpPr>
            <a:spLocks noChangeArrowheads="1"/>
          </p:cNvSpPr>
          <p:nvPr/>
        </p:nvSpPr>
        <p:spPr bwMode="auto">
          <a:xfrm>
            <a:off x="4719785" y="540512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Project </a:t>
            </a:r>
            <a:r>
              <a:rPr lang="en-US" altLang="en-US" sz="1200" dirty="0" err="1"/>
              <a:t>Devs</a:t>
            </a:r>
            <a:endParaRPr lang="en-US" altLang="en-US" sz="1200" dirty="0"/>
          </a:p>
        </p:txBody>
      </p:sp>
      <p:grpSp>
        <p:nvGrpSpPr>
          <p:cNvPr id="16423" name="Group 190"/>
          <p:cNvGrpSpPr>
            <a:grpSpLocks/>
          </p:cNvGrpSpPr>
          <p:nvPr/>
        </p:nvGrpSpPr>
        <p:grpSpPr bwMode="auto">
          <a:xfrm>
            <a:off x="5070475" y="4695891"/>
            <a:ext cx="458788" cy="603250"/>
            <a:chOff x="4732422" y="2910152"/>
            <a:chExt cx="458857" cy="602063"/>
          </a:xfrm>
        </p:grpSpPr>
        <p:grpSp>
          <p:nvGrpSpPr>
            <p:cNvPr id="16443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16445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46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424" name="Rectangle 4"/>
          <p:cNvSpPr>
            <a:spLocks noChangeArrowheads="1"/>
          </p:cNvSpPr>
          <p:nvPr/>
        </p:nvSpPr>
        <p:spPr bwMode="auto">
          <a:xfrm>
            <a:off x="5478338" y="6214758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Project Releaser</a:t>
            </a:r>
          </a:p>
        </p:txBody>
      </p:sp>
      <p:grpSp>
        <p:nvGrpSpPr>
          <p:cNvPr id="16425" name="Group 200"/>
          <p:cNvGrpSpPr>
            <a:grpSpLocks/>
          </p:cNvGrpSpPr>
          <p:nvPr/>
        </p:nvGrpSpPr>
        <p:grpSpPr bwMode="auto">
          <a:xfrm>
            <a:off x="5924946" y="5547212"/>
            <a:ext cx="458788" cy="601662"/>
            <a:chOff x="4732422" y="2910152"/>
            <a:chExt cx="458857" cy="602063"/>
          </a:xfrm>
        </p:grpSpPr>
        <p:grpSp>
          <p:nvGrpSpPr>
            <p:cNvPr id="16436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16438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39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6426" name="AutoShape 17"/>
          <p:cNvCxnSpPr>
            <a:cxnSpLocks noChangeShapeType="1"/>
            <a:stCxn id="203" idx="3"/>
            <a:endCxn id="16402" idx="2"/>
          </p:cNvCxnSpPr>
          <p:nvPr/>
        </p:nvCxnSpPr>
        <p:spPr bwMode="auto">
          <a:xfrm flipV="1">
            <a:off x="6383734" y="5346700"/>
            <a:ext cx="1164829" cy="49816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125978" y="3492015"/>
            <a:ext cx="4719638" cy="327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ts val="300"/>
              </a:spcBef>
              <a:buSzPct val="100000"/>
              <a:defRPr/>
            </a:pPr>
            <a:r>
              <a:rPr lang="en-US" altLang="en-US" sz="1600" b="1" dirty="0">
                <a:solidFill>
                  <a:schemeClr val="accent2">
                    <a:lumMod val="75000"/>
                  </a:schemeClr>
                </a:solidFill>
              </a:rPr>
              <a:t>Project must keep consistent clones of every external repo and carefully sync updates!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en-US" altLang="en-US" sz="1600" b="1" dirty="0"/>
              <a:t>Issues that need to be addressed:</a:t>
            </a:r>
          </a:p>
          <a:p>
            <a:pPr marL="285750" indent="-2857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Flexibility for development inside and outside of the project.</a:t>
            </a:r>
          </a:p>
          <a:p>
            <a:pPr marL="285750" indent="-2857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Providing a flow of frequent stable updates of the software.</a:t>
            </a:r>
          </a:p>
          <a:p>
            <a:pPr marL="285750" indent="-2857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Maintaining the stability of the software to keep project developers productive.</a:t>
            </a:r>
          </a:p>
          <a:p>
            <a:pPr marL="285750" indent="-2857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Making non-backward compatible changes across many repos.</a:t>
            </a:r>
          </a:p>
          <a:p>
            <a:pPr marL="285750" indent="-2857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Full tracking of changes and updates.</a:t>
            </a:r>
          </a:p>
        </p:txBody>
      </p:sp>
      <p:sp>
        <p:nvSpPr>
          <p:cNvPr id="16428" name="Rectangle 4"/>
          <p:cNvSpPr>
            <a:spLocks noChangeArrowheads="1"/>
          </p:cNvSpPr>
          <p:nvPr/>
        </p:nvSpPr>
        <p:spPr bwMode="auto">
          <a:xfrm>
            <a:off x="808038" y="97155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29" name="Rectangle 4"/>
          <p:cNvSpPr>
            <a:spLocks noChangeArrowheads="1"/>
          </p:cNvSpPr>
          <p:nvPr/>
        </p:nvSpPr>
        <p:spPr bwMode="auto">
          <a:xfrm>
            <a:off x="811213" y="220027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30" name="Rectangle 4"/>
          <p:cNvSpPr>
            <a:spLocks noChangeArrowheads="1"/>
          </p:cNvSpPr>
          <p:nvPr/>
        </p:nvSpPr>
        <p:spPr bwMode="auto">
          <a:xfrm>
            <a:off x="3768725" y="640317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 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31" name="Rectangle 4"/>
          <p:cNvSpPr>
            <a:spLocks noChangeArrowheads="1"/>
          </p:cNvSpPr>
          <p:nvPr/>
        </p:nvSpPr>
        <p:spPr bwMode="auto">
          <a:xfrm>
            <a:off x="5378450" y="716517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  <a:p>
            <a:pPr algn="ctr"/>
            <a:r>
              <a:rPr lang="en-US" altLang="en-US" sz="1200" dirty="0"/>
              <a:t>and/or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  <p:sp>
        <p:nvSpPr>
          <p:cNvPr id="16432" name="Rectangle 4"/>
          <p:cNvSpPr>
            <a:spLocks noChangeArrowheads="1"/>
          </p:cNvSpPr>
          <p:nvPr/>
        </p:nvSpPr>
        <p:spPr bwMode="auto">
          <a:xfrm>
            <a:off x="3727450" y="1852408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 </a:t>
            </a:r>
          </a:p>
          <a:p>
            <a:pPr algn="ctr"/>
            <a:r>
              <a:rPr lang="en-US" altLang="en-US" sz="1200" dirty="0"/>
              <a:t>and/or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  <p:sp>
        <p:nvSpPr>
          <p:cNvPr id="16433" name="Rectangle 4"/>
          <p:cNvSpPr>
            <a:spLocks noChangeArrowheads="1"/>
          </p:cNvSpPr>
          <p:nvPr/>
        </p:nvSpPr>
        <p:spPr bwMode="auto">
          <a:xfrm>
            <a:off x="5337175" y="1930196"/>
            <a:ext cx="1225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  <a:p>
            <a:pPr algn="ctr"/>
            <a:r>
              <a:rPr lang="en-US" altLang="en-US" sz="1200" dirty="0"/>
              <a:t>and/or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  <p:sp>
        <p:nvSpPr>
          <p:cNvPr id="16434" name="Rectangle 4"/>
          <p:cNvSpPr>
            <a:spLocks noChangeArrowheads="1"/>
          </p:cNvSpPr>
          <p:nvPr/>
        </p:nvSpPr>
        <p:spPr bwMode="auto">
          <a:xfrm>
            <a:off x="5147050" y="4416142"/>
            <a:ext cx="1225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  <p:sp>
        <p:nvSpPr>
          <p:cNvPr id="16435" name="Rectangle 4"/>
          <p:cNvSpPr>
            <a:spLocks noChangeArrowheads="1"/>
          </p:cNvSpPr>
          <p:nvPr/>
        </p:nvSpPr>
        <p:spPr bwMode="auto">
          <a:xfrm>
            <a:off x="5934653" y="5427110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</p:txBody>
      </p:sp>
      <p:sp>
        <p:nvSpPr>
          <p:cNvPr id="92" name="Slide Number Placeholder 1">
            <a:extLst>
              <a:ext uri="{FF2B5EF4-FFF2-40B4-BE49-F238E27FC236}">
                <a16:creationId xmlns:a16="http://schemas.microsoft.com/office/drawing/2014/main" id="{A2325AAC-01E6-44DA-A876-E16225C15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</p:spPr>
        <p:txBody>
          <a:bodyPr/>
          <a:lstStyle/>
          <a:p>
            <a:fld id="{4FAB73BC-B049-4115-A692-8D63A059BFB8}" type="slidenum">
              <a:rPr lang="en-US" sz="1800" smtClean="0"/>
              <a:pPr/>
              <a:t>11</a:t>
            </a:fld>
            <a:endParaRPr lang="en-US" sz="1800" dirty="0"/>
          </a:p>
        </p:txBody>
      </p:sp>
      <p:grpSp>
        <p:nvGrpSpPr>
          <p:cNvPr id="95" name="Group 3095">
            <a:extLst>
              <a:ext uri="{FF2B5EF4-FFF2-40B4-BE49-F238E27FC236}">
                <a16:creationId xmlns:a16="http://schemas.microsoft.com/office/drawing/2014/main" id="{D1E3C31E-6648-4D58-8526-A5F2EBADD544}"/>
              </a:ext>
            </a:extLst>
          </p:cNvPr>
          <p:cNvGrpSpPr>
            <a:grpSpLocks/>
          </p:cNvGrpSpPr>
          <p:nvPr/>
        </p:nvGrpSpPr>
        <p:grpSpPr bwMode="auto">
          <a:xfrm>
            <a:off x="5166082" y="3271874"/>
            <a:ext cx="458787" cy="601663"/>
            <a:chOff x="4732422" y="2910152"/>
            <a:chExt cx="458857" cy="602063"/>
          </a:xfrm>
        </p:grpSpPr>
        <p:grpSp>
          <p:nvGrpSpPr>
            <p:cNvPr id="96" name="Group 6">
              <a:extLst>
                <a:ext uri="{FF2B5EF4-FFF2-40B4-BE49-F238E27FC236}">
                  <a16:creationId xmlns:a16="http://schemas.microsoft.com/office/drawing/2014/main" id="{8AE50FC7-646F-44C7-8BDC-8D5B4B67A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98" name="Oval 7">
                <a:extLst>
                  <a:ext uri="{FF2B5EF4-FFF2-40B4-BE49-F238E27FC236}">
                    <a16:creationId xmlns:a16="http://schemas.microsoft.com/office/drawing/2014/main" id="{61C4BCFD-652D-453F-8523-63C57E004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Line 8">
                <a:extLst>
                  <a:ext uri="{FF2B5EF4-FFF2-40B4-BE49-F238E27FC236}">
                    <a16:creationId xmlns:a16="http://schemas.microsoft.com/office/drawing/2014/main" id="{FB44CBFF-DEBF-4F62-ACC3-0ADED5219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">
                <a:extLst>
                  <a:ext uri="{FF2B5EF4-FFF2-40B4-BE49-F238E27FC236}">
                    <a16:creationId xmlns:a16="http://schemas.microsoft.com/office/drawing/2014/main" id="{132BFBF2-9BB4-4D0B-B762-F5DA1AC3B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0">
                <a:extLst>
                  <a:ext uri="{FF2B5EF4-FFF2-40B4-BE49-F238E27FC236}">
                    <a16:creationId xmlns:a16="http://schemas.microsoft.com/office/drawing/2014/main" id="{BC46D6F7-B73B-405A-9E75-62527CCD1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1">
                <a:extLst>
                  <a:ext uri="{FF2B5EF4-FFF2-40B4-BE49-F238E27FC236}">
                    <a16:creationId xmlns:a16="http://schemas.microsoft.com/office/drawing/2014/main" id="{8420558A-311B-49B8-8440-39372EAA8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049055A-02D5-49C7-966C-B28C6D247BF6}"/>
                </a:ext>
              </a:extLst>
            </p:cNvPr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03" name="AutoShape 17">
            <a:extLst>
              <a:ext uri="{FF2B5EF4-FFF2-40B4-BE49-F238E27FC236}">
                <a16:creationId xmlns:a16="http://schemas.microsoft.com/office/drawing/2014/main" id="{3D3FD5C6-5670-4342-ACDD-9E0DD852C60C}"/>
              </a:ext>
            </a:extLst>
          </p:cNvPr>
          <p:cNvCxnSpPr>
            <a:cxnSpLocks noChangeShapeType="1"/>
            <a:stCxn id="97" idx="3"/>
            <a:endCxn id="24" idx="1"/>
          </p:cNvCxnSpPr>
          <p:nvPr/>
        </p:nvCxnSpPr>
        <p:spPr bwMode="auto">
          <a:xfrm flipV="1">
            <a:off x="5624869" y="3080544"/>
            <a:ext cx="1174394" cy="48898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AutoShape 17">
            <a:extLst>
              <a:ext uri="{FF2B5EF4-FFF2-40B4-BE49-F238E27FC236}">
                <a16:creationId xmlns:a16="http://schemas.microsoft.com/office/drawing/2014/main" id="{D321EED2-C445-4812-B141-38F78C416BB4}"/>
              </a:ext>
            </a:extLst>
          </p:cNvPr>
          <p:cNvCxnSpPr>
            <a:cxnSpLocks noChangeShapeType="1"/>
            <a:stCxn id="97" idx="3"/>
            <a:endCxn id="8" idx="1"/>
          </p:cNvCxnSpPr>
          <p:nvPr/>
        </p:nvCxnSpPr>
        <p:spPr bwMode="auto">
          <a:xfrm>
            <a:off x="5624869" y="3569531"/>
            <a:ext cx="1174394" cy="100643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AutoShape 17">
            <a:extLst>
              <a:ext uri="{FF2B5EF4-FFF2-40B4-BE49-F238E27FC236}">
                <a16:creationId xmlns:a16="http://schemas.microsoft.com/office/drawing/2014/main" id="{FD979018-883A-4991-9433-7C0428DA0724}"/>
              </a:ext>
            </a:extLst>
          </p:cNvPr>
          <p:cNvCxnSpPr>
            <a:cxnSpLocks noChangeShapeType="1"/>
            <a:stCxn id="7" idx="3"/>
            <a:endCxn id="97" idx="1"/>
          </p:cNvCxnSpPr>
          <p:nvPr/>
        </p:nvCxnSpPr>
        <p:spPr bwMode="auto">
          <a:xfrm>
            <a:off x="3636963" y="2736057"/>
            <a:ext cx="1529119" cy="833474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Rectangle 4">
            <a:extLst>
              <a:ext uri="{FF2B5EF4-FFF2-40B4-BE49-F238E27FC236}">
                <a16:creationId xmlns:a16="http://schemas.microsoft.com/office/drawing/2014/main" id="{63E3CE3E-E70E-4C05-B952-AB1E8F62D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545" y="2945349"/>
            <a:ext cx="580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F2442A85-2DCB-4919-A0EA-DDF588C08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2770274"/>
            <a:ext cx="580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  <p:sp>
        <p:nvSpPr>
          <p:cNvPr id="119" name="Rectangle 4">
            <a:extLst>
              <a:ext uri="{FF2B5EF4-FFF2-40B4-BE49-F238E27FC236}">
                <a16:creationId xmlns:a16="http://schemas.microsoft.com/office/drawing/2014/main" id="{DEC06AD1-2E9E-443A-9239-87173C3D7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209" y="2768873"/>
            <a:ext cx="122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Repo2 Integrator</a:t>
            </a:r>
          </a:p>
        </p:txBody>
      </p:sp>
    </p:spTree>
    <p:extLst>
      <p:ext uri="{BB962C8B-B14F-4D97-AF65-F5344CB8AC3E}">
        <p14:creationId xmlns:p14="http://schemas.microsoft.com/office/powerpoint/2010/main" val="21481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449">
        <p:fade/>
      </p:transition>
    </mc:Choice>
    <mc:Fallback xmlns="">
      <p:transition spd="med" advTm="7444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1F9D8-8C5C-4DA1-BF6D-05E9EDFA8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>
                <a:solidFill>
                  <a:schemeClr val="tx1"/>
                </a:solidFill>
              </a:rPr>
              <a:pPr/>
              <a:t>12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6530" y="207963"/>
            <a:ext cx="7823200" cy="4587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Basic Parts to Development &amp; Integration Process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11204" y="859269"/>
            <a:ext cx="8907570" cy="565539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Git Workflows: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How git repositories and branches are set up, how merges occur, what git commands are run, etc.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Different git workflows used for external repo developers, Project developers, and repo/project co-developers.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Testing gates for workflows: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Gating test suites can/should be run before each “merge” in the workflow.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Gating tests can be run manually or automated, daily or “every-so-often”.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Important test suites:</a:t>
            </a:r>
          </a:p>
          <a:p>
            <a:pPr lvl="2">
              <a:spcBef>
                <a:spcPts val="300"/>
              </a:spcBef>
            </a:pPr>
            <a:r>
              <a:rPr lang="en-US" dirty="0" err="1">
                <a:solidFill>
                  <a:srgbClr val="0070C0"/>
                </a:solidFill>
              </a:rPr>
              <a:t>RepoX</a:t>
            </a:r>
            <a:r>
              <a:rPr lang="en-US" dirty="0">
                <a:solidFill>
                  <a:srgbClr val="0070C0"/>
                </a:solidFill>
              </a:rPr>
              <a:t> build &amp; tests</a:t>
            </a:r>
            <a:r>
              <a:rPr lang="en-US" dirty="0"/>
              <a:t>: Gates updating the main </a:t>
            </a:r>
            <a:r>
              <a:rPr lang="en-US" dirty="0" err="1"/>
              <a:t>RepoX</a:t>
            </a:r>
            <a:r>
              <a:rPr lang="en-US" dirty="0"/>
              <a:t> development branch.</a:t>
            </a:r>
          </a:p>
          <a:p>
            <a:pPr lvl="2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Project builds &amp; tests: </a:t>
            </a:r>
            <a:r>
              <a:rPr lang="en-US" dirty="0"/>
              <a:t>Gates all updates of the project’s repos.</a:t>
            </a:r>
          </a:p>
          <a:p>
            <a:pPr>
              <a:spcBef>
                <a:spcPts val="300"/>
              </a:spcBef>
            </a:pPr>
            <a:endParaRPr lang="en-US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Detection, triage and fixing of new failing builds and tests: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Detection and notification of new failures.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Triage failures.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Address failures.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Manage &amp; follow-up.</a:t>
            </a:r>
          </a:p>
        </p:txBody>
      </p:sp>
    </p:spTree>
    <p:extLst>
      <p:ext uri="{BB962C8B-B14F-4D97-AF65-F5344CB8AC3E}">
        <p14:creationId xmlns:p14="http://schemas.microsoft.com/office/powerpoint/2010/main" val="4016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3B7BE0-2D76-4D73-977B-890C49526DCD}"/>
              </a:ext>
            </a:extLst>
          </p:cNvPr>
          <p:cNvSpPr txBox="1"/>
          <p:nvPr/>
        </p:nvSpPr>
        <p:spPr>
          <a:xfrm>
            <a:off x="48713" y="733530"/>
            <a:ext cx="9046574" cy="60089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Single External Repo </a:t>
            </a:r>
          </a:p>
          <a:p>
            <a:pPr algn="ctr"/>
            <a:r>
              <a:rPr lang="en-US" sz="7200" dirty="0">
                <a:solidFill>
                  <a:srgbClr val="002060"/>
                </a:solidFill>
              </a:rPr>
              <a:t>Project Integration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7200" dirty="0">
                <a:solidFill>
                  <a:srgbClr val="002060"/>
                </a:solidFill>
              </a:rPr>
              <a:t>Trilinos =&gt; ATDM APP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C6A3B-5D63-4D2A-93A8-3D723FEAD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/>
              <a:pPr/>
              <a:t>13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511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3A8FE-EB6E-4552-8D83-A88CA06CE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>
                <a:solidFill>
                  <a:schemeClr val="tx1"/>
                </a:solidFill>
              </a:rPr>
              <a:pPr/>
              <a:t>14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6229" y="177800"/>
            <a:ext cx="7632700" cy="4572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2) ATDM Trilinos Nightly Builds &amp; Tests (</a:t>
            </a:r>
            <a:r>
              <a:rPr lang="en-US" sz="2400" dirty="0" err="1">
                <a:solidFill>
                  <a:schemeClr val="tx1"/>
                </a:solidFill>
              </a:rPr>
              <a:t>CDash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928C3-8134-4BB0-811F-6EB6A3277CCA}"/>
              </a:ext>
            </a:extLst>
          </p:cNvPr>
          <p:cNvSpPr/>
          <p:nvPr/>
        </p:nvSpPr>
        <p:spPr>
          <a:xfrm>
            <a:off x="6931152" y="980899"/>
            <a:ext cx="2087622" cy="577850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Build and run native Trilinos test suite on all the ATDM platforms.</a:t>
            </a:r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First step in providing stable portability on many pre-</a:t>
            </a:r>
            <a:r>
              <a:rPr lang="en-US" sz="1600" dirty="0" err="1"/>
              <a:t>exascale</a:t>
            </a:r>
            <a:r>
              <a:rPr lang="en-US" sz="1600" dirty="0"/>
              <a:t> platforms.</a:t>
            </a:r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Builds are too expensive to run more than one set per 24-hour day.</a:t>
            </a:r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Frequent random system failures make detection of new </a:t>
            </a:r>
            <a:r>
              <a:rPr lang="en-US" sz="1600"/>
              <a:t>code-related failures difficult</a:t>
            </a:r>
            <a:r>
              <a:rPr lang="en-US" sz="1600" dirty="0"/>
              <a:t>.</a:t>
            </a:r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18B04-FA17-4D46-B2DB-985493DF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2" y="980899"/>
            <a:ext cx="6743900" cy="5212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00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BFEF999A-98C7-49ED-97A5-475841C383C1}"/>
              </a:ext>
            </a:extLst>
          </p:cNvPr>
          <p:cNvCxnSpPr>
            <a:cxnSpLocks/>
            <a:stCxn id="153" idx="6"/>
            <a:endCxn id="177" idx="2"/>
          </p:cNvCxnSpPr>
          <p:nvPr/>
        </p:nvCxnSpPr>
        <p:spPr>
          <a:xfrm>
            <a:off x="2078113" y="2994652"/>
            <a:ext cx="266135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E7AA5ECB-2CDE-4810-BACE-FE3503D59C26}"/>
              </a:ext>
            </a:extLst>
          </p:cNvPr>
          <p:cNvSpPr/>
          <p:nvPr/>
        </p:nvSpPr>
        <p:spPr>
          <a:xfrm>
            <a:off x="3157693" y="4799510"/>
            <a:ext cx="5797114" cy="180131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1D532-DCAB-4368-B428-6BE890956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>
                <a:solidFill>
                  <a:schemeClr val="tx1"/>
                </a:solidFill>
              </a:rPr>
              <a:pPr/>
              <a:t>15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9531" y="127607"/>
            <a:ext cx="8108950" cy="4587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ATDM Trilinos Development and Integration Workflows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1052CBF-746F-4A40-88BF-D623EBCD0F27}"/>
              </a:ext>
            </a:extLst>
          </p:cNvPr>
          <p:cNvGrpSpPr/>
          <p:nvPr/>
        </p:nvGrpSpPr>
        <p:grpSpPr>
          <a:xfrm>
            <a:off x="6767813" y="1617640"/>
            <a:ext cx="1579563" cy="845179"/>
            <a:chOff x="688137" y="1815990"/>
            <a:chExt cx="1579563" cy="845179"/>
          </a:xfrm>
        </p:grpSpPr>
        <p:sp>
          <p:nvSpPr>
            <p:cNvPr id="156" name="Rectangle 4">
              <a:extLst>
                <a:ext uri="{FF2B5EF4-FFF2-40B4-BE49-F238E27FC236}">
                  <a16:creationId xmlns:a16="http://schemas.microsoft.com/office/drawing/2014/main" id="{C518DC42-E839-4602-997A-352269B3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APP/Trilinos</a:t>
              </a:r>
            </a:p>
            <a:p>
              <a:pPr algn="ctr"/>
              <a:r>
                <a:rPr lang="en-US" altLang="en-US" sz="1000" dirty="0"/>
                <a:t>Integrator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AA75213-8128-4CD7-B623-0C3238BDA880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158" name="Group 6">
                <a:extLst>
                  <a:ext uri="{FF2B5EF4-FFF2-40B4-BE49-F238E27FC236}">
                    <a16:creationId xmlns:a16="http://schemas.microsoft.com/office/drawing/2014/main" id="{A91DD216-E8BB-4E76-A3D8-91588F76F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160" name="Oval 7">
                  <a:extLst>
                    <a:ext uri="{FF2B5EF4-FFF2-40B4-BE49-F238E27FC236}">
                      <a16:creationId xmlns:a16="http://schemas.microsoft.com/office/drawing/2014/main" id="{85FEE5B4-5D3E-41C1-B12E-495A783F6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1" name="Line 8">
                  <a:extLst>
                    <a:ext uri="{FF2B5EF4-FFF2-40B4-BE49-F238E27FC236}">
                      <a16:creationId xmlns:a16="http://schemas.microsoft.com/office/drawing/2014/main" id="{E6984ADE-B610-4BA9-93F4-44EA650B63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9">
                  <a:extLst>
                    <a:ext uri="{FF2B5EF4-FFF2-40B4-BE49-F238E27FC236}">
                      <a16:creationId xmlns:a16="http://schemas.microsoft.com/office/drawing/2014/main" id="{39865288-4DF8-49D5-9B56-35C276D4D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10">
                  <a:extLst>
                    <a:ext uri="{FF2B5EF4-FFF2-40B4-BE49-F238E27FC236}">
                      <a16:creationId xmlns:a16="http://schemas.microsoft.com/office/drawing/2014/main" id="{899FD885-0EDA-4EA3-94ED-45DF237998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1">
                  <a:extLst>
                    <a:ext uri="{FF2B5EF4-FFF2-40B4-BE49-F238E27FC236}">
                      <a16:creationId xmlns:a16="http://schemas.microsoft.com/office/drawing/2014/main" id="{E642C359-6124-45E8-B080-F6F6DA560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9FC4467-78F3-4B4D-8989-CD3F89CAD06B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Oval 166">
            <a:extLst>
              <a:ext uri="{FF2B5EF4-FFF2-40B4-BE49-F238E27FC236}">
                <a16:creationId xmlns:a16="http://schemas.microsoft.com/office/drawing/2014/main" id="{21FDDE11-65DB-498D-9EBF-903F5B6EA0E5}"/>
              </a:ext>
            </a:extLst>
          </p:cNvPr>
          <p:cNvSpPr/>
          <p:nvPr/>
        </p:nvSpPr>
        <p:spPr>
          <a:xfrm>
            <a:off x="755655" y="286765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3A778CC-B4B4-477D-A3E0-18999265F682}"/>
              </a:ext>
            </a:extLst>
          </p:cNvPr>
          <p:cNvCxnSpPr>
            <a:endCxn id="167" idx="2"/>
          </p:cNvCxnSpPr>
          <p:nvPr/>
        </p:nvCxnSpPr>
        <p:spPr>
          <a:xfrm flipV="1">
            <a:off x="522785" y="2994652"/>
            <a:ext cx="232870" cy="11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D983C767-A1B0-4F80-9145-4D27C28C925A}"/>
              </a:ext>
            </a:extLst>
          </p:cNvPr>
          <p:cNvSpPr/>
          <p:nvPr/>
        </p:nvSpPr>
        <p:spPr>
          <a:xfrm>
            <a:off x="4739469" y="286765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BC69DD9-ADF9-49CB-8903-2E9A6A78C576}"/>
              </a:ext>
            </a:extLst>
          </p:cNvPr>
          <p:cNvCxnSpPr>
            <a:cxnSpLocks/>
            <a:stCxn id="177" idx="6"/>
            <a:endCxn id="232" idx="2"/>
          </p:cNvCxnSpPr>
          <p:nvPr/>
        </p:nvCxnSpPr>
        <p:spPr>
          <a:xfrm>
            <a:off x="5044269" y="2994652"/>
            <a:ext cx="155495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1353DBF-1D73-41F8-BCC4-B6C2B0629DB0}"/>
              </a:ext>
            </a:extLst>
          </p:cNvPr>
          <p:cNvGrpSpPr/>
          <p:nvPr/>
        </p:nvGrpSpPr>
        <p:grpSpPr>
          <a:xfrm>
            <a:off x="1285173" y="1414987"/>
            <a:ext cx="84699" cy="209548"/>
            <a:chOff x="1538499" y="2796998"/>
            <a:chExt cx="84699" cy="209548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895656A-C4FC-43E1-BBB4-6F2463F5F12C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B03D77D-4AC0-4F28-A260-36E8524D04FB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60DE4231-25B2-4CB2-AA40-B6C52C949B6B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E05831F-13E8-400D-A261-D189EAB58D96}"/>
              </a:ext>
            </a:extLst>
          </p:cNvPr>
          <p:cNvGrpSpPr/>
          <p:nvPr/>
        </p:nvGrpSpPr>
        <p:grpSpPr>
          <a:xfrm>
            <a:off x="1285173" y="2889878"/>
            <a:ext cx="84699" cy="209548"/>
            <a:chOff x="1538499" y="2796998"/>
            <a:chExt cx="84699" cy="209548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1EBE7D4F-95AC-4AEA-815A-F9A7325E81C8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CEFB23E6-2439-4CE3-9073-5369DC8D67D7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C6B1684F-9C08-4ACB-AE60-E3600183D1BC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77317A84-69AB-48F0-845B-49748893171D}"/>
              </a:ext>
            </a:extLst>
          </p:cNvPr>
          <p:cNvCxnSpPr>
            <a:cxnSpLocks/>
            <a:stCxn id="167" idx="6"/>
            <a:endCxn id="225" idx="1"/>
          </p:cNvCxnSpPr>
          <p:nvPr/>
        </p:nvCxnSpPr>
        <p:spPr>
          <a:xfrm>
            <a:off x="1060455" y="2994652"/>
            <a:ext cx="227158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Oval 231">
            <a:extLst>
              <a:ext uri="{FF2B5EF4-FFF2-40B4-BE49-F238E27FC236}">
                <a16:creationId xmlns:a16="http://schemas.microsoft.com/office/drawing/2014/main" id="{0B1A5C60-590E-4271-905C-A3543F44E5F9}"/>
              </a:ext>
            </a:extLst>
          </p:cNvPr>
          <p:cNvSpPr/>
          <p:nvPr/>
        </p:nvSpPr>
        <p:spPr>
          <a:xfrm>
            <a:off x="6599219" y="286765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349642DF-7D1F-4023-AEA3-96B8FAF79772}"/>
              </a:ext>
            </a:extLst>
          </p:cNvPr>
          <p:cNvCxnSpPr>
            <a:cxnSpLocks/>
            <a:stCxn id="208" idx="3"/>
            <a:endCxn id="313" idx="2"/>
          </p:cNvCxnSpPr>
          <p:nvPr/>
        </p:nvCxnSpPr>
        <p:spPr>
          <a:xfrm>
            <a:off x="1369872" y="1519761"/>
            <a:ext cx="545585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4D9BF7F-F5F2-45C3-8DD7-CFFCD0529B1B}"/>
              </a:ext>
            </a:extLst>
          </p:cNvPr>
          <p:cNvGrpSpPr/>
          <p:nvPr/>
        </p:nvGrpSpPr>
        <p:grpSpPr>
          <a:xfrm>
            <a:off x="7734841" y="895487"/>
            <a:ext cx="1579563" cy="845179"/>
            <a:chOff x="688137" y="1815990"/>
            <a:chExt cx="1579563" cy="845179"/>
          </a:xfrm>
        </p:grpSpPr>
        <p:sp>
          <p:nvSpPr>
            <p:cNvPr id="253" name="Rectangle 4">
              <a:extLst>
                <a:ext uri="{FF2B5EF4-FFF2-40B4-BE49-F238E27FC236}">
                  <a16:creationId xmlns:a16="http://schemas.microsoft.com/office/drawing/2014/main" id="{3E0D7C29-F357-44D6-B168-7F09DFF02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APP</a:t>
              </a:r>
            </a:p>
            <a:p>
              <a:pPr algn="ctr"/>
              <a:r>
                <a:rPr lang="en-US" altLang="en-US" sz="1000" dirty="0"/>
                <a:t>Developers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C9F1B35-AC5E-4C23-8C1E-3F9C98F08EC8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260" name="Group 6">
                <a:extLst>
                  <a:ext uri="{FF2B5EF4-FFF2-40B4-BE49-F238E27FC236}">
                    <a16:creationId xmlns:a16="http://schemas.microsoft.com/office/drawing/2014/main" id="{A9EE7AAC-B4CD-463A-8E77-7447D2093D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270" name="Oval 7">
                  <a:extLst>
                    <a:ext uri="{FF2B5EF4-FFF2-40B4-BE49-F238E27FC236}">
                      <a16:creationId xmlns:a16="http://schemas.microsoft.com/office/drawing/2014/main" id="{A11C8B24-C0F8-4568-864F-0F6AE9501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4" name="Line 8">
                  <a:extLst>
                    <a:ext uri="{FF2B5EF4-FFF2-40B4-BE49-F238E27FC236}">
                      <a16:creationId xmlns:a16="http://schemas.microsoft.com/office/drawing/2014/main" id="{5AD7A081-10DE-4B99-BADB-0A7D91EEF5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9">
                  <a:extLst>
                    <a:ext uri="{FF2B5EF4-FFF2-40B4-BE49-F238E27FC236}">
                      <a16:creationId xmlns:a16="http://schemas.microsoft.com/office/drawing/2014/main" id="{EC38FEFD-A04B-4F1C-8D22-758D4CD70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0">
                  <a:extLst>
                    <a:ext uri="{FF2B5EF4-FFF2-40B4-BE49-F238E27FC236}">
                      <a16:creationId xmlns:a16="http://schemas.microsoft.com/office/drawing/2014/main" id="{3919B5F6-10D1-49A8-99C2-6796049E9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1">
                  <a:extLst>
                    <a:ext uri="{FF2B5EF4-FFF2-40B4-BE49-F238E27FC236}">
                      <a16:creationId xmlns:a16="http://schemas.microsoft.com/office/drawing/2014/main" id="{5A79FD8E-2E0C-4D5F-8C64-687F34BEF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907487D8-50C9-468F-9000-43ACBCEDD4AB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0BA8B3AC-089F-4B17-8436-6F79573D7DB0}"/>
              </a:ext>
            </a:extLst>
          </p:cNvPr>
          <p:cNvCxnSpPr>
            <a:cxnSpLocks/>
            <a:stCxn id="344" idx="6"/>
            <a:endCxn id="352" idx="2"/>
          </p:cNvCxnSpPr>
          <p:nvPr/>
        </p:nvCxnSpPr>
        <p:spPr>
          <a:xfrm>
            <a:off x="3787562" y="3605934"/>
            <a:ext cx="2383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56993968-C3C4-4AE8-8490-EFC2A4948BC3}"/>
              </a:ext>
            </a:extLst>
          </p:cNvPr>
          <p:cNvCxnSpPr>
            <a:cxnSpLocks/>
            <a:stCxn id="345" idx="0"/>
            <a:endCxn id="177" idx="4"/>
          </p:cNvCxnSpPr>
          <p:nvPr/>
        </p:nvCxnSpPr>
        <p:spPr>
          <a:xfrm flipV="1">
            <a:off x="4721232" y="3121652"/>
            <a:ext cx="170637" cy="357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6D1B145F-CC78-4F93-B2B5-C9F259499B3C}"/>
              </a:ext>
            </a:extLst>
          </p:cNvPr>
          <p:cNvCxnSpPr>
            <a:cxnSpLocks/>
            <a:stCxn id="291" idx="3"/>
          </p:cNvCxnSpPr>
          <p:nvPr/>
        </p:nvCxnSpPr>
        <p:spPr>
          <a:xfrm flipV="1">
            <a:off x="3344703" y="3825161"/>
            <a:ext cx="138059" cy="12995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10A798EA-AEC5-411F-9EB2-6149EA1B74A6}"/>
              </a:ext>
            </a:extLst>
          </p:cNvPr>
          <p:cNvCxnSpPr>
            <a:cxnSpLocks/>
            <a:stCxn id="301" idx="3"/>
          </p:cNvCxnSpPr>
          <p:nvPr/>
        </p:nvCxnSpPr>
        <p:spPr>
          <a:xfrm flipV="1">
            <a:off x="4543206" y="3776268"/>
            <a:ext cx="124524" cy="20965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C7D824FF-357A-4566-94ED-4C3F48F3574C}"/>
              </a:ext>
            </a:extLst>
          </p:cNvPr>
          <p:cNvCxnSpPr>
            <a:cxnSpLocks/>
            <a:stCxn id="168" idx="5"/>
            <a:endCxn id="344" idx="1"/>
          </p:cNvCxnSpPr>
          <p:nvPr/>
        </p:nvCxnSpPr>
        <p:spPr>
          <a:xfrm>
            <a:off x="3023493" y="3084455"/>
            <a:ext cx="503906" cy="4316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4104A0BB-367F-4810-876B-D51E659C367F}"/>
              </a:ext>
            </a:extLst>
          </p:cNvPr>
          <p:cNvGrpSpPr/>
          <p:nvPr/>
        </p:nvGrpSpPr>
        <p:grpSpPr>
          <a:xfrm>
            <a:off x="2395832" y="3731702"/>
            <a:ext cx="1579563" cy="845179"/>
            <a:chOff x="688137" y="1815990"/>
            <a:chExt cx="1579563" cy="845179"/>
          </a:xfrm>
        </p:grpSpPr>
        <p:sp>
          <p:nvSpPr>
            <p:cNvPr id="288" name="Rectangle 4">
              <a:extLst>
                <a:ext uri="{FF2B5EF4-FFF2-40B4-BE49-F238E27FC236}">
                  <a16:creationId xmlns:a16="http://schemas.microsoft.com/office/drawing/2014/main" id="{5489910C-8FFD-4327-A165-F14B9F54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Trilinos</a:t>
              </a:r>
            </a:p>
            <a:p>
              <a:pPr algn="ctr"/>
              <a:r>
                <a:rPr lang="en-US" altLang="en-US" sz="1000" dirty="0"/>
                <a:t>Dev 2</a:t>
              </a:r>
            </a:p>
          </p:txBody>
        </p: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AF441B61-6952-45B6-AA6F-5EEAD68F0494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290" name="Group 6">
                <a:extLst>
                  <a:ext uri="{FF2B5EF4-FFF2-40B4-BE49-F238E27FC236}">
                    <a16:creationId xmlns:a16="http://schemas.microsoft.com/office/drawing/2014/main" id="{67C5C592-3460-4675-A7EA-EE545E2B30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292" name="Oval 7">
                  <a:extLst>
                    <a:ext uri="{FF2B5EF4-FFF2-40B4-BE49-F238E27FC236}">
                      <a16:creationId xmlns:a16="http://schemas.microsoft.com/office/drawing/2014/main" id="{391AB818-53D6-4501-BEE5-ED7606CD9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3" name="Line 8">
                  <a:extLst>
                    <a:ext uri="{FF2B5EF4-FFF2-40B4-BE49-F238E27FC236}">
                      <a16:creationId xmlns:a16="http://schemas.microsoft.com/office/drawing/2014/main" id="{4A903268-D36D-46F7-84C2-14A2314483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9">
                  <a:extLst>
                    <a:ext uri="{FF2B5EF4-FFF2-40B4-BE49-F238E27FC236}">
                      <a16:creationId xmlns:a16="http://schemas.microsoft.com/office/drawing/2014/main" id="{F8385343-C7DA-422D-A036-47C780FE5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0">
                  <a:extLst>
                    <a:ext uri="{FF2B5EF4-FFF2-40B4-BE49-F238E27FC236}">
                      <a16:creationId xmlns:a16="http://schemas.microsoft.com/office/drawing/2014/main" id="{29EBC08F-8262-4843-BE9D-5247675B4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1">
                  <a:extLst>
                    <a:ext uri="{FF2B5EF4-FFF2-40B4-BE49-F238E27FC236}">
                      <a16:creationId xmlns:a16="http://schemas.microsoft.com/office/drawing/2014/main" id="{347CBCE9-1A1F-4C72-BF7C-BEBF096C4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EA969765-9E08-465B-ABCD-7AAD0AC28C61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8FADE25-703A-41BF-A8BB-34C02CC43B60}"/>
              </a:ext>
            </a:extLst>
          </p:cNvPr>
          <p:cNvGrpSpPr/>
          <p:nvPr/>
        </p:nvGrpSpPr>
        <p:grpSpPr>
          <a:xfrm>
            <a:off x="3594335" y="3762501"/>
            <a:ext cx="1579563" cy="845179"/>
            <a:chOff x="688137" y="1815990"/>
            <a:chExt cx="1579563" cy="845179"/>
          </a:xfrm>
        </p:grpSpPr>
        <p:sp>
          <p:nvSpPr>
            <p:cNvPr id="298" name="Rectangle 4">
              <a:extLst>
                <a:ext uri="{FF2B5EF4-FFF2-40B4-BE49-F238E27FC236}">
                  <a16:creationId xmlns:a16="http://schemas.microsoft.com/office/drawing/2014/main" id="{BDE47742-6B4C-4AB5-98AE-9CC3D6951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Trilinos</a:t>
              </a:r>
            </a:p>
            <a:p>
              <a:pPr algn="ctr"/>
              <a:r>
                <a:rPr lang="en-US" altLang="en-US" sz="1000" dirty="0"/>
                <a:t>Dev 3</a:t>
              </a: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302A93A-E094-45D6-B502-45B27F752506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300" name="Group 6">
                <a:extLst>
                  <a:ext uri="{FF2B5EF4-FFF2-40B4-BE49-F238E27FC236}">
                    <a16:creationId xmlns:a16="http://schemas.microsoft.com/office/drawing/2014/main" id="{DEB2FCA7-8759-4967-98F2-48B4D8D1B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302" name="Oval 7">
                  <a:extLst>
                    <a:ext uri="{FF2B5EF4-FFF2-40B4-BE49-F238E27FC236}">
                      <a16:creationId xmlns:a16="http://schemas.microsoft.com/office/drawing/2014/main" id="{83AE90FA-7638-4B31-8A74-019560844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3" name="Line 8">
                  <a:extLst>
                    <a:ext uri="{FF2B5EF4-FFF2-40B4-BE49-F238E27FC236}">
                      <a16:creationId xmlns:a16="http://schemas.microsoft.com/office/drawing/2014/main" id="{966201AF-0078-4973-9196-F6B7B5682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9">
                  <a:extLst>
                    <a:ext uri="{FF2B5EF4-FFF2-40B4-BE49-F238E27FC236}">
                      <a16:creationId xmlns:a16="http://schemas.microsoft.com/office/drawing/2014/main" id="{CE6445DC-9ABB-4413-A72E-CCB7AEF58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10">
                  <a:extLst>
                    <a:ext uri="{FF2B5EF4-FFF2-40B4-BE49-F238E27FC236}">
                      <a16:creationId xmlns:a16="http://schemas.microsoft.com/office/drawing/2014/main" id="{B3565CEA-EDB4-4E1C-87CE-B9558152A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1">
                  <a:extLst>
                    <a:ext uri="{FF2B5EF4-FFF2-40B4-BE49-F238E27FC236}">
                      <a16:creationId xmlns:a16="http://schemas.microsoft.com/office/drawing/2014/main" id="{015E426E-ECC4-4C9B-9B51-58E9F5CED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731A002-101B-445E-9AAC-C156960BA198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3" name="Oval 312">
            <a:extLst>
              <a:ext uri="{FF2B5EF4-FFF2-40B4-BE49-F238E27FC236}">
                <a16:creationId xmlns:a16="http://schemas.microsoft.com/office/drawing/2014/main" id="{A1646101-2571-432B-B2E3-4E60172C99F1}"/>
              </a:ext>
            </a:extLst>
          </p:cNvPr>
          <p:cNvSpPr/>
          <p:nvPr/>
        </p:nvSpPr>
        <p:spPr>
          <a:xfrm>
            <a:off x="6825725" y="1392761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E4D56BC6-60AD-49F3-BECC-4DEFB423DEC7}"/>
              </a:ext>
            </a:extLst>
          </p:cNvPr>
          <p:cNvCxnSpPr>
            <a:cxnSpLocks/>
            <a:stCxn id="269" idx="1"/>
          </p:cNvCxnSpPr>
          <p:nvPr/>
        </p:nvCxnSpPr>
        <p:spPr>
          <a:xfrm flipH="1" flipV="1">
            <a:off x="7928046" y="1032935"/>
            <a:ext cx="411468" cy="8596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88F7FCA6-1C05-4647-8A42-ECDC99F72481}"/>
              </a:ext>
            </a:extLst>
          </p:cNvPr>
          <p:cNvCxnSpPr>
            <a:cxnSpLocks/>
            <a:stCxn id="167" idx="0"/>
            <a:endCxn id="208" idx="1"/>
          </p:cNvCxnSpPr>
          <p:nvPr/>
        </p:nvCxnSpPr>
        <p:spPr>
          <a:xfrm rot="5400000" flipH="1" flipV="1">
            <a:off x="423889" y="2003928"/>
            <a:ext cx="1347891" cy="379558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20AF9800-4F94-4549-8504-067D71CA278A}"/>
              </a:ext>
            </a:extLst>
          </p:cNvPr>
          <p:cNvCxnSpPr>
            <a:cxnSpLocks/>
            <a:stCxn id="336" idx="2"/>
            <a:endCxn id="313" idx="0"/>
          </p:cNvCxnSpPr>
          <p:nvPr/>
        </p:nvCxnSpPr>
        <p:spPr>
          <a:xfrm>
            <a:off x="6975737" y="1148131"/>
            <a:ext cx="2388" cy="244630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Rounded Rectangle 147">
            <a:extLst>
              <a:ext uri="{FF2B5EF4-FFF2-40B4-BE49-F238E27FC236}">
                <a16:creationId xmlns:a16="http://schemas.microsoft.com/office/drawing/2014/main" id="{A2B1C1D6-82C4-4B61-A636-493515B561D5}"/>
              </a:ext>
            </a:extLst>
          </p:cNvPr>
          <p:cNvSpPr/>
          <p:nvPr/>
        </p:nvSpPr>
        <p:spPr>
          <a:xfrm>
            <a:off x="6183530" y="711633"/>
            <a:ext cx="1584414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app-</a:t>
            </a:r>
            <a:r>
              <a:rPr lang="en-US" sz="1200" dirty="0" err="1">
                <a:solidFill>
                  <a:schemeClr val="tx1"/>
                </a:solidFill>
              </a:rPr>
              <a:t>trilinos</a:t>
            </a:r>
            <a:r>
              <a:rPr lang="en-US" sz="1200" dirty="0">
                <a:solidFill>
                  <a:schemeClr val="tx1"/>
                </a:solidFill>
              </a:rPr>
              <a:t>-repo/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9049AD83-8C87-4002-9056-1D38E8DB7A33}"/>
              </a:ext>
            </a:extLst>
          </p:cNvPr>
          <p:cNvCxnSpPr>
            <a:cxnSpLocks/>
            <a:stCxn id="341" idx="0"/>
            <a:endCxn id="232" idx="4"/>
          </p:cNvCxnSpPr>
          <p:nvPr/>
        </p:nvCxnSpPr>
        <p:spPr>
          <a:xfrm flipV="1">
            <a:off x="6674039" y="3121652"/>
            <a:ext cx="77580" cy="222194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Rounded Rectangle 147">
            <a:extLst>
              <a:ext uri="{FF2B5EF4-FFF2-40B4-BE49-F238E27FC236}">
                <a16:creationId xmlns:a16="http://schemas.microsoft.com/office/drawing/2014/main" id="{4BF55804-55FD-446B-A6FF-D5291EE9B418}"/>
              </a:ext>
            </a:extLst>
          </p:cNvPr>
          <p:cNvSpPr/>
          <p:nvPr/>
        </p:nvSpPr>
        <p:spPr>
          <a:xfrm>
            <a:off x="5978278" y="3343846"/>
            <a:ext cx="1391521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github-trilinos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develop</a:t>
            </a:r>
          </a:p>
        </p:txBody>
      </p: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A89F9182-EF91-43C7-8D1F-162C555D81A4}"/>
              </a:ext>
            </a:extLst>
          </p:cNvPr>
          <p:cNvCxnSpPr>
            <a:cxnSpLocks/>
            <a:stCxn id="343" idx="1"/>
            <a:endCxn id="345" idx="5"/>
          </p:cNvCxnSpPr>
          <p:nvPr/>
        </p:nvCxnSpPr>
        <p:spPr>
          <a:xfrm flipH="1" flipV="1">
            <a:off x="4828995" y="3695737"/>
            <a:ext cx="277363" cy="502301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Rounded Rectangle 147">
            <a:extLst>
              <a:ext uri="{FF2B5EF4-FFF2-40B4-BE49-F238E27FC236}">
                <a16:creationId xmlns:a16="http://schemas.microsoft.com/office/drawing/2014/main" id="{5EEB9C7B-456E-40AB-A708-88643224D87E}"/>
              </a:ext>
            </a:extLst>
          </p:cNvPr>
          <p:cNvSpPr/>
          <p:nvPr/>
        </p:nvSpPr>
        <p:spPr>
          <a:xfrm>
            <a:off x="5106358" y="3979789"/>
            <a:ext cx="1321362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</a:t>
            </a:r>
            <a:r>
              <a:rPr lang="en-US" sz="1200" dirty="0" err="1">
                <a:solidFill>
                  <a:schemeClr val="tx1"/>
                </a:solidFill>
              </a:rPr>
              <a:t>github</a:t>
            </a:r>
            <a:r>
              <a:rPr lang="en-US" sz="1200" dirty="0">
                <a:solidFill>
                  <a:schemeClr val="tx1"/>
                </a:solidFill>
              </a:rPr>
              <a:t>-user&gt;/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1235-topic-b</a:t>
            </a: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428445D7-081C-41E0-89AA-CC9C7EDC0B31}"/>
              </a:ext>
            </a:extLst>
          </p:cNvPr>
          <p:cNvSpPr/>
          <p:nvPr/>
        </p:nvSpPr>
        <p:spPr>
          <a:xfrm>
            <a:off x="3482762" y="347893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88CF1741-552C-4129-9D38-E2009FB94268}"/>
              </a:ext>
            </a:extLst>
          </p:cNvPr>
          <p:cNvSpPr/>
          <p:nvPr/>
        </p:nvSpPr>
        <p:spPr>
          <a:xfrm>
            <a:off x="4568832" y="347893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530C7DDE-7CB5-40FE-BF8F-052E17D135CA}"/>
              </a:ext>
            </a:extLst>
          </p:cNvPr>
          <p:cNvCxnSpPr>
            <a:cxnSpLocks/>
          </p:cNvCxnSpPr>
          <p:nvPr/>
        </p:nvCxnSpPr>
        <p:spPr>
          <a:xfrm>
            <a:off x="4190659" y="2559170"/>
            <a:ext cx="469203" cy="301455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FC75E644-FFDE-4566-9911-51A2AA7D5BAB}"/>
              </a:ext>
            </a:extLst>
          </p:cNvPr>
          <p:cNvCxnSpPr>
            <a:cxnSpLocks/>
            <a:stCxn id="232" idx="0"/>
            <a:endCxn id="313" idx="4"/>
          </p:cNvCxnSpPr>
          <p:nvPr/>
        </p:nvCxnSpPr>
        <p:spPr>
          <a:xfrm flipV="1">
            <a:off x="6751619" y="1646761"/>
            <a:ext cx="226506" cy="1220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ectangle 366">
            <a:extLst>
              <a:ext uri="{FF2B5EF4-FFF2-40B4-BE49-F238E27FC236}">
                <a16:creationId xmlns:a16="http://schemas.microsoft.com/office/drawing/2014/main" id="{5E2CDBC6-F0BE-4F36-BC78-A57D6FAC5596}"/>
              </a:ext>
            </a:extLst>
          </p:cNvPr>
          <p:cNvSpPr/>
          <p:nvPr/>
        </p:nvSpPr>
        <p:spPr>
          <a:xfrm>
            <a:off x="618254" y="805741"/>
            <a:ext cx="1925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0070C0"/>
                </a:solidFill>
              </a:rPr>
              <a:t>Initial creation of APP fork of Trilinos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D8C23D2-9A12-4361-BCCC-43F927FA0A27}"/>
              </a:ext>
            </a:extLst>
          </p:cNvPr>
          <p:cNvSpPr/>
          <p:nvPr/>
        </p:nvSpPr>
        <p:spPr>
          <a:xfrm>
            <a:off x="4743127" y="1541483"/>
            <a:ext cx="2471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Must pass gating:</a:t>
            </a:r>
          </a:p>
          <a:p>
            <a:r>
              <a:rPr lang="en-US" altLang="en-US" sz="1600" dirty="0">
                <a:solidFill>
                  <a:srgbClr val="0070C0"/>
                </a:solidFill>
              </a:rPr>
              <a:t>2) ATDM Trilinos</a:t>
            </a:r>
          </a:p>
          <a:p>
            <a:r>
              <a:rPr lang="en-US" altLang="en-US" sz="1600" dirty="0">
                <a:solidFill>
                  <a:srgbClr val="0070C0"/>
                </a:solidFill>
              </a:rPr>
              <a:t>    builds &amp; tests</a:t>
            </a:r>
          </a:p>
          <a:p>
            <a:r>
              <a:rPr lang="en-US" altLang="en-US" sz="1600" dirty="0">
                <a:solidFill>
                  <a:srgbClr val="0070C0"/>
                </a:solidFill>
              </a:rPr>
              <a:t>3) APP nightly</a:t>
            </a:r>
          </a:p>
          <a:p>
            <a:r>
              <a:rPr lang="en-US" altLang="en-US" sz="1600" dirty="0">
                <a:solidFill>
                  <a:srgbClr val="0070C0"/>
                </a:solidFill>
              </a:rPr>
              <a:t>    builds &amp; tests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1A5E4C4-5E91-49D9-95E4-59C17FECE159}"/>
              </a:ext>
            </a:extLst>
          </p:cNvPr>
          <p:cNvCxnSpPr>
            <a:cxnSpLocks/>
          </p:cNvCxnSpPr>
          <p:nvPr/>
        </p:nvCxnSpPr>
        <p:spPr>
          <a:xfrm>
            <a:off x="6274558" y="2578129"/>
            <a:ext cx="278225" cy="25913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41337FBE-5338-457D-A1EC-A89A0BAB7C84}"/>
              </a:ext>
            </a:extLst>
          </p:cNvPr>
          <p:cNvSpPr/>
          <p:nvPr/>
        </p:nvSpPr>
        <p:spPr>
          <a:xfrm>
            <a:off x="1773313" y="286765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A41AF0CF-5E71-415E-B623-C1A9598B8F5A}"/>
              </a:ext>
            </a:extLst>
          </p:cNvPr>
          <p:cNvCxnSpPr>
            <a:cxnSpLocks/>
            <a:stCxn id="225" idx="3"/>
            <a:endCxn id="153" idx="2"/>
          </p:cNvCxnSpPr>
          <p:nvPr/>
        </p:nvCxnSpPr>
        <p:spPr>
          <a:xfrm>
            <a:off x="1369872" y="2994652"/>
            <a:ext cx="40344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380FF965-64CA-49C1-94FC-874E2C6CA48D}"/>
              </a:ext>
            </a:extLst>
          </p:cNvPr>
          <p:cNvSpPr/>
          <p:nvPr/>
        </p:nvSpPr>
        <p:spPr>
          <a:xfrm>
            <a:off x="2763330" y="286765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F6DE4C78-A6E1-45F6-A6C6-A01F713BC320}"/>
              </a:ext>
            </a:extLst>
          </p:cNvPr>
          <p:cNvCxnSpPr>
            <a:cxnSpLocks/>
            <a:stCxn id="193" idx="6"/>
            <a:endCxn id="194" idx="2"/>
          </p:cNvCxnSpPr>
          <p:nvPr/>
        </p:nvCxnSpPr>
        <p:spPr>
          <a:xfrm>
            <a:off x="2202122" y="3598354"/>
            <a:ext cx="24094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F493CAC-A9D5-4B65-B402-5604AABE73D1}"/>
              </a:ext>
            </a:extLst>
          </p:cNvPr>
          <p:cNvCxnSpPr>
            <a:cxnSpLocks/>
            <a:stCxn id="194" idx="7"/>
            <a:endCxn id="168" idx="4"/>
          </p:cNvCxnSpPr>
          <p:nvPr/>
        </p:nvCxnSpPr>
        <p:spPr>
          <a:xfrm flipV="1">
            <a:off x="2703227" y="3121652"/>
            <a:ext cx="212503" cy="386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A8B6FE6C-8E5C-4C90-8A17-260049FB9188}"/>
              </a:ext>
            </a:extLst>
          </p:cNvPr>
          <p:cNvCxnSpPr>
            <a:cxnSpLocks/>
            <a:stCxn id="153" idx="4"/>
            <a:endCxn id="193" idx="0"/>
          </p:cNvCxnSpPr>
          <p:nvPr/>
        </p:nvCxnSpPr>
        <p:spPr>
          <a:xfrm>
            <a:off x="1925713" y="3121652"/>
            <a:ext cx="124009" cy="3497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DBD679BC-68C4-4027-BA5A-0B80FD5D4CF2}"/>
              </a:ext>
            </a:extLst>
          </p:cNvPr>
          <p:cNvCxnSpPr>
            <a:cxnSpLocks/>
            <a:stCxn id="192" idx="0"/>
            <a:endCxn id="194" idx="3"/>
          </p:cNvCxnSpPr>
          <p:nvPr/>
        </p:nvCxnSpPr>
        <p:spPr>
          <a:xfrm flipV="1">
            <a:off x="2176258" y="3688157"/>
            <a:ext cx="311443" cy="250383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ounded Rectangle 147">
            <a:extLst>
              <a:ext uri="{FF2B5EF4-FFF2-40B4-BE49-F238E27FC236}">
                <a16:creationId xmlns:a16="http://schemas.microsoft.com/office/drawing/2014/main" id="{C94C537D-559B-483B-BA68-D9AB29F32A55}"/>
              </a:ext>
            </a:extLst>
          </p:cNvPr>
          <p:cNvSpPr/>
          <p:nvPr/>
        </p:nvSpPr>
        <p:spPr>
          <a:xfrm>
            <a:off x="1555221" y="3938540"/>
            <a:ext cx="1242073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</a:t>
            </a:r>
            <a:r>
              <a:rPr lang="en-US" sz="1200" dirty="0" err="1">
                <a:solidFill>
                  <a:schemeClr val="tx1"/>
                </a:solidFill>
              </a:rPr>
              <a:t>github</a:t>
            </a:r>
            <a:r>
              <a:rPr lang="en-US" sz="1200" dirty="0">
                <a:solidFill>
                  <a:schemeClr val="tx1"/>
                </a:solidFill>
              </a:rPr>
              <a:t>-user&gt;/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1234-topic-a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88B2D7B-E24A-4E29-A31F-9AD2AD80C29A}"/>
              </a:ext>
            </a:extLst>
          </p:cNvPr>
          <p:cNvSpPr/>
          <p:nvPr/>
        </p:nvSpPr>
        <p:spPr>
          <a:xfrm>
            <a:off x="1897322" y="347135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0F69E75C-EA1B-446E-8E52-29D661E8F2BF}"/>
              </a:ext>
            </a:extLst>
          </p:cNvPr>
          <p:cNvSpPr/>
          <p:nvPr/>
        </p:nvSpPr>
        <p:spPr>
          <a:xfrm>
            <a:off x="2443064" y="347135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AC13C22-95B5-43FE-8E00-46B8265C3A68}"/>
              </a:ext>
            </a:extLst>
          </p:cNvPr>
          <p:cNvSpPr/>
          <p:nvPr/>
        </p:nvSpPr>
        <p:spPr>
          <a:xfrm>
            <a:off x="2641990" y="1703721"/>
            <a:ext cx="1921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Must pass gating:</a:t>
            </a:r>
          </a:p>
          <a:p>
            <a:r>
              <a:rPr lang="en-US" altLang="en-US" sz="1600" dirty="0">
                <a:solidFill>
                  <a:srgbClr val="0070C0"/>
                </a:solidFill>
              </a:rPr>
              <a:t>1) Auto PR Trilinos    </a:t>
            </a:r>
          </a:p>
          <a:p>
            <a:r>
              <a:rPr lang="en-US" altLang="en-US" sz="1600" dirty="0">
                <a:solidFill>
                  <a:srgbClr val="0070C0"/>
                </a:solidFill>
              </a:rPr>
              <a:t>    builds &amp; tests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7678E59-DF7D-43E6-8C12-FE71579A55C5}"/>
              </a:ext>
            </a:extLst>
          </p:cNvPr>
          <p:cNvCxnSpPr>
            <a:cxnSpLocks/>
          </p:cNvCxnSpPr>
          <p:nvPr/>
        </p:nvCxnSpPr>
        <p:spPr>
          <a:xfrm flipH="1">
            <a:off x="3148333" y="2643236"/>
            <a:ext cx="325378" cy="19129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1DB597B1-328B-4370-8086-6303C960E015}"/>
              </a:ext>
            </a:extLst>
          </p:cNvPr>
          <p:cNvCxnSpPr>
            <a:cxnSpLocks/>
            <a:stCxn id="291" idx="1"/>
          </p:cNvCxnSpPr>
          <p:nvPr/>
        </p:nvCxnSpPr>
        <p:spPr>
          <a:xfrm flipH="1" flipV="1">
            <a:off x="2808497" y="3780344"/>
            <a:ext cx="192008" cy="174775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0AB6E3F7-E683-45D8-B683-0639BEC019D6}"/>
              </a:ext>
            </a:extLst>
          </p:cNvPr>
          <p:cNvCxnSpPr>
            <a:cxnSpLocks/>
            <a:stCxn id="209" idx="3"/>
          </p:cNvCxnSpPr>
          <p:nvPr/>
        </p:nvCxnSpPr>
        <p:spPr>
          <a:xfrm flipV="1">
            <a:off x="1161298" y="3725354"/>
            <a:ext cx="657522" cy="265066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928F180-F306-4F64-B245-67BFE26FF216}"/>
              </a:ext>
            </a:extLst>
          </p:cNvPr>
          <p:cNvGrpSpPr/>
          <p:nvPr/>
        </p:nvGrpSpPr>
        <p:grpSpPr>
          <a:xfrm>
            <a:off x="212427" y="3767003"/>
            <a:ext cx="1579563" cy="845179"/>
            <a:chOff x="688137" y="1815990"/>
            <a:chExt cx="1579563" cy="845179"/>
          </a:xfrm>
        </p:grpSpPr>
        <p:sp>
          <p:nvSpPr>
            <p:cNvPr id="202" name="Rectangle 4">
              <a:extLst>
                <a:ext uri="{FF2B5EF4-FFF2-40B4-BE49-F238E27FC236}">
                  <a16:creationId xmlns:a16="http://schemas.microsoft.com/office/drawing/2014/main" id="{59AD59DD-E438-485F-88DB-AE7CD9A1C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Trilinos</a:t>
              </a:r>
            </a:p>
            <a:p>
              <a:pPr algn="ctr"/>
              <a:r>
                <a:rPr lang="en-US" altLang="en-US" sz="1000" dirty="0"/>
                <a:t>Dev 1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81213487-5D0F-4942-BC61-89455CF0F2AC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205" name="Group 6">
                <a:extLst>
                  <a:ext uri="{FF2B5EF4-FFF2-40B4-BE49-F238E27FC236}">
                    <a16:creationId xmlns:a16="http://schemas.microsoft.com/office/drawing/2014/main" id="{02E63094-86AE-400B-856C-2731FD8BD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210" name="Oval 7">
                  <a:extLst>
                    <a:ext uri="{FF2B5EF4-FFF2-40B4-BE49-F238E27FC236}">
                      <a16:creationId xmlns:a16="http://schemas.microsoft.com/office/drawing/2014/main" id="{8F8AB9B3-7972-40E4-ACEB-1C8FA4AAE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" name="Line 8">
                  <a:extLst>
                    <a:ext uri="{FF2B5EF4-FFF2-40B4-BE49-F238E27FC236}">
                      <a16:creationId xmlns:a16="http://schemas.microsoft.com/office/drawing/2014/main" id="{577ACDD6-BC60-4CFB-AD9E-223AD1C1FB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9">
                  <a:extLst>
                    <a:ext uri="{FF2B5EF4-FFF2-40B4-BE49-F238E27FC236}">
                      <a16:creationId xmlns:a16="http://schemas.microsoft.com/office/drawing/2014/main" id="{96FA7C7C-124B-4DA9-B34E-8BE5106414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10">
                  <a:extLst>
                    <a:ext uri="{FF2B5EF4-FFF2-40B4-BE49-F238E27FC236}">
                      <a16:creationId xmlns:a16="http://schemas.microsoft.com/office/drawing/2014/main" id="{1E24C232-7A54-45D7-93B8-A97C690C1D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1">
                  <a:extLst>
                    <a:ext uri="{FF2B5EF4-FFF2-40B4-BE49-F238E27FC236}">
                      <a16:creationId xmlns:a16="http://schemas.microsoft.com/office/drawing/2014/main" id="{B8ADF94A-A660-4ADA-BAE1-A41397992E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47DD5E5-E163-45FC-8B62-A81414E63349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DDC5A6F4-5DF2-4DE7-B885-C14F7171873E}"/>
              </a:ext>
            </a:extLst>
          </p:cNvPr>
          <p:cNvCxnSpPr>
            <a:cxnSpLocks/>
            <a:stCxn id="159" idx="1"/>
          </p:cNvCxnSpPr>
          <p:nvPr/>
        </p:nvCxnSpPr>
        <p:spPr>
          <a:xfrm flipH="1" flipV="1">
            <a:off x="7143812" y="1660606"/>
            <a:ext cx="228674" cy="180451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C1CAB-DEE6-44FF-AC69-43A286C80947}"/>
              </a:ext>
            </a:extLst>
          </p:cNvPr>
          <p:cNvSpPr/>
          <p:nvPr/>
        </p:nvSpPr>
        <p:spPr>
          <a:xfrm>
            <a:off x="5366307" y="5451622"/>
            <a:ext cx="1036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commits on branch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498BF69-2F34-4B94-A883-84C30B3CEC00}"/>
              </a:ext>
            </a:extLst>
          </p:cNvPr>
          <p:cNvCxnSpPr>
            <a:cxnSpLocks/>
          </p:cNvCxnSpPr>
          <p:nvPr/>
        </p:nvCxnSpPr>
        <p:spPr>
          <a:xfrm>
            <a:off x="5861037" y="5768716"/>
            <a:ext cx="198586" cy="118933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4159C99-593A-4DA7-BDEE-3799E7AA79BA}"/>
              </a:ext>
            </a:extLst>
          </p:cNvPr>
          <p:cNvCxnSpPr>
            <a:cxnSpLocks/>
          </p:cNvCxnSpPr>
          <p:nvPr/>
        </p:nvCxnSpPr>
        <p:spPr>
          <a:xfrm>
            <a:off x="5833993" y="5217306"/>
            <a:ext cx="0" cy="188765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>
            <a:extLst>
              <a:ext uri="{FF2B5EF4-FFF2-40B4-BE49-F238E27FC236}">
                <a16:creationId xmlns:a16="http://schemas.microsoft.com/office/drawing/2014/main" id="{ABB57A8E-469C-416A-953F-CB8224B78E9B}"/>
              </a:ext>
            </a:extLst>
          </p:cNvPr>
          <p:cNvSpPr/>
          <p:nvPr/>
        </p:nvSpPr>
        <p:spPr>
          <a:xfrm>
            <a:off x="5254724" y="531582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C4DD7CC-CD7E-4D18-8C2C-029A0A8F5F9A}"/>
              </a:ext>
            </a:extLst>
          </p:cNvPr>
          <p:cNvSpPr/>
          <p:nvPr/>
        </p:nvSpPr>
        <p:spPr>
          <a:xfrm>
            <a:off x="6244741" y="531582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C51D802-6691-4FFD-B87F-11D74D9F4305}"/>
              </a:ext>
            </a:extLst>
          </p:cNvPr>
          <p:cNvCxnSpPr>
            <a:stCxn id="131" idx="6"/>
            <a:endCxn id="132" idx="2"/>
          </p:cNvCxnSpPr>
          <p:nvPr/>
        </p:nvCxnSpPr>
        <p:spPr>
          <a:xfrm>
            <a:off x="5559524" y="5442824"/>
            <a:ext cx="68521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8E0982D-FDC2-451C-8110-5FFB4F9591C9}"/>
              </a:ext>
            </a:extLst>
          </p:cNvPr>
          <p:cNvCxnSpPr>
            <a:cxnSpLocks/>
            <a:stCxn id="137" idx="6"/>
            <a:endCxn id="138" idx="2"/>
          </p:cNvCxnSpPr>
          <p:nvPr/>
        </p:nvCxnSpPr>
        <p:spPr>
          <a:xfrm>
            <a:off x="5683533" y="6031901"/>
            <a:ext cx="24094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E34339C-4CAC-4DED-BAE1-618F0F073853}"/>
              </a:ext>
            </a:extLst>
          </p:cNvPr>
          <p:cNvCxnSpPr>
            <a:cxnSpLocks/>
            <a:stCxn id="138" idx="7"/>
            <a:endCxn id="132" idx="4"/>
          </p:cNvCxnSpPr>
          <p:nvPr/>
        </p:nvCxnSpPr>
        <p:spPr>
          <a:xfrm flipV="1">
            <a:off x="6184638" y="5569824"/>
            <a:ext cx="212503" cy="372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14EE1A8-F83B-44E1-947E-3D5D8C5692D8}"/>
              </a:ext>
            </a:extLst>
          </p:cNvPr>
          <p:cNvCxnSpPr>
            <a:cxnSpLocks/>
            <a:stCxn id="131" idx="4"/>
            <a:endCxn id="137" idx="0"/>
          </p:cNvCxnSpPr>
          <p:nvPr/>
        </p:nvCxnSpPr>
        <p:spPr>
          <a:xfrm>
            <a:off x="5407124" y="5569824"/>
            <a:ext cx="124009" cy="3350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A7DC4712-656B-4C1F-9CCD-4818D6D0C6CC}"/>
              </a:ext>
            </a:extLst>
          </p:cNvPr>
          <p:cNvSpPr/>
          <p:nvPr/>
        </p:nvSpPr>
        <p:spPr>
          <a:xfrm>
            <a:off x="5378733" y="5904901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BBF1DACE-C13C-45D1-A657-11CA7E7F035B}"/>
              </a:ext>
            </a:extLst>
          </p:cNvPr>
          <p:cNvSpPr/>
          <p:nvPr/>
        </p:nvSpPr>
        <p:spPr>
          <a:xfrm>
            <a:off x="5924475" y="5904901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85C7D7B-7E33-4987-B297-9D79EDC3F19C}"/>
              </a:ext>
            </a:extLst>
          </p:cNvPr>
          <p:cNvCxnSpPr>
            <a:cxnSpLocks/>
            <a:stCxn id="132" idx="6"/>
            <a:endCxn id="151" idx="2"/>
          </p:cNvCxnSpPr>
          <p:nvPr/>
        </p:nvCxnSpPr>
        <p:spPr>
          <a:xfrm>
            <a:off x="6549541" y="5442824"/>
            <a:ext cx="45671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8A1C0B0-C102-49CD-955C-6F7D2677386E}"/>
              </a:ext>
            </a:extLst>
          </p:cNvPr>
          <p:cNvCxnSpPr>
            <a:cxnSpLocks/>
            <a:stCxn id="148" idx="1"/>
            <a:endCxn id="151" idx="0"/>
          </p:cNvCxnSpPr>
          <p:nvPr/>
        </p:nvCxnSpPr>
        <p:spPr>
          <a:xfrm flipH="1">
            <a:off x="7158656" y="5037828"/>
            <a:ext cx="234344" cy="277996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F387439E-AD5B-4BF1-8899-0ADBEE340F0A}"/>
              </a:ext>
            </a:extLst>
          </p:cNvPr>
          <p:cNvSpPr/>
          <p:nvPr/>
        </p:nvSpPr>
        <p:spPr>
          <a:xfrm>
            <a:off x="7393000" y="4892676"/>
            <a:ext cx="1320013" cy="290304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&lt;main-branch&gt;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3CBC56A-8C06-4EC4-ABF6-DFA92C120D1D}"/>
              </a:ext>
            </a:extLst>
          </p:cNvPr>
          <p:cNvSpPr/>
          <p:nvPr/>
        </p:nvSpPr>
        <p:spPr>
          <a:xfrm>
            <a:off x="7006256" y="531582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9ED6E5D-FFD9-4CCF-B595-B30A523EF12C}"/>
              </a:ext>
            </a:extLst>
          </p:cNvPr>
          <p:cNvCxnSpPr>
            <a:cxnSpLocks/>
          </p:cNvCxnSpPr>
          <p:nvPr/>
        </p:nvCxnSpPr>
        <p:spPr>
          <a:xfrm flipH="1">
            <a:off x="5656149" y="5784341"/>
            <a:ext cx="146504" cy="11300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DD8E42C-079C-41BA-A46A-BABCF76E4BF1}"/>
              </a:ext>
            </a:extLst>
          </p:cNvPr>
          <p:cNvSpPr/>
          <p:nvPr/>
        </p:nvSpPr>
        <p:spPr>
          <a:xfrm>
            <a:off x="6111823" y="4847974"/>
            <a:ext cx="116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(explicit) merge commit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53635E0-C8FD-41DA-9BAB-1B0DFAD4A3FF}"/>
              </a:ext>
            </a:extLst>
          </p:cNvPr>
          <p:cNvCxnSpPr>
            <a:cxnSpLocks/>
          </p:cNvCxnSpPr>
          <p:nvPr/>
        </p:nvCxnSpPr>
        <p:spPr>
          <a:xfrm flipH="1">
            <a:off x="6558162" y="5184054"/>
            <a:ext cx="171242" cy="12762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AF39A46-13F7-49B0-8D8B-1606F961BA41}"/>
              </a:ext>
            </a:extLst>
          </p:cNvPr>
          <p:cNvGrpSpPr/>
          <p:nvPr/>
        </p:nvGrpSpPr>
        <p:grpSpPr>
          <a:xfrm>
            <a:off x="4713310" y="5338050"/>
            <a:ext cx="84699" cy="209548"/>
            <a:chOff x="1538499" y="2796998"/>
            <a:chExt cx="84699" cy="209548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916B08E-6031-4FD6-8482-6FF647AD3DC8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25B8565-6A07-490A-B71E-FE28F64102B9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E94A731-F02E-4D25-AD18-1F462D9F8C6F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206E784F-928D-4BDD-9B7C-4B6EDDDA44E4}"/>
              </a:ext>
            </a:extLst>
          </p:cNvPr>
          <p:cNvCxnSpPr>
            <a:cxnSpLocks/>
            <a:endCxn id="182" idx="1"/>
          </p:cNvCxnSpPr>
          <p:nvPr/>
        </p:nvCxnSpPr>
        <p:spPr>
          <a:xfrm>
            <a:off x="4252961" y="5442824"/>
            <a:ext cx="46278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5AE15D33-02A8-4936-88EB-50BF9061A3EB}"/>
              </a:ext>
            </a:extLst>
          </p:cNvPr>
          <p:cNvCxnSpPr>
            <a:cxnSpLocks/>
            <a:stCxn id="182" idx="3"/>
            <a:endCxn id="131" idx="2"/>
          </p:cNvCxnSpPr>
          <p:nvPr/>
        </p:nvCxnSpPr>
        <p:spPr>
          <a:xfrm>
            <a:off x="4798009" y="5442824"/>
            <a:ext cx="45671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F8CC068-BB5B-4D38-AC54-C53EC9BDF5C7}"/>
              </a:ext>
            </a:extLst>
          </p:cNvPr>
          <p:cNvSpPr/>
          <p:nvPr/>
        </p:nvSpPr>
        <p:spPr>
          <a:xfrm>
            <a:off x="3344346" y="5754675"/>
            <a:ext cx="116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Unspecified git graph/history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5BFCDCD-0FA0-4ED5-B5CF-8C17E21774AD}"/>
              </a:ext>
            </a:extLst>
          </p:cNvPr>
          <p:cNvSpPr/>
          <p:nvPr/>
        </p:nvSpPr>
        <p:spPr>
          <a:xfrm>
            <a:off x="5231689" y="4900382"/>
            <a:ext cx="1034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link to ancestor commit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D05AF6A-78CE-4BF2-9986-01CB860A6A21}"/>
              </a:ext>
            </a:extLst>
          </p:cNvPr>
          <p:cNvSpPr/>
          <p:nvPr/>
        </p:nvSpPr>
        <p:spPr>
          <a:xfrm>
            <a:off x="6463830" y="5605291"/>
            <a:ext cx="1606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link to merge ancestor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015564A4-F409-4415-AC50-2D4780947B64}"/>
              </a:ext>
            </a:extLst>
          </p:cNvPr>
          <p:cNvCxnSpPr>
            <a:cxnSpLocks/>
          </p:cNvCxnSpPr>
          <p:nvPr/>
        </p:nvCxnSpPr>
        <p:spPr>
          <a:xfrm flipH="1">
            <a:off x="6352418" y="5755211"/>
            <a:ext cx="283936" cy="4373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E8C5720-E2CA-4146-AD04-585062DBB25C}"/>
              </a:ext>
            </a:extLst>
          </p:cNvPr>
          <p:cNvSpPr/>
          <p:nvPr/>
        </p:nvSpPr>
        <p:spPr>
          <a:xfrm>
            <a:off x="7927644" y="5451622"/>
            <a:ext cx="1288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branch</a:t>
            </a:r>
          </a:p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references</a:t>
            </a:r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2FD34C92-8D82-4428-BFB8-881C12DBF566}"/>
              </a:ext>
            </a:extLst>
          </p:cNvPr>
          <p:cNvCxnSpPr>
            <a:cxnSpLocks/>
            <a:stCxn id="221" idx="0"/>
          </p:cNvCxnSpPr>
          <p:nvPr/>
        </p:nvCxnSpPr>
        <p:spPr>
          <a:xfrm flipH="1" flipV="1">
            <a:off x="8464123" y="5296024"/>
            <a:ext cx="107698" cy="15559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C7B7707-A982-4B1F-8CA3-2A08F773FD6E}"/>
              </a:ext>
            </a:extLst>
          </p:cNvPr>
          <p:cNvGrpSpPr/>
          <p:nvPr/>
        </p:nvGrpSpPr>
        <p:grpSpPr>
          <a:xfrm>
            <a:off x="4257332" y="5670381"/>
            <a:ext cx="1256919" cy="723489"/>
            <a:chOff x="688137" y="1815990"/>
            <a:chExt cx="1579563" cy="909205"/>
          </a:xfrm>
        </p:grpSpPr>
        <p:sp>
          <p:nvSpPr>
            <p:cNvPr id="265" name="Rectangle 4">
              <a:extLst>
                <a:ext uri="{FF2B5EF4-FFF2-40B4-BE49-F238E27FC236}">
                  <a16:creationId xmlns:a16="http://schemas.microsoft.com/office/drawing/2014/main" id="{0B3D4E42-B545-45C4-BD80-A73E3D591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8"/>
              <a:ext cx="1579563" cy="46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70C0"/>
                  </a:solidFill>
                </a:rPr>
                <a:t>Person creating commit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6BC527A2-C6FC-4EE0-8EA2-2019FFF21D19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267" name="Group 6">
                <a:extLst>
                  <a:ext uri="{FF2B5EF4-FFF2-40B4-BE49-F238E27FC236}">
                    <a16:creationId xmlns:a16="http://schemas.microsoft.com/office/drawing/2014/main" id="{840F15B2-0E5F-409D-8575-99DE15BD43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271" name="Oval 7">
                  <a:extLst>
                    <a:ext uri="{FF2B5EF4-FFF2-40B4-BE49-F238E27FC236}">
                      <a16:creationId xmlns:a16="http://schemas.microsoft.com/office/drawing/2014/main" id="{41AB348D-EA93-41C8-A985-0BEBC4CFC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2" name="Line 8">
                  <a:extLst>
                    <a:ext uri="{FF2B5EF4-FFF2-40B4-BE49-F238E27FC236}">
                      <a16:creationId xmlns:a16="http://schemas.microsoft.com/office/drawing/2014/main" id="{CDE91200-4D56-485C-AC6D-FB0EF11034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9">
                  <a:extLst>
                    <a:ext uri="{FF2B5EF4-FFF2-40B4-BE49-F238E27FC236}">
                      <a16:creationId xmlns:a16="http://schemas.microsoft.com/office/drawing/2014/main" id="{188B169B-8A01-466B-9DC3-6138AD91D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0">
                  <a:extLst>
                    <a:ext uri="{FF2B5EF4-FFF2-40B4-BE49-F238E27FC236}">
                      <a16:creationId xmlns:a16="http://schemas.microsoft.com/office/drawing/2014/main" id="{4CF2E14F-7326-492E-81D1-2EDDE5B72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1">
                  <a:extLst>
                    <a:ext uri="{FF2B5EF4-FFF2-40B4-BE49-F238E27FC236}">
                      <a16:creationId xmlns:a16="http://schemas.microsoft.com/office/drawing/2014/main" id="{887B2E74-5B66-47EC-A4E1-8209DB2FE1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F9899E-2A74-4A68-AC23-72FEB353229D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F4ECE441-2A34-42F0-93AC-B1D06FB68CD5}"/>
              </a:ext>
            </a:extLst>
          </p:cNvPr>
          <p:cNvCxnSpPr>
            <a:cxnSpLocks/>
            <a:stCxn id="314" idx="1"/>
            <a:endCxn id="138" idx="6"/>
          </p:cNvCxnSpPr>
          <p:nvPr/>
        </p:nvCxnSpPr>
        <p:spPr>
          <a:xfrm flipH="1" flipV="1">
            <a:off x="6229275" y="6031901"/>
            <a:ext cx="571935" cy="1889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ounded Rectangle 147">
            <a:extLst>
              <a:ext uri="{FF2B5EF4-FFF2-40B4-BE49-F238E27FC236}">
                <a16:creationId xmlns:a16="http://schemas.microsoft.com/office/drawing/2014/main" id="{066F92AC-435D-4923-90E1-DE59EFBF01A1}"/>
              </a:ext>
            </a:extLst>
          </p:cNvPr>
          <p:cNvSpPr/>
          <p:nvPr/>
        </p:nvSpPr>
        <p:spPr>
          <a:xfrm>
            <a:off x="6801210" y="5888638"/>
            <a:ext cx="1320013" cy="290304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&lt;topic-branch&gt;</a:t>
            </a:r>
          </a:p>
        </p:txBody>
      </p: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8CD932D3-2371-4208-A39D-8A9369F41FF3}"/>
              </a:ext>
            </a:extLst>
          </p:cNvPr>
          <p:cNvCxnSpPr>
            <a:cxnSpLocks/>
            <a:stCxn id="268" idx="3"/>
          </p:cNvCxnSpPr>
          <p:nvPr/>
        </p:nvCxnSpPr>
        <p:spPr>
          <a:xfrm>
            <a:off x="5012386" y="5848163"/>
            <a:ext cx="304800" cy="12540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9693CF5F-0EF2-4EC4-BE49-D4179AFBEA13}"/>
              </a:ext>
            </a:extLst>
          </p:cNvPr>
          <p:cNvSpPr txBox="1"/>
          <p:nvPr/>
        </p:nvSpPr>
        <p:spPr>
          <a:xfrm>
            <a:off x="6811592" y="4279270"/>
            <a:ext cx="1901421" cy="523220"/>
          </a:xfrm>
          <a:prstGeom prst="rect">
            <a:avLst/>
          </a:prstGeom>
          <a:solidFill>
            <a:schemeClr val="bg2"/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Legend for Git Workflow Diagrams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019373A9-3F1E-4BE1-9BB6-FC3B4494C55D}"/>
              </a:ext>
            </a:extLst>
          </p:cNvPr>
          <p:cNvCxnSpPr>
            <a:cxnSpLocks/>
            <a:stCxn id="221" idx="2"/>
          </p:cNvCxnSpPr>
          <p:nvPr/>
        </p:nvCxnSpPr>
        <p:spPr>
          <a:xfrm flipH="1">
            <a:off x="8287454" y="5820954"/>
            <a:ext cx="284367" cy="212836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Oval 351">
            <a:extLst>
              <a:ext uri="{FF2B5EF4-FFF2-40B4-BE49-F238E27FC236}">
                <a16:creationId xmlns:a16="http://schemas.microsoft.com/office/drawing/2014/main" id="{632A9F98-5803-4BAC-8BFB-814C46B2FC83}"/>
              </a:ext>
            </a:extLst>
          </p:cNvPr>
          <p:cNvSpPr/>
          <p:nvPr/>
        </p:nvSpPr>
        <p:spPr>
          <a:xfrm>
            <a:off x="4025862" y="347893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3AAC2824-02AA-47E4-B84A-24B046A16948}"/>
              </a:ext>
            </a:extLst>
          </p:cNvPr>
          <p:cNvCxnSpPr>
            <a:cxnSpLocks/>
            <a:stCxn id="352" idx="6"/>
            <a:endCxn id="345" idx="2"/>
          </p:cNvCxnSpPr>
          <p:nvPr/>
        </p:nvCxnSpPr>
        <p:spPr>
          <a:xfrm>
            <a:off x="4330662" y="3605934"/>
            <a:ext cx="23817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19A64287-71A7-4809-94E8-CEA4C63E70B4}"/>
              </a:ext>
            </a:extLst>
          </p:cNvPr>
          <p:cNvCxnSpPr>
            <a:cxnSpLocks/>
            <a:stCxn id="301" idx="1"/>
          </p:cNvCxnSpPr>
          <p:nvPr/>
        </p:nvCxnSpPr>
        <p:spPr>
          <a:xfrm flipH="1" flipV="1">
            <a:off x="4153323" y="3801665"/>
            <a:ext cx="45685" cy="184253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E1042AE8-0B00-4EBD-BE51-688C9EA6B92E}"/>
              </a:ext>
            </a:extLst>
          </p:cNvPr>
          <p:cNvCxnSpPr>
            <a:cxnSpLocks/>
          </p:cNvCxnSpPr>
          <p:nvPr/>
        </p:nvCxnSpPr>
        <p:spPr>
          <a:xfrm flipV="1">
            <a:off x="4350721" y="5568611"/>
            <a:ext cx="306627" cy="20269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CBA4611-3848-4168-9BB0-5613BA5B6DA2}"/>
              </a:ext>
            </a:extLst>
          </p:cNvPr>
          <p:cNvCxnSpPr>
            <a:cxnSpLocks/>
          </p:cNvCxnSpPr>
          <p:nvPr/>
        </p:nvCxnSpPr>
        <p:spPr>
          <a:xfrm flipV="1">
            <a:off x="3497582" y="6373552"/>
            <a:ext cx="4789872" cy="853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6" name="Rectangle 355">
            <a:extLst>
              <a:ext uri="{FF2B5EF4-FFF2-40B4-BE49-F238E27FC236}">
                <a16:creationId xmlns:a16="http://schemas.microsoft.com/office/drawing/2014/main" id="{1DA2347A-00B8-4424-ADBB-9DB047FF4991}"/>
              </a:ext>
            </a:extLst>
          </p:cNvPr>
          <p:cNvSpPr/>
          <p:nvPr/>
        </p:nvSpPr>
        <p:spPr>
          <a:xfrm>
            <a:off x="8025714" y="6240695"/>
            <a:ext cx="1034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rgbClr val="0070C0"/>
                </a:solidFill>
              </a:rPr>
              <a:t>Time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973C04D3-25DC-444A-BF03-2F0B30726A5C}"/>
              </a:ext>
            </a:extLst>
          </p:cNvPr>
          <p:cNvSpPr/>
          <p:nvPr/>
        </p:nvSpPr>
        <p:spPr>
          <a:xfrm>
            <a:off x="3997429" y="4929548"/>
            <a:ext cx="126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direct commit on &lt;main-branch&gt;</a:t>
            </a:r>
          </a:p>
        </p:txBody>
      </p: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03349A36-00BB-4068-B4FE-A84D43EE94F9}"/>
              </a:ext>
            </a:extLst>
          </p:cNvPr>
          <p:cNvCxnSpPr>
            <a:cxnSpLocks/>
          </p:cNvCxnSpPr>
          <p:nvPr/>
        </p:nvCxnSpPr>
        <p:spPr>
          <a:xfrm>
            <a:off x="5036019" y="5269778"/>
            <a:ext cx="170619" cy="8137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9DA8A5D0-78D7-429A-8306-865584194E88}"/>
              </a:ext>
            </a:extLst>
          </p:cNvPr>
          <p:cNvGrpSpPr/>
          <p:nvPr/>
        </p:nvGrpSpPr>
        <p:grpSpPr>
          <a:xfrm>
            <a:off x="7557237" y="3031974"/>
            <a:ext cx="1579563" cy="845179"/>
            <a:chOff x="688137" y="1815990"/>
            <a:chExt cx="1579563" cy="845179"/>
          </a:xfrm>
        </p:grpSpPr>
        <p:sp>
          <p:nvSpPr>
            <p:cNvPr id="382" name="Rectangle 4">
              <a:extLst>
                <a:ext uri="{FF2B5EF4-FFF2-40B4-BE49-F238E27FC236}">
                  <a16:creationId xmlns:a16="http://schemas.microsoft.com/office/drawing/2014/main" id="{E926E905-FD6D-400B-8DCA-6BE9A0C70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Adventurous Trilinos Users</a:t>
              </a:r>
            </a:p>
          </p:txBody>
        </p: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FE88D453-9C2E-47C9-8BAE-567725AF834F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384" name="Group 6">
                <a:extLst>
                  <a:ext uri="{FF2B5EF4-FFF2-40B4-BE49-F238E27FC236}">
                    <a16:creationId xmlns:a16="http://schemas.microsoft.com/office/drawing/2014/main" id="{628AC2C4-6901-4247-BEC2-3AC5D1B950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386" name="Oval 7">
                  <a:extLst>
                    <a:ext uri="{FF2B5EF4-FFF2-40B4-BE49-F238E27FC236}">
                      <a16:creationId xmlns:a16="http://schemas.microsoft.com/office/drawing/2014/main" id="{9D43169B-9C9A-4C18-A465-259F920D6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87" name="Line 8">
                  <a:extLst>
                    <a:ext uri="{FF2B5EF4-FFF2-40B4-BE49-F238E27FC236}">
                      <a16:creationId xmlns:a16="http://schemas.microsoft.com/office/drawing/2014/main" id="{F8DD0C2E-584A-47D4-BECB-696745E77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9">
                  <a:extLst>
                    <a:ext uri="{FF2B5EF4-FFF2-40B4-BE49-F238E27FC236}">
                      <a16:creationId xmlns:a16="http://schemas.microsoft.com/office/drawing/2014/main" id="{9C86ECB9-6EFA-45CD-8E06-24847FEA1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0">
                  <a:extLst>
                    <a:ext uri="{FF2B5EF4-FFF2-40B4-BE49-F238E27FC236}">
                      <a16:creationId xmlns:a16="http://schemas.microsoft.com/office/drawing/2014/main" id="{D30DD8DF-F0CB-4858-9351-B4634B3224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11">
                  <a:extLst>
                    <a:ext uri="{FF2B5EF4-FFF2-40B4-BE49-F238E27FC236}">
                      <a16:creationId xmlns:a16="http://schemas.microsoft.com/office/drawing/2014/main" id="{57045F34-91E0-4AEC-9DA4-2BA6EF7AC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3202AE6E-34CD-42FB-9250-811AF069074B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CEAB9CD4-F42F-47DB-B70B-C508FFA7F7F6}"/>
              </a:ext>
            </a:extLst>
          </p:cNvPr>
          <p:cNvCxnSpPr>
            <a:cxnSpLocks/>
            <a:stCxn id="385" idx="1"/>
          </p:cNvCxnSpPr>
          <p:nvPr/>
        </p:nvCxnSpPr>
        <p:spPr>
          <a:xfrm flipH="1">
            <a:off x="7501693" y="3255391"/>
            <a:ext cx="660217" cy="271493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DC150C87-9CF8-4F39-98C5-135322645DAE}"/>
              </a:ext>
            </a:extLst>
          </p:cNvPr>
          <p:cNvCxnSpPr>
            <a:cxnSpLocks/>
          </p:cNvCxnSpPr>
          <p:nvPr/>
        </p:nvCxnSpPr>
        <p:spPr>
          <a:xfrm flipV="1">
            <a:off x="1161298" y="3173178"/>
            <a:ext cx="508918" cy="69972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626EA45-351E-4983-93A6-967BD6BAF158}"/>
              </a:ext>
            </a:extLst>
          </p:cNvPr>
          <p:cNvGrpSpPr/>
          <p:nvPr/>
        </p:nvGrpSpPr>
        <p:grpSpPr>
          <a:xfrm>
            <a:off x="7709833" y="1986238"/>
            <a:ext cx="1579563" cy="845179"/>
            <a:chOff x="688137" y="1815990"/>
            <a:chExt cx="1579563" cy="845179"/>
          </a:xfrm>
        </p:grpSpPr>
        <p:sp>
          <p:nvSpPr>
            <p:cNvPr id="178" name="Rectangle 4">
              <a:extLst>
                <a:ext uri="{FF2B5EF4-FFF2-40B4-BE49-F238E27FC236}">
                  <a16:creationId xmlns:a16="http://schemas.microsoft.com/office/drawing/2014/main" id="{45564812-E48F-4B84-BBDD-202EE50A3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Trilinos/Empire</a:t>
              </a:r>
            </a:p>
            <a:p>
              <a:pPr algn="ctr"/>
              <a:r>
                <a:rPr lang="en-US" altLang="en-US" sz="1000" dirty="0"/>
                <a:t>Co-Developers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CD9AFF1-40A3-414E-ACB5-BEA4A2DEE220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187" name="Group 6">
                <a:extLst>
                  <a:ext uri="{FF2B5EF4-FFF2-40B4-BE49-F238E27FC236}">
                    <a16:creationId xmlns:a16="http://schemas.microsoft.com/office/drawing/2014/main" id="{14BB6509-D1C9-45F5-97AF-B14097B304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190" name="Oval 7">
                  <a:extLst>
                    <a:ext uri="{FF2B5EF4-FFF2-40B4-BE49-F238E27FC236}">
                      <a16:creationId xmlns:a16="http://schemas.microsoft.com/office/drawing/2014/main" id="{FFFDAB41-8D58-4BD2-B67A-FD9305DB4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8" name="Line 8">
                  <a:extLst>
                    <a:ext uri="{FF2B5EF4-FFF2-40B4-BE49-F238E27FC236}">
                      <a16:creationId xmlns:a16="http://schemas.microsoft.com/office/drawing/2014/main" id="{29039FDB-EAC7-4F94-AB05-2A5D92C8C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9">
                  <a:extLst>
                    <a:ext uri="{FF2B5EF4-FFF2-40B4-BE49-F238E27FC236}">
                      <a16:creationId xmlns:a16="http://schemas.microsoft.com/office/drawing/2014/main" id="{22FC68AD-EC6C-4B3B-933E-F3B1819B86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10">
                  <a:extLst>
                    <a:ext uri="{FF2B5EF4-FFF2-40B4-BE49-F238E27FC236}">
                      <a16:creationId xmlns:a16="http://schemas.microsoft.com/office/drawing/2014/main" id="{53282CBD-863F-4FF7-8780-02A76DA9C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11">
                  <a:extLst>
                    <a:ext uri="{FF2B5EF4-FFF2-40B4-BE49-F238E27FC236}">
                      <a16:creationId xmlns:a16="http://schemas.microsoft.com/office/drawing/2014/main" id="{DB1C9046-0FCC-486F-B161-9981B6E416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20B9E57-76B1-4FD4-A934-CEC068C644E8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6EB34877-2554-4AC9-A83C-E6268145488E}"/>
              </a:ext>
            </a:extLst>
          </p:cNvPr>
          <p:cNvCxnSpPr>
            <a:cxnSpLocks/>
            <a:stCxn id="189" idx="1"/>
          </p:cNvCxnSpPr>
          <p:nvPr/>
        </p:nvCxnSpPr>
        <p:spPr>
          <a:xfrm flipH="1" flipV="1">
            <a:off x="7532588" y="1290934"/>
            <a:ext cx="781918" cy="918721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FCFFD021-E6BF-46C1-B879-D44B6D46C26C}"/>
              </a:ext>
            </a:extLst>
          </p:cNvPr>
          <p:cNvCxnSpPr>
            <a:cxnSpLocks/>
            <a:stCxn id="189" idx="1"/>
          </p:cNvCxnSpPr>
          <p:nvPr/>
        </p:nvCxnSpPr>
        <p:spPr>
          <a:xfrm flipH="1">
            <a:off x="7076062" y="2209655"/>
            <a:ext cx="1238444" cy="104812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F632A84-2DE6-4B0B-89C5-B846F94DE713}"/>
              </a:ext>
            </a:extLst>
          </p:cNvPr>
          <p:cNvSpPr/>
          <p:nvPr/>
        </p:nvSpPr>
        <p:spPr>
          <a:xfrm>
            <a:off x="4767063" y="1833197"/>
            <a:ext cx="1621726" cy="4895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3018E-FAB6-4E74-8419-9F0F56BA1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/>
              <a:pPr/>
              <a:t>16</a:t>
            </a:fld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1662" y="107950"/>
            <a:ext cx="7940675" cy="45878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Injecting New Failures and Fixing Failures: A Race!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672233"/>
            <a:ext cx="8907570" cy="210826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Mean-time to fail: </a:t>
            </a:r>
            <a:r>
              <a:rPr lang="en-US" dirty="0"/>
              <a:t>Average time (in days) for when a new failure shows up in ‘develop’ branch in one or more promoted ATDM Trilinos builds.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Mean-time to fix: </a:t>
            </a:r>
            <a:r>
              <a:rPr lang="en-US" dirty="0"/>
              <a:t>Average time (in days) to discover, triage and fix a failure on the Trilinos ‘develop’ branch in the promoted ATDM Trilinos builds.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The core problem: </a:t>
            </a:r>
            <a:r>
              <a:rPr lang="en-US" dirty="0"/>
              <a:t>If “mean-time to fail” is less than “mean-time to fix”, then the ATDM Trilinos builds on ‘develop’ on average will </a:t>
            </a:r>
            <a:r>
              <a:rPr lang="en-US" b="1" dirty="0">
                <a:solidFill>
                  <a:srgbClr val="FF0000"/>
                </a:solidFill>
              </a:rPr>
              <a:t>ALWAYS be broken </a:t>
            </a:r>
            <a:r>
              <a:rPr lang="en-US" dirty="0"/>
              <a:t>(and therefore block updates of Trilinos to the APP customers)!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57446F-9BB6-4B9A-8914-BA0A300CCFB2}"/>
              </a:ext>
            </a:extLst>
          </p:cNvPr>
          <p:cNvGrpSpPr/>
          <p:nvPr/>
        </p:nvGrpSpPr>
        <p:grpSpPr>
          <a:xfrm>
            <a:off x="2952750" y="2882681"/>
            <a:ext cx="5657850" cy="1029861"/>
            <a:chOff x="2324101" y="3016196"/>
            <a:chExt cx="5248274" cy="116527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5E40EDD-7296-41FA-8A89-3A7694B748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4101" y="3016196"/>
              <a:ext cx="9524" cy="11652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5614AC-FDB2-42CE-B392-CCE4D9534FF3}"/>
                </a:ext>
              </a:extLst>
            </p:cNvPr>
            <p:cNvCxnSpPr>
              <a:cxnSpLocks/>
            </p:cNvCxnSpPr>
            <p:nvPr/>
          </p:nvCxnSpPr>
          <p:spPr>
            <a:xfrm>
              <a:off x="2333625" y="4171950"/>
              <a:ext cx="523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C6A9DF-F561-406B-BFC0-25D8E1F2AC38}"/>
              </a:ext>
            </a:extLst>
          </p:cNvPr>
          <p:cNvSpPr txBox="1"/>
          <p:nvPr/>
        </p:nvSpPr>
        <p:spPr>
          <a:xfrm>
            <a:off x="162991" y="2960570"/>
            <a:ext cx="2098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9933"/>
                </a:solidFill>
              </a:rPr>
              <a:t>Mean-time to fix</a:t>
            </a:r>
          </a:p>
          <a:p>
            <a:pPr algn="ctr"/>
            <a:r>
              <a:rPr lang="en-US" b="1" dirty="0">
                <a:solidFill>
                  <a:srgbClr val="339933"/>
                </a:solidFill>
              </a:rPr>
              <a:t>&lt;</a:t>
            </a:r>
          </a:p>
          <a:p>
            <a:pPr algn="ctr"/>
            <a:r>
              <a:rPr lang="en-US" b="1" dirty="0">
                <a:solidFill>
                  <a:srgbClr val="339933"/>
                </a:solidFill>
              </a:rPr>
              <a:t>Mean-time to fail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2812E-68D1-4E73-BC6C-F9C7F8F71537}"/>
              </a:ext>
            </a:extLst>
          </p:cNvPr>
          <p:cNvSpPr txBox="1"/>
          <p:nvPr/>
        </p:nvSpPr>
        <p:spPr>
          <a:xfrm rot="16200000">
            <a:off x="2289262" y="3181198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# Failures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F0AA75-CD6F-44EE-93E3-4DE3A7068AFB}"/>
              </a:ext>
            </a:extLst>
          </p:cNvPr>
          <p:cNvSpPr txBox="1"/>
          <p:nvPr/>
        </p:nvSpPr>
        <p:spPr>
          <a:xfrm>
            <a:off x="7886564" y="4091829"/>
            <a:ext cx="112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Time (days)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8804D2D-735B-4D6D-834F-CD026F8834F3}"/>
              </a:ext>
            </a:extLst>
          </p:cNvPr>
          <p:cNvSpPr/>
          <p:nvPr/>
        </p:nvSpPr>
        <p:spPr>
          <a:xfrm>
            <a:off x="2959100" y="3392223"/>
            <a:ext cx="5560060" cy="520700"/>
          </a:xfrm>
          <a:custGeom>
            <a:avLst/>
            <a:gdLst>
              <a:gd name="connsiteX0" fmla="*/ 0 w 5631180"/>
              <a:gd name="connsiteY0" fmla="*/ 441960 h 510540"/>
              <a:gd name="connsiteX1" fmla="*/ 449580 w 5631180"/>
              <a:gd name="connsiteY1" fmla="*/ 449580 h 510540"/>
              <a:gd name="connsiteX2" fmla="*/ 701040 w 5631180"/>
              <a:gd name="connsiteY2" fmla="*/ 190500 h 510540"/>
              <a:gd name="connsiteX3" fmla="*/ 990600 w 5631180"/>
              <a:gd name="connsiteY3" fmla="*/ 190500 h 510540"/>
              <a:gd name="connsiteX4" fmla="*/ 1188720 w 5631180"/>
              <a:gd name="connsiteY4" fmla="*/ 0 h 510540"/>
              <a:gd name="connsiteX5" fmla="*/ 1478280 w 5631180"/>
              <a:gd name="connsiteY5" fmla="*/ 0 h 510540"/>
              <a:gd name="connsiteX6" fmla="*/ 1592580 w 5631180"/>
              <a:gd name="connsiteY6" fmla="*/ 198120 h 510540"/>
              <a:gd name="connsiteX7" fmla="*/ 1874520 w 5631180"/>
              <a:gd name="connsiteY7" fmla="*/ 198120 h 510540"/>
              <a:gd name="connsiteX8" fmla="*/ 2034540 w 5631180"/>
              <a:gd name="connsiteY8" fmla="*/ 457200 h 510540"/>
              <a:gd name="connsiteX9" fmla="*/ 2468880 w 5631180"/>
              <a:gd name="connsiteY9" fmla="*/ 464820 h 510540"/>
              <a:gd name="connsiteX10" fmla="*/ 2644140 w 5631180"/>
              <a:gd name="connsiteY10" fmla="*/ 289560 h 510540"/>
              <a:gd name="connsiteX11" fmla="*/ 2994660 w 5631180"/>
              <a:gd name="connsiteY11" fmla="*/ 289560 h 510540"/>
              <a:gd name="connsiteX12" fmla="*/ 3169920 w 5631180"/>
              <a:gd name="connsiteY12" fmla="*/ 464820 h 510540"/>
              <a:gd name="connsiteX13" fmla="*/ 3558540 w 5631180"/>
              <a:gd name="connsiteY13" fmla="*/ 464820 h 510540"/>
              <a:gd name="connsiteX14" fmla="*/ 3718560 w 5631180"/>
              <a:gd name="connsiteY14" fmla="*/ 304800 h 510540"/>
              <a:gd name="connsiteX15" fmla="*/ 4206240 w 5631180"/>
              <a:gd name="connsiteY15" fmla="*/ 304800 h 510540"/>
              <a:gd name="connsiteX16" fmla="*/ 4312920 w 5631180"/>
              <a:gd name="connsiteY16" fmla="*/ 411480 h 510540"/>
              <a:gd name="connsiteX17" fmla="*/ 4328160 w 5631180"/>
              <a:gd name="connsiteY17" fmla="*/ 510540 h 510540"/>
              <a:gd name="connsiteX18" fmla="*/ 5318760 w 5631180"/>
              <a:gd name="connsiteY18" fmla="*/ 510540 h 510540"/>
              <a:gd name="connsiteX19" fmla="*/ 5554980 w 5631180"/>
              <a:gd name="connsiteY19" fmla="*/ 274320 h 510540"/>
              <a:gd name="connsiteX20" fmla="*/ 5631180 w 5631180"/>
              <a:gd name="connsiteY20" fmla="*/ 350520 h 510540"/>
              <a:gd name="connsiteX0" fmla="*/ 0 w 5631180"/>
              <a:gd name="connsiteY0" fmla="*/ 441960 h 510540"/>
              <a:gd name="connsiteX1" fmla="*/ 449580 w 5631180"/>
              <a:gd name="connsiteY1" fmla="*/ 449580 h 510540"/>
              <a:gd name="connsiteX2" fmla="*/ 701040 w 5631180"/>
              <a:gd name="connsiteY2" fmla="*/ 190500 h 510540"/>
              <a:gd name="connsiteX3" fmla="*/ 990600 w 5631180"/>
              <a:gd name="connsiteY3" fmla="*/ 190500 h 510540"/>
              <a:gd name="connsiteX4" fmla="*/ 1188720 w 5631180"/>
              <a:gd name="connsiteY4" fmla="*/ 0 h 510540"/>
              <a:gd name="connsiteX5" fmla="*/ 1478280 w 5631180"/>
              <a:gd name="connsiteY5" fmla="*/ 0 h 510540"/>
              <a:gd name="connsiteX6" fmla="*/ 1592580 w 5631180"/>
              <a:gd name="connsiteY6" fmla="*/ 198120 h 510540"/>
              <a:gd name="connsiteX7" fmla="*/ 1874520 w 5631180"/>
              <a:gd name="connsiteY7" fmla="*/ 198120 h 510540"/>
              <a:gd name="connsiteX8" fmla="*/ 2034540 w 5631180"/>
              <a:gd name="connsiteY8" fmla="*/ 457200 h 510540"/>
              <a:gd name="connsiteX9" fmla="*/ 2468880 w 5631180"/>
              <a:gd name="connsiteY9" fmla="*/ 464820 h 510540"/>
              <a:gd name="connsiteX10" fmla="*/ 2644140 w 5631180"/>
              <a:gd name="connsiteY10" fmla="*/ 289560 h 510540"/>
              <a:gd name="connsiteX11" fmla="*/ 2994660 w 5631180"/>
              <a:gd name="connsiteY11" fmla="*/ 289560 h 510540"/>
              <a:gd name="connsiteX12" fmla="*/ 3169920 w 5631180"/>
              <a:gd name="connsiteY12" fmla="*/ 464820 h 510540"/>
              <a:gd name="connsiteX13" fmla="*/ 3558540 w 5631180"/>
              <a:gd name="connsiteY13" fmla="*/ 464820 h 510540"/>
              <a:gd name="connsiteX14" fmla="*/ 3718560 w 5631180"/>
              <a:gd name="connsiteY14" fmla="*/ 304800 h 510540"/>
              <a:gd name="connsiteX15" fmla="*/ 4206240 w 5631180"/>
              <a:gd name="connsiteY15" fmla="*/ 304800 h 510540"/>
              <a:gd name="connsiteX16" fmla="*/ 4328160 w 5631180"/>
              <a:gd name="connsiteY16" fmla="*/ 510540 h 510540"/>
              <a:gd name="connsiteX17" fmla="*/ 5318760 w 5631180"/>
              <a:gd name="connsiteY17" fmla="*/ 510540 h 510540"/>
              <a:gd name="connsiteX18" fmla="*/ 5554980 w 5631180"/>
              <a:gd name="connsiteY18" fmla="*/ 274320 h 510540"/>
              <a:gd name="connsiteX19" fmla="*/ 5631180 w 5631180"/>
              <a:gd name="connsiteY19" fmla="*/ 350520 h 510540"/>
              <a:gd name="connsiteX0" fmla="*/ 0 w 5554980"/>
              <a:gd name="connsiteY0" fmla="*/ 441960 h 510540"/>
              <a:gd name="connsiteX1" fmla="*/ 449580 w 5554980"/>
              <a:gd name="connsiteY1" fmla="*/ 449580 h 510540"/>
              <a:gd name="connsiteX2" fmla="*/ 701040 w 5554980"/>
              <a:gd name="connsiteY2" fmla="*/ 190500 h 510540"/>
              <a:gd name="connsiteX3" fmla="*/ 990600 w 5554980"/>
              <a:gd name="connsiteY3" fmla="*/ 190500 h 510540"/>
              <a:gd name="connsiteX4" fmla="*/ 1188720 w 5554980"/>
              <a:gd name="connsiteY4" fmla="*/ 0 h 510540"/>
              <a:gd name="connsiteX5" fmla="*/ 1478280 w 5554980"/>
              <a:gd name="connsiteY5" fmla="*/ 0 h 510540"/>
              <a:gd name="connsiteX6" fmla="*/ 1592580 w 5554980"/>
              <a:gd name="connsiteY6" fmla="*/ 198120 h 510540"/>
              <a:gd name="connsiteX7" fmla="*/ 1874520 w 5554980"/>
              <a:gd name="connsiteY7" fmla="*/ 198120 h 510540"/>
              <a:gd name="connsiteX8" fmla="*/ 2034540 w 5554980"/>
              <a:gd name="connsiteY8" fmla="*/ 457200 h 510540"/>
              <a:gd name="connsiteX9" fmla="*/ 2468880 w 5554980"/>
              <a:gd name="connsiteY9" fmla="*/ 464820 h 510540"/>
              <a:gd name="connsiteX10" fmla="*/ 2644140 w 5554980"/>
              <a:gd name="connsiteY10" fmla="*/ 289560 h 510540"/>
              <a:gd name="connsiteX11" fmla="*/ 2994660 w 5554980"/>
              <a:gd name="connsiteY11" fmla="*/ 289560 h 510540"/>
              <a:gd name="connsiteX12" fmla="*/ 3169920 w 5554980"/>
              <a:gd name="connsiteY12" fmla="*/ 464820 h 510540"/>
              <a:gd name="connsiteX13" fmla="*/ 3558540 w 5554980"/>
              <a:gd name="connsiteY13" fmla="*/ 464820 h 510540"/>
              <a:gd name="connsiteX14" fmla="*/ 3718560 w 5554980"/>
              <a:gd name="connsiteY14" fmla="*/ 304800 h 510540"/>
              <a:gd name="connsiteX15" fmla="*/ 4206240 w 5554980"/>
              <a:gd name="connsiteY15" fmla="*/ 304800 h 510540"/>
              <a:gd name="connsiteX16" fmla="*/ 4328160 w 5554980"/>
              <a:gd name="connsiteY16" fmla="*/ 510540 h 510540"/>
              <a:gd name="connsiteX17" fmla="*/ 5318760 w 5554980"/>
              <a:gd name="connsiteY17" fmla="*/ 510540 h 510540"/>
              <a:gd name="connsiteX18" fmla="*/ 5554980 w 5554980"/>
              <a:gd name="connsiteY18" fmla="*/ 274320 h 510540"/>
              <a:gd name="connsiteX0" fmla="*/ 0 w 5554980"/>
              <a:gd name="connsiteY0" fmla="*/ 441960 h 510540"/>
              <a:gd name="connsiteX1" fmla="*/ 449580 w 5554980"/>
              <a:gd name="connsiteY1" fmla="*/ 449580 h 510540"/>
              <a:gd name="connsiteX2" fmla="*/ 701040 w 5554980"/>
              <a:gd name="connsiteY2" fmla="*/ 190500 h 510540"/>
              <a:gd name="connsiteX3" fmla="*/ 990600 w 5554980"/>
              <a:gd name="connsiteY3" fmla="*/ 190500 h 510540"/>
              <a:gd name="connsiteX4" fmla="*/ 1188720 w 5554980"/>
              <a:gd name="connsiteY4" fmla="*/ 0 h 510540"/>
              <a:gd name="connsiteX5" fmla="*/ 1478280 w 5554980"/>
              <a:gd name="connsiteY5" fmla="*/ 0 h 510540"/>
              <a:gd name="connsiteX6" fmla="*/ 1592580 w 5554980"/>
              <a:gd name="connsiteY6" fmla="*/ 198120 h 510540"/>
              <a:gd name="connsiteX7" fmla="*/ 1874520 w 5554980"/>
              <a:gd name="connsiteY7" fmla="*/ 198120 h 510540"/>
              <a:gd name="connsiteX8" fmla="*/ 2034540 w 5554980"/>
              <a:gd name="connsiteY8" fmla="*/ 457200 h 510540"/>
              <a:gd name="connsiteX9" fmla="*/ 2468880 w 5554980"/>
              <a:gd name="connsiteY9" fmla="*/ 464820 h 510540"/>
              <a:gd name="connsiteX10" fmla="*/ 2644140 w 5554980"/>
              <a:gd name="connsiteY10" fmla="*/ 289560 h 510540"/>
              <a:gd name="connsiteX11" fmla="*/ 3040380 w 5554980"/>
              <a:gd name="connsiteY11" fmla="*/ 289560 h 510540"/>
              <a:gd name="connsiteX12" fmla="*/ 3169920 w 5554980"/>
              <a:gd name="connsiteY12" fmla="*/ 464820 h 510540"/>
              <a:gd name="connsiteX13" fmla="*/ 3558540 w 5554980"/>
              <a:gd name="connsiteY13" fmla="*/ 464820 h 510540"/>
              <a:gd name="connsiteX14" fmla="*/ 3718560 w 5554980"/>
              <a:gd name="connsiteY14" fmla="*/ 304800 h 510540"/>
              <a:gd name="connsiteX15" fmla="*/ 4206240 w 5554980"/>
              <a:gd name="connsiteY15" fmla="*/ 304800 h 510540"/>
              <a:gd name="connsiteX16" fmla="*/ 4328160 w 5554980"/>
              <a:gd name="connsiteY16" fmla="*/ 510540 h 510540"/>
              <a:gd name="connsiteX17" fmla="*/ 5318760 w 5554980"/>
              <a:gd name="connsiteY17" fmla="*/ 510540 h 510540"/>
              <a:gd name="connsiteX18" fmla="*/ 5554980 w 5554980"/>
              <a:gd name="connsiteY18" fmla="*/ 274320 h 510540"/>
              <a:gd name="connsiteX0" fmla="*/ 0 w 5554980"/>
              <a:gd name="connsiteY0" fmla="*/ 441960 h 510540"/>
              <a:gd name="connsiteX1" fmla="*/ 449580 w 5554980"/>
              <a:gd name="connsiteY1" fmla="*/ 449580 h 510540"/>
              <a:gd name="connsiteX2" fmla="*/ 701040 w 5554980"/>
              <a:gd name="connsiteY2" fmla="*/ 190500 h 510540"/>
              <a:gd name="connsiteX3" fmla="*/ 990600 w 5554980"/>
              <a:gd name="connsiteY3" fmla="*/ 190500 h 510540"/>
              <a:gd name="connsiteX4" fmla="*/ 1188720 w 5554980"/>
              <a:gd name="connsiteY4" fmla="*/ 0 h 510540"/>
              <a:gd name="connsiteX5" fmla="*/ 1478280 w 5554980"/>
              <a:gd name="connsiteY5" fmla="*/ 0 h 510540"/>
              <a:gd name="connsiteX6" fmla="*/ 1592580 w 5554980"/>
              <a:gd name="connsiteY6" fmla="*/ 198120 h 510540"/>
              <a:gd name="connsiteX7" fmla="*/ 1874520 w 5554980"/>
              <a:gd name="connsiteY7" fmla="*/ 198120 h 510540"/>
              <a:gd name="connsiteX8" fmla="*/ 2034540 w 5554980"/>
              <a:gd name="connsiteY8" fmla="*/ 457200 h 510540"/>
              <a:gd name="connsiteX9" fmla="*/ 2468880 w 5554980"/>
              <a:gd name="connsiteY9" fmla="*/ 464820 h 510540"/>
              <a:gd name="connsiteX10" fmla="*/ 2644140 w 5554980"/>
              <a:gd name="connsiteY10" fmla="*/ 289560 h 510540"/>
              <a:gd name="connsiteX11" fmla="*/ 3169920 w 5554980"/>
              <a:gd name="connsiteY11" fmla="*/ 464820 h 510540"/>
              <a:gd name="connsiteX12" fmla="*/ 3558540 w 5554980"/>
              <a:gd name="connsiteY12" fmla="*/ 464820 h 510540"/>
              <a:gd name="connsiteX13" fmla="*/ 3718560 w 5554980"/>
              <a:gd name="connsiteY13" fmla="*/ 304800 h 510540"/>
              <a:gd name="connsiteX14" fmla="*/ 4206240 w 5554980"/>
              <a:gd name="connsiteY14" fmla="*/ 304800 h 510540"/>
              <a:gd name="connsiteX15" fmla="*/ 4328160 w 5554980"/>
              <a:gd name="connsiteY15" fmla="*/ 510540 h 510540"/>
              <a:gd name="connsiteX16" fmla="*/ 5318760 w 5554980"/>
              <a:gd name="connsiteY16" fmla="*/ 510540 h 510540"/>
              <a:gd name="connsiteX17" fmla="*/ 5554980 w 5554980"/>
              <a:gd name="connsiteY17" fmla="*/ 274320 h 510540"/>
              <a:gd name="connsiteX0" fmla="*/ 0 w 5554980"/>
              <a:gd name="connsiteY0" fmla="*/ 441960 h 510540"/>
              <a:gd name="connsiteX1" fmla="*/ 449580 w 5554980"/>
              <a:gd name="connsiteY1" fmla="*/ 449580 h 510540"/>
              <a:gd name="connsiteX2" fmla="*/ 701040 w 5554980"/>
              <a:gd name="connsiteY2" fmla="*/ 190500 h 510540"/>
              <a:gd name="connsiteX3" fmla="*/ 990600 w 5554980"/>
              <a:gd name="connsiteY3" fmla="*/ 190500 h 510540"/>
              <a:gd name="connsiteX4" fmla="*/ 1188720 w 5554980"/>
              <a:gd name="connsiteY4" fmla="*/ 0 h 510540"/>
              <a:gd name="connsiteX5" fmla="*/ 1478280 w 5554980"/>
              <a:gd name="connsiteY5" fmla="*/ 0 h 510540"/>
              <a:gd name="connsiteX6" fmla="*/ 1592580 w 5554980"/>
              <a:gd name="connsiteY6" fmla="*/ 198120 h 510540"/>
              <a:gd name="connsiteX7" fmla="*/ 1874520 w 5554980"/>
              <a:gd name="connsiteY7" fmla="*/ 198120 h 510540"/>
              <a:gd name="connsiteX8" fmla="*/ 2034540 w 5554980"/>
              <a:gd name="connsiteY8" fmla="*/ 457200 h 510540"/>
              <a:gd name="connsiteX9" fmla="*/ 2468880 w 5554980"/>
              <a:gd name="connsiteY9" fmla="*/ 464820 h 510540"/>
              <a:gd name="connsiteX10" fmla="*/ 2644140 w 5554980"/>
              <a:gd name="connsiteY10" fmla="*/ 289560 h 510540"/>
              <a:gd name="connsiteX11" fmla="*/ 2842260 w 5554980"/>
              <a:gd name="connsiteY11" fmla="*/ 502920 h 510540"/>
              <a:gd name="connsiteX12" fmla="*/ 3558540 w 5554980"/>
              <a:gd name="connsiteY12" fmla="*/ 464820 h 510540"/>
              <a:gd name="connsiteX13" fmla="*/ 3718560 w 5554980"/>
              <a:gd name="connsiteY13" fmla="*/ 304800 h 510540"/>
              <a:gd name="connsiteX14" fmla="*/ 4206240 w 5554980"/>
              <a:gd name="connsiteY14" fmla="*/ 304800 h 510540"/>
              <a:gd name="connsiteX15" fmla="*/ 4328160 w 5554980"/>
              <a:gd name="connsiteY15" fmla="*/ 510540 h 510540"/>
              <a:gd name="connsiteX16" fmla="*/ 5318760 w 5554980"/>
              <a:gd name="connsiteY16" fmla="*/ 510540 h 510540"/>
              <a:gd name="connsiteX17" fmla="*/ 5554980 w 5554980"/>
              <a:gd name="connsiteY17" fmla="*/ 274320 h 510540"/>
              <a:gd name="connsiteX0" fmla="*/ 0 w 5554980"/>
              <a:gd name="connsiteY0" fmla="*/ 441960 h 518160"/>
              <a:gd name="connsiteX1" fmla="*/ 449580 w 5554980"/>
              <a:gd name="connsiteY1" fmla="*/ 449580 h 518160"/>
              <a:gd name="connsiteX2" fmla="*/ 701040 w 5554980"/>
              <a:gd name="connsiteY2" fmla="*/ 190500 h 518160"/>
              <a:gd name="connsiteX3" fmla="*/ 990600 w 5554980"/>
              <a:gd name="connsiteY3" fmla="*/ 190500 h 518160"/>
              <a:gd name="connsiteX4" fmla="*/ 1188720 w 5554980"/>
              <a:gd name="connsiteY4" fmla="*/ 0 h 518160"/>
              <a:gd name="connsiteX5" fmla="*/ 1478280 w 5554980"/>
              <a:gd name="connsiteY5" fmla="*/ 0 h 518160"/>
              <a:gd name="connsiteX6" fmla="*/ 1592580 w 5554980"/>
              <a:gd name="connsiteY6" fmla="*/ 198120 h 518160"/>
              <a:gd name="connsiteX7" fmla="*/ 1874520 w 5554980"/>
              <a:gd name="connsiteY7" fmla="*/ 198120 h 518160"/>
              <a:gd name="connsiteX8" fmla="*/ 2034540 w 5554980"/>
              <a:gd name="connsiteY8" fmla="*/ 457200 h 518160"/>
              <a:gd name="connsiteX9" fmla="*/ 2468880 w 5554980"/>
              <a:gd name="connsiteY9" fmla="*/ 464820 h 518160"/>
              <a:gd name="connsiteX10" fmla="*/ 2644140 w 5554980"/>
              <a:gd name="connsiteY10" fmla="*/ 289560 h 518160"/>
              <a:gd name="connsiteX11" fmla="*/ 2910840 w 5554980"/>
              <a:gd name="connsiteY11" fmla="*/ 518160 h 518160"/>
              <a:gd name="connsiteX12" fmla="*/ 3558540 w 5554980"/>
              <a:gd name="connsiteY12" fmla="*/ 464820 h 518160"/>
              <a:gd name="connsiteX13" fmla="*/ 3718560 w 5554980"/>
              <a:gd name="connsiteY13" fmla="*/ 304800 h 518160"/>
              <a:gd name="connsiteX14" fmla="*/ 4206240 w 5554980"/>
              <a:gd name="connsiteY14" fmla="*/ 304800 h 518160"/>
              <a:gd name="connsiteX15" fmla="*/ 4328160 w 5554980"/>
              <a:gd name="connsiteY15" fmla="*/ 510540 h 518160"/>
              <a:gd name="connsiteX16" fmla="*/ 5318760 w 5554980"/>
              <a:gd name="connsiteY16" fmla="*/ 510540 h 518160"/>
              <a:gd name="connsiteX17" fmla="*/ 5554980 w 5554980"/>
              <a:gd name="connsiteY17" fmla="*/ 274320 h 518160"/>
              <a:gd name="connsiteX0" fmla="*/ 0 w 5554980"/>
              <a:gd name="connsiteY0" fmla="*/ 441960 h 510540"/>
              <a:gd name="connsiteX1" fmla="*/ 449580 w 5554980"/>
              <a:gd name="connsiteY1" fmla="*/ 449580 h 510540"/>
              <a:gd name="connsiteX2" fmla="*/ 701040 w 5554980"/>
              <a:gd name="connsiteY2" fmla="*/ 190500 h 510540"/>
              <a:gd name="connsiteX3" fmla="*/ 990600 w 5554980"/>
              <a:gd name="connsiteY3" fmla="*/ 190500 h 510540"/>
              <a:gd name="connsiteX4" fmla="*/ 1188720 w 5554980"/>
              <a:gd name="connsiteY4" fmla="*/ 0 h 510540"/>
              <a:gd name="connsiteX5" fmla="*/ 1478280 w 5554980"/>
              <a:gd name="connsiteY5" fmla="*/ 0 h 510540"/>
              <a:gd name="connsiteX6" fmla="*/ 1592580 w 5554980"/>
              <a:gd name="connsiteY6" fmla="*/ 198120 h 510540"/>
              <a:gd name="connsiteX7" fmla="*/ 1874520 w 5554980"/>
              <a:gd name="connsiteY7" fmla="*/ 198120 h 510540"/>
              <a:gd name="connsiteX8" fmla="*/ 2034540 w 5554980"/>
              <a:gd name="connsiteY8" fmla="*/ 457200 h 510540"/>
              <a:gd name="connsiteX9" fmla="*/ 2468880 w 5554980"/>
              <a:gd name="connsiteY9" fmla="*/ 464820 h 510540"/>
              <a:gd name="connsiteX10" fmla="*/ 2644140 w 5554980"/>
              <a:gd name="connsiteY10" fmla="*/ 289560 h 510540"/>
              <a:gd name="connsiteX11" fmla="*/ 2918460 w 5554980"/>
              <a:gd name="connsiteY11" fmla="*/ 487680 h 510540"/>
              <a:gd name="connsiteX12" fmla="*/ 3558540 w 5554980"/>
              <a:gd name="connsiteY12" fmla="*/ 464820 h 510540"/>
              <a:gd name="connsiteX13" fmla="*/ 3718560 w 5554980"/>
              <a:gd name="connsiteY13" fmla="*/ 304800 h 510540"/>
              <a:gd name="connsiteX14" fmla="*/ 4206240 w 5554980"/>
              <a:gd name="connsiteY14" fmla="*/ 304800 h 510540"/>
              <a:gd name="connsiteX15" fmla="*/ 4328160 w 5554980"/>
              <a:gd name="connsiteY15" fmla="*/ 510540 h 510540"/>
              <a:gd name="connsiteX16" fmla="*/ 5318760 w 5554980"/>
              <a:gd name="connsiteY16" fmla="*/ 510540 h 510540"/>
              <a:gd name="connsiteX17" fmla="*/ 5554980 w 5554980"/>
              <a:gd name="connsiteY17" fmla="*/ 274320 h 510540"/>
              <a:gd name="connsiteX0" fmla="*/ 0 w 5554980"/>
              <a:gd name="connsiteY0" fmla="*/ 441960 h 520700"/>
              <a:gd name="connsiteX1" fmla="*/ 454660 w 5554980"/>
              <a:gd name="connsiteY1" fmla="*/ 520700 h 520700"/>
              <a:gd name="connsiteX2" fmla="*/ 701040 w 5554980"/>
              <a:gd name="connsiteY2" fmla="*/ 190500 h 520700"/>
              <a:gd name="connsiteX3" fmla="*/ 990600 w 5554980"/>
              <a:gd name="connsiteY3" fmla="*/ 190500 h 520700"/>
              <a:gd name="connsiteX4" fmla="*/ 1188720 w 5554980"/>
              <a:gd name="connsiteY4" fmla="*/ 0 h 520700"/>
              <a:gd name="connsiteX5" fmla="*/ 1478280 w 5554980"/>
              <a:gd name="connsiteY5" fmla="*/ 0 h 520700"/>
              <a:gd name="connsiteX6" fmla="*/ 1592580 w 5554980"/>
              <a:gd name="connsiteY6" fmla="*/ 198120 h 520700"/>
              <a:gd name="connsiteX7" fmla="*/ 1874520 w 5554980"/>
              <a:gd name="connsiteY7" fmla="*/ 198120 h 520700"/>
              <a:gd name="connsiteX8" fmla="*/ 2034540 w 5554980"/>
              <a:gd name="connsiteY8" fmla="*/ 457200 h 520700"/>
              <a:gd name="connsiteX9" fmla="*/ 2468880 w 5554980"/>
              <a:gd name="connsiteY9" fmla="*/ 464820 h 520700"/>
              <a:gd name="connsiteX10" fmla="*/ 2644140 w 5554980"/>
              <a:gd name="connsiteY10" fmla="*/ 289560 h 520700"/>
              <a:gd name="connsiteX11" fmla="*/ 2918460 w 5554980"/>
              <a:gd name="connsiteY11" fmla="*/ 487680 h 520700"/>
              <a:gd name="connsiteX12" fmla="*/ 3558540 w 5554980"/>
              <a:gd name="connsiteY12" fmla="*/ 464820 h 520700"/>
              <a:gd name="connsiteX13" fmla="*/ 3718560 w 5554980"/>
              <a:gd name="connsiteY13" fmla="*/ 304800 h 520700"/>
              <a:gd name="connsiteX14" fmla="*/ 4206240 w 5554980"/>
              <a:gd name="connsiteY14" fmla="*/ 304800 h 520700"/>
              <a:gd name="connsiteX15" fmla="*/ 4328160 w 5554980"/>
              <a:gd name="connsiteY15" fmla="*/ 510540 h 520700"/>
              <a:gd name="connsiteX16" fmla="*/ 5318760 w 5554980"/>
              <a:gd name="connsiteY16" fmla="*/ 510540 h 520700"/>
              <a:gd name="connsiteX17" fmla="*/ 5554980 w 5554980"/>
              <a:gd name="connsiteY17" fmla="*/ 274320 h 520700"/>
              <a:gd name="connsiteX0" fmla="*/ 0 w 5560060"/>
              <a:gd name="connsiteY0" fmla="*/ 513080 h 520700"/>
              <a:gd name="connsiteX1" fmla="*/ 459740 w 5560060"/>
              <a:gd name="connsiteY1" fmla="*/ 520700 h 520700"/>
              <a:gd name="connsiteX2" fmla="*/ 706120 w 5560060"/>
              <a:gd name="connsiteY2" fmla="*/ 190500 h 520700"/>
              <a:gd name="connsiteX3" fmla="*/ 995680 w 5560060"/>
              <a:gd name="connsiteY3" fmla="*/ 190500 h 520700"/>
              <a:gd name="connsiteX4" fmla="*/ 1193800 w 5560060"/>
              <a:gd name="connsiteY4" fmla="*/ 0 h 520700"/>
              <a:gd name="connsiteX5" fmla="*/ 1483360 w 5560060"/>
              <a:gd name="connsiteY5" fmla="*/ 0 h 520700"/>
              <a:gd name="connsiteX6" fmla="*/ 1597660 w 5560060"/>
              <a:gd name="connsiteY6" fmla="*/ 198120 h 520700"/>
              <a:gd name="connsiteX7" fmla="*/ 1879600 w 5560060"/>
              <a:gd name="connsiteY7" fmla="*/ 198120 h 520700"/>
              <a:gd name="connsiteX8" fmla="*/ 2039620 w 5560060"/>
              <a:gd name="connsiteY8" fmla="*/ 457200 h 520700"/>
              <a:gd name="connsiteX9" fmla="*/ 2473960 w 5560060"/>
              <a:gd name="connsiteY9" fmla="*/ 464820 h 520700"/>
              <a:gd name="connsiteX10" fmla="*/ 2649220 w 5560060"/>
              <a:gd name="connsiteY10" fmla="*/ 289560 h 520700"/>
              <a:gd name="connsiteX11" fmla="*/ 2923540 w 5560060"/>
              <a:gd name="connsiteY11" fmla="*/ 487680 h 520700"/>
              <a:gd name="connsiteX12" fmla="*/ 3563620 w 5560060"/>
              <a:gd name="connsiteY12" fmla="*/ 464820 h 520700"/>
              <a:gd name="connsiteX13" fmla="*/ 3723640 w 5560060"/>
              <a:gd name="connsiteY13" fmla="*/ 304800 h 520700"/>
              <a:gd name="connsiteX14" fmla="*/ 4211320 w 5560060"/>
              <a:gd name="connsiteY14" fmla="*/ 304800 h 520700"/>
              <a:gd name="connsiteX15" fmla="*/ 4333240 w 5560060"/>
              <a:gd name="connsiteY15" fmla="*/ 510540 h 520700"/>
              <a:gd name="connsiteX16" fmla="*/ 5323840 w 5560060"/>
              <a:gd name="connsiteY16" fmla="*/ 510540 h 520700"/>
              <a:gd name="connsiteX17" fmla="*/ 5560060 w 5560060"/>
              <a:gd name="connsiteY17" fmla="*/ 274320 h 520700"/>
              <a:gd name="connsiteX0" fmla="*/ 0 w 5560060"/>
              <a:gd name="connsiteY0" fmla="*/ 513080 h 520700"/>
              <a:gd name="connsiteX1" fmla="*/ 459740 w 5560060"/>
              <a:gd name="connsiteY1" fmla="*/ 520700 h 520700"/>
              <a:gd name="connsiteX2" fmla="*/ 706120 w 5560060"/>
              <a:gd name="connsiteY2" fmla="*/ 190500 h 520700"/>
              <a:gd name="connsiteX3" fmla="*/ 995680 w 5560060"/>
              <a:gd name="connsiteY3" fmla="*/ 190500 h 520700"/>
              <a:gd name="connsiteX4" fmla="*/ 1193800 w 5560060"/>
              <a:gd name="connsiteY4" fmla="*/ 0 h 520700"/>
              <a:gd name="connsiteX5" fmla="*/ 1483360 w 5560060"/>
              <a:gd name="connsiteY5" fmla="*/ 0 h 520700"/>
              <a:gd name="connsiteX6" fmla="*/ 1597660 w 5560060"/>
              <a:gd name="connsiteY6" fmla="*/ 198120 h 520700"/>
              <a:gd name="connsiteX7" fmla="*/ 1879600 w 5560060"/>
              <a:gd name="connsiteY7" fmla="*/ 198120 h 520700"/>
              <a:gd name="connsiteX8" fmla="*/ 1998980 w 5560060"/>
              <a:gd name="connsiteY8" fmla="*/ 482600 h 520700"/>
              <a:gd name="connsiteX9" fmla="*/ 2473960 w 5560060"/>
              <a:gd name="connsiteY9" fmla="*/ 464820 h 520700"/>
              <a:gd name="connsiteX10" fmla="*/ 2649220 w 5560060"/>
              <a:gd name="connsiteY10" fmla="*/ 289560 h 520700"/>
              <a:gd name="connsiteX11" fmla="*/ 2923540 w 5560060"/>
              <a:gd name="connsiteY11" fmla="*/ 487680 h 520700"/>
              <a:gd name="connsiteX12" fmla="*/ 3563620 w 5560060"/>
              <a:gd name="connsiteY12" fmla="*/ 464820 h 520700"/>
              <a:gd name="connsiteX13" fmla="*/ 3723640 w 5560060"/>
              <a:gd name="connsiteY13" fmla="*/ 304800 h 520700"/>
              <a:gd name="connsiteX14" fmla="*/ 4211320 w 5560060"/>
              <a:gd name="connsiteY14" fmla="*/ 304800 h 520700"/>
              <a:gd name="connsiteX15" fmla="*/ 4333240 w 5560060"/>
              <a:gd name="connsiteY15" fmla="*/ 510540 h 520700"/>
              <a:gd name="connsiteX16" fmla="*/ 5323840 w 5560060"/>
              <a:gd name="connsiteY16" fmla="*/ 510540 h 520700"/>
              <a:gd name="connsiteX17" fmla="*/ 5560060 w 5560060"/>
              <a:gd name="connsiteY17" fmla="*/ 274320 h 520700"/>
              <a:gd name="connsiteX0" fmla="*/ 0 w 5560060"/>
              <a:gd name="connsiteY0" fmla="*/ 513080 h 520700"/>
              <a:gd name="connsiteX1" fmla="*/ 459740 w 5560060"/>
              <a:gd name="connsiteY1" fmla="*/ 520700 h 520700"/>
              <a:gd name="connsiteX2" fmla="*/ 706120 w 5560060"/>
              <a:gd name="connsiteY2" fmla="*/ 190500 h 520700"/>
              <a:gd name="connsiteX3" fmla="*/ 995680 w 5560060"/>
              <a:gd name="connsiteY3" fmla="*/ 190500 h 520700"/>
              <a:gd name="connsiteX4" fmla="*/ 1193800 w 5560060"/>
              <a:gd name="connsiteY4" fmla="*/ 0 h 520700"/>
              <a:gd name="connsiteX5" fmla="*/ 1483360 w 5560060"/>
              <a:gd name="connsiteY5" fmla="*/ 0 h 520700"/>
              <a:gd name="connsiteX6" fmla="*/ 1597660 w 5560060"/>
              <a:gd name="connsiteY6" fmla="*/ 198120 h 520700"/>
              <a:gd name="connsiteX7" fmla="*/ 1879600 w 5560060"/>
              <a:gd name="connsiteY7" fmla="*/ 198120 h 520700"/>
              <a:gd name="connsiteX8" fmla="*/ 1998980 w 5560060"/>
              <a:gd name="connsiteY8" fmla="*/ 482600 h 520700"/>
              <a:gd name="connsiteX9" fmla="*/ 2519680 w 5560060"/>
              <a:gd name="connsiteY9" fmla="*/ 510540 h 520700"/>
              <a:gd name="connsiteX10" fmla="*/ 2649220 w 5560060"/>
              <a:gd name="connsiteY10" fmla="*/ 289560 h 520700"/>
              <a:gd name="connsiteX11" fmla="*/ 2923540 w 5560060"/>
              <a:gd name="connsiteY11" fmla="*/ 487680 h 520700"/>
              <a:gd name="connsiteX12" fmla="*/ 3563620 w 5560060"/>
              <a:gd name="connsiteY12" fmla="*/ 464820 h 520700"/>
              <a:gd name="connsiteX13" fmla="*/ 3723640 w 5560060"/>
              <a:gd name="connsiteY13" fmla="*/ 304800 h 520700"/>
              <a:gd name="connsiteX14" fmla="*/ 4211320 w 5560060"/>
              <a:gd name="connsiteY14" fmla="*/ 304800 h 520700"/>
              <a:gd name="connsiteX15" fmla="*/ 4333240 w 5560060"/>
              <a:gd name="connsiteY15" fmla="*/ 510540 h 520700"/>
              <a:gd name="connsiteX16" fmla="*/ 5323840 w 5560060"/>
              <a:gd name="connsiteY16" fmla="*/ 510540 h 520700"/>
              <a:gd name="connsiteX17" fmla="*/ 5560060 w 5560060"/>
              <a:gd name="connsiteY17" fmla="*/ 274320 h 520700"/>
              <a:gd name="connsiteX0" fmla="*/ 0 w 5560060"/>
              <a:gd name="connsiteY0" fmla="*/ 513080 h 520700"/>
              <a:gd name="connsiteX1" fmla="*/ 459740 w 5560060"/>
              <a:gd name="connsiteY1" fmla="*/ 520700 h 520700"/>
              <a:gd name="connsiteX2" fmla="*/ 706120 w 5560060"/>
              <a:gd name="connsiteY2" fmla="*/ 190500 h 520700"/>
              <a:gd name="connsiteX3" fmla="*/ 995680 w 5560060"/>
              <a:gd name="connsiteY3" fmla="*/ 190500 h 520700"/>
              <a:gd name="connsiteX4" fmla="*/ 1193800 w 5560060"/>
              <a:gd name="connsiteY4" fmla="*/ 0 h 520700"/>
              <a:gd name="connsiteX5" fmla="*/ 1483360 w 5560060"/>
              <a:gd name="connsiteY5" fmla="*/ 0 h 520700"/>
              <a:gd name="connsiteX6" fmla="*/ 1597660 w 5560060"/>
              <a:gd name="connsiteY6" fmla="*/ 198120 h 520700"/>
              <a:gd name="connsiteX7" fmla="*/ 1879600 w 5560060"/>
              <a:gd name="connsiteY7" fmla="*/ 198120 h 520700"/>
              <a:gd name="connsiteX8" fmla="*/ 1998980 w 5560060"/>
              <a:gd name="connsiteY8" fmla="*/ 482600 h 520700"/>
              <a:gd name="connsiteX9" fmla="*/ 2473960 w 5560060"/>
              <a:gd name="connsiteY9" fmla="*/ 480060 h 520700"/>
              <a:gd name="connsiteX10" fmla="*/ 2649220 w 5560060"/>
              <a:gd name="connsiteY10" fmla="*/ 289560 h 520700"/>
              <a:gd name="connsiteX11" fmla="*/ 2923540 w 5560060"/>
              <a:gd name="connsiteY11" fmla="*/ 487680 h 520700"/>
              <a:gd name="connsiteX12" fmla="*/ 3563620 w 5560060"/>
              <a:gd name="connsiteY12" fmla="*/ 464820 h 520700"/>
              <a:gd name="connsiteX13" fmla="*/ 3723640 w 5560060"/>
              <a:gd name="connsiteY13" fmla="*/ 304800 h 520700"/>
              <a:gd name="connsiteX14" fmla="*/ 4211320 w 5560060"/>
              <a:gd name="connsiteY14" fmla="*/ 304800 h 520700"/>
              <a:gd name="connsiteX15" fmla="*/ 4333240 w 5560060"/>
              <a:gd name="connsiteY15" fmla="*/ 510540 h 520700"/>
              <a:gd name="connsiteX16" fmla="*/ 5323840 w 5560060"/>
              <a:gd name="connsiteY16" fmla="*/ 510540 h 520700"/>
              <a:gd name="connsiteX17" fmla="*/ 5560060 w 5560060"/>
              <a:gd name="connsiteY17" fmla="*/ 274320 h 520700"/>
              <a:gd name="connsiteX0" fmla="*/ 0 w 5560060"/>
              <a:gd name="connsiteY0" fmla="*/ 513080 h 520700"/>
              <a:gd name="connsiteX1" fmla="*/ 459740 w 5560060"/>
              <a:gd name="connsiteY1" fmla="*/ 520700 h 520700"/>
              <a:gd name="connsiteX2" fmla="*/ 706120 w 5560060"/>
              <a:gd name="connsiteY2" fmla="*/ 190500 h 520700"/>
              <a:gd name="connsiteX3" fmla="*/ 995680 w 5560060"/>
              <a:gd name="connsiteY3" fmla="*/ 190500 h 520700"/>
              <a:gd name="connsiteX4" fmla="*/ 1193800 w 5560060"/>
              <a:gd name="connsiteY4" fmla="*/ 0 h 520700"/>
              <a:gd name="connsiteX5" fmla="*/ 1483360 w 5560060"/>
              <a:gd name="connsiteY5" fmla="*/ 0 h 520700"/>
              <a:gd name="connsiteX6" fmla="*/ 1597660 w 5560060"/>
              <a:gd name="connsiteY6" fmla="*/ 198120 h 520700"/>
              <a:gd name="connsiteX7" fmla="*/ 1879600 w 5560060"/>
              <a:gd name="connsiteY7" fmla="*/ 198120 h 520700"/>
              <a:gd name="connsiteX8" fmla="*/ 1998980 w 5560060"/>
              <a:gd name="connsiteY8" fmla="*/ 482600 h 520700"/>
              <a:gd name="connsiteX9" fmla="*/ 2473960 w 5560060"/>
              <a:gd name="connsiteY9" fmla="*/ 480060 h 520700"/>
              <a:gd name="connsiteX10" fmla="*/ 2649220 w 5560060"/>
              <a:gd name="connsiteY10" fmla="*/ 289560 h 520700"/>
              <a:gd name="connsiteX11" fmla="*/ 2923540 w 5560060"/>
              <a:gd name="connsiteY11" fmla="*/ 487680 h 520700"/>
              <a:gd name="connsiteX12" fmla="*/ 3563620 w 5560060"/>
              <a:gd name="connsiteY12" fmla="*/ 480060 h 520700"/>
              <a:gd name="connsiteX13" fmla="*/ 3723640 w 5560060"/>
              <a:gd name="connsiteY13" fmla="*/ 304800 h 520700"/>
              <a:gd name="connsiteX14" fmla="*/ 4211320 w 5560060"/>
              <a:gd name="connsiteY14" fmla="*/ 304800 h 520700"/>
              <a:gd name="connsiteX15" fmla="*/ 4333240 w 5560060"/>
              <a:gd name="connsiteY15" fmla="*/ 510540 h 520700"/>
              <a:gd name="connsiteX16" fmla="*/ 5323840 w 5560060"/>
              <a:gd name="connsiteY16" fmla="*/ 510540 h 520700"/>
              <a:gd name="connsiteX17" fmla="*/ 5560060 w 5560060"/>
              <a:gd name="connsiteY17" fmla="*/ 27432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60060" h="520700">
                <a:moveTo>
                  <a:pt x="0" y="513080"/>
                </a:moveTo>
                <a:lnTo>
                  <a:pt x="459740" y="520700"/>
                </a:lnTo>
                <a:lnTo>
                  <a:pt x="706120" y="190500"/>
                </a:lnTo>
                <a:lnTo>
                  <a:pt x="995680" y="190500"/>
                </a:lnTo>
                <a:lnTo>
                  <a:pt x="1193800" y="0"/>
                </a:lnTo>
                <a:lnTo>
                  <a:pt x="1483360" y="0"/>
                </a:lnTo>
                <a:lnTo>
                  <a:pt x="1597660" y="198120"/>
                </a:lnTo>
                <a:lnTo>
                  <a:pt x="1879600" y="198120"/>
                </a:lnTo>
                <a:lnTo>
                  <a:pt x="1998980" y="482600"/>
                </a:lnTo>
                <a:lnTo>
                  <a:pt x="2473960" y="480060"/>
                </a:lnTo>
                <a:lnTo>
                  <a:pt x="2649220" y="289560"/>
                </a:lnTo>
                <a:lnTo>
                  <a:pt x="2923540" y="487680"/>
                </a:lnTo>
                <a:lnTo>
                  <a:pt x="3563620" y="480060"/>
                </a:lnTo>
                <a:lnTo>
                  <a:pt x="3723640" y="304800"/>
                </a:lnTo>
                <a:lnTo>
                  <a:pt x="4211320" y="304800"/>
                </a:lnTo>
                <a:lnTo>
                  <a:pt x="4333240" y="510540"/>
                </a:lnTo>
                <a:lnTo>
                  <a:pt x="5323840" y="510540"/>
                </a:lnTo>
                <a:lnTo>
                  <a:pt x="5560060" y="27432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D281D-897A-4804-9458-799B554253E0}"/>
              </a:ext>
            </a:extLst>
          </p:cNvPr>
          <p:cNvSpPr txBox="1"/>
          <p:nvPr/>
        </p:nvSpPr>
        <p:spPr>
          <a:xfrm>
            <a:off x="111203" y="4544123"/>
            <a:ext cx="2037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Mean-time to fix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&gt;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Mean-time to fail 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33C27CC-B416-4028-A3E0-82B02D57B948}"/>
              </a:ext>
            </a:extLst>
          </p:cNvPr>
          <p:cNvSpPr/>
          <p:nvPr/>
        </p:nvSpPr>
        <p:spPr>
          <a:xfrm rot="16200000">
            <a:off x="5147310" y="3849423"/>
            <a:ext cx="194310" cy="453390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0701E7F-9667-4DB5-80B8-613B7D4DAD58}"/>
              </a:ext>
            </a:extLst>
          </p:cNvPr>
          <p:cNvSpPr/>
          <p:nvPr/>
        </p:nvSpPr>
        <p:spPr>
          <a:xfrm rot="16200000">
            <a:off x="3082290" y="3863118"/>
            <a:ext cx="194310" cy="453390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987C04F7-8C1D-40DF-BF52-BAF2536DD934}"/>
              </a:ext>
            </a:extLst>
          </p:cNvPr>
          <p:cNvSpPr/>
          <p:nvPr/>
        </p:nvSpPr>
        <p:spPr>
          <a:xfrm rot="16200000">
            <a:off x="6090521" y="3792870"/>
            <a:ext cx="187107" cy="601089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1E294-7B8B-481F-8081-32F9E17A6EC0}"/>
              </a:ext>
            </a:extLst>
          </p:cNvPr>
          <p:cNvSpPr txBox="1"/>
          <p:nvPr/>
        </p:nvSpPr>
        <p:spPr>
          <a:xfrm>
            <a:off x="3331845" y="4361604"/>
            <a:ext cx="3035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100% clean allowing Trilinos APP updates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B4302B-1733-489A-91F5-3A6CFBDC8FBD}"/>
              </a:ext>
            </a:extLst>
          </p:cNvPr>
          <p:cNvCxnSpPr>
            <a:cxnSpLocks/>
            <a:stCxn id="21" idx="1"/>
            <a:endCxn id="22" idx="1"/>
          </p:cNvCxnSpPr>
          <p:nvPr/>
        </p:nvCxnSpPr>
        <p:spPr>
          <a:xfrm flipH="1" flipV="1">
            <a:off x="3179445" y="4186968"/>
            <a:ext cx="152400" cy="31313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538C907-55DC-4721-8EE4-D88F200A13DF}"/>
              </a:ext>
            </a:extLst>
          </p:cNvPr>
          <p:cNvCxnSpPr>
            <a:cxnSpLocks/>
          </p:cNvCxnSpPr>
          <p:nvPr/>
        </p:nvCxnSpPr>
        <p:spPr>
          <a:xfrm flipV="1">
            <a:off x="5097780" y="4193593"/>
            <a:ext cx="131445" cy="16252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9581BA-C5A1-4F37-8DB2-6B0908099099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6067130" y="4186968"/>
            <a:ext cx="116945" cy="1883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eft Brace 35">
            <a:extLst>
              <a:ext uri="{FF2B5EF4-FFF2-40B4-BE49-F238E27FC236}">
                <a16:creationId xmlns:a16="http://schemas.microsoft.com/office/drawing/2014/main" id="{A26F10D1-C352-4DC7-918E-DBB99AF94C15}"/>
              </a:ext>
            </a:extLst>
          </p:cNvPr>
          <p:cNvSpPr/>
          <p:nvPr/>
        </p:nvSpPr>
        <p:spPr>
          <a:xfrm rot="16200000">
            <a:off x="7706450" y="3556653"/>
            <a:ext cx="187107" cy="1001434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8103B1-3C66-4C62-BDC6-688F43DB9CDA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367804" y="4173274"/>
            <a:ext cx="1335031" cy="32683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B243EE-B367-41A3-96C9-851A90FD6B8F}"/>
              </a:ext>
            </a:extLst>
          </p:cNvPr>
          <p:cNvGrpSpPr/>
          <p:nvPr/>
        </p:nvGrpSpPr>
        <p:grpSpPr>
          <a:xfrm>
            <a:off x="2948686" y="4691887"/>
            <a:ext cx="5657850" cy="1165279"/>
            <a:chOff x="2324101" y="3016196"/>
            <a:chExt cx="5248274" cy="116527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623FE91-B221-4BE2-96C5-3BACFFFE24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4101" y="3016196"/>
              <a:ext cx="9524" cy="11652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3232199-2BA7-40FB-B4FE-F5BC8A10652F}"/>
                </a:ext>
              </a:extLst>
            </p:cNvPr>
            <p:cNvCxnSpPr>
              <a:cxnSpLocks/>
            </p:cNvCxnSpPr>
            <p:nvPr/>
          </p:nvCxnSpPr>
          <p:spPr>
            <a:xfrm>
              <a:off x="2333625" y="4171950"/>
              <a:ext cx="523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7312A1F-8DFF-430A-9488-8A86033206BC}"/>
              </a:ext>
            </a:extLst>
          </p:cNvPr>
          <p:cNvSpPr txBox="1"/>
          <p:nvPr/>
        </p:nvSpPr>
        <p:spPr>
          <a:xfrm rot="16200000">
            <a:off x="2285198" y="5125822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# Failures</a:t>
            </a: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897E56B-9C61-43DC-A64C-DA093A3401AE}"/>
              </a:ext>
            </a:extLst>
          </p:cNvPr>
          <p:cNvSpPr/>
          <p:nvPr/>
        </p:nvSpPr>
        <p:spPr>
          <a:xfrm>
            <a:off x="2957576" y="5034587"/>
            <a:ext cx="5504801" cy="797560"/>
          </a:xfrm>
          <a:custGeom>
            <a:avLst/>
            <a:gdLst>
              <a:gd name="connsiteX0" fmla="*/ 0 w 5699760"/>
              <a:gd name="connsiteY0" fmla="*/ 797560 h 797560"/>
              <a:gd name="connsiteX1" fmla="*/ 233680 w 5699760"/>
              <a:gd name="connsiteY1" fmla="*/ 797560 h 797560"/>
              <a:gd name="connsiteX2" fmla="*/ 386080 w 5699760"/>
              <a:gd name="connsiteY2" fmla="*/ 645160 h 797560"/>
              <a:gd name="connsiteX3" fmla="*/ 645160 w 5699760"/>
              <a:gd name="connsiteY3" fmla="*/ 645160 h 797560"/>
              <a:gd name="connsiteX4" fmla="*/ 746760 w 5699760"/>
              <a:gd name="connsiteY4" fmla="*/ 543560 h 797560"/>
              <a:gd name="connsiteX5" fmla="*/ 1005840 w 5699760"/>
              <a:gd name="connsiteY5" fmla="*/ 543560 h 797560"/>
              <a:gd name="connsiteX6" fmla="*/ 1097280 w 5699760"/>
              <a:gd name="connsiteY6" fmla="*/ 635000 h 797560"/>
              <a:gd name="connsiteX7" fmla="*/ 1295400 w 5699760"/>
              <a:gd name="connsiteY7" fmla="*/ 436880 h 797560"/>
              <a:gd name="connsiteX8" fmla="*/ 1452880 w 5699760"/>
              <a:gd name="connsiteY8" fmla="*/ 279400 h 797560"/>
              <a:gd name="connsiteX9" fmla="*/ 1772920 w 5699760"/>
              <a:gd name="connsiteY9" fmla="*/ 279400 h 797560"/>
              <a:gd name="connsiteX10" fmla="*/ 1884680 w 5699760"/>
              <a:gd name="connsiteY10" fmla="*/ 391160 h 797560"/>
              <a:gd name="connsiteX11" fmla="*/ 2077720 w 5699760"/>
              <a:gd name="connsiteY11" fmla="*/ 391160 h 797560"/>
              <a:gd name="connsiteX12" fmla="*/ 2336800 w 5699760"/>
              <a:gd name="connsiteY12" fmla="*/ 132080 h 797560"/>
              <a:gd name="connsiteX13" fmla="*/ 2743200 w 5699760"/>
              <a:gd name="connsiteY13" fmla="*/ 132080 h 797560"/>
              <a:gd name="connsiteX14" fmla="*/ 2854960 w 5699760"/>
              <a:gd name="connsiteY14" fmla="*/ 243840 h 797560"/>
              <a:gd name="connsiteX15" fmla="*/ 3119120 w 5699760"/>
              <a:gd name="connsiteY15" fmla="*/ 243840 h 797560"/>
              <a:gd name="connsiteX16" fmla="*/ 3362960 w 5699760"/>
              <a:gd name="connsiteY16" fmla="*/ 0 h 797560"/>
              <a:gd name="connsiteX17" fmla="*/ 3713480 w 5699760"/>
              <a:gd name="connsiteY17" fmla="*/ 0 h 797560"/>
              <a:gd name="connsiteX18" fmla="*/ 4221480 w 5699760"/>
              <a:gd name="connsiteY18" fmla="*/ 0 h 797560"/>
              <a:gd name="connsiteX19" fmla="*/ 4404360 w 5699760"/>
              <a:gd name="connsiteY19" fmla="*/ 182880 h 797560"/>
              <a:gd name="connsiteX20" fmla="*/ 4912360 w 5699760"/>
              <a:gd name="connsiteY20" fmla="*/ 182880 h 797560"/>
              <a:gd name="connsiteX21" fmla="*/ 5074920 w 5699760"/>
              <a:gd name="connsiteY21" fmla="*/ 345440 h 797560"/>
              <a:gd name="connsiteX22" fmla="*/ 5623560 w 5699760"/>
              <a:gd name="connsiteY22" fmla="*/ 345440 h 797560"/>
              <a:gd name="connsiteX23" fmla="*/ 5699760 w 5699760"/>
              <a:gd name="connsiteY23" fmla="*/ 335280 h 797560"/>
              <a:gd name="connsiteX0" fmla="*/ 0 w 5623560"/>
              <a:gd name="connsiteY0" fmla="*/ 797560 h 797560"/>
              <a:gd name="connsiteX1" fmla="*/ 233680 w 5623560"/>
              <a:gd name="connsiteY1" fmla="*/ 797560 h 797560"/>
              <a:gd name="connsiteX2" fmla="*/ 386080 w 5623560"/>
              <a:gd name="connsiteY2" fmla="*/ 645160 h 797560"/>
              <a:gd name="connsiteX3" fmla="*/ 645160 w 5623560"/>
              <a:gd name="connsiteY3" fmla="*/ 645160 h 797560"/>
              <a:gd name="connsiteX4" fmla="*/ 746760 w 5623560"/>
              <a:gd name="connsiteY4" fmla="*/ 543560 h 797560"/>
              <a:gd name="connsiteX5" fmla="*/ 1005840 w 5623560"/>
              <a:gd name="connsiteY5" fmla="*/ 543560 h 797560"/>
              <a:gd name="connsiteX6" fmla="*/ 1097280 w 5623560"/>
              <a:gd name="connsiteY6" fmla="*/ 635000 h 797560"/>
              <a:gd name="connsiteX7" fmla="*/ 1295400 w 5623560"/>
              <a:gd name="connsiteY7" fmla="*/ 436880 h 797560"/>
              <a:gd name="connsiteX8" fmla="*/ 1452880 w 5623560"/>
              <a:gd name="connsiteY8" fmla="*/ 279400 h 797560"/>
              <a:gd name="connsiteX9" fmla="*/ 1772920 w 5623560"/>
              <a:gd name="connsiteY9" fmla="*/ 279400 h 797560"/>
              <a:gd name="connsiteX10" fmla="*/ 1884680 w 5623560"/>
              <a:gd name="connsiteY10" fmla="*/ 391160 h 797560"/>
              <a:gd name="connsiteX11" fmla="*/ 2077720 w 5623560"/>
              <a:gd name="connsiteY11" fmla="*/ 391160 h 797560"/>
              <a:gd name="connsiteX12" fmla="*/ 2336800 w 5623560"/>
              <a:gd name="connsiteY12" fmla="*/ 132080 h 797560"/>
              <a:gd name="connsiteX13" fmla="*/ 2743200 w 5623560"/>
              <a:gd name="connsiteY13" fmla="*/ 132080 h 797560"/>
              <a:gd name="connsiteX14" fmla="*/ 2854960 w 5623560"/>
              <a:gd name="connsiteY14" fmla="*/ 243840 h 797560"/>
              <a:gd name="connsiteX15" fmla="*/ 3119120 w 5623560"/>
              <a:gd name="connsiteY15" fmla="*/ 243840 h 797560"/>
              <a:gd name="connsiteX16" fmla="*/ 3362960 w 5623560"/>
              <a:gd name="connsiteY16" fmla="*/ 0 h 797560"/>
              <a:gd name="connsiteX17" fmla="*/ 3713480 w 5623560"/>
              <a:gd name="connsiteY17" fmla="*/ 0 h 797560"/>
              <a:gd name="connsiteX18" fmla="*/ 4221480 w 5623560"/>
              <a:gd name="connsiteY18" fmla="*/ 0 h 797560"/>
              <a:gd name="connsiteX19" fmla="*/ 4404360 w 5623560"/>
              <a:gd name="connsiteY19" fmla="*/ 182880 h 797560"/>
              <a:gd name="connsiteX20" fmla="*/ 4912360 w 5623560"/>
              <a:gd name="connsiteY20" fmla="*/ 182880 h 797560"/>
              <a:gd name="connsiteX21" fmla="*/ 5074920 w 5623560"/>
              <a:gd name="connsiteY21" fmla="*/ 345440 h 797560"/>
              <a:gd name="connsiteX22" fmla="*/ 5623560 w 5623560"/>
              <a:gd name="connsiteY22" fmla="*/ 345440 h 797560"/>
              <a:gd name="connsiteX0" fmla="*/ 0 w 5334802"/>
              <a:gd name="connsiteY0" fmla="*/ 797560 h 797560"/>
              <a:gd name="connsiteX1" fmla="*/ 233680 w 5334802"/>
              <a:gd name="connsiteY1" fmla="*/ 797560 h 797560"/>
              <a:gd name="connsiteX2" fmla="*/ 386080 w 5334802"/>
              <a:gd name="connsiteY2" fmla="*/ 645160 h 797560"/>
              <a:gd name="connsiteX3" fmla="*/ 645160 w 5334802"/>
              <a:gd name="connsiteY3" fmla="*/ 645160 h 797560"/>
              <a:gd name="connsiteX4" fmla="*/ 746760 w 5334802"/>
              <a:gd name="connsiteY4" fmla="*/ 543560 h 797560"/>
              <a:gd name="connsiteX5" fmla="*/ 1005840 w 5334802"/>
              <a:gd name="connsiteY5" fmla="*/ 543560 h 797560"/>
              <a:gd name="connsiteX6" fmla="*/ 1097280 w 5334802"/>
              <a:gd name="connsiteY6" fmla="*/ 635000 h 797560"/>
              <a:gd name="connsiteX7" fmla="*/ 1295400 w 5334802"/>
              <a:gd name="connsiteY7" fmla="*/ 436880 h 797560"/>
              <a:gd name="connsiteX8" fmla="*/ 1452880 w 5334802"/>
              <a:gd name="connsiteY8" fmla="*/ 279400 h 797560"/>
              <a:gd name="connsiteX9" fmla="*/ 1772920 w 5334802"/>
              <a:gd name="connsiteY9" fmla="*/ 279400 h 797560"/>
              <a:gd name="connsiteX10" fmla="*/ 1884680 w 5334802"/>
              <a:gd name="connsiteY10" fmla="*/ 391160 h 797560"/>
              <a:gd name="connsiteX11" fmla="*/ 2077720 w 5334802"/>
              <a:gd name="connsiteY11" fmla="*/ 391160 h 797560"/>
              <a:gd name="connsiteX12" fmla="*/ 2336800 w 5334802"/>
              <a:gd name="connsiteY12" fmla="*/ 132080 h 797560"/>
              <a:gd name="connsiteX13" fmla="*/ 2743200 w 5334802"/>
              <a:gd name="connsiteY13" fmla="*/ 132080 h 797560"/>
              <a:gd name="connsiteX14" fmla="*/ 2854960 w 5334802"/>
              <a:gd name="connsiteY14" fmla="*/ 243840 h 797560"/>
              <a:gd name="connsiteX15" fmla="*/ 3119120 w 5334802"/>
              <a:gd name="connsiteY15" fmla="*/ 243840 h 797560"/>
              <a:gd name="connsiteX16" fmla="*/ 3362960 w 5334802"/>
              <a:gd name="connsiteY16" fmla="*/ 0 h 797560"/>
              <a:gd name="connsiteX17" fmla="*/ 3713480 w 5334802"/>
              <a:gd name="connsiteY17" fmla="*/ 0 h 797560"/>
              <a:gd name="connsiteX18" fmla="*/ 4221480 w 5334802"/>
              <a:gd name="connsiteY18" fmla="*/ 0 h 797560"/>
              <a:gd name="connsiteX19" fmla="*/ 4404360 w 5334802"/>
              <a:gd name="connsiteY19" fmla="*/ 182880 h 797560"/>
              <a:gd name="connsiteX20" fmla="*/ 4912360 w 5334802"/>
              <a:gd name="connsiteY20" fmla="*/ 182880 h 797560"/>
              <a:gd name="connsiteX21" fmla="*/ 5074920 w 5334802"/>
              <a:gd name="connsiteY21" fmla="*/ 345440 h 797560"/>
              <a:gd name="connsiteX22" fmla="*/ 5334802 w 5334802"/>
              <a:gd name="connsiteY22" fmla="*/ 606124 h 797560"/>
              <a:gd name="connsiteX0" fmla="*/ 0 w 5353899"/>
              <a:gd name="connsiteY0" fmla="*/ 797560 h 797560"/>
              <a:gd name="connsiteX1" fmla="*/ 233680 w 5353899"/>
              <a:gd name="connsiteY1" fmla="*/ 797560 h 797560"/>
              <a:gd name="connsiteX2" fmla="*/ 386080 w 5353899"/>
              <a:gd name="connsiteY2" fmla="*/ 645160 h 797560"/>
              <a:gd name="connsiteX3" fmla="*/ 645160 w 5353899"/>
              <a:gd name="connsiteY3" fmla="*/ 645160 h 797560"/>
              <a:gd name="connsiteX4" fmla="*/ 746760 w 5353899"/>
              <a:gd name="connsiteY4" fmla="*/ 543560 h 797560"/>
              <a:gd name="connsiteX5" fmla="*/ 1005840 w 5353899"/>
              <a:gd name="connsiteY5" fmla="*/ 543560 h 797560"/>
              <a:gd name="connsiteX6" fmla="*/ 1097280 w 5353899"/>
              <a:gd name="connsiteY6" fmla="*/ 635000 h 797560"/>
              <a:gd name="connsiteX7" fmla="*/ 1295400 w 5353899"/>
              <a:gd name="connsiteY7" fmla="*/ 436880 h 797560"/>
              <a:gd name="connsiteX8" fmla="*/ 1452880 w 5353899"/>
              <a:gd name="connsiteY8" fmla="*/ 279400 h 797560"/>
              <a:gd name="connsiteX9" fmla="*/ 1772920 w 5353899"/>
              <a:gd name="connsiteY9" fmla="*/ 279400 h 797560"/>
              <a:gd name="connsiteX10" fmla="*/ 1884680 w 5353899"/>
              <a:gd name="connsiteY10" fmla="*/ 391160 h 797560"/>
              <a:gd name="connsiteX11" fmla="*/ 2077720 w 5353899"/>
              <a:gd name="connsiteY11" fmla="*/ 391160 h 797560"/>
              <a:gd name="connsiteX12" fmla="*/ 2336800 w 5353899"/>
              <a:gd name="connsiteY12" fmla="*/ 132080 h 797560"/>
              <a:gd name="connsiteX13" fmla="*/ 2743200 w 5353899"/>
              <a:gd name="connsiteY13" fmla="*/ 132080 h 797560"/>
              <a:gd name="connsiteX14" fmla="*/ 2854960 w 5353899"/>
              <a:gd name="connsiteY14" fmla="*/ 243840 h 797560"/>
              <a:gd name="connsiteX15" fmla="*/ 3119120 w 5353899"/>
              <a:gd name="connsiteY15" fmla="*/ 243840 h 797560"/>
              <a:gd name="connsiteX16" fmla="*/ 3362960 w 5353899"/>
              <a:gd name="connsiteY16" fmla="*/ 0 h 797560"/>
              <a:gd name="connsiteX17" fmla="*/ 3713480 w 5353899"/>
              <a:gd name="connsiteY17" fmla="*/ 0 h 797560"/>
              <a:gd name="connsiteX18" fmla="*/ 4221480 w 5353899"/>
              <a:gd name="connsiteY18" fmla="*/ 0 h 797560"/>
              <a:gd name="connsiteX19" fmla="*/ 4404360 w 5353899"/>
              <a:gd name="connsiteY19" fmla="*/ 182880 h 797560"/>
              <a:gd name="connsiteX20" fmla="*/ 4912360 w 5353899"/>
              <a:gd name="connsiteY20" fmla="*/ 182880 h 797560"/>
              <a:gd name="connsiteX21" fmla="*/ 5074920 w 5353899"/>
              <a:gd name="connsiteY21" fmla="*/ 345440 h 797560"/>
              <a:gd name="connsiteX22" fmla="*/ 5334802 w 5353899"/>
              <a:gd name="connsiteY22" fmla="*/ 606124 h 797560"/>
              <a:gd name="connsiteX23" fmla="*/ 5334267 w 5353899"/>
              <a:gd name="connsiteY23" fmla="*/ 609065 h 797560"/>
              <a:gd name="connsiteX0" fmla="*/ 0 w 5514740"/>
              <a:gd name="connsiteY0" fmla="*/ 797560 h 813602"/>
              <a:gd name="connsiteX1" fmla="*/ 233680 w 5514740"/>
              <a:gd name="connsiteY1" fmla="*/ 797560 h 813602"/>
              <a:gd name="connsiteX2" fmla="*/ 386080 w 5514740"/>
              <a:gd name="connsiteY2" fmla="*/ 645160 h 813602"/>
              <a:gd name="connsiteX3" fmla="*/ 645160 w 5514740"/>
              <a:gd name="connsiteY3" fmla="*/ 645160 h 813602"/>
              <a:gd name="connsiteX4" fmla="*/ 746760 w 5514740"/>
              <a:gd name="connsiteY4" fmla="*/ 543560 h 813602"/>
              <a:gd name="connsiteX5" fmla="*/ 1005840 w 5514740"/>
              <a:gd name="connsiteY5" fmla="*/ 543560 h 813602"/>
              <a:gd name="connsiteX6" fmla="*/ 1097280 w 5514740"/>
              <a:gd name="connsiteY6" fmla="*/ 635000 h 813602"/>
              <a:gd name="connsiteX7" fmla="*/ 1295400 w 5514740"/>
              <a:gd name="connsiteY7" fmla="*/ 436880 h 813602"/>
              <a:gd name="connsiteX8" fmla="*/ 1452880 w 5514740"/>
              <a:gd name="connsiteY8" fmla="*/ 279400 h 813602"/>
              <a:gd name="connsiteX9" fmla="*/ 1772920 w 5514740"/>
              <a:gd name="connsiteY9" fmla="*/ 279400 h 813602"/>
              <a:gd name="connsiteX10" fmla="*/ 1884680 w 5514740"/>
              <a:gd name="connsiteY10" fmla="*/ 391160 h 813602"/>
              <a:gd name="connsiteX11" fmla="*/ 2077720 w 5514740"/>
              <a:gd name="connsiteY11" fmla="*/ 391160 h 813602"/>
              <a:gd name="connsiteX12" fmla="*/ 2336800 w 5514740"/>
              <a:gd name="connsiteY12" fmla="*/ 132080 h 813602"/>
              <a:gd name="connsiteX13" fmla="*/ 2743200 w 5514740"/>
              <a:gd name="connsiteY13" fmla="*/ 132080 h 813602"/>
              <a:gd name="connsiteX14" fmla="*/ 2854960 w 5514740"/>
              <a:gd name="connsiteY14" fmla="*/ 243840 h 813602"/>
              <a:gd name="connsiteX15" fmla="*/ 3119120 w 5514740"/>
              <a:gd name="connsiteY15" fmla="*/ 243840 h 813602"/>
              <a:gd name="connsiteX16" fmla="*/ 3362960 w 5514740"/>
              <a:gd name="connsiteY16" fmla="*/ 0 h 813602"/>
              <a:gd name="connsiteX17" fmla="*/ 3713480 w 5514740"/>
              <a:gd name="connsiteY17" fmla="*/ 0 h 813602"/>
              <a:gd name="connsiteX18" fmla="*/ 4221480 w 5514740"/>
              <a:gd name="connsiteY18" fmla="*/ 0 h 813602"/>
              <a:gd name="connsiteX19" fmla="*/ 4404360 w 5514740"/>
              <a:gd name="connsiteY19" fmla="*/ 182880 h 813602"/>
              <a:gd name="connsiteX20" fmla="*/ 4912360 w 5514740"/>
              <a:gd name="connsiteY20" fmla="*/ 182880 h 813602"/>
              <a:gd name="connsiteX21" fmla="*/ 5074920 w 5514740"/>
              <a:gd name="connsiteY21" fmla="*/ 345440 h 813602"/>
              <a:gd name="connsiteX22" fmla="*/ 5334802 w 5514740"/>
              <a:gd name="connsiteY22" fmla="*/ 606124 h 813602"/>
              <a:gd name="connsiteX23" fmla="*/ 5514740 w 5514740"/>
              <a:gd name="connsiteY23" fmla="*/ 813602 h 813602"/>
              <a:gd name="connsiteX0" fmla="*/ 0 w 5514740"/>
              <a:gd name="connsiteY0" fmla="*/ 797560 h 813602"/>
              <a:gd name="connsiteX1" fmla="*/ 233680 w 5514740"/>
              <a:gd name="connsiteY1" fmla="*/ 797560 h 813602"/>
              <a:gd name="connsiteX2" fmla="*/ 386080 w 5514740"/>
              <a:gd name="connsiteY2" fmla="*/ 645160 h 813602"/>
              <a:gd name="connsiteX3" fmla="*/ 645160 w 5514740"/>
              <a:gd name="connsiteY3" fmla="*/ 645160 h 813602"/>
              <a:gd name="connsiteX4" fmla="*/ 746760 w 5514740"/>
              <a:gd name="connsiteY4" fmla="*/ 543560 h 813602"/>
              <a:gd name="connsiteX5" fmla="*/ 1005840 w 5514740"/>
              <a:gd name="connsiteY5" fmla="*/ 543560 h 813602"/>
              <a:gd name="connsiteX6" fmla="*/ 1097280 w 5514740"/>
              <a:gd name="connsiteY6" fmla="*/ 635000 h 813602"/>
              <a:gd name="connsiteX7" fmla="*/ 1295400 w 5514740"/>
              <a:gd name="connsiteY7" fmla="*/ 436880 h 813602"/>
              <a:gd name="connsiteX8" fmla="*/ 1452880 w 5514740"/>
              <a:gd name="connsiteY8" fmla="*/ 279400 h 813602"/>
              <a:gd name="connsiteX9" fmla="*/ 1772920 w 5514740"/>
              <a:gd name="connsiteY9" fmla="*/ 279400 h 813602"/>
              <a:gd name="connsiteX10" fmla="*/ 1884680 w 5514740"/>
              <a:gd name="connsiteY10" fmla="*/ 391160 h 813602"/>
              <a:gd name="connsiteX11" fmla="*/ 2077720 w 5514740"/>
              <a:gd name="connsiteY11" fmla="*/ 391160 h 813602"/>
              <a:gd name="connsiteX12" fmla="*/ 2336800 w 5514740"/>
              <a:gd name="connsiteY12" fmla="*/ 132080 h 813602"/>
              <a:gd name="connsiteX13" fmla="*/ 2743200 w 5514740"/>
              <a:gd name="connsiteY13" fmla="*/ 132080 h 813602"/>
              <a:gd name="connsiteX14" fmla="*/ 2854960 w 5514740"/>
              <a:gd name="connsiteY14" fmla="*/ 243840 h 813602"/>
              <a:gd name="connsiteX15" fmla="*/ 3119120 w 5514740"/>
              <a:gd name="connsiteY15" fmla="*/ 243840 h 813602"/>
              <a:gd name="connsiteX16" fmla="*/ 3362960 w 5514740"/>
              <a:gd name="connsiteY16" fmla="*/ 0 h 813602"/>
              <a:gd name="connsiteX17" fmla="*/ 3713480 w 5514740"/>
              <a:gd name="connsiteY17" fmla="*/ 0 h 813602"/>
              <a:gd name="connsiteX18" fmla="*/ 4221480 w 5514740"/>
              <a:gd name="connsiteY18" fmla="*/ 0 h 813602"/>
              <a:gd name="connsiteX19" fmla="*/ 4404360 w 5514740"/>
              <a:gd name="connsiteY19" fmla="*/ 182880 h 813602"/>
              <a:gd name="connsiteX20" fmla="*/ 4912360 w 5514740"/>
              <a:gd name="connsiteY20" fmla="*/ 182880 h 813602"/>
              <a:gd name="connsiteX21" fmla="*/ 5074920 w 5514740"/>
              <a:gd name="connsiteY21" fmla="*/ 345440 h 813602"/>
              <a:gd name="connsiteX22" fmla="*/ 5314923 w 5514740"/>
              <a:gd name="connsiteY22" fmla="*/ 268193 h 813602"/>
              <a:gd name="connsiteX23" fmla="*/ 5514740 w 5514740"/>
              <a:gd name="connsiteY23" fmla="*/ 813602 h 813602"/>
              <a:gd name="connsiteX0" fmla="*/ 0 w 5504801"/>
              <a:gd name="connsiteY0" fmla="*/ 797560 h 797560"/>
              <a:gd name="connsiteX1" fmla="*/ 233680 w 5504801"/>
              <a:gd name="connsiteY1" fmla="*/ 797560 h 797560"/>
              <a:gd name="connsiteX2" fmla="*/ 386080 w 5504801"/>
              <a:gd name="connsiteY2" fmla="*/ 645160 h 797560"/>
              <a:gd name="connsiteX3" fmla="*/ 645160 w 5504801"/>
              <a:gd name="connsiteY3" fmla="*/ 645160 h 797560"/>
              <a:gd name="connsiteX4" fmla="*/ 746760 w 5504801"/>
              <a:gd name="connsiteY4" fmla="*/ 543560 h 797560"/>
              <a:gd name="connsiteX5" fmla="*/ 1005840 w 5504801"/>
              <a:gd name="connsiteY5" fmla="*/ 543560 h 797560"/>
              <a:gd name="connsiteX6" fmla="*/ 1097280 w 5504801"/>
              <a:gd name="connsiteY6" fmla="*/ 635000 h 797560"/>
              <a:gd name="connsiteX7" fmla="*/ 1295400 w 5504801"/>
              <a:gd name="connsiteY7" fmla="*/ 436880 h 797560"/>
              <a:gd name="connsiteX8" fmla="*/ 1452880 w 5504801"/>
              <a:gd name="connsiteY8" fmla="*/ 279400 h 797560"/>
              <a:gd name="connsiteX9" fmla="*/ 1772920 w 5504801"/>
              <a:gd name="connsiteY9" fmla="*/ 279400 h 797560"/>
              <a:gd name="connsiteX10" fmla="*/ 1884680 w 5504801"/>
              <a:gd name="connsiteY10" fmla="*/ 391160 h 797560"/>
              <a:gd name="connsiteX11" fmla="*/ 2077720 w 5504801"/>
              <a:gd name="connsiteY11" fmla="*/ 391160 h 797560"/>
              <a:gd name="connsiteX12" fmla="*/ 2336800 w 5504801"/>
              <a:gd name="connsiteY12" fmla="*/ 132080 h 797560"/>
              <a:gd name="connsiteX13" fmla="*/ 2743200 w 5504801"/>
              <a:gd name="connsiteY13" fmla="*/ 132080 h 797560"/>
              <a:gd name="connsiteX14" fmla="*/ 2854960 w 5504801"/>
              <a:gd name="connsiteY14" fmla="*/ 243840 h 797560"/>
              <a:gd name="connsiteX15" fmla="*/ 3119120 w 5504801"/>
              <a:gd name="connsiteY15" fmla="*/ 243840 h 797560"/>
              <a:gd name="connsiteX16" fmla="*/ 3362960 w 5504801"/>
              <a:gd name="connsiteY16" fmla="*/ 0 h 797560"/>
              <a:gd name="connsiteX17" fmla="*/ 3713480 w 5504801"/>
              <a:gd name="connsiteY17" fmla="*/ 0 h 797560"/>
              <a:gd name="connsiteX18" fmla="*/ 4221480 w 5504801"/>
              <a:gd name="connsiteY18" fmla="*/ 0 h 797560"/>
              <a:gd name="connsiteX19" fmla="*/ 4404360 w 5504801"/>
              <a:gd name="connsiteY19" fmla="*/ 182880 h 797560"/>
              <a:gd name="connsiteX20" fmla="*/ 4912360 w 5504801"/>
              <a:gd name="connsiteY20" fmla="*/ 182880 h 797560"/>
              <a:gd name="connsiteX21" fmla="*/ 5074920 w 5504801"/>
              <a:gd name="connsiteY21" fmla="*/ 345440 h 797560"/>
              <a:gd name="connsiteX22" fmla="*/ 5314923 w 5504801"/>
              <a:gd name="connsiteY22" fmla="*/ 268193 h 797560"/>
              <a:gd name="connsiteX23" fmla="*/ 5504801 w 5504801"/>
              <a:gd name="connsiteY23" fmla="*/ 276889 h 79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04801" h="797560">
                <a:moveTo>
                  <a:pt x="0" y="797560"/>
                </a:moveTo>
                <a:lnTo>
                  <a:pt x="233680" y="797560"/>
                </a:lnTo>
                <a:lnTo>
                  <a:pt x="386080" y="645160"/>
                </a:lnTo>
                <a:lnTo>
                  <a:pt x="645160" y="645160"/>
                </a:lnTo>
                <a:lnTo>
                  <a:pt x="746760" y="543560"/>
                </a:lnTo>
                <a:lnTo>
                  <a:pt x="1005840" y="543560"/>
                </a:lnTo>
                <a:lnTo>
                  <a:pt x="1097280" y="635000"/>
                </a:lnTo>
                <a:lnTo>
                  <a:pt x="1295400" y="436880"/>
                </a:lnTo>
                <a:lnTo>
                  <a:pt x="1452880" y="279400"/>
                </a:lnTo>
                <a:lnTo>
                  <a:pt x="1772920" y="279400"/>
                </a:lnTo>
                <a:lnTo>
                  <a:pt x="1884680" y="391160"/>
                </a:lnTo>
                <a:lnTo>
                  <a:pt x="2077720" y="391160"/>
                </a:lnTo>
                <a:lnTo>
                  <a:pt x="2336800" y="132080"/>
                </a:lnTo>
                <a:lnTo>
                  <a:pt x="2743200" y="132080"/>
                </a:lnTo>
                <a:lnTo>
                  <a:pt x="2854960" y="243840"/>
                </a:lnTo>
                <a:lnTo>
                  <a:pt x="3119120" y="243840"/>
                </a:lnTo>
                <a:lnTo>
                  <a:pt x="3362960" y="0"/>
                </a:lnTo>
                <a:lnTo>
                  <a:pt x="3713480" y="0"/>
                </a:lnTo>
                <a:lnTo>
                  <a:pt x="4221480" y="0"/>
                </a:lnTo>
                <a:lnTo>
                  <a:pt x="4404360" y="182880"/>
                </a:lnTo>
                <a:lnTo>
                  <a:pt x="4912360" y="182880"/>
                </a:lnTo>
                <a:lnTo>
                  <a:pt x="5074920" y="345440"/>
                </a:lnTo>
                <a:cubicBezTo>
                  <a:pt x="5161547" y="432335"/>
                  <a:pt x="5228296" y="181298"/>
                  <a:pt x="5314923" y="268193"/>
                </a:cubicBezTo>
                <a:cubicBezTo>
                  <a:pt x="5358147" y="312130"/>
                  <a:pt x="5504912" y="276276"/>
                  <a:pt x="5504801" y="27688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2E7D0-11EF-4D55-93ED-A98A7F27513A}"/>
              </a:ext>
            </a:extLst>
          </p:cNvPr>
          <p:cNvSpPr txBox="1"/>
          <p:nvPr/>
        </p:nvSpPr>
        <p:spPr>
          <a:xfrm>
            <a:off x="240633" y="721895"/>
            <a:ext cx="8662736" cy="55826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000" dirty="0">
                <a:solidFill>
                  <a:srgbClr val="002060"/>
                </a:solidFill>
              </a:rPr>
              <a:t>Reducing Time to Detect, Triage, and Address New Failures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7200" dirty="0">
                <a:solidFill>
                  <a:srgbClr val="002060"/>
                </a:solidFill>
              </a:rPr>
              <a:t>ATDM Trilinos Builds &amp; Tests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B6110C-9286-4AD4-8B39-92D437E35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/>
              <a:pPr/>
              <a:t>17</a:t>
            </a:fld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3D877D-CC6F-4F00-A82B-189AE7996842}"/>
              </a:ext>
            </a:extLst>
          </p:cNvPr>
          <p:cNvCxnSpPr/>
          <p:nvPr/>
        </p:nvCxnSpPr>
        <p:spPr>
          <a:xfrm>
            <a:off x="616673" y="4035287"/>
            <a:ext cx="766262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10DCB-F498-46C3-98B3-F58974E91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>
                <a:solidFill>
                  <a:schemeClr val="tx1"/>
                </a:solidFill>
              </a:rPr>
              <a:pPr/>
              <a:t>18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9958" y="93139"/>
            <a:ext cx="7710488" cy="4587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General SE Principles for Defects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236430" y="3982361"/>
            <a:ext cx="8907570" cy="232371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Lean/Agile SE Practices for dealing with defects: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Strong automated testing (have tests help new detect defects)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Continuous testing (reduce the time to detect new defects caught by tests)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Continuous integration (reduce time to detect conflict defects)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STOP THE LINE</a:t>
            </a:r>
            <a:r>
              <a:rPr lang="en-US" sz="1600" dirty="0"/>
              <a:t> when a new defect gets into the main development branch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Fixing defects in previously working software is higher priority than developing new features!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BAAB1-9C98-40AC-AF3E-50B8F842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202" y="848553"/>
            <a:ext cx="4135946" cy="30855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7D8B34-EC32-4432-A3DC-5630AC77BBC7}"/>
              </a:ext>
            </a:extLst>
          </p:cNvPr>
          <p:cNvSpPr/>
          <p:nvPr/>
        </p:nvSpPr>
        <p:spPr>
          <a:xfrm>
            <a:off x="272452" y="1034945"/>
            <a:ext cx="3659468" cy="120032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Cost of a defect goes up (significantly) the longer it takes to detect and correct a defect.</a:t>
            </a:r>
          </a:p>
        </p:txBody>
      </p:sp>
    </p:spTree>
    <p:extLst>
      <p:ext uri="{BB962C8B-B14F-4D97-AF65-F5344CB8AC3E}">
        <p14:creationId xmlns:p14="http://schemas.microsoft.com/office/powerpoint/2010/main" val="6423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FED56-8676-4486-B8FB-78C1E340C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>
                <a:solidFill>
                  <a:schemeClr val="tx1"/>
                </a:solidFill>
              </a:rPr>
              <a:pPr/>
              <a:t>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6408" y="167861"/>
            <a:ext cx="7543800" cy="4572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Detecting New Failures/Missing Results: </a:t>
            </a:r>
            <a:r>
              <a:rPr lang="en-US" sz="2400" dirty="0" err="1">
                <a:solidFill>
                  <a:schemeClr val="tx1"/>
                </a:solidFill>
              </a:rPr>
              <a:t>CDash</a:t>
            </a:r>
            <a:r>
              <a:rPr lang="en-US" sz="2400" dirty="0">
                <a:solidFill>
                  <a:schemeClr val="tx1"/>
                </a:solidFill>
              </a:rPr>
              <a:t> Email</a:t>
            </a:r>
          </a:p>
        </p:txBody>
      </p:sp>
      <p:pic>
        <p:nvPicPr>
          <p:cNvPr id="12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B7AFC1D-135D-4998-A9DB-CCB812E0E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01"/>
          <a:stretch/>
        </p:blipFill>
        <p:spPr>
          <a:xfrm>
            <a:off x="249943" y="1186202"/>
            <a:ext cx="8516368" cy="5577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FEFF7-2DCF-466D-8B51-742A9618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36" y="840304"/>
            <a:ext cx="8763381" cy="316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04CF6EC-BEC7-4B1F-A1A8-F22C4AFBA022}"/>
              </a:ext>
            </a:extLst>
          </p:cNvPr>
          <p:cNvSpPr txBox="1"/>
          <p:nvPr/>
        </p:nvSpPr>
        <p:spPr>
          <a:xfrm>
            <a:off x="3549540" y="1387664"/>
            <a:ext cx="220469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Ins="91440" rtlCol="0">
            <a:spAutoFit/>
          </a:bodyPr>
          <a:lstStyle/>
          <a:p>
            <a:r>
              <a:rPr lang="en-US" dirty="0"/>
              <a:t>Failures in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may require triage!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16BF3D-35AE-4D69-9B2E-8892FB6AE565}"/>
              </a:ext>
            </a:extLst>
          </p:cNvPr>
          <p:cNvSpPr txBox="1"/>
          <p:nvPr/>
        </p:nvSpPr>
        <p:spPr>
          <a:xfrm>
            <a:off x="5937890" y="1428614"/>
            <a:ext cx="2654703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Missing test results!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Failing tests without issue trackers!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F17876-FC17-4C99-90CB-C0DE8E57C691}"/>
              </a:ext>
            </a:extLst>
          </p:cNvPr>
          <p:cNvSpPr/>
          <p:nvPr/>
        </p:nvSpPr>
        <p:spPr>
          <a:xfrm>
            <a:off x="158042" y="2623930"/>
            <a:ext cx="8763381" cy="26138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F9CAD3-62FC-4598-B68B-76F48AD88105}"/>
              </a:ext>
            </a:extLst>
          </p:cNvPr>
          <p:cNvCxnSpPr>
            <a:cxnSpLocks/>
          </p:cNvCxnSpPr>
          <p:nvPr/>
        </p:nvCxnSpPr>
        <p:spPr>
          <a:xfrm flipH="1">
            <a:off x="1838739" y="1557348"/>
            <a:ext cx="1537083" cy="2553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784D0C-A164-4E99-B94C-3F1437201578}"/>
              </a:ext>
            </a:extLst>
          </p:cNvPr>
          <p:cNvCxnSpPr>
            <a:cxnSpLocks/>
          </p:cNvCxnSpPr>
          <p:nvPr/>
        </p:nvCxnSpPr>
        <p:spPr>
          <a:xfrm flipH="1">
            <a:off x="3110948" y="1839022"/>
            <a:ext cx="356776" cy="128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7E4F3B-E637-47CD-8641-8F383EE876CF}"/>
              </a:ext>
            </a:extLst>
          </p:cNvPr>
          <p:cNvCxnSpPr>
            <a:cxnSpLocks/>
          </p:cNvCxnSpPr>
          <p:nvPr/>
        </p:nvCxnSpPr>
        <p:spPr>
          <a:xfrm>
            <a:off x="4214191" y="2156791"/>
            <a:ext cx="0" cy="347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8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1350" y="133352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Overview of CASL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49225" y="2073275"/>
            <a:ext cx="8756650" cy="452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</a:pPr>
            <a:r>
              <a:rPr lang="en-US" altLang="en-US" b="1" dirty="0">
                <a:solidFill>
                  <a:srgbClr val="000099"/>
                </a:solidFill>
              </a:rPr>
              <a:t>CASL: C</a:t>
            </a:r>
            <a:r>
              <a:rPr lang="en-US" altLang="en-US" dirty="0"/>
              <a:t>onsortium for the </a:t>
            </a:r>
            <a:r>
              <a:rPr lang="en-US" altLang="en-US" b="1" dirty="0">
                <a:solidFill>
                  <a:srgbClr val="000099"/>
                </a:solidFill>
              </a:rPr>
              <a:t>A</a:t>
            </a:r>
            <a:r>
              <a:rPr lang="en-US" altLang="en-US" dirty="0"/>
              <a:t>dvanced </a:t>
            </a:r>
            <a:r>
              <a:rPr lang="en-US" altLang="en-US" b="1" dirty="0">
                <a:solidFill>
                  <a:srgbClr val="000099"/>
                </a:solidFill>
              </a:rPr>
              <a:t>S</a:t>
            </a:r>
            <a:r>
              <a:rPr lang="en-US" altLang="en-US" dirty="0"/>
              <a:t>imulation of </a:t>
            </a:r>
            <a:r>
              <a:rPr lang="en-US" altLang="en-US" b="1" dirty="0" err="1">
                <a:solidFill>
                  <a:srgbClr val="000099"/>
                </a:solidFill>
              </a:rPr>
              <a:t>L</a:t>
            </a:r>
            <a:r>
              <a:rPr lang="en-US" altLang="en-US" dirty="0" err="1"/>
              <a:t>ightwater</a:t>
            </a:r>
            <a:r>
              <a:rPr lang="en-US" altLang="en-US" dirty="0"/>
              <a:t> reactors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DOE Innovation Hub including DOE labs, universities, and industry partners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Goals: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Advance modeling and simulation of </a:t>
            </a:r>
            <a:r>
              <a:rPr lang="en-US" altLang="en-US" dirty="0" err="1"/>
              <a:t>lightwater</a:t>
            </a:r>
            <a:r>
              <a:rPr lang="en-US" altLang="en-US" dirty="0"/>
              <a:t> nuclear reactors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Produce a set of simulation tools to model </a:t>
            </a:r>
            <a:r>
              <a:rPr lang="en-US" altLang="en-US" dirty="0" err="1"/>
              <a:t>lightwater</a:t>
            </a:r>
            <a:r>
              <a:rPr lang="en-US" altLang="en-US" dirty="0"/>
              <a:t> nuclear reactor cores to provide to the nuclear industry: </a:t>
            </a:r>
            <a:r>
              <a:rPr lang="en-US" altLang="en-US" b="1" dirty="0">
                <a:solidFill>
                  <a:srgbClr val="000099"/>
                </a:solidFill>
              </a:rPr>
              <a:t>VERA: Virtual Environment for Reactor Applications</a:t>
            </a:r>
            <a:r>
              <a:rPr lang="en-US" altLang="en-US" dirty="0"/>
              <a:t>.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Phase 1: July 2010 – June 2015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Phase 2: July 2015 – June 2020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Organization and management: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ORNL is the hub of the Hub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Milestone driven (6 month plan-of-records (</a:t>
            </a:r>
            <a:r>
              <a:rPr lang="en-US" altLang="en-US" dirty="0" err="1"/>
              <a:t>PoRs</a:t>
            </a:r>
            <a:r>
              <a:rPr lang="en-US" altLang="en-US" dirty="0"/>
              <a:t>))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Focus areas:  </a:t>
            </a:r>
            <a:r>
              <a:rPr lang="en-US" altLang="en-US" b="1" dirty="0">
                <a:solidFill>
                  <a:srgbClr val="000099"/>
                </a:solidFill>
              </a:rPr>
              <a:t>Physics Integration (PHI)</a:t>
            </a:r>
            <a:r>
              <a:rPr lang="en-US" altLang="en-US" dirty="0"/>
              <a:t>, Thermal Hydraulic Methods (THM), Radiation Transport Methods (RTM), Advanced Modeling Applications (AMA), Materials Performance and Optimization (MPO), Validation and Uncertainty Quantification (VUQ)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73088"/>
            <a:ext cx="70659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2F753B1-43FD-4A01-B0BE-D0DD3B398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</p:spPr>
        <p:txBody>
          <a:bodyPr/>
          <a:lstStyle/>
          <a:p>
            <a:fld id="{4FAB73BC-B049-4115-A692-8D63A059BFB8}" type="slidenum">
              <a:rPr lang="en-US" sz="1800" smtClean="0"/>
              <a:pPr/>
              <a:t>2</a:t>
            </a:fld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BEFD9C-DA94-4083-B026-9683B38ADC25}"/>
              </a:ext>
            </a:extLst>
          </p:cNvPr>
          <p:cNvSpPr txBox="1"/>
          <p:nvPr/>
        </p:nvSpPr>
        <p:spPr>
          <a:xfrm>
            <a:off x="4621700" y="3954379"/>
            <a:ext cx="3727171" cy="9233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Roscoe Bartlett was PHI software engineering and integration lead for CASL from 2010-2016.</a:t>
            </a:r>
          </a:p>
        </p:txBody>
      </p:sp>
    </p:spTree>
    <p:extLst>
      <p:ext uri="{BB962C8B-B14F-4D97-AF65-F5344CB8AC3E}">
        <p14:creationId xmlns:p14="http://schemas.microsoft.com/office/powerpoint/2010/main" val="32134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9BD7A-4D8B-4101-B14C-A50F2157E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>
                <a:solidFill>
                  <a:schemeClr val="tx1"/>
                </a:solidFill>
              </a:rPr>
              <a:pPr/>
              <a:t>20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6047" y="98288"/>
            <a:ext cx="7732713" cy="4572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Reproducing ATDM Trilinos Builds: GitHub Issue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8FCBE-9595-4BD3-BEA7-E8DB42683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41" b="16027"/>
          <a:stretch/>
        </p:blipFill>
        <p:spPr>
          <a:xfrm>
            <a:off x="135081" y="629688"/>
            <a:ext cx="8996769" cy="62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B8489-466C-4B66-AF25-FA42204D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>
                <a:solidFill>
                  <a:schemeClr val="tx1"/>
                </a:solidFill>
              </a:rPr>
              <a:pPr/>
              <a:t>21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6288" y="138941"/>
            <a:ext cx="7631113" cy="4587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How to Address Failures?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277311" y="797465"/>
            <a:ext cx="8687783" cy="578619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/>
              <a:t>Already cleaned-up promoted builds clean:</a:t>
            </a:r>
          </a:p>
          <a:p>
            <a:pPr marL="342900" indent="-342900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Fix the failures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=&gt; </a:t>
            </a:r>
            <a:r>
              <a:rPr lang="en-US" b="1" dirty="0">
                <a:solidFill>
                  <a:srgbClr val="008A3E"/>
                </a:solidFill>
              </a:rPr>
              <a:t>Best option!</a:t>
            </a:r>
          </a:p>
          <a:p>
            <a:pPr marL="342900" indent="-342900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Mark failing tests as “allow to fail” and not trigger global FAIL: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Only for non-blocking issues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Allows us to watch test run but not block updates of Trilinos to APPs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A3E"/>
                </a:solidFill>
              </a:rPr>
              <a:t>Best for when someone is working to fix non-blocking failures.</a:t>
            </a:r>
          </a:p>
          <a:p>
            <a:pPr marL="342900" indent="-342900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(Temporarily) disable failing tests: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Only for non-blocking issues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A3E"/>
                </a:solidFill>
              </a:rPr>
              <a:t>Best for cases where no-one is going to work on fixing the failures soon.</a:t>
            </a:r>
          </a:p>
          <a:p>
            <a:pPr marL="342900" indent="-342900">
              <a:spcBef>
                <a:spcPts val="300"/>
              </a:spcBef>
              <a:buFont typeface="+mj-lt"/>
              <a:buAutoNum type="alphaLcParenR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Revert the commit(s) (or PR merge) causing the failure: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A3E"/>
                </a:solidFill>
              </a:rPr>
              <a:t>Best for critical/blocking failures that can’t be fixed ASAP.</a:t>
            </a:r>
            <a:endParaRPr lang="en-US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spcBef>
                <a:spcPts val="300"/>
              </a:spcBef>
            </a:pPr>
            <a:r>
              <a:rPr lang="en-US" sz="2000" b="1" dirty="0"/>
              <a:t>Initial failures setting up new platforms:</a:t>
            </a:r>
          </a:p>
          <a:p>
            <a:pPr marL="342900" indent="-342900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Fix the failures</a:t>
            </a:r>
          </a:p>
          <a:p>
            <a:pPr marL="342900" indent="-342900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(Temporarily) disable failing tests</a:t>
            </a:r>
          </a:p>
          <a:p>
            <a:pPr marL="342900" indent="-342900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Mark failing tests as “allow to fail” and not trigger global FAIL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NOTE: Reverting commits is NOT an option for cleaning up failures that occur when setting up new builds on new platforms or </a:t>
            </a:r>
            <a:r>
              <a:rPr lang="en-US" dirty="0" err="1">
                <a:solidFill>
                  <a:srgbClr val="FF0000"/>
                </a:solidFill>
              </a:rPr>
              <a:t>envs</a:t>
            </a:r>
            <a:r>
              <a:rPr lang="en-US" dirty="0">
                <a:solidFill>
                  <a:srgbClr val="FF0000"/>
                </a:solidFill>
              </a:rPr>
              <a:t> on existing platforms.</a:t>
            </a:r>
          </a:p>
        </p:txBody>
      </p:sp>
    </p:spTree>
    <p:extLst>
      <p:ext uri="{BB962C8B-B14F-4D97-AF65-F5344CB8AC3E}">
        <p14:creationId xmlns:p14="http://schemas.microsoft.com/office/powerpoint/2010/main" val="22658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2D49A-D309-4C0A-8156-3DC3B9267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>
                <a:solidFill>
                  <a:schemeClr val="tx1"/>
                </a:solidFill>
              </a:rPr>
              <a:pPr/>
              <a:t>22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6043" y="153988"/>
            <a:ext cx="7472363" cy="4587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Conclusions and Lesions Learned CASL &amp; SNL ATDM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818633"/>
            <a:ext cx="8907570" cy="499367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Projects must set up their own forks of external repos that must be frequently updated and define integration testing workflows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Detecting, </a:t>
            </a:r>
            <a:r>
              <a:rPr lang="en-US" sz="2000" b="1" dirty="0" err="1"/>
              <a:t>Traiging</a:t>
            </a:r>
            <a:r>
              <a:rPr lang="en-US" sz="2000" b="1" dirty="0"/>
              <a:t>, and Addressing New Failures: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Running tests using similar configurations on different systems and compilers helps to speed up detection of new software defects.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Effective detection and triaging requires an analysis tool that takes a broad view of build and tests results to show trends, commonality, and history.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Likely 90-95% of failing (Trilinos) tests don’t indicate a problem impacting a specific customer but they hide the 5-10% that do.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Must carefully scrutinize every failing test to detect new defects.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Must not allow existing failures to hide new failures!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Build and Test Systems: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Heterogenous build and test systems significantly increase development and maintenance costs and slow/delay integrations.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Homogenous build and test systems across teams and software reduce development and maintenance costs and speeds integrations. (i.e. </a:t>
            </a:r>
            <a:r>
              <a:rPr lang="en-US" b="1" dirty="0"/>
              <a:t>CASL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D6A882-D76D-460F-8942-47C72E928360}"/>
              </a:ext>
            </a:extLst>
          </p:cNvPr>
          <p:cNvSpPr/>
          <p:nvPr/>
        </p:nvSpPr>
        <p:spPr>
          <a:xfrm>
            <a:off x="487466" y="5891820"/>
            <a:ext cx="7781890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b="1" dirty="0">
                <a:solidFill>
                  <a:srgbClr val="FF0000"/>
                </a:solidFill>
              </a:rPr>
              <a:t>One of biggest impediments to improving development and integration workflows is developer inability/unwillingness to learn git!</a:t>
            </a:r>
          </a:p>
        </p:txBody>
      </p:sp>
    </p:spTree>
    <p:extLst>
      <p:ext uri="{BB962C8B-B14F-4D97-AF65-F5344CB8AC3E}">
        <p14:creationId xmlns:p14="http://schemas.microsoft.com/office/powerpoint/2010/main" val="36661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6590" y="17118"/>
            <a:ext cx="8355635" cy="569912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CASL VERA Development &amp; Integration Overview (≈2016)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765932"/>
            <a:ext cx="8756650" cy="590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VERA development is complicated!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VERA Currently Composed of: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21 different repositories </a:t>
            </a:r>
            <a:r>
              <a:rPr lang="en-US" sz="1600" dirty="0"/>
              <a:t>on casl-dev.ornl.gov (some git clones of other repos) most with a different access list (</a:t>
            </a:r>
            <a:r>
              <a:rPr lang="en-US" sz="1600" dirty="0">
                <a:solidFill>
                  <a:srgbClr val="C00000"/>
                </a:solidFill>
              </a:rPr>
              <a:t>NDAs, Export Control, IP,</a:t>
            </a:r>
            <a:r>
              <a:rPr lang="en-US" sz="1600" dirty="0"/>
              <a:t> etc.)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Integrating development efforts from </a:t>
            </a:r>
            <a:r>
              <a:rPr lang="en-US" dirty="0">
                <a:solidFill>
                  <a:srgbClr val="C00000"/>
                </a:solidFill>
              </a:rPr>
              <a:t>many teams from 9+ institutions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Large single CMake build system using TriBITS CMake Framework: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Very large full source code base: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55K source and script files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12M lines of code (not comments)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2,700 CMakeLists.txt files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229 packages + </a:t>
            </a:r>
            <a:r>
              <a:rPr lang="en-US" sz="1600" dirty="0" err="1"/>
              <a:t>subpackages</a:t>
            </a:r>
            <a:r>
              <a:rPr lang="en-US" sz="1600" dirty="0"/>
              <a:t> enabled (out of 496 total) ≈ </a:t>
            </a:r>
            <a:r>
              <a:rPr lang="en-US" sz="1600" b="1" dirty="0"/>
              <a:t>46% of full code base</a:t>
            </a:r>
            <a:endParaRPr lang="en-US" sz="1600" dirty="0"/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Most CMake developer reconfigures take place in less than 30 seconds!</a:t>
            </a: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VERA Software Development Process: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VERA integration maintained by continuous and nightly testing: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Pre-push CI testing: checkin-test-vera.sh, cloned VERA </a:t>
            </a:r>
            <a:r>
              <a:rPr lang="en-US" sz="1600" dirty="0" err="1"/>
              <a:t>git</a:t>
            </a:r>
            <a:r>
              <a:rPr lang="en-US" sz="1600" dirty="0"/>
              <a:t> repos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Post-push CI testing: </a:t>
            </a:r>
            <a:r>
              <a:rPr lang="en-US" sz="1600" dirty="0" err="1"/>
              <a:t>CTest</a:t>
            </a:r>
            <a:r>
              <a:rPr lang="en-US" sz="1600" dirty="0"/>
              <a:t>/CDash, all VERA </a:t>
            </a:r>
            <a:r>
              <a:rPr lang="en-US" sz="1600" dirty="0" err="1"/>
              <a:t>git</a:t>
            </a:r>
            <a:r>
              <a:rPr lang="en-US" sz="1600" dirty="0"/>
              <a:t> repos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Nightly testing: MPI and Serial builds, Debug and Release builds, …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Maintain 100% passing builds and tests most days!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Many internal and external repository integrations on daily basis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VERA releases are taken off of stable ‘master’ branches on </a:t>
            </a:r>
            <a:r>
              <a:rPr lang="en-US" sz="1600" dirty="0" err="1"/>
              <a:t>casl</a:t>
            </a:r>
            <a:r>
              <a:rPr lang="en-US" sz="1600" dirty="0"/>
              <a:t>-dev </a:t>
            </a:r>
            <a:r>
              <a:rPr lang="en-US" sz="1600" dirty="0" err="1"/>
              <a:t>git</a:t>
            </a:r>
            <a:r>
              <a:rPr lang="en-US" sz="1600" dirty="0"/>
              <a:t> repos.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Low maintenance cost of the infrastructure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50B28CC-ED21-440C-B8FB-13FA7360E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</p:spPr>
        <p:txBody>
          <a:bodyPr/>
          <a:lstStyle/>
          <a:p>
            <a:fld id="{4FAB73BC-B049-4115-A692-8D63A059BFB8}" type="slidenum">
              <a:rPr lang="en-US" sz="1800" smtClean="0"/>
              <a:pPr/>
              <a:t>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6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352">
        <p:fade/>
      </p:transition>
    </mc:Choice>
    <mc:Fallback xmlns="">
      <p:transition spd="med" advTm="7535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6"/>
          <p:cNvSpPr>
            <a:spLocks noChangeArrowheads="1"/>
          </p:cNvSpPr>
          <p:nvPr/>
        </p:nvSpPr>
        <p:spPr bwMode="auto">
          <a:xfrm>
            <a:off x="1614488" y="4043363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Rectangle 66"/>
          <p:cNvSpPr>
            <a:spLocks noChangeArrowheads="1"/>
          </p:cNvSpPr>
          <p:nvPr/>
        </p:nvSpPr>
        <p:spPr bwMode="auto">
          <a:xfrm>
            <a:off x="6864350" y="2816225"/>
            <a:ext cx="111125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057" y="168620"/>
            <a:ext cx="8374062" cy="3810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(Selected) CASL VERA Git Repositories (≈2015)</a:t>
            </a:r>
          </a:p>
        </p:txBody>
      </p:sp>
      <p:cxnSp>
        <p:nvCxnSpPr>
          <p:cNvPr id="6149" name="AutoShape 17"/>
          <p:cNvCxnSpPr>
            <a:cxnSpLocks noChangeShapeType="1"/>
            <a:stCxn id="16" idx="0"/>
            <a:endCxn id="17" idx="2"/>
          </p:cNvCxnSpPr>
          <p:nvPr/>
        </p:nvCxnSpPr>
        <p:spPr bwMode="auto">
          <a:xfrm rot="5400000" flipH="1" flipV="1">
            <a:off x="1967707" y="1240631"/>
            <a:ext cx="360362" cy="4476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" name="AutoShape 17"/>
          <p:cNvCxnSpPr>
            <a:cxnSpLocks noChangeShapeType="1"/>
            <a:stCxn id="24" idx="0"/>
            <a:endCxn id="16" idx="2"/>
          </p:cNvCxnSpPr>
          <p:nvPr/>
        </p:nvCxnSpPr>
        <p:spPr bwMode="auto">
          <a:xfrm rot="16200000" flipV="1">
            <a:off x="1914525" y="2197100"/>
            <a:ext cx="290513" cy="2714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17"/>
          <p:cNvCxnSpPr>
            <a:cxnSpLocks noChangeShapeType="1"/>
            <a:stCxn id="23" idx="0"/>
            <a:endCxn id="17" idx="3"/>
          </p:cNvCxnSpPr>
          <p:nvPr/>
        </p:nvCxnSpPr>
        <p:spPr bwMode="auto">
          <a:xfrm rot="16200000" flipV="1">
            <a:off x="3342879" y="629048"/>
            <a:ext cx="630237" cy="139779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Rectangle 66"/>
          <p:cNvSpPr>
            <a:spLocks noChangeArrowheads="1"/>
          </p:cNvSpPr>
          <p:nvPr/>
        </p:nvSpPr>
        <p:spPr bwMode="auto">
          <a:xfrm>
            <a:off x="2635250" y="2070100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6153" name="AutoShape 17"/>
          <p:cNvCxnSpPr>
            <a:cxnSpLocks noChangeShapeType="1"/>
            <a:stCxn id="26" idx="1"/>
            <a:endCxn id="6152" idx="2"/>
          </p:cNvCxnSpPr>
          <p:nvPr/>
        </p:nvCxnSpPr>
        <p:spPr bwMode="auto">
          <a:xfrm flipH="1" flipV="1">
            <a:off x="2768600" y="2184400"/>
            <a:ext cx="515938" cy="185578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Rectangle 66"/>
          <p:cNvSpPr>
            <a:spLocks noChangeArrowheads="1"/>
          </p:cNvSpPr>
          <p:nvPr/>
        </p:nvSpPr>
        <p:spPr bwMode="auto">
          <a:xfrm>
            <a:off x="5014913" y="2820988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6155" name="AutoShape 17"/>
          <p:cNvCxnSpPr>
            <a:cxnSpLocks noChangeShapeType="1"/>
            <a:stCxn id="85" idx="1"/>
            <a:endCxn id="53" idx="3"/>
          </p:cNvCxnSpPr>
          <p:nvPr/>
        </p:nvCxnSpPr>
        <p:spPr bwMode="auto">
          <a:xfrm rot="16200000" flipV="1">
            <a:off x="7779544" y="1880394"/>
            <a:ext cx="722312" cy="8382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AutoShape 17"/>
          <p:cNvCxnSpPr>
            <a:cxnSpLocks noChangeShapeType="1"/>
            <a:stCxn id="29" idx="0"/>
            <a:endCxn id="28" idx="2"/>
          </p:cNvCxnSpPr>
          <p:nvPr/>
        </p:nvCxnSpPr>
        <p:spPr bwMode="auto">
          <a:xfrm flipH="1" flipV="1">
            <a:off x="5554663" y="3873500"/>
            <a:ext cx="6667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AutoShape 17"/>
          <p:cNvCxnSpPr>
            <a:cxnSpLocks noChangeShapeType="1"/>
            <a:stCxn id="29" idx="1"/>
            <a:endCxn id="25" idx="2"/>
          </p:cNvCxnSpPr>
          <p:nvPr/>
        </p:nvCxnSpPr>
        <p:spPr bwMode="auto">
          <a:xfrm rot="10800000">
            <a:off x="2195513" y="4318000"/>
            <a:ext cx="2701925" cy="2714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AutoShape 17"/>
          <p:cNvCxnSpPr>
            <a:cxnSpLocks noChangeShapeType="1"/>
            <a:stCxn id="29" idx="0"/>
            <a:endCxn id="26" idx="3"/>
          </p:cNvCxnSpPr>
          <p:nvPr/>
        </p:nvCxnSpPr>
        <p:spPr bwMode="auto">
          <a:xfrm flipH="1" flipV="1">
            <a:off x="4459288" y="4040188"/>
            <a:ext cx="1162050" cy="27781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Rectangle 66"/>
          <p:cNvSpPr>
            <a:spLocks noChangeArrowheads="1"/>
          </p:cNvSpPr>
          <p:nvPr/>
        </p:nvSpPr>
        <p:spPr bwMode="auto">
          <a:xfrm>
            <a:off x="2505075" y="2898775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6160" name="AutoShape 17"/>
          <p:cNvCxnSpPr>
            <a:cxnSpLocks noChangeShapeType="1"/>
            <a:stCxn id="26" idx="1"/>
            <a:endCxn id="6159" idx="2"/>
          </p:cNvCxnSpPr>
          <p:nvPr/>
        </p:nvCxnSpPr>
        <p:spPr bwMode="auto">
          <a:xfrm flipH="1" flipV="1">
            <a:off x="2638425" y="3013075"/>
            <a:ext cx="646113" cy="10271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784350" y="741363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Trilinos 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62025" y="1644650"/>
            <a:ext cx="192563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TeuchosWrappersExt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08138" y="2478088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VERAInExt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608138" y="3443288"/>
            <a:ext cx="1174750" cy="8747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COBRA-TF</a:t>
            </a:r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 err="1">
                <a:solidFill>
                  <a:srgbClr val="000099"/>
                </a:solidFill>
              </a:rPr>
              <a:t>PennState</a:t>
            </a:r>
            <a:r>
              <a:rPr lang="en-US" sz="1400" dirty="0"/>
              <a:t>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84538" y="3768725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MPACT (</a:t>
            </a:r>
            <a:r>
              <a:rPr lang="en-US" sz="1400" dirty="0" err="1">
                <a:solidFill>
                  <a:srgbClr val="000099"/>
                </a:solidFill>
              </a:rPr>
              <a:t>U.Mich</a:t>
            </a:r>
            <a:r>
              <a:rPr lang="en-US" sz="1400" dirty="0"/>
              <a:t>.)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764088" y="2800350"/>
            <a:ext cx="1582737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SCALE 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507288" y="5497513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VUQDemos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cxnSp>
        <p:nvCxnSpPr>
          <p:cNvPr id="6168" name="AutoShape 17"/>
          <p:cNvCxnSpPr>
            <a:cxnSpLocks noChangeShapeType="1"/>
            <a:stCxn id="38" idx="1"/>
            <a:endCxn id="76" idx="3"/>
          </p:cNvCxnSpPr>
          <p:nvPr/>
        </p:nvCxnSpPr>
        <p:spPr bwMode="auto">
          <a:xfrm rot="10800000" flipV="1">
            <a:off x="7161213" y="5768975"/>
            <a:ext cx="346075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684963" y="2468563"/>
            <a:ext cx="1573212" cy="1008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err="1"/>
              <a:t>MOOSEExt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6872288" y="2813050"/>
            <a:ext cx="1171575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MOOSE / Bison (</a:t>
            </a:r>
            <a:r>
              <a:rPr lang="en-US" sz="1400" dirty="0">
                <a:solidFill>
                  <a:srgbClr val="000099"/>
                </a:solidFill>
              </a:rPr>
              <a:t>INL</a:t>
            </a:r>
            <a:r>
              <a:rPr lang="en-US" sz="1400" dirty="0"/>
              <a:t>)</a:t>
            </a:r>
          </a:p>
        </p:txBody>
      </p:sp>
      <p:cxnSp>
        <p:nvCxnSpPr>
          <p:cNvPr id="6171" name="AutoShape 17"/>
          <p:cNvCxnSpPr>
            <a:cxnSpLocks noChangeShapeType="1"/>
            <a:stCxn id="6147" idx="0"/>
            <a:endCxn id="6175" idx="3"/>
          </p:cNvCxnSpPr>
          <p:nvPr/>
        </p:nvCxnSpPr>
        <p:spPr bwMode="auto">
          <a:xfrm flipH="1" flipV="1">
            <a:off x="5030788" y="2114550"/>
            <a:ext cx="1889125" cy="7016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72" name="Group 43"/>
          <p:cNvGrpSpPr>
            <a:grpSpLocks/>
          </p:cNvGrpSpPr>
          <p:nvPr/>
        </p:nvGrpSpPr>
        <p:grpSpPr bwMode="auto">
          <a:xfrm rot="5400000">
            <a:off x="7158832" y="1629569"/>
            <a:ext cx="588962" cy="615950"/>
            <a:chOff x="3479392" y="514979"/>
            <a:chExt cx="588552" cy="922088"/>
          </a:xfrm>
        </p:grpSpPr>
        <p:sp>
          <p:nvSpPr>
            <p:cNvPr id="50" name="Arc 49"/>
            <p:cNvSpPr/>
            <p:nvPr/>
          </p:nvSpPr>
          <p:spPr>
            <a:xfrm rot="16200000" flipH="1">
              <a:off x="3330448" y="690065"/>
              <a:ext cx="886440" cy="588552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  <p:grpSp>
          <p:nvGrpSpPr>
            <p:cNvPr id="6196" name="Group 45"/>
            <p:cNvGrpSpPr>
              <a:grpSpLocks/>
            </p:cNvGrpSpPr>
            <p:nvPr/>
          </p:nvGrpSpPr>
          <p:grpSpPr bwMode="auto">
            <a:xfrm>
              <a:off x="3479392" y="549441"/>
              <a:ext cx="588552" cy="887626"/>
              <a:chOff x="3479392" y="549441"/>
              <a:chExt cx="588552" cy="887626"/>
            </a:xfrm>
          </p:grpSpPr>
          <p:sp>
            <p:nvSpPr>
              <p:cNvPr id="52" name="Arc 51"/>
              <p:cNvSpPr/>
              <p:nvPr/>
            </p:nvSpPr>
            <p:spPr>
              <a:xfrm rot="16200000">
                <a:off x="3330448" y="725713"/>
                <a:ext cx="886440" cy="588552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3347877" y="879615"/>
                <a:ext cx="853169" cy="2474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</p:grpSp>
      </p:grpSp>
      <p:cxnSp>
        <p:nvCxnSpPr>
          <p:cNvPr id="6173" name="AutoShape 17"/>
          <p:cNvCxnSpPr>
            <a:cxnSpLocks noChangeShapeType="1"/>
            <a:stCxn id="43" idx="0"/>
            <a:endCxn id="17" idx="3"/>
          </p:cNvCxnSpPr>
          <p:nvPr/>
        </p:nvCxnSpPr>
        <p:spPr bwMode="auto">
          <a:xfrm rot="16200000" flipV="1">
            <a:off x="4487863" y="-515938"/>
            <a:ext cx="1455738" cy="45132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4" name="AutoShape 17"/>
          <p:cNvCxnSpPr>
            <a:cxnSpLocks noChangeShapeType="1"/>
            <a:stCxn id="23" idx="3"/>
            <a:endCxn id="53" idx="1"/>
          </p:cNvCxnSpPr>
          <p:nvPr/>
        </p:nvCxnSpPr>
        <p:spPr bwMode="auto">
          <a:xfrm>
            <a:off x="5153023" y="1916113"/>
            <a:ext cx="1997077" cy="222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5" name="Rectangle 66"/>
          <p:cNvSpPr>
            <a:spLocks noChangeArrowheads="1"/>
          </p:cNvSpPr>
          <p:nvPr/>
        </p:nvSpPr>
        <p:spPr bwMode="auto">
          <a:xfrm>
            <a:off x="4764088" y="2057400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560762" y="1643063"/>
            <a:ext cx="1592261" cy="546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DatraTransferKit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cxnSp>
        <p:nvCxnSpPr>
          <p:cNvPr id="6177" name="AutoShape 17"/>
          <p:cNvCxnSpPr>
            <a:cxnSpLocks noChangeShapeType="1"/>
            <a:stCxn id="29" idx="0"/>
            <a:endCxn id="43" idx="2"/>
          </p:cNvCxnSpPr>
          <p:nvPr/>
        </p:nvCxnSpPr>
        <p:spPr bwMode="auto">
          <a:xfrm flipV="1">
            <a:off x="5621338" y="3476625"/>
            <a:ext cx="1851025" cy="8413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4903788" y="3203575"/>
            <a:ext cx="101123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Exnihilo</a:t>
            </a:r>
            <a:r>
              <a:rPr lang="en-US" sz="1400" dirty="0"/>
              <a:t> 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cxnSp>
        <p:nvCxnSpPr>
          <p:cNvPr id="6179" name="AutoShape 17"/>
          <p:cNvCxnSpPr>
            <a:cxnSpLocks noChangeShapeType="1"/>
            <a:stCxn id="27" idx="1"/>
            <a:endCxn id="17" idx="3"/>
          </p:cNvCxnSpPr>
          <p:nvPr/>
        </p:nvCxnSpPr>
        <p:spPr bwMode="auto">
          <a:xfrm rot="10800000">
            <a:off x="2959100" y="1012825"/>
            <a:ext cx="1944688" cy="2462213"/>
          </a:xfrm>
          <a:prstGeom prst="bentConnector3">
            <a:avLst>
              <a:gd name="adj1" fmla="val 84486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0" name="AutoShape 17"/>
          <p:cNvCxnSpPr>
            <a:cxnSpLocks noChangeShapeType="1"/>
            <a:stCxn id="26" idx="1"/>
            <a:endCxn id="25" idx="3"/>
          </p:cNvCxnSpPr>
          <p:nvPr/>
        </p:nvCxnSpPr>
        <p:spPr bwMode="auto">
          <a:xfrm flipH="1" flipV="1">
            <a:off x="2782888" y="3879850"/>
            <a:ext cx="501650" cy="16033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1" name="AutoShape 17"/>
          <p:cNvCxnSpPr>
            <a:cxnSpLocks noChangeShapeType="1"/>
            <a:stCxn id="27" idx="1"/>
            <a:endCxn id="23" idx="2"/>
          </p:cNvCxnSpPr>
          <p:nvPr/>
        </p:nvCxnSpPr>
        <p:spPr bwMode="auto">
          <a:xfrm flipH="1" flipV="1">
            <a:off x="4356893" y="2189163"/>
            <a:ext cx="546895" cy="128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75"/>
          <p:cNvSpPr/>
          <p:nvPr/>
        </p:nvSpPr>
        <p:spPr bwMode="auto">
          <a:xfrm>
            <a:off x="5791200" y="5233988"/>
            <a:ext cx="1370013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err="1"/>
              <a:t>DakotaExt</a:t>
            </a:r>
            <a:endParaRPr lang="en-US" sz="1400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5930900" y="5638800"/>
            <a:ext cx="1012825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Dakota 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cxnSp>
        <p:nvCxnSpPr>
          <p:cNvPr id="6184" name="AutoShape 17"/>
          <p:cNvCxnSpPr>
            <a:cxnSpLocks noChangeShapeType="1"/>
            <a:stCxn id="76" idx="0"/>
            <a:endCxn id="29" idx="2"/>
          </p:cNvCxnSpPr>
          <p:nvPr/>
        </p:nvCxnSpPr>
        <p:spPr bwMode="auto">
          <a:xfrm flipH="1" flipV="1">
            <a:off x="5621338" y="4860925"/>
            <a:ext cx="855662" cy="37306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" name="Rectangle 66"/>
          <p:cNvSpPr>
            <a:spLocks noChangeArrowheads="1"/>
          </p:cNvSpPr>
          <p:nvPr/>
        </p:nvSpPr>
        <p:spPr bwMode="auto">
          <a:xfrm>
            <a:off x="4906963" y="4745038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897438" y="4318000"/>
            <a:ext cx="144938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PSSDriversExt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grpSp>
        <p:nvGrpSpPr>
          <p:cNvPr id="6187" name="Group 32"/>
          <p:cNvGrpSpPr>
            <a:grpSpLocks/>
          </p:cNvGrpSpPr>
          <p:nvPr/>
        </p:nvGrpSpPr>
        <p:grpSpPr bwMode="auto">
          <a:xfrm>
            <a:off x="8475663" y="2660650"/>
            <a:ext cx="166687" cy="676275"/>
            <a:chOff x="8590611" y="2986246"/>
            <a:chExt cx="167534" cy="676274"/>
          </a:xfrm>
        </p:grpSpPr>
        <p:cxnSp>
          <p:nvCxnSpPr>
            <p:cNvPr id="84" name="Elbow Connector 46"/>
            <p:cNvCxnSpPr/>
            <p:nvPr/>
          </p:nvCxnSpPr>
          <p:spPr>
            <a:xfrm rot="5400000">
              <a:off x="8336241" y="3323585"/>
              <a:ext cx="676274" cy="1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 rot="5400000">
              <a:off x="8336241" y="3240616"/>
              <a:ext cx="676274" cy="167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</p:grpSp>
      <p:cxnSp>
        <p:nvCxnSpPr>
          <p:cNvPr id="6188" name="AutoShape 17"/>
          <p:cNvCxnSpPr>
            <a:cxnSpLocks noChangeShapeType="1"/>
            <a:stCxn id="29" idx="3"/>
            <a:endCxn id="85" idx="3"/>
          </p:cNvCxnSpPr>
          <p:nvPr/>
        </p:nvCxnSpPr>
        <p:spPr bwMode="auto">
          <a:xfrm flipV="1">
            <a:off x="6346825" y="3336925"/>
            <a:ext cx="2212975" cy="125253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25"/>
          <p:cNvSpPr txBox="1">
            <a:spLocks noChangeArrowheads="1"/>
          </p:cNvSpPr>
          <p:nvPr/>
        </p:nvSpPr>
        <p:spPr bwMode="auto">
          <a:xfrm>
            <a:off x="193675" y="5015464"/>
            <a:ext cx="5380038" cy="138499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Primary/originating institution shown in </a:t>
            </a:r>
            <a:r>
              <a:rPr lang="en-US" altLang="en-US" sz="1400" dirty="0">
                <a:solidFill>
                  <a:srgbClr val="000099"/>
                </a:solidFill>
              </a:rPr>
              <a:t>Blue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Most codes being contributed by multiple institutions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All direct dependencies are </a:t>
            </a: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 shown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Dependencies between repos are though TriBITS package dependencies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CAS maintains compatible git repo forks of all these repos</a:t>
            </a:r>
          </a:p>
        </p:txBody>
      </p:sp>
      <p:cxnSp>
        <p:nvCxnSpPr>
          <p:cNvPr id="6190" name="AutoShape 17"/>
          <p:cNvCxnSpPr>
            <a:cxnSpLocks noChangeShapeType="1"/>
            <a:stCxn id="25" idx="0"/>
            <a:endCxn id="24" idx="2"/>
          </p:cNvCxnSpPr>
          <p:nvPr/>
        </p:nvCxnSpPr>
        <p:spPr bwMode="auto">
          <a:xfrm flipV="1">
            <a:off x="2195513" y="3021013"/>
            <a:ext cx="0" cy="4222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501650" y="2973388"/>
            <a:ext cx="90963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MAMBA (</a:t>
            </a:r>
            <a:r>
              <a:rPr lang="en-US" sz="1400" dirty="0">
                <a:solidFill>
                  <a:srgbClr val="000099"/>
                </a:solidFill>
              </a:rPr>
              <a:t>LANL</a:t>
            </a:r>
            <a:r>
              <a:rPr lang="en-US" sz="1400" dirty="0"/>
              <a:t>)</a:t>
            </a:r>
          </a:p>
        </p:txBody>
      </p:sp>
      <p:cxnSp>
        <p:nvCxnSpPr>
          <p:cNvPr id="6192" name="AutoShape 17"/>
          <p:cNvCxnSpPr>
            <a:cxnSpLocks noChangeShapeType="1"/>
            <a:stCxn id="25" idx="1"/>
            <a:endCxn id="65" idx="2"/>
          </p:cNvCxnSpPr>
          <p:nvPr/>
        </p:nvCxnSpPr>
        <p:spPr bwMode="auto">
          <a:xfrm rot="10800000">
            <a:off x="955675" y="3516313"/>
            <a:ext cx="652463" cy="3635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Slide Number Placeholder 1">
            <a:extLst>
              <a:ext uri="{FF2B5EF4-FFF2-40B4-BE49-F238E27FC236}">
                <a16:creationId xmlns:a16="http://schemas.microsoft.com/office/drawing/2014/main" id="{821B8A24-3611-4FAB-AA7D-9AF9F476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</p:spPr>
        <p:txBody>
          <a:bodyPr/>
          <a:lstStyle/>
          <a:p>
            <a:fld id="{4FAB73BC-B049-4115-A692-8D63A059BFB8}" type="slidenum">
              <a:rPr lang="en-US" sz="1800" smtClean="0"/>
              <a:pPr/>
              <a:t>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53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092">
        <p:fade/>
      </p:transition>
    </mc:Choice>
    <mc:Fallback xmlns="">
      <p:transition spd="med" advTm="260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9A09-D8D8-3F43-B3BF-2045C65EE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776" y="146533"/>
            <a:ext cx="7746034" cy="4413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Overview of SNL ATDM (2019)</a:t>
            </a:r>
          </a:p>
        </p:txBody>
      </p:sp>
      <p:sp>
        <p:nvSpPr>
          <p:cNvPr id="71" name="Slide Number Placeholder 1">
            <a:extLst>
              <a:ext uri="{FF2B5EF4-FFF2-40B4-BE49-F238E27FC236}">
                <a16:creationId xmlns:a16="http://schemas.microsoft.com/office/drawing/2014/main" id="{6144482B-E76E-4FA3-8A7E-0E170B718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</p:spPr>
        <p:txBody>
          <a:bodyPr/>
          <a:lstStyle/>
          <a:p>
            <a:fld id="{4FAB73BC-B049-4115-A692-8D63A059BFB8}" type="slidenum">
              <a:rPr lang="en-US" sz="1800" smtClean="0"/>
              <a:pPr/>
              <a:t>5</a:t>
            </a:fld>
            <a:endParaRPr lang="en-US" sz="1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A5650D-D459-4F08-BFAE-F0859A968990}"/>
              </a:ext>
            </a:extLst>
          </p:cNvPr>
          <p:cNvSpPr/>
          <p:nvPr/>
        </p:nvSpPr>
        <p:spPr>
          <a:xfrm>
            <a:off x="120052" y="862667"/>
            <a:ext cx="8907570" cy="598625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/>
              <a:t>Advanced Technology Development &amp; Mitigation (ATDM) Project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Started in FY14 under DOE Advanced Simulation and Computing (ASC) Program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Consumed into the larger DOE  </a:t>
            </a:r>
            <a:r>
              <a:rPr lang="en-US" dirty="0" err="1"/>
              <a:t>Exascale</a:t>
            </a:r>
            <a:r>
              <a:rPr lang="en-US" dirty="0"/>
              <a:t> Computing Project (ECP) in FY16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Background/Motivation: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Exascale</a:t>
            </a:r>
            <a:r>
              <a:rPr lang="en-US" b="1" dirty="0"/>
              <a:t> computers coming in 2023</a:t>
            </a:r>
            <a:r>
              <a:rPr lang="en-US" dirty="0"/>
              <a:t> using </a:t>
            </a:r>
            <a:r>
              <a:rPr lang="en-US" b="1" dirty="0"/>
              <a:t>new programming models</a:t>
            </a:r>
            <a:r>
              <a:rPr lang="en-US" dirty="0"/>
              <a:t> and hardware that current generation of ASC CSE codes will not run.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Rapidly developing/changing pre-</a:t>
            </a:r>
            <a:r>
              <a:rPr lang="en-US" dirty="0" err="1"/>
              <a:t>exascale</a:t>
            </a:r>
            <a:r>
              <a:rPr lang="en-US" dirty="0"/>
              <a:t> hardware and system software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Mission of ATDM: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Design </a:t>
            </a:r>
            <a:r>
              <a:rPr lang="en-US" b="1" dirty="0"/>
              <a:t>next-generation </a:t>
            </a:r>
            <a:r>
              <a:rPr lang="en-US" b="1" dirty="0" err="1"/>
              <a:t>exascale</a:t>
            </a:r>
            <a:r>
              <a:rPr lang="en-US" b="1" dirty="0"/>
              <a:t> CSE codes</a:t>
            </a:r>
            <a:r>
              <a:rPr lang="en-US" dirty="0"/>
              <a:t> unconstrainted by software.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Leverage components and advanced algorithms for sensitivity analysis, design optimization, calibration, inversion, UQ/QMU, etc.</a:t>
            </a:r>
          </a:p>
          <a:p>
            <a:pPr>
              <a:spcBef>
                <a:spcPts val="300"/>
              </a:spcBef>
            </a:pPr>
            <a:r>
              <a:rPr lang="en-US" sz="2000" b="1" dirty="0"/>
              <a:t>Sandia National Labs (SNL) ATDM Project: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Two Primary SNL ATDM Codes: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EMPIRE</a:t>
            </a:r>
            <a:r>
              <a:rPr lang="en-US" sz="2000" dirty="0"/>
              <a:t> – </a:t>
            </a:r>
            <a:r>
              <a:rPr lang="en-US" sz="2000" dirty="0" err="1"/>
              <a:t>ElectroMagnetic</a:t>
            </a:r>
            <a:r>
              <a:rPr lang="en-US" sz="2000" dirty="0"/>
              <a:t> Plasma In Radiation Environments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SPARC</a:t>
            </a:r>
            <a:r>
              <a:rPr lang="en-US" sz="2000" dirty="0"/>
              <a:t> -  Sandia Parallel Aerodynamics and Reentry Code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Leveraging &amp; co-developing </a:t>
            </a: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Trilinos packages built on </a:t>
            </a:r>
            <a:r>
              <a:rPr lang="en-US" b="1" dirty="0" err="1"/>
              <a:t>Kokkos</a:t>
            </a:r>
            <a:r>
              <a:rPr lang="en-US" b="1" dirty="0"/>
              <a:t> </a:t>
            </a:r>
            <a:r>
              <a:rPr lang="en-US" dirty="0"/>
              <a:t>abstraction layer for on-node and on-GPU performance, </a:t>
            </a:r>
            <a:r>
              <a:rPr lang="en-US" dirty="0" err="1"/>
              <a:t>Tpetra</a:t>
            </a:r>
            <a:r>
              <a:rPr lang="en-US" dirty="0"/>
              <a:t> for node/GPU aware distributed memory linear algebra data-structures, and solvers built on these.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76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9A09-D8D8-3F43-B3BF-2045C65EE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775" y="96838"/>
            <a:ext cx="8531225" cy="4413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SNL ATDM Development and Integration Overview (2019)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6BB8-6F10-3744-BBCA-78C204E68D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4021" y="2350236"/>
            <a:ext cx="4255011" cy="4203715"/>
          </a:xfr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Challenges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Very long and expensive builds for templated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Kokkos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-based C++11 code.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Limited computer testing resources.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APPs needing frequent updates of Trilinos without getting new defects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Keeping Trilinos &amp; APPs working on changing ATDM/ECP platforms and environments.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Defects in system software (e.g. compilers, MPI) slipping through system testing and instead being detected in Trilinos and APPs.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Pushing for higher production-quality software from Ph.D. researchers.</a:t>
            </a:r>
          </a:p>
        </p:txBody>
      </p:sp>
      <p:sp>
        <p:nvSpPr>
          <p:cNvPr id="81" name="Slide Number Placeholder 1">
            <a:extLst>
              <a:ext uri="{FF2B5EF4-FFF2-40B4-BE49-F238E27FC236}">
                <a16:creationId xmlns:a16="http://schemas.microsoft.com/office/drawing/2014/main" id="{90A0F931-98D0-48F5-A366-50E93FC67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</p:spPr>
        <p:txBody>
          <a:bodyPr/>
          <a:lstStyle/>
          <a:p>
            <a:fld id="{4FAB73BC-B049-4115-A692-8D63A059BFB8}" type="slidenum">
              <a:rPr lang="en-US" sz="1800" smtClean="0"/>
              <a:pPr/>
              <a:t>6</a:t>
            </a:fld>
            <a:endParaRPr lang="en-US" sz="1800" dirty="0"/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8F2AEEE4-33D3-424E-B850-425A31ED53D0}"/>
              </a:ext>
            </a:extLst>
          </p:cNvPr>
          <p:cNvSpPr txBox="1">
            <a:spLocks/>
          </p:cNvSpPr>
          <p:nvPr/>
        </p:nvSpPr>
        <p:spPr>
          <a:xfrm>
            <a:off x="229405" y="912744"/>
            <a:ext cx="8562141" cy="1518364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68576" indent="-68576" algn="l" defTabSz="685749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288015" indent="-137150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6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425165" indent="-137150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562314" indent="-137150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699464" indent="-137150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824939" indent="-171438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28" indent="-171438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16" indent="-171438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06" indent="-171438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+mn-lt"/>
              </a:rPr>
              <a:t>Development &amp; Integration Overview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Core functionality provided by SNL 2</a:t>
            </a:r>
            <a:r>
              <a:rPr lang="en-US" sz="1800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generation Trilinos (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Kokkos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Tpetra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etc.)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SNL ATDM APP requirements drive Trilinos development.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Each SNL ATDM APP maintains its own fork of Trilinos that is updated periodically.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358D61A-4D10-4DCC-96C9-7984318A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7" y="2431108"/>
            <a:ext cx="4241204" cy="42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6591" y="17118"/>
            <a:ext cx="7543800" cy="569912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Challenges in the Early Years of SNL ATDM (pre 2018)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875737"/>
            <a:ext cx="8756650" cy="568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Trilinos Stability Problems:</a:t>
            </a:r>
          </a:p>
          <a:p>
            <a:pPr lvl="2" indent="-285750">
              <a:spcBef>
                <a:spcPts val="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No testing requirement before Trilinos developers pushed changes to the main ‘develop’ branch.</a:t>
            </a:r>
          </a:p>
          <a:p>
            <a:pPr lvl="2" indent="-285750">
              <a:spcBef>
                <a:spcPts val="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Many nightly builds submitting to </a:t>
            </a:r>
            <a:r>
              <a:rPr lang="en-US" dirty="0" err="1"/>
              <a:t>CDash</a:t>
            </a:r>
            <a:r>
              <a:rPr lang="en-US" dirty="0"/>
              <a:t> dashboard had many failing builds and failing tests that persisted for long periods of time.</a:t>
            </a:r>
          </a:p>
          <a:p>
            <a:pPr marL="1085850" lvl="3">
              <a:spcBef>
                <a:spcPts val="200"/>
              </a:spcBef>
              <a:buSzPct val="100000"/>
              <a:defRPr/>
            </a:pPr>
            <a:r>
              <a:rPr lang="en-US" dirty="0"/>
              <a:t>=&gt; Made it hard to see new defects</a:t>
            </a:r>
          </a:p>
          <a:p>
            <a:pPr lvl="2" indent="-285750">
              <a:spcBef>
                <a:spcPts val="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Little-to-no automated testing of Trilinos suite on ATDM pre-</a:t>
            </a:r>
            <a:r>
              <a:rPr lang="en-US" dirty="0" err="1"/>
              <a:t>exascale</a:t>
            </a:r>
            <a:r>
              <a:rPr lang="en-US" dirty="0"/>
              <a:t> platforms.</a:t>
            </a:r>
          </a:p>
          <a:p>
            <a:pPr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ATDM APP developers and other staff members directly pulled from the main Trilinos ‘develop’ branch:</a:t>
            </a:r>
          </a:p>
          <a:p>
            <a:pPr lvl="2" indent="-285750">
              <a:spcBef>
                <a:spcPts val="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APP developers and other staff members often experienced broken builds.</a:t>
            </a:r>
          </a:p>
          <a:p>
            <a:pPr lvl="2" indent="-285750">
              <a:spcBef>
                <a:spcPts val="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Some important builds (e.g. CUDA on GPUs) often broken for significant lengths of time.</a:t>
            </a:r>
          </a:p>
          <a:p>
            <a:pPr marL="171450" lvl="1">
              <a:spcBef>
                <a:spcPts val="200"/>
              </a:spcBef>
              <a:buSzPct val="100000"/>
              <a:defRPr/>
            </a:pPr>
            <a:endParaRPr lang="en-US" dirty="0"/>
          </a:p>
          <a:p>
            <a:pPr lvl="1" indent="-285750">
              <a:spcBef>
                <a:spcPts val="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Impact:</a:t>
            </a:r>
          </a:p>
          <a:p>
            <a:pPr lvl="2" indent="-285750">
              <a:spcBef>
                <a:spcPts val="2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Lower ATDM APP developer productivity.</a:t>
            </a:r>
          </a:p>
          <a:p>
            <a:pPr lvl="2" indent="-285750">
              <a:spcBef>
                <a:spcPts val="2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Lower confidence in Trilinos.</a:t>
            </a:r>
          </a:p>
          <a:p>
            <a:pPr lvl="2" indent="-285750">
              <a:spcBef>
                <a:spcPts val="2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Avoidance depending on more Trilinos packages that absolutely required.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50B28CC-ED21-440C-B8FB-13FA7360E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</p:spPr>
        <p:txBody>
          <a:bodyPr/>
          <a:lstStyle/>
          <a:p>
            <a:fld id="{4FAB73BC-B049-4115-A692-8D63A059BFB8}" type="slidenum">
              <a:rPr lang="en-US" sz="1800" smtClean="0"/>
              <a:pPr/>
              <a:t>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20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352">
        <p:fade/>
      </p:transition>
    </mc:Choice>
    <mc:Fallback xmlns="">
      <p:transition spd="med" advTm="7535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2D49A-D309-4C0A-8156-3DC3B9267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>
                <a:solidFill>
                  <a:schemeClr val="tx1"/>
                </a:solidFill>
              </a:rPr>
              <a:pPr/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6043" y="153988"/>
            <a:ext cx="7472363" cy="4587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Development &amp; Integration Challenges: CASL &amp; ATDM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882545"/>
            <a:ext cx="8907570" cy="635558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/>
              <a:t>Common challenges in CASL VERA and SNL ATDM: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Balancing speed of integration vs. stability of updates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Coordination of different development teams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Keeping build and testing infrastructure working both in external repos/projects and internal to the project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300"/>
              </a:spcBef>
            </a:pPr>
            <a:r>
              <a:rPr lang="en-US" sz="2000" b="1" dirty="0"/>
              <a:t>Different primary challenges in CASL VERA vs. SNL ATDM: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CASL VERA</a:t>
            </a:r>
            <a:r>
              <a:rPr lang="en-US" sz="2000" dirty="0"/>
              <a:t>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Coordination of different development teams for multiple institutions.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Maintaining integrated build, test, and deployment from many different external projects.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SNL ATDM</a:t>
            </a:r>
            <a:r>
              <a:rPr lang="en-US" sz="2000" dirty="0"/>
              <a:t>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Productive development and integration on many unstable buggy changing pre-</a:t>
            </a:r>
            <a:r>
              <a:rPr lang="en-US" sz="2000" dirty="0" err="1"/>
              <a:t>exascale</a:t>
            </a:r>
            <a:r>
              <a:rPr lang="en-US" sz="2000" dirty="0"/>
              <a:t> platforms.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Maintaining portability on wide range of ATDM/ECP platforms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Fast integration.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26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2E7D0-11EF-4D55-93ED-A98A7F27513A}"/>
              </a:ext>
            </a:extLst>
          </p:cNvPr>
          <p:cNvSpPr txBox="1"/>
          <p:nvPr/>
        </p:nvSpPr>
        <p:spPr>
          <a:xfrm>
            <a:off x="48712" y="721895"/>
            <a:ext cx="9095287" cy="55826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Multi-Team</a:t>
            </a:r>
          </a:p>
          <a:p>
            <a:pPr algn="ctr"/>
            <a:r>
              <a:rPr lang="en-US" sz="7200" dirty="0">
                <a:solidFill>
                  <a:srgbClr val="002060"/>
                </a:solidFill>
              </a:rPr>
              <a:t>Multi-Repository Testing &amp; Integration</a:t>
            </a:r>
          </a:p>
          <a:p>
            <a:pPr algn="ctr"/>
            <a:r>
              <a:rPr lang="en-US" sz="7200" dirty="0">
                <a:solidFill>
                  <a:srgbClr val="002060"/>
                </a:solidFill>
              </a:rPr>
              <a:t>Basics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B6110C-9286-4AD4-8B39-92D437E35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z="1800" smtClean="0"/>
              <a:pPr/>
              <a:t>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03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theme/theme1.xml><?xml version="1.0" encoding="utf-8"?>
<a:theme xmlns:a="http://schemas.openxmlformats.org/drawingml/2006/main" name="Sandia2018_4x3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2018" id="{0FFEE870-C493-D14B-ABEE-ECDD0A28A84D}" vid="{651A9348-1C84-5A4F-98B3-A94AD4D118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Sandia2018</Template>
  <TotalTime>7883</TotalTime>
  <Words>2386</Words>
  <Application>Microsoft Office PowerPoint</Application>
  <PresentationFormat>On-screen Show (4:3)</PresentationFormat>
  <Paragraphs>377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Garamond</vt:lpstr>
      <vt:lpstr>Gill Sans MT</vt:lpstr>
      <vt:lpstr>Trebuchet MS</vt:lpstr>
      <vt:lpstr>Wingdings</vt:lpstr>
      <vt:lpstr>Sandia2018_4x3</vt:lpstr>
      <vt:lpstr>Development and Integration Workflows for Large Complex Distributed CSE Software Efforts </vt:lpstr>
      <vt:lpstr>Overview of CASL</vt:lpstr>
      <vt:lpstr>CASL VERA Development &amp; Integration Overview (≈2016)</vt:lpstr>
      <vt:lpstr>(Selected) CASL VERA Git Repositories (≈2015)</vt:lpstr>
      <vt:lpstr>Overview of SNL ATDM (2019)</vt:lpstr>
      <vt:lpstr>SNL ATDM Development and Integration Overview (2019) </vt:lpstr>
      <vt:lpstr>Challenges in the Early Years of SNL ATDM (pre 2018)</vt:lpstr>
      <vt:lpstr>Development &amp; Integration Challenges: CASL &amp; ATDM</vt:lpstr>
      <vt:lpstr>PowerPoint Presentation</vt:lpstr>
      <vt:lpstr>What Not to Do</vt:lpstr>
      <vt:lpstr>Managing Internal and External Development &amp; Integration</vt:lpstr>
      <vt:lpstr>Basic Parts to Development &amp; Integration Process</vt:lpstr>
      <vt:lpstr>PowerPoint Presentation</vt:lpstr>
      <vt:lpstr>2) ATDM Trilinos Nightly Builds &amp; Tests (CDash)</vt:lpstr>
      <vt:lpstr>ATDM Trilinos Development and Integration Workflows</vt:lpstr>
      <vt:lpstr>Injecting New Failures and Fixing Failures: A Race!</vt:lpstr>
      <vt:lpstr>PowerPoint Presentation</vt:lpstr>
      <vt:lpstr>General SE Principles for Defects </vt:lpstr>
      <vt:lpstr>Detecting New Failures/Missing Results: CDash Email</vt:lpstr>
      <vt:lpstr>Reproducing ATDM Trilinos Builds: GitHub Issue</vt:lpstr>
      <vt:lpstr>How to Address Failures?</vt:lpstr>
      <vt:lpstr>Conclusions and Lesions Learned CASL &amp; SNL ATDM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Bartlett, Roscoe A</cp:lastModifiedBy>
  <cp:revision>589</cp:revision>
  <dcterms:created xsi:type="dcterms:W3CDTF">2017-10-14T01:15:26Z</dcterms:created>
  <dcterms:modified xsi:type="dcterms:W3CDTF">2019-02-26T14:09:54Z</dcterms:modified>
</cp:coreProperties>
</file>