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66" r:id="rId7"/>
    <p:sldId id="273" r:id="rId8"/>
    <p:sldId id="267" r:id="rId9"/>
    <p:sldId id="268" r:id="rId10"/>
    <p:sldId id="269" r:id="rId11"/>
    <p:sldId id="270" r:id="rId12"/>
    <p:sldId id="271" r:id="rId13"/>
    <p:sldId id="272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" userDrawn="1">
          <p15:clr>
            <a:srgbClr val="A4A3A4"/>
          </p15:clr>
        </p15:guide>
        <p15:guide id="2" pos="55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nzalo Avila" initials="GA" lastIdx="5" clrIdx="0">
    <p:extLst>
      <p:ext uri="{19B8F6BF-5375-455C-9EA6-DF929625EA0E}">
        <p15:presenceInfo xmlns:p15="http://schemas.microsoft.com/office/powerpoint/2012/main" userId="S-1-5-21-4203918484-111196964-97655331-25724" providerId="AD"/>
      </p:ext>
    </p:extLst>
  </p:cmAuthor>
  <p:cmAuthor id="2" name="Libby Burgess" initials="LB" lastIdx="6" clrIdx="1">
    <p:extLst>
      <p:ext uri="{19B8F6BF-5375-455C-9EA6-DF929625EA0E}">
        <p15:presenceInfo xmlns:p15="http://schemas.microsoft.com/office/powerpoint/2012/main" userId="S-1-5-21-4203918484-111196964-97655331-54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0"/>
    <a:srgbClr val="07408E"/>
    <a:srgbClr val="0F7674"/>
    <a:srgbClr val="094F7C"/>
    <a:srgbClr val="351263"/>
    <a:srgbClr val="469816"/>
    <a:srgbClr val="DBA51C"/>
    <a:srgbClr val="DB520D"/>
    <a:srgbClr val="760053"/>
    <a:srgbClr val="B1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69824" autoAdjust="0"/>
  </p:normalViewPr>
  <p:slideViewPr>
    <p:cSldViewPr snapToGrid="0" snapToObjects="1">
      <p:cViewPr varScale="1">
        <p:scale>
          <a:sx n="90" d="100"/>
          <a:sy n="90" d="100"/>
        </p:scale>
        <p:origin x="2202" y="78"/>
      </p:cViewPr>
      <p:guideLst>
        <p:guide orient="horz" pos="227"/>
        <p:guide pos="55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2174E-94A8-894B-B55B-E3D1B123F7BC}" type="datetimeFigureOut">
              <a:rPr lang="en-US" smtClean="0"/>
              <a:pPr/>
              <a:t>1/16/2019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EBF85-1479-E349-9262-1B6F0600CA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55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C2B82-52D7-564A-9414-F61912D3DADE}" type="datetimeFigureOut">
              <a:rPr lang="en-US" smtClean="0"/>
              <a:pPr/>
              <a:t>1/16/2019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170D6-42E6-3B4C-BC2C-154007EEC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49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39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81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1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0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0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44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370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892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82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745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27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Opening Slide">
    <p:bg>
      <p:bgPr>
        <a:solidFill>
          <a:srgbClr val="005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677866" y="1452830"/>
            <a:ext cx="8027984" cy="836561"/>
          </a:xfrm>
          <a:prstGeom prst="rect">
            <a:avLst/>
          </a:prstGeom>
        </p:spPr>
        <p:txBody>
          <a:bodyPr vert="horz"/>
          <a:lstStyle>
            <a:lvl1pPr algn="l">
              <a:defRPr sz="40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AU" dirty="0" smtClean="0"/>
              <a:t>Headline (Verdana Bold)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4" y="2304332"/>
            <a:ext cx="8027987" cy="10566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AU" dirty="0" smtClean="0"/>
              <a:t>Subheading (Verdana Regular)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6" y="5718348"/>
            <a:ext cx="3642140" cy="71327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5287552" y="360363"/>
            <a:ext cx="3423062" cy="441802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43DC56B5-A700-544C-8720-C289028A981D}" type="datetime2">
              <a:rPr lang="en-NZ" smtClean="0"/>
              <a:pPr/>
              <a:t>Wednesday, 16 January 2019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58362" y="173194"/>
            <a:ext cx="184731" cy="646331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4179779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End Slide">
    <p:bg>
      <p:bgPr>
        <a:solidFill>
          <a:srgbClr val="005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4" y="2281237"/>
            <a:ext cx="8027987" cy="3179763"/>
          </a:xfrm>
          <a:prstGeom prst="rect">
            <a:avLst/>
          </a:prstGeom>
        </p:spPr>
        <p:txBody>
          <a:bodyPr vert="horz" anchor="b"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AU" dirty="0" smtClean="0"/>
              <a:t>Thank you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10" y="371545"/>
            <a:ext cx="3642140" cy="71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2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6" y="2958265"/>
            <a:ext cx="43704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 dirty="0" smtClean="0"/>
              <a:t>Text (Verdana Regular)</a:t>
            </a:r>
          </a:p>
          <a:p>
            <a:pPr lvl="0"/>
            <a:r>
              <a:rPr lang="en-AU" dirty="0" smtClean="0"/>
              <a:t>et </a:t>
            </a:r>
            <a:r>
              <a:rPr lang="en-AU" dirty="0" err="1" smtClean="0"/>
              <a:t>velicibus</a:t>
            </a:r>
            <a:r>
              <a:rPr lang="en-AU" dirty="0" smtClean="0"/>
              <a:t> el et </a:t>
            </a:r>
            <a:r>
              <a:rPr lang="en-AU" dirty="0" err="1" smtClean="0"/>
              <a:t>magnatet</a:t>
            </a:r>
            <a:r>
              <a:rPr lang="en-AU" dirty="0" smtClean="0"/>
              <a:t> am, </a:t>
            </a:r>
            <a:r>
              <a:rPr lang="en-AU" dirty="0" err="1" smtClean="0"/>
              <a:t>laborru</a:t>
            </a:r>
            <a:r>
              <a:rPr lang="en-AU" dirty="0" smtClean="0"/>
              <a:t> </a:t>
            </a:r>
            <a:r>
              <a:rPr lang="en-AU" dirty="0" err="1" smtClean="0"/>
              <a:t>mendips</a:t>
            </a:r>
            <a:r>
              <a:rPr lang="en-AU" dirty="0" smtClean="0"/>
              <a:t> </a:t>
            </a:r>
            <a:r>
              <a:rPr lang="en-AU" dirty="0" err="1" smtClean="0"/>
              <a:t>apieni</a:t>
            </a:r>
            <a:r>
              <a:rPr lang="en-AU" dirty="0" smtClean="0"/>
              <a:t> </a:t>
            </a:r>
            <a:r>
              <a:rPr lang="en-AU" dirty="0" err="1" smtClean="0"/>
              <a:t>omnimporibus</a:t>
            </a:r>
            <a:r>
              <a:rPr lang="en-AU" dirty="0" smtClean="0"/>
              <a:t> et </a:t>
            </a:r>
            <a:r>
              <a:rPr lang="en-AU" dirty="0" err="1" smtClean="0"/>
              <a:t>perepellut</a:t>
            </a:r>
            <a:r>
              <a:rPr lang="en-AU" dirty="0" smtClean="0"/>
              <a:t> </a:t>
            </a:r>
            <a:r>
              <a:rPr lang="en-AU" dirty="0" err="1" smtClean="0"/>
              <a:t>adis</a:t>
            </a:r>
            <a:r>
              <a:rPr lang="en-AU" dirty="0" smtClean="0"/>
              <a:t> </a:t>
            </a:r>
            <a:r>
              <a:rPr lang="en-AU" dirty="0" err="1" smtClean="0"/>
              <a:t>sequi</a:t>
            </a:r>
            <a:r>
              <a:rPr lang="en-AU" dirty="0" smtClean="0"/>
              <a:t> </a:t>
            </a:r>
            <a:r>
              <a:rPr lang="en-AU" dirty="0" err="1" smtClean="0"/>
              <a:t>cus</a:t>
            </a:r>
            <a:r>
              <a:rPr lang="en-AU" dirty="0" smtClean="0"/>
              <a:t> et </a:t>
            </a:r>
            <a:r>
              <a:rPr lang="en-AU" dirty="0" err="1" smtClean="0"/>
              <a:t>aliquid</a:t>
            </a:r>
            <a:r>
              <a:rPr lang="en-AU" dirty="0" smtClean="0"/>
              <a:t> </a:t>
            </a:r>
            <a:r>
              <a:rPr lang="en-AU" dirty="0" err="1" smtClean="0"/>
              <a:t>molorere</a:t>
            </a:r>
            <a:r>
              <a:rPr lang="en-AU" dirty="0" smtClean="0"/>
              <a:t>, </a:t>
            </a:r>
            <a:r>
              <a:rPr lang="en-AU" dirty="0" err="1" smtClean="0"/>
              <a:t>cullaut</a:t>
            </a:r>
            <a:r>
              <a:rPr lang="en-AU" dirty="0" smtClean="0"/>
              <a:t> </a:t>
            </a:r>
            <a:r>
              <a:rPr lang="en-AU" dirty="0" err="1" smtClean="0"/>
              <a:t>adion</a:t>
            </a:r>
            <a:r>
              <a:rPr lang="en-AU" dirty="0" smtClean="0"/>
              <a:t> </a:t>
            </a:r>
            <a:r>
              <a:rPr lang="en-AU" dirty="0" err="1" smtClean="0"/>
              <a:t>est</a:t>
            </a:r>
            <a:r>
              <a:rPr lang="en-AU" dirty="0" smtClean="0"/>
              <a:t> </a:t>
            </a:r>
            <a:r>
              <a:rPr lang="en-AU" dirty="0" err="1" smtClean="0"/>
              <a:t>magnimp</a:t>
            </a:r>
            <a:r>
              <a:rPr lang="en-AU" dirty="0" smtClean="0"/>
              <a:t> </a:t>
            </a:r>
            <a:r>
              <a:rPr lang="en-AU" dirty="0" err="1" smtClean="0"/>
              <a:t>oremporibus</a:t>
            </a:r>
            <a:r>
              <a:rPr lang="en-AU" dirty="0" smtClean="0"/>
              <a:t>, </a:t>
            </a:r>
            <a:r>
              <a:rPr lang="en-AU" dirty="0" err="1" smtClean="0"/>
              <a:t>conem</a:t>
            </a:r>
            <a:r>
              <a:rPr lang="en-AU" dirty="0" smtClean="0"/>
              <a:t> </a:t>
            </a:r>
            <a:r>
              <a:rPr lang="en-AU" dirty="0" err="1" smtClean="0"/>
              <a:t>etur</a:t>
            </a:r>
            <a:r>
              <a:rPr lang="en-AU" dirty="0" smtClean="0"/>
              <a:t> </a:t>
            </a:r>
            <a:r>
              <a:rPr lang="en-AU" dirty="0" err="1" smtClean="0"/>
              <a:t>Adit</a:t>
            </a:r>
            <a:r>
              <a:rPr lang="en-AU" dirty="0" smtClean="0"/>
              <a:t> </a:t>
            </a:r>
            <a:r>
              <a:rPr lang="en-AU" dirty="0" err="1" smtClean="0"/>
              <a:t>eatas</a:t>
            </a:r>
            <a:r>
              <a:rPr lang="en-AU" dirty="0" smtClean="0"/>
              <a:t> re </a:t>
            </a:r>
            <a:r>
              <a:rPr lang="en-AU" dirty="0" err="1" smtClean="0"/>
              <a:t>nectoruntevelictatem</a:t>
            </a:r>
            <a:r>
              <a:rPr lang="en-AU" dirty="0" smtClean="0"/>
              <a:t> </a:t>
            </a:r>
            <a:r>
              <a:rPr lang="en-AU" dirty="0" err="1" smtClean="0"/>
              <a:t>quaeperum</a:t>
            </a:r>
            <a:endParaRPr lang="en-AU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77866" y="1777052"/>
            <a:ext cx="8027985" cy="717593"/>
          </a:xfrm>
          <a:prstGeom prst="rect">
            <a:avLst/>
          </a:prstGeom>
        </p:spPr>
        <p:txBody>
          <a:bodyPr vert="horz"/>
          <a:lstStyle>
            <a:lvl1pPr algn="l">
              <a:defRPr sz="44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 dirty="0" smtClean="0">
                <a:solidFill>
                  <a:srgbClr val="009AC7"/>
                </a:solidFill>
              </a:rPr>
              <a:t>Headline (Verdana Bold)</a:t>
            </a:r>
            <a:endParaRPr lang="en-US" sz="3600" dirty="0">
              <a:solidFill>
                <a:srgbClr val="009AC7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7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6" y="2958265"/>
            <a:ext cx="43704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 dirty="0" smtClean="0"/>
              <a:t>Text (Verdana Regular)</a:t>
            </a:r>
          </a:p>
          <a:p>
            <a:pPr lvl="0"/>
            <a:r>
              <a:rPr lang="en-AU" dirty="0" smtClean="0"/>
              <a:t>et </a:t>
            </a:r>
            <a:r>
              <a:rPr lang="en-AU" dirty="0" err="1" smtClean="0"/>
              <a:t>velicibus</a:t>
            </a:r>
            <a:r>
              <a:rPr lang="en-AU" dirty="0" smtClean="0"/>
              <a:t> el et </a:t>
            </a:r>
            <a:r>
              <a:rPr lang="en-AU" dirty="0" err="1" smtClean="0"/>
              <a:t>magnatet</a:t>
            </a:r>
            <a:r>
              <a:rPr lang="en-AU" dirty="0" smtClean="0"/>
              <a:t> am, </a:t>
            </a:r>
            <a:r>
              <a:rPr lang="en-AU" dirty="0" err="1" smtClean="0"/>
              <a:t>laborru</a:t>
            </a:r>
            <a:r>
              <a:rPr lang="en-AU" dirty="0" smtClean="0"/>
              <a:t> </a:t>
            </a:r>
            <a:r>
              <a:rPr lang="en-AU" dirty="0" err="1" smtClean="0"/>
              <a:t>mendips</a:t>
            </a:r>
            <a:r>
              <a:rPr lang="en-AU" dirty="0" smtClean="0"/>
              <a:t> </a:t>
            </a:r>
            <a:r>
              <a:rPr lang="en-AU" dirty="0" err="1" smtClean="0"/>
              <a:t>apieni</a:t>
            </a:r>
            <a:r>
              <a:rPr lang="en-AU" dirty="0" smtClean="0"/>
              <a:t> </a:t>
            </a:r>
            <a:r>
              <a:rPr lang="en-AU" dirty="0" err="1" smtClean="0"/>
              <a:t>omnimporibus</a:t>
            </a:r>
            <a:r>
              <a:rPr lang="en-AU" dirty="0" smtClean="0"/>
              <a:t> et </a:t>
            </a:r>
            <a:r>
              <a:rPr lang="en-AU" dirty="0" err="1" smtClean="0"/>
              <a:t>perepellut</a:t>
            </a:r>
            <a:r>
              <a:rPr lang="en-AU" dirty="0" smtClean="0"/>
              <a:t> </a:t>
            </a:r>
            <a:r>
              <a:rPr lang="en-AU" dirty="0" err="1" smtClean="0"/>
              <a:t>adis</a:t>
            </a:r>
            <a:r>
              <a:rPr lang="en-AU" dirty="0" smtClean="0"/>
              <a:t> </a:t>
            </a:r>
            <a:r>
              <a:rPr lang="en-AU" dirty="0" err="1" smtClean="0"/>
              <a:t>sequi</a:t>
            </a:r>
            <a:r>
              <a:rPr lang="en-AU" dirty="0" smtClean="0"/>
              <a:t> </a:t>
            </a:r>
            <a:r>
              <a:rPr lang="en-AU" dirty="0" err="1" smtClean="0"/>
              <a:t>cus</a:t>
            </a:r>
            <a:r>
              <a:rPr lang="en-AU" dirty="0" smtClean="0"/>
              <a:t> et </a:t>
            </a:r>
            <a:r>
              <a:rPr lang="en-AU" dirty="0" err="1" smtClean="0"/>
              <a:t>aliquid</a:t>
            </a:r>
            <a:r>
              <a:rPr lang="en-AU" dirty="0" smtClean="0"/>
              <a:t> </a:t>
            </a:r>
            <a:r>
              <a:rPr lang="en-AU" dirty="0" err="1" smtClean="0"/>
              <a:t>molorere</a:t>
            </a:r>
            <a:r>
              <a:rPr lang="en-AU" dirty="0" smtClean="0"/>
              <a:t>, </a:t>
            </a:r>
            <a:r>
              <a:rPr lang="en-AU" dirty="0" err="1" smtClean="0"/>
              <a:t>cullaut</a:t>
            </a:r>
            <a:r>
              <a:rPr lang="en-AU" dirty="0" smtClean="0"/>
              <a:t> </a:t>
            </a:r>
            <a:r>
              <a:rPr lang="en-AU" dirty="0" err="1" smtClean="0"/>
              <a:t>adion</a:t>
            </a:r>
            <a:r>
              <a:rPr lang="en-AU" dirty="0" smtClean="0"/>
              <a:t> </a:t>
            </a:r>
            <a:r>
              <a:rPr lang="en-AU" dirty="0" err="1" smtClean="0"/>
              <a:t>est</a:t>
            </a:r>
            <a:r>
              <a:rPr lang="en-AU" dirty="0" smtClean="0"/>
              <a:t> </a:t>
            </a:r>
            <a:r>
              <a:rPr lang="en-AU" dirty="0" err="1" smtClean="0"/>
              <a:t>magnimp</a:t>
            </a:r>
            <a:r>
              <a:rPr lang="en-AU" dirty="0" smtClean="0"/>
              <a:t> </a:t>
            </a:r>
            <a:r>
              <a:rPr lang="en-AU" dirty="0" err="1" smtClean="0"/>
              <a:t>oremporibus</a:t>
            </a:r>
            <a:r>
              <a:rPr lang="en-AU" dirty="0" smtClean="0"/>
              <a:t>, </a:t>
            </a:r>
            <a:r>
              <a:rPr lang="en-AU" dirty="0" err="1" smtClean="0"/>
              <a:t>conem</a:t>
            </a:r>
            <a:r>
              <a:rPr lang="en-AU" dirty="0" smtClean="0"/>
              <a:t> </a:t>
            </a:r>
            <a:r>
              <a:rPr lang="en-AU" dirty="0" err="1" smtClean="0"/>
              <a:t>etur</a:t>
            </a:r>
            <a:r>
              <a:rPr lang="en-AU" dirty="0" smtClean="0"/>
              <a:t> </a:t>
            </a:r>
            <a:r>
              <a:rPr lang="en-AU" dirty="0" err="1" smtClean="0"/>
              <a:t>Adit</a:t>
            </a:r>
            <a:r>
              <a:rPr lang="en-AU" dirty="0" smtClean="0"/>
              <a:t> </a:t>
            </a:r>
            <a:r>
              <a:rPr lang="en-AU" dirty="0" err="1" smtClean="0"/>
              <a:t>eatas</a:t>
            </a:r>
            <a:r>
              <a:rPr lang="en-AU" dirty="0" smtClean="0"/>
              <a:t> re </a:t>
            </a:r>
            <a:r>
              <a:rPr lang="en-AU" dirty="0" err="1" smtClean="0"/>
              <a:t>nectoruntevelictatem</a:t>
            </a:r>
            <a:r>
              <a:rPr lang="en-AU" dirty="0" smtClean="0"/>
              <a:t> </a:t>
            </a:r>
            <a:r>
              <a:rPr lang="en-AU" dirty="0" err="1" smtClean="0"/>
              <a:t>quaeperum</a:t>
            </a:r>
            <a:endParaRPr lang="en-AU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7866" y="1245263"/>
            <a:ext cx="43704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 dirty="0" smtClean="0"/>
              <a:t>Headline </a:t>
            </a:r>
            <a:br>
              <a:rPr lang="en-AU" sz="3600" dirty="0" smtClean="0"/>
            </a:br>
            <a:r>
              <a:rPr lang="en-AU" sz="3600" dirty="0" smtClean="0"/>
              <a:t>(Verdana Bold)</a:t>
            </a:r>
            <a:endParaRPr lang="en-US" sz="36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6050" y="1245262"/>
            <a:ext cx="309600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4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Text and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6" y="2958265"/>
            <a:ext cx="43704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 dirty="0" smtClean="0"/>
              <a:t>Text (Verdana Regular)</a:t>
            </a:r>
          </a:p>
          <a:p>
            <a:pPr lvl="0"/>
            <a:r>
              <a:rPr lang="en-AU" dirty="0" smtClean="0"/>
              <a:t>et </a:t>
            </a:r>
            <a:r>
              <a:rPr lang="en-AU" dirty="0" err="1" smtClean="0"/>
              <a:t>velicibus</a:t>
            </a:r>
            <a:r>
              <a:rPr lang="en-AU" dirty="0" smtClean="0"/>
              <a:t> el et </a:t>
            </a:r>
            <a:r>
              <a:rPr lang="en-AU" dirty="0" err="1" smtClean="0"/>
              <a:t>magnatet</a:t>
            </a:r>
            <a:r>
              <a:rPr lang="en-AU" dirty="0" smtClean="0"/>
              <a:t> am, </a:t>
            </a:r>
            <a:r>
              <a:rPr lang="en-AU" dirty="0" err="1" smtClean="0"/>
              <a:t>laborru</a:t>
            </a:r>
            <a:r>
              <a:rPr lang="en-AU" dirty="0" smtClean="0"/>
              <a:t> </a:t>
            </a:r>
            <a:r>
              <a:rPr lang="en-AU" dirty="0" err="1" smtClean="0"/>
              <a:t>mendips</a:t>
            </a:r>
            <a:r>
              <a:rPr lang="en-AU" dirty="0" smtClean="0"/>
              <a:t> </a:t>
            </a:r>
            <a:r>
              <a:rPr lang="en-AU" dirty="0" err="1" smtClean="0"/>
              <a:t>apieni</a:t>
            </a:r>
            <a:r>
              <a:rPr lang="en-AU" dirty="0" smtClean="0"/>
              <a:t> </a:t>
            </a:r>
            <a:r>
              <a:rPr lang="en-AU" dirty="0" err="1" smtClean="0"/>
              <a:t>omnimporibus</a:t>
            </a:r>
            <a:r>
              <a:rPr lang="en-AU" dirty="0" smtClean="0"/>
              <a:t> et </a:t>
            </a:r>
            <a:r>
              <a:rPr lang="en-AU" dirty="0" err="1" smtClean="0"/>
              <a:t>perepellut</a:t>
            </a:r>
            <a:r>
              <a:rPr lang="en-AU" dirty="0" smtClean="0"/>
              <a:t> </a:t>
            </a:r>
            <a:r>
              <a:rPr lang="en-AU" dirty="0" err="1" smtClean="0"/>
              <a:t>adis</a:t>
            </a:r>
            <a:r>
              <a:rPr lang="en-AU" dirty="0" smtClean="0"/>
              <a:t> </a:t>
            </a:r>
            <a:r>
              <a:rPr lang="en-AU" dirty="0" err="1" smtClean="0"/>
              <a:t>sequi</a:t>
            </a:r>
            <a:r>
              <a:rPr lang="en-AU" dirty="0" smtClean="0"/>
              <a:t> </a:t>
            </a:r>
            <a:r>
              <a:rPr lang="en-AU" dirty="0" err="1" smtClean="0"/>
              <a:t>cus</a:t>
            </a:r>
            <a:r>
              <a:rPr lang="en-AU" dirty="0" smtClean="0"/>
              <a:t> et </a:t>
            </a:r>
            <a:r>
              <a:rPr lang="en-AU" dirty="0" err="1" smtClean="0"/>
              <a:t>aliquid</a:t>
            </a:r>
            <a:r>
              <a:rPr lang="en-AU" dirty="0" smtClean="0"/>
              <a:t> </a:t>
            </a:r>
            <a:r>
              <a:rPr lang="en-AU" dirty="0" err="1" smtClean="0"/>
              <a:t>molorere</a:t>
            </a:r>
            <a:r>
              <a:rPr lang="en-AU" dirty="0" smtClean="0"/>
              <a:t>, </a:t>
            </a:r>
            <a:r>
              <a:rPr lang="en-AU" dirty="0" err="1" smtClean="0"/>
              <a:t>cullaut</a:t>
            </a:r>
            <a:r>
              <a:rPr lang="en-AU" dirty="0" smtClean="0"/>
              <a:t> </a:t>
            </a:r>
            <a:r>
              <a:rPr lang="en-AU" dirty="0" err="1" smtClean="0"/>
              <a:t>adion</a:t>
            </a:r>
            <a:r>
              <a:rPr lang="en-AU" dirty="0" smtClean="0"/>
              <a:t> </a:t>
            </a:r>
            <a:r>
              <a:rPr lang="en-AU" dirty="0" err="1" smtClean="0"/>
              <a:t>est</a:t>
            </a:r>
            <a:r>
              <a:rPr lang="en-AU" dirty="0" smtClean="0"/>
              <a:t> </a:t>
            </a:r>
            <a:r>
              <a:rPr lang="en-AU" dirty="0" err="1" smtClean="0"/>
              <a:t>magnimp</a:t>
            </a:r>
            <a:r>
              <a:rPr lang="en-AU" dirty="0" smtClean="0"/>
              <a:t> </a:t>
            </a:r>
            <a:r>
              <a:rPr lang="en-AU" dirty="0" err="1" smtClean="0"/>
              <a:t>oremporibus</a:t>
            </a:r>
            <a:r>
              <a:rPr lang="en-AU" dirty="0" smtClean="0"/>
              <a:t>, </a:t>
            </a:r>
            <a:r>
              <a:rPr lang="en-AU" dirty="0" err="1" smtClean="0"/>
              <a:t>conem</a:t>
            </a:r>
            <a:r>
              <a:rPr lang="en-AU" dirty="0" smtClean="0"/>
              <a:t> </a:t>
            </a:r>
            <a:r>
              <a:rPr lang="en-AU" dirty="0" err="1" smtClean="0"/>
              <a:t>etur</a:t>
            </a:r>
            <a:r>
              <a:rPr lang="en-AU" dirty="0" smtClean="0"/>
              <a:t> </a:t>
            </a:r>
            <a:r>
              <a:rPr lang="en-AU" dirty="0" err="1" smtClean="0"/>
              <a:t>Adit</a:t>
            </a:r>
            <a:r>
              <a:rPr lang="en-AU" dirty="0" smtClean="0"/>
              <a:t> </a:t>
            </a:r>
            <a:r>
              <a:rPr lang="en-AU" dirty="0" err="1" smtClean="0"/>
              <a:t>eatas</a:t>
            </a:r>
            <a:r>
              <a:rPr lang="en-AU" dirty="0" smtClean="0"/>
              <a:t> re </a:t>
            </a:r>
            <a:r>
              <a:rPr lang="en-AU" dirty="0" err="1" smtClean="0"/>
              <a:t>nectoruntevelictatem</a:t>
            </a:r>
            <a:r>
              <a:rPr lang="en-AU" dirty="0" smtClean="0"/>
              <a:t> </a:t>
            </a:r>
            <a:r>
              <a:rPr lang="en-AU" dirty="0" err="1" smtClean="0"/>
              <a:t>quaeperum</a:t>
            </a:r>
            <a:endParaRPr lang="en-AU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7866" y="1245263"/>
            <a:ext cx="43704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 dirty="0" smtClean="0"/>
              <a:t>Headline </a:t>
            </a:r>
            <a:br>
              <a:rPr lang="en-AU" sz="3600" dirty="0" smtClean="0"/>
            </a:br>
            <a:r>
              <a:rPr lang="en-AU" sz="3600" dirty="0" smtClean="0"/>
              <a:t>(Verdana Bold)</a:t>
            </a:r>
            <a:endParaRPr lang="en-US" sz="36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2971" y="2958267"/>
            <a:ext cx="3096000" cy="3899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82972" y="1245263"/>
            <a:ext cx="1439998" cy="11777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38974" y="1245263"/>
            <a:ext cx="1439998" cy="11777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1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Text and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6" y="2958265"/>
            <a:ext cx="43704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 dirty="0" smtClean="0"/>
              <a:t>Text (Verdana Regular)</a:t>
            </a:r>
          </a:p>
          <a:p>
            <a:pPr lvl="0"/>
            <a:r>
              <a:rPr lang="en-AU" dirty="0" smtClean="0"/>
              <a:t>et </a:t>
            </a:r>
            <a:r>
              <a:rPr lang="en-AU" dirty="0" err="1" smtClean="0"/>
              <a:t>velicibus</a:t>
            </a:r>
            <a:r>
              <a:rPr lang="en-AU" dirty="0" smtClean="0"/>
              <a:t> el et </a:t>
            </a:r>
            <a:r>
              <a:rPr lang="en-AU" dirty="0" err="1" smtClean="0"/>
              <a:t>magnatet</a:t>
            </a:r>
            <a:r>
              <a:rPr lang="en-AU" dirty="0" smtClean="0"/>
              <a:t> am, </a:t>
            </a:r>
            <a:r>
              <a:rPr lang="en-AU" dirty="0" err="1" smtClean="0"/>
              <a:t>laborru</a:t>
            </a:r>
            <a:r>
              <a:rPr lang="en-AU" dirty="0" smtClean="0"/>
              <a:t> </a:t>
            </a:r>
            <a:r>
              <a:rPr lang="en-AU" dirty="0" err="1" smtClean="0"/>
              <a:t>mendips</a:t>
            </a:r>
            <a:r>
              <a:rPr lang="en-AU" dirty="0" smtClean="0"/>
              <a:t> </a:t>
            </a:r>
            <a:r>
              <a:rPr lang="en-AU" dirty="0" err="1" smtClean="0"/>
              <a:t>apieni</a:t>
            </a:r>
            <a:r>
              <a:rPr lang="en-AU" dirty="0" smtClean="0"/>
              <a:t> </a:t>
            </a:r>
            <a:r>
              <a:rPr lang="en-AU" dirty="0" err="1" smtClean="0"/>
              <a:t>omnimporibus</a:t>
            </a:r>
            <a:r>
              <a:rPr lang="en-AU" dirty="0" smtClean="0"/>
              <a:t> et </a:t>
            </a:r>
            <a:r>
              <a:rPr lang="en-AU" dirty="0" err="1" smtClean="0"/>
              <a:t>perepellut</a:t>
            </a:r>
            <a:r>
              <a:rPr lang="en-AU" dirty="0" smtClean="0"/>
              <a:t> </a:t>
            </a:r>
            <a:r>
              <a:rPr lang="en-AU" dirty="0" err="1" smtClean="0"/>
              <a:t>adis</a:t>
            </a:r>
            <a:r>
              <a:rPr lang="en-AU" dirty="0" smtClean="0"/>
              <a:t> </a:t>
            </a:r>
            <a:r>
              <a:rPr lang="en-AU" dirty="0" err="1" smtClean="0"/>
              <a:t>sequi</a:t>
            </a:r>
            <a:r>
              <a:rPr lang="en-AU" dirty="0" smtClean="0"/>
              <a:t> </a:t>
            </a:r>
            <a:r>
              <a:rPr lang="en-AU" dirty="0" err="1" smtClean="0"/>
              <a:t>cus</a:t>
            </a:r>
            <a:r>
              <a:rPr lang="en-AU" dirty="0" smtClean="0"/>
              <a:t> et </a:t>
            </a:r>
            <a:r>
              <a:rPr lang="en-AU" dirty="0" err="1" smtClean="0"/>
              <a:t>aliquid</a:t>
            </a:r>
            <a:r>
              <a:rPr lang="en-AU" dirty="0" smtClean="0"/>
              <a:t> </a:t>
            </a:r>
            <a:r>
              <a:rPr lang="en-AU" dirty="0" err="1" smtClean="0"/>
              <a:t>molorere</a:t>
            </a:r>
            <a:r>
              <a:rPr lang="en-AU" dirty="0" smtClean="0"/>
              <a:t>, </a:t>
            </a:r>
            <a:r>
              <a:rPr lang="en-AU" dirty="0" err="1" smtClean="0"/>
              <a:t>cullaut</a:t>
            </a:r>
            <a:r>
              <a:rPr lang="en-AU" dirty="0" smtClean="0"/>
              <a:t> </a:t>
            </a:r>
            <a:r>
              <a:rPr lang="en-AU" dirty="0" err="1" smtClean="0"/>
              <a:t>adion</a:t>
            </a:r>
            <a:r>
              <a:rPr lang="en-AU" dirty="0" smtClean="0"/>
              <a:t> </a:t>
            </a:r>
            <a:r>
              <a:rPr lang="en-AU" dirty="0" err="1" smtClean="0"/>
              <a:t>est</a:t>
            </a:r>
            <a:r>
              <a:rPr lang="en-AU" dirty="0" smtClean="0"/>
              <a:t> </a:t>
            </a:r>
            <a:r>
              <a:rPr lang="en-AU" dirty="0" err="1" smtClean="0"/>
              <a:t>magnimp</a:t>
            </a:r>
            <a:r>
              <a:rPr lang="en-AU" dirty="0" smtClean="0"/>
              <a:t> </a:t>
            </a:r>
            <a:r>
              <a:rPr lang="en-AU" dirty="0" err="1" smtClean="0"/>
              <a:t>oremporibus</a:t>
            </a:r>
            <a:r>
              <a:rPr lang="en-AU" dirty="0" smtClean="0"/>
              <a:t>, </a:t>
            </a:r>
            <a:r>
              <a:rPr lang="en-AU" dirty="0" err="1" smtClean="0"/>
              <a:t>conem</a:t>
            </a:r>
            <a:r>
              <a:rPr lang="en-AU" dirty="0" smtClean="0"/>
              <a:t> </a:t>
            </a:r>
            <a:r>
              <a:rPr lang="en-AU" dirty="0" err="1" smtClean="0"/>
              <a:t>etur</a:t>
            </a:r>
            <a:r>
              <a:rPr lang="en-AU" dirty="0" smtClean="0"/>
              <a:t> </a:t>
            </a:r>
            <a:r>
              <a:rPr lang="en-AU" dirty="0" err="1" smtClean="0"/>
              <a:t>Adit</a:t>
            </a:r>
            <a:r>
              <a:rPr lang="en-AU" dirty="0" smtClean="0"/>
              <a:t> </a:t>
            </a:r>
            <a:r>
              <a:rPr lang="en-AU" dirty="0" err="1" smtClean="0"/>
              <a:t>eatas</a:t>
            </a:r>
            <a:r>
              <a:rPr lang="en-AU" dirty="0" smtClean="0"/>
              <a:t> re </a:t>
            </a:r>
            <a:r>
              <a:rPr lang="en-AU" dirty="0" err="1" smtClean="0"/>
              <a:t>nectoruntevelictatem</a:t>
            </a:r>
            <a:r>
              <a:rPr lang="en-AU" dirty="0" smtClean="0"/>
              <a:t> </a:t>
            </a:r>
            <a:r>
              <a:rPr lang="en-AU" dirty="0" err="1" smtClean="0"/>
              <a:t>quaeperum</a:t>
            </a:r>
            <a:endParaRPr lang="en-AU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7866" y="1245263"/>
            <a:ext cx="43704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 dirty="0" smtClean="0"/>
              <a:t>Headline </a:t>
            </a:r>
            <a:br>
              <a:rPr lang="en-AU" sz="3600" dirty="0" smtClean="0"/>
            </a:br>
            <a:r>
              <a:rPr lang="en-AU" sz="3600" dirty="0" smtClean="0"/>
              <a:t>(Verdana Bold)</a:t>
            </a:r>
            <a:endParaRPr lang="en-US" sz="36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6050" y="1245264"/>
            <a:ext cx="3096000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86050" y="4192788"/>
            <a:ext cx="1439998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42053" y="4192788"/>
            <a:ext cx="1439998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71513" y="1245264"/>
            <a:ext cx="4379913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1511" y="4192788"/>
            <a:ext cx="2052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999425" y="4192788"/>
            <a:ext cx="2052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6050" y="1245262"/>
            <a:ext cx="309600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0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6050" y="1245264"/>
            <a:ext cx="3096000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86050" y="4192788"/>
            <a:ext cx="1439998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42053" y="4192788"/>
            <a:ext cx="1439998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71513" y="1245264"/>
            <a:ext cx="4379913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1511" y="4192788"/>
            <a:ext cx="2052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999425" y="4192788"/>
            <a:ext cx="2052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5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60402" y="1245262"/>
            <a:ext cx="812165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05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60402" y="1245262"/>
            <a:ext cx="8121650" cy="4215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8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60850" y="360363"/>
            <a:ext cx="31212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9919969" y="1758348"/>
            <a:ext cx="9144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endParaRPr lang="en-US" sz="1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0401" y="6383338"/>
            <a:ext cx="642730" cy="4746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727825" y="638334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56B5-A700-544C-8720-C289028A981D}" type="datetime2">
              <a:rPr lang="en-NZ" smtClean="0"/>
              <a:pPr/>
              <a:t>Wednesday, 16 January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0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5" r:id="rId7"/>
    <p:sldLayoutId id="2147483658" r:id="rId8"/>
    <p:sldLayoutId id="2147483659" r:id="rId9"/>
    <p:sldLayoutId id="2147483660" r:id="rId10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99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554" y="1250241"/>
            <a:ext cx="8700116" cy="836561"/>
          </a:xfrm>
        </p:spPr>
        <p:txBody>
          <a:bodyPr/>
          <a:lstStyle/>
          <a:p>
            <a:pPr algn="ctr"/>
            <a:r>
              <a:rPr lang="en-US" sz="4400" dirty="0"/>
              <a:t>Sizing up the samurai wasp for BMSB 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256" y="3506131"/>
            <a:ext cx="3346882" cy="1754326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NZ" sz="3600" dirty="0">
                <a:solidFill>
                  <a:schemeClr val="bg1"/>
                </a:solidFill>
              </a:rPr>
              <a:t>Tom Saunders</a:t>
            </a:r>
          </a:p>
          <a:p>
            <a:r>
              <a:rPr lang="en-NZ" sz="3600" dirty="0">
                <a:solidFill>
                  <a:schemeClr val="bg1"/>
                </a:solidFill>
              </a:rPr>
              <a:t>Greg Holwell</a:t>
            </a:r>
          </a:p>
          <a:p>
            <a:r>
              <a:rPr lang="en-NZ" sz="3600" dirty="0">
                <a:solidFill>
                  <a:schemeClr val="bg1"/>
                </a:solidFill>
              </a:rPr>
              <a:t>Gonzalo Avila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72" y="79607"/>
            <a:ext cx="3450822" cy="663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938" y="44497"/>
            <a:ext cx="2036240" cy="8108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967667" y="2796466"/>
            <a:ext cx="69334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13390" r="3657" b="23559"/>
          <a:stretch/>
        </p:blipFill>
        <p:spPr>
          <a:xfrm>
            <a:off x="3309730" y="2925780"/>
            <a:ext cx="5724939" cy="30910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72599" y="5762934"/>
            <a:ext cx="20714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Oregon Department of Agriculture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3740" y="6334780"/>
            <a:ext cx="2866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dirty="0" smtClean="0">
                <a:solidFill>
                  <a:schemeClr val="bg1"/>
                </a:solidFill>
              </a:rPr>
              <a:t>@</a:t>
            </a:r>
            <a:r>
              <a:rPr lang="en-NZ" sz="2800" dirty="0" err="1" smtClean="0">
                <a:solidFill>
                  <a:schemeClr val="bg1"/>
                </a:solidFill>
              </a:rPr>
              <a:t>TomSaundersNZ</a:t>
            </a:r>
            <a:endParaRPr lang="en-N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277"/>
            <a:ext cx="6096000" cy="41117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7931" y="289745"/>
            <a:ext cx="8027985" cy="717593"/>
          </a:xfrm>
        </p:spPr>
        <p:txBody>
          <a:bodyPr/>
          <a:lstStyle/>
          <a:p>
            <a:r>
              <a:rPr lang="en-US" dirty="0" smtClean="0"/>
              <a:t>5) NT hosts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59" y="985216"/>
            <a:ext cx="4968240" cy="7444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6200000">
            <a:off x="7881481" y="5835873"/>
            <a:ext cx="193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1050" i="1" dirty="0" smtClean="0"/>
              <a:t>Glaucias amyoti</a:t>
            </a:r>
          </a:p>
          <a:p>
            <a:pPr algn="ctr"/>
            <a:r>
              <a:rPr lang="en-NZ" sz="1050" dirty="0" smtClean="0"/>
              <a:t>Image © Plant &amp; Food Research</a:t>
            </a:r>
            <a:endParaRPr lang="en-NZ" sz="1050" dirty="0"/>
          </a:p>
        </p:txBody>
      </p:sp>
      <p:sp>
        <p:nvSpPr>
          <p:cNvPr id="10" name="Rectangle 9"/>
          <p:cNvSpPr/>
          <p:nvPr/>
        </p:nvSpPr>
        <p:spPr>
          <a:xfrm rot="16200000">
            <a:off x="-707813" y="5835872"/>
            <a:ext cx="193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1050" i="1" dirty="0" smtClean="0"/>
              <a:t>Monteithiella humeralis</a:t>
            </a:r>
          </a:p>
          <a:p>
            <a:pPr algn="ctr"/>
            <a:r>
              <a:rPr lang="en-NZ" sz="1050" dirty="0" smtClean="0"/>
              <a:t>Image © Plant &amp; Food Research</a:t>
            </a:r>
            <a:endParaRPr lang="en-NZ" sz="105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3068" y="1227774"/>
            <a:ext cx="8673581" cy="250114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When </a:t>
            </a:r>
            <a:r>
              <a:rPr lang="en-US" sz="2400" i="1" dirty="0" smtClean="0"/>
              <a:t>T. japonicus </a:t>
            </a:r>
            <a:r>
              <a:rPr lang="en-US" sz="2400" dirty="0" smtClean="0"/>
              <a:t>is reared on non-target hosts: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Do its host preferences change, and if so how many generations does it take?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Are offspring less fit?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Is the sex ratio different?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57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1925" y="1627236"/>
            <a:ext cx="8645040" cy="3890617"/>
          </a:xfrm>
        </p:spPr>
        <p:txBody>
          <a:bodyPr anchor="t" anchorCtr="0"/>
          <a:lstStyle/>
          <a:p>
            <a:pPr algn="ctr">
              <a:lnSpc>
                <a:spcPct val="150000"/>
              </a:lnSpc>
            </a:pPr>
            <a:r>
              <a:rPr lang="en-US" sz="4000" dirty="0" smtClean="0"/>
              <a:t>Thanks! </a:t>
            </a:r>
          </a:p>
          <a:p>
            <a:pPr algn="ctr">
              <a:lnSpc>
                <a:spcPct val="150000"/>
              </a:lnSpc>
            </a:pPr>
            <a:endParaRPr lang="en-US" sz="2400" dirty="0" smtClean="0"/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TomSaunders.co.nz</a:t>
            </a:r>
            <a:r>
              <a:rPr lang="en-US" sz="2400" dirty="0" smtClean="0"/>
              <a:t>   /   </a:t>
            </a:r>
            <a:r>
              <a:rPr lang="en-US" sz="2400" dirty="0" smtClean="0"/>
              <a:t>@</a:t>
            </a:r>
            <a:r>
              <a:rPr lang="en-US" sz="2400" dirty="0" err="1" smtClean="0"/>
              <a:t>TomSaundersNZ</a:t>
            </a:r>
            <a:endParaRPr lang="en-US" sz="2400" dirty="0" smtClean="0"/>
          </a:p>
          <a:p>
            <a:pPr algn="ctr">
              <a:lnSpc>
                <a:spcPct val="150000"/>
              </a:lnSpc>
            </a:pPr>
            <a:endParaRPr lang="en-US" sz="2400" dirty="0" smtClean="0"/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GregHolwell.com</a:t>
            </a:r>
            <a:endParaRPr lang="en-US" sz="2400" dirty="0" smtClean="0"/>
          </a:p>
          <a:p>
            <a:pPr algn="ctr">
              <a:lnSpc>
                <a:spcPct val="150000"/>
              </a:lnSpc>
            </a:pPr>
            <a:endParaRPr lang="en-US" sz="2400" dirty="0" smtClean="0"/>
          </a:p>
          <a:p>
            <a:pPr algn="ctr">
              <a:lnSpc>
                <a:spcPct val="150000"/>
              </a:lnSpc>
            </a:pPr>
            <a:r>
              <a:rPr lang="en-US" sz="2400" dirty="0" smtClean="0"/>
              <a:t>@</a:t>
            </a:r>
            <a:r>
              <a:rPr lang="en-US" sz="2400" dirty="0" smtClean="0"/>
              <a:t>GonzaloAvilaNZ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2903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t="11912" r="5576" b="18254"/>
          <a:stretch/>
        </p:blipFill>
        <p:spPr>
          <a:xfrm>
            <a:off x="4259484" y="1000017"/>
            <a:ext cx="4884516" cy="584521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746787"/>
            <a:ext cx="5899442" cy="4421528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Native to East Asia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300+ host plants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Aggregations cause a nuisance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Taints wine if crushed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US, EU, Canada, Chile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Hard to kill with pesticides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Classical biocontrol?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6200000">
            <a:off x="7783339" y="5296147"/>
            <a:ext cx="2444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200" dirty="0" smtClean="0"/>
              <a:t>Image courtesy Kiwifruit vine Health</a:t>
            </a:r>
            <a:endParaRPr lang="en-NZ" sz="1200" dirty="0"/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312516" y="293078"/>
            <a:ext cx="8027985" cy="717593"/>
          </a:xfrm>
        </p:spPr>
        <p:txBody>
          <a:bodyPr/>
          <a:lstStyle/>
          <a:p>
            <a:r>
              <a:rPr lang="en-US" dirty="0" smtClean="0"/>
              <a:t>BMSB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2516" y="1070100"/>
            <a:ext cx="3896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Halyomorpha halys</a:t>
            </a:r>
            <a:r>
              <a:rPr lang="en-US" sz="2400" dirty="0"/>
              <a:t> Stål, 1855</a:t>
            </a:r>
          </a:p>
        </p:txBody>
      </p:sp>
    </p:spTree>
    <p:extLst>
      <p:ext uri="{BB962C8B-B14F-4D97-AF65-F5344CB8AC3E}">
        <p14:creationId xmlns:p14="http://schemas.microsoft.com/office/powerpoint/2010/main" val="42876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27"/>
          <a:stretch/>
        </p:blipFill>
        <p:spPr>
          <a:xfrm>
            <a:off x="0" y="2530758"/>
            <a:ext cx="9144000" cy="477438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897" y="1555500"/>
            <a:ext cx="9095103" cy="2501148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Attacks 2 families of shield bugs (only 1 in NZ)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50-80% parasitism against BMSB in native range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Female-biased sex ratio, short generation times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Found in US (2014), now in 11 states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516" y="330256"/>
            <a:ext cx="8027985" cy="717593"/>
          </a:xfrm>
        </p:spPr>
        <p:txBody>
          <a:bodyPr/>
          <a:lstStyle/>
          <a:p>
            <a:r>
              <a:rPr lang="en-US" dirty="0" smtClean="0"/>
              <a:t>Samurai wasp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023702" y="6731042"/>
            <a:ext cx="20714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Oregon Department of Agriculture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516" y="1000017"/>
            <a:ext cx="4885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/>
              <a:t>Trissolcus japonicus </a:t>
            </a:r>
            <a:r>
              <a:rPr lang="en-US" sz="2400" dirty="0" smtClean="0"/>
              <a:t>(Ashmead, 1904)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039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9017" y="291779"/>
            <a:ext cx="8027985" cy="717593"/>
          </a:xfrm>
        </p:spPr>
        <p:txBody>
          <a:bodyPr/>
          <a:lstStyle/>
          <a:p>
            <a:r>
              <a:rPr lang="en-US" dirty="0" smtClean="0"/>
              <a:t>NZ Stinkbugs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84"/>
          <a:stretch/>
        </p:blipFill>
        <p:spPr>
          <a:xfrm>
            <a:off x="0" y="1009372"/>
            <a:ext cx="1933024" cy="293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67" r="-1"/>
          <a:stretch/>
        </p:blipFill>
        <p:spPr>
          <a:xfrm>
            <a:off x="1929571" y="1240665"/>
            <a:ext cx="1946690" cy="2695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25"/>
          <a:stretch/>
        </p:blipFill>
        <p:spPr>
          <a:xfrm>
            <a:off x="5766108" y="1248329"/>
            <a:ext cx="1743695" cy="2657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502"/>
          <a:stretch/>
        </p:blipFill>
        <p:spPr>
          <a:xfrm>
            <a:off x="3846822" y="1222858"/>
            <a:ext cx="1919286" cy="2714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5532"/>
          <a:stretch/>
        </p:blipFill>
        <p:spPr>
          <a:xfrm>
            <a:off x="3781875" y="4185614"/>
            <a:ext cx="1817618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4475"/>
          <a:stretch/>
        </p:blipFill>
        <p:spPr>
          <a:xfrm>
            <a:off x="1837112" y="4223714"/>
            <a:ext cx="1965331" cy="2638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3624" r="1601"/>
          <a:stretch/>
        </p:blipFill>
        <p:spPr>
          <a:xfrm>
            <a:off x="-9283" y="4352925"/>
            <a:ext cx="1967948" cy="2505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3933"/>
          <a:stretch/>
        </p:blipFill>
        <p:spPr>
          <a:xfrm>
            <a:off x="7414591" y="4185614"/>
            <a:ext cx="1729409" cy="2619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4999"/>
          <a:stretch/>
        </p:blipFill>
        <p:spPr>
          <a:xfrm>
            <a:off x="7424728" y="1286428"/>
            <a:ext cx="1719272" cy="2581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/>
          <a:srcRect l="1019"/>
          <a:stretch/>
        </p:blipFill>
        <p:spPr>
          <a:xfrm>
            <a:off x="5527285" y="4280658"/>
            <a:ext cx="1829006" cy="2590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3740" y="-26132"/>
            <a:ext cx="33121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1050" dirty="0" smtClean="0"/>
              <a:t>Images by Des Helmore © Landcare Research (CC-BY 4.0)</a:t>
            </a:r>
            <a:endParaRPr lang="en-NZ" sz="1050" dirty="0"/>
          </a:p>
        </p:txBody>
      </p:sp>
    </p:spTree>
    <p:extLst>
      <p:ext uri="{BB962C8B-B14F-4D97-AF65-F5344CB8AC3E}">
        <p14:creationId xmlns:p14="http://schemas.microsoft.com/office/powerpoint/2010/main" val="16740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4192" y="1401970"/>
            <a:ext cx="9069808" cy="607857"/>
          </a:xfrm>
        </p:spPr>
        <p:txBody>
          <a:bodyPr/>
          <a:lstStyle/>
          <a:p>
            <a:pPr>
              <a:lnSpc>
                <a:spcPts val="3000"/>
              </a:lnSpc>
            </a:pPr>
            <a:r>
              <a:rPr lang="en-US" sz="2600" b="1" dirty="0" smtClean="0"/>
              <a:t>Will </a:t>
            </a:r>
            <a:r>
              <a:rPr lang="en-US" sz="2600" b="1" i="1" dirty="0" smtClean="0"/>
              <a:t>T. japonicus </a:t>
            </a:r>
            <a:r>
              <a:rPr lang="en-US" sz="2600" b="1" dirty="0" smtClean="0"/>
              <a:t>attack non-target stink bugs?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4678" y="325496"/>
            <a:ext cx="8027985" cy="717593"/>
          </a:xfrm>
        </p:spPr>
        <p:txBody>
          <a:bodyPr/>
          <a:lstStyle/>
          <a:p>
            <a:r>
              <a:rPr lang="en-US" dirty="0" smtClean="0"/>
              <a:t>Aims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2501">
            <a:off x="2989424" y="3356156"/>
            <a:ext cx="5963926" cy="37274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77799" y="6412920"/>
            <a:ext cx="19303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1050" i="1" dirty="0" smtClean="0"/>
              <a:t>Cermatulus nasalis </a:t>
            </a:r>
          </a:p>
          <a:p>
            <a:pPr algn="ctr"/>
            <a:r>
              <a:rPr lang="en-NZ" sz="1050" dirty="0" smtClean="0"/>
              <a:t>Image © Plant &amp; Food Research</a:t>
            </a:r>
            <a:endParaRPr lang="en-NZ" sz="1050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80723" y="2064779"/>
            <a:ext cx="8684603" cy="60785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0"/>
              </a:spcBef>
              <a:buFontTx/>
              <a:buNone/>
              <a:defRPr sz="1700" kern="1200" baseline="0">
                <a:solidFill>
                  <a:schemeClr val="tx1"/>
                </a:solidFill>
                <a:latin typeface="Verdan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8000" indent="-6480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No-choice oviposition test</a:t>
            </a:r>
          </a:p>
          <a:p>
            <a:pPr marL="648000" indent="-6480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Y-tube olfactometer tests</a:t>
            </a:r>
          </a:p>
          <a:p>
            <a:pPr marL="648000" indent="-6480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Electrophysiology tests</a:t>
            </a:r>
          </a:p>
          <a:p>
            <a:pPr marL="648000" indent="-6480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Cage tests</a:t>
            </a:r>
          </a:p>
          <a:p>
            <a:pPr marL="648000" indent="-6480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Rearing on NT</a:t>
            </a:r>
            <a:br>
              <a:rPr lang="en-US" sz="2400" dirty="0" smtClean="0"/>
            </a:br>
            <a:r>
              <a:rPr lang="en-US" sz="2400" dirty="0" smtClean="0"/>
              <a:t>hosts</a:t>
            </a:r>
          </a:p>
        </p:txBody>
      </p:sp>
    </p:spTree>
    <p:extLst>
      <p:ext uri="{BB962C8B-B14F-4D97-AF65-F5344CB8AC3E}">
        <p14:creationId xmlns:p14="http://schemas.microsoft.com/office/powerpoint/2010/main" val="14363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6805" y="325496"/>
            <a:ext cx="8027985" cy="717593"/>
          </a:xfrm>
        </p:spPr>
        <p:txBody>
          <a:bodyPr/>
          <a:lstStyle/>
          <a:p>
            <a:r>
              <a:rPr lang="en-US" dirty="0" smtClean="0"/>
              <a:t>1) No choice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11" y="2660128"/>
            <a:ext cx="5175504" cy="4325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0938" y="6383338"/>
            <a:ext cx="275588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1050" i="1" dirty="0" smtClean="0"/>
              <a:t>Hypsithocus hudsonae</a:t>
            </a:r>
            <a:endParaRPr lang="en-NZ" sz="1050" dirty="0" smtClean="0"/>
          </a:p>
          <a:p>
            <a:pPr algn="ctr"/>
            <a:r>
              <a:rPr lang="en-NZ" sz="1050" dirty="0" smtClean="0"/>
              <a:t>Taken by Nick Martin © Plant &amp; Food Research</a:t>
            </a:r>
            <a:endParaRPr lang="en-NZ" sz="105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1153" y="1598060"/>
            <a:ext cx="8462916" cy="250114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Physiological host </a:t>
            </a:r>
            <a:r>
              <a:rPr lang="en-US" sz="2400" dirty="0" smtClean="0"/>
              <a:t>test – Successful reproduction?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Confine eggs + wasp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Record behaviour + emergence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977026" y="6383338"/>
            <a:ext cx="19543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1050" i="1" dirty="0" smtClean="0"/>
              <a:t>Cermatulus nasalis hudsoni </a:t>
            </a:r>
            <a:r>
              <a:rPr lang="en-NZ" sz="1050" dirty="0" smtClean="0"/>
              <a:t>eggs</a:t>
            </a:r>
          </a:p>
          <a:p>
            <a:pPr algn="ctr"/>
            <a:r>
              <a:rPr lang="en-NZ" sz="1050" dirty="0" smtClean="0"/>
              <a:t>© Tom Saunders (CC-BY 4.0)</a:t>
            </a:r>
            <a:endParaRPr lang="en-NZ" sz="10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1" y="3414594"/>
            <a:ext cx="3683809" cy="28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1057" y="1294927"/>
            <a:ext cx="8845857" cy="250114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Measure odour preferences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Flow rate, decision</a:t>
            </a:r>
            <a:r>
              <a:rPr lang="en-US" sz="2400" dirty="0" smtClean="0"/>
              <a:t>, duration, etc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Female adult + egg mass + host plant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058" y="244473"/>
            <a:ext cx="8027985" cy="717593"/>
          </a:xfrm>
        </p:spPr>
        <p:txBody>
          <a:bodyPr/>
          <a:lstStyle/>
          <a:p>
            <a:r>
              <a:rPr lang="en-US" dirty="0" smtClean="0"/>
              <a:t>2) Y-tubes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34" y="3230135"/>
            <a:ext cx="7840869" cy="36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1383328"/>
            <a:ext cx="8997696" cy="250114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GC-EAD: Which compounds elicit nervous response?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Do NZ stink bugs share compounds with BMSB?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Y-tube tests confirm response as attractive, repulsive, or neutral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296" y="301718"/>
            <a:ext cx="8027985" cy="717593"/>
          </a:xfrm>
        </p:spPr>
        <p:txBody>
          <a:bodyPr/>
          <a:lstStyle/>
          <a:p>
            <a:r>
              <a:rPr lang="en-US" dirty="0" smtClean="0"/>
              <a:t>3) Electrophys.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78" y="3253553"/>
            <a:ext cx="5408021" cy="3604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26230" r="49009" b="29840"/>
          <a:stretch/>
        </p:blipFill>
        <p:spPr>
          <a:xfrm>
            <a:off x="0" y="4532812"/>
            <a:ext cx="3735978" cy="232518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735978" y="3244844"/>
            <a:ext cx="5408021" cy="8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4524103"/>
            <a:ext cx="3735978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35978" y="3244848"/>
            <a:ext cx="0" cy="36175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9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73" y="3513485"/>
            <a:ext cx="5069927" cy="33445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507" y="261341"/>
            <a:ext cx="8027985" cy="717593"/>
          </a:xfrm>
        </p:spPr>
        <p:txBody>
          <a:bodyPr/>
          <a:lstStyle/>
          <a:p>
            <a:r>
              <a:rPr lang="en-US" dirty="0" smtClean="0"/>
              <a:t>4) Cage trials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3524" y="1177948"/>
            <a:ext cx="8885403" cy="5442721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 dirty="0" smtClean="0"/>
              <a:t>Expose </a:t>
            </a:r>
            <a:r>
              <a:rPr lang="en-NZ" sz="2400" i="1" dirty="0" smtClean="0"/>
              <a:t>T. japonicus </a:t>
            </a:r>
            <a:r>
              <a:rPr lang="en-NZ" sz="2400" dirty="0" smtClean="0"/>
              <a:t>to non-target egg masses + infertile BMSB eggs in a mesh cage (in quarantine).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2400" dirty="0" smtClean="0"/>
              <a:t>What does it choose? Are its choices consistent with results from oviposition and olfactometer tests?</a:t>
            </a:r>
          </a:p>
          <a:p>
            <a:pPr>
              <a:lnSpc>
                <a:spcPct val="150000"/>
              </a:lnSpc>
            </a:pPr>
            <a:endParaRPr lang="en-NZ" sz="2400" dirty="0" smtClean="0"/>
          </a:p>
          <a:p>
            <a:pPr>
              <a:lnSpc>
                <a:spcPct val="150000"/>
              </a:lnSpc>
            </a:pPr>
            <a:endParaRPr lang="en-NZ" sz="2400" dirty="0" smtClean="0"/>
          </a:p>
          <a:p>
            <a:pPr>
              <a:lnSpc>
                <a:spcPct val="150000"/>
              </a:lnSpc>
            </a:pPr>
            <a:endParaRPr lang="en-NZ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3484"/>
            <a:ext cx="5010912" cy="33445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3935" y="6566180"/>
            <a:ext cx="20714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Oregon Department of Agriculture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92314" y="6566180"/>
            <a:ext cx="20714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1050" dirty="0">
                <a:solidFill>
                  <a:schemeClr val="bg1"/>
                </a:solidFill>
              </a:rPr>
              <a:t>Oregon Department of Agriculture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3500420"/>
            <a:ext cx="91440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10912" y="3500422"/>
            <a:ext cx="0" cy="33575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0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9B9B55A32239408B4BB7B8642BED8E" ma:contentTypeVersion="3" ma:contentTypeDescription="Create a new document." ma:contentTypeScope="" ma:versionID="77284d2e25f0acea35e2d7579f4e068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c923f0793e45485a54fcdeea072692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B29B39-F6AD-4112-BD58-A56FE06796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F8DBD1-1891-4CA0-AF9B-E9432189F3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E1E9970-AFD5-44E5-BF8A-D6346393BC2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386</Words>
  <Application>Microsoft Office PowerPoint</Application>
  <PresentationFormat>On-screen Show (4:3)</PresentationFormat>
  <Paragraphs>92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Custom Design</vt:lpstr>
      <vt:lpstr>Sizing up the samurai wasp for BMSB control</vt:lpstr>
      <vt:lpstr>BMSB</vt:lpstr>
      <vt:lpstr>Samurai wasp</vt:lpstr>
      <vt:lpstr>NZ Stinkbugs</vt:lpstr>
      <vt:lpstr>Aims</vt:lpstr>
      <vt:lpstr>1) No choice</vt:lpstr>
      <vt:lpstr>2) Y-tubes</vt:lpstr>
      <vt:lpstr>3) Electrophys.</vt:lpstr>
      <vt:lpstr>4) Cage trials</vt:lpstr>
      <vt:lpstr>5) NT hosts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17381 - Tom Saunders - Sizing up the samurai wasp for control of BMSB in</dc:title>
  <dc:creator>Sonia Tenreiro</dc:creator>
  <cp:lastModifiedBy>Tom Saunders</cp:lastModifiedBy>
  <cp:revision>119</cp:revision>
  <dcterms:created xsi:type="dcterms:W3CDTF">2015-05-10T23:22:16Z</dcterms:created>
  <dcterms:modified xsi:type="dcterms:W3CDTF">2019-01-16T10:32:11Z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0x0101009C9B9B55A32239408B4BB7B8642BED8E</vt:lpwstr>
  </property>
  <property fmtid="{D5CDD505-2E9C-101B-9397-08002B2CF9AE}" pid="3" name="Order">
    <vt:r8>1772300</vt:r8>
  </property>
  <property fmtid="{D5CDD505-2E9C-101B-9397-08002B2CF9AE}" pid="4" name="_CopySource">
    <vt:lpwstr>https://iplant.plantandfood.co.nz/Publishing/SPTSIncoming/17381 - Tom Saunders - Sizing up the samurai wasp for control of BMSB in.pptx</vt:lpwstr>
  </property>
  <property fmtid="{D5CDD505-2E9C-101B-9397-08002B2CF9AE}" pid="5" name="xd_ProgID">
    <vt:lpwstr/>
  </property>
  <property fmtid="{D5CDD505-2E9C-101B-9397-08002B2CF9AE}" pid="6" name="_SharedFileIndex">
    <vt:lpwstr/>
  </property>
  <property fmtid="{D5CDD505-2E9C-101B-9397-08002B2CF9AE}" pid="7" name="_SourceUrl">
    <vt:lpwstr/>
  </property>
  <property fmtid="{D5CDD505-2E9C-101B-9397-08002B2CF9AE}" pid="8" name="TemplateUrl">
    <vt:lpwstr/>
  </property>
</Properties>
</file>