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733" r:id="rId2"/>
    <p:sldMasterId id="2147483714" r:id="rId3"/>
  </p:sldMasterIdLst>
  <p:notesMasterIdLst>
    <p:notesMasterId r:id="rId13"/>
  </p:notesMasterIdLst>
  <p:sldIdLst>
    <p:sldId id="276" r:id="rId4"/>
    <p:sldId id="260" r:id="rId5"/>
    <p:sldId id="278" r:id="rId6"/>
    <p:sldId id="279" r:id="rId7"/>
    <p:sldId id="280" r:id="rId8"/>
    <p:sldId id="281" r:id="rId9"/>
    <p:sldId id="282" r:id="rId10"/>
    <p:sldId id="283" r:id="rId11"/>
    <p:sldId id="271" r:id="rId1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7317" autoAdjust="0"/>
    <p:restoredTop sz="50145" autoAdjust="0"/>
  </p:normalViewPr>
  <p:slideViewPr>
    <p:cSldViewPr snapToGrid="0">
      <p:cViewPr varScale="1">
        <p:scale>
          <a:sx n="56" d="100"/>
          <a:sy n="56" d="100"/>
        </p:scale>
        <p:origin x="2040" y="18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notesMaster" Target="notesMasters/notesMaster1.xml"/><Relationship Id="rId3" Type="http://schemas.openxmlformats.org/officeDocument/2006/relationships/slideMaster" Target="slideMasters/slideMaster3.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5" Type="http://schemas.openxmlformats.org/officeDocument/2006/relationships/slide" Target="slides/slide2.xml"/><Relationship Id="rId15" Type="http://schemas.openxmlformats.org/officeDocument/2006/relationships/viewProps" Target="viewProps.xml"/><Relationship Id="rId10" Type="http://schemas.openxmlformats.org/officeDocument/2006/relationships/slide" Target="slides/slide7.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6/2/19</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s://en.wikipedia.org/wiki/Jean_Lave" TargetMode="External"/><Relationship Id="rId2" Type="http://schemas.openxmlformats.org/officeDocument/2006/relationships/slide" Target="../slides/slide2.xml"/><Relationship Id="rId1" Type="http://schemas.openxmlformats.org/officeDocument/2006/relationships/notesMaster" Target="../notesMasters/notesMaster1.xml"/><Relationship Id="rId5" Type="http://schemas.openxmlformats.org/officeDocument/2006/relationships/hyperlink" Target="https://books.google.com/books?id=CAVIOrW3vYAC" TargetMode="External"/><Relationship Id="rId4" Type="http://schemas.openxmlformats.org/officeDocument/2006/relationships/hyperlink" Target="https://en.wikipedia.org/wiki/Etienne_Wenger" TargetMode="Externa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librarycarpentry.org/"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This presentation is about the collaborative initiatives during 2018-2019 through a digital preservation community of practice called Australasia Preserves.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1</a:t>
            </a:fld>
            <a:endParaRPr lang="en-AU"/>
          </a:p>
        </p:txBody>
      </p:sp>
    </p:spTree>
    <p:extLst>
      <p:ext uri="{BB962C8B-B14F-4D97-AF65-F5344CB8AC3E}">
        <p14:creationId xmlns:p14="http://schemas.microsoft.com/office/powerpoint/2010/main" val="4198681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200" kern="1200" dirty="0">
                <a:solidFill>
                  <a:schemeClr val="tx1"/>
                </a:solidFill>
                <a:effectLst/>
                <a:latin typeface="+mn-lt"/>
                <a:ea typeface="+mn-ea"/>
                <a:cs typeface="+mn-cs"/>
              </a:rPr>
              <a:t>The Australasia Preserves community of practice is a group of people who share the craft of digital preservation. Various organisations in Australia and New Zealand have joined, some international members. </a:t>
            </a:r>
            <a:endParaRPr lang="en-US" dirty="0"/>
          </a:p>
          <a:p>
            <a:endParaRPr lang="en-US" dirty="0"/>
          </a:p>
          <a:p>
            <a:endParaRPr lang="en-US" dirty="0"/>
          </a:p>
          <a:p>
            <a:r>
              <a:rPr lang="en-US" i="1" dirty="0"/>
              <a:t>References</a:t>
            </a:r>
          </a:p>
          <a:p>
            <a:r>
              <a:rPr lang="en-US" dirty="0"/>
              <a:t>Definitions sourced from Wikipedia, accessed 29 Jan 2019  https://</a:t>
            </a:r>
            <a:r>
              <a:rPr lang="en-US" dirty="0" err="1"/>
              <a:t>web.archive.org</a:t>
            </a:r>
            <a:r>
              <a:rPr lang="en-US" dirty="0"/>
              <a:t>/web/20190128232040/https://</a:t>
            </a:r>
            <a:r>
              <a:rPr lang="en-US" dirty="0" err="1"/>
              <a:t>en.wikipedia.org</a:t>
            </a:r>
            <a:r>
              <a:rPr lang="en-US" dirty="0"/>
              <a:t>/wiki/</a:t>
            </a:r>
            <a:r>
              <a:rPr lang="en-US" dirty="0" err="1"/>
              <a:t>Community_of_practice</a:t>
            </a:r>
            <a:r>
              <a:rPr lang="en-US"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1.</a:t>
            </a:r>
            <a:r>
              <a:rPr lang="en-US" sz="1200" b="0" i="0" u="none" strike="noStrike" kern="1200" dirty="0">
                <a:solidFill>
                  <a:schemeClr val="tx1"/>
                </a:solidFill>
                <a:effectLst/>
                <a:latin typeface="+mn-lt"/>
                <a:ea typeface="+mn-ea"/>
                <a:cs typeface="+mn-cs"/>
              </a:rPr>
              <a:t> </a:t>
            </a:r>
            <a:r>
              <a:rPr lang="en-AU" sz="1200" b="0" i="0" u="none" strike="noStrike" kern="1200" dirty="0">
                <a:solidFill>
                  <a:schemeClr val="tx1"/>
                </a:solidFill>
                <a:effectLst/>
                <a:latin typeface="+mn-lt"/>
                <a:ea typeface="+mn-ea"/>
                <a:cs typeface="+mn-cs"/>
                <a:hlinkClick r:id="rId3" tooltip="Jean Lave"/>
              </a:rPr>
              <a:t>Lave, Jean</a:t>
            </a:r>
            <a:r>
              <a:rPr lang="en-AU" sz="1200" b="0" i="0" kern="1200" dirty="0">
                <a:solidFill>
                  <a:schemeClr val="tx1"/>
                </a:solidFill>
                <a:effectLst/>
                <a:latin typeface="+mn-lt"/>
                <a:ea typeface="+mn-ea"/>
                <a:cs typeface="+mn-cs"/>
              </a:rPr>
              <a:t>; </a:t>
            </a:r>
            <a:r>
              <a:rPr lang="en-AU" sz="1200" b="0" i="0" u="none" strike="noStrike" kern="1200" dirty="0">
                <a:solidFill>
                  <a:schemeClr val="tx1"/>
                </a:solidFill>
                <a:effectLst/>
                <a:latin typeface="+mn-lt"/>
                <a:ea typeface="+mn-ea"/>
                <a:cs typeface="+mn-cs"/>
                <a:hlinkClick r:id="rId4" tooltip="Etienne Wenger"/>
              </a:rPr>
              <a:t>Wenger, Etienne</a:t>
            </a:r>
            <a:r>
              <a:rPr lang="en-AU" sz="1200" b="0" i="0" kern="1200" dirty="0">
                <a:solidFill>
                  <a:schemeClr val="tx1"/>
                </a:solidFill>
                <a:effectLst/>
                <a:latin typeface="+mn-lt"/>
                <a:ea typeface="+mn-ea"/>
                <a:cs typeface="+mn-cs"/>
              </a:rPr>
              <a:t> (1991). </a:t>
            </a:r>
            <a:r>
              <a:rPr lang="en-AU" sz="1200" b="0" i="1" u="none" strike="noStrike" kern="1200" dirty="0">
                <a:solidFill>
                  <a:schemeClr val="tx1"/>
                </a:solidFill>
                <a:effectLst/>
                <a:latin typeface="+mn-lt"/>
                <a:ea typeface="+mn-ea"/>
                <a:cs typeface="+mn-cs"/>
                <a:hlinkClick r:id="rId5"/>
              </a:rPr>
              <a:t>Situated Learning: Legitimate Peripheral Participation</a:t>
            </a:r>
            <a:r>
              <a:rPr lang="en-AU" sz="1200" b="0" i="0" kern="1200" dirty="0">
                <a:solidFill>
                  <a:schemeClr val="tx1"/>
                </a:solidFill>
                <a:effectLst/>
                <a:latin typeface="+mn-lt"/>
                <a:ea typeface="+mn-ea"/>
                <a:cs typeface="+mn-cs"/>
              </a:rPr>
              <a:t>. Cambridge: Cambridge University ”</a:t>
            </a:r>
            <a:r>
              <a:rPr lang="en-AU" sz="1200" dirty="0"/>
              <a:t>It is through the process of sharing information and experiences with the group that members learn from each other, and have an opportunity to develop personally and professionally”</a:t>
            </a:r>
            <a:endParaRPr lang="en-AU" sz="1200" b="0" i="0" kern="1200" dirty="0">
              <a:solidFill>
                <a:schemeClr val="tx1"/>
              </a:solidFill>
              <a:effectLst/>
              <a:latin typeface="+mn-lt"/>
              <a:ea typeface="+mn-ea"/>
              <a:cs typeface="+mn-cs"/>
            </a:endParaRPr>
          </a:p>
          <a:p>
            <a:endParaRPr lang="en-AU"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2</a:t>
            </a:fld>
            <a:endParaRPr lang="en-AU"/>
          </a:p>
        </p:txBody>
      </p:sp>
    </p:spTree>
    <p:extLst>
      <p:ext uri="{BB962C8B-B14F-4D97-AF65-F5344CB8AC3E}">
        <p14:creationId xmlns:p14="http://schemas.microsoft.com/office/powerpoint/2010/main" val="8608007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kern="1200" dirty="0">
                <a:solidFill>
                  <a:schemeClr val="tx1"/>
                </a:solidFill>
                <a:effectLst/>
                <a:latin typeface="+mn-lt"/>
                <a:ea typeface="+mn-ea"/>
                <a:cs typeface="+mn-cs"/>
              </a:rPr>
              <a:t>Australasia Preserves started in February 2018.</a:t>
            </a:r>
          </a:p>
          <a:p>
            <a:endParaRPr lang="en-AU"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The Digital Scholarship team within Scholarly Services at the University of Melbourne organised and ran this </a:t>
            </a:r>
            <a:r>
              <a:rPr lang="en-AU" sz="1200" kern="1200" dirty="0">
                <a:solidFill>
                  <a:schemeClr val="tx1"/>
                </a:solidFill>
                <a:effectLst/>
                <a:latin typeface="+mn-lt"/>
                <a:ea typeface="+mn-ea"/>
                <a:cs typeface="+mn-cs"/>
              </a:rPr>
              <a:t>half-day event.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After the inaugural event in Feb 2018, there was keen interest in having an online forum available to continue the ideas explored, and the forum has now over 200 members across a range of domains.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endParaRPr lang="en-US" dirty="0"/>
          </a:p>
          <a:p>
            <a:endParaRPr lang="en-US" dirty="0"/>
          </a:p>
          <a:p>
            <a:endParaRPr lang="en-AU"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3</a:t>
            </a:fld>
            <a:endParaRPr lang="en-AU"/>
          </a:p>
        </p:txBody>
      </p:sp>
    </p:spTree>
    <p:extLst>
      <p:ext uri="{BB962C8B-B14F-4D97-AF65-F5344CB8AC3E}">
        <p14:creationId xmlns:p14="http://schemas.microsoft.com/office/powerpoint/2010/main" val="9352536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Setting up the online forum was a way to continue the conversation beyond being an email list and a way to provide more opportunity for shared experiences to bring people together.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kern="1200" dirty="0">
                <a:solidFill>
                  <a:schemeClr val="tx1"/>
                </a:solidFill>
                <a:effectLst/>
                <a:latin typeface="+mn-lt"/>
                <a:ea typeface="+mn-ea"/>
                <a:cs typeface="+mn-cs"/>
              </a:rPr>
              <a:t>References</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dirty="0"/>
              <a:t>Angela Connor, author of “18 rules of Community Engagement”, written after spending 2 years experimenting with approaches to community building. Angela is a journalist and community </a:t>
            </a:r>
            <a:r>
              <a:rPr lang="en-US" dirty="0" err="1"/>
              <a:t>strategiest</a:t>
            </a:r>
            <a:r>
              <a:rPr lang="en-US" dirty="0"/>
              <a:t> with a passion for online communities and social media https://</a:t>
            </a:r>
            <a:r>
              <a:rPr lang="en-US" dirty="0" err="1"/>
              <a:t>web.archive.org</a:t>
            </a:r>
            <a:r>
              <a:rPr lang="en-US" dirty="0"/>
              <a:t>/web/20190128234854/http://</a:t>
            </a:r>
            <a:r>
              <a:rPr lang="en-US" dirty="0" err="1"/>
              <a:t>www.econtentmag.com</a:t>
            </a:r>
            <a:r>
              <a:rPr lang="en-US" dirty="0"/>
              <a:t>/Articles/Editorial/Feature/The-Rules-of-Online-Community-Engagement-If-You-Build-It-Will-They-Come-56037.htm </a:t>
            </a:r>
            <a:endParaRPr lang="en-GB"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endParaRPr lang="en-US" dirty="0"/>
          </a:p>
          <a:p>
            <a:endParaRPr lang="en-US" dirty="0"/>
          </a:p>
          <a:p>
            <a:endParaRPr lang="en-AU"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4</a:t>
            </a:fld>
            <a:endParaRPr lang="en-AU"/>
          </a:p>
        </p:txBody>
      </p:sp>
    </p:spTree>
    <p:extLst>
      <p:ext uri="{BB962C8B-B14F-4D97-AF65-F5344CB8AC3E}">
        <p14:creationId xmlns:p14="http://schemas.microsoft.com/office/powerpoint/2010/main" val="35754418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2018 highlights showcase a very active year for this community. </a:t>
            </a:r>
            <a:endParaRPr lang="en-US" dirty="0"/>
          </a:p>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5</a:t>
            </a:fld>
            <a:endParaRPr lang="en-AU"/>
          </a:p>
        </p:txBody>
      </p:sp>
    </p:spTree>
    <p:extLst>
      <p:ext uri="{BB962C8B-B14F-4D97-AF65-F5344CB8AC3E}">
        <p14:creationId xmlns:p14="http://schemas.microsoft.com/office/powerpoint/2010/main" val="34614935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200" b="0" i="0" kern="1200" dirty="0">
                <a:solidFill>
                  <a:schemeClr val="tx1"/>
                </a:solidFill>
                <a:effectLst/>
                <a:latin typeface="+mn-lt"/>
                <a:ea typeface="+mn-ea"/>
                <a:cs typeface="+mn-cs"/>
              </a:rPr>
              <a:t>From the very start of the Australasia Preserves digital preservation community of practice, there was discussion around the idea of developing “digital preservation carpentry” lessons. These lessons would be taught in the </a:t>
            </a:r>
            <a:r>
              <a:rPr lang="en-AU" sz="1200" b="0" i="0" u="sng" kern="1200" dirty="0">
                <a:solidFill>
                  <a:schemeClr val="tx1"/>
                </a:solidFill>
                <a:effectLst/>
                <a:latin typeface="+mn-lt"/>
                <a:ea typeface="+mn-ea"/>
                <a:cs typeface="+mn-cs"/>
                <a:hlinkClick r:id="rId3"/>
              </a:rPr>
              <a:t>Library Carpentries style</a:t>
            </a:r>
            <a:r>
              <a:rPr lang="en-AU" sz="1200" b="0" i="0" u="sng" kern="1200" dirty="0">
                <a:solidFill>
                  <a:schemeClr val="tx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A small group of us put together a trial workshop which we ran at the IDCC2019 conference.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endParaRPr lang="en-US" dirty="0"/>
          </a:p>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6</a:t>
            </a:fld>
            <a:endParaRPr lang="en-AU"/>
          </a:p>
        </p:txBody>
      </p:sp>
    </p:spTree>
    <p:extLst>
      <p:ext uri="{BB962C8B-B14F-4D97-AF65-F5344CB8AC3E}">
        <p14:creationId xmlns:p14="http://schemas.microsoft.com/office/powerpoint/2010/main" val="13360618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 Australasia is home to the undisputed dance champions of the digital preservation world, Serena Coates and Rachel Merrick, from the State Library of Queensland.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7</a:t>
            </a:fld>
            <a:endParaRPr lang="en-AU"/>
          </a:p>
        </p:txBody>
      </p:sp>
    </p:spTree>
    <p:extLst>
      <p:ext uri="{BB962C8B-B14F-4D97-AF65-F5344CB8AC3E}">
        <p14:creationId xmlns:p14="http://schemas.microsoft.com/office/powerpoint/2010/main" val="40079754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We have a resident baker extraordinaire Kirsten Wright who made these cakes and cookies for our celebrations throughout the year.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One such celebration is happening during IDCC2019: The 1-year anniversary of Australasia Preserves.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Kirsten is making us a 1-year anniversary cake, which we’ll be unveiling and consuming at the IDCC Unconference.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solidFill>
                <a:effectLst/>
                <a:latin typeface="+mn-lt"/>
                <a:ea typeface="+mn-ea"/>
                <a:cs typeface="+mn-cs"/>
              </a:rPr>
              <a:t>At the unconference: discussion, future directions for the community </a:t>
            </a:r>
          </a:p>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8</a:t>
            </a:fld>
            <a:endParaRPr lang="en-AU"/>
          </a:p>
        </p:txBody>
      </p:sp>
    </p:spTree>
    <p:extLst>
      <p:ext uri="{BB962C8B-B14F-4D97-AF65-F5344CB8AC3E}">
        <p14:creationId xmlns:p14="http://schemas.microsoft.com/office/powerpoint/2010/main" val="315639889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15C1EA3C-26E9-4B87-838B-C7B127160328}" type="datetime1">
              <a:rPr lang="en-AU" noProof="0" smtClean="0"/>
              <a:t>6/2/19</a:t>
            </a:fld>
            <a:endParaRPr lang="en-AU" noProof="0" dirty="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15C1EA3C-26E9-4B87-838B-C7B127160328}" type="datetime1">
              <a:rPr lang="en-AU" noProof="0" smtClean="0"/>
              <a:t>6/2/19</a:t>
            </a:fld>
            <a:endParaRPr lang="en-AU" noProof="0" dirty="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15C1EA3C-26E9-4B87-838B-C7B127160328}" type="datetime1">
              <a:rPr lang="en-AU" noProof="0" smtClean="0"/>
              <a:t>6/2/19</a:t>
            </a:fld>
            <a:endParaRPr lang="en-AU" noProof="0" dirty="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15C1EA3C-26E9-4B87-838B-C7B127160328}" type="datetime1">
              <a:rPr lang="en-AU" noProof="0" smtClean="0"/>
              <a:t>6/2/19</a:t>
            </a:fld>
            <a:endParaRPr lang="en-AU" noProof="0" dirty="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6/2/19</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6/2/19</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6/2/19</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6/2/19</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6/2/19</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443735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6/2/19</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6/2/19</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6/2/19</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6/2/19</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6/2/19</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6/2/19</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6/2/19</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6/2/19</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theme" Target="../theme/theme2.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3.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6/2/19</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6/2/19</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6/2/19</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7.xml"/><Relationship Id="rId5" Type="http://schemas.openxmlformats.org/officeDocument/2006/relationships/hyperlink" Target="https://bit.ly/2TigCna" TargetMode="External"/><Relationship Id="rId4" Type="http://schemas.openxmlformats.org/officeDocument/2006/relationships/image" Target="../media/image14.png"/></Relationships>
</file>

<file path=ppt/slides/_rels/slide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6.xml"/><Relationship Id="rId1" Type="http://schemas.openxmlformats.org/officeDocument/2006/relationships/slideLayout" Target="../slideLayouts/slideLayout6.xml"/><Relationship Id="rId5" Type="http://schemas.openxmlformats.org/officeDocument/2006/relationships/image" Target="../media/image17.jpg"/><Relationship Id="rId4" Type="http://schemas.openxmlformats.org/officeDocument/2006/relationships/image" Target="../media/image16.jpeg"/></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6.xml"/><Relationship Id="rId4" Type="http://schemas.openxmlformats.org/officeDocument/2006/relationships/hyperlink" Target="https://vimeo.com/303185750" TargetMode="External"/></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6.xml"/><Relationship Id="rId4" Type="http://schemas.openxmlformats.org/officeDocument/2006/relationships/image" Target="../media/image20.png"/></Relationships>
</file>

<file path=ppt/slides/_rels/slide9.xml.rels><?xml version="1.0" encoding="UTF-8" standalone="yes"?>
<Relationships xmlns="http://schemas.openxmlformats.org/package/2006/relationships"><Relationship Id="rId2" Type="http://schemas.openxmlformats.org/officeDocument/2006/relationships/hyperlink" Target="http://orcid.org/0000-0002-2325-0331" TargetMode="Externa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a:xfrm>
            <a:off x="607254" y="2093007"/>
            <a:ext cx="5812596" cy="3213553"/>
          </a:xfrm>
        </p:spPr>
        <p:txBody>
          <a:bodyPr/>
          <a:lstStyle/>
          <a:p>
            <a:r>
              <a:rPr lang="en-AU" sz="3000" dirty="0"/>
              <a:t>Advancing digital preservation capability through collaborative connections: </a:t>
            </a:r>
          </a:p>
          <a:p>
            <a:r>
              <a:rPr lang="en-AU" sz="3000" dirty="0"/>
              <a:t>The Australasia Preserves Story</a:t>
            </a:r>
          </a:p>
        </p:txBody>
      </p:sp>
      <p:sp>
        <p:nvSpPr>
          <p:cNvPr id="7" name="Text Placeholder 6">
            <a:extLst>
              <a:ext uri="{FF2B5EF4-FFF2-40B4-BE49-F238E27FC236}">
                <a16:creationId xmlns:a16="http://schemas.microsoft.com/office/drawing/2014/main" id="{F8B2EE45-87B9-4782-B32A-4A2D3ACDF852}"/>
              </a:ext>
            </a:extLst>
          </p:cNvPr>
          <p:cNvSpPr>
            <a:spLocks noGrp="1"/>
          </p:cNvSpPr>
          <p:nvPr>
            <p:ph type="body" sz="quarter" idx="17"/>
          </p:nvPr>
        </p:nvSpPr>
        <p:spPr>
          <a:xfrm>
            <a:off x="607253" y="5398305"/>
            <a:ext cx="5166529" cy="1139020"/>
          </a:xfrm>
        </p:spPr>
        <p:txBody>
          <a:bodyPr>
            <a:normAutofit/>
          </a:bodyPr>
          <a:lstStyle/>
          <a:p>
            <a:r>
              <a:rPr lang="en-AU" sz="2400" dirty="0"/>
              <a:t>Jaye Weatherburn | @</a:t>
            </a:r>
            <a:r>
              <a:rPr lang="en-AU" sz="2400" dirty="0" err="1"/>
              <a:t>jayechats</a:t>
            </a:r>
            <a:endParaRPr lang="en-AU" sz="2400" dirty="0"/>
          </a:p>
          <a:p>
            <a:r>
              <a:rPr lang="en-AU" sz="2400" dirty="0"/>
              <a:t>    </a:t>
            </a:r>
          </a:p>
          <a:p>
            <a:endParaRPr lang="en-AU" sz="2400" dirty="0"/>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6"/>
          </p:nvPr>
        </p:nvSpPr>
        <p:spPr/>
        <p:txBody>
          <a:bodyPr/>
          <a:lstStyle/>
          <a:p>
            <a:r>
              <a:rPr lang="en-AU"/>
              <a:t>Identifier first line</a:t>
            </a:r>
          </a:p>
          <a:p>
            <a:pPr lvl="1"/>
            <a:r>
              <a:rPr lang="en-AU"/>
              <a:t>Second line</a:t>
            </a:r>
          </a:p>
          <a:p>
            <a:endParaRPr lang="en-AU"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a:t>
            </a:fld>
            <a:endParaRPr lang="en-AU" noProof="0"/>
          </a:p>
        </p:txBody>
      </p:sp>
      <p:sp>
        <p:nvSpPr>
          <p:cNvPr id="6" name="Rectangle 5">
            <a:extLst>
              <a:ext uri="{FF2B5EF4-FFF2-40B4-BE49-F238E27FC236}">
                <a16:creationId xmlns:a16="http://schemas.microsoft.com/office/drawing/2014/main" id="{D0E6A98B-0BA3-EF46-A90F-026DE45AE0D7}"/>
              </a:ext>
            </a:extLst>
          </p:cNvPr>
          <p:cNvSpPr/>
          <p:nvPr/>
        </p:nvSpPr>
        <p:spPr>
          <a:xfrm>
            <a:off x="171450" y="5893097"/>
            <a:ext cx="6246770" cy="461665"/>
          </a:xfrm>
          <a:prstGeom prst="rect">
            <a:avLst/>
          </a:prstGeom>
        </p:spPr>
        <p:txBody>
          <a:bodyPr wrap="square">
            <a:spAutoFit/>
          </a:bodyPr>
          <a:lstStyle/>
          <a:p>
            <a:pPr lvl="1"/>
            <a:r>
              <a:rPr lang="en-AU" sz="2400" dirty="0">
                <a:solidFill>
                  <a:schemeClr val="bg1"/>
                </a:solidFill>
              </a:rPr>
              <a:t>#</a:t>
            </a:r>
            <a:r>
              <a:rPr lang="en-AU" sz="2400" dirty="0" err="1">
                <a:solidFill>
                  <a:schemeClr val="bg1"/>
                </a:solidFill>
              </a:rPr>
              <a:t>AusPreserves</a:t>
            </a:r>
            <a:r>
              <a:rPr lang="en-AU" sz="2400" dirty="0">
                <a:solidFill>
                  <a:schemeClr val="bg1"/>
                </a:solidFill>
              </a:rPr>
              <a:t> #IDCC19 | 6 February 2019</a:t>
            </a:r>
          </a:p>
        </p:txBody>
      </p:sp>
    </p:spTree>
    <p:extLst>
      <p:ext uri="{BB962C8B-B14F-4D97-AF65-F5344CB8AC3E}">
        <p14:creationId xmlns:p14="http://schemas.microsoft.com/office/powerpoint/2010/main" val="245985502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1286393" y="1897540"/>
            <a:ext cx="9619214" cy="4640086"/>
          </a:xfrm>
        </p:spPr>
        <p:txBody>
          <a:bodyPr/>
          <a:lstStyle/>
          <a:p>
            <a:pPr algn="ctr"/>
            <a:r>
              <a:rPr lang="en-AU" sz="3200" dirty="0"/>
              <a:t>A </a:t>
            </a:r>
            <a:r>
              <a:rPr lang="en-AU" sz="3200" b="1" dirty="0"/>
              <a:t>community of practice</a:t>
            </a:r>
            <a:r>
              <a:rPr lang="en-AU" sz="3200" dirty="0"/>
              <a:t> is a group of people who share a craft or a profession</a:t>
            </a:r>
          </a:p>
          <a:p>
            <a:pPr algn="ctr"/>
            <a:endParaRPr lang="en-AU" sz="3200" dirty="0"/>
          </a:p>
          <a:p>
            <a:pPr algn="ctr"/>
            <a:r>
              <a:rPr lang="en-AU" sz="3200" dirty="0"/>
              <a:t>An opportunity to develop personally and professionally </a:t>
            </a:r>
          </a:p>
          <a:p>
            <a:pPr algn="ctr"/>
            <a:r>
              <a:rPr lang="en-AU" sz="3200" dirty="0"/>
              <a:t>(Lave &amp; Wenger</a:t>
            </a:r>
            <a:r>
              <a:rPr lang="en-AU" sz="3200" baseline="30000" dirty="0"/>
              <a:t>[1]</a:t>
            </a:r>
            <a:r>
              <a:rPr lang="en-AU" sz="3200" dirty="0"/>
              <a:t>) </a:t>
            </a:r>
            <a:endParaRPr lang="en-US" sz="3200" dirty="0"/>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a:t>
            </a:fld>
            <a:endParaRPr lang="en-AU" noProof="0"/>
          </a:p>
        </p:txBody>
      </p:sp>
    </p:spTree>
    <p:extLst>
      <p:ext uri="{BB962C8B-B14F-4D97-AF65-F5344CB8AC3E}">
        <p14:creationId xmlns:p14="http://schemas.microsoft.com/office/powerpoint/2010/main" val="199993247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3</a:t>
            </a:fld>
            <a:endParaRPr lang="en-AU" noProof="0"/>
          </a:p>
        </p:txBody>
      </p:sp>
      <p:pic>
        <p:nvPicPr>
          <p:cNvPr id="5" name="Picture 4">
            <a:extLst>
              <a:ext uri="{FF2B5EF4-FFF2-40B4-BE49-F238E27FC236}">
                <a16:creationId xmlns:a16="http://schemas.microsoft.com/office/drawing/2014/main" id="{060B170A-5C81-8D40-A94D-A75B8652C0D9}"/>
              </a:ext>
            </a:extLst>
          </p:cNvPr>
          <p:cNvPicPr>
            <a:picLocks noChangeAspect="1"/>
          </p:cNvPicPr>
          <p:nvPr/>
        </p:nvPicPr>
        <p:blipFill>
          <a:blip r:embed="rId3"/>
          <a:stretch>
            <a:fillRect/>
          </a:stretch>
        </p:blipFill>
        <p:spPr>
          <a:xfrm>
            <a:off x="3056486" y="4800"/>
            <a:ext cx="6079027" cy="6853200"/>
          </a:xfrm>
          <a:prstGeom prst="rect">
            <a:avLst/>
          </a:prstGeom>
        </p:spPr>
      </p:pic>
    </p:spTree>
    <p:extLst>
      <p:ext uri="{BB962C8B-B14F-4D97-AF65-F5344CB8AC3E}">
        <p14:creationId xmlns:p14="http://schemas.microsoft.com/office/powerpoint/2010/main" val="35926983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4</a:t>
            </a:fld>
            <a:endParaRPr lang="en-AU" noProof="0"/>
          </a:p>
        </p:txBody>
      </p:sp>
      <p:sp>
        <p:nvSpPr>
          <p:cNvPr id="6" name="Subtitle 2">
            <a:extLst>
              <a:ext uri="{FF2B5EF4-FFF2-40B4-BE49-F238E27FC236}">
                <a16:creationId xmlns:a16="http://schemas.microsoft.com/office/drawing/2014/main" id="{89692B0D-4CBF-8F44-AB04-A61FDF102616}"/>
              </a:ext>
            </a:extLst>
          </p:cNvPr>
          <p:cNvSpPr>
            <a:spLocks noGrp="1"/>
          </p:cNvSpPr>
          <p:nvPr>
            <p:ph idx="1"/>
          </p:nvPr>
        </p:nvSpPr>
        <p:spPr>
          <a:xfrm>
            <a:off x="676409" y="1597708"/>
            <a:ext cx="10839182" cy="4175930"/>
          </a:xfrm>
        </p:spPr>
        <p:txBody>
          <a:bodyPr>
            <a:normAutofit fontScale="92500" lnSpcReduction="20000"/>
          </a:bodyPr>
          <a:lstStyle/>
          <a:p>
            <a:pPr algn="ctr"/>
            <a:r>
              <a:rPr lang="en-US" sz="4400" dirty="0"/>
              <a:t>“It’s the conversation and shared experiences that bring people together… </a:t>
            </a:r>
            <a:r>
              <a:rPr lang="en-US" sz="4400" dirty="0" err="1"/>
              <a:t>creat</a:t>
            </a:r>
            <a:r>
              <a:rPr lang="en-US" sz="4400" dirty="0"/>
              <a:t>[</a:t>
            </a:r>
            <a:r>
              <a:rPr lang="en-US" sz="4400" dirty="0" err="1"/>
              <a:t>ing</a:t>
            </a:r>
            <a:r>
              <a:rPr lang="en-US" sz="4400" dirty="0"/>
              <a:t>] an environment where people feel appreciated, important, and special” </a:t>
            </a:r>
          </a:p>
          <a:p>
            <a:pPr algn="ctr"/>
            <a:endParaRPr lang="en-US" sz="4400" dirty="0"/>
          </a:p>
          <a:p>
            <a:pPr algn="ctr">
              <a:buFontTx/>
              <a:buChar char="-"/>
            </a:pPr>
            <a:r>
              <a:rPr lang="en-US" sz="4400" dirty="0"/>
              <a:t>Angela Connor, </a:t>
            </a:r>
            <a:r>
              <a:rPr lang="en-US" sz="4400" i="1" dirty="0"/>
              <a:t>18 Rules of Community Engagement</a:t>
            </a:r>
          </a:p>
        </p:txBody>
      </p:sp>
    </p:spTree>
    <p:extLst>
      <p:ext uri="{BB962C8B-B14F-4D97-AF65-F5344CB8AC3E}">
        <p14:creationId xmlns:p14="http://schemas.microsoft.com/office/powerpoint/2010/main" val="373275444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E6BF6A-AE75-D44E-A831-D743CA40E306}"/>
              </a:ext>
            </a:extLst>
          </p:cNvPr>
          <p:cNvSpPr>
            <a:spLocks noGrp="1"/>
          </p:cNvSpPr>
          <p:nvPr>
            <p:ph type="title"/>
          </p:nvPr>
        </p:nvSpPr>
        <p:spPr>
          <a:xfrm>
            <a:off x="1332228" y="183665"/>
            <a:ext cx="10296000" cy="887360"/>
          </a:xfrm>
        </p:spPr>
        <p:txBody>
          <a:bodyPr/>
          <a:lstStyle/>
          <a:p>
            <a:r>
              <a:rPr lang="en-US" dirty="0"/>
              <a:t>Australasia Preserves 2018 Highlights</a:t>
            </a:r>
          </a:p>
        </p:txBody>
      </p:sp>
      <p:sp>
        <p:nvSpPr>
          <p:cNvPr id="4" name="Slide Number Placeholder 3">
            <a:extLst>
              <a:ext uri="{FF2B5EF4-FFF2-40B4-BE49-F238E27FC236}">
                <a16:creationId xmlns:a16="http://schemas.microsoft.com/office/drawing/2014/main" id="{4D24DD66-CB28-7C4C-8061-3E806BC556E1}"/>
              </a:ext>
            </a:extLst>
          </p:cNvPr>
          <p:cNvSpPr>
            <a:spLocks noGrp="1"/>
          </p:cNvSpPr>
          <p:nvPr>
            <p:ph type="sldNum" sz="quarter" idx="12"/>
          </p:nvPr>
        </p:nvSpPr>
        <p:spPr/>
        <p:txBody>
          <a:bodyPr/>
          <a:lstStyle/>
          <a:p>
            <a:fld id="{DC22DD25-61AE-413C-B4D2-EF2365C9B2E1}" type="slidenum">
              <a:rPr lang="en-AU" noProof="0" smtClean="0"/>
              <a:t>5</a:t>
            </a:fld>
            <a:endParaRPr lang="en-AU" noProof="0"/>
          </a:p>
        </p:txBody>
      </p:sp>
      <p:pic>
        <p:nvPicPr>
          <p:cNvPr id="6" name="Content Placeholder 5">
            <a:extLst>
              <a:ext uri="{FF2B5EF4-FFF2-40B4-BE49-F238E27FC236}">
                <a16:creationId xmlns:a16="http://schemas.microsoft.com/office/drawing/2014/main" id="{36EE6E8B-05D3-E74C-A930-03FBA9D59CA1}"/>
              </a:ext>
            </a:extLst>
          </p:cNvPr>
          <p:cNvPicPr>
            <a:picLocks noGrp="1" noChangeAspect="1"/>
          </p:cNvPicPr>
          <p:nvPr>
            <p:ph idx="1"/>
          </p:nvPr>
        </p:nvPicPr>
        <p:blipFill>
          <a:blip r:embed="rId3"/>
          <a:stretch>
            <a:fillRect/>
          </a:stretch>
        </p:blipFill>
        <p:spPr>
          <a:xfrm>
            <a:off x="0" y="1247918"/>
            <a:ext cx="6765540" cy="4376943"/>
          </a:xfrm>
          <a:prstGeom prst="rect">
            <a:avLst/>
          </a:prstGeom>
        </p:spPr>
      </p:pic>
      <p:pic>
        <p:nvPicPr>
          <p:cNvPr id="7" name="Picture 6">
            <a:extLst>
              <a:ext uri="{FF2B5EF4-FFF2-40B4-BE49-F238E27FC236}">
                <a16:creationId xmlns:a16="http://schemas.microsoft.com/office/drawing/2014/main" id="{C3FD3300-B78A-9C4C-B497-5CAE4D43E818}"/>
              </a:ext>
            </a:extLst>
          </p:cNvPr>
          <p:cNvPicPr>
            <a:picLocks noChangeAspect="1"/>
          </p:cNvPicPr>
          <p:nvPr/>
        </p:nvPicPr>
        <p:blipFill>
          <a:blip r:embed="rId4"/>
          <a:stretch>
            <a:fillRect/>
          </a:stretch>
        </p:blipFill>
        <p:spPr>
          <a:xfrm>
            <a:off x="6480228" y="2560267"/>
            <a:ext cx="5529850" cy="3794796"/>
          </a:xfrm>
          <a:prstGeom prst="rect">
            <a:avLst/>
          </a:prstGeom>
        </p:spPr>
      </p:pic>
      <p:sp>
        <p:nvSpPr>
          <p:cNvPr id="8" name="Rectangle 7">
            <a:extLst>
              <a:ext uri="{FF2B5EF4-FFF2-40B4-BE49-F238E27FC236}">
                <a16:creationId xmlns:a16="http://schemas.microsoft.com/office/drawing/2014/main" id="{43C027EC-5C29-0449-BB8D-92817803DFAE}"/>
              </a:ext>
            </a:extLst>
          </p:cNvPr>
          <p:cNvSpPr/>
          <p:nvPr/>
        </p:nvSpPr>
        <p:spPr>
          <a:xfrm>
            <a:off x="1409681" y="5770288"/>
            <a:ext cx="4686319" cy="646331"/>
          </a:xfrm>
          <a:prstGeom prst="rect">
            <a:avLst/>
          </a:prstGeom>
        </p:spPr>
        <p:txBody>
          <a:bodyPr wrap="square">
            <a:spAutoFit/>
          </a:bodyPr>
          <a:lstStyle/>
          <a:p>
            <a:r>
              <a:rPr lang="en-US" sz="3600" dirty="0">
                <a:hlinkClick r:id="rId5"/>
              </a:rPr>
              <a:t>https://bit.ly/2TigCna</a:t>
            </a:r>
            <a:endParaRPr lang="en-US" sz="3600" dirty="0"/>
          </a:p>
        </p:txBody>
      </p:sp>
    </p:spTree>
    <p:extLst>
      <p:ext uri="{BB962C8B-B14F-4D97-AF65-F5344CB8AC3E}">
        <p14:creationId xmlns:p14="http://schemas.microsoft.com/office/powerpoint/2010/main" val="38379880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19B0B4-37DF-6940-AC1E-874434399C14}"/>
              </a:ext>
            </a:extLst>
          </p:cNvPr>
          <p:cNvSpPr>
            <a:spLocks noGrp="1"/>
          </p:cNvSpPr>
          <p:nvPr>
            <p:ph type="title"/>
          </p:nvPr>
        </p:nvSpPr>
        <p:spPr>
          <a:xfrm>
            <a:off x="4728116" y="45597"/>
            <a:ext cx="7463884" cy="544648"/>
          </a:xfrm>
        </p:spPr>
        <p:txBody>
          <a:bodyPr/>
          <a:lstStyle/>
          <a:p>
            <a:pPr algn="r"/>
            <a:r>
              <a:rPr lang="en-US" sz="2400" dirty="0"/>
              <a:t>Digital preservation carpentry</a:t>
            </a:r>
          </a:p>
        </p:txBody>
      </p:sp>
      <p:sp>
        <p:nvSpPr>
          <p:cNvPr id="4" name="Slide Number Placeholder 3">
            <a:extLst>
              <a:ext uri="{FF2B5EF4-FFF2-40B4-BE49-F238E27FC236}">
                <a16:creationId xmlns:a16="http://schemas.microsoft.com/office/drawing/2014/main" id="{F23D3FF6-B0EE-424D-8131-7DFD42746393}"/>
              </a:ext>
            </a:extLst>
          </p:cNvPr>
          <p:cNvSpPr>
            <a:spLocks noGrp="1"/>
          </p:cNvSpPr>
          <p:nvPr>
            <p:ph type="sldNum" sz="quarter" idx="12"/>
          </p:nvPr>
        </p:nvSpPr>
        <p:spPr/>
        <p:txBody>
          <a:bodyPr/>
          <a:lstStyle/>
          <a:p>
            <a:fld id="{DC22DD25-61AE-413C-B4D2-EF2365C9B2E1}" type="slidenum">
              <a:rPr lang="en-AU" noProof="0" smtClean="0"/>
              <a:t>6</a:t>
            </a:fld>
            <a:endParaRPr lang="en-AU" noProof="0"/>
          </a:p>
        </p:txBody>
      </p:sp>
      <p:pic>
        <p:nvPicPr>
          <p:cNvPr id="8" name="Picture 7">
            <a:extLst>
              <a:ext uri="{FF2B5EF4-FFF2-40B4-BE49-F238E27FC236}">
                <a16:creationId xmlns:a16="http://schemas.microsoft.com/office/drawing/2014/main" id="{36E9BCBC-E31D-2D4C-919B-00F950328A6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5226361" cy="3919771"/>
          </a:xfrm>
          <a:prstGeom prst="rect">
            <a:avLst/>
          </a:prstGeom>
        </p:spPr>
      </p:pic>
      <p:pic>
        <p:nvPicPr>
          <p:cNvPr id="10" name="Picture 9">
            <a:extLst>
              <a:ext uri="{FF2B5EF4-FFF2-40B4-BE49-F238E27FC236}">
                <a16:creationId xmlns:a16="http://schemas.microsoft.com/office/drawing/2014/main" id="{4EFAA34B-872C-834C-AF55-6F49BB5E281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6696" y="3919771"/>
            <a:ext cx="3917638" cy="2938229"/>
          </a:xfrm>
          <a:prstGeom prst="rect">
            <a:avLst/>
          </a:prstGeom>
        </p:spPr>
      </p:pic>
      <p:pic>
        <p:nvPicPr>
          <p:cNvPr id="6" name="Content Placeholder 5">
            <a:extLst>
              <a:ext uri="{FF2B5EF4-FFF2-40B4-BE49-F238E27FC236}">
                <a16:creationId xmlns:a16="http://schemas.microsoft.com/office/drawing/2014/main" id="{109A2992-9C19-5347-9A77-397657DBCA53}"/>
              </a:ext>
            </a:extLst>
          </p:cNvPr>
          <p:cNvPicPr>
            <a:picLocks noGrp="1" noChangeAspect="1"/>
          </p:cNvPicPr>
          <p:nvPr>
            <p:ph idx="1"/>
          </p:nvPr>
        </p:nvPicPr>
        <p:blipFill>
          <a:blip r:embed="rId5">
            <a:extLst>
              <a:ext uri="{28A0092B-C50C-407E-A947-70E740481C1C}">
                <a14:useLocalDpi xmlns:a14="http://schemas.microsoft.com/office/drawing/2010/main" val="0"/>
              </a:ext>
            </a:extLst>
          </a:blip>
          <a:stretch>
            <a:fillRect/>
          </a:stretch>
        </p:blipFill>
        <p:spPr>
          <a:xfrm>
            <a:off x="4728115" y="1094091"/>
            <a:ext cx="7258047" cy="5443535"/>
          </a:xfrm>
        </p:spPr>
      </p:pic>
    </p:spTree>
    <p:extLst>
      <p:ext uri="{BB962C8B-B14F-4D97-AF65-F5344CB8AC3E}">
        <p14:creationId xmlns:p14="http://schemas.microsoft.com/office/powerpoint/2010/main" val="300678168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1EB1ED0-669C-9645-B884-3B68BCF98A16}"/>
              </a:ext>
            </a:extLst>
          </p:cNvPr>
          <p:cNvSpPr>
            <a:spLocks noGrp="1"/>
          </p:cNvSpPr>
          <p:nvPr>
            <p:ph type="sldNum" sz="quarter" idx="12"/>
          </p:nvPr>
        </p:nvSpPr>
        <p:spPr/>
        <p:txBody>
          <a:bodyPr/>
          <a:lstStyle/>
          <a:p>
            <a:fld id="{DC22DD25-61AE-413C-B4D2-EF2365C9B2E1}" type="slidenum">
              <a:rPr lang="en-AU" noProof="0" smtClean="0"/>
              <a:t>7</a:t>
            </a:fld>
            <a:endParaRPr lang="en-AU" noProof="0"/>
          </a:p>
        </p:txBody>
      </p:sp>
      <p:pic>
        <p:nvPicPr>
          <p:cNvPr id="5" name="Content Placeholder 4">
            <a:extLst>
              <a:ext uri="{FF2B5EF4-FFF2-40B4-BE49-F238E27FC236}">
                <a16:creationId xmlns:a16="http://schemas.microsoft.com/office/drawing/2014/main" id="{2F48E9B4-85C7-A645-9739-718FBB8523A6}"/>
              </a:ext>
            </a:extLst>
          </p:cNvPr>
          <p:cNvPicPr>
            <a:picLocks noGrp="1" noChangeAspect="1"/>
          </p:cNvPicPr>
          <p:nvPr>
            <p:ph idx="1"/>
          </p:nvPr>
        </p:nvPicPr>
        <p:blipFill>
          <a:blip r:embed="rId3"/>
          <a:stretch>
            <a:fillRect/>
          </a:stretch>
        </p:blipFill>
        <p:spPr>
          <a:xfrm>
            <a:off x="1932549" y="1021989"/>
            <a:ext cx="8326900" cy="3945341"/>
          </a:xfrm>
        </p:spPr>
      </p:pic>
      <p:sp>
        <p:nvSpPr>
          <p:cNvPr id="6" name="Title 1">
            <a:extLst>
              <a:ext uri="{FF2B5EF4-FFF2-40B4-BE49-F238E27FC236}">
                <a16:creationId xmlns:a16="http://schemas.microsoft.com/office/drawing/2014/main" id="{ED6B9CF7-ED25-9142-AFE2-49570D5B7567}"/>
              </a:ext>
            </a:extLst>
          </p:cNvPr>
          <p:cNvSpPr txBox="1">
            <a:spLocks/>
          </p:cNvSpPr>
          <p:nvPr/>
        </p:nvSpPr>
        <p:spPr>
          <a:xfrm>
            <a:off x="550657" y="4430278"/>
            <a:ext cx="11641343" cy="1405733"/>
          </a:xfrm>
          <a:prstGeom prst="rect">
            <a:avLst/>
          </a:prstGeom>
        </p:spPr>
        <p:txBody>
          <a:bodyPr vert="horz" lIns="91440" tIns="45720" rIns="91440" bIns="45720" rtlCol="0" anchor="b" anchorCtr="0">
            <a:noAutofit/>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US" dirty="0"/>
              <a:t>DIGITAL PRESERVATION DANCE CHAMPIONS 2018  </a:t>
            </a:r>
          </a:p>
        </p:txBody>
      </p:sp>
      <p:sp>
        <p:nvSpPr>
          <p:cNvPr id="2" name="Rectangle 1">
            <a:extLst>
              <a:ext uri="{FF2B5EF4-FFF2-40B4-BE49-F238E27FC236}">
                <a16:creationId xmlns:a16="http://schemas.microsoft.com/office/drawing/2014/main" id="{F904A592-FA9E-2C44-9A8A-B1207B5ED9F4}"/>
              </a:ext>
            </a:extLst>
          </p:cNvPr>
          <p:cNvSpPr/>
          <p:nvPr/>
        </p:nvSpPr>
        <p:spPr>
          <a:xfrm>
            <a:off x="3387787" y="5910891"/>
            <a:ext cx="5008067" cy="523220"/>
          </a:xfrm>
          <a:prstGeom prst="rect">
            <a:avLst/>
          </a:prstGeom>
        </p:spPr>
        <p:txBody>
          <a:bodyPr wrap="square">
            <a:spAutoFit/>
          </a:bodyPr>
          <a:lstStyle/>
          <a:p>
            <a:pPr algn="ctr"/>
            <a:r>
              <a:rPr lang="en-US" sz="2800" dirty="0">
                <a:hlinkClick r:id="rId4"/>
              </a:rPr>
              <a:t>https://vimeo.com/303185750</a:t>
            </a:r>
            <a:r>
              <a:rPr lang="en-US" sz="2800" dirty="0"/>
              <a:t> </a:t>
            </a:r>
          </a:p>
        </p:txBody>
      </p:sp>
    </p:spTree>
    <p:extLst>
      <p:ext uri="{BB962C8B-B14F-4D97-AF65-F5344CB8AC3E}">
        <p14:creationId xmlns:p14="http://schemas.microsoft.com/office/powerpoint/2010/main" val="564292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15020C8-406F-A74F-9FD6-093EC15258A2}"/>
              </a:ext>
            </a:extLst>
          </p:cNvPr>
          <p:cNvSpPr>
            <a:spLocks noGrp="1"/>
          </p:cNvSpPr>
          <p:nvPr>
            <p:ph type="sldNum" sz="quarter" idx="12"/>
          </p:nvPr>
        </p:nvSpPr>
        <p:spPr/>
        <p:txBody>
          <a:bodyPr/>
          <a:lstStyle/>
          <a:p>
            <a:fld id="{DC22DD25-61AE-413C-B4D2-EF2365C9B2E1}" type="slidenum">
              <a:rPr lang="en-AU" noProof="0" smtClean="0"/>
              <a:t>8</a:t>
            </a:fld>
            <a:endParaRPr lang="en-AU" noProof="0"/>
          </a:p>
        </p:txBody>
      </p:sp>
      <p:pic>
        <p:nvPicPr>
          <p:cNvPr id="5" name="Picture 4">
            <a:extLst>
              <a:ext uri="{FF2B5EF4-FFF2-40B4-BE49-F238E27FC236}">
                <a16:creationId xmlns:a16="http://schemas.microsoft.com/office/drawing/2014/main" id="{AC590139-1B85-084C-A3C8-B264685A63F6}"/>
              </a:ext>
            </a:extLst>
          </p:cNvPr>
          <p:cNvPicPr>
            <a:picLocks noChangeAspect="1"/>
          </p:cNvPicPr>
          <p:nvPr/>
        </p:nvPicPr>
        <p:blipFill>
          <a:blip r:embed="rId3"/>
          <a:stretch>
            <a:fillRect/>
          </a:stretch>
        </p:blipFill>
        <p:spPr>
          <a:xfrm>
            <a:off x="209014" y="0"/>
            <a:ext cx="5740029" cy="6858000"/>
          </a:xfrm>
          <a:prstGeom prst="rect">
            <a:avLst/>
          </a:prstGeom>
        </p:spPr>
      </p:pic>
      <p:pic>
        <p:nvPicPr>
          <p:cNvPr id="6" name="Picture 5">
            <a:extLst>
              <a:ext uri="{FF2B5EF4-FFF2-40B4-BE49-F238E27FC236}">
                <a16:creationId xmlns:a16="http://schemas.microsoft.com/office/drawing/2014/main" id="{7F96E891-DEA2-594A-9A60-B0C92CBCB5A8}"/>
              </a:ext>
            </a:extLst>
          </p:cNvPr>
          <p:cNvPicPr>
            <a:picLocks noChangeAspect="1"/>
          </p:cNvPicPr>
          <p:nvPr/>
        </p:nvPicPr>
        <p:blipFill>
          <a:blip r:embed="rId4"/>
          <a:stretch>
            <a:fillRect/>
          </a:stretch>
        </p:blipFill>
        <p:spPr>
          <a:xfrm>
            <a:off x="6096000" y="0"/>
            <a:ext cx="5589795" cy="6858000"/>
          </a:xfrm>
          <a:prstGeom prst="rect">
            <a:avLst/>
          </a:prstGeom>
        </p:spPr>
      </p:pic>
    </p:spTree>
    <p:extLst>
      <p:ext uri="{BB962C8B-B14F-4D97-AF65-F5344CB8AC3E}">
        <p14:creationId xmlns:p14="http://schemas.microsoft.com/office/powerpoint/2010/main" val="341113556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D2D066C-839F-4CEC-B761-5FC3C8E7D0FB}"/>
              </a:ext>
            </a:extLst>
          </p:cNvPr>
          <p:cNvSpPr>
            <a:spLocks noGrp="1"/>
          </p:cNvSpPr>
          <p:nvPr>
            <p:ph type="pic" sz="quarter" idx="13"/>
          </p:nvPr>
        </p:nvSpPr>
        <p:spPr/>
      </p:sp>
      <p:sp>
        <p:nvSpPr>
          <p:cNvPr id="7" name="Subtitle 6">
            <a:extLst>
              <a:ext uri="{FF2B5EF4-FFF2-40B4-BE49-F238E27FC236}">
                <a16:creationId xmlns:a16="http://schemas.microsoft.com/office/drawing/2014/main" id="{8B0F1C78-F7E6-4049-96A2-FE4E997EB246}"/>
              </a:ext>
            </a:extLst>
          </p:cNvPr>
          <p:cNvSpPr>
            <a:spLocks noGrp="1"/>
          </p:cNvSpPr>
          <p:nvPr>
            <p:ph type="subTitle" idx="1"/>
          </p:nvPr>
        </p:nvSpPr>
        <p:spPr/>
        <p:txBody>
          <a:bodyPr/>
          <a:lstStyle/>
          <a:p>
            <a:pPr lvl="1"/>
            <a:r>
              <a:rPr lang="en-AU" sz="2400" dirty="0"/>
              <a:t>#</a:t>
            </a:r>
            <a:r>
              <a:rPr lang="en-AU" sz="2400" dirty="0" err="1"/>
              <a:t>AusPreserves</a:t>
            </a:r>
            <a:r>
              <a:rPr lang="en-AU" sz="2400" dirty="0"/>
              <a:t> #IDCC19</a:t>
            </a:r>
          </a:p>
        </p:txBody>
      </p:sp>
      <p:sp>
        <p:nvSpPr>
          <p:cNvPr id="5" name="Text Placeholder 4">
            <a:extLst>
              <a:ext uri="{FF2B5EF4-FFF2-40B4-BE49-F238E27FC236}">
                <a16:creationId xmlns:a16="http://schemas.microsoft.com/office/drawing/2014/main" id="{2CA0E463-CEA6-4D3D-B023-5C854189A3EF}"/>
              </a:ext>
            </a:extLst>
          </p:cNvPr>
          <p:cNvSpPr>
            <a:spLocks noGrp="1"/>
          </p:cNvSpPr>
          <p:nvPr>
            <p:ph type="body" sz="quarter" idx="17"/>
          </p:nvPr>
        </p:nvSpPr>
        <p:spPr>
          <a:xfrm>
            <a:off x="500062" y="5394937"/>
            <a:ext cx="5419697" cy="1320229"/>
          </a:xfrm>
        </p:spPr>
        <p:txBody>
          <a:bodyPr>
            <a:normAutofit/>
          </a:bodyPr>
          <a:lstStyle/>
          <a:p>
            <a:r>
              <a:rPr lang="en-AU" sz="2400" dirty="0"/>
              <a:t>Jaye Weatherburn | @</a:t>
            </a:r>
            <a:r>
              <a:rPr lang="en-AU" sz="2400" dirty="0" err="1"/>
              <a:t>jayechats</a:t>
            </a:r>
            <a:endParaRPr lang="en-AU" sz="2400" dirty="0"/>
          </a:p>
          <a:p>
            <a:r>
              <a:rPr lang="en-AU" sz="2600" b="0" dirty="0">
                <a:hlinkClick r:id="rId2">
                  <a:extLst>
                    <a:ext uri="{A12FA001-AC4F-418D-AE19-62706E023703}">
                      <ahyp:hlinkClr xmlns:ahyp="http://schemas.microsoft.com/office/drawing/2018/hyperlinkcolor" val="tx"/>
                    </a:ext>
                  </a:extLst>
                </a:hlinkClick>
              </a:rPr>
              <a:t>orcid.org/0000-0002-2325-0331</a:t>
            </a:r>
            <a:endParaRPr lang="en-AU" sz="3900" dirty="0"/>
          </a:p>
        </p:txBody>
      </p:sp>
      <p:sp>
        <p:nvSpPr>
          <p:cNvPr id="10" name="Text Placeholder 9">
            <a:extLst>
              <a:ext uri="{FF2B5EF4-FFF2-40B4-BE49-F238E27FC236}">
                <a16:creationId xmlns:a16="http://schemas.microsoft.com/office/drawing/2014/main" id="{11F6B28D-C5AF-481B-9B53-F501015E14C9}"/>
              </a:ext>
            </a:extLst>
          </p:cNvPr>
          <p:cNvSpPr>
            <a:spLocks noGrp="1"/>
          </p:cNvSpPr>
          <p:nvPr>
            <p:ph type="body" sz="quarter" idx="16"/>
          </p:nvPr>
        </p:nvSpPr>
        <p:spPr/>
        <p:txBody>
          <a:bodyPr/>
          <a:lstStyle/>
          <a:p>
            <a:r>
              <a:rPr lang="en-AU"/>
              <a:t>Identifier first line</a:t>
            </a:r>
          </a:p>
          <a:p>
            <a:pPr lvl="1"/>
            <a:r>
              <a:rPr lang="en-AU"/>
              <a:t>Second line</a:t>
            </a:r>
            <a:endParaRPr lang="en-AU" dirty="0"/>
          </a:p>
        </p:txBody>
      </p:sp>
    </p:spTree>
    <p:extLst>
      <p:ext uri="{BB962C8B-B14F-4D97-AF65-F5344CB8AC3E}">
        <p14:creationId xmlns:p14="http://schemas.microsoft.com/office/powerpoint/2010/main" val="547447302"/>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8FA2EAE-BBE2-4046-9DB6-4706523E0098}"/>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A36C238-3559-42C9-B723-DBAB57951AE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C230D052-C90C-4D80-AACA-CE83386B87DE}"/>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University of Melbourne</Template>
  <TotalTime>347</TotalTime>
  <Words>501</Words>
  <Application>Microsoft Macintosh PowerPoint</Application>
  <PresentationFormat>Widescreen</PresentationFormat>
  <Paragraphs>76</Paragraphs>
  <Slides>9</Slides>
  <Notes>8</Notes>
  <HiddenSlides>0</HiddenSlides>
  <MMClips>0</MMClips>
  <ScaleCrop>false</ScaleCrop>
  <HeadingPairs>
    <vt:vector size="6" baseType="variant">
      <vt:variant>
        <vt:lpstr>Fonts Used</vt:lpstr>
      </vt:variant>
      <vt:variant>
        <vt:i4>3</vt:i4>
      </vt:variant>
      <vt:variant>
        <vt:lpstr>Theme</vt:lpstr>
      </vt:variant>
      <vt:variant>
        <vt:i4>3</vt:i4>
      </vt:variant>
      <vt:variant>
        <vt:lpstr>Slide Titles</vt:lpstr>
      </vt:variant>
      <vt:variant>
        <vt:i4>9</vt:i4>
      </vt:variant>
    </vt:vector>
  </HeadingPairs>
  <TitlesOfParts>
    <vt:vector size="15" baseType="lpstr">
      <vt:lpstr>Arial</vt:lpstr>
      <vt:lpstr>Calibri</vt:lpstr>
      <vt:lpstr>Georgia</vt:lpstr>
      <vt:lpstr>University of Melbourne</vt:lpstr>
      <vt:lpstr>University of Melbourne Patterns</vt:lpstr>
      <vt:lpstr>University of Melbourne-Layout B</vt:lpstr>
      <vt:lpstr>PowerPoint Presentation</vt:lpstr>
      <vt:lpstr>PowerPoint Presentation</vt:lpstr>
      <vt:lpstr>PowerPoint Presentation</vt:lpstr>
      <vt:lpstr>PowerPoint Presentation</vt:lpstr>
      <vt:lpstr>Australasia Preserves 2018 Highlights</vt:lpstr>
      <vt:lpstr>Digital preservation carpentry</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Jaye Weatherburn</dc:creator>
  <cp:lastModifiedBy>Jaye Weatherburn</cp:lastModifiedBy>
  <cp:revision>87</cp:revision>
  <dcterms:created xsi:type="dcterms:W3CDTF">2019-01-31T05:44:07Z</dcterms:created>
  <dcterms:modified xsi:type="dcterms:W3CDTF">2019-02-05T20:13:13Z</dcterms:modified>
</cp:coreProperties>
</file>